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1" r:id="rId1"/>
  </p:sldMasterIdLst>
  <p:notesMasterIdLst>
    <p:notesMasterId r:id="rId32"/>
  </p:notesMasterIdLst>
  <p:sldIdLst>
    <p:sldId id="256" r:id="rId2"/>
    <p:sldId id="403" r:id="rId3"/>
    <p:sldId id="402" r:id="rId4"/>
    <p:sldId id="405" r:id="rId5"/>
    <p:sldId id="407" r:id="rId6"/>
    <p:sldId id="408" r:id="rId7"/>
    <p:sldId id="409" r:id="rId8"/>
    <p:sldId id="410" r:id="rId9"/>
    <p:sldId id="411" r:id="rId10"/>
    <p:sldId id="412" r:id="rId11"/>
    <p:sldId id="436" r:id="rId12"/>
    <p:sldId id="437" r:id="rId13"/>
    <p:sldId id="438" r:id="rId14"/>
    <p:sldId id="439" r:id="rId15"/>
    <p:sldId id="414" r:id="rId16"/>
    <p:sldId id="440" r:id="rId17"/>
    <p:sldId id="415" r:id="rId18"/>
    <p:sldId id="441" r:id="rId19"/>
    <p:sldId id="416" r:id="rId20"/>
    <p:sldId id="417" r:id="rId21"/>
    <p:sldId id="418" r:id="rId22"/>
    <p:sldId id="419" r:id="rId23"/>
    <p:sldId id="420" r:id="rId24"/>
    <p:sldId id="421" r:id="rId25"/>
    <p:sldId id="442" r:id="rId26"/>
    <p:sldId id="443" r:id="rId27"/>
    <p:sldId id="401" r:id="rId28"/>
    <p:sldId id="404" r:id="rId29"/>
    <p:sldId id="406" r:id="rId30"/>
    <p:sldId id="3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CCFFFF"/>
    <a:srgbClr val="FFCCFF"/>
    <a:srgbClr val="ED8428"/>
    <a:srgbClr val="5A8071"/>
    <a:srgbClr val="FF99FF"/>
    <a:srgbClr val="000000"/>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7" d="100"/>
          <a:sy n="67" d="100"/>
        </p:scale>
        <p:origin x="65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04BB4-2F87-4590-A758-8353615DF58E}"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29DD0-3AB4-4D7B-8A11-A84584F970B6}" type="slidenum">
              <a:rPr lang="en-US" smtClean="0"/>
              <a:t>‹#›</a:t>
            </a:fld>
            <a:endParaRPr lang="en-US"/>
          </a:p>
        </p:txBody>
      </p:sp>
    </p:spTree>
    <p:extLst>
      <p:ext uri="{BB962C8B-B14F-4D97-AF65-F5344CB8AC3E}">
        <p14:creationId xmlns:p14="http://schemas.microsoft.com/office/powerpoint/2010/main" val="203263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75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20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832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516957"/>
            <a:ext cx="11029615" cy="3341842"/>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
        <p:nvSpPr>
          <p:cNvPr id="8" name="Text Placeholder 2">
            <a:extLst>
              <a:ext uri="{FF2B5EF4-FFF2-40B4-BE49-F238E27FC236}">
                <a16:creationId xmlns:a16="http://schemas.microsoft.com/office/drawing/2014/main" id="{6C792412-C39A-449B-AB3D-77E16DF427C9}"/>
              </a:ext>
            </a:extLst>
          </p:cNvPr>
          <p:cNvSpPr>
            <a:spLocks noGrp="1"/>
          </p:cNvSpPr>
          <p:nvPr>
            <p:ph type="body" idx="13"/>
          </p:nvPr>
        </p:nvSpPr>
        <p:spPr>
          <a:xfrm>
            <a:off x="887219" y="1836115"/>
            <a:ext cx="10723588" cy="527106"/>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40490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34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65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797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49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2522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259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238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20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153772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75A8-3E22-4494-B7EC-A54ED690DC88}"/>
              </a:ext>
            </a:extLst>
          </p:cNvPr>
          <p:cNvSpPr>
            <a:spLocks noGrp="1"/>
          </p:cNvSpPr>
          <p:nvPr>
            <p:ph type="ctrTitle"/>
          </p:nvPr>
        </p:nvSpPr>
        <p:spPr/>
        <p:txBody>
          <a:bodyPr/>
          <a:lstStyle/>
          <a:p>
            <a:r>
              <a:rPr lang="en-US" dirty="0"/>
              <a:t>If301 database system</a:t>
            </a:r>
          </a:p>
        </p:txBody>
      </p:sp>
      <p:sp>
        <p:nvSpPr>
          <p:cNvPr id="3" name="Subtitle 2">
            <a:extLst>
              <a:ext uri="{FF2B5EF4-FFF2-40B4-BE49-F238E27FC236}">
                <a16:creationId xmlns:a16="http://schemas.microsoft.com/office/drawing/2014/main" id="{DDAE68B6-DDE2-46E7-AD56-BAE4A72E1515}"/>
              </a:ext>
            </a:extLst>
          </p:cNvPr>
          <p:cNvSpPr>
            <a:spLocks noGrp="1"/>
          </p:cNvSpPr>
          <p:nvPr>
            <p:ph type="subTitle" idx="1"/>
          </p:nvPr>
        </p:nvSpPr>
        <p:spPr/>
        <p:txBody>
          <a:bodyPr/>
          <a:lstStyle/>
          <a:p>
            <a:r>
              <a:rPr lang="en-US" dirty="0"/>
              <a:t>09 transaction processing, concurrency, and recovery techniques</a:t>
            </a:r>
          </a:p>
        </p:txBody>
      </p:sp>
      <p:sp>
        <p:nvSpPr>
          <p:cNvPr id="4" name="Subtitle 2">
            <a:extLst>
              <a:ext uri="{FF2B5EF4-FFF2-40B4-BE49-F238E27FC236}">
                <a16:creationId xmlns:a16="http://schemas.microsoft.com/office/drawing/2014/main" id="{FCA54C84-F933-4E35-A8D8-737C29ED91C1}"/>
              </a:ext>
            </a:extLst>
          </p:cNvPr>
          <p:cNvSpPr txBox="1">
            <a:spLocks/>
          </p:cNvSpPr>
          <p:nvPr/>
        </p:nvSpPr>
        <p:spPr>
          <a:xfrm>
            <a:off x="581191" y="951014"/>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accent4"/>
                </a:solidFill>
              </a:rPr>
              <a:t>Dennis Gunawan</a:t>
            </a:r>
          </a:p>
        </p:txBody>
      </p:sp>
      <p:pic>
        <p:nvPicPr>
          <p:cNvPr id="5" name="Picture 4">
            <a:extLst>
              <a:ext uri="{FF2B5EF4-FFF2-40B4-BE49-F238E27FC236}">
                <a16:creationId xmlns:a16="http://schemas.microsoft.com/office/drawing/2014/main" id="{C4EE8229-D816-4B30-911F-22C6874371B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755335" y="763315"/>
            <a:ext cx="819404" cy="1556040"/>
          </a:xfrm>
          <a:prstGeom prst="rect">
            <a:avLst/>
          </a:prstGeom>
        </p:spPr>
      </p:pic>
    </p:spTree>
    <p:extLst>
      <p:ext uri="{BB962C8B-B14F-4D97-AF65-F5344CB8AC3E}">
        <p14:creationId xmlns:p14="http://schemas.microsoft.com/office/powerpoint/2010/main" val="7280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Why recovery is needed</a:t>
            </a:r>
          </a:p>
        </p:txBody>
      </p:sp>
      <p:sp>
        <p:nvSpPr>
          <p:cNvPr id="5" name="Content Placeholder 4">
            <a:extLst>
              <a:ext uri="{FF2B5EF4-FFF2-40B4-BE49-F238E27FC236}">
                <a16:creationId xmlns:a16="http://schemas.microsoft.com/office/drawing/2014/main" id="{3F6C1A5B-2C72-4ED1-B387-D965AA87EA27}"/>
              </a:ext>
            </a:extLst>
          </p:cNvPr>
          <p:cNvSpPr>
            <a:spLocks noGrp="1"/>
          </p:cNvSpPr>
          <p:nvPr>
            <p:ph idx="1"/>
          </p:nvPr>
        </p:nvSpPr>
        <p:spPr>
          <a:xfrm>
            <a:off x="581192" y="2180496"/>
            <a:ext cx="11029615" cy="3678303"/>
          </a:xfrm>
        </p:spPr>
        <p:txBody>
          <a:bodyPr>
            <a:normAutofit/>
          </a:bodyPr>
          <a:lstStyle/>
          <a:p>
            <a:pPr algn="just"/>
            <a:r>
              <a:rPr lang="en-US" b="1" dirty="0"/>
              <a:t>A computer failure (system crash)</a:t>
            </a:r>
          </a:p>
          <a:p>
            <a:pPr lvl="1" algn="just"/>
            <a:r>
              <a:rPr lang="en-US" dirty="0"/>
              <a:t>Hardware, software, or network error occurs in the computer system during transaction execution</a:t>
            </a:r>
          </a:p>
          <a:p>
            <a:pPr lvl="1" algn="just"/>
            <a:r>
              <a:rPr lang="en-US" dirty="0"/>
              <a:t>Hardware crashes are usually media failures, for example main memory failure</a:t>
            </a:r>
          </a:p>
          <a:p>
            <a:pPr algn="just"/>
            <a:endParaRPr lang="en-US" dirty="0"/>
          </a:p>
          <a:p>
            <a:pPr algn="just"/>
            <a:r>
              <a:rPr lang="en-US" b="1" dirty="0"/>
              <a:t>A transaction or system error</a:t>
            </a:r>
          </a:p>
          <a:p>
            <a:pPr lvl="1" algn="just"/>
            <a:r>
              <a:rPr lang="en-US" dirty="0"/>
              <a:t>Some operation in the transaction may cause it to fail</a:t>
            </a:r>
          </a:p>
          <a:p>
            <a:pPr lvl="2" algn="just"/>
            <a:r>
              <a:rPr lang="en-US" dirty="0"/>
              <a:t>Integer overflow</a:t>
            </a:r>
          </a:p>
          <a:p>
            <a:pPr lvl="2" algn="just"/>
            <a:r>
              <a:rPr lang="en-US" dirty="0"/>
              <a:t>Division by zero</a:t>
            </a:r>
          </a:p>
          <a:p>
            <a:pPr lvl="2" algn="just"/>
            <a:r>
              <a:rPr lang="en-US" dirty="0"/>
              <a:t>Erroneous parameter values</a:t>
            </a:r>
          </a:p>
          <a:p>
            <a:pPr lvl="2" algn="just"/>
            <a:r>
              <a:rPr lang="en-US" dirty="0"/>
              <a:t>Logical programming error</a:t>
            </a:r>
          </a:p>
        </p:txBody>
      </p:sp>
    </p:spTree>
    <p:extLst>
      <p:ext uri="{BB962C8B-B14F-4D97-AF65-F5344CB8AC3E}">
        <p14:creationId xmlns:p14="http://schemas.microsoft.com/office/powerpoint/2010/main" val="420867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Why recovery is needed</a:t>
            </a:r>
          </a:p>
        </p:txBody>
      </p:sp>
      <p:sp>
        <p:nvSpPr>
          <p:cNvPr id="5" name="Content Placeholder 4">
            <a:extLst>
              <a:ext uri="{FF2B5EF4-FFF2-40B4-BE49-F238E27FC236}">
                <a16:creationId xmlns:a16="http://schemas.microsoft.com/office/drawing/2014/main" id="{3F6C1A5B-2C72-4ED1-B387-D965AA87EA27}"/>
              </a:ext>
            </a:extLst>
          </p:cNvPr>
          <p:cNvSpPr>
            <a:spLocks noGrp="1"/>
          </p:cNvSpPr>
          <p:nvPr>
            <p:ph idx="1"/>
          </p:nvPr>
        </p:nvSpPr>
        <p:spPr>
          <a:xfrm>
            <a:off x="581192" y="2180496"/>
            <a:ext cx="11029615" cy="3678303"/>
          </a:xfrm>
        </p:spPr>
        <p:txBody>
          <a:bodyPr>
            <a:normAutofit/>
          </a:bodyPr>
          <a:lstStyle/>
          <a:p>
            <a:pPr algn="just"/>
            <a:r>
              <a:rPr lang="en-US" b="1" dirty="0"/>
              <a:t>Local errors or exception conditions detected by the transaction</a:t>
            </a:r>
          </a:p>
          <a:p>
            <a:pPr lvl="1" algn="just"/>
            <a:r>
              <a:rPr lang="en-US" dirty="0"/>
              <a:t>During transaction execution, certain conditions may occur that necessitate cancellation of the transaction</a:t>
            </a:r>
          </a:p>
          <a:p>
            <a:pPr lvl="2" algn="just"/>
            <a:r>
              <a:rPr lang="en-US" dirty="0"/>
              <a:t>Data for the transaction may not be found</a:t>
            </a:r>
          </a:p>
          <a:p>
            <a:pPr lvl="2" algn="just"/>
            <a:r>
              <a:rPr lang="en-US" dirty="0"/>
              <a:t>Insufficient account balance in a banking database</a:t>
            </a:r>
          </a:p>
          <a:p>
            <a:pPr algn="just"/>
            <a:endParaRPr lang="en-US" dirty="0"/>
          </a:p>
          <a:p>
            <a:pPr algn="just"/>
            <a:r>
              <a:rPr lang="en-US" b="1" dirty="0"/>
              <a:t>Concurrency control enforcement</a:t>
            </a:r>
          </a:p>
          <a:p>
            <a:pPr lvl="1" algn="just"/>
            <a:r>
              <a:rPr lang="en-US" dirty="0"/>
              <a:t>The concurrency control method may decide to abort a transaction because it violates serializability, or it may abort one or more transactions to resolve a state of deadlock among several transactions</a:t>
            </a:r>
          </a:p>
        </p:txBody>
      </p:sp>
    </p:spTree>
    <p:extLst>
      <p:ext uri="{BB962C8B-B14F-4D97-AF65-F5344CB8AC3E}">
        <p14:creationId xmlns:p14="http://schemas.microsoft.com/office/powerpoint/2010/main" val="201816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Why recovery is needed</a:t>
            </a:r>
          </a:p>
        </p:txBody>
      </p:sp>
      <p:sp>
        <p:nvSpPr>
          <p:cNvPr id="5" name="Content Placeholder 4">
            <a:extLst>
              <a:ext uri="{FF2B5EF4-FFF2-40B4-BE49-F238E27FC236}">
                <a16:creationId xmlns:a16="http://schemas.microsoft.com/office/drawing/2014/main" id="{3F6C1A5B-2C72-4ED1-B387-D965AA87EA27}"/>
              </a:ext>
            </a:extLst>
          </p:cNvPr>
          <p:cNvSpPr>
            <a:spLocks noGrp="1"/>
          </p:cNvSpPr>
          <p:nvPr>
            <p:ph idx="1"/>
          </p:nvPr>
        </p:nvSpPr>
        <p:spPr>
          <a:xfrm>
            <a:off x="581192" y="2180494"/>
            <a:ext cx="11029615" cy="3975350"/>
          </a:xfrm>
        </p:spPr>
        <p:txBody>
          <a:bodyPr>
            <a:normAutofit/>
          </a:bodyPr>
          <a:lstStyle/>
          <a:p>
            <a:pPr algn="just"/>
            <a:r>
              <a:rPr lang="en-US" b="1" dirty="0"/>
              <a:t>Disk failure</a:t>
            </a:r>
          </a:p>
          <a:p>
            <a:pPr lvl="1" algn="just"/>
            <a:r>
              <a:rPr lang="en-US" dirty="0"/>
              <a:t>Some disk blocks may lose their data because of a read / write malfunction or because of a disk read / write head crash</a:t>
            </a:r>
          </a:p>
          <a:p>
            <a:pPr algn="just"/>
            <a:endParaRPr lang="en-US" dirty="0"/>
          </a:p>
          <a:p>
            <a:pPr algn="just"/>
            <a:r>
              <a:rPr lang="en-US" b="1" dirty="0"/>
              <a:t>Physical problems and catastrophes</a:t>
            </a:r>
          </a:p>
          <a:p>
            <a:pPr lvl="1" algn="just"/>
            <a:r>
              <a:rPr lang="en-US" dirty="0"/>
              <a:t>Power or air-conditioning failure</a:t>
            </a:r>
          </a:p>
          <a:p>
            <a:pPr lvl="1" algn="just"/>
            <a:r>
              <a:rPr lang="en-US" dirty="0"/>
              <a:t>Fire</a:t>
            </a:r>
          </a:p>
          <a:p>
            <a:pPr lvl="1" algn="just"/>
            <a:r>
              <a:rPr lang="en-US" dirty="0"/>
              <a:t>Theft</a:t>
            </a:r>
          </a:p>
          <a:p>
            <a:pPr lvl="1" algn="just"/>
            <a:r>
              <a:rPr lang="en-US" dirty="0"/>
              <a:t>Sabotage</a:t>
            </a:r>
          </a:p>
          <a:p>
            <a:pPr lvl="1" algn="just"/>
            <a:r>
              <a:rPr lang="en-US" dirty="0"/>
              <a:t>Overwriting disks or tapes by mistake</a:t>
            </a:r>
          </a:p>
          <a:p>
            <a:pPr lvl="1" algn="just"/>
            <a:r>
              <a:rPr lang="en-US" dirty="0"/>
              <a:t>Mounting of a wrong tape by the operator</a:t>
            </a:r>
          </a:p>
        </p:txBody>
      </p:sp>
    </p:spTree>
    <p:extLst>
      <p:ext uri="{BB962C8B-B14F-4D97-AF65-F5344CB8AC3E}">
        <p14:creationId xmlns:p14="http://schemas.microsoft.com/office/powerpoint/2010/main" val="141013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 states &amp; operations</a:t>
            </a:r>
          </a:p>
        </p:txBody>
      </p:sp>
      <p:sp>
        <p:nvSpPr>
          <p:cNvPr id="3" name="Content Placeholder 2">
            <a:extLst>
              <a:ext uri="{FF2B5EF4-FFF2-40B4-BE49-F238E27FC236}">
                <a16:creationId xmlns:a16="http://schemas.microsoft.com/office/drawing/2014/main" id="{AF8C941C-669E-4205-A380-EC509CD1B5A8}"/>
              </a:ext>
            </a:extLst>
          </p:cNvPr>
          <p:cNvSpPr>
            <a:spLocks noGrp="1"/>
          </p:cNvSpPr>
          <p:nvPr>
            <p:ph sz="half" idx="1"/>
          </p:nvPr>
        </p:nvSpPr>
        <p:spPr>
          <a:ln w="28575">
            <a:solidFill>
              <a:schemeClr val="accent1"/>
            </a:solidFill>
          </a:ln>
        </p:spPr>
        <p:txBody>
          <a:bodyPr>
            <a:normAutofit/>
          </a:bodyPr>
          <a:lstStyle/>
          <a:p>
            <a:pPr marL="0" indent="0" algn="ctr">
              <a:buNone/>
            </a:pPr>
            <a:r>
              <a:rPr lang="en-US" sz="2400" dirty="0"/>
              <a:t>A transaction is an atomic unit of work</a:t>
            </a:r>
          </a:p>
          <a:p>
            <a:pPr marL="0" indent="0" algn="ctr">
              <a:buNone/>
            </a:pPr>
            <a:r>
              <a:rPr lang="en-US" sz="2400" dirty="0"/>
              <a:t>that is either completed in its entirety</a:t>
            </a:r>
          </a:p>
          <a:p>
            <a:pPr marL="0" indent="0" algn="ctr">
              <a:buNone/>
            </a:pPr>
            <a:r>
              <a:rPr lang="en-US" sz="2400" dirty="0"/>
              <a:t>or not done at all</a:t>
            </a:r>
          </a:p>
        </p:txBody>
      </p:sp>
      <p:sp>
        <p:nvSpPr>
          <p:cNvPr id="4" name="Content Placeholder 3">
            <a:extLst>
              <a:ext uri="{FF2B5EF4-FFF2-40B4-BE49-F238E27FC236}">
                <a16:creationId xmlns:a16="http://schemas.microsoft.com/office/drawing/2014/main" id="{0CB508F6-63A4-4365-980B-0AD33E9B34EB}"/>
              </a:ext>
            </a:extLst>
          </p:cNvPr>
          <p:cNvSpPr>
            <a:spLocks noGrp="1"/>
          </p:cNvSpPr>
          <p:nvPr>
            <p:ph sz="half" idx="2"/>
          </p:nvPr>
        </p:nvSpPr>
        <p:spPr/>
        <p:txBody>
          <a:bodyPr/>
          <a:lstStyle/>
          <a:p>
            <a:pPr algn="just"/>
            <a:r>
              <a:rPr lang="en-US" dirty="0"/>
              <a:t>Recovery manager keeps track of the following operations</a:t>
            </a:r>
          </a:p>
          <a:p>
            <a:pPr lvl="1" algn="just"/>
            <a:r>
              <a:rPr lang="en-US" b="1" dirty="0"/>
              <a:t>BEGIN_TRANSACTION</a:t>
            </a:r>
          </a:p>
          <a:p>
            <a:pPr lvl="1" algn="just"/>
            <a:r>
              <a:rPr lang="en-US" b="1" dirty="0"/>
              <a:t>READ OR WRITE</a:t>
            </a:r>
          </a:p>
          <a:p>
            <a:pPr lvl="1" algn="just"/>
            <a:r>
              <a:rPr lang="en-US" b="1" dirty="0"/>
              <a:t>END_TRANSACTION</a:t>
            </a:r>
          </a:p>
          <a:p>
            <a:pPr lvl="1" algn="just"/>
            <a:r>
              <a:rPr lang="en-US" b="1" dirty="0"/>
              <a:t>COMMIT_TRANSACTION</a:t>
            </a:r>
          </a:p>
          <a:p>
            <a:pPr lvl="1" algn="just"/>
            <a:r>
              <a:rPr lang="en-US" b="1" dirty="0"/>
              <a:t>ROLLBACK (or ABORT)</a:t>
            </a:r>
            <a:endParaRPr lang="en-US" dirty="0"/>
          </a:p>
        </p:txBody>
      </p:sp>
    </p:spTree>
    <p:extLst>
      <p:ext uri="{BB962C8B-B14F-4D97-AF65-F5344CB8AC3E}">
        <p14:creationId xmlns:p14="http://schemas.microsoft.com/office/powerpoint/2010/main" val="242500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 states &amp; operations</a:t>
            </a:r>
          </a:p>
        </p:txBody>
      </p:sp>
      <p:sp>
        <p:nvSpPr>
          <p:cNvPr id="10" name="Content Placeholder 9">
            <a:extLst>
              <a:ext uri="{FF2B5EF4-FFF2-40B4-BE49-F238E27FC236}">
                <a16:creationId xmlns:a16="http://schemas.microsoft.com/office/drawing/2014/main" id="{E4F25DDE-5828-41DF-A90E-B5B8A6B39EA3}"/>
              </a:ext>
            </a:extLst>
          </p:cNvPr>
          <p:cNvSpPr>
            <a:spLocks noGrp="1"/>
          </p:cNvSpPr>
          <p:nvPr>
            <p:ph idx="1"/>
          </p:nvPr>
        </p:nvSpPr>
        <p:spPr>
          <a:xfrm>
            <a:off x="581192" y="2180497"/>
            <a:ext cx="11029615" cy="734153"/>
          </a:xfrm>
        </p:spPr>
        <p:txBody>
          <a:bodyPr anchor="ctr"/>
          <a:lstStyle/>
          <a:p>
            <a:pPr algn="just"/>
            <a:r>
              <a:rPr lang="en-US" dirty="0"/>
              <a:t>State transition diagram illustrating the states for transaction execution</a:t>
            </a:r>
          </a:p>
        </p:txBody>
      </p:sp>
      <p:pic>
        <p:nvPicPr>
          <p:cNvPr id="9" name="Picture 2">
            <a:extLst>
              <a:ext uri="{FF2B5EF4-FFF2-40B4-BE49-F238E27FC236}">
                <a16:creationId xmlns:a16="http://schemas.microsoft.com/office/drawing/2014/main" id="{0965C892-76AA-49F0-97A7-49146CEF6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517" y="3113882"/>
            <a:ext cx="8816454" cy="27449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75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Commit point of a transaction</a:t>
            </a:r>
          </a:p>
        </p:txBody>
      </p:sp>
      <p:sp>
        <p:nvSpPr>
          <p:cNvPr id="5" name="Content Placeholder 4">
            <a:extLst>
              <a:ext uri="{FF2B5EF4-FFF2-40B4-BE49-F238E27FC236}">
                <a16:creationId xmlns:a16="http://schemas.microsoft.com/office/drawing/2014/main" id="{B5E59B64-2A6D-4FBF-9F7B-B4F0B1D29E6A}"/>
              </a:ext>
            </a:extLst>
          </p:cNvPr>
          <p:cNvSpPr>
            <a:spLocks noGrp="1"/>
          </p:cNvSpPr>
          <p:nvPr>
            <p:ph idx="1"/>
          </p:nvPr>
        </p:nvSpPr>
        <p:spPr/>
        <p:txBody>
          <a:bodyPr/>
          <a:lstStyle/>
          <a:p>
            <a:pPr algn="just"/>
            <a:r>
              <a:rPr lang="en-US" dirty="0"/>
              <a:t>A transaction </a:t>
            </a:r>
            <a:r>
              <a:rPr lang="en-US" i="1" dirty="0"/>
              <a:t>T</a:t>
            </a:r>
            <a:r>
              <a:rPr lang="en-US" dirty="0"/>
              <a:t> reaches its commit point when all its operations that access the database have been executed successfully and the effect of all the transaction operations on the database have been recorded in the log</a:t>
            </a:r>
          </a:p>
          <a:p>
            <a:pPr algn="just"/>
            <a:endParaRPr lang="en-US" dirty="0"/>
          </a:p>
          <a:p>
            <a:pPr algn="just"/>
            <a:r>
              <a:rPr lang="en-US" dirty="0"/>
              <a:t>Beyond the commit point, the transaction is said to be </a:t>
            </a:r>
            <a:r>
              <a:rPr lang="en-US" b="1" dirty="0"/>
              <a:t>committed</a:t>
            </a:r>
            <a:r>
              <a:rPr lang="en-US" dirty="0"/>
              <a:t>, and its effect is assumed to be </a:t>
            </a:r>
            <a:r>
              <a:rPr lang="en-US" b="1" dirty="0"/>
              <a:t>permanently recorded</a:t>
            </a:r>
            <a:r>
              <a:rPr lang="en-US" dirty="0"/>
              <a:t> in the database</a:t>
            </a:r>
          </a:p>
          <a:p>
            <a:pPr algn="just"/>
            <a:endParaRPr lang="en-US" dirty="0"/>
          </a:p>
          <a:p>
            <a:pPr algn="just"/>
            <a:r>
              <a:rPr lang="en-US" dirty="0"/>
              <a:t>The transaction then writes a commit record into the log</a:t>
            </a:r>
          </a:p>
        </p:txBody>
      </p:sp>
    </p:spTree>
    <p:extLst>
      <p:ext uri="{BB962C8B-B14F-4D97-AF65-F5344CB8AC3E}">
        <p14:creationId xmlns:p14="http://schemas.microsoft.com/office/powerpoint/2010/main" val="205348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Commit point of a transaction</a:t>
            </a:r>
          </a:p>
        </p:txBody>
      </p:sp>
      <p:sp>
        <p:nvSpPr>
          <p:cNvPr id="5" name="Content Placeholder 4">
            <a:extLst>
              <a:ext uri="{FF2B5EF4-FFF2-40B4-BE49-F238E27FC236}">
                <a16:creationId xmlns:a16="http://schemas.microsoft.com/office/drawing/2014/main" id="{B5E59B64-2A6D-4FBF-9F7B-B4F0B1D29E6A}"/>
              </a:ext>
            </a:extLst>
          </p:cNvPr>
          <p:cNvSpPr>
            <a:spLocks noGrp="1"/>
          </p:cNvSpPr>
          <p:nvPr>
            <p:ph idx="1"/>
          </p:nvPr>
        </p:nvSpPr>
        <p:spPr/>
        <p:txBody>
          <a:bodyPr/>
          <a:lstStyle/>
          <a:p>
            <a:pPr algn="just"/>
            <a:r>
              <a:rPr lang="en-US" dirty="0"/>
              <a:t>If a system failure occurs, we search back in the log for all transactions </a:t>
            </a:r>
            <a:r>
              <a:rPr lang="en-US" i="1" dirty="0"/>
              <a:t>T</a:t>
            </a:r>
            <a:r>
              <a:rPr lang="en-US" dirty="0"/>
              <a:t> that have written a </a:t>
            </a:r>
            <a:r>
              <a:rPr lang="en-US" dirty="0" err="1"/>
              <a:t>start_transaction</a:t>
            </a:r>
            <a:r>
              <a:rPr lang="en-US" dirty="0"/>
              <a:t> record into the log but have not written their commit record yet</a:t>
            </a:r>
          </a:p>
          <a:p>
            <a:pPr algn="just"/>
            <a:endParaRPr lang="en-US" dirty="0"/>
          </a:p>
          <a:p>
            <a:pPr algn="just"/>
            <a:r>
              <a:rPr lang="en-US" dirty="0"/>
              <a:t>These transactions may have to be </a:t>
            </a:r>
            <a:r>
              <a:rPr lang="en-US" b="1" dirty="0"/>
              <a:t>rolled back</a:t>
            </a:r>
            <a:r>
              <a:rPr lang="en-US" dirty="0"/>
              <a:t> to undo their effect on the database during the recovery process</a:t>
            </a:r>
          </a:p>
          <a:p>
            <a:pPr algn="just"/>
            <a:endParaRPr lang="en-US" dirty="0"/>
          </a:p>
          <a:p>
            <a:pPr algn="just"/>
            <a:r>
              <a:rPr lang="en-US" dirty="0"/>
              <a:t>Transactions that have written their commit record in the log must also have recorded all their WRITE operations in the log, so their effect on the database can be redone from the log records</a:t>
            </a:r>
          </a:p>
        </p:txBody>
      </p:sp>
    </p:spTree>
    <p:extLst>
      <p:ext uri="{BB962C8B-B14F-4D97-AF65-F5344CB8AC3E}">
        <p14:creationId xmlns:p14="http://schemas.microsoft.com/office/powerpoint/2010/main" val="36946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Properties of transactions: acid</a:t>
            </a:r>
          </a:p>
        </p:txBody>
      </p:sp>
      <p:sp>
        <p:nvSpPr>
          <p:cNvPr id="5" name="Content Placeholder 4">
            <a:extLst>
              <a:ext uri="{FF2B5EF4-FFF2-40B4-BE49-F238E27FC236}">
                <a16:creationId xmlns:a16="http://schemas.microsoft.com/office/drawing/2014/main" id="{E83FBBA1-01C8-4C4A-990F-364B295ABCEE}"/>
              </a:ext>
            </a:extLst>
          </p:cNvPr>
          <p:cNvSpPr>
            <a:spLocks noGrp="1"/>
          </p:cNvSpPr>
          <p:nvPr>
            <p:ph idx="1"/>
          </p:nvPr>
        </p:nvSpPr>
        <p:spPr>
          <a:xfrm>
            <a:off x="581192" y="2180496"/>
            <a:ext cx="11029615" cy="3975348"/>
          </a:xfrm>
        </p:spPr>
        <p:txBody>
          <a:bodyPr>
            <a:normAutofit/>
          </a:bodyPr>
          <a:lstStyle/>
          <a:p>
            <a:pPr marL="0" indent="0" algn="just">
              <a:buNone/>
            </a:pPr>
            <a:r>
              <a:rPr lang="en-US" sz="2400" b="1" dirty="0"/>
              <a:t>Atomicity</a:t>
            </a:r>
          </a:p>
          <a:p>
            <a:pPr algn="just"/>
            <a:r>
              <a:rPr lang="en-US" dirty="0"/>
              <a:t>A transaction is an atomic unit of processing</a:t>
            </a:r>
          </a:p>
          <a:p>
            <a:pPr algn="just"/>
            <a:r>
              <a:rPr lang="en-US" dirty="0"/>
              <a:t>It is either performed in its entirety or not performed at all</a:t>
            </a:r>
          </a:p>
          <a:p>
            <a:pPr marL="0" indent="0" algn="just">
              <a:buNone/>
            </a:pPr>
            <a:endParaRPr lang="en-US" sz="2000" b="1" dirty="0"/>
          </a:p>
          <a:p>
            <a:pPr marL="0" indent="0" algn="just">
              <a:buNone/>
            </a:pPr>
            <a:r>
              <a:rPr lang="en-US" sz="2400" b="1" dirty="0"/>
              <a:t>Consistency preservation</a:t>
            </a:r>
          </a:p>
          <a:p>
            <a:pPr algn="just"/>
            <a:r>
              <a:rPr lang="en-US" dirty="0"/>
              <a:t>A transaction is consistency preserving if its complete execution takes the database from one consistent state to another</a:t>
            </a:r>
          </a:p>
        </p:txBody>
      </p:sp>
    </p:spTree>
    <p:extLst>
      <p:ext uri="{BB962C8B-B14F-4D97-AF65-F5344CB8AC3E}">
        <p14:creationId xmlns:p14="http://schemas.microsoft.com/office/powerpoint/2010/main" val="38335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Properties of transactions: acid</a:t>
            </a:r>
          </a:p>
        </p:txBody>
      </p:sp>
      <p:sp>
        <p:nvSpPr>
          <p:cNvPr id="5" name="Content Placeholder 4">
            <a:extLst>
              <a:ext uri="{FF2B5EF4-FFF2-40B4-BE49-F238E27FC236}">
                <a16:creationId xmlns:a16="http://schemas.microsoft.com/office/drawing/2014/main" id="{E83FBBA1-01C8-4C4A-990F-364B295ABCEE}"/>
              </a:ext>
            </a:extLst>
          </p:cNvPr>
          <p:cNvSpPr>
            <a:spLocks noGrp="1"/>
          </p:cNvSpPr>
          <p:nvPr>
            <p:ph idx="1"/>
          </p:nvPr>
        </p:nvSpPr>
        <p:spPr>
          <a:xfrm>
            <a:off x="581192" y="2180496"/>
            <a:ext cx="11029615" cy="3975348"/>
          </a:xfrm>
        </p:spPr>
        <p:txBody>
          <a:bodyPr>
            <a:normAutofit/>
          </a:bodyPr>
          <a:lstStyle/>
          <a:p>
            <a:pPr marL="0" indent="0" algn="just">
              <a:buNone/>
            </a:pPr>
            <a:r>
              <a:rPr lang="en-US" sz="2400" b="1" dirty="0"/>
              <a:t>Isolation</a:t>
            </a:r>
          </a:p>
          <a:p>
            <a:pPr algn="just"/>
            <a:r>
              <a:rPr lang="en-US" dirty="0"/>
              <a:t>A transaction should appear as though it is being executed in isolation from other transactions</a:t>
            </a:r>
          </a:p>
          <a:p>
            <a:pPr algn="just"/>
            <a:r>
              <a:rPr lang="en-US" dirty="0"/>
              <a:t>The execution of a transaction should not be interfered with by any other transactions executing concurrently</a:t>
            </a:r>
          </a:p>
          <a:p>
            <a:pPr marL="0" indent="0" algn="just">
              <a:buNone/>
            </a:pPr>
            <a:endParaRPr lang="en-US" sz="2000" b="1" dirty="0"/>
          </a:p>
          <a:p>
            <a:pPr marL="0" indent="0" algn="just">
              <a:buNone/>
            </a:pPr>
            <a:r>
              <a:rPr lang="en-US" sz="2400" b="1" dirty="0"/>
              <a:t>Durability or permanency</a:t>
            </a:r>
          </a:p>
          <a:p>
            <a:pPr algn="just"/>
            <a:r>
              <a:rPr lang="en-US" dirty="0"/>
              <a:t>The changes applied to the database by a committed transaction must persist in the database</a:t>
            </a:r>
          </a:p>
          <a:p>
            <a:pPr algn="just"/>
            <a:r>
              <a:rPr lang="en-US" dirty="0"/>
              <a:t>These changes must not be lost because of any failure</a:t>
            </a:r>
          </a:p>
        </p:txBody>
      </p:sp>
    </p:spTree>
    <p:extLst>
      <p:ext uri="{BB962C8B-B14F-4D97-AF65-F5344CB8AC3E}">
        <p14:creationId xmlns:p14="http://schemas.microsoft.com/office/powerpoint/2010/main" val="316139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 rollback</a:t>
            </a:r>
          </a:p>
        </p:txBody>
      </p:sp>
      <p:sp>
        <p:nvSpPr>
          <p:cNvPr id="5" name="Content Placeholder 4">
            <a:extLst>
              <a:ext uri="{FF2B5EF4-FFF2-40B4-BE49-F238E27FC236}">
                <a16:creationId xmlns:a16="http://schemas.microsoft.com/office/drawing/2014/main" id="{0EF7EE25-1AD2-4D07-8F79-4A7026679F84}"/>
              </a:ext>
            </a:extLst>
          </p:cNvPr>
          <p:cNvSpPr>
            <a:spLocks noGrp="1"/>
          </p:cNvSpPr>
          <p:nvPr>
            <p:ph idx="1"/>
          </p:nvPr>
        </p:nvSpPr>
        <p:spPr/>
        <p:txBody>
          <a:bodyPr/>
          <a:lstStyle/>
          <a:p>
            <a:pPr algn="just"/>
            <a:r>
              <a:rPr lang="en-US" dirty="0"/>
              <a:t>If a transaction fails for whatever reason after updating the database, it may be necessary to roll back the transaction</a:t>
            </a:r>
          </a:p>
          <a:p>
            <a:pPr algn="just"/>
            <a:endParaRPr lang="en-US" dirty="0"/>
          </a:p>
          <a:p>
            <a:pPr algn="just"/>
            <a:r>
              <a:rPr lang="en-US" dirty="0"/>
              <a:t>If any data item values have been changed by the transaction and written to the database, they must be restored to their previous values</a:t>
            </a:r>
          </a:p>
          <a:p>
            <a:pPr algn="just"/>
            <a:endParaRPr lang="en-US" dirty="0"/>
          </a:p>
          <a:p>
            <a:pPr algn="just"/>
            <a:r>
              <a:rPr lang="en-US" dirty="0"/>
              <a:t>The undo-type log entries are used to restore the old values of data items that must be rolled back</a:t>
            </a:r>
          </a:p>
        </p:txBody>
      </p:sp>
    </p:spTree>
    <p:extLst>
      <p:ext uri="{BB962C8B-B14F-4D97-AF65-F5344CB8AC3E}">
        <p14:creationId xmlns:p14="http://schemas.microsoft.com/office/powerpoint/2010/main" val="418545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lstStyle/>
          <a:p>
            <a:r>
              <a:rPr lang="en-US" dirty="0"/>
              <a:t>Review: select statement 3</a:t>
            </a:r>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sz="half" idx="1"/>
          </p:nvPr>
        </p:nvSpPr>
        <p:spPr>
          <a:xfrm>
            <a:off x="581193" y="2228003"/>
            <a:ext cx="5422390" cy="3900339"/>
          </a:xfrm>
        </p:spPr>
        <p:txBody>
          <a:bodyPr anchor="ctr">
            <a:normAutofit/>
          </a:bodyPr>
          <a:lstStyle/>
          <a:p>
            <a:r>
              <a:rPr lang="en-US" dirty="0"/>
              <a:t>JOIN</a:t>
            </a:r>
          </a:p>
          <a:p>
            <a:r>
              <a:rPr lang="en-US" dirty="0"/>
              <a:t>Set Operator</a:t>
            </a:r>
          </a:p>
        </p:txBody>
      </p:sp>
    </p:spTree>
    <p:extLst>
      <p:ext uri="{BB962C8B-B14F-4D97-AF65-F5344CB8AC3E}">
        <p14:creationId xmlns:p14="http://schemas.microsoft.com/office/powerpoint/2010/main" val="158138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 rollback</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a:xfrm>
            <a:off x="4657725" y="2132753"/>
            <a:ext cx="6953084" cy="4457700"/>
          </a:xfrm>
        </p:spPr>
        <p:txBody>
          <a:bodyPr/>
          <a:lstStyle/>
          <a:p>
            <a:pPr algn="just"/>
            <a:r>
              <a:rPr lang="en-US" b="1" dirty="0"/>
              <a:t>Cascading rollback</a:t>
            </a:r>
          </a:p>
          <a:p>
            <a:pPr lvl="1" algn="just"/>
            <a:r>
              <a:rPr lang="en-US" dirty="0"/>
              <a:t>If a transaction </a:t>
            </a:r>
            <a:r>
              <a:rPr lang="en-US" i="1" dirty="0"/>
              <a:t>T</a:t>
            </a:r>
            <a:r>
              <a:rPr lang="en-US" dirty="0"/>
              <a:t> is rolled back, any transaction </a:t>
            </a:r>
            <a:r>
              <a:rPr lang="en-US" i="1" dirty="0"/>
              <a:t>S</a:t>
            </a:r>
            <a:r>
              <a:rPr lang="en-US" dirty="0"/>
              <a:t> that has read the value of some data item </a:t>
            </a:r>
            <a:r>
              <a:rPr lang="en-US" i="1" dirty="0"/>
              <a:t>X</a:t>
            </a:r>
            <a:r>
              <a:rPr lang="en-US" dirty="0"/>
              <a:t> written by </a:t>
            </a:r>
            <a:r>
              <a:rPr lang="en-US" i="1" dirty="0"/>
              <a:t>T</a:t>
            </a:r>
            <a:r>
              <a:rPr lang="en-US" dirty="0"/>
              <a:t> must also be rolled back</a:t>
            </a:r>
          </a:p>
          <a:p>
            <a:pPr lvl="1" algn="just"/>
            <a:r>
              <a:rPr lang="en-US" dirty="0"/>
              <a:t>Once </a:t>
            </a:r>
            <a:r>
              <a:rPr lang="en-US" i="1" dirty="0"/>
              <a:t>S</a:t>
            </a:r>
            <a:r>
              <a:rPr lang="en-US" dirty="0"/>
              <a:t> is rolled back, any transaction </a:t>
            </a:r>
            <a:r>
              <a:rPr lang="en-US" i="1" dirty="0"/>
              <a:t>R</a:t>
            </a:r>
            <a:r>
              <a:rPr lang="en-US" dirty="0"/>
              <a:t> that has read the value of some data item </a:t>
            </a:r>
            <a:r>
              <a:rPr lang="en-US" i="1" dirty="0"/>
              <a:t>Y</a:t>
            </a:r>
            <a:r>
              <a:rPr lang="en-US" dirty="0"/>
              <a:t> written by </a:t>
            </a:r>
            <a:r>
              <a:rPr lang="en-US" i="1" dirty="0"/>
              <a:t>S</a:t>
            </a:r>
            <a:r>
              <a:rPr lang="en-US" dirty="0"/>
              <a:t> must also be rolled back</a:t>
            </a:r>
          </a:p>
          <a:p>
            <a:pPr lvl="1" algn="just"/>
            <a:r>
              <a:rPr lang="en-US" dirty="0"/>
              <a:t>And so on…</a:t>
            </a:r>
          </a:p>
          <a:p>
            <a:pPr algn="just"/>
            <a:endParaRPr lang="en-US" dirty="0"/>
          </a:p>
          <a:p>
            <a:pPr algn="just"/>
            <a:r>
              <a:rPr lang="en-US" i="1" dirty="0"/>
              <a:t>T</a:t>
            </a:r>
            <a:r>
              <a:rPr lang="en-US" baseline="-25000" dirty="0"/>
              <a:t>3</a:t>
            </a:r>
            <a:r>
              <a:rPr lang="en-US" dirty="0"/>
              <a:t> is rolled back because it did not reach its commit point</a:t>
            </a:r>
          </a:p>
          <a:p>
            <a:pPr algn="just"/>
            <a:endParaRPr lang="en-US" dirty="0"/>
          </a:p>
          <a:p>
            <a:pPr algn="just"/>
            <a:r>
              <a:rPr lang="en-US" i="1" dirty="0"/>
              <a:t>T</a:t>
            </a:r>
            <a:r>
              <a:rPr lang="en-US" baseline="-25000" dirty="0"/>
              <a:t>2</a:t>
            </a:r>
            <a:r>
              <a:rPr lang="en-US" dirty="0"/>
              <a:t> is rolled back because it reads the value of item B written by </a:t>
            </a:r>
            <a:r>
              <a:rPr lang="en-US" i="1" dirty="0"/>
              <a:t>T</a:t>
            </a:r>
            <a:r>
              <a:rPr lang="en-US" baseline="-25000" dirty="0"/>
              <a:t>3</a:t>
            </a:r>
          </a:p>
          <a:p>
            <a:pPr algn="just"/>
            <a:endParaRPr lang="en-US" dirty="0"/>
          </a:p>
        </p:txBody>
      </p:sp>
      <p:pic>
        <p:nvPicPr>
          <p:cNvPr id="5" name="Picture 2">
            <a:extLst>
              <a:ext uri="{FF2B5EF4-FFF2-40B4-BE49-F238E27FC236}">
                <a16:creationId xmlns:a16="http://schemas.microsoft.com/office/drawing/2014/main" id="{231C9438-B17C-42B8-9A57-36D412CAC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132753"/>
            <a:ext cx="3867150" cy="44577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21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Recovery techniques</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p:txBody>
          <a:bodyPr/>
          <a:lstStyle/>
          <a:p>
            <a:pPr algn="just"/>
            <a:r>
              <a:rPr lang="en-US" dirty="0"/>
              <a:t>The [</a:t>
            </a:r>
            <a:r>
              <a:rPr lang="en-US" dirty="0" err="1"/>
              <a:t>write_item</a:t>
            </a:r>
            <a:r>
              <a:rPr lang="en-US" dirty="0"/>
              <a:t>,…] operations of </a:t>
            </a:r>
            <a:r>
              <a:rPr lang="en-US" i="1" dirty="0"/>
              <a:t>T</a:t>
            </a:r>
            <a:r>
              <a:rPr lang="en-US" baseline="-25000" dirty="0"/>
              <a:t>1</a:t>
            </a:r>
            <a:r>
              <a:rPr lang="en-US" dirty="0"/>
              <a:t> are redone</a:t>
            </a:r>
          </a:p>
          <a:p>
            <a:pPr algn="just"/>
            <a:endParaRPr lang="en-US" dirty="0"/>
          </a:p>
          <a:p>
            <a:pPr algn="just"/>
            <a:r>
              <a:rPr lang="en-US" i="1" dirty="0"/>
              <a:t>T</a:t>
            </a:r>
            <a:r>
              <a:rPr lang="en-US" baseline="-25000" dirty="0"/>
              <a:t>2</a:t>
            </a:r>
            <a:r>
              <a:rPr lang="en-US" dirty="0"/>
              <a:t> log entries are ignored by the recovery process</a:t>
            </a:r>
          </a:p>
        </p:txBody>
      </p:sp>
      <p:pic>
        <p:nvPicPr>
          <p:cNvPr id="5" name="Picture 3">
            <a:extLst>
              <a:ext uri="{FF2B5EF4-FFF2-40B4-BE49-F238E27FC236}">
                <a16:creationId xmlns:a16="http://schemas.microsoft.com/office/drawing/2014/main" id="{3FFB9F1D-880B-4834-8C01-43F3E0B23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934863"/>
            <a:ext cx="4286250" cy="22193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20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Checkpoints in the system log</a:t>
            </a:r>
          </a:p>
        </p:txBody>
      </p:sp>
      <p:sp>
        <p:nvSpPr>
          <p:cNvPr id="5" name="Content Placeholder 4">
            <a:extLst>
              <a:ext uri="{FF2B5EF4-FFF2-40B4-BE49-F238E27FC236}">
                <a16:creationId xmlns:a16="http://schemas.microsoft.com/office/drawing/2014/main" id="{D9A7A4AC-F26D-45C8-B9DD-7435AAA8AD0B}"/>
              </a:ext>
            </a:extLst>
          </p:cNvPr>
          <p:cNvSpPr>
            <a:spLocks noGrp="1"/>
          </p:cNvSpPr>
          <p:nvPr>
            <p:ph idx="1"/>
          </p:nvPr>
        </p:nvSpPr>
        <p:spPr/>
        <p:txBody>
          <a:bodyPr/>
          <a:lstStyle/>
          <a:p>
            <a:pPr algn="just"/>
            <a:r>
              <a:rPr lang="en-US" dirty="0"/>
              <a:t>A [checkpoint] record is written into the log periodically at that point when the system writes out to the database on disk all DBMS buffers that have been modified</a:t>
            </a:r>
          </a:p>
          <a:p>
            <a:pPr algn="just"/>
            <a:endParaRPr lang="en-US" dirty="0"/>
          </a:p>
          <a:p>
            <a:pPr algn="just"/>
            <a:r>
              <a:rPr lang="en-US" dirty="0"/>
              <a:t>As a consequence of this, all transactions that have their [commit, </a:t>
            </a:r>
            <a:r>
              <a:rPr lang="en-US" i="1" dirty="0"/>
              <a:t>T</a:t>
            </a:r>
            <a:r>
              <a:rPr lang="en-US" dirty="0"/>
              <a:t>] entries in the log before a [checkpoint] entry do not need to have their WRITE operations redone in case of a system crash, since all their updates will be recorded in the database on disk during checkpointing</a:t>
            </a:r>
          </a:p>
        </p:txBody>
      </p:sp>
    </p:spTree>
    <p:extLst>
      <p:ext uri="{BB962C8B-B14F-4D97-AF65-F5344CB8AC3E}">
        <p14:creationId xmlns:p14="http://schemas.microsoft.com/office/powerpoint/2010/main" val="878834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Recovery techniques</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p:txBody>
          <a:bodyPr/>
          <a:lstStyle/>
          <a:p>
            <a:pPr algn="just"/>
            <a:r>
              <a:rPr lang="en-US" i="1" dirty="0"/>
              <a:t>T</a:t>
            </a:r>
            <a:r>
              <a:rPr lang="en-US" baseline="-25000" dirty="0"/>
              <a:t>2</a:t>
            </a:r>
            <a:r>
              <a:rPr lang="en-US" dirty="0"/>
              <a:t> and </a:t>
            </a:r>
            <a:r>
              <a:rPr lang="en-US" i="1" dirty="0"/>
              <a:t>T</a:t>
            </a:r>
            <a:r>
              <a:rPr lang="en-US" baseline="-25000" dirty="0"/>
              <a:t>3</a:t>
            </a:r>
            <a:r>
              <a:rPr lang="en-US" dirty="0"/>
              <a:t> are ignored because they did not reach their commit points</a:t>
            </a:r>
          </a:p>
          <a:p>
            <a:pPr algn="just"/>
            <a:endParaRPr lang="en-US" dirty="0"/>
          </a:p>
          <a:p>
            <a:pPr algn="just"/>
            <a:r>
              <a:rPr lang="en-US" i="1" dirty="0"/>
              <a:t>T</a:t>
            </a:r>
            <a:r>
              <a:rPr lang="en-US" baseline="-25000" dirty="0"/>
              <a:t>4</a:t>
            </a:r>
            <a:r>
              <a:rPr lang="en-US" dirty="0"/>
              <a:t> is redone because its commit point is after the last system checkpoint</a:t>
            </a:r>
          </a:p>
        </p:txBody>
      </p:sp>
      <p:pic>
        <p:nvPicPr>
          <p:cNvPr id="5" name="Picture 2">
            <a:extLst>
              <a:ext uri="{FF2B5EF4-FFF2-40B4-BE49-F238E27FC236}">
                <a16:creationId xmlns:a16="http://schemas.microsoft.com/office/drawing/2014/main" id="{DA4440A8-1C02-4145-A941-F95B91C7C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210963"/>
            <a:ext cx="4486275" cy="36671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65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 processing in </a:t>
            </a:r>
            <a:r>
              <a:rPr lang="en-US" dirty="0" err="1"/>
              <a:t>mysql</a:t>
            </a:r>
            <a:endParaRPr lang="en-US" dirty="0"/>
          </a:p>
        </p:txBody>
      </p:sp>
      <p:sp>
        <p:nvSpPr>
          <p:cNvPr id="5" name="Content Placeholder 4">
            <a:extLst>
              <a:ext uri="{FF2B5EF4-FFF2-40B4-BE49-F238E27FC236}">
                <a16:creationId xmlns:a16="http://schemas.microsoft.com/office/drawing/2014/main" id="{BB5348F6-4BF0-4065-AB84-FF31DD3FC898}"/>
              </a:ext>
            </a:extLst>
          </p:cNvPr>
          <p:cNvSpPr>
            <a:spLocks noGrp="1"/>
          </p:cNvSpPr>
          <p:nvPr>
            <p:ph idx="1"/>
          </p:nvPr>
        </p:nvSpPr>
        <p:spPr>
          <a:xfrm>
            <a:off x="581192" y="2180496"/>
            <a:ext cx="11029615" cy="3678303"/>
          </a:xfrm>
        </p:spPr>
        <p:txBody>
          <a:bodyPr/>
          <a:lstStyle/>
          <a:p>
            <a:pPr algn="just"/>
            <a:r>
              <a:rPr lang="en-US" dirty="0"/>
              <a:t>When a session is started in MySQL, the AUTOCOMMIT system variable is normally turned on</a:t>
            </a:r>
          </a:p>
          <a:p>
            <a:pPr algn="just"/>
            <a:endParaRPr lang="en-US" dirty="0"/>
          </a:p>
          <a:p>
            <a:pPr algn="just"/>
            <a:r>
              <a:rPr lang="en-US" dirty="0"/>
              <a:t>The following statement turns off </a:t>
            </a:r>
            <a:r>
              <a:rPr lang="en-US" dirty="0" err="1"/>
              <a:t>autocommit</a:t>
            </a:r>
            <a:endParaRPr lang="en-US" dirty="0"/>
          </a:p>
          <a:p>
            <a:pPr algn="just"/>
            <a:endParaRPr lang="en-US" dirty="0"/>
          </a:p>
          <a:p>
            <a:pPr algn="just"/>
            <a:endParaRPr lang="en-US" dirty="0"/>
          </a:p>
          <a:p>
            <a:pPr algn="just"/>
            <a:r>
              <a:rPr lang="en-US" dirty="0"/>
              <a:t>When </a:t>
            </a:r>
            <a:r>
              <a:rPr lang="en-US" dirty="0" err="1"/>
              <a:t>autocommit</a:t>
            </a:r>
            <a:r>
              <a:rPr lang="en-US" dirty="0"/>
              <a:t> must be turned on again, issue this statement</a:t>
            </a:r>
          </a:p>
          <a:p>
            <a:pPr algn="just"/>
            <a:endParaRPr lang="en-US" dirty="0"/>
          </a:p>
        </p:txBody>
      </p:sp>
      <p:sp>
        <p:nvSpPr>
          <p:cNvPr id="6" name="TextBox 5">
            <a:extLst>
              <a:ext uri="{FF2B5EF4-FFF2-40B4-BE49-F238E27FC236}">
                <a16:creationId xmlns:a16="http://schemas.microsoft.com/office/drawing/2014/main" id="{7B4FEB05-9656-4E02-BE49-C5B6C260A29D}"/>
              </a:ext>
            </a:extLst>
          </p:cNvPr>
          <p:cNvSpPr txBox="1"/>
          <p:nvPr/>
        </p:nvSpPr>
        <p:spPr>
          <a:xfrm>
            <a:off x="978800" y="3879785"/>
            <a:ext cx="3147015" cy="400110"/>
          </a:xfrm>
          <a:prstGeom prst="rect">
            <a:avLst/>
          </a:prstGeom>
          <a:noFill/>
          <a:ln w="28575">
            <a:solidFill>
              <a:schemeClr val="accent1"/>
            </a:solidFill>
          </a:ln>
        </p:spPr>
        <p:txBody>
          <a:bodyPr wrap="none" rtlCol="0">
            <a:spAutoFit/>
          </a:bodyPr>
          <a:lstStyle/>
          <a:p>
            <a:r>
              <a:rPr lang="en-US" sz="2000" b="1" dirty="0">
                <a:solidFill>
                  <a:schemeClr val="accent2"/>
                </a:solidFill>
                <a:latin typeface="Consolas" pitchFamily="49" charset="0"/>
                <a:cs typeface="Consolas" pitchFamily="49" charset="0"/>
              </a:rPr>
              <a:t>SET</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@@AUTOCOMMIT = 0</a:t>
            </a:r>
            <a:r>
              <a:rPr lang="en-US" sz="2000"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169E615B-5E50-439B-B4CF-10E8C7D38ECA}"/>
              </a:ext>
            </a:extLst>
          </p:cNvPr>
          <p:cNvSpPr txBox="1"/>
          <p:nvPr/>
        </p:nvSpPr>
        <p:spPr>
          <a:xfrm>
            <a:off x="989531" y="5049615"/>
            <a:ext cx="3147015" cy="400110"/>
          </a:xfrm>
          <a:prstGeom prst="rect">
            <a:avLst/>
          </a:prstGeom>
          <a:noFill/>
          <a:ln w="28575">
            <a:solidFill>
              <a:schemeClr val="accent1"/>
            </a:solidFill>
          </a:ln>
        </p:spPr>
        <p:txBody>
          <a:bodyPr wrap="none" rtlCol="0">
            <a:spAutoFit/>
          </a:bodyPr>
          <a:lstStyle/>
          <a:p>
            <a:r>
              <a:rPr lang="en-US" sz="2000" b="1" dirty="0">
                <a:solidFill>
                  <a:schemeClr val="accent2"/>
                </a:solidFill>
                <a:latin typeface="Consolas" pitchFamily="49" charset="0"/>
                <a:cs typeface="Consolas" pitchFamily="49" charset="0"/>
              </a:rPr>
              <a:t>SET</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@@AUTOCOMMIT = 1</a:t>
            </a:r>
            <a:r>
              <a:rPr lang="en-US" sz="20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3056902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 processing in </a:t>
            </a:r>
            <a:r>
              <a:rPr lang="en-US" dirty="0" err="1"/>
              <a:t>mysql</a:t>
            </a:r>
            <a:endParaRPr lang="en-US" dirty="0"/>
          </a:p>
        </p:txBody>
      </p:sp>
      <p:sp>
        <p:nvSpPr>
          <p:cNvPr id="5" name="Content Placeholder 4">
            <a:extLst>
              <a:ext uri="{FF2B5EF4-FFF2-40B4-BE49-F238E27FC236}">
                <a16:creationId xmlns:a16="http://schemas.microsoft.com/office/drawing/2014/main" id="{BB5348F6-4BF0-4065-AB84-FF31DD3FC898}"/>
              </a:ext>
            </a:extLst>
          </p:cNvPr>
          <p:cNvSpPr>
            <a:spLocks noGrp="1"/>
          </p:cNvSpPr>
          <p:nvPr>
            <p:ph idx="1"/>
          </p:nvPr>
        </p:nvSpPr>
        <p:spPr>
          <a:xfrm>
            <a:off x="581192" y="2180496"/>
            <a:ext cx="11029615" cy="3678303"/>
          </a:xfrm>
        </p:spPr>
        <p:txBody>
          <a:bodyPr/>
          <a:lstStyle/>
          <a:p>
            <a:pPr algn="just"/>
            <a:r>
              <a:rPr lang="en-US" dirty="0"/>
              <a:t>The change can be undone with the SQL statement ROLLBACK or made permanent with the COMMIT statement</a:t>
            </a:r>
          </a:p>
          <a:p>
            <a:pPr algn="just"/>
            <a:endParaRPr lang="en-US" dirty="0"/>
          </a:p>
          <a:p>
            <a:pPr algn="just"/>
            <a:r>
              <a:rPr lang="en-US" dirty="0"/>
              <a:t>COMMIT statements make the changes permanent</a:t>
            </a:r>
          </a:p>
          <a:p>
            <a:pPr algn="just"/>
            <a:endParaRPr lang="en-US" dirty="0"/>
          </a:p>
          <a:p>
            <a:pPr algn="just"/>
            <a:endParaRPr lang="en-US" dirty="0"/>
          </a:p>
          <a:p>
            <a:pPr algn="just"/>
            <a:r>
              <a:rPr lang="en-US" dirty="0"/>
              <a:t>ROLLBACK statements undo the changes</a:t>
            </a:r>
          </a:p>
          <a:p>
            <a:pPr algn="just"/>
            <a:endParaRPr lang="en-US" dirty="0"/>
          </a:p>
        </p:txBody>
      </p:sp>
      <p:sp>
        <p:nvSpPr>
          <p:cNvPr id="8" name="TextBox 7">
            <a:extLst>
              <a:ext uri="{FF2B5EF4-FFF2-40B4-BE49-F238E27FC236}">
                <a16:creationId xmlns:a16="http://schemas.microsoft.com/office/drawing/2014/main" id="{2D915591-E25B-4F90-A18F-53F5947F110D}"/>
              </a:ext>
            </a:extLst>
          </p:cNvPr>
          <p:cNvSpPr txBox="1"/>
          <p:nvPr/>
        </p:nvSpPr>
        <p:spPr>
          <a:xfrm>
            <a:off x="978800" y="3984560"/>
            <a:ext cx="1172116" cy="400110"/>
          </a:xfrm>
          <a:prstGeom prst="rect">
            <a:avLst/>
          </a:prstGeom>
          <a:noFill/>
          <a:ln w="28575">
            <a:solidFill>
              <a:schemeClr val="accent1"/>
            </a:solidFill>
          </a:ln>
        </p:spPr>
        <p:txBody>
          <a:bodyPr wrap="none" rtlCol="0">
            <a:spAutoFit/>
          </a:bodyPr>
          <a:lstStyle/>
          <a:p>
            <a:r>
              <a:rPr lang="en-US" sz="2000" b="1" dirty="0">
                <a:solidFill>
                  <a:schemeClr val="accent2"/>
                </a:solidFill>
                <a:latin typeface="Consolas" pitchFamily="49" charset="0"/>
                <a:cs typeface="Consolas" pitchFamily="49" charset="0"/>
              </a:rPr>
              <a:t>COMMIT;</a:t>
            </a:r>
          </a:p>
        </p:txBody>
      </p:sp>
      <p:sp>
        <p:nvSpPr>
          <p:cNvPr id="9" name="TextBox 8">
            <a:extLst>
              <a:ext uri="{FF2B5EF4-FFF2-40B4-BE49-F238E27FC236}">
                <a16:creationId xmlns:a16="http://schemas.microsoft.com/office/drawing/2014/main" id="{9B440D34-6477-4395-90BC-5050349C7A24}"/>
              </a:ext>
            </a:extLst>
          </p:cNvPr>
          <p:cNvSpPr txBox="1"/>
          <p:nvPr/>
        </p:nvSpPr>
        <p:spPr>
          <a:xfrm>
            <a:off x="989531" y="5211540"/>
            <a:ext cx="1454244" cy="400110"/>
          </a:xfrm>
          <a:prstGeom prst="rect">
            <a:avLst/>
          </a:prstGeom>
          <a:noFill/>
          <a:ln w="28575">
            <a:solidFill>
              <a:schemeClr val="accent1"/>
            </a:solidFill>
          </a:ln>
        </p:spPr>
        <p:txBody>
          <a:bodyPr wrap="none" rtlCol="0">
            <a:spAutoFit/>
          </a:bodyPr>
          <a:lstStyle/>
          <a:p>
            <a:r>
              <a:rPr lang="en-US" sz="2000" b="1" dirty="0">
                <a:solidFill>
                  <a:schemeClr val="accent2"/>
                </a:solidFill>
                <a:latin typeface="Consolas" pitchFamily="49" charset="0"/>
                <a:cs typeface="Consolas" pitchFamily="49" charset="0"/>
              </a:rPr>
              <a:t>ROLLBACK;</a:t>
            </a:r>
          </a:p>
        </p:txBody>
      </p:sp>
    </p:spTree>
    <p:extLst>
      <p:ext uri="{BB962C8B-B14F-4D97-AF65-F5344CB8AC3E}">
        <p14:creationId xmlns:p14="http://schemas.microsoft.com/office/powerpoint/2010/main" val="2173395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 processing in </a:t>
            </a:r>
            <a:r>
              <a:rPr lang="en-US" dirty="0" err="1"/>
              <a:t>mysql</a:t>
            </a:r>
            <a:endParaRPr lang="en-US" dirty="0"/>
          </a:p>
        </p:txBody>
      </p:sp>
      <p:sp>
        <p:nvSpPr>
          <p:cNvPr id="5" name="Content Placeholder 4">
            <a:extLst>
              <a:ext uri="{FF2B5EF4-FFF2-40B4-BE49-F238E27FC236}">
                <a16:creationId xmlns:a16="http://schemas.microsoft.com/office/drawing/2014/main" id="{BB5348F6-4BF0-4065-AB84-FF31DD3FC898}"/>
              </a:ext>
            </a:extLst>
          </p:cNvPr>
          <p:cNvSpPr>
            <a:spLocks noGrp="1"/>
          </p:cNvSpPr>
          <p:nvPr>
            <p:ph idx="1"/>
          </p:nvPr>
        </p:nvSpPr>
        <p:spPr>
          <a:xfrm>
            <a:off x="581192" y="2180496"/>
            <a:ext cx="11029615" cy="3678303"/>
          </a:xfrm>
        </p:spPr>
        <p:txBody>
          <a:bodyPr/>
          <a:lstStyle/>
          <a:p>
            <a:pPr algn="just"/>
            <a:r>
              <a:rPr lang="en-US" dirty="0"/>
              <a:t>It is also possible to undo only a part of a current transaction by using </a:t>
            </a:r>
            <a:r>
              <a:rPr lang="en-US" dirty="0" err="1"/>
              <a:t>savepoints</a:t>
            </a:r>
            <a:endParaRPr lang="en-US" dirty="0"/>
          </a:p>
          <a:p>
            <a:pPr algn="just"/>
            <a:endParaRPr lang="en-US" dirty="0"/>
          </a:p>
          <a:p>
            <a:pPr algn="just"/>
            <a:endParaRPr lang="en-US" dirty="0"/>
          </a:p>
          <a:p>
            <a:pPr algn="just"/>
            <a:r>
              <a:rPr lang="en-US" dirty="0"/>
              <a:t>To use </a:t>
            </a:r>
            <a:r>
              <a:rPr lang="en-US" dirty="0" err="1"/>
              <a:t>savepoints</a:t>
            </a:r>
            <a:r>
              <a:rPr lang="en-US" dirty="0"/>
              <a:t>, we must extend the ROLLBACK statement</a:t>
            </a:r>
          </a:p>
          <a:p>
            <a:pPr algn="just"/>
            <a:endParaRPr lang="en-US" dirty="0"/>
          </a:p>
        </p:txBody>
      </p:sp>
      <p:sp>
        <p:nvSpPr>
          <p:cNvPr id="8" name="TextBox 7">
            <a:extLst>
              <a:ext uri="{FF2B5EF4-FFF2-40B4-BE49-F238E27FC236}">
                <a16:creationId xmlns:a16="http://schemas.microsoft.com/office/drawing/2014/main" id="{55B016CB-D196-4F2C-8D20-920D038F7C3C}"/>
              </a:ext>
            </a:extLst>
          </p:cNvPr>
          <p:cNvSpPr txBox="1"/>
          <p:nvPr/>
        </p:nvSpPr>
        <p:spPr>
          <a:xfrm>
            <a:off x="978800" y="3474822"/>
            <a:ext cx="3711272" cy="400110"/>
          </a:xfrm>
          <a:prstGeom prst="rect">
            <a:avLst/>
          </a:prstGeom>
          <a:noFill/>
          <a:ln w="28575">
            <a:solidFill>
              <a:schemeClr val="accent1"/>
            </a:solidFill>
          </a:ln>
        </p:spPr>
        <p:txBody>
          <a:bodyPr wrap="none" rtlCol="0">
            <a:spAutoFit/>
          </a:bodyPr>
          <a:lstStyle/>
          <a:p>
            <a:r>
              <a:rPr lang="en-US" sz="2000" b="1" dirty="0">
                <a:solidFill>
                  <a:schemeClr val="accent2"/>
                </a:solidFill>
                <a:latin typeface="Consolas" pitchFamily="49" charset="0"/>
                <a:cs typeface="Consolas" pitchFamily="49" charset="0"/>
              </a:rPr>
              <a:t>SAVEPOINT </a:t>
            </a:r>
            <a:r>
              <a:rPr lang="en-US" sz="2000" b="1" dirty="0" err="1">
                <a:latin typeface="Consolas" pitchFamily="49" charset="0"/>
                <a:cs typeface="Consolas" pitchFamily="49" charset="0"/>
              </a:rPr>
              <a:t>savepoint_name</a:t>
            </a:r>
            <a:r>
              <a:rPr lang="en-US" sz="2000" b="1" dirty="0">
                <a:solidFill>
                  <a:schemeClr val="accent2"/>
                </a:solidFill>
                <a:latin typeface="Consolas" pitchFamily="49" charset="0"/>
                <a:cs typeface="Consolas" pitchFamily="49" charset="0"/>
              </a:rPr>
              <a:t>;</a:t>
            </a:r>
          </a:p>
        </p:txBody>
      </p:sp>
      <p:sp>
        <p:nvSpPr>
          <p:cNvPr id="9" name="TextBox 8">
            <a:extLst>
              <a:ext uri="{FF2B5EF4-FFF2-40B4-BE49-F238E27FC236}">
                <a16:creationId xmlns:a16="http://schemas.microsoft.com/office/drawing/2014/main" id="{3F55F1C3-D239-4C6E-B1F5-EB4875225A04}"/>
              </a:ext>
            </a:extLst>
          </p:cNvPr>
          <p:cNvSpPr txBox="1"/>
          <p:nvPr/>
        </p:nvSpPr>
        <p:spPr>
          <a:xfrm>
            <a:off x="989531" y="4683287"/>
            <a:ext cx="5404043" cy="400110"/>
          </a:xfrm>
          <a:prstGeom prst="rect">
            <a:avLst/>
          </a:prstGeom>
          <a:noFill/>
          <a:ln w="28575">
            <a:solidFill>
              <a:schemeClr val="accent1"/>
            </a:solidFill>
          </a:ln>
        </p:spPr>
        <p:txBody>
          <a:bodyPr wrap="none" rtlCol="0">
            <a:spAutoFit/>
          </a:bodyPr>
          <a:lstStyle/>
          <a:p>
            <a:r>
              <a:rPr lang="en-US" sz="2000" b="1" dirty="0">
                <a:solidFill>
                  <a:schemeClr val="accent2"/>
                </a:solidFill>
                <a:latin typeface="Consolas" pitchFamily="49" charset="0"/>
                <a:cs typeface="Consolas" pitchFamily="49" charset="0"/>
              </a:rPr>
              <a:t>ROLLBACK TO SAVEPOINT </a:t>
            </a:r>
            <a:r>
              <a:rPr lang="en-US" sz="2000" b="1" dirty="0" err="1">
                <a:latin typeface="Consolas" pitchFamily="49" charset="0"/>
                <a:cs typeface="Consolas" pitchFamily="49" charset="0"/>
              </a:rPr>
              <a:t>savepoint_name</a:t>
            </a:r>
            <a:r>
              <a:rPr lang="en-US" sz="20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722789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idx="1"/>
          </p:nvPr>
        </p:nvSpPr>
        <p:spPr/>
        <p:txBody>
          <a:bodyPr/>
          <a:lstStyle/>
          <a:p>
            <a:r>
              <a:rPr lang="en-US" dirty="0" err="1"/>
              <a:t>Elmasri</a:t>
            </a:r>
            <a:r>
              <a:rPr lang="en-US" dirty="0"/>
              <a:t>, </a:t>
            </a:r>
            <a:r>
              <a:rPr lang="en-US" dirty="0" err="1"/>
              <a:t>Ramez</a:t>
            </a:r>
            <a:r>
              <a:rPr lang="en-US" dirty="0"/>
              <a:t> and </a:t>
            </a:r>
            <a:r>
              <a:rPr lang="en-US" dirty="0" err="1"/>
              <a:t>Shamkant</a:t>
            </a:r>
            <a:r>
              <a:rPr lang="en-US" dirty="0"/>
              <a:t> B. </a:t>
            </a:r>
            <a:r>
              <a:rPr lang="en-US" dirty="0" err="1"/>
              <a:t>Navathe</a:t>
            </a:r>
            <a:r>
              <a:rPr lang="en-US" dirty="0"/>
              <a:t> (2011), Fundamentals of Database Systems, 6</a:t>
            </a:r>
            <a:r>
              <a:rPr lang="en-US" baseline="30000" dirty="0"/>
              <a:t>th</a:t>
            </a:r>
            <a:r>
              <a:rPr lang="en-US" dirty="0"/>
              <a:t> edition, Addison Wesley.</a:t>
            </a:r>
          </a:p>
          <a:p>
            <a:endParaRPr lang="en-US" dirty="0"/>
          </a:p>
          <a:p>
            <a:r>
              <a:rPr lang="en-US" dirty="0"/>
              <a:t>Rick F. van der </a:t>
            </a:r>
            <a:r>
              <a:rPr lang="en-US" dirty="0" err="1"/>
              <a:t>Lans</a:t>
            </a:r>
            <a:r>
              <a:rPr lang="en-US" dirty="0"/>
              <a:t> (2007), SQL for MySQL Developers, Addison Wesley.</a:t>
            </a:r>
          </a:p>
          <a:p>
            <a:endParaRPr lang="en-US" dirty="0"/>
          </a:p>
          <a:p>
            <a:r>
              <a:rPr lang="en-US" dirty="0"/>
              <a:t>Connolly, Thomas and Carolyn </a:t>
            </a:r>
            <a:r>
              <a:rPr lang="en-US" dirty="0" err="1"/>
              <a:t>Begg</a:t>
            </a:r>
            <a:r>
              <a:rPr lang="en-US" dirty="0"/>
              <a:t> (2015), Database Systems A Practical Approach to Design, Implementation, and Management, 6</a:t>
            </a:r>
            <a:r>
              <a:rPr lang="en-US" baseline="30000" dirty="0"/>
              <a:t>th</a:t>
            </a:r>
            <a:r>
              <a:rPr lang="en-US" dirty="0"/>
              <a:t> edition, Pearson Education, ISBN 13: 978-1-292-06118-4, Essex, England.</a:t>
            </a:r>
          </a:p>
        </p:txBody>
      </p:sp>
    </p:spTree>
    <p:extLst>
      <p:ext uri="{BB962C8B-B14F-4D97-AF65-F5344CB8AC3E}">
        <p14:creationId xmlns:p14="http://schemas.microsoft.com/office/powerpoint/2010/main" val="3288605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lstStyle/>
          <a:p>
            <a:r>
              <a:rPr lang="en-US" dirty="0"/>
              <a:t>Next week: database security</a:t>
            </a:r>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sz="half" idx="1"/>
          </p:nvPr>
        </p:nvSpPr>
        <p:spPr>
          <a:xfrm>
            <a:off x="581193" y="2228003"/>
            <a:ext cx="5422390" cy="3900339"/>
          </a:xfrm>
        </p:spPr>
        <p:txBody>
          <a:bodyPr anchor="ctr">
            <a:normAutofit/>
          </a:bodyPr>
          <a:lstStyle/>
          <a:p>
            <a:r>
              <a:rPr lang="en-US" dirty="0"/>
              <a:t>Discretionary Security Mechanisms</a:t>
            </a:r>
          </a:p>
          <a:p>
            <a:r>
              <a:rPr lang="en-US" dirty="0"/>
              <a:t>Mandatory Security Mechanisms</a:t>
            </a:r>
          </a:p>
          <a:p>
            <a:r>
              <a:rPr lang="en-US" dirty="0"/>
              <a:t>VIEW</a:t>
            </a:r>
          </a:p>
          <a:p>
            <a:r>
              <a:rPr lang="en-US" dirty="0"/>
              <a:t>Adding &amp; Removing Users</a:t>
            </a:r>
          </a:p>
          <a:p>
            <a:r>
              <a:rPr lang="en-US" dirty="0"/>
              <a:t>Granting, Passing On, &amp; Revoking Privileges</a:t>
            </a:r>
          </a:p>
          <a:p>
            <a:r>
              <a:rPr lang="en-US" dirty="0"/>
              <a:t>Creating, Updating, &amp; Deleting Views</a:t>
            </a:r>
          </a:p>
        </p:txBody>
      </p:sp>
    </p:spTree>
    <p:extLst>
      <p:ext uri="{BB962C8B-B14F-4D97-AF65-F5344CB8AC3E}">
        <p14:creationId xmlns:p14="http://schemas.microsoft.com/office/powerpoint/2010/main" val="2145760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D217E3-5706-4978-8DAD-1E6B2464FB22}"/>
              </a:ext>
            </a:extLst>
          </p:cNvPr>
          <p:cNvSpPr>
            <a:spLocks noGrp="1"/>
          </p:cNvSpPr>
          <p:nvPr>
            <p:ph type="title"/>
          </p:nvPr>
        </p:nvSpPr>
        <p:spPr>
          <a:xfrm>
            <a:off x="581193" y="981075"/>
            <a:ext cx="11029614" cy="3771900"/>
          </a:xfrm>
        </p:spPr>
        <p:txBody>
          <a:bodyPr anchor="ctr">
            <a:normAutofit/>
          </a:bodyPr>
          <a:lstStyle/>
          <a:p>
            <a:r>
              <a:rPr lang="en-US" dirty="0"/>
              <a:t>								Select </a:t>
            </a:r>
            <a:r>
              <a:rPr lang="en-US" dirty="0">
                <a:solidFill>
                  <a:schemeClr val="accent2"/>
                </a:solidFill>
              </a:rPr>
              <a:t>*</a:t>
            </a:r>
            <a:br>
              <a:rPr lang="en-US" dirty="0"/>
            </a:br>
            <a:r>
              <a:rPr lang="en-US" dirty="0"/>
              <a:t>								from </a:t>
            </a:r>
            <a:r>
              <a:rPr lang="en-US" dirty="0">
                <a:solidFill>
                  <a:schemeClr val="accent2"/>
                </a:solidFill>
              </a:rPr>
              <a:t>world</a:t>
            </a:r>
            <a:br>
              <a:rPr lang="en-US" dirty="0"/>
            </a:br>
            <a:r>
              <a:rPr lang="en-US" dirty="0"/>
              <a:t>								where </a:t>
            </a:r>
            <a:r>
              <a:rPr lang="en-US" dirty="0">
                <a:solidFill>
                  <a:schemeClr val="accent2"/>
                </a:solidFill>
              </a:rPr>
              <a:t>someone</a:t>
            </a:r>
            <a:br>
              <a:rPr lang="en-US" dirty="0"/>
            </a:br>
            <a:r>
              <a:rPr lang="en-US" dirty="0"/>
              <a:t>								like </a:t>
            </a:r>
            <a:r>
              <a:rPr lang="en-US" dirty="0">
                <a:solidFill>
                  <a:schemeClr val="accent2"/>
                </a:solidFill>
              </a:rPr>
              <a:t>‘%you%’</a:t>
            </a:r>
            <a:r>
              <a:rPr lang="en-US" dirty="0"/>
              <a:t>;</a:t>
            </a:r>
            <a:br>
              <a:rPr lang="en-US" dirty="0"/>
            </a:br>
            <a:r>
              <a:rPr lang="en-US" dirty="0"/>
              <a:t>								</a:t>
            </a:r>
            <a:br>
              <a:rPr lang="en-US" dirty="0"/>
            </a:br>
            <a:r>
              <a:rPr lang="en-US" dirty="0"/>
              <a:t>								empty set (0.00 sec)</a:t>
            </a:r>
          </a:p>
        </p:txBody>
      </p:sp>
    </p:spTree>
    <p:extLst>
      <p:ext uri="{BB962C8B-B14F-4D97-AF65-F5344CB8AC3E}">
        <p14:creationId xmlns:p14="http://schemas.microsoft.com/office/powerpoint/2010/main" val="327893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sz="half" idx="1"/>
          </p:nvPr>
        </p:nvSpPr>
        <p:spPr>
          <a:xfrm>
            <a:off x="581193" y="2228002"/>
            <a:ext cx="5422390" cy="4140713"/>
          </a:xfrm>
        </p:spPr>
        <p:txBody>
          <a:bodyPr anchor="ctr">
            <a:normAutofit/>
          </a:bodyPr>
          <a:lstStyle/>
          <a:p>
            <a:r>
              <a:rPr lang="en-US" dirty="0"/>
              <a:t>Transactions</a:t>
            </a:r>
          </a:p>
          <a:p>
            <a:r>
              <a:rPr lang="en-US" dirty="0"/>
              <a:t>Concurrency</a:t>
            </a:r>
          </a:p>
          <a:p>
            <a:r>
              <a:rPr lang="en-US" dirty="0"/>
              <a:t>Recovery Techniques</a:t>
            </a:r>
          </a:p>
          <a:p>
            <a:r>
              <a:rPr lang="en-US" dirty="0"/>
              <a:t>Transaction Processing in MySQL</a:t>
            </a:r>
          </a:p>
        </p:txBody>
      </p:sp>
    </p:spTree>
    <p:extLst>
      <p:ext uri="{BB962C8B-B14F-4D97-AF65-F5344CB8AC3E}">
        <p14:creationId xmlns:p14="http://schemas.microsoft.com/office/powerpoint/2010/main" val="347625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3DAF1CE-1E19-483E-BA10-29CA600D50A6}"/>
              </a:ext>
            </a:extLst>
          </p:cNvPr>
          <p:cNvGrpSpPr/>
          <p:nvPr/>
        </p:nvGrpSpPr>
        <p:grpSpPr>
          <a:xfrm>
            <a:off x="0" y="470427"/>
            <a:ext cx="12193109" cy="6063723"/>
            <a:chOff x="0" y="327552"/>
            <a:chExt cx="12193109" cy="6063723"/>
          </a:xfrm>
        </p:grpSpPr>
        <p:sp>
          <p:nvSpPr>
            <p:cNvPr id="2" name="TextBox 1">
              <a:extLst>
                <a:ext uri="{FF2B5EF4-FFF2-40B4-BE49-F238E27FC236}">
                  <a16:creationId xmlns:a16="http://schemas.microsoft.com/office/drawing/2014/main" id="{A0DE93D0-781D-471C-B8A4-5BB1CCD05F9D}"/>
                </a:ext>
              </a:extLst>
            </p:cNvPr>
            <p:cNvSpPr txBox="1"/>
            <p:nvPr/>
          </p:nvSpPr>
          <p:spPr>
            <a:xfrm>
              <a:off x="371198" y="327552"/>
              <a:ext cx="3842719" cy="1862048"/>
            </a:xfrm>
            <a:prstGeom prst="rect">
              <a:avLst/>
            </a:prstGeom>
            <a:noFill/>
          </p:spPr>
          <p:txBody>
            <a:bodyPr wrap="none" rtlCol="0">
              <a:spAutoFit/>
            </a:bodyPr>
            <a:lstStyle/>
            <a:p>
              <a:r>
                <a:rPr lang="id-ID" sz="11500" noProof="0" dirty="0">
                  <a:solidFill>
                    <a:schemeClr val="tx2"/>
                  </a:solidFill>
                  <a:ea typeface="SignPainter HouseScript" charset="0"/>
                  <a:cs typeface="SignPainter HouseScript" charset="0"/>
                </a:rPr>
                <a:t>Visi</a:t>
              </a:r>
              <a:r>
                <a:rPr lang="en-US" sz="11500" noProof="0" dirty="0">
                  <a:solidFill>
                    <a:schemeClr val="tx2"/>
                  </a:solidFill>
                  <a:ea typeface="SignPainter HouseScript" charset="0"/>
                  <a:cs typeface="SignPainter HouseScript" charset="0"/>
                </a:rPr>
                <a:t>on</a:t>
              </a:r>
              <a:endParaRPr lang="id-ID" sz="11500" noProof="0" dirty="0">
                <a:solidFill>
                  <a:schemeClr val="tx2"/>
                </a:solidFill>
                <a:ea typeface="SignPainter HouseScript" charset="0"/>
                <a:cs typeface="SignPainter HouseScript" charset="0"/>
              </a:endParaRPr>
            </a:p>
          </p:txBody>
        </p:sp>
        <p:sp>
          <p:nvSpPr>
            <p:cNvPr id="3" name="TextBox 2">
              <a:extLst>
                <a:ext uri="{FF2B5EF4-FFF2-40B4-BE49-F238E27FC236}">
                  <a16:creationId xmlns:a16="http://schemas.microsoft.com/office/drawing/2014/main" id="{A14788AF-EEFB-4CE4-8CDD-5B18F75A2449}"/>
                </a:ext>
              </a:extLst>
            </p:cNvPr>
            <p:cNvSpPr txBox="1"/>
            <p:nvPr/>
          </p:nvSpPr>
          <p:spPr>
            <a:xfrm>
              <a:off x="7007106" y="2994000"/>
              <a:ext cx="4669868" cy="1862048"/>
            </a:xfrm>
            <a:prstGeom prst="rect">
              <a:avLst/>
            </a:prstGeom>
            <a:noFill/>
          </p:spPr>
          <p:txBody>
            <a:bodyPr wrap="none" rtlCol="0">
              <a:spAutoFit/>
            </a:bodyPr>
            <a:lstStyle/>
            <a:p>
              <a:r>
                <a:rPr lang="id-ID" sz="11500" noProof="0" dirty="0">
                  <a:solidFill>
                    <a:schemeClr val="tx2"/>
                  </a:solidFill>
                  <a:ea typeface="SignPainter HouseScript" charset="0"/>
                  <a:cs typeface="SignPainter HouseScript" charset="0"/>
                </a:rPr>
                <a:t>Mis</a:t>
              </a:r>
              <a:r>
                <a:rPr lang="en-US" sz="11500" noProof="0" dirty="0">
                  <a:solidFill>
                    <a:schemeClr val="tx2"/>
                  </a:solidFill>
                  <a:ea typeface="SignPainter HouseScript" charset="0"/>
                  <a:cs typeface="SignPainter HouseScript" charset="0"/>
                </a:rPr>
                <a:t>s</a:t>
              </a:r>
              <a:r>
                <a:rPr lang="id-ID" sz="11500" noProof="0" dirty="0">
                  <a:solidFill>
                    <a:schemeClr val="tx2"/>
                  </a:solidFill>
                  <a:ea typeface="SignPainter HouseScript" charset="0"/>
                  <a:cs typeface="SignPainter HouseScript" charset="0"/>
                </a:rPr>
                <a:t>i</a:t>
              </a:r>
              <a:r>
                <a:rPr lang="en-US" sz="11500" noProof="0" dirty="0">
                  <a:solidFill>
                    <a:schemeClr val="tx2"/>
                  </a:solidFill>
                  <a:ea typeface="SignPainter HouseScript" charset="0"/>
                  <a:cs typeface="SignPainter HouseScript" charset="0"/>
                </a:rPr>
                <a:t>on</a:t>
              </a:r>
              <a:endParaRPr lang="id-ID" sz="11500" noProof="0" dirty="0">
                <a:solidFill>
                  <a:schemeClr val="tx2"/>
                </a:solidFill>
                <a:ea typeface="SignPainter HouseScript" charset="0"/>
                <a:cs typeface="SignPainter HouseScript" charset="0"/>
              </a:endParaRPr>
            </a:p>
          </p:txBody>
        </p:sp>
        <p:sp>
          <p:nvSpPr>
            <p:cNvPr id="4" name="Rectangle 3">
              <a:extLst>
                <a:ext uri="{FF2B5EF4-FFF2-40B4-BE49-F238E27FC236}">
                  <a16:creationId xmlns:a16="http://schemas.microsoft.com/office/drawing/2014/main" id="{F4236C53-971A-43DE-9232-83767DE66BF1}"/>
                </a:ext>
              </a:extLst>
            </p:cNvPr>
            <p:cNvSpPr/>
            <p:nvPr/>
          </p:nvSpPr>
          <p:spPr>
            <a:xfrm>
              <a:off x="0" y="1961846"/>
              <a:ext cx="8595818" cy="1046473"/>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p>
          </p:txBody>
        </p:sp>
        <p:sp>
          <p:nvSpPr>
            <p:cNvPr id="5" name="TextBox 4">
              <a:extLst>
                <a:ext uri="{FF2B5EF4-FFF2-40B4-BE49-F238E27FC236}">
                  <a16:creationId xmlns:a16="http://schemas.microsoft.com/office/drawing/2014/main" id="{3C2CD327-82F8-4704-B797-9D89B94815C6}"/>
                </a:ext>
              </a:extLst>
            </p:cNvPr>
            <p:cNvSpPr txBox="1"/>
            <p:nvPr/>
          </p:nvSpPr>
          <p:spPr>
            <a:xfrm>
              <a:off x="371198" y="1997258"/>
              <a:ext cx="8224620" cy="923330"/>
            </a:xfrm>
            <a:prstGeom prst="rect">
              <a:avLst/>
            </a:prstGeom>
            <a:noFill/>
          </p:spPr>
          <p:txBody>
            <a:bodyPr wrap="square" rtlCol="0">
              <a:spAutoFit/>
            </a:bodyPr>
            <a:lstStyle/>
            <a:p>
              <a:pPr algn="just"/>
              <a:r>
                <a:rPr lang="en-US" sz="1800" noProof="0" dirty="0">
                  <a:solidFill>
                    <a:schemeClr val="tx2"/>
                  </a:solidFill>
                  <a:ea typeface="Gill Sans MT" charset="0"/>
                  <a:cs typeface="Gill Sans MT" charset="0"/>
                </a:rPr>
                <a:t>To become an</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outstanding</a:t>
              </a:r>
              <a:r>
                <a:rPr lang="id-ID" sz="1800" noProof="0" dirty="0">
                  <a:solidFill>
                    <a:schemeClr val="tx2"/>
                  </a:solidFill>
                  <a:ea typeface="Gill Sans MT" charset="0"/>
                  <a:cs typeface="Gill Sans MT" charset="0"/>
                </a:rPr>
                <a:t> </a:t>
              </a:r>
              <a:r>
                <a:rPr lang="en-US" sz="1800" noProof="0" dirty="0">
                  <a:solidFill>
                    <a:schemeClr val="tx2"/>
                  </a:solidFill>
                  <a:ea typeface="Gill Sans MT" charset="0"/>
                  <a:cs typeface="Gill Sans MT" charset="0"/>
                </a:rPr>
                <a:t>undergraduate Computer Science program that produces</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international-minded</a:t>
              </a:r>
              <a:r>
                <a:rPr lang="id-ID" sz="1800" b="1" noProof="0" dirty="0">
                  <a:solidFill>
                    <a:schemeClr val="tx2"/>
                  </a:solidFill>
                  <a:ea typeface="Gill Sans MT" charset="0"/>
                  <a:cs typeface="Gill Sans MT" charset="0"/>
                </a:rPr>
                <a:t> </a:t>
              </a:r>
              <a:r>
                <a:rPr lang="en-US" sz="1800" noProof="0" dirty="0">
                  <a:solidFill>
                    <a:schemeClr val="tx2"/>
                  </a:solidFill>
                  <a:ea typeface="Gill Sans MT" charset="0"/>
                  <a:cs typeface="Gill Sans MT" charset="0"/>
                </a:rPr>
                <a:t>graduates who are</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competent</a:t>
              </a:r>
              <a:r>
                <a:rPr lang="id-ID" sz="1800" noProof="0" dirty="0">
                  <a:solidFill>
                    <a:schemeClr val="tx2"/>
                  </a:solidFill>
                  <a:ea typeface="Gill Sans MT" charset="0"/>
                  <a:cs typeface="Gill Sans MT" charset="0"/>
                </a:rPr>
                <a:t> </a:t>
              </a:r>
              <a:r>
                <a:rPr lang="en-US" sz="1800" noProof="0" dirty="0">
                  <a:solidFill>
                    <a:schemeClr val="tx2"/>
                  </a:solidFill>
                  <a:ea typeface="Gill Sans MT" charset="0"/>
                  <a:cs typeface="Gill Sans MT" charset="0"/>
                </a:rPr>
                <a:t>in software engineering and have</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entrepreneurial spirit</a:t>
              </a:r>
              <a:r>
                <a:rPr lang="id-ID" sz="1800" b="1" noProof="0" dirty="0">
                  <a:solidFill>
                    <a:schemeClr val="tx2"/>
                  </a:solidFill>
                  <a:ea typeface="Gill Sans MT" charset="0"/>
                  <a:cs typeface="Gill Sans MT" charset="0"/>
                </a:rPr>
                <a:t> </a:t>
              </a:r>
              <a:r>
                <a:rPr lang="en-US" dirty="0">
                  <a:solidFill>
                    <a:schemeClr val="tx2"/>
                  </a:solidFill>
                  <a:ea typeface="Gill Sans MT" charset="0"/>
                  <a:cs typeface="Gill Sans MT" charset="0"/>
                </a:rPr>
                <a:t>and</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noble character</a:t>
              </a:r>
              <a:r>
                <a:rPr lang="id-ID" sz="1800" noProof="0" dirty="0">
                  <a:solidFill>
                    <a:schemeClr val="tx2"/>
                  </a:solidFill>
                  <a:ea typeface="Gill Sans MT" charset="0"/>
                  <a:cs typeface="Gill Sans MT" charset="0"/>
                </a:rPr>
                <a:t>.</a:t>
              </a:r>
            </a:p>
          </p:txBody>
        </p:sp>
        <p:sp>
          <p:nvSpPr>
            <p:cNvPr id="6" name="Rectangle 5">
              <a:extLst>
                <a:ext uri="{FF2B5EF4-FFF2-40B4-BE49-F238E27FC236}">
                  <a16:creationId xmlns:a16="http://schemas.microsoft.com/office/drawing/2014/main" id="{9770B5E7-BEEB-4806-B032-EF8B6CD89B50}"/>
                </a:ext>
              </a:extLst>
            </p:cNvPr>
            <p:cNvSpPr/>
            <p:nvPr/>
          </p:nvSpPr>
          <p:spPr>
            <a:xfrm>
              <a:off x="2882112" y="4642056"/>
              <a:ext cx="9310997" cy="1749219"/>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p>
          </p:txBody>
        </p:sp>
        <p:sp>
          <p:nvSpPr>
            <p:cNvPr id="7" name="TextBox 6">
              <a:extLst>
                <a:ext uri="{FF2B5EF4-FFF2-40B4-BE49-F238E27FC236}">
                  <a16:creationId xmlns:a16="http://schemas.microsoft.com/office/drawing/2014/main" id="{19A91596-4C59-4AF3-911D-E0C61A9A8F3E}"/>
                </a:ext>
              </a:extLst>
            </p:cNvPr>
            <p:cNvSpPr txBox="1"/>
            <p:nvPr/>
          </p:nvSpPr>
          <p:spPr>
            <a:xfrm>
              <a:off x="2882112" y="4690163"/>
              <a:ext cx="8675532" cy="1631216"/>
            </a:xfrm>
            <a:prstGeom prst="rect">
              <a:avLst/>
            </a:prstGeom>
            <a:noFill/>
          </p:spPr>
          <p:txBody>
            <a:bodyPr wrap="square" rtlCol="0">
              <a:spAutoFit/>
            </a:bodyPr>
            <a:lstStyle/>
            <a:p>
              <a:pPr marL="342900" indent="-342900" algn="just">
                <a:spcAft>
                  <a:spcPts val="600"/>
                </a:spcAft>
                <a:buFont typeface="+mj-lt"/>
                <a:buAutoNum type="arabicPeriod"/>
              </a:pPr>
              <a:r>
                <a:rPr lang="en-US" sz="1800" b="0" i="0" kern="1200" noProof="0" dirty="0">
                  <a:solidFill>
                    <a:schemeClr val="tx2"/>
                  </a:solidFill>
                  <a:effectLst/>
                  <a:ea typeface="Gill Sans MT" charset="0"/>
                  <a:cs typeface="Gill Sans MT" charset="0"/>
                </a:rPr>
                <a:t>To conduct studies with the best technology and curriculum, supported by professional lecturer</a:t>
              </a:r>
              <a:endParaRPr lang="id-ID" sz="1800" b="0" i="0" kern="1200" noProof="0" dirty="0">
                <a:solidFill>
                  <a:schemeClr val="tx2"/>
                </a:solidFill>
                <a:effectLst/>
                <a:ea typeface="Gill Sans MT" charset="0"/>
                <a:cs typeface="Gill Sans MT" charset="0"/>
              </a:endParaRPr>
            </a:p>
            <a:p>
              <a:pPr marL="342900" indent="-342900" algn="just">
                <a:spcAft>
                  <a:spcPts val="600"/>
                </a:spcAft>
                <a:buFont typeface="+mj-lt"/>
                <a:buAutoNum type="arabicPeriod"/>
              </a:pPr>
              <a:r>
                <a:rPr lang="en-US" sz="1800" b="0" i="0" kern="1200" noProof="0" dirty="0">
                  <a:solidFill>
                    <a:schemeClr val="tx2"/>
                  </a:solidFill>
                  <a:effectLst/>
                  <a:ea typeface="Gill Sans MT" charset="0"/>
                  <a:cs typeface="Gill Sans MT" charset="0"/>
                </a:rPr>
                <a:t>To conduct research in Informatics to promote science and technology</a:t>
              </a:r>
              <a:endParaRPr lang="id-ID" sz="1800" b="0" i="0" kern="1200" noProof="0" dirty="0">
                <a:solidFill>
                  <a:schemeClr val="tx2"/>
                </a:solidFill>
                <a:effectLst/>
                <a:ea typeface="Gill Sans MT" charset="0"/>
                <a:cs typeface="Gill Sans MT" charset="0"/>
              </a:endParaRPr>
            </a:p>
            <a:p>
              <a:pPr marL="342900" indent="-342900" algn="just">
                <a:spcAft>
                  <a:spcPts val="600"/>
                </a:spcAft>
                <a:buFont typeface="+mj-lt"/>
                <a:buAutoNum type="arabicPeriod"/>
              </a:pPr>
              <a:r>
                <a:rPr lang="en-US" sz="1800" b="0" i="0" kern="1200" noProof="0" dirty="0">
                  <a:solidFill>
                    <a:schemeClr val="tx2"/>
                  </a:solidFill>
                  <a:effectLst/>
                  <a:ea typeface="Gill Sans MT" charset="0"/>
                  <a:cs typeface="Gill Sans MT" charset="0"/>
                </a:rPr>
                <a:t>To deliver </a:t>
              </a:r>
              <a:r>
                <a:rPr lang="en-US" dirty="0">
                  <a:solidFill>
                    <a:schemeClr val="tx2"/>
                  </a:solidFill>
                  <a:ea typeface="Gill Sans MT" charset="0"/>
                  <a:cs typeface="Gill Sans MT" charset="0"/>
                </a:rPr>
                <a:t>science-and-technology-based</a:t>
              </a:r>
              <a:r>
                <a:rPr lang="en-US" sz="1800" b="0" i="0" kern="1200" noProof="0" dirty="0">
                  <a:solidFill>
                    <a:schemeClr val="tx2"/>
                  </a:solidFill>
                  <a:effectLst/>
                  <a:ea typeface="Gill Sans MT" charset="0"/>
                  <a:cs typeface="Gill Sans MT" charset="0"/>
                </a:rPr>
                <a:t> society services to implement science and technology</a:t>
              </a:r>
              <a:endParaRPr lang="id-ID" sz="1800" b="0" i="0" kern="1200" noProof="0" dirty="0">
                <a:solidFill>
                  <a:schemeClr val="tx2"/>
                </a:solidFill>
                <a:effectLst/>
                <a:ea typeface="Gill Sans MT" charset="0"/>
                <a:cs typeface="Gill Sans MT" charset="0"/>
              </a:endParaRPr>
            </a:p>
          </p:txBody>
        </p:sp>
        <p:grpSp>
          <p:nvGrpSpPr>
            <p:cNvPr id="8" name="Group 7">
              <a:extLst>
                <a:ext uri="{FF2B5EF4-FFF2-40B4-BE49-F238E27FC236}">
                  <a16:creationId xmlns:a16="http://schemas.microsoft.com/office/drawing/2014/main" id="{19A5DCD8-28C6-4996-9239-708FFC2C4AF8}"/>
                </a:ext>
              </a:extLst>
            </p:cNvPr>
            <p:cNvGrpSpPr/>
            <p:nvPr/>
          </p:nvGrpSpPr>
          <p:grpSpPr>
            <a:xfrm>
              <a:off x="9556002" y="859311"/>
              <a:ext cx="2635998" cy="2149008"/>
              <a:chOff x="228323" y="3403495"/>
              <a:chExt cx="2609361" cy="2175163"/>
            </a:xfrm>
          </p:grpSpPr>
          <p:grpSp>
            <p:nvGrpSpPr>
              <p:cNvPr id="9" name="Group 8">
                <a:extLst>
                  <a:ext uri="{FF2B5EF4-FFF2-40B4-BE49-F238E27FC236}">
                    <a16:creationId xmlns:a16="http://schemas.microsoft.com/office/drawing/2014/main" id="{E70615A5-C0A6-46C1-A515-385E8831C31E}"/>
                  </a:ext>
                </a:extLst>
              </p:cNvPr>
              <p:cNvGrpSpPr/>
              <p:nvPr/>
            </p:nvGrpSpPr>
            <p:grpSpPr>
              <a:xfrm>
                <a:off x="228323" y="3403495"/>
                <a:ext cx="2609361" cy="2175163"/>
                <a:chOff x="762001" y="678873"/>
                <a:chExt cx="6664676" cy="5555674"/>
              </a:xfrm>
            </p:grpSpPr>
            <p:pic>
              <p:nvPicPr>
                <p:cNvPr id="11" name="Picture 10">
                  <a:extLst>
                    <a:ext uri="{FF2B5EF4-FFF2-40B4-BE49-F238E27FC236}">
                      <a16:creationId xmlns:a16="http://schemas.microsoft.com/office/drawing/2014/main" id="{1A0F5F95-34A0-48CD-A2E8-513A4F69328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2001" y="678873"/>
                  <a:ext cx="6664676" cy="5555674"/>
                </a:xfrm>
                <a:prstGeom prst="rect">
                  <a:avLst/>
                </a:prstGeom>
              </p:spPr>
            </p:pic>
            <p:sp>
              <p:nvSpPr>
                <p:cNvPr id="12" name="Rectangle 11">
                  <a:extLst>
                    <a:ext uri="{FF2B5EF4-FFF2-40B4-BE49-F238E27FC236}">
                      <a16:creationId xmlns:a16="http://schemas.microsoft.com/office/drawing/2014/main" id="{2CEC6E69-0970-4F3A-BAE2-4AA41D22FE0F}"/>
                    </a:ext>
                  </a:extLst>
                </p:cNvPr>
                <p:cNvSpPr/>
                <p:nvPr/>
              </p:nvSpPr>
              <p:spPr>
                <a:xfrm>
                  <a:off x="4004286" y="2313708"/>
                  <a:ext cx="332187" cy="138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sp>
              <p:nvSpPr>
                <p:cNvPr id="13" name="Rectangle 12">
                  <a:extLst>
                    <a:ext uri="{FF2B5EF4-FFF2-40B4-BE49-F238E27FC236}">
                      <a16:creationId xmlns:a16="http://schemas.microsoft.com/office/drawing/2014/main" id="{E51A97C7-20F0-4B85-9979-9D5CA0998DDA}"/>
                    </a:ext>
                  </a:extLst>
                </p:cNvPr>
                <p:cNvSpPr/>
                <p:nvPr/>
              </p:nvSpPr>
              <p:spPr>
                <a:xfrm>
                  <a:off x="4544614" y="1828799"/>
                  <a:ext cx="329184" cy="1738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sp>
              <p:nvSpPr>
                <p:cNvPr id="14" name="Rectangle 13">
                  <a:extLst>
                    <a:ext uri="{FF2B5EF4-FFF2-40B4-BE49-F238E27FC236}">
                      <a16:creationId xmlns:a16="http://schemas.microsoft.com/office/drawing/2014/main" id="{90A6F4C3-5F40-4A86-8F06-47A96E53DDF6}"/>
                    </a:ext>
                  </a:extLst>
                </p:cNvPr>
                <p:cNvSpPr/>
                <p:nvPr/>
              </p:nvSpPr>
              <p:spPr>
                <a:xfrm rot="16200000">
                  <a:off x="5176308" y="1526291"/>
                  <a:ext cx="329183" cy="934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sp>
              <p:nvSpPr>
                <p:cNvPr id="15" name="Rectangle 14">
                  <a:extLst>
                    <a:ext uri="{FF2B5EF4-FFF2-40B4-BE49-F238E27FC236}">
                      <a16:creationId xmlns:a16="http://schemas.microsoft.com/office/drawing/2014/main" id="{25C90CCA-8535-4BA4-8EC5-0994F0F7970F}"/>
                    </a:ext>
                  </a:extLst>
                </p:cNvPr>
                <p:cNvSpPr/>
                <p:nvPr/>
              </p:nvSpPr>
              <p:spPr>
                <a:xfrm rot="16200000">
                  <a:off x="5176308" y="2011200"/>
                  <a:ext cx="329183" cy="934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grpSp>
          <p:sp>
            <p:nvSpPr>
              <p:cNvPr id="10" name="TextBox 9">
                <a:extLst>
                  <a:ext uri="{FF2B5EF4-FFF2-40B4-BE49-F238E27FC236}">
                    <a16:creationId xmlns:a16="http://schemas.microsoft.com/office/drawing/2014/main" id="{00BF891C-5B59-4573-947D-9323602F6D5D}"/>
                  </a:ext>
                </a:extLst>
              </p:cNvPr>
              <p:cNvSpPr txBox="1"/>
              <p:nvPr/>
            </p:nvSpPr>
            <p:spPr>
              <a:xfrm flipH="1">
                <a:off x="856113" y="4503862"/>
                <a:ext cx="1540151" cy="264794"/>
              </a:xfrm>
              <a:prstGeom prst="rect">
                <a:avLst/>
              </a:prstGeom>
              <a:noFill/>
            </p:spPr>
            <p:txBody>
              <a:bodyPr wrap="square" rtlCol="0">
                <a:spAutoFit/>
              </a:bodyPr>
              <a:lstStyle/>
              <a:p>
                <a:r>
                  <a:rPr lang="id-ID" sz="1100" spc="290" noProof="0" dirty="0">
                    <a:solidFill>
                      <a:srgbClr val="003B75"/>
                    </a:solidFill>
                    <a:latin typeface="Apple Braille" charset="0"/>
                    <a:ea typeface="Apple Braille" charset="0"/>
                    <a:cs typeface="Apple Braille" charset="0"/>
                  </a:rPr>
                  <a:t>INFORMATIKA</a:t>
                </a:r>
              </a:p>
            </p:txBody>
          </p:sp>
        </p:grpSp>
      </p:grpSp>
    </p:spTree>
    <p:extLst>
      <p:ext uri="{BB962C8B-B14F-4D97-AF65-F5344CB8AC3E}">
        <p14:creationId xmlns:p14="http://schemas.microsoft.com/office/powerpoint/2010/main" val="41425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Single-user vs multiuser systems</a:t>
            </a:r>
          </a:p>
        </p:txBody>
      </p:sp>
      <p:sp>
        <p:nvSpPr>
          <p:cNvPr id="13" name="Content Placeholder 12">
            <a:extLst>
              <a:ext uri="{FF2B5EF4-FFF2-40B4-BE49-F238E27FC236}">
                <a16:creationId xmlns:a16="http://schemas.microsoft.com/office/drawing/2014/main" id="{8C9F8A28-5A9D-4343-A9CD-3EDBCE005394}"/>
              </a:ext>
            </a:extLst>
          </p:cNvPr>
          <p:cNvSpPr>
            <a:spLocks noGrp="1"/>
          </p:cNvSpPr>
          <p:nvPr>
            <p:ph idx="1"/>
          </p:nvPr>
        </p:nvSpPr>
        <p:spPr/>
        <p:txBody>
          <a:bodyPr/>
          <a:lstStyle/>
          <a:p>
            <a:pPr algn="just"/>
            <a:r>
              <a:rPr lang="en-US" dirty="0"/>
              <a:t>A DBMS is </a:t>
            </a:r>
            <a:r>
              <a:rPr lang="en-US" b="1" dirty="0"/>
              <a:t>single-user</a:t>
            </a:r>
            <a:r>
              <a:rPr lang="en-US" dirty="0"/>
              <a:t> if at most one user at a time can use the system</a:t>
            </a:r>
          </a:p>
          <a:p>
            <a:pPr algn="just"/>
            <a:endParaRPr lang="en-US" dirty="0"/>
          </a:p>
          <a:p>
            <a:pPr algn="just"/>
            <a:r>
              <a:rPr lang="en-US" dirty="0"/>
              <a:t>It is </a:t>
            </a:r>
            <a:r>
              <a:rPr lang="en-US" b="1" dirty="0"/>
              <a:t>multiuser</a:t>
            </a:r>
            <a:r>
              <a:rPr lang="en-US" dirty="0"/>
              <a:t> if many users can use the system and hence access the database concurrently</a:t>
            </a:r>
          </a:p>
          <a:p>
            <a:pPr lvl="1" algn="just"/>
            <a:r>
              <a:rPr lang="en-US" dirty="0"/>
              <a:t>For example, an airline reservations system is used by hundreds of travel agents and reservation clerks concurrently</a:t>
            </a:r>
          </a:p>
        </p:txBody>
      </p:sp>
    </p:spTree>
    <p:extLst>
      <p:ext uri="{BB962C8B-B14F-4D97-AF65-F5344CB8AC3E}">
        <p14:creationId xmlns:p14="http://schemas.microsoft.com/office/powerpoint/2010/main" val="379467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a:ln w="28575">
            <a:solidFill>
              <a:schemeClr val="accent1"/>
            </a:solidFill>
          </a:ln>
        </p:spPr>
        <p:txBody>
          <a:bodyPr>
            <a:normAutofit/>
          </a:bodyPr>
          <a:lstStyle/>
          <a:p>
            <a:pPr marL="0" indent="0" algn="ctr">
              <a:buNone/>
            </a:pPr>
            <a:r>
              <a:rPr lang="en-US" sz="2400" dirty="0"/>
              <a:t>An executing program that forms</a:t>
            </a:r>
          </a:p>
          <a:p>
            <a:pPr marL="0" indent="0" algn="ctr">
              <a:buNone/>
            </a:pPr>
            <a:r>
              <a:rPr lang="en-US" sz="2400" dirty="0"/>
              <a:t>a logical unit of database processing</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p:txBody>
          <a:bodyPr/>
          <a:lstStyle/>
          <a:p>
            <a:pPr algn="just"/>
            <a:r>
              <a:rPr lang="en-US" dirty="0"/>
              <a:t>A transaction includes one or more database access operations (insertion, deletion, modification, or retrieval operations)</a:t>
            </a:r>
          </a:p>
          <a:p>
            <a:pPr algn="just"/>
            <a:endParaRPr lang="en-US" dirty="0"/>
          </a:p>
          <a:p>
            <a:pPr algn="just"/>
            <a:r>
              <a:rPr lang="en-US" dirty="0"/>
              <a:t>If the database operations in a transaction do not update the database but only retrieve data, the transaction is called a </a:t>
            </a:r>
            <a:r>
              <a:rPr lang="en-US" b="1" dirty="0"/>
              <a:t>read-only transaction</a:t>
            </a:r>
          </a:p>
          <a:p>
            <a:pPr algn="just"/>
            <a:endParaRPr lang="en-US" dirty="0"/>
          </a:p>
          <a:p>
            <a:pPr algn="just"/>
            <a:r>
              <a:rPr lang="en-US" dirty="0"/>
              <a:t>Otherwise it is known as a </a:t>
            </a:r>
            <a:r>
              <a:rPr lang="en-US" b="1" dirty="0"/>
              <a:t>read-write transaction</a:t>
            </a:r>
          </a:p>
        </p:txBody>
      </p:sp>
    </p:spTree>
    <p:extLst>
      <p:ext uri="{BB962C8B-B14F-4D97-AF65-F5344CB8AC3E}">
        <p14:creationId xmlns:p14="http://schemas.microsoft.com/office/powerpoint/2010/main" val="20534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a:xfrm>
            <a:off x="581193" y="2228003"/>
            <a:ext cx="6880702" cy="3633047"/>
          </a:xfrm>
        </p:spPr>
        <p:txBody>
          <a:bodyPr/>
          <a:lstStyle/>
          <a:p>
            <a:pPr algn="just"/>
            <a:r>
              <a:rPr lang="en-US" dirty="0"/>
              <a:t>The basic database access operations that a transaction can include </a:t>
            </a:r>
          </a:p>
          <a:p>
            <a:pPr lvl="1"/>
            <a:r>
              <a:rPr lang="en-US" b="1" dirty="0" err="1"/>
              <a:t>read_item</a:t>
            </a:r>
            <a:r>
              <a:rPr lang="en-US" b="1" dirty="0"/>
              <a:t>(</a:t>
            </a:r>
            <a:r>
              <a:rPr lang="en-US" b="1" i="1" dirty="0"/>
              <a:t>X</a:t>
            </a:r>
            <a:r>
              <a:rPr lang="en-US" b="1" dirty="0"/>
              <a:t>)</a:t>
            </a:r>
            <a:br>
              <a:rPr lang="en-US" b="1" dirty="0"/>
            </a:br>
            <a:r>
              <a:rPr lang="en-US" dirty="0"/>
              <a:t>reads a database item named </a:t>
            </a:r>
            <a:r>
              <a:rPr lang="en-US" i="1" dirty="0"/>
              <a:t>X</a:t>
            </a:r>
            <a:r>
              <a:rPr lang="en-US" dirty="0"/>
              <a:t> into a program variable</a:t>
            </a:r>
          </a:p>
          <a:p>
            <a:pPr lvl="1"/>
            <a:r>
              <a:rPr lang="en-US" b="1" dirty="0" err="1"/>
              <a:t>write_item</a:t>
            </a:r>
            <a:r>
              <a:rPr lang="en-US" b="1" dirty="0"/>
              <a:t>(</a:t>
            </a:r>
            <a:r>
              <a:rPr lang="en-US" b="1" i="1" dirty="0"/>
              <a:t>X</a:t>
            </a:r>
            <a:r>
              <a:rPr lang="en-US" b="1" dirty="0"/>
              <a:t>)</a:t>
            </a:r>
            <a:br>
              <a:rPr lang="en-US" b="1" dirty="0"/>
            </a:br>
            <a:r>
              <a:rPr lang="en-US" dirty="0"/>
              <a:t>writes the value of program variable </a:t>
            </a:r>
            <a:r>
              <a:rPr lang="en-US" i="1" dirty="0"/>
              <a:t>X</a:t>
            </a:r>
            <a:r>
              <a:rPr lang="en-US" dirty="0"/>
              <a:t> into the database item named </a:t>
            </a:r>
            <a:r>
              <a:rPr lang="en-US" i="1" dirty="0"/>
              <a:t>X</a:t>
            </a:r>
          </a:p>
        </p:txBody>
      </p:sp>
      <p:grpSp>
        <p:nvGrpSpPr>
          <p:cNvPr id="7" name="Group 6">
            <a:extLst>
              <a:ext uri="{FF2B5EF4-FFF2-40B4-BE49-F238E27FC236}">
                <a16:creationId xmlns:a16="http://schemas.microsoft.com/office/drawing/2014/main" id="{619BD160-78D1-4E43-9EE3-D083D92BA0EA}"/>
              </a:ext>
            </a:extLst>
          </p:cNvPr>
          <p:cNvGrpSpPr/>
          <p:nvPr/>
        </p:nvGrpSpPr>
        <p:grpSpPr>
          <a:xfrm>
            <a:off x="7783751" y="2849138"/>
            <a:ext cx="3827056" cy="2390776"/>
            <a:chOff x="7317026" y="2941872"/>
            <a:chExt cx="3827056" cy="2390776"/>
          </a:xfrm>
        </p:grpSpPr>
        <p:pic>
          <p:nvPicPr>
            <p:cNvPr id="5" name="Picture 2">
              <a:extLst>
                <a:ext uri="{FF2B5EF4-FFF2-40B4-BE49-F238E27FC236}">
                  <a16:creationId xmlns:a16="http://schemas.microsoft.com/office/drawing/2014/main" id="{D36CA206-71D4-4F4A-A831-DC3124937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026" y="2941873"/>
              <a:ext cx="1752600" cy="2390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2A7CCCBD-2724-4941-B32C-6F8481DA0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482" y="2941872"/>
              <a:ext cx="1752600" cy="2390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9618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Why concurrency control is needed:</a:t>
            </a:r>
            <a:br>
              <a:rPr lang="en-US" dirty="0"/>
            </a:br>
            <a:r>
              <a:rPr lang="en-US" dirty="0"/>
              <a:t>the lost update problem</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a:xfrm>
            <a:off x="4629150" y="2228003"/>
            <a:ext cx="6981659" cy="3633047"/>
          </a:xfrm>
        </p:spPr>
        <p:txBody>
          <a:bodyPr/>
          <a:lstStyle/>
          <a:p>
            <a:pPr algn="just"/>
            <a:r>
              <a:rPr lang="en-US" dirty="0"/>
              <a:t>This problem occurs when two transactions that access the same database items have their operations interleaved in a way that makes the value of some database items incorrect</a:t>
            </a:r>
          </a:p>
          <a:p>
            <a:pPr algn="just"/>
            <a:endParaRPr lang="en-US" dirty="0"/>
          </a:p>
          <a:p>
            <a:pPr algn="just"/>
            <a:r>
              <a:rPr lang="en-US" dirty="0"/>
              <a:t>Item </a:t>
            </a:r>
            <a:r>
              <a:rPr lang="en-US" i="1" dirty="0"/>
              <a:t>X</a:t>
            </a:r>
            <a:r>
              <a:rPr lang="en-US" dirty="0"/>
              <a:t> has an incorrect value because its update by </a:t>
            </a:r>
            <a:r>
              <a:rPr lang="en-US" i="1" dirty="0"/>
              <a:t>T</a:t>
            </a:r>
            <a:r>
              <a:rPr lang="en-US" baseline="-25000" dirty="0"/>
              <a:t>1</a:t>
            </a:r>
            <a:r>
              <a:rPr lang="en-US" dirty="0"/>
              <a:t> is lost (overwritten)</a:t>
            </a:r>
          </a:p>
        </p:txBody>
      </p:sp>
      <p:pic>
        <p:nvPicPr>
          <p:cNvPr id="5" name="Picture 2">
            <a:extLst>
              <a:ext uri="{FF2B5EF4-FFF2-40B4-BE49-F238E27FC236}">
                <a16:creationId xmlns:a16="http://schemas.microsoft.com/office/drawing/2014/main" id="{3186955C-18F6-4F00-B00A-3B334332F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751740"/>
            <a:ext cx="3726691" cy="258557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35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Why concurrency control is needed:</a:t>
            </a:r>
            <a:br>
              <a:rPr lang="en-US" dirty="0"/>
            </a:br>
            <a:r>
              <a:rPr lang="en-US" dirty="0"/>
              <a:t>the temporary update (or dirty read) problem</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a:xfrm>
            <a:off x="4571999" y="2228003"/>
            <a:ext cx="7038809" cy="3633047"/>
          </a:xfrm>
        </p:spPr>
        <p:txBody>
          <a:bodyPr/>
          <a:lstStyle/>
          <a:p>
            <a:pPr algn="just"/>
            <a:r>
              <a:rPr lang="en-US" dirty="0"/>
              <a:t>This problem occurs when one transaction updates a database item and then the transaction fails for some reason</a:t>
            </a:r>
          </a:p>
          <a:p>
            <a:pPr algn="just"/>
            <a:endParaRPr lang="en-US" dirty="0"/>
          </a:p>
          <a:p>
            <a:pPr algn="just"/>
            <a:r>
              <a:rPr lang="en-US" dirty="0"/>
              <a:t>Meanwhile, the updated item is accessed (read) by another transaction before it is changed back to its original value</a:t>
            </a:r>
          </a:p>
          <a:p>
            <a:pPr algn="just"/>
            <a:endParaRPr lang="en-US" dirty="0"/>
          </a:p>
          <a:p>
            <a:pPr algn="just"/>
            <a:r>
              <a:rPr lang="en-US" dirty="0"/>
              <a:t>Transaction </a:t>
            </a:r>
            <a:r>
              <a:rPr lang="en-US" i="1" dirty="0"/>
              <a:t>T</a:t>
            </a:r>
            <a:r>
              <a:rPr lang="en-US" baseline="-25000" dirty="0"/>
              <a:t>1</a:t>
            </a:r>
            <a:r>
              <a:rPr lang="en-US" dirty="0"/>
              <a:t> fails and must change the value of </a:t>
            </a:r>
            <a:r>
              <a:rPr lang="en-US" i="1" dirty="0"/>
              <a:t>X</a:t>
            </a:r>
            <a:r>
              <a:rPr lang="en-US" dirty="0"/>
              <a:t> back to its old value; meanwhile </a:t>
            </a:r>
            <a:r>
              <a:rPr lang="en-US" i="1" dirty="0"/>
              <a:t>T</a:t>
            </a:r>
            <a:r>
              <a:rPr lang="en-US" baseline="-25000" dirty="0"/>
              <a:t>2</a:t>
            </a:r>
            <a:r>
              <a:rPr lang="en-US" dirty="0"/>
              <a:t> has read the temporary incorrect value of </a:t>
            </a:r>
            <a:r>
              <a:rPr lang="en-US" i="1" dirty="0"/>
              <a:t>X</a:t>
            </a:r>
          </a:p>
        </p:txBody>
      </p:sp>
      <p:pic>
        <p:nvPicPr>
          <p:cNvPr id="5" name="Picture 2">
            <a:extLst>
              <a:ext uri="{FF2B5EF4-FFF2-40B4-BE49-F238E27FC236}">
                <a16:creationId xmlns:a16="http://schemas.microsoft.com/office/drawing/2014/main" id="{C0C41971-4554-49A7-B6C3-AD87481F2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767523"/>
            <a:ext cx="3726691" cy="25540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0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Why concurrency control is needed:</a:t>
            </a:r>
            <a:br>
              <a:rPr lang="en-US" dirty="0"/>
            </a:br>
            <a:r>
              <a:rPr lang="en-US" dirty="0"/>
              <a:t>the incorrect summary problem</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a:xfrm>
            <a:off x="3314700" y="2228003"/>
            <a:ext cx="8296109" cy="3633047"/>
          </a:xfrm>
        </p:spPr>
        <p:txBody>
          <a:bodyPr/>
          <a:lstStyle/>
          <a:p>
            <a:pPr algn="just"/>
            <a:r>
              <a:rPr lang="en-US" dirty="0"/>
              <a:t>If one transaction is calculating an aggregate summary function on a number of database items while other transactions are updating some of these items, the aggregate function may calculate some values before they are updated and others after they are updated</a:t>
            </a:r>
          </a:p>
          <a:p>
            <a:pPr algn="just"/>
            <a:endParaRPr lang="en-US" dirty="0"/>
          </a:p>
          <a:p>
            <a:pPr algn="just"/>
            <a:r>
              <a:rPr lang="en-US" i="1" dirty="0"/>
              <a:t>T</a:t>
            </a:r>
            <a:r>
              <a:rPr lang="en-US" baseline="-25000" dirty="0"/>
              <a:t>3</a:t>
            </a:r>
            <a:r>
              <a:rPr lang="en-US" dirty="0"/>
              <a:t> reads </a:t>
            </a:r>
            <a:r>
              <a:rPr lang="en-US" i="1" dirty="0"/>
              <a:t>X</a:t>
            </a:r>
            <a:r>
              <a:rPr lang="en-US" dirty="0"/>
              <a:t> after </a:t>
            </a:r>
            <a:r>
              <a:rPr lang="en-US" i="1" dirty="0"/>
              <a:t>N</a:t>
            </a:r>
            <a:r>
              <a:rPr lang="en-US" dirty="0"/>
              <a:t> is subtracted and reads </a:t>
            </a:r>
            <a:r>
              <a:rPr lang="en-US" i="1" dirty="0"/>
              <a:t>Y</a:t>
            </a:r>
            <a:r>
              <a:rPr lang="en-US" dirty="0"/>
              <a:t> before </a:t>
            </a:r>
            <a:r>
              <a:rPr lang="en-US" i="1" dirty="0"/>
              <a:t>N</a:t>
            </a:r>
            <a:r>
              <a:rPr lang="en-US" dirty="0"/>
              <a:t> is added; a wrong summary is the result (off by </a:t>
            </a:r>
            <a:r>
              <a:rPr lang="en-US" i="1" dirty="0"/>
              <a:t>N</a:t>
            </a:r>
            <a:r>
              <a:rPr lang="en-US" dirty="0"/>
              <a:t>)</a:t>
            </a:r>
          </a:p>
        </p:txBody>
      </p:sp>
      <p:pic>
        <p:nvPicPr>
          <p:cNvPr id="5" name="Picture 2">
            <a:extLst>
              <a:ext uri="{FF2B5EF4-FFF2-40B4-BE49-F238E27FC236}">
                <a16:creationId xmlns:a16="http://schemas.microsoft.com/office/drawing/2014/main" id="{568471E1-2219-49D0-A954-88758428D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534096"/>
            <a:ext cx="2471097" cy="30208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7618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9310</TotalTime>
  <Words>1503</Words>
  <Application>Microsoft Office PowerPoint</Application>
  <PresentationFormat>Widescreen</PresentationFormat>
  <Paragraphs>184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 Braille</vt:lpstr>
      <vt:lpstr>Calibri</vt:lpstr>
      <vt:lpstr>Consolas</vt:lpstr>
      <vt:lpstr>Gill Sans MT</vt:lpstr>
      <vt:lpstr>Wingdings 2</vt:lpstr>
      <vt:lpstr>Dividend</vt:lpstr>
      <vt:lpstr>If301 database system</vt:lpstr>
      <vt:lpstr>Review: select statement 3</vt:lpstr>
      <vt:lpstr>outline</vt:lpstr>
      <vt:lpstr>Single-user vs multiuser systems</vt:lpstr>
      <vt:lpstr>transactions</vt:lpstr>
      <vt:lpstr>transactions</vt:lpstr>
      <vt:lpstr>Why concurrency control is needed: the lost update problem</vt:lpstr>
      <vt:lpstr>Why concurrency control is needed: the temporary update (or dirty read) problem</vt:lpstr>
      <vt:lpstr>Why concurrency control is needed: the incorrect summary problem</vt:lpstr>
      <vt:lpstr>Why recovery is needed</vt:lpstr>
      <vt:lpstr>Why recovery is needed</vt:lpstr>
      <vt:lpstr>Why recovery is needed</vt:lpstr>
      <vt:lpstr>Transaction states &amp; operations</vt:lpstr>
      <vt:lpstr>Transaction states &amp; operations</vt:lpstr>
      <vt:lpstr>Commit point of a transaction</vt:lpstr>
      <vt:lpstr>Commit point of a transaction</vt:lpstr>
      <vt:lpstr>Properties of transactions: acid</vt:lpstr>
      <vt:lpstr>Properties of transactions: acid</vt:lpstr>
      <vt:lpstr>Transaction rollback</vt:lpstr>
      <vt:lpstr>Transaction rollback</vt:lpstr>
      <vt:lpstr>Recovery techniques</vt:lpstr>
      <vt:lpstr>Checkpoints in the system log</vt:lpstr>
      <vt:lpstr>Recovery techniques</vt:lpstr>
      <vt:lpstr>Transaction processing in mysql</vt:lpstr>
      <vt:lpstr>Transaction processing in mysql</vt:lpstr>
      <vt:lpstr>Transaction processing in mysql</vt:lpstr>
      <vt:lpstr>references</vt:lpstr>
      <vt:lpstr>Next week: database security</vt:lpstr>
      <vt:lpstr>        Select *         from world         where someone         like ‘%you%’;                  empty set (0.00 sec)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dc:title>
  <dc:creator>Dennis Gunawan</dc:creator>
  <cp:lastModifiedBy>Dennis Gunawan</cp:lastModifiedBy>
  <cp:revision>496</cp:revision>
  <dcterms:created xsi:type="dcterms:W3CDTF">2018-08-13T03:29:39Z</dcterms:created>
  <dcterms:modified xsi:type="dcterms:W3CDTF">2019-08-08T03:02:48Z</dcterms:modified>
</cp:coreProperties>
</file>