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notesMasterIdLst>
    <p:notesMasterId r:id="rId42"/>
  </p:notesMasterIdLst>
  <p:sldIdLst>
    <p:sldId id="256" r:id="rId2"/>
    <p:sldId id="403" r:id="rId3"/>
    <p:sldId id="402" r:id="rId4"/>
    <p:sldId id="405" r:id="rId5"/>
    <p:sldId id="446" r:id="rId6"/>
    <p:sldId id="407" r:id="rId7"/>
    <p:sldId id="447" r:id="rId8"/>
    <p:sldId id="408" r:id="rId9"/>
    <p:sldId id="409" r:id="rId10"/>
    <p:sldId id="448" r:id="rId11"/>
    <p:sldId id="449" r:id="rId12"/>
    <p:sldId id="450" r:id="rId13"/>
    <p:sldId id="410" r:id="rId14"/>
    <p:sldId id="411" r:id="rId15"/>
    <p:sldId id="413" r:id="rId16"/>
    <p:sldId id="451" r:id="rId17"/>
    <p:sldId id="414" r:id="rId18"/>
    <p:sldId id="415" r:id="rId19"/>
    <p:sldId id="416" r:id="rId20"/>
    <p:sldId id="417" r:id="rId21"/>
    <p:sldId id="418" r:id="rId22"/>
    <p:sldId id="452"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01" r:id="rId38"/>
    <p:sldId id="404" r:id="rId39"/>
    <p:sldId id="406" r:id="rId40"/>
    <p:sldId id="3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CCFFFF"/>
    <a:srgbClr val="FFCCFF"/>
    <a:srgbClr val="ED8428"/>
    <a:srgbClr val="5A8071"/>
    <a:srgbClr val="FF99FF"/>
    <a:srgbClr val="000000"/>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65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04BB4-2F87-4590-A758-8353615DF58E}"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29DD0-3AB4-4D7B-8A11-A84584F970B6}" type="slidenum">
              <a:rPr lang="en-US" smtClean="0"/>
              <a:t>‹#›</a:t>
            </a:fld>
            <a:endParaRPr lang="en-US"/>
          </a:p>
        </p:txBody>
      </p:sp>
    </p:spTree>
    <p:extLst>
      <p:ext uri="{BB962C8B-B14F-4D97-AF65-F5344CB8AC3E}">
        <p14:creationId xmlns:p14="http://schemas.microsoft.com/office/powerpoint/2010/main" val="203263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75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2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32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516957"/>
            <a:ext cx="11029615" cy="3341842"/>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
        <p:nvSpPr>
          <p:cNvPr id="8" name="Text Placeholder 2">
            <a:extLst>
              <a:ext uri="{FF2B5EF4-FFF2-40B4-BE49-F238E27FC236}">
                <a16:creationId xmlns:a16="http://schemas.microsoft.com/office/drawing/2014/main" id="{6C792412-C39A-449B-AB3D-77E16DF427C9}"/>
              </a:ext>
            </a:extLst>
          </p:cNvPr>
          <p:cNvSpPr>
            <a:spLocks noGrp="1"/>
          </p:cNvSpPr>
          <p:nvPr>
            <p:ph type="body" idx="13"/>
          </p:nvPr>
        </p:nvSpPr>
        <p:spPr>
          <a:xfrm>
            <a:off x="887219" y="1836115"/>
            <a:ext cx="10723588" cy="527106"/>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40490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3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65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97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49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2522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59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38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2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153772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75A8-3E22-4494-B7EC-A54ED690DC88}"/>
              </a:ext>
            </a:extLst>
          </p:cNvPr>
          <p:cNvSpPr>
            <a:spLocks noGrp="1"/>
          </p:cNvSpPr>
          <p:nvPr>
            <p:ph type="ctrTitle"/>
          </p:nvPr>
        </p:nvSpPr>
        <p:spPr/>
        <p:txBody>
          <a:bodyPr/>
          <a:lstStyle/>
          <a:p>
            <a:r>
              <a:rPr lang="en-US" dirty="0"/>
              <a:t>If301 database system</a:t>
            </a:r>
          </a:p>
        </p:txBody>
      </p:sp>
      <p:sp>
        <p:nvSpPr>
          <p:cNvPr id="3" name="Subtitle 2">
            <a:extLst>
              <a:ext uri="{FF2B5EF4-FFF2-40B4-BE49-F238E27FC236}">
                <a16:creationId xmlns:a16="http://schemas.microsoft.com/office/drawing/2014/main" id="{DDAE68B6-DDE2-46E7-AD56-BAE4A72E1515}"/>
              </a:ext>
            </a:extLst>
          </p:cNvPr>
          <p:cNvSpPr>
            <a:spLocks noGrp="1"/>
          </p:cNvSpPr>
          <p:nvPr>
            <p:ph type="subTitle" idx="1"/>
          </p:nvPr>
        </p:nvSpPr>
        <p:spPr/>
        <p:txBody>
          <a:bodyPr/>
          <a:lstStyle/>
          <a:p>
            <a:r>
              <a:rPr lang="en-US" dirty="0"/>
              <a:t>10 database security</a:t>
            </a:r>
          </a:p>
        </p:txBody>
      </p:sp>
      <p:sp>
        <p:nvSpPr>
          <p:cNvPr id="4" name="Subtitle 2">
            <a:extLst>
              <a:ext uri="{FF2B5EF4-FFF2-40B4-BE49-F238E27FC236}">
                <a16:creationId xmlns:a16="http://schemas.microsoft.com/office/drawing/2014/main" id="{FCA54C84-F933-4E35-A8D8-737C29ED91C1}"/>
              </a:ext>
            </a:extLst>
          </p:cNvPr>
          <p:cNvSpPr txBox="1">
            <a:spLocks/>
          </p:cNvSpPr>
          <p:nvPr/>
        </p:nvSpPr>
        <p:spPr>
          <a:xfrm>
            <a:off x="581191" y="951014"/>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accent4"/>
                </a:solidFill>
              </a:rPr>
              <a:t>Dennis Gunawan</a:t>
            </a:r>
          </a:p>
        </p:txBody>
      </p:sp>
      <p:pic>
        <p:nvPicPr>
          <p:cNvPr id="5" name="Picture 4">
            <a:extLst>
              <a:ext uri="{FF2B5EF4-FFF2-40B4-BE49-F238E27FC236}">
                <a16:creationId xmlns:a16="http://schemas.microsoft.com/office/drawing/2014/main" id="{C4EE8229-D816-4B30-911F-22C6874371B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755335" y="763315"/>
            <a:ext cx="819404" cy="1556040"/>
          </a:xfrm>
          <a:prstGeom prst="rect">
            <a:avLst/>
          </a:prstGeom>
        </p:spPr>
      </p:pic>
    </p:spTree>
    <p:extLst>
      <p:ext uri="{BB962C8B-B14F-4D97-AF65-F5344CB8AC3E}">
        <p14:creationId xmlns:p14="http://schemas.microsoft.com/office/powerpoint/2010/main" val="7280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Control measures</a:t>
            </a:r>
          </a:p>
        </p:txBody>
      </p:sp>
      <p:sp>
        <p:nvSpPr>
          <p:cNvPr id="5" name="Content Placeholder 4">
            <a:extLst>
              <a:ext uri="{FF2B5EF4-FFF2-40B4-BE49-F238E27FC236}">
                <a16:creationId xmlns:a16="http://schemas.microsoft.com/office/drawing/2014/main" id="{532977EA-EE5B-4CC4-B401-D3CB3C0C3849}"/>
              </a:ext>
            </a:extLst>
          </p:cNvPr>
          <p:cNvSpPr>
            <a:spLocks noGrp="1"/>
          </p:cNvSpPr>
          <p:nvPr>
            <p:ph idx="1"/>
          </p:nvPr>
        </p:nvSpPr>
        <p:spPr>
          <a:xfrm>
            <a:off x="581192" y="2180496"/>
            <a:ext cx="11029615" cy="3975348"/>
          </a:xfrm>
        </p:spPr>
        <p:txBody>
          <a:bodyPr>
            <a:normAutofit/>
          </a:bodyPr>
          <a:lstStyle/>
          <a:p>
            <a:pPr marL="0" indent="0" algn="just">
              <a:buNone/>
            </a:pPr>
            <a:r>
              <a:rPr lang="en-US" sz="2400" b="1" dirty="0"/>
              <a:t>Inference Control</a:t>
            </a:r>
          </a:p>
          <a:p>
            <a:pPr algn="just"/>
            <a:r>
              <a:rPr lang="en-US" sz="1600" dirty="0"/>
              <a:t>Statistical databases are used to provide statistical information or summaries of values based on various criteria</a:t>
            </a:r>
          </a:p>
          <a:p>
            <a:pPr algn="just"/>
            <a:endParaRPr lang="en-US" sz="1600" dirty="0"/>
          </a:p>
          <a:p>
            <a:pPr algn="just"/>
            <a:r>
              <a:rPr lang="en-US" sz="1600" dirty="0"/>
              <a:t>Statistical database users such as government statisticians or market research firms are allowed to access the database to retrieve statistical information about a population but not to access the detailed confidential information about specific individuals</a:t>
            </a:r>
          </a:p>
          <a:p>
            <a:pPr algn="just"/>
            <a:endParaRPr lang="en-US" sz="1600" dirty="0"/>
          </a:p>
          <a:p>
            <a:pPr algn="just"/>
            <a:r>
              <a:rPr lang="en-US" sz="1600" dirty="0"/>
              <a:t>Security for statistical databases must ensure that information about individuals cannot be accessed</a:t>
            </a:r>
          </a:p>
          <a:p>
            <a:pPr algn="just"/>
            <a:endParaRPr lang="en-US" sz="1600" dirty="0"/>
          </a:p>
          <a:p>
            <a:pPr algn="just"/>
            <a:r>
              <a:rPr lang="en-US" sz="1600" dirty="0"/>
              <a:t>It is sometimes possible to deduce or infer certain facts concerning individuals from queries that involve only summary statistics on groups; consequently, this must not be permitted either</a:t>
            </a:r>
          </a:p>
        </p:txBody>
      </p:sp>
    </p:spTree>
    <p:extLst>
      <p:ext uri="{BB962C8B-B14F-4D97-AF65-F5344CB8AC3E}">
        <p14:creationId xmlns:p14="http://schemas.microsoft.com/office/powerpoint/2010/main" val="180841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Control measures</a:t>
            </a:r>
          </a:p>
        </p:txBody>
      </p:sp>
      <p:sp>
        <p:nvSpPr>
          <p:cNvPr id="5" name="Content Placeholder 4">
            <a:extLst>
              <a:ext uri="{FF2B5EF4-FFF2-40B4-BE49-F238E27FC236}">
                <a16:creationId xmlns:a16="http://schemas.microsoft.com/office/drawing/2014/main" id="{532977EA-EE5B-4CC4-B401-D3CB3C0C3849}"/>
              </a:ext>
            </a:extLst>
          </p:cNvPr>
          <p:cNvSpPr>
            <a:spLocks noGrp="1"/>
          </p:cNvSpPr>
          <p:nvPr>
            <p:ph idx="1"/>
          </p:nvPr>
        </p:nvSpPr>
        <p:spPr/>
        <p:txBody>
          <a:bodyPr/>
          <a:lstStyle/>
          <a:p>
            <a:pPr marL="0" indent="0" algn="just">
              <a:buNone/>
            </a:pPr>
            <a:r>
              <a:rPr lang="en-US" sz="2400" b="1" dirty="0"/>
              <a:t>Flow Control</a:t>
            </a:r>
          </a:p>
          <a:p>
            <a:pPr algn="just"/>
            <a:r>
              <a:rPr lang="en-US" sz="1600" dirty="0"/>
              <a:t>Prevents information from flowing in such a way that it reaches unauthorized users</a:t>
            </a:r>
          </a:p>
          <a:p>
            <a:pPr algn="just"/>
            <a:endParaRPr lang="en-US" sz="1600" dirty="0"/>
          </a:p>
          <a:p>
            <a:pPr algn="just"/>
            <a:r>
              <a:rPr lang="en-US" sz="1600" dirty="0"/>
              <a:t>Channels that are pathways for information to flow implicitly in ways that violate the security policy of an organization are called covert channels</a:t>
            </a:r>
          </a:p>
        </p:txBody>
      </p:sp>
    </p:spTree>
    <p:extLst>
      <p:ext uri="{BB962C8B-B14F-4D97-AF65-F5344CB8AC3E}">
        <p14:creationId xmlns:p14="http://schemas.microsoft.com/office/powerpoint/2010/main" val="165629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Control measures</a:t>
            </a:r>
          </a:p>
        </p:txBody>
      </p:sp>
      <p:sp>
        <p:nvSpPr>
          <p:cNvPr id="5" name="Content Placeholder 4">
            <a:extLst>
              <a:ext uri="{FF2B5EF4-FFF2-40B4-BE49-F238E27FC236}">
                <a16:creationId xmlns:a16="http://schemas.microsoft.com/office/drawing/2014/main" id="{532977EA-EE5B-4CC4-B401-D3CB3C0C3849}"/>
              </a:ext>
            </a:extLst>
          </p:cNvPr>
          <p:cNvSpPr>
            <a:spLocks noGrp="1"/>
          </p:cNvSpPr>
          <p:nvPr>
            <p:ph idx="1"/>
          </p:nvPr>
        </p:nvSpPr>
        <p:spPr/>
        <p:txBody>
          <a:bodyPr/>
          <a:lstStyle/>
          <a:p>
            <a:pPr marL="0" indent="0" algn="just">
              <a:buNone/>
            </a:pPr>
            <a:r>
              <a:rPr lang="en-US" sz="2400" b="1" dirty="0"/>
              <a:t>Data Encryption</a:t>
            </a:r>
          </a:p>
          <a:p>
            <a:pPr algn="just"/>
            <a:r>
              <a:rPr lang="en-US" sz="1600" dirty="0"/>
              <a:t>Protects sensitive data that is transmitted via some type of communications network</a:t>
            </a:r>
          </a:p>
          <a:p>
            <a:pPr algn="just"/>
            <a:endParaRPr lang="en-US" sz="1600" dirty="0"/>
          </a:p>
          <a:p>
            <a:pPr algn="just"/>
            <a:r>
              <a:rPr lang="en-US" sz="1600" dirty="0"/>
              <a:t>Encryption can be used to provide additional protection for sensitive portions of a database as well</a:t>
            </a:r>
          </a:p>
          <a:p>
            <a:pPr algn="just"/>
            <a:endParaRPr lang="en-US" sz="1600" dirty="0"/>
          </a:p>
          <a:p>
            <a:pPr algn="just"/>
            <a:r>
              <a:rPr lang="en-US" sz="1600" dirty="0"/>
              <a:t>The data is encoded using some coding algorithm</a:t>
            </a:r>
          </a:p>
          <a:p>
            <a:pPr algn="just"/>
            <a:endParaRPr lang="en-US" sz="1600" dirty="0"/>
          </a:p>
          <a:p>
            <a:pPr algn="just"/>
            <a:r>
              <a:rPr lang="en-US" sz="1600" dirty="0"/>
              <a:t>An unauthorized user who accesses encoded data will have difficulty deciphering it, but authorized users are given decoding or decrypting algorithms / keys to decipher the data</a:t>
            </a:r>
          </a:p>
        </p:txBody>
      </p:sp>
    </p:spTree>
    <p:extLst>
      <p:ext uri="{BB962C8B-B14F-4D97-AF65-F5344CB8AC3E}">
        <p14:creationId xmlns:p14="http://schemas.microsoft.com/office/powerpoint/2010/main" val="10588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Database security and the dba</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a:ln w="28575">
            <a:solidFill>
              <a:schemeClr val="accent1"/>
            </a:solidFill>
          </a:ln>
        </p:spPr>
        <p:txBody>
          <a:bodyPr>
            <a:normAutofit lnSpcReduction="10000"/>
          </a:bodyPr>
          <a:lstStyle/>
          <a:p>
            <a:pPr algn="just"/>
            <a:r>
              <a:rPr lang="en-US" dirty="0"/>
              <a:t>Database administrator (DBA) is the central authority for managing a database system</a:t>
            </a:r>
          </a:p>
          <a:p>
            <a:pPr algn="just"/>
            <a:endParaRPr lang="en-US" dirty="0"/>
          </a:p>
          <a:p>
            <a:pPr algn="just"/>
            <a:r>
              <a:rPr lang="en-US" dirty="0"/>
              <a:t>DBA has a DBA account in the DBMS, sometimes called a system or superuser account, which provides powerful capabilities that are not made available to regular database accounts and users</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6188417" y="2228003"/>
            <a:ext cx="5422392" cy="3633047"/>
          </a:xfrm>
        </p:spPr>
        <p:txBody>
          <a:bodyPr>
            <a:normAutofit lnSpcReduction="10000"/>
          </a:bodyPr>
          <a:lstStyle/>
          <a:p>
            <a:pPr marL="0" indent="0" algn="just">
              <a:buNone/>
            </a:pPr>
            <a:r>
              <a:rPr lang="en-US" sz="2200" b="1" dirty="0"/>
              <a:t>Types of actions</a:t>
            </a:r>
          </a:p>
          <a:p>
            <a:r>
              <a:rPr lang="en-US" sz="1700" b="1" dirty="0"/>
              <a:t>Account Creation</a:t>
            </a:r>
            <a:br>
              <a:rPr lang="en-US" sz="1700" dirty="0"/>
            </a:br>
            <a:r>
              <a:rPr lang="en-US" sz="1400" dirty="0"/>
              <a:t>This action creates a new account and password for a user or a group of users to enable access to the DBMS</a:t>
            </a:r>
            <a:endParaRPr lang="en-US" sz="1500" dirty="0"/>
          </a:p>
          <a:p>
            <a:r>
              <a:rPr lang="en-US" sz="1700" b="1" dirty="0"/>
              <a:t>Privilege Granting</a:t>
            </a:r>
            <a:br>
              <a:rPr lang="en-US" sz="1700" dirty="0"/>
            </a:br>
            <a:r>
              <a:rPr lang="en-US" sz="1400" dirty="0"/>
              <a:t>This action permits the DBA to grant certain privileges to certain accounts</a:t>
            </a:r>
          </a:p>
          <a:p>
            <a:r>
              <a:rPr lang="en-US" sz="1700" b="1" dirty="0"/>
              <a:t>Privilege Revocation</a:t>
            </a:r>
            <a:br>
              <a:rPr lang="en-US" sz="1700" dirty="0"/>
            </a:br>
            <a:r>
              <a:rPr lang="en-US" sz="1400" dirty="0"/>
              <a:t>This action permits the DBA to revoke / cancel certain privileges that were previously given to certain accounts</a:t>
            </a:r>
            <a:endParaRPr lang="en-US" sz="1700" dirty="0"/>
          </a:p>
          <a:p>
            <a:r>
              <a:rPr lang="en-US" sz="1700" b="1" dirty="0"/>
              <a:t>Security Level Assignment</a:t>
            </a:r>
            <a:br>
              <a:rPr lang="en-US" sz="1700" dirty="0"/>
            </a:br>
            <a:r>
              <a:rPr lang="en-US" sz="1400" dirty="0"/>
              <a:t>This action consists of assigning user accounts to the appropriate security classification level</a:t>
            </a:r>
            <a:endParaRPr lang="en-US" sz="1700" dirty="0"/>
          </a:p>
        </p:txBody>
      </p:sp>
    </p:spTree>
    <p:extLst>
      <p:ext uri="{BB962C8B-B14F-4D97-AF65-F5344CB8AC3E}">
        <p14:creationId xmlns:p14="http://schemas.microsoft.com/office/powerpoint/2010/main" val="1405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Database audits</a:t>
            </a:r>
          </a:p>
        </p:txBody>
      </p:sp>
      <p:sp>
        <p:nvSpPr>
          <p:cNvPr id="5" name="Content Placeholder 4">
            <a:extLst>
              <a:ext uri="{FF2B5EF4-FFF2-40B4-BE49-F238E27FC236}">
                <a16:creationId xmlns:a16="http://schemas.microsoft.com/office/drawing/2014/main" id="{4DF029EF-2342-4869-BE85-FE8890E7DFB6}"/>
              </a:ext>
            </a:extLst>
          </p:cNvPr>
          <p:cNvSpPr>
            <a:spLocks noGrp="1"/>
          </p:cNvSpPr>
          <p:nvPr>
            <p:ph idx="1"/>
          </p:nvPr>
        </p:nvSpPr>
        <p:spPr/>
        <p:txBody>
          <a:bodyPr/>
          <a:lstStyle/>
          <a:p>
            <a:pPr algn="just"/>
            <a:r>
              <a:rPr lang="en-US" dirty="0"/>
              <a:t>If any tampering with the database is suspected, a database audit is performed, which consists of reviewing the log to examine all accesses and operations applied to the database during a certain time period</a:t>
            </a:r>
          </a:p>
          <a:p>
            <a:pPr algn="just"/>
            <a:endParaRPr lang="en-US" dirty="0"/>
          </a:p>
          <a:p>
            <a:pPr algn="just"/>
            <a:r>
              <a:rPr lang="en-US" dirty="0"/>
              <a:t>When an illegal or unauthorized operation is found, the DBA can determine the account number used to perform the operation</a:t>
            </a:r>
          </a:p>
          <a:p>
            <a:pPr algn="just"/>
            <a:endParaRPr lang="en-US" dirty="0"/>
          </a:p>
          <a:p>
            <a:pPr algn="just"/>
            <a:r>
              <a:rPr lang="en-US" dirty="0"/>
              <a:t>Database audits are particularly important for sensitive databases that are updated by many transactions and users, such as banking database that is updated by many bank tellers</a:t>
            </a:r>
          </a:p>
        </p:txBody>
      </p:sp>
    </p:spTree>
    <p:extLst>
      <p:ext uri="{BB962C8B-B14F-4D97-AF65-F5344CB8AC3E}">
        <p14:creationId xmlns:p14="http://schemas.microsoft.com/office/powerpoint/2010/main" val="71053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Types of discretionary privileges</a:t>
            </a:r>
          </a:p>
        </p:txBody>
      </p:sp>
      <p:graphicFrame>
        <p:nvGraphicFramePr>
          <p:cNvPr id="5" name="Table 4">
            <a:extLst>
              <a:ext uri="{FF2B5EF4-FFF2-40B4-BE49-F238E27FC236}">
                <a16:creationId xmlns:a16="http://schemas.microsoft.com/office/drawing/2014/main" id="{026938B6-2051-4C2A-9B7B-BBD39833D76E}"/>
              </a:ext>
            </a:extLst>
          </p:cNvPr>
          <p:cNvGraphicFramePr>
            <a:graphicFrameLocks noGrp="1"/>
          </p:cNvGraphicFramePr>
          <p:nvPr>
            <p:extLst>
              <p:ext uri="{D42A27DB-BD31-4B8C-83A1-F6EECF244321}">
                <p14:modId xmlns:p14="http://schemas.microsoft.com/office/powerpoint/2010/main" val="3437759114"/>
              </p:ext>
            </p:extLst>
          </p:nvPr>
        </p:nvGraphicFramePr>
        <p:xfrm>
          <a:off x="1716944" y="2139526"/>
          <a:ext cx="8758111" cy="4446781"/>
        </p:xfrm>
        <a:graphic>
          <a:graphicData uri="http://schemas.openxmlformats.org/drawingml/2006/table">
            <a:tbl>
              <a:tblPr firstRow="1" bandRow="1">
                <a:tableStyleId>{5C22544A-7EE6-4342-B048-85BDC9FD1C3A}</a:tableStyleId>
              </a:tblPr>
              <a:tblGrid>
                <a:gridCol w="2469515">
                  <a:extLst>
                    <a:ext uri="{9D8B030D-6E8A-4147-A177-3AD203B41FA5}">
                      <a16:colId xmlns:a16="http://schemas.microsoft.com/office/drawing/2014/main" val="20000"/>
                    </a:ext>
                  </a:extLst>
                </a:gridCol>
                <a:gridCol w="1401001">
                  <a:extLst>
                    <a:ext uri="{9D8B030D-6E8A-4147-A177-3AD203B41FA5}">
                      <a16:colId xmlns:a16="http://schemas.microsoft.com/office/drawing/2014/main" val="20001"/>
                    </a:ext>
                  </a:extLst>
                </a:gridCol>
                <a:gridCol w="1774063">
                  <a:extLst>
                    <a:ext uri="{9D8B030D-6E8A-4147-A177-3AD203B41FA5}">
                      <a16:colId xmlns:a16="http://schemas.microsoft.com/office/drawing/2014/main" val="20002"/>
                    </a:ext>
                  </a:extLst>
                </a:gridCol>
                <a:gridCol w="1445831">
                  <a:extLst>
                    <a:ext uri="{9D8B030D-6E8A-4147-A177-3AD203B41FA5}">
                      <a16:colId xmlns:a16="http://schemas.microsoft.com/office/drawing/2014/main" val="20003"/>
                    </a:ext>
                  </a:extLst>
                </a:gridCol>
                <a:gridCol w="1667701">
                  <a:extLst>
                    <a:ext uri="{9D8B030D-6E8A-4147-A177-3AD203B41FA5}">
                      <a16:colId xmlns:a16="http://schemas.microsoft.com/office/drawing/2014/main" val="20004"/>
                    </a:ext>
                  </a:extLst>
                </a:gridCol>
              </a:tblGrid>
              <a:tr h="484381">
                <a:tc>
                  <a:txBody>
                    <a:bodyPr/>
                    <a:lstStyle/>
                    <a:p>
                      <a:pPr algn="l"/>
                      <a:r>
                        <a:rPr lang="en-US" sz="1400" dirty="0"/>
                        <a:t>Statement</a:t>
                      </a:r>
                    </a:p>
                  </a:txBody>
                  <a:tcPr anchor="ctr"/>
                </a:tc>
                <a:tc>
                  <a:txBody>
                    <a:bodyPr/>
                    <a:lstStyle/>
                    <a:p>
                      <a:pPr algn="ctr"/>
                      <a:r>
                        <a:rPr lang="en-US" sz="1400" dirty="0"/>
                        <a:t>User Privilege</a:t>
                      </a:r>
                    </a:p>
                  </a:txBody>
                  <a:tcPr anchor="ctr"/>
                </a:tc>
                <a:tc>
                  <a:txBody>
                    <a:bodyPr/>
                    <a:lstStyle/>
                    <a:p>
                      <a:pPr algn="ctr"/>
                      <a:r>
                        <a:rPr lang="en-US" sz="1400" dirty="0"/>
                        <a:t>Database Privilege</a:t>
                      </a:r>
                    </a:p>
                  </a:txBody>
                  <a:tcPr anchor="ctr"/>
                </a:tc>
                <a:tc>
                  <a:txBody>
                    <a:bodyPr/>
                    <a:lstStyle/>
                    <a:p>
                      <a:pPr algn="ctr"/>
                      <a:r>
                        <a:rPr lang="en-US" sz="1400" dirty="0"/>
                        <a:t>Table Privilege</a:t>
                      </a:r>
                    </a:p>
                  </a:txBody>
                  <a:tcPr anchor="ctr"/>
                </a:tc>
                <a:tc>
                  <a:txBody>
                    <a:bodyPr/>
                    <a:lstStyle/>
                    <a:p>
                      <a:pPr algn="ctr"/>
                      <a:r>
                        <a:rPr lang="en-US" sz="1400" dirty="0"/>
                        <a:t>Column Privilege</a:t>
                      </a:r>
                    </a:p>
                  </a:txBody>
                  <a:tcPr anchor="ctr"/>
                </a:tc>
                <a:extLst>
                  <a:ext uri="{0D108BD9-81ED-4DB2-BD59-A6C34878D82A}">
                    <a16:rowId xmlns:a16="http://schemas.microsoft.com/office/drawing/2014/main" val="10000"/>
                  </a:ext>
                </a:extLst>
              </a:tr>
              <a:tr h="276789">
                <a:tc>
                  <a:txBody>
                    <a:bodyPr/>
                    <a:lstStyle/>
                    <a:p>
                      <a:r>
                        <a:rPr lang="en-US" sz="1400" dirty="0"/>
                        <a:t>SELECT</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1"/>
                  </a:ext>
                </a:extLst>
              </a:tr>
              <a:tr h="276789">
                <a:tc>
                  <a:txBody>
                    <a:bodyPr/>
                    <a:lstStyle/>
                    <a:p>
                      <a:r>
                        <a:rPr lang="en-US" sz="1400" dirty="0"/>
                        <a:t>INSERT</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2"/>
                  </a:ext>
                </a:extLst>
              </a:tr>
              <a:tr h="276789">
                <a:tc>
                  <a:txBody>
                    <a:bodyPr/>
                    <a:lstStyle/>
                    <a:p>
                      <a:r>
                        <a:rPr lang="en-US" sz="1400" dirty="0"/>
                        <a:t>DELETE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3"/>
                  </a:ext>
                </a:extLst>
              </a:tr>
              <a:tr h="276789">
                <a:tc>
                  <a:txBody>
                    <a:bodyPr/>
                    <a:lstStyle/>
                    <a:p>
                      <a:r>
                        <a:rPr lang="en-US" sz="1400" dirty="0"/>
                        <a:t>UPDATE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4"/>
                  </a:ext>
                </a:extLst>
              </a:tr>
              <a:tr h="276789">
                <a:tc>
                  <a:txBody>
                    <a:bodyPr/>
                    <a:lstStyle/>
                    <a:p>
                      <a:r>
                        <a:rPr lang="en-US" sz="1400" dirty="0"/>
                        <a:t>REFERENCES</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5"/>
                  </a:ext>
                </a:extLst>
              </a:tr>
              <a:tr h="276789">
                <a:tc>
                  <a:txBody>
                    <a:bodyPr/>
                    <a:lstStyle/>
                    <a:p>
                      <a:r>
                        <a:rPr lang="en-US" sz="1400" dirty="0"/>
                        <a:t>CREATE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6"/>
                  </a:ext>
                </a:extLst>
              </a:tr>
              <a:tr h="276789">
                <a:tc>
                  <a:txBody>
                    <a:bodyPr/>
                    <a:lstStyle/>
                    <a:p>
                      <a:r>
                        <a:rPr lang="en-US" sz="1400" dirty="0"/>
                        <a:t>ALTER</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7"/>
                  </a:ext>
                </a:extLst>
              </a:tr>
              <a:tr h="276789">
                <a:tc>
                  <a:txBody>
                    <a:bodyPr/>
                    <a:lstStyle/>
                    <a:p>
                      <a:r>
                        <a:rPr lang="en-US" sz="1400" dirty="0"/>
                        <a:t>DROP</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8"/>
                  </a:ext>
                </a:extLst>
              </a:tr>
              <a:tr h="276789">
                <a:tc>
                  <a:txBody>
                    <a:bodyPr/>
                    <a:lstStyle/>
                    <a:p>
                      <a:r>
                        <a:rPr lang="en-US" sz="1400" dirty="0"/>
                        <a:t>INDEX</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9"/>
                  </a:ext>
                </a:extLst>
              </a:tr>
              <a:tr h="276789">
                <a:tc>
                  <a:txBody>
                    <a:bodyPr/>
                    <a:lstStyle/>
                    <a:p>
                      <a:r>
                        <a:rPr lang="en-US" sz="1400" dirty="0"/>
                        <a:t>CREATE</a:t>
                      </a:r>
                      <a:r>
                        <a:rPr lang="en-US" sz="1400" baseline="0" dirty="0"/>
                        <a:t> TEMPORARY TABLES</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10"/>
                  </a:ext>
                </a:extLst>
              </a:tr>
              <a:tr h="276789">
                <a:tc>
                  <a:txBody>
                    <a:bodyPr/>
                    <a:lstStyle/>
                    <a:p>
                      <a:r>
                        <a:rPr lang="en-US" sz="1400" dirty="0"/>
                        <a:t>CREATE VIEW</a:t>
                      </a:r>
                    </a:p>
                  </a:txBody>
                  <a:tcPr anchor="ctr"/>
                </a:tc>
                <a:tc>
                  <a:txBody>
                    <a:bodyPr/>
                    <a:lstStyle/>
                    <a:p>
                      <a:pPr algn="ctr"/>
                      <a:r>
                        <a:rPr lang="en-US" sz="1400" dirty="0">
                          <a:sym typeface="Wingdings" panose="05000000000000000000" pitchFamily="2" charset="2"/>
                        </a:rPr>
                        <a:t></a:t>
                      </a:r>
                      <a:endParaRPr lang="en-US" sz="1400" dirty="0"/>
                    </a:p>
                  </a:txBody>
                  <a:tcP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extLst>
                  <a:ext uri="{0D108BD9-81ED-4DB2-BD59-A6C34878D82A}">
                    <a16:rowId xmlns:a16="http://schemas.microsoft.com/office/drawing/2014/main" val="1485276981"/>
                  </a:ext>
                </a:extLst>
              </a:tr>
              <a:tr h="276789">
                <a:tc>
                  <a:txBody>
                    <a:bodyPr/>
                    <a:lstStyle/>
                    <a:p>
                      <a:r>
                        <a:rPr lang="en-US" sz="1400" dirty="0"/>
                        <a:t>SHOW VIEW</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852675319"/>
                  </a:ext>
                </a:extLst>
              </a:tr>
              <a:tr h="276789">
                <a:tc>
                  <a:txBody>
                    <a:bodyPr/>
                    <a:lstStyle/>
                    <a:p>
                      <a:r>
                        <a:rPr lang="en-US" sz="1400" dirty="0"/>
                        <a:t>CREATE ROUTINE</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935708110"/>
                  </a:ext>
                </a:extLst>
              </a:tr>
            </a:tbl>
          </a:graphicData>
        </a:graphic>
      </p:graphicFrame>
    </p:spTree>
    <p:extLst>
      <p:ext uri="{BB962C8B-B14F-4D97-AF65-F5344CB8AC3E}">
        <p14:creationId xmlns:p14="http://schemas.microsoft.com/office/powerpoint/2010/main" val="405051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Types of discretionary privileges</a:t>
            </a:r>
          </a:p>
        </p:txBody>
      </p:sp>
      <p:graphicFrame>
        <p:nvGraphicFramePr>
          <p:cNvPr id="5" name="Table 4">
            <a:extLst>
              <a:ext uri="{FF2B5EF4-FFF2-40B4-BE49-F238E27FC236}">
                <a16:creationId xmlns:a16="http://schemas.microsoft.com/office/drawing/2014/main" id="{026938B6-2051-4C2A-9B7B-BBD39833D76E}"/>
              </a:ext>
            </a:extLst>
          </p:cNvPr>
          <p:cNvGraphicFramePr>
            <a:graphicFrameLocks noGrp="1"/>
          </p:cNvGraphicFramePr>
          <p:nvPr>
            <p:extLst>
              <p:ext uri="{D42A27DB-BD31-4B8C-83A1-F6EECF244321}">
                <p14:modId xmlns:p14="http://schemas.microsoft.com/office/powerpoint/2010/main" val="4090659628"/>
              </p:ext>
            </p:extLst>
          </p:nvPr>
        </p:nvGraphicFramePr>
        <p:xfrm>
          <a:off x="1716944" y="2139526"/>
          <a:ext cx="8758111" cy="4446781"/>
        </p:xfrm>
        <a:graphic>
          <a:graphicData uri="http://schemas.openxmlformats.org/drawingml/2006/table">
            <a:tbl>
              <a:tblPr firstRow="1" bandRow="1">
                <a:tableStyleId>{5C22544A-7EE6-4342-B048-85BDC9FD1C3A}</a:tableStyleId>
              </a:tblPr>
              <a:tblGrid>
                <a:gridCol w="2469515">
                  <a:extLst>
                    <a:ext uri="{9D8B030D-6E8A-4147-A177-3AD203B41FA5}">
                      <a16:colId xmlns:a16="http://schemas.microsoft.com/office/drawing/2014/main" val="20000"/>
                    </a:ext>
                  </a:extLst>
                </a:gridCol>
                <a:gridCol w="1401001">
                  <a:extLst>
                    <a:ext uri="{9D8B030D-6E8A-4147-A177-3AD203B41FA5}">
                      <a16:colId xmlns:a16="http://schemas.microsoft.com/office/drawing/2014/main" val="20001"/>
                    </a:ext>
                  </a:extLst>
                </a:gridCol>
                <a:gridCol w="1774063">
                  <a:extLst>
                    <a:ext uri="{9D8B030D-6E8A-4147-A177-3AD203B41FA5}">
                      <a16:colId xmlns:a16="http://schemas.microsoft.com/office/drawing/2014/main" val="20002"/>
                    </a:ext>
                  </a:extLst>
                </a:gridCol>
                <a:gridCol w="1445831">
                  <a:extLst>
                    <a:ext uri="{9D8B030D-6E8A-4147-A177-3AD203B41FA5}">
                      <a16:colId xmlns:a16="http://schemas.microsoft.com/office/drawing/2014/main" val="20003"/>
                    </a:ext>
                  </a:extLst>
                </a:gridCol>
                <a:gridCol w="1667701">
                  <a:extLst>
                    <a:ext uri="{9D8B030D-6E8A-4147-A177-3AD203B41FA5}">
                      <a16:colId xmlns:a16="http://schemas.microsoft.com/office/drawing/2014/main" val="20004"/>
                    </a:ext>
                  </a:extLst>
                </a:gridCol>
              </a:tblGrid>
              <a:tr h="484381">
                <a:tc>
                  <a:txBody>
                    <a:bodyPr/>
                    <a:lstStyle/>
                    <a:p>
                      <a:pPr algn="l"/>
                      <a:r>
                        <a:rPr lang="en-US" sz="1400" dirty="0"/>
                        <a:t>Statement</a:t>
                      </a:r>
                    </a:p>
                  </a:txBody>
                  <a:tcPr anchor="ctr"/>
                </a:tc>
                <a:tc>
                  <a:txBody>
                    <a:bodyPr/>
                    <a:lstStyle/>
                    <a:p>
                      <a:pPr algn="ctr"/>
                      <a:r>
                        <a:rPr lang="en-US" sz="1400" dirty="0"/>
                        <a:t>User Privilege</a:t>
                      </a:r>
                    </a:p>
                  </a:txBody>
                  <a:tcPr anchor="ctr"/>
                </a:tc>
                <a:tc>
                  <a:txBody>
                    <a:bodyPr/>
                    <a:lstStyle/>
                    <a:p>
                      <a:pPr algn="ctr"/>
                      <a:r>
                        <a:rPr lang="en-US" sz="1400" dirty="0"/>
                        <a:t>Database Privilege</a:t>
                      </a:r>
                    </a:p>
                  </a:txBody>
                  <a:tcPr anchor="ctr"/>
                </a:tc>
                <a:tc>
                  <a:txBody>
                    <a:bodyPr/>
                    <a:lstStyle/>
                    <a:p>
                      <a:pPr algn="ctr"/>
                      <a:r>
                        <a:rPr lang="en-US" sz="1400" dirty="0"/>
                        <a:t>Table Privilege</a:t>
                      </a:r>
                    </a:p>
                  </a:txBody>
                  <a:tcPr anchor="ctr"/>
                </a:tc>
                <a:tc>
                  <a:txBody>
                    <a:bodyPr/>
                    <a:lstStyle/>
                    <a:p>
                      <a:pPr algn="ctr"/>
                      <a:r>
                        <a:rPr lang="en-US" sz="1400" dirty="0"/>
                        <a:t>Column Privilege</a:t>
                      </a:r>
                    </a:p>
                  </a:txBody>
                  <a:tcPr anchor="ctr"/>
                </a:tc>
                <a:extLst>
                  <a:ext uri="{0D108BD9-81ED-4DB2-BD59-A6C34878D82A}">
                    <a16:rowId xmlns:a16="http://schemas.microsoft.com/office/drawing/2014/main" val="10000"/>
                  </a:ext>
                </a:extLst>
              </a:tr>
              <a:tr h="276789">
                <a:tc>
                  <a:txBody>
                    <a:bodyPr/>
                    <a:lstStyle/>
                    <a:p>
                      <a:r>
                        <a:rPr lang="en-US" sz="1400" dirty="0"/>
                        <a:t>ALTER ROUTINE</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10001"/>
                  </a:ext>
                </a:extLst>
              </a:tr>
              <a:tr h="276789">
                <a:tc>
                  <a:txBody>
                    <a:bodyPr/>
                    <a:lstStyle/>
                    <a:p>
                      <a:r>
                        <a:rPr lang="en-US" sz="1400" dirty="0"/>
                        <a:t>EXECUTE ROUTINE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10002"/>
                  </a:ext>
                </a:extLst>
              </a:tr>
              <a:tr h="276789">
                <a:tc>
                  <a:txBody>
                    <a:bodyPr/>
                    <a:lstStyle/>
                    <a:p>
                      <a:r>
                        <a:rPr lang="en-US" sz="1400" dirty="0"/>
                        <a:t>LOCK TABLES</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10003"/>
                  </a:ext>
                </a:extLst>
              </a:tr>
              <a:tr h="276789">
                <a:tc>
                  <a:txBody>
                    <a:bodyPr/>
                    <a:lstStyle/>
                    <a:p>
                      <a:r>
                        <a:rPr lang="en-US" sz="1400" dirty="0"/>
                        <a:t>CREATE USER</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10004"/>
                  </a:ext>
                </a:extLst>
              </a:tr>
              <a:tr h="276789">
                <a:tc>
                  <a:txBody>
                    <a:bodyPr/>
                    <a:lstStyle/>
                    <a:p>
                      <a:r>
                        <a:rPr lang="en-US" sz="1400" dirty="0"/>
                        <a:t>SHOW DATABASES</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extLst>
                  <a:ext uri="{0D108BD9-81ED-4DB2-BD59-A6C34878D82A}">
                    <a16:rowId xmlns:a16="http://schemas.microsoft.com/office/drawing/2014/main" val="10005"/>
                  </a:ext>
                </a:extLst>
              </a:tr>
              <a:tr h="276789">
                <a:tc>
                  <a:txBody>
                    <a:bodyPr/>
                    <a:lstStyle/>
                    <a:p>
                      <a:r>
                        <a:rPr lang="en-US" sz="1400" dirty="0"/>
                        <a:t>FILE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6"/>
                  </a:ext>
                </a:extLst>
              </a:tr>
              <a:tr h="276789">
                <a:tc>
                  <a:txBody>
                    <a:bodyPr/>
                    <a:lstStyle/>
                    <a:p>
                      <a:r>
                        <a:rPr lang="en-US" sz="1400" dirty="0"/>
                        <a:t>PROCESS</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0007"/>
                  </a:ext>
                </a:extLst>
              </a:tr>
              <a:tr h="276789">
                <a:tc>
                  <a:txBody>
                    <a:bodyPr/>
                    <a:lstStyle/>
                    <a:p>
                      <a:r>
                        <a:rPr lang="en-US" sz="1400" dirty="0"/>
                        <a:t>RELOAD</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extLst>
                  <a:ext uri="{0D108BD9-81ED-4DB2-BD59-A6C34878D82A}">
                    <a16:rowId xmlns:a16="http://schemas.microsoft.com/office/drawing/2014/main" val="10008"/>
                  </a:ext>
                </a:extLst>
              </a:tr>
              <a:tr h="276789">
                <a:tc>
                  <a:txBody>
                    <a:bodyPr/>
                    <a:lstStyle/>
                    <a:p>
                      <a:r>
                        <a:rPr lang="en-US" sz="1400" dirty="0"/>
                        <a:t>REPLICATION CLIENT</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extLst>
                  <a:ext uri="{0D108BD9-81ED-4DB2-BD59-A6C34878D82A}">
                    <a16:rowId xmlns:a16="http://schemas.microsoft.com/office/drawing/2014/main" val="10009"/>
                  </a:ext>
                </a:extLst>
              </a:tr>
              <a:tr h="276789">
                <a:tc>
                  <a:txBody>
                    <a:bodyPr/>
                    <a:lstStyle/>
                    <a:p>
                      <a:r>
                        <a:rPr lang="en-US" sz="1400" dirty="0"/>
                        <a:t>REPLICATION SAVE</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extLst>
                  <a:ext uri="{0D108BD9-81ED-4DB2-BD59-A6C34878D82A}">
                    <a16:rowId xmlns:a16="http://schemas.microsoft.com/office/drawing/2014/main" val="10010"/>
                  </a:ext>
                </a:extLst>
              </a:tr>
              <a:tr h="276789">
                <a:tc>
                  <a:txBody>
                    <a:bodyPr/>
                    <a:lstStyle/>
                    <a:p>
                      <a:r>
                        <a:rPr lang="en-US" sz="1400" dirty="0"/>
                        <a:t>SHUTDOWN</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485276981"/>
                  </a:ext>
                </a:extLst>
              </a:tr>
              <a:tr h="276789">
                <a:tc>
                  <a:txBody>
                    <a:bodyPr/>
                    <a:lstStyle/>
                    <a:p>
                      <a:r>
                        <a:rPr lang="en-US" sz="1400" dirty="0"/>
                        <a:t>SUPER</a:t>
                      </a:r>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852675319"/>
                  </a:ext>
                </a:extLst>
              </a:tr>
              <a:tr h="276789">
                <a:tc>
                  <a:txBody>
                    <a:bodyPr/>
                    <a:lstStyle/>
                    <a:p>
                      <a:r>
                        <a:rPr lang="en-US" sz="1400" dirty="0"/>
                        <a:t>USAGE</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a:sym typeface="Wingdings" panose="05000000000000000000" pitchFamily="2" charset="2"/>
                        </a:rPr>
                        <a:t></a:t>
                      </a:r>
                      <a:endParaRPr lang="en-US" sz="1400"/>
                    </a:p>
                  </a:txBody>
                  <a:tcPr anchor="ctr"/>
                </a:tc>
                <a:tc>
                  <a:txBody>
                    <a:bodyPr/>
                    <a:lstStyle/>
                    <a:p>
                      <a:pPr algn="ctr"/>
                      <a:r>
                        <a:rPr lang="en-US" sz="140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1935708110"/>
                  </a:ext>
                </a:extLst>
              </a:tr>
            </a:tbl>
          </a:graphicData>
        </a:graphic>
      </p:graphicFrame>
    </p:spTree>
    <p:extLst>
      <p:ext uri="{BB962C8B-B14F-4D97-AF65-F5344CB8AC3E}">
        <p14:creationId xmlns:p14="http://schemas.microsoft.com/office/powerpoint/2010/main" val="160744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Concept of a view</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a:ln w="28575">
            <a:solidFill>
              <a:schemeClr val="accent1"/>
            </a:solidFill>
          </a:ln>
        </p:spPr>
        <p:txBody>
          <a:bodyPr>
            <a:normAutofit/>
          </a:bodyPr>
          <a:lstStyle/>
          <a:p>
            <a:pPr marL="0" indent="0" algn="ctr">
              <a:buNone/>
            </a:pPr>
            <a:r>
              <a:rPr lang="en-US" sz="2800" dirty="0"/>
              <a:t>A single table</a:t>
            </a:r>
          </a:p>
          <a:p>
            <a:pPr marL="0" indent="0" algn="ctr">
              <a:buNone/>
            </a:pPr>
            <a:r>
              <a:rPr lang="en-US" sz="2800" dirty="0"/>
              <a:t>that is derived from other tables</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lstStyle/>
          <a:p>
            <a:pPr algn="just"/>
            <a:r>
              <a:rPr lang="en-US" dirty="0"/>
              <a:t>These other tables can be base tables or previously defined views</a:t>
            </a:r>
          </a:p>
          <a:p>
            <a:pPr algn="just"/>
            <a:endParaRPr lang="en-US" dirty="0"/>
          </a:p>
          <a:p>
            <a:pPr algn="just"/>
            <a:r>
              <a:rPr lang="en-US" dirty="0"/>
              <a:t>A view does not necessarily exist in physical form</a:t>
            </a:r>
          </a:p>
          <a:p>
            <a:pPr algn="just"/>
            <a:endParaRPr lang="en-US" dirty="0"/>
          </a:p>
          <a:p>
            <a:pPr algn="just"/>
            <a:r>
              <a:rPr lang="en-US" dirty="0"/>
              <a:t>It is considered a virtual table, in contrast to base tables, whose tuples are actually stored in the database</a:t>
            </a:r>
          </a:p>
        </p:txBody>
      </p:sp>
    </p:spTree>
    <p:extLst>
      <p:ext uri="{BB962C8B-B14F-4D97-AF65-F5344CB8AC3E}">
        <p14:creationId xmlns:p14="http://schemas.microsoft.com/office/powerpoint/2010/main" val="19930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Specifying privileges using views</a:t>
            </a:r>
          </a:p>
        </p:txBody>
      </p:sp>
      <p:sp>
        <p:nvSpPr>
          <p:cNvPr id="5" name="Content Placeholder 4">
            <a:extLst>
              <a:ext uri="{FF2B5EF4-FFF2-40B4-BE49-F238E27FC236}">
                <a16:creationId xmlns:a16="http://schemas.microsoft.com/office/drawing/2014/main" id="{EABFB0CA-C407-4B9C-AB7E-BE43567EF31C}"/>
              </a:ext>
            </a:extLst>
          </p:cNvPr>
          <p:cNvSpPr>
            <a:spLocks noGrp="1"/>
          </p:cNvSpPr>
          <p:nvPr>
            <p:ph idx="1"/>
          </p:nvPr>
        </p:nvSpPr>
        <p:spPr/>
        <p:txBody>
          <a:bodyPr/>
          <a:lstStyle/>
          <a:p>
            <a:pPr algn="just"/>
            <a:r>
              <a:rPr lang="en-US" dirty="0"/>
              <a:t>The mechanism of views is an important discretionary authorization mechanism in its own right</a:t>
            </a:r>
          </a:p>
          <a:p>
            <a:pPr algn="just"/>
            <a:endParaRPr lang="en-US" dirty="0"/>
          </a:p>
          <a:p>
            <a:pPr algn="just"/>
            <a:r>
              <a:rPr lang="en-US" dirty="0"/>
              <a:t>If the owner </a:t>
            </a:r>
            <a:r>
              <a:rPr lang="en-US" i="1" dirty="0"/>
              <a:t>A</a:t>
            </a:r>
            <a:r>
              <a:rPr lang="en-US" dirty="0"/>
              <a:t> of a relation </a:t>
            </a:r>
            <a:r>
              <a:rPr lang="en-US" i="1" dirty="0"/>
              <a:t>R</a:t>
            </a:r>
            <a:r>
              <a:rPr lang="en-US" dirty="0"/>
              <a:t> wants another account </a:t>
            </a:r>
            <a:r>
              <a:rPr lang="en-US" i="1" dirty="0"/>
              <a:t>B</a:t>
            </a:r>
            <a:r>
              <a:rPr lang="en-US" dirty="0"/>
              <a:t> to be able to retrieve only some fields of </a:t>
            </a:r>
            <a:r>
              <a:rPr lang="en-US" i="1" dirty="0"/>
              <a:t>R</a:t>
            </a:r>
            <a:r>
              <a:rPr lang="en-US" dirty="0"/>
              <a:t>, then </a:t>
            </a:r>
            <a:r>
              <a:rPr lang="en-US" i="1" dirty="0"/>
              <a:t>A</a:t>
            </a:r>
            <a:r>
              <a:rPr lang="en-US" dirty="0"/>
              <a:t> can create a view </a:t>
            </a:r>
            <a:r>
              <a:rPr lang="en-US" i="1" dirty="0"/>
              <a:t>V</a:t>
            </a:r>
            <a:r>
              <a:rPr lang="en-US" dirty="0"/>
              <a:t> of </a:t>
            </a:r>
            <a:r>
              <a:rPr lang="en-US" i="1" dirty="0"/>
              <a:t>R</a:t>
            </a:r>
            <a:r>
              <a:rPr lang="en-US" dirty="0"/>
              <a:t> that includes only those attributes and then grant SELECT on </a:t>
            </a:r>
            <a:r>
              <a:rPr lang="en-US" i="1" dirty="0"/>
              <a:t>V</a:t>
            </a:r>
            <a:r>
              <a:rPr lang="en-US" dirty="0"/>
              <a:t> to </a:t>
            </a:r>
            <a:r>
              <a:rPr lang="en-US" i="1" dirty="0"/>
              <a:t>B</a:t>
            </a:r>
          </a:p>
          <a:p>
            <a:pPr algn="just"/>
            <a:endParaRPr lang="en-US" dirty="0"/>
          </a:p>
          <a:p>
            <a:pPr algn="just"/>
            <a:r>
              <a:rPr lang="en-US" dirty="0"/>
              <a:t>The same applies to limiting </a:t>
            </a:r>
            <a:r>
              <a:rPr lang="en-US" i="1" dirty="0"/>
              <a:t>B</a:t>
            </a:r>
            <a:r>
              <a:rPr lang="en-US" dirty="0"/>
              <a:t> to retrieving only certain tuples of </a:t>
            </a:r>
            <a:r>
              <a:rPr lang="en-US" i="1" dirty="0"/>
              <a:t>R</a:t>
            </a:r>
          </a:p>
          <a:p>
            <a:pPr lvl="1" algn="just"/>
            <a:r>
              <a:rPr lang="en-US" dirty="0"/>
              <a:t>A view </a:t>
            </a:r>
            <a:r>
              <a:rPr lang="en-US" i="1" dirty="0"/>
              <a:t>V’</a:t>
            </a:r>
            <a:r>
              <a:rPr lang="en-US" dirty="0"/>
              <a:t> can be created by defining the view by means of a query that selects only those tuples from </a:t>
            </a:r>
            <a:r>
              <a:rPr lang="en-US" i="1" dirty="0"/>
              <a:t>R</a:t>
            </a:r>
            <a:r>
              <a:rPr lang="en-US" dirty="0"/>
              <a:t> that </a:t>
            </a:r>
            <a:r>
              <a:rPr lang="en-US" i="1" dirty="0"/>
              <a:t>A</a:t>
            </a:r>
            <a:r>
              <a:rPr lang="en-US" dirty="0"/>
              <a:t> wants to allow </a:t>
            </a:r>
            <a:r>
              <a:rPr lang="en-US" i="1" dirty="0"/>
              <a:t>B</a:t>
            </a:r>
            <a:r>
              <a:rPr lang="en-US" dirty="0"/>
              <a:t> to access</a:t>
            </a:r>
          </a:p>
        </p:txBody>
      </p:sp>
    </p:spTree>
    <p:extLst>
      <p:ext uri="{BB962C8B-B14F-4D97-AF65-F5344CB8AC3E}">
        <p14:creationId xmlns:p14="http://schemas.microsoft.com/office/powerpoint/2010/main" val="183866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Revoking privileges</a:t>
            </a:r>
          </a:p>
        </p:txBody>
      </p:sp>
      <p:sp>
        <p:nvSpPr>
          <p:cNvPr id="5" name="Content Placeholder 4">
            <a:extLst>
              <a:ext uri="{FF2B5EF4-FFF2-40B4-BE49-F238E27FC236}">
                <a16:creationId xmlns:a16="http://schemas.microsoft.com/office/drawing/2014/main" id="{67EA1699-0E70-4D38-BB30-B84F1D1B5A54}"/>
              </a:ext>
            </a:extLst>
          </p:cNvPr>
          <p:cNvSpPr>
            <a:spLocks noGrp="1"/>
          </p:cNvSpPr>
          <p:nvPr>
            <p:ph idx="1"/>
          </p:nvPr>
        </p:nvSpPr>
        <p:spPr/>
        <p:txBody>
          <a:bodyPr/>
          <a:lstStyle/>
          <a:p>
            <a:pPr algn="just"/>
            <a:r>
              <a:rPr lang="en-US" dirty="0"/>
              <a:t>In some cases, it is desirable to grant a privilege to a user temporarily</a:t>
            </a:r>
          </a:p>
          <a:p>
            <a:pPr algn="just"/>
            <a:endParaRPr lang="en-US" dirty="0"/>
          </a:p>
          <a:p>
            <a:pPr algn="just"/>
            <a:r>
              <a:rPr lang="en-US" dirty="0"/>
              <a:t>The owner of a relation may want to grant the SELECT privilege to a user for a specific task and then revoke that privilege once the task is completed</a:t>
            </a:r>
          </a:p>
          <a:p>
            <a:pPr algn="just"/>
            <a:endParaRPr lang="en-US" dirty="0"/>
          </a:p>
          <a:p>
            <a:pPr algn="just"/>
            <a:r>
              <a:rPr lang="en-US" dirty="0"/>
              <a:t>A REVOKE command is included for the purpose of canceling privileges</a:t>
            </a:r>
          </a:p>
        </p:txBody>
      </p:sp>
    </p:spTree>
    <p:extLst>
      <p:ext uri="{BB962C8B-B14F-4D97-AF65-F5344CB8AC3E}">
        <p14:creationId xmlns:p14="http://schemas.microsoft.com/office/powerpoint/2010/main" val="334110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normAutofit fontScale="90000"/>
          </a:bodyPr>
          <a:lstStyle/>
          <a:p>
            <a:r>
              <a:rPr lang="en-US" sz="3100" dirty="0"/>
              <a:t>Review:</a:t>
            </a:r>
            <a:br>
              <a:rPr lang="en-US" dirty="0"/>
            </a:br>
            <a:r>
              <a:rPr lang="en-US" sz="2700" dirty="0"/>
              <a:t>transaction processing, concurrency, and recovery techniques</a:t>
            </a:r>
            <a:endParaRPr lang="en-US" dirty="0"/>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3"/>
            <a:ext cx="5422390" cy="3900339"/>
          </a:xfrm>
        </p:spPr>
        <p:txBody>
          <a:bodyPr anchor="ctr">
            <a:normAutofit/>
          </a:bodyPr>
          <a:lstStyle/>
          <a:p>
            <a:r>
              <a:rPr lang="en-US" dirty="0"/>
              <a:t>Transactions</a:t>
            </a:r>
          </a:p>
          <a:p>
            <a:r>
              <a:rPr lang="en-US" dirty="0"/>
              <a:t>Concurrency</a:t>
            </a:r>
          </a:p>
          <a:p>
            <a:r>
              <a:rPr lang="en-US" dirty="0"/>
              <a:t>Recovery Techniques</a:t>
            </a:r>
          </a:p>
          <a:p>
            <a:r>
              <a:rPr lang="en-US" dirty="0"/>
              <a:t>Transaction Processing in MySQL</a:t>
            </a:r>
          </a:p>
        </p:txBody>
      </p:sp>
    </p:spTree>
    <p:extLst>
      <p:ext uri="{BB962C8B-B14F-4D97-AF65-F5344CB8AC3E}">
        <p14:creationId xmlns:p14="http://schemas.microsoft.com/office/powerpoint/2010/main" val="158138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Propagation of privileges using the grant option</a:t>
            </a:r>
          </a:p>
        </p:txBody>
      </p:sp>
      <p:sp>
        <p:nvSpPr>
          <p:cNvPr id="5" name="Content Placeholder 4">
            <a:extLst>
              <a:ext uri="{FF2B5EF4-FFF2-40B4-BE49-F238E27FC236}">
                <a16:creationId xmlns:a16="http://schemas.microsoft.com/office/drawing/2014/main" id="{965FA1AC-61A0-45C8-8173-186F697F9076}"/>
              </a:ext>
            </a:extLst>
          </p:cNvPr>
          <p:cNvSpPr>
            <a:spLocks noGrp="1"/>
          </p:cNvSpPr>
          <p:nvPr>
            <p:ph idx="1"/>
          </p:nvPr>
        </p:nvSpPr>
        <p:spPr/>
        <p:txBody>
          <a:bodyPr/>
          <a:lstStyle/>
          <a:p>
            <a:pPr algn="just"/>
            <a:r>
              <a:rPr lang="en-US" dirty="0"/>
              <a:t>Whenever the owner </a:t>
            </a:r>
            <a:r>
              <a:rPr lang="en-US" i="1" dirty="0"/>
              <a:t>A</a:t>
            </a:r>
            <a:r>
              <a:rPr lang="en-US" dirty="0"/>
              <a:t> of a relation </a:t>
            </a:r>
            <a:r>
              <a:rPr lang="en-US" i="1" dirty="0"/>
              <a:t>R</a:t>
            </a:r>
            <a:r>
              <a:rPr lang="en-US" dirty="0"/>
              <a:t> grants a privilege on </a:t>
            </a:r>
            <a:r>
              <a:rPr lang="en-US" i="1" dirty="0"/>
              <a:t>R</a:t>
            </a:r>
            <a:r>
              <a:rPr lang="en-US" dirty="0"/>
              <a:t> to another account </a:t>
            </a:r>
            <a:r>
              <a:rPr lang="en-US" i="1" dirty="0"/>
              <a:t>B</a:t>
            </a:r>
            <a:r>
              <a:rPr lang="en-US" dirty="0"/>
              <a:t>, the privilege can be given to </a:t>
            </a:r>
            <a:r>
              <a:rPr lang="en-US" i="1" dirty="0"/>
              <a:t>B</a:t>
            </a:r>
            <a:r>
              <a:rPr lang="en-US" dirty="0"/>
              <a:t> with or without the GRANT OPTION</a:t>
            </a:r>
          </a:p>
          <a:p>
            <a:pPr algn="just"/>
            <a:endParaRPr lang="en-US" dirty="0"/>
          </a:p>
          <a:p>
            <a:pPr algn="just"/>
            <a:r>
              <a:rPr lang="en-US" dirty="0"/>
              <a:t>If the GRANT OPTION is given, this means that </a:t>
            </a:r>
            <a:r>
              <a:rPr lang="en-US" i="1" dirty="0"/>
              <a:t>B</a:t>
            </a:r>
            <a:r>
              <a:rPr lang="en-US" dirty="0"/>
              <a:t> can also grant that privilege on </a:t>
            </a:r>
            <a:r>
              <a:rPr lang="en-US" i="1" dirty="0"/>
              <a:t>R</a:t>
            </a:r>
            <a:r>
              <a:rPr lang="en-US" dirty="0"/>
              <a:t> to other accounts</a:t>
            </a:r>
          </a:p>
        </p:txBody>
      </p:sp>
    </p:spTree>
    <p:extLst>
      <p:ext uri="{BB962C8B-B14F-4D97-AF65-F5344CB8AC3E}">
        <p14:creationId xmlns:p14="http://schemas.microsoft.com/office/powerpoint/2010/main" val="311666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Mandatory access control</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p:txBody>
          <a:bodyPr anchor="t"/>
          <a:lstStyle/>
          <a:p>
            <a:r>
              <a:rPr lang="en-US" dirty="0"/>
              <a:t>The original Employee tuples</a:t>
            </a:r>
            <a:br>
              <a:rPr lang="en-US" dirty="0"/>
            </a:br>
            <a:endParaRPr lang="en-US" dirty="0"/>
          </a:p>
          <a:p>
            <a:pPr algn="just"/>
            <a:endParaRPr lang="en-US" dirty="0"/>
          </a:p>
          <a:p>
            <a:pPr algn="just"/>
            <a:endParaRPr lang="en-US" dirty="0"/>
          </a:p>
          <a:p>
            <a:pPr algn="just"/>
            <a:endParaRPr lang="en-US" dirty="0"/>
          </a:p>
          <a:p>
            <a:pPr algn="just"/>
            <a:endParaRPr lang="en-US" dirty="0"/>
          </a:p>
          <a:p>
            <a:pPr algn="just"/>
            <a:r>
              <a:rPr lang="en-US" dirty="0"/>
              <a:t>In some cases, it is possible to store a single tuple in the relation at a higher classification level and produce the corresponding tuples at a lower-level classification through a process known as </a:t>
            </a:r>
            <a:r>
              <a:rPr lang="en-US" b="1" dirty="0"/>
              <a:t>filtering</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nchor="t">
            <a:normAutofit/>
          </a:bodyPr>
          <a:lstStyle/>
          <a:p>
            <a:pPr algn="just"/>
            <a:r>
              <a:rPr lang="en-US" dirty="0"/>
              <a:t>Appearance of Employee after filtering for classification C users</a:t>
            </a:r>
          </a:p>
          <a:p>
            <a:pPr algn="just"/>
            <a:endParaRPr lang="en-US" dirty="0"/>
          </a:p>
          <a:p>
            <a:pPr algn="just"/>
            <a:endParaRPr lang="en-US" dirty="0"/>
          </a:p>
          <a:p>
            <a:pPr algn="just"/>
            <a:endParaRPr lang="en-US" dirty="0"/>
          </a:p>
          <a:p>
            <a:pPr algn="just"/>
            <a:endParaRPr lang="en-US" dirty="0"/>
          </a:p>
          <a:p>
            <a:pPr algn="just"/>
            <a:r>
              <a:rPr lang="en-US" dirty="0"/>
              <a:t>Appearance of Employee after filtering for classification U users</a:t>
            </a:r>
          </a:p>
        </p:txBody>
      </p:sp>
      <p:pic>
        <p:nvPicPr>
          <p:cNvPr id="5" name="Picture 4">
            <a:extLst>
              <a:ext uri="{FF2B5EF4-FFF2-40B4-BE49-F238E27FC236}">
                <a16:creationId xmlns:a16="http://schemas.microsoft.com/office/drawing/2014/main" id="{AF5A9126-D729-4BA5-A6FA-177BDCCC6C4F}"/>
              </a:ext>
            </a:extLst>
          </p:cNvPr>
          <p:cNvPicPr>
            <a:picLocks noChangeAspect="1"/>
          </p:cNvPicPr>
          <p:nvPr/>
        </p:nvPicPr>
        <p:blipFill>
          <a:blip r:embed="rId2"/>
          <a:stretch>
            <a:fillRect/>
          </a:stretch>
        </p:blipFill>
        <p:spPr>
          <a:xfrm>
            <a:off x="936283" y="2928737"/>
            <a:ext cx="4410075" cy="1200150"/>
          </a:xfrm>
          <a:prstGeom prst="rect">
            <a:avLst/>
          </a:prstGeom>
          <a:ln>
            <a:noFill/>
          </a:ln>
        </p:spPr>
      </p:pic>
      <p:pic>
        <p:nvPicPr>
          <p:cNvPr id="6" name="Picture 5">
            <a:extLst>
              <a:ext uri="{FF2B5EF4-FFF2-40B4-BE49-F238E27FC236}">
                <a16:creationId xmlns:a16="http://schemas.microsoft.com/office/drawing/2014/main" id="{68F987DA-2E99-41B3-9B02-2A8B7CB1606B}"/>
              </a:ext>
            </a:extLst>
          </p:cNvPr>
          <p:cNvPicPr>
            <a:picLocks noChangeAspect="1"/>
          </p:cNvPicPr>
          <p:nvPr/>
        </p:nvPicPr>
        <p:blipFill>
          <a:blip r:embed="rId3"/>
          <a:stretch>
            <a:fillRect/>
          </a:stretch>
        </p:blipFill>
        <p:spPr>
          <a:xfrm>
            <a:off x="6539717" y="2924756"/>
            <a:ext cx="4400550" cy="1190625"/>
          </a:xfrm>
          <a:prstGeom prst="rect">
            <a:avLst/>
          </a:prstGeom>
          <a:ln>
            <a:noFill/>
          </a:ln>
        </p:spPr>
      </p:pic>
      <p:pic>
        <p:nvPicPr>
          <p:cNvPr id="7" name="Picture 6">
            <a:extLst>
              <a:ext uri="{FF2B5EF4-FFF2-40B4-BE49-F238E27FC236}">
                <a16:creationId xmlns:a16="http://schemas.microsoft.com/office/drawing/2014/main" id="{8F7D1D2C-EEDF-4413-B9ED-70DBCE4031EF}"/>
              </a:ext>
            </a:extLst>
          </p:cNvPr>
          <p:cNvPicPr>
            <a:picLocks noChangeAspect="1"/>
          </p:cNvPicPr>
          <p:nvPr/>
        </p:nvPicPr>
        <p:blipFill>
          <a:blip r:embed="rId4"/>
          <a:stretch>
            <a:fillRect/>
          </a:stretch>
        </p:blipFill>
        <p:spPr>
          <a:xfrm>
            <a:off x="6539717" y="5233828"/>
            <a:ext cx="4391025" cy="923925"/>
          </a:xfrm>
          <a:prstGeom prst="rect">
            <a:avLst/>
          </a:prstGeom>
          <a:ln>
            <a:noFill/>
          </a:ln>
        </p:spPr>
      </p:pic>
    </p:spTree>
    <p:extLst>
      <p:ext uri="{BB962C8B-B14F-4D97-AF65-F5344CB8AC3E}">
        <p14:creationId xmlns:p14="http://schemas.microsoft.com/office/powerpoint/2010/main" val="242100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Mandatory access control</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p:txBody>
          <a:bodyPr anchor="ctr"/>
          <a:lstStyle/>
          <a:p>
            <a:pPr marL="0" indent="0" algn="just">
              <a:buNone/>
            </a:pPr>
            <a:r>
              <a:rPr lang="en-US" dirty="0"/>
              <a:t>In other cases, it is necessary to store two or more tuples at different classification levels with the same value for the apparent key (the concept of </a:t>
            </a:r>
            <a:r>
              <a:rPr lang="en-US" b="1" dirty="0" err="1"/>
              <a:t>polyinstantiation</a:t>
            </a:r>
            <a:r>
              <a:rPr lang="en-US" dirty="0"/>
              <a:t>), where several tuples can have the same apparent key value but have different attribute values for users at different classification levels</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nchor="t">
            <a:normAutofit/>
          </a:bodyPr>
          <a:lstStyle/>
          <a:p>
            <a:pPr marL="0" indent="0" algn="just">
              <a:buNone/>
            </a:pPr>
            <a:r>
              <a:rPr lang="en-US" sz="2000" b="1" dirty="0"/>
              <a:t>Covert Channel</a:t>
            </a:r>
          </a:p>
          <a:p>
            <a:pPr algn="just"/>
            <a:r>
              <a:rPr lang="en-US" dirty="0"/>
              <a:t>User with security clearance C</a:t>
            </a:r>
          </a:p>
          <a:p>
            <a:pPr algn="just"/>
            <a:endParaRPr lang="en-US" dirty="0"/>
          </a:p>
          <a:p>
            <a:pPr algn="just"/>
            <a:endParaRPr lang="en-US" dirty="0"/>
          </a:p>
          <a:p>
            <a:pPr algn="just"/>
            <a:endParaRPr lang="en-US" dirty="0"/>
          </a:p>
          <a:p>
            <a:pPr algn="just"/>
            <a:r>
              <a:rPr lang="en-US" dirty="0" err="1"/>
              <a:t>Polyinstantiation</a:t>
            </a:r>
            <a:r>
              <a:rPr lang="en-US" dirty="0"/>
              <a:t> of the Smith tuple</a:t>
            </a:r>
          </a:p>
        </p:txBody>
      </p:sp>
      <p:sp>
        <p:nvSpPr>
          <p:cNvPr id="8" name="TextBox 7">
            <a:extLst>
              <a:ext uri="{FF2B5EF4-FFF2-40B4-BE49-F238E27FC236}">
                <a16:creationId xmlns:a16="http://schemas.microsoft.com/office/drawing/2014/main" id="{A4234A26-3F8C-480C-8442-6E1A27160103}"/>
              </a:ext>
            </a:extLst>
          </p:cNvPr>
          <p:cNvSpPr txBox="1"/>
          <p:nvPr/>
        </p:nvSpPr>
        <p:spPr>
          <a:xfrm>
            <a:off x="6606326" y="3094752"/>
            <a:ext cx="3284425" cy="923330"/>
          </a:xfrm>
          <a:prstGeom prst="rect">
            <a:avLst/>
          </a:prstGeom>
          <a:noFill/>
          <a:ln w="28575">
            <a:solidFill>
              <a:schemeClr val="accent1"/>
            </a:solidFill>
          </a:ln>
        </p:spPr>
        <p:txBody>
          <a:bodyPr wrap="none" rtlCol="0">
            <a:spAutoFit/>
          </a:bodyPr>
          <a:lstStyle/>
          <a:p>
            <a:r>
              <a:rPr lang="en-US" dirty="0"/>
              <a:t>UPDATE Employee</a:t>
            </a:r>
          </a:p>
          <a:p>
            <a:r>
              <a:rPr lang="en-US" dirty="0"/>
              <a:t>SET </a:t>
            </a:r>
            <a:r>
              <a:rPr lang="en-US" dirty="0" err="1"/>
              <a:t>JobPerformance</a:t>
            </a:r>
            <a:r>
              <a:rPr lang="en-US" dirty="0"/>
              <a:t> = ‘Excellent’</a:t>
            </a:r>
          </a:p>
          <a:p>
            <a:r>
              <a:rPr lang="en-US" dirty="0"/>
              <a:t>WHERE Name = ‘Smith’;</a:t>
            </a:r>
          </a:p>
        </p:txBody>
      </p:sp>
      <p:pic>
        <p:nvPicPr>
          <p:cNvPr id="9" name="Picture 8">
            <a:extLst>
              <a:ext uri="{FF2B5EF4-FFF2-40B4-BE49-F238E27FC236}">
                <a16:creationId xmlns:a16="http://schemas.microsoft.com/office/drawing/2014/main" id="{750FEBA2-F8E6-4793-B883-B032DDCC0358}"/>
              </a:ext>
            </a:extLst>
          </p:cNvPr>
          <p:cNvPicPr>
            <a:picLocks noChangeAspect="1"/>
          </p:cNvPicPr>
          <p:nvPr/>
        </p:nvPicPr>
        <p:blipFill>
          <a:blip r:embed="rId2"/>
          <a:stretch>
            <a:fillRect/>
          </a:stretch>
        </p:blipFill>
        <p:spPr>
          <a:xfrm>
            <a:off x="6568226" y="4737100"/>
            <a:ext cx="4381500" cy="1400175"/>
          </a:xfrm>
          <a:prstGeom prst="rect">
            <a:avLst/>
          </a:prstGeom>
          <a:ln>
            <a:noFill/>
          </a:ln>
        </p:spPr>
      </p:pic>
    </p:spTree>
    <p:extLst>
      <p:ext uri="{BB962C8B-B14F-4D97-AF65-F5344CB8AC3E}">
        <p14:creationId xmlns:p14="http://schemas.microsoft.com/office/powerpoint/2010/main" val="48713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Adding users</a:t>
            </a:r>
          </a:p>
        </p:txBody>
      </p:sp>
      <p:sp>
        <p:nvSpPr>
          <p:cNvPr id="5" name="Content Placeholder 4">
            <a:extLst>
              <a:ext uri="{FF2B5EF4-FFF2-40B4-BE49-F238E27FC236}">
                <a16:creationId xmlns:a16="http://schemas.microsoft.com/office/drawing/2014/main" id="{E88A0133-FA2D-4454-92A6-D5A56CD4AC18}"/>
              </a:ext>
            </a:extLst>
          </p:cNvPr>
          <p:cNvSpPr>
            <a:spLocks noGrp="1"/>
          </p:cNvSpPr>
          <p:nvPr>
            <p:ph idx="1"/>
          </p:nvPr>
        </p:nvSpPr>
        <p:spPr>
          <a:xfrm>
            <a:off x="581192" y="2180496"/>
            <a:ext cx="11029615" cy="3678303"/>
          </a:xfrm>
        </p:spPr>
        <p:txBody>
          <a:bodyPr anchor="ctr">
            <a:normAutofit/>
          </a:bodyPr>
          <a:lstStyle/>
          <a:p>
            <a:pPr algn="just"/>
            <a:r>
              <a:rPr lang="en-US" dirty="0"/>
              <a:t>To add new users in the catalog, MySQL uses the simple CREATE USER statement</a:t>
            </a:r>
          </a:p>
          <a:p>
            <a:pPr algn="just"/>
            <a:endParaRPr lang="en-US" dirty="0"/>
          </a:p>
          <a:p>
            <a:pPr algn="just"/>
            <a:endParaRPr lang="en-US" dirty="0"/>
          </a:p>
          <a:p>
            <a:pPr algn="just"/>
            <a:r>
              <a:rPr lang="en-US" dirty="0"/>
              <a:t>Example</a:t>
            </a:r>
          </a:p>
          <a:p>
            <a:pPr algn="just"/>
            <a:endParaRPr lang="en-US" dirty="0"/>
          </a:p>
          <a:p>
            <a:pPr algn="just"/>
            <a:endParaRPr lang="en-US" dirty="0"/>
          </a:p>
          <a:p>
            <a:pPr algn="just"/>
            <a:r>
              <a:rPr lang="en-US" dirty="0"/>
              <a:t>Show the contents of the users catalog view</a:t>
            </a:r>
          </a:p>
          <a:p>
            <a:pPr algn="just"/>
            <a:endParaRPr lang="en-US" dirty="0"/>
          </a:p>
        </p:txBody>
      </p:sp>
      <p:sp>
        <p:nvSpPr>
          <p:cNvPr id="6" name="TextBox 5">
            <a:extLst>
              <a:ext uri="{FF2B5EF4-FFF2-40B4-BE49-F238E27FC236}">
                <a16:creationId xmlns:a16="http://schemas.microsoft.com/office/drawing/2014/main" id="{04BDB719-D4C6-4EF0-A74D-0F970EED1AA9}"/>
              </a:ext>
            </a:extLst>
          </p:cNvPr>
          <p:cNvSpPr txBox="1"/>
          <p:nvPr/>
        </p:nvSpPr>
        <p:spPr>
          <a:xfrm>
            <a:off x="988326" y="2855372"/>
            <a:ext cx="4326624" cy="646331"/>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USER </a:t>
            </a:r>
            <a:r>
              <a:rPr lang="en-US" b="1" dirty="0">
                <a:latin typeface="Consolas" pitchFamily="49" charset="0"/>
                <a:cs typeface="Consolas" pitchFamily="49" charset="0"/>
              </a:rPr>
              <a:t>‘</a:t>
            </a:r>
            <a:r>
              <a:rPr lang="en-US" b="1" dirty="0" err="1">
                <a:latin typeface="Consolas" pitchFamily="49" charset="0"/>
                <a:cs typeface="Consolas" pitchFamily="49" charset="0"/>
              </a:rPr>
              <a:t>username’@‘hostname</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IDENTIFIED BY </a:t>
            </a:r>
            <a:r>
              <a:rPr lang="en-US" b="1" dirty="0">
                <a:latin typeface="Consolas" pitchFamily="49" charset="0"/>
                <a:cs typeface="Consolas" pitchFamily="49" charset="0"/>
              </a:rPr>
              <a:t>‘password’</a:t>
            </a:r>
            <a:r>
              <a:rPr lang="en-US"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679B71FF-1DBC-44C0-A556-DB5778B8F50D}"/>
              </a:ext>
            </a:extLst>
          </p:cNvPr>
          <p:cNvSpPr txBox="1"/>
          <p:nvPr/>
        </p:nvSpPr>
        <p:spPr>
          <a:xfrm>
            <a:off x="996909" y="4076782"/>
            <a:ext cx="4315893" cy="646331"/>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USER</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IDENTIFIED BY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8" name="TextBox 7">
            <a:extLst>
              <a:ext uri="{FF2B5EF4-FFF2-40B4-BE49-F238E27FC236}">
                <a16:creationId xmlns:a16="http://schemas.microsoft.com/office/drawing/2014/main" id="{255D399F-478C-4FC4-BB96-233210F66C17}"/>
              </a:ext>
            </a:extLst>
          </p:cNvPr>
          <p:cNvSpPr txBox="1"/>
          <p:nvPr/>
        </p:nvSpPr>
        <p:spPr>
          <a:xfrm>
            <a:off x="996909" y="5298193"/>
            <a:ext cx="4315892" cy="646331"/>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SELECT </a:t>
            </a:r>
            <a:r>
              <a:rPr lang="en-US" b="1" dirty="0">
                <a:latin typeface="Consolas" pitchFamily="49" charset="0"/>
                <a:cs typeface="Consolas" pitchFamily="49" charset="0"/>
              </a:rPr>
              <a:t>host, user, password</a:t>
            </a:r>
          </a:p>
          <a:p>
            <a:r>
              <a:rPr lang="en-US" b="1" dirty="0">
                <a:solidFill>
                  <a:schemeClr val="accent2"/>
                </a:solidFill>
                <a:latin typeface="Consolas" pitchFamily="49" charset="0"/>
                <a:cs typeface="Consolas" pitchFamily="49" charset="0"/>
              </a:rPr>
              <a:t>FROM</a:t>
            </a:r>
            <a:r>
              <a:rPr lang="en-US" b="1" dirty="0">
                <a:latin typeface="Consolas" pitchFamily="49" charset="0"/>
                <a:cs typeface="Consolas" pitchFamily="49" charset="0"/>
              </a:rPr>
              <a:t> </a:t>
            </a:r>
            <a:r>
              <a:rPr lang="en-US" b="1" dirty="0" err="1">
                <a:latin typeface="Consolas" pitchFamily="49" charset="0"/>
                <a:cs typeface="Consolas" pitchFamily="49" charset="0"/>
              </a:rPr>
              <a:t>mysql.user</a:t>
            </a:r>
            <a:r>
              <a:rPr lang="en-US"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433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Removing users</a:t>
            </a:r>
          </a:p>
        </p:txBody>
      </p:sp>
      <p:sp>
        <p:nvSpPr>
          <p:cNvPr id="5" name="Content Placeholder 4">
            <a:extLst>
              <a:ext uri="{FF2B5EF4-FFF2-40B4-BE49-F238E27FC236}">
                <a16:creationId xmlns:a16="http://schemas.microsoft.com/office/drawing/2014/main" id="{45E16F72-BBAD-48F8-9C35-F85FB669D7DD}"/>
              </a:ext>
            </a:extLst>
          </p:cNvPr>
          <p:cNvSpPr>
            <a:spLocks noGrp="1"/>
          </p:cNvSpPr>
          <p:nvPr>
            <p:ph idx="1"/>
          </p:nvPr>
        </p:nvSpPr>
        <p:spPr/>
        <p:txBody>
          <a:bodyPr anchor="ctr"/>
          <a:lstStyle/>
          <a:p>
            <a:pPr algn="just"/>
            <a:r>
              <a:rPr lang="en-US" dirty="0"/>
              <a:t>DROP USER statement is used to remove users from the system, and all their privileges are also removed automatically</a:t>
            </a:r>
          </a:p>
          <a:p>
            <a:pPr algn="just"/>
            <a:endParaRPr lang="en-US" dirty="0"/>
          </a:p>
          <a:p>
            <a:pPr algn="just"/>
            <a:endParaRPr lang="en-US" dirty="0"/>
          </a:p>
          <a:p>
            <a:pPr algn="just"/>
            <a:r>
              <a:rPr lang="en-US" dirty="0"/>
              <a:t>Example</a:t>
            </a:r>
          </a:p>
          <a:p>
            <a:pPr algn="just"/>
            <a:endParaRPr lang="en-US" dirty="0"/>
          </a:p>
        </p:txBody>
      </p:sp>
      <p:sp>
        <p:nvSpPr>
          <p:cNvPr id="6" name="TextBox 5">
            <a:extLst>
              <a:ext uri="{FF2B5EF4-FFF2-40B4-BE49-F238E27FC236}">
                <a16:creationId xmlns:a16="http://schemas.microsoft.com/office/drawing/2014/main" id="{143EDBF1-52BE-4A63-9D42-BA7CC36512E6}"/>
              </a:ext>
            </a:extLst>
          </p:cNvPr>
          <p:cNvSpPr txBox="1"/>
          <p:nvPr/>
        </p:nvSpPr>
        <p:spPr>
          <a:xfrm>
            <a:off x="988325" y="3598463"/>
            <a:ext cx="4653695"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DROP USER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username’@‘hostname</a:t>
            </a:r>
            <a:r>
              <a:rPr lang="en-US" sz="2000" b="1" dirty="0">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BDCF1FF4-D87E-4721-B2A3-AC4305C34000}"/>
              </a:ext>
            </a:extLst>
          </p:cNvPr>
          <p:cNvSpPr txBox="1"/>
          <p:nvPr/>
        </p:nvSpPr>
        <p:spPr>
          <a:xfrm>
            <a:off x="999056" y="4809749"/>
            <a:ext cx="4514175"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DROP USER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dennis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localhost</a:t>
            </a:r>
            <a:r>
              <a:rPr lang="en-US" sz="2000" b="1" dirty="0">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249718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Changing the names of users</a:t>
            </a:r>
          </a:p>
        </p:txBody>
      </p:sp>
      <p:sp>
        <p:nvSpPr>
          <p:cNvPr id="5" name="Content Placeholder 4">
            <a:extLst>
              <a:ext uri="{FF2B5EF4-FFF2-40B4-BE49-F238E27FC236}">
                <a16:creationId xmlns:a16="http://schemas.microsoft.com/office/drawing/2014/main" id="{8742B72E-CBDB-4BAC-8583-E76162151551}"/>
              </a:ext>
            </a:extLst>
          </p:cNvPr>
          <p:cNvSpPr>
            <a:spLocks noGrp="1"/>
          </p:cNvSpPr>
          <p:nvPr>
            <p:ph idx="1"/>
          </p:nvPr>
        </p:nvSpPr>
        <p:spPr/>
        <p:txBody>
          <a:bodyPr/>
          <a:lstStyle/>
          <a:p>
            <a:pPr algn="just"/>
            <a:r>
              <a:rPr lang="en-US" dirty="0"/>
              <a:t>The name of an existing SQL user can be later changed with the RENAME USER statement</a:t>
            </a:r>
          </a:p>
          <a:p>
            <a:pPr algn="just"/>
            <a:endParaRPr lang="en-US" dirty="0"/>
          </a:p>
          <a:p>
            <a:pPr algn="just"/>
            <a:endParaRPr lang="en-US" dirty="0"/>
          </a:p>
          <a:p>
            <a:pPr algn="just"/>
            <a:endParaRPr lang="en-US" dirty="0"/>
          </a:p>
          <a:p>
            <a:pPr algn="just"/>
            <a:r>
              <a:rPr lang="en-US" dirty="0"/>
              <a:t>Example</a:t>
            </a:r>
          </a:p>
          <a:p>
            <a:pPr algn="just"/>
            <a:endParaRPr lang="en-US" dirty="0"/>
          </a:p>
        </p:txBody>
      </p:sp>
      <p:sp>
        <p:nvSpPr>
          <p:cNvPr id="6" name="TextBox 5">
            <a:extLst>
              <a:ext uri="{FF2B5EF4-FFF2-40B4-BE49-F238E27FC236}">
                <a16:creationId xmlns:a16="http://schemas.microsoft.com/office/drawing/2014/main" id="{FB7CF45E-7A32-4821-9A0A-02785B6A76EC}"/>
              </a:ext>
            </a:extLst>
          </p:cNvPr>
          <p:cNvSpPr txBox="1"/>
          <p:nvPr/>
        </p:nvSpPr>
        <p:spPr>
          <a:xfrm>
            <a:off x="988325" y="3246038"/>
            <a:ext cx="4326625" cy="646331"/>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RENAME USER </a:t>
            </a:r>
            <a:r>
              <a:rPr lang="en-US" b="1" dirty="0">
                <a:latin typeface="Consolas" pitchFamily="49" charset="0"/>
                <a:cs typeface="Consolas" pitchFamily="49" charset="0"/>
              </a:rPr>
              <a:t>‘</a:t>
            </a:r>
            <a:r>
              <a:rPr lang="en-US" b="1" dirty="0" err="1">
                <a:latin typeface="Consolas" pitchFamily="49" charset="0"/>
                <a:cs typeface="Consolas" pitchFamily="49" charset="0"/>
              </a:rPr>
              <a:t>username’@‘hostname</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TO</a:t>
            </a:r>
            <a:r>
              <a:rPr lang="en-US" b="1" dirty="0">
                <a:latin typeface="Consolas" pitchFamily="49" charset="0"/>
                <a:cs typeface="Consolas" pitchFamily="49" charset="0"/>
              </a:rPr>
              <a:t> ‘new_username’@‘</a:t>
            </a:r>
            <a:r>
              <a:rPr lang="en-US" b="1" dirty="0" err="1">
                <a:latin typeface="Consolas" pitchFamily="49" charset="0"/>
                <a:cs typeface="Consolas" pitchFamily="49" charset="0"/>
              </a:rPr>
              <a:t>new_hostname</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FA70CA08-14D8-4A58-939F-D178F19204D9}"/>
              </a:ext>
            </a:extLst>
          </p:cNvPr>
          <p:cNvSpPr txBox="1"/>
          <p:nvPr/>
        </p:nvSpPr>
        <p:spPr>
          <a:xfrm>
            <a:off x="999055" y="4856573"/>
            <a:ext cx="4315895" cy="646331"/>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RENAME USER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dennisgunawan</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426201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Changing passwords</a:t>
            </a:r>
          </a:p>
        </p:txBody>
      </p:sp>
      <p:sp>
        <p:nvSpPr>
          <p:cNvPr id="5" name="Content Placeholder 4">
            <a:extLst>
              <a:ext uri="{FF2B5EF4-FFF2-40B4-BE49-F238E27FC236}">
                <a16:creationId xmlns:a16="http://schemas.microsoft.com/office/drawing/2014/main" id="{E05474C4-454C-4AB8-A956-C5AD2611B3D3}"/>
              </a:ext>
            </a:extLst>
          </p:cNvPr>
          <p:cNvSpPr>
            <a:spLocks noGrp="1"/>
          </p:cNvSpPr>
          <p:nvPr>
            <p:ph idx="1"/>
          </p:nvPr>
        </p:nvSpPr>
        <p:spPr/>
        <p:txBody>
          <a:bodyPr/>
          <a:lstStyle/>
          <a:p>
            <a:pPr algn="just"/>
            <a:r>
              <a:rPr lang="en-US" dirty="0"/>
              <a:t>Each user has the right to change his or her own password, or that of someone else, by using the SET PASSWORD statement</a:t>
            </a:r>
          </a:p>
          <a:p>
            <a:pPr algn="just"/>
            <a:endParaRPr lang="en-US" dirty="0"/>
          </a:p>
          <a:p>
            <a:pPr algn="just"/>
            <a:endParaRPr lang="en-US" dirty="0"/>
          </a:p>
          <a:p>
            <a:pPr algn="just"/>
            <a:r>
              <a:rPr lang="en-US" dirty="0"/>
              <a:t>Example</a:t>
            </a:r>
          </a:p>
          <a:p>
            <a:pPr algn="just"/>
            <a:endParaRPr lang="en-US" dirty="0"/>
          </a:p>
        </p:txBody>
      </p:sp>
      <p:sp>
        <p:nvSpPr>
          <p:cNvPr id="6" name="TextBox 5">
            <a:extLst>
              <a:ext uri="{FF2B5EF4-FFF2-40B4-BE49-F238E27FC236}">
                <a16:creationId xmlns:a16="http://schemas.microsoft.com/office/drawing/2014/main" id="{773613A6-8BA6-4C7A-BCE3-5CDB3A27DA68}"/>
              </a:ext>
            </a:extLst>
          </p:cNvPr>
          <p:cNvSpPr txBox="1"/>
          <p:nvPr/>
        </p:nvSpPr>
        <p:spPr>
          <a:xfrm>
            <a:off x="988325" y="3571211"/>
            <a:ext cx="8851001"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SET PASSWORD FOR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username’@‘hostname</a:t>
            </a:r>
            <a:r>
              <a:rPr lang="en-US" sz="2000" b="1" dirty="0">
                <a:latin typeface="Consolas" pitchFamily="49" charset="0"/>
                <a:cs typeface="Consolas" pitchFamily="49" charset="0"/>
              </a:rPr>
              <a:t>’ </a:t>
            </a:r>
            <a:r>
              <a:rPr lang="en-US" sz="2000" b="1" dirty="0">
                <a:solidFill>
                  <a:schemeClr val="accent2"/>
                </a:solidFill>
                <a:latin typeface="Consolas" pitchFamily="49" charset="0"/>
                <a:cs typeface="Consolas" pitchFamily="49" charset="0"/>
              </a:rPr>
              <a:t>= PASSWORD(</a:t>
            </a:r>
            <a:r>
              <a:rPr lang="en-US" sz="2000" b="1" dirty="0">
                <a:latin typeface="Consolas" pitchFamily="49" charset="0"/>
                <a:cs typeface="Consolas" pitchFamily="49" charset="0"/>
              </a:rPr>
              <a:t>‘password’</a:t>
            </a:r>
            <a:r>
              <a:rPr lang="en-US" sz="2000"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FBA3C104-ACC8-48A5-B610-2400000E31D2}"/>
              </a:ext>
            </a:extLst>
          </p:cNvPr>
          <p:cNvSpPr txBox="1"/>
          <p:nvPr/>
        </p:nvSpPr>
        <p:spPr>
          <a:xfrm>
            <a:off x="999057" y="4830659"/>
            <a:ext cx="6355854" cy="707886"/>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SET PASSWORD FOR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dennisgunawan</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localhost</a:t>
            </a:r>
            <a:r>
              <a:rPr lang="en-US" sz="2000" b="1" dirty="0">
                <a:latin typeface="Consolas" pitchFamily="49" charset="0"/>
                <a:cs typeface="Consolas" pitchFamily="49" charset="0"/>
              </a:rPr>
              <a:t>’</a:t>
            </a:r>
          </a:p>
          <a:p>
            <a:r>
              <a:rPr lang="en-US" sz="2000" b="1" dirty="0">
                <a:solidFill>
                  <a:schemeClr val="accent2"/>
                </a:solidFill>
                <a:latin typeface="Consolas" pitchFamily="49" charset="0"/>
                <a:cs typeface="Consolas" pitchFamily="49" charset="0"/>
              </a:rPr>
              <a:t>= PASSWORD(</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dennisgunawan</a:t>
            </a:r>
            <a:r>
              <a:rPr lang="en-US" sz="2000" b="1" dirty="0">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248099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Granting privileges</a:t>
            </a:r>
          </a:p>
        </p:txBody>
      </p:sp>
      <p:sp>
        <p:nvSpPr>
          <p:cNvPr id="5" name="TextBox 4">
            <a:extLst>
              <a:ext uri="{FF2B5EF4-FFF2-40B4-BE49-F238E27FC236}">
                <a16:creationId xmlns:a16="http://schemas.microsoft.com/office/drawing/2014/main" id="{B66E738C-76D3-4622-B195-A6AED8C9BBAD}"/>
              </a:ext>
            </a:extLst>
          </p:cNvPr>
          <p:cNvSpPr txBox="1"/>
          <p:nvPr/>
        </p:nvSpPr>
        <p:spPr>
          <a:xfrm>
            <a:off x="581191" y="2123228"/>
            <a:ext cx="11029616" cy="1015663"/>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						GRANT</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privileges </a:t>
            </a:r>
            <a:r>
              <a:rPr lang="en-US" sz="2000" b="1" dirty="0">
                <a:solidFill>
                  <a:schemeClr val="accent4"/>
                </a:solidFill>
                <a:latin typeface="Consolas" pitchFamily="49" charset="0"/>
                <a:cs typeface="Consolas" pitchFamily="49" charset="0"/>
              </a:rPr>
              <a:t>|</a:t>
            </a:r>
            <a:r>
              <a:rPr lang="en-US" sz="2000" b="1" dirty="0">
                <a:latin typeface="Consolas" pitchFamily="49" charset="0"/>
                <a:cs typeface="Consolas" pitchFamily="49" charset="0"/>
              </a:rPr>
              <a:t> ALL PRIVILEGES</a:t>
            </a:r>
          </a:p>
          <a:p>
            <a:r>
              <a:rPr lang="en-US" sz="2000" b="1" dirty="0">
                <a:solidFill>
                  <a:schemeClr val="accent2"/>
                </a:solidFill>
                <a:latin typeface="Consolas" pitchFamily="49" charset="0"/>
                <a:cs typeface="Consolas" pitchFamily="49" charset="0"/>
              </a:rPr>
              <a:t>						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table_name</a:t>
            </a:r>
            <a:r>
              <a:rPr lang="en-US" sz="2000" b="1" dirty="0">
                <a:latin typeface="Consolas" pitchFamily="49" charset="0"/>
                <a:cs typeface="Consolas" pitchFamily="49" charset="0"/>
              </a:rPr>
              <a:t> </a:t>
            </a:r>
            <a:r>
              <a:rPr lang="en-US" sz="2000" b="1" dirty="0">
                <a:solidFill>
                  <a:schemeClr val="accent4"/>
                </a:solidFill>
                <a:latin typeface="Consolas" pitchFamily="49" charset="0"/>
                <a:cs typeface="Consolas" pitchFamily="49" charset="0"/>
              </a:rPr>
              <a:t>|</a:t>
            </a:r>
            <a:r>
              <a:rPr lang="en-US" sz="2000" b="1" dirty="0">
                <a:latin typeface="Consolas" pitchFamily="49" charset="0"/>
                <a:cs typeface="Consolas" pitchFamily="49" charset="0"/>
              </a:rPr>
              <a:t> </a:t>
            </a:r>
            <a:r>
              <a:rPr lang="en-US" sz="2000" b="1" dirty="0">
                <a:solidFill>
                  <a:schemeClr val="accent4"/>
                </a:solidFill>
                <a:latin typeface="Consolas" pitchFamily="49" charset="0"/>
                <a:cs typeface="Consolas" pitchFamily="49" charset="0"/>
              </a:rPr>
              <a:t>[</a:t>
            </a:r>
            <a:r>
              <a:rPr lang="en-US" sz="2000" b="1" dirty="0" err="1">
                <a:latin typeface="Consolas" pitchFamily="49" charset="0"/>
                <a:cs typeface="Consolas" pitchFamily="49" charset="0"/>
              </a:rPr>
              <a:t>database_name</a:t>
            </a:r>
            <a:r>
              <a:rPr lang="en-US" sz="2000" b="1" dirty="0">
                <a:latin typeface="Consolas" pitchFamily="49" charset="0"/>
                <a:cs typeface="Consolas" pitchFamily="49" charset="0"/>
              </a:rPr>
              <a:t>.</a:t>
            </a:r>
            <a:r>
              <a:rPr lang="en-US" sz="2000" b="1" dirty="0">
                <a:solidFill>
                  <a:schemeClr val="accent4"/>
                </a:solidFill>
                <a:latin typeface="Consolas" pitchFamily="49" charset="0"/>
                <a:cs typeface="Consolas" pitchFamily="49" charset="0"/>
              </a:rPr>
              <a:t>]</a:t>
            </a:r>
            <a:r>
              <a:rPr lang="en-US" sz="2000" b="1" dirty="0">
                <a:latin typeface="Consolas" pitchFamily="49" charset="0"/>
                <a:cs typeface="Consolas" pitchFamily="49" charset="0"/>
              </a:rPr>
              <a:t> * </a:t>
            </a:r>
            <a:r>
              <a:rPr lang="en-US" sz="2000" b="1" dirty="0">
                <a:solidFill>
                  <a:schemeClr val="accent4"/>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solidFill>
                  <a:schemeClr val="accent2"/>
                </a:solidFill>
                <a:latin typeface="Consolas" pitchFamily="49" charset="0"/>
                <a:cs typeface="Consolas" pitchFamily="49" charset="0"/>
              </a:rPr>
              <a:t>						TO</a:t>
            </a:r>
            <a:r>
              <a:rPr lang="en-US" sz="2000" b="1" dirty="0">
                <a:latin typeface="Consolas" pitchFamily="49" charset="0"/>
                <a:cs typeface="Consolas" pitchFamily="49" charset="0"/>
              </a:rPr>
              <a:t> grantees</a:t>
            </a:r>
            <a:r>
              <a:rPr lang="en-US" sz="2000" b="1" dirty="0">
                <a:solidFill>
                  <a:schemeClr val="accent2"/>
                </a:solidFill>
                <a:latin typeface="Consolas" pitchFamily="49" charset="0"/>
                <a:cs typeface="Consolas" pitchFamily="49" charset="0"/>
              </a:rPr>
              <a:t>;</a:t>
            </a:r>
          </a:p>
        </p:txBody>
      </p:sp>
      <p:sp>
        <p:nvSpPr>
          <p:cNvPr id="6" name="TextBox 5">
            <a:extLst>
              <a:ext uri="{FF2B5EF4-FFF2-40B4-BE49-F238E27FC236}">
                <a16:creationId xmlns:a16="http://schemas.microsoft.com/office/drawing/2014/main" id="{E531C90C-8CD4-4A32-B63A-1F68F2DB7102}"/>
              </a:ext>
            </a:extLst>
          </p:cNvPr>
          <p:cNvSpPr txBox="1"/>
          <p:nvPr/>
        </p:nvSpPr>
        <p:spPr>
          <a:xfrm>
            <a:off x="581192" y="3429000"/>
            <a:ext cx="3324058"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SELECT</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actors</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30F9674C-3898-43CC-867F-8446DB213135}"/>
              </a:ext>
            </a:extLst>
          </p:cNvPr>
          <p:cNvSpPr txBox="1"/>
          <p:nvPr/>
        </p:nvSpPr>
        <p:spPr>
          <a:xfrm>
            <a:off x="581191" y="4568722"/>
            <a:ext cx="3324059"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INSERT, UPDATE</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actors</a:t>
            </a:r>
          </a:p>
          <a:p>
            <a:r>
              <a:rPr lang="en-US" b="1" dirty="0">
                <a:solidFill>
                  <a:schemeClr val="accent2"/>
                </a:solidFill>
                <a:latin typeface="Consolas" pitchFamily="49" charset="0"/>
                <a:cs typeface="Consolas" pitchFamily="49" charset="0"/>
              </a:rPr>
              <a:t>TO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8" name="TextBox 7">
            <a:extLst>
              <a:ext uri="{FF2B5EF4-FFF2-40B4-BE49-F238E27FC236}">
                <a16:creationId xmlns:a16="http://schemas.microsoft.com/office/drawing/2014/main" id="{0BBB42D5-800F-49F9-9039-43ADD9FC2D3C}"/>
              </a:ext>
            </a:extLst>
          </p:cNvPr>
          <p:cNvSpPr txBox="1"/>
          <p:nvPr/>
        </p:nvSpPr>
        <p:spPr>
          <a:xfrm>
            <a:off x="581191" y="5708444"/>
            <a:ext cx="3324059"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UPDATE (year, rank)</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movies</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9" name="TextBox 8">
            <a:extLst>
              <a:ext uri="{FF2B5EF4-FFF2-40B4-BE49-F238E27FC236}">
                <a16:creationId xmlns:a16="http://schemas.microsoft.com/office/drawing/2014/main" id="{86EB002D-AB20-4A0D-8196-3CFFF551B6E1}"/>
              </a:ext>
            </a:extLst>
          </p:cNvPr>
          <p:cNvSpPr txBox="1"/>
          <p:nvPr/>
        </p:nvSpPr>
        <p:spPr>
          <a:xfrm>
            <a:off x="4498521" y="3428405"/>
            <a:ext cx="3194958"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SELECT</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entertainment.*</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10" name="TextBox 9">
            <a:extLst>
              <a:ext uri="{FF2B5EF4-FFF2-40B4-BE49-F238E27FC236}">
                <a16:creationId xmlns:a16="http://schemas.microsoft.com/office/drawing/2014/main" id="{6DCCFEFE-0A95-4785-A9BD-9216DB56C2E8}"/>
              </a:ext>
            </a:extLst>
          </p:cNvPr>
          <p:cNvSpPr txBox="1"/>
          <p:nvPr/>
        </p:nvSpPr>
        <p:spPr>
          <a:xfrm>
            <a:off x="4494452" y="4567283"/>
            <a:ext cx="3194958"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ALL PRIVILEGES</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11" name="TextBox 10">
            <a:extLst>
              <a:ext uri="{FF2B5EF4-FFF2-40B4-BE49-F238E27FC236}">
                <a16:creationId xmlns:a16="http://schemas.microsoft.com/office/drawing/2014/main" id="{AC4E81F1-7553-44E2-B094-A8D8DC7E5DF2}"/>
              </a:ext>
            </a:extLst>
          </p:cNvPr>
          <p:cNvSpPr txBox="1"/>
          <p:nvPr/>
        </p:nvSpPr>
        <p:spPr>
          <a:xfrm>
            <a:off x="5516424" y="5704755"/>
            <a:ext cx="4970602"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CREATE, ALTER, DROP, CREATE VIEW</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entertainment.*</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12" name="TextBox 11">
            <a:extLst>
              <a:ext uri="{FF2B5EF4-FFF2-40B4-BE49-F238E27FC236}">
                <a16:creationId xmlns:a16="http://schemas.microsoft.com/office/drawing/2014/main" id="{922701DF-E6A8-442E-9DB8-80E8926BEF4E}"/>
              </a:ext>
            </a:extLst>
          </p:cNvPr>
          <p:cNvSpPr txBox="1"/>
          <p:nvPr/>
        </p:nvSpPr>
        <p:spPr>
          <a:xfrm>
            <a:off x="8279810" y="3423310"/>
            <a:ext cx="3330997"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CREATE USER</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TO</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
        <p:nvSpPr>
          <p:cNvPr id="13" name="TextBox 12">
            <a:extLst>
              <a:ext uri="{FF2B5EF4-FFF2-40B4-BE49-F238E27FC236}">
                <a16:creationId xmlns:a16="http://schemas.microsoft.com/office/drawing/2014/main" id="{7382CAA0-49E5-48B7-8AC3-258D21D453B6}"/>
              </a:ext>
            </a:extLst>
          </p:cNvPr>
          <p:cNvSpPr txBox="1"/>
          <p:nvPr/>
        </p:nvSpPr>
        <p:spPr>
          <a:xfrm>
            <a:off x="8279810" y="4565877"/>
            <a:ext cx="3330997"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CREATE, ALTER, DROP</a:t>
            </a:r>
          </a:p>
          <a:p>
            <a:r>
              <a:rPr lang="en-US" b="1" dirty="0">
                <a:solidFill>
                  <a:schemeClr val="accent2"/>
                </a:solidFill>
                <a:latin typeface="Consolas" pitchFamily="49" charset="0"/>
                <a:cs typeface="Consolas" pitchFamily="49" charset="0"/>
              </a:rPr>
              <a:t>ON</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a:t>
            </a:r>
          </a:p>
          <a:p>
            <a:r>
              <a:rPr lang="en-US" b="1" dirty="0">
                <a:solidFill>
                  <a:schemeClr val="accent2"/>
                </a:solidFill>
                <a:latin typeface="Consolas" pitchFamily="49" charset="0"/>
                <a:cs typeface="Consolas" pitchFamily="49" charset="0"/>
              </a:rPr>
              <a:t>TO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131753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Passing on privileges</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p:txBody>
          <a:bodyPr/>
          <a:lstStyle/>
          <a:p>
            <a:pPr algn="just"/>
            <a:r>
              <a:rPr lang="en-US" dirty="0"/>
              <a:t>A GRANT statement can be concluded with the WITH GRANT OPTION</a:t>
            </a:r>
          </a:p>
          <a:p>
            <a:pPr algn="just"/>
            <a:endParaRPr lang="en-US" dirty="0"/>
          </a:p>
          <a:p>
            <a:pPr algn="just"/>
            <a:r>
              <a:rPr lang="en-US" dirty="0"/>
              <a:t>By using this statement, all users specified in the TO clause can themselves pass on the privilege (or part of the privilege) to other users, even if they are not the owner of it</a:t>
            </a:r>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p:txBody>
          <a:bodyPr/>
          <a:lstStyle/>
          <a:p>
            <a:pPr algn="just"/>
            <a:endParaRPr lang="en-US" dirty="0"/>
          </a:p>
          <a:p>
            <a:pPr algn="just"/>
            <a:r>
              <a:rPr lang="en-US" b="1" dirty="0"/>
              <a:t>‘</a:t>
            </a:r>
            <a:r>
              <a:rPr lang="en-US" b="1" dirty="0" err="1"/>
              <a:t>dennis</a:t>
            </a:r>
            <a:r>
              <a:rPr lang="en-US" b="1" dirty="0"/>
              <a:t>’@‘localhost’</a:t>
            </a:r>
          </a:p>
        </p:txBody>
      </p:sp>
      <p:sp>
        <p:nvSpPr>
          <p:cNvPr id="5" name="TextBox 4">
            <a:extLst>
              <a:ext uri="{FF2B5EF4-FFF2-40B4-BE49-F238E27FC236}">
                <a16:creationId xmlns:a16="http://schemas.microsoft.com/office/drawing/2014/main" id="{C6487B38-2998-4403-B290-DB054020E3D1}"/>
              </a:ext>
            </a:extLst>
          </p:cNvPr>
          <p:cNvSpPr txBox="1"/>
          <p:nvPr/>
        </p:nvSpPr>
        <p:spPr>
          <a:xfrm>
            <a:off x="6609817" y="2523278"/>
            <a:ext cx="3406593" cy="1323439"/>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GRANT</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SELECT, INSERT</a:t>
            </a:r>
          </a:p>
          <a:p>
            <a:r>
              <a:rPr lang="en-US" sz="2000" b="1" dirty="0">
                <a:solidFill>
                  <a:schemeClr val="accent2"/>
                </a:solidFill>
                <a:latin typeface="Consolas" pitchFamily="49" charset="0"/>
                <a:cs typeface="Consolas" pitchFamily="49" charset="0"/>
              </a:rPr>
              <a:t>ON</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actors</a:t>
            </a:r>
          </a:p>
          <a:p>
            <a:r>
              <a:rPr lang="en-US" sz="2000" b="1" dirty="0">
                <a:solidFill>
                  <a:schemeClr val="accent2"/>
                </a:solidFill>
                <a:latin typeface="Consolas" pitchFamily="49" charset="0"/>
                <a:cs typeface="Consolas" pitchFamily="49" charset="0"/>
              </a:rPr>
              <a:t>TO</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dennis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localhost</a:t>
            </a:r>
            <a:r>
              <a:rPr lang="en-US" sz="2000" b="1" dirty="0">
                <a:latin typeface="Consolas" pitchFamily="49" charset="0"/>
                <a:cs typeface="Consolas" pitchFamily="49" charset="0"/>
              </a:rPr>
              <a:t>’</a:t>
            </a:r>
            <a:endParaRPr lang="en-US" sz="2000" b="1" dirty="0">
              <a:solidFill>
                <a:srgbClr val="FFFF00"/>
              </a:solidFill>
              <a:latin typeface="Consolas" pitchFamily="49" charset="0"/>
              <a:cs typeface="Consolas" pitchFamily="49" charset="0"/>
            </a:endParaRPr>
          </a:p>
          <a:p>
            <a:r>
              <a:rPr lang="en-US" sz="2000" b="1" dirty="0">
                <a:solidFill>
                  <a:schemeClr val="accent2"/>
                </a:solidFill>
                <a:latin typeface="Consolas" pitchFamily="49" charset="0"/>
                <a:cs typeface="Consolas" pitchFamily="49" charset="0"/>
              </a:rPr>
              <a:t>WITH GRANT OPTION;</a:t>
            </a:r>
          </a:p>
        </p:txBody>
      </p:sp>
      <p:sp>
        <p:nvSpPr>
          <p:cNvPr id="6" name="TextBox 5">
            <a:extLst>
              <a:ext uri="{FF2B5EF4-FFF2-40B4-BE49-F238E27FC236}">
                <a16:creationId xmlns:a16="http://schemas.microsoft.com/office/drawing/2014/main" id="{4198BD6C-2C2E-4873-924F-5D2BEAC2B143}"/>
              </a:ext>
            </a:extLst>
          </p:cNvPr>
          <p:cNvSpPr txBox="1"/>
          <p:nvPr/>
        </p:nvSpPr>
        <p:spPr>
          <a:xfrm>
            <a:off x="6609817" y="4501836"/>
            <a:ext cx="3406593" cy="1015663"/>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GRANT</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INSERT</a:t>
            </a:r>
          </a:p>
          <a:p>
            <a:r>
              <a:rPr lang="en-US" sz="2000" b="1" dirty="0">
                <a:solidFill>
                  <a:schemeClr val="accent2"/>
                </a:solidFill>
                <a:latin typeface="Consolas" pitchFamily="49" charset="0"/>
                <a:cs typeface="Consolas" pitchFamily="49" charset="0"/>
              </a:rPr>
              <a:t>ON</a:t>
            </a:r>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actors</a:t>
            </a:r>
          </a:p>
          <a:p>
            <a:r>
              <a:rPr lang="en-US" sz="2000" b="1" dirty="0">
                <a:solidFill>
                  <a:schemeClr val="accent2"/>
                </a:solidFill>
                <a:latin typeface="Consolas" pitchFamily="49" charset="0"/>
                <a:cs typeface="Consolas" pitchFamily="49" charset="0"/>
              </a:rPr>
              <a:t>TO </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rico</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localhost</a:t>
            </a:r>
            <a:r>
              <a:rPr lang="en-US" sz="2000" b="1" dirty="0">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397160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Revoking privileges</a:t>
            </a:r>
          </a:p>
        </p:txBody>
      </p:sp>
      <p:sp>
        <p:nvSpPr>
          <p:cNvPr id="11" name="Content Placeholder 10">
            <a:extLst>
              <a:ext uri="{FF2B5EF4-FFF2-40B4-BE49-F238E27FC236}">
                <a16:creationId xmlns:a16="http://schemas.microsoft.com/office/drawing/2014/main" id="{A9C8FA82-2825-415A-82A0-3A7909A71F5D}"/>
              </a:ext>
            </a:extLst>
          </p:cNvPr>
          <p:cNvSpPr>
            <a:spLocks noGrp="1"/>
          </p:cNvSpPr>
          <p:nvPr>
            <p:ph sz="half" idx="1"/>
          </p:nvPr>
        </p:nvSpPr>
        <p:spPr>
          <a:xfrm>
            <a:off x="581193" y="2228003"/>
            <a:ext cx="4533900" cy="3633047"/>
          </a:xfrm>
        </p:spPr>
        <p:txBody>
          <a:bodyPr/>
          <a:lstStyle/>
          <a:p>
            <a:pPr algn="just"/>
            <a:r>
              <a:rPr lang="en-US" dirty="0"/>
              <a:t>To withdraw privileges from a user without deleting that user from the users table, use the REVOKE statement</a:t>
            </a:r>
          </a:p>
          <a:p>
            <a:pPr algn="just"/>
            <a:endParaRPr lang="en-US" dirty="0"/>
          </a:p>
          <a:p>
            <a:pPr algn="just"/>
            <a:r>
              <a:rPr lang="en-US" dirty="0"/>
              <a:t>This statement has the opposite effect of the GRANT statement</a:t>
            </a:r>
          </a:p>
        </p:txBody>
      </p:sp>
      <p:sp>
        <p:nvSpPr>
          <p:cNvPr id="13" name="TextBox 12">
            <a:extLst>
              <a:ext uri="{FF2B5EF4-FFF2-40B4-BE49-F238E27FC236}">
                <a16:creationId xmlns:a16="http://schemas.microsoft.com/office/drawing/2014/main" id="{6EA2767E-8B4A-4A33-91C6-8AECA61686BE}"/>
              </a:ext>
            </a:extLst>
          </p:cNvPr>
          <p:cNvSpPr txBox="1"/>
          <p:nvPr/>
        </p:nvSpPr>
        <p:spPr>
          <a:xfrm>
            <a:off x="5264879" y="2967335"/>
            <a:ext cx="6345929"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	REVOKE</a:t>
            </a:r>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privileges </a:t>
            </a:r>
            <a:r>
              <a:rPr lang="en-US" b="1" dirty="0">
                <a:solidFill>
                  <a:schemeClr val="accent4"/>
                </a:solidFill>
                <a:latin typeface="Consolas" pitchFamily="49" charset="0"/>
                <a:cs typeface="Consolas" pitchFamily="49" charset="0"/>
              </a:rPr>
              <a:t>|</a:t>
            </a:r>
            <a:r>
              <a:rPr lang="en-US" b="1" dirty="0">
                <a:latin typeface="Consolas" pitchFamily="49" charset="0"/>
                <a:cs typeface="Consolas" pitchFamily="49" charset="0"/>
              </a:rPr>
              <a:t> ALL PRIVILEGES</a:t>
            </a:r>
          </a:p>
          <a:p>
            <a:r>
              <a:rPr lang="en-US" b="1" dirty="0">
                <a:solidFill>
                  <a:schemeClr val="accent2"/>
                </a:solidFill>
                <a:latin typeface="Consolas" pitchFamily="49" charset="0"/>
                <a:cs typeface="Consolas" pitchFamily="49" charset="0"/>
              </a:rPr>
              <a:t>	ON </a:t>
            </a:r>
            <a:r>
              <a:rPr lang="en-US" b="1" dirty="0" err="1">
                <a:latin typeface="Consolas" pitchFamily="49" charset="0"/>
                <a:cs typeface="Consolas" pitchFamily="49" charset="0"/>
              </a:rPr>
              <a:t>table_name</a:t>
            </a:r>
            <a:r>
              <a:rPr lang="en-US" b="1" dirty="0">
                <a:latin typeface="Consolas" pitchFamily="49" charset="0"/>
                <a:cs typeface="Consolas" pitchFamily="49" charset="0"/>
              </a:rPr>
              <a:t> </a:t>
            </a:r>
            <a:r>
              <a:rPr lang="en-US" b="1" dirty="0">
                <a:solidFill>
                  <a:schemeClr val="accent4"/>
                </a:solidFill>
                <a:latin typeface="Consolas" pitchFamily="49" charset="0"/>
                <a:cs typeface="Consolas" pitchFamily="49" charset="0"/>
              </a:rPr>
              <a:t>|</a:t>
            </a:r>
            <a:r>
              <a:rPr lang="en-US" b="1" dirty="0">
                <a:latin typeface="Consolas" pitchFamily="49" charset="0"/>
                <a:cs typeface="Consolas" pitchFamily="49" charset="0"/>
              </a:rPr>
              <a:t> </a:t>
            </a:r>
            <a:r>
              <a:rPr lang="en-US" b="1" dirty="0">
                <a:solidFill>
                  <a:schemeClr val="accent4"/>
                </a:solidFill>
                <a:latin typeface="Consolas" pitchFamily="49" charset="0"/>
                <a:cs typeface="Consolas" pitchFamily="49" charset="0"/>
              </a:rPr>
              <a:t>[</a:t>
            </a:r>
            <a:r>
              <a:rPr lang="en-US" b="1" dirty="0" err="1">
                <a:latin typeface="Consolas" pitchFamily="49" charset="0"/>
                <a:cs typeface="Consolas" pitchFamily="49" charset="0"/>
              </a:rPr>
              <a:t>database_name</a:t>
            </a:r>
            <a:r>
              <a:rPr lang="en-US" b="1" dirty="0">
                <a:latin typeface="Consolas" pitchFamily="49" charset="0"/>
                <a:cs typeface="Consolas" pitchFamily="49" charset="0"/>
              </a:rPr>
              <a:t>.</a:t>
            </a:r>
            <a:r>
              <a:rPr lang="en-US" b="1" dirty="0">
                <a:solidFill>
                  <a:schemeClr val="accent4"/>
                </a:solidFill>
                <a:latin typeface="Consolas" pitchFamily="49" charset="0"/>
                <a:cs typeface="Consolas" pitchFamily="49" charset="0"/>
              </a:rPr>
              <a:t>]</a:t>
            </a:r>
            <a:r>
              <a:rPr lang="en-US" b="1" dirty="0">
                <a:latin typeface="Consolas" pitchFamily="49" charset="0"/>
                <a:cs typeface="Consolas" pitchFamily="49" charset="0"/>
              </a:rPr>
              <a:t> * </a:t>
            </a:r>
            <a:r>
              <a:rPr lang="en-US" b="1" dirty="0">
                <a:solidFill>
                  <a:schemeClr val="accent4"/>
                </a:solidFill>
                <a:latin typeface="Consolas" pitchFamily="49" charset="0"/>
                <a:cs typeface="Consolas" pitchFamily="49" charset="0"/>
              </a:rPr>
              <a:t>|</a:t>
            </a:r>
            <a:r>
              <a:rPr lang="en-US" b="1" dirty="0">
                <a:latin typeface="Consolas" pitchFamily="49" charset="0"/>
                <a:cs typeface="Consolas" pitchFamily="49" charset="0"/>
              </a:rPr>
              <a:t> *.*</a:t>
            </a:r>
          </a:p>
          <a:p>
            <a:r>
              <a:rPr lang="en-US" b="1" dirty="0">
                <a:solidFill>
                  <a:schemeClr val="accent2"/>
                </a:solidFill>
                <a:latin typeface="Consolas" pitchFamily="49" charset="0"/>
                <a:cs typeface="Consolas" pitchFamily="49" charset="0"/>
              </a:rPr>
              <a:t>	FROM </a:t>
            </a:r>
            <a:r>
              <a:rPr lang="en-US" b="1" dirty="0">
                <a:latin typeface="Consolas" pitchFamily="49" charset="0"/>
                <a:cs typeface="Consolas" pitchFamily="49" charset="0"/>
              </a:rPr>
              <a:t>grantees</a:t>
            </a:r>
            <a:r>
              <a:rPr lang="en-US" b="1" dirty="0">
                <a:solidFill>
                  <a:schemeClr val="accent2"/>
                </a:solidFill>
                <a:latin typeface="Consolas" pitchFamily="49" charset="0"/>
                <a:cs typeface="Consolas" pitchFamily="49" charset="0"/>
              </a:rPr>
              <a:t>;</a:t>
            </a:r>
          </a:p>
        </p:txBody>
      </p:sp>
      <p:sp>
        <p:nvSpPr>
          <p:cNvPr id="14" name="TextBox 13">
            <a:extLst>
              <a:ext uri="{FF2B5EF4-FFF2-40B4-BE49-F238E27FC236}">
                <a16:creationId xmlns:a16="http://schemas.microsoft.com/office/drawing/2014/main" id="{6B95410C-6659-4C3D-AAF8-4F0462AD5BC8}"/>
              </a:ext>
            </a:extLst>
          </p:cNvPr>
          <p:cNvSpPr txBox="1"/>
          <p:nvPr/>
        </p:nvSpPr>
        <p:spPr>
          <a:xfrm>
            <a:off x="5264879" y="4264404"/>
            <a:ext cx="3098071" cy="861774"/>
          </a:xfrm>
          <a:prstGeom prst="rect">
            <a:avLst/>
          </a:prstGeom>
          <a:noFill/>
          <a:ln w="28575">
            <a:solidFill>
              <a:schemeClr val="accent1"/>
            </a:solidFill>
          </a:ln>
        </p:spPr>
        <p:txBody>
          <a:bodyPr wrap="square" rtlCol="0">
            <a:spAutoFit/>
          </a:bodyPr>
          <a:lstStyle/>
          <a:p>
            <a:r>
              <a:rPr lang="en-US" sz="1600" b="1" dirty="0">
                <a:solidFill>
                  <a:schemeClr val="accent2"/>
                </a:solidFill>
                <a:latin typeface="Consolas" pitchFamily="49" charset="0"/>
                <a:cs typeface="Consolas" pitchFamily="49" charset="0"/>
              </a:rPr>
              <a:t>REVOKE </a:t>
            </a:r>
            <a:r>
              <a:rPr lang="en-US" sz="1600" b="1" dirty="0">
                <a:latin typeface="Consolas" pitchFamily="49" charset="0"/>
                <a:cs typeface="Consolas" pitchFamily="49" charset="0"/>
              </a:rPr>
              <a:t>SELECT</a:t>
            </a:r>
          </a:p>
          <a:p>
            <a:r>
              <a:rPr lang="en-US" sz="1600" b="1" dirty="0">
                <a:solidFill>
                  <a:schemeClr val="accent2"/>
                </a:solidFill>
                <a:latin typeface="Consolas" pitchFamily="49" charset="0"/>
                <a:cs typeface="Consolas" pitchFamily="49" charset="0"/>
              </a:rPr>
              <a:t>ON</a:t>
            </a:r>
            <a:r>
              <a:rPr lang="en-US" sz="1600" b="1" dirty="0">
                <a:solidFill>
                  <a:srgbClr val="FFFF00"/>
                </a:solidFill>
                <a:latin typeface="Consolas" pitchFamily="49" charset="0"/>
                <a:cs typeface="Consolas" pitchFamily="49" charset="0"/>
              </a:rPr>
              <a:t> </a:t>
            </a:r>
            <a:r>
              <a:rPr lang="en-US" sz="1600" b="1" dirty="0">
                <a:latin typeface="Consolas" pitchFamily="49" charset="0"/>
                <a:cs typeface="Consolas" pitchFamily="49" charset="0"/>
              </a:rPr>
              <a:t>actors</a:t>
            </a:r>
          </a:p>
          <a:p>
            <a:r>
              <a:rPr lang="en-US" sz="1600" b="1" dirty="0">
                <a:solidFill>
                  <a:schemeClr val="accent2"/>
                </a:solidFill>
                <a:latin typeface="Consolas" pitchFamily="49" charset="0"/>
                <a:cs typeface="Consolas" pitchFamily="49" charset="0"/>
              </a:rPr>
              <a:t>FROM </a:t>
            </a:r>
            <a:r>
              <a:rPr lang="en-US" sz="1600" b="1" dirty="0">
                <a:latin typeface="Consolas" pitchFamily="49" charset="0"/>
                <a:cs typeface="Consolas" pitchFamily="49" charset="0"/>
              </a:rPr>
              <a:t>‘</a:t>
            </a:r>
            <a:r>
              <a:rPr lang="en-US" sz="1600" b="1" dirty="0" err="1">
                <a:latin typeface="Consolas" pitchFamily="49" charset="0"/>
                <a:cs typeface="Consolas" pitchFamily="49" charset="0"/>
              </a:rPr>
              <a:t>dennis</a:t>
            </a:r>
            <a:r>
              <a:rPr lang="en-US" sz="1600" b="1" dirty="0">
                <a:latin typeface="Consolas" pitchFamily="49" charset="0"/>
                <a:cs typeface="Consolas" pitchFamily="49" charset="0"/>
              </a:rPr>
              <a:t>’@‘</a:t>
            </a:r>
            <a:r>
              <a:rPr lang="en-US" sz="1600" b="1" dirty="0" err="1">
                <a:latin typeface="Consolas" pitchFamily="49" charset="0"/>
                <a:cs typeface="Consolas" pitchFamily="49" charset="0"/>
              </a:rPr>
              <a:t>localhost</a:t>
            </a:r>
            <a:r>
              <a:rPr lang="en-US" sz="1600" b="1" dirty="0">
                <a:latin typeface="Consolas" pitchFamily="49" charset="0"/>
                <a:cs typeface="Consolas" pitchFamily="49" charset="0"/>
              </a:rPr>
              <a:t>’</a:t>
            </a:r>
            <a:r>
              <a:rPr lang="en-US" sz="1600" b="1" dirty="0">
                <a:solidFill>
                  <a:schemeClr val="accent2"/>
                </a:solidFill>
                <a:latin typeface="Consolas" pitchFamily="49" charset="0"/>
                <a:cs typeface="Consolas" pitchFamily="49" charset="0"/>
              </a:rPr>
              <a:t>;</a:t>
            </a:r>
          </a:p>
        </p:txBody>
      </p:sp>
      <p:sp>
        <p:nvSpPr>
          <p:cNvPr id="15" name="TextBox 14">
            <a:extLst>
              <a:ext uri="{FF2B5EF4-FFF2-40B4-BE49-F238E27FC236}">
                <a16:creationId xmlns:a16="http://schemas.microsoft.com/office/drawing/2014/main" id="{AECC90FF-1965-4A7E-8726-96A19A0A24A9}"/>
              </a:ext>
            </a:extLst>
          </p:cNvPr>
          <p:cNvSpPr txBox="1"/>
          <p:nvPr/>
        </p:nvSpPr>
        <p:spPr>
          <a:xfrm>
            <a:off x="8512736" y="4258368"/>
            <a:ext cx="3098071" cy="861774"/>
          </a:xfrm>
          <a:prstGeom prst="rect">
            <a:avLst/>
          </a:prstGeom>
          <a:noFill/>
          <a:ln w="28575">
            <a:solidFill>
              <a:schemeClr val="accent1"/>
            </a:solidFill>
          </a:ln>
        </p:spPr>
        <p:txBody>
          <a:bodyPr wrap="square" rtlCol="0">
            <a:spAutoFit/>
          </a:bodyPr>
          <a:lstStyle/>
          <a:p>
            <a:r>
              <a:rPr lang="en-US" sz="1600" b="1" dirty="0">
                <a:solidFill>
                  <a:schemeClr val="accent2"/>
                </a:solidFill>
                <a:latin typeface="Consolas" pitchFamily="49" charset="0"/>
                <a:cs typeface="Consolas" pitchFamily="49" charset="0"/>
              </a:rPr>
              <a:t>REVOKE</a:t>
            </a:r>
            <a:r>
              <a:rPr lang="en-US" sz="1600" b="1" dirty="0">
                <a:solidFill>
                  <a:srgbClr val="FFFF00"/>
                </a:solidFill>
                <a:latin typeface="Consolas" pitchFamily="49" charset="0"/>
                <a:cs typeface="Consolas" pitchFamily="49" charset="0"/>
              </a:rPr>
              <a:t> </a:t>
            </a:r>
            <a:r>
              <a:rPr lang="en-US" sz="1600" b="1" dirty="0">
                <a:latin typeface="Consolas" pitchFamily="49" charset="0"/>
                <a:cs typeface="Consolas" pitchFamily="49" charset="0"/>
              </a:rPr>
              <a:t>GRANT OPTION</a:t>
            </a:r>
          </a:p>
          <a:p>
            <a:r>
              <a:rPr lang="en-US" sz="1600" b="1" dirty="0">
                <a:solidFill>
                  <a:schemeClr val="accent2"/>
                </a:solidFill>
                <a:latin typeface="Consolas" pitchFamily="49" charset="0"/>
                <a:cs typeface="Consolas" pitchFamily="49" charset="0"/>
              </a:rPr>
              <a:t>ON</a:t>
            </a:r>
            <a:r>
              <a:rPr lang="en-US" sz="1600" b="1" dirty="0">
                <a:solidFill>
                  <a:srgbClr val="FFFF00"/>
                </a:solidFill>
                <a:latin typeface="Consolas" pitchFamily="49" charset="0"/>
                <a:cs typeface="Consolas" pitchFamily="49" charset="0"/>
              </a:rPr>
              <a:t> </a:t>
            </a:r>
            <a:r>
              <a:rPr lang="en-US" sz="1600" b="1" dirty="0">
                <a:latin typeface="Consolas" pitchFamily="49" charset="0"/>
                <a:cs typeface="Consolas" pitchFamily="49" charset="0"/>
              </a:rPr>
              <a:t>actors</a:t>
            </a:r>
          </a:p>
          <a:p>
            <a:r>
              <a:rPr lang="en-US" sz="1600" b="1" dirty="0">
                <a:solidFill>
                  <a:schemeClr val="accent2"/>
                </a:solidFill>
                <a:latin typeface="Consolas" pitchFamily="49" charset="0"/>
                <a:cs typeface="Consolas" pitchFamily="49" charset="0"/>
              </a:rPr>
              <a:t>FROM</a:t>
            </a:r>
            <a:r>
              <a:rPr lang="en-US" sz="1600" b="1" dirty="0">
                <a:solidFill>
                  <a:srgbClr val="FFFF00"/>
                </a:solidFill>
                <a:latin typeface="Consolas" pitchFamily="49" charset="0"/>
                <a:cs typeface="Consolas" pitchFamily="49" charset="0"/>
              </a:rPr>
              <a:t> </a:t>
            </a:r>
            <a:r>
              <a:rPr lang="en-US" sz="1600" b="1" dirty="0">
                <a:latin typeface="Consolas" pitchFamily="49" charset="0"/>
                <a:cs typeface="Consolas" pitchFamily="49" charset="0"/>
              </a:rPr>
              <a:t>‘</a:t>
            </a:r>
            <a:r>
              <a:rPr lang="en-US" sz="1600" b="1" dirty="0" err="1">
                <a:latin typeface="Consolas" pitchFamily="49" charset="0"/>
                <a:cs typeface="Consolas" pitchFamily="49" charset="0"/>
              </a:rPr>
              <a:t>dennis</a:t>
            </a:r>
            <a:r>
              <a:rPr lang="en-US" sz="1600" b="1" dirty="0">
                <a:latin typeface="Consolas" pitchFamily="49" charset="0"/>
                <a:cs typeface="Consolas" pitchFamily="49" charset="0"/>
              </a:rPr>
              <a:t>’@‘</a:t>
            </a:r>
            <a:r>
              <a:rPr lang="en-US" sz="1600" b="1" dirty="0" err="1">
                <a:latin typeface="Consolas" pitchFamily="49" charset="0"/>
                <a:cs typeface="Consolas" pitchFamily="49" charset="0"/>
              </a:rPr>
              <a:t>localhost</a:t>
            </a:r>
            <a:r>
              <a:rPr lang="en-US" sz="1600" b="1" dirty="0">
                <a:latin typeface="Consolas" pitchFamily="49" charset="0"/>
                <a:cs typeface="Consolas" pitchFamily="49" charset="0"/>
              </a:rPr>
              <a:t>’</a:t>
            </a:r>
            <a:r>
              <a:rPr lang="en-US" sz="16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36864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2"/>
            <a:ext cx="5422390" cy="4140713"/>
          </a:xfrm>
        </p:spPr>
        <p:txBody>
          <a:bodyPr anchor="ctr">
            <a:normAutofit/>
          </a:bodyPr>
          <a:lstStyle/>
          <a:p>
            <a:r>
              <a:rPr lang="en-US" dirty="0"/>
              <a:t>Discretionary Security Mechanisms</a:t>
            </a:r>
          </a:p>
          <a:p>
            <a:r>
              <a:rPr lang="en-US" dirty="0"/>
              <a:t>Mandatory Security Mechanisms</a:t>
            </a:r>
          </a:p>
          <a:p>
            <a:r>
              <a:rPr lang="en-US" dirty="0"/>
              <a:t>VIEW</a:t>
            </a:r>
          </a:p>
          <a:p>
            <a:r>
              <a:rPr lang="en-US" dirty="0"/>
              <a:t>Adding &amp; Removing Users</a:t>
            </a:r>
          </a:p>
          <a:p>
            <a:r>
              <a:rPr lang="en-US" dirty="0"/>
              <a:t>Granting, Passing On, &amp; Revoking Privileges</a:t>
            </a:r>
          </a:p>
          <a:p>
            <a:r>
              <a:rPr lang="en-US" dirty="0"/>
              <a:t>Creating, Updating, &amp; Deleting Views</a:t>
            </a:r>
          </a:p>
        </p:txBody>
      </p:sp>
    </p:spTree>
    <p:extLst>
      <p:ext uri="{BB962C8B-B14F-4D97-AF65-F5344CB8AC3E}">
        <p14:creationId xmlns:p14="http://schemas.microsoft.com/office/powerpoint/2010/main" val="347625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Creating views</a:t>
            </a:r>
          </a:p>
        </p:txBody>
      </p:sp>
      <p:sp>
        <p:nvSpPr>
          <p:cNvPr id="5" name="Content Placeholder 4">
            <a:extLst>
              <a:ext uri="{FF2B5EF4-FFF2-40B4-BE49-F238E27FC236}">
                <a16:creationId xmlns:a16="http://schemas.microsoft.com/office/drawing/2014/main" id="{0055AC98-E774-4E8B-8127-66759B9D3953}"/>
              </a:ext>
            </a:extLst>
          </p:cNvPr>
          <p:cNvSpPr>
            <a:spLocks noGrp="1"/>
          </p:cNvSpPr>
          <p:nvPr>
            <p:ph idx="1"/>
          </p:nvPr>
        </p:nvSpPr>
        <p:spPr/>
        <p:txBody>
          <a:bodyPr anchor="t"/>
          <a:lstStyle/>
          <a:p>
            <a:r>
              <a:rPr lang="en-US" dirty="0"/>
              <a:t>Views are created with the CREATE VIEW statement</a:t>
            </a:r>
          </a:p>
          <a:p>
            <a:endParaRPr lang="en-US" dirty="0"/>
          </a:p>
          <a:p>
            <a:endParaRPr lang="en-US" dirty="0"/>
          </a:p>
          <a:p>
            <a:endParaRPr lang="en-US" dirty="0"/>
          </a:p>
          <a:p>
            <a:r>
              <a:rPr lang="en-US" dirty="0"/>
              <a:t>Example</a:t>
            </a:r>
          </a:p>
        </p:txBody>
      </p:sp>
      <p:sp>
        <p:nvSpPr>
          <p:cNvPr id="6" name="TextBox 5">
            <a:extLst>
              <a:ext uri="{FF2B5EF4-FFF2-40B4-BE49-F238E27FC236}">
                <a16:creationId xmlns:a16="http://schemas.microsoft.com/office/drawing/2014/main" id="{095AB523-D59B-4498-80D1-2F50A0FF4511}"/>
              </a:ext>
            </a:extLst>
          </p:cNvPr>
          <p:cNvSpPr txBox="1"/>
          <p:nvPr/>
        </p:nvSpPr>
        <p:spPr>
          <a:xfrm>
            <a:off x="988326" y="2567000"/>
            <a:ext cx="7177954" cy="1015663"/>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CREATE </a:t>
            </a:r>
            <a:r>
              <a:rPr lang="en-US" sz="2000" b="1" dirty="0">
                <a:solidFill>
                  <a:schemeClr val="accent4"/>
                </a:solidFill>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OR REPLACE</a:t>
            </a:r>
            <a:r>
              <a:rPr lang="en-US" sz="2000" b="1" dirty="0">
                <a:solidFill>
                  <a:schemeClr val="accent4"/>
                </a:solidFill>
                <a:latin typeface="Consolas" pitchFamily="49" charset="0"/>
                <a:cs typeface="Consolas" pitchFamily="49" charset="0"/>
              </a:rPr>
              <a:t>]</a:t>
            </a:r>
            <a:r>
              <a:rPr lang="en-US" sz="2000" b="1" dirty="0">
                <a:solidFill>
                  <a:srgbClr val="FFFF00"/>
                </a:solidFill>
                <a:latin typeface="Consolas" pitchFamily="49" charset="0"/>
                <a:cs typeface="Consolas" pitchFamily="49" charset="0"/>
              </a:rPr>
              <a:t> </a:t>
            </a:r>
            <a:r>
              <a:rPr lang="en-US" sz="2000" b="1" dirty="0">
                <a:solidFill>
                  <a:schemeClr val="accent2"/>
                </a:solidFill>
                <a:latin typeface="Consolas" pitchFamily="49" charset="0"/>
                <a:cs typeface="Consolas" pitchFamily="49" charset="0"/>
              </a:rPr>
              <a:t>VIEW</a:t>
            </a:r>
            <a:r>
              <a:rPr lang="en-US" sz="2000" b="1" dirty="0">
                <a:solidFill>
                  <a:srgbClr val="FFFF00"/>
                </a:solidFill>
                <a:latin typeface="Consolas" pitchFamily="49" charset="0"/>
                <a:cs typeface="Consolas" pitchFamily="49" charset="0"/>
              </a:rPr>
              <a:t> </a:t>
            </a:r>
            <a:r>
              <a:rPr lang="en-US" sz="2000" b="1" dirty="0" err="1">
                <a:latin typeface="Consolas" pitchFamily="49" charset="0"/>
                <a:cs typeface="Consolas" pitchFamily="49" charset="0"/>
              </a:rPr>
              <a:t>view_name</a:t>
            </a:r>
            <a:r>
              <a:rPr lang="en-US" sz="2000" b="1" dirty="0">
                <a:latin typeface="Consolas" pitchFamily="49" charset="0"/>
                <a:cs typeface="Consolas" pitchFamily="49" charset="0"/>
              </a:rPr>
              <a:t> </a:t>
            </a:r>
            <a:r>
              <a:rPr lang="en-US" sz="2000" b="1" dirty="0">
                <a:solidFill>
                  <a:schemeClr val="accent4"/>
                </a:solidFill>
                <a:latin typeface="Consolas" pitchFamily="49" charset="0"/>
                <a:cs typeface="Consolas" pitchFamily="49" charset="0"/>
              </a:rPr>
              <a:t>[</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column_list</a:t>
            </a:r>
            <a:r>
              <a:rPr lang="en-US" sz="2000" b="1" dirty="0">
                <a:latin typeface="Consolas" pitchFamily="49" charset="0"/>
                <a:cs typeface="Consolas" pitchFamily="49" charset="0"/>
              </a:rPr>
              <a:t>)</a:t>
            </a:r>
            <a:r>
              <a:rPr lang="en-US" sz="2000" b="1" dirty="0">
                <a:solidFill>
                  <a:schemeClr val="accent4"/>
                </a:solidFill>
                <a:latin typeface="Consolas" pitchFamily="49" charset="0"/>
                <a:cs typeface="Consolas" pitchFamily="49" charset="0"/>
              </a:rPr>
              <a:t>]</a:t>
            </a:r>
          </a:p>
          <a:p>
            <a:r>
              <a:rPr lang="en-US" sz="2000" b="1" dirty="0">
                <a:solidFill>
                  <a:schemeClr val="accent2"/>
                </a:solidFill>
                <a:latin typeface="Consolas" pitchFamily="49" charset="0"/>
                <a:cs typeface="Consolas" pitchFamily="49" charset="0"/>
              </a:rPr>
              <a:t>AS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SELECT_statement</a:t>
            </a:r>
            <a:endParaRPr lang="en-US" sz="2000" b="1" dirty="0">
              <a:latin typeface="Consolas" pitchFamily="49" charset="0"/>
              <a:cs typeface="Consolas" pitchFamily="49" charset="0"/>
            </a:endParaRPr>
          </a:p>
          <a:p>
            <a:r>
              <a:rPr lang="en-US" sz="2000" b="1" dirty="0">
                <a:solidFill>
                  <a:schemeClr val="accent4"/>
                </a:solidFill>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WITH CHECK OPTION</a:t>
            </a:r>
            <a:r>
              <a:rPr lang="en-US" sz="2000" b="1" dirty="0">
                <a:solidFill>
                  <a:schemeClr val="accent4"/>
                </a:solidFill>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C9638791-293F-41B0-AE9E-AAFD36E3D7E7}"/>
              </a:ext>
            </a:extLst>
          </p:cNvPr>
          <p:cNvSpPr txBox="1"/>
          <p:nvPr/>
        </p:nvSpPr>
        <p:spPr>
          <a:xfrm>
            <a:off x="988326" y="4256004"/>
            <a:ext cx="4459973"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VIEW </a:t>
            </a:r>
            <a:r>
              <a:rPr lang="en-US" b="1" dirty="0" err="1">
                <a:latin typeface="Consolas" pitchFamily="49" charset="0"/>
                <a:cs typeface="Consolas" pitchFamily="49" charset="0"/>
              </a:rPr>
              <a:t>movie_production</a:t>
            </a:r>
            <a:endParaRPr lang="en-US" b="1" dirty="0">
              <a:latin typeface="Consolas" pitchFamily="49" charset="0"/>
              <a:cs typeface="Consolas" pitchFamily="49" charset="0"/>
            </a:endParaRPr>
          </a:p>
          <a:p>
            <a:r>
              <a:rPr lang="en-US" b="1" dirty="0">
                <a:solidFill>
                  <a:schemeClr val="accent2"/>
                </a:solidFill>
                <a:latin typeface="Consolas" pitchFamily="49" charset="0"/>
                <a:cs typeface="Consolas" pitchFamily="49" charset="0"/>
              </a:rPr>
              <a:t>AS</a:t>
            </a:r>
            <a:r>
              <a:rPr lang="en-US" b="1" dirty="0">
                <a:latin typeface="Consolas" pitchFamily="49" charset="0"/>
                <a:cs typeface="Consolas" pitchFamily="49" charset="0"/>
              </a:rPr>
              <a:t> SELECT name, year</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FROM movies</a:t>
            </a:r>
            <a:r>
              <a:rPr lang="en-US" b="1" dirty="0">
                <a:solidFill>
                  <a:schemeClr val="accent2"/>
                </a:solidFill>
                <a:latin typeface="Consolas" pitchFamily="49" charset="0"/>
                <a:cs typeface="Consolas" pitchFamily="49" charset="0"/>
              </a:rPr>
              <a:t>;</a:t>
            </a:r>
          </a:p>
        </p:txBody>
      </p:sp>
      <p:sp>
        <p:nvSpPr>
          <p:cNvPr id="8" name="TextBox 7">
            <a:extLst>
              <a:ext uri="{FF2B5EF4-FFF2-40B4-BE49-F238E27FC236}">
                <a16:creationId xmlns:a16="http://schemas.microsoft.com/office/drawing/2014/main" id="{42093D8A-9A64-4D6F-B116-9B6916A2AF39}"/>
              </a:ext>
            </a:extLst>
          </p:cNvPr>
          <p:cNvSpPr txBox="1"/>
          <p:nvPr/>
        </p:nvSpPr>
        <p:spPr>
          <a:xfrm>
            <a:off x="988327" y="5351616"/>
            <a:ext cx="4459974" cy="1200329"/>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OR REPLACE VIEW</a:t>
            </a:r>
            <a:r>
              <a:rPr lang="en-US" b="1" dirty="0">
                <a:solidFill>
                  <a:srgbClr val="FFFF00"/>
                </a:solidFill>
                <a:latin typeface="Consolas" pitchFamily="49" charset="0"/>
                <a:cs typeface="Consolas" pitchFamily="49" charset="0"/>
              </a:rPr>
              <a:t> </a:t>
            </a:r>
            <a:r>
              <a:rPr lang="en-US" b="1" dirty="0" err="1">
                <a:latin typeface="Consolas" pitchFamily="49" charset="0"/>
                <a:cs typeface="Consolas" pitchFamily="49" charset="0"/>
              </a:rPr>
              <a:t>good_movies</a:t>
            </a:r>
            <a:endParaRPr lang="en-US" b="1" dirty="0">
              <a:latin typeface="Consolas" pitchFamily="49" charset="0"/>
              <a:cs typeface="Consolas" pitchFamily="49" charset="0"/>
            </a:endParaRPr>
          </a:p>
          <a:p>
            <a:r>
              <a:rPr lang="en-US" b="1" dirty="0">
                <a:solidFill>
                  <a:schemeClr val="accent2"/>
                </a:solidFill>
                <a:latin typeface="Consolas" pitchFamily="49" charset="0"/>
                <a:cs typeface="Consolas" pitchFamily="49" charset="0"/>
              </a:rPr>
              <a:t>AS</a:t>
            </a:r>
            <a:r>
              <a:rPr lang="en-US" b="1" dirty="0">
                <a:latin typeface="Consolas" pitchFamily="49" charset="0"/>
                <a:cs typeface="Consolas" pitchFamily="49" charset="0"/>
              </a:rPr>
              <a:t> SELECT name, rank</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FROM movies</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WHERE rank &gt; 6.5</a:t>
            </a:r>
            <a:r>
              <a:rPr lang="en-US" b="1" dirty="0">
                <a:solidFill>
                  <a:schemeClr val="accent2"/>
                </a:solidFill>
                <a:latin typeface="Consolas" pitchFamily="49" charset="0"/>
                <a:cs typeface="Consolas" pitchFamily="49" charset="0"/>
              </a:rPr>
              <a:t>;</a:t>
            </a:r>
          </a:p>
        </p:txBody>
      </p:sp>
      <p:sp>
        <p:nvSpPr>
          <p:cNvPr id="9" name="TextBox 8">
            <a:extLst>
              <a:ext uri="{FF2B5EF4-FFF2-40B4-BE49-F238E27FC236}">
                <a16:creationId xmlns:a16="http://schemas.microsoft.com/office/drawing/2014/main" id="{73C60565-B83C-47CE-A513-FF6F6110DB15}"/>
              </a:ext>
            </a:extLst>
          </p:cNvPr>
          <p:cNvSpPr txBox="1"/>
          <p:nvPr/>
        </p:nvSpPr>
        <p:spPr>
          <a:xfrm>
            <a:off x="5695971" y="4363726"/>
            <a:ext cx="3264922" cy="707886"/>
          </a:xfrm>
          <a:prstGeom prst="rect">
            <a:avLst/>
          </a:prstGeom>
          <a:noFill/>
          <a:ln w="28575">
            <a:solidFill>
              <a:schemeClr val="accent2"/>
            </a:solidFill>
          </a:ln>
        </p:spPr>
        <p:txBody>
          <a:bodyPr wrap="square" rtlCol="0">
            <a:spAutoFit/>
          </a:bodyPr>
          <a:lstStyle/>
          <a:p>
            <a:r>
              <a:rPr lang="en-US" sz="2000" b="1" dirty="0">
                <a:solidFill>
                  <a:schemeClr val="accent4"/>
                </a:solidFill>
                <a:latin typeface="Consolas" pitchFamily="49" charset="0"/>
                <a:cs typeface="Consolas" pitchFamily="49" charset="0"/>
              </a:rPr>
              <a:t>SELECT name, year</a:t>
            </a:r>
          </a:p>
          <a:p>
            <a:r>
              <a:rPr lang="en-US" sz="2000" b="1" dirty="0">
                <a:solidFill>
                  <a:schemeClr val="accent4"/>
                </a:solidFill>
                <a:latin typeface="Consolas" pitchFamily="49" charset="0"/>
                <a:cs typeface="Consolas" pitchFamily="49" charset="0"/>
              </a:rPr>
              <a:t>FROM </a:t>
            </a:r>
            <a:r>
              <a:rPr lang="en-US" sz="2000" b="1" dirty="0" err="1">
                <a:solidFill>
                  <a:schemeClr val="accent4"/>
                </a:solidFill>
                <a:latin typeface="Consolas" pitchFamily="49" charset="0"/>
                <a:cs typeface="Consolas" pitchFamily="49" charset="0"/>
              </a:rPr>
              <a:t>movie_production</a:t>
            </a:r>
            <a:r>
              <a:rPr lang="en-US" sz="2000" b="1" dirty="0">
                <a:solidFill>
                  <a:schemeClr val="accent4"/>
                </a:solidFill>
                <a:latin typeface="Consolas" pitchFamily="49" charset="0"/>
                <a:cs typeface="Consolas" pitchFamily="49" charset="0"/>
              </a:rPr>
              <a:t>;</a:t>
            </a:r>
          </a:p>
        </p:txBody>
      </p:sp>
      <p:sp>
        <p:nvSpPr>
          <p:cNvPr id="10" name="TextBox 9">
            <a:extLst>
              <a:ext uri="{FF2B5EF4-FFF2-40B4-BE49-F238E27FC236}">
                <a16:creationId xmlns:a16="http://schemas.microsoft.com/office/drawing/2014/main" id="{F3944CB6-4192-4AD0-9547-F51BA0F0DD8F}"/>
              </a:ext>
            </a:extLst>
          </p:cNvPr>
          <p:cNvSpPr txBox="1"/>
          <p:nvPr/>
        </p:nvSpPr>
        <p:spPr>
          <a:xfrm>
            <a:off x="5695971" y="5597837"/>
            <a:ext cx="3264922" cy="707886"/>
          </a:xfrm>
          <a:prstGeom prst="rect">
            <a:avLst/>
          </a:prstGeom>
          <a:noFill/>
          <a:ln w="28575">
            <a:solidFill>
              <a:schemeClr val="accent2"/>
            </a:solidFill>
          </a:ln>
        </p:spPr>
        <p:txBody>
          <a:bodyPr wrap="square" rtlCol="0">
            <a:spAutoFit/>
          </a:bodyPr>
          <a:lstStyle/>
          <a:p>
            <a:r>
              <a:rPr lang="en-US" sz="2000" b="1" dirty="0">
                <a:solidFill>
                  <a:schemeClr val="accent4"/>
                </a:solidFill>
                <a:latin typeface="Consolas" pitchFamily="49" charset="0"/>
                <a:cs typeface="Consolas" pitchFamily="49" charset="0"/>
              </a:rPr>
              <a:t>SELECT name, rank</a:t>
            </a:r>
          </a:p>
          <a:p>
            <a:r>
              <a:rPr lang="en-US" sz="2000" b="1" dirty="0">
                <a:solidFill>
                  <a:schemeClr val="accent4"/>
                </a:solidFill>
                <a:latin typeface="Consolas" pitchFamily="49" charset="0"/>
                <a:cs typeface="Consolas" pitchFamily="49" charset="0"/>
              </a:rPr>
              <a:t>FROM </a:t>
            </a:r>
            <a:r>
              <a:rPr lang="en-US" sz="2000" b="1" dirty="0" err="1">
                <a:solidFill>
                  <a:schemeClr val="accent4"/>
                </a:solidFill>
                <a:latin typeface="Consolas" pitchFamily="49" charset="0"/>
                <a:cs typeface="Consolas" pitchFamily="49" charset="0"/>
              </a:rPr>
              <a:t>good_movies</a:t>
            </a:r>
            <a:r>
              <a:rPr lang="en-US" sz="2000" b="1" dirty="0">
                <a:solidFill>
                  <a:schemeClr val="accent4"/>
                </a:solidFill>
                <a:latin typeface="Consolas" pitchFamily="49" charset="0"/>
                <a:cs typeface="Consolas" pitchFamily="49" charset="0"/>
              </a:rPr>
              <a:t>;</a:t>
            </a:r>
          </a:p>
        </p:txBody>
      </p:sp>
    </p:spTree>
    <p:extLst>
      <p:ext uri="{BB962C8B-B14F-4D97-AF65-F5344CB8AC3E}">
        <p14:creationId xmlns:p14="http://schemas.microsoft.com/office/powerpoint/2010/main" val="933963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Column names of views</a:t>
            </a:r>
          </a:p>
        </p:txBody>
      </p:sp>
      <p:sp>
        <p:nvSpPr>
          <p:cNvPr id="5" name="Content Placeholder 4">
            <a:extLst>
              <a:ext uri="{FF2B5EF4-FFF2-40B4-BE49-F238E27FC236}">
                <a16:creationId xmlns:a16="http://schemas.microsoft.com/office/drawing/2014/main" id="{8C73D15D-6521-4750-84C8-1E895189BB35}"/>
              </a:ext>
            </a:extLst>
          </p:cNvPr>
          <p:cNvSpPr>
            <a:spLocks noGrp="1"/>
          </p:cNvSpPr>
          <p:nvPr>
            <p:ph idx="1"/>
          </p:nvPr>
        </p:nvSpPr>
        <p:spPr/>
        <p:txBody>
          <a:bodyPr/>
          <a:lstStyle/>
          <a:p>
            <a:pPr algn="just"/>
            <a:r>
              <a:rPr lang="en-US" dirty="0"/>
              <a:t>The column names in a view default to the column names in the SELECT clause</a:t>
            </a:r>
          </a:p>
          <a:p>
            <a:pPr algn="just"/>
            <a:endParaRPr lang="en-US" dirty="0"/>
          </a:p>
          <a:p>
            <a:pPr algn="just"/>
            <a:r>
              <a:rPr lang="en-US" dirty="0"/>
              <a:t>You can also explicitly define the column names of views</a:t>
            </a:r>
          </a:p>
          <a:p>
            <a:pPr algn="just"/>
            <a:endParaRPr lang="en-US" dirty="0"/>
          </a:p>
          <a:p>
            <a:pPr algn="just"/>
            <a:r>
              <a:rPr lang="en-US" dirty="0"/>
              <a:t>Example</a:t>
            </a:r>
          </a:p>
          <a:p>
            <a:pPr algn="just"/>
            <a:endParaRPr lang="en-US" dirty="0"/>
          </a:p>
          <a:p>
            <a:pPr algn="just"/>
            <a:endParaRPr lang="en-US" dirty="0"/>
          </a:p>
        </p:txBody>
      </p:sp>
      <p:sp>
        <p:nvSpPr>
          <p:cNvPr id="6" name="TextBox 5">
            <a:extLst>
              <a:ext uri="{FF2B5EF4-FFF2-40B4-BE49-F238E27FC236}">
                <a16:creationId xmlns:a16="http://schemas.microsoft.com/office/drawing/2014/main" id="{2887C6AE-8276-44E4-81E5-CC60AFBE8C13}"/>
              </a:ext>
            </a:extLst>
          </p:cNvPr>
          <p:cNvSpPr txBox="1"/>
          <p:nvPr/>
        </p:nvSpPr>
        <p:spPr>
          <a:xfrm>
            <a:off x="997850" y="4700261"/>
            <a:ext cx="7820168" cy="1015663"/>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CREATE VIEW </a:t>
            </a:r>
            <a:r>
              <a:rPr lang="en-US" sz="2000" b="1" dirty="0" err="1">
                <a:latin typeface="Consolas" pitchFamily="49" charset="0"/>
                <a:cs typeface="Consolas" pitchFamily="49" charset="0"/>
              </a:rPr>
              <a:t>movie_production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movie_title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movie_year</a:t>
            </a:r>
            <a:r>
              <a:rPr lang="en-US" sz="2000" b="1" dirty="0">
                <a:latin typeface="Consolas" pitchFamily="49" charset="0"/>
                <a:cs typeface="Consolas" pitchFamily="49" charset="0"/>
              </a:rPr>
              <a:t>)</a:t>
            </a:r>
          </a:p>
          <a:p>
            <a:r>
              <a:rPr lang="en-US" sz="2000" b="1" dirty="0">
                <a:solidFill>
                  <a:schemeClr val="accent2"/>
                </a:solidFill>
                <a:latin typeface="Consolas" pitchFamily="49" charset="0"/>
                <a:cs typeface="Consolas" pitchFamily="49" charset="0"/>
              </a:rPr>
              <a:t>AS</a:t>
            </a:r>
            <a:r>
              <a:rPr lang="en-US" sz="2000" b="1" dirty="0">
                <a:latin typeface="Consolas" pitchFamily="49" charset="0"/>
                <a:cs typeface="Consolas" pitchFamily="49" charset="0"/>
              </a:rPr>
              <a:t> SELECT name, year</a:t>
            </a:r>
          </a:p>
          <a:p>
            <a:r>
              <a:rPr lang="en-US" sz="2000" b="1" dirty="0">
                <a:solidFill>
                  <a:srgbClr val="FFFF00"/>
                </a:solidFill>
                <a:latin typeface="Consolas" pitchFamily="49" charset="0"/>
                <a:cs typeface="Consolas" pitchFamily="49" charset="0"/>
              </a:rPr>
              <a:t>   </a:t>
            </a:r>
            <a:r>
              <a:rPr lang="en-US" sz="2000" b="1" dirty="0">
                <a:latin typeface="Consolas" pitchFamily="49" charset="0"/>
                <a:cs typeface="Consolas" pitchFamily="49" charset="0"/>
              </a:rPr>
              <a:t>FROM movies</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20665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Updating views</a:t>
            </a:r>
          </a:p>
        </p:txBody>
      </p:sp>
      <p:sp>
        <p:nvSpPr>
          <p:cNvPr id="3" name="Content Placeholder 2">
            <a:extLst>
              <a:ext uri="{FF2B5EF4-FFF2-40B4-BE49-F238E27FC236}">
                <a16:creationId xmlns:a16="http://schemas.microsoft.com/office/drawing/2014/main" id="{495D0B6D-5D6F-49FA-910D-EFBCDFB87B18}"/>
              </a:ext>
            </a:extLst>
          </p:cNvPr>
          <p:cNvSpPr>
            <a:spLocks noGrp="1"/>
          </p:cNvSpPr>
          <p:nvPr>
            <p:ph sz="half" idx="1"/>
          </p:nvPr>
        </p:nvSpPr>
        <p:spPr/>
        <p:txBody>
          <a:bodyPr anchor="ctr">
            <a:normAutofit/>
          </a:bodyPr>
          <a:lstStyle/>
          <a:p>
            <a:pPr algn="just"/>
            <a:r>
              <a:rPr lang="en-US" sz="1600" dirty="0"/>
              <a:t>If you extend the view definition using WITH CHECK OPTION, MySQL ensures that an unexpected effect does not arise</a:t>
            </a:r>
          </a:p>
          <a:p>
            <a:pPr algn="just"/>
            <a:endParaRPr lang="en-US" sz="1600" dirty="0"/>
          </a:p>
          <a:p>
            <a:pPr algn="just"/>
            <a:r>
              <a:rPr lang="en-US" sz="1600" dirty="0"/>
              <a:t>Example</a:t>
            </a:r>
          </a:p>
          <a:p>
            <a:pPr algn="just"/>
            <a:endParaRPr lang="en-US" sz="1600" dirty="0"/>
          </a:p>
          <a:p>
            <a:pPr algn="just"/>
            <a:endParaRPr lang="en-US" sz="1600" dirty="0"/>
          </a:p>
          <a:p>
            <a:pPr algn="just"/>
            <a:endParaRPr lang="en-US" sz="1600" dirty="0"/>
          </a:p>
          <a:p>
            <a:pPr algn="just"/>
            <a:endParaRPr lang="en-US" sz="1600" dirty="0"/>
          </a:p>
        </p:txBody>
      </p:sp>
      <p:sp>
        <p:nvSpPr>
          <p:cNvPr id="4" name="Content Placeholder 3">
            <a:extLst>
              <a:ext uri="{FF2B5EF4-FFF2-40B4-BE49-F238E27FC236}">
                <a16:creationId xmlns:a16="http://schemas.microsoft.com/office/drawing/2014/main" id="{B3C286BC-9283-4A58-B688-60F6703498B4}"/>
              </a:ext>
            </a:extLst>
          </p:cNvPr>
          <p:cNvSpPr>
            <a:spLocks noGrp="1"/>
          </p:cNvSpPr>
          <p:nvPr>
            <p:ph sz="half" idx="2"/>
          </p:nvPr>
        </p:nvSpPr>
        <p:spPr>
          <a:xfrm>
            <a:off x="6188417" y="2228003"/>
            <a:ext cx="5422392" cy="3633047"/>
          </a:xfrm>
        </p:spPr>
        <p:txBody>
          <a:bodyPr>
            <a:normAutofit/>
          </a:bodyPr>
          <a:lstStyle/>
          <a:p>
            <a:pPr algn="just"/>
            <a:r>
              <a:rPr lang="en-US" sz="1600" dirty="0"/>
              <a:t>If a view includes the WITH CHECK OPTION clause, all changes on the view with UPDATE, INSERT, and DELETE statements are checked for validity</a:t>
            </a:r>
          </a:p>
          <a:p>
            <a:pPr lvl="1" algn="just"/>
            <a:r>
              <a:rPr lang="en-US" sz="1400" dirty="0"/>
              <a:t>An UPDATE statement is correct if the updated rows still belong to the (virtual) contents of the view</a:t>
            </a:r>
          </a:p>
          <a:p>
            <a:pPr lvl="1" algn="just"/>
            <a:r>
              <a:rPr lang="en-US" sz="1400" dirty="0"/>
              <a:t>An INSERT statement is correct if the new rows belong to the (virtual) contents of the view</a:t>
            </a:r>
          </a:p>
          <a:p>
            <a:pPr lvl="1" algn="just"/>
            <a:r>
              <a:rPr lang="en-US" sz="1400" dirty="0"/>
              <a:t>A DELETE statement is correct if the deleted rows belong to the (virtual) contents of the view</a:t>
            </a:r>
          </a:p>
        </p:txBody>
      </p:sp>
      <p:sp>
        <p:nvSpPr>
          <p:cNvPr id="5" name="TextBox 4">
            <a:extLst>
              <a:ext uri="{FF2B5EF4-FFF2-40B4-BE49-F238E27FC236}">
                <a16:creationId xmlns:a16="http://schemas.microsoft.com/office/drawing/2014/main" id="{260C61B8-BBEC-4A9A-B08F-91BB7271B648}"/>
              </a:ext>
            </a:extLst>
          </p:cNvPr>
          <p:cNvSpPr txBox="1"/>
          <p:nvPr/>
        </p:nvSpPr>
        <p:spPr>
          <a:xfrm>
            <a:off x="1000738" y="4149297"/>
            <a:ext cx="4457087" cy="1477328"/>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OR REPLACE VIEW </a:t>
            </a:r>
            <a:r>
              <a:rPr lang="en-US" b="1" dirty="0" err="1">
                <a:latin typeface="Consolas" pitchFamily="49" charset="0"/>
                <a:cs typeface="Consolas" pitchFamily="49" charset="0"/>
              </a:rPr>
              <a:t>good_movies</a:t>
            </a:r>
            <a:endParaRPr lang="en-US" b="1" dirty="0">
              <a:latin typeface="Consolas" pitchFamily="49" charset="0"/>
              <a:cs typeface="Consolas" pitchFamily="49" charset="0"/>
            </a:endParaRPr>
          </a:p>
          <a:p>
            <a:r>
              <a:rPr lang="en-US" b="1" dirty="0">
                <a:solidFill>
                  <a:schemeClr val="accent2"/>
                </a:solidFill>
                <a:latin typeface="Consolas" pitchFamily="49" charset="0"/>
                <a:cs typeface="Consolas" pitchFamily="49" charset="0"/>
              </a:rPr>
              <a:t>AS</a:t>
            </a:r>
            <a:r>
              <a:rPr lang="en-US" b="1" dirty="0">
                <a:latin typeface="Consolas" pitchFamily="49" charset="0"/>
                <a:cs typeface="Consolas" pitchFamily="49" charset="0"/>
              </a:rPr>
              <a:t> SELECT name, rank</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FROM movies</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WHERE rank &gt; 6.5</a:t>
            </a:r>
          </a:p>
          <a:p>
            <a:r>
              <a:rPr lang="en-US" b="1" dirty="0">
                <a:solidFill>
                  <a:schemeClr val="accent2"/>
                </a:solidFill>
                <a:latin typeface="Consolas" pitchFamily="49" charset="0"/>
                <a:cs typeface="Consolas" pitchFamily="49" charset="0"/>
              </a:rPr>
              <a:t>WITH CHECK OPTION;</a:t>
            </a:r>
          </a:p>
        </p:txBody>
      </p:sp>
    </p:spTree>
    <p:extLst>
      <p:ext uri="{BB962C8B-B14F-4D97-AF65-F5344CB8AC3E}">
        <p14:creationId xmlns:p14="http://schemas.microsoft.com/office/powerpoint/2010/main" val="4202686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Deleting views</a:t>
            </a:r>
          </a:p>
        </p:txBody>
      </p:sp>
      <p:sp>
        <p:nvSpPr>
          <p:cNvPr id="5" name="Content Placeholder 4">
            <a:extLst>
              <a:ext uri="{FF2B5EF4-FFF2-40B4-BE49-F238E27FC236}">
                <a16:creationId xmlns:a16="http://schemas.microsoft.com/office/drawing/2014/main" id="{7DDCA6FA-32DB-4235-84BF-D30B81087C30}"/>
              </a:ext>
            </a:extLst>
          </p:cNvPr>
          <p:cNvSpPr>
            <a:spLocks noGrp="1"/>
          </p:cNvSpPr>
          <p:nvPr>
            <p:ph idx="1"/>
          </p:nvPr>
        </p:nvSpPr>
        <p:spPr/>
        <p:txBody>
          <a:bodyPr/>
          <a:lstStyle/>
          <a:p>
            <a:pPr algn="just"/>
            <a:r>
              <a:rPr lang="en-US" dirty="0"/>
              <a:t>DROP VIEW statement is used to delete a view</a:t>
            </a:r>
          </a:p>
          <a:p>
            <a:pPr algn="just"/>
            <a:endParaRPr lang="en-US" dirty="0"/>
          </a:p>
          <a:p>
            <a:pPr algn="just"/>
            <a:endParaRPr lang="en-US" dirty="0"/>
          </a:p>
          <a:p>
            <a:pPr algn="just"/>
            <a:r>
              <a:rPr lang="en-US" dirty="0"/>
              <a:t>When IF EXISTS is specified, no error messages appear if the view that must be dropped does not exist</a:t>
            </a:r>
          </a:p>
          <a:p>
            <a:pPr algn="just"/>
            <a:endParaRPr lang="en-US" dirty="0"/>
          </a:p>
          <a:p>
            <a:pPr algn="just"/>
            <a:r>
              <a:rPr lang="en-US" dirty="0"/>
              <a:t>Example</a:t>
            </a:r>
          </a:p>
          <a:p>
            <a:pPr algn="just"/>
            <a:endParaRPr lang="en-US" dirty="0"/>
          </a:p>
          <a:p>
            <a:pPr algn="just"/>
            <a:endParaRPr lang="en-US" dirty="0"/>
          </a:p>
        </p:txBody>
      </p:sp>
      <p:sp>
        <p:nvSpPr>
          <p:cNvPr id="6" name="TextBox 5">
            <a:extLst>
              <a:ext uri="{FF2B5EF4-FFF2-40B4-BE49-F238E27FC236}">
                <a16:creationId xmlns:a16="http://schemas.microsoft.com/office/drawing/2014/main" id="{BAC3E6B2-5DD6-44D9-803F-79F399D4E550}"/>
              </a:ext>
            </a:extLst>
          </p:cNvPr>
          <p:cNvSpPr txBox="1"/>
          <p:nvPr/>
        </p:nvSpPr>
        <p:spPr>
          <a:xfrm>
            <a:off x="1007376" y="2828895"/>
            <a:ext cx="4653694"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DROP VIEW </a:t>
            </a:r>
            <a:r>
              <a:rPr lang="en-US" sz="2000" b="1" dirty="0">
                <a:solidFill>
                  <a:schemeClr val="accent4"/>
                </a:solidFill>
                <a:latin typeface="Consolas" pitchFamily="49" charset="0"/>
                <a:cs typeface="Consolas" pitchFamily="49" charset="0"/>
              </a:rPr>
              <a:t>[</a:t>
            </a:r>
            <a:r>
              <a:rPr lang="en-US" sz="2000" b="1" dirty="0">
                <a:solidFill>
                  <a:schemeClr val="accent2"/>
                </a:solidFill>
                <a:latin typeface="Consolas" pitchFamily="49" charset="0"/>
                <a:cs typeface="Consolas" pitchFamily="49" charset="0"/>
              </a:rPr>
              <a:t>IF EXISTS</a:t>
            </a:r>
            <a:r>
              <a:rPr lang="en-US" sz="2000" b="1" dirty="0">
                <a:solidFill>
                  <a:schemeClr val="accent4"/>
                </a:solidFill>
                <a:latin typeface="Consolas" pitchFamily="49" charset="0"/>
                <a:cs typeface="Consolas" pitchFamily="49" charset="0"/>
              </a:rPr>
              <a:t>]</a:t>
            </a:r>
            <a:r>
              <a:rPr lang="en-US" sz="2000" b="1" dirty="0">
                <a:solidFill>
                  <a:srgbClr val="FFFF00"/>
                </a:solidFill>
                <a:latin typeface="Consolas" pitchFamily="49" charset="0"/>
                <a:cs typeface="Consolas" pitchFamily="49" charset="0"/>
              </a:rPr>
              <a:t> </a:t>
            </a:r>
            <a:r>
              <a:rPr lang="en-US" sz="2000" b="1" dirty="0" err="1">
                <a:latin typeface="Consolas" pitchFamily="49" charset="0"/>
                <a:cs typeface="Consolas" pitchFamily="49" charset="0"/>
              </a:rPr>
              <a:t>view_name</a:t>
            </a:r>
            <a:r>
              <a:rPr lang="en-US" sz="2000"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2B4B7D1D-CBA6-4E14-B849-3910580FCD01}"/>
              </a:ext>
            </a:extLst>
          </p:cNvPr>
          <p:cNvSpPr txBox="1"/>
          <p:nvPr/>
        </p:nvSpPr>
        <p:spPr>
          <a:xfrm>
            <a:off x="1007376" y="4899448"/>
            <a:ext cx="3958235"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DROP VIEW </a:t>
            </a:r>
            <a:r>
              <a:rPr lang="en-US" sz="2000" b="1" dirty="0" err="1">
                <a:latin typeface="Consolas" pitchFamily="49" charset="0"/>
                <a:cs typeface="Consolas" pitchFamily="49" charset="0"/>
              </a:rPr>
              <a:t>movie_production</a:t>
            </a:r>
            <a:r>
              <a:rPr lang="en-US" sz="2000" b="1" dirty="0">
                <a:solidFill>
                  <a:schemeClr val="accent2"/>
                </a:solidFill>
                <a:latin typeface="Consolas" pitchFamily="49" charset="0"/>
                <a:cs typeface="Consolas" pitchFamily="49" charset="0"/>
              </a:rPr>
              <a:t>;</a:t>
            </a:r>
          </a:p>
        </p:txBody>
      </p:sp>
      <p:sp>
        <p:nvSpPr>
          <p:cNvPr id="8" name="TextBox 7">
            <a:extLst>
              <a:ext uri="{FF2B5EF4-FFF2-40B4-BE49-F238E27FC236}">
                <a16:creationId xmlns:a16="http://schemas.microsoft.com/office/drawing/2014/main" id="{0A55DEDF-F632-411F-81AB-5562243E35A4}"/>
              </a:ext>
            </a:extLst>
          </p:cNvPr>
          <p:cNvSpPr txBox="1"/>
          <p:nvPr/>
        </p:nvSpPr>
        <p:spPr>
          <a:xfrm>
            <a:off x="1007376" y="5458689"/>
            <a:ext cx="4653694" cy="400110"/>
          </a:xfrm>
          <a:prstGeom prst="rect">
            <a:avLst/>
          </a:prstGeom>
          <a:noFill/>
          <a:ln w="28575">
            <a:solidFill>
              <a:schemeClr val="accent1"/>
            </a:solidFill>
          </a:ln>
        </p:spPr>
        <p:txBody>
          <a:bodyPr wrap="square" rtlCol="0">
            <a:spAutoFit/>
          </a:bodyPr>
          <a:lstStyle/>
          <a:p>
            <a:r>
              <a:rPr lang="en-US" sz="2000" b="1" dirty="0">
                <a:solidFill>
                  <a:schemeClr val="accent2"/>
                </a:solidFill>
                <a:latin typeface="Consolas" pitchFamily="49" charset="0"/>
                <a:cs typeface="Consolas" pitchFamily="49" charset="0"/>
              </a:rPr>
              <a:t>DROP VIEW IF EXISTS </a:t>
            </a:r>
            <a:r>
              <a:rPr lang="en-US" sz="2000" b="1" dirty="0" err="1">
                <a:latin typeface="Consolas" pitchFamily="49" charset="0"/>
                <a:cs typeface="Consolas" pitchFamily="49" charset="0"/>
              </a:rPr>
              <a:t>good_movies</a:t>
            </a:r>
            <a:r>
              <a:rPr lang="en-US" sz="2000"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3050509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restrictions on updating views</a:t>
            </a:r>
          </a:p>
        </p:txBody>
      </p:sp>
      <p:sp>
        <p:nvSpPr>
          <p:cNvPr id="5" name="Content Placeholder 4">
            <a:extLst>
              <a:ext uri="{FF2B5EF4-FFF2-40B4-BE49-F238E27FC236}">
                <a16:creationId xmlns:a16="http://schemas.microsoft.com/office/drawing/2014/main" id="{FE57F50E-5E0D-4992-B608-26A518593AA5}"/>
              </a:ext>
            </a:extLst>
          </p:cNvPr>
          <p:cNvSpPr>
            <a:spLocks noGrp="1"/>
          </p:cNvSpPr>
          <p:nvPr>
            <p:ph idx="1"/>
          </p:nvPr>
        </p:nvSpPr>
        <p:spPr>
          <a:xfrm>
            <a:off x="581192" y="2180496"/>
            <a:ext cx="11029615" cy="3975348"/>
          </a:xfrm>
        </p:spPr>
        <p:txBody>
          <a:bodyPr>
            <a:normAutofit lnSpcReduction="10000"/>
          </a:bodyPr>
          <a:lstStyle/>
          <a:p>
            <a:pPr algn="just"/>
            <a:r>
              <a:rPr lang="en-US" dirty="0"/>
              <a:t>A view can be modified only if a one-to-one correspondence exists between the rows of the view and the rows of the underlying table</a:t>
            </a:r>
          </a:p>
          <a:p>
            <a:pPr algn="just"/>
            <a:endParaRPr lang="en-US" dirty="0"/>
          </a:p>
          <a:p>
            <a:pPr algn="just"/>
            <a:r>
              <a:rPr lang="en-US" dirty="0"/>
              <a:t>The view formula should satisfy the following conditions</a:t>
            </a:r>
          </a:p>
          <a:p>
            <a:pPr lvl="1" algn="just"/>
            <a:r>
              <a:rPr lang="en-US" dirty="0"/>
              <a:t>The SELECT clause may not contain DISTINCT</a:t>
            </a:r>
          </a:p>
          <a:p>
            <a:pPr lvl="1" algn="just"/>
            <a:r>
              <a:rPr lang="en-US" dirty="0"/>
              <a:t>The SELECT clause may not contain aggregation functions</a:t>
            </a:r>
          </a:p>
          <a:p>
            <a:pPr lvl="1" algn="just"/>
            <a:r>
              <a:rPr lang="en-US" dirty="0"/>
              <a:t>The FROM clause may not contain more than one table</a:t>
            </a:r>
          </a:p>
          <a:p>
            <a:pPr lvl="1" algn="just"/>
            <a:r>
              <a:rPr lang="en-US" dirty="0"/>
              <a:t>The WHERE clause may not contain a correlated subquery</a:t>
            </a:r>
          </a:p>
          <a:p>
            <a:pPr lvl="1" algn="just"/>
            <a:r>
              <a:rPr lang="en-US" dirty="0"/>
              <a:t>The SELECT statement may not contain a GROUP BY / HAVING clause</a:t>
            </a:r>
          </a:p>
          <a:p>
            <a:pPr lvl="1" algn="just"/>
            <a:r>
              <a:rPr lang="en-US" dirty="0"/>
              <a:t>The SELECT statement may not contain an ORDER BY clause</a:t>
            </a:r>
          </a:p>
          <a:p>
            <a:pPr lvl="1" algn="just"/>
            <a:r>
              <a:rPr lang="en-US" dirty="0"/>
              <a:t>The SELECT statement may not contain set operators</a:t>
            </a:r>
          </a:p>
        </p:txBody>
      </p:sp>
    </p:spTree>
    <p:extLst>
      <p:ext uri="{BB962C8B-B14F-4D97-AF65-F5344CB8AC3E}">
        <p14:creationId xmlns:p14="http://schemas.microsoft.com/office/powerpoint/2010/main" val="135628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restrictions on updating views</a:t>
            </a:r>
          </a:p>
        </p:txBody>
      </p:sp>
      <p:sp>
        <p:nvSpPr>
          <p:cNvPr id="5" name="Content Placeholder 4">
            <a:extLst>
              <a:ext uri="{FF2B5EF4-FFF2-40B4-BE49-F238E27FC236}">
                <a16:creationId xmlns:a16="http://schemas.microsoft.com/office/drawing/2014/main" id="{E19373B0-B61F-4C43-A93C-A97A7261BF96}"/>
              </a:ext>
            </a:extLst>
          </p:cNvPr>
          <p:cNvSpPr>
            <a:spLocks noGrp="1"/>
          </p:cNvSpPr>
          <p:nvPr>
            <p:ph idx="1"/>
          </p:nvPr>
        </p:nvSpPr>
        <p:spPr/>
        <p:txBody>
          <a:bodyPr/>
          <a:lstStyle/>
          <a:p>
            <a:pPr algn="just"/>
            <a:r>
              <a:rPr lang="en-US" dirty="0"/>
              <a:t>In addition, the following restriction holds for the UPDATE statement</a:t>
            </a:r>
          </a:p>
          <a:p>
            <a:pPr lvl="1" algn="just"/>
            <a:r>
              <a:rPr lang="en-US" dirty="0"/>
              <a:t>A virtual column may not be updated</a:t>
            </a:r>
          </a:p>
          <a:p>
            <a:pPr lvl="2" algn="just"/>
            <a:r>
              <a:rPr lang="en-US" dirty="0"/>
              <a:t>age = CURRENT_DATE() – </a:t>
            </a:r>
            <a:r>
              <a:rPr lang="en-US" dirty="0" err="1"/>
              <a:t>birth_date</a:t>
            </a:r>
            <a:endParaRPr lang="en-US" dirty="0"/>
          </a:p>
          <a:p>
            <a:pPr algn="just"/>
            <a:endParaRPr lang="en-US" dirty="0"/>
          </a:p>
          <a:p>
            <a:pPr algn="just"/>
            <a:r>
              <a:rPr lang="en-US" dirty="0"/>
              <a:t>In addition, the following restriction holds for the INSERT statement</a:t>
            </a:r>
          </a:p>
          <a:p>
            <a:pPr lvl="1" algn="just"/>
            <a:r>
              <a:rPr lang="en-US" dirty="0"/>
              <a:t>The SELECT clause must contain, from the table that is specified in the FROM clause, all columns in which the null value is not allowed or for which no default value is specified</a:t>
            </a:r>
          </a:p>
        </p:txBody>
      </p:sp>
    </p:spTree>
    <p:extLst>
      <p:ext uri="{BB962C8B-B14F-4D97-AF65-F5344CB8AC3E}">
        <p14:creationId xmlns:p14="http://schemas.microsoft.com/office/powerpoint/2010/main" val="4148314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Security of &amp; through views</a:t>
            </a:r>
          </a:p>
        </p:txBody>
      </p:sp>
      <p:sp>
        <p:nvSpPr>
          <p:cNvPr id="5" name="Content Placeholder 4">
            <a:extLst>
              <a:ext uri="{FF2B5EF4-FFF2-40B4-BE49-F238E27FC236}">
                <a16:creationId xmlns:a16="http://schemas.microsoft.com/office/drawing/2014/main" id="{FA548C7D-5597-46FC-BE64-290988F74503}"/>
              </a:ext>
            </a:extLst>
          </p:cNvPr>
          <p:cNvSpPr>
            <a:spLocks noGrp="1"/>
          </p:cNvSpPr>
          <p:nvPr>
            <p:ph idx="1"/>
          </p:nvPr>
        </p:nvSpPr>
        <p:spPr/>
        <p:txBody>
          <a:bodyPr/>
          <a:lstStyle/>
          <a:p>
            <a:pPr algn="just"/>
            <a:r>
              <a:rPr lang="en-US" dirty="0"/>
              <a:t>A GRANT statement can refer not only to tables, but also to views</a:t>
            </a:r>
          </a:p>
          <a:p>
            <a:pPr algn="just"/>
            <a:endParaRPr lang="en-US" dirty="0"/>
          </a:p>
          <a:p>
            <a:pPr algn="just"/>
            <a:r>
              <a:rPr lang="en-US" dirty="0"/>
              <a:t>Because privileges can also be granted for views, it is possible to provide users with access to only a part of a table or only to information derived or summarized from tables</a:t>
            </a:r>
          </a:p>
          <a:p>
            <a:pPr algn="just"/>
            <a:endParaRPr lang="en-US" dirty="0"/>
          </a:p>
          <a:p>
            <a:pPr algn="just"/>
            <a:r>
              <a:rPr lang="en-US" dirty="0"/>
              <a:t>Example</a:t>
            </a:r>
          </a:p>
          <a:p>
            <a:pPr algn="just"/>
            <a:endParaRPr lang="en-US" dirty="0"/>
          </a:p>
          <a:p>
            <a:pPr algn="just"/>
            <a:endParaRPr lang="en-US" dirty="0"/>
          </a:p>
        </p:txBody>
      </p:sp>
      <p:sp>
        <p:nvSpPr>
          <p:cNvPr id="6" name="TextBox 5">
            <a:extLst>
              <a:ext uri="{FF2B5EF4-FFF2-40B4-BE49-F238E27FC236}">
                <a16:creationId xmlns:a16="http://schemas.microsoft.com/office/drawing/2014/main" id="{0329BDC1-8C49-40F9-A92C-2F7C7FB83F34}"/>
              </a:ext>
            </a:extLst>
          </p:cNvPr>
          <p:cNvSpPr txBox="1"/>
          <p:nvPr/>
        </p:nvSpPr>
        <p:spPr>
          <a:xfrm>
            <a:off x="997851" y="4855838"/>
            <a:ext cx="3078849" cy="1200329"/>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CREATE VIEW </a:t>
            </a:r>
            <a:r>
              <a:rPr lang="en-US" b="1" dirty="0" err="1">
                <a:latin typeface="Consolas" pitchFamily="49" charset="0"/>
                <a:cs typeface="Consolas" pitchFamily="49" charset="0"/>
              </a:rPr>
              <a:t>good_movies</a:t>
            </a:r>
            <a:endParaRPr lang="en-US" b="1" dirty="0">
              <a:latin typeface="Consolas" pitchFamily="49" charset="0"/>
              <a:cs typeface="Consolas" pitchFamily="49" charset="0"/>
            </a:endParaRPr>
          </a:p>
          <a:p>
            <a:r>
              <a:rPr lang="en-US" b="1" dirty="0">
                <a:solidFill>
                  <a:schemeClr val="accent2"/>
                </a:solidFill>
                <a:latin typeface="Consolas" pitchFamily="49" charset="0"/>
                <a:cs typeface="Consolas" pitchFamily="49" charset="0"/>
              </a:rPr>
              <a:t>AS</a:t>
            </a:r>
            <a:r>
              <a:rPr lang="en-US" b="1" dirty="0">
                <a:latin typeface="Consolas" pitchFamily="49" charset="0"/>
                <a:cs typeface="Consolas" pitchFamily="49" charset="0"/>
              </a:rPr>
              <a:t> SELECT name, rank</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FROM movies</a:t>
            </a:r>
          </a:p>
          <a:p>
            <a:r>
              <a:rPr lang="en-US" b="1" dirty="0">
                <a:solidFill>
                  <a:srgbClr val="FFFF00"/>
                </a:solidFill>
                <a:latin typeface="Consolas" pitchFamily="49" charset="0"/>
                <a:cs typeface="Consolas" pitchFamily="49" charset="0"/>
              </a:rPr>
              <a:t>   </a:t>
            </a:r>
            <a:r>
              <a:rPr lang="en-US" b="1" dirty="0">
                <a:latin typeface="Consolas" pitchFamily="49" charset="0"/>
                <a:cs typeface="Consolas" pitchFamily="49" charset="0"/>
              </a:rPr>
              <a:t>WHERE rank &gt; 6.5</a:t>
            </a:r>
            <a:r>
              <a:rPr lang="en-US" b="1" dirty="0">
                <a:solidFill>
                  <a:schemeClr val="accent2"/>
                </a:solidFill>
                <a:latin typeface="Consolas" pitchFamily="49" charset="0"/>
                <a:cs typeface="Consolas" pitchFamily="49" charset="0"/>
              </a:rPr>
              <a:t>;</a:t>
            </a:r>
          </a:p>
        </p:txBody>
      </p:sp>
      <p:sp>
        <p:nvSpPr>
          <p:cNvPr id="7" name="TextBox 6">
            <a:extLst>
              <a:ext uri="{FF2B5EF4-FFF2-40B4-BE49-F238E27FC236}">
                <a16:creationId xmlns:a16="http://schemas.microsoft.com/office/drawing/2014/main" id="{B97B50B0-F0A1-4F44-9305-1C20663243F4}"/>
              </a:ext>
            </a:extLst>
          </p:cNvPr>
          <p:cNvSpPr txBox="1"/>
          <p:nvPr/>
        </p:nvSpPr>
        <p:spPr>
          <a:xfrm>
            <a:off x="4271156" y="4994337"/>
            <a:ext cx="3211535" cy="923330"/>
          </a:xfrm>
          <a:prstGeom prst="rect">
            <a:avLst/>
          </a:prstGeom>
          <a:noFill/>
          <a:ln w="28575">
            <a:solidFill>
              <a:schemeClr val="accent1"/>
            </a:solidFill>
          </a:ln>
        </p:spPr>
        <p:txBody>
          <a:bodyPr wrap="square" rtlCol="0">
            <a:spAutoFit/>
          </a:bodyPr>
          <a:lstStyle/>
          <a:p>
            <a:r>
              <a:rPr lang="en-US" b="1" dirty="0">
                <a:solidFill>
                  <a:schemeClr val="accent2"/>
                </a:solidFill>
                <a:latin typeface="Consolas" pitchFamily="49" charset="0"/>
                <a:cs typeface="Consolas" pitchFamily="49" charset="0"/>
              </a:rPr>
              <a:t>GRANT </a:t>
            </a:r>
            <a:r>
              <a:rPr lang="en-US" b="1" dirty="0">
                <a:latin typeface="Consolas" pitchFamily="49" charset="0"/>
                <a:cs typeface="Consolas" pitchFamily="49" charset="0"/>
              </a:rPr>
              <a:t>SELECT</a:t>
            </a:r>
          </a:p>
          <a:p>
            <a:r>
              <a:rPr lang="en-US" b="1" dirty="0">
                <a:solidFill>
                  <a:schemeClr val="accent2"/>
                </a:solidFill>
                <a:latin typeface="Consolas" pitchFamily="49" charset="0"/>
                <a:cs typeface="Consolas" pitchFamily="49" charset="0"/>
              </a:rPr>
              <a:t>ON </a:t>
            </a:r>
            <a:r>
              <a:rPr lang="en-US" b="1" dirty="0" err="1">
                <a:latin typeface="Consolas" pitchFamily="49" charset="0"/>
                <a:cs typeface="Consolas" pitchFamily="49" charset="0"/>
              </a:rPr>
              <a:t>good_movies</a:t>
            </a:r>
            <a:endParaRPr lang="en-US" b="1" dirty="0">
              <a:latin typeface="Consolas" pitchFamily="49" charset="0"/>
              <a:cs typeface="Consolas" pitchFamily="49" charset="0"/>
            </a:endParaRPr>
          </a:p>
          <a:p>
            <a:r>
              <a:rPr lang="en-US" b="1" dirty="0">
                <a:solidFill>
                  <a:schemeClr val="accent2"/>
                </a:solidFill>
                <a:latin typeface="Consolas" pitchFamily="49" charset="0"/>
                <a:cs typeface="Consolas" pitchFamily="49" charset="0"/>
              </a:rPr>
              <a:t>TO </a:t>
            </a:r>
            <a:r>
              <a:rPr lang="en-US" b="1" dirty="0">
                <a:latin typeface="Consolas" pitchFamily="49" charset="0"/>
                <a:cs typeface="Consolas" pitchFamily="49" charset="0"/>
              </a:rPr>
              <a:t>‘</a:t>
            </a:r>
            <a:r>
              <a:rPr lang="en-US" b="1" dirty="0" err="1">
                <a:latin typeface="Consolas" pitchFamily="49" charset="0"/>
                <a:cs typeface="Consolas" pitchFamily="49" charset="0"/>
              </a:rPr>
              <a:t>dennis</a:t>
            </a:r>
            <a:r>
              <a:rPr lang="en-US" b="1" dirty="0">
                <a:latin typeface="Consolas" pitchFamily="49" charset="0"/>
                <a:cs typeface="Consolas" pitchFamily="49" charset="0"/>
              </a:rPr>
              <a:t>’@‘</a:t>
            </a:r>
            <a:r>
              <a:rPr lang="en-US" b="1" dirty="0" err="1">
                <a:latin typeface="Consolas" pitchFamily="49" charset="0"/>
                <a:cs typeface="Consolas" pitchFamily="49" charset="0"/>
              </a:rPr>
              <a:t>localhost</a:t>
            </a:r>
            <a:r>
              <a:rPr lang="en-US" b="1" dirty="0">
                <a:latin typeface="Consolas" pitchFamily="49" charset="0"/>
                <a:cs typeface="Consolas" pitchFamily="49" charset="0"/>
              </a:rPr>
              <a:t>’</a:t>
            </a:r>
            <a:r>
              <a:rPr lang="en-US" b="1" dirty="0">
                <a:solidFill>
                  <a:schemeClr val="accent2"/>
                </a:solidFill>
                <a:latin typeface="Consolas" pitchFamily="49" charset="0"/>
                <a:cs typeface="Consolas" pitchFamily="49" charset="0"/>
              </a:rPr>
              <a:t>;</a:t>
            </a:r>
          </a:p>
        </p:txBody>
      </p:sp>
    </p:spTree>
    <p:extLst>
      <p:ext uri="{BB962C8B-B14F-4D97-AF65-F5344CB8AC3E}">
        <p14:creationId xmlns:p14="http://schemas.microsoft.com/office/powerpoint/2010/main" val="2049351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idx="1"/>
          </p:nvPr>
        </p:nvSpPr>
        <p:spPr/>
        <p:txBody>
          <a:bodyPr/>
          <a:lstStyle/>
          <a:p>
            <a:r>
              <a:rPr lang="en-US" dirty="0" err="1"/>
              <a:t>Elmasri</a:t>
            </a:r>
            <a:r>
              <a:rPr lang="en-US" dirty="0"/>
              <a:t>, </a:t>
            </a:r>
            <a:r>
              <a:rPr lang="en-US" dirty="0" err="1"/>
              <a:t>Ramez</a:t>
            </a:r>
            <a:r>
              <a:rPr lang="en-US" dirty="0"/>
              <a:t> and </a:t>
            </a:r>
            <a:r>
              <a:rPr lang="en-US" dirty="0" err="1"/>
              <a:t>Shamkant</a:t>
            </a:r>
            <a:r>
              <a:rPr lang="en-US" dirty="0"/>
              <a:t> B. </a:t>
            </a:r>
            <a:r>
              <a:rPr lang="en-US" dirty="0" err="1"/>
              <a:t>Navathe</a:t>
            </a:r>
            <a:r>
              <a:rPr lang="en-US" dirty="0"/>
              <a:t> (2011), Fundamentals of Database Systems, 6</a:t>
            </a:r>
            <a:r>
              <a:rPr lang="en-US" baseline="30000" dirty="0"/>
              <a:t>th</a:t>
            </a:r>
            <a:r>
              <a:rPr lang="en-US" dirty="0"/>
              <a:t> edition, Addison Wesley.</a:t>
            </a:r>
          </a:p>
          <a:p>
            <a:endParaRPr lang="en-US" dirty="0"/>
          </a:p>
          <a:p>
            <a:r>
              <a:rPr lang="en-US" dirty="0"/>
              <a:t>Rick F. van der </a:t>
            </a:r>
            <a:r>
              <a:rPr lang="en-US" dirty="0" err="1"/>
              <a:t>Lans</a:t>
            </a:r>
            <a:r>
              <a:rPr lang="en-US" dirty="0"/>
              <a:t> (2007), SQL for MySQL Developers, Addison Wesley.</a:t>
            </a:r>
          </a:p>
          <a:p>
            <a:endParaRPr lang="en-US" dirty="0"/>
          </a:p>
          <a:p>
            <a:r>
              <a:rPr lang="en-US" dirty="0"/>
              <a:t>Connolly, Thomas and Carolyn </a:t>
            </a:r>
            <a:r>
              <a:rPr lang="en-US" dirty="0" err="1"/>
              <a:t>Begg</a:t>
            </a:r>
            <a:r>
              <a:rPr lang="en-US" dirty="0"/>
              <a:t> (2015), Database Systems A Practical Approach to Design, Implementation, and Management, 6</a:t>
            </a:r>
            <a:r>
              <a:rPr lang="en-US" baseline="30000" dirty="0"/>
              <a:t>th</a:t>
            </a:r>
            <a:r>
              <a:rPr lang="en-US" dirty="0"/>
              <a:t> edition, Pearson Education, ISBN 13: 978-1-292-06118-4, Essex, England.</a:t>
            </a:r>
          </a:p>
        </p:txBody>
      </p:sp>
    </p:spTree>
    <p:extLst>
      <p:ext uri="{BB962C8B-B14F-4D97-AF65-F5344CB8AC3E}">
        <p14:creationId xmlns:p14="http://schemas.microsoft.com/office/powerpoint/2010/main" val="3288605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9082-29A2-419D-88FE-EFA179D46800}"/>
              </a:ext>
            </a:extLst>
          </p:cNvPr>
          <p:cNvSpPr>
            <a:spLocks noGrp="1"/>
          </p:cNvSpPr>
          <p:nvPr>
            <p:ph type="title"/>
          </p:nvPr>
        </p:nvSpPr>
        <p:spPr/>
        <p:txBody>
          <a:bodyPr>
            <a:normAutofit/>
          </a:bodyPr>
          <a:lstStyle/>
          <a:p>
            <a:r>
              <a:rPr lang="en-US" dirty="0"/>
              <a:t>Next week:</a:t>
            </a:r>
            <a:br>
              <a:rPr lang="en-US" dirty="0"/>
            </a:br>
            <a:r>
              <a:rPr lang="en-US" sz="2200" dirty="0"/>
              <a:t>functional dependencies and normalization for relational databases</a:t>
            </a:r>
            <a:endParaRPr lang="en-US" dirty="0"/>
          </a:p>
        </p:txBody>
      </p:sp>
      <p:sp>
        <p:nvSpPr>
          <p:cNvPr id="3" name="Content Placeholder 2">
            <a:extLst>
              <a:ext uri="{FF2B5EF4-FFF2-40B4-BE49-F238E27FC236}">
                <a16:creationId xmlns:a16="http://schemas.microsoft.com/office/drawing/2014/main" id="{BF0223E9-A8CA-4DC2-A7B5-1732CC615737}"/>
              </a:ext>
            </a:extLst>
          </p:cNvPr>
          <p:cNvSpPr>
            <a:spLocks noGrp="1"/>
          </p:cNvSpPr>
          <p:nvPr>
            <p:ph sz="half" idx="1"/>
          </p:nvPr>
        </p:nvSpPr>
        <p:spPr>
          <a:xfrm>
            <a:off x="581193" y="2228003"/>
            <a:ext cx="5422390" cy="3900339"/>
          </a:xfrm>
        </p:spPr>
        <p:txBody>
          <a:bodyPr anchor="ctr">
            <a:normAutofit/>
          </a:bodyPr>
          <a:lstStyle/>
          <a:p>
            <a:r>
              <a:rPr lang="en-US" dirty="0"/>
              <a:t>Functional Dependencies</a:t>
            </a:r>
          </a:p>
          <a:p>
            <a:r>
              <a:rPr lang="en-US" dirty="0"/>
              <a:t>First Normal Form (1NF)</a:t>
            </a:r>
          </a:p>
          <a:p>
            <a:r>
              <a:rPr lang="en-US" dirty="0"/>
              <a:t>Partial Dependency</a:t>
            </a:r>
          </a:p>
          <a:p>
            <a:r>
              <a:rPr lang="en-US" dirty="0"/>
              <a:t>Second Normal Form (2NF)</a:t>
            </a:r>
          </a:p>
          <a:p>
            <a:r>
              <a:rPr lang="en-US" dirty="0"/>
              <a:t>Transitive Dependency</a:t>
            </a:r>
          </a:p>
          <a:p>
            <a:r>
              <a:rPr lang="en-US" dirty="0"/>
              <a:t>Third Normal Form (3NF)</a:t>
            </a:r>
          </a:p>
        </p:txBody>
      </p:sp>
    </p:spTree>
    <p:extLst>
      <p:ext uri="{BB962C8B-B14F-4D97-AF65-F5344CB8AC3E}">
        <p14:creationId xmlns:p14="http://schemas.microsoft.com/office/powerpoint/2010/main" val="214576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D217E3-5706-4978-8DAD-1E6B2464FB22}"/>
              </a:ext>
            </a:extLst>
          </p:cNvPr>
          <p:cNvSpPr>
            <a:spLocks noGrp="1"/>
          </p:cNvSpPr>
          <p:nvPr>
            <p:ph type="title"/>
          </p:nvPr>
        </p:nvSpPr>
        <p:spPr>
          <a:xfrm>
            <a:off x="581193" y="981075"/>
            <a:ext cx="11029614" cy="3771900"/>
          </a:xfrm>
        </p:spPr>
        <p:txBody>
          <a:bodyPr anchor="ctr">
            <a:normAutofit/>
          </a:bodyPr>
          <a:lstStyle/>
          <a:p>
            <a:r>
              <a:rPr lang="en-US" dirty="0"/>
              <a:t>								Select </a:t>
            </a:r>
            <a:r>
              <a:rPr lang="en-US" dirty="0">
                <a:solidFill>
                  <a:schemeClr val="accent2"/>
                </a:solidFill>
              </a:rPr>
              <a:t>*</a:t>
            </a:r>
            <a:br>
              <a:rPr lang="en-US" dirty="0"/>
            </a:br>
            <a:r>
              <a:rPr lang="en-US" dirty="0"/>
              <a:t>								from </a:t>
            </a:r>
            <a:r>
              <a:rPr lang="en-US" dirty="0">
                <a:solidFill>
                  <a:schemeClr val="accent2"/>
                </a:solidFill>
              </a:rPr>
              <a:t>world</a:t>
            </a:r>
            <a:br>
              <a:rPr lang="en-US" dirty="0"/>
            </a:br>
            <a:r>
              <a:rPr lang="en-US" dirty="0"/>
              <a:t>								where </a:t>
            </a:r>
            <a:r>
              <a:rPr lang="en-US" dirty="0">
                <a:solidFill>
                  <a:schemeClr val="accent2"/>
                </a:solidFill>
              </a:rPr>
              <a:t>someone</a:t>
            </a:r>
            <a:br>
              <a:rPr lang="en-US" dirty="0"/>
            </a:br>
            <a:r>
              <a:rPr lang="en-US" dirty="0"/>
              <a:t>								like </a:t>
            </a:r>
            <a:r>
              <a:rPr lang="en-US" dirty="0">
                <a:solidFill>
                  <a:schemeClr val="accent2"/>
                </a:solidFill>
              </a:rPr>
              <a:t>‘%you%’</a:t>
            </a:r>
            <a:r>
              <a:rPr lang="en-US" dirty="0"/>
              <a:t>;</a:t>
            </a:r>
            <a:br>
              <a:rPr lang="en-US" dirty="0"/>
            </a:br>
            <a:r>
              <a:rPr lang="en-US" dirty="0"/>
              <a:t>								</a:t>
            </a:r>
            <a:br>
              <a:rPr lang="en-US" dirty="0"/>
            </a:br>
            <a:r>
              <a:rPr lang="en-US" dirty="0"/>
              <a:t>								empty set (0.00 sec)</a:t>
            </a:r>
          </a:p>
        </p:txBody>
      </p:sp>
    </p:spTree>
    <p:extLst>
      <p:ext uri="{BB962C8B-B14F-4D97-AF65-F5344CB8AC3E}">
        <p14:creationId xmlns:p14="http://schemas.microsoft.com/office/powerpoint/2010/main" val="327893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Types of security</a:t>
            </a:r>
          </a:p>
        </p:txBody>
      </p:sp>
      <p:sp>
        <p:nvSpPr>
          <p:cNvPr id="5" name="Content Placeholder 4">
            <a:extLst>
              <a:ext uri="{FF2B5EF4-FFF2-40B4-BE49-F238E27FC236}">
                <a16:creationId xmlns:a16="http://schemas.microsoft.com/office/drawing/2014/main" id="{8C201427-67C3-4371-9B5D-B772E6271B3C}"/>
              </a:ext>
            </a:extLst>
          </p:cNvPr>
          <p:cNvSpPr>
            <a:spLocks noGrp="1"/>
          </p:cNvSpPr>
          <p:nvPr>
            <p:ph idx="1"/>
          </p:nvPr>
        </p:nvSpPr>
        <p:spPr/>
        <p:txBody>
          <a:bodyPr/>
          <a:lstStyle/>
          <a:p>
            <a:pPr algn="just"/>
            <a:r>
              <a:rPr lang="en-US" dirty="0"/>
              <a:t>Legal and ethical issues regarding the right to access certain information</a:t>
            </a:r>
          </a:p>
          <a:p>
            <a:pPr lvl="1" algn="just"/>
            <a:r>
              <a:rPr lang="en-US" dirty="0"/>
              <a:t>Some information may be deemed to be private and cannot be accessed legally by unauthorized persons</a:t>
            </a:r>
          </a:p>
          <a:p>
            <a:pPr algn="just"/>
            <a:endParaRPr lang="en-US" dirty="0"/>
          </a:p>
          <a:p>
            <a:pPr algn="just"/>
            <a:r>
              <a:rPr lang="en-US" dirty="0"/>
              <a:t>Policy issues at the governmental, institutional, or corporate level as to what kinds of information should not be made publicly available</a:t>
            </a:r>
          </a:p>
          <a:p>
            <a:pPr lvl="1" algn="just"/>
            <a:r>
              <a:rPr lang="en-US" dirty="0"/>
              <a:t>Credit ratings</a:t>
            </a:r>
          </a:p>
          <a:p>
            <a:pPr lvl="1" algn="just"/>
            <a:r>
              <a:rPr lang="en-US" dirty="0"/>
              <a:t>Personal medical records</a:t>
            </a:r>
          </a:p>
        </p:txBody>
      </p:sp>
    </p:spTree>
    <p:extLst>
      <p:ext uri="{BB962C8B-B14F-4D97-AF65-F5344CB8AC3E}">
        <p14:creationId xmlns:p14="http://schemas.microsoft.com/office/powerpoint/2010/main" val="379467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3DAF1CE-1E19-483E-BA10-29CA600D50A6}"/>
              </a:ext>
            </a:extLst>
          </p:cNvPr>
          <p:cNvGrpSpPr/>
          <p:nvPr/>
        </p:nvGrpSpPr>
        <p:grpSpPr>
          <a:xfrm>
            <a:off x="0" y="470427"/>
            <a:ext cx="12193109" cy="6063723"/>
            <a:chOff x="0" y="327552"/>
            <a:chExt cx="12193109" cy="6063723"/>
          </a:xfrm>
        </p:grpSpPr>
        <p:sp>
          <p:nvSpPr>
            <p:cNvPr id="2" name="TextBox 1">
              <a:extLst>
                <a:ext uri="{FF2B5EF4-FFF2-40B4-BE49-F238E27FC236}">
                  <a16:creationId xmlns:a16="http://schemas.microsoft.com/office/drawing/2014/main" id="{A0DE93D0-781D-471C-B8A4-5BB1CCD05F9D}"/>
                </a:ext>
              </a:extLst>
            </p:cNvPr>
            <p:cNvSpPr txBox="1"/>
            <p:nvPr/>
          </p:nvSpPr>
          <p:spPr>
            <a:xfrm>
              <a:off x="371198" y="327552"/>
              <a:ext cx="3842719" cy="1862048"/>
            </a:xfrm>
            <a:prstGeom prst="rect">
              <a:avLst/>
            </a:prstGeom>
            <a:noFill/>
          </p:spPr>
          <p:txBody>
            <a:bodyPr wrap="none" rtlCol="0">
              <a:spAutoFit/>
            </a:bodyPr>
            <a:lstStyle/>
            <a:p>
              <a:r>
                <a:rPr lang="id-ID" sz="11500" noProof="0" dirty="0">
                  <a:solidFill>
                    <a:schemeClr val="tx2"/>
                  </a:solidFill>
                  <a:ea typeface="SignPainter HouseScript" charset="0"/>
                  <a:cs typeface="SignPainter HouseScript" charset="0"/>
                </a:rPr>
                <a:t>Visi</a:t>
              </a:r>
              <a:r>
                <a:rPr lang="en-US" sz="11500" noProof="0" dirty="0">
                  <a:solidFill>
                    <a:schemeClr val="tx2"/>
                  </a:solidFill>
                  <a:ea typeface="SignPainter HouseScript" charset="0"/>
                  <a:cs typeface="SignPainter HouseScript" charset="0"/>
                </a:rPr>
                <a:t>on</a:t>
              </a:r>
              <a:endParaRPr lang="id-ID" sz="11500" noProof="0" dirty="0">
                <a:solidFill>
                  <a:schemeClr val="tx2"/>
                </a:solidFill>
                <a:ea typeface="SignPainter HouseScript" charset="0"/>
                <a:cs typeface="SignPainter HouseScript" charset="0"/>
              </a:endParaRPr>
            </a:p>
          </p:txBody>
        </p:sp>
        <p:sp>
          <p:nvSpPr>
            <p:cNvPr id="3" name="TextBox 2">
              <a:extLst>
                <a:ext uri="{FF2B5EF4-FFF2-40B4-BE49-F238E27FC236}">
                  <a16:creationId xmlns:a16="http://schemas.microsoft.com/office/drawing/2014/main" id="{A14788AF-EEFB-4CE4-8CDD-5B18F75A2449}"/>
                </a:ext>
              </a:extLst>
            </p:cNvPr>
            <p:cNvSpPr txBox="1"/>
            <p:nvPr/>
          </p:nvSpPr>
          <p:spPr>
            <a:xfrm>
              <a:off x="7007106" y="2994000"/>
              <a:ext cx="4669868" cy="1862048"/>
            </a:xfrm>
            <a:prstGeom prst="rect">
              <a:avLst/>
            </a:prstGeom>
            <a:noFill/>
          </p:spPr>
          <p:txBody>
            <a:bodyPr wrap="none" rtlCol="0">
              <a:spAutoFit/>
            </a:bodyPr>
            <a:lstStyle/>
            <a:p>
              <a:r>
                <a:rPr lang="id-ID" sz="11500" noProof="0" dirty="0">
                  <a:solidFill>
                    <a:schemeClr val="tx2"/>
                  </a:solidFill>
                  <a:ea typeface="SignPainter HouseScript" charset="0"/>
                  <a:cs typeface="SignPainter HouseScript" charset="0"/>
                </a:rPr>
                <a:t>Mis</a:t>
              </a:r>
              <a:r>
                <a:rPr lang="en-US" sz="11500" noProof="0" dirty="0">
                  <a:solidFill>
                    <a:schemeClr val="tx2"/>
                  </a:solidFill>
                  <a:ea typeface="SignPainter HouseScript" charset="0"/>
                  <a:cs typeface="SignPainter HouseScript" charset="0"/>
                </a:rPr>
                <a:t>s</a:t>
              </a:r>
              <a:r>
                <a:rPr lang="id-ID" sz="11500" noProof="0" dirty="0">
                  <a:solidFill>
                    <a:schemeClr val="tx2"/>
                  </a:solidFill>
                  <a:ea typeface="SignPainter HouseScript" charset="0"/>
                  <a:cs typeface="SignPainter HouseScript" charset="0"/>
                </a:rPr>
                <a:t>i</a:t>
              </a:r>
              <a:r>
                <a:rPr lang="en-US" sz="11500" noProof="0" dirty="0">
                  <a:solidFill>
                    <a:schemeClr val="tx2"/>
                  </a:solidFill>
                  <a:ea typeface="SignPainter HouseScript" charset="0"/>
                  <a:cs typeface="SignPainter HouseScript" charset="0"/>
                </a:rPr>
                <a:t>on</a:t>
              </a:r>
              <a:endParaRPr lang="id-ID" sz="11500" noProof="0" dirty="0">
                <a:solidFill>
                  <a:schemeClr val="tx2"/>
                </a:solidFill>
                <a:ea typeface="SignPainter HouseScript" charset="0"/>
                <a:cs typeface="SignPainter HouseScript" charset="0"/>
              </a:endParaRPr>
            </a:p>
          </p:txBody>
        </p:sp>
        <p:sp>
          <p:nvSpPr>
            <p:cNvPr id="4" name="Rectangle 3">
              <a:extLst>
                <a:ext uri="{FF2B5EF4-FFF2-40B4-BE49-F238E27FC236}">
                  <a16:creationId xmlns:a16="http://schemas.microsoft.com/office/drawing/2014/main" id="{F4236C53-971A-43DE-9232-83767DE66BF1}"/>
                </a:ext>
              </a:extLst>
            </p:cNvPr>
            <p:cNvSpPr/>
            <p:nvPr/>
          </p:nvSpPr>
          <p:spPr>
            <a:xfrm>
              <a:off x="0" y="1961846"/>
              <a:ext cx="8595818" cy="1046473"/>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p>
          </p:txBody>
        </p:sp>
        <p:sp>
          <p:nvSpPr>
            <p:cNvPr id="5" name="TextBox 4">
              <a:extLst>
                <a:ext uri="{FF2B5EF4-FFF2-40B4-BE49-F238E27FC236}">
                  <a16:creationId xmlns:a16="http://schemas.microsoft.com/office/drawing/2014/main" id="{3C2CD327-82F8-4704-B797-9D89B94815C6}"/>
                </a:ext>
              </a:extLst>
            </p:cNvPr>
            <p:cNvSpPr txBox="1"/>
            <p:nvPr/>
          </p:nvSpPr>
          <p:spPr>
            <a:xfrm>
              <a:off x="371198" y="1997258"/>
              <a:ext cx="8224620" cy="923330"/>
            </a:xfrm>
            <a:prstGeom prst="rect">
              <a:avLst/>
            </a:prstGeom>
            <a:noFill/>
          </p:spPr>
          <p:txBody>
            <a:bodyPr wrap="square" rtlCol="0">
              <a:spAutoFit/>
            </a:bodyPr>
            <a:lstStyle/>
            <a:p>
              <a:pPr algn="just"/>
              <a:r>
                <a:rPr lang="en-US" sz="1800" noProof="0" dirty="0">
                  <a:solidFill>
                    <a:schemeClr val="tx2"/>
                  </a:solidFill>
                  <a:ea typeface="Gill Sans MT" charset="0"/>
                  <a:cs typeface="Gill Sans MT" charset="0"/>
                </a:rPr>
                <a:t>To become an</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outstanding</a:t>
              </a:r>
              <a:r>
                <a:rPr lang="id-ID" sz="1800"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undergraduate Computer Science program that produces</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international-minded</a:t>
              </a:r>
              <a:r>
                <a:rPr lang="id-ID" sz="1800" b="1"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graduates who are</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competent</a:t>
              </a:r>
              <a:r>
                <a:rPr lang="id-ID" sz="1800" noProof="0" dirty="0">
                  <a:solidFill>
                    <a:schemeClr val="tx2"/>
                  </a:solidFill>
                  <a:ea typeface="Gill Sans MT" charset="0"/>
                  <a:cs typeface="Gill Sans MT" charset="0"/>
                </a:rPr>
                <a:t> </a:t>
              </a:r>
              <a:r>
                <a:rPr lang="en-US" sz="1800" noProof="0" dirty="0">
                  <a:solidFill>
                    <a:schemeClr val="tx2"/>
                  </a:solidFill>
                  <a:ea typeface="Gill Sans MT" charset="0"/>
                  <a:cs typeface="Gill Sans MT" charset="0"/>
                </a:rPr>
                <a:t>in software engineering and have</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entrepreneurial spirit</a:t>
              </a:r>
              <a:r>
                <a:rPr lang="id-ID" sz="1800" b="1" noProof="0" dirty="0">
                  <a:solidFill>
                    <a:schemeClr val="tx2"/>
                  </a:solidFill>
                  <a:ea typeface="Gill Sans MT" charset="0"/>
                  <a:cs typeface="Gill Sans MT" charset="0"/>
                </a:rPr>
                <a:t> </a:t>
              </a:r>
              <a:r>
                <a:rPr lang="en-US" dirty="0">
                  <a:solidFill>
                    <a:schemeClr val="tx2"/>
                  </a:solidFill>
                  <a:ea typeface="Gill Sans MT" charset="0"/>
                  <a:cs typeface="Gill Sans MT" charset="0"/>
                </a:rPr>
                <a:t>and</a:t>
              </a:r>
              <a:r>
                <a:rPr lang="id-ID" sz="1800" noProof="0" dirty="0">
                  <a:solidFill>
                    <a:schemeClr val="tx2"/>
                  </a:solidFill>
                  <a:ea typeface="Gill Sans MT" charset="0"/>
                  <a:cs typeface="Gill Sans MT" charset="0"/>
                </a:rPr>
                <a:t> </a:t>
              </a:r>
              <a:r>
                <a:rPr lang="en-US" sz="1800" b="1" noProof="0" dirty="0">
                  <a:solidFill>
                    <a:schemeClr val="tx2"/>
                  </a:solidFill>
                  <a:ea typeface="Gill Sans MT" charset="0"/>
                  <a:cs typeface="Gill Sans MT" charset="0"/>
                </a:rPr>
                <a:t>noble character</a:t>
              </a:r>
              <a:r>
                <a:rPr lang="id-ID" sz="1800" noProof="0" dirty="0">
                  <a:solidFill>
                    <a:schemeClr val="tx2"/>
                  </a:solidFill>
                  <a:ea typeface="Gill Sans MT" charset="0"/>
                  <a:cs typeface="Gill Sans MT" charset="0"/>
                </a:rPr>
                <a:t>.</a:t>
              </a:r>
            </a:p>
          </p:txBody>
        </p:sp>
        <p:sp>
          <p:nvSpPr>
            <p:cNvPr id="6" name="Rectangle 5">
              <a:extLst>
                <a:ext uri="{FF2B5EF4-FFF2-40B4-BE49-F238E27FC236}">
                  <a16:creationId xmlns:a16="http://schemas.microsoft.com/office/drawing/2014/main" id="{9770B5E7-BEEB-4806-B032-EF8B6CD89B50}"/>
                </a:ext>
              </a:extLst>
            </p:cNvPr>
            <p:cNvSpPr/>
            <p:nvPr/>
          </p:nvSpPr>
          <p:spPr>
            <a:xfrm>
              <a:off x="2882112" y="4642056"/>
              <a:ext cx="9310997" cy="1749219"/>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p>
          </p:txBody>
        </p:sp>
        <p:sp>
          <p:nvSpPr>
            <p:cNvPr id="7" name="TextBox 6">
              <a:extLst>
                <a:ext uri="{FF2B5EF4-FFF2-40B4-BE49-F238E27FC236}">
                  <a16:creationId xmlns:a16="http://schemas.microsoft.com/office/drawing/2014/main" id="{19A91596-4C59-4AF3-911D-E0C61A9A8F3E}"/>
                </a:ext>
              </a:extLst>
            </p:cNvPr>
            <p:cNvSpPr txBox="1"/>
            <p:nvPr/>
          </p:nvSpPr>
          <p:spPr>
            <a:xfrm>
              <a:off x="2882112" y="4690163"/>
              <a:ext cx="8675532" cy="1631216"/>
            </a:xfrm>
            <a:prstGeom prst="rect">
              <a:avLst/>
            </a:prstGeom>
            <a:noFill/>
          </p:spPr>
          <p:txBody>
            <a:bodyPr wrap="square" rtlCol="0">
              <a:spAutoFit/>
            </a:bodyPr>
            <a:lstStyle/>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conduct studies with the best technology and curriculum, supported by professional lecturer</a:t>
              </a:r>
              <a:endParaRPr lang="id-ID" sz="1800" b="0" i="0" kern="1200" noProof="0" dirty="0">
                <a:solidFill>
                  <a:schemeClr val="tx2"/>
                </a:solidFill>
                <a:effectLst/>
                <a:ea typeface="Gill Sans MT" charset="0"/>
                <a:cs typeface="Gill Sans MT" charset="0"/>
              </a:endParaRPr>
            </a:p>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conduct research in Informatics to promote science and technology</a:t>
              </a:r>
              <a:endParaRPr lang="id-ID" sz="1800" b="0" i="0" kern="1200" noProof="0" dirty="0">
                <a:solidFill>
                  <a:schemeClr val="tx2"/>
                </a:solidFill>
                <a:effectLst/>
                <a:ea typeface="Gill Sans MT" charset="0"/>
                <a:cs typeface="Gill Sans MT" charset="0"/>
              </a:endParaRPr>
            </a:p>
            <a:p>
              <a:pPr marL="342900" indent="-342900" algn="just">
                <a:spcAft>
                  <a:spcPts val="600"/>
                </a:spcAft>
                <a:buFont typeface="+mj-lt"/>
                <a:buAutoNum type="arabicPeriod"/>
              </a:pPr>
              <a:r>
                <a:rPr lang="en-US" sz="1800" b="0" i="0" kern="1200" noProof="0" dirty="0">
                  <a:solidFill>
                    <a:schemeClr val="tx2"/>
                  </a:solidFill>
                  <a:effectLst/>
                  <a:ea typeface="Gill Sans MT" charset="0"/>
                  <a:cs typeface="Gill Sans MT" charset="0"/>
                </a:rPr>
                <a:t>To deliver </a:t>
              </a:r>
              <a:r>
                <a:rPr lang="en-US" dirty="0">
                  <a:solidFill>
                    <a:schemeClr val="tx2"/>
                  </a:solidFill>
                  <a:ea typeface="Gill Sans MT" charset="0"/>
                  <a:cs typeface="Gill Sans MT" charset="0"/>
                </a:rPr>
                <a:t>science-and-technology-based</a:t>
              </a:r>
              <a:r>
                <a:rPr lang="en-US" sz="1800" b="0" i="0" kern="1200" noProof="0" dirty="0">
                  <a:solidFill>
                    <a:schemeClr val="tx2"/>
                  </a:solidFill>
                  <a:effectLst/>
                  <a:ea typeface="Gill Sans MT" charset="0"/>
                  <a:cs typeface="Gill Sans MT" charset="0"/>
                </a:rPr>
                <a:t> society services to implement science and technology</a:t>
              </a:r>
              <a:endParaRPr lang="id-ID" sz="1800" b="0" i="0" kern="1200" noProof="0" dirty="0">
                <a:solidFill>
                  <a:schemeClr val="tx2"/>
                </a:solidFill>
                <a:effectLst/>
                <a:ea typeface="Gill Sans MT" charset="0"/>
                <a:cs typeface="Gill Sans MT" charset="0"/>
              </a:endParaRPr>
            </a:p>
          </p:txBody>
        </p:sp>
        <p:grpSp>
          <p:nvGrpSpPr>
            <p:cNvPr id="8" name="Group 7">
              <a:extLst>
                <a:ext uri="{FF2B5EF4-FFF2-40B4-BE49-F238E27FC236}">
                  <a16:creationId xmlns:a16="http://schemas.microsoft.com/office/drawing/2014/main" id="{19A5DCD8-28C6-4996-9239-708FFC2C4AF8}"/>
                </a:ext>
              </a:extLst>
            </p:cNvPr>
            <p:cNvGrpSpPr/>
            <p:nvPr/>
          </p:nvGrpSpPr>
          <p:grpSpPr>
            <a:xfrm>
              <a:off x="9556002" y="859311"/>
              <a:ext cx="2635998" cy="2149008"/>
              <a:chOff x="228323" y="3403495"/>
              <a:chExt cx="2609361" cy="2175163"/>
            </a:xfrm>
          </p:grpSpPr>
          <p:grpSp>
            <p:nvGrpSpPr>
              <p:cNvPr id="9" name="Group 8">
                <a:extLst>
                  <a:ext uri="{FF2B5EF4-FFF2-40B4-BE49-F238E27FC236}">
                    <a16:creationId xmlns:a16="http://schemas.microsoft.com/office/drawing/2014/main" id="{E70615A5-C0A6-46C1-A515-385E8831C31E}"/>
                  </a:ext>
                </a:extLst>
              </p:cNvPr>
              <p:cNvGrpSpPr/>
              <p:nvPr/>
            </p:nvGrpSpPr>
            <p:grpSpPr>
              <a:xfrm>
                <a:off x="228323" y="3403495"/>
                <a:ext cx="2609361" cy="2175163"/>
                <a:chOff x="762001" y="678873"/>
                <a:chExt cx="6664676" cy="5555674"/>
              </a:xfrm>
            </p:grpSpPr>
            <p:pic>
              <p:nvPicPr>
                <p:cNvPr id="11" name="Picture 10">
                  <a:extLst>
                    <a:ext uri="{FF2B5EF4-FFF2-40B4-BE49-F238E27FC236}">
                      <a16:creationId xmlns:a16="http://schemas.microsoft.com/office/drawing/2014/main" id="{1A0F5F95-34A0-48CD-A2E8-513A4F69328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2001" y="678873"/>
                  <a:ext cx="6664676" cy="5555674"/>
                </a:xfrm>
                <a:prstGeom prst="rect">
                  <a:avLst/>
                </a:prstGeom>
              </p:spPr>
            </p:pic>
            <p:sp>
              <p:nvSpPr>
                <p:cNvPr id="12" name="Rectangle 11">
                  <a:extLst>
                    <a:ext uri="{FF2B5EF4-FFF2-40B4-BE49-F238E27FC236}">
                      <a16:creationId xmlns:a16="http://schemas.microsoft.com/office/drawing/2014/main" id="{2CEC6E69-0970-4F3A-BAE2-4AA41D22FE0F}"/>
                    </a:ext>
                  </a:extLst>
                </p:cNvPr>
                <p:cNvSpPr/>
                <p:nvPr/>
              </p:nvSpPr>
              <p:spPr>
                <a:xfrm>
                  <a:off x="4004286" y="2313708"/>
                  <a:ext cx="332187" cy="138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3" name="Rectangle 12">
                  <a:extLst>
                    <a:ext uri="{FF2B5EF4-FFF2-40B4-BE49-F238E27FC236}">
                      <a16:creationId xmlns:a16="http://schemas.microsoft.com/office/drawing/2014/main" id="{E51A97C7-20F0-4B85-9979-9D5CA0998DDA}"/>
                    </a:ext>
                  </a:extLst>
                </p:cNvPr>
                <p:cNvSpPr/>
                <p:nvPr/>
              </p:nvSpPr>
              <p:spPr>
                <a:xfrm>
                  <a:off x="4544614" y="1828799"/>
                  <a:ext cx="329184" cy="1738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4" name="Rectangle 13">
                  <a:extLst>
                    <a:ext uri="{FF2B5EF4-FFF2-40B4-BE49-F238E27FC236}">
                      <a16:creationId xmlns:a16="http://schemas.microsoft.com/office/drawing/2014/main" id="{90A6F4C3-5F40-4A86-8F06-47A96E53DDF6}"/>
                    </a:ext>
                  </a:extLst>
                </p:cNvPr>
                <p:cNvSpPr/>
                <p:nvPr/>
              </p:nvSpPr>
              <p:spPr>
                <a:xfrm rot="16200000">
                  <a:off x="5176308" y="1526291"/>
                  <a:ext cx="329183" cy="9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sp>
              <p:nvSpPr>
                <p:cNvPr id="15" name="Rectangle 14">
                  <a:extLst>
                    <a:ext uri="{FF2B5EF4-FFF2-40B4-BE49-F238E27FC236}">
                      <a16:creationId xmlns:a16="http://schemas.microsoft.com/office/drawing/2014/main" id="{25C90CCA-8535-4BA4-8EC5-0994F0F7970F}"/>
                    </a:ext>
                  </a:extLst>
                </p:cNvPr>
                <p:cNvSpPr/>
                <p:nvPr/>
              </p:nvSpPr>
              <p:spPr>
                <a:xfrm rot="16200000">
                  <a:off x="5176308" y="2011200"/>
                  <a:ext cx="329183" cy="9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noProof="0">
                    <a:latin typeface="Apple Braille" charset="0"/>
                    <a:ea typeface="Apple Braille" charset="0"/>
                    <a:cs typeface="Apple Braille" charset="0"/>
                  </a:endParaRPr>
                </a:p>
              </p:txBody>
            </p:sp>
          </p:grpSp>
          <p:sp>
            <p:nvSpPr>
              <p:cNvPr id="10" name="TextBox 9">
                <a:extLst>
                  <a:ext uri="{FF2B5EF4-FFF2-40B4-BE49-F238E27FC236}">
                    <a16:creationId xmlns:a16="http://schemas.microsoft.com/office/drawing/2014/main" id="{00BF891C-5B59-4573-947D-9323602F6D5D}"/>
                  </a:ext>
                </a:extLst>
              </p:cNvPr>
              <p:cNvSpPr txBox="1"/>
              <p:nvPr/>
            </p:nvSpPr>
            <p:spPr>
              <a:xfrm flipH="1">
                <a:off x="856113" y="4503862"/>
                <a:ext cx="1540151" cy="264794"/>
              </a:xfrm>
              <a:prstGeom prst="rect">
                <a:avLst/>
              </a:prstGeom>
              <a:noFill/>
            </p:spPr>
            <p:txBody>
              <a:bodyPr wrap="square" rtlCol="0">
                <a:spAutoFit/>
              </a:bodyPr>
              <a:lstStyle/>
              <a:p>
                <a:r>
                  <a:rPr lang="id-ID" sz="1100" spc="290" noProof="0" dirty="0">
                    <a:solidFill>
                      <a:srgbClr val="003B75"/>
                    </a:solidFill>
                    <a:latin typeface="Apple Braille" charset="0"/>
                    <a:ea typeface="Apple Braille" charset="0"/>
                    <a:cs typeface="Apple Braille" charset="0"/>
                  </a:rPr>
                  <a:t>INFORMATIKA</a:t>
                </a:r>
              </a:p>
            </p:txBody>
          </p:sp>
        </p:grpSp>
      </p:grpSp>
    </p:spTree>
    <p:extLst>
      <p:ext uri="{BB962C8B-B14F-4D97-AF65-F5344CB8AC3E}">
        <p14:creationId xmlns:p14="http://schemas.microsoft.com/office/powerpoint/2010/main" val="41425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Types of security</a:t>
            </a:r>
          </a:p>
        </p:txBody>
      </p:sp>
      <p:sp>
        <p:nvSpPr>
          <p:cNvPr id="5" name="Content Placeholder 4">
            <a:extLst>
              <a:ext uri="{FF2B5EF4-FFF2-40B4-BE49-F238E27FC236}">
                <a16:creationId xmlns:a16="http://schemas.microsoft.com/office/drawing/2014/main" id="{8C201427-67C3-4371-9B5D-B772E6271B3C}"/>
              </a:ext>
            </a:extLst>
          </p:cNvPr>
          <p:cNvSpPr>
            <a:spLocks noGrp="1"/>
          </p:cNvSpPr>
          <p:nvPr>
            <p:ph idx="1"/>
          </p:nvPr>
        </p:nvSpPr>
        <p:spPr/>
        <p:txBody>
          <a:bodyPr/>
          <a:lstStyle/>
          <a:p>
            <a:pPr algn="just"/>
            <a:r>
              <a:rPr lang="en-US" dirty="0"/>
              <a:t>System-related issues such as the system levels at which various security functions should be enforced</a:t>
            </a:r>
          </a:p>
          <a:p>
            <a:pPr lvl="1" algn="just"/>
            <a:r>
              <a:rPr lang="en-US" dirty="0"/>
              <a:t>Whether a security function should be handled at the physical hardware level, the operating system level, or the DBMS level</a:t>
            </a:r>
          </a:p>
          <a:p>
            <a:pPr algn="just"/>
            <a:endParaRPr lang="en-US" dirty="0"/>
          </a:p>
          <a:p>
            <a:pPr algn="just"/>
            <a:r>
              <a:rPr lang="en-US" dirty="0"/>
              <a:t>The need in some organizations to identify multiple security levels and to categorize the data and users based on these classifications</a:t>
            </a:r>
          </a:p>
          <a:p>
            <a:pPr lvl="1" algn="just"/>
            <a:r>
              <a:rPr lang="en-US" dirty="0"/>
              <a:t>For example, top secret, secret, confidential, and unclassified</a:t>
            </a:r>
          </a:p>
          <a:p>
            <a:pPr lvl="1" algn="just"/>
            <a:r>
              <a:rPr lang="en-US" dirty="0"/>
              <a:t>The security policy of the organization with respect to permitting access to various classifications of data must be enforced</a:t>
            </a:r>
          </a:p>
        </p:txBody>
      </p:sp>
    </p:spTree>
    <p:extLst>
      <p:ext uri="{BB962C8B-B14F-4D97-AF65-F5344CB8AC3E}">
        <p14:creationId xmlns:p14="http://schemas.microsoft.com/office/powerpoint/2010/main" val="273442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Threats to databases</a:t>
            </a:r>
          </a:p>
        </p:txBody>
      </p:sp>
      <p:sp>
        <p:nvSpPr>
          <p:cNvPr id="8" name="Content Placeholder 7">
            <a:extLst>
              <a:ext uri="{FF2B5EF4-FFF2-40B4-BE49-F238E27FC236}">
                <a16:creationId xmlns:a16="http://schemas.microsoft.com/office/drawing/2014/main" id="{FCAE9EAA-809C-4BD1-9584-8C6727D81DDE}"/>
              </a:ext>
            </a:extLst>
          </p:cNvPr>
          <p:cNvSpPr>
            <a:spLocks noGrp="1"/>
          </p:cNvSpPr>
          <p:nvPr>
            <p:ph idx="1"/>
          </p:nvPr>
        </p:nvSpPr>
        <p:spPr/>
        <p:txBody>
          <a:bodyPr/>
          <a:lstStyle/>
          <a:p>
            <a:pPr marL="0" indent="0" algn="just">
              <a:buNone/>
            </a:pPr>
            <a:r>
              <a:rPr lang="en-US" sz="2400" b="1" dirty="0"/>
              <a:t>Loss of Integrity</a:t>
            </a:r>
          </a:p>
          <a:p>
            <a:pPr algn="just"/>
            <a:r>
              <a:rPr lang="en-US" sz="1600" dirty="0"/>
              <a:t>Database integrity </a:t>
            </a:r>
            <a:r>
              <a:rPr lang="en-US" sz="1600" dirty="0">
                <a:sym typeface="Wingdings" panose="05000000000000000000" pitchFamily="2" charset="2"/>
              </a:rPr>
              <a:t></a:t>
            </a:r>
            <a:r>
              <a:rPr lang="en-US" sz="1600" dirty="0"/>
              <a:t> requirement that information be protected from improper modification (creation, insertion, modification, changing the status of data, deletion)</a:t>
            </a:r>
          </a:p>
          <a:p>
            <a:pPr algn="just"/>
            <a:endParaRPr lang="en-US" sz="1600" dirty="0"/>
          </a:p>
          <a:p>
            <a:pPr algn="just"/>
            <a:r>
              <a:rPr lang="en-US" sz="1600" dirty="0"/>
              <a:t>Integrity is lost if unauthorized changes are made to the data by either intentional or accidental acts</a:t>
            </a:r>
          </a:p>
          <a:p>
            <a:pPr algn="just"/>
            <a:endParaRPr lang="en-US" sz="1600" dirty="0"/>
          </a:p>
          <a:p>
            <a:pPr algn="just"/>
            <a:r>
              <a:rPr lang="en-US" sz="1600" dirty="0"/>
              <a:t>If the loss of system or data integrity is not corrected, continued use of the contaminated system or corrupted data could result in inaccuracy, fraud, or erroneous decisions</a:t>
            </a:r>
          </a:p>
        </p:txBody>
      </p:sp>
    </p:spTree>
    <p:extLst>
      <p:ext uri="{BB962C8B-B14F-4D97-AF65-F5344CB8AC3E}">
        <p14:creationId xmlns:p14="http://schemas.microsoft.com/office/powerpoint/2010/main" val="302506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Threats to databases</a:t>
            </a:r>
          </a:p>
        </p:txBody>
      </p:sp>
      <p:sp>
        <p:nvSpPr>
          <p:cNvPr id="8" name="Content Placeholder 7">
            <a:extLst>
              <a:ext uri="{FF2B5EF4-FFF2-40B4-BE49-F238E27FC236}">
                <a16:creationId xmlns:a16="http://schemas.microsoft.com/office/drawing/2014/main" id="{FCAE9EAA-809C-4BD1-9584-8C6727D81DDE}"/>
              </a:ext>
            </a:extLst>
          </p:cNvPr>
          <p:cNvSpPr>
            <a:spLocks noGrp="1"/>
          </p:cNvSpPr>
          <p:nvPr>
            <p:ph idx="1"/>
          </p:nvPr>
        </p:nvSpPr>
        <p:spPr/>
        <p:txBody>
          <a:bodyPr>
            <a:normAutofit/>
          </a:bodyPr>
          <a:lstStyle/>
          <a:p>
            <a:pPr marL="0" indent="0" algn="just">
              <a:buNone/>
            </a:pPr>
            <a:r>
              <a:rPr lang="en-US" sz="2400" b="1" dirty="0"/>
              <a:t>Loss of Availability</a:t>
            </a:r>
          </a:p>
          <a:p>
            <a:pPr algn="just"/>
            <a:r>
              <a:rPr lang="en-US" sz="1600" dirty="0"/>
              <a:t>Database availability </a:t>
            </a:r>
            <a:r>
              <a:rPr lang="en-US" sz="1600" dirty="0">
                <a:sym typeface="Wingdings" panose="05000000000000000000" pitchFamily="2" charset="2"/>
              </a:rPr>
              <a:t></a:t>
            </a:r>
            <a:r>
              <a:rPr lang="en-US" sz="1600" dirty="0"/>
              <a:t> making objects available to a human user or a program to which they have a legitimate right</a:t>
            </a:r>
          </a:p>
          <a:p>
            <a:pPr algn="just"/>
            <a:endParaRPr lang="en-US" dirty="0"/>
          </a:p>
          <a:p>
            <a:pPr marL="0" indent="0" algn="just">
              <a:buNone/>
            </a:pPr>
            <a:r>
              <a:rPr lang="en-US" sz="2400" b="1" dirty="0"/>
              <a:t>Loss of Confidentiality</a:t>
            </a:r>
          </a:p>
          <a:p>
            <a:pPr algn="just"/>
            <a:r>
              <a:rPr lang="en-US" sz="1600" dirty="0"/>
              <a:t>Database confidentiality </a:t>
            </a:r>
            <a:r>
              <a:rPr lang="en-US" sz="1600" dirty="0">
                <a:sym typeface="Wingdings" panose="05000000000000000000" pitchFamily="2" charset="2"/>
              </a:rPr>
              <a:t></a:t>
            </a:r>
            <a:r>
              <a:rPr lang="en-US" sz="1600" dirty="0"/>
              <a:t> protection of data from unauthorized disclosure</a:t>
            </a:r>
          </a:p>
          <a:p>
            <a:pPr algn="just"/>
            <a:r>
              <a:rPr lang="en-US" sz="1600" dirty="0"/>
              <a:t>The impact of unauthorized disclosure of confidential information can range from violation of the Data Privacy Act to the jeopardization of national security</a:t>
            </a:r>
          </a:p>
          <a:p>
            <a:pPr algn="just"/>
            <a:r>
              <a:rPr lang="en-US" sz="1600" dirty="0"/>
              <a:t>Unauthorized, unanticipated, or unintentional disclosure could result in loss of public confidence, embarrassment, or legal action against the organization</a:t>
            </a:r>
          </a:p>
        </p:txBody>
      </p:sp>
    </p:spTree>
    <p:extLst>
      <p:ext uri="{BB962C8B-B14F-4D97-AF65-F5344CB8AC3E}">
        <p14:creationId xmlns:p14="http://schemas.microsoft.com/office/powerpoint/2010/main" val="28942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Two types of database security mechanisms</a:t>
            </a:r>
          </a:p>
        </p:txBody>
      </p:sp>
      <p:sp>
        <p:nvSpPr>
          <p:cNvPr id="5" name="Content Placeholder 4">
            <a:extLst>
              <a:ext uri="{FF2B5EF4-FFF2-40B4-BE49-F238E27FC236}">
                <a16:creationId xmlns:a16="http://schemas.microsoft.com/office/drawing/2014/main" id="{414DCF68-8996-4B06-A2F4-F7EE8B401755}"/>
              </a:ext>
            </a:extLst>
          </p:cNvPr>
          <p:cNvSpPr>
            <a:spLocks noGrp="1"/>
          </p:cNvSpPr>
          <p:nvPr>
            <p:ph idx="1"/>
          </p:nvPr>
        </p:nvSpPr>
        <p:spPr/>
        <p:txBody>
          <a:bodyPr/>
          <a:lstStyle/>
          <a:p>
            <a:pPr marL="0" indent="0" algn="just">
              <a:buNone/>
            </a:pPr>
            <a:r>
              <a:rPr lang="en-US" sz="2400" b="1" dirty="0"/>
              <a:t>Discretionary Security Mechanisms</a:t>
            </a:r>
          </a:p>
          <a:p>
            <a:pPr algn="just"/>
            <a:r>
              <a:rPr lang="en-US" dirty="0"/>
              <a:t>These are used to grant privileges to users, including the capability to access specific data files, records, or fields in a specified mode (such as read, insert, update, or delete)</a:t>
            </a:r>
          </a:p>
          <a:p>
            <a:pPr algn="just"/>
            <a:endParaRPr lang="en-US" dirty="0"/>
          </a:p>
          <a:p>
            <a:pPr marL="0" indent="0" algn="just">
              <a:buNone/>
            </a:pPr>
            <a:r>
              <a:rPr lang="en-US" sz="2400" b="1" dirty="0"/>
              <a:t>Mandatory Security Mechanisms</a:t>
            </a:r>
          </a:p>
          <a:p>
            <a:pPr algn="just"/>
            <a:r>
              <a:rPr lang="en-US" dirty="0"/>
              <a:t>These are used to enforce multilevel security by classifying the data and users into various security classes / levels and then implementing the appropriate security policy of the organization</a:t>
            </a:r>
          </a:p>
          <a:p>
            <a:pPr algn="just"/>
            <a:r>
              <a:rPr lang="en-US" dirty="0"/>
              <a:t>For example, a typical security policy is to permit users at a certain classification level to see only the data items classified at the user’s own or lower classification level</a:t>
            </a:r>
          </a:p>
        </p:txBody>
      </p:sp>
    </p:spTree>
    <p:extLst>
      <p:ext uri="{BB962C8B-B14F-4D97-AF65-F5344CB8AC3E}">
        <p14:creationId xmlns:p14="http://schemas.microsoft.com/office/powerpoint/2010/main" val="395909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D7E-856A-47F2-89E9-BC279650BAE5}"/>
              </a:ext>
            </a:extLst>
          </p:cNvPr>
          <p:cNvSpPr>
            <a:spLocks noGrp="1"/>
          </p:cNvSpPr>
          <p:nvPr>
            <p:ph type="title"/>
          </p:nvPr>
        </p:nvSpPr>
        <p:spPr/>
        <p:txBody>
          <a:bodyPr/>
          <a:lstStyle/>
          <a:p>
            <a:r>
              <a:rPr lang="en-US" dirty="0"/>
              <a:t>Control measures</a:t>
            </a:r>
          </a:p>
        </p:txBody>
      </p:sp>
      <p:sp>
        <p:nvSpPr>
          <p:cNvPr id="5" name="Content Placeholder 4">
            <a:extLst>
              <a:ext uri="{FF2B5EF4-FFF2-40B4-BE49-F238E27FC236}">
                <a16:creationId xmlns:a16="http://schemas.microsoft.com/office/drawing/2014/main" id="{532977EA-EE5B-4CC4-B401-D3CB3C0C3849}"/>
              </a:ext>
            </a:extLst>
          </p:cNvPr>
          <p:cNvSpPr>
            <a:spLocks noGrp="1"/>
          </p:cNvSpPr>
          <p:nvPr>
            <p:ph idx="1"/>
          </p:nvPr>
        </p:nvSpPr>
        <p:spPr/>
        <p:txBody>
          <a:bodyPr/>
          <a:lstStyle/>
          <a:p>
            <a:pPr marL="0" indent="0" algn="just">
              <a:buNone/>
            </a:pPr>
            <a:r>
              <a:rPr lang="en-US" sz="2400" b="1" dirty="0"/>
              <a:t>Access Control</a:t>
            </a:r>
          </a:p>
          <a:p>
            <a:pPr algn="just"/>
            <a:r>
              <a:rPr lang="en-US" sz="1600" dirty="0"/>
              <a:t>A security problem common to computer systems is that of preventing unauthorized persons from accessing the system itself, either to obtain information or to make malicious changes in a portion of the database</a:t>
            </a:r>
          </a:p>
          <a:p>
            <a:pPr algn="just"/>
            <a:endParaRPr lang="en-US" sz="1600" dirty="0"/>
          </a:p>
          <a:p>
            <a:pPr algn="just"/>
            <a:r>
              <a:rPr lang="en-US" sz="1600" dirty="0"/>
              <a:t>The security mechanism of a DBMS must include provisions for restricting access to the database system as a whole</a:t>
            </a:r>
          </a:p>
          <a:p>
            <a:pPr algn="just"/>
            <a:endParaRPr lang="en-US" sz="1600" dirty="0"/>
          </a:p>
          <a:p>
            <a:pPr algn="just"/>
            <a:r>
              <a:rPr lang="en-US" sz="1600" dirty="0"/>
              <a:t>This function is called access control and is handled by creating user accounts and passwords to control the login process by the DBMS</a:t>
            </a:r>
          </a:p>
        </p:txBody>
      </p:sp>
    </p:spTree>
    <p:extLst>
      <p:ext uri="{BB962C8B-B14F-4D97-AF65-F5344CB8AC3E}">
        <p14:creationId xmlns:p14="http://schemas.microsoft.com/office/powerpoint/2010/main" val="39845725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9326</TotalTime>
  <Words>2653</Words>
  <Application>Microsoft Office PowerPoint</Application>
  <PresentationFormat>Widescreen</PresentationFormat>
  <Paragraphs>486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 Braille</vt:lpstr>
      <vt:lpstr>Calibri</vt:lpstr>
      <vt:lpstr>Consolas</vt:lpstr>
      <vt:lpstr>Gill Sans MT</vt:lpstr>
      <vt:lpstr>Wingdings</vt:lpstr>
      <vt:lpstr>Wingdings 2</vt:lpstr>
      <vt:lpstr>Dividend</vt:lpstr>
      <vt:lpstr>If301 database system</vt:lpstr>
      <vt:lpstr>Review: transaction processing, concurrency, and recovery techniques</vt:lpstr>
      <vt:lpstr>outline</vt:lpstr>
      <vt:lpstr>Types of security</vt:lpstr>
      <vt:lpstr>Types of security</vt:lpstr>
      <vt:lpstr>Threats to databases</vt:lpstr>
      <vt:lpstr>Threats to databases</vt:lpstr>
      <vt:lpstr>Two types of database security mechanisms</vt:lpstr>
      <vt:lpstr>Control measures</vt:lpstr>
      <vt:lpstr>Control measures</vt:lpstr>
      <vt:lpstr>Control measures</vt:lpstr>
      <vt:lpstr>Control measures</vt:lpstr>
      <vt:lpstr>Database security and the dba</vt:lpstr>
      <vt:lpstr>Database audits</vt:lpstr>
      <vt:lpstr>Types of discretionary privileges</vt:lpstr>
      <vt:lpstr>Types of discretionary privileges</vt:lpstr>
      <vt:lpstr>Concept of a view</vt:lpstr>
      <vt:lpstr>Specifying privileges using views</vt:lpstr>
      <vt:lpstr>Revoking privileges</vt:lpstr>
      <vt:lpstr>Propagation of privileges using the grant option</vt:lpstr>
      <vt:lpstr>Mandatory access control</vt:lpstr>
      <vt:lpstr>Mandatory access control</vt:lpstr>
      <vt:lpstr>Adding users</vt:lpstr>
      <vt:lpstr>Removing users</vt:lpstr>
      <vt:lpstr>Changing the names of users</vt:lpstr>
      <vt:lpstr>Changing passwords</vt:lpstr>
      <vt:lpstr>Granting privileges</vt:lpstr>
      <vt:lpstr>Passing on privileges</vt:lpstr>
      <vt:lpstr>Revoking privileges</vt:lpstr>
      <vt:lpstr>Creating views</vt:lpstr>
      <vt:lpstr>Column names of views</vt:lpstr>
      <vt:lpstr>Updating views</vt:lpstr>
      <vt:lpstr>Deleting views</vt:lpstr>
      <vt:lpstr>restrictions on updating views</vt:lpstr>
      <vt:lpstr>restrictions on updating views</vt:lpstr>
      <vt:lpstr>Security of &amp; through views</vt:lpstr>
      <vt:lpstr>references</vt:lpstr>
      <vt:lpstr>Next week: functional dependencies and normalization for relational databases</vt:lpstr>
      <vt:lpstr>        Select *         from world         where someone         like ‘%you%’;                  empty set (0.00 sec)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Dennis Gunawan</dc:creator>
  <cp:lastModifiedBy>Dennis Gunawan</cp:lastModifiedBy>
  <cp:revision>511</cp:revision>
  <dcterms:created xsi:type="dcterms:W3CDTF">2018-08-13T03:29:39Z</dcterms:created>
  <dcterms:modified xsi:type="dcterms:W3CDTF">2019-08-08T03:03:04Z</dcterms:modified>
</cp:coreProperties>
</file>