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1" r:id="rId1"/>
  </p:sldMasterIdLst>
  <p:notesMasterIdLst>
    <p:notesMasterId r:id="rId31"/>
  </p:notesMasterIdLst>
  <p:sldIdLst>
    <p:sldId id="256" r:id="rId2"/>
    <p:sldId id="403" r:id="rId3"/>
    <p:sldId id="402" r:id="rId4"/>
    <p:sldId id="405" r:id="rId5"/>
    <p:sldId id="407" r:id="rId6"/>
    <p:sldId id="408" r:id="rId7"/>
    <p:sldId id="409" r:id="rId8"/>
    <p:sldId id="410" r:id="rId9"/>
    <p:sldId id="436" r:id="rId10"/>
    <p:sldId id="412" r:id="rId11"/>
    <p:sldId id="437" r:id="rId12"/>
    <p:sldId id="413" r:id="rId13"/>
    <p:sldId id="414" r:id="rId14"/>
    <p:sldId id="438" r:id="rId15"/>
    <p:sldId id="439" r:id="rId16"/>
    <p:sldId id="416" r:id="rId17"/>
    <p:sldId id="417" r:id="rId18"/>
    <p:sldId id="418" r:id="rId19"/>
    <p:sldId id="419" r:id="rId20"/>
    <p:sldId id="420" r:id="rId21"/>
    <p:sldId id="440" r:id="rId22"/>
    <p:sldId id="422" r:id="rId23"/>
    <p:sldId id="423" r:id="rId24"/>
    <p:sldId id="424" r:id="rId25"/>
    <p:sldId id="425" r:id="rId26"/>
    <p:sldId id="401" r:id="rId27"/>
    <p:sldId id="404" r:id="rId28"/>
    <p:sldId id="406" r:id="rId29"/>
    <p:sldId id="38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CCFFFF"/>
    <a:srgbClr val="FFCCFF"/>
    <a:srgbClr val="ED8428"/>
    <a:srgbClr val="5A8071"/>
    <a:srgbClr val="FF99FF"/>
    <a:srgbClr val="000000"/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04BB4-2F87-4590-A758-8353615DF58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29DD0-3AB4-4D7B-8A11-A84584F97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34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5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0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326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516957"/>
            <a:ext cx="11029615" cy="3341842"/>
          </a:xfrm>
        </p:spPr>
        <p:txBody>
          <a:bodyPr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C792412-C39A-449B-AB3D-77E16DF427C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87219" y="1836115"/>
            <a:ext cx="10723588" cy="527106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90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4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5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97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9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24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9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38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0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153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75A8-3E22-4494-B7EC-A54ED690D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If301 database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E68B6-DDE2-46E7-AD56-BAE4A72E15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 stored procedures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CA54C84-F933-4E35-A8D8-737C29ED91C1}"/>
              </a:ext>
            </a:extLst>
          </p:cNvPr>
          <p:cNvSpPr txBox="1">
            <a:spLocks/>
          </p:cNvSpPr>
          <p:nvPr/>
        </p:nvSpPr>
        <p:spPr>
          <a:xfrm>
            <a:off x="581191" y="951014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/>
                </a:solidFill>
              </a:rPr>
              <a:t>Dennis Gunawan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EE8229-D816-4B30-911F-22C687437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335" y="763315"/>
            <a:ext cx="819404" cy="1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8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DD7E-856A-47F2-89E9-BC279650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0EF811-3E93-413D-8B31-28D545222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Within a stored procedure, local variables can be declared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They can be used to store temporary intermediate results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we need a local variable within a stored procedure, we must introduce it first with a DECLARE statement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With a declaration, the data type of the variable is determined, and an initial value can be specified</a:t>
            </a:r>
          </a:p>
        </p:txBody>
      </p:sp>
    </p:spTree>
    <p:extLst>
      <p:ext uri="{BB962C8B-B14F-4D97-AF65-F5344CB8AC3E}">
        <p14:creationId xmlns:p14="http://schemas.microsoft.com/office/powerpoint/2010/main" val="1234445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DD7E-856A-47F2-89E9-BC279650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39555-E76C-4BDD-B693-C50C0405F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endParaRPr lang="en-US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endParaRPr lang="en-US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DECLARE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score DECIMAL(5,2)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DECLARE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name VARCHAR(40)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DECLARE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number1, number2 INTEGER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DECLARE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number1 INTEGER DEFAULT 100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C0F020-5788-49FB-9824-43547C35ED97}"/>
              </a:ext>
            </a:extLst>
          </p:cNvPr>
          <p:cNvSpPr txBox="1"/>
          <p:nvPr/>
        </p:nvSpPr>
        <p:spPr>
          <a:xfrm>
            <a:off x="581192" y="2751892"/>
            <a:ext cx="6997651" cy="67710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DECLARE</a:t>
            </a:r>
            <a:r>
              <a:rPr lang="en-US" sz="19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err="1">
                <a:latin typeface="Consolas" pitchFamily="49" charset="0"/>
                <a:cs typeface="Consolas" pitchFamily="49" charset="0"/>
              </a:rPr>
              <a:t>variable_name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900" b="1" dirty="0" err="1">
                <a:latin typeface="Consolas" pitchFamily="49" charset="0"/>
                <a:cs typeface="Consolas" pitchFamily="49" charset="0"/>
              </a:rPr>
              <a:t>variable_name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, ... </a:t>
            </a:r>
            <a:r>
              <a:rPr lang="en-US" sz="1900" b="1" dirty="0" err="1">
                <a:latin typeface="Consolas" pitchFamily="49" charset="0"/>
                <a:cs typeface="Consolas" pitchFamily="49" charset="0"/>
              </a:rPr>
              <a:t>data_type</a:t>
            </a:r>
            <a:endParaRPr lang="en-US" sz="19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DEFAULT </a:t>
            </a:r>
            <a:r>
              <a:rPr lang="en-US" sz="1900" b="1" dirty="0" err="1">
                <a:latin typeface="Consolas" pitchFamily="49" charset="0"/>
                <a:cs typeface="Consolas" pitchFamily="49" charset="0"/>
              </a:rPr>
              <a:t>default_value</a:t>
            </a:r>
            <a:r>
              <a:rPr lang="en-US" sz="1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12833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DD7E-856A-47F2-89E9-BC279650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C82AF0-E71D-484F-AFED-3F6C722DD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SET statement can assign a value to a local variable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lvl="1" algn="just"/>
            <a:r>
              <a:rPr lang="en-US" sz="1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SET 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var1 </a:t>
            </a:r>
            <a:r>
              <a:rPr lang="en-US" sz="1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1</a:t>
            </a:r>
            <a:r>
              <a:rPr lang="en-US" sz="1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algn="just"/>
            <a:r>
              <a:rPr lang="en-US" sz="1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SET 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var1 </a:t>
            </a:r>
            <a:r>
              <a:rPr lang="en-US" sz="1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:=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1</a:t>
            </a:r>
            <a:r>
              <a:rPr lang="en-US" sz="1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algn="just"/>
            <a:r>
              <a:rPr lang="en-US" sz="1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18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var1 </a:t>
            </a:r>
            <a:r>
              <a:rPr lang="en-US" sz="1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1, var2 </a:t>
            </a:r>
            <a:r>
              <a:rPr lang="en-US" sz="1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var1</a:t>
            </a:r>
            <a:r>
              <a:rPr lang="en-US" sz="1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07C19B-C64A-4032-ACF0-D5AD0931DF72}"/>
              </a:ext>
            </a:extLst>
          </p:cNvPr>
          <p:cNvSpPr txBox="1"/>
          <p:nvPr/>
        </p:nvSpPr>
        <p:spPr>
          <a:xfrm>
            <a:off x="988324" y="3107204"/>
            <a:ext cx="6450701" cy="96949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SET </a:t>
            </a:r>
            <a:r>
              <a:rPr lang="en-US" sz="1900" b="1" dirty="0" err="1">
                <a:latin typeface="Consolas" pitchFamily="49" charset="0"/>
                <a:cs typeface="Consolas" pitchFamily="49" charset="0"/>
              </a:rPr>
              <a:t>variable_name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:=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err="1">
                <a:latin typeface="Consolas" pitchFamily="49" charset="0"/>
                <a:cs typeface="Consolas" pitchFamily="49" charset="0"/>
              </a:rPr>
              <a:t>scalar_expression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9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dirty="0" err="1">
                <a:latin typeface="Consolas" pitchFamily="49" charset="0"/>
                <a:cs typeface="Consolas" pitchFamily="49" charset="0"/>
              </a:rPr>
              <a:t>variable_name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:=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err="1">
                <a:latin typeface="Consolas" pitchFamily="49" charset="0"/>
                <a:cs typeface="Consolas" pitchFamily="49" charset="0"/>
              </a:rPr>
              <a:t>scalar_expression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900" b="1" dirty="0">
                <a:latin typeface="Consolas" pitchFamily="49" charset="0"/>
                <a:cs typeface="Consolas" pitchFamily="49" charset="0"/>
              </a:rPr>
              <a:t>    ...</a:t>
            </a:r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99473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DD7E-856A-47F2-89E9-BC279650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Flow-control statements:</a:t>
            </a:r>
            <a:br>
              <a:rPr lang="en-US" dirty="0"/>
            </a:br>
            <a:r>
              <a:rPr lang="en-US" dirty="0"/>
              <a:t>if statement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6D7727-7BA9-49AA-AD9F-823BAA035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odd_or_even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IN number INTEGER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BEGIN</a:t>
            </a:r>
            <a:b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DECLARE output VARCHAR(255);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SET output = ‘’;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IF number % 2 = 0 THEN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   SET output = CONCAT(number,‘ ’,‘is an even number’);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ELSE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   SET output = CONCAT(number,‘ ’,‘is an odd number’);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END IF;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SELECT output “Odd Or Even?”;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EB5E04-10B1-42CB-B050-2174625891F3}"/>
              </a:ext>
            </a:extLst>
          </p:cNvPr>
          <p:cNvSpPr txBox="1"/>
          <p:nvPr/>
        </p:nvSpPr>
        <p:spPr>
          <a:xfrm>
            <a:off x="6019800" y="4638118"/>
            <a:ext cx="5591007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condition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statement_list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ELSEIF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condition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statement_list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ELSEIF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condition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statement_list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statement_list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END IF;</a:t>
            </a:r>
          </a:p>
        </p:txBody>
      </p:sp>
    </p:spTree>
    <p:extLst>
      <p:ext uri="{BB962C8B-B14F-4D97-AF65-F5344CB8AC3E}">
        <p14:creationId xmlns:p14="http://schemas.microsoft.com/office/powerpoint/2010/main" val="2403613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DD7E-856A-47F2-89E9-BC279650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Flow-control statements:</a:t>
            </a:r>
            <a:br>
              <a:rPr lang="en-US" dirty="0"/>
            </a:br>
            <a:r>
              <a:rPr lang="en-US" dirty="0"/>
              <a:t>case statement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32CF77-77FA-4841-88EF-109132083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odd_or_even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IN number INTEGER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BEGIN</a:t>
            </a:r>
            <a:b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DECLARE output VARCHAR(255);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SET output = ‘’;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CASE number % 2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   WHEN 0 THEN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      SET output = CONCAT(number,‘ ’,‘is an even number’);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   ELSE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      SET output = CONCAT(number,‘ ’,‘is an odd number’);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END CASE;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SELECT output “Odd Or Even?”;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470260-0AC4-4F24-8F58-28DC16ADB835}"/>
              </a:ext>
            </a:extLst>
          </p:cNvPr>
          <p:cNvSpPr txBox="1"/>
          <p:nvPr/>
        </p:nvSpPr>
        <p:spPr>
          <a:xfrm>
            <a:off x="5267324" y="4809396"/>
            <a:ext cx="6343483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scalar_expression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WHEN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scalar_expression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statement_list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WHEN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scalar_expression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statement_list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...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statement_list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END CASE;</a:t>
            </a:r>
          </a:p>
        </p:txBody>
      </p:sp>
    </p:spTree>
    <p:extLst>
      <p:ext uri="{BB962C8B-B14F-4D97-AF65-F5344CB8AC3E}">
        <p14:creationId xmlns:p14="http://schemas.microsoft.com/office/powerpoint/2010/main" val="1180607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DD7E-856A-47F2-89E9-BC279650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Flow-control statements:</a:t>
            </a:r>
            <a:br>
              <a:rPr lang="en-US" dirty="0"/>
            </a:br>
            <a:r>
              <a:rPr lang="en-US" dirty="0"/>
              <a:t>case statement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32CF77-77FA-4841-88EF-109132083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odd_or_even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IN number INTEGER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BEGIN</a:t>
            </a:r>
            <a:b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DECLARE output VARCHAR(255);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SET output = ‘’;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CASE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   WHEN number % 2 = 0 THEN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      SET output = CONCAT(number,‘ ’,‘is an even number’);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   ELSE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      SET output = CONCAT(number,‘ ’,‘is an odd number’);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END CASE;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SELECT output “Odd Or Even?”;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381E6-893E-4257-A545-CAF1A2F21743}"/>
              </a:ext>
            </a:extLst>
          </p:cNvPr>
          <p:cNvSpPr txBox="1"/>
          <p:nvPr/>
        </p:nvSpPr>
        <p:spPr>
          <a:xfrm>
            <a:off x="6276973" y="4809396"/>
            <a:ext cx="5333834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CASE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WHEN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condition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statement_list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WHEN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condition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statement_list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statement_list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END CASE;</a:t>
            </a:r>
          </a:p>
        </p:txBody>
      </p:sp>
    </p:spTree>
    <p:extLst>
      <p:ext uri="{BB962C8B-B14F-4D97-AF65-F5344CB8AC3E}">
        <p14:creationId xmlns:p14="http://schemas.microsoft.com/office/powerpoint/2010/main" val="913814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DD7E-856A-47F2-89E9-BC279650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Flow-control statements:</a:t>
            </a:r>
            <a:br>
              <a:rPr lang="en-US" dirty="0"/>
            </a:br>
            <a:r>
              <a:rPr lang="en-US" dirty="0"/>
              <a:t>while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F2D317-26DF-4767-976E-0216CD38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25079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show_numbers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IN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upper_limit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INTEGER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BEGIN</a:t>
            </a:r>
            <a:b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DECLARE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INTEGER;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CREATE TEMPORARY TABLE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sequence_numbers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(numbers INTEGER);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SET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= 0;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WHILE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upper_limit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DO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   INSERT INTO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sequence_numbers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(numbers) VALUES(i+1);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   SET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+ 1;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END WHILE;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SELECT numbers “Numbers” FROM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sequence_numbers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DROP TEMPORARY TABLE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sequence_numbers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C7BC5-FAE9-4A29-8588-AD53B5610767}"/>
              </a:ext>
            </a:extLst>
          </p:cNvPr>
          <p:cNvSpPr txBox="1"/>
          <p:nvPr/>
        </p:nvSpPr>
        <p:spPr>
          <a:xfrm>
            <a:off x="581192" y="2056671"/>
            <a:ext cx="4574276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label_name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condition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DO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statement_list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END WHILE </a:t>
            </a:r>
            <a:r>
              <a:rPr lang="en-US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label_name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83963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DD7E-856A-47F2-89E9-BC279650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Flow-control statements:</a:t>
            </a:r>
            <a:br>
              <a:rPr lang="en-US" dirty="0"/>
            </a:br>
            <a:r>
              <a:rPr lang="en-US" dirty="0"/>
              <a:t>repeat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E6E681-C231-4EDB-BE44-155A1F3E5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show_numbers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IN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upper_limit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INTEGER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BEGIN</a:t>
            </a:r>
            <a:b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DECLARE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INTEGER;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CREATE TEMPORARY TABLE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sequence_numbers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(numbers INTEGER);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SET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= 0;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REPEAT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   INSERT INTO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sequence_numbers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(numbers) VALUES(i+1);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   SET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+ 1;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UNTIL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&gt;=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upper_limit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END REPEAT;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SELECT numbers “Numbers” FROM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sequence_numbers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DROP TEMPORARY TABLE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sequence_numbers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326306-E999-4FE8-BEAB-762951C15BC9}"/>
              </a:ext>
            </a:extLst>
          </p:cNvPr>
          <p:cNvSpPr txBox="1"/>
          <p:nvPr/>
        </p:nvSpPr>
        <p:spPr>
          <a:xfrm>
            <a:off x="7519992" y="4658470"/>
            <a:ext cx="3452640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label_name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REPEAT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statement_list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UNTIL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condition</a:t>
            </a:r>
          </a:p>
          <a:p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END REPEAT </a:t>
            </a:r>
            <a:r>
              <a:rPr lang="en-US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label_name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65875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DD7E-856A-47F2-89E9-BC279650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Flow-control statements:</a:t>
            </a:r>
            <a:br>
              <a:rPr lang="en-US" dirty="0"/>
            </a:br>
            <a:r>
              <a:rPr lang="en-US" dirty="0"/>
              <a:t>loop, leave, &amp; iterate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2F6348-3B78-4FEE-95C9-575524545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show_odd_numbers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IN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upper_limit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INTEGER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BEGIN</a:t>
            </a:r>
            <a:b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DECLARE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INTEGER;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CREATE TEMPORARY TABLE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odd_numbers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(numbers INTEGER);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SET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= 0;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odd: LOOP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   SET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+ 1;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   IF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&gt;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upper_limit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THEN LEAVE odd; END IF;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   IF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% 2 = 0 THEN ITERATE odd; END IF;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   INSERT INTO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odd_numbers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(numbers) VALUES(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END LOOP odd;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SELECT numbers “Numbers” FROM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odd_numbers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DROP TEMPORARY TABLE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odd_numbers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CB75D-A72A-4152-BA3B-5E4D539B525F}"/>
              </a:ext>
            </a:extLst>
          </p:cNvPr>
          <p:cNvSpPr txBox="1"/>
          <p:nvPr/>
        </p:nvSpPr>
        <p:spPr>
          <a:xfrm>
            <a:off x="8409573" y="3482333"/>
            <a:ext cx="3201234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label_name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LOOP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statement_list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END LOOP </a:t>
            </a:r>
            <a:r>
              <a:rPr lang="en-US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label_name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E45907-006E-4291-B17E-B2E8495D480C}"/>
              </a:ext>
            </a:extLst>
          </p:cNvPr>
          <p:cNvSpPr txBox="1"/>
          <p:nvPr/>
        </p:nvSpPr>
        <p:spPr>
          <a:xfrm>
            <a:off x="9283058" y="4762899"/>
            <a:ext cx="232774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LEAVE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label_name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9DADEE-E4A0-4011-82B6-39778142E977}"/>
              </a:ext>
            </a:extLst>
          </p:cNvPr>
          <p:cNvSpPr txBox="1"/>
          <p:nvPr/>
        </p:nvSpPr>
        <p:spPr>
          <a:xfrm>
            <a:off x="9031650" y="5489467"/>
            <a:ext cx="2579157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ITERATE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label_name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84520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DD7E-856A-47F2-89E9-BC279650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stored procedures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CD189B-F63A-4D70-B862-46A39444F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procedure can be called from a program, from interactive SQL, and from stored procedures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CALL statement is used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lvl="1" algn="just"/>
            <a:r>
              <a:rPr lang="en-US" sz="1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CALL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delete_actor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‘A0001’</a:t>
            </a:r>
            <a:r>
              <a:rPr lang="en-US" sz="1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 algn="just"/>
            <a:r>
              <a:rPr lang="en-US" sz="1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CALL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show_all_movies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6DBC24-A90B-4E85-B9A6-0CCE3639CAE8}"/>
              </a:ext>
            </a:extLst>
          </p:cNvPr>
          <p:cNvSpPr txBox="1"/>
          <p:nvPr/>
        </p:nvSpPr>
        <p:spPr>
          <a:xfrm>
            <a:off x="988325" y="3837839"/>
            <a:ext cx="6212038" cy="67710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CALL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err="1">
                <a:latin typeface="Consolas" pitchFamily="49" charset="0"/>
                <a:cs typeface="Consolas" pitchFamily="49" charset="0"/>
              </a:rPr>
              <a:t>database_name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. </a:t>
            </a:r>
            <a:r>
              <a:rPr lang="en-US" sz="19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err="1">
                <a:latin typeface="Consolas" pitchFamily="49" charset="0"/>
                <a:cs typeface="Consolas" pitchFamily="49" charset="0"/>
              </a:rPr>
              <a:t>stored_procedure_name</a:t>
            </a:r>
            <a:endParaRPr lang="en-US" sz="19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9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19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parameter, parameter, ... </a:t>
            </a:r>
            <a:r>
              <a:rPr lang="en-US" sz="19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19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417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9082-29A2-419D-88FE-EFA179D4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Review:</a:t>
            </a:r>
            <a:br>
              <a:rPr lang="en-US" dirty="0"/>
            </a:br>
            <a:r>
              <a:rPr lang="en-US" sz="2200" dirty="0"/>
              <a:t>functional dependencies and normalization for relational databases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23E9-A8CA-4DC2-A7B5-1732CC615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900339"/>
          </a:xfrm>
        </p:spPr>
        <p:txBody>
          <a:bodyPr anchor="ctr">
            <a:normAutofit/>
          </a:bodyPr>
          <a:lstStyle/>
          <a:p>
            <a:r>
              <a:rPr lang="en-US" dirty="0"/>
              <a:t>Functional Dependencies</a:t>
            </a:r>
          </a:p>
          <a:p>
            <a:r>
              <a:rPr lang="en-US" dirty="0"/>
              <a:t>First Normal Form (1NF)</a:t>
            </a:r>
          </a:p>
          <a:p>
            <a:r>
              <a:rPr lang="en-US" dirty="0"/>
              <a:t>Partial Dependency</a:t>
            </a:r>
          </a:p>
          <a:p>
            <a:r>
              <a:rPr lang="en-US" dirty="0"/>
              <a:t>Second Normal Form (2NF)</a:t>
            </a:r>
          </a:p>
          <a:p>
            <a:r>
              <a:rPr lang="en-US" dirty="0"/>
              <a:t>Transitive Dependency</a:t>
            </a:r>
          </a:p>
          <a:p>
            <a:r>
              <a:rPr lang="en-US" dirty="0"/>
              <a:t>Third Normal Form (3NF)</a:t>
            </a:r>
          </a:p>
        </p:txBody>
      </p:sp>
    </p:spTree>
    <p:extLst>
      <p:ext uri="{BB962C8B-B14F-4D97-AF65-F5344CB8AC3E}">
        <p14:creationId xmlns:p14="http://schemas.microsoft.com/office/powerpoint/2010/main" val="1581386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DD7E-856A-47F2-89E9-BC279650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2EAA97-2616-4B98-B74C-208FCDE5E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Quite often we want to retrieve data from the tables into the stored procedure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can fetch data in two ways</a:t>
            </a:r>
          </a:p>
          <a:p>
            <a:pPr lvl="1" algn="just"/>
            <a:r>
              <a:rPr lang="en-US" dirty="0"/>
              <a:t>If only one-row data must be fetched, we can easily do this with a special version of the SELECT statement: the SELECT INTO statement</a:t>
            </a:r>
          </a:p>
          <a:p>
            <a:pPr lvl="1" algn="just"/>
            <a:r>
              <a:rPr lang="en-US" dirty="0"/>
              <a:t>To fetch multiple rows, the concept of a cursor has been added</a:t>
            </a:r>
          </a:p>
        </p:txBody>
      </p:sp>
    </p:spTree>
    <p:extLst>
      <p:ext uri="{BB962C8B-B14F-4D97-AF65-F5344CB8AC3E}">
        <p14:creationId xmlns:p14="http://schemas.microsoft.com/office/powerpoint/2010/main" val="2466322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DD7E-856A-47F2-89E9-BC279650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data with select into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D0B6D-5D6F-49FA-910D-EFBCDFB87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5952957" cy="3633047"/>
          </a:xfrm>
          <a:ln w="28575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SELECT	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INTO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local_variable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local_variable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, ...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...</a:t>
            </a:r>
            <a:endParaRPr lang="en-US" b="1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...</a:t>
            </a:r>
            <a:endParaRPr lang="en-US" b="1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GROUP BY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...</a:t>
            </a:r>
            <a:endParaRPr lang="en-US" b="1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HAVING	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...</a:t>
            </a:r>
            <a:endParaRPr lang="en-US" b="1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ORDER BY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LIMIT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...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286BC-9283-4A58-B688-60F67034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6551" y="2228003"/>
            <a:ext cx="4924258" cy="363304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the INTO clause, we specify the names of variables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each expression in the SELECT clause, a variable must be specified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After processing the SELECT INTO statement, the values of that expression are assigned to the variables</a:t>
            </a:r>
          </a:p>
        </p:txBody>
      </p:sp>
    </p:spTree>
    <p:extLst>
      <p:ext uri="{BB962C8B-B14F-4D97-AF65-F5344CB8AC3E}">
        <p14:creationId xmlns:p14="http://schemas.microsoft.com/office/powerpoint/2010/main" val="860165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DD7E-856A-47F2-89E9-BC279650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data with select into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276E6E-2342-43DD-9CF2-CC1D2C0DE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count_actors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OUT counter INTEGER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BEGIN</a:t>
            </a:r>
            <a:b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SELECT COUNT(*)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INTO counter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FROM actors;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  <a:p>
            <a:endParaRPr lang="en-US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CALL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count_actors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@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number_of_actors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@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number_of_actors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3646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DD7E-856A-47F2-89E9-BC279650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stored procedures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62082B-A1F3-4740-B308-BD84EC3A3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algn="just"/>
            <a:r>
              <a:rPr lang="en-US" dirty="0"/>
              <a:t>Stored procedures can be removed from the catalog using DROP PROCEDURE statement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lvl="1" algn="just"/>
            <a:r>
              <a:rPr lang="en-US" sz="1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DROP PROCEDURE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delete_actor</a:t>
            </a:r>
            <a:r>
              <a:rPr lang="en-US" sz="1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algn="just"/>
            <a:r>
              <a:rPr lang="en-US" sz="1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DROP PROCEDURE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show_all_movies</a:t>
            </a:r>
            <a:r>
              <a:rPr lang="en-US" sz="1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3B380-5D39-44C9-81E9-BB72675C5ED3}"/>
              </a:ext>
            </a:extLst>
          </p:cNvPr>
          <p:cNvSpPr txBox="1"/>
          <p:nvPr/>
        </p:nvSpPr>
        <p:spPr>
          <a:xfrm>
            <a:off x="988325" y="3602474"/>
            <a:ext cx="7602958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DROP PROCEDURE </a:t>
            </a:r>
            <a:r>
              <a:rPr lang="en-US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IF EXISTS</a:t>
            </a:r>
            <a:r>
              <a:rPr lang="en-US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database_name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.</a:t>
            </a:r>
            <a:r>
              <a:rPr lang="en-US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procedure_name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5549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DD7E-856A-47F2-89E9-BC279650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delimiter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7140EB-BF85-474D-A6B1-A6082F278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Each stored program contains a body that consists of an SQL statement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statement may be a compound statement made up of several statements separated by semicolon ( ; ) characters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By default, MySQL itself recognizes the semicolon as a statement delimiter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You must redefine the delimiter temporarily to cause MySQL to pass the entire stored program definition to the server</a:t>
            </a:r>
          </a:p>
        </p:txBody>
      </p:sp>
    </p:spTree>
    <p:extLst>
      <p:ext uri="{BB962C8B-B14F-4D97-AF65-F5344CB8AC3E}">
        <p14:creationId xmlns:p14="http://schemas.microsoft.com/office/powerpoint/2010/main" val="4211735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DD7E-856A-47F2-89E9-BC279650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delimiter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0E3ABF-F353-4E4A-A51C-5F710CDCB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To redefine the MySQL delimiter, use the DELIMITER command</a:t>
            </a:r>
          </a:p>
          <a:p>
            <a:pPr lvl="1" algn="just"/>
            <a:r>
              <a:rPr lang="en-US" sz="1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DELIMITER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//</a:t>
            </a:r>
            <a:endParaRPr lang="en-US" sz="1800" b="1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pPr lvl="1" algn="just"/>
            <a:endParaRPr lang="en-US" sz="1800" dirty="0"/>
          </a:p>
          <a:p>
            <a:pPr lvl="1"/>
            <a:r>
              <a:rPr lang="en-US" sz="1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show_all_movies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()</a:t>
            </a:r>
            <a:br>
              <a:rPr lang="en-US" sz="1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BEGIN</a:t>
            </a:r>
            <a:br>
              <a:rPr lang="en-US" sz="1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b="1" dirty="0">
                <a:latin typeface="Consolas" pitchFamily="49" charset="0"/>
                <a:cs typeface="Consolas" pitchFamily="49" charset="0"/>
              </a:rPr>
              <a:t>   SELECT id, name, year, rank</a:t>
            </a:r>
            <a:br>
              <a:rPr lang="en-US" sz="1800" b="1" dirty="0">
                <a:latin typeface="Consolas" pitchFamily="49" charset="0"/>
                <a:cs typeface="Consolas" pitchFamily="49" charset="0"/>
              </a:rPr>
            </a:br>
            <a:r>
              <a:rPr lang="en-US" sz="1800" b="1" dirty="0">
                <a:latin typeface="Consolas" pitchFamily="49" charset="0"/>
                <a:cs typeface="Consolas" pitchFamily="49" charset="0"/>
              </a:rPr>
              <a:t>   FROM movies;</a:t>
            </a:r>
            <a:br>
              <a:rPr lang="en-US" sz="1800" b="1" dirty="0">
                <a:latin typeface="Consolas" pitchFamily="49" charset="0"/>
                <a:cs typeface="Consolas" pitchFamily="49" charset="0"/>
              </a:rPr>
            </a:br>
            <a:r>
              <a:rPr lang="en-US" sz="1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//</a:t>
            </a:r>
          </a:p>
          <a:p>
            <a:pPr lvl="1" algn="just"/>
            <a:endParaRPr lang="en-US" sz="1800" dirty="0"/>
          </a:p>
          <a:p>
            <a:pPr lvl="1" algn="just"/>
            <a:r>
              <a:rPr lang="en-US" sz="1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DELIMITER 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;</a:t>
            </a:r>
            <a:endParaRPr lang="en-US" sz="1800" b="1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684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9082-29A2-419D-88FE-EFA179D4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23E9-A8CA-4DC2-A7B5-1732CC615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Elmasri</a:t>
            </a:r>
            <a:r>
              <a:rPr lang="en-US" dirty="0"/>
              <a:t>, </a:t>
            </a:r>
            <a:r>
              <a:rPr lang="en-US" dirty="0" err="1"/>
              <a:t>Ramez</a:t>
            </a:r>
            <a:r>
              <a:rPr lang="en-US" dirty="0"/>
              <a:t> and </a:t>
            </a:r>
            <a:r>
              <a:rPr lang="en-US" dirty="0" err="1"/>
              <a:t>Shamkant</a:t>
            </a:r>
            <a:r>
              <a:rPr lang="en-US" dirty="0"/>
              <a:t> B. </a:t>
            </a:r>
            <a:r>
              <a:rPr lang="en-US" dirty="0" err="1"/>
              <a:t>Navathe</a:t>
            </a:r>
            <a:r>
              <a:rPr lang="en-US" dirty="0"/>
              <a:t> (2011), Fundamentals of Database Systems, 6</a:t>
            </a:r>
            <a:r>
              <a:rPr lang="en-US" baseline="30000" dirty="0"/>
              <a:t>th</a:t>
            </a:r>
            <a:r>
              <a:rPr lang="en-US" dirty="0"/>
              <a:t> edition, Addison Wesley.</a:t>
            </a:r>
          </a:p>
          <a:p>
            <a:endParaRPr lang="en-US" dirty="0"/>
          </a:p>
          <a:p>
            <a:r>
              <a:rPr lang="en-US" dirty="0"/>
              <a:t>Rick F. van der </a:t>
            </a:r>
            <a:r>
              <a:rPr lang="en-US" dirty="0" err="1"/>
              <a:t>Lans</a:t>
            </a:r>
            <a:r>
              <a:rPr lang="en-US" dirty="0"/>
              <a:t> (2007), SQL for MySQL Developers, Addison Wesley.</a:t>
            </a:r>
          </a:p>
          <a:p>
            <a:endParaRPr lang="en-US" dirty="0"/>
          </a:p>
          <a:p>
            <a:r>
              <a:rPr lang="en-US" dirty="0"/>
              <a:t>Connolly, Thomas and Carolyn </a:t>
            </a:r>
            <a:r>
              <a:rPr lang="en-US" dirty="0" err="1"/>
              <a:t>Begg</a:t>
            </a:r>
            <a:r>
              <a:rPr lang="en-US" dirty="0"/>
              <a:t> (2015), Database Systems A Practical Approach to Design, Implementation, and Management, 6</a:t>
            </a:r>
            <a:r>
              <a:rPr lang="en-US" baseline="30000" dirty="0"/>
              <a:t>th</a:t>
            </a:r>
            <a:r>
              <a:rPr lang="en-US" dirty="0"/>
              <a:t> edition, Pearson Education, ISBN 13: 978-1-292-06118-4, Essex, England.</a:t>
            </a:r>
          </a:p>
        </p:txBody>
      </p:sp>
    </p:spTree>
    <p:extLst>
      <p:ext uri="{BB962C8B-B14F-4D97-AF65-F5344CB8AC3E}">
        <p14:creationId xmlns:p14="http://schemas.microsoft.com/office/powerpoint/2010/main" val="3288605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9082-29A2-419D-88FE-EFA179D4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week: cursor, stored functions, and 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23E9-A8CA-4DC2-A7B5-1732CC615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900339"/>
          </a:xfrm>
        </p:spPr>
        <p:txBody>
          <a:bodyPr anchor="ctr">
            <a:normAutofit/>
          </a:bodyPr>
          <a:lstStyle/>
          <a:p>
            <a:r>
              <a:rPr lang="en-US" dirty="0"/>
              <a:t>Retrieving Data with a CURSOR</a:t>
            </a:r>
          </a:p>
          <a:p>
            <a:r>
              <a:rPr lang="en-US" dirty="0"/>
              <a:t>Stored Functions</a:t>
            </a:r>
          </a:p>
          <a:p>
            <a:r>
              <a:rPr lang="en-US" dirty="0"/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2145760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D217E3-5706-4978-8DAD-1E6B2464F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981075"/>
            <a:ext cx="11029614" cy="3771900"/>
          </a:xfrm>
        </p:spPr>
        <p:txBody>
          <a:bodyPr anchor="ctr">
            <a:normAutofit/>
          </a:bodyPr>
          <a:lstStyle/>
          <a:p>
            <a:r>
              <a:rPr lang="en-US" dirty="0"/>
              <a:t>								Select </a:t>
            </a:r>
            <a:r>
              <a:rPr lang="en-US" dirty="0">
                <a:solidFill>
                  <a:schemeClr val="accent2"/>
                </a:solidFill>
              </a:rPr>
              <a:t>*</a:t>
            </a:r>
            <a:br>
              <a:rPr lang="en-US" dirty="0"/>
            </a:br>
            <a:r>
              <a:rPr lang="en-US" dirty="0"/>
              <a:t>								from </a:t>
            </a:r>
            <a:r>
              <a:rPr lang="en-US" dirty="0">
                <a:solidFill>
                  <a:schemeClr val="accent2"/>
                </a:solidFill>
              </a:rPr>
              <a:t>world</a:t>
            </a:r>
            <a:br>
              <a:rPr lang="en-US" dirty="0"/>
            </a:br>
            <a:r>
              <a:rPr lang="en-US" dirty="0"/>
              <a:t>								where </a:t>
            </a:r>
            <a:r>
              <a:rPr lang="en-US" dirty="0">
                <a:solidFill>
                  <a:schemeClr val="accent2"/>
                </a:solidFill>
              </a:rPr>
              <a:t>someone</a:t>
            </a:r>
            <a:br>
              <a:rPr lang="en-US" dirty="0"/>
            </a:br>
            <a:r>
              <a:rPr lang="en-US" dirty="0"/>
              <a:t>								like </a:t>
            </a:r>
            <a:r>
              <a:rPr lang="en-US" dirty="0">
                <a:solidFill>
                  <a:schemeClr val="accent2"/>
                </a:solidFill>
              </a:rPr>
              <a:t>‘%you%’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							</a:t>
            </a:r>
            <a:br>
              <a:rPr lang="en-US" dirty="0"/>
            </a:br>
            <a:r>
              <a:rPr lang="en-US" dirty="0"/>
              <a:t>								empty set (0.00 sec)</a:t>
            </a:r>
          </a:p>
        </p:txBody>
      </p:sp>
    </p:spTree>
    <p:extLst>
      <p:ext uri="{BB962C8B-B14F-4D97-AF65-F5344CB8AC3E}">
        <p14:creationId xmlns:p14="http://schemas.microsoft.com/office/powerpoint/2010/main" val="3278931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3DAF1CE-1E19-483E-BA10-29CA600D50A6}"/>
              </a:ext>
            </a:extLst>
          </p:cNvPr>
          <p:cNvGrpSpPr/>
          <p:nvPr/>
        </p:nvGrpSpPr>
        <p:grpSpPr>
          <a:xfrm>
            <a:off x="0" y="470427"/>
            <a:ext cx="12193109" cy="6063723"/>
            <a:chOff x="0" y="327552"/>
            <a:chExt cx="12193109" cy="606372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0DE93D0-781D-471C-B8A4-5BB1CCD05F9D}"/>
                </a:ext>
              </a:extLst>
            </p:cNvPr>
            <p:cNvSpPr txBox="1"/>
            <p:nvPr/>
          </p:nvSpPr>
          <p:spPr>
            <a:xfrm>
              <a:off x="371198" y="327552"/>
              <a:ext cx="384271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500" noProof="0" dirty="0">
                  <a:solidFill>
                    <a:schemeClr val="tx2"/>
                  </a:solidFill>
                  <a:ea typeface="SignPainter HouseScript" charset="0"/>
                  <a:cs typeface="SignPainter HouseScript" charset="0"/>
                </a:rPr>
                <a:t>Visi</a:t>
              </a:r>
              <a:r>
                <a:rPr lang="en-US" sz="11500" noProof="0" dirty="0">
                  <a:solidFill>
                    <a:schemeClr val="tx2"/>
                  </a:solidFill>
                  <a:ea typeface="SignPainter HouseScript" charset="0"/>
                  <a:cs typeface="SignPainter HouseScript" charset="0"/>
                </a:rPr>
                <a:t>on</a:t>
              </a:r>
              <a:endParaRPr lang="id-ID" sz="11500" noProof="0" dirty="0">
                <a:solidFill>
                  <a:schemeClr val="tx2"/>
                </a:solidFill>
                <a:ea typeface="SignPainter HouseScript" charset="0"/>
                <a:cs typeface="SignPainter HouseScript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14788AF-EEFB-4CE4-8CDD-5B18F75A2449}"/>
                </a:ext>
              </a:extLst>
            </p:cNvPr>
            <p:cNvSpPr txBox="1"/>
            <p:nvPr/>
          </p:nvSpPr>
          <p:spPr>
            <a:xfrm>
              <a:off x="7007106" y="2994000"/>
              <a:ext cx="4669868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500" noProof="0" dirty="0">
                  <a:solidFill>
                    <a:schemeClr val="tx2"/>
                  </a:solidFill>
                  <a:ea typeface="SignPainter HouseScript" charset="0"/>
                  <a:cs typeface="SignPainter HouseScript" charset="0"/>
                </a:rPr>
                <a:t>Mis</a:t>
              </a:r>
              <a:r>
                <a:rPr lang="en-US" sz="11500" noProof="0" dirty="0">
                  <a:solidFill>
                    <a:schemeClr val="tx2"/>
                  </a:solidFill>
                  <a:ea typeface="SignPainter HouseScript" charset="0"/>
                  <a:cs typeface="SignPainter HouseScript" charset="0"/>
                </a:rPr>
                <a:t>s</a:t>
              </a:r>
              <a:r>
                <a:rPr lang="id-ID" sz="11500" noProof="0" dirty="0">
                  <a:solidFill>
                    <a:schemeClr val="tx2"/>
                  </a:solidFill>
                  <a:ea typeface="SignPainter HouseScript" charset="0"/>
                  <a:cs typeface="SignPainter HouseScript" charset="0"/>
                </a:rPr>
                <a:t>i</a:t>
              </a:r>
              <a:r>
                <a:rPr lang="en-US" sz="11500" noProof="0" dirty="0">
                  <a:solidFill>
                    <a:schemeClr val="tx2"/>
                  </a:solidFill>
                  <a:ea typeface="SignPainter HouseScript" charset="0"/>
                  <a:cs typeface="SignPainter HouseScript" charset="0"/>
                </a:rPr>
                <a:t>on</a:t>
              </a:r>
              <a:endParaRPr lang="id-ID" sz="11500" noProof="0" dirty="0">
                <a:solidFill>
                  <a:schemeClr val="tx2"/>
                </a:solidFill>
                <a:ea typeface="SignPainter HouseScript" charset="0"/>
                <a:cs typeface="SignPainter HouseScript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236C53-971A-43DE-9232-83767DE66BF1}"/>
                </a:ext>
              </a:extLst>
            </p:cNvPr>
            <p:cNvSpPr/>
            <p:nvPr/>
          </p:nvSpPr>
          <p:spPr>
            <a:xfrm>
              <a:off x="0" y="1961846"/>
              <a:ext cx="8595818" cy="1046473"/>
            </a:xfrm>
            <a:prstGeom prst="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noProof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2CD327-82F8-4704-B797-9D89B94815C6}"/>
                </a:ext>
              </a:extLst>
            </p:cNvPr>
            <p:cNvSpPr txBox="1"/>
            <p:nvPr/>
          </p:nvSpPr>
          <p:spPr>
            <a:xfrm>
              <a:off x="371198" y="1997258"/>
              <a:ext cx="82246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800" noProof="0" dirty="0">
                  <a:solidFill>
                    <a:schemeClr val="tx2"/>
                  </a:solidFill>
                  <a:ea typeface="Gill Sans MT" charset="0"/>
                  <a:cs typeface="Gill Sans MT" charset="0"/>
                </a:rPr>
                <a:t>To become an</a:t>
              </a:r>
              <a:r>
                <a:rPr lang="id-ID" sz="1800" noProof="0" dirty="0">
                  <a:solidFill>
                    <a:schemeClr val="tx2"/>
                  </a:solidFill>
                  <a:ea typeface="Gill Sans MT" charset="0"/>
                  <a:cs typeface="Gill Sans MT" charset="0"/>
                </a:rPr>
                <a:t> </a:t>
              </a:r>
              <a:r>
                <a:rPr lang="en-US" sz="1800" b="1" noProof="0" dirty="0">
                  <a:solidFill>
                    <a:schemeClr val="tx2"/>
                  </a:solidFill>
                  <a:ea typeface="Gill Sans MT" charset="0"/>
                  <a:cs typeface="Gill Sans MT" charset="0"/>
                </a:rPr>
                <a:t>outstanding</a:t>
              </a:r>
              <a:r>
                <a:rPr lang="id-ID" sz="1800" noProof="0" dirty="0">
                  <a:solidFill>
                    <a:schemeClr val="tx2"/>
                  </a:solidFill>
                  <a:ea typeface="Gill Sans MT" charset="0"/>
                  <a:cs typeface="Gill Sans MT" charset="0"/>
                </a:rPr>
                <a:t> </a:t>
              </a:r>
              <a:r>
                <a:rPr lang="en-US" sz="1800" noProof="0" dirty="0">
                  <a:solidFill>
                    <a:schemeClr val="tx2"/>
                  </a:solidFill>
                  <a:ea typeface="Gill Sans MT" charset="0"/>
                  <a:cs typeface="Gill Sans MT" charset="0"/>
                </a:rPr>
                <a:t>undergraduate Computer Science program that produces</a:t>
              </a:r>
              <a:r>
                <a:rPr lang="id-ID" sz="1800" noProof="0" dirty="0">
                  <a:solidFill>
                    <a:schemeClr val="tx2"/>
                  </a:solidFill>
                  <a:ea typeface="Gill Sans MT" charset="0"/>
                  <a:cs typeface="Gill Sans MT" charset="0"/>
                </a:rPr>
                <a:t> </a:t>
              </a:r>
              <a:r>
                <a:rPr lang="en-US" sz="1800" b="1" noProof="0" dirty="0">
                  <a:solidFill>
                    <a:schemeClr val="tx2"/>
                  </a:solidFill>
                  <a:ea typeface="Gill Sans MT" charset="0"/>
                  <a:cs typeface="Gill Sans MT" charset="0"/>
                </a:rPr>
                <a:t>international-minded</a:t>
              </a:r>
              <a:r>
                <a:rPr lang="id-ID" sz="1800" b="1" noProof="0" dirty="0">
                  <a:solidFill>
                    <a:schemeClr val="tx2"/>
                  </a:solidFill>
                  <a:ea typeface="Gill Sans MT" charset="0"/>
                  <a:cs typeface="Gill Sans MT" charset="0"/>
                </a:rPr>
                <a:t> </a:t>
              </a:r>
              <a:r>
                <a:rPr lang="en-US" sz="1800" noProof="0" dirty="0">
                  <a:solidFill>
                    <a:schemeClr val="tx2"/>
                  </a:solidFill>
                  <a:ea typeface="Gill Sans MT" charset="0"/>
                  <a:cs typeface="Gill Sans MT" charset="0"/>
                </a:rPr>
                <a:t>graduates who are</a:t>
              </a:r>
              <a:r>
                <a:rPr lang="id-ID" sz="1800" noProof="0" dirty="0">
                  <a:solidFill>
                    <a:schemeClr val="tx2"/>
                  </a:solidFill>
                  <a:ea typeface="Gill Sans MT" charset="0"/>
                  <a:cs typeface="Gill Sans MT" charset="0"/>
                </a:rPr>
                <a:t> </a:t>
              </a:r>
              <a:r>
                <a:rPr lang="en-US" sz="1800" b="1" noProof="0" dirty="0">
                  <a:solidFill>
                    <a:schemeClr val="tx2"/>
                  </a:solidFill>
                  <a:ea typeface="Gill Sans MT" charset="0"/>
                  <a:cs typeface="Gill Sans MT" charset="0"/>
                </a:rPr>
                <a:t>competent</a:t>
              </a:r>
              <a:r>
                <a:rPr lang="id-ID" sz="1800" noProof="0" dirty="0">
                  <a:solidFill>
                    <a:schemeClr val="tx2"/>
                  </a:solidFill>
                  <a:ea typeface="Gill Sans MT" charset="0"/>
                  <a:cs typeface="Gill Sans MT" charset="0"/>
                </a:rPr>
                <a:t> </a:t>
              </a:r>
              <a:r>
                <a:rPr lang="en-US" sz="1800" noProof="0" dirty="0">
                  <a:solidFill>
                    <a:schemeClr val="tx2"/>
                  </a:solidFill>
                  <a:ea typeface="Gill Sans MT" charset="0"/>
                  <a:cs typeface="Gill Sans MT" charset="0"/>
                </a:rPr>
                <a:t>in software engineering and have</a:t>
              </a:r>
              <a:r>
                <a:rPr lang="id-ID" sz="1800" noProof="0" dirty="0">
                  <a:solidFill>
                    <a:schemeClr val="tx2"/>
                  </a:solidFill>
                  <a:ea typeface="Gill Sans MT" charset="0"/>
                  <a:cs typeface="Gill Sans MT" charset="0"/>
                </a:rPr>
                <a:t> </a:t>
              </a:r>
              <a:r>
                <a:rPr lang="en-US" sz="1800" b="1" noProof="0" dirty="0">
                  <a:solidFill>
                    <a:schemeClr val="tx2"/>
                  </a:solidFill>
                  <a:ea typeface="Gill Sans MT" charset="0"/>
                  <a:cs typeface="Gill Sans MT" charset="0"/>
                </a:rPr>
                <a:t>entrepreneurial spirit</a:t>
              </a:r>
              <a:r>
                <a:rPr lang="id-ID" sz="1800" b="1" noProof="0" dirty="0">
                  <a:solidFill>
                    <a:schemeClr val="tx2"/>
                  </a:solidFill>
                  <a:ea typeface="Gill Sans MT" charset="0"/>
                  <a:cs typeface="Gill Sans MT" charset="0"/>
                </a:rPr>
                <a:t> </a:t>
              </a:r>
              <a:r>
                <a:rPr lang="en-US" dirty="0">
                  <a:solidFill>
                    <a:schemeClr val="tx2"/>
                  </a:solidFill>
                  <a:ea typeface="Gill Sans MT" charset="0"/>
                  <a:cs typeface="Gill Sans MT" charset="0"/>
                </a:rPr>
                <a:t>and</a:t>
              </a:r>
              <a:r>
                <a:rPr lang="id-ID" sz="1800" noProof="0" dirty="0">
                  <a:solidFill>
                    <a:schemeClr val="tx2"/>
                  </a:solidFill>
                  <a:ea typeface="Gill Sans MT" charset="0"/>
                  <a:cs typeface="Gill Sans MT" charset="0"/>
                </a:rPr>
                <a:t> </a:t>
              </a:r>
              <a:r>
                <a:rPr lang="en-US" sz="1800" b="1" noProof="0" dirty="0">
                  <a:solidFill>
                    <a:schemeClr val="tx2"/>
                  </a:solidFill>
                  <a:ea typeface="Gill Sans MT" charset="0"/>
                  <a:cs typeface="Gill Sans MT" charset="0"/>
                </a:rPr>
                <a:t>noble character</a:t>
              </a:r>
              <a:r>
                <a:rPr lang="id-ID" sz="1800" noProof="0" dirty="0">
                  <a:solidFill>
                    <a:schemeClr val="tx2"/>
                  </a:solidFill>
                  <a:ea typeface="Gill Sans MT" charset="0"/>
                  <a:cs typeface="Gill Sans MT" charset="0"/>
                </a:rPr>
                <a:t>.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70B5E7-BEEB-4806-B032-EF8B6CD89B50}"/>
                </a:ext>
              </a:extLst>
            </p:cNvPr>
            <p:cNvSpPr/>
            <p:nvPr/>
          </p:nvSpPr>
          <p:spPr>
            <a:xfrm>
              <a:off x="2882112" y="4642056"/>
              <a:ext cx="9310997" cy="1749219"/>
            </a:xfrm>
            <a:prstGeom prst="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noProof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A91596-4C59-4AF3-911D-E0C61A9A8F3E}"/>
                </a:ext>
              </a:extLst>
            </p:cNvPr>
            <p:cNvSpPr txBox="1"/>
            <p:nvPr/>
          </p:nvSpPr>
          <p:spPr>
            <a:xfrm>
              <a:off x="2882112" y="4690163"/>
              <a:ext cx="867553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spcAft>
                  <a:spcPts val="600"/>
                </a:spcAft>
                <a:buFont typeface="+mj-lt"/>
                <a:buAutoNum type="arabicPeriod"/>
              </a:pPr>
              <a:r>
                <a:rPr lang="en-US" sz="1800" b="0" i="0" kern="1200" noProof="0" dirty="0">
                  <a:solidFill>
                    <a:schemeClr val="tx2"/>
                  </a:solidFill>
                  <a:effectLst/>
                  <a:ea typeface="Gill Sans MT" charset="0"/>
                  <a:cs typeface="Gill Sans MT" charset="0"/>
                </a:rPr>
                <a:t>To conduct studies with the best technology and curriculum, supported by professional lecturer</a:t>
              </a:r>
              <a:endParaRPr lang="id-ID" sz="1800" b="0" i="0" kern="1200" noProof="0" dirty="0">
                <a:solidFill>
                  <a:schemeClr val="tx2"/>
                </a:solidFill>
                <a:effectLst/>
                <a:ea typeface="Gill Sans MT" charset="0"/>
                <a:cs typeface="Gill Sans MT" charset="0"/>
              </a:endParaRPr>
            </a:p>
            <a:p>
              <a:pPr marL="342900" indent="-342900" algn="just">
                <a:spcAft>
                  <a:spcPts val="600"/>
                </a:spcAft>
                <a:buFont typeface="+mj-lt"/>
                <a:buAutoNum type="arabicPeriod"/>
              </a:pPr>
              <a:r>
                <a:rPr lang="en-US" sz="1800" b="0" i="0" kern="1200" noProof="0" dirty="0">
                  <a:solidFill>
                    <a:schemeClr val="tx2"/>
                  </a:solidFill>
                  <a:effectLst/>
                  <a:ea typeface="Gill Sans MT" charset="0"/>
                  <a:cs typeface="Gill Sans MT" charset="0"/>
                </a:rPr>
                <a:t>To conduct research in Informatics to promote science and technology</a:t>
              </a:r>
              <a:endParaRPr lang="id-ID" sz="1800" b="0" i="0" kern="1200" noProof="0" dirty="0">
                <a:solidFill>
                  <a:schemeClr val="tx2"/>
                </a:solidFill>
                <a:effectLst/>
                <a:ea typeface="Gill Sans MT" charset="0"/>
                <a:cs typeface="Gill Sans MT" charset="0"/>
              </a:endParaRPr>
            </a:p>
            <a:p>
              <a:pPr marL="342900" indent="-342900" algn="just">
                <a:spcAft>
                  <a:spcPts val="600"/>
                </a:spcAft>
                <a:buFont typeface="+mj-lt"/>
                <a:buAutoNum type="arabicPeriod"/>
              </a:pPr>
              <a:r>
                <a:rPr lang="en-US" sz="1800" b="0" i="0" kern="1200" noProof="0" dirty="0">
                  <a:solidFill>
                    <a:schemeClr val="tx2"/>
                  </a:solidFill>
                  <a:effectLst/>
                  <a:ea typeface="Gill Sans MT" charset="0"/>
                  <a:cs typeface="Gill Sans MT" charset="0"/>
                </a:rPr>
                <a:t>To deliver </a:t>
              </a:r>
              <a:r>
                <a:rPr lang="en-US" dirty="0">
                  <a:solidFill>
                    <a:schemeClr val="tx2"/>
                  </a:solidFill>
                  <a:ea typeface="Gill Sans MT" charset="0"/>
                  <a:cs typeface="Gill Sans MT" charset="0"/>
                </a:rPr>
                <a:t>science-and-technology-based</a:t>
              </a:r>
              <a:r>
                <a:rPr lang="en-US" sz="1800" b="0" i="0" kern="1200" noProof="0" dirty="0">
                  <a:solidFill>
                    <a:schemeClr val="tx2"/>
                  </a:solidFill>
                  <a:effectLst/>
                  <a:ea typeface="Gill Sans MT" charset="0"/>
                  <a:cs typeface="Gill Sans MT" charset="0"/>
                </a:rPr>
                <a:t> society services to implement science and technology</a:t>
              </a:r>
              <a:endParaRPr lang="id-ID" sz="1800" b="0" i="0" kern="1200" noProof="0" dirty="0">
                <a:solidFill>
                  <a:schemeClr val="tx2"/>
                </a:solidFill>
                <a:effectLst/>
                <a:ea typeface="Gill Sans MT" charset="0"/>
                <a:cs typeface="Gill Sans MT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9A5DCD8-28C6-4996-9239-708FFC2C4AF8}"/>
                </a:ext>
              </a:extLst>
            </p:cNvPr>
            <p:cNvGrpSpPr/>
            <p:nvPr/>
          </p:nvGrpSpPr>
          <p:grpSpPr>
            <a:xfrm>
              <a:off x="9556002" y="859311"/>
              <a:ext cx="2635998" cy="2149008"/>
              <a:chOff x="228323" y="3403495"/>
              <a:chExt cx="2609361" cy="2175163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70615A5-C0A6-46C1-A515-385E8831C31E}"/>
                  </a:ext>
                </a:extLst>
              </p:cNvPr>
              <p:cNvGrpSpPr/>
              <p:nvPr/>
            </p:nvGrpSpPr>
            <p:grpSpPr>
              <a:xfrm>
                <a:off x="228323" y="3403495"/>
                <a:ext cx="2609361" cy="2175163"/>
                <a:chOff x="762001" y="678873"/>
                <a:chExt cx="6664676" cy="5555674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1A0F5F95-34A0-48CD-A2E8-513A4F6932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2001" y="678873"/>
                  <a:ext cx="6664676" cy="5555674"/>
                </a:xfrm>
                <a:prstGeom prst="rect">
                  <a:avLst/>
                </a:prstGeom>
              </p:spPr>
            </p:pic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CEC6E69-0970-4F3A-BAE2-4AA41D22FE0F}"/>
                    </a:ext>
                  </a:extLst>
                </p:cNvPr>
                <p:cNvSpPr/>
                <p:nvPr/>
              </p:nvSpPr>
              <p:spPr>
                <a:xfrm>
                  <a:off x="4004286" y="2313708"/>
                  <a:ext cx="332187" cy="13854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noProof="0">
                    <a:latin typeface="Apple Braille" charset="0"/>
                    <a:ea typeface="Apple Braille" charset="0"/>
                    <a:cs typeface="Apple Braille" charset="0"/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51A97C7-20F0-4B85-9979-9D5CA0998DDA}"/>
                    </a:ext>
                  </a:extLst>
                </p:cNvPr>
                <p:cNvSpPr/>
                <p:nvPr/>
              </p:nvSpPr>
              <p:spPr>
                <a:xfrm>
                  <a:off x="4544614" y="1828799"/>
                  <a:ext cx="329184" cy="17387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noProof="0">
                    <a:latin typeface="Apple Braille" charset="0"/>
                    <a:ea typeface="Apple Braille" charset="0"/>
                    <a:cs typeface="Apple Braille" charset="0"/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0A6F4C3-5F40-4A86-8F06-47A96E53DDF6}"/>
                    </a:ext>
                  </a:extLst>
                </p:cNvPr>
                <p:cNvSpPr/>
                <p:nvPr/>
              </p:nvSpPr>
              <p:spPr>
                <a:xfrm rot="16200000">
                  <a:off x="5176308" y="1526291"/>
                  <a:ext cx="329183" cy="93420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noProof="0">
                    <a:latin typeface="Apple Braille" charset="0"/>
                    <a:ea typeface="Apple Braille" charset="0"/>
                    <a:cs typeface="Apple Braille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5C90CCA-8535-4BA4-8EC5-0994F0F7970F}"/>
                    </a:ext>
                  </a:extLst>
                </p:cNvPr>
                <p:cNvSpPr/>
                <p:nvPr/>
              </p:nvSpPr>
              <p:spPr>
                <a:xfrm rot="16200000">
                  <a:off x="5176308" y="2011200"/>
                  <a:ext cx="329183" cy="93420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noProof="0">
                    <a:latin typeface="Apple Braille" charset="0"/>
                    <a:ea typeface="Apple Braille" charset="0"/>
                    <a:cs typeface="Apple Braille" charset="0"/>
                  </a:endParaRPr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BF891C-5B59-4573-947D-9323602F6D5D}"/>
                  </a:ext>
                </a:extLst>
              </p:cNvPr>
              <p:cNvSpPr txBox="1"/>
              <p:nvPr/>
            </p:nvSpPr>
            <p:spPr>
              <a:xfrm flipH="1">
                <a:off x="856113" y="4503862"/>
                <a:ext cx="1540151" cy="264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100" spc="290" noProof="0" dirty="0">
                    <a:solidFill>
                      <a:srgbClr val="003B75"/>
                    </a:solidFill>
                    <a:latin typeface="Apple Braille" charset="0"/>
                    <a:ea typeface="Apple Braille" charset="0"/>
                    <a:cs typeface="Apple Braille" charset="0"/>
                  </a:rPr>
                  <a:t>INFORMATIKA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25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9082-29A2-419D-88FE-EFA179D4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23E9-A8CA-4DC2-A7B5-1732CC615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2"/>
            <a:ext cx="5422390" cy="4140713"/>
          </a:xfrm>
        </p:spPr>
        <p:txBody>
          <a:bodyPr anchor="ctr">
            <a:normAutofit/>
          </a:bodyPr>
          <a:lstStyle/>
          <a:p>
            <a:r>
              <a:rPr lang="en-US" dirty="0"/>
              <a:t>Stored Procedures</a:t>
            </a:r>
          </a:p>
          <a:p>
            <a:r>
              <a:rPr lang="en-US" dirty="0"/>
              <a:t>Local Variables</a:t>
            </a:r>
          </a:p>
          <a:p>
            <a:r>
              <a:rPr lang="en-US" dirty="0"/>
              <a:t>Flow-Control Statements</a:t>
            </a:r>
          </a:p>
          <a:p>
            <a:r>
              <a:rPr lang="en-US" dirty="0"/>
              <a:t>Querying Data with SELECT INTO</a:t>
            </a:r>
          </a:p>
          <a:p>
            <a:r>
              <a:rPr lang="en-US" dirty="0"/>
              <a:t>MySQL Delimiter</a:t>
            </a:r>
          </a:p>
        </p:txBody>
      </p:sp>
    </p:spTree>
    <p:extLst>
      <p:ext uri="{BB962C8B-B14F-4D97-AF65-F5344CB8AC3E}">
        <p14:creationId xmlns:p14="http://schemas.microsoft.com/office/powerpoint/2010/main" val="347625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DD7E-856A-47F2-89E9-BC279650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D0B6D-5D6F-49FA-910D-EFBCDFB87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 certain piece of code (the procedure) consisting of</a:t>
            </a:r>
          </a:p>
          <a:p>
            <a:pPr marL="0" indent="0" algn="ctr">
              <a:buNone/>
            </a:pPr>
            <a:r>
              <a:rPr lang="en-US" dirty="0"/>
              <a:t>declarative and procedural SQL statements</a:t>
            </a:r>
          </a:p>
          <a:p>
            <a:pPr marL="0" indent="0" algn="ctr">
              <a:buNone/>
            </a:pPr>
            <a:r>
              <a:rPr lang="en-US" dirty="0"/>
              <a:t>stored in the catalog of a database</a:t>
            </a:r>
          </a:p>
          <a:p>
            <a:pPr marL="0" indent="0" algn="ctr">
              <a:buNone/>
            </a:pPr>
            <a:r>
              <a:rPr lang="en-US" dirty="0"/>
              <a:t>that can be activated by calling it</a:t>
            </a:r>
          </a:p>
          <a:p>
            <a:pPr marL="0" indent="0" algn="ctr">
              <a:buNone/>
            </a:pPr>
            <a:r>
              <a:rPr lang="en-US" dirty="0"/>
              <a:t>from a program, a trigger, or another stored procedure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286BC-9283-4A58-B688-60F6703498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n-US" dirty="0"/>
              <a:t>CREATE PROCEDURE statement consists of several other SQL statements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Each stored procedure consists of at least 3 parts</a:t>
            </a:r>
          </a:p>
          <a:p>
            <a:pPr lvl="1" algn="just"/>
            <a:r>
              <a:rPr lang="en-US" dirty="0"/>
              <a:t>A name</a:t>
            </a:r>
          </a:p>
          <a:p>
            <a:pPr lvl="1" algn="just"/>
            <a:r>
              <a:rPr lang="en-US" dirty="0"/>
              <a:t>A list of parameters</a:t>
            </a:r>
          </a:p>
          <a:p>
            <a:pPr lvl="1" algn="just"/>
            <a:r>
              <a:rPr lang="en-US" dirty="0"/>
              <a:t>A body</a:t>
            </a:r>
          </a:p>
        </p:txBody>
      </p:sp>
    </p:spTree>
    <p:extLst>
      <p:ext uri="{BB962C8B-B14F-4D97-AF65-F5344CB8AC3E}">
        <p14:creationId xmlns:p14="http://schemas.microsoft.com/office/powerpoint/2010/main" val="379467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DD7E-856A-47F2-89E9-BC279650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processing steps of a stored procedure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286BC-9283-4A58-B688-60F67034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2725" y="2228003"/>
            <a:ext cx="5048083" cy="3633047"/>
          </a:xfrm>
        </p:spPr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The process begins when the procedure is called from the program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The database server receives this call and finds the matching procedure in the catalog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The procedure is executed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When the procedure is finished, the result of the procedure is returned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/>
          </a:p>
          <a:p>
            <a:pPr algn="just"/>
            <a:r>
              <a:rPr lang="en-US" sz="1600" dirty="0"/>
              <a:t>No communication takes place between the database server and the program during the execution of the procedure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0B7ED-8CE0-4637-8896-C179CE6E2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507874"/>
            <a:ext cx="5876655" cy="307330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000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DD7E-856A-47F2-89E9-BC279650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parameters of a stored procedure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99881D-077B-4084-89B5-5D5D4273C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algn="just"/>
            <a:r>
              <a:rPr lang="en-US" dirty="0"/>
              <a:t>A stored procedure has zero, one, or multiple parameters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Through these parameters, the procedure is capable of communicating with the outside world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3 types of parameters</a:t>
            </a:r>
          </a:p>
          <a:p>
            <a:pPr lvl="1" algn="just"/>
            <a:r>
              <a:rPr lang="en-US" dirty="0"/>
              <a:t>With </a:t>
            </a:r>
            <a:r>
              <a:rPr lang="en-US" b="1" dirty="0">
                <a:solidFill>
                  <a:schemeClr val="accent2"/>
                </a:solidFill>
              </a:rPr>
              <a:t>input parameters</a:t>
            </a:r>
            <a:r>
              <a:rPr lang="en-US" dirty="0"/>
              <a:t>, data can be passed to a stored procedure</a:t>
            </a:r>
          </a:p>
          <a:p>
            <a:pPr lvl="1" algn="just"/>
            <a:r>
              <a:rPr lang="en-US" dirty="0"/>
              <a:t>The stored procedure uses </a:t>
            </a:r>
            <a:r>
              <a:rPr lang="en-US" b="1" dirty="0">
                <a:solidFill>
                  <a:schemeClr val="accent2"/>
                </a:solidFill>
              </a:rPr>
              <a:t>output parameters </a:t>
            </a:r>
            <a:r>
              <a:rPr lang="en-US" dirty="0"/>
              <a:t>when an answer or result must be returned</a:t>
            </a:r>
          </a:p>
          <a:p>
            <a:pPr lvl="1" algn="just"/>
            <a:r>
              <a:rPr lang="en-US" b="1" dirty="0">
                <a:solidFill>
                  <a:schemeClr val="accent2"/>
                </a:solidFill>
              </a:rPr>
              <a:t>Input/output parameter </a:t>
            </a:r>
            <a:r>
              <a:rPr lang="en-US" dirty="0"/>
              <a:t>can act as an input as well as an output parameter</a:t>
            </a:r>
          </a:p>
        </p:txBody>
      </p:sp>
    </p:spTree>
    <p:extLst>
      <p:ext uri="{BB962C8B-B14F-4D97-AF65-F5344CB8AC3E}">
        <p14:creationId xmlns:p14="http://schemas.microsoft.com/office/powerpoint/2010/main" val="132825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DD7E-856A-47F2-89E9-BC279650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parameters of a stored procedure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A7AE0F-1D04-4231-A689-0BD6E2BF1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 anchor="b"/>
          <a:lstStyle/>
          <a:p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delete_actor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IN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actor_id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CHAR(5)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algn="just"/>
            <a:endParaRPr lang="en-US" dirty="0"/>
          </a:p>
          <a:p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show_all_movies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()</a:t>
            </a:r>
            <a:br>
              <a:rPr lang="en-US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lvl="1"/>
            <a:r>
              <a:rPr lang="en-US" dirty="0"/>
              <a:t>A stored procedure does not need parameters, but opening and closing brackets are still required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EC699D-A82C-4256-B2C2-1B9FA8B60744}"/>
              </a:ext>
            </a:extLst>
          </p:cNvPr>
          <p:cNvSpPr txBox="1"/>
          <p:nvPr/>
        </p:nvSpPr>
        <p:spPr>
          <a:xfrm>
            <a:off x="581192" y="2181420"/>
            <a:ext cx="7255227" cy="155427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sz="1900" b="1" dirty="0" err="1">
                <a:latin typeface="Consolas" pitchFamily="49" charset="0"/>
                <a:cs typeface="Consolas" pitchFamily="49" charset="0"/>
              </a:rPr>
              <a:t>procedure_name</a:t>
            </a:r>
            <a:endParaRPr lang="en-US" sz="19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9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9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IN </a:t>
            </a:r>
            <a:r>
              <a:rPr lang="en-US" sz="19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OUT </a:t>
            </a:r>
            <a:r>
              <a:rPr lang="en-US" sz="19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 INOUT </a:t>
            </a:r>
            <a:r>
              <a:rPr lang="en-US" sz="19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1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err="1">
                <a:latin typeface="Consolas" pitchFamily="49" charset="0"/>
                <a:cs typeface="Consolas" pitchFamily="49" charset="0"/>
              </a:rPr>
              <a:t>parameter_name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err="1">
                <a:latin typeface="Consolas" pitchFamily="49" charset="0"/>
                <a:cs typeface="Consolas" pitchFamily="49" charset="0"/>
              </a:rPr>
              <a:t>data_type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9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9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IN </a:t>
            </a:r>
            <a:r>
              <a:rPr lang="en-US" sz="19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OUT </a:t>
            </a:r>
            <a:r>
              <a:rPr lang="en-US" sz="19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 INOUT </a:t>
            </a:r>
            <a:r>
              <a:rPr lang="en-US" sz="19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1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err="1">
                <a:latin typeface="Consolas" pitchFamily="49" charset="0"/>
                <a:cs typeface="Consolas" pitchFamily="49" charset="0"/>
              </a:rPr>
              <a:t>parameter_name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err="1">
                <a:latin typeface="Consolas" pitchFamily="49" charset="0"/>
                <a:cs typeface="Consolas" pitchFamily="49" charset="0"/>
              </a:rPr>
              <a:t>data_type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...</a:t>
            </a:r>
            <a:r>
              <a:rPr lang="en-US" sz="19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900" b="1" dirty="0" err="1">
                <a:latin typeface="Consolas" pitchFamily="49" charset="0"/>
                <a:cs typeface="Consolas" pitchFamily="49" charset="0"/>
              </a:rPr>
              <a:t>routine_body</a:t>
            </a:r>
            <a:endParaRPr lang="en-US" sz="19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955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DD7E-856A-47F2-89E9-BC279650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body of a stored procedure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D16209-4854-4481-BFF1-356B502C9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body of a stored procedure contains all the statements that must be executed when the procedure is called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body always begins with </a:t>
            </a:r>
            <a:r>
              <a:rPr lang="en-US" b="1" dirty="0">
                <a:solidFill>
                  <a:schemeClr val="accent2"/>
                </a:solidFill>
              </a:rPr>
              <a:t>BEGIN</a:t>
            </a:r>
            <a:r>
              <a:rPr lang="en-US" dirty="0"/>
              <a:t> and ends with </a:t>
            </a:r>
            <a:r>
              <a:rPr lang="en-US" b="1" dirty="0">
                <a:solidFill>
                  <a:schemeClr val="accent2"/>
                </a:solidFill>
              </a:rPr>
              <a:t>END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between, all statement types can be specified</a:t>
            </a:r>
          </a:p>
          <a:p>
            <a:pPr lvl="1" algn="just"/>
            <a:r>
              <a:rPr lang="en-US" dirty="0"/>
              <a:t>SQL statements (DDL, DCL, and DML statements)</a:t>
            </a:r>
          </a:p>
          <a:p>
            <a:pPr lvl="1" algn="just"/>
            <a:r>
              <a:rPr lang="en-US" dirty="0"/>
              <a:t>Procedural statements, such as IF-THEN-ELSE and WHILE-DO</a:t>
            </a:r>
          </a:p>
        </p:txBody>
      </p:sp>
    </p:spTree>
    <p:extLst>
      <p:ext uri="{BB962C8B-B14F-4D97-AF65-F5344CB8AC3E}">
        <p14:creationId xmlns:p14="http://schemas.microsoft.com/office/powerpoint/2010/main" val="3482792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DD7E-856A-47F2-89E9-BC279650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body of a stored procedure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C9EFBE-0875-422E-B39C-8C3038E99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delete_actor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IN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actor_id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CHAR(5)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BEGIN</a:t>
            </a:r>
            <a:b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DELETE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FROM actors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WHERE id =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actor_id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  <a:p>
            <a:endParaRPr lang="en-US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show_all_movies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()</a:t>
            </a:r>
            <a:b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BEGIN</a:t>
            </a:r>
            <a:b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SELECT id, name, year, rank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FROM movies;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END</a:t>
            </a:r>
            <a:endParaRPr lang="en-US" sz="16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6C156C-FA6D-4749-9FB0-CF10CE3C1BCE}"/>
              </a:ext>
            </a:extLst>
          </p:cNvPr>
          <p:cNvSpPr txBox="1"/>
          <p:nvPr/>
        </p:nvSpPr>
        <p:spPr>
          <a:xfrm>
            <a:off x="5533855" y="3096317"/>
            <a:ext cx="6076952" cy="184665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procedure_name</a:t>
            </a: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IN </a:t>
            </a:r>
            <a:r>
              <a:rPr lang="en-US" sz="16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OUT </a:t>
            </a:r>
            <a:r>
              <a:rPr lang="en-US" sz="16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INOUT </a:t>
            </a:r>
            <a:r>
              <a:rPr lang="en-US" sz="16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parameter_name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data_type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6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IN </a:t>
            </a:r>
            <a:r>
              <a:rPr lang="en-US" sz="16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OUT </a:t>
            </a:r>
            <a:r>
              <a:rPr lang="en-US" sz="16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INOUT </a:t>
            </a:r>
            <a:r>
              <a:rPr lang="en-US" sz="16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parameter_name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data_type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...</a:t>
            </a:r>
            <a:r>
              <a:rPr lang="en-US" sz="16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body_statement</a:t>
            </a: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6042764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9136</TotalTime>
  <Words>1358</Words>
  <Application>Microsoft Office PowerPoint</Application>
  <PresentationFormat>Widescreen</PresentationFormat>
  <Paragraphs>221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Apple Braille</vt:lpstr>
      <vt:lpstr>Calibri</vt:lpstr>
      <vt:lpstr>Consolas</vt:lpstr>
      <vt:lpstr>Gill Sans MT</vt:lpstr>
      <vt:lpstr>Wingdings 2</vt:lpstr>
      <vt:lpstr>Dividend</vt:lpstr>
      <vt:lpstr>If301 database system</vt:lpstr>
      <vt:lpstr>Review: functional dependencies and normalization for relational databases</vt:lpstr>
      <vt:lpstr>outline</vt:lpstr>
      <vt:lpstr>Stored procedures</vt:lpstr>
      <vt:lpstr>The processing steps of a stored procedure</vt:lpstr>
      <vt:lpstr>The parameters of a stored procedure</vt:lpstr>
      <vt:lpstr>The parameters of a stored procedure</vt:lpstr>
      <vt:lpstr>The body of a stored procedure</vt:lpstr>
      <vt:lpstr>The body of a stored procedure</vt:lpstr>
      <vt:lpstr>Local variables</vt:lpstr>
      <vt:lpstr>Local variables</vt:lpstr>
      <vt:lpstr>The set statement</vt:lpstr>
      <vt:lpstr>Flow-control statements: if statement</vt:lpstr>
      <vt:lpstr>Flow-control statements: case statement</vt:lpstr>
      <vt:lpstr>Flow-control statements: case statement</vt:lpstr>
      <vt:lpstr>Flow-control statements: while statement</vt:lpstr>
      <vt:lpstr>Flow-control statements: repeat statement</vt:lpstr>
      <vt:lpstr>Flow-control statements: loop, leave, &amp; iterate statement</vt:lpstr>
      <vt:lpstr>Calling stored procedures</vt:lpstr>
      <vt:lpstr>Querying data</vt:lpstr>
      <vt:lpstr>Querying data with select into</vt:lpstr>
      <vt:lpstr>Querying data with select into</vt:lpstr>
      <vt:lpstr>Removing stored procedures</vt:lpstr>
      <vt:lpstr>Mysql delimiter</vt:lpstr>
      <vt:lpstr>Mysql delimiter</vt:lpstr>
      <vt:lpstr>references</vt:lpstr>
      <vt:lpstr>Next week: cursor, stored functions, and triggers</vt:lpstr>
      <vt:lpstr>        Select *         from world         where someone         like ‘%you%’;                  empty set (0.00 sec)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</dc:title>
  <dc:creator>Dennis Gunawan</dc:creator>
  <cp:lastModifiedBy>Dennis Gunawan</cp:lastModifiedBy>
  <cp:revision>501</cp:revision>
  <dcterms:created xsi:type="dcterms:W3CDTF">2018-08-13T03:29:39Z</dcterms:created>
  <dcterms:modified xsi:type="dcterms:W3CDTF">2019-08-08T03:03:39Z</dcterms:modified>
</cp:coreProperties>
</file>