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1" r:id="rId1"/>
  </p:sldMasterIdLst>
  <p:notesMasterIdLst>
    <p:notesMasterId r:id="rId28"/>
  </p:notesMasterIdLst>
  <p:sldIdLst>
    <p:sldId id="256" r:id="rId2"/>
    <p:sldId id="403" r:id="rId3"/>
    <p:sldId id="402" r:id="rId4"/>
    <p:sldId id="405" r:id="rId5"/>
    <p:sldId id="407" r:id="rId6"/>
    <p:sldId id="431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32" r:id="rId20"/>
    <p:sldId id="420" r:id="rId21"/>
    <p:sldId id="421" r:id="rId22"/>
    <p:sldId id="433" r:id="rId23"/>
    <p:sldId id="423" r:id="rId24"/>
    <p:sldId id="401" r:id="rId25"/>
    <p:sldId id="406" r:id="rId26"/>
    <p:sldId id="3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CCFFFF"/>
    <a:srgbClr val="FFCCFF"/>
    <a:srgbClr val="ED8428"/>
    <a:srgbClr val="5A8071"/>
    <a:srgbClr val="FF99FF"/>
    <a:srgbClr val="000000"/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04BB4-2F87-4590-A758-8353615DF58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29DD0-3AB4-4D7B-8A11-A84584F97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4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5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0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2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516957"/>
            <a:ext cx="11029615" cy="3341842"/>
          </a:xfrm>
        </p:spPr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C792412-C39A-449B-AB3D-77E16DF427C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87219" y="1836115"/>
            <a:ext cx="10723588" cy="527106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90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4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5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7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9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4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9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8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0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153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75A8-3E22-4494-B7EC-A54ED690D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If301 database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E68B6-DDE2-46E7-AD56-BAE4A72E1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13 cursor, stored functions, and triggers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CA54C84-F933-4E35-A8D8-737C29ED91C1}"/>
              </a:ext>
            </a:extLst>
          </p:cNvPr>
          <p:cNvSpPr txBox="1">
            <a:spLocks/>
          </p:cNvSpPr>
          <p:nvPr/>
        </p:nvSpPr>
        <p:spPr>
          <a:xfrm>
            <a:off x="581191" y="951014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/>
                </a:solidFill>
              </a:rPr>
              <a:t>Dennis Gunawan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E8229-D816-4B30-911F-22C687437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335" y="763315"/>
            <a:ext cx="819404" cy="1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&amp; the catalog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F1CA3-E46C-4BDC-AEDD-43B9BDE36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Getting the characteristics of the stored procedure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Getting the CREATE PROCEDURE statement for the stored procedure</a:t>
            </a:r>
          </a:p>
          <a:p>
            <a:pPr algn="just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8BEEA-B0C2-43A3-87E3-66C4333BE183}"/>
              </a:ext>
            </a:extLst>
          </p:cNvPr>
          <p:cNvSpPr txBox="1"/>
          <p:nvPr/>
        </p:nvSpPr>
        <p:spPr>
          <a:xfrm>
            <a:off x="997850" y="3456205"/>
            <a:ext cx="6070371" cy="38472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SHOW PROCEDURE STATUS LIKE ‘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procedure_name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’;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F6EBC-6366-4F75-8C39-A1B1240F21A6}"/>
              </a:ext>
            </a:extLst>
          </p:cNvPr>
          <p:cNvSpPr txBox="1"/>
          <p:nvPr/>
        </p:nvSpPr>
        <p:spPr>
          <a:xfrm>
            <a:off x="997850" y="4687637"/>
            <a:ext cx="5132361" cy="38472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SHOW CREATE PROCEDURE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procedure_name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7809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with stored procedures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CFCB7-4510-4EE3-AEEF-FE41268A7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607224" cy="3633047"/>
          </a:xfrm>
        </p:spPr>
        <p:txBody>
          <a:bodyPr/>
          <a:lstStyle/>
          <a:p>
            <a:r>
              <a:rPr lang="en-US" dirty="0"/>
              <a:t>Not every SQL user may call a stored procedure</a:t>
            </a:r>
          </a:p>
          <a:p>
            <a:endParaRPr lang="en-US" dirty="0"/>
          </a:p>
          <a:p>
            <a:r>
              <a:rPr lang="en-US" dirty="0"/>
              <a:t>Privileges must be granted with the GRANT statement</a:t>
            </a:r>
          </a:p>
          <a:p>
            <a:endParaRPr lang="en-US" dirty="0"/>
          </a:p>
          <a:p>
            <a:r>
              <a:rPr lang="en-US" dirty="0"/>
              <a:t>A special privilege, called EXECUTE, handles this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2C848-9E95-4897-BF95-645B1B71B5B5}"/>
              </a:ext>
            </a:extLst>
          </p:cNvPr>
          <p:cNvSpPr txBox="1"/>
          <p:nvPr/>
        </p:nvSpPr>
        <p:spPr>
          <a:xfrm>
            <a:off x="6540568" y="3413584"/>
            <a:ext cx="4718090" cy="126188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GRANT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EXECUTE</a:t>
            </a:r>
          </a:p>
          <a:p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ON PROCEDURE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stored_procedure_name</a:t>
            </a:r>
            <a:endParaRPr lang="en-US" sz="1900" b="1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en-US" sz="19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grantees</a:t>
            </a:r>
            <a:endParaRPr lang="en-US" sz="1900" b="1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WITH GRANT OPTION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6117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stored procedures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88E414-D85C-4A5E-BD8C-F1219A1A3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3975349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Maintenance</a:t>
            </a:r>
          </a:p>
          <a:p>
            <a:pPr lvl="1" algn="just"/>
            <a:r>
              <a:rPr lang="en-US" sz="1400" dirty="0"/>
              <a:t>If a specific set of updates on the database logically forms a unit, and if this set of updates is used in multiple applications, it is better to put them in one procedure</a:t>
            </a:r>
          </a:p>
          <a:p>
            <a:pPr lvl="1" algn="just"/>
            <a:r>
              <a:rPr lang="en-US" sz="1400" dirty="0"/>
              <a:t>This improves the productivity and prevents a programmer from implementing the set of updates incorrectly in his or her program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Performance</a:t>
            </a:r>
          </a:p>
          <a:p>
            <a:pPr lvl="1" algn="just"/>
            <a:r>
              <a:rPr lang="en-US" sz="1400" dirty="0"/>
              <a:t>If an application activates a procedure and waits for completion, the amount of communication between the application and the database server is minimal</a:t>
            </a:r>
          </a:p>
          <a:p>
            <a:pPr lvl="1" algn="just"/>
            <a:r>
              <a:rPr lang="en-US" sz="1400" dirty="0"/>
              <a:t>Briefly, stored procedures can minimize network traffic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Stored procedures do not depend on a particular host language</a:t>
            </a:r>
          </a:p>
          <a:p>
            <a:pPr lvl="1" algn="just"/>
            <a:r>
              <a:rPr lang="en-US" sz="1400" dirty="0"/>
              <a:t>If multiple languages are used for development, certain common code does not have to be duplicated (for each language)</a:t>
            </a:r>
          </a:p>
        </p:txBody>
      </p:sp>
    </p:spTree>
    <p:extLst>
      <p:ext uri="{BB962C8B-B14F-4D97-AF65-F5344CB8AC3E}">
        <p14:creationId xmlns:p14="http://schemas.microsoft.com/office/powerpoint/2010/main" val="271660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3002F-1891-4B94-A174-6E7B5A070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397534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Stored functions show a strong resemblance to stored procedures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Differences</a:t>
            </a:r>
          </a:p>
          <a:p>
            <a:pPr lvl="1" algn="just"/>
            <a:r>
              <a:rPr lang="en-US" dirty="0"/>
              <a:t>A strong function can have input parameters but does not have output parameters</a:t>
            </a:r>
          </a:p>
          <a:p>
            <a:pPr lvl="2" algn="just"/>
            <a:r>
              <a:rPr lang="en-US" dirty="0"/>
              <a:t>The stored function itself is the output parameter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After stored functions have been created, all kinds of expressions can invoke them in the same way they invoke the familiar scalar functions</a:t>
            </a:r>
          </a:p>
          <a:p>
            <a:pPr lvl="2" algn="just"/>
            <a:r>
              <a:rPr lang="en-US" dirty="0"/>
              <a:t>Therefore, we do not call stored functions using a CALL statement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Stored functions must contain a RETURN statement</a:t>
            </a:r>
          </a:p>
          <a:p>
            <a:pPr lvl="2" algn="just"/>
            <a:r>
              <a:rPr lang="en-US" dirty="0"/>
              <a:t>RETURN statement is not allowed in 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1180056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0B6D-5D6F-49FA-910D-EFBCDFB87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6543507" cy="363304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Because a stored function can have only input parameters, you cannot specify IN, OUT, and INOUT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RETURNS specification follows the parameters and indicates the data type of the value that the stored function returns</a:t>
            </a:r>
          </a:p>
          <a:p>
            <a:pPr algn="just"/>
            <a:endParaRPr lang="en-US" dirty="0"/>
          </a:p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CREATE FUNCTION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count_actors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() RETURNS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INTEGER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BEGIN</a:t>
            </a:r>
            <a:b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RETURN (SELECT COUNT(*) FROM actors);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B2F2B-B4D7-4825-9BDC-83835A782E4C}"/>
              </a:ext>
            </a:extLst>
          </p:cNvPr>
          <p:cNvSpPr txBox="1"/>
          <p:nvPr/>
        </p:nvSpPr>
        <p:spPr>
          <a:xfrm>
            <a:off x="7407302" y="3167363"/>
            <a:ext cx="4203505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CREATE FUNCTION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function_name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parameter_name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data_type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parameter_name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data_type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data_type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err="1">
                <a:latin typeface="Consolas" pitchFamily="49" charset="0"/>
                <a:cs typeface="Consolas" pitchFamily="49" charset="0"/>
              </a:rPr>
              <a:t>routine_body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85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stored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0B6D-5D6F-49FA-910D-EFBCDFB8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be able to call stored functions, you must assign privileges with GRANT statements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07D95-FDA7-432C-88AF-3F2E523B8CF7}"/>
              </a:ext>
            </a:extLst>
          </p:cNvPr>
          <p:cNvSpPr txBox="1"/>
          <p:nvPr/>
        </p:nvSpPr>
        <p:spPr>
          <a:xfrm>
            <a:off x="989741" y="3489784"/>
            <a:ext cx="4465943" cy="126188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GRANT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EXECUTE</a:t>
            </a:r>
          </a:p>
          <a:p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ON FUNCTION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stored_function_name</a:t>
            </a:r>
            <a:endParaRPr lang="en-US" sz="1900" b="1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en-US" sz="19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grantees</a:t>
            </a:r>
            <a:endParaRPr lang="en-US" sz="1900" b="1" dirty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WITH GRANT OPTION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36994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stored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14A409-CD99-41E0-9E0A-D115122B3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DROP statement also exists for the stored function</a:t>
            </a:r>
          </a:p>
          <a:p>
            <a:pPr algn="just"/>
            <a:endParaRPr lang="en-US" dirty="0"/>
          </a:p>
          <a:p>
            <a:pPr lvl="1" algn="just"/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DROP FUNCTION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count_actors</a:t>
            </a:r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3963B-8D34-400F-8090-C16C2EBEBA73}"/>
              </a:ext>
            </a:extLst>
          </p:cNvPr>
          <p:cNvSpPr txBox="1"/>
          <p:nvPr/>
        </p:nvSpPr>
        <p:spPr>
          <a:xfrm>
            <a:off x="988325" y="3811175"/>
            <a:ext cx="7820168" cy="38472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DROP FUNCTION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IF EXISTS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database_name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19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function_name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05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0B6D-5D6F-49FA-910D-EFBCDFB87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A piece of code consisting of</a:t>
            </a:r>
          </a:p>
          <a:p>
            <a:pPr marL="0" indent="0" algn="ctr">
              <a:buNone/>
            </a:pPr>
            <a:r>
              <a:rPr lang="en-US" sz="2000" dirty="0"/>
              <a:t>procedural and declarative statements</a:t>
            </a:r>
          </a:p>
          <a:p>
            <a:pPr marL="0" indent="0" algn="ctr">
              <a:buNone/>
            </a:pPr>
            <a:r>
              <a:rPr lang="en-US" sz="2000" dirty="0"/>
              <a:t>stored in the catalog</a:t>
            </a:r>
          </a:p>
          <a:p>
            <a:pPr marL="0" indent="0" algn="ctr">
              <a:buNone/>
            </a:pPr>
            <a:r>
              <a:rPr lang="en-US" sz="2000" dirty="0"/>
              <a:t>and activated by the database server if</a:t>
            </a:r>
          </a:p>
          <a:p>
            <a:pPr marL="0" indent="0" algn="ctr">
              <a:buNone/>
            </a:pPr>
            <a:r>
              <a:rPr lang="en-US" sz="2000" dirty="0"/>
              <a:t>a specific operation is executed on the database</a:t>
            </a:r>
          </a:p>
          <a:p>
            <a:pPr marL="0" indent="0" algn="ctr">
              <a:buNone/>
            </a:pPr>
            <a:r>
              <a:rPr lang="en-US" sz="2000" dirty="0"/>
              <a:t>and only then when a certain condition holds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286BC-9283-4A58-B688-60F6703498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/>
              <a:t>A database server is passive by nature</a:t>
            </a:r>
          </a:p>
          <a:p>
            <a:pPr lvl="1" algn="just"/>
            <a:r>
              <a:rPr lang="en-US" dirty="0"/>
              <a:t>It performs an action only if we explicitly ask for it with SQL statement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Trigger turns a passive database server into an active one</a:t>
            </a:r>
          </a:p>
        </p:txBody>
      </p:sp>
    </p:spTree>
    <p:extLst>
      <p:ext uri="{BB962C8B-B14F-4D97-AF65-F5344CB8AC3E}">
        <p14:creationId xmlns:p14="http://schemas.microsoft.com/office/powerpoint/2010/main" val="184710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1D8CA-D45B-4EF1-A3E0-D316A105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way in which triggers are called deviates from that of stored procedures</a:t>
            </a:r>
          </a:p>
          <a:p>
            <a:pPr lvl="1" algn="just"/>
            <a:r>
              <a:rPr lang="en-US" dirty="0"/>
              <a:t>Triggers cannot be called explicitly either from a program or from a stored procedure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No CALL or EXECUTE TRIGGER statement or similar statement is available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MySQL itself calls triggers transparently, without the programs or users being aware of it</a:t>
            </a:r>
          </a:p>
        </p:txBody>
      </p:sp>
    </p:spTree>
    <p:extLst>
      <p:ext uri="{BB962C8B-B14F-4D97-AF65-F5344CB8AC3E}">
        <p14:creationId xmlns:p14="http://schemas.microsoft.com/office/powerpoint/2010/main" val="1918902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1D8CA-D45B-4EF1-A3E0-D316A105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How and when are triggers called?</a:t>
            </a:r>
          </a:p>
          <a:p>
            <a:pPr lvl="1" algn="just"/>
            <a:r>
              <a:rPr lang="en-US" dirty="0"/>
              <a:t>MySQL calls a trigger when a program, interactive user, or stored procedure executes a specific database operation, such as adding a new row to a table or removing all rows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MySQL executes triggers automatically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It is impossible to either activate triggers or switch them off from a program</a:t>
            </a:r>
          </a:p>
        </p:txBody>
      </p:sp>
    </p:spTree>
    <p:extLst>
      <p:ext uri="{BB962C8B-B14F-4D97-AF65-F5344CB8AC3E}">
        <p14:creationId xmlns:p14="http://schemas.microsoft.com/office/powerpoint/2010/main" val="369819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9082-29A2-419D-88FE-EFA179D4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23E9-A8CA-4DC2-A7B5-1732CC615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900339"/>
          </a:xfrm>
        </p:spPr>
        <p:txBody>
          <a:bodyPr anchor="ctr">
            <a:normAutofit/>
          </a:bodyPr>
          <a:lstStyle/>
          <a:p>
            <a:r>
              <a:rPr lang="en-US" dirty="0"/>
              <a:t>Stored Procedures</a:t>
            </a:r>
          </a:p>
          <a:p>
            <a:r>
              <a:rPr lang="en-US" dirty="0"/>
              <a:t>Local Variables</a:t>
            </a:r>
          </a:p>
          <a:p>
            <a:r>
              <a:rPr lang="en-US" dirty="0"/>
              <a:t>Flow-Control Statements</a:t>
            </a:r>
          </a:p>
          <a:p>
            <a:r>
              <a:rPr lang="en-US" dirty="0"/>
              <a:t>Querying Data with SELECT INTO</a:t>
            </a:r>
          </a:p>
          <a:p>
            <a:r>
              <a:rPr lang="en-US" dirty="0"/>
              <a:t>MySQL Delimiter</a:t>
            </a:r>
          </a:p>
        </p:txBody>
      </p:sp>
    </p:spTree>
    <p:extLst>
      <p:ext uri="{BB962C8B-B14F-4D97-AF65-F5344CB8AC3E}">
        <p14:creationId xmlns:p14="http://schemas.microsoft.com/office/powerpoint/2010/main" val="1581386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3D10AF-E10B-4400-ABB9-7465C94D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US" dirty="0"/>
              <a:t>Triggers consist of 3 main elements</a:t>
            </a:r>
          </a:p>
          <a:p>
            <a:pPr lvl="1"/>
            <a:r>
              <a:rPr lang="en-US" dirty="0"/>
              <a:t>Trigger moment</a:t>
            </a:r>
          </a:p>
          <a:p>
            <a:pPr lvl="1"/>
            <a:r>
              <a:rPr lang="en-US" dirty="0"/>
              <a:t>Trigger event</a:t>
            </a:r>
          </a:p>
          <a:p>
            <a:pPr lvl="1"/>
            <a:r>
              <a:rPr lang="en-US" dirty="0"/>
              <a:t>Trigger action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74A184-39A6-419F-9A4A-C80CD32E42D6}"/>
              </a:ext>
            </a:extLst>
          </p:cNvPr>
          <p:cNvGrpSpPr/>
          <p:nvPr/>
        </p:nvGrpSpPr>
        <p:grpSpPr>
          <a:xfrm>
            <a:off x="3956335" y="2683758"/>
            <a:ext cx="7654472" cy="2671346"/>
            <a:chOff x="3956335" y="2798058"/>
            <a:chExt cx="7654472" cy="26713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F4D65B-0586-44CF-97E4-2D5FB89DB885}"/>
                </a:ext>
              </a:extLst>
            </p:cNvPr>
            <p:cNvSpPr txBox="1"/>
            <p:nvPr/>
          </p:nvSpPr>
          <p:spPr>
            <a:xfrm>
              <a:off x="7819998" y="2798058"/>
              <a:ext cx="3790809" cy="126188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900" b="1" dirty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CREATE TRIGGER </a:t>
              </a:r>
              <a:r>
                <a:rPr lang="en-US" sz="1900" b="1" dirty="0" err="1">
                  <a:latin typeface="Consolas" pitchFamily="49" charset="0"/>
                  <a:cs typeface="Consolas" pitchFamily="49" charset="0"/>
                </a:rPr>
                <a:t>trigger_name</a:t>
              </a:r>
              <a:endParaRPr lang="en-US" sz="19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900" b="1" dirty="0">
                  <a:solidFill>
                    <a:srgbClr val="FFFF00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1900" b="1" dirty="0" err="1">
                  <a:latin typeface="Consolas" pitchFamily="49" charset="0"/>
                  <a:cs typeface="Consolas" pitchFamily="49" charset="0"/>
                </a:rPr>
                <a:t>trigger_moment</a:t>
              </a:r>
              <a:endParaRPr lang="en-US" sz="19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9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1900" b="1" dirty="0" err="1">
                  <a:latin typeface="Consolas" pitchFamily="49" charset="0"/>
                  <a:cs typeface="Consolas" pitchFamily="49" charset="0"/>
                </a:rPr>
                <a:t>trigger_event</a:t>
              </a:r>
              <a:endParaRPr lang="en-US" sz="19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900" b="1" dirty="0" err="1">
                  <a:latin typeface="Consolas" pitchFamily="49" charset="0"/>
                  <a:cs typeface="Consolas" pitchFamily="49" charset="0"/>
                </a:rPr>
                <a:t>trigger_action</a:t>
              </a:r>
              <a:endParaRPr lang="en-US" sz="19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893D80-CA41-4762-A8DA-47B15647ECC4}"/>
                </a:ext>
              </a:extLst>
            </p:cNvPr>
            <p:cNvSpPr txBox="1"/>
            <p:nvPr/>
          </p:nvSpPr>
          <p:spPr>
            <a:xfrm>
              <a:off x="3956335" y="4207520"/>
              <a:ext cx="7654472" cy="126188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900" b="1" dirty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CREATE TRIGGER </a:t>
              </a:r>
              <a:r>
                <a:rPr lang="en-US" sz="1900" b="1" dirty="0" err="1">
                  <a:latin typeface="Consolas" pitchFamily="49" charset="0"/>
                  <a:cs typeface="Consolas" pitchFamily="49" charset="0"/>
                </a:rPr>
                <a:t>trigger_name</a:t>
              </a:r>
              <a:endParaRPr lang="en-US" sz="19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900" b="1" dirty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   BEFORE </a:t>
              </a:r>
              <a:r>
                <a:rPr lang="en-US" sz="1900" b="1" dirty="0">
                  <a:solidFill>
                    <a:schemeClr val="accent4"/>
                  </a:solidFill>
                  <a:latin typeface="Consolas" pitchFamily="49" charset="0"/>
                  <a:cs typeface="Consolas" pitchFamily="49" charset="0"/>
                </a:rPr>
                <a:t>|</a:t>
              </a:r>
              <a:r>
                <a:rPr lang="en-US" sz="1900" b="1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900" b="1" dirty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AFTER</a:t>
              </a:r>
            </a:p>
            <a:p>
              <a:r>
                <a:rPr lang="en-US" sz="19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1900" b="1" dirty="0">
                  <a:solidFill>
                    <a:schemeClr val="accent4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sz="1900" b="1" dirty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INSERT</a:t>
              </a:r>
              <a:r>
                <a:rPr lang="en-US" sz="1900" b="1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900" b="1" dirty="0">
                  <a:solidFill>
                    <a:schemeClr val="accent4"/>
                  </a:solidFill>
                  <a:latin typeface="Consolas" pitchFamily="49" charset="0"/>
                  <a:cs typeface="Consolas" pitchFamily="49" charset="0"/>
                </a:rPr>
                <a:t>|</a:t>
              </a:r>
              <a:r>
                <a:rPr lang="en-US" sz="1900" b="1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900" b="1" dirty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  <a:r>
                <a:rPr lang="en-US" sz="1900" b="1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900" b="1" dirty="0">
                  <a:solidFill>
                    <a:schemeClr val="accent4"/>
                  </a:solidFill>
                  <a:latin typeface="Consolas" pitchFamily="49" charset="0"/>
                  <a:cs typeface="Consolas" pitchFamily="49" charset="0"/>
                </a:rPr>
                <a:t>|</a:t>
              </a:r>
              <a:r>
                <a:rPr lang="en-US" sz="1900" b="1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900" b="1" dirty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DELETE</a:t>
              </a:r>
              <a:r>
                <a:rPr lang="en-US" sz="1900" b="1" dirty="0">
                  <a:solidFill>
                    <a:schemeClr val="accent4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r>
                <a:rPr lang="en-US" sz="1900" b="1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900" b="1" dirty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ON</a:t>
              </a:r>
              <a:r>
                <a:rPr lang="en-US" sz="1900" b="1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900" b="1" dirty="0" err="1">
                  <a:latin typeface="Consolas" pitchFamily="49" charset="0"/>
                  <a:cs typeface="Consolas" pitchFamily="49" charset="0"/>
                </a:rPr>
                <a:t>table_name</a:t>
              </a:r>
              <a:r>
                <a:rPr lang="en-US" sz="1900" b="1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900" b="1" dirty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FOR EACH ROW</a:t>
              </a:r>
            </a:p>
            <a:p>
              <a:r>
                <a:rPr lang="en-US" sz="1900" b="1" dirty="0" err="1">
                  <a:latin typeface="Consolas" pitchFamily="49" charset="0"/>
                  <a:cs typeface="Consolas" pitchFamily="49" charset="0"/>
                </a:rPr>
                <a:t>trigger_action</a:t>
              </a:r>
              <a:endParaRPr lang="en-US" sz="1900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5623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75C829-C5B5-428C-B452-419F58014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b">
            <a:normAutofit/>
          </a:bodyPr>
          <a:lstStyle/>
          <a:p>
            <a:pPr algn="just"/>
            <a:r>
              <a:rPr lang="en-US" sz="1600" dirty="0"/>
              <a:t>NEW is specified in front of the column names</a:t>
            </a:r>
          </a:p>
          <a:p>
            <a:pPr algn="just"/>
            <a:r>
              <a:rPr lang="en-US" sz="1600" dirty="0"/>
              <a:t>If a row is inserted, it looks as if there is a table called NEW</a:t>
            </a:r>
          </a:p>
          <a:p>
            <a:pPr algn="just"/>
            <a:r>
              <a:rPr lang="en-US" sz="1600" dirty="0"/>
              <a:t>The column names of this NEW table are equal to those of the triggering table (those in which the new row appears)</a:t>
            </a:r>
          </a:p>
          <a:p>
            <a:pPr algn="just"/>
            <a:r>
              <a:rPr lang="en-US" sz="1600" dirty="0"/>
              <a:t>As a result of specifying NEW in front of the column names, the actor that is added to the actors table is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50541-5984-4B37-8D63-E17D7DB8970B}"/>
              </a:ext>
            </a:extLst>
          </p:cNvPr>
          <p:cNvSpPr txBox="1"/>
          <p:nvPr/>
        </p:nvSpPr>
        <p:spPr>
          <a:xfrm>
            <a:off x="581192" y="2453480"/>
            <a:ext cx="9353384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CREATE TRIGGER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insert_actor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AFTER INSERT ON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actors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FOR EACH ROW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INSERT INTO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actors_copy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id,first_name,last_name,gender,birth_date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VALUES(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NEW.id,NEW.first_name,NEW.last_name,NEW.gender,NEW.birth_date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18020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75C829-C5B5-428C-B452-419F58014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3886928"/>
          </a:xfrm>
        </p:spPr>
        <p:txBody>
          <a:bodyPr anchor="b">
            <a:normAutofit/>
          </a:bodyPr>
          <a:lstStyle/>
          <a:p>
            <a:pPr algn="just"/>
            <a:r>
              <a:rPr lang="en-US" sz="1600" dirty="0"/>
              <a:t>The keyword OLD is now specified instead of NEW</a:t>
            </a:r>
          </a:p>
          <a:p>
            <a:pPr algn="just"/>
            <a:r>
              <a:rPr lang="en-US" sz="1600" dirty="0"/>
              <a:t>After we remove a row, a table called OLD exists with column names that are equal to those of the triggering table, in which the removed row occurs</a:t>
            </a:r>
          </a:p>
          <a:p>
            <a:pPr algn="just"/>
            <a:r>
              <a:rPr lang="en-US" sz="1600" dirty="0"/>
              <a:t>When you update rows, the NEW and the OLD tables both exist</a:t>
            </a:r>
          </a:p>
          <a:p>
            <a:pPr lvl="1" algn="just"/>
            <a:r>
              <a:rPr lang="en-US" sz="1400" dirty="0"/>
              <a:t>The row with the old values appears in the OLD table and the new row appears in the NEW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AF220-57A8-47DA-8A0F-A2D8AF2A1E29}"/>
              </a:ext>
            </a:extLst>
          </p:cNvPr>
          <p:cNvSpPr txBox="1"/>
          <p:nvPr/>
        </p:nvSpPr>
        <p:spPr>
          <a:xfrm>
            <a:off x="581192" y="2453480"/>
            <a:ext cx="9353384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CREATE TRIGGER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delete_actor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BEFORE DELETE ON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actors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FOR EACH ROW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INSERT INTO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actors_history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id,first_name,last_name,gender,birth_date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VALUES(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OLD.id,OLD.first_name,OLD.last_name,OLD.gender,OLD.birth_date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9853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triggers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EF7863-E1A1-4B22-B564-6C582559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DROP statement can remove triggers from the catalog</a:t>
            </a:r>
          </a:p>
          <a:p>
            <a:pPr algn="just"/>
            <a:endParaRPr lang="en-US" dirty="0"/>
          </a:p>
          <a:p>
            <a:pPr lvl="1" algn="just"/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DROP TRIGGER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insert_actor</a:t>
            </a:r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algn="just"/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DROP TRIGGER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delete_actor</a:t>
            </a:r>
            <a:r>
              <a:rPr lang="en-US" sz="1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90BD4-BDDF-4EAC-89C6-F2C9FC319FF0}"/>
              </a:ext>
            </a:extLst>
          </p:cNvPr>
          <p:cNvSpPr txBox="1"/>
          <p:nvPr/>
        </p:nvSpPr>
        <p:spPr>
          <a:xfrm>
            <a:off x="988325" y="3627164"/>
            <a:ext cx="3662021" cy="38472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DROP TRIGGER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trigger_name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1145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9082-29A2-419D-88FE-EFA179D4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23E9-A8CA-4DC2-A7B5-1732CC615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Elmasri</a:t>
            </a:r>
            <a:r>
              <a:rPr lang="en-US" dirty="0"/>
              <a:t>, </a:t>
            </a:r>
            <a:r>
              <a:rPr lang="en-US" dirty="0" err="1"/>
              <a:t>Ramez</a:t>
            </a:r>
            <a:r>
              <a:rPr lang="en-US" dirty="0"/>
              <a:t> and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r>
              <a:rPr lang="en-US" dirty="0"/>
              <a:t> (2011), Fundamentals of Database Systems, 6</a:t>
            </a:r>
            <a:r>
              <a:rPr lang="en-US" baseline="30000" dirty="0"/>
              <a:t>th</a:t>
            </a:r>
            <a:r>
              <a:rPr lang="en-US" dirty="0"/>
              <a:t> edition, Addison Wesley.</a:t>
            </a:r>
          </a:p>
          <a:p>
            <a:endParaRPr lang="en-US" dirty="0"/>
          </a:p>
          <a:p>
            <a:r>
              <a:rPr lang="en-US" dirty="0"/>
              <a:t>Rick F. van der </a:t>
            </a:r>
            <a:r>
              <a:rPr lang="en-US" dirty="0" err="1"/>
              <a:t>Lans</a:t>
            </a:r>
            <a:r>
              <a:rPr lang="en-US" dirty="0"/>
              <a:t> (2007), SQL for MySQL Developers, Addison Wesley.</a:t>
            </a:r>
          </a:p>
          <a:p>
            <a:endParaRPr lang="en-US" dirty="0"/>
          </a:p>
          <a:p>
            <a:r>
              <a:rPr lang="en-US" dirty="0"/>
              <a:t>Connolly, Thomas and Carolyn </a:t>
            </a:r>
            <a:r>
              <a:rPr lang="en-US" dirty="0" err="1"/>
              <a:t>Begg</a:t>
            </a:r>
            <a:r>
              <a:rPr lang="en-US" dirty="0"/>
              <a:t> (2015), Database Systems A Practical Approach to Design, Implementation, and Management, 6</a:t>
            </a:r>
            <a:r>
              <a:rPr lang="en-US" baseline="30000" dirty="0"/>
              <a:t>th</a:t>
            </a:r>
            <a:r>
              <a:rPr lang="en-US" dirty="0"/>
              <a:t> edition, Pearson Education, ISBN 13: 978-1-292-06118-4, Essex, England.</a:t>
            </a:r>
          </a:p>
        </p:txBody>
      </p:sp>
    </p:spTree>
    <p:extLst>
      <p:ext uri="{BB962C8B-B14F-4D97-AF65-F5344CB8AC3E}">
        <p14:creationId xmlns:p14="http://schemas.microsoft.com/office/powerpoint/2010/main" val="3288605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D217E3-5706-4978-8DAD-1E6B2464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981075"/>
            <a:ext cx="11029614" cy="3771900"/>
          </a:xfrm>
        </p:spPr>
        <p:txBody>
          <a:bodyPr anchor="ctr">
            <a:normAutofit/>
          </a:bodyPr>
          <a:lstStyle/>
          <a:p>
            <a:r>
              <a:rPr lang="en-US" dirty="0"/>
              <a:t>								Select 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br>
              <a:rPr lang="en-US" dirty="0"/>
            </a:br>
            <a:r>
              <a:rPr lang="en-US" dirty="0"/>
              <a:t>								from </a:t>
            </a:r>
            <a:r>
              <a:rPr lang="en-US" dirty="0">
                <a:solidFill>
                  <a:schemeClr val="accent2"/>
                </a:solidFill>
              </a:rPr>
              <a:t>world</a:t>
            </a:r>
            <a:br>
              <a:rPr lang="en-US" dirty="0"/>
            </a:br>
            <a:r>
              <a:rPr lang="en-US" dirty="0"/>
              <a:t>								where </a:t>
            </a:r>
            <a:r>
              <a:rPr lang="en-US" dirty="0">
                <a:solidFill>
                  <a:schemeClr val="accent2"/>
                </a:solidFill>
              </a:rPr>
              <a:t>someone</a:t>
            </a:r>
            <a:br>
              <a:rPr lang="en-US" dirty="0"/>
            </a:br>
            <a:r>
              <a:rPr lang="en-US" dirty="0"/>
              <a:t>								like </a:t>
            </a:r>
            <a:r>
              <a:rPr lang="en-US" dirty="0">
                <a:solidFill>
                  <a:schemeClr val="accent2"/>
                </a:solidFill>
              </a:rPr>
              <a:t>‘%you%’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							</a:t>
            </a:r>
            <a:br>
              <a:rPr lang="en-US" dirty="0"/>
            </a:br>
            <a:r>
              <a:rPr lang="en-US" dirty="0"/>
              <a:t>								empty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3278931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3DAF1CE-1E19-483E-BA10-29CA600D50A6}"/>
              </a:ext>
            </a:extLst>
          </p:cNvPr>
          <p:cNvGrpSpPr/>
          <p:nvPr/>
        </p:nvGrpSpPr>
        <p:grpSpPr>
          <a:xfrm>
            <a:off x="0" y="470427"/>
            <a:ext cx="12193109" cy="6063723"/>
            <a:chOff x="0" y="327552"/>
            <a:chExt cx="12193109" cy="606372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DE93D0-781D-471C-B8A4-5BB1CCD05F9D}"/>
                </a:ext>
              </a:extLst>
            </p:cNvPr>
            <p:cNvSpPr txBox="1"/>
            <p:nvPr/>
          </p:nvSpPr>
          <p:spPr>
            <a:xfrm>
              <a:off x="371198" y="327552"/>
              <a:ext cx="384271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500" noProof="0" dirty="0">
                  <a:solidFill>
                    <a:schemeClr val="tx2"/>
                  </a:solidFill>
                  <a:ea typeface="SignPainter HouseScript" charset="0"/>
                  <a:cs typeface="SignPainter HouseScript" charset="0"/>
                </a:rPr>
                <a:t>Visi</a:t>
              </a:r>
              <a:r>
                <a:rPr lang="en-US" sz="11500" noProof="0" dirty="0">
                  <a:solidFill>
                    <a:schemeClr val="tx2"/>
                  </a:solidFill>
                  <a:ea typeface="SignPainter HouseScript" charset="0"/>
                  <a:cs typeface="SignPainter HouseScript" charset="0"/>
                </a:rPr>
                <a:t>on</a:t>
              </a:r>
              <a:endParaRPr lang="id-ID" sz="11500" noProof="0" dirty="0">
                <a:solidFill>
                  <a:schemeClr val="tx2"/>
                </a:solidFill>
                <a:ea typeface="SignPainter HouseScript" charset="0"/>
                <a:cs typeface="SignPainter HouseScript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4788AF-EEFB-4CE4-8CDD-5B18F75A2449}"/>
                </a:ext>
              </a:extLst>
            </p:cNvPr>
            <p:cNvSpPr txBox="1"/>
            <p:nvPr/>
          </p:nvSpPr>
          <p:spPr>
            <a:xfrm>
              <a:off x="7007106" y="2994000"/>
              <a:ext cx="466986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500" noProof="0" dirty="0">
                  <a:solidFill>
                    <a:schemeClr val="tx2"/>
                  </a:solidFill>
                  <a:ea typeface="SignPainter HouseScript" charset="0"/>
                  <a:cs typeface="SignPainter HouseScript" charset="0"/>
                </a:rPr>
                <a:t>Mis</a:t>
              </a:r>
              <a:r>
                <a:rPr lang="en-US" sz="11500" noProof="0" dirty="0">
                  <a:solidFill>
                    <a:schemeClr val="tx2"/>
                  </a:solidFill>
                  <a:ea typeface="SignPainter HouseScript" charset="0"/>
                  <a:cs typeface="SignPainter HouseScript" charset="0"/>
                </a:rPr>
                <a:t>s</a:t>
              </a:r>
              <a:r>
                <a:rPr lang="id-ID" sz="11500" noProof="0" dirty="0">
                  <a:solidFill>
                    <a:schemeClr val="tx2"/>
                  </a:solidFill>
                  <a:ea typeface="SignPainter HouseScript" charset="0"/>
                  <a:cs typeface="SignPainter HouseScript" charset="0"/>
                </a:rPr>
                <a:t>i</a:t>
              </a:r>
              <a:r>
                <a:rPr lang="en-US" sz="11500" noProof="0" dirty="0">
                  <a:solidFill>
                    <a:schemeClr val="tx2"/>
                  </a:solidFill>
                  <a:ea typeface="SignPainter HouseScript" charset="0"/>
                  <a:cs typeface="SignPainter HouseScript" charset="0"/>
                </a:rPr>
                <a:t>on</a:t>
              </a:r>
              <a:endParaRPr lang="id-ID" sz="11500" noProof="0" dirty="0">
                <a:solidFill>
                  <a:schemeClr val="tx2"/>
                </a:solidFill>
                <a:ea typeface="SignPainter HouseScript" charset="0"/>
                <a:cs typeface="SignPainter HouseScript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236C53-971A-43DE-9232-83767DE66BF1}"/>
                </a:ext>
              </a:extLst>
            </p:cNvPr>
            <p:cNvSpPr/>
            <p:nvPr/>
          </p:nvSpPr>
          <p:spPr>
            <a:xfrm>
              <a:off x="0" y="1961846"/>
              <a:ext cx="8595818" cy="1046473"/>
            </a:xfrm>
            <a:prstGeom prst="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noProof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2CD327-82F8-4704-B797-9D89B94815C6}"/>
                </a:ext>
              </a:extLst>
            </p:cNvPr>
            <p:cNvSpPr txBox="1"/>
            <p:nvPr/>
          </p:nvSpPr>
          <p:spPr>
            <a:xfrm>
              <a:off x="371198" y="1997258"/>
              <a:ext cx="82246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To become an</a:t>
              </a:r>
              <a:r>
                <a:rPr lang="id-ID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 </a:t>
              </a:r>
              <a:r>
                <a:rPr lang="en-US" sz="1800" b="1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outstanding</a:t>
              </a:r>
              <a:r>
                <a:rPr lang="id-ID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 </a:t>
              </a:r>
              <a:r>
                <a:rPr lang="en-US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undergraduate Computer Science program that produces</a:t>
              </a:r>
              <a:r>
                <a:rPr lang="id-ID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 </a:t>
              </a:r>
              <a:r>
                <a:rPr lang="en-US" sz="1800" b="1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international-minded</a:t>
              </a:r>
              <a:r>
                <a:rPr lang="id-ID" sz="1800" b="1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 </a:t>
              </a:r>
              <a:r>
                <a:rPr lang="en-US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graduates who are</a:t>
              </a:r>
              <a:r>
                <a:rPr lang="id-ID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 </a:t>
              </a:r>
              <a:r>
                <a:rPr lang="en-US" sz="1800" b="1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competent</a:t>
              </a:r>
              <a:r>
                <a:rPr lang="id-ID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 </a:t>
              </a:r>
              <a:r>
                <a:rPr lang="en-US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in software engineering and have</a:t>
              </a:r>
              <a:r>
                <a:rPr lang="id-ID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 </a:t>
              </a:r>
              <a:r>
                <a:rPr lang="en-US" sz="1800" b="1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entrepreneurial spirit</a:t>
              </a:r>
              <a:r>
                <a:rPr lang="id-ID" sz="1800" b="1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 </a:t>
              </a:r>
              <a:r>
                <a:rPr lang="en-US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and</a:t>
              </a:r>
              <a:r>
                <a:rPr lang="id-ID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 </a:t>
              </a:r>
              <a:r>
                <a:rPr lang="en-US" sz="1800" b="1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noble character</a:t>
              </a:r>
              <a:r>
                <a:rPr lang="id-ID" sz="1800" noProof="0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70B5E7-BEEB-4806-B032-EF8B6CD89B50}"/>
                </a:ext>
              </a:extLst>
            </p:cNvPr>
            <p:cNvSpPr/>
            <p:nvPr/>
          </p:nvSpPr>
          <p:spPr>
            <a:xfrm>
              <a:off x="2882112" y="4642056"/>
              <a:ext cx="9310997" cy="1749219"/>
            </a:xfrm>
            <a:prstGeom prst="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noProof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A91596-4C59-4AF3-911D-E0C61A9A8F3E}"/>
                </a:ext>
              </a:extLst>
            </p:cNvPr>
            <p:cNvSpPr txBox="1"/>
            <p:nvPr/>
          </p:nvSpPr>
          <p:spPr>
            <a:xfrm>
              <a:off x="2882112" y="4690163"/>
              <a:ext cx="86755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spcAft>
                  <a:spcPts val="600"/>
                </a:spcAft>
                <a:buFont typeface="+mj-lt"/>
                <a:buAutoNum type="arabicPeriod"/>
              </a:pPr>
              <a:r>
                <a:rPr lang="en-US" sz="1800" b="0" i="0" kern="1200" noProof="0" dirty="0">
                  <a:solidFill>
                    <a:schemeClr val="tx2"/>
                  </a:solidFill>
                  <a:effectLst/>
                  <a:ea typeface="Gill Sans MT" charset="0"/>
                  <a:cs typeface="Gill Sans MT" charset="0"/>
                </a:rPr>
                <a:t>To conduct studies with the best technology and curriculum, supported by professional lecturer</a:t>
              </a:r>
              <a:endParaRPr lang="id-ID" sz="1800" b="0" i="0" kern="1200" noProof="0" dirty="0">
                <a:solidFill>
                  <a:schemeClr val="tx2"/>
                </a:solidFill>
                <a:effectLst/>
                <a:ea typeface="Gill Sans MT" charset="0"/>
                <a:cs typeface="Gill Sans MT" charset="0"/>
              </a:endParaRPr>
            </a:p>
            <a:p>
              <a:pPr marL="342900" indent="-342900" algn="just">
                <a:spcAft>
                  <a:spcPts val="600"/>
                </a:spcAft>
                <a:buFont typeface="+mj-lt"/>
                <a:buAutoNum type="arabicPeriod"/>
              </a:pPr>
              <a:r>
                <a:rPr lang="en-US" sz="1800" b="0" i="0" kern="1200" noProof="0" dirty="0">
                  <a:solidFill>
                    <a:schemeClr val="tx2"/>
                  </a:solidFill>
                  <a:effectLst/>
                  <a:ea typeface="Gill Sans MT" charset="0"/>
                  <a:cs typeface="Gill Sans MT" charset="0"/>
                </a:rPr>
                <a:t>To conduct research in Informatics to promote science and technology</a:t>
              </a:r>
              <a:endParaRPr lang="id-ID" sz="1800" b="0" i="0" kern="1200" noProof="0" dirty="0">
                <a:solidFill>
                  <a:schemeClr val="tx2"/>
                </a:solidFill>
                <a:effectLst/>
                <a:ea typeface="Gill Sans MT" charset="0"/>
                <a:cs typeface="Gill Sans MT" charset="0"/>
              </a:endParaRPr>
            </a:p>
            <a:p>
              <a:pPr marL="342900" indent="-342900" algn="just">
                <a:spcAft>
                  <a:spcPts val="600"/>
                </a:spcAft>
                <a:buFont typeface="+mj-lt"/>
                <a:buAutoNum type="arabicPeriod"/>
              </a:pPr>
              <a:r>
                <a:rPr lang="en-US" sz="1800" b="0" i="0" kern="1200" noProof="0" dirty="0">
                  <a:solidFill>
                    <a:schemeClr val="tx2"/>
                  </a:solidFill>
                  <a:effectLst/>
                  <a:ea typeface="Gill Sans MT" charset="0"/>
                  <a:cs typeface="Gill Sans MT" charset="0"/>
                </a:rPr>
                <a:t>To deliver </a:t>
              </a:r>
              <a:r>
                <a:rPr lang="en-US" dirty="0">
                  <a:solidFill>
                    <a:schemeClr val="tx2"/>
                  </a:solidFill>
                  <a:ea typeface="Gill Sans MT" charset="0"/>
                  <a:cs typeface="Gill Sans MT" charset="0"/>
                </a:rPr>
                <a:t>science-and-technology-based</a:t>
              </a:r>
              <a:r>
                <a:rPr lang="en-US" sz="1800" b="0" i="0" kern="1200" noProof="0" dirty="0">
                  <a:solidFill>
                    <a:schemeClr val="tx2"/>
                  </a:solidFill>
                  <a:effectLst/>
                  <a:ea typeface="Gill Sans MT" charset="0"/>
                  <a:cs typeface="Gill Sans MT" charset="0"/>
                </a:rPr>
                <a:t> society services to implement science and technology</a:t>
              </a:r>
              <a:endParaRPr lang="id-ID" sz="1800" b="0" i="0" kern="1200" noProof="0" dirty="0">
                <a:solidFill>
                  <a:schemeClr val="tx2"/>
                </a:solidFill>
                <a:effectLst/>
                <a:ea typeface="Gill Sans MT" charset="0"/>
                <a:cs typeface="Gill Sans MT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9A5DCD8-28C6-4996-9239-708FFC2C4AF8}"/>
                </a:ext>
              </a:extLst>
            </p:cNvPr>
            <p:cNvGrpSpPr/>
            <p:nvPr/>
          </p:nvGrpSpPr>
          <p:grpSpPr>
            <a:xfrm>
              <a:off x="9556002" y="859311"/>
              <a:ext cx="2635998" cy="2149008"/>
              <a:chOff x="228323" y="3403495"/>
              <a:chExt cx="2609361" cy="217516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0615A5-C0A6-46C1-A515-385E8831C31E}"/>
                  </a:ext>
                </a:extLst>
              </p:cNvPr>
              <p:cNvGrpSpPr/>
              <p:nvPr/>
            </p:nvGrpSpPr>
            <p:grpSpPr>
              <a:xfrm>
                <a:off x="228323" y="3403495"/>
                <a:ext cx="2609361" cy="2175163"/>
                <a:chOff x="762001" y="678873"/>
                <a:chExt cx="6664676" cy="5555674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1A0F5F95-34A0-48CD-A2E8-513A4F6932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2001" y="678873"/>
                  <a:ext cx="6664676" cy="5555674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EC6E69-0970-4F3A-BAE2-4AA41D22FE0F}"/>
                    </a:ext>
                  </a:extLst>
                </p:cNvPr>
                <p:cNvSpPr/>
                <p:nvPr/>
              </p:nvSpPr>
              <p:spPr>
                <a:xfrm>
                  <a:off x="4004286" y="2313708"/>
                  <a:ext cx="332187" cy="13854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noProof="0">
                    <a:latin typeface="Apple Braille" charset="0"/>
                    <a:ea typeface="Apple Braille" charset="0"/>
                    <a:cs typeface="Apple Braille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51A97C7-20F0-4B85-9979-9D5CA0998DDA}"/>
                    </a:ext>
                  </a:extLst>
                </p:cNvPr>
                <p:cNvSpPr/>
                <p:nvPr/>
              </p:nvSpPr>
              <p:spPr>
                <a:xfrm>
                  <a:off x="4544614" y="1828799"/>
                  <a:ext cx="329184" cy="17387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noProof="0">
                    <a:latin typeface="Apple Braille" charset="0"/>
                    <a:ea typeface="Apple Braille" charset="0"/>
                    <a:cs typeface="Apple Braille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0A6F4C3-5F40-4A86-8F06-47A96E53DDF6}"/>
                    </a:ext>
                  </a:extLst>
                </p:cNvPr>
                <p:cNvSpPr/>
                <p:nvPr/>
              </p:nvSpPr>
              <p:spPr>
                <a:xfrm rot="16200000">
                  <a:off x="5176308" y="1526291"/>
                  <a:ext cx="329183" cy="9342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noProof="0">
                    <a:latin typeface="Apple Braille" charset="0"/>
                    <a:ea typeface="Apple Braille" charset="0"/>
                    <a:cs typeface="Apple Braille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5C90CCA-8535-4BA4-8EC5-0994F0F7970F}"/>
                    </a:ext>
                  </a:extLst>
                </p:cNvPr>
                <p:cNvSpPr/>
                <p:nvPr/>
              </p:nvSpPr>
              <p:spPr>
                <a:xfrm rot="16200000">
                  <a:off x="5176308" y="2011200"/>
                  <a:ext cx="329183" cy="9342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noProof="0">
                    <a:latin typeface="Apple Braille" charset="0"/>
                    <a:ea typeface="Apple Braille" charset="0"/>
                    <a:cs typeface="Apple Braille" charset="0"/>
                  </a:endParaRP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F891C-5B59-4573-947D-9323602F6D5D}"/>
                  </a:ext>
                </a:extLst>
              </p:cNvPr>
              <p:cNvSpPr txBox="1"/>
              <p:nvPr/>
            </p:nvSpPr>
            <p:spPr>
              <a:xfrm flipH="1">
                <a:off x="856113" y="4503862"/>
                <a:ext cx="1540151" cy="264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100" spc="290" noProof="0" dirty="0">
                    <a:solidFill>
                      <a:srgbClr val="003B75"/>
                    </a:solidFill>
                    <a:latin typeface="Apple Braille" charset="0"/>
                    <a:ea typeface="Apple Braille" charset="0"/>
                    <a:cs typeface="Apple Braille" charset="0"/>
                  </a:rPr>
                  <a:t>INFORMATIKA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25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9082-29A2-419D-88FE-EFA179D4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23E9-A8CA-4DC2-A7B5-1732CC615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2"/>
            <a:ext cx="5422390" cy="4140713"/>
          </a:xfrm>
        </p:spPr>
        <p:txBody>
          <a:bodyPr anchor="ctr">
            <a:normAutofit/>
          </a:bodyPr>
          <a:lstStyle/>
          <a:p>
            <a:r>
              <a:rPr lang="en-US" dirty="0"/>
              <a:t>Retrieving Data with a CURSOR</a:t>
            </a:r>
          </a:p>
          <a:p>
            <a:r>
              <a:rPr lang="en-US" dirty="0"/>
              <a:t>Stored Functions</a:t>
            </a:r>
          </a:p>
          <a:p>
            <a:r>
              <a:rPr lang="en-US" dirty="0"/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47625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data with a cursor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5D8E1A-7B59-44B5-B6A0-D7C14F17D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Normal SELECT statements, which can return more than one row, are more complex to deal with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special concept, called the cursor, has been added to handle this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4 special SQL statements are required to work with a cursor</a:t>
            </a:r>
          </a:p>
          <a:p>
            <a:pPr lvl="1" algn="just"/>
            <a:r>
              <a:rPr lang="en-US" dirty="0"/>
              <a:t>DECLARE CURSOR</a:t>
            </a:r>
          </a:p>
          <a:p>
            <a:pPr lvl="1" algn="just"/>
            <a:r>
              <a:rPr lang="en-US" dirty="0"/>
              <a:t>OPEN CURSOR</a:t>
            </a:r>
          </a:p>
          <a:p>
            <a:pPr lvl="1" algn="just"/>
            <a:r>
              <a:rPr lang="en-US" dirty="0"/>
              <a:t>FETCH CURSOR</a:t>
            </a:r>
          </a:p>
          <a:p>
            <a:pPr lvl="1" algn="just"/>
            <a:r>
              <a:rPr lang="en-US" dirty="0"/>
              <a:t>CLOSE CURSOR</a:t>
            </a:r>
          </a:p>
        </p:txBody>
      </p:sp>
    </p:spTree>
    <p:extLst>
      <p:ext uri="{BB962C8B-B14F-4D97-AF65-F5344CB8AC3E}">
        <p14:creationId xmlns:p14="http://schemas.microsoft.com/office/powerpoint/2010/main" val="379467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data with a cursor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AD6AD9-C9EE-4272-99F4-6309EC15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algn="just"/>
            <a:r>
              <a:rPr lang="en-US" dirty="0"/>
              <a:t>DECLARE CURSOR Statement</a:t>
            </a:r>
          </a:p>
          <a:p>
            <a:pPr marL="0" indent="0" algn="just">
              <a:buNone/>
            </a:pPr>
            <a:endParaRPr lang="en-US" dirty="0"/>
          </a:p>
          <a:p>
            <a:pPr lvl="1" algn="just"/>
            <a:r>
              <a:rPr lang="en-US" dirty="0"/>
              <a:t>If we declare a cursor with the DECLARE CURSOR statement, we link it to a table expression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OPEN CURSOR Statement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With OPEN CURSOR statement, we can instruct MySQL to process the table expression of the cursor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F74AB-8174-4EB0-B606-A2EDBADA16BF}"/>
              </a:ext>
            </a:extLst>
          </p:cNvPr>
          <p:cNvSpPr txBox="1"/>
          <p:nvPr/>
        </p:nvSpPr>
        <p:spPr>
          <a:xfrm>
            <a:off x="999488" y="3038246"/>
            <a:ext cx="6585525" cy="38472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DECLARE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cursor_name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CURSOR FOR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select_statement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C649C-D805-4DD9-999E-EDB59DB4F63A}"/>
              </a:ext>
            </a:extLst>
          </p:cNvPr>
          <p:cNvSpPr txBox="1"/>
          <p:nvPr/>
        </p:nvSpPr>
        <p:spPr>
          <a:xfrm>
            <a:off x="999488" y="4612008"/>
            <a:ext cx="2474722" cy="38472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OPEN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cursor_name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841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data with a cursor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AD6AD9-C9EE-4272-99F4-6309EC15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FETCH CURSOR Statement</a:t>
            </a:r>
          </a:p>
          <a:p>
            <a:pPr marL="0" indent="0" algn="just">
              <a:buNone/>
            </a:pPr>
            <a:endParaRPr lang="en-US" dirty="0"/>
          </a:p>
          <a:p>
            <a:pPr lvl="1" algn="just"/>
            <a:r>
              <a:rPr lang="en-US" dirty="0"/>
              <a:t>We can use FETCH CURSOR statements to retrieve the created result row by row into the stored procedure</a:t>
            </a:r>
          </a:p>
          <a:p>
            <a:pPr lvl="1" algn="just"/>
            <a:r>
              <a:rPr lang="en-US" dirty="0"/>
              <a:t>At a certain moment, only one row from the result is visible: the current row</a:t>
            </a:r>
          </a:p>
          <a:p>
            <a:pPr lvl="1" algn="just"/>
            <a:r>
              <a:rPr lang="en-US" dirty="0"/>
              <a:t>It is as if an arrow points to one row from the result</a:t>
            </a:r>
          </a:p>
          <a:p>
            <a:pPr lvl="1" algn="just"/>
            <a:r>
              <a:rPr lang="en-US" dirty="0"/>
              <a:t>With the FETCH CURSOR statement, we move this cursor to the next row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CLOSE CURSOR Statement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When all rows have been processed, we can remove the result with a CLOSE CURSOR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313AF-89CB-4F62-B585-49DC3BB8D8FD}"/>
              </a:ext>
            </a:extLst>
          </p:cNvPr>
          <p:cNvSpPr txBox="1"/>
          <p:nvPr/>
        </p:nvSpPr>
        <p:spPr>
          <a:xfrm>
            <a:off x="999488" y="2630814"/>
            <a:ext cx="758763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FETCH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cursor_name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INTO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local_variable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local_variable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...</a:t>
            </a:r>
            <a:r>
              <a:rPr lang="en-US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C2C23-47BE-41DD-B06B-472234878B9C}"/>
              </a:ext>
            </a:extLst>
          </p:cNvPr>
          <p:cNvSpPr txBox="1"/>
          <p:nvPr/>
        </p:nvSpPr>
        <p:spPr>
          <a:xfrm>
            <a:off x="999488" y="5316533"/>
            <a:ext cx="2590632" cy="38472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CLOSE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cursor_name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932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data with a cursor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CF3098-05B9-4D64-8353-06840931F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position of the cursor after specific SQL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9C31C-0B6C-475B-AED9-ECA3B6E4D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0" y="2676525"/>
            <a:ext cx="7019925" cy="2552700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15F610-2F8E-405D-9FEF-99FBCE0DA7C4}"/>
              </a:ext>
            </a:extLst>
          </p:cNvPr>
          <p:cNvSpPr txBox="1"/>
          <p:nvPr/>
        </p:nvSpPr>
        <p:spPr>
          <a:xfrm>
            <a:off x="1211151" y="5438775"/>
            <a:ext cx="1764406" cy="92333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After the OPEN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D6765-AB57-4059-B847-B4C1F220A3E4}"/>
              </a:ext>
            </a:extLst>
          </p:cNvPr>
          <p:cNvSpPr txBox="1"/>
          <p:nvPr/>
        </p:nvSpPr>
        <p:spPr>
          <a:xfrm>
            <a:off x="3572675" y="5438775"/>
            <a:ext cx="1764406" cy="92333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The First FETCH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D66856-A98C-40A6-8FD6-037F8DEB7260}"/>
              </a:ext>
            </a:extLst>
          </p:cNvPr>
          <p:cNvSpPr txBox="1"/>
          <p:nvPr/>
        </p:nvSpPr>
        <p:spPr>
          <a:xfrm>
            <a:off x="5953249" y="5438775"/>
            <a:ext cx="1764406" cy="92333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After the Last FETCH Statement</a:t>
            </a:r>
          </a:p>
        </p:txBody>
      </p:sp>
    </p:spTree>
    <p:extLst>
      <p:ext uri="{BB962C8B-B14F-4D97-AF65-F5344CB8AC3E}">
        <p14:creationId xmlns:p14="http://schemas.microsoft.com/office/powerpoint/2010/main" val="183798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data with a cursor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5E79C0-226F-4D45-989F-D1A60ED5B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0725"/>
            <a:ext cx="11029615" cy="4514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show_all_movies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()</a:t>
            </a:r>
            <a:br>
              <a:rPr lang="en-US" sz="1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BEGIN</a:t>
            </a:r>
            <a:br>
              <a:rPr lang="en-US" sz="1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DECLARE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movie_name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VARCHAR(40);</a:t>
            </a:r>
            <a:br>
              <a:rPr lang="en-US" sz="1600" b="1" dirty="0"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latin typeface="Consolas" pitchFamily="49" charset="0"/>
                <a:cs typeface="Consolas" pitchFamily="49" charset="0"/>
              </a:rPr>
              <a:t>   DECLARE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number_of_movies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movies_counter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INTEGER;</a:t>
            </a:r>
            <a:br>
              <a:rPr lang="en-US" sz="1600" b="1" dirty="0"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latin typeface="Consolas" pitchFamily="49" charset="0"/>
                <a:cs typeface="Consolas" pitchFamily="49" charset="0"/>
              </a:rPr>
              <a:t>   DECLARE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c_movies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CURSOR FOR SELECT name FROM movies;</a:t>
            </a:r>
            <a:br>
              <a:rPr lang="en-US" sz="1600" b="1" dirty="0"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latin typeface="Consolas" pitchFamily="49" charset="0"/>
                <a:cs typeface="Consolas" pitchFamily="49" charset="0"/>
              </a:rPr>
              <a:t>   OPEN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c_movies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600" b="1" dirty="0"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latin typeface="Consolas" pitchFamily="49" charset="0"/>
                <a:cs typeface="Consolas" pitchFamily="49" charset="0"/>
              </a:rPr>
              <a:t>   CREATE TEMPORARY TABLE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movies_list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(title VARCHAR(50));</a:t>
            </a:r>
            <a:br>
              <a:rPr lang="en-US" sz="1600" b="1" dirty="0"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latin typeface="Consolas" pitchFamily="49" charset="0"/>
                <a:cs typeface="Consolas" pitchFamily="49" charset="0"/>
              </a:rPr>
              <a:t>   SELECT COUNT(*) INTO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number_of_movies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FROM movies;</a:t>
            </a:r>
            <a:br>
              <a:rPr lang="en-US" sz="1600" b="1" dirty="0"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latin typeface="Consolas" pitchFamily="49" charset="0"/>
                <a:cs typeface="Consolas" pitchFamily="49" charset="0"/>
              </a:rPr>
              <a:t>   SET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movies_counter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= 0;</a:t>
            </a:r>
            <a:br>
              <a:rPr lang="en-US" sz="1600" b="1" dirty="0"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latin typeface="Consolas" pitchFamily="49" charset="0"/>
                <a:cs typeface="Consolas" pitchFamily="49" charset="0"/>
              </a:rPr>
              <a:t>   WHILE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movies_counter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number_of_movies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DO</a:t>
            </a:r>
            <a:br>
              <a:rPr lang="en-US" sz="1600" b="1" dirty="0"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latin typeface="Consolas" pitchFamily="49" charset="0"/>
                <a:cs typeface="Consolas" pitchFamily="49" charset="0"/>
              </a:rPr>
              <a:t>      FETCH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c_movies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INTO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movie_name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600" b="1" dirty="0"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latin typeface="Consolas" pitchFamily="49" charset="0"/>
                <a:cs typeface="Consolas" pitchFamily="49" charset="0"/>
              </a:rPr>
              <a:t>      INSERT INTO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movies_list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(title) VALUES(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movie_name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600" b="1" dirty="0"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latin typeface="Consolas" pitchFamily="49" charset="0"/>
                <a:cs typeface="Consolas" pitchFamily="49" charset="0"/>
              </a:rPr>
              <a:t>      SET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movies_counter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movies_counter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+ 1;</a:t>
            </a:r>
            <a:br>
              <a:rPr lang="en-US" sz="1600" b="1" dirty="0"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latin typeface="Consolas" pitchFamily="49" charset="0"/>
                <a:cs typeface="Consolas" pitchFamily="49" charset="0"/>
              </a:rPr>
              <a:t>   END WHILE;</a:t>
            </a:r>
            <a:br>
              <a:rPr lang="en-US" sz="1600" b="1" dirty="0"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latin typeface="Consolas" pitchFamily="49" charset="0"/>
                <a:cs typeface="Consolas" pitchFamily="49" charset="0"/>
              </a:rPr>
              <a:t>   CLOSE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c_movies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600" b="1" dirty="0"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latin typeface="Consolas" pitchFamily="49" charset="0"/>
                <a:cs typeface="Consolas" pitchFamily="49" charset="0"/>
              </a:rPr>
              <a:t>   SELECT title “Movie Title” FROM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movies_list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600" b="1" dirty="0"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latin typeface="Consolas" pitchFamily="49" charset="0"/>
                <a:cs typeface="Consolas" pitchFamily="49" charset="0"/>
              </a:rPr>
              <a:t>   DROP TEMPORARY TABLE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movies_list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sz="1600" b="1" dirty="0"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6756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D7E-856A-47F2-89E9-BC279650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&amp; user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0B6D-5D6F-49FA-910D-EFBCDFB87B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 stored procedures, it is possible to refer to user variables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User variables always have a global character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Even though they are created within a stored procedure, they remain after the stored procedure has stopped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User variables that were created outside the stored procedure still maintain their value within the stored procedure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286BC-9283-4A58-B688-60F67034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28575"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user_variable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()</a:t>
            </a:r>
            <a:b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BEGIN</a:t>
            </a:r>
            <a:b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900" b="1" dirty="0">
                <a:latin typeface="Consolas" pitchFamily="49" charset="0"/>
                <a:cs typeface="Consolas" pitchFamily="49" charset="0"/>
              </a:rPr>
              <a:t>   SET @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user_var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= 1;</a:t>
            </a:r>
            <a:br>
              <a:rPr lang="en-US" sz="1900" b="1" dirty="0">
                <a:latin typeface="Consolas" pitchFamily="49" charset="0"/>
                <a:cs typeface="Consolas" pitchFamily="49" charset="0"/>
              </a:rPr>
            </a:b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pPr algn="just"/>
            <a:endParaRPr lang="en-US" dirty="0"/>
          </a:p>
          <a:p>
            <a:pPr algn="just"/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user_variable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algn="just"/>
            <a:endParaRPr lang="en-US" dirty="0"/>
          </a:p>
          <a:p>
            <a:pPr algn="just"/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 @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user_var</a:t>
            </a:r>
            <a:r>
              <a:rPr lang="en-US" sz="19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744080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9174</TotalTime>
  <Words>1504</Words>
  <Application>Microsoft Office PowerPoint</Application>
  <PresentationFormat>Widescreen</PresentationFormat>
  <Paragraphs>211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Apple Braille</vt:lpstr>
      <vt:lpstr>Calibri</vt:lpstr>
      <vt:lpstr>Consolas</vt:lpstr>
      <vt:lpstr>Gill Sans MT</vt:lpstr>
      <vt:lpstr>Wingdings 2</vt:lpstr>
      <vt:lpstr>Dividend</vt:lpstr>
      <vt:lpstr>If301 database system</vt:lpstr>
      <vt:lpstr>Review: stored procedures</vt:lpstr>
      <vt:lpstr>outline</vt:lpstr>
      <vt:lpstr>Retrieving data with a cursor</vt:lpstr>
      <vt:lpstr>Retrieving data with a cursor</vt:lpstr>
      <vt:lpstr>Retrieving data with a cursor</vt:lpstr>
      <vt:lpstr>Retrieving data with a cursor</vt:lpstr>
      <vt:lpstr>Retrieving data with a cursor</vt:lpstr>
      <vt:lpstr>Stored procedures &amp; user variables</vt:lpstr>
      <vt:lpstr>Stored procedures &amp; the catalog</vt:lpstr>
      <vt:lpstr>Security with stored procedures</vt:lpstr>
      <vt:lpstr>Advantages of stored procedures</vt:lpstr>
      <vt:lpstr>Stored functions</vt:lpstr>
      <vt:lpstr>Stored functions</vt:lpstr>
      <vt:lpstr>More on stored functions</vt:lpstr>
      <vt:lpstr>Removing stored functions</vt:lpstr>
      <vt:lpstr>triggers</vt:lpstr>
      <vt:lpstr>triggers</vt:lpstr>
      <vt:lpstr>triggers</vt:lpstr>
      <vt:lpstr>triggers</vt:lpstr>
      <vt:lpstr>triggers</vt:lpstr>
      <vt:lpstr>triggers</vt:lpstr>
      <vt:lpstr>Removing triggers</vt:lpstr>
      <vt:lpstr>references</vt:lpstr>
      <vt:lpstr>        Select *         from world         where someone         like ‘%you%’;                  empty set (0.00 sec)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creator>Dennis Gunawan</dc:creator>
  <cp:lastModifiedBy>Dennis Gunawan</cp:lastModifiedBy>
  <cp:revision>495</cp:revision>
  <dcterms:created xsi:type="dcterms:W3CDTF">2018-08-13T03:29:39Z</dcterms:created>
  <dcterms:modified xsi:type="dcterms:W3CDTF">2019-08-08T03:03:53Z</dcterms:modified>
</cp:coreProperties>
</file>