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106" d="100"/>
          <a:sy n="106" d="100"/>
        </p:scale>
        <p:origin x="1278" y="114"/>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25/11/2024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25/11/2024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A12                                                  Name of Student Presenting: Leslie Fernandes</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A12                    Names of Student Attendees  (all group should attend to get feedback): </a:t>
            </a:r>
            <a:r>
              <a:rPr lang="en-GB" dirty="0" err="1"/>
              <a:t>Lipi</a:t>
            </a:r>
            <a:r>
              <a:rPr lang="en-GB" dirty="0"/>
              <a:t>, Lai, </a:t>
            </a:r>
            <a:r>
              <a:rPr lang="en-GB" dirty="0" err="1"/>
              <a:t>Bakhan</a:t>
            </a:r>
            <a:r>
              <a:rPr lang="en-GB" dirty="0"/>
              <a:t>, Khurram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954000" y="2019168"/>
            <a:ext cx="9769418" cy="230832"/>
          </a:xfrm>
        </p:spPr>
        <p:txBody>
          <a:bodyPr/>
          <a:lstStyle/>
          <a:p>
            <a:r>
              <a:rPr lang="en-GB" dirty="0"/>
              <a:t>.</a:t>
            </a:r>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a:xfrm>
            <a:off x="226337" y="791022"/>
            <a:ext cx="11012863" cy="230832"/>
          </a:xfrm>
        </p:spPr>
        <p:txBody>
          <a:bodyPr/>
          <a:lstStyle/>
          <a:p>
            <a:pPr algn="ctr"/>
            <a:r>
              <a:rPr lang="en-GB" b="1" dirty="0"/>
              <a:t>Original data set and filtered data set  (</a:t>
            </a:r>
            <a:r>
              <a:rPr lang="en-GB" b="1" dirty="0" err="1"/>
              <a:t>exang</a:t>
            </a:r>
            <a:r>
              <a:rPr lang="en-GB" b="1" dirty="0"/>
              <a:t>)</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6" name="Picture 5">
            <a:extLst>
              <a:ext uri="{FF2B5EF4-FFF2-40B4-BE49-F238E27FC236}">
                <a16:creationId xmlns:a16="http://schemas.microsoft.com/office/drawing/2014/main" id="{40280966-5EB9-C5C9-DCD2-326703026768}"/>
              </a:ext>
            </a:extLst>
          </p:cNvPr>
          <p:cNvPicPr>
            <a:picLocks noChangeAspect="1"/>
          </p:cNvPicPr>
          <p:nvPr/>
        </p:nvPicPr>
        <p:blipFill>
          <a:blip r:embed="rId2">
            <a:extLst>
              <a:ext uri="{28A0092B-C50C-407E-A947-70E740481C1C}">
                <a14:useLocalDpi xmlns:a14="http://schemas.microsoft.com/office/drawing/2010/main" val="0"/>
              </a:ext>
            </a:extLst>
          </a:blip>
          <a:srcRect r="34632" b="15337"/>
          <a:stretch/>
        </p:blipFill>
        <p:spPr>
          <a:xfrm>
            <a:off x="126222" y="1273651"/>
            <a:ext cx="5369232" cy="3298349"/>
          </a:xfrm>
          <a:prstGeom prst="rect">
            <a:avLst/>
          </a:prstGeom>
        </p:spPr>
      </p:pic>
      <p:pic>
        <p:nvPicPr>
          <p:cNvPr id="8" name="Picture 7">
            <a:extLst>
              <a:ext uri="{FF2B5EF4-FFF2-40B4-BE49-F238E27FC236}">
                <a16:creationId xmlns:a16="http://schemas.microsoft.com/office/drawing/2014/main" id="{747400FC-2D7F-75DC-EC1E-D6D92456E73D}"/>
              </a:ext>
            </a:extLst>
          </p:cNvPr>
          <p:cNvPicPr>
            <a:picLocks noChangeAspect="1"/>
          </p:cNvPicPr>
          <p:nvPr/>
        </p:nvPicPr>
        <p:blipFill>
          <a:blip r:embed="rId3">
            <a:extLst>
              <a:ext uri="{28A0092B-C50C-407E-A947-70E740481C1C}">
                <a14:useLocalDpi xmlns:a14="http://schemas.microsoft.com/office/drawing/2010/main" val="0"/>
              </a:ext>
            </a:extLst>
          </a:blip>
          <a:srcRect r="34796" b="17608"/>
          <a:stretch/>
        </p:blipFill>
        <p:spPr>
          <a:xfrm>
            <a:off x="5592590" y="1224072"/>
            <a:ext cx="5733296" cy="3492784"/>
          </a:xfrm>
          <a:prstGeom prst="rect">
            <a:avLst/>
          </a:prstGeom>
          <a:ln w="38100">
            <a:solidFill>
              <a:schemeClr val="accent5"/>
            </a:solidFill>
          </a:ln>
        </p:spPr>
      </p:pic>
      <p:sp>
        <p:nvSpPr>
          <p:cNvPr id="10" name="TextBox 9">
            <a:extLst>
              <a:ext uri="{FF2B5EF4-FFF2-40B4-BE49-F238E27FC236}">
                <a16:creationId xmlns:a16="http://schemas.microsoft.com/office/drawing/2014/main" id="{9B26FBF1-ABD8-5368-BCC2-413A2738C00F}"/>
              </a:ext>
            </a:extLst>
          </p:cNvPr>
          <p:cNvSpPr txBox="1"/>
          <p:nvPr/>
        </p:nvSpPr>
        <p:spPr>
          <a:xfrm>
            <a:off x="7248810" y="4816444"/>
            <a:ext cx="2892170" cy="646331"/>
          </a:xfrm>
          <a:prstGeom prst="rect">
            <a:avLst/>
          </a:prstGeom>
          <a:noFill/>
        </p:spPr>
        <p:txBody>
          <a:bodyPr wrap="square" rtlCol="0">
            <a:spAutoFit/>
          </a:bodyPr>
          <a:lstStyle/>
          <a:p>
            <a:r>
              <a:rPr lang="en-US" dirty="0"/>
              <a:t>Filtered dataset 99 rows. Will be done in R script</a:t>
            </a:r>
            <a:endParaRPr lang="en-IN" dirty="0"/>
          </a:p>
        </p:txBody>
      </p:sp>
      <p:sp>
        <p:nvSpPr>
          <p:cNvPr id="13" name="TextBox 12">
            <a:extLst>
              <a:ext uri="{FF2B5EF4-FFF2-40B4-BE49-F238E27FC236}">
                <a16:creationId xmlns:a16="http://schemas.microsoft.com/office/drawing/2014/main" id="{7FD3D83F-1DE8-7B9D-0146-D6256EDD2518}"/>
              </a:ext>
            </a:extLst>
          </p:cNvPr>
          <p:cNvSpPr txBox="1"/>
          <p:nvPr/>
        </p:nvSpPr>
        <p:spPr>
          <a:xfrm>
            <a:off x="1249378" y="4816444"/>
            <a:ext cx="3693814" cy="369332"/>
          </a:xfrm>
          <a:prstGeom prst="rect">
            <a:avLst/>
          </a:prstGeom>
          <a:noFill/>
        </p:spPr>
        <p:txBody>
          <a:bodyPr wrap="square" rtlCol="0">
            <a:spAutoFit/>
          </a:bodyPr>
          <a:lstStyle/>
          <a:p>
            <a:r>
              <a:rPr lang="en-US" dirty="0"/>
              <a:t>Original dataset 303 rows</a:t>
            </a:r>
            <a:endParaRPr lang="en-IN" dirty="0"/>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(DS148, heart.csv)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(one sentence):</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a:latin typeface="Calibri"/>
                <a:cs typeface="Calibri"/>
              </a:rPr>
              <a:t>sex</a:t>
            </a:r>
            <a:r>
              <a:rPr lang="en-US" sz="2400" b="0">
                <a:latin typeface="Calibri"/>
                <a:cs typeface="Calibri"/>
              </a:rPr>
              <a:t>  (1= male; 0 = female)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 </a:t>
            </a:r>
            <a:r>
              <a:rPr lang="en-US" sz="2400" dirty="0">
                <a:latin typeface="Calibri"/>
                <a:cs typeface="Calibri"/>
              </a:rPr>
              <a:t>Nominal</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dirty="0" err="1">
                <a:latin typeface="Calibri"/>
                <a:cs typeface="Calibri"/>
              </a:rPr>
              <a:t>thalach</a:t>
            </a:r>
            <a:r>
              <a:rPr lang="en-US" sz="2400" b="0" dirty="0">
                <a:latin typeface="Calibri"/>
                <a:cs typeface="Calibri"/>
              </a:rPr>
              <a:t> (maximum heart rate)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 </a:t>
            </a:r>
            <a:r>
              <a:rPr lang="en-US" sz="2400" dirty="0">
                <a:latin typeface="Calibri"/>
                <a:cs typeface="Calibri"/>
              </a:rPr>
              <a:t>Interval</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A12</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919334"/>
            <a:ext cx="10605040" cy="2897109"/>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36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36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3600" dirty="0">
                <a:effectLst/>
                <a:latin typeface="Calibri" panose="020F0502020204030204" pitchFamily="34" charset="0"/>
                <a:ea typeface="Calibri" panose="020F0502020204030204" pitchFamily="34" charset="0"/>
                <a:cs typeface="Times New Roman" panose="02020603050405020304" pitchFamily="18" charset="0"/>
              </a:rPr>
              <a:t> :</a:t>
            </a:r>
            <a:r>
              <a:rPr lang="en-IE" sz="3600" b="0" dirty="0">
                <a:effectLst/>
                <a:latin typeface="Calibri" panose="020F0502020204030204" pitchFamily="34" charset="0"/>
                <a:ea typeface="Calibri" panose="020F0502020204030204" pitchFamily="34" charset="0"/>
                <a:cs typeface="Times New Roman" panose="02020603050405020304" pitchFamily="18" charset="0"/>
              </a:rPr>
              <a:t>Interval vs Nominal. data “Is there a difference in the mean of </a:t>
            </a:r>
            <a:r>
              <a:rPr lang="en-IE" sz="36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maximum heart rate  </a:t>
            </a:r>
            <a:r>
              <a:rPr lang="en-IE" sz="36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36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males and females </a:t>
            </a:r>
            <a:r>
              <a:rPr lang="en-US" sz="3600" b="0" dirty="0">
                <a:latin typeface="Calibri" panose="020F0502020204030204" pitchFamily="34" charset="0"/>
                <a:ea typeface="Calibri" panose="020F0502020204030204" pitchFamily="34" charset="0"/>
                <a:cs typeface="Times New Roman" panose="02020603050405020304" pitchFamily="18" charset="0"/>
              </a:rPr>
              <a:t>who experience exercise-induced angina</a:t>
            </a:r>
            <a:r>
              <a:rPr lang="en-IE" sz="3600" b="0" dirty="0">
                <a:effectLst/>
                <a:latin typeface="Calibri" panose="020F0502020204030204" pitchFamily="34" charset="0"/>
                <a:ea typeface="Calibri" panose="020F0502020204030204" pitchFamily="34" charset="0"/>
                <a:cs typeface="Times New Roman" panose="02020603050405020304" pitchFamily="18" charset="0"/>
              </a:rPr>
              <a:t>?”</a:t>
            </a:r>
            <a:br>
              <a:rPr lang="en-GB" sz="3600" b="0" dirty="0">
                <a:effectLst/>
                <a:latin typeface="Calibri" panose="020F0502020204030204" pitchFamily="34" charset="0"/>
                <a:ea typeface="Calibri" panose="020F0502020204030204" pitchFamily="34" charset="0"/>
                <a:cs typeface="Times New Roman" panose="02020603050405020304" pitchFamily="18" charset="0"/>
              </a:rPr>
            </a:br>
            <a:br>
              <a:rPr lang="en-GB" sz="3600" dirty="0">
                <a:effectLst/>
                <a:latin typeface="Calibri" panose="020F0502020204030204" pitchFamily="34" charset="0"/>
                <a:ea typeface="Calibri" panose="020F0502020204030204" pitchFamily="34" charset="0"/>
                <a:cs typeface="Times New Roman" panose="02020603050405020304" pitchFamily="18" charset="0"/>
              </a:rPr>
            </a:br>
            <a:endParaRPr lang="en-GB" sz="36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4"/>
            <a:ext cx="10225244" cy="4885155"/>
          </a:xfrm>
        </p:spPr>
        <p:txBody>
          <a:bodyPr vert="horz" lIns="0" tIns="0" rIns="0" bIns="0" rtlCol="0" anchor="t">
            <a:noAutofit/>
          </a:bodyPr>
          <a:lstStyle/>
          <a:p>
            <a:pPr>
              <a:lnSpc>
                <a:spcPct val="100000"/>
              </a:lnSpc>
            </a:pPr>
            <a:endParaRPr lang="en-GB" sz="2400" b="0" dirty="0">
              <a:latin typeface="Calibri"/>
              <a:cs typeface="Calibri"/>
            </a:endParaRPr>
          </a:p>
          <a:p>
            <a:pPr>
              <a:lnSpc>
                <a:spcPct val="100000"/>
              </a:lnSpc>
            </a:pPr>
            <a:r>
              <a:rPr lang="en-GB" sz="2400" b="0" dirty="0">
                <a:solidFill>
                  <a:schemeClr val="tx1"/>
                </a:solidFill>
                <a:latin typeface="Arial"/>
                <a:cs typeface="Arial"/>
              </a:rPr>
              <a:t>1) Null hypothesis (H</a:t>
            </a:r>
            <a:r>
              <a:rPr lang="en-GB" sz="2400" b="0" baseline="-25000" dirty="0">
                <a:solidFill>
                  <a:schemeClr val="tx1"/>
                </a:solidFill>
                <a:latin typeface="Arial"/>
                <a:cs typeface="Arial"/>
              </a:rPr>
              <a:t>0</a:t>
            </a:r>
            <a:r>
              <a:rPr lang="en-GB" sz="2400" b="0" dirty="0">
                <a:solidFill>
                  <a:schemeClr val="tx1"/>
                </a:solidFill>
                <a:latin typeface="Arial"/>
                <a:cs typeface="Arial"/>
              </a:rPr>
              <a:t>): </a:t>
            </a:r>
          </a:p>
          <a:p>
            <a:pPr>
              <a:lnSpc>
                <a:spcPct val="100000"/>
              </a:lnSpc>
            </a:pPr>
            <a:r>
              <a:rPr lang="en-GB" sz="2400" b="0" dirty="0">
                <a:solidFill>
                  <a:schemeClr val="tx1"/>
                </a:solidFill>
                <a:latin typeface="Arial"/>
                <a:cs typeface="Arial"/>
              </a:rPr>
              <a:t> 	There is </a:t>
            </a:r>
            <a:r>
              <a:rPr lang="en-GB" sz="2400" dirty="0">
                <a:solidFill>
                  <a:schemeClr val="tx1"/>
                </a:solidFill>
                <a:latin typeface="Arial"/>
                <a:cs typeface="Arial"/>
              </a:rPr>
              <a:t>no</a:t>
            </a:r>
            <a:r>
              <a:rPr lang="en-GB" sz="2400" b="0" dirty="0">
                <a:solidFill>
                  <a:schemeClr val="tx1"/>
                </a:solidFill>
                <a:latin typeface="Arial"/>
                <a:cs typeface="Arial"/>
              </a:rPr>
              <a:t> difference in the mean of the maximum heart rate between males and females </a:t>
            </a:r>
            <a:r>
              <a:rPr lang="en-US" sz="2400" b="0" dirty="0">
                <a:latin typeface="Calibri" panose="020F0502020204030204" pitchFamily="34" charset="0"/>
                <a:ea typeface="Calibri" panose="020F0502020204030204" pitchFamily="34" charset="0"/>
                <a:cs typeface="Times New Roman" panose="02020603050405020304" pitchFamily="18" charset="0"/>
              </a:rPr>
              <a:t>who experience exercise-induced angina.</a:t>
            </a:r>
            <a:endParaRPr lang="en-GB" sz="2400" b="0" dirty="0">
              <a:solidFill>
                <a:schemeClr val="tx1"/>
              </a:solidFill>
              <a:latin typeface="Arial"/>
              <a:cs typeface="Arial"/>
            </a:endParaRPr>
          </a:p>
          <a:p>
            <a:pPr>
              <a:lnSpc>
                <a:spcPct val="100000"/>
              </a:lnSpc>
            </a:pPr>
            <a:r>
              <a:rPr lang="en-GB" sz="2400" b="0" dirty="0">
                <a:latin typeface="Arial"/>
                <a:cs typeface="Arial"/>
              </a:rPr>
              <a:t>2) Alternative hypothesis (H</a:t>
            </a:r>
            <a:r>
              <a:rPr lang="en-GB" sz="2400" b="0" baseline="-25000" dirty="0">
                <a:latin typeface="Arial"/>
                <a:cs typeface="Arial"/>
              </a:rPr>
              <a:t>1</a:t>
            </a:r>
            <a:r>
              <a:rPr lang="en-GB" sz="2400" b="0" dirty="0">
                <a:latin typeface="Arial"/>
                <a:cs typeface="Arial"/>
              </a:rPr>
              <a:t>):  </a:t>
            </a:r>
          </a:p>
          <a:p>
            <a:pPr>
              <a:lnSpc>
                <a:spcPct val="100000"/>
              </a:lnSpc>
            </a:pPr>
            <a:r>
              <a:rPr lang="en-GB" sz="2400" b="0" dirty="0">
                <a:latin typeface="Arial"/>
                <a:cs typeface="Arial"/>
              </a:rPr>
              <a:t>	</a:t>
            </a:r>
            <a:r>
              <a:rPr lang="en-GB" sz="2400" b="0" dirty="0">
                <a:solidFill>
                  <a:schemeClr val="tx1"/>
                </a:solidFill>
                <a:latin typeface="Arial"/>
                <a:cs typeface="Arial"/>
              </a:rPr>
              <a:t> There is </a:t>
            </a:r>
            <a:r>
              <a:rPr lang="en-GB" sz="2400" dirty="0">
                <a:solidFill>
                  <a:schemeClr val="tx1"/>
                </a:solidFill>
                <a:latin typeface="Arial"/>
                <a:cs typeface="Arial"/>
              </a:rPr>
              <a:t>a</a:t>
            </a:r>
            <a:r>
              <a:rPr lang="en-GB" sz="2400" b="0" dirty="0">
                <a:solidFill>
                  <a:schemeClr val="tx1"/>
                </a:solidFill>
                <a:latin typeface="Arial"/>
                <a:cs typeface="Arial"/>
              </a:rPr>
              <a:t> difference in the mean of the maximum heart rate between males and females </a:t>
            </a:r>
            <a:r>
              <a:rPr lang="en-US" sz="2400" b="0" dirty="0">
                <a:latin typeface="Calibri" panose="020F0502020204030204" pitchFamily="34" charset="0"/>
                <a:ea typeface="Calibri" panose="020F0502020204030204" pitchFamily="34" charset="0"/>
                <a:cs typeface="Times New Roman" panose="02020603050405020304" pitchFamily="18" charset="0"/>
              </a:rPr>
              <a:t>who experience exercise-induced angina.</a:t>
            </a:r>
            <a:endParaRPr lang="en-GB" sz="2400" b="0" dirty="0">
              <a:solidFill>
                <a:schemeClr val="tx1"/>
              </a:solidFill>
              <a:latin typeface="Arial"/>
              <a:cs typeface="Arial"/>
            </a:endParaRPr>
          </a:p>
          <a:p>
            <a:pPr marL="0" marR="0">
              <a:lnSpc>
                <a:spcPct val="107000"/>
              </a:lnSpc>
              <a:spcAft>
                <a:spcPts val="800"/>
              </a:spcAft>
            </a:pPr>
            <a:endParaRPr lang="en-GB" sz="2000" b="0" dirty="0">
              <a:solidFill>
                <a:srgbClr val="FF0000"/>
              </a:solidFill>
              <a:latin typeface="Arial"/>
              <a:cs typeface="Arial"/>
            </a:endParaRPr>
          </a:p>
          <a:p>
            <a:pPr>
              <a:lnSpc>
                <a:spcPct val="100000"/>
              </a:lnSpc>
            </a:pPr>
            <a:endParaRPr lang="en-GB" sz="2000" b="0" dirty="0">
              <a:solidFill>
                <a:srgbClr val="FF0000"/>
              </a:solidFill>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17501</TotalTime>
  <Words>440</Words>
  <Application>Microsoft Office PowerPoint</Application>
  <PresentationFormat>Widescreen</PresentationFormat>
  <Paragraphs>28</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Tutorial Presentation for Feedback Date:  </vt:lpstr>
      <vt:lpstr>PowerPoint Presentation</vt:lpstr>
      <vt:lpstr>This dataset is interesting to us because (one sentence): Our  Independent variable is:  sex  (1= male; 0 = female)                    This  Independent variable datatype is : Nominal Our Dependent variable is:  thalach (maximum heart rate)                    This Dependent variable datatype is  : Interval</vt:lpstr>
      <vt:lpstr> Template2 :Interval vs Nominal. data “Is there a difference in the mean of maximum heart rate  between males and females who experience exercise-induced angina?”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leslie fernandes</cp:lastModifiedBy>
  <cp:revision>264</cp:revision>
  <dcterms:created xsi:type="dcterms:W3CDTF">2019-10-01T08:37:56Z</dcterms:created>
  <dcterms:modified xsi:type="dcterms:W3CDTF">2024-11-25T19:22:03Z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