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rels" ContentType="application/vnd.openxmlformats-package.relationships+xml"/>
  <Default Extension="bmp" ContentType="image/bmp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ink/ink4.xml" ContentType="application/inkml+xml"/>
  <Override PartName="/ppt/slideMasters/slideMaster1.xml" ContentType="application/vnd.openxmlformats-officedocument.presentationml.slideMaster+xml"/>
  <Override PartName="/ppt/ink/ink7.xml" ContentType="application/inkml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347" r:id="rId8"/>
    <p:sldId id="3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957" y="3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>
                <a:solidFill>
                  <a:srgbClr val="203232"/>
                </a:solidFill>
                <a:latin typeface="Arial" pitchFamily="34" charset="0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 noEditPoints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/>
            <a:r>
              <a:rPr lang="en-US" sz="2000" b="0" strike="noStrike">
                <a:latin typeface="Arial" pitchFamily="34" charset="0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 noEditPoints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 noEditPoints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 noEditPoints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 noEditPoints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>
                <a:latin typeface="Times New Roman"/>
              </a:rPr>
              <a:t>‹#›</a:t>
            </a:fld>
            <a:endParaRPr lang="en-US" sz="1400" b="0" strike="noStrike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8F7F97D0-F096-496C-8621-5A661B6D5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>
              <a:latin typeface="Arial" pitchFamily="34" charset="0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>
                <a:latin typeface="Times New Roman"/>
              </a:rPr>
              <a:t>‹#›</a:t>
            </a:fld>
            <a:endParaRPr lang="en-US" sz="1200" b="0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2A3BC292-097C-4265-8AF2-A4864F5EB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3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>
              <a:latin typeface="Arial" pitchFamily="34" charset="0" panose="020B0604020202020204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>
                <a:latin typeface="Times New Roman"/>
              </a:rPr>
              <a:t>‹#›</a:t>
            </a:fld>
            <a:endParaRPr lang="en-US" sz="1200" b="0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D9471E15-F36F-4490-AD3E-851D31689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6A750597-B296-4EFD-8A1F-DAEDB1673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8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9" name="PlaceHolder 3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2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3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4" name="PlaceHolder 5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6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7" name="PlaceHolder 3"/>
          <p:cNvSpPr>
            <a:spLocks noGrp="1" noEditPoints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8" name="PlaceHolder 4"/>
          <p:cNvSpPr>
            <a:spLocks noGrp="1" noEditPoints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9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0" name="PlaceHolder 6"/>
          <p:cNvSpPr>
            <a:spLocks noGrp="1" noEditPoints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1" name="PlaceHolder 7"/>
          <p:cNvSpPr>
            <a:spLocks noGrp="1" noEditPoints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12/2/2024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8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0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2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3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 noEditPoints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7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8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9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2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3" name="PlaceHolder 4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5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6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7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9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0" name="PlaceHolder 3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2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3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4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5" name="PlaceHolder 5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7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8" name="PlaceHolder 3"/>
          <p:cNvSpPr>
            <a:spLocks noGrp="1" noEditPoints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9" name="PlaceHolder 4"/>
          <p:cNvSpPr>
            <a:spLocks noGrp="1" noEditPoints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80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81" name="PlaceHolder 6"/>
          <p:cNvSpPr>
            <a:spLocks noGrp="1" noEditPoints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82" name="PlaceHolder 7"/>
          <p:cNvSpPr>
            <a:spLocks noGrp="1" noEditPoints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9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2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 noEditPoints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6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7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8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0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1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2" name="PlaceHolder 4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4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5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6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 noEditPoints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B3B9B9"/>
                </a:solidFill>
                <a:latin typeface="Arial" pitchFamily="34" charset="0" panose="020B0604020202020204"/>
              </a:rPr>
              <a:t>PRESENTATION TITLE (ADD VIA INSERT, HEADER &amp; FOOTER)</a:t>
            </a:r>
            <a:endParaRPr lang="en-US" sz="1500" b="0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 noEditPoints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>
                <a:solidFill>
                  <a:srgbClr val="B3B9B9"/>
                </a:solidFill>
                <a:latin typeface="Arial" pitchFamily="34" charset="0" panose="020B0604020202020204"/>
              </a:rPr>
              <a:t>‹#›</a:t>
            </a:fld>
            <a:endParaRPr lang="en-US" sz="1500" b="0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itchFamily="34" charset="0" panose="020B0604020202020204"/>
              </a:rPr>
              <a:t>Click to edit master title</a:t>
            </a:r>
            <a:endParaRPr lang="en-US" sz="75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/>
        </p:txBody>
      </p:sp>
      <p:pic>
        <p:nvPicPr>
          <p:cNvPr id="4" name="Picture 10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>
                <a:solidFill>
                  <a:srgbClr val="203232"/>
                </a:solidFill>
                <a:latin typeface="Arial" pitchFamily="34" charset="0" panose="020B0604020202020204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Click to edit master title</a:t>
            </a:r>
            <a:endParaRPr lang="en-US" sz="75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3" name="PlaceHolder 2"/>
          <p:cNvSpPr>
            <a:spLocks noGrp="1" noEditPoints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PRESENTATION TITLE (ADD VIA INSERT, HEADER &amp; FOOTER)</a:t>
            </a:r>
            <a:endParaRPr lang="en-US" sz="1500" b="0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 noEditPoints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>
                <a:solidFill>
                  <a:srgbClr val="FFFFFF"/>
                </a:solidFill>
                <a:latin typeface="Arial" pitchFamily="34" charset="0" panose="020B0604020202020204"/>
              </a:rPr>
              <a:t>‹#›</a:t>
            </a:fld>
            <a:endParaRPr lang="en-US" sz="1500" b="0" strike="noStrike">
              <a:latin typeface="Times New Roman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>
                <a:solidFill>
                  <a:srgbClr val="203232"/>
                </a:solidFill>
                <a:latin typeface="Arial" pitchFamily="34" charset="0" panose="020B0604020202020204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bm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bm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4000" y="2579760"/>
            <a:ext cx="1003068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Data Analysis  – </a:t>
            </a:r>
            <a:br/>
            <a:r>
              <a:rPr lang="en-US" sz="4000" dirty="0">
                <a:solidFill>
                  <a:schemeClr val="bg1"/>
                </a:solidFill>
              </a:rPr>
              <a:t>Tutorial Presentation for Feedback</a:t>
            </a:r>
            <a:br/>
            <a:r>
              <a:rPr lang="en-US" sz="2200" b="1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Date: </a:t>
            </a:r>
            <a:br/>
            <a:endParaRPr lang="en-US" sz="22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000" b="1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Group Id:           </a:t>
            </a:r>
            <a:r>
              <a:rPr lang="en-US" sz="2000" b="1" dirty="0">
                <a:solidFill>
                  <a:schemeClr val="bg1"/>
                </a:solidFill>
              </a:rPr>
              <a:t>A12</a:t>
            </a:r>
            <a:r>
              <a:rPr lang="en-US" sz="2000" b="1" strike="noStrike" spc="-100">
                <a:solidFill>
                  <a:schemeClr val="bg1"/>
                </a:solidFill>
                <a:latin typeface="Arial" pitchFamily="34" charset="0" panose="020B0604020202020204"/>
              </a:rPr>
              <a:t> </a:t>
            </a:r>
            <a:r>
              <a:rPr lang="en-US" sz="2000" b="1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                                             Name of Student Presenting: Hafiza Ayesha Saddiqa</a:t>
            </a:r>
            <a:endParaRPr lang="en-US" sz="2000" b="0" strike="noStrike">
              <a:latin typeface="Arial" pitchFamily="34" charset="0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7COM1079-2022  Studnt Group No:</a:t>
            </a:r>
            <a:r>
              <a:rPr lang="en-US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a12</a:t>
            </a:r>
            <a:r>
              <a:rPr lang="en-GB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                    Names of Student Attendees  :</a:t>
            </a:r>
            <a:r>
              <a:rPr lang="en-GB" dirty="0" err="1">
                <a:solidFill>
                  <a:schemeClr val="bg1"/>
                </a:solidFill>
              </a:rPr>
              <a:t>Lipi</a:t>
            </a:r>
            <a:r>
              <a:rPr lang="en-GB" dirty="0">
                <a:solidFill>
                  <a:schemeClr val="bg1"/>
                </a:solidFill>
              </a:rPr>
              <a:t>, Lai,</a:t>
            </a:r>
            <a:r>
              <a:rPr lang="en-US" sz="2000" dirty="0">
                <a:solidFill>
                  <a:schemeClr val="bg1"/>
                </a:solidFill>
              </a:rPr>
              <a:t>Leslie</a:t>
            </a:r>
            <a:r>
              <a:rPr lang="en-GB" dirty="0">
                <a:solidFill>
                  <a:schemeClr val="bg1"/>
                </a:solidFill>
              </a:rPr>
              <a:t>, Khurram </a:t>
            </a:r>
            <a:r>
              <a:rPr lang="en-GB" sz="1500" b="0" strike="noStrike">
                <a:solidFill>
                  <a:schemeClr val="bg1"/>
                </a:solidFill>
                <a:latin typeface="Arial" pitchFamily="34" charset="0" panose="020B0604020202020204"/>
              </a:rPr>
              <a:t> </a:t>
            </a:r>
            <a:endParaRPr lang="en-US" sz="1500" b="0" strike="noStrike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10616400" y="77976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39862FD3-A2AB-4AF5-B4D3-06BF4857842D}" type="slidenum">
              <a:rPr lang="en-GB" sz="1500" b="1" strike="noStrike">
                <a:solidFill>
                  <a:srgbClr val="FFFFFF"/>
                </a:solidFill>
                <a:latin typeface="Arial" pitchFamily="34" charset="0" panose="020B0604020202020204"/>
              </a:rPr>
              <a:t>1</a:t>
            </a:fld>
            <a:endParaRPr lang="en-US" sz="1500" b="0" strike="noStrike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813960"/>
            <a:ext cx="10109880" cy="58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400" b="0" strike="noStrike" spc="-100" dirty="0">
                <a:solidFill>
                  <a:srgbClr val="203232"/>
                </a:solidFill>
                <a:latin typeface="Calibri" pitchFamily="34" charset="0" panose="020F0502020204030204"/>
              </a:rPr>
              <a:t>We are using the dataset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 pitchFamily="34" charset="0" panose="020F0502020204030204"/>
              </a:rPr>
              <a:t> DS148 (heart.csv)</a:t>
            </a:r>
            <a:r>
              <a:rPr lang="en-US" sz="2400" b="0" strike="noStrike" spc="-100" dirty="0">
                <a:solidFill>
                  <a:srgbClr val="203232"/>
                </a:solidFill>
                <a:latin typeface="Calibri" pitchFamily="34" charset="0" panose="020F0502020204030204"/>
              </a:rPr>
              <a:t> to answer our Research question  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 pitchFamily="34" charset="0" panose="020F0502020204030204"/>
              </a:rPr>
              <a:t> “Is there a difference in the mean of maximum heart rate between males and females who experience exercise-induced angina?”</a:t>
            </a:r>
            <a:r>
              <a:rPr lang="en-US" sz="2400" b="0" strike="noStrike" spc="-100" dirty="0">
                <a:solidFill>
                  <a:srgbClr val="203232"/>
                </a:solidFill>
                <a:latin typeface="Calibri" pitchFamily="34" charset="0" panose="020F0502020204030204"/>
              </a:rPr>
              <a:t> </a:t>
            </a:r>
            <a:r>
              <a:rPr lang="en-US" sz="2400" b="1" strike="noStrike" spc="-100" baseline="30000" dirty="0">
                <a:solidFill>
                  <a:srgbClr val="203232"/>
                </a:solidFill>
                <a:latin typeface="Calibri" pitchFamily="34" charset="0" panose="020F0502020204030204"/>
              </a:rPr>
              <a:t>1</a:t>
            </a:r>
            <a:endParaRPr lang="en-US" sz="2400" b="0" strike="noStrike" dirty="0">
              <a:latin typeface="Arial" pitchFamily="34" charset="0" panose="020B0604020202020204"/>
            </a:endParaRPr>
          </a:p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br>
              <a:rPr dirty="0"/>
            </a:br>
            <a:endParaRPr lang="en-US" sz="2400" b="0" strike="noStrike" dirty="0">
              <a:latin typeface="Arial" pitchFamily="34" charset="0" panose="020B0604020202020204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65160" y="401400"/>
            <a:ext cx="91292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B3B9B9"/>
                </a:solidFill>
                <a:latin typeface="Arial" pitchFamily="34" charset="0" panose="020B0604020202020204"/>
              </a:rPr>
              <a:t>7COM1079-2022  Student Group ID: </a:t>
            </a:r>
            <a:endParaRPr lang="en-US" sz="1500" b="0" strike="noStrike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500" b="0" strike="noStrike" dirty="0">
                <a:latin typeface="Times New Roman"/>
              </a:rPr>
              <a:t>2</a:t>
            </a: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305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dirty="0">
              <a:latin typeface="Arial" pitchFamily="34" charset="0" panose="020B0604020202020204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 pitchFamily="34" charset="0" panose="020B0604020202020204"/>
              <a:buChar char="•"/>
            </a:pP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The dataset has </a:t>
            </a:r>
            <a:r>
              <a:rPr lang="en-GB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303</a:t>
            </a: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 rows</a:t>
            </a:r>
            <a:endParaRPr lang="en-US" sz="2000" b="0" strike="noStrike" dirty="0">
              <a:latin typeface="Arial" pitchFamily="34" charset="0" panose="020B0604020202020204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 pitchFamily="34" charset="0" panose="020B0604020202020204"/>
              <a:buChar char="•"/>
            </a:pP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The dependent variable</a:t>
            </a:r>
            <a:r>
              <a:rPr lang="en-GB" sz="2000" b="0" strike="noStrike" baseline="30000" dirty="0">
                <a:solidFill>
                  <a:srgbClr val="FF0000"/>
                </a:solidFill>
                <a:latin typeface="Arial" pitchFamily="34" charset="0" panose="020B0604020202020204"/>
              </a:rPr>
              <a:t> </a:t>
            </a: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is </a:t>
            </a:r>
            <a:r>
              <a:rPr lang="en-US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sex</a:t>
            </a:r>
            <a:r>
              <a:rPr lang="en-GB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  </a:t>
            </a:r>
            <a:endParaRPr lang="en-US" sz="2000" b="0" strike="noStrike" dirty="0">
              <a:latin typeface="Arial" pitchFamily="34" charset="0" panose="020B0604020202020204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 pitchFamily="34" charset="0" panose="020B0604020202020204"/>
              <a:buChar char="•"/>
            </a:pP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The independent variable</a:t>
            </a:r>
            <a:r>
              <a:rPr lang="en-GB" sz="2000" b="0" strike="noStrike" baseline="30000" dirty="0">
                <a:solidFill>
                  <a:srgbClr val="FF0000"/>
                </a:solidFill>
                <a:latin typeface="Arial" pitchFamily="34" charset="0" panose="020B0604020202020204"/>
              </a:rPr>
              <a:t> </a:t>
            </a: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is </a:t>
            </a:r>
            <a:r>
              <a:rPr lang="en-US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thalach</a:t>
            </a:r>
            <a:endParaRPr lang="en-US" sz="2000" b="0" strike="noStrike" dirty="0">
              <a:latin typeface="Arial" pitchFamily="34" charset="0" panose="020B0604020202020204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5372640" y="2414520"/>
            <a:ext cx="631080" cy="360"/>
          </a:xfrm>
          <a:custGeom>
            <a:av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52" name="Picture 5"/>
          <p:cNvPicPr>
            <a:picLocks noChangeAspect="1"/>
          </p:cNvPicPr>
          <p:nvPr/>
        </p:nvPicPr>
        <p:blipFill>
          <a:blip r:embed="rId1"/>
          <a:srcRect r="34632" b="15337"/>
          <a:stretch/>
        </p:blipFill>
        <p:spPr>
          <a:xfrm>
            <a:off x="6203880" y="1689826"/>
            <a:ext cx="5369232" cy="3298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 </a:t>
            </a:r>
            <a:br/>
            <a:br/>
            <a:endParaRPr lang="en-US" sz="24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Our RQ asks about differences in means/ medians </a:t>
            </a:r>
            <a:endParaRPr lang="en-US" sz="3200" b="0" strike="noStrike">
              <a:latin typeface="Arial" pitchFamily="34" charset="0" panose="020B0604020202020204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>
                <a:solidFill>
                  <a:srgbClr val="7DABAB"/>
                </a:solidFill>
                <a:latin typeface="Arial" pitchFamily="34" charset="0" panose="020B0604020202020204"/>
              </a:rPr>
              <a:t>3</a:t>
            </a:fld>
            <a:endParaRPr lang="en-US" sz="1100" b="0" strike="noStrike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691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>
                <a:solidFill>
                  <a:srgbClr val="FFFFFF"/>
                </a:solidFill>
                <a:latin typeface="Arial" pitchFamily="34" charset="0" panose="020B0604020202020204"/>
              </a:rPr>
              <a:t>Histogram</a:t>
            </a:r>
            <a:endParaRPr lang="en-US" sz="4000" b="0" strike="noStrike">
              <a:latin typeface="Arial" pitchFamily="34" charset="0" panose="020B0604020202020204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>
                <a:solidFill>
                  <a:srgbClr val="000000"/>
                </a:solidFill>
                <a:latin typeface="Arial" pitchFamily="34" charset="0" panose="020B0604020202020204"/>
              </a:rPr>
              <a:t>For example:</a:t>
            </a: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000834" y="1797773"/>
            <a:ext cx="4998865" cy="3378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dirty="0">
              <a:solidFill>
                <a:srgbClr val="203232"/>
              </a:solidFill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dirty="0">
                <a:latin typeface="Arial" pitchFamily="34" charset="0" panose="020B0604020202020204"/>
              </a:rPr>
              <a:t>Most people's maximum heart rates are between 130 and 150 beats per minute (bpm). Overall, the data seems to be evenly spread out in a way that matches this normal bell shape, meaning it’s distributed fairly predictably.</a:t>
            </a: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2000" y="2780776"/>
            <a:ext cx="5158835" cy="27960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1612496" y="292584"/>
            <a:ext cx="315743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 </a:t>
            </a:r>
            <a:br/>
            <a:br/>
            <a:endParaRPr lang="en-US" sz="24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Our RQ asks about</a:t>
            </a:r>
            <a:r>
              <a:rPr lang="en-US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 means</a:t>
            </a:r>
            <a:r>
              <a:rPr lang="en-GB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/ medians</a:t>
            </a:r>
            <a:endParaRPr lang="en-US" sz="3200" b="0" strike="noStrike">
              <a:latin typeface="Arial" pitchFamily="34" charset="0" panose="020B0604020202020204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>
                <a:solidFill>
                  <a:srgbClr val="7DABAB"/>
                </a:solidFill>
                <a:latin typeface="Arial" pitchFamily="34" charset="0" panose="020B0604020202020204"/>
              </a:rPr>
              <a:t>4</a:t>
            </a:fld>
            <a:endParaRPr lang="en-US" sz="1100" b="0" strike="noStrike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7762320" cy="691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chemeClr val="bg1"/>
                </a:solidFill>
                <a:latin typeface="Arial" pitchFamily="34" charset="0" panose="020B0604020202020204"/>
              </a:rPr>
              <a:t> Boxplot</a:t>
            </a: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>
                <a:solidFill>
                  <a:srgbClr val="000000"/>
                </a:solidFill>
                <a:latin typeface="Arial" pitchFamily="34" charset="0" panose="020B0604020202020204"/>
              </a:rPr>
              <a:t>For example:</a:t>
            </a: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395515" y="2275074"/>
            <a:ext cx="5208365" cy="2280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>
                <a:latin typeface="Arial" pitchFamily="34" charset="0" panose="020B0604020202020204"/>
              </a:rPr>
              <a:t>This boxplot shows a comparison of maximum heart rate (thalach) between males and females. It highlights that females tend to have a slightly higher median maximum heart rate than males, though the overall spread and variability are similar for both genders. 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6120" y="2409401"/>
            <a:ext cx="5946905" cy="35198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612496" y="155158"/>
            <a:ext cx="293064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6444" y="1502751"/>
            <a:ext cx="7526276" cy="3623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9656" y="2704189"/>
            <a:ext cx="2340675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p-value = 0.01832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256" y="209008"/>
            <a:ext cx="8534400" cy="185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 pitchFamily="34" charset="0" panose="020B0604020202020204"/>
              </a:rPr>
              <a:t>R Script and Results  (For ALL types of test) – The Analysis</a:t>
            </a:r>
            <a:endParaRPr lang="en-US" sz="3600" b="1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3600" b="1" strike="noStrike" dirty="0">
              <a:latin typeface="Arial" pitchFamily="34" charset="0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3415" y="549704"/>
            <a:ext cx="336916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/>
          </p:nvPr>
        </p:nvSpPr>
        <p:spPr>
          <a:xfrm>
            <a:off x="618646" y="1076982"/>
            <a:ext cx="10954708" cy="3675829"/>
          </a:xfrm>
        </p:spPr>
        <p:txBody>
          <a:bodyPr/>
          <a:lstStyle/>
          <a:p>
            <a:pPr>
              <a:buFont typeface="Arial" pitchFamily="34" charset="0" panose="020B0604020202020204"/>
              <a:buChar char="•"/>
            </a:pPr>
            <a:r>
              <a:rPr lang="en-US"/>
              <a:t>Because p-value &lt;0.05, </a:t>
            </a:r>
            <a:r>
              <a:t>we reject the null hypothesis (𝐻0). </a:t>
            </a:r>
            <a:endParaRPr lang="en-US"/>
          </a:p>
          <a:p>
            <a:pPr>
              <a:buFont typeface="Arial" pitchFamily="34" charset="0" panose="020B0604020202020204"/>
              <a:buChar char="•"/>
            </a:pPr>
            <a:r>
              <a:t>This indicates there is strong evidence that the mean maximum heart rates (thalach) are different between males and females. </a:t>
            </a:r>
            <a:endParaRPr lang="en-US"/>
          </a:p>
          <a:p>
            <a:pPr>
              <a:buFont typeface="Arial" pitchFamily="34" charset="0" panose="020B0604020202020204"/>
              <a:buChar char="•"/>
            </a:pPr>
            <a:r>
              <a:t>Moreover, the 95% confidence interval suggests that the difference in means is between 2.07 and 21.82, with females (group 0) having a higher mean heart rate 146.5) compared to males (134.56).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470" y="333135"/>
            <a:ext cx="8534400" cy="185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 pitchFamily="34" charset="0" panose="020B0604020202020204"/>
              </a:rPr>
              <a:t>R Script and Results  (For ALL types of test) – The Analysis</a:t>
            </a:r>
            <a:endParaRPr lang="en-US" sz="3600" b="1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3600" b="1" strike="noStrike" dirty="0">
              <a:latin typeface="Arial" pitchFamily="34" charset="0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8267" y="536405"/>
            <a:ext cx="150726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10531</TotalTime>
  <Words>1201</Words>
  <Application>Microsoft Office PowerPoint</Application>
  <PresentationFormat>Widescreen</PresentationFormat>
  <Paragraphs>199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How your RQ + distribution of data (Histogram) leads to a statistical test. Visualization requirements highlighted in yellow.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Joanne Harwood</dc:creator>
  <dc:language>en-US</dc:language>
  <dc:description/>
  <cp:lastModifiedBy>ashee khan</cp:lastModifiedBy>
  <cp:revision>156</cp:revision>
  <dcterms:created xsi:type="dcterms:W3CDTF">2019-10-01T08:37:56Z</dcterms:created>
  <dcterms:modified xsi:type="dcterms:W3CDTF">2024-12-03T12:10:16Z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