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wmf" ContentType="image/x-wmf"/>
  <Default Extension="bmp" ContentType="image/bmp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ink/ink4.xml" ContentType="application/inkml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ink/ink7.xml" ContentType="application/inkml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0.xml" ContentType="application/vnd.openxmlformats-officedocument.presentationml.slideLayou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notesSlides/notesSlide2.xml" ContentType="application/vnd.openxmlformats-officedocument.presentationml.notesSlide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ustom.xml" ContentType="application/vnd.openxmlformats-officedocument.custom-properties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docProps/app.xml" ContentType="application/vnd.openxmlformats-officedocument.extended-properti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3"/>
  </p:notesMasterIdLst>
  <p:sldIdLst>
    <p:sldId id="257" r:id="rId4"/>
    <p:sldId id="258" r:id="rId5"/>
    <p:sldId id="259" r:id="rId6"/>
    <p:sldId id="260" r:id="rId7"/>
    <p:sldId id="347" r:id="rId8"/>
    <p:sldId id="348" r:id="rId9"/>
    <p:sldId id="349" r:id="rId10"/>
    <p:sldId id="35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957" y="3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>
                <a:solidFill>
                  <a:srgbClr val="203232"/>
                </a:solidFill>
                <a:latin typeface="Arial" pitchFamily="34" charset="0" panose="020B0604020202020204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 noEditPoints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/>
            <a:r>
              <a:rPr lang="en-US" sz="2000" b="0" strike="noStrike">
                <a:latin typeface="Arial" pitchFamily="34" charset="0" panose="020B0604020202020204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 noEditPoints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>
                <a:latin typeface="Times New Roman"/>
              </a:rPr>
              <a:t>&lt;header&gt;</a:t>
            </a:r>
          </a:p>
        </p:txBody>
      </p:sp>
      <p:sp>
        <p:nvSpPr>
          <p:cNvPr id="86" name="PlaceHolder 4"/>
          <p:cNvSpPr>
            <a:spLocks noGrp="1" noEditPoints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>
                <a:latin typeface="Times New Roman"/>
              </a:rPr>
              <a:t>&lt;date/time&gt;</a:t>
            </a:r>
          </a:p>
        </p:txBody>
      </p:sp>
      <p:sp>
        <p:nvSpPr>
          <p:cNvPr id="87" name="PlaceHolder 5"/>
          <p:cNvSpPr>
            <a:spLocks noGrp="1" noEditPoints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>
                <a:latin typeface="Times New Roman"/>
              </a:rPr>
              <a:t>&lt;footer&gt;</a:t>
            </a:r>
          </a:p>
        </p:txBody>
      </p:sp>
      <p:sp>
        <p:nvSpPr>
          <p:cNvPr id="88" name="PlaceHolder 6"/>
          <p:cNvSpPr>
            <a:spLocks noGrp="1" noEditPoints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AA52E85-46BB-478F-9B90-F5E3374B36EC}" type="slidenum">
              <a:rPr lang="en-US" sz="1400" b="0" strike="noStrike">
                <a:latin typeface="Times New Roman"/>
              </a:rPr>
              <a:t>‹#›</a:t>
            </a:fld>
            <a:endParaRPr lang="en-US" sz="1400" b="0" strike="noStrike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6120" y="812520"/>
            <a:ext cx="7127040" cy="400896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/>
          </p:nvPr>
        </p:nvSpPr>
        <p:spPr>
          <a:prstGeom prst="rect">
            <a:avLst/>
          </a:prstGeom>
        </p:spPr>
        <p:txBody>
          <a:bodyPr/>
          <a:lstStyle/>
          <a:p>
            <a:fld id="{8F7F97D0-F096-496C-8621-5A661B6D5F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40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>
              <a:latin typeface="Arial" pitchFamily="34" charset="0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>
                <a:latin typeface="Times New Roman"/>
              </a:rPr>
              <a:t>‹#›</a:t>
            </a:fld>
            <a:endParaRPr lang="en-US" sz="1200" b="0" strike="noStrike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6120" y="812520"/>
            <a:ext cx="7127040" cy="400896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/>
          </p:nvPr>
        </p:nvSpPr>
        <p:spPr>
          <a:prstGeom prst="rect">
            <a:avLst/>
          </a:prstGeom>
        </p:spPr>
        <p:txBody>
          <a:bodyPr/>
          <a:lstStyle/>
          <a:p>
            <a:fld id="{2A3BC292-097C-4265-8AF2-A4864F5EB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43" name="PlaceHolder 2"/>
          <p:cNvSpPr>
            <a:spLocks noGrp="1" noEditPoints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>
              <a:latin typeface="Arial" pitchFamily="34" charset="0" panose="020B0604020202020204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152A03-473D-4693-94B3-2C4A26E4B7E1}" type="slidenum">
              <a:rPr lang="en-GB" sz="1200" b="0" strike="noStrike">
                <a:latin typeface="Times New Roman"/>
              </a:rPr>
              <a:t>‹#›</a:t>
            </a:fld>
            <a:endParaRPr lang="en-US" sz="1200" b="0" strike="noStrike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6120" y="812520"/>
            <a:ext cx="7127040" cy="400896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/>
          </p:nvPr>
        </p:nvSpPr>
        <p:spPr>
          <a:prstGeom prst="rect">
            <a:avLst/>
          </a:prstGeom>
        </p:spPr>
        <p:txBody>
          <a:bodyPr/>
          <a:lstStyle/>
          <a:p>
            <a:fld id="{D9471E15-F36F-4490-AD3E-851D316893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6120" y="812520"/>
            <a:ext cx="7127040" cy="400896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/>
          </p:nvPr>
        </p:nvSpPr>
        <p:spPr>
          <a:prstGeom prst="rect">
            <a:avLst/>
          </a:prstGeom>
        </p:spPr>
        <p:txBody>
          <a:bodyPr/>
          <a:lstStyle/>
          <a:p>
            <a:fld id="{6A750597-B296-4EFD-8A1F-DAEDB16738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6120" y="812520"/>
            <a:ext cx="7127040" cy="400896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/>
          </p:nvPr>
        </p:nvSpPr>
        <p:spPr>
          <a:prstGeom prst="rect">
            <a:avLst/>
          </a:prstGeom>
        </p:spPr>
        <p:txBody>
          <a:bodyPr/>
          <a:lstStyle/>
          <a:p>
            <a:fld id="{555072B6-341A-4C4E-8BAE-25AB2FB87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216120" y="812520"/>
            <a:ext cx="7127040" cy="400896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/>
          </p:nvPr>
        </p:nvSpPr>
        <p:spPr>
          <a:prstGeom prst="rect">
            <a:avLst/>
          </a:prstGeom>
        </p:spPr>
        <p:txBody>
          <a:bodyPr/>
          <a:lstStyle/>
          <a:p>
            <a:fld id="{7D85635D-E315-40D7-9E3E-F968113C6C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28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29" name="PlaceHolder 3"/>
          <p:cNvSpPr>
            <a:spLocks noGrp="1" noEditPoints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31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32" name="PlaceHolder 3"/>
          <p:cNvSpPr>
            <a:spLocks noGrp="1" noEditPoints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33" name="PlaceHolder 4"/>
          <p:cNvSpPr>
            <a:spLocks noGrp="1" noEditPoints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34" name="PlaceHolder 5"/>
          <p:cNvSpPr>
            <a:spLocks noGrp="1" noEditPoints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36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37" name="PlaceHolder 3"/>
          <p:cNvSpPr>
            <a:spLocks noGrp="1" noEditPoints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38" name="PlaceHolder 4"/>
          <p:cNvSpPr>
            <a:spLocks noGrp="1" noEditPoints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39" name="PlaceHolder 5"/>
          <p:cNvSpPr>
            <a:spLocks noGrp="1" noEditPoints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40" name="PlaceHolder 6"/>
          <p:cNvSpPr>
            <a:spLocks noGrp="1" noEditPoints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41" name="PlaceHolder 7"/>
          <p:cNvSpPr>
            <a:spLocks noGrp="1" noEditPoints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EB3A467E-CEBB-4F66-A8E9-F7D970DC6D62}" type="datetime1">
              <a:rPr lang="en-US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7COM1079</a:t>
            </a:r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02CD70DB-B21E-44B2-9A09-6D53D13DA6D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dt="0"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dt="0"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48" name="PlaceHolder 2"/>
          <p:cNvSpPr>
            <a:spLocks noGrp="1" noEditPoints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lvl="0" algn="ctr"/>
            <a:endParaRPr lang="en-US" sz="3200" b="0" strike="noStrike"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50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52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53" name="PlaceHolder 3"/>
          <p:cNvSpPr>
            <a:spLocks noGrp="1" noEditPoints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 noEditPoints="1"/>
          </p:cNvSpPr>
          <p:nvPr>
            <p:ph type="subTitle"/>
          </p:nvPr>
        </p:nvSpPr>
        <p:spPr>
          <a:xfrm>
            <a:off x="954000" y="2579760"/>
            <a:ext cx="10030680" cy="10011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lvl="0" algn="ctr"/>
            <a:endParaRPr lang="en-US" sz="3200" b="0" strike="noStrike"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7" name="PlaceHolder 2"/>
          <p:cNvSpPr>
            <a:spLocks noGrp="1" noEditPoints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lvl="0" algn="ctr"/>
            <a:endParaRPr lang="en-US" sz="3200" b="0" strike="noStrike"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57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58" name="PlaceHolder 3"/>
          <p:cNvSpPr>
            <a:spLocks noGrp="1" noEditPoints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59" name="PlaceHolder 4"/>
          <p:cNvSpPr>
            <a:spLocks noGrp="1" noEditPoints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61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62" name="PlaceHolder 3"/>
          <p:cNvSpPr>
            <a:spLocks noGrp="1" noEditPoints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63" name="PlaceHolder 4"/>
          <p:cNvSpPr>
            <a:spLocks noGrp="1" noEditPoints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65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66" name="PlaceHolder 3"/>
          <p:cNvSpPr>
            <a:spLocks noGrp="1" noEditPoints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67" name="PlaceHolder 4"/>
          <p:cNvSpPr>
            <a:spLocks noGrp="1" noEditPoints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69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70" name="PlaceHolder 3"/>
          <p:cNvSpPr>
            <a:spLocks noGrp="1" noEditPoints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72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73" name="PlaceHolder 3"/>
          <p:cNvSpPr>
            <a:spLocks noGrp="1" noEditPoints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74" name="PlaceHolder 4"/>
          <p:cNvSpPr>
            <a:spLocks noGrp="1" noEditPoints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75" name="PlaceHolder 5"/>
          <p:cNvSpPr>
            <a:spLocks noGrp="1" noEditPoints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77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78" name="PlaceHolder 3"/>
          <p:cNvSpPr>
            <a:spLocks noGrp="1" noEditPoints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79" name="PlaceHolder 4"/>
          <p:cNvSpPr>
            <a:spLocks noGrp="1" noEditPoints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80" name="PlaceHolder 5"/>
          <p:cNvSpPr>
            <a:spLocks noGrp="1" noEditPoints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81" name="PlaceHolder 6"/>
          <p:cNvSpPr>
            <a:spLocks noGrp="1" noEditPoints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82" name="PlaceHolder 7"/>
          <p:cNvSpPr>
            <a:spLocks noGrp="1" noEditPoints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9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11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12" name="PlaceHolder 3"/>
          <p:cNvSpPr>
            <a:spLocks noGrp="1" noEditPoints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 noEditPoints="1"/>
          </p:cNvSpPr>
          <p:nvPr>
            <p:ph type="subTitle"/>
          </p:nvPr>
        </p:nvSpPr>
        <p:spPr>
          <a:xfrm>
            <a:off x="954000" y="2579760"/>
            <a:ext cx="10030680" cy="10011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lvl="0" algn="ctr"/>
            <a:endParaRPr lang="en-US" sz="3200" b="0" strike="noStrike"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16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17" name="PlaceHolder 3"/>
          <p:cNvSpPr>
            <a:spLocks noGrp="1" noEditPoints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18" name="PlaceHolder 4"/>
          <p:cNvSpPr>
            <a:spLocks noGrp="1" noEditPoints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20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21" name="PlaceHolder 3"/>
          <p:cNvSpPr>
            <a:spLocks noGrp="1" noEditPoints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22" name="PlaceHolder 4"/>
          <p:cNvSpPr>
            <a:spLocks noGrp="1" noEditPoints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24" name="PlaceHolder 2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25" name="PlaceHolder 3"/>
          <p:cNvSpPr>
            <a:spLocks noGrp="1" noEditPoints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26" name="PlaceHolder 4"/>
          <p:cNvSpPr>
            <a:spLocks noGrp="1" noEditPoints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endParaRPr lang="en-US" sz="2400" b="1" strike="noStrike" spc="-100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 noEditPoints="1"/>
          </p:cNvSpPr>
          <p:nvPr>
            <p:ph type="ftr"/>
          </p:nvPr>
        </p:nvSpPr>
        <p:spPr>
          <a:xfrm>
            <a:off x="965160" y="790920"/>
            <a:ext cx="717660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>
                <a:solidFill>
                  <a:srgbClr val="B3B9B9"/>
                </a:solidFill>
                <a:latin typeface="Arial" pitchFamily="34" charset="0" panose="020B0604020202020204"/>
              </a:rPr>
              <a:t>PRESENTATION TITLE (ADD VIA INSERT, HEADER &amp; FOOTER)</a:t>
            </a:r>
            <a:endParaRPr lang="en-US" sz="1500" b="0" strike="noStrike">
              <a:latin typeface="Times New Roman"/>
            </a:endParaRPr>
          </a:p>
        </p:txBody>
      </p:sp>
      <p:sp>
        <p:nvSpPr>
          <p:cNvPr id="7" name="PlaceHolder 2"/>
          <p:cNvSpPr>
            <a:spLocks noGrp="1" noEditPoints="1"/>
          </p:cNvSpPr>
          <p:nvPr>
            <p:ph type="sldNum"/>
          </p:nvPr>
        </p:nvSpPr>
        <p:spPr>
          <a:xfrm>
            <a:off x="10616400" y="790920"/>
            <a:ext cx="62244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8C5CF792-EC3F-4960-8972-785816571BAA}" type="slidenum">
              <a:rPr lang="en-GB" sz="1500" b="1" strike="noStrike">
                <a:solidFill>
                  <a:srgbClr val="B3B9B9"/>
                </a:solidFill>
                <a:latin typeface="Arial" pitchFamily="34" charset="0" panose="020B0604020202020204"/>
              </a:rPr>
              <a:t>‹#›</a:t>
            </a:fld>
            <a:endParaRPr lang="en-US" sz="1500" b="0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ts val="7999"/>
              </a:lnSpc>
            </a:pPr>
            <a:r>
              <a:rPr lang="en-US" sz="7500" b="1" strike="noStrike" spc="-202">
                <a:solidFill>
                  <a:srgbClr val="203232"/>
                </a:solidFill>
                <a:latin typeface="Arial" pitchFamily="34" charset="0" panose="020B0604020202020204"/>
              </a:rPr>
              <a:t>Click to edit master title</a:t>
            </a:r>
            <a:endParaRPr lang="en-US" sz="75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0" y="0"/>
            <a:ext cx="12191760" cy="14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/>
        </p:txBody>
      </p:sp>
      <p:pic>
        <p:nvPicPr>
          <p:cNvPr id="4" name="Picture 10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954000" y="5517360"/>
            <a:ext cx="2244600" cy="3967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lvl="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00">
                <a:solidFill>
                  <a:srgbClr val="203232"/>
                </a:solidFill>
                <a:latin typeface="Arial" pitchFamily="34" charset="0" panose="020B0604020202020204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00">
                <a:solidFill>
                  <a:srgbClr val="203232"/>
                </a:solidFill>
                <a:latin typeface="Arial" pitchFamily="34" charset="0" panose="020B0604020202020204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>
                <a:solidFill>
                  <a:srgbClr val="203232"/>
                </a:solidFill>
                <a:latin typeface="Arial" pitchFamily="34" charset="0" panose="020B0604020202020204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>
                <a:solidFill>
                  <a:srgbClr val="203232"/>
                </a:solidFill>
                <a:latin typeface="Arial" pitchFamily="34" charset="0" panose="020B0604020202020204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>
                <a:solidFill>
                  <a:srgbClr val="203232"/>
                </a:solidFill>
                <a:latin typeface="Arial" pitchFamily="34" charset="0" panose="020B0604020202020204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>
                <a:solidFill>
                  <a:srgbClr val="203232"/>
                </a:solidFill>
                <a:latin typeface="Arial" pitchFamily="34" charset="0" panose="020B0604020202020204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>
                <a:solidFill>
                  <a:srgbClr val="203232"/>
                </a:solidFill>
                <a:latin typeface="Arial" pitchFamily="34" charset="0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5F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 noEditPoints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ts val="7999"/>
              </a:lnSpc>
            </a:pPr>
            <a:r>
              <a:rPr lang="en-US" sz="7500" b="1" strike="noStrike" spc="-202">
                <a:solidFill>
                  <a:srgbClr val="FFFFFF"/>
                </a:solidFill>
                <a:latin typeface="Arial" pitchFamily="34" charset="0" panose="020B0604020202020204"/>
              </a:rPr>
              <a:t>Click to edit master title</a:t>
            </a:r>
            <a:endParaRPr lang="en-US" sz="75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43" name="PlaceHolder 2"/>
          <p:cNvSpPr>
            <a:spLocks noGrp="1" noEditPoints="1"/>
          </p:cNvSpPr>
          <p:nvPr>
            <p:ph type="ftr"/>
          </p:nvPr>
        </p:nvSpPr>
        <p:spPr>
          <a:xfrm>
            <a:off x="965160" y="779760"/>
            <a:ext cx="717660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>
                <a:solidFill>
                  <a:srgbClr val="FFFFFF"/>
                </a:solidFill>
                <a:latin typeface="Arial" pitchFamily="34" charset="0" panose="020B0604020202020204"/>
              </a:rPr>
              <a:t>PRESENTATION TITLE (ADD VIA INSERT, HEADER &amp; FOOTER)</a:t>
            </a:r>
            <a:endParaRPr lang="en-US" sz="1500" b="0" strike="noStrike">
              <a:latin typeface="Times New Roman"/>
            </a:endParaRPr>
          </a:p>
        </p:txBody>
      </p:sp>
      <p:sp>
        <p:nvSpPr>
          <p:cNvPr id="44" name="PlaceHolder 3"/>
          <p:cNvSpPr>
            <a:spLocks noGrp="1" noEditPoints="1"/>
          </p:cNvSpPr>
          <p:nvPr>
            <p:ph type="sldNum"/>
          </p:nvPr>
        </p:nvSpPr>
        <p:spPr>
          <a:xfrm>
            <a:off x="10616400" y="779760"/>
            <a:ext cx="62244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876E94C7-478D-41B1-83CB-4B08D116676D}" type="slidenum">
              <a:rPr lang="en-GB" sz="1500" b="1" strike="noStrike">
                <a:solidFill>
                  <a:srgbClr val="FFFFFF"/>
                </a:solidFill>
                <a:latin typeface="Arial" pitchFamily="34" charset="0" panose="020B0604020202020204"/>
              </a:rPr>
              <a:t>‹#›</a:t>
            </a:fld>
            <a:endParaRPr lang="en-US" sz="1500" b="0" strike="noStrike">
              <a:latin typeface="Times New Roman"/>
            </a:endParaRPr>
          </a:p>
        </p:txBody>
      </p:sp>
      <p:pic>
        <p:nvPicPr>
          <p:cNvPr id="45" name="Picture 7" descr="A picture containing drawing&#10;&#10;Description automatically generated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954000" y="5511600"/>
            <a:ext cx="2242440" cy="397440"/>
          </a:xfrm>
          <a:prstGeom prst="rect">
            <a:avLst/>
          </a:prstGeom>
          <a:ln>
            <a:noFill/>
          </a:ln>
        </p:spPr>
      </p:pic>
      <p:sp>
        <p:nvSpPr>
          <p:cNvPr id="46" name="PlaceHolder 4"/>
          <p:cNvSpPr>
            <a:spLocks noGrp="1" noEditPoints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lvl="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00">
                <a:solidFill>
                  <a:srgbClr val="203232"/>
                </a:solidFill>
                <a:latin typeface="Arial" pitchFamily="34" charset="0" panose="020B0604020202020204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00">
                <a:solidFill>
                  <a:srgbClr val="203232"/>
                </a:solidFill>
                <a:latin typeface="Arial" pitchFamily="34" charset="0" panose="020B0604020202020204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>
                <a:solidFill>
                  <a:srgbClr val="203232"/>
                </a:solidFill>
                <a:latin typeface="Arial" pitchFamily="34" charset="0" panose="020B0604020202020204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>
                <a:solidFill>
                  <a:srgbClr val="203232"/>
                </a:solidFill>
                <a:latin typeface="Arial" pitchFamily="34" charset="0" panose="020B0604020202020204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>
                <a:solidFill>
                  <a:srgbClr val="203232"/>
                </a:solidFill>
                <a:latin typeface="Arial" pitchFamily="34" charset="0" panose="020B0604020202020204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>
                <a:solidFill>
                  <a:srgbClr val="203232"/>
                </a:solidFill>
                <a:latin typeface="Arial" pitchFamily="34" charset="0" panose="020B0604020202020204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>
                <a:solidFill>
                  <a:srgbClr val="203232"/>
                </a:solidFill>
                <a:latin typeface="Arial" pitchFamily="34" charset="0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bmp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bmp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bmp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96940" y="1010160"/>
            <a:ext cx="10030680" cy="21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25000" lnSpcReduction="20000"/>
          </a:bodyPr>
          <a:lstStyle/>
          <a:p>
            <a:pPr>
              <a:lnSpc>
                <a:spcPts val="7999"/>
              </a:lnSpc>
            </a:pPr>
            <a:br/>
            <a:br/>
            <a:br/>
            <a:endParaRPr lang="en-US" sz="22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954000" y="1890000"/>
            <a:ext cx="1003068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US" sz="2000" b="1" strike="noStrike" spc="-100">
                <a:solidFill>
                  <a:srgbClr val="FFFFFF"/>
                </a:solidFill>
                <a:latin typeface="Arial" pitchFamily="34" charset="0" panose="020B0604020202020204"/>
              </a:rPr>
              <a:t>Group Id:           </a:t>
            </a:r>
            <a:r>
              <a:rPr lang="en-US" sz="2000" b="1" dirty="0">
                <a:solidFill>
                  <a:schemeClr val="bg1"/>
                </a:solidFill>
              </a:rPr>
              <a:t>A12</a:t>
            </a:r>
            <a:r>
              <a:rPr lang="en-US" sz="2000" b="1" strike="noStrike" spc="-100">
                <a:solidFill>
                  <a:schemeClr val="bg1"/>
                </a:solidFill>
                <a:latin typeface="Arial" pitchFamily="34" charset="0" panose="020B0604020202020204"/>
              </a:rPr>
              <a:t> </a:t>
            </a:r>
            <a:r>
              <a:rPr lang="en-US" sz="2000" b="1" strike="noStrike" spc="-100">
                <a:solidFill>
                  <a:srgbClr val="FFFFFF"/>
                </a:solidFill>
                <a:latin typeface="Arial" pitchFamily="34" charset="0" panose="020B0604020202020204"/>
              </a:rPr>
              <a:t>                                             Name of Student Presenting: Hafiza Ayesha Saddiqa</a:t>
            </a:r>
            <a:endParaRPr lang="en-US" sz="2000" b="0" strike="noStrike">
              <a:latin typeface="Arial" pitchFamily="34" charset="0" panose="020B0604020202020204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965160" y="274320"/>
            <a:ext cx="10455120" cy="735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>
                <a:solidFill>
                  <a:srgbClr val="FFFFFF"/>
                </a:solidFill>
                <a:latin typeface="Arial" pitchFamily="34" charset="0" panose="020B0604020202020204"/>
              </a:rPr>
              <a:t>7COM1079-2022  Student Group No:</a:t>
            </a:r>
            <a:r>
              <a:rPr lang="en-US" sz="1500" b="0" strike="noStrike">
                <a:solidFill>
                  <a:srgbClr val="FFFFFF"/>
                </a:solidFill>
                <a:latin typeface="Arial" pitchFamily="34" charset="0" panose="020B0604020202020204"/>
              </a:rPr>
              <a:t>A12</a:t>
            </a:r>
            <a:r>
              <a:rPr lang="en-GB" sz="1500" b="0" strike="noStrike">
                <a:solidFill>
                  <a:srgbClr val="FFFFFF"/>
                </a:solidFill>
                <a:latin typeface="Arial" pitchFamily="34" charset="0" panose="020B0604020202020204"/>
              </a:rPr>
              <a:t>                    Names of Student Attendees  :</a:t>
            </a:r>
            <a:r>
              <a:rPr lang="en-GB" dirty="0" err="1">
                <a:solidFill>
                  <a:schemeClr val="bg1"/>
                </a:solidFill>
              </a:rPr>
              <a:t>Lipi</a:t>
            </a:r>
            <a:r>
              <a:rPr lang="en-GB" dirty="0">
                <a:solidFill>
                  <a:schemeClr val="bg1"/>
                </a:solidFill>
              </a:rPr>
              <a:t>, Lai,</a:t>
            </a:r>
            <a:r>
              <a:rPr lang="en-US" sz="2000" dirty="0">
                <a:solidFill>
                  <a:schemeClr val="bg1"/>
                </a:solidFill>
              </a:rPr>
              <a:t>Leslie</a:t>
            </a:r>
            <a:r>
              <a:rPr lang="en-GB" dirty="0">
                <a:solidFill>
                  <a:schemeClr val="bg1"/>
                </a:solidFill>
              </a:rPr>
              <a:t>, Khurram </a:t>
            </a:r>
            <a:r>
              <a:rPr lang="en-GB" sz="1500" b="0" strike="noStrike">
                <a:solidFill>
                  <a:schemeClr val="bg1"/>
                </a:solidFill>
                <a:latin typeface="Arial" pitchFamily="34" charset="0" panose="020B0604020202020204"/>
              </a:rPr>
              <a:t> </a:t>
            </a:r>
            <a:endParaRPr lang="en-US" sz="1500" b="0" strike="noStrike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96" name="TextShape 4"/>
          <p:cNvSpPr txBox="1"/>
          <p:nvPr/>
        </p:nvSpPr>
        <p:spPr>
          <a:xfrm>
            <a:off x="10616400" y="77976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39862FD3-A2AB-4AF5-B4D3-06BF4857842D}" type="slidenum">
              <a:rPr lang="en-GB" sz="1500" b="1" strike="noStrike">
                <a:solidFill>
                  <a:srgbClr val="FFFFFF"/>
                </a:solidFill>
                <a:latin typeface="Arial" pitchFamily="34" charset="0" panose="020B0604020202020204"/>
              </a:rPr>
              <a:t>1</a:t>
            </a:fld>
            <a:endParaRPr lang="en-US" sz="1500" b="0" strike="noStrike">
              <a:latin typeface="Times New Roman"/>
            </a:endParaRPr>
          </a:p>
        </p:txBody>
      </p:sp>
      <p:sp>
        <p:nvSpPr>
          <p:cNvPr id="97" name="Title 1"/>
          <p:cNvSpPr>
            <a:spLocks noGrp="1" noEditPoints="1"/>
          </p:cNvSpPr>
          <p:nvPr>
            <p:ph type="ctrTitle"/>
          </p:nvPr>
        </p:nvSpPr>
        <p:spPr>
          <a:xfrm>
            <a:off x="965160" y="2845701"/>
            <a:ext cx="10031157" cy="2160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Visualization</a:t>
            </a:r>
          </a:p>
          <a:p>
            <a:r>
              <a:rPr lang="en-US" sz="4400" b="1" strike="noStrike" spc="-202">
                <a:solidFill>
                  <a:srgbClr val="FFFFFF"/>
                </a:solidFill>
                <a:latin typeface="Arial" pitchFamily="34" charset="0" panose="020B0604020202020204"/>
              </a:rPr>
              <a:t>Data Analysis</a:t>
            </a:r>
          </a:p>
          <a:p>
            <a:r>
              <a:rPr lang="en-US" sz="1400" dirty="0">
                <a:solidFill>
                  <a:schemeClr val="bg1"/>
                </a:solidFill>
              </a:rPr>
              <a:t>Tutorial Presentation for Feedback</a:t>
            </a:r>
            <a:r>
              <a:rPr lang="en-US" sz="7500" b="1" strike="noStrike" spc="-202">
                <a:solidFill>
                  <a:srgbClr val="FFFFFF"/>
                </a:solidFill>
                <a:latin typeface="Arial" pitchFamily="34" charset="0" panose="020B0604020202020204"/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813960"/>
            <a:ext cx="10109880" cy="587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US" sz="2400" b="0" strike="noStrike" spc="-100" dirty="0">
                <a:solidFill>
                  <a:srgbClr val="203232"/>
                </a:solidFill>
                <a:latin typeface="Calibri" pitchFamily="34" charset="0" panose="020F0502020204030204"/>
              </a:rPr>
              <a:t>We are using the dataset</a:t>
            </a:r>
            <a:r>
              <a:rPr lang="en-US" sz="2400" b="0" strike="noStrike" spc="-100" dirty="0">
                <a:solidFill>
                  <a:srgbClr val="FF0000"/>
                </a:solidFill>
                <a:latin typeface="Calibri" pitchFamily="34" charset="0" panose="020F0502020204030204"/>
              </a:rPr>
              <a:t> DS148 (heart.csv)</a:t>
            </a:r>
            <a:r>
              <a:rPr lang="en-US" sz="2400" b="0" strike="noStrike" spc="-100" dirty="0">
                <a:solidFill>
                  <a:srgbClr val="203232"/>
                </a:solidFill>
                <a:latin typeface="Calibri" pitchFamily="34" charset="0" panose="020F0502020204030204"/>
              </a:rPr>
              <a:t> to answer our Research question  </a:t>
            </a:r>
            <a:r>
              <a:rPr lang="en-US" sz="2400" b="0" strike="noStrike" spc="-100" dirty="0">
                <a:solidFill>
                  <a:srgbClr val="FF0000"/>
                </a:solidFill>
                <a:latin typeface="Calibri" pitchFamily="34" charset="0" panose="020F0502020204030204"/>
              </a:rPr>
              <a:t> “Is there a difference in the mean of maximum heart rate between males and females who experience exercise-induced angina?”</a:t>
            </a:r>
            <a:r>
              <a:rPr lang="en-US" sz="2400" b="0" strike="noStrike" spc="-100" dirty="0">
                <a:solidFill>
                  <a:srgbClr val="203232"/>
                </a:solidFill>
                <a:latin typeface="Calibri" pitchFamily="34" charset="0" panose="020F0502020204030204"/>
              </a:rPr>
              <a:t> </a:t>
            </a:r>
            <a:r>
              <a:rPr lang="en-US" sz="2400" b="1" strike="noStrike" spc="-100" baseline="30000" dirty="0">
                <a:solidFill>
                  <a:srgbClr val="203232"/>
                </a:solidFill>
                <a:latin typeface="Calibri" pitchFamily="34" charset="0" panose="020F0502020204030204"/>
              </a:rPr>
              <a:t>1</a:t>
            </a:r>
            <a:endParaRPr lang="en-US" sz="2400" b="0" strike="noStrike" dirty="0">
              <a:latin typeface="Arial" pitchFamily="34" charset="0" panose="020B0604020202020204"/>
            </a:endParaRPr>
          </a:p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br>
              <a:rPr dirty="0"/>
            </a:br>
            <a:endParaRPr lang="en-US" sz="2400" b="0" strike="noStrike" dirty="0">
              <a:latin typeface="Arial" pitchFamily="34" charset="0" panose="020B0604020202020204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965160" y="401400"/>
            <a:ext cx="91292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>
                <a:solidFill>
                  <a:srgbClr val="B3B9B9"/>
                </a:solidFill>
                <a:latin typeface="Arial" pitchFamily="34" charset="0" panose="020B0604020202020204"/>
              </a:rPr>
              <a:t>7COM1079-2022  Student Group ID: </a:t>
            </a:r>
            <a:endParaRPr lang="en-US" sz="1500" b="0" strike="noStrike">
              <a:latin typeface="Times New Roman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500" b="0" strike="noStrike" dirty="0">
                <a:latin typeface="Times New Roman"/>
              </a:rPr>
              <a:t>2</a:t>
            </a:r>
          </a:p>
        </p:txBody>
      </p:sp>
      <p:sp>
        <p:nvSpPr>
          <p:cNvPr id="102" name="CustomShape 6"/>
          <p:cNvSpPr/>
          <p:nvPr/>
        </p:nvSpPr>
        <p:spPr>
          <a:xfrm>
            <a:off x="358560" y="1827720"/>
            <a:ext cx="5329440" cy="1305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2000" b="0" strike="noStrike" dirty="0">
              <a:latin typeface="Arial" pitchFamily="34" charset="0" panose="020B0604020202020204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Arial" pitchFamily="34" charset="0" panose="020B0604020202020204"/>
              <a:buChar char="•"/>
            </a:pPr>
            <a:r>
              <a:rPr lang="en-GB" sz="2000" b="0" strike="noStrike" dirty="0">
                <a:solidFill>
                  <a:srgbClr val="FF0000"/>
                </a:solidFill>
                <a:latin typeface="Arial" pitchFamily="34" charset="0" panose="020B0604020202020204"/>
              </a:rPr>
              <a:t>The dataset has </a:t>
            </a:r>
            <a:r>
              <a:rPr lang="en-GB" sz="2000" b="0" i="1" strike="noStrike" dirty="0">
                <a:solidFill>
                  <a:srgbClr val="005D72"/>
                </a:solidFill>
                <a:latin typeface="Arial" pitchFamily="34" charset="0" panose="020B0604020202020204"/>
              </a:rPr>
              <a:t>303</a:t>
            </a:r>
            <a:r>
              <a:rPr lang="en-GB" sz="2000" b="0" strike="noStrike" dirty="0">
                <a:solidFill>
                  <a:srgbClr val="FF0000"/>
                </a:solidFill>
                <a:latin typeface="Arial" pitchFamily="34" charset="0" panose="020B0604020202020204"/>
              </a:rPr>
              <a:t> rows</a:t>
            </a:r>
            <a:endParaRPr lang="en-US" sz="2000" b="0" strike="noStrike" dirty="0">
              <a:latin typeface="Arial" pitchFamily="34" charset="0" panose="020B0604020202020204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Arial" pitchFamily="34" charset="0" panose="020B0604020202020204"/>
              <a:buChar char="•"/>
            </a:pPr>
            <a:r>
              <a:rPr lang="en-GB" sz="2000" b="0" strike="noStrike" dirty="0">
                <a:solidFill>
                  <a:srgbClr val="FF0000"/>
                </a:solidFill>
                <a:latin typeface="Arial" pitchFamily="34" charset="0" panose="020B0604020202020204"/>
              </a:rPr>
              <a:t>The dependent variable</a:t>
            </a:r>
            <a:r>
              <a:rPr lang="en-GB" sz="2000" b="0" strike="noStrike" baseline="30000" dirty="0">
                <a:solidFill>
                  <a:srgbClr val="FF0000"/>
                </a:solidFill>
                <a:latin typeface="Arial" pitchFamily="34" charset="0" panose="020B0604020202020204"/>
              </a:rPr>
              <a:t> </a:t>
            </a:r>
            <a:r>
              <a:rPr lang="en-GB" sz="2000" b="0" strike="noStrike" dirty="0">
                <a:solidFill>
                  <a:srgbClr val="FF0000"/>
                </a:solidFill>
                <a:latin typeface="Arial" pitchFamily="34" charset="0" panose="020B0604020202020204"/>
              </a:rPr>
              <a:t>is </a:t>
            </a:r>
            <a:r>
              <a:rPr lang="en-US" sz="2000" b="0" i="1" strike="noStrike" dirty="0">
                <a:solidFill>
                  <a:srgbClr val="005D72"/>
                </a:solidFill>
                <a:latin typeface="Arial" pitchFamily="34" charset="0" panose="020B0604020202020204"/>
              </a:rPr>
              <a:t>sex</a:t>
            </a:r>
            <a:r>
              <a:rPr lang="en-GB" sz="2000" b="0" i="1" strike="noStrike" dirty="0">
                <a:solidFill>
                  <a:srgbClr val="005D72"/>
                </a:solidFill>
                <a:latin typeface="Arial" pitchFamily="34" charset="0" panose="020B0604020202020204"/>
              </a:rPr>
              <a:t>  </a:t>
            </a:r>
            <a:endParaRPr lang="en-US" sz="2000" b="0" strike="noStrike" dirty="0">
              <a:latin typeface="Arial" pitchFamily="34" charset="0" panose="020B0604020202020204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Arial" pitchFamily="34" charset="0" panose="020B0604020202020204"/>
              <a:buChar char="•"/>
            </a:pPr>
            <a:r>
              <a:rPr lang="en-GB" sz="2000" b="0" strike="noStrike" dirty="0">
                <a:solidFill>
                  <a:srgbClr val="FF0000"/>
                </a:solidFill>
                <a:latin typeface="Arial" pitchFamily="34" charset="0" panose="020B0604020202020204"/>
              </a:rPr>
              <a:t>The independent variable</a:t>
            </a:r>
            <a:r>
              <a:rPr lang="en-GB" sz="2000" b="0" strike="noStrike" baseline="30000" dirty="0">
                <a:solidFill>
                  <a:srgbClr val="FF0000"/>
                </a:solidFill>
                <a:latin typeface="Arial" pitchFamily="34" charset="0" panose="020B0604020202020204"/>
              </a:rPr>
              <a:t> </a:t>
            </a:r>
            <a:r>
              <a:rPr lang="en-GB" sz="2000" b="0" strike="noStrike" dirty="0">
                <a:solidFill>
                  <a:srgbClr val="FF0000"/>
                </a:solidFill>
                <a:latin typeface="Arial" pitchFamily="34" charset="0" panose="020B0604020202020204"/>
              </a:rPr>
              <a:t>is </a:t>
            </a:r>
            <a:r>
              <a:rPr lang="en-US" sz="2000" b="0" i="1" strike="noStrike" dirty="0">
                <a:solidFill>
                  <a:srgbClr val="005D72"/>
                </a:solidFill>
                <a:latin typeface="Arial" pitchFamily="34" charset="0" panose="020B0604020202020204"/>
              </a:rPr>
              <a:t>thalach</a:t>
            </a:r>
            <a:endParaRPr lang="en-US" sz="2000" b="0" strike="noStrike" dirty="0">
              <a:latin typeface="Arial" pitchFamily="34" charset="0" panose="020B0604020202020204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5372640" y="2414520"/>
            <a:ext cx="631080" cy="360"/>
          </a:xfrm>
          <a:custGeom>
            <a:av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pic>
        <p:nvPicPr>
          <p:cNvPr id="152" name="Picture 5"/>
          <p:cNvPicPr>
            <a:picLocks noChangeAspect="1"/>
          </p:cNvPicPr>
          <p:nvPr/>
        </p:nvPicPr>
        <p:blipFill>
          <a:blip r:embed="rId1"/>
          <a:srcRect r="34632" b="15337"/>
          <a:stretch/>
        </p:blipFill>
        <p:spPr>
          <a:xfrm>
            <a:off x="6203880" y="1689826"/>
            <a:ext cx="5369232" cy="32983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5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6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7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08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 pitchFamily="34" charset="0" panose="020B0604020202020204"/>
              </a:rPr>
              <a:t> </a:t>
            </a:r>
            <a:br/>
            <a:br/>
            <a:endParaRPr lang="en-US" sz="24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109" name="TextShape 6"/>
          <p:cNvSpPr txBox="1"/>
          <p:nvPr/>
        </p:nvSpPr>
        <p:spPr>
          <a:xfrm>
            <a:off x="8217720" y="343800"/>
            <a:ext cx="338616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200" b="0" strike="noStrike" spc="-100">
                <a:solidFill>
                  <a:srgbClr val="FFFFFF"/>
                </a:solidFill>
                <a:latin typeface="Arial" pitchFamily="34" charset="0" panose="020B0604020202020204"/>
              </a:rPr>
              <a:t>Our RQ asks about differences in means/ medians </a:t>
            </a:r>
            <a:endParaRPr lang="en-US" sz="3200" b="0" strike="noStrike">
              <a:latin typeface="Arial" pitchFamily="34" charset="0" panose="020B0604020202020204"/>
            </a:endParaRPr>
          </a:p>
        </p:txBody>
      </p:sp>
      <p:sp>
        <p:nvSpPr>
          <p:cNvPr id="110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29CEFF96-2F62-4B45-8A43-FC60A0A96C7C}" type="slidenum">
              <a:rPr lang="en-US" sz="1100" b="1" strike="noStrike">
                <a:solidFill>
                  <a:srgbClr val="7DABAB"/>
                </a:solidFill>
                <a:latin typeface="Arial" pitchFamily="34" charset="0" panose="020B0604020202020204"/>
              </a:rPr>
              <a:t>3</a:t>
            </a:fld>
            <a:endParaRPr lang="en-US" sz="1100" b="0" strike="noStrike">
              <a:latin typeface="Times New Roman"/>
            </a:endParaRPr>
          </a:p>
        </p:txBody>
      </p:sp>
      <p:sp>
        <p:nvSpPr>
          <p:cNvPr id="111" name="CustomShape 8"/>
          <p:cNvSpPr/>
          <p:nvPr/>
        </p:nvSpPr>
        <p:spPr>
          <a:xfrm>
            <a:off x="366120" y="197640"/>
            <a:ext cx="6988320" cy="691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4000" b="1" strike="noStrike">
                <a:solidFill>
                  <a:srgbClr val="FFFFFF"/>
                </a:solidFill>
                <a:latin typeface="Arial" pitchFamily="34" charset="0" panose="020B0604020202020204"/>
              </a:rPr>
              <a:t>Histogram</a:t>
            </a:r>
            <a:endParaRPr lang="en-US" sz="4000" b="0" strike="noStrike">
              <a:latin typeface="Arial" pitchFamily="34" charset="0" panose="020B0604020202020204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290880" y="1627560"/>
            <a:ext cx="10865160" cy="4886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>
                <a:solidFill>
                  <a:srgbClr val="000000"/>
                </a:solidFill>
                <a:latin typeface="Arial" pitchFamily="34" charset="0" panose="020B0604020202020204"/>
              </a:rPr>
              <a:t>For example:</a:t>
            </a: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</p:txBody>
      </p:sp>
      <p:sp>
        <p:nvSpPr>
          <p:cNvPr id="113" name="CustomShape 10"/>
          <p:cNvSpPr/>
          <p:nvPr/>
        </p:nvSpPr>
        <p:spPr>
          <a:xfrm>
            <a:off x="6000834" y="1797773"/>
            <a:ext cx="4998865" cy="3378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GB" sz="1800" b="0" strike="noStrike" dirty="0">
              <a:solidFill>
                <a:srgbClr val="203232"/>
              </a:solidFill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dirty="0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dirty="0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dirty="0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dirty="0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dirty="0">
                <a:latin typeface="Arial" pitchFamily="34" charset="0" panose="020B0604020202020204"/>
              </a:rPr>
              <a:t>Most people's maximum heart rates are between 130 and 150 beats per minute (bpm). Overall, the data seems to be evenly spread out in a way that matches this normal bell shape, meaning it’s distributed fairly predictably.</a:t>
            </a:r>
          </a:p>
          <a:p>
            <a:pPr>
              <a:lnSpc>
                <a:spcPct val="100000"/>
              </a:lnSpc>
            </a:pPr>
            <a:endParaRPr lang="en-US" sz="1800" b="0" strike="noStrike" dirty="0">
              <a:latin typeface="Arial" pitchFamily="34" charset="0" panose="020B0604020202020204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42000" y="2780776"/>
            <a:ext cx="5158835" cy="2796030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11612496" y="292584"/>
            <a:ext cx="315743" cy="36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6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7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8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9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 pitchFamily="34" charset="0" panose="020B0604020202020204"/>
              </a:rPr>
              <a:t> </a:t>
            </a:r>
            <a:br/>
            <a:br/>
            <a:endParaRPr lang="en-US" sz="2400" b="0" strike="noStrike">
              <a:solidFill>
                <a:srgbClr val="203232"/>
              </a:solidFill>
              <a:latin typeface="Arial" pitchFamily="34" charset="0" panose="020B0604020202020204"/>
            </a:endParaRPr>
          </a:p>
        </p:txBody>
      </p:sp>
      <p:sp>
        <p:nvSpPr>
          <p:cNvPr id="120" name="TextShape 6"/>
          <p:cNvSpPr txBox="1"/>
          <p:nvPr/>
        </p:nvSpPr>
        <p:spPr>
          <a:xfrm>
            <a:off x="8217720" y="343800"/>
            <a:ext cx="338616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200" b="0" strike="noStrike" spc="-100">
                <a:solidFill>
                  <a:srgbClr val="FFFFFF"/>
                </a:solidFill>
                <a:latin typeface="Arial" pitchFamily="34" charset="0" panose="020B0604020202020204"/>
              </a:rPr>
              <a:t>Our RQ asks about</a:t>
            </a:r>
            <a:r>
              <a:rPr lang="en-US" sz="3200" b="0" strike="noStrike" spc="-100">
                <a:solidFill>
                  <a:srgbClr val="FFFFFF"/>
                </a:solidFill>
                <a:latin typeface="Arial" pitchFamily="34" charset="0" panose="020B0604020202020204"/>
              </a:rPr>
              <a:t> means</a:t>
            </a:r>
            <a:r>
              <a:rPr lang="en-GB" sz="3200" b="0" strike="noStrike" spc="-100">
                <a:solidFill>
                  <a:srgbClr val="FFFFFF"/>
                </a:solidFill>
                <a:latin typeface="Arial" pitchFamily="34" charset="0" panose="020B0604020202020204"/>
              </a:rPr>
              <a:t>/ medians</a:t>
            </a:r>
            <a:endParaRPr lang="en-US" sz="3200" b="0" strike="noStrike">
              <a:latin typeface="Arial" pitchFamily="34" charset="0" panose="020B0604020202020204"/>
            </a:endParaRPr>
          </a:p>
        </p:txBody>
      </p:sp>
      <p:sp>
        <p:nvSpPr>
          <p:cNvPr id="121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3AD1EC97-2E3A-4B5A-93B5-9F892C3DC423}" type="slidenum">
              <a:rPr lang="en-US" sz="1100" b="1" strike="noStrike">
                <a:solidFill>
                  <a:srgbClr val="7DABAB"/>
                </a:solidFill>
                <a:latin typeface="Arial" pitchFamily="34" charset="0" panose="020B0604020202020204"/>
              </a:rPr>
              <a:t>4</a:t>
            </a:fld>
            <a:endParaRPr lang="en-US" sz="1100" b="0" strike="noStrike">
              <a:latin typeface="Times New Roman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366120" y="197640"/>
            <a:ext cx="7762320" cy="6916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chemeClr val="bg1"/>
                </a:solidFill>
                <a:latin typeface="Arial" pitchFamily="34" charset="0" panose="020B0604020202020204"/>
              </a:rPr>
              <a:t> Boxplot</a:t>
            </a:r>
          </a:p>
        </p:txBody>
      </p:sp>
      <p:sp>
        <p:nvSpPr>
          <p:cNvPr id="123" name="CustomShape 9"/>
          <p:cNvSpPr/>
          <p:nvPr/>
        </p:nvSpPr>
        <p:spPr>
          <a:xfrm>
            <a:off x="182880" y="1645920"/>
            <a:ext cx="11722680" cy="50468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>
                <a:solidFill>
                  <a:srgbClr val="000000"/>
                </a:solidFill>
                <a:latin typeface="Arial" pitchFamily="34" charset="0" panose="020B0604020202020204"/>
              </a:rPr>
              <a:t>For example:</a:t>
            </a: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6395515" y="2275074"/>
            <a:ext cx="5208365" cy="22809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>
                <a:latin typeface="Arial" pitchFamily="34" charset="0" panose="020B0604020202020204"/>
              </a:rPr>
              <a:t>This boxplot shows a comparison of maximum heart rate (thalach) between males and females. It highlights that males tend to have a slightly higher means maximum heart rate than females, though the overall spread and variability are similar for both genders. </a:t>
            </a: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66120" y="2409401"/>
            <a:ext cx="5946905" cy="3519879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11612496" y="155158"/>
            <a:ext cx="293064" cy="36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26444" y="1502751"/>
            <a:ext cx="7526276" cy="3623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33244" y="1899176"/>
            <a:ext cx="3790298" cy="392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p-value = 0.01832</a:t>
            </a:r>
          </a:p>
          <a:p>
            <a:endParaRPr lang="en-US" b="1"/>
          </a:p>
          <a:p>
            <a:r>
              <a:rPr lang="en-US" b="0"/>
              <a:t>Null Hypothesis (H₀): There is no difference in the mean of the maximum heart rate between males and females who experience exercise-induced angina.</a:t>
            </a:r>
          </a:p>
          <a:p>
            <a:r>
              <a:rPr lang="en-US" b="0"/>
              <a:t>Alternative Hypothesis (H₁): There is a difference in the mean of the maximum heart rate between males and females who experience exercise-induced angina.</a:t>
            </a:r>
          </a:p>
          <a:p>
            <a:endParaRPr lang="en-US" b="0"/>
          </a:p>
          <a:p>
            <a:r>
              <a:rPr lang="en-US" b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256" y="209008"/>
            <a:ext cx="8534400" cy="185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 pitchFamily="34" charset="0" panose="020B0604020202020204"/>
              </a:rPr>
              <a:t>R Script and Results  (For ALL types of test) – The Analysis</a:t>
            </a:r>
            <a:endParaRPr lang="en-US" sz="3600" b="1" strike="noStrike" dirty="0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endParaRPr lang="en-US" sz="3600" b="1" strike="noStrike" dirty="0">
              <a:latin typeface="Arial" pitchFamily="34" charset="0" panose="020B060402020202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53415" y="549704"/>
            <a:ext cx="336916" cy="36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 noEditPoints="1"/>
          </p:cNvSpPr>
          <p:nvPr>
            <p:ph type="subTitle"/>
          </p:nvPr>
        </p:nvSpPr>
        <p:spPr>
          <a:xfrm>
            <a:off x="573559" y="1591085"/>
            <a:ext cx="10954708" cy="3675829"/>
          </a:xfrm>
        </p:spPr>
        <p:txBody>
          <a:bodyPr/>
          <a:lstStyle/>
          <a:p>
            <a:pPr>
              <a:buFont typeface="Arial" pitchFamily="34" charset="0" panose="020B0604020202020204"/>
              <a:buChar char="•"/>
            </a:pPr>
            <a:r>
              <a:rPr lang="en-US" sz="2400"/>
              <a:t>Because p-value &lt;0.05, </a:t>
            </a:r>
            <a:r>
              <a:rPr sz="2400"/>
              <a:t>we</a:t>
            </a:r>
            <a:r>
              <a:rPr lang="en-US" sz="2400"/>
              <a:t> reject</a:t>
            </a:r>
            <a:r>
              <a:rPr sz="2400"/>
              <a:t> the null hypothesis (𝐻0).</a:t>
            </a:r>
            <a:endParaRPr lang="en-US" sz="2400"/>
          </a:p>
          <a:p>
            <a:pPr>
              <a:buFont typeface="Arial" pitchFamily="34" charset="0" panose="020B0604020202020204"/>
              <a:buChar char="•"/>
            </a:pPr>
            <a:endParaRPr lang="en-US" sz="2400"/>
          </a:p>
          <a:p>
            <a:pPr>
              <a:buFont typeface="Arial" pitchFamily="34" charset="0" panose="020B0604020202020204"/>
              <a:buChar char="•"/>
            </a:pPr>
            <a:r>
              <a:rPr sz="2400"/>
              <a:t>This indicates there is strong evidence that the mean maximum heart rates (thalach) are different between males and females. </a:t>
            </a:r>
            <a:endParaRPr lang="en-US" sz="2400"/>
          </a:p>
          <a:p>
            <a:pPr>
              <a:buFont typeface="Arial" pitchFamily="34" charset="0" panose="020B0604020202020204"/>
              <a:buChar char="•"/>
            </a:pPr>
            <a:r>
              <a:rPr sz="2400"/>
              <a:t>Moreover, the 95% confidence interval suggests that the difference in means is between 2.07 and 21.82, with females (group 0) having a higher mean heart rate 146.5) compared to males (134.56).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470" y="333135"/>
            <a:ext cx="8534400" cy="185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 pitchFamily="34" charset="0" panose="020B0604020202020204"/>
              </a:rPr>
              <a:t>R Script and Results  (For ALL types of test) – The Analysis</a:t>
            </a:r>
            <a:endParaRPr lang="en-US" sz="3600" b="1" strike="noStrike" dirty="0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endParaRPr lang="en-US" sz="3600" b="1" strike="noStrike" dirty="0">
              <a:latin typeface="Arial" pitchFamily="34" charset="0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8267" y="536405"/>
            <a:ext cx="150726" cy="36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43173" y="988278"/>
            <a:ext cx="10030680" cy="140158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 pitchFamily="34" charset="0" panose="020B0604020202020204"/>
              </a:rPr>
              <a:t>R Script and Results  (For ALL types of test) – The Analysis</a:t>
            </a:r>
            <a:endParaRPr lang="en-US" sz="3600" b="1" strike="noStrike" dirty="0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endParaRPr lang="en-US" sz="3600" b="1" strike="noStrike" dirty="0">
              <a:latin typeface="Arial" pitchFamily="34" charset="0" panose="020B0604020202020204"/>
            </a:endParaRPr>
          </a:p>
          <a:p/>
        </p:txBody>
      </p:sp>
      <p:sp>
        <p:nvSpPr>
          <p:cNvPr id="3" name="Subtitle 2"/>
          <p:cNvSpPr>
            <a:spLocks noGrp="1" noEditPoints="1"/>
          </p:cNvSpPr>
          <p:nvPr>
            <p:ph type="subTitle"/>
          </p:nvPr>
        </p:nvSpPr>
        <p:spPr>
          <a:xfrm>
            <a:off x="609780" y="2034530"/>
            <a:ext cx="10972440" cy="3001999"/>
          </a:xfrm>
        </p:spPr>
        <p:txBody>
          <a:bodyPr/>
          <a:lstStyle/>
          <a:p>
            <a:pPr marL="0" indent="0">
              <a:buNone/>
            </a:pPr>
            <a:endParaRPr sz="2000"/>
          </a:p>
          <a:p>
            <a:r>
              <a:rPr sz="2000"/>
              <a:t>Standard t-Test:</a:t>
            </a:r>
          </a:p>
          <a:p>
            <a:pPr marL="0" indent="0">
              <a:buNone/>
            </a:pPr>
            <a:r>
              <a:rPr sz="2000"/>
              <a:t>p-value = 0.01832 (&lt; 0.05): Indicates a statistically significant difference in mean maximum heart rate between males and females.</a:t>
            </a:r>
          </a:p>
          <a:p>
            <a:r>
              <a:rPr sz="2000"/>
              <a:t>Mean Maximum Heart Rates:</a:t>
            </a:r>
          </a:p>
          <a:p>
            <a:pPr marL="0" indent="0">
              <a:buNone/>
            </a:pPr>
            <a:r>
              <a:rPr sz="2000"/>
              <a:t>Females (sex = 0): Mean = 134.6.</a:t>
            </a:r>
          </a:p>
          <a:p>
            <a:pPr marL="0" indent="0">
              <a:buNone/>
            </a:pPr>
            <a:r>
              <a:rPr sz="2000"/>
              <a:t>Males (sex = 1): Mean = 146.5.</a:t>
            </a:r>
          </a:p>
          <a:p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83581" y="274550"/>
            <a:ext cx="10030680" cy="215964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 pitchFamily="34" charset="0" panose="020B0604020202020204"/>
              </a:rPr>
              <a:t>R Script and Results  (For ALL types of test) – The Analysis</a:t>
            </a:r>
            <a:endParaRPr lang="en-US" sz="3600" b="1" strike="noStrike" dirty="0">
              <a:latin typeface="Arial" pitchFamily="34" charset="0" panose="020B0604020202020204"/>
            </a:endParaRPr>
          </a:p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endParaRPr lang="en-US" sz="3600" b="1" strike="noStrike" dirty="0">
              <a:latin typeface="Arial" pitchFamily="34" charset="0" panose="020B0604020202020204"/>
            </a:endParaRPr>
          </a:p>
          <a:p/>
        </p:txBody>
      </p:sp>
      <p:sp>
        <p:nvSpPr>
          <p:cNvPr id="3" name="Subtitle 2"/>
          <p:cNvSpPr>
            <a:spLocks noGrp="1" noEditPoints="1"/>
          </p:cNvSpPr>
          <p:nvPr>
            <p:ph type="subTitle"/>
          </p:nvPr>
        </p:nvSpPr>
        <p:spPr>
          <a:xfrm>
            <a:off x="609480" y="1449362"/>
            <a:ext cx="10972440" cy="4132438"/>
          </a:xfrm>
        </p:spPr>
        <p:txBody>
          <a:bodyPr/>
          <a:lstStyle/>
          <a:p>
            <a:r>
              <a:rPr sz="2400"/>
              <a:t>Conclusion: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This analysis has a statistically significant difference in the average maximum heart rates between males and females, assuming equal variances. </a:t>
            </a:r>
          </a:p>
          <a:p>
            <a:pPr marL="0" indent="0">
              <a:buNone/>
            </a:pPr>
            <a:r>
              <a:rPr lang="en-US" sz="2400"/>
              <a:t>The 95% confidence interval (ranging from 2.07 to 21.82) indicates that, on average, males tend to have a higher maximum heart rate than females.</a:t>
            </a:r>
          </a:p>
          <a:p>
            <a:pPr marL="0" indent="0">
              <a:buNone/>
            </a:pPr>
            <a:r>
              <a:rPr lang="en-US" sz="2400"/>
              <a:t>These results highlight important gender-related physiological differences that may impact cardiovascular health evaluations and the design of related health interventions.</a:t>
            </a:r>
          </a:p>
          <a:p>
            <a:pPr marL="0" indent="0">
              <a:buNone/>
            </a:pPr>
            <a:endParaRPr lang="en-US" sz="2400"/>
          </a:p>
          <a:p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10531</TotalTime>
  <Words>1201</Words>
  <Application>Microsoft Office PowerPoint</Application>
  <PresentationFormat>Widescreen</PresentationFormat>
  <Paragraphs>199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How your RQ + distribution of data (Histogram) leads to a statistical test. Visualization requirements highlighted in yellow.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Joanne Harwood</dc:creator>
  <dc:language>en-US</dc:language>
  <dc:description/>
  <cp:lastModifiedBy>ashee khan</cp:lastModifiedBy>
  <cp:revision>156</cp:revision>
  <dcterms:created xsi:type="dcterms:W3CDTF">2019-10-01T08:37:56Z</dcterms:created>
  <dcterms:modified xsi:type="dcterms:W3CDTF">2024-12-10T17:04:17Z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0x01010026DBA85F447B164191BB36C258697B67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