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QL Natural Language Interfac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Natural Language Interface</a:t>
            </a:r>
          </a:p>
        </p:txBody>
      </p:sp>
      <p:sp>
        <p:nvSpPr>
          <p:cNvPr id="120" name="Yujing Ke, Ziming Sheng, Lai Wei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Yujing Ke, Ziming Sheng, Lai Wei</a:t>
            </a:r>
          </a:p>
          <a:p>
            <a:pPr defTabSz="537463">
              <a:defRPr sz="3404"/>
            </a:pPr>
            <a:r>
              <a:t>CS 516 Final Project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tep 1. Node M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1. Node Mapping</a:t>
            </a:r>
          </a:p>
        </p:txBody>
      </p:sp>
      <p:pic>
        <p:nvPicPr>
          <p:cNvPr id="123" name="Screen Shot 2018-11-27 at 4.48.55 PM.png" descr="Screen Shot 2018-11-27 at 4.48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4973" y="2409530"/>
            <a:ext cx="9414854" cy="493454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We use the WordNet WUP similarity score and Jaccord similarity score to map the words to node type and DB attributes."/>
          <p:cNvSpPr txBox="1"/>
          <p:nvPr/>
        </p:nvSpPr>
        <p:spPr>
          <a:xfrm>
            <a:off x="288747" y="7776820"/>
            <a:ext cx="1207739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We use the WordNet WUP similarity score and Jaccord similarity score to map the words to node type and DB attributes.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et the authors whose name equals to BOB"/>
          <p:cNvSpPr txBox="1"/>
          <p:nvPr>
            <p:ph type="body" sz="quarter" idx="1"/>
          </p:nvPr>
        </p:nvSpPr>
        <p:spPr>
          <a:xfrm>
            <a:off x="1460500" y="1536700"/>
            <a:ext cx="11224767" cy="2159000"/>
          </a:xfrm>
          <a:prstGeom prst="rect">
            <a:avLst/>
          </a:prstGeom>
        </p:spPr>
        <p:txBody>
          <a:bodyPr/>
          <a:lstStyle>
            <a:lvl1pPr marL="342899" indent="-342899">
              <a:defRPr sz="3900"/>
            </a:lvl1pPr>
          </a:lstStyle>
          <a:p>
            <a:pPr/>
            <a:r>
              <a:t>Get the authors whose name equals to BOB </a:t>
            </a:r>
          </a:p>
        </p:txBody>
      </p:sp>
      <p:sp>
        <p:nvSpPr>
          <p:cNvPr id="127" name="Line"/>
          <p:cNvSpPr/>
          <p:nvPr/>
        </p:nvSpPr>
        <p:spPr>
          <a:xfrm flipH="1">
            <a:off x="2108200" y="2949831"/>
            <a:ext cx="1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 flipH="1">
            <a:off x="4368799" y="2949831"/>
            <a:ext cx="1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Node Type:…"/>
          <p:cNvSpPr txBox="1"/>
          <p:nvPr/>
        </p:nvSpPr>
        <p:spPr>
          <a:xfrm>
            <a:off x="205010" y="4838700"/>
            <a:ext cx="1223918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indent="0" algn="l">
              <a:spcBef>
                <a:spcPts val="3200"/>
              </a:spcBef>
              <a:defRPr b="0" sz="3500"/>
            </a:pPr>
            <a:r>
              <a:t> Node Type: </a:t>
            </a:r>
          </a:p>
          <a:p>
            <a:pPr lvl="1" indent="0" algn="l">
              <a:spcBef>
                <a:spcPts val="3200"/>
              </a:spcBef>
              <a:defRPr b="0" sz="3600"/>
            </a:pPr>
            <a:r>
              <a:t>            SN            NN                   NN         ON         VN</a:t>
            </a:r>
          </a:p>
        </p:txBody>
      </p:sp>
      <p:sp>
        <p:nvSpPr>
          <p:cNvPr id="130" name="Line"/>
          <p:cNvSpPr/>
          <p:nvPr/>
        </p:nvSpPr>
        <p:spPr>
          <a:xfrm>
            <a:off x="7289800" y="2949831"/>
            <a:ext cx="0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Line"/>
          <p:cNvSpPr/>
          <p:nvPr/>
        </p:nvSpPr>
        <p:spPr>
          <a:xfrm>
            <a:off x="9080500" y="2949831"/>
            <a:ext cx="0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>
            <a:off x="10871200" y="2949831"/>
            <a:ext cx="0" cy="23299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SQL Keyword:…"/>
          <p:cNvSpPr txBox="1"/>
          <p:nvPr/>
        </p:nvSpPr>
        <p:spPr>
          <a:xfrm>
            <a:off x="65310" y="6515100"/>
            <a:ext cx="1223918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indent="0" algn="l">
              <a:spcBef>
                <a:spcPts val="3200"/>
              </a:spcBef>
              <a:defRPr b="0" sz="3300"/>
            </a:pPr>
            <a:r>
              <a:t> SQL Keyword: </a:t>
            </a:r>
          </a:p>
          <a:p>
            <a:pPr lvl="3" indent="0" algn="l">
              <a:spcBef>
                <a:spcPts val="3200"/>
              </a:spcBef>
              <a:defRPr b="0" sz="3300"/>
            </a:pPr>
            <a:r>
              <a:t>              </a:t>
            </a:r>
            <a:r>
              <a:rPr sz="3600"/>
              <a:t>Select        author           author       =         Bob</a:t>
            </a:r>
          </a:p>
        </p:txBody>
      </p:sp>
      <p:sp>
        <p:nvSpPr>
          <p:cNvPr id="134" name="Sample DB Attribute:…"/>
          <p:cNvSpPr txBox="1"/>
          <p:nvPr/>
        </p:nvSpPr>
        <p:spPr>
          <a:xfrm>
            <a:off x="332485" y="309220"/>
            <a:ext cx="548182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Sample DB Attribute:</a:t>
            </a:r>
          </a:p>
          <a:p>
            <a:pPr algn="l"/>
            <a:r>
              <a:t>author, age, publication, gender, field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tep 2. SQL Gene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Step 2. SQL Generation</a:t>
            </a:r>
          </a:p>
        </p:txBody>
      </p:sp>
      <p:sp>
        <p:nvSpPr>
          <p:cNvPr id="137" name="Generate SQL based on pre-defined templates from the mapping resul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SQL based on pre-defined templates from the mapping result</a:t>
            </a:r>
          </a:p>
          <a:p>
            <a:pPr/>
            <a:r>
              <a:t>We propose 2 scoring functions: </a:t>
            </a:r>
          </a:p>
          <a:p>
            <a:pPr lvl="2" marL="1905000" indent="-635000">
              <a:buSzPct val="100000"/>
              <a:buAutoNum type="arabicPeriod" startAt="1"/>
            </a:pPr>
            <a:r>
              <a:t>The order similarity of mapping results and original sentence</a:t>
            </a:r>
          </a:p>
          <a:p>
            <a:pPr lvl="2" marL="1905000" indent="-635000">
              <a:buSzPct val="100000"/>
              <a:buAutoNum type="arabicPeriod" startAt="1"/>
            </a:pPr>
            <a:r>
              <a:t>The distance between two nodes separated by ON 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40" name="get the authors whose name equals to BOB or age is greater than 3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the authors whose name equals to BOB or age is greater than 38</a:t>
            </a:r>
          </a:p>
          <a:p>
            <a:pPr/>
            <a:r>
              <a:t>get the average age of author whose gender equals to male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