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diagrams/layout1.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351" r:id="rId3"/>
    <p:sldId id="257" r:id="rId4"/>
    <p:sldId id="258" r:id="rId5"/>
    <p:sldId id="259" r:id="rId6"/>
    <p:sldId id="260" r:id="rId7"/>
    <p:sldId id="261" r:id="rId8"/>
    <p:sldId id="262" r:id="rId9"/>
    <p:sldId id="263" r:id="rId10"/>
    <p:sldId id="265" r:id="rId11"/>
    <p:sldId id="267" r:id="rId12"/>
    <p:sldId id="268" r:id="rId13"/>
    <p:sldId id="269" r:id="rId14"/>
    <p:sldId id="35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353"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54" r:id="rId44"/>
    <p:sldId id="299" r:id="rId45"/>
    <p:sldId id="300" r:id="rId46"/>
    <p:sldId id="301" r:id="rId47"/>
    <p:sldId id="302" r:id="rId48"/>
    <p:sldId id="303" r:id="rId49"/>
    <p:sldId id="304" r:id="rId50"/>
    <p:sldId id="305" r:id="rId51"/>
    <p:sldId id="306" r:id="rId52"/>
    <p:sldId id="307" r:id="rId53"/>
    <p:sldId id="308" r:id="rId54"/>
    <p:sldId id="350" r:id="rId55"/>
    <p:sldId id="309" r:id="rId56"/>
    <p:sldId id="310" r:id="rId57"/>
    <p:sldId id="311" r:id="rId58"/>
    <p:sldId id="312" r:id="rId59"/>
    <p:sldId id="313" r:id="rId60"/>
    <p:sldId id="314" r:id="rId61"/>
    <p:sldId id="315" r:id="rId62"/>
    <p:sldId id="316" r:id="rId63"/>
    <p:sldId id="317" r:id="rId64"/>
    <p:sldId id="349" r:id="rId65"/>
    <p:sldId id="318" r:id="rId66"/>
    <p:sldId id="319" r:id="rId67"/>
    <p:sldId id="320" r:id="rId68"/>
    <p:sldId id="321" r:id="rId69"/>
    <p:sldId id="322" r:id="rId70"/>
    <p:sldId id="323" r:id="rId71"/>
    <p:sldId id="324" r:id="rId72"/>
    <p:sldId id="325" r:id="rId73"/>
    <p:sldId id="326" r:id="rId74"/>
    <p:sldId id="348" r:id="rId75"/>
    <p:sldId id="327" r:id="rId76"/>
    <p:sldId id="328" r:id="rId77"/>
    <p:sldId id="330" r:id="rId78"/>
    <p:sldId id="331" r:id="rId79"/>
    <p:sldId id="333" r:id="rId80"/>
    <p:sldId id="332"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7" r:id="rId94"/>
    <p:sldId id="346"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p:cViewPr>
        <p:scale>
          <a:sx n="100" d="100"/>
          <a:sy n="100" d="100"/>
        </p:scale>
        <p:origin x="-1104" y="-24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98D9F8-4F37-4AA3-89A8-5CCA08EA3DD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703CFAD1-C301-4435-9B36-7DA5BF0098FE}">
      <dgm:prSet phldrT="[文本]"/>
      <dgm:spPr/>
      <dgm:t>
        <a:bodyPr/>
        <a:lstStyle/>
        <a:p>
          <a:r>
            <a:rPr lang="zh-CN" altLang="en-US" dirty="0" smtClean="0"/>
            <a:t>接收用户输入</a:t>
          </a:r>
          <a:endParaRPr lang="zh-CN" altLang="en-US" dirty="0"/>
        </a:p>
      </dgm:t>
    </dgm:pt>
    <dgm:pt modelId="{AB590968-BA84-4D87-AC70-0B9B94E13D2A}" type="parTrans" cxnId="{96777511-C950-4444-9B8A-95599D11E705}">
      <dgm:prSet/>
      <dgm:spPr/>
      <dgm:t>
        <a:bodyPr/>
        <a:lstStyle/>
        <a:p>
          <a:endParaRPr lang="zh-CN" altLang="en-US"/>
        </a:p>
      </dgm:t>
    </dgm:pt>
    <dgm:pt modelId="{577E31FE-34A4-4723-8BA7-22CC18843D89}" type="sibTrans" cxnId="{96777511-C950-4444-9B8A-95599D11E705}">
      <dgm:prSet/>
      <dgm:spPr/>
      <dgm:t>
        <a:bodyPr/>
        <a:lstStyle/>
        <a:p>
          <a:endParaRPr lang="zh-CN" altLang="en-US"/>
        </a:p>
      </dgm:t>
    </dgm:pt>
    <dgm:pt modelId="{6ED2F62A-8ED8-4F38-B7F7-86EC0B7542C6}">
      <dgm:prSet phldrT="[文本]"/>
      <dgm:spPr/>
      <dgm:t>
        <a:bodyPr/>
        <a:lstStyle/>
        <a:p>
          <a:r>
            <a:rPr lang="zh-CN" altLang="en-US" dirty="0" smtClean="0"/>
            <a:t>执行用户输入</a:t>
          </a:r>
          <a:endParaRPr lang="zh-CN" altLang="en-US" dirty="0"/>
        </a:p>
      </dgm:t>
    </dgm:pt>
    <dgm:pt modelId="{AF983679-71E0-4D16-BE06-63A9E8CBCB9C}" type="parTrans" cxnId="{7691B451-256E-4CAE-BAA6-CDF518F781B3}">
      <dgm:prSet/>
      <dgm:spPr/>
      <dgm:t>
        <a:bodyPr/>
        <a:lstStyle/>
        <a:p>
          <a:endParaRPr lang="zh-CN" altLang="en-US"/>
        </a:p>
      </dgm:t>
    </dgm:pt>
    <dgm:pt modelId="{178AC218-D01B-4AE6-AC0E-A6DA790F7FD6}" type="sibTrans" cxnId="{7691B451-256E-4CAE-BAA6-CDF518F781B3}">
      <dgm:prSet/>
      <dgm:spPr/>
      <dgm:t>
        <a:bodyPr/>
        <a:lstStyle/>
        <a:p>
          <a:endParaRPr lang="zh-CN" altLang="en-US"/>
        </a:p>
      </dgm:t>
    </dgm:pt>
    <dgm:pt modelId="{779A850A-308E-44CD-9A7A-363557A6C39B}">
      <dgm:prSet phldrT="[文本]"/>
      <dgm:spPr/>
      <dgm:t>
        <a:bodyPr/>
        <a:lstStyle/>
        <a:p>
          <a:r>
            <a:rPr lang="zh-CN" altLang="en-US" dirty="0" smtClean="0"/>
            <a:t>打印结果到控制台</a:t>
          </a:r>
          <a:endParaRPr lang="zh-CN" altLang="en-US" dirty="0"/>
        </a:p>
      </dgm:t>
    </dgm:pt>
    <dgm:pt modelId="{7ABFF07E-F005-411B-93AD-BF1E3CAB5A12}" type="parTrans" cxnId="{924A3D0E-6FC6-4948-A328-017C8023A622}">
      <dgm:prSet/>
      <dgm:spPr/>
      <dgm:t>
        <a:bodyPr/>
        <a:lstStyle/>
        <a:p>
          <a:endParaRPr lang="zh-CN" altLang="en-US"/>
        </a:p>
      </dgm:t>
    </dgm:pt>
    <dgm:pt modelId="{811D6B88-4F26-420A-89B5-7595E1478BB5}" type="sibTrans" cxnId="{924A3D0E-6FC6-4948-A328-017C8023A622}">
      <dgm:prSet/>
      <dgm:spPr/>
      <dgm:t>
        <a:bodyPr/>
        <a:lstStyle/>
        <a:p>
          <a:endParaRPr lang="zh-CN" altLang="en-US"/>
        </a:p>
      </dgm:t>
    </dgm:pt>
    <dgm:pt modelId="{F9196D1C-EDE9-4DC7-8000-1985F6FD3706}">
      <dgm:prSet phldrT="[文本]"/>
      <dgm:spPr/>
      <dgm:t>
        <a:bodyPr/>
        <a:lstStyle/>
        <a:p>
          <a:r>
            <a:rPr lang="zh-CN" altLang="en-US" dirty="0" smtClean="0"/>
            <a:t>循环到下一次</a:t>
          </a:r>
          <a:endParaRPr lang="zh-CN" altLang="en-US" dirty="0"/>
        </a:p>
      </dgm:t>
    </dgm:pt>
    <dgm:pt modelId="{0355B790-8F86-436E-9262-6F9CB45303C4}" type="parTrans" cxnId="{6A8A8308-5D43-4590-A76E-2073DF792C96}">
      <dgm:prSet/>
      <dgm:spPr/>
      <dgm:t>
        <a:bodyPr/>
        <a:lstStyle/>
        <a:p>
          <a:endParaRPr lang="zh-CN" altLang="en-US"/>
        </a:p>
      </dgm:t>
    </dgm:pt>
    <dgm:pt modelId="{91F06AC3-B6EA-4103-B66B-2E81024C1737}" type="sibTrans" cxnId="{6A8A8308-5D43-4590-A76E-2073DF792C96}">
      <dgm:prSet/>
      <dgm:spPr/>
      <dgm:t>
        <a:bodyPr/>
        <a:lstStyle/>
        <a:p>
          <a:endParaRPr lang="zh-CN" altLang="en-US"/>
        </a:p>
      </dgm:t>
    </dgm:pt>
    <dgm:pt modelId="{A097E065-827B-4DDA-ACA9-23B02F146F88}" type="pres">
      <dgm:prSet presAssocID="{6A98D9F8-4F37-4AA3-89A8-5CCA08EA3DDA}" presName="cycle" presStyleCnt="0">
        <dgm:presLayoutVars>
          <dgm:dir/>
          <dgm:resizeHandles val="exact"/>
        </dgm:presLayoutVars>
      </dgm:prSet>
      <dgm:spPr/>
      <dgm:t>
        <a:bodyPr/>
        <a:lstStyle/>
        <a:p>
          <a:endParaRPr lang="zh-CN" altLang="en-US"/>
        </a:p>
      </dgm:t>
    </dgm:pt>
    <dgm:pt modelId="{5A3BBC05-67C5-4B16-9FF5-3105DD5259EB}" type="pres">
      <dgm:prSet presAssocID="{703CFAD1-C301-4435-9B36-7DA5BF0098FE}" presName="node" presStyleLbl="node1" presStyleIdx="0" presStyleCnt="4" custScaleX="139917">
        <dgm:presLayoutVars>
          <dgm:bulletEnabled val="1"/>
        </dgm:presLayoutVars>
      </dgm:prSet>
      <dgm:spPr/>
      <dgm:t>
        <a:bodyPr/>
        <a:lstStyle/>
        <a:p>
          <a:endParaRPr lang="zh-CN" altLang="en-US"/>
        </a:p>
      </dgm:t>
    </dgm:pt>
    <dgm:pt modelId="{2D6A38F4-7595-45A2-8C37-5E1612B304F2}" type="pres">
      <dgm:prSet presAssocID="{703CFAD1-C301-4435-9B36-7DA5BF0098FE}" presName="spNode" presStyleCnt="0"/>
      <dgm:spPr/>
    </dgm:pt>
    <dgm:pt modelId="{CFAF72EB-02E8-42BD-A83A-838345748543}" type="pres">
      <dgm:prSet presAssocID="{577E31FE-34A4-4723-8BA7-22CC18843D89}" presName="sibTrans" presStyleLbl="sibTrans1D1" presStyleIdx="0" presStyleCnt="4"/>
      <dgm:spPr/>
      <dgm:t>
        <a:bodyPr/>
        <a:lstStyle/>
        <a:p>
          <a:endParaRPr lang="zh-CN" altLang="en-US"/>
        </a:p>
      </dgm:t>
    </dgm:pt>
    <dgm:pt modelId="{1CAB45E1-CCF8-410C-9A89-0E63A2E9E822}" type="pres">
      <dgm:prSet presAssocID="{6ED2F62A-8ED8-4F38-B7F7-86EC0B7542C6}" presName="node" presStyleLbl="node1" presStyleIdx="1" presStyleCnt="4" custScaleX="137933">
        <dgm:presLayoutVars>
          <dgm:bulletEnabled val="1"/>
        </dgm:presLayoutVars>
      </dgm:prSet>
      <dgm:spPr/>
      <dgm:t>
        <a:bodyPr/>
        <a:lstStyle/>
        <a:p>
          <a:endParaRPr lang="zh-CN" altLang="en-US"/>
        </a:p>
      </dgm:t>
    </dgm:pt>
    <dgm:pt modelId="{6387E0DD-3767-489B-BEE5-066DDE4B57DF}" type="pres">
      <dgm:prSet presAssocID="{6ED2F62A-8ED8-4F38-B7F7-86EC0B7542C6}" presName="spNode" presStyleCnt="0"/>
      <dgm:spPr/>
    </dgm:pt>
    <dgm:pt modelId="{705A37FB-585F-457E-8944-46D300B5D62E}" type="pres">
      <dgm:prSet presAssocID="{178AC218-D01B-4AE6-AC0E-A6DA790F7FD6}" presName="sibTrans" presStyleLbl="sibTrans1D1" presStyleIdx="1" presStyleCnt="4"/>
      <dgm:spPr/>
      <dgm:t>
        <a:bodyPr/>
        <a:lstStyle/>
        <a:p>
          <a:endParaRPr lang="zh-CN" altLang="en-US"/>
        </a:p>
      </dgm:t>
    </dgm:pt>
    <dgm:pt modelId="{086CF8E4-B302-426E-A6D0-F9A84A986EF3}" type="pres">
      <dgm:prSet presAssocID="{779A850A-308E-44CD-9A7A-363557A6C39B}" presName="node" presStyleLbl="node1" presStyleIdx="2" presStyleCnt="4" custScaleX="139917">
        <dgm:presLayoutVars>
          <dgm:bulletEnabled val="1"/>
        </dgm:presLayoutVars>
      </dgm:prSet>
      <dgm:spPr/>
      <dgm:t>
        <a:bodyPr/>
        <a:lstStyle/>
        <a:p>
          <a:endParaRPr lang="zh-CN" altLang="en-US"/>
        </a:p>
      </dgm:t>
    </dgm:pt>
    <dgm:pt modelId="{E1C2A5DE-2A07-4789-8335-3F4FB280A141}" type="pres">
      <dgm:prSet presAssocID="{779A850A-308E-44CD-9A7A-363557A6C39B}" presName="spNode" presStyleCnt="0"/>
      <dgm:spPr/>
    </dgm:pt>
    <dgm:pt modelId="{135A1194-0CC1-481E-AD8B-024DB1597159}" type="pres">
      <dgm:prSet presAssocID="{811D6B88-4F26-420A-89B5-7595E1478BB5}" presName="sibTrans" presStyleLbl="sibTrans1D1" presStyleIdx="2" presStyleCnt="4"/>
      <dgm:spPr/>
      <dgm:t>
        <a:bodyPr/>
        <a:lstStyle/>
        <a:p>
          <a:endParaRPr lang="zh-CN" altLang="en-US"/>
        </a:p>
      </dgm:t>
    </dgm:pt>
    <dgm:pt modelId="{532966D2-52C3-41DF-ADCA-44CEF2E9DD7F}" type="pres">
      <dgm:prSet presAssocID="{F9196D1C-EDE9-4DC7-8000-1985F6FD3706}" presName="node" presStyleLbl="node1" presStyleIdx="3" presStyleCnt="4" custScaleX="145743">
        <dgm:presLayoutVars>
          <dgm:bulletEnabled val="1"/>
        </dgm:presLayoutVars>
      </dgm:prSet>
      <dgm:spPr/>
      <dgm:t>
        <a:bodyPr/>
        <a:lstStyle/>
        <a:p>
          <a:endParaRPr lang="zh-CN" altLang="en-US"/>
        </a:p>
      </dgm:t>
    </dgm:pt>
    <dgm:pt modelId="{08E4D07F-626D-437E-9A28-9B4885548BBC}" type="pres">
      <dgm:prSet presAssocID="{F9196D1C-EDE9-4DC7-8000-1985F6FD3706}" presName="spNode" presStyleCnt="0"/>
      <dgm:spPr/>
    </dgm:pt>
    <dgm:pt modelId="{691D0CD0-3460-4B45-80E0-DE35AC9B9D9C}" type="pres">
      <dgm:prSet presAssocID="{91F06AC3-B6EA-4103-B66B-2E81024C1737}" presName="sibTrans" presStyleLbl="sibTrans1D1" presStyleIdx="3" presStyleCnt="4"/>
      <dgm:spPr/>
      <dgm:t>
        <a:bodyPr/>
        <a:lstStyle/>
        <a:p>
          <a:endParaRPr lang="zh-CN" altLang="en-US"/>
        </a:p>
      </dgm:t>
    </dgm:pt>
  </dgm:ptLst>
  <dgm:cxnLst>
    <dgm:cxn modelId="{3D93FB4C-44B4-4F78-838F-B7B9F99D6246}" type="presOf" srcId="{811D6B88-4F26-420A-89B5-7595E1478BB5}" destId="{135A1194-0CC1-481E-AD8B-024DB1597159}" srcOrd="0" destOrd="0" presId="urn:microsoft.com/office/officeart/2005/8/layout/cycle5"/>
    <dgm:cxn modelId="{31D5E117-467F-4E1E-B012-6842BDB94B41}" type="presOf" srcId="{F9196D1C-EDE9-4DC7-8000-1985F6FD3706}" destId="{532966D2-52C3-41DF-ADCA-44CEF2E9DD7F}" srcOrd="0" destOrd="0" presId="urn:microsoft.com/office/officeart/2005/8/layout/cycle5"/>
    <dgm:cxn modelId="{7691B451-256E-4CAE-BAA6-CDF518F781B3}" srcId="{6A98D9F8-4F37-4AA3-89A8-5CCA08EA3DDA}" destId="{6ED2F62A-8ED8-4F38-B7F7-86EC0B7542C6}" srcOrd="1" destOrd="0" parTransId="{AF983679-71E0-4D16-BE06-63A9E8CBCB9C}" sibTransId="{178AC218-D01B-4AE6-AC0E-A6DA790F7FD6}"/>
    <dgm:cxn modelId="{16A52011-90E9-45CF-834A-9E366870F276}" type="presOf" srcId="{6ED2F62A-8ED8-4F38-B7F7-86EC0B7542C6}" destId="{1CAB45E1-CCF8-410C-9A89-0E63A2E9E822}" srcOrd="0" destOrd="0" presId="urn:microsoft.com/office/officeart/2005/8/layout/cycle5"/>
    <dgm:cxn modelId="{A2A37309-6C2A-43BC-9454-6D78363183FC}" type="presOf" srcId="{6A98D9F8-4F37-4AA3-89A8-5CCA08EA3DDA}" destId="{A097E065-827B-4DDA-ACA9-23B02F146F88}" srcOrd="0" destOrd="0" presId="urn:microsoft.com/office/officeart/2005/8/layout/cycle5"/>
    <dgm:cxn modelId="{7419790F-F308-4F1A-A5DD-B52232F8031F}" type="presOf" srcId="{178AC218-D01B-4AE6-AC0E-A6DA790F7FD6}" destId="{705A37FB-585F-457E-8944-46D300B5D62E}" srcOrd="0" destOrd="0" presId="urn:microsoft.com/office/officeart/2005/8/layout/cycle5"/>
    <dgm:cxn modelId="{5C2997F5-126A-47C9-80B9-C5B7C496B5BE}" type="presOf" srcId="{779A850A-308E-44CD-9A7A-363557A6C39B}" destId="{086CF8E4-B302-426E-A6D0-F9A84A986EF3}" srcOrd="0" destOrd="0" presId="urn:microsoft.com/office/officeart/2005/8/layout/cycle5"/>
    <dgm:cxn modelId="{73B44C32-8436-41EE-A03F-89E9F978C2AD}" type="presOf" srcId="{91F06AC3-B6EA-4103-B66B-2E81024C1737}" destId="{691D0CD0-3460-4B45-80E0-DE35AC9B9D9C}" srcOrd="0" destOrd="0" presId="urn:microsoft.com/office/officeart/2005/8/layout/cycle5"/>
    <dgm:cxn modelId="{96777511-C950-4444-9B8A-95599D11E705}" srcId="{6A98D9F8-4F37-4AA3-89A8-5CCA08EA3DDA}" destId="{703CFAD1-C301-4435-9B36-7DA5BF0098FE}" srcOrd="0" destOrd="0" parTransId="{AB590968-BA84-4D87-AC70-0B9B94E13D2A}" sibTransId="{577E31FE-34A4-4723-8BA7-22CC18843D89}"/>
    <dgm:cxn modelId="{80FF581B-8785-4E75-9DB4-AE862C516029}" type="presOf" srcId="{703CFAD1-C301-4435-9B36-7DA5BF0098FE}" destId="{5A3BBC05-67C5-4B16-9FF5-3105DD5259EB}" srcOrd="0" destOrd="0" presId="urn:microsoft.com/office/officeart/2005/8/layout/cycle5"/>
    <dgm:cxn modelId="{DC5BD224-677F-43AE-9408-95605FD38493}" type="presOf" srcId="{577E31FE-34A4-4723-8BA7-22CC18843D89}" destId="{CFAF72EB-02E8-42BD-A83A-838345748543}" srcOrd="0" destOrd="0" presId="urn:microsoft.com/office/officeart/2005/8/layout/cycle5"/>
    <dgm:cxn modelId="{6A8A8308-5D43-4590-A76E-2073DF792C96}" srcId="{6A98D9F8-4F37-4AA3-89A8-5CCA08EA3DDA}" destId="{F9196D1C-EDE9-4DC7-8000-1985F6FD3706}" srcOrd="3" destOrd="0" parTransId="{0355B790-8F86-436E-9262-6F9CB45303C4}" sibTransId="{91F06AC3-B6EA-4103-B66B-2E81024C1737}"/>
    <dgm:cxn modelId="{924A3D0E-6FC6-4948-A328-017C8023A622}" srcId="{6A98D9F8-4F37-4AA3-89A8-5CCA08EA3DDA}" destId="{779A850A-308E-44CD-9A7A-363557A6C39B}" srcOrd="2" destOrd="0" parTransId="{7ABFF07E-F005-411B-93AD-BF1E3CAB5A12}" sibTransId="{811D6B88-4F26-420A-89B5-7595E1478BB5}"/>
    <dgm:cxn modelId="{D507FFDA-04A2-4E93-8FB0-3C0E3F7BACFE}" type="presParOf" srcId="{A097E065-827B-4DDA-ACA9-23B02F146F88}" destId="{5A3BBC05-67C5-4B16-9FF5-3105DD5259EB}" srcOrd="0" destOrd="0" presId="urn:microsoft.com/office/officeart/2005/8/layout/cycle5"/>
    <dgm:cxn modelId="{4F5ED4CF-39BF-4882-9564-9BD3CCD59F1C}" type="presParOf" srcId="{A097E065-827B-4DDA-ACA9-23B02F146F88}" destId="{2D6A38F4-7595-45A2-8C37-5E1612B304F2}" srcOrd="1" destOrd="0" presId="urn:microsoft.com/office/officeart/2005/8/layout/cycle5"/>
    <dgm:cxn modelId="{4DBD229B-E015-4213-9AE6-16B32B55C65C}" type="presParOf" srcId="{A097E065-827B-4DDA-ACA9-23B02F146F88}" destId="{CFAF72EB-02E8-42BD-A83A-838345748543}" srcOrd="2" destOrd="0" presId="urn:microsoft.com/office/officeart/2005/8/layout/cycle5"/>
    <dgm:cxn modelId="{985E14DE-192F-4D55-892B-69EF36EAF056}" type="presParOf" srcId="{A097E065-827B-4DDA-ACA9-23B02F146F88}" destId="{1CAB45E1-CCF8-410C-9A89-0E63A2E9E822}" srcOrd="3" destOrd="0" presId="urn:microsoft.com/office/officeart/2005/8/layout/cycle5"/>
    <dgm:cxn modelId="{5DC154A1-DF1C-4B31-94B1-0A70E60A5ECF}" type="presParOf" srcId="{A097E065-827B-4DDA-ACA9-23B02F146F88}" destId="{6387E0DD-3767-489B-BEE5-066DDE4B57DF}" srcOrd="4" destOrd="0" presId="urn:microsoft.com/office/officeart/2005/8/layout/cycle5"/>
    <dgm:cxn modelId="{E47653F0-F680-4158-BF97-B3B3AAAF5388}" type="presParOf" srcId="{A097E065-827B-4DDA-ACA9-23B02F146F88}" destId="{705A37FB-585F-457E-8944-46D300B5D62E}" srcOrd="5" destOrd="0" presId="urn:microsoft.com/office/officeart/2005/8/layout/cycle5"/>
    <dgm:cxn modelId="{87605237-D485-4E24-9A3C-6A2F1895B206}" type="presParOf" srcId="{A097E065-827B-4DDA-ACA9-23B02F146F88}" destId="{086CF8E4-B302-426E-A6D0-F9A84A986EF3}" srcOrd="6" destOrd="0" presId="urn:microsoft.com/office/officeart/2005/8/layout/cycle5"/>
    <dgm:cxn modelId="{307B86E7-779F-42BE-A8D7-DDE5879734F0}" type="presParOf" srcId="{A097E065-827B-4DDA-ACA9-23B02F146F88}" destId="{E1C2A5DE-2A07-4789-8335-3F4FB280A141}" srcOrd="7" destOrd="0" presId="urn:microsoft.com/office/officeart/2005/8/layout/cycle5"/>
    <dgm:cxn modelId="{E8F6A54A-C673-45F5-8134-5910E141496A}" type="presParOf" srcId="{A097E065-827B-4DDA-ACA9-23B02F146F88}" destId="{135A1194-0CC1-481E-AD8B-024DB1597159}" srcOrd="8" destOrd="0" presId="urn:microsoft.com/office/officeart/2005/8/layout/cycle5"/>
    <dgm:cxn modelId="{10A0370D-6116-4E95-B50B-78F8F64A7617}" type="presParOf" srcId="{A097E065-827B-4DDA-ACA9-23B02F146F88}" destId="{532966D2-52C3-41DF-ADCA-44CEF2E9DD7F}" srcOrd="9" destOrd="0" presId="urn:microsoft.com/office/officeart/2005/8/layout/cycle5"/>
    <dgm:cxn modelId="{FBB327D9-1444-460C-BC95-9F238156B211}" type="presParOf" srcId="{A097E065-827B-4DDA-ACA9-23B02F146F88}" destId="{08E4D07F-626D-437E-9A28-9B4885548BBC}" srcOrd="10" destOrd="0" presId="urn:microsoft.com/office/officeart/2005/8/layout/cycle5"/>
    <dgm:cxn modelId="{A1E6DA62-2315-4861-90DA-35166694118F}" type="presParOf" srcId="{A097E065-827B-4DDA-ACA9-23B02F146F88}" destId="{691D0CD0-3460-4B45-80E0-DE35AC9B9D9C}" srcOrd="11" destOrd="0" presId="urn:microsoft.com/office/officeart/2005/8/layout/cycle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A3BBC05-67C5-4B16-9FF5-3105DD5259EB}">
      <dsp:nvSpPr>
        <dsp:cNvPr id="0" name=""/>
        <dsp:cNvSpPr/>
      </dsp:nvSpPr>
      <dsp:spPr>
        <a:xfrm>
          <a:off x="1733997" y="899"/>
          <a:ext cx="1552150" cy="7210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接收用户输入</a:t>
          </a:r>
          <a:endParaRPr lang="zh-CN" altLang="en-US" sz="1700" kern="1200" dirty="0"/>
        </a:p>
      </dsp:txBody>
      <dsp:txXfrm>
        <a:off x="1733997" y="899"/>
        <a:ext cx="1552150" cy="721068"/>
      </dsp:txXfrm>
    </dsp:sp>
    <dsp:sp modelId="{CFAF72EB-02E8-42BD-A83A-838345748543}">
      <dsp:nvSpPr>
        <dsp:cNvPr id="0" name=""/>
        <dsp:cNvSpPr/>
      </dsp:nvSpPr>
      <dsp:spPr>
        <a:xfrm>
          <a:off x="1319721" y="361433"/>
          <a:ext cx="2380702" cy="2380702"/>
        </a:xfrm>
        <a:custGeom>
          <a:avLst/>
          <a:gdLst/>
          <a:ahLst/>
          <a:cxnLst/>
          <a:rect l="0" t="0" r="0" b="0"/>
          <a:pathLst>
            <a:path>
              <a:moveTo>
                <a:pt x="2060150" y="377710"/>
              </a:moveTo>
              <a:arcTo wR="1190351" hR="1190351" stAng="19016748" swAng="1150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CAB45E1-CCF8-410C-9A89-0E63A2E9E822}">
      <dsp:nvSpPr>
        <dsp:cNvPr id="0" name=""/>
        <dsp:cNvSpPr/>
      </dsp:nvSpPr>
      <dsp:spPr>
        <a:xfrm>
          <a:off x="2935353" y="1191250"/>
          <a:ext cx="1530141" cy="7210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执行用户输入</a:t>
          </a:r>
          <a:endParaRPr lang="zh-CN" altLang="en-US" sz="1700" kern="1200" dirty="0"/>
        </a:p>
      </dsp:txBody>
      <dsp:txXfrm>
        <a:off x="2935353" y="1191250"/>
        <a:ext cx="1530141" cy="721068"/>
      </dsp:txXfrm>
    </dsp:sp>
    <dsp:sp modelId="{705A37FB-585F-457E-8944-46D300B5D62E}">
      <dsp:nvSpPr>
        <dsp:cNvPr id="0" name=""/>
        <dsp:cNvSpPr/>
      </dsp:nvSpPr>
      <dsp:spPr>
        <a:xfrm>
          <a:off x="1319721" y="361433"/>
          <a:ext cx="2380702" cy="2380702"/>
        </a:xfrm>
        <a:custGeom>
          <a:avLst/>
          <a:gdLst/>
          <a:ahLst/>
          <a:cxnLst/>
          <a:rect l="0" t="0" r="0" b="0"/>
          <a:pathLst>
            <a:path>
              <a:moveTo>
                <a:pt x="2278751" y="1672347"/>
              </a:moveTo>
              <a:arcTo wR="1190351" hR="1190351" stAng="1433165" swAng="1150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86CF8E4-B302-426E-A6D0-F9A84A986EF3}">
      <dsp:nvSpPr>
        <dsp:cNvPr id="0" name=""/>
        <dsp:cNvSpPr/>
      </dsp:nvSpPr>
      <dsp:spPr>
        <a:xfrm>
          <a:off x="1733997" y="2381601"/>
          <a:ext cx="1552150" cy="7210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打印结果到控制台</a:t>
          </a:r>
          <a:endParaRPr lang="zh-CN" altLang="en-US" sz="1700" kern="1200" dirty="0"/>
        </a:p>
      </dsp:txBody>
      <dsp:txXfrm>
        <a:off x="1733997" y="2381601"/>
        <a:ext cx="1552150" cy="721068"/>
      </dsp:txXfrm>
    </dsp:sp>
    <dsp:sp modelId="{135A1194-0CC1-481E-AD8B-024DB1597159}">
      <dsp:nvSpPr>
        <dsp:cNvPr id="0" name=""/>
        <dsp:cNvSpPr/>
      </dsp:nvSpPr>
      <dsp:spPr>
        <a:xfrm>
          <a:off x="1319721" y="361433"/>
          <a:ext cx="2380702" cy="2380702"/>
        </a:xfrm>
        <a:custGeom>
          <a:avLst/>
          <a:gdLst/>
          <a:ahLst/>
          <a:cxnLst/>
          <a:rect l="0" t="0" r="0" b="0"/>
          <a:pathLst>
            <a:path>
              <a:moveTo>
                <a:pt x="320551" y="2002991"/>
              </a:moveTo>
              <a:arcTo wR="1190351" hR="1190351" stAng="8216748" swAng="1150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32966D2-52C3-41DF-ADCA-44CEF2E9DD7F}">
      <dsp:nvSpPr>
        <dsp:cNvPr id="0" name=""/>
        <dsp:cNvSpPr/>
      </dsp:nvSpPr>
      <dsp:spPr>
        <a:xfrm>
          <a:off x="511331" y="1191250"/>
          <a:ext cx="1616780" cy="72106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zh-CN" altLang="en-US" sz="1700" kern="1200" dirty="0" smtClean="0"/>
            <a:t>循环到下一次</a:t>
          </a:r>
          <a:endParaRPr lang="zh-CN" altLang="en-US" sz="1700" kern="1200" dirty="0"/>
        </a:p>
      </dsp:txBody>
      <dsp:txXfrm>
        <a:off x="511331" y="1191250"/>
        <a:ext cx="1616780" cy="721068"/>
      </dsp:txXfrm>
    </dsp:sp>
    <dsp:sp modelId="{691D0CD0-3460-4B45-80E0-DE35AC9B9D9C}">
      <dsp:nvSpPr>
        <dsp:cNvPr id="0" name=""/>
        <dsp:cNvSpPr/>
      </dsp:nvSpPr>
      <dsp:spPr>
        <a:xfrm>
          <a:off x="1319721" y="361433"/>
          <a:ext cx="2380702" cy="2380702"/>
        </a:xfrm>
        <a:custGeom>
          <a:avLst/>
          <a:gdLst/>
          <a:ahLst/>
          <a:cxnLst/>
          <a:rect l="0" t="0" r="0" b="0"/>
          <a:pathLst>
            <a:path>
              <a:moveTo>
                <a:pt x="101950" y="708354"/>
              </a:moveTo>
              <a:arcTo wR="1190351" hR="1190351" stAng="12233165" swAng="1150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9D2329-5DF3-4708-B66E-38F774BBEB61}" type="datetimeFigureOut">
              <a:rPr lang="zh-CN" altLang="en-US" smtClean="0"/>
              <a:pPr/>
              <a:t>2017/4/12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91F7CB-8179-425E-8DCA-5EE41EA335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在计算机科学中，</a:t>
            </a:r>
            <a:r>
              <a:rPr lang="zh-CN" altLang="en-US" sz="1200" b="1" dirty="0" smtClean="0"/>
              <a:t>指针</a:t>
            </a:r>
            <a:r>
              <a:rPr lang="zh-CN" altLang="en-US" sz="1200" dirty="0" smtClean="0"/>
              <a:t>（</a:t>
            </a:r>
            <a:r>
              <a:rPr lang="en-US" altLang="zh-CN" sz="1200" dirty="0" smtClean="0"/>
              <a:t>Pointer</a:t>
            </a:r>
            <a:r>
              <a:rPr lang="zh-CN" altLang="en-US" sz="1200" dirty="0" smtClean="0"/>
              <a:t>）是编程语言中的一个对象，利用地址，它的值直接指向（</a:t>
            </a:r>
            <a:r>
              <a:rPr lang="en-US" altLang="zh-CN" sz="1200" dirty="0" smtClean="0"/>
              <a:t>points to</a:t>
            </a:r>
            <a:r>
              <a:rPr lang="zh-CN" altLang="en-US" sz="1200" dirty="0" smtClean="0"/>
              <a:t>）存在电脑存储器中另一个地方的值。由于通过地址能找到所需的变量单元，可以说，地址指向该变量单元。因此，将地址形象化的称为“指针”。意思是通过它能找到以它为地址的内存单元。</a:t>
            </a:r>
          </a:p>
          <a:p>
            <a:endParaRPr lang="zh-CN" altLang="en-US" dirty="0"/>
          </a:p>
        </p:txBody>
      </p:sp>
      <p:sp>
        <p:nvSpPr>
          <p:cNvPr id="4" name="灯片编号占位符 3"/>
          <p:cNvSpPr>
            <a:spLocks noGrp="1"/>
          </p:cNvSpPr>
          <p:nvPr>
            <p:ph type="sldNum" sz="quarter" idx="10"/>
          </p:nvPr>
        </p:nvSpPr>
        <p:spPr/>
        <p:txBody>
          <a:bodyPr/>
          <a:lstStyle/>
          <a:p>
            <a:fld id="{BB91F7CB-8179-425E-8DCA-5EE41EA33561}" type="slidenum">
              <a:rPr lang="zh-CN" altLang="en-US" smtClean="0"/>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2017/4/12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6000" b="1" dirty="0" smtClean="0">
                <a:latin typeface="微软雅黑" pitchFamily="34" charset="-122"/>
                <a:ea typeface="微软雅黑" pitchFamily="34" charset="-122"/>
              </a:rPr>
              <a:t>JavaScript</a:t>
            </a:r>
            <a:endParaRPr lang="zh-CN" altLang="en-US" sz="6000" b="1" dirty="0">
              <a:latin typeface="微软雅黑" pitchFamily="34" charset="-122"/>
              <a:ea typeface="微软雅黑" pitchFamily="34" charset="-122"/>
            </a:endParaRPr>
          </a:p>
        </p:txBody>
      </p:sp>
      <p:sp>
        <p:nvSpPr>
          <p:cNvPr id="3" name="副标题 2"/>
          <p:cNvSpPr>
            <a:spLocks noGrp="1"/>
          </p:cNvSpPr>
          <p:nvPr>
            <p:ph type="subTitle" idx="1"/>
          </p:nvPr>
        </p:nvSpPr>
        <p:spPr/>
        <p:txBody>
          <a:bodyPr>
            <a:normAutofit/>
          </a:bodyPr>
          <a:lstStyle/>
          <a:p>
            <a:r>
              <a:rPr lang="en-US" altLang="zh-CN" sz="1600" b="1" dirty="0" smtClean="0">
                <a:latin typeface="微软雅黑" pitchFamily="34" charset="-122"/>
                <a:ea typeface="微软雅黑" pitchFamily="34" charset="-122"/>
              </a:rPr>
              <a:t>ECMAScript5</a:t>
            </a:r>
            <a:r>
              <a:rPr lang="zh-CN" altLang="en-US" sz="1600" b="1" dirty="0" smtClean="0">
                <a:latin typeface="微软雅黑" pitchFamily="34" charset="-122"/>
                <a:ea typeface="微软雅黑" pitchFamily="34" charset="-122"/>
              </a:rPr>
              <a:t>基础</a:t>
            </a:r>
            <a:r>
              <a:rPr lang="en-US" altLang="zh-CN" sz="1600" b="1" dirty="0" smtClean="0">
                <a:latin typeface="微软雅黑" pitchFamily="34" charset="-122"/>
                <a:ea typeface="微软雅黑" pitchFamily="34" charset="-122"/>
              </a:rPr>
              <a:t>+DOM,BOM</a:t>
            </a:r>
            <a:endParaRPr lang="zh-CN" altLang="en-US"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html</a:t>
            </a:r>
            <a:r>
              <a:rPr lang="zh-CN" altLang="en-US" sz="3200" b="1" dirty="0" smtClean="0">
                <a:latin typeface="微软雅黑" charset="0"/>
                <a:ea typeface="微软雅黑" charset="0"/>
              </a:rPr>
              <a:t>元素事件</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要执行的脚本语句直接编写在</a:t>
            </a:r>
            <a:r>
              <a:rPr lang="en-US" altLang="zh-CN" sz="1600" dirty="0" smtClean="0"/>
              <a:t>body</a:t>
            </a:r>
            <a:r>
              <a:rPr lang="zh-CN" altLang="en-US" sz="1600" dirty="0" smtClean="0"/>
              <a:t>中</a:t>
            </a:r>
          </a:p>
          <a:p>
            <a:pPr marL="0" indent="0">
              <a:buNone/>
            </a:pPr>
            <a:endParaRPr lang="en-US" altLang="zh-CN" sz="1600" dirty="0" smtClean="0"/>
          </a:p>
          <a:p>
            <a:pPr marL="0" indent="0">
              <a:buNone/>
            </a:pPr>
            <a:r>
              <a:rPr lang="zh-CN" altLang="en-US" sz="1600" dirty="0" smtClean="0"/>
              <a:t>&lt;body&gt;</a:t>
            </a:r>
          </a:p>
          <a:p>
            <a:pPr marL="0" indent="0">
              <a:buNone/>
            </a:pPr>
            <a:r>
              <a:rPr lang="zh-CN" altLang="en-US" sz="1600" dirty="0" smtClean="0"/>
              <a:t>    &lt;button onclick="console.log('hello world')"&gt;打印&lt;/button&gt;</a:t>
            </a:r>
          </a:p>
          <a:p>
            <a:pPr marL="0" indent="0">
              <a:buNone/>
            </a:pPr>
            <a:r>
              <a:rPr lang="zh-CN" altLang="en-US" sz="1600" dirty="0" smtClean="0"/>
              <a:t>&lt;/body&gt;</a:t>
            </a:r>
            <a:endParaRPr lang="zh-CN" altLang="en-US" sz="16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替换节点</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可以使用如下方法替换一个已经存在的子节点：</a:t>
            </a:r>
          </a:p>
          <a:p>
            <a:pPr marL="0" indent="0">
              <a:buNone/>
            </a:pPr>
            <a:endParaRPr lang="zh-CN" altLang="en-US" sz="1600" dirty="0" smtClean="0"/>
          </a:p>
          <a:p>
            <a:pPr marL="0" indent="0">
              <a:buFont typeface="Wingdings" pitchFamily="2" charset="2"/>
              <a:buChar char="Ø"/>
            </a:pPr>
            <a:r>
              <a:rPr lang="en-US" altLang="zh-CN" sz="1600" dirty="0" smtClean="0"/>
              <a:t>    </a:t>
            </a:r>
            <a:r>
              <a:rPr lang="en-US" altLang="zh-CN" sz="1600" dirty="0" err="1" smtClean="0"/>
              <a:t>parentNode.replaceChild</a:t>
            </a:r>
            <a:r>
              <a:rPr lang="en-US" altLang="zh-CN" sz="1600" dirty="0" smtClean="0"/>
              <a:t>(</a:t>
            </a:r>
            <a:r>
              <a:rPr lang="en-US" altLang="zh-CN" sz="1600" dirty="0" err="1" smtClean="0"/>
              <a:t>newNode,oldNode</a:t>
            </a:r>
            <a:r>
              <a:rPr lang="en-US" altLang="zh-CN" sz="1600" dirty="0" smtClean="0"/>
              <a:t>);</a:t>
            </a:r>
            <a:endParaRPr lang="zh-CN" altLang="en-US" sz="16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charset="0"/>
                <a:ea typeface="微软雅黑" charset="0"/>
              </a:rPr>
              <a:t>节点树</a:t>
            </a:r>
            <a:r>
              <a:rPr lang="en-US" altLang="zh-CN" sz="3200" b="1" dirty="0" smtClean="0">
                <a:latin typeface="微软雅黑" charset="0"/>
                <a:ea typeface="微软雅黑" charset="0"/>
              </a:rPr>
              <a:t>VS</a:t>
            </a:r>
            <a:r>
              <a:rPr lang="zh-CN" altLang="en-US" sz="3200" b="1" dirty="0" smtClean="0">
                <a:latin typeface="微软雅黑" charset="0"/>
                <a:ea typeface="微软雅黑" charset="0"/>
              </a:rPr>
              <a:t>元素树</a:t>
            </a:r>
            <a:endParaRPr lang="zh-CN" altLang="en-US" sz="3200" b="1" dirty="0">
              <a:latin typeface="微软雅黑" pitchFamily="34" charset="-122"/>
              <a:ea typeface="微软雅黑" pitchFamily="34" charset="-122"/>
            </a:endParaRPr>
          </a:p>
        </p:txBody>
      </p:sp>
      <p:graphicFrame>
        <p:nvGraphicFramePr>
          <p:cNvPr id="5" name="表格 4"/>
          <p:cNvGraphicFramePr/>
          <p:nvPr/>
        </p:nvGraphicFramePr>
        <p:xfrm>
          <a:off x="571472" y="928676"/>
          <a:ext cx="7858180" cy="3663870"/>
        </p:xfrm>
        <a:graphic>
          <a:graphicData uri="http://schemas.openxmlformats.org/drawingml/2006/table">
            <a:tbl>
              <a:tblPr firstRow="1" bandRow="1">
                <a:tableStyleId>{5C22544A-7EE6-4342-B048-85BDC9FD1C3A}</a:tableStyleId>
              </a:tblPr>
              <a:tblGrid>
                <a:gridCol w="3929090">
                  <a:extLst>
                    <a:ext uri="{9D8B030D-6E8A-4147-A177-3AD203B41FA5}">
                      <a16:colId xmlns:a16="http://schemas.microsoft.com/office/drawing/2014/main" xmlns="" val="20000"/>
                    </a:ext>
                  </a:extLst>
                </a:gridCol>
                <a:gridCol w="3929090">
                  <a:extLst>
                    <a:ext uri="{9D8B030D-6E8A-4147-A177-3AD203B41FA5}">
                      <a16:colId xmlns:a16="http://schemas.microsoft.com/office/drawing/2014/main" xmlns="" val="20001"/>
                    </a:ext>
                  </a:extLst>
                </a:gridCol>
              </a:tblGrid>
              <a:tr h="449246">
                <a:tc>
                  <a:txBody>
                    <a:bodyPr/>
                    <a:lstStyle/>
                    <a:p>
                      <a:pPr algn="ctr">
                        <a:buNone/>
                      </a:pPr>
                      <a:r>
                        <a:rPr lang="zh-CN" altLang="en-US" sz="1400" dirty="0"/>
                        <a:t>节点树</a:t>
                      </a:r>
                    </a:p>
                  </a:txBody>
                  <a:tcPr/>
                </a:tc>
                <a:tc>
                  <a:txBody>
                    <a:bodyPr/>
                    <a:lstStyle/>
                    <a:p>
                      <a:pPr algn="ctr">
                        <a:buNone/>
                      </a:pPr>
                      <a:r>
                        <a:rPr lang="zh-CN" altLang="en-US" sz="1400"/>
                        <a:t>元素树</a:t>
                      </a:r>
                    </a:p>
                  </a:txBody>
                  <a:tcPr/>
                </a:tc>
                <a:extLst>
                  <a:ext uri="{0D108BD9-81ED-4DB2-BD59-A6C34878D82A}">
                    <a16:rowId xmlns:a16="http://schemas.microsoft.com/office/drawing/2014/main" xmlns="" val="10000"/>
                  </a:ext>
                </a:extLst>
              </a:tr>
              <a:tr h="497627">
                <a:tc>
                  <a:txBody>
                    <a:bodyPr/>
                    <a:lstStyle/>
                    <a:p>
                      <a:pPr>
                        <a:buNone/>
                      </a:pPr>
                      <a:r>
                        <a:rPr lang="zh-CN" altLang="en-US" sz="1400"/>
                        <a:t>节点有若干类型：文档、文档类型、元素、文本、注释、属性....</a:t>
                      </a:r>
                    </a:p>
                  </a:txBody>
                  <a:tcPr/>
                </a:tc>
                <a:tc>
                  <a:txBody>
                    <a:bodyPr/>
                    <a:lstStyle/>
                    <a:p>
                      <a:pPr>
                        <a:buNone/>
                      </a:pPr>
                      <a:r>
                        <a:rPr lang="zh-CN" altLang="en-US" sz="1400"/>
                        <a:t>节点只有两个类型：元素(标签)、文档</a:t>
                      </a:r>
                    </a:p>
                  </a:txBody>
                  <a:tcPr/>
                </a:tc>
                <a:extLst>
                  <a:ext uri="{0D108BD9-81ED-4DB2-BD59-A6C34878D82A}">
                    <a16:rowId xmlns:a16="http://schemas.microsoft.com/office/drawing/2014/main" xmlns="" val="10001"/>
                  </a:ext>
                </a:extLst>
              </a:tr>
              <a:tr h="449246">
                <a:tc>
                  <a:txBody>
                    <a:bodyPr/>
                    <a:lstStyle/>
                    <a:p>
                      <a:pPr>
                        <a:buNone/>
                      </a:pPr>
                      <a:r>
                        <a:rPr lang="zh-CN" altLang="en-US" sz="1400" dirty="0"/>
                        <a:t>parentNode</a:t>
                      </a:r>
                    </a:p>
                  </a:txBody>
                  <a:tcPr/>
                </a:tc>
                <a:tc>
                  <a:txBody>
                    <a:bodyPr/>
                    <a:lstStyle/>
                    <a:p>
                      <a:pPr>
                        <a:buNone/>
                      </a:pPr>
                      <a:r>
                        <a:rPr lang="zh-CN" altLang="en-US" sz="1400" dirty="0"/>
                        <a:t>parentElementNode</a:t>
                      </a:r>
                    </a:p>
                  </a:txBody>
                  <a:tcPr/>
                </a:tc>
                <a:extLst>
                  <a:ext uri="{0D108BD9-81ED-4DB2-BD59-A6C34878D82A}">
                    <a16:rowId xmlns:a16="http://schemas.microsoft.com/office/drawing/2014/main" xmlns="" val="10002"/>
                  </a:ext>
                </a:extLst>
              </a:tr>
              <a:tr h="449740">
                <a:tc>
                  <a:txBody>
                    <a:bodyPr/>
                    <a:lstStyle/>
                    <a:p>
                      <a:pPr>
                        <a:buNone/>
                      </a:pPr>
                      <a:r>
                        <a:rPr lang="zh-CN" altLang="en-US" sz="1400" dirty="0"/>
                        <a:t>childNodes</a:t>
                      </a:r>
                    </a:p>
                  </a:txBody>
                  <a:tcPr/>
                </a:tc>
                <a:tc>
                  <a:txBody>
                    <a:bodyPr/>
                    <a:lstStyle/>
                    <a:p>
                      <a:pPr>
                        <a:buNone/>
                      </a:pPr>
                      <a:r>
                        <a:rPr lang="zh-CN" altLang="en-US" sz="1400"/>
                        <a:t>children</a:t>
                      </a:r>
                    </a:p>
                  </a:txBody>
                  <a:tcPr/>
                </a:tc>
                <a:extLst>
                  <a:ext uri="{0D108BD9-81ED-4DB2-BD59-A6C34878D82A}">
                    <a16:rowId xmlns:a16="http://schemas.microsoft.com/office/drawing/2014/main" xmlns="" val="10003"/>
                  </a:ext>
                </a:extLst>
              </a:tr>
              <a:tr h="449246">
                <a:tc>
                  <a:txBody>
                    <a:bodyPr/>
                    <a:lstStyle/>
                    <a:p>
                      <a:pPr>
                        <a:buNone/>
                      </a:pPr>
                      <a:r>
                        <a:rPr lang="zh-CN" altLang="en-US" sz="1400"/>
                        <a:t>firstChild</a:t>
                      </a:r>
                    </a:p>
                  </a:txBody>
                  <a:tcPr/>
                </a:tc>
                <a:tc>
                  <a:txBody>
                    <a:bodyPr/>
                    <a:lstStyle/>
                    <a:p>
                      <a:pPr>
                        <a:buNone/>
                      </a:pPr>
                      <a:r>
                        <a:rPr lang="zh-CN" altLang="en-US" sz="1400"/>
                        <a:t>firstElementChild</a:t>
                      </a:r>
                    </a:p>
                  </a:txBody>
                  <a:tcPr/>
                </a:tc>
                <a:extLst>
                  <a:ext uri="{0D108BD9-81ED-4DB2-BD59-A6C34878D82A}">
                    <a16:rowId xmlns:a16="http://schemas.microsoft.com/office/drawing/2014/main" xmlns="" val="10004"/>
                  </a:ext>
                </a:extLst>
              </a:tr>
              <a:tr h="449246">
                <a:tc>
                  <a:txBody>
                    <a:bodyPr/>
                    <a:lstStyle/>
                    <a:p>
                      <a:pPr>
                        <a:buNone/>
                      </a:pPr>
                      <a:r>
                        <a:rPr lang="zh-CN" altLang="en-US" sz="1400"/>
                        <a:t>lastChild</a:t>
                      </a:r>
                    </a:p>
                  </a:txBody>
                  <a:tcPr/>
                </a:tc>
                <a:tc>
                  <a:txBody>
                    <a:bodyPr/>
                    <a:lstStyle/>
                    <a:p>
                      <a:pPr>
                        <a:buNone/>
                      </a:pPr>
                      <a:r>
                        <a:rPr lang="zh-CN" altLang="en-US" sz="1400"/>
                        <a:t>lastElementChild</a:t>
                      </a:r>
                    </a:p>
                  </a:txBody>
                  <a:tcPr/>
                </a:tc>
                <a:extLst>
                  <a:ext uri="{0D108BD9-81ED-4DB2-BD59-A6C34878D82A}">
                    <a16:rowId xmlns:a16="http://schemas.microsoft.com/office/drawing/2014/main" xmlns="" val="10005"/>
                  </a:ext>
                </a:extLst>
              </a:tr>
              <a:tr h="449740">
                <a:tc>
                  <a:txBody>
                    <a:bodyPr/>
                    <a:lstStyle/>
                    <a:p>
                      <a:pPr>
                        <a:buNone/>
                      </a:pPr>
                      <a:r>
                        <a:rPr lang="zh-CN" altLang="en-US" sz="1400"/>
                        <a:t>previousSibling</a:t>
                      </a:r>
                    </a:p>
                  </a:txBody>
                  <a:tcPr/>
                </a:tc>
                <a:tc>
                  <a:txBody>
                    <a:bodyPr/>
                    <a:lstStyle/>
                    <a:p>
                      <a:pPr>
                        <a:buNone/>
                      </a:pPr>
                      <a:r>
                        <a:rPr lang="zh-CN" altLang="en-US" sz="1400"/>
                        <a:t>previousElementSibling</a:t>
                      </a:r>
                    </a:p>
                  </a:txBody>
                  <a:tcPr/>
                </a:tc>
                <a:extLst>
                  <a:ext uri="{0D108BD9-81ED-4DB2-BD59-A6C34878D82A}">
                    <a16:rowId xmlns:a16="http://schemas.microsoft.com/office/drawing/2014/main" xmlns="" val="10006"/>
                  </a:ext>
                </a:extLst>
              </a:tr>
              <a:tr h="449246">
                <a:tc>
                  <a:txBody>
                    <a:bodyPr/>
                    <a:lstStyle/>
                    <a:p>
                      <a:pPr>
                        <a:buNone/>
                      </a:pPr>
                      <a:r>
                        <a:rPr lang="zh-CN" altLang="en-US" sz="1400"/>
                        <a:t>nextSibling</a:t>
                      </a:r>
                    </a:p>
                  </a:txBody>
                  <a:tcPr/>
                </a:tc>
                <a:tc>
                  <a:txBody>
                    <a:bodyPr/>
                    <a:lstStyle/>
                    <a:p>
                      <a:pPr>
                        <a:buNone/>
                      </a:pPr>
                      <a:r>
                        <a:rPr lang="zh-CN" altLang="en-US" sz="1400" dirty="0"/>
                        <a:t>nextElementSibling</a:t>
                      </a:r>
                    </a:p>
                  </a:txBody>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zh-CN" b="1" dirty="0" smtClean="0">
                <a:latin typeface="微软雅黑" pitchFamily="34" charset="-122"/>
                <a:ea typeface="微软雅黑" pitchFamily="34" charset="-122"/>
              </a:rPr>
              <a:t>HTML DOM</a:t>
            </a:r>
            <a:endParaRPr lang="zh-CN" altLang="en-US" dirty="0"/>
          </a:p>
        </p:txBody>
      </p:sp>
      <p:sp>
        <p:nvSpPr>
          <p:cNvPr id="5" name="副标题 4"/>
          <p:cNvSpPr>
            <a:spLocks noGrp="1"/>
          </p:cNvSpPr>
          <p:nvPr>
            <p:ph type="subTitle" idx="1"/>
          </p:nvPr>
        </p:nvSpPr>
        <p:spPr/>
        <p:txBody>
          <a:bodyPr>
            <a:normAutofit/>
          </a:bodyPr>
          <a:lstStyle/>
          <a:p>
            <a:r>
              <a:rPr lang="en-US" altLang="zh-CN" sz="1600" b="1" dirty="0" smtClean="0">
                <a:latin typeface="微软雅黑" pitchFamily="34" charset="-122"/>
                <a:ea typeface="微软雅黑" pitchFamily="34" charset="-122"/>
              </a:rPr>
              <a:t>HTML DOM</a:t>
            </a:r>
            <a:r>
              <a:rPr lang="zh-CN" altLang="en-US" sz="1600" b="1" dirty="0" smtClean="0">
                <a:latin typeface="微软雅黑" pitchFamily="34" charset="-122"/>
                <a:ea typeface="微软雅黑" pitchFamily="34" charset="-122"/>
              </a:rPr>
              <a:t>概述、与标准</a:t>
            </a:r>
            <a:r>
              <a:rPr lang="en-US" altLang="zh-CN" sz="1600" b="1" dirty="0" smtClean="0">
                <a:latin typeface="微软雅黑" pitchFamily="34" charset="-122"/>
                <a:ea typeface="微软雅黑" pitchFamily="34" charset="-122"/>
              </a:rPr>
              <a:t>DOM</a:t>
            </a:r>
            <a:r>
              <a:rPr lang="zh-CN" altLang="en-US" sz="1600" b="1" dirty="0" smtClean="0">
                <a:latin typeface="微软雅黑" pitchFamily="34" charset="-122"/>
                <a:ea typeface="微软雅黑" pitchFamily="34" charset="-122"/>
              </a:rPr>
              <a:t>区别、常用</a:t>
            </a:r>
            <a:r>
              <a:rPr lang="en-US" altLang="zh-CN" sz="1600" b="1" dirty="0" smtClean="0">
                <a:latin typeface="微软雅黑" pitchFamily="34" charset="-122"/>
                <a:ea typeface="微软雅黑" pitchFamily="34" charset="-122"/>
              </a:rPr>
              <a:t>HTML</a:t>
            </a:r>
            <a:r>
              <a:rPr lang="zh-CN" altLang="en-US" sz="1600" b="1" dirty="0" smtClean="0">
                <a:latin typeface="微软雅黑" pitchFamily="34" charset="-122"/>
                <a:ea typeface="微软雅黑" pitchFamily="34" charset="-122"/>
              </a:rPr>
              <a:t>对象</a:t>
            </a:r>
            <a:endParaRPr lang="zh-CN" altLang="en-US" sz="1600" b="1" dirty="0">
              <a:latin typeface="微软雅黑" pitchFamily="34" charset="-122"/>
              <a:ea typeface="微软雅黑"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pitchFamily="34" charset="-122"/>
                <a:ea typeface="微软雅黑" pitchFamily="34" charset="-122"/>
              </a:rPr>
              <a:t>HTML DOM</a:t>
            </a:r>
            <a:r>
              <a:rPr lang="zh-CN" altLang="en-US" sz="3200" b="1" dirty="0" smtClean="0">
                <a:latin typeface="微软雅黑" pitchFamily="34" charset="-122"/>
                <a:ea typeface="微软雅黑" pitchFamily="34" charset="-122"/>
              </a:rPr>
              <a:t>概述</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zh-CN" sz="1600" dirty="0" smtClean="0"/>
              <a:t>HTML DOM</a:t>
            </a:r>
            <a:r>
              <a:rPr lang="zh-CN" altLang="en-US" sz="1600" dirty="0" smtClean="0"/>
              <a:t>定义了用于</a:t>
            </a:r>
            <a:r>
              <a:rPr lang="zh-CN" altLang="zh-CN" sz="1600" dirty="0" smtClean="0"/>
              <a:t>HTML</a:t>
            </a:r>
            <a:r>
              <a:rPr lang="zh-CN" altLang="en-US" sz="1600" dirty="0" smtClean="0"/>
              <a:t>的一系列标准的对象，以及访问的处理</a:t>
            </a:r>
            <a:r>
              <a:rPr lang="zh-CN" altLang="zh-CN" sz="1600" dirty="0" smtClean="0"/>
              <a:t>HTML</a:t>
            </a:r>
            <a:r>
              <a:rPr lang="zh-CN" altLang="en-US" sz="1600" dirty="0" smtClean="0"/>
              <a:t>文档的标准方法</a:t>
            </a:r>
          </a:p>
          <a:p>
            <a:pPr>
              <a:buFont typeface="Wingdings" pitchFamily="2" charset="2"/>
              <a:buChar char="Ø"/>
            </a:pPr>
            <a:r>
              <a:rPr lang="zh-CN" altLang="zh-CN" sz="1600" dirty="0" smtClean="0"/>
              <a:t>HTML</a:t>
            </a:r>
            <a:r>
              <a:rPr lang="zh-CN" altLang="en-US" sz="1600" dirty="0" smtClean="0"/>
              <a:t>标签对象化</a:t>
            </a:r>
          </a:p>
          <a:p>
            <a:pPr lvl="1">
              <a:buFont typeface="Wingdings" pitchFamily="2" charset="2"/>
              <a:buChar char="Ø"/>
            </a:pPr>
            <a:r>
              <a:rPr lang="zh-CN" altLang="en-US" sz="1600" dirty="0" smtClean="0"/>
              <a:t>网页中的每个元素都看作一个对象</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pitchFamily="34" charset="-122"/>
                <a:ea typeface="微软雅黑" pitchFamily="34" charset="-122"/>
              </a:rPr>
              <a:t>HTML DOM</a:t>
            </a:r>
            <a:r>
              <a:rPr lang="zh-CN" altLang="en-US" sz="3200" b="1" dirty="0" smtClean="0">
                <a:latin typeface="微软雅黑" pitchFamily="34" charset="-122"/>
                <a:ea typeface="微软雅黑" pitchFamily="34" charset="-122"/>
              </a:rPr>
              <a:t>对象</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marL="0" indent="0">
              <a:buNone/>
            </a:pPr>
            <a:r>
              <a:rPr lang="zh-CN" altLang="en-US" sz="1600" dirty="0" smtClean="0"/>
              <a:t>var div = document.getElementById('div');</a:t>
            </a:r>
          </a:p>
          <a:p>
            <a:pPr marL="0" indent="0">
              <a:buNone/>
            </a:pPr>
            <a:endParaRPr lang="zh-CN" altLang="en-US" sz="1600" dirty="0" smtClean="0"/>
          </a:p>
          <a:p>
            <a:pPr marL="0" indent="0">
              <a:buNone/>
            </a:pPr>
            <a:r>
              <a:rPr lang="zh-CN" altLang="en-US" sz="1600" dirty="0" smtClean="0"/>
              <a:t>    //创建一个新的图片对象，加入到div中</a:t>
            </a:r>
          </a:p>
          <a:p>
            <a:pPr marL="0" indent="0">
              <a:buNone/>
            </a:pPr>
            <a:r>
              <a:rPr lang="zh-CN" altLang="en-US" sz="1600" dirty="0" smtClean="0"/>
              <a:t>    var newNode = new </a:t>
            </a:r>
            <a:r>
              <a:rPr lang="zh-CN" altLang="en-US" sz="1600" dirty="0" smtClean="0">
                <a:latin typeface="微软雅黑" pitchFamily="34" charset="-122"/>
                <a:ea typeface="微软雅黑" pitchFamily="34" charset="-122"/>
              </a:rPr>
              <a:t>I</a:t>
            </a:r>
            <a:r>
              <a:rPr lang="zh-CN" altLang="en-US" sz="1600" dirty="0" smtClean="0"/>
              <a:t>mage();</a:t>
            </a:r>
          </a:p>
          <a:p>
            <a:pPr marL="0" indent="0">
              <a:buNone/>
            </a:pPr>
            <a:endParaRPr lang="zh-CN" altLang="en-US" sz="1600" dirty="0" smtClean="0"/>
          </a:p>
          <a:p>
            <a:pPr marL="0" indent="0">
              <a:buNone/>
            </a:pPr>
            <a:r>
              <a:rPr lang="zh-CN" altLang="en-US" sz="1600" dirty="0" smtClean="0"/>
              <a:t>    newNode.src="a.jpg";</a:t>
            </a:r>
          </a:p>
          <a:p>
            <a:pPr marL="0" indent="0">
              <a:buNone/>
            </a:pPr>
            <a:endParaRPr lang="zh-CN" altLang="en-US" sz="1600" dirty="0" smtClean="0"/>
          </a:p>
          <a:p>
            <a:pPr marL="0" indent="0">
              <a:buNone/>
            </a:pPr>
            <a:r>
              <a:rPr lang="zh-CN" altLang="en-US" sz="1600" dirty="0" smtClean="0"/>
              <a:t>    div.appendChild(newNode);//将HTML对象化</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标准DOM与HTML DOM区别</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标准DOM提供了统一的操作接口</a:t>
            </a:r>
          </a:p>
          <a:p>
            <a:pPr marL="457200" lvl="1" indent="0">
              <a:buNone/>
            </a:pPr>
            <a:r>
              <a:rPr lang="zh-CN" altLang="en-US" sz="1600" dirty="0" smtClean="0"/>
              <a:t>createElement</a:t>
            </a:r>
          </a:p>
          <a:p>
            <a:pPr marL="457200" lvl="1" indent="0">
              <a:buNone/>
            </a:pPr>
            <a:r>
              <a:rPr lang="zh-CN" altLang="en-US" sz="1600" dirty="0" smtClean="0"/>
              <a:t>appendChild</a:t>
            </a:r>
          </a:p>
          <a:p>
            <a:pPr marL="457200" lvl="1" indent="0">
              <a:buNone/>
            </a:pPr>
            <a:r>
              <a:rPr lang="zh-CN" altLang="en-US" sz="1600" dirty="0" smtClean="0"/>
              <a:t>setAttribute</a:t>
            </a:r>
          </a:p>
          <a:p>
            <a:pPr marL="457200" lvl="1" indent="0">
              <a:buNone/>
            </a:pPr>
            <a:r>
              <a:rPr lang="zh-CN" altLang="en-US" sz="1600" dirty="0" smtClean="0"/>
              <a:t>removeAttribute</a:t>
            </a:r>
          </a:p>
          <a:p>
            <a:pPr marL="457200" lvl="1" indent="0">
              <a:buNone/>
            </a:pPr>
            <a:r>
              <a:rPr lang="zh-CN" altLang="en-US" sz="1600" dirty="0" smtClean="0"/>
              <a:t>nodeName...</a:t>
            </a:r>
          </a:p>
          <a:p>
            <a:pPr>
              <a:buFont typeface="Wingdings" pitchFamily="2" charset="2"/>
              <a:buChar char="Ø"/>
            </a:pPr>
            <a:r>
              <a:rPr lang="zh-CN" altLang="en-US" sz="1600" dirty="0" smtClean="0"/>
              <a:t>HTML DOM提供了封装好的各种对象</a:t>
            </a:r>
          </a:p>
          <a:p>
            <a:pPr marL="457200" lvl="1" indent="0">
              <a:buNone/>
            </a:pPr>
            <a:r>
              <a:rPr lang="zh-CN" altLang="en-US" sz="1600" dirty="0" smtClean="0"/>
              <a:t>Image</a:t>
            </a:r>
          </a:p>
          <a:p>
            <a:pPr marL="457200" lvl="1" indent="0">
              <a:buNone/>
            </a:pPr>
            <a:r>
              <a:rPr lang="zh-CN" altLang="en-US" sz="1600" dirty="0" smtClean="0"/>
              <a:t>Select</a:t>
            </a:r>
          </a:p>
          <a:p>
            <a:pPr marL="457200" lvl="1" indent="0">
              <a:buNone/>
            </a:pPr>
            <a:r>
              <a:rPr lang="zh-CN" altLang="en-US" sz="1600" dirty="0" smtClean="0"/>
              <a:t>Option...</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标准DOM与HTML DOM区别</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143404"/>
          </a:xfrm>
        </p:spPr>
        <p:txBody>
          <a:bodyPr>
            <a:noAutofit/>
          </a:bodyPr>
          <a:lstStyle/>
          <a:p>
            <a:pPr>
              <a:buFont typeface="Wingdings" pitchFamily="2" charset="2"/>
              <a:buChar char="Ø"/>
            </a:pPr>
            <a:r>
              <a:rPr lang="zh-CN" altLang="en-US" sz="1600" dirty="0" smtClean="0"/>
              <a:t>标准DOM提供了统一的操作接口</a:t>
            </a:r>
          </a:p>
          <a:p>
            <a:pPr marL="457200" lvl="1" indent="0">
              <a:buNone/>
            </a:pPr>
            <a:r>
              <a:rPr lang="zh-CN" altLang="en-US" sz="1600" dirty="0" smtClean="0"/>
              <a:t>createElement</a:t>
            </a:r>
          </a:p>
          <a:p>
            <a:pPr marL="457200" lvl="1" indent="0">
              <a:buNone/>
            </a:pPr>
            <a:r>
              <a:rPr lang="zh-CN" altLang="en-US" sz="1600" dirty="0" smtClean="0"/>
              <a:t>appendChild</a:t>
            </a:r>
          </a:p>
          <a:p>
            <a:pPr marL="457200" lvl="1" indent="0">
              <a:buNone/>
            </a:pPr>
            <a:r>
              <a:rPr lang="zh-CN" altLang="en-US" sz="1600" dirty="0" smtClean="0"/>
              <a:t>setAttribute</a:t>
            </a:r>
          </a:p>
          <a:p>
            <a:pPr marL="457200" lvl="1" indent="0">
              <a:buNone/>
            </a:pPr>
            <a:r>
              <a:rPr lang="zh-CN" altLang="en-US" sz="1600" dirty="0" smtClean="0"/>
              <a:t>removeAttribute</a:t>
            </a:r>
          </a:p>
          <a:p>
            <a:pPr marL="457200" lvl="1" indent="0">
              <a:buNone/>
            </a:pPr>
            <a:r>
              <a:rPr lang="zh-CN" altLang="en-US" sz="1600" dirty="0" smtClean="0"/>
              <a:t>nodeName...</a:t>
            </a:r>
          </a:p>
          <a:p>
            <a:pPr>
              <a:buFont typeface="Wingdings" pitchFamily="2" charset="2"/>
              <a:buChar char="Ø"/>
            </a:pPr>
            <a:r>
              <a:rPr lang="zh-CN" altLang="en-US" sz="1600" dirty="0" smtClean="0"/>
              <a:t>HTML DOM提供了封装好的各种对象</a:t>
            </a:r>
          </a:p>
          <a:p>
            <a:pPr marL="457200" lvl="1" indent="0">
              <a:buNone/>
            </a:pPr>
            <a:r>
              <a:rPr lang="zh-CN" altLang="en-US" sz="1600" dirty="0" smtClean="0"/>
              <a:t>Image</a:t>
            </a:r>
          </a:p>
          <a:p>
            <a:pPr marL="457200" lvl="1" indent="0">
              <a:buNone/>
            </a:pPr>
            <a:r>
              <a:rPr lang="zh-CN" altLang="en-US" sz="1600" dirty="0" smtClean="0"/>
              <a:t>Select</a:t>
            </a:r>
          </a:p>
          <a:p>
            <a:pPr marL="457200" lvl="1" indent="0">
              <a:buNone/>
            </a:pPr>
            <a:r>
              <a:rPr lang="zh-CN" altLang="en-US" sz="1600" dirty="0" smtClean="0"/>
              <a:t>Option...</a:t>
            </a:r>
            <a:endParaRPr lang="en-US" altLang="zh-CN" sz="1600" dirty="0" smtClean="0"/>
          </a:p>
          <a:p>
            <a:pPr>
              <a:buFont typeface="Wingdings" pitchFamily="2" charset="2"/>
              <a:buChar char="Ø"/>
            </a:pPr>
            <a:r>
              <a:rPr lang="zh-CN" altLang="en-US" sz="1600" dirty="0" smtClean="0"/>
              <a:t>标准DOM的实现方式</a:t>
            </a:r>
          </a:p>
          <a:p>
            <a:pPr marL="457200" lvl="1" indent="0">
              <a:buNone/>
            </a:pPr>
            <a:r>
              <a:rPr lang="zh-CN" altLang="en-US" sz="1600" dirty="0" smtClean="0"/>
              <a:t>var newNode = document.createElement('img');</a:t>
            </a:r>
          </a:p>
          <a:p>
            <a:pPr>
              <a:buFont typeface="Wingdings" pitchFamily="2" charset="2"/>
              <a:buChar char="Ø"/>
            </a:pPr>
            <a:r>
              <a:rPr lang="zh-CN" altLang="en-US" sz="1600" dirty="0" smtClean="0"/>
              <a:t>HTML DOM的实现方式</a:t>
            </a:r>
          </a:p>
          <a:p>
            <a:pPr marL="457200" lvl="1" indent="0">
              <a:buNone/>
            </a:pPr>
            <a:r>
              <a:rPr lang="zh-CN" altLang="en-US" sz="1600" dirty="0" smtClean="0"/>
              <a:t>var newNode = new Image();</a:t>
            </a:r>
          </a:p>
          <a:p>
            <a:pPr marL="457200" lvl="1" indent="0">
              <a:buNone/>
            </a:pPr>
            <a:endParaRPr lang="zh-CN" altLang="en-US" sz="1600"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标准DOM与HTML DOM区别</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标准DOM操作适合于：</a:t>
            </a:r>
          </a:p>
          <a:p>
            <a:pPr marL="457200" lvl="1" indent="0">
              <a:buFont typeface="Wingdings" pitchFamily="2" charset="2"/>
              <a:buChar char="Ø"/>
            </a:pPr>
            <a:r>
              <a:rPr lang="zh-CN" altLang="en-US" sz="1600" dirty="0" smtClean="0"/>
              <a:t>操作节点，创建，删除，查找等</a:t>
            </a:r>
          </a:p>
          <a:p>
            <a:pPr>
              <a:buFont typeface="Wingdings" pitchFamily="2" charset="2"/>
              <a:buChar char="Ø"/>
            </a:pPr>
            <a:r>
              <a:rPr lang="zh-CN" altLang="en-US" sz="1600" dirty="0" smtClean="0"/>
              <a:t>HTML DOM操作适合于：</a:t>
            </a:r>
          </a:p>
          <a:p>
            <a:pPr marL="457200" lvl="1" indent="0">
              <a:buFont typeface="Wingdings" pitchFamily="2" charset="2"/>
              <a:buChar char="Ø"/>
            </a:pPr>
            <a:r>
              <a:rPr lang="zh-CN" altLang="en-US" sz="1600" dirty="0" smtClean="0"/>
              <a:t>操作属性，如读取或者修改属性的值</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pitchFamily="34" charset="-122"/>
                <a:ea typeface="微软雅黑" pitchFamily="34" charset="-122"/>
              </a:rPr>
              <a:t>Image</a:t>
            </a:r>
            <a:r>
              <a:rPr lang="zh-CN" altLang="en-US" sz="3200" b="1" dirty="0" smtClean="0">
                <a:latin typeface="微软雅黑" pitchFamily="34" charset="-122"/>
                <a:ea typeface="微软雅黑" pitchFamily="34" charset="-122"/>
              </a:rPr>
              <a:t>对象</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latin typeface="微软雅黑" pitchFamily="34" charset="-122"/>
                <a:ea typeface="微软雅黑" pitchFamily="34" charset="-122"/>
              </a:rPr>
              <a:t>Image</a:t>
            </a:r>
            <a:r>
              <a:rPr lang="zh-CN" altLang="en-US" sz="1600" dirty="0" smtClean="0"/>
              <a:t>对象</a:t>
            </a:r>
          </a:p>
          <a:p>
            <a:pPr>
              <a:buFont typeface="Wingdings" pitchFamily="2" charset="2"/>
              <a:buChar char="Ø"/>
            </a:pPr>
            <a:r>
              <a:rPr lang="zh-CN" altLang="en-US" sz="1600" dirty="0" smtClean="0">
                <a:latin typeface="微软雅黑" pitchFamily="34" charset="-122"/>
                <a:ea typeface="微软雅黑" pitchFamily="34" charset="-122"/>
              </a:rPr>
              <a:t>Image对象代表嵌入的图像</a:t>
            </a:r>
          </a:p>
          <a:p>
            <a:pPr>
              <a:buFont typeface="Wingdings" pitchFamily="2" charset="2"/>
              <a:buChar char="Ø"/>
            </a:pPr>
            <a:r>
              <a:rPr lang="zh-CN" altLang="en-US" sz="1600" dirty="0" smtClean="0"/>
              <a:t>&lt;img&gt;标签每出现一次，一个</a:t>
            </a:r>
            <a:r>
              <a:rPr lang="zh-CN" altLang="en-US" sz="1600" dirty="0" smtClean="0">
                <a:latin typeface="微软雅黑" pitchFamily="34" charset="-122"/>
                <a:ea typeface="微软雅黑" pitchFamily="34" charset="-122"/>
              </a:rPr>
              <a:t>Image对象就会被创建</a:t>
            </a:r>
          </a:p>
          <a:p>
            <a:pPr>
              <a:buFont typeface="Wingdings" pitchFamily="2" charset="2"/>
              <a:buChar char="Ø"/>
            </a:pPr>
            <a:r>
              <a:rPr lang="zh-CN" altLang="en-US" sz="1600" dirty="0" smtClean="0">
                <a:latin typeface="微软雅黑" pitchFamily="34" charset="-122"/>
                <a:ea typeface="微软雅黑" pitchFamily="34" charset="-122"/>
              </a:rPr>
              <a:t>也可以使用new Image()创建一个新的对象</a:t>
            </a:r>
          </a:p>
          <a:p>
            <a:pPr>
              <a:buFont typeface="Wingdings" pitchFamily="2" charset="2"/>
              <a:buChar char="Ø"/>
            </a:pPr>
            <a:r>
              <a:rPr lang="zh-CN" altLang="en-US" sz="1600" dirty="0" smtClean="0">
                <a:latin typeface="微软雅黑" pitchFamily="34" charset="-122"/>
                <a:ea typeface="微软雅黑" pitchFamily="34" charset="-122"/>
              </a:rPr>
              <a:t>常用属性：</a:t>
            </a:r>
          </a:p>
          <a:p>
            <a:pPr lvl="1">
              <a:buFont typeface="Wingdings" pitchFamily="2" charset="2"/>
              <a:buChar char="Ø"/>
            </a:pPr>
            <a:r>
              <a:rPr lang="zh-CN" altLang="en-US" sz="1600" dirty="0" smtClean="0">
                <a:latin typeface="微软雅黑" pitchFamily="34" charset="-122"/>
                <a:ea typeface="微软雅黑" pitchFamily="34" charset="-122"/>
              </a:rPr>
              <a:t>src</a:t>
            </a:r>
          </a:p>
          <a:p>
            <a:pPr lvl="1">
              <a:buFont typeface="Wingdings" pitchFamily="2" charset="2"/>
              <a:buChar char="Ø"/>
            </a:pPr>
            <a:r>
              <a:rPr lang="zh-CN" altLang="en-US" sz="1600" dirty="0" smtClean="0">
                <a:latin typeface="微软雅黑" pitchFamily="34" charset="-122"/>
                <a:ea typeface="微软雅黑" pitchFamily="34" charset="-122"/>
              </a:rPr>
              <a:t>height</a:t>
            </a:r>
          </a:p>
          <a:p>
            <a:pPr lvl="1">
              <a:buFont typeface="Wingdings" pitchFamily="2" charset="2"/>
              <a:buChar char="Ø"/>
            </a:pPr>
            <a:r>
              <a:rPr lang="zh-CN" altLang="en-US" sz="1600" dirty="0" smtClean="0">
                <a:latin typeface="微软雅黑" pitchFamily="34" charset="-122"/>
                <a:ea typeface="微软雅黑" pitchFamily="34" charset="-122"/>
              </a:rPr>
              <a:t>width</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Table对象</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Table对象代表一个HTML表格</a:t>
            </a:r>
          </a:p>
          <a:p>
            <a:pPr lvl="1">
              <a:buFont typeface="Wingdings" pitchFamily="2" charset="2"/>
              <a:buChar char="Ø"/>
            </a:pPr>
            <a:r>
              <a:rPr lang="zh-CN" altLang="en-US" sz="1600" dirty="0" smtClean="0"/>
              <a:t>&lt;table&gt;标签标示一个Table对象</a:t>
            </a:r>
          </a:p>
          <a:p>
            <a:pPr>
              <a:buFont typeface="Wingdings" pitchFamily="2" charset="2"/>
              <a:buChar char="Ø"/>
            </a:pPr>
            <a:r>
              <a:rPr lang="zh-CN" altLang="en-US" sz="1600" dirty="0" smtClean="0"/>
              <a:t>常用属性</a:t>
            </a:r>
          </a:p>
          <a:p>
            <a:pPr lvl="1">
              <a:buFont typeface="Wingdings" pitchFamily="2" charset="2"/>
              <a:buChar char="Ø"/>
            </a:pPr>
            <a:r>
              <a:rPr lang="zh-CN" altLang="en-US" sz="1600" dirty="0" smtClean="0"/>
              <a:t>rows</a:t>
            </a:r>
          </a:p>
          <a:p>
            <a:pPr>
              <a:buFont typeface="Wingdings" pitchFamily="2" charset="2"/>
              <a:buChar char="Ø"/>
            </a:pPr>
            <a:r>
              <a:rPr lang="zh-CN" altLang="en-US" sz="1600" dirty="0" smtClean="0"/>
              <a:t>常用方法</a:t>
            </a:r>
          </a:p>
          <a:p>
            <a:pPr lvl="1">
              <a:buFont typeface="Wingdings" pitchFamily="2" charset="2"/>
              <a:buChar char="Ø"/>
            </a:pPr>
            <a:r>
              <a:rPr lang="zh-CN" altLang="en-US" sz="1600" dirty="0" smtClean="0"/>
              <a:t>insertRow(index)：返回TableRow对象</a:t>
            </a:r>
          </a:p>
          <a:p>
            <a:pPr lvl="1">
              <a:buFont typeface="Wingdings" pitchFamily="2" charset="2"/>
              <a:buChar char="Ø"/>
            </a:pPr>
            <a:r>
              <a:rPr lang="zh-CN" altLang="en-US" sz="1600" dirty="0" smtClean="0"/>
              <a:t>deleteRow(index)</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&lt;script&gt;</a:t>
            </a:r>
            <a:r>
              <a:rPr lang="zh-CN" altLang="en-US" sz="3200" b="1" dirty="0" smtClean="0">
                <a:latin typeface="微软雅黑" charset="0"/>
                <a:ea typeface="微软雅黑" charset="0"/>
              </a:rPr>
              <a:t>元素</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内部脚本块中可以执行多条语句：</a:t>
            </a:r>
          </a:p>
          <a:p>
            <a:endParaRPr lang="zh-CN" altLang="en-US" sz="1600" dirty="0" smtClean="0"/>
          </a:p>
          <a:p>
            <a:pPr marL="0" indent="0">
              <a:buNone/>
            </a:pPr>
            <a:r>
              <a:rPr lang="zh-CN" altLang="en-US" sz="1600" dirty="0" smtClean="0"/>
              <a:t>&lt;script&gt;</a:t>
            </a:r>
          </a:p>
          <a:p>
            <a:pPr marL="0" indent="0">
              <a:buNone/>
            </a:pPr>
            <a:r>
              <a:rPr lang="zh-CN" altLang="en-US" sz="1600" dirty="0" smtClean="0"/>
              <a:t>        document.write('&lt;b&gt;你好&lt;/b&gt;');</a:t>
            </a:r>
          </a:p>
          <a:p>
            <a:pPr marL="0" indent="0">
              <a:buNone/>
            </a:pPr>
            <a:r>
              <a:rPr lang="zh-CN" altLang="en-US" sz="1600" dirty="0" smtClean="0"/>
              <a:t>        console.log('脚本执行完成');</a:t>
            </a:r>
          </a:p>
          <a:p>
            <a:pPr marL="0" indent="0">
              <a:buNone/>
            </a:pPr>
            <a:r>
              <a:rPr lang="zh-CN" altLang="en-US" sz="1600" dirty="0" smtClean="0"/>
              <a:t>&lt;/script&gt;</a:t>
            </a:r>
            <a:endParaRPr lang="zh-CN" altLang="en-US" sz="16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TableRow对象</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TableRow对象代表一个HTML表格行</a:t>
            </a:r>
          </a:p>
          <a:p>
            <a:pPr>
              <a:buFont typeface="Wingdings" pitchFamily="2" charset="2"/>
              <a:buChar char="Ø"/>
            </a:pPr>
            <a:r>
              <a:rPr lang="zh-CN" altLang="en-US" sz="1600" dirty="0" smtClean="0"/>
              <a:t>&lt;tr&gt;标签标示一个TableRow对象</a:t>
            </a:r>
          </a:p>
          <a:p>
            <a:pPr>
              <a:buFont typeface="Wingdings" pitchFamily="2" charset="2"/>
              <a:buChar char="Ø"/>
            </a:pPr>
            <a:r>
              <a:rPr lang="zh-CN" altLang="en-US" sz="1600" dirty="0" smtClean="0"/>
              <a:t>常用属性</a:t>
            </a:r>
          </a:p>
          <a:p>
            <a:pPr lvl="1">
              <a:buFont typeface="Wingdings" pitchFamily="2" charset="2"/>
              <a:buChar char="Ø"/>
            </a:pPr>
            <a:r>
              <a:rPr lang="zh-CN" altLang="en-US" sz="1600" dirty="0" smtClean="0"/>
              <a:t>cells、innerHTML、</a:t>
            </a:r>
            <a:r>
              <a:rPr lang="zh-CN" altLang="en-US" sz="1600" dirty="0" smtClean="0">
                <a:latin typeface="微软雅黑" pitchFamily="34" charset="-122"/>
                <a:ea typeface="微软雅黑" pitchFamily="34" charset="-122"/>
              </a:rPr>
              <a:t>rowIndex</a:t>
            </a:r>
          </a:p>
          <a:p>
            <a:pPr>
              <a:buFont typeface="Wingdings" pitchFamily="2" charset="2"/>
              <a:buChar char="Ø"/>
            </a:pPr>
            <a:r>
              <a:rPr lang="zh-CN" altLang="en-US" sz="1600" dirty="0" smtClean="0"/>
              <a:t>常用方法</a:t>
            </a:r>
          </a:p>
          <a:p>
            <a:pPr lvl="1">
              <a:buFont typeface="Wingdings" pitchFamily="2" charset="2"/>
              <a:buChar char="Ø"/>
            </a:pPr>
            <a:r>
              <a:rPr lang="zh-CN" altLang="en-US" sz="1600" dirty="0" smtClean="0"/>
              <a:t>insertCell(index)：返回TableCell对象</a:t>
            </a:r>
          </a:p>
          <a:p>
            <a:pPr lvl="1">
              <a:buFont typeface="Wingdings" pitchFamily="2" charset="2"/>
              <a:buChar char="Ø"/>
            </a:pPr>
            <a:r>
              <a:rPr lang="zh-CN" altLang="en-US" sz="1600" dirty="0" smtClean="0"/>
              <a:t>deleteCell(index)</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TableCell对象</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latin typeface="微软雅黑" pitchFamily="34" charset="-122"/>
                <a:ea typeface="微软雅黑" pitchFamily="34" charset="-122"/>
              </a:rPr>
              <a:t>TableCell对象代表一个Html表格单元格</a:t>
            </a:r>
          </a:p>
          <a:p>
            <a:pPr lvl="1">
              <a:buFont typeface="Wingdings" pitchFamily="2" charset="2"/>
              <a:buChar char="Ø"/>
            </a:pPr>
            <a:r>
              <a:rPr lang="zh-CN" altLang="en-US" sz="1600" dirty="0" smtClean="0">
                <a:latin typeface="微软雅黑" pitchFamily="34" charset="-122"/>
                <a:ea typeface="微软雅黑" pitchFamily="34" charset="-122"/>
              </a:rPr>
              <a:t>&lt;td&gt;标签标示一个TableCell对象</a:t>
            </a:r>
          </a:p>
          <a:p>
            <a:pPr>
              <a:buFont typeface="Wingdings" pitchFamily="2" charset="2"/>
              <a:buChar char="Ø"/>
            </a:pPr>
            <a:r>
              <a:rPr lang="zh-CN" altLang="en-US" sz="1600" dirty="0" smtClean="0">
                <a:latin typeface="微软雅黑" pitchFamily="34" charset="-122"/>
                <a:ea typeface="微软雅黑" pitchFamily="34" charset="-122"/>
              </a:rPr>
              <a:t>常用属性</a:t>
            </a:r>
          </a:p>
          <a:p>
            <a:pPr lvl="1">
              <a:buFont typeface="Wingdings" pitchFamily="2" charset="2"/>
              <a:buChar char="Ø"/>
            </a:pPr>
            <a:r>
              <a:rPr lang="zh-CN" altLang="en-US" sz="1600" dirty="0" smtClean="0">
                <a:latin typeface="微软雅黑" pitchFamily="34" charset="-122"/>
                <a:ea typeface="微软雅黑" pitchFamily="34" charset="-122"/>
              </a:rPr>
              <a:t>cellIndex、innerHTML、colSpan、rowSpan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外部脚本文件</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将</a:t>
            </a:r>
            <a:r>
              <a:rPr lang="en-US" altLang="zh-CN" sz="1600" dirty="0" smtClean="0"/>
              <a:t>JavaScript</a:t>
            </a:r>
            <a:r>
              <a:rPr lang="zh-CN" altLang="en-US" sz="1600" dirty="0" smtClean="0"/>
              <a:t>代码写入一个单独的文件，并保存为后缀名为</a:t>
            </a:r>
            <a:r>
              <a:rPr lang="en-US" altLang="zh-CN" sz="1600" dirty="0" err="1" smtClean="0"/>
              <a:t>js</a:t>
            </a:r>
            <a:r>
              <a:rPr lang="zh-CN" altLang="en-US" sz="1600" dirty="0" smtClean="0"/>
              <a:t>的文件</a:t>
            </a:r>
          </a:p>
          <a:p>
            <a:pPr lvl="1">
              <a:buFont typeface="Wingdings" pitchFamily="2" charset="2"/>
              <a:buChar char="Ø"/>
            </a:pPr>
            <a:r>
              <a:rPr lang="zh-CN" altLang="en-US" sz="1600" dirty="0" smtClean="0"/>
              <a:t>为纯文本文件</a:t>
            </a:r>
          </a:p>
          <a:p>
            <a:pPr lvl="1">
              <a:buFont typeface="Wingdings" pitchFamily="2" charset="2"/>
              <a:buChar char="Ø"/>
            </a:pPr>
            <a:r>
              <a:rPr lang="zh-CN" altLang="en-US" sz="1600" dirty="0" smtClean="0"/>
              <a:t>文件中，不需要包含</a:t>
            </a:r>
            <a:r>
              <a:rPr lang="en-US" altLang="zh-CN" sz="1600" dirty="0" smtClean="0"/>
              <a:t>&lt;script&gt;</a:t>
            </a:r>
            <a:r>
              <a:rPr lang="zh-CN" altLang="en-US" sz="1600" dirty="0" smtClean="0"/>
              <a:t>标签，直接书写</a:t>
            </a:r>
            <a:r>
              <a:rPr lang="en-US" altLang="zh-CN" sz="1600" dirty="0" err="1" smtClean="0"/>
              <a:t>js</a:t>
            </a:r>
            <a:r>
              <a:rPr lang="zh-CN" altLang="en-US" sz="1600" dirty="0" smtClean="0"/>
              <a:t>代码</a:t>
            </a:r>
          </a:p>
          <a:p>
            <a:pPr lvl="1">
              <a:buFont typeface="Wingdings" pitchFamily="2" charset="2"/>
              <a:buChar char="Ø"/>
            </a:pPr>
            <a:r>
              <a:rPr lang="zh-CN" altLang="en-US" sz="1600" dirty="0" smtClean="0"/>
              <a:t>在</a:t>
            </a:r>
            <a:r>
              <a:rPr lang="en-US" altLang="zh-CN" sz="1600" dirty="0" smtClean="0"/>
              <a:t>&lt;head&gt;</a:t>
            </a:r>
            <a:r>
              <a:rPr lang="zh-CN" altLang="en-US" sz="1600" dirty="0" smtClean="0"/>
              <a:t>中添加</a:t>
            </a:r>
            <a:r>
              <a:rPr lang="en-US" altLang="zh-CN" sz="1600" dirty="0" smtClean="0"/>
              <a:t>&lt;script&gt;</a:t>
            </a:r>
            <a:r>
              <a:rPr lang="zh-CN" altLang="en-US" sz="1600" dirty="0" smtClean="0"/>
              <a:t>标签</a:t>
            </a:r>
          </a:p>
          <a:p>
            <a:pPr lvl="1">
              <a:buFont typeface="Wingdings" pitchFamily="2" charset="2"/>
              <a:buChar char="Ø"/>
            </a:pPr>
            <a:r>
              <a:rPr lang="zh-CN" altLang="en-US" sz="1600" dirty="0" smtClean="0"/>
              <a:t>设置</a:t>
            </a:r>
            <a:r>
              <a:rPr lang="en-US" altLang="zh-CN" sz="1600" dirty="0" smtClean="0"/>
              <a:t>&lt;script&gt;</a:t>
            </a:r>
            <a:r>
              <a:rPr lang="zh-CN" altLang="en-US" sz="1600" dirty="0" smtClean="0"/>
              <a:t>标签的</a:t>
            </a:r>
            <a:r>
              <a:rPr lang="en-US" altLang="zh-CN" sz="1600" dirty="0" smtClean="0"/>
              <a:t>“</a:t>
            </a:r>
            <a:r>
              <a:rPr lang="en-US" altLang="zh-CN" sz="1600" dirty="0" err="1" smtClean="0"/>
              <a:t>src</a:t>
            </a:r>
            <a:r>
              <a:rPr lang="en-US" altLang="zh-CN" sz="1600" dirty="0" smtClean="0"/>
              <a:t>”</a:t>
            </a:r>
            <a:r>
              <a:rPr lang="zh-CN" altLang="en-US" sz="1600" dirty="0" smtClean="0"/>
              <a:t>属性，以指定</a:t>
            </a:r>
            <a:r>
              <a:rPr lang="en-US" altLang="zh-CN" sz="1600" dirty="0" err="1" smtClean="0"/>
              <a:t>js</a:t>
            </a:r>
            <a:r>
              <a:rPr lang="zh-CN" altLang="en-US" sz="1600" dirty="0" smtClean="0"/>
              <a:t>文件的</a:t>
            </a:r>
            <a:r>
              <a:rPr lang="en-US" altLang="zh-CN" sz="1600" dirty="0" err="1" smtClean="0"/>
              <a:t>url</a:t>
            </a:r>
            <a:endParaRPr lang="en-US" altLang="zh-CN"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JavaScript</a:t>
            </a:r>
            <a:r>
              <a:rPr lang="zh-CN" altLang="en-US" sz="3200" b="1" dirty="0" smtClean="0">
                <a:latin typeface="微软雅黑" charset="0"/>
                <a:ea typeface="微软雅黑" charset="0"/>
              </a:rPr>
              <a:t>调试</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en-US" altLang="zh-CN" sz="1600" dirty="0" smtClean="0"/>
              <a:t>JavaScript</a:t>
            </a:r>
            <a:r>
              <a:rPr lang="zh-CN" altLang="en-US" sz="1600" dirty="0" smtClean="0"/>
              <a:t>的代码错误：解释型语言，若某代码错误，则解释器会终止执行，但不会影响后续块的执行，以及</a:t>
            </a:r>
            <a:r>
              <a:rPr lang="en-US" altLang="zh-CN" sz="1600" dirty="0" smtClean="0"/>
              <a:t>HTML</a:t>
            </a:r>
            <a:r>
              <a:rPr lang="zh-CN" altLang="en-US" sz="1600" dirty="0" smtClean="0"/>
              <a:t>的解析；</a:t>
            </a:r>
          </a:p>
          <a:p>
            <a:pPr>
              <a:buFont typeface="Wingdings" pitchFamily="2" charset="2"/>
              <a:buChar char="Ø"/>
            </a:pPr>
            <a:endParaRPr lang="zh-CN" altLang="en-US" sz="1600" dirty="0" smtClean="0"/>
          </a:p>
          <a:p>
            <a:pPr>
              <a:buFont typeface="Wingdings" pitchFamily="2" charset="2"/>
              <a:buChar char="Ø"/>
            </a:pPr>
            <a:r>
              <a:rPr lang="zh-CN" altLang="en-US" sz="1600" dirty="0" smtClean="0"/>
              <a:t>使用浏览器的开发者工具查看</a:t>
            </a:r>
            <a:r>
              <a:rPr lang="en-US" altLang="zh-CN" sz="1600" dirty="0" smtClean="0"/>
              <a:t>JavaScript</a:t>
            </a:r>
            <a:r>
              <a:rPr lang="zh-CN" altLang="en-US" sz="1600" dirty="0" smtClean="0"/>
              <a:t>中的错误</a:t>
            </a:r>
            <a:endParaRPr lang="zh-CN" alt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600" b="1" dirty="0" smtClean="0">
                <a:latin typeface="微软雅黑" pitchFamily="34" charset="-122"/>
                <a:ea typeface="微软雅黑" pitchFamily="34" charset="-122"/>
              </a:rPr>
              <a:t>2.ECMA</a:t>
            </a:r>
            <a:r>
              <a:rPr lang="zh-CN" altLang="en-US" sz="3600" b="1" dirty="0" smtClean="0">
                <a:latin typeface="微软雅黑" pitchFamily="34" charset="-122"/>
                <a:ea typeface="微软雅黑" pitchFamily="34" charset="-122"/>
              </a:rPr>
              <a:t>基础</a:t>
            </a:r>
            <a:endParaRPr lang="zh-CN" altLang="en-US" sz="3600" b="1" dirty="0">
              <a:latin typeface="微软雅黑" pitchFamily="34" charset="-122"/>
              <a:ea typeface="微软雅黑" pitchFamily="34" charset="-122"/>
            </a:endParaRPr>
          </a:p>
        </p:txBody>
      </p:sp>
      <p:sp>
        <p:nvSpPr>
          <p:cNvPr id="5" name="副标题 4"/>
          <p:cNvSpPr>
            <a:spLocks noGrp="1"/>
          </p:cNvSpPr>
          <p:nvPr>
            <p:ph type="subTitle" idx="1"/>
          </p:nvPr>
        </p:nvSpPr>
        <p:spPr/>
        <p:txBody>
          <a:bodyPr>
            <a:normAutofit/>
          </a:bodyPr>
          <a:lstStyle/>
          <a:p>
            <a:r>
              <a:rPr lang="zh-CN" altLang="en-US" sz="1600" b="1" dirty="0" smtClean="0">
                <a:latin typeface="微软雅黑" pitchFamily="34" charset="-122"/>
                <a:ea typeface="微软雅黑" pitchFamily="34" charset="-122"/>
              </a:rPr>
              <a:t>命名规范、变量、数据类型</a:t>
            </a:r>
            <a:endParaRPr lang="zh-CN" altLang="en-US"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JavaScript</a:t>
            </a:r>
            <a:r>
              <a:rPr lang="zh-CN" altLang="en-US" sz="3200" b="1" dirty="0" smtClean="0">
                <a:latin typeface="微软雅黑" charset="0"/>
                <a:ea typeface="微软雅黑" charset="0"/>
              </a:rPr>
              <a:t>的语法规范</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语句</a:t>
            </a:r>
            <a:r>
              <a:rPr lang="en-US" altLang="zh-CN" sz="1600" dirty="0" smtClean="0"/>
              <a:t>----</a:t>
            </a:r>
            <a:r>
              <a:rPr lang="zh-CN" altLang="en-US" sz="1600" dirty="0" smtClean="0"/>
              <a:t>会被</a:t>
            </a:r>
            <a:r>
              <a:rPr lang="en-US" altLang="zh-CN" sz="1600" dirty="0" smtClean="0"/>
              <a:t>JavaScript</a:t>
            </a:r>
            <a:r>
              <a:rPr lang="zh-CN" altLang="en-US" sz="1600" dirty="0" smtClean="0"/>
              <a:t>引擎解释执行的代码</a:t>
            </a:r>
          </a:p>
          <a:p>
            <a:pPr lvl="1">
              <a:buFont typeface="Wingdings" pitchFamily="2" charset="2"/>
              <a:buChar char="Ø"/>
            </a:pPr>
            <a:r>
              <a:rPr lang="zh-CN" altLang="en-US" sz="1600" dirty="0" smtClean="0"/>
              <a:t>由表达式、关键字、运算符组成；</a:t>
            </a:r>
          </a:p>
          <a:p>
            <a:pPr lvl="1">
              <a:buFont typeface="Wingdings" pitchFamily="2" charset="2"/>
              <a:buChar char="Ø"/>
            </a:pPr>
            <a:r>
              <a:rPr lang="zh-CN" altLang="en-US" sz="1600" dirty="0" smtClean="0"/>
              <a:t>大小写敏感；</a:t>
            </a:r>
          </a:p>
          <a:p>
            <a:pPr lvl="1">
              <a:buFont typeface="Wingdings" pitchFamily="2" charset="2"/>
              <a:buChar char="Ø"/>
            </a:pPr>
            <a:r>
              <a:rPr lang="zh-CN" altLang="en-US" sz="1600" dirty="0" smtClean="0"/>
              <a:t>使用分号或者换行结束</a:t>
            </a:r>
          </a:p>
          <a:p>
            <a:pPr marL="457200" lvl="1" indent="0">
              <a:buFont typeface="Wingdings" pitchFamily="2" charset="2"/>
              <a:buChar char="Ø"/>
            </a:pPr>
            <a:endParaRPr lang="zh-CN" altLang="en-US" sz="1600" dirty="0" smtClean="0"/>
          </a:p>
          <a:p>
            <a:pPr marL="457200" lvl="1" indent="0">
              <a:buFont typeface="Wingdings" pitchFamily="2" charset="2"/>
              <a:buChar char="Ø"/>
            </a:pPr>
            <a:endParaRPr lang="zh-CN" altLang="en-US" sz="1600" dirty="0" smtClean="0"/>
          </a:p>
          <a:p>
            <a:pPr marL="457200" lvl="1" indent="0">
              <a:buFont typeface="Wingdings" pitchFamily="2" charset="2"/>
              <a:buChar char="Ø"/>
            </a:pPr>
            <a:r>
              <a:rPr lang="zh-CN" altLang="en-US" sz="1600" dirty="0" smtClean="0"/>
              <a:t>注释不会被</a:t>
            </a:r>
            <a:r>
              <a:rPr lang="en-US" altLang="zh-CN" sz="1600" dirty="0" smtClean="0"/>
              <a:t>JavaScript</a:t>
            </a:r>
            <a:r>
              <a:rPr lang="zh-CN" altLang="en-US" sz="1600" dirty="0" smtClean="0"/>
              <a:t>引擎解释执行的代码</a:t>
            </a:r>
          </a:p>
          <a:p>
            <a:pPr marL="457200" lvl="1" indent="0">
              <a:buFont typeface="Wingdings" pitchFamily="2" charset="2"/>
              <a:buChar char="Ø"/>
            </a:pPr>
            <a:r>
              <a:rPr lang="en-US" altLang="zh-CN" sz="1600" dirty="0" smtClean="0"/>
              <a:t>	</a:t>
            </a:r>
            <a:r>
              <a:rPr lang="zh-CN" altLang="en-US" sz="1600" dirty="0" smtClean="0"/>
              <a:t>单行注释：</a:t>
            </a:r>
            <a:r>
              <a:rPr lang="en-US" altLang="zh-CN" sz="1600" dirty="0" smtClean="0"/>
              <a:t>//</a:t>
            </a:r>
            <a:endParaRPr lang="zh-CN" altLang="zh-CN" sz="1600" dirty="0" smtClean="0"/>
          </a:p>
          <a:p>
            <a:pPr marL="457200" lvl="1" indent="0">
              <a:buFont typeface="Wingdings" pitchFamily="2" charset="2"/>
              <a:buChar char="Ø"/>
            </a:pPr>
            <a:r>
              <a:rPr lang="en-US" altLang="zh-CN" sz="1600" dirty="0" smtClean="0"/>
              <a:t>	</a:t>
            </a:r>
            <a:r>
              <a:rPr lang="zh-CN" altLang="en-US" sz="1600" dirty="0" smtClean="0"/>
              <a:t>多行注释：</a:t>
            </a:r>
            <a:r>
              <a:rPr lang="en-US" altLang="zh-CN" sz="1600" dirty="0" smtClean="0"/>
              <a:t>/*  */</a:t>
            </a:r>
            <a:endParaRPr lang="en-US" altLang="zh-CN"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JavaScript</a:t>
            </a:r>
            <a:r>
              <a:rPr lang="zh-CN" altLang="en-US" sz="3200" b="1" dirty="0" smtClean="0">
                <a:latin typeface="微软雅黑" charset="0"/>
                <a:ea typeface="微软雅黑" charset="0"/>
              </a:rPr>
              <a:t>的大小写敏感</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marL="0" indent="0">
              <a:buFont typeface="Wingdings" pitchFamily="2" charset="2"/>
              <a:buChar char="Ø"/>
            </a:pPr>
            <a:r>
              <a:rPr lang="zh-CN" altLang="en-US" sz="1600" dirty="0" smtClean="0"/>
              <a:t>在</a:t>
            </a:r>
            <a:r>
              <a:rPr lang="en-US" altLang="zh-CN" sz="1600" dirty="0" smtClean="0"/>
              <a:t>JavaScript</a:t>
            </a:r>
            <a:r>
              <a:rPr lang="zh-CN" altLang="en-US" sz="1600" dirty="0" smtClean="0"/>
              <a:t>程序中大小写是敏感的</a:t>
            </a:r>
          </a:p>
          <a:p>
            <a:pPr marL="0" indent="0">
              <a:buFont typeface="Wingdings" pitchFamily="2" charset="2"/>
              <a:buChar char="Ø"/>
            </a:pPr>
            <a:r>
              <a:rPr lang="en-US" altLang="zh-CN" sz="1600" dirty="0" err="1" smtClean="0"/>
              <a:t>uname</a:t>
            </a:r>
            <a:r>
              <a:rPr lang="zh-CN" altLang="en-US" sz="1600" dirty="0" smtClean="0"/>
              <a:t>、</a:t>
            </a:r>
            <a:r>
              <a:rPr lang="en-US" altLang="zh-CN" sz="1600" dirty="0" smtClean="0"/>
              <a:t>UNAME</a:t>
            </a:r>
            <a:r>
              <a:rPr lang="zh-CN" altLang="en-US" sz="1600" dirty="0" smtClean="0"/>
              <a:t>、</a:t>
            </a:r>
            <a:r>
              <a:rPr lang="en-US" altLang="zh-CN" sz="1600" dirty="0" err="1" smtClean="0"/>
              <a:t>uName</a:t>
            </a:r>
            <a:r>
              <a:rPr lang="zh-CN" altLang="en-US" sz="1600" dirty="0" smtClean="0"/>
              <a:t>是不同的</a:t>
            </a:r>
          </a:p>
          <a:p>
            <a:pPr marL="0" indent="0">
              <a:buFont typeface="Wingdings" pitchFamily="2" charset="2"/>
              <a:buChar char="Ø"/>
            </a:pPr>
            <a:endParaRPr lang="zh-CN" altLang="en-US" sz="1600" dirty="0" smtClean="0"/>
          </a:p>
          <a:p>
            <a:pPr marL="0" indent="0">
              <a:buFont typeface="Wingdings" pitchFamily="2" charset="2"/>
              <a:buChar char="Ø"/>
            </a:pPr>
            <a:r>
              <a:rPr lang="zh-CN" altLang="en-US" sz="1600" dirty="0" smtClean="0"/>
              <a:t>基本输出语句：</a:t>
            </a:r>
          </a:p>
          <a:p>
            <a:pPr marL="0" indent="0">
              <a:buNone/>
            </a:pPr>
            <a:r>
              <a:rPr lang="en-US" altLang="zh-CN" sz="1600" dirty="0" smtClean="0"/>
              <a:t>  console.log();//</a:t>
            </a:r>
            <a:r>
              <a:rPr lang="zh-CN" altLang="zh-CN" sz="1600" dirty="0" smtClean="0"/>
              <a:t>控制台输出</a:t>
            </a:r>
          </a:p>
          <a:p>
            <a:pPr marL="0" indent="0">
              <a:buNone/>
            </a:pPr>
            <a:r>
              <a:rPr lang="en-US" altLang="zh-CN" sz="1600" dirty="0" smtClean="0"/>
              <a:t>  </a:t>
            </a:r>
            <a:r>
              <a:rPr lang="en-US" altLang="zh-CN" sz="1600" dirty="0" err="1" smtClean="0"/>
              <a:t>document.wrire</a:t>
            </a:r>
            <a:r>
              <a:rPr lang="en-US" altLang="zh-CN" sz="1600" dirty="0" smtClean="0"/>
              <a:t>();//</a:t>
            </a:r>
            <a:r>
              <a:rPr lang="zh-CN" altLang="en-US" sz="1600" dirty="0" smtClean="0"/>
              <a:t>页面输出</a:t>
            </a:r>
          </a:p>
          <a:p>
            <a:pPr marL="0" indent="0">
              <a:buNone/>
            </a:pPr>
            <a:r>
              <a:rPr lang="en-US" altLang="zh-CN" sz="1600" dirty="0" smtClean="0"/>
              <a:t>  alert();//</a:t>
            </a:r>
            <a:r>
              <a:rPr lang="zh-CN" altLang="en-US" sz="1600" dirty="0" smtClean="0"/>
              <a:t>弹出提示框</a:t>
            </a:r>
          </a:p>
          <a:p>
            <a:pPr marL="457200" lvl="1" indent="0">
              <a:buFont typeface="Wingdings" pitchFamily="2" charset="2"/>
              <a:buChar char="Ø"/>
            </a:pPr>
            <a:endParaRPr lang="zh-CN" altLang="en-US" sz="1600" dirty="0" smtClean="0"/>
          </a:p>
          <a:p>
            <a:pPr marL="457200" lvl="1" indent="0">
              <a:buFont typeface="Wingdings" pitchFamily="2" charset="2"/>
              <a:buChar char="Ø"/>
            </a:pPr>
            <a:endParaRPr lang="zh-CN" alt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变量</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lnSpc>
                <a:spcPts val="3000"/>
              </a:lnSpc>
              <a:buFont typeface="Wingdings" pitchFamily="2" charset="2"/>
              <a:buChar char="Ø"/>
            </a:pPr>
            <a:r>
              <a:rPr lang="en-US" altLang="zh-CN" sz="1600" kern="2500" dirty="0" smtClean="0"/>
              <a:t> </a:t>
            </a:r>
            <a:r>
              <a:rPr lang="en-US" altLang="zh-CN" sz="1600" kern="2500" dirty="0" err="1" smtClean="0"/>
              <a:t>ECMAScript</a:t>
            </a:r>
            <a:r>
              <a:rPr lang="zh-CN" altLang="en-US" sz="1600" kern="2500" dirty="0" smtClean="0"/>
              <a:t>的变量是松散类型的，所谓松散类型就是可以用来保存任何类型的数据。定义变量时要使用</a:t>
            </a:r>
            <a:r>
              <a:rPr lang="en-US" altLang="zh-CN" sz="1600" kern="2500" dirty="0" err="1" smtClean="0"/>
              <a:t>var</a:t>
            </a:r>
            <a:r>
              <a:rPr lang="zh-CN" altLang="en-US" sz="1600" kern="2500" dirty="0" smtClean="0"/>
              <a:t>操作符</a:t>
            </a:r>
            <a:r>
              <a:rPr lang="en-US" altLang="zh-CN" sz="1600" kern="2500" dirty="0" smtClean="0"/>
              <a:t>(</a:t>
            </a:r>
            <a:r>
              <a:rPr lang="en-US" altLang="zh-CN" sz="1600" kern="2500" dirty="0" err="1" smtClean="0"/>
              <a:t>var</a:t>
            </a:r>
            <a:r>
              <a:rPr lang="zh-CN" altLang="en-US" sz="1600" kern="2500" dirty="0" smtClean="0"/>
              <a:t>是一个关键字</a:t>
            </a:r>
            <a:r>
              <a:rPr lang="en-US" altLang="zh-CN" sz="1600" kern="2500" dirty="0" smtClean="0"/>
              <a:t>)</a:t>
            </a:r>
            <a:r>
              <a:rPr lang="zh-CN" altLang="en-US" sz="1600" kern="2500" dirty="0" smtClean="0"/>
              <a:t>，后跟变量名</a:t>
            </a:r>
            <a:r>
              <a:rPr lang="en-US" altLang="zh-CN" sz="1600" kern="2500" dirty="0" smtClean="0"/>
              <a:t>(</a:t>
            </a:r>
            <a:r>
              <a:rPr lang="zh-CN" altLang="en-US" sz="1600" kern="2500" dirty="0" smtClean="0"/>
              <a:t>即一个标识符</a:t>
            </a:r>
            <a:r>
              <a:rPr lang="en-US" altLang="zh-CN" sz="1600" kern="2500" dirty="0" smtClean="0"/>
              <a:t>)</a:t>
            </a:r>
            <a:r>
              <a:rPr lang="zh-CN" altLang="en-US" sz="1600" kern="2500" dirty="0" smtClean="0"/>
              <a:t>。</a:t>
            </a:r>
            <a:endParaRPr lang="en-US" altLang="zh-CN" sz="1600" kern="2500" dirty="0" smtClean="0"/>
          </a:p>
          <a:p>
            <a:pPr>
              <a:lnSpc>
                <a:spcPts val="3000"/>
              </a:lnSpc>
              <a:buFont typeface="Wingdings" pitchFamily="2" charset="2"/>
              <a:buChar char="Ø"/>
            </a:pPr>
            <a:r>
              <a:rPr lang="zh-CN" altLang="en-US" sz="1600" kern="2500" dirty="0" smtClean="0"/>
              <a:t>当声明一个变量时，就创建了一个新的对象。</a:t>
            </a:r>
            <a:endParaRPr lang="en-US" altLang="zh-CN" sz="1600" dirty="0" smtClean="0"/>
          </a:p>
          <a:p>
            <a:pPr marL="0" indent="0">
              <a:buFont typeface="Wingdings" pitchFamily="2" charset="2"/>
              <a:buChar char="Ø"/>
            </a:pPr>
            <a:r>
              <a:rPr lang="zh-CN" altLang="en-US" sz="1600" dirty="0" smtClean="0"/>
              <a:t>    什么是变量</a:t>
            </a:r>
          </a:p>
          <a:p>
            <a:pPr marL="0" indent="0">
              <a:buNone/>
            </a:pPr>
            <a:r>
              <a:rPr lang="en-US" altLang="zh-CN" sz="1600" dirty="0" smtClean="0"/>
              <a:t>	</a:t>
            </a:r>
            <a:r>
              <a:rPr lang="zh-CN" altLang="en-US" sz="1600" dirty="0" smtClean="0"/>
              <a:t>变量是存储信息的容器。</a:t>
            </a:r>
          </a:p>
          <a:p>
            <a:pPr marL="0" indent="0">
              <a:buNone/>
            </a:pPr>
            <a:r>
              <a:rPr lang="en-US" altLang="zh-CN" sz="1600" dirty="0" smtClean="0"/>
              <a:t>	</a:t>
            </a:r>
            <a:r>
              <a:rPr lang="zh-CN" altLang="en-US" sz="1600" dirty="0" smtClean="0"/>
              <a:t>例如： </a:t>
            </a:r>
            <a:endParaRPr lang="en-US" altLang="zh-CN" sz="1600" dirty="0" smtClean="0"/>
          </a:p>
          <a:p>
            <a:pPr marL="0" indent="0">
              <a:buNone/>
            </a:pPr>
            <a:r>
              <a:rPr lang="en-US" altLang="zh-CN" sz="1600" dirty="0" smtClean="0"/>
              <a:t>		x = 1;</a:t>
            </a:r>
          </a:p>
          <a:p>
            <a:pPr marL="0" indent="0">
              <a:buNone/>
            </a:pPr>
            <a:r>
              <a:rPr lang="en-US" altLang="zh-CN" sz="1600" dirty="0" smtClean="0"/>
              <a:t>		y = 3;</a:t>
            </a:r>
          </a:p>
          <a:p>
            <a:pPr marL="0" indent="0">
              <a:buNone/>
            </a:pPr>
            <a:r>
              <a:rPr lang="en-US" altLang="zh-CN" sz="1600" dirty="0" smtClean="0"/>
              <a:t>		sum = x + y;</a:t>
            </a:r>
          </a:p>
          <a:p>
            <a:pPr marL="0" indent="0">
              <a:buNone/>
            </a:pPr>
            <a:r>
              <a:rPr lang="en-US" altLang="zh-CN" sz="1600" dirty="0" smtClean="0"/>
              <a:t>	</a:t>
            </a:r>
            <a:r>
              <a:rPr lang="zh-CN" altLang="zh-CN" sz="1600" dirty="0" smtClean="0"/>
              <a:t>在</a:t>
            </a:r>
            <a:r>
              <a:rPr lang="en-US" altLang="zh-CN" sz="1600" dirty="0" smtClean="0"/>
              <a:t>JavaScript</a:t>
            </a:r>
            <a:r>
              <a:rPr lang="zh-CN" altLang="en-US" sz="1600" dirty="0" smtClean="0"/>
              <a:t>中，这些字母被成为变量。</a:t>
            </a:r>
            <a:endParaRPr lang="zh-CN" alt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变量的声明</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使用关键字 </a:t>
            </a:r>
            <a:r>
              <a:rPr lang="en-US" altLang="zh-CN" sz="1600" dirty="0" err="1" smtClean="0">
                <a:solidFill>
                  <a:srgbClr val="FF0000"/>
                </a:solidFill>
              </a:rPr>
              <a:t>var</a:t>
            </a:r>
            <a:r>
              <a:rPr lang="zh-CN" altLang="en-US" sz="1600" dirty="0" smtClean="0"/>
              <a:t>，如：</a:t>
            </a:r>
          </a:p>
          <a:p>
            <a:pPr marL="0" indent="0">
              <a:buNone/>
            </a:pPr>
            <a:endParaRPr lang="zh-CN" altLang="en-US" sz="1600" dirty="0" smtClean="0"/>
          </a:p>
          <a:p>
            <a:pPr marL="457200" lvl="1" indent="0">
              <a:buNone/>
            </a:pPr>
            <a:r>
              <a:rPr lang="en-US" altLang="zh-CN" sz="1600" dirty="0" err="1" smtClean="0"/>
              <a:t>var</a:t>
            </a:r>
            <a:r>
              <a:rPr lang="en-US" altLang="zh-CN" sz="1600" dirty="0" smtClean="0"/>
              <a:t> name</a:t>
            </a:r>
            <a:r>
              <a:rPr lang="zh-CN" altLang="en-US" sz="1600" dirty="0" smtClean="0"/>
              <a:t>；</a:t>
            </a:r>
          </a:p>
          <a:p>
            <a:pPr marL="457200" lvl="1" indent="0">
              <a:buNone/>
            </a:pPr>
            <a:endParaRPr lang="zh-CN" altLang="en-US" sz="1600" dirty="0" smtClean="0"/>
          </a:p>
          <a:p>
            <a:pPr marL="457200" lvl="1" indent="0">
              <a:buNone/>
            </a:pPr>
            <a:r>
              <a:rPr lang="zh-CN" altLang="en-US" sz="1600" dirty="0" smtClean="0"/>
              <a:t>使用 </a:t>
            </a:r>
            <a:r>
              <a:rPr lang="en-US" altLang="zh-CN" sz="1600" dirty="0" smtClean="0"/>
              <a:t>“=”</a:t>
            </a:r>
            <a:r>
              <a:rPr lang="zh-CN" altLang="en-US" sz="1600" dirty="0" smtClean="0"/>
              <a:t>为变量赋值</a:t>
            </a:r>
          </a:p>
          <a:p>
            <a:pPr marL="457200" lvl="1" indent="0">
              <a:buNone/>
            </a:pPr>
            <a:endParaRPr lang="zh-CN" altLang="en-US" sz="1600" dirty="0" smtClean="0"/>
          </a:p>
          <a:p>
            <a:pPr marL="457200" lvl="1" indent="0">
              <a:buNone/>
            </a:pPr>
            <a:r>
              <a:rPr lang="en-US" altLang="zh-CN" sz="1600" dirty="0" err="1" smtClean="0"/>
              <a:t>var</a:t>
            </a:r>
            <a:r>
              <a:rPr lang="en-US" altLang="zh-CN" sz="1600" dirty="0" smtClean="0"/>
              <a:t>  price = 25</a:t>
            </a:r>
            <a:r>
              <a:rPr lang="zh-CN" altLang="en-US" sz="1600" dirty="0" smtClean="0"/>
              <a:t>；</a:t>
            </a:r>
          </a:p>
          <a:p>
            <a:pPr marL="457200" lvl="1" indent="0">
              <a:buNone/>
            </a:pPr>
            <a:endParaRPr lang="zh-CN" altLang="en-US" sz="1600" dirty="0" smtClean="0"/>
          </a:p>
          <a:p>
            <a:pPr marL="457200" lvl="1" indent="0">
              <a:buNone/>
            </a:pPr>
            <a:r>
              <a:rPr lang="zh-CN" altLang="en-US" sz="1600" dirty="0" smtClean="0"/>
              <a:t>没有初始化的变量自动取值为</a:t>
            </a:r>
            <a:r>
              <a:rPr lang="en-US" altLang="zh-CN" sz="1600" dirty="0" smtClean="0">
                <a:solidFill>
                  <a:srgbClr val="FF0000"/>
                </a:solidFill>
              </a:rPr>
              <a:t>undefined</a:t>
            </a:r>
          </a:p>
          <a:p>
            <a:pPr marL="457200" lvl="1" indent="0">
              <a:buNone/>
            </a:pPr>
            <a:r>
              <a:rPr lang="en-US" altLang="zh-CN" sz="1600" dirty="0" err="1" smtClean="0"/>
              <a:t>var</a:t>
            </a:r>
            <a:r>
              <a:rPr lang="en-US" altLang="zh-CN" sz="1600" dirty="0" smtClean="0"/>
              <a:t> date</a:t>
            </a:r>
            <a:r>
              <a:rPr lang="zh-CN" altLang="en-US" sz="1600" dirty="0" smtClean="0"/>
              <a:t>；</a:t>
            </a:r>
          </a:p>
          <a:p>
            <a:pPr marL="457200" lvl="1" indent="0">
              <a:buNone/>
            </a:pPr>
            <a:r>
              <a:rPr lang="en-US" altLang="zh-CN" sz="1600" dirty="0" smtClean="0"/>
              <a:t>console.log(date);</a:t>
            </a:r>
            <a:endParaRPr lang="zh-CN" alt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一条语句中声明多个变量</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可以在一条语句中声明多个变量，变量名使用</a:t>
            </a:r>
            <a:r>
              <a:rPr lang="en-US" altLang="zh-CN" sz="1600" dirty="0" smtClean="0"/>
              <a:t>“ </a:t>
            </a:r>
            <a:r>
              <a:rPr lang="en-US" altLang="zh-CN" sz="1600" dirty="0" smtClean="0">
                <a:solidFill>
                  <a:srgbClr val="FF0000"/>
                </a:solidFill>
              </a:rPr>
              <a:t>, </a:t>
            </a:r>
            <a:r>
              <a:rPr lang="en-US" altLang="zh-CN" sz="1600" dirty="0" smtClean="0"/>
              <a:t>”(</a:t>
            </a:r>
            <a:r>
              <a:rPr lang="zh-CN" altLang="en-US" sz="1600" dirty="0" smtClean="0"/>
              <a:t>逗号操作符</a:t>
            </a:r>
            <a:r>
              <a:rPr lang="en-US" altLang="zh-CN" sz="1600" dirty="0" smtClean="0"/>
              <a:t>)</a:t>
            </a:r>
            <a:r>
              <a:rPr lang="zh-CN" altLang="en-US" sz="1600" dirty="0" smtClean="0"/>
              <a:t>分隔</a:t>
            </a:r>
          </a:p>
          <a:p>
            <a:endParaRPr lang="zh-CN" altLang="en-US" sz="1600" dirty="0" smtClean="0"/>
          </a:p>
          <a:p>
            <a:pPr lvl="1"/>
            <a:r>
              <a:rPr lang="en-US" altLang="zh-CN" sz="1600" dirty="0" err="1" smtClean="0"/>
              <a:t>var</a:t>
            </a:r>
            <a:r>
              <a:rPr lang="zh-CN" altLang="zh-CN" sz="1600" dirty="0" smtClean="0"/>
              <a:t> </a:t>
            </a:r>
            <a:r>
              <a:rPr lang="en-US" altLang="zh-CN" sz="1600" dirty="0" smtClean="0"/>
              <a:t>name1,name2,name3;</a:t>
            </a:r>
          </a:p>
          <a:p>
            <a:pPr lvl="1"/>
            <a:endParaRPr lang="en-US" altLang="zh-CN" sz="1600" dirty="0" smtClean="0"/>
          </a:p>
          <a:p>
            <a:pPr lvl="1"/>
            <a:r>
              <a:rPr lang="en-US" altLang="zh-CN" sz="1600" dirty="0" err="1" smtClean="0"/>
              <a:t>var</a:t>
            </a:r>
            <a:r>
              <a:rPr lang="en-US" altLang="zh-CN" sz="1600" dirty="0" smtClean="0"/>
              <a:t> age1,age2 = 30;</a:t>
            </a:r>
            <a:endParaRPr lang="en-US" altLang="zh-CN"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600" b="1" dirty="0" smtClean="0">
                <a:latin typeface="微软雅黑" pitchFamily="34" charset="-122"/>
                <a:ea typeface="微软雅黑" pitchFamily="34" charset="-122"/>
              </a:rPr>
              <a:t>1.JavaScript</a:t>
            </a:r>
            <a:r>
              <a:rPr lang="zh-CN" altLang="en-US" sz="3600" b="1" dirty="0" smtClean="0">
                <a:latin typeface="微软雅黑" pitchFamily="34" charset="-122"/>
                <a:ea typeface="微软雅黑" pitchFamily="34" charset="-122"/>
              </a:rPr>
              <a:t>简介</a:t>
            </a:r>
            <a:endParaRPr lang="zh-CN" altLang="en-US" sz="3600" b="1" dirty="0">
              <a:latin typeface="微软雅黑" pitchFamily="34" charset="-122"/>
              <a:ea typeface="微软雅黑" pitchFamily="34" charset="-122"/>
            </a:endParaRPr>
          </a:p>
        </p:txBody>
      </p:sp>
      <p:sp>
        <p:nvSpPr>
          <p:cNvPr id="5" name="副标题 4"/>
          <p:cNvSpPr>
            <a:spLocks noGrp="1"/>
          </p:cNvSpPr>
          <p:nvPr>
            <p:ph type="subTitle" idx="1"/>
          </p:nvPr>
        </p:nvSpPr>
        <p:spPr/>
        <p:txBody>
          <a:bodyPr>
            <a:normAutofit/>
          </a:bodyPr>
          <a:lstStyle/>
          <a:p>
            <a:r>
              <a:rPr lang="zh-CN" altLang="en-US" sz="1600" b="1" dirty="0" smtClean="0">
                <a:latin typeface="微软雅黑" pitchFamily="34" charset="-122"/>
                <a:ea typeface="微软雅黑" pitchFamily="34" charset="-122"/>
              </a:rPr>
              <a:t>介绍、发展史、特点、组成、运行环境、基础语法</a:t>
            </a:r>
            <a:endParaRPr lang="zh-CN" altLang="en-US"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charset="0"/>
                <a:ea typeface="微软雅黑" charset="0"/>
              </a:rPr>
              <a:t>命名需要符合标识语法要求</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en-US" altLang="zh-CN" sz="1600" dirty="0" smtClean="0"/>
              <a:t>ECMA </a:t>
            </a:r>
            <a:r>
              <a:rPr lang="zh-CN" altLang="en-US" sz="1600" dirty="0" smtClean="0"/>
              <a:t>定义了一组不能作为标识符</a:t>
            </a:r>
            <a:r>
              <a:rPr lang="en-US" altLang="zh-CN" sz="1600" dirty="0" smtClean="0"/>
              <a:t>(</a:t>
            </a:r>
            <a:r>
              <a:rPr lang="zh-CN" altLang="en-US" sz="1600" dirty="0" smtClean="0"/>
              <a:t>变量名</a:t>
            </a:r>
            <a:r>
              <a:rPr lang="en-US" altLang="zh-CN" sz="1600" dirty="0" smtClean="0"/>
              <a:t>,</a:t>
            </a:r>
            <a:r>
              <a:rPr lang="zh-CN" altLang="en-US" sz="1600" dirty="0" smtClean="0"/>
              <a:t>方法名</a:t>
            </a:r>
            <a:r>
              <a:rPr lang="en-US" altLang="zh-CN" sz="1600" dirty="0" smtClean="0"/>
              <a:t>)</a:t>
            </a:r>
            <a:r>
              <a:rPr lang="zh-CN" altLang="en-US" sz="1600" dirty="0" smtClean="0"/>
              <a:t>的关键字和保留字</a:t>
            </a:r>
          </a:p>
          <a:p>
            <a:pPr>
              <a:buFont typeface="Wingdings" pitchFamily="2" charset="2"/>
              <a:buChar char="Ø"/>
            </a:pPr>
            <a:r>
              <a:rPr lang="zh-CN" altLang="en-US" sz="1600" dirty="0" smtClean="0"/>
              <a:t>标准关键字</a:t>
            </a:r>
          </a:p>
          <a:p>
            <a:pPr lvl="1" algn="ctr">
              <a:buNone/>
            </a:pPr>
            <a:r>
              <a:rPr lang="en-US" altLang="zh-CN" sz="1600" dirty="0" smtClean="0"/>
              <a:t>break</a:t>
            </a:r>
            <a:r>
              <a:rPr lang="zh-CN" altLang="en-US" sz="1600" dirty="0" smtClean="0"/>
              <a:t>  </a:t>
            </a:r>
            <a:r>
              <a:rPr lang="en-US" altLang="zh-CN" sz="1600" dirty="0" smtClean="0"/>
              <a:t>case</a:t>
            </a:r>
            <a:r>
              <a:rPr lang="zh-CN" altLang="en-US" sz="1600" dirty="0" smtClean="0"/>
              <a:t>  </a:t>
            </a:r>
            <a:r>
              <a:rPr lang="en-US" altLang="zh-CN" sz="1600" dirty="0" smtClean="0"/>
              <a:t>catch</a:t>
            </a:r>
            <a:r>
              <a:rPr lang="zh-CN" altLang="en-US" sz="1600" dirty="0" smtClean="0"/>
              <a:t>  </a:t>
            </a:r>
            <a:r>
              <a:rPr lang="en-US" altLang="zh-CN" sz="1600" dirty="0" smtClean="0"/>
              <a:t>continue</a:t>
            </a:r>
            <a:r>
              <a:rPr lang="zh-CN" altLang="en-US" sz="1600" dirty="0" smtClean="0"/>
              <a:t>  </a:t>
            </a:r>
            <a:r>
              <a:rPr lang="en-US" altLang="zh-CN" sz="1600" dirty="0" smtClean="0"/>
              <a:t>default</a:t>
            </a:r>
            <a:r>
              <a:rPr lang="zh-CN" altLang="en-US" sz="1600" dirty="0" smtClean="0"/>
              <a:t>  </a:t>
            </a:r>
            <a:r>
              <a:rPr lang="en-US" altLang="zh-CN" sz="1600" dirty="0" smtClean="0"/>
              <a:t>delete</a:t>
            </a:r>
            <a:r>
              <a:rPr lang="zh-CN" altLang="en-US" sz="1600" dirty="0" smtClean="0"/>
              <a:t>  </a:t>
            </a:r>
            <a:r>
              <a:rPr lang="en-US" altLang="zh-CN" sz="1600" dirty="0" smtClean="0"/>
              <a:t>do</a:t>
            </a:r>
            <a:r>
              <a:rPr lang="zh-CN" altLang="en-US" sz="1600" dirty="0" smtClean="0"/>
              <a:t>  </a:t>
            </a:r>
            <a:r>
              <a:rPr lang="en-US" altLang="zh-CN" sz="1600" dirty="0" smtClean="0"/>
              <a:t>else</a:t>
            </a:r>
            <a:r>
              <a:rPr lang="zh-CN" altLang="en-US" sz="1600" dirty="0" smtClean="0"/>
              <a:t>  </a:t>
            </a:r>
            <a:r>
              <a:rPr lang="en-US" altLang="zh-CN" sz="1600" dirty="0" smtClean="0"/>
              <a:t>false</a:t>
            </a:r>
            <a:r>
              <a:rPr lang="zh-CN" altLang="en-US" sz="1600" dirty="0" smtClean="0"/>
              <a:t>  </a:t>
            </a:r>
            <a:r>
              <a:rPr lang="en-US" altLang="zh-CN" sz="1600" dirty="0" smtClean="0"/>
              <a:t>finally</a:t>
            </a:r>
          </a:p>
          <a:p>
            <a:pPr marL="457200" lvl="1" indent="0" algn="ctr">
              <a:buNone/>
            </a:pPr>
            <a:r>
              <a:rPr lang="en-US" altLang="zh-CN" sz="1600" dirty="0" smtClean="0"/>
              <a:t>or</a:t>
            </a:r>
            <a:r>
              <a:rPr lang="zh-CN" altLang="en-US" sz="1600" dirty="0" smtClean="0"/>
              <a:t>  </a:t>
            </a:r>
            <a:r>
              <a:rPr lang="en-US" altLang="zh-CN" sz="1600" dirty="0" smtClean="0"/>
              <a:t>function</a:t>
            </a:r>
            <a:r>
              <a:rPr lang="zh-CN" altLang="en-US" sz="1600" dirty="0" smtClean="0"/>
              <a:t>  </a:t>
            </a:r>
            <a:r>
              <a:rPr lang="en-US" altLang="zh-CN" sz="1600" dirty="0" smtClean="0"/>
              <a:t>if</a:t>
            </a:r>
            <a:r>
              <a:rPr lang="zh-CN" altLang="en-US" sz="1600" dirty="0" smtClean="0"/>
              <a:t>  </a:t>
            </a:r>
            <a:r>
              <a:rPr lang="en-US" altLang="zh-CN" sz="1600" dirty="0" smtClean="0"/>
              <a:t>in</a:t>
            </a:r>
            <a:r>
              <a:rPr lang="zh-CN" altLang="en-US" sz="1600" dirty="0" smtClean="0"/>
              <a:t>  </a:t>
            </a:r>
            <a:r>
              <a:rPr lang="en-US" altLang="zh-CN" sz="1600" dirty="0" err="1" smtClean="0"/>
              <a:t>instanceof</a:t>
            </a:r>
            <a:r>
              <a:rPr lang="zh-CN" altLang="en-US" sz="1600" dirty="0" smtClean="0"/>
              <a:t>  </a:t>
            </a:r>
            <a:r>
              <a:rPr lang="en-US" altLang="zh-CN" sz="1600" dirty="0" smtClean="0"/>
              <a:t>new</a:t>
            </a:r>
            <a:r>
              <a:rPr lang="zh-CN" altLang="en-US" sz="1600" dirty="0" smtClean="0"/>
              <a:t>  </a:t>
            </a:r>
            <a:r>
              <a:rPr lang="en-US" altLang="zh-CN" sz="1600" dirty="0" smtClean="0"/>
              <a:t>null</a:t>
            </a:r>
            <a:r>
              <a:rPr lang="zh-CN" altLang="en-US" sz="1600" dirty="0" smtClean="0"/>
              <a:t>  </a:t>
            </a:r>
            <a:r>
              <a:rPr lang="en-US" altLang="zh-CN" sz="1600" dirty="0" smtClean="0"/>
              <a:t>return</a:t>
            </a:r>
            <a:r>
              <a:rPr lang="zh-CN" altLang="en-US" sz="1600" dirty="0" smtClean="0"/>
              <a:t>  </a:t>
            </a:r>
            <a:r>
              <a:rPr lang="en-US" altLang="zh-CN" sz="1600" dirty="0" smtClean="0"/>
              <a:t>switch</a:t>
            </a:r>
            <a:r>
              <a:rPr lang="zh-CN" altLang="en-US" sz="1600" dirty="0" smtClean="0"/>
              <a:t>  </a:t>
            </a:r>
            <a:r>
              <a:rPr lang="en-US" altLang="zh-CN" sz="1600" dirty="0" smtClean="0"/>
              <a:t>this</a:t>
            </a:r>
            <a:r>
              <a:rPr lang="zh-CN" altLang="en-US" sz="1600" dirty="0" smtClean="0"/>
              <a:t>  </a:t>
            </a:r>
            <a:r>
              <a:rPr lang="en-US" altLang="zh-CN" sz="1600" dirty="0" smtClean="0"/>
              <a:t>throw</a:t>
            </a:r>
            <a:r>
              <a:rPr lang="zh-CN" altLang="en-US" sz="1600" dirty="0" smtClean="0"/>
              <a:t>  </a:t>
            </a:r>
            <a:endParaRPr lang="en-US" altLang="zh-CN" sz="1600" dirty="0" smtClean="0"/>
          </a:p>
          <a:p>
            <a:pPr marL="457200" lvl="1" indent="0" algn="ctr">
              <a:buNone/>
            </a:pPr>
            <a:r>
              <a:rPr lang="en-US" altLang="zh-CN" sz="1600" dirty="0" smtClean="0"/>
              <a:t>true</a:t>
            </a:r>
            <a:r>
              <a:rPr lang="zh-CN" altLang="en-US" sz="1600" dirty="0" smtClean="0"/>
              <a:t>  </a:t>
            </a:r>
            <a:r>
              <a:rPr lang="en-US" altLang="zh-CN" sz="1600" dirty="0" smtClean="0"/>
              <a:t>try</a:t>
            </a:r>
            <a:r>
              <a:rPr lang="zh-CN" altLang="en-US" sz="1600" dirty="0" smtClean="0"/>
              <a:t>  </a:t>
            </a:r>
            <a:r>
              <a:rPr lang="en-US" altLang="zh-CN" sz="1600" dirty="0" err="1" smtClean="0"/>
              <a:t>typeof</a:t>
            </a:r>
            <a:r>
              <a:rPr lang="zh-CN" altLang="en-US" sz="1600" dirty="0" smtClean="0"/>
              <a:t>  </a:t>
            </a:r>
            <a:r>
              <a:rPr lang="en-US" altLang="zh-CN" sz="1600" dirty="0" err="1" smtClean="0"/>
              <a:t>var</a:t>
            </a:r>
            <a:r>
              <a:rPr lang="zh-CN" altLang="en-US" sz="1600" dirty="0" smtClean="0"/>
              <a:t>  </a:t>
            </a:r>
            <a:r>
              <a:rPr lang="en-US" altLang="zh-CN" sz="1600" dirty="0" smtClean="0"/>
              <a:t>with</a:t>
            </a:r>
            <a:r>
              <a:rPr lang="zh-CN" altLang="en-US" sz="1600" dirty="0" smtClean="0"/>
              <a:t>  </a:t>
            </a:r>
            <a:r>
              <a:rPr lang="en-US" altLang="zh-CN" sz="1600" dirty="0" smtClean="0"/>
              <a:t>undefined     27</a:t>
            </a:r>
            <a:r>
              <a:rPr lang="zh-CN" altLang="en-US" sz="1600" dirty="0" smtClean="0"/>
              <a:t>个</a:t>
            </a:r>
            <a:endParaRPr lang="en-US" altLang="zh-CN" sz="1600" dirty="0" smtClean="0"/>
          </a:p>
          <a:p>
            <a:pPr>
              <a:buFont typeface="Wingdings" pitchFamily="2" charset="2"/>
              <a:buChar char="Ø"/>
            </a:pPr>
            <a:r>
              <a:rPr lang="zh-CN" altLang="en-US" sz="1600" dirty="0" smtClean="0"/>
              <a:t>保留字</a:t>
            </a:r>
            <a:endParaRPr lang="en-US" altLang="zh-CN" sz="1600" dirty="0" smtClean="0"/>
          </a:p>
          <a:p>
            <a:pPr algn="ctr">
              <a:buNone/>
            </a:pPr>
            <a:r>
              <a:rPr lang="en-US" altLang="zh-CN" sz="1600" dirty="0" smtClean="0"/>
              <a:t>abstract   </a:t>
            </a:r>
            <a:r>
              <a:rPr lang="en-US" altLang="zh-CN" sz="1600" dirty="0" err="1" smtClean="0"/>
              <a:t>enum</a:t>
            </a:r>
            <a:r>
              <a:rPr lang="en-US" altLang="zh-CN" sz="1600" dirty="0" smtClean="0"/>
              <a:t>   </a:t>
            </a:r>
            <a:r>
              <a:rPr lang="en-US" altLang="zh-CN" sz="1600" dirty="0" err="1" smtClean="0"/>
              <a:t>int</a:t>
            </a:r>
            <a:r>
              <a:rPr lang="en-US" altLang="zh-CN" sz="1600" dirty="0" smtClean="0"/>
              <a:t>   short   </a:t>
            </a:r>
            <a:r>
              <a:rPr lang="en-US" altLang="zh-CN" sz="1600" dirty="0" err="1" smtClean="0"/>
              <a:t>boolean</a:t>
            </a:r>
            <a:r>
              <a:rPr lang="en-US" altLang="zh-CN" sz="1600" dirty="0" smtClean="0"/>
              <a:t>   export   </a:t>
            </a:r>
            <a:r>
              <a:rPr lang="en-US" altLang="zh-CN" sz="1600" dirty="0" smtClean="0">
                <a:solidFill>
                  <a:srgbClr val="FF0000"/>
                </a:solidFill>
              </a:rPr>
              <a:t>interface</a:t>
            </a:r>
            <a:r>
              <a:rPr lang="en-US" altLang="zh-CN" sz="1600" dirty="0" smtClean="0"/>
              <a:t>   static</a:t>
            </a:r>
          </a:p>
          <a:p>
            <a:pPr algn="ctr">
              <a:buNone/>
            </a:pPr>
            <a:r>
              <a:rPr lang="en-US" altLang="zh-CN" sz="1600" dirty="0" smtClean="0"/>
              <a:t>byte   </a:t>
            </a:r>
            <a:r>
              <a:rPr lang="en-US" altLang="zh-CN" sz="1600" dirty="0" smtClean="0">
                <a:solidFill>
                  <a:srgbClr val="FF0000"/>
                </a:solidFill>
              </a:rPr>
              <a:t>extends</a:t>
            </a:r>
            <a:r>
              <a:rPr lang="en-US" altLang="zh-CN" sz="1600" dirty="0" smtClean="0"/>
              <a:t>   long   </a:t>
            </a:r>
            <a:r>
              <a:rPr lang="en-US" altLang="zh-CN" sz="1600" dirty="0" smtClean="0">
                <a:solidFill>
                  <a:srgbClr val="FF0000"/>
                </a:solidFill>
              </a:rPr>
              <a:t>super</a:t>
            </a:r>
            <a:r>
              <a:rPr lang="en-US" altLang="zh-CN" sz="1600" dirty="0" smtClean="0"/>
              <a:t>   char   final   native   synchronized</a:t>
            </a:r>
          </a:p>
          <a:p>
            <a:pPr algn="ctr">
              <a:buNone/>
            </a:pPr>
            <a:r>
              <a:rPr lang="en-US" altLang="zh-CN" sz="1600" dirty="0" smtClean="0">
                <a:solidFill>
                  <a:srgbClr val="FF0000"/>
                </a:solidFill>
              </a:rPr>
              <a:t>class</a:t>
            </a:r>
            <a:r>
              <a:rPr lang="en-US" altLang="zh-CN" sz="1600" dirty="0" smtClean="0"/>
              <a:t>   float   package   throws   </a:t>
            </a:r>
            <a:r>
              <a:rPr lang="en-US" altLang="zh-CN" sz="1600" dirty="0" smtClean="0">
                <a:solidFill>
                  <a:srgbClr val="FF0000"/>
                </a:solidFill>
              </a:rPr>
              <a:t>const</a:t>
            </a:r>
            <a:r>
              <a:rPr lang="en-US" altLang="zh-CN" sz="1600" dirty="0" smtClean="0"/>
              <a:t>   </a:t>
            </a:r>
            <a:r>
              <a:rPr lang="en-US" altLang="zh-CN" sz="1600" dirty="0" err="1" smtClean="0"/>
              <a:t>goto</a:t>
            </a:r>
            <a:r>
              <a:rPr lang="en-US" altLang="zh-CN" sz="1600" dirty="0" smtClean="0"/>
              <a:t>   private   transient</a:t>
            </a:r>
          </a:p>
          <a:p>
            <a:pPr algn="ctr">
              <a:buNone/>
            </a:pPr>
            <a:r>
              <a:rPr lang="en-US" altLang="zh-CN" sz="1600" dirty="0" smtClean="0"/>
              <a:t>debugger   implements   protected   volatile   double   import</a:t>
            </a:r>
          </a:p>
          <a:p>
            <a:pPr algn="ctr">
              <a:buNone/>
            </a:pPr>
            <a:r>
              <a:rPr lang="en-US" altLang="zh-CN" sz="1600" dirty="0" smtClean="0"/>
              <a:t>Public        31</a:t>
            </a:r>
            <a:r>
              <a:rPr lang="zh-CN" altLang="en-US" sz="1600" dirty="0" smtClean="0"/>
              <a:t>个</a:t>
            </a:r>
            <a:endParaRPr lang="en-US" altLang="zh-CN" sz="1600" dirty="0" smtClean="0"/>
          </a:p>
          <a:p>
            <a:pPr algn="ctr">
              <a:buNone/>
            </a:pPr>
            <a:r>
              <a:rPr lang="zh-CN" altLang="en-US" sz="1600" dirty="0" smtClean="0">
                <a:solidFill>
                  <a:srgbClr val="0070C0"/>
                </a:solidFill>
              </a:rPr>
              <a:t>保留字中红色的已被</a:t>
            </a:r>
            <a:r>
              <a:rPr lang="en-US" altLang="zh-CN" sz="1600" dirty="0" smtClean="0">
                <a:solidFill>
                  <a:srgbClr val="0070C0"/>
                </a:solidFill>
              </a:rPr>
              <a:t>ES6</a:t>
            </a:r>
            <a:r>
              <a:rPr lang="zh-CN" altLang="en-US" sz="1600" dirty="0" smtClean="0">
                <a:solidFill>
                  <a:srgbClr val="0070C0"/>
                </a:solidFill>
              </a:rPr>
              <a:t>启用为关键字</a:t>
            </a:r>
            <a:endParaRPr lang="en-US" altLang="zh-CN" sz="1600" dirty="0" smtClean="0">
              <a:solidFill>
                <a:srgbClr val="0070C0"/>
              </a:solidFill>
            </a:endParaRPr>
          </a:p>
          <a:p>
            <a:pPr>
              <a:buNone/>
            </a:pPr>
            <a:endParaRPr lang="en-US" altLang="zh-CN" sz="1600" dirty="0" smtClean="0"/>
          </a:p>
          <a:p>
            <a:pPr>
              <a:buNone/>
            </a:pPr>
            <a:endParaRPr lang="en-US" altLang="zh-CN" sz="1600" dirty="0" smtClean="0"/>
          </a:p>
          <a:p>
            <a:pPr marL="457200" lvl="1" indent="0">
              <a:buNone/>
            </a:pPr>
            <a:endParaRPr lang="zh-CN" altLang="en-US" sz="1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命名规范</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标识符命名规范</a:t>
            </a:r>
          </a:p>
          <a:p>
            <a:pPr lvl="1">
              <a:buFont typeface="Wingdings" pitchFamily="2" charset="2"/>
              <a:buChar char="Ø"/>
            </a:pPr>
            <a:r>
              <a:rPr lang="zh-CN" altLang="en-US" sz="1600" dirty="0" smtClean="0"/>
              <a:t>可以包含字母、数字、下划线、美元符号</a:t>
            </a:r>
          </a:p>
          <a:p>
            <a:pPr lvl="1">
              <a:buFont typeface="Wingdings" pitchFamily="2" charset="2"/>
              <a:buChar char="Ø"/>
            </a:pPr>
            <a:r>
              <a:rPr lang="zh-CN" altLang="en-US" sz="1600" dirty="0" smtClean="0"/>
              <a:t>不能以数字开头</a:t>
            </a:r>
          </a:p>
          <a:p>
            <a:pPr lvl="1">
              <a:buFont typeface="Wingdings" pitchFamily="2" charset="2"/>
              <a:buChar char="Ø"/>
            </a:pPr>
            <a:r>
              <a:rPr lang="zh-CN" altLang="en-US" sz="1600" dirty="0" smtClean="0"/>
              <a:t>常用于表示函数、变量等名称</a:t>
            </a:r>
          </a:p>
          <a:p>
            <a:pPr lvl="1">
              <a:buFont typeface="Wingdings" pitchFamily="2" charset="2"/>
              <a:buChar char="Ø"/>
            </a:pPr>
            <a:r>
              <a:rPr lang="zh-CN" altLang="en-US" sz="1600" dirty="0" smtClean="0"/>
              <a:t>名称最好有明确的含义</a:t>
            </a:r>
          </a:p>
          <a:p>
            <a:pPr lvl="1">
              <a:buFont typeface="Wingdings" pitchFamily="2" charset="2"/>
              <a:buChar char="Ø"/>
            </a:pPr>
            <a:r>
              <a:rPr lang="zh-CN" altLang="en-US" sz="1600" dirty="0" smtClean="0"/>
              <a:t>可以采用 小驼峰命名法，大驼峰命名法</a:t>
            </a:r>
            <a:endParaRPr lang="zh-CN" alt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变量的使用</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r>
              <a:rPr lang="zh-CN" altLang="en-US" sz="1600" dirty="0" smtClean="0"/>
              <a:t>变量可以先声明再</a:t>
            </a:r>
            <a:r>
              <a:rPr lang="zh-CN" altLang="en-US" sz="1600" dirty="0" smtClean="0">
                <a:solidFill>
                  <a:srgbClr val="FF0000"/>
                </a:solidFill>
              </a:rPr>
              <a:t>赋值</a:t>
            </a:r>
          </a:p>
          <a:p>
            <a:pPr lvl="1"/>
            <a:r>
              <a:rPr lang="en-US" altLang="zh-CN" sz="1600" dirty="0" err="1" smtClean="0"/>
              <a:t>var</a:t>
            </a:r>
            <a:r>
              <a:rPr lang="en-US" altLang="zh-CN" sz="1600" dirty="0" smtClean="0"/>
              <a:t> a;</a:t>
            </a:r>
            <a:endParaRPr lang="zh-CN" altLang="en-US" sz="1600" dirty="0" smtClean="0"/>
          </a:p>
          <a:p>
            <a:pPr lvl="1"/>
            <a:r>
              <a:rPr lang="en-US" altLang="zh-CN" sz="1600" dirty="0" smtClean="0"/>
              <a:t>a </a:t>
            </a:r>
            <a:r>
              <a:rPr lang="en-US" altLang="zh-CN" sz="1600" dirty="0" smtClean="0">
                <a:solidFill>
                  <a:srgbClr val="FF0000"/>
                </a:solidFill>
              </a:rPr>
              <a:t>=</a:t>
            </a:r>
            <a:r>
              <a:rPr lang="en-US" altLang="zh-CN" sz="1600" dirty="0" smtClean="0"/>
              <a:t> 1;</a:t>
            </a:r>
            <a:endParaRPr lang="zh-CN" altLang="en-US" sz="1600" dirty="0" smtClean="0"/>
          </a:p>
          <a:p>
            <a:r>
              <a:rPr lang="zh-CN" altLang="en-US" sz="1600" dirty="0" smtClean="0"/>
              <a:t>可以对变量中的值进行修改</a:t>
            </a:r>
          </a:p>
          <a:p>
            <a:pPr marL="457200" lvl="1" indent="0">
              <a:buNone/>
            </a:pPr>
            <a:r>
              <a:rPr lang="zh-CN" altLang="en-US" sz="1600" dirty="0" smtClean="0"/>
              <a:t>获取变量的值</a:t>
            </a:r>
          </a:p>
          <a:p>
            <a:pPr lvl="1"/>
            <a:r>
              <a:rPr lang="en-US" altLang="zh-CN" sz="1600" dirty="0" err="1" smtClean="0"/>
              <a:t>var</a:t>
            </a:r>
            <a:r>
              <a:rPr lang="en-US" altLang="zh-CN" sz="1600" dirty="0" smtClean="0"/>
              <a:t> a </a:t>
            </a:r>
            <a:r>
              <a:rPr lang="en-US" altLang="zh-CN" sz="1600" dirty="0" smtClean="0">
                <a:solidFill>
                  <a:srgbClr val="FF0000"/>
                </a:solidFill>
              </a:rPr>
              <a:t>=</a:t>
            </a:r>
            <a:r>
              <a:rPr lang="en-US" altLang="zh-CN" sz="1600" dirty="0" smtClean="0"/>
              <a:t> ‘1234’;</a:t>
            </a:r>
            <a:endParaRPr lang="zh-CN" altLang="en-US" sz="1600" dirty="0" smtClean="0"/>
          </a:p>
          <a:p>
            <a:pPr lvl="1"/>
            <a:r>
              <a:rPr lang="en-US" altLang="zh-CN" sz="1600" dirty="0" err="1" smtClean="0"/>
              <a:t>var</a:t>
            </a:r>
            <a:r>
              <a:rPr lang="en-US" altLang="zh-CN" sz="1600" dirty="0" smtClean="0"/>
              <a:t> b </a:t>
            </a:r>
            <a:r>
              <a:rPr lang="en-US" altLang="zh-CN" sz="1600" dirty="0" smtClean="0">
                <a:solidFill>
                  <a:srgbClr val="FF0000"/>
                </a:solidFill>
              </a:rPr>
              <a:t>=</a:t>
            </a:r>
            <a:r>
              <a:rPr lang="en-US" altLang="zh-CN" sz="1600" dirty="0" smtClean="0"/>
              <a:t> a;</a:t>
            </a:r>
          </a:p>
          <a:p>
            <a:pPr marL="457200" lvl="1" indent="0">
              <a:buNone/>
            </a:pPr>
            <a:r>
              <a:rPr lang="zh-CN" altLang="zh-CN" sz="1600" dirty="0" smtClean="0"/>
              <a:t>重新设置变量的值</a:t>
            </a:r>
          </a:p>
          <a:p>
            <a:pPr marL="457200" lvl="1" indent="0">
              <a:buNone/>
            </a:pPr>
            <a:r>
              <a:rPr lang="en-US" altLang="zh-CN" sz="1600" dirty="0" err="1" smtClean="0"/>
              <a:t>var</a:t>
            </a:r>
            <a:r>
              <a:rPr lang="en-US" altLang="zh-CN" sz="1600" dirty="0" smtClean="0"/>
              <a:t> age </a:t>
            </a:r>
            <a:r>
              <a:rPr lang="en-US" altLang="zh-CN" sz="1600" dirty="0" smtClean="0">
                <a:solidFill>
                  <a:srgbClr val="FF0000"/>
                </a:solidFill>
              </a:rPr>
              <a:t>= </a:t>
            </a:r>
            <a:r>
              <a:rPr lang="en-US" altLang="zh-CN" sz="1600" dirty="0" smtClean="0"/>
              <a:t>1;</a:t>
            </a:r>
            <a:endParaRPr lang="zh-CN" altLang="en-US" sz="1600" dirty="0" smtClean="0"/>
          </a:p>
          <a:p>
            <a:pPr marL="457200" lvl="1" indent="0">
              <a:buNone/>
            </a:pPr>
            <a:r>
              <a:rPr lang="en-US" altLang="zh-CN" sz="1600" dirty="0" smtClean="0"/>
              <a:t>age</a:t>
            </a:r>
            <a:r>
              <a:rPr lang="en-US" altLang="zh-CN" sz="1600" dirty="0" smtClean="0">
                <a:solidFill>
                  <a:srgbClr val="FF0000"/>
                </a:solidFill>
              </a:rPr>
              <a:t>= </a:t>
            </a:r>
            <a:r>
              <a:rPr lang="en-US" altLang="zh-CN" sz="1600" dirty="0" smtClean="0"/>
              <a:t>2 ;</a:t>
            </a:r>
          </a:p>
          <a:p>
            <a:pPr marL="457200" lvl="1" indent="0">
              <a:buNone/>
            </a:pPr>
            <a:endParaRPr lang="zh-CN" altLang="en-US" sz="1600" dirty="0"/>
          </a:p>
        </p:txBody>
      </p:sp>
      <p:sp>
        <p:nvSpPr>
          <p:cNvPr id="4" name="圆角矩形 3"/>
          <p:cNvSpPr/>
          <p:nvPr/>
        </p:nvSpPr>
        <p:spPr>
          <a:xfrm>
            <a:off x="3929058" y="928676"/>
            <a:ext cx="4500594" cy="17145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dirty="0" smtClean="0"/>
              <a:t>赋值操作符 </a:t>
            </a:r>
            <a:r>
              <a:rPr lang="en-US" altLang="zh-CN" sz="2000" dirty="0" smtClean="0"/>
              <a:t>’ = ’</a:t>
            </a:r>
          </a:p>
          <a:p>
            <a:r>
              <a:rPr lang="zh-CN" altLang="en-US" sz="1600" dirty="0" smtClean="0"/>
              <a:t>一开始可能会以为它是“等于”，其实不是的。它的作用是</a:t>
            </a:r>
            <a:r>
              <a:rPr lang="zh-CN" altLang="en-US" sz="1600" dirty="0" smtClean="0">
                <a:solidFill>
                  <a:srgbClr val="FF0000"/>
                </a:solidFill>
              </a:rPr>
              <a:t>将一个表达式的值赋</a:t>
            </a:r>
            <a:r>
              <a:rPr lang="en-US" altLang="zh-CN" sz="1600" dirty="0" smtClean="0">
                <a:solidFill>
                  <a:srgbClr val="FF0000"/>
                </a:solidFill>
              </a:rPr>
              <a:t>(</a:t>
            </a:r>
            <a:r>
              <a:rPr lang="zh-CN" altLang="en-US" sz="1600" dirty="0" smtClean="0">
                <a:solidFill>
                  <a:srgbClr val="FF0000"/>
                </a:solidFill>
              </a:rPr>
              <a:t>赋予</a:t>
            </a:r>
            <a:r>
              <a:rPr lang="en-US" altLang="zh-CN" sz="1600" dirty="0" smtClean="0">
                <a:solidFill>
                  <a:srgbClr val="FF0000"/>
                </a:solidFill>
              </a:rPr>
              <a:t>)</a:t>
            </a:r>
            <a:r>
              <a:rPr lang="zh-CN" altLang="en-US" sz="1600" dirty="0" smtClean="0">
                <a:solidFill>
                  <a:srgbClr val="FF0000"/>
                </a:solidFill>
              </a:rPr>
              <a:t>给一个变量。</a:t>
            </a:r>
            <a:endParaRPr lang="zh-CN" alt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JavaScript</a:t>
            </a:r>
            <a:r>
              <a:rPr lang="zh-CN" altLang="en-US" sz="3200" b="1" dirty="0" smtClean="0">
                <a:latin typeface="微软雅黑" charset="0"/>
                <a:ea typeface="微软雅黑" charset="0"/>
              </a:rPr>
              <a:t>数据类型</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en-US" altLang="zh-CN" sz="1600" dirty="0" err="1" smtClean="0"/>
              <a:t>ECMAScript</a:t>
            </a:r>
            <a:r>
              <a:rPr lang="zh-CN" altLang="en-US" sz="1600" dirty="0" smtClean="0"/>
              <a:t>中有</a:t>
            </a:r>
            <a:r>
              <a:rPr lang="en-US" altLang="zh-CN" sz="1600" dirty="0" smtClean="0"/>
              <a:t>5</a:t>
            </a:r>
            <a:r>
              <a:rPr lang="zh-CN" altLang="en-US" sz="1600" dirty="0" smtClean="0"/>
              <a:t>种基本数据类型：</a:t>
            </a:r>
            <a:endParaRPr lang="en-US" altLang="zh-CN" sz="1600" dirty="0" smtClean="0"/>
          </a:p>
          <a:p>
            <a:pPr>
              <a:buFont typeface="Wingdings" pitchFamily="2" charset="2"/>
              <a:buChar char="Ø"/>
            </a:pPr>
            <a:r>
              <a:rPr lang="en-US" altLang="zh-CN" sz="1600" dirty="0" smtClean="0"/>
              <a:t>Undefined</a:t>
            </a:r>
          </a:p>
          <a:p>
            <a:pPr>
              <a:buFont typeface="Wingdings" pitchFamily="2" charset="2"/>
              <a:buChar char="Ø"/>
            </a:pPr>
            <a:r>
              <a:rPr lang="en-US" altLang="zh-CN" sz="1600" dirty="0" smtClean="0"/>
              <a:t>Null</a:t>
            </a:r>
          </a:p>
          <a:p>
            <a:pPr>
              <a:buFont typeface="Wingdings" pitchFamily="2" charset="2"/>
              <a:buChar char="Ø"/>
            </a:pPr>
            <a:r>
              <a:rPr lang="en-US" altLang="zh-CN" sz="1600" dirty="0" smtClean="0"/>
              <a:t>Boolean</a:t>
            </a:r>
          </a:p>
          <a:p>
            <a:pPr>
              <a:buFont typeface="Wingdings" pitchFamily="2" charset="2"/>
              <a:buChar char="Ø"/>
            </a:pPr>
            <a:r>
              <a:rPr lang="en-US" altLang="zh-CN" sz="1600" dirty="0" smtClean="0"/>
              <a:t>Number</a:t>
            </a:r>
          </a:p>
          <a:p>
            <a:pPr>
              <a:buFont typeface="Wingdings" pitchFamily="2" charset="2"/>
              <a:buChar char="Ø"/>
            </a:pPr>
            <a:r>
              <a:rPr lang="en-US" altLang="zh-CN" sz="1600" dirty="0" smtClean="0"/>
              <a:t>String</a:t>
            </a:r>
          </a:p>
          <a:p>
            <a:pPr>
              <a:buFont typeface="Wingdings" pitchFamily="2" charset="2"/>
              <a:buChar char="Ø"/>
            </a:pPr>
            <a:r>
              <a:rPr lang="zh-CN" altLang="en-US" sz="1600" dirty="0" smtClean="0"/>
              <a:t>还有一种复杂的数据类型</a:t>
            </a:r>
            <a:r>
              <a:rPr lang="en-US" altLang="zh-CN" sz="1600" dirty="0" smtClean="0"/>
              <a:t>——Object,  Object</a:t>
            </a:r>
            <a:r>
              <a:rPr lang="zh-CN" altLang="en-US" sz="1600" dirty="0" smtClean="0"/>
              <a:t>本质上是由一组无序的名值对组成的。</a:t>
            </a:r>
            <a:endParaRPr lang="en-US" altLang="zh-CN" sz="1600" dirty="0" smtClean="0"/>
          </a:p>
          <a:p>
            <a:pPr marL="914400" lvl="2" indent="0">
              <a:buFont typeface="Wingdings" pitchFamily="2" charset="2"/>
              <a:buChar char="Ø"/>
            </a:pPr>
            <a:endParaRPr lang="zh-CN" alt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err="1" smtClean="0"/>
              <a:t>typeof</a:t>
            </a:r>
            <a:r>
              <a:rPr lang="zh-CN" altLang="en-US" sz="3200" b="1" dirty="0" smtClean="0"/>
              <a:t>操作符</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鉴于</a:t>
            </a:r>
            <a:r>
              <a:rPr lang="en-US" altLang="zh-CN" sz="1600" dirty="0" err="1" smtClean="0"/>
              <a:t>ECMAScript</a:t>
            </a:r>
            <a:r>
              <a:rPr lang="zh-CN" altLang="en-US" sz="1600" dirty="0" smtClean="0"/>
              <a:t>是松散类型的，因此需要一种手段来检测给定变量的数据类型</a:t>
            </a:r>
            <a:r>
              <a:rPr lang="en-US" altLang="zh-CN" sz="1600" dirty="0" smtClean="0"/>
              <a:t>——</a:t>
            </a:r>
            <a:r>
              <a:rPr lang="en-US" altLang="zh-CN" sz="1600" dirty="0" err="1" smtClean="0"/>
              <a:t>typeof</a:t>
            </a:r>
            <a:r>
              <a:rPr lang="zh-CN" altLang="en-US" sz="1600" dirty="0" smtClean="0"/>
              <a:t>就是负责提供这方面信息的操作符。对一个值使用</a:t>
            </a:r>
            <a:r>
              <a:rPr lang="en-US" altLang="zh-CN" sz="1600" dirty="0" err="1" smtClean="0"/>
              <a:t>typeof</a:t>
            </a:r>
            <a:r>
              <a:rPr lang="zh-CN" altLang="en-US" sz="1600" dirty="0" smtClean="0"/>
              <a:t>操作符可能返回下列某个字符串：</a:t>
            </a:r>
            <a:endParaRPr lang="en-US" altLang="zh-CN" sz="1600" dirty="0" smtClean="0"/>
          </a:p>
          <a:p>
            <a:pPr>
              <a:buFont typeface="Wingdings" pitchFamily="2" charset="2"/>
              <a:buChar char="Ø"/>
            </a:pPr>
            <a:r>
              <a:rPr lang="en-US" altLang="zh-CN" sz="1600" dirty="0" smtClean="0"/>
              <a:t>“undefined”——</a:t>
            </a:r>
            <a:r>
              <a:rPr lang="zh-CN" altLang="en-US" sz="1600" dirty="0" smtClean="0"/>
              <a:t>如果这个值未被定义；</a:t>
            </a:r>
            <a:endParaRPr lang="en-US" altLang="zh-CN" sz="1600" dirty="0" smtClean="0"/>
          </a:p>
          <a:p>
            <a:pPr>
              <a:buFont typeface="Wingdings" pitchFamily="2" charset="2"/>
              <a:buChar char="Ø"/>
            </a:pPr>
            <a:r>
              <a:rPr lang="en-US" altLang="zh-CN" sz="1600" dirty="0" smtClean="0"/>
              <a:t>“</a:t>
            </a:r>
            <a:r>
              <a:rPr lang="en-US" altLang="zh-CN" sz="1600" dirty="0" err="1" smtClean="0"/>
              <a:t>boolean</a:t>
            </a:r>
            <a:r>
              <a:rPr lang="en-US" altLang="zh-CN" sz="1600" dirty="0" smtClean="0"/>
              <a:t>”——</a:t>
            </a:r>
            <a:r>
              <a:rPr lang="zh-CN" altLang="en-US" sz="1600" dirty="0" smtClean="0"/>
              <a:t>如果这个值是布尔值；</a:t>
            </a:r>
            <a:endParaRPr lang="en-US" altLang="zh-CN" sz="1600" dirty="0" smtClean="0"/>
          </a:p>
          <a:p>
            <a:pPr>
              <a:buFont typeface="Wingdings" pitchFamily="2" charset="2"/>
              <a:buChar char="Ø"/>
            </a:pPr>
            <a:r>
              <a:rPr lang="en-US" altLang="zh-CN" sz="1600" dirty="0" smtClean="0"/>
              <a:t>“string”——</a:t>
            </a:r>
            <a:r>
              <a:rPr lang="zh-CN" altLang="en-US" sz="1600" dirty="0" smtClean="0"/>
              <a:t>如果这个值是字符串；</a:t>
            </a:r>
            <a:endParaRPr lang="en-US" altLang="zh-CN" sz="1600" dirty="0" smtClean="0"/>
          </a:p>
          <a:p>
            <a:pPr>
              <a:buFont typeface="Wingdings" pitchFamily="2" charset="2"/>
              <a:buChar char="Ø"/>
            </a:pPr>
            <a:r>
              <a:rPr lang="en-US" altLang="zh-CN" sz="1600" dirty="0" smtClean="0"/>
              <a:t>“number”——</a:t>
            </a:r>
            <a:r>
              <a:rPr lang="zh-CN" altLang="en-US" sz="1600" dirty="0" smtClean="0"/>
              <a:t>如果这个值是数值；</a:t>
            </a:r>
            <a:endParaRPr lang="en-US" altLang="zh-CN" sz="1600" dirty="0" smtClean="0"/>
          </a:p>
          <a:p>
            <a:pPr>
              <a:buFont typeface="Wingdings" pitchFamily="2" charset="2"/>
              <a:buChar char="Ø"/>
            </a:pPr>
            <a:r>
              <a:rPr lang="en-US" altLang="zh-CN" sz="1600" dirty="0" smtClean="0"/>
              <a:t>“object”——</a:t>
            </a:r>
            <a:r>
              <a:rPr lang="zh-CN" altLang="en-US" sz="1600" dirty="0" smtClean="0"/>
              <a:t>如果这个值是对象或</a:t>
            </a:r>
            <a:r>
              <a:rPr lang="en-US" altLang="zh-CN" sz="1600" dirty="0" smtClean="0"/>
              <a:t>null</a:t>
            </a:r>
            <a:r>
              <a:rPr lang="zh-CN" altLang="en-US" sz="1600" dirty="0" smtClean="0"/>
              <a:t>；</a:t>
            </a:r>
            <a:endParaRPr lang="en-US" altLang="zh-CN" sz="1600" dirty="0" smtClean="0"/>
          </a:p>
          <a:p>
            <a:pPr>
              <a:buFont typeface="Wingdings" pitchFamily="2" charset="2"/>
              <a:buChar char="Ø"/>
            </a:pPr>
            <a:r>
              <a:rPr lang="en-US" altLang="zh-CN" sz="1600" dirty="0" smtClean="0"/>
              <a:t>“function”——</a:t>
            </a:r>
            <a:r>
              <a:rPr lang="zh-CN" altLang="en-US" sz="1600" dirty="0" smtClean="0"/>
              <a:t>如果这个值是函数。</a:t>
            </a:r>
            <a:endParaRPr lang="en-US" altLang="zh-CN" sz="1600" dirty="0" smtClean="0"/>
          </a:p>
          <a:p>
            <a:pPr>
              <a:buNone/>
            </a:pPr>
            <a:endParaRPr lang="zh-CN" alt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Undefined</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en-US" altLang="zh-CN" sz="1600" dirty="0" smtClean="0"/>
              <a:t>Undefined</a:t>
            </a:r>
            <a:r>
              <a:rPr lang="zh-CN" altLang="en-US" sz="1600" dirty="0" smtClean="0"/>
              <a:t>类型只有一个值，即特殊的</a:t>
            </a:r>
            <a:r>
              <a:rPr lang="en-US" altLang="zh-CN" sz="1600" dirty="0" smtClean="0"/>
              <a:t>undefined</a:t>
            </a:r>
            <a:r>
              <a:rPr lang="zh-CN" altLang="en-US" sz="1600" dirty="0" smtClean="0"/>
              <a:t>。在使用</a:t>
            </a:r>
            <a:r>
              <a:rPr lang="en-US" altLang="zh-CN" sz="1600" dirty="0" err="1" smtClean="0"/>
              <a:t>var</a:t>
            </a:r>
            <a:r>
              <a:rPr lang="zh-CN" altLang="en-US" sz="1600" dirty="0" smtClean="0"/>
              <a:t>声明变量但未对其加以初始化时，这个变量的值就是</a:t>
            </a:r>
            <a:r>
              <a:rPr lang="en-US" altLang="zh-CN" sz="1600" dirty="0" smtClean="0"/>
              <a:t>undefined</a:t>
            </a:r>
            <a:r>
              <a:rPr lang="zh-CN" altLang="en-US" sz="1600" dirty="0" smtClean="0"/>
              <a:t>。</a:t>
            </a:r>
            <a:endParaRPr lang="en-US" altLang="zh-CN" sz="1600" dirty="0" smtClean="0"/>
          </a:p>
          <a:p>
            <a:pPr>
              <a:buFont typeface="Wingdings" pitchFamily="2" charset="2"/>
              <a:buChar char="Ø"/>
            </a:pPr>
            <a:r>
              <a:rPr lang="en-US" altLang="zh-CN" sz="1600" dirty="0" err="1" smtClean="0"/>
              <a:t>var</a:t>
            </a:r>
            <a:r>
              <a:rPr lang="en-US" altLang="zh-CN" sz="1600" dirty="0" smtClean="0"/>
              <a:t> message;</a:t>
            </a:r>
          </a:p>
          <a:p>
            <a:pPr>
              <a:buFont typeface="Wingdings" pitchFamily="2" charset="2"/>
              <a:buChar char="Ø"/>
            </a:pPr>
            <a:r>
              <a:rPr lang="en-US" altLang="zh-CN" sz="1600" dirty="0" smtClean="0"/>
              <a:t>alert(message == undefined); //true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Null</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en-US" altLang="zh-CN" sz="1600" dirty="0" smtClean="0"/>
              <a:t>Null</a:t>
            </a:r>
            <a:r>
              <a:rPr lang="zh-CN" altLang="en-US" sz="1600" dirty="0" smtClean="0"/>
              <a:t>类型是第二个只有一个值的数据类型，这个特殊的值是</a:t>
            </a:r>
            <a:r>
              <a:rPr lang="en-US" altLang="zh-CN" sz="1600" dirty="0" smtClean="0"/>
              <a:t>null</a:t>
            </a:r>
            <a:r>
              <a:rPr lang="zh-CN" altLang="en-US" sz="1600" dirty="0" smtClean="0"/>
              <a:t>。从逻辑角度来看，</a:t>
            </a:r>
            <a:r>
              <a:rPr lang="en-US" altLang="zh-CN" sz="1600" dirty="0" smtClean="0"/>
              <a:t>null</a:t>
            </a:r>
            <a:r>
              <a:rPr lang="zh-CN" altLang="en-US" sz="1600" dirty="0" smtClean="0"/>
              <a:t>值表示一个空对象指针，而这也正是使用</a:t>
            </a:r>
            <a:r>
              <a:rPr lang="en-US" altLang="zh-CN" sz="1600" dirty="0" err="1" smtClean="0"/>
              <a:t>typeof</a:t>
            </a:r>
            <a:r>
              <a:rPr lang="zh-CN" altLang="en-US" sz="1600" dirty="0" smtClean="0"/>
              <a:t>操作符检测</a:t>
            </a:r>
            <a:r>
              <a:rPr lang="en-US" altLang="zh-CN" sz="1600" dirty="0" smtClean="0"/>
              <a:t>null</a:t>
            </a:r>
            <a:r>
              <a:rPr lang="zh-CN" altLang="en-US" sz="1600" dirty="0" smtClean="0"/>
              <a:t>值时会返回“</a:t>
            </a:r>
            <a:r>
              <a:rPr lang="en-US" altLang="zh-CN" sz="1600" dirty="0" smtClean="0"/>
              <a:t>object</a:t>
            </a:r>
            <a:r>
              <a:rPr lang="zh-CN" altLang="en-US" sz="1600" dirty="0" smtClean="0"/>
              <a:t>”的原因。</a:t>
            </a:r>
            <a:endParaRPr lang="en-US" altLang="zh-CN" sz="1600" dirty="0" smtClean="0"/>
          </a:p>
          <a:p>
            <a:pPr>
              <a:buFont typeface="Wingdings" pitchFamily="2" charset="2"/>
              <a:buChar char="Ø"/>
            </a:pPr>
            <a:r>
              <a:rPr lang="en-US" altLang="zh-CN" sz="1600" dirty="0" err="1" smtClean="0"/>
              <a:t>var</a:t>
            </a:r>
            <a:r>
              <a:rPr lang="en-US" altLang="zh-CN" sz="1600" dirty="0" smtClean="0"/>
              <a:t> car = null;</a:t>
            </a:r>
          </a:p>
          <a:p>
            <a:pPr>
              <a:buFont typeface="Wingdings" pitchFamily="2" charset="2"/>
              <a:buChar char="Ø"/>
            </a:pPr>
            <a:r>
              <a:rPr lang="en-US" altLang="zh-CN" sz="1600" dirty="0" smtClean="0"/>
              <a:t>alert(</a:t>
            </a:r>
            <a:r>
              <a:rPr lang="en-US" altLang="zh-CN" sz="1600" dirty="0" err="1" smtClean="0"/>
              <a:t>typeof</a:t>
            </a:r>
            <a:r>
              <a:rPr lang="en-US" altLang="zh-CN" sz="1600" dirty="0" smtClean="0"/>
              <a:t> car); //</a:t>
            </a:r>
            <a:r>
              <a:rPr lang="zh-CN" altLang="en-US" sz="1600" dirty="0" smtClean="0"/>
              <a:t>“</a:t>
            </a:r>
            <a:r>
              <a:rPr lang="en-US" altLang="zh-CN" sz="1600" dirty="0" smtClean="0"/>
              <a:t>object</a:t>
            </a:r>
            <a:r>
              <a:rPr lang="zh-CN" altLang="en-US" sz="1600" dirty="0" smtClean="0"/>
              <a:t>”</a:t>
            </a:r>
            <a:endParaRPr lang="en-US" altLang="zh-CN" sz="1600" dirty="0" smtClean="0"/>
          </a:p>
          <a:p>
            <a:pPr>
              <a:buFont typeface="Wingdings" pitchFamily="2" charset="2"/>
              <a:buChar char="Ø"/>
            </a:pPr>
            <a:r>
              <a:rPr lang="en-US" altLang="zh-CN" sz="1600" dirty="0" smtClean="0"/>
              <a:t>alert(null == undefined); //true</a:t>
            </a:r>
          </a:p>
          <a:p>
            <a:endParaRPr lang="en-US" altLang="zh-CN" sz="1600" dirty="0" smtClean="0"/>
          </a:p>
          <a:p>
            <a:endParaRPr lang="en-US" altLang="zh-CN" sz="1600" dirty="0" smtClean="0"/>
          </a:p>
          <a:p>
            <a:endParaRPr lang="en-US" altLang="zh-CN" sz="16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Number</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en-US" altLang="zh-CN" sz="1600" dirty="0" smtClean="0"/>
              <a:t>JavaScript </a:t>
            </a:r>
            <a:r>
              <a:rPr lang="zh-CN" altLang="en-US" sz="1600" dirty="0" smtClean="0"/>
              <a:t>只有一种数字类型。数字可以带小数点，也可以不带：</a:t>
            </a:r>
            <a:endParaRPr lang="en-US" altLang="zh-CN" sz="1600" dirty="0" smtClean="0"/>
          </a:p>
          <a:p>
            <a:pPr>
              <a:buFont typeface="Wingdings" pitchFamily="2" charset="2"/>
              <a:buChar char="Ø"/>
            </a:pPr>
            <a:r>
              <a:rPr lang="en-US" altLang="zh-CN" sz="1600" dirty="0" err="1" smtClean="0"/>
              <a:t>var</a:t>
            </a:r>
            <a:r>
              <a:rPr lang="en-US" altLang="zh-CN" sz="1600" dirty="0" smtClean="0"/>
              <a:t> x1 = 34.00; //</a:t>
            </a:r>
            <a:r>
              <a:rPr lang="zh-CN" altLang="en-US" sz="1600" dirty="0" smtClean="0"/>
              <a:t>使用小数点来写 </a:t>
            </a:r>
            <a:endParaRPr lang="en-US" altLang="zh-CN" sz="1600" dirty="0" smtClean="0"/>
          </a:p>
          <a:p>
            <a:pPr>
              <a:buFont typeface="Wingdings" pitchFamily="2" charset="2"/>
              <a:buChar char="Ø"/>
            </a:pPr>
            <a:r>
              <a:rPr lang="en-US" altLang="zh-CN" sz="1600" dirty="0" err="1" smtClean="0"/>
              <a:t>var</a:t>
            </a:r>
            <a:r>
              <a:rPr lang="en-US" altLang="zh-CN" sz="1600" dirty="0" smtClean="0"/>
              <a:t> x2 = 34;      //</a:t>
            </a:r>
            <a:r>
              <a:rPr lang="zh-CN" altLang="en-US" sz="1600" dirty="0" smtClean="0"/>
              <a:t>不使用小数点来写</a:t>
            </a:r>
            <a:endParaRPr lang="en-US" altLang="zh-CN" sz="1600" dirty="0" smtClean="0"/>
          </a:p>
          <a:p>
            <a:pPr>
              <a:buFont typeface="Wingdings" pitchFamily="2" charset="2"/>
              <a:buChar char="Ø"/>
            </a:pPr>
            <a:r>
              <a:rPr lang="en-US" altLang="zh-CN" sz="1600" dirty="0" err="1" smtClean="0"/>
              <a:t>NaN</a:t>
            </a:r>
            <a:r>
              <a:rPr lang="en-US" altLang="zh-CN" sz="1600" dirty="0" smtClean="0"/>
              <a:t>(Not a Number)</a:t>
            </a:r>
            <a:r>
              <a:rPr lang="zh-CN" altLang="en-US" sz="1600" dirty="0" smtClean="0"/>
              <a:t>是一个特殊的数值，这个数值用于表示一个本来要返回数值的操作数未返回数字的情况。例如，在其他编程语言中，任何数值除以</a:t>
            </a:r>
            <a:r>
              <a:rPr lang="en-US" altLang="zh-CN" sz="1600" dirty="0" smtClean="0"/>
              <a:t>0</a:t>
            </a:r>
            <a:r>
              <a:rPr lang="zh-CN" altLang="en-US" sz="1600" dirty="0" smtClean="0"/>
              <a:t>都会导致错误，从而停止代码运行。但在</a:t>
            </a:r>
            <a:r>
              <a:rPr lang="en-US" altLang="zh-CN" sz="1600" dirty="0" err="1" smtClean="0"/>
              <a:t>ECMAScript</a:t>
            </a:r>
            <a:r>
              <a:rPr lang="zh-CN" altLang="en-US" sz="1600" smtClean="0"/>
              <a:t>中。</a:t>
            </a:r>
            <a:endParaRPr lang="en-US" altLang="zh-CN" sz="1600" dirty="0" smtClean="0"/>
          </a:p>
          <a:p>
            <a:pPr>
              <a:buFont typeface="Wingdings" pitchFamily="2" charset="2"/>
              <a:buChar char="Ø"/>
            </a:pPr>
            <a:endParaRPr lang="en-US" altLang="zh-CN" sz="1600" dirty="0" smtClean="0"/>
          </a:p>
          <a:p>
            <a:pPr>
              <a:buFont typeface="Wingdings" pitchFamily="2" charset="2"/>
              <a:buChar char="Ø"/>
            </a:pPr>
            <a:r>
              <a:rPr lang="en-US" altLang="zh-CN" sz="1600" dirty="0" err="1" smtClean="0"/>
              <a:t>isNaN</a:t>
            </a:r>
            <a:r>
              <a:rPr lang="en-US" altLang="zh-CN" sz="1600" dirty="0" smtClean="0"/>
              <a:t>() </a:t>
            </a:r>
            <a:r>
              <a:rPr lang="zh-CN" altLang="en-US" sz="1600" dirty="0" smtClean="0"/>
              <a:t>函数</a:t>
            </a:r>
            <a:endParaRPr lang="en-US" altLang="zh-CN" sz="1600" dirty="0" smtClean="0"/>
          </a:p>
          <a:p>
            <a:pPr>
              <a:buFont typeface="Wingdings" pitchFamily="2" charset="2"/>
              <a:buChar char="Ø"/>
            </a:pPr>
            <a:r>
              <a:rPr lang="zh-CN" altLang="en-US" sz="1600" dirty="0" smtClean="0"/>
              <a:t>   这个函数接受一个参数，该参数可以是任何类型，而函数会帮我们确定这个参数是否“不是数字”。并返回一个</a:t>
            </a:r>
            <a:r>
              <a:rPr lang="en-US" altLang="zh-CN" sz="1600" dirty="0" smtClean="0"/>
              <a:t>Boolean</a:t>
            </a:r>
            <a:r>
              <a:rPr lang="zh-CN" altLang="en-US" sz="1600" dirty="0" smtClean="0"/>
              <a:t>值。</a:t>
            </a:r>
            <a:endParaRPr lang="en-US" altLang="zh-CN" sz="1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String</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字符串是存储字符的变量，字符串可以是引号中的任意文本。可以使用单引号或双引号</a:t>
            </a:r>
            <a:endParaRPr lang="en-US" altLang="zh-CN" sz="1600" dirty="0" smtClean="0"/>
          </a:p>
          <a:p>
            <a:pPr>
              <a:buFont typeface="Wingdings" pitchFamily="2" charset="2"/>
              <a:buChar char="Ø"/>
            </a:pPr>
            <a:r>
              <a:rPr lang="en-US" altLang="zh-CN" sz="1600" dirty="0" err="1" smtClean="0"/>
              <a:t>var</a:t>
            </a:r>
            <a:r>
              <a:rPr lang="en-US" altLang="zh-CN" sz="1600" dirty="0" smtClean="0"/>
              <a:t> name = “</a:t>
            </a:r>
            <a:r>
              <a:rPr lang="en-US" altLang="zh-CN" sz="1600" dirty="0" err="1" smtClean="0"/>
              <a:t>zhangsan</a:t>
            </a:r>
            <a:r>
              <a:rPr lang="en-US" altLang="zh-CN" sz="1600" dirty="0" smtClean="0"/>
              <a:t>”;  //</a:t>
            </a:r>
            <a:r>
              <a:rPr lang="zh-CN" altLang="en-US" sz="1600" dirty="0" smtClean="0"/>
              <a:t>申明并直接赋值</a:t>
            </a:r>
            <a:endParaRPr lang="en-US" altLang="zh-CN" sz="1600" dirty="0" smtClean="0"/>
          </a:p>
          <a:p>
            <a:pPr>
              <a:buFont typeface="Wingdings" pitchFamily="2" charset="2"/>
              <a:buChar char="Ø"/>
            </a:pPr>
            <a:r>
              <a:rPr lang="en-US" altLang="zh-CN" sz="1600" dirty="0" err="1" smtClean="0"/>
              <a:t>var</a:t>
            </a:r>
            <a:r>
              <a:rPr lang="en-US" altLang="zh-CN" sz="1600" dirty="0" smtClean="0"/>
              <a:t> </a:t>
            </a:r>
            <a:r>
              <a:rPr lang="en-US" altLang="zh-CN" sz="1600" dirty="0" err="1" smtClean="0"/>
              <a:t>str</a:t>
            </a:r>
            <a:r>
              <a:rPr lang="en-US" altLang="zh-CN" sz="1600" dirty="0" smtClean="0"/>
              <a:t> = new String(“</a:t>
            </a:r>
            <a:r>
              <a:rPr lang="en-US" altLang="zh-CN" sz="1600" dirty="0" err="1" smtClean="0"/>
              <a:t>Lisi</a:t>
            </a:r>
            <a:r>
              <a:rPr lang="en-US" altLang="zh-CN" sz="1600" dirty="0" smtClean="0"/>
              <a:t>”); //</a:t>
            </a:r>
            <a:r>
              <a:rPr lang="zh-CN" altLang="en-US" sz="1600" dirty="0" smtClean="0"/>
              <a:t>关键字</a:t>
            </a:r>
            <a:r>
              <a:rPr lang="en-US" altLang="zh-CN" sz="1600" dirty="0" smtClean="0"/>
              <a:t>new,</a:t>
            </a:r>
            <a:r>
              <a:rPr lang="zh-CN" altLang="en-US" sz="1600" dirty="0" smtClean="0"/>
              <a:t>实例化一个</a:t>
            </a:r>
            <a:r>
              <a:rPr lang="en-US" altLang="zh-CN" sz="1600" dirty="0" smtClean="0"/>
              <a:t>String</a:t>
            </a:r>
            <a:r>
              <a:rPr lang="zh-CN" altLang="en-US" sz="1600" dirty="0" smtClean="0"/>
              <a:t>对象</a:t>
            </a:r>
            <a:endParaRPr lang="en-US" altLang="zh-CN" sz="1600" dirty="0" smtClean="0"/>
          </a:p>
        </p:txBody>
      </p:sp>
      <p:graphicFrame>
        <p:nvGraphicFramePr>
          <p:cNvPr id="4" name="表格 3"/>
          <p:cNvGraphicFramePr>
            <a:graphicFrameLocks noGrp="1"/>
          </p:cNvGraphicFramePr>
          <p:nvPr/>
        </p:nvGraphicFramePr>
        <p:xfrm>
          <a:off x="928662" y="2500312"/>
          <a:ext cx="7358113" cy="2069682"/>
        </p:xfrm>
        <a:graphic>
          <a:graphicData uri="http://schemas.openxmlformats.org/drawingml/2006/table">
            <a:tbl>
              <a:tblPr firstRow="1" bandRow="1">
                <a:tableStyleId>{5C22544A-7EE6-4342-B048-85BDC9FD1C3A}</a:tableStyleId>
              </a:tblPr>
              <a:tblGrid>
                <a:gridCol w="1012584">
                  <a:extLst>
                    <a:ext uri="{9D8B030D-6E8A-4147-A177-3AD203B41FA5}">
                      <a16:colId xmlns="" xmlns:a16="http://schemas.microsoft.com/office/drawing/2014/main" val="20000"/>
                    </a:ext>
                  </a:extLst>
                </a:gridCol>
                <a:gridCol w="2295191">
                  <a:extLst>
                    <a:ext uri="{9D8B030D-6E8A-4147-A177-3AD203B41FA5}">
                      <a16:colId xmlns="" xmlns:a16="http://schemas.microsoft.com/office/drawing/2014/main" val="20001"/>
                    </a:ext>
                  </a:extLst>
                </a:gridCol>
                <a:gridCol w="1110109">
                  <a:extLst>
                    <a:ext uri="{9D8B030D-6E8A-4147-A177-3AD203B41FA5}">
                      <a16:colId xmlns="" xmlns:a16="http://schemas.microsoft.com/office/drawing/2014/main" val="20002"/>
                    </a:ext>
                  </a:extLst>
                </a:gridCol>
                <a:gridCol w="2940229">
                  <a:extLst>
                    <a:ext uri="{9D8B030D-6E8A-4147-A177-3AD203B41FA5}">
                      <a16:colId xmlns="" xmlns:a16="http://schemas.microsoft.com/office/drawing/2014/main" val="20003"/>
                    </a:ext>
                  </a:extLst>
                </a:gridCol>
              </a:tblGrid>
              <a:tr h="364281">
                <a:tc gridSpan="4">
                  <a:txBody>
                    <a:bodyPr/>
                    <a:lstStyle/>
                    <a:p>
                      <a:pPr algn="ctr"/>
                      <a:r>
                        <a:rPr lang="zh-CN" altLang="en-US" sz="1600" dirty="0" smtClean="0"/>
                        <a:t>字符串转译字符</a:t>
                      </a:r>
                      <a:endParaRPr lang="zh-CN" altLang="en-US" sz="1600" dirty="0"/>
                    </a:p>
                  </a:txBody>
                  <a:tcPr/>
                </a:tc>
                <a:tc hMerge="1">
                  <a:txBody>
                    <a:bodyPr/>
                    <a:lstStyle/>
                    <a:p>
                      <a:endParaRPr lang="zh-CN" altLang="en-US" sz="1600" dirty="0"/>
                    </a:p>
                  </a:txBody>
                  <a:tcPr/>
                </a:tc>
                <a:tc hMerge="1">
                  <a:txBody>
                    <a:bodyPr/>
                    <a:lstStyle/>
                    <a:p>
                      <a:endParaRPr lang="zh-CN" altLang="en-US" sz="1600" dirty="0"/>
                    </a:p>
                  </a:txBody>
                  <a:tcPr/>
                </a:tc>
                <a:tc hMerge="1">
                  <a:txBody>
                    <a:bodyPr/>
                    <a:lstStyle/>
                    <a:p>
                      <a:endParaRPr lang="zh-CN" altLang="en-US" sz="1600" dirty="0"/>
                    </a:p>
                  </a:txBody>
                  <a:tcPr/>
                </a:tc>
              </a:tr>
              <a:tr h="364281">
                <a:tc>
                  <a:txBody>
                    <a:bodyPr/>
                    <a:lstStyle/>
                    <a:p>
                      <a:pPr algn="ctr"/>
                      <a:r>
                        <a:rPr lang="zh-CN" altLang="en-US" sz="1600" dirty="0" smtClean="0"/>
                        <a:t>字面量</a:t>
                      </a:r>
                      <a:endParaRPr lang="zh-CN" altLang="en-US" sz="1600" dirty="0"/>
                    </a:p>
                  </a:txBody>
                  <a:tcPr/>
                </a:tc>
                <a:tc>
                  <a:txBody>
                    <a:bodyPr/>
                    <a:lstStyle/>
                    <a:p>
                      <a:pPr algn="ctr"/>
                      <a:r>
                        <a:rPr lang="zh-CN" altLang="en-US" sz="1600" dirty="0" smtClean="0"/>
                        <a:t>含义</a:t>
                      </a:r>
                      <a:endParaRPr lang="zh-CN" altLang="en-US" sz="1600" dirty="0"/>
                    </a:p>
                  </a:txBody>
                  <a:tcPr/>
                </a:tc>
                <a:tc>
                  <a:txBody>
                    <a:bodyPr/>
                    <a:lstStyle/>
                    <a:p>
                      <a:pPr algn="ctr"/>
                      <a:r>
                        <a:rPr lang="zh-CN" altLang="en-US" sz="1600" dirty="0" smtClean="0"/>
                        <a:t>字面量</a:t>
                      </a:r>
                      <a:endParaRPr lang="zh-CN" altLang="en-US" sz="1600" dirty="0"/>
                    </a:p>
                  </a:txBody>
                  <a:tcPr/>
                </a:tc>
                <a:tc>
                  <a:txBody>
                    <a:bodyPr/>
                    <a:lstStyle/>
                    <a:p>
                      <a:pPr algn="ctr"/>
                      <a:r>
                        <a:rPr lang="zh-CN" altLang="en-US" sz="1600" dirty="0" smtClean="0"/>
                        <a:t>含义</a:t>
                      </a:r>
                      <a:endParaRPr lang="zh-CN" altLang="en-US" sz="1600" dirty="0"/>
                    </a:p>
                  </a:txBody>
                  <a:tcPr/>
                </a:tc>
                <a:extLst>
                  <a:ext uri="{0D108BD9-81ED-4DB2-BD59-A6C34878D82A}">
                    <a16:rowId xmlns="" xmlns:a16="http://schemas.microsoft.com/office/drawing/2014/main" val="10000"/>
                  </a:ext>
                </a:extLst>
              </a:tr>
              <a:tr h="290090">
                <a:tc>
                  <a:txBody>
                    <a:bodyPr/>
                    <a:lstStyle/>
                    <a:p>
                      <a:pPr algn="ctr"/>
                      <a:r>
                        <a:rPr lang="en-US" altLang="zh-CN" sz="1600" dirty="0" smtClean="0"/>
                        <a:t>\n</a:t>
                      </a:r>
                      <a:endParaRPr lang="zh-CN" altLang="en-US" sz="1600" dirty="0"/>
                    </a:p>
                  </a:txBody>
                  <a:tcPr/>
                </a:tc>
                <a:tc>
                  <a:txBody>
                    <a:bodyPr/>
                    <a:lstStyle/>
                    <a:p>
                      <a:pPr algn="ctr"/>
                      <a:r>
                        <a:rPr lang="zh-CN" altLang="en-US" sz="1600" dirty="0" smtClean="0"/>
                        <a:t>换行</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r>
                        <a:rPr lang="zh-CN" altLang="en-US" sz="1600" dirty="0" smtClean="0"/>
                        <a:t>斜杠</a:t>
                      </a:r>
                      <a:endParaRPr lang="zh-CN" altLang="en-US" sz="1600" dirty="0"/>
                    </a:p>
                  </a:txBody>
                  <a:tcPr/>
                </a:tc>
                <a:extLst>
                  <a:ext uri="{0D108BD9-81ED-4DB2-BD59-A6C34878D82A}">
                    <a16:rowId xmlns="" xmlns:a16="http://schemas.microsoft.com/office/drawing/2014/main" val="10001"/>
                  </a:ext>
                </a:extLst>
              </a:tr>
              <a:tr h="290090">
                <a:tc>
                  <a:txBody>
                    <a:bodyPr/>
                    <a:lstStyle/>
                    <a:p>
                      <a:pPr algn="ctr"/>
                      <a:r>
                        <a:rPr lang="en-US" altLang="zh-CN" sz="1600" dirty="0" smtClean="0"/>
                        <a:t>\t</a:t>
                      </a:r>
                      <a:endParaRPr lang="zh-CN" altLang="en-US" sz="1600" dirty="0"/>
                    </a:p>
                  </a:txBody>
                  <a:tcPr/>
                </a:tc>
                <a:tc>
                  <a:txBody>
                    <a:bodyPr/>
                    <a:lstStyle/>
                    <a:p>
                      <a:pPr algn="ctr"/>
                      <a:r>
                        <a:rPr lang="zh-CN" altLang="en-US" sz="1600" dirty="0" smtClean="0"/>
                        <a:t>制表</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r>
                        <a:rPr lang="zh-CN" altLang="en-US" sz="1600" dirty="0" smtClean="0"/>
                        <a:t>单引号</a:t>
                      </a:r>
                      <a:endParaRPr lang="zh-CN" altLang="en-US" sz="1600" dirty="0"/>
                    </a:p>
                  </a:txBody>
                  <a:tcPr/>
                </a:tc>
                <a:extLst>
                  <a:ext uri="{0D108BD9-81ED-4DB2-BD59-A6C34878D82A}">
                    <a16:rowId xmlns="" xmlns:a16="http://schemas.microsoft.com/office/drawing/2014/main" val="10002"/>
                  </a:ext>
                </a:extLst>
              </a:tr>
              <a:tr h="290090">
                <a:tc>
                  <a:txBody>
                    <a:bodyPr/>
                    <a:lstStyle/>
                    <a:p>
                      <a:pPr algn="ctr"/>
                      <a:r>
                        <a:rPr lang="en-US" altLang="zh-CN" sz="1600" dirty="0" smtClean="0"/>
                        <a:t>\b</a:t>
                      </a:r>
                      <a:endParaRPr lang="zh-CN" altLang="en-US" sz="1600" dirty="0"/>
                    </a:p>
                  </a:txBody>
                  <a:tcPr/>
                </a:tc>
                <a:tc>
                  <a:txBody>
                    <a:bodyPr/>
                    <a:lstStyle/>
                    <a:p>
                      <a:pPr algn="ctr"/>
                      <a:r>
                        <a:rPr lang="zh-CN" altLang="en-US" sz="1600" dirty="0" smtClean="0"/>
                        <a:t>空格</a:t>
                      </a:r>
                      <a:endParaRPr lang="zh-CN" altLang="en-US" sz="1600" dirty="0"/>
                    </a:p>
                  </a:txBody>
                  <a:tcPr/>
                </a:tc>
                <a:tc>
                  <a:txBody>
                    <a:bodyPr/>
                    <a:lstStyle/>
                    <a:p>
                      <a:pPr algn="ctr"/>
                      <a:r>
                        <a:rPr lang="en-US" altLang="zh-CN" sz="1600" dirty="0" smtClean="0"/>
                        <a:t>\”</a:t>
                      </a:r>
                      <a:endParaRPr lang="zh-CN" altLang="en-US" sz="1600" dirty="0"/>
                    </a:p>
                  </a:txBody>
                  <a:tcPr/>
                </a:tc>
                <a:tc>
                  <a:txBody>
                    <a:bodyPr/>
                    <a:lstStyle/>
                    <a:p>
                      <a:pPr algn="ctr"/>
                      <a:r>
                        <a:rPr lang="zh-CN" altLang="en-US" sz="1600" dirty="0" smtClean="0"/>
                        <a:t>双引号</a:t>
                      </a:r>
                      <a:endParaRPr lang="zh-CN" altLang="en-US" sz="1600" dirty="0"/>
                    </a:p>
                  </a:txBody>
                  <a:tcPr/>
                </a:tc>
                <a:extLst>
                  <a:ext uri="{0D108BD9-81ED-4DB2-BD59-A6C34878D82A}">
                    <a16:rowId xmlns="" xmlns:a16="http://schemas.microsoft.com/office/drawing/2014/main" val="10003"/>
                  </a:ext>
                </a:extLst>
              </a:tr>
              <a:tr h="290090">
                <a:tc>
                  <a:txBody>
                    <a:bodyPr/>
                    <a:lstStyle/>
                    <a:p>
                      <a:pPr algn="ctr"/>
                      <a:r>
                        <a:rPr lang="en-US" altLang="zh-CN" sz="1600" dirty="0" smtClean="0"/>
                        <a:t>\r</a:t>
                      </a:r>
                      <a:endParaRPr lang="zh-CN" altLang="en-US" sz="1600" dirty="0"/>
                    </a:p>
                  </a:txBody>
                  <a:tcPr/>
                </a:tc>
                <a:tc>
                  <a:txBody>
                    <a:bodyPr/>
                    <a:lstStyle/>
                    <a:p>
                      <a:pPr algn="ctr"/>
                      <a:r>
                        <a:rPr lang="zh-CN" altLang="en-US" sz="1600" dirty="0" smtClean="0"/>
                        <a:t>回车</a:t>
                      </a:r>
                      <a:endParaRPr lang="zh-CN" altLang="en-US" sz="1600" dirty="0"/>
                    </a:p>
                  </a:txBody>
                  <a:tcPr/>
                </a:tc>
                <a:tc>
                  <a:txBody>
                    <a:bodyPr/>
                    <a:lstStyle/>
                    <a:p>
                      <a:pPr algn="ctr"/>
                      <a:endParaRPr lang="zh-CN" altLang="en-US" sz="1600" dirty="0"/>
                    </a:p>
                  </a:txBody>
                  <a:tcPr/>
                </a:tc>
                <a:tc>
                  <a:txBody>
                    <a:bodyPr/>
                    <a:lstStyle/>
                    <a:p>
                      <a:pPr algn="ctr"/>
                      <a:endParaRPr lang="zh-CN" altLang="en-US" sz="1600" dirty="0"/>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Boolean</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布尔类型</a:t>
            </a:r>
          </a:p>
          <a:p>
            <a:pPr marL="0" indent="0">
              <a:buFont typeface="Wingdings" pitchFamily="2" charset="2"/>
              <a:buChar char="Ø"/>
            </a:pPr>
            <a:endParaRPr lang="zh-CN" altLang="en-US" sz="1600" dirty="0" smtClean="0"/>
          </a:p>
          <a:p>
            <a:pPr lvl="1">
              <a:buFont typeface="Wingdings" pitchFamily="2" charset="2"/>
              <a:buChar char="Ø"/>
            </a:pPr>
            <a:r>
              <a:rPr lang="zh-CN" altLang="en-US" sz="1600" dirty="0" smtClean="0"/>
              <a:t>仅有两个值：</a:t>
            </a:r>
            <a:r>
              <a:rPr lang="en-US" altLang="zh-CN" sz="1600" dirty="0" smtClean="0"/>
              <a:t>true</a:t>
            </a:r>
            <a:r>
              <a:rPr lang="zh-CN" altLang="en-US" sz="1600" dirty="0" smtClean="0"/>
              <a:t>和</a:t>
            </a:r>
            <a:r>
              <a:rPr lang="en-US" altLang="zh-CN" sz="1600" dirty="0" smtClean="0"/>
              <a:t>false</a:t>
            </a:r>
          </a:p>
          <a:p>
            <a:pPr lvl="1">
              <a:buFont typeface="Wingdings" pitchFamily="2" charset="2"/>
              <a:buChar char="Ø"/>
            </a:pPr>
            <a:r>
              <a:rPr lang="zh-CN" altLang="en-US" sz="1600" dirty="0" smtClean="0"/>
              <a:t>也代表</a:t>
            </a:r>
            <a:r>
              <a:rPr lang="en-US" altLang="zh-CN" sz="1600" dirty="0" smtClean="0"/>
              <a:t>1</a:t>
            </a:r>
            <a:r>
              <a:rPr lang="zh-CN" altLang="en-US" sz="1600" dirty="0" smtClean="0"/>
              <a:t>和</a:t>
            </a:r>
            <a:r>
              <a:rPr lang="en-US" altLang="zh-CN" sz="1600" dirty="0" smtClean="0"/>
              <a:t>0</a:t>
            </a:r>
          </a:p>
          <a:p>
            <a:pPr lvl="1">
              <a:buFont typeface="Wingdings" pitchFamily="2" charset="2"/>
              <a:buChar char="Ø"/>
            </a:pPr>
            <a:r>
              <a:rPr lang="zh-CN" altLang="en-US" sz="1600" dirty="0" smtClean="0"/>
              <a:t>世纪运算中</a:t>
            </a:r>
            <a:r>
              <a:rPr lang="en-US" altLang="zh-CN" sz="1600" dirty="0" smtClean="0"/>
              <a:t>true=1</a:t>
            </a:r>
            <a:r>
              <a:rPr lang="zh-CN" altLang="en-US" sz="1600" dirty="0" smtClean="0"/>
              <a:t>，</a:t>
            </a:r>
            <a:r>
              <a:rPr lang="en-US" altLang="zh-CN" sz="1600" dirty="0" smtClean="0"/>
              <a:t>false=0</a:t>
            </a:r>
            <a:endParaRPr lang="en-US" altLang="zh-CN"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charset="0"/>
                <a:ea typeface="微软雅黑" charset="0"/>
              </a:rPr>
              <a:t>什么是</a:t>
            </a:r>
            <a:r>
              <a:rPr lang="en-US" altLang="zh-CN" sz="3200" b="1" dirty="0" smtClean="0">
                <a:latin typeface="微软雅黑" charset="0"/>
                <a:ea typeface="微软雅黑" charset="0"/>
              </a:rPr>
              <a:t>JavaScript</a:t>
            </a:r>
            <a:endParaRPr lang="zh-CN" altLang="en-US" sz="3200" dirty="0"/>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en-US" altLang="zh-CN" sz="1600" dirty="0" err="1" smtClean="0"/>
              <a:t>javaScript</a:t>
            </a:r>
            <a:r>
              <a:rPr lang="zh-CN" altLang="en-US" sz="1600" dirty="0" smtClean="0"/>
              <a:t>是一种基于对象和事件驱动并具有相对安全性并广泛用于客户端网页开发的脚本语言，同时也是一种广泛用于客户端</a:t>
            </a:r>
            <a:r>
              <a:rPr lang="en-US" altLang="zh-CN" sz="1600" dirty="0" smtClean="0"/>
              <a:t>Web</a:t>
            </a:r>
            <a:r>
              <a:rPr lang="zh-CN" altLang="en-US" sz="1600" dirty="0" smtClean="0"/>
              <a:t>开发的脚本语言。</a:t>
            </a:r>
          </a:p>
          <a:p>
            <a:pPr marL="0" indent="0">
              <a:buFont typeface="Wingdings" pitchFamily="2" charset="2"/>
              <a:buChar char="Ø"/>
            </a:pPr>
            <a:endParaRPr lang="zh-CN" altLang="en-US" sz="1600" dirty="0" smtClean="0"/>
          </a:p>
          <a:p>
            <a:pPr>
              <a:buFont typeface="Wingdings" pitchFamily="2" charset="2"/>
              <a:buChar char="Ø"/>
            </a:pPr>
            <a:r>
              <a:rPr lang="en-US" altLang="zh-CN" sz="1600" dirty="0" smtClean="0">
                <a:sym typeface="+mn-ea"/>
              </a:rPr>
              <a:t>JavaScript</a:t>
            </a:r>
            <a:r>
              <a:rPr lang="zh-CN" altLang="en-US" sz="1600" dirty="0" smtClean="0">
                <a:sym typeface="+mn-ea"/>
              </a:rPr>
              <a:t>的核心部分相当精简，只包括两个部分：基本的语法构造（比如操作符、控制结构、语句）和标准库（就是一系列具有各种功能的对象比如</a:t>
            </a:r>
            <a:r>
              <a:rPr lang="en-US" altLang="zh-CN" sz="1600" dirty="0" smtClean="0">
                <a:sym typeface="+mn-ea"/>
              </a:rPr>
              <a:t>Array</a:t>
            </a:r>
            <a:r>
              <a:rPr lang="zh-CN" altLang="en-US" sz="1600" dirty="0" smtClean="0">
                <a:sym typeface="+mn-ea"/>
              </a:rPr>
              <a:t>、</a:t>
            </a:r>
            <a:r>
              <a:rPr lang="en-US" altLang="zh-CN" sz="1600" dirty="0" smtClean="0">
                <a:sym typeface="+mn-ea"/>
              </a:rPr>
              <a:t>Date</a:t>
            </a:r>
            <a:r>
              <a:rPr lang="zh-CN" altLang="en-US" sz="1600" dirty="0" smtClean="0">
                <a:sym typeface="+mn-ea"/>
              </a:rPr>
              <a:t>、</a:t>
            </a:r>
            <a:r>
              <a:rPr lang="en-US" altLang="zh-CN" sz="1600" dirty="0" smtClean="0">
                <a:sym typeface="+mn-ea"/>
              </a:rPr>
              <a:t>Math</a:t>
            </a:r>
            <a:r>
              <a:rPr lang="zh-CN" altLang="en-US" sz="1600" dirty="0" smtClean="0">
                <a:sym typeface="+mn-ea"/>
              </a:rPr>
              <a:t>等）。</a:t>
            </a:r>
          </a:p>
          <a:p>
            <a:endParaRPr lang="zh-CN" altLang="en-US" sz="1600" dirty="0" smtClean="0">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600" b="1" dirty="0" smtClean="0">
                <a:latin typeface="微软雅黑" pitchFamily="34" charset="-122"/>
                <a:ea typeface="微软雅黑" pitchFamily="34" charset="-122"/>
              </a:rPr>
              <a:t>3.ECMA</a:t>
            </a:r>
            <a:r>
              <a:rPr lang="zh-CN" altLang="en-US" sz="3600" b="1" dirty="0" smtClean="0">
                <a:latin typeface="微软雅黑" pitchFamily="34" charset="-122"/>
                <a:ea typeface="微软雅黑" pitchFamily="34" charset="-122"/>
              </a:rPr>
              <a:t>运算符</a:t>
            </a:r>
            <a:endParaRPr lang="zh-CN" altLang="en-US" sz="3600" b="1" dirty="0">
              <a:latin typeface="微软雅黑" pitchFamily="34" charset="-122"/>
              <a:ea typeface="微软雅黑" pitchFamily="34" charset="-122"/>
            </a:endParaRPr>
          </a:p>
        </p:txBody>
      </p:sp>
      <p:sp>
        <p:nvSpPr>
          <p:cNvPr id="5" name="副标题 4"/>
          <p:cNvSpPr>
            <a:spLocks noGrp="1"/>
          </p:cNvSpPr>
          <p:nvPr>
            <p:ph type="subTitle" idx="1"/>
          </p:nvPr>
        </p:nvSpPr>
        <p:spPr/>
        <p:txBody>
          <a:bodyPr>
            <a:normAutofit/>
          </a:bodyPr>
          <a:lstStyle/>
          <a:p>
            <a:r>
              <a:rPr lang="zh-CN" altLang="en-US" sz="1600" b="1" dirty="0" smtClean="0">
                <a:latin typeface="微软雅黑" pitchFamily="34" charset="-122"/>
                <a:ea typeface="微软雅黑" pitchFamily="34" charset="-122"/>
              </a:rPr>
              <a:t>算数运算、关系运算、逻辑运算、赋值运算、字符连接、条件运算</a:t>
            </a:r>
            <a:endParaRPr lang="zh-CN" altLang="en-US"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JavaScript</a:t>
            </a:r>
            <a:r>
              <a:rPr lang="zh-CN" altLang="en-US" sz="3200" b="1" dirty="0" smtClean="0">
                <a:latin typeface="微软雅黑" charset="0"/>
                <a:ea typeface="微软雅黑" charset="0"/>
              </a:rPr>
              <a:t>运算符</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算数运算 </a:t>
            </a:r>
            <a:r>
              <a:rPr lang="en-US" altLang="zh-CN" sz="1600" dirty="0" smtClean="0"/>
              <a:t>+  -  *  /  %  ++  --</a:t>
            </a:r>
          </a:p>
          <a:p>
            <a:pPr>
              <a:buFont typeface="Wingdings" pitchFamily="2" charset="2"/>
              <a:buChar char="Ø"/>
            </a:pPr>
            <a:endParaRPr lang="en-US" altLang="zh-CN" sz="1600" dirty="0" smtClean="0"/>
          </a:p>
          <a:p>
            <a:pPr>
              <a:buFont typeface="Wingdings" pitchFamily="2" charset="2"/>
              <a:buChar char="Ø"/>
            </a:pPr>
            <a:r>
              <a:rPr lang="zh-CN" altLang="zh-CN" sz="1600" dirty="0" smtClean="0"/>
              <a:t>关系运算</a:t>
            </a:r>
            <a:r>
              <a:rPr lang="en-US" altLang="zh-CN" sz="1600" dirty="0" smtClean="0"/>
              <a:t>&gt;  &lt;  &gt;=  &lt;=  ==  ===  !=  !==</a:t>
            </a:r>
          </a:p>
          <a:p>
            <a:pPr>
              <a:buFont typeface="Wingdings" pitchFamily="2" charset="2"/>
              <a:buChar char="Ø"/>
            </a:pPr>
            <a:endParaRPr lang="en-US" altLang="zh-CN" sz="1600" dirty="0" smtClean="0"/>
          </a:p>
          <a:p>
            <a:pPr>
              <a:buFont typeface="Wingdings" pitchFamily="2" charset="2"/>
              <a:buChar char="Ø"/>
            </a:pPr>
            <a:r>
              <a:rPr lang="zh-CN" altLang="zh-CN" sz="1600" dirty="0" smtClean="0"/>
              <a:t>逻辑运算 </a:t>
            </a:r>
            <a:r>
              <a:rPr lang="en-US" altLang="zh-CN" sz="1600" dirty="0" smtClean="0"/>
              <a:t>&amp;&amp;  ||  !</a:t>
            </a:r>
          </a:p>
          <a:p>
            <a:pPr>
              <a:buFont typeface="Wingdings" pitchFamily="2" charset="2"/>
              <a:buChar char="Ø"/>
            </a:pPr>
            <a:endParaRPr lang="en-US" altLang="zh-CN" sz="1600" dirty="0" smtClean="0"/>
          </a:p>
          <a:p>
            <a:pPr>
              <a:buFont typeface="Wingdings" pitchFamily="2" charset="2"/>
              <a:buChar char="Ø"/>
            </a:pPr>
            <a:r>
              <a:rPr lang="zh-CN" altLang="zh-CN" sz="1600" dirty="0" smtClean="0"/>
              <a:t>赋值运算 </a:t>
            </a:r>
            <a:r>
              <a:rPr lang="en-US" altLang="zh-CN" sz="1600" dirty="0" smtClean="0"/>
              <a:t>=  +=  -=  *=  /=  %=</a:t>
            </a:r>
          </a:p>
          <a:p>
            <a:pPr>
              <a:buFont typeface="Wingdings" pitchFamily="2" charset="2"/>
              <a:buChar char="Ø"/>
            </a:pPr>
            <a:endParaRPr lang="en-US" altLang="zh-CN" sz="1600" dirty="0" smtClean="0"/>
          </a:p>
          <a:p>
            <a:pPr>
              <a:buFont typeface="Wingdings" pitchFamily="2" charset="2"/>
              <a:buChar char="Ø"/>
            </a:pPr>
            <a:r>
              <a:rPr lang="zh-CN" altLang="zh-CN" sz="1600" dirty="0" smtClean="0"/>
              <a:t>字符链接 </a:t>
            </a:r>
            <a:r>
              <a:rPr lang="en-US" altLang="zh-CN" sz="1600" dirty="0" smtClean="0"/>
              <a:t>+</a:t>
            </a:r>
          </a:p>
          <a:p>
            <a:pPr>
              <a:buFont typeface="Wingdings" pitchFamily="2" charset="2"/>
              <a:buChar char="Ø"/>
            </a:pPr>
            <a:endParaRPr lang="en-US" altLang="zh-CN" sz="1600" dirty="0" smtClean="0"/>
          </a:p>
          <a:p>
            <a:pPr>
              <a:buFont typeface="Wingdings" pitchFamily="2" charset="2"/>
              <a:buChar char="Ø"/>
            </a:pPr>
            <a:r>
              <a:rPr lang="zh-CN" altLang="en-US" sz="1600" dirty="0" smtClean="0"/>
              <a:t>条件（三目）运算 </a:t>
            </a:r>
            <a:r>
              <a:rPr lang="en-US" altLang="zh-CN" sz="1600" dirty="0" smtClean="0"/>
              <a:t>?:</a:t>
            </a:r>
            <a:endParaRPr lang="en-US" altLang="zh-CN"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算数运算符</a:t>
            </a:r>
            <a:endParaRPr lang="zh-CN" altLang="en-US" sz="3200" b="1" dirty="0">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 xmlns:p14="http://schemas.microsoft.com/office/powerpoint/2010/main" val="700016082"/>
              </p:ext>
            </p:extLst>
          </p:nvPr>
        </p:nvGraphicFramePr>
        <p:xfrm>
          <a:off x="500034" y="714362"/>
          <a:ext cx="8143932" cy="4632960"/>
        </p:xfrm>
        <a:graphic>
          <a:graphicData uri="http://schemas.openxmlformats.org/drawingml/2006/table">
            <a:tbl>
              <a:tblPr firstRow="1" bandRow="1">
                <a:tableStyleId>{74C1A8A3-306A-4EB7-A6B1-4F7E0EB9C5D6}</a:tableStyleId>
              </a:tblPr>
              <a:tblGrid>
                <a:gridCol w="1357323">
                  <a:extLst>
                    <a:ext uri="{9D8B030D-6E8A-4147-A177-3AD203B41FA5}">
                      <a16:colId xmlns="" xmlns:a16="http://schemas.microsoft.com/office/drawing/2014/main" val="20000"/>
                    </a:ext>
                  </a:extLst>
                </a:gridCol>
                <a:gridCol w="1596851">
                  <a:extLst>
                    <a:ext uri="{9D8B030D-6E8A-4147-A177-3AD203B41FA5}">
                      <a16:colId xmlns="" xmlns:a16="http://schemas.microsoft.com/office/drawing/2014/main" val="20001"/>
                    </a:ext>
                  </a:extLst>
                </a:gridCol>
                <a:gridCol w="1357323">
                  <a:extLst>
                    <a:ext uri="{9D8B030D-6E8A-4147-A177-3AD203B41FA5}">
                      <a16:colId xmlns="" xmlns:a16="http://schemas.microsoft.com/office/drawing/2014/main" val="20002"/>
                    </a:ext>
                  </a:extLst>
                </a:gridCol>
                <a:gridCol w="1916218">
                  <a:extLst>
                    <a:ext uri="{9D8B030D-6E8A-4147-A177-3AD203B41FA5}">
                      <a16:colId xmlns="" xmlns:a16="http://schemas.microsoft.com/office/drawing/2014/main" val="20003"/>
                    </a:ext>
                  </a:extLst>
                </a:gridCol>
                <a:gridCol w="1916217">
                  <a:extLst>
                    <a:ext uri="{9D8B030D-6E8A-4147-A177-3AD203B41FA5}">
                      <a16:colId xmlns="" xmlns:a16="http://schemas.microsoft.com/office/drawing/2014/main" val="20004"/>
                    </a:ext>
                  </a:extLst>
                </a:gridCol>
              </a:tblGrid>
              <a:tr h="526855">
                <a:tc>
                  <a:txBody>
                    <a:bodyPr/>
                    <a:lstStyle/>
                    <a:p>
                      <a:pPr algn="ctr">
                        <a:lnSpc>
                          <a:spcPct val="200000"/>
                        </a:lnSpc>
                      </a:pPr>
                      <a:r>
                        <a:rPr lang="zh-CN" altLang="en-US" sz="1600" dirty="0" smtClean="0"/>
                        <a:t>运算符</a:t>
                      </a:r>
                      <a:endParaRPr lang="zh-CN" altLang="en-US" sz="1600" dirty="0"/>
                    </a:p>
                  </a:txBody>
                  <a:tcPr/>
                </a:tc>
                <a:tc>
                  <a:txBody>
                    <a:bodyPr/>
                    <a:lstStyle/>
                    <a:p>
                      <a:pPr algn="ctr">
                        <a:lnSpc>
                          <a:spcPct val="200000"/>
                        </a:lnSpc>
                      </a:pPr>
                      <a:r>
                        <a:rPr lang="zh-CN" altLang="en-US" sz="1600" dirty="0" smtClean="0"/>
                        <a:t>名称</a:t>
                      </a:r>
                      <a:endParaRPr lang="zh-CN" altLang="en-US" sz="1600" dirty="0"/>
                    </a:p>
                  </a:txBody>
                  <a:tcPr/>
                </a:tc>
                <a:tc>
                  <a:txBody>
                    <a:bodyPr/>
                    <a:lstStyle/>
                    <a:p>
                      <a:pPr algn="ctr">
                        <a:lnSpc>
                          <a:spcPct val="200000"/>
                        </a:lnSpc>
                      </a:pPr>
                      <a:r>
                        <a:rPr lang="zh-CN" altLang="en-US" sz="1600" dirty="0" smtClean="0"/>
                        <a:t>表达式</a:t>
                      </a:r>
                      <a:endParaRPr lang="zh-CN" altLang="en-US" sz="1600" dirty="0"/>
                    </a:p>
                  </a:txBody>
                  <a:tcPr/>
                </a:tc>
                <a:tc>
                  <a:txBody>
                    <a:bodyPr/>
                    <a:lstStyle/>
                    <a:p>
                      <a:pPr algn="ctr">
                        <a:lnSpc>
                          <a:spcPct val="200000"/>
                        </a:lnSpc>
                      </a:pPr>
                      <a:r>
                        <a:rPr lang="zh-CN" altLang="en-US" sz="1600" dirty="0" smtClean="0"/>
                        <a:t>示例</a:t>
                      </a:r>
                      <a:endParaRPr lang="zh-CN" altLang="en-US" sz="1600" dirty="0"/>
                    </a:p>
                  </a:txBody>
                  <a:tcPr/>
                </a:tc>
                <a:tc>
                  <a:txBody>
                    <a:bodyPr/>
                    <a:lstStyle/>
                    <a:p>
                      <a:pPr algn="ctr">
                        <a:lnSpc>
                          <a:spcPct val="200000"/>
                        </a:lnSpc>
                      </a:pPr>
                      <a:r>
                        <a:rPr lang="zh-CN" altLang="en-US" sz="1600" dirty="0" smtClean="0"/>
                        <a:t>运算结果</a:t>
                      </a:r>
                      <a:endParaRPr lang="zh-CN" altLang="en-US" sz="1600" dirty="0"/>
                    </a:p>
                  </a:txBody>
                  <a:tcPr/>
                </a:tc>
                <a:extLst>
                  <a:ext uri="{0D108BD9-81ED-4DB2-BD59-A6C34878D82A}">
                    <a16:rowId xmlns="" xmlns:a16="http://schemas.microsoft.com/office/drawing/2014/main" val="10000"/>
                  </a:ext>
                </a:extLst>
              </a:tr>
              <a:tr h="526855">
                <a:tc>
                  <a:txBody>
                    <a:bodyPr/>
                    <a:lstStyle/>
                    <a:p>
                      <a:pPr algn="ctr">
                        <a:lnSpc>
                          <a:spcPct val="200000"/>
                        </a:lnSpc>
                      </a:pPr>
                      <a:r>
                        <a:rPr lang="en-US" altLang="zh-CN" sz="1600" dirty="0" smtClean="0"/>
                        <a:t>+</a:t>
                      </a:r>
                      <a:endParaRPr lang="zh-CN" altLang="en-US" sz="1600" dirty="0"/>
                    </a:p>
                  </a:txBody>
                  <a:tcPr/>
                </a:tc>
                <a:tc>
                  <a:txBody>
                    <a:bodyPr/>
                    <a:lstStyle/>
                    <a:p>
                      <a:pPr algn="ctr">
                        <a:lnSpc>
                          <a:spcPct val="200000"/>
                        </a:lnSpc>
                      </a:pPr>
                      <a:r>
                        <a:rPr lang="zh-CN" altLang="en-US" sz="1600" dirty="0" smtClean="0"/>
                        <a:t>加法运算符</a:t>
                      </a:r>
                      <a:endParaRPr lang="zh-CN" altLang="en-US" sz="1600" dirty="0"/>
                    </a:p>
                  </a:txBody>
                  <a:tcPr/>
                </a:tc>
                <a:tc>
                  <a:txBody>
                    <a:bodyPr/>
                    <a:lstStyle/>
                    <a:p>
                      <a:pPr algn="ctr">
                        <a:lnSpc>
                          <a:spcPct val="200000"/>
                        </a:lnSpc>
                      </a:pPr>
                      <a:r>
                        <a:rPr lang="en-US" altLang="zh-CN" sz="1600" dirty="0" smtClean="0"/>
                        <a:t>5+5</a:t>
                      </a:r>
                      <a:endParaRPr lang="zh-CN" altLang="en-US" sz="1600" dirty="0"/>
                    </a:p>
                  </a:txBody>
                  <a:tcPr/>
                </a:tc>
                <a:tc>
                  <a:txBody>
                    <a:bodyPr/>
                    <a:lstStyle/>
                    <a:p>
                      <a:pPr algn="ctr">
                        <a:lnSpc>
                          <a:spcPct val="200000"/>
                        </a:lnSpc>
                      </a:pPr>
                      <a:r>
                        <a:rPr lang="en-US" altLang="zh-CN" sz="1600" dirty="0" err="1" smtClean="0"/>
                        <a:t>var</a:t>
                      </a:r>
                      <a:r>
                        <a:rPr lang="en-US" altLang="zh-CN" sz="1600" baseline="0" dirty="0" smtClean="0"/>
                        <a:t> a=5+5;</a:t>
                      </a:r>
                      <a:endParaRPr lang="zh-CN" altLang="en-US" sz="1600" dirty="0"/>
                    </a:p>
                  </a:txBody>
                  <a:tcPr/>
                </a:tc>
                <a:tc>
                  <a:txBody>
                    <a:bodyPr/>
                    <a:lstStyle/>
                    <a:p>
                      <a:pPr algn="ctr">
                        <a:lnSpc>
                          <a:spcPct val="200000"/>
                        </a:lnSpc>
                      </a:pPr>
                      <a:r>
                        <a:rPr lang="en-US" altLang="zh-CN" sz="1600" dirty="0" smtClean="0"/>
                        <a:t>10</a:t>
                      </a:r>
                      <a:endParaRPr lang="zh-CN" altLang="en-US" sz="1600" dirty="0"/>
                    </a:p>
                  </a:txBody>
                  <a:tcPr/>
                </a:tc>
                <a:extLst>
                  <a:ext uri="{0D108BD9-81ED-4DB2-BD59-A6C34878D82A}">
                    <a16:rowId xmlns="" xmlns:a16="http://schemas.microsoft.com/office/drawing/2014/main" val="10001"/>
                  </a:ext>
                </a:extLst>
              </a:tr>
              <a:tr h="526855">
                <a:tc>
                  <a:txBody>
                    <a:bodyPr/>
                    <a:lstStyle/>
                    <a:p>
                      <a:pPr algn="ctr">
                        <a:lnSpc>
                          <a:spcPct val="200000"/>
                        </a:lnSpc>
                      </a:pPr>
                      <a:r>
                        <a:rPr lang="en-US" altLang="zh-CN" sz="1600" dirty="0" smtClean="0"/>
                        <a:t>-</a:t>
                      </a:r>
                      <a:endParaRPr lang="zh-CN" altLang="en-US" sz="1600" dirty="0"/>
                    </a:p>
                  </a:txBody>
                  <a:tcPr/>
                </a:tc>
                <a:tc>
                  <a:txBody>
                    <a:bodyPr/>
                    <a:lstStyle/>
                    <a:p>
                      <a:pPr algn="ctr">
                        <a:lnSpc>
                          <a:spcPct val="200000"/>
                        </a:lnSpc>
                      </a:pPr>
                      <a:r>
                        <a:rPr lang="zh-CN" altLang="en-US" sz="1600" dirty="0" smtClean="0"/>
                        <a:t>减法运算符</a:t>
                      </a:r>
                      <a:endParaRPr lang="zh-CN" altLang="en-US" sz="1600" dirty="0"/>
                    </a:p>
                  </a:txBody>
                  <a:tcPr/>
                </a:tc>
                <a:tc>
                  <a:txBody>
                    <a:bodyPr/>
                    <a:lstStyle/>
                    <a:p>
                      <a:pPr algn="ctr">
                        <a:lnSpc>
                          <a:spcPct val="200000"/>
                        </a:lnSpc>
                      </a:pPr>
                      <a:r>
                        <a:rPr lang="en-US" altLang="zh-CN" sz="1600" dirty="0" smtClean="0"/>
                        <a:t>5-5</a:t>
                      </a:r>
                      <a:endParaRPr lang="zh-CN" altLang="en-US" sz="1600" dirty="0"/>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CN" sz="1600" dirty="0" err="1" smtClean="0"/>
                        <a:t>var</a:t>
                      </a:r>
                      <a:r>
                        <a:rPr lang="en-US" altLang="zh-CN" sz="1600" baseline="0" dirty="0" smtClean="0"/>
                        <a:t> a=5-5;</a:t>
                      </a:r>
                      <a:endParaRPr lang="zh-CN" altLang="en-US" sz="1600" dirty="0" smtClean="0"/>
                    </a:p>
                  </a:txBody>
                  <a:tcPr/>
                </a:tc>
                <a:tc>
                  <a:txBody>
                    <a:bodyPr/>
                    <a:lstStyle/>
                    <a:p>
                      <a:pPr algn="ctr">
                        <a:lnSpc>
                          <a:spcPct val="200000"/>
                        </a:lnSpc>
                      </a:pPr>
                      <a:r>
                        <a:rPr lang="en-US" altLang="zh-CN" sz="1600" dirty="0" smtClean="0"/>
                        <a:t>0</a:t>
                      </a:r>
                      <a:endParaRPr lang="zh-CN" altLang="en-US" sz="1600" dirty="0"/>
                    </a:p>
                  </a:txBody>
                  <a:tcPr/>
                </a:tc>
                <a:extLst>
                  <a:ext uri="{0D108BD9-81ED-4DB2-BD59-A6C34878D82A}">
                    <a16:rowId xmlns="" xmlns:a16="http://schemas.microsoft.com/office/drawing/2014/main" val="10002"/>
                  </a:ext>
                </a:extLst>
              </a:tr>
              <a:tr h="526855">
                <a:tc>
                  <a:txBody>
                    <a:bodyPr/>
                    <a:lstStyle/>
                    <a:p>
                      <a:pPr algn="ctr">
                        <a:lnSpc>
                          <a:spcPct val="200000"/>
                        </a:lnSpc>
                      </a:pPr>
                      <a:r>
                        <a:rPr lang="en-US" altLang="zh-CN" sz="1600" dirty="0" smtClean="0"/>
                        <a:t>*</a:t>
                      </a:r>
                      <a:endParaRPr lang="zh-CN" altLang="en-US" sz="1600" dirty="0"/>
                    </a:p>
                  </a:txBody>
                  <a:tcPr/>
                </a:tc>
                <a:tc>
                  <a:txBody>
                    <a:bodyPr/>
                    <a:lstStyle/>
                    <a:p>
                      <a:pPr algn="ctr">
                        <a:lnSpc>
                          <a:spcPct val="200000"/>
                        </a:lnSpc>
                      </a:pPr>
                      <a:r>
                        <a:rPr lang="zh-CN" altLang="en-US" sz="1600" dirty="0" smtClean="0"/>
                        <a:t>乘法运算符</a:t>
                      </a:r>
                      <a:endParaRPr lang="zh-CN" altLang="en-US" sz="1600" dirty="0"/>
                    </a:p>
                  </a:txBody>
                  <a:tcPr/>
                </a:tc>
                <a:tc>
                  <a:txBody>
                    <a:bodyPr/>
                    <a:lstStyle/>
                    <a:p>
                      <a:pPr algn="ctr">
                        <a:lnSpc>
                          <a:spcPct val="200000"/>
                        </a:lnSpc>
                      </a:pPr>
                      <a:r>
                        <a:rPr lang="en-US" altLang="zh-CN" sz="1600" dirty="0" smtClean="0"/>
                        <a:t>5*</a:t>
                      </a:r>
                      <a:r>
                        <a:rPr lang="en-US" altLang="zh-CN" sz="1600" dirty="0" err="1" smtClean="0"/>
                        <a:t>5</a:t>
                      </a:r>
                      <a:endParaRPr lang="zh-CN" altLang="en-US" sz="1600" dirty="0"/>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CN" sz="1600" dirty="0" err="1" smtClean="0"/>
                        <a:t>var</a:t>
                      </a:r>
                      <a:r>
                        <a:rPr lang="en-US" altLang="zh-CN" sz="1600" baseline="0" dirty="0" smtClean="0"/>
                        <a:t> a=5*</a:t>
                      </a:r>
                      <a:r>
                        <a:rPr lang="en-US" altLang="zh-CN" sz="1600" baseline="0" dirty="0" err="1" smtClean="0"/>
                        <a:t>5</a:t>
                      </a:r>
                      <a:r>
                        <a:rPr lang="en-US" altLang="zh-CN" sz="1600" baseline="0" dirty="0" smtClean="0"/>
                        <a:t>;</a:t>
                      </a:r>
                      <a:endParaRPr lang="zh-CN" altLang="en-US" sz="1600" dirty="0" smtClean="0"/>
                    </a:p>
                  </a:txBody>
                  <a:tcPr/>
                </a:tc>
                <a:tc>
                  <a:txBody>
                    <a:bodyPr/>
                    <a:lstStyle/>
                    <a:p>
                      <a:pPr algn="ctr">
                        <a:lnSpc>
                          <a:spcPct val="200000"/>
                        </a:lnSpc>
                      </a:pPr>
                      <a:r>
                        <a:rPr lang="en-US" altLang="zh-CN" sz="1600" dirty="0" smtClean="0"/>
                        <a:t>25</a:t>
                      </a:r>
                      <a:endParaRPr lang="zh-CN" altLang="en-US" sz="1600" dirty="0"/>
                    </a:p>
                  </a:txBody>
                  <a:tcPr/>
                </a:tc>
                <a:extLst>
                  <a:ext uri="{0D108BD9-81ED-4DB2-BD59-A6C34878D82A}">
                    <a16:rowId xmlns="" xmlns:a16="http://schemas.microsoft.com/office/drawing/2014/main" val="10003"/>
                  </a:ext>
                </a:extLst>
              </a:tr>
              <a:tr h="526855">
                <a:tc>
                  <a:txBody>
                    <a:bodyPr/>
                    <a:lstStyle/>
                    <a:p>
                      <a:pPr algn="ctr">
                        <a:lnSpc>
                          <a:spcPct val="200000"/>
                        </a:lnSpc>
                      </a:pPr>
                      <a:r>
                        <a:rPr lang="en-US" altLang="zh-CN" sz="1600" dirty="0" smtClean="0"/>
                        <a:t>/</a:t>
                      </a:r>
                      <a:endParaRPr lang="zh-CN" altLang="en-US" sz="1600" dirty="0"/>
                    </a:p>
                  </a:txBody>
                  <a:tcPr/>
                </a:tc>
                <a:tc>
                  <a:txBody>
                    <a:bodyPr/>
                    <a:lstStyle/>
                    <a:p>
                      <a:pPr algn="ctr">
                        <a:lnSpc>
                          <a:spcPct val="200000"/>
                        </a:lnSpc>
                      </a:pPr>
                      <a:r>
                        <a:rPr lang="zh-CN" altLang="en-US" sz="1600" dirty="0" smtClean="0"/>
                        <a:t>除法运算符</a:t>
                      </a:r>
                      <a:endParaRPr lang="zh-CN" altLang="en-US" sz="1600" dirty="0"/>
                    </a:p>
                  </a:txBody>
                  <a:tcPr/>
                </a:tc>
                <a:tc>
                  <a:txBody>
                    <a:bodyPr/>
                    <a:lstStyle/>
                    <a:p>
                      <a:pPr algn="ctr">
                        <a:lnSpc>
                          <a:spcPct val="200000"/>
                        </a:lnSpc>
                      </a:pPr>
                      <a:r>
                        <a:rPr lang="en-US" altLang="zh-CN" sz="1600" dirty="0" smtClean="0"/>
                        <a:t>5/5</a:t>
                      </a:r>
                      <a:endParaRPr lang="zh-CN" altLang="en-US" sz="1600" dirty="0"/>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CN" sz="1600" dirty="0" err="1" smtClean="0"/>
                        <a:t>var</a:t>
                      </a:r>
                      <a:r>
                        <a:rPr lang="en-US" altLang="zh-CN" sz="1600" baseline="0" dirty="0" smtClean="0"/>
                        <a:t> a=5/5;</a:t>
                      </a:r>
                      <a:endParaRPr lang="zh-CN" altLang="en-US" sz="1600" dirty="0" smtClean="0"/>
                    </a:p>
                  </a:txBody>
                  <a:tcPr/>
                </a:tc>
                <a:tc>
                  <a:txBody>
                    <a:bodyPr/>
                    <a:lstStyle/>
                    <a:p>
                      <a:pPr algn="ctr">
                        <a:lnSpc>
                          <a:spcPct val="200000"/>
                        </a:lnSpc>
                      </a:pPr>
                      <a:r>
                        <a:rPr lang="en-US" altLang="zh-CN" sz="1600" dirty="0" smtClean="0"/>
                        <a:t>1</a:t>
                      </a:r>
                      <a:endParaRPr lang="zh-CN" altLang="en-US" sz="1600" dirty="0"/>
                    </a:p>
                  </a:txBody>
                  <a:tcPr/>
                </a:tc>
                <a:extLst>
                  <a:ext uri="{0D108BD9-81ED-4DB2-BD59-A6C34878D82A}">
                    <a16:rowId xmlns="" xmlns:a16="http://schemas.microsoft.com/office/drawing/2014/main" val="10004"/>
                  </a:ext>
                </a:extLst>
              </a:tr>
              <a:tr h="526855">
                <a:tc>
                  <a:txBody>
                    <a:bodyPr/>
                    <a:lstStyle/>
                    <a:p>
                      <a:pPr algn="ctr">
                        <a:lnSpc>
                          <a:spcPct val="200000"/>
                        </a:lnSpc>
                      </a:pPr>
                      <a:r>
                        <a:rPr lang="en-US" altLang="zh-CN" sz="1600" dirty="0" smtClean="0"/>
                        <a:t>%</a:t>
                      </a:r>
                      <a:endParaRPr lang="zh-CN" altLang="en-US" sz="1600" dirty="0"/>
                    </a:p>
                  </a:txBody>
                  <a:tcPr/>
                </a:tc>
                <a:tc>
                  <a:txBody>
                    <a:bodyPr/>
                    <a:lstStyle/>
                    <a:p>
                      <a:pPr algn="ctr">
                        <a:lnSpc>
                          <a:spcPct val="200000"/>
                        </a:lnSpc>
                      </a:pPr>
                      <a:r>
                        <a:rPr lang="zh-CN" altLang="en-US" sz="1600" dirty="0" smtClean="0"/>
                        <a:t>取余运算符</a:t>
                      </a:r>
                      <a:endParaRPr lang="zh-CN" altLang="en-US" sz="1600" dirty="0"/>
                    </a:p>
                  </a:txBody>
                  <a:tcPr/>
                </a:tc>
                <a:tc>
                  <a:txBody>
                    <a:bodyPr/>
                    <a:lstStyle/>
                    <a:p>
                      <a:pPr algn="ctr">
                        <a:lnSpc>
                          <a:spcPct val="200000"/>
                        </a:lnSpc>
                      </a:pPr>
                      <a:r>
                        <a:rPr lang="en-US" altLang="zh-CN" sz="1600" dirty="0" smtClean="0"/>
                        <a:t>8%5</a:t>
                      </a:r>
                      <a:endParaRPr lang="zh-CN" altLang="en-US" sz="1600" dirty="0"/>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CN" sz="1600" dirty="0" err="1" smtClean="0"/>
                        <a:t>var</a:t>
                      </a:r>
                      <a:r>
                        <a:rPr lang="en-US" altLang="zh-CN" sz="1600" baseline="0" dirty="0" smtClean="0"/>
                        <a:t> a=8%5;</a:t>
                      </a:r>
                      <a:endParaRPr lang="zh-CN" altLang="en-US" sz="1600" dirty="0" smtClean="0"/>
                    </a:p>
                  </a:txBody>
                  <a:tcPr/>
                </a:tc>
                <a:tc>
                  <a:txBody>
                    <a:bodyPr/>
                    <a:lstStyle/>
                    <a:p>
                      <a:pPr algn="ctr">
                        <a:lnSpc>
                          <a:spcPct val="200000"/>
                        </a:lnSpc>
                      </a:pPr>
                      <a:r>
                        <a:rPr lang="en-US" altLang="zh-CN" sz="1600" dirty="0" smtClean="0"/>
                        <a:t>3</a:t>
                      </a:r>
                      <a:endParaRPr lang="zh-CN" altLang="en-US" sz="1600" dirty="0"/>
                    </a:p>
                  </a:txBody>
                  <a:tcPr/>
                </a:tc>
                <a:extLst>
                  <a:ext uri="{0D108BD9-81ED-4DB2-BD59-A6C34878D82A}">
                    <a16:rowId xmlns="" xmlns:a16="http://schemas.microsoft.com/office/drawing/2014/main" val="10005"/>
                  </a:ext>
                </a:extLst>
              </a:tr>
              <a:tr h="526855">
                <a:tc>
                  <a:txBody>
                    <a:bodyPr/>
                    <a:lstStyle/>
                    <a:p>
                      <a:pPr algn="ctr">
                        <a:lnSpc>
                          <a:spcPct val="200000"/>
                        </a:lnSpc>
                      </a:pPr>
                      <a:r>
                        <a:rPr lang="en-US" altLang="zh-CN" sz="1600" dirty="0" smtClean="0"/>
                        <a:t>++</a:t>
                      </a:r>
                      <a:endParaRPr lang="zh-CN" altLang="en-US" sz="1600" dirty="0"/>
                    </a:p>
                  </a:txBody>
                  <a:tcPr/>
                </a:tc>
                <a:tc>
                  <a:txBody>
                    <a:bodyPr/>
                    <a:lstStyle/>
                    <a:p>
                      <a:pPr algn="ctr">
                        <a:lnSpc>
                          <a:spcPct val="200000"/>
                        </a:lnSpc>
                      </a:pPr>
                      <a:r>
                        <a:rPr lang="zh-CN" altLang="en-US" sz="1600" b="0" i="0" kern="1200" dirty="0" smtClean="0">
                          <a:solidFill>
                            <a:schemeClr val="dk1"/>
                          </a:solidFill>
                          <a:latin typeface="+mn-lt"/>
                          <a:ea typeface="+mn-ea"/>
                          <a:cs typeface="+mn-cs"/>
                        </a:rPr>
                        <a:t>自增运算符</a:t>
                      </a:r>
                      <a:endParaRPr lang="zh-CN" altLang="en-US" sz="1600" dirty="0"/>
                    </a:p>
                  </a:txBody>
                  <a:tcPr/>
                </a:tc>
                <a:tc>
                  <a:txBody>
                    <a:bodyPr/>
                    <a:lstStyle/>
                    <a:p>
                      <a:pPr algn="ctr">
                        <a:lnSpc>
                          <a:spcPct val="200000"/>
                        </a:lnSpc>
                      </a:pPr>
                      <a:r>
                        <a:rPr lang="en-US" altLang="zh-CN" sz="1600" dirty="0" err="1" smtClean="0"/>
                        <a:t>i</a:t>
                      </a:r>
                      <a:r>
                        <a:rPr lang="en-US" altLang="zh-CN" sz="1600" dirty="0" smtClean="0"/>
                        <a:t>++</a:t>
                      </a:r>
                      <a:endParaRPr lang="zh-CN" altLang="en-US" sz="1600" dirty="0"/>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CN" sz="1600" dirty="0" err="1" smtClean="0"/>
                        <a:t>var</a:t>
                      </a:r>
                      <a:r>
                        <a:rPr lang="en-US" altLang="zh-CN" sz="1600" baseline="0" dirty="0" smtClean="0"/>
                        <a:t> </a:t>
                      </a:r>
                      <a:r>
                        <a:rPr lang="en-US" altLang="zh-CN" sz="1600" baseline="0" dirty="0" err="1" smtClean="0"/>
                        <a:t>i</a:t>
                      </a:r>
                      <a:r>
                        <a:rPr lang="en-US" altLang="zh-CN" sz="1600" baseline="0" dirty="0" smtClean="0"/>
                        <a:t>=3;i++;</a:t>
                      </a:r>
                      <a:endParaRPr lang="zh-CN" altLang="en-US" sz="1600" dirty="0" smtClean="0"/>
                    </a:p>
                  </a:txBody>
                  <a:tcPr/>
                </a:tc>
                <a:tc>
                  <a:txBody>
                    <a:bodyPr/>
                    <a:lstStyle/>
                    <a:p>
                      <a:pPr algn="ctr">
                        <a:lnSpc>
                          <a:spcPct val="200000"/>
                        </a:lnSpc>
                      </a:pPr>
                      <a:r>
                        <a:rPr lang="en-US" altLang="zh-CN" sz="1600" dirty="0" smtClean="0"/>
                        <a:t>4</a:t>
                      </a:r>
                      <a:endParaRPr lang="zh-CN" altLang="en-US" sz="1600" dirty="0"/>
                    </a:p>
                  </a:txBody>
                  <a:tcPr/>
                </a:tc>
              </a:tr>
              <a:tr h="526855">
                <a:tc>
                  <a:txBody>
                    <a:bodyPr/>
                    <a:lstStyle/>
                    <a:p>
                      <a:pPr algn="ctr">
                        <a:lnSpc>
                          <a:spcPct val="200000"/>
                        </a:lnSpc>
                      </a:pPr>
                      <a:r>
                        <a:rPr lang="en-US" altLang="zh-CN" sz="1600" dirty="0" smtClean="0"/>
                        <a:t>--</a:t>
                      </a:r>
                      <a:endParaRPr lang="zh-CN" altLang="en-US" sz="1600" dirty="0"/>
                    </a:p>
                  </a:txBody>
                  <a:tcPr/>
                </a:tc>
                <a:tc>
                  <a:txBody>
                    <a:bodyPr/>
                    <a:lstStyle/>
                    <a:p>
                      <a:pPr algn="ctr">
                        <a:lnSpc>
                          <a:spcPct val="200000"/>
                        </a:lnSpc>
                      </a:pPr>
                      <a:r>
                        <a:rPr lang="zh-CN" altLang="en-US" sz="1600" dirty="0" smtClean="0"/>
                        <a:t>自减运算符</a:t>
                      </a:r>
                      <a:endParaRPr lang="zh-CN" altLang="en-US" sz="1600" dirty="0"/>
                    </a:p>
                  </a:txBody>
                  <a:tcPr/>
                </a:tc>
                <a:tc>
                  <a:txBody>
                    <a:bodyPr/>
                    <a:lstStyle/>
                    <a:p>
                      <a:pPr algn="ctr">
                        <a:lnSpc>
                          <a:spcPct val="200000"/>
                        </a:lnSpc>
                      </a:pPr>
                      <a:r>
                        <a:rPr lang="en-US" altLang="zh-CN" sz="1600" dirty="0" err="1" smtClean="0"/>
                        <a:t>i</a:t>
                      </a:r>
                      <a:r>
                        <a:rPr lang="en-US" altLang="zh-CN" sz="1600" dirty="0" smtClean="0"/>
                        <a:t>--</a:t>
                      </a:r>
                      <a:endParaRPr lang="zh-CN" altLang="en-US" sz="1600" dirty="0"/>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en-US" altLang="zh-CN" sz="1600" dirty="0" err="1" smtClean="0"/>
                        <a:t>var</a:t>
                      </a:r>
                      <a:r>
                        <a:rPr lang="en-US" altLang="zh-CN" sz="1600" baseline="0" dirty="0" smtClean="0"/>
                        <a:t> </a:t>
                      </a:r>
                      <a:r>
                        <a:rPr lang="en-US" altLang="zh-CN" sz="1600" baseline="0" dirty="0" err="1" smtClean="0"/>
                        <a:t>i</a:t>
                      </a:r>
                      <a:r>
                        <a:rPr lang="en-US" altLang="zh-CN" sz="1600" baseline="0" dirty="0" smtClean="0"/>
                        <a:t>=3;i--;</a:t>
                      </a:r>
                      <a:endParaRPr lang="zh-CN" altLang="en-US" sz="1600" dirty="0" smtClean="0"/>
                    </a:p>
                  </a:txBody>
                  <a:tcPr/>
                </a:tc>
                <a:tc>
                  <a:txBody>
                    <a:bodyPr/>
                    <a:lstStyle/>
                    <a:p>
                      <a:pPr algn="ctr">
                        <a:lnSpc>
                          <a:spcPct val="200000"/>
                        </a:lnSpc>
                      </a:pPr>
                      <a:r>
                        <a:rPr lang="en-US" altLang="zh-CN" sz="1600" dirty="0" smtClean="0"/>
                        <a:t>2</a:t>
                      </a:r>
                      <a:endParaRPr lang="zh-CN" altLang="en-US" sz="1600"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关系运算</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关系运算用于判断数据之间的大小关系</a:t>
            </a:r>
            <a:endParaRPr lang="en-US" altLang="zh-CN" sz="1600" dirty="0" smtClean="0"/>
          </a:p>
          <a:p>
            <a:pPr>
              <a:buFont typeface="Wingdings" pitchFamily="2" charset="2"/>
              <a:buChar char="Ø"/>
            </a:pPr>
            <a:r>
              <a:rPr lang="zh-CN" altLang="en-US" sz="1600" dirty="0" smtClean="0"/>
              <a:t>关系表达式的值为</a:t>
            </a:r>
            <a:r>
              <a:rPr lang="en-US" altLang="zh-CN" sz="1600" dirty="0" err="1" smtClean="0"/>
              <a:t>boolean</a:t>
            </a:r>
            <a:r>
              <a:rPr lang="zh-CN" altLang="en-US" sz="1600" dirty="0" smtClean="0"/>
              <a:t>类型（</a:t>
            </a:r>
            <a:r>
              <a:rPr lang="en-US" altLang="zh-CN" sz="1600" dirty="0" smtClean="0"/>
              <a:t>true</a:t>
            </a:r>
            <a:r>
              <a:rPr lang="zh-CN" altLang="en-US" sz="1600" dirty="0" smtClean="0"/>
              <a:t>或</a:t>
            </a:r>
            <a:r>
              <a:rPr lang="en-US" altLang="zh-CN" sz="1600" dirty="0" smtClean="0"/>
              <a:t>false</a:t>
            </a:r>
            <a:r>
              <a:rPr lang="zh-CN" altLang="en-US" sz="1600" dirty="0" smtClean="0"/>
              <a:t>）</a:t>
            </a:r>
            <a:endParaRPr lang="zh-CN" altLang="en-US" sz="1600" dirty="0"/>
          </a:p>
        </p:txBody>
      </p:sp>
      <p:graphicFrame>
        <p:nvGraphicFramePr>
          <p:cNvPr id="4" name="表格 3"/>
          <p:cNvGraphicFramePr>
            <a:graphicFrameLocks noGrp="1"/>
          </p:cNvGraphicFramePr>
          <p:nvPr/>
        </p:nvGraphicFramePr>
        <p:xfrm>
          <a:off x="785786" y="1714494"/>
          <a:ext cx="7500992" cy="3200400"/>
        </p:xfrm>
        <a:graphic>
          <a:graphicData uri="http://schemas.openxmlformats.org/drawingml/2006/table">
            <a:tbl>
              <a:tblPr firstRow="1" bandRow="1">
                <a:tableStyleId>{74C1A8A3-306A-4EB7-A6B1-4F7E0EB9C5D6}</a:tableStyleId>
              </a:tblPr>
              <a:tblGrid>
                <a:gridCol w="1875248">
                  <a:extLst>
                    <a:ext uri="{9D8B030D-6E8A-4147-A177-3AD203B41FA5}">
                      <a16:colId xmlns="" xmlns:a16="http://schemas.microsoft.com/office/drawing/2014/main" val="20000"/>
                    </a:ext>
                  </a:extLst>
                </a:gridCol>
                <a:gridCol w="1875248">
                  <a:extLst>
                    <a:ext uri="{9D8B030D-6E8A-4147-A177-3AD203B41FA5}">
                      <a16:colId xmlns="" xmlns:a16="http://schemas.microsoft.com/office/drawing/2014/main" val="20001"/>
                    </a:ext>
                  </a:extLst>
                </a:gridCol>
                <a:gridCol w="1875248">
                  <a:extLst>
                    <a:ext uri="{9D8B030D-6E8A-4147-A177-3AD203B41FA5}">
                      <a16:colId xmlns="" xmlns:a16="http://schemas.microsoft.com/office/drawing/2014/main" val="20002"/>
                    </a:ext>
                  </a:extLst>
                </a:gridCol>
                <a:gridCol w="1875248">
                  <a:extLst>
                    <a:ext uri="{9D8B030D-6E8A-4147-A177-3AD203B41FA5}">
                      <a16:colId xmlns="" xmlns:a16="http://schemas.microsoft.com/office/drawing/2014/main" val="20003"/>
                    </a:ext>
                  </a:extLst>
                </a:gridCol>
              </a:tblGrid>
              <a:tr h="542929">
                <a:tc>
                  <a:txBody>
                    <a:bodyPr/>
                    <a:lstStyle/>
                    <a:p>
                      <a:pPr algn="ctr">
                        <a:lnSpc>
                          <a:spcPct val="200000"/>
                        </a:lnSpc>
                      </a:pPr>
                      <a:r>
                        <a:rPr lang="zh-CN" altLang="en-US" dirty="0" smtClean="0"/>
                        <a:t>操作符</a:t>
                      </a:r>
                      <a:endParaRPr lang="zh-CN" altLang="en-US" dirty="0"/>
                    </a:p>
                  </a:txBody>
                  <a:tcPr/>
                </a:tc>
                <a:tc>
                  <a:txBody>
                    <a:bodyPr/>
                    <a:lstStyle/>
                    <a:p>
                      <a:pPr algn="ctr">
                        <a:lnSpc>
                          <a:spcPct val="200000"/>
                        </a:lnSpc>
                      </a:pPr>
                      <a:r>
                        <a:rPr lang="zh-CN" altLang="en-US" dirty="0" smtClean="0"/>
                        <a:t>名称</a:t>
                      </a:r>
                      <a:endParaRPr lang="zh-CN" altLang="en-US" dirty="0"/>
                    </a:p>
                  </a:txBody>
                  <a:tcPr/>
                </a:tc>
                <a:tc>
                  <a:txBody>
                    <a:bodyPr/>
                    <a:lstStyle/>
                    <a:p>
                      <a:pPr algn="ctr">
                        <a:lnSpc>
                          <a:spcPct val="200000"/>
                        </a:lnSpc>
                      </a:pPr>
                      <a:r>
                        <a:rPr lang="zh-CN" altLang="en-US" dirty="0" smtClean="0"/>
                        <a:t>表达式</a:t>
                      </a:r>
                      <a:endParaRPr lang="zh-CN" altLang="en-US" dirty="0"/>
                    </a:p>
                  </a:txBody>
                  <a:tcPr/>
                </a:tc>
                <a:tc>
                  <a:txBody>
                    <a:bodyPr/>
                    <a:lstStyle/>
                    <a:p>
                      <a:pPr algn="ctr">
                        <a:lnSpc>
                          <a:spcPct val="200000"/>
                        </a:lnSpc>
                      </a:pPr>
                      <a:r>
                        <a:rPr lang="zh-CN" altLang="en-US" dirty="0" smtClean="0"/>
                        <a:t>返回结果</a:t>
                      </a:r>
                      <a:endParaRPr lang="zh-CN" altLang="en-US" dirty="0"/>
                    </a:p>
                  </a:txBody>
                  <a:tcPr/>
                </a:tc>
                <a:extLst>
                  <a:ext uri="{0D108BD9-81ED-4DB2-BD59-A6C34878D82A}">
                    <a16:rowId xmlns="" xmlns:a16="http://schemas.microsoft.com/office/drawing/2014/main" val="10000"/>
                  </a:ext>
                </a:extLst>
              </a:tr>
              <a:tr h="542929">
                <a:tc>
                  <a:txBody>
                    <a:bodyPr/>
                    <a:lstStyle/>
                    <a:p>
                      <a:pPr algn="ctr">
                        <a:lnSpc>
                          <a:spcPct val="200000"/>
                        </a:lnSpc>
                      </a:pPr>
                      <a:r>
                        <a:rPr lang="en-US" altLang="zh-CN" dirty="0" smtClean="0"/>
                        <a:t>&gt;</a:t>
                      </a:r>
                      <a:endParaRPr lang="zh-CN" altLang="en-US" dirty="0"/>
                    </a:p>
                  </a:txBody>
                  <a:tcPr/>
                </a:tc>
                <a:tc>
                  <a:txBody>
                    <a:bodyPr/>
                    <a:lstStyle/>
                    <a:p>
                      <a:pPr algn="ctr">
                        <a:lnSpc>
                          <a:spcPct val="200000"/>
                        </a:lnSpc>
                      </a:pPr>
                      <a:r>
                        <a:rPr lang="zh-CN" altLang="en-US" dirty="0" smtClean="0"/>
                        <a:t>大于</a:t>
                      </a:r>
                      <a:endParaRPr lang="zh-CN" altLang="en-US" dirty="0"/>
                    </a:p>
                  </a:txBody>
                  <a:tcPr/>
                </a:tc>
                <a:tc>
                  <a:txBody>
                    <a:bodyPr/>
                    <a:lstStyle/>
                    <a:p>
                      <a:pPr algn="ctr">
                        <a:lnSpc>
                          <a:spcPct val="200000"/>
                        </a:lnSpc>
                      </a:pPr>
                      <a:r>
                        <a:rPr lang="en-US" altLang="zh-CN" dirty="0" smtClean="0"/>
                        <a:t>10&gt;20</a:t>
                      </a:r>
                      <a:endParaRPr lang="zh-CN" altLang="en-US" dirty="0"/>
                    </a:p>
                  </a:txBody>
                  <a:tcPr/>
                </a:tc>
                <a:tc>
                  <a:txBody>
                    <a:bodyPr/>
                    <a:lstStyle/>
                    <a:p>
                      <a:pPr algn="ctr">
                        <a:lnSpc>
                          <a:spcPct val="200000"/>
                        </a:lnSpc>
                      </a:pPr>
                      <a:r>
                        <a:rPr lang="en-US" altLang="zh-CN" dirty="0" smtClean="0"/>
                        <a:t>false</a:t>
                      </a:r>
                      <a:endParaRPr lang="zh-CN" altLang="en-US" dirty="0"/>
                    </a:p>
                  </a:txBody>
                  <a:tcPr/>
                </a:tc>
                <a:extLst>
                  <a:ext uri="{0D108BD9-81ED-4DB2-BD59-A6C34878D82A}">
                    <a16:rowId xmlns="" xmlns:a16="http://schemas.microsoft.com/office/drawing/2014/main" val="10001"/>
                  </a:ext>
                </a:extLst>
              </a:tr>
              <a:tr h="542929">
                <a:tc>
                  <a:txBody>
                    <a:bodyPr/>
                    <a:lstStyle/>
                    <a:p>
                      <a:pPr algn="ctr">
                        <a:lnSpc>
                          <a:spcPct val="200000"/>
                        </a:lnSpc>
                      </a:pPr>
                      <a:r>
                        <a:rPr lang="en-US" altLang="zh-CN" dirty="0" smtClean="0"/>
                        <a:t>&lt;</a:t>
                      </a:r>
                      <a:endParaRPr lang="zh-CN" altLang="en-US" dirty="0"/>
                    </a:p>
                  </a:txBody>
                  <a:tcPr/>
                </a:tc>
                <a:tc>
                  <a:txBody>
                    <a:bodyPr/>
                    <a:lstStyle/>
                    <a:p>
                      <a:pPr algn="ctr">
                        <a:lnSpc>
                          <a:spcPct val="200000"/>
                        </a:lnSpc>
                      </a:pPr>
                      <a:r>
                        <a:rPr lang="zh-CN" altLang="en-US" dirty="0" smtClean="0"/>
                        <a:t>小于</a:t>
                      </a:r>
                      <a:endParaRPr lang="zh-CN" altLang="en-US" dirty="0"/>
                    </a:p>
                  </a:txBody>
                  <a:tcPr/>
                </a:tc>
                <a:tc>
                  <a:txBody>
                    <a:bodyPr/>
                    <a:lstStyle/>
                    <a:p>
                      <a:pPr algn="ctr">
                        <a:lnSpc>
                          <a:spcPct val="200000"/>
                        </a:lnSpc>
                      </a:pPr>
                      <a:r>
                        <a:rPr lang="en-US" altLang="zh-CN" dirty="0" smtClean="0"/>
                        <a:t>5&lt;6</a:t>
                      </a:r>
                      <a:endParaRPr lang="zh-CN" altLang="en-US" dirty="0"/>
                    </a:p>
                  </a:txBody>
                  <a:tcPr/>
                </a:tc>
                <a:tc>
                  <a:txBody>
                    <a:bodyPr/>
                    <a:lstStyle/>
                    <a:p>
                      <a:pPr algn="ctr">
                        <a:lnSpc>
                          <a:spcPct val="200000"/>
                        </a:lnSpc>
                      </a:pPr>
                      <a:r>
                        <a:rPr lang="en-US" altLang="zh-CN" dirty="0" smtClean="0"/>
                        <a:t>true</a:t>
                      </a:r>
                      <a:endParaRPr lang="zh-CN" altLang="en-US" dirty="0"/>
                    </a:p>
                  </a:txBody>
                  <a:tcPr/>
                </a:tc>
                <a:extLst>
                  <a:ext uri="{0D108BD9-81ED-4DB2-BD59-A6C34878D82A}">
                    <a16:rowId xmlns="" xmlns:a16="http://schemas.microsoft.com/office/drawing/2014/main" val="10002"/>
                  </a:ext>
                </a:extLst>
              </a:tr>
              <a:tr h="542929">
                <a:tc>
                  <a:txBody>
                    <a:bodyPr/>
                    <a:lstStyle/>
                    <a:p>
                      <a:pPr algn="ctr">
                        <a:lnSpc>
                          <a:spcPct val="200000"/>
                        </a:lnSpc>
                      </a:pPr>
                      <a:r>
                        <a:rPr lang="en-US" altLang="zh-CN" dirty="0" smtClean="0"/>
                        <a:t>&gt;=</a:t>
                      </a:r>
                      <a:endParaRPr lang="zh-CN" altLang="en-US" dirty="0"/>
                    </a:p>
                  </a:txBody>
                  <a:tcPr/>
                </a:tc>
                <a:tc>
                  <a:txBody>
                    <a:bodyPr/>
                    <a:lstStyle/>
                    <a:p>
                      <a:pPr algn="ctr">
                        <a:lnSpc>
                          <a:spcPct val="200000"/>
                        </a:lnSpc>
                      </a:pPr>
                      <a:r>
                        <a:rPr lang="zh-CN" altLang="en-US" dirty="0" smtClean="0"/>
                        <a:t>大于等于</a:t>
                      </a:r>
                      <a:endParaRPr lang="zh-CN" altLang="en-US" dirty="0"/>
                    </a:p>
                  </a:txBody>
                  <a:tcPr/>
                </a:tc>
                <a:tc>
                  <a:txBody>
                    <a:bodyPr/>
                    <a:lstStyle/>
                    <a:p>
                      <a:pPr algn="ctr">
                        <a:lnSpc>
                          <a:spcPct val="200000"/>
                        </a:lnSpc>
                      </a:pPr>
                      <a:r>
                        <a:rPr lang="en-US" altLang="zh-CN" dirty="0" smtClean="0"/>
                        <a:t>3&gt;=</a:t>
                      </a:r>
                      <a:r>
                        <a:rPr lang="en-US" altLang="zh-CN" dirty="0" err="1" smtClean="0"/>
                        <a:t>3</a:t>
                      </a:r>
                      <a:endParaRPr lang="zh-CN" altLang="en-US" dirty="0"/>
                    </a:p>
                  </a:txBody>
                  <a:tcPr/>
                </a:tc>
                <a:tc>
                  <a:txBody>
                    <a:bodyPr/>
                    <a:lstStyle/>
                    <a:p>
                      <a:pPr algn="ctr">
                        <a:lnSpc>
                          <a:spcPct val="200000"/>
                        </a:lnSpc>
                      </a:pPr>
                      <a:r>
                        <a:rPr lang="en-US" altLang="zh-CN" dirty="0" smtClean="0"/>
                        <a:t>true</a:t>
                      </a:r>
                      <a:endParaRPr lang="zh-CN" altLang="en-US" dirty="0"/>
                    </a:p>
                  </a:txBody>
                  <a:tcPr/>
                </a:tc>
                <a:extLst>
                  <a:ext uri="{0D108BD9-81ED-4DB2-BD59-A6C34878D82A}">
                    <a16:rowId xmlns="" xmlns:a16="http://schemas.microsoft.com/office/drawing/2014/main" val="10003"/>
                  </a:ext>
                </a:extLst>
              </a:tr>
              <a:tr h="542929">
                <a:tc>
                  <a:txBody>
                    <a:bodyPr/>
                    <a:lstStyle/>
                    <a:p>
                      <a:pPr algn="ctr">
                        <a:lnSpc>
                          <a:spcPct val="200000"/>
                        </a:lnSpc>
                      </a:pPr>
                      <a:r>
                        <a:rPr lang="en-US" altLang="zh-CN" dirty="0" smtClean="0"/>
                        <a:t>&lt;=</a:t>
                      </a:r>
                      <a:endParaRPr lang="zh-CN" altLang="en-US" dirty="0"/>
                    </a:p>
                  </a:txBody>
                  <a:tcPr/>
                </a:tc>
                <a:tc>
                  <a:txBody>
                    <a:bodyPr/>
                    <a:lstStyle/>
                    <a:p>
                      <a:pPr algn="ctr">
                        <a:lnSpc>
                          <a:spcPct val="200000"/>
                        </a:lnSpc>
                      </a:pPr>
                      <a:r>
                        <a:rPr lang="zh-CN" altLang="en-US" dirty="0" smtClean="0"/>
                        <a:t>小于等于</a:t>
                      </a:r>
                      <a:endParaRPr lang="zh-CN" altLang="en-US" dirty="0"/>
                    </a:p>
                  </a:txBody>
                  <a:tcPr/>
                </a:tc>
                <a:tc>
                  <a:txBody>
                    <a:bodyPr/>
                    <a:lstStyle/>
                    <a:p>
                      <a:pPr algn="ctr">
                        <a:lnSpc>
                          <a:spcPct val="200000"/>
                        </a:lnSpc>
                      </a:pPr>
                      <a:r>
                        <a:rPr lang="en-US" altLang="zh-CN" dirty="0" smtClean="0"/>
                        <a:t>5&lt;=8</a:t>
                      </a:r>
                      <a:endParaRPr lang="zh-CN" altLang="en-US" dirty="0"/>
                    </a:p>
                  </a:txBody>
                  <a:tcPr/>
                </a:tc>
                <a:tc>
                  <a:txBody>
                    <a:bodyPr/>
                    <a:lstStyle/>
                    <a:p>
                      <a:pPr algn="ctr">
                        <a:lnSpc>
                          <a:spcPct val="200000"/>
                        </a:lnSpc>
                      </a:pPr>
                      <a:r>
                        <a:rPr lang="en-US" altLang="zh-CN" dirty="0" smtClean="0"/>
                        <a:t>true</a:t>
                      </a:r>
                      <a:endParaRPr lang="zh-CN" altLang="en-US" dirty="0"/>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相等操作符</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marL="361950" indent="-361950" algn="just" defTabSz="514350">
              <a:lnSpc>
                <a:spcPct val="110000"/>
              </a:lnSpc>
              <a:spcBef>
                <a:spcPts val="1013"/>
              </a:spcBef>
              <a:buClr>
                <a:schemeClr val="tx1"/>
              </a:buClr>
              <a:buSzPct val="80000"/>
              <a:buFont typeface="Wingdings" pitchFamily="2" charset="2"/>
              <a:buChar char="Ø"/>
              <a:defRPr/>
            </a:pPr>
            <a:r>
              <a:rPr lang="zh-CN" altLang="en-US" sz="1600" kern="0" dirty="0" smtClean="0">
                <a:sym typeface="Calibri" pitchFamily="34" charset="0"/>
              </a:rPr>
              <a:t> 确定两个变量是否相等是编程中的一个非常重要的操作。在比较字符串、数值和布尔值的相等性时，问题还是比较简单。但在涉及到对象的比较时，问题就变得复杂了。最早的</a:t>
            </a:r>
            <a:r>
              <a:rPr lang="en-US" altLang="zh-CN" sz="1600" kern="0" dirty="0" err="1" smtClean="0">
                <a:sym typeface="Calibri" pitchFamily="34" charset="0"/>
              </a:rPr>
              <a:t>ECMAScript</a:t>
            </a:r>
            <a:r>
              <a:rPr lang="zh-CN" altLang="en-US" sz="1600" kern="0" dirty="0" smtClean="0">
                <a:sym typeface="Calibri" pitchFamily="34" charset="0"/>
              </a:rPr>
              <a:t>中的相等和不等操作符会在执行比较之前，现将对象转换成相似的类型。后来，有人提出这种类型转换道理是否合理的质疑。最后，</a:t>
            </a:r>
            <a:r>
              <a:rPr lang="en-US" altLang="zh-CN" sz="1600" kern="0" dirty="0" err="1" smtClean="0">
                <a:sym typeface="Calibri" pitchFamily="34" charset="0"/>
              </a:rPr>
              <a:t>ECMAScript</a:t>
            </a:r>
            <a:r>
              <a:rPr lang="zh-CN" altLang="en-US" sz="1600" kern="0" dirty="0" smtClean="0">
                <a:sym typeface="Calibri" pitchFamily="34" charset="0"/>
              </a:rPr>
              <a:t>的解决方案就是提供两组操作符</a:t>
            </a:r>
            <a:endParaRPr lang="en-US" altLang="zh-CN" sz="1600" kern="0" dirty="0" smtClean="0">
              <a:sym typeface="Calibri" pitchFamily="34" charset="0"/>
            </a:endParaRPr>
          </a:p>
          <a:p>
            <a:pPr marL="361950" indent="-361950" algn="just" defTabSz="514350">
              <a:lnSpc>
                <a:spcPct val="110000"/>
              </a:lnSpc>
              <a:spcBef>
                <a:spcPts val="1013"/>
              </a:spcBef>
              <a:buClr>
                <a:schemeClr val="tx1"/>
              </a:buClr>
              <a:buSzPct val="80000"/>
              <a:buFont typeface="Wingdings" pitchFamily="2" charset="2"/>
              <a:buChar char="Ø"/>
              <a:defRPr/>
            </a:pPr>
            <a:r>
              <a:rPr lang="zh-CN" altLang="en-US" sz="1600" kern="0" dirty="0" smtClean="0">
                <a:sym typeface="Calibri" pitchFamily="34" charset="0"/>
              </a:rPr>
              <a:t>     </a:t>
            </a:r>
            <a:r>
              <a:rPr lang="zh-CN" altLang="en-US" sz="1600" u="sng" kern="0" dirty="0" smtClean="0">
                <a:sym typeface="Calibri" pitchFamily="34" charset="0"/>
              </a:rPr>
              <a:t>相等和不相等</a:t>
            </a:r>
            <a:r>
              <a:rPr lang="en-US" altLang="zh-CN" sz="1600" u="sng" kern="0" dirty="0" smtClean="0">
                <a:sym typeface="Calibri" pitchFamily="34" charset="0"/>
              </a:rPr>
              <a:t>——</a:t>
            </a:r>
            <a:r>
              <a:rPr lang="zh-CN" altLang="en-US" sz="1600" u="sng" kern="0" dirty="0" smtClean="0">
                <a:sym typeface="Calibri" pitchFamily="34" charset="0"/>
              </a:rPr>
              <a:t>先转换再比较</a:t>
            </a:r>
            <a:endParaRPr lang="en-US" altLang="zh-CN" sz="1600" u="sng" kern="0" dirty="0" smtClean="0">
              <a:sym typeface="Calibri" pitchFamily="34" charset="0"/>
            </a:endParaRPr>
          </a:p>
          <a:p>
            <a:pPr marL="361950" indent="-361950" algn="just" defTabSz="514350">
              <a:lnSpc>
                <a:spcPct val="110000"/>
              </a:lnSpc>
              <a:spcBef>
                <a:spcPts val="1013"/>
              </a:spcBef>
              <a:buClr>
                <a:schemeClr val="tx1"/>
              </a:buClr>
              <a:buSzPct val="80000"/>
              <a:buFont typeface="Wingdings" pitchFamily="2" charset="2"/>
              <a:buChar char="Ø"/>
              <a:defRPr/>
            </a:pPr>
            <a:r>
              <a:rPr lang="zh-CN" altLang="en-US" sz="1600" u="sng" kern="0" dirty="0" smtClean="0">
                <a:sym typeface="Calibri" pitchFamily="34" charset="0"/>
              </a:rPr>
              <a:t>     全等和不全等</a:t>
            </a:r>
            <a:r>
              <a:rPr lang="en-US" altLang="zh-CN" sz="1600" u="sng" kern="0" dirty="0" smtClean="0">
                <a:sym typeface="Calibri" pitchFamily="34" charset="0"/>
              </a:rPr>
              <a:t>——</a:t>
            </a:r>
            <a:r>
              <a:rPr lang="zh-CN" altLang="en-US" sz="1600" u="sng" kern="0" dirty="0" smtClean="0">
                <a:sym typeface="Calibri" pitchFamily="34" charset="0"/>
              </a:rPr>
              <a:t>仅比较而不转换。</a:t>
            </a:r>
            <a:endParaRPr lang="en-US" altLang="zh-CN" sz="1600" u="sng" kern="0" dirty="0" smtClean="0">
              <a:sym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buFont typeface="Wingdings" pitchFamily="2" charset="2"/>
              <a:buChar char="Ø"/>
            </a:pPr>
            <a:r>
              <a:rPr lang="zh-CN" altLang="en-US" sz="3200" b="1" kern="0" dirty="0" smtClean="0">
                <a:latin typeface="微软雅黑" pitchFamily="34" charset="-122"/>
                <a:ea typeface="微软雅黑" pitchFamily="34" charset="-122"/>
                <a:sym typeface="Calibri" pitchFamily="34" charset="0"/>
              </a:rPr>
              <a:t>相等和不相等</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marL="419100" indent="-361950" algn="just" defTabSz="514350">
              <a:spcBef>
                <a:spcPts val="1013"/>
              </a:spcBef>
              <a:buSzPct val="80000"/>
              <a:buFont typeface="Wingdings" pitchFamily="2" charset="2"/>
              <a:buChar char="Ø"/>
              <a:defRPr/>
            </a:pPr>
            <a:r>
              <a:rPr lang="en-US" altLang="zh-CN" sz="1600" kern="0" dirty="0" err="1" smtClean="0">
                <a:sym typeface="Calibri" pitchFamily="34" charset="0"/>
              </a:rPr>
              <a:t>ECMAScript</a:t>
            </a:r>
            <a:r>
              <a:rPr lang="zh-CN" altLang="en-US" sz="1600" kern="0" dirty="0" smtClean="0">
                <a:sym typeface="Calibri" pitchFamily="34" charset="0"/>
              </a:rPr>
              <a:t>中的相等操作符由两个等号</a:t>
            </a:r>
            <a:r>
              <a:rPr lang="en-US" altLang="zh-CN" sz="1600" kern="0" dirty="0" smtClean="0">
                <a:sym typeface="Calibri" pitchFamily="34" charset="0"/>
              </a:rPr>
              <a:t>(==)</a:t>
            </a:r>
            <a:r>
              <a:rPr lang="zh-CN" altLang="en-US" sz="1600" kern="0" dirty="0" smtClean="0">
                <a:sym typeface="Calibri" pitchFamily="34" charset="0"/>
              </a:rPr>
              <a:t>表示，如果两个操作数相等，则返回</a:t>
            </a:r>
            <a:r>
              <a:rPr lang="en-US" altLang="zh-CN" sz="1600" kern="0" dirty="0" smtClean="0">
                <a:sym typeface="Calibri" pitchFamily="34" charset="0"/>
              </a:rPr>
              <a:t>true</a:t>
            </a:r>
            <a:r>
              <a:rPr lang="zh-CN" altLang="en-US" sz="1600" kern="0" dirty="0" smtClean="0">
                <a:sym typeface="Calibri" pitchFamily="34" charset="0"/>
              </a:rPr>
              <a:t>。</a:t>
            </a:r>
            <a:endParaRPr lang="en-US" altLang="zh-CN" sz="1600" kern="0" dirty="0" smtClean="0">
              <a:sym typeface="Calibri" pitchFamily="34" charset="0"/>
            </a:endParaRPr>
          </a:p>
          <a:p>
            <a:pPr marL="419100" indent="-361950" algn="just" defTabSz="514350">
              <a:spcBef>
                <a:spcPts val="1013"/>
              </a:spcBef>
              <a:buSzPct val="80000"/>
              <a:buFont typeface="Wingdings" pitchFamily="2" charset="2"/>
              <a:buChar char="Ø"/>
              <a:defRPr/>
            </a:pPr>
            <a:r>
              <a:rPr lang="zh-CN" altLang="en-US" sz="1600" kern="0" dirty="0" smtClean="0">
                <a:sym typeface="Calibri" pitchFamily="34" charset="0"/>
              </a:rPr>
              <a:t>而不相等操作符由叹号后跟等于号</a:t>
            </a:r>
            <a:r>
              <a:rPr lang="en-US" altLang="zh-CN" sz="1600" kern="0" dirty="0" smtClean="0">
                <a:sym typeface="Calibri" pitchFamily="34" charset="0"/>
              </a:rPr>
              <a:t>(!=)</a:t>
            </a:r>
            <a:r>
              <a:rPr lang="zh-CN" altLang="en-US" sz="1600" kern="0" dirty="0" smtClean="0">
                <a:sym typeface="Calibri" pitchFamily="34" charset="0"/>
              </a:rPr>
              <a:t>表示，如果两个操作数不相等，则返回</a:t>
            </a:r>
            <a:r>
              <a:rPr lang="en-US" altLang="zh-CN" sz="1600" kern="0" dirty="0" smtClean="0">
                <a:sym typeface="Calibri" pitchFamily="34" charset="0"/>
              </a:rPr>
              <a:t>true</a:t>
            </a:r>
            <a:r>
              <a:rPr lang="zh-CN" altLang="en-US" sz="1600" kern="0" dirty="0" smtClean="0">
                <a:sym typeface="Calibri" pitchFamily="34" charset="0"/>
              </a:rPr>
              <a:t>。</a:t>
            </a:r>
            <a:endParaRPr lang="en-US" altLang="zh-CN" sz="1600" kern="0" dirty="0" smtClean="0">
              <a:sym typeface="Calibri" pitchFamily="34" charset="0"/>
            </a:endParaRPr>
          </a:p>
          <a:p>
            <a:pPr marL="419100" indent="-361950" algn="just" defTabSz="514350">
              <a:spcBef>
                <a:spcPts val="1013"/>
              </a:spcBef>
              <a:buSzPct val="80000"/>
              <a:buFont typeface="Wingdings" pitchFamily="2" charset="2"/>
              <a:buChar char="Ø"/>
              <a:defRPr/>
            </a:pPr>
            <a:r>
              <a:rPr lang="zh-CN" altLang="en-US" sz="1600" kern="0" dirty="0" smtClean="0">
                <a:sym typeface="Calibri" pitchFamily="34" charset="0"/>
              </a:rPr>
              <a:t>这两个操作符都会先转换操作数</a:t>
            </a:r>
            <a:r>
              <a:rPr lang="en-US" altLang="zh-CN" sz="1600" kern="0" dirty="0" smtClean="0">
                <a:sym typeface="Calibri" pitchFamily="34" charset="0"/>
              </a:rPr>
              <a:t>(</a:t>
            </a:r>
            <a:r>
              <a:rPr lang="zh-CN" altLang="en-US" sz="1600" kern="0" dirty="0" smtClean="0">
                <a:sym typeface="Calibri" pitchFamily="34" charset="0"/>
              </a:rPr>
              <a:t>通常称为强行转型</a:t>
            </a:r>
            <a:r>
              <a:rPr lang="en-US" altLang="zh-CN" sz="1600" kern="0" dirty="0" smtClean="0">
                <a:sym typeface="Calibri" pitchFamily="34" charset="0"/>
              </a:rPr>
              <a:t>)</a:t>
            </a:r>
            <a:r>
              <a:rPr lang="zh-CN" altLang="en-US" sz="1600" kern="0" dirty="0" smtClean="0">
                <a:sym typeface="Calibri" pitchFamily="34" charset="0"/>
              </a:rPr>
              <a:t>，然后再比较它们的相等性。</a:t>
            </a:r>
            <a:endParaRPr lang="en-US" altLang="zh-CN" sz="1600" kern="0" dirty="0" smtClean="0">
              <a:sym typeface="Calibri" pitchFamily="34" charset="0"/>
            </a:endParaRPr>
          </a:p>
          <a:p>
            <a:pPr marL="762000" lvl="1" indent="-361950" algn="just" defTabSz="514350">
              <a:spcBef>
                <a:spcPts val="1013"/>
              </a:spcBef>
              <a:buClr>
                <a:schemeClr val="tx1"/>
              </a:buClr>
              <a:buSzPct val="80000"/>
              <a:buFont typeface="Wingdings" pitchFamily="2" charset="2"/>
              <a:buChar char="Ø"/>
              <a:defRPr/>
            </a:pPr>
            <a:r>
              <a:rPr lang="zh-CN" altLang="en-US" sz="1200" kern="0" dirty="0" smtClean="0">
                <a:sym typeface="Calibri" pitchFamily="34" charset="0"/>
              </a:rPr>
              <a:t>在转换不同的数据类型时，相等和不相等操作符遵循下列基本规则：</a:t>
            </a:r>
            <a:endParaRPr lang="en-US" altLang="zh-CN" sz="1200" kern="0" dirty="0" smtClean="0">
              <a:sym typeface="Calibri" pitchFamily="34" charset="0"/>
            </a:endParaRPr>
          </a:p>
          <a:p>
            <a:pPr marL="762000" lvl="1" indent="-361950" algn="just" defTabSz="514350">
              <a:spcBef>
                <a:spcPts val="1013"/>
              </a:spcBef>
              <a:buClr>
                <a:schemeClr val="tx1"/>
              </a:buClr>
              <a:buSzPct val="80000"/>
              <a:buFont typeface="Wingdings" pitchFamily="2" charset="2"/>
              <a:buChar char="Ø"/>
              <a:defRPr/>
            </a:pPr>
            <a:r>
              <a:rPr lang="zh-CN" altLang="en-US" sz="1200" u="sng" kern="0" dirty="0" smtClean="0">
                <a:solidFill>
                  <a:srgbClr val="FF0000"/>
                </a:solidFill>
                <a:sym typeface="Calibri" pitchFamily="34" charset="0"/>
              </a:rPr>
              <a:t>如果有一个操作数是布尔值，则在比较相等性之前将其转换为数值</a:t>
            </a:r>
            <a:endParaRPr lang="en-US" altLang="zh-CN" sz="1200" u="sng" kern="0" dirty="0" smtClean="0">
              <a:solidFill>
                <a:srgbClr val="FF0000"/>
              </a:solidFill>
              <a:sym typeface="Calibri" pitchFamily="34" charset="0"/>
            </a:endParaRPr>
          </a:p>
          <a:p>
            <a:pPr marL="762000" lvl="1" indent="-361950" algn="just" defTabSz="514350">
              <a:spcBef>
                <a:spcPts val="1013"/>
              </a:spcBef>
              <a:buClr>
                <a:schemeClr val="tx1"/>
              </a:buClr>
              <a:buSzPct val="80000"/>
              <a:buFont typeface="Wingdings" pitchFamily="2" charset="2"/>
              <a:buChar char="Ø"/>
              <a:defRPr/>
            </a:pPr>
            <a:r>
              <a:rPr lang="en-US" altLang="zh-CN" sz="1200" u="sng" kern="0" dirty="0" smtClean="0">
                <a:solidFill>
                  <a:srgbClr val="FF0000"/>
                </a:solidFill>
                <a:sym typeface="Calibri" pitchFamily="34" charset="0"/>
              </a:rPr>
              <a:t>false</a:t>
            </a:r>
            <a:r>
              <a:rPr lang="zh-CN" altLang="en-US" sz="1200" u="sng" kern="0" dirty="0" smtClean="0">
                <a:solidFill>
                  <a:srgbClr val="FF0000"/>
                </a:solidFill>
                <a:sym typeface="Calibri" pitchFamily="34" charset="0"/>
              </a:rPr>
              <a:t>转换为</a:t>
            </a:r>
            <a:r>
              <a:rPr lang="en-US" altLang="zh-CN" sz="1200" u="sng" kern="0" dirty="0" smtClean="0">
                <a:solidFill>
                  <a:srgbClr val="FF0000"/>
                </a:solidFill>
                <a:sym typeface="Calibri" pitchFamily="34" charset="0"/>
              </a:rPr>
              <a:t>0</a:t>
            </a:r>
            <a:r>
              <a:rPr lang="zh-CN" altLang="en-US" sz="1200" u="sng" kern="0" dirty="0" smtClean="0">
                <a:solidFill>
                  <a:srgbClr val="FF0000"/>
                </a:solidFill>
                <a:sym typeface="Calibri" pitchFamily="34" charset="0"/>
              </a:rPr>
              <a:t>，而</a:t>
            </a:r>
            <a:r>
              <a:rPr lang="en-US" altLang="zh-CN" sz="1200" u="sng" kern="0" dirty="0" smtClean="0">
                <a:solidFill>
                  <a:srgbClr val="FF0000"/>
                </a:solidFill>
                <a:sym typeface="Calibri" pitchFamily="34" charset="0"/>
              </a:rPr>
              <a:t>true</a:t>
            </a:r>
            <a:r>
              <a:rPr lang="zh-CN" altLang="en-US" sz="1200" u="sng" kern="0" dirty="0" smtClean="0">
                <a:solidFill>
                  <a:srgbClr val="FF0000"/>
                </a:solidFill>
                <a:sym typeface="Calibri" pitchFamily="34" charset="0"/>
              </a:rPr>
              <a:t>转换为</a:t>
            </a:r>
            <a:r>
              <a:rPr lang="en-US" altLang="zh-CN" sz="1200" u="sng" kern="0" dirty="0" smtClean="0">
                <a:solidFill>
                  <a:srgbClr val="FF0000"/>
                </a:solidFill>
                <a:sym typeface="Calibri" pitchFamily="34" charset="0"/>
              </a:rPr>
              <a:t>1</a:t>
            </a:r>
          </a:p>
          <a:p>
            <a:pPr marL="762000" lvl="1" indent="-361950" algn="just" defTabSz="514350">
              <a:spcBef>
                <a:spcPts val="1013"/>
              </a:spcBef>
              <a:buClr>
                <a:schemeClr val="tx1"/>
              </a:buClr>
              <a:buSzPct val="80000"/>
              <a:buFont typeface="Wingdings" pitchFamily="2" charset="2"/>
              <a:buChar char="Ø"/>
              <a:defRPr/>
            </a:pPr>
            <a:r>
              <a:rPr lang="zh-CN" altLang="en-US" sz="1200" kern="0" dirty="0" smtClean="0">
                <a:sym typeface="Calibri" pitchFamily="34" charset="0"/>
              </a:rPr>
              <a:t>如果一个操作数是字符串，另外一个操作数是数值，在比较相等性之前</a:t>
            </a:r>
            <a:endParaRPr lang="en-US" altLang="zh-CN" sz="1200" kern="0" dirty="0" smtClean="0">
              <a:sym typeface="Calibri" pitchFamily="34" charset="0"/>
            </a:endParaRPr>
          </a:p>
          <a:p>
            <a:pPr marL="762000" lvl="1" indent="-361950" algn="just" defTabSz="514350">
              <a:spcBef>
                <a:spcPts val="1013"/>
              </a:spcBef>
              <a:buClr>
                <a:schemeClr val="tx1"/>
              </a:buClr>
              <a:buSzPct val="80000"/>
              <a:buFont typeface="Wingdings" pitchFamily="2" charset="2"/>
              <a:buChar char="Ø"/>
              <a:defRPr/>
            </a:pPr>
            <a:r>
              <a:rPr lang="zh-CN" altLang="en-US" sz="1200" kern="0" dirty="0" smtClean="0">
                <a:sym typeface="Calibri" pitchFamily="34" charset="0"/>
              </a:rPr>
              <a:t>先将字符串转换为数值</a:t>
            </a:r>
            <a:endParaRPr lang="en-US" altLang="zh-CN" sz="1200" kern="0" dirty="0" smtClean="0">
              <a:sym typeface="Calibri" pitchFamily="34" charset="0"/>
            </a:endParaRPr>
          </a:p>
          <a:p>
            <a:pPr marL="419100" indent="-361950" algn="just" defTabSz="514350">
              <a:spcBef>
                <a:spcPts val="1013"/>
              </a:spcBef>
              <a:buSzPct val="80000"/>
              <a:buFont typeface="Wingdings" pitchFamily="2" charset="2"/>
              <a:buChar char="Ø"/>
              <a:defRPr/>
            </a:pPr>
            <a:endParaRPr lang="en-US" altLang="zh-CN" sz="1600" kern="0" dirty="0" smtClean="0">
              <a:sym typeface="Calibri" pitchFamily="34" charset="0"/>
            </a:endParaRPr>
          </a:p>
          <a:p>
            <a:pPr marL="819150" lvl="1" indent="-361950" algn="just" defTabSz="514350">
              <a:spcBef>
                <a:spcPts val="1013"/>
              </a:spcBef>
              <a:buSzPct val="80000"/>
              <a:buFont typeface="Wingdings" pitchFamily="2" charset="2"/>
              <a:buChar char="Ø"/>
              <a:defRPr/>
            </a:pPr>
            <a:endParaRPr lang="en-US" altLang="zh-CN" sz="1600" kern="0" dirty="0" smtClean="0">
              <a:sym typeface="Calibri" pitchFamily="34" charset="0"/>
            </a:endParaRPr>
          </a:p>
          <a:p>
            <a:pPr>
              <a:buFont typeface="Wingdings" pitchFamily="2" charset="2"/>
              <a:buChar char="Ø"/>
            </a:pPr>
            <a:endParaRPr lang="zh-CN" altLang="en-US" sz="1600" dirty="0"/>
          </a:p>
        </p:txBody>
      </p:sp>
      <p:graphicFrame>
        <p:nvGraphicFramePr>
          <p:cNvPr id="4" name="表格 3"/>
          <p:cNvGraphicFramePr>
            <a:graphicFrameLocks noGrp="1"/>
          </p:cNvGraphicFramePr>
          <p:nvPr/>
        </p:nvGraphicFramePr>
        <p:xfrm>
          <a:off x="3643306" y="3143254"/>
          <a:ext cx="4929222" cy="1706880"/>
        </p:xfrm>
        <a:graphic>
          <a:graphicData uri="http://schemas.openxmlformats.org/drawingml/2006/table">
            <a:tbl>
              <a:tblPr firstRow="1" bandRow="1">
                <a:tableStyleId>{5C22544A-7EE6-4342-B048-85BDC9FD1C3A}</a:tableStyleId>
              </a:tblPr>
              <a:tblGrid>
                <a:gridCol w="2004104">
                  <a:extLst>
                    <a:ext uri="{9D8B030D-6E8A-4147-A177-3AD203B41FA5}">
                      <a16:colId xmlns="" xmlns:a16="http://schemas.microsoft.com/office/drawing/2014/main" val="20000"/>
                    </a:ext>
                  </a:extLst>
                </a:gridCol>
                <a:gridCol w="460507">
                  <a:extLst>
                    <a:ext uri="{9D8B030D-6E8A-4147-A177-3AD203B41FA5}">
                      <a16:colId xmlns="" xmlns:a16="http://schemas.microsoft.com/office/drawing/2014/main" val="20001"/>
                    </a:ext>
                  </a:extLst>
                </a:gridCol>
                <a:gridCol w="2040121">
                  <a:extLst>
                    <a:ext uri="{9D8B030D-6E8A-4147-A177-3AD203B41FA5}">
                      <a16:colId xmlns="" xmlns:a16="http://schemas.microsoft.com/office/drawing/2014/main" val="20002"/>
                    </a:ext>
                  </a:extLst>
                </a:gridCol>
                <a:gridCol w="424490">
                  <a:extLst>
                    <a:ext uri="{9D8B030D-6E8A-4147-A177-3AD203B41FA5}">
                      <a16:colId xmlns="" xmlns:a16="http://schemas.microsoft.com/office/drawing/2014/main" val="20003"/>
                    </a:ext>
                  </a:extLst>
                </a:gridCol>
              </a:tblGrid>
              <a:tr h="181500">
                <a:tc>
                  <a:txBody>
                    <a:bodyPr/>
                    <a:lstStyle/>
                    <a:p>
                      <a:r>
                        <a:rPr lang="zh-CN" altLang="en-US" sz="1000" dirty="0" smtClean="0"/>
                        <a:t>表达式</a:t>
                      </a:r>
                      <a:endParaRPr lang="zh-CN" altLang="en-US" sz="1000" dirty="0"/>
                    </a:p>
                  </a:txBody>
                  <a:tcPr/>
                </a:tc>
                <a:tc>
                  <a:txBody>
                    <a:bodyPr/>
                    <a:lstStyle/>
                    <a:p>
                      <a:r>
                        <a:rPr lang="zh-CN" altLang="en-US" sz="1000" dirty="0" smtClean="0"/>
                        <a:t>值</a:t>
                      </a:r>
                      <a:endParaRPr lang="zh-CN" altLang="en-US" sz="1000" dirty="0"/>
                    </a:p>
                  </a:txBody>
                  <a:tcPr/>
                </a:tc>
                <a:tc>
                  <a:txBody>
                    <a:bodyPr/>
                    <a:lstStyle/>
                    <a:p>
                      <a:r>
                        <a:rPr lang="zh-CN" altLang="en-US" sz="1000" dirty="0" smtClean="0"/>
                        <a:t>表达式</a:t>
                      </a:r>
                      <a:endParaRPr lang="zh-CN" altLang="en-US" sz="1000" dirty="0"/>
                    </a:p>
                  </a:txBody>
                  <a:tcPr/>
                </a:tc>
                <a:tc>
                  <a:txBody>
                    <a:bodyPr/>
                    <a:lstStyle/>
                    <a:p>
                      <a:r>
                        <a:rPr lang="zh-CN" altLang="en-US" sz="1000" dirty="0" smtClean="0"/>
                        <a:t>值</a:t>
                      </a:r>
                      <a:endParaRPr lang="zh-CN" altLang="en-US" sz="1000" dirty="0"/>
                    </a:p>
                  </a:txBody>
                  <a:tcPr/>
                </a:tc>
                <a:extLst>
                  <a:ext uri="{0D108BD9-81ED-4DB2-BD59-A6C34878D82A}">
                    <a16:rowId xmlns="" xmlns:a16="http://schemas.microsoft.com/office/drawing/2014/main" val="10000"/>
                  </a:ext>
                </a:extLst>
              </a:tr>
              <a:tr h="181500">
                <a:tc>
                  <a:txBody>
                    <a:bodyPr/>
                    <a:lstStyle/>
                    <a:p>
                      <a:r>
                        <a:rPr lang="en-US" altLang="zh-CN" sz="1000" dirty="0" smtClean="0"/>
                        <a:t>null == undefined</a:t>
                      </a:r>
                      <a:endParaRPr lang="zh-CN" altLang="en-US" sz="1000" dirty="0"/>
                    </a:p>
                  </a:txBody>
                  <a:tcPr/>
                </a:tc>
                <a:tc>
                  <a:txBody>
                    <a:bodyPr/>
                    <a:lstStyle/>
                    <a:p>
                      <a:r>
                        <a:rPr lang="en-US" altLang="zh-CN" sz="1000" dirty="0" smtClean="0"/>
                        <a:t>true</a:t>
                      </a:r>
                      <a:endParaRPr lang="zh-CN" altLang="en-US" sz="1000" dirty="0"/>
                    </a:p>
                  </a:txBody>
                  <a:tcPr/>
                </a:tc>
                <a:tc>
                  <a:txBody>
                    <a:bodyPr/>
                    <a:lstStyle/>
                    <a:p>
                      <a:r>
                        <a:rPr lang="en-US" altLang="zh-CN" sz="1000" dirty="0" smtClean="0"/>
                        <a:t>true == 1</a:t>
                      </a:r>
                      <a:endParaRPr lang="zh-CN" altLang="en-US" sz="1000" dirty="0"/>
                    </a:p>
                  </a:txBody>
                  <a:tcPr/>
                </a:tc>
                <a:tc>
                  <a:txBody>
                    <a:bodyPr/>
                    <a:lstStyle/>
                    <a:p>
                      <a:r>
                        <a:rPr lang="en-US" altLang="zh-CN" sz="1000" dirty="0" smtClean="0"/>
                        <a:t>true</a:t>
                      </a:r>
                      <a:endParaRPr lang="zh-CN" altLang="en-US" sz="1000" dirty="0"/>
                    </a:p>
                  </a:txBody>
                  <a:tcPr/>
                </a:tc>
                <a:extLst>
                  <a:ext uri="{0D108BD9-81ED-4DB2-BD59-A6C34878D82A}">
                    <a16:rowId xmlns="" xmlns:a16="http://schemas.microsoft.com/office/drawing/2014/main" val="10001"/>
                  </a:ext>
                </a:extLst>
              </a:tr>
              <a:tr h="183772">
                <a:tc>
                  <a:txBody>
                    <a:bodyPr/>
                    <a:lstStyle/>
                    <a:p>
                      <a:r>
                        <a:rPr lang="en-US" altLang="zh-CN" sz="1000" dirty="0" smtClean="0"/>
                        <a:t>“</a:t>
                      </a:r>
                      <a:r>
                        <a:rPr lang="en-US" altLang="zh-CN" sz="1000" dirty="0" err="1" smtClean="0"/>
                        <a:t>NaN</a:t>
                      </a:r>
                      <a:r>
                        <a:rPr lang="en-US" altLang="zh-CN" sz="1000" dirty="0" smtClean="0"/>
                        <a:t>”== </a:t>
                      </a:r>
                      <a:r>
                        <a:rPr lang="en-US" altLang="zh-CN" sz="1000" dirty="0" err="1" smtClean="0"/>
                        <a:t>NaN</a:t>
                      </a:r>
                      <a:endParaRPr lang="zh-CN" altLang="en-US" sz="1000" dirty="0"/>
                    </a:p>
                  </a:txBody>
                  <a:tcPr/>
                </a:tc>
                <a:tc>
                  <a:txBody>
                    <a:bodyPr/>
                    <a:lstStyle/>
                    <a:p>
                      <a:r>
                        <a:rPr lang="en-US" altLang="zh-CN" sz="1000" dirty="0" smtClean="0"/>
                        <a:t>false</a:t>
                      </a:r>
                      <a:endParaRPr lang="zh-CN" altLang="en-US" sz="1000" dirty="0"/>
                    </a:p>
                  </a:txBody>
                  <a:tcPr/>
                </a:tc>
                <a:tc>
                  <a:txBody>
                    <a:bodyPr/>
                    <a:lstStyle/>
                    <a:p>
                      <a:r>
                        <a:rPr lang="en-US" altLang="zh-CN" sz="1000" dirty="0" smtClean="0"/>
                        <a:t>true == 2</a:t>
                      </a:r>
                      <a:endParaRPr lang="zh-CN" altLang="en-US" sz="1000" dirty="0"/>
                    </a:p>
                  </a:txBody>
                  <a:tcPr/>
                </a:tc>
                <a:tc>
                  <a:txBody>
                    <a:bodyPr/>
                    <a:lstStyle/>
                    <a:p>
                      <a:r>
                        <a:rPr lang="en-US" altLang="zh-CN" sz="1000" dirty="0" smtClean="0"/>
                        <a:t>false</a:t>
                      </a:r>
                      <a:endParaRPr lang="zh-CN" altLang="en-US" sz="1000" dirty="0"/>
                    </a:p>
                  </a:txBody>
                  <a:tcPr/>
                </a:tc>
                <a:extLst>
                  <a:ext uri="{0D108BD9-81ED-4DB2-BD59-A6C34878D82A}">
                    <a16:rowId xmlns="" xmlns:a16="http://schemas.microsoft.com/office/drawing/2014/main" val="10002"/>
                  </a:ext>
                </a:extLst>
              </a:tr>
              <a:tr h="183772">
                <a:tc>
                  <a:txBody>
                    <a:bodyPr/>
                    <a:lstStyle/>
                    <a:p>
                      <a:r>
                        <a:rPr lang="en-US" altLang="zh-CN" sz="1000" dirty="0" smtClean="0"/>
                        <a:t>5 == </a:t>
                      </a:r>
                      <a:r>
                        <a:rPr lang="en-US" altLang="zh-CN" sz="1000" dirty="0" err="1" smtClean="0"/>
                        <a:t>NaN</a:t>
                      </a:r>
                      <a:endParaRPr lang="zh-CN" altLang="en-US" sz="1000" dirty="0"/>
                    </a:p>
                  </a:txBody>
                  <a:tcPr/>
                </a:tc>
                <a:tc>
                  <a:txBody>
                    <a:bodyPr/>
                    <a:lstStyle/>
                    <a:p>
                      <a:r>
                        <a:rPr lang="en-US" altLang="zh-CN" sz="1000" dirty="0" smtClean="0"/>
                        <a:t>false</a:t>
                      </a:r>
                      <a:endParaRPr lang="zh-CN" altLang="en-US" sz="1000" dirty="0"/>
                    </a:p>
                  </a:txBody>
                  <a:tcPr/>
                </a:tc>
                <a:tc>
                  <a:txBody>
                    <a:bodyPr/>
                    <a:lstStyle/>
                    <a:p>
                      <a:r>
                        <a:rPr lang="en-US" altLang="zh-CN" sz="1000" dirty="0" smtClean="0"/>
                        <a:t>undefined == 0</a:t>
                      </a:r>
                      <a:endParaRPr lang="zh-CN" altLang="en-US" sz="1000" dirty="0"/>
                    </a:p>
                  </a:txBody>
                  <a:tcPr/>
                </a:tc>
                <a:tc>
                  <a:txBody>
                    <a:bodyPr/>
                    <a:lstStyle/>
                    <a:p>
                      <a:r>
                        <a:rPr lang="en-US" altLang="zh-CN" sz="1000" dirty="0" smtClean="0"/>
                        <a:t>false</a:t>
                      </a:r>
                      <a:endParaRPr lang="zh-CN" altLang="en-US" sz="1000" dirty="0"/>
                    </a:p>
                  </a:txBody>
                  <a:tcPr/>
                </a:tc>
                <a:extLst>
                  <a:ext uri="{0D108BD9-81ED-4DB2-BD59-A6C34878D82A}">
                    <a16:rowId xmlns="" xmlns:a16="http://schemas.microsoft.com/office/drawing/2014/main" val="10003"/>
                  </a:ext>
                </a:extLst>
              </a:tr>
              <a:tr h="183772">
                <a:tc>
                  <a:txBody>
                    <a:bodyPr/>
                    <a:lstStyle/>
                    <a:p>
                      <a:r>
                        <a:rPr lang="en-US" altLang="zh-CN" sz="1000" dirty="0" err="1" smtClean="0"/>
                        <a:t>NaN</a:t>
                      </a:r>
                      <a:r>
                        <a:rPr lang="en-US" altLang="zh-CN" sz="1000" dirty="0" smtClean="0"/>
                        <a:t> == </a:t>
                      </a:r>
                      <a:r>
                        <a:rPr lang="en-US" altLang="zh-CN" sz="1000" dirty="0" err="1" smtClean="0"/>
                        <a:t>NaN</a:t>
                      </a:r>
                      <a:endParaRPr lang="zh-CN" altLang="en-US" sz="1000" dirty="0"/>
                    </a:p>
                  </a:txBody>
                  <a:tcPr/>
                </a:tc>
                <a:tc>
                  <a:txBody>
                    <a:bodyPr/>
                    <a:lstStyle/>
                    <a:p>
                      <a:r>
                        <a:rPr lang="en-US" altLang="zh-CN" sz="1000" dirty="0" smtClean="0"/>
                        <a:t>false</a:t>
                      </a:r>
                      <a:endParaRPr lang="zh-CN" altLang="en-US" sz="1000" dirty="0"/>
                    </a:p>
                  </a:txBody>
                  <a:tcPr/>
                </a:tc>
                <a:tc>
                  <a:txBody>
                    <a:bodyPr/>
                    <a:lstStyle/>
                    <a:p>
                      <a:r>
                        <a:rPr lang="en-US" altLang="zh-CN" sz="1000" dirty="0" smtClean="0"/>
                        <a:t>null == 0</a:t>
                      </a:r>
                      <a:endParaRPr lang="zh-CN" altLang="en-US" sz="1000" dirty="0"/>
                    </a:p>
                  </a:txBody>
                  <a:tcPr/>
                </a:tc>
                <a:tc>
                  <a:txBody>
                    <a:bodyPr/>
                    <a:lstStyle/>
                    <a:p>
                      <a:r>
                        <a:rPr lang="en-US" altLang="zh-CN" sz="1000" dirty="0" smtClean="0"/>
                        <a:t>false</a:t>
                      </a:r>
                      <a:endParaRPr lang="zh-CN" altLang="en-US" sz="1000" dirty="0"/>
                    </a:p>
                  </a:txBody>
                  <a:tcPr/>
                </a:tc>
                <a:extLst>
                  <a:ext uri="{0D108BD9-81ED-4DB2-BD59-A6C34878D82A}">
                    <a16:rowId xmlns="" xmlns:a16="http://schemas.microsoft.com/office/drawing/2014/main" val="10004"/>
                  </a:ext>
                </a:extLst>
              </a:tr>
              <a:tr h="181500">
                <a:tc>
                  <a:txBody>
                    <a:bodyPr/>
                    <a:lstStyle/>
                    <a:p>
                      <a:r>
                        <a:rPr lang="en-US" altLang="zh-CN" sz="1000" dirty="0" err="1" smtClean="0"/>
                        <a:t>NaN</a:t>
                      </a:r>
                      <a:r>
                        <a:rPr lang="en-US" altLang="zh-CN" sz="1000" dirty="0" smtClean="0"/>
                        <a:t> != </a:t>
                      </a:r>
                      <a:r>
                        <a:rPr lang="en-US" altLang="zh-CN" sz="1000" dirty="0" err="1" smtClean="0"/>
                        <a:t>NaN</a:t>
                      </a:r>
                      <a:endParaRPr lang="zh-CN" altLang="en-US" sz="1000" dirty="0"/>
                    </a:p>
                  </a:txBody>
                  <a:tcPr/>
                </a:tc>
                <a:tc>
                  <a:txBody>
                    <a:bodyPr/>
                    <a:lstStyle/>
                    <a:p>
                      <a:r>
                        <a:rPr lang="en-US" altLang="zh-CN" sz="1000" dirty="0" smtClean="0"/>
                        <a:t>true</a:t>
                      </a:r>
                      <a:endParaRPr lang="zh-CN" altLang="en-US" sz="1000" dirty="0"/>
                    </a:p>
                  </a:txBody>
                  <a:tcPr/>
                </a:tc>
                <a:tc>
                  <a:txBody>
                    <a:bodyPr/>
                    <a:lstStyle/>
                    <a:p>
                      <a:r>
                        <a:rPr lang="en-US" altLang="zh-CN" sz="1000" dirty="0" smtClean="0"/>
                        <a:t>“5” == 5</a:t>
                      </a:r>
                      <a:endParaRPr lang="zh-CN" altLang="en-US" sz="1000" dirty="0"/>
                    </a:p>
                  </a:txBody>
                  <a:tcPr/>
                </a:tc>
                <a:tc>
                  <a:txBody>
                    <a:bodyPr/>
                    <a:lstStyle/>
                    <a:p>
                      <a:r>
                        <a:rPr lang="en-US" altLang="zh-CN" sz="1000" dirty="0" smtClean="0"/>
                        <a:t>true</a:t>
                      </a:r>
                      <a:endParaRPr lang="zh-CN" altLang="en-US" sz="1000" dirty="0"/>
                    </a:p>
                  </a:txBody>
                  <a:tcPr/>
                </a:tc>
                <a:extLst>
                  <a:ext uri="{0D108BD9-81ED-4DB2-BD59-A6C34878D82A}">
                    <a16:rowId xmlns="" xmlns:a16="http://schemas.microsoft.com/office/drawing/2014/main" val="10005"/>
                  </a:ext>
                </a:extLst>
              </a:tr>
              <a:tr h="181500">
                <a:tc>
                  <a:txBody>
                    <a:bodyPr/>
                    <a:lstStyle/>
                    <a:p>
                      <a:r>
                        <a:rPr lang="en-US" altLang="zh-CN" sz="1000" dirty="0" smtClean="0"/>
                        <a:t>false == 0</a:t>
                      </a:r>
                      <a:endParaRPr lang="zh-CN" altLang="en-US" sz="1000" dirty="0"/>
                    </a:p>
                  </a:txBody>
                  <a:tcPr/>
                </a:tc>
                <a:tc>
                  <a:txBody>
                    <a:bodyPr/>
                    <a:lstStyle/>
                    <a:p>
                      <a:r>
                        <a:rPr lang="en-US" altLang="zh-CN" sz="1000" dirty="0" smtClean="0"/>
                        <a:t>true</a:t>
                      </a:r>
                      <a:endParaRPr lang="zh-CN" altLang="en-US" sz="1000" dirty="0"/>
                    </a:p>
                  </a:txBody>
                  <a:tcPr/>
                </a:tc>
                <a:tc>
                  <a:txBody>
                    <a:bodyPr/>
                    <a:lstStyle/>
                    <a:p>
                      <a:endParaRPr lang="zh-CN" altLang="en-US" sz="1000" dirty="0"/>
                    </a:p>
                  </a:txBody>
                  <a:tcPr/>
                </a:tc>
                <a:tc>
                  <a:txBody>
                    <a:bodyPr/>
                    <a:lstStyle/>
                    <a:p>
                      <a:endParaRPr lang="zh-CN" altLang="en-US" sz="1000" dirty="0"/>
                    </a:p>
                  </a:txBody>
                  <a:tcP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kern="0" dirty="0" smtClean="0">
                <a:latin typeface="微软雅黑" pitchFamily="34" charset="-122"/>
                <a:ea typeface="微软雅黑" pitchFamily="34" charset="-122"/>
                <a:sym typeface="Calibri" pitchFamily="34" charset="0"/>
              </a:rPr>
              <a:t>全等和不全等</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marL="419100" indent="-361950" algn="just" defTabSz="514350">
              <a:lnSpc>
                <a:spcPct val="110000"/>
              </a:lnSpc>
              <a:spcBef>
                <a:spcPts val="1013"/>
              </a:spcBef>
              <a:buSzPct val="80000"/>
              <a:buFont typeface="Wingdings" pitchFamily="2" charset="2"/>
              <a:buChar char="Ø"/>
              <a:defRPr/>
            </a:pPr>
            <a:r>
              <a:rPr lang="zh-CN" altLang="en-US" sz="1600" kern="0" dirty="0" smtClean="0">
                <a:sym typeface="Calibri" pitchFamily="34" charset="0"/>
              </a:rPr>
              <a:t>除了在比较之前不转换操作数之外，全等和不全等操作符与相等和不相</a:t>
            </a:r>
            <a:endParaRPr lang="en-US" altLang="zh-CN" sz="1600" kern="0" dirty="0" smtClean="0">
              <a:sym typeface="Calibri" pitchFamily="34" charset="0"/>
            </a:endParaRPr>
          </a:p>
          <a:p>
            <a:pPr marL="419100" indent="-361950" algn="just" defTabSz="514350">
              <a:lnSpc>
                <a:spcPct val="110000"/>
              </a:lnSpc>
              <a:spcBef>
                <a:spcPts val="1013"/>
              </a:spcBef>
              <a:buSzPct val="80000"/>
              <a:buFont typeface="Wingdings" pitchFamily="2" charset="2"/>
              <a:buChar char="Ø"/>
              <a:defRPr/>
            </a:pPr>
            <a:r>
              <a:rPr lang="zh-CN" altLang="en-US" sz="1600" kern="0" dirty="0" smtClean="0">
                <a:sym typeface="Calibri" pitchFamily="34" charset="0"/>
              </a:rPr>
              <a:t>等操作符没有什么区别。全等操作符由</a:t>
            </a:r>
            <a:r>
              <a:rPr lang="en-US" altLang="zh-CN" sz="1600" kern="0" dirty="0" smtClean="0">
                <a:sym typeface="Calibri" pitchFamily="34" charset="0"/>
              </a:rPr>
              <a:t>3</a:t>
            </a:r>
            <a:r>
              <a:rPr lang="zh-CN" altLang="en-US" sz="1600" kern="0" dirty="0" smtClean="0">
                <a:sym typeface="Calibri" pitchFamily="34" charset="0"/>
              </a:rPr>
              <a:t>个等于号</a:t>
            </a:r>
            <a:r>
              <a:rPr lang="en-US" altLang="zh-CN" sz="1600" kern="0" dirty="0" smtClean="0">
                <a:sym typeface="Calibri" pitchFamily="34" charset="0"/>
              </a:rPr>
              <a:t>(===)</a:t>
            </a:r>
            <a:r>
              <a:rPr lang="zh-CN" altLang="en-US" sz="1600" kern="0" dirty="0" smtClean="0">
                <a:sym typeface="Calibri" pitchFamily="34" charset="0"/>
              </a:rPr>
              <a:t>表示，它只在两</a:t>
            </a:r>
            <a:endParaRPr lang="en-US" altLang="zh-CN" sz="1600" kern="0" dirty="0" smtClean="0">
              <a:sym typeface="Calibri" pitchFamily="34" charset="0"/>
            </a:endParaRPr>
          </a:p>
          <a:p>
            <a:pPr marL="419100" indent="-361950" algn="just" defTabSz="514350">
              <a:lnSpc>
                <a:spcPct val="110000"/>
              </a:lnSpc>
              <a:spcBef>
                <a:spcPts val="1013"/>
              </a:spcBef>
              <a:buSzPct val="80000"/>
              <a:buFont typeface="Wingdings" pitchFamily="2" charset="2"/>
              <a:buChar char="Ø"/>
              <a:defRPr/>
            </a:pPr>
            <a:r>
              <a:rPr lang="zh-CN" altLang="en-US" sz="1600" kern="0" dirty="0" smtClean="0">
                <a:sym typeface="Calibri" pitchFamily="34" charset="0"/>
              </a:rPr>
              <a:t>个操作数未经转换就相等的情况下返回</a:t>
            </a:r>
            <a:r>
              <a:rPr lang="en-US" altLang="zh-CN" sz="1600" kern="0" dirty="0" smtClean="0">
                <a:sym typeface="Calibri" pitchFamily="34" charset="0"/>
              </a:rPr>
              <a:t>true</a:t>
            </a:r>
            <a:r>
              <a:rPr lang="zh-CN" altLang="en-US" sz="1600" kern="0" dirty="0" smtClean="0">
                <a:sym typeface="Calibri" pitchFamily="34" charset="0"/>
              </a:rPr>
              <a:t>。</a:t>
            </a:r>
            <a:endParaRPr lang="en-US" altLang="zh-CN" sz="1600" kern="0" dirty="0" smtClean="0">
              <a:sym typeface="Calibri" pitchFamily="34" charset="0"/>
            </a:endParaRPr>
          </a:p>
          <a:p>
            <a:pPr marL="419100" indent="-361950" algn="just" defTabSz="514350">
              <a:lnSpc>
                <a:spcPct val="110000"/>
              </a:lnSpc>
              <a:spcBef>
                <a:spcPts val="1013"/>
              </a:spcBef>
              <a:buSzPct val="80000"/>
              <a:buFont typeface="Wingdings" pitchFamily="2" charset="2"/>
              <a:buChar char="Ø"/>
              <a:defRPr/>
            </a:pPr>
            <a:r>
              <a:rPr lang="en-US" altLang="zh-CN" sz="1600" kern="0" dirty="0" err="1" smtClean="0">
                <a:sym typeface="Calibri" pitchFamily="34" charset="0"/>
              </a:rPr>
              <a:t>var</a:t>
            </a:r>
            <a:r>
              <a:rPr lang="en-US" altLang="zh-CN" sz="1600" kern="0" dirty="0" smtClean="0">
                <a:sym typeface="Calibri" pitchFamily="34" charset="0"/>
              </a:rPr>
              <a:t> b1 = (“55”== 55); //true,</a:t>
            </a:r>
            <a:r>
              <a:rPr lang="zh-CN" altLang="en-US" sz="1600" kern="0" dirty="0" smtClean="0">
                <a:sym typeface="Calibri" pitchFamily="34" charset="0"/>
              </a:rPr>
              <a:t>应为转换后相等</a:t>
            </a:r>
            <a:endParaRPr lang="en-US" altLang="zh-CN" sz="1600" kern="0" dirty="0" smtClean="0">
              <a:sym typeface="Calibri" pitchFamily="34" charset="0"/>
            </a:endParaRPr>
          </a:p>
          <a:p>
            <a:pPr marL="419100" indent="-361950" algn="just" defTabSz="514350">
              <a:lnSpc>
                <a:spcPct val="110000"/>
              </a:lnSpc>
              <a:spcBef>
                <a:spcPts val="1013"/>
              </a:spcBef>
              <a:buSzPct val="80000"/>
              <a:buFont typeface="Wingdings" pitchFamily="2" charset="2"/>
              <a:buChar char="Ø"/>
              <a:defRPr/>
            </a:pPr>
            <a:r>
              <a:rPr lang="en-US" altLang="zh-CN" sz="1600" u="sng" kern="0" dirty="0" err="1" smtClean="0">
                <a:solidFill>
                  <a:srgbClr val="FF0000"/>
                </a:solidFill>
                <a:sym typeface="Calibri" pitchFamily="34" charset="0"/>
              </a:rPr>
              <a:t>var</a:t>
            </a:r>
            <a:r>
              <a:rPr lang="en-US" altLang="zh-CN" sz="1600" u="sng" kern="0" dirty="0" smtClean="0">
                <a:solidFill>
                  <a:srgbClr val="FF0000"/>
                </a:solidFill>
                <a:sym typeface="Calibri" pitchFamily="34" charset="0"/>
              </a:rPr>
              <a:t> b2 = (“55” === 55); //false,</a:t>
            </a:r>
            <a:r>
              <a:rPr lang="zh-CN" altLang="en-US" sz="1600" u="sng" kern="0" dirty="0" smtClean="0">
                <a:solidFill>
                  <a:srgbClr val="FF0000"/>
                </a:solidFill>
                <a:sym typeface="Calibri" pitchFamily="34" charset="0"/>
              </a:rPr>
              <a:t>应为不同的数据类型不相等</a:t>
            </a:r>
            <a:endParaRPr lang="en-US" altLang="zh-CN" sz="1600" u="sng" kern="0" dirty="0" smtClean="0">
              <a:solidFill>
                <a:srgbClr val="FF0000"/>
              </a:solidFill>
              <a:sym typeface="Calibri" pitchFamily="34" charset="0"/>
            </a:endParaRPr>
          </a:p>
          <a:p>
            <a:pPr marL="419100" indent="-361950" algn="just" defTabSz="514350">
              <a:lnSpc>
                <a:spcPct val="110000"/>
              </a:lnSpc>
              <a:spcBef>
                <a:spcPts val="1013"/>
              </a:spcBef>
              <a:buSzPct val="80000"/>
              <a:buFont typeface="Wingdings" pitchFamily="2" charset="2"/>
              <a:buChar char="Ø"/>
              <a:defRPr/>
            </a:pPr>
            <a:r>
              <a:rPr lang="zh-CN" altLang="en-US" sz="1600" kern="0" dirty="0" smtClean="0">
                <a:sym typeface="Calibri" pitchFamily="34" charset="0"/>
              </a:rPr>
              <a:t>全不等操作符由一个叹号后跟两个等号</a:t>
            </a:r>
            <a:r>
              <a:rPr lang="en-US" altLang="zh-CN" sz="1600" kern="0" dirty="0" smtClean="0">
                <a:sym typeface="Calibri" pitchFamily="34" charset="0"/>
              </a:rPr>
              <a:t>(!==)</a:t>
            </a:r>
            <a:r>
              <a:rPr lang="zh-CN" altLang="en-US" sz="1600" kern="0" dirty="0" smtClean="0">
                <a:sym typeface="Calibri" pitchFamily="34" charset="0"/>
              </a:rPr>
              <a:t>表示，它在两个操作数未经</a:t>
            </a:r>
            <a:endParaRPr lang="en-US" altLang="zh-CN" sz="1600" kern="0" dirty="0" smtClean="0">
              <a:sym typeface="Calibri" pitchFamily="34" charset="0"/>
            </a:endParaRPr>
          </a:p>
          <a:p>
            <a:pPr marL="419100" indent="-361950" algn="just" defTabSz="514350">
              <a:lnSpc>
                <a:spcPct val="110000"/>
              </a:lnSpc>
              <a:spcBef>
                <a:spcPts val="1013"/>
              </a:spcBef>
              <a:buSzPct val="80000"/>
              <a:buFont typeface="Wingdings" pitchFamily="2" charset="2"/>
              <a:buChar char="Ø"/>
              <a:defRPr/>
            </a:pPr>
            <a:r>
              <a:rPr lang="zh-CN" altLang="en-US" sz="1600" kern="0" dirty="0" smtClean="0">
                <a:sym typeface="Calibri" pitchFamily="34" charset="0"/>
              </a:rPr>
              <a:t>转换就不相等的情况下返回</a:t>
            </a:r>
            <a:r>
              <a:rPr lang="en-US" altLang="zh-CN" sz="1600" kern="0" dirty="0" smtClean="0">
                <a:sym typeface="Calibri" pitchFamily="34" charset="0"/>
              </a:rPr>
              <a:t>true</a:t>
            </a:r>
            <a:r>
              <a:rPr lang="zh-CN" altLang="en-US" sz="1600" kern="0" dirty="0" smtClean="0">
                <a:sym typeface="Calibri" pitchFamily="34" charset="0"/>
              </a:rPr>
              <a:t>。</a:t>
            </a:r>
            <a:endParaRPr lang="en-US" altLang="zh-CN" sz="1600" kern="0" dirty="0" smtClean="0">
              <a:sym typeface="Calibri" pitchFamily="34" charset="0"/>
            </a:endParaRPr>
          </a:p>
          <a:p>
            <a:pPr marL="419100" indent="-361950" algn="just" defTabSz="514350">
              <a:lnSpc>
                <a:spcPct val="110000"/>
              </a:lnSpc>
              <a:spcBef>
                <a:spcPts val="1013"/>
              </a:spcBef>
              <a:buSzPct val="80000"/>
              <a:buFont typeface="Wingdings" pitchFamily="2" charset="2"/>
              <a:buChar char="Ø"/>
              <a:defRPr/>
            </a:pPr>
            <a:r>
              <a:rPr lang="en-US" altLang="zh-CN" sz="1600" kern="0" dirty="0" err="1" smtClean="0">
                <a:sym typeface="Calibri" pitchFamily="34" charset="0"/>
              </a:rPr>
              <a:t>var</a:t>
            </a:r>
            <a:r>
              <a:rPr lang="en-US" altLang="zh-CN" sz="1600" kern="0" dirty="0" smtClean="0">
                <a:sym typeface="Calibri" pitchFamily="34" charset="0"/>
              </a:rPr>
              <a:t> b1 = (“55” != 55)//false,</a:t>
            </a:r>
            <a:r>
              <a:rPr lang="zh-CN" altLang="en-US" sz="1600" kern="0" dirty="0" smtClean="0">
                <a:sym typeface="Calibri" pitchFamily="34" charset="0"/>
              </a:rPr>
              <a:t>转换后相等</a:t>
            </a:r>
            <a:endParaRPr lang="en-US" altLang="zh-CN" sz="1600" kern="0" dirty="0" smtClean="0">
              <a:sym typeface="Calibri" pitchFamily="34" charset="0"/>
            </a:endParaRPr>
          </a:p>
          <a:p>
            <a:pPr marL="419100" indent="-361950" algn="just" defTabSz="514350">
              <a:lnSpc>
                <a:spcPct val="110000"/>
              </a:lnSpc>
              <a:spcBef>
                <a:spcPts val="1013"/>
              </a:spcBef>
              <a:buSzPct val="80000"/>
              <a:buFont typeface="Wingdings" pitchFamily="2" charset="2"/>
              <a:buChar char="Ø"/>
              <a:defRPr/>
            </a:pPr>
            <a:r>
              <a:rPr lang="en-US" altLang="zh-CN" sz="1600" kern="0" dirty="0" err="1" smtClean="0">
                <a:sym typeface="Calibri" pitchFamily="34" charset="0"/>
              </a:rPr>
              <a:t>var</a:t>
            </a:r>
            <a:r>
              <a:rPr lang="en-US" altLang="zh-CN" sz="1600" kern="0" dirty="0" smtClean="0">
                <a:sym typeface="Calibri" pitchFamily="34" charset="0"/>
              </a:rPr>
              <a:t> b2 = (“55”!== 55)//true,</a:t>
            </a:r>
            <a:r>
              <a:rPr lang="zh-CN" altLang="en-US" sz="1600" kern="0" dirty="0" smtClean="0">
                <a:sym typeface="Calibri" pitchFamily="34" charset="0"/>
              </a:rPr>
              <a:t>应为不同数据类型不相等</a:t>
            </a:r>
            <a:endParaRPr lang="en-US" altLang="zh-CN" sz="1600" kern="0" dirty="0" smtClean="0">
              <a:sym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布尔操作符</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marL="419100" indent="-361950" algn="just" defTabSz="514350">
              <a:lnSpc>
                <a:spcPct val="110000"/>
              </a:lnSpc>
              <a:spcBef>
                <a:spcPts val="1013"/>
              </a:spcBef>
              <a:buClr>
                <a:schemeClr val="tx1"/>
              </a:buClr>
              <a:buSzPct val="80000"/>
              <a:buFont typeface="Wingdings" pitchFamily="2" charset="2"/>
              <a:buChar char="Ø"/>
              <a:defRPr/>
            </a:pPr>
            <a:r>
              <a:rPr lang="zh-CN" altLang="en-US" sz="1600" kern="0" dirty="0" smtClean="0">
                <a:solidFill>
                  <a:srgbClr val="FF0000"/>
                </a:solidFill>
                <a:sym typeface="Calibri" pitchFamily="34" charset="0"/>
              </a:rPr>
              <a:t>逻辑非 </a:t>
            </a:r>
            <a:r>
              <a:rPr lang="zh-CN" altLang="en-US" sz="1600" kern="0" dirty="0" smtClean="0">
                <a:sym typeface="Calibri" pitchFamily="34" charset="0"/>
              </a:rPr>
              <a:t>操作符由一个叹号</a:t>
            </a:r>
            <a:r>
              <a:rPr lang="en-US" altLang="zh-CN" sz="1600" kern="0" dirty="0" smtClean="0">
                <a:sym typeface="Calibri" pitchFamily="34" charset="0"/>
              </a:rPr>
              <a:t>(!)</a:t>
            </a:r>
            <a:r>
              <a:rPr lang="zh-CN" altLang="en-US" sz="1600" kern="0" dirty="0" smtClean="0">
                <a:sym typeface="Calibri" pitchFamily="34" charset="0"/>
              </a:rPr>
              <a:t>表示，可以应用于</a:t>
            </a:r>
            <a:r>
              <a:rPr lang="en-US" altLang="zh-CN" sz="1600" kern="0" dirty="0" err="1" smtClean="0">
                <a:sym typeface="Calibri" pitchFamily="34" charset="0"/>
              </a:rPr>
              <a:t>ECMAScript</a:t>
            </a:r>
            <a:r>
              <a:rPr lang="zh-CN" altLang="en-US" sz="1600" kern="0" dirty="0" smtClean="0">
                <a:sym typeface="Calibri" pitchFamily="34" charset="0"/>
              </a:rPr>
              <a:t>中的任何值。无论这个值是什么数据类型，这个操作符都会返回一个布尔值。逻辑非操作符首先会将它的操作数据转换为一个布尔值，然后再对其求反。也就是说，逻辑非操作符遵循下列规则：</a:t>
            </a:r>
            <a:endParaRPr lang="en-US" altLang="zh-CN" sz="1600" kern="0" dirty="0" smtClean="0">
              <a:sym typeface="Calibri" pitchFamily="34" charset="0"/>
            </a:endParaRPr>
          </a:p>
        </p:txBody>
      </p:sp>
      <p:graphicFrame>
        <p:nvGraphicFramePr>
          <p:cNvPr id="4" name="表格 3"/>
          <p:cNvGraphicFramePr>
            <a:graphicFrameLocks noGrp="1"/>
          </p:cNvGraphicFramePr>
          <p:nvPr>
            <p:extLst>
              <p:ext uri="{D42A27DB-BD31-4B8C-83A1-F6EECF244321}">
                <p14:modId xmlns="" xmlns:p14="http://schemas.microsoft.com/office/powerpoint/2010/main" val="3035996340"/>
              </p:ext>
            </p:extLst>
          </p:nvPr>
        </p:nvGraphicFramePr>
        <p:xfrm>
          <a:off x="785786" y="1785932"/>
          <a:ext cx="7572428" cy="3017520"/>
        </p:xfrm>
        <a:graphic>
          <a:graphicData uri="http://schemas.openxmlformats.org/drawingml/2006/table">
            <a:tbl>
              <a:tblPr firstRow="1" bandRow="1">
                <a:tableStyleId>{EB9631B5-78F2-41C9-869B-9F39066F8104}</a:tableStyleId>
              </a:tblPr>
              <a:tblGrid>
                <a:gridCol w="6034795">
                  <a:extLst>
                    <a:ext uri="{9D8B030D-6E8A-4147-A177-3AD203B41FA5}">
                      <a16:colId xmlns="" xmlns:a16="http://schemas.microsoft.com/office/drawing/2014/main" val="20000"/>
                    </a:ext>
                  </a:extLst>
                </a:gridCol>
                <a:gridCol w="1537633">
                  <a:extLst>
                    <a:ext uri="{9D8B030D-6E8A-4147-A177-3AD203B41FA5}">
                      <a16:colId xmlns="" xmlns:a16="http://schemas.microsoft.com/office/drawing/2014/main" val="20001"/>
                    </a:ext>
                  </a:extLst>
                </a:gridCol>
              </a:tblGrid>
              <a:tr h="318137">
                <a:tc>
                  <a:txBody>
                    <a:bodyPr/>
                    <a:lstStyle/>
                    <a:p>
                      <a:r>
                        <a:rPr lang="zh-CN" altLang="en-US" sz="1600" dirty="0" smtClean="0"/>
                        <a:t>操作数</a:t>
                      </a:r>
                      <a:endParaRPr lang="zh-CN" altLang="en-US" sz="1600" dirty="0"/>
                    </a:p>
                  </a:txBody>
                  <a:tcPr/>
                </a:tc>
                <a:tc>
                  <a:txBody>
                    <a:bodyPr/>
                    <a:lstStyle/>
                    <a:p>
                      <a:r>
                        <a:rPr lang="zh-CN" altLang="en-US" sz="1600" dirty="0" smtClean="0"/>
                        <a:t>返回值</a:t>
                      </a:r>
                      <a:endParaRPr lang="zh-CN" altLang="en-US" sz="1600" dirty="0"/>
                    </a:p>
                  </a:txBody>
                  <a:tcPr/>
                </a:tc>
                <a:extLst>
                  <a:ext uri="{0D108BD9-81ED-4DB2-BD59-A6C34878D82A}">
                    <a16:rowId xmlns="" xmlns:a16="http://schemas.microsoft.com/office/drawing/2014/main" val="10000"/>
                  </a:ext>
                </a:extLst>
              </a:tr>
              <a:tr h="318137">
                <a:tc>
                  <a:txBody>
                    <a:bodyPr/>
                    <a:lstStyle/>
                    <a:p>
                      <a:r>
                        <a:rPr lang="zh-CN" altLang="en-US" sz="1600" dirty="0" smtClean="0"/>
                        <a:t>对象</a:t>
                      </a:r>
                      <a:endParaRPr lang="zh-CN" altLang="en-US" sz="1600" dirty="0"/>
                    </a:p>
                  </a:txBody>
                  <a:tcPr/>
                </a:tc>
                <a:tc>
                  <a:txBody>
                    <a:bodyPr/>
                    <a:lstStyle/>
                    <a:p>
                      <a:r>
                        <a:rPr lang="en-US" altLang="zh-CN" sz="1600" dirty="0" smtClean="0"/>
                        <a:t>false</a:t>
                      </a:r>
                      <a:endParaRPr lang="zh-CN" altLang="en-US" sz="1600" dirty="0"/>
                    </a:p>
                  </a:txBody>
                  <a:tcPr/>
                </a:tc>
                <a:extLst>
                  <a:ext uri="{0D108BD9-81ED-4DB2-BD59-A6C34878D82A}">
                    <a16:rowId xmlns="" xmlns:a16="http://schemas.microsoft.com/office/drawing/2014/main" val="10001"/>
                  </a:ext>
                </a:extLst>
              </a:tr>
              <a:tr h="318137">
                <a:tc>
                  <a:txBody>
                    <a:bodyPr/>
                    <a:lstStyle/>
                    <a:p>
                      <a:r>
                        <a:rPr lang="zh-CN" altLang="en-US" sz="1600" dirty="0" smtClean="0"/>
                        <a:t>空字符串</a:t>
                      </a:r>
                      <a:endParaRPr lang="zh-CN" altLang="en-US" sz="1600" dirty="0"/>
                    </a:p>
                  </a:txBody>
                  <a:tcPr/>
                </a:tc>
                <a:tc>
                  <a:txBody>
                    <a:bodyPr/>
                    <a:lstStyle/>
                    <a:p>
                      <a:r>
                        <a:rPr lang="en-US" altLang="zh-CN" sz="1600" dirty="0" smtClean="0"/>
                        <a:t>true</a:t>
                      </a:r>
                      <a:endParaRPr lang="zh-CN" altLang="en-US" sz="1600" dirty="0"/>
                    </a:p>
                  </a:txBody>
                  <a:tcPr/>
                </a:tc>
                <a:extLst>
                  <a:ext uri="{0D108BD9-81ED-4DB2-BD59-A6C34878D82A}">
                    <a16:rowId xmlns="" xmlns:a16="http://schemas.microsoft.com/office/drawing/2014/main" val="10002"/>
                  </a:ext>
                </a:extLst>
              </a:tr>
              <a:tr h="318137">
                <a:tc>
                  <a:txBody>
                    <a:bodyPr/>
                    <a:lstStyle/>
                    <a:p>
                      <a:r>
                        <a:rPr lang="zh-CN" altLang="en-US" sz="1600" dirty="0" smtClean="0"/>
                        <a:t>非空字符串</a:t>
                      </a:r>
                      <a:endParaRPr lang="zh-CN" altLang="en-US" sz="1600" dirty="0"/>
                    </a:p>
                  </a:txBody>
                  <a:tcPr/>
                </a:tc>
                <a:tc>
                  <a:txBody>
                    <a:bodyPr/>
                    <a:lstStyle/>
                    <a:p>
                      <a:r>
                        <a:rPr lang="en-US" altLang="zh-CN" sz="1600" dirty="0" smtClean="0"/>
                        <a:t>false</a:t>
                      </a:r>
                      <a:endParaRPr lang="zh-CN" altLang="en-US" sz="1600" dirty="0"/>
                    </a:p>
                  </a:txBody>
                  <a:tcPr/>
                </a:tc>
                <a:extLst>
                  <a:ext uri="{0D108BD9-81ED-4DB2-BD59-A6C34878D82A}">
                    <a16:rowId xmlns="" xmlns:a16="http://schemas.microsoft.com/office/drawing/2014/main" val="10003"/>
                  </a:ext>
                </a:extLst>
              </a:tr>
              <a:tr h="318137">
                <a:tc>
                  <a:txBody>
                    <a:bodyPr/>
                    <a:lstStyle/>
                    <a:p>
                      <a:r>
                        <a:rPr lang="zh-CN" altLang="en-US" sz="1600" dirty="0" smtClean="0"/>
                        <a:t>数值</a:t>
                      </a:r>
                      <a:r>
                        <a:rPr lang="en-US" altLang="zh-CN" sz="1600" dirty="0" smtClean="0"/>
                        <a:t>0</a:t>
                      </a:r>
                      <a:endParaRPr lang="zh-CN" altLang="en-US" sz="1600" dirty="0"/>
                    </a:p>
                  </a:txBody>
                  <a:tcPr/>
                </a:tc>
                <a:tc>
                  <a:txBody>
                    <a:bodyPr/>
                    <a:lstStyle/>
                    <a:p>
                      <a:r>
                        <a:rPr lang="en-US" altLang="zh-CN" sz="1600" dirty="0" smtClean="0"/>
                        <a:t>true</a:t>
                      </a:r>
                      <a:endParaRPr lang="zh-CN" altLang="en-US" sz="1600" dirty="0"/>
                    </a:p>
                  </a:txBody>
                  <a:tcPr/>
                </a:tc>
                <a:extLst>
                  <a:ext uri="{0D108BD9-81ED-4DB2-BD59-A6C34878D82A}">
                    <a16:rowId xmlns="" xmlns:a16="http://schemas.microsoft.com/office/drawing/2014/main" val="10004"/>
                  </a:ext>
                </a:extLst>
              </a:tr>
              <a:tr h="318137">
                <a:tc>
                  <a:txBody>
                    <a:bodyPr/>
                    <a:lstStyle/>
                    <a:p>
                      <a:r>
                        <a:rPr lang="zh-CN" altLang="en-US" sz="1600" dirty="0" smtClean="0"/>
                        <a:t>任意非</a:t>
                      </a:r>
                      <a:r>
                        <a:rPr lang="en-US" altLang="zh-CN" sz="1600" dirty="0" smtClean="0"/>
                        <a:t>0</a:t>
                      </a:r>
                      <a:r>
                        <a:rPr lang="zh-CN" altLang="en-US" sz="1600" dirty="0" smtClean="0"/>
                        <a:t>数值</a:t>
                      </a:r>
                      <a:endParaRPr lang="zh-CN" altLang="en-US" sz="1600" dirty="0"/>
                    </a:p>
                  </a:txBody>
                  <a:tcPr/>
                </a:tc>
                <a:tc>
                  <a:txBody>
                    <a:bodyPr/>
                    <a:lstStyle/>
                    <a:p>
                      <a:r>
                        <a:rPr lang="en-US" altLang="zh-CN" sz="1600" dirty="0" smtClean="0"/>
                        <a:t>false</a:t>
                      </a:r>
                      <a:endParaRPr lang="zh-CN" altLang="en-US" sz="1600" dirty="0"/>
                    </a:p>
                  </a:txBody>
                  <a:tcPr/>
                </a:tc>
                <a:extLst>
                  <a:ext uri="{0D108BD9-81ED-4DB2-BD59-A6C34878D82A}">
                    <a16:rowId xmlns="" xmlns:a16="http://schemas.microsoft.com/office/drawing/2014/main" val="10005"/>
                  </a:ext>
                </a:extLst>
              </a:tr>
              <a:tr h="318137">
                <a:tc>
                  <a:txBody>
                    <a:bodyPr/>
                    <a:lstStyle/>
                    <a:p>
                      <a:r>
                        <a:rPr lang="en-US" altLang="zh-CN" sz="1600" dirty="0" smtClean="0"/>
                        <a:t>null</a:t>
                      </a:r>
                      <a:endParaRPr lang="zh-CN" altLang="en-US" sz="1600" dirty="0"/>
                    </a:p>
                  </a:txBody>
                  <a:tcPr/>
                </a:tc>
                <a:tc>
                  <a:txBody>
                    <a:bodyPr/>
                    <a:lstStyle/>
                    <a:p>
                      <a:r>
                        <a:rPr lang="en-US" altLang="zh-CN" sz="1600" dirty="0" smtClean="0"/>
                        <a:t>true</a:t>
                      </a:r>
                      <a:endParaRPr lang="zh-CN" altLang="en-US" sz="1600" dirty="0"/>
                    </a:p>
                  </a:txBody>
                  <a:tcPr/>
                </a:tc>
                <a:extLst>
                  <a:ext uri="{0D108BD9-81ED-4DB2-BD59-A6C34878D82A}">
                    <a16:rowId xmlns="" xmlns:a16="http://schemas.microsoft.com/office/drawing/2014/main" val="10006"/>
                  </a:ext>
                </a:extLst>
              </a:tr>
              <a:tr h="318137">
                <a:tc>
                  <a:txBody>
                    <a:bodyPr/>
                    <a:lstStyle/>
                    <a:p>
                      <a:r>
                        <a:rPr lang="en-US" altLang="zh-CN" sz="1600" dirty="0" err="1" smtClean="0"/>
                        <a:t>NaN</a:t>
                      </a:r>
                      <a:endParaRPr lang="zh-CN" altLang="en-US" sz="1600" dirty="0"/>
                    </a:p>
                  </a:txBody>
                  <a:tcPr/>
                </a:tc>
                <a:tc>
                  <a:txBody>
                    <a:bodyPr/>
                    <a:lstStyle/>
                    <a:p>
                      <a:r>
                        <a:rPr lang="en-US" altLang="zh-CN" sz="1600" dirty="0" smtClean="0"/>
                        <a:t>true</a:t>
                      </a:r>
                      <a:endParaRPr lang="zh-CN" altLang="en-US" sz="1600" dirty="0"/>
                    </a:p>
                  </a:txBody>
                  <a:tcPr/>
                </a:tc>
                <a:extLst>
                  <a:ext uri="{0D108BD9-81ED-4DB2-BD59-A6C34878D82A}">
                    <a16:rowId xmlns="" xmlns:a16="http://schemas.microsoft.com/office/drawing/2014/main" val="10007"/>
                  </a:ext>
                </a:extLst>
              </a:tr>
              <a:tr h="318137">
                <a:tc>
                  <a:txBody>
                    <a:bodyPr/>
                    <a:lstStyle/>
                    <a:p>
                      <a:r>
                        <a:rPr lang="en-US" altLang="zh-CN" sz="1600" dirty="0" smtClean="0"/>
                        <a:t>undefined</a:t>
                      </a:r>
                      <a:endParaRPr lang="zh-CN" altLang="en-US" sz="1600" dirty="0"/>
                    </a:p>
                  </a:txBody>
                  <a:tcPr/>
                </a:tc>
                <a:tc>
                  <a:txBody>
                    <a:bodyPr/>
                    <a:lstStyle/>
                    <a:p>
                      <a:r>
                        <a:rPr lang="en-US" altLang="zh-CN" sz="1600" dirty="0" smtClean="0"/>
                        <a:t>true</a:t>
                      </a:r>
                      <a:endParaRPr lang="zh-CN" altLang="en-US" sz="1600" dirty="0"/>
                    </a:p>
                  </a:txBody>
                  <a:tcPr/>
                </a:tc>
                <a:extLst>
                  <a:ext uri="{0D108BD9-81ED-4DB2-BD59-A6C34878D82A}">
                    <a16:rowId xmlns=""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布尔操作符</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marL="361950" indent="-361950" algn="just" defTabSz="514350">
              <a:lnSpc>
                <a:spcPct val="110000"/>
              </a:lnSpc>
              <a:spcBef>
                <a:spcPts val="1013"/>
              </a:spcBef>
              <a:buClr>
                <a:schemeClr val="tx1"/>
              </a:buClr>
              <a:buSzPct val="80000"/>
              <a:buFont typeface="Wingdings" pitchFamily="2" charset="2"/>
              <a:buChar char="Ø"/>
              <a:defRPr/>
            </a:pPr>
            <a:r>
              <a:rPr lang="zh-CN" altLang="en-US" sz="1600" kern="0" dirty="0" smtClean="0">
                <a:solidFill>
                  <a:srgbClr val="FF0000"/>
                </a:solidFill>
                <a:sym typeface="Calibri" pitchFamily="34" charset="0"/>
              </a:rPr>
              <a:t>逻辑与 </a:t>
            </a:r>
            <a:r>
              <a:rPr lang="zh-CN" altLang="en-US" sz="1600" kern="0" dirty="0" smtClean="0">
                <a:sym typeface="Calibri" pitchFamily="34" charset="0"/>
              </a:rPr>
              <a:t>操作符由两个和号</a:t>
            </a:r>
            <a:r>
              <a:rPr lang="en-US" altLang="zh-CN" sz="1600" kern="0" dirty="0" smtClean="0">
                <a:sym typeface="Calibri" pitchFamily="34" charset="0"/>
              </a:rPr>
              <a:t>(&amp;&amp;)</a:t>
            </a:r>
            <a:r>
              <a:rPr lang="zh-CN" altLang="en-US" sz="1600" kern="0" dirty="0" smtClean="0">
                <a:sym typeface="Calibri" pitchFamily="34" charset="0"/>
              </a:rPr>
              <a:t>表示，有两个操作数。</a:t>
            </a:r>
            <a:endParaRPr lang="en-US" altLang="zh-CN" sz="1600" kern="0" dirty="0" smtClean="0">
              <a:sym typeface="Calibri" pitchFamily="34" charset="0"/>
            </a:endParaRPr>
          </a:p>
          <a:p>
            <a:pPr marL="361950" indent="-361950" algn="just" defTabSz="514350">
              <a:lnSpc>
                <a:spcPct val="110000"/>
              </a:lnSpc>
              <a:spcBef>
                <a:spcPts val="1013"/>
              </a:spcBef>
              <a:buClr>
                <a:schemeClr val="tx1"/>
              </a:buClr>
              <a:buSzPct val="80000"/>
              <a:buFont typeface="Wingdings" pitchFamily="2" charset="2"/>
              <a:buChar char="Ø"/>
              <a:defRPr/>
            </a:pPr>
            <a:r>
              <a:rPr lang="en-US" altLang="zh-CN" sz="1600" kern="0" dirty="0" err="1" smtClean="0">
                <a:sym typeface="Calibri" pitchFamily="34" charset="0"/>
              </a:rPr>
              <a:t>var</a:t>
            </a:r>
            <a:r>
              <a:rPr lang="en-US" altLang="zh-CN" sz="1600" kern="0" dirty="0" smtClean="0">
                <a:sym typeface="Calibri" pitchFamily="34" charset="0"/>
              </a:rPr>
              <a:t> t = true &amp;&amp; false; //false</a:t>
            </a:r>
          </a:p>
        </p:txBody>
      </p:sp>
      <p:graphicFrame>
        <p:nvGraphicFramePr>
          <p:cNvPr id="5" name="表格 4"/>
          <p:cNvGraphicFramePr>
            <a:graphicFrameLocks noGrp="1"/>
          </p:cNvGraphicFramePr>
          <p:nvPr/>
        </p:nvGraphicFramePr>
        <p:xfrm>
          <a:off x="1000100" y="1714494"/>
          <a:ext cx="7215237" cy="3200400"/>
        </p:xfrm>
        <a:graphic>
          <a:graphicData uri="http://schemas.openxmlformats.org/drawingml/2006/table">
            <a:tbl>
              <a:tblPr firstRow="1" bandRow="1">
                <a:tableStyleId>{5C22544A-7EE6-4342-B048-85BDC9FD1C3A}</a:tableStyleId>
              </a:tblPr>
              <a:tblGrid>
                <a:gridCol w="2405079">
                  <a:extLst>
                    <a:ext uri="{9D8B030D-6E8A-4147-A177-3AD203B41FA5}">
                      <a16:colId xmlns="" xmlns:a16="http://schemas.microsoft.com/office/drawing/2014/main" val="20000"/>
                    </a:ext>
                  </a:extLst>
                </a:gridCol>
                <a:gridCol w="2405079">
                  <a:extLst>
                    <a:ext uri="{9D8B030D-6E8A-4147-A177-3AD203B41FA5}">
                      <a16:colId xmlns="" xmlns:a16="http://schemas.microsoft.com/office/drawing/2014/main" val="20001"/>
                    </a:ext>
                  </a:extLst>
                </a:gridCol>
                <a:gridCol w="2405079">
                  <a:extLst>
                    <a:ext uri="{9D8B030D-6E8A-4147-A177-3AD203B41FA5}">
                      <a16:colId xmlns="" xmlns:a16="http://schemas.microsoft.com/office/drawing/2014/main" val="20002"/>
                    </a:ext>
                  </a:extLst>
                </a:gridCol>
              </a:tblGrid>
              <a:tr h="425918">
                <a:tc>
                  <a:txBody>
                    <a:bodyPr/>
                    <a:lstStyle/>
                    <a:p>
                      <a:pPr algn="ctr">
                        <a:lnSpc>
                          <a:spcPct val="200000"/>
                        </a:lnSpc>
                      </a:pPr>
                      <a:r>
                        <a:rPr lang="zh-CN" altLang="en-US" dirty="0" smtClean="0">
                          <a:solidFill>
                            <a:schemeClr val="tx1"/>
                          </a:solidFill>
                        </a:rPr>
                        <a:t>第一个操作数</a:t>
                      </a:r>
                      <a:endParaRPr lang="zh-CN" altLang="en-US" dirty="0">
                        <a:solidFill>
                          <a:schemeClr val="tx1"/>
                        </a:solidFill>
                      </a:endParaRPr>
                    </a:p>
                  </a:txBody>
                  <a:tcPr/>
                </a:tc>
                <a:tc>
                  <a:txBody>
                    <a:bodyPr/>
                    <a:lstStyle/>
                    <a:p>
                      <a:pPr algn="ctr">
                        <a:lnSpc>
                          <a:spcPct val="200000"/>
                        </a:lnSpc>
                      </a:pPr>
                      <a:r>
                        <a:rPr lang="zh-CN" altLang="en-US" dirty="0" smtClean="0">
                          <a:solidFill>
                            <a:schemeClr val="tx1"/>
                          </a:solidFill>
                        </a:rPr>
                        <a:t>第二个操作数</a:t>
                      </a:r>
                      <a:endParaRPr lang="zh-CN" altLang="en-US" dirty="0">
                        <a:solidFill>
                          <a:schemeClr val="tx1"/>
                        </a:solidFill>
                      </a:endParaRPr>
                    </a:p>
                  </a:txBody>
                  <a:tcPr/>
                </a:tc>
                <a:tc>
                  <a:txBody>
                    <a:bodyPr/>
                    <a:lstStyle/>
                    <a:p>
                      <a:pPr algn="ctr">
                        <a:lnSpc>
                          <a:spcPct val="200000"/>
                        </a:lnSpc>
                      </a:pPr>
                      <a:r>
                        <a:rPr lang="zh-CN" altLang="en-US" dirty="0" smtClean="0">
                          <a:solidFill>
                            <a:schemeClr val="tx1"/>
                          </a:solidFill>
                        </a:rPr>
                        <a:t>结果</a:t>
                      </a:r>
                      <a:endParaRPr lang="zh-CN" altLang="en-US" dirty="0">
                        <a:solidFill>
                          <a:schemeClr val="tx1"/>
                        </a:solidFill>
                      </a:endParaRPr>
                    </a:p>
                  </a:txBody>
                  <a:tcPr/>
                </a:tc>
                <a:extLst>
                  <a:ext uri="{0D108BD9-81ED-4DB2-BD59-A6C34878D82A}">
                    <a16:rowId xmlns="" xmlns:a16="http://schemas.microsoft.com/office/drawing/2014/main" val="10000"/>
                  </a:ext>
                </a:extLst>
              </a:tr>
              <a:tr h="429306">
                <a:tc>
                  <a:txBody>
                    <a:bodyPr/>
                    <a:lstStyle/>
                    <a:p>
                      <a:pPr algn="ctr">
                        <a:lnSpc>
                          <a:spcPct val="200000"/>
                        </a:lnSpc>
                      </a:pPr>
                      <a:r>
                        <a:rPr lang="en-US" altLang="zh-CN" dirty="0" smtClean="0"/>
                        <a:t>true</a:t>
                      </a:r>
                      <a:endParaRPr lang="zh-CN" altLang="en-US" dirty="0"/>
                    </a:p>
                  </a:txBody>
                  <a:tcPr/>
                </a:tc>
                <a:tc>
                  <a:txBody>
                    <a:bodyPr/>
                    <a:lstStyle/>
                    <a:p>
                      <a:pPr algn="ctr">
                        <a:lnSpc>
                          <a:spcPct val="200000"/>
                        </a:lnSpc>
                      </a:pPr>
                      <a:r>
                        <a:rPr lang="en-US" altLang="zh-CN" dirty="0" smtClean="0"/>
                        <a:t>true</a:t>
                      </a:r>
                      <a:endParaRPr lang="zh-CN" altLang="en-US" dirty="0"/>
                    </a:p>
                  </a:txBody>
                  <a:tcPr/>
                </a:tc>
                <a:tc>
                  <a:txBody>
                    <a:bodyPr/>
                    <a:lstStyle/>
                    <a:p>
                      <a:pPr algn="ctr">
                        <a:lnSpc>
                          <a:spcPct val="200000"/>
                        </a:lnSpc>
                      </a:pPr>
                      <a:r>
                        <a:rPr lang="en-US" altLang="zh-CN" dirty="0" smtClean="0"/>
                        <a:t>true</a:t>
                      </a:r>
                      <a:endParaRPr lang="zh-CN" altLang="en-US" dirty="0"/>
                    </a:p>
                  </a:txBody>
                  <a:tcPr/>
                </a:tc>
                <a:extLst>
                  <a:ext uri="{0D108BD9-81ED-4DB2-BD59-A6C34878D82A}">
                    <a16:rowId xmlns="" xmlns:a16="http://schemas.microsoft.com/office/drawing/2014/main" val="10001"/>
                  </a:ext>
                </a:extLst>
              </a:tr>
              <a:tr h="429306">
                <a:tc>
                  <a:txBody>
                    <a:bodyPr/>
                    <a:lstStyle/>
                    <a:p>
                      <a:pPr algn="ctr">
                        <a:lnSpc>
                          <a:spcPct val="200000"/>
                        </a:lnSpc>
                      </a:pPr>
                      <a:r>
                        <a:rPr lang="en-US" altLang="zh-CN" dirty="0" smtClean="0"/>
                        <a:t>true</a:t>
                      </a:r>
                      <a:endParaRPr lang="zh-CN" altLang="en-US" dirty="0"/>
                    </a:p>
                  </a:txBody>
                  <a:tcPr/>
                </a:tc>
                <a:tc>
                  <a:txBody>
                    <a:bodyPr/>
                    <a:lstStyle/>
                    <a:p>
                      <a:pPr algn="ctr">
                        <a:lnSpc>
                          <a:spcPct val="200000"/>
                        </a:lnSpc>
                      </a:pPr>
                      <a:r>
                        <a:rPr lang="en-US" altLang="zh-CN" dirty="0" smtClean="0"/>
                        <a:t>false</a:t>
                      </a:r>
                      <a:endParaRPr lang="zh-CN" altLang="en-US" dirty="0"/>
                    </a:p>
                  </a:txBody>
                  <a:tcPr/>
                </a:tc>
                <a:tc>
                  <a:txBody>
                    <a:bodyPr/>
                    <a:lstStyle/>
                    <a:p>
                      <a:pPr algn="ctr">
                        <a:lnSpc>
                          <a:spcPct val="200000"/>
                        </a:lnSpc>
                      </a:pPr>
                      <a:r>
                        <a:rPr lang="en-US" altLang="zh-CN" dirty="0" smtClean="0"/>
                        <a:t>false</a:t>
                      </a:r>
                      <a:endParaRPr lang="zh-CN" altLang="en-US" dirty="0"/>
                    </a:p>
                  </a:txBody>
                  <a:tcPr/>
                </a:tc>
                <a:extLst>
                  <a:ext uri="{0D108BD9-81ED-4DB2-BD59-A6C34878D82A}">
                    <a16:rowId xmlns="" xmlns:a16="http://schemas.microsoft.com/office/drawing/2014/main" val="10002"/>
                  </a:ext>
                </a:extLst>
              </a:tr>
              <a:tr h="429306">
                <a:tc>
                  <a:txBody>
                    <a:bodyPr/>
                    <a:lstStyle/>
                    <a:p>
                      <a:pPr algn="ctr">
                        <a:lnSpc>
                          <a:spcPct val="200000"/>
                        </a:lnSpc>
                      </a:pPr>
                      <a:r>
                        <a:rPr lang="en-US" altLang="zh-CN" dirty="0" smtClean="0"/>
                        <a:t>false</a:t>
                      </a:r>
                      <a:endParaRPr lang="zh-CN" altLang="en-US" dirty="0"/>
                    </a:p>
                  </a:txBody>
                  <a:tcPr/>
                </a:tc>
                <a:tc>
                  <a:txBody>
                    <a:bodyPr/>
                    <a:lstStyle/>
                    <a:p>
                      <a:pPr algn="ctr">
                        <a:lnSpc>
                          <a:spcPct val="200000"/>
                        </a:lnSpc>
                      </a:pPr>
                      <a:r>
                        <a:rPr lang="en-US" altLang="zh-CN" dirty="0" smtClean="0"/>
                        <a:t>true</a:t>
                      </a:r>
                      <a:endParaRPr lang="zh-CN" altLang="en-US" dirty="0"/>
                    </a:p>
                  </a:txBody>
                  <a:tcPr/>
                </a:tc>
                <a:tc>
                  <a:txBody>
                    <a:bodyPr/>
                    <a:lstStyle/>
                    <a:p>
                      <a:pPr algn="ctr">
                        <a:lnSpc>
                          <a:spcPct val="200000"/>
                        </a:lnSpc>
                      </a:pPr>
                      <a:r>
                        <a:rPr lang="en-US" altLang="zh-CN" dirty="0" smtClean="0"/>
                        <a:t>false</a:t>
                      </a:r>
                      <a:endParaRPr lang="zh-CN" altLang="en-US" dirty="0"/>
                    </a:p>
                  </a:txBody>
                  <a:tcPr/>
                </a:tc>
                <a:extLst>
                  <a:ext uri="{0D108BD9-81ED-4DB2-BD59-A6C34878D82A}">
                    <a16:rowId xmlns="" xmlns:a16="http://schemas.microsoft.com/office/drawing/2014/main" val="10003"/>
                  </a:ext>
                </a:extLst>
              </a:tr>
              <a:tr h="429306">
                <a:tc>
                  <a:txBody>
                    <a:bodyPr/>
                    <a:lstStyle/>
                    <a:p>
                      <a:pPr algn="ctr">
                        <a:lnSpc>
                          <a:spcPct val="200000"/>
                        </a:lnSpc>
                      </a:pPr>
                      <a:r>
                        <a:rPr lang="en-US" altLang="zh-CN" dirty="0" smtClean="0"/>
                        <a:t>false</a:t>
                      </a:r>
                      <a:endParaRPr lang="zh-CN" altLang="en-US" dirty="0"/>
                    </a:p>
                  </a:txBody>
                  <a:tcPr/>
                </a:tc>
                <a:tc>
                  <a:txBody>
                    <a:bodyPr/>
                    <a:lstStyle/>
                    <a:p>
                      <a:pPr algn="ctr">
                        <a:lnSpc>
                          <a:spcPct val="200000"/>
                        </a:lnSpc>
                      </a:pPr>
                      <a:r>
                        <a:rPr lang="en-US" altLang="zh-CN" dirty="0" smtClean="0"/>
                        <a:t>false</a:t>
                      </a:r>
                      <a:endParaRPr lang="zh-CN" altLang="en-US" dirty="0"/>
                    </a:p>
                  </a:txBody>
                  <a:tcPr/>
                </a:tc>
                <a:tc>
                  <a:txBody>
                    <a:bodyPr/>
                    <a:lstStyle/>
                    <a:p>
                      <a:pPr algn="ctr">
                        <a:lnSpc>
                          <a:spcPct val="200000"/>
                        </a:lnSpc>
                      </a:pPr>
                      <a:r>
                        <a:rPr lang="en-US" altLang="zh-CN" dirty="0" smtClean="0"/>
                        <a:t>false</a:t>
                      </a:r>
                      <a:endParaRPr lang="zh-CN" altLang="en-US" dirty="0"/>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布尔操作符</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marL="361950" indent="-361950" algn="just" defTabSz="514350">
              <a:lnSpc>
                <a:spcPct val="110000"/>
              </a:lnSpc>
              <a:spcBef>
                <a:spcPts val="1013"/>
              </a:spcBef>
              <a:buClr>
                <a:schemeClr val="tx1"/>
              </a:buClr>
              <a:buSzPct val="80000"/>
              <a:buFont typeface="Wingdings" pitchFamily="2" charset="2"/>
              <a:buChar char="Ø"/>
              <a:defRPr/>
            </a:pPr>
            <a:r>
              <a:rPr lang="zh-CN" altLang="en-US" sz="1600" kern="0" dirty="0" smtClean="0">
                <a:solidFill>
                  <a:srgbClr val="FF0000"/>
                </a:solidFill>
                <a:sym typeface="Calibri" pitchFamily="34" charset="0"/>
              </a:rPr>
              <a:t>逻辑或 </a:t>
            </a:r>
            <a:r>
              <a:rPr lang="zh-CN" altLang="en-US" sz="1600" kern="0" dirty="0" smtClean="0">
                <a:sym typeface="Calibri" pitchFamily="34" charset="0"/>
              </a:rPr>
              <a:t>操作符由两个竖线符号</a:t>
            </a:r>
            <a:r>
              <a:rPr lang="en-US" altLang="zh-CN" sz="1600" kern="0" dirty="0" smtClean="0">
                <a:sym typeface="Calibri" pitchFamily="34" charset="0"/>
              </a:rPr>
              <a:t>(||)</a:t>
            </a:r>
            <a:r>
              <a:rPr lang="zh-CN" altLang="en-US" sz="1600" kern="0" dirty="0" smtClean="0">
                <a:sym typeface="Calibri" pitchFamily="34" charset="0"/>
              </a:rPr>
              <a:t>表示，有两个操作数。</a:t>
            </a:r>
            <a:endParaRPr lang="en-US" altLang="zh-CN" sz="1600" kern="0" dirty="0" smtClean="0">
              <a:sym typeface="Calibri" pitchFamily="34" charset="0"/>
            </a:endParaRPr>
          </a:p>
          <a:p>
            <a:pPr marL="361950" indent="-361950" algn="just" defTabSz="514350">
              <a:lnSpc>
                <a:spcPct val="110000"/>
              </a:lnSpc>
              <a:spcBef>
                <a:spcPts val="1013"/>
              </a:spcBef>
              <a:buSzPct val="80000"/>
              <a:buFont typeface="Wingdings" pitchFamily="2" charset="2"/>
              <a:buChar char="Ø"/>
              <a:defRPr/>
            </a:pPr>
            <a:r>
              <a:rPr lang="en-US" altLang="zh-CN" sz="1600" kern="0" dirty="0" err="1" smtClean="0">
                <a:sym typeface="Calibri" pitchFamily="34" charset="0"/>
              </a:rPr>
              <a:t>var</a:t>
            </a:r>
            <a:r>
              <a:rPr lang="en-US" altLang="zh-CN" sz="1600" kern="0" dirty="0" smtClean="0">
                <a:sym typeface="Calibri" pitchFamily="34" charset="0"/>
              </a:rPr>
              <a:t> t = true || false; //true</a:t>
            </a:r>
          </a:p>
        </p:txBody>
      </p:sp>
      <p:graphicFrame>
        <p:nvGraphicFramePr>
          <p:cNvPr id="5" name="表格 4"/>
          <p:cNvGraphicFramePr>
            <a:graphicFrameLocks noGrp="1"/>
          </p:cNvGraphicFramePr>
          <p:nvPr/>
        </p:nvGraphicFramePr>
        <p:xfrm>
          <a:off x="1000100" y="1714494"/>
          <a:ext cx="7215237" cy="3200400"/>
        </p:xfrm>
        <a:graphic>
          <a:graphicData uri="http://schemas.openxmlformats.org/drawingml/2006/table">
            <a:tbl>
              <a:tblPr firstRow="1" bandRow="1">
                <a:tableStyleId>{5C22544A-7EE6-4342-B048-85BDC9FD1C3A}</a:tableStyleId>
              </a:tblPr>
              <a:tblGrid>
                <a:gridCol w="2405079">
                  <a:extLst>
                    <a:ext uri="{9D8B030D-6E8A-4147-A177-3AD203B41FA5}">
                      <a16:colId xmlns="" xmlns:a16="http://schemas.microsoft.com/office/drawing/2014/main" val="20000"/>
                    </a:ext>
                  </a:extLst>
                </a:gridCol>
                <a:gridCol w="2405079">
                  <a:extLst>
                    <a:ext uri="{9D8B030D-6E8A-4147-A177-3AD203B41FA5}">
                      <a16:colId xmlns="" xmlns:a16="http://schemas.microsoft.com/office/drawing/2014/main" val="20001"/>
                    </a:ext>
                  </a:extLst>
                </a:gridCol>
                <a:gridCol w="2405079">
                  <a:extLst>
                    <a:ext uri="{9D8B030D-6E8A-4147-A177-3AD203B41FA5}">
                      <a16:colId xmlns="" xmlns:a16="http://schemas.microsoft.com/office/drawing/2014/main" val="20002"/>
                    </a:ext>
                  </a:extLst>
                </a:gridCol>
              </a:tblGrid>
              <a:tr h="528641">
                <a:tc>
                  <a:txBody>
                    <a:bodyPr/>
                    <a:lstStyle/>
                    <a:p>
                      <a:pPr algn="ctr">
                        <a:lnSpc>
                          <a:spcPct val="200000"/>
                        </a:lnSpc>
                      </a:pPr>
                      <a:r>
                        <a:rPr lang="zh-CN" altLang="en-US" dirty="0" smtClean="0">
                          <a:solidFill>
                            <a:schemeClr val="tx1"/>
                          </a:solidFill>
                        </a:rPr>
                        <a:t>第一个操作数</a:t>
                      </a:r>
                      <a:endParaRPr lang="zh-CN" altLang="en-US" dirty="0">
                        <a:solidFill>
                          <a:schemeClr val="tx1"/>
                        </a:solidFill>
                      </a:endParaRPr>
                    </a:p>
                  </a:txBody>
                  <a:tcPr/>
                </a:tc>
                <a:tc>
                  <a:txBody>
                    <a:bodyPr/>
                    <a:lstStyle/>
                    <a:p>
                      <a:pPr algn="ctr">
                        <a:lnSpc>
                          <a:spcPct val="200000"/>
                        </a:lnSpc>
                      </a:pPr>
                      <a:r>
                        <a:rPr lang="zh-CN" altLang="en-US" dirty="0" smtClean="0">
                          <a:solidFill>
                            <a:schemeClr val="tx1"/>
                          </a:solidFill>
                        </a:rPr>
                        <a:t>第二个操作数</a:t>
                      </a:r>
                      <a:endParaRPr lang="zh-CN" altLang="en-US" dirty="0">
                        <a:solidFill>
                          <a:schemeClr val="tx1"/>
                        </a:solidFill>
                      </a:endParaRPr>
                    </a:p>
                  </a:txBody>
                  <a:tcPr/>
                </a:tc>
                <a:tc>
                  <a:txBody>
                    <a:bodyPr/>
                    <a:lstStyle/>
                    <a:p>
                      <a:pPr algn="ctr">
                        <a:lnSpc>
                          <a:spcPct val="200000"/>
                        </a:lnSpc>
                      </a:pPr>
                      <a:r>
                        <a:rPr lang="zh-CN" altLang="en-US" dirty="0" smtClean="0">
                          <a:solidFill>
                            <a:schemeClr val="tx1"/>
                          </a:solidFill>
                        </a:rPr>
                        <a:t>结果</a:t>
                      </a:r>
                      <a:endParaRPr lang="zh-CN" altLang="en-US" dirty="0">
                        <a:solidFill>
                          <a:schemeClr val="tx1"/>
                        </a:solidFill>
                      </a:endParaRPr>
                    </a:p>
                  </a:txBody>
                  <a:tcPr/>
                </a:tc>
                <a:extLst>
                  <a:ext uri="{0D108BD9-81ED-4DB2-BD59-A6C34878D82A}">
                    <a16:rowId xmlns="" xmlns:a16="http://schemas.microsoft.com/office/drawing/2014/main" val="10000"/>
                  </a:ext>
                </a:extLst>
              </a:tr>
              <a:tr h="528641">
                <a:tc>
                  <a:txBody>
                    <a:bodyPr/>
                    <a:lstStyle/>
                    <a:p>
                      <a:pPr algn="ctr">
                        <a:lnSpc>
                          <a:spcPct val="200000"/>
                        </a:lnSpc>
                      </a:pPr>
                      <a:r>
                        <a:rPr lang="en-US" altLang="zh-CN" dirty="0" smtClean="0"/>
                        <a:t>true</a:t>
                      </a:r>
                      <a:endParaRPr lang="zh-CN" altLang="en-US" dirty="0"/>
                    </a:p>
                  </a:txBody>
                  <a:tcPr/>
                </a:tc>
                <a:tc>
                  <a:txBody>
                    <a:bodyPr/>
                    <a:lstStyle/>
                    <a:p>
                      <a:pPr algn="ctr">
                        <a:lnSpc>
                          <a:spcPct val="200000"/>
                        </a:lnSpc>
                      </a:pPr>
                      <a:r>
                        <a:rPr lang="en-US" altLang="zh-CN" dirty="0" smtClean="0"/>
                        <a:t>true</a:t>
                      </a:r>
                      <a:endParaRPr lang="zh-CN" altLang="en-US" dirty="0"/>
                    </a:p>
                  </a:txBody>
                  <a:tcPr/>
                </a:tc>
                <a:tc>
                  <a:txBody>
                    <a:bodyPr/>
                    <a:lstStyle/>
                    <a:p>
                      <a:pPr algn="ctr">
                        <a:lnSpc>
                          <a:spcPct val="200000"/>
                        </a:lnSpc>
                      </a:pPr>
                      <a:r>
                        <a:rPr lang="en-US" altLang="zh-CN" dirty="0" smtClean="0"/>
                        <a:t>true</a:t>
                      </a:r>
                      <a:endParaRPr lang="zh-CN" altLang="en-US" dirty="0"/>
                    </a:p>
                  </a:txBody>
                  <a:tcPr/>
                </a:tc>
                <a:extLst>
                  <a:ext uri="{0D108BD9-81ED-4DB2-BD59-A6C34878D82A}">
                    <a16:rowId xmlns="" xmlns:a16="http://schemas.microsoft.com/office/drawing/2014/main" val="10001"/>
                  </a:ext>
                </a:extLst>
              </a:tr>
              <a:tr h="528641">
                <a:tc>
                  <a:txBody>
                    <a:bodyPr/>
                    <a:lstStyle/>
                    <a:p>
                      <a:pPr algn="ctr">
                        <a:lnSpc>
                          <a:spcPct val="200000"/>
                        </a:lnSpc>
                      </a:pPr>
                      <a:r>
                        <a:rPr lang="en-US" altLang="zh-CN" dirty="0" smtClean="0"/>
                        <a:t>true</a:t>
                      </a:r>
                      <a:endParaRPr lang="zh-CN" altLang="en-US" dirty="0"/>
                    </a:p>
                  </a:txBody>
                  <a:tcPr/>
                </a:tc>
                <a:tc>
                  <a:txBody>
                    <a:bodyPr/>
                    <a:lstStyle/>
                    <a:p>
                      <a:pPr algn="ctr">
                        <a:lnSpc>
                          <a:spcPct val="200000"/>
                        </a:lnSpc>
                      </a:pPr>
                      <a:r>
                        <a:rPr lang="en-US" altLang="zh-CN" dirty="0" smtClean="0"/>
                        <a:t>false</a:t>
                      </a:r>
                      <a:endParaRPr lang="zh-CN" altLang="en-US" dirty="0"/>
                    </a:p>
                  </a:txBody>
                  <a:tcPr/>
                </a:tc>
                <a:tc>
                  <a:txBody>
                    <a:bodyPr/>
                    <a:lstStyle/>
                    <a:p>
                      <a:pPr algn="ctr">
                        <a:lnSpc>
                          <a:spcPct val="200000"/>
                        </a:lnSpc>
                      </a:pPr>
                      <a:r>
                        <a:rPr lang="en-US" altLang="zh-CN" dirty="0" smtClean="0"/>
                        <a:t>true</a:t>
                      </a:r>
                      <a:endParaRPr lang="zh-CN" altLang="en-US" dirty="0"/>
                    </a:p>
                  </a:txBody>
                  <a:tcPr/>
                </a:tc>
                <a:extLst>
                  <a:ext uri="{0D108BD9-81ED-4DB2-BD59-A6C34878D82A}">
                    <a16:rowId xmlns="" xmlns:a16="http://schemas.microsoft.com/office/drawing/2014/main" val="10002"/>
                  </a:ext>
                </a:extLst>
              </a:tr>
              <a:tr h="528641">
                <a:tc>
                  <a:txBody>
                    <a:bodyPr/>
                    <a:lstStyle/>
                    <a:p>
                      <a:pPr algn="ctr">
                        <a:lnSpc>
                          <a:spcPct val="200000"/>
                        </a:lnSpc>
                      </a:pPr>
                      <a:r>
                        <a:rPr lang="en-US" altLang="zh-CN" dirty="0" smtClean="0"/>
                        <a:t>false</a:t>
                      </a:r>
                      <a:endParaRPr lang="zh-CN" altLang="en-US" dirty="0"/>
                    </a:p>
                  </a:txBody>
                  <a:tcPr/>
                </a:tc>
                <a:tc>
                  <a:txBody>
                    <a:bodyPr/>
                    <a:lstStyle/>
                    <a:p>
                      <a:pPr algn="ctr">
                        <a:lnSpc>
                          <a:spcPct val="200000"/>
                        </a:lnSpc>
                      </a:pPr>
                      <a:r>
                        <a:rPr lang="en-US" altLang="zh-CN" dirty="0" smtClean="0"/>
                        <a:t>true</a:t>
                      </a:r>
                      <a:endParaRPr lang="zh-CN" altLang="en-US" dirty="0"/>
                    </a:p>
                  </a:txBody>
                  <a:tcPr/>
                </a:tc>
                <a:tc>
                  <a:txBody>
                    <a:bodyPr/>
                    <a:lstStyle/>
                    <a:p>
                      <a:pPr algn="ctr">
                        <a:lnSpc>
                          <a:spcPct val="200000"/>
                        </a:lnSpc>
                      </a:pPr>
                      <a:r>
                        <a:rPr lang="en-US" altLang="zh-CN" dirty="0" smtClean="0"/>
                        <a:t>true</a:t>
                      </a:r>
                      <a:endParaRPr lang="zh-CN" altLang="en-US" dirty="0"/>
                    </a:p>
                  </a:txBody>
                  <a:tcPr/>
                </a:tc>
                <a:extLst>
                  <a:ext uri="{0D108BD9-81ED-4DB2-BD59-A6C34878D82A}">
                    <a16:rowId xmlns="" xmlns:a16="http://schemas.microsoft.com/office/drawing/2014/main" val="10003"/>
                  </a:ext>
                </a:extLst>
              </a:tr>
              <a:tr h="528641">
                <a:tc>
                  <a:txBody>
                    <a:bodyPr/>
                    <a:lstStyle/>
                    <a:p>
                      <a:pPr algn="ctr">
                        <a:lnSpc>
                          <a:spcPct val="200000"/>
                        </a:lnSpc>
                      </a:pPr>
                      <a:r>
                        <a:rPr lang="en-US" altLang="zh-CN" dirty="0" smtClean="0"/>
                        <a:t>false</a:t>
                      </a:r>
                      <a:endParaRPr lang="zh-CN" altLang="en-US" dirty="0"/>
                    </a:p>
                  </a:txBody>
                  <a:tcPr/>
                </a:tc>
                <a:tc>
                  <a:txBody>
                    <a:bodyPr/>
                    <a:lstStyle/>
                    <a:p>
                      <a:pPr algn="ctr">
                        <a:lnSpc>
                          <a:spcPct val="200000"/>
                        </a:lnSpc>
                      </a:pPr>
                      <a:r>
                        <a:rPr lang="en-US" altLang="zh-CN" dirty="0" smtClean="0"/>
                        <a:t>false</a:t>
                      </a:r>
                      <a:endParaRPr lang="zh-CN" altLang="en-US" dirty="0"/>
                    </a:p>
                  </a:txBody>
                  <a:tcPr/>
                </a:tc>
                <a:tc>
                  <a:txBody>
                    <a:bodyPr/>
                    <a:lstStyle/>
                    <a:p>
                      <a:pPr algn="ctr">
                        <a:lnSpc>
                          <a:spcPct val="200000"/>
                        </a:lnSpc>
                      </a:pPr>
                      <a:r>
                        <a:rPr lang="en-US" altLang="zh-CN" dirty="0" smtClean="0"/>
                        <a:t>false</a:t>
                      </a:r>
                      <a:endParaRPr lang="zh-CN" altLang="en-US" dirty="0"/>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JavaScript</a:t>
            </a:r>
            <a:r>
              <a:rPr lang="zh-CN" altLang="en-US" sz="3200" b="1" dirty="0" smtClean="0">
                <a:latin typeface="微软雅黑" charset="0"/>
                <a:ea typeface="微软雅黑" charset="0"/>
              </a:rPr>
              <a:t>的发展史</a:t>
            </a:r>
            <a:endParaRPr lang="zh-CN" altLang="en-US" sz="3200" dirty="0"/>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1992 年一家称作 Nombas 的公司为自己的软件开发了一种叫做ScriptEase的脚本语言可以嵌入在网页当中</a:t>
            </a:r>
          </a:p>
          <a:p>
            <a:pPr>
              <a:buFont typeface="Wingdings" pitchFamily="2" charset="2"/>
              <a:buChar char="Ø"/>
            </a:pPr>
            <a:r>
              <a:rPr lang="en-US" altLang="zh-CN" sz="1600" dirty="0" smtClean="0"/>
              <a:t>1995</a:t>
            </a:r>
            <a:r>
              <a:rPr lang="zh-CN" altLang="en-US" sz="1600" dirty="0" smtClean="0"/>
              <a:t>年，</a:t>
            </a:r>
            <a:r>
              <a:rPr lang="en-US" altLang="zh-CN" sz="1600" dirty="0" smtClean="0"/>
              <a:t>Netscape</a:t>
            </a:r>
            <a:r>
              <a:rPr lang="zh-CN" altLang="en-US" sz="1600" dirty="0" smtClean="0"/>
              <a:t>公司为自己的</a:t>
            </a:r>
            <a:r>
              <a:rPr lang="en-US" altLang="zh-CN" sz="1600" dirty="0" smtClean="0"/>
              <a:t>Navigator2.0</a:t>
            </a:r>
            <a:r>
              <a:rPr lang="zh-CN" altLang="en-US" sz="1600" dirty="0" smtClean="0"/>
              <a:t>浏览器开发了另一种客户端脚本语言</a:t>
            </a:r>
            <a:r>
              <a:rPr lang="en-US" altLang="zh-CN" sz="1600" dirty="0" err="1" smtClean="0"/>
              <a:t>livescript</a:t>
            </a:r>
            <a:r>
              <a:rPr lang="zh-CN" altLang="en-US" sz="1600" dirty="0" smtClean="0"/>
              <a:t>为了赶时髦改成了</a:t>
            </a:r>
            <a:r>
              <a:rPr lang="en-US" altLang="zh-CN" sz="1600" dirty="0" smtClean="0"/>
              <a:t>JavaScript</a:t>
            </a:r>
            <a:r>
              <a:rPr lang="zh-CN" altLang="en-US" sz="1600" dirty="0" smtClean="0"/>
              <a:t>但是跟</a:t>
            </a:r>
            <a:r>
              <a:rPr lang="en-US" altLang="zh-CN" sz="1600" dirty="0" smtClean="0"/>
              <a:t>Java</a:t>
            </a:r>
            <a:r>
              <a:rPr lang="zh-CN" altLang="en-US" sz="1600" dirty="0" smtClean="0"/>
              <a:t>没有任何关系</a:t>
            </a:r>
          </a:p>
          <a:p>
            <a:pPr>
              <a:buFont typeface="Wingdings" pitchFamily="2" charset="2"/>
              <a:buChar char="Ø"/>
            </a:pPr>
            <a:r>
              <a:rPr lang="en-US" altLang="zh-CN" sz="1600" dirty="0" smtClean="0"/>
              <a:t>1996</a:t>
            </a:r>
            <a:r>
              <a:rPr lang="zh-CN" altLang="en-US" sz="1600" dirty="0" smtClean="0"/>
              <a:t>年</a:t>
            </a:r>
            <a:r>
              <a:rPr lang="en-US" altLang="zh-CN" sz="1600" dirty="0" smtClean="0"/>
              <a:t>Microsoft</a:t>
            </a:r>
            <a:r>
              <a:rPr lang="zh-CN" altLang="en-US" sz="1600" dirty="0" smtClean="0"/>
              <a:t>公司为了进军浏览器的市场，在</a:t>
            </a:r>
            <a:r>
              <a:rPr lang="en-US" altLang="zh-CN" sz="1600" dirty="0" smtClean="0"/>
              <a:t>IE3.0</a:t>
            </a:r>
            <a:r>
              <a:rPr lang="zh-CN" altLang="en-US" sz="1600" dirty="0" smtClean="0"/>
              <a:t>浏览器发布了一个</a:t>
            </a:r>
            <a:r>
              <a:rPr lang="en-US" altLang="zh-CN" sz="1600" dirty="0" smtClean="0"/>
              <a:t>JavaScript</a:t>
            </a:r>
            <a:r>
              <a:rPr lang="zh-CN" altLang="en-US" sz="1600" dirty="0" smtClean="0"/>
              <a:t>的克隆版，称为</a:t>
            </a:r>
            <a:r>
              <a:rPr lang="en-US" altLang="zh-CN" sz="1600" dirty="0" err="1" smtClean="0"/>
              <a:t>JScript</a:t>
            </a:r>
            <a:endParaRPr lang="en-US" altLang="zh-CN" sz="1600" dirty="0" smtClean="0"/>
          </a:p>
          <a:p>
            <a:pPr>
              <a:buFont typeface="Wingdings" pitchFamily="2" charset="2"/>
              <a:buChar char="Ø"/>
            </a:pPr>
            <a:r>
              <a:rPr lang="zh-CN" altLang="en-US" sz="1600" dirty="0" smtClean="0"/>
              <a:t>早期的JavaScript指只能运行于Navigator浏览器中的脚本语言 后来JavaScript被提交给ECMA</a:t>
            </a:r>
            <a:r>
              <a:rPr lang="en-US" altLang="zh-CN" sz="1600" dirty="0" smtClean="0"/>
              <a:t>(European Computer Manufacturers Association)</a:t>
            </a:r>
            <a:r>
              <a:rPr lang="zh-CN" altLang="en-US" sz="1600" dirty="0" smtClean="0"/>
              <a:t>，成为ECMAScript标准，由各大浏览器厂家来实现。</a:t>
            </a:r>
            <a:endParaRPr lang="en-US" altLang="zh-CN" sz="1600" dirty="0" smtClean="0"/>
          </a:p>
          <a:p>
            <a:pPr>
              <a:buFont typeface="Wingdings" pitchFamily="2" charset="2"/>
              <a:buChar char="Ø"/>
            </a:pPr>
            <a:r>
              <a:rPr lang="en-US" altLang="zh-CN" sz="1600" dirty="0" smtClean="0"/>
              <a:t>2009</a:t>
            </a:r>
            <a:r>
              <a:rPr lang="zh-CN" altLang="en-US" sz="1600" dirty="0" smtClean="0"/>
              <a:t>年</a:t>
            </a:r>
            <a:r>
              <a:rPr lang="en-US" altLang="zh-CN" sz="1600" dirty="0" smtClean="0"/>
              <a:t>12</a:t>
            </a:r>
            <a:r>
              <a:rPr lang="zh-CN" altLang="en-US" sz="1600" dirty="0" smtClean="0"/>
              <a:t>月，</a:t>
            </a:r>
            <a:r>
              <a:rPr lang="en-US" altLang="zh-CN" sz="1600" dirty="0" smtClean="0"/>
              <a:t>ECMAscript5</a:t>
            </a:r>
            <a:r>
              <a:rPr lang="zh-CN" altLang="en-US" sz="1600" dirty="0" smtClean="0"/>
              <a:t>发布。</a:t>
            </a:r>
            <a:endParaRPr lang="en-US" altLang="zh-CN" sz="1600" dirty="0" smtClean="0"/>
          </a:p>
          <a:p>
            <a:pPr>
              <a:buFont typeface="Wingdings" pitchFamily="2" charset="2"/>
              <a:buChar char="Ø"/>
            </a:pPr>
            <a:r>
              <a:rPr lang="en-US" altLang="zh-CN" sz="1600" dirty="0" smtClean="0"/>
              <a:t>2011</a:t>
            </a:r>
            <a:r>
              <a:rPr lang="zh-CN" altLang="en-US" sz="1600" dirty="0" smtClean="0"/>
              <a:t>年</a:t>
            </a:r>
            <a:r>
              <a:rPr lang="en-US" altLang="zh-CN" sz="1600" dirty="0" smtClean="0"/>
              <a:t>6</a:t>
            </a:r>
            <a:r>
              <a:rPr lang="zh-CN" altLang="en-US" sz="1600" dirty="0" smtClean="0"/>
              <a:t>月，</a:t>
            </a:r>
            <a:r>
              <a:rPr lang="en-US" sz="1600" dirty="0" err="1" smtClean="0">
                <a:solidFill>
                  <a:srgbClr val="FF0000"/>
                </a:solidFill>
              </a:rPr>
              <a:t>ECMAscript</a:t>
            </a:r>
            <a:r>
              <a:rPr lang="en-US" sz="1600" dirty="0" smtClean="0">
                <a:solidFill>
                  <a:srgbClr val="FF0000"/>
                </a:solidFill>
              </a:rPr>
              <a:t> 5.1</a:t>
            </a:r>
            <a:r>
              <a:rPr lang="zh-CN" altLang="en-US" sz="1600" dirty="0" smtClean="0"/>
              <a:t>版发布，并且成为</a:t>
            </a:r>
            <a:r>
              <a:rPr lang="en-US" sz="1600" dirty="0" smtClean="0"/>
              <a:t>ISO</a:t>
            </a:r>
            <a:r>
              <a:rPr lang="zh-CN" altLang="en-US" sz="1600" dirty="0" smtClean="0">
                <a:solidFill>
                  <a:srgbClr val="FF0000"/>
                </a:solidFill>
              </a:rPr>
              <a:t>国际标准</a:t>
            </a:r>
            <a:r>
              <a:rPr lang="zh-CN" altLang="en-US" sz="1600" dirty="0" smtClean="0"/>
              <a:t>（</a:t>
            </a:r>
            <a:r>
              <a:rPr lang="en-US" sz="1600" dirty="0" smtClean="0"/>
              <a:t>ISO/IEC 16262:2011）。</a:t>
            </a:r>
          </a:p>
          <a:p>
            <a:pPr>
              <a:buFont typeface="Wingdings" pitchFamily="2" charset="2"/>
              <a:buChar char="Ø"/>
            </a:pPr>
            <a:r>
              <a:rPr lang="en-US" altLang="zh-CN" sz="1600" dirty="0" smtClean="0"/>
              <a:t>2015</a:t>
            </a:r>
            <a:r>
              <a:rPr lang="zh-CN" altLang="en-US" sz="1600" dirty="0" smtClean="0"/>
              <a:t>年</a:t>
            </a:r>
            <a:r>
              <a:rPr lang="en-US" altLang="zh-CN" sz="1600" dirty="0" smtClean="0"/>
              <a:t>6</a:t>
            </a:r>
            <a:r>
              <a:rPr lang="zh-CN" altLang="en-US" sz="1600" dirty="0" smtClean="0"/>
              <a:t>月</a:t>
            </a:r>
            <a:r>
              <a:rPr lang="en-US" altLang="zh-CN" sz="1600" dirty="0" smtClean="0"/>
              <a:t>17</a:t>
            </a:r>
            <a:r>
              <a:rPr lang="zh-CN" altLang="en-US" sz="1600" dirty="0" smtClean="0"/>
              <a:t>日，</a:t>
            </a:r>
            <a:r>
              <a:rPr lang="en-US" sz="1600" dirty="0" err="1" smtClean="0"/>
              <a:t>ECMAScript</a:t>
            </a:r>
            <a:r>
              <a:rPr lang="en-US" sz="1600" dirty="0" smtClean="0"/>
              <a:t> 6</a:t>
            </a:r>
            <a:r>
              <a:rPr lang="zh-CN" altLang="en-US" sz="1600" dirty="0" smtClean="0"/>
              <a:t>发布正式版本，即</a:t>
            </a:r>
            <a:r>
              <a:rPr lang="en-US" sz="1600" i="1" dirty="0" err="1" smtClean="0"/>
              <a:t>ECMAScript</a:t>
            </a:r>
            <a:r>
              <a:rPr lang="en-US" sz="1600" i="1" dirty="0" smtClean="0"/>
              <a:t> 2015</a:t>
            </a:r>
            <a:r>
              <a:rPr 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charset="0"/>
                <a:ea typeface="微软雅黑" charset="0"/>
              </a:rPr>
              <a:t>赋值运算</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使用</a:t>
            </a:r>
            <a:r>
              <a:rPr lang="en-US" altLang="zh-CN" sz="1600" dirty="0" smtClean="0"/>
              <a:t>“=”</a:t>
            </a:r>
            <a:r>
              <a:rPr lang="zh-CN" altLang="en-US" sz="1600" dirty="0" smtClean="0"/>
              <a:t>进行赋值运算</a:t>
            </a:r>
          </a:p>
          <a:p>
            <a:pPr>
              <a:buFont typeface="Wingdings" pitchFamily="2" charset="2"/>
              <a:buChar char="Ø"/>
            </a:pPr>
            <a:endParaRPr lang="zh-CN" altLang="en-US" sz="1600" dirty="0" smtClean="0"/>
          </a:p>
          <a:p>
            <a:pPr>
              <a:buFont typeface="Wingdings" pitchFamily="2" charset="2"/>
              <a:buChar char="Ø"/>
            </a:pPr>
            <a:r>
              <a:rPr lang="en-US" altLang="zh-CN" sz="1600" dirty="0" err="1" smtClean="0"/>
              <a:t>var</a:t>
            </a:r>
            <a:r>
              <a:rPr lang="zh-CN" altLang="zh-CN" sz="1600" dirty="0" smtClean="0"/>
              <a:t> </a:t>
            </a:r>
            <a:r>
              <a:rPr lang="en-US" altLang="zh-CN" sz="1600" dirty="0" smtClean="0"/>
              <a:t>add = 100;</a:t>
            </a:r>
          </a:p>
          <a:p>
            <a:pPr>
              <a:buFont typeface="Wingdings" pitchFamily="2" charset="2"/>
              <a:buChar char="Ø"/>
            </a:pPr>
            <a:endParaRPr lang="en-US" altLang="zh-CN" sz="1600" dirty="0" smtClean="0"/>
          </a:p>
          <a:p>
            <a:pPr>
              <a:buFont typeface="Wingdings" pitchFamily="2" charset="2"/>
              <a:buChar char="Ø"/>
            </a:pPr>
            <a:r>
              <a:rPr lang="zh-CN" altLang="en-US" sz="1600" dirty="0" smtClean="0"/>
              <a:t>赋值表达式</a:t>
            </a:r>
          </a:p>
          <a:p>
            <a:pPr marL="0" indent="0">
              <a:buNone/>
            </a:pPr>
            <a:r>
              <a:rPr lang="en-US" altLang="zh-CN" sz="1600" dirty="0" smtClean="0"/>
              <a:t>	+=        -=      *=      /=      %=</a:t>
            </a:r>
            <a:endParaRPr lang="en-US" altLang="zh-CN" sz="1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charset="0"/>
                <a:ea typeface="微软雅黑" charset="0"/>
              </a:rPr>
              <a:t>字符链接运算</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使用</a:t>
            </a:r>
            <a:r>
              <a:rPr lang="en-US" altLang="zh-CN" sz="1600" dirty="0" smtClean="0"/>
              <a:t>“+”</a:t>
            </a:r>
            <a:r>
              <a:rPr lang="zh-CN" altLang="en-US" sz="1600" dirty="0" smtClean="0"/>
              <a:t>进行字符串链接</a:t>
            </a:r>
          </a:p>
          <a:p>
            <a:pPr lvl="1">
              <a:buFont typeface="Wingdings" pitchFamily="2" charset="2"/>
              <a:buChar char="Ø"/>
            </a:pPr>
            <a:r>
              <a:rPr lang="zh-CN" altLang="en-US" sz="1600" dirty="0" smtClean="0"/>
              <a:t>作用于两个数字时，表示算数运算</a:t>
            </a:r>
          </a:p>
          <a:p>
            <a:pPr lvl="1">
              <a:buFont typeface="Wingdings" pitchFamily="2" charset="2"/>
              <a:buChar char="Ø"/>
            </a:pPr>
            <a:r>
              <a:rPr lang="zh-CN" altLang="en-US" sz="1600" dirty="0" smtClean="0"/>
              <a:t>作用与字符串时，表示字符串拼接运算</a:t>
            </a:r>
            <a:endParaRPr lang="zh-CN" altLang="en-US" sz="16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条件（三目）运算</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三目运算符（？：）</a:t>
            </a:r>
            <a:r>
              <a:rPr lang="en-US" altLang="zh-CN" sz="1600" dirty="0" smtClean="0"/>
              <a:t>--</a:t>
            </a:r>
            <a:r>
              <a:rPr lang="zh-CN" altLang="en-US" sz="1600" dirty="0" smtClean="0"/>
              <a:t>需要对三个表达式进行运算</a:t>
            </a:r>
          </a:p>
          <a:p>
            <a:pPr lvl="1">
              <a:buFont typeface="Wingdings" pitchFamily="2" charset="2"/>
              <a:buChar char="Ø"/>
            </a:pPr>
            <a:r>
              <a:rPr lang="zh-CN" altLang="en-US" sz="1600" dirty="0" smtClean="0"/>
              <a:t>表达式</a:t>
            </a:r>
            <a:r>
              <a:rPr lang="en-US" altLang="zh-CN" sz="1600" dirty="0" smtClean="0"/>
              <a:t>1</a:t>
            </a:r>
            <a:r>
              <a:rPr lang="zh-CN" altLang="en-US" sz="1600" dirty="0" smtClean="0"/>
              <a:t>？表达式</a:t>
            </a:r>
            <a:r>
              <a:rPr lang="en-US" altLang="zh-CN" sz="1600" dirty="0" smtClean="0"/>
              <a:t>2</a:t>
            </a:r>
            <a:r>
              <a:rPr lang="zh-CN" altLang="en-US" sz="1600" dirty="0" smtClean="0"/>
              <a:t>：表达式</a:t>
            </a:r>
            <a:r>
              <a:rPr lang="en-US" altLang="zh-CN" sz="1600" dirty="0" smtClean="0"/>
              <a:t>3</a:t>
            </a:r>
          </a:p>
          <a:p>
            <a:pPr lvl="1">
              <a:buFont typeface="Wingdings" pitchFamily="2" charset="2"/>
              <a:buChar char="Ø"/>
            </a:pPr>
            <a:r>
              <a:rPr lang="zh-CN" altLang="en-US" sz="1600" dirty="0" smtClean="0"/>
              <a:t>其中表达式</a:t>
            </a:r>
            <a:r>
              <a:rPr lang="en-US" altLang="zh-CN" sz="1600" dirty="0" smtClean="0"/>
              <a:t>1</a:t>
            </a:r>
            <a:r>
              <a:rPr lang="zh-CN" altLang="en-US" sz="1600" dirty="0" smtClean="0"/>
              <a:t>的值是</a:t>
            </a:r>
            <a:r>
              <a:rPr lang="en-US" altLang="zh-CN" sz="1600" dirty="0" err="1" smtClean="0"/>
              <a:t>boolean</a:t>
            </a:r>
            <a:r>
              <a:rPr lang="zh-CN" altLang="en-US" sz="1600" dirty="0" smtClean="0"/>
              <a:t>类型，表达式的含义：</a:t>
            </a:r>
          </a:p>
          <a:p>
            <a:pPr marL="457200" lvl="1" indent="0">
              <a:buNone/>
            </a:pPr>
            <a:r>
              <a:rPr lang="en-US" altLang="zh-CN" sz="1600" dirty="0" smtClean="0"/>
              <a:t>	</a:t>
            </a:r>
            <a:r>
              <a:rPr lang="zh-CN" altLang="en-US" sz="1600" dirty="0" smtClean="0"/>
              <a:t>若表达式</a:t>
            </a:r>
            <a:r>
              <a:rPr lang="en-US" altLang="zh-CN" sz="1600" dirty="0" smtClean="0"/>
              <a:t>1</a:t>
            </a:r>
            <a:r>
              <a:rPr lang="zh-CN" altLang="en-US" sz="1600" dirty="0" smtClean="0"/>
              <a:t>为</a:t>
            </a:r>
            <a:r>
              <a:rPr lang="en-US" altLang="zh-CN" sz="1600" dirty="0" smtClean="0"/>
              <a:t>true</a:t>
            </a:r>
            <a:r>
              <a:rPr lang="zh-CN" altLang="en-US" sz="1600" dirty="0" smtClean="0"/>
              <a:t>，则整个表达式的值为表达式</a:t>
            </a:r>
            <a:r>
              <a:rPr lang="en-US" altLang="zh-CN" sz="1600" dirty="0" smtClean="0"/>
              <a:t>2</a:t>
            </a:r>
            <a:r>
              <a:rPr lang="zh-CN" altLang="en-US" sz="1600" dirty="0" smtClean="0"/>
              <a:t>的值；</a:t>
            </a:r>
          </a:p>
          <a:p>
            <a:pPr marL="0" lvl="1" indent="0">
              <a:buNone/>
            </a:pPr>
            <a:r>
              <a:rPr lang="en-US" altLang="zh-CN" sz="1600" dirty="0" smtClean="0">
                <a:sym typeface="+mn-ea"/>
              </a:rPr>
              <a:t>	</a:t>
            </a:r>
            <a:r>
              <a:rPr lang="zh-CN" altLang="en-US" sz="1600" dirty="0" smtClean="0">
                <a:sym typeface="+mn-ea"/>
              </a:rPr>
              <a:t>若表达式</a:t>
            </a:r>
            <a:r>
              <a:rPr lang="en-US" altLang="zh-CN" sz="1600" dirty="0" smtClean="0">
                <a:sym typeface="+mn-ea"/>
              </a:rPr>
              <a:t>1</a:t>
            </a:r>
            <a:r>
              <a:rPr lang="zh-CN" altLang="en-US" sz="1600" dirty="0" smtClean="0">
                <a:sym typeface="+mn-ea"/>
              </a:rPr>
              <a:t>为</a:t>
            </a:r>
            <a:r>
              <a:rPr lang="en-US" altLang="zh-CN" sz="1600" dirty="0" smtClean="0">
                <a:sym typeface="+mn-ea"/>
              </a:rPr>
              <a:t>false</a:t>
            </a:r>
            <a:r>
              <a:rPr lang="zh-CN" altLang="en-US" sz="1600" dirty="0" smtClean="0">
                <a:sym typeface="+mn-ea"/>
              </a:rPr>
              <a:t>，则整个表达式的值为表达式</a:t>
            </a:r>
            <a:r>
              <a:rPr lang="en-US" altLang="zh-CN" sz="1600" dirty="0" smtClean="0">
                <a:sym typeface="+mn-ea"/>
              </a:rPr>
              <a:t>3</a:t>
            </a:r>
            <a:r>
              <a:rPr lang="zh-CN" altLang="en-US" sz="1600" dirty="0" smtClean="0">
                <a:sym typeface="+mn-ea"/>
              </a:rPr>
              <a:t>的值；</a:t>
            </a:r>
            <a:endParaRPr lang="zh-CN" altLang="en-US" sz="1600" dirty="0" smtClean="0"/>
          </a:p>
          <a:p>
            <a:pPr marL="457200" lvl="1" indent="0">
              <a:buNone/>
            </a:pPr>
            <a:endParaRPr lang="zh-CN" altLang="en-US" sz="1600" dirty="0" smtClean="0"/>
          </a:p>
          <a:p>
            <a:pPr marL="457200" lvl="1" indent="0">
              <a:buNone/>
            </a:pPr>
            <a:r>
              <a:rPr lang="en-US" altLang="zh-CN" sz="1600" dirty="0" err="1" smtClean="0"/>
              <a:t>var</a:t>
            </a:r>
            <a:r>
              <a:rPr lang="en-US" altLang="zh-CN" sz="1600" dirty="0" smtClean="0"/>
              <a:t> age = 20</a:t>
            </a:r>
            <a:r>
              <a:rPr lang="zh-CN" altLang="en-US" sz="1600" dirty="0" smtClean="0"/>
              <a:t>；</a:t>
            </a:r>
          </a:p>
          <a:p>
            <a:pPr marL="457200" lvl="1" indent="0">
              <a:buNone/>
            </a:pPr>
            <a:r>
              <a:rPr lang="en-US" altLang="zh-CN" sz="1600" dirty="0" err="1" smtClean="0"/>
              <a:t>var</a:t>
            </a:r>
            <a:r>
              <a:rPr lang="en-US" altLang="zh-CN" sz="1600" dirty="0" smtClean="0"/>
              <a:t> </a:t>
            </a:r>
            <a:r>
              <a:rPr lang="en-US" altLang="zh-CN" sz="1600" dirty="0" err="1" smtClean="0"/>
              <a:t>msg</a:t>
            </a:r>
            <a:r>
              <a:rPr lang="en-US" altLang="zh-CN" sz="1600" dirty="0" smtClean="0"/>
              <a:t> = age&gt;18?”</a:t>
            </a:r>
            <a:r>
              <a:rPr lang="zh-CN" altLang="zh-CN" sz="1600" dirty="0" smtClean="0"/>
              <a:t>成年人</a:t>
            </a:r>
            <a:r>
              <a:rPr lang="en-US" altLang="zh-CN" sz="1600" dirty="0" smtClean="0"/>
              <a:t>”:”</a:t>
            </a:r>
            <a:r>
              <a:rPr lang="zh-CN" altLang="en-US" sz="1600" dirty="0" smtClean="0"/>
              <a:t>未成年</a:t>
            </a:r>
            <a:r>
              <a:rPr lang="en-US" altLang="zh-CN" sz="1600" dirty="0" smtClean="0"/>
              <a:t>”;</a:t>
            </a:r>
            <a:endParaRPr lang="en-US" altLang="zh-CN" sz="1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600" b="1" dirty="0" smtClean="0">
                <a:latin typeface="微软雅黑" pitchFamily="34" charset="-122"/>
                <a:ea typeface="微软雅黑" pitchFamily="34" charset="-122"/>
              </a:rPr>
              <a:t>4.</a:t>
            </a:r>
            <a:r>
              <a:rPr lang="zh-CN" altLang="en-US" sz="3600" b="1" dirty="0" smtClean="0">
                <a:latin typeface="微软雅黑" pitchFamily="34" charset="-122"/>
                <a:ea typeface="微软雅黑" pitchFamily="34" charset="-122"/>
              </a:rPr>
              <a:t>类型转换、函数基础</a:t>
            </a:r>
            <a:endParaRPr lang="zh-CN" altLang="en-US" sz="3600" b="1" dirty="0">
              <a:latin typeface="微软雅黑" pitchFamily="34" charset="-122"/>
              <a:ea typeface="微软雅黑" pitchFamily="34" charset="-122"/>
            </a:endParaRPr>
          </a:p>
        </p:txBody>
      </p:sp>
      <p:sp>
        <p:nvSpPr>
          <p:cNvPr id="5" name="副标题 4"/>
          <p:cNvSpPr>
            <a:spLocks noGrp="1"/>
          </p:cNvSpPr>
          <p:nvPr>
            <p:ph type="subTitle" idx="1"/>
          </p:nvPr>
        </p:nvSpPr>
        <p:spPr/>
        <p:txBody>
          <a:bodyPr>
            <a:normAutofit/>
          </a:bodyPr>
          <a:lstStyle/>
          <a:p>
            <a:r>
              <a:rPr lang="zh-CN" altLang="en-US" sz="1600" b="1" dirty="0" smtClean="0">
                <a:latin typeface="微软雅黑" pitchFamily="34" charset="-122"/>
                <a:ea typeface="微软雅黑" pitchFamily="34" charset="-122"/>
              </a:rPr>
              <a:t>数据类型转换、函数、作用域简介、申明提前、按值传递</a:t>
            </a:r>
            <a:endParaRPr lang="zh-CN" altLang="en-US"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数据类型转换</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隐式转换</a:t>
            </a:r>
          </a:p>
          <a:p>
            <a:pPr lvl="1">
              <a:buFont typeface="Wingdings" pitchFamily="2" charset="2"/>
              <a:buChar char="Ø"/>
            </a:pPr>
            <a:r>
              <a:rPr lang="zh-CN" altLang="en-US" sz="1600" dirty="0" smtClean="0"/>
              <a:t>变量在声明时不需要指定数据类型</a:t>
            </a:r>
          </a:p>
          <a:p>
            <a:pPr lvl="1">
              <a:buFont typeface="Wingdings" pitchFamily="2" charset="2"/>
              <a:buChar char="Ø"/>
            </a:pPr>
            <a:r>
              <a:rPr lang="zh-CN" altLang="en-US" sz="1600" dirty="0" smtClean="0"/>
              <a:t>变量由赋值操作确定数据类型</a:t>
            </a:r>
          </a:p>
          <a:p>
            <a:pPr lvl="1">
              <a:buFont typeface="Wingdings" pitchFamily="2" charset="2"/>
              <a:buChar char="Ø"/>
            </a:pPr>
            <a:r>
              <a:rPr lang="zh-CN" altLang="en-US" sz="1600" dirty="0" smtClean="0"/>
              <a:t>不同类型数据在计算过程中会自动进行转换</a:t>
            </a:r>
            <a:endParaRPr lang="zh-CN" altLang="en-US"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charset="0"/>
                <a:ea typeface="微软雅黑" charset="0"/>
              </a:rPr>
              <a:t>数据类型转换函数</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en-US" altLang="zh-CN" sz="1600" dirty="0" smtClean="0"/>
              <a:t>Number()</a:t>
            </a:r>
            <a:endParaRPr lang="zh-CN" altLang="zh-CN" sz="1600" dirty="0" smtClean="0"/>
          </a:p>
          <a:p>
            <a:pPr lvl="1">
              <a:buFont typeface="Wingdings" pitchFamily="2" charset="2"/>
              <a:buChar char="Ø"/>
            </a:pPr>
            <a:r>
              <a:rPr lang="zh-CN" altLang="zh-CN" sz="1600" dirty="0" smtClean="0"/>
              <a:t>把一个</a:t>
            </a:r>
            <a:r>
              <a:rPr lang="en-US" altLang="zh-CN" sz="1600" dirty="0" smtClean="0"/>
              <a:t>string</a:t>
            </a:r>
            <a:r>
              <a:rPr lang="zh-CN" altLang="en-US" sz="1600" dirty="0" smtClean="0"/>
              <a:t>解析为</a:t>
            </a:r>
            <a:r>
              <a:rPr lang="en-US" altLang="zh-CN" sz="1600" dirty="0" smtClean="0"/>
              <a:t>number</a:t>
            </a:r>
          </a:p>
          <a:p>
            <a:pPr lvl="1">
              <a:buFont typeface="Wingdings" pitchFamily="2" charset="2"/>
              <a:buChar char="Ø"/>
            </a:pPr>
            <a:r>
              <a:rPr lang="zh-CN" altLang="en-US" sz="1600" dirty="0" smtClean="0"/>
              <a:t>如果包含非法字符，则返回</a:t>
            </a:r>
            <a:r>
              <a:rPr lang="en-US" altLang="zh-CN" sz="1600" dirty="0" err="1" smtClean="0"/>
              <a:t>NaN</a:t>
            </a:r>
            <a:endParaRPr lang="en-US" altLang="zh-CN" sz="1600" dirty="0" smtClean="0"/>
          </a:p>
          <a:p>
            <a:pPr>
              <a:buFont typeface="Wingdings" pitchFamily="2" charset="2"/>
              <a:buChar char="Ø"/>
            </a:pPr>
            <a:r>
              <a:rPr lang="en-US" altLang="zh-CN" sz="1600" dirty="0" err="1" smtClean="0"/>
              <a:t>parseFloat</a:t>
            </a:r>
            <a:r>
              <a:rPr lang="en-US" altLang="zh-CN" sz="1600" dirty="0" smtClean="0"/>
              <a:t>()</a:t>
            </a:r>
          </a:p>
          <a:p>
            <a:pPr lvl="1">
              <a:buFont typeface="Wingdings" pitchFamily="2" charset="2"/>
              <a:buChar char="Ø"/>
            </a:pPr>
            <a:r>
              <a:rPr lang="zh-CN" altLang="zh-CN" sz="1600" dirty="0" smtClean="0">
                <a:sym typeface="+mn-ea"/>
              </a:rPr>
              <a:t>解析出一个</a:t>
            </a:r>
            <a:r>
              <a:rPr lang="en-US" altLang="zh-CN" sz="1600" dirty="0" smtClean="0">
                <a:sym typeface="+mn-ea"/>
              </a:rPr>
              <a:t>string</a:t>
            </a:r>
            <a:r>
              <a:rPr lang="zh-CN" altLang="en-US" sz="1600" dirty="0" smtClean="0">
                <a:sym typeface="+mn-ea"/>
              </a:rPr>
              <a:t>或</a:t>
            </a:r>
            <a:r>
              <a:rPr lang="en-US" altLang="zh-CN" sz="1600" dirty="0" smtClean="0">
                <a:sym typeface="+mn-ea"/>
              </a:rPr>
              <a:t>number</a:t>
            </a:r>
            <a:r>
              <a:rPr lang="zh-CN" altLang="en-US" sz="1600" dirty="0" smtClean="0">
                <a:sym typeface="+mn-ea"/>
              </a:rPr>
              <a:t>的浮点数部分</a:t>
            </a:r>
            <a:endParaRPr lang="zh-CN" altLang="en-US" sz="1600" dirty="0" smtClean="0"/>
          </a:p>
          <a:p>
            <a:pPr lvl="1">
              <a:buFont typeface="Wingdings" pitchFamily="2" charset="2"/>
              <a:buChar char="Ø"/>
            </a:pPr>
            <a:r>
              <a:rPr lang="zh-CN" altLang="en-US" sz="1600" dirty="0" smtClean="0">
                <a:sym typeface="+mn-ea"/>
              </a:rPr>
              <a:t>如果没有可转换的部分，则返回</a:t>
            </a:r>
            <a:r>
              <a:rPr lang="en-US" altLang="zh-CN" sz="1600" dirty="0" err="1" smtClean="0">
                <a:sym typeface="+mn-ea"/>
              </a:rPr>
              <a:t>NaN</a:t>
            </a:r>
            <a:endParaRPr lang="zh-CN" altLang="zh-CN" sz="1600" dirty="0" smtClean="0"/>
          </a:p>
          <a:p>
            <a:pPr>
              <a:buFont typeface="Wingdings" pitchFamily="2" charset="2"/>
              <a:buChar char="Ø"/>
            </a:pPr>
            <a:r>
              <a:rPr lang="en-US" altLang="zh-CN" sz="1600" dirty="0" err="1" smtClean="0"/>
              <a:t>parseInt</a:t>
            </a:r>
            <a:r>
              <a:rPr lang="en-US" altLang="zh-CN" sz="1600" dirty="0" smtClean="0"/>
              <a:t>()</a:t>
            </a:r>
          </a:p>
          <a:p>
            <a:pPr lvl="1">
              <a:buFont typeface="Wingdings" pitchFamily="2" charset="2"/>
              <a:buChar char="Ø"/>
            </a:pPr>
            <a:r>
              <a:rPr lang="zh-CN" altLang="zh-CN" sz="1600" dirty="0" smtClean="0"/>
              <a:t>解析出一个</a:t>
            </a:r>
            <a:r>
              <a:rPr lang="en-US" altLang="zh-CN" sz="1600" dirty="0" smtClean="0"/>
              <a:t>string</a:t>
            </a:r>
            <a:r>
              <a:rPr lang="zh-CN" altLang="en-US" sz="1600" dirty="0" smtClean="0"/>
              <a:t>或</a:t>
            </a:r>
            <a:r>
              <a:rPr lang="en-US" altLang="zh-CN" sz="1600" dirty="0" smtClean="0"/>
              <a:t>number</a:t>
            </a:r>
            <a:r>
              <a:rPr lang="zh-CN" altLang="en-US" sz="1600" dirty="0" smtClean="0"/>
              <a:t>的整数部分</a:t>
            </a:r>
          </a:p>
          <a:p>
            <a:pPr lvl="1">
              <a:buFont typeface="Wingdings" pitchFamily="2" charset="2"/>
              <a:buChar char="Ø"/>
            </a:pPr>
            <a:r>
              <a:rPr lang="zh-CN" altLang="en-US" sz="1600" dirty="0" smtClean="0"/>
              <a:t>如果没有可转换的部分，则返回</a:t>
            </a:r>
            <a:r>
              <a:rPr lang="en-US" altLang="zh-CN" sz="1600" dirty="0" err="1" smtClean="0"/>
              <a:t>NaN</a:t>
            </a:r>
            <a:endParaRPr lang="en-US" altLang="zh-CN" sz="1600" dirty="0" smtClean="0"/>
          </a:p>
          <a:p>
            <a:pPr>
              <a:buFont typeface="Wingdings" pitchFamily="2" charset="2"/>
              <a:buChar char="Ø"/>
            </a:pPr>
            <a:r>
              <a:rPr lang="en-US" altLang="zh-CN" sz="1600" dirty="0" err="1" smtClean="0"/>
              <a:t>toString</a:t>
            </a:r>
            <a:r>
              <a:rPr lang="en-US" altLang="zh-CN" sz="1600" dirty="0" smtClean="0"/>
              <a:t>()</a:t>
            </a:r>
            <a:endParaRPr lang="zh-CN" altLang="zh-CN" sz="1600" dirty="0" smtClean="0"/>
          </a:p>
          <a:p>
            <a:pPr lvl="1">
              <a:buFont typeface="Wingdings" pitchFamily="2" charset="2"/>
              <a:buChar char="Ø"/>
            </a:pPr>
            <a:r>
              <a:rPr lang="zh-CN" altLang="zh-CN" sz="1600" dirty="0" smtClean="0"/>
              <a:t>转换成字符串，所有数据类型均可转换为</a:t>
            </a:r>
            <a:r>
              <a:rPr lang="en-US" altLang="zh-CN" sz="1600" dirty="0" smtClean="0"/>
              <a:t>string</a:t>
            </a:r>
            <a:r>
              <a:rPr lang="zh-CN" altLang="en-US" sz="1600" dirty="0" smtClean="0"/>
              <a:t>类型</a:t>
            </a:r>
          </a:p>
          <a:p>
            <a:pPr lvl="1">
              <a:buFont typeface="Wingdings" pitchFamily="2" charset="2"/>
              <a:buChar char="Ø"/>
            </a:pPr>
            <a:endParaRPr lang="zh-CN" altLang="en-US" sz="16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函数</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函数的定义和调用</a:t>
            </a:r>
          </a:p>
          <a:p>
            <a:pPr marL="0" indent="0">
              <a:buFont typeface="Wingdings" pitchFamily="2" charset="2"/>
              <a:buChar char="Ø"/>
            </a:pPr>
            <a:endParaRPr lang="zh-CN" altLang="en-US" sz="1600" dirty="0" smtClean="0"/>
          </a:p>
          <a:p>
            <a:pPr lvl="1">
              <a:buFont typeface="Wingdings" pitchFamily="2" charset="2"/>
              <a:buChar char="Ø"/>
            </a:pPr>
            <a:r>
              <a:rPr lang="zh-CN" altLang="en-US" sz="1600" dirty="0" smtClean="0"/>
              <a:t>函数（</a:t>
            </a:r>
            <a:r>
              <a:rPr lang="en-US" altLang="zh-CN" sz="1600" dirty="0" smtClean="0"/>
              <a:t>function</a:t>
            </a:r>
            <a:r>
              <a:rPr lang="zh-CN" altLang="en-US" sz="1600" dirty="0" smtClean="0"/>
              <a:t>），有时也被成为方法，或者过程</a:t>
            </a:r>
          </a:p>
          <a:p>
            <a:pPr marL="457200" lvl="1" indent="0">
              <a:buFont typeface="Wingdings" pitchFamily="2" charset="2"/>
              <a:buChar char="Ø"/>
            </a:pPr>
            <a:endParaRPr lang="zh-CN" altLang="en-US" sz="1600" dirty="0" smtClean="0"/>
          </a:p>
          <a:p>
            <a:pPr lvl="1">
              <a:buFont typeface="Wingdings" pitchFamily="2" charset="2"/>
              <a:buChar char="Ø"/>
            </a:pPr>
            <a:r>
              <a:rPr lang="zh-CN" altLang="en-US" sz="1600" dirty="0" smtClean="0"/>
              <a:t>是一段定义好，并可以被反复使用的代码块，其中以包含多条可执行语句</a:t>
            </a:r>
          </a:p>
          <a:p>
            <a:pPr marL="457200" lvl="1" indent="0">
              <a:buFont typeface="Wingdings" pitchFamily="2" charset="2"/>
              <a:buChar char="Ø"/>
            </a:pPr>
            <a:endParaRPr lang="zh-CN" altLang="en-US" sz="1600" dirty="0" smtClean="0"/>
          </a:p>
          <a:p>
            <a:pPr lvl="1">
              <a:buFont typeface="Wingdings" pitchFamily="2" charset="2"/>
              <a:buChar char="Ø"/>
            </a:pPr>
            <a:r>
              <a:rPr lang="zh-CN" altLang="en-US" sz="1600" dirty="0" smtClean="0"/>
              <a:t>函数本质上是功能完整的对象</a:t>
            </a:r>
            <a:endParaRPr lang="zh-CN" altLang="en-US" sz="1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定义函数</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使用关键字</a:t>
            </a:r>
            <a:r>
              <a:rPr lang="en-US" altLang="zh-CN" sz="1600" dirty="0" smtClean="0"/>
              <a:t>function</a:t>
            </a:r>
            <a:r>
              <a:rPr lang="zh-CN" altLang="en-US" sz="1600" dirty="0" smtClean="0"/>
              <a:t>定义一个函数</a:t>
            </a:r>
          </a:p>
          <a:p>
            <a:pPr>
              <a:buFont typeface="Wingdings" pitchFamily="2" charset="2"/>
              <a:buChar char="Ø"/>
            </a:pPr>
            <a:r>
              <a:rPr lang="zh-CN" altLang="en-US" sz="1600" dirty="0" smtClean="0"/>
              <a:t>函数名的定义规则与标识符一致，大小写敏感</a:t>
            </a:r>
          </a:p>
          <a:p>
            <a:pPr>
              <a:buFont typeface="Wingdings" pitchFamily="2" charset="2"/>
              <a:buChar char="Ø"/>
            </a:pPr>
            <a:r>
              <a:rPr lang="zh-CN" altLang="en-US" sz="1600" dirty="0" smtClean="0"/>
              <a:t>最简单的函数定义：</a:t>
            </a:r>
          </a:p>
          <a:p>
            <a:pPr marL="0" indent="0">
              <a:buNone/>
            </a:pPr>
            <a:endParaRPr lang="zh-CN" altLang="en-US" sz="1600" dirty="0" smtClean="0"/>
          </a:p>
          <a:p>
            <a:pPr marL="457200" lvl="1" indent="0">
              <a:buNone/>
            </a:pPr>
            <a:r>
              <a:rPr lang="en-US" altLang="zh-CN" sz="1600" dirty="0" smtClean="0"/>
              <a:t>function </a:t>
            </a:r>
            <a:r>
              <a:rPr lang="zh-CN" altLang="en-US" sz="1600" dirty="0" smtClean="0"/>
              <a:t>函数名</a:t>
            </a:r>
            <a:r>
              <a:rPr lang="en-US" altLang="zh-CN" sz="1600" dirty="0" smtClean="0"/>
              <a:t>(){</a:t>
            </a:r>
          </a:p>
          <a:p>
            <a:pPr marL="457200" lvl="1" indent="0">
              <a:buNone/>
            </a:pPr>
            <a:r>
              <a:rPr lang="en-US" altLang="zh-CN" sz="1600" dirty="0" smtClean="0"/>
              <a:t>	</a:t>
            </a:r>
            <a:r>
              <a:rPr lang="zh-CN" altLang="zh-CN" sz="1600" dirty="0" smtClean="0"/>
              <a:t>可执行语句</a:t>
            </a:r>
            <a:r>
              <a:rPr lang="en-US" altLang="zh-CN" sz="1600" dirty="0" smtClean="0"/>
              <a:t>;</a:t>
            </a:r>
          </a:p>
          <a:p>
            <a:pPr marL="457200" lvl="1" indent="0">
              <a:buNone/>
            </a:pPr>
            <a:r>
              <a:rPr lang="en-US" altLang="zh-CN" sz="1600" dirty="0" smtClean="0"/>
              <a:t>}</a:t>
            </a:r>
            <a:endParaRPr lang="en-US" altLang="zh-CN" sz="16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charset="0"/>
                <a:ea typeface="微软雅黑" charset="0"/>
              </a:rPr>
              <a:t>定义参数和返回值</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marL="0" indent="0">
              <a:buNone/>
            </a:pPr>
            <a:r>
              <a:rPr lang="zh-CN" altLang="en-US" sz="1600" dirty="0" smtClean="0"/>
              <a:t>稍微复杂些的函数可能需要声明执行参数</a:t>
            </a:r>
          </a:p>
          <a:p>
            <a:pPr marL="0" indent="0">
              <a:buNone/>
            </a:pPr>
            <a:r>
              <a:rPr lang="zh-CN" altLang="en-US" sz="1600" dirty="0" smtClean="0"/>
              <a:t>或者使用 </a:t>
            </a:r>
            <a:r>
              <a:rPr lang="en-US" altLang="zh-CN" sz="1600" dirty="0" smtClean="0"/>
              <a:t>return </a:t>
            </a:r>
            <a:r>
              <a:rPr lang="zh-CN" altLang="en-US" sz="1600" dirty="0" smtClean="0"/>
              <a:t>关键字声明函数的返回值</a:t>
            </a:r>
          </a:p>
          <a:p>
            <a:pPr marL="1371600" lvl="3" indent="0">
              <a:buNone/>
            </a:pPr>
            <a:endParaRPr lang="en-US" altLang="zh-CN" sz="1600" dirty="0" smtClean="0"/>
          </a:p>
          <a:p>
            <a:pPr marL="514350" lvl="1" indent="0">
              <a:buNone/>
            </a:pPr>
            <a:r>
              <a:rPr lang="en-US" altLang="zh-CN" sz="1400" dirty="0" smtClean="0"/>
              <a:t>function</a:t>
            </a:r>
            <a:r>
              <a:rPr lang="zh-CN" altLang="zh-CN" sz="1400" dirty="0" smtClean="0"/>
              <a:t>  函数名</a:t>
            </a:r>
            <a:r>
              <a:rPr lang="en-US" altLang="zh-CN" sz="1400" dirty="0" smtClean="0"/>
              <a:t>(</a:t>
            </a:r>
            <a:r>
              <a:rPr lang="zh-CN" altLang="en-US" sz="1400" dirty="0" smtClean="0"/>
              <a:t>参数</a:t>
            </a:r>
            <a:r>
              <a:rPr lang="en-US" altLang="zh-CN" sz="1400" dirty="0" smtClean="0"/>
              <a:t>){</a:t>
            </a:r>
          </a:p>
          <a:p>
            <a:pPr marL="514350" lvl="1" indent="0">
              <a:buNone/>
            </a:pPr>
            <a:r>
              <a:rPr lang="en-US" altLang="zh-CN" sz="1400" dirty="0" smtClean="0"/>
              <a:t>	</a:t>
            </a:r>
            <a:r>
              <a:rPr lang="zh-CN" altLang="zh-CN" sz="1400" dirty="0" smtClean="0"/>
              <a:t>可执行语句</a:t>
            </a:r>
          </a:p>
          <a:p>
            <a:pPr marL="514350" lvl="1" indent="0">
              <a:buNone/>
            </a:pPr>
            <a:r>
              <a:rPr lang="en-US" altLang="zh-CN" sz="1400" dirty="0" smtClean="0"/>
              <a:t>}</a:t>
            </a:r>
          </a:p>
          <a:p>
            <a:pPr marL="457200" lvl="1" indent="0">
              <a:buNone/>
            </a:pPr>
            <a:r>
              <a:rPr lang="en-US" altLang="zh-CN" sz="1400" dirty="0" smtClean="0"/>
              <a:t>	</a:t>
            </a:r>
          </a:p>
          <a:p>
            <a:pPr marL="457200" lvl="1" indent="0">
              <a:buNone/>
            </a:pPr>
            <a:r>
              <a:rPr lang="zh-CN" altLang="en-US" sz="1400" dirty="0" smtClean="0"/>
              <a:t>或：</a:t>
            </a:r>
          </a:p>
          <a:p>
            <a:pPr marL="457200" lvl="1" indent="0">
              <a:buNone/>
            </a:pPr>
            <a:r>
              <a:rPr lang="en-US" altLang="zh-CN" sz="1400" dirty="0" smtClean="0"/>
              <a:t>function add(num1,num2){//</a:t>
            </a:r>
            <a:r>
              <a:rPr lang="zh-CN" altLang="zh-CN" sz="1400" dirty="0" smtClean="0"/>
              <a:t>多个参数间用</a:t>
            </a:r>
            <a:r>
              <a:rPr lang="en-US" altLang="zh-CN" sz="1400" dirty="0" smtClean="0"/>
              <a:t>','</a:t>
            </a:r>
            <a:r>
              <a:rPr lang="zh-CN" altLang="en-US" sz="1400" dirty="0" smtClean="0"/>
              <a:t>分隔</a:t>
            </a:r>
          </a:p>
          <a:p>
            <a:pPr marL="457200" lvl="1" indent="0">
              <a:buNone/>
            </a:pPr>
            <a:r>
              <a:rPr lang="en-US" altLang="zh-CN" sz="1400" dirty="0" smtClean="0"/>
              <a:t>	</a:t>
            </a:r>
            <a:r>
              <a:rPr lang="en-US" altLang="zh-CN" sz="1400" dirty="0" err="1" smtClean="0"/>
              <a:t>var</a:t>
            </a:r>
            <a:r>
              <a:rPr lang="en-US" altLang="zh-CN" sz="1400" dirty="0" smtClean="0"/>
              <a:t> sum =num1+num2;</a:t>
            </a:r>
          </a:p>
          <a:p>
            <a:pPr marL="457200" lvl="1" indent="0">
              <a:buNone/>
            </a:pPr>
            <a:r>
              <a:rPr lang="en-US" altLang="zh-CN" sz="1400" dirty="0" smtClean="0"/>
              <a:t>	return sum;  </a:t>
            </a:r>
          </a:p>
          <a:p>
            <a:pPr marL="457200" lvl="1" indent="0">
              <a:buNone/>
            </a:pPr>
            <a:r>
              <a:rPr lang="en-US" altLang="zh-CN" sz="1400" dirty="0" smtClean="0"/>
              <a:t>	//return</a:t>
            </a:r>
            <a:r>
              <a:rPr lang="zh-CN" altLang="zh-CN" sz="1400" dirty="0" smtClean="0"/>
              <a:t>语句执行后，此函数就退出执行了，执行</a:t>
            </a:r>
            <a:r>
              <a:rPr lang="en-US" altLang="zh-CN" sz="1400" dirty="0" smtClean="0"/>
              <a:t>return</a:t>
            </a:r>
            <a:r>
              <a:rPr lang="zh-CN" altLang="en-US" sz="1400" dirty="0" smtClean="0"/>
              <a:t>后方法内不能再执行其他语句</a:t>
            </a:r>
            <a:r>
              <a:rPr lang="en-US" altLang="zh-CN" sz="1400" dirty="0" smtClean="0"/>
              <a:t>	</a:t>
            </a:r>
          </a:p>
          <a:p>
            <a:pPr marL="457200" lvl="1" indent="0">
              <a:buNone/>
            </a:pPr>
            <a:r>
              <a:rPr lang="en-US" altLang="zh-CN" sz="1400" dirty="0" smtClean="0"/>
              <a:t>}</a:t>
            </a:r>
            <a:endParaRPr lang="en-US" altLang="zh-CN" sz="1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调用函数</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直接使用函数名称调用函数</a:t>
            </a:r>
          </a:p>
          <a:p>
            <a:pPr marL="0" indent="0">
              <a:buNone/>
            </a:pPr>
            <a:r>
              <a:rPr lang="en-US" altLang="zh-CN" sz="1600" dirty="0" smtClean="0"/>
              <a:t>	</a:t>
            </a:r>
            <a:r>
              <a:rPr lang="en-US" altLang="zh-CN" sz="1400" dirty="0" smtClean="0"/>
              <a:t>function  add() {</a:t>
            </a:r>
          </a:p>
          <a:p>
            <a:pPr marL="457200" lvl="1" indent="0">
              <a:buNone/>
            </a:pPr>
            <a:r>
              <a:rPr lang="en-US" altLang="zh-CN" sz="1400" dirty="0" smtClean="0"/>
              <a:t>		console.log('Hello  World')</a:t>
            </a:r>
          </a:p>
          <a:p>
            <a:pPr marL="0" indent="0">
              <a:buNone/>
            </a:pPr>
            <a:r>
              <a:rPr lang="en-US" altLang="zh-CN" sz="1400" dirty="0" smtClean="0"/>
              <a:t>	}</a:t>
            </a:r>
          </a:p>
          <a:p>
            <a:pPr marL="0" indent="0">
              <a:buNone/>
            </a:pPr>
            <a:r>
              <a:rPr lang="en-US" altLang="zh-CN" sz="1400" dirty="0" smtClean="0"/>
              <a:t>	add();</a:t>
            </a:r>
          </a:p>
          <a:p>
            <a:pPr marL="0" indent="0">
              <a:buNone/>
            </a:pPr>
            <a:endParaRPr lang="en-US" altLang="zh-CN" sz="1600" dirty="0" smtClean="0"/>
          </a:p>
          <a:p>
            <a:pPr marL="0" indent="0">
              <a:buNone/>
            </a:pPr>
            <a:endParaRPr lang="en-US" altLang="zh-CN" sz="1600" dirty="0" smtClean="0"/>
          </a:p>
          <a:p>
            <a:pPr>
              <a:buFont typeface="Wingdings" pitchFamily="2" charset="2"/>
              <a:buChar char="Ø"/>
            </a:pPr>
            <a:r>
              <a:rPr lang="zh-CN" altLang="en-US" sz="1600" dirty="0" smtClean="0"/>
              <a:t>若函数定义中指定需要传递参数，那么调用此函数时就必须提供需要的值。</a:t>
            </a:r>
          </a:p>
          <a:p>
            <a:pPr marL="0" indent="0">
              <a:buNone/>
            </a:pPr>
            <a:r>
              <a:rPr lang="en-US" altLang="zh-CN" sz="1600" dirty="0" smtClean="0"/>
              <a:t>	</a:t>
            </a:r>
            <a:r>
              <a:rPr lang="en-US" altLang="zh-CN" sz="1400" dirty="0" smtClean="0"/>
              <a:t>function add(</a:t>
            </a:r>
            <a:r>
              <a:rPr lang="en-US" altLang="zh-CN" sz="1400" dirty="0" err="1" smtClean="0"/>
              <a:t>ename,epwd</a:t>
            </a:r>
            <a:r>
              <a:rPr lang="en-US" altLang="zh-CN" sz="1400" dirty="0" smtClean="0"/>
              <a:t>){</a:t>
            </a:r>
          </a:p>
          <a:p>
            <a:pPr marL="0" indent="0">
              <a:buNone/>
            </a:pPr>
            <a:r>
              <a:rPr lang="en-US" altLang="zh-CN" sz="1400" dirty="0" smtClean="0"/>
              <a:t>		console.log('</a:t>
            </a:r>
            <a:r>
              <a:rPr lang="zh-CN" altLang="en-US" sz="1400" dirty="0" smtClean="0"/>
              <a:t>用户名</a:t>
            </a:r>
            <a:r>
              <a:rPr lang="en-US" altLang="zh-CN" sz="1400" dirty="0" smtClean="0"/>
              <a:t>'+</a:t>
            </a:r>
            <a:r>
              <a:rPr lang="en-US" altLang="zh-CN" sz="1400" dirty="0" err="1" smtClean="0"/>
              <a:t>ename</a:t>
            </a:r>
            <a:r>
              <a:rPr lang="en-US" altLang="zh-CN" sz="1400" dirty="0" smtClean="0"/>
              <a:t>+'</a:t>
            </a:r>
            <a:r>
              <a:rPr lang="zh-CN" altLang="en-US" sz="1400" dirty="0" smtClean="0"/>
              <a:t>密码</a:t>
            </a:r>
            <a:r>
              <a:rPr lang="en-US" altLang="zh-CN" sz="1400" dirty="0" smtClean="0"/>
              <a:t>'+</a:t>
            </a:r>
            <a:r>
              <a:rPr lang="en-US" altLang="zh-CN" sz="1400" dirty="0" err="1" smtClean="0"/>
              <a:t>epwd</a:t>
            </a:r>
            <a:r>
              <a:rPr lang="en-US" altLang="zh-CN" sz="1400" dirty="0" smtClean="0"/>
              <a:t>);</a:t>
            </a:r>
          </a:p>
          <a:p>
            <a:pPr marL="0" indent="0">
              <a:buNone/>
            </a:pPr>
            <a:r>
              <a:rPr lang="en-US" altLang="zh-CN" sz="1400" dirty="0" smtClean="0"/>
              <a:t>	}</a:t>
            </a:r>
          </a:p>
          <a:p>
            <a:pPr marL="0" indent="0">
              <a:buNone/>
            </a:pPr>
            <a:r>
              <a:rPr lang="en-US" altLang="zh-CN" sz="1400" dirty="0" smtClean="0"/>
              <a:t>	add('Marry','123');//</a:t>
            </a:r>
            <a:r>
              <a:rPr lang="zh-CN" altLang="zh-CN" sz="1400" dirty="0" smtClean="0"/>
              <a:t>调用此函数时必须提供需要的参数</a:t>
            </a:r>
          </a:p>
          <a:p>
            <a:pPr marL="0" indent="0">
              <a:buNone/>
            </a:pPr>
            <a:endParaRPr lang="en-US" altLang="zh-CN"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JavaScript</a:t>
            </a:r>
            <a:r>
              <a:rPr lang="zh-CN" altLang="en-US" sz="3200" b="1" dirty="0" smtClean="0">
                <a:latin typeface="微软雅黑" charset="0"/>
                <a:ea typeface="微软雅黑" charset="0"/>
              </a:rPr>
              <a:t>的组成</a:t>
            </a:r>
            <a:endParaRPr lang="zh-CN" altLang="en-US" sz="3200" dirty="0"/>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完整的</a:t>
            </a:r>
            <a:r>
              <a:rPr lang="en-US" altLang="zh-CN" sz="1600" dirty="0" smtClean="0"/>
              <a:t>JavaScript</a:t>
            </a:r>
            <a:r>
              <a:rPr lang="zh-CN" altLang="en-US" sz="1600" dirty="0" smtClean="0"/>
              <a:t>由三部分组成：</a:t>
            </a:r>
          </a:p>
          <a:p>
            <a:pPr>
              <a:buFont typeface="Wingdings" pitchFamily="2" charset="2"/>
              <a:buChar char="Ø"/>
            </a:pPr>
            <a:r>
              <a:rPr lang="en-US" altLang="zh-CN" sz="1600" dirty="0" smtClean="0"/>
              <a:t>JavaScript</a:t>
            </a:r>
            <a:r>
              <a:rPr lang="zh-CN" altLang="en-US" sz="1600" dirty="0" smtClean="0"/>
              <a:t>的核心</a:t>
            </a:r>
            <a:r>
              <a:rPr lang="en-US" altLang="zh-CN" sz="1600" dirty="0" smtClean="0"/>
              <a:t>(</a:t>
            </a:r>
            <a:r>
              <a:rPr lang="en-US" altLang="zh-CN" sz="1600" dirty="0" err="1" smtClean="0"/>
              <a:t>ECMAScript</a:t>
            </a:r>
            <a:r>
              <a:rPr lang="en-US" altLang="zh-CN" sz="1600" dirty="0" smtClean="0"/>
              <a:t>);</a:t>
            </a:r>
          </a:p>
          <a:p>
            <a:pPr>
              <a:buFont typeface="Wingdings" pitchFamily="2" charset="2"/>
              <a:buChar char="Ø"/>
            </a:pPr>
            <a:r>
              <a:rPr lang="zh-CN" altLang="zh-CN" sz="1600" dirty="0" smtClean="0"/>
              <a:t>文档对象模型</a:t>
            </a:r>
            <a:r>
              <a:rPr lang="en-US" altLang="zh-CN" sz="1600" dirty="0" smtClean="0"/>
              <a:t>(DOM , Document Object Model);</a:t>
            </a:r>
          </a:p>
          <a:p>
            <a:pPr>
              <a:buFont typeface="Wingdings" pitchFamily="2" charset="2"/>
              <a:buChar char="Ø"/>
            </a:pPr>
            <a:r>
              <a:rPr lang="zh-CN" altLang="zh-CN" sz="1600" dirty="0" smtClean="0"/>
              <a:t>浏览器对象模型</a:t>
            </a:r>
            <a:r>
              <a:rPr lang="en-US" altLang="zh-CN" sz="1600" dirty="0" smtClean="0"/>
              <a:t>(BOM , Browser Object Model);</a:t>
            </a:r>
            <a:endParaRPr lang="en-US" altLang="zh-CN" sz="1600" dirty="0"/>
          </a:p>
        </p:txBody>
      </p:sp>
      <p:sp>
        <p:nvSpPr>
          <p:cNvPr id="5" name="矩形 4"/>
          <p:cNvSpPr>
            <a:spLocks noChangeArrowheads="1"/>
          </p:cNvSpPr>
          <p:nvPr/>
        </p:nvSpPr>
        <p:spPr bwMode="auto">
          <a:xfrm>
            <a:off x="3071802" y="2428874"/>
            <a:ext cx="2643206" cy="571504"/>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algn="ctr"/>
            <a:r>
              <a:rPr lang="en-US" altLang="zh-CN" sz="3200" b="1" dirty="0"/>
              <a:t>JavaScript</a:t>
            </a:r>
            <a:endParaRPr lang="zh-CN" altLang="en-US" sz="3200" b="1" dirty="0"/>
          </a:p>
        </p:txBody>
      </p:sp>
      <p:sp>
        <p:nvSpPr>
          <p:cNvPr id="6" name="矩形 5"/>
          <p:cNvSpPr>
            <a:spLocks noChangeArrowheads="1"/>
          </p:cNvSpPr>
          <p:nvPr/>
        </p:nvSpPr>
        <p:spPr bwMode="auto">
          <a:xfrm>
            <a:off x="785786" y="3973064"/>
            <a:ext cx="2143140" cy="52751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a:r>
              <a:rPr lang="en-US" altLang="zh-CN" sz="3200" dirty="0" err="1"/>
              <a:t>ECMAScript</a:t>
            </a:r>
            <a:endParaRPr lang="zh-CN" altLang="en-US" sz="3200" dirty="0"/>
          </a:p>
        </p:txBody>
      </p:sp>
      <p:sp>
        <p:nvSpPr>
          <p:cNvPr id="12" name="矩形 11"/>
          <p:cNvSpPr>
            <a:spLocks noChangeArrowheads="1"/>
          </p:cNvSpPr>
          <p:nvPr/>
        </p:nvSpPr>
        <p:spPr bwMode="auto">
          <a:xfrm>
            <a:off x="3428992" y="3973064"/>
            <a:ext cx="2143140" cy="52751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a:r>
              <a:rPr lang="en-US" altLang="zh-CN" sz="3200" dirty="0" smtClean="0"/>
              <a:t>DOM</a:t>
            </a:r>
            <a:endParaRPr lang="zh-CN" altLang="en-US" sz="3200" dirty="0"/>
          </a:p>
        </p:txBody>
      </p:sp>
      <p:sp>
        <p:nvSpPr>
          <p:cNvPr id="13" name="矩形 12"/>
          <p:cNvSpPr>
            <a:spLocks noChangeArrowheads="1"/>
          </p:cNvSpPr>
          <p:nvPr/>
        </p:nvSpPr>
        <p:spPr bwMode="auto">
          <a:xfrm>
            <a:off x="6143636" y="3973064"/>
            <a:ext cx="2143140" cy="527512"/>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a:lstStyle/>
          <a:p>
            <a:pPr algn="ctr"/>
            <a:r>
              <a:rPr lang="en-US" altLang="zh-CN" sz="3200" dirty="0" smtClean="0"/>
              <a:t>BOM</a:t>
            </a:r>
            <a:endParaRPr lang="zh-CN" altLang="en-US" sz="3200" dirty="0"/>
          </a:p>
        </p:txBody>
      </p:sp>
      <p:sp>
        <p:nvSpPr>
          <p:cNvPr id="18" name="下箭头 17"/>
          <p:cNvSpPr/>
          <p:nvPr/>
        </p:nvSpPr>
        <p:spPr>
          <a:xfrm rot="3777625">
            <a:off x="2577891" y="2807712"/>
            <a:ext cx="428628" cy="1406526"/>
          </a:xfrm>
          <a:prstGeom prst="downArrow">
            <a:avLst>
              <a:gd name="adj1" fmla="val 32761"/>
              <a:gd name="adj2" fmla="val 91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214810" y="3071816"/>
            <a:ext cx="428628" cy="764171"/>
          </a:xfrm>
          <a:prstGeom prst="downArrow">
            <a:avLst>
              <a:gd name="adj1" fmla="val 32761"/>
              <a:gd name="adj2" fmla="val 91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rot="17804149">
            <a:off x="5786994" y="2838114"/>
            <a:ext cx="428628" cy="1406526"/>
          </a:xfrm>
          <a:prstGeom prst="downArrow">
            <a:avLst>
              <a:gd name="adj1" fmla="val 32761"/>
              <a:gd name="adj2" fmla="val 917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得到返回值</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若函数定义中声明了返回值，那么调用该函数时可以接受此返回值。例如：</a:t>
            </a:r>
          </a:p>
          <a:p>
            <a:pPr marL="0" indent="0">
              <a:buNone/>
            </a:pPr>
            <a:r>
              <a:rPr lang="en-US" altLang="zh-CN" sz="1600" dirty="0" smtClean="0"/>
              <a:t>	function add(num1,num2){</a:t>
            </a:r>
          </a:p>
          <a:p>
            <a:pPr marL="0" indent="0">
              <a:buNone/>
            </a:pPr>
            <a:r>
              <a:rPr lang="en-US" altLang="zh-CN" sz="1600" dirty="0" smtClean="0"/>
              <a:t>		return  num1+num2;</a:t>
            </a:r>
          </a:p>
          <a:p>
            <a:pPr marL="0" indent="0">
              <a:buNone/>
            </a:pPr>
            <a:r>
              <a:rPr lang="en-US" altLang="zh-CN" sz="1600" dirty="0" smtClean="0"/>
              <a:t>	}</a:t>
            </a:r>
          </a:p>
          <a:p>
            <a:pPr marL="0" indent="0">
              <a:buNone/>
            </a:pPr>
            <a:endParaRPr lang="en-US" altLang="zh-CN" sz="1600" dirty="0" smtClean="0"/>
          </a:p>
          <a:p>
            <a:pPr marL="0" indent="0">
              <a:buNone/>
            </a:pPr>
            <a:endParaRPr lang="en-US" altLang="zh-CN" sz="1600" dirty="0" smtClean="0"/>
          </a:p>
          <a:p>
            <a:pPr marL="0" indent="0">
              <a:buFont typeface="Wingdings" pitchFamily="2" charset="2"/>
              <a:buChar char="Ø"/>
            </a:pPr>
            <a:r>
              <a:rPr lang="en-US" altLang="zh-CN" sz="1600" dirty="0" smtClean="0"/>
              <a:t>     </a:t>
            </a:r>
            <a:r>
              <a:rPr lang="zh-CN" altLang="zh-CN" sz="1600" dirty="0" smtClean="0"/>
              <a:t>调用此函数时，可以使用变量接受其返回值：</a:t>
            </a:r>
          </a:p>
          <a:p>
            <a:pPr marL="0" indent="0">
              <a:buNone/>
            </a:pPr>
            <a:r>
              <a:rPr lang="en-US" altLang="zh-CN" sz="1600" dirty="0" smtClean="0"/>
              <a:t>	</a:t>
            </a:r>
            <a:r>
              <a:rPr lang="en-US" altLang="zh-CN" sz="1600" dirty="0" err="1" smtClean="0"/>
              <a:t>var</a:t>
            </a:r>
            <a:r>
              <a:rPr lang="en-US" altLang="zh-CN" sz="1600" dirty="0" smtClean="0"/>
              <a:t>  </a:t>
            </a:r>
            <a:r>
              <a:rPr lang="en-US" altLang="zh-CN" sz="1600" dirty="0" err="1" smtClean="0"/>
              <a:t>mun</a:t>
            </a:r>
            <a:r>
              <a:rPr lang="en-US" altLang="zh-CN" sz="1600" dirty="0" smtClean="0"/>
              <a:t>=add(10,20);</a:t>
            </a:r>
          </a:p>
          <a:p>
            <a:pPr marL="0" indent="0">
              <a:buNone/>
            </a:pPr>
            <a:r>
              <a:rPr lang="en-US" altLang="zh-CN" sz="1600" dirty="0" smtClean="0"/>
              <a:t>	console.log(</a:t>
            </a:r>
            <a:r>
              <a:rPr lang="en-US" altLang="zh-CN" sz="1600" dirty="0" err="1" smtClean="0"/>
              <a:t>mun</a:t>
            </a:r>
            <a:r>
              <a:rPr lang="en-US" altLang="zh-CN" sz="1600" dirty="0" smtClean="0"/>
              <a:t>);</a:t>
            </a:r>
            <a:endParaRPr lang="zh-CN" altLang="en-US" sz="16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zh-CN" sz="3200" b="1" dirty="0" smtClean="0">
                <a:latin typeface="微软雅黑" charset="0"/>
                <a:ea typeface="微软雅黑" charset="0"/>
              </a:rPr>
              <a:t>变量的作用域</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什么是作用域</a:t>
            </a:r>
          </a:p>
          <a:p>
            <a:pPr lvl="1">
              <a:buFont typeface="Wingdings" pitchFamily="2" charset="2"/>
              <a:buChar char="Ø"/>
            </a:pPr>
            <a:r>
              <a:rPr lang="zh-CN" altLang="en-US" sz="1600" dirty="0" smtClean="0"/>
              <a:t>作用域就是变量与函数的可访问范围，它控制着变量与函数的可见性。</a:t>
            </a:r>
          </a:p>
          <a:p>
            <a:pPr lvl="1">
              <a:buFont typeface="Wingdings" pitchFamily="2" charset="2"/>
              <a:buChar char="Ø"/>
            </a:pPr>
            <a:endParaRPr lang="zh-CN" altLang="en-US" sz="1600" dirty="0" smtClean="0"/>
          </a:p>
          <a:p>
            <a:pPr>
              <a:buFont typeface="Wingdings" pitchFamily="2" charset="2"/>
              <a:buChar char="Ø"/>
            </a:pPr>
            <a:r>
              <a:rPr lang="zh-CN" altLang="en-US" sz="1600" dirty="0" smtClean="0"/>
              <a:t>在</a:t>
            </a:r>
            <a:r>
              <a:rPr lang="en-US" altLang="zh-CN" sz="1600" dirty="0" smtClean="0"/>
              <a:t>JavaScript</a:t>
            </a:r>
            <a:r>
              <a:rPr lang="zh-CN" altLang="en-US" sz="1600" dirty="0" smtClean="0"/>
              <a:t>中，变量和函数的作用域分为：</a:t>
            </a:r>
          </a:p>
          <a:p>
            <a:pPr lvl="1">
              <a:buFont typeface="Wingdings" pitchFamily="2" charset="2"/>
              <a:buChar char="Ø"/>
            </a:pPr>
            <a:r>
              <a:rPr lang="zh-CN" altLang="en-US" sz="1600" dirty="0" smtClean="0"/>
              <a:t>函数作用域，只在当前函数内可访问</a:t>
            </a:r>
          </a:p>
          <a:p>
            <a:pPr lvl="1">
              <a:buFont typeface="Wingdings" pitchFamily="2" charset="2"/>
              <a:buChar char="Ø"/>
            </a:pPr>
            <a:r>
              <a:rPr lang="zh-CN" altLang="en-US" sz="1600" dirty="0" smtClean="0"/>
              <a:t>全局作用域，一经定义，在代码中任何地方都能访问</a:t>
            </a:r>
            <a:endParaRPr lang="zh-CN" altLang="en-US" sz="16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声明提前</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JavaScript</a:t>
            </a:r>
            <a:r>
              <a:rPr lang="zh-CN" altLang="en-US" sz="1600" dirty="0" smtClean="0"/>
              <a:t>程序在正式执行前，会将所有的</a:t>
            </a:r>
            <a:r>
              <a:rPr lang="en-US" altLang="zh-CN" sz="1600" dirty="0" err="1" smtClean="0"/>
              <a:t>var</a:t>
            </a:r>
            <a:r>
              <a:rPr lang="zh-CN" altLang="en-US" sz="1600" dirty="0" smtClean="0"/>
              <a:t>声明的变量和</a:t>
            </a:r>
            <a:r>
              <a:rPr lang="en-US" altLang="zh-CN" sz="1600" dirty="0" smtClean="0"/>
              <a:t>function</a:t>
            </a:r>
            <a:r>
              <a:rPr lang="zh-CN" altLang="en-US" sz="1600" dirty="0" smtClean="0"/>
              <a:t>声明的函数，预读到所在作用域的顶部。</a:t>
            </a:r>
          </a:p>
          <a:p>
            <a:pPr>
              <a:buFont typeface="Wingdings" pitchFamily="2" charset="2"/>
              <a:buChar char="Ø"/>
            </a:pPr>
            <a:r>
              <a:rPr lang="zh-CN" altLang="en-US" sz="1600" dirty="0" smtClean="0"/>
              <a:t>但是对变量的赋值让保留在原位置，随脚本解释执行</a:t>
            </a:r>
          </a:p>
          <a:p>
            <a:pPr>
              <a:buFont typeface="Wingdings" pitchFamily="2" charset="2"/>
              <a:buChar char="Ø"/>
            </a:pPr>
            <a:r>
              <a:rPr lang="zh-CN" altLang="en-US" sz="1600" dirty="0" smtClean="0"/>
              <a:t>例如：</a:t>
            </a:r>
          </a:p>
          <a:p>
            <a:pPr marL="457200" lvl="1" indent="0">
              <a:buNone/>
            </a:pPr>
            <a:r>
              <a:rPr lang="en-US" altLang="zh-CN" sz="1600" dirty="0" smtClean="0"/>
              <a:t>console.log(a);//undefined</a:t>
            </a:r>
          </a:p>
          <a:p>
            <a:pPr marL="457200" lvl="1" indent="0">
              <a:buNone/>
            </a:pPr>
            <a:r>
              <a:rPr lang="en-US" altLang="zh-CN" sz="1600" dirty="0" err="1" smtClean="0"/>
              <a:t>var</a:t>
            </a:r>
            <a:r>
              <a:rPr lang="en-US" altLang="zh-CN" sz="1600" dirty="0" smtClean="0"/>
              <a:t> a=100;</a:t>
            </a:r>
          </a:p>
          <a:p>
            <a:pPr marL="457200" lvl="1" indent="0">
              <a:buNone/>
            </a:pPr>
            <a:r>
              <a:rPr lang="en-US" altLang="zh-CN" sz="1600" dirty="0" smtClean="0"/>
              <a:t>console.log(a);//100</a:t>
            </a:r>
          </a:p>
          <a:p>
            <a:pPr marL="457200" lvl="1" indent="0">
              <a:buNone/>
            </a:pPr>
            <a:r>
              <a:rPr lang="zh-CN" altLang="zh-CN" sz="1600" dirty="0" smtClean="0"/>
              <a:t>相当于：</a:t>
            </a:r>
          </a:p>
          <a:p>
            <a:pPr marL="457200" lvl="1" indent="0">
              <a:buNone/>
            </a:pPr>
            <a:r>
              <a:rPr lang="en-US" altLang="zh-CN" sz="1600" dirty="0" err="1" smtClean="0"/>
              <a:t>var</a:t>
            </a:r>
            <a:r>
              <a:rPr lang="en-US" altLang="zh-CN" sz="1600" dirty="0" smtClean="0"/>
              <a:t> a;//</a:t>
            </a:r>
            <a:r>
              <a:rPr lang="zh-CN" altLang="zh-CN" sz="1600" dirty="0" smtClean="0"/>
              <a:t>声明提前</a:t>
            </a:r>
          </a:p>
          <a:p>
            <a:pPr marL="457200" lvl="1" indent="0">
              <a:buNone/>
            </a:pPr>
            <a:r>
              <a:rPr lang="en-US" altLang="zh-CN" sz="1600" dirty="0" smtClean="0"/>
              <a:t>console.log(a);</a:t>
            </a:r>
          </a:p>
          <a:p>
            <a:pPr marL="457200" lvl="1" indent="0">
              <a:buNone/>
            </a:pPr>
            <a:r>
              <a:rPr lang="en-US" altLang="zh-CN" sz="1600" dirty="0" smtClean="0"/>
              <a:t>a=1;</a:t>
            </a:r>
          </a:p>
          <a:p>
            <a:pPr marL="457200" lvl="1" indent="0">
              <a:buNone/>
            </a:pPr>
            <a:r>
              <a:rPr lang="en-US" altLang="zh-CN" sz="1600" dirty="0" smtClean="0"/>
              <a:t>console.log(a);</a:t>
            </a:r>
            <a:endParaRPr lang="en-US" altLang="zh-CN" sz="16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按值传递</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按值传递指将实参变量的值复制一份给方法的形参变量</a:t>
            </a:r>
          </a:p>
          <a:p>
            <a:pPr>
              <a:buFont typeface="Wingdings" pitchFamily="2" charset="2"/>
              <a:buChar char="Ø"/>
            </a:pPr>
            <a:r>
              <a:rPr lang="en-US" altLang="zh-CN" sz="1600" dirty="0" smtClean="0"/>
              <a:t>JavaScript</a:t>
            </a:r>
            <a:r>
              <a:rPr lang="zh-CN" altLang="en-US" sz="1600" dirty="0" smtClean="0"/>
              <a:t>中为方法传递参数时，都是按值传递的。</a:t>
            </a:r>
          </a:p>
          <a:p>
            <a:pPr>
              <a:buFont typeface="Wingdings" pitchFamily="2" charset="2"/>
              <a:buChar char="Ø"/>
            </a:pPr>
            <a:r>
              <a:rPr lang="zh-CN" altLang="en-US" sz="1600" dirty="0" smtClean="0"/>
              <a:t>如果传递的是原始类型数据，则在方法内修改参数变量的值，不会影响外部的实参变量。</a:t>
            </a:r>
          </a:p>
          <a:p>
            <a:pPr>
              <a:buFont typeface="Wingdings" pitchFamily="2" charset="2"/>
              <a:buChar char="Ø"/>
            </a:pPr>
            <a:r>
              <a:rPr lang="zh-CN" altLang="en-US" sz="1600" dirty="0" smtClean="0"/>
              <a:t>例如：   </a:t>
            </a:r>
          </a:p>
          <a:p>
            <a:pPr marL="457200" lvl="1" indent="0">
              <a:buNone/>
            </a:pPr>
            <a:r>
              <a:rPr lang="en-US" altLang="zh-CN" sz="1600" dirty="0" smtClean="0"/>
              <a:t>		</a:t>
            </a:r>
            <a:r>
              <a:rPr lang="en-US" altLang="zh-CN" sz="1600" dirty="0" err="1" smtClean="0"/>
              <a:t>var</a:t>
            </a:r>
            <a:r>
              <a:rPr lang="en-US" altLang="zh-CN" sz="1600" dirty="0" smtClean="0"/>
              <a:t> n=100;//</a:t>
            </a:r>
            <a:r>
              <a:rPr lang="zh-CN" altLang="zh-CN" sz="1600" dirty="0" smtClean="0"/>
              <a:t>全局变量</a:t>
            </a:r>
            <a:r>
              <a:rPr lang="en-US" altLang="zh-CN" sz="1600" dirty="0" smtClean="0"/>
              <a:t>n</a:t>
            </a:r>
          </a:p>
          <a:p>
            <a:pPr marL="457200" lvl="1" indent="0">
              <a:buNone/>
            </a:pPr>
            <a:r>
              <a:rPr lang="en-US" altLang="zh-CN" sz="1600" dirty="0" smtClean="0"/>
              <a:t>		function fun(n){//</a:t>
            </a:r>
            <a:r>
              <a:rPr lang="zh-CN" altLang="en-US" sz="1600" dirty="0" smtClean="0"/>
              <a:t>参数变量也是局部变量</a:t>
            </a:r>
          </a:p>
          <a:p>
            <a:pPr marL="457200" lvl="1" indent="0">
              <a:buNone/>
            </a:pPr>
            <a:r>
              <a:rPr lang="en-US" altLang="zh-CN" sz="1600" dirty="0" smtClean="0"/>
              <a:t>			n-=3//</a:t>
            </a:r>
            <a:r>
              <a:rPr lang="zh-CN" altLang="zh-CN" sz="1600" dirty="0" smtClean="0"/>
              <a:t>修改的是局部变量</a:t>
            </a:r>
            <a:r>
              <a:rPr lang="en-US" altLang="zh-CN" sz="1600" dirty="0" smtClean="0"/>
              <a:t>n</a:t>
            </a:r>
          </a:p>
          <a:p>
            <a:pPr marL="457200" lvl="1" indent="0">
              <a:buNone/>
            </a:pPr>
            <a:r>
              <a:rPr lang="en-US" altLang="zh-CN" sz="1600" dirty="0" smtClean="0"/>
              <a:t>			console.log(n);//</a:t>
            </a:r>
            <a:r>
              <a:rPr lang="zh-CN" altLang="zh-CN" sz="1600" dirty="0" smtClean="0"/>
              <a:t>输出的是局部变量</a:t>
            </a:r>
            <a:r>
              <a:rPr lang="en-US" altLang="zh-CN" sz="1600" dirty="0" smtClean="0"/>
              <a:t>n</a:t>
            </a:r>
          </a:p>
          <a:p>
            <a:pPr marL="457200" lvl="1" indent="0">
              <a:buNone/>
            </a:pPr>
            <a:r>
              <a:rPr lang="en-US" altLang="zh-CN" sz="1600" dirty="0" smtClean="0"/>
              <a:t>		}</a:t>
            </a:r>
          </a:p>
          <a:p>
            <a:pPr marL="457200" lvl="1" indent="0">
              <a:buNone/>
            </a:pPr>
            <a:r>
              <a:rPr lang="en-US" altLang="zh-CN" sz="1600" dirty="0" smtClean="0"/>
              <a:t>		fun(n);</a:t>
            </a:r>
            <a:r>
              <a:rPr lang="zh-CN" altLang="en-US" sz="1600" dirty="0" smtClean="0"/>
              <a:t>按值传递 ，方法内输出</a:t>
            </a:r>
            <a:r>
              <a:rPr lang="en-US" altLang="zh-CN" sz="1600" dirty="0" smtClean="0"/>
              <a:t>97</a:t>
            </a:r>
            <a:r>
              <a:rPr lang="zh-CN" altLang="en-US" sz="1600" dirty="0" smtClean="0"/>
              <a:t>；</a:t>
            </a:r>
          </a:p>
          <a:p>
            <a:pPr marL="457200" lvl="1" indent="0">
              <a:buNone/>
            </a:pPr>
            <a:r>
              <a:rPr lang="en-US" altLang="zh-CN" sz="1600" dirty="0" smtClean="0"/>
              <a:t>		console.log(n);//</a:t>
            </a:r>
            <a:r>
              <a:rPr lang="zh-CN" altLang="en-US" sz="1600" dirty="0" smtClean="0"/>
              <a:t>输出全局变量的值：</a:t>
            </a:r>
            <a:r>
              <a:rPr lang="en-US" altLang="zh-CN" sz="1600" dirty="0" smtClean="0"/>
              <a:t>100</a:t>
            </a:r>
            <a:endParaRPr lang="zh-CN" altLang="en-US" sz="16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600" b="1" dirty="0" smtClean="0">
                <a:latin typeface="微软雅黑" pitchFamily="34" charset="-122"/>
                <a:ea typeface="微软雅黑" pitchFamily="34" charset="-122"/>
              </a:rPr>
              <a:t>5.</a:t>
            </a:r>
            <a:r>
              <a:rPr lang="zh-CN" altLang="en-US" sz="3600" b="1" dirty="0" smtClean="0">
                <a:latin typeface="微软雅黑" pitchFamily="34" charset="-122"/>
                <a:ea typeface="微软雅黑" pitchFamily="34" charset="-122"/>
              </a:rPr>
              <a:t>分支结构</a:t>
            </a:r>
            <a:endParaRPr lang="zh-CN" altLang="en-US" sz="3600" b="1" dirty="0">
              <a:latin typeface="微软雅黑" pitchFamily="34" charset="-122"/>
              <a:ea typeface="微软雅黑" pitchFamily="34" charset="-122"/>
            </a:endParaRPr>
          </a:p>
        </p:txBody>
      </p:sp>
      <p:sp>
        <p:nvSpPr>
          <p:cNvPr id="5" name="副标题 4"/>
          <p:cNvSpPr>
            <a:spLocks noGrp="1"/>
          </p:cNvSpPr>
          <p:nvPr>
            <p:ph type="subTitle" idx="1"/>
          </p:nvPr>
        </p:nvSpPr>
        <p:spPr/>
        <p:txBody>
          <a:bodyPr>
            <a:normAutofit/>
          </a:bodyPr>
          <a:lstStyle/>
          <a:p>
            <a:r>
              <a:rPr lang="en-US" altLang="zh-CN" sz="1600" b="1" dirty="0" smtClean="0">
                <a:latin typeface="微软雅黑" pitchFamily="34" charset="-122"/>
                <a:ea typeface="微软雅黑" pitchFamily="34" charset="-122"/>
              </a:rPr>
              <a:t>if</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else</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else-if</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switch-case</a:t>
            </a:r>
            <a:endParaRPr lang="zh-CN" altLang="en-US"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程序的流程控制</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程序 </a:t>
            </a:r>
            <a:r>
              <a:rPr lang="en-US" altLang="zh-CN" sz="1600" dirty="0" smtClean="0"/>
              <a:t>= </a:t>
            </a:r>
            <a:r>
              <a:rPr lang="zh-CN" altLang="en-US" sz="1600" dirty="0" smtClean="0"/>
              <a:t>数据 </a:t>
            </a:r>
            <a:r>
              <a:rPr lang="en-US" altLang="zh-CN" sz="1600" dirty="0" smtClean="0"/>
              <a:t>+ </a:t>
            </a:r>
            <a:r>
              <a:rPr lang="zh-CN" altLang="en-US" sz="1600" dirty="0" smtClean="0"/>
              <a:t>算法</a:t>
            </a:r>
          </a:p>
          <a:p>
            <a:pPr marL="0" indent="0">
              <a:buFont typeface="Wingdings" pitchFamily="2" charset="2"/>
              <a:buChar char="Ø"/>
            </a:pPr>
            <a:endParaRPr lang="zh-CN" altLang="en-US" sz="1600" dirty="0" smtClean="0"/>
          </a:p>
          <a:p>
            <a:pPr>
              <a:buFont typeface="Wingdings" pitchFamily="2" charset="2"/>
              <a:buChar char="Ø"/>
            </a:pPr>
            <a:r>
              <a:rPr lang="zh-CN" altLang="en-US" sz="1600" dirty="0" smtClean="0"/>
              <a:t>任何复杂的程序算法都可以通过</a:t>
            </a:r>
            <a:r>
              <a:rPr lang="en-US" altLang="zh-CN" sz="1600" dirty="0" smtClean="0"/>
              <a:t>“</a:t>
            </a:r>
            <a:r>
              <a:rPr lang="zh-CN" altLang="en-US" sz="1600" dirty="0" smtClean="0"/>
              <a:t>顺序</a:t>
            </a:r>
            <a:r>
              <a:rPr lang="en-US" altLang="zh-CN" sz="1600" dirty="0" smtClean="0"/>
              <a:t>”</a:t>
            </a:r>
            <a:r>
              <a:rPr lang="zh-CN" altLang="en-US" sz="1600" dirty="0" smtClean="0"/>
              <a:t>，</a:t>
            </a:r>
            <a:r>
              <a:rPr lang="en-US" altLang="zh-CN" sz="1600" dirty="0" smtClean="0"/>
              <a:t>“</a:t>
            </a:r>
            <a:r>
              <a:rPr lang="zh-CN" altLang="en-US" sz="1600" dirty="0" smtClean="0"/>
              <a:t>分支</a:t>
            </a:r>
            <a:r>
              <a:rPr lang="en-US" altLang="zh-CN" sz="1600" dirty="0" smtClean="0"/>
              <a:t>”</a:t>
            </a:r>
            <a:r>
              <a:rPr lang="zh-CN" altLang="en-US" sz="1600" dirty="0" smtClean="0"/>
              <a:t>，“循环”</a:t>
            </a:r>
            <a:r>
              <a:rPr lang="en-US" altLang="zh-CN" sz="1600" dirty="0" smtClean="0"/>
              <a:t>;</a:t>
            </a:r>
            <a:r>
              <a:rPr lang="zh-CN" altLang="en-US" sz="1600" dirty="0" smtClean="0"/>
              <a:t> </a:t>
            </a:r>
            <a:endParaRPr lang="en-US" altLang="zh-CN" sz="1600" dirty="0" smtClean="0"/>
          </a:p>
          <a:p>
            <a:pPr>
              <a:buNone/>
            </a:pPr>
            <a:r>
              <a:rPr lang="en-US" altLang="zh-CN" sz="1600" dirty="0" smtClean="0"/>
              <a:t>	</a:t>
            </a:r>
            <a:r>
              <a:rPr lang="zh-CN" altLang="en-US" sz="1600" dirty="0" smtClean="0"/>
              <a:t>三种基本的程序逻辑组合实现</a:t>
            </a:r>
            <a:endParaRPr lang="zh-CN" altLang="en-US" sz="16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if</a:t>
            </a:r>
            <a:r>
              <a:rPr lang="zh-CN" altLang="en-US" sz="3200" b="1" dirty="0" smtClean="0">
                <a:latin typeface="微软雅黑" charset="0"/>
                <a:ea typeface="微软雅黑" charset="0"/>
              </a:rPr>
              <a:t>语句</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if</a:t>
            </a:r>
            <a:r>
              <a:rPr lang="zh-CN" altLang="en-US" sz="1600" dirty="0" smtClean="0"/>
              <a:t>语句的执行逻辑</a:t>
            </a:r>
          </a:p>
          <a:p>
            <a:pPr marL="457200" lvl="1" indent="0">
              <a:buNone/>
            </a:pPr>
            <a:r>
              <a:rPr lang="zh-CN" altLang="en-US" sz="1600" dirty="0" smtClean="0"/>
              <a:t>语句</a:t>
            </a:r>
            <a:r>
              <a:rPr lang="en-US" altLang="zh-CN" sz="1600" dirty="0" smtClean="0"/>
              <a:t>1</a:t>
            </a:r>
          </a:p>
          <a:p>
            <a:pPr marL="457200" lvl="1" indent="0">
              <a:buNone/>
            </a:pPr>
            <a:r>
              <a:rPr lang="en-US" altLang="zh-CN" sz="1600" dirty="0" smtClean="0"/>
              <a:t>if(</a:t>
            </a:r>
            <a:r>
              <a:rPr lang="zh-CN" altLang="zh-CN" sz="1600" dirty="0" smtClean="0"/>
              <a:t>逻辑表达式</a:t>
            </a:r>
            <a:r>
              <a:rPr lang="en-US" altLang="zh-CN" sz="1600" dirty="0" smtClean="0"/>
              <a:t>){</a:t>
            </a:r>
          </a:p>
          <a:p>
            <a:pPr marL="457200" lvl="1" indent="0">
              <a:buNone/>
            </a:pPr>
            <a:r>
              <a:rPr lang="en-US" altLang="zh-CN" sz="1600" dirty="0" smtClean="0"/>
              <a:t>	</a:t>
            </a:r>
            <a:r>
              <a:rPr lang="zh-CN" altLang="zh-CN" sz="1600" dirty="0" smtClean="0"/>
              <a:t>语句</a:t>
            </a:r>
            <a:r>
              <a:rPr lang="en-US" altLang="zh-CN" sz="1600" dirty="0" smtClean="0"/>
              <a:t>2;</a:t>
            </a:r>
          </a:p>
          <a:p>
            <a:pPr marL="457200" lvl="1" indent="0">
              <a:buNone/>
            </a:pPr>
            <a:r>
              <a:rPr lang="en-US" altLang="zh-CN" sz="1600" dirty="0" smtClean="0"/>
              <a:t>}</a:t>
            </a:r>
          </a:p>
          <a:p>
            <a:pPr marL="457200" lvl="1" indent="0">
              <a:buNone/>
            </a:pPr>
            <a:r>
              <a:rPr lang="zh-CN" altLang="zh-CN" sz="1600" dirty="0" smtClean="0"/>
              <a:t>语句</a:t>
            </a:r>
            <a:r>
              <a:rPr lang="en-US" altLang="zh-CN" sz="1600" dirty="0" smtClean="0"/>
              <a:t>3;</a:t>
            </a:r>
          </a:p>
          <a:p>
            <a:pPr marL="457200" lvl="1" indent="0">
              <a:buNone/>
            </a:pPr>
            <a:endParaRPr lang="en-US" altLang="zh-CN" sz="1600" dirty="0" smtClean="0"/>
          </a:p>
          <a:p>
            <a:pPr marL="457200" lvl="1" indent="0">
              <a:buNone/>
            </a:pPr>
            <a:r>
              <a:rPr lang="zh-CN" altLang="zh-CN" sz="1600" dirty="0" smtClean="0"/>
              <a:t>执行语句</a:t>
            </a:r>
            <a:r>
              <a:rPr lang="en-US" altLang="zh-CN" sz="1600" dirty="0" smtClean="0"/>
              <a:t>1</a:t>
            </a:r>
            <a:r>
              <a:rPr lang="zh-CN" altLang="en-US" sz="1600" dirty="0" smtClean="0"/>
              <a:t>；</a:t>
            </a:r>
          </a:p>
          <a:p>
            <a:pPr marL="457200" lvl="1" indent="0">
              <a:buNone/>
            </a:pPr>
            <a:r>
              <a:rPr lang="zh-CN" altLang="en-US" sz="1600" dirty="0" smtClean="0"/>
              <a:t>判断逻辑表达式的值：若为</a:t>
            </a:r>
            <a:r>
              <a:rPr lang="en-US" altLang="zh-CN" sz="1600" dirty="0" smtClean="0"/>
              <a:t>true</a:t>
            </a:r>
            <a:r>
              <a:rPr lang="zh-CN" altLang="en-US" sz="1600" dirty="0" smtClean="0"/>
              <a:t>则执行</a:t>
            </a:r>
            <a:r>
              <a:rPr lang="en-US" altLang="zh-CN" sz="1600" dirty="0" smtClean="0"/>
              <a:t>if</a:t>
            </a:r>
            <a:r>
              <a:rPr lang="zh-CN" altLang="en-US" sz="1600" dirty="0" smtClean="0"/>
              <a:t>语句块中的语句</a:t>
            </a:r>
            <a:r>
              <a:rPr lang="en-US" altLang="zh-CN" sz="1600" dirty="0" smtClean="0"/>
              <a:t>;</a:t>
            </a:r>
            <a:endParaRPr lang="zh-CN" altLang="zh-CN" sz="1600" dirty="0" smtClean="0"/>
          </a:p>
          <a:p>
            <a:pPr marL="457200" lvl="1" indent="0">
              <a:buNone/>
            </a:pPr>
            <a:r>
              <a:rPr lang="en-US" altLang="zh-CN" sz="1600" dirty="0" smtClean="0"/>
              <a:t>			           </a:t>
            </a:r>
            <a:r>
              <a:rPr lang="zh-CN" altLang="en-US" sz="1600" dirty="0" smtClean="0"/>
              <a:t>若为</a:t>
            </a:r>
            <a:r>
              <a:rPr lang="en-US" altLang="zh-CN" sz="1600" dirty="0" smtClean="0"/>
              <a:t>false</a:t>
            </a:r>
            <a:r>
              <a:rPr lang="zh-CN" altLang="en-US" sz="1600" dirty="0" smtClean="0"/>
              <a:t>则不执行</a:t>
            </a:r>
            <a:r>
              <a:rPr lang="en-US" altLang="zh-CN" sz="1600" dirty="0" smtClean="0">
                <a:sym typeface="+mn-ea"/>
              </a:rPr>
              <a:t>if</a:t>
            </a:r>
            <a:r>
              <a:rPr lang="zh-CN" altLang="en-US" sz="1600" dirty="0" smtClean="0">
                <a:sym typeface="+mn-ea"/>
              </a:rPr>
              <a:t>语句块中的语句</a:t>
            </a:r>
            <a:r>
              <a:rPr lang="en-US" altLang="zh-CN" sz="1600" dirty="0" smtClean="0">
                <a:sym typeface="+mn-ea"/>
              </a:rPr>
              <a:t>;</a:t>
            </a:r>
          </a:p>
          <a:p>
            <a:pPr marL="457200" lvl="1" indent="0">
              <a:buNone/>
            </a:pPr>
            <a:r>
              <a:rPr lang="zh-CN" altLang="zh-CN" sz="1600" dirty="0" smtClean="0">
                <a:sym typeface="+mn-ea"/>
              </a:rPr>
              <a:t>执行语句</a:t>
            </a:r>
            <a:r>
              <a:rPr lang="en-US" altLang="zh-CN" sz="1600" dirty="0" smtClean="0">
                <a:sym typeface="+mn-ea"/>
              </a:rPr>
              <a:t>3;</a:t>
            </a:r>
            <a:endParaRPr lang="en-US" altLang="zh-CN" sz="1600" dirty="0">
              <a:sym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if</a:t>
            </a:r>
            <a:r>
              <a:rPr lang="zh-CN" altLang="zh-CN" sz="3200" b="1" dirty="0" smtClean="0">
                <a:latin typeface="微软雅黑" charset="0"/>
                <a:ea typeface="微软雅黑" charset="0"/>
              </a:rPr>
              <a:t>语句用于处理分支逻辑</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if</a:t>
            </a:r>
            <a:r>
              <a:rPr lang="zh-CN" altLang="en-US" sz="1600" dirty="0" smtClean="0"/>
              <a:t>判定中默认必须一个</a:t>
            </a:r>
            <a:r>
              <a:rPr lang="en-US" altLang="zh-CN" sz="1600" dirty="0" smtClean="0"/>
              <a:t>Boolean</a:t>
            </a:r>
            <a:r>
              <a:rPr lang="zh-CN" altLang="en-US" sz="1600" dirty="0" smtClean="0"/>
              <a:t>值。</a:t>
            </a:r>
          </a:p>
          <a:p>
            <a:pPr>
              <a:buFont typeface="Wingdings" pitchFamily="2" charset="2"/>
              <a:buChar char="Ø"/>
            </a:pPr>
            <a:r>
              <a:rPr lang="zh-CN" altLang="en-US" sz="1600" dirty="0" smtClean="0"/>
              <a:t>若出现的值不是</a:t>
            </a:r>
            <a:r>
              <a:rPr lang="en-US" altLang="zh-CN" sz="1600" dirty="0" err="1" smtClean="0"/>
              <a:t>boolean</a:t>
            </a:r>
            <a:r>
              <a:rPr lang="zh-CN" altLang="en-US" sz="1600" dirty="0" smtClean="0"/>
              <a:t>类型，则会自动转换</a:t>
            </a:r>
          </a:p>
          <a:p>
            <a:pPr>
              <a:buFont typeface="Wingdings" pitchFamily="2" charset="2"/>
              <a:buChar char="Ø"/>
            </a:pPr>
            <a:endParaRPr lang="zh-CN" altLang="en-US" sz="1600" dirty="0" smtClean="0"/>
          </a:p>
          <a:p>
            <a:pPr>
              <a:buFont typeface="Wingdings" pitchFamily="2" charset="2"/>
              <a:buChar char="Ø"/>
            </a:pPr>
            <a:r>
              <a:rPr lang="zh-CN" altLang="en-US" sz="1600" dirty="0" smtClean="0"/>
              <a:t>下列值默认都会自动转换为</a:t>
            </a:r>
            <a:r>
              <a:rPr lang="en-US" altLang="zh-CN" sz="1600" dirty="0" smtClean="0"/>
              <a:t>false</a:t>
            </a:r>
          </a:p>
          <a:p>
            <a:pPr lvl="1">
              <a:buFont typeface="Wingdings" pitchFamily="2" charset="2"/>
              <a:buChar char="Ø"/>
            </a:pPr>
            <a:r>
              <a:rPr lang="en-US" altLang="zh-CN" sz="1600" dirty="0" smtClean="0"/>
              <a:t>if(0){}</a:t>
            </a:r>
          </a:p>
          <a:p>
            <a:pPr lvl="1">
              <a:buFont typeface="Wingdings" pitchFamily="2" charset="2"/>
              <a:buChar char="Ø"/>
            </a:pPr>
            <a:r>
              <a:rPr lang="en-US" altLang="zh-CN" sz="1600" dirty="0" smtClean="0"/>
              <a:t>if(null){}</a:t>
            </a:r>
          </a:p>
          <a:p>
            <a:pPr lvl="1">
              <a:buFont typeface="Wingdings" pitchFamily="2" charset="2"/>
              <a:buChar char="Ø"/>
            </a:pPr>
            <a:r>
              <a:rPr lang="en-US" altLang="zh-CN" sz="1600" dirty="0" smtClean="0"/>
              <a:t>if(undefined){}</a:t>
            </a:r>
          </a:p>
          <a:p>
            <a:pPr lvl="1">
              <a:buFont typeface="Wingdings" pitchFamily="2" charset="2"/>
              <a:buChar char="Ø"/>
            </a:pPr>
            <a:r>
              <a:rPr lang="en-US" altLang="zh-CN" sz="1600" dirty="0" smtClean="0"/>
              <a:t>if(</a:t>
            </a:r>
            <a:r>
              <a:rPr lang="en-US" altLang="zh-CN" sz="1600" dirty="0" err="1" smtClean="0"/>
              <a:t>NaN</a:t>
            </a:r>
            <a:r>
              <a:rPr lang="en-US" altLang="zh-CN" sz="1600" dirty="0" smtClean="0"/>
              <a:t>){}</a:t>
            </a:r>
          </a:p>
          <a:p>
            <a:pPr lvl="1">
              <a:buFont typeface="Wingdings" pitchFamily="2" charset="2"/>
              <a:buChar char="Ø"/>
            </a:pPr>
            <a:r>
              <a:rPr lang="en-US" altLang="zh-CN" sz="1600" dirty="0" smtClean="0"/>
              <a:t>if(“”){}</a:t>
            </a:r>
          </a:p>
          <a:p>
            <a:pPr lvl="1">
              <a:buFont typeface="Wingdings" pitchFamily="2" charset="2"/>
              <a:buChar char="Ø"/>
            </a:pPr>
            <a:r>
              <a:rPr lang="en-US" altLang="zh-CN" sz="1600" dirty="0" smtClean="0"/>
              <a:t>if(0.0){}</a:t>
            </a:r>
            <a:endParaRPr lang="en-US" altLang="zh-CN" sz="16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if</a:t>
            </a:r>
            <a:r>
              <a:rPr lang="zh-CN" altLang="zh-CN" sz="3200" b="1" dirty="0" smtClean="0">
                <a:latin typeface="微软雅黑" charset="0"/>
                <a:ea typeface="微软雅黑" charset="0"/>
              </a:rPr>
              <a:t>语句不要省略</a:t>
            </a:r>
            <a:r>
              <a:rPr lang="en-US" altLang="zh-CN" sz="3200" b="1" dirty="0" smtClean="0">
                <a:latin typeface="微软雅黑" charset="0"/>
                <a:ea typeface="微软雅黑" charset="0"/>
              </a:rPr>
              <a:t>“{}”</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endParaRPr lang="zh-CN" altLang="en-US" sz="1600" dirty="0" smtClean="0"/>
          </a:p>
          <a:p>
            <a:pPr>
              <a:buFont typeface="Wingdings" pitchFamily="2" charset="2"/>
              <a:buChar char="Ø"/>
            </a:pPr>
            <a:r>
              <a:rPr lang="zh-CN" altLang="en-US" sz="1600" dirty="0" smtClean="0"/>
              <a:t>当</a:t>
            </a:r>
            <a:r>
              <a:rPr lang="en-US" altLang="zh-CN" sz="1600" dirty="0" smtClean="0"/>
              <a:t>if</a:t>
            </a:r>
            <a:r>
              <a:rPr lang="zh-CN" altLang="en-US" sz="1600" dirty="0" smtClean="0"/>
              <a:t>语句块中只有一条语句是，</a:t>
            </a:r>
            <a:r>
              <a:rPr lang="en-US" altLang="zh-CN" sz="1600" dirty="0" smtClean="0"/>
              <a:t>“{}”</a:t>
            </a:r>
            <a:r>
              <a:rPr lang="zh-CN" altLang="en-US" sz="1600" dirty="0" smtClean="0"/>
              <a:t>可以省略。但以后代码发生改变时很容易产生错误，因此，即便</a:t>
            </a:r>
            <a:r>
              <a:rPr lang="en-US" altLang="zh-CN" sz="1600" dirty="0" smtClean="0"/>
              <a:t>if</a:t>
            </a:r>
            <a:r>
              <a:rPr lang="zh-CN" altLang="en-US" sz="1600" dirty="0" smtClean="0"/>
              <a:t>块只有一条语句最好不要省略</a:t>
            </a:r>
          </a:p>
          <a:p>
            <a:pPr marL="0" indent="0">
              <a:buNone/>
            </a:pPr>
            <a:r>
              <a:rPr lang="en-US" altLang="zh-CN" sz="1600" dirty="0" smtClean="0"/>
              <a:t>	</a:t>
            </a:r>
            <a:r>
              <a:rPr lang="en-US" altLang="zh-CN" sz="1600" dirty="0" err="1" smtClean="0"/>
              <a:t>var</a:t>
            </a:r>
            <a:r>
              <a:rPr lang="zh-CN" altLang="zh-CN" sz="1600" dirty="0" smtClean="0"/>
              <a:t> </a:t>
            </a:r>
            <a:r>
              <a:rPr lang="en-US" altLang="zh-CN" sz="1600" dirty="0" smtClean="0"/>
              <a:t>num = 5;</a:t>
            </a:r>
          </a:p>
          <a:p>
            <a:pPr marL="0" indent="0">
              <a:buNone/>
            </a:pPr>
            <a:r>
              <a:rPr lang="en-US" altLang="zh-CN" sz="1600" dirty="0" smtClean="0"/>
              <a:t>	</a:t>
            </a:r>
            <a:r>
              <a:rPr lang="en-US" altLang="zh-CN" sz="1600" dirty="0" smtClean="0">
                <a:solidFill>
                  <a:srgbClr val="FFC000"/>
                </a:solidFill>
              </a:rPr>
              <a:t>if(num&lt;1)console.log(num); </a:t>
            </a:r>
            <a:r>
              <a:rPr lang="en-US" altLang="zh-CN" sz="1600" dirty="0" smtClean="0"/>
              <a:t>//</a:t>
            </a:r>
            <a:r>
              <a:rPr lang="zh-CN" altLang="en-US" sz="1600" dirty="0" smtClean="0"/>
              <a:t>不推荐</a:t>
            </a:r>
            <a:endParaRPr lang="en-US" altLang="zh-CN" sz="1600" dirty="0" smtClean="0"/>
          </a:p>
          <a:p>
            <a:pPr marL="0" indent="0">
              <a:buNone/>
            </a:pPr>
            <a:endParaRPr lang="en-US" altLang="zh-CN" sz="1600" dirty="0" smtClean="0"/>
          </a:p>
          <a:p>
            <a:pPr marL="0" indent="0">
              <a:buNone/>
            </a:pPr>
            <a:r>
              <a:rPr lang="en-US" altLang="zh-CN" sz="1600" dirty="0" smtClean="0"/>
              <a:t>	</a:t>
            </a:r>
            <a:r>
              <a:rPr lang="en-US" altLang="zh-CN" sz="1600" dirty="0" smtClean="0">
                <a:solidFill>
                  <a:srgbClr val="00B050"/>
                </a:solidFill>
              </a:rPr>
              <a:t>if(num&lt;1){</a:t>
            </a:r>
          </a:p>
          <a:p>
            <a:pPr marL="0" indent="0">
              <a:buNone/>
            </a:pPr>
            <a:r>
              <a:rPr lang="en-US" altLang="zh-CN" sz="1600" dirty="0" smtClean="0">
                <a:solidFill>
                  <a:srgbClr val="00B050"/>
                </a:solidFill>
              </a:rPr>
              <a:t>		console.log(num); </a:t>
            </a:r>
            <a:r>
              <a:rPr lang="en-US" altLang="zh-CN" sz="1600" dirty="0" smtClean="0"/>
              <a:t>//</a:t>
            </a:r>
            <a:r>
              <a:rPr lang="zh-CN" altLang="en-US" sz="1600" dirty="0" smtClean="0"/>
              <a:t>推荐写法</a:t>
            </a:r>
            <a:endParaRPr lang="en-US" altLang="zh-CN" sz="1600" dirty="0" smtClean="0"/>
          </a:p>
          <a:p>
            <a:pPr marL="0" indent="0">
              <a:buNone/>
            </a:pPr>
            <a:r>
              <a:rPr lang="en-US" altLang="zh-CN" sz="1600" dirty="0" smtClean="0">
                <a:solidFill>
                  <a:srgbClr val="00B050"/>
                </a:solidFill>
              </a:rPr>
              <a:t>	}</a:t>
            </a:r>
          </a:p>
          <a:p>
            <a:pPr marL="0" indent="0">
              <a:buNone/>
            </a:pPr>
            <a:endParaRPr lang="en-US" altLang="zh-CN" sz="16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if-else</a:t>
            </a:r>
            <a:r>
              <a:rPr lang="zh-CN" altLang="zh-CN" sz="3200" b="1" dirty="0" smtClean="0">
                <a:latin typeface="微软雅黑" charset="0"/>
                <a:ea typeface="微软雅黑" charset="0"/>
              </a:rPr>
              <a:t>语句</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marL="400050" lvl="1" indent="0">
              <a:buNone/>
            </a:pPr>
            <a:r>
              <a:rPr lang="zh-CN" altLang="zh-CN" sz="1600" dirty="0" smtClean="0"/>
              <a:t>语句</a:t>
            </a:r>
            <a:r>
              <a:rPr lang="en-US" altLang="zh-CN" sz="1600" dirty="0" smtClean="0"/>
              <a:t>1;</a:t>
            </a:r>
          </a:p>
          <a:p>
            <a:pPr marL="400050" lvl="1" indent="0">
              <a:buNone/>
            </a:pPr>
            <a:r>
              <a:rPr lang="en-US" altLang="zh-CN" sz="1600" dirty="0" smtClean="0"/>
              <a:t>if(</a:t>
            </a:r>
            <a:r>
              <a:rPr lang="zh-CN" altLang="zh-CN" sz="1600" dirty="0" smtClean="0"/>
              <a:t>逻辑表达式</a:t>
            </a:r>
            <a:r>
              <a:rPr lang="en-US" altLang="zh-CN" sz="1600" dirty="0" smtClean="0"/>
              <a:t>){</a:t>
            </a:r>
          </a:p>
          <a:p>
            <a:pPr marL="400050" lvl="1" indent="0">
              <a:buNone/>
            </a:pPr>
            <a:r>
              <a:rPr lang="en-US" altLang="zh-CN" sz="1600" dirty="0" smtClean="0"/>
              <a:t>	</a:t>
            </a:r>
            <a:r>
              <a:rPr lang="zh-CN" altLang="en-US" sz="1600" dirty="0" smtClean="0"/>
              <a:t>语句</a:t>
            </a:r>
            <a:r>
              <a:rPr lang="en-US" altLang="zh-CN" sz="1600" dirty="0" smtClean="0"/>
              <a:t>2;</a:t>
            </a:r>
          </a:p>
          <a:p>
            <a:pPr marL="400050" lvl="1" indent="0">
              <a:buNone/>
            </a:pPr>
            <a:r>
              <a:rPr lang="en-US" altLang="zh-CN" sz="1600" dirty="0" smtClean="0"/>
              <a:t>}else{</a:t>
            </a:r>
          </a:p>
          <a:p>
            <a:pPr marL="400050" lvl="1" indent="0">
              <a:buNone/>
            </a:pPr>
            <a:r>
              <a:rPr lang="en-US" altLang="zh-CN" sz="1600" dirty="0" smtClean="0"/>
              <a:t>	</a:t>
            </a:r>
            <a:r>
              <a:rPr lang="zh-CN" altLang="en-US" sz="1600" dirty="0" smtClean="0"/>
              <a:t>语句</a:t>
            </a:r>
            <a:r>
              <a:rPr lang="en-US" altLang="zh-CN" sz="1600" dirty="0" smtClean="0"/>
              <a:t>3;</a:t>
            </a:r>
          </a:p>
          <a:p>
            <a:pPr marL="400050" lvl="1" indent="0">
              <a:buNone/>
            </a:pPr>
            <a:r>
              <a:rPr lang="en-US" altLang="zh-CN" sz="1600" dirty="0" smtClean="0"/>
              <a:t>}</a:t>
            </a:r>
          </a:p>
          <a:p>
            <a:pPr marL="400050" lvl="1" indent="0">
              <a:buNone/>
            </a:pPr>
            <a:r>
              <a:rPr lang="zh-CN" altLang="en-US" sz="1600" dirty="0" smtClean="0"/>
              <a:t>语句</a:t>
            </a:r>
            <a:r>
              <a:rPr lang="en-US" altLang="zh-CN" sz="1600" dirty="0" smtClean="0"/>
              <a:t>4;</a:t>
            </a:r>
            <a:endParaRPr lang="zh-CN" altLang="en-US" sz="1600" dirty="0"/>
          </a:p>
        </p:txBody>
      </p:sp>
      <p:sp>
        <p:nvSpPr>
          <p:cNvPr id="4" name="内容占位符 2"/>
          <p:cNvSpPr>
            <a:spLocks noGrp="1"/>
          </p:cNvSpPr>
          <p:nvPr/>
        </p:nvSpPr>
        <p:spPr>
          <a:xfrm>
            <a:off x="4643438" y="857238"/>
            <a:ext cx="2786082" cy="2143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r>
              <a:rPr lang="zh-CN" altLang="en-US" sz="1600" dirty="0"/>
              <a:t>执行语句</a:t>
            </a:r>
            <a:r>
              <a:rPr lang="en-US" altLang="zh-CN" sz="1600" dirty="0"/>
              <a:t>1</a:t>
            </a:r>
            <a:r>
              <a:rPr lang="zh-CN" altLang="en-US" sz="1600" dirty="0"/>
              <a:t>；</a:t>
            </a:r>
          </a:p>
          <a:p>
            <a:pPr marL="0" indent="0">
              <a:buNone/>
            </a:pPr>
            <a:r>
              <a:rPr lang="zh-CN" altLang="en-US" sz="1600" dirty="0"/>
              <a:t>判断</a:t>
            </a:r>
            <a:r>
              <a:rPr lang="en-US" altLang="zh-CN" sz="1600" dirty="0"/>
              <a:t>if</a:t>
            </a:r>
            <a:r>
              <a:rPr lang="zh-CN" altLang="en-US" sz="1600" dirty="0"/>
              <a:t>逻辑表达式的值：</a:t>
            </a:r>
          </a:p>
          <a:p>
            <a:pPr marL="0" indent="0">
              <a:buNone/>
            </a:pPr>
            <a:r>
              <a:rPr lang="en-US" altLang="zh-CN" sz="1600" dirty="0"/>
              <a:t>	</a:t>
            </a:r>
            <a:r>
              <a:rPr lang="zh-CN" altLang="en-US" sz="1600" dirty="0"/>
              <a:t>值为</a:t>
            </a:r>
            <a:r>
              <a:rPr lang="en-US" altLang="zh-CN" sz="1600" dirty="0"/>
              <a:t>true</a:t>
            </a:r>
            <a:r>
              <a:rPr lang="zh-CN" altLang="en-US" sz="1600" dirty="0"/>
              <a:t>，则执行语句</a:t>
            </a:r>
            <a:r>
              <a:rPr lang="en-US" altLang="zh-CN" sz="1600" dirty="0"/>
              <a:t>2</a:t>
            </a:r>
            <a:r>
              <a:rPr lang="zh-CN" altLang="en-US" sz="1600" dirty="0"/>
              <a:t>；</a:t>
            </a:r>
          </a:p>
          <a:p>
            <a:pPr marL="0" indent="0">
              <a:buNone/>
            </a:pPr>
            <a:r>
              <a:rPr lang="en-US" altLang="zh-CN" sz="1600" dirty="0"/>
              <a:t>	</a:t>
            </a:r>
            <a:r>
              <a:rPr lang="zh-CN" altLang="en-US" sz="1600" dirty="0"/>
              <a:t>值为</a:t>
            </a:r>
            <a:r>
              <a:rPr lang="en-US" altLang="zh-CN" sz="1600" dirty="0"/>
              <a:t>false</a:t>
            </a:r>
            <a:r>
              <a:rPr lang="zh-CN" altLang="en-US" sz="1600" dirty="0"/>
              <a:t>，则执行语句</a:t>
            </a:r>
            <a:r>
              <a:rPr lang="en-US" altLang="zh-CN" sz="1600" dirty="0"/>
              <a:t>3</a:t>
            </a:r>
            <a:r>
              <a:rPr lang="zh-CN" altLang="en-US" sz="1600" dirty="0"/>
              <a:t>；</a:t>
            </a:r>
          </a:p>
          <a:p>
            <a:pPr marL="0" indent="0">
              <a:buNone/>
            </a:pPr>
            <a:r>
              <a:rPr lang="zh-CN" altLang="en-US" sz="1600" dirty="0"/>
              <a:t>执行语句</a:t>
            </a:r>
            <a:r>
              <a:rPr lang="en-US" altLang="zh-CN" sz="1600" dirty="0"/>
              <a:t>3</a:t>
            </a:r>
            <a:r>
              <a:rPr lang="zh-CN" altLang="en-US" sz="1600" dirty="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JavaScript</a:t>
            </a:r>
            <a:r>
              <a:rPr lang="zh-CN" altLang="en-US" sz="3200" b="1" dirty="0" smtClean="0">
                <a:latin typeface="微软雅黑" charset="0"/>
                <a:ea typeface="微软雅黑" charset="0"/>
              </a:rPr>
              <a:t>的特点</a:t>
            </a:r>
            <a:endParaRPr lang="zh-CN" altLang="en-US" sz="3200" dirty="0"/>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代码可以使用任何文本编辑工具编写</a:t>
            </a:r>
          </a:p>
          <a:p>
            <a:pPr>
              <a:buFont typeface="Wingdings" pitchFamily="2" charset="2"/>
              <a:buChar char="Ø"/>
            </a:pPr>
            <a:r>
              <a:rPr lang="zh-CN" altLang="en-US" sz="1600" dirty="0" smtClean="0"/>
              <a:t>无需编译，由</a:t>
            </a:r>
            <a:r>
              <a:rPr lang="en-US" altLang="zh-CN" sz="1600" dirty="0" smtClean="0"/>
              <a:t>JavaScript</a:t>
            </a:r>
            <a:r>
              <a:rPr lang="zh-CN" altLang="en-US" sz="1600" dirty="0" smtClean="0"/>
              <a:t>引擎解释执行</a:t>
            </a:r>
          </a:p>
          <a:p>
            <a:pPr>
              <a:buFont typeface="Wingdings" pitchFamily="2" charset="2"/>
              <a:buChar char="Ø"/>
            </a:pPr>
            <a:r>
              <a:rPr lang="zh-CN" altLang="en-US" sz="1600" dirty="0" smtClean="0"/>
              <a:t>弱类型语言</a:t>
            </a:r>
          </a:p>
          <a:p>
            <a:pPr>
              <a:buFont typeface="Wingdings" pitchFamily="2" charset="2"/>
              <a:buChar char="Ø"/>
            </a:pPr>
            <a:r>
              <a:rPr lang="zh-CN" altLang="en-US" sz="1600" dirty="0" smtClean="0"/>
              <a:t>基于对象</a:t>
            </a:r>
            <a:endParaRPr lang="zh-CN" altLang="en-US" sz="16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else if</a:t>
            </a:r>
            <a:r>
              <a:rPr lang="zh-CN" altLang="en-US" sz="3200" b="1" dirty="0" smtClean="0">
                <a:latin typeface="微软雅黑" charset="0"/>
                <a:ea typeface="微软雅黑" charset="0"/>
              </a:rPr>
              <a:t>语句</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marL="0" indent="0">
              <a:buFont typeface="Wingdings" pitchFamily="2" charset="2"/>
              <a:buChar char="Ø"/>
            </a:pPr>
            <a:r>
              <a:rPr lang="zh-CN" altLang="en-US" sz="2000" dirty="0" smtClean="0"/>
              <a:t>事实上，</a:t>
            </a:r>
            <a:r>
              <a:rPr lang="en-US" altLang="zh-CN" sz="2000" dirty="0" smtClean="0"/>
              <a:t>else-if</a:t>
            </a:r>
            <a:r>
              <a:rPr lang="zh-CN" altLang="en-US" sz="2000" dirty="0" smtClean="0"/>
              <a:t>结构就是 </a:t>
            </a:r>
            <a:r>
              <a:rPr lang="en-US" altLang="zh-CN" sz="2000" dirty="0" smtClean="0"/>
              <a:t>if-else</a:t>
            </a:r>
            <a:r>
              <a:rPr lang="zh-CN" altLang="en-US" sz="2000" dirty="0" smtClean="0"/>
              <a:t>嵌套的简便写法。</a:t>
            </a:r>
            <a:endParaRPr lang="zh-CN" altLang="en-US" sz="2000" dirty="0"/>
          </a:p>
        </p:txBody>
      </p:sp>
      <p:sp>
        <p:nvSpPr>
          <p:cNvPr id="5" name="内容占位符 2"/>
          <p:cNvSpPr>
            <a:spLocks noGrp="1"/>
          </p:cNvSpPr>
          <p:nvPr/>
        </p:nvSpPr>
        <p:spPr>
          <a:xfrm>
            <a:off x="1071538" y="1428742"/>
            <a:ext cx="3286148" cy="300039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r>
              <a:rPr lang="en-US" altLang="zh-CN" sz="1600" dirty="0"/>
              <a:t>if(a&gt;10){</a:t>
            </a:r>
          </a:p>
          <a:p>
            <a:pPr marL="0" indent="0">
              <a:buNone/>
            </a:pPr>
            <a:r>
              <a:rPr lang="en-US" altLang="zh-CN" sz="1600" dirty="0"/>
              <a:t>	</a:t>
            </a:r>
            <a:r>
              <a:rPr lang="en-US" altLang="zh-CN" sz="1600" dirty="0" err="1"/>
              <a:t>console.log</a:t>
            </a:r>
            <a:r>
              <a:rPr lang="en-US" altLang="zh-CN" sz="1600" dirty="0"/>
              <a:t>('a');</a:t>
            </a:r>
          </a:p>
          <a:p>
            <a:pPr marL="0" indent="0">
              <a:buNone/>
            </a:pPr>
            <a:r>
              <a:rPr lang="en-US" altLang="zh-CN" sz="1600" dirty="0"/>
              <a:t>}else{</a:t>
            </a:r>
          </a:p>
          <a:p>
            <a:pPr marL="0" indent="0">
              <a:buNone/>
            </a:pPr>
            <a:r>
              <a:rPr lang="en-US" altLang="zh-CN" sz="1600" dirty="0"/>
              <a:t>	if(c&lt;20){</a:t>
            </a:r>
          </a:p>
          <a:p>
            <a:pPr marL="0" indent="0">
              <a:buNone/>
            </a:pPr>
            <a:r>
              <a:rPr lang="en-US" altLang="zh-CN" sz="1600" dirty="0"/>
              <a:t>		</a:t>
            </a:r>
            <a:r>
              <a:rPr lang="en-US" altLang="zh-CN" sz="1600" dirty="0" err="1"/>
              <a:t>console.log</a:t>
            </a:r>
            <a:r>
              <a:rPr lang="en-US" altLang="zh-CN" sz="1600" dirty="0"/>
              <a:t>('b');</a:t>
            </a:r>
          </a:p>
          <a:p>
            <a:pPr marL="0" indent="0">
              <a:buNone/>
            </a:pPr>
            <a:r>
              <a:rPr lang="en-US" altLang="zh-CN" sz="1600" dirty="0"/>
              <a:t>	}</a:t>
            </a:r>
          </a:p>
          <a:p>
            <a:pPr marL="0" indent="0">
              <a:buNone/>
            </a:pPr>
            <a:r>
              <a:rPr lang="en-US" altLang="zh-CN" sz="1600" dirty="0"/>
              <a:t>}</a:t>
            </a:r>
          </a:p>
        </p:txBody>
      </p:sp>
      <p:sp>
        <p:nvSpPr>
          <p:cNvPr id="6" name="内容占位符 2"/>
          <p:cNvSpPr>
            <a:spLocks noGrp="1"/>
          </p:cNvSpPr>
          <p:nvPr/>
        </p:nvSpPr>
        <p:spPr>
          <a:xfrm>
            <a:off x="4786314" y="1428742"/>
            <a:ext cx="2643206" cy="3000396"/>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buNone/>
            </a:pPr>
            <a:r>
              <a:rPr lang="en-US" altLang="zh-CN" sz="1600" dirty="0" smtClean="0">
                <a:sym typeface="+mn-ea"/>
              </a:rPr>
              <a:t>if(a&gt;10</a:t>
            </a:r>
            <a:r>
              <a:rPr lang="en-US" altLang="zh-CN" sz="1600" dirty="0">
                <a:sym typeface="+mn-ea"/>
              </a:rPr>
              <a:t>){</a:t>
            </a:r>
            <a:endParaRPr lang="en-US" altLang="zh-CN" sz="1600" dirty="0"/>
          </a:p>
          <a:p>
            <a:pPr marL="0" indent="0">
              <a:buNone/>
            </a:pPr>
            <a:r>
              <a:rPr lang="en-US" altLang="zh-CN" sz="1600" dirty="0">
                <a:sym typeface="+mn-ea"/>
              </a:rPr>
              <a:t>	console.log('a');</a:t>
            </a:r>
            <a:endParaRPr lang="en-US" altLang="zh-CN" sz="1600" dirty="0"/>
          </a:p>
          <a:p>
            <a:pPr marL="0" indent="0">
              <a:buNone/>
            </a:pPr>
            <a:r>
              <a:rPr lang="en-US" altLang="zh-CN" sz="1600" dirty="0">
                <a:sym typeface="+mn-ea"/>
              </a:rPr>
              <a:t>}else if(c&lt;20){</a:t>
            </a:r>
          </a:p>
          <a:p>
            <a:pPr marL="0" indent="0">
              <a:buNone/>
            </a:pPr>
            <a:r>
              <a:rPr lang="en-US" altLang="zh-CN" sz="1600" dirty="0">
                <a:sym typeface="+mn-ea"/>
              </a:rPr>
              <a:t>	</a:t>
            </a:r>
            <a:r>
              <a:rPr lang="en-US" altLang="zh-CN" sz="1600" dirty="0" smtClean="0">
                <a:sym typeface="+mn-ea"/>
              </a:rPr>
              <a:t>console.log</a:t>
            </a:r>
            <a:r>
              <a:rPr lang="en-US" altLang="zh-CN" sz="1600" dirty="0">
                <a:sym typeface="+mn-ea"/>
              </a:rPr>
              <a:t>('b');</a:t>
            </a:r>
          </a:p>
          <a:p>
            <a:pPr marL="0" indent="0">
              <a:buNone/>
            </a:pPr>
            <a:r>
              <a:rPr lang="en-US" altLang="zh-CN" sz="1600" dirty="0" smtClean="0">
                <a:sym typeface="+mn-ea"/>
              </a:rPr>
              <a:t>}</a:t>
            </a:r>
            <a:endParaRPr lang="en-US" altLang="zh-CN" sz="1600" dirty="0">
              <a:sym typeface="+mn-ea"/>
            </a:endParaRPr>
          </a:p>
          <a:p>
            <a:pPr marL="0" indent="0">
              <a:buNone/>
            </a:pPr>
            <a:endParaRPr lang="en-US" altLang="zh-CN" sz="1600" dirty="0">
              <a:sym typeface="+mn-ea"/>
            </a:endParaRPr>
          </a:p>
          <a:p>
            <a:pPr marL="0" indent="0">
              <a:buNone/>
            </a:pPr>
            <a:endParaRPr lang="zh-CN" altLang="en-US" sz="16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内容占位符 6"/>
          <p:cNvGrpSpPr>
            <a:grpSpLocks noGrp="1"/>
          </p:cNvGrpSpPr>
          <p:nvPr>
            <p:ph idx="1"/>
          </p:nvPr>
        </p:nvGrpSpPr>
        <p:grpSpPr>
          <a:xfrm>
            <a:off x="2928926" y="571485"/>
            <a:ext cx="3429024" cy="4500592"/>
            <a:chOff x="3826973" y="308972"/>
            <a:chExt cx="4253236" cy="6439839"/>
          </a:xfrm>
        </p:grpSpPr>
        <p:grpSp>
          <p:nvGrpSpPr>
            <p:cNvPr id="8" name="组合 52"/>
            <p:cNvGrpSpPr>
              <a:grpSpLocks/>
            </p:cNvGrpSpPr>
            <p:nvPr/>
          </p:nvGrpSpPr>
          <p:grpSpPr bwMode="auto">
            <a:xfrm>
              <a:off x="4372692" y="308972"/>
              <a:ext cx="3707517" cy="6439839"/>
              <a:chOff x="4754880" y="1341120"/>
              <a:chExt cx="3322321" cy="5379720"/>
            </a:xfrm>
          </p:grpSpPr>
          <p:sp>
            <p:nvSpPr>
              <p:cNvPr id="12" name="椭圆 3"/>
              <p:cNvSpPr/>
              <p:nvPr/>
            </p:nvSpPr>
            <p:spPr bwMode="auto">
              <a:xfrm>
                <a:off x="5547529" y="1341120"/>
                <a:ext cx="1158488" cy="411138"/>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smtClean="0">
                    <a:solidFill>
                      <a:schemeClr val="tx1"/>
                    </a:solidFill>
                    <a:latin typeface="Arial" pitchFamily="34" charset="0"/>
                    <a:ea typeface="宋体" pitchFamily="2" charset="-122"/>
                  </a:rPr>
                  <a:t>开始</a:t>
                </a:r>
                <a:endParaRPr lang="zh-CN" altLang="en-US" sz="1200" dirty="0">
                  <a:solidFill>
                    <a:schemeClr val="tx1"/>
                  </a:solidFill>
                  <a:latin typeface="Arial" pitchFamily="34" charset="0"/>
                  <a:ea typeface="宋体" pitchFamily="2" charset="-122"/>
                </a:endParaRPr>
              </a:p>
            </p:txBody>
          </p:sp>
          <p:sp>
            <p:nvSpPr>
              <p:cNvPr id="13" name="菱形 12"/>
              <p:cNvSpPr/>
              <p:nvPr/>
            </p:nvSpPr>
            <p:spPr bwMode="auto">
              <a:xfrm>
                <a:off x="4754880" y="1996718"/>
                <a:ext cx="2728188" cy="579404"/>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US" altLang="zh-CN" sz="1200" dirty="0" smtClean="0">
                    <a:solidFill>
                      <a:schemeClr val="tx1"/>
                    </a:solidFill>
                    <a:latin typeface="Arial" pitchFamily="34" charset="0"/>
                    <a:ea typeface="宋体" pitchFamily="2" charset="-122"/>
                  </a:rPr>
                  <a:t>if</a:t>
                </a:r>
                <a:r>
                  <a:rPr lang="zh-CN" altLang="en-US" sz="1200" dirty="0">
                    <a:solidFill>
                      <a:schemeClr val="tx1"/>
                    </a:solidFill>
                    <a:latin typeface="Arial" pitchFamily="34" charset="0"/>
                    <a:ea typeface="宋体" pitchFamily="2" charset="-122"/>
                  </a:rPr>
                  <a:t>条件</a:t>
                </a:r>
              </a:p>
            </p:txBody>
          </p:sp>
          <p:cxnSp>
            <p:nvCxnSpPr>
              <p:cNvPr id="14" name="直接箭头连接符 7"/>
              <p:cNvCxnSpPr>
                <a:cxnSpLocks noChangeShapeType="1"/>
                <a:endCxn id="13" idx="0"/>
              </p:cNvCxnSpPr>
              <p:nvPr/>
            </p:nvCxnSpPr>
            <p:spPr bwMode="auto">
              <a:xfrm flipH="1">
                <a:off x="6118860" y="1752600"/>
                <a:ext cx="7620" cy="243840"/>
              </a:xfrm>
              <a:prstGeom prst="straightConnector1">
                <a:avLst/>
              </a:prstGeom>
              <a:noFill/>
              <a:ln w="9525" algn="ctr">
                <a:solidFill>
                  <a:schemeClr val="tx1"/>
                </a:solidFill>
                <a:round/>
                <a:headEnd/>
                <a:tailEnd type="arrow" w="med" len="med"/>
              </a:ln>
            </p:spPr>
          </p:cxnSp>
          <p:sp>
            <p:nvSpPr>
              <p:cNvPr id="15" name="矩形 14"/>
              <p:cNvSpPr/>
              <p:nvPr/>
            </p:nvSpPr>
            <p:spPr bwMode="auto">
              <a:xfrm>
                <a:off x="5380207" y="3169812"/>
                <a:ext cx="1493130" cy="36510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US" altLang="zh-CN" sz="1200" dirty="0">
                    <a:solidFill>
                      <a:schemeClr val="tx1"/>
                    </a:solidFill>
                    <a:latin typeface="Arial" pitchFamily="34" charset="0"/>
                    <a:ea typeface="宋体" pitchFamily="2" charset="-122"/>
                  </a:rPr>
                  <a:t>if</a:t>
                </a:r>
                <a:r>
                  <a:rPr lang="zh-CN" altLang="en-US" sz="1200" dirty="0">
                    <a:solidFill>
                      <a:schemeClr val="tx1"/>
                    </a:solidFill>
                    <a:latin typeface="Arial" pitchFamily="34" charset="0"/>
                    <a:ea typeface="宋体" pitchFamily="2" charset="-122"/>
                  </a:rPr>
                  <a:t>语句代码块</a:t>
                </a:r>
              </a:p>
            </p:txBody>
          </p:sp>
          <p:cxnSp>
            <p:nvCxnSpPr>
              <p:cNvPr id="16" name="直接箭头连接符 16"/>
              <p:cNvCxnSpPr>
                <a:cxnSpLocks noChangeShapeType="1"/>
                <a:stCxn id="13" idx="2"/>
                <a:endCxn id="15" idx="0"/>
              </p:cNvCxnSpPr>
              <p:nvPr/>
            </p:nvCxnSpPr>
            <p:spPr bwMode="auto">
              <a:xfrm>
                <a:off x="6118974" y="2576122"/>
                <a:ext cx="7798" cy="594325"/>
              </a:xfrm>
              <a:prstGeom prst="straightConnector1">
                <a:avLst/>
              </a:prstGeom>
              <a:noFill/>
              <a:ln w="9525" algn="ctr">
                <a:solidFill>
                  <a:schemeClr val="tx1"/>
                </a:solidFill>
                <a:round/>
                <a:headEnd/>
                <a:tailEnd type="arrow" w="med" len="med"/>
              </a:ln>
            </p:spPr>
          </p:cxnSp>
          <p:sp>
            <p:nvSpPr>
              <p:cNvPr id="17" name="菱形 16"/>
              <p:cNvSpPr/>
              <p:nvPr/>
            </p:nvSpPr>
            <p:spPr bwMode="auto">
              <a:xfrm>
                <a:off x="4815853" y="3839698"/>
                <a:ext cx="2636020" cy="549243"/>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r>
                  <a:rPr lang="en-US" altLang="zh-CN" sz="1200" dirty="0" smtClean="0">
                    <a:solidFill>
                      <a:schemeClr val="tx1"/>
                    </a:solidFill>
                    <a:latin typeface="Arial" pitchFamily="34" charset="0"/>
                    <a:ea typeface="宋体" pitchFamily="2" charset="-122"/>
                  </a:rPr>
                  <a:t> else </a:t>
                </a:r>
                <a:r>
                  <a:rPr lang="en-US" altLang="zh-CN" sz="1200" dirty="0">
                    <a:solidFill>
                      <a:schemeClr val="tx1"/>
                    </a:solidFill>
                    <a:latin typeface="Arial" pitchFamily="34" charset="0"/>
                    <a:ea typeface="宋体" pitchFamily="2" charset="-122"/>
                  </a:rPr>
                  <a:t>if</a:t>
                </a:r>
                <a:r>
                  <a:rPr lang="zh-CN" altLang="en-US" sz="1200" dirty="0">
                    <a:solidFill>
                      <a:schemeClr val="tx1"/>
                    </a:solidFill>
                    <a:latin typeface="Arial" pitchFamily="34" charset="0"/>
                    <a:ea typeface="宋体" pitchFamily="2" charset="-122"/>
                  </a:rPr>
                  <a:t>条件</a:t>
                </a:r>
              </a:p>
            </p:txBody>
          </p:sp>
          <p:sp>
            <p:nvSpPr>
              <p:cNvPr id="18" name="矩形 17"/>
              <p:cNvSpPr/>
              <p:nvPr/>
            </p:nvSpPr>
            <p:spPr bwMode="auto">
              <a:xfrm>
                <a:off x="5319235" y="4952469"/>
                <a:ext cx="1566922" cy="31670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US" altLang="zh-CN" sz="1200" dirty="0">
                    <a:solidFill>
                      <a:schemeClr val="tx1"/>
                    </a:solidFill>
                  </a:rPr>
                  <a:t>else if</a:t>
                </a:r>
                <a:r>
                  <a:rPr lang="zh-CN" altLang="en-US" sz="1200" dirty="0">
                    <a:solidFill>
                      <a:schemeClr val="tx1"/>
                    </a:solidFill>
                  </a:rPr>
                  <a:t>代码块</a:t>
                </a:r>
                <a:endParaRPr lang="zh-CN" altLang="en-US" sz="1200" dirty="0">
                  <a:solidFill>
                    <a:schemeClr val="tx1"/>
                  </a:solidFill>
                  <a:latin typeface="Arial" pitchFamily="34" charset="0"/>
                  <a:ea typeface="宋体" pitchFamily="2" charset="-122"/>
                </a:endParaRPr>
              </a:p>
            </p:txBody>
          </p:sp>
          <p:cxnSp>
            <p:nvCxnSpPr>
              <p:cNvPr id="19" name="直接箭头连接符 33"/>
              <p:cNvCxnSpPr>
                <a:cxnSpLocks noChangeShapeType="1"/>
                <a:stCxn id="17" idx="2"/>
                <a:endCxn id="18" idx="0"/>
              </p:cNvCxnSpPr>
              <p:nvPr/>
            </p:nvCxnSpPr>
            <p:spPr bwMode="auto">
              <a:xfrm rot="5400000">
                <a:off x="5836516" y="4655122"/>
                <a:ext cx="563529" cy="31167"/>
              </a:xfrm>
              <a:prstGeom prst="straightConnector1">
                <a:avLst/>
              </a:prstGeom>
              <a:noFill/>
              <a:ln w="9525" algn="ctr">
                <a:solidFill>
                  <a:schemeClr val="tx1"/>
                </a:solidFill>
                <a:round/>
                <a:headEnd/>
                <a:tailEnd type="arrow" w="med" len="med"/>
              </a:ln>
            </p:spPr>
          </p:cxnSp>
          <p:cxnSp>
            <p:nvCxnSpPr>
              <p:cNvPr id="20" name="肘形连接符 35"/>
              <p:cNvCxnSpPr>
                <a:cxnSpLocks noChangeShapeType="1"/>
                <a:stCxn id="13" idx="3"/>
                <a:endCxn id="17" idx="3"/>
              </p:cNvCxnSpPr>
              <p:nvPr/>
            </p:nvCxnSpPr>
            <p:spPr bwMode="auto">
              <a:xfrm flipH="1">
                <a:off x="7452360" y="2286000"/>
                <a:ext cx="30480" cy="1828800"/>
              </a:xfrm>
              <a:prstGeom prst="bentConnector3">
                <a:avLst>
                  <a:gd name="adj1" fmla="val -750000"/>
                </a:avLst>
              </a:prstGeom>
              <a:noFill/>
              <a:ln w="9525" algn="ctr">
                <a:solidFill>
                  <a:schemeClr val="tx1"/>
                </a:solidFill>
                <a:round/>
                <a:headEnd/>
                <a:tailEnd type="arrow" w="med" len="med"/>
              </a:ln>
            </p:spPr>
          </p:cxnSp>
          <p:sp>
            <p:nvSpPr>
              <p:cNvPr id="21" name="矩形 20"/>
              <p:cNvSpPr/>
              <p:nvPr/>
            </p:nvSpPr>
            <p:spPr bwMode="auto">
              <a:xfrm>
                <a:off x="5807019" y="2696764"/>
                <a:ext cx="670703" cy="352205"/>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a:defRPr/>
                </a:pPr>
                <a:r>
                  <a:rPr lang="en-US" altLang="zh-CN" sz="1200" dirty="0">
                    <a:solidFill>
                      <a:schemeClr val="bg1"/>
                    </a:solidFill>
                  </a:rPr>
                  <a:t> t</a:t>
                </a:r>
                <a:r>
                  <a:rPr lang="en-US" altLang="zh-CN" sz="1200" dirty="0">
                    <a:solidFill>
                      <a:schemeClr val="bg1"/>
                    </a:solidFill>
                    <a:latin typeface="Arial" pitchFamily="34" charset="0"/>
                    <a:ea typeface="宋体" pitchFamily="2" charset="-122"/>
                  </a:rPr>
                  <a:t>rue</a:t>
                </a:r>
              </a:p>
              <a:p>
                <a:pPr>
                  <a:defRPr/>
                </a:pPr>
                <a:endParaRPr lang="zh-CN" altLang="en-US" sz="1200" dirty="0">
                  <a:solidFill>
                    <a:schemeClr val="bg1"/>
                  </a:solidFill>
                  <a:latin typeface="Arial" pitchFamily="34" charset="0"/>
                  <a:ea typeface="宋体" pitchFamily="2" charset="-122"/>
                </a:endParaRPr>
              </a:p>
            </p:txBody>
          </p:sp>
          <p:sp>
            <p:nvSpPr>
              <p:cNvPr id="22" name="矩形 21"/>
              <p:cNvSpPr/>
              <p:nvPr/>
            </p:nvSpPr>
            <p:spPr bwMode="auto">
              <a:xfrm>
                <a:off x="7315748" y="3109491"/>
                <a:ext cx="761453" cy="319067"/>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altLang="zh-CN" sz="1200" dirty="0">
                    <a:solidFill>
                      <a:schemeClr val="tx1"/>
                    </a:solidFill>
                    <a:latin typeface="Arial" pitchFamily="34" charset="0"/>
                    <a:ea typeface="宋体" pitchFamily="2" charset="-122"/>
                  </a:rPr>
                  <a:t> </a:t>
                </a:r>
                <a:r>
                  <a:rPr lang="en-US" altLang="zh-CN" sz="1200" dirty="0">
                    <a:solidFill>
                      <a:schemeClr val="bg1"/>
                    </a:solidFill>
                    <a:latin typeface="Arial" pitchFamily="34" charset="0"/>
                    <a:ea typeface="宋体" pitchFamily="2" charset="-122"/>
                  </a:rPr>
                  <a:t>false</a:t>
                </a:r>
                <a:endParaRPr lang="zh-CN" altLang="en-US" sz="1200" dirty="0">
                  <a:solidFill>
                    <a:schemeClr val="bg1"/>
                  </a:solidFill>
                  <a:latin typeface="Arial" pitchFamily="34" charset="0"/>
                  <a:ea typeface="宋体" pitchFamily="2" charset="-122"/>
                </a:endParaRPr>
              </a:p>
            </p:txBody>
          </p:sp>
          <p:sp>
            <p:nvSpPr>
              <p:cNvPr id="23" name="矩形 22"/>
              <p:cNvSpPr/>
              <p:nvPr/>
            </p:nvSpPr>
            <p:spPr bwMode="auto">
              <a:xfrm>
                <a:off x="5364610" y="5610743"/>
                <a:ext cx="1521546" cy="34157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en-US" altLang="zh-CN" sz="1200" dirty="0">
                    <a:solidFill>
                      <a:schemeClr val="tx1"/>
                    </a:solidFill>
                  </a:rPr>
                  <a:t>else </a:t>
                </a:r>
                <a:r>
                  <a:rPr lang="zh-CN" altLang="en-US" sz="1200" dirty="0">
                    <a:solidFill>
                      <a:schemeClr val="tx1"/>
                    </a:solidFill>
                  </a:rPr>
                  <a:t>代码块</a:t>
                </a:r>
                <a:endParaRPr lang="en-US" altLang="zh-CN" sz="1200" dirty="0">
                  <a:solidFill>
                    <a:schemeClr val="tx1"/>
                  </a:solidFill>
                </a:endParaRPr>
              </a:p>
            </p:txBody>
          </p:sp>
          <p:sp>
            <p:nvSpPr>
              <p:cNvPr id="24" name="矩形 23"/>
              <p:cNvSpPr/>
              <p:nvPr/>
            </p:nvSpPr>
            <p:spPr bwMode="auto">
              <a:xfrm>
                <a:off x="5807019" y="4495296"/>
                <a:ext cx="669285" cy="34691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a:defRPr/>
                </a:pPr>
                <a:r>
                  <a:rPr lang="en-US" altLang="zh-CN" sz="1200" dirty="0">
                    <a:solidFill>
                      <a:schemeClr val="bg1"/>
                    </a:solidFill>
                  </a:rPr>
                  <a:t> t</a:t>
                </a:r>
                <a:r>
                  <a:rPr lang="en-US" altLang="zh-CN" sz="1200" dirty="0">
                    <a:solidFill>
                      <a:schemeClr val="bg1"/>
                    </a:solidFill>
                    <a:latin typeface="Arial" pitchFamily="34" charset="0"/>
                    <a:ea typeface="宋体" pitchFamily="2" charset="-122"/>
                  </a:rPr>
                  <a:t>rue</a:t>
                </a:r>
              </a:p>
              <a:p>
                <a:pPr>
                  <a:defRPr/>
                </a:pPr>
                <a:endParaRPr lang="zh-CN" altLang="en-US" sz="1200" dirty="0">
                  <a:solidFill>
                    <a:schemeClr val="bg1"/>
                  </a:solidFill>
                  <a:latin typeface="Arial" pitchFamily="34" charset="0"/>
                  <a:ea typeface="宋体" pitchFamily="2" charset="-122"/>
                </a:endParaRPr>
              </a:p>
            </p:txBody>
          </p:sp>
          <p:cxnSp>
            <p:nvCxnSpPr>
              <p:cNvPr id="25" name="肘形连接符 43"/>
              <p:cNvCxnSpPr>
                <a:cxnSpLocks noChangeShapeType="1"/>
                <a:stCxn id="17" idx="1"/>
                <a:endCxn id="23" idx="1"/>
              </p:cNvCxnSpPr>
              <p:nvPr/>
            </p:nvCxnSpPr>
            <p:spPr bwMode="auto">
              <a:xfrm rot="10800000" flipH="1" flipV="1">
                <a:off x="4815852" y="4114319"/>
                <a:ext cx="548757" cy="1667209"/>
              </a:xfrm>
              <a:prstGeom prst="bentConnector3">
                <a:avLst>
                  <a:gd name="adj1" fmla="val -46302"/>
                </a:avLst>
              </a:prstGeom>
              <a:noFill/>
              <a:ln w="9525" algn="ctr">
                <a:solidFill>
                  <a:schemeClr val="tx1"/>
                </a:solidFill>
                <a:round/>
                <a:headEnd/>
                <a:tailEnd type="arrow" w="med" len="med"/>
              </a:ln>
            </p:spPr>
          </p:cxnSp>
          <p:sp>
            <p:nvSpPr>
              <p:cNvPr id="26" name="椭圆 25"/>
              <p:cNvSpPr/>
              <p:nvPr/>
            </p:nvSpPr>
            <p:spPr bwMode="auto">
              <a:xfrm>
                <a:off x="5624100" y="6217633"/>
                <a:ext cx="1020944" cy="503207"/>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smtClean="0">
                    <a:solidFill>
                      <a:schemeClr val="tx1"/>
                    </a:solidFill>
                    <a:latin typeface="Arial" pitchFamily="34" charset="0"/>
                    <a:ea typeface="宋体" pitchFamily="2" charset="-122"/>
                  </a:rPr>
                  <a:t>结束</a:t>
                </a:r>
                <a:endParaRPr lang="zh-CN" altLang="en-US" sz="1200" dirty="0">
                  <a:solidFill>
                    <a:schemeClr val="tx1"/>
                  </a:solidFill>
                  <a:latin typeface="Arial" pitchFamily="34" charset="0"/>
                  <a:ea typeface="宋体" pitchFamily="2" charset="-122"/>
                </a:endParaRPr>
              </a:p>
            </p:txBody>
          </p:sp>
          <p:cxnSp>
            <p:nvCxnSpPr>
              <p:cNvPr id="27" name="直接箭头连接符 51"/>
              <p:cNvCxnSpPr>
                <a:cxnSpLocks noChangeShapeType="1"/>
                <a:stCxn id="23" idx="2"/>
                <a:endCxn id="26" idx="0"/>
              </p:cNvCxnSpPr>
              <p:nvPr/>
            </p:nvCxnSpPr>
            <p:spPr bwMode="auto">
              <a:xfrm rot="16200000" flipH="1">
                <a:off x="5997318" y="6080379"/>
                <a:ext cx="265320" cy="9188"/>
              </a:xfrm>
              <a:prstGeom prst="straightConnector1">
                <a:avLst/>
              </a:prstGeom>
              <a:noFill/>
              <a:ln w="9525" algn="ctr">
                <a:solidFill>
                  <a:schemeClr val="tx1"/>
                </a:solidFill>
                <a:round/>
                <a:headEnd/>
                <a:tailEnd type="arrow" w="med" len="med"/>
              </a:ln>
            </p:spPr>
          </p:cxnSp>
        </p:grpSp>
        <p:cxnSp>
          <p:nvCxnSpPr>
            <p:cNvPr id="9" name="肘形连接符 22"/>
            <p:cNvCxnSpPr>
              <a:cxnSpLocks noChangeShapeType="1"/>
              <a:stCxn id="15" idx="1"/>
              <a:endCxn id="26" idx="2"/>
            </p:cNvCxnSpPr>
            <p:nvPr/>
          </p:nvCxnSpPr>
          <p:spPr bwMode="auto">
            <a:xfrm rot="10800000" flipH="1" flipV="1">
              <a:off x="5070518" y="2716551"/>
              <a:ext cx="272169" cy="3730131"/>
            </a:xfrm>
            <a:prstGeom prst="bentConnector3">
              <a:avLst>
                <a:gd name="adj1" fmla="val -524648"/>
              </a:avLst>
            </a:prstGeom>
            <a:noFill/>
            <a:ln w="9525" algn="ctr">
              <a:solidFill>
                <a:schemeClr val="tx1"/>
              </a:solidFill>
              <a:round/>
              <a:headEnd/>
              <a:tailEnd type="arrow" w="med" len="med"/>
            </a:ln>
          </p:spPr>
        </p:cxnSp>
        <p:cxnSp>
          <p:nvCxnSpPr>
            <p:cNvPr id="10" name="肘形连接符 25"/>
            <p:cNvCxnSpPr>
              <a:cxnSpLocks noChangeShapeType="1"/>
              <a:stCxn id="18" idx="3"/>
              <a:endCxn id="26" idx="6"/>
            </p:cNvCxnSpPr>
            <p:nvPr/>
          </p:nvCxnSpPr>
          <p:spPr bwMode="auto">
            <a:xfrm flipH="1">
              <a:off x="6482004" y="4821525"/>
              <a:ext cx="269068" cy="1626103"/>
            </a:xfrm>
            <a:prstGeom prst="bentConnector3">
              <a:avLst>
                <a:gd name="adj1" fmla="val -338652"/>
              </a:avLst>
            </a:prstGeom>
            <a:noFill/>
            <a:ln w="9525" algn="ctr">
              <a:solidFill>
                <a:schemeClr val="tx1"/>
              </a:solidFill>
              <a:round/>
              <a:headEnd/>
              <a:tailEnd type="arrow" w="med" len="med"/>
            </a:ln>
          </p:spPr>
        </p:cxnSp>
        <p:sp>
          <p:nvSpPr>
            <p:cNvPr id="11" name="矩形 10"/>
            <p:cNvSpPr/>
            <p:nvPr/>
          </p:nvSpPr>
          <p:spPr bwMode="auto">
            <a:xfrm>
              <a:off x="3826973" y="4413446"/>
              <a:ext cx="759542" cy="38194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altLang="zh-CN" sz="1200" dirty="0" smtClean="0">
                  <a:solidFill>
                    <a:schemeClr val="bg1"/>
                  </a:solidFill>
                  <a:latin typeface="Arial" pitchFamily="34" charset="0"/>
                  <a:ea typeface="宋体" pitchFamily="2" charset="-122"/>
                </a:rPr>
                <a:t>false</a:t>
              </a:r>
              <a:endParaRPr lang="zh-CN" altLang="en-US" sz="1200" dirty="0">
                <a:solidFill>
                  <a:schemeClr val="bg1"/>
                </a:solidFill>
                <a:latin typeface="Arial" pitchFamily="34" charset="0"/>
                <a:ea typeface="宋体" pitchFamily="2" charset="-122"/>
              </a:endParaRPr>
            </a:p>
          </p:txBody>
        </p:sp>
      </p:grpSp>
      <p:sp>
        <p:nvSpPr>
          <p:cNvPr id="28"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流程图</a:t>
            </a:r>
            <a:endParaRPr lang="zh-CN" altLang="en-US" sz="3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switch-case</a:t>
            </a:r>
            <a:r>
              <a:rPr lang="zh-CN" altLang="en-US" sz="3200" b="1" dirty="0" smtClean="0">
                <a:latin typeface="微软雅黑" charset="0"/>
                <a:ea typeface="微软雅黑" charset="0"/>
              </a:rPr>
              <a:t>语句</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switch-case</a:t>
            </a:r>
            <a:r>
              <a:rPr lang="zh-CN" altLang="en-US" sz="1600" dirty="0" smtClean="0"/>
              <a:t>语句是一种特殊的分支结构，可以根据一个表达式的不同取值，从不同的程序入口开始执行</a:t>
            </a:r>
          </a:p>
          <a:p>
            <a:pPr>
              <a:buFont typeface="Wingdings" pitchFamily="2" charset="2"/>
              <a:buChar char="Ø"/>
            </a:pPr>
            <a:r>
              <a:rPr lang="en-US" altLang="zh-CN" sz="1600" dirty="0" smtClean="0"/>
              <a:t>switch-case</a:t>
            </a:r>
            <a:r>
              <a:rPr lang="zh-CN" altLang="en-US" sz="1600" dirty="0" smtClean="0"/>
              <a:t>和</a:t>
            </a:r>
            <a:r>
              <a:rPr lang="en-US" altLang="zh-CN" sz="1600" dirty="0" smtClean="0"/>
              <a:t>break</a:t>
            </a:r>
            <a:r>
              <a:rPr lang="zh-CN" altLang="en-US" sz="1600" dirty="0" smtClean="0"/>
              <a:t>联合使用，</a:t>
            </a:r>
            <a:r>
              <a:rPr lang="en-US" altLang="zh-CN" sz="1600" dirty="0" smtClean="0"/>
              <a:t>break</a:t>
            </a:r>
            <a:r>
              <a:rPr lang="zh-CN" altLang="en-US" sz="1600" dirty="0" smtClean="0"/>
              <a:t>语句的作用在于跳出</a:t>
            </a:r>
            <a:r>
              <a:rPr lang="en-US" altLang="zh-CN" sz="1600" dirty="0" smtClean="0"/>
              <a:t>switch</a:t>
            </a:r>
            <a:r>
              <a:rPr lang="zh-CN" altLang="en-US" sz="1600" dirty="0" smtClean="0"/>
              <a:t>结构</a:t>
            </a:r>
          </a:p>
          <a:p>
            <a:pPr marL="0" indent="0">
              <a:buNone/>
            </a:pPr>
            <a:r>
              <a:rPr lang="en-US" altLang="zh-CN" sz="1600" dirty="0" smtClean="0"/>
              <a:t>	switch(</a:t>
            </a:r>
            <a:r>
              <a:rPr lang="zh-CN" altLang="zh-CN" sz="1600" dirty="0" smtClean="0"/>
              <a:t>表达式</a:t>
            </a:r>
            <a:r>
              <a:rPr lang="en-US" altLang="zh-CN" sz="1600" dirty="0" smtClean="0"/>
              <a:t>){</a:t>
            </a:r>
          </a:p>
          <a:p>
            <a:pPr marL="0" indent="0">
              <a:buNone/>
            </a:pPr>
            <a:r>
              <a:rPr lang="en-US" altLang="zh-CN" sz="1600" dirty="0" smtClean="0"/>
              <a:t>		case </a:t>
            </a:r>
            <a:r>
              <a:rPr lang="zh-CN" altLang="en-US" sz="1600" dirty="0" smtClean="0"/>
              <a:t>值</a:t>
            </a:r>
            <a:r>
              <a:rPr lang="en-US" altLang="zh-CN" sz="1600" dirty="0" smtClean="0"/>
              <a:t>:</a:t>
            </a:r>
          </a:p>
          <a:p>
            <a:pPr marL="0" indent="0">
              <a:buNone/>
            </a:pPr>
            <a:r>
              <a:rPr lang="en-US" altLang="zh-CN" sz="1600" dirty="0" smtClean="0"/>
              <a:t>		</a:t>
            </a:r>
            <a:r>
              <a:rPr lang="zh-CN" altLang="zh-CN" sz="1600" dirty="0" smtClean="0"/>
              <a:t>语句</a:t>
            </a:r>
            <a:r>
              <a:rPr lang="en-US" altLang="zh-CN" sz="1600" dirty="0" smtClean="0"/>
              <a:t>1;</a:t>
            </a:r>
          </a:p>
          <a:p>
            <a:pPr marL="0" indent="0">
              <a:buNone/>
            </a:pPr>
            <a:r>
              <a:rPr lang="en-US" altLang="zh-CN" sz="1600" dirty="0" smtClean="0"/>
              <a:t>		break;</a:t>
            </a:r>
          </a:p>
          <a:p>
            <a:pPr marL="0" indent="0">
              <a:buNone/>
            </a:pPr>
            <a:r>
              <a:rPr lang="en-US" altLang="zh-CN" sz="1600" dirty="0" smtClean="0"/>
              <a:t>		default:</a:t>
            </a:r>
          </a:p>
          <a:p>
            <a:pPr marL="0" indent="0">
              <a:buNone/>
            </a:pPr>
            <a:r>
              <a:rPr lang="en-US" altLang="zh-CN" sz="1600" dirty="0" smtClean="0"/>
              <a:t>		</a:t>
            </a:r>
            <a:r>
              <a:rPr lang="zh-CN" altLang="en-US" sz="1600" dirty="0" smtClean="0"/>
              <a:t>语句</a:t>
            </a:r>
            <a:r>
              <a:rPr lang="en-US" altLang="zh-CN" sz="1600" dirty="0" smtClean="0"/>
              <a:t>n;</a:t>
            </a:r>
            <a:endParaRPr lang="zh-CN" altLang="en-US" sz="1600" dirty="0" smtClean="0"/>
          </a:p>
          <a:p>
            <a:pPr marL="0" indent="0">
              <a:buNone/>
            </a:pPr>
            <a:r>
              <a:rPr lang="en-US" altLang="zh-CN" sz="1600" dirty="0" smtClean="0"/>
              <a:t>	}</a:t>
            </a:r>
            <a:endParaRPr lang="en-US" altLang="zh-CN" sz="16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switch-case</a:t>
            </a:r>
            <a:r>
              <a:rPr lang="zh-CN" altLang="en-US" sz="3200" b="1" dirty="0" smtClean="0">
                <a:latin typeface="微软雅黑" charset="0"/>
                <a:ea typeface="微软雅黑" charset="0"/>
              </a:rPr>
              <a:t>的优势</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switch-case</a:t>
            </a:r>
            <a:r>
              <a:rPr lang="zh-CN" altLang="en-US" sz="1600" dirty="0" smtClean="0"/>
              <a:t>常常和</a:t>
            </a:r>
            <a:r>
              <a:rPr lang="en-US" altLang="zh-CN" sz="1600" dirty="0" smtClean="0"/>
              <a:t>break</a:t>
            </a:r>
            <a:r>
              <a:rPr lang="zh-CN" altLang="en-US" sz="1600" dirty="0" smtClean="0"/>
              <a:t>语句结合使用实现分支功能</a:t>
            </a:r>
          </a:p>
          <a:p>
            <a:pPr>
              <a:buFont typeface="Wingdings" pitchFamily="2" charset="2"/>
              <a:buChar char="Ø"/>
            </a:pPr>
            <a:endParaRPr lang="zh-CN" altLang="en-US" sz="1600" dirty="0" smtClean="0"/>
          </a:p>
          <a:p>
            <a:pPr>
              <a:buFont typeface="Wingdings" pitchFamily="2" charset="2"/>
              <a:buChar char="Ø"/>
            </a:pPr>
            <a:r>
              <a:rPr lang="en-US" altLang="zh-CN" sz="1600" dirty="0" smtClean="0"/>
              <a:t>switch-case</a:t>
            </a:r>
            <a:r>
              <a:rPr lang="zh-CN" altLang="en-US" sz="1600" dirty="0" smtClean="0"/>
              <a:t>在实现分支功能时和</a:t>
            </a:r>
            <a:r>
              <a:rPr lang="en-US" altLang="zh-CN" sz="1600" dirty="0" smtClean="0"/>
              <a:t>if--else</a:t>
            </a:r>
            <a:r>
              <a:rPr lang="zh-CN" altLang="en-US" sz="1600" dirty="0" smtClean="0"/>
              <a:t>的主要区别在于：</a:t>
            </a:r>
          </a:p>
          <a:p>
            <a:pPr lvl="1">
              <a:buFont typeface="Wingdings" pitchFamily="2" charset="2"/>
              <a:buChar char="Ø"/>
            </a:pPr>
            <a:r>
              <a:rPr lang="en-US" altLang="zh-CN" sz="1600" dirty="0" smtClean="0"/>
              <a:t>if...else...</a:t>
            </a:r>
            <a:r>
              <a:rPr lang="zh-CN" altLang="zh-CN" sz="1600" dirty="0" smtClean="0"/>
              <a:t>可以判定相等或不等的情况，适用性广</a:t>
            </a:r>
          </a:p>
          <a:p>
            <a:pPr lvl="1">
              <a:buFont typeface="Wingdings" pitchFamily="2" charset="2"/>
              <a:buChar char="Ø"/>
            </a:pPr>
            <a:r>
              <a:rPr lang="en-US" altLang="zh-CN" sz="1600" dirty="0" smtClean="0"/>
              <a:t>switch...case...</a:t>
            </a:r>
            <a:r>
              <a:rPr lang="zh-CN" altLang="en-US" sz="1600" dirty="0" smtClean="0"/>
              <a:t>结构更清晰、效率更高</a:t>
            </a:r>
            <a:r>
              <a:rPr lang="en-US" altLang="zh-CN" sz="1600" dirty="0" smtClean="0"/>
              <a:t>;</a:t>
            </a:r>
            <a:r>
              <a:rPr lang="zh-CN" altLang="en-US" sz="1600" dirty="0" smtClean="0"/>
              <a:t>但是一般只用于指定变量相等于某个范围内的某个特定的值</a:t>
            </a:r>
            <a:endParaRPr lang="zh-CN" altLang="en-US" sz="16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600" b="1" dirty="0" smtClean="0">
                <a:latin typeface="微软雅黑" pitchFamily="34" charset="-122"/>
                <a:ea typeface="微软雅黑" pitchFamily="34" charset="-122"/>
              </a:rPr>
              <a:t>6.</a:t>
            </a:r>
            <a:r>
              <a:rPr lang="zh-CN" altLang="en-US" sz="3600" b="1" dirty="0" smtClean="0">
                <a:latin typeface="微软雅黑" pitchFamily="34" charset="-122"/>
                <a:ea typeface="微软雅黑" pitchFamily="34" charset="-122"/>
              </a:rPr>
              <a:t>循环结构</a:t>
            </a:r>
            <a:endParaRPr lang="zh-CN" altLang="en-US" sz="3600" b="1" dirty="0">
              <a:latin typeface="微软雅黑" pitchFamily="34" charset="-122"/>
              <a:ea typeface="微软雅黑" pitchFamily="34" charset="-122"/>
            </a:endParaRPr>
          </a:p>
        </p:txBody>
      </p:sp>
      <p:sp>
        <p:nvSpPr>
          <p:cNvPr id="5" name="副标题 4"/>
          <p:cNvSpPr>
            <a:spLocks noGrp="1"/>
          </p:cNvSpPr>
          <p:nvPr>
            <p:ph type="subTitle" idx="1"/>
          </p:nvPr>
        </p:nvSpPr>
        <p:spPr/>
        <p:txBody>
          <a:bodyPr>
            <a:normAutofit/>
          </a:bodyPr>
          <a:lstStyle/>
          <a:p>
            <a:r>
              <a:rPr lang="en-US" altLang="zh-CN" sz="1600" b="1" dirty="0" smtClean="0">
                <a:latin typeface="微软雅黑" pitchFamily="34" charset="-122"/>
                <a:ea typeface="微软雅黑" pitchFamily="34" charset="-122"/>
              </a:rPr>
              <a:t>while</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do-while</a:t>
            </a:r>
            <a:r>
              <a:rPr lang="zh-CN" altLang="en-US" sz="1600" b="1" dirty="0" smtClean="0">
                <a:latin typeface="微软雅黑" pitchFamily="34" charset="-122"/>
                <a:ea typeface="微软雅黑" pitchFamily="34" charset="-122"/>
              </a:rPr>
              <a:t>、</a:t>
            </a:r>
            <a:r>
              <a:rPr lang="en-US" altLang="zh-CN" sz="1600" b="1" dirty="0" smtClean="0">
                <a:latin typeface="微软雅黑" pitchFamily="34" charset="-122"/>
                <a:ea typeface="微软雅黑" pitchFamily="34" charset="-122"/>
              </a:rPr>
              <a:t>for</a:t>
            </a:r>
            <a:endParaRPr lang="zh-CN" altLang="en-US" sz="16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循环结构</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什么是循环结构</a:t>
            </a:r>
          </a:p>
          <a:p>
            <a:pPr lvl="1">
              <a:buFont typeface="Wingdings" pitchFamily="2" charset="2"/>
              <a:buChar char="Ø"/>
            </a:pPr>
            <a:r>
              <a:rPr lang="zh-CN" altLang="en-US" sz="1600" dirty="0" smtClean="0"/>
              <a:t>如果想要执行类似下列代码：</a:t>
            </a:r>
          </a:p>
          <a:p>
            <a:pPr marL="457200" lvl="1" indent="0">
              <a:buNone/>
            </a:pPr>
            <a:r>
              <a:rPr lang="en-US" altLang="zh-CN" sz="1600" dirty="0" smtClean="0"/>
              <a:t>console.log(1+”world”);</a:t>
            </a:r>
          </a:p>
          <a:p>
            <a:pPr marL="457200" lvl="2" indent="0">
              <a:buNone/>
            </a:pPr>
            <a:r>
              <a:rPr lang="en-US" altLang="zh-CN" sz="1600" dirty="0" smtClean="0">
                <a:sym typeface="+mn-ea"/>
              </a:rPr>
              <a:t>console.log(1+”world”);</a:t>
            </a:r>
          </a:p>
          <a:p>
            <a:pPr marL="457200" lvl="2" indent="0">
              <a:buNone/>
            </a:pPr>
            <a:r>
              <a:rPr lang="en-US" altLang="zh-CN" sz="1600" dirty="0" smtClean="0">
                <a:sym typeface="+mn-ea"/>
              </a:rPr>
              <a:t>console.log(2+”world”);</a:t>
            </a:r>
            <a:endParaRPr lang="en-US" altLang="zh-CN" sz="1600" dirty="0" smtClean="0"/>
          </a:p>
          <a:p>
            <a:pPr marL="457200" lvl="2" indent="0">
              <a:buNone/>
            </a:pPr>
            <a:r>
              <a:rPr lang="en-US" altLang="zh-CN" sz="1600" dirty="0" smtClean="0">
                <a:sym typeface="+mn-ea"/>
              </a:rPr>
              <a:t>console.log(3+”world”);</a:t>
            </a:r>
          </a:p>
          <a:p>
            <a:pPr marL="457200" lvl="2" indent="0">
              <a:buNone/>
            </a:pPr>
            <a:r>
              <a:rPr lang="en-US" altLang="zh-CN" sz="1600" dirty="0" smtClean="0">
                <a:sym typeface="+mn-ea"/>
              </a:rPr>
              <a:t>...</a:t>
            </a:r>
          </a:p>
          <a:p>
            <a:pPr marL="457200" lvl="2" indent="0">
              <a:buNone/>
            </a:pPr>
            <a:r>
              <a:rPr lang="en-US" altLang="zh-CN" sz="1600" dirty="0" smtClean="0">
                <a:sym typeface="+mn-ea"/>
              </a:rPr>
              <a:t>console.log(100+”world”);</a:t>
            </a:r>
            <a:endParaRPr lang="en-US" altLang="zh-CN" sz="1600" dirty="0" smtClean="0"/>
          </a:p>
          <a:p>
            <a:pPr marL="0" lvl="1" indent="0">
              <a:buNone/>
            </a:pPr>
            <a:r>
              <a:rPr lang="zh-CN" altLang="zh-CN" sz="1600" dirty="0" smtClean="0"/>
              <a:t>上述功能可以使用循环结构来代替</a:t>
            </a:r>
          </a:p>
          <a:p>
            <a:pPr marL="0" lvl="1" indent="0">
              <a:buNone/>
            </a:pPr>
            <a:r>
              <a:rPr lang="zh-CN" altLang="zh-CN" sz="1600" dirty="0" smtClean="0"/>
              <a:t>循环，就是一遍又一遍的重复执行相同的或者相似的代码</a:t>
            </a:r>
          </a:p>
          <a:p>
            <a:pPr>
              <a:buFont typeface="Wingdings" pitchFamily="2" charset="2"/>
              <a:buChar char="Ø"/>
            </a:pPr>
            <a:endParaRPr lang="zh-CN" altLang="en-US" sz="16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while</a:t>
            </a:r>
            <a:r>
              <a:rPr lang="zh-CN" altLang="en-US" sz="3200" b="1" dirty="0" smtClean="0">
                <a:latin typeface="微软雅黑" charset="0"/>
                <a:ea typeface="微软雅黑" charset="0"/>
              </a:rPr>
              <a:t>语句</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while</a:t>
            </a:r>
            <a:r>
              <a:rPr lang="zh-CN" altLang="en-US" sz="1600" dirty="0" smtClean="0"/>
              <a:t>语句的循环语法格式：</a:t>
            </a:r>
          </a:p>
          <a:p>
            <a:pPr marL="457200" lvl="1" indent="0">
              <a:buNone/>
            </a:pPr>
            <a:r>
              <a:rPr lang="en-US" altLang="zh-CN" sz="1600" dirty="0" smtClean="0"/>
              <a:t>while(</a:t>
            </a:r>
            <a:r>
              <a:rPr lang="en-US" altLang="zh-CN" sz="1600" dirty="0" err="1" smtClean="0"/>
              <a:t>boolean</a:t>
            </a:r>
            <a:r>
              <a:rPr lang="zh-CN" altLang="zh-CN" sz="1600" dirty="0" smtClean="0"/>
              <a:t>表达式</a:t>
            </a:r>
            <a:r>
              <a:rPr lang="en-US" altLang="zh-CN" sz="1600" dirty="0" smtClean="0"/>
              <a:t>){</a:t>
            </a:r>
          </a:p>
          <a:p>
            <a:pPr marL="457200" lvl="1" indent="0">
              <a:buNone/>
            </a:pPr>
            <a:r>
              <a:rPr lang="en-US" altLang="zh-CN" sz="1600" dirty="0" smtClean="0"/>
              <a:t>	</a:t>
            </a:r>
            <a:r>
              <a:rPr lang="zh-CN" altLang="en-US" sz="1600" dirty="0" smtClean="0"/>
              <a:t>循环体语句</a:t>
            </a:r>
          </a:p>
          <a:p>
            <a:pPr marL="457200" lvl="1" indent="0">
              <a:buNone/>
            </a:pPr>
            <a:r>
              <a:rPr lang="en-US" altLang="zh-CN" sz="1600" dirty="0" smtClean="0"/>
              <a:t>}</a:t>
            </a:r>
          </a:p>
          <a:p>
            <a:pPr marL="457200" lvl="1" indent="0">
              <a:buNone/>
            </a:pPr>
            <a:r>
              <a:rPr lang="zh-CN" altLang="en-US" sz="1600" dirty="0" smtClean="0"/>
              <a:t>含义：若</a:t>
            </a:r>
            <a:r>
              <a:rPr lang="en-US" altLang="zh-CN" sz="1600" dirty="0" err="1" smtClean="0"/>
              <a:t>boolean</a:t>
            </a:r>
            <a:r>
              <a:rPr lang="zh-CN" altLang="en-US" sz="1600" dirty="0" smtClean="0"/>
              <a:t>表达式为</a:t>
            </a:r>
            <a:r>
              <a:rPr lang="en-US" altLang="zh-CN" sz="1600" dirty="0" smtClean="0"/>
              <a:t>true</a:t>
            </a:r>
            <a:r>
              <a:rPr lang="zh-CN" altLang="en-US" sz="1600" dirty="0" smtClean="0"/>
              <a:t>，则执行一遍循环体中的语句</a:t>
            </a:r>
            <a:r>
              <a:rPr lang="en-US" altLang="zh-CN" sz="1600" dirty="0" smtClean="0"/>
              <a:t>;</a:t>
            </a:r>
            <a:r>
              <a:rPr lang="zh-CN" altLang="en-US" sz="1600" dirty="0" smtClean="0"/>
              <a:t>然后再判断一次</a:t>
            </a:r>
            <a:r>
              <a:rPr lang="en-US" altLang="zh-CN" sz="1600" dirty="0" err="1" smtClean="0"/>
              <a:t>boolean</a:t>
            </a:r>
            <a:r>
              <a:rPr lang="zh-CN" altLang="en-US" sz="1600" dirty="0" smtClean="0"/>
              <a:t>表达式，若为</a:t>
            </a:r>
            <a:r>
              <a:rPr lang="en-US" altLang="zh-CN" sz="1600" dirty="0" smtClean="0"/>
              <a:t>true</a:t>
            </a:r>
            <a:r>
              <a:rPr lang="zh-CN" altLang="en-US" sz="1600" dirty="0" smtClean="0"/>
              <a:t>，则再次执行一遍循环体中的语句</a:t>
            </a:r>
            <a:r>
              <a:rPr lang="en-US" altLang="zh-CN" sz="1600" dirty="0" smtClean="0"/>
              <a:t>..</a:t>
            </a:r>
            <a:r>
              <a:rPr lang="zh-CN" altLang="en-US" sz="1600" dirty="0" smtClean="0"/>
              <a:t>直到</a:t>
            </a:r>
            <a:r>
              <a:rPr lang="en-US" altLang="zh-CN" sz="1600" dirty="0" err="1" smtClean="0"/>
              <a:t>boolean</a:t>
            </a:r>
            <a:r>
              <a:rPr lang="zh-CN" altLang="en-US" sz="1600" dirty="0" smtClean="0"/>
              <a:t>表达式的值</a:t>
            </a:r>
            <a:r>
              <a:rPr lang="en-US" altLang="zh-CN" sz="1600" dirty="0" smtClean="0"/>
              <a:t>false  </a:t>
            </a:r>
            <a:r>
              <a:rPr lang="zh-CN" altLang="en-US" sz="1600" dirty="0" smtClean="0"/>
              <a:t>则循环结束</a:t>
            </a:r>
            <a:endParaRPr lang="en-US" altLang="zh-CN" sz="1600" dirty="0" smtClean="0"/>
          </a:p>
          <a:p>
            <a:pPr marL="457200" lvl="1" indent="0">
              <a:buNone/>
            </a:pPr>
            <a:endParaRPr lang="en-US" altLang="zh-CN" sz="1600" dirty="0" smtClean="0"/>
          </a:p>
          <a:p>
            <a:pPr marL="57150" indent="0">
              <a:buFont typeface="Wingdings" pitchFamily="2" charset="2"/>
              <a:buChar char="Ø"/>
            </a:pPr>
            <a:r>
              <a:rPr lang="zh-CN" altLang="en-US" sz="1600" dirty="0" smtClean="0"/>
              <a:t>例：</a:t>
            </a:r>
            <a:endParaRPr lang="en-US" altLang="zh-CN" sz="1600" dirty="0" smtClean="0"/>
          </a:p>
          <a:p>
            <a:pPr marL="400050" lvl="1" indent="0">
              <a:buNone/>
            </a:pPr>
            <a:r>
              <a:rPr lang="en-US" altLang="zh-CN" sz="1600" dirty="0" err="1" smtClean="0"/>
              <a:t>var</a:t>
            </a:r>
            <a:r>
              <a:rPr lang="en-US" altLang="zh-CN" sz="1600" dirty="0" smtClean="0"/>
              <a:t> </a:t>
            </a:r>
            <a:r>
              <a:rPr lang="en-US" altLang="zh-CN" sz="1600" dirty="0" err="1" smtClean="0"/>
              <a:t>i</a:t>
            </a:r>
            <a:r>
              <a:rPr lang="en-US" altLang="zh-CN" sz="1600" dirty="0" smtClean="0"/>
              <a:t> = 0;</a:t>
            </a:r>
          </a:p>
          <a:p>
            <a:pPr marL="400050" lvl="1" indent="0">
              <a:buNone/>
            </a:pPr>
            <a:r>
              <a:rPr lang="en-US" altLang="zh-CN" sz="1600" dirty="0" smtClean="0"/>
              <a:t>while(</a:t>
            </a:r>
            <a:r>
              <a:rPr lang="en-US" altLang="zh-CN" sz="1600" dirty="0" err="1" smtClean="0"/>
              <a:t>i</a:t>
            </a:r>
            <a:r>
              <a:rPr lang="en-US" altLang="zh-CN" sz="1600" dirty="0" smtClean="0"/>
              <a:t>&lt;10){</a:t>
            </a:r>
          </a:p>
          <a:p>
            <a:pPr marL="400050" lvl="1" indent="0">
              <a:buNone/>
            </a:pPr>
            <a:r>
              <a:rPr lang="en-US" altLang="zh-CN" sz="1600" dirty="0" smtClean="0"/>
              <a:t>	console.log(</a:t>
            </a:r>
            <a:r>
              <a:rPr lang="en-US" altLang="zh-CN" sz="1600" dirty="0" err="1" smtClean="0"/>
              <a:t>i</a:t>
            </a:r>
            <a:r>
              <a:rPr lang="en-US" altLang="zh-CN" sz="1600" dirty="0" smtClean="0"/>
              <a:t>);</a:t>
            </a:r>
          </a:p>
          <a:p>
            <a:pPr marL="400050" lvl="1" indent="0">
              <a:buNone/>
            </a:pPr>
            <a:r>
              <a:rPr lang="en-US" altLang="zh-CN" sz="1600" dirty="0" smtClean="0"/>
              <a:t>	</a:t>
            </a:r>
            <a:r>
              <a:rPr lang="en-US" altLang="zh-CN" sz="1600" dirty="0" err="1" smtClean="0"/>
              <a:t>i</a:t>
            </a:r>
            <a:r>
              <a:rPr lang="en-US" altLang="zh-CN" sz="1600" dirty="0" smtClean="0"/>
              <a:t>++;//</a:t>
            </a:r>
            <a:r>
              <a:rPr lang="zh-CN" altLang="en-US" sz="1600" dirty="0" smtClean="0"/>
              <a:t>循环条件每执行一次就改变一次</a:t>
            </a:r>
          </a:p>
          <a:p>
            <a:pPr marL="400050" lvl="1" indent="0">
              <a:buNone/>
            </a:pPr>
            <a:r>
              <a:rPr lang="en-US" altLang="zh-CN" sz="1600" dirty="0" smtClean="0"/>
              <a:t>}</a:t>
            </a:r>
          </a:p>
          <a:p>
            <a:pPr marL="457200" lvl="1" indent="0">
              <a:buNone/>
            </a:pPr>
            <a:endParaRPr lang="zh-CN" altLang="en-US" sz="16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do-while</a:t>
            </a:r>
            <a:r>
              <a:rPr lang="zh-CN" altLang="en-US" sz="3200" b="1" dirty="0" smtClean="0">
                <a:latin typeface="微软雅黑" charset="0"/>
                <a:ea typeface="微软雅黑" charset="0"/>
              </a:rPr>
              <a:t>语句</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marL="0" indent="0">
              <a:buFont typeface="Wingdings" pitchFamily="2" charset="2"/>
              <a:buChar char="Ø"/>
            </a:pPr>
            <a:r>
              <a:rPr lang="en-US" altLang="zh-CN" sz="1600" dirty="0" smtClean="0"/>
              <a:t>do-while</a:t>
            </a:r>
            <a:r>
              <a:rPr lang="zh-CN" altLang="en-US" sz="1600" dirty="0" smtClean="0"/>
              <a:t>循环语法格式：</a:t>
            </a:r>
          </a:p>
          <a:p>
            <a:pPr marL="0" indent="0">
              <a:buNone/>
            </a:pPr>
            <a:r>
              <a:rPr lang="en-US" altLang="zh-CN" sz="1600" dirty="0" smtClean="0"/>
              <a:t>	do{</a:t>
            </a:r>
          </a:p>
          <a:p>
            <a:pPr marL="0" indent="0">
              <a:buNone/>
            </a:pPr>
            <a:r>
              <a:rPr lang="en-US" altLang="zh-CN" sz="1600" dirty="0" smtClean="0"/>
              <a:t>		//</a:t>
            </a:r>
            <a:r>
              <a:rPr lang="zh-CN" altLang="en-US" sz="1600" dirty="0" smtClean="0"/>
              <a:t>可执行语句</a:t>
            </a:r>
            <a:r>
              <a:rPr lang="en-US" altLang="zh-CN" sz="1600" dirty="0" smtClean="0"/>
              <a:t>;</a:t>
            </a:r>
          </a:p>
          <a:p>
            <a:pPr marL="0" indent="0">
              <a:buNone/>
            </a:pPr>
            <a:r>
              <a:rPr lang="en-US" altLang="zh-CN" sz="1600" dirty="0" smtClean="0"/>
              <a:t>	}while(</a:t>
            </a:r>
            <a:r>
              <a:rPr lang="en-US" altLang="zh-CN" sz="1600" dirty="0" err="1" smtClean="0"/>
              <a:t>boolean</a:t>
            </a:r>
            <a:r>
              <a:rPr lang="zh-CN" altLang="en-US" sz="1600" dirty="0" smtClean="0"/>
              <a:t>表达式</a:t>
            </a:r>
            <a:r>
              <a:rPr lang="en-US" altLang="zh-CN" sz="1600" dirty="0" smtClean="0"/>
              <a:t>);</a:t>
            </a:r>
          </a:p>
          <a:p>
            <a:pPr marL="0" indent="0">
              <a:buNone/>
            </a:pPr>
            <a:r>
              <a:rPr lang="zh-CN" altLang="en-US" sz="1600" dirty="0" smtClean="0"/>
              <a:t>含义：先执行一次循环体中的语句，然后判定</a:t>
            </a:r>
            <a:r>
              <a:rPr lang="en-US" altLang="zh-CN" sz="1600" dirty="0" err="1" smtClean="0"/>
              <a:t>boolean</a:t>
            </a:r>
            <a:r>
              <a:rPr lang="zh-CN" altLang="en-US" sz="1600" dirty="0" smtClean="0"/>
              <a:t>表达式的值，若为</a:t>
            </a:r>
            <a:r>
              <a:rPr lang="en-US" altLang="zh-CN" sz="1600" dirty="0" smtClean="0"/>
              <a:t>true</a:t>
            </a:r>
            <a:r>
              <a:rPr lang="zh-CN" altLang="en-US" sz="1600" dirty="0" smtClean="0"/>
              <a:t>，则继续执行循环体中的语句；然后再继续判定</a:t>
            </a:r>
            <a:r>
              <a:rPr lang="en-US" altLang="zh-CN" sz="1600" dirty="0" err="1" smtClean="0"/>
              <a:t>boolean</a:t>
            </a:r>
            <a:r>
              <a:rPr lang="zh-CN" altLang="en-US" sz="1600" dirty="0" smtClean="0"/>
              <a:t>表达式的值</a:t>
            </a:r>
            <a:r>
              <a:rPr lang="en-US" altLang="zh-CN" sz="1600" dirty="0" smtClean="0"/>
              <a:t>..</a:t>
            </a:r>
            <a:r>
              <a:rPr lang="zh-CN" altLang="en-US" sz="1600" dirty="0" smtClean="0"/>
              <a:t>直到表达式的值为</a:t>
            </a:r>
            <a:r>
              <a:rPr lang="en-US" altLang="zh-CN" sz="1600" dirty="0" smtClean="0"/>
              <a:t>false</a:t>
            </a:r>
            <a:r>
              <a:rPr lang="zh-CN" altLang="en-US" sz="1600" dirty="0" smtClean="0"/>
              <a:t>退出</a:t>
            </a:r>
          </a:p>
          <a:p>
            <a:pPr marL="0" indent="0">
              <a:buNone/>
            </a:pPr>
            <a:endParaRPr lang="en-US" altLang="zh-CN" sz="1600" dirty="0" smtClean="0"/>
          </a:p>
          <a:p>
            <a:pPr marL="0" indent="0">
              <a:buFont typeface="Wingdings" pitchFamily="2" charset="2"/>
              <a:buChar char="Ø"/>
            </a:pPr>
            <a:r>
              <a:rPr lang="zh-CN" altLang="en-US" sz="1600" dirty="0" smtClean="0"/>
              <a:t>例：</a:t>
            </a:r>
            <a:endParaRPr lang="en-US" altLang="zh-CN" sz="1600" dirty="0" smtClean="0"/>
          </a:p>
          <a:p>
            <a:pPr marL="0" indent="0">
              <a:buNone/>
            </a:pPr>
            <a:r>
              <a:rPr lang="en-US" altLang="zh-CN" sz="1600" dirty="0" smtClean="0"/>
              <a:t>	</a:t>
            </a:r>
            <a:r>
              <a:rPr lang="en-US" altLang="zh-CN" sz="1600" dirty="0" err="1" smtClean="0"/>
              <a:t>var</a:t>
            </a:r>
            <a:r>
              <a:rPr lang="en-US" altLang="zh-CN" sz="1600" dirty="0" smtClean="0"/>
              <a:t> </a:t>
            </a:r>
            <a:r>
              <a:rPr lang="en-US" altLang="zh-CN" sz="1600" dirty="0" err="1" smtClean="0"/>
              <a:t>i</a:t>
            </a:r>
            <a:r>
              <a:rPr lang="en-US" altLang="zh-CN" sz="1600" dirty="0" smtClean="0"/>
              <a:t> = 0;</a:t>
            </a:r>
          </a:p>
          <a:p>
            <a:pPr marL="0" indent="0">
              <a:buNone/>
            </a:pPr>
            <a:r>
              <a:rPr lang="en-US" altLang="zh-CN" sz="1600" dirty="0" smtClean="0"/>
              <a:t>	do{</a:t>
            </a:r>
          </a:p>
          <a:p>
            <a:pPr marL="0" indent="0">
              <a:buNone/>
            </a:pPr>
            <a:r>
              <a:rPr lang="en-US" altLang="zh-CN" sz="1600" dirty="0" smtClean="0"/>
              <a:t>		console.log(</a:t>
            </a:r>
            <a:r>
              <a:rPr lang="en-US" altLang="zh-CN" sz="1600" dirty="0" err="1" smtClean="0"/>
              <a:t>i</a:t>
            </a:r>
            <a:r>
              <a:rPr lang="en-US" altLang="zh-CN" sz="1600" dirty="0" smtClean="0"/>
              <a:t>);</a:t>
            </a:r>
          </a:p>
          <a:p>
            <a:pPr marL="0" indent="0">
              <a:buNone/>
            </a:pPr>
            <a:r>
              <a:rPr lang="en-US" altLang="zh-CN" sz="1600" dirty="0" smtClean="0"/>
              <a:t>		</a:t>
            </a:r>
            <a:r>
              <a:rPr lang="en-US" altLang="zh-CN" sz="1600" dirty="0" err="1" smtClean="0"/>
              <a:t>i</a:t>
            </a:r>
            <a:r>
              <a:rPr lang="en-US" altLang="zh-CN" sz="1600" dirty="0" smtClean="0"/>
              <a:t>++;</a:t>
            </a:r>
          </a:p>
          <a:p>
            <a:pPr marL="0" indent="0">
              <a:buNone/>
            </a:pPr>
            <a:r>
              <a:rPr lang="en-US" altLang="zh-CN" sz="1600" dirty="0" smtClean="0"/>
              <a:t>	}while(</a:t>
            </a:r>
            <a:r>
              <a:rPr lang="en-US" altLang="zh-CN" sz="1600" dirty="0" err="1" smtClean="0"/>
              <a:t>i</a:t>
            </a:r>
            <a:r>
              <a:rPr lang="en-US" altLang="zh-CN" sz="1600" dirty="0" smtClean="0"/>
              <a:t>&lt;10);</a:t>
            </a:r>
            <a:endParaRPr lang="en-US" altLang="zh-CN" sz="16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while</a:t>
            </a:r>
            <a:r>
              <a:rPr lang="zh-CN" altLang="zh-CN" sz="3200" b="1" dirty="0" smtClean="0">
                <a:latin typeface="微软雅黑" charset="0"/>
                <a:ea typeface="微软雅黑" charset="0"/>
              </a:rPr>
              <a:t>和</a:t>
            </a:r>
            <a:r>
              <a:rPr lang="en-US" altLang="zh-CN" sz="3200" b="1" dirty="0" smtClean="0">
                <a:latin typeface="微软雅黑" charset="0"/>
                <a:ea typeface="微软雅黑" charset="0"/>
              </a:rPr>
              <a:t>do-while</a:t>
            </a:r>
            <a:r>
              <a:rPr lang="zh-CN" altLang="en-US" sz="3200" b="1" dirty="0" smtClean="0">
                <a:latin typeface="微软雅黑" charset="0"/>
                <a:ea typeface="微软雅黑" charset="0"/>
              </a:rPr>
              <a:t>的区别</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while</a:t>
            </a:r>
            <a:r>
              <a:rPr lang="zh-CN" altLang="en-US" sz="1600" dirty="0" smtClean="0"/>
              <a:t>和</a:t>
            </a:r>
            <a:r>
              <a:rPr lang="en-US" altLang="zh-CN" sz="1600" dirty="0" smtClean="0"/>
              <a:t>do-while</a:t>
            </a:r>
            <a:r>
              <a:rPr lang="zh-CN" altLang="en-US" sz="1600" dirty="0" smtClean="0"/>
              <a:t>语句的区别：</a:t>
            </a:r>
          </a:p>
          <a:p>
            <a:pPr lvl="1">
              <a:buFont typeface="Wingdings" pitchFamily="2" charset="2"/>
              <a:buChar char="Ø"/>
            </a:pPr>
            <a:r>
              <a:rPr lang="en-US" altLang="zh-CN" sz="1600" dirty="0" smtClean="0"/>
              <a:t>while</a:t>
            </a:r>
            <a:r>
              <a:rPr lang="zh-CN" altLang="en-US" sz="1600" dirty="0" smtClean="0"/>
              <a:t>循环  </a:t>
            </a:r>
            <a:r>
              <a:rPr lang="en-US" altLang="zh-CN" sz="1600" dirty="0" smtClean="0"/>
              <a:t>“</a:t>
            </a:r>
            <a:r>
              <a:rPr lang="zh-CN" altLang="en-US" sz="1600" dirty="0" smtClean="0"/>
              <a:t>先判断再执行</a:t>
            </a:r>
            <a:r>
              <a:rPr lang="en-US" altLang="zh-CN" sz="1600" dirty="0" smtClean="0"/>
              <a:t>”</a:t>
            </a:r>
          </a:p>
          <a:p>
            <a:pPr lvl="1">
              <a:buFont typeface="Wingdings" pitchFamily="2" charset="2"/>
              <a:buChar char="Ø"/>
            </a:pPr>
            <a:r>
              <a:rPr lang="en-US" altLang="zh-CN" sz="1600" dirty="0" smtClean="0"/>
              <a:t>do-while</a:t>
            </a:r>
            <a:r>
              <a:rPr lang="zh-CN" altLang="en-US" sz="1600" dirty="0" smtClean="0"/>
              <a:t>循环 </a:t>
            </a:r>
            <a:r>
              <a:rPr lang="en-US" altLang="zh-CN" sz="1600" dirty="0" smtClean="0"/>
              <a:t>“</a:t>
            </a:r>
            <a:r>
              <a:rPr lang="zh-CN" altLang="en-US" sz="1600" dirty="0" smtClean="0"/>
              <a:t>先执行再判断</a:t>
            </a:r>
            <a:r>
              <a:rPr lang="en-US" altLang="zh-CN" sz="1600" dirty="0" smtClean="0"/>
              <a:t>”</a:t>
            </a:r>
          </a:p>
          <a:p>
            <a:pPr lvl="1">
              <a:buFont typeface="Wingdings" pitchFamily="2" charset="2"/>
              <a:buChar char="Ø"/>
            </a:pPr>
            <a:endParaRPr lang="en-US" altLang="zh-CN" sz="1600" dirty="0" smtClean="0"/>
          </a:p>
          <a:p>
            <a:pPr lvl="1">
              <a:buFont typeface="Wingdings" pitchFamily="2" charset="2"/>
              <a:buChar char="Ø"/>
            </a:pPr>
            <a:r>
              <a:rPr lang="zh-CN" altLang="en-US" sz="1600" dirty="0" smtClean="0"/>
              <a:t>当初始情况不满足循环条件时，</a:t>
            </a:r>
            <a:r>
              <a:rPr lang="en-US" altLang="zh-CN" sz="1600" dirty="0" smtClean="0"/>
              <a:t>while</a:t>
            </a:r>
            <a:r>
              <a:rPr lang="zh-CN" altLang="en-US" sz="1600" dirty="0" smtClean="0"/>
              <a:t>循环一次都不会执行；</a:t>
            </a:r>
            <a:r>
              <a:rPr lang="en-US" altLang="zh-CN" sz="1600" dirty="0" smtClean="0"/>
              <a:t>do-while</a:t>
            </a:r>
            <a:r>
              <a:rPr lang="zh-CN" altLang="en-US" sz="1600" dirty="0" smtClean="0"/>
              <a:t>循环不管任何情况至少执行一次。</a:t>
            </a:r>
          </a:p>
          <a:p>
            <a:pPr lvl="1">
              <a:buFont typeface="Wingdings" pitchFamily="2" charset="2"/>
              <a:buChar char="Ø"/>
            </a:pPr>
            <a:endParaRPr lang="zh-CN" altLang="en-US" sz="1600" dirty="0" smtClean="0"/>
          </a:p>
          <a:p>
            <a:pPr lvl="1">
              <a:buFont typeface="Wingdings" pitchFamily="2" charset="2"/>
              <a:buChar char="Ø"/>
            </a:pPr>
            <a:r>
              <a:rPr lang="en-US" altLang="zh-CN" sz="1600" dirty="0" smtClean="0"/>
              <a:t>while</a:t>
            </a:r>
            <a:r>
              <a:rPr lang="zh-CN" altLang="en-US" sz="1600" dirty="0" smtClean="0"/>
              <a:t>和</a:t>
            </a:r>
            <a:r>
              <a:rPr lang="en-US" altLang="zh-CN" sz="1600" dirty="0" smtClean="0"/>
              <a:t>do-while</a:t>
            </a:r>
            <a:r>
              <a:rPr lang="zh-CN" altLang="en-US" sz="1600" dirty="0" smtClean="0"/>
              <a:t>的不同仅仅体现在第一次循环条件就不满足的循环中；此外的情形是完全一样的</a:t>
            </a:r>
            <a:endParaRPr lang="zh-CN" altLang="en-US" sz="16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pitchFamily="34" charset="-122"/>
                <a:ea typeface="微软雅黑" pitchFamily="34" charset="-122"/>
              </a:rPr>
              <a:t>for </a:t>
            </a:r>
            <a:r>
              <a:rPr lang="zh-CN" altLang="en-US" sz="3200" b="1" dirty="0" smtClean="0">
                <a:latin typeface="微软雅黑" pitchFamily="34" charset="-122"/>
                <a:ea typeface="微软雅黑" pitchFamily="34" charset="-122"/>
              </a:rPr>
              <a:t>语句</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marL="0" indent="0">
              <a:buFont typeface="Wingdings" pitchFamily="2" charset="2"/>
              <a:buChar char="Ø"/>
            </a:pPr>
            <a:r>
              <a:rPr lang="en-US" altLang="zh-CN" sz="1600" dirty="0" smtClean="0"/>
              <a:t>for</a:t>
            </a:r>
            <a:r>
              <a:rPr lang="zh-CN" altLang="en-US" sz="1600" dirty="0" smtClean="0"/>
              <a:t>循环语法格式：</a:t>
            </a:r>
            <a:endParaRPr lang="en-US" altLang="zh-CN" sz="1600" dirty="0" smtClean="0"/>
          </a:p>
          <a:p>
            <a:pPr marL="0" indent="0">
              <a:buNone/>
            </a:pPr>
            <a:r>
              <a:rPr lang="en-US" altLang="zh-CN" sz="1600" dirty="0" smtClean="0"/>
              <a:t>for(</a:t>
            </a:r>
            <a:r>
              <a:rPr lang="zh-CN" altLang="en-US" sz="1600" dirty="0" smtClean="0"/>
              <a:t>表达式</a:t>
            </a:r>
            <a:r>
              <a:rPr lang="en-US" altLang="zh-CN" sz="1600" dirty="0" smtClean="0"/>
              <a:t>1;</a:t>
            </a:r>
            <a:r>
              <a:rPr lang="zh-CN" altLang="en-US" sz="1600" dirty="0" smtClean="0"/>
              <a:t>表达式</a:t>
            </a:r>
            <a:r>
              <a:rPr lang="en-US" altLang="zh-CN" sz="1600" dirty="0" smtClean="0"/>
              <a:t>2;</a:t>
            </a:r>
            <a:r>
              <a:rPr lang="zh-CN" altLang="en-US" sz="1600" dirty="0" smtClean="0"/>
              <a:t>表达式</a:t>
            </a:r>
            <a:r>
              <a:rPr lang="en-US" altLang="zh-CN" sz="1600" dirty="0" smtClean="0"/>
              <a:t>3){</a:t>
            </a:r>
          </a:p>
          <a:p>
            <a:pPr marL="0" indent="0">
              <a:buNone/>
            </a:pPr>
            <a:r>
              <a:rPr lang="en-US" altLang="zh-CN" sz="1600" dirty="0" smtClean="0"/>
              <a:t>	</a:t>
            </a:r>
            <a:r>
              <a:rPr lang="zh-CN" altLang="en-US" sz="1600" dirty="0" smtClean="0"/>
              <a:t>循环体语句</a:t>
            </a:r>
            <a:r>
              <a:rPr lang="en-US" altLang="zh-CN" sz="1600" dirty="0" smtClean="0"/>
              <a:t>;</a:t>
            </a:r>
          </a:p>
          <a:p>
            <a:pPr marL="0" indent="0">
              <a:buNone/>
            </a:pPr>
            <a:r>
              <a:rPr lang="en-US" altLang="zh-CN" sz="1600" dirty="0" smtClean="0"/>
              <a:t>}</a:t>
            </a:r>
          </a:p>
          <a:p>
            <a:pPr marL="0" indent="0">
              <a:buNone/>
            </a:pPr>
            <a:endParaRPr lang="en-US" altLang="zh-CN" sz="1600" dirty="0" smtClean="0"/>
          </a:p>
          <a:p>
            <a:pPr marL="0" indent="0">
              <a:buFont typeface="Wingdings" pitchFamily="2" charset="2"/>
              <a:buChar char="Ø"/>
            </a:pPr>
            <a:r>
              <a:rPr lang="en-US" altLang="zh-CN" sz="1600" dirty="0" smtClean="0"/>
              <a:t>for</a:t>
            </a:r>
            <a:r>
              <a:rPr lang="zh-CN" altLang="en-US" sz="1600" dirty="0" smtClean="0"/>
              <a:t>循环的执行过程</a:t>
            </a:r>
            <a:r>
              <a:rPr lang="en-US" altLang="zh-CN" sz="1600" dirty="0" smtClean="0"/>
              <a:t>:</a:t>
            </a:r>
          </a:p>
          <a:p>
            <a:pPr marL="400050" lvl="1" indent="0">
              <a:buFont typeface="Wingdings" pitchFamily="2" charset="2"/>
              <a:buChar char="Ø"/>
            </a:pPr>
            <a:r>
              <a:rPr lang="en-US" altLang="zh-CN" sz="1600" dirty="0" smtClean="0"/>
              <a:t>1.</a:t>
            </a:r>
            <a:r>
              <a:rPr lang="zh-CN" altLang="en-US" sz="1600" dirty="0" smtClean="0"/>
              <a:t>计算表达式</a:t>
            </a:r>
            <a:r>
              <a:rPr lang="en-US" altLang="zh-CN" sz="1600" dirty="0" smtClean="0"/>
              <a:t>1</a:t>
            </a:r>
            <a:r>
              <a:rPr lang="zh-CN" altLang="en-US" sz="1600" dirty="0" smtClean="0"/>
              <a:t>的值</a:t>
            </a:r>
            <a:r>
              <a:rPr lang="en-US" altLang="zh-CN" sz="1600" dirty="0" smtClean="0"/>
              <a:t>;</a:t>
            </a:r>
          </a:p>
          <a:p>
            <a:pPr marL="400050" lvl="1" indent="0">
              <a:buFont typeface="Wingdings" pitchFamily="2" charset="2"/>
              <a:buChar char="Ø"/>
            </a:pPr>
            <a:r>
              <a:rPr lang="en-US" altLang="zh-CN" sz="1600" dirty="0" smtClean="0"/>
              <a:t>2.</a:t>
            </a:r>
            <a:r>
              <a:rPr lang="zh-CN" altLang="en-US" sz="1600" dirty="0" smtClean="0"/>
              <a:t>计算表达式</a:t>
            </a:r>
            <a:r>
              <a:rPr lang="en-US" altLang="zh-CN" sz="1600" dirty="0" smtClean="0"/>
              <a:t>2</a:t>
            </a:r>
            <a:r>
              <a:rPr lang="zh-CN" altLang="en-US" sz="1600" dirty="0" smtClean="0"/>
              <a:t>（</a:t>
            </a:r>
            <a:r>
              <a:rPr lang="en-US" altLang="zh-CN" sz="1600" dirty="0" err="1" smtClean="0"/>
              <a:t>boolean</a:t>
            </a:r>
            <a:r>
              <a:rPr lang="zh-CN" altLang="en-US" sz="1600" dirty="0" smtClean="0"/>
              <a:t>表达式）的值，</a:t>
            </a:r>
            <a:r>
              <a:rPr lang="en-US" altLang="zh-CN" sz="1600" dirty="0" smtClean="0"/>
              <a:t>true</a:t>
            </a:r>
            <a:r>
              <a:rPr lang="zh-CN" altLang="en-US" sz="1600" dirty="0" smtClean="0"/>
              <a:t>执行，</a:t>
            </a:r>
            <a:r>
              <a:rPr lang="en-US" altLang="zh-CN" sz="1600" dirty="0" smtClean="0"/>
              <a:t>false</a:t>
            </a:r>
            <a:r>
              <a:rPr lang="zh-CN" altLang="en-US" sz="1600" dirty="0" smtClean="0"/>
              <a:t>退出</a:t>
            </a:r>
          </a:p>
          <a:p>
            <a:pPr marL="400050" lvl="1" indent="0">
              <a:buFont typeface="Wingdings" pitchFamily="2" charset="2"/>
              <a:buChar char="Ø"/>
            </a:pPr>
            <a:r>
              <a:rPr lang="en-US" altLang="zh-CN" sz="1600" dirty="0" smtClean="0"/>
              <a:t>3.</a:t>
            </a:r>
            <a:r>
              <a:rPr lang="zh-CN" altLang="en-US" sz="1600" dirty="0" smtClean="0"/>
              <a:t>执行循环体</a:t>
            </a:r>
            <a:r>
              <a:rPr lang="en-US" altLang="zh-CN" sz="1600" dirty="0" smtClean="0"/>
              <a:t>;</a:t>
            </a:r>
          </a:p>
          <a:p>
            <a:pPr marL="400050" lvl="1" indent="0">
              <a:buFont typeface="Wingdings" pitchFamily="2" charset="2"/>
              <a:buChar char="Ø"/>
            </a:pPr>
            <a:r>
              <a:rPr lang="en-US" altLang="zh-CN" sz="1600" dirty="0" smtClean="0"/>
              <a:t>4.</a:t>
            </a:r>
            <a:r>
              <a:rPr lang="zh-CN" altLang="en-US" sz="1600" dirty="0" smtClean="0"/>
              <a:t>执行表达式</a:t>
            </a:r>
            <a:r>
              <a:rPr lang="en-US" altLang="zh-CN" sz="1600" dirty="0" smtClean="0"/>
              <a:t>3;</a:t>
            </a:r>
          </a:p>
          <a:p>
            <a:pPr marL="400050" lvl="1" indent="0">
              <a:buFont typeface="Wingdings" pitchFamily="2" charset="2"/>
              <a:buChar char="Ø"/>
            </a:pPr>
            <a:r>
              <a:rPr lang="en-US" altLang="zh-CN" sz="1600" dirty="0" smtClean="0"/>
              <a:t>5.</a:t>
            </a:r>
            <a:r>
              <a:rPr lang="zh-CN" altLang="en-US" sz="1600" dirty="0" smtClean="0"/>
              <a:t>计算表达式</a:t>
            </a:r>
            <a:r>
              <a:rPr lang="en-US" altLang="zh-CN" sz="1600" dirty="0" smtClean="0"/>
              <a:t>2</a:t>
            </a:r>
            <a:r>
              <a:rPr lang="zh-CN" altLang="en-US" sz="1600" dirty="0" smtClean="0">
                <a:sym typeface="+mn-ea"/>
              </a:rPr>
              <a:t>（</a:t>
            </a:r>
            <a:r>
              <a:rPr lang="en-US" altLang="zh-CN" sz="1600" dirty="0" err="1" smtClean="0">
                <a:sym typeface="+mn-ea"/>
              </a:rPr>
              <a:t>boolean</a:t>
            </a:r>
            <a:r>
              <a:rPr lang="zh-CN" altLang="en-US" sz="1600" dirty="0" smtClean="0">
                <a:sym typeface="+mn-ea"/>
              </a:rPr>
              <a:t>表达式）的值，</a:t>
            </a:r>
            <a:r>
              <a:rPr lang="en-US" altLang="zh-CN" sz="1600" dirty="0" smtClean="0">
                <a:sym typeface="+mn-ea"/>
              </a:rPr>
              <a:t>true</a:t>
            </a:r>
            <a:r>
              <a:rPr lang="zh-CN" altLang="en-US" sz="1600" dirty="0" smtClean="0">
                <a:sym typeface="+mn-ea"/>
              </a:rPr>
              <a:t>执行，</a:t>
            </a:r>
            <a:r>
              <a:rPr lang="en-US" altLang="zh-CN" sz="1600" dirty="0" smtClean="0">
                <a:sym typeface="+mn-ea"/>
              </a:rPr>
              <a:t>false</a:t>
            </a:r>
            <a:r>
              <a:rPr lang="zh-CN" altLang="en-US" sz="1600" dirty="0" smtClean="0">
                <a:sym typeface="+mn-ea"/>
              </a:rPr>
              <a:t>退出</a:t>
            </a:r>
          </a:p>
          <a:p>
            <a:pPr marL="400050" lvl="1" indent="0">
              <a:buFont typeface="Wingdings" pitchFamily="2" charset="2"/>
              <a:buChar char="Ø"/>
            </a:pPr>
            <a:r>
              <a:rPr lang="en-US" altLang="zh-CN" sz="1600" dirty="0" smtClean="0"/>
              <a:t>6.</a:t>
            </a:r>
            <a:r>
              <a:rPr lang="zh-CN" altLang="en-US" sz="1600" dirty="0" smtClean="0"/>
              <a:t>如此循环执行，直到表达式</a:t>
            </a:r>
            <a:r>
              <a:rPr lang="en-US" altLang="zh-CN" sz="1600" dirty="0" smtClean="0"/>
              <a:t>2</a:t>
            </a:r>
            <a:r>
              <a:rPr lang="zh-CN" altLang="en-US" sz="1600" dirty="0" smtClean="0"/>
              <a:t>的值为</a:t>
            </a:r>
            <a:r>
              <a:rPr lang="en-US" altLang="zh-CN" sz="1600" dirty="0" smtClean="0"/>
              <a:t>false</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浏览器内核</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浏览器的内核负责页面内容的渲染，主要由两部分组成：</a:t>
            </a:r>
          </a:p>
          <a:p>
            <a:pPr lvl="1">
              <a:buFont typeface="Wingdings" pitchFamily="2" charset="2"/>
              <a:buChar char="Ø"/>
            </a:pPr>
            <a:r>
              <a:rPr lang="zh-CN" altLang="en-US" sz="1600" dirty="0" smtClean="0"/>
              <a:t>内容排版</a:t>
            </a:r>
            <a:r>
              <a:rPr lang="en-US" altLang="zh-CN" sz="1600" dirty="0" smtClean="0"/>
              <a:t>----</a:t>
            </a:r>
            <a:r>
              <a:rPr lang="zh-CN" altLang="en-US" sz="1600" dirty="0" smtClean="0"/>
              <a:t>解析</a:t>
            </a:r>
            <a:r>
              <a:rPr lang="en-US" altLang="zh-CN" sz="1600" dirty="0" smtClean="0"/>
              <a:t>HTML/CSS</a:t>
            </a:r>
          </a:p>
          <a:p>
            <a:pPr lvl="1">
              <a:buFont typeface="Wingdings" pitchFamily="2" charset="2"/>
              <a:buChar char="Ø"/>
            </a:pPr>
            <a:r>
              <a:rPr lang="zh-CN" altLang="en-US" sz="1600" dirty="0" smtClean="0"/>
              <a:t>脚本解释</a:t>
            </a:r>
            <a:r>
              <a:rPr lang="en-US" altLang="zh-CN" sz="1600" dirty="0" smtClean="0"/>
              <a:t>----</a:t>
            </a:r>
            <a:r>
              <a:rPr lang="zh-CN" altLang="en-US" sz="1600" dirty="0" smtClean="0"/>
              <a:t>解析</a:t>
            </a:r>
            <a:r>
              <a:rPr lang="en-US" altLang="zh-CN" sz="1600" dirty="0" smtClean="0"/>
              <a:t>JavaScript</a:t>
            </a:r>
            <a:endParaRPr lang="en-US" altLang="zh-CN" sz="1600" dirty="0"/>
          </a:p>
        </p:txBody>
      </p:sp>
      <p:graphicFrame>
        <p:nvGraphicFramePr>
          <p:cNvPr id="4" name="表格 3"/>
          <p:cNvGraphicFramePr/>
          <p:nvPr>
            <p:extLst>
              <p:ext uri="{D42A27DB-BD31-4B8C-83A1-F6EECF244321}">
                <p14:modId xmlns="" xmlns:p14="http://schemas.microsoft.com/office/powerpoint/2010/main" val="2366904012"/>
              </p:ext>
            </p:extLst>
          </p:nvPr>
        </p:nvGraphicFramePr>
        <p:xfrm>
          <a:off x="357158" y="2000246"/>
          <a:ext cx="8532495" cy="2724785"/>
        </p:xfrm>
        <a:graphic>
          <a:graphicData uri="http://schemas.openxmlformats.org/drawingml/2006/table">
            <a:tbl>
              <a:tblPr firstRow="1" bandRow="1">
                <a:tableStyleId>{5C22544A-7EE6-4342-B048-85BDC9FD1C3A}</a:tableStyleId>
              </a:tblPr>
              <a:tblGrid>
                <a:gridCol w="2844165">
                  <a:extLst>
                    <a:ext uri="{9D8B030D-6E8A-4147-A177-3AD203B41FA5}">
                      <a16:colId xmlns="" xmlns:a16="http://schemas.microsoft.com/office/drawing/2014/main" val="20000"/>
                    </a:ext>
                  </a:extLst>
                </a:gridCol>
                <a:gridCol w="2844165">
                  <a:extLst>
                    <a:ext uri="{9D8B030D-6E8A-4147-A177-3AD203B41FA5}">
                      <a16:colId xmlns="" xmlns:a16="http://schemas.microsoft.com/office/drawing/2014/main" val="20001"/>
                    </a:ext>
                  </a:extLst>
                </a:gridCol>
                <a:gridCol w="2844165">
                  <a:extLst>
                    <a:ext uri="{9D8B030D-6E8A-4147-A177-3AD203B41FA5}">
                      <a16:colId xmlns="" xmlns:a16="http://schemas.microsoft.com/office/drawing/2014/main" val="20002"/>
                    </a:ext>
                  </a:extLst>
                </a:gridCol>
              </a:tblGrid>
              <a:tr h="454025">
                <a:tc>
                  <a:txBody>
                    <a:bodyPr/>
                    <a:lstStyle/>
                    <a:p>
                      <a:pPr algn="ctr">
                        <a:buNone/>
                      </a:pPr>
                      <a:r>
                        <a:rPr lang="zh-CN" altLang="en-US" dirty="0"/>
                        <a:t>浏览器</a:t>
                      </a:r>
                    </a:p>
                  </a:txBody>
                  <a:tcPr/>
                </a:tc>
                <a:tc>
                  <a:txBody>
                    <a:bodyPr/>
                    <a:lstStyle/>
                    <a:p>
                      <a:pPr algn="ctr">
                        <a:buNone/>
                      </a:pPr>
                      <a:r>
                        <a:rPr lang="zh-CN" altLang="en-US"/>
                        <a:t>内核名称</a:t>
                      </a:r>
                    </a:p>
                  </a:txBody>
                  <a:tcPr/>
                </a:tc>
                <a:tc>
                  <a:txBody>
                    <a:bodyPr/>
                    <a:lstStyle/>
                    <a:p>
                      <a:pPr algn="ctr">
                        <a:buNone/>
                      </a:pPr>
                      <a:r>
                        <a:rPr lang="zh-CN" altLang="en-US"/>
                        <a:t>脚本解释引擎</a:t>
                      </a:r>
                    </a:p>
                  </a:txBody>
                  <a:tcPr/>
                </a:tc>
                <a:extLst>
                  <a:ext uri="{0D108BD9-81ED-4DB2-BD59-A6C34878D82A}">
                    <a16:rowId xmlns="" xmlns:a16="http://schemas.microsoft.com/office/drawing/2014/main" val="10000"/>
                  </a:ext>
                </a:extLst>
              </a:tr>
              <a:tr h="454025">
                <a:tc>
                  <a:txBody>
                    <a:bodyPr/>
                    <a:lstStyle/>
                    <a:p>
                      <a:pPr>
                        <a:buNone/>
                      </a:pPr>
                      <a:r>
                        <a:rPr lang="en-US" altLang="zh-CN"/>
                        <a:t>Microsoft IE</a:t>
                      </a:r>
                    </a:p>
                  </a:txBody>
                  <a:tcPr/>
                </a:tc>
                <a:tc>
                  <a:txBody>
                    <a:bodyPr/>
                    <a:lstStyle/>
                    <a:p>
                      <a:pPr>
                        <a:buNone/>
                      </a:pPr>
                      <a:r>
                        <a:rPr lang="en-US" altLang="zh-CN" dirty="0"/>
                        <a:t>Trident</a:t>
                      </a:r>
                    </a:p>
                  </a:txBody>
                  <a:tcPr/>
                </a:tc>
                <a:tc>
                  <a:txBody>
                    <a:bodyPr/>
                    <a:lstStyle/>
                    <a:p>
                      <a:pPr>
                        <a:buNone/>
                      </a:pPr>
                      <a:r>
                        <a:rPr lang="en-US" altLang="zh-CN"/>
                        <a:t>Chakra</a:t>
                      </a:r>
                    </a:p>
                  </a:txBody>
                  <a:tcPr/>
                </a:tc>
                <a:extLst>
                  <a:ext uri="{0D108BD9-81ED-4DB2-BD59-A6C34878D82A}">
                    <a16:rowId xmlns="" xmlns:a16="http://schemas.microsoft.com/office/drawing/2014/main" val="10001"/>
                  </a:ext>
                </a:extLst>
              </a:tr>
              <a:tr h="454660">
                <a:tc>
                  <a:txBody>
                    <a:bodyPr/>
                    <a:lstStyle/>
                    <a:p>
                      <a:pPr>
                        <a:buNone/>
                      </a:pPr>
                      <a:r>
                        <a:rPr lang="en-US" altLang="zh-CN"/>
                        <a:t>Mozilia FireFox</a:t>
                      </a:r>
                    </a:p>
                  </a:txBody>
                  <a:tcPr/>
                </a:tc>
                <a:tc>
                  <a:txBody>
                    <a:bodyPr/>
                    <a:lstStyle/>
                    <a:p>
                      <a:pPr>
                        <a:buNone/>
                      </a:pPr>
                      <a:r>
                        <a:rPr lang="en-US" altLang="zh-CN" dirty="0"/>
                        <a:t>Gecko</a:t>
                      </a:r>
                    </a:p>
                  </a:txBody>
                  <a:tcPr/>
                </a:tc>
                <a:tc>
                  <a:txBody>
                    <a:bodyPr/>
                    <a:lstStyle/>
                    <a:p>
                      <a:pPr>
                        <a:buNone/>
                      </a:pPr>
                      <a:r>
                        <a:rPr lang="zh-CN" altLang="zh-CN"/>
                        <a:t>猴子系列</a:t>
                      </a:r>
                    </a:p>
                  </a:txBody>
                  <a:tcPr/>
                </a:tc>
                <a:extLst>
                  <a:ext uri="{0D108BD9-81ED-4DB2-BD59-A6C34878D82A}">
                    <a16:rowId xmlns="" xmlns:a16="http://schemas.microsoft.com/office/drawing/2014/main" val="10002"/>
                  </a:ext>
                </a:extLst>
              </a:tr>
              <a:tr h="454025">
                <a:tc>
                  <a:txBody>
                    <a:bodyPr/>
                    <a:lstStyle/>
                    <a:p>
                      <a:pPr>
                        <a:buNone/>
                      </a:pPr>
                      <a:r>
                        <a:rPr lang="en-US" altLang="zh-CN"/>
                        <a:t>Apple  Safari</a:t>
                      </a:r>
                    </a:p>
                  </a:txBody>
                  <a:tcPr/>
                </a:tc>
                <a:tc>
                  <a:txBody>
                    <a:bodyPr/>
                    <a:lstStyle/>
                    <a:p>
                      <a:pPr>
                        <a:buNone/>
                      </a:pPr>
                      <a:r>
                        <a:rPr lang="en-US" altLang="zh-CN"/>
                        <a:t>Webkit</a:t>
                      </a:r>
                    </a:p>
                  </a:txBody>
                  <a:tcPr/>
                </a:tc>
                <a:tc>
                  <a:txBody>
                    <a:bodyPr/>
                    <a:lstStyle/>
                    <a:p>
                      <a:pPr>
                        <a:buNone/>
                      </a:pPr>
                      <a:r>
                        <a:rPr lang="en-US" altLang="zh-CN"/>
                        <a:t>Nitro</a:t>
                      </a:r>
                    </a:p>
                  </a:txBody>
                  <a:tcPr/>
                </a:tc>
                <a:extLst>
                  <a:ext uri="{0D108BD9-81ED-4DB2-BD59-A6C34878D82A}">
                    <a16:rowId xmlns="" xmlns:a16="http://schemas.microsoft.com/office/drawing/2014/main" val="10003"/>
                  </a:ext>
                </a:extLst>
              </a:tr>
              <a:tr h="454025">
                <a:tc>
                  <a:txBody>
                    <a:bodyPr/>
                    <a:lstStyle/>
                    <a:p>
                      <a:pPr>
                        <a:buNone/>
                      </a:pPr>
                      <a:r>
                        <a:rPr lang="en-US" altLang="zh-CN" dirty="0"/>
                        <a:t>Google  Chrome</a:t>
                      </a:r>
                    </a:p>
                  </a:txBody>
                  <a:tcPr/>
                </a:tc>
                <a:tc>
                  <a:txBody>
                    <a:bodyPr/>
                    <a:lstStyle/>
                    <a:p>
                      <a:pPr>
                        <a:buNone/>
                      </a:pPr>
                      <a:r>
                        <a:rPr lang="en-US" altLang="zh-CN" dirty="0" smtClean="0">
                          <a:solidFill>
                            <a:srgbClr val="FF0000"/>
                          </a:solidFill>
                        </a:rPr>
                        <a:t>Blink</a:t>
                      </a:r>
                      <a:endParaRPr lang="en-US" altLang="zh-CN" dirty="0">
                        <a:solidFill>
                          <a:srgbClr val="FF0000"/>
                        </a:solidFill>
                      </a:endParaRPr>
                    </a:p>
                  </a:txBody>
                  <a:tcPr/>
                </a:tc>
                <a:tc>
                  <a:txBody>
                    <a:bodyPr/>
                    <a:lstStyle/>
                    <a:p>
                      <a:pPr>
                        <a:buNone/>
                      </a:pPr>
                      <a:r>
                        <a:rPr lang="en-US" altLang="zh-CN" dirty="0"/>
                        <a:t>V8</a:t>
                      </a:r>
                    </a:p>
                  </a:txBody>
                  <a:tcPr/>
                </a:tc>
                <a:extLst>
                  <a:ext uri="{0D108BD9-81ED-4DB2-BD59-A6C34878D82A}">
                    <a16:rowId xmlns="" xmlns:a16="http://schemas.microsoft.com/office/drawing/2014/main" val="10004"/>
                  </a:ext>
                </a:extLst>
              </a:tr>
              <a:tr h="454025">
                <a:tc>
                  <a:txBody>
                    <a:bodyPr/>
                    <a:lstStyle/>
                    <a:p>
                      <a:pPr>
                        <a:buNone/>
                      </a:pPr>
                      <a:r>
                        <a:rPr lang="en-US" altLang="zh-CN" dirty="0" smtClean="0"/>
                        <a:t>Opera</a:t>
                      </a:r>
                      <a:endParaRPr lang="en-US" altLang="zh-CN" dirty="0"/>
                    </a:p>
                  </a:txBody>
                  <a:tcPr/>
                </a:tc>
                <a:tc>
                  <a:txBody>
                    <a:bodyPr/>
                    <a:lstStyle/>
                    <a:p>
                      <a:pPr>
                        <a:buNone/>
                      </a:pPr>
                      <a:r>
                        <a:rPr lang="en-US" altLang="zh-CN" dirty="0" smtClean="0">
                          <a:solidFill>
                            <a:srgbClr val="FF0000"/>
                          </a:solidFill>
                        </a:rPr>
                        <a:t>Blink</a:t>
                      </a:r>
                      <a:endParaRPr lang="en-US" altLang="zh-CN" dirty="0">
                        <a:solidFill>
                          <a:srgbClr val="FF0000"/>
                        </a:solidFill>
                      </a:endParaRPr>
                    </a:p>
                  </a:txBody>
                  <a:tcPr/>
                </a:tc>
                <a:tc>
                  <a:txBody>
                    <a:bodyPr/>
                    <a:lstStyle/>
                    <a:p>
                      <a:pPr>
                        <a:buNone/>
                      </a:pPr>
                      <a:r>
                        <a:rPr lang="en-US" altLang="zh-CN" dirty="0" smtClean="0"/>
                        <a:t>V8</a:t>
                      </a:r>
                      <a:endParaRPr lang="en-US" altLang="zh-CN" dirty="0"/>
                    </a:p>
                  </a:txBody>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pitchFamily="34" charset="-122"/>
                <a:ea typeface="微软雅黑" pitchFamily="34" charset="-122"/>
              </a:rPr>
              <a:t>for </a:t>
            </a:r>
            <a:r>
              <a:rPr lang="zh-CN" altLang="en-US" sz="3200" b="1" dirty="0" smtClean="0">
                <a:latin typeface="微软雅黑" pitchFamily="34" charset="-122"/>
                <a:ea typeface="微软雅黑" pitchFamily="34" charset="-122"/>
              </a:rPr>
              <a:t>语句</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marL="0" indent="0">
              <a:buFont typeface="Wingdings" pitchFamily="2" charset="2"/>
              <a:buChar char="Ø"/>
            </a:pPr>
            <a:r>
              <a:rPr lang="en-US" altLang="zh-CN" sz="1600" dirty="0" smtClean="0"/>
              <a:t>for</a:t>
            </a:r>
            <a:r>
              <a:rPr lang="zh-CN" altLang="en-US" sz="1600" dirty="0" smtClean="0"/>
              <a:t>循环语法格式：</a:t>
            </a:r>
            <a:endParaRPr lang="en-US" altLang="zh-CN" sz="1600" dirty="0" smtClean="0"/>
          </a:p>
          <a:p>
            <a:pPr marL="0" indent="0">
              <a:buNone/>
            </a:pPr>
            <a:r>
              <a:rPr lang="en-US" altLang="zh-CN" sz="1600" dirty="0" smtClean="0"/>
              <a:t>for(</a:t>
            </a:r>
            <a:r>
              <a:rPr lang="zh-CN" altLang="en-US" sz="1600" dirty="0" smtClean="0"/>
              <a:t>表达式</a:t>
            </a:r>
            <a:r>
              <a:rPr lang="en-US" altLang="zh-CN" sz="1600" dirty="0" smtClean="0"/>
              <a:t>1;</a:t>
            </a:r>
            <a:r>
              <a:rPr lang="zh-CN" altLang="en-US" sz="1600" dirty="0" smtClean="0"/>
              <a:t>表达式</a:t>
            </a:r>
            <a:r>
              <a:rPr lang="en-US" altLang="zh-CN" sz="1600" dirty="0" smtClean="0"/>
              <a:t>2;</a:t>
            </a:r>
            <a:r>
              <a:rPr lang="zh-CN" altLang="en-US" sz="1600" dirty="0" smtClean="0"/>
              <a:t>表达式</a:t>
            </a:r>
            <a:r>
              <a:rPr lang="en-US" altLang="zh-CN" sz="1600" dirty="0" smtClean="0"/>
              <a:t>3){</a:t>
            </a:r>
          </a:p>
          <a:p>
            <a:pPr marL="0" indent="0">
              <a:buNone/>
            </a:pPr>
            <a:r>
              <a:rPr lang="en-US" altLang="zh-CN" sz="1600" dirty="0" smtClean="0"/>
              <a:t>	</a:t>
            </a:r>
            <a:r>
              <a:rPr lang="zh-CN" altLang="en-US" sz="1600" dirty="0" smtClean="0"/>
              <a:t>循环体语句</a:t>
            </a:r>
            <a:r>
              <a:rPr lang="en-US" altLang="zh-CN" sz="1600" dirty="0" smtClean="0"/>
              <a:t>;</a:t>
            </a:r>
          </a:p>
          <a:p>
            <a:pPr marL="0" indent="0">
              <a:buNone/>
            </a:pPr>
            <a:r>
              <a:rPr lang="en-US" altLang="zh-CN" sz="1600" dirty="0" smtClean="0"/>
              <a:t>}</a:t>
            </a:r>
          </a:p>
          <a:p>
            <a:pPr marL="0" indent="0">
              <a:buNone/>
            </a:pPr>
            <a:endParaRPr lang="en-US" altLang="zh-CN" sz="1600" dirty="0" smtClean="0"/>
          </a:p>
          <a:p>
            <a:pPr marL="0" indent="0">
              <a:buFont typeface="Wingdings" pitchFamily="2" charset="2"/>
              <a:buChar char="Ø"/>
            </a:pPr>
            <a:r>
              <a:rPr lang="en-US" altLang="zh-CN" sz="1600" dirty="0" smtClean="0"/>
              <a:t>for</a:t>
            </a:r>
            <a:r>
              <a:rPr lang="zh-CN" altLang="en-US" sz="1600" dirty="0" smtClean="0"/>
              <a:t>循环的执行过程</a:t>
            </a:r>
            <a:r>
              <a:rPr lang="en-US" altLang="zh-CN" sz="1600" dirty="0" smtClean="0"/>
              <a:t>:</a:t>
            </a:r>
          </a:p>
          <a:p>
            <a:pPr marL="400050" lvl="1" indent="0">
              <a:buFont typeface="Wingdings" pitchFamily="2" charset="2"/>
              <a:buChar char="Ø"/>
            </a:pPr>
            <a:r>
              <a:rPr lang="en-US" altLang="zh-CN" sz="1600" dirty="0" smtClean="0"/>
              <a:t>1.</a:t>
            </a:r>
            <a:r>
              <a:rPr lang="zh-CN" altLang="en-US" sz="1600" dirty="0" smtClean="0"/>
              <a:t>计算表达式</a:t>
            </a:r>
            <a:r>
              <a:rPr lang="en-US" altLang="zh-CN" sz="1600" dirty="0" smtClean="0"/>
              <a:t>1</a:t>
            </a:r>
            <a:r>
              <a:rPr lang="zh-CN" altLang="en-US" sz="1600" dirty="0" smtClean="0"/>
              <a:t>的值</a:t>
            </a:r>
            <a:r>
              <a:rPr lang="en-US" altLang="zh-CN" sz="1600" dirty="0" smtClean="0"/>
              <a:t>;</a:t>
            </a:r>
          </a:p>
          <a:p>
            <a:pPr marL="400050" lvl="1" indent="0">
              <a:buFont typeface="Wingdings" pitchFamily="2" charset="2"/>
              <a:buChar char="Ø"/>
            </a:pPr>
            <a:r>
              <a:rPr lang="en-US" altLang="zh-CN" sz="1600" dirty="0" smtClean="0"/>
              <a:t>2.</a:t>
            </a:r>
            <a:r>
              <a:rPr lang="zh-CN" altLang="en-US" sz="1600" dirty="0" smtClean="0"/>
              <a:t>计算表达式</a:t>
            </a:r>
            <a:r>
              <a:rPr lang="en-US" altLang="zh-CN" sz="1600" dirty="0" smtClean="0"/>
              <a:t>2</a:t>
            </a:r>
            <a:r>
              <a:rPr lang="zh-CN" altLang="en-US" sz="1600" dirty="0" smtClean="0"/>
              <a:t>（</a:t>
            </a:r>
            <a:r>
              <a:rPr lang="en-US" altLang="zh-CN" sz="1600" dirty="0" err="1" smtClean="0"/>
              <a:t>boolean</a:t>
            </a:r>
            <a:r>
              <a:rPr lang="zh-CN" altLang="en-US" sz="1600" dirty="0" smtClean="0"/>
              <a:t>表达式）的值，</a:t>
            </a:r>
            <a:r>
              <a:rPr lang="en-US" altLang="zh-CN" sz="1600" dirty="0" smtClean="0"/>
              <a:t>true</a:t>
            </a:r>
            <a:r>
              <a:rPr lang="zh-CN" altLang="en-US" sz="1600" dirty="0" smtClean="0"/>
              <a:t>执行，</a:t>
            </a:r>
            <a:r>
              <a:rPr lang="en-US" altLang="zh-CN" sz="1600" dirty="0" smtClean="0"/>
              <a:t>false</a:t>
            </a:r>
            <a:r>
              <a:rPr lang="zh-CN" altLang="en-US" sz="1600" dirty="0" smtClean="0"/>
              <a:t>退出</a:t>
            </a:r>
          </a:p>
          <a:p>
            <a:pPr marL="400050" lvl="1" indent="0">
              <a:buFont typeface="Wingdings" pitchFamily="2" charset="2"/>
              <a:buChar char="Ø"/>
            </a:pPr>
            <a:r>
              <a:rPr lang="en-US" altLang="zh-CN" sz="1600" dirty="0" smtClean="0"/>
              <a:t>3.</a:t>
            </a:r>
            <a:r>
              <a:rPr lang="zh-CN" altLang="en-US" sz="1600" dirty="0" smtClean="0"/>
              <a:t>执行循环体</a:t>
            </a:r>
            <a:r>
              <a:rPr lang="en-US" altLang="zh-CN" sz="1600" dirty="0" smtClean="0"/>
              <a:t>;</a:t>
            </a:r>
          </a:p>
          <a:p>
            <a:pPr marL="400050" lvl="1" indent="0">
              <a:buFont typeface="Wingdings" pitchFamily="2" charset="2"/>
              <a:buChar char="Ø"/>
            </a:pPr>
            <a:r>
              <a:rPr lang="en-US" altLang="zh-CN" sz="1600" dirty="0" smtClean="0"/>
              <a:t>4.</a:t>
            </a:r>
            <a:r>
              <a:rPr lang="zh-CN" altLang="en-US" sz="1600" dirty="0" smtClean="0"/>
              <a:t>执行表达式</a:t>
            </a:r>
            <a:r>
              <a:rPr lang="en-US" altLang="zh-CN" sz="1600" dirty="0" smtClean="0"/>
              <a:t>3;</a:t>
            </a:r>
          </a:p>
          <a:p>
            <a:pPr marL="400050" lvl="1" indent="0">
              <a:buFont typeface="Wingdings" pitchFamily="2" charset="2"/>
              <a:buChar char="Ø"/>
            </a:pPr>
            <a:r>
              <a:rPr lang="en-US" altLang="zh-CN" sz="1600" dirty="0" smtClean="0"/>
              <a:t>5.</a:t>
            </a:r>
            <a:r>
              <a:rPr lang="zh-CN" altLang="en-US" sz="1600" dirty="0" smtClean="0"/>
              <a:t>计算表达式</a:t>
            </a:r>
            <a:r>
              <a:rPr lang="en-US" altLang="zh-CN" sz="1600" dirty="0" smtClean="0"/>
              <a:t>2</a:t>
            </a:r>
            <a:r>
              <a:rPr lang="zh-CN" altLang="en-US" sz="1600" dirty="0" smtClean="0">
                <a:sym typeface="+mn-ea"/>
              </a:rPr>
              <a:t>（</a:t>
            </a:r>
            <a:r>
              <a:rPr lang="en-US" altLang="zh-CN" sz="1600" dirty="0" err="1" smtClean="0">
                <a:sym typeface="+mn-ea"/>
              </a:rPr>
              <a:t>boolean</a:t>
            </a:r>
            <a:r>
              <a:rPr lang="zh-CN" altLang="en-US" sz="1600" dirty="0" smtClean="0">
                <a:sym typeface="+mn-ea"/>
              </a:rPr>
              <a:t>表达式）的值，</a:t>
            </a:r>
            <a:r>
              <a:rPr lang="en-US" altLang="zh-CN" sz="1600" dirty="0" smtClean="0">
                <a:sym typeface="+mn-ea"/>
              </a:rPr>
              <a:t>true</a:t>
            </a:r>
            <a:r>
              <a:rPr lang="zh-CN" altLang="en-US" sz="1600" dirty="0" smtClean="0">
                <a:sym typeface="+mn-ea"/>
              </a:rPr>
              <a:t>执行，</a:t>
            </a:r>
            <a:r>
              <a:rPr lang="en-US" altLang="zh-CN" sz="1600" dirty="0" smtClean="0">
                <a:sym typeface="+mn-ea"/>
              </a:rPr>
              <a:t>false</a:t>
            </a:r>
            <a:r>
              <a:rPr lang="zh-CN" altLang="en-US" sz="1600" dirty="0" smtClean="0">
                <a:sym typeface="+mn-ea"/>
              </a:rPr>
              <a:t>退出</a:t>
            </a:r>
          </a:p>
          <a:p>
            <a:pPr marL="400050" lvl="1" indent="0">
              <a:buFont typeface="Wingdings" pitchFamily="2" charset="2"/>
              <a:buChar char="Ø"/>
            </a:pPr>
            <a:r>
              <a:rPr lang="en-US" altLang="zh-CN" sz="1600" dirty="0" smtClean="0"/>
              <a:t>6.</a:t>
            </a:r>
            <a:r>
              <a:rPr lang="zh-CN" altLang="en-US" sz="1600" dirty="0" smtClean="0"/>
              <a:t>如此循环执行，直到表达式</a:t>
            </a:r>
            <a:r>
              <a:rPr lang="en-US" altLang="zh-CN" sz="1600" dirty="0" smtClean="0"/>
              <a:t>2</a:t>
            </a:r>
            <a:r>
              <a:rPr lang="zh-CN" altLang="en-US" sz="1600" dirty="0" smtClean="0"/>
              <a:t>的值为</a:t>
            </a:r>
            <a:r>
              <a:rPr lang="en-US" altLang="zh-CN" sz="1600" dirty="0" smtClean="0"/>
              <a:t>false</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41"/>
          <p:cNvGrpSpPr>
            <a:grpSpLocks/>
          </p:cNvGrpSpPr>
          <p:nvPr/>
        </p:nvGrpSpPr>
        <p:grpSpPr bwMode="auto">
          <a:xfrm>
            <a:off x="2714612" y="857238"/>
            <a:ext cx="3714776" cy="4071948"/>
            <a:chOff x="3901440" y="1503505"/>
            <a:chExt cx="5166995" cy="4912535"/>
          </a:xfrm>
        </p:grpSpPr>
        <p:sp>
          <p:nvSpPr>
            <p:cNvPr id="5" name="矩形 4"/>
            <p:cNvSpPr/>
            <p:nvPr/>
          </p:nvSpPr>
          <p:spPr bwMode="auto">
            <a:xfrm>
              <a:off x="4984048" y="1503505"/>
              <a:ext cx="2316020" cy="32495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accent4"/>
                  </a:solidFill>
                </a:rPr>
                <a:t>循环初始化</a:t>
              </a:r>
              <a:r>
                <a:rPr lang="en-US" altLang="zh-CN" sz="1200" dirty="0">
                  <a:solidFill>
                    <a:schemeClr val="accent4"/>
                  </a:solidFill>
                </a:rPr>
                <a:t>,</a:t>
              </a:r>
              <a:r>
                <a:rPr lang="zh-CN" altLang="en-US" sz="1200" dirty="0">
                  <a:solidFill>
                    <a:schemeClr val="accent4"/>
                  </a:solidFill>
                </a:rPr>
                <a:t>表达式</a:t>
              </a:r>
              <a:r>
                <a:rPr lang="en-US" altLang="zh-CN" sz="1200" dirty="0">
                  <a:solidFill>
                    <a:schemeClr val="accent4"/>
                  </a:solidFill>
                </a:rPr>
                <a:t>1</a:t>
              </a:r>
              <a:endParaRPr lang="zh-CN" altLang="en-US" sz="1200" dirty="0">
                <a:solidFill>
                  <a:schemeClr val="accent4"/>
                </a:solidFill>
                <a:latin typeface="Arial" pitchFamily="34" charset="0"/>
                <a:ea typeface="宋体" pitchFamily="2" charset="-122"/>
              </a:endParaRPr>
            </a:p>
          </p:txBody>
        </p:sp>
        <p:sp>
          <p:nvSpPr>
            <p:cNvPr id="6" name="菱形 5"/>
            <p:cNvSpPr/>
            <p:nvPr/>
          </p:nvSpPr>
          <p:spPr bwMode="auto">
            <a:xfrm>
              <a:off x="3901440" y="2133237"/>
              <a:ext cx="4495524" cy="519079"/>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tx1"/>
                  </a:solidFill>
                  <a:latin typeface="Arial" pitchFamily="34" charset="0"/>
                  <a:ea typeface="宋体" pitchFamily="2" charset="-122"/>
                </a:rPr>
                <a:t>循环条件</a:t>
              </a:r>
              <a:r>
                <a:rPr lang="en-US" altLang="zh-CN" sz="1200" dirty="0">
                  <a:solidFill>
                    <a:schemeClr val="tx1"/>
                  </a:solidFill>
                  <a:latin typeface="Arial" pitchFamily="34" charset="0"/>
                  <a:ea typeface="宋体" pitchFamily="2" charset="-122"/>
                </a:rPr>
                <a:t>,</a:t>
              </a:r>
              <a:r>
                <a:rPr lang="zh-CN" altLang="en-US" sz="1200" dirty="0">
                  <a:solidFill>
                    <a:schemeClr val="tx1"/>
                  </a:solidFill>
                  <a:latin typeface="Arial" pitchFamily="34" charset="0"/>
                  <a:ea typeface="宋体" pitchFamily="2" charset="-122"/>
                </a:rPr>
                <a:t>表达式</a:t>
              </a:r>
              <a:r>
                <a:rPr lang="en-US" altLang="zh-CN" sz="1200" dirty="0">
                  <a:solidFill>
                    <a:schemeClr val="tx1"/>
                  </a:solidFill>
                  <a:latin typeface="Arial" pitchFamily="34" charset="0"/>
                  <a:ea typeface="宋体" pitchFamily="2" charset="-122"/>
                </a:rPr>
                <a:t>2</a:t>
              </a:r>
              <a:endParaRPr lang="zh-CN" altLang="en-US" sz="1200" dirty="0">
                <a:solidFill>
                  <a:schemeClr val="tx1"/>
                </a:solidFill>
                <a:latin typeface="Arial" pitchFamily="34" charset="0"/>
                <a:ea typeface="宋体" pitchFamily="2" charset="-122"/>
              </a:endParaRPr>
            </a:p>
          </p:txBody>
        </p:sp>
        <p:cxnSp>
          <p:nvCxnSpPr>
            <p:cNvPr id="7" name="直接箭头连接符 6"/>
            <p:cNvCxnSpPr>
              <a:cxnSpLocks noChangeShapeType="1"/>
              <a:stCxn id="5" idx="2"/>
              <a:endCxn id="6" idx="0"/>
            </p:cNvCxnSpPr>
            <p:nvPr/>
          </p:nvCxnSpPr>
          <p:spPr bwMode="auto">
            <a:xfrm rot="16200000" flipH="1">
              <a:off x="5993240" y="1977274"/>
              <a:ext cx="304780" cy="7142"/>
            </a:xfrm>
            <a:prstGeom prst="straightConnector1">
              <a:avLst/>
            </a:prstGeom>
            <a:noFill/>
            <a:ln w="9525" algn="ctr">
              <a:solidFill>
                <a:schemeClr val="tx1"/>
              </a:solidFill>
              <a:round/>
              <a:headEnd/>
              <a:tailEnd type="arrow" w="med" len="med"/>
            </a:ln>
          </p:spPr>
        </p:cxnSp>
        <p:sp>
          <p:nvSpPr>
            <p:cNvPr id="8" name="矩形 7"/>
            <p:cNvSpPr/>
            <p:nvPr/>
          </p:nvSpPr>
          <p:spPr bwMode="auto">
            <a:xfrm>
              <a:off x="5212635" y="3658135"/>
              <a:ext cx="1858848" cy="25933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accent4"/>
                  </a:solidFill>
                </a:rPr>
                <a:t>语句代码块</a:t>
              </a:r>
              <a:r>
                <a:rPr lang="en-US" altLang="zh-CN" sz="1200" dirty="0">
                  <a:solidFill>
                    <a:schemeClr val="accent4"/>
                  </a:solidFill>
                </a:rPr>
                <a:t>….</a:t>
              </a:r>
              <a:endParaRPr lang="zh-CN" altLang="en-US" sz="1200" dirty="0">
                <a:solidFill>
                  <a:schemeClr val="accent4"/>
                </a:solidFill>
                <a:latin typeface="Arial" pitchFamily="34" charset="0"/>
                <a:ea typeface="宋体" pitchFamily="2" charset="-122"/>
              </a:endParaRPr>
            </a:p>
          </p:txBody>
        </p:sp>
        <p:cxnSp>
          <p:nvCxnSpPr>
            <p:cNvPr id="9" name="直接箭头连接符 9"/>
            <p:cNvCxnSpPr>
              <a:cxnSpLocks noChangeShapeType="1"/>
              <a:stCxn id="6" idx="2"/>
              <a:endCxn id="8" idx="0"/>
            </p:cNvCxnSpPr>
            <p:nvPr/>
          </p:nvCxnSpPr>
          <p:spPr bwMode="auto">
            <a:xfrm rot="5400000">
              <a:off x="5642722" y="3151654"/>
              <a:ext cx="1005819" cy="7142"/>
            </a:xfrm>
            <a:prstGeom prst="straightConnector1">
              <a:avLst/>
            </a:prstGeom>
            <a:noFill/>
            <a:ln w="9525" algn="ctr">
              <a:solidFill>
                <a:schemeClr val="tx1"/>
              </a:solidFill>
              <a:round/>
              <a:headEnd/>
              <a:tailEnd type="arrow" w="med" len="med"/>
            </a:ln>
          </p:spPr>
        </p:cxnSp>
        <p:sp>
          <p:nvSpPr>
            <p:cNvPr id="10" name="矩形 9"/>
            <p:cNvSpPr/>
            <p:nvPr/>
          </p:nvSpPr>
          <p:spPr bwMode="auto">
            <a:xfrm>
              <a:off x="5765052" y="2895190"/>
              <a:ext cx="750841" cy="348586"/>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a:defRPr/>
              </a:pPr>
              <a:r>
                <a:rPr lang="en-US" altLang="zh-CN" sz="1200" dirty="0">
                  <a:solidFill>
                    <a:schemeClr val="bg1"/>
                  </a:solidFill>
                </a:rPr>
                <a:t> t</a:t>
              </a:r>
              <a:r>
                <a:rPr lang="en-US" altLang="zh-CN" sz="1200" dirty="0">
                  <a:solidFill>
                    <a:schemeClr val="bg1"/>
                  </a:solidFill>
                  <a:latin typeface="Arial" pitchFamily="34" charset="0"/>
                  <a:ea typeface="宋体" pitchFamily="2" charset="-122"/>
                </a:rPr>
                <a:t>rue</a:t>
              </a:r>
            </a:p>
            <a:p>
              <a:pPr algn="ctr">
                <a:defRPr/>
              </a:pPr>
              <a:endParaRPr lang="zh-CN" altLang="en-US" sz="1200" dirty="0">
                <a:solidFill>
                  <a:schemeClr val="bg1"/>
                </a:solidFill>
                <a:latin typeface="Arial" pitchFamily="34" charset="0"/>
                <a:ea typeface="宋体" pitchFamily="2" charset="-122"/>
              </a:endParaRPr>
            </a:p>
          </p:txBody>
        </p:sp>
        <p:sp>
          <p:nvSpPr>
            <p:cNvPr id="11" name="菱形 10"/>
            <p:cNvSpPr/>
            <p:nvPr/>
          </p:nvSpPr>
          <p:spPr bwMode="auto">
            <a:xfrm>
              <a:off x="5028496" y="4511161"/>
              <a:ext cx="2225538" cy="51749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tx1"/>
                  </a:solidFill>
                  <a:latin typeface="Arial" pitchFamily="34" charset="0"/>
                  <a:ea typeface="宋体" pitchFamily="2" charset="-122"/>
                </a:rPr>
                <a:t>表达式</a:t>
              </a:r>
              <a:r>
                <a:rPr lang="en-US" altLang="zh-CN" sz="1200" dirty="0">
                  <a:solidFill>
                    <a:schemeClr val="tx1"/>
                  </a:solidFill>
                  <a:latin typeface="Arial" pitchFamily="34" charset="0"/>
                  <a:ea typeface="宋体" pitchFamily="2" charset="-122"/>
                </a:rPr>
                <a:t>3</a:t>
              </a:r>
              <a:endParaRPr lang="zh-CN" altLang="en-US" sz="1200" dirty="0">
                <a:solidFill>
                  <a:schemeClr val="tx1"/>
                </a:solidFill>
                <a:latin typeface="Arial" pitchFamily="34" charset="0"/>
                <a:ea typeface="宋体" pitchFamily="2" charset="-122"/>
              </a:endParaRPr>
            </a:p>
          </p:txBody>
        </p:sp>
        <p:cxnSp>
          <p:nvCxnSpPr>
            <p:cNvPr id="12" name="直接箭头连接符 13"/>
            <p:cNvCxnSpPr>
              <a:cxnSpLocks noChangeShapeType="1"/>
              <a:stCxn id="8" idx="2"/>
              <a:endCxn id="11" idx="0"/>
            </p:cNvCxnSpPr>
            <p:nvPr/>
          </p:nvCxnSpPr>
          <p:spPr bwMode="auto">
            <a:xfrm rot="5400000">
              <a:off x="5844820" y="4213920"/>
              <a:ext cx="593687" cy="794"/>
            </a:xfrm>
            <a:prstGeom prst="straightConnector1">
              <a:avLst/>
            </a:prstGeom>
            <a:noFill/>
            <a:ln w="9525" algn="ctr">
              <a:solidFill>
                <a:schemeClr val="tx1"/>
              </a:solidFill>
              <a:round/>
              <a:headEnd/>
              <a:tailEnd type="arrow" w="med" len="med"/>
            </a:ln>
          </p:spPr>
        </p:cxnSp>
        <p:cxnSp>
          <p:nvCxnSpPr>
            <p:cNvPr id="13" name="形状 15"/>
            <p:cNvCxnSpPr>
              <a:cxnSpLocks noChangeShapeType="1"/>
              <a:stCxn id="6" idx="3"/>
            </p:cNvCxnSpPr>
            <p:nvPr/>
          </p:nvCxnSpPr>
          <p:spPr bwMode="auto">
            <a:xfrm flipH="1">
              <a:off x="6141720" y="2392680"/>
              <a:ext cx="2255520" cy="4023360"/>
            </a:xfrm>
            <a:prstGeom prst="bentConnector4">
              <a:avLst>
                <a:gd name="adj1" fmla="val -10134"/>
                <a:gd name="adj2" fmla="val 76324"/>
              </a:avLst>
            </a:prstGeom>
            <a:noFill/>
            <a:ln w="9525" algn="ctr">
              <a:solidFill>
                <a:schemeClr val="tx1"/>
              </a:solidFill>
              <a:round/>
              <a:headEnd/>
              <a:tailEnd type="arrow" w="med" len="med"/>
            </a:ln>
          </p:spPr>
        </p:cxnSp>
        <p:sp>
          <p:nvSpPr>
            <p:cNvPr id="14" name="矩形 13"/>
            <p:cNvSpPr/>
            <p:nvPr/>
          </p:nvSpPr>
          <p:spPr bwMode="auto">
            <a:xfrm>
              <a:off x="8216000" y="3582530"/>
              <a:ext cx="852435" cy="334149"/>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altLang="zh-CN" sz="1200" dirty="0">
                  <a:solidFill>
                    <a:schemeClr val="tx1"/>
                  </a:solidFill>
                  <a:latin typeface="Arial" pitchFamily="34" charset="0"/>
                  <a:ea typeface="宋体" pitchFamily="2" charset="-122"/>
                </a:rPr>
                <a:t> </a:t>
              </a:r>
              <a:r>
                <a:rPr lang="en-US" altLang="zh-CN" sz="1200" dirty="0">
                  <a:solidFill>
                    <a:schemeClr val="bg1"/>
                  </a:solidFill>
                  <a:latin typeface="Arial" pitchFamily="34" charset="0"/>
                  <a:ea typeface="宋体" pitchFamily="2" charset="-122"/>
                </a:rPr>
                <a:t>false</a:t>
              </a:r>
              <a:endParaRPr lang="zh-CN" altLang="en-US" sz="1200" dirty="0">
                <a:solidFill>
                  <a:schemeClr val="bg1"/>
                </a:solidFill>
                <a:latin typeface="Arial" pitchFamily="34" charset="0"/>
                <a:ea typeface="宋体" pitchFamily="2" charset="-122"/>
              </a:endParaRPr>
            </a:p>
          </p:txBody>
        </p:sp>
        <p:cxnSp>
          <p:nvCxnSpPr>
            <p:cNvPr id="15" name="形状 25"/>
            <p:cNvCxnSpPr>
              <a:cxnSpLocks noChangeShapeType="1"/>
              <a:stCxn id="11" idx="2"/>
              <a:endCxn id="6" idx="1"/>
            </p:cNvCxnSpPr>
            <p:nvPr/>
          </p:nvCxnSpPr>
          <p:spPr bwMode="auto">
            <a:xfrm rot="5400000" flipH="1">
              <a:off x="3703320" y="2590800"/>
              <a:ext cx="2636520" cy="2240280"/>
            </a:xfrm>
            <a:prstGeom prst="bentConnector4">
              <a:avLst>
                <a:gd name="adj1" fmla="val -8671"/>
                <a:gd name="adj2" fmla="val 110204"/>
              </a:avLst>
            </a:prstGeom>
            <a:noFill/>
            <a:ln w="9525" algn="ctr">
              <a:solidFill>
                <a:schemeClr val="tx1"/>
              </a:solidFill>
              <a:round/>
              <a:headEnd/>
              <a:tailEnd type="arrow" w="med" len="med"/>
            </a:ln>
          </p:spPr>
        </p:cxnSp>
      </p:grpSp>
      <p:sp>
        <p:nvSpPr>
          <p:cNvPr id="16"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流程图</a:t>
            </a:r>
            <a:endParaRPr lang="zh-CN" altLang="en-US" sz="3200" b="1"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pitchFamily="34" charset="-122"/>
                <a:ea typeface="微软雅黑" pitchFamily="34" charset="-122"/>
              </a:rPr>
              <a:t>break</a:t>
            </a:r>
            <a:r>
              <a:rPr lang="zh-CN" altLang="en-US" sz="3200" b="1" dirty="0" smtClean="0">
                <a:latin typeface="微软雅黑" pitchFamily="34" charset="-122"/>
                <a:ea typeface="微软雅黑" pitchFamily="34" charset="-122"/>
              </a:rPr>
              <a:t>和</a:t>
            </a:r>
            <a:r>
              <a:rPr lang="en-US" altLang="zh-CN" sz="3200" b="1" dirty="0" smtClean="0">
                <a:latin typeface="微软雅黑" pitchFamily="34" charset="-122"/>
                <a:ea typeface="微软雅黑" pitchFamily="34" charset="-122"/>
              </a:rPr>
              <a:t>continue</a:t>
            </a:r>
            <a:r>
              <a:rPr lang="zh-CN" altLang="en-US" sz="3200" b="1" dirty="0" smtClean="0">
                <a:latin typeface="微软雅黑" pitchFamily="34" charset="-122"/>
                <a:ea typeface="微软雅黑" pitchFamily="34" charset="-122"/>
              </a:rPr>
              <a:t>语句</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marL="361950" indent="-361950" algn="just" defTabSz="514350">
              <a:lnSpc>
                <a:spcPct val="110000"/>
              </a:lnSpc>
              <a:spcBef>
                <a:spcPts val="1013"/>
              </a:spcBef>
              <a:buClr>
                <a:schemeClr val="tx1"/>
              </a:buClr>
              <a:buSzPct val="80000"/>
              <a:buFont typeface="Wingdings" pitchFamily="2" charset="2"/>
              <a:buChar char="Ø"/>
              <a:defRPr/>
            </a:pPr>
            <a:r>
              <a:rPr lang="en-US" altLang="zh-CN" sz="1600" kern="0" dirty="0" smtClean="0">
                <a:sym typeface="Calibri" pitchFamily="34" charset="0"/>
              </a:rPr>
              <a:t>break</a:t>
            </a:r>
            <a:r>
              <a:rPr lang="zh-CN" altLang="en-US" sz="1600" kern="0" dirty="0" smtClean="0">
                <a:sym typeface="Calibri" pitchFamily="34" charset="0"/>
              </a:rPr>
              <a:t>和</a:t>
            </a:r>
            <a:r>
              <a:rPr lang="en-US" altLang="zh-CN" sz="1600" kern="0" dirty="0" smtClean="0">
                <a:sym typeface="Calibri" pitchFamily="34" charset="0"/>
              </a:rPr>
              <a:t>continue</a:t>
            </a:r>
            <a:r>
              <a:rPr lang="zh-CN" altLang="en-US" sz="1600" kern="0" dirty="0" smtClean="0">
                <a:sym typeface="Calibri" pitchFamily="34" charset="0"/>
              </a:rPr>
              <a:t>语句用于在循环中精确地控制代码的执行。</a:t>
            </a:r>
            <a:endParaRPr lang="en-US" altLang="zh-CN" sz="1600" kern="0" dirty="0" smtClean="0">
              <a:sym typeface="Calibri" pitchFamily="34" charset="0"/>
            </a:endParaRPr>
          </a:p>
          <a:p>
            <a:pPr marL="361950" indent="-361950" algn="just" defTabSz="514350">
              <a:lnSpc>
                <a:spcPct val="110000"/>
              </a:lnSpc>
              <a:spcBef>
                <a:spcPts val="1013"/>
              </a:spcBef>
              <a:buClr>
                <a:schemeClr val="tx1"/>
              </a:buClr>
              <a:buSzPct val="80000"/>
              <a:buFont typeface="Wingdings" pitchFamily="2" charset="2"/>
              <a:buChar char="Ø"/>
              <a:defRPr/>
            </a:pPr>
            <a:r>
              <a:rPr lang="en-US" altLang="zh-CN" sz="1600" kern="0" dirty="0" smtClean="0">
                <a:sym typeface="Calibri" pitchFamily="34" charset="0"/>
              </a:rPr>
              <a:t>break</a:t>
            </a:r>
            <a:r>
              <a:rPr lang="zh-CN" altLang="en-US" sz="1600" kern="0" dirty="0" smtClean="0">
                <a:sym typeface="Calibri" pitchFamily="34" charset="0"/>
              </a:rPr>
              <a:t>会立即退出循环，强制继续执行循环后面的语句。</a:t>
            </a:r>
            <a:endParaRPr lang="en-US" altLang="zh-CN" sz="1600" kern="0" dirty="0" smtClean="0">
              <a:sym typeface="Calibri" pitchFamily="34" charset="0"/>
            </a:endParaRPr>
          </a:p>
          <a:p>
            <a:pPr marL="361950" indent="-361950" algn="just" defTabSz="514350">
              <a:lnSpc>
                <a:spcPct val="110000"/>
              </a:lnSpc>
              <a:spcBef>
                <a:spcPts val="1013"/>
              </a:spcBef>
              <a:buClr>
                <a:schemeClr val="tx1"/>
              </a:buClr>
              <a:buSzPct val="80000"/>
              <a:buFont typeface="Wingdings" pitchFamily="2" charset="2"/>
              <a:buChar char="Ø"/>
              <a:defRPr/>
            </a:pPr>
            <a:r>
              <a:rPr lang="en-US" altLang="zh-CN" sz="1600" kern="0" dirty="0" smtClean="0">
                <a:sym typeface="Calibri" pitchFamily="34" charset="0"/>
              </a:rPr>
              <a:t>continue</a:t>
            </a:r>
            <a:r>
              <a:rPr lang="zh-CN" altLang="en-US" sz="1600" kern="0" dirty="0" smtClean="0">
                <a:sym typeface="Calibri" pitchFamily="34" charset="0"/>
              </a:rPr>
              <a:t>语句虽然也是立即退出循环，但退出循环后会从循环的顶部继续执行。</a:t>
            </a:r>
            <a:endParaRPr lang="en-US" altLang="zh-CN" sz="1600" kern="0" dirty="0">
              <a:sym typeface="Calibri"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a:grpSpLocks/>
          </p:cNvGrpSpPr>
          <p:nvPr/>
        </p:nvGrpSpPr>
        <p:grpSpPr bwMode="auto">
          <a:xfrm>
            <a:off x="571472" y="785800"/>
            <a:ext cx="3443532" cy="3998905"/>
            <a:chOff x="3901440" y="1505052"/>
            <a:chExt cx="4495800" cy="4910988"/>
          </a:xfrm>
        </p:grpSpPr>
        <p:sp>
          <p:nvSpPr>
            <p:cNvPr id="5" name="矩形 4"/>
            <p:cNvSpPr/>
            <p:nvPr/>
          </p:nvSpPr>
          <p:spPr bwMode="auto">
            <a:xfrm>
              <a:off x="4982792" y="1505052"/>
              <a:ext cx="2317645" cy="32340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accent4"/>
                  </a:solidFill>
                </a:rPr>
                <a:t>循环初始化</a:t>
              </a:r>
              <a:r>
                <a:rPr lang="en-US" altLang="zh-CN" sz="1200" dirty="0">
                  <a:solidFill>
                    <a:schemeClr val="accent4"/>
                  </a:solidFill>
                </a:rPr>
                <a:t>,</a:t>
              </a:r>
              <a:r>
                <a:rPr lang="zh-CN" altLang="en-US" sz="1200" dirty="0">
                  <a:solidFill>
                    <a:schemeClr val="accent4"/>
                  </a:solidFill>
                </a:rPr>
                <a:t>表达式</a:t>
              </a:r>
              <a:r>
                <a:rPr lang="en-US" altLang="zh-CN" sz="1200" dirty="0">
                  <a:solidFill>
                    <a:schemeClr val="accent4"/>
                  </a:solidFill>
                </a:rPr>
                <a:t>1</a:t>
              </a:r>
              <a:endParaRPr lang="zh-CN" altLang="en-US" sz="1200" dirty="0">
                <a:solidFill>
                  <a:schemeClr val="accent4"/>
                </a:solidFill>
                <a:latin typeface="Arial" pitchFamily="34" charset="0"/>
                <a:ea typeface="宋体" pitchFamily="2" charset="-122"/>
              </a:endParaRPr>
            </a:p>
          </p:txBody>
        </p:sp>
        <p:sp>
          <p:nvSpPr>
            <p:cNvPr id="6" name="菱形 5"/>
            <p:cNvSpPr/>
            <p:nvPr/>
          </p:nvSpPr>
          <p:spPr bwMode="auto">
            <a:xfrm>
              <a:off x="3901440" y="2133237"/>
              <a:ext cx="4495025" cy="519080"/>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tx1"/>
                  </a:solidFill>
                  <a:latin typeface="Arial" pitchFamily="34" charset="0"/>
                  <a:ea typeface="宋体" pitchFamily="2" charset="-122"/>
                </a:rPr>
                <a:t>循环条件</a:t>
              </a:r>
              <a:r>
                <a:rPr lang="en-US" altLang="zh-CN" sz="1200" dirty="0">
                  <a:solidFill>
                    <a:schemeClr val="tx1"/>
                  </a:solidFill>
                  <a:latin typeface="Arial" pitchFamily="34" charset="0"/>
                  <a:ea typeface="宋体" pitchFamily="2" charset="-122"/>
                </a:rPr>
                <a:t>,</a:t>
              </a:r>
              <a:r>
                <a:rPr lang="zh-CN" altLang="en-US" sz="1200" dirty="0">
                  <a:solidFill>
                    <a:schemeClr val="tx1"/>
                  </a:solidFill>
                  <a:latin typeface="Arial" pitchFamily="34" charset="0"/>
                  <a:ea typeface="宋体" pitchFamily="2" charset="-122"/>
                </a:rPr>
                <a:t>表达式</a:t>
              </a:r>
              <a:r>
                <a:rPr lang="en-US" altLang="zh-CN" sz="1200" dirty="0">
                  <a:solidFill>
                    <a:schemeClr val="tx1"/>
                  </a:solidFill>
                  <a:latin typeface="Arial" pitchFamily="34" charset="0"/>
                  <a:ea typeface="宋体" pitchFamily="2" charset="-122"/>
                </a:rPr>
                <a:t>2</a:t>
              </a:r>
              <a:endParaRPr lang="zh-CN" altLang="en-US" sz="1200" dirty="0">
                <a:solidFill>
                  <a:schemeClr val="tx1"/>
                </a:solidFill>
                <a:latin typeface="Arial" pitchFamily="34" charset="0"/>
                <a:ea typeface="宋体" pitchFamily="2" charset="-122"/>
              </a:endParaRPr>
            </a:p>
          </p:txBody>
        </p:sp>
        <p:cxnSp>
          <p:nvCxnSpPr>
            <p:cNvPr id="7" name="直接箭头连接符 6"/>
            <p:cNvCxnSpPr>
              <a:cxnSpLocks noChangeShapeType="1"/>
              <a:stCxn id="5" idx="2"/>
              <a:endCxn id="6" idx="0"/>
            </p:cNvCxnSpPr>
            <p:nvPr/>
          </p:nvCxnSpPr>
          <p:spPr bwMode="auto">
            <a:xfrm rot="16200000" flipH="1">
              <a:off x="5992893" y="1977178"/>
              <a:ext cx="304781" cy="7337"/>
            </a:xfrm>
            <a:prstGeom prst="straightConnector1">
              <a:avLst/>
            </a:prstGeom>
            <a:noFill/>
            <a:ln w="9525" algn="ctr">
              <a:solidFill>
                <a:schemeClr val="tx1"/>
              </a:solidFill>
              <a:round/>
              <a:headEnd/>
              <a:tailEnd type="arrow" w="med" len="med"/>
            </a:ln>
          </p:spPr>
        </p:cxnSp>
        <p:sp>
          <p:nvSpPr>
            <p:cNvPr id="8" name="矩形 7"/>
            <p:cNvSpPr/>
            <p:nvPr/>
          </p:nvSpPr>
          <p:spPr bwMode="auto">
            <a:xfrm>
              <a:off x="5212761" y="3610615"/>
              <a:ext cx="1859335" cy="26319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accent4"/>
                  </a:solidFill>
                </a:rPr>
                <a:t>语句代码块</a:t>
              </a:r>
              <a:r>
                <a:rPr lang="en-US" altLang="zh-CN" sz="1200" dirty="0">
                  <a:solidFill>
                    <a:schemeClr val="accent4"/>
                  </a:solidFill>
                </a:rPr>
                <a:t>….</a:t>
              </a:r>
              <a:endParaRPr lang="zh-CN" altLang="en-US" sz="1200" dirty="0">
                <a:solidFill>
                  <a:schemeClr val="accent4"/>
                </a:solidFill>
                <a:latin typeface="Arial" pitchFamily="34" charset="0"/>
                <a:ea typeface="宋体" pitchFamily="2" charset="-122"/>
              </a:endParaRPr>
            </a:p>
          </p:txBody>
        </p:sp>
        <p:cxnSp>
          <p:nvCxnSpPr>
            <p:cNvPr id="9" name="直接箭头连接符 8"/>
            <p:cNvCxnSpPr>
              <a:cxnSpLocks noChangeShapeType="1"/>
              <a:stCxn id="6" idx="2"/>
              <a:endCxn id="8" idx="0"/>
            </p:cNvCxnSpPr>
            <p:nvPr/>
          </p:nvCxnSpPr>
          <p:spPr bwMode="auto">
            <a:xfrm rot="5400000">
              <a:off x="5666542" y="3128205"/>
              <a:ext cx="958298" cy="6523"/>
            </a:xfrm>
            <a:prstGeom prst="straightConnector1">
              <a:avLst/>
            </a:prstGeom>
            <a:noFill/>
            <a:ln w="9525" algn="ctr">
              <a:solidFill>
                <a:schemeClr val="tx1"/>
              </a:solidFill>
              <a:round/>
              <a:headEnd/>
              <a:tailEnd type="arrow" w="med" len="med"/>
            </a:ln>
          </p:spPr>
        </p:cxnSp>
        <p:sp>
          <p:nvSpPr>
            <p:cNvPr id="10" name="矩形 9"/>
            <p:cNvSpPr/>
            <p:nvPr/>
          </p:nvSpPr>
          <p:spPr bwMode="auto">
            <a:xfrm>
              <a:off x="5765669" y="2895188"/>
              <a:ext cx="750258" cy="3645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a:defRPr/>
              </a:pPr>
              <a:r>
                <a:rPr lang="en-US" altLang="zh-CN" sz="1200" dirty="0">
                  <a:solidFill>
                    <a:schemeClr val="bg1"/>
                  </a:solidFill>
                </a:rPr>
                <a:t> t</a:t>
              </a:r>
              <a:r>
                <a:rPr lang="en-US" altLang="zh-CN" sz="1200" dirty="0">
                  <a:solidFill>
                    <a:schemeClr val="bg1"/>
                  </a:solidFill>
                  <a:latin typeface="Arial" pitchFamily="34" charset="0"/>
                  <a:ea typeface="宋体" pitchFamily="2" charset="-122"/>
                </a:rPr>
                <a:t>rue</a:t>
              </a:r>
            </a:p>
            <a:p>
              <a:pPr algn="ctr">
                <a:defRPr/>
              </a:pPr>
              <a:endParaRPr lang="zh-CN" altLang="en-US" sz="1200" dirty="0">
                <a:solidFill>
                  <a:schemeClr val="tx1"/>
                </a:solidFill>
                <a:latin typeface="Arial" pitchFamily="34" charset="0"/>
                <a:ea typeface="宋体" pitchFamily="2" charset="-122"/>
              </a:endParaRPr>
            </a:p>
          </p:txBody>
        </p:sp>
        <p:sp>
          <p:nvSpPr>
            <p:cNvPr id="11" name="菱形 10"/>
            <p:cNvSpPr/>
            <p:nvPr/>
          </p:nvSpPr>
          <p:spPr bwMode="auto">
            <a:xfrm>
              <a:off x="5028459" y="4511161"/>
              <a:ext cx="2226309" cy="51749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tx1"/>
                  </a:solidFill>
                  <a:latin typeface="Arial" pitchFamily="34" charset="0"/>
                  <a:ea typeface="宋体" pitchFamily="2" charset="-122"/>
                </a:rPr>
                <a:t>表达式</a:t>
              </a:r>
              <a:r>
                <a:rPr lang="en-US" altLang="zh-CN" sz="1200" dirty="0">
                  <a:solidFill>
                    <a:schemeClr val="tx1"/>
                  </a:solidFill>
                  <a:latin typeface="Arial" pitchFamily="34" charset="0"/>
                  <a:ea typeface="宋体" pitchFamily="2" charset="-122"/>
                </a:rPr>
                <a:t>3</a:t>
              </a:r>
              <a:endParaRPr lang="zh-CN" altLang="en-US" sz="1200" dirty="0">
                <a:solidFill>
                  <a:schemeClr val="tx1"/>
                </a:solidFill>
                <a:latin typeface="Arial" pitchFamily="34" charset="0"/>
                <a:ea typeface="宋体" pitchFamily="2" charset="-122"/>
              </a:endParaRPr>
            </a:p>
          </p:txBody>
        </p:sp>
        <p:cxnSp>
          <p:nvCxnSpPr>
            <p:cNvPr id="12" name="直接箭头连接符 11"/>
            <p:cNvCxnSpPr>
              <a:cxnSpLocks noChangeShapeType="1"/>
              <a:stCxn id="8" idx="2"/>
              <a:endCxn id="11" idx="0"/>
            </p:cNvCxnSpPr>
            <p:nvPr/>
          </p:nvCxnSpPr>
          <p:spPr bwMode="auto">
            <a:xfrm rot="5400000">
              <a:off x="5823347" y="4192079"/>
              <a:ext cx="637351" cy="816"/>
            </a:xfrm>
            <a:prstGeom prst="straightConnector1">
              <a:avLst/>
            </a:prstGeom>
            <a:noFill/>
            <a:ln w="9525" algn="ctr">
              <a:solidFill>
                <a:schemeClr val="tx1"/>
              </a:solidFill>
              <a:round/>
              <a:headEnd/>
              <a:tailEnd type="arrow" w="med" len="med"/>
            </a:ln>
          </p:spPr>
        </p:cxnSp>
        <p:cxnSp>
          <p:nvCxnSpPr>
            <p:cNvPr id="13" name="形状 12"/>
            <p:cNvCxnSpPr>
              <a:cxnSpLocks noChangeShapeType="1"/>
              <a:stCxn id="6" idx="3"/>
            </p:cNvCxnSpPr>
            <p:nvPr/>
          </p:nvCxnSpPr>
          <p:spPr bwMode="auto">
            <a:xfrm flipH="1">
              <a:off x="6141720" y="2392680"/>
              <a:ext cx="2255520" cy="4023360"/>
            </a:xfrm>
            <a:prstGeom prst="bentConnector4">
              <a:avLst>
                <a:gd name="adj1" fmla="val -10134"/>
                <a:gd name="adj2" fmla="val 76324"/>
              </a:avLst>
            </a:prstGeom>
            <a:noFill/>
            <a:ln w="9525" algn="ctr">
              <a:solidFill>
                <a:schemeClr val="tx1"/>
              </a:solidFill>
              <a:round/>
              <a:headEnd/>
              <a:tailEnd type="arrow" w="med" len="med"/>
            </a:ln>
          </p:spPr>
        </p:cxnSp>
        <p:cxnSp>
          <p:nvCxnSpPr>
            <p:cNvPr id="15" name="形状 14"/>
            <p:cNvCxnSpPr>
              <a:cxnSpLocks noChangeShapeType="1"/>
            </p:cNvCxnSpPr>
            <p:nvPr/>
          </p:nvCxnSpPr>
          <p:spPr bwMode="auto">
            <a:xfrm rot="5400000" flipH="1">
              <a:off x="3703320" y="2606041"/>
              <a:ext cx="2636520" cy="2240280"/>
            </a:xfrm>
            <a:prstGeom prst="bentConnector4">
              <a:avLst>
                <a:gd name="adj1" fmla="val -8671"/>
                <a:gd name="adj2" fmla="val 110486"/>
              </a:avLst>
            </a:prstGeom>
            <a:noFill/>
            <a:ln w="9525" algn="ctr">
              <a:solidFill>
                <a:schemeClr val="tx1"/>
              </a:solidFill>
              <a:round/>
              <a:headEnd/>
              <a:tailEnd type="arrow" w="med" len="med"/>
            </a:ln>
          </p:spPr>
        </p:cxnSp>
      </p:grpSp>
      <p:cxnSp>
        <p:nvCxnSpPr>
          <p:cNvPr id="16" name="直接箭头连接符 28"/>
          <p:cNvCxnSpPr>
            <a:cxnSpLocks noChangeShapeType="1"/>
          </p:cNvCxnSpPr>
          <p:nvPr/>
        </p:nvCxnSpPr>
        <p:spPr bwMode="auto">
          <a:xfrm flipV="1">
            <a:off x="3000018" y="2571750"/>
            <a:ext cx="1214792" cy="22674"/>
          </a:xfrm>
          <a:prstGeom prst="straightConnector1">
            <a:avLst/>
          </a:prstGeom>
          <a:noFill/>
          <a:ln w="9525" algn="ctr">
            <a:solidFill>
              <a:schemeClr val="tx1"/>
            </a:solidFill>
            <a:round/>
            <a:headEnd/>
            <a:tailEnd type="arrow" w="med" len="med"/>
          </a:ln>
        </p:spPr>
      </p:cxnSp>
      <p:sp>
        <p:nvSpPr>
          <p:cNvPr id="17" name="矩形 32"/>
          <p:cNvSpPr>
            <a:spLocks noChangeArrowheads="1"/>
          </p:cNvSpPr>
          <p:nvPr/>
        </p:nvSpPr>
        <p:spPr bwMode="auto">
          <a:xfrm>
            <a:off x="3286116" y="2428874"/>
            <a:ext cx="571504" cy="285752"/>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lstStyle/>
          <a:p>
            <a:pPr algn="ctr"/>
            <a:r>
              <a:rPr lang="en-US" altLang="zh-CN" sz="1200" b="1" dirty="0"/>
              <a:t>break</a:t>
            </a:r>
            <a:endParaRPr lang="zh-CN" altLang="en-US" sz="1200" b="1" dirty="0"/>
          </a:p>
        </p:txBody>
      </p:sp>
      <p:grpSp>
        <p:nvGrpSpPr>
          <p:cNvPr id="18" name="组合 40"/>
          <p:cNvGrpSpPr>
            <a:grpSpLocks/>
          </p:cNvGrpSpPr>
          <p:nvPr/>
        </p:nvGrpSpPr>
        <p:grpSpPr bwMode="auto">
          <a:xfrm>
            <a:off x="4786320" y="785800"/>
            <a:ext cx="3929084" cy="4071966"/>
            <a:chOff x="6537973" y="1596457"/>
            <a:chExt cx="5319382" cy="4911023"/>
          </a:xfrm>
        </p:grpSpPr>
        <p:grpSp>
          <p:nvGrpSpPr>
            <p:cNvPr id="19" name="组合 15"/>
            <p:cNvGrpSpPr>
              <a:grpSpLocks/>
            </p:cNvGrpSpPr>
            <p:nvPr/>
          </p:nvGrpSpPr>
          <p:grpSpPr bwMode="auto">
            <a:xfrm>
              <a:off x="6736080" y="1596457"/>
              <a:ext cx="5121275" cy="4911023"/>
              <a:chOff x="3901440" y="1505017"/>
              <a:chExt cx="5121275" cy="4911023"/>
            </a:xfrm>
          </p:grpSpPr>
          <p:sp>
            <p:nvSpPr>
              <p:cNvPr id="22" name="矩形 16"/>
              <p:cNvSpPr/>
              <p:nvPr/>
            </p:nvSpPr>
            <p:spPr bwMode="auto">
              <a:xfrm>
                <a:off x="4983614" y="1505017"/>
                <a:ext cx="2316878" cy="32344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accent4"/>
                    </a:solidFill>
                  </a:rPr>
                  <a:t>循环初始化</a:t>
                </a:r>
                <a:r>
                  <a:rPr lang="en-US" altLang="zh-CN" sz="1200" dirty="0">
                    <a:solidFill>
                      <a:schemeClr val="accent4"/>
                    </a:solidFill>
                  </a:rPr>
                  <a:t>,</a:t>
                </a:r>
                <a:r>
                  <a:rPr lang="zh-CN" altLang="en-US" sz="1200" dirty="0">
                    <a:solidFill>
                      <a:schemeClr val="accent4"/>
                    </a:solidFill>
                  </a:rPr>
                  <a:t>表达式</a:t>
                </a:r>
                <a:r>
                  <a:rPr lang="en-US" altLang="zh-CN" sz="1200" dirty="0">
                    <a:solidFill>
                      <a:schemeClr val="accent4"/>
                    </a:solidFill>
                  </a:rPr>
                  <a:t>1</a:t>
                </a:r>
                <a:endParaRPr lang="zh-CN" altLang="en-US" sz="1200" dirty="0">
                  <a:solidFill>
                    <a:schemeClr val="accent4"/>
                  </a:solidFill>
                  <a:latin typeface="Arial" pitchFamily="34" charset="0"/>
                  <a:ea typeface="宋体" pitchFamily="2" charset="-122"/>
                </a:endParaRPr>
              </a:p>
            </p:txBody>
          </p:sp>
          <p:sp>
            <p:nvSpPr>
              <p:cNvPr id="23" name="菱形 22"/>
              <p:cNvSpPr/>
              <p:nvPr/>
            </p:nvSpPr>
            <p:spPr bwMode="auto">
              <a:xfrm>
                <a:off x="3901538" y="2133237"/>
                <a:ext cx="4495653" cy="519079"/>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tx1"/>
                    </a:solidFill>
                    <a:latin typeface="Arial" pitchFamily="34" charset="0"/>
                    <a:ea typeface="宋体" pitchFamily="2" charset="-122"/>
                  </a:rPr>
                  <a:t>循环条件</a:t>
                </a:r>
                <a:r>
                  <a:rPr lang="en-US" altLang="zh-CN" sz="1200" dirty="0">
                    <a:solidFill>
                      <a:schemeClr val="tx1"/>
                    </a:solidFill>
                    <a:latin typeface="Arial" pitchFamily="34" charset="0"/>
                    <a:ea typeface="宋体" pitchFamily="2" charset="-122"/>
                  </a:rPr>
                  <a:t>,</a:t>
                </a:r>
                <a:r>
                  <a:rPr lang="zh-CN" altLang="en-US" sz="1200" dirty="0">
                    <a:solidFill>
                      <a:schemeClr val="tx1"/>
                    </a:solidFill>
                    <a:latin typeface="Arial" pitchFamily="34" charset="0"/>
                    <a:ea typeface="宋体" pitchFamily="2" charset="-122"/>
                  </a:rPr>
                  <a:t>表达式</a:t>
                </a:r>
                <a:r>
                  <a:rPr lang="en-US" altLang="zh-CN" sz="1200" dirty="0">
                    <a:solidFill>
                      <a:schemeClr val="tx1"/>
                    </a:solidFill>
                    <a:latin typeface="Arial" pitchFamily="34" charset="0"/>
                    <a:ea typeface="宋体" pitchFamily="2" charset="-122"/>
                  </a:rPr>
                  <a:t>2</a:t>
                </a:r>
                <a:endParaRPr lang="zh-CN" altLang="en-US" sz="1200" dirty="0">
                  <a:solidFill>
                    <a:schemeClr val="tx1"/>
                  </a:solidFill>
                  <a:latin typeface="Arial" pitchFamily="34" charset="0"/>
                  <a:ea typeface="宋体" pitchFamily="2" charset="-122"/>
                </a:endParaRPr>
              </a:p>
            </p:txBody>
          </p:sp>
          <p:cxnSp>
            <p:nvCxnSpPr>
              <p:cNvPr id="24" name="直接箭头连接符 18"/>
              <p:cNvCxnSpPr>
                <a:cxnSpLocks noChangeShapeType="1"/>
                <a:endCxn id="23" idx="0"/>
              </p:cNvCxnSpPr>
              <p:nvPr/>
            </p:nvCxnSpPr>
            <p:spPr bwMode="auto">
              <a:xfrm>
                <a:off x="6141720" y="1828800"/>
                <a:ext cx="7620" cy="304800"/>
              </a:xfrm>
              <a:prstGeom prst="straightConnector1">
                <a:avLst/>
              </a:prstGeom>
              <a:noFill/>
              <a:ln w="9525" algn="ctr">
                <a:solidFill>
                  <a:schemeClr val="tx1"/>
                </a:solidFill>
                <a:round/>
                <a:headEnd/>
                <a:tailEnd type="arrow" w="med" len="med"/>
              </a:ln>
            </p:spPr>
          </p:cxnSp>
          <p:sp>
            <p:nvSpPr>
              <p:cNvPr id="25" name="矩形 24"/>
              <p:cNvSpPr/>
              <p:nvPr/>
            </p:nvSpPr>
            <p:spPr bwMode="auto">
              <a:xfrm>
                <a:off x="5212708" y="3609740"/>
                <a:ext cx="1858702" cy="26309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accent4"/>
                    </a:solidFill>
                  </a:rPr>
                  <a:t>语句代码块</a:t>
                </a:r>
                <a:r>
                  <a:rPr lang="en-US" altLang="zh-CN" sz="1200" dirty="0">
                    <a:solidFill>
                      <a:schemeClr val="accent4"/>
                    </a:solidFill>
                  </a:rPr>
                  <a:t>….</a:t>
                </a:r>
                <a:endParaRPr lang="zh-CN" altLang="en-US" sz="1200" dirty="0">
                  <a:solidFill>
                    <a:schemeClr val="accent4"/>
                  </a:solidFill>
                  <a:latin typeface="Arial" pitchFamily="34" charset="0"/>
                  <a:ea typeface="宋体" pitchFamily="2" charset="-122"/>
                </a:endParaRPr>
              </a:p>
            </p:txBody>
          </p:sp>
          <p:cxnSp>
            <p:nvCxnSpPr>
              <p:cNvPr id="26" name="直接箭头连接符 20"/>
              <p:cNvCxnSpPr>
                <a:cxnSpLocks noChangeShapeType="1"/>
                <a:stCxn id="23" idx="2"/>
                <a:endCxn id="25" idx="0"/>
              </p:cNvCxnSpPr>
              <p:nvPr/>
            </p:nvCxnSpPr>
            <p:spPr bwMode="auto">
              <a:xfrm rot="5400000">
                <a:off x="5667003" y="3127373"/>
                <a:ext cx="957424" cy="7310"/>
              </a:xfrm>
              <a:prstGeom prst="straightConnector1">
                <a:avLst/>
              </a:prstGeom>
              <a:noFill/>
              <a:ln w="9525" algn="ctr">
                <a:solidFill>
                  <a:schemeClr val="tx1"/>
                </a:solidFill>
                <a:round/>
                <a:headEnd/>
                <a:tailEnd type="arrow" w="med" len="med"/>
              </a:ln>
            </p:spPr>
          </p:cxnSp>
          <p:sp>
            <p:nvSpPr>
              <p:cNvPr id="27" name="矩形 26"/>
              <p:cNvSpPr/>
              <p:nvPr/>
            </p:nvSpPr>
            <p:spPr bwMode="auto">
              <a:xfrm>
                <a:off x="5765115" y="2895189"/>
                <a:ext cx="750629" cy="332994"/>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a:defRPr/>
                </a:pPr>
                <a:r>
                  <a:rPr lang="en-US" altLang="zh-CN" sz="1200" dirty="0">
                    <a:solidFill>
                      <a:schemeClr val="bg1"/>
                    </a:solidFill>
                  </a:rPr>
                  <a:t> t</a:t>
                </a:r>
                <a:r>
                  <a:rPr lang="en-US" altLang="zh-CN" sz="1200" dirty="0">
                    <a:solidFill>
                      <a:schemeClr val="bg1"/>
                    </a:solidFill>
                    <a:latin typeface="Arial" pitchFamily="34" charset="0"/>
                    <a:ea typeface="宋体" pitchFamily="2" charset="-122"/>
                  </a:rPr>
                  <a:t>rue</a:t>
                </a:r>
              </a:p>
              <a:p>
                <a:pPr algn="ctr">
                  <a:defRPr/>
                </a:pPr>
                <a:endParaRPr lang="zh-CN" altLang="en-US" sz="1200" dirty="0">
                  <a:solidFill>
                    <a:schemeClr val="tx1"/>
                  </a:solidFill>
                  <a:latin typeface="Arial" pitchFamily="34" charset="0"/>
                  <a:ea typeface="宋体" pitchFamily="2" charset="-122"/>
                </a:endParaRPr>
              </a:p>
            </p:txBody>
          </p:sp>
          <p:sp>
            <p:nvSpPr>
              <p:cNvPr id="28" name="菱形 27"/>
              <p:cNvSpPr/>
              <p:nvPr/>
            </p:nvSpPr>
            <p:spPr bwMode="auto">
              <a:xfrm>
                <a:off x="5029107" y="4511161"/>
                <a:ext cx="2225892" cy="517492"/>
              </a:xfrm>
              <a:prstGeom prst="diamond">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ctr">
                  <a:defRPr/>
                </a:pPr>
                <a:r>
                  <a:rPr lang="zh-CN" altLang="en-US" sz="1200" dirty="0">
                    <a:solidFill>
                      <a:schemeClr val="tx1"/>
                    </a:solidFill>
                    <a:latin typeface="Arial" pitchFamily="34" charset="0"/>
                    <a:ea typeface="宋体" pitchFamily="2" charset="-122"/>
                  </a:rPr>
                  <a:t>表达式</a:t>
                </a:r>
                <a:r>
                  <a:rPr lang="en-US" altLang="zh-CN" sz="1200" dirty="0">
                    <a:solidFill>
                      <a:schemeClr val="tx1"/>
                    </a:solidFill>
                    <a:latin typeface="Arial" pitchFamily="34" charset="0"/>
                    <a:ea typeface="宋体" pitchFamily="2" charset="-122"/>
                  </a:rPr>
                  <a:t>3</a:t>
                </a:r>
                <a:endParaRPr lang="zh-CN" altLang="en-US" sz="1200" dirty="0">
                  <a:solidFill>
                    <a:schemeClr val="tx1"/>
                  </a:solidFill>
                  <a:latin typeface="Arial" pitchFamily="34" charset="0"/>
                  <a:ea typeface="宋体" pitchFamily="2" charset="-122"/>
                </a:endParaRPr>
              </a:p>
            </p:txBody>
          </p:sp>
          <p:cxnSp>
            <p:nvCxnSpPr>
              <p:cNvPr id="29" name="直接箭头连接符 23"/>
              <p:cNvCxnSpPr>
                <a:cxnSpLocks noChangeShapeType="1"/>
                <a:stCxn id="25" idx="2"/>
                <a:endCxn id="28" idx="0"/>
              </p:cNvCxnSpPr>
              <p:nvPr/>
            </p:nvCxnSpPr>
            <p:spPr bwMode="auto">
              <a:xfrm rot="5400000">
                <a:off x="5822894" y="4191812"/>
                <a:ext cx="638329" cy="2319"/>
              </a:xfrm>
              <a:prstGeom prst="straightConnector1">
                <a:avLst/>
              </a:prstGeom>
              <a:noFill/>
              <a:ln w="9525" algn="ctr">
                <a:solidFill>
                  <a:schemeClr val="tx1"/>
                </a:solidFill>
                <a:round/>
                <a:headEnd/>
                <a:tailEnd type="arrow" w="med" len="med"/>
              </a:ln>
            </p:spPr>
          </p:cxnSp>
          <p:cxnSp>
            <p:nvCxnSpPr>
              <p:cNvPr id="30" name="形状 24"/>
              <p:cNvCxnSpPr>
                <a:cxnSpLocks noChangeShapeType="1"/>
                <a:stCxn id="23" idx="3"/>
              </p:cNvCxnSpPr>
              <p:nvPr/>
            </p:nvCxnSpPr>
            <p:spPr bwMode="auto">
              <a:xfrm flipH="1">
                <a:off x="6141720" y="2392680"/>
                <a:ext cx="2255520" cy="4023360"/>
              </a:xfrm>
              <a:prstGeom prst="bentConnector4">
                <a:avLst>
                  <a:gd name="adj1" fmla="val -10134"/>
                  <a:gd name="adj2" fmla="val 76324"/>
                </a:avLst>
              </a:prstGeom>
              <a:noFill/>
              <a:ln w="9525" algn="ctr">
                <a:solidFill>
                  <a:schemeClr val="tx1"/>
                </a:solidFill>
                <a:round/>
                <a:headEnd/>
                <a:tailEnd type="arrow" w="med" len="med"/>
              </a:ln>
            </p:spPr>
          </p:cxnSp>
          <p:sp>
            <p:nvSpPr>
              <p:cNvPr id="31" name="矩形 30"/>
              <p:cNvSpPr/>
              <p:nvPr/>
            </p:nvSpPr>
            <p:spPr bwMode="auto">
              <a:xfrm>
                <a:off x="8169728" y="3596819"/>
                <a:ext cx="852987" cy="320655"/>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altLang="zh-CN" sz="1200" dirty="0">
                    <a:solidFill>
                      <a:schemeClr val="tx1"/>
                    </a:solidFill>
                    <a:latin typeface="Arial" pitchFamily="34" charset="0"/>
                    <a:ea typeface="宋体" pitchFamily="2" charset="-122"/>
                  </a:rPr>
                  <a:t> </a:t>
                </a:r>
                <a:r>
                  <a:rPr lang="en-US" altLang="zh-CN" sz="1200" dirty="0">
                    <a:solidFill>
                      <a:schemeClr val="bg1"/>
                    </a:solidFill>
                    <a:latin typeface="Arial" pitchFamily="34" charset="0"/>
                    <a:ea typeface="宋体" pitchFamily="2" charset="-122"/>
                  </a:rPr>
                  <a:t>false</a:t>
                </a:r>
                <a:endParaRPr lang="zh-CN" altLang="en-US" sz="1200" dirty="0">
                  <a:solidFill>
                    <a:schemeClr val="bg1"/>
                  </a:solidFill>
                  <a:latin typeface="Arial" pitchFamily="34" charset="0"/>
                  <a:ea typeface="宋体" pitchFamily="2" charset="-122"/>
                </a:endParaRPr>
              </a:p>
            </p:txBody>
          </p:sp>
          <p:cxnSp>
            <p:nvCxnSpPr>
              <p:cNvPr id="32" name="形状 26"/>
              <p:cNvCxnSpPr>
                <a:cxnSpLocks noChangeShapeType="1"/>
                <a:stCxn id="28" idx="2"/>
                <a:endCxn id="23" idx="1"/>
              </p:cNvCxnSpPr>
              <p:nvPr/>
            </p:nvCxnSpPr>
            <p:spPr bwMode="auto">
              <a:xfrm rot="5400000" flipH="1">
                <a:off x="3703320" y="2590800"/>
                <a:ext cx="2636520" cy="2240280"/>
              </a:xfrm>
              <a:prstGeom prst="bentConnector4">
                <a:avLst>
                  <a:gd name="adj1" fmla="val -8671"/>
                  <a:gd name="adj2" fmla="val 110204"/>
                </a:avLst>
              </a:prstGeom>
              <a:noFill/>
              <a:ln w="9525" algn="ctr">
                <a:solidFill>
                  <a:schemeClr val="tx1"/>
                </a:solidFill>
                <a:round/>
                <a:headEnd/>
                <a:tailEnd type="arrow" w="med" len="med"/>
              </a:ln>
            </p:spPr>
          </p:cxnSp>
        </p:grpSp>
        <p:cxnSp>
          <p:nvCxnSpPr>
            <p:cNvPr id="20" name="直接箭头连接符 38"/>
            <p:cNvCxnSpPr>
              <a:cxnSpLocks noChangeShapeType="1"/>
              <a:stCxn id="25" idx="1"/>
            </p:cNvCxnSpPr>
            <p:nvPr/>
          </p:nvCxnSpPr>
          <p:spPr bwMode="auto">
            <a:xfrm rot="10800000">
              <a:off x="6537973" y="3810001"/>
              <a:ext cx="1509376" cy="22725"/>
            </a:xfrm>
            <a:prstGeom prst="straightConnector1">
              <a:avLst/>
            </a:prstGeom>
            <a:noFill/>
            <a:ln w="9525" algn="ctr">
              <a:solidFill>
                <a:schemeClr val="tx1"/>
              </a:solidFill>
              <a:round/>
              <a:headEnd/>
              <a:tailEnd type="arrow" w="med" len="med"/>
            </a:ln>
          </p:spPr>
        </p:cxnSp>
        <p:sp>
          <p:nvSpPr>
            <p:cNvPr id="21" name="矩形 39"/>
            <p:cNvSpPr>
              <a:spLocks noChangeArrowheads="1"/>
            </p:cNvSpPr>
            <p:nvPr/>
          </p:nvSpPr>
          <p:spPr bwMode="auto">
            <a:xfrm>
              <a:off x="6720840" y="3642360"/>
              <a:ext cx="1234440" cy="38100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lstStyle/>
            <a:p>
              <a:pPr algn="ctr"/>
              <a:r>
                <a:rPr lang="en-US" altLang="zh-CN" sz="1200" b="1"/>
                <a:t>continue</a:t>
              </a:r>
              <a:endParaRPr lang="zh-CN" altLang="en-US" sz="1200" b="1"/>
            </a:p>
          </p:txBody>
        </p:sp>
      </p:grpSp>
      <p:sp>
        <p:nvSpPr>
          <p:cNvPr id="62" name="矩形 61"/>
          <p:cNvSpPr/>
          <p:nvPr/>
        </p:nvSpPr>
        <p:spPr bwMode="auto">
          <a:xfrm>
            <a:off x="3857620" y="1857370"/>
            <a:ext cx="630046" cy="265871"/>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lstStyle/>
          <a:p>
            <a:pPr algn="ctr">
              <a:defRPr/>
            </a:pPr>
            <a:r>
              <a:rPr lang="en-US" altLang="zh-CN" sz="1200" dirty="0">
                <a:solidFill>
                  <a:schemeClr val="tx1"/>
                </a:solidFill>
                <a:latin typeface="Arial" pitchFamily="34" charset="0"/>
                <a:ea typeface="宋体" pitchFamily="2" charset="-122"/>
              </a:rPr>
              <a:t> </a:t>
            </a:r>
            <a:r>
              <a:rPr lang="en-US" altLang="zh-CN" sz="1200" dirty="0">
                <a:solidFill>
                  <a:schemeClr val="bg1"/>
                </a:solidFill>
                <a:latin typeface="Arial" pitchFamily="34" charset="0"/>
                <a:ea typeface="宋体" pitchFamily="2" charset="-122"/>
              </a:rPr>
              <a:t>false</a:t>
            </a:r>
            <a:endParaRPr lang="zh-CN" altLang="en-US" sz="1200" dirty="0">
              <a:solidFill>
                <a:schemeClr val="bg1"/>
              </a:solidFill>
              <a:latin typeface="Arial" pitchFamily="34" charset="0"/>
              <a:ea typeface="宋体" pitchFamily="2" charset="-122"/>
            </a:endParaRPr>
          </a:p>
        </p:txBody>
      </p:sp>
      <p:sp>
        <p:nvSpPr>
          <p:cNvPr id="63"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pitchFamily="34" charset="-122"/>
                <a:ea typeface="微软雅黑" pitchFamily="34" charset="-122"/>
              </a:rPr>
              <a:t>流程图</a:t>
            </a:r>
            <a:endParaRPr lang="zh-CN" altLang="en-US" sz="3200" b="1" dirty="0">
              <a:latin typeface="微软雅黑" pitchFamily="34" charset="-122"/>
              <a:ea typeface="微软雅黑" pitchFamily="34"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600" b="1" dirty="0" smtClean="0">
                <a:latin typeface="微软雅黑" charset="0"/>
                <a:ea typeface="微软雅黑" charset="0"/>
              </a:rPr>
              <a:t>7.DOM</a:t>
            </a:r>
            <a:endParaRPr lang="zh-CN" altLang="en-US" sz="3600" dirty="0"/>
          </a:p>
        </p:txBody>
      </p:sp>
      <p:sp>
        <p:nvSpPr>
          <p:cNvPr id="5" name="副标题 4"/>
          <p:cNvSpPr>
            <a:spLocks noGrp="1"/>
          </p:cNvSpPr>
          <p:nvPr>
            <p:ph type="subTitle" idx="1"/>
          </p:nvPr>
        </p:nvSpPr>
        <p:spPr/>
        <p:txBody>
          <a:bodyPr>
            <a:normAutofit/>
          </a:bodyPr>
          <a:lstStyle/>
          <a:p>
            <a:r>
              <a:rPr lang="en-US" altLang="zh-CN" sz="1600" b="1" dirty="0" smtClean="0">
                <a:latin typeface="微软雅黑" charset="0"/>
                <a:ea typeface="微软雅黑" charset="0"/>
              </a:rPr>
              <a:t>DOM</a:t>
            </a:r>
            <a:r>
              <a:rPr lang="zh-CN" altLang="zh-CN" sz="1600" b="1" dirty="0" smtClean="0">
                <a:latin typeface="微软雅黑" charset="0"/>
                <a:ea typeface="微软雅黑" charset="0"/>
              </a:rPr>
              <a:t>概述、文档结构和遍历、读取和修改节点信息</a:t>
            </a:r>
          </a:p>
          <a:p>
            <a:endParaRPr lang="zh-CN" altLang="en-US" sz="16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BOM </a:t>
            </a:r>
            <a:r>
              <a:rPr lang="zh-CN" altLang="en-US" sz="3200" b="1" dirty="0" smtClean="0">
                <a:latin typeface="微软雅黑" charset="0"/>
                <a:ea typeface="微软雅黑" charset="0"/>
              </a:rPr>
              <a:t>与 </a:t>
            </a:r>
            <a:r>
              <a:rPr lang="en-US" altLang="zh-CN" sz="3200" b="1" dirty="0" smtClean="0">
                <a:latin typeface="微软雅黑" charset="0"/>
                <a:ea typeface="微软雅黑" charset="0"/>
              </a:rPr>
              <a:t>DOM</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BOM</a:t>
            </a:r>
            <a:r>
              <a:rPr lang="zh-CN" altLang="en-US" sz="1600" dirty="0" smtClean="0"/>
              <a:t>：</a:t>
            </a:r>
            <a:r>
              <a:rPr lang="en-US" altLang="zh-CN" sz="1600" dirty="0" smtClean="0"/>
              <a:t>Browser Object Model,</a:t>
            </a:r>
            <a:r>
              <a:rPr lang="zh-CN" altLang="en-US" sz="1600" dirty="0" smtClean="0"/>
              <a:t>浏览器对象模型，用来访问和操做浏览器窗口，使</a:t>
            </a:r>
            <a:r>
              <a:rPr lang="en-US" altLang="zh-CN" sz="1600" dirty="0" smtClean="0"/>
              <a:t>JavaScript</a:t>
            </a:r>
            <a:r>
              <a:rPr lang="zh-CN" altLang="en-US" sz="1600" dirty="0" smtClean="0"/>
              <a:t>有能力与浏览器</a:t>
            </a:r>
            <a:r>
              <a:rPr lang="en-US" altLang="zh-CN" sz="1600" dirty="0" smtClean="0"/>
              <a:t>“</a:t>
            </a:r>
            <a:r>
              <a:rPr lang="zh-CN" altLang="en-US" sz="1600" dirty="0" smtClean="0"/>
              <a:t>对话</a:t>
            </a:r>
            <a:r>
              <a:rPr lang="en-US" altLang="zh-CN" sz="1600" dirty="0" smtClean="0"/>
              <a:t>”</a:t>
            </a:r>
          </a:p>
          <a:p>
            <a:pPr lvl="1">
              <a:buFont typeface="Wingdings" pitchFamily="2" charset="2"/>
              <a:buChar char="Ø"/>
            </a:pPr>
            <a:r>
              <a:rPr lang="zh-CN" altLang="en-US" sz="1600" dirty="0" smtClean="0">
                <a:sym typeface="+mn-ea"/>
              </a:rPr>
              <a:t>通过使用</a:t>
            </a:r>
            <a:r>
              <a:rPr lang="en-US" altLang="zh-CN" sz="1600" dirty="0" smtClean="0">
                <a:sym typeface="+mn-ea"/>
              </a:rPr>
              <a:t>BOM</a:t>
            </a:r>
            <a:r>
              <a:rPr lang="zh-CN" altLang="en-US" sz="1600" dirty="0" smtClean="0">
                <a:sym typeface="+mn-ea"/>
              </a:rPr>
              <a:t>，可移动窗口，更改状态文本，执行其它与页面内容发生直接联系的操作</a:t>
            </a:r>
            <a:endParaRPr lang="zh-CN" altLang="en-US" sz="1600" dirty="0" smtClean="0"/>
          </a:p>
          <a:p>
            <a:pPr lvl="1">
              <a:buFont typeface="Wingdings" pitchFamily="2" charset="2"/>
              <a:buChar char="Ø"/>
            </a:pPr>
            <a:r>
              <a:rPr lang="zh-CN" altLang="en-US" sz="1600" dirty="0" smtClean="0">
                <a:sym typeface="+mn-ea"/>
              </a:rPr>
              <a:t>没有相关标准，但被广泛支持</a:t>
            </a:r>
          </a:p>
          <a:p>
            <a:pPr marL="457200" lvl="1" indent="0">
              <a:buFont typeface="Wingdings" pitchFamily="2" charset="2"/>
              <a:buChar char="Ø"/>
            </a:pPr>
            <a:endParaRPr lang="en-US" altLang="zh-CN" sz="1600" dirty="0" smtClean="0"/>
          </a:p>
          <a:p>
            <a:pPr marL="457200" lvl="1" indent="0">
              <a:buFont typeface="Wingdings" pitchFamily="2" charset="2"/>
              <a:buChar char="Ø"/>
            </a:pPr>
            <a:endParaRPr lang="en-US" altLang="zh-CN" sz="1600" dirty="0" smtClean="0"/>
          </a:p>
          <a:p>
            <a:pPr>
              <a:buFont typeface="Wingdings" pitchFamily="2" charset="2"/>
              <a:buChar char="Ø"/>
            </a:pPr>
            <a:r>
              <a:rPr lang="en-US" altLang="zh-CN" sz="1600" dirty="0" smtClean="0"/>
              <a:t>DOM</a:t>
            </a:r>
            <a:r>
              <a:rPr lang="zh-CN" altLang="en-US" sz="1600" dirty="0" smtClean="0"/>
              <a:t>：</a:t>
            </a:r>
            <a:r>
              <a:rPr lang="en-US" altLang="zh-CN" sz="1600" dirty="0" smtClean="0"/>
              <a:t>Document Object Model</a:t>
            </a:r>
            <a:r>
              <a:rPr lang="zh-CN" altLang="en-US" sz="1600" dirty="0" smtClean="0"/>
              <a:t>，文档对象模型，用来操作文档</a:t>
            </a:r>
          </a:p>
          <a:p>
            <a:pPr lvl="1">
              <a:buFont typeface="Wingdings" pitchFamily="2" charset="2"/>
              <a:buChar char="Ø"/>
            </a:pPr>
            <a:r>
              <a:rPr lang="zh-CN" altLang="en-US" sz="1600" dirty="0" smtClean="0"/>
              <a:t>定义了访问和操作</a:t>
            </a:r>
            <a:r>
              <a:rPr lang="en-US" altLang="zh-CN" sz="1600" dirty="0" smtClean="0"/>
              <a:t>HTML</a:t>
            </a:r>
            <a:r>
              <a:rPr lang="zh-CN" altLang="en-US" sz="1600" dirty="0" smtClean="0"/>
              <a:t>文档的标准方法</a:t>
            </a:r>
          </a:p>
          <a:p>
            <a:pPr lvl="1">
              <a:buFont typeface="Wingdings" pitchFamily="2" charset="2"/>
              <a:buChar char="Ø"/>
            </a:pPr>
            <a:r>
              <a:rPr lang="zh-CN" altLang="en-US" sz="1600" dirty="0" smtClean="0"/>
              <a:t>通过对</a:t>
            </a:r>
            <a:r>
              <a:rPr lang="en-US" altLang="zh-CN" sz="1600" dirty="0" smtClean="0"/>
              <a:t>DOM</a:t>
            </a:r>
            <a:r>
              <a:rPr lang="zh-CN" altLang="en-US" sz="1600" dirty="0" smtClean="0"/>
              <a:t>树的操作，实现对</a:t>
            </a:r>
            <a:r>
              <a:rPr lang="en-US" altLang="zh-CN" sz="1600" dirty="0" smtClean="0"/>
              <a:t>HTML</a:t>
            </a:r>
            <a:r>
              <a:rPr lang="zh-CN" altLang="en-US" sz="1600" dirty="0" smtClean="0"/>
              <a:t>文档内容的操作</a:t>
            </a:r>
          </a:p>
          <a:p>
            <a:pPr lvl="1">
              <a:buFont typeface="Wingdings" pitchFamily="2" charset="2"/>
              <a:buChar char="Ø"/>
            </a:pPr>
            <a:r>
              <a:rPr lang="en-US" altLang="zh-CN" sz="1600" dirty="0" smtClean="0"/>
              <a:t>W3C</a:t>
            </a:r>
            <a:r>
              <a:rPr lang="zh-CN" altLang="en-US" sz="1600" dirty="0" smtClean="0"/>
              <a:t>组织定义了相关的操作标准</a:t>
            </a:r>
          </a:p>
          <a:p>
            <a:pPr lvl="1">
              <a:buFont typeface="Wingdings" pitchFamily="2" charset="2"/>
              <a:buChar char="Ø"/>
            </a:pPr>
            <a:endParaRPr lang="zh-CN" altLang="en-US" sz="16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DOM</a:t>
            </a:r>
            <a:r>
              <a:rPr lang="zh-CN" altLang="en-US" sz="3200" b="1" dirty="0" smtClean="0">
                <a:latin typeface="微软雅黑" charset="0"/>
                <a:ea typeface="微软雅黑" charset="0"/>
              </a:rPr>
              <a:t>概述</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DOM</a:t>
            </a:r>
            <a:r>
              <a:rPr lang="zh-CN" altLang="en-US" sz="1600" dirty="0" smtClean="0"/>
              <a:t>是</a:t>
            </a:r>
            <a:r>
              <a:rPr lang="en-US" altLang="zh-CN" sz="1600" dirty="0" smtClean="0"/>
              <a:t>W3C</a:t>
            </a:r>
            <a:r>
              <a:rPr lang="zh-CN" altLang="en-US" sz="1600" dirty="0" smtClean="0"/>
              <a:t>（万维网联盟）的标准，是中立于平台和语言的接口，它允许程序和脚本动态的访问和更新文档的内容、结构和样式。</a:t>
            </a:r>
            <a:endParaRPr lang="en-US" altLang="zh-CN" sz="1600" dirty="0" smtClean="0"/>
          </a:p>
          <a:p>
            <a:pPr>
              <a:buFont typeface="Wingdings" pitchFamily="2" charset="2"/>
              <a:buChar char="Ø"/>
            </a:pPr>
            <a:endParaRPr lang="en-US" altLang="zh-CN" sz="1600" dirty="0" smtClean="0"/>
          </a:p>
          <a:p>
            <a:pPr>
              <a:buFont typeface="Wingdings" pitchFamily="2" charset="2"/>
              <a:buChar char="Ø"/>
            </a:pPr>
            <a:endParaRPr lang="zh-CN" altLang="en-US" sz="1600" dirty="0" smtClean="0"/>
          </a:p>
          <a:p>
            <a:pPr>
              <a:buFont typeface="Wingdings" pitchFamily="2" charset="2"/>
              <a:buChar char="Ø"/>
            </a:pPr>
            <a:r>
              <a:rPr lang="en-US" altLang="zh-CN" sz="1600" dirty="0" smtClean="0"/>
              <a:t>W3C DOM</a:t>
            </a:r>
            <a:r>
              <a:rPr lang="zh-CN" altLang="en-US" sz="1600" dirty="0" smtClean="0"/>
              <a:t>标准被分为</a:t>
            </a:r>
            <a:r>
              <a:rPr lang="en-US" altLang="zh-CN" sz="1600" dirty="0" smtClean="0"/>
              <a:t>3</a:t>
            </a:r>
            <a:r>
              <a:rPr lang="zh-CN" altLang="en-US" sz="1600" dirty="0" smtClean="0"/>
              <a:t>个不同的部分：</a:t>
            </a:r>
          </a:p>
          <a:p>
            <a:pPr lvl="1">
              <a:buFont typeface="Wingdings" pitchFamily="2" charset="2"/>
              <a:buChar char="Ø"/>
            </a:pPr>
            <a:r>
              <a:rPr lang="zh-CN" altLang="en-US" sz="1600" dirty="0" smtClean="0"/>
              <a:t>核心</a:t>
            </a:r>
            <a:r>
              <a:rPr lang="en-US" altLang="zh-CN" sz="1600" dirty="0" smtClean="0"/>
              <a:t>DOM </a:t>
            </a:r>
            <a:r>
              <a:rPr lang="zh-CN" altLang="en-US" sz="1600" dirty="0" smtClean="0"/>
              <a:t>针对任何结构化文档的标准模型</a:t>
            </a:r>
          </a:p>
          <a:p>
            <a:pPr lvl="1">
              <a:buFont typeface="Wingdings" pitchFamily="2" charset="2"/>
              <a:buChar char="Ø"/>
            </a:pPr>
            <a:r>
              <a:rPr lang="en-US" altLang="zh-CN" sz="1600" dirty="0" smtClean="0"/>
              <a:t>XML DOM </a:t>
            </a:r>
            <a:r>
              <a:rPr lang="zh-CN" altLang="en-US" sz="1600" dirty="0" smtClean="0"/>
              <a:t>针对</a:t>
            </a:r>
            <a:r>
              <a:rPr lang="en-US" altLang="zh-CN" sz="1600" dirty="0" smtClean="0"/>
              <a:t>XML</a:t>
            </a:r>
            <a:r>
              <a:rPr lang="zh-CN" altLang="en-US" sz="1600" dirty="0" smtClean="0"/>
              <a:t>文档的标准模型</a:t>
            </a:r>
          </a:p>
          <a:p>
            <a:pPr lvl="1">
              <a:buFont typeface="Wingdings" pitchFamily="2" charset="2"/>
              <a:buChar char="Ø"/>
            </a:pPr>
            <a:r>
              <a:rPr lang="en-US" altLang="zh-CN" sz="1600" dirty="0" smtClean="0"/>
              <a:t>HTML DOM</a:t>
            </a:r>
            <a:r>
              <a:rPr lang="zh-CN" altLang="en-US" sz="1600" dirty="0" smtClean="0"/>
              <a:t>针对</a:t>
            </a:r>
            <a:r>
              <a:rPr lang="en-US" altLang="zh-CN" sz="1600" dirty="0" smtClean="0"/>
              <a:t>HTML</a:t>
            </a:r>
            <a:r>
              <a:rPr lang="zh-CN" altLang="en-US" sz="1600" dirty="0" smtClean="0"/>
              <a:t>文档的标准模型</a:t>
            </a:r>
            <a:endParaRPr lang="zh-CN" altLang="en-US" sz="1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DOM</a:t>
            </a:r>
            <a:r>
              <a:rPr lang="zh-CN" altLang="en-US" sz="3200" b="1" dirty="0" smtClean="0">
                <a:latin typeface="微软雅黑" charset="0"/>
                <a:ea typeface="微软雅黑" charset="0"/>
              </a:rPr>
              <a:t>概述</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HTML DOM</a:t>
            </a:r>
            <a:r>
              <a:rPr lang="zh-CN" altLang="en-US" sz="1600" dirty="0" smtClean="0"/>
              <a:t>：针对</a:t>
            </a:r>
            <a:r>
              <a:rPr lang="en-US" altLang="zh-CN" sz="1600" dirty="0" smtClean="0"/>
              <a:t>HTML</a:t>
            </a:r>
            <a:r>
              <a:rPr lang="zh-CN" altLang="en-US" sz="1600" dirty="0" smtClean="0"/>
              <a:t>文档的对象模型</a:t>
            </a:r>
          </a:p>
          <a:p>
            <a:pPr lvl="1">
              <a:buFont typeface="Wingdings" pitchFamily="2" charset="2"/>
              <a:buChar char="Ø"/>
            </a:pPr>
            <a:r>
              <a:rPr lang="zh-CN" altLang="en-US" sz="1600" dirty="0" smtClean="0"/>
              <a:t>当网页被加载时，浏览器会创建页面的文档对象模型</a:t>
            </a:r>
            <a:endParaRPr lang="en-US" altLang="zh-CN" sz="1600" dirty="0" smtClean="0"/>
          </a:p>
          <a:p>
            <a:pPr lvl="1">
              <a:buFont typeface="Wingdings" pitchFamily="2" charset="2"/>
              <a:buChar char="Ø"/>
            </a:pPr>
            <a:endParaRPr lang="zh-CN" altLang="en-US" sz="1600" dirty="0" smtClean="0"/>
          </a:p>
          <a:p>
            <a:pPr>
              <a:buFont typeface="Wingdings" pitchFamily="2" charset="2"/>
              <a:buChar char="Ø"/>
            </a:pPr>
            <a:r>
              <a:rPr lang="zh-CN" altLang="en-US" sz="1600" dirty="0" smtClean="0"/>
              <a:t>通过</a:t>
            </a:r>
            <a:r>
              <a:rPr lang="en-US" altLang="zh-CN" sz="1600" dirty="0" smtClean="0"/>
              <a:t>DOM</a:t>
            </a:r>
            <a:r>
              <a:rPr lang="zh-CN" altLang="en-US" sz="1600" dirty="0" smtClean="0"/>
              <a:t>，可以访问所有的</a:t>
            </a:r>
            <a:r>
              <a:rPr lang="en-US" altLang="zh-CN" sz="1600" dirty="0" smtClean="0"/>
              <a:t>HTML</a:t>
            </a:r>
            <a:r>
              <a:rPr lang="zh-CN" altLang="en-US" sz="1600" dirty="0" smtClean="0"/>
              <a:t>元素，连同它们所包含的文本和属性</a:t>
            </a:r>
          </a:p>
          <a:p>
            <a:pPr lvl="1">
              <a:buFont typeface="Wingdings" pitchFamily="2" charset="2"/>
              <a:buChar char="Ø"/>
            </a:pPr>
            <a:r>
              <a:rPr lang="zh-CN" altLang="en-US" sz="1600" dirty="0" smtClean="0"/>
              <a:t>可以对其中的内容进行修改和删除，同时也可以创建新的元素</a:t>
            </a:r>
            <a:endParaRPr lang="en-US" altLang="zh-CN" sz="1600" dirty="0" smtClean="0"/>
          </a:p>
          <a:p>
            <a:pPr lvl="1">
              <a:buFont typeface="Wingdings" pitchFamily="2" charset="2"/>
              <a:buChar char="Ø"/>
            </a:pPr>
            <a:endParaRPr lang="zh-CN" altLang="en-US" sz="1600" dirty="0" smtClean="0"/>
          </a:p>
          <a:p>
            <a:pPr>
              <a:buFont typeface="Wingdings" pitchFamily="2" charset="2"/>
              <a:buChar char="Ø"/>
            </a:pPr>
            <a:r>
              <a:rPr lang="zh-CN" altLang="en-US" sz="1600" dirty="0" smtClean="0"/>
              <a:t>文档中的所有节点组成了一个文档树</a:t>
            </a:r>
          </a:p>
          <a:p>
            <a:pPr lvl="1">
              <a:buFont typeface="Wingdings" pitchFamily="2" charset="2"/>
              <a:buChar char="Ø"/>
            </a:pPr>
            <a:r>
              <a:rPr lang="en-US" altLang="zh-CN" sz="1600" dirty="0" smtClean="0"/>
              <a:t>document</a:t>
            </a:r>
            <a:r>
              <a:rPr lang="zh-CN" altLang="en-US" sz="1600" dirty="0" smtClean="0"/>
              <a:t>对象是一颗文档树的根</a:t>
            </a:r>
            <a:endParaRPr lang="zh-CN" altLang="en-US" sz="16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document</a:t>
            </a:r>
            <a:r>
              <a:rPr lang="zh-CN" altLang="en-US" sz="3200" b="1" dirty="0" smtClean="0">
                <a:latin typeface="微软雅黑" charset="0"/>
                <a:ea typeface="微软雅黑" charset="0"/>
              </a:rPr>
              <a:t>对象</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浏览器内置的</a:t>
            </a:r>
            <a:r>
              <a:rPr lang="en-US" altLang="zh-CN" sz="1600" dirty="0" smtClean="0"/>
              <a:t>JS</a:t>
            </a:r>
            <a:r>
              <a:rPr lang="zh-CN" altLang="en-US" sz="1600" dirty="0" smtClean="0"/>
              <a:t>解释器会为载入的每个</a:t>
            </a:r>
            <a:r>
              <a:rPr lang="en-US" altLang="zh-CN" sz="1600" dirty="0" smtClean="0"/>
              <a:t>HTML</a:t>
            </a:r>
            <a:r>
              <a:rPr lang="zh-CN" altLang="en-US" sz="1600" dirty="0" smtClean="0"/>
              <a:t>文档创建一个对应的</a:t>
            </a:r>
            <a:r>
              <a:rPr lang="en-US" altLang="zh-CN" sz="1600" dirty="0" smtClean="0"/>
              <a:t>document</a:t>
            </a:r>
            <a:r>
              <a:rPr lang="zh-CN" altLang="en-US" sz="1600" dirty="0" smtClean="0"/>
              <a:t>对象</a:t>
            </a:r>
          </a:p>
          <a:p>
            <a:pPr marL="0" indent="0">
              <a:buFont typeface="Wingdings" pitchFamily="2" charset="2"/>
              <a:buChar char="Ø"/>
            </a:pPr>
            <a:endParaRPr lang="zh-CN" altLang="en-US" sz="1600" dirty="0" smtClean="0"/>
          </a:p>
          <a:p>
            <a:pPr>
              <a:buFont typeface="Wingdings" pitchFamily="2" charset="2"/>
              <a:buChar char="Ø"/>
            </a:pPr>
            <a:r>
              <a:rPr lang="zh-CN" altLang="en-US" sz="1600" dirty="0" smtClean="0"/>
              <a:t>通过使用</a:t>
            </a:r>
            <a:r>
              <a:rPr lang="en-US" altLang="zh-CN" sz="1600" dirty="0" smtClean="0"/>
              <a:t>document</a:t>
            </a:r>
            <a:r>
              <a:rPr lang="zh-CN" altLang="en-US" sz="1600" dirty="0" smtClean="0"/>
              <a:t>对象，可以从脚本中对</a:t>
            </a:r>
            <a:r>
              <a:rPr lang="en-US" altLang="zh-CN" sz="1600" dirty="0" smtClean="0"/>
              <a:t>HTML</a:t>
            </a:r>
            <a:r>
              <a:rPr lang="zh-CN" altLang="en-US" sz="1600" dirty="0" smtClean="0"/>
              <a:t>页面中的所有元素进行访问</a:t>
            </a:r>
            <a:endParaRPr lang="zh-CN" altLang="en-US" sz="16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DOM</a:t>
            </a:r>
            <a:r>
              <a:rPr lang="zh-CN" altLang="en-US" sz="3200" b="1" dirty="0" smtClean="0">
                <a:latin typeface="微软雅黑" charset="0"/>
                <a:ea typeface="微软雅黑" charset="0"/>
              </a:rPr>
              <a:t>节点树</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smtClean="0"/>
              <a:t>HTML DOM</a:t>
            </a:r>
            <a:r>
              <a:rPr lang="zh-CN" altLang="en-US" sz="1600" dirty="0" smtClean="0"/>
              <a:t>将</a:t>
            </a:r>
            <a:r>
              <a:rPr lang="en-US" altLang="zh-CN" sz="1600" dirty="0" smtClean="0"/>
              <a:t>HTML</a:t>
            </a:r>
            <a:r>
              <a:rPr lang="zh-CN" altLang="en-US" sz="1600" dirty="0" smtClean="0"/>
              <a:t>文档视作树结构。</a:t>
            </a:r>
          </a:p>
          <a:p>
            <a:pPr>
              <a:buFont typeface="Wingdings" pitchFamily="2" charset="2"/>
              <a:buChar char="Ø"/>
            </a:pPr>
            <a:r>
              <a:rPr lang="zh-CN" altLang="en-US" sz="1600" dirty="0" smtClean="0"/>
              <a:t>文档中的元素、属性、文本、注释等都被看作一个节点。</a:t>
            </a:r>
            <a:endParaRPr lang="zh-CN" altLang="en-US" sz="1600" dirty="0"/>
          </a:p>
        </p:txBody>
      </p:sp>
      <p:pic>
        <p:nvPicPr>
          <p:cNvPr id="1026" name="Picture 2" descr="DOM HTML tree"/>
          <p:cNvPicPr>
            <a:picLocks noChangeAspect="1" noChangeArrowheads="1"/>
          </p:cNvPicPr>
          <p:nvPr/>
        </p:nvPicPr>
        <p:blipFill>
          <a:blip r:embed="rId2" cstate="print"/>
          <a:srcRect/>
          <a:stretch>
            <a:fillRect/>
          </a:stretch>
        </p:blipFill>
        <p:spPr bwMode="auto">
          <a:xfrm>
            <a:off x="1142976" y="1643056"/>
            <a:ext cx="4959836" cy="271464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JavaScript</a:t>
            </a:r>
            <a:r>
              <a:rPr lang="zh-CN" altLang="en-US" sz="3200" b="1" dirty="0" smtClean="0">
                <a:latin typeface="微软雅黑" charset="0"/>
                <a:ea typeface="微软雅黑" charset="0"/>
              </a:rPr>
              <a:t>运行环境</a:t>
            </a:r>
            <a:endParaRPr lang="zh-CN" altLang="en-US" sz="3200" dirty="0"/>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en-US" altLang="zh-CN" sz="1600" dirty="0" smtClean="0"/>
              <a:t>JavaScript</a:t>
            </a:r>
            <a:r>
              <a:rPr lang="zh-CN" altLang="en-US" sz="1600" dirty="0" smtClean="0"/>
              <a:t>运行在浏览器内核中的脚本解释引擎</a:t>
            </a:r>
            <a:endParaRPr lang="en-US" altLang="zh-CN" sz="1600" dirty="0" smtClean="0"/>
          </a:p>
          <a:p>
            <a:pPr>
              <a:buFont typeface="Wingdings" pitchFamily="2" charset="2"/>
              <a:buChar char="Ø"/>
            </a:pPr>
            <a:r>
              <a:rPr lang="en-US" altLang="zh-CN" sz="1600" dirty="0" smtClean="0"/>
              <a:t>REPL</a:t>
            </a:r>
            <a:r>
              <a:rPr lang="zh-CN" altLang="en-US" sz="1600" dirty="0" smtClean="0"/>
              <a:t>环境</a:t>
            </a:r>
            <a:r>
              <a:rPr lang="en-US" sz="1600" dirty="0" smtClean="0"/>
              <a:t>（Read-</a:t>
            </a:r>
            <a:r>
              <a:rPr lang="en-US" sz="1600" dirty="0" err="1" smtClean="0"/>
              <a:t>Eval</a:t>
            </a:r>
            <a:r>
              <a:rPr lang="en-US" sz="1600" dirty="0" smtClean="0"/>
              <a:t>-Print-Loop）</a:t>
            </a:r>
            <a:endParaRPr lang="en-US" altLang="zh-CN" sz="1600" dirty="0" smtClean="0"/>
          </a:p>
          <a:p>
            <a:pPr lvl="1">
              <a:buFont typeface="Wingdings" pitchFamily="2" charset="2"/>
              <a:buChar char="Ø"/>
            </a:pPr>
            <a:r>
              <a:rPr lang="zh-CN" altLang="en-US" sz="1200" dirty="0" smtClean="0"/>
              <a:t>打开</a:t>
            </a:r>
            <a:r>
              <a:rPr lang="en-US" altLang="zh-CN" sz="1200" dirty="0" smtClean="0"/>
              <a:t>chrome</a:t>
            </a:r>
            <a:r>
              <a:rPr lang="zh-CN" altLang="en-US" sz="1200" dirty="0" smtClean="0"/>
              <a:t>浏览器控制台</a:t>
            </a:r>
            <a:r>
              <a:rPr lang="en-US" altLang="zh-CN" sz="1200" dirty="0" smtClean="0"/>
              <a:t>(</a:t>
            </a:r>
            <a:r>
              <a:rPr lang="zh-CN" altLang="en-US" sz="1200" dirty="0" smtClean="0"/>
              <a:t>快捷键 </a:t>
            </a:r>
            <a:r>
              <a:rPr lang="en-US" altLang="zh-CN" sz="1200" dirty="0" err="1" smtClean="0"/>
              <a:t>ctrl+shift+j</a:t>
            </a:r>
            <a:r>
              <a:rPr lang="en-US" altLang="zh-CN" sz="1200" dirty="0" smtClean="0"/>
              <a:t>)</a:t>
            </a:r>
          </a:p>
        </p:txBody>
      </p:sp>
      <p:graphicFrame>
        <p:nvGraphicFramePr>
          <p:cNvPr id="4" name="图示 3"/>
          <p:cNvGraphicFramePr/>
          <p:nvPr/>
        </p:nvGraphicFramePr>
        <p:xfrm>
          <a:off x="3571868" y="1571618"/>
          <a:ext cx="4976826" cy="3103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DOM</a:t>
            </a:r>
            <a:r>
              <a:rPr lang="zh-CN" altLang="en-US" sz="3200" b="1" dirty="0" smtClean="0">
                <a:latin typeface="微软雅黑" charset="0"/>
                <a:ea typeface="微软雅黑" charset="0"/>
              </a:rPr>
              <a:t>操作</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通过可编程的对象模型，</a:t>
            </a:r>
            <a:r>
              <a:rPr lang="en-US" altLang="zh-CN" sz="1600" dirty="0" smtClean="0"/>
              <a:t>JavaScript</a:t>
            </a:r>
            <a:r>
              <a:rPr lang="zh-CN" altLang="en-US" sz="1600" dirty="0" smtClean="0"/>
              <a:t>获得了足够的能力来创建动态的</a:t>
            </a:r>
            <a:r>
              <a:rPr lang="en-US" altLang="zh-CN" sz="1600" dirty="0" smtClean="0"/>
              <a:t>HTML</a:t>
            </a:r>
          </a:p>
          <a:p>
            <a:pPr lvl="1">
              <a:buFont typeface="Wingdings" pitchFamily="2" charset="2"/>
              <a:buChar char="Ø"/>
            </a:pPr>
            <a:r>
              <a:rPr lang="zh-CN" altLang="en-US" sz="1600" dirty="0" smtClean="0"/>
              <a:t>查找节点</a:t>
            </a:r>
          </a:p>
          <a:p>
            <a:pPr lvl="1">
              <a:buFont typeface="Wingdings" pitchFamily="2" charset="2"/>
              <a:buChar char="Ø"/>
            </a:pPr>
            <a:r>
              <a:rPr lang="zh-CN" altLang="en-US" sz="1600" dirty="0" smtClean="0"/>
              <a:t>读取节点信息</a:t>
            </a:r>
          </a:p>
          <a:p>
            <a:pPr lvl="1">
              <a:buFont typeface="Wingdings" pitchFamily="2" charset="2"/>
              <a:buChar char="Ø"/>
            </a:pPr>
            <a:r>
              <a:rPr lang="zh-CN" altLang="en-US" sz="1600" dirty="0" smtClean="0"/>
              <a:t>修改节点信息</a:t>
            </a:r>
          </a:p>
          <a:p>
            <a:pPr lvl="1">
              <a:buFont typeface="Wingdings" pitchFamily="2" charset="2"/>
              <a:buChar char="Ø"/>
            </a:pPr>
            <a:r>
              <a:rPr lang="zh-CN" altLang="en-US" sz="1600" dirty="0" smtClean="0"/>
              <a:t>创建新节点</a:t>
            </a:r>
          </a:p>
          <a:p>
            <a:pPr lvl="1">
              <a:buFont typeface="Wingdings" pitchFamily="2" charset="2"/>
              <a:buChar char="Ø"/>
            </a:pPr>
            <a:r>
              <a:rPr lang="zh-CN" altLang="en-US" sz="1600" dirty="0" smtClean="0"/>
              <a:t>删除节点</a:t>
            </a:r>
            <a:endParaRPr lang="zh-CN" altLang="en-US" sz="1600" dirty="0"/>
          </a:p>
        </p:txBody>
      </p:sp>
      <p:graphicFrame>
        <p:nvGraphicFramePr>
          <p:cNvPr id="4" name="表格 3"/>
          <p:cNvGraphicFramePr/>
          <p:nvPr/>
        </p:nvGraphicFramePr>
        <p:xfrm>
          <a:off x="2714612" y="1357306"/>
          <a:ext cx="5572164" cy="3143270"/>
        </p:xfrm>
        <a:graphic>
          <a:graphicData uri="http://schemas.openxmlformats.org/drawingml/2006/table">
            <a:tbl>
              <a:tblPr firstRow="1" bandRow="1">
                <a:tableStyleId>{5C22544A-7EE6-4342-B048-85BDC9FD1C3A}</a:tableStyleId>
              </a:tblPr>
              <a:tblGrid>
                <a:gridCol w="1857980">
                  <a:extLst>
                    <a:ext uri="{9D8B030D-6E8A-4147-A177-3AD203B41FA5}">
                      <a16:colId xmlns:a16="http://schemas.microsoft.com/office/drawing/2014/main" xmlns="" val="20000"/>
                    </a:ext>
                  </a:extLst>
                </a:gridCol>
                <a:gridCol w="1857537">
                  <a:extLst>
                    <a:ext uri="{9D8B030D-6E8A-4147-A177-3AD203B41FA5}">
                      <a16:colId xmlns:a16="http://schemas.microsoft.com/office/drawing/2014/main" xmlns="" val="20001"/>
                    </a:ext>
                  </a:extLst>
                </a:gridCol>
                <a:gridCol w="1856647">
                  <a:extLst>
                    <a:ext uri="{9D8B030D-6E8A-4147-A177-3AD203B41FA5}">
                      <a16:colId xmlns:a16="http://schemas.microsoft.com/office/drawing/2014/main" xmlns="" val="20002"/>
                    </a:ext>
                  </a:extLst>
                </a:gridCol>
              </a:tblGrid>
              <a:tr h="294643">
                <a:tc gridSpan="2">
                  <a:txBody>
                    <a:bodyPr/>
                    <a:lstStyle/>
                    <a:p>
                      <a:pPr algn="ctr">
                        <a:buNone/>
                      </a:pPr>
                      <a:r>
                        <a:rPr lang="zh-CN" altLang="en-US" sz="1200" dirty="0"/>
                        <a:t>常用</a:t>
                      </a:r>
                      <a:r>
                        <a:rPr lang="en-US" altLang="zh-CN" sz="1200" dirty="0"/>
                        <a:t>DOM</a:t>
                      </a:r>
                      <a:r>
                        <a:rPr lang="zh-CN" altLang="en-US" sz="1200" dirty="0"/>
                        <a:t>方法</a:t>
                      </a:r>
                    </a:p>
                  </a:txBody>
                  <a:tcPr/>
                </a:tc>
                <a:tc hMerge="1">
                  <a:txBody>
                    <a:bodyPr/>
                    <a:lstStyle/>
                    <a:p>
                      <a:endParaRPr lang="zh-CN"/>
                    </a:p>
                  </a:txBody>
                  <a:tcPr/>
                </a:tc>
                <a:tc>
                  <a:txBody>
                    <a:bodyPr/>
                    <a:lstStyle/>
                    <a:p>
                      <a:pPr algn="ctr">
                        <a:buNone/>
                      </a:pPr>
                      <a:r>
                        <a:rPr lang="zh-CN" altLang="en-US" sz="1200"/>
                        <a:t>常用</a:t>
                      </a:r>
                      <a:r>
                        <a:rPr lang="en-US" altLang="zh-CN" sz="1200"/>
                        <a:t>DOM</a:t>
                      </a:r>
                      <a:r>
                        <a:rPr lang="zh-CN" altLang="en-US" sz="1200"/>
                        <a:t>属性</a:t>
                      </a:r>
                    </a:p>
                  </a:txBody>
                  <a:tcPr/>
                </a:tc>
                <a:extLst>
                  <a:ext uri="{0D108BD9-81ED-4DB2-BD59-A6C34878D82A}">
                    <a16:rowId xmlns:a16="http://schemas.microsoft.com/office/drawing/2014/main" xmlns="" val="10000"/>
                  </a:ext>
                </a:extLst>
              </a:tr>
              <a:tr h="294643">
                <a:tc>
                  <a:txBody>
                    <a:bodyPr/>
                    <a:lstStyle/>
                    <a:p>
                      <a:pPr>
                        <a:buNone/>
                      </a:pPr>
                      <a:r>
                        <a:rPr lang="en-US" altLang="zh-CN" sz="1200"/>
                        <a:t>getElementById()</a:t>
                      </a:r>
                    </a:p>
                  </a:txBody>
                  <a:tcPr/>
                </a:tc>
                <a:tc>
                  <a:txBody>
                    <a:bodyPr/>
                    <a:lstStyle/>
                    <a:p>
                      <a:pPr>
                        <a:buNone/>
                      </a:pPr>
                      <a:r>
                        <a:rPr lang="en-US" altLang="zh-CN" sz="1200"/>
                        <a:t>createTextNode()</a:t>
                      </a:r>
                    </a:p>
                  </a:txBody>
                  <a:tcPr/>
                </a:tc>
                <a:tc>
                  <a:txBody>
                    <a:bodyPr/>
                    <a:lstStyle/>
                    <a:p>
                      <a:pPr>
                        <a:buNone/>
                      </a:pPr>
                      <a:r>
                        <a:rPr lang="en-US" altLang="zh-CN" sz="1200"/>
                        <a:t>innerHTML</a:t>
                      </a:r>
                    </a:p>
                  </a:txBody>
                  <a:tcPr/>
                </a:tc>
                <a:extLst>
                  <a:ext uri="{0D108BD9-81ED-4DB2-BD59-A6C34878D82A}">
                    <a16:rowId xmlns:a16="http://schemas.microsoft.com/office/drawing/2014/main" xmlns="" val="10001"/>
                  </a:ext>
                </a:extLst>
              </a:tr>
              <a:tr h="393063">
                <a:tc>
                  <a:txBody>
                    <a:bodyPr/>
                    <a:lstStyle/>
                    <a:p>
                      <a:pPr>
                        <a:buNone/>
                      </a:pPr>
                      <a:r>
                        <a:rPr lang="en-US" altLang="zh-CN" sz="1200"/>
                        <a:t>getElementsByTagName()</a:t>
                      </a:r>
                    </a:p>
                  </a:txBody>
                  <a:tcPr/>
                </a:tc>
                <a:tc>
                  <a:txBody>
                    <a:bodyPr/>
                    <a:lstStyle/>
                    <a:p>
                      <a:pPr>
                        <a:buNone/>
                      </a:pPr>
                      <a:r>
                        <a:rPr lang="en-US" altLang="zh-CN" sz="1200"/>
                        <a:t>getAttribute()</a:t>
                      </a:r>
                    </a:p>
                  </a:txBody>
                  <a:tcPr/>
                </a:tc>
                <a:tc>
                  <a:txBody>
                    <a:bodyPr/>
                    <a:lstStyle/>
                    <a:p>
                      <a:pPr>
                        <a:buNone/>
                      </a:pPr>
                      <a:r>
                        <a:rPr lang="en-US" altLang="zh-CN" sz="1200"/>
                        <a:t>parentNode</a:t>
                      </a:r>
                    </a:p>
                  </a:txBody>
                  <a:tcPr/>
                </a:tc>
                <a:extLst>
                  <a:ext uri="{0D108BD9-81ED-4DB2-BD59-A6C34878D82A}">
                    <a16:rowId xmlns:a16="http://schemas.microsoft.com/office/drawing/2014/main" xmlns="" val="10002"/>
                  </a:ext>
                </a:extLst>
              </a:tr>
              <a:tr h="393063">
                <a:tc>
                  <a:txBody>
                    <a:bodyPr/>
                    <a:lstStyle/>
                    <a:p>
                      <a:pPr>
                        <a:buNone/>
                      </a:pPr>
                      <a:r>
                        <a:rPr lang="en-US" altLang="zh-CN" sz="1200"/>
                        <a:t>getElementsByClassName()</a:t>
                      </a:r>
                    </a:p>
                  </a:txBody>
                  <a:tcPr/>
                </a:tc>
                <a:tc>
                  <a:txBody>
                    <a:bodyPr/>
                    <a:lstStyle/>
                    <a:p>
                      <a:pPr>
                        <a:buNone/>
                      </a:pPr>
                      <a:r>
                        <a:rPr lang="en-US" altLang="zh-CN" sz="1200" dirty="0" err="1"/>
                        <a:t>setAttribute</a:t>
                      </a:r>
                      <a:r>
                        <a:rPr lang="en-US" altLang="zh-CN" sz="1200" dirty="0"/>
                        <a:t>()</a:t>
                      </a:r>
                      <a:endParaRPr lang="zh-CN" altLang="en-US" sz="1200" dirty="0"/>
                    </a:p>
                  </a:txBody>
                  <a:tcPr/>
                </a:tc>
                <a:tc>
                  <a:txBody>
                    <a:bodyPr/>
                    <a:lstStyle/>
                    <a:p>
                      <a:pPr>
                        <a:buNone/>
                      </a:pPr>
                      <a:r>
                        <a:rPr lang="en-US" altLang="zh-CN" sz="1200"/>
                        <a:t>childNodes</a:t>
                      </a:r>
                    </a:p>
                  </a:txBody>
                  <a:tcPr/>
                </a:tc>
                <a:extLst>
                  <a:ext uri="{0D108BD9-81ED-4DB2-BD59-A6C34878D82A}">
                    <a16:rowId xmlns:a16="http://schemas.microsoft.com/office/drawing/2014/main" xmlns="" val="10003"/>
                  </a:ext>
                </a:extLst>
              </a:tr>
              <a:tr h="294643">
                <a:tc>
                  <a:txBody>
                    <a:bodyPr/>
                    <a:lstStyle/>
                    <a:p>
                      <a:pPr>
                        <a:buNone/>
                      </a:pPr>
                      <a:r>
                        <a:rPr lang="en-US" altLang="zh-CN" sz="1200"/>
                        <a:t>appendChild()</a:t>
                      </a:r>
                    </a:p>
                  </a:txBody>
                  <a:tcPr/>
                </a:tc>
                <a:tc>
                  <a:txBody>
                    <a:bodyPr/>
                    <a:lstStyle/>
                    <a:p>
                      <a:pPr>
                        <a:buNone/>
                      </a:pPr>
                      <a:endParaRPr lang="en-US" altLang="zh-CN" sz="1200" dirty="0"/>
                    </a:p>
                  </a:txBody>
                  <a:tcPr/>
                </a:tc>
                <a:tc>
                  <a:txBody>
                    <a:bodyPr/>
                    <a:lstStyle/>
                    <a:p>
                      <a:pPr>
                        <a:buNone/>
                      </a:pPr>
                      <a:r>
                        <a:rPr lang="en-US" altLang="zh-CN" sz="1200"/>
                        <a:t>attributes</a:t>
                      </a:r>
                    </a:p>
                  </a:txBody>
                  <a:tcPr/>
                </a:tc>
                <a:extLst>
                  <a:ext uri="{0D108BD9-81ED-4DB2-BD59-A6C34878D82A}">
                    <a16:rowId xmlns:a16="http://schemas.microsoft.com/office/drawing/2014/main" xmlns="" val="10004"/>
                  </a:ext>
                </a:extLst>
              </a:tr>
              <a:tr h="294643">
                <a:tc>
                  <a:txBody>
                    <a:bodyPr/>
                    <a:lstStyle/>
                    <a:p>
                      <a:pPr>
                        <a:buNone/>
                      </a:pPr>
                      <a:r>
                        <a:rPr lang="en-US" altLang="zh-CN" sz="1200"/>
                        <a:t>removeChild()</a:t>
                      </a:r>
                    </a:p>
                  </a:txBody>
                  <a:tcPr/>
                </a:tc>
                <a:tc>
                  <a:txBody>
                    <a:bodyPr/>
                    <a:lstStyle/>
                    <a:p>
                      <a:pPr>
                        <a:buNone/>
                      </a:pPr>
                      <a:endParaRPr lang="en-US" altLang="zh-CN" sz="1200"/>
                    </a:p>
                  </a:txBody>
                  <a:tcPr/>
                </a:tc>
                <a:tc>
                  <a:txBody>
                    <a:bodyPr/>
                    <a:lstStyle/>
                    <a:p>
                      <a:pPr>
                        <a:buNone/>
                      </a:pPr>
                      <a:endParaRPr lang="en-US" altLang="zh-CN" sz="1200" dirty="0"/>
                    </a:p>
                  </a:txBody>
                  <a:tcPr/>
                </a:tc>
                <a:extLst>
                  <a:ext uri="{0D108BD9-81ED-4DB2-BD59-A6C34878D82A}">
                    <a16:rowId xmlns:a16="http://schemas.microsoft.com/office/drawing/2014/main" xmlns="" val="10005"/>
                  </a:ext>
                </a:extLst>
              </a:tr>
              <a:tr h="294643">
                <a:tc>
                  <a:txBody>
                    <a:bodyPr/>
                    <a:lstStyle/>
                    <a:p>
                      <a:pPr>
                        <a:buNone/>
                      </a:pPr>
                      <a:r>
                        <a:rPr lang="en-US" altLang="zh-CN" sz="1200"/>
                        <a:t>replaceChild()</a:t>
                      </a:r>
                    </a:p>
                  </a:txBody>
                  <a:tcPr/>
                </a:tc>
                <a:tc>
                  <a:txBody>
                    <a:bodyPr/>
                    <a:lstStyle/>
                    <a:p>
                      <a:pPr>
                        <a:buNone/>
                      </a:pPr>
                      <a:endParaRPr lang="en-US" altLang="zh-CN" sz="1200"/>
                    </a:p>
                  </a:txBody>
                  <a:tcPr/>
                </a:tc>
                <a:tc>
                  <a:txBody>
                    <a:bodyPr/>
                    <a:lstStyle/>
                    <a:p>
                      <a:pPr>
                        <a:buNone/>
                      </a:pPr>
                      <a:endParaRPr lang="en-US" altLang="zh-CN" sz="1200"/>
                    </a:p>
                  </a:txBody>
                  <a:tcPr/>
                </a:tc>
                <a:extLst>
                  <a:ext uri="{0D108BD9-81ED-4DB2-BD59-A6C34878D82A}">
                    <a16:rowId xmlns:a16="http://schemas.microsoft.com/office/drawing/2014/main" xmlns="" val="10006"/>
                  </a:ext>
                </a:extLst>
              </a:tr>
              <a:tr h="294643">
                <a:tc>
                  <a:txBody>
                    <a:bodyPr/>
                    <a:lstStyle/>
                    <a:p>
                      <a:pPr>
                        <a:buNone/>
                      </a:pPr>
                      <a:r>
                        <a:rPr lang="en-US" altLang="zh-CN" sz="1200" dirty="0" err="1"/>
                        <a:t>insertBefore</a:t>
                      </a:r>
                      <a:r>
                        <a:rPr lang="en-US" altLang="zh-CN" sz="1200" dirty="0"/>
                        <a:t>()</a:t>
                      </a:r>
                    </a:p>
                  </a:txBody>
                  <a:tcPr/>
                </a:tc>
                <a:tc>
                  <a:txBody>
                    <a:bodyPr/>
                    <a:lstStyle/>
                    <a:p>
                      <a:pPr>
                        <a:buNone/>
                      </a:pPr>
                      <a:endParaRPr lang="en-US" altLang="zh-CN" sz="1200"/>
                    </a:p>
                  </a:txBody>
                  <a:tcPr/>
                </a:tc>
                <a:tc>
                  <a:txBody>
                    <a:bodyPr/>
                    <a:lstStyle/>
                    <a:p>
                      <a:pPr>
                        <a:buNone/>
                      </a:pPr>
                      <a:endParaRPr lang="en-US" altLang="zh-CN" sz="1200"/>
                    </a:p>
                  </a:txBody>
                  <a:tcPr/>
                </a:tc>
                <a:extLst>
                  <a:ext uri="{0D108BD9-81ED-4DB2-BD59-A6C34878D82A}">
                    <a16:rowId xmlns:a16="http://schemas.microsoft.com/office/drawing/2014/main" xmlns="" val="10007"/>
                  </a:ext>
                </a:extLst>
              </a:tr>
              <a:tr h="294643">
                <a:tc>
                  <a:txBody>
                    <a:bodyPr/>
                    <a:lstStyle/>
                    <a:p>
                      <a:pPr>
                        <a:buNone/>
                      </a:pPr>
                      <a:r>
                        <a:rPr lang="en-US" altLang="zh-CN" sz="1200"/>
                        <a:t>createAttribute()</a:t>
                      </a:r>
                    </a:p>
                  </a:txBody>
                  <a:tcPr/>
                </a:tc>
                <a:tc>
                  <a:txBody>
                    <a:bodyPr/>
                    <a:lstStyle/>
                    <a:p>
                      <a:pPr>
                        <a:buNone/>
                      </a:pPr>
                      <a:endParaRPr lang="en-US" altLang="zh-CN" sz="1200"/>
                    </a:p>
                  </a:txBody>
                  <a:tcPr/>
                </a:tc>
                <a:tc>
                  <a:txBody>
                    <a:bodyPr/>
                    <a:lstStyle/>
                    <a:p>
                      <a:pPr>
                        <a:buNone/>
                      </a:pPr>
                      <a:endParaRPr lang="en-US" altLang="zh-CN" sz="1200"/>
                    </a:p>
                  </a:txBody>
                  <a:tcPr/>
                </a:tc>
                <a:extLst>
                  <a:ext uri="{0D108BD9-81ED-4DB2-BD59-A6C34878D82A}">
                    <a16:rowId xmlns:a16="http://schemas.microsoft.com/office/drawing/2014/main" xmlns="" val="10008"/>
                  </a:ext>
                </a:extLst>
              </a:tr>
              <a:tr h="294643">
                <a:tc>
                  <a:txBody>
                    <a:bodyPr/>
                    <a:lstStyle/>
                    <a:p>
                      <a:pPr>
                        <a:buNone/>
                      </a:pPr>
                      <a:r>
                        <a:rPr lang="en-US" altLang="zh-CN" sz="1200"/>
                        <a:t>createElement()</a:t>
                      </a:r>
                    </a:p>
                  </a:txBody>
                  <a:tcPr/>
                </a:tc>
                <a:tc>
                  <a:txBody>
                    <a:bodyPr/>
                    <a:lstStyle/>
                    <a:p>
                      <a:pPr>
                        <a:buNone/>
                      </a:pPr>
                      <a:endParaRPr lang="en-US" altLang="zh-CN" sz="1200"/>
                    </a:p>
                  </a:txBody>
                  <a:tcPr/>
                </a:tc>
                <a:tc>
                  <a:txBody>
                    <a:bodyPr/>
                    <a:lstStyle/>
                    <a:p>
                      <a:pPr>
                        <a:buNone/>
                      </a:pPr>
                      <a:endParaRPr lang="en-US" altLang="zh-CN" sz="1200" dirty="0"/>
                    </a:p>
                  </a:txBody>
                  <a:tcPr/>
                </a:tc>
                <a:extLst>
                  <a:ext uri="{0D108BD9-81ED-4DB2-BD59-A6C34878D82A}">
                    <a16:rowId xmlns:a16="http://schemas.microsoft.com/office/drawing/2014/main" xmlns="" val="10009"/>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上下层节点</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节点树中的节点彼此拥有层级关系，</a:t>
            </a:r>
            <a:r>
              <a:rPr lang="en-US" altLang="zh-CN" sz="1600" dirty="0" smtClean="0"/>
              <a:t>DOM</a:t>
            </a:r>
            <a:r>
              <a:rPr lang="zh-CN" altLang="en-US" sz="1600" dirty="0" smtClean="0"/>
              <a:t>使用如下属性遍历整个节点数：</a:t>
            </a:r>
            <a:endParaRPr lang="zh-CN" altLang="en-US" sz="1600" dirty="0"/>
          </a:p>
        </p:txBody>
      </p:sp>
      <p:graphicFrame>
        <p:nvGraphicFramePr>
          <p:cNvPr id="4" name="表格 3"/>
          <p:cNvGraphicFramePr/>
          <p:nvPr/>
        </p:nvGraphicFramePr>
        <p:xfrm>
          <a:off x="571472" y="1857369"/>
          <a:ext cx="7715304" cy="2143141"/>
        </p:xfrm>
        <a:graphic>
          <a:graphicData uri="http://schemas.openxmlformats.org/drawingml/2006/table">
            <a:tbl>
              <a:tblPr firstRow="1" bandRow="1">
                <a:tableStyleId>{5C22544A-7EE6-4342-B048-85BDC9FD1C3A}</a:tableStyleId>
              </a:tblPr>
              <a:tblGrid>
                <a:gridCol w="3857652">
                  <a:extLst>
                    <a:ext uri="{9D8B030D-6E8A-4147-A177-3AD203B41FA5}">
                      <a16:colId xmlns:a16="http://schemas.microsoft.com/office/drawing/2014/main" xmlns="" val="20000"/>
                    </a:ext>
                  </a:extLst>
                </a:gridCol>
                <a:gridCol w="3857652">
                  <a:extLst>
                    <a:ext uri="{9D8B030D-6E8A-4147-A177-3AD203B41FA5}">
                      <a16:colId xmlns:a16="http://schemas.microsoft.com/office/drawing/2014/main" xmlns="" val="20001"/>
                    </a:ext>
                  </a:extLst>
                </a:gridCol>
              </a:tblGrid>
              <a:tr h="428824">
                <a:tc>
                  <a:txBody>
                    <a:bodyPr/>
                    <a:lstStyle/>
                    <a:p>
                      <a:pPr algn="ctr">
                        <a:buNone/>
                      </a:pPr>
                      <a:r>
                        <a:rPr lang="zh-CN" altLang="en-US"/>
                        <a:t>属性</a:t>
                      </a:r>
                    </a:p>
                  </a:txBody>
                  <a:tcPr/>
                </a:tc>
                <a:tc>
                  <a:txBody>
                    <a:bodyPr/>
                    <a:lstStyle/>
                    <a:p>
                      <a:pPr algn="ctr">
                        <a:buNone/>
                      </a:pPr>
                      <a:r>
                        <a:rPr lang="zh-CN" altLang="en-US"/>
                        <a:t>含义</a:t>
                      </a:r>
                    </a:p>
                  </a:txBody>
                  <a:tcPr/>
                </a:tc>
                <a:extLst>
                  <a:ext uri="{0D108BD9-81ED-4DB2-BD59-A6C34878D82A}">
                    <a16:rowId xmlns:a16="http://schemas.microsoft.com/office/drawing/2014/main" xmlns="" val="10000"/>
                  </a:ext>
                </a:extLst>
              </a:tr>
              <a:tr h="428824">
                <a:tc>
                  <a:txBody>
                    <a:bodyPr/>
                    <a:lstStyle/>
                    <a:p>
                      <a:pPr>
                        <a:buNone/>
                      </a:pPr>
                      <a:r>
                        <a:rPr lang="en-US" altLang="zh-CN"/>
                        <a:t>parentNode</a:t>
                      </a:r>
                    </a:p>
                  </a:txBody>
                  <a:tcPr/>
                </a:tc>
                <a:tc>
                  <a:txBody>
                    <a:bodyPr/>
                    <a:lstStyle/>
                    <a:p>
                      <a:pPr>
                        <a:buNone/>
                      </a:pPr>
                      <a:r>
                        <a:rPr lang="zh-CN" altLang="en-US"/>
                        <a:t>获取父节点</a:t>
                      </a:r>
                    </a:p>
                  </a:txBody>
                  <a:tcPr/>
                </a:tc>
                <a:extLst>
                  <a:ext uri="{0D108BD9-81ED-4DB2-BD59-A6C34878D82A}">
                    <a16:rowId xmlns:a16="http://schemas.microsoft.com/office/drawing/2014/main" xmlns="" val="10001"/>
                  </a:ext>
                </a:extLst>
              </a:tr>
              <a:tr h="427845">
                <a:tc>
                  <a:txBody>
                    <a:bodyPr/>
                    <a:lstStyle/>
                    <a:p>
                      <a:pPr>
                        <a:buNone/>
                      </a:pPr>
                      <a:r>
                        <a:rPr lang="en-US" altLang="zh-CN"/>
                        <a:t>childNodes</a:t>
                      </a:r>
                    </a:p>
                  </a:txBody>
                  <a:tcPr/>
                </a:tc>
                <a:tc>
                  <a:txBody>
                    <a:bodyPr/>
                    <a:lstStyle/>
                    <a:p>
                      <a:pPr>
                        <a:buNone/>
                      </a:pPr>
                      <a:r>
                        <a:rPr lang="zh-CN" altLang="en-US"/>
                        <a:t>获取子节点集合</a:t>
                      </a:r>
                    </a:p>
                  </a:txBody>
                  <a:tcPr/>
                </a:tc>
                <a:extLst>
                  <a:ext uri="{0D108BD9-81ED-4DB2-BD59-A6C34878D82A}">
                    <a16:rowId xmlns:a16="http://schemas.microsoft.com/office/drawing/2014/main" xmlns="" val="10002"/>
                  </a:ext>
                </a:extLst>
              </a:tr>
              <a:tr h="428824">
                <a:tc>
                  <a:txBody>
                    <a:bodyPr/>
                    <a:lstStyle/>
                    <a:p>
                      <a:pPr>
                        <a:buNone/>
                      </a:pPr>
                      <a:r>
                        <a:rPr lang="en-US" altLang="zh-CN"/>
                        <a:t>firstChild</a:t>
                      </a:r>
                    </a:p>
                  </a:txBody>
                  <a:tcPr/>
                </a:tc>
                <a:tc>
                  <a:txBody>
                    <a:bodyPr/>
                    <a:lstStyle/>
                    <a:p>
                      <a:pPr>
                        <a:buNone/>
                      </a:pPr>
                      <a:r>
                        <a:rPr lang="zh-CN" altLang="en-US"/>
                        <a:t>获取第一个子节点</a:t>
                      </a:r>
                    </a:p>
                  </a:txBody>
                  <a:tcPr/>
                </a:tc>
                <a:extLst>
                  <a:ext uri="{0D108BD9-81ED-4DB2-BD59-A6C34878D82A}">
                    <a16:rowId xmlns:a16="http://schemas.microsoft.com/office/drawing/2014/main" xmlns="" val="10003"/>
                  </a:ext>
                </a:extLst>
              </a:tr>
              <a:tr h="428824">
                <a:tc>
                  <a:txBody>
                    <a:bodyPr/>
                    <a:lstStyle/>
                    <a:p>
                      <a:pPr>
                        <a:buNone/>
                      </a:pPr>
                      <a:r>
                        <a:rPr lang="en-US" altLang="zh-CN"/>
                        <a:t>lastChild</a:t>
                      </a:r>
                    </a:p>
                  </a:txBody>
                  <a:tcPr/>
                </a:tc>
                <a:tc>
                  <a:txBody>
                    <a:bodyPr/>
                    <a:lstStyle/>
                    <a:p>
                      <a:pPr>
                        <a:buNone/>
                      </a:pPr>
                      <a:r>
                        <a:rPr lang="zh-CN" altLang="en-US" dirty="0"/>
                        <a:t>获取最后一个子节点</a:t>
                      </a:r>
                    </a:p>
                  </a:txBody>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平行的节点</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节点树中使用如下方法访问平行的兄弟节点：</a:t>
            </a:r>
            <a:endParaRPr lang="zh-CN" altLang="en-US" sz="1600" dirty="0"/>
          </a:p>
        </p:txBody>
      </p:sp>
      <p:graphicFrame>
        <p:nvGraphicFramePr>
          <p:cNvPr id="5" name="表格 4"/>
          <p:cNvGraphicFramePr/>
          <p:nvPr/>
        </p:nvGraphicFramePr>
        <p:xfrm>
          <a:off x="785786" y="1785932"/>
          <a:ext cx="7247278" cy="1357321"/>
        </p:xfrm>
        <a:graphic>
          <a:graphicData uri="http://schemas.openxmlformats.org/drawingml/2006/table">
            <a:tbl>
              <a:tblPr firstRow="1" bandRow="1">
                <a:tableStyleId>{5C22544A-7EE6-4342-B048-85BDC9FD1C3A}</a:tableStyleId>
              </a:tblPr>
              <a:tblGrid>
                <a:gridCol w="3623639">
                  <a:extLst>
                    <a:ext uri="{9D8B030D-6E8A-4147-A177-3AD203B41FA5}">
                      <a16:colId xmlns:a16="http://schemas.microsoft.com/office/drawing/2014/main" xmlns="" val="20000"/>
                    </a:ext>
                  </a:extLst>
                </a:gridCol>
                <a:gridCol w="3623639">
                  <a:extLst>
                    <a:ext uri="{9D8B030D-6E8A-4147-A177-3AD203B41FA5}">
                      <a16:colId xmlns:a16="http://schemas.microsoft.com/office/drawing/2014/main" xmlns="" val="20001"/>
                    </a:ext>
                  </a:extLst>
                </a:gridCol>
              </a:tblGrid>
              <a:tr h="452785">
                <a:tc>
                  <a:txBody>
                    <a:bodyPr/>
                    <a:lstStyle/>
                    <a:p>
                      <a:pPr algn="ctr">
                        <a:buNone/>
                      </a:pPr>
                      <a:r>
                        <a:rPr lang="zh-CN" altLang="en-US" dirty="0"/>
                        <a:t>属性</a:t>
                      </a:r>
                    </a:p>
                  </a:txBody>
                  <a:tcPr/>
                </a:tc>
                <a:tc>
                  <a:txBody>
                    <a:bodyPr/>
                    <a:lstStyle/>
                    <a:p>
                      <a:pPr algn="ctr">
                        <a:buNone/>
                      </a:pPr>
                      <a:r>
                        <a:rPr lang="zh-CN" altLang="en-US"/>
                        <a:t>含义</a:t>
                      </a:r>
                    </a:p>
                  </a:txBody>
                  <a:tcPr/>
                </a:tc>
                <a:extLst>
                  <a:ext uri="{0D108BD9-81ED-4DB2-BD59-A6C34878D82A}">
                    <a16:rowId xmlns:a16="http://schemas.microsoft.com/office/drawing/2014/main" xmlns="" val="10000"/>
                  </a:ext>
                </a:extLst>
              </a:tr>
              <a:tr h="452785">
                <a:tc>
                  <a:txBody>
                    <a:bodyPr/>
                    <a:lstStyle/>
                    <a:p>
                      <a:pPr>
                        <a:buNone/>
                      </a:pPr>
                      <a:r>
                        <a:rPr lang="en-US" altLang="zh-CN" dirty="0" err="1"/>
                        <a:t>previousSibling</a:t>
                      </a:r>
                      <a:endParaRPr lang="en-US" altLang="zh-CN" dirty="0"/>
                    </a:p>
                  </a:txBody>
                  <a:tcPr/>
                </a:tc>
                <a:tc>
                  <a:txBody>
                    <a:bodyPr/>
                    <a:lstStyle/>
                    <a:p>
                      <a:pPr>
                        <a:buNone/>
                      </a:pPr>
                      <a:r>
                        <a:rPr lang="zh-CN" altLang="en-US"/>
                        <a:t>获取上一个兄弟节点</a:t>
                      </a:r>
                    </a:p>
                  </a:txBody>
                  <a:tcPr/>
                </a:tc>
                <a:extLst>
                  <a:ext uri="{0D108BD9-81ED-4DB2-BD59-A6C34878D82A}">
                    <a16:rowId xmlns:a16="http://schemas.microsoft.com/office/drawing/2014/main" xmlns="" val="10001"/>
                  </a:ext>
                </a:extLst>
              </a:tr>
              <a:tr h="451751">
                <a:tc>
                  <a:txBody>
                    <a:bodyPr/>
                    <a:lstStyle/>
                    <a:p>
                      <a:pPr>
                        <a:buNone/>
                      </a:pPr>
                      <a:r>
                        <a:rPr lang="en-US" altLang="zh-CN"/>
                        <a:t>nextSibling</a:t>
                      </a:r>
                    </a:p>
                  </a:txBody>
                  <a:tcPr/>
                </a:tc>
                <a:tc>
                  <a:txBody>
                    <a:bodyPr/>
                    <a:lstStyle/>
                    <a:p>
                      <a:pPr>
                        <a:buNone/>
                      </a:pPr>
                      <a:r>
                        <a:rPr lang="zh-CN" altLang="en-US" dirty="0"/>
                        <a:t>获取下一个兄弟节点</a:t>
                      </a:r>
                    </a:p>
                  </a:txBody>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节点名称 </a:t>
            </a:r>
            <a:r>
              <a:rPr lang="en-US" altLang="zh-CN" sz="3200" b="1" dirty="0" err="1" smtClean="0">
                <a:latin typeface="微软雅黑" charset="0"/>
                <a:ea typeface="微软雅黑" charset="0"/>
              </a:rPr>
              <a:t>nodeName</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err="1" smtClean="0"/>
              <a:t>nodeName</a:t>
            </a:r>
            <a:r>
              <a:rPr lang="zh-CN" altLang="en-US" sz="1600" dirty="0" smtClean="0"/>
              <a:t>：节点的名称，</a:t>
            </a:r>
            <a:r>
              <a:rPr lang="en-US" altLang="zh-CN" sz="1600" dirty="0" smtClean="0"/>
              <a:t>String</a:t>
            </a:r>
            <a:r>
              <a:rPr lang="zh-CN" altLang="en-US" sz="1600" dirty="0" smtClean="0"/>
              <a:t>类型属性</a:t>
            </a:r>
          </a:p>
          <a:p>
            <a:pPr lvl="1">
              <a:buFont typeface="Wingdings" pitchFamily="2" charset="2"/>
              <a:buChar char="Ø"/>
            </a:pPr>
            <a:r>
              <a:rPr lang="en-US" altLang="zh-CN" sz="1600" dirty="0" err="1" smtClean="0"/>
              <a:t>nodeName</a:t>
            </a:r>
            <a:r>
              <a:rPr lang="en-US" altLang="zh-CN" sz="1600" dirty="0" smtClean="0"/>
              <a:t> </a:t>
            </a:r>
            <a:r>
              <a:rPr lang="zh-CN" altLang="en-US" sz="1600" dirty="0" smtClean="0"/>
              <a:t>是只读的</a:t>
            </a:r>
            <a:endParaRPr lang="zh-CN" altLang="en-US" sz="1600" dirty="0"/>
          </a:p>
        </p:txBody>
      </p:sp>
      <p:graphicFrame>
        <p:nvGraphicFramePr>
          <p:cNvPr id="6" name="表格 5"/>
          <p:cNvGraphicFramePr/>
          <p:nvPr/>
        </p:nvGraphicFramePr>
        <p:xfrm>
          <a:off x="785786" y="1643056"/>
          <a:ext cx="7643866" cy="2857522"/>
        </p:xfrm>
        <a:graphic>
          <a:graphicData uri="http://schemas.openxmlformats.org/drawingml/2006/table">
            <a:tbl>
              <a:tblPr firstRow="1" bandRow="1">
                <a:tableStyleId>{5C22544A-7EE6-4342-B048-85BDC9FD1C3A}</a:tableStyleId>
              </a:tblPr>
              <a:tblGrid>
                <a:gridCol w="3821933">
                  <a:extLst>
                    <a:ext uri="{9D8B030D-6E8A-4147-A177-3AD203B41FA5}">
                      <a16:colId xmlns:a16="http://schemas.microsoft.com/office/drawing/2014/main" xmlns="" val="20000"/>
                    </a:ext>
                  </a:extLst>
                </a:gridCol>
                <a:gridCol w="3821933">
                  <a:extLst>
                    <a:ext uri="{9D8B030D-6E8A-4147-A177-3AD203B41FA5}">
                      <a16:colId xmlns:a16="http://schemas.microsoft.com/office/drawing/2014/main" xmlns="" val="20001"/>
                    </a:ext>
                  </a:extLst>
                </a:gridCol>
              </a:tblGrid>
              <a:tr h="476435">
                <a:tc>
                  <a:txBody>
                    <a:bodyPr/>
                    <a:lstStyle/>
                    <a:p>
                      <a:pPr algn="ctr">
                        <a:buNone/>
                      </a:pPr>
                      <a:r>
                        <a:rPr lang="zh-CN" altLang="en-US"/>
                        <a:t>节点类型</a:t>
                      </a:r>
                    </a:p>
                  </a:txBody>
                  <a:tcPr/>
                </a:tc>
                <a:tc>
                  <a:txBody>
                    <a:bodyPr/>
                    <a:lstStyle/>
                    <a:p>
                      <a:pPr algn="ctr">
                        <a:buNone/>
                      </a:pPr>
                      <a:r>
                        <a:rPr lang="en-US" altLang="zh-CN"/>
                        <a:t>nodeName</a:t>
                      </a:r>
                    </a:p>
                  </a:txBody>
                  <a:tcPr/>
                </a:tc>
                <a:extLst>
                  <a:ext uri="{0D108BD9-81ED-4DB2-BD59-A6C34878D82A}">
                    <a16:rowId xmlns:a16="http://schemas.microsoft.com/office/drawing/2014/main" xmlns="" val="10000"/>
                  </a:ext>
                </a:extLst>
              </a:tr>
              <a:tr h="476435">
                <a:tc>
                  <a:txBody>
                    <a:bodyPr/>
                    <a:lstStyle/>
                    <a:p>
                      <a:pPr>
                        <a:buNone/>
                      </a:pPr>
                      <a:r>
                        <a:rPr lang="zh-CN" altLang="en-US"/>
                        <a:t>元素节点</a:t>
                      </a:r>
                    </a:p>
                  </a:txBody>
                  <a:tcPr/>
                </a:tc>
                <a:tc>
                  <a:txBody>
                    <a:bodyPr/>
                    <a:lstStyle/>
                    <a:p>
                      <a:pPr>
                        <a:buNone/>
                      </a:pPr>
                      <a:r>
                        <a:rPr lang="zh-CN" altLang="en-US"/>
                        <a:t>标签名</a:t>
                      </a:r>
                    </a:p>
                  </a:txBody>
                  <a:tcPr/>
                </a:tc>
                <a:extLst>
                  <a:ext uri="{0D108BD9-81ED-4DB2-BD59-A6C34878D82A}">
                    <a16:rowId xmlns:a16="http://schemas.microsoft.com/office/drawing/2014/main" xmlns="" val="10001"/>
                  </a:ext>
                </a:extLst>
              </a:tr>
              <a:tr h="475347">
                <a:tc>
                  <a:txBody>
                    <a:bodyPr/>
                    <a:lstStyle/>
                    <a:p>
                      <a:pPr>
                        <a:buNone/>
                      </a:pPr>
                      <a:r>
                        <a:rPr lang="zh-CN" altLang="en-US"/>
                        <a:t>属性节点</a:t>
                      </a:r>
                    </a:p>
                  </a:txBody>
                  <a:tcPr/>
                </a:tc>
                <a:tc>
                  <a:txBody>
                    <a:bodyPr/>
                    <a:lstStyle/>
                    <a:p>
                      <a:pPr>
                        <a:buNone/>
                      </a:pPr>
                      <a:r>
                        <a:rPr lang="zh-CN" altLang="en-US"/>
                        <a:t>属性名</a:t>
                      </a:r>
                    </a:p>
                  </a:txBody>
                  <a:tcPr/>
                </a:tc>
                <a:extLst>
                  <a:ext uri="{0D108BD9-81ED-4DB2-BD59-A6C34878D82A}">
                    <a16:rowId xmlns:a16="http://schemas.microsoft.com/office/drawing/2014/main" xmlns="" val="10002"/>
                  </a:ext>
                </a:extLst>
              </a:tr>
              <a:tr h="476435">
                <a:tc>
                  <a:txBody>
                    <a:bodyPr/>
                    <a:lstStyle/>
                    <a:p>
                      <a:pPr>
                        <a:buNone/>
                      </a:pPr>
                      <a:r>
                        <a:rPr lang="zh-CN" altLang="en-US"/>
                        <a:t>文本节点</a:t>
                      </a:r>
                    </a:p>
                  </a:txBody>
                  <a:tcPr/>
                </a:tc>
                <a:tc>
                  <a:txBody>
                    <a:bodyPr/>
                    <a:lstStyle/>
                    <a:p>
                      <a:pPr>
                        <a:buNone/>
                      </a:pPr>
                      <a:r>
                        <a:rPr lang="zh-CN" altLang="en-US"/>
                        <a:t>始终是</a:t>
                      </a:r>
                      <a:r>
                        <a:rPr lang="en-US" altLang="zh-CN"/>
                        <a:t>#text</a:t>
                      </a:r>
                    </a:p>
                  </a:txBody>
                  <a:tcPr/>
                </a:tc>
                <a:extLst>
                  <a:ext uri="{0D108BD9-81ED-4DB2-BD59-A6C34878D82A}">
                    <a16:rowId xmlns:a16="http://schemas.microsoft.com/office/drawing/2014/main" xmlns="" val="10003"/>
                  </a:ext>
                </a:extLst>
              </a:tr>
              <a:tr h="476435">
                <a:tc>
                  <a:txBody>
                    <a:bodyPr/>
                    <a:lstStyle/>
                    <a:p>
                      <a:pPr>
                        <a:buNone/>
                      </a:pPr>
                      <a:r>
                        <a:rPr lang="zh-CN" altLang="en-US"/>
                        <a:t>注释节点</a:t>
                      </a:r>
                    </a:p>
                  </a:txBody>
                  <a:tcPr/>
                </a:tc>
                <a:tc>
                  <a:txBody>
                    <a:bodyPr/>
                    <a:lstStyle/>
                    <a:p>
                      <a:pPr>
                        <a:buNone/>
                      </a:pPr>
                      <a:r>
                        <a:rPr lang="zh-CN" altLang="en-US"/>
                        <a:t>始终是</a:t>
                      </a:r>
                      <a:r>
                        <a:rPr lang="en-US" altLang="zh-CN"/>
                        <a:t>#comment</a:t>
                      </a:r>
                    </a:p>
                  </a:txBody>
                  <a:tcPr/>
                </a:tc>
                <a:extLst>
                  <a:ext uri="{0D108BD9-81ED-4DB2-BD59-A6C34878D82A}">
                    <a16:rowId xmlns:a16="http://schemas.microsoft.com/office/drawing/2014/main" xmlns="" val="10004"/>
                  </a:ext>
                </a:extLst>
              </a:tr>
              <a:tr h="476435">
                <a:tc>
                  <a:txBody>
                    <a:bodyPr/>
                    <a:lstStyle/>
                    <a:p>
                      <a:pPr>
                        <a:buNone/>
                      </a:pPr>
                      <a:r>
                        <a:rPr lang="zh-CN" altLang="en-US"/>
                        <a:t>文档节点</a:t>
                      </a:r>
                    </a:p>
                  </a:txBody>
                  <a:tcPr/>
                </a:tc>
                <a:tc>
                  <a:txBody>
                    <a:bodyPr/>
                    <a:lstStyle/>
                    <a:p>
                      <a:pPr>
                        <a:buNone/>
                      </a:pPr>
                      <a:r>
                        <a:rPr lang="zh-CN" altLang="en-US" dirty="0"/>
                        <a:t>始终是</a:t>
                      </a:r>
                      <a:r>
                        <a:rPr lang="en-US" altLang="zh-CN" dirty="0"/>
                        <a:t>#document</a:t>
                      </a:r>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节点类型 </a:t>
            </a:r>
            <a:r>
              <a:rPr lang="en-US" altLang="zh-CN" sz="3200" b="1" dirty="0" err="1" smtClean="0">
                <a:latin typeface="微软雅黑" charset="0"/>
                <a:ea typeface="微软雅黑" charset="0"/>
              </a:rPr>
              <a:t>nodeType</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err="1" smtClean="0"/>
              <a:t>nodeType</a:t>
            </a:r>
            <a:r>
              <a:rPr lang="zh-CN" altLang="en-US" sz="1600" dirty="0" smtClean="0"/>
              <a:t>：节点类型，</a:t>
            </a:r>
            <a:r>
              <a:rPr lang="en-US" altLang="zh-CN" sz="1600" dirty="0" smtClean="0"/>
              <a:t>Number</a:t>
            </a:r>
            <a:r>
              <a:rPr lang="zh-CN" altLang="en-US" sz="1600" dirty="0" smtClean="0"/>
              <a:t>类型属性</a:t>
            </a:r>
            <a:endParaRPr lang="zh-CN" altLang="en-US" sz="1600" dirty="0"/>
          </a:p>
        </p:txBody>
      </p:sp>
      <p:graphicFrame>
        <p:nvGraphicFramePr>
          <p:cNvPr id="5" name="表格 4"/>
          <p:cNvGraphicFramePr/>
          <p:nvPr/>
        </p:nvGraphicFramePr>
        <p:xfrm>
          <a:off x="714348" y="1357304"/>
          <a:ext cx="7671788" cy="3252812"/>
        </p:xfrm>
        <a:graphic>
          <a:graphicData uri="http://schemas.openxmlformats.org/drawingml/2006/table">
            <a:tbl>
              <a:tblPr firstRow="1" bandRow="1">
                <a:tableStyleId>{5C22544A-7EE6-4342-B048-85BDC9FD1C3A}</a:tableStyleId>
              </a:tblPr>
              <a:tblGrid>
                <a:gridCol w="3835894">
                  <a:extLst>
                    <a:ext uri="{9D8B030D-6E8A-4147-A177-3AD203B41FA5}">
                      <a16:colId xmlns:a16="http://schemas.microsoft.com/office/drawing/2014/main" xmlns="" val="20000"/>
                    </a:ext>
                  </a:extLst>
                </a:gridCol>
                <a:gridCol w="3835894">
                  <a:extLst>
                    <a:ext uri="{9D8B030D-6E8A-4147-A177-3AD203B41FA5}">
                      <a16:colId xmlns:a16="http://schemas.microsoft.com/office/drawing/2014/main" xmlns="" val="20001"/>
                    </a:ext>
                  </a:extLst>
                </a:gridCol>
              </a:tblGrid>
              <a:tr h="464839">
                <a:tc>
                  <a:txBody>
                    <a:bodyPr/>
                    <a:lstStyle/>
                    <a:p>
                      <a:pPr algn="ctr">
                        <a:buNone/>
                      </a:pPr>
                      <a:r>
                        <a:rPr lang="zh-CN" altLang="en-US" dirty="0"/>
                        <a:t>节点类型</a:t>
                      </a:r>
                    </a:p>
                  </a:txBody>
                  <a:tcPr/>
                </a:tc>
                <a:tc>
                  <a:txBody>
                    <a:bodyPr/>
                    <a:lstStyle/>
                    <a:p>
                      <a:pPr algn="ctr">
                        <a:buNone/>
                      </a:pPr>
                      <a:r>
                        <a:rPr lang="en-US" altLang="zh-CN"/>
                        <a:t>node Type</a:t>
                      </a:r>
                    </a:p>
                  </a:txBody>
                  <a:tcPr/>
                </a:tc>
                <a:extLst>
                  <a:ext uri="{0D108BD9-81ED-4DB2-BD59-A6C34878D82A}">
                    <a16:rowId xmlns:a16="http://schemas.microsoft.com/office/drawing/2014/main" xmlns="" val="10000"/>
                  </a:ext>
                </a:extLst>
              </a:tr>
              <a:tr h="464839">
                <a:tc>
                  <a:txBody>
                    <a:bodyPr/>
                    <a:lstStyle/>
                    <a:p>
                      <a:pPr>
                        <a:buNone/>
                      </a:pPr>
                      <a:r>
                        <a:rPr lang="zh-CN" altLang="en-US" dirty="0"/>
                        <a:t>元素节点</a:t>
                      </a:r>
                    </a:p>
                  </a:txBody>
                  <a:tcPr/>
                </a:tc>
                <a:tc>
                  <a:txBody>
                    <a:bodyPr/>
                    <a:lstStyle/>
                    <a:p>
                      <a:pPr>
                        <a:buNone/>
                      </a:pPr>
                      <a:r>
                        <a:rPr lang="en-US" altLang="zh-CN"/>
                        <a:t>1</a:t>
                      </a:r>
                    </a:p>
                  </a:txBody>
                  <a:tcPr/>
                </a:tc>
                <a:extLst>
                  <a:ext uri="{0D108BD9-81ED-4DB2-BD59-A6C34878D82A}">
                    <a16:rowId xmlns:a16="http://schemas.microsoft.com/office/drawing/2014/main" xmlns="" val="10001"/>
                  </a:ext>
                </a:extLst>
              </a:tr>
              <a:tr h="463778">
                <a:tc>
                  <a:txBody>
                    <a:bodyPr/>
                    <a:lstStyle/>
                    <a:p>
                      <a:pPr>
                        <a:buNone/>
                      </a:pPr>
                      <a:r>
                        <a:rPr lang="zh-CN" altLang="en-US"/>
                        <a:t>属性节点</a:t>
                      </a:r>
                    </a:p>
                  </a:txBody>
                  <a:tcPr/>
                </a:tc>
                <a:tc>
                  <a:txBody>
                    <a:bodyPr/>
                    <a:lstStyle/>
                    <a:p>
                      <a:pPr>
                        <a:buNone/>
                      </a:pPr>
                      <a:r>
                        <a:rPr lang="en-US" altLang="zh-CN"/>
                        <a:t>2</a:t>
                      </a:r>
                    </a:p>
                  </a:txBody>
                  <a:tcPr/>
                </a:tc>
                <a:extLst>
                  <a:ext uri="{0D108BD9-81ED-4DB2-BD59-A6C34878D82A}">
                    <a16:rowId xmlns:a16="http://schemas.microsoft.com/office/drawing/2014/main" xmlns="" val="10002"/>
                  </a:ext>
                </a:extLst>
              </a:tr>
              <a:tr h="464839">
                <a:tc>
                  <a:txBody>
                    <a:bodyPr/>
                    <a:lstStyle/>
                    <a:p>
                      <a:pPr>
                        <a:buNone/>
                      </a:pPr>
                      <a:r>
                        <a:rPr lang="zh-CN" altLang="en-US"/>
                        <a:t>文本节点</a:t>
                      </a:r>
                    </a:p>
                  </a:txBody>
                  <a:tcPr/>
                </a:tc>
                <a:tc>
                  <a:txBody>
                    <a:bodyPr/>
                    <a:lstStyle/>
                    <a:p>
                      <a:pPr>
                        <a:buNone/>
                      </a:pPr>
                      <a:r>
                        <a:rPr lang="en-US" altLang="zh-CN"/>
                        <a:t>3</a:t>
                      </a:r>
                    </a:p>
                  </a:txBody>
                  <a:tcPr/>
                </a:tc>
                <a:extLst>
                  <a:ext uri="{0D108BD9-81ED-4DB2-BD59-A6C34878D82A}">
                    <a16:rowId xmlns:a16="http://schemas.microsoft.com/office/drawing/2014/main" xmlns="" val="10003"/>
                  </a:ext>
                </a:extLst>
              </a:tr>
              <a:tr h="464839">
                <a:tc>
                  <a:txBody>
                    <a:bodyPr/>
                    <a:lstStyle/>
                    <a:p>
                      <a:pPr>
                        <a:buNone/>
                      </a:pPr>
                      <a:r>
                        <a:rPr lang="zh-CN" altLang="en-US"/>
                        <a:t>注释节点</a:t>
                      </a:r>
                    </a:p>
                  </a:txBody>
                  <a:tcPr/>
                </a:tc>
                <a:tc>
                  <a:txBody>
                    <a:bodyPr/>
                    <a:lstStyle/>
                    <a:p>
                      <a:pPr>
                        <a:buNone/>
                      </a:pPr>
                      <a:r>
                        <a:rPr lang="en-US" altLang="zh-CN"/>
                        <a:t>8</a:t>
                      </a:r>
                    </a:p>
                  </a:txBody>
                  <a:tcPr/>
                </a:tc>
                <a:extLst>
                  <a:ext uri="{0D108BD9-81ED-4DB2-BD59-A6C34878D82A}">
                    <a16:rowId xmlns:a16="http://schemas.microsoft.com/office/drawing/2014/main" xmlns="" val="10004"/>
                  </a:ext>
                </a:extLst>
              </a:tr>
              <a:tr h="464839">
                <a:tc>
                  <a:txBody>
                    <a:bodyPr/>
                    <a:lstStyle/>
                    <a:p>
                      <a:pPr>
                        <a:buNone/>
                      </a:pPr>
                      <a:r>
                        <a:rPr lang="zh-CN" altLang="en-US"/>
                        <a:t>文档节点</a:t>
                      </a:r>
                    </a:p>
                  </a:txBody>
                  <a:tcPr/>
                </a:tc>
                <a:tc>
                  <a:txBody>
                    <a:bodyPr/>
                    <a:lstStyle/>
                    <a:p>
                      <a:pPr>
                        <a:buNone/>
                      </a:pPr>
                      <a:r>
                        <a:rPr lang="en-US" altLang="zh-CN"/>
                        <a:t>9</a:t>
                      </a:r>
                    </a:p>
                  </a:txBody>
                  <a:tcPr/>
                </a:tc>
                <a:extLst>
                  <a:ext uri="{0D108BD9-81ED-4DB2-BD59-A6C34878D82A}">
                    <a16:rowId xmlns:a16="http://schemas.microsoft.com/office/drawing/2014/main" xmlns="" val="10005"/>
                  </a:ext>
                </a:extLst>
              </a:tr>
              <a:tr h="464839">
                <a:tc>
                  <a:txBody>
                    <a:bodyPr/>
                    <a:lstStyle/>
                    <a:p>
                      <a:pPr>
                        <a:buNone/>
                      </a:pPr>
                      <a:r>
                        <a:rPr lang="zh-CN" altLang="en-US"/>
                        <a:t>文档类型声明</a:t>
                      </a:r>
                    </a:p>
                  </a:txBody>
                  <a:tcPr/>
                </a:tc>
                <a:tc>
                  <a:txBody>
                    <a:bodyPr/>
                    <a:lstStyle/>
                    <a:p>
                      <a:pPr>
                        <a:buNone/>
                      </a:pPr>
                      <a:r>
                        <a:rPr lang="en-US" altLang="zh-CN" dirty="0"/>
                        <a:t>10</a:t>
                      </a:r>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节点值 </a:t>
            </a:r>
            <a:r>
              <a:rPr lang="en-US" altLang="zh-CN" sz="3200" b="1" dirty="0" err="1" smtClean="0">
                <a:latin typeface="微软雅黑" charset="0"/>
                <a:ea typeface="微软雅黑" charset="0"/>
              </a:rPr>
              <a:t>nodeValue</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err="1" smtClean="0"/>
              <a:t>nodeValue</a:t>
            </a:r>
            <a:r>
              <a:rPr lang="zh-CN" altLang="en-US" sz="1600" dirty="0" smtClean="0"/>
              <a:t>：节点的值，</a:t>
            </a:r>
            <a:r>
              <a:rPr lang="en-US" altLang="zh-CN" sz="1600" dirty="0" smtClean="0"/>
              <a:t>String</a:t>
            </a:r>
            <a:r>
              <a:rPr lang="zh-CN" altLang="en-US" sz="1600" dirty="0" smtClean="0"/>
              <a:t>类型属性</a:t>
            </a:r>
            <a:endParaRPr lang="zh-CN" altLang="en-US" sz="1600" dirty="0"/>
          </a:p>
        </p:txBody>
      </p:sp>
      <p:graphicFrame>
        <p:nvGraphicFramePr>
          <p:cNvPr id="6" name="表格 5"/>
          <p:cNvGraphicFramePr/>
          <p:nvPr/>
        </p:nvGraphicFramePr>
        <p:xfrm>
          <a:off x="857224" y="1500180"/>
          <a:ext cx="7143800" cy="2857522"/>
        </p:xfrm>
        <a:graphic>
          <a:graphicData uri="http://schemas.openxmlformats.org/drawingml/2006/table">
            <a:tbl>
              <a:tblPr firstRow="1" bandRow="1">
                <a:tableStyleId>{5C22544A-7EE6-4342-B048-85BDC9FD1C3A}</a:tableStyleId>
              </a:tblPr>
              <a:tblGrid>
                <a:gridCol w="3571900">
                  <a:extLst>
                    <a:ext uri="{9D8B030D-6E8A-4147-A177-3AD203B41FA5}">
                      <a16:colId xmlns:a16="http://schemas.microsoft.com/office/drawing/2014/main" xmlns="" val="20000"/>
                    </a:ext>
                  </a:extLst>
                </a:gridCol>
                <a:gridCol w="3571900">
                  <a:extLst>
                    <a:ext uri="{9D8B030D-6E8A-4147-A177-3AD203B41FA5}">
                      <a16:colId xmlns:a16="http://schemas.microsoft.com/office/drawing/2014/main" xmlns="" val="20001"/>
                    </a:ext>
                  </a:extLst>
                </a:gridCol>
              </a:tblGrid>
              <a:tr h="476435">
                <a:tc>
                  <a:txBody>
                    <a:bodyPr/>
                    <a:lstStyle/>
                    <a:p>
                      <a:pPr algn="ctr">
                        <a:buNone/>
                      </a:pPr>
                      <a:r>
                        <a:rPr lang="zh-CN" altLang="en-US" dirty="0"/>
                        <a:t>节点类型</a:t>
                      </a:r>
                    </a:p>
                  </a:txBody>
                  <a:tcPr/>
                </a:tc>
                <a:tc>
                  <a:txBody>
                    <a:bodyPr/>
                    <a:lstStyle/>
                    <a:p>
                      <a:pPr algn="ctr">
                        <a:buNone/>
                      </a:pPr>
                      <a:r>
                        <a:rPr lang="en-US" altLang="zh-CN"/>
                        <a:t>node Value</a:t>
                      </a:r>
                    </a:p>
                  </a:txBody>
                  <a:tcPr/>
                </a:tc>
                <a:extLst>
                  <a:ext uri="{0D108BD9-81ED-4DB2-BD59-A6C34878D82A}">
                    <a16:rowId xmlns:a16="http://schemas.microsoft.com/office/drawing/2014/main" xmlns="" val="10000"/>
                  </a:ext>
                </a:extLst>
              </a:tr>
              <a:tr h="476435">
                <a:tc>
                  <a:txBody>
                    <a:bodyPr/>
                    <a:lstStyle/>
                    <a:p>
                      <a:pPr>
                        <a:buNone/>
                      </a:pPr>
                      <a:r>
                        <a:rPr lang="zh-CN" altLang="en-US" dirty="0"/>
                        <a:t>元素节点</a:t>
                      </a:r>
                    </a:p>
                  </a:txBody>
                  <a:tcPr/>
                </a:tc>
                <a:tc>
                  <a:txBody>
                    <a:bodyPr/>
                    <a:lstStyle/>
                    <a:p>
                      <a:pPr>
                        <a:buNone/>
                      </a:pPr>
                      <a:r>
                        <a:rPr lang="en-US" altLang="zh-CN"/>
                        <a:t>undefined</a:t>
                      </a:r>
                      <a:r>
                        <a:rPr lang="zh-CN" altLang="en-US"/>
                        <a:t>或</a:t>
                      </a:r>
                      <a:r>
                        <a:rPr lang="en-US" altLang="zh-CN"/>
                        <a:t>null</a:t>
                      </a:r>
                    </a:p>
                  </a:txBody>
                  <a:tcPr/>
                </a:tc>
                <a:extLst>
                  <a:ext uri="{0D108BD9-81ED-4DB2-BD59-A6C34878D82A}">
                    <a16:rowId xmlns:a16="http://schemas.microsoft.com/office/drawing/2014/main" xmlns="" val="10001"/>
                  </a:ext>
                </a:extLst>
              </a:tr>
              <a:tr h="475347">
                <a:tc>
                  <a:txBody>
                    <a:bodyPr/>
                    <a:lstStyle/>
                    <a:p>
                      <a:pPr>
                        <a:buNone/>
                      </a:pPr>
                      <a:r>
                        <a:rPr lang="zh-CN" altLang="en-US"/>
                        <a:t>属性节点</a:t>
                      </a:r>
                    </a:p>
                  </a:txBody>
                  <a:tcPr/>
                </a:tc>
                <a:tc>
                  <a:txBody>
                    <a:bodyPr/>
                    <a:lstStyle/>
                    <a:p>
                      <a:pPr>
                        <a:buNone/>
                      </a:pPr>
                      <a:r>
                        <a:rPr lang="zh-CN" altLang="en-US"/>
                        <a:t>属性值</a:t>
                      </a:r>
                    </a:p>
                  </a:txBody>
                  <a:tcPr/>
                </a:tc>
                <a:extLst>
                  <a:ext uri="{0D108BD9-81ED-4DB2-BD59-A6C34878D82A}">
                    <a16:rowId xmlns:a16="http://schemas.microsoft.com/office/drawing/2014/main" xmlns="" val="10002"/>
                  </a:ext>
                </a:extLst>
              </a:tr>
              <a:tr h="476435">
                <a:tc>
                  <a:txBody>
                    <a:bodyPr/>
                    <a:lstStyle/>
                    <a:p>
                      <a:pPr>
                        <a:buNone/>
                      </a:pPr>
                      <a:r>
                        <a:rPr lang="zh-CN" altLang="en-US"/>
                        <a:t>文本节点</a:t>
                      </a:r>
                    </a:p>
                  </a:txBody>
                  <a:tcPr/>
                </a:tc>
                <a:tc>
                  <a:txBody>
                    <a:bodyPr/>
                    <a:lstStyle/>
                    <a:p>
                      <a:pPr>
                        <a:buNone/>
                      </a:pPr>
                      <a:r>
                        <a:rPr lang="zh-CN" altLang="en-US"/>
                        <a:t>文本本身</a:t>
                      </a:r>
                    </a:p>
                  </a:txBody>
                  <a:tcPr/>
                </a:tc>
                <a:extLst>
                  <a:ext uri="{0D108BD9-81ED-4DB2-BD59-A6C34878D82A}">
                    <a16:rowId xmlns:a16="http://schemas.microsoft.com/office/drawing/2014/main" xmlns="" val="10003"/>
                  </a:ext>
                </a:extLst>
              </a:tr>
              <a:tr h="476435">
                <a:tc>
                  <a:txBody>
                    <a:bodyPr/>
                    <a:lstStyle/>
                    <a:p>
                      <a:pPr>
                        <a:buNone/>
                      </a:pPr>
                      <a:r>
                        <a:rPr lang="zh-CN" altLang="en-US"/>
                        <a:t>注释节点</a:t>
                      </a:r>
                    </a:p>
                  </a:txBody>
                  <a:tcPr/>
                </a:tc>
                <a:tc>
                  <a:txBody>
                    <a:bodyPr/>
                    <a:lstStyle/>
                    <a:p>
                      <a:pPr>
                        <a:buNone/>
                      </a:pPr>
                      <a:r>
                        <a:rPr lang="zh-CN" altLang="en-US"/>
                        <a:t>注释文本本身</a:t>
                      </a:r>
                    </a:p>
                  </a:txBody>
                  <a:tcPr/>
                </a:tc>
                <a:extLst>
                  <a:ext uri="{0D108BD9-81ED-4DB2-BD59-A6C34878D82A}">
                    <a16:rowId xmlns:a16="http://schemas.microsoft.com/office/drawing/2014/main" xmlns="" val="10004"/>
                  </a:ext>
                </a:extLst>
              </a:tr>
              <a:tr h="476435">
                <a:tc>
                  <a:txBody>
                    <a:bodyPr/>
                    <a:lstStyle/>
                    <a:p>
                      <a:pPr>
                        <a:buNone/>
                      </a:pPr>
                      <a:r>
                        <a:rPr lang="zh-CN" altLang="en-US"/>
                        <a:t>文档节点</a:t>
                      </a:r>
                    </a:p>
                  </a:txBody>
                  <a:tcPr/>
                </a:tc>
                <a:tc>
                  <a:txBody>
                    <a:bodyPr/>
                    <a:lstStyle/>
                    <a:p>
                      <a:pPr>
                        <a:buNone/>
                      </a:pPr>
                      <a:r>
                        <a:rPr lang="en-US" altLang="zh-CN" dirty="0"/>
                        <a:t>undefined</a:t>
                      </a:r>
                      <a:r>
                        <a:rPr lang="zh-CN" altLang="en-US" dirty="0"/>
                        <a:t>或</a:t>
                      </a:r>
                      <a:r>
                        <a:rPr lang="en-US" altLang="zh-CN" dirty="0"/>
                        <a:t>null</a:t>
                      </a:r>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charset="0"/>
                <a:ea typeface="微软雅黑" charset="0"/>
              </a:rPr>
              <a:t>HTML</a:t>
            </a:r>
            <a:r>
              <a:rPr lang="zh-CN" altLang="en-US" sz="3200" b="1" dirty="0" smtClean="0">
                <a:latin typeface="微软雅黑" charset="0"/>
                <a:ea typeface="微软雅黑" charset="0"/>
              </a:rPr>
              <a:t>内容</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元素节点对象的</a:t>
            </a:r>
            <a:r>
              <a:rPr lang="en-US" altLang="zh-CN" sz="1600" dirty="0" err="1" smtClean="0"/>
              <a:t>innerHTML</a:t>
            </a:r>
            <a:r>
              <a:rPr lang="zh-CN" altLang="en-US" sz="1600" dirty="0" smtClean="0"/>
              <a:t>属性读取或设置元素节点中的</a:t>
            </a:r>
            <a:r>
              <a:rPr lang="en-US" altLang="zh-CN" sz="1600" dirty="0" smtClean="0"/>
              <a:t>HTML</a:t>
            </a:r>
            <a:r>
              <a:rPr lang="zh-CN" altLang="en-US" sz="1600" dirty="0" smtClean="0"/>
              <a:t>内容</a:t>
            </a:r>
            <a:endParaRPr lang="en-US" altLang="zh-CN" sz="1600" dirty="0" smtClean="0"/>
          </a:p>
          <a:p>
            <a:pPr>
              <a:buFont typeface="Wingdings" pitchFamily="2" charset="2"/>
              <a:buChar char="Ø"/>
            </a:pPr>
            <a:endParaRPr lang="en-US" altLang="zh-CN" sz="1600" dirty="0" smtClean="0"/>
          </a:p>
          <a:p>
            <a:pPr lvl="1">
              <a:buFont typeface="Wingdings" pitchFamily="2" charset="2"/>
              <a:buChar char="Ø"/>
            </a:pPr>
            <a:endParaRPr lang="zh-CN" altLang="en-US" sz="1600" dirty="0" smtClean="0"/>
          </a:p>
          <a:p>
            <a:pPr marL="400050" lvl="1" indent="0">
              <a:buNone/>
            </a:pPr>
            <a:r>
              <a:rPr lang="en-US" altLang="zh-CN" sz="1600" dirty="0" smtClean="0"/>
              <a:t>&lt;div id="div1"&gt;JavaScript&lt;/div&gt;</a:t>
            </a:r>
          </a:p>
          <a:p>
            <a:pPr marL="400050" lvl="1" indent="0">
              <a:buNone/>
            </a:pPr>
            <a:r>
              <a:rPr lang="en-US" altLang="zh-CN" sz="1600" dirty="0" err="1" smtClean="0"/>
              <a:t>var</a:t>
            </a:r>
            <a:r>
              <a:rPr lang="en-US" altLang="zh-CN" sz="1600" dirty="0" smtClean="0"/>
              <a:t> div=</a:t>
            </a:r>
            <a:r>
              <a:rPr lang="en-US" altLang="zh-CN" sz="1600" dirty="0" err="1" smtClean="0"/>
              <a:t>document.getElementById</a:t>
            </a:r>
            <a:r>
              <a:rPr lang="en-US" altLang="zh-CN" sz="1600" dirty="0" smtClean="0"/>
              <a:t>('div1');</a:t>
            </a:r>
          </a:p>
          <a:p>
            <a:pPr marL="400050" lvl="1" indent="0">
              <a:buNone/>
            </a:pPr>
            <a:r>
              <a:rPr lang="en-US" altLang="zh-CN" sz="1600" dirty="0" smtClean="0"/>
              <a:t>console.log(</a:t>
            </a:r>
            <a:r>
              <a:rPr lang="en-US" altLang="zh-CN" sz="1600" dirty="0" err="1" smtClean="0"/>
              <a:t>div.innerHTML</a:t>
            </a:r>
            <a:r>
              <a:rPr lang="en-US" altLang="zh-CN" sz="1600" dirty="0" smtClean="0"/>
              <a:t>);//</a:t>
            </a:r>
            <a:r>
              <a:rPr lang="en-US" altLang="zh-CN" sz="1600" dirty="0" err="1" smtClean="0"/>
              <a:t>读取</a:t>
            </a:r>
            <a:endParaRPr lang="en-US" altLang="zh-CN" sz="1600" dirty="0" smtClean="0"/>
          </a:p>
          <a:p>
            <a:pPr marL="400050" lvl="1" indent="0">
              <a:buNone/>
            </a:pPr>
            <a:r>
              <a:rPr lang="en-US" altLang="zh-CN" sz="1600" dirty="0" err="1" smtClean="0"/>
              <a:t>div.innerHTML</a:t>
            </a:r>
            <a:r>
              <a:rPr lang="en-US" altLang="zh-CN" sz="1600" dirty="0" smtClean="0"/>
              <a:t> = '</a:t>
            </a:r>
            <a:r>
              <a:rPr lang="en-US" altLang="zh-CN" sz="1600" dirty="0" err="1" smtClean="0"/>
              <a:t>jQuery</a:t>
            </a:r>
            <a:r>
              <a:rPr lang="en-US" altLang="zh-CN" sz="1600" dirty="0" smtClean="0"/>
              <a:t>';//</a:t>
            </a:r>
            <a:r>
              <a:rPr lang="en-US" altLang="zh-CN" sz="1600" dirty="0" err="1" smtClean="0"/>
              <a:t>设置</a:t>
            </a:r>
            <a:endParaRPr lang="en-US" altLang="zh-CN" sz="16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文本内容</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元素节点对象的</a:t>
            </a:r>
            <a:r>
              <a:rPr lang="en-US" altLang="zh-CN" sz="1600" dirty="0" err="1" smtClean="0"/>
              <a:t>textContent</a:t>
            </a:r>
            <a:r>
              <a:rPr lang="zh-CN" altLang="en-US" sz="1600" dirty="0" smtClean="0"/>
              <a:t>属性用于读取或设置元素节点中的文本内容</a:t>
            </a:r>
          </a:p>
          <a:p>
            <a:pPr marL="0" indent="0">
              <a:buNone/>
            </a:pPr>
            <a:r>
              <a:rPr lang="en-US" altLang="zh-CN" sz="1600" dirty="0" smtClean="0"/>
              <a:t>	</a:t>
            </a:r>
          </a:p>
          <a:p>
            <a:pPr marL="0" indent="0">
              <a:buNone/>
            </a:pPr>
            <a:r>
              <a:rPr lang="en-US" altLang="zh-CN" sz="1600" dirty="0" smtClean="0">
                <a:solidFill>
                  <a:schemeClr val="accent6"/>
                </a:solidFill>
              </a:rPr>
              <a:t>	</a:t>
            </a:r>
            <a:r>
              <a:rPr lang="zh-CN" altLang="en-US" sz="1600" dirty="0" smtClean="0">
                <a:solidFill>
                  <a:schemeClr val="accent6"/>
                </a:solidFill>
              </a:rPr>
              <a:t>注：有争议的</a:t>
            </a:r>
            <a:r>
              <a:rPr lang="en-US" altLang="zh-CN" sz="1600" dirty="0" err="1" smtClean="0">
                <a:solidFill>
                  <a:schemeClr val="accent6"/>
                </a:solidFill>
              </a:rPr>
              <a:t>innerText</a:t>
            </a:r>
            <a:endParaRPr lang="en-US" altLang="zh-CN" sz="1600" dirty="0" smtClean="0">
              <a:solidFill>
                <a:schemeClr val="accent6"/>
              </a:solidFill>
            </a:endParaRPr>
          </a:p>
          <a:p>
            <a:pPr marL="0" indent="0">
              <a:buNone/>
            </a:pPr>
            <a:r>
              <a:rPr lang="en-US" altLang="zh-CN" sz="1600" dirty="0" smtClean="0">
                <a:solidFill>
                  <a:schemeClr val="accent6"/>
                </a:solidFill>
              </a:rPr>
              <a:t>	</a:t>
            </a:r>
            <a:r>
              <a:rPr lang="zh-CN" altLang="en-US" sz="1600" dirty="0" smtClean="0">
                <a:solidFill>
                  <a:schemeClr val="accent6"/>
                </a:solidFill>
              </a:rPr>
              <a:t>标准</a:t>
            </a:r>
            <a:r>
              <a:rPr lang="en-US" altLang="zh-CN" sz="1600" dirty="0" smtClean="0">
                <a:solidFill>
                  <a:schemeClr val="accent6"/>
                </a:solidFill>
              </a:rPr>
              <a:t>DOM</a:t>
            </a:r>
            <a:r>
              <a:rPr lang="zh-CN" altLang="en-US" sz="1600" dirty="0" smtClean="0">
                <a:solidFill>
                  <a:schemeClr val="accent6"/>
                </a:solidFill>
              </a:rPr>
              <a:t>操作中，并没有</a:t>
            </a:r>
            <a:r>
              <a:rPr lang="en-US" altLang="zh-CN" sz="1600" dirty="0" err="1" smtClean="0">
                <a:solidFill>
                  <a:schemeClr val="accent6"/>
                </a:solidFill>
              </a:rPr>
              <a:t>innerText</a:t>
            </a:r>
            <a:r>
              <a:rPr lang="zh-CN" altLang="en-US" sz="1600" dirty="0" smtClean="0">
                <a:solidFill>
                  <a:schemeClr val="accent6"/>
                </a:solidFill>
              </a:rPr>
              <a:t>属性；</a:t>
            </a:r>
          </a:p>
          <a:p>
            <a:pPr marL="0" indent="0">
              <a:buNone/>
            </a:pPr>
            <a:r>
              <a:rPr lang="en-US" altLang="zh-CN" sz="1600" dirty="0" smtClean="0">
                <a:solidFill>
                  <a:schemeClr val="accent6"/>
                </a:solidFill>
              </a:rPr>
              <a:t>	IE8</a:t>
            </a:r>
            <a:r>
              <a:rPr lang="zh-CN" altLang="en-US" sz="1600" dirty="0" smtClean="0">
                <a:solidFill>
                  <a:schemeClr val="accent6"/>
                </a:solidFill>
              </a:rPr>
              <a:t>及之前的</a:t>
            </a:r>
            <a:r>
              <a:rPr lang="en-US" altLang="zh-CN" sz="1600" dirty="0" smtClean="0">
                <a:solidFill>
                  <a:schemeClr val="accent6"/>
                </a:solidFill>
              </a:rPr>
              <a:t>IE</a:t>
            </a:r>
            <a:r>
              <a:rPr lang="zh-CN" altLang="en-US" sz="1600" dirty="0" smtClean="0">
                <a:solidFill>
                  <a:schemeClr val="accent6"/>
                </a:solidFill>
              </a:rPr>
              <a:t>浏览器不支持标准的</a:t>
            </a:r>
            <a:r>
              <a:rPr lang="en-US" altLang="zh-CN" sz="1600" dirty="0" err="1" smtClean="0">
                <a:solidFill>
                  <a:schemeClr val="accent6"/>
                </a:solidFill>
              </a:rPr>
              <a:t>textContent</a:t>
            </a:r>
            <a:r>
              <a:rPr lang="zh-CN" altLang="en-US" sz="1600" dirty="0" smtClean="0">
                <a:solidFill>
                  <a:schemeClr val="accent6"/>
                </a:solidFill>
              </a:rPr>
              <a:t>属性</a:t>
            </a:r>
          </a:p>
          <a:p>
            <a:pPr marL="0" indent="0">
              <a:buNone/>
            </a:pPr>
            <a:r>
              <a:rPr lang="en-US" altLang="zh-CN" sz="1600" dirty="0" smtClean="0">
                <a:solidFill>
                  <a:schemeClr val="accent6"/>
                </a:solidFill>
              </a:rPr>
              <a:t>	</a:t>
            </a:r>
            <a:r>
              <a:rPr lang="zh-CN" altLang="en-US" sz="1600" dirty="0" smtClean="0">
                <a:solidFill>
                  <a:schemeClr val="accent6"/>
                </a:solidFill>
              </a:rPr>
              <a:t>使用</a:t>
            </a:r>
            <a:r>
              <a:rPr lang="en-US" altLang="zh-CN" sz="1600" dirty="0" err="1" smtClean="0">
                <a:solidFill>
                  <a:schemeClr val="accent6"/>
                </a:solidFill>
              </a:rPr>
              <a:t>innerText</a:t>
            </a:r>
            <a:r>
              <a:rPr lang="zh-CN" altLang="en-US" sz="1600" dirty="0" smtClean="0">
                <a:solidFill>
                  <a:schemeClr val="accent6"/>
                </a:solidFill>
              </a:rPr>
              <a:t>实现类似的功能，目前此属性已被大多数浏览器所兼容，</a:t>
            </a:r>
            <a:endParaRPr lang="en-US" altLang="zh-CN" sz="1600" dirty="0" smtClean="0">
              <a:solidFill>
                <a:schemeClr val="accent6"/>
              </a:solidFill>
            </a:endParaRPr>
          </a:p>
          <a:p>
            <a:pPr marL="0" indent="0">
              <a:buNone/>
            </a:pPr>
            <a:r>
              <a:rPr lang="en-US" altLang="zh-CN" sz="1600" dirty="0" smtClean="0">
                <a:solidFill>
                  <a:schemeClr val="accent6"/>
                </a:solidFill>
              </a:rPr>
              <a:t>	</a:t>
            </a:r>
            <a:r>
              <a:rPr lang="zh-CN" altLang="en-US" sz="1600" dirty="0" smtClean="0">
                <a:solidFill>
                  <a:schemeClr val="accent6"/>
                </a:solidFill>
              </a:rPr>
              <a:t>但</a:t>
            </a:r>
            <a:r>
              <a:rPr lang="en-US" altLang="zh-CN" sz="1600" dirty="0" smtClean="0">
                <a:solidFill>
                  <a:schemeClr val="accent6"/>
                </a:solidFill>
              </a:rPr>
              <a:t>Firefox</a:t>
            </a:r>
            <a:r>
              <a:rPr lang="zh-CN" altLang="en-US" sz="1600" dirty="0" smtClean="0">
                <a:solidFill>
                  <a:schemeClr val="accent6"/>
                </a:solidFill>
              </a:rPr>
              <a:t>仍不支持此属性</a:t>
            </a:r>
            <a:endParaRPr lang="zh-CN" altLang="en-US" sz="1600" dirty="0">
              <a:solidFill>
                <a:schemeClr val="accent6"/>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属性集合</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元素节点的</a:t>
            </a:r>
            <a:r>
              <a:rPr lang="en-US" altLang="zh-CN" sz="1600" dirty="0" smtClean="0"/>
              <a:t>attributes</a:t>
            </a:r>
            <a:r>
              <a:rPr lang="zh-CN" altLang="en-US" sz="1600" dirty="0" smtClean="0"/>
              <a:t>属性返回节点的属性集合，即一个类数组对象</a:t>
            </a:r>
          </a:p>
          <a:p>
            <a:pPr marL="0" indent="0">
              <a:buNone/>
            </a:pPr>
            <a:endParaRPr lang="en-US" altLang="zh-CN" sz="1600" dirty="0" smtClean="0"/>
          </a:p>
          <a:p>
            <a:pPr marL="0" indent="0">
              <a:buNone/>
            </a:pPr>
            <a:endParaRPr lang="en-US" altLang="zh-CN" sz="1600" dirty="0" smtClean="0"/>
          </a:p>
          <a:p>
            <a:pPr marL="0" indent="0">
              <a:buNone/>
            </a:pPr>
            <a:r>
              <a:rPr lang="zh-CN" altLang="en-US" sz="1600" dirty="0" smtClean="0"/>
              <a:t>&lt;div id="div1" onclick="up()" class="add"&gt;&lt;/div&gt;</a:t>
            </a:r>
          </a:p>
          <a:p>
            <a:pPr marL="0" indent="0">
              <a:buNone/>
            </a:pPr>
            <a:endParaRPr lang="zh-CN" altLang="en-US" sz="1600" dirty="0" smtClean="0"/>
          </a:p>
          <a:p>
            <a:pPr marL="0" indent="0">
              <a:buNone/>
            </a:pPr>
            <a:r>
              <a:rPr lang="zh-CN" altLang="en-US" sz="1600" dirty="0" smtClean="0"/>
              <a:t>    var div=document.getElementById('div1');</a:t>
            </a:r>
          </a:p>
          <a:p>
            <a:pPr marL="0" indent="0">
              <a:buNone/>
            </a:pPr>
            <a:r>
              <a:rPr lang="zh-CN" altLang="en-US" sz="1600" dirty="0" smtClean="0"/>
              <a:t>    console.log(div.attributes);//类数组对象</a:t>
            </a:r>
          </a:p>
          <a:p>
            <a:pPr marL="0" indent="0">
              <a:buNone/>
            </a:pPr>
            <a:r>
              <a:rPr lang="zh-CN" altLang="en-US" sz="1600" dirty="0" smtClean="0"/>
              <a:t>    console.log(div.attributes.length);//3</a:t>
            </a:r>
          </a:p>
          <a:p>
            <a:pPr marL="0" indent="0">
              <a:buNone/>
            </a:pPr>
            <a:r>
              <a:rPr lang="zh-CN" altLang="en-US" sz="1600" dirty="0" smtClean="0"/>
              <a:t>    console.log(div.attributes[1]);//属性对象</a:t>
            </a:r>
            <a:endParaRPr lang="zh-CN" altLang="en-US" sz="16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读取属性</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可以使用如下几种方式读取某个属性的值：</a:t>
            </a:r>
            <a:endParaRPr lang="en-US" altLang="zh-CN" sz="1600" dirty="0" smtClean="0"/>
          </a:p>
          <a:p>
            <a:pPr>
              <a:buFont typeface="Wingdings" pitchFamily="2" charset="2"/>
              <a:buChar char="Ø"/>
            </a:pPr>
            <a:endParaRPr lang="zh-CN" altLang="en-US" sz="1600" dirty="0" smtClean="0"/>
          </a:p>
          <a:p>
            <a:pPr lvl="1">
              <a:buFont typeface="+mj-ea"/>
              <a:buAutoNum type="circleNumDbPlain"/>
            </a:pPr>
            <a:r>
              <a:rPr lang="en-US" altLang="zh-CN" sz="1600" dirty="0" err="1" smtClean="0"/>
              <a:t>element.attributes</a:t>
            </a:r>
            <a:r>
              <a:rPr lang="en-US" altLang="zh-CN" sz="1600" dirty="0" smtClean="0"/>
              <a:t>[</a:t>
            </a:r>
            <a:r>
              <a:rPr lang="zh-CN" altLang="en-US" sz="1600" dirty="0" smtClean="0"/>
              <a:t>下标</a:t>
            </a:r>
            <a:r>
              <a:rPr lang="en-US" altLang="zh-CN" sz="1600" dirty="0" smtClean="0"/>
              <a:t>].value</a:t>
            </a:r>
          </a:p>
          <a:p>
            <a:pPr lvl="1">
              <a:buFont typeface="+mj-ea"/>
              <a:buAutoNum type="circleNumDbPlain"/>
            </a:pPr>
            <a:r>
              <a:rPr lang="en-US" altLang="zh-CN" sz="1600" dirty="0" err="1" smtClean="0">
                <a:sym typeface="+mn-ea"/>
              </a:rPr>
              <a:t>element.attributes</a:t>
            </a:r>
            <a:r>
              <a:rPr lang="en-US" altLang="zh-CN" sz="1600" dirty="0" smtClean="0">
                <a:sym typeface="+mn-ea"/>
              </a:rPr>
              <a:t>['</a:t>
            </a:r>
            <a:r>
              <a:rPr lang="zh-CN" altLang="en-US" sz="1600" dirty="0" smtClean="0">
                <a:sym typeface="+mn-ea"/>
              </a:rPr>
              <a:t>属性名</a:t>
            </a:r>
            <a:r>
              <a:rPr lang="en-US" altLang="zh-CN" sz="1600" dirty="0" smtClean="0">
                <a:sym typeface="+mn-ea"/>
              </a:rPr>
              <a:t>'].value</a:t>
            </a:r>
          </a:p>
          <a:p>
            <a:pPr lvl="1">
              <a:buFont typeface="+mj-ea"/>
              <a:buAutoNum type="circleNumDbPlain"/>
            </a:pPr>
            <a:r>
              <a:rPr lang="en-US" altLang="zh-CN" sz="1600" dirty="0" err="1" smtClean="0">
                <a:sym typeface="+mn-ea"/>
              </a:rPr>
              <a:t>element.getAttributeNode</a:t>
            </a:r>
            <a:r>
              <a:rPr lang="en-US" altLang="zh-CN" sz="1600" dirty="0" smtClean="0">
                <a:sym typeface="+mn-ea"/>
              </a:rPr>
              <a:t>('</a:t>
            </a:r>
            <a:r>
              <a:rPr lang="zh-CN" altLang="en-US" sz="1600" dirty="0" smtClean="0">
                <a:sym typeface="+mn-ea"/>
              </a:rPr>
              <a:t>属性名</a:t>
            </a:r>
            <a:r>
              <a:rPr lang="en-US" altLang="zh-CN" sz="1600" dirty="0" smtClean="0">
                <a:sym typeface="+mn-ea"/>
              </a:rPr>
              <a:t>').value</a:t>
            </a:r>
          </a:p>
          <a:p>
            <a:pPr lvl="1">
              <a:buFont typeface="+mj-ea"/>
              <a:buAutoNum type="circleNumDbPlain"/>
            </a:pPr>
            <a:r>
              <a:rPr lang="en-US" altLang="zh-CN" sz="1600" dirty="0" err="1" smtClean="0">
                <a:sym typeface="+mn-ea"/>
              </a:rPr>
              <a:t>element.getAttribute</a:t>
            </a:r>
            <a:r>
              <a:rPr lang="en-US" altLang="zh-CN" sz="1600" dirty="0" smtClean="0">
                <a:sym typeface="+mn-ea"/>
              </a:rPr>
              <a:t>('</a:t>
            </a:r>
            <a:r>
              <a:rPr lang="zh-CN" altLang="en-US" sz="1600" dirty="0" smtClean="0">
                <a:sym typeface="+mn-ea"/>
              </a:rPr>
              <a:t>属性名</a:t>
            </a:r>
            <a:r>
              <a:rPr lang="en-US" altLang="zh-CN" sz="1600" dirty="0" smtClean="0">
                <a:sym typeface="+mn-ea"/>
              </a:rPr>
              <a:t>')</a:t>
            </a:r>
            <a:endParaRPr lang="en-US" altLang="zh-CN" sz="1600" dirty="0" smtClean="0"/>
          </a:p>
          <a:p>
            <a:pPr marL="0" indent="0">
              <a:buNone/>
            </a:pPr>
            <a:endParaRPr lang="en-US" altLang="zh-CN"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en-US" altLang="zh-CN" sz="3200" b="1" dirty="0" smtClean="0">
                <a:latin typeface="微软雅黑" pitchFamily="34" charset="-122"/>
                <a:ea typeface="微软雅黑" pitchFamily="34" charset="-122"/>
              </a:rPr>
              <a:t>Console</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rmAutofit/>
          </a:bodyPr>
          <a:lstStyle/>
          <a:p>
            <a:pPr>
              <a:buFont typeface="Wingdings" pitchFamily="2" charset="2"/>
              <a:buChar char="Ø"/>
            </a:pPr>
            <a:r>
              <a:rPr lang="zh-CN" altLang="en-US" sz="1600" dirty="0" smtClean="0"/>
              <a:t>控制台常用方法</a:t>
            </a:r>
            <a:endParaRPr lang="en-US" altLang="zh-CN" sz="1600" dirty="0" smtClean="0"/>
          </a:p>
          <a:p>
            <a:pPr lvl="1">
              <a:buFont typeface="Wingdings" pitchFamily="2" charset="2"/>
              <a:buChar char="Ø"/>
            </a:pPr>
            <a:r>
              <a:rPr lang="en-US" altLang="zh-CN" sz="1400" dirty="0" smtClean="0">
                <a:solidFill>
                  <a:srgbClr val="FF0000"/>
                </a:solidFill>
              </a:rPr>
              <a:t>console.log();</a:t>
            </a:r>
          </a:p>
          <a:p>
            <a:pPr lvl="1">
              <a:buFont typeface="Wingdings" pitchFamily="2" charset="2"/>
              <a:buChar char="Ø"/>
            </a:pPr>
            <a:r>
              <a:rPr lang="en-US" altLang="zh-CN" sz="1400" dirty="0" smtClean="0">
                <a:solidFill>
                  <a:schemeClr val="tx2">
                    <a:lumMod val="60000"/>
                    <a:lumOff val="40000"/>
                  </a:schemeClr>
                </a:solidFill>
              </a:rPr>
              <a:t>console.err();</a:t>
            </a:r>
          </a:p>
          <a:p>
            <a:pPr lvl="1">
              <a:buFont typeface="Wingdings" pitchFamily="2" charset="2"/>
              <a:buChar char="Ø"/>
            </a:pPr>
            <a:r>
              <a:rPr lang="en-US" sz="1400" dirty="0" err="1" smtClean="0">
                <a:solidFill>
                  <a:schemeClr val="tx2">
                    <a:lumMod val="60000"/>
                    <a:lumOff val="40000"/>
                  </a:schemeClr>
                </a:solidFill>
              </a:rPr>
              <a:t>console.dirxml</a:t>
            </a:r>
            <a:r>
              <a:rPr lang="en-US" sz="1400" dirty="0" smtClean="0">
                <a:solidFill>
                  <a:schemeClr val="tx2">
                    <a:lumMod val="60000"/>
                    <a:lumOff val="40000"/>
                  </a:schemeClr>
                </a:solidFill>
              </a:rPr>
              <a:t>();</a:t>
            </a:r>
            <a:endParaRPr lang="en-US" altLang="zh-CN" sz="1400" dirty="0" smtClean="0">
              <a:solidFill>
                <a:schemeClr val="tx2">
                  <a:lumMod val="60000"/>
                  <a:lumOff val="40000"/>
                </a:schemeClr>
              </a:solidFill>
            </a:endParaRPr>
          </a:p>
          <a:p>
            <a:pPr lvl="1">
              <a:buFont typeface="Wingdings" pitchFamily="2" charset="2"/>
              <a:buChar char="Ø"/>
            </a:pPr>
            <a:r>
              <a:rPr lang="en-US" altLang="zh-CN" sz="1400" dirty="0" smtClean="0">
                <a:solidFill>
                  <a:schemeClr val="tx2">
                    <a:lumMod val="60000"/>
                    <a:lumOff val="40000"/>
                  </a:schemeClr>
                </a:solidFill>
              </a:rPr>
              <a:t>console.</a:t>
            </a:r>
            <a:r>
              <a:rPr lang="en-US" sz="1400" dirty="0" smtClean="0">
                <a:solidFill>
                  <a:schemeClr val="tx2">
                    <a:lumMod val="60000"/>
                    <a:lumOff val="40000"/>
                  </a:schemeClr>
                </a:solidFill>
              </a:rPr>
              <a:t> group();  /  </a:t>
            </a:r>
            <a:r>
              <a:rPr lang="en-US" sz="1400" dirty="0" err="1" smtClean="0">
                <a:solidFill>
                  <a:schemeClr val="tx2">
                    <a:lumMod val="60000"/>
                    <a:lumOff val="40000"/>
                  </a:schemeClr>
                </a:solidFill>
              </a:rPr>
              <a:t>console.groupEnd</a:t>
            </a:r>
            <a:r>
              <a:rPr lang="en-US" sz="1400" dirty="0" smtClean="0">
                <a:solidFill>
                  <a:schemeClr val="tx2">
                    <a:lumMod val="60000"/>
                    <a:lumOff val="40000"/>
                  </a:schemeClr>
                </a:solidFill>
              </a:rPr>
              <a:t>();</a:t>
            </a:r>
          </a:p>
          <a:p>
            <a:pPr lvl="1">
              <a:buFont typeface="Wingdings" pitchFamily="2" charset="2"/>
              <a:buChar char="Ø"/>
            </a:pPr>
            <a:r>
              <a:rPr lang="en-US" sz="1400" dirty="0" err="1" smtClean="0">
                <a:solidFill>
                  <a:schemeClr val="tx2">
                    <a:lumMod val="60000"/>
                    <a:lumOff val="40000"/>
                  </a:schemeClr>
                </a:solidFill>
              </a:rPr>
              <a:t>console.time</a:t>
            </a:r>
            <a:r>
              <a:rPr lang="en-US" sz="1400" dirty="0" smtClean="0">
                <a:solidFill>
                  <a:schemeClr val="tx2">
                    <a:lumMod val="60000"/>
                    <a:lumOff val="40000"/>
                  </a:schemeClr>
                </a:solidFill>
              </a:rPr>
              <a:t>();   / </a:t>
            </a:r>
            <a:r>
              <a:rPr lang="en-US" sz="1400" dirty="0" err="1" smtClean="0">
                <a:solidFill>
                  <a:schemeClr val="tx2">
                    <a:lumMod val="60000"/>
                    <a:lumOff val="40000"/>
                  </a:schemeClr>
                </a:solidFill>
              </a:rPr>
              <a:t>console.timeEnd</a:t>
            </a:r>
            <a:r>
              <a:rPr lang="en-US" sz="1400" dirty="0" smtClean="0">
                <a:solidFill>
                  <a:schemeClr val="tx2">
                    <a:lumMod val="60000"/>
                    <a:lumOff val="40000"/>
                  </a:schemeClr>
                </a:solidFill>
              </a:rPr>
              <a:t>();</a:t>
            </a:r>
            <a:endParaRPr lang="zh-CN" altLang="en-US" sz="14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设置属性</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可以使用如下两种种方式设置元素的属性：</a:t>
            </a:r>
          </a:p>
          <a:p>
            <a:pPr lvl="1">
              <a:buFont typeface="+mj-ea"/>
              <a:buAutoNum type="circleNumDbPlain"/>
            </a:pPr>
            <a:r>
              <a:rPr lang="en-US" altLang="zh-CN" sz="1600" dirty="0" err="1" smtClean="0"/>
              <a:t>element.setAttribute</a:t>
            </a:r>
            <a:r>
              <a:rPr lang="en-US" altLang="zh-CN" sz="1600" dirty="0" smtClean="0"/>
              <a:t>(</a:t>
            </a:r>
            <a:r>
              <a:rPr lang="en-US" altLang="zh-CN" sz="1600" dirty="0" err="1" smtClean="0"/>
              <a:t>name,value</a:t>
            </a:r>
            <a:r>
              <a:rPr lang="en-US" altLang="zh-CN" sz="1600" dirty="0" smtClean="0"/>
              <a:t>);</a:t>
            </a:r>
          </a:p>
          <a:p>
            <a:pPr lvl="1">
              <a:buFont typeface="+mj-ea"/>
              <a:buAutoNum type="circleNumDbPlain"/>
            </a:pPr>
            <a:r>
              <a:rPr lang="en-US" altLang="zh-CN" sz="1600" dirty="0" err="1" smtClean="0"/>
              <a:t>element.setAttributeNode</a:t>
            </a:r>
            <a:r>
              <a:rPr lang="en-US" altLang="zh-CN" sz="1600" dirty="0" smtClean="0"/>
              <a:t>(</a:t>
            </a:r>
            <a:r>
              <a:rPr lang="en-US" altLang="zh-CN" sz="1600" dirty="0" err="1" smtClean="0"/>
              <a:t>attrNode</a:t>
            </a:r>
            <a:r>
              <a:rPr lang="en-US" altLang="zh-CN" sz="1600" dirty="0" smtClean="0"/>
              <a:t>);</a:t>
            </a:r>
          </a:p>
          <a:p>
            <a:pPr lvl="1">
              <a:buFont typeface="+mj-ea"/>
              <a:buAutoNum type="circleNumDbPlain"/>
            </a:pPr>
            <a:endParaRPr lang="en-US" altLang="zh-CN" sz="1600" dirty="0" smtClean="0"/>
          </a:p>
          <a:p>
            <a:pPr lvl="1">
              <a:buFont typeface="+mj-ea"/>
              <a:buAutoNum type="circleNumDbPlain"/>
            </a:pPr>
            <a:endParaRPr lang="en-US" altLang="zh-CN" sz="1600" dirty="0" smtClean="0"/>
          </a:p>
          <a:p>
            <a:pPr marL="400050" lvl="1" indent="0">
              <a:buNone/>
            </a:pPr>
            <a:r>
              <a:rPr lang="zh-CN" altLang="en-US" sz="1600" dirty="0" smtClean="0">
                <a:sym typeface="+mn-ea"/>
              </a:rPr>
              <a:t>&lt;div id="div1" onclick="up()" &gt;&lt;/div&gt;</a:t>
            </a:r>
            <a:endParaRPr lang="zh-CN" altLang="en-US" sz="1600" dirty="0" smtClean="0"/>
          </a:p>
          <a:p>
            <a:pPr marL="400050" lvl="1" indent="0">
              <a:buNone/>
            </a:pPr>
            <a:r>
              <a:rPr lang="zh-CN" altLang="en-US" sz="1600" dirty="0" smtClean="0">
                <a:sym typeface="+mn-ea"/>
              </a:rPr>
              <a:t>var div=document.getElementById('div1');</a:t>
            </a:r>
            <a:endParaRPr lang="zh-CN" altLang="en-US" sz="1600" dirty="0" smtClean="0"/>
          </a:p>
          <a:p>
            <a:pPr marL="400050" lvl="1" indent="0">
              <a:buNone/>
            </a:pPr>
            <a:r>
              <a:rPr lang="zh-CN" altLang="en-US" sz="1600" dirty="0" smtClean="0">
                <a:sym typeface="+mn-ea"/>
              </a:rPr>
              <a:t>var atr=document.createAttribute('class')</a:t>
            </a:r>
            <a:endParaRPr lang="zh-CN" altLang="en-US" sz="1600" dirty="0" smtClean="0"/>
          </a:p>
          <a:p>
            <a:pPr marL="400050" lvl="1" indent="0">
              <a:buNone/>
            </a:pPr>
            <a:r>
              <a:rPr lang="zh-CN" altLang="en-US" sz="1600" dirty="0" smtClean="0">
                <a:sym typeface="+mn-ea"/>
              </a:rPr>
              <a:t>atr.nodeValue="className";</a:t>
            </a:r>
            <a:endParaRPr lang="zh-CN" altLang="en-US" sz="1600" dirty="0" smtClean="0"/>
          </a:p>
          <a:p>
            <a:pPr marL="400050" lvl="1" indent="0">
              <a:buNone/>
            </a:pPr>
            <a:r>
              <a:rPr lang="zh-CN" altLang="en-US" sz="1600" dirty="0" smtClean="0">
                <a:sym typeface="+mn-ea"/>
              </a:rPr>
              <a:t>div.setAttributeNode(atr);</a:t>
            </a:r>
            <a:endParaRPr lang="zh-CN" altLang="en-US" sz="1600" dirty="0" smtClean="0"/>
          </a:p>
          <a:p>
            <a:pPr marL="0" indent="0">
              <a:buNone/>
            </a:pPr>
            <a:endParaRPr lang="en-US" altLang="zh-CN" sz="16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移除属性</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可以使用如下两种种方式删除一个属性：</a:t>
            </a:r>
            <a:endParaRPr lang="en-US" altLang="zh-CN" sz="1600" dirty="0" smtClean="0"/>
          </a:p>
          <a:p>
            <a:pPr>
              <a:buFont typeface="Wingdings" pitchFamily="2" charset="2"/>
              <a:buChar char="Ø"/>
            </a:pPr>
            <a:endParaRPr lang="zh-CN" altLang="en-US" sz="1600" dirty="0" smtClean="0"/>
          </a:p>
          <a:p>
            <a:pPr>
              <a:buFont typeface="+mj-ea"/>
              <a:buAutoNum type="circleNumDbPlain"/>
            </a:pPr>
            <a:r>
              <a:rPr lang="en-US" altLang="zh-CN" sz="1600" dirty="0" err="1" smtClean="0"/>
              <a:t>element.removeAttribute</a:t>
            </a:r>
            <a:r>
              <a:rPr lang="en-US" altLang="zh-CN" sz="1600" dirty="0" smtClean="0"/>
              <a:t>('</a:t>
            </a:r>
            <a:r>
              <a:rPr lang="zh-CN" altLang="en-US" sz="1600" dirty="0" smtClean="0"/>
              <a:t>属性名</a:t>
            </a:r>
            <a:r>
              <a:rPr lang="en-US" altLang="zh-CN" sz="1600" dirty="0" smtClean="0"/>
              <a:t>');</a:t>
            </a:r>
          </a:p>
          <a:p>
            <a:pPr>
              <a:buFont typeface="+mj-ea"/>
              <a:buAutoNum type="circleNumDbPlain"/>
            </a:pPr>
            <a:r>
              <a:rPr lang="en-US" altLang="zh-CN" sz="1600" dirty="0" err="1" smtClean="0"/>
              <a:t>element.removeAttributeNode</a:t>
            </a:r>
            <a:r>
              <a:rPr lang="en-US" altLang="zh-CN" sz="1600" dirty="0" smtClean="0"/>
              <a:t>(</a:t>
            </a:r>
            <a:r>
              <a:rPr lang="en-US" altLang="zh-CN" sz="1600" dirty="0" err="1" smtClean="0"/>
              <a:t>attrNode</a:t>
            </a:r>
            <a:r>
              <a:rPr lang="en-US" altLang="zh-CN" sz="1600" dirty="0" smtClean="0"/>
              <a:t>)</a:t>
            </a:r>
          </a:p>
          <a:p>
            <a:pPr marL="0" indent="0">
              <a:buNone/>
            </a:pPr>
            <a:endParaRPr lang="zh-CN" altLang="en-US" sz="16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判断属性</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如下方法可用于判定元素是否有指定属性：</a:t>
            </a:r>
            <a:endParaRPr lang="en-US" altLang="zh-CN" sz="1600" dirty="0" smtClean="0"/>
          </a:p>
          <a:p>
            <a:pPr>
              <a:buFont typeface="Wingdings" pitchFamily="2" charset="2"/>
              <a:buChar char="Ø"/>
            </a:pPr>
            <a:endParaRPr lang="zh-CN" altLang="en-US" sz="1600" dirty="0" smtClean="0"/>
          </a:p>
          <a:p>
            <a:pPr>
              <a:buFont typeface="+mj-ea"/>
              <a:buAutoNum type="circleNumDbPlain"/>
            </a:pPr>
            <a:r>
              <a:rPr lang="en-US" altLang="zh-CN" sz="1600" dirty="0" err="1" smtClean="0"/>
              <a:t>element.hasAttribute</a:t>
            </a:r>
            <a:r>
              <a:rPr lang="en-US" altLang="zh-CN" sz="1600" dirty="0" smtClean="0"/>
              <a:t>('</a:t>
            </a:r>
            <a:r>
              <a:rPr lang="zh-CN" altLang="en-US" sz="1600" dirty="0" smtClean="0"/>
              <a:t>属性名</a:t>
            </a:r>
            <a:r>
              <a:rPr lang="en-US" altLang="zh-CN" sz="1600" dirty="0" smtClean="0"/>
              <a:t>');//true</a:t>
            </a:r>
            <a:r>
              <a:rPr lang="zh-CN" altLang="en-US" sz="1600" dirty="0" smtClean="0"/>
              <a:t>或</a:t>
            </a:r>
            <a:r>
              <a:rPr lang="en-US" altLang="zh-CN" sz="1600" dirty="0" smtClean="0"/>
              <a:t>false</a:t>
            </a:r>
          </a:p>
          <a:p>
            <a:pPr>
              <a:buFont typeface="+mj-ea"/>
              <a:buAutoNum type="circleNumDbPlain"/>
            </a:pPr>
            <a:r>
              <a:rPr lang="en-US" altLang="zh-CN" sz="1600" dirty="0" err="1" smtClean="0">
                <a:sym typeface="+mn-ea"/>
              </a:rPr>
              <a:t>element.hasAttributes</a:t>
            </a:r>
            <a:r>
              <a:rPr lang="en-US" altLang="zh-CN" sz="1600" dirty="0" smtClean="0">
                <a:sym typeface="+mn-ea"/>
              </a:rPr>
              <a:t>(); //</a:t>
            </a:r>
            <a:r>
              <a:rPr lang="zh-CN" altLang="en-US" sz="1600" dirty="0" smtClean="0">
                <a:sym typeface="+mn-ea"/>
              </a:rPr>
              <a:t>是否拥有属性、</a:t>
            </a:r>
            <a:r>
              <a:rPr lang="en-US" altLang="zh-CN" sz="1600" dirty="0" smtClean="0">
                <a:sym typeface="+mn-ea"/>
              </a:rPr>
              <a:t>IE8</a:t>
            </a:r>
            <a:r>
              <a:rPr lang="zh-CN" altLang="en-US" sz="1600" dirty="0" smtClean="0">
                <a:sym typeface="+mn-ea"/>
              </a:rPr>
              <a:t>及以下版本不支持此方法</a:t>
            </a:r>
          </a:p>
          <a:p>
            <a:pPr marL="0" indent="0">
              <a:buNone/>
            </a:pPr>
            <a:endParaRPr lang="zh-CN" altLang="en-US" sz="16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3600" b="1" dirty="0" smtClean="0">
                <a:latin typeface="微软雅黑" pitchFamily="34" charset="-122"/>
                <a:ea typeface="微软雅黑" pitchFamily="34" charset="-122"/>
              </a:rPr>
              <a:t>8.DOM</a:t>
            </a:r>
            <a:endParaRPr lang="zh-CN" altLang="en-US" sz="3600" b="1" dirty="0">
              <a:latin typeface="微软雅黑" pitchFamily="34" charset="-122"/>
              <a:ea typeface="微软雅黑" pitchFamily="34" charset="-122"/>
            </a:endParaRPr>
          </a:p>
        </p:txBody>
      </p:sp>
      <p:sp>
        <p:nvSpPr>
          <p:cNvPr id="5" name="副标题 4"/>
          <p:cNvSpPr>
            <a:spLocks noGrp="1"/>
          </p:cNvSpPr>
          <p:nvPr>
            <p:ph type="subTitle" idx="1"/>
          </p:nvPr>
        </p:nvSpPr>
        <p:spPr/>
        <p:txBody>
          <a:bodyPr/>
          <a:lstStyle/>
          <a:p>
            <a:r>
              <a:rPr lang="zh-CN" altLang="zh-CN" sz="1600" b="1" dirty="0" smtClean="0">
                <a:latin typeface="微软雅黑" charset="0"/>
                <a:ea typeface="微软雅黑" charset="0"/>
              </a:rPr>
              <a:t>DOM选取元素、增加、删除和替换节点</a:t>
            </a:r>
          </a:p>
          <a:p>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选取元素</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err="1" smtClean="0"/>
              <a:t>document.getElementById</a:t>
            </a:r>
            <a:r>
              <a:rPr lang="en-US" altLang="zh-CN" sz="1600" dirty="0" smtClean="0"/>
              <a:t>('id')</a:t>
            </a:r>
          </a:p>
          <a:p>
            <a:pPr>
              <a:buNone/>
            </a:pPr>
            <a:r>
              <a:rPr lang="en-US" altLang="zh-CN" sz="1600" dirty="0" smtClean="0"/>
              <a:t>	</a:t>
            </a:r>
            <a:r>
              <a:rPr lang="zh-CN" altLang="en-US" sz="1600" dirty="0" smtClean="0"/>
              <a:t>可用于当前</a:t>
            </a:r>
            <a:r>
              <a:rPr lang="en-US" altLang="zh-CN" sz="1600" dirty="0" smtClean="0"/>
              <a:t>DOM</a:t>
            </a:r>
            <a:r>
              <a:rPr lang="zh-CN" altLang="en-US" sz="1600" dirty="0" smtClean="0"/>
              <a:t>树中根据</a:t>
            </a:r>
            <a:r>
              <a:rPr lang="en-US" altLang="zh-CN" sz="1600" dirty="0" smtClean="0"/>
              <a:t>ID</a:t>
            </a:r>
            <a:r>
              <a:rPr lang="zh-CN" altLang="en-US" sz="1600" dirty="0" smtClean="0"/>
              <a:t>选择某一个子元素</a:t>
            </a:r>
            <a:endParaRPr lang="en-US" altLang="zh-CN" sz="1600" dirty="0" smtClean="0"/>
          </a:p>
          <a:p>
            <a:pPr>
              <a:buFont typeface="Wingdings" pitchFamily="2" charset="2"/>
              <a:buChar char="Ø"/>
            </a:pPr>
            <a:endParaRPr lang="zh-CN" altLang="en-US" sz="1600" dirty="0" smtClean="0"/>
          </a:p>
          <a:p>
            <a:pPr>
              <a:buFont typeface="Wingdings" pitchFamily="2" charset="2"/>
              <a:buChar char="Ø"/>
            </a:pPr>
            <a:r>
              <a:rPr lang="en-US" altLang="zh-CN" sz="1600" dirty="0" err="1" smtClean="0"/>
              <a:t>Node.getElementsByTagName</a:t>
            </a:r>
            <a:r>
              <a:rPr lang="en-US" altLang="zh-CN" sz="1600" dirty="0" smtClean="0"/>
              <a:t>('</a:t>
            </a:r>
            <a:r>
              <a:rPr lang="zh-CN" altLang="en-US" sz="1600" dirty="0" smtClean="0"/>
              <a:t>标签名</a:t>
            </a:r>
            <a:r>
              <a:rPr lang="en-US" altLang="zh-CN" sz="1600" dirty="0" smtClean="0"/>
              <a:t>')</a:t>
            </a:r>
          </a:p>
          <a:p>
            <a:pPr>
              <a:buNone/>
            </a:pPr>
            <a:r>
              <a:rPr lang="en-US" altLang="zh-CN" sz="1600" dirty="0" smtClean="0"/>
              <a:t>	</a:t>
            </a:r>
            <a:r>
              <a:rPr lang="zh-CN" altLang="en-US" sz="1600" dirty="0" smtClean="0"/>
              <a:t>可根据标签名返回所有具有指定标签名的元素集合</a:t>
            </a:r>
            <a:endParaRPr lang="en-US" altLang="zh-CN" sz="1600" dirty="0" smtClean="0"/>
          </a:p>
          <a:p>
            <a:pPr>
              <a:buFont typeface="Wingdings" pitchFamily="2" charset="2"/>
              <a:buChar char="Ø"/>
            </a:pPr>
            <a:endParaRPr lang="zh-CN" altLang="en-US" sz="1600" dirty="0" smtClean="0"/>
          </a:p>
          <a:p>
            <a:pPr>
              <a:buFont typeface="Wingdings" pitchFamily="2" charset="2"/>
              <a:buChar char="Ø"/>
            </a:pPr>
            <a:r>
              <a:rPr lang="en-US" altLang="zh-CN" sz="1600" dirty="0" err="1" smtClean="0"/>
              <a:t>document.getElementsByName</a:t>
            </a:r>
            <a:r>
              <a:rPr lang="en-US" altLang="zh-CN" sz="1600" dirty="0" smtClean="0"/>
              <a:t>('name</a:t>
            </a:r>
            <a:r>
              <a:rPr lang="zh-CN" altLang="en-US" sz="1600" dirty="0" smtClean="0"/>
              <a:t>属性值</a:t>
            </a:r>
            <a:r>
              <a:rPr lang="en-US" altLang="zh-CN" sz="1600" dirty="0" smtClean="0"/>
              <a:t>')</a:t>
            </a:r>
          </a:p>
          <a:p>
            <a:pPr>
              <a:buNone/>
            </a:pPr>
            <a:r>
              <a:rPr lang="en-US" altLang="zh-CN" sz="1600" dirty="0" smtClean="0"/>
              <a:t>	</a:t>
            </a:r>
            <a:r>
              <a:rPr lang="zh-CN" altLang="en-US" sz="1600" dirty="0" smtClean="0"/>
              <a:t>可以返回</a:t>
            </a:r>
            <a:r>
              <a:rPr lang="en-US" altLang="zh-CN" sz="1600" dirty="0" smtClean="0"/>
              <a:t>DOM</a:t>
            </a:r>
            <a:r>
              <a:rPr lang="zh-CN" altLang="en-US" sz="1600" dirty="0" smtClean="0"/>
              <a:t>数中具有指定那么属性值的所有子元素集合</a:t>
            </a:r>
            <a:endParaRPr lang="en-US" altLang="zh-CN" sz="1600" dirty="0" smtClean="0"/>
          </a:p>
          <a:p>
            <a:pPr>
              <a:buFont typeface="Wingdings" pitchFamily="2" charset="2"/>
              <a:buChar char="Ø"/>
            </a:pPr>
            <a:endParaRPr lang="zh-CN" altLang="en-US" sz="1600" dirty="0" smtClean="0"/>
          </a:p>
          <a:p>
            <a:pPr>
              <a:buFont typeface="Wingdings" pitchFamily="2" charset="2"/>
              <a:buChar char="Ø"/>
            </a:pPr>
            <a:r>
              <a:rPr lang="en-US" altLang="zh-CN" sz="1600" dirty="0" err="1" smtClean="0"/>
              <a:t>node.getElementsByClassName</a:t>
            </a:r>
            <a:r>
              <a:rPr lang="en-US" altLang="zh-CN" sz="1600" dirty="0" smtClean="0"/>
              <a:t>('</a:t>
            </a:r>
            <a:r>
              <a:rPr lang="en-US" altLang="zh-CN" sz="1600" dirty="0" err="1" smtClean="0"/>
              <a:t>className</a:t>
            </a:r>
            <a:r>
              <a:rPr lang="en-US" altLang="zh-CN" sz="1600" dirty="0" smtClean="0"/>
              <a:t>')</a:t>
            </a:r>
          </a:p>
          <a:p>
            <a:pPr>
              <a:buNone/>
            </a:pPr>
            <a:r>
              <a:rPr lang="en-US" altLang="zh-CN" sz="1600" dirty="0" smtClean="0"/>
              <a:t>	</a:t>
            </a:r>
            <a:r>
              <a:rPr lang="zh-CN" altLang="en-US" sz="1600" dirty="0" smtClean="0"/>
              <a:t>可以根据</a:t>
            </a:r>
            <a:r>
              <a:rPr lang="en-US" altLang="zh-CN" sz="1600" dirty="0" smtClean="0"/>
              <a:t>class</a:t>
            </a:r>
            <a:r>
              <a:rPr lang="zh-CN" altLang="en-US" sz="1600" dirty="0" smtClean="0"/>
              <a:t>名称选取元素的方法（</a:t>
            </a:r>
            <a:r>
              <a:rPr lang="en-US" altLang="zh-CN" sz="1600" dirty="0" smtClean="0"/>
              <a:t>IE9+</a:t>
            </a:r>
            <a:r>
              <a:rPr lang="zh-CN" altLang="en-US" sz="1600" dirty="0" smtClean="0"/>
              <a:t>、</a:t>
            </a:r>
            <a:r>
              <a:rPr lang="en-US" altLang="zh-CN" sz="1600" dirty="0" smtClean="0"/>
              <a:t>Firfox3+</a:t>
            </a:r>
            <a:r>
              <a:rPr lang="zh-CN" altLang="en-US" sz="1600" dirty="0" smtClean="0"/>
              <a:t>、</a:t>
            </a:r>
            <a:r>
              <a:rPr lang="en-US" altLang="zh-CN" sz="1600" dirty="0" smtClean="0"/>
              <a:t>Safari3.1+</a:t>
            </a:r>
            <a:r>
              <a:rPr lang="zh-CN" altLang="en-US" sz="1600" dirty="0" smtClean="0"/>
              <a:t>、</a:t>
            </a:r>
            <a:r>
              <a:rPr lang="en-US" altLang="zh-CN" sz="1600" dirty="0" smtClean="0"/>
              <a:t>Chrome</a:t>
            </a:r>
            <a:r>
              <a:rPr lang="zh-CN" altLang="en-US" sz="1600" dirty="0" smtClean="0"/>
              <a:t>和</a:t>
            </a:r>
            <a:r>
              <a:rPr lang="en-US" altLang="zh-CN" sz="1600" dirty="0" smtClean="0"/>
              <a:t>Opera9.5+</a:t>
            </a:r>
            <a:r>
              <a:rPr lang="zh-CN" altLang="en-US" sz="1600" dirty="0" smtClean="0"/>
              <a:t>）</a:t>
            </a:r>
            <a:endParaRPr lang="zh-CN" altLang="en-US" sz="16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选取元素</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通过</a:t>
            </a:r>
            <a:r>
              <a:rPr lang="en-US" altLang="zh-CN" sz="1600" dirty="0" err="1" smtClean="0"/>
              <a:t>css</a:t>
            </a:r>
            <a:r>
              <a:rPr lang="zh-CN" altLang="en-US" sz="1600" dirty="0" smtClean="0"/>
              <a:t>选择器选取元素</a:t>
            </a:r>
          </a:p>
          <a:p>
            <a:pPr marL="0" indent="0">
              <a:buNone/>
            </a:pPr>
            <a:r>
              <a:rPr lang="zh-CN" altLang="en-US" sz="1600" dirty="0" smtClean="0"/>
              <a:t>（</a:t>
            </a:r>
            <a:r>
              <a:rPr lang="en-US" altLang="zh-CN" sz="1600" dirty="0" smtClean="0"/>
              <a:t>1</a:t>
            </a:r>
            <a:r>
              <a:rPr lang="zh-CN" altLang="en-US" sz="1600" dirty="0" smtClean="0"/>
              <a:t>）</a:t>
            </a:r>
            <a:r>
              <a:rPr lang="en-US" altLang="zh-CN" sz="1600" dirty="0" err="1" smtClean="0"/>
              <a:t>node.querySelector</a:t>
            </a:r>
            <a:r>
              <a:rPr lang="en-US" altLang="zh-CN" sz="1600" dirty="0" smtClean="0"/>
              <a:t>('selector')//</a:t>
            </a:r>
            <a:r>
              <a:rPr lang="zh-CN" altLang="en-US" sz="1600" dirty="0" smtClean="0"/>
              <a:t>返回第一个匹配的</a:t>
            </a:r>
          </a:p>
          <a:p>
            <a:pPr marL="0" indent="0">
              <a:buNone/>
            </a:pPr>
            <a:r>
              <a:rPr lang="zh-CN" altLang="en-US" sz="1600" dirty="0" smtClean="0"/>
              <a:t>（</a:t>
            </a:r>
            <a:r>
              <a:rPr lang="en-US" altLang="zh-CN" sz="1600" dirty="0" smtClean="0"/>
              <a:t>2</a:t>
            </a:r>
            <a:r>
              <a:rPr lang="zh-CN" altLang="en-US" sz="1600" dirty="0" smtClean="0"/>
              <a:t>）</a:t>
            </a:r>
            <a:r>
              <a:rPr lang="en-US" altLang="zh-CN" sz="1600" dirty="0" err="1" smtClean="0"/>
              <a:t>node.querySelectorAll</a:t>
            </a:r>
            <a:r>
              <a:rPr lang="en-US" altLang="zh-CN" sz="1600" dirty="0" smtClean="0"/>
              <a:t>('selector')//</a:t>
            </a:r>
            <a:r>
              <a:rPr lang="zh-CN" altLang="en-US" sz="1600" dirty="0" smtClean="0"/>
              <a:t>返回全部匹配的</a:t>
            </a:r>
          </a:p>
          <a:p>
            <a:pPr marL="0" indent="0">
              <a:buNone/>
            </a:pPr>
            <a:r>
              <a:rPr lang="zh-CN" altLang="en-US" sz="1600" dirty="0" smtClean="0"/>
              <a:t>&lt;div id="div1"&gt;</a:t>
            </a:r>
          </a:p>
          <a:p>
            <a:pPr marL="0" indent="0">
              <a:buNone/>
            </a:pPr>
            <a:r>
              <a:rPr lang="zh-CN" altLang="en-US" sz="1600" dirty="0" smtClean="0"/>
              <a:t>        &lt;p class="p1"&gt;中国&lt;/p&gt;</a:t>
            </a:r>
          </a:p>
          <a:p>
            <a:pPr marL="0" indent="0">
              <a:buNone/>
            </a:pPr>
            <a:r>
              <a:rPr lang="zh-CN" altLang="en-US" sz="1600" dirty="0" smtClean="0"/>
              <a:t>        &lt;p class="p2"&gt;澳门&lt;/p&gt;</a:t>
            </a:r>
          </a:p>
          <a:p>
            <a:pPr marL="0" indent="0">
              <a:buNone/>
            </a:pPr>
            <a:r>
              <a:rPr lang="zh-CN" altLang="en-US" sz="1600" dirty="0" smtClean="0"/>
              <a:t>        &lt;p class="p2"&gt;台湾&lt;/p&gt;</a:t>
            </a:r>
          </a:p>
          <a:p>
            <a:pPr marL="0" indent="0">
              <a:buNone/>
            </a:pPr>
            <a:r>
              <a:rPr lang="zh-CN" altLang="en-US" sz="1600" dirty="0" smtClean="0"/>
              <a:t>        &lt;p class="p2"&gt;香港&lt;/p&gt;</a:t>
            </a:r>
          </a:p>
          <a:p>
            <a:pPr marL="0" indent="0">
              <a:buNone/>
            </a:pPr>
            <a:r>
              <a:rPr lang="zh-CN" altLang="en-US" sz="1600" dirty="0" smtClean="0"/>
              <a:t>    &lt;/div&gt;</a:t>
            </a:r>
          </a:p>
          <a:p>
            <a:pPr marL="0" indent="0">
              <a:buNone/>
            </a:pPr>
            <a:r>
              <a:rPr lang="zh-CN" altLang="en-US" sz="1600" dirty="0" smtClean="0"/>
              <a:t>var div= document.getElementById('div1');</a:t>
            </a:r>
          </a:p>
          <a:p>
            <a:pPr marL="0" indent="0">
              <a:buNone/>
            </a:pPr>
            <a:r>
              <a:rPr lang="zh-CN" altLang="en-US" sz="1600" dirty="0" smtClean="0"/>
              <a:t>var p= div.querySelectorAll('.p2');</a:t>
            </a:r>
          </a:p>
          <a:p>
            <a:pPr marL="0" indent="0">
              <a:buNone/>
            </a:pPr>
            <a:r>
              <a:rPr lang="zh-CN" altLang="en-US" sz="1600" dirty="0" smtClean="0"/>
              <a:t>console.log(p);</a:t>
            </a:r>
            <a:endParaRPr lang="zh-CN" altLang="en-US" sz="1600"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其它选取</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err="1" smtClean="0"/>
              <a:t>document.documentElement</a:t>
            </a:r>
            <a:r>
              <a:rPr lang="zh-CN" altLang="en-US" sz="1600" dirty="0" smtClean="0"/>
              <a:t>返回整个</a:t>
            </a:r>
            <a:r>
              <a:rPr lang="en-US" altLang="zh-CN" sz="1600" dirty="0" smtClean="0"/>
              <a:t>HTML</a:t>
            </a:r>
            <a:r>
              <a:rPr lang="zh-CN" altLang="en-US" sz="1600" dirty="0" smtClean="0"/>
              <a:t>文档的根元素（即</a:t>
            </a:r>
            <a:r>
              <a:rPr lang="en-US" altLang="zh-CN" sz="1600" dirty="0" smtClean="0"/>
              <a:t>&lt;html&gt;</a:t>
            </a:r>
            <a:r>
              <a:rPr lang="zh-CN" altLang="en-US" sz="1600" dirty="0" smtClean="0"/>
              <a:t>元素）</a:t>
            </a:r>
          </a:p>
          <a:p>
            <a:pPr>
              <a:buFont typeface="Wingdings" pitchFamily="2" charset="2"/>
              <a:buChar char="Ø"/>
            </a:pPr>
            <a:r>
              <a:rPr lang="en-US" altLang="zh-CN" sz="1600" dirty="0" err="1" smtClean="0"/>
              <a:t>document.head</a:t>
            </a:r>
            <a:r>
              <a:rPr lang="zh-CN" altLang="en-US" sz="1600" dirty="0" smtClean="0"/>
              <a:t>返回</a:t>
            </a:r>
            <a:r>
              <a:rPr lang="en-US" altLang="zh-CN" sz="1600" dirty="0" smtClean="0"/>
              <a:t>HTML</a:t>
            </a:r>
            <a:r>
              <a:rPr lang="zh-CN" altLang="en-US" sz="1600" dirty="0" smtClean="0"/>
              <a:t>文档中</a:t>
            </a:r>
            <a:r>
              <a:rPr lang="en-US" altLang="zh-CN" sz="1600" dirty="0" smtClean="0"/>
              <a:t>&lt;head&gt;</a:t>
            </a:r>
            <a:r>
              <a:rPr lang="zh-CN" altLang="en-US" sz="1600" dirty="0" smtClean="0"/>
              <a:t>元素</a:t>
            </a:r>
          </a:p>
          <a:p>
            <a:pPr>
              <a:buFont typeface="Wingdings" pitchFamily="2" charset="2"/>
              <a:buChar char="Ø"/>
            </a:pPr>
            <a:r>
              <a:rPr lang="en-US" altLang="zh-CN" sz="1600" dirty="0" err="1" smtClean="0"/>
              <a:t>document.body</a:t>
            </a:r>
            <a:r>
              <a:rPr lang="zh-CN" altLang="en-US" sz="1600" dirty="0" smtClean="0"/>
              <a:t>返回</a:t>
            </a:r>
            <a:r>
              <a:rPr lang="en-US" altLang="zh-CN" sz="1600" dirty="0" smtClean="0"/>
              <a:t>HTML</a:t>
            </a:r>
            <a:r>
              <a:rPr lang="zh-CN" altLang="en-US" sz="1600" dirty="0" smtClean="0"/>
              <a:t>文档中</a:t>
            </a:r>
            <a:r>
              <a:rPr lang="en-US" altLang="zh-CN" sz="1600" dirty="0" smtClean="0"/>
              <a:t>&lt;body&gt;</a:t>
            </a:r>
            <a:r>
              <a:rPr lang="zh-CN" altLang="en-US" sz="1600" dirty="0" smtClean="0"/>
              <a:t>元素</a:t>
            </a:r>
            <a:endParaRPr lang="zh-CN" altLang="en-US" sz="16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创建节点</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zh-CN" altLang="en-US" sz="1600" dirty="0" smtClean="0"/>
              <a:t>创建节点使用如下方法创建一个新的元素</a:t>
            </a:r>
          </a:p>
          <a:p>
            <a:pPr>
              <a:buFont typeface="Wingdings" pitchFamily="2" charset="2"/>
              <a:buChar char="Ø"/>
            </a:pPr>
            <a:r>
              <a:rPr lang="en-US" altLang="zh-CN" sz="1600" dirty="0" err="1" smtClean="0">
                <a:sym typeface="+mn-ea"/>
              </a:rPr>
              <a:t>document.createElement</a:t>
            </a:r>
            <a:r>
              <a:rPr lang="en-US" altLang="zh-CN" sz="1600" dirty="0" smtClean="0">
                <a:sym typeface="+mn-ea"/>
              </a:rPr>
              <a:t>('</a:t>
            </a:r>
            <a:r>
              <a:rPr lang="zh-CN" altLang="en-US" sz="1600" dirty="0" smtClean="0">
                <a:sym typeface="+mn-ea"/>
              </a:rPr>
              <a:t>元素名</a:t>
            </a:r>
            <a:r>
              <a:rPr lang="en-US" altLang="zh-CN" sz="1600" dirty="0" smtClean="0">
                <a:sym typeface="+mn-ea"/>
              </a:rPr>
              <a:t>');</a:t>
            </a:r>
            <a:endParaRPr lang="zh-CN" altLang="en-US" sz="1600" dirty="0" smtClean="0"/>
          </a:p>
          <a:p>
            <a:pPr>
              <a:buFont typeface="Wingdings" pitchFamily="2" charset="2"/>
              <a:buChar char="Ø"/>
            </a:pPr>
            <a:endParaRPr lang="zh-CN" altLang="en-US" sz="1600" dirty="0" smtClean="0"/>
          </a:p>
          <a:p>
            <a:pPr>
              <a:buFont typeface="Wingdings" pitchFamily="2" charset="2"/>
              <a:buChar char="Ø"/>
            </a:pPr>
            <a:endParaRPr lang="zh-CN" altLang="en-US" sz="1600" dirty="0" smtClean="0"/>
          </a:p>
          <a:p>
            <a:pPr>
              <a:buFont typeface="Wingdings" pitchFamily="2" charset="2"/>
              <a:buChar char="Ø"/>
            </a:pPr>
            <a:r>
              <a:rPr lang="zh-CN" altLang="en-US" sz="1600" dirty="0" smtClean="0"/>
              <a:t>创建文本节点使用如下方法可以创建一个新的文本节点</a:t>
            </a:r>
          </a:p>
          <a:p>
            <a:pPr>
              <a:buFont typeface="Wingdings" pitchFamily="2" charset="2"/>
              <a:buChar char="Ø"/>
            </a:pPr>
            <a:r>
              <a:rPr lang="en-US" altLang="zh-CN" sz="1600" dirty="0" err="1" smtClean="0"/>
              <a:t>document.createTextNode</a:t>
            </a:r>
            <a:r>
              <a:rPr lang="en-US" altLang="zh-CN" sz="1600" dirty="0" smtClean="0"/>
              <a:t>('text');</a:t>
            </a:r>
          </a:p>
          <a:p>
            <a:pPr lvl="1">
              <a:buFont typeface="Wingdings" pitchFamily="2" charset="2"/>
              <a:buChar char="Ø"/>
            </a:pPr>
            <a:endParaRPr lang="en-US" altLang="zh-CN" sz="1600" dirty="0" smtClean="0"/>
          </a:p>
          <a:p>
            <a:pPr marL="457200" lvl="1" indent="0">
              <a:buFont typeface="Wingdings" pitchFamily="2" charset="2"/>
              <a:buChar char="Ø"/>
            </a:pPr>
            <a:endParaRPr lang="en-US" altLang="zh-CN" sz="16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插入节点</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err="1" smtClean="0"/>
              <a:t>parentNode.appendChild</a:t>
            </a:r>
            <a:r>
              <a:rPr lang="en-US" altLang="zh-CN" sz="1600" dirty="0" smtClean="0"/>
              <a:t>(</a:t>
            </a:r>
            <a:r>
              <a:rPr lang="en-US" altLang="zh-CN" sz="1600" dirty="0" err="1" smtClean="0"/>
              <a:t>childNode</a:t>
            </a:r>
            <a:r>
              <a:rPr lang="en-US" altLang="zh-CN" sz="1600" dirty="0" smtClean="0"/>
              <a:t>)</a:t>
            </a:r>
          </a:p>
          <a:p>
            <a:pPr>
              <a:buNone/>
            </a:pPr>
            <a:r>
              <a:rPr lang="en-US" altLang="zh-CN" sz="1600" dirty="0" smtClean="0"/>
              <a:t>	</a:t>
            </a:r>
            <a:r>
              <a:rPr lang="zh-CN" altLang="en-US" sz="1600" dirty="0" smtClean="0"/>
              <a:t>可用于将一个父元素追加最后一个子节点</a:t>
            </a:r>
          </a:p>
          <a:p>
            <a:pPr marL="0" indent="0">
              <a:buFont typeface="Wingdings" pitchFamily="2" charset="2"/>
              <a:buChar char="Ø"/>
            </a:pPr>
            <a:endParaRPr lang="zh-CN" altLang="en-US" sz="1600" dirty="0" smtClean="0"/>
          </a:p>
          <a:p>
            <a:pPr>
              <a:buFont typeface="Wingdings" pitchFamily="2" charset="2"/>
              <a:buChar char="Ø"/>
            </a:pPr>
            <a:r>
              <a:rPr lang="en-US" altLang="zh-CN" sz="1600" dirty="0" err="1" smtClean="0"/>
              <a:t>parentNode.insertBefore</a:t>
            </a:r>
            <a:r>
              <a:rPr lang="en-US" altLang="zh-CN" sz="1600" dirty="0" smtClean="0"/>
              <a:t>(</a:t>
            </a:r>
            <a:r>
              <a:rPr lang="en-US" altLang="zh-CN" sz="1600" dirty="0" err="1" smtClean="0"/>
              <a:t>newChild,existingChild</a:t>
            </a:r>
            <a:r>
              <a:rPr lang="en-US" altLang="zh-CN" sz="1600" dirty="0" smtClean="0"/>
              <a:t>)</a:t>
            </a:r>
          </a:p>
          <a:p>
            <a:pPr>
              <a:buNone/>
            </a:pPr>
            <a:r>
              <a:rPr lang="en-US" altLang="zh-CN" sz="1600" dirty="0" smtClean="0"/>
              <a:t>	</a:t>
            </a:r>
            <a:r>
              <a:rPr lang="zh-CN" altLang="en-US" sz="1600" dirty="0" smtClean="0"/>
              <a:t>方法用于在父元素中指定子节点之前添加一个新的子节点</a:t>
            </a:r>
          </a:p>
          <a:p>
            <a:pPr lvl="1">
              <a:buFont typeface="Wingdings" pitchFamily="2" charset="2"/>
              <a:buChar char="Ø"/>
            </a:pPr>
            <a:endParaRPr lang="en-US" altLang="zh-CN" sz="1600" dirty="0" smtClean="0"/>
          </a:p>
          <a:p>
            <a:pPr marL="457200" lvl="1" indent="0">
              <a:buFont typeface="Wingdings" pitchFamily="2" charset="2"/>
              <a:buChar char="Ø"/>
            </a:pPr>
            <a:endParaRPr lang="en-US" altLang="zh-CN" sz="16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71420"/>
            <a:ext cx="8229600" cy="436945"/>
          </a:xfrm>
        </p:spPr>
        <p:txBody>
          <a:bodyPr>
            <a:noAutofit/>
          </a:bodyPr>
          <a:lstStyle/>
          <a:p>
            <a:pPr algn="l"/>
            <a:r>
              <a:rPr lang="zh-CN" altLang="en-US" sz="3200" b="1" dirty="0" smtClean="0">
                <a:latin typeface="微软雅黑" charset="0"/>
                <a:ea typeface="微软雅黑" charset="0"/>
              </a:rPr>
              <a:t>删除节点</a:t>
            </a:r>
            <a:endParaRPr lang="zh-CN" altLang="en-US" sz="3200" b="1" dirty="0">
              <a:latin typeface="微软雅黑" pitchFamily="34" charset="-122"/>
              <a:ea typeface="微软雅黑" pitchFamily="34" charset="-122"/>
            </a:endParaRPr>
          </a:p>
        </p:txBody>
      </p:sp>
      <p:sp>
        <p:nvSpPr>
          <p:cNvPr id="3" name="内容占位符 2"/>
          <p:cNvSpPr>
            <a:spLocks noGrp="1"/>
          </p:cNvSpPr>
          <p:nvPr>
            <p:ph idx="1"/>
          </p:nvPr>
        </p:nvSpPr>
        <p:spPr>
          <a:xfrm>
            <a:off x="457200" y="857238"/>
            <a:ext cx="8229600" cy="4000528"/>
          </a:xfrm>
        </p:spPr>
        <p:txBody>
          <a:bodyPr>
            <a:noAutofit/>
          </a:bodyPr>
          <a:lstStyle/>
          <a:p>
            <a:pPr>
              <a:buFont typeface="Wingdings" pitchFamily="2" charset="2"/>
              <a:buChar char="Ø"/>
            </a:pPr>
            <a:r>
              <a:rPr lang="en-US" altLang="zh-CN" sz="1600" dirty="0" err="1" smtClean="0"/>
              <a:t>parentNode.removeChild</a:t>
            </a:r>
            <a:r>
              <a:rPr lang="en-US" altLang="zh-CN" sz="1600" dirty="0" smtClean="0"/>
              <a:t>(</a:t>
            </a:r>
            <a:r>
              <a:rPr lang="en-US" altLang="zh-CN" sz="1600" dirty="0" err="1" smtClean="0"/>
              <a:t>childNode</a:t>
            </a:r>
            <a:r>
              <a:rPr lang="en-US" altLang="zh-CN" sz="1600" dirty="0" smtClean="0"/>
              <a:t>);</a:t>
            </a:r>
          </a:p>
          <a:p>
            <a:pPr>
              <a:buFont typeface="Wingdings" pitchFamily="2" charset="2"/>
              <a:buChar char="Ø"/>
            </a:pPr>
            <a:endParaRPr lang="zh-CN" altLang="en-US" sz="1600" dirty="0" smtClean="0"/>
          </a:p>
          <a:p>
            <a:pPr>
              <a:buFont typeface="Wingdings" pitchFamily="2" charset="2"/>
              <a:buChar char="Ø"/>
            </a:pPr>
            <a:r>
              <a:rPr lang="zh-CN" altLang="en-US" sz="1600" dirty="0" smtClean="0"/>
              <a:t>此方法返回被删除的节点的引用</a:t>
            </a:r>
            <a:endParaRPr lang="zh-CN" alt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11709</TotalTime>
  <Words>5271</Words>
  <Application>Microsoft Office PowerPoint</Application>
  <PresentationFormat>全屏显示(16:9)</PresentationFormat>
  <Paragraphs>1062</Paragraphs>
  <Slides>111</Slides>
  <Notes>1</Notes>
  <HiddenSlides>0</HiddenSlides>
  <MMClips>0</MMClips>
  <ScaleCrop>false</ScaleCrop>
  <HeadingPairs>
    <vt:vector size="4" baseType="variant">
      <vt:variant>
        <vt:lpstr>主题</vt:lpstr>
      </vt:variant>
      <vt:variant>
        <vt:i4>1</vt:i4>
      </vt:variant>
      <vt:variant>
        <vt:lpstr>幻灯片标题</vt:lpstr>
      </vt:variant>
      <vt:variant>
        <vt:i4>111</vt:i4>
      </vt:variant>
    </vt:vector>
  </HeadingPairs>
  <TitlesOfParts>
    <vt:vector size="112" baseType="lpstr">
      <vt:lpstr>Office 主题</vt:lpstr>
      <vt:lpstr>JavaScript</vt:lpstr>
      <vt:lpstr>1.JavaScript简介</vt:lpstr>
      <vt:lpstr>什么是JavaScript</vt:lpstr>
      <vt:lpstr>JavaScript的发展史</vt:lpstr>
      <vt:lpstr>JavaScript的组成</vt:lpstr>
      <vt:lpstr>JavaScript的特点</vt:lpstr>
      <vt:lpstr>浏览器内核</vt:lpstr>
      <vt:lpstr>JavaScript运行环境</vt:lpstr>
      <vt:lpstr>Console</vt:lpstr>
      <vt:lpstr>html元素事件</vt:lpstr>
      <vt:lpstr>&lt;script&gt;元素</vt:lpstr>
      <vt:lpstr>外部脚本文件</vt:lpstr>
      <vt:lpstr>JavaScript调试</vt:lpstr>
      <vt:lpstr>2.ECMA基础</vt:lpstr>
      <vt:lpstr>JavaScript的语法规范</vt:lpstr>
      <vt:lpstr>JavaScript的大小写敏感</vt:lpstr>
      <vt:lpstr>变量</vt:lpstr>
      <vt:lpstr>变量的声明</vt:lpstr>
      <vt:lpstr>一条语句中声明多个变量</vt:lpstr>
      <vt:lpstr>命名需要符合标识语法要求</vt:lpstr>
      <vt:lpstr>命名规范</vt:lpstr>
      <vt:lpstr>变量的使用</vt:lpstr>
      <vt:lpstr>JavaScript数据类型</vt:lpstr>
      <vt:lpstr>typeof操作符</vt:lpstr>
      <vt:lpstr>Undefined</vt:lpstr>
      <vt:lpstr>Null</vt:lpstr>
      <vt:lpstr>Number</vt:lpstr>
      <vt:lpstr>String</vt:lpstr>
      <vt:lpstr>Boolean</vt:lpstr>
      <vt:lpstr>3.ECMA运算符</vt:lpstr>
      <vt:lpstr>JavaScript运算符</vt:lpstr>
      <vt:lpstr>算数运算符</vt:lpstr>
      <vt:lpstr>关系运算</vt:lpstr>
      <vt:lpstr>相等操作符</vt:lpstr>
      <vt:lpstr>相等和不相等</vt:lpstr>
      <vt:lpstr>全等和不全等</vt:lpstr>
      <vt:lpstr>布尔操作符</vt:lpstr>
      <vt:lpstr>布尔操作符</vt:lpstr>
      <vt:lpstr>布尔操作符</vt:lpstr>
      <vt:lpstr>赋值运算</vt:lpstr>
      <vt:lpstr>字符链接运算</vt:lpstr>
      <vt:lpstr>条件（三目）运算</vt:lpstr>
      <vt:lpstr>4.类型转换、函数基础</vt:lpstr>
      <vt:lpstr>数据类型转换</vt:lpstr>
      <vt:lpstr>数据类型转换函数</vt:lpstr>
      <vt:lpstr>函数</vt:lpstr>
      <vt:lpstr>定义函数</vt:lpstr>
      <vt:lpstr>定义参数和返回值</vt:lpstr>
      <vt:lpstr>调用函数</vt:lpstr>
      <vt:lpstr>得到返回值</vt:lpstr>
      <vt:lpstr>变量的作用域</vt:lpstr>
      <vt:lpstr>声明提前</vt:lpstr>
      <vt:lpstr>按值传递</vt:lpstr>
      <vt:lpstr>5.分支结构</vt:lpstr>
      <vt:lpstr>程序的流程控制</vt:lpstr>
      <vt:lpstr>if语句</vt:lpstr>
      <vt:lpstr>if语句用于处理分支逻辑</vt:lpstr>
      <vt:lpstr>if语句不要省略“{}”</vt:lpstr>
      <vt:lpstr>if-else语句</vt:lpstr>
      <vt:lpstr>else if语句</vt:lpstr>
      <vt:lpstr>流程图</vt:lpstr>
      <vt:lpstr>switch-case语句</vt:lpstr>
      <vt:lpstr>switch-case的优势</vt:lpstr>
      <vt:lpstr>6.循环结构</vt:lpstr>
      <vt:lpstr>循环结构</vt:lpstr>
      <vt:lpstr>while语句</vt:lpstr>
      <vt:lpstr>do-while语句</vt:lpstr>
      <vt:lpstr>while和do-while的区别</vt:lpstr>
      <vt:lpstr>for 语句</vt:lpstr>
      <vt:lpstr>for 语句</vt:lpstr>
      <vt:lpstr>流程图</vt:lpstr>
      <vt:lpstr>break和continue语句</vt:lpstr>
      <vt:lpstr>流程图</vt:lpstr>
      <vt:lpstr>7.DOM</vt:lpstr>
      <vt:lpstr>BOM 与 DOM</vt:lpstr>
      <vt:lpstr>DOM概述</vt:lpstr>
      <vt:lpstr>DOM概述</vt:lpstr>
      <vt:lpstr>document对象</vt:lpstr>
      <vt:lpstr>DOM节点树</vt:lpstr>
      <vt:lpstr>DOM操作</vt:lpstr>
      <vt:lpstr>上下层节点</vt:lpstr>
      <vt:lpstr>平行的节点</vt:lpstr>
      <vt:lpstr>节点名称 nodeName</vt:lpstr>
      <vt:lpstr>节点类型 nodeType</vt:lpstr>
      <vt:lpstr>节点值 nodeValue</vt:lpstr>
      <vt:lpstr>HTML内容</vt:lpstr>
      <vt:lpstr>文本内容</vt:lpstr>
      <vt:lpstr>属性集合</vt:lpstr>
      <vt:lpstr>读取属性</vt:lpstr>
      <vt:lpstr>设置属性</vt:lpstr>
      <vt:lpstr>移除属性</vt:lpstr>
      <vt:lpstr>判断属性</vt:lpstr>
      <vt:lpstr>8.DOM</vt:lpstr>
      <vt:lpstr>选取元素</vt:lpstr>
      <vt:lpstr>选取元素</vt:lpstr>
      <vt:lpstr>其它选取</vt:lpstr>
      <vt:lpstr>创建节点</vt:lpstr>
      <vt:lpstr>插入节点</vt:lpstr>
      <vt:lpstr>删除节点</vt:lpstr>
      <vt:lpstr>替换节点</vt:lpstr>
      <vt:lpstr>节点树VS元素树</vt:lpstr>
      <vt:lpstr>HTML DOM</vt:lpstr>
      <vt:lpstr>HTML DOM概述</vt:lpstr>
      <vt:lpstr>HTML DOM对象</vt:lpstr>
      <vt:lpstr>标准DOM与HTML DOM区别</vt:lpstr>
      <vt:lpstr>标准DOM与HTML DOM区别</vt:lpstr>
      <vt:lpstr>标准DOM与HTML DOM区别</vt:lpstr>
      <vt:lpstr>Image对象</vt:lpstr>
      <vt:lpstr>Table对象</vt:lpstr>
      <vt:lpstr>TableRow对象</vt:lpstr>
      <vt:lpstr>TableCell对象</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Administrator</dc:creator>
  <cp:lastModifiedBy>ThinkPad</cp:lastModifiedBy>
  <cp:revision>216</cp:revision>
  <dcterms:created xsi:type="dcterms:W3CDTF">2017-02-20T05:51:00Z</dcterms:created>
  <dcterms:modified xsi:type="dcterms:W3CDTF">2017-04-12T11:14:07Z</dcterms:modified>
</cp:coreProperties>
</file>