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9" r:id="rId10"/>
    <p:sldId id="270" r:id="rId11"/>
    <p:sldId id="260" r:id="rId12"/>
    <p:sldId id="271" r:id="rId13"/>
    <p:sldId id="272" r:id="rId14"/>
    <p:sldId id="274" r:id="rId15"/>
    <p:sldId id="273" r:id="rId16"/>
    <p:sldId id="275" r:id="rId17"/>
    <p:sldId id="262" r:id="rId18"/>
    <p:sldId id="277" r:id="rId19"/>
    <p:sldId id="278" r:id="rId20"/>
    <p:sldId id="285" r:id="rId21"/>
    <p:sldId id="284" r:id="rId22"/>
    <p:sldId id="283" r:id="rId23"/>
    <p:sldId id="282" r:id="rId24"/>
    <p:sldId id="281" r:id="rId25"/>
    <p:sldId id="280" r:id="rId26"/>
    <p:sldId id="279" r:id="rId27"/>
    <p:sldId id="286" r:id="rId28"/>
    <p:sldId id="287" r:id="rId29"/>
    <p:sldId id="288" r:id="rId30"/>
    <p:sldId id="289" r:id="rId3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Light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JW7a1RJkstcebUx5qU+HcIQr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5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9ffa1c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e9ffa1c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5500" y="1723800"/>
            <a:ext cx="49893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sz="3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615500" y="4564400"/>
            <a:ext cx="32046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27" y="1382050"/>
            <a:ext cx="1001773" cy="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uas colunas - Amarelo">
  <p:cSld name="TITLE_AND_BODY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None/>
              <a:defRPr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4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4811065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- Rosa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5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- Roxo">
  <p:cSld name="TITLE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16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- Amarelo">
  <p:cSld name="TITLE_ONLY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7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- Rosa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660750" y="142020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93500" y="142020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2 - Rosa">
  <p:cSld name="ONE_COLUMN_TEXT_2">
    <p:bg>
      <p:bgPr>
        <a:solidFill>
          <a:schemeClr val="accent5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60750" y="18696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7" name="Google Shape;87;p21"/>
          <p:cNvCxnSpPr/>
          <p:nvPr/>
        </p:nvCxnSpPr>
        <p:spPr>
          <a:xfrm>
            <a:off x="773350" y="18696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5293500" y="99735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2 - Roxo">
  <p:cSld name="ONE_COLUMN_TEXT_1_1">
    <p:bg>
      <p:bgPr>
        <a:solidFill>
          <a:schemeClr val="accen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660750" y="18696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773350" y="18696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5293500" y="99735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2 - Cinza">
  <p:cSld name="ONE_COLUMN_TEXT_1_1_1">
    <p:bg>
      <p:bgPr>
        <a:solidFill>
          <a:schemeClr val="accent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660750" y="18696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95" name="Google Shape;95;p23"/>
          <p:cNvCxnSpPr/>
          <p:nvPr/>
        </p:nvCxnSpPr>
        <p:spPr>
          <a:xfrm>
            <a:off x="773350" y="1869625"/>
            <a:ext cx="386700" cy="0"/>
          </a:xfrm>
          <a:prstGeom prst="straightConnector1">
            <a:avLst/>
          </a:prstGeom>
          <a:noFill/>
          <a:ln w="2857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5293500" y="99735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enda - Rosa">
  <p:cSld name="CAPTION_ONLY_1">
    <p:bg>
      <p:bgPr>
        <a:solidFill>
          <a:schemeClr val="accent5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e seção - Roxo">
  <p:cSld name="SECTION_HEADER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60750" y="2150850"/>
            <a:ext cx="782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8" name="Google Shape;18;p5"/>
          <p:cNvCxnSpPr/>
          <p:nvPr/>
        </p:nvCxnSpPr>
        <p:spPr>
          <a:xfrm>
            <a:off x="773350" y="1778250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enda - Roxo">
  <p:cSld name="CAPTION_ONLY_1_1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enda - Cinza">
  <p:cSld name="CAPTION_ONLY_1_1_1">
    <p:bg>
      <p:bgPr>
        <a:solidFill>
          <a:schemeClr val="accent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Rosa">
  <p:cSld name="BLANK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Roxo">
  <p:cSld name="BLANK_1_1">
    <p:bg>
      <p:bgPr>
        <a:solidFill>
          <a:srgbClr val="6131B4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Cinza">
  <p:cSld name="BLANK_1_1_1">
    <p:bg>
      <p:bgPr>
        <a:solidFill>
          <a:schemeClr val="accent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ção - Rosa">
  <p:cSld name="SECTION_HEADER_1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60750" y="1875875"/>
            <a:ext cx="78225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ubTitle" idx="1"/>
          </p:nvPr>
        </p:nvSpPr>
        <p:spPr>
          <a:xfrm>
            <a:off x="660750" y="1488575"/>
            <a:ext cx="7822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sz="14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ção - Amarelo">
  <p:cSld name="SECTION_HEADER_1_1_1">
    <p:bg>
      <p:bgPr>
        <a:solidFill>
          <a:schemeClr val="accent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60750" y="1875875"/>
            <a:ext cx="78225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660750" y="1488575"/>
            <a:ext cx="7822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Roboto"/>
              <a:buNone/>
              <a:defRPr sz="1400" b="1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- Rosa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9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- Roxo">
  <p:cSld name="TITLE_AND_BODY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 sz="1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10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- Amarelo">
  <p:cSld name="TITLE_AND_BODY_1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None/>
              <a:defRPr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9" name="Google Shape;39;p11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uas colunas - Rosa">
  <p:cSld name="TITLE_AND_BODY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cxnSp>
        <p:nvCxnSpPr>
          <p:cNvPr id="42" name="Google Shape;42;p12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4811065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uas colunas - Roxo">
  <p:cSld name="TITLE_AND_BODY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 sz="1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4811065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dvisor.climatempo.com.br/" TargetMode="External"/><Relationship Id="rId2" Type="http://schemas.openxmlformats.org/officeDocument/2006/relationships/hyperlink" Target="https://api.vatcomply.com/geolocat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public-apis/public-apis" TargetMode="External"/><Relationship Id="rId4" Type="http://schemas.openxmlformats.org/officeDocument/2006/relationships/hyperlink" Target="https://opendatasus.saude.gov.br/dataset/b772ee55-07cd-44d8-958f-b12edd004e0b/resource/5916b3a4-81e7-4ad5-adb6-b884ff198dc1/download/manual_api_vacina_covid-19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zmodo.uol.com.br/github-capsula-do-tempo-artico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magento/magento2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ookFoundation/free-programming-books/blob/master/books/free-programming-books-pt_BR.md" TargetMode="External"/><Relationship Id="rId2" Type="http://schemas.openxmlformats.org/officeDocument/2006/relationships/hyperlink" Target="https://github.com/jatinmandav/Gaming-in-Pyth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jwasham/coding-interview-university" TargetMode="External"/><Relationship Id="rId4" Type="http://schemas.openxmlformats.org/officeDocument/2006/relationships/hyperlink" Target="https://github.com/Flutterando/nubank_layou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nding" TargetMode="External"/><Relationship Id="rId2" Type="http://schemas.openxmlformats.org/officeDocument/2006/relationships/hyperlink" Target="https://github.com/trending/developer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earch?q=covid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https://github.com/torvalds" TargetMode="External"/><Relationship Id="rId7" Type="http://schemas.openxmlformats.org/officeDocument/2006/relationships/hyperlink" Target="https://github.com/taranttini" TargetMode="External"/><Relationship Id="rId2" Type="http://schemas.openxmlformats.org/officeDocument/2006/relationships/hyperlink" Target="https://github.com/timb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wnqueiroz" TargetMode="External"/><Relationship Id="rId5" Type="http://schemas.openxmlformats.org/officeDocument/2006/relationships/hyperlink" Target="https://github.com/facebook" TargetMode="External"/><Relationship Id="rId4" Type="http://schemas.openxmlformats.org/officeDocument/2006/relationships/hyperlink" Target="https://github.com/googl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ceitaws.com.br/api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>
            <a:spLocks noGrp="1"/>
          </p:cNvSpPr>
          <p:nvPr>
            <p:ph type="ctrTitle"/>
          </p:nvPr>
        </p:nvSpPr>
        <p:spPr>
          <a:xfrm>
            <a:off x="615500" y="1723800"/>
            <a:ext cx="49893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Introdução ao desenvolvimento </a:t>
            </a:r>
            <a:r>
              <a:rPr lang="pt-BR" dirty="0" err="1"/>
              <a:t>Backend</a:t>
            </a:r>
            <a:endParaRPr dirty="0"/>
          </a:p>
        </p:txBody>
      </p:sp>
      <p:sp>
        <p:nvSpPr>
          <p:cNvPr id="118" name="Google Shape;118;p1"/>
          <p:cNvSpPr txBox="1">
            <a:spLocks noGrp="1"/>
          </p:cNvSpPr>
          <p:nvPr>
            <p:ph type="subTitle" idx="1"/>
          </p:nvPr>
        </p:nvSpPr>
        <p:spPr>
          <a:xfrm>
            <a:off x="615500" y="4564400"/>
            <a:ext cx="32046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000" dirty="0"/>
              <a:t>Agosto de 2021</a:t>
            </a:r>
            <a:endParaRPr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A1131-75C1-4375-A5B5-72D991A2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0F5E3B-6C91-4073-9259-460AB4393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pt-BR" dirty="0">
                <a:solidFill>
                  <a:srgbClr val="616161"/>
                </a:solidFill>
                <a:latin typeface="Proxima Nova"/>
              </a:rPr>
              <a:t>Obter sua localização: </a:t>
            </a:r>
            <a:r>
              <a:rPr lang="pt-BR" dirty="0">
                <a:solidFill>
                  <a:srgbClr val="616161"/>
                </a:solidFill>
                <a:latin typeface="Proxima Nova"/>
                <a:hlinkClick r:id="rId2"/>
              </a:rPr>
              <a:t>https://api.vatcomply.com/geolocate</a:t>
            </a:r>
            <a:r>
              <a:rPr lang="pt-BR" dirty="0">
                <a:solidFill>
                  <a:srgbClr val="616161"/>
                </a:solidFill>
                <a:latin typeface="Proxima Nova"/>
              </a:rPr>
              <a:t> </a:t>
            </a:r>
            <a:endParaRPr lang="pt-BR" sz="1800" b="0" i="0" u="none" strike="noStrike" dirty="0">
              <a:solidFill>
                <a:srgbClr val="616161"/>
              </a:solidFill>
              <a:effectLst/>
              <a:latin typeface="Proxima Nova"/>
            </a:endParaRPr>
          </a:p>
          <a:p>
            <a:pPr>
              <a:spcAft>
                <a:spcPts val="1600"/>
              </a:spcAft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API para consulta de dados do tempo: </a:t>
            </a:r>
            <a:r>
              <a:rPr lang="pt-BR" sz="1800" b="0" i="0" u="sng" strike="noStrike" dirty="0">
                <a:solidFill>
                  <a:srgbClr val="FF5252"/>
                </a:solidFill>
                <a:effectLst/>
                <a:latin typeface="Proxima Nova"/>
                <a:hlinkClick r:id="rId3"/>
              </a:rPr>
              <a:t>https://advisor.climatempo.com.br/</a:t>
            </a:r>
            <a:endParaRPr lang="pt-BR" sz="1800" b="0" i="0" u="none" strike="noStrike" dirty="0">
              <a:solidFill>
                <a:srgbClr val="616161"/>
              </a:solidFill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API para consulta de dados do COVID </a:t>
            </a:r>
            <a:r>
              <a:rPr lang="pt-BR" sz="1800" b="0" i="0" u="sng" strike="noStrike" dirty="0">
                <a:solidFill>
                  <a:srgbClr val="FF5252"/>
                </a:solidFill>
                <a:effectLst/>
                <a:latin typeface="Proxima Nova"/>
                <a:hlinkClick r:id="rId4"/>
              </a:rPr>
              <a:t>https://opendatasus.saude.gov.br/dataset/b772ee55-07cd-44d8-958f-b12edd004e0b/resource/5916b3a4-81e7-4ad5-adb6-b884ff198dc1/download/manual_api_vacina_covid-19.pdf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 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pt-BR" dirty="0">
                <a:solidFill>
                  <a:srgbClr val="616161"/>
                </a:solidFill>
                <a:latin typeface="Proxima Nova"/>
              </a:rPr>
              <a:t>Outras APIS públicas: </a:t>
            </a:r>
            <a:r>
              <a:rPr lang="pt-BR" dirty="0">
                <a:solidFill>
                  <a:srgbClr val="616161"/>
                </a:solidFill>
                <a:latin typeface="Proxima Nova"/>
                <a:hlinkClick r:id="rId5"/>
              </a:rPr>
              <a:t>https://github.com/public-apis/public-apis</a:t>
            </a:r>
            <a:r>
              <a:rPr lang="pt-BR" dirty="0">
                <a:solidFill>
                  <a:srgbClr val="616161"/>
                </a:solidFill>
                <a:latin typeface="Proxima Nov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14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4976526-DA57-4FDD-A7A3-861F3D33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1" y="0"/>
            <a:ext cx="6731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3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7557D-F620-48F3-9EC1-23B79D10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 </a:t>
            </a:r>
            <a:r>
              <a:rPr lang="pt-BR" dirty="0" err="1"/>
              <a:t>FullStack</a:t>
            </a:r>
            <a:endParaRPr lang="pt-B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304A33-09B8-460F-A0E3-26FF6374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12" y="1298050"/>
            <a:ext cx="5438775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8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AE4ED6-064F-457E-8665-BF69637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 </a:t>
            </a:r>
            <a:r>
              <a:rPr lang="pt-BR" dirty="0" err="1"/>
              <a:t>FullStack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2DCD8E-7447-4456-A843-0C371F81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1152475"/>
            <a:ext cx="4533342" cy="3416400"/>
          </a:xfrm>
        </p:spPr>
        <p:txBody>
          <a:bodyPr>
            <a:normAutofit fontScale="92500" lnSpcReduction="10000"/>
          </a:bodyPr>
          <a:lstStyle/>
          <a:p>
            <a:pPr marL="1143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É o profissional que além de atuar no 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frontend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, também trabalha no 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backend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.</a:t>
            </a:r>
            <a:endParaRPr lang="pt-B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Esse profissional é capaz de receber, entender e entregar um projeto completo. </a:t>
            </a:r>
          </a:p>
          <a:p>
            <a:pPr marL="1143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Atuar nesse setor significa sair da zona de conforto e aprender novas habilidades o tempo todo.</a:t>
            </a:r>
            <a:endParaRPr lang="pt-BR" b="0" dirty="0">
              <a:effectLst/>
            </a:endParaRPr>
          </a:p>
          <a:p>
            <a:pPr marL="11430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9288C5C-1408-448B-9F69-195EC80F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6" y="1017725"/>
            <a:ext cx="3601441" cy="36070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6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15CF-5852-4BF1-B1C1-73027E60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 Mobile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A1AA3B-48D4-4C92-9CBA-42D14168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1" y="1152475"/>
            <a:ext cx="4432744" cy="341640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600"/>
              </a:spcAft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Desenvolve aplicativos para dispositivos móveis como por exemplo smartphones e 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smartwatches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.</a:t>
            </a:r>
            <a:endParaRPr lang="pt-BR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O mais comum é encontrar no mercado Desenvolvedores para Android e para IOS.</a:t>
            </a:r>
            <a:endParaRPr lang="pt-BR" b="0" dirty="0">
              <a:effectLst/>
            </a:endParaRPr>
          </a:p>
          <a:p>
            <a:pPr>
              <a:spcAft>
                <a:spcPts val="1600"/>
              </a:spcAft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Linguagens de programação comuns: Java, C# (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Xamarim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), 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Objective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-C, 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Javascript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 (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Flutter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, 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Ionic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, 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React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).</a:t>
            </a:r>
            <a:endParaRPr lang="pt-BR" b="0" dirty="0">
              <a:effectLst/>
            </a:endParaRPr>
          </a:p>
          <a:p>
            <a:pPr marL="11430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4AD8182-61BD-4C48-8770-44B7717E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95" y="1017725"/>
            <a:ext cx="3897786" cy="26503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8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B667A-8FAC-4445-B7CF-B6337F42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 de Software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43A56A-6108-4B1B-8586-9ACBD152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DA70651-CA8D-49A6-9D54-9B0E2602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0" y="1022808"/>
            <a:ext cx="7843752" cy="36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78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8381D-5FFA-475E-B18D-90001E14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E448C2-B292-43EA-9B2D-A4502AF00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2600" indent="-342900">
              <a:buFont typeface="+mj-lt"/>
              <a:buAutoNum type="arabicPeriod"/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Proxima Nova"/>
              </a:rPr>
              <a:t>Pesquise na internet a faixa de salário para cada profissão mencionada aqui.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Proxima Nova"/>
              </a:rPr>
              <a:t>Qual o maior salário que encontrou?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Proxima Nova"/>
              </a:rPr>
              <a:t>E o menor salário?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1800" dirty="0">
                <a:solidFill>
                  <a:srgbClr val="FFFFFF"/>
                </a:solidFill>
                <a:latin typeface="Proxima Nova"/>
              </a:rPr>
              <a:t>Na sua opinião, por que há essas diferenças salariais?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53FEF7-DB5A-49DC-8B53-74737ACAAC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v-SE" sz="1800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Desenvolvedor Frontend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v-SE" sz="1800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Desenvolvedor Backend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v-SE" sz="1800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Desenvolvedor Mobile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v-SE" sz="1800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Desenvolvedor FullStack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v-SE" sz="1800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Analista de sistemas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v-SE" sz="1800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Engenheiro de Software</a:t>
            </a:r>
          </a:p>
        </p:txBody>
      </p:sp>
    </p:spTree>
    <p:extLst>
      <p:ext uri="{BB962C8B-B14F-4D97-AF65-F5344CB8AC3E}">
        <p14:creationId xmlns:p14="http://schemas.microsoft.com/office/powerpoint/2010/main" val="99866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744D783-BC3C-41FD-B0AB-81C64969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05D5B7C-0ACB-48BC-8248-384A2ABE8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3F1C634-71FC-4A8B-B6B4-032CCA39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7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6507A-B627-4F6D-BC95-DC6E58A2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passo: Meu Portifólio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92858E8-92D9-4879-83E2-D980F707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28612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7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15CF-5852-4BF1-B1C1-73027E60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A rede social do Programador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A1AA3B-48D4-4C92-9CBA-42D14168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1256" y="1188194"/>
            <a:ext cx="4432744" cy="3416400"/>
          </a:xfrm>
        </p:spPr>
        <p:txBody>
          <a:bodyPr>
            <a:normAutofit fontScale="85000" lnSpcReduction="20000"/>
          </a:bodyPr>
          <a:lstStyle/>
          <a:p>
            <a:pPr marL="114300" indent="0">
              <a:spcAft>
                <a:spcPts val="1600"/>
              </a:spcAft>
              <a:buNone/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O </a:t>
            </a:r>
            <a:r>
              <a:rPr lang="pt-BR" sz="18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Github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 permite que desenvolvedores do mundo inteiro utilizem a plataforma para hospedar o código-fonte de seus softwares, com controle de versão utilizando o GIT.</a:t>
            </a:r>
          </a:p>
          <a:p>
            <a:pPr marL="114300" indent="0">
              <a:spcAft>
                <a:spcPts val="1600"/>
              </a:spcAft>
              <a:buNone/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Permite que os desenvolvedores colaborem e façam mudanças em projetos compartilhados enquanto mantêm um histórico dessas alterações.</a:t>
            </a:r>
          </a:p>
          <a:p>
            <a:pPr marL="114300" indent="0">
              <a:spcAft>
                <a:spcPts val="1600"/>
              </a:spcAft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Curiosidade: </a:t>
            </a:r>
            <a:r>
              <a:rPr lang="pt-BR" dirty="0">
                <a:hlinkClick r:id="rId2"/>
              </a:rPr>
              <a:t>https://gizmodo.uol.com.br/github-capsula-do-tempo-artico/</a:t>
            </a:r>
            <a:r>
              <a:rPr lang="pt-BR" dirty="0"/>
              <a:t>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E32838-344C-4390-B1E3-46D21628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6" y="1668412"/>
            <a:ext cx="4425328" cy="27987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7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9ffa1c11_1_0"/>
          <p:cNvSpPr txBox="1">
            <a:spLocks noGrp="1"/>
          </p:cNvSpPr>
          <p:nvPr>
            <p:ph type="body" idx="1"/>
          </p:nvPr>
        </p:nvSpPr>
        <p:spPr>
          <a:xfrm>
            <a:off x="660750" y="965200"/>
            <a:ext cx="8171700" cy="4178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Seu nome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Onde mora?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O que faz?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Por que escolheu o curso?</a:t>
            </a:r>
            <a:endParaRPr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CA75021-00B5-4839-AC6D-E78556EBC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/>
          <a:stretch/>
        </p:blipFill>
        <p:spPr bwMode="auto">
          <a:xfrm>
            <a:off x="3795485" y="1524000"/>
            <a:ext cx="5281839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Google Shape;123;gde9ffa1c11_1_0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2A32-2F99-4EF5-8861-96357332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Cadastre-se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4B2981-493B-48FD-AF10-433BED36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texto preto sobre fundo escuro&#10;&#10;Descrição gerada automaticamente">
            <a:extLst>
              <a:ext uri="{FF2B5EF4-FFF2-40B4-BE49-F238E27FC236}">
                <a16:creationId xmlns:a16="http://schemas.microsoft.com/office/drawing/2014/main" id="{061F1D2F-2914-4BDA-90BA-5CD0D280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968"/>
            <a:ext cx="9144000" cy="40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39E27-AFD7-4094-9666-CEC3884F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repositório?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1E30F3-1F6F-4390-834E-D9337773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1152475"/>
            <a:ext cx="5347144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4020202020204" pitchFamily="34" charset="0"/>
              </a:rPr>
              <a:t>Um repositório é um espaço em que todos os arquivos de um projeto específico são armazenados.</a:t>
            </a:r>
          </a:p>
          <a:p>
            <a:pPr marL="114300" indent="0">
              <a:buNone/>
            </a:pPr>
            <a:endParaRPr lang="pt-BR" dirty="0">
              <a:solidFill>
                <a:srgbClr val="121416"/>
              </a:solidFill>
              <a:latin typeface="Open Sans" panose="020B0604020202020204" pitchFamily="34" charset="0"/>
            </a:endParaRPr>
          </a:p>
          <a:p>
            <a:pPr marL="114300" indent="0">
              <a:buNone/>
            </a:pPr>
            <a:endParaRPr lang="pt-BR" dirty="0">
              <a:solidFill>
                <a:srgbClr val="121416"/>
              </a:solidFill>
              <a:latin typeface="Open Sans" panose="020B0604020202020204" pitchFamily="34" charset="0"/>
            </a:endParaRPr>
          </a:p>
          <a:p>
            <a:pPr marL="114300" indent="0">
              <a:buNone/>
            </a:pPr>
            <a:r>
              <a:rPr lang="pt-BR" dirty="0">
                <a:solidFill>
                  <a:srgbClr val="121416"/>
                </a:solidFill>
                <a:latin typeface="Open Sans" panose="020B0604020202020204" pitchFamily="34" charset="0"/>
              </a:rPr>
              <a:t>Exemplo: </a:t>
            </a:r>
          </a:p>
          <a:p>
            <a:pPr marL="114300" indent="0">
              <a:buNone/>
            </a:pPr>
            <a:r>
              <a:rPr lang="pt-BR" dirty="0">
                <a:solidFill>
                  <a:srgbClr val="121416"/>
                </a:solidFill>
                <a:latin typeface="Open Sans" panose="020B0604020202020204" pitchFamily="34" charset="0"/>
              </a:rPr>
              <a:t>Repositório da plataforma de loja virtual </a:t>
            </a:r>
          </a:p>
          <a:p>
            <a:pPr marL="114300" indent="0">
              <a:buNone/>
            </a:pPr>
            <a:r>
              <a:rPr lang="pt-BR" dirty="0">
                <a:hlinkClick r:id="rId2"/>
              </a:rPr>
              <a:t>https://github.com/magento/magento2</a:t>
            </a:r>
            <a:r>
              <a:rPr lang="pt-BR" dirty="0"/>
              <a:t> </a:t>
            </a:r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94101E-21FA-45BD-AF37-0128DEEB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7" y="0"/>
            <a:ext cx="25003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2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D0B3D-A790-4980-B766-8498BCEF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interessantes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DA0AF-B53F-4839-A6A1-EE2794C0B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1600"/>
              </a:spcAft>
              <a:buNone/>
            </a:pPr>
            <a:r>
              <a:rPr lang="pt-BR" dirty="0"/>
              <a:t>Lista de Jogos: </a:t>
            </a:r>
            <a:r>
              <a:rPr lang="pt-BR" b="0" dirty="0">
                <a:effectLst/>
                <a:hlinkClick r:id="rId2"/>
              </a:rPr>
              <a:t>https://github.com/jatinmandav/Gaming-in-Python</a:t>
            </a:r>
            <a:r>
              <a:rPr lang="pt-BR" b="0" dirty="0">
                <a:effectLst/>
              </a:rPr>
              <a:t> </a:t>
            </a:r>
          </a:p>
          <a:p>
            <a:pPr marL="114300" indent="0">
              <a:spcAft>
                <a:spcPts val="1600"/>
              </a:spcAft>
              <a:buNone/>
            </a:pPr>
            <a:r>
              <a:rPr lang="pt-BR" b="0" dirty="0">
                <a:effectLst/>
              </a:rPr>
              <a:t>Lista de Livros de Programação: </a:t>
            </a:r>
            <a:r>
              <a:rPr lang="pt-BR" b="0" dirty="0">
                <a:effectLst/>
                <a:hlinkClick r:id="rId3"/>
              </a:rPr>
              <a:t>https://github.com/EbookFoundation/free-programming-books/blob/master/books/free-programming-books-pt_BR.md</a:t>
            </a:r>
            <a:r>
              <a:rPr lang="pt-BR" b="0" dirty="0">
                <a:effectLst/>
              </a:rPr>
              <a:t> </a:t>
            </a:r>
          </a:p>
          <a:p>
            <a:pPr marL="114300" indent="0">
              <a:spcAft>
                <a:spcPts val="1600"/>
              </a:spcAft>
              <a:buNone/>
            </a:pPr>
            <a:r>
              <a:rPr lang="pt-BR" dirty="0"/>
              <a:t>Layout do App do </a:t>
            </a:r>
            <a:r>
              <a:rPr lang="pt-BR" dirty="0" err="1"/>
              <a:t>Nubank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https://github.com/Flutterando/nubank_layout</a:t>
            </a:r>
            <a:r>
              <a:rPr lang="pt-BR" dirty="0"/>
              <a:t> </a:t>
            </a:r>
          </a:p>
          <a:p>
            <a:pPr marL="114300" indent="0">
              <a:buNone/>
            </a:pPr>
            <a:r>
              <a:rPr lang="pt-BR" dirty="0"/>
              <a:t>Repositório de estudos para se preparar para testes técnicos do FANG: </a:t>
            </a:r>
            <a:r>
              <a:rPr lang="pt-BR" dirty="0">
                <a:hlinkClick r:id="rId5"/>
              </a:rPr>
              <a:t>https://github.com/jwasham/coding-interview-university</a:t>
            </a:r>
            <a:r>
              <a:rPr lang="pt-BR" dirty="0"/>
              <a:t>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FANG – </a:t>
            </a:r>
            <a:r>
              <a:rPr lang="pt-BR" dirty="0">
                <a:solidFill>
                  <a:srgbClr val="FF0000"/>
                </a:solidFill>
              </a:rPr>
              <a:t>F</a:t>
            </a:r>
            <a:r>
              <a:rPr lang="pt-BR" dirty="0"/>
              <a:t>acebook, </a:t>
            </a:r>
            <a:r>
              <a:rPr lang="pt-BR" dirty="0" err="1">
                <a:solidFill>
                  <a:srgbClr val="FF0000"/>
                </a:solidFill>
              </a:rPr>
              <a:t>A</a:t>
            </a:r>
            <a:r>
              <a:rPr lang="pt-BR" dirty="0" err="1"/>
              <a:t>mazon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N</a:t>
            </a:r>
            <a:r>
              <a:rPr lang="pt-BR" dirty="0"/>
              <a:t>etflix e </a:t>
            </a:r>
            <a:r>
              <a:rPr lang="pt-BR" dirty="0">
                <a:solidFill>
                  <a:srgbClr val="FF0000"/>
                </a:solidFill>
              </a:rPr>
              <a:t>G</a:t>
            </a:r>
            <a:r>
              <a:rPr lang="pt-BR" dirty="0"/>
              <a:t>oogle.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350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4D8A0B-8494-466D-A407-2975438D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043" y="552400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Os programadores mais populares da rede</a:t>
            </a:r>
          </a:p>
          <a:p>
            <a:pPr marL="114300" indent="0">
              <a:buNone/>
            </a:pPr>
            <a:r>
              <a:rPr lang="pt-BR" dirty="0">
                <a:hlinkClick r:id="rId2"/>
              </a:rPr>
              <a:t>https://github.com/trending/developers</a:t>
            </a:r>
            <a:r>
              <a:rPr lang="pt-BR" dirty="0"/>
              <a:t>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Os repositórios mais acessados hoje: </a:t>
            </a:r>
          </a:p>
          <a:p>
            <a:pPr marL="114300" indent="0">
              <a:buNone/>
            </a:pPr>
            <a:r>
              <a:rPr lang="pt-BR" dirty="0">
                <a:hlinkClick r:id="rId3"/>
              </a:rPr>
              <a:t>https://github.com/trending</a:t>
            </a:r>
            <a:r>
              <a:rPr lang="pt-BR" dirty="0"/>
              <a:t>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Buscando um repositório:</a:t>
            </a:r>
          </a:p>
          <a:p>
            <a:pPr marL="114300" indent="0">
              <a:buNone/>
            </a:pPr>
            <a:r>
              <a:rPr lang="pt-BR" dirty="0">
                <a:hlinkClick r:id="rId4"/>
              </a:rPr>
              <a:t>https://github.com/search?q=covid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F1C5AA-145F-42A1-B62C-95FE731BB338}"/>
              </a:ext>
            </a:extLst>
          </p:cNvPr>
          <p:cNvSpPr txBox="1"/>
          <p:nvPr/>
        </p:nvSpPr>
        <p:spPr>
          <a:xfrm>
            <a:off x="2286000" y="16638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739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054F0-8335-4727-B893-148484C0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77" y="33969"/>
            <a:ext cx="8171700" cy="572700"/>
          </a:xfrm>
        </p:spPr>
        <p:txBody>
          <a:bodyPr/>
          <a:lstStyle/>
          <a:p>
            <a:r>
              <a:rPr lang="pt-BR" dirty="0"/>
              <a:t>Exemplos de repositórios de pessoas e empresas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70463D-44F5-4031-A837-580D22CB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64" y="658022"/>
            <a:ext cx="8171700" cy="3416400"/>
          </a:xfrm>
        </p:spPr>
        <p:txBody>
          <a:bodyPr>
            <a:normAutofit fontScale="25000" lnSpcReduction="20000"/>
          </a:bodyPr>
          <a:lstStyle/>
          <a:p>
            <a:pPr marL="114300" indent="0">
              <a:spcAft>
                <a:spcPts val="1600"/>
              </a:spcAft>
              <a:buNone/>
            </a:pPr>
            <a:r>
              <a:rPr lang="pt-BR" sz="6400" b="0" dirty="0">
                <a:effectLst/>
              </a:rPr>
              <a:t>Criador da Internet: </a:t>
            </a:r>
            <a:r>
              <a:rPr lang="pt-BR" sz="6400" b="0" dirty="0">
                <a:effectLst/>
                <a:hlinkClick r:id="rId2"/>
              </a:rPr>
              <a:t>https://github.com/timbl</a:t>
            </a:r>
            <a:r>
              <a:rPr lang="pt-BR" sz="6400" b="0" dirty="0">
                <a:effectLst/>
              </a:rPr>
              <a:t> </a:t>
            </a:r>
          </a:p>
          <a:p>
            <a:pPr marL="114300" indent="0">
              <a:spcAft>
                <a:spcPts val="1600"/>
              </a:spcAft>
              <a:buNone/>
            </a:pPr>
            <a:r>
              <a:rPr lang="pt-BR" sz="6400" b="0" dirty="0">
                <a:effectLst/>
              </a:rPr>
              <a:t>Criador do Linux: </a:t>
            </a:r>
            <a:r>
              <a:rPr lang="pt-BR" sz="6400" b="0" dirty="0">
                <a:effectLst/>
                <a:hlinkClick r:id="rId3"/>
              </a:rPr>
              <a:t>https://github.com/torvalds</a:t>
            </a:r>
            <a:r>
              <a:rPr lang="pt-BR" sz="6400" b="0" dirty="0">
                <a:effectLst/>
              </a:rPr>
              <a:t> </a:t>
            </a:r>
          </a:p>
          <a:p>
            <a:pPr marL="114300" indent="0">
              <a:spcAft>
                <a:spcPts val="1600"/>
              </a:spcAft>
              <a:buNone/>
            </a:pPr>
            <a:endParaRPr lang="pt-BR" sz="6400" b="0" dirty="0">
              <a:effectLst/>
            </a:endParaRPr>
          </a:p>
          <a:p>
            <a:pPr marL="114300" indent="0">
              <a:spcAft>
                <a:spcPts val="1600"/>
              </a:spcAft>
              <a:buNone/>
            </a:pPr>
            <a:r>
              <a:rPr lang="pt-BR" sz="6400" b="0" dirty="0">
                <a:effectLst/>
              </a:rPr>
              <a:t>Repositórios de Empresas:</a:t>
            </a:r>
          </a:p>
          <a:p>
            <a:pPr marL="114300" indent="0">
              <a:spcAft>
                <a:spcPts val="1600"/>
              </a:spcAft>
              <a:buNone/>
            </a:pPr>
            <a:r>
              <a:rPr lang="pt-BR" sz="6400" b="0" dirty="0">
                <a:effectLst/>
                <a:hlinkClick r:id="rId4"/>
              </a:rPr>
              <a:t>https://github.com/google</a:t>
            </a:r>
            <a:endParaRPr lang="pt-BR" sz="6400" b="0" dirty="0">
              <a:effectLst/>
            </a:endParaRPr>
          </a:p>
          <a:p>
            <a:pPr marL="114300" indent="0">
              <a:spcAft>
                <a:spcPts val="1600"/>
              </a:spcAft>
              <a:buNone/>
            </a:pPr>
            <a:r>
              <a:rPr lang="pt-BR" sz="6400" b="0" dirty="0">
                <a:effectLst/>
                <a:hlinkClick r:id="rId5"/>
              </a:rPr>
              <a:t>https://github.com/facebook</a:t>
            </a:r>
            <a:endParaRPr lang="pt-BR" sz="6400" b="0" dirty="0">
              <a:effectLst/>
            </a:endParaRPr>
          </a:p>
          <a:p>
            <a:pPr marL="114300" indent="0">
              <a:spcAft>
                <a:spcPts val="1600"/>
              </a:spcAft>
              <a:buNone/>
            </a:pPr>
            <a:endParaRPr lang="pt-BR" sz="6400" b="0" dirty="0">
              <a:effectLst/>
            </a:endParaRPr>
          </a:p>
          <a:p>
            <a:pPr marL="114300" indent="0">
              <a:spcAft>
                <a:spcPts val="1600"/>
              </a:spcAft>
              <a:buNone/>
            </a:pPr>
            <a:r>
              <a:rPr lang="pt-BR" sz="6400" b="0" dirty="0">
                <a:effectLst/>
              </a:rPr>
              <a:t>Outros</a:t>
            </a:r>
          </a:p>
          <a:p>
            <a:pPr marL="114300" indent="0">
              <a:spcAft>
                <a:spcPts val="1600"/>
              </a:spcAft>
              <a:buNone/>
            </a:pPr>
            <a:r>
              <a:rPr lang="pt-BR" sz="6400" b="0" dirty="0">
                <a:effectLst/>
                <a:hlinkClick r:id="rId6"/>
              </a:rPr>
              <a:t>https://github.com/wnqueiroz</a:t>
            </a:r>
            <a:r>
              <a:rPr lang="pt-BR" sz="6400" b="0" dirty="0">
                <a:effectLst/>
              </a:rPr>
              <a:t>   </a:t>
            </a:r>
          </a:p>
          <a:p>
            <a:pPr marL="114300" indent="0">
              <a:buNone/>
            </a:pPr>
            <a:r>
              <a:rPr lang="pt-BR" sz="6400" dirty="0">
                <a:hlinkClick r:id="rId7"/>
              </a:rPr>
              <a:t>https://github.com/taranttini</a:t>
            </a:r>
            <a:r>
              <a:rPr lang="pt-BR" sz="6400" dirty="0"/>
              <a:t>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641468-0559-408B-A4D3-277526CF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303" y="1017725"/>
            <a:ext cx="4114800" cy="36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12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B084-3205-4498-91B5-1BD6BDA3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50" y="445025"/>
            <a:ext cx="5982937" cy="572700"/>
          </a:xfrm>
        </p:spPr>
        <p:txBody>
          <a:bodyPr/>
          <a:lstStyle/>
          <a:p>
            <a:r>
              <a:rPr lang="pt-BR" dirty="0"/>
              <a:t>O que é um </a:t>
            </a:r>
            <a:r>
              <a:rPr lang="pt-BR" dirty="0" err="1"/>
              <a:t>Fork</a:t>
            </a:r>
            <a:r>
              <a:rPr lang="pt-BR" dirty="0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B7ED7-5EE6-46B5-824D-D78377D6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1152475"/>
            <a:ext cx="3546919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“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Forking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” é quando você cria um novo projeto baseado em outro projeto que já existe.</a:t>
            </a:r>
          </a:p>
          <a:p>
            <a:pPr marL="114300" indent="0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Esse é um recurso que incentiva amplamente o desenvolvimento de programas e projetos entre a comunidade ou entre equipes, de forma geral.</a:t>
            </a:r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50F2366-0E86-4B38-92B1-0C6AE38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396" y="79899"/>
            <a:ext cx="4456603" cy="35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85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7F036-1C59-4F96-8333-29339851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seu primeiro Repositório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D1ACC87-90F1-43CE-8C97-3039CDF4B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A4F04CB-A8D1-47DF-89C0-993C7D5B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44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2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8AE428F-2648-4AD7-8220-A50027E3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57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07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A4974-83DA-459F-92DF-0587F72D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um programa para o seu repositório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F285D-0C48-4412-8A73-A8DD2D901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Para a aula de hoje utilizaremos o </a:t>
            </a:r>
          </a:p>
          <a:p>
            <a:pPr marL="114300" indent="0">
              <a:buNone/>
            </a:pPr>
            <a:r>
              <a:rPr lang="pt-BR" dirty="0">
                <a:hlinkClick r:id="rId2"/>
              </a:rPr>
              <a:t>https://dotnetfiddle.net/</a:t>
            </a:r>
            <a:r>
              <a:rPr lang="pt-BR" dirty="0"/>
              <a:t>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10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D04D9-3323-4F51-BE74-95B9F0E5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 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4DD21-71B0-4429-B7AA-A24C05943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114300" indent="0">
              <a:buNone/>
            </a:pPr>
            <a:r>
              <a:rPr lang="pt-BR" dirty="0"/>
              <a:t>Mostra o status do seu repositório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 </a:t>
            </a:r>
          </a:p>
          <a:p>
            <a:pPr marL="114300" indent="0">
              <a:buNone/>
            </a:pPr>
            <a:r>
              <a:rPr lang="pt-BR" dirty="0"/>
              <a:t>Adiciona todos os arquivos da lista (observe que tem um ponto no final do comando)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“sua mensagem aqui batata” </a:t>
            </a:r>
          </a:p>
          <a:p>
            <a:pPr marL="114300" indent="0">
              <a:buNone/>
            </a:pPr>
            <a:r>
              <a:rPr lang="pt-BR" dirty="0"/>
              <a:t>Grava uma mensagem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main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Empurra seus arquivos para o servidor do </a:t>
            </a:r>
            <a:r>
              <a:rPr lang="pt-BR" dirty="0" err="1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65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32F1-2E44-4360-B30F-0552A324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Carreiras do desenvolvedor</a:t>
            </a:r>
          </a:p>
        </p:txBody>
      </p:sp>
    </p:spTree>
    <p:extLst>
      <p:ext uri="{BB962C8B-B14F-4D97-AF65-F5344CB8AC3E}">
        <p14:creationId xmlns:p14="http://schemas.microsoft.com/office/powerpoint/2010/main" val="1091403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me Creator - Funny obrigado pela atenção alguma pergunta? Meme Generator  at MemeCreator.org!">
            <a:extLst>
              <a:ext uri="{FF2B5EF4-FFF2-40B4-BE49-F238E27FC236}">
                <a16:creationId xmlns:a16="http://schemas.microsoft.com/office/drawing/2014/main" id="{2C7CE04B-E402-4E9C-AB15-1C645FB9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68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1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9C7599-0E70-407C-A46A-496D19A8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548AC2D-60DF-4102-9A33-93346D6C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B9D26-88A9-443D-9734-963F1094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0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4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E0E9DE7-0BA4-45EA-A71C-9322459F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 </a:t>
            </a:r>
            <a:r>
              <a:rPr lang="pt-BR" dirty="0" err="1"/>
              <a:t>Frontend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95E6CB-8E14-45DC-A183-3D999A32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942" y="1152475"/>
            <a:ext cx="5138057" cy="3416400"/>
          </a:xfrm>
        </p:spPr>
        <p:txBody>
          <a:bodyPr/>
          <a:lstStyle/>
          <a:p>
            <a:r>
              <a:rPr lang="pt-BR" dirty="0"/>
              <a:t>Produz o layout (“aparência”) do software, aquela que é visível para o usuário final. Para programação Web as linguagens de programação mais comuns são HTML, CSS 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Costuma trabalhar em conjunto com profissionais UX, responsáveis por produzirem as imagens, o design e interações do software.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2703EB2-C42E-4CF9-A06D-BBCC9BFE0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6"/>
          <a:stretch/>
        </p:blipFill>
        <p:spPr bwMode="auto">
          <a:xfrm>
            <a:off x="460727" y="1550195"/>
            <a:ext cx="3482722" cy="27611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4361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9 dicas básicas de web design responsivo | desenvolvimento para web">
            <a:extLst>
              <a:ext uri="{FF2B5EF4-FFF2-40B4-BE49-F238E27FC236}">
                <a16:creationId xmlns:a16="http://schemas.microsoft.com/office/drawing/2014/main" id="{69E44157-184C-41C2-9CFD-C58872D61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6" b="14956"/>
          <a:stretch/>
        </p:blipFill>
        <p:spPr bwMode="auto">
          <a:xfrm>
            <a:off x="3511949" y="2124196"/>
            <a:ext cx="5632051" cy="301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730267-61B6-40C5-B88E-CAF87E6F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415996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Costuma ser responsável por desenvolver softwares responsivos, ou seja, aqueles que são possíveis de serem acessados por diversos dispositivos: notebooks, computadores, celulares, TVs,  tablets entre outros.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Costuma consumir informações trazidas por APIs desenvolvidas por profissionais </a:t>
            </a:r>
            <a:r>
              <a:rPr lang="pt-BR" dirty="0" err="1"/>
              <a:t>backends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6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CC88E-4013-41BF-92C4-7B1E20B4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 </a:t>
            </a:r>
            <a:r>
              <a:rPr lang="pt-BR" dirty="0" err="1"/>
              <a:t>Backend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B904BE-F5FB-4F43-AE1E-43264761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436" y="3670704"/>
            <a:ext cx="8171700" cy="3416400"/>
          </a:xfrm>
        </p:spPr>
        <p:txBody>
          <a:bodyPr/>
          <a:lstStyle/>
          <a:p>
            <a:pPr marL="114300" indent="0" algn="ctr">
              <a:buNone/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Profissional responsável pela programação situada nos bastidores do software, que não é visível para o usuário final.</a:t>
            </a:r>
            <a:endParaRPr lang="pt-B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5187190-D94A-45B2-BABA-0E6BAFF19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15" y="1304979"/>
            <a:ext cx="5885543" cy="21641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9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93AB1-561F-4215-ACC6-860344D4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914" y="2715935"/>
            <a:ext cx="8665029" cy="4533950"/>
          </a:xfrm>
        </p:spPr>
        <p:txBody>
          <a:bodyPr>
            <a:normAutofit/>
          </a:bodyPr>
          <a:lstStyle/>
          <a:p>
            <a:pPr marL="11430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Ele precisa ter uma boa lógica para programar as regras de negócio do sistema, se conectar ao </a:t>
            </a:r>
            <a:r>
              <a:rPr lang="pt-BR" sz="1800" b="1" i="0" u="none" strike="noStrike" dirty="0">
                <a:solidFill>
                  <a:srgbClr val="616161"/>
                </a:solidFill>
                <a:effectLst/>
                <a:latin typeface="Proxima Nova"/>
              </a:rPr>
              <a:t>banco de dados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 para recuperar ou gravar dados, cuidar de integrações entre sistemas, de transações que acontecem em lote diretamente no </a:t>
            </a:r>
            <a:r>
              <a:rPr lang="pt-BR" sz="1800" b="1" i="0" u="none" strike="noStrike" dirty="0">
                <a:solidFill>
                  <a:srgbClr val="616161"/>
                </a:solidFill>
                <a:effectLst/>
                <a:latin typeface="Proxima Nova"/>
              </a:rPr>
              <a:t>servidor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 entre outras atribuições.</a:t>
            </a:r>
            <a:endParaRPr lang="pt-BR" b="0" dirty="0">
              <a:effectLst/>
            </a:endParaRPr>
          </a:p>
          <a:p>
            <a:pPr marL="11430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Linguagens de programação que podem ser utilizadas: C, C#, Java, Go entre outras.</a:t>
            </a:r>
            <a:endParaRPr lang="pt-BR" sz="1600" b="0" dirty="0">
              <a:effectLst/>
            </a:endParaRPr>
          </a:p>
          <a:p>
            <a:pPr marL="114300" indent="0" algn="ctr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F1176F1-7166-4667-AAA8-4E523AC92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81" y="267468"/>
            <a:ext cx="4110605" cy="235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5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78ED0-6CC1-4D43-84BB-4C55AB70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 de serviços que podem ser utilizados por um desenvolvedor </a:t>
            </a:r>
            <a:r>
              <a:rPr lang="pt-BR" dirty="0" err="1"/>
              <a:t>backend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CEBD1E-BEB4-4C79-B918-07A39995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1152475"/>
            <a:ext cx="8171700" cy="3782382"/>
          </a:xfrm>
        </p:spPr>
        <p:txBody>
          <a:bodyPr>
            <a:normAutofit lnSpcReduction="10000"/>
          </a:bodyPr>
          <a:lstStyle/>
          <a:p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API de consulta de dados de empresas: </a:t>
            </a:r>
            <a:r>
              <a:rPr lang="pt-BR" sz="1800" b="0" i="0" u="sng" strike="noStrike" dirty="0">
                <a:solidFill>
                  <a:srgbClr val="FF5252"/>
                </a:solidFill>
                <a:effectLst/>
                <a:latin typeface="Proxima Nova"/>
                <a:hlinkClick r:id="rId2"/>
              </a:rPr>
              <a:t>https://receitaws.com.br/api</a:t>
            </a:r>
            <a:r>
              <a:rPr lang="pt-BR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 </a:t>
            </a:r>
          </a:p>
          <a:p>
            <a:endParaRPr lang="pt-BR" dirty="0">
              <a:solidFill>
                <a:srgbClr val="616161"/>
              </a:solidFill>
              <a:latin typeface="Proxima Nova"/>
            </a:endParaRPr>
          </a:p>
          <a:p>
            <a:r>
              <a:rPr lang="pt-BR" dirty="0">
                <a:solidFill>
                  <a:srgbClr val="616161"/>
                </a:solidFill>
                <a:latin typeface="Proxima Nova"/>
              </a:rPr>
              <a:t>Requisição para consultar dados de uma empresa via linha de comando:</a:t>
            </a:r>
          </a:p>
          <a:p>
            <a:endParaRPr lang="pt-BR" dirty="0">
              <a:solidFill>
                <a:srgbClr val="616161"/>
              </a:solidFill>
              <a:latin typeface="Proxima Nova"/>
            </a:endParaRPr>
          </a:p>
          <a:p>
            <a:endParaRPr lang="pt-BR" dirty="0">
              <a:solidFill>
                <a:srgbClr val="616161"/>
              </a:solidFill>
              <a:latin typeface="Proxima Nova"/>
            </a:endParaRPr>
          </a:p>
          <a:p>
            <a:endParaRPr lang="pt-BR" dirty="0">
              <a:solidFill>
                <a:srgbClr val="616161"/>
              </a:solidFill>
              <a:latin typeface="Proxima Nova"/>
            </a:endParaRPr>
          </a:p>
          <a:p>
            <a:r>
              <a:rPr lang="pt-BR" dirty="0">
                <a:solidFill>
                  <a:srgbClr val="616161"/>
                </a:solidFill>
                <a:latin typeface="Proxima Nova"/>
              </a:rPr>
              <a:t>Consulte também os seguintes </a:t>
            </a:r>
            <a:r>
              <a:rPr lang="pt-BR" dirty="0" err="1">
                <a:solidFill>
                  <a:srgbClr val="616161"/>
                </a:solidFill>
                <a:latin typeface="Proxima Nova"/>
              </a:rPr>
              <a:t>cnpjs</a:t>
            </a:r>
            <a:r>
              <a:rPr lang="pt-BR" dirty="0">
                <a:solidFill>
                  <a:srgbClr val="616161"/>
                </a:solidFill>
                <a:latin typeface="Proxima Nova"/>
              </a:rPr>
              <a:t>:</a:t>
            </a:r>
          </a:p>
          <a:p>
            <a:pPr marL="114300" indent="0">
              <a:buNone/>
            </a:pPr>
            <a:r>
              <a:rPr lang="pt-BR" dirty="0">
                <a:solidFill>
                  <a:srgbClr val="616161"/>
                </a:solidFill>
                <a:latin typeface="Proxima Nova"/>
              </a:rPr>
              <a:t>04.302.037/0006-30</a:t>
            </a:r>
          </a:p>
          <a:p>
            <a:pPr marL="114300" indent="0">
              <a:buNone/>
            </a:pPr>
            <a:r>
              <a:rPr lang="pt-BR" dirty="0">
                <a:solidFill>
                  <a:srgbClr val="616161"/>
                </a:solidFill>
                <a:latin typeface="Proxima Nova"/>
              </a:rPr>
              <a:t>02.736.455/0001-03</a:t>
            </a:r>
          </a:p>
          <a:p>
            <a:pPr marL="114300" indent="0">
              <a:buNone/>
            </a:pPr>
            <a:r>
              <a:rPr lang="pt-BR" dirty="0">
                <a:solidFill>
                  <a:srgbClr val="616161"/>
                </a:solidFill>
                <a:latin typeface="Proxima Nova"/>
              </a:rPr>
              <a:t>13.347.016/0001-17</a:t>
            </a:r>
          </a:p>
          <a:p>
            <a:pPr marL="114300" indent="0">
              <a:buNone/>
            </a:pPr>
            <a:r>
              <a:rPr lang="pt-BR" dirty="0">
                <a:solidFill>
                  <a:srgbClr val="616161"/>
                </a:solidFill>
                <a:latin typeface="Proxima Nova"/>
              </a:rPr>
              <a:t>13.590.585/0001-99</a:t>
            </a:r>
          </a:p>
          <a:p>
            <a:pPr marL="114300" indent="0">
              <a:buNone/>
            </a:pPr>
            <a:r>
              <a:rPr lang="pt-BR" dirty="0">
                <a:solidFill>
                  <a:srgbClr val="616161"/>
                </a:solidFill>
                <a:latin typeface="Proxima Nova"/>
              </a:rPr>
              <a:t>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A77C15-B1A4-4530-8EAB-873F52B61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47" y="2455379"/>
            <a:ext cx="5227393" cy="2327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https://www.receitaws.com.br/v1/cnpj/27865757000102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069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49495C"/>
      </a:dk1>
      <a:lt1>
        <a:srgbClr val="F6F6FB"/>
      </a:lt1>
      <a:dk2>
        <a:srgbClr val="3F3D65"/>
      </a:dk2>
      <a:lt2>
        <a:srgbClr val="D7D3DE"/>
      </a:lt2>
      <a:accent1>
        <a:srgbClr val="6131B4"/>
      </a:accent1>
      <a:accent2>
        <a:srgbClr val="330066"/>
      </a:accent2>
      <a:accent3>
        <a:srgbClr val="D4AF37"/>
      </a:accent3>
      <a:accent4>
        <a:srgbClr val="FFB300"/>
      </a:accent4>
      <a:accent5>
        <a:srgbClr val="E7517E"/>
      </a:accent5>
      <a:accent6>
        <a:srgbClr val="BA2E59"/>
      </a:accent6>
      <a:hlink>
        <a:srgbClr val="E751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956</Words>
  <Application>Microsoft Office PowerPoint</Application>
  <PresentationFormat>Apresentação na tela (16:9)</PresentationFormat>
  <Paragraphs>123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Courier New</vt:lpstr>
      <vt:lpstr>Proxima Nova</vt:lpstr>
      <vt:lpstr>Arial</vt:lpstr>
      <vt:lpstr>Roboto Light</vt:lpstr>
      <vt:lpstr>Open Sans</vt:lpstr>
      <vt:lpstr>Roboto</vt:lpstr>
      <vt:lpstr>Simple Light</vt:lpstr>
      <vt:lpstr>Introdução ao desenvolvimento Backend</vt:lpstr>
      <vt:lpstr>Apresentação</vt:lpstr>
      <vt:lpstr>Carreiras do desenvolvedor</vt:lpstr>
      <vt:lpstr>Apresentação do PowerPoint</vt:lpstr>
      <vt:lpstr>Desenvolvedor Frontend</vt:lpstr>
      <vt:lpstr>Apresentação do PowerPoint</vt:lpstr>
      <vt:lpstr>Desenvolvedor Backend</vt:lpstr>
      <vt:lpstr>Apresentação do PowerPoint</vt:lpstr>
      <vt:lpstr>Exemplos de serviços que podem ser utilizados por um desenvolvedor backend</vt:lpstr>
      <vt:lpstr>Outras APIs</vt:lpstr>
      <vt:lpstr>Apresentação do PowerPoint</vt:lpstr>
      <vt:lpstr>Desenvolvedor FullStack</vt:lpstr>
      <vt:lpstr>Desenvolvedor FullStack</vt:lpstr>
      <vt:lpstr>Desenvolvedor Mobile</vt:lpstr>
      <vt:lpstr>Engenheiro de Software</vt:lpstr>
      <vt:lpstr>Desafio</vt:lpstr>
      <vt:lpstr>Apresentação do PowerPoint</vt:lpstr>
      <vt:lpstr>Primeiro passo: Meu Portifólio</vt:lpstr>
      <vt:lpstr>Github – A rede social do Programador</vt:lpstr>
      <vt:lpstr>Cadastre-se</vt:lpstr>
      <vt:lpstr>O que é um repositório?</vt:lpstr>
      <vt:lpstr>Repositórios interessantes</vt:lpstr>
      <vt:lpstr>Apresentação do PowerPoint</vt:lpstr>
      <vt:lpstr>Exemplos de repositórios de pessoas e empresas</vt:lpstr>
      <vt:lpstr>O que é um Fork?</vt:lpstr>
      <vt:lpstr>Criando seu primeiro Repositório</vt:lpstr>
      <vt:lpstr>Apresentação do PowerPoint</vt:lpstr>
      <vt:lpstr>Enviando um programa para o seu repositório</vt:lpstr>
      <vt:lpstr>Comandos básicos do Git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Backend</dc:title>
  <cp:lastModifiedBy>Tati Li</cp:lastModifiedBy>
  <cp:revision>28</cp:revision>
  <dcterms:modified xsi:type="dcterms:W3CDTF">2021-08-07T14:53:44Z</dcterms:modified>
</cp:coreProperties>
</file>