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2B8EE1-1A7B-41C2-9732-9FCB7B585F85}">
  <a:tblStyle styleId="{DB2B8EE1-1A7B-41C2-9732-9FCB7B585F85}"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BA4B41-67DE-44B1-A53A-07B6096D634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1DF0F3E-81DF-497C-8DFD-366D21B088FE}"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22bf374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22bf374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0f85b35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0f85b35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22bf374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22bf374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2bf3749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2bf3749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22bf3749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22bf3749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d0f85b35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d0f85b35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d0f85b35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d0f85b356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289f7e64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289f7e64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22bf3749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22bf3749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22bf3749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22bf3749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4bd38e7b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bd38e7b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4b7c9c283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4b7c9c283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27f3df3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27f3df3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26bbdb0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26bbdb0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29936d74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29936d74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d0f85b356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0f85b356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d17894dc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d17894dc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273ee1b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273ee1b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b7c9c283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b7c9c283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439fc52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439fc52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4b7c9c283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4b7c9c283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439fc52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39fc52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4b7c9c283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b7c9c283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22bf3749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22bf3749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26bbdb0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26bbdb0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d17894d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d17894d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d17894dc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d17894dc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4bb219b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bb219b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d0f85b35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d0f85b35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0f85b35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0f85b35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d0f85b35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d0f85b35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69350" y="3019975"/>
            <a:ext cx="7990200" cy="13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 Five-Dimensional Evaluation of </a:t>
            </a:r>
            <a:endParaRPr sz="2400">
              <a:solidFill>
                <a:schemeClr val="dk1"/>
              </a:solidFill>
            </a:endParaRPr>
          </a:p>
          <a:p>
            <a:pPr indent="0" lvl="0" marL="0" rtl="0" algn="l">
              <a:spcBef>
                <a:spcPts val="0"/>
              </a:spcBef>
              <a:spcAft>
                <a:spcPts val="0"/>
              </a:spcAft>
              <a:buNone/>
            </a:pPr>
            <a:r>
              <a:rPr lang="en" sz="2400">
                <a:solidFill>
                  <a:schemeClr val="dk1"/>
                </a:solidFill>
              </a:rPr>
              <a:t>Machine Learning and Deep Learning Techniques</a:t>
            </a:r>
            <a:endParaRPr sz="2400">
              <a:solidFill>
                <a:schemeClr val="dk1"/>
              </a:solidFill>
            </a:endParaRPr>
          </a:p>
        </p:txBody>
      </p:sp>
      <p:sp>
        <p:nvSpPr>
          <p:cNvPr id="136" name="Google Shape;136;p17"/>
          <p:cNvSpPr txBox="1"/>
          <p:nvPr>
            <p:ph idx="1" type="subTitle"/>
          </p:nvPr>
        </p:nvSpPr>
        <p:spPr>
          <a:xfrm>
            <a:off x="769350" y="1297500"/>
            <a:ext cx="7990200" cy="13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3000">
                <a:solidFill>
                  <a:srgbClr val="434343"/>
                </a:solidFill>
                <a:latin typeface="Raleway"/>
                <a:ea typeface="Raleway"/>
                <a:cs typeface="Raleway"/>
                <a:sym typeface="Raleway"/>
              </a:rPr>
              <a:t>Driver Distraction Image Classification</a:t>
            </a:r>
            <a:endParaRPr sz="3000">
              <a:solidFill>
                <a:srgbClr val="434343"/>
              </a:solidFill>
            </a:endParaRPr>
          </a:p>
        </p:txBody>
      </p:sp>
      <p:sp>
        <p:nvSpPr>
          <p:cNvPr id="137" name="Google Shape;137;p17"/>
          <p:cNvSpPr txBox="1"/>
          <p:nvPr>
            <p:ph idx="1" type="subTitle"/>
          </p:nvPr>
        </p:nvSpPr>
        <p:spPr>
          <a:xfrm>
            <a:off x="4544600" y="4380175"/>
            <a:ext cx="4748100" cy="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434343"/>
                </a:solidFill>
              </a:rPr>
              <a:t>- James Lai, Lingling Zhang, Iman Lau, L. Yang</a:t>
            </a:r>
            <a:endParaRPr i="1" sz="18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a:t>
            </a:r>
            <a:endParaRPr/>
          </a:p>
        </p:txBody>
      </p:sp>
      <p:sp>
        <p:nvSpPr>
          <p:cNvPr id="200" name="Google Shape;200;p26"/>
          <p:cNvSpPr txBox="1"/>
          <p:nvPr>
            <p:ph idx="2" type="body"/>
          </p:nvPr>
        </p:nvSpPr>
        <p:spPr>
          <a:xfrm>
            <a:off x="4972125" y="1831300"/>
            <a:ext cx="3969900" cy="25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t>
            </a:r>
            <a:endParaRPr/>
          </a:p>
          <a:p>
            <a:pPr indent="-311150" lvl="0" marL="457200" rtl="0" algn="l">
              <a:spcBef>
                <a:spcPts val="1600"/>
              </a:spcBef>
              <a:spcAft>
                <a:spcPts val="0"/>
              </a:spcAft>
              <a:buSzPts val="1300"/>
              <a:buChar char="●"/>
            </a:pPr>
            <a:r>
              <a:rPr lang="en"/>
              <a:t>N </a:t>
            </a:r>
            <a:r>
              <a:rPr lang="en"/>
              <a:t>is the</a:t>
            </a:r>
            <a:r>
              <a:rPr lang="en"/>
              <a:t> number of images in the test set</a:t>
            </a:r>
            <a:endParaRPr/>
          </a:p>
          <a:p>
            <a:pPr indent="-311150" lvl="0" marL="457200" rtl="0" algn="l">
              <a:spcBef>
                <a:spcPts val="0"/>
              </a:spcBef>
              <a:spcAft>
                <a:spcPts val="0"/>
              </a:spcAft>
              <a:buSzPts val="1300"/>
              <a:buChar char="●"/>
            </a:pPr>
            <a:r>
              <a:rPr lang="en"/>
              <a:t>M </a:t>
            </a:r>
            <a:r>
              <a:rPr lang="en"/>
              <a:t>is</a:t>
            </a:r>
            <a:r>
              <a:rPr lang="en"/>
              <a:t> the number of image class labels</a:t>
            </a:r>
            <a:endParaRPr/>
          </a:p>
          <a:p>
            <a:pPr indent="-311150" lvl="0" marL="457200" rtl="0" algn="l">
              <a:spcBef>
                <a:spcPts val="0"/>
              </a:spcBef>
              <a:spcAft>
                <a:spcPts val="0"/>
              </a:spcAft>
              <a:buSzPts val="1300"/>
              <a:buChar char="●"/>
            </a:pPr>
            <a:r>
              <a:rPr lang="en"/>
              <a:t>y</a:t>
            </a:r>
            <a:r>
              <a:rPr baseline="-25000" lang="en"/>
              <a:t>ij</a:t>
            </a:r>
            <a:r>
              <a:rPr lang="en"/>
              <a:t> is 1 if  an observation </a:t>
            </a:r>
            <a:r>
              <a:rPr i="1" lang="en"/>
              <a:t>i</a:t>
            </a:r>
            <a:r>
              <a:rPr lang="en"/>
              <a:t> belongs to class </a:t>
            </a:r>
            <a:r>
              <a:rPr i="1" lang="en"/>
              <a:t>j</a:t>
            </a:r>
            <a:endParaRPr/>
          </a:p>
          <a:p>
            <a:pPr indent="-311150" lvl="0" marL="457200" rtl="0" algn="l">
              <a:spcBef>
                <a:spcPts val="0"/>
              </a:spcBef>
              <a:spcAft>
                <a:spcPts val="0"/>
              </a:spcAft>
              <a:buSzPts val="1300"/>
              <a:buChar char="●"/>
            </a:pPr>
            <a:r>
              <a:rPr lang="en"/>
              <a:t>p</a:t>
            </a:r>
            <a:r>
              <a:rPr baseline="-25000" lang="en"/>
              <a:t>ij</a:t>
            </a:r>
            <a:r>
              <a:rPr lang="en"/>
              <a:t> is the predicted probability  that an observation </a:t>
            </a:r>
            <a:r>
              <a:rPr i="1" lang="en"/>
              <a:t>i</a:t>
            </a:r>
            <a:r>
              <a:rPr lang="en"/>
              <a:t> belongs to class </a:t>
            </a:r>
            <a:r>
              <a:rPr i="1" lang="en"/>
              <a:t>j</a:t>
            </a:r>
            <a:endParaRPr/>
          </a:p>
        </p:txBody>
      </p:sp>
      <p:pic>
        <p:nvPicPr>
          <p:cNvPr id="201" name="Google Shape;201;p26"/>
          <p:cNvPicPr preferRelativeResize="0"/>
          <p:nvPr/>
        </p:nvPicPr>
        <p:blipFill>
          <a:blip r:embed="rId3">
            <a:alphaModFix/>
          </a:blip>
          <a:stretch>
            <a:fillRect/>
          </a:stretch>
        </p:blipFill>
        <p:spPr>
          <a:xfrm>
            <a:off x="4876537" y="550562"/>
            <a:ext cx="3969776" cy="99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Pipeline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Pipeline</a:t>
            </a:r>
            <a:endParaRPr/>
          </a:p>
        </p:txBody>
      </p:sp>
      <p:sp>
        <p:nvSpPr>
          <p:cNvPr id="212" name="Google Shape;21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Fine-tune pretrained models - InceptionV3 and ResNet50  - on the training set. </a:t>
            </a:r>
            <a:endParaRPr/>
          </a:p>
          <a:p>
            <a:pPr indent="-298450" lvl="1" marL="914400" rtl="0" algn="l">
              <a:spcBef>
                <a:spcPts val="0"/>
              </a:spcBef>
              <a:spcAft>
                <a:spcPts val="0"/>
              </a:spcAft>
              <a:buSzPts val="1100"/>
              <a:buAutoNum type="alphaLcPeriod"/>
            </a:pPr>
            <a:r>
              <a:rPr lang="en"/>
              <a:t>Train K models from K-fold cross-validation, plus one additional model trained on whole dataset. Images in the training set is randomly augmented during training. Adam optimizer is also evaluated with ResNet50.</a:t>
            </a:r>
            <a:endParaRPr/>
          </a:p>
          <a:p>
            <a:pPr indent="-298450" lvl="1" marL="914400" rtl="0" algn="l">
              <a:spcBef>
                <a:spcPts val="0"/>
              </a:spcBef>
              <a:spcAft>
                <a:spcPts val="0"/>
              </a:spcAft>
              <a:buSzPts val="1100"/>
              <a:buAutoNum type="alphaLcPeriod"/>
            </a:pPr>
            <a:r>
              <a:rPr lang="en"/>
              <a:t>Compare cross-validation loss and accuracy</a:t>
            </a:r>
            <a:endParaRPr/>
          </a:p>
          <a:p>
            <a:pPr indent="-311150" lvl="0" marL="457200" rtl="0" algn="l">
              <a:spcBef>
                <a:spcPts val="0"/>
              </a:spcBef>
              <a:spcAft>
                <a:spcPts val="0"/>
              </a:spcAft>
              <a:buSzPts val="1300"/>
              <a:buAutoNum type="arabicPeriod"/>
            </a:pPr>
            <a:r>
              <a:rPr lang="en"/>
              <a:t>Apply </a:t>
            </a:r>
            <a:r>
              <a:rPr lang="en"/>
              <a:t>various</a:t>
            </a:r>
            <a:r>
              <a:rPr lang="en"/>
              <a:t> ensembling </a:t>
            </a:r>
            <a:r>
              <a:rPr lang="en"/>
              <a:t>technique</a:t>
            </a:r>
            <a:r>
              <a:rPr lang="en"/>
              <a:t> to reduce overfit. </a:t>
            </a:r>
            <a:endParaRPr/>
          </a:p>
          <a:p>
            <a:pPr indent="-298450" lvl="1" marL="914400" rtl="0" algn="l">
              <a:spcBef>
                <a:spcPts val="0"/>
              </a:spcBef>
              <a:spcAft>
                <a:spcPts val="0"/>
              </a:spcAft>
              <a:buSzPts val="1100"/>
              <a:buAutoNum type="alphaLcPeriod"/>
            </a:pPr>
            <a:r>
              <a:rPr lang="en"/>
              <a:t>Ensemble </a:t>
            </a:r>
            <a:r>
              <a:rPr lang="en"/>
              <a:t>K</a:t>
            </a:r>
            <a:r>
              <a:rPr lang="en"/>
              <a:t>+1 models trained on 1st step.</a:t>
            </a:r>
            <a:endParaRPr/>
          </a:p>
          <a:p>
            <a:pPr indent="-298450" lvl="1" marL="914400" rtl="0" algn="l">
              <a:spcBef>
                <a:spcPts val="0"/>
              </a:spcBef>
              <a:spcAft>
                <a:spcPts val="0"/>
              </a:spcAft>
              <a:buSzPts val="1100"/>
              <a:buAutoNum type="alphaLcPeriod"/>
            </a:pPr>
            <a:r>
              <a:rPr lang="en"/>
              <a:t>Ensemble predictions generated from randomly augmented images.</a:t>
            </a:r>
            <a:endParaRPr/>
          </a:p>
          <a:p>
            <a:pPr indent="-298450" lvl="1" marL="914400" rtl="0" algn="l">
              <a:spcBef>
                <a:spcPts val="0"/>
              </a:spcBef>
              <a:spcAft>
                <a:spcPts val="0"/>
              </a:spcAft>
              <a:buSzPts val="1100"/>
              <a:buAutoNum type="alphaLcPeriod"/>
            </a:pPr>
            <a:r>
              <a:rPr lang="en"/>
              <a:t>Ensemble predictions from K nearest neighbours.</a:t>
            </a:r>
            <a:endParaRPr/>
          </a:p>
          <a:p>
            <a:pPr indent="-298450" lvl="1" marL="914400" rtl="0" algn="l">
              <a:spcBef>
                <a:spcPts val="0"/>
              </a:spcBef>
              <a:spcAft>
                <a:spcPts val="0"/>
              </a:spcAft>
              <a:buSzPts val="1100"/>
              <a:buAutoNum type="alphaLcPeriod"/>
            </a:pPr>
            <a:r>
              <a:rPr lang="en"/>
              <a:t>Ensemble the two group of models - InceptionV3 and ResNet50.</a:t>
            </a:r>
            <a:endParaRPr/>
          </a:p>
          <a:p>
            <a:pPr indent="0" lvl="0" marL="0" rtl="0" algn="l">
              <a:spcBef>
                <a:spcPts val="1600"/>
              </a:spcBef>
              <a:spcAft>
                <a:spcPts val="1600"/>
              </a:spcAft>
              <a:buNone/>
            </a:pPr>
            <a:r>
              <a:rPr lang="en"/>
              <a:t>The “ensembling” mentioned here is simple averaging, giving equal weights to predictions from all kinds.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1318650"/>
            <a:ext cx="7688700" cy="14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Pre-trained Weights &amp; Models</a:t>
            </a:r>
            <a:endParaRPr/>
          </a:p>
        </p:txBody>
      </p:sp>
      <p:sp>
        <p:nvSpPr>
          <p:cNvPr id="218" name="Google Shape;218;p29"/>
          <p:cNvSpPr txBox="1"/>
          <p:nvPr>
            <p:ph idx="1" type="body"/>
          </p:nvPr>
        </p:nvSpPr>
        <p:spPr>
          <a:xfrm>
            <a:off x="729450" y="2025750"/>
            <a:ext cx="3366600" cy="2669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1"/>
              </a:buClr>
              <a:buSzPts val="1800"/>
              <a:buFont typeface="Lato"/>
              <a:buChar char="●"/>
            </a:pPr>
            <a:r>
              <a:rPr lang="en" sz="1800"/>
              <a:t>We choose ResNet50 and InceptionV3. These two models have relatively small amount of parameters and high score on image-net competition.</a:t>
            </a:r>
            <a:endParaRPr sz="1800"/>
          </a:p>
        </p:txBody>
      </p:sp>
      <p:pic>
        <p:nvPicPr>
          <p:cNvPr id="219" name="Google Shape;219;p29"/>
          <p:cNvPicPr preferRelativeResize="0"/>
          <p:nvPr/>
        </p:nvPicPr>
        <p:blipFill>
          <a:blip r:embed="rId3">
            <a:alphaModFix/>
          </a:blip>
          <a:stretch>
            <a:fillRect/>
          </a:stretch>
        </p:blipFill>
        <p:spPr>
          <a:xfrm>
            <a:off x="4572005" y="2171425"/>
            <a:ext cx="4092872" cy="2060549"/>
          </a:xfrm>
          <a:prstGeom prst="rect">
            <a:avLst/>
          </a:prstGeom>
          <a:noFill/>
          <a:ln>
            <a:noFill/>
          </a:ln>
        </p:spPr>
      </p:pic>
      <p:sp>
        <p:nvSpPr>
          <p:cNvPr id="220" name="Google Shape;220;p29"/>
          <p:cNvSpPr txBox="1"/>
          <p:nvPr/>
        </p:nvSpPr>
        <p:spPr>
          <a:xfrm>
            <a:off x="4572000" y="4322850"/>
            <a:ext cx="38043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*This table is taken from Keras’s website.</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Cross-Validations</a:t>
            </a:r>
            <a:endParaRPr/>
          </a:p>
        </p:txBody>
      </p:sp>
      <p:sp>
        <p:nvSpPr>
          <p:cNvPr id="226" name="Google Shape;22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use 5-fold cross validations to compare the performance between InceptionV3 and ResNet50.</a:t>
            </a:r>
            <a:endParaRPr sz="1800"/>
          </a:p>
          <a:p>
            <a:pPr indent="-342900" lvl="0" marL="457200" rtl="0" algn="l">
              <a:spcBef>
                <a:spcPts val="0"/>
              </a:spcBef>
              <a:spcAft>
                <a:spcPts val="0"/>
              </a:spcAft>
              <a:buSzPts val="1800"/>
              <a:buChar char="●"/>
            </a:pPr>
            <a:r>
              <a:rPr lang="en" sz="1800"/>
              <a:t>However, we keep the 5 models resulting from the 5-fold cross validations. They are treated as slightly different models and we will ensemble their outputs.</a:t>
            </a:r>
            <a:endParaRPr sz="1800"/>
          </a:p>
          <a:p>
            <a:pPr indent="-342900" lvl="0" marL="457200" rtl="0" algn="l">
              <a:spcBef>
                <a:spcPts val="0"/>
              </a:spcBef>
              <a:spcAft>
                <a:spcPts val="0"/>
              </a:spcAft>
              <a:buSzPts val="1800"/>
              <a:buChar char="●"/>
            </a:pPr>
            <a:r>
              <a:rPr lang="en" sz="1800"/>
              <a:t>An additional model is trained on the whole dataset for both InceptionV3 and ResNet50.</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729450" y="1318650"/>
            <a:ext cx="7688700" cy="14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Augmentation </a:t>
            </a:r>
            <a:endParaRPr/>
          </a:p>
        </p:txBody>
      </p:sp>
      <p:sp>
        <p:nvSpPr>
          <p:cNvPr id="232" name="Google Shape;232;p31"/>
          <p:cNvSpPr txBox="1"/>
          <p:nvPr>
            <p:ph idx="1" type="body"/>
          </p:nvPr>
        </p:nvSpPr>
        <p:spPr>
          <a:xfrm>
            <a:off x="729459" y="2025750"/>
            <a:ext cx="7755000" cy="266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following augmentations are used in this project: r</a:t>
            </a:r>
            <a:r>
              <a:rPr lang="en" sz="1800"/>
              <a:t>escale, shear, zoom, rotation, width Shift, height Shift, horizontal Flip</a:t>
            </a:r>
            <a:endParaRPr sz="1800"/>
          </a:p>
          <a:p>
            <a:pPr indent="-342900" lvl="0" marL="457200" rtl="0" algn="l">
              <a:spcBef>
                <a:spcPts val="0"/>
              </a:spcBef>
              <a:spcAft>
                <a:spcPts val="0"/>
              </a:spcAft>
              <a:buSzPts val="1800"/>
              <a:buChar char="●"/>
            </a:pPr>
            <a:r>
              <a:rPr lang="en" sz="1800"/>
              <a:t>During the models’ training phase, image augmentations are randomly applied to the image in training set. </a:t>
            </a:r>
            <a:endParaRPr sz="1800"/>
          </a:p>
          <a:p>
            <a:pPr indent="-342900" lvl="0" marL="457200" rtl="0" algn="l">
              <a:spcBef>
                <a:spcPts val="0"/>
              </a:spcBef>
              <a:spcAft>
                <a:spcPts val="0"/>
              </a:spcAft>
              <a:buSzPts val="1800"/>
              <a:buChar char="●"/>
            </a:pPr>
            <a:r>
              <a:rPr lang="en" sz="1800"/>
              <a:t>When generating predictions for the test set, 5 augmented images are generated from a single test image. Predictions for the 5 images are averaged out as an ensembling method.</a:t>
            </a:r>
            <a:endParaRPr sz="1800"/>
          </a:p>
          <a:p>
            <a:pPr indent="-342900" lvl="1" marL="914400" rtl="0" algn="l">
              <a:spcBef>
                <a:spcPts val="0"/>
              </a:spcBef>
              <a:spcAft>
                <a:spcPts val="0"/>
              </a:spcAft>
              <a:buSzPts val="1800"/>
              <a:buChar char="○"/>
            </a:pPr>
            <a:r>
              <a:rPr lang="en" sz="1800"/>
              <a:t>We also compare the performance without augmentation for test set, see later discussion.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Neighbor</a:t>
            </a:r>
            <a:endParaRPr/>
          </a:p>
        </p:txBody>
      </p:sp>
      <p:sp>
        <p:nvSpPr>
          <p:cNvPr id="238" name="Google Shape;238;p32"/>
          <p:cNvSpPr txBox="1"/>
          <p:nvPr>
            <p:ph idx="1" type="body"/>
          </p:nvPr>
        </p:nvSpPr>
        <p:spPr>
          <a:xfrm>
            <a:off x="729450" y="2078875"/>
            <a:ext cx="7688700" cy="2879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For a single image in the test set, we used KNN to find K nearest neighbours from within the test set.</a:t>
            </a:r>
            <a:endParaRPr sz="1200"/>
          </a:p>
          <a:p>
            <a:pPr indent="-304800" lvl="1" marL="914400" rtl="0" algn="l">
              <a:lnSpc>
                <a:spcPct val="150000"/>
              </a:lnSpc>
              <a:spcBef>
                <a:spcPts val="0"/>
              </a:spcBef>
              <a:spcAft>
                <a:spcPts val="0"/>
              </a:spcAft>
              <a:buSzPts val="1200"/>
              <a:buChar char="○"/>
            </a:pPr>
            <a:r>
              <a:rPr lang="en" sz="1200"/>
              <a:t>The image are first converted to a (40x30x3) image. Then a KNN model based on L2 distance is fit on the test dataset.</a:t>
            </a:r>
            <a:endParaRPr sz="1200"/>
          </a:p>
          <a:p>
            <a:pPr indent="-304800" lvl="1" marL="914400" rtl="0" algn="l">
              <a:lnSpc>
                <a:spcPct val="150000"/>
              </a:lnSpc>
              <a:spcBef>
                <a:spcPts val="0"/>
              </a:spcBef>
              <a:spcAft>
                <a:spcPts val="0"/>
              </a:spcAft>
              <a:buSzPts val="1200"/>
              <a:buChar char="○"/>
            </a:pPr>
            <a:r>
              <a:rPr lang="en" sz="1200"/>
              <a:t>We also tried using the output from the second-to-last layers of InceptionV3, but we ran out of CPU memory when fitting the dataset using KNN (KNN is an in-memory algorithm).</a:t>
            </a:r>
            <a:endParaRPr sz="1200"/>
          </a:p>
          <a:p>
            <a:pPr indent="-304800" lvl="0" marL="457200" rtl="0" algn="l">
              <a:lnSpc>
                <a:spcPct val="150000"/>
              </a:lnSpc>
              <a:spcBef>
                <a:spcPts val="0"/>
              </a:spcBef>
              <a:spcAft>
                <a:spcPts val="0"/>
              </a:spcAft>
              <a:buSzPts val="1200"/>
              <a:buChar char="●"/>
            </a:pPr>
            <a:r>
              <a:rPr lang="en" sz="1200"/>
              <a:t>Predictions for the </a:t>
            </a:r>
            <a:r>
              <a:rPr lang="en" sz="1200"/>
              <a:t>K nearest neighbours are averaged to produce a single prediction, as an ensembling technique.</a:t>
            </a:r>
            <a:endParaRPr sz="1200"/>
          </a:p>
          <a:p>
            <a:pPr indent="0" lvl="0" marL="0" rtl="0" algn="l">
              <a:lnSpc>
                <a:spcPct val="150000"/>
              </a:lnSpc>
              <a:spcBef>
                <a:spcPts val="1600"/>
              </a:spcBef>
              <a:spcAft>
                <a:spcPts val="1600"/>
              </a:spcAft>
              <a:buNone/>
            </a:pPr>
            <a:r>
              <a:rPr b="1" lang="en" sz="1200"/>
              <a:t>The underlying assumptions are the test images are taken continuously. And the ones that are adjacent in time domain can help remove the noise from the model overfitting the training set.</a:t>
            </a:r>
            <a:r>
              <a:rPr lang="en" sz="1200"/>
              <a:t>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Neighbor</a:t>
            </a:r>
            <a:endParaRPr/>
          </a:p>
        </p:txBody>
      </p:sp>
      <p:sp>
        <p:nvSpPr>
          <p:cNvPr id="244" name="Google Shape;244;p33"/>
          <p:cNvSpPr txBox="1"/>
          <p:nvPr/>
        </p:nvSpPr>
        <p:spPr>
          <a:xfrm>
            <a:off x="5655375" y="1670513"/>
            <a:ext cx="2875200" cy="36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1200"/>
              </a:spcBef>
              <a:spcAft>
                <a:spcPts val="600"/>
              </a:spcAft>
              <a:buClr>
                <a:srgbClr val="000000"/>
              </a:buClr>
              <a:buSzPts val="1100"/>
              <a:buFont typeface="Arial"/>
              <a:buNone/>
            </a:pPr>
            <a:r>
              <a:rPr lang="en" sz="1100">
                <a:solidFill>
                  <a:schemeClr val="accent1"/>
                </a:solidFill>
                <a:latin typeface="Lato"/>
                <a:ea typeface="Lato"/>
                <a:cs typeface="Lato"/>
                <a:sym typeface="Lato"/>
              </a:rPr>
              <a:t>KNN Accuracy on Training Set by Neighbors</a:t>
            </a:r>
            <a:endParaRPr sz="1100">
              <a:solidFill>
                <a:schemeClr val="accent1"/>
              </a:solidFill>
              <a:latin typeface="Lato"/>
              <a:ea typeface="Lato"/>
              <a:cs typeface="Lato"/>
              <a:sym typeface="Lato"/>
            </a:endParaRPr>
          </a:p>
        </p:txBody>
      </p:sp>
      <p:sp>
        <p:nvSpPr>
          <p:cNvPr id="245" name="Google Shape;245;p33"/>
          <p:cNvSpPr/>
          <p:nvPr/>
        </p:nvSpPr>
        <p:spPr>
          <a:xfrm>
            <a:off x="5888013" y="2383675"/>
            <a:ext cx="2409900" cy="10161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0000"/>
              </a:solidFill>
            </a:endParaRPr>
          </a:p>
        </p:txBody>
      </p:sp>
      <p:graphicFrame>
        <p:nvGraphicFramePr>
          <p:cNvPr id="246" name="Google Shape;246;p33"/>
          <p:cNvGraphicFramePr/>
          <p:nvPr/>
        </p:nvGraphicFramePr>
        <p:xfrm>
          <a:off x="5888038" y="2078875"/>
          <a:ext cx="3000000" cy="3000000"/>
        </p:xfrm>
        <a:graphic>
          <a:graphicData uri="http://schemas.openxmlformats.org/drawingml/2006/table">
            <a:tbl>
              <a:tblPr bandCol="1" bandRow="1">
                <a:noFill/>
                <a:tableStyleId>{DB2B8EE1-1A7B-41C2-9732-9FCB7B585F85}</a:tableStyleId>
              </a:tblPr>
              <a:tblGrid>
                <a:gridCol w="904875"/>
                <a:gridCol w="1504950"/>
              </a:tblGrid>
              <a:tr h="152400">
                <a:tc rowSpan="2">
                  <a:txBody>
                    <a:bodyPr>
                      <a:noAutofit/>
                    </a:bodyPr>
                    <a:lstStyle/>
                    <a:p>
                      <a:pPr indent="0" lvl="0" marL="0" rtl="0" algn="ctr">
                        <a:spcBef>
                          <a:spcPts val="0"/>
                        </a:spcBef>
                        <a:spcAft>
                          <a:spcPts val="0"/>
                        </a:spcAft>
                        <a:buNone/>
                      </a:pPr>
                      <a:r>
                        <a:rPr b="1" lang="en" sz="800">
                          <a:latin typeface="Times New Roman"/>
                          <a:ea typeface="Times New Roman"/>
                          <a:cs typeface="Times New Roman"/>
                          <a:sym typeface="Times New Roman"/>
                        </a:rPr>
                        <a:t>Nearest</a:t>
                      </a:r>
                      <a:endParaRPr b="1" sz="800">
                        <a:latin typeface="Times New Roman"/>
                        <a:ea typeface="Times New Roman"/>
                        <a:cs typeface="Times New Roman"/>
                        <a:sym typeface="Times New Roman"/>
                      </a:endParaRPr>
                    </a:p>
                    <a:p>
                      <a:pPr indent="0" lvl="0" marL="0" rtl="0" algn="ctr">
                        <a:spcBef>
                          <a:spcPts val="0"/>
                        </a:spcBef>
                        <a:spcAft>
                          <a:spcPts val="0"/>
                        </a:spcAft>
                        <a:buNone/>
                      </a:pPr>
                      <a:r>
                        <a:rPr b="1" lang="en" sz="800">
                          <a:latin typeface="Times New Roman"/>
                          <a:ea typeface="Times New Roman"/>
                          <a:cs typeface="Times New Roman"/>
                          <a:sym typeface="Times New Roman"/>
                        </a:rPr>
                        <a:t>Neighbors</a:t>
                      </a:r>
                      <a:endParaRPr b="1"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800">
                          <a:latin typeface="Times New Roman"/>
                          <a:ea typeface="Times New Roman"/>
                          <a:cs typeface="Times New Roman"/>
                          <a:sym typeface="Times New Roman"/>
                        </a:rPr>
                        <a:t>Accuracy of All Neighbors Predicted Correctly</a:t>
                      </a:r>
                      <a:endParaRPr b="1"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52400">
                <a:tc vMerge="1"/>
                <a:tc vMerge="1"/>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1</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1.000000</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2 </a:t>
                      </a:r>
                      <a:endParaRPr sz="4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0.996878</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3</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0.992062</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4</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0.986577</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5</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0.980200</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6</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0.973065</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7</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0.965305</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8</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0.956029</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9</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0.947021</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10</a:t>
                      </a:r>
                      <a:endParaRPr sz="4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0.939083</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3200">
                <a:tc>
                  <a:txBody>
                    <a:bodyPr>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first 11</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800">
                          <a:latin typeface="Times New Roman"/>
                          <a:ea typeface="Times New Roman"/>
                          <a:cs typeface="Times New Roman"/>
                          <a:sym typeface="Times New Roman"/>
                        </a:rPr>
                        <a:t>0.931056</a:t>
                      </a:r>
                      <a:endParaRPr sz="8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247" name="Google Shape;247;p33"/>
          <p:cNvSpPr txBox="1"/>
          <p:nvPr/>
        </p:nvSpPr>
        <p:spPr>
          <a:xfrm>
            <a:off x="864225" y="2043550"/>
            <a:ext cx="4929900" cy="254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100">
                <a:solidFill>
                  <a:schemeClr val="accent1"/>
                </a:solidFill>
                <a:latin typeface="Lato"/>
                <a:ea typeface="Lato"/>
                <a:cs typeface="Lato"/>
                <a:sym typeface="Lato"/>
              </a:rPr>
              <a:t>We also evaluate how accurate the KNN algorithm based on 40x30x3 images would be.</a:t>
            </a:r>
            <a:endParaRPr sz="1100">
              <a:solidFill>
                <a:schemeClr val="accent1"/>
              </a:solidFill>
              <a:latin typeface="Lato"/>
              <a:ea typeface="Lato"/>
              <a:cs typeface="Lato"/>
              <a:sym typeface="Lato"/>
            </a:endParaRPr>
          </a:p>
          <a:p>
            <a:pPr indent="-298450" lvl="0" marL="457200" rtl="0" algn="l">
              <a:lnSpc>
                <a:spcPct val="100000"/>
              </a:lnSpc>
              <a:spcBef>
                <a:spcPts val="1600"/>
              </a:spcBef>
              <a:spcAft>
                <a:spcPts val="0"/>
              </a:spcAft>
              <a:buClr>
                <a:schemeClr val="accent1"/>
              </a:buClr>
              <a:buSzPts val="1100"/>
              <a:buFont typeface="Lato"/>
              <a:buChar char="●"/>
            </a:pPr>
            <a:r>
              <a:rPr lang="en" sz="1100">
                <a:solidFill>
                  <a:schemeClr val="accent1"/>
                </a:solidFill>
                <a:latin typeface="Lato"/>
                <a:ea typeface="Lato"/>
                <a:cs typeface="Lato"/>
                <a:sym typeface="Lato"/>
              </a:rPr>
              <a:t>Accuracy is defined as the percentage of rows where </a:t>
            </a:r>
            <a:r>
              <a:rPr b="1" lang="en" sz="1100">
                <a:solidFill>
                  <a:schemeClr val="accent1"/>
                </a:solidFill>
                <a:latin typeface="Lato"/>
                <a:ea typeface="Lato"/>
                <a:cs typeface="Lato"/>
                <a:sym typeface="Lato"/>
              </a:rPr>
              <a:t>both the subject and class</a:t>
            </a:r>
            <a:r>
              <a:rPr lang="en" sz="1100">
                <a:solidFill>
                  <a:schemeClr val="accent1"/>
                </a:solidFill>
                <a:latin typeface="Lato"/>
                <a:ea typeface="Lato"/>
                <a:cs typeface="Lato"/>
                <a:sym typeface="Lato"/>
              </a:rPr>
              <a:t> match with target image. </a:t>
            </a:r>
            <a:endParaRPr sz="1100">
              <a:solidFill>
                <a:schemeClr val="accent1"/>
              </a:solidFill>
              <a:latin typeface="Lato"/>
              <a:ea typeface="Lato"/>
              <a:cs typeface="Lato"/>
              <a:sym typeface="Lato"/>
            </a:endParaRPr>
          </a:p>
          <a:p>
            <a:pPr indent="0" lvl="0" marL="457200" rtl="0" algn="l">
              <a:lnSpc>
                <a:spcPct val="100000"/>
              </a:lnSpc>
              <a:spcBef>
                <a:spcPts val="1600"/>
              </a:spcBef>
              <a:spcAft>
                <a:spcPts val="0"/>
              </a:spcAft>
              <a:buNone/>
            </a:pPr>
            <a:r>
              <a:rPr lang="en" sz="1100">
                <a:solidFill>
                  <a:schemeClr val="accent1"/>
                </a:solidFill>
                <a:latin typeface="Lato"/>
                <a:ea typeface="Lato"/>
                <a:cs typeface="Lato"/>
                <a:sym typeface="Lato"/>
              </a:rPr>
              <a:t>For example, for “first 2” (nearest neighbors)’s accuracy, the accuracy is the percentage of rows where both the 1st and 2nd nearest neighbors belong to the same subject (a subject is the person) and the same class (the class is the person’s behaviour in the image, driving safe/looking at phones, etc.)</a:t>
            </a:r>
            <a:endParaRPr sz="1100">
              <a:solidFill>
                <a:schemeClr val="accent1"/>
              </a:solidFill>
              <a:latin typeface="Lato"/>
              <a:ea typeface="Lato"/>
              <a:cs typeface="Lato"/>
              <a:sym typeface="Lato"/>
            </a:endParaRPr>
          </a:p>
          <a:p>
            <a:pPr indent="-298450" lvl="0" marL="457200" rtl="0" algn="l">
              <a:lnSpc>
                <a:spcPct val="100000"/>
              </a:lnSpc>
              <a:spcBef>
                <a:spcPts val="1600"/>
              </a:spcBef>
              <a:spcAft>
                <a:spcPts val="0"/>
              </a:spcAft>
              <a:buClr>
                <a:schemeClr val="accent1"/>
              </a:buClr>
              <a:buSzPts val="1100"/>
              <a:buFont typeface="Lato"/>
              <a:buChar char="●"/>
            </a:pPr>
            <a:r>
              <a:rPr lang="en" sz="1100">
                <a:solidFill>
                  <a:schemeClr val="accent1"/>
                </a:solidFill>
                <a:latin typeface="Lato"/>
                <a:ea typeface="Lato"/>
                <a:cs typeface="Lato"/>
                <a:sym typeface="Lato"/>
              </a:rPr>
              <a:t>The first neighbor always matches with target image. The accuracy drops to 93% when we look at 11 nearest neighbors. </a:t>
            </a:r>
            <a:endParaRPr sz="11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Neighbor</a:t>
            </a:r>
            <a:endParaRPr/>
          </a:p>
        </p:txBody>
      </p:sp>
      <p:sp>
        <p:nvSpPr>
          <p:cNvPr id="253" name="Google Shape;253;p34"/>
          <p:cNvSpPr txBox="1"/>
          <p:nvPr/>
        </p:nvSpPr>
        <p:spPr>
          <a:xfrm>
            <a:off x="864225" y="2043550"/>
            <a:ext cx="7553700" cy="2540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In this project we evaluated using either 5 </a:t>
            </a:r>
            <a:r>
              <a:rPr lang="en" sz="1800">
                <a:solidFill>
                  <a:schemeClr val="accent1"/>
                </a:solidFill>
                <a:latin typeface="Lato"/>
                <a:ea typeface="Lato"/>
                <a:cs typeface="Lato"/>
                <a:sym typeface="Lato"/>
              </a:rPr>
              <a:t>nearest neighbors or 10 nearest neighbors, and choose based on the results’ private and public leaderboard score.</a:t>
            </a:r>
            <a:endParaRPr sz="18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cxnSp>
        <p:nvCxnSpPr>
          <p:cNvPr id="258" name="Google Shape;258;p35"/>
          <p:cNvCxnSpPr>
            <a:stCxn id="259" idx="2"/>
            <a:endCxn id="260" idx="0"/>
          </p:cNvCxnSpPr>
          <p:nvPr/>
        </p:nvCxnSpPr>
        <p:spPr>
          <a:xfrm flipH="1">
            <a:off x="6143050" y="3505350"/>
            <a:ext cx="2058300" cy="593100"/>
          </a:xfrm>
          <a:prstGeom prst="straightConnector1">
            <a:avLst/>
          </a:prstGeom>
          <a:noFill/>
          <a:ln cap="flat" cmpd="sng" w="9525">
            <a:solidFill>
              <a:srgbClr val="666666"/>
            </a:solidFill>
            <a:prstDash val="solid"/>
            <a:round/>
            <a:headEnd len="med" w="med" type="none"/>
            <a:tailEnd len="med" w="med" type="triangle"/>
          </a:ln>
        </p:spPr>
      </p:cxnSp>
      <p:cxnSp>
        <p:nvCxnSpPr>
          <p:cNvPr id="261" name="Google Shape;261;p35"/>
          <p:cNvCxnSpPr>
            <a:stCxn id="262" idx="2"/>
            <a:endCxn id="260" idx="0"/>
          </p:cNvCxnSpPr>
          <p:nvPr/>
        </p:nvCxnSpPr>
        <p:spPr>
          <a:xfrm>
            <a:off x="4084750" y="3514850"/>
            <a:ext cx="2058300" cy="583500"/>
          </a:xfrm>
          <a:prstGeom prst="straightConnector1">
            <a:avLst/>
          </a:prstGeom>
          <a:noFill/>
          <a:ln cap="flat" cmpd="sng" w="9525">
            <a:solidFill>
              <a:srgbClr val="FF9900"/>
            </a:solidFill>
            <a:prstDash val="solid"/>
            <a:round/>
            <a:headEnd len="med" w="med" type="none"/>
            <a:tailEnd len="med" w="med" type="triangle"/>
          </a:ln>
        </p:spPr>
      </p:cxnSp>
      <p:sp>
        <p:nvSpPr>
          <p:cNvPr id="263" name="Google Shape;263;p35"/>
          <p:cNvSpPr txBox="1"/>
          <p:nvPr/>
        </p:nvSpPr>
        <p:spPr>
          <a:xfrm>
            <a:off x="4734650" y="3594563"/>
            <a:ext cx="656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highlight>
                  <a:srgbClr val="FFFFFF"/>
                </a:highlight>
                <a:latin typeface="Lato"/>
                <a:ea typeface="Lato"/>
                <a:cs typeface="Lato"/>
                <a:sym typeface="Lato"/>
              </a:rPr>
              <a:t>KNN</a:t>
            </a:r>
            <a:endParaRPr b="1">
              <a:solidFill>
                <a:schemeClr val="accent3"/>
              </a:solidFill>
              <a:highlight>
                <a:srgbClr val="FFFFFF"/>
              </a:highlight>
              <a:latin typeface="Lato"/>
              <a:ea typeface="Lato"/>
              <a:cs typeface="Lato"/>
              <a:sym typeface="Lato"/>
            </a:endParaRPr>
          </a:p>
        </p:txBody>
      </p:sp>
      <p:sp>
        <p:nvSpPr>
          <p:cNvPr id="264" name="Google Shape;264;p35"/>
          <p:cNvSpPr txBox="1"/>
          <p:nvPr/>
        </p:nvSpPr>
        <p:spPr>
          <a:xfrm>
            <a:off x="7068100" y="3589813"/>
            <a:ext cx="656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highlight>
                  <a:srgbClr val="FFFFFF"/>
                </a:highlight>
                <a:latin typeface="Lato"/>
                <a:ea typeface="Lato"/>
                <a:cs typeface="Lato"/>
                <a:sym typeface="Lato"/>
              </a:rPr>
              <a:t>KNN</a:t>
            </a:r>
            <a:endParaRPr b="1">
              <a:solidFill>
                <a:schemeClr val="accent3"/>
              </a:solidFill>
              <a:highlight>
                <a:srgbClr val="FFFFFF"/>
              </a:highlight>
              <a:latin typeface="Lato"/>
              <a:ea typeface="Lato"/>
              <a:cs typeface="Lato"/>
              <a:sym typeface="Lato"/>
            </a:endParaRPr>
          </a:p>
        </p:txBody>
      </p:sp>
      <p:sp>
        <p:nvSpPr>
          <p:cNvPr id="262" name="Google Shape;262;p35"/>
          <p:cNvSpPr txBox="1"/>
          <p:nvPr/>
        </p:nvSpPr>
        <p:spPr>
          <a:xfrm>
            <a:off x="3157900" y="3173450"/>
            <a:ext cx="1853700" cy="341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Averaging</a:t>
            </a:r>
            <a:endParaRPr b="1" sz="1100">
              <a:solidFill>
                <a:schemeClr val="accent1"/>
              </a:solidFill>
              <a:highlight>
                <a:srgbClr val="FFFFFF"/>
              </a:highlight>
              <a:latin typeface="Lato"/>
              <a:ea typeface="Lato"/>
              <a:cs typeface="Lato"/>
              <a:sym typeface="Lato"/>
            </a:endParaRPr>
          </a:p>
        </p:txBody>
      </p:sp>
      <p:sp>
        <p:nvSpPr>
          <p:cNvPr id="265" name="Google Shape;265;p35"/>
          <p:cNvSpPr txBox="1"/>
          <p:nvPr>
            <p:ph idx="4294967295" type="body"/>
          </p:nvPr>
        </p:nvSpPr>
        <p:spPr>
          <a:xfrm>
            <a:off x="5141725" y="4719300"/>
            <a:ext cx="2029800" cy="424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CC0000"/>
                </a:solidFill>
                <a:highlight>
                  <a:srgbClr val="FFFFFF"/>
                </a:highlight>
              </a:rPr>
              <a:t>Final Model</a:t>
            </a:r>
            <a:endParaRPr sz="1800">
              <a:solidFill>
                <a:srgbClr val="CC0000"/>
              </a:solidFill>
            </a:endParaRPr>
          </a:p>
        </p:txBody>
      </p:sp>
      <p:cxnSp>
        <p:nvCxnSpPr>
          <p:cNvPr id="266" name="Google Shape;266;p35"/>
          <p:cNvCxnSpPr>
            <a:stCxn id="260" idx="2"/>
            <a:endCxn id="265" idx="0"/>
          </p:cNvCxnSpPr>
          <p:nvPr/>
        </p:nvCxnSpPr>
        <p:spPr>
          <a:xfrm>
            <a:off x="6142975" y="4522675"/>
            <a:ext cx="13800" cy="1965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5"/>
          <p:cNvSpPr txBox="1"/>
          <p:nvPr>
            <p:ph idx="4294967295" type="body"/>
          </p:nvPr>
        </p:nvSpPr>
        <p:spPr>
          <a:xfrm>
            <a:off x="5128075" y="4098475"/>
            <a:ext cx="2029800" cy="424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4B4B4B"/>
                </a:solidFill>
                <a:highlight>
                  <a:srgbClr val="FFFFFF"/>
                </a:highlight>
              </a:rPr>
              <a:t>Averaging Ensemble</a:t>
            </a:r>
            <a:endParaRPr>
              <a:solidFill>
                <a:srgbClr val="4B4B4B"/>
              </a:solidFill>
              <a:highlight>
                <a:srgbClr val="FFFFFF"/>
              </a:highlight>
            </a:endParaRPr>
          </a:p>
        </p:txBody>
      </p:sp>
      <p:sp>
        <p:nvSpPr>
          <p:cNvPr id="267" name="Google Shape;267;p35"/>
          <p:cNvSpPr txBox="1"/>
          <p:nvPr>
            <p:ph idx="4294967295" type="title"/>
          </p:nvPr>
        </p:nvSpPr>
        <p:spPr>
          <a:xfrm>
            <a:off x="507750" y="519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Ensembling Workflow</a:t>
            </a:r>
            <a:endParaRPr/>
          </a:p>
        </p:txBody>
      </p:sp>
      <p:sp>
        <p:nvSpPr>
          <p:cNvPr id="268" name="Google Shape;268;p35"/>
          <p:cNvSpPr txBox="1"/>
          <p:nvPr/>
        </p:nvSpPr>
        <p:spPr>
          <a:xfrm>
            <a:off x="0" y="1310700"/>
            <a:ext cx="3057300" cy="3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“Ensembling” is simple averaging in this project.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1st level: 6 models * 5 </a:t>
            </a:r>
            <a:r>
              <a:rPr lang="en" sz="1200">
                <a:latin typeface="Lato"/>
                <a:ea typeface="Lato"/>
                <a:cs typeface="Lato"/>
                <a:sym typeface="Lato"/>
              </a:rPr>
              <a:t>augmented</a:t>
            </a:r>
            <a:r>
              <a:rPr lang="en" sz="1200">
                <a:latin typeface="Lato"/>
                <a:ea typeface="Lato"/>
                <a:cs typeface="Lato"/>
                <a:sym typeface="Lato"/>
              </a:rPr>
              <a:t> images  = 30 predictions. We can opt to use </a:t>
            </a:r>
            <a:r>
              <a:rPr lang="en" sz="1200">
                <a:latin typeface="Lato"/>
                <a:ea typeface="Lato"/>
                <a:cs typeface="Lato"/>
                <a:sym typeface="Lato"/>
              </a:rPr>
              <a:t>portions or </a:t>
            </a:r>
            <a:r>
              <a:rPr lang="en" sz="1200">
                <a:latin typeface="Lato"/>
                <a:ea typeface="Lato"/>
                <a:cs typeface="Lato"/>
                <a:sym typeface="Lato"/>
              </a:rPr>
              <a:t>all 30 predictions, based on cross-validation scores.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2nd level: 5 nearest neighbors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3rd level: Averaging different groups of models (</a:t>
            </a:r>
            <a:r>
              <a:rPr lang="en" sz="1200">
                <a:latin typeface="Lato"/>
                <a:ea typeface="Lato"/>
                <a:cs typeface="Lato"/>
                <a:sym typeface="Lato"/>
              </a:rPr>
              <a:t>InceptionV3</a:t>
            </a:r>
            <a:r>
              <a:rPr lang="en" sz="1200">
                <a:latin typeface="Lato"/>
                <a:ea typeface="Lato"/>
                <a:cs typeface="Lato"/>
                <a:sym typeface="Lato"/>
              </a:rPr>
              <a:t>, ResNet50)</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All predictions are given the same weight.</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The 2nd and 3rd level need not perform forward </a:t>
            </a:r>
            <a:r>
              <a:rPr lang="en" sz="1200">
                <a:latin typeface="Lato"/>
                <a:ea typeface="Lato"/>
                <a:cs typeface="Lato"/>
                <a:sym typeface="Lato"/>
              </a:rPr>
              <a:t>propagation</a:t>
            </a:r>
            <a:r>
              <a:rPr lang="en" sz="1200">
                <a:latin typeface="Lato"/>
                <a:ea typeface="Lato"/>
                <a:cs typeface="Lato"/>
                <a:sym typeface="Lato"/>
              </a:rPr>
              <a:t> </a:t>
            </a:r>
            <a:r>
              <a:rPr lang="en" sz="1200">
                <a:latin typeface="Lato"/>
                <a:ea typeface="Lato"/>
                <a:cs typeface="Lato"/>
                <a:sym typeface="Lato"/>
              </a:rPr>
              <a:t>using</a:t>
            </a:r>
            <a:r>
              <a:rPr lang="en" sz="1200">
                <a:latin typeface="Lato"/>
                <a:ea typeface="Lato"/>
                <a:cs typeface="Lato"/>
                <a:sym typeface="Lato"/>
              </a:rPr>
              <a:t> the model. For a single image, </a:t>
            </a:r>
            <a:r>
              <a:rPr lang="en" sz="1200">
                <a:latin typeface="Lato"/>
                <a:ea typeface="Lato"/>
                <a:cs typeface="Lato"/>
                <a:sym typeface="Lato"/>
              </a:rPr>
              <a:t>forward propagation needs to carry on for 6*5*3=150 times.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Inference may be too slow for  real time application.</a:t>
            </a:r>
            <a:endParaRPr b="1" sz="1200">
              <a:latin typeface="Lato"/>
              <a:ea typeface="Lato"/>
              <a:cs typeface="Lato"/>
              <a:sym typeface="Lato"/>
            </a:endParaRPr>
          </a:p>
        </p:txBody>
      </p:sp>
      <p:sp>
        <p:nvSpPr>
          <p:cNvPr id="269" name="Google Shape;269;p35"/>
          <p:cNvSpPr txBox="1"/>
          <p:nvPr/>
        </p:nvSpPr>
        <p:spPr>
          <a:xfrm>
            <a:off x="3157900" y="2269850"/>
            <a:ext cx="1853700" cy="510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Inference with </a:t>
            </a:r>
            <a:r>
              <a:rPr b="1" lang="en" sz="1100">
                <a:solidFill>
                  <a:schemeClr val="accent1"/>
                </a:solidFill>
                <a:highlight>
                  <a:srgbClr val="FFFFFF"/>
                </a:highlight>
                <a:latin typeface="Lato"/>
                <a:ea typeface="Lato"/>
                <a:cs typeface="Lato"/>
                <a:sym typeface="Lato"/>
              </a:rPr>
              <a:t>Image Augmentation</a:t>
            </a:r>
            <a:endParaRPr b="1" sz="1100">
              <a:solidFill>
                <a:schemeClr val="accent1"/>
              </a:solidFill>
              <a:highlight>
                <a:srgbClr val="FFFFFF"/>
              </a:highlight>
              <a:latin typeface="Lato"/>
              <a:ea typeface="Lato"/>
              <a:cs typeface="Lato"/>
              <a:sym typeface="Lato"/>
            </a:endParaRPr>
          </a:p>
        </p:txBody>
      </p:sp>
      <p:sp>
        <p:nvSpPr>
          <p:cNvPr id="270" name="Google Shape;270;p35"/>
          <p:cNvSpPr txBox="1"/>
          <p:nvPr/>
        </p:nvSpPr>
        <p:spPr>
          <a:xfrm>
            <a:off x="3157750" y="1304425"/>
            <a:ext cx="1158900" cy="370500"/>
          </a:xfrm>
          <a:prstGeom prst="rect">
            <a:avLst/>
          </a:prstGeom>
          <a:solidFill>
            <a:srgbClr val="FFB8A2">
              <a:alpha val="6960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InceptionV3 </a:t>
            </a:r>
            <a:endParaRPr b="1" sz="1300">
              <a:solidFill>
                <a:srgbClr val="595959"/>
              </a:solidFill>
              <a:latin typeface="Lato"/>
              <a:ea typeface="Lato"/>
              <a:cs typeface="Lato"/>
              <a:sym typeface="Lato"/>
            </a:endParaRPr>
          </a:p>
        </p:txBody>
      </p:sp>
      <p:sp>
        <p:nvSpPr>
          <p:cNvPr id="271" name="Google Shape;271;p35"/>
          <p:cNvSpPr txBox="1"/>
          <p:nvPr/>
        </p:nvSpPr>
        <p:spPr>
          <a:xfrm>
            <a:off x="3157900" y="1704800"/>
            <a:ext cx="1853700" cy="535200"/>
          </a:xfrm>
          <a:prstGeom prst="rect">
            <a:avLst/>
          </a:prstGeom>
          <a:solidFill>
            <a:srgbClr val="1BA894">
              <a:alpha val="68080"/>
            </a:srgbClr>
          </a:solidFill>
          <a:ln cap="flat" cmpd="sng" w="38100">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595959"/>
                </a:solidFill>
                <a:latin typeface="Lato"/>
                <a:ea typeface="Lato"/>
                <a:cs typeface="Lato"/>
                <a:sym typeface="Lato"/>
              </a:rPr>
              <a:t>cv0 , cv1, cv2, cv3, cv4, full data = </a:t>
            </a:r>
            <a:r>
              <a:rPr b="1" lang="en" sz="1100">
                <a:solidFill>
                  <a:srgbClr val="595959"/>
                </a:solidFill>
                <a:latin typeface="Lato"/>
                <a:ea typeface="Lato"/>
                <a:cs typeface="Lato"/>
                <a:sym typeface="Lato"/>
              </a:rPr>
              <a:t>6 models</a:t>
            </a:r>
            <a:endParaRPr b="1" sz="1100">
              <a:solidFill>
                <a:srgbClr val="595959"/>
              </a:solidFill>
              <a:latin typeface="Lato"/>
              <a:ea typeface="Lato"/>
              <a:cs typeface="Lato"/>
              <a:sym typeface="Lato"/>
            </a:endParaRPr>
          </a:p>
        </p:txBody>
      </p:sp>
      <p:sp>
        <p:nvSpPr>
          <p:cNvPr id="272" name="Google Shape;272;p35"/>
          <p:cNvSpPr txBox="1"/>
          <p:nvPr/>
        </p:nvSpPr>
        <p:spPr>
          <a:xfrm>
            <a:off x="5230700" y="1694325"/>
            <a:ext cx="1853700" cy="535200"/>
          </a:xfrm>
          <a:prstGeom prst="rect">
            <a:avLst/>
          </a:prstGeom>
          <a:solidFill>
            <a:srgbClr val="1BA894">
              <a:alpha val="68080"/>
            </a:srgbClr>
          </a:solidFill>
          <a:ln cap="flat" cmpd="sng" w="38100">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595959"/>
                </a:solidFill>
                <a:latin typeface="Lato"/>
                <a:ea typeface="Lato"/>
                <a:cs typeface="Lato"/>
                <a:sym typeface="Lato"/>
              </a:rPr>
              <a:t>cv0 , cv1, cv2, cv3, cv4, full data = </a:t>
            </a:r>
            <a:r>
              <a:rPr b="1" lang="en" sz="1100">
                <a:solidFill>
                  <a:srgbClr val="595959"/>
                </a:solidFill>
                <a:latin typeface="Lato"/>
                <a:ea typeface="Lato"/>
                <a:cs typeface="Lato"/>
                <a:sym typeface="Lato"/>
              </a:rPr>
              <a:t>6 models</a:t>
            </a:r>
            <a:endParaRPr b="1" sz="1100">
              <a:solidFill>
                <a:srgbClr val="595959"/>
              </a:solidFill>
              <a:latin typeface="Lato"/>
              <a:ea typeface="Lato"/>
              <a:cs typeface="Lato"/>
              <a:sym typeface="Lato"/>
            </a:endParaRPr>
          </a:p>
        </p:txBody>
      </p:sp>
      <p:sp>
        <p:nvSpPr>
          <p:cNvPr id="273" name="Google Shape;273;p35"/>
          <p:cNvSpPr txBox="1"/>
          <p:nvPr/>
        </p:nvSpPr>
        <p:spPr>
          <a:xfrm>
            <a:off x="4326425" y="1304438"/>
            <a:ext cx="694800" cy="370500"/>
          </a:xfrm>
          <a:prstGeom prst="rect">
            <a:avLst/>
          </a:prstGeom>
          <a:solidFill>
            <a:srgbClr val="76B6DF">
              <a:alpha val="6730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SGD</a:t>
            </a:r>
            <a:endParaRPr b="1" sz="1300">
              <a:solidFill>
                <a:srgbClr val="595959"/>
              </a:solidFill>
              <a:latin typeface="Lato"/>
              <a:ea typeface="Lato"/>
              <a:cs typeface="Lato"/>
              <a:sym typeface="Lato"/>
            </a:endParaRPr>
          </a:p>
        </p:txBody>
      </p:sp>
      <p:sp>
        <p:nvSpPr>
          <p:cNvPr id="274" name="Google Shape;274;p35"/>
          <p:cNvSpPr txBox="1"/>
          <p:nvPr/>
        </p:nvSpPr>
        <p:spPr>
          <a:xfrm>
            <a:off x="5230675" y="1304438"/>
            <a:ext cx="1158900" cy="370500"/>
          </a:xfrm>
          <a:prstGeom prst="rect">
            <a:avLst/>
          </a:prstGeom>
          <a:solidFill>
            <a:srgbClr val="FFB8A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ResNet </a:t>
            </a:r>
            <a:endParaRPr b="1" sz="1300">
              <a:solidFill>
                <a:srgbClr val="595959"/>
              </a:solidFill>
              <a:latin typeface="Lato"/>
              <a:ea typeface="Lato"/>
              <a:cs typeface="Lato"/>
              <a:sym typeface="Lato"/>
            </a:endParaRPr>
          </a:p>
        </p:txBody>
      </p:sp>
      <p:sp>
        <p:nvSpPr>
          <p:cNvPr id="275" name="Google Shape;275;p35"/>
          <p:cNvSpPr txBox="1"/>
          <p:nvPr/>
        </p:nvSpPr>
        <p:spPr>
          <a:xfrm>
            <a:off x="6381875" y="1304425"/>
            <a:ext cx="694800" cy="370500"/>
          </a:xfrm>
          <a:prstGeom prst="rect">
            <a:avLst/>
          </a:prstGeom>
          <a:solidFill>
            <a:srgbClr val="76B6DF">
              <a:alpha val="67300"/>
            </a:srgbClr>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SGD</a:t>
            </a:r>
            <a:endParaRPr b="1" sz="1300">
              <a:solidFill>
                <a:srgbClr val="595959"/>
              </a:solidFill>
              <a:latin typeface="Lato"/>
              <a:ea typeface="Lato"/>
              <a:cs typeface="Lato"/>
              <a:sym typeface="Lato"/>
            </a:endParaRPr>
          </a:p>
        </p:txBody>
      </p:sp>
      <p:sp>
        <p:nvSpPr>
          <p:cNvPr id="276" name="Google Shape;276;p35"/>
          <p:cNvSpPr txBox="1"/>
          <p:nvPr/>
        </p:nvSpPr>
        <p:spPr>
          <a:xfrm>
            <a:off x="7274500" y="1694325"/>
            <a:ext cx="1853700" cy="535200"/>
          </a:xfrm>
          <a:prstGeom prst="rect">
            <a:avLst/>
          </a:prstGeom>
          <a:solidFill>
            <a:srgbClr val="1BA894">
              <a:alpha val="68080"/>
            </a:srgbClr>
          </a:solidFill>
          <a:ln cap="flat" cmpd="sng" w="38100">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100">
                <a:solidFill>
                  <a:schemeClr val="accent1"/>
                </a:solidFill>
                <a:latin typeface="Lato"/>
                <a:ea typeface="Lato"/>
                <a:cs typeface="Lato"/>
                <a:sym typeface="Lato"/>
              </a:rPr>
              <a:t>cv0 , cv1, cv2, cv3, cv4, full data = </a:t>
            </a:r>
            <a:r>
              <a:rPr b="1" lang="en" sz="1100">
                <a:solidFill>
                  <a:schemeClr val="accent1"/>
                </a:solidFill>
                <a:latin typeface="Lato"/>
                <a:ea typeface="Lato"/>
                <a:cs typeface="Lato"/>
                <a:sym typeface="Lato"/>
              </a:rPr>
              <a:t>6 models</a:t>
            </a:r>
            <a:endParaRPr b="1" sz="1100">
              <a:solidFill>
                <a:srgbClr val="4B4B4B"/>
              </a:solidFill>
              <a:latin typeface="Lato"/>
              <a:ea typeface="Lato"/>
              <a:cs typeface="Lato"/>
              <a:sym typeface="Lato"/>
            </a:endParaRPr>
          </a:p>
        </p:txBody>
      </p:sp>
      <p:sp>
        <p:nvSpPr>
          <p:cNvPr id="277" name="Google Shape;277;p35"/>
          <p:cNvSpPr txBox="1"/>
          <p:nvPr/>
        </p:nvSpPr>
        <p:spPr>
          <a:xfrm>
            <a:off x="7274500" y="1304438"/>
            <a:ext cx="1158900" cy="370500"/>
          </a:xfrm>
          <a:prstGeom prst="rect">
            <a:avLst/>
          </a:prstGeom>
          <a:solidFill>
            <a:srgbClr val="FFB8A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ResNet </a:t>
            </a:r>
            <a:endParaRPr b="1" sz="1300">
              <a:solidFill>
                <a:srgbClr val="595959"/>
              </a:solidFill>
              <a:latin typeface="Lato"/>
              <a:ea typeface="Lato"/>
              <a:cs typeface="Lato"/>
              <a:sym typeface="Lato"/>
            </a:endParaRPr>
          </a:p>
        </p:txBody>
      </p:sp>
      <p:sp>
        <p:nvSpPr>
          <p:cNvPr id="278" name="Google Shape;278;p35"/>
          <p:cNvSpPr txBox="1"/>
          <p:nvPr/>
        </p:nvSpPr>
        <p:spPr>
          <a:xfrm>
            <a:off x="8433400" y="1304426"/>
            <a:ext cx="694800" cy="370500"/>
          </a:xfrm>
          <a:prstGeom prst="rect">
            <a:avLst/>
          </a:prstGeom>
          <a:solidFill>
            <a:srgbClr val="71B0D7"/>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ADAM</a:t>
            </a:r>
            <a:endParaRPr b="1" sz="1300">
              <a:solidFill>
                <a:srgbClr val="595959"/>
              </a:solidFill>
              <a:latin typeface="Lato"/>
              <a:ea typeface="Lato"/>
              <a:cs typeface="Lato"/>
              <a:sym typeface="Lato"/>
            </a:endParaRPr>
          </a:p>
        </p:txBody>
      </p:sp>
      <p:cxnSp>
        <p:nvCxnSpPr>
          <p:cNvPr id="279" name="Google Shape;279;p35"/>
          <p:cNvCxnSpPr>
            <a:stCxn id="280" idx="2"/>
            <a:endCxn id="260" idx="0"/>
          </p:cNvCxnSpPr>
          <p:nvPr/>
        </p:nvCxnSpPr>
        <p:spPr>
          <a:xfrm flipH="1">
            <a:off x="6143100" y="3505350"/>
            <a:ext cx="23700" cy="593100"/>
          </a:xfrm>
          <a:prstGeom prst="straightConnector1">
            <a:avLst/>
          </a:prstGeom>
          <a:noFill/>
          <a:ln cap="flat" cmpd="sng" w="9525">
            <a:solidFill>
              <a:srgbClr val="E69138"/>
            </a:solidFill>
            <a:prstDash val="solid"/>
            <a:round/>
            <a:headEnd len="med" w="med" type="none"/>
            <a:tailEnd len="med" w="med" type="triangle"/>
          </a:ln>
        </p:spPr>
      </p:cxnSp>
      <p:sp>
        <p:nvSpPr>
          <p:cNvPr id="281" name="Google Shape;281;p35"/>
          <p:cNvSpPr txBox="1"/>
          <p:nvPr/>
        </p:nvSpPr>
        <p:spPr>
          <a:xfrm>
            <a:off x="5838738" y="3589813"/>
            <a:ext cx="656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highlight>
                  <a:srgbClr val="FFFFFF"/>
                </a:highlight>
                <a:latin typeface="Lato"/>
                <a:ea typeface="Lato"/>
                <a:cs typeface="Lato"/>
                <a:sym typeface="Lato"/>
              </a:rPr>
              <a:t>KNN</a:t>
            </a:r>
            <a:endParaRPr b="1">
              <a:solidFill>
                <a:schemeClr val="accent3"/>
              </a:solidFill>
              <a:highlight>
                <a:srgbClr val="FFFFFF"/>
              </a:highlight>
              <a:latin typeface="Lato"/>
              <a:ea typeface="Lato"/>
              <a:cs typeface="Lato"/>
              <a:sym typeface="Lato"/>
            </a:endParaRPr>
          </a:p>
        </p:txBody>
      </p:sp>
      <p:sp>
        <p:nvSpPr>
          <p:cNvPr id="282" name="Google Shape;282;p35"/>
          <p:cNvSpPr txBox="1"/>
          <p:nvPr/>
        </p:nvSpPr>
        <p:spPr>
          <a:xfrm>
            <a:off x="3157900" y="2791850"/>
            <a:ext cx="1853700" cy="370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Select part or all 6 models</a:t>
            </a:r>
            <a:endParaRPr b="1" sz="1100">
              <a:solidFill>
                <a:schemeClr val="accent1"/>
              </a:solidFill>
              <a:highlight>
                <a:srgbClr val="FFFFFF"/>
              </a:highlight>
              <a:latin typeface="Lato"/>
              <a:ea typeface="Lato"/>
              <a:cs typeface="Lato"/>
              <a:sym typeface="Lato"/>
            </a:endParaRPr>
          </a:p>
        </p:txBody>
      </p:sp>
      <p:sp>
        <p:nvSpPr>
          <p:cNvPr id="280" name="Google Shape;280;p35"/>
          <p:cNvSpPr txBox="1"/>
          <p:nvPr/>
        </p:nvSpPr>
        <p:spPr>
          <a:xfrm>
            <a:off x="5239950" y="3163950"/>
            <a:ext cx="1853700" cy="341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Averaging</a:t>
            </a:r>
            <a:endParaRPr b="1" sz="1100">
              <a:solidFill>
                <a:schemeClr val="accent1"/>
              </a:solidFill>
              <a:highlight>
                <a:srgbClr val="FFFFFF"/>
              </a:highlight>
              <a:latin typeface="Lato"/>
              <a:ea typeface="Lato"/>
              <a:cs typeface="Lato"/>
              <a:sym typeface="Lato"/>
            </a:endParaRPr>
          </a:p>
        </p:txBody>
      </p:sp>
      <p:sp>
        <p:nvSpPr>
          <p:cNvPr id="283" name="Google Shape;283;p35"/>
          <p:cNvSpPr txBox="1"/>
          <p:nvPr/>
        </p:nvSpPr>
        <p:spPr>
          <a:xfrm>
            <a:off x="5239950" y="2260350"/>
            <a:ext cx="1853700" cy="510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Inference with Image Augmentation</a:t>
            </a:r>
            <a:endParaRPr b="1" sz="1100">
              <a:solidFill>
                <a:schemeClr val="accent1"/>
              </a:solidFill>
              <a:highlight>
                <a:srgbClr val="FFFFFF"/>
              </a:highlight>
              <a:latin typeface="Lato"/>
              <a:ea typeface="Lato"/>
              <a:cs typeface="Lato"/>
              <a:sym typeface="Lato"/>
            </a:endParaRPr>
          </a:p>
        </p:txBody>
      </p:sp>
      <p:sp>
        <p:nvSpPr>
          <p:cNvPr id="284" name="Google Shape;284;p35"/>
          <p:cNvSpPr txBox="1"/>
          <p:nvPr/>
        </p:nvSpPr>
        <p:spPr>
          <a:xfrm>
            <a:off x="5239950" y="2782350"/>
            <a:ext cx="1853700" cy="370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Select part or all 6 models</a:t>
            </a:r>
            <a:endParaRPr b="1" sz="1100">
              <a:solidFill>
                <a:schemeClr val="accent1"/>
              </a:solidFill>
              <a:highlight>
                <a:srgbClr val="FFFFFF"/>
              </a:highlight>
              <a:latin typeface="Lato"/>
              <a:ea typeface="Lato"/>
              <a:cs typeface="Lato"/>
              <a:sym typeface="Lato"/>
            </a:endParaRPr>
          </a:p>
        </p:txBody>
      </p:sp>
      <p:sp>
        <p:nvSpPr>
          <p:cNvPr id="259" name="Google Shape;259;p35"/>
          <p:cNvSpPr txBox="1"/>
          <p:nvPr/>
        </p:nvSpPr>
        <p:spPr>
          <a:xfrm>
            <a:off x="7274500" y="3163950"/>
            <a:ext cx="1853700" cy="341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Averaging</a:t>
            </a:r>
            <a:endParaRPr b="1" sz="1100">
              <a:solidFill>
                <a:schemeClr val="accent1"/>
              </a:solidFill>
              <a:highlight>
                <a:srgbClr val="FFFFFF"/>
              </a:highlight>
              <a:latin typeface="Lato"/>
              <a:ea typeface="Lato"/>
              <a:cs typeface="Lato"/>
              <a:sym typeface="Lato"/>
            </a:endParaRPr>
          </a:p>
        </p:txBody>
      </p:sp>
      <p:sp>
        <p:nvSpPr>
          <p:cNvPr id="285" name="Google Shape;285;p35"/>
          <p:cNvSpPr txBox="1"/>
          <p:nvPr/>
        </p:nvSpPr>
        <p:spPr>
          <a:xfrm>
            <a:off x="7274500" y="2260350"/>
            <a:ext cx="1853700" cy="510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Inference with Image Augmentation</a:t>
            </a:r>
            <a:endParaRPr b="1" sz="1100">
              <a:solidFill>
                <a:schemeClr val="accent1"/>
              </a:solidFill>
              <a:highlight>
                <a:srgbClr val="FFFFFF"/>
              </a:highlight>
              <a:latin typeface="Lato"/>
              <a:ea typeface="Lato"/>
              <a:cs typeface="Lato"/>
              <a:sym typeface="Lato"/>
            </a:endParaRPr>
          </a:p>
        </p:txBody>
      </p:sp>
      <p:sp>
        <p:nvSpPr>
          <p:cNvPr id="286" name="Google Shape;286;p35"/>
          <p:cNvSpPr txBox="1"/>
          <p:nvPr/>
        </p:nvSpPr>
        <p:spPr>
          <a:xfrm>
            <a:off x="7274500" y="2782350"/>
            <a:ext cx="1853700" cy="370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highlight>
                  <a:srgbClr val="FFFFFF"/>
                </a:highlight>
                <a:latin typeface="Lato"/>
                <a:ea typeface="Lato"/>
                <a:cs typeface="Lato"/>
                <a:sym typeface="Lato"/>
              </a:rPr>
              <a:t>Select part or all 6 models</a:t>
            </a:r>
            <a:endParaRPr b="1" sz="1100">
              <a:solidFill>
                <a:schemeClr val="accent1"/>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idx="4294967295" type="title"/>
          </p:nvPr>
        </p:nvSpPr>
        <p:spPr>
          <a:xfrm>
            <a:off x="526750" y="483475"/>
            <a:ext cx="4670700" cy="1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Final standing</a:t>
            </a:r>
            <a:endParaRPr>
              <a:solidFill>
                <a:schemeClr val="dk2"/>
              </a:solidFill>
            </a:endParaRPr>
          </a:p>
          <a:p>
            <a:pPr indent="0" lvl="0" marL="0" rtl="0" algn="l">
              <a:spcBef>
                <a:spcPts val="0"/>
              </a:spcBef>
              <a:spcAft>
                <a:spcPts val="0"/>
              </a:spcAft>
              <a:buNone/>
            </a:pPr>
            <a:r>
              <a:rPr lang="en" sz="1800">
                <a:solidFill>
                  <a:schemeClr val="accent1"/>
                </a:solidFill>
              </a:rPr>
              <a:t>Ensemble of </a:t>
            </a:r>
            <a:endParaRPr sz="1800">
              <a:solidFill>
                <a:schemeClr val="accent1"/>
              </a:solidFill>
            </a:endParaRPr>
          </a:p>
          <a:p>
            <a:pPr indent="0" lvl="0" marL="0" rtl="0" algn="l">
              <a:spcBef>
                <a:spcPts val="0"/>
              </a:spcBef>
              <a:spcAft>
                <a:spcPts val="0"/>
              </a:spcAft>
              <a:buNone/>
            </a:pPr>
            <a:r>
              <a:rPr lang="en" sz="1800">
                <a:solidFill>
                  <a:schemeClr val="accent1"/>
                </a:solidFill>
              </a:rPr>
              <a:t>12 models by SGD + 2  models by Adam</a:t>
            </a:r>
            <a:r>
              <a:rPr lang="en" sz="1800">
                <a:solidFill>
                  <a:srgbClr val="000000"/>
                </a:solidFill>
              </a:rPr>
              <a:t> </a:t>
            </a:r>
            <a:endParaRPr sz="1800">
              <a:solidFill>
                <a:srgbClr val="000000"/>
              </a:solidFill>
            </a:endParaRPr>
          </a:p>
          <a:p>
            <a:pPr indent="0" lvl="0" marL="0" rtl="0" algn="l">
              <a:spcBef>
                <a:spcPts val="0"/>
              </a:spcBef>
              <a:spcAft>
                <a:spcPts val="0"/>
              </a:spcAft>
              <a:buClr>
                <a:srgbClr val="000000"/>
              </a:buClr>
              <a:buSzPts val="1100"/>
              <a:buFont typeface="Arial"/>
              <a:buNone/>
            </a:pPr>
            <a:r>
              <a:t/>
            </a:r>
            <a:endParaRPr/>
          </a:p>
        </p:txBody>
      </p:sp>
      <p:sp>
        <p:nvSpPr>
          <p:cNvPr id="143" name="Google Shape;143;p18"/>
          <p:cNvSpPr txBox="1"/>
          <p:nvPr/>
        </p:nvSpPr>
        <p:spPr>
          <a:xfrm>
            <a:off x="659450" y="2164975"/>
            <a:ext cx="3621000" cy="200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Private Leaderboard score </a:t>
            </a:r>
            <a:r>
              <a:rPr b="1" lang="en">
                <a:solidFill>
                  <a:srgbClr val="CC0000"/>
                </a:solidFill>
                <a:latin typeface="Lato"/>
                <a:ea typeface="Lato"/>
                <a:cs typeface="Lato"/>
                <a:sym typeface="Lato"/>
              </a:rPr>
              <a:t>0.20022</a:t>
            </a:r>
            <a:endParaRPr b="1">
              <a:solidFill>
                <a:srgbClr val="CC0000"/>
              </a:solidFill>
              <a:latin typeface="Lato"/>
              <a:ea typeface="Lato"/>
              <a:cs typeface="Lato"/>
              <a:sym typeface="Lato"/>
            </a:endParaRPr>
          </a:p>
          <a:p>
            <a:pPr indent="0" lvl="0" marL="0" rtl="0" algn="l">
              <a:lnSpc>
                <a:spcPct val="115000"/>
              </a:lnSpc>
              <a:spcBef>
                <a:spcPts val="1000"/>
              </a:spcBef>
              <a:spcAft>
                <a:spcPts val="0"/>
              </a:spcAft>
              <a:buNone/>
            </a:pPr>
            <a:r>
              <a:rPr b="1" lang="en">
                <a:solidFill>
                  <a:schemeClr val="accent1"/>
                </a:solidFill>
                <a:latin typeface="Lato"/>
                <a:ea typeface="Lato"/>
                <a:cs typeface="Lato"/>
                <a:sym typeface="Lato"/>
              </a:rPr>
              <a:t>             </a:t>
            </a:r>
            <a:r>
              <a:rPr b="1" lang="en">
                <a:solidFill>
                  <a:srgbClr val="CC0000"/>
                </a:solidFill>
                <a:latin typeface="Lato"/>
                <a:ea typeface="Lato"/>
                <a:cs typeface="Lato"/>
                <a:sym typeface="Lato"/>
              </a:rPr>
              <a:t>63</a:t>
            </a:r>
            <a:r>
              <a:rPr b="1" lang="en">
                <a:solidFill>
                  <a:schemeClr val="accent1"/>
                </a:solidFill>
                <a:latin typeface="Lato"/>
                <a:ea typeface="Lato"/>
                <a:cs typeface="Lato"/>
                <a:sym typeface="Lato"/>
              </a:rPr>
              <a:t> out of 1440 teams (</a:t>
            </a:r>
            <a:r>
              <a:rPr b="1" lang="en">
                <a:solidFill>
                  <a:srgbClr val="CC0000"/>
                </a:solidFill>
                <a:latin typeface="Lato"/>
                <a:ea typeface="Lato"/>
                <a:cs typeface="Lato"/>
                <a:sym typeface="Lato"/>
              </a:rPr>
              <a:t>Top 4.4%</a:t>
            </a:r>
            <a:r>
              <a:rPr b="1" lang="en">
                <a:solidFill>
                  <a:schemeClr val="accent1"/>
                </a:solidFill>
                <a:latin typeface="Lato"/>
                <a:ea typeface="Lato"/>
                <a:cs typeface="Lato"/>
                <a:sym typeface="Lato"/>
              </a:rPr>
              <a:t>)</a:t>
            </a:r>
            <a:endParaRPr b="1">
              <a:solidFill>
                <a:schemeClr val="accent1"/>
              </a:solidFill>
              <a:latin typeface="Lato"/>
              <a:ea typeface="Lato"/>
              <a:cs typeface="Lato"/>
              <a:sym typeface="Lato"/>
            </a:endParaRPr>
          </a:p>
          <a:p>
            <a:pPr indent="0" lvl="0" marL="0" rtl="0" algn="l">
              <a:lnSpc>
                <a:spcPct val="115000"/>
              </a:lnSpc>
              <a:spcBef>
                <a:spcPts val="1000"/>
              </a:spcBef>
              <a:spcAft>
                <a:spcPts val="0"/>
              </a:spcAft>
              <a:buNone/>
            </a:pPr>
            <a:r>
              <a:t/>
            </a:r>
            <a:endParaRPr b="1">
              <a:solidFill>
                <a:schemeClr val="accent1"/>
              </a:solidFill>
              <a:latin typeface="Lato"/>
              <a:ea typeface="Lato"/>
              <a:cs typeface="Lato"/>
              <a:sym typeface="Lato"/>
            </a:endParaRPr>
          </a:p>
          <a:p>
            <a:pPr indent="-317500" lvl="0" marL="457200" rtl="0" algn="l">
              <a:lnSpc>
                <a:spcPct val="115000"/>
              </a:lnSpc>
              <a:spcBef>
                <a:spcPts val="1000"/>
              </a:spcBef>
              <a:spcAft>
                <a:spcPts val="0"/>
              </a:spcAft>
              <a:buClr>
                <a:schemeClr val="accent1"/>
              </a:buClr>
              <a:buSzPts val="1400"/>
              <a:buFont typeface="Lato"/>
              <a:buChar char="●"/>
            </a:pPr>
            <a:r>
              <a:rPr b="1" lang="en">
                <a:solidFill>
                  <a:schemeClr val="accent1"/>
                </a:solidFill>
                <a:latin typeface="Lato"/>
                <a:ea typeface="Lato"/>
                <a:cs typeface="Lato"/>
                <a:sym typeface="Lato"/>
              </a:rPr>
              <a:t>Public Leaderboard score 0.21994</a:t>
            </a:r>
            <a:endParaRPr b="1">
              <a:solidFill>
                <a:schemeClr val="accent1"/>
              </a:solidFill>
              <a:latin typeface="Lato"/>
              <a:ea typeface="Lato"/>
              <a:cs typeface="Lato"/>
              <a:sym typeface="Lato"/>
            </a:endParaRPr>
          </a:p>
          <a:p>
            <a:pPr indent="0" lvl="0" marL="0" rtl="0" algn="l">
              <a:lnSpc>
                <a:spcPct val="115000"/>
              </a:lnSpc>
              <a:spcBef>
                <a:spcPts val="1000"/>
              </a:spcBef>
              <a:spcAft>
                <a:spcPts val="1000"/>
              </a:spcAft>
              <a:buClr>
                <a:srgbClr val="000000"/>
              </a:buClr>
              <a:buSzPts val="1100"/>
              <a:buFont typeface="Arial"/>
              <a:buNone/>
            </a:pPr>
            <a:r>
              <a:rPr b="1" lang="en">
                <a:solidFill>
                  <a:schemeClr val="accent1"/>
                </a:solidFill>
                <a:latin typeface="Lato"/>
                <a:ea typeface="Lato"/>
                <a:cs typeface="Lato"/>
                <a:sym typeface="Lato"/>
              </a:rPr>
              <a:t>             103 out of 1440 teams (Top 7.2%)</a:t>
            </a:r>
            <a:endParaRPr b="1">
              <a:solidFill>
                <a:schemeClr val="accent1"/>
              </a:solidFill>
              <a:latin typeface="Lato"/>
              <a:ea typeface="Lato"/>
              <a:cs typeface="Lato"/>
              <a:sym typeface="Lato"/>
            </a:endParaRPr>
          </a:p>
        </p:txBody>
      </p:sp>
      <p:pic>
        <p:nvPicPr>
          <p:cNvPr id="144" name="Google Shape;144;p18"/>
          <p:cNvPicPr preferRelativeResize="0"/>
          <p:nvPr/>
        </p:nvPicPr>
        <p:blipFill>
          <a:blip r:embed="rId3">
            <a:alphaModFix/>
          </a:blip>
          <a:stretch>
            <a:fillRect/>
          </a:stretch>
        </p:blipFill>
        <p:spPr>
          <a:xfrm>
            <a:off x="5080600" y="659875"/>
            <a:ext cx="4063400" cy="43007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0" name="Shape 290"/>
        <p:cNvGrpSpPr/>
        <p:nvPr/>
      </p:nvGrpSpPr>
      <p:grpSpPr>
        <a:xfrm>
          <a:off x="0" y="0"/>
          <a:ext cx="0" cy="0"/>
          <a:chOff x="0" y="0"/>
          <a:chExt cx="0" cy="0"/>
        </a:xfrm>
      </p:grpSpPr>
      <p:sp>
        <p:nvSpPr>
          <p:cNvPr id="291" name="Google Shape;291;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aphicFrame>
        <p:nvGraphicFramePr>
          <p:cNvPr id="296" name="Google Shape;296;p37"/>
          <p:cNvGraphicFramePr/>
          <p:nvPr/>
        </p:nvGraphicFramePr>
        <p:xfrm>
          <a:off x="247863" y="766275"/>
          <a:ext cx="3000000" cy="3000000"/>
        </p:xfrm>
        <a:graphic>
          <a:graphicData uri="http://schemas.openxmlformats.org/drawingml/2006/table">
            <a:tbl>
              <a:tblPr bandCol="1" bandRow="1">
                <a:noFill/>
                <a:tableStyleId>{DB2B8EE1-1A7B-41C2-9732-9FCB7B585F85}</a:tableStyleId>
              </a:tblPr>
              <a:tblGrid>
                <a:gridCol w="664375"/>
                <a:gridCol w="969800"/>
                <a:gridCol w="851025"/>
                <a:gridCol w="860300"/>
                <a:gridCol w="892400"/>
                <a:gridCol w="886675"/>
                <a:gridCol w="911050"/>
                <a:gridCol w="916600"/>
                <a:gridCol w="875925"/>
                <a:gridCol w="820100"/>
              </a:tblGrid>
              <a:tr h="275525">
                <a:tc rowSpan="2">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Model</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 Optimizer</a:t>
                      </a:r>
                      <a:endParaRPr b="1" sz="1200">
                        <a:solidFill>
                          <a:srgbClr val="71B0D7"/>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Result</a:t>
                      </a: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CV0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CV1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CV2</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CV3</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CV4</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mean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 std</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75525">
                <a:tc vMerge="1"/>
                <a:tc vMerge="1"/>
                <a:tc vMerge="1"/>
                <a:tc vMerge="1"/>
                <a:tc vMerge="1"/>
                <a:tc vMerge="1"/>
                <a:tc vMerge="1"/>
                <a:tc vMerge="1"/>
                <a:tc vMerge="1"/>
                <a:tc vMerge="1"/>
              </a:tr>
              <a:tr h="367375">
                <a:tc rowSpan="4">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Pair 1</a:t>
                      </a:r>
                      <a:endParaRPr b="1" sz="1200">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InceptionV3</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 SGD</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train_loss</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0.004741</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0.004954</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0.006126</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0.004986</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0.004745</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0.005110</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A64D79"/>
                          </a:solidFill>
                          <a:latin typeface="Times New Roman"/>
                          <a:ea typeface="Times New Roman"/>
                          <a:cs typeface="Times New Roman"/>
                          <a:sym typeface="Times New Roman"/>
                        </a:rPr>
                        <a:t>0.000518</a:t>
                      </a:r>
                      <a:endParaRPr b="1" sz="1200">
                        <a:solidFill>
                          <a:srgbClr val="A64D79"/>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train_acc</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0.999219</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0.999275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0.998885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0.999275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0.999108</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0.999153</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0.000147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val-loss</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0.021353</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0.022775</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0.019593</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0.026735</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0.021053</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0.022302</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A64D79"/>
                          </a:solidFill>
                          <a:latin typeface="Times New Roman"/>
                          <a:ea typeface="Times New Roman"/>
                          <a:cs typeface="Times New Roman"/>
                          <a:sym typeface="Times New Roman"/>
                        </a:rPr>
                        <a:t>0.002436</a:t>
                      </a:r>
                      <a:endParaRPr b="1" sz="1200">
                        <a:solidFill>
                          <a:srgbClr val="A64D79"/>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val-acc</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0.993541</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0.995097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0.993977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0.993531</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0.993528</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0.993935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0.000606</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r>
              <a:tr h="367375">
                <a:tc rowSpan="4">
                  <a:txBody>
                    <a:bodyPr>
                      <a:noAutofit/>
                    </a:bodyPr>
                    <a:lstStyle/>
                    <a:p>
                      <a:pPr indent="0" lvl="0" marL="0" rtl="0" algn="ctr">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Pair 2</a:t>
                      </a:r>
                      <a:endParaRPr b="1" sz="1200">
                        <a:solidFill>
                          <a:srgbClr val="CC0000"/>
                        </a:solidFill>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ResNet50</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SGD</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train_loss</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0.007156</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0.006682</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0.006466</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0.006349</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0.005758</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0.006482</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A64D79"/>
                          </a:solidFill>
                          <a:latin typeface="Times New Roman"/>
                          <a:ea typeface="Times New Roman"/>
                          <a:cs typeface="Times New Roman"/>
                          <a:sym typeface="Times New Roman"/>
                        </a:rPr>
                        <a:t>0.000455</a:t>
                      </a:r>
                      <a:endParaRPr b="1" sz="1200">
                        <a:solidFill>
                          <a:srgbClr val="A64D79"/>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train_acc</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0.998439</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0.998327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0.998662</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0.998718</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0.998830</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0.998595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0.000185</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val-loss</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0.019599</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0.022456</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0.021639</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0.026064</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0.022333</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168B7A"/>
                          </a:solidFill>
                          <a:latin typeface="Times New Roman"/>
                          <a:ea typeface="Times New Roman"/>
                          <a:cs typeface="Times New Roman"/>
                          <a:sym typeface="Times New Roman"/>
                        </a:rPr>
                        <a:t>0.022418</a:t>
                      </a:r>
                      <a:endParaRPr b="1" sz="1200">
                        <a:solidFill>
                          <a:srgbClr val="168B7A"/>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rtl="0" algn="r">
                        <a:spcBef>
                          <a:spcPts val="0"/>
                        </a:spcBef>
                        <a:spcAft>
                          <a:spcPts val="0"/>
                        </a:spcAft>
                        <a:buNone/>
                      </a:pPr>
                      <a:r>
                        <a:rPr b="1" lang="en" sz="1200">
                          <a:solidFill>
                            <a:srgbClr val="A64D79"/>
                          </a:solidFill>
                          <a:latin typeface="Times New Roman"/>
                          <a:ea typeface="Times New Roman"/>
                          <a:cs typeface="Times New Roman"/>
                          <a:sym typeface="Times New Roman"/>
                        </a:rPr>
                        <a:t>0.002091</a:t>
                      </a:r>
                      <a:endParaRPr b="1" sz="1200">
                        <a:solidFill>
                          <a:srgbClr val="A64D79"/>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r>
              <a:tr h="367375">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val-acc</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0.994209</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0.994428</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0.994200</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0.993977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0.994421</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0.994247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0.000167</a:t>
                      </a:r>
                      <a:endParaRPr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297" name="Google Shape;297;p37"/>
          <p:cNvSpPr txBox="1"/>
          <p:nvPr/>
        </p:nvSpPr>
        <p:spPr>
          <a:xfrm>
            <a:off x="80475" y="4365550"/>
            <a:ext cx="8648400" cy="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Lato"/>
                <a:ea typeface="Lato"/>
                <a:cs typeface="Lato"/>
                <a:sym typeface="Lato"/>
              </a:rPr>
              <a:t>Overfitting: Validation loss was around 4 times higher than training loss.</a:t>
            </a:r>
            <a:endParaRPr sz="1800">
              <a:solidFill>
                <a:schemeClr val="accent1"/>
              </a:solidFill>
              <a:latin typeface="Lato"/>
              <a:ea typeface="Lato"/>
              <a:cs typeface="Lato"/>
              <a:sym typeface="Lato"/>
            </a:endParaRPr>
          </a:p>
          <a:p>
            <a:pPr indent="0" lvl="0" marL="0" rtl="0" algn="l">
              <a:spcBef>
                <a:spcPts val="0"/>
              </a:spcBef>
              <a:spcAft>
                <a:spcPts val="0"/>
              </a:spcAft>
              <a:buNone/>
            </a:pPr>
            <a:r>
              <a:rPr lang="en" sz="1800">
                <a:solidFill>
                  <a:schemeClr val="accent1"/>
                </a:solidFill>
                <a:latin typeface="Lato"/>
                <a:ea typeface="Lato"/>
                <a:cs typeface="Lato"/>
                <a:sym typeface="Lato"/>
              </a:rPr>
              <a:t>                            Ensembling may reduce overfitting</a:t>
            </a:r>
            <a:endParaRPr sz="1800">
              <a:solidFill>
                <a:schemeClr val="accent1"/>
              </a:solidFill>
              <a:latin typeface="Lato"/>
              <a:ea typeface="Lato"/>
              <a:cs typeface="Lato"/>
              <a:sym typeface="Lato"/>
            </a:endParaRPr>
          </a:p>
        </p:txBody>
      </p:sp>
      <p:sp>
        <p:nvSpPr>
          <p:cNvPr id="298" name="Google Shape;298;p37"/>
          <p:cNvSpPr txBox="1"/>
          <p:nvPr>
            <p:ph idx="4294967295" type="title"/>
          </p:nvPr>
        </p:nvSpPr>
        <p:spPr>
          <a:xfrm>
            <a:off x="137550" y="-76200"/>
            <a:ext cx="69072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Cross-Validation Results on Training set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idx="4294967295" type="title"/>
          </p:nvPr>
        </p:nvSpPr>
        <p:spPr>
          <a:xfrm>
            <a:off x="805250" y="516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Kaggle Scores on Test Set</a:t>
            </a:r>
            <a:endParaRPr sz="2800"/>
          </a:p>
        </p:txBody>
      </p:sp>
      <p:sp>
        <p:nvSpPr>
          <p:cNvPr id="304" name="Google Shape;304;p38"/>
          <p:cNvSpPr txBox="1"/>
          <p:nvPr>
            <p:ph idx="4294967295" type="body"/>
          </p:nvPr>
        </p:nvSpPr>
        <p:spPr>
          <a:xfrm>
            <a:off x="901200" y="1505275"/>
            <a:ext cx="7341600" cy="281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4B4B4B"/>
                </a:solidFill>
                <a:latin typeface="Raleway"/>
                <a:ea typeface="Raleway"/>
                <a:cs typeface="Raleway"/>
                <a:sym typeface="Raleway"/>
              </a:rPr>
              <a:t>Measuring Results in Five Dimensions</a:t>
            </a:r>
            <a:endParaRPr sz="2400">
              <a:solidFill>
                <a:srgbClr val="4B4B4B"/>
              </a:solidFill>
            </a:endParaRPr>
          </a:p>
          <a:p>
            <a:pPr indent="0" lvl="0" marL="45720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InceptionV3  vs. ResNet50</a:t>
            </a:r>
            <a:endParaRPr sz="1800"/>
          </a:p>
          <a:p>
            <a:pPr indent="-342900" lvl="0" marL="457200" rtl="0" algn="l">
              <a:spcBef>
                <a:spcPts val="0"/>
              </a:spcBef>
              <a:spcAft>
                <a:spcPts val="0"/>
              </a:spcAft>
              <a:buSzPts val="1800"/>
              <a:buChar char="●"/>
            </a:pPr>
            <a:r>
              <a:rPr lang="en" sz="1800"/>
              <a:t>Single model vs. Ensembled models</a:t>
            </a:r>
            <a:endParaRPr sz="1800"/>
          </a:p>
          <a:p>
            <a:pPr indent="-342900" lvl="0" marL="457200" rtl="0" algn="l">
              <a:spcBef>
                <a:spcPts val="0"/>
              </a:spcBef>
              <a:spcAft>
                <a:spcPts val="0"/>
              </a:spcAft>
              <a:buSzPts val="1800"/>
              <a:buChar char="●"/>
            </a:pPr>
            <a:r>
              <a:rPr lang="en" sz="1800"/>
              <a:t>Augmentation vs. No augmentation </a:t>
            </a:r>
            <a:endParaRPr sz="1800"/>
          </a:p>
          <a:p>
            <a:pPr indent="-342900" lvl="0" marL="457200" rtl="0" algn="l">
              <a:spcBef>
                <a:spcPts val="0"/>
              </a:spcBef>
              <a:spcAft>
                <a:spcPts val="0"/>
              </a:spcAft>
              <a:buSzPts val="1800"/>
              <a:buChar char="●"/>
            </a:pPr>
            <a:r>
              <a:rPr lang="en" sz="1800"/>
              <a:t>KNN vs. No KNN</a:t>
            </a:r>
            <a:endParaRPr sz="1800"/>
          </a:p>
          <a:p>
            <a:pPr indent="-342900" lvl="0" marL="457200" rtl="0" algn="l">
              <a:spcBef>
                <a:spcPts val="0"/>
              </a:spcBef>
              <a:spcAft>
                <a:spcPts val="0"/>
              </a:spcAft>
              <a:buSzPts val="1800"/>
              <a:buChar char="●"/>
            </a:pPr>
            <a:r>
              <a:rPr lang="en" sz="1800"/>
              <a:t>SGD vs. Adam</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graphicFrame>
        <p:nvGraphicFramePr>
          <p:cNvPr id="309" name="Google Shape;309;p39"/>
          <p:cNvGraphicFramePr/>
          <p:nvPr/>
        </p:nvGraphicFramePr>
        <p:xfrm>
          <a:off x="668325" y="121300"/>
          <a:ext cx="3000000" cy="3000000"/>
        </p:xfrm>
        <a:graphic>
          <a:graphicData uri="http://schemas.openxmlformats.org/drawingml/2006/table">
            <a:tbl>
              <a:tblPr>
                <a:noFill/>
                <a:tableStyleId>{31DF0F3E-81DF-497C-8DFD-366D21B088FE}</a:tableStyleId>
              </a:tblPr>
              <a:tblGrid>
                <a:gridCol w="382850"/>
                <a:gridCol w="745325"/>
                <a:gridCol w="999325"/>
                <a:gridCol w="517075"/>
                <a:gridCol w="808975"/>
                <a:gridCol w="871625"/>
                <a:gridCol w="884550"/>
                <a:gridCol w="822525"/>
                <a:gridCol w="922650"/>
                <a:gridCol w="852450"/>
              </a:tblGrid>
              <a:tr h="280575">
                <a:tc gridSpan="2"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Model</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Optimizer</a:t>
                      </a:r>
                      <a:endParaRPr b="1" sz="1200">
                        <a:solidFill>
                          <a:srgbClr val="3D85C6"/>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Ensemble</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Test Data Preprocessing</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InceptionV3</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 SGD</a:t>
                      </a:r>
                      <a:endParaRPr b="1" sz="1200">
                        <a:solidFill>
                          <a:srgbClr val="3D85C6"/>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ResNet50</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SGD</a:t>
                      </a:r>
                      <a:endParaRPr b="1" sz="1200">
                        <a:solidFill>
                          <a:srgbClr val="3D85C6"/>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r>
              <a:tr h="133600">
                <a:tc gridSpan="2" vMerge="1"/>
                <a:tc hMerge="1" vMerge="1"/>
                <a:tc gridSpan="2" vMerge="1"/>
                <a:tc hMerge="1" vMerge="1"/>
                <a:tc gridSpan="2" vMerge="1"/>
                <a:tc hMerge="1" vMerge="1"/>
                <a:tc gridSpan="2" vMerge="1"/>
                <a:tc hMerge="1" vMerge="1"/>
                <a:tc gridSpan="2" vMerge="1"/>
                <a:tc hMerge="1" vMerge="1"/>
              </a:tr>
              <a:tr h="524400">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Grp</a:t>
                      </a:r>
                      <a:endParaRPr b="1"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Index</a:t>
                      </a:r>
                      <a:endParaRPr b="1"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Training set</a:t>
                      </a:r>
                      <a:endParaRPr b="1" sz="12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9900"/>
                          </a:solidFill>
                          <a:latin typeface="Times New Roman"/>
                          <a:ea typeface="Times New Roman"/>
                          <a:cs typeface="Times New Roman"/>
                          <a:sym typeface="Times New Roman"/>
                        </a:rPr>
                        <a:t># </a:t>
                      </a:r>
                      <a:r>
                        <a:rPr b="1" lang="en" sz="1200">
                          <a:solidFill>
                            <a:srgbClr val="FF9900"/>
                          </a:solidFill>
                          <a:latin typeface="Times New Roman"/>
                          <a:ea typeface="Times New Roman"/>
                          <a:cs typeface="Times New Roman"/>
                          <a:sym typeface="Times New Roman"/>
                        </a:rPr>
                        <a:t>of Model</a:t>
                      </a:r>
                      <a:endParaRPr b="1" sz="1200">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1BA894"/>
                          </a:solidFill>
                          <a:latin typeface="Times New Roman"/>
                          <a:ea typeface="Times New Roman"/>
                          <a:cs typeface="Times New Roman"/>
                          <a:sym typeface="Times New Roman"/>
                        </a:rPr>
                        <a:t>Augmentation</a:t>
                      </a:r>
                      <a:endParaRPr b="1" sz="1200">
                        <a:solidFill>
                          <a:srgbClr val="1BA894"/>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A64D79"/>
                          </a:solidFill>
                          <a:latin typeface="Times New Roman"/>
                          <a:ea typeface="Times New Roman"/>
                          <a:cs typeface="Times New Roman"/>
                          <a:sym typeface="Times New Roman"/>
                        </a:rPr>
                        <a:t>KNN</a:t>
                      </a:r>
                      <a:endParaRPr b="1" sz="1200">
                        <a:solidFill>
                          <a:srgbClr val="A64D79"/>
                        </a:solidFi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Private  Board</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Public Board</a:t>
                      </a:r>
                      <a:endParaRPr b="1"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Private  Board</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Public  Board</a:t>
                      </a:r>
                      <a:endParaRPr b="1"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63875">
                <a:tc rowSpan="2">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1 - A</a:t>
                      </a:r>
                      <a:endParaRPr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1</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N</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0.48396</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0.65042</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0.44329</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0.55615</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r>
              <a:tr h="263875">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1 - B</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1</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0.40052</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0.52621</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0.35607</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0.46736</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r>
              <a:tr h="263875">
                <a:tc rowSpan="2">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2 - A</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1</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N</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0.43700</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0.59318</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0.47368</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0.45343</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r>
              <a:tr h="263875">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2 - B</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1</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0.36239</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0.44067</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0.36663</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0.39720</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r>
              <a:tr h="394125">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3 - A</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 cv3, cv4</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5</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N</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0.34215</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0.47330</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0.35722</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0.40510</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r>
              <a:tr h="394125">
                <a:tc>
                  <a:txBody>
                    <a:bodyPr>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3 - B</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 cv3, cv4</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5</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0.32889</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0.43142</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0.31650</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0.36871</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r>
              <a:tr h="394125">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4 - A</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 cv3, cv4, 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6</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N</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0.33477</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0.46454</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0.35183</a:t>
                      </a:r>
                      <a:endParaRPr sz="1200">
                        <a:latin typeface="Times New Roman"/>
                        <a:ea typeface="Times New Roman"/>
                        <a:cs typeface="Times New Roman"/>
                        <a:sym typeface="Times New Roman"/>
                      </a:endParaRPr>
                    </a:p>
                    <a:p>
                      <a:pPr indent="0" lvl="0" marL="0" rtl="0" algn="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0.39345</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a:solidFill>
                        <a:srgbClr val="FFFFFF"/>
                      </a:solidFill>
                      <a:prstDash val="solid"/>
                      <a:round/>
                      <a:headEnd len="sm" w="sm" type="none"/>
                      <a:tailEnd len="sm" w="sm" type="none"/>
                    </a:lnB>
                  </a:tcPr>
                </a:tc>
              </a:tr>
              <a:tr h="394125">
                <a:tc>
                  <a:txBody>
                    <a:bodyPr>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4 - B</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 cv3, cv4,  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6</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N</a:t>
                      </a:r>
                      <a:endParaRPr sz="12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0.32322</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0.42092</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0.31386</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0.36483</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r>
              <a:tr h="394125">
                <a:tc>
                  <a:txBody>
                    <a:bodyPr>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4 - C</a:t>
                      </a:r>
                      <a:endParaRPr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 cv3, cv4,  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cap="small">
                          <a:solidFill>
                            <a:srgbClr val="FF9900"/>
                          </a:solidFill>
                          <a:latin typeface="Times New Roman"/>
                          <a:ea typeface="Times New Roman"/>
                          <a:cs typeface="Times New Roman"/>
                          <a:sym typeface="Times New Roman"/>
                        </a:rPr>
                        <a:t>6</a:t>
                      </a:r>
                      <a:endParaRPr sz="1200" cap="small">
                        <a:solidFill>
                          <a:srgbClr val="FF9900"/>
                        </a:solidFill>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Y</a:t>
                      </a:r>
                      <a:endParaRPr sz="1200">
                        <a:solidFill>
                          <a:srgbClr val="A64D79"/>
                        </a:solidFill>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0.28109</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0.37298</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0.27728</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0.32967</a:t>
                      </a:r>
                      <a:endParaRPr sz="12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aphicFrame>
        <p:nvGraphicFramePr>
          <p:cNvPr id="314" name="Google Shape;314;p40"/>
          <p:cNvGraphicFramePr/>
          <p:nvPr/>
        </p:nvGraphicFramePr>
        <p:xfrm>
          <a:off x="668325" y="349900"/>
          <a:ext cx="3000000" cy="3000000"/>
        </p:xfrm>
        <a:graphic>
          <a:graphicData uri="http://schemas.openxmlformats.org/drawingml/2006/table">
            <a:tbl>
              <a:tblPr>
                <a:noFill/>
                <a:tableStyleId>{31DF0F3E-81DF-497C-8DFD-366D21B088FE}</a:tableStyleId>
              </a:tblPr>
              <a:tblGrid>
                <a:gridCol w="382850"/>
                <a:gridCol w="503900"/>
                <a:gridCol w="767350"/>
                <a:gridCol w="688800"/>
                <a:gridCol w="894850"/>
                <a:gridCol w="543375"/>
                <a:gridCol w="806825"/>
                <a:gridCol w="1076875"/>
                <a:gridCol w="1099300"/>
                <a:gridCol w="1043225"/>
              </a:tblGrid>
              <a:tr h="394125">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2">
                  <a:txBody>
                    <a:bodyPr>
                      <a:noAutofit/>
                    </a:bodyPr>
                    <a:lstStyle/>
                    <a:p>
                      <a:pPr indent="0" lvl="0" marL="0" rtl="0" algn="ctr">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Ensemble</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hMerge="1"/>
                <a:tc grid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Test Data Preprocessing</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hMerge="1"/>
                <a:tc grid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InceptionV3</a:t>
                      </a:r>
                      <a:r>
                        <a:rPr b="1" lang="en" sz="1200">
                          <a:latin typeface="Times New Roman"/>
                          <a:ea typeface="Times New Roman"/>
                          <a:cs typeface="Times New Roman"/>
                          <a:sym typeface="Times New Roman"/>
                        </a:rPr>
                        <a:t> </a:t>
                      </a:r>
                      <a:r>
                        <a:rPr b="1" lang="en" sz="1200">
                          <a:solidFill>
                            <a:srgbClr val="3D85C6"/>
                          </a:solidFill>
                          <a:latin typeface="Times New Roman"/>
                          <a:ea typeface="Times New Roman"/>
                          <a:cs typeface="Times New Roman"/>
                          <a:sym typeface="Times New Roman"/>
                        </a:rPr>
                        <a:t>SGD</a:t>
                      </a: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 </a:t>
                      </a:r>
                      <a:r>
                        <a:rPr b="1" lang="en" sz="1200">
                          <a:solidFill>
                            <a:srgbClr val="CC0000"/>
                          </a:solidFill>
                          <a:latin typeface="Times New Roman"/>
                          <a:ea typeface="Times New Roman"/>
                          <a:cs typeface="Times New Roman"/>
                          <a:sym typeface="Times New Roman"/>
                        </a:rPr>
                        <a:t>ResNet50</a:t>
                      </a:r>
                      <a:r>
                        <a:rPr b="1" lang="en" sz="1200">
                          <a:latin typeface="Times New Roman"/>
                          <a:ea typeface="Times New Roman"/>
                          <a:cs typeface="Times New Roman"/>
                          <a:sym typeface="Times New Roman"/>
                        </a:rPr>
                        <a:t> </a:t>
                      </a:r>
                      <a:r>
                        <a:rPr b="1" lang="en" sz="1200">
                          <a:solidFill>
                            <a:srgbClr val="3D85C6"/>
                          </a:solidFill>
                          <a:latin typeface="Times New Roman"/>
                          <a:ea typeface="Times New Roman"/>
                          <a:cs typeface="Times New Roman"/>
                          <a:sym typeface="Times New Roman"/>
                        </a:rPr>
                        <a:t>SGD</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tcPr>
                </a:tc>
                <a:tc hMerge="1"/>
                <a:tc hMerge="1"/>
                <a:tc hMerge="1"/>
              </a:tr>
              <a:tr h="654650">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Grp</a:t>
                      </a:r>
                      <a:endParaRPr b="1"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Index</a:t>
                      </a:r>
                      <a:endParaRPr b="1"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Training set</a:t>
                      </a:r>
                      <a:endParaRPr b="1" sz="12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9900"/>
                          </a:solidFill>
                          <a:latin typeface="Times New Roman"/>
                          <a:ea typeface="Times New Roman"/>
                          <a:cs typeface="Times New Roman"/>
                          <a:sym typeface="Times New Roman"/>
                        </a:rPr>
                        <a:t>No. of Model</a:t>
                      </a:r>
                      <a:endParaRPr b="1" sz="1200">
                        <a:solidFill>
                          <a:srgbClr val="FF9900"/>
                        </a:solidFi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1BA894"/>
                          </a:solidFill>
                          <a:latin typeface="Times New Roman"/>
                          <a:ea typeface="Times New Roman"/>
                          <a:cs typeface="Times New Roman"/>
                          <a:sym typeface="Times New Roman"/>
                        </a:rPr>
                        <a:t>Augmentation</a:t>
                      </a:r>
                      <a:endParaRPr b="1" sz="1200">
                        <a:solidFill>
                          <a:srgbClr val="1BA894"/>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A64D79"/>
                          </a:solidFill>
                          <a:latin typeface="Times New Roman"/>
                          <a:ea typeface="Times New Roman"/>
                          <a:cs typeface="Times New Roman"/>
                          <a:sym typeface="Times New Roman"/>
                        </a:rPr>
                        <a:t>KNN</a:t>
                      </a:r>
                      <a:endParaRPr b="1" sz="1200">
                        <a:solidFill>
                          <a:srgbClr val="A64D79"/>
                        </a:solidFi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Private Board</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Score</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Ranking</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(Top%)</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Public Board</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Score</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Ranking</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(Top%)</a:t>
                      </a:r>
                      <a:endParaRPr b="1"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B cap="flat" cmpd="sng" w="6350">
                      <a:solidFill>
                        <a:srgbClr val="000000"/>
                      </a:solidFill>
                      <a:prstDash val="solid"/>
                      <a:round/>
                      <a:headEnd len="sm" w="sm" type="none"/>
                      <a:tailEnd len="sm" w="sm" type="none"/>
                    </a:lnB>
                  </a:tcPr>
                </a:tc>
                <a:tc hMerge="1"/>
              </a:tr>
              <a:tr h="524400">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5 - A</a:t>
                      </a:r>
                      <a:endParaRPr sz="12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cv0, cv1, cv2,</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cv3, cv4,  full</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FF9900"/>
                          </a:solidFill>
                          <a:latin typeface="Times New Roman"/>
                          <a:ea typeface="Times New Roman"/>
                          <a:cs typeface="Times New Roman"/>
                          <a:sym typeface="Times New Roman"/>
                        </a:rPr>
                        <a:t>12</a:t>
                      </a:r>
                      <a:endParaRPr sz="1200">
                        <a:solidFill>
                          <a:srgbClr val="FF9900"/>
                        </a:solidFill>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1BA894"/>
                          </a:solidFill>
                          <a:latin typeface="Times New Roman"/>
                          <a:ea typeface="Times New Roman"/>
                          <a:cs typeface="Times New Roman"/>
                          <a:sym typeface="Times New Roman"/>
                        </a:rPr>
                        <a:t>Y</a:t>
                      </a:r>
                      <a:endParaRPr sz="12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A64D79"/>
                          </a:solidFill>
                          <a:latin typeface="Times New Roman"/>
                          <a:ea typeface="Times New Roman"/>
                          <a:cs typeface="Times New Roman"/>
                          <a:sym typeface="Times New Roman"/>
                        </a:rPr>
                        <a:t>Y</a:t>
                      </a:r>
                      <a:endParaRPr sz="1200">
                        <a:solidFill>
                          <a:srgbClr val="A64D79"/>
                        </a:solidFill>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2">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0.26251</a:t>
                      </a:r>
                      <a:endParaRPr sz="1200">
                        <a:latin typeface="Times New Roman"/>
                        <a:ea typeface="Times New Roman"/>
                        <a:cs typeface="Times New Roman"/>
                        <a:sym typeface="Times New Roman"/>
                      </a:endParaRPr>
                    </a:p>
                    <a:p>
                      <a:pPr indent="0" lvl="0" marL="0" rtl="0" algn="r">
                        <a:spcBef>
                          <a:spcPts val="0"/>
                        </a:spcBef>
                        <a:spcAft>
                          <a:spcPts val="0"/>
                        </a:spcAft>
                        <a:buNone/>
                      </a:pPr>
                      <a:r>
                        <a:rPr lang="en" sz="1200">
                          <a:latin typeface="Times New Roman"/>
                          <a:ea typeface="Times New Roman"/>
                          <a:cs typeface="Times New Roman"/>
                          <a:sym typeface="Times New Roman"/>
                        </a:rPr>
                        <a:t>152</a:t>
                      </a:r>
                      <a:endParaRPr sz="1200">
                        <a:latin typeface="Times New Roman"/>
                        <a:ea typeface="Times New Roman"/>
                        <a:cs typeface="Times New Roman"/>
                        <a:sym typeface="Times New Roman"/>
                      </a:endParaRPr>
                    </a:p>
                    <a:p>
                      <a:pPr indent="0" lvl="0" marL="0" rtl="0" algn="r">
                        <a:spcBef>
                          <a:spcPts val="0"/>
                        </a:spcBef>
                        <a:spcAft>
                          <a:spcPts val="0"/>
                        </a:spcAft>
                        <a:buNone/>
                      </a:pPr>
                      <a:r>
                        <a:rPr lang="en" sz="1200">
                          <a:latin typeface="Times New Roman"/>
                          <a:ea typeface="Times New Roman"/>
                          <a:cs typeface="Times New Roman"/>
                          <a:sym typeface="Times New Roman"/>
                        </a:rPr>
                        <a:t>10.6%</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0.32938</a:t>
                      </a:r>
                      <a:endParaRPr sz="1200">
                        <a:latin typeface="Times New Roman"/>
                        <a:ea typeface="Times New Roman"/>
                        <a:cs typeface="Times New Roman"/>
                        <a:sym typeface="Times New Roman"/>
                      </a:endParaRPr>
                    </a:p>
                    <a:p>
                      <a:pPr indent="0" lvl="0" marL="0" rtl="0" algn="r">
                        <a:spcBef>
                          <a:spcPts val="0"/>
                        </a:spcBef>
                        <a:spcAft>
                          <a:spcPts val="0"/>
                        </a:spcAft>
                        <a:buNone/>
                      </a:pPr>
                      <a:r>
                        <a:rPr lang="en" sz="1200">
                          <a:latin typeface="Times New Roman"/>
                          <a:ea typeface="Times New Roman"/>
                          <a:cs typeface="Times New Roman"/>
                          <a:sym typeface="Times New Roman"/>
                        </a:rPr>
                        <a:t>216</a:t>
                      </a:r>
                      <a:endParaRPr sz="1200">
                        <a:latin typeface="Times New Roman"/>
                        <a:ea typeface="Times New Roman"/>
                        <a:cs typeface="Times New Roman"/>
                        <a:sym typeface="Times New Roman"/>
                      </a:endParaRPr>
                    </a:p>
                    <a:p>
                      <a:pPr indent="0" lvl="0" marL="0" rtl="0" algn="r">
                        <a:spcBef>
                          <a:spcPts val="0"/>
                        </a:spcBef>
                        <a:spcAft>
                          <a:spcPts val="0"/>
                        </a:spcAft>
                        <a:buNone/>
                      </a:pPr>
                      <a:r>
                        <a:rPr lang="en" sz="1200">
                          <a:latin typeface="Times New Roman"/>
                          <a:ea typeface="Times New Roman"/>
                          <a:cs typeface="Times New Roman"/>
                          <a:sym typeface="Times New Roman"/>
                        </a:rPr>
                        <a:t>15.0%</a:t>
                      </a:r>
                      <a:endParaRPr sz="12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idx="4294967295" type="title"/>
          </p:nvPr>
        </p:nvSpPr>
        <p:spPr>
          <a:xfrm>
            <a:off x="465625" y="524200"/>
            <a:ext cx="4670700" cy="13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Candidate 1</a:t>
            </a:r>
            <a:endParaRPr sz="2800"/>
          </a:p>
          <a:p>
            <a:pPr indent="0" lvl="0" marL="0" rtl="0" algn="l">
              <a:spcBef>
                <a:spcPts val="0"/>
              </a:spcBef>
              <a:spcAft>
                <a:spcPts val="0"/>
              </a:spcAft>
              <a:buNone/>
            </a:pPr>
            <a:r>
              <a:rPr lang="en" sz="2400">
                <a:solidFill>
                  <a:schemeClr val="accent1"/>
                </a:solidFill>
              </a:rPr>
              <a:t>12 models</a:t>
            </a:r>
            <a:r>
              <a:rPr lang="en" sz="2800">
                <a:solidFill>
                  <a:srgbClr val="000000"/>
                </a:solidFill>
              </a:rPr>
              <a:t> </a:t>
            </a:r>
            <a:endParaRPr sz="2800">
              <a:solidFill>
                <a:srgbClr val="000000"/>
              </a:solidFill>
            </a:endParaRPr>
          </a:p>
          <a:p>
            <a:pPr indent="0" lvl="0" marL="0" rtl="0" algn="l">
              <a:spcBef>
                <a:spcPts val="0"/>
              </a:spcBef>
              <a:spcAft>
                <a:spcPts val="0"/>
              </a:spcAft>
              <a:buClr>
                <a:srgbClr val="000000"/>
              </a:buClr>
              <a:buSzPts val="1100"/>
              <a:buFont typeface="Arial"/>
              <a:buNone/>
            </a:pPr>
            <a:r>
              <a:t/>
            </a:r>
            <a:endParaRPr/>
          </a:p>
        </p:txBody>
      </p:sp>
      <p:sp>
        <p:nvSpPr>
          <p:cNvPr id="320" name="Google Shape;320;p41"/>
          <p:cNvSpPr txBox="1"/>
          <p:nvPr/>
        </p:nvSpPr>
        <p:spPr>
          <a:xfrm>
            <a:off x="639075" y="1829200"/>
            <a:ext cx="3621000" cy="200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Private Leaderboard score </a:t>
            </a:r>
            <a:r>
              <a:rPr b="1" lang="en">
                <a:solidFill>
                  <a:srgbClr val="CC0000"/>
                </a:solidFill>
                <a:latin typeface="Lato"/>
                <a:ea typeface="Lato"/>
                <a:cs typeface="Lato"/>
                <a:sym typeface="Lato"/>
              </a:rPr>
              <a:t>0.2625</a:t>
            </a:r>
            <a:r>
              <a:rPr b="1" lang="en">
                <a:solidFill>
                  <a:srgbClr val="CC0000"/>
                </a:solidFill>
                <a:latin typeface="Lato"/>
                <a:ea typeface="Lato"/>
                <a:cs typeface="Lato"/>
                <a:sym typeface="Lato"/>
              </a:rPr>
              <a:t>1</a:t>
            </a:r>
            <a:endParaRPr b="1">
              <a:solidFill>
                <a:srgbClr val="CC0000"/>
              </a:solidFill>
              <a:latin typeface="Lato"/>
              <a:ea typeface="Lato"/>
              <a:cs typeface="Lato"/>
              <a:sym typeface="Lato"/>
            </a:endParaRPr>
          </a:p>
          <a:p>
            <a:pPr indent="0" lvl="0" marL="0" rtl="0" algn="l">
              <a:lnSpc>
                <a:spcPct val="115000"/>
              </a:lnSpc>
              <a:spcBef>
                <a:spcPts val="1000"/>
              </a:spcBef>
              <a:spcAft>
                <a:spcPts val="0"/>
              </a:spcAft>
              <a:buNone/>
            </a:pPr>
            <a:r>
              <a:rPr b="1" lang="en">
                <a:solidFill>
                  <a:schemeClr val="accent1"/>
                </a:solidFill>
                <a:latin typeface="Lato"/>
                <a:ea typeface="Lato"/>
                <a:cs typeface="Lato"/>
                <a:sym typeface="Lato"/>
              </a:rPr>
              <a:t>             </a:t>
            </a:r>
            <a:r>
              <a:rPr b="1" lang="en">
                <a:solidFill>
                  <a:srgbClr val="CC0000"/>
                </a:solidFill>
                <a:latin typeface="Lato"/>
                <a:ea typeface="Lato"/>
                <a:cs typeface="Lato"/>
                <a:sym typeface="Lato"/>
              </a:rPr>
              <a:t>152</a:t>
            </a:r>
            <a:r>
              <a:rPr b="1" lang="en">
                <a:solidFill>
                  <a:schemeClr val="accent1"/>
                </a:solidFill>
                <a:latin typeface="Lato"/>
                <a:ea typeface="Lato"/>
                <a:cs typeface="Lato"/>
                <a:sym typeface="Lato"/>
              </a:rPr>
              <a:t> </a:t>
            </a:r>
            <a:r>
              <a:rPr b="1" lang="en">
                <a:solidFill>
                  <a:schemeClr val="accent1"/>
                </a:solidFill>
                <a:latin typeface="Lato"/>
                <a:ea typeface="Lato"/>
                <a:cs typeface="Lato"/>
                <a:sym typeface="Lato"/>
              </a:rPr>
              <a:t>out of 1440 teams (</a:t>
            </a:r>
            <a:r>
              <a:rPr b="1" lang="en">
                <a:solidFill>
                  <a:srgbClr val="CC0000"/>
                </a:solidFill>
                <a:latin typeface="Lato"/>
                <a:ea typeface="Lato"/>
                <a:cs typeface="Lato"/>
                <a:sym typeface="Lato"/>
              </a:rPr>
              <a:t>Top </a:t>
            </a:r>
            <a:r>
              <a:rPr b="1" lang="en">
                <a:solidFill>
                  <a:srgbClr val="CC0000"/>
                </a:solidFill>
                <a:latin typeface="Lato"/>
                <a:ea typeface="Lato"/>
                <a:cs typeface="Lato"/>
                <a:sym typeface="Lato"/>
              </a:rPr>
              <a:t>10.6%</a:t>
            </a:r>
            <a:r>
              <a:rPr b="1" lang="en">
                <a:solidFill>
                  <a:schemeClr val="accent1"/>
                </a:solidFill>
                <a:latin typeface="Lato"/>
                <a:ea typeface="Lato"/>
                <a:cs typeface="Lato"/>
                <a:sym typeface="Lato"/>
              </a:rPr>
              <a:t>)</a:t>
            </a:r>
            <a:endParaRPr b="1">
              <a:solidFill>
                <a:schemeClr val="accent1"/>
              </a:solidFill>
              <a:latin typeface="Lato"/>
              <a:ea typeface="Lato"/>
              <a:cs typeface="Lato"/>
              <a:sym typeface="Lato"/>
            </a:endParaRPr>
          </a:p>
          <a:p>
            <a:pPr indent="0" lvl="0" marL="0" rtl="0" algn="l">
              <a:lnSpc>
                <a:spcPct val="115000"/>
              </a:lnSpc>
              <a:spcBef>
                <a:spcPts val="1000"/>
              </a:spcBef>
              <a:spcAft>
                <a:spcPts val="0"/>
              </a:spcAft>
              <a:buNone/>
            </a:pPr>
            <a:r>
              <a:t/>
            </a:r>
            <a:endParaRPr b="1">
              <a:solidFill>
                <a:schemeClr val="accent1"/>
              </a:solidFill>
              <a:latin typeface="Lato"/>
              <a:ea typeface="Lato"/>
              <a:cs typeface="Lato"/>
              <a:sym typeface="Lato"/>
            </a:endParaRPr>
          </a:p>
          <a:p>
            <a:pPr indent="-317500" lvl="0" marL="457200" rtl="0" algn="l">
              <a:lnSpc>
                <a:spcPct val="115000"/>
              </a:lnSpc>
              <a:spcBef>
                <a:spcPts val="1000"/>
              </a:spcBef>
              <a:spcAft>
                <a:spcPts val="0"/>
              </a:spcAft>
              <a:buClr>
                <a:schemeClr val="accent1"/>
              </a:buClr>
              <a:buSzPts val="1400"/>
              <a:buFont typeface="Lato"/>
              <a:buChar char="●"/>
            </a:pPr>
            <a:r>
              <a:rPr b="1" lang="en">
                <a:solidFill>
                  <a:schemeClr val="accent1"/>
                </a:solidFill>
                <a:latin typeface="Lato"/>
                <a:ea typeface="Lato"/>
                <a:cs typeface="Lato"/>
                <a:sym typeface="Lato"/>
              </a:rPr>
              <a:t>Public Leaderboard score 0.32938</a:t>
            </a:r>
            <a:endParaRPr b="1">
              <a:solidFill>
                <a:schemeClr val="accent1"/>
              </a:solidFill>
              <a:latin typeface="Lato"/>
              <a:ea typeface="Lato"/>
              <a:cs typeface="Lato"/>
              <a:sym typeface="Lato"/>
            </a:endParaRPr>
          </a:p>
          <a:p>
            <a:pPr indent="0" lvl="0" marL="0" rtl="0" algn="l">
              <a:lnSpc>
                <a:spcPct val="115000"/>
              </a:lnSpc>
              <a:spcBef>
                <a:spcPts val="1000"/>
              </a:spcBef>
              <a:spcAft>
                <a:spcPts val="1000"/>
              </a:spcAft>
              <a:buClr>
                <a:srgbClr val="000000"/>
              </a:buClr>
              <a:buSzPts val="1100"/>
              <a:buFont typeface="Arial"/>
              <a:buNone/>
            </a:pPr>
            <a:r>
              <a:rPr b="1" lang="en">
                <a:solidFill>
                  <a:schemeClr val="accent1"/>
                </a:solidFill>
                <a:latin typeface="Lato"/>
                <a:ea typeface="Lato"/>
                <a:cs typeface="Lato"/>
                <a:sym typeface="Lato"/>
              </a:rPr>
              <a:t>             216 out of 1440 teams (Top 15.0%)</a:t>
            </a:r>
            <a:endParaRPr b="1">
              <a:solidFill>
                <a:schemeClr val="accent1"/>
              </a:solidFill>
              <a:latin typeface="Lato"/>
              <a:ea typeface="Lato"/>
              <a:cs typeface="Lato"/>
              <a:sym typeface="Lato"/>
            </a:endParaRPr>
          </a:p>
        </p:txBody>
      </p:sp>
      <p:pic>
        <p:nvPicPr>
          <p:cNvPr id="321" name="Google Shape;321;p41"/>
          <p:cNvPicPr preferRelativeResize="0"/>
          <p:nvPr/>
        </p:nvPicPr>
        <p:blipFill>
          <a:blip r:embed="rId3">
            <a:alphaModFix/>
          </a:blip>
          <a:stretch>
            <a:fillRect/>
          </a:stretch>
        </p:blipFill>
        <p:spPr>
          <a:xfrm>
            <a:off x="4724400" y="575550"/>
            <a:ext cx="4281964" cy="4516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327" name="Google Shape;327;p4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 Comparison: SGD vs. Adam</a:t>
            </a:r>
            <a:endParaRPr/>
          </a:p>
          <a:p>
            <a:pPr indent="0" lvl="0" marL="0" rtl="0" algn="l">
              <a:spcBef>
                <a:spcPts val="0"/>
              </a:spcBef>
              <a:spcAft>
                <a:spcPts val="0"/>
              </a:spcAft>
              <a:buNone/>
            </a:pPr>
            <a:r>
              <a:t/>
            </a:r>
            <a:endParaRPr b="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idx="4294967295" type="title"/>
          </p:nvPr>
        </p:nvSpPr>
        <p:spPr>
          <a:xfrm>
            <a:off x="137550" y="40433"/>
            <a:ext cx="42969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SGD</a:t>
            </a:r>
            <a:endParaRPr sz="2400"/>
          </a:p>
        </p:txBody>
      </p:sp>
      <p:sp>
        <p:nvSpPr>
          <p:cNvPr id="333" name="Google Shape;333;p43"/>
          <p:cNvSpPr txBox="1"/>
          <p:nvPr>
            <p:ph idx="4294967295" type="title"/>
          </p:nvPr>
        </p:nvSpPr>
        <p:spPr>
          <a:xfrm>
            <a:off x="4709550" y="40433"/>
            <a:ext cx="42969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Adam</a:t>
            </a:r>
            <a:endParaRPr sz="2400"/>
          </a:p>
        </p:txBody>
      </p:sp>
      <p:pic>
        <p:nvPicPr>
          <p:cNvPr id="334" name="Google Shape;334;p43" title="Chart"/>
          <p:cNvPicPr preferRelativeResize="0"/>
          <p:nvPr/>
        </p:nvPicPr>
        <p:blipFill>
          <a:blip r:embed="rId3">
            <a:alphaModFix/>
          </a:blip>
          <a:stretch>
            <a:fillRect/>
          </a:stretch>
        </p:blipFill>
        <p:spPr>
          <a:xfrm>
            <a:off x="759950" y="782325"/>
            <a:ext cx="3395532" cy="2099574"/>
          </a:xfrm>
          <a:prstGeom prst="rect">
            <a:avLst/>
          </a:prstGeom>
          <a:noFill/>
          <a:ln>
            <a:noFill/>
          </a:ln>
        </p:spPr>
      </p:pic>
      <p:pic>
        <p:nvPicPr>
          <p:cNvPr id="335" name="Google Shape;335;p43" title="Chart"/>
          <p:cNvPicPr preferRelativeResize="0"/>
          <p:nvPr/>
        </p:nvPicPr>
        <p:blipFill>
          <a:blip r:embed="rId4">
            <a:alphaModFix/>
          </a:blip>
          <a:stretch>
            <a:fillRect/>
          </a:stretch>
        </p:blipFill>
        <p:spPr>
          <a:xfrm>
            <a:off x="4988100" y="778500"/>
            <a:ext cx="3407850" cy="2107200"/>
          </a:xfrm>
          <a:prstGeom prst="rect">
            <a:avLst/>
          </a:prstGeom>
          <a:noFill/>
          <a:ln>
            <a:noFill/>
          </a:ln>
        </p:spPr>
      </p:pic>
      <p:pic>
        <p:nvPicPr>
          <p:cNvPr id="336" name="Google Shape;336;p43" title="Chart"/>
          <p:cNvPicPr preferRelativeResize="0"/>
          <p:nvPr/>
        </p:nvPicPr>
        <p:blipFill>
          <a:blip r:embed="rId5">
            <a:alphaModFix/>
          </a:blip>
          <a:stretch>
            <a:fillRect/>
          </a:stretch>
        </p:blipFill>
        <p:spPr>
          <a:xfrm>
            <a:off x="1001713" y="3110639"/>
            <a:ext cx="2912010" cy="1800600"/>
          </a:xfrm>
          <a:prstGeom prst="rect">
            <a:avLst/>
          </a:prstGeom>
          <a:noFill/>
          <a:ln>
            <a:noFill/>
          </a:ln>
        </p:spPr>
      </p:pic>
      <p:pic>
        <p:nvPicPr>
          <p:cNvPr id="337" name="Google Shape;337;p43" title="Chart"/>
          <p:cNvPicPr preferRelativeResize="0"/>
          <p:nvPr/>
        </p:nvPicPr>
        <p:blipFill>
          <a:blip r:embed="rId6">
            <a:alphaModFix/>
          </a:blip>
          <a:stretch>
            <a:fillRect/>
          </a:stretch>
        </p:blipFill>
        <p:spPr>
          <a:xfrm>
            <a:off x="5210988" y="3095164"/>
            <a:ext cx="2962080" cy="18315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graphicFrame>
        <p:nvGraphicFramePr>
          <p:cNvPr id="342" name="Google Shape;342;p44"/>
          <p:cNvGraphicFramePr/>
          <p:nvPr/>
        </p:nvGraphicFramePr>
        <p:xfrm>
          <a:off x="220250" y="1179000"/>
          <a:ext cx="3000000" cy="3000000"/>
        </p:xfrm>
        <a:graphic>
          <a:graphicData uri="http://schemas.openxmlformats.org/drawingml/2006/table">
            <a:tbl>
              <a:tblPr bandCol="1" bandRow="1">
                <a:noFill/>
                <a:tableStyleId>{DB2B8EE1-1A7B-41C2-9732-9FCB7B585F85}</a:tableStyleId>
              </a:tblPr>
              <a:tblGrid>
                <a:gridCol w="868075"/>
                <a:gridCol w="868075"/>
                <a:gridCol w="939025"/>
                <a:gridCol w="923950"/>
                <a:gridCol w="878925"/>
                <a:gridCol w="888250"/>
                <a:gridCol w="827175"/>
                <a:gridCol w="855450"/>
                <a:gridCol w="821675"/>
                <a:gridCol w="832925"/>
              </a:tblGrid>
              <a:tr h="271000">
                <a:tc rowSpan="2">
                  <a:txBody>
                    <a:bodyPr>
                      <a:noAutofit/>
                    </a:bodyPr>
                    <a:lstStyle/>
                    <a:p>
                      <a:pPr indent="0" lvl="0" marL="0" rtl="0" algn="ctr">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Pair Index</a:t>
                      </a:r>
                      <a:endParaRPr b="1" sz="1200">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Model</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 Optimizer</a:t>
                      </a:r>
                      <a:endParaRPr b="1" sz="1200">
                        <a:solidFill>
                          <a:srgbClr val="71B0D7"/>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Result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CV0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CV1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CV2</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CV3</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CV4</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mean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 std</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71000">
                <a:tc vMerge="1"/>
                <a:tc vMerge="1"/>
                <a:tc vMerge="1"/>
                <a:tc vMerge="1"/>
                <a:tc vMerge="1"/>
                <a:tc vMerge="1"/>
                <a:tc vMerge="1"/>
                <a:tc vMerge="1"/>
                <a:tc vMerge="1"/>
                <a:tc vMerge="1"/>
              </a:tr>
              <a:tr h="361350">
                <a:tc rowSpan="4">
                  <a:txBody>
                    <a:bodyPr>
                      <a:noAutofit/>
                    </a:bodyPr>
                    <a:lstStyle/>
                    <a:p>
                      <a:pPr indent="0" lvl="0" marL="0" rtl="0" algn="ctr">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Pair 3</a:t>
                      </a:r>
                      <a:endParaRPr sz="1200">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Run 1</a:t>
                      </a:r>
                      <a:endParaRPr b="1" sz="1200">
                        <a:solidFill>
                          <a:srgbClr val="CC0000"/>
                        </a:solidFill>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ResNet50</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Adam</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b="1" lang="en" sz="1200">
                          <a:solidFill>
                            <a:srgbClr val="CC0000"/>
                          </a:solidFill>
                          <a:latin typeface="Times New Roman"/>
                          <a:ea typeface="Times New Roman"/>
                          <a:cs typeface="Times New Roman"/>
                          <a:sym typeface="Times New Roman"/>
                        </a:rPr>
                        <a:t>0.002614</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0.162013</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0.009556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0.006231</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0.028656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9525" rtl="0" algn="r">
                        <a:spcBef>
                          <a:spcPts val="0"/>
                        </a:spcBef>
                        <a:spcAft>
                          <a:spcPts val="0"/>
                        </a:spcAft>
                        <a:buNone/>
                      </a:pPr>
                      <a:r>
                        <a:rPr b="1" lang="en" sz="1200">
                          <a:solidFill>
                            <a:srgbClr val="1BA894"/>
                          </a:solidFill>
                          <a:latin typeface="Times New Roman"/>
                          <a:ea typeface="Times New Roman"/>
                          <a:cs typeface="Times New Roman"/>
                          <a:sym typeface="Times New Roman"/>
                        </a:rPr>
                        <a:t>0.041814</a:t>
                      </a:r>
                      <a:endParaRPr b="1" sz="1200">
                        <a:solidFill>
                          <a:srgbClr val="1BA894"/>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b="1" lang="en" sz="1200">
                          <a:solidFill>
                            <a:srgbClr val="A64D79"/>
                          </a:solidFill>
                          <a:latin typeface="Times New Roman"/>
                          <a:ea typeface="Times New Roman"/>
                          <a:cs typeface="Times New Roman"/>
                          <a:sym typeface="Times New Roman"/>
                        </a:rPr>
                        <a:t>0.060769</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lang="en" sz="1200">
                          <a:solidFill>
                            <a:srgbClr val="CC0000"/>
                          </a:solidFill>
                          <a:latin typeface="Times New Roman"/>
                          <a:ea typeface="Times New Roman"/>
                          <a:cs typeface="Times New Roman"/>
                          <a:sym typeface="Times New Roman"/>
                        </a:rPr>
                        <a:t>0.999052</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0.967442</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0.995931</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0.998328</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0.991194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0.990389</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0.011798</a:t>
                      </a:r>
                      <a:endParaRPr sz="1200">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b="1" lang="en" sz="1200">
                          <a:solidFill>
                            <a:srgbClr val="CC0000"/>
                          </a:solidFill>
                          <a:latin typeface="Times New Roman"/>
                          <a:ea typeface="Times New Roman"/>
                          <a:cs typeface="Times New Roman"/>
                          <a:sym typeface="Times New Roman"/>
                        </a:rPr>
                        <a:t>0.016337</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0.253276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0.026917</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0.024897</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0.046944</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9525" rtl="0" algn="r">
                        <a:spcBef>
                          <a:spcPts val="0"/>
                        </a:spcBef>
                        <a:spcAft>
                          <a:spcPts val="0"/>
                        </a:spcAft>
                        <a:buNone/>
                      </a:pPr>
                      <a:r>
                        <a:rPr b="1" lang="en" sz="1200">
                          <a:solidFill>
                            <a:srgbClr val="1BA894"/>
                          </a:solidFill>
                          <a:latin typeface="Times New Roman"/>
                          <a:ea typeface="Times New Roman"/>
                          <a:cs typeface="Times New Roman"/>
                          <a:sym typeface="Times New Roman"/>
                        </a:rPr>
                        <a:t>0.073674</a:t>
                      </a:r>
                      <a:endParaRPr b="1" sz="1200">
                        <a:solidFill>
                          <a:srgbClr val="1BA894"/>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b="1" lang="en" sz="1200">
                          <a:solidFill>
                            <a:srgbClr val="A64D79"/>
                          </a:solidFill>
                          <a:latin typeface="Times New Roman"/>
                          <a:ea typeface="Times New Roman"/>
                          <a:cs typeface="Times New Roman"/>
                          <a:sym typeface="Times New Roman"/>
                        </a:rPr>
                        <a:t>0.090360</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marR="28575" rtl="0" algn="r">
                        <a:spcBef>
                          <a:spcPts val="0"/>
                        </a:spcBef>
                        <a:spcAft>
                          <a:spcPts val="0"/>
                        </a:spcAft>
                        <a:buNone/>
                      </a:pPr>
                      <a:r>
                        <a:rPr lang="en" sz="1200">
                          <a:solidFill>
                            <a:srgbClr val="CC0000"/>
                          </a:solidFill>
                          <a:latin typeface="Times New Roman"/>
                          <a:ea typeface="Times New Roman"/>
                          <a:cs typeface="Times New Roman"/>
                          <a:sym typeface="Times New Roman"/>
                        </a:rPr>
                        <a:t>0.995100</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0.953644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0.993308</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0.995539</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0.987280</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0.984974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0.015941</a:t>
                      </a:r>
                      <a:endParaRPr sz="1200">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a:solidFill>
                        <a:srgbClr val="CCCCCC"/>
                      </a:solidFill>
                      <a:prstDash val="solid"/>
                      <a:round/>
                      <a:headEnd len="sm" w="sm" type="none"/>
                      <a:tailEnd len="sm" w="sm" type="none"/>
                    </a:lnT>
                  </a:tcPr>
                </a:tc>
              </a:tr>
            </a:tbl>
          </a:graphicData>
        </a:graphic>
      </p:graphicFrame>
      <p:sp>
        <p:nvSpPr>
          <p:cNvPr id="343" name="Google Shape;343;p44"/>
          <p:cNvSpPr txBox="1"/>
          <p:nvPr>
            <p:ph idx="4294967295" type="title"/>
          </p:nvPr>
        </p:nvSpPr>
        <p:spPr>
          <a:xfrm>
            <a:off x="137550" y="589500"/>
            <a:ext cx="80148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Adam produced some super good models during cross validation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graphicFrame>
        <p:nvGraphicFramePr>
          <p:cNvPr id="348" name="Google Shape;348;p45"/>
          <p:cNvGraphicFramePr/>
          <p:nvPr/>
        </p:nvGraphicFramePr>
        <p:xfrm>
          <a:off x="220250" y="1179000"/>
          <a:ext cx="3000000" cy="3000000"/>
        </p:xfrm>
        <a:graphic>
          <a:graphicData uri="http://schemas.openxmlformats.org/drawingml/2006/table">
            <a:tbl>
              <a:tblPr bandCol="1" bandRow="1">
                <a:noFill/>
                <a:tableStyleId>{DB2B8EE1-1A7B-41C2-9732-9FCB7B585F85}</a:tableStyleId>
              </a:tblPr>
              <a:tblGrid>
                <a:gridCol w="868075"/>
                <a:gridCol w="868075"/>
                <a:gridCol w="939025"/>
                <a:gridCol w="923950"/>
                <a:gridCol w="878925"/>
                <a:gridCol w="888250"/>
                <a:gridCol w="827175"/>
                <a:gridCol w="855450"/>
                <a:gridCol w="821675"/>
                <a:gridCol w="832925"/>
              </a:tblGrid>
              <a:tr h="271000">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Pair Index</a:t>
                      </a:r>
                      <a:endParaRPr b="1" sz="1200">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Model</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 Optimizer</a:t>
                      </a:r>
                      <a:endParaRPr b="1" sz="1200">
                        <a:solidFill>
                          <a:srgbClr val="71B0D7"/>
                        </a:solidFill>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Result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CV0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CV1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CV2</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CV3</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CV4</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mean       </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 std</a:t>
                      </a:r>
                      <a:endParaRPr b="1" sz="12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71000">
                <a:tc vMerge="1"/>
                <a:tc vMerge="1"/>
                <a:tc vMerge="1"/>
                <a:tc vMerge="1"/>
                <a:tc vMerge="1"/>
                <a:tc vMerge="1"/>
                <a:tc vMerge="1"/>
                <a:tc vMerge="1"/>
                <a:tc vMerge="1"/>
                <a:tc vMerge="1"/>
              </a:tr>
              <a:tr h="361350">
                <a:tc rowSpan="4">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Pair 3</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Run 1</a:t>
                      </a:r>
                      <a:endParaRPr b="1" sz="1200">
                        <a:solidFill>
                          <a:srgbClr val="CC0000"/>
                        </a:solidFill>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ResNet50</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Adam</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b="1" lang="en" sz="1200">
                          <a:solidFill>
                            <a:srgbClr val="CC0000"/>
                          </a:solidFill>
                          <a:latin typeface="Times New Roman"/>
                          <a:ea typeface="Times New Roman"/>
                          <a:cs typeface="Times New Roman"/>
                          <a:sym typeface="Times New Roman"/>
                        </a:rPr>
                        <a:t>0.002614</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0.162013</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0.009556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0.006231</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0.028656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26742" rtl="0" algn="r">
                        <a:spcBef>
                          <a:spcPts val="0"/>
                        </a:spcBef>
                        <a:spcAft>
                          <a:spcPts val="0"/>
                        </a:spcAft>
                        <a:buNone/>
                      </a:pPr>
                      <a:r>
                        <a:rPr b="1" lang="en" sz="1200">
                          <a:solidFill>
                            <a:srgbClr val="1BA894"/>
                          </a:solidFill>
                          <a:latin typeface="Times New Roman"/>
                          <a:ea typeface="Times New Roman"/>
                          <a:cs typeface="Times New Roman"/>
                          <a:sym typeface="Times New Roman"/>
                        </a:rPr>
                        <a:t>0.041814</a:t>
                      </a:r>
                      <a:endParaRPr b="1" sz="1200">
                        <a:solidFill>
                          <a:srgbClr val="1BA894"/>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b="1" lang="en" sz="1200">
                          <a:solidFill>
                            <a:srgbClr val="A64D79"/>
                          </a:solidFill>
                          <a:latin typeface="Times New Roman"/>
                          <a:ea typeface="Times New Roman"/>
                          <a:cs typeface="Times New Roman"/>
                          <a:sym typeface="Times New Roman"/>
                        </a:rPr>
                        <a:t>0.060769</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CCCCCC"/>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lang="en" sz="1200">
                          <a:solidFill>
                            <a:srgbClr val="CC0000"/>
                          </a:solidFill>
                          <a:latin typeface="Times New Roman"/>
                          <a:ea typeface="Times New Roman"/>
                          <a:cs typeface="Times New Roman"/>
                          <a:sym typeface="Times New Roman"/>
                        </a:rPr>
                        <a:t>0.999052</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0.967442</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0.995931</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0.998328</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0.991194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26742" rtl="0" algn="r">
                        <a:spcBef>
                          <a:spcPts val="0"/>
                        </a:spcBef>
                        <a:spcAft>
                          <a:spcPts val="0"/>
                        </a:spcAft>
                        <a:buNone/>
                      </a:pPr>
                      <a:r>
                        <a:rPr lang="en" sz="1200">
                          <a:latin typeface="Times New Roman"/>
                          <a:ea typeface="Times New Roman"/>
                          <a:cs typeface="Times New Roman"/>
                          <a:sym typeface="Times New Roman"/>
                        </a:rPr>
                        <a:t>0.990389</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0.011798</a:t>
                      </a:r>
                      <a:endParaRPr sz="1200">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a:solidFill>
                        <a:srgbClr val="CCCCCC"/>
                      </a:solidFill>
                      <a:prstDash val="solid"/>
                      <a:round/>
                      <a:headEnd len="sm" w="sm" type="none"/>
                      <a:tailEnd len="sm" w="sm" type="none"/>
                    </a:lnT>
                    <a:lnB cap="flat" cmpd="sng" w="6350">
                      <a:solidFill>
                        <a:srgbClr val="000000"/>
                      </a:solidFill>
                      <a:prstDash val="dot"/>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b="1" lang="en" sz="1200">
                          <a:solidFill>
                            <a:srgbClr val="CC0000"/>
                          </a:solidFill>
                          <a:latin typeface="Times New Roman"/>
                          <a:ea typeface="Times New Roman"/>
                          <a:cs typeface="Times New Roman"/>
                          <a:sym typeface="Times New Roman"/>
                        </a:rPr>
                        <a:t>0.016337</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0.253276</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0.026917</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0.024897</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0.046944</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26742" rtl="0" algn="r">
                        <a:spcBef>
                          <a:spcPts val="0"/>
                        </a:spcBef>
                        <a:spcAft>
                          <a:spcPts val="0"/>
                        </a:spcAft>
                        <a:buNone/>
                      </a:pPr>
                      <a:r>
                        <a:rPr b="1" lang="en" sz="1200">
                          <a:solidFill>
                            <a:srgbClr val="1BA894"/>
                          </a:solidFill>
                          <a:latin typeface="Times New Roman"/>
                          <a:ea typeface="Times New Roman"/>
                          <a:cs typeface="Times New Roman"/>
                          <a:sym typeface="Times New Roman"/>
                        </a:rPr>
                        <a:t>0.073674</a:t>
                      </a:r>
                      <a:endParaRPr b="1" sz="1200">
                        <a:solidFill>
                          <a:srgbClr val="1BA894"/>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c>
                  <a:txBody>
                    <a:bodyPr>
                      <a:noAutofit/>
                    </a:bodyPr>
                    <a:lstStyle/>
                    <a:p>
                      <a:pPr indent="0" lvl="0" marL="0" marR="19050" rtl="0" algn="r">
                        <a:spcBef>
                          <a:spcPts val="0"/>
                        </a:spcBef>
                        <a:spcAft>
                          <a:spcPts val="0"/>
                        </a:spcAft>
                        <a:buNone/>
                      </a:pPr>
                      <a:r>
                        <a:rPr b="1" lang="en" sz="1200">
                          <a:solidFill>
                            <a:srgbClr val="A64D79"/>
                          </a:solidFill>
                          <a:latin typeface="Times New Roman"/>
                          <a:ea typeface="Times New Roman"/>
                          <a:cs typeface="Times New Roman"/>
                          <a:sym typeface="Times New Roman"/>
                        </a:rPr>
                        <a:t>0.090360</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w="6350">
                      <a:solidFill>
                        <a:srgbClr val="000000"/>
                      </a:solidFill>
                      <a:prstDash val="dot"/>
                      <a:round/>
                      <a:headEnd len="sm" w="sm" type="none"/>
                      <a:tailEnd len="sm" w="sm" type="none"/>
                    </a:lnT>
                    <a:lnB cap="flat" cmpd="sng">
                      <a:solidFill>
                        <a:srgbClr val="CCCCCC"/>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marR="28575" rtl="0" algn="r">
                        <a:spcBef>
                          <a:spcPts val="0"/>
                        </a:spcBef>
                        <a:spcAft>
                          <a:spcPts val="0"/>
                        </a:spcAft>
                        <a:buNone/>
                      </a:pPr>
                      <a:r>
                        <a:rPr lang="en" sz="1200">
                          <a:solidFill>
                            <a:srgbClr val="CC0000"/>
                          </a:solidFill>
                          <a:latin typeface="Times New Roman"/>
                          <a:ea typeface="Times New Roman"/>
                          <a:cs typeface="Times New Roman"/>
                          <a:sym typeface="Times New Roman"/>
                        </a:rPr>
                        <a:t>0.995100</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0.953644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0.993308</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19050" rtl="0" algn="r">
                        <a:spcBef>
                          <a:spcPts val="0"/>
                        </a:spcBef>
                        <a:spcAft>
                          <a:spcPts val="0"/>
                        </a:spcAft>
                        <a:buNone/>
                      </a:pPr>
                      <a:r>
                        <a:rPr lang="en" sz="1200">
                          <a:latin typeface="Times New Roman"/>
                          <a:ea typeface="Times New Roman"/>
                          <a:cs typeface="Times New Roman"/>
                          <a:sym typeface="Times New Roman"/>
                        </a:rPr>
                        <a:t>0.995539</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0.987280</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marR="26742" rtl="0" algn="r">
                        <a:spcBef>
                          <a:spcPts val="0"/>
                        </a:spcBef>
                        <a:spcAft>
                          <a:spcPts val="0"/>
                        </a:spcAft>
                        <a:buNone/>
                      </a:pPr>
                      <a:r>
                        <a:rPr lang="en" sz="1200">
                          <a:latin typeface="Times New Roman"/>
                          <a:ea typeface="Times New Roman"/>
                          <a:cs typeface="Times New Roman"/>
                          <a:sym typeface="Times New Roman"/>
                        </a:rPr>
                        <a:t>0.984974</a:t>
                      </a:r>
                      <a:endParaRPr sz="1200">
                        <a:latin typeface="Times New Roman"/>
                        <a:ea typeface="Times New Roman"/>
                        <a:cs typeface="Times New Roman"/>
                        <a:sym typeface="Times New Roman"/>
                      </a:endParaRPr>
                    </a:p>
                  </a:txBody>
                  <a:tcPr marT="25400" marB="25400" marR="25400" marL="25400" anchor="b">
                    <a:lnT cap="flat" cmpd="sng">
                      <a:solidFill>
                        <a:srgbClr val="CCCCCC"/>
                      </a:solidFill>
                      <a:prstDash val="solid"/>
                      <a:round/>
                      <a:headEnd len="sm" w="sm" type="none"/>
                      <a:tailEnd len="sm" w="sm" type="none"/>
                    </a:lnT>
                  </a:tcPr>
                </a:tc>
                <a:tc>
                  <a:txBody>
                    <a:bodyPr>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0.015941</a:t>
                      </a:r>
                      <a:endParaRPr sz="1200">
                        <a:latin typeface="Times New Roman"/>
                        <a:ea typeface="Times New Roman"/>
                        <a:cs typeface="Times New Roman"/>
                        <a:sym typeface="Times New Roman"/>
                      </a:endParaRPr>
                    </a:p>
                  </a:txBody>
                  <a:tcPr marT="25400" marB="25400" marR="25400" marL="25400" anchor="b">
                    <a:lnR cap="flat" cmpd="sng">
                      <a:solidFill>
                        <a:srgbClr val="000000"/>
                      </a:solidFill>
                      <a:prstDash val="solid"/>
                      <a:round/>
                      <a:headEnd len="sm" w="sm" type="none"/>
                      <a:tailEnd len="sm" w="sm" type="none"/>
                    </a:lnR>
                    <a:lnT cap="flat" cmpd="sng">
                      <a:solidFill>
                        <a:srgbClr val="CCCCCC"/>
                      </a:solidFill>
                      <a:prstDash val="solid"/>
                      <a:round/>
                      <a:headEnd len="sm" w="sm" type="none"/>
                      <a:tailEnd len="sm" w="sm" type="none"/>
                    </a:lnT>
                  </a:tcPr>
                </a:tc>
              </a:tr>
              <a:tr h="361350">
                <a:tc rowSpan="4">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Pair 3</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Run 2</a:t>
                      </a:r>
                      <a:endParaRPr b="1" sz="1200">
                        <a:solidFill>
                          <a:srgbClr val="CC0000"/>
                        </a:solidFill>
                        <a:latin typeface="Times New Roman"/>
                        <a:ea typeface="Times New Roman"/>
                        <a:cs typeface="Times New Roman"/>
                        <a:sym typeface="Times New Roman"/>
                      </a:endParaRPr>
                    </a:p>
                  </a:txBody>
                  <a:tcPr marT="0" marB="0" marR="68575" marL="68575" anchor="ctr">
                    <a:lnL cap="flat" cmpd="sng" w="6350">
                      <a:solidFill>
                        <a:srgbClr val="FFFFFF"/>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4">
                  <a:txBody>
                    <a:bodyPr>
                      <a:noAutofit/>
                    </a:bodyPr>
                    <a:lstStyle/>
                    <a:p>
                      <a:pPr indent="0" lvl="0" marL="0" rtl="0" algn="ctr">
                        <a:spcBef>
                          <a:spcPts val="0"/>
                        </a:spcBef>
                        <a:spcAft>
                          <a:spcPts val="0"/>
                        </a:spcAft>
                        <a:buNone/>
                      </a:pPr>
                      <a:r>
                        <a:rPr b="1" lang="en" sz="1200">
                          <a:solidFill>
                            <a:srgbClr val="CC0000"/>
                          </a:solidFill>
                          <a:latin typeface="Times New Roman"/>
                          <a:ea typeface="Times New Roman"/>
                          <a:cs typeface="Times New Roman"/>
                          <a:sym typeface="Times New Roman"/>
                        </a:rPr>
                        <a:t>ResNet50</a:t>
                      </a:r>
                      <a:endParaRPr b="1" sz="12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rgbClr val="3D85C6"/>
                          </a:solidFill>
                          <a:latin typeface="Times New Roman"/>
                          <a:ea typeface="Times New Roman"/>
                          <a:cs typeface="Times New Roman"/>
                          <a:sym typeface="Times New Roman"/>
                        </a:rPr>
                        <a:t>Adam</a:t>
                      </a:r>
                      <a:endParaRPr b="1" sz="1200">
                        <a:solidFill>
                          <a:srgbClr val="3D85C6"/>
                        </a:solidFill>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solid"/>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0.013737 </a:t>
                      </a:r>
                      <a:endParaRPr sz="1200">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0.015116</a:t>
                      </a:r>
                      <a:endParaRPr sz="1200">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b="1" lang="en" sz="1200">
                          <a:solidFill>
                            <a:srgbClr val="CC0000"/>
                          </a:solidFill>
                          <a:latin typeface="Times New Roman"/>
                          <a:ea typeface="Times New Roman"/>
                          <a:cs typeface="Times New Roman"/>
                          <a:sym typeface="Times New Roman"/>
                        </a:rPr>
                        <a:t>0.001446</a:t>
                      </a:r>
                      <a:endParaRPr b="1" sz="1200">
                        <a:solidFill>
                          <a:srgbClr val="CC0000"/>
                        </a:solidFill>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28575" rtl="0" algn="r">
                        <a:spcBef>
                          <a:spcPts val="0"/>
                        </a:spcBef>
                        <a:spcAft>
                          <a:spcPts val="0"/>
                        </a:spcAft>
                        <a:buNone/>
                      </a:pPr>
                      <a:r>
                        <a:rPr lang="en" sz="1200">
                          <a:latin typeface="Times New Roman"/>
                          <a:ea typeface="Times New Roman"/>
                          <a:cs typeface="Times New Roman"/>
                          <a:sym typeface="Times New Roman"/>
                        </a:rPr>
                        <a:t>0.005611</a:t>
                      </a:r>
                      <a:endParaRPr sz="1200">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57150" rtl="0" algn="r">
                        <a:spcBef>
                          <a:spcPts val="0"/>
                        </a:spcBef>
                        <a:spcAft>
                          <a:spcPts val="0"/>
                        </a:spcAft>
                        <a:buNone/>
                      </a:pPr>
                      <a:r>
                        <a:rPr b="1" lang="en" sz="1200">
                          <a:solidFill>
                            <a:srgbClr val="CC0000"/>
                          </a:solidFill>
                          <a:latin typeface="Times New Roman"/>
                          <a:ea typeface="Times New Roman"/>
                          <a:cs typeface="Times New Roman"/>
                          <a:sym typeface="Times New Roman"/>
                        </a:rPr>
                        <a:t>0.010234</a:t>
                      </a:r>
                      <a:endParaRPr b="1" sz="1200">
                        <a:solidFill>
                          <a:srgbClr val="CC0000"/>
                        </a:solidFill>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57150" rtl="0" algn="r">
                        <a:spcBef>
                          <a:spcPts val="0"/>
                        </a:spcBef>
                        <a:spcAft>
                          <a:spcPts val="0"/>
                        </a:spcAft>
                        <a:buNone/>
                      </a:pPr>
                      <a:r>
                        <a:rPr b="1" lang="en" sz="1200">
                          <a:solidFill>
                            <a:srgbClr val="1BA894"/>
                          </a:solidFill>
                          <a:latin typeface="Times New Roman"/>
                          <a:ea typeface="Times New Roman"/>
                          <a:cs typeface="Times New Roman"/>
                          <a:sym typeface="Times New Roman"/>
                        </a:rPr>
                        <a:t>0.009229</a:t>
                      </a:r>
                      <a:endParaRPr b="1" sz="1200">
                        <a:solidFill>
                          <a:srgbClr val="1BA894"/>
                        </a:solidFill>
                        <a:latin typeface="Times New Roman"/>
                        <a:ea typeface="Times New Roman"/>
                        <a:cs typeface="Times New Roman"/>
                        <a:sym typeface="Times New Roman"/>
                      </a:endParaRPr>
                    </a:p>
                  </a:txBody>
                  <a:tcPr marT="25400" marB="25400" marR="25400" marL="25400" anchor="b">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b="1" lang="en" sz="1200">
                          <a:solidFill>
                            <a:srgbClr val="A64D79"/>
                          </a:solidFill>
                          <a:latin typeface="Times New Roman"/>
                          <a:ea typeface="Times New Roman"/>
                          <a:cs typeface="Times New Roman"/>
                          <a:sym typeface="Times New Roman"/>
                        </a:rPr>
                        <a:t>0.005092</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w="6350">
                      <a:solidFill>
                        <a:srgbClr val="FFFFFF"/>
                      </a:solidFill>
                      <a:prstDash val="solid"/>
                      <a:round/>
                      <a:headEnd len="sm" w="sm" type="none"/>
                      <a:tailEnd len="sm" w="sm" type="none"/>
                    </a:lnR>
                    <a:lnB cap="flat" cmpd="sng" w="6350">
                      <a:solidFill>
                        <a:srgbClr val="FFFFFF"/>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train_acc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0.996208</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0.996934</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38100" rtl="0" algn="r">
                        <a:spcBef>
                          <a:spcPts val="0"/>
                        </a:spcBef>
                        <a:spcAft>
                          <a:spcPts val="0"/>
                        </a:spcAft>
                        <a:buNone/>
                      </a:pPr>
                      <a:r>
                        <a:rPr lang="en" sz="1200">
                          <a:solidFill>
                            <a:srgbClr val="CC0000"/>
                          </a:solidFill>
                          <a:latin typeface="Times New Roman"/>
                          <a:ea typeface="Times New Roman"/>
                          <a:cs typeface="Times New Roman"/>
                          <a:sym typeface="Times New Roman"/>
                        </a:rPr>
                        <a:t>0.999554</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28575" rtl="0" algn="r">
                        <a:spcBef>
                          <a:spcPts val="0"/>
                        </a:spcBef>
                        <a:spcAft>
                          <a:spcPts val="0"/>
                        </a:spcAft>
                        <a:buNone/>
                      </a:pPr>
                      <a:r>
                        <a:rPr lang="en" sz="1200">
                          <a:latin typeface="Times New Roman"/>
                          <a:ea typeface="Times New Roman"/>
                          <a:cs typeface="Times New Roman"/>
                          <a:sym typeface="Times New Roman"/>
                        </a:rPr>
                        <a:t>0.997993</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57150" rtl="0" algn="r">
                        <a:spcBef>
                          <a:spcPts val="0"/>
                        </a:spcBef>
                        <a:spcAft>
                          <a:spcPts val="0"/>
                        </a:spcAft>
                        <a:buNone/>
                      </a:pPr>
                      <a:r>
                        <a:rPr lang="en" sz="1200">
                          <a:solidFill>
                            <a:srgbClr val="CC0000"/>
                          </a:solidFill>
                          <a:latin typeface="Times New Roman"/>
                          <a:ea typeface="Times New Roman"/>
                          <a:cs typeface="Times New Roman"/>
                          <a:sym typeface="Times New Roman"/>
                        </a:rPr>
                        <a:t>0.997269</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57150" rtl="0" algn="r">
                        <a:spcBef>
                          <a:spcPts val="0"/>
                        </a:spcBef>
                        <a:spcAft>
                          <a:spcPts val="0"/>
                        </a:spcAft>
                        <a:buNone/>
                      </a:pPr>
                      <a:r>
                        <a:rPr lang="en" sz="1200">
                          <a:latin typeface="Times New Roman"/>
                          <a:ea typeface="Times New Roman"/>
                          <a:cs typeface="Times New Roman"/>
                          <a:sym typeface="Times New Roman"/>
                        </a:rPr>
                        <a:t>0.997592</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0.001137</a:t>
                      </a:r>
                      <a:endParaRPr sz="1200">
                        <a:latin typeface="Times New Roman"/>
                        <a:ea typeface="Times New Roman"/>
                        <a:cs typeface="Times New Roman"/>
                        <a:sym typeface="Times New Roman"/>
                      </a:endParaRPr>
                    </a:p>
                  </a:txBody>
                  <a:tcPr marT="25400" marB="25400" marR="25400" marL="25400" anchor="b">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dot"/>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val-loss</a:t>
                      </a:r>
                      <a:endParaRPr sz="1200">
                        <a:latin typeface="Times New Roman"/>
                        <a:ea typeface="Times New Roman"/>
                        <a:cs typeface="Times New Roman"/>
                        <a:sym typeface="Times New Roman"/>
                      </a:endParaRPr>
                    </a:p>
                  </a:txBody>
                  <a:tcPr marT="0" marB="0" marR="68575" marL="68575" anchor="ctr">
                    <a:lnT cap="flat" cmpd="sng" w="6350">
                      <a:solidFill>
                        <a:srgbClr val="000000"/>
                      </a:solidFill>
                      <a:prstDash val="dot"/>
                      <a:round/>
                      <a:headEnd len="sm" w="sm" type="none"/>
                      <a:tailEnd len="sm" w="sm" type="none"/>
                    </a:lnT>
                    <a:lnB cap="flat" cmpd="sng" w="6350">
                      <a:solidFill>
                        <a:srgbClr val="EFEFEF"/>
                      </a:solidFill>
                      <a:prstDash val="dot"/>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0.023318</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0.027315</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b="1" lang="en" sz="1200">
                          <a:solidFill>
                            <a:srgbClr val="CC0000"/>
                          </a:solidFill>
                          <a:latin typeface="Times New Roman"/>
                          <a:ea typeface="Times New Roman"/>
                          <a:cs typeface="Times New Roman"/>
                          <a:sym typeface="Times New Roman"/>
                        </a:rPr>
                        <a:t>0.017609</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28575" rtl="0" algn="r">
                        <a:spcBef>
                          <a:spcPts val="0"/>
                        </a:spcBef>
                        <a:spcAft>
                          <a:spcPts val="0"/>
                        </a:spcAft>
                        <a:buNone/>
                      </a:pPr>
                      <a:r>
                        <a:rPr lang="en" sz="1200">
                          <a:latin typeface="Times New Roman"/>
                          <a:ea typeface="Times New Roman"/>
                          <a:cs typeface="Times New Roman"/>
                          <a:sym typeface="Times New Roman"/>
                        </a:rPr>
                        <a:t>0.025737</a:t>
                      </a:r>
                      <a:endParaRPr sz="1200">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57150" rtl="0" algn="r">
                        <a:spcBef>
                          <a:spcPts val="0"/>
                        </a:spcBef>
                        <a:spcAft>
                          <a:spcPts val="0"/>
                        </a:spcAft>
                        <a:buNone/>
                      </a:pPr>
                      <a:r>
                        <a:rPr b="1" lang="en" sz="1200">
                          <a:solidFill>
                            <a:srgbClr val="CC0000"/>
                          </a:solidFill>
                          <a:latin typeface="Times New Roman"/>
                          <a:ea typeface="Times New Roman"/>
                          <a:cs typeface="Times New Roman"/>
                          <a:sym typeface="Times New Roman"/>
                        </a:rPr>
                        <a:t>0.017620</a:t>
                      </a:r>
                      <a:endParaRPr b="1"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57150" rtl="0" algn="r">
                        <a:spcBef>
                          <a:spcPts val="0"/>
                        </a:spcBef>
                        <a:spcAft>
                          <a:spcPts val="0"/>
                        </a:spcAft>
                        <a:buNone/>
                      </a:pPr>
                      <a:r>
                        <a:rPr b="1" lang="en" sz="1200">
                          <a:solidFill>
                            <a:srgbClr val="1BA894"/>
                          </a:solidFill>
                          <a:latin typeface="Times New Roman"/>
                          <a:ea typeface="Times New Roman"/>
                          <a:cs typeface="Times New Roman"/>
                          <a:sym typeface="Times New Roman"/>
                        </a:rPr>
                        <a:t>0.022320</a:t>
                      </a:r>
                      <a:endParaRPr b="1" sz="1200">
                        <a:solidFill>
                          <a:srgbClr val="1BA894"/>
                        </a:solidFill>
                        <a:latin typeface="Times New Roman"/>
                        <a:ea typeface="Times New Roman"/>
                        <a:cs typeface="Times New Roman"/>
                        <a:sym typeface="Times New Roman"/>
                      </a:endParaRPr>
                    </a:p>
                  </a:txBody>
                  <a:tcPr marT="25400" marB="25400" marR="25400" marL="25400" anchor="b">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marR="38100" rtl="0" algn="r">
                        <a:spcBef>
                          <a:spcPts val="0"/>
                        </a:spcBef>
                        <a:spcAft>
                          <a:spcPts val="0"/>
                        </a:spcAft>
                        <a:buNone/>
                      </a:pPr>
                      <a:r>
                        <a:rPr b="1" lang="en" sz="1200">
                          <a:solidFill>
                            <a:srgbClr val="A64D79"/>
                          </a:solidFill>
                          <a:latin typeface="Times New Roman"/>
                          <a:ea typeface="Times New Roman"/>
                          <a:cs typeface="Times New Roman"/>
                          <a:sym typeface="Times New Roman"/>
                        </a:rPr>
                        <a:t>0.004048</a:t>
                      </a:r>
                      <a:endParaRPr b="1" sz="1200">
                        <a:solidFill>
                          <a:srgbClr val="A64D79"/>
                        </a:solidFill>
                        <a:latin typeface="Times New Roman"/>
                        <a:ea typeface="Times New Roman"/>
                        <a:cs typeface="Times New Roman"/>
                        <a:sym typeface="Times New Roman"/>
                      </a:endParaRPr>
                    </a:p>
                  </a:txBody>
                  <a:tcPr marT="25400" marB="25400" marR="25400" marL="25400" anchor="b">
                    <a:lnR cap="flat" cmpd="sng" w="6350">
                      <a:solidFill>
                        <a:srgbClr val="FFFFFF"/>
                      </a:solidFill>
                      <a:prstDash val="solid"/>
                      <a:round/>
                      <a:headEnd len="sm" w="sm" type="none"/>
                      <a:tailEnd len="sm" w="sm" type="none"/>
                    </a:lnR>
                    <a:lnT cap="flat" cmpd="sng" w="6350">
                      <a:solidFill>
                        <a:srgbClr val="000000"/>
                      </a:solidFill>
                      <a:prstDash val="dot"/>
                      <a:round/>
                      <a:headEnd len="sm" w="sm" type="none"/>
                      <a:tailEnd len="sm" w="sm" type="none"/>
                    </a:lnT>
                    <a:lnB cap="flat" cmpd="sng" w="6350">
                      <a:solidFill>
                        <a:srgbClr val="FFFFFF"/>
                      </a:solidFill>
                      <a:prstDash val="solid"/>
                      <a:round/>
                      <a:headEnd len="sm" w="sm" type="none"/>
                      <a:tailEnd len="sm" w="sm" type="none"/>
                    </a:lnB>
                  </a:tcPr>
                </a:tc>
              </a:tr>
              <a:tr h="361350">
                <a:tc vMerge="1"/>
                <a:tc vMerge="1"/>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val-acc</a:t>
                      </a:r>
                      <a:endParaRPr sz="1200">
                        <a:latin typeface="Times New Roman"/>
                        <a:ea typeface="Times New Roman"/>
                        <a:cs typeface="Times New Roman"/>
                        <a:sym typeface="Times New Roman"/>
                      </a:endParaRPr>
                    </a:p>
                  </a:txBody>
                  <a:tcPr marT="0" marB="0" marR="68575" marL="68575" anchor="ctr">
                    <a:lnT cap="flat" cmpd="sng" w="6350">
                      <a:solidFill>
                        <a:srgbClr val="EFEFEF"/>
                      </a:solidFill>
                      <a:prstDash val="dot"/>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marR="47625" rtl="0" algn="r">
                        <a:spcBef>
                          <a:spcPts val="0"/>
                        </a:spcBef>
                        <a:spcAft>
                          <a:spcPts val="0"/>
                        </a:spcAft>
                        <a:buNone/>
                      </a:pPr>
                      <a:r>
                        <a:rPr lang="en" sz="1200">
                          <a:latin typeface="Times New Roman"/>
                          <a:ea typeface="Times New Roman"/>
                          <a:cs typeface="Times New Roman"/>
                          <a:sym typeface="Times New Roman"/>
                        </a:rPr>
                        <a:t>0.993764</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0.993314</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38100" rtl="0" algn="r">
                        <a:spcBef>
                          <a:spcPts val="0"/>
                        </a:spcBef>
                        <a:spcAft>
                          <a:spcPts val="0"/>
                        </a:spcAft>
                        <a:buNone/>
                      </a:pPr>
                      <a:r>
                        <a:rPr lang="en" sz="1200">
                          <a:solidFill>
                            <a:srgbClr val="CC0000"/>
                          </a:solidFill>
                          <a:latin typeface="Times New Roman"/>
                          <a:ea typeface="Times New Roman"/>
                          <a:cs typeface="Times New Roman"/>
                          <a:sym typeface="Times New Roman"/>
                        </a:rPr>
                        <a:t>0.996877</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28575" rtl="0" algn="r">
                        <a:spcBef>
                          <a:spcPts val="0"/>
                        </a:spcBef>
                        <a:spcAft>
                          <a:spcPts val="0"/>
                        </a:spcAft>
                        <a:buNone/>
                      </a:pPr>
                      <a:r>
                        <a:rPr lang="en" sz="1200">
                          <a:latin typeface="Times New Roman"/>
                          <a:ea typeface="Times New Roman"/>
                          <a:cs typeface="Times New Roman"/>
                          <a:sym typeface="Times New Roman"/>
                        </a:rPr>
                        <a:t>0.993308</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57150" rtl="0" algn="r">
                        <a:spcBef>
                          <a:spcPts val="0"/>
                        </a:spcBef>
                        <a:spcAft>
                          <a:spcPts val="0"/>
                        </a:spcAft>
                        <a:buNone/>
                      </a:pPr>
                      <a:r>
                        <a:rPr lang="en" sz="1200">
                          <a:solidFill>
                            <a:srgbClr val="CC0000"/>
                          </a:solidFill>
                          <a:latin typeface="Times New Roman"/>
                          <a:ea typeface="Times New Roman"/>
                          <a:cs typeface="Times New Roman"/>
                          <a:sym typeface="Times New Roman"/>
                        </a:rPr>
                        <a:t>0.995983</a:t>
                      </a:r>
                      <a:endParaRPr sz="1200">
                        <a:solidFill>
                          <a:srgbClr val="CC0000"/>
                        </a:solidFill>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57150" rtl="0" algn="r">
                        <a:spcBef>
                          <a:spcPts val="0"/>
                        </a:spcBef>
                        <a:spcAft>
                          <a:spcPts val="0"/>
                        </a:spcAft>
                        <a:buNone/>
                      </a:pPr>
                      <a:r>
                        <a:rPr lang="en" sz="1200">
                          <a:latin typeface="Times New Roman"/>
                          <a:ea typeface="Times New Roman"/>
                          <a:cs typeface="Times New Roman"/>
                          <a:sym typeface="Times New Roman"/>
                        </a:rPr>
                        <a:t>0.994649</a:t>
                      </a:r>
                      <a:endParaRPr sz="1200">
                        <a:latin typeface="Times New Roman"/>
                        <a:ea typeface="Times New Roman"/>
                        <a:cs typeface="Times New Roman"/>
                        <a:sym typeface="Times New Roman"/>
                      </a:endParaRPr>
                    </a:p>
                  </a:txBody>
                  <a:tcPr marT="25400" marB="25400" marR="25400" marL="25400" anchor="b">
                    <a:lnT cap="flat" cmpd="sng" w="6350">
                      <a:solidFill>
                        <a:srgbClr val="FFFFFF"/>
                      </a:solidFill>
                      <a:prstDash val="solid"/>
                      <a:round/>
                      <a:headEnd len="sm" w="sm" type="none"/>
                      <a:tailEnd len="sm" w="sm" type="none"/>
                    </a:lnT>
                  </a:tcPr>
                </a:tc>
                <a:tc>
                  <a:txBody>
                    <a:bodyPr>
                      <a:noAutofit/>
                    </a:bodyPr>
                    <a:lstStyle/>
                    <a:p>
                      <a:pPr indent="0" lvl="0" marL="0" marR="38100" rtl="0" algn="r">
                        <a:spcBef>
                          <a:spcPts val="0"/>
                        </a:spcBef>
                        <a:spcAft>
                          <a:spcPts val="0"/>
                        </a:spcAft>
                        <a:buNone/>
                      </a:pPr>
                      <a:r>
                        <a:rPr lang="en" sz="1200">
                          <a:latin typeface="Times New Roman"/>
                          <a:ea typeface="Times New Roman"/>
                          <a:cs typeface="Times New Roman"/>
                          <a:sym typeface="Times New Roman"/>
                        </a:rPr>
                        <a:t>0.001490</a:t>
                      </a:r>
                      <a:endParaRPr sz="1200">
                        <a:latin typeface="Times New Roman"/>
                        <a:ea typeface="Times New Roman"/>
                        <a:cs typeface="Times New Roman"/>
                        <a:sym typeface="Times New Roman"/>
                      </a:endParaRPr>
                    </a:p>
                  </a:txBody>
                  <a:tcPr marT="25400" marB="25400" marR="25400" marL="25400" anchor="b">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tcPr>
                </a:tc>
              </a:tr>
            </a:tbl>
          </a:graphicData>
        </a:graphic>
      </p:graphicFrame>
      <p:sp>
        <p:nvSpPr>
          <p:cNvPr id="349" name="Google Shape;349;p45"/>
          <p:cNvSpPr txBox="1"/>
          <p:nvPr>
            <p:ph idx="4294967295" type="title"/>
          </p:nvPr>
        </p:nvSpPr>
        <p:spPr>
          <a:xfrm>
            <a:off x="137550" y="589500"/>
            <a:ext cx="80148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Adam produced some super good models during cross validation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8" name="Shape 148"/>
        <p:cNvGrpSpPr/>
        <p:nvPr/>
      </p:nvGrpSpPr>
      <p:grpSpPr>
        <a:xfrm>
          <a:off x="0" y="0"/>
          <a:ext cx="0" cy="0"/>
          <a:chOff x="0" y="0"/>
          <a:chExt cx="0" cy="0"/>
        </a:xfrm>
      </p:grpSpPr>
      <p:sp>
        <p:nvSpPr>
          <p:cNvPr id="149" name="Google Shape;149;p19"/>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50" name="Google Shape;150;p19"/>
          <p:cNvSpPr txBox="1"/>
          <p:nvPr>
            <p:ph idx="4294967295" type="subTitle"/>
          </p:nvPr>
        </p:nvSpPr>
        <p:spPr>
          <a:xfrm>
            <a:off x="4542975" y="1376350"/>
            <a:ext cx="4080000" cy="28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FFFFFF"/>
                </a:solidFill>
              </a:rPr>
              <a:t>Problem Statement</a:t>
            </a:r>
            <a:endParaRPr sz="1600">
              <a:solidFill>
                <a:srgbClr val="FFFFFF"/>
              </a:solidFill>
            </a:endParaRPr>
          </a:p>
          <a:p>
            <a:pPr indent="0" lvl="0" marL="0" rtl="0" algn="l">
              <a:spcBef>
                <a:spcPts val="1600"/>
              </a:spcBef>
              <a:spcAft>
                <a:spcPts val="0"/>
              </a:spcAft>
              <a:buNone/>
            </a:pPr>
            <a:r>
              <a:rPr lang="en" sz="1600" u="sng">
                <a:solidFill>
                  <a:srgbClr val="FFFFFF"/>
                </a:solidFill>
              </a:rPr>
              <a:t>Machine Learning Pipeline</a:t>
            </a:r>
            <a:endParaRPr sz="1600" u="sng">
              <a:solidFill>
                <a:srgbClr val="FFFFFF"/>
              </a:solidFill>
            </a:endParaRPr>
          </a:p>
          <a:p>
            <a:pPr indent="0" lvl="0" marL="0" rtl="0" algn="l">
              <a:spcBef>
                <a:spcPts val="1600"/>
              </a:spcBef>
              <a:spcAft>
                <a:spcPts val="0"/>
              </a:spcAft>
              <a:buNone/>
            </a:pPr>
            <a:r>
              <a:rPr lang="en" sz="1600" u="sng">
                <a:solidFill>
                  <a:srgbClr val="FFFFFF"/>
                </a:solidFill>
              </a:rPr>
              <a:t>Results and Discussion</a:t>
            </a:r>
            <a:endParaRPr sz="1600" u="sng">
              <a:solidFill>
                <a:srgbClr val="FFFFFF"/>
              </a:solidFill>
            </a:endParaRPr>
          </a:p>
          <a:p>
            <a:pPr indent="0" lvl="0" marL="0" rtl="0" algn="l">
              <a:spcBef>
                <a:spcPts val="1600"/>
              </a:spcBef>
              <a:spcAft>
                <a:spcPts val="0"/>
              </a:spcAft>
              <a:buNone/>
            </a:pPr>
            <a:r>
              <a:rPr lang="en" sz="1600" u="sng">
                <a:solidFill>
                  <a:srgbClr val="FFFFFF"/>
                </a:solidFill>
              </a:rPr>
              <a:t>Summary</a:t>
            </a:r>
            <a:endParaRPr sz="1600" u="sng">
              <a:solidFill>
                <a:srgbClr val="FFFFFF"/>
              </a:solidFill>
            </a:endParaRPr>
          </a:p>
          <a:p>
            <a:pPr indent="0" lvl="0" marL="0" rtl="0" algn="l">
              <a:spcBef>
                <a:spcPts val="1600"/>
              </a:spcBef>
              <a:spcAft>
                <a:spcPts val="0"/>
              </a:spcAft>
              <a:buNone/>
            </a:pPr>
            <a:r>
              <a:rPr lang="en" sz="1600" u="sng">
                <a:solidFill>
                  <a:srgbClr val="FFFFFF"/>
                </a:solidFill>
              </a:rPr>
              <a:t>Bonus</a:t>
            </a:r>
            <a:endParaRPr sz="1600" u="sng">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graphicFrame>
        <p:nvGraphicFramePr>
          <p:cNvPr id="354" name="Google Shape;354;p46"/>
          <p:cNvGraphicFramePr/>
          <p:nvPr/>
        </p:nvGraphicFramePr>
        <p:xfrm>
          <a:off x="579950" y="247625"/>
          <a:ext cx="3000000" cy="3000000"/>
        </p:xfrm>
        <a:graphic>
          <a:graphicData uri="http://schemas.openxmlformats.org/drawingml/2006/table">
            <a:tbl>
              <a:tblPr>
                <a:noFill/>
                <a:tableStyleId>{31DF0F3E-81DF-497C-8DFD-366D21B088FE}</a:tableStyleId>
              </a:tblPr>
              <a:tblGrid>
                <a:gridCol w="728750"/>
                <a:gridCol w="728750"/>
                <a:gridCol w="728750"/>
                <a:gridCol w="728750"/>
                <a:gridCol w="728750"/>
                <a:gridCol w="728750"/>
                <a:gridCol w="728750"/>
                <a:gridCol w="728750"/>
                <a:gridCol w="742475"/>
                <a:gridCol w="693575"/>
                <a:gridCol w="718025"/>
              </a:tblGrid>
              <a:tr h="191475">
                <a:tc gridSpan="2" rowSpan="2">
                  <a:txBody>
                    <a:bodyPr>
                      <a:noAutofit/>
                    </a:bodyPr>
                    <a:lstStyle/>
                    <a:p>
                      <a:pPr indent="0" lvl="0" marL="0" rtl="0" algn="ctr">
                        <a:spcBef>
                          <a:spcPts val="0"/>
                        </a:spcBef>
                        <a:spcAft>
                          <a:spcPts val="0"/>
                        </a:spcAft>
                        <a:buNone/>
                      </a:pPr>
                      <a:r>
                        <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Model</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3D85C6"/>
                          </a:solidFill>
                          <a:latin typeface="Times New Roman"/>
                          <a:ea typeface="Times New Roman"/>
                          <a:cs typeface="Times New Roman"/>
                          <a:sym typeface="Times New Roman"/>
                        </a:rPr>
                        <a:t>Optimizer</a:t>
                      </a:r>
                      <a:endParaRPr b="1" sz="1000">
                        <a:latin typeface="Times New Roman"/>
                        <a:ea typeface="Times New Roman"/>
                        <a:cs typeface="Times New Roman"/>
                        <a:sym typeface="Times New Roman"/>
                      </a:endParaRPr>
                    </a:p>
                  </a:txBody>
                  <a:tcPr marT="63500" marB="63500" marR="63500" marL="63500">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rowSpan="2">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latin typeface="Times New Roman"/>
                          <a:ea typeface="Times New Roman"/>
                          <a:cs typeface="Times New Roman"/>
                          <a:sym typeface="Times New Roman"/>
                        </a:rPr>
                        <a:t>Ensemble</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2" rowSpan="2">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Test Data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Preprocessing</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Try 1</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CV0</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Try 2</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CV2</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3D85C6"/>
                          </a:solidFill>
                          <a:latin typeface="Times New Roman"/>
                          <a:ea typeface="Times New Roman"/>
                          <a:cs typeface="Times New Roman"/>
                          <a:sym typeface="Times New Roman"/>
                        </a:rPr>
                        <a:t>Try 2</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CV4</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r>
              <a:tr h="485400">
                <a:tc gridSpan="2" vMerge="1"/>
                <a:tc hMerge="1" vMerge="1"/>
                <a:tc vMerge="1"/>
                <a:tc gridSpan="2" vMerge="1"/>
                <a:tc hMerge="1" vMerge="1"/>
                <a:tc gridSpan="2" vMerge="1"/>
                <a:tc hMerge="1" vMerge="1"/>
                <a:tc gridSpan="2" vMerge="1"/>
                <a:tc hMerge="1" vMerge="1"/>
                <a:tc gridSpan="2" vMerge="1"/>
                <a:tc hMerge="1" vMerge="1"/>
              </a:tr>
              <a:tr h="3968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Grp</a:t>
                      </a:r>
                      <a:endParaRPr b="1" sz="1000">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Index</a:t>
                      </a:r>
                      <a:endParaRPr b="1"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FF9900"/>
                          </a:solidFill>
                          <a:latin typeface="Times New Roman"/>
                          <a:ea typeface="Times New Roman"/>
                          <a:cs typeface="Times New Roman"/>
                          <a:sym typeface="Times New Roman"/>
                        </a:rPr>
                        <a:t># of Model</a:t>
                      </a:r>
                      <a:endParaRPr b="1"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1BA894"/>
                          </a:solidFill>
                          <a:latin typeface="Times New Roman"/>
                          <a:ea typeface="Times New Roman"/>
                          <a:cs typeface="Times New Roman"/>
                          <a:sym typeface="Times New Roman"/>
                        </a:rPr>
                        <a:t>Augmentation</a:t>
                      </a:r>
                      <a:endParaRPr b="1" sz="1000">
                        <a:solidFill>
                          <a:srgbClr val="1BA894"/>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A64D79"/>
                          </a:solidFill>
                          <a:latin typeface="Times New Roman"/>
                          <a:ea typeface="Times New Roman"/>
                          <a:cs typeface="Times New Roman"/>
                          <a:sym typeface="Times New Roman"/>
                        </a:rPr>
                        <a:t>KNN</a:t>
                      </a:r>
                      <a:endParaRPr b="1" sz="1000">
                        <a:solidFill>
                          <a:srgbClr val="A64D79"/>
                        </a:solidFi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6</a:t>
                      </a:r>
                      <a:endParaRPr sz="1000" cap="sma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6 - A</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5</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0.22537</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0.22082</a:t>
                      </a:r>
                      <a:endParaRPr sz="10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0.23779</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0.24154</a:t>
                      </a:r>
                      <a:endParaRPr sz="10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0.30331</a:t>
                      </a:r>
                      <a:endParaRPr sz="1000"/>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0.29786</a:t>
                      </a:r>
                      <a:endParaRPr sz="1000"/>
                    </a:p>
                  </a:txBody>
                  <a:tcPr marT="63500" marB="63500" marR="63500" marL="63500">
                    <a:lnL cap="flat" cmpd="sng" w="6350">
                      <a:solidFill>
                        <a:srgbClr val="EFEFEF"/>
                      </a:solidFill>
                      <a:prstDash val="dash"/>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Clr>
                          <a:srgbClr val="000000"/>
                        </a:buClr>
                        <a:buSzPts val="1100"/>
                        <a:buFont typeface="Arial"/>
                        <a:buNone/>
                      </a:pPr>
                      <a:r>
                        <a:rPr lang="en" sz="1000" cap="small">
                          <a:latin typeface="Times New Roman"/>
                          <a:ea typeface="Times New Roman"/>
                          <a:cs typeface="Times New Roman"/>
                          <a:sym typeface="Times New Roman"/>
                        </a:rPr>
                        <a:t>6 - B</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0.22006</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0.21145</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0.22799</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0.23202</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0.29710</a:t>
                      </a:r>
                      <a:endParaRPr sz="1000"/>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0.28737</a:t>
                      </a:r>
                      <a:endParaRPr sz="1000"/>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CV0 + Candidate 1</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CV2  + 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CV4  + 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r>
              <a:tr h="256750">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7</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7 - A</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13</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 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0.21654</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0.24366</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0.21798</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0.25559</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0.25535</a:t>
                      </a:r>
                      <a:endParaRPr sz="1000"/>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0.27775</a:t>
                      </a:r>
                      <a:endParaRPr sz="1000"/>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rowSpan="3">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FF9900"/>
                          </a:solidFill>
                          <a:latin typeface="Times New Roman"/>
                          <a:ea typeface="Times New Roman"/>
                          <a:cs typeface="Times New Roman"/>
                          <a:sym typeface="Times New Roman"/>
                        </a:rPr>
                        <a:t>14</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gridSpan="4">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CV0 + CV2 + </a:t>
                      </a:r>
                      <a:r>
                        <a:rPr b="1" lang="en" sz="1000">
                          <a:solidFill>
                            <a:srgbClr val="CC0000"/>
                          </a:solidFill>
                          <a:latin typeface="Times New Roman"/>
                          <a:ea typeface="Times New Roman"/>
                          <a:cs typeface="Times New Roman"/>
                          <a:sym typeface="Times New Roman"/>
                        </a:rPr>
                        <a:t>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gridSpan="2" rowSpan="3">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NA</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3" hMerge="1"/>
              </a:tr>
              <a:tr h="676900">
                <a:tc>
                  <a:txBody>
                    <a:bodyPr>
                      <a:no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vMerge="1"/>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Score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Ranking</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(Top%)</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Score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Ranking</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(Top%)</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vMerge="1"/>
                <a:tc hMerge="1" vMerge="1"/>
              </a:tr>
              <a:tr h="661950">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 8</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8 - A</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vMerge="1"/>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0.20022</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63</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(4.4%)</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0.21994</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103</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(7.2%)</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vMerge="1"/>
                <a:tc hMerge="1" vMerge="1"/>
              </a:tr>
              <a:tr h="34215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6">
                  <a:txBody>
                    <a:bodyPr>
                      <a:noAutofit/>
                    </a:bodyPr>
                    <a:lstStyle/>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CV0 + CV2 + CV 4 + </a:t>
                      </a:r>
                      <a:r>
                        <a:rPr b="1" lang="en" sz="1000">
                          <a:solidFill>
                            <a:srgbClr val="CC0000"/>
                          </a:solidFill>
                          <a:latin typeface="Times New Roman"/>
                          <a:ea typeface="Times New Roman"/>
                          <a:cs typeface="Times New Roman"/>
                          <a:sym typeface="Times New Roman"/>
                        </a:rPr>
                        <a:t>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hMerge="1"/>
                <a:tc hMerge="1"/>
              </a:tr>
              <a:tr h="342150">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9 - A</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gridSpan="6">
                  <a:txBody>
                    <a:bodyPr>
                      <a:noAutofit/>
                    </a:bodyPr>
                    <a:lstStyle/>
                    <a:p>
                      <a:pPr indent="0" lvl="0" marL="0" rtl="0" algn="ctr">
                        <a:spcBef>
                          <a:spcPts val="0"/>
                        </a:spcBef>
                        <a:spcAft>
                          <a:spcPts val="0"/>
                        </a:spcAft>
                        <a:buClr>
                          <a:srgbClr val="000000"/>
                        </a:buClr>
                        <a:buSzPts val="1100"/>
                        <a:buFont typeface="Arial"/>
                        <a:buNone/>
                      </a:pPr>
                      <a:r>
                        <a:rPr b="1" lang="en" sz="1000">
                          <a:latin typeface="Times New Roman"/>
                          <a:ea typeface="Times New Roman"/>
                          <a:cs typeface="Times New Roman"/>
                          <a:sym typeface="Times New Roman"/>
                        </a:rPr>
                        <a:t>Private Board Score</a:t>
                      </a:r>
                      <a:r>
                        <a:rPr lang="en" sz="1000">
                          <a:latin typeface="Times New Roman"/>
                          <a:ea typeface="Times New Roman"/>
                          <a:cs typeface="Times New Roman"/>
                          <a:sym typeface="Times New Roman"/>
                        </a:rPr>
                        <a:t>: 0.23013</a:t>
                      </a:r>
                      <a:r>
                        <a:rPr b="1" lang="en" sz="1000">
                          <a:latin typeface="Times New Roman"/>
                          <a:ea typeface="Times New Roman"/>
                          <a:cs typeface="Times New Roman"/>
                          <a:sym typeface="Times New Roman"/>
                        </a:rPr>
                        <a:t> | Public Board Score</a:t>
                      </a:r>
                      <a:r>
                        <a:rPr lang="en" sz="1000">
                          <a:latin typeface="Times New Roman"/>
                          <a:ea typeface="Times New Roman"/>
                          <a:cs typeface="Times New Roman"/>
                          <a:sym typeface="Times New Roman"/>
                        </a:rPr>
                        <a:t>: 0.23067 </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hMerge="1"/>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graphicFrame>
        <p:nvGraphicFramePr>
          <p:cNvPr id="359" name="Google Shape;359;p47"/>
          <p:cNvGraphicFramePr/>
          <p:nvPr/>
        </p:nvGraphicFramePr>
        <p:xfrm>
          <a:off x="579950" y="247625"/>
          <a:ext cx="3000000" cy="3000000"/>
        </p:xfrm>
        <a:graphic>
          <a:graphicData uri="http://schemas.openxmlformats.org/drawingml/2006/table">
            <a:tbl>
              <a:tblPr>
                <a:noFill/>
                <a:tableStyleId>{31DF0F3E-81DF-497C-8DFD-366D21B088FE}</a:tableStyleId>
              </a:tblPr>
              <a:tblGrid>
                <a:gridCol w="728750"/>
                <a:gridCol w="728750"/>
                <a:gridCol w="728750"/>
                <a:gridCol w="728750"/>
                <a:gridCol w="728750"/>
                <a:gridCol w="728750"/>
                <a:gridCol w="728750"/>
                <a:gridCol w="728750"/>
                <a:gridCol w="718025"/>
                <a:gridCol w="718025"/>
                <a:gridCol w="718025"/>
              </a:tblGrid>
              <a:tr h="191475">
                <a:tc gridSpan="2" rowSpan="2">
                  <a:txBody>
                    <a:bodyPr>
                      <a:noAutofit/>
                    </a:bodyPr>
                    <a:lstStyle/>
                    <a:p>
                      <a:pPr indent="0" lvl="0" marL="0" rtl="0" algn="ctr">
                        <a:spcBef>
                          <a:spcPts val="0"/>
                        </a:spcBef>
                        <a:spcAft>
                          <a:spcPts val="0"/>
                        </a:spcAft>
                        <a:buNone/>
                      </a:pPr>
                      <a:r>
                        <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Model</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Optimizer</a:t>
                      </a:r>
                      <a:endParaRPr b="1" sz="1000">
                        <a:latin typeface="Times New Roman"/>
                        <a:ea typeface="Times New Roman"/>
                        <a:cs typeface="Times New Roman"/>
                        <a:sym typeface="Times New Roman"/>
                      </a:endParaRPr>
                    </a:p>
                  </a:txBody>
                  <a:tcPr marT="63500" marB="63500" marR="63500" marL="63500">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rowSpan="2">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Ensemble</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2" rowSpan="2">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Test Data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Preprocessing</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Try 1</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CV0</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CC0000"/>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3D85C6"/>
                          </a:solidFill>
                          <a:latin typeface="Times New Roman"/>
                          <a:ea typeface="Times New Roman"/>
                          <a:cs typeface="Times New Roman"/>
                          <a:sym typeface="Times New Roman"/>
                        </a:rPr>
                        <a:t>Try 2</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CV2</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c gridSpan="2" row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ResNet50</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3D85C6"/>
                          </a:solidFill>
                          <a:latin typeface="Times New Roman"/>
                          <a:ea typeface="Times New Roman"/>
                          <a:cs typeface="Times New Roman"/>
                          <a:sym typeface="Times New Roman"/>
                        </a:rPr>
                        <a:t>Adam</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3D85C6"/>
                          </a:solidFill>
                          <a:latin typeface="Times New Roman"/>
                          <a:ea typeface="Times New Roman"/>
                          <a:cs typeface="Times New Roman"/>
                          <a:sym typeface="Times New Roman"/>
                        </a:rPr>
                        <a:t>Try 2</a:t>
                      </a:r>
                      <a:endParaRPr b="1" sz="1000">
                        <a:solidFill>
                          <a:srgbClr val="3D85C6"/>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CV4</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hMerge="1"/>
              </a:tr>
              <a:tr h="485400">
                <a:tc gridSpan="2" vMerge="1"/>
                <a:tc hMerge="1" vMerge="1"/>
                <a:tc vMerge="1"/>
                <a:tc gridSpan="2" vMerge="1"/>
                <a:tc hMerge="1" vMerge="1"/>
                <a:tc gridSpan="2" vMerge="1"/>
                <a:tc hMerge="1" vMerge="1"/>
                <a:tc gridSpan="2" vMerge="1"/>
                <a:tc hMerge="1" vMerge="1"/>
                <a:tc gridSpan="2" vMerge="1"/>
                <a:tc hMerge="1" vMerge="1"/>
              </a:tr>
              <a:tr h="3968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Grp</a:t>
                      </a:r>
                      <a:endParaRPr b="1" sz="1000">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Index</a:t>
                      </a:r>
                      <a:endParaRPr b="1"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FF9900"/>
                          </a:solidFill>
                          <a:latin typeface="Times New Roman"/>
                          <a:ea typeface="Times New Roman"/>
                          <a:cs typeface="Times New Roman"/>
                          <a:sym typeface="Times New Roman"/>
                        </a:rPr>
                        <a:t># of Model</a:t>
                      </a:r>
                      <a:endParaRPr b="1"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1BA894"/>
                          </a:solidFill>
                          <a:latin typeface="Times New Roman"/>
                          <a:ea typeface="Times New Roman"/>
                          <a:cs typeface="Times New Roman"/>
                          <a:sym typeface="Times New Roman"/>
                        </a:rPr>
                        <a:t>Augmentation</a:t>
                      </a:r>
                      <a:endParaRPr b="1" sz="1000">
                        <a:solidFill>
                          <a:srgbClr val="1BA894"/>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A64D79"/>
                          </a:solidFill>
                          <a:latin typeface="Times New Roman"/>
                          <a:ea typeface="Times New Roman"/>
                          <a:cs typeface="Times New Roman"/>
                          <a:sym typeface="Times New Roman"/>
                        </a:rPr>
                        <a:t>KNN</a:t>
                      </a:r>
                      <a:endParaRPr b="1" sz="1000">
                        <a:solidFill>
                          <a:srgbClr val="A64D79"/>
                        </a:solidFi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txBody>
                  <a:tcPr marT="63500" marB="63500" marR="63500" marL="63500">
                    <a:lnL cap="flat" cmpd="sng">
                      <a:solidFill>
                        <a:srgbClr val="FFFFFF"/>
                      </a:solidFill>
                      <a:prstDash val="dash"/>
                      <a:round/>
                      <a:headEnd len="sm" w="sm" type="none"/>
                      <a:tailEnd len="sm" w="sm" type="none"/>
                    </a:lnL>
                    <a:lnR cap="flat" cmpd="sng">
                      <a:solidFill>
                        <a:srgbClr val="FFFFF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6</a:t>
                      </a:r>
                      <a:endParaRPr sz="1000" cap="small">
                        <a:latin typeface="Times New Roman"/>
                        <a:ea typeface="Times New Roman"/>
                        <a:cs typeface="Times New Roman"/>
                        <a:sym typeface="Times New Roman"/>
                      </a:endParaRPr>
                    </a:p>
                  </a:txBody>
                  <a:tcPr marT="63500" marB="63500" marR="63500" marL="63500" anchor="ctr">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6 - A</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5</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0.22537</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0.22082</a:t>
                      </a:r>
                      <a:endParaRPr sz="10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0.23779</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0.24154</a:t>
                      </a:r>
                      <a:endParaRPr sz="1000">
                        <a:latin typeface="Times New Roman"/>
                        <a:ea typeface="Times New Roman"/>
                        <a:cs typeface="Times New Roman"/>
                        <a:sym typeface="Times New Roman"/>
                      </a:endParaRPr>
                    </a:p>
                  </a:txBody>
                  <a:tcPr marT="63500" marB="63500" marR="63500" marL="63500">
                    <a:lnL cap="flat" cmpd="sng" w="6350">
                      <a:solidFill>
                        <a:srgbClr val="EFEFEF"/>
                      </a:solidFill>
                      <a:prstDash val="dash"/>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0.30331</a:t>
                      </a:r>
                      <a:endParaRPr sz="1000"/>
                    </a:p>
                  </a:txBody>
                  <a:tcPr marT="63500" marB="63500" marR="63500" marL="63500">
                    <a:lnL cap="flat" cmpd="sng" w="6350">
                      <a:solidFill>
                        <a:srgbClr val="000000"/>
                      </a:solidFill>
                      <a:prstDash val="solid"/>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0.29786</a:t>
                      </a:r>
                      <a:endParaRPr sz="1000"/>
                    </a:p>
                  </a:txBody>
                  <a:tcPr marT="63500" marB="63500" marR="63500" marL="63500">
                    <a:lnL cap="flat" cmpd="sng" w="6350">
                      <a:solidFill>
                        <a:srgbClr val="EFEFEF"/>
                      </a:solidFill>
                      <a:prstDash val="dash"/>
                      <a:round/>
                      <a:headEnd len="sm" w="sm" type="none"/>
                      <a:tailEnd len="sm" w="sm" type="none"/>
                    </a:lnL>
                    <a:lnR cap="flat" cmpd="sng" w="6350">
                      <a:solidFill>
                        <a:srgbClr val="EFEFEF"/>
                      </a:solidFill>
                      <a:prstDash val="dash"/>
                      <a:round/>
                      <a:headEnd len="sm" w="sm" type="none"/>
                      <a:tailEnd len="sm" w="sm" type="none"/>
                    </a:lnR>
                    <a:lnT cap="flat" cmpd="sng" w="6350">
                      <a:solidFill>
                        <a:srgbClr val="000000"/>
                      </a:solidFill>
                      <a:prstDash val="solid"/>
                      <a:round/>
                      <a:headEnd len="sm" w="sm" type="none"/>
                      <a:tailEnd len="sm" w="sm" type="none"/>
                    </a:lnT>
                    <a:lnB cap="flat" cmpd="sng" w="6350">
                      <a:solidFill>
                        <a:srgbClr val="FFFFFF"/>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6 - B</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0.22006</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0.21145</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0.22799</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0.23202</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0.29710</a:t>
                      </a:r>
                      <a:endParaRPr sz="1000"/>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0.28737</a:t>
                      </a:r>
                      <a:endParaRPr sz="1000"/>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CV0 + </a:t>
                      </a:r>
                      <a:r>
                        <a:rPr b="1" lang="en" sz="1000">
                          <a:solidFill>
                            <a:srgbClr val="CC0000"/>
                          </a:solidFill>
                          <a:latin typeface="Times New Roman"/>
                          <a:ea typeface="Times New Roman"/>
                          <a:cs typeface="Times New Roman"/>
                          <a:sym typeface="Times New Roman"/>
                        </a:rPr>
                        <a:t> Candidate 1</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CV2  + </a:t>
                      </a:r>
                      <a:r>
                        <a:rPr b="1" lang="en" sz="1000">
                          <a:solidFill>
                            <a:srgbClr val="CC0000"/>
                          </a:solidFill>
                          <a:latin typeface="Times New Roman"/>
                          <a:ea typeface="Times New Roman"/>
                          <a:cs typeface="Times New Roman"/>
                          <a:sym typeface="Times New Roman"/>
                        </a:rPr>
                        <a:t> Candidate 1</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CV</a:t>
                      </a:r>
                      <a:r>
                        <a:rPr b="1" lang="en" sz="1000">
                          <a:solidFill>
                            <a:srgbClr val="CC0000"/>
                          </a:solidFill>
                          <a:latin typeface="Times New Roman"/>
                          <a:ea typeface="Times New Roman"/>
                          <a:cs typeface="Times New Roman"/>
                          <a:sym typeface="Times New Roman"/>
                        </a:rPr>
                        <a:t>4  +  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r>
              <a:tr h="256750">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7</a:t>
                      </a:r>
                      <a:endParaRPr sz="1000" cap="small">
                        <a:latin typeface="Times New Roman"/>
                        <a:ea typeface="Times New Roman"/>
                        <a:cs typeface="Times New Roman"/>
                        <a:sym typeface="Times New Roman"/>
                      </a:endParaRPr>
                    </a:p>
                  </a:txBody>
                  <a:tcPr marT="63500" marB="63500" marR="63500" marL="63500" anchor="ctr">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latin typeface="Times New Roman"/>
                          <a:ea typeface="Times New Roman"/>
                          <a:cs typeface="Times New Roman"/>
                          <a:sym typeface="Times New Roman"/>
                        </a:rPr>
                        <a:t>7 - A</a:t>
                      </a:r>
                      <a:endParaRPr sz="1000" cap="sma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cap="small">
                          <a:solidFill>
                            <a:srgbClr val="FF9900"/>
                          </a:solidFill>
                          <a:latin typeface="Times New Roman"/>
                          <a:ea typeface="Times New Roman"/>
                          <a:cs typeface="Times New Roman"/>
                          <a:sym typeface="Times New Roman"/>
                        </a:rPr>
                        <a:t>13</a:t>
                      </a:r>
                      <a:endParaRPr sz="1000" cap="small">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 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0.21654</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0.24366</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0.21798</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0.25559</a:t>
                      </a:r>
                      <a:endParaRPr sz="1000">
                        <a:latin typeface="Times New Roman"/>
                        <a:ea typeface="Times New Roman"/>
                        <a:cs typeface="Times New Roman"/>
                        <a:sym typeface="Times New Roman"/>
                      </a:endParaRPr>
                    </a:p>
                  </a:txBody>
                  <a:tcPr marT="63500" marB="63500" marR="63500" marL="63500">
                    <a:lnL cap="flat" cmpd="sng">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0.25535</a:t>
                      </a:r>
                      <a:endParaRPr sz="1000"/>
                    </a:p>
                  </a:txBody>
                  <a:tcPr marT="63500" marB="63500" marR="63500" marL="63500">
                    <a:lnL cap="flat" cmpd="sng" w="6350">
                      <a:solidFill>
                        <a:srgbClr val="000000"/>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0.27775</a:t>
                      </a:r>
                      <a:endParaRPr sz="1000"/>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5675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rowSpan="3">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FF9900"/>
                          </a:solidFill>
                          <a:latin typeface="Times New Roman"/>
                          <a:ea typeface="Times New Roman"/>
                          <a:cs typeface="Times New Roman"/>
                          <a:sym typeface="Times New Roman"/>
                        </a:rPr>
                        <a:t>14</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FFFFFF"/>
                      </a:solidFill>
                      <a:prstDash val="solid"/>
                      <a:round/>
                      <a:headEnd len="sm" w="sm" type="none"/>
                      <a:tailEnd len="sm" w="sm" type="none"/>
                    </a:lnB>
                  </a:tcPr>
                </a:tc>
                <a:tc gridSpan="4">
                  <a:txBody>
                    <a:bodyPr>
                      <a:noAutofit/>
                    </a:bodyPr>
                    <a:lstStyle/>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CV0 + CV2 + Candidate 1</a:t>
                      </a:r>
                      <a:endParaRPr b="1" sz="1000">
                        <a:solidFill>
                          <a:srgbClr val="CC0000"/>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gridSpan="2" rowSpan="3">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NA</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3" hMerge="1"/>
              </a:tr>
              <a:tr h="676900">
                <a:tc>
                  <a:txBody>
                    <a:bodyPr>
                      <a:no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vMerge="1"/>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Private Board</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Score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Ranking</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(Top%)</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Public Board</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Score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Ranking</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(Top%)</a:t>
                      </a:r>
                      <a:endParaRPr b="1"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vMerge="1"/>
                <a:tc hMerge="1" vMerge="1"/>
              </a:tr>
              <a:tr h="661950">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 8</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8 - A</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vMerge="1"/>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1BA894"/>
                          </a:solidFill>
                          <a:latin typeface="Times New Roman"/>
                          <a:ea typeface="Times New Roman"/>
                          <a:cs typeface="Times New Roman"/>
                          <a:sym typeface="Times New Roman"/>
                        </a:rPr>
                        <a:t>Y</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p>
                      <a:pPr indent="0" lvl="0" marL="0" rtl="0" algn="ctr">
                        <a:spcBef>
                          <a:spcPts val="0"/>
                        </a:spcBef>
                        <a:spcAft>
                          <a:spcPts val="0"/>
                        </a:spcAft>
                        <a:buNone/>
                      </a:pPr>
                      <a:r>
                        <a:rPr lang="en" sz="1000">
                          <a:solidFill>
                            <a:srgbClr val="A64D79"/>
                          </a:solidFill>
                          <a:latin typeface="Times New Roman"/>
                          <a:ea typeface="Times New Roman"/>
                          <a:cs typeface="Times New Roman"/>
                          <a:sym typeface="Times New Roman"/>
                        </a:rPr>
                        <a:t>First 10</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2">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0.20022</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63</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(4.4%)</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a:txBody>
                    <a:bodyPr>
                      <a:no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0.21994</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103</a:t>
                      </a:r>
                      <a:endParaRPr sz="1000">
                        <a:latin typeface="Times New Roman"/>
                        <a:ea typeface="Times New Roman"/>
                        <a:cs typeface="Times New Roman"/>
                        <a:sym typeface="Times New Roman"/>
                      </a:endParaRPr>
                    </a:p>
                    <a:p>
                      <a:pPr indent="0" lvl="0" marL="0" rtl="0" algn="r">
                        <a:spcBef>
                          <a:spcPts val="0"/>
                        </a:spcBef>
                        <a:spcAft>
                          <a:spcPts val="0"/>
                        </a:spcAft>
                        <a:buNone/>
                      </a:pPr>
                      <a:r>
                        <a:rPr lang="en" sz="1000">
                          <a:latin typeface="Times New Roman"/>
                          <a:ea typeface="Times New Roman"/>
                          <a:cs typeface="Times New Roman"/>
                          <a:sym typeface="Times New Roman"/>
                        </a:rPr>
                        <a:t>(7.2%)</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gridSpan="2" vMerge="1"/>
                <a:tc hMerge="1" vMerge="1"/>
              </a:tr>
              <a:tr h="34215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EFEFEF"/>
                      </a:solidFill>
                      <a:prstDash val="dash"/>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gridSpan="6">
                  <a:txBody>
                    <a:bodyPr>
                      <a:noAutofit/>
                    </a:bodyPr>
                    <a:lstStyle/>
                    <a:p>
                      <a:pPr indent="0" lvl="0" marL="0" rtl="0" algn="ctr">
                        <a:spcBef>
                          <a:spcPts val="0"/>
                        </a:spcBef>
                        <a:spcAft>
                          <a:spcPts val="0"/>
                        </a:spcAft>
                        <a:buClr>
                          <a:srgbClr val="000000"/>
                        </a:buClr>
                        <a:buSzPts val="1100"/>
                        <a:buFont typeface="Arial"/>
                        <a:buNone/>
                      </a:pPr>
                      <a:r>
                        <a:rPr b="1" lang="en" sz="1000">
                          <a:solidFill>
                            <a:srgbClr val="CC0000"/>
                          </a:solidFill>
                          <a:latin typeface="Times New Roman"/>
                          <a:ea typeface="Times New Roman"/>
                          <a:cs typeface="Times New Roman"/>
                          <a:sym typeface="Times New Roman"/>
                        </a:rPr>
                        <a:t>CV0 + CV2 + CV 4 + 12 Models*</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hMerge="1"/>
                <a:tc hMerge="1"/>
              </a:tr>
              <a:tr h="342150">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nchor="ctr">
                    <a:lnL cap="flat" cmpd="sng" w="6350">
                      <a:solidFill>
                        <a:srgbClr val="000000">
                          <a:alpha val="0"/>
                        </a:srgbClr>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9 - A</a:t>
                      </a:r>
                      <a:endParaRPr sz="1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FF9900"/>
                        </a:solidFill>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EFEFEF"/>
                      </a:solidFill>
                      <a:prstDash val="dash"/>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1BA894"/>
                        </a:solidFill>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A64D79"/>
                        </a:solidFill>
                        <a:latin typeface="Times New Roman"/>
                        <a:ea typeface="Times New Roman"/>
                        <a:cs typeface="Times New Roman"/>
                        <a:sym typeface="Times New Roman"/>
                      </a:endParaRPr>
                    </a:p>
                  </a:txBody>
                  <a:tcPr marT="63500" marB="63500" marR="63500" marL="63500">
                    <a:lnL cap="flat" cmpd="sng" w="6350">
                      <a:solidFill>
                        <a:srgbClr val="FFFFFF"/>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gridSpan="6">
                  <a:txBody>
                    <a:bodyPr>
                      <a:noAutofit/>
                    </a:bodyPr>
                    <a:lstStyle/>
                    <a:p>
                      <a:pPr indent="0" lvl="0" marL="0" rtl="0" algn="ctr">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0.23013 Private ; 0.23067 Public </a:t>
                      </a:r>
                      <a:endParaRPr sz="10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hMerge="1"/>
                <a:tc hMerge="1"/>
                <a:tc hMerge="1"/>
              </a:tr>
            </a:tbl>
          </a:graphicData>
        </a:graphic>
      </p:graphicFrame>
      <p:sp>
        <p:nvSpPr>
          <p:cNvPr id="360" name="Google Shape;360;p47"/>
          <p:cNvSpPr/>
          <p:nvPr/>
        </p:nvSpPr>
        <p:spPr>
          <a:xfrm>
            <a:off x="4223700" y="2512575"/>
            <a:ext cx="2904300" cy="1692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1" name="Google Shape;361;p47"/>
          <p:cNvSpPr txBox="1"/>
          <p:nvPr>
            <p:ph idx="4294967295" type="title"/>
          </p:nvPr>
        </p:nvSpPr>
        <p:spPr>
          <a:xfrm>
            <a:off x="387500" y="831825"/>
            <a:ext cx="2378700" cy="20400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Candidate 2</a:t>
            </a:r>
            <a:endParaRPr>
              <a:solidFill>
                <a:schemeClr val="dk2"/>
              </a:solidFill>
            </a:endParaRPr>
          </a:p>
          <a:p>
            <a:pPr indent="0" lvl="0" marL="0" rtl="0" algn="l">
              <a:spcBef>
                <a:spcPts val="0"/>
              </a:spcBef>
              <a:spcAft>
                <a:spcPts val="0"/>
              </a:spcAft>
              <a:buNone/>
            </a:pPr>
            <a:r>
              <a:rPr lang="en" sz="1800">
                <a:solidFill>
                  <a:schemeClr val="accent1"/>
                </a:solidFill>
              </a:rPr>
              <a:t>12 models by SGD +</a:t>
            </a:r>
            <a:endParaRPr sz="1800">
              <a:solidFill>
                <a:schemeClr val="accent1"/>
              </a:solidFill>
            </a:endParaRPr>
          </a:p>
          <a:p>
            <a:pPr indent="0" lvl="0" marL="0" rtl="0" algn="l">
              <a:spcBef>
                <a:spcPts val="0"/>
              </a:spcBef>
              <a:spcAft>
                <a:spcPts val="0"/>
              </a:spcAft>
              <a:buNone/>
            </a:pPr>
            <a:r>
              <a:rPr lang="en" sz="1800">
                <a:solidFill>
                  <a:schemeClr val="accent1"/>
                </a:solidFill>
              </a:rPr>
              <a:t>2 models by Adam</a:t>
            </a:r>
            <a:r>
              <a:rPr lang="en" sz="1800">
                <a:solidFill>
                  <a:srgbClr val="000000"/>
                </a:solidFill>
              </a:rPr>
              <a:t> </a:t>
            </a:r>
            <a:endParaRPr/>
          </a:p>
        </p:txBody>
      </p:sp>
      <p:cxnSp>
        <p:nvCxnSpPr>
          <p:cNvPr id="362" name="Google Shape;362;p47"/>
          <p:cNvCxnSpPr>
            <a:stCxn id="360" idx="1"/>
          </p:cNvCxnSpPr>
          <p:nvPr/>
        </p:nvCxnSpPr>
        <p:spPr>
          <a:xfrm rot="10800000">
            <a:off x="2431200" y="2679825"/>
            <a:ext cx="1792500" cy="6789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idx="4294967295" type="title"/>
          </p:nvPr>
        </p:nvSpPr>
        <p:spPr>
          <a:xfrm>
            <a:off x="526750" y="483475"/>
            <a:ext cx="4670700" cy="1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Candidate 2</a:t>
            </a:r>
            <a:endParaRPr>
              <a:solidFill>
                <a:schemeClr val="dk2"/>
              </a:solidFill>
            </a:endParaRPr>
          </a:p>
          <a:p>
            <a:pPr indent="0" lvl="0" marL="0" rtl="0" algn="l">
              <a:spcBef>
                <a:spcPts val="0"/>
              </a:spcBef>
              <a:spcAft>
                <a:spcPts val="0"/>
              </a:spcAft>
              <a:buNone/>
            </a:pPr>
            <a:r>
              <a:rPr lang="en" sz="1800">
                <a:solidFill>
                  <a:schemeClr val="accent1"/>
                </a:solidFill>
              </a:rPr>
              <a:t>12 models by SGD + 2  models by Adam</a:t>
            </a:r>
            <a:r>
              <a:rPr lang="en" sz="1800">
                <a:solidFill>
                  <a:srgbClr val="000000"/>
                </a:solidFill>
              </a:rPr>
              <a:t> </a:t>
            </a:r>
            <a:endParaRPr sz="1800">
              <a:solidFill>
                <a:srgbClr val="000000"/>
              </a:solidFill>
            </a:endParaRPr>
          </a:p>
          <a:p>
            <a:pPr indent="0" lvl="0" marL="0" rtl="0" algn="l">
              <a:spcBef>
                <a:spcPts val="0"/>
              </a:spcBef>
              <a:spcAft>
                <a:spcPts val="0"/>
              </a:spcAft>
              <a:buClr>
                <a:srgbClr val="000000"/>
              </a:buClr>
              <a:buSzPts val="1100"/>
              <a:buFont typeface="Arial"/>
              <a:buNone/>
            </a:pPr>
            <a:r>
              <a:t/>
            </a:r>
            <a:endParaRPr/>
          </a:p>
        </p:txBody>
      </p:sp>
      <p:sp>
        <p:nvSpPr>
          <p:cNvPr id="368" name="Google Shape;368;p48"/>
          <p:cNvSpPr txBox="1"/>
          <p:nvPr/>
        </p:nvSpPr>
        <p:spPr>
          <a:xfrm>
            <a:off x="659450" y="2164975"/>
            <a:ext cx="3621000" cy="200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Private Leaderboard score </a:t>
            </a:r>
            <a:r>
              <a:rPr b="1" lang="en">
                <a:solidFill>
                  <a:srgbClr val="CC0000"/>
                </a:solidFill>
                <a:latin typeface="Lato"/>
                <a:ea typeface="Lato"/>
                <a:cs typeface="Lato"/>
                <a:sym typeface="Lato"/>
              </a:rPr>
              <a:t>0.20022</a:t>
            </a:r>
            <a:endParaRPr b="1">
              <a:solidFill>
                <a:srgbClr val="CC0000"/>
              </a:solidFill>
              <a:latin typeface="Lato"/>
              <a:ea typeface="Lato"/>
              <a:cs typeface="Lato"/>
              <a:sym typeface="Lato"/>
            </a:endParaRPr>
          </a:p>
          <a:p>
            <a:pPr indent="0" lvl="0" marL="0" rtl="0" algn="l">
              <a:lnSpc>
                <a:spcPct val="115000"/>
              </a:lnSpc>
              <a:spcBef>
                <a:spcPts val="1000"/>
              </a:spcBef>
              <a:spcAft>
                <a:spcPts val="0"/>
              </a:spcAft>
              <a:buNone/>
            </a:pPr>
            <a:r>
              <a:rPr b="1" lang="en">
                <a:solidFill>
                  <a:schemeClr val="accent1"/>
                </a:solidFill>
                <a:latin typeface="Lato"/>
                <a:ea typeface="Lato"/>
                <a:cs typeface="Lato"/>
                <a:sym typeface="Lato"/>
              </a:rPr>
              <a:t>             </a:t>
            </a:r>
            <a:r>
              <a:rPr b="1" lang="en">
                <a:solidFill>
                  <a:srgbClr val="CC0000"/>
                </a:solidFill>
                <a:latin typeface="Lato"/>
                <a:ea typeface="Lato"/>
                <a:cs typeface="Lato"/>
                <a:sym typeface="Lato"/>
              </a:rPr>
              <a:t>63</a:t>
            </a:r>
            <a:r>
              <a:rPr b="1" lang="en">
                <a:solidFill>
                  <a:schemeClr val="accent1"/>
                </a:solidFill>
                <a:latin typeface="Lato"/>
                <a:ea typeface="Lato"/>
                <a:cs typeface="Lato"/>
                <a:sym typeface="Lato"/>
              </a:rPr>
              <a:t> out of 1440 teams (</a:t>
            </a:r>
            <a:r>
              <a:rPr b="1" lang="en">
                <a:solidFill>
                  <a:srgbClr val="CC0000"/>
                </a:solidFill>
                <a:latin typeface="Lato"/>
                <a:ea typeface="Lato"/>
                <a:cs typeface="Lato"/>
                <a:sym typeface="Lato"/>
              </a:rPr>
              <a:t>Top 4.4%</a:t>
            </a:r>
            <a:r>
              <a:rPr b="1" lang="en">
                <a:solidFill>
                  <a:schemeClr val="accent1"/>
                </a:solidFill>
                <a:latin typeface="Lato"/>
                <a:ea typeface="Lato"/>
                <a:cs typeface="Lato"/>
                <a:sym typeface="Lato"/>
              </a:rPr>
              <a:t>)</a:t>
            </a:r>
            <a:endParaRPr b="1">
              <a:solidFill>
                <a:schemeClr val="accent1"/>
              </a:solidFill>
              <a:latin typeface="Lato"/>
              <a:ea typeface="Lato"/>
              <a:cs typeface="Lato"/>
              <a:sym typeface="Lato"/>
            </a:endParaRPr>
          </a:p>
          <a:p>
            <a:pPr indent="0" lvl="0" marL="0" rtl="0" algn="l">
              <a:lnSpc>
                <a:spcPct val="115000"/>
              </a:lnSpc>
              <a:spcBef>
                <a:spcPts val="1000"/>
              </a:spcBef>
              <a:spcAft>
                <a:spcPts val="0"/>
              </a:spcAft>
              <a:buNone/>
            </a:pPr>
            <a:r>
              <a:t/>
            </a:r>
            <a:endParaRPr b="1">
              <a:solidFill>
                <a:schemeClr val="accent1"/>
              </a:solidFill>
              <a:latin typeface="Lato"/>
              <a:ea typeface="Lato"/>
              <a:cs typeface="Lato"/>
              <a:sym typeface="Lato"/>
            </a:endParaRPr>
          </a:p>
          <a:p>
            <a:pPr indent="-317500" lvl="0" marL="457200" rtl="0" algn="l">
              <a:lnSpc>
                <a:spcPct val="115000"/>
              </a:lnSpc>
              <a:spcBef>
                <a:spcPts val="1000"/>
              </a:spcBef>
              <a:spcAft>
                <a:spcPts val="0"/>
              </a:spcAft>
              <a:buClr>
                <a:schemeClr val="accent1"/>
              </a:buClr>
              <a:buSzPts val="1400"/>
              <a:buFont typeface="Lato"/>
              <a:buChar char="●"/>
            </a:pPr>
            <a:r>
              <a:rPr b="1" lang="en">
                <a:solidFill>
                  <a:schemeClr val="accent1"/>
                </a:solidFill>
                <a:latin typeface="Lato"/>
                <a:ea typeface="Lato"/>
                <a:cs typeface="Lato"/>
                <a:sym typeface="Lato"/>
              </a:rPr>
              <a:t>Public Leaderboard score </a:t>
            </a:r>
            <a:r>
              <a:rPr b="1" lang="en">
                <a:solidFill>
                  <a:schemeClr val="accent1"/>
                </a:solidFill>
                <a:latin typeface="Lato"/>
                <a:ea typeface="Lato"/>
                <a:cs typeface="Lato"/>
                <a:sym typeface="Lato"/>
              </a:rPr>
              <a:t>0.21994</a:t>
            </a:r>
            <a:endParaRPr b="1">
              <a:solidFill>
                <a:schemeClr val="accent1"/>
              </a:solidFill>
              <a:latin typeface="Lato"/>
              <a:ea typeface="Lato"/>
              <a:cs typeface="Lato"/>
              <a:sym typeface="Lato"/>
            </a:endParaRPr>
          </a:p>
          <a:p>
            <a:pPr indent="0" lvl="0" marL="0" rtl="0" algn="l">
              <a:lnSpc>
                <a:spcPct val="115000"/>
              </a:lnSpc>
              <a:spcBef>
                <a:spcPts val="1000"/>
              </a:spcBef>
              <a:spcAft>
                <a:spcPts val="1000"/>
              </a:spcAft>
              <a:buClr>
                <a:srgbClr val="000000"/>
              </a:buClr>
              <a:buSzPts val="1100"/>
              <a:buFont typeface="Arial"/>
              <a:buNone/>
            </a:pPr>
            <a:r>
              <a:rPr b="1" lang="en">
                <a:solidFill>
                  <a:schemeClr val="accent1"/>
                </a:solidFill>
                <a:latin typeface="Lato"/>
                <a:ea typeface="Lato"/>
                <a:cs typeface="Lato"/>
                <a:sym typeface="Lato"/>
              </a:rPr>
              <a:t>             103 out of 1440 teams (Top 7.2%)</a:t>
            </a:r>
            <a:endParaRPr b="1">
              <a:solidFill>
                <a:schemeClr val="accent1"/>
              </a:solidFill>
              <a:latin typeface="Lato"/>
              <a:ea typeface="Lato"/>
              <a:cs typeface="Lato"/>
              <a:sym typeface="Lato"/>
            </a:endParaRPr>
          </a:p>
        </p:txBody>
      </p:sp>
      <p:pic>
        <p:nvPicPr>
          <p:cNvPr id="369" name="Google Shape;369;p48"/>
          <p:cNvPicPr preferRelativeResize="0"/>
          <p:nvPr/>
        </p:nvPicPr>
        <p:blipFill>
          <a:blip r:embed="rId3">
            <a:alphaModFix/>
          </a:blip>
          <a:stretch>
            <a:fillRect/>
          </a:stretch>
        </p:blipFill>
        <p:spPr>
          <a:xfrm>
            <a:off x="5080600" y="659875"/>
            <a:ext cx="4063400" cy="43007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729450" y="1318650"/>
            <a:ext cx="7688700" cy="1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Matters</a:t>
            </a:r>
            <a:r>
              <a:rPr lang="en"/>
              <a:t> in Improving Performance</a:t>
            </a:r>
            <a:endParaRPr/>
          </a:p>
        </p:txBody>
      </p:sp>
      <p:sp>
        <p:nvSpPr>
          <p:cNvPr id="380" name="Google Shape;380;p50"/>
          <p:cNvSpPr txBox="1"/>
          <p:nvPr>
            <p:ph idx="1" type="body"/>
          </p:nvPr>
        </p:nvSpPr>
        <p:spPr>
          <a:xfrm>
            <a:off x="729450" y="2067725"/>
            <a:ext cx="7688700" cy="2038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Transfer Learning using Pre-trained models</a:t>
            </a:r>
            <a:endParaRPr/>
          </a:p>
          <a:p>
            <a:pPr indent="-298450" lvl="1" marL="914400" marR="0" rtl="0" algn="l">
              <a:lnSpc>
                <a:spcPct val="115000"/>
              </a:lnSpc>
              <a:spcBef>
                <a:spcPts val="1000"/>
              </a:spcBef>
              <a:spcAft>
                <a:spcPts val="0"/>
              </a:spcAft>
              <a:buSzPts val="1100"/>
              <a:buChar char="◆"/>
            </a:pPr>
            <a:r>
              <a:rPr lang="en"/>
              <a:t>ResNet50 performs a little better than InceptionV3 in terms of loss and accuracy based on cross-validation</a:t>
            </a:r>
            <a:endParaRPr/>
          </a:p>
          <a:p>
            <a:pPr indent="-311150" lvl="0" marL="457200" marR="0" rtl="0" algn="l">
              <a:lnSpc>
                <a:spcPct val="115000"/>
              </a:lnSpc>
              <a:spcBef>
                <a:spcPts val="1000"/>
              </a:spcBef>
              <a:spcAft>
                <a:spcPts val="0"/>
              </a:spcAft>
              <a:buSzPts val="1300"/>
              <a:buChar char="➔"/>
            </a:pPr>
            <a:r>
              <a:rPr lang="en"/>
              <a:t>Ensembling</a:t>
            </a:r>
            <a:endParaRPr/>
          </a:p>
          <a:p>
            <a:pPr indent="-298450" lvl="1" marL="914400" marR="0" rtl="0" algn="l">
              <a:lnSpc>
                <a:spcPct val="115000"/>
              </a:lnSpc>
              <a:spcBef>
                <a:spcPts val="1000"/>
              </a:spcBef>
              <a:spcAft>
                <a:spcPts val="0"/>
              </a:spcAft>
              <a:buSzPts val="1100"/>
              <a:buChar char="◆"/>
            </a:pPr>
            <a:r>
              <a:rPr lang="en"/>
              <a:t>Ensemble k models from k-fold cross-validation</a:t>
            </a:r>
            <a:endParaRPr/>
          </a:p>
          <a:p>
            <a:pPr indent="-298450" lvl="1" marL="914400" marR="0" rtl="0" algn="l">
              <a:lnSpc>
                <a:spcPct val="115000"/>
              </a:lnSpc>
              <a:spcBef>
                <a:spcPts val="1000"/>
              </a:spcBef>
              <a:spcAft>
                <a:spcPts val="0"/>
              </a:spcAft>
              <a:buSzPts val="1100"/>
              <a:buChar char="◆"/>
            </a:pPr>
            <a:r>
              <a:rPr lang="en"/>
              <a:t>Ensemble predictions on randomly augmented images</a:t>
            </a:r>
            <a:endParaRPr/>
          </a:p>
          <a:p>
            <a:pPr indent="-298450" lvl="1" marL="914400" marR="0" rtl="0" algn="l">
              <a:lnSpc>
                <a:spcPct val="115000"/>
              </a:lnSpc>
              <a:spcBef>
                <a:spcPts val="1000"/>
              </a:spcBef>
              <a:spcAft>
                <a:spcPts val="0"/>
              </a:spcAft>
              <a:buSzPts val="1100"/>
              <a:buChar char="◆"/>
            </a:pPr>
            <a:r>
              <a:rPr lang="en"/>
              <a:t>Ensemble based on KNN</a:t>
            </a:r>
            <a:endParaRPr/>
          </a:p>
          <a:p>
            <a:pPr indent="-298450" lvl="1" marL="914400" marR="0" rtl="0" algn="l">
              <a:lnSpc>
                <a:spcPct val="115000"/>
              </a:lnSpc>
              <a:spcBef>
                <a:spcPts val="1000"/>
              </a:spcBef>
              <a:spcAft>
                <a:spcPts val="1000"/>
              </a:spcAft>
              <a:buSzPts val="1100"/>
              <a:buChar char="◆"/>
            </a:pPr>
            <a:r>
              <a:rPr lang="en"/>
              <a:t>Ensemble two groups of models - InceptionV3 and ResNet50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86" name="Google Shape;38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Char char="●"/>
            </a:pPr>
            <a:r>
              <a:rPr lang="en" sz="1400">
                <a:solidFill>
                  <a:srgbClr val="000000"/>
                </a:solidFill>
              </a:rPr>
              <a:t>Averaging predictions to ensemble →</a:t>
            </a:r>
            <a:r>
              <a:rPr lang="en" sz="1400">
                <a:solidFill>
                  <a:srgbClr val="000000"/>
                </a:solidFill>
              </a:rPr>
              <a:t> Examine each class in each model and m</a:t>
            </a:r>
            <a:r>
              <a:rPr lang="en" sz="1400">
                <a:solidFill>
                  <a:srgbClr val="000000"/>
                </a:solidFill>
              </a:rPr>
              <a:t>anually assign a weight to predictions </a:t>
            </a:r>
            <a:endParaRPr sz="1400">
              <a:solidFill>
                <a:srgbClr val="000000"/>
              </a:solidFill>
            </a:endParaRPr>
          </a:p>
          <a:p>
            <a:pPr indent="-317500" lvl="0" marL="457200" rtl="0" algn="just">
              <a:lnSpc>
                <a:spcPct val="100000"/>
              </a:lnSpc>
              <a:spcBef>
                <a:spcPts val="600"/>
              </a:spcBef>
              <a:spcAft>
                <a:spcPts val="0"/>
              </a:spcAft>
              <a:buClr>
                <a:srgbClr val="000000"/>
              </a:buClr>
              <a:buSzPts val="1400"/>
              <a:buChar char="●"/>
            </a:pPr>
            <a:r>
              <a:rPr lang="en" sz="1400">
                <a:solidFill>
                  <a:srgbClr val="000000"/>
                </a:solidFill>
              </a:rPr>
              <a:t>2 pre-trained models → More models to </a:t>
            </a:r>
            <a:r>
              <a:rPr lang="en" sz="1400">
                <a:solidFill>
                  <a:srgbClr val="000000"/>
                </a:solidFill>
              </a:rPr>
              <a:t>further</a:t>
            </a:r>
            <a:r>
              <a:rPr lang="en" sz="1400">
                <a:solidFill>
                  <a:srgbClr val="000000"/>
                </a:solidFill>
              </a:rPr>
              <a:t> reduced overfitting</a:t>
            </a:r>
            <a:endParaRPr sz="1400">
              <a:solidFill>
                <a:srgbClr val="000000"/>
              </a:solidFill>
            </a:endParaRPr>
          </a:p>
          <a:p>
            <a:pPr indent="-317500" lvl="0" marL="457200" rtl="0" algn="just">
              <a:lnSpc>
                <a:spcPct val="100000"/>
              </a:lnSpc>
              <a:spcBef>
                <a:spcPts val="600"/>
              </a:spcBef>
              <a:spcAft>
                <a:spcPts val="600"/>
              </a:spcAft>
              <a:buClr>
                <a:srgbClr val="000000"/>
              </a:buClr>
              <a:buSzPts val="1400"/>
              <a:buChar char="●"/>
            </a:pPr>
            <a:r>
              <a:rPr lang="en" sz="1400">
                <a:solidFill>
                  <a:srgbClr val="000000"/>
                </a:solidFill>
              </a:rPr>
              <a:t>For the 12 models trained with SGD, select the best performing models based on cross-validation score and use them to </a:t>
            </a:r>
            <a:r>
              <a:rPr lang="en" sz="1400">
                <a:solidFill>
                  <a:srgbClr val="000000"/>
                </a:solidFill>
              </a:rPr>
              <a:t>ensemble</a:t>
            </a:r>
            <a:r>
              <a:rPr lang="en" sz="1400">
                <a:solidFill>
                  <a:srgbClr val="000000"/>
                </a:solidFill>
              </a:rPr>
              <a:t>, instead of </a:t>
            </a:r>
            <a:r>
              <a:rPr lang="en" sz="1400">
                <a:solidFill>
                  <a:srgbClr val="000000"/>
                </a:solidFill>
              </a:rPr>
              <a:t>ensemble</a:t>
            </a:r>
            <a:r>
              <a:rPr lang="en" sz="1400">
                <a:solidFill>
                  <a:srgbClr val="000000"/>
                </a:solidFill>
              </a:rPr>
              <a:t> them all</a:t>
            </a:r>
            <a:endParaRPr sz="14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90" name="Shape 390"/>
        <p:cNvGrpSpPr/>
        <p:nvPr/>
      </p:nvGrpSpPr>
      <p:grpSpPr>
        <a:xfrm>
          <a:off x="0" y="0"/>
          <a:ext cx="0" cy="0"/>
          <a:chOff x="0" y="0"/>
          <a:chExt cx="0" cy="0"/>
        </a:xfrm>
      </p:grpSpPr>
      <p:sp>
        <p:nvSpPr>
          <p:cNvPr id="391" name="Google Shape;391;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b="0"/>
          </a:p>
        </p:txBody>
      </p:sp>
      <p:sp>
        <p:nvSpPr>
          <p:cNvPr id="392" name="Google Shape;392;p52"/>
          <p:cNvSpPr txBox="1"/>
          <p:nvPr>
            <p:ph type="title"/>
          </p:nvPr>
        </p:nvSpPr>
        <p:spPr>
          <a:xfrm>
            <a:off x="729450" y="1745716"/>
            <a:ext cx="70212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Cluster</a:t>
            </a:r>
            <a:endParaRPr/>
          </a:p>
          <a:p>
            <a:pPr indent="0" lvl="0" marL="0" rtl="0" algn="l">
              <a:spcBef>
                <a:spcPts val="0"/>
              </a:spcBef>
              <a:spcAft>
                <a:spcPts val="0"/>
              </a:spcAft>
              <a:buNone/>
            </a:pPr>
            <a:r>
              <a:t/>
            </a:r>
            <a:endParaRPr b="0"/>
          </a:p>
        </p:txBody>
      </p:sp>
      <p:sp>
        <p:nvSpPr>
          <p:cNvPr id="398" name="Google Shape;398;p53"/>
          <p:cNvSpPr txBox="1"/>
          <p:nvPr>
            <p:ph idx="2" type="body"/>
          </p:nvPr>
        </p:nvSpPr>
        <p:spPr>
          <a:xfrm>
            <a:off x="4821625" y="632075"/>
            <a:ext cx="3780900" cy="4167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A Dataproc cluster cannot train one model faster, but we could have used it to train multiple models at a time</a:t>
            </a:r>
            <a:endParaRPr/>
          </a:p>
          <a:p>
            <a:pPr indent="-311150" lvl="0" marL="457200" rtl="0" algn="l">
              <a:spcBef>
                <a:spcPts val="1000"/>
              </a:spcBef>
              <a:spcAft>
                <a:spcPts val="0"/>
              </a:spcAft>
              <a:buSzPts val="1300"/>
              <a:buChar char="➔"/>
            </a:pPr>
            <a:r>
              <a:rPr lang="en"/>
              <a:t>PySpark could be used to create the submission, but...</a:t>
            </a:r>
            <a:endParaRPr/>
          </a:p>
          <a:p>
            <a:pPr indent="-311150" lvl="0" marL="457200" marR="0" rtl="0" algn="l">
              <a:lnSpc>
                <a:spcPct val="115000"/>
              </a:lnSpc>
              <a:spcBef>
                <a:spcPts val="1000"/>
              </a:spcBef>
              <a:spcAft>
                <a:spcPts val="0"/>
              </a:spcAft>
              <a:buSzPts val="1300"/>
              <a:buChar char="➔"/>
            </a:pPr>
            <a:r>
              <a:rPr lang="en"/>
              <a:t>Dataproc cluster with GPU on master and slaves is expensive!! Very easy to spend over $700 in 5 days</a:t>
            </a:r>
            <a:endParaRPr/>
          </a:p>
          <a:p>
            <a:pPr indent="-311150" lvl="0" marL="457200" marR="0" rtl="0" algn="l">
              <a:lnSpc>
                <a:spcPct val="115000"/>
              </a:lnSpc>
              <a:spcBef>
                <a:spcPts val="1000"/>
              </a:spcBef>
              <a:spcAft>
                <a:spcPts val="1000"/>
              </a:spcAft>
              <a:buSzPts val="1300"/>
              <a:buChar char="➔"/>
            </a:pPr>
            <a:r>
              <a:rPr lang="en"/>
              <a:t>Google Cloud Platform provides a one-time “courtesy goodwill credit” if you make the same mistake and spend too much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404" name="Google Shape;404;p5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DenseNet121 Memory Requirement</a:t>
            </a:r>
            <a:endParaRPr/>
          </a:p>
          <a:p>
            <a:pPr indent="0" lvl="0" marL="0" rtl="0" algn="l">
              <a:spcBef>
                <a:spcPts val="0"/>
              </a:spcBef>
              <a:spcAft>
                <a:spcPts val="0"/>
              </a:spcAft>
              <a:buNone/>
            </a:pPr>
            <a:r>
              <a:t/>
            </a:r>
            <a:endParaRPr b="0"/>
          </a:p>
        </p:txBody>
      </p:sp>
      <p:sp>
        <p:nvSpPr>
          <p:cNvPr id="405" name="Google Shape;405;p54"/>
          <p:cNvSpPr txBox="1"/>
          <p:nvPr>
            <p:ph idx="2" type="body"/>
          </p:nvPr>
        </p:nvSpPr>
        <p:spPr>
          <a:xfrm>
            <a:off x="4821625" y="632075"/>
            <a:ext cx="3780900" cy="4167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DenseNet is composed of multiple densely connected blocks</a:t>
            </a:r>
            <a:endParaRPr/>
          </a:p>
          <a:p>
            <a:pPr indent="-311150" lvl="0" marL="457200" marR="0" rtl="0" algn="l">
              <a:lnSpc>
                <a:spcPct val="115000"/>
              </a:lnSpc>
              <a:spcBef>
                <a:spcPts val="1000"/>
              </a:spcBef>
              <a:spcAft>
                <a:spcPts val="0"/>
              </a:spcAft>
              <a:buSzPts val="1300"/>
              <a:buChar char="➔"/>
            </a:pPr>
            <a:r>
              <a:rPr lang="en"/>
              <a:t>It is extremely memory hungry and consumes more memory than a ResNet because of the number of connections and the backpropagation</a:t>
            </a:r>
            <a:endParaRPr/>
          </a:p>
          <a:p>
            <a:pPr indent="-311150" lvl="0" marL="457200" marR="0" rtl="0" algn="l">
              <a:lnSpc>
                <a:spcPct val="115000"/>
              </a:lnSpc>
              <a:spcBef>
                <a:spcPts val="1000"/>
              </a:spcBef>
              <a:spcAft>
                <a:spcPts val="1000"/>
              </a:spcAft>
              <a:buSzPts val="1300"/>
              <a:buChar char="➔"/>
            </a:pPr>
            <a:r>
              <a:rPr lang="en"/>
              <a:t>When attempting to train it, had to reduce batch size and increase learning rate to not run out of memory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729450" y="1322450"/>
            <a:ext cx="8110500" cy="23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a:p>
            <a:pPr indent="0" lvl="0" marL="0" rtl="0" algn="r">
              <a:spcBef>
                <a:spcPts val="0"/>
              </a:spcBef>
              <a:spcAft>
                <a:spcPts val="0"/>
              </a:spcAft>
              <a:buNone/>
            </a:pPr>
            <a:r>
              <a:rPr lang="en" sz="1800">
                <a:latin typeface="Lato"/>
                <a:ea typeface="Lato"/>
                <a:cs typeface="Lato"/>
                <a:sym typeface="Lato"/>
              </a:rPr>
              <a:t>Distracted driving is a major concern for road safety. Distracted drivers are less likely to see potential issues on the road, and they can become issues themselves, leading to accidents. </a:t>
            </a:r>
            <a:endParaRPr sz="18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16" name="Google Shape;416;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Distracted drivers cause problems</a:t>
            </a:r>
            <a:endParaRPr/>
          </a:p>
          <a:p>
            <a:pPr indent="-311150" lvl="0" marL="457200" rtl="0" algn="l">
              <a:spcBef>
                <a:spcPts val="0"/>
              </a:spcBef>
              <a:spcAft>
                <a:spcPts val="0"/>
              </a:spcAft>
              <a:buSzPts val="1300"/>
              <a:buChar char="●"/>
            </a:pPr>
            <a:r>
              <a:rPr lang="en"/>
              <a:t>Reached top 4.4% of Kaggle competition!</a:t>
            </a:r>
            <a:endParaRPr/>
          </a:p>
          <a:p>
            <a:pPr indent="-311150" lvl="0" marL="457200" rtl="0" algn="l">
              <a:spcBef>
                <a:spcPts val="0"/>
              </a:spcBef>
              <a:spcAft>
                <a:spcPts val="0"/>
              </a:spcAft>
              <a:buSzPts val="1300"/>
              <a:buChar char="●"/>
            </a:pPr>
            <a:r>
              <a:rPr lang="en"/>
              <a:t>Transfer learning is a great way to start off</a:t>
            </a:r>
            <a:endParaRPr/>
          </a:p>
          <a:p>
            <a:pPr indent="-311150" lvl="0" marL="457200" rtl="0" algn="l">
              <a:spcBef>
                <a:spcPts val="0"/>
              </a:spcBef>
              <a:spcAft>
                <a:spcPts val="0"/>
              </a:spcAft>
              <a:buSzPts val="1300"/>
              <a:buChar char="●"/>
            </a:pPr>
            <a:r>
              <a:rPr lang="en"/>
              <a:t>There’s always room for improvement - lots of things we could try in the future</a:t>
            </a:r>
            <a:endParaRPr/>
          </a:p>
          <a:p>
            <a:pPr indent="-311150" lvl="0" marL="457200" rtl="0" algn="l">
              <a:spcBef>
                <a:spcPts val="0"/>
              </a:spcBef>
              <a:spcAft>
                <a:spcPts val="0"/>
              </a:spcAft>
              <a:buSzPts val="1300"/>
              <a:buChar char="●"/>
            </a:pPr>
            <a:r>
              <a:rPr lang="en"/>
              <a:t>We can also look more into why the model is doing so well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Competition</a:t>
            </a:r>
            <a:endParaRPr/>
          </a:p>
        </p:txBody>
      </p:sp>
      <p:sp>
        <p:nvSpPr>
          <p:cNvPr id="161" name="Google Shape;161;p21"/>
          <p:cNvSpPr txBox="1"/>
          <p:nvPr>
            <p:ph idx="2" type="body"/>
          </p:nvPr>
        </p:nvSpPr>
        <p:spPr>
          <a:xfrm>
            <a:off x="4722950" y="133425"/>
            <a:ext cx="4313400" cy="17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chemeClr val="dk1"/>
                </a:solidFill>
              </a:rPr>
              <a:t>The data set was obtained from a Kaggle competition called State Farm Distracted Driver Detection.</a:t>
            </a:r>
            <a:endParaRPr b="1" sz="1600">
              <a:solidFill>
                <a:schemeClr val="dk1"/>
              </a:solidFill>
            </a:endParaRPr>
          </a:p>
          <a:p>
            <a:pPr indent="0" lvl="0" marL="0" rtl="0" algn="l">
              <a:spcBef>
                <a:spcPts val="1000"/>
              </a:spcBef>
              <a:spcAft>
                <a:spcPts val="0"/>
              </a:spcAft>
              <a:buClr>
                <a:srgbClr val="000000"/>
              </a:buClr>
              <a:buSzPts val="1100"/>
              <a:buFont typeface="Arial"/>
              <a:buNone/>
            </a:pPr>
            <a:r>
              <a:rPr b="1" lang="en" sz="1600">
                <a:solidFill>
                  <a:schemeClr val="dk1"/>
                </a:solidFill>
              </a:rPr>
              <a:t>Training dataset  contained 22,424 images where 79,726 images in the test set.</a:t>
            </a:r>
            <a:endParaRPr b="1" sz="1600">
              <a:solidFill>
                <a:schemeClr val="dk1"/>
              </a:solidFill>
            </a:endParaRPr>
          </a:p>
          <a:p>
            <a:pPr indent="0" lvl="0" marL="0" rtl="0" algn="l">
              <a:spcBef>
                <a:spcPts val="1000"/>
              </a:spcBef>
              <a:spcAft>
                <a:spcPts val="0"/>
              </a:spcAft>
              <a:buClr>
                <a:srgbClr val="000000"/>
              </a:buClr>
              <a:buSzPts val="1100"/>
              <a:buFont typeface="Arial"/>
              <a:buNone/>
            </a:pPr>
            <a:r>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000"/>
              </a:spcBef>
              <a:spcAft>
                <a:spcPts val="1600"/>
              </a:spcAft>
              <a:buNone/>
            </a:pPr>
            <a:r>
              <a:t/>
            </a:r>
            <a:endParaRPr/>
          </a:p>
        </p:txBody>
      </p:sp>
      <p:pic>
        <p:nvPicPr>
          <p:cNvPr id="162" name="Google Shape;162;p21"/>
          <p:cNvPicPr preferRelativeResize="0"/>
          <p:nvPr/>
        </p:nvPicPr>
        <p:blipFill rotWithShape="1">
          <a:blip r:embed="rId3">
            <a:alphaModFix/>
          </a:blip>
          <a:srcRect b="0" l="5508" r="0" t="0"/>
          <a:stretch/>
        </p:blipFill>
        <p:spPr>
          <a:xfrm>
            <a:off x="3610350" y="1869372"/>
            <a:ext cx="4219051" cy="313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Classes</a:t>
            </a:r>
            <a:endParaRPr/>
          </a:p>
          <a:p>
            <a:pPr indent="0" lvl="0" marL="0" rtl="0" algn="l">
              <a:spcBef>
                <a:spcPts val="0"/>
              </a:spcBef>
              <a:spcAft>
                <a:spcPts val="0"/>
              </a:spcAft>
              <a:buNone/>
            </a:pPr>
            <a:r>
              <a:t/>
            </a:r>
            <a:endParaRPr/>
          </a:p>
        </p:txBody>
      </p:sp>
      <p:graphicFrame>
        <p:nvGraphicFramePr>
          <p:cNvPr id="168" name="Google Shape;168;p22"/>
          <p:cNvGraphicFramePr/>
          <p:nvPr/>
        </p:nvGraphicFramePr>
        <p:xfrm>
          <a:off x="4973125" y="2066750"/>
          <a:ext cx="3000000" cy="3000000"/>
        </p:xfrm>
        <a:graphic>
          <a:graphicData uri="http://schemas.openxmlformats.org/drawingml/2006/table">
            <a:tbl>
              <a:tblPr bandCol="1" bandRow="1">
                <a:noFill/>
                <a:tableStyleId>{DB2B8EE1-1A7B-41C2-9732-9FCB7B585F85}</a:tableStyleId>
              </a:tblPr>
              <a:tblGrid>
                <a:gridCol w="857750"/>
                <a:gridCol w="2955300"/>
              </a:tblGrid>
              <a:tr h="169875">
                <a:tc rowSpan="2">
                  <a:txBody>
                    <a:bodyPr>
                      <a:noAutofit/>
                    </a:bodyPr>
                    <a:lstStyle/>
                    <a:p>
                      <a:pPr indent="0" lvl="0" marL="0" rtl="0" algn="l">
                        <a:spcBef>
                          <a:spcPts val="0"/>
                        </a:spcBef>
                        <a:spcAft>
                          <a:spcPts val="0"/>
                        </a:spcAft>
                        <a:buNone/>
                      </a:pPr>
                      <a:r>
                        <a:rPr lang="en"/>
                        <a:t>Index</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rPr lang="en"/>
                        <a:t>Class</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69875">
                <a:tc vMerge="1"/>
                <a:tc vMerge="1"/>
              </a:tr>
              <a:tr h="233550">
                <a:tc>
                  <a:txBody>
                    <a:bodyPr>
                      <a:noAutofit/>
                    </a:bodyPr>
                    <a:lstStyle/>
                    <a:p>
                      <a:pPr indent="0" lvl="0" marL="0" rtl="0" algn="l">
                        <a:spcBef>
                          <a:spcPts val="0"/>
                        </a:spcBef>
                        <a:spcAft>
                          <a:spcPts val="0"/>
                        </a:spcAft>
                        <a:buNone/>
                      </a:pPr>
                      <a:r>
                        <a:rPr lang="en"/>
                        <a:t>c0</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safe driving</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c1</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texting - right</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c2</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talking on the phone - right</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c3</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texting - left</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c4</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talking on the phone - left</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c5</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operating the radio</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c6</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drinking</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c7</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reaching behind</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c8</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hair and makeup</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3550">
                <a:tc>
                  <a:txBody>
                    <a:bodyPr>
                      <a:noAutofit/>
                    </a:bodyPr>
                    <a:lstStyle/>
                    <a:p>
                      <a:pPr indent="0" lvl="0" marL="0" rtl="0" algn="l">
                        <a:spcBef>
                          <a:spcPts val="0"/>
                        </a:spcBef>
                        <a:spcAft>
                          <a:spcPts val="0"/>
                        </a:spcAft>
                        <a:buNone/>
                      </a:pPr>
                      <a:r>
                        <a:rPr lang="en"/>
                        <a:t>c9</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talking to passenger</a:t>
                      </a:r>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169" name="Google Shape;169;p22"/>
          <p:cNvSpPr txBox="1"/>
          <p:nvPr>
            <p:ph idx="2" type="body"/>
          </p:nvPr>
        </p:nvSpPr>
        <p:spPr>
          <a:xfrm>
            <a:off x="4722950" y="285825"/>
            <a:ext cx="4313400" cy="17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The training set was labeled into 10 classes  and relatively evenly  distributed, </a:t>
            </a:r>
            <a:endParaRPr b="1" sz="1600">
              <a:solidFill>
                <a:schemeClr val="dk1"/>
              </a:solidFill>
            </a:endParaRPr>
          </a:p>
          <a:p>
            <a:pPr indent="0" lvl="0" marL="0" rtl="0" algn="l">
              <a:spcBef>
                <a:spcPts val="1000"/>
              </a:spcBef>
              <a:spcAft>
                <a:spcPts val="0"/>
              </a:spcAft>
              <a:buNone/>
            </a:pPr>
            <a:r>
              <a:rPr b="1" lang="en" sz="1600">
                <a:solidFill>
                  <a:schemeClr val="dk1"/>
                </a:solidFill>
              </a:rPr>
              <a:t>Therefore, no Downsampling or Upsampling treatment was needed in the training process.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000"/>
              </a:spcBef>
              <a:spcAft>
                <a:spcPts val="1600"/>
              </a:spcAft>
              <a:buNone/>
            </a:pPr>
            <a:r>
              <a:t/>
            </a:r>
            <a:endParaRPr/>
          </a:p>
        </p:txBody>
      </p:sp>
      <p:pic>
        <p:nvPicPr>
          <p:cNvPr id="170" name="Google Shape;170;p22"/>
          <p:cNvPicPr preferRelativeResize="0"/>
          <p:nvPr/>
        </p:nvPicPr>
        <p:blipFill>
          <a:blip r:embed="rId3">
            <a:alphaModFix/>
          </a:blip>
          <a:stretch>
            <a:fillRect/>
          </a:stretch>
        </p:blipFill>
        <p:spPr>
          <a:xfrm>
            <a:off x="730000" y="2132000"/>
            <a:ext cx="3480000" cy="26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76" name="Google Shape;176;p23"/>
          <p:cNvSpPr txBox="1"/>
          <p:nvPr>
            <p:ph idx="2" type="body"/>
          </p:nvPr>
        </p:nvSpPr>
        <p:spPr>
          <a:xfrm>
            <a:off x="4772900" y="116300"/>
            <a:ext cx="3988200" cy="43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Training: 22,424 images, 1 csv file</a:t>
            </a:r>
            <a:endParaRPr b="1" sz="1600">
              <a:solidFill>
                <a:schemeClr val="dk1"/>
              </a:solidFill>
            </a:endParaRPr>
          </a:p>
          <a:p>
            <a:pPr indent="0" lvl="0" marL="0" rtl="0" algn="l">
              <a:spcBef>
                <a:spcPts val="1000"/>
              </a:spcBef>
              <a:spcAft>
                <a:spcPts val="1600"/>
              </a:spcAft>
              <a:buNone/>
            </a:pPr>
            <a:r>
              <a:t/>
            </a:r>
            <a:endParaRPr/>
          </a:p>
        </p:txBody>
      </p:sp>
      <p:sp>
        <p:nvSpPr>
          <p:cNvPr id="177" name="Google Shape;177;p23"/>
          <p:cNvSpPr txBox="1"/>
          <p:nvPr/>
        </p:nvSpPr>
        <p:spPr>
          <a:xfrm>
            <a:off x="4772900" y="4577400"/>
            <a:ext cx="3000000" cy="543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Test</a:t>
            </a:r>
            <a:r>
              <a:rPr b="1" lang="en" sz="1600">
                <a:solidFill>
                  <a:schemeClr val="dk1"/>
                </a:solidFill>
                <a:latin typeface="Lato"/>
                <a:ea typeface="Lato"/>
                <a:cs typeface="Lato"/>
                <a:sym typeface="Lato"/>
              </a:rPr>
              <a:t>: 79,726 images</a:t>
            </a:r>
            <a:endParaRPr/>
          </a:p>
        </p:txBody>
      </p:sp>
      <p:graphicFrame>
        <p:nvGraphicFramePr>
          <p:cNvPr id="178" name="Google Shape;178;p23"/>
          <p:cNvGraphicFramePr/>
          <p:nvPr/>
        </p:nvGraphicFramePr>
        <p:xfrm>
          <a:off x="4972738" y="643650"/>
          <a:ext cx="3000000" cy="3000000"/>
        </p:xfrm>
        <a:graphic>
          <a:graphicData uri="http://schemas.openxmlformats.org/drawingml/2006/table">
            <a:tbl>
              <a:tblPr>
                <a:noFill/>
                <a:tableStyleId>{36BA4B41-67DE-44B1-A53A-07B6096D6343}</a:tableStyleId>
              </a:tblPr>
              <a:tblGrid>
                <a:gridCol w="815475"/>
                <a:gridCol w="1051250"/>
                <a:gridCol w="2081625"/>
              </a:tblGrid>
              <a:tr h="309600">
                <a:tc>
                  <a:txBody>
                    <a:bodyPr>
                      <a:noAutofit/>
                    </a:bodyPr>
                    <a:lstStyle/>
                    <a:p>
                      <a:pPr indent="0" lvl="0" marL="0" rtl="0" algn="l">
                        <a:lnSpc>
                          <a:spcPct val="100000"/>
                        </a:lnSpc>
                        <a:spcBef>
                          <a:spcPts val="0"/>
                        </a:spcBef>
                        <a:spcAft>
                          <a:spcPts val="0"/>
                        </a:spcAft>
                        <a:buNone/>
                      </a:pPr>
                      <a:r>
                        <a:rPr lang="en" sz="1200"/>
                        <a:t>subject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classname</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p002</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c0</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img_44733.jpg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p002</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c0</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img_72999.jpg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p012</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c1</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img_45632.jpg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p012</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c1</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img_26825.jpg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p014</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c9</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img_73160.jpg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p014</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c9</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img_17772.jpg</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09600">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sz="1200"/>
                        <a:t>…........</a:t>
                      </a:r>
                      <a:endParaRPr sz="1200"/>
                    </a:p>
                  </a:txBody>
                  <a:tcPr marT="91425" marB="91425" marR="91425" marL="91425">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84" name="Google Shape;184;p24"/>
          <p:cNvSpPr txBox="1"/>
          <p:nvPr>
            <p:ph idx="2" type="body"/>
          </p:nvPr>
        </p:nvSpPr>
        <p:spPr>
          <a:xfrm>
            <a:off x="4772900" y="794775"/>
            <a:ext cx="3988200" cy="70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10 classes relatively evenly distributed</a:t>
            </a:r>
            <a:endParaRPr b="1" sz="1600">
              <a:solidFill>
                <a:schemeClr val="dk1"/>
              </a:solidFill>
            </a:endParaRPr>
          </a:p>
          <a:p>
            <a:pPr indent="0" lvl="0" marL="0" rtl="0" algn="l">
              <a:spcBef>
                <a:spcPts val="1000"/>
              </a:spcBef>
              <a:spcAft>
                <a:spcPts val="1600"/>
              </a:spcAft>
              <a:buNone/>
            </a:pPr>
            <a:r>
              <a:t/>
            </a:r>
            <a:endParaRPr/>
          </a:p>
        </p:txBody>
      </p:sp>
      <p:sp>
        <p:nvSpPr>
          <p:cNvPr id="185" name="Google Shape;185;p24"/>
          <p:cNvSpPr txBox="1"/>
          <p:nvPr>
            <p:ph type="title"/>
          </p:nvPr>
        </p:nvSpPr>
        <p:spPr>
          <a:xfrm>
            <a:off x="730000" y="2028150"/>
            <a:ext cx="38301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Classes</a:t>
            </a:r>
            <a:endParaRPr/>
          </a:p>
          <a:p>
            <a:pPr indent="0" lvl="0" marL="0" rtl="0" algn="l">
              <a:spcBef>
                <a:spcPts val="0"/>
              </a:spcBef>
              <a:spcAft>
                <a:spcPts val="0"/>
              </a:spcAft>
              <a:buNone/>
            </a:pPr>
            <a:r>
              <a:t/>
            </a:r>
            <a:endParaRPr sz="1000"/>
          </a:p>
        </p:txBody>
      </p:sp>
      <p:pic>
        <p:nvPicPr>
          <p:cNvPr id="186" name="Google Shape;186;p24"/>
          <p:cNvPicPr preferRelativeResize="0"/>
          <p:nvPr/>
        </p:nvPicPr>
        <p:blipFill>
          <a:blip r:embed="rId3">
            <a:alphaModFix/>
          </a:blip>
          <a:stretch>
            <a:fillRect/>
          </a:stretch>
        </p:blipFill>
        <p:spPr>
          <a:xfrm>
            <a:off x="4880213" y="1895564"/>
            <a:ext cx="3650825" cy="237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92" name="Google Shape;192;p25"/>
          <p:cNvSpPr txBox="1"/>
          <p:nvPr>
            <p:ph idx="2" type="body"/>
          </p:nvPr>
        </p:nvSpPr>
        <p:spPr>
          <a:xfrm>
            <a:off x="4772900" y="794775"/>
            <a:ext cx="3988200" cy="70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26 drivers, whose images ranged from 346 to 1237</a:t>
            </a:r>
            <a:endParaRPr b="1" sz="1600">
              <a:solidFill>
                <a:schemeClr val="dk1"/>
              </a:solidFill>
            </a:endParaRPr>
          </a:p>
          <a:p>
            <a:pPr indent="0" lvl="0" marL="0" rtl="0" algn="l">
              <a:spcBef>
                <a:spcPts val="1000"/>
              </a:spcBef>
              <a:spcAft>
                <a:spcPts val="1600"/>
              </a:spcAft>
              <a:buNone/>
            </a:pPr>
            <a:r>
              <a:t/>
            </a:r>
            <a:endParaRPr/>
          </a:p>
        </p:txBody>
      </p:sp>
      <p:pic>
        <p:nvPicPr>
          <p:cNvPr id="193" name="Google Shape;193;p25"/>
          <p:cNvPicPr preferRelativeResize="0"/>
          <p:nvPr/>
        </p:nvPicPr>
        <p:blipFill>
          <a:blip r:embed="rId3">
            <a:alphaModFix/>
          </a:blip>
          <a:stretch>
            <a:fillRect/>
          </a:stretch>
        </p:blipFill>
        <p:spPr>
          <a:xfrm>
            <a:off x="4772900" y="1883100"/>
            <a:ext cx="3753900" cy="2666250"/>
          </a:xfrm>
          <a:prstGeom prst="rect">
            <a:avLst/>
          </a:prstGeom>
          <a:noFill/>
          <a:ln>
            <a:noFill/>
          </a:ln>
        </p:spPr>
      </p:pic>
      <p:sp>
        <p:nvSpPr>
          <p:cNvPr id="194" name="Google Shape;194;p25"/>
          <p:cNvSpPr txBox="1"/>
          <p:nvPr>
            <p:ph type="title"/>
          </p:nvPr>
        </p:nvSpPr>
        <p:spPr>
          <a:xfrm>
            <a:off x="730000" y="2028150"/>
            <a:ext cx="38301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r>
              <a:rPr lang="en"/>
              <a:t>: Drivers</a:t>
            </a:r>
            <a:endParaRPr/>
          </a:p>
          <a:p>
            <a:pPr indent="0" lvl="0" marL="0" rtl="0" algn="l">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