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978" r:id="rId3"/>
    <p:sldId id="1299" r:id="rId4"/>
    <p:sldId id="1300" r:id="rId5"/>
    <p:sldId id="1303" r:id="rId6"/>
    <p:sldId id="1301" r:id="rId7"/>
    <p:sldId id="1302" r:id="rId8"/>
    <p:sldId id="1304" r:id="rId9"/>
    <p:sldId id="1305" r:id="rId10"/>
    <p:sldId id="1306" r:id="rId11"/>
    <p:sldId id="1307" r:id="rId12"/>
    <p:sldId id="1311" r:id="rId13"/>
    <p:sldId id="1308" r:id="rId14"/>
    <p:sldId id="1309" r:id="rId15"/>
    <p:sldId id="131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n" initials="VM"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8" autoAdjust="0"/>
  </p:normalViewPr>
  <p:slideViewPr>
    <p:cSldViewPr snapToGrid="0">
      <p:cViewPr varScale="1">
        <p:scale>
          <a:sx n="69" d="100"/>
          <a:sy n="69" d="100"/>
        </p:scale>
        <p:origin x="13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E8304F-71A9-49CA-BC0A-2331EF021C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1F04E5D-3D8F-4D71-B0BB-9B42106D9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D23A8D-9314-431E-9282-A566A50A1FA2}" type="datetimeFigureOut">
              <a:rPr lang="zh-CN" altLang="en-US" smtClean="0"/>
              <a:pPr/>
              <a:t>2020/9/13</a:t>
            </a:fld>
            <a:endParaRPr lang="zh-CN" altLang="en-US"/>
          </a:p>
        </p:txBody>
      </p:sp>
      <p:sp>
        <p:nvSpPr>
          <p:cNvPr id="4" name="页脚占位符 3">
            <a:extLst>
              <a:ext uri="{FF2B5EF4-FFF2-40B4-BE49-F238E27FC236}">
                <a16:creationId xmlns:a16="http://schemas.microsoft.com/office/drawing/2014/main" id="{3747F591-D9C1-41F8-B24B-2D98F9D970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25F85BE-D5FB-49EC-8C6D-B935B19F6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32B460-8966-4238-818D-A42B3F60BC24}" type="slidenum">
              <a:rPr lang="zh-CN" altLang="en-US" smtClean="0"/>
              <a:pPr/>
              <a:t>‹#›</a:t>
            </a:fld>
            <a:endParaRPr lang="zh-CN" altLang="en-US"/>
          </a:p>
        </p:txBody>
      </p:sp>
    </p:spTree>
    <p:extLst>
      <p:ext uri="{BB962C8B-B14F-4D97-AF65-F5344CB8AC3E}">
        <p14:creationId xmlns:p14="http://schemas.microsoft.com/office/powerpoint/2010/main" val="803297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E0BD64F-1849-4F10-8920-2BA7B10B78F9}" type="datetimeFigureOut">
              <a:rPr lang="zh-CN" altLang="en-US"/>
              <a:pPr>
                <a:defRPr/>
              </a:pPr>
              <a:t>2020/9/13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88A712B-7ABF-4FF1-A424-6240FC14DBAE}" type="slidenum">
              <a:rPr lang="zh-CN" altLang="en-US"/>
              <a:pPr>
                <a:defRPr/>
              </a:pPr>
              <a:t>‹#›</a:t>
            </a:fld>
            <a:endParaRPr lang="zh-CN" altLang="en-US"/>
          </a:p>
        </p:txBody>
      </p:sp>
    </p:spTree>
    <p:extLst>
      <p:ext uri="{BB962C8B-B14F-4D97-AF65-F5344CB8AC3E}">
        <p14:creationId xmlns:p14="http://schemas.microsoft.com/office/powerpoint/2010/main" val="25982981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客户关系管理系统</a:t>
            </a:r>
            <a:endParaRPr lang="zh-CN" altLang="en-US" dirty="0"/>
          </a:p>
        </p:txBody>
      </p:sp>
      <p:sp>
        <p:nvSpPr>
          <p:cNvPr id="4" name="灯片编号占位符 3"/>
          <p:cNvSpPr>
            <a:spLocks noGrp="1"/>
          </p:cNvSpPr>
          <p:nvPr>
            <p:ph type="sldNum" sz="quarter" idx="10"/>
          </p:nvPr>
        </p:nvSpPr>
        <p:spPr/>
        <p:txBody>
          <a:bodyPr/>
          <a:lstStyle/>
          <a:p>
            <a:pPr>
              <a:defRPr/>
            </a:pPr>
            <a:fld id="{B88A712B-7ABF-4FF1-A424-6240FC14DBAE}" type="slidenum">
              <a:rPr lang="zh-CN" altLang="en-US" smtClean="0"/>
              <a:pPr>
                <a:defRPr/>
              </a:pPr>
              <a:t>3</a:t>
            </a:fld>
            <a:endParaRPr lang="zh-CN" altLang="en-US"/>
          </a:p>
        </p:txBody>
      </p:sp>
    </p:spTree>
    <p:extLst>
      <p:ext uri="{BB962C8B-B14F-4D97-AF65-F5344CB8AC3E}">
        <p14:creationId xmlns:p14="http://schemas.microsoft.com/office/powerpoint/2010/main" val="278093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8A712B-7ABF-4FF1-A424-6240FC14DBAE}" type="slidenum">
              <a:rPr lang="zh-CN" altLang="en-US" smtClean="0"/>
              <a:pPr>
                <a:defRPr/>
              </a:pPr>
              <a:t>13</a:t>
            </a:fld>
            <a:endParaRPr lang="zh-CN" altLang="en-US"/>
          </a:p>
        </p:txBody>
      </p:sp>
    </p:spTree>
    <p:extLst>
      <p:ext uri="{BB962C8B-B14F-4D97-AF65-F5344CB8AC3E}">
        <p14:creationId xmlns:p14="http://schemas.microsoft.com/office/powerpoint/2010/main" val="339895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4971A59-3332-4A11-A838-1DA7480B0032}" type="datetime1">
              <a:rPr lang="zh-CN" altLang="en-US" smtClean="0"/>
              <a:pPr>
                <a:defRPr/>
              </a:pPr>
              <a:t>2020/9/13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B6FA00-D0E5-4D7A-8663-9143F61863C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EFF7865-F78F-44BB-A014-56EB6EE79931}" type="datetime1">
              <a:rPr lang="zh-CN" altLang="en-US" smtClean="0"/>
              <a:pPr>
                <a:defRPr/>
              </a:pPr>
              <a:t>2020/9/13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5249E8-711A-475B-A83B-4606B5FB154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46E216E-5091-45E5-B45D-0667D5EDB558}" type="datetime1">
              <a:rPr lang="zh-CN" altLang="en-US" smtClean="0"/>
              <a:pPr>
                <a:defRPr/>
              </a:pPr>
              <a:t>2020/9/13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47E2E6-E176-44F8-ACC8-31A139834FA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722021-D847-4B88-83CB-FCF662C51F3A}" type="datetime1">
              <a:rPr lang="zh-CN" altLang="en-US" smtClean="0"/>
              <a:pPr>
                <a:defRPr/>
              </a:pPr>
              <a:t>2020/9/13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2D4D3-A287-4290-9430-147BBA182D8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40846E0-B0FC-460E-9B58-9BAFEC6509DE}" type="datetime1">
              <a:rPr lang="zh-CN" altLang="en-US" smtClean="0"/>
              <a:pPr>
                <a:defRPr/>
              </a:pPr>
              <a:t>2020/9/13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09C769-81EB-4E14-AD38-6668D08EEBF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628018B-9431-4A20-9703-BE6F925DC91E}" type="datetime1">
              <a:rPr lang="zh-CN" altLang="en-US" smtClean="0"/>
              <a:pPr>
                <a:defRPr/>
              </a:pPr>
              <a:t>2020/9/13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846EC72-8E7A-46E9-9659-35A4EFDADED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DAF3996-3D60-4CCC-9B73-99DFAECCEFE1}" type="datetime1">
              <a:rPr lang="zh-CN" altLang="en-US" smtClean="0"/>
              <a:pPr>
                <a:defRPr/>
              </a:pPr>
              <a:t>2020/9/13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EA8AF73-9AED-40BD-AA82-63CE027A2D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B2FE078-491A-4C9E-BB7C-64B57D223227}" type="datetime1">
              <a:rPr lang="zh-CN" altLang="en-US" smtClean="0"/>
              <a:pPr>
                <a:defRPr/>
              </a:pPr>
              <a:t>2020/9/13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449064D-7CEF-4749-9403-03195502EDA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54F362F-829E-476B-A553-5B1C13118F9D}" type="datetime1">
              <a:rPr lang="zh-CN" altLang="en-US" smtClean="0"/>
              <a:pPr>
                <a:defRPr/>
              </a:pPr>
              <a:t>2020/9/13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2D8D5C2-92A0-4083-8573-EEEAADB4325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4127C36-F128-4609-A535-B53B795028DF}" type="datetime1">
              <a:rPr lang="zh-CN" altLang="en-US" smtClean="0"/>
              <a:pPr>
                <a:defRPr/>
              </a:pPr>
              <a:t>2020/9/13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AA70B5-69D1-47D3-B2BE-8736A7C4704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75840C-9A65-4EED-9095-95356AD04934}" type="datetime1">
              <a:rPr lang="zh-CN" altLang="en-US" smtClean="0"/>
              <a:pPr>
                <a:defRPr/>
              </a:pPr>
              <a:t>2020/9/13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682BB0-218E-42B1-A220-E245259A929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6E84104-BA9A-49F7-9C1B-173394F74BF8}" type="datetime1">
              <a:rPr lang="zh-CN" altLang="en-US" smtClean="0"/>
              <a:pPr>
                <a:defRPr/>
              </a:pPr>
              <a:t>2020/9/13</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200E405-6593-432E-BFE6-4C70A6AF0B8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video.mp4"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9144000" cy="3654425"/>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TextBox 89"/>
          <p:cNvSpPr txBox="1"/>
          <p:nvPr/>
        </p:nvSpPr>
        <p:spPr>
          <a:xfrm>
            <a:off x="6471138" y="5156021"/>
            <a:ext cx="2672863" cy="461665"/>
          </a:xfrm>
          <a:prstGeom prst="rect">
            <a:avLst/>
          </a:prstGeom>
          <a:noFill/>
        </p:spPr>
        <p:txBody>
          <a:bodyPr wrap="square">
            <a:spAutoFit/>
          </a:bodyPr>
          <a:lstStyle/>
          <a:p>
            <a:r>
              <a:rPr lang="zh-CN" altLang="en-US" sz="2400" dirty="0" smtClean="0">
                <a:latin typeface="华文楷体" panose="02010600040101010101" pitchFamily="2" charset="-122"/>
                <a:ea typeface="华文楷体" panose="02010600040101010101" pitchFamily="2" charset="-122"/>
              </a:rPr>
              <a:t>软件学院    赖圳鹏</a:t>
            </a:r>
            <a:endParaRPr lang="zh-CN" altLang="en-US" sz="2400" dirty="0">
              <a:latin typeface="华文楷体" panose="02010600040101010101" pitchFamily="2" charset="-122"/>
              <a:ea typeface="华文楷体" panose="02010600040101010101" pitchFamily="2" charset="-122"/>
            </a:endParaRPr>
          </a:p>
        </p:txBody>
      </p:sp>
      <p:cxnSp>
        <p:nvCxnSpPr>
          <p:cNvPr id="4" name="直接连接符 3"/>
          <p:cNvCxnSpPr/>
          <p:nvPr/>
        </p:nvCxnSpPr>
        <p:spPr>
          <a:xfrm>
            <a:off x="7058025" y="4989513"/>
            <a:ext cx="18129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5660298" y="4113067"/>
            <a:ext cx="3294492" cy="584775"/>
          </a:xfrm>
          <a:prstGeom prst="rect">
            <a:avLst/>
          </a:prstGeom>
          <a:noFill/>
        </p:spPr>
        <p:txBody>
          <a:bodyPr wrap="none">
            <a:spAutoFit/>
          </a:bodyPr>
          <a:lstStyle/>
          <a:p>
            <a:pPr algn="r" fontAlgn="auto">
              <a:spcBef>
                <a:spcPts val="0"/>
              </a:spcBef>
              <a:spcAft>
                <a:spcPts val="0"/>
              </a:spcAft>
              <a:defRPr/>
            </a:pPr>
            <a:r>
              <a:rPr lang="en-US" altLang="zh-CN" sz="3200" b="1" dirty="0" smtClean="0">
                <a:solidFill>
                  <a:schemeClr val="tx1">
                    <a:lumMod val="75000"/>
                    <a:lumOff val="25000"/>
                  </a:schemeClr>
                </a:solidFill>
                <a:latin typeface="华文楷体" panose="02010600040101010101" pitchFamily="2" charset="-122"/>
                <a:ea typeface="华文楷体" panose="02010600040101010101" pitchFamily="2" charset="-122"/>
              </a:rPr>
              <a:t>SCRM</a:t>
            </a:r>
            <a:r>
              <a:rPr lang="zh-CN" altLang="en-US" sz="3200" b="1" dirty="0" smtClean="0">
                <a:solidFill>
                  <a:schemeClr val="tx1">
                    <a:lumMod val="75000"/>
                    <a:lumOff val="25000"/>
                  </a:schemeClr>
                </a:solidFill>
                <a:latin typeface="华文楷体" panose="02010600040101010101" pitchFamily="2" charset="-122"/>
                <a:ea typeface="华文楷体" panose="02010600040101010101" pitchFamily="2" charset="-122"/>
              </a:rPr>
              <a:t>微信小程序</a:t>
            </a:r>
            <a:endPar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63513" y="6210300"/>
            <a:ext cx="423862" cy="423863"/>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7" name="直接连接符 6"/>
          <p:cNvCxnSpPr/>
          <p:nvPr/>
        </p:nvCxnSpPr>
        <p:spPr>
          <a:xfrm>
            <a:off x="163513" y="6627813"/>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344" name="组合 27"/>
          <p:cNvGrpSpPr>
            <a:grpSpLocks/>
          </p:cNvGrpSpPr>
          <p:nvPr/>
        </p:nvGrpSpPr>
        <p:grpSpPr bwMode="auto">
          <a:xfrm>
            <a:off x="0" y="3770313"/>
            <a:ext cx="9144000" cy="57150"/>
            <a:chOff x="30834" y="1305568"/>
            <a:chExt cx="8816454" cy="66133"/>
          </a:xfrm>
        </p:grpSpPr>
        <p:sp>
          <p:nvSpPr>
            <p:cNvPr id="29" name="矩形 28"/>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5887041" y="1305568"/>
              <a:ext cx="2960247" cy="6613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14345" name="图片 30"/>
          <p:cNvPicPr>
            <a:picLocks noChangeAspect="1"/>
          </p:cNvPicPr>
          <p:nvPr/>
        </p:nvPicPr>
        <p:blipFill>
          <a:blip r:embed="rId2">
            <a:clrChange>
              <a:clrFrom>
                <a:srgbClr val="FFFFFF"/>
              </a:clrFrom>
              <a:clrTo>
                <a:srgbClr val="FFFFFF">
                  <a:alpha val="0"/>
                </a:srgbClr>
              </a:clrTo>
            </a:clrChange>
            <a:lum bright="70000" contrast="-70000"/>
          </a:blip>
          <a:srcRect/>
          <a:stretch>
            <a:fillRect/>
          </a:stretch>
        </p:blipFill>
        <p:spPr bwMode="auto">
          <a:xfrm>
            <a:off x="138113" y="266700"/>
            <a:ext cx="3136900" cy="132715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a:t>
            </a:fld>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10</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微信小程序只有</a:t>
            </a:r>
            <a:r>
              <a:rPr lang="en-US" altLang="zh-CN" sz="2800" dirty="0" smtClean="0">
                <a:latin typeface="+mn-ea"/>
                <a:ea typeface="+mn-ea"/>
              </a:rPr>
              <a:t>Button</a:t>
            </a:r>
            <a:r>
              <a:rPr lang="zh-CN" altLang="en-US" sz="2800" dirty="0" smtClean="0">
                <a:latin typeface="+mn-ea"/>
                <a:ea typeface="+mn-ea"/>
              </a:rPr>
              <a:t>有</a:t>
            </a:r>
            <a:r>
              <a:rPr lang="en-US" altLang="zh-CN" sz="2800" dirty="0" smtClean="0">
                <a:latin typeface="+mn-ea"/>
                <a:ea typeface="+mn-ea"/>
              </a:rPr>
              <a:t>open-type</a:t>
            </a:r>
            <a:r>
              <a:rPr lang="zh-CN" altLang="en-US" sz="2800" dirty="0" smtClean="0">
                <a:latin typeface="+mn-ea"/>
                <a:ea typeface="+mn-ea"/>
              </a:rPr>
              <a:t>属性，因此在分享功能下面隐藏了一个</a:t>
            </a:r>
            <a:r>
              <a:rPr lang="en-US" altLang="zh-CN" sz="2800" dirty="0" smtClean="0">
                <a:latin typeface="+mn-ea"/>
                <a:ea typeface="+mn-ea"/>
              </a:rPr>
              <a:t>Button</a:t>
            </a:r>
            <a:r>
              <a:rPr lang="zh-CN" altLang="en-US" sz="2800" dirty="0" smtClean="0">
                <a:latin typeface="+mn-ea"/>
                <a:ea typeface="+mn-ea"/>
              </a:rPr>
              <a:t>，设置</a:t>
            </a:r>
            <a:r>
              <a:rPr lang="en-US" altLang="zh-CN" sz="2800" dirty="0" smtClean="0">
                <a:latin typeface="+mn-ea"/>
              </a:rPr>
              <a:t>open-type=“share”</a:t>
            </a:r>
            <a:r>
              <a:rPr lang="zh-CN" altLang="en-US" sz="2800" dirty="0" smtClean="0">
                <a:latin typeface="+mn-ea"/>
              </a:rPr>
              <a:t>，实现分享功能。</a:t>
            </a:r>
            <a:endParaRPr lang="en-US" altLang="zh-CN" sz="2800" dirty="0" smtClean="0">
              <a:latin typeface="+mn-ea"/>
            </a:endParaRPr>
          </a:p>
          <a:p>
            <a:pPr marL="457200" indent="-457200">
              <a:buFont typeface="Arial" panose="020B0604020202020204" pitchFamily="34" charset="0"/>
              <a:buChar char="•"/>
            </a:pPr>
            <a:r>
              <a:rPr lang="en-US" altLang="zh-CN" sz="2800" dirty="0" smtClean="0">
                <a:latin typeface="+mn-ea"/>
              </a:rPr>
              <a:t>wx.getUserInfo</a:t>
            </a:r>
            <a:r>
              <a:rPr lang="zh-CN" altLang="en-US" sz="2800" dirty="0" smtClean="0">
                <a:latin typeface="+mn-ea"/>
              </a:rPr>
              <a:t>是</a:t>
            </a:r>
            <a:r>
              <a:rPr lang="zh-CN" altLang="en-US" sz="2800" dirty="0">
                <a:latin typeface="+mn-ea"/>
              </a:rPr>
              <a:t>网络请求，可能会</a:t>
            </a:r>
            <a:r>
              <a:rPr lang="zh-CN" altLang="en-US" sz="2800" dirty="0" smtClean="0">
                <a:latin typeface="+mn-ea"/>
              </a:rPr>
              <a:t>在</a:t>
            </a:r>
            <a:r>
              <a:rPr lang="en-US" altLang="zh-CN" sz="2800" dirty="0" smtClean="0">
                <a:latin typeface="+mn-ea"/>
              </a:rPr>
              <a:t>onLoad</a:t>
            </a:r>
            <a:r>
              <a:rPr lang="zh-CN" altLang="en-US" sz="2800" dirty="0" smtClean="0">
                <a:latin typeface="+mn-ea"/>
              </a:rPr>
              <a:t>之后返回，因此加入</a:t>
            </a:r>
            <a:r>
              <a:rPr lang="en-US" altLang="zh-CN" sz="2800" dirty="0" smtClean="0">
                <a:latin typeface="+mn-ea"/>
              </a:rPr>
              <a:t>callback</a:t>
            </a:r>
            <a:r>
              <a:rPr lang="zh-CN" altLang="en-US" sz="2800" dirty="0" smtClean="0">
                <a:latin typeface="+mn-ea"/>
              </a:rPr>
              <a:t>回调函数。</a:t>
            </a:r>
            <a:endParaRPr lang="en-US" altLang="zh-CN" sz="2800" dirty="0" smtClean="0">
              <a:latin typeface="+mn-ea"/>
            </a:endParaRPr>
          </a:p>
          <a:p>
            <a:pPr marL="457200" indent="-457200">
              <a:buFont typeface="Arial" panose="020B0604020202020204" pitchFamily="34" charset="0"/>
              <a:buChar char="•"/>
            </a:pPr>
            <a:r>
              <a:rPr lang="zh-CN" altLang="en-US" sz="2800" dirty="0" smtClean="0">
                <a:latin typeface="+mn-ea"/>
                <a:ea typeface="+mn-ea"/>
              </a:rPr>
              <a:t>云数据库聚合</a:t>
            </a:r>
            <a:r>
              <a:rPr lang="en-US" altLang="zh-CN" sz="2800" dirty="0" smtClean="0">
                <a:latin typeface="+mn-ea"/>
                <a:ea typeface="+mn-ea"/>
              </a:rPr>
              <a:t>(aggregate)API</a:t>
            </a:r>
            <a:r>
              <a:rPr lang="zh-CN" altLang="en-US" sz="2800" dirty="0" smtClean="0">
                <a:latin typeface="+mn-ea"/>
                <a:ea typeface="+mn-ea"/>
              </a:rPr>
              <a:t>的使用。</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消息列表与客户列表的排序问题。</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766830"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4.1 </a:t>
            </a:r>
            <a:r>
              <a:rPr lang="zh-CN" altLang="en-US" sz="2800" dirty="0" smtClean="0">
                <a:solidFill>
                  <a:schemeClr val="bg1"/>
                </a:solidFill>
                <a:latin typeface="华文楷体"/>
                <a:ea typeface="华文楷体"/>
                <a:cs typeface="华文楷体"/>
              </a:rPr>
              <a:t>重难点</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4040675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11</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使用</a:t>
            </a:r>
            <a:r>
              <a:rPr lang="en-US" altLang="zh-CN" sz="2800" dirty="0" smtClean="0">
                <a:latin typeface="+mn-ea"/>
                <a:ea typeface="+mn-ea"/>
              </a:rPr>
              <a:t>Echarts</a:t>
            </a:r>
            <a:r>
              <a:rPr lang="zh-CN" altLang="en-US" sz="2800" dirty="0" smtClean="0">
                <a:latin typeface="+mn-ea"/>
                <a:ea typeface="+mn-ea"/>
              </a:rPr>
              <a:t>组件将数据可视化</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4.2 </a:t>
            </a:r>
            <a:r>
              <a:rPr lang="zh-CN" altLang="en-US" sz="2800" dirty="0" smtClean="0">
                <a:solidFill>
                  <a:schemeClr val="bg1"/>
                </a:solidFill>
                <a:latin typeface="华文楷体"/>
                <a:ea typeface="华文楷体"/>
                <a:cs typeface="华文楷体"/>
              </a:rPr>
              <a:t>亮点</a:t>
            </a:r>
            <a:endParaRPr lang="zh-CN" altLang="en-US" sz="2800" dirty="0">
              <a:solidFill>
                <a:schemeClr val="bg1"/>
              </a:solidFill>
              <a:latin typeface="华文楷体"/>
              <a:ea typeface="华文楷体"/>
              <a:cs typeface="华文楷体"/>
            </a:endParaRPr>
          </a:p>
        </p:txBody>
      </p:sp>
      <p:pic>
        <p:nvPicPr>
          <p:cNvPr id="7" name="图片 6"/>
          <p:cNvPicPr>
            <a:picLocks noChangeAspect="1"/>
          </p:cNvPicPr>
          <p:nvPr/>
        </p:nvPicPr>
        <p:blipFill>
          <a:blip r:embed="rId3"/>
          <a:stretch>
            <a:fillRect/>
          </a:stretch>
        </p:blipFill>
        <p:spPr>
          <a:xfrm>
            <a:off x="241300" y="2839956"/>
            <a:ext cx="3000375" cy="2562225"/>
          </a:xfrm>
          <a:prstGeom prst="rect">
            <a:avLst/>
          </a:prstGeom>
        </p:spPr>
      </p:pic>
      <p:pic>
        <p:nvPicPr>
          <p:cNvPr id="8" name="图片 7"/>
          <p:cNvPicPr>
            <a:picLocks noChangeAspect="1"/>
          </p:cNvPicPr>
          <p:nvPr/>
        </p:nvPicPr>
        <p:blipFill>
          <a:blip r:embed="rId4"/>
          <a:stretch>
            <a:fillRect/>
          </a:stretch>
        </p:blipFill>
        <p:spPr>
          <a:xfrm>
            <a:off x="3070224" y="2839956"/>
            <a:ext cx="3000375" cy="2571750"/>
          </a:xfrm>
          <a:prstGeom prst="rect">
            <a:avLst/>
          </a:prstGeom>
        </p:spPr>
      </p:pic>
      <p:pic>
        <p:nvPicPr>
          <p:cNvPr id="15" name="图片 14"/>
          <p:cNvPicPr>
            <a:picLocks noChangeAspect="1"/>
          </p:cNvPicPr>
          <p:nvPr/>
        </p:nvPicPr>
        <p:blipFill>
          <a:blip r:embed="rId5"/>
          <a:stretch>
            <a:fillRect/>
          </a:stretch>
        </p:blipFill>
        <p:spPr>
          <a:xfrm>
            <a:off x="5918198" y="2839956"/>
            <a:ext cx="2981325" cy="2571750"/>
          </a:xfrm>
          <a:prstGeom prst="rect">
            <a:avLst/>
          </a:prstGeom>
        </p:spPr>
      </p:pic>
    </p:spTree>
    <p:extLst>
      <p:ext uri="{BB962C8B-B14F-4D97-AF65-F5344CB8AC3E}">
        <p14:creationId xmlns:p14="http://schemas.microsoft.com/office/powerpoint/2010/main" val="3175316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12</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a:latin typeface="+mn-ea"/>
                <a:ea typeface="+mn-ea"/>
              </a:rPr>
              <a:t>使用</a:t>
            </a:r>
            <a:r>
              <a:rPr lang="en-US" altLang="zh-CN" sz="2800" dirty="0">
                <a:latin typeface="+mn-ea"/>
                <a:ea typeface="+mn-ea"/>
              </a:rPr>
              <a:t>Github</a:t>
            </a:r>
            <a:r>
              <a:rPr lang="zh-CN" altLang="en-US" sz="2800" dirty="0">
                <a:latin typeface="+mn-ea"/>
                <a:ea typeface="+mn-ea"/>
              </a:rPr>
              <a:t>的</a:t>
            </a:r>
            <a:r>
              <a:rPr lang="en-US" altLang="zh-CN" sz="2800" dirty="0">
                <a:latin typeface="+mn-ea"/>
                <a:ea typeface="+mn-ea"/>
              </a:rPr>
              <a:t>Actions</a:t>
            </a:r>
            <a:r>
              <a:rPr lang="zh-CN" altLang="en-US" sz="2800" dirty="0">
                <a:latin typeface="+mn-ea"/>
                <a:ea typeface="+mn-ea"/>
              </a:rPr>
              <a:t>配置项目持续</a:t>
            </a:r>
            <a:r>
              <a:rPr lang="zh-CN" altLang="en-US" sz="2800" dirty="0" smtClean="0">
                <a:latin typeface="+mn-ea"/>
                <a:ea typeface="+mn-ea"/>
              </a:rPr>
              <a:t>集成</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4.2 </a:t>
            </a:r>
            <a:r>
              <a:rPr lang="zh-CN" altLang="en-US" sz="2800" dirty="0" smtClean="0">
                <a:solidFill>
                  <a:schemeClr val="bg1"/>
                </a:solidFill>
                <a:latin typeface="华文楷体"/>
                <a:ea typeface="华文楷体"/>
                <a:cs typeface="华文楷体"/>
              </a:rPr>
              <a:t>亮点</a:t>
            </a:r>
            <a:endParaRPr lang="zh-CN" altLang="en-US" sz="2800" dirty="0">
              <a:solidFill>
                <a:schemeClr val="bg1"/>
              </a:solidFill>
              <a:latin typeface="华文楷体"/>
              <a:ea typeface="华文楷体"/>
              <a:cs typeface="华文楷体"/>
            </a:endParaRPr>
          </a:p>
        </p:txBody>
      </p:sp>
      <p:pic>
        <p:nvPicPr>
          <p:cNvPr id="5" name="图片 4"/>
          <p:cNvPicPr>
            <a:picLocks noChangeAspect="1"/>
          </p:cNvPicPr>
          <p:nvPr/>
        </p:nvPicPr>
        <p:blipFill>
          <a:blip r:embed="rId3"/>
          <a:stretch>
            <a:fillRect/>
          </a:stretch>
        </p:blipFill>
        <p:spPr>
          <a:xfrm>
            <a:off x="241300" y="2840991"/>
            <a:ext cx="8632508" cy="3411855"/>
          </a:xfrm>
          <a:prstGeom prst="rect">
            <a:avLst/>
          </a:prstGeom>
        </p:spPr>
      </p:pic>
    </p:spTree>
    <p:extLst>
      <p:ext uri="{BB962C8B-B14F-4D97-AF65-F5344CB8AC3E}">
        <p14:creationId xmlns:p14="http://schemas.microsoft.com/office/powerpoint/2010/main" val="81128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13</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a:latin typeface="+mn-ea"/>
                <a:ea typeface="+mn-ea"/>
              </a:rPr>
              <a:t>使用</a:t>
            </a:r>
            <a:r>
              <a:rPr lang="en-US" altLang="zh-CN" sz="2800" dirty="0">
                <a:latin typeface="+mn-ea"/>
                <a:ea typeface="+mn-ea"/>
              </a:rPr>
              <a:t>MTA</a:t>
            </a:r>
            <a:r>
              <a:rPr lang="zh-CN" altLang="en-US" sz="2800" dirty="0">
                <a:latin typeface="+mn-ea"/>
                <a:ea typeface="+mn-ea"/>
              </a:rPr>
              <a:t>进行</a:t>
            </a:r>
            <a:r>
              <a:rPr lang="zh-CN" altLang="en-US" sz="2800" dirty="0" smtClean="0">
                <a:latin typeface="+mn-ea"/>
                <a:ea typeface="+mn-ea"/>
              </a:rPr>
              <a:t>数据分析</a:t>
            </a:r>
            <a:r>
              <a:rPr lang="en-US" altLang="zh-CN" sz="2800" dirty="0" smtClean="0">
                <a:latin typeface="+mn-ea"/>
                <a:ea typeface="+mn-ea"/>
              </a:rPr>
              <a:t>	</a:t>
            </a:r>
            <a:r>
              <a:rPr lang="en-US" altLang="zh-CN" sz="2800" dirty="0" smtClean="0">
                <a:latin typeface="+mn-ea"/>
                <a:ea typeface="+mn-ea"/>
              </a:rPr>
              <a:t>https</a:t>
            </a:r>
            <a:r>
              <a:rPr lang="en-US" altLang="zh-CN" sz="2800" dirty="0">
                <a:latin typeface="+mn-ea"/>
                <a:ea typeface="+mn-ea"/>
              </a:rPr>
              <a:t>://mta.qq.com/</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4.2 </a:t>
            </a:r>
            <a:r>
              <a:rPr lang="zh-CN" altLang="en-US" sz="2800" dirty="0" smtClean="0">
                <a:solidFill>
                  <a:schemeClr val="bg1"/>
                </a:solidFill>
                <a:latin typeface="华文楷体"/>
                <a:ea typeface="华文楷体"/>
                <a:cs typeface="华文楷体"/>
              </a:rPr>
              <a:t>亮点</a:t>
            </a:r>
            <a:endParaRPr lang="zh-CN" altLang="en-US" sz="2800" dirty="0">
              <a:solidFill>
                <a:schemeClr val="bg1"/>
              </a:solidFill>
              <a:latin typeface="华文楷体"/>
              <a:ea typeface="华文楷体"/>
              <a:cs typeface="华文楷体"/>
            </a:endParaRPr>
          </a:p>
        </p:txBody>
      </p:sp>
      <p:pic>
        <p:nvPicPr>
          <p:cNvPr id="4" name="图片 3"/>
          <p:cNvPicPr>
            <a:picLocks noChangeAspect="1"/>
          </p:cNvPicPr>
          <p:nvPr/>
        </p:nvPicPr>
        <p:blipFill>
          <a:blip r:embed="rId4"/>
          <a:stretch>
            <a:fillRect/>
          </a:stretch>
        </p:blipFill>
        <p:spPr>
          <a:xfrm>
            <a:off x="241300" y="2634675"/>
            <a:ext cx="8725662" cy="2070354"/>
          </a:xfrm>
          <a:prstGeom prst="rect">
            <a:avLst/>
          </a:prstGeom>
        </p:spPr>
      </p:pic>
      <p:pic>
        <p:nvPicPr>
          <p:cNvPr id="7" name="图片 6"/>
          <p:cNvPicPr>
            <a:picLocks noChangeAspect="1"/>
          </p:cNvPicPr>
          <p:nvPr/>
        </p:nvPicPr>
        <p:blipFill>
          <a:blip r:embed="rId5"/>
          <a:stretch>
            <a:fillRect/>
          </a:stretch>
        </p:blipFill>
        <p:spPr>
          <a:xfrm>
            <a:off x="1287394" y="4767263"/>
            <a:ext cx="2247900" cy="1409700"/>
          </a:xfrm>
          <a:prstGeom prst="rect">
            <a:avLst/>
          </a:prstGeom>
        </p:spPr>
      </p:pic>
      <p:pic>
        <p:nvPicPr>
          <p:cNvPr id="8" name="图片 7"/>
          <p:cNvPicPr>
            <a:picLocks noChangeAspect="1"/>
          </p:cNvPicPr>
          <p:nvPr/>
        </p:nvPicPr>
        <p:blipFill>
          <a:blip r:embed="rId6"/>
          <a:stretch>
            <a:fillRect/>
          </a:stretch>
        </p:blipFill>
        <p:spPr>
          <a:xfrm>
            <a:off x="3586922" y="4749041"/>
            <a:ext cx="2190750" cy="1533525"/>
          </a:xfrm>
          <a:prstGeom prst="rect">
            <a:avLst/>
          </a:prstGeom>
        </p:spPr>
      </p:pic>
      <p:pic>
        <p:nvPicPr>
          <p:cNvPr id="9" name="图片 8"/>
          <p:cNvPicPr>
            <a:picLocks noChangeAspect="1"/>
          </p:cNvPicPr>
          <p:nvPr/>
        </p:nvPicPr>
        <p:blipFill>
          <a:blip r:embed="rId7"/>
          <a:stretch>
            <a:fillRect/>
          </a:stretch>
        </p:blipFill>
        <p:spPr>
          <a:xfrm>
            <a:off x="5829300" y="4748965"/>
            <a:ext cx="2219325" cy="1752600"/>
          </a:xfrm>
          <a:prstGeom prst="rect">
            <a:avLst/>
          </a:prstGeom>
        </p:spPr>
      </p:pic>
    </p:spTree>
    <p:extLst>
      <p:ext uri="{BB962C8B-B14F-4D97-AF65-F5344CB8AC3E}">
        <p14:creationId xmlns:p14="http://schemas.microsoft.com/office/powerpoint/2010/main" val="1957266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14</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a:latin typeface="+mn-ea"/>
                <a:ea typeface="+mn-ea"/>
              </a:rPr>
              <a:t>使用</a:t>
            </a:r>
            <a:r>
              <a:rPr lang="en-US" altLang="zh-CN" sz="2800" dirty="0">
                <a:latin typeface="+mn-ea"/>
                <a:ea typeface="+mn-ea"/>
              </a:rPr>
              <a:t>Fundebug</a:t>
            </a:r>
            <a:r>
              <a:rPr lang="zh-CN" altLang="en-US" sz="2800" dirty="0">
                <a:latin typeface="+mn-ea"/>
                <a:ea typeface="+mn-ea"/>
              </a:rPr>
              <a:t>监控线上</a:t>
            </a:r>
            <a:r>
              <a:rPr lang="zh-CN" altLang="en-US" sz="2800" dirty="0" smtClean="0">
                <a:latin typeface="+mn-ea"/>
                <a:ea typeface="+mn-ea"/>
              </a:rPr>
              <a:t>警报</a:t>
            </a:r>
            <a:r>
              <a:rPr lang="en-US" altLang="zh-CN" sz="2800" dirty="0" smtClean="0">
                <a:latin typeface="+mn-ea"/>
                <a:ea typeface="+mn-ea"/>
              </a:rPr>
              <a:t>https</a:t>
            </a:r>
            <a:r>
              <a:rPr lang="en-US" altLang="zh-CN" sz="2800" dirty="0">
                <a:latin typeface="+mn-ea"/>
                <a:ea typeface="+mn-ea"/>
              </a:rPr>
              <a:t>://www.fundebug.com/</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4.2 </a:t>
            </a:r>
            <a:r>
              <a:rPr lang="zh-CN" altLang="en-US" sz="2800" dirty="0" smtClean="0">
                <a:solidFill>
                  <a:schemeClr val="bg1"/>
                </a:solidFill>
                <a:latin typeface="华文楷体"/>
                <a:ea typeface="华文楷体"/>
                <a:cs typeface="华文楷体"/>
              </a:rPr>
              <a:t>亮点</a:t>
            </a:r>
            <a:endParaRPr lang="zh-CN" altLang="en-US" sz="2800" dirty="0">
              <a:solidFill>
                <a:schemeClr val="bg1"/>
              </a:solidFill>
              <a:latin typeface="华文楷体"/>
              <a:ea typeface="华文楷体"/>
              <a:cs typeface="华文楷体"/>
            </a:endParaRPr>
          </a:p>
        </p:txBody>
      </p:sp>
      <p:pic>
        <p:nvPicPr>
          <p:cNvPr id="7" name="图片 6"/>
          <p:cNvPicPr>
            <a:picLocks noChangeAspect="1"/>
          </p:cNvPicPr>
          <p:nvPr/>
        </p:nvPicPr>
        <p:blipFill>
          <a:blip r:embed="rId3"/>
          <a:stretch>
            <a:fillRect/>
          </a:stretch>
        </p:blipFill>
        <p:spPr>
          <a:xfrm>
            <a:off x="227806" y="3144999"/>
            <a:ext cx="8662988" cy="2242661"/>
          </a:xfrm>
          <a:prstGeom prst="rect">
            <a:avLst/>
          </a:prstGeom>
        </p:spPr>
      </p:pic>
    </p:spTree>
    <p:extLst>
      <p:ext uri="{BB962C8B-B14F-4D97-AF65-F5344CB8AC3E}">
        <p14:creationId xmlns:p14="http://schemas.microsoft.com/office/powerpoint/2010/main" val="1917568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15</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项目引入</a:t>
            </a:r>
            <a:r>
              <a:rPr lang="en-US" altLang="zh-CN" sz="2800" dirty="0" smtClean="0">
                <a:latin typeface="+mn-ea"/>
                <a:ea typeface="+mn-ea"/>
              </a:rPr>
              <a:t>Eslint</a:t>
            </a:r>
            <a:endParaRPr lang="en-US" altLang="zh-CN" sz="2800" dirty="0">
              <a:latin typeface="+mn-ea"/>
              <a:ea typeface="+mn-ea"/>
            </a:endParaRPr>
          </a:p>
          <a:p>
            <a:pPr marL="457200" indent="-457200">
              <a:buFont typeface="Arial" panose="020B0604020202020204" pitchFamily="34" charset="0"/>
              <a:buChar char="•"/>
            </a:pPr>
            <a:r>
              <a:rPr lang="zh-CN" altLang="en-US" sz="2800" dirty="0" smtClean="0">
                <a:latin typeface="+mn-ea"/>
                <a:ea typeface="+mn-ea"/>
              </a:rPr>
              <a:t>良好的小程序风格与完善的提示功能</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聊天页面自动定位至底部</a:t>
            </a:r>
            <a:endParaRPr lang="en-US" altLang="zh-CN" sz="2800" dirty="0" smtClean="0">
              <a:latin typeface="+mn-ea"/>
              <a:ea typeface="+mn-ea"/>
            </a:endParaRPr>
          </a:p>
          <a:p>
            <a:pPr marL="457200" indent="-457200">
              <a:buFont typeface="Arial" panose="020B0604020202020204" pitchFamily="34" charset="0"/>
              <a:buChar char="•"/>
            </a:pPr>
            <a:r>
              <a:rPr lang="en-US" altLang="zh-CN" sz="2800" dirty="0">
                <a:latin typeface="+mn-ea"/>
              </a:rPr>
              <a:t>web-view</a:t>
            </a:r>
            <a:r>
              <a:rPr lang="zh-CN" altLang="en-US" sz="2800" dirty="0">
                <a:latin typeface="+mn-ea"/>
              </a:rPr>
              <a:t>显示扫描二维码</a:t>
            </a:r>
            <a:r>
              <a:rPr lang="zh-CN" altLang="en-US" sz="2800" dirty="0" smtClean="0">
                <a:latin typeface="+mn-ea"/>
              </a:rPr>
              <a:t>结果</a:t>
            </a:r>
            <a:endParaRPr lang="en-US" altLang="zh-CN" sz="2800" dirty="0">
              <a:latin typeface="+mn-ea"/>
            </a:endParaRPr>
          </a:p>
        </p:txBody>
      </p:sp>
      <p:sp>
        <p:nvSpPr>
          <p:cNvPr id="13" name="Rectangle 1"/>
          <p:cNvSpPr txBox="1">
            <a:spLocks noChangeArrowheads="1"/>
          </p:cNvSpPr>
          <p:nvPr/>
        </p:nvSpPr>
        <p:spPr>
          <a:xfrm>
            <a:off x="3586922" y="317433"/>
            <a:ext cx="5557078" cy="539058"/>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fontAlgn="auto">
              <a:spcBef>
                <a:spcPts val="0"/>
              </a:spcBef>
              <a:spcAft>
                <a:spcPts val="0"/>
              </a:spcAft>
              <a:defRPr/>
            </a:pPr>
            <a:r>
              <a:rPr lang="en-US" altLang="zh-CN" sz="3200" dirty="0" smtClean="0">
                <a:latin typeface="华文楷体" panose="02010600040101010101" pitchFamily="2" charset="-122"/>
                <a:ea typeface="华文楷体" panose="02010600040101010101" pitchFamily="2" charset="-122"/>
              </a:rPr>
              <a:t>4.</a:t>
            </a:r>
            <a:r>
              <a:rPr lang="zh-CN" altLang="en-US" sz="3200" b="1" dirty="0">
                <a:solidFill>
                  <a:schemeClr val="tx1">
                    <a:lumMod val="75000"/>
                    <a:lumOff val="25000"/>
                  </a:schemeClr>
                </a:solidFill>
                <a:ea typeface="华文楷体" panose="02010600040101010101" pitchFamily="2" charset="-122"/>
              </a:rPr>
              <a:t>重难点与亮点</a:t>
            </a: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4.2 </a:t>
            </a:r>
            <a:r>
              <a:rPr lang="zh-CN" altLang="en-US" sz="2800" dirty="0" smtClean="0">
                <a:solidFill>
                  <a:schemeClr val="bg1"/>
                </a:solidFill>
                <a:latin typeface="华文楷体"/>
                <a:ea typeface="华文楷体"/>
                <a:cs typeface="华文楷体"/>
              </a:rPr>
              <a:t>亮点</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4504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4288" y="0"/>
            <a:ext cx="9158288" cy="1203325"/>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362" name="图片 39"/>
          <p:cNvPicPr>
            <a:picLocks noChangeAspect="1"/>
          </p:cNvPicPr>
          <p:nvPr/>
        </p:nvPicPr>
        <p:blipFill>
          <a:blip r:embed="rId2">
            <a:clrChange>
              <a:clrFrom>
                <a:srgbClr val="FFFFFF"/>
              </a:clrFrom>
              <a:clrTo>
                <a:srgbClr val="FFFFFF">
                  <a:alpha val="0"/>
                </a:srgbClr>
              </a:clrTo>
            </a:clrChange>
            <a:lum bright="70000" contrast="-70000"/>
          </a:blip>
          <a:srcRect/>
          <a:stretch>
            <a:fillRect/>
          </a:stretch>
        </p:blipFill>
        <p:spPr bwMode="auto">
          <a:xfrm>
            <a:off x="0" y="0"/>
            <a:ext cx="2870200" cy="1214438"/>
          </a:xfrm>
          <a:prstGeom prst="rect">
            <a:avLst/>
          </a:prstGeom>
          <a:noFill/>
          <a:ln w="9525">
            <a:noFill/>
            <a:miter lim="800000"/>
            <a:headEnd/>
            <a:tailEnd/>
          </a:ln>
        </p:spPr>
      </p:pic>
      <p:sp>
        <p:nvSpPr>
          <p:cNvPr id="39" name="文本框 38"/>
          <p:cNvSpPr txBox="1"/>
          <p:nvPr/>
        </p:nvSpPr>
        <p:spPr>
          <a:xfrm>
            <a:off x="283895" y="2168988"/>
            <a:ext cx="3155775" cy="584775"/>
          </a:xfrm>
          <a:prstGeom prst="rect">
            <a:avLst/>
          </a:prstGeom>
          <a:noFill/>
        </p:spPr>
        <p:txBody>
          <a:bodyPr wrap="square">
            <a:spAutoFit/>
          </a:bodyPr>
          <a:lstStyle/>
          <a:p>
            <a:pPr fontAlgn="auto">
              <a:spcBef>
                <a:spcPts val="0"/>
              </a:spcBef>
              <a:spcAft>
                <a:spcPts val="0"/>
              </a:spcAft>
              <a:defRPr/>
            </a:pPr>
            <a:r>
              <a:rPr lang="zh-CN" altLang="en-US" sz="3200" dirty="0" smtClean="0">
                <a:latin typeface="华文楷体" panose="02010600040101010101" pitchFamily="2" charset="-122"/>
                <a:ea typeface="华文楷体" panose="02010600040101010101" pitchFamily="2" charset="-122"/>
              </a:rPr>
              <a:t>目录</a:t>
            </a:r>
            <a:endParaRPr lang="zh-CN" altLang="en-US" sz="3200" dirty="0">
              <a:latin typeface="华文楷体" panose="02010600040101010101" pitchFamily="2" charset="-122"/>
              <a:ea typeface="华文楷体" panose="02010600040101010101" pitchFamily="2" charset="-122"/>
            </a:endParaRPr>
          </a:p>
        </p:txBody>
      </p:sp>
      <p:grpSp>
        <p:nvGrpSpPr>
          <p:cNvPr id="15364"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5887041" y="1305568"/>
              <a:ext cx="2960247" cy="6613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cxnSp>
        <p:nvCxnSpPr>
          <p:cNvPr id="7" name="直接连接符 6"/>
          <p:cNvCxnSpPr/>
          <p:nvPr/>
        </p:nvCxnSpPr>
        <p:spPr>
          <a:xfrm>
            <a:off x="4572000" y="6627813"/>
            <a:ext cx="40878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367" name="文本框 16"/>
          <p:cNvSpPr txBox="1">
            <a:spLocks noChangeArrowheads="1"/>
          </p:cNvSpPr>
          <p:nvPr/>
        </p:nvSpPr>
        <p:spPr bwMode="auto">
          <a:xfrm>
            <a:off x="3693889" y="2133517"/>
            <a:ext cx="377026" cy="584775"/>
          </a:xfrm>
          <a:prstGeom prst="rect">
            <a:avLst/>
          </a:prstGeom>
          <a:noFill/>
          <a:ln w="9525">
            <a:noFill/>
            <a:miter lim="800000"/>
            <a:headEnd/>
            <a:tailEnd/>
          </a:ln>
        </p:spPr>
        <p:txBody>
          <a:bodyPr wrap="none">
            <a:spAutoFit/>
          </a:bodyPr>
          <a:lstStyle/>
          <a:p>
            <a:pPr algn="ctr"/>
            <a:r>
              <a:rPr lang="en-US" altLang="zh-CN" sz="3200" dirty="0">
                <a:solidFill>
                  <a:srgbClr val="5C307D"/>
                </a:solidFill>
                <a:latin typeface="华文楷体"/>
                <a:ea typeface="华文楷体"/>
                <a:cs typeface="华文楷体"/>
              </a:rPr>
              <a:t>1</a:t>
            </a:r>
            <a:endParaRPr lang="zh-CN" altLang="en-US" sz="3200" dirty="0">
              <a:solidFill>
                <a:srgbClr val="5C307D"/>
              </a:solidFill>
              <a:latin typeface="华文楷体"/>
              <a:ea typeface="华文楷体"/>
              <a:cs typeface="华文楷体"/>
            </a:endParaRPr>
          </a:p>
        </p:txBody>
      </p:sp>
      <p:sp>
        <p:nvSpPr>
          <p:cNvPr id="19" name="文本框 18"/>
          <p:cNvSpPr txBox="1"/>
          <p:nvPr/>
        </p:nvSpPr>
        <p:spPr>
          <a:xfrm>
            <a:off x="4400549" y="2164294"/>
            <a:ext cx="1620957" cy="523220"/>
          </a:xfrm>
          <a:prstGeom prst="rect">
            <a:avLst/>
          </a:prstGeom>
          <a:noFill/>
        </p:spPr>
        <p:txBody>
          <a:bodyPr wrap="none">
            <a:spAutoFit/>
          </a:bodyPr>
          <a:lstStyle/>
          <a:p>
            <a:pPr fontAlgn="auto">
              <a:spcBef>
                <a:spcPts val="0"/>
              </a:spcBef>
              <a:spcAft>
                <a:spcPts val="0"/>
              </a:spcAft>
              <a:defRPr/>
            </a:pPr>
            <a:r>
              <a:rPr lang="zh-CN" altLang="en-US" sz="2800" b="1" dirty="0" smtClean="0">
                <a:solidFill>
                  <a:schemeClr val="tx1">
                    <a:lumMod val="75000"/>
                    <a:lumOff val="25000"/>
                  </a:schemeClr>
                </a:solidFill>
                <a:latin typeface="+mn-lt"/>
                <a:ea typeface="华文楷体" panose="02010600040101010101" pitchFamily="2" charset="-122"/>
              </a:rPr>
              <a:t>项目背景</a:t>
            </a:r>
            <a:endParaRPr lang="zh-CN" altLang="en-US" sz="2800" b="1" dirty="0">
              <a:solidFill>
                <a:schemeClr val="tx1">
                  <a:lumMod val="75000"/>
                  <a:lumOff val="25000"/>
                </a:schemeClr>
              </a:solidFill>
              <a:latin typeface="+mn-lt"/>
              <a:ea typeface="华文楷体" panose="02010600040101010101" pitchFamily="2" charset="-122"/>
            </a:endParaRPr>
          </a:p>
        </p:txBody>
      </p:sp>
      <p:cxnSp>
        <p:nvCxnSpPr>
          <p:cNvPr id="20" name="直接连接符 19"/>
          <p:cNvCxnSpPr/>
          <p:nvPr/>
        </p:nvCxnSpPr>
        <p:spPr>
          <a:xfrm flipH="1">
            <a:off x="4156073" y="2312904"/>
            <a:ext cx="246063" cy="24606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8370888" y="6346825"/>
            <a:ext cx="288925" cy="2873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华文楷体" panose="02010600040101010101" pitchFamily="2" charset="-122"/>
            </a:endParaRPr>
          </a:p>
        </p:txBody>
      </p:sp>
      <p:sp>
        <p:nvSpPr>
          <p:cNvPr id="37" name="椭圆 17"/>
          <p:cNvSpPr/>
          <p:nvPr/>
        </p:nvSpPr>
        <p:spPr>
          <a:xfrm>
            <a:off x="8691563" y="6029325"/>
            <a:ext cx="288925" cy="2889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华文楷体" panose="02010600040101010101" pitchFamily="2" charset="-122"/>
            </a:endParaRPr>
          </a:p>
        </p:txBody>
      </p:sp>
      <p:cxnSp>
        <p:nvCxnSpPr>
          <p:cNvPr id="8" name="直接连接符 7"/>
          <p:cNvCxnSpPr>
            <a:cxnSpLocks/>
          </p:cNvCxnSpPr>
          <p:nvPr/>
        </p:nvCxnSpPr>
        <p:spPr>
          <a:xfrm>
            <a:off x="3446633" y="2225592"/>
            <a:ext cx="0" cy="41212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defRPr/>
            </a:pPr>
            <a:fld id="{A2D8D5C2-92A0-4083-8573-EEEAADB4325B}" type="slidenum">
              <a:rPr lang="zh-CN" altLang="en-US" smtClean="0"/>
              <a:pPr>
                <a:defRPr/>
              </a:pPr>
              <a:t>2</a:t>
            </a:fld>
            <a:endParaRPr lang="zh-CN" altLang="en-US" sz="1600" dirty="0"/>
          </a:p>
        </p:txBody>
      </p:sp>
      <p:sp>
        <p:nvSpPr>
          <p:cNvPr id="29" name="文本框 16"/>
          <p:cNvSpPr txBox="1">
            <a:spLocks noChangeArrowheads="1"/>
          </p:cNvSpPr>
          <p:nvPr/>
        </p:nvSpPr>
        <p:spPr bwMode="auto">
          <a:xfrm>
            <a:off x="3684146" y="2656737"/>
            <a:ext cx="377026" cy="584775"/>
          </a:xfrm>
          <a:prstGeom prst="rect">
            <a:avLst/>
          </a:prstGeom>
          <a:noFill/>
          <a:ln w="9525">
            <a:noFill/>
            <a:miter lim="800000"/>
            <a:headEnd/>
            <a:tailEnd/>
          </a:ln>
        </p:spPr>
        <p:txBody>
          <a:bodyPr wrap="none">
            <a:spAutoFit/>
          </a:bodyPr>
          <a:lstStyle/>
          <a:p>
            <a:pPr algn="ctr"/>
            <a:r>
              <a:rPr lang="en-US" altLang="zh-CN" sz="3200" dirty="0" smtClean="0">
                <a:solidFill>
                  <a:srgbClr val="5C307D"/>
                </a:solidFill>
                <a:latin typeface="华文楷体"/>
                <a:ea typeface="华文楷体"/>
                <a:cs typeface="华文楷体"/>
              </a:rPr>
              <a:t>2</a:t>
            </a:r>
            <a:endParaRPr lang="zh-CN" altLang="en-US" sz="3200" dirty="0">
              <a:solidFill>
                <a:srgbClr val="5C307D"/>
              </a:solidFill>
              <a:latin typeface="华文楷体"/>
              <a:ea typeface="华文楷体"/>
              <a:cs typeface="华文楷体"/>
            </a:endParaRPr>
          </a:p>
        </p:txBody>
      </p:sp>
      <p:sp>
        <p:nvSpPr>
          <p:cNvPr id="30" name="文本框 29"/>
          <p:cNvSpPr txBox="1"/>
          <p:nvPr/>
        </p:nvSpPr>
        <p:spPr>
          <a:xfrm>
            <a:off x="4390806" y="2687514"/>
            <a:ext cx="1620957" cy="523220"/>
          </a:xfrm>
          <a:prstGeom prst="rect">
            <a:avLst/>
          </a:prstGeom>
          <a:noFill/>
        </p:spPr>
        <p:txBody>
          <a:bodyPr wrap="none">
            <a:spAutoFit/>
          </a:bodyPr>
          <a:lstStyle/>
          <a:p>
            <a:pPr fontAlgn="auto">
              <a:spcBef>
                <a:spcPts val="0"/>
              </a:spcBef>
              <a:spcAft>
                <a:spcPts val="0"/>
              </a:spcAft>
              <a:defRPr/>
            </a:pPr>
            <a:r>
              <a:rPr lang="zh-CN" altLang="en-US" sz="2800" b="1" dirty="0" smtClean="0">
                <a:solidFill>
                  <a:schemeClr val="tx1">
                    <a:lumMod val="75000"/>
                    <a:lumOff val="25000"/>
                  </a:schemeClr>
                </a:solidFill>
                <a:latin typeface="+mn-lt"/>
                <a:ea typeface="华文楷体" panose="02010600040101010101" pitchFamily="2" charset="-122"/>
              </a:rPr>
              <a:t>界面展示</a:t>
            </a:r>
            <a:endParaRPr lang="zh-CN" altLang="en-US" sz="2800" b="1" dirty="0">
              <a:solidFill>
                <a:schemeClr val="tx1">
                  <a:lumMod val="75000"/>
                  <a:lumOff val="25000"/>
                </a:schemeClr>
              </a:solidFill>
              <a:latin typeface="+mn-lt"/>
              <a:ea typeface="华文楷体" panose="02010600040101010101" pitchFamily="2" charset="-122"/>
            </a:endParaRPr>
          </a:p>
        </p:txBody>
      </p:sp>
      <p:cxnSp>
        <p:nvCxnSpPr>
          <p:cNvPr id="31" name="直接连接符 30"/>
          <p:cNvCxnSpPr/>
          <p:nvPr/>
        </p:nvCxnSpPr>
        <p:spPr>
          <a:xfrm flipH="1">
            <a:off x="4146330" y="2836124"/>
            <a:ext cx="246063" cy="24606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2" name="文本框 16"/>
          <p:cNvSpPr txBox="1">
            <a:spLocks noChangeArrowheads="1"/>
          </p:cNvSpPr>
          <p:nvPr/>
        </p:nvSpPr>
        <p:spPr bwMode="auto">
          <a:xfrm>
            <a:off x="3693889" y="3226282"/>
            <a:ext cx="377026" cy="584775"/>
          </a:xfrm>
          <a:prstGeom prst="rect">
            <a:avLst/>
          </a:prstGeom>
          <a:noFill/>
          <a:ln w="9525">
            <a:noFill/>
            <a:miter lim="800000"/>
            <a:headEnd/>
            <a:tailEnd/>
          </a:ln>
        </p:spPr>
        <p:txBody>
          <a:bodyPr wrap="none">
            <a:spAutoFit/>
          </a:bodyPr>
          <a:lstStyle/>
          <a:p>
            <a:pPr algn="ctr"/>
            <a:r>
              <a:rPr lang="en-US" altLang="zh-CN" sz="3200" dirty="0" smtClean="0">
                <a:solidFill>
                  <a:srgbClr val="5C307D"/>
                </a:solidFill>
                <a:latin typeface="华文楷体"/>
                <a:ea typeface="华文楷体"/>
                <a:cs typeface="华文楷体"/>
              </a:rPr>
              <a:t>3</a:t>
            </a:r>
            <a:endParaRPr lang="zh-CN" altLang="en-US" sz="3200" dirty="0">
              <a:solidFill>
                <a:srgbClr val="5C307D"/>
              </a:solidFill>
              <a:latin typeface="华文楷体"/>
              <a:ea typeface="华文楷体"/>
              <a:cs typeface="华文楷体"/>
            </a:endParaRPr>
          </a:p>
        </p:txBody>
      </p:sp>
      <p:sp>
        <p:nvSpPr>
          <p:cNvPr id="33" name="文本框 32"/>
          <p:cNvSpPr txBox="1"/>
          <p:nvPr/>
        </p:nvSpPr>
        <p:spPr>
          <a:xfrm>
            <a:off x="4400549" y="3257059"/>
            <a:ext cx="1620957" cy="523220"/>
          </a:xfrm>
          <a:prstGeom prst="rect">
            <a:avLst/>
          </a:prstGeom>
          <a:noFill/>
        </p:spPr>
        <p:txBody>
          <a:bodyPr wrap="none">
            <a:spAutoFit/>
          </a:bodyPr>
          <a:lstStyle/>
          <a:p>
            <a:pPr fontAlgn="auto">
              <a:spcBef>
                <a:spcPts val="0"/>
              </a:spcBef>
              <a:spcAft>
                <a:spcPts val="0"/>
              </a:spcAft>
              <a:defRPr/>
            </a:pPr>
            <a:r>
              <a:rPr lang="zh-CN" altLang="en-US" sz="2800" b="1" dirty="0" smtClean="0">
                <a:solidFill>
                  <a:schemeClr val="tx1">
                    <a:lumMod val="75000"/>
                    <a:lumOff val="25000"/>
                  </a:schemeClr>
                </a:solidFill>
                <a:latin typeface="+mn-lt"/>
                <a:ea typeface="华文楷体" panose="02010600040101010101" pitchFamily="2" charset="-122"/>
              </a:rPr>
              <a:t>需求实现</a:t>
            </a:r>
            <a:endParaRPr lang="zh-CN" altLang="en-US" sz="2800" b="1" dirty="0">
              <a:solidFill>
                <a:schemeClr val="tx1">
                  <a:lumMod val="75000"/>
                  <a:lumOff val="25000"/>
                </a:schemeClr>
              </a:solidFill>
              <a:latin typeface="+mn-lt"/>
              <a:ea typeface="华文楷体" panose="02010600040101010101" pitchFamily="2" charset="-122"/>
            </a:endParaRPr>
          </a:p>
        </p:txBody>
      </p:sp>
      <p:cxnSp>
        <p:nvCxnSpPr>
          <p:cNvPr id="34" name="直接连接符 33"/>
          <p:cNvCxnSpPr/>
          <p:nvPr/>
        </p:nvCxnSpPr>
        <p:spPr>
          <a:xfrm flipH="1">
            <a:off x="4156073" y="3405669"/>
            <a:ext cx="246063" cy="24606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5" name="文本框 16"/>
          <p:cNvSpPr txBox="1">
            <a:spLocks noChangeArrowheads="1"/>
          </p:cNvSpPr>
          <p:nvPr/>
        </p:nvSpPr>
        <p:spPr bwMode="auto">
          <a:xfrm>
            <a:off x="3693889" y="3801120"/>
            <a:ext cx="377026" cy="584775"/>
          </a:xfrm>
          <a:prstGeom prst="rect">
            <a:avLst/>
          </a:prstGeom>
          <a:noFill/>
          <a:ln w="9525">
            <a:noFill/>
            <a:miter lim="800000"/>
            <a:headEnd/>
            <a:tailEnd/>
          </a:ln>
        </p:spPr>
        <p:txBody>
          <a:bodyPr wrap="none">
            <a:spAutoFit/>
          </a:bodyPr>
          <a:lstStyle/>
          <a:p>
            <a:pPr algn="ctr"/>
            <a:r>
              <a:rPr lang="en-US" altLang="zh-CN" sz="3200" dirty="0" smtClean="0">
                <a:solidFill>
                  <a:srgbClr val="5C307D"/>
                </a:solidFill>
                <a:latin typeface="华文楷体"/>
                <a:ea typeface="华文楷体"/>
                <a:cs typeface="华文楷体"/>
              </a:rPr>
              <a:t>4</a:t>
            </a:r>
            <a:endParaRPr lang="zh-CN" altLang="en-US" sz="3200" dirty="0">
              <a:solidFill>
                <a:srgbClr val="5C307D"/>
              </a:solidFill>
              <a:latin typeface="华文楷体"/>
              <a:ea typeface="华文楷体"/>
              <a:cs typeface="华文楷体"/>
            </a:endParaRPr>
          </a:p>
        </p:txBody>
      </p:sp>
      <p:sp>
        <p:nvSpPr>
          <p:cNvPr id="38" name="文本框 37"/>
          <p:cNvSpPr txBox="1"/>
          <p:nvPr/>
        </p:nvSpPr>
        <p:spPr>
          <a:xfrm>
            <a:off x="4400549" y="3831897"/>
            <a:ext cx="2339102" cy="523220"/>
          </a:xfrm>
          <a:prstGeom prst="rect">
            <a:avLst/>
          </a:prstGeom>
          <a:noFill/>
        </p:spPr>
        <p:txBody>
          <a:bodyPr wrap="none">
            <a:spAutoFit/>
          </a:bodyPr>
          <a:lstStyle/>
          <a:p>
            <a:pPr fontAlgn="auto">
              <a:spcBef>
                <a:spcPts val="0"/>
              </a:spcBef>
              <a:spcAft>
                <a:spcPts val="0"/>
              </a:spcAft>
              <a:defRPr/>
            </a:pPr>
            <a:r>
              <a:rPr lang="zh-CN" altLang="en-US" sz="2800" b="1" dirty="0" smtClean="0">
                <a:solidFill>
                  <a:schemeClr val="tx1">
                    <a:lumMod val="75000"/>
                    <a:lumOff val="25000"/>
                  </a:schemeClr>
                </a:solidFill>
                <a:latin typeface="+mn-lt"/>
                <a:ea typeface="华文楷体" panose="02010600040101010101" pitchFamily="2" charset="-122"/>
              </a:rPr>
              <a:t>重难点</a:t>
            </a:r>
            <a:r>
              <a:rPr lang="zh-CN" altLang="en-US" sz="2800" b="1" dirty="0">
                <a:solidFill>
                  <a:schemeClr val="tx1">
                    <a:lumMod val="75000"/>
                    <a:lumOff val="25000"/>
                  </a:schemeClr>
                </a:solidFill>
                <a:latin typeface="+mn-lt"/>
                <a:ea typeface="华文楷体" panose="02010600040101010101" pitchFamily="2" charset="-122"/>
              </a:rPr>
              <a:t>与</a:t>
            </a:r>
            <a:r>
              <a:rPr lang="zh-CN" altLang="en-US" sz="2800" b="1" dirty="0" smtClean="0">
                <a:solidFill>
                  <a:schemeClr val="tx1">
                    <a:lumMod val="75000"/>
                    <a:lumOff val="25000"/>
                  </a:schemeClr>
                </a:solidFill>
                <a:latin typeface="+mn-lt"/>
                <a:ea typeface="华文楷体" panose="02010600040101010101" pitchFamily="2" charset="-122"/>
              </a:rPr>
              <a:t>亮点</a:t>
            </a:r>
            <a:endParaRPr lang="zh-CN" altLang="en-US" sz="2800" b="1" dirty="0">
              <a:solidFill>
                <a:schemeClr val="tx1">
                  <a:lumMod val="75000"/>
                  <a:lumOff val="25000"/>
                </a:schemeClr>
              </a:solidFill>
              <a:latin typeface="+mn-lt"/>
              <a:ea typeface="华文楷体" panose="02010600040101010101" pitchFamily="2" charset="-122"/>
            </a:endParaRPr>
          </a:p>
        </p:txBody>
      </p:sp>
      <p:cxnSp>
        <p:nvCxnSpPr>
          <p:cNvPr id="40" name="直接连接符 39"/>
          <p:cNvCxnSpPr/>
          <p:nvPr/>
        </p:nvCxnSpPr>
        <p:spPr>
          <a:xfrm flipH="1">
            <a:off x="4156073" y="3980507"/>
            <a:ext cx="246063" cy="24606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63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3</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a:latin typeface="华文楷体" panose="02010600040101010101" pitchFamily="2" charset="-122"/>
                <a:ea typeface="华文楷体" panose="02010600040101010101" pitchFamily="2" charset="-122"/>
              </a:rPr>
              <a:t>1</a:t>
            </a:r>
            <a:r>
              <a:rPr lang="en-US" altLang="zh-CN" sz="3200" dirty="0" smtClean="0">
                <a:latin typeface="华文楷体" panose="02010600040101010101" pitchFamily="2" charset="-122"/>
                <a:ea typeface="华文楷体" panose="02010600040101010101" pitchFamily="2" charset="-122"/>
              </a:rPr>
              <a:t>.</a:t>
            </a:r>
            <a:r>
              <a:rPr lang="zh-CN" altLang="en-US" sz="3200" dirty="0" smtClean="0">
                <a:latin typeface="华文楷体" panose="02010600040101010101" pitchFamily="2" charset="-122"/>
                <a:ea typeface="华文楷体" panose="02010600040101010101" pitchFamily="2" charset="-122"/>
              </a:rPr>
              <a:t>项目背景</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2159566"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1.1 CRM</a:t>
            </a:r>
            <a:r>
              <a:rPr lang="zh-CN" altLang="en-US" sz="2800" dirty="0" smtClean="0">
                <a:solidFill>
                  <a:schemeClr val="bg1"/>
                </a:solidFill>
                <a:latin typeface="华文楷体"/>
                <a:ea typeface="华文楷体"/>
                <a:cs typeface="华文楷体"/>
              </a:rPr>
              <a:t>介绍</a:t>
            </a:r>
            <a:endParaRPr lang="zh-CN" altLang="en-US" sz="2800" dirty="0">
              <a:solidFill>
                <a:schemeClr val="bg1"/>
              </a:solidFill>
              <a:latin typeface="华文楷体"/>
              <a:ea typeface="华文楷体"/>
              <a:cs typeface="华文楷体"/>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57" y="1932454"/>
            <a:ext cx="8642286" cy="4395829"/>
          </a:xfrm>
          <a:prstGeom prst="rect">
            <a:avLst/>
          </a:prstGeom>
        </p:spPr>
      </p:pic>
    </p:spTree>
    <p:extLst>
      <p:ext uri="{BB962C8B-B14F-4D97-AF65-F5344CB8AC3E}">
        <p14:creationId xmlns:p14="http://schemas.microsoft.com/office/powerpoint/2010/main" val="2190145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4</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社交化客户管理小程序</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侧重于利用微信的社交功能来进行客户关系的建立和维护；侧重于利用微信的支付功能</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a:latin typeface="+mn-ea"/>
                <a:ea typeface="+mn-ea"/>
              </a:rPr>
              <a:t>微</a:t>
            </a:r>
            <a:r>
              <a:rPr lang="zh-CN" altLang="en-US" sz="2800" dirty="0" smtClean="0">
                <a:latin typeface="+mn-ea"/>
                <a:ea typeface="+mn-ea"/>
              </a:rPr>
              <a:t>信的用户量大，营销渠道完善，支付方式便利；微信小程序的开发成本较低</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a:latin typeface="华文楷体" panose="02010600040101010101" pitchFamily="2" charset="-122"/>
                <a:ea typeface="华文楷体" panose="02010600040101010101" pitchFamily="2" charset="-122"/>
              </a:rPr>
              <a:t>1</a:t>
            </a:r>
            <a:r>
              <a:rPr lang="en-US" altLang="zh-CN" sz="3200" dirty="0" smtClean="0">
                <a:latin typeface="华文楷体" panose="02010600040101010101" pitchFamily="2" charset="-122"/>
                <a:ea typeface="华文楷体" panose="02010600040101010101" pitchFamily="2" charset="-122"/>
              </a:rPr>
              <a:t>.</a:t>
            </a:r>
            <a:r>
              <a:rPr lang="zh-CN" altLang="en-US" sz="3200" dirty="0" smtClean="0">
                <a:latin typeface="华文楷体" panose="02010600040101010101" pitchFamily="2" charset="-122"/>
                <a:ea typeface="华文楷体" panose="02010600040101010101" pitchFamily="2" charset="-122"/>
              </a:rPr>
              <a:t>项目背景</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2331087"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1.2 SCRM</a:t>
            </a:r>
            <a:r>
              <a:rPr lang="zh-CN" altLang="en-US" sz="2800" dirty="0" smtClean="0">
                <a:solidFill>
                  <a:schemeClr val="bg1"/>
                </a:solidFill>
                <a:latin typeface="华文楷体"/>
                <a:ea typeface="华文楷体"/>
                <a:cs typeface="华文楷体"/>
              </a:rPr>
              <a:t>介绍</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450664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5</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a:latin typeface="+mn-ea"/>
                <a:ea typeface="+mn-ea"/>
              </a:rPr>
              <a:t>利用腾讯云完成</a:t>
            </a:r>
            <a:r>
              <a:rPr lang="en-US" altLang="zh-CN" sz="2800" dirty="0">
                <a:latin typeface="+mn-ea"/>
                <a:ea typeface="+mn-ea"/>
              </a:rPr>
              <a:t>SCRM</a:t>
            </a:r>
            <a:r>
              <a:rPr lang="zh-CN" altLang="en-US" sz="2800" dirty="0">
                <a:latin typeface="+mn-ea"/>
                <a:ea typeface="+mn-ea"/>
              </a:rPr>
              <a:t>微信小</a:t>
            </a:r>
            <a:r>
              <a:rPr lang="zh-CN" altLang="en-US" sz="2800" dirty="0" smtClean="0">
                <a:latin typeface="+mn-ea"/>
                <a:ea typeface="+mn-ea"/>
              </a:rPr>
              <a:t>程序</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前端：小程序</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后端：云开发（云函数</a:t>
            </a:r>
            <a:r>
              <a:rPr lang="en-US" altLang="zh-CN" sz="2800" dirty="0" smtClean="0">
                <a:latin typeface="+mn-ea"/>
                <a:ea typeface="+mn-ea"/>
              </a:rPr>
              <a:t>+</a:t>
            </a:r>
            <a:r>
              <a:rPr lang="zh-CN" altLang="en-US" sz="2800" dirty="0" smtClean="0">
                <a:latin typeface="+mn-ea"/>
                <a:ea typeface="+mn-ea"/>
              </a:rPr>
              <a:t>云数据库</a:t>
            </a:r>
            <a:r>
              <a:rPr lang="en-US" altLang="zh-CN" sz="2800" dirty="0" smtClean="0">
                <a:latin typeface="+mn-ea"/>
                <a:ea typeface="+mn-ea"/>
              </a:rPr>
              <a:t>/</a:t>
            </a:r>
            <a:r>
              <a:rPr lang="zh-CN" altLang="en-US" sz="2800" dirty="0" smtClean="0">
                <a:latin typeface="+mn-ea"/>
                <a:ea typeface="+mn-ea"/>
              </a:rPr>
              <a:t>云存储</a:t>
            </a:r>
            <a:r>
              <a:rPr lang="zh-CN" altLang="en-US" sz="2800" dirty="0" smtClean="0">
                <a:latin typeface="+mn-ea"/>
                <a:ea typeface="+mn-ea"/>
              </a:rPr>
              <a:t>）</a:t>
            </a:r>
            <a:endParaRPr lang="en-US" altLang="zh-CN" sz="2800" dirty="0" smtClean="0">
              <a:latin typeface="+mn-ea"/>
              <a:ea typeface="+mn-ea"/>
            </a:endParaRPr>
          </a:p>
          <a:p>
            <a:pPr marL="457200" indent="-457200">
              <a:buFont typeface="Arial" panose="020B0604020202020204" pitchFamily="34" charset="0"/>
              <a:buChar char="•"/>
            </a:pPr>
            <a:r>
              <a:rPr lang="en-US" altLang="zh-CN" sz="2800" dirty="0">
                <a:latin typeface="+mn-ea"/>
                <a:ea typeface="+mn-ea"/>
              </a:rPr>
              <a:t>https://cloud.tencent.com/edu/learning/live-1587</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a:latin typeface="华文楷体" panose="02010600040101010101" pitchFamily="2" charset="-122"/>
                <a:ea typeface="华文楷体" panose="02010600040101010101" pitchFamily="2" charset="-122"/>
              </a:rPr>
              <a:t>1</a:t>
            </a:r>
            <a:r>
              <a:rPr lang="en-US" altLang="zh-CN" sz="3200" dirty="0" smtClean="0">
                <a:latin typeface="华文楷体" panose="02010600040101010101" pitchFamily="2" charset="-122"/>
                <a:ea typeface="华文楷体" panose="02010600040101010101" pitchFamily="2" charset="-122"/>
              </a:rPr>
              <a:t>.</a:t>
            </a:r>
            <a:r>
              <a:rPr lang="zh-CN" altLang="en-US" sz="3200" dirty="0" smtClean="0">
                <a:latin typeface="华文楷体" panose="02010600040101010101" pitchFamily="2" charset="-122"/>
                <a:ea typeface="华文楷体" panose="02010600040101010101" pitchFamily="2" charset="-122"/>
              </a:rPr>
              <a:t>项目背景</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2125903"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1.3 </a:t>
            </a:r>
            <a:r>
              <a:rPr lang="zh-CN" altLang="en-US" sz="2800" dirty="0" smtClean="0">
                <a:solidFill>
                  <a:schemeClr val="bg1"/>
                </a:solidFill>
                <a:latin typeface="华文楷体"/>
                <a:ea typeface="华文楷体"/>
                <a:cs typeface="华文楷体"/>
              </a:rPr>
              <a:t>项目介绍</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83938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6</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en-US" altLang="zh-CN" sz="2800" dirty="0" smtClean="0">
                <a:latin typeface="+mn-ea"/>
                <a:ea typeface="+mn-ea"/>
                <a:hlinkClick r:id="rId3" action="ppaction://hlinkfile"/>
              </a:rPr>
              <a:t>video.mp4</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由于小程序没有实际上线，因此：</a:t>
            </a:r>
            <a:endParaRPr lang="en-US" altLang="zh-CN" sz="2800" dirty="0" smtClean="0">
              <a:latin typeface="+mn-ea"/>
              <a:ea typeface="+mn-ea"/>
            </a:endParaRPr>
          </a:p>
          <a:p>
            <a:pPr marL="457200" indent="-457200">
              <a:buFont typeface="Arial" panose="020B0604020202020204" pitchFamily="34" charset="0"/>
              <a:buChar char="•"/>
            </a:pPr>
            <a:r>
              <a:rPr lang="en-US" altLang="zh-CN" sz="2800" dirty="0" smtClean="0">
                <a:latin typeface="+mn-ea"/>
                <a:ea typeface="+mn-ea"/>
              </a:rPr>
              <a:t>1. </a:t>
            </a:r>
            <a:r>
              <a:rPr lang="zh-CN" altLang="en-US" sz="2800" dirty="0" smtClean="0">
                <a:latin typeface="+mn-ea"/>
                <a:ea typeface="+mn-ea"/>
              </a:rPr>
              <a:t>视频中的客户关系为提前添加的，在实际应用中可以通过新增搜索客户的功能或扫描客户对应二维码的方式来添加客户；</a:t>
            </a:r>
            <a:endParaRPr lang="en-US" altLang="zh-CN" sz="2800" dirty="0" smtClean="0">
              <a:latin typeface="+mn-ea"/>
              <a:ea typeface="+mn-ea"/>
            </a:endParaRPr>
          </a:p>
          <a:p>
            <a:pPr marL="457200" indent="-457200">
              <a:buFont typeface="Arial" panose="020B0604020202020204" pitchFamily="34" charset="0"/>
              <a:buChar char="•"/>
            </a:pPr>
            <a:r>
              <a:rPr lang="en-US" altLang="zh-CN" sz="2800" dirty="0" smtClean="0">
                <a:latin typeface="+mn-ea"/>
                <a:ea typeface="+mn-ea"/>
              </a:rPr>
              <a:t>2. </a:t>
            </a:r>
            <a:r>
              <a:rPr lang="zh-CN" altLang="en-US" sz="2800" dirty="0" smtClean="0">
                <a:latin typeface="+mn-ea"/>
                <a:ea typeface="+mn-ea"/>
              </a:rPr>
              <a:t>视频中的数据与图表为预设的固定值，在实际应用中应通过</a:t>
            </a:r>
            <a:r>
              <a:rPr lang="zh-CN" altLang="en-US" sz="2800" dirty="0"/>
              <a:t>云函数定时</a:t>
            </a:r>
            <a:r>
              <a:rPr lang="zh-CN" altLang="en-US" sz="2800" dirty="0" smtClean="0"/>
              <a:t>触发器来持续更新数据。</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smtClean="0">
                <a:latin typeface="华文楷体" panose="02010600040101010101" pitchFamily="2" charset="-122"/>
                <a:ea typeface="华文楷体" panose="02010600040101010101" pitchFamily="2" charset="-122"/>
              </a:rPr>
              <a:t>2.</a:t>
            </a:r>
            <a:r>
              <a:rPr lang="zh-CN" altLang="en-US" sz="3200" dirty="0" smtClean="0">
                <a:latin typeface="华文楷体" panose="02010600040101010101" pitchFamily="2" charset="-122"/>
                <a:ea typeface="华文楷体" panose="02010600040101010101" pitchFamily="2" charset="-122"/>
              </a:rPr>
              <a:t>界面展示</a:t>
            </a:r>
            <a:endParaRPr lang="en-GB"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258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7</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主要页面：</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登录、首页、关系、数据、我的</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查看个人信息、编辑个人信息</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查看客户信息、聊天</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smtClean="0">
                <a:latin typeface="华文楷体" panose="02010600040101010101" pitchFamily="2" charset="-122"/>
                <a:ea typeface="华文楷体" panose="02010600040101010101" pitchFamily="2" charset="-122"/>
              </a:rPr>
              <a:t>3.</a:t>
            </a:r>
            <a:r>
              <a:rPr lang="zh-CN" altLang="en-US" sz="3200" dirty="0" smtClean="0">
                <a:latin typeface="华文楷体" panose="02010600040101010101" pitchFamily="2" charset="-122"/>
                <a:ea typeface="华文楷体" panose="02010600040101010101" pitchFamily="2" charset="-122"/>
              </a:rPr>
              <a:t>需求实现</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3.1 </a:t>
            </a:r>
            <a:r>
              <a:rPr lang="zh-CN" altLang="en-US" sz="2800" dirty="0" smtClean="0">
                <a:solidFill>
                  <a:schemeClr val="bg1"/>
                </a:solidFill>
                <a:latin typeface="华文楷体"/>
                <a:ea typeface="华文楷体"/>
                <a:cs typeface="华文楷体"/>
              </a:rPr>
              <a:t>前端</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1446059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8</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云端数据库：</a:t>
            </a:r>
            <a:endParaRPr lang="en-US" altLang="zh-CN" sz="2800" dirty="0" smtClean="0">
              <a:latin typeface="+mn-ea"/>
              <a:ea typeface="+mn-ea"/>
            </a:endParaRPr>
          </a:p>
          <a:p>
            <a:pPr marL="457200" indent="-457200">
              <a:buFont typeface="Arial" panose="020B0604020202020204" pitchFamily="34" charset="0"/>
              <a:buChar char="•"/>
            </a:pPr>
            <a:r>
              <a:rPr lang="en-US" altLang="zh-CN" sz="2800" dirty="0">
                <a:latin typeface="+mn-ea"/>
                <a:ea typeface="+mn-ea"/>
              </a:rPr>
              <a:t>u</a:t>
            </a:r>
            <a:r>
              <a:rPr lang="en-US" altLang="zh-CN" sz="2800" dirty="0" smtClean="0">
                <a:latin typeface="+mn-ea"/>
                <a:ea typeface="+mn-ea"/>
              </a:rPr>
              <a:t>sers</a:t>
            </a:r>
            <a:r>
              <a:rPr lang="zh-CN" altLang="en-US" sz="2800" dirty="0" smtClean="0">
                <a:latin typeface="+mn-ea"/>
                <a:ea typeface="+mn-ea"/>
              </a:rPr>
              <a:t>：获取到的用户基本信息</a:t>
            </a:r>
            <a:endParaRPr lang="en-US" altLang="zh-CN" sz="2800" dirty="0">
              <a:latin typeface="+mn-ea"/>
              <a:ea typeface="+mn-ea"/>
            </a:endParaRPr>
          </a:p>
          <a:p>
            <a:pPr marL="457200" indent="-457200">
              <a:buFont typeface="Arial" panose="020B0604020202020204" pitchFamily="34" charset="0"/>
              <a:buChar char="•"/>
            </a:pPr>
            <a:r>
              <a:rPr lang="en-US" altLang="zh-CN" sz="2800" dirty="0" smtClean="0">
                <a:latin typeface="+mn-ea"/>
                <a:ea typeface="+mn-ea"/>
              </a:rPr>
              <a:t>userinfo</a:t>
            </a:r>
            <a:r>
              <a:rPr lang="zh-CN" altLang="en-US" sz="2800" dirty="0" smtClean="0">
                <a:latin typeface="+mn-ea"/>
                <a:ea typeface="+mn-ea"/>
              </a:rPr>
              <a:t>：用户在小程序中完善的信息</a:t>
            </a:r>
            <a:endParaRPr lang="en-US" altLang="zh-CN" sz="2800" dirty="0">
              <a:latin typeface="+mn-ea"/>
              <a:ea typeface="+mn-ea"/>
            </a:endParaRPr>
          </a:p>
          <a:p>
            <a:pPr marL="457200" indent="-457200">
              <a:buFont typeface="Arial" panose="020B0604020202020204" pitchFamily="34" charset="0"/>
              <a:buChar char="•"/>
            </a:pPr>
            <a:r>
              <a:rPr lang="en-US" altLang="zh-CN" sz="2800" dirty="0" smtClean="0">
                <a:latin typeface="+mn-ea"/>
                <a:ea typeface="+mn-ea"/>
              </a:rPr>
              <a:t>records</a:t>
            </a:r>
            <a:r>
              <a:rPr lang="zh-CN" altLang="en-US" sz="2800" dirty="0" smtClean="0">
                <a:latin typeface="+mn-ea"/>
                <a:ea typeface="+mn-ea"/>
              </a:rPr>
              <a:t>：用户的关系</a:t>
            </a:r>
            <a:r>
              <a:rPr lang="en-US" altLang="zh-CN" sz="2800" dirty="0" smtClean="0">
                <a:latin typeface="+mn-ea"/>
                <a:ea typeface="+mn-ea"/>
              </a:rPr>
              <a:t>/</a:t>
            </a:r>
            <a:r>
              <a:rPr lang="zh-CN" altLang="en-US" sz="2800" dirty="0" smtClean="0">
                <a:latin typeface="+mn-ea"/>
                <a:ea typeface="+mn-ea"/>
              </a:rPr>
              <a:t>行为，包括访客</a:t>
            </a:r>
            <a:r>
              <a:rPr lang="en-US" altLang="zh-CN" sz="2800" dirty="0" smtClean="0">
                <a:latin typeface="+mn-ea"/>
                <a:ea typeface="+mn-ea"/>
              </a:rPr>
              <a:t>(vis)</a:t>
            </a:r>
            <a:r>
              <a:rPr lang="zh-CN" altLang="en-US" sz="2800" dirty="0" smtClean="0">
                <a:latin typeface="+mn-ea"/>
                <a:ea typeface="+mn-ea"/>
              </a:rPr>
              <a:t>、客户</a:t>
            </a:r>
            <a:r>
              <a:rPr lang="en-US" altLang="zh-CN" sz="2800" dirty="0" smtClean="0">
                <a:latin typeface="+mn-ea"/>
                <a:ea typeface="+mn-ea"/>
              </a:rPr>
              <a:t>(csr)</a:t>
            </a:r>
            <a:r>
              <a:rPr lang="zh-CN" altLang="en-US" sz="2800" dirty="0" smtClean="0">
                <a:latin typeface="+mn-ea"/>
                <a:ea typeface="+mn-ea"/>
              </a:rPr>
              <a:t>和消息</a:t>
            </a:r>
            <a:r>
              <a:rPr lang="en-US" altLang="zh-CN" sz="2800" dirty="0" smtClean="0">
                <a:latin typeface="+mn-ea"/>
                <a:ea typeface="+mn-ea"/>
              </a:rPr>
              <a:t>(msg)</a:t>
            </a:r>
            <a:endParaRPr lang="en-US" altLang="zh-CN" sz="2800" dirty="0">
              <a:latin typeface="+mn-ea"/>
              <a:ea typeface="+mn-ea"/>
            </a:endParaRPr>
          </a:p>
          <a:p>
            <a:pPr marL="457200" indent="-457200">
              <a:buFont typeface="Arial" panose="020B0604020202020204" pitchFamily="34" charset="0"/>
              <a:buChar char="•"/>
            </a:pPr>
            <a:r>
              <a:rPr lang="en-US" altLang="zh-CN" sz="2800" dirty="0" smtClean="0">
                <a:latin typeface="+mn-ea"/>
                <a:ea typeface="+mn-ea"/>
              </a:rPr>
              <a:t>indexData</a:t>
            </a:r>
            <a:r>
              <a:rPr lang="zh-CN" altLang="en-US" sz="2800" dirty="0" smtClean="0">
                <a:latin typeface="+mn-ea"/>
                <a:ea typeface="+mn-ea"/>
              </a:rPr>
              <a:t>：统计每日的数据</a:t>
            </a:r>
            <a:endParaRPr lang="en-US" altLang="zh-CN" sz="2800" dirty="0">
              <a:latin typeface="+mn-ea"/>
              <a:ea typeface="+mn-ea"/>
            </a:endParaRPr>
          </a:p>
          <a:p>
            <a:pPr marL="457200" indent="-457200">
              <a:buFont typeface="Arial" panose="020B0604020202020204" pitchFamily="34" charset="0"/>
              <a:buChar char="•"/>
            </a:pPr>
            <a:r>
              <a:rPr lang="en-US" altLang="zh-CN" sz="2800" dirty="0" smtClean="0">
                <a:latin typeface="+mn-ea"/>
                <a:ea typeface="+mn-ea"/>
              </a:rPr>
              <a:t>data</a:t>
            </a:r>
            <a:r>
              <a:rPr lang="zh-CN" altLang="en-US" sz="2800" dirty="0" smtClean="0">
                <a:latin typeface="+mn-ea"/>
                <a:ea typeface="+mn-ea"/>
              </a:rPr>
              <a:t>：统计小程序显示的数据</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smtClean="0">
                <a:latin typeface="华文楷体" panose="02010600040101010101" pitchFamily="2" charset="-122"/>
                <a:ea typeface="华文楷体" panose="02010600040101010101" pitchFamily="2" charset="-122"/>
              </a:rPr>
              <a:t>3.</a:t>
            </a:r>
            <a:r>
              <a:rPr lang="zh-CN" altLang="en-US" sz="3200" dirty="0" smtClean="0">
                <a:latin typeface="华文楷体" panose="02010600040101010101" pitchFamily="2" charset="-122"/>
                <a:ea typeface="华文楷体" panose="02010600040101010101" pitchFamily="2" charset="-122"/>
              </a:rPr>
              <a:t>需求实现</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3.2 </a:t>
            </a:r>
            <a:r>
              <a:rPr lang="zh-CN" altLang="en-US" sz="2800" dirty="0" smtClean="0">
                <a:solidFill>
                  <a:schemeClr val="bg1"/>
                </a:solidFill>
                <a:latin typeface="华文楷体"/>
                <a:ea typeface="华文楷体"/>
                <a:cs typeface="华文楷体"/>
              </a:rPr>
              <a:t>后端</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1605431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0" y="0"/>
            <a:ext cx="2870200" cy="1214438"/>
          </a:xfrm>
          <a:prstGeom prst="rect">
            <a:avLst/>
          </a:prstGeom>
          <a:noFill/>
          <a:ln w="9525">
            <a:noFill/>
            <a:miter lim="800000"/>
            <a:headEnd/>
            <a:tailEnd/>
          </a:ln>
        </p:spPr>
      </p:pic>
      <p:sp>
        <p:nvSpPr>
          <p:cNvPr id="3" name="矩形 2"/>
          <p:cNvSpPr/>
          <p:nvPr/>
        </p:nvSpPr>
        <p:spPr>
          <a:xfrm>
            <a:off x="-3175" y="0"/>
            <a:ext cx="9147175" cy="4603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14288" y="1201738"/>
            <a:ext cx="91471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5" y="6640513"/>
            <a:ext cx="9147175" cy="217487"/>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A2D8D5C2-92A0-4083-8573-EEEAADB4325B}" type="slidenum">
              <a:rPr lang="zh-CN" altLang="en-US" sz="1600" smtClean="0"/>
              <a:pPr>
                <a:defRPr/>
              </a:pPr>
              <a:t>9</a:t>
            </a:fld>
            <a:endParaRPr lang="zh-CN" altLang="en-US" sz="1600" dirty="0"/>
          </a:p>
        </p:txBody>
      </p:sp>
      <p:cxnSp>
        <p:nvCxnSpPr>
          <p:cNvPr id="49" name="直接连接符 48"/>
          <p:cNvCxnSpPr/>
          <p:nvPr/>
        </p:nvCxnSpPr>
        <p:spPr>
          <a:xfrm>
            <a:off x="4724400" y="6433504"/>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300" y="2113738"/>
            <a:ext cx="8482013"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rgbClr val="000099"/>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rgbClr val="000099"/>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rgbClr val="000099"/>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rgbClr val="000099"/>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457200" indent="-457200">
              <a:buFont typeface="Arial" panose="020B0604020202020204" pitchFamily="34" charset="0"/>
              <a:buChar char="•"/>
            </a:pPr>
            <a:r>
              <a:rPr lang="zh-CN" altLang="en-US" sz="2800" dirty="0" smtClean="0">
                <a:latin typeface="+mn-ea"/>
                <a:ea typeface="+mn-ea"/>
              </a:rPr>
              <a:t>用户可以通过微信授权登录小程序；</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用户可以查看</a:t>
            </a:r>
            <a:r>
              <a:rPr lang="en-US" altLang="zh-CN" sz="2800" dirty="0" smtClean="0">
                <a:latin typeface="+mn-ea"/>
                <a:ea typeface="+mn-ea"/>
              </a:rPr>
              <a:t>/</a:t>
            </a:r>
            <a:r>
              <a:rPr lang="zh-CN" altLang="en-US" sz="2800" dirty="0" smtClean="0">
                <a:latin typeface="+mn-ea"/>
                <a:ea typeface="+mn-ea"/>
              </a:rPr>
              <a:t>编辑自己的个人资料；</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用户可以使用扫一扫功能或分享功能；</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用户可以查看消息</a:t>
            </a:r>
            <a:r>
              <a:rPr lang="en-US" altLang="zh-CN" sz="2800" dirty="0" smtClean="0">
                <a:latin typeface="+mn-ea"/>
                <a:ea typeface="+mn-ea"/>
              </a:rPr>
              <a:t>/</a:t>
            </a:r>
            <a:r>
              <a:rPr lang="zh-CN" altLang="en-US" sz="2800" dirty="0" smtClean="0">
                <a:latin typeface="+mn-ea"/>
                <a:ea typeface="+mn-ea"/>
              </a:rPr>
              <a:t>客户列表；</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用户可以查看客户资料并发起聊天或拨打手机；</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用户可以通过聊天进行消息的接受和发送；</a:t>
            </a:r>
            <a:endParaRPr lang="en-US" altLang="zh-CN" sz="2800" dirty="0" smtClean="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用户可以查看小程序的数据和图表分析结果；</a:t>
            </a:r>
            <a:endParaRPr lang="en-US" altLang="zh-CN" sz="2800" dirty="0">
              <a:latin typeface="+mn-ea"/>
              <a:ea typeface="+mn-ea"/>
            </a:endParaRPr>
          </a:p>
          <a:p>
            <a:pPr marL="457200" indent="-457200">
              <a:buFont typeface="Arial" panose="020B0604020202020204" pitchFamily="34" charset="0"/>
              <a:buChar char="•"/>
            </a:pPr>
            <a:r>
              <a:rPr lang="zh-CN" altLang="en-US" sz="2800" dirty="0" smtClean="0">
                <a:latin typeface="+mn-ea"/>
                <a:ea typeface="+mn-ea"/>
              </a:rPr>
              <a:t>用户可以更改名片的模板并分享</a:t>
            </a:r>
            <a:r>
              <a:rPr lang="en-US" altLang="zh-CN" sz="2800" dirty="0" smtClean="0">
                <a:latin typeface="+mn-ea"/>
              </a:rPr>
              <a:t>(</a:t>
            </a:r>
            <a:r>
              <a:rPr lang="zh-CN" altLang="en-US" sz="2800" dirty="0" smtClean="0">
                <a:latin typeface="+mn-ea"/>
              </a:rPr>
              <a:t>计划但</a:t>
            </a:r>
            <a:r>
              <a:rPr lang="zh-CN" altLang="en-US" sz="2800" dirty="0">
                <a:latin typeface="+mn-ea"/>
              </a:rPr>
              <a:t>未实现</a:t>
            </a:r>
            <a:r>
              <a:rPr lang="en-US" altLang="zh-CN" sz="2800" dirty="0">
                <a:latin typeface="+mn-ea"/>
              </a:rPr>
              <a:t>)</a:t>
            </a:r>
            <a:endParaRPr lang="en-US" altLang="zh-CN" sz="2800" dirty="0" smtClean="0">
              <a:latin typeface="+mn-ea"/>
              <a:ea typeface="+mn-ea"/>
            </a:endParaRPr>
          </a:p>
        </p:txBody>
      </p:sp>
      <p:sp>
        <p:nvSpPr>
          <p:cNvPr id="13" name="Rectangle 1"/>
          <p:cNvSpPr txBox="1">
            <a:spLocks noChangeArrowheads="1"/>
          </p:cNvSpPr>
          <p:nvPr/>
        </p:nvSpPr>
        <p:spPr>
          <a:xfrm>
            <a:off x="3586922" y="317433"/>
            <a:ext cx="5557078" cy="584775"/>
          </a:xfrm>
          <a:prstGeom prst="rect">
            <a:avLst/>
          </a:prstGeom>
        </p:spPr>
        <p:txBody>
          <a:bodyPr wrap="square">
            <a:sp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smtClean="0">
                <a:latin typeface="华文楷体" panose="02010600040101010101" pitchFamily="2" charset="-122"/>
                <a:ea typeface="华文楷体" panose="02010600040101010101" pitchFamily="2" charset="-122"/>
              </a:rPr>
              <a:t>3.</a:t>
            </a:r>
            <a:r>
              <a:rPr lang="zh-CN" altLang="en-US" sz="3200" dirty="0" smtClean="0">
                <a:latin typeface="华文楷体" panose="02010600040101010101" pitchFamily="2" charset="-122"/>
                <a:ea typeface="华文楷体" panose="02010600040101010101" pitchFamily="2" charset="-122"/>
              </a:rPr>
              <a:t>需求实现</a:t>
            </a:r>
            <a:endParaRPr lang="en-GB" altLang="zh-CN" sz="3200" dirty="0">
              <a:latin typeface="华文楷体" panose="02010600040101010101" pitchFamily="2" charset="-122"/>
              <a:ea typeface="华文楷体" panose="02010600040101010101" pitchFamily="2" charset="-122"/>
            </a:endParaRPr>
          </a:p>
        </p:txBody>
      </p:sp>
      <p:sp>
        <p:nvSpPr>
          <p:cNvPr id="12" name="文本框 11"/>
          <p:cNvSpPr txBox="1">
            <a:spLocks noChangeArrowheads="1"/>
          </p:cNvSpPr>
          <p:nvPr/>
        </p:nvSpPr>
        <p:spPr bwMode="auto">
          <a:xfrm>
            <a:off x="241300" y="1404737"/>
            <a:ext cx="1407758" cy="523220"/>
          </a:xfrm>
          <a:prstGeom prst="rect">
            <a:avLst/>
          </a:prstGeom>
          <a:solidFill>
            <a:srgbClr val="5C307D"/>
          </a:solidFill>
          <a:ln w="9525">
            <a:noFill/>
            <a:miter lim="800000"/>
            <a:headEnd/>
            <a:tailEnd/>
          </a:ln>
        </p:spPr>
        <p:txBody>
          <a:bodyPr wrap="none">
            <a:spAutoFit/>
          </a:bodyPr>
          <a:lstStyle/>
          <a:p>
            <a:r>
              <a:rPr lang="en-US" altLang="zh-CN" sz="2800" dirty="0" smtClean="0">
                <a:solidFill>
                  <a:schemeClr val="bg1"/>
                </a:solidFill>
                <a:latin typeface="华文楷体"/>
                <a:ea typeface="华文楷体"/>
                <a:cs typeface="华文楷体"/>
              </a:rPr>
              <a:t>3.3 </a:t>
            </a:r>
            <a:r>
              <a:rPr lang="zh-CN" altLang="en-US" sz="2800" dirty="0" smtClean="0">
                <a:solidFill>
                  <a:schemeClr val="bg1"/>
                </a:solidFill>
                <a:latin typeface="华文楷体"/>
                <a:ea typeface="华文楷体"/>
                <a:cs typeface="华文楷体"/>
              </a:rPr>
              <a:t>功能</a:t>
            </a:r>
            <a:endParaRPr lang="zh-CN" altLang="en-US" sz="28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1193436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9204</TotalTime>
  <Words>586</Words>
  <Application>Microsoft Office PowerPoint</Application>
  <PresentationFormat>全屏显示(4:3)</PresentationFormat>
  <Paragraphs>95</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华文楷体</vt:lpstr>
      <vt:lpstr>宋体</vt:lpstr>
      <vt:lpstr>Arial</vt:lpstr>
      <vt:lpstr>Calibri</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TaoLinmi</dc:creator>
  <cp:lastModifiedBy>微软用户</cp:lastModifiedBy>
  <cp:revision>461</cp:revision>
  <dcterms:created xsi:type="dcterms:W3CDTF">2014-08-08T13:32:37Z</dcterms:created>
  <dcterms:modified xsi:type="dcterms:W3CDTF">2020-09-13T05:45:03Z</dcterms:modified>
</cp:coreProperties>
</file>