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2" r:id="rId2"/>
    <p:sldId id="270" r:id="rId3"/>
    <p:sldId id="278" r:id="rId4"/>
    <p:sldId id="273" r:id="rId5"/>
    <p:sldId id="274" r:id="rId6"/>
    <p:sldId id="279" r:id="rId7"/>
    <p:sldId id="280" r:id="rId8"/>
    <p:sldId id="281" r:id="rId9"/>
    <p:sldId id="265" r:id="rId10"/>
  </p:sldIdLst>
  <p:sldSz cx="9144000" cy="5715000" type="screen16x10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65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08A0-EA5C-BE40-891B-D587D73B8654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7C63F-9EC2-224F-BE33-D0F6817AA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17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Либо выдвижное меню для подтипов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1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1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8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6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8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single slide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9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2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1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6032-C09A-6D44-8AAC-1EBC06F9CC9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6994-9876-3C4D-A259-DA0208515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66597"/>
            <a:ext cx="7772400" cy="1775367"/>
          </a:xfrm>
        </p:spPr>
        <p:txBody>
          <a:bodyPr>
            <a:normAutofit fontScale="90000"/>
          </a:bodyPr>
          <a:lstStyle/>
          <a:p>
            <a:r>
              <a:rPr lang="nb-NO" dirty="0"/>
              <a:t>Design </a:t>
            </a:r>
            <a:r>
              <a:rPr lang="nb-NO" dirty="0" err="1"/>
              <a:t>of</a:t>
            </a:r>
            <a:r>
              <a:rPr lang="nb-NO" dirty="0"/>
              <a:t> Advanced </a:t>
            </a:r>
            <a:r>
              <a:rPr lang="nb-NO" dirty="0" err="1"/>
              <a:t>Search</a:t>
            </a:r>
            <a:r>
              <a:rPr lang="nb-NO" dirty="0"/>
              <a:t> tab: </a:t>
            </a:r>
            <a:br>
              <a:rPr lang="nb-NO" dirty="0"/>
            </a:br>
            <a:r>
              <a:rPr lang="nb-NO" sz="3600" dirty="0" err="1"/>
              <a:t>Search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consructions</a:t>
            </a:r>
            <a:r>
              <a:rPr lang="nb-NO" sz="3600" dirty="0"/>
              <a:t> by </a:t>
            </a:r>
            <a:r>
              <a:rPr lang="nb-NO" sz="3600" dirty="0" err="1"/>
              <a:t>semantic</a:t>
            </a:r>
            <a:r>
              <a:rPr lang="nb-NO" sz="3600" dirty="0"/>
              <a:t> types (tags)</a:t>
            </a:r>
          </a:p>
        </p:txBody>
      </p:sp>
    </p:spTree>
    <p:extLst>
      <p:ext uri="{BB962C8B-B14F-4D97-AF65-F5344CB8AC3E}">
        <p14:creationId xmlns:p14="http://schemas.microsoft.com/office/powerpoint/2010/main" val="40518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  <a:r>
              <a:rPr lang="nb-NO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  <a:endParaRPr lang="ru-RU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24170" y="539208"/>
            <a:ext cx="2131988" cy="2149083"/>
            <a:chOff x="3981197" y="410801"/>
            <a:chExt cx="2131988" cy="1365865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81197" y="410801"/>
              <a:ext cx="1705596" cy="1287645"/>
              <a:chOff x="3981197" y="410801"/>
              <a:chExt cx="1705596" cy="1287645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81197" y="410801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  <a:r>
              <a:rPr lang="nb-NO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  <a:endParaRPr lang="ru-RU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24170" y="539208"/>
            <a:ext cx="2131988" cy="2149083"/>
            <a:chOff x="3981197" y="410801"/>
            <a:chExt cx="2131988" cy="1365865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81197" y="410801"/>
              <a:ext cx="1705596" cy="1287645"/>
              <a:chOff x="3981197" y="410801"/>
              <a:chExt cx="1705596" cy="1287645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81197" y="410801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35">
            <a:extLst>
              <a:ext uri="{FF2B5EF4-FFF2-40B4-BE49-F238E27FC236}">
                <a16:creationId xmlns:a16="http://schemas.microsoft.com/office/drawing/2014/main" id="{FCF5033E-0583-B343-A7C1-E656628526EC}"/>
              </a:ext>
            </a:extLst>
          </p:cNvPr>
          <p:cNvGrpSpPr/>
          <p:nvPr/>
        </p:nvGrpSpPr>
        <p:grpSpPr>
          <a:xfrm>
            <a:off x="994748" y="759666"/>
            <a:ext cx="4856208" cy="3977877"/>
            <a:chOff x="1006752" y="605009"/>
            <a:chExt cx="4856208" cy="3977877"/>
          </a:xfrm>
        </p:grpSpPr>
        <p:sp>
          <p:nvSpPr>
            <p:cNvPr id="64" name="Кольцо 7">
              <a:extLst>
                <a:ext uri="{FF2B5EF4-FFF2-40B4-BE49-F238E27FC236}">
                  <a16:creationId xmlns:a16="http://schemas.microsoft.com/office/drawing/2014/main" id="{93F8F5D3-A35C-614D-BA79-696CDBD644E3}"/>
                </a:ext>
              </a:extLst>
            </p:cNvPr>
            <p:cNvSpPr/>
            <p:nvPr/>
          </p:nvSpPr>
          <p:spPr>
            <a:xfrm>
              <a:off x="1006752" y="605009"/>
              <a:ext cx="433677" cy="463583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5" name="Прямая со стрелкой 28">
              <a:extLst>
                <a:ext uri="{FF2B5EF4-FFF2-40B4-BE49-F238E27FC236}">
                  <a16:creationId xmlns:a16="http://schemas.microsoft.com/office/drawing/2014/main" id="{4816549E-EF9C-C44F-9F31-078D77D2659F}"/>
                </a:ext>
              </a:extLst>
            </p:cNvPr>
            <p:cNvCxnSpPr>
              <a:endCxn id="64" idx="5"/>
            </p:cNvCxnSpPr>
            <p:nvPr/>
          </p:nvCxnSpPr>
          <p:spPr>
            <a:xfrm flipH="1" flipV="1">
              <a:off x="1376918" y="1000702"/>
              <a:ext cx="1101236" cy="2063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33">
              <a:extLst>
                <a:ext uri="{FF2B5EF4-FFF2-40B4-BE49-F238E27FC236}">
                  <a16:creationId xmlns:a16="http://schemas.microsoft.com/office/drawing/2014/main" id="{F5069EF0-2BCE-944A-8845-1F03C8F98725}"/>
                </a:ext>
              </a:extLst>
            </p:cNvPr>
            <p:cNvGrpSpPr/>
            <p:nvPr/>
          </p:nvGrpSpPr>
          <p:grpSpPr>
            <a:xfrm>
              <a:off x="2489135" y="1581245"/>
              <a:ext cx="3373825" cy="3001641"/>
              <a:chOff x="2489135" y="1581245"/>
              <a:chExt cx="3373825" cy="3001641"/>
            </a:xfrm>
          </p:grpSpPr>
          <p:sp>
            <p:nvSpPr>
              <p:cNvPr id="67" name="Скругленный прямоугольник 31">
                <a:extLst>
                  <a:ext uri="{FF2B5EF4-FFF2-40B4-BE49-F238E27FC236}">
                    <a16:creationId xmlns:a16="http://schemas.microsoft.com/office/drawing/2014/main" id="{2E2E6762-8F0F-534B-BF96-87FE219A9828}"/>
                  </a:ext>
                </a:extLst>
              </p:cNvPr>
              <p:cNvSpPr/>
              <p:nvPr/>
            </p:nvSpPr>
            <p:spPr>
              <a:xfrm>
                <a:off x="2489135" y="1581245"/>
                <a:ext cx="3373825" cy="30016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71D1262-9DB1-BF41-9923-E073281CE3F4}"/>
                  </a:ext>
                </a:extLst>
              </p:cNvPr>
              <p:cNvSpPr txBox="1"/>
              <p:nvPr/>
            </p:nvSpPr>
            <p:spPr>
              <a:xfrm>
                <a:off x="2788206" y="1659003"/>
                <a:ext cx="269499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plus sign indicates that the tag has subtypes. If the user presses it, the subtypes slide down. Alternatively, there can be a submenu that pops up and shows the subtypes. It should be possible to choose several subtypes and several major tags.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92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489671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212099" y="5217164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Instrument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Comitative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Non-standard </a:t>
            </a:r>
            <a:r>
              <a:rPr lang="nb-NO" sz="1100" dirty="0" err="1"/>
              <a:t>subject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187742" y="5820773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6545" y="519902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7912" y="530012"/>
            <a:ext cx="2118246" cy="2158279"/>
            <a:chOff x="3994939" y="404956"/>
            <a:chExt cx="2118246" cy="1371710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4939" y="404956"/>
              <a:ext cx="1705596" cy="1293490"/>
              <a:chOff x="3994939" y="404956"/>
              <a:chExt cx="1705596" cy="1293490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4939" y="404956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48945" y="3722938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Shape 163">
            <a:extLst>
              <a:ext uri="{FF2B5EF4-FFF2-40B4-BE49-F238E27FC236}">
                <a16:creationId xmlns:a16="http://schemas.microsoft.com/office/drawing/2014/main" id="{1F13E721-DB5E-BF43-82B8-283CC63D085D}"/>
              </a:ext>
            </a:extLst>
          </p:cNvPr>
          <p:cNvSpPr txBox="1">
            <a:spLocks/>
          </p:cNvSpPr>
          <p:nvPr/>
        </p:nvSpPr>
        <p:spPr>
          <a:xfrm>
            <a:off x="106485" y="741308"/>
            <a:ext cx="1807947" cy="3018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Timeline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-</a:t>
            </a: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Distant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Near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Distant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Taxis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Actionality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Pluractionality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Phase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of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action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Result</a:t>
            </a:r>
            <a:endParaRPr lang="ru-RU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Actuality</a:t>
            </a: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" name="Прямоугольник 42">
            <a:extLst>
              <a:ext uri="{FF2B5EF4-FFF2-40B4-BE49-F238E27FC236}">
                <a16:creationId xmlns:a16="http://schemas.microsoft.com/office/drawing/2014/main" id="{517945DD-B00E-8A49-B0E8-E92B3984876A}"/>
              </a:ext>
            </a:extLst>
          </p:cNvPr>
          <p:cNvSpPr/>
          <p:nvPr/>
        </p:nvSpPr>
        <p:spPr>
          <a:xfrm>
            <a:off x="166559" y="803875"/>
            <a:ext cx="1641608" cy="29744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8" name="Группа 30">
            <a:extLst>
              <a:ext uri="{FF2B5EF4-FFF2-40B4-BE49-F238E27FC236}">
                <a16:creationId xmlns:a16="http://schemas.microsoft.com/office/drawing/2014/main" id="{555BE85D-FE8A-6747-9CFB-B80E75EA32EE}"/>
              </a:ext>
            </a:extLst>
          </p:cNvPr>
          <p:cNvGrpSpPr/>
          <p:nvPr/>
        </p:nvGrpSpPr>
        <p:grpSpPr>
          <a:xfrm>
            <a:off x="835115" y="678597"/>
            <a:ext cx="4059305" cy="3557789"/>
            <a:chOff x="1006752" y="605009"/>
            <a:chExt cx="4059305" cy="3557789"/>
          </a:xfrm>
        </p:grpSpPr>
        <p:sp>
          <p:nvSpPr>
            <p:cNvPr id="69" name="Кольцо 31">
              <a:extLst>
                <a:ext uri="{FF2B5EF4-FFF2-40B4-BE49-F238E27FC236}">
                  <a16:creationId xmlns:a16="http://schemas.microsoft.com/office/drawing/2014/main" id="{4B2059E7-7630-BC4E-A3ED-1C659EA46C9F}"/>
                </a:ext>
              </a:extLst>
            </p:cNvPr>
            <p:cNvSpPr/>
            <p:nvPr/>
          </p:nvSpPr>
          <p:spPr>
            <a:xfrm>
              <a:off x="1006752" y="605009"/>
              <a:ext cx="433677" cy="463583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70" name="Прямая со стрелкой 32">
              <a:extLst>
                <a:ext uri="{FF2B5EF4-FFF2-40B4-BE49-F238E27FC236}">
                  <a16:creationId xmlns:a16="http://schemas.microsoft.com/office/drawing/2014/main" id="{140D3FC3-CFD4-A748-94DA-891AD133CF73}"/>
                </a:ext>
              </a:extLst>
            </p:cNvPr>
            <p:cNvCxnSpPr>
              <a:endCxn id="69" idx="5"/>
            </p:cNvCxnSpPr>
            <p:nvPr/>
          </p:nvCxnSpPr>
          <p:spPr>
            <a:xfrm flipH="1" flipV="1">
              <a:off x="1376918" y="1000702"/>
              <a:ext cx="1101236" cy="2063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Группа 33">
              <a:extLst>
                <a:ext uri="{FF2B5EF4-FFF2-40B4-BE49-F238E27FC236}">
                  <a16:creationId xmlns:a16="http://schemas.microsoft.com/office/drawing/2014/main" id="{8C565CA9-A905-B140-A8E4-17DD3225B91F}"/>
                </a:ext>
              </a:extLst>
            </p:cNvPr>
            <p:cNvGrpSpPr/>
            <p:nvPr/>
          </p:nvGrpSpPr>
          <p:grpSpPr>
            <a:xfrm>
              <a:off x="2076784" y="2766736"/>
              <a:ext cx="2989273" cy="1396062"/>
              <a:chOff x="2076784" y="2766736"/>
              <a:chExt cx="2989273" cy="1396062"/>
            </a:xfrm>
          </p:grpSpPr>
          <p:sp>
            <p:nvSpPr>
              <p:cNvPr id="72" name="Скругленный прямоугольник 34">
                <a:extLst>
                  <a:ext uri="{FF2B5EF4-FFF2-40B4-BE49-F238E27FC236}">
                    <a16:creationId xmlns:a16="http://schemas.microsoft.com/office/drawing/2014/main" id="{1F52CF3F-414E-144A-8ACF-AF1141A01475}"/>
                  </a:ext>
                </a:extLst>
              </p:cNvPr>
              <p:cNvSpPr/>
              <p:nvPr/>
            </p:nvSpPr>
            <p:spPr>
              <a:xfrm>
                <a:off x="2076784" y="2766736"/>
                <a:ext cx="2989273" cy="1396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7F2E2E-D2DE-484E-90E2-770AACFEA6E8}"/>
                  </a:ext>
                </a:extLst>
              </p:cNvPr>
              <p:cNvSpPr txBox="1"/>
              <p:nvPr/>
            </p:nvSpPr>
            <p:spPr>
              <a:xfrm>
                <a:off x="2220641" y="2949117"/>
                <a:ext cx="2694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 hide the subtypes the user presses the minus sign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04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Instrument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Comitative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Non-standard </a:t>
            </a:r>
            <a:r>
              <a:rPr lang="nb-NO" sz="1100" dirty="0" err="1"/>
              <a:t>subject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4011" y="553105"/>
            <a:ext cx="2122147" cy="2135186"/>
            <a:chOff x="3991038" y="419633"/>
            <a:chExt cx="2122147" cy="1357033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1038" y="419633"/>
              <a:ext cx="1705596" cy="1278813"/>
              <a:chOff x="3991038" y="419633"/>
              <a:chExt cx="1705596" cy="1278813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1038" y="419633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30">
            <a:extLst>
              <a:ext uri="{FF2B5EF4-FFF2-40B4-BE49-F238E27FC236}">
                <a16:creationId xmlns:a16="http://schemas.microsoft.com/office/drawing/2014/main" id="{05E2DE62-98DD-674B-A63A-D5866CB9AD85}"/>
              </a:ext>
            </a:extLst>
          </p:cNvPr>
          <p:cNvGrpSpPr/>
          <p:nvPr/>
        </p:nvGrpSpPr>
        <p:grpSpPr>
          <a:xfrm>
            <a:off x="3053260" y="1259094"/>
            <a:ext cx="2989273" cy="1396062"/>
            <a:chOff x="2076784" y="2766736"/>
            <a:chExt cx="2989273" cy="1396062"/>
          </a:xfrm>
        </p:grpSpPr>
        <p:sp>
          <p:nvSpPr>
            <p:cNvPr id="64" name="Скругленный прямоугольник 31">
              <a:extLst>
                <a:ext uri="{FF2B5EF4-FFF2-40B4-BE49-F238E27FC236}">
                  <a16:creationId xmlns:a16="http://schemas.microsoft.com/office/drawing/2014/main" id="{864F7E71-F42A-2148-AEAA-3EBBB8048E33}"/>
                </a:ext>
              </a:extLst>
            </p:cNvPr>
            <p:cNvSpPr/>
            <p:nvPr/>
          </p:nvSpPr>
          <p:spPr>
            <a:xfrm>
              <a:off x="2076784" y="2766736"/>
              <a:ext cx="2989273" cy="1396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1292C4-5225-7D46-9D56-DDB6AD79072C}"/>
                </a:ext>
              </a:extLst>
            </p:cNvPr>
            <p:cNvSpPr txBox="1"/>
            <p:nvPr/>
          </p:nvSpPr>
          <p:spPr>
            <a:xfrm>
              <a:off x="2220641" y="3011065"/>
              <a:ext cx="2694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Here a user can scroll all the tags that are sorted by alphabet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Прямая со стрелкой 8">
            <a:extLst>
              <a:ext uri="{FF2B5EF4-FFF2-40B4-BE49-F238E27FC236}">
                <a16:creationId xmlns:a16="http://schemas.microsoft.com/office/drawing/2014/main" id="{FA1FA342-01F5-7F45-A0CC-69E0A98B59C9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042533" y="1157169"/>
            <a:ext cx="1891802" cy="799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19">
            <a:extLst>
              <a:ext uri="{FF2B5EF4-FFF2-40B4-BE49-F238E27FC236}">
                <a16:creationId xmlns:a16="http://schemas.microsoft.com/office/drawing/2014/main" id="{37614F5B-973D-3346-8A3F-F9B401B2855C}"/>
              </a:ext>
            </a:extLst>
          </p:cNvPr>
          <p:cNvCxnSpPr/>
          <p:nvPr/>
        </p:nvCxnSpPr>
        <p:spPr>
          <a:xfrm>
            <a:off x="6042533" y="1957125"/>
            <a:ext cx="1913366" cy="325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7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Instrument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Comitative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Non-standard </a:t>
            </a:r>
            <a:r>
              <a:rPr lang="nb-NO" sz="1100" dirty="0" err="1"/>
              <a:t>subject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4011" y="553105"/>
            <a:ext cx="2122147" cy="2135186"/>
            <a:chOff x="3991038" y="419633"/>
            <a:chExt cx="2122147" cy="1357033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1038" y="419633"/>
              <a:ext cx="1705596" cy="1278813"/>
              <a:chOff x="3991038" y="419633"/>
              <a:chExt cx="1705596" cy="1278813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1038" y="419633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Группа 34">
            <a:extLst>
              <a:ext uri="{FF2B5EF4-FFF2-40B4-BE49-F238E27FC236}">
                <a16:creationId xmlns:a16="http://schemas.microsoft.com/office/drawing/2014/main" id="{AC04B13E-1ED5-FE46-B00E-EBE3F57F7C38}"/>
              </a:ext>
            </a:extLst>
          </p:cNvPr>
          <p:cNvGrpSpPr/>
          <p:nvPr/>
        </p:nvGrpSpPr>
        <p:grpSpPr>
          <a:xfrm>
            <a:off x="3042341" y="2035466"/>
            <a:ext cx="5958363" cy="2474946"/>
            <a:chOff x="3053260" y="2338659"/>
            <a:chExt cx="5958363" cy="2474946"/>
          </a:xfrm>
        </p:grpSpPr>
        <p:grpSp>
          <p:nvGrpSpPr>
            <p:cNvPr id="69" name="Группа 30">
              <a:extLst>
                <a:ext uri="{FF2B5EF4-FFF2-40B4-BE49-F238E27FC236}">
                  <a16:creationId xmlns:a16="http://schemas.microsoft.com/office/drawing/2014/main" id="{9551F4CE-FC1F-9742-8484-6E178EF412AD}"/>
                </a:ext>
              </a:extLst>
            </p:cNvPr>
            <p:cNvGrpSpPr/>
            <p:nvPr/>
          </p:nvGrpSpPr>
          <p:grpSpPr>
            <a:xfrm>
              <a:off x="3053260" y="3417543"/>
              <a:ext cx="2989273" cy="1396062"/>
              <a:chOff x="2076784" y="2766736"/>
              <a:chExt cx="2989273" cy="1396062"/>
            </a:xfrm>
          </p:grpSpPr>
          <p:sp>
            <p:nvSpPr>
              <p:cNvPr id="72" name="Скругленный прямоугольник 31">
                <a:extLst>
                  <a:ext uri="{FF2B5EF4-FFF2-40B4-BE49-F238E27FC236}">
                    <a16:creationId xmlns:a16="http://schemas.microsoft.com/office/drawing/2014/main" id="{10935049-8192-EA4E-8E8C-2A61A312448E}"/>
                  </a:ext>
                </a:extLst>
              </p:cNvPr>
              <p:cNvSpPr/>
              <p:nvPr/>
            </p:nvSpPr>
            <p:spPr>
              <a:xfrm>
                <a:off x="2076784" y="2766736"/>
                <a:ext cx="2989273" cy="1396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D626E95-E01E-304D-9F5F-867A20516AE5}"/>
                  </a:ext>
                </a:extLst>
              </p:cNvPr>
              <p:cNvSpPr txBox="1"/>
              <p:nvPr/>
            </p:nvSpPr>
            <p:spPr>
              <a:xfrm>
                <a:off x="2220641" y="3011065"/>
                <a:ext cx="2694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user can learn more about each tag by pressing on it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Рамка 8">
              <a:extLst>
                <a:ext uri="{FF2B5EF4-FFF2-40B4-BE49-F238E27FC236}">
                  <a16:creationId xmlns:a16="http://schemas.microsoft.com/office/drawing/2014/main" id="{E280814A-9EF2-1A42-9F9F-4CFE3C3680E1}"/>
                </a:ext>
              </a:extLst>
            </p:cNvPr>
            <p:cNvSpPr/>
            <p:nvPr/>
          </p:nvSpPr>
          <p:spPr>
            <a:xfrm>
              <a:off x="7069509" y="2338659"/>
              <a:ext cx="1942114" cy="495609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 стрелкой 19">
              <a:extLst>
                <a:ext uri="{FF2B5EF4-FFF2-40B4-BE49-F238E27FC236}">
                  <a16:creationId xmlns:a16="http://schemas.microsoft.com/office/drawing/2014/main" id="{D25A97C9-8E34-9A4B-ACDC-8C51EE14BDC0}"/>
                </a:ext>
              </a:extLst>
            </p:cNvPr>
            <p:cNvCxnSpPr>
              <a:stCxn id="72" idx="3"/>
              <a:endCxn id="70" idx="1"/>
            </p:cNvCxnSpPr>
            <p:nvPr/>
          </p:nvCxnSpPr>
          <p:spPr>
            <a:xfrm flipV="1">
              <a:off x="6042533" y="2586464"/>
              <a:ext cx="1026976" cy="152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119">
            <a:extLst>
              <a:ext uri="{FF2B5EF4-FFF2-40B4-BE49-F238E27FC236}">
                <a16:creationId xmlns:a16="http://schemas.microsoft.com/office/drawing/2014/main" id="{91391177-0918-364D-8F72-B1CB2F309DA2}"/>
              </a:ext>
            </a:extLst>
          </p:cNvPr>
          <p:cNvSpPr/>
          <p:nvPr/>
        </p:nvSpPr>
        <p:spPr>
          <a:xfrm>
            <a:off x="7323634" y="305330"/>
            <a:ext cx="1706237" cy="617776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dirty="0"/>
              <a:t>Constructions that encode the receiver of information in a speech act. Includes beneficiary and </a:t>
            </a:r>
            <a:r>
              <a:rPr lang="en-US" sz="1200" dirty="0" err="1"/>
              <a:t>maleficiary</a:t>
            </a:r>
            <a:r>
              <a:rPr lang="en-US" sz="1200" dirty="0"/>
              <a:t>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b="1" dirty="0"/>
              <a:t>Subtypes:</a:t>
            </a: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Core Addressee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 person to whom a speech act (oral or written) is addressed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 адрес NP-</a:t>
            </a:r>
            <a:r>
              <a:rPr lang="ru-RU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</a:t>
            </a:r>
            <a:b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адрес Вани послышались оскорбления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Audience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ru-RU" sz="1000" u="sng" dirty="0"/>
          </a:p>
        </p:txBody>
      </p:sp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Instrument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Comitative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Non-standard </a:t>
            </a:r>
            <a:r>
              <a:rPr lang="nb-NO" sz="1100" dirty="0" err="1"/>
              <a:t>subject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4011" y="553105"/>
            <a:ext cx="2122147" cy="2135186"/>
            <a:chOff x="3991038" y="419633"/>
            <a:chExt cx="2122147" cy="1357033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1038" y="419633"/>
              <a:ext cx="1705596" cy="1278813"/>
              <a:chOff x="3991038" y="419633"/>
              <a:chExt cx="1705596" cy="1278813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1038" y="419633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1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119">
            <a:extLst>
              <a:ext uri="{FF2B5EF4-FFF2-40B4-BE49-F238E27FC236}">
                <a16:creationId xmlns:a16="http://schemas.microsoft.com/office/drawing/2014/main" id="{91391177-0918-364D-8F72-B1CB2F309DA2}"/>
              </a:ext>
            </a:extLst>
          </p:cNvPr>
          <p:cNvSpPr/>
          <p:nvPr/>
        </p:nvSpPr>
        <p:spPr>
          <a:xfrm>
            <a:off x="7323634" y="305330"/>
            <a:ext cx="1706237" cy="617776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dirty="0"/>
              <a:t>Constructions that encode the receiver of information in a speech act. Includes beneficiary and </a:t>
            </a:r>
            <a:r>
              <a:rPr lang="en-US" sz="1200" dirty="0" err="1"/>
              <a:t>maleficiary</a:t>
            </a:r>
            <a:r>
              <a:rPr lang="en-US" sz="1200" dirty="0"/>
              <a:t>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b="1" dirty="0"/>
              <a:t>Subtypes:</a:t>
            </a: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Core Addressee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 person to whom a speech act (oral or written) is addressed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 адрес NP-</a:t>
            </a:r>
            <a:r>
              <a:rPr lang="ru-RU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</a:t>
            </a:r>
            <a:b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адрес Вани послышались оскорбления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Audience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ru-RU" sz="1000" u="sng" dirty="0"/>
          </a:p>
        </p:txBody>
      </p:sp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Instrument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Comitative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Non-standard </a:t>
            </a:r>
            <a:r>
              <a:rPr lang="nb-NO" sz="1100" dirty="0" err="1"/>
              <a:t>subject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4011" y="553105"/>
            <a:ext cx="2122147" cy="2135186"/>
            <a:chOff x="3991038" y="419633"/>
            <a:chExt cx="2122147" cy="1357033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1038" y="419633"/>
              <a:ext cx="1705596" cy="1278813"/>
              <a:chOff x="3991038" y="419633"/>
              <a:chExt cx="1705596" cy="1278813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1038" y="419633"/>
                <a:ext cx="1705596" cy="16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9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30">
            <a:extLst>
              <a:ext uri="{FF2B5EF4-FFF2-40B4-BE49-F238E27FC236}">
                <a16:creationId xmlns:a16="http://schemas.microsoft.com/office/drawing/2014/main" id="{DA0DBEB7-2FD0-FC48-AD6E-938FB703961F}"/>
              </a:ext>
            </a:extLst>
          </p:cNvPr>
          <p:cNvGrpSpPr/>
          <p:nvPr/>
        </p:nvGrpSpPr>
        <p:grpSpPr>
          <a:xfrm>
            <a:off x="3042341" y="2181494"/>
            <a:ext cx="5958363" cy="2474946"/>
            <a:chOff x="3053260" y="2338659"/>
            <a:chExt cx="5958363" cy="2474946"/>
          </a:xfrm>
        </p:grpSpPr>
        <p:grpSp>
          <p:nvGrpSpPr>
            <p:cNvPr id="64" name="Группа 31">
              <a:extLst>
                <a:ext uri="{FF2B5EF4-FFF2-40B4-BE49-F238E27FC236}">
                  <a16:creationId xmlns:a16="http://schemas.microsoft.com/office/drawing/2014/main" id="{B037311A-D1C5-9944-83DB-9FAD452A11E5}"/>
                </a:ext>
              </a:extLst>
            </p:cNvPr>
            <p:cNvGrpSpPr/>
            <p:nvPr/>
          </p:nvGrpSpPr>
          <p:grpSpPr>
            <a:xfrm>
              <a:off x="3053260" y="3417543"/>
              <a:ext cx="2989273" cy="1396062"/>
              <a:chOff x="2076784" y="2766736"/>
              <a:chExt cx="2989273" cy="1396062"/>
            </a:xfrm>
          </p:grpSpPr>
          <p:sp>
            <p:nvSpPr>
              <p:cNvPr id="67" name="Скругленный прямоугольник 34">
                <a:extLst>
                  <a:ext uri="{FF2B5EF4-FFF2-40B4-BE49-F238E27FC236}">
                    <a16:creationId xmlns:a16="http://schemas.microsoft.com/office/drawing/2014/main" id="{DABDCC7D-81AE-BB4B-A8C9-A2843519B7B6}"/>
                  </a:ext>
                </a:extLst>
              </p:cNvPr>
              <p:cNvSpPr/>
              <p:nvPr/>
            </p:nvSpPr>
            <p:spPr>
              <a:xfrm>
                <a:off x="2076784" y="2766736"/>
                <a:ext cx="2989273" cy="1396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B692FC1-32EE-9A4A-87FE-77AE3DF4BAFF}"/>
                  </a:ext>
                </a:extLst>
              </p:cNvPr>
              <p:cNvSpPr txBox="1"/>
              <p:nvPr/>
            </p:nvSpPr>
            <p:spPr>
              <a:xfrm>
                <a:off x="2220641" y="3011065"/>
                <a:ext cx="2694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the user presses the tag name again, the description slides back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Рамка 32">
              <a:extLst>
                <a:ext uri="{FF2B5EF4-FFF2-40B4-BE49-F238E27FC236}">
                  <a16:creationId xmlns:a16="http://schemas.microsoft.com/office/drawing/2014/main" id="{4756C4C2-2810-1943-A631-B3A442D29274}"/>
                </a:ext>
              </a:extLst>
            </p:cNvPr>
            <p:cNvSpPr/>
            <p:nvPr/>
          </p:nvSpPr>
          <p:spPr>
            <a:xfrm>
              <a:off x="7069509" y="2338659"/>
              <a:ext cx="1942114" cy="495609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6" name="Прямая со стрелкой 33">
              <a:extLst>
                <a:ext uri="{FF2B5EF4-FFF2-40B4-BE49-F238E27FC236}">
                  <a16:creationId xmlns:a16="http://schemas.microsoft.com/office/drawing/2014/main" id="{75686D7A-339E-C048-A115-97472961206E}"/>
                </a:ext>
              </a:extLst>
            </p:cNvPr>
            <p:cNvCxnSpPr>
              <a:stCxn id="67" idx="3"/>
              <a:endCxn id="65" idx="1"/>
            </p:cNvCxnSpPr>
            <p:nvPr/>
          </p:nvCxnSpPr>
          <p:spPr>
            <a:xfrm flipV="1">
              <a:off x="6042533" y="2586464"/>
              <a:ext cx="1026976" cy="152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9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27000" y="241943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50902" y="241943"/>
            <a:ext cx="1706237" cy="534255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33558" y="3177250"/>
            <a:ext cx="1840773" cy="24072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2018180" y="3172022"/>
            <a:ext cx="5097288" cy="7271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34335" y="5279619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2021143" y="4752951"/>
            <a:ext cx="5164619" cy="8428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19"/>
          <p:cNvSpPr/>
          <p:nvPr/>
        </p:nvSpPr>
        <p:spPr>
          <a:xfrm>
            <a:off x="2018180" y="3947936"/>
            <a:ext cx="5220000" cy="8154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42041" y="671284"/>
            <a:ext cx="1691754" cy="10890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894362" y="614370"/>
            <a:ext cx="2010784" cy="154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defTabSz="457108">
              <a:lnSpc>
                <a:spcPct val="15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Addressee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  <a:p>
            <a:pPr marL="285750" indent="-285750" defTabSz="457108">
              <a:lnSpc>
                <a:spcPct val="15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Instrument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5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Possession</a:t>
            </a:r>
            <a:endParaRPr lang="nb-NO" sz="1100" dirty="0"/>
          </a:p>
          <a:p>
            <a:pPr marL="285750" indent="-285750" defTabSz="457108">
              <a:lnSpc>
                <a:spcPct val="15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Comitative</a:t>
            </a:r>
            <a:endParaRPr lang="nb-NO" sz="1100" dirty="0"/>
          </a:p>
          <a:p>
            <a:pPr marL="285750" indent="-285750" defTabSz="457108">
              <a:lnSpc>
                <a:spcPct val="15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/>
              <a:t>Caritive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dirty="0"/>
          </a:p>
          <a:p>
            <a:pPr marL="285750" indent="-285750" defTabSz="457108">
              <a:lnSpc>
                <a:spcPct val="15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Non-standard </a:t>
            </a:r>
            <a:r>
              <a:rPr lang="nb-NO" sz="1100" dirty="0" err="1"/>
              <a:t>subject</a:t>
            </a:r>
            <a:r>
              <a:rPr lang="nb-NO" sz="1100" dirty="0"/>
              <a:t> </a:t>
            </a:r>
            <a:r>
              <a:rPr lang="nb-NO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8" name="Shape 165"/>
          <p:cNvSpPr/>
          <p:nvPr/>
        </p:nvSpPr>
        <p:spPr>
          <a:xfrm>
            <a:off x="5494885" y="747018"/>
            <a:ext cx="2235039" cy="1150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 fontScale="92500" lnSpcReduction="10000"/>
          </a:bodyPr>
          <a:lstStyle/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A</a:t>
            </a:r>
            <a:r>
              <a:rPr sz="1100" dirty="0"/>
              <a:t>dditive</a:t>
            </a:r>
            <a:endParaRPr sz="1400" baseline="30000" dirty="0"/>
          </a:p>
          <a:p>
            <a:pPr marL="171450" indent="-171450" algn="l" defTabSz="447965">
              <a:lnSpc>
                <a:spcPct val="120000"/>
              </a:lnSpc>
              <a:buFont typeface="Wingdings" charset="2"/>
              <a:buChar char="q"/>
              <a:defRPr sz="1176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1100" dirty="0"/>
              <a:t>   </a:t>
            </a:r>
            <a:r>
              <a:rPr lang="nb-NO" sz="1100" dirty="0" err="1"/>
              <a:t>Inclusive</a:t>
            </a:r>
            <a:endParaRPr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 err="1"/>
              <a:t>Exclusiv</a:t>
            </a:r>
            <a:r>
              <a:rPr lang="nb-NO" sz="1100" dirty="0"/>
              <a:t>e</a:t>
            </a:r>
            <a:endParaRPr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Exceptive</a:t>
            </a:r>
            <a:endParaRPr lang="nb-NO"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Options</a:t>
            </a:r>
            <a:endParaRPr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Quantification</a:t>
            </a:r>
            <a:r>
              <a:rPr lang="en-US" sz="1400" baseline="300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400" baseline="300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9" name="Shape 166"/>
          <p:cNvSpPr/>
          <p:nvPr/>
        </p:nvSpPr>
        <p:spPr>
          <a:xfrm>
            <a:off x="3777642" y="724213"/>
            <a:ext cx="2185987" cy="113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Cause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Purpose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Consequence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Condition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Concession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1" name="Shape 168"/>
          <p:cNvSpPr/>
          <p:nvPr/>
        </p:nvSpPr>
        <p:spPr>
          <a:xfrm>
            <a:off x="3826719" y="3025524"/>
            <a:ext cx="1859309" cy="961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1588" y="3770009"/>
            <a:ext cx="195759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5462809" y="3068436"/>
            <a:ext cx="1714639" cy="96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468218" y="3262861"/>
            <a:ext cx="1383482" cy="96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3308382" y="4487047"/>
            <a:ext cx="1851222" cy="87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5130422" y="4471934"/>
            <a:ext cx="1851222" cy="87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34180" y="16917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Qualia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31588" y="3177250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Modality and its </a:t>
            </a:r>
          </a:p>
          <a:p>
            <a:r>
              <a:rPr lang="en-US" dirty="0"/>
              <a:t>neighborhood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120167" y="3217112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Subjectivity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049181" y="3912532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Discourse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007760" y="471215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790114" y="696565"/>
            <a:ext cx="1584000" cy="11197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5363914" y="45401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Sets and elements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903349" y="702602"/>
            <a:ext cx="1800000" cy="14100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461584" y="708341"/>
            <a:ext cx="1530000" cy="11197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932431" y="446991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56000" y="424328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Logical relations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9623" y="399051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7395" y="461489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86865" y="701891"/>
            <a:ext cx="1530000" cy="1410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822852" y="4223976"/>
            <a:ext cx="2617513" cy="467377"/>
            <a:chOff x="4984417" y="4240097"/>
            <a:chExt cx="3304007" cy="513547"/>
          </a:xfrm>
        </p:grpSpPr>
        <p:sp>
          <p:nvSpPr>
            <p:cNvPr id="26" name="Shape 174"/>
            <p:cNvSpPr/>
            <p:nvPr/>
          </p:nvSpPr>
          <p:spPr>
            <a:xfrm>
              <a:off x="5011212" y="4248457"/>
              <a:ext cx="3277212" cy="5051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790" tIns="50790" rIns="50790" bIns="50790" anchor="t">
              <a:normAutofit fontScale="92500"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984417" y="4240097"/>
              <a:ext cx="3048795" cy="50548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076932" y="4222569"/>
            <a:ext cx="2049043" cy="481125"/>
            <a:chOff x="2126626" y="4905852"/>
            <a:chExt cx="2049043" cy="481125"/>
          </a:xfrm>
        </p:grpSpPr>
        <p:sp>
          <p:nvSpPr>
            <p:cNvPr id="25" name="Shape 173"/>
            <p:cNvSpPr/>
            <p:nvPr/>
          </p:nvSpPr>
          <p:spPr>
            <a:xfrm>
              <a:off x="2126875" y="4923824"/>
              <a:ext cx="2048794" cy="4631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790" tIns="50790" rIns="50790" bIns="50790" anchor="t">
              <a:normAutofit lnSpcReduction="10000"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1713391" cy="4526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16602" y="3992631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3743203" y="1859206"/>
            <a:ext cx="1705596" cy="1230957"/>
            <a:chOff x="3743203" y="1859206"/>
            <a:chExt cx="1705596" cy="1230957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3779181" y="2104075"/>
              <a:ext cx="1656429" cy="986088"/>
              <a:chOff x="3779181" y="1821855"/>
              <a:chExt cx="1656429" cy="986088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3779181" y="1821855"/>
                <a:ext cx="1584000" cy="98384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51610" y="1908722"/>
                <a:ext cx="1584000" cy="89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</a:t>
                </a:r>
                <a:br>
                  <a:rPr lang="en-US" sz="1100" dirty="0"/>
                </a:br>
                <a:r>
                  <a:rPr lang="en-US" sz="1100" dirty="0"/>
                  <a:t>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743203" y="1859206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480167" y="1859142"/>
            <a:ext cx="2284533" cy="1238885"/>
            <a:chOff x="5608109" y="1922004"/>
            <a:chExt cx="2284533" cy="1238885"/>
          </a:xfrm>
        </p:grpSpPr>
        <p:sp>
          <p:nvSpPr>
            <p:cNvPr id="53" name="Shape 166"/>
            <p:cNvSpPr/>
            <p:nvPr/>
          </p:nvSpPr>
          <p:spPr>
            <a:xfrm>
              <a:off x="5706655" y="2257609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176583"/>
              <a:ext cx="1530000" cy="9843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08109" y="1922004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Magnitude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47630" y="2143924"/>
            <a:ext cx="3455720" cy="957318"/>
            <a:chOff x="266818" y="2277614"/>
            <a:chExt cx="3532448" cy="1052658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306925" y="2519303"/>
              <a:ext cx="3492341" cy="810969"/>
              <a:chOff x="306925" y="2406415"/>
              <a:chExt cx="3492341" cy="81096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06925" y="2458882"/>
                <a:ext cx="2162055" cy="75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306925" y="2406415"/>
                <a:ext cx="3492341" cy="77938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66818" y="2277614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928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1602</Words>
  <Application>Microsoft Macintosh PowerPoint</Application>
  <PresentationFormat>On-screen Show (16:10)</PresentationFormat>
  <Paragraphs>717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Wingdings</vt:lpstr>
      <vt:lpstr>Тема Office</vt:lpstr>
      <vt:lpstr>Design of Advanced Search tab:  Search of consructions by semantic types (tags)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Валя Жукова</dc:creator>
  <cp:lastModifiedBy>Anna Endresen</cp:lastModifiedBy>
  <cp:revision>135</cp:revision>
  <dcterms:created xsi:type="dcterms:W3CDTF">2020-05-11T21:14:09Z</dcterms:created>
  <dcterms:modified xsi:type="dcterms:W3CDTF">2020-05-21T21:35:01Z</dcterms:modified>
</cp:coreProperties>
</file>