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2" r:id="rId2"/>
    <p:sldId id="270" r:id="rId3"/>
    <p:sldId id="271" r:id="rId4"/>
    <p:sldId id="273" r:id="rId5"/>
    <p:sldId id="274" r:id="rId6"/>
    <p:sldId id="275" r:id="rId7"/>
    <p:sldId id="276" r:id="rId8"/>
    <p:sldId id="277" r:id="rId9"/>
    <p:sldId id="265" r:id="rId10"/>
  </p:sldIdLst>
  <p:sldSz cx="9144000" cy="5715000" type="screen16x10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8"/>
    <p:restoredTop sz="94704"/>
  </p:normalViewPr>
  <p:slideViewPr>
    <p:cSldViewPr snapToGrid="0" snapToObjects="1">
      <p:cViewPr varScale="1">
        <p:scale>
          <a:sx n="108" d="100"/>
          <a:sy n="108" d="100"/>
        </p:scale>
        <p:origin x="584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08A0-EA5C-BE40-891B-D587D73B8654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7C63F-9EC2-224F-BE33-D0F6817AA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17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4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4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Либо выдвижное меню для подтипов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1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1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7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0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46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One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single slide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C63F-9EC2-224F-BE33-D0F6817AA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0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9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2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1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6032-C09A-6D44-8AAC-1EBC06F9CC9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D6BB-BB79-1444-B887-FB420D71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6994-9876-3C4D-A259-DA0208515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66597"/>
            <a:ext cx="7772400" cy="1775367"/>
          </a:xfrm>
        </p:spPr>
        <p:txBody>
          <a:bodyPr>
            <a:normAutofit fontScale="90000"/>
          </a:bodyPr>
          <a:lstStyle/>
          <a:p>
            <a:r>
              <a:rPr lang="nb-NO" dirty="0"/>
              <a:t>Design </a:t>
            </a:r>
            <a:r>
              <a:rPr lang="nb-NO" dirty="0" err="1"/>
              <a:t>of</a:t>
            </a:r>
            <a:r>
              <a:rPr lang="nb-NO" dirty="0"/>
              <a:t> Advanced </a:t>
            </a:r>
            <a:r>
              <a:rPr lang="nb-NO" dirty="0" err="1"/>
              <a:t>Search</a:t>
            </a:r>
            <a:r>
              <a:rPr lang="nb-NO" dirty="0"/>
              <a:t> tab: </a:t>
            </a:r>
            <a:br>
              <a:rPr lang="nb-NO" dirty="0"/>
            </a:br>
            <a:r>
              <a:rPr lang="nb-NO" sz="3600" dirty="0" err="1"/>
              <a:t>Search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</a:t>
            </a:r>
            <a:r>
              <a:rPr lang="nb-NO" sz="3600" dirty="0" err="1"/>
              <a:t>consructions</a:t>
            </a:r>
            <a:r>
              <a:rPr lang="nb-NO" sz="3600" dirty="0"/>
              <a:t> by </a:t>
            </a:r>
            <a:r>
              <a:rPr lang="nb-NO" sz="3600" dirty="0" err="1"/>
              <a:t>semantic</a:t>
            </a:r>
            <a:r>
              <a:rPr lang="nb-NO" sz="3600" dirty="0"/>
              <a:t> types (tags)</a:t>
            </a:r>
          </a:p>
        </p:txBody>
      </p:sp>
    </p:spTree>
    <p:extLst>
      <p:ext uri="{BB962C8B-B14F-4D97-AF65-F5344CB8AC3E}">
        <p14:creationId xmlns:p14="http://schemas.microsoft.com/office/powerpoint/2010/main" val="40518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6769" y="398184"/>
            <a:ext cx="2119389" cy="2290107"/>
            <a:chOff x="3993796" y="321172"/>
            <a:chExt cx="2119389" cy="1455494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3796" y="321172"/>
              <a:ext cx="1705596" cy="1377274"/>
              <a:chOff x="3993796" y="321172"/>
              <a:chExt cx="1705596" cy="137727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3796" y="321172"/>
                <a:ext cx="1705596" cy="27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Manipulations </a:t>
                </a:r>
              </a:p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with 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62858" y="244776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6769" y="398184"/>
            <a:ext cx="2119389" cy="2290107"/>
            <a:chOff x="3993796" y="321172"/>
            <a:chExt cx="2119389" cy="1455494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3796" y="321172"/>
              <a:ext cx="1705596" cy="1377274"/>
              <a:chOff x="3993796" y="321172"/>
              <a:chExt cx="1705596" cy="137727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3796" y="321172"/>
                <a:ext cx="1705596" cy="27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Manipulations </a:t>
                </a:r>
              </a:p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with 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Группа 35">
            <a:extLst>
              <a:ext uri="{FF2B5EF4-FFF2-40B4-BE49-F238E27FC236}">
                <a16:creationId xmlns:a16="http://schemas.microsoft.com/office/drawing/2014/main" id="{8826D3C3-1F17-994F-8B79-13C1C3C9B5CC}"/>
              </a:ext>
            </a:extLst>
          </p:cNvPr>
          <p:cNvGrpSpPr/>
          <p:nvPr/>
        </p:nvGrpSpPr>
        <p:grpSpPr>
          <a:xfrm>
            <a:off x="994748" y="759666"/>
            <a:ext cx="4856208" cy="3977877"/>
            <a:chOff x="1006752" y="605009"/>
            <a:chExt cx="4856208" cy="3977877"/>
          </a:xfrm>
        </p:grpSpPr>
        <p:sp>
          <p:nvSpPr>
            <p:cNvPr id="64" name="Кольцо 7">
              <a:extLst>
                <a:ext uri="{FF2B5EF4-FFF2-40B4-BE49-F238E27FC236}">
                  <a16:creationId xmlns:a16="http://schemas.microsoft.com/office/drawing/2014/main" id="{3A3C16F4-C08B-6349-8073-2025C64737F3}"/>
                </a:ext>
              </a:extLst>
            </p:cNvPr>
            <p:cNvSpPr/>
            <p:nvPr/>
          </p:nvSpPr>
          <p:spPr>
            <a:xfrm>
              <a:off x="1006752" y="605009"/>
              <a:ext cx="433677" cy="463583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65" name="Прямая со стрелкой 28">
              <a:extLst>
                <a:ext uri="{FF2B5EF4-FFF2-40B4-BE49-F238E27FC236}">
                  <a16:creationId xmlns:a16="http://schemas.microsoft.com/office/drawing/2014/main" id="{DE4B3F60-476C-FF48-96D3-3E7E00F12BBA}"/>
                </a:ext>
              </a:extLst>
            </p:cNvPr>
            <p:cNvCxnSpPr>
              <a:endCxn id="64" idx="5"/>
            </p:cNvCxnSpPr>
            <p:nvPr/>
          </p:nvCxnSpPr>
          <p:spPr>
            <a:xfrm flipH="1" flipV="1">
              <a:off x="1376918" y="1000702"/>
              <a:ext cx="1101236" cy="2063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33">
              <a:extLst>
                <a:ext uri="{FF2B5EF4-FFF2-40B4-BE49-F238E27FC236}">
                  <a16:creationId xmlns:a16="http://schemas.microsoft.com/office/drawing/2014/main" id="{30CAD9AE-C098-D24E-9F1D-47713E96FE8E}"/>
                </a:ext>
              </a:extLst>
            </p:cNvPr>
            <p:cNvGrpSpPr/>
            <p:nvPr/>
          </p:nvGrpSpPr>
          <p:grpSpPr>
            <a:xfrm>
              <a:off x="2489135" y="1581245"/>
              <a:ext cx="3373825" cy="3001641"/>
              <a:chOff x="2489135" y="1581245"/>
              <a:chExt cx="3373825" cy="3001641"/>
            </a:xfrm>
          </p:grpSpPr>
          <p:sp>
            <p:nvSpPr>
              <p:cNvPr id="67" name="Скругленный прямоугольник 31">
                <a:extLst>
                  <a:ext uri="{FF2B5EF4-FFF2-40B4-BE49-F238E27FC236}">
                    <a16:creationId xmlns:a16="http://schemas.microsoft.com/office/drawing/2014/main" id="{F7DD09BE-7510-2E42-A970-4BB7AC17C3F0}"/>
                  </a:ext>
                </a:extLst>
              </p:cNvPr>
              <p:cNvSpPr/>
              <p:nvPr/>
            </p:nvSpPr>
            <p:spPr>
              <a:xfrm>
                <a:off x="2489135" y="1581245"/>
                <a:ext cx="3373825" cy="30016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DFC6754-8ABC-5A45-BAD4-ADDD75D0D3D9}"/>
                  </a:ext>
                </a:extLst>
              </p:cNvPr>
              <p:cNvSpPr txBox="1"/>
              <p:nvPr/>
            </p:nvSpPr>
            <p:spPr>
              <a:xfrm>
                <a:off x="2788206" y="1659003"/>
                <a:ext cx="269499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plus sign indicates that the tag has subtypes. If the user presses it, the subtypes slide down. Alternatively, there can be a submenu that pops up and shows the subtypes. It should be possible to choose several subtypes and several major tags.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0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489671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212099" y="5217164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187742" y="5820773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6545" y="519902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6769" y="398184"/>
            <a:ext cx="2119389" cy="2290107"/>
            <a:chOff x="3993796" y="321172"/>
            <a:chExt cx="2119389" cy="1455494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3796" y="321172"/>
              <a:ext cx="1705596" cy="1377274"/>
              <a:chOff x="3993796" y="321172"/>
              <a:chExt cx="1705596" cy="137727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3796" y="321172"/>
                <a:ext cx="1705596" cy="27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Manipulations </a:t>
                </a:r>
              </a:p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with 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48945" y="3722938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Shape 163">
            <a:extLst>
              <a:ext uri="{FF2B5EF4-FFF2-40B4-BE49-F238E27FC236}">
                <a16:creationId xmlns:a16="http://schemas.microsoft.com/office/drawing/2014/main" id="{1F13E721-DB5E-BF43-82B8-283CC63D085D}"/>
              </a:ext>
            </a:extLst>
          </p:cNvPr>
          <p:cNvSpPr txBox="1">
            <a:spLocks/>
          </p:cNvSpPr>
          <p:nvPr/>
        </p:nvSpPr>
        <p:spPr>
          <a:xfrm>
            <a:off x="106485" y="741308"/>
            <a:ext cx="1807947" cy="3018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Timeline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-</a:t>
            </a: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Distant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Recent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Near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 algn="l">
              <a:buFont typeface="Wingdings" charset="2"/>
              <a:buChar char="q"/>
            </a:pP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Distant</a:t>
            </a:r>
            <a:r>
              <a:rPr lang="nb-N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endParaRPr lang="nb-NO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Taxis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Actionality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Pluractionality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Phase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of</a:t>
            </a:r>
            <a:r>
              <a:rPr lang="nb-NO" sz="1100" dirty="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 action +</a:t>
            </a: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Result</a:t>
            </a:r>
            <a:endParaRPr lang="ru-RU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 err="1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rPr>
              <a:t>Actuality</a:t>
            </a: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1100" dirty="0">
              <a:solidFill>
                <a:srgbClr val="424242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6" name="Прямоугольник 42">
            <a:extLst>
              <a:ext uri="{FF2B5EF4-FFF2-40B4-BE49-F238E27FC236}">
                <a16:creationId xmlns:a16="http://schemas.microsoft.com/office/drawing/2014/main" id="{517945DD-B00E-8A49-B0E8-E92B3984876A}"/>
              </a:ext>
            </a:extLst>
          </p:cNvPr>
          <p:cNvSpPr/>
          <p:nvPr/>
        </p:nvSpPr>
        <p:spPr>
          <a:xfrm>
            <a:off x="166559" y="803875"/>
            <a:ext cx="1641608" cy="29744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8" name="Группа 30">
            <a:extLst>
              <a:ext uri="{FF2B5EF4-FFF2-40B4-BE49-F238E27FC236}">
                <a16:creationId xmlns:a16="http://schemas.microsoft.com/office/drawing/2014/main" id="{555BE85D-FE8A-6747-9CFB-B80E75EA32EE}"/>
              </a:ext>
            </a:extLst>
          </p:cNvPr>
          <p:cNvGrpSpPr/>
          <p:nvPr/>
        </p:nvGrpSpPr>
        <p:grpSpPr>
          <a:xfrm>
            <a:off x="835115" y="678597"/>
            <a:ext cx="4059305" cy="3557789"/>
            <a:chOff x="1006752" y="605009"/>
            <a:chExt cx="4059305" cy="3557789"/>
          </a:xfrm>
        </p:grpSpPr>
        <p:sp>
          <p:nvSpPr>
            <p:cNvPr id="69" name="Кольцо 31">
              <a:extLst>
                <a:ext uri="{FF2B5EF4-FFF2-40B4-BE49-F238E27FC236}">
                  <a16:creationId xmlns:a16="http://schemas.microsoft.com/office/drawing/2014/main" id="{4B2059E7-7630-BC4E-A3ED-1C659EA46C9F}"/>
                </a:ext>
              </a:extLst>
            </p:cNvPr>
            <p:cNvSpPr/>
            <p:nvPr/>
          </p:nvSpPr>
          <p:spPr>
            <a:xfrm>
              <a:off x="1006752" y="605009"/>
              <a:ext cx="433677" cy="463583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70" name="Прямая со стрелкой 32">
              <a:extLst>
                <a:ext uri="{FF2B5EF4-FFF2-40B4-BE49-F238E27FC236}">
                  <a16:creationId xmlns:a16="http://schemas.microsoft.com/office/drawing/2014/main" id="{140D3FC3-CFD4-A748-94DA-891AD133CF73}"/>
                </a:ext>
              </a:extLst>
            </p:cNvPr>
            <p:cNvCxnSpPr>
              <a:endCxn id="69" idx="5"/>
            </p:cNvCxnSpPr>
            <p:nvPr/>
          </p:nvCxnSpPr>
          <p:spPr>
            <a:xfrm flipH="1" flipV="1">
              <a:off x="1376918" y="1000702"/>
              <a:ext cx="1101236" cy="2063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Группа 33">
              <a:extLst>
                <a:ext uri="{FF2B5EF4-FFF2-40B4-BE49-F238E27FC236}">
                  <a16:creationId xmlns:a16="http://schemas.microsoft.com/office/drawing/2014/main" id="{8C565CA9-A905-B140-A8E4-17DD3225B91F}"/>
                </a:ext>
              </a:extLst>
            </p:cNvPr>
            <p:cNvGrpSpPr/>
            <p:nvPr/>
          </p:nvGrpSpPr>
          <p:grpSpPr>
            <a:xfrm>
              <a:off x="2076784" y="2766736"/>
              <a:ext cx="2989273" cy="1396062"/>
              <a:chOff x="2076784" y="2766736"/>
              <a:chExt cx="2989273" cy="1396062"/>
            </a:xfrm>
          </p:grpSpPr>
          <p:sp>
            <p:nvSpPr>
              <p:cNvPr id="72" name="Скругленный прямоугольник 34">
                <a:extLst>
                  <a:ext uri="{FF2B5EF4-FFF2-40B4-BE49-F238E27FC236}">
                    <a16:creationId xmlns:a16="http://schemas.microsoft.com/office/drawing/2014/main" id="{1F52CF3F-414E-144A-8ACF-AF1141A01475}"/>
                  </a:ext>
                </a:extLst>
              </p:cNvPr>
              <p:cNvSpPr/>
              <p:nvPr/>
            </p:nvSpPr>
            <p:spPr>
              <a:xfrm>
                <a:off x="2076784" y="2766736"/>
                <a:ext cx="2989273" cy="1396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7F2E2E-D2DE-484E-90E2-770AACFEA6E8}"/>
                  </a:ext>
                </a:extLst>
              </p:cNvPr>
              <p:cNvSpPr txBox="1"/>
              <p:nvPr/>
            </p:nvSpPr>
            <p:spPr>
              <a:xfrm>
                <a:off x="2220641" y="2949117"/>
                <a:ext cx="2694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 hide the subtypes the user presses the minus sign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04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6769" y="398184"/>
            <a:ext cx="2119389" cy="2290107"/>
            <a:chOff x="3993796" y="321172"/>
            <a:chExt cx="2119389" cy="1455494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3796" y="321172"/>
              <a:ext cx="1705596" cy="1377274"/>
              <a:chOff x="3993796" y="321172"/>
              <a:chExt cx="1705596" cy="137727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3796" y="321172"/>
                <a:ext cx="1705596" cy="27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Manipulations </a:t>
                </a:r>
              </a:p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with 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Группа 30">
            <a:extLst>
              <a:ext uri="{FF2B5EF4-FFF2-40B4-BE49-F238E27FC236}">
                <a16:creationId xmlns:a16="http://schemas.microsoft.com/office/drawing/2014/main" id="{05E2DE62-98DD-674B-A63A-D5866CB9AD85}"/>
              </a:ext>
            </a:extLst>
          </p:cNvPr>
          <p:cNvGrpSpPr/>
          <p:nvPr/>
        </p:nvGrpSpPr>
        <p:grpSpPr>
          <a:xfrm>
            <a:off x="3053260" y="1259094"/>
            <a:ext cx="2989273" cy="1396062"/>
            <a:chOff x="2076784" y="2766736"/>
            <a:chExt cx="2989273" cy="1396062"/>
          </a:xfrm>
        </p:grpSpPr>
        <p:sp>
          <p:nvSpPr>
            <p:cNvPr id="64" name="Скругленный прямоугольник 31">
              <a:extLst>
                <a:ext uri="{FF2B5EF4-FFF2-40B4-BE49-F238E27FC236}">
                  <a16:creationId xmlns:a16="http://schemas.microsoft.com/office/drawing/2014/main" id="{864F7E71-F42A-2148-AEAA-3EBBB8048E33}"/>
                </a:ext>
              </a:extLst>
            </p:cNvPr>
            <p:cNvSpPr/>
            <p:nvPr/>
          </p:nvSpPr>
          <p:spPr>
            <a:xfrm>
              <a:off x="2076784" y="2766736"/>
              <a:ext cx="2989273" cy="13960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1292C4-5225-7D46-9D56-DDB6AD79072C}"/>
                </a:ext>
              </a:extLst>
            </p:cNvPr>
            <p:cNvSpPr txBox="1"/>
            <p:nvPr/>
          </p:nvSpPr>
          <p:spPr>
            <a:xfrm>
              <a:off x="2220641" y="3011065"/>
              <a:ext cx="2694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Here a user can scroll all the tags that are sorted by alphabet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Прямая со стрелкой 8">
            <a:extLst>
              <a:ext uri="{FF2B5EF4-FFF2-40B4-BE49-F238E27FC236}">
                <a16:creationId xmlns:a16="http://schemas.microsoft.com/office/drawing/2014/main" id="{FA1FA342-01F5-7F45-A0CC-69E0A98B59C9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042533" y="1157169"/>
            <a:ext cx="1891802" cy="799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19">
            <a:extLst>
              <a:ext uri="{FF2B5EF4-FFF2-40B4-BE49-F238E27FC236}">
                <a16:creationId xmlns:a16="http://schemas.microsoft.com/office/drawing/2014/main" id="{37614F5B-973D-3346-8A3F-F9B401B2855C}"/>
              </a:ext>
            </a:extLst>
          </p:cNvPr>
          <p:cNvCxnSpPr/>
          <p:nvPr/>
        </p:nvCxnSpPr>
        <p:spPr>
          <a:xfrm>
            <a:off x="6042533" y="1957125"/>
            <a:ext cx="1913366" cy="325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7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40772" y="112889"/>
            <a:ext cx="1706237" cy="698103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6769" y="398184"/>
            <a:ext cx="2119389" cy="2290107"/>
            <a:chOff x="3993796" y="321172"/>
            <a:chExt cx="2119389" cy="1455494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3796" y="321172"/>
              <a:ext cx="1705596" cy="1377274"/>
              <a:chOff x="3993796" y="321172"/>
              <a:chExt cx="1705596" cy="137727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3796" y="321172"/>
                <a:ext cx="1705596" cy="27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Manipulations </a:t>
                </a:r>
              </a:p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with 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Группа 34">
            <a:extLst>
              <a:ext uri="{FF2B5EF4-FFF2-40B4-BE49-F238E27FC236}">
                <a16:creationId xmlns:a16="http://schemas.microsoft.com/office/drawing/2014/main" id="{18CABCE1-9AD6-C24B-A0E1-F4B3EFBF4B4F}"/>
              </a:ext>
            </a:extLst>
          </p:cNvPr>
          <p:cNvGrpSpPr/>
          <p:nvPr/>
        </p:nvGrpSpPr>
        <p:grpSpPr>
          <a:xfrm>
            <a:off x="3042341" y="2035466"/>
            <a:ext cx="5958363" cy="2474946"/>
            <a:chOff x="3053260" y="2338659"/>
            <a:chExt cx="5958363" cy="2474946"/>
          </a:xfrm>
        </p:grpSpPr>
        <p:grpSp>
          <p:nvGrpSpPr>
            <p:cNvPr id="64" name="Группа 30">
              <a:extLst>
                <a:ext uri="{FF2B5EF4-FFF2-40B4-BE49-F238E27FC236}">
                  <a16:creationId xmlns:a16="http://schemas.microsoft.com/office/drawing/2014/main" id="{CBCF578A-CB5E-3E44-A347-8CE245D43D5D}"/>
                </a:ext>
              </a:extLst>
            </p:cNvPr>
            <p:cNvGrpSpPr/>
            <p:nvPr/>
          </p:nvGrpSpPr>
          <p:grpSpPr>
            <a:xfrm>
              <a:off x="3053260" y="3417543"/>
              <a:ext cx="2989273" cy="1396062"/>
              <a:chOff x="2076784" y="2766736"/>
              <a:chExt cx="2989273" cy="1396062"/>
            </a:xfrm>
          </p:grpSpPr>
          <p:sp>
            <p:nvSpPr>
              <p:cNvPr id="67" name="Скругленный прямоугольник 31">
                <a:extLst>
                  <a:ext uri="{FF2B5EF4-FFF2-40B4-BE49-F238E27FC236}">
                    <a16:creationId xmlns:a16="http://schemas.microsoft.com/office/drawing/2014/main" id="{4790BA06-0827-854D-873F-49884B3739D4}"/>
                  </a:ext>
                </a:extLst>
              </p:cNvPr>
              <p:cNvSpPr/>
              <p:nvPr/>
            </p:nvSpPr>
            <p:spPr>
              <a:xfrm>
                <a:off x="2076784" y="2766736"/>
                <a:ext cx="2989273" cy="1396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09C8E7-97F5-4D45-93D9-834971959BCD}"/>
                  </a:ext>
                </a:extLst>
              </p:cNvPr>
              <p:cNvSpPr txBox="1"/>
              <p:nvPr/>
            </p:nvSpPr>
            <p:spPr>
              <a:xfrm>
                <a:off x="2220641" y="3011065"/>
                <a:ext cx="2694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user can learn more about each tag by pressing on it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Рамка 8">
              <a:extLst>
                <a:ext uri="{FF2B5EF4-FFF2-40B4-BE49-F238E27FC236}">
                  <a16:creationId xmlns:a16="http://schemas.microsoft.com/office/drawing/2014/main" id="{A452F9E5-47E2-E540-B2F3-06C2EC444848}"/>
                </a:ext>
              </a:extLst>
            </p:cNvPr>
            <p:cNvSpPr/>
            <p:nvPr/>
          </p:nvSpPr>
          <p:spPr>
            <a:xfrm>
              <a:off x="7069509" y="2338659"/>
              <a:ext cx="1942114" cy="495609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66" name="Прямая со стрелкой 19">
              <a:extLst>
                <a:ext uri="{FF2B5EF4-FFF2-40B4-BE49-F238E27FC236}">
                  <a16:creationId xmlns:a16="http://schemas.microsoft.com/office/drawing/2014/main" id="{5B7D0FD3-35A5-D040-9A39-17A9296FE44F}"/>
                </a:ext>
              </a:extLst>
            </p:cNvPr>
            <p:cNvCxnSpPr>
              <a:stCxn id="67" idx="3"/>
              <a:endCxn id="65" idx="1"/>
            </p:cNvCxnSpPr>
            <p:nvPr/>
          </p:nvCxnSpPr>
          <p:spPr>
            <a:xfrm flipV="1">
              <a:off x="6042533" y="2586464"/>
              <a:ext cx="1026976" cy="1529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6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119">
            <a:extLst>
              <a:ext uri="{FF2B5EF4-FFF2-40B4-BE49-F238E27FC236}">
                <a16:creationId xmlns:a16="http://schemas.microsoft.com/office/drawing/2014/main" id="{E6804ADE-1202-A24B-85B5-4BAFF461212D}"/>
              </a:ext>
            </a:extLst>
          </p:cNvPr>
          <p:cNvSpPr/>
          <p:nvPr/>
        </p:nvSpPr>
        <p:spPr>
          <a:xfrm>
            <a:off x="7323634" y="305330"/>
            <a:ext cx="1706237" cy="617776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dirty="0"/>
              <a:t>Constructions that encode the receiver of information in a speech act. Includes beneficiary and </a:t>
            </a:r>
            <a:r>
              <a:rPr lang="en-US" sz="1200" dirty="0" err="1"/>
              <a:t>maleficiary</a:t>
            </a:r>
            <a:r>
              <a:rPr lang="en-US" sz="1200" dirty="0"/>
              <a:t>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b="1" dirty="0"/>
              <a:t>Subtypes:</a:t>
            </a: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Core Addressee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 person to whom a speech act (oral or written) is addressed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 адрес NP-</a:t>
            </a:r>
            <a:r>
              <a:rPr lang="ru-RU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</a:t>
            </a:r>
            <a:b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адрес Вани послышались оскорбления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Audience</a:t>
            </a:r>
            <a:endParaRPr lang="en-US" sz="1200" b="1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ru-RU" sz="1000" u="sng" dirty="0"/>
          </a:p>
        </p:txBody>
      </p:sp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6769" y="398184"/>
            <a:ext cx="2119389" cy="2290107"/>
            <a:chOff x="3993796" y="321172"/>
            <a:chExt cx="2119389" cy="1455494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3796" y="321172"/>
              <a:ext cx="1705596" cy="1377274"/>
              <a:chOff x="3993796" y="321172"/>
              <a:chExt cx="1705596" cy="137727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3796" y="321172"/>
                <a:ext cx="1705596" cy="27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Manipulations </a:t>
                </a:r>
              </a:p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with 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9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119">
            <a:extLst>
              <a:ext uri="{FF2B5EF4-FFF2-40B4-BE49-F238E27FC236}">
                <a16:creationId xmlns:a16="http://schemas.microsoft.com/office/drawing/2014/main" id="{E6804ADE-1202-A24B-85B5-4BAFF461212D}"/>
              </a:ext>
            </a:extLst>
          </p:cNvPr>
          <p:cNvSpPr/>
          <p:nvPr/>
        </p:nvSpPr>
        <p:spPr>
          <a:xfrm>
            <a:off x="7323634" y="305330"/>
            <a:ext cx="1706237" cy="617776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dirty="0"/>
              <a:t>Constructions that encode the receiver of information in a speech act. Includes beneficiary and </a:t>
            </a:r>
            <a:r>
              <a:rPr lang="en-US" sz="1200" dirty="0" err="1"/>
              <a:t>maleficiary</a:t>
            </a:r>
            <a:r>
              <a:rPr lang="en-US" sz="1200" dirty="0"/>
              <a:t>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200" b="1" dirty="0"/>
              <a:t>Subtypes:</a:t>
            </a: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Core Addressee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 person to whom a speech act (oral or written) is addressed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 адрес NP-</a:t>
            </a:r>
            <a:r>
              <a:rPr lang="ru-RU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</a:t>
            </a:r>
            <a:b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адрес Вани послышались оскорбления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Courier New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Audience</a:t>
            </a:r>
            <a:endParaRPr lang="en-US" sz="1200" b="1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ru-RU" sz="1000" u="sng" dirty="0"/>
          </a:p>
        </p:txBody>
      </p:sp>
      <p:sp>
        <p:nvSpPr>
          <p:cNvPr id="4" name="Shape 119"/>
          <p:cNvSpPr/>
          <p:nvPr/>
        </p:nvSpPr>
        <p:spPr>
          <a:xfrm>
            <a:off x="157549" y="292247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63474" y="4049889"/>
            <a:ext cx="1762824" cy="27427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1941010" y="3757325"/>
            <a:ext cx="5362418" cy="91123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55899" y="5444917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1941010" y="5982877"/>
            <a:ext cx="5353187" cy="8016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Shape 119"/>
          <p:cNvSpPr/>
          <p:nvPr/>
        </p:nvSpPr>
        <p:spPr>
          <a:xfrm>
            <a:off x="1926298" y="4631261"/>
            <a:ext cx="5377130" cy="13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32071" y="849088"/>
            <a:ext cx="1807947" cy="1832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29019" y="843964"/>
            <a:ext cx="2884853" cy="187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lnSpc>
                <a:spcPct val="140000"/>
              </a:lnSpc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21" name="Shape 168"/>
          <p:cNvSpPr/>
          <p:nvPr/>
        </p:nvSpPr>
        <p:spPr>
          <a:xfrm>
            <a:off x="2049566" y="3927198"/>
            <a:ext cx="1859309" cy="72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5402" y="4674856"/>
            <a:ext cx="173681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nb-NO"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nb-NO" sz="8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3754054" y="3854258"/>
            <a:ext cx="1714639" cy="78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735033" y="3855363"/>
            <a:ext cx="1383482" cy="75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2057710" y="6299703"/>
            <a:ext cx="1851222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4142353" y="6281865"/>
            <a:ext cx="1851222" cy="41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7550" y="233431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Qualia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650" y="4058566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Modality and its </a:t>
            </a:r>
          </a:p>
          <a:p>
            <a:r>
              <a:rPr lang="en-US" b="1" dirty="0"/>
              <a:t>neighborhood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7974" y="373819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Subjectivity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4144" y="463759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Discourse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74" y="5982877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endParaRPr lang="ru-RU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36769" y="398184"/>
            <a:ext cx="2119389" cy="2290107"/>
            <a:chOff x="3993796" y="321172"/>
            <a:chExt cx="2119389" cy="1455494"/>
          </a:xfrm>
        </p:grpSpPr>
        <p:sp>
          <p:nvSpPr>
            <p:cNvPr id="18" name="Shape 165"/>
            <p:cNvSpPr/>
            <p:nvPr/>
          </p:nvSpPr>
          <p:spPr>
            <a:xfrm>
              <a:off x="4074709" y="625847"/>
              <a:ext cx="2038476" cy="11508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Inclusive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Exceptive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Additive</a:t>
              </a:r>
            </a:p>
            <a:p>
              <a:pPr marL="285750" indent="-285750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Exclusive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Subset </a:t>
              </a:r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nb-NO" sz="1100" dirty="0"/>
                <a:t>Options</a:t>
              </a:r>
              <a:endParaRPr sz="11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100" dirty="0"/>
                <a:t>Quantification</a:t>
              </a:r>
              <a:r>
                <a:rPr lang="en-US" sz="1400" baseline="300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ru-RU" sz="1400" baseline="30000" dirty="0"/>
            </a:p>
            <a:p>
              <a:pPr marL="285750" indent="-285750" algn="l" defTabSz="447965">
                <a:lnSpc>
                  <a:spcPct val="120000"/>
                </a:lnSpc>
                <a:buFont typeface="Wingdings" charset="2"/>
                <a:buChar char="q"/>
                <a:defRPr sz="1764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ru-RU" sz="1100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993796" y="321172"/>
              <a:ext cx="1705596" cy="1377274"/>
              <a:chOff x="3993796" y="321172"/>
              <a:chExt cx="1705596" cy="137727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4037780" y="579012"/>
                <a:ext cx="1508060" cy="111943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3796" y="321172"/>
                <a:ext cx="1705596" cy="27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Manipulations </a:t>
                </a:r>
              </a:p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with sets and elements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7" name="Прямоугольник 36"/>
          <p:cNvSpPr/>
          <p:nvPr/>
        </p:nvSpPr>
        <p:spPr>
          <a:xfrm>
            <a:off x="1897696" y="815115"/>
            <a:ext cx="2066541" cy="1730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850282" y="56148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3985849" y="547509"/>
            <a:ext cx="2228181" cy="1993720"/>
            <a:chOff x="5624326" y="535777"/>
            <a:chExt cx="2228181" cy="1423947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5670895" y="718878"/>
              <a:ext cx="1530000" cy="12408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5624326" y="535777"/>
              <a:ext cx="2228181" cy="1364173"/>
              <a:chOff x="5624326" y="535777"/>
              <a:chExt cx="2228181" cy="1364173"/>
            </a:xfrm>
          </p:grpSpPr>
          <p:sp>
            <p:nvSpPr>
              <p:cNvPr id="19" name="Shape 166"/>
              <p:cNvSpPr/>
              <p:nvPr/>
            </p:nvSpPr>
            <p:spPr>
              <a:xfrm>
                <a:off x="5666520" y="762142"/>
                <a:ext cx="2185987" cy="11378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790" tIns="50790" rIns="50790" bIns="50790">
                <a:normAutofit/>
              </a:bodyPr>
              <a:lstStyle/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Cause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Purpose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Consequence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Condition</a:t>
                </a:r>
              </a:p>
              <a:p>
                <a:pPr marL="285750" indent="-285750" algn="l" defTabSz="457108">
                  <a:lnSpc>
                    <a:spcPct val="120000"/>
                  </a:lnSpc>
                  <a:buFont typeface="Wingdings" charset="2"/>
                  <a:buChar char="q"/>
                  <a:defRPr sz="18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 dirty="0"/>
                  <a:t>Concession</a:t>
                </a:r>
                <a:r>
                  <a:rPr lang="en-US" sz="1100" dirty="0"/>
                  <a:t>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24326" y="535777"/>
                <a:ext cx="17055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Logical relations</a:t>
                </a:r>
                <a:endParaRPr lang="ru-RU" sz="11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490144" y="4955554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167" y="533460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78167" y="803875"/>
            <a:ext cx="1530000" cy="1778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490144" y="5237649"/>
            <a:ext cx="2849463" cy="654176"/>
            <a:chOff x="4372732" y="4905852"/>
            <a:chExt cx="2932653" cy="654176"/>
          </a:xfrm>
        </p:grpSpPr>
        <p:sp>
          <p:nvSpPr>
            <p:cNvPr id="26" name="Shape 174"/>
            <p:cNvSpPr/>
            <p:nvPr/>
          </p:nvSpPr>
          <p:spPr>
            <a:xfrm>
              <a:off x="4461801" y="4970969"/>
              <a:ext cx="2843584" cy="5715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372732" y="4905852"/>
              <a:ext cx="2828162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110554" y="5237649"/>
            <a:ext cx="2379590" cy="654176"/>
            <a:chOff x="2126626" y="4905852"/>
            <a:chExt cx="2379590" cy="654176"/>
          </a:xfrm>
        </p:grpSpPr>
        <p:sp>
          <p:nvSpPr>
            <p:cNvPr id="25" name="Shape 173"/>
            <p:cNvSpPr/>
            <p:nvPr/>
          </p:nvSpPr>
          <p:spPr>
            <a:xfrm>
              <a:off x="2176288" y="4976921"/>
              <a:ext cx="2109574" cy="5328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 anchor="t">
              <a:normAutofit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2379590" cy="654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75352" y="4986063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1897696" y="2632153"/>
            <a:ext cx="3650316" cy="1011863"/>
            <a:chOff x="2041107" y="2336130"/>
            <a:chExt cx="2574350" cy="1011863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041107" y="2576893"/>
              <a:ext cx="2574350" cy="771100"/>
              <a:chOff x="2041107" y="2294673"/>
              <a:chExt cx="2574350" cy="771100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2072458" y="2294673"/>
                <a:ext cx="2542999" cy="7711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41107" y="2338497"/>
                <a:ext cx="2540583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 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65388" y="2336130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636770" y="2626861"/>
            <a:ext cx="2113797" cy="1049073"/>
            <a:chOff x="5659463" y="2010672"/>
            <a:chExt cx="2232440" cy="1190132"/>
          </a:xfrm>
        </p:grpSpPr>
        <p:sp>
          <p:nvSpPr>
            <p:cNvPr id="53" name="Shape 166"/>
            <p:cNvSpPr/>
            <p:nvPr/>
          </p:nvSpPr>
          <p:spPr>
            <a:xfrm>
              <a:off x="5705916" y="2349547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316692"/>
              <a:ext cx="1647391" cy="8441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463" y="2010672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35402" y="2631167"/>
            <a:ext cx="1792925" cy="1363963"/>
            <a:chOff x="235402" y="2631167"/>
            <a:chExt cx="1792925" cy="1363963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235402" y="2883574"/>
              <a:ext cx="1572765" cy="1111556"/>
              <a:chOff x="235402" y="2770686"/>
              <a:chExt cx="1572765" cy="111155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5402" y="2779889"/>
                <a:ext cx="1514557" cy="110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</a:t>
                </a:r>
                <a:br>
                  <a:rPr lang="en-US" sz="1100" dirty="0"/>
                </a:br>
                <a:r>
                  <a:rPr lang="en-US" sz="1100" dirty="0"/>
                  <a:t>  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278167" y="2770686"/>
                <a:ext cx="1530000" cy="10826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22731" y="2631167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Группа 30">
            <a:extLst>
              <a:ext uri="{FF2B5EF4-FFF2-40B4-BE49-F238E27FC236}">
                <a16:creationId xmlns:a16="http://schemas.microsoft.com/office/drawing/2014/main" id="{E17ECE61-D889-3349-B18D-0F0360BBD91E}"/>
              </a:ext>
            </a:extLst>
          </p:cNvPr>
          <p:cNvGrpSpPr/>
          <p:nvPr/>
        </p:nvGrpSpPr>
        <p:grpSpPr>
          <a:xfrm>
            <a:off x="3042341" y="2181494"/>
            <a:ext cx="5958363" cy="2474946"/>
            <a:chOff x="3053260" y="2338659"/>
            <a:chExt cx="5958363" cy="2474946"/>
          </a:xfrm>
        </p:grpSpPr>
        <p:grpSp>
          <p:nvGrpSpPr>
            <p:cNvPr id="65" name="Группа 31">
              <a:extLst>
                <a:ext uri="{FF2B5EF4-FFF2-40B4-BE49-F238E27FC236}">
                  <a16:creationId xmlns:a16="http://schemas.microsoft.com/office/drawing/2014/main" id="{0446FBA2-6944-AB4E-A84A-F75ADFB33446}"/>
                </a:ext>
              </a:extLst>
            </p:cNvPr>
            <p:cNvGrpSpPr/>
            <p:nvPr/>
          </p:nvGrpSpPr>
          <p:grpSpPr>
            <a:xfrm>
              <a:off x="3053260" y="3417543"/>
              <a:ext cx="2989273" cy="1396062"/>
              <a:chOff x="2076784" y="2766736"/>
              <a:chExt cx="2989273" cy="1396062"/>
            </a:xfrm>
          </p:grpSpPr>
          <p:sp>
            <p:nvSpPr>
              <p:cNvPr id="68" name="Скругленный прямоугольник 34">
                <a:extLst>
                  <a:ext uri="{FF2B5EF4-FFF2-40B4-BE49-F238E27FC236}">
                    <a16:creationId xmlns:a16="http://schemas.microsoft.com/office/drawing/2014/main" id="{1E4D4310-C02B-144F-8AF1-5C994E19E423}"/>
                  </a:ext>
                </a:extLst>
              </p:cNvPr>
              <p:cNvSpPr/>
              <p:nvPr/>
            </p:nvSpPr>
            <p:spPr>
              <a:xfrm>
                <a:off x="2076784" y="2766736"/>
                <a:ext cx="2989273" cy="13960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E3C2E1A-972D-F340-9F4A-E977E44A786E}"/>
                  </a:ext>
                </a:extLst>
              </p:cNvPr>
              <p:cNvSpPr txBox="1"/>
              <p:nvPr/>
            </p:nvSpPr>
            <p:spPr>
              <a:xfrm>
                <a:off x="2220641" y="3011065"/>
                <a:ext cx="2694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If the user presses the tag name again, the description slides back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Рамка 32">
              <a:extLst>
                <a:ext uri="{FF2B5EF4-FFF2-40B4-BE49-F238E27FC236}">
                  <a16:creationId xmlns:a16="http://schemas.microsoft.com/office/drawing/2014/main" id="{CAE9F10A-9A0C-2448-AD35-73FFCDAB2E24}"/>
                </a:ext>
              </a:extLst>
            </p:cNvPr>
            <p:cNvSpPr/>
            <p:nvPr/>
          </p:nvSpPr>
          <p:spPr>
            <a:xfrm>
              <a:off x="7069509" y="2338659"/>
              <a:ext cx="1942114" cy="495609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67" name="Прямая со стрелкой 33">
              <a:extLst>
                <a:ext uri="{FF2B5EF4-FFF2-40B4-BE49-F238E27FC236}">
                  <a16:creationId xmlns:a16="http://schemas.microsoft.com/office/drawing/2014/main" id="{C70B70D8-DCCD-7049-8972-3A3B9205A94B}"/>
                </a:ext>
              </a:extLst>
            </p:cNvPr>
            <p:cNvCxnSpPr>
              <a:stCxn id="68" idx="3"/>
              <a:endCxn id="66" idx="1"/>
            </p:cNvCxnSpPr>
            <p:nvPr/>
          </p:nvCxnSpPr>
          <p:spPr>
            <a:xfrm flipV="1">
              <a:off x="6042533" y="2586464"/>
              <a:ext cx="1026976" cy="1529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78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/>
          <p:nvPr/>
        </p:nvSpPr>
        <p:spPr>
          <a:xfrm>
            <a:off x="127000" y="241943"/>
            <a:ext cx="7121600" cy="393699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119"/>
          <p:cNvSpPr/>
          <p:nvPr/>
        </p:nvSpPr>
        <p:spPr>
          <a:xfrm>
            <a:off x="7350902" y="241943"/>
            <a:ext cx="1706237" cy="5342553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Actionality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Actuality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Additive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Addressee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Antiresultative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Apprehension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Assessment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Attitude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Calculation</a:t>
            </a:r>
            <a:endParaRPr lang="en-US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ru-RU" sz="2000" u="sng" dirty="0" err="1"/>
              <a:t>Caritive</a:t>
            </a:r>
            <a:endParaRPr lang="ru-RU" sz="2000" u="sng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u="sng" dirty="0"/>
              <a:t>Cause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is-IS" sz="2000" dirty="0"/>
              <a:t>…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is-I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05386" y="571383"/>
            <a:ext cx="17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 list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133558" y="3177250"/>
            <a:ext cx="1840773" cy="24072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9"/>
          <p:cNvSpPr/>
          <p:nvPr/>
        </p:nvSpPr>
        <p:spPr>
          <a:xfrm>
            <a:off x="2018180" y="3172022"/>
            <a:ext cx="5097288" cy="7271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Стрелка вниз 11"/>
          <p:cNvSpPr/>
          <p:nvPr/>
        </p:nvSpPr>
        <p:spPr>
          <a:xfrm>
            <a:off x="7934335" y="5279619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hape 119"/>
          <p:cNvSpPr/>
          <p:nvPr/>
        </p:nvSpPr>
        <p:spPr>
          <a:xfrm>
            <a:off x="2021143" y="4752951"/>
            <a:ext cx="5164619" cy="8428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19"/>
          <p:cNvSpPr/>
          <p:nvPr/>
        </p:nvSpPr>
        <p:spPr>
          <a:xfrm>
            <a:off x="2018180" y="3947936"/>
            <a:ext cx="5220000" cy="8154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/>
        </p:spPr>
        <p:txBody>
          <a:bodyPr lIns="50790" tIns="50790" rIns="50790" bIns="5079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3"/>
          <p:cNvSpPr>
            <a:spLocks noGrp="1"/>
          </p:cNvSpPr>
          <p:nvPr>
            <p:ph type="subTitle" sz="quarter" idx="1"/>
          </p:nvPr>
        </p:nvSpPr>
        <p:spPr>
          <a:xfrm>
            <a:off x="242041" y="671284"/>
            <a:ext cx="1691754" cy="10890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Timeline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sz="1400" b="1" baseline="30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Taxis</a:t>
            </a:r>
            <a:r>
              <a:rPr lang="ru-RU" sz="1400" baseline="300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Actionality</a:t>
            </a:r>
            <a:r>
              <a:rPr lang="ru-RU" sz="1100" dirty="0"/>
              <a:t> </a:t>
            </a:r>
            <a:r>
              <a:rPr lang="ru-RU" sz="1100" b="1" baseline="30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 err="1"/>
              <a:t>Pluractionality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="1" baseline="30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Phase of action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dirty="0"/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Result</a:t>
            </a:r>
            <a:r>
              <a:rPr lang="de-DE" sz="1100" dirty="0"/>
              <a:t> </a:t>
            </a:r>
            <a:r>
              <a:rPr lang="de-DE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1100" dirty="0"/>
          </a:p>
          <a:p>
            <a:pPr marL="285750" indent="-285750" algn="l" defTabSz="443396"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Actuality</a:t>
            </a:r>
            <a:endParaRPr lang="ru-RU" sz="1100" dirty="0"/>
          </a:p>
          <a:p>
            <a:pPr marL="285750" indent="-285750" algn="l" defTabSz="443396">
              <a:lnSpc>
                <a:spcPct val="120000"/>
              </a:lnSpc>
              <a:buFont typeface="Wingdings" charset="2"/>
              <a:buChar char="q"/>
              <a:defRPr sz="1746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7" name="Shape 164"/>
          <p:cNvSpPr/>
          <p:nvPr/>
        </p:nvSpPr>
        <p:spPr>
          <a:xfrm>
            <a:off x="1903818" y="721179"/>
            <a:ext cx="2010784" cy="154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Autofit/>
          </a:bodyPr>
          <a:lstStyle/>
          <a:p>
            <a:pPr marL="285750" indent="-2857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Instrument</a:t>
            </a:r>
          </a:p>
          <a:p>
            <a:pPr marL="285750" indent="-2857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Caritive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Comitative</a:t>
            </a:r>
          </a:p>
          <a:p>
            <a:pPr marL="285750" indent="-2857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Possession</a:t>
            </a:r>
          </a:p>
          <a:p>
            <a:pPr marL="285750" indent="-2857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Addressee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 algn="l" defTabSz="457108"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Non-standard subject</a:t>
            </a:r>
            <a:r>
              <a:rPr lang="ru-RU" sz="1100" dirty="0"/>
              <a:t> </a:t>
            </a:r>
            <a:r>
              <a:rPr lang="ru-RU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100" baseline="30000" dirty="0"/>
          </a:p>
          <a:p>
            <a:pPr marL="285750" indent="-285750" algn="l" defTabSz="457108">
              <a:buFont typeface="Wingdings" charset="2"/>
              <a:buChar char="q"/>
              <a:defRPr sz="12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  <a:p>
            <a:pPr defTabSz="447965">
              <a:lnSpc>
                <a:spcPct val="120000"/>
              </a:lnSpc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8" name="Shape 165"/>
          <p:cNvSpPr/>
          <p:nvPr/>
        </p:nvSpPr>
        <p:spPr>
          <a:xfrm>
            <a:off x="5494885" y="747018"/>
            <a:ext cx="2235039" cy="1150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 fontScale="92500" lnSpcReduction="10000"/>
          </a:bodyPr>
          <a:lstStyle/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A</a:t>
            </a:r>
            <a:r>
              <a:rPr sz="1100" dirty="0"/>
              <a:t>dditive</a:t>
            </a:r>
            <a:endParaRPr sz="1400" baseline="30000" dirty="0"/>
          </a:p>
          <a:p>
            <a:pPr marL="171450" indent="-171450" algn="l" defTabSz="447965">
              <a:lnSpc>
                <a:spcPct val="120000"/>
              </a:lnSpc>
              <a:buFont typeface="Wingdings" charset="2"/>
              <a:buChar char="q"/>
              <a:defRPr sz="1176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1100" dirty="0"/>
              <a:t>   </a:t>
            </a:r>
            <a:r>
              <a:rPr lang="nb-NO" sz="1100" dirty="0" err="1"/>
              <a:t>Inclusive</a:t>
            </a:r>
            <a:endParaRPr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 err="1"/>
              <a:t>Exclusiv</a:t>
            </a:r>
            <a:r>
              <a:rPr lang="nb-NO" sz="1100" dirty="0"/>
              <a:t>e</a:t>
            </a:r>
            <a:endParaRPr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Exceptive</a:t>
            </a:r>
            <a:endParaRPr lang="nb-NO"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b-NO" sz="1100" dirty="0"/>
              <a:t>Options</a:t>
            </a:r>
            <a:endParaRPr sz="11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Quantification</a:t>
            </a:r>
            <a:r>
              <a:rPr lang="en-US" sz="1400" baseline="300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ru-RU" sz="1400" baseline="30000" dirty="0"/>
          </a:p>
          <a:p>
            <a:pPr marL="285750" indent="-285750" algn="l" defTabSz="447965">
              <a:lnSpc>
                <a:spcPct val="120000"/>
              </a:lnSpc>
              <a:buFont typeface="Wingdings" charset="2"/>
              <a:buChar char="q"/>
              <a:defRPr sz="1764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100" dirty="0"/>
          </a:p>
        </p:txBody>
      </p:sp>
      <p:sp>
        <p:nvSpPr>
          <p:cNvPr id="19" name="Shape 166"/>
          <p:cNvSpPr/>
          <p:nvPr/>
        </p:nvSpPr>
        <p:spPr>
          <a:xfrm>
            <a:off x="3777642" y="724213"/>
            <a:ext cx="2185987" cy="113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Cause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Purpose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Consequence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Condition</a:t>
            </a:r>
          </a:p>
          <a:p>
            <a:pPr marL="285750" indent="-2857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Concession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1" name="Shape 168"/>
          <p:cNvSpPr/>
          <p:nvPr/>
        </p:nvSpPr>
        <p:spPr>
          <a:xfrm>
            <a:off x="3826719" y="3025524"/>
            <a:ext cx="1859309" cy="961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ctr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Assessment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 dirty="0"/>
              <a:t>Attitude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169"/>
          <p:cNvSpPr/>
          <p:nvPr/>
        </p:nvSpPr>
        <p:spPr>
          <a:xfrm>
            <a:off x="231588" y="3770009"/>
            <a:ext cx="1957594" cy="220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Root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Epistemic modality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Volition</a:t>
            </a:r>
            <a:r>
              <a:rPr lang="en-US" sz="1100" dirty="0"/>
              <a:t> </a:t>
            </a:r>
            <a:endParaRPr sz="1100" dirty="0"/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Causation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Prohibition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Threat</a:t>
            </a: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Request</a:t>
            </a: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Apprehension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71450" indent="-171450" algn="l" defTabSz="457108">
              <a:buFont typeface="Wingdings" charset="2"/>
              <a:buChar char="q"/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Curse</a:t>
            </a:r>
          </a:p>
        </p:txBody>
      </p:sp>
      <p:sp>
        <p:nvSpPr>
          <p:cNvPr id="23" name="Shape 170"/>
          <p:cNvSpPr/>
          <p:nvPr/>
        </p:nvSpPr>
        <p:spPr>
          <a:xfrm>
            <a:off x="5462809" y="3068436"/>
            <a:ext cx="1714639" cy="96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algn="l" defTabSz="457108">
              <a:lnSpc>
                <a:spcPct val="120000"/>
              </a:lnSpc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100" dirty="0"/>
          </a:p>
          <a:p>
            <a:pPr marL="171450" indent="-17145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  </a:t>
            </a:r>
            <a:r>
              <a:rPr sz="1100" dirty="0"/>
              <a:t>Source of opinion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Shape 171"/>
          <p:cNvSpPr/>
          <p:nvPr/>
        </p:nvSpPr>
        <p:spPr>
          <a:xfrm>
            <a:off x="5468218" y="3262861"/>
            <a:ext cx="1383482" cy="96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>
            <a:normAutofit/>
          </a:bodyPr>
          <a:lstStyle/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1100" dirty="0"/>
          </a:p>
          <a:p>
            <a:pPr marL="228600" indent="-228600" algn="l" defTabSz="457108">
              <a:lnSpc>
                <a:spcPct val="120000"/>
              </a:lnSpc>
              <a:buFont typeface="Wingdings" charset="2"/>
              <a:buChar char="q"/>
              <a:defRPr sz="1800">
                <a:solidFill>
                  <a:srgbClr val="4242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100" dirty="0"/>
              <a:t> </a:t>
            </a:r>
            <a:r>
              <a:rPr sz="1100" dirty="0" err="1"/>
              <a:t>Mirative</a:t>
            </a:r>
            <a:endParaRPr sz="1100" dirty="0"/>
          </a:p>
        </p:txBody>
      </p:sp>
      <p:sp>
        <p:nvSpPr>
          <p:cNvPr id="27" name="Shape 175"/>
          <p:cNvSpPr/>
          <p:nvPr/>
        </p:nvSpPr>
        <p:spPr>
          <a:xfrm>
            <a:off x="5686028" y="5851508"/>
            <a:ext cx="1383482" cy="8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t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Shape 176"/>
          <p:cNvSpPr/>
          <p:nvPr/>
        </p:nvSpPr>
        <p:spPr>
          <a:xfrm>
            <a:off x="3308382" y="4487047"/>
            <a:ext cx="1851222" cy="87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intensity</a:t>
            </a:r>
            <a:r>
              <a:rPr lang="en-US" sz="1100" dirty="0"/>
              <a:t>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Shape 176"/>
          <p:cNvSpPr/>
          <p:nvPr/>
        </p:nvSpPr>
        <p:spPr>
          <a:xfrm>
            <a:off x="5130422" y="4471934"/>
            <a:ext cx="1851222" cy="87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0" tIns="50790" rIns="50790" bIns="50790" anchor="ctr">
            <a:normAutofit/>
          </a:bodyPr>
          <a:lstStyle>
            <a:lvl1pPr algn="l" defTabSz="457200">
              <a:lnSpc>
                <a:spcPct val="120000"/>
              </a:lnSpc>
              <a:defRPr sz="1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71450" indent="-171450">
              <a:buFont typeface="Wingdings" charset="2"/>
              <a:buChar char="q"/>
            </a:pPr>
            <a:r>
              <a:rPr lang="en-US" sz="1100" dirty="0"/>
              <a:t>  </a:t>
            </a:r>
            <a:r>
              <a:rPr sz="1100" dirty="0"/>
              <a:t>Degree of </a:t>
            </a:r>
            <a:r>
              <a:rPr lang="en-US" sz="1100" dirty="0"/>
              <a:t>accuracy </a:t>
            </a:r>
            <a:r>
              <a:rPr lang="en-US" sz="11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sz="11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Управляющая кнопка: сведения 2">
            <a:hlinkClick r:id="" action="ppaction://noaction" highlightClick="1"/>
          </p:cNvPr>
          <p:cNvSpPr/>
          <p:nvPr/>
        </p:nvSpPr>
        <p:spPr>
          <a:xfrm>
            <a:off x="8119076" y="678597"/>
            <a:ext cx="213726" cy="185854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>
            <a:off x="7934335" y="1041851"/>
            <a:ext cx="488425" cy="139579"/>
          </a:xfrm>
          <a:prstGeom prst="downArrow">
            <a:avLst>
              <a:gd name="adj1" fmla="val 47143"/>
              <a:gd name="adj2" fmla="val 171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34180" y="169174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Qualia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31588" y="3177250"/>
            <a:ext cx="29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Modality and its </a:t>
            </a:r>
          </a:p>
          <a:p>
            <a:r>
              <a:rPr lang="en-US" dirty="0"/>
              <a:t>neighborhood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120167" y="3217112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Subjectivity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049181" y="3912532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Discourse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007760" y="4712150"/>
            <a:ext cx="29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790114" y="696565"/>
            <a:ext cx="1584000" cy="11197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5367160" y="323822"/>
            <a:ext cx="1705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>
                <a:solidFill>
                  <a:schemeClr val="accent5">
                    <a:lumMod val="75000"/>
                  </a:schemeClr>
                </a:solidFill>
              </a:rPr>
              <a:t>Manupulations</a:t>
            </a:r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 with sets and elements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903349" y="702602"/>
            <a:ext cx="1800000" cy="14100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461584" y="708341"/>
            <a:ext cx="1530000" cy="11197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932431" y="446991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Major roles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56000" y="424328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Logical relations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9623" y="3990516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clauses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7395" y="461489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Situation structure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86865" y="701891"/>
            <a:ext cx="1530000" cy="1410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4822852" y="4223976"/>
            <a:ext cx="2617513" cy="467377"/>
            <a:chOff x="4984417" y="4240097"/>
            <a:chExt cx="3304007" cy="513547"/>
          </a:xfrm>
        </p:grpSpPr>
        <p:sp>
          <p:nvSpPr>
            <p:cNvPr id="26" name="Shape 174"/>
            <p:cNvSpPr/>
            <p:nvPr/>
          </p:nvSpPr>
          <p:spPr>
            <a:xfrm>
              <a:off x="5011212" y="4248457"/>
              <a:ext cx="3277212" cy="5051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790" tIns="50790" rIns="50790" bIns="50790" anchor="t">
              <a:normAutofit fontScale="92500"/>
            </a:bodyPr>
            <a:lstStyle>
              <a:lvl1pPr algn="l" defTabSz="457200">
                <a:lnSpc>
                  <a:spcPct val="120000"/>
                </a:lnSpc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</a:t>
              </a:r>
              <a:r>
                <a:rPr sz="1100" dirty="0"/>
                <a:t>Reaction to the</a:t>
              </a:r>
              <a:r>
                <a:rPr lang="en-US" sz="1100" dirty="0"/>
                <a:t> </a:t>
              </a:r>
              <a:r>
                <a:rPr sz="1100" dirty="0"/>
                <a:t>previous discourse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dirty="0"/>
            </a:p>
            <a:p>
              <a:pPr marL="171450" indent="-171450">
                <a:buFont typeface="Wingdings" charset="2"/>
                <a:buChar char="q"/>
              </a:pPr>
              <a:r>
                <a:rPr lang="en-US" sz="1100" dirty="0"/>
                <a:t> Routine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baseline="30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984417" y="4240097"/>
              <a:ext cx="3048795" cy="50548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076932" y="4222569"/>
            <a:ext cx="2049043" cy="481125"/>
            <a:chOff x="2126626" y="4905852"/>
            <a:chExt cx="2049043" cy="481125"/>
          </a:xfrm>
        </p:grpSpPr>
        <p:sp>
          <p:nvSpPr>
            <p:cNvPr id="25" name="Shape 173"/>
            <p:cNvSpPr/>
            <p:nvPr/>
          </p:nvSpPr>
          <p:spPr>
            <a:xfrm>
              <a:off x="2126875" y="4923824"/>
              <a:ext cx="2048794" cy="4631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790" tIns="50790" rIns="50790" bIns="50790" anchor="t">
              <a:normAutofit lnSpcReduction="10000"/>
            </a:bodyPr>
            <a:lstStyle/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Discourse structure</a:t>
              </a:r>
              <a:r>
                <a:rPr lang="en-US" sz="1100" dirty="0"/>
                <a:t>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sz="1100" dirty="0"/>
            </a:p>
            <a:p>
              <a:pPr marL="171450" indent="-171450" algn="l" defTabSz="443396">
                <a:lnSpc>
                  <a:spcPct val="120000"/>
                </a:lnSpc>
                <a:buFont typeface="Wingdings" charset="2"/>
                <a:buChar char="q"/>
                <a:defRPr sz="1746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</a:t>
              </a:r>
              <a:r>
                <a:rPr sz="1100" dirty="0"/>
                <a:t>Source of information</a:t>
              </a:r>
              <a:r>
                <a:rPr lang="en-US" sz="1100" dirty="0"/>
                <a:t> </a:t>
              </a:r>
              <a:endParaRPr sz="11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126626" y="4905852"/>
              <a:ext cx="1713391" cy="4526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16602" y="3992631"/>
            <a:ext cx="170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5">
                    <a:lumMod val="75000"/>
                  </a:schemeClr>
                </a:solidFill>
              </a:rPr>
              <a:t>Discourse organization</a:t>
            </a:r>
            <a:endParaRPr lang="ru-RU" sz="11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3743203" y="1859206"/>
            <a:ext cx="1705596" cy="1230957"/>
            <a:chOff x="3743203" y="1859206"/>
            <a:chExt cx="1705596" cy="1230957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3779181" y="2104075"/>
              <a:ext cx="1656429" cy="986088"/>
              <a:chOff x="3779181" y="1821855"/>
              <a:chExt cx="1656429" cy="986088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3779181" y="1821855"/>
                <a:ext cx="1584000" cy="98384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51610" y="1908722"/>
                <a:ext cx="1584000" cy="89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Salient property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>
                  <a:solidFill>
                    <a:srgbClr val="454545"/>
                  </a:solidFill>
                </a:endParaRP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Temporary </a:t>
                </a:r>
                <a:br>
                  <a:rPr lang="en-US" sz="1100" dirty="0"/>
                </a:br>
                <a:r>
                  <a:rPr lang="en-US" sz="1100" dirty="0"/>
                  <a:t>characteristics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285750" indent="-285750" defTabSz="457108">
                  <a:lnSpc>
                    <a:spcPct val="120000"/>
                  </a:lnSpc>
                  <a:buFont typeface="Wingdings" charset="2"/>
                  <a:buChar char="q"/>
                  <a:defRPr sz="1200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Comparison</a:t>
                </a:r>
                <a:r>
                  <a:rPr lang="ru-RU" sz="1100" dirty="0"/>
                  <a:t> </a:t>
                </a:r>
                <a:r>
                  <a:rPr lang="ru-RU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  <a:endParaRPr lang="en-US" sz="1100" baseline="300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743203" y="1859206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Properties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480167" y="1859142"/>
            <a:ext cx="2284533" cy="1238885"/>
            <a:chOff x="5608109" y="1922004"/>
            <a:chExt cx="2284533" cy="1238885"/>
          </a:xfrm>
        </p:grpSpPr>
        <p:sp>
          <p:nvSpPr>
            <p:cNvPr id="53" name="Shape 166"/>
            <p:cNvSpPr/>
            <p:nvPr/>
          </p:nvSpPr>
          <p:spPr>
            <a:xfrm>
              <a:off x="5706655" y="2257609"/>
              <a:ext cx="2185987" cy="85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790" tIns="50790" rIns="50790" bIns="50790">
              <a:normAutofit/>
            </a:bodyPr>
            <a:lstStyle/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Non-existence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r>
                <a:rPr lang="en-US" sz="1100" dirty="0"/>
                <a:t> </a:t>
              </a:r>
            </a:p>
            <a:p>
              <a:pPr marL="285750" indent="-2857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5454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Measure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  <a:p>
              <a:pPr marL="171450" indent="-171450" defTabSz="457108">
                <a:lnSpc>
                  <a:spcPct val="120000"/>
                </a:lnSpc>
                <a:buFont typeface="Wingdings" charset="2"/>
                <a:buChar char="q"/>
                <a:defRPr sz="1800">
                  <a:solidFill>
                    <a:srgbClr val="4242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1100" dirty="0"/>
                <a:t>   Calculation </a:t>
              </a:r>
              <a:r>
                <a:rPr lang="en-US" sz="1100" baseline="30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</a:t>
              </a:r>
              <a:endParaRPr lang="en-US" sz="1100" baseline="30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670894" y="2176583"/>
              <a:ext cx="1530000" cy="9843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08109" y="1922004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Quantity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247630" y="2143924"/>
            <a:ext cx="3455720" cy="957318"/>
            <a:chOff x="266818" y="2277614"/>
            <a:chExt cx="3532448" cy="1052658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306925" y="2519303"/>
              <a:ext cx="3492341" cy="810969"/>
              <a:chOff x="306925" y="2406415"/>
              <a:chExt cx="3492341" cy="81096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06925" y="2458882"/>
                <a:ext cx="2162055" cy="75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ru-RU" sz="1100" dirty="0"/>
                  <a:t> </a:t>
                </a:r>
                <a:r>
                  <a:rPr lang="en-US" sz="1100" dirty="0"/>
                  <a:t>  Spatial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Temporal expressions </a:t>
                </a:r>
                <a:r>
                  <a:rPr lang="en-US" sz="1100" baseline="30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+</a:t>
                </a:r>
              </a:p>
              <a:p>
                <a:pPr marL="171450" indent="-171450" defTabSz="447965">
                  <a:lnSpc>
                    <a:spcPct val="120000"/>
                  </a:lnSpc>
                  <a:buFont typeface="Wingdings" charset="2"/>
                  <a:buChar char="q"/>
                  <a:defRPr sz="1176">
                    <a:solidFill>
                      <a:srgbClr val="45454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1100" dirty="0"/>
                  <a:t>   Manner</a:t>
                </a:r>
                <a:endParaRPr lang="ru-RU" sz="1100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306925" y="2406415"/>
                <a:ext cx="3492341" cy="77938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66818" y="2277614"/>
              <a:ext cx="1705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Situation modifiers</a:t>
              </a:r>
              <a:endParaRPr lang="ru-RU" sz="11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928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1610</Words>
  <Application>Microsoft Macintosh PowerPoint</Application>
  <PresentationFormat>On-screen Show (16:10)</PresentationFormat>
  <Paragraphs>724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Wingdings</vt:lpstr>
      <vt:lpstr>Тема Office</vt:lpstr>
      <vt:lpstr>Design of Advanced Search tab:  Search of consructions by semantic types (tags)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Валя Жукова</dc:creator>
  <cp:lastModifiedBy>Anna Endresen</cp:lastModifiedBy>
  <cp:revision>130</cp:revision>
  <dcterms:created xsi:type="dcterms:W3CDTF">2020-05-11T21:14:09Z</dcterms:created>
  <dcterms:modified xsi:type="dcterms:W3CDTF">2020-05-19T09:41:32Z</dcterms:modified>
</cp:coreProperties>
</file>