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8" r:id="rId2"/>
    <p:sldId id="257" r:id="rId3"/>
    <p:sldId id="286" r:id="rId4"/>
    <p:sldId id="261" r:id="rId5"/>
    <p:sldId id="274" r:id="rId6"/>
    <p:sldId id="275" r:id="rId7"/>
    <p:sldId id="299" r:id="rId8"/>
    <p:sldId id="300" r:id="rId9"/>
    <p:sldId id="302" r:id="rId10"/>
    <p:sldId id="296" r:id="rId11"/>
    <p:sldId id="292" r:id="rId12"/>
    <p:sldId id="287" r:id="rId13"/>
    <p:sldId id="288" r:id="rId14"/>
    <p:sldId id="293" r:id="rId15"/>
    <p:sldId id="294" r:id="rId16"/>
    <p:sldId id="289" r:id="rId17"/>
    <p:sldId id="295" r:id="rId18"/>
    <p:sldId id="290" r:id="rId19"/>
    <p:sldId id="297" r:id="rId20"/>
    <p:sldId id="291" r:id="rId21"/>
    <p:sldId id="298" r:id="rId22"/>
    <p:sldId id="260" r:id="rId23"/>
    <p:sldId id="282" r:id="rId24"/>
    <p:sldId id="283" r:id="rId25"/>
    <p:sldId id="271" r:id="rId26"/>
    <p:sldId id="276" r:id="rId27"/>
    <p:sldId id="267" r:id="rId28"/>
    <p:sldId id="270" r:id="rId29"/>
    <p:sldId id="262" r:id="rId30"/>
    <p:sldId id="268" r:id="rId31"/>
    <p:sldId id="284" r:id="rId32"/>
    <p:sldId id="269" r:id="rId33"/>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7"/>
    <p:restoredTop sz="95801"/>
  </p:normalViewPr>
  <p:slideViewPr>
    <p:cSldViewPr snapToGrid="0">
      <p:cViewPr varScale="1">
        <p:scale>
          <a:sx n="111" d="100"/>
          <a:sy n="111" d="100"/>
        </p:scale>
        <p:origin x="22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Sheet1!$A$2</c:f>
              <c:strCache>
                <c:ptCount val="1"/>
                <c:pt idx="0">
                  <c:v>Slot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CEA-9A42-8103-6CBB6ED8323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CEA-9A42-8103-6CBB6ED8323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CEA-9A42-8103-6CBB6ED8323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N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Slot</c:v>
                </c:pt>
                <c:pt idx="1">
                  <c:v>Anchor</c:v>
                </c:pt>
                <c:pt idx="2">
                  <c:v>Both</c:v>
                </c:pt>
              </c:strCache>
            </c:strRef>
          </c:cat>
          <c:val>
            <c:numRef>
              <c:f>Sheet1!$B$2:$B$4</c:f>
              <c:numCache>
                <c:formatCode>General</c:formatCode>
                <c:ptCount val="3"/>
                <c:pt idx="0">
                  <c:v>59</c:v>
                </c:pt>
                <c:pt idx="1">
                  <c:v>56</c:v>
                </c:pt>
                <c:pt idx="2">
                  <c:v>3</c:v>
                </c:pt>
              </c:numCache>
            </c:numRef>
          </c:val>
          <c:extLst>
            <c:ext xmlns:c16="http://schemas.microsoft.com/office/drawing/2014/chart" uri="{C3380CC4-5D6E-409C-BE32-E72D297353CC}">
              <c16:uniqueId val="{00000000-21F0-C848-87A1-AB0ED14F520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Sheet1!$A$2</c:f>
              <c:strCache>
                <c:ptCount val="1"/>
                <c:pt idx="0">
                  <c:v>Exact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EF4-8F4B-BBA7-DF68D820727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EF4-8F4B-BBA7-DF68D820727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N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Exact</c:v>
                </c:pt>
                <c:pt idx="1">
                  <c:v>Modified</c:v>
                </c:pt>
              </c:strCache>
            </c:strRef>
          </c:cat>
          <c:val>
            <c:numRef>
              <c:f>Sheet1!$B$2:$B$3</c:f>
              <c:numCache>
                <c:formatCode>General</c:formatCode>
                <c:ptCount val="2"/>
                <c:pt idx="0">
                  <c:v>67</c:v>
                </c:pt>
                <c:pt idx="1">
                  <c:v>51</c:v>
                </c:pt>
              </c:numCache>
            </c:numRef>
          </c:val>
          <c:extLst>
            <c:ext xmlns:c16="http://schemas.microsoft.com/office/drawing/2014/chart" uri="{C3380CC4-5D6E-409C-BE32-E72D297353CC}">
              <c16:uniqueId val="{00000006-3EF4-8F4B-BBA7-DF68D820727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txPr>
          <a:bodyPr rot="0" spcFirstLastPara="1" vertOverflow="ellipsis" vert="horz" wrap="square" anchor="ctr" anchorCtr="1"/>
          <a:lstStyle/>
          <a:p>
            <a:pPr>
              <a:defRPr sz="1597" b="0" i="0" u="none" strike="noStrike" kern="1200" baseline="0">
                <a:solidFill>
                  <a:schemeClr val="tx1">
                    <a:lumMod val="65000"/>
                    <a:lumOff val="35000"/>
                  </a:schemeClr>
                </a:solidFill>
                <a:latin typeface="+mn-lt"/>
                <a:ea typeface="+mn-ea"/>
                <a:cs typeface="+mn-cs"/>
              </a:defRPr>
            </a:pPr>
            <a:endParaRPr lang="en-NO"/>
          </a:p>
        </c:txPr>
      </c:legendEntry>
      <c:legendEntry>
        <c:idx val="1"/>
        <c:txPr>
          <a:bodyPr rot="0" spcFirstLastPara="1" vertOverflow="ellipsis" vert="horz" wrap="square" anchor="ctr" anchorCtr="1"/>
          <a:lstStyle/>
          <a:p>
            <a:pPr>
              <a:defRPr sz="1507" b="0" i="0" u="none" strike="noStrike" kern="1200" baseline="0">
                <a:solidFill>
                  <a:schemeClr val="tx1">
                    <a:lumMod val="65000"/>
                    <a:lumOff val="35000"/>
                  </a:schemeClr>
                </a:solidFill>
                <a:latin typeface="+mn-lt"/>
                <a:ea typeface="+mn-ea"/>
                <a:cs typeface="+mn-cs"/>
              </a:defRPr>
            </a:pPr>
            <a:endParaRPr lang="en-NO"/>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969D0-A3E9-4A7B-81B4-F60524F4E07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449A310-AB9B-404D-81BC-0066D8DDE995}">
      <dgm:prSet/>
      <dgm:spPr/>
      <dgm:t>
        <a:bodyPr/>
        <a:lstStyle/>
        <a:p>
          <a:pPr>
            <a:lnSpc>
              <a:spcPct val="100000"/>
            </a:lnSpc>
          </a:pPr>
          <a:r>
            <a:rPr lang="en-GB" dirty="0"/>
            <a:t>	What is reduplication in general and in Russian?</a:t>
          </a:r>
          <a:endParaRPr lang="en-US" dirty="0"/>
        </a:p>
      </dgm:t>
    </dgm:pt>
    <dgm:pt modelId="{30F5984A-44B3-427B-82A6-59B246823B66}" type="parTrans" cxnId="{E2CE464E-268A-4222-A231-028E22A11378}">
      <dgm:prSet/>
      <dgm:spPr/>
      <dgm:t>
        <a:bodyPr/>
        <a:lstStyle/>
        <a:p>
          <a:endParaRPr lang="en-US"/>
        </a:p>
      </dgm:t>
    </dgm:pt>
    <dgm:pt modelId="{29AD2701-B0EE-4F77-AD3C-7063886BCB8B}" type="sibTrans" cxnId="{E2CE464E-268A-4222-A231-028E22A11378}">
      <dgm:prSet/>
      <dgm:spPr/>
      <dgm:t>
        <a:bodyPr/>
        <a:lstStyle/>
        <a:p>
          <a:endParaRPr lang="en-US"/>
        </a:p>
      </dgm:t>
    </dgm:pt>
    <dgm:pt modelId="{D5F1AE11-8582-4948-94EA-94CCE31534F6}">
      <dgm:prSet/>
      <dgm:spPr/>
      <dgm:t>
        <a:bodyPr/>
        <a:lstStyle/>
        <a:p>
          <a:pPr>
            <a:lnSpc>
              <a:spcPct val="100000"/>
            </a:lnSpc>
          </a:pPr>
          <a:r>
            <a:rPr lang="en-US" dirty="0"/>
            <a:t>	What place do reduplicative </a:t>
          </a:r>
          <a:r>
            <a:rPr lang="en-US" dirty="0" err="1"/>
            <a:t>cxns</a:t>
          </a:r>
          <a:r>
            <a:rPr lang="en-US" dirty="0"/>
            <a:t> have in the </a:t>
          </a:r>
          <a:r>
            <a:rPr lang="en-US" dirty="0" err="1"/>
            <a:t>RusCon</a:t>
          </a:r>
          <a:r>
            <a:rPr lang="en-US" dirty="0"/>
            <a:t>?</a:t>
          </a:r>
        </a:p>
      </dgm:t>
    </dgm:pt>
    <dgm:pt modelId="{12681483-97FF-401D-B98E-CD5CC05FBD9D}" type="parTrans" cxnId="{17F99C57-80B9-498D-814E-C04660D15287}">
      <dgm:prSet/>
      <dgm:spPr/>
      <dgm:t>
        <a:bodyPr/>
        <a:lstStyle/>
        <a:p>
          <a:endParaRPr lang="en-US"/>
        </a:p>
      </dgm:t>
    </dgm:pt>
    <dgm:pt modelId="{DEBFA19F-74A3-4CF9-B349-6C6745C5F9A7}" type="sibTrans" cxnId="{17F99C57-80B9-498D-814E-C04660D15287}">
      <dgm:prSet/>
      <dgm:spPr/>
      <dgm:t>
        <a:bodyPr/>
        <a:lstStyle/>
        <a:p>
          <a:endParaRPr lang="en-US"/>
        </a:p>
      </dgm:t>
    </dgm:pt>
    <dgm:pt modelId="{2DBA4A0A-C081-4B05-BA09-2F596E3A872F}">
      <dgm:prSet/>
      <dgm:spPr/>
      <dgm:t>
        <a:bodyPr/>
        <a:lstStyle/>
        <a:p>
          <a:pPr>
            <a:lnSpc>
              <a:spcPct val="100000"/>
            </a:lnSpc>
          </a:pPr>
          <a:r>
            <a:rPr lang="en-US" dirty="0"/>
            <a:t>	What are the properties of reduplicative </a:t>
          </a:r>
          <a:r>
            <a:rPr lang="en-US" dirty="0" err="1"/>
            <a:t>cxns</a:t>
          </a:r>
          <a:r>
            <a:rPr lang="en-US" dirty="0"/>
            <a:t> in Russian?</a:t>
          </a:r>
        </a:p>
      </dgm:t>
    </dgm:pt>
    <dgm:pt modelId="{03CE5D12-E4DC-4868-9E44-CDF1BC009DF1}" type="parTrans" cxnId="{B51AC9C5-4914-4FA6-A61F-B5277D9A3BCF}">
      <dgm:prSet/>
      <dgm:spPr/>
      <dgm:t>
        <a:bodyPr/>
        <a:lstStyle/>
        <a:p>
          <a:endParaRPr lang="en-US"/>
        </a:p>
      </dgm:t>
    </dgm:pt>
    <dgm:pt modelId="{F96383DA-6E6A-46F7-89A3-AF1C696DDB96}" type="sibTrans" cxnId="{B51AC9C5-4914-4FA6-A61F-B5277D9A3BCF}">
      <dgm:prSet/>
      <dgm:spPr/>
      <dgm:t>
        <a:bodyPr/>
        <a:lstStyle/>
        <a:p>
          <a:endParaRPr lang="en-US"/>
        </a:p>
      </dgm:t>
    </dgm:pt>
    <dgm:pt modelId="{84E615FB-8401-F54C-BEF4-3B7EC9FAE0CD}">
      <dgm:prSet/>
      <dgm:spPr/>
      <dgm:t>
        <a:bodyPr/>
        <a:lstStyle/>
        <a:p>
          <a:pPr>
            <a:lnSpc>
              <a:spcPct val="100000"/>
            </a:lnSpc>
          </a:pPr>
          <a:r>
            <a:rPr lang="en-US"/>
            <a:t>	</a:t>
          </a:r>
          <a:r>
            <a:rPr lang="en-GB"/>
            <a:t>W</a:t>
          </a:r>
          <a:r>
            <a:rPr lang="en-NO"/>
            <a:t>hy do we account for </a:t>
          </a:r>
          <a:r>
            <a:rPr lang="en-US"/>
            <a:t>Discourse “Echo” cxns</a:t>
          </a:r>
          <a:r>
            <a:rPr lang="en-NO"/>
            <a:t> in terms of reduplication? </a:t>
          </a:r>
          <a:endParaRPr lang="en-GB" dirty="0"/>
        </a:p>
      </dgm:t>
    </dgm:pt>
    <dgm:pt modelId="{CAAD272D-FF80-0040-8589-BFFD4000D706}" type="parTrans" cxnId="{2CC72D80-7F32-AA48-92B1-4144805AFC3C}">
      <dgm:prSet/>
      <dgm:spPr/>
      <dgm:t>
        <a:bodyPr/>
        <a:lstStyle/>
        <a:p>
          <a:endParaRPr lang="en-GB"/>
        </a:p>
      </dgm:t>
    </dgm:pt>
    <dgm:pt modelId="{16B0450A-3919-924E-967E-C582214BE4BD}" type="sibTrans" cxnId="{2CC72D80-7F32-AA48-92B1-4144805AFC3C}">
      <dgm:prSet/>
      <dgm:spPr/>
      <dgm:t>
        <a:bodyPr/>
        <a:lstStyle/>
        <a:p>
          <a:endParaRPr lang="en-GB"/>
        </a:p>
      </dgm:t>
    </dgm:pt>
    <dgm:pt modelId="{133E28A5-D4E9-4B2F-9692-BEEAD2E5A4AA}" type="pres">
      <dgm:prSet presAssocID="{109969D0-A3E9-4A7B-81B4-F60524F4E077}" presName="root" presStyleCnt="0">
        <dgm:presLayoutVars>
          <dgm:dir/>
          <dgm:resizeHandles val="exact"/>
        </dgm:presLayoutVars>
      </dgm:prSet>
      <dgm:spPr/>
    </dgm:pt>
    <dgm:pt modelId="{26989794-829C-420C-BCFD-EC1F4C97AE27}" type="pres">
      <dgm:prSet presAssocID="{A449A310-AB9B-404D-81BC-0066D8DDE995}" presName="compNode" presStyleCnt="0"/>
      <dgm:spPr/>
    </dgm:pt>
    <dgm:pt modelId="{5CBA2F3D-4689-4A5D-87CF-587F79863840}" type="pres">
      <dgm:prSet presAssocID="{A449A310-AB9B-404D-81BC-0066D8DDE995}" presName="bgRect" presStyleLbl="bgShp" presStyleIdx="0" presStyleCnt="4"/>
      <dgm:spPr/>
    </dgm:pt>
    <dgm:pt modelId="{74C436A9-216C-49F8-B6CE-052D30594DDA}" type="pres">
      <dgm:prSet presAssocID="{A449A310-AB9B-404D-81BC-0066D8DDE995}" presName="iconRect" presStyleLbl="node1" presStyleIdx="0" presStyleCnt="4" custScaleX="161051" custScaleY="16105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0161F97-3335-4C55-82CB-94FA01F8DAFE}" type="pres">
      <dgm:prSet presAssocID="{A449A310-AB9B-404D-81BC-0066D8DDE995}" presName="spaceRect" presStyleCnt="0"/>
      <dgm:spPr/>
    </dgm:pt>
    <dgm:pt modelId="{1DBACA17-BE49-4570-87E5-767DA550B2F9}" type="pres">
      <dgm:prSet presAssocID="{A449A310-AB9B-404D-81BC-0066D8DDE995}" presName="parTx" presStyleLbl="revTx" presStyleIdx="0" presStyleCnt="4">
        <dgm:presLayoutVars>
          <dgm:chMax val="0"/>
          <dgm:chPref val="0"/>
        </dgm:presLayoutVars>
      </dgm:prSet>
      <dgm:spPr/>
    </dgm:pt>
    <dgm:pt modelId="{8AFD1366-012F-4EDF-BF29-C20AD0F54E00}" type="pres">
      <dgm:prSet presAssocID="{29AD2701-B0EE-4F77-AD3C-7063886BCB8B}" presName="sibTrans" presStyleCnt="0"/>
      <dgm:spPr/>
    </dgm:pt>
    <dgm:pt modelId="{AA4206A9-B7A0-4029-8931-F436241A3AEE}" type="pres">
      <dgm:prSet presAssocID="{D5F1AE11-8582-4948-94EA-94CCE31534F6}" presName="compNode" presStyleCnt="0"/>
      <dgm:spPr/>
    </dgm:pt>
    <dgm:pt modelId="{FAF7F595-6CD8-4682-BC13-CD5D1452C751}" type="pres">
      <dgm:prSet presAssocID="{D5F1AE11-8582-4948-94EA-94CCE31534F6}" presName="bgRect" presStyleLbl="bgShp" presStyleIdx="1" presStyleCnt="4" custLinFactNeighborX="-3463" custLinFactNeighborY="-24"/>
      <dgm:spPr/>
    </dgm:pt>
    <dgm:pt modelId="{E273A358-B36F-4909-8877-F8F447BB5257}" type="pres">
      <dgm:prSet presAssocID="{D5F1AE11-8582-4948-94EA-94CCE31534F6}" presName="iconRect" presStyleLbl="node1" presStyleIdx="1" presStyleCnt="4" custScaleX="161051" custScaleY="1610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7385A891-B46C-4A84-8E87-6AE6807E4CDD}" type="pres">
      <dgm:prSet presAssocID="{D5F1AE11-8582-4948-94EA-94CCE31534F6}" presName="spaceRect" presStyleCnt="0"/>
      <dgm:spPr/>
    </dgm:pt>
    <dgm:pt modelId="{CA6A6891-3531-4365-A8FD-0CF259B057B3}" type="pres">
      <dgm:prSet presAssocID="{D5F1AE11-8582-4948-94EA-94CCE31534F6}" presName="parTx" presStyleLbl="revTx" presStyleIdx="1" presStyleCnt="4">
        <dgm:presLayoutVars>
          <dgm:chMax val="0"/>
          <dgm:chPref val="0"/>
        </dgm:presLayoutVars>
      </dgm:prSet>
      <dgm:spPr/>
    </dgm:pt>
    <dgm:pt modelId="{88BE9BED-0E05-4241-BF38-766BD07FCCC5}" type="pres">
      <dgm:prSet presAssocID="{DEBFA19F-74A3-4CF9-B349-6C6745C5F9A7}" presName="sibTrans" presStyleCnt="0"/>
      <dgm:spPr/>
    </dgm:pt>
    <dgm:pt modelId="{766C44C7-27DC-46AD-8BAE-89A8AD1A72F8}" type="pres">
      <dgm:prSet presAssocID="{2DBA4A0A-C081-4B05-BA09-2F596E3A872F}" presName="compNode" presStyleCnt="0"/>
      <dgm:spPr/>
    </dgm:pt>
    <dgm:pt modelId="{73ABCB18-CCFB-42D7-B9AA-C690FF20723E}" type="pres">
      <dgm:prSet presAssocID="{2DBA4A0A-C081-4B05-BA09-2F596E3A872F}" presName="bgRect" presStyleLbl="bgShp" presStyleIdx="2" presStyleCnt="4" custLinFactNeighborY="-2652"/>
      <dgm:spPr/>
    </dgm:pt>
    <dgm:pt modelId="{00BCF3F1-EAFE-498B-8F5C-A7F5AB1927E6}" type="pres">
      <dgm:prSet presAssocID="{2DBA4A0A-C081-4B05-BA09-2F596E3A872F}" presName="iconRect" presStyleLbl="node1" presStyleIdx="2" presStyleCnt="4" custScaleX="177156" custScaleY="17715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gnifying glass with solid fill"/>
        </a:ext>
      </dgm:extLst>
    </dgm:pt>
    <dgm:pt modelId="{034ED899-B4C3-4CE6-99ED-A3F4774A5FFC}" type="pres">
      <dgm:prSet presAssocID="{2DBA4A0A-C081-4B05-BA09-2F596E3A872F}" presName="spaceRect" presStyleCnt="0"/>
      <dgm:spPr/>
    </dgm:pt>
    <dgm:pt modelId="{A3095365-98B5-4FA1-9485-2D1D7B442540}" type="pres">
      <dgm:prSet presAssocID="{2DBA4A0A-C081-4B05-BA09-2F596E3A872F}" presName="parTx" presStyleLbl="revTx" presStyleIdx="2" presStyleCnt="4">
        <dgm:presLayoutVars>
          <dgm:chMax val="0"/>
          <dgm:chPref val="0"/>
        </dgm:presLayoutVars>
      </dgm:prSet>
      <dgm:spPr/>
    </dgm:pt>
    <dgm:pt modelId="{66611A8E-3D69-854B-9E58-819EB4207945}" type="pres">
      <dgm:prSet presAssocID="{F96383DA-6E6A-46F7-89A3-AF1C696DDB96}" presName="sibTrans" presStyleCnt="0"/>
      <dgm:spPr/>
    </dgm:pt>
    <dgm:pt modelId="{377A392A-52E0-3749-A45D-272012B5485A}" type="pres">
      <dgm:prSet presAssocID="{84E615FB-8401-F54C-BEF4-3B7EC9FAE0CD}" presName="compNode" presStyleCnt="0"/>
      <dgm:spPr/>
    </dgm:pt>
    <dgm:pt modelId="{78AEEB52-DCD4-ED4B-B3C1-3C8E212D75F8}" type="pres">
      <dgm:prSet presAssocID="{84E615FB-8401-F54C-BEF4-3B7EC9FAE0CD}" presName="bgRect" presStyleLbl="bgShp" presStyleIdx="3" presStyleCnt="4"/>
      <dgm:spPr/>
    </dgm:pt>
    <dgm:pt modelId="{882487D3-C41B-7D4E-9075-BDB9A5B29EA6}" type="pres">
      <dgm:prSet presAssocID="{84E615FB-8401-F54C-BEF4-3B7EC9FAE0CD}" presName="iconRect" presStyleLbl="node1" presStyleIdx="3" presStyleCnt="4" custScaleX="177347" custScaleY="17734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egaphone with solid fill"/>
        </a:ext>
      </dgm:extLst>
    </dgm:pt>
    <dgm:pt modelId="{ED9219B5-475D-FC45-93FC-FBBF6D0A9CB4}" type="pres">
      <dgm:prSet presAssocID="{84E615FB-8401-F54C-BEF4-3B7EC9FAE0CD}" presName="spaceRect" presStyleCnt="0"/>
      <dgm:spPr/>
    </dgm:pt>
    <dgm:pt modelId="{56624B69-C6DB-A941-AECB-A64810E59BB4}" type="pres">
      <dgm:prSet presAssocID="{84E615FB-8401-F54C-BEF4-3B7EC9FAE0CD}" presName="parTx" presStyleLbl="revTx" presStyleIdx="3" presStyleCnt="4">
        <dgm:presLayoutVars>
          <dgm:chMax val="0"/>
          <dgm:chPref val="0"/>
        </dgm:presLayoutVars>
      </dgm:prSet>
      <dgm:spPr/>
    </dgm:pt>
  </dgm:ptLst>
  <dgm:cxnLst>
    <dgm:cxn modelId="{9220AD09-A721-A84E-AA6E-9A394753DFEC}" type="presOf" srcId="{A449A310-AB9B-404D-81BC-0066D8DDE995}" destId="{1DBACA17-BE49-4570-87E5-767DA550B2F9}" srcOrd="0" destOrd="0" presId="urn:microsoft.com/office/officeart/2018/2/layout/IconVerticalSolidList"/>
    <dgm:cxn modelId="{E670D309-FE2D-E44E-9B65-E2122BD76AB6}" type="presOf" srcId="{D5F1AE11-8582-4948-94EA-94CCE31534F6}" destId="{CA6A6891-3531-4365-A8FD-0CF259B057B3}" srcOrd="0" destOrd="0" presId="urn:microsoft.com/office/officeart/2018/2/layout/IconVerticalSolidList"/>
    <dgm:cxn modelId="{180CE817-ECE4-E542-BD25-17EBDF42D0EB}" type="presOf" srcId="{2DBA4A0A-C081-4B05-BA09-2F596E3A872F}" destId="{A3095365-98B5-4FA1-9485-2D1D7B442540}" srcOrd="0" destOrd="0" presId="urn:microsoft.com/office/officeart/2018/2/layout/IconVerticalSolidList"/>
    <dgm:cxn modelId="{E2CE464E-268A-4222-A231-028E22A11378}" srcId="{109969D0-A3E9-4A7B-81B4-F60524F4E077}" destId="{A449A310-AB9B-404D-81BC-0066D8DDE995}" srcOrd="0" destOrd="0" parTransId="{30F5984A-44B3-427B-82A6-59B246823B66}" sibTransId="{29AD2701-B0EE-4F77-AD3C-7063886BCB8B}"/>
    <dgm:cxn modelId="{17F99C57-80B9-498D-814E-C04660D15287}" srcId="{109969D0-A3E9-4A7B-81B4-F60524F4E077}" destId="{D5F1AE11-8582-4948-94EA-94CCE31534F6}" srcOrd="1" destOrd="0" parTransId="{12681483-97FF-401D-B98E-CD5CC05FBD9D}" sibTransId="{DEBFA19F-74A3-4CF9-B349-6C6745C5F9A7}"/>
    <dgm:cxn modelId="{2CC72D80-7F32-AA48-92B1-4144805AFC3C}" srcId="{109969D0-A3E9-4A7B-81B4-F60524F4E077}" destId="{84E615FB-8401-F54C-BEF4-3B7EC9FAE0CD}" srcOrd="3" destOrd="0" parTransId="{CAAD272D-FF80-0040-8589-BFFD4000D706}" sibTransId="{16B0450A-3919-924E-967E-C582214BE4BD}"/>
    <dgm:cxn modelId="{9C03DBB2-6C28-6F40-85CE-47788D9BF7B1}" type="presOf" srcId="{84E615FB-8401-F54C-BEF4-3B7EC9FAE0CD}" destId="{56624B69-C6DB-A941-AECB-A64810E59BB4}" srcOrd="0" destOrd="0" presId="urn:microsoft.com/office/officeart/2018/2/layout/IconVerticalSolidList"/>
    <dgm:cxn modelId="{B51AC9C5-4914-4FA6-A61F-B5277D9A3BCF}" srcId="{109969D0-A3E9-4A7B-81B4-F60524F4E077}" destId="{2DBA4A0A-C081-4B05-BA09-2F596E3A872F}" srcOrd="2" destOrd="0" parTransId="{03CE5D12-E4DC-4868-9E44-CDF1BC009DF1}" sibTransId="{F96383DA-6E6A-46F7-89A3-AF1C696DDB96}"/>
    <dgm:cxn modelId="{6B111EE2-1F34-8D43-B0B8-97E64F628943}" type="presOf" srcId="{109969D0-A3E9-4A7B-81B4-F60524F4E077}" destId="{133E28A5-D4E9-4B2F-9692-BEEAD2E5A4AA}" srcOrd="0" destOrd="0" presId="urn:microsoft.com/office/officeart/2018/2/layout/IconVerticalSolidList"/>
    <dgm:cxn modelId="{F2514A04-809D-304C-A45A-27A8119F066C}" type="presParOf" srcId="{133E28A5-D4E9-4B2F-9692-BEEAD2E5A4AA}" destId="{26989794-829C-420C-BCFD-EC1F4C97AE27}" srcOrd="0" destOrd="0" presId="urn:microsoft.com/office/officeart/2018/2/layout/IconVerticalSolidList"/>
    <dgm:cxn modelId="{7D794C21-F968-C64D-BE2B-25569F6C5AFB}" type="presParOf" srcId="{26989794-829C-420C-BCFD-EC1F4C97AE27}" destId="{5CBA2F3D-4689-4A5D-87CF-587F79863840}" srcOrd="0" destOrd="0" presId="urn:microsoft.com/office/officeart/2018/2/layout/IconVerticalSolidList"/>
    <dgm:cxn modelId="{917AE976-B71F-A646-916B-A53823B4AFAA}" type="presParOf" srcId="{26989794-829C-420C-BCFD-EC1F4C97AE27}" destId="{74C436A9-216C-49F8-B6CE-052D30594DDA}" srcOrd="1" destOrd="0" presId="urn:microsoft.com/office/officeart/2018/2/layout/IconVerticalSolidList"/>
    <dgm:cxn modelId="{775C3257-A0AC-1B4F-98BA-382D63959967}" type="presParOf" srcId="{26989794-829C-420C-BCFD-EC1F4C97AE27}" destId="{10161F97-3335-4C55-82CB-94FA01F8DAFE}" srcOrd="2" destOrd="0" presId="urn:microsoft.com/office/officeart/2018/2/layout/IconVerticalSolidList"/>
    <dgm:cxn modelId="{24D27224-93A2-5842-AA57-416A660B6935}" type="presParOf" srcId="{26989794-829C-420C-BCFD-EC1F4C97AE27}" destId="{1DBACA17-BE49-4570-87E5-767DA550B2F9}" srcOrd="3" destOrd="0" presId="urn:microsoft.com/office/officeart/2018/2/layout/IconVerticalSolidList"/>
    <dgm:cxn modelId="{E9E5147B-C117-EC4E-84A0-A52FD4FB55C2}" type="presParOf" srcId="{133E28A5-D4E9-4B2F-9692-BEEAD2E5A4AA}" destId="{8AFD1366-012F-4EDF-BF29-C20AD0F54E00}" srcOrd="1" destOrd="0" presId="urn:microsoft.com/office/officeart/2018/2/layout/IconVerticalSolidList"/>
    <dgm:cxn modelId="{C7ADA37E-0C29-964E-9682-684B7D97A05A}" type="presParOf" srcId="{133E28A5-D4E9-4B2F-9692-BEEAD2E5A4AA}" destId="{AA4206A9-B7A0-4029-8931-F436241A3AEE}" srcOrd="2" destOrd="0" presId="urn:microsoft.com/office/officeart/2018/2/layout/IconVerticalSolidList"/>
    <dgm:cxn modelId="{43C285E6-D052-EB48-B711-74A0CB687B80}" type="presParOf" srcId="{AA4206A9-B7A0-4029-8931-F436241A3AEE}" destId="{FAF7F595-6CD8-4682-BC13-CD5D1452C751}" srcOrd="0" destOrd="0" presId="urn:microsoft.com/office/officeart/2018/2/layout/IconVerticalSolidList"/>
    <dgm:cxn modelId="{EBFCE516-CD7B-E544-AA28-C8E72781DAB3}" type="presParOf" srcId="{AA4206A9-B7A0-4029-8931-F436241A3AEE}" destId="{E273A358-B36F-4909-8877-F8F447BB5257}" srcOrd="1" destOrd="0" presId="urn:microsoft.com/office/officeart/2018/2/layout/IconVerticalSolidList"/>
    <dgm:cxn modelId="{4E6AAAEB-FFDA-C14F-8DD9-A9B96A28746B}" type="presParOf" srcId="{AA4206A9-B7A0-4029-8931-F436241A3AEE}" destId="{7385A891-B46C-4A84-8E87-6AE6807E4CDD}" srcOrd="2" destOrd="0" presId="urn:microsoft.com/office/officeart/2018/2/layout/IconVerticalSolidList"/>
    <dgm:cxn modelId="{DE1B5EE6-B1C1-DA43-BBEE-30F18CC53DD0}" type="presParOf" srcId="{AA4206A9-B7A0-4029-8931-F436241A3AEE}" destId="{CA6A6891-3531-4365-A8FD-0CF259B057B3}" srcOrd="3" destOrd="0" presId="urn:microsoft.com/office/officeart/2018/2/layout/IconVerticalSolidList"/>
    <dgm:cxn modelId="{C7A0E62A-C8AA-1C40-950D-2D24F4551645}" type="presParOf" srcId="{133E28A5-D4E9-4B2F-9692-BEEAD2E5A4AA}" destId="{88BE9BED-0E05-4241-BF38-766BD07FCCC5}" srcOrd="3" destOrd="0" presId="urn:microsoft.com/office/officeart/2018/2/layout/IconVerticalSolidList"/>
    <dgm:cxn modelId="{4CD22E7A-A50C-7B40-B793-21925A3F8DF9}" type="presParOf" srcId="{133E28A5-D4E9-4B2F-9692-BEEAD2E5A4AA}" destId="{766C44C7-27DC-46AD-8BAE-89A8AD1A72F8}" srcOrd="4" destOrd="0" presId="urn:microsoft.com/office/officeart/2018/2/layout/IconVerticalSolidList"/>
    <dgm:cxn modelId="{5E4F75E3-C306-2243-AD56-7AC8CF176268}" type="presParOf" srcId="{766C44C7-27DC-46AD-8BAE-89A8AD1A72F8}" destId="{73ABCB18-CCFB-42D7-B9AA-C690FF20723E}" srcOrd="0" destOrd="0" presId="urn:microsoft.com/office/officeart/2018/2/layout/IconVerticalSolidList"/>
    <dgm:cxn modelId="{55FC88A5-B008-0B47-A2C4-FF57AD551D6F}" type="presParOf" srcId="{766C44C7-27DC-46AD-8BAE-89A8AD1A72F8}" destId="{00BCF3F1-EAFE-498B-8F5C-A7F5AB1927E6}" srcOrd="1" destOrd="0" presId="urn:microsoft.com/office/officeart/2018/2/layout/IconVerticalSolidList"/>
    <dgm:cxn modelId="{4CFBD3E0-3332-AC46-AC9C-84CF5F13A52D}" type="presParOf" srcId="{766C44C7-27DC-46AD-8BAE-89A8AD1A72F8}" destId="{034ED899-B4C3-4CE6-99ED-A3F4774A5FFC}" srcOrd="2" destOrd="0" presId="urn:microsoft.com/office/officeart/2018/2/layout/IconVerticalSolidList"/>
    <dgm:cxn modelId="{C35C66D2-730E-5742-9DD7-E2396B433B44}" type="presParOf" srcId="{766C44C7-27DC-46AD-8BAE-89A8AD1A72F8}" destId="{A3095365-98B5-4FA1-9485-2D1D7B442540}" srcOrd="3" destOrd="0" presId="urn:microsoft.com/office/officeart/2018/2/layout/IconVerticalSolidList"/>
    <dgm:cxn modelId="{35AEB681-F5F3-A84F-A425-C6F94A1C63D7}" type="presParOf" srcId="{133E28A5-D4E9-4B2F-9692-BEEAD2E5A4AA}" destId="{66611A8E-3D69-854B-9E58-819EB4207945}" srcOrd="5" destOrd="0" presId="urn:microsoft.com/office/officeart/2018/2/layout/IconVerticalSolidList"/>
    <dgm:cxn modelId="{31E7FC7A-4554-2B43-912E-E39307FA1325}" type="presParOf" srcId="{133E28A5-D4E9-4B2F-9692-BEEAD2E5A4AA}" destId="{377A392A-52E0-3749-A45D-272012B5485A}" srcOrd="6" destOrd="0" presId="urn:microsoft.com/office/officeart/2018/2/layout/IconVerticalSolidList"/>
    <dgm:cxn modelId="{C7609956-F67A-1B45-B7C2-70B6649E7C24}" type="presParOf" srcId="{377A392A-52E0-3749-A45D-272012B5485A}" destId="{78AEEB52-DCD4-ED4B-B3C1-3C8E212D75F8}" srcOrd="0" destOrd="0" presId="urn:microsoft.com/office/officeart/2018/2/layout/IconVerticalSolidList"/>
    <dgm:cxn modelId="{BF2F43E4-4FB4-8743-A022-7EA0B7623840}" type="presParOf" srcId="{377A392A-52E0-3749-A45D-272012B5485A}" destId="{882487D3-C41B-7D4E-9075-BDB9A5B29EA6}" srcOrd="1" destOrd="0" presId="urn:microsoft.com/office/officeart/2018/2/layout/IconVerticalSolidList"/>
    <dgm:cxn modelId="{5FB756AC-2A17-984E-829F-64D868EC65FA}" type="presParOf" srcId="{377A392A-52E0-3749-A45D-272012B5485A}" destId="{ED9219B5-475D-FC45-93FC-FBBF6D0A9CB4}" srcOrd="2" destOrd="0" presId="urn:microsoft.com/office/officeart/2018/2/layout/IconVerticalSolidList"/>
    <dgm:cxn modelId="{D553C006-96E4-2144-8FEB-9C0FB352B0AF}" type="presParOf" srcId="{377A392A-52E0-3749-A45D-272012B5485A}" destId="{56624B69-C6DB-A941-AECB-A64810E59B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A2F3D-4689-4A5D-87CF-587F7986384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436A9-216C-49F8-B6CE-052D30594DDA}">
      <dsp:nvSpPr>
        <dsp:cNvPr id="0" name=""/>
        <dsp:cNvSpPr/>
      </dsp:nvSpPr>
      <dsp:spPr>
        <a:xfrm>
          <a:off x="123209" y="54079"/>
          <a:ext cx="810764" cy="810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ACA17-BE49-4570-87E5-767DA550B2F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	What is reduplication in general and in Russian?</a:t>
          </a:r>
          <a:endParaRPr lang="en-US" sz="2200" kern="1200" dirty="0"/>
        </a:p>
      </dsp:txBody>
      <dsp:txXfrm>
        <a:off x="1057183" y="1805"/>
        <a:ext cx="9458416" cy="915310"/>
      </dsp:txXfrm>
    </dsp:sp>
    <dsp:sp modelId="{FAF7F595-6CD8-4682-BC13-CD5D1452C751}">
      <dsp:nvSpPr>
        <dsp:cNvPr id="0" name=""/>
        <dsp:cNvSpPr/>
      </dsp:nvSpPr>
      <dsp:spPr>
        <a:xfrm>
          <a:off x="0" y="114572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3A358-B36F-4909-8877-F8F447BB5257}">
      <dsp:nvSpPr>
        <dsp:cNvPr id="0" name=""/>
        <dsp:cNvSpPr/>
      </dsp:nvSpPr>
      <dsp:spPr>
        <a:xfrm>
          <a:off x="123209" y="1198217"/>
          <a:ext cx="810764" cy="810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A6891-3531-4365-A8FD-0CF259B057B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What place do reduplicative </a:t>
          </a:r>
          <a:r>
            <a:rPr lang="en-US" sz="2200" kern="1200" dirty="0" err="1"/>
            <a:t>cxns</a:t>
          </a:r>
          <a:r>
            <a:rPr lang="en-US" sz="2200" kern="1200" dirty="0"/>
            <a:t> have in the </a:t>
          </a:r>
          <a:r>
            <a:rPr lang="en-US" sz="2200" kern="1200" dirty="0" err="1"/>
            <a:t>RusCon</a:t>
          </a:r>
          <a:r>
            <a:rPr lang="en-US" sz="2200" kern="1200" dirty="0"/>
            <a:t>?</a:t>
          </a:r>
        </a:p>
      </dsp:txBody>
      <dsp:txXfrm>
        <a:off x="1057183" y="1145944"/>
        <a:ext cx="9458416" cy="915310"/>
      </dsp:txXfrm>
    </dsp:sp>
    <dsp:sp modelId="{73ABCB18-CCFB-42D7-B9AA-C690FF20723E}">
      <dsp:nvSpPr>
        <dsp:cNvPr id="0" name=""/>
        <dsp:cNvSpPr/>
      </dsp:nvSpPr>
      <dsp:spPr>
        <a:xfrm>
          <a:off x="0" y="2265808"/>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CF3F1-EAFE-498B-8F5C-A7F5AB1927E6}">
      <dsp:nvSpPr>
        <dsp:cNvPr id="0" name=""/>
        <dsp:cNvSpPr/>
      </dsp:nvSpPr>
      <dsp:spPr>
        <a:xfrm>
          <a:off x="82671" y="2301818"/>
          <a:ext cx="891840" cy="8918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95365-98B5-4FA1-9485-2D1D7B44254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What are the properties of reduplicative </a:t>
          </a:r>
          <a:r>
            <a:rPr lang="en-US" sz="2200" kern="1200" dirty="0" err="1"/>
            <a:t>cxns</a:t>
          </a:r>
          <a:r>
            <a:rPr lang="en-US" sz="2200" kern="1200" dirty="0"/>
            <a:t> in Russian?</a:t>
          </a:r>
        </a:p>
      </dsp:txBody>
      <dsp:txXfrm>
        <a:off x="1057183" y="2290082"/>
        <a:ext cx="9458416" cy="915310"/>
      </dsp:txXfrm>
    </dsp:sp>
    <dsp:sp modelId="{78AEEB52-DCD4-ED4B-B3C1-3C8E212D75F8}">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487D3-C41B-7D4E-9075-BDB9A5B29EA6}">
      <dsp:nvSpPr>
        <dsp:cNvPr id="0" name=""/>
        <dsp:cNvSpPr/>
      </dsp:nvSpPr>
      <dsp:spPr>
        <a:xfrm>
          <a:off x="82191" y="3445475"/>
          <a:ext cx="892801" cy="89280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24B69-C6DB-A941-AECB-A64810E59BB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	</a:t>
          </a:r>
          <a:r>
            <a:rPr lang="en-GB" sz="2200" kern="1200"/>
            <a:t>W</a:t>
          </a:r>
          <a:r>
            <a:rPr lang="en-NO" sz="2200" kern="1200"/>
            <a:t>hy do we account for </a:t>
          </a:r>
          <a:r>
            <a:rPr lang="en-US" sz="2200" kern="1200"/>
            <a:t>Discourse “Echo” cxns</a:t>
          </a:r>
          <a:r>
            <a:rPr lang="en-NO" sz="2200" kern="1200"/>
            <a:t> in terms of reduplication? </a:t>
          </a:r>
          <a:endParaRPr lang="en-GB" sz="2200" kern="1200" dirty="0"/>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3EB19-9C0E-CD4E-B918-006A9F3CA7BD}" type="datetimeFigureOut">
              <a:rPr lang="en-NO" smtClean="0"/>
              <a:t>29/09/2023</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E1D78-3145-0F41-AA4C-38D215A8D705}" type="slidenum">
              <a:rPr lang="en-NO" smtClean="0"/>
              <a:t>‹#›</a:t>
            </a:fld>
            <a:endParaRPr lang="en-NO"/>
          </a:p>
        </p:txBody>
      </p:sp>
    </p:spTree>
    <p:extLst>
      <p:ext uri="{BB962C8B-B14F-4D97-AF65-F5344CB8AC3E}">
        <p14:creationId xmlns:p14="http://schemas.microsoft.com/office/powerpoint/2010/main" val="157620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Hi! I am co-authoring this presentation with Anna Endresen and Laura Janda. </a:t>
            </a:r>
            <a:r>
              <a:rPr lang="en-GB" dirty="0"/>
              <a:t>U</a:t>
            </a:r>
            <a:r>
              <a:rPr lang="en-NO" dirty="0"/>
              <a:t>nfortunately they couldn’t join me here today. </a:t>
            </a:r>
          </a:p>
        </p:txBody>
      </p:sp>
      <p:sp>
        <p:nvSpPr>
          <p:cNvPr id="4" name="Slide Number Placeholder 3"/>
          <p:cNvSpPr>
            <a:spLocks noGrp="1"/>
          </p:cNvSpPr>
          <p:nvPr>
            <p:ph type="sldNum" sz="quarter" idx="5"/>
          </p:nvPr>
        </p:nvSpPr>
        <p:spPr/>
        <p:txBody>
          <a:bodyPr/>
          <a:lstStyle/>
          <a:p>
            <a:fld id="{BBF356A0-BEDE-E54D-99D5-199E189A0C50}" type="slidenum">
              <a:rPr lang="en-NO" smtClean="0"/>
              <a:t>2</a:t>
            </a:fld>
            <a:endParaRPr lang="en-NO"/>
          </a:p>
        </p:txBody>
      </p:sp>
    </p:spTree>
    <p:extLst>
      <p:ext uri="{BB962C8B-B14F-4D97-AF65-F5344CB8AC3E}">
        <p14:creationId xmlns:p14="http://schemas.microsoft.com/office/powerpoint/2010/main" val="205794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err="1">
                <a:effectLst/>
                <a:latin typeface="Times New Roman" panose="02020603050405020304" pitchFamily="18" charset="0"/>
                <a:ea typeface="Times New Roman" panose="02020603050405020304" pitchFamily="18" charset="0"/>
              </a:rPr>
              <a:t>malo-pomalu</a:t>
            </a:r>
            <a:r>
              <a:rPr lang="en-US" sz="1800" b="1" dirty="0">
                <a:effectLst/>
                <a:latin typeface="Times New Roman" panose="02020603050405020304" pitchFamily="18" charset="0"/>
                <a:ea typeface="Times New Roman" panose="02020603050405020304" pitchFamily="18" charset="0"/>
              </a:rPr>
              <a:t> VP</a:t>
            </a:r>
            <a:r>
              <a:rPr lang="en-NO" dirty="0">
                <a:effectLst/>
              </a:rPr>
              <a:t> </a:t>
            </a:r>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16</a:t>
            </a:fld>
            <a:endParaRPr lang="en-NO"/>
          </a:p>
        </p:txBody>
      </p:sp>
    </p:spTree>
    <p:extLst>
      <p:ext uri="{BB962C8B-B14F-4D97-AF65-F5344CB8AC3E}">
        <p14:creationId xmlns:p14="http://schemas.microsoft.com/office/powerpoint/2010/main" val="227810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20</a:t>
            </a:fld>
            <a:endParaRPr lang="en-NO"/>
          </a:p>
        </p:txBody>
      </p:sp>
    </p:spTree>
    <p:extLst>
      <p:ext uri="{BB962C8B-B14F-4D97-AF65-F5344CB8AC3E}">
        <p14:creationId xmlns:p14="http://schemas.microsoft.com/office/powerpoint/2010/main" val="138369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Construction Grammar identifies all learned form-function associations as constructions, at all levels of complexity. Thus constructions are not limited to multi-word grammatical constructions. There are also constructions of smaller units, such as single words, morphemes, and even phonemes. Moving toward the opposite extreme, there are constructions that are larger than a single clause, or even larger than an utterance, on up to entire discourse structures (such as an interview or a sonnet). Today I want to discuss with you one particular type of constructions that are larger than a clause. They always refer to the preceding discourse and cite it thus creating an echo effect. I will refer to them as discourse echo constructions. </a:t>
            </a:r>
          </a:p>
          <a:p>
            <a:endParaRPr lang="en-US" sz="1800" dirty="0">
              <a:effectLst/>
              <a:latin typeface="Times New Roman" panose="02020603050405020304" pitchFamily="18" charset="0"/>
              <a:ea typeface="Times New Roman" panose="02020603050405020304" pitchFamily="18" charset="0"/>
            </a:endParaRPr>
          </a:p>
          <a:p>
            <a:r>
              <a:rPr lang="en-NO" sz="1800" b="1" dirty="0"/>
              <a:t>Here is one example of such Russian Construction. </a:t>
            </a:r>
            <a:r>
              <a:rPr lang="nb-NO" sz="1800" dirty="0"/>
              <a:t>Imagine a </a:t>
            </a:r>
            <a:r>
              <a:rPr lang="nb-NO" sz="1800" dirty="0" err="1"/>
              <a:t>conversation</a:t>
            </a:r>
            <a:r>
              <a:rPr lang="nb-NO" sz="1800" dirty="0"/>
              <a:t> </a:t>
            </a:r>
            <a:r>
              <a:rPr lang="nb-NO" sz="1800" dirty="0" err="1"/>
              <a:t>between</a:t>
            </a:r>
            <a:r>
              <a:rPr lang="nb-NO" sz="1800" dirty="0"/>
              <a:t> </a:t>
            </a:r>
            <a:r>
              <a:rPr lang="nb-NO" sz="1800" dirty="0" err="1"/>
              <a:t>two</a:t>
            </a:r>
            <a:r>
              <a:rPr lang="nb-NO" sz="1800" dirty="0"/>
              <a:t> </a:t>
            </a:r>
            <a:r>
              <a:rPr lang="nb-NO" sz="1800" dirty="0" err="1"/>
              <a:t>friends</a:t>
            </a:r>
            <a:r>
              <a:rPr lang="nb-NO" sz="1800" dirty="0"/>
              <a:t> </a:t>
            </a:r>
            <a:r>
              <a:rPr lang="nb-NO" sz="1800" dirty="0" err="1"/>
              <a:t>that</a:t>
            </a:r>
            <a:r>
              <a:rPr lang="nb-NO" sz="1800" dirty="0"/>
              <a:t> </a:t>
            </a:r>
            <a:r>
              <a:rPr lang="nb-NO" sz="1800" dirty="0" err="1"/>
              <a:t>discuss</a:t>
            </a:r>
            <a:r>
              <a:rPr lang="nb-NO" sz="1800" dirty="0"/>
              <a:t> a </a:t>
            </a:r>
            <a:r>
              <a:rPr lang="nb-NO" sz="1800" dirty="0" err="1"/>
              <a:t>guy</a:t>
            </a:r>
            <a:r>
              <a:rPr lang="nb-NO" sz="1800" dirty="0"/>
              <a:t>. </a:t>
            </a:r>
            <a:endParaRPr lang="en-NO" sz="1800" dirty="0"/>
          </a:p>
          <a:p>
            <a:endParaRPr lang="en-NO" sz="1800" b="1" dirty="0"/>
          </a:p>
          <a:p>
            <a:endParaRPr lang="en-US" sz="1800" dirty="0">
              <a:effectLst/>
              <a:latin typeface="Times New Roman" panose="02020603050405020304" pitchFamily="18" charset="0"/>
            </a:endParaRPr>
          </a:p>
          <a:p>
            <a:r>
              <a:rPr lang="en-US" sz="1800" b="1" dirty="0">
                <a:effectLst/>
                <a:latin typeface="Times New Roman" panose="02020603050405020304" pitchFamily="18" charset="0"/>
              </a:rPr>
              <a:t>To the best of our knowledge this type of constructions was not thoroughly studied yet</a:t>
            </a:r>
          </a:p>
          <a:p>
            <a:endParaRPr lang="en-US" sz="1800" b="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first case study of a whole group of such </a:t>
            </a:r>
            <a:r>
              <a:rPr lang="en-GB" dirty="0" err="1"/>
              <a:t>cxns</a:t>
            </a:r>
            <a:r>
              <a:rPr lang="en-GB" dirty="0"/>
              <a:t> (28) based on the Russian Constructicon data</a:t>
            </a:r>
          </a:p>
          <a:p>
            <a:endParaRPr lang="en-NO" b="1" dirty="0"/>
          </a:p>
        </p:txBody>
      </p:sp>
      <p:sp>
        <p:nvSpPr>
          <p:cNvPr id="4" name="Slide Number Placeholder 3"/>
          <p:cNvSpPr>
            <a:spLocks noGrp="1"/>
          </p:cNvSpPr>
          <p:nvPr>
            <p:ph type="sldNum" sz="quarter" idx="5"/>
          </p:nvPr>
        </p:nvSpPr>
        <p:spPr/>
        <p:txBody>
          <a:bodyPr/>
          <a:lstStyle/>
          <a:p>
            <a:fld id="{BBF356A0-BEDE-E54D-99D5-199E189A0C50}" type="slidenum">
              <a:rPr lang="en-NO" smtClean="0"/>
              <a:t>22</a:t>
            </a:fld>
            <a:endParaRPr lang="en-NO"/>
          </a:p>
        </p:txBody>
      </p:sp>
    </p:spTree>
    <p:extLst>
      <p:ext uri="{BB962C8B-B14F-4D97-AF65-F5344CB8AC3E}">
        <p14:creationId xmlns:p14="http://schemas.microsoft.com/office/powerpoint/2010/main" val="322562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Now</a:t>
            </a:r>
            <a:r>
              <a:rPr lang="nb-NO" dirty="0"/>
              <a:t> </a:t>
            </a:r>
            <a:r>
              <a:rPr lang="en-NO" dirty="0"/>
              <a:t>Lets take a closer look at the Russian reduplicative constructions. </a:t>
            </a:r>
          </a:p>
          <a:p>
            <a:endParaRPr lang="en-NO" dirty="0"/>
          </a:p>
          <a:p>
            <a:r>
              <a:rPr lang="en-NO" dirty="0"/>
              <a:t>On the one hand, we have 118 cxns where the repetition is observed within a clause. An example of such reduplication is the following constructioon: </a:t>
            </a:r>
          </a:p>
          <a:p>
            <a:endParaRPr lang="en-NO" dirty="0"/>
          </a:p>
          <a:p>
            <a:r>
              <a:rPr lang="en-NO" dirty="0"/>
              <a:t>On the other hand, there are 28 constructions where the repetition happens across two clauses. </a:t>
            </a:r>
          </a:p>
        </p:txBody>
      </p:sp>
      <p:sp>
        <p:nvSpPr>
          <p:cNvPr id="4" name="Slide Number Placeholder 3"/>
          <p:cNvSpPr>
            <a:spLocks noGrp="1"/>
          </p:cNvSpPr>
          <p:nvPr>
            <p:ph type="sldNum" sz="quarter" idx="5"/>
          </p:nvPr>
        </p:nvSpPr>
        <p:spPr/>
        <p:txBody>
          <a:bodyPr/>
          <a:lstStyle/>
          <a:p>
            <a:fld id="{BBF356A0-BEDE-E54D-99D5-199E189A0C50}" type="slidenum">
              <a:rPr lang="en-NO" smtClean="0"/>
              <a:t>23</a:t>
            </a:fld>
            <a:endParaRPr lang="en-NO"/>
          </a:p>
        </p:txBody>
      </p:sp>
    </p:spTree>
    <p:extLst>
      <p:ext uri="{BB962C8B-B14F-4D97-AF65-F5344CB8AC3E}">
        <p14:creationId xmlns:p14="http://schemas.microsoft.com/office/powerpoint/2010/main" val="351008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Our data shows </a:t>
            </a:r>
            <a:r>
              <a:rPr lang="nb-NO" dirty="0" err="1"/>
              <a:t>that</a:t>
            </a:r>
            <a:r>
              <a:rPr lang="nb-NO" dirty="0"/>
              <a:t> </a:t>
            </a:r>
            <a:r>
              <a:rPr lang="nb-NO" dirty="0" err="1"/>
              <a:t>they</a:t>
            </a:r>
            <a:r>
              <a:rPr lang="nb-NO" dirty="0"/>
              <a:t> </a:t>
            </a:r>
            <a:r>
              <a:rPr lang="nb-NO" dirty="0" err="1"/>
              <a:t>are</a:t>
            </a:r>
            <a:r>
              <a:rPr lang="nb-NO" dirty="0"/>
              <a:t> not </a:t>
            </a:r>
            <a:r>
              <a:rPr lang="nb-NO" dirty="0" err="1"/>
              <a:t>distinct</a:t>
            </a:r>
            <a:r>
              <a:rPr lang="nb-NO" dirty="0"/>
              <a:t> </a:t>
            </a:r>
            <a:r>
              <a:rPr lang="nb-NO" dirty="0" err="1"/>
              <a:t>categories</a:t>
            </a:r>
            <a:r>
              <a:rPr lang="nb-NO" dirty="0"/>
              <a:t> </a:t>
            </a:r>
            <a:r>
              <a:rPr lang="nb-NO" dirty="0" err="1"/>
              <a:t>but</a:t>
            </a:r>
            <a:r>
              <a:rPr lang="nb-NO" dirty="0"/>
              <a:t> </a:t>
            </a:r>
            <a:r>
              <a:rPr lang="nb-NO" dirty="0" err="1"/>
              <a:t>they</a:t>
            </a:r>
            <a:r>
              <a:rPr lang="nb-NO" dirty="0"/>
              <a:t> </a:t>
            </a:r>
            <a:r>
              <a:rPr lang="nb-NO" dirty="0" err="1"/>
              <a:t>overlap</a:t>
            </a: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a:t>
            </a:r>
            <a:r>
              <a:rPr lang="en-NO" dirty="0"/>
              <a:t>o be precise the picture looks like this. The two groups overlap because 5 cxns have both inter and intra-clausal repetition. We suggest that </a:t>
            </a:r>
            <a:r>
              <a:rPr lang="nb-NO" sz="1200" dirty="0">
                <a:latin typeface="Calibri" panose="020F0502020204030204" pitchFamily="34" charset="0"/>
                <a:ea typeface="Calibri" panose="020F0502020204030204" pitchFamily="34" charset="0"/>
                <a:cs typeface="Calibri" panose="020F0502020204030204" pitchFamily="34" charset="0"/>
              </a:rPr>
              <a:t>This, </a:t>
            </a:r>
            <a:r>
              <a:rPr lang="nb-NO" sz="1200" dirty="0" err="1">
                <a:latin typeface="Calibri" panose="020F0502020204030204" pitchFamily="34" charset="0"/>
                <a:ea typeface="Calibri" panose="020F0502020204030204" pitchFamily="34" charset="0"/>
                <a:cs typeface="Calibri" panose="020F0502020204030204" pitchFamily="34" charset="0"/>
              </a:rPr>
              <a:t>second</a:t>
            </a:r>
            <a:r>
              <a:rPr lang="nb-NO" sz="1200" dirty="0">
                <a:latin typeface="Calibri" panose="020F0502020204030204" pitchFamily="34" charset="0"/>
                <a:ea typeface="Calibri" panose="020F0502020204030204" pitchFamily="34" charset="0"/>
                <a:cs typeface="Calibri" panose="020F0502020204030204" pitchFamily="34" charset="0"/>
              </a:rPr>
              <a:t>, type </a:t>
            </a:r>
            <a:r>
              <a:rPr lang="nb-NO" sz="1200" dirty="0" err="1">
                <a:latin typeface="Calibri" panose="020F0502020204030204" pitchFamily="34" charset="0"/>
                <a:ea typeface="Calibri" panose="020F0502020204030204" pitchFamily="34" charset="0"/>
                <a:cs typeface="Calibri" panose="020F0502020204030204" pitchFamily="34" charset="0"/>
              </a:rPr>
              <a:t>of</a:t>
            </a:r>
            <a:r>
              <a:rPr lang="nb-NO" sz="1200" dirty="0">
                <a:latin typeface="Calibri" panose="020F0502020204030204" pitchFamily="34" charset="0"/>
                <a:ea typeface="Calibri" panose="020F0502020204030204" pitchFamily="34" charset="0"/>
                <a:cs typeface="Calibri" panose="020F0502020204030204" pitchFamily="34" charset="0"/>
              </a:rPr>
              <a:t> </a:t>
            </a:r>
            <a:r>
              <a:rPr lang="nb-NO" sz="1200" dirty="0" err="1">
                <a:latin typeface="Calibri" panose="020F0502020204030204" pitchFamily="34" charset="0"/>
                <a:ea typeface="Calibri" panose="020F0502020204030204" pitchFamily="34" charset="0"/>
                <a:cs typeface="Calibri" panose="020F0502020204030204" pitchFamily="34" charset="0"/>
              </a:rPr>
              <a:t>cxns</a:t>
            </a:r>
            <a:r>
              <a:rPr lang="nb-NO" sz="1200" dirty="0">
                <a:latin typeface="Calibri" panose="020F0502020204030204" pitchFamily="34" charset="0"/>
                <a:ea typeface="Calibri" panose="020F0502020204030204" pitchFamily="34" charset="0"/>
                <a:cs typeface="Calibri" panose="020F0502020204030204" pitchFamily="34" charset="0"/>
              </a:rPr>
              <a:t> </a:t>
            </a:r>
            <a:r>
              <a:rPr lang="nb-NO" sz="1200" b="1" dirty="0" err="1">
                <a:latin typeface="Calibri" panose="020F0502020204030204" pitchFamily="34" charset="0"/>
                <a:ea typeface="Calibri" panose="020F0502020204030204" pitchFamily="34" charset="0"/>
                <a:cs typeface="Calibri" panose="020F0502020204030204" pitchFamily="34" charset="0"/>
              </a:rPr>
              <a:t>expands</a:t>
            </a:r>
            <a:r>
              <a:rPr lang="nb-NO" sz="1200" b="1" dirty="0">
                <a:latin typeface="Calibri" panose="020F0502020204030204" pitchFamily="34" charset="0"/>
                <a:ea typeface="Calibri" panose="020F0502020204030204" pitchFamily="34" charset="0"/>
                <a:cs typeface="Calibri" panose="020F0502020204030204" pitchFamily="34" charset="0"/>
              </a:rPr>
              <a:t> </a:t>
            </a:r>
            <a:r>
              <a:rPr lang="en-GB" sz="1200" dirty="0"/>
              <a:t>the definition of reduplication. First of all, because, despite crossing the clausal boundary, echo </a:t>
            </a:r>
            <a:r>
              <a:rPr lang="en-GB" sz="1200" dirty="0" err="1"/>
              <a:t>cxns</a:t>
            </a:r>
            <a:r>
              <a:rPr lang="en-GB" sz="1200" dirty="0"/>
              <a:t> involve regular repetition. And secondly, because we see that there is no clear-cut boundary between the two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Calibri" panose="020F0502020204030204" pitchFamily="34" charset="0"/>
                <a:ea typeface="Calibri" panose="020F0502020204030204" pitchFamily="34" charset="0"/>
                <a:cs typeface="Calibri" panose="020F0502020204030204" pitchFamily="34" charset="0"/>
              </a:rPr>
              <a:t>Let’s discuss one such example</a:t>
            </a:r>
            <a:r>
              <a:rPr lang="nb-NO" sz="1200" b="1" dirty="0">
                <a:latin typeface="Calibri" panose="020F0502020204030204" pitchFamily="34" charset="0"/>
                <a:ea typeface="Calibri" panose="020F0502020204030204" pitchFamily="34" charset="0"/>
                <a:cs typeface="Calibri" panose="020F0502020204030204" pitchFamily="34" charset="0"/>
              </a:rPr>
              <a:t>.</a:t>
            </a:r>
            <a:endParaRPr lang="en-NO" sz="1100" dirty="0">
              <a:latin typeface="Calibri" panose="020F0502020204030204" pitchFamily="34" charset="0"/>
              <a:cs typeface="Calibri" panose="020F0502020204030204" pitchFamily="34"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24</a:t>
            </a:fld>
            <a:endParaRPr lang="en-NO"/>
          </a:p>
        </p:txBody>
      </p:sp>
    </p:spTree>
    <p:extLst>
      <p:ext uri="{BB962C8B-B14F-4D97-AF65-F5344CB8AC3E}">
        <p14:creationId xmlns:p14="http://schemas.microsoft.com/office/powerpoint/2010/main" val="245140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Here is one such construction. </a:t>
            </a:r>
          </a:p>
          <a:p>
            <a:endParaRPr lang="en-NO" dirty="0"/>
          </a:p>
          <a:p>
            <a:r>
              <a:rPr lang="en-GB" dirty="0"/>
              <a:t>R</a:t>
            </a:r>
            <a:r>
              <a:rPr lang="en-NO" dirty="0"/>
              <a:t>epetition INSIDE</a:t>
            </a:r>
          </a:p>
          <a:p>
            <a:endParaRPr lang="en-NO" dirty="0"/>
          </a:p>
          <a:p>
            <a:r>
              <a:rPr lang="en-GB" dirty="0" err="1"/>
              <a:t>Practicallly</a:t>
            </a:r>
            <a:r>
              <a:rPr lang="en-GB" dirty="0"/>
              <a:t> any phrasal unit can fill the slot </a:t>
            </a:r>
            <a:r>
              <a:rPr lang="en-GB"/>
              <a:t>i</a:t>
            </a:r>
            <a:r>
              <a:rPr lang="en-NO"/>
              <a:t>nstead </a:t>
            </a:r>
            <a:r>
              <a:rPr lang="en-NO" dirty="0"/>
              <a:t>of a noun</a:t>
            </a:r>
          </a:p>
        </p:txBody>
      </p:sp>
      <p:sp>
        <p:nvSpPr>
          <p:cNvPr id="4" name="Slide Number Placeholder 3"/>
          <p:cNvSpPr>
            <a:spLocks noGrp="1"/>
          </p:cNvSpPr>
          <p:nvPr>
            <p:ph type="sldNum" sz="quarter" idx="5"/>
          </p:nvPr>
        </p:nvSpPr>
        <p:spPr/>
        <p:txBody>
          <a:bodyPr/>
          <a:lstStyle/>
          <a:p>
            <a:fld id="{BBF356A0-BEDE-E54D-99D5-199E189A0C50}" type="slidenum">
              <a:rPr lang="en-NO" smtClean="0"/>
              <a:t>25</a:t>
            </a:fld>
            <a:endParaRPr lang="en-NO"/>
          </a:p>
        </p:txBody>
      </p:sp>
    </p:spTree>
    <p:extLst>
      <p:ext uri="{BB962C8B-B14F-4D97-AF65-F5344CB8AC3E}">
        <p14:creationId xmlns:p14="http://schemas.microsoft.com/office/powerpoint/2010/main" val="3637506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just" rtl="0" eaLnBrk="1" fontAlgn="t" latinLnBrk="0" hangingPunct="1">
              <a:spcBef>
                <a:spcPts val="0"/>
              </a:spcBef>
              <a:spcAft>
                <a:spcPts val="0"/>
              </a:spcAft>
            </a:pPr>
            <a:r>
              <a:rPr lang="en-NO" dirty="0"/>
              <a:t>Finally, a quick example from Norwegian. Imagine two friends talking to each other. One is asking: har du hus? Do you have a house. And the other answers: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nb-NO" sz="1800" b="1" i="0" u="none" strike="noStrike" kern="12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og</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Blom,</a:t>
            </a:r>
            <a:r>
              <a:rPr lang="en-NO" sz="1800" b="0" i="0" u="none" strike="noStrike" kern="1200" dirty="0">
                <a:solidFill>
                  <a:schemeClr val="tx1"/>
                </a:solidFill>
                <a:effectLst/>
                <a:latin typeface="Arial" panose="020B0604020202020204" pitchFamily="34" charset="0"/>
                <a:ea typeface="+mn-ea"/>
                <a:cs typeface="+mn-cs"/>
              </a:rPr>
              <a:t> </a:t>
            </a:r>
            <a:r>
              <a:rPr lang="nb-NO"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det</a:t>
            </a:r>
            <a:r>
              <a:rPr lang="en-NO" sz="1800" b="0" i="0" u="none" strike="noStrike" kern="1200" dirty="0">
                <a:solidFill>
                  <a:schemeClr val="tx1"/>
                </a:solidFill>
                <a:effectLst/>
                <a:latin typeface="Arial" panose="020B0604020202020204" pitchFamily="34" charset="0"/>
                <a:ea typeface="+mn-ea"/>
                <a:cs typeface="+mn-cs"/>
              </a:rPr>
              <a:t> </a:t>
            </a:r>
            <a:r>
              <a:rPr lang="nb-NO"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er</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ei</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hytte</a:t>
            </a:r>
            <a:r>
              <a:rPr lang="en-US"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speaker disagrees with the interlocutor suggesting that the house that he has doesn’t match the definition of a proper house. </a:t>
            </a:r>
          </a:p>
          <a:p>
            <a:pPr marL="0" algn="just"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cs typeface="Calibri" panose="020F0502020204030204" pitchFamily="34" charset="0"/>
            </a:endParaRPr>
          </a:p>
          <a:p>
            <a:pPr marL="0" algn="just"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cs typeface="Calibri" panose="020F0502020204030204" pitchFamily="34" charset="0"/>
              </a:rPr>
              <a:t>The Swedish Constructicon contains a similar construction with the same function. The phenomenon therefore is not particular to Russian and can be observed in other languages too. </a:t>
            </a:r>
            <a:endParaRPr lang="en-NO" sz="1800" b="0" i="0" u="none" strike="noStrike" dirty="0">
              <a:effectLst/>
              <a:latin typeface="Arial" panose="020B0604020202020204" pitchFamily="34"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26</a:t>
            </a:fld>
            <a:endParaRPr lang="en-NO"/>
          </a:p>
        </p:txBody>
      </p:sp>
    </p:spTree>
    <p:extLst>
      <p:ext uri="{BB962C8B-B14F-4D97-AF65-F5344CB8AC3E}">
        <p14:creationId xmlns:p14="http://schemas.microsoft.com/office/powerpoint/2010/main" val="36457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system of semantic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Available online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Most Discourse “Echo” constructions express Agreement, Disagreement, or Surprise, though there is some variation here too. </a:t>
            </a:r>
            <a:endParaRPr lang="en-NO" dirty="0"/>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27</a:t>
            </a:fld>
            <a:endParaRPr lang="en-NO"/>
          </a:p>
        </p:txBody>
      </p:sp>
    </p:spTree>
    <p:extLst>
      <p:ext uri="{BB962C8B-B14F-4D97-AF65-F5344CB8AC3E}">
        <p14:creationId xmlns:p14="http://schemas.microsoft.com/office/powerpoint/2010/main" val="459113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rPr>
              <a:t>These constructions show how the speaker reacts to the statement of the interlocutor or the speaker's own statements. </a:t>
            </a:r>
          </a:p>
          <a:p>
            <a:endParaRPr lang="en-GB" b="0" i="0" dirty="0">
              <a:solidFill>
                <a:srgbClr val="212529"/>
              </a:solidFill>
              <a:effectLst/>
            </a:endParaRPr>
          </a:p>
          <a:p>
            <a:r>
              <a:rPr lang="en-GB" b="0" i="0" dirty="0">
                <a:solidFill>
                  <a:srgbClr val="212529"/>
                </a:solidFill>
                <a:effectLst/>
              </a:rPr>
              <a:t>More precise way of representing the syntactic structure</a:t>
            </a:r>
          </a:p>
          <a:p>
            <a:endParaRPr lang="en-GB" dirty="0">
              <a:solidFill>
                <a:srgbClr val="212529"/>
              </a:solidFill>
            </a:endParaRPr>
          </a:p>
          <a:p>
            <a:r>
              <a:rPr lang="en-GB" b="0" i="0" dirty="0">
                <a:solidFill>
                  <a:srgbClr val="212529"/>
                </a:solidFill>
                <a:effectLst/>
              </a:rPr>
              <a:t>Such constructions also occur when presenting the inner monologue of the speaker that is constructed as a conversation in which the speaker is talking to him- or herself. </a:t>
            </a:r>
            <a:endParaRPr lang="en-NO" dirty="0"/>
          </a:p>
          <a:p>
            <a:r>
              <a:rPr lang="en-GB" sz="1200" b="0" i="0" dirty="0">
                <a:solidFill>
                  <a:srgbClr val="212529"/>
                </a:solidFill>
                <a:effectLst/>
              </a:rPr>
              <a:t>These constructions show how the speaker reacts to the statement of the interlocutor, therefore, </a:t>
            </a:r>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28</a:t>
            </a:fld>
            <a:endParaRPr lang="en-NO"/>
          </a:p>
        </p:txBody>
      </p:sp>
    </p:spTree>
    <p:extLst>
      <p:ext uri="{BB962C8B-B14F-4D97-AF65-F5344CB8AC3E}">
        <p14:creationId xmlns:p14="http://schemas.microsoft.com/office/powerpoint/2010/main" val="114574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Echo cnxs are particularly interesting as they serve as an example of co-creation of discourse. These cxns result from the verbal interaction of at least two speakers. The construction, therefore, isn’t split just between the two clauses but between the two speakers. </a:t>
            </a:r>
          </a:p>
          <a:p>
            <a:endParaRPr lang="en-NO" dirty="0"/>
          </a:p>
          <a:p>
            <a:r>
              <a:rPr lang="en-NO" dirty="0"/>
              <a:t>These cxns also bring certain challenges to us. For instance, how to conduct corpus searches for them? Especially if these clauses are not adjacent to each other. </a:t>
            </a:r>
          </a:p>
        </p:txBody>
      </p:sp>
      <p:sp>
        <p:nvSpPr>
          <p:cNvPr id="4" name="Slide Number Placeholder 3"/>
          <p:cNvSpPr>
            <a:spLocks noGrp="1"/>
          </p:cNvSpPr>
          <p:nvPr>
            <p:ph type="sldNum" sz="quarter" idx="5"/>
          </p:nvPr>
        </p:nvSpPr>
        <p:spPr/>
        <p:txBody>
          <a:bodyPr/>
          <a:lstStyle/>
          <a:p>
            <a:fld id="{BBF356A0-BEDE-E54D-99D5-199E189A0C50}" type="slidenum">
              <a:rPr lang="en-NO" smtClean="0"/>
              <a:t>29</a:t>
            </a:fld>
            <a:endParaRPr lang="en-NO"/>
          </a:p>
        </p:txBody>
      </p:sp>
    </p:spTree>
    <p:extLst>
      <p:ext uri="{BB962C8B-B14F-4D97-AF65-F5344CB8AC3E}">
        <p14:creationId xmlns:p14="http://schemas.microsoft.com/office/powerpoint/2010/main" val="85383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3</a:t>
            </a:fld>
            <a:endParaRPr lang="en-NO"/>
          </a:p>
        </p:txBody>
      </p:sp>
    </p:spTree>
    <p:extLst>
      <p:ext uri="{BB962C8B-B14F-4D97-AF65-F5344CB8AC3E}">
        <p14:creationId xmlns:p14="http://schemas.microsoft.com/office/powerpoint/2010/main" val="2715394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Based on the data that is gathered in the Russian Constructicon, reduplication is better understood broadly. It involves repetition of an element that is attested both within and across the clause boundary. The latter type is called discourse echo type of constructions. These cxns have non-prototypical semantic and structural properties. The most important one is that these constructions are literally born in the moment of verbal interaction between two speakers. </a:t>
            </a:r>
          </a:p>
          <a:p>
            <a:endParaRPr lang="en-NO" dirty="0"/>
          </a:p>
          <a:p>
            <a:r>
              <a:rPr lang="en-US" sz="1800" dirty="0">
                <a:effectLst/>
                <a:latin typeface="Calibri" panose="020F0502020204030204" pitchFamily="34" charset="0"/>
                <a:ea typeface="Calibri" panose="020F0502020204030204" pitchFamily="34" charset="0"/>
              </a:rPr>
              <a:t>this is indeed the first large-scale study of reduplicative constructions in Russian, and its contribution is both empirical and theoretical.</a:t>
            </a:r>
            <a:endParaRPr lang="en-NO"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The general theoretical contribution would be: even if a language rarely uses reduplication in morphology, this language can still feature a variety of reduplication patterns in multi-word constructions.</a:t>
            </a:r>
            <a:endParaRPr lang="en-NO" sz="1800" dirty="0">
              <a:effectLst/>
              <a:latin typeface="Calibri" panose="020F0502020204030204" pitchFamily="34" charset="0"/>
              <a:ea typeface="Times New Roman" panose="02020603050405020304" pitchFamily="18" charset="0"/>
            </a:endParaRPr>
          </a:p>
          <a:p>
            <a:endParaRPr lang="en-NO" dirty="0"/>
          </a:p>
          <a:p>
            <a:endParaRPr lang="en-NO" dirty="0"/>
          </a:p>
          <a:p>
            <a:r>
              <a:rPr lang="en-NO" dirty="0"/>
              <a:t>This phenomenon raises important questions to construction grammar</a:t>
            </a:r>
          </a:p>
          <a:p>
            <a:pPr lvl="1"/>
            <a:r>
              <a:rPr lang="en-NO" dirty="0"/>
              <a:t>Where do the boundaries of cxns lie? </a:t>
            </a:r>
          </a:p>
          <a:p>
            <a:pPr lvl="1"/>
            <a:r>
              <a:rPr lang="en-GB" dirty="0"/>
              <a:t>W</a:t>
            </a:r>
            <a:r>
              <a:rPr lang="en-NO" dirty="0"/>
              <a:t>hat criteria can help to establish these boundaries? </a:t>
            </a:r>
          </a:p>
          <a:p>
            <a:pPr lvl="1"/>
            <a:r>
              <a:rPr lang="en-NO" dirty="0"/>
              <a:t>Can speakers in a conversation co-create a single cxn?</a:t>
            </a: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30</a:t>
            </a:fld>
            <a:endParaRPr lang="en-NO"/>
          </a:p>
        </p:txBody>
      </p:sp>
    </p:spTree>
    <p:extLst>
      <p:ext uri="{BB962C8B-B14F-4D97-AF65-F5344CB8AC3E}">
        <p14:creationId xmlns:p14="http://schemas.microsoft.com/office/powerpoint/2010/main" val="97989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NO" dirty="0"/>
              <a:t>ypically in morphology = repetition of an affix</a:t>
            </a:r>
          </a:p>
          <a:p>
            <a:endParaRPr lang="en-NO" dirty="0"/>
          </a:p>
          <a:p>
            <a:r>
              <a:rPr lang="en-NO" dirty="0"/>
              <a:t>The semantic effect of reduplication can be described in terms of … W</a:t>
            </a:r>
            <a:r>
              <a:rPr lang="en-GB" dirty="0"/>
              <a:t>h</a:t>
            </a:r>
            <a:r>
              <a:rPr lang="en-NO" dirty="0"/>
              <a:t>at reduplicated elements encode is... </a:t>
            </a:r>
          </a:p>
          <a:p>
            <a:endParaRPr lang="en-NO" dirty="0"/>
          </a:p>
          <a:p>
            <a:r>
              <a:rPr lang="en-NO" dirty="0"/>
              <a:t>But first, let’s difine what reduplication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Reduplicative constructions are usually studied in one of two ways: either from a micro-perspective or from a typological perspective. Micro-perspective studies investigate a single construction or a small group of closely related constructions in a single language, providing in-depth fine-grained detail. From a typological perspective we get a bird’s eye view of reduplication phenomena, providing an overview of the range of form and function characteristics observed across a variety of languages, (as in the Graz Database on Reduplication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Hurch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Mattes 2007). Furthermore, typological studies tend to focus exclusively on languages (like Georgian and Nez Perce) that make systematic use of reduplication as grammatical markers.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approach is broader and we follow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Moravcsik’s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rather broad definition to reduplication, as she </a:t>
            </a:r>
            <a:r>
              <a:rPr lang="en-US" sz="1800" dirty="0">
                <a:effectLst/>
                <a:latin typeface="Times New Roman" panose="02020603050405020304" pitchFamily="18" charset="0"/>
                <a:ea typeface="Times New Roman" panose="02020603050405020304" pitchFamily="18" charset="0"/>
              </a:rPr>
              <a:t>defined reduplication as a whole or partial replication of linguistic form accompanied by a meaning that is not the same as for the </a:t>
            </a:r>
            <a:r>
              <a:rPr lang="en-US" sz="1800" dirty="0" err="1">
                <a:effectLst/>
                <a:latin typeface="Times New Roman" panose="02020603050405020304" pitchFamily="18" charset="0"/>
                <a:ea typeface="Times New Roman" panose="02020603050405020304" pitchFamily="18" charset="0"/>
              </a:rPr>
              <a:t>unreplicated</a:t>
            </a:r>
            <a:r>
              <a:rPr lang="en-US" sz="1800" dirty="0">
                <a:effectLst/>
                <a:latin typeface="Times New Roman" panose="02020603050405020304" pitchFamily="18" charset="0"/>
                <a:ea typeface="Times New Roman" panose="02020603050405020304" pitchFamily="18" charset="0"/>
              </a:rPr>
              <a:t> form. Reduplicative constructions tend to get quantitative semantic shift and often mean </a:t>
            </a:r>
            <a:r>
              <a:rPr lang="nb-NO" sz="3600" dirty="0" err="1"/>
              <a:t>augmentation</a:t>
            </a:r>
            <a:r>
              <a:rPr lang="nb-NO" sz="3600" dirty="0"/>
              <a:t>, </a:t>
            </a:r>
            <a:r>
              <a:rPr lang="nb-NO" sz="3600" dirty="0" err="1"/>
              <a:t>attenuation</a:t>
            </a:r>
            <a:r>
              <a:rPr lang="nb-NO" sz="3600" dirty="0"/>
              <a:t>, </a:t>
            </a:r>
            <a:r>
              <a:rPr lang="nb-NO" sz="3600" dirty="0" err="1"/>
              <a:t>similarity</a:t>
            </a:r>
            <a:r>
              <a:rPr lang="nb-NO" sz="3600" dirty="0"/>
              <a:t>, </a:t>
            </a:r>
            <a:r>
              <a:rPr lang="nb-NO" sz="3600" dirty="0" err="1"/>
              <a:t>habitualness</a:t>
            </a:r>
            <a:r>
              <a:rPr lang="nb-NO" sz="3600" dirty="0"/>
              <a:t>, </a:t>
            </a:r>
            <a:r>
              <a:rPr lang="nb-NO" sz="3600" dirty="0" err="1"/>
              <a:t>continuity</a:t>
            </a:r>
            <a:r>
              <a:rPr lang="nb-NO" sz="3600" dirty="0"/>
              <a:t>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C</a:t>
            </a:r>
            <a:r>
              <a:rPr lang="en-NO" sz="3600" dirty="0"/>
              <a:t>rucially even languages that do not have grammaticilized reduplication affixes can make productive use of reduplication. And in terms of morphological markers, Russian is very reduplication unfriendly language. Such a reduplication avoider therefore rarely gets included in typological studies. HOWEVER, </a:t>
            </a:r>
            <a:r>
              <a:rPr lang="en-GB" sz="3600" dirty="0">
                <a:solidFill>
                  <a:schemeClr val="tx1"/>
                </a:solidFill>
              </a:rPr>
              <a:t>Reduplication in Russian is widespread and systematic and </a:t>
            </a:r>
            <a:r>
              <a:rPr lang="en-US" sz="3600" dirty="0">
                <a:solidFill>
                  <a:schemeClr val="tx1"/>
                </a:solidFill>
                <a:effectLst/>
                <a:ea typeface="Times New Roman" panose="02020603050405020304" pitchFamily="18" charset="0"/>
              </a:rPr>
              <a:t>can entail exact, partial, or modified repetition of virtually any part of speech </a:t>
            </a:r>
            <a:endParaRPr lang="en-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O"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Our study aims to fill this gap by showing how a large representative sample of reduplication in a reduplication-avoider language connects to the overall system of constructions.</a:t>
            </a:r>
            <a:endParaRPr lang="en-NO" sz="36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both types of studies are valuable, they also have their limits in terms of what they tell us about how reduplicative constructions fit into the larger picture of a language. More specifically, neither micro-studies nor typological studies tell us how reduplicative constructions are connected to the network of constructions of a given language, nor do they usually indicate how frequent such constructions are in a language. Furthermore, typological studies tend to focus exclusively on languages like Georgian and Nez Perce that make systematic use of reduplication as grammatical markers. For example, the Graz Database on Reduplication eschews languages that do not make use of what they term “reduplication proper”, namely systematic grammaticalized reduplication. This narrow view of reduplication means that typological studies usually leave aside “reduplication avoiders” like Russian, despite the fact that “even in these reduplication-unfriendly languages there are, in fact, niches of productive total reduplication”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Freywald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Finkbeiner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2018: 5). Our study aims to fill this gap by showing how a large representative sample of reduplication in a reduplication-avoider language connects to the overall system of constructions.</a:t>
            </a:r>
            <a:endParaRPr lang="en-NO" sz="1800" dirty="0">
              <a:effectLst/>
              <a:latin typeface="Times New Roman" panose="02020603050405020304" pitchFamily="18" charset="0"/>
              <a:ea typeface="Times New Roman" panose="02020603050405020304" pitchFamily="18"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4</a:t>
            </a:fld>
            <a:endParaRPr lang="en-NO"/>
          </a:p>
        </p:txBody>
      </p:sp>
    </p:spTree>
    <p:extLst>
      <p:ext uri="{BB962C8B-B14F-4D97-AF65-F5344CB8AC3E}">
        <p14:creationId xmlns:p14="http://schemas.microsoft.com/office/powerpoint/2010/main" val="26137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analyze Russian reduplicative constructions from the perspective of Construction Grammar, with particular emphasis on how the entire system of constructions is structured in Russian, and with the benefits of terminological conventions that have been developed for the Russian Constructicon</a:t>
            </a:r>
            <a:r>
              <a:rPr lang="en-NO" sz="1800" dirty="0">
                <a:effectLst/>
              </a:rPr>
              <a:t> </a:t>
            </a:r>
            <a:endParaRPr lang="nb-NO"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there is vast and constantly growing body of literature devoted to case studies of individual Russian reduplicative constructions, (their uses and sub-uses, and their families), reduplication in Russian has not been much studied systematically from a broader perspective.</a:t>
            </a:r>
            <a:r>
              <a:rPr lang="en-NO" dirty="0">
                <a:effectLst/>
              </a:rPr>
              <a:t> We conducted a study based on the Russian Constructicon which </a:t>
            </a:r>
            <a:r>
              <a:rPr lang="en-GB" dirty="0">
                <a:effectLst/>
              </a:rPr>
              <a:t>is supposed to </a:t>
            </a:r>
            <a:r>
              <a:rPr lang="nb-NO" dirty="0" err="1">
                <a:effectLst/>
              </a:rPr>
              <a:t>represent</a:t>
            </a:r>
            <a:r>
              <a:rPr lang="nb-NO" dirty="0">
                <a:effectLst/>
              </a:rPr>
              <a:t> </a:t>
            </a:r>
            <a:r>
              <a:rPr lang="nb-NO" dirty="0" err="1"/>
              <a:t>the</a:t>
            </a:r>
            <a:r>
              <a:rPr lang="nb-NO" dirty="0"/>
              <a:t> Russian </a:t>
            </a:r>
            <a:r>
              <a:rPr lang="nb-NO" dirty="0" err="1"/>
              <a:t>language</a:t>
            </a:r>
            <a:r>
              <a:rPr lang="nb-NO" dirty="0"/>
              <a:t> as a system </a:t>
            </a:r>
            <a:r>
              <a:rPr lang="nb-NO" dirty="0" err="1"/>
              <a:t>of</a:t>
            </a:r>
            <a:r>
              <a:rPr lang="nb-NO" dirty="0"/>
              <a:t> </a:t>
            </a:r>
            <a:r>
              <a:rPr lang="nb-NO" dirty="0" err="1"/>
              <a:t>constructions</a:t>
            </a:r>
            <a:r>
              <a:rPr lang="nb-NO" dirty="0"/>
              <a:t>. Our </a:t>
            </a:r>
            <a:r>
              <a:rPr lang="nb-NO" dirty="0" err="1"/>
              <a:t>study</a:t>
            </a:r>
            <a:r>
              <a:rPr lang="nb-NO" dirty="0"/>
              <a:t> </a:t>
            </a:r>
            <a:r>
              <a:rPr lang="nb-NO" dirty="0" err="1"/>
              <a:t>revealed</a:t>
            </a:r>
            <a:r>
              <a:rPr lang="nb-NO" dirty="0"/>
              <a:t> </a:t>
            </a:r>
            <a:r>
              <a:rPr lang="nb-NO" dirty="0" err="1"/>
              <a:t>that</a:t>
            </a:r>
            <a:r>
              <a:rPr lang="nb-NO" dirty="0"/>
              <a:t> 135 </a:t>
            </a:r>
            <a:r>
              <a:rPr lang="nb-NO" dirty="0" err="1"/>
              <a:t>cxns</a:t>
            </a:r>
            <a:r>
              <a:rPr lang="nb-NO" dirty="0"/>
              <a:t> from </a:t>
            </a:r>
            <a:r>
              <a:rPr lang="nb-NO" dirty="0" err="1"/>
              <a:t>our</a:t>
            </a:r>
            <a:r>
              <a:rPr lang="nb-NO" dirty="0"/>
              <a:t> database </a:t>
            </a:r>
            <a:r>
              <a:rPr lang="nb-NO" dirty="0" err="1"/>
              <a:t>involve</a:t>
            </a:r>
            <a:r>
              <a:rPr lang="nb-NO" dirty="0"/>
              <a:t> </a:t>
            </a:r>
            <a:r>
              <a:rPr lang="nb-NO" dirty="0" err="1"/>
              <a:t>reduplication</a:t>
            </a:r>
            <a:r>
              <a:rPr lang="nb-NO" dirty="0"/>
              <a:t> </a:t>
            </a:r>
            <a:r>
              <a:rPr lang="nb-NO" dirty="0" err="1"/>
              <a:t>of</a:t>
            </a:r>
            <a:r>
              <a:rPr lang="nb-NO" dirty="0"/>
              <a:t> </a:t>
            </a:r>
            <a:r>
              <a:rPr lang="nb-NO" dirty="0" err="1"/>
              <a:t>various</a:t>
            </a:r>
            <a:r>
              <a:rPr lang="nb-NO" dirty="0"/>
              <a:t> </a:t>
            </a:r>
            <a:r>
              <a:rPr lang="nb-NO" dirty="0" err="1"/>
              <a:t>kinds</a:t>
            </a:r>
            <a:r>
              <a:rPr lang="nb-NO"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Interestingly</a:t>
            </a:r>
            <a:r>
              <a:rPr lang="nb-NO" dirty="0"/>
              <a:t>, </a:t>
            </a:r>
            <a:r>
              <a:rPr lang="nb-NO" dirty="0" err="1"/>
              <a:t>reduplicatve</a:t>
            </a:r>
            <a:r>
              <a:rPr lang="nb-NO" dirty="0"/>
              <a:t> </a:t>
            </a:r>
            <a:r>
              <a:rPr lang="nb-NO" dirty="0" err="1"/>
              <a:t>constructions</a:t>
            </a:r>
            <a:r>
              <a:rPr lang="nb-NO" dirty="0"/>
              <a:t> in Russian </a:t>
            </a:r>
            <a:r>
              <a:rPr lang="nb-NO" dirty="0" err="1"/>
              <a:t>mirror</a:t>
            </a:r>
            <a:r>
              <a:rPr lang="nb-NO" dirty="0"/>
              <a:t> </a:t>
            </a:r>
            <a:r>
              <a:rPr lang="nb-NO" dirty="0" err="1"/>
              <a:t>the</a:t>
            </a:r>
            <a:r>
              <a:rPr lang="nb-NO" dirty="0"/>
              <a:t> types </a:t>
            </a:r>
            <a:r>
              <a:rPr lang="nb-NO" dirty="0" err="1"/>
              <a:t>that</a:t>
            </a:r>
            <a:r>
              <a:rPr lang="nb-NO" dirty="0"/>
              <a:t> </a:t>
            </a:r>
            <a:r>
              <a:rPr lang="nb-NO" dirty="0" err="1"/>
              <a:t>are</a:t>
            </a:r>
            <a:r>
              <a:rPr lang="nb-NO" dirty="0"/>
              <a:t> </a:t>
            </a:r>
            <a:r>
              <a:rPr lang="nb-NO" dirty="0" err="1"/>
              <a:t>found</a:t>
            </a:r>
            <a:r>
              <a:rPr lang="nb-NO" dirty="0"/>
              <a:t> in </a:t>
            </a:r>
            <a:r>
              <a:rPr lang="nb-NO" dirty="0" err="1"/>
              <a:t>languages</a:t>
            </a:r>
            <a:r>
              <a:rPr lang="nb-NO" dirty="0"/>
              <a:t> </a:t>
            </a:r>
            <a:r>
              <a:rPr lang="nb-NO" dirty="0" err="1"/>
              <a:t>with</a:t>
            </a:r>
            <a:r>
              <a:rPr lang="nb-NO" dirty="0"/>
              <a:t> </a:t>
            </a:r>
            <a:r>
              <a:rPr lang="nb-NO" dirty="0" err="1"/>
              <a:t>grammatical</a:t>
            </a:r>
            <a:r>
              <a:rPr lang="nb-NO" dirty="0"/>
              <a:t> </a:t>
            </a:r>
            <a:r>
              <a:rPr lang="nb-NO" dirty="0" err="1"/>
              <a:t>reduplication</a:t>
            </a:r>
            <a:r>
              <a:rPr lang="nb-NO" dirty="0"/>
              <a:t>.    </a:t>
            </a:r>
            <a:endParaRPr lang="en-NO" dirty="0">
              <a:effectLst/>
            </a:endParaRPr>
          </a:p>
          <a:p>
            <a:r>
              <a:rPr lang="nb-NO" dirty="0"/>
              <a:t>This </a:t>
            </a:r>
            <a:r>
              <a:rPr lang="nb-NO" dirty="0" err="1"/>
              <a:t>whole</a:t>
            </a:r>
            <a:r>
              <a:rPr lang="nb-NO" dirty="0"/>
              <a:t> </a:t>
            </a:r>
            <a:r>
              <a:rPr lang="nb-NO" dirty="0" err="1"/>
              <a:t>language</a:t>
            </a:r>
            <a:r>
              <a:rPr lang="nb-NO" dirty="0"/>
              <a:t> </a:t>
            </a:r>
            <a:r>
              <a:rPr lang="nb-NO" dirty="0" err="1"/>
              <a:t>approach</a:t>
            </a:r>
            <a:r>
              <a:rPr lang="nb-NO" dirty="0"/>
              <a:t> is </a:t>
            </a:r>
            <a:r>
              <a:rPr lang="nb-NO" dirty="0" err="1"/>
              <a:t>beneficial</a:t>
            </a:r>
            <a:r>
              <a:rPr lang="nb-NO" dirty="0"/>
              <a:t> as it reveals </a:t>
            </a:r>
            <a:r>
              <a:rPr lang="nb-NO" dirty="0" err="1"/>
              <a:t>patterns</a:t>
            </a:r>
            <a:r>
              <a:rPr lang="nb-NO" dirty="0"/>
              <a:t> </a:t>
            </a:r>
            <a:r>
              <a:rPr lang="nb-NO" dirty="0" err="1"/>
              <a:t>that</a:t>
            </a:r>
            <a:r>
              <a:rPr lang="nb-NO" dirty="0"/>
              <a:t> </a:t>
            </a:r>
            <a:r>
              <a:rPr lang="nb-NO" dirty="0" err="1"/>
              <a:t>connect</a:t>
            </a:r>
            <a:r>
              <a:rPr lang="nb-NO" dirty="0"/>
              <a:t> </a:t>
            </a:r>
            <a:r>
              <a:rPr lang="nb-NO" dirty="0" err="1"/>
              <a:t>reduplication</a:t>
            </a:r>
            <a:r>
              <a:rPr lang="nb-NO" dirty="0"/>
              <a:t> to </a:t>
            </a:r>
            <a:r>
              <a:rPr lang="nb-NO" dirty="0" err="1"/>
              <a:t>the</a:t>
            </a:r>
            <a:r>
              <a:rPr lang="nb-NO" dirty="0"/>
              <a:t> overall system </a:t>
            </a:r>
            <a:r>
              <a:rPr lang="nb-NO" dirty="0" err="1"/>
              <a:t>of</a:t>
            </a:r>
            <a:r>
              <a:rPr lang="nb-NO" dirty="0"/>
              <a:t> Russian </a:t>
            </a:r>
            <a:r>
              <a:rPr lang="nb-NO" dirty="0" err="1"/>
              <a:t>constructions</a:t>
            </a:r>
            <a:r>
              <a:rPr lang="nb-NO" dirty="0"/>
              <a:t>. </a:t>
            </a:r>
            <a:endParaRPr lang="en-NO" dirty="0">
              <a:effectLst/>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5</a:t>
            </a:fld>
            <a:endParaRPr lang="en-NO"/>
          </a:p>
        </p:txBody>
      </p:sp>
    </p:spTree>
    <p:extLst>
      <p:ext uri="{BB962C8B-B14F-4D97-AF65-F5344CB8AC3E}">
        <p14:creationId xmlns:p14="http://schemas.microsoft.com/office/powerpoint/2010/main" val="146274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it is probably impossible to compile an entirely comprehensive inventory of the constructions of a given language, our aim has been to gather enough constructions to realistically represent the repertoire of the Russian language as a whole. This project underwent continuous revision until a stable pattern of semantic and syntactic types emerged such that the addition of further constructions became a matter of filling out existing types rather than identifying new ones. The conventions devised and systems observed in this project thus relate to the Russian language in its entirety, giving us a macroscopic view on the place of reduplicative constructions in the language.</a:t>
            </a:r>
            <a:endParaRPr lang="en-NO"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F356A0-BEDE-E54D-99D5-199E189A0C50}" type="slidenum">
              <a:rPr lang="en-NO" smtClean="0"/>
              <a:t>6</a:t>
            </a:fld>
            <a:endParaRPr lang="en-NO"/>
          </a:p>
        </p:txBody>
      </p:sp>
    </p:spTree>
    <p:extLst>
      <p:ext uri="{BB962C8B-B14F-4D97-AF65-F5344CB8AC3E}">
        <p14:creationId xmlns:p14="http://schemas.microsoft.com/office/powerpoint/2010/main" val="425390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Construction Grammar identifies all learned form-function associations as constructions, at all levels of complexity. Thus constructions are not limited to multi-word grammatical constructions. There are also constructions of smaller units, such as single words, morphemes, and even phonemes. Moving toward the opposite extreme, there are constructions that are larger than a single clause, or even larger than an utterance, on up to entire discourse structures (such as an interview or a sonnet). Today I want to discuss with you one particular type of constructions that are larger than a clause. They always refer to the preceding discourse and cite it thus creating an echo effect. I will refer to them as discourse echo constructions. </a:t>
            </a:r>
          </a:p>
          <a:p>
            <a:endParaRPr lang="en-US" sz="1800" dirty="0">
              <a:effectLst/>
              <a:latin typeface="Times New Roman" panose="02020603050405020304" pitchFamily="18" charset="0"/>
              <a:ea typeface="Times New Roman" panose="02020603050405020304" pitchFamily="18" charset="0"/>
            </a:endParaRPr>
          </a:p>
          <a:p>
            <a:r>
              <a:rPr lang="en-NO" sz="1800" b="1" dirty="0"/>
              <a:t>Here is one example of such Russian Construction. </a:t>
            </a:r>
            <a:r>
              <a:rPr lang="nb-NO" sz="1800" dirty="0"/>
              <a:t>Imagine a </a:t>
            </a:r>
            <a:r>
              <a:rPr lang="nb-NO" sz="1800" dirty="0" err="1"/>
              <a:t>conversation</a:t>
            </a:r>
            <a:r>
              <a:rPr lang="nb-NO" sz="1800" dirty="0"/>
              <a:t> </a:t>
            </a:r>
            <a:r>
              <a:rPr lang="nb-NO" sz="1800" dirty="0" err="1"/>
              <a:t>between</a:t>
            </a:r>
            <a:r>
              <a:rPr lang="nb-NO" sz="1800" dirty="0"/>
              <a:t> </a:t>
            </a:r>
            <a:r>
              <a:rPr lang="nb-NO" sz="1800" dirty="0" err="1"/>
              <a:t>two</a:t>
            </a:r>
            <a:r>
              <a:rPr lang="nb-NO" sz="1800" dirty="0"/>
              <a:t> </a:t>
            </a:r>
            <a:r>
              <a:rPr lang="nb-NO" sz="1800" dirty="0" err="1"/>
              <a:t>friends</a:t>
            </a:r>
            <a:r>
              <a:rPr lang="nb-NO" sz="1800" dirty="0"/>
              <a:t> </a:t>
            </a:r>
            <a:r>
              <a:rPr lang="nb-NO" sz="1800" dirty="0" err="1"/>
              <a:t>that</a:t>
            </a:r>
            <a:r>
              <a:rPr lang="nb-NO" sz="1800" dirty="0"/>
              <a:t> </a:t>
            </a:r>
            <a:r>
              <a:rPr lang="nb-NO" sz="1800" dirty="0" err="1"/>
              <a:t>discuss</a:t>
            </a:r>
            <a:r>
              <a:rPr lang="nb-NO" sz="1800" dirty="0"/>
              <a:t> a </a:t>
            </a:r>
            <a:r>
              <a:rPr lang="nb-NO" sz="1800" dirty="0" err="1"/>
              <a:t>guy</a:t>
            </a:r>
            <a:r>
              <a:rPr lang="nb-NO" sz="1800" dirty="0"/>
              <a:t>. </a:t>
            </a:r>
            <a:endParaRPr lang="en-NO" sz="1800" dirty="0"/>
          </a:p>
          <a:p>
            <a:endParaRPr lang="en-NO" sz="1800" b="1" dirty="0"/>
          </a:p>
          <a:p>
            <a:endParaRPr lang="en-US" sz="1800" dirty="0">
              <a:effectLst/>
              <a:latin typeface="Times New Roman" panose="02020603050405020304" pitchFamily="18" charset="0"/>
            </a:endParaRPr>
          </a:p>
          <a:p>
            <a:r>
              <a:rPr lang="en-US" sz="1800" b="1" dirty="0">
                <a:effectLst/>
                <a:latin typeface="Times New Roman" panose="02020603050405020304" pitchFamily="18" charset="0"/>
              </a:rPr>
              <a:t>To the best of our knowledge this type of constructions was not thoroughly studied yet</a:t>
            </a:r>
          </a:p>
          <a:p>
            <a:endParaRPr lang="en-US" sz="1800" b="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first case study of a whole group of such </a:t>
            </a:r>
            <a:r>
              <a:rPr lang="en-GB" dirty="0" err="1"/>
              <a:t>cxns</a:t>
            </a:r>
            <a:r>
              <a:rPr lang="en-GB" dirty="0"/>
              <a:t> (28) based on the Russian Constructicon data</a:t>
            </a:r>
          </a:p>
          <a:p>
            <a:endParaRPr lang="en-NO" b="1" dirty="0"/>
          </a:p>
        </p:txBody>
      </p:sp>
      <p:sp>
        <p:nvSpPr>
          <p:cNvPr id="4" name="Slide Number Placeholder 3"/>
          <p:cNvSpPr>
            <a:spLocks noGrp="1"/>
          </p:cNvSpPr>
          <p:nvPr>
            <p:ph type="sldNum" sz="quarter" idx="5"/>
          </p:nvPr>
        </p:nvSpPr>
        <p:spPr/>
        <p:txBody>
          <a:bodyPr/>
          <a:lstStyle/>
          <a:p>
            <a:fld id="{BBF356A0-BEDE-E54D-99D5-199E189A0C50}" type="slidenum">
              <a:rPr lang="en-NO" smtClean="0"/>
              <a:t>10</a:t>
            </a:fld>
            <a:endParaRPr lang="en-NO"/>
          </a:p>
        </p:txBody>
      </p:sp>
    </p:spTree>
    <p:extLst>
      <p:ext uri="{BB962C8B-B14F-4D97-AF65-F5344CB8AC3E}">
        <p14:creationId xmlns:p14="http://schemas.microsoft.com/office/powerpoint/2010/main" val="193395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13</a:t>
            </a:fld>
            <a:endParaRPr lang="en-NO"/>
          </a:p>
        </p:txBody>
      </p:sp>
    </p:spTree>
    <p:extLst>
      <p:ext uri="{BB962C8B-B14F-4D97-AF65-F5344CB8AC3E}">
        <p14:creationId xmlns:p14="http://schemas.microsoft.com/office/powerpoint/2010/main" val="3024768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14</a:t>
            </a:fld>
            <a:endParaRPr lang="en-NO"/>
          </a:p>
        </p:txBody>
      </p:sp>
    </p:spTree>
    <p:extLst>
      <p:ext uri="{BB962C8B-B14F-4D97-AF65-F5344CB8AC3E}">
        <p14:creationId xmlns:p14="http://schemas.microsoft.com/office/powerpoint/2010/main" val="1331992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15</a:t>
            </a:fld>
            <a:endParaRPr lang="en-NO"/>
          </a:p>
        </p:txBody>
      </p:sp>
    </p:spTree>
    <p:extLst>
      <p:ext uri="{BB962C8B-B14F-4D97-AF65-F5344CB8AC3E}">
        <p14:creationId xmlns:p14="http://schemas.microsoft.com/office/powerpoint/2010/main" val="130525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A24F-150D-0912-64B5-9D55FEAEDA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537461DB-E239-8A72-70A2-CBC612DF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1340B650-FA91-FFC6-049A-2261EE5380EE}"/>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AE9A14C3-1D0D-C2D6-EA7C-1B4214D834B9}"/>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CE023AF0-A87C-E7E7-443A-2F86DA8D7EEE}"/>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384641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097F-40C1-08A8-FD97-CAAC277ACC90}"/>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59BD37D-2BE9-4DB5-3E83-8AEFB8E10B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5F7EDD2E-38D9-8BCB-A058-15DD7F889A6A}"/>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AF0A8CDD-ADA1-1F4C-2C45-EEA3ACCD339C}"/>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372AA2D-D06C-9C10-6308-9A90232ED66B}"/>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103535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70283-8C7D-65FB-F0E5-F867B09BDD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C357BE31-1A6F-B782-1F94-7CD0649E37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5B60F428-C191-D751-3E87-D23117D3448C}"/>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BD426F32-61CB-1F7C-6C0D-A3D6F04660B9}"/>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84FD4E1-63FE-7D25-AD59-2591C499C265}"/>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182467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en-US" noProof="0" dirty="0"/>
              <a:t>Document title</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47367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0F98-506F-DAC2-321F-4BBDE7DBA5B9}"/>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E57B4477-2109-67C1-CC95-0D512D9BB9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35CFB089-FE14-6D48-8943-50D13707C2E9}"/>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3E4996B7-439E-435A-1F64-A490F02FF32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138D676-4EC0-CBE2-D2D9-57DA2C6C894C}"/>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1572768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E03F-F682-A99E-A974-CC758EFFE8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ECBE5487-4275-8018-1F2C-AF09F0B7E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E1EE5D8-3B34-D10B-73CF-B826ADB8B55B}"/>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6DECDD9C-2A67-A054-37CD-44AF2C04E01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CA51FA3D-F8B3-6B6A-2814-3CD04EB17BAA}"/>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285497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2742-1302-5A07-3175-AA20FABFB8E2}"/>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1273BAC-B6C5-8239-4B6B-618A6DAA24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404DC1C5-4C17-1CD1-B122-401323E871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B4B64895-E3C5-4C2A-C491-428661080EB6}"/>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6" name="Footer Placeholder 5">
            <a:extLst>
              <a:ext uri="{FF2B5EF4-FFF2-40B4-BE49-F238E27FC236}">
                <a16:creationId xmlns:a16="http://schemas.microsoft.com/office/drawing/2014/main" id="{5A95E4C5-4091-68B9-EE66-5F60815C8181}"/>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29F04A92-5BC3-0B96-83C1-BBC62255DCD4}"/>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371164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8648-373E-4580-4816-BF9109AD83E8}"/>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1378F03C-837E-F61E-503C-9DE75F324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1882D8-FBE9-970F-C58E-A76DDAB60C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613BBB79-3725-70E4-A806-5C9822B34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DDAF86-9F85-A4A4-806B-F7AD2DB40F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D3E09191-F279-17CD-296E-8B182DFA0B96}"/>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8" name="Footer Placeholder 7">
            <a:extLst>
              <a:ext uri="{FF2B5EF4-FFF2-40B4-BE49-F238E27FC236}">
                <a16:creationId xmlns:a16="http://schemas.microsoft.com/office/drawing/2014/main" id="{A8177B41-FB2B-F43B-4336-F58DB4C70366}"/>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81B46151-0EA3-9905-86E3-50AD1E890028}"/>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366421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0EB5-E1C0-2C79-827E-DF5D11DB825E}"/>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93277F9E-894E-9025-F74B-0C9DDA7FD071}"/>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4" name="Footer Placeholder 3">
            <a:extLst>
              <a:ext uri="{FF2B5EF4-FFF2-40B4-BE49-F238E27FC236}">
                <a16:creationId xmlns:a16="http://schemas.microsoft.com/office/drawing/2014/main" id="{DA360E94-F985-EEB1-518F-90B3D4C9BAC8}"/>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4C8F9BF7-8942-A237-9573-283039D34754}"/>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382756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58362-E1DF-BFF4-AAD1-F235C9352FDE}"/>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3" name="Footer Placeholder 2">
            <a:extLst>
              <a:ext uri="{FF2B5EF4-FFF2-40B4-BE49-F238E27FC236}">
                <a16:creationId xmlns:a16="http://schemas.microsoft.com/office/drawing/2014/main" id="{9CD66E45-4938-672C-B758-DC4D9C145F8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8699164-AB4C-36D6-4BED-AF25BB308A68}"/>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894337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997B-921B-6A52-EF6C-8CB886E671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C0FBFDA8-C371-AC32-38CB-023187B52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12C34530-DD4C-389A-BD06-87AF8B7ED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671E3A-E09F-F2A0-1D0D-D4319557D6A8}"/>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6" name="Footer Placeholder 5">
            <a:extLst>
              <a:ext uri="{FF2B5EF4-FFF2-40B4-BE49-F238E27FC236}">
                <a16:creationId xmlns:a16="http://schemas.microsoft.com/office/drawing/2014/main" id="{89FBBB27-2F5F-ACD2-EB57-A95F34C0D1A3}"/>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85B7CAC-039B-F850-D290-BD40BC0388BA}"/>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965624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A6C-D9C2-21AC-5D7B-32B6859B43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62A5D4CA-33C5-230C-9D9E-0FB30ABB84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F6C2062F-7509-2E31-AB05-881CBB3AD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69E033-D7A1-324D-40EA-294C445DE22E}"/>
              </a:ext>
            </a:extLst>
          </p:cNvPr>
          <p:cNvSpPr>
            <a:spLocks noGrp="1"/>
          </p:cNvSpPr>
          <p:nvPr>
            <p:ph type="dt" sz="half" idx="10"/>
          </p:nvPr>
        </p:nvSpPr>
        <p:spPr/>
        <p:txBody>
          <a:bodyPr/>
          <a:lstStyle/>
          <a:p>
            <a:fld id="{AA89DDB2-C613-1E4F-B4F4-A6755FF82124}" type="datetimeFigureOut">
              <a:rPr lang="en-NO" smtClean="0"/>
              <a:t>29/09/2023</a:t>
            </a:fld>
            <a:endParaRPr lang="en-NO"/>
          </a:p>
        </p:txBody>
      </p:sp>
      <p:sp>
        <p:nvSpPr>
          <p:cNvPr id="6" name="Footer Placeholder 5">
            <a:extLst>
              <a:ext uri="{FF2B5EF4-FFF2-40B4-BE49-F238E27FC236}">
                <a16:creationId xmlns:a16="http://schemas.microsoft.com/office/drawing/2014/main" id="{3A006A48-8D4A-FA6E-60B2-62BE5B0081BF}"/>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5D56751-BBE0-17AC-10DE-1FAA58F1CD1B}"/>
              </a:ext>
            </a:extLst>
          </p:cNvPr>
          <p:cNvSpPr>
            <a:spLocks noGrp="1"/>
          </p:cNvSpPr>
          <p:nvPr>
            <p:ph type="sldNum" sz="quarter" idx="12"/>
          </p:nvPr>
        </p:nvSpPr>
        <p:spPr/>
        <p:txBody>
          <a:bodyPr/>
          <a:lstStyle/>
          <a:p>
            <a:fld id="{6ADEEE76-D019-4843-8981-4EA8E2285A4C}" type="slidenum">
              <a:rPr lang="en-NO" smtClean="0"/>
              <a:t>‹#›</a:t>
            </a:fld>
            <a:endParaRPr lang="en-NO"/>
          </a:p>
        </p:txBody>
      </p:sp>
    </p:spTree>
    <p:extLst>
      <p:ext uri="{BB962C8B-B14F-4D97-AF65-F5344CB8AC3E}">
        <p14:creationId xmlns:p14="http://schemas.microsoft.com/office/powerpoint/2010/main" val="233876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2B7B0-49DA-92B7-5E01-DF587AE4F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BA71D664-17BF-5341-B91E-EB44703AC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E0526AB-489A-1CDA-D988-E2BA84BDD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9DDB2-C613-1E4F-B4F4-A6755FF82124}" type="datetimeFigureOut">
              <a:rPr lang="en-NO" smtClean="0"/>
              <a:t>29/09/2023</a:t>
            </a:fld>
            <a:endParaRPr lang="en-NO"/>
          </a:p>
        </p:txBody>
      </p:sp>
      <p:sp>
        <p:nvSpPr>
          <p:cNvPr id="5" name="Footer Placeholder 4">
            <a:extLst>
              <a:ext uri="{FF2B5EF4-FFF2-40B4-BE49-F238E27FC236}">
                <a16:creationId xmlns:a16="http://schemas.microsoft.com/office/drawing/2014/main" id="{022D6AC5-7E3F-8494-5BFD-FBE07BE729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F9EC11DB-D2D5-24B1-DF11-F00D2835B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EEE76-D019-4843-8981-4EA8E2285A4C}" type="slidenum">
              <a:rPr lang="en-NO" smtClean="0"/>
              <a:t>‹#›</a:t>
            </a:fld>
            <a:endParaRPr lang="en-NO"/>
          </a:p>
        </p:txBody>
      </p:sp>
    </p:spTree>
    <p:extLst>
      <p:ext uri="{BB962C8B-B14F-4D97-AF65-F5344CB8AC3E}">
        <p14:creationId xmlns:p14="http://schemas.microsoft.com/office/powerpoint/2010/main" val="403931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24.svg"/><Relationship Id="rId4" Type="http://schemas.openxmlformats.org/officeDocument/2006/relationships/image" Target="../media/image22.svg"/><Relationship Id="rId9" Type="http://schemas.openxmlformats.org/officeDocument/2006/relationships/image" Target="../media/image23.png"/></Relationships>
</file>

<file path=ppt/slides/_rels/slide2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1.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75/cal.22.03lyn" TargetMode="External"/><Relationship Id="rId2" Type="http://schemas.openxmlformats.org/officeDocument/2006/relationships/hyperlink" Target="https://doi.org/10.24338/cons-53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onstructicon.github.io/russia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64" y="1118585"/>
            <a:ext cx="7752652" cy="1811813"/>
          </a:xfrm>
        </p:spPr>
        <p:txBody>
          <a:bodyPr>
            <a:normAutofit/>
          </a:bodyPr>
          <a:lstStyle/>
          <a:p>
            <a:r>
              <a:rPr lang="en-GB" sz="4400" b="1" i="1" dirty="0"/>
              <a:t>Repeating ourselves:</a:t>
            </a:r>
            <a:endParaRPr lang="nb-NO" sz="4400" b="1" i="1" dirty="0"/>
          </a:p>
        </p:txBody>
      </p:sp>
      <p:sp>
        <p:nvSpPr>
          <p:cNvPr id="3" name="Text Placeholder 2"/>
          <p:cNvSpPr>
            <a:spLocks noGrp="1"/>
          </p:cNvSpPr>
          <p:nvPr>
            <p:ph type="body" sz="quarter" idx="12"/>
          </p:nvPr>
        </p:nvSpPr>
        <p:spPr>
          <a:xfrm>
            <a:off x="1054464" y="2942591"/>
            <a:ext cx="10601088" cy="1126695"/>
          </a:xfrm>
        </p:spPr>
        <p:txBody>
          <a:bodyPr/>
          <a:lstStyle/>
          <a:p>
            <a:pPr rtl="0"/>
            <a:r>
              <a:rPr lang="en-GB" sz="4400" dirty="0">
                <a:latin typeface="+mj-lt"/>
              </a:rPr>
              <a:t>reduplication in Russian constructions</a:t>
            </a:r>
          </a:p>
        </p:txBody>
      </p:sp>
      <p:sp>
        <p:nvSpPr>
          <p:cNvPr id="4" name="Subtitle 3"/>
          <p:cNvSpPr>
            <a:spLocks noGrp="1"/>
          </p:cNvSpPr>
          <p:nvPr>
            <p:ph type="subTitle" idx="1"/>
          </p:nvPr>
        </p:nvSpPr>
        <p:spPr>
          <a:xfrm>
            <a:off x="1054464" y="4208015"/>
            <a:ext cx="6012000" cy="1700415"/>
          </a:xfrm>
        </p:spPr>
        <p:txBody>
          <a:bodyPr>
            <a:normAutofit/>
          </a:bodyPr>
          <a:lstStyle/>
          <a:p>
            <a:pPr>
              <a:lnSpc>
                <a:spcPct val="100000"/>
              </a:lnSpc>
              <a:spcBef>
                <a:spcPts val="0"/>
              </a:spcBef>
            </a:pPr>
            <a:r>
              <a:rPr lang="nb-NO" sz="2000" dirty="0"/>
              <a:t>Laura A. Janda</a:t>
            </a:r>
          </a:p>
          <a:p>
            <a:pPr>
              <a:lnSpc>
                <a:spcPct val="100000"/>
              </a:lnSpc>
              <a:spcBef>
                <a:spcPts val="0"/>
              </a:spcBef>
            </a:pPr>
            <a:r>
              <a:rPr lang="nb-NO" sz="2000" dirty="0"/>
              <a:t>Valentina </a:t>
            </a:r>
            <a:r>
              <a:rPr lang="nb-NO" sz="2000" dirty="0" err="1"/>
              <a:t>Zhukova</a:t>
            </a:r>
            <a:r>
              <a:rPr lang="nb-NO" sz="2000" dirty="0"/>
              <a:t> </a:t>
            </a:r>
          </a:p>
          <a:p>
            <a:pPr>
              <a:lnSpc>
                <a:spcPct val="100000"/>
              </a:lnSpc>
              <a:spcBef>
                <a:spcPts val="0"/>
              </a:spcBef>
            </a:pPr>
            <a:r>
              <a:rPr lang="nb-NO" sz="2000" dirty="0"/>
              <a:t>Anna Endresen</a:t>
            </a:r>
          </a:p>
          <a:p>
            <a:pPr>
              <a:lnSpc>
                <a:spcPct val="100000"/>
              </a:lnSpc>
              <a:spcBef>
                <a:spcPts val="0"/>
              </a:spcBef>
            </a:pPr>
            <a:endParaRPr lang="nb-NO" sz="2000" dirty="0"/>
          </a:p>
          <a:p>
            <a:pPr>
              <a:lnSpc>
                <a:spcPct val="100000"/>
              </a:lnSpc>
              <a:spcBef>
                <a:spcPts val="0"/>
              </a:spcBef>
            </a:pPr>
            <a:r>
              <a:rPr lang="nb-NO" sz="2000" dirty="0"/>
              <a:t>UiT The Arctic </a:t>
            </a:r>
            <a:r>
              <a:rPr lang="nb-NO" sz="2000" dirty="0" err="1"/>
              <a:t>University</a:t>
            </a:r>
            <a:r>
              <a:rPr lang="nb-NO" sz="2000" dirty="0"/>
              <a:t> </a:t>
            </a:r>
            <a:r>
              <a:rPr lang="nb-NO" sz="2000" dirty="0" err="1"/>
              <a:t>of</a:t>
            </a:r>
            <a:r>
              <a:rPr lang="nb-NO" sz="2000" dirty="0"/>
              <a:t> Norway</a:t>
            </a:r>
          </a:p>
        </p:txBody>
      </p:sp>
      <p:pic>
        <p:nvPicPr>
          <p:cNvPr id="7" name="Picture 6" descr="A picture containing text, logo&#10;&#10;Description automatically generated">
            <a:extLst>
              <a:ext uri="{FF2B5EF4-FFF2-40B4-BE49-F238E27FC236}">
                <a16:creationId xmlns:a16="http://schemas.microsoft.com/office/drawing/2014/main" id="{69F658C0-5BBB-8FE5-DC9F-9BF85826DBB1}"/>
              </a:ext>
            </a:extLst>
          </p:cNvPr>
          <p:cNvPicPr>
            <a:picLocks noChangeAspect="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00769" y="419281"/>
            <a:ext cx="1982380" cy="598844"/>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99D908C7-ACFB-B38F-CC88-69B591BDC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903" y="183298"/>
            <a:ext cx="2953035" cy="796557"/>
          </a:xfrm>
          <a:prstGeom prst="rect">
            <a:avLst/>
          </a:prstGeom>
        </p:spPr>
      </p:pic>
    </p:spTree>
    <p:extLst>
      <p:ext uri="{BB962C8B-B14F-4D97-AF65-F5344CB8AC3E}">
        <p14:creationId xmlns:p14="http://schemas.microsoft.com/office/powerpoint/2010/main" val="151110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229D-B2CC-B3D9-C573-F7354362BC81}"/>
              </a:ext>
            </a:extLst>
          </p:cNvPr>
          <p:cNvSpPr>
            <a:spLocks noGrp="1"/>
          </p:cNvSpPr>
          <p:nvPr>
            <p:ph type="title"/>
          </p:nvPr>
        </p:nvSpPr>
        <p:spPr/>
        <p:txBody>
          <a:bodyPr/>
          <a:lstStyle/>
          <a:p>
            <a:r>
              <a:rPr lang="en-GB" sz="4400" dirty="0"/>
              <a:t>Discourse “Echo” </a:t>
            </a:r>
            <a:r>
              <a:rPr lang="en-GB" sz="4400" dirty="0" err="1"/>
              <a:t>cxns</a:t>
            </a:r>
            <a:r>
              <a:rPr lang="en-GB" sz="4400" dirty="0"/>
              <a:t> </a:t>
            </a:r>
          </a:p>
        </p:txBody>
      </p:sp>
      <p:sp>
        <p:nvSpPr>
          <p:cNvPr id="3" name="Content Placeholder 2">
            <a:extLst>
              <a:ext uri="{FF2B5EF4-FFF2-40B4-BE49-F238E27FC236}">
                <a16:creationId xmlns:a16="http://schemas.microsoft.com/office/drawing/2014/main" id="{09654577-1C6A-8D1F-B3AD-16E160D22D50}"/>
              </a:ext>
            </a:extLst>
          </p:cNvPr>
          <p:cNvSpPr>
            <a:spLocks noGrp="1"/>
          </p:cNvSpPr>
          <p:nvPr>
            <p:ph idx="1"/>
          </p:nvPr>
        </p:nvSpPr>
        <p:spPr>
          <a:xfrm>
            <a:off x="521208" y="1690688"/>
            <a:ext cx="10515600" cy="4486275"/>
          </a:xfrm>
        </p:spPr>
        <p:txBody>
          <a:bodyPr/>
          <a:lstStyle/>
          <a:p>
            <a:pPr marL="0" indent="0">
              <a:buNone/>
            </a:pPr>
            <a:r>
              <a:rPr lang="en-GB" dirty="0"/>
              <a:t>These constructions are </a:t>
            </a:r>
            <a:r>
              <a:rPr lang="en-GB" b="1" dirty="0"/>
              <a:t>larger than a clause. </a:t>
            </a:r>
            <a:r>
              <a:rPr lang="en-GB" dirty="0"/>
              <a:t>They always refer to and cite the preceding discourse, so we term them </a:t>
            </a:r>
            <a:r>
              <a:rPr lang="en-GB" b="1" dirty="0"/>
              <a:t>Discourse “Echo” constructions </a:t>
            </a:r>
          </a:p>
          <a:p>
            <a:pPr marL="0" indent="0">
              <a:buNone/>
            </a:pPr>
            <a:r>
              <a:rPr lang="en-GB" dirty="0"/>
              <a:t>(cf. </a:t>
            </a:r>
            <a:r>
              <a:rPr lang="ru-RU" dirty="0"/>
              <a:t>эхо конструкции</a:t>
            </a:r>
            <a:r>
              <a:rPr lang="nb-NO" dirty="0"/>
              <a:t> in </a:t>
            </a:r>
            <a:r>
              <a:rPr lang="nb-NO" dirty="0" err="1"/>
              <a:t>Paillard</a:t>
            </a:r>
            <a:r>
              <a:rPr lang="nb-NO" dirty="0"/>
              <a:t> and </a:t>
            </a:r>
            <a:r>
              <a:rPr lang="nb-NO" dirty="0" err="1"/>
              <a:t>Plungian</a:t>
            </a:r>
            <a:r>
              <a:rPr lang="nb-NO" dirty="0"/>
              <a:t> 1993</a:t>
            </a:r>
            <a:r>
              <a:rPr lang="en-GB" dirty="0"/>
              <a:t>)</a:t>
            </a:r>
          </a:p>
        </p:txBody>
      </p:sp>
      <p:sp>
        <p:nvSpPr>
          <p:cNvPr id="4" name="TextBox 3">
            <a:extLst>
              <a:ext uri="{FF2B5EF4-FFF2-40B4-BE49-F238E27FC236}">
                <a16:creationId xmlns:a16="http://schemas.microsoft.com/office/drawing/2014/main" id="{A8E59623-8DCE-C521-ED4A-8A70265B17E6}"/>
              </a:ext>
            </a:extLst>
          </p:cNvPr>
          <p:cNvSpPr txBox="1"/>
          <p:nvPr/>
        </p:nvSpPr>
        <p:spPr>
          <a:xfrm>
            <a:off x="2830676" y="3936721"/>
            <a:ext cx="10680865" cy="1692771"/>
          </a:xfrm>
          <a:prstGeom prst="rect">
            <a:avLst/>
          </a:prstGeom>
          <a:noFill/>
        </p:spPr>
        <p:txBody>
          <a:bodyPr wrap="square">
            <a:spAutoFit/>
          </a:bodyPr>
          <a:lstStyle/>
          <a:p>
            <a:pPr marL="0" indent="0">
              <a:buFont typeface="Arial" panose="020B0604020202020204" pitchFamily="34" charset="0"/>
              <a:buNone/>
            </a:pPr>
            <a:r>
              <a:rPr lang="ru-RU" sz="2800" b="1" dirty="0"/>
              <a:t>Скажешь тоже </a:t>
            </a:r>
            <a:r>
              <a:rPr lang="en-GB" sz="2800" b="1" dirty="0"/>
              <a:t>– XP </a:t>
            </a:r>
          </a:p>
          <a:p>
            <a:pPr marL="0" indent="0">
              <a:buFont typeface="Arial" panose="020B0604020202020204" pitchFamily="34" charset="0"/>
              <a:buNone/>
            </a:pPr>
            <a:r>
              <a:rPr lang="en-GB" sz="2800" i="1" dirty="0"/>
              <a:t>– </a:t>
            </a:r>
            <a:r>
              <a:rPr lang="ru-RU" sz="2800" i="1" dirty="0"/>
              <a:t>Он</a:t>
            </a:r>
            <a:r>
              <a:rPr lang="en-GB" sz="2800" i="1" dirty="0"/>
              <a:t> </a:t>
            </a:r>
            <a:r>
              <a:rPr lang="ru-RU" sz="2800" i="1" dirty="0"/>
              <a:t>такой</a:t>
            </a:r>
            <a:r>
              <a:rPr lang="en-GB" sz="2800" i="1" dirty="0"/>
              <a:t> </a:t>
            </a:r>
            <a:r>
              <a:rPr lang="ru-RU" sz="2800" i="1" dirty="0">
                <a:highlight>
                  <a:srgbClr val="A1E4E9"/>
                </a:highlight>
              </a:rPr>
              <a:t>хорош</a:t>
            </a:r>
            <a:r>
              <a:rPr lang="en-GB" sz="2800" i="1" dirty="0">
                <a:highlight>
                  <a:srgbClr val="A1E4E9"/>
                </a:highlight>
              </a:rPr>
              <a:t>-</a:t>
            </a:r>
            <a:r>
              <a:rPr lang="ru-RU" sz="2800" i="1" dirty="0" err="1">
                <a:highlight>
                  <a:srgbClr val="A1E4E9"/>
                </a:highlight>
              </a:rPr>
              <a:t>ий</a:t>
            </a:r>
            <a:r>
              <a:rPr lang="en-GB" sz="2800" i="1" dirty="0"/>
              <a:t>! 	– </a:t>
            </a:r>
            <a:r>
              <a:rPr lang="ru-RU" sz="2800" i="1" dirty="0" err="1"/>
              <a:t>Скаж</a:t>
            </a:r>
            <a:r>
              <a:rPr lang="en-GB" sz="2800" i="1" dirty="0"/>
              <a:t>-e</a:t>
            </a:r>
            <a:r>
              <a:rPr lang="ru-RU" sz="2800" i="1" dirty="0" err="1"/>
              <a:t>шь</a:t>
            </a:r>
            <a:r>
              <a:rPr lang="en-GB" sz="2800" i="1" dirty="0"/>
              <a:t> </a:t>
            </a:r>
            <a:r>
              <a:rPr lang="ru-RU" sz="2800" i="1" dirty="0"/>
              <a:t>тоже</a:t>
            </a:r>
            <a:r>
              <a:rPr lang="en-GB" sz="2800" i="1" dirty="0"/>
              <a:t> – "</a:t>
            </a:r>
            <a:r>
              <a:rPr lang="ru-RU" sz="2800" i="1" dirty="0">
                <a:highlight>
                  <a:srgbClr val="A1E4E9"/>
                </a:highlight>
              </a:rPr>
              <a:t> хорош</a:t>
            </a:r>
            <a:r>
              <a:rPr lang="en-GB" sz="2800" i="1" dirty="0">
                <a:highlight>
                  <a:srgbClr val="A1E4E9"/>
                </a:highlight>
              </a:rPr>
              <a:t>-</a:t>
            </a:r>
            <a:r>
              <a:rPr lang="ru-RU" sz="2800" i="1" dirty="0" err="1">
                <a:highlight>
                  <a:srgbClr val="A1E4E9"/>
                </a:highlight>
              </a:rPr>
              <a:t>ий</a:t>
            </a:r>
            <a:r>
              <a:rPr lang="ru-RU" sz="2800" i="1" dirty="0">
                <a:highlight>
                  <a:srgbClr val="A1E4E9"/>
                </a:highlight>
              </a:rPr>
              <a:t> </a:t>
            </a:r>
            <a:r>
              <a:rPr lang="en-GB" sz="2800" i="1" dirty="0"/>
              <a:t>"! </a:t>
            </a:r>
          </a:p>
          <a:p>
            <a:pPr marL="0" indent="0">
              <a:buFont typeface="Arial" panose="020B0604020202020204" pitchFamily="34" charset="0"/>
              <a:buNone/>
            </a:pPr>
            <a:r>
              <a:rPr lang="en-GB" sz="2000" dirty="0"/>
              <a:t>     he </a:t>
            </a:r>
            <a:r>
              <a:rPr lang="ru-RU" sz="2000" dirty="0"/>
              <a:t>   </a:t>
            </a:r>
            <a:r>
              <a:rPr lang="en-GB" sz="2000" dirty="0"/>
              <a:t>such 	nice-</a:t>
            </a:r>
            <a:r>
              <a:rPr lang="en-GB" sz="2000" cap="small" dirty="0" err="1"/>
              <a:t>nom.sg.m</a:t>
            </a:r>
            <a:r>
              <a:rPr lang="en-GB" sz="2000" cap="small" dirty="0"/>
              <a:t> </a:t>
            </a:r>
            <a:r>
              <a:rPr lang="en-GB" sz="2000" dirty="0"/>
              <a:t>	say-</a:t>
            </a:r>
            <a:r>
              <a:rPr lang="en-GB" sz="2000" cap="small" dirty="0"/>
              <a:t>fut.2sg</a:t>
            </a:r>
            <a:r>
              <a:rPr lang="en-GB" sz="2000" dirty="0"/>
              <a:t> 	also 	nice-</a:t>
            </a:r>
            <a:r>
              <a:rPr lang="en-GB" sz="2000" cap="small" dirty="0" err="1"/>
              <a:t>nom.sg.m</a:t>
            </a:r>
            <a:r>
              <a:rPr lang="en-GB" sz="2000" cap="small" dirty="0"/>
              <a:t> </a:t>
            </a:r>
            <a:r>
              <a:rPr lang="en-GB" sz="1800" dirty="0"/>
              <a:t> </a:t>
            </a:r>
          </a:p>
          <a:p>
            <a:r>
              <a:rPr lang="en-GB" sz="2800" dirty="0"/>
              <a:t>‘–He’s so </a:t>
            </a:r>
            <a:r>
              <a:rPr lang="en-GB" sz="2800" b="1" dirty="0"/>
              <a:t>nice</a:t>
            </a:r>
            <a:r>
              <a:rPr lang="en-GB" sz="2800" dirty="0"/>
              <a:t>! –Hah, sure he’s “</a:t>
            </a:r>
            <a:r>
              <a:rPr lang="en-GB" sz="2800" b="1" dirty="0"/>
              <a:t>nice</a:t>
            </a:r>
            <a:r>
              <a:rPr lang="en-GB" sz="2800" dirty="0"/>
              <a:t>” ’. </a:t>
            </a:r>
            <a:endParaRPr lang="nb-NO" sz="2800" dirty="0">
              <a:latin typeface="Calibri Light" panose="020F0302020204030204" pitchFamily="34" charset="0"/>
              <a:cs typeface="Calibri Light" panose="020F0302020204030204" pitchFamily="34" charset="0"/>
            </a:endParaRPr>
          </a:p>
        </p:txBody>
      </p:sp>
      <p:sp>
        <p:nvSpPr>
          <p:cNvPr id="8" name="Circular Arrow 7">
            <a:extLst>
              <a:ext uri="{FF2B5EF4-FFF2-40B4-BE49-F238E27FC236}">
                <a16:creationId xmlns:a16="http://schemas.microsoft.com/office/drawing/2014/main" id="{2976EAA7-F571-B495-BF35-33C27EB7C469}"/>
              </a:ext>
            </a:extLst>
          </p:cNvPr>
          <p:cNvSpPr/>
          <p:nvPr/>
        </p:nvSpPr>
        <p:spPr>
          <a:xfrm flipH="1">
            <a:off x="5798280" y="3400738"/>
            <a:ext cx="4677197" cy="2141871"/>
          </a:xfrm>
          <a:prstGeom prst="circularArrow">
            <a:avLst>
              <a:gd name="adj1" fmla="val 3816"/>
              <a:gd name="adj2" fmla="val 447385"/>
              <a:gd name="adj3" fmla="val 20869201"/>
              <a:gd name="adj4" fmla="val 10800000"/>
              <a:gd name="adj5" fmla="val 1761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pic>
        <p:nvPicPr>
          <p:cNvPr id="10" name="Picture 9">
            <a:extLst>
              <a:ext uri="{FF2B5EF4-FFF2-40B4-BE49-F238E27FC236}">
                <a16:creationId xmlns:a16="http://schemas.microsoft.com/office/drawing/2014/main" id="{6BCE7ED0-1593-8606-1F05-9804A9383A72}"/>
              </a:ext>
            </a:extLst>
          </p:cNvPr>
          <p:cNvPicPr>
            <a:picLocks noChangeAspect="1"/>
          </p:cNvPicPr>
          <p:nvPr/>
        </p:nvPicPr>
        <p:blipFill>
          <a:blip r:embed="rId3"/>
          <a:stretch>
            <a:fillRect/>
          </a:stretch>
        </p:blipFill>
        <p:spPr>
          <a:xfrm>
            <a:off x="423672" y="3936721"/>
            <a:ext cx="2422571" cy="1692771"/>
          </a:xfrm>
          <a:prstGeom prst="rect">
            <a:avLst/>
          </a:prstGeom>
        </p:spPr>
      </p:pic>
      <p:sp>
        <p:nvSpPr>
          <p:cNvPr id="12" name="TextBox 11">
            <a:extLst>
              <a:ext uri="{FF2B5EF4-FFF2-40B4-BE49-F238E27FC236}">
                <a16:creationId xmlns:a16="http://schemas.microsoft.com/office/drawing/2014/main" id="{74B5BC97-CC6D-BFEB-FD72-DEDB0CB27501}"/>
              </a:ext>
            </a:extLst>
          </p:cNvPr>
          <p:cNvSpPr txBox="1"/>
          <p:nvPr/>
        </p:nvSpPr>
        <p:spPr>
          <a:xfrm>
            <a:off x="5652748" y="5604394"/>
            <a:ext cx="6858000" cy="369332"/>
          </a:xfrm>
          <a:prstGeom prst="rect">
            <a:avLst/>
          </a:prstGeom>
          <a:noFill/>
        </p:spPr>
        <p:txBody>
          <a:bodyPr wrap="square">
            <a:spAutoFit/>
          </a:bodyPr>
          <a:lstStyle/>
          <a:p>
            <a:r>
              <a:rPr lang="en-GB" sz="1800" dirty="0"/>
              <a:t>[I actually do not think so!]</a:t>
            </a:r>
            <a:endParaRPr lang="en-NO" dirty="0"/>
          </a:p>
        </p:txBody>
      </p:sp>
      <p:sp>
        <p:nvSpPr>
          <p:cNvPr id="6" name="Slide Number Placeholder 5">
            <a:extLst>
              <a:ext uri="{FF2B5EF4-FFF2-40B4-BE49-F238E27FC236}">
                <a16:creationId xmlns:a16="http://schemas.microsoft.com/office/drawing/2014/main" id="{C3243E21-5FFA-DB37-66D7-5934CA420F29}"/>
              </a:ext>
            </a:extLst>
          </p:cNvPr>
          <p:cNvSpPr>
            <a:spLocks noGrp="1"/>
          </p:cNvSpPr>
          <p:nvPr>
            <p:ph type="sldNum" sz="quarter" idx="12"/>
          </p:nvPr>
        </p:nvSpPr>
        <p:spPr/>
        <p:txBody>
          <a:bodyPr/>
          <a:lstStyle/>
          <a:p>
            <a:fld id="{C1710B26-72D1-264C-8E36-3BA9F4ADA98D}" type="slidenum">
              <a:rPr lang="en-NO" smtClean="0"/>
              <a:t>10</a:t>
            </a:fld>
            <a:endParaRPr lang="en-NO"/>
          </a:p>
        </p:txBody>
      </p:sp>
    </p:spTree>
    <p:extLst>
      <p:ext uri="{BB962C8B-B14F-4D97-AF65-F5344CB8AC3E}">
        <p14:creationId xmlns:p14="http://schemas.microsoft.com/office/powerpoint/2010/main" val="317190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5F09-5847-D60E-0675-22F2A4C231A7}"/>
              </a:ext>
            </a:extLst>
          </p:cNvPr>
          <p:cNvSpPr>
            <a:spLocks noGrp="1"/>
          </p:cNvSpPr>
          <p:nvPr>
            <p:ph type="title"/>
          </p:nvPr>
        </p:nvSpPr>
        <p:spPr/>
        <p:txBody>
          <a:bodyPr/>
          <a:lstStyle/>
          <a:p>
            <a:r>
              <a:rPr lang="en-NO" dirty="0"/>
              <a:t>What does reduplication look like in Russian?</a:t>
            </a:r>
          </a:p>
        </p:txBody>
      </p:sp>
      <p:sp>
        <p:nvSpPr>
          <p:cNvPr id="3" name="Content Placeholder 2">
            <a:extLst>
              <a:ext uri="{FF2B5EF4-FFF2-40B4-BE49-F238E27FC236}">
                <a16:creationId xmlns:a16="http://schemas.microsoft.com/office/drawing/2014/main" id="{71CB2A9F-1595-ECB0-3F87-ED46723E0D9E}"/>
              </a:ext>
            </a:extLst>
          </p:cNvPr>
          <p:cNvSpPr>
            <a:spLocks noGrp="1"/>
          </p:cNvSpPr>
          <p:nvPr>
            <p:ph idx="1"/>
          </p:nvPr>
        </p:nvSpPr>
        <p:spPr/>
        <p:txBody>
          <a:bodyPr/>
          <a:lstStyle/>
          <a:p>
            <a:r>
              <a:rPr lang="en-NO" sz="3600" dirty="0"/>
              <a:t>What gets repeated:</a:t>
            </a:r>
          </a:p>
          <a:p>
            <a:pPr lvl="1"/>
            <a:r>
              <a:rPr lang="en-NO" sz="3600" dirty="0"/>
              <a:t>anchor vs. slot</a:t>
            </a:r>
          </a:p>
          <a:p>
            <a:pPr lvl="1"/>
            <a:r>
              <a:rPr lang="en-NO" sz="3600" dirty="0"/>
              <a:t>part of speech</a:t>
            </a:r>
          </a:p>
          <a:p>
            <a:pPr lvl="1"/>
            <a:r>
              <a:rPr lang="en-NO" sz="3600" dirty="0"/>
              <a:t>modified vs. exact repetition</a:t>
            </a:r>
          </a:p>
          <a:p>
            <a:pPr lvl="1"/>
            <a:r>
              <a:rPr lang="en-NO" sz="3600" dirty="0"/>
              <a:t>semantic types</a:t>
            </a:r>
          </a:p>
          <a:p>
            <a:pPr lvl="1"/>
            <a:r>
              <a:rPr lang="en-NO" sz="3600" dirty="0"/>
              <a:t>syntactic types</a:t>
            </a:r>
          </a:p>
          <a:p>
            <a:pPr lvl="2"/>
            <a:r>
              <a:rPr lang="en-NO" sz="3600" dirty="0"/>
              <a:t>including: Discourse “Echo” type</a:t>
            </a:r>
          </a:p>
          <a:p>
            <a:pPr lvl="1"/>
            <a:endParaRPr lang="en-NO" dirty="0"/>
          </a:p>
        </p:txBody>
      </p:sp>
      <p:sp>
        <p:nvSpPr>
          <p:cNvPr id="4" name="Slide Number Placeholder 3">
            <a:extLst>
              <a:ext uri="{FF2B5EF4-FFF2-40B4-BE49-F238E27FC236}">
                <a16:creationId xmlns:a16="http://schemas.microsoft.com/office/drawing/2014/main" id="{986D275A-DB36-E195-A2EE-2E565D6A6D20}"/>
              </a:ext>
            </a:extLst>
          </p:cNvPr>
          <p:cNvSpPr>
            <a:spLocks noGrp="1"/>
          </p:cNvSpPr>
          <p:nvPr>
            <p:ph type="sldNum" sz="quarter" idx="12"/>
          </p:nvPr>
        </p:nvSpPr>
        <p:spPr/>
        <p:txBody>
          <a:bodyPr/>
          <a:lstStyle/>
          <a:p>
            <a:fld id="{C1710B26-72D1-264C-8E36-3BA9F4ADA98D}" type="slidenum">
              <a:rPr lang="en-NO" smtClean="0"/>
              <a:t>11</a:t>
            </a:fld>
            <a:endParaRPr lang="en-NO"/>
          </a:p>
        </p:txBody>
      </p:sp>
    </p:spTree>
    <p:extLst>
      <p:ext uri="{BB962C8B-B14F-4D97-AF65-F5344CB8AC3E}">
        <p14:creationId xmlns:p14="http://schemas.microsoft.com/office/powerpoint/2010/main" val="52587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53CC-8BAC-BED9-EF06-39830F4EE5F7}"/>
              </a:ext>
            </a:extLst>
          </p:cNvPr>
          <p:cNvSpPr>
            <a:spLocks noGrp="1"/>
          </p:cNvSpPr>
          <p:nvPr>
            <p:ph type="title"/>
          </p:nvPr>
        </p:nvSpPr>
        <p:spPr/>
        <p:txBody>
          <a:bodyPr/>
          <a:lstStyle/>
          <a:p>
            <a:r>
              <a:rPr lang="en-GB" dirty="0"/>
              <a:t>What gets repeated: </a:t>
            </a:r>
            <a:r>
              <a:rPr lang="en-GB" i="1" dirty="0"/>
              <a:t>anchor vs. slot </a:t>
            </a:r>
            <a:endParaRPr lang="en-NO" i="1" dirty="0"/>
          </a:p>
        </p:txBody>
      </p:sp>
      <p:graphicFrame>
        <p:nvGraphicFramePr>
          <p:cNvPr id="5" name="Content Placeholder 4">
            <a:extLst>
              <a:ext uri="{FF2B5EF4-FFF2-40B4-BE49-F238E27FC236}">
                <a16:creationId xmlns:a16="http://schemas.microsoft.com/office/drawing/2014/main" id="{B12C0CC2-6774-593B-D61B-A4A5D4A5FBE9}"/>
              </a:ext>
            </a:extLst>
          </p:cNvPr>
          <p:cNvGraphicFramePr>
            <a:graphicFrameLocks noGrp="1"/>
          </p:cNvGraphicFramePr>
          <p:nvPr>
            <p:ph idx="1"/>
          </p:nvPr>
        </p:nvGraphicFramePr>
        <p:xfrm>
          <a:off x="1616765" y="1825625"/>
          <a:ext cx="9276522" cy="397031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0DF61D8A-6C39-2A3B-FFCA-04BC7B3143B8}"/>
              </a:ext>
            </a:extLst>
          </p:cNvPr>
          <p:cNvSpPr>
            <a:spLocks noGrp="1"/>
          </p:cNvSpPr>
          <p:nvPr>
            <p:ph type="sldNum" sz="quarter" idx="12"/>
          </p:nvPr>
        </p:nvSpPr>
        <p:spPr/>
        <p:txBody>
          <a:bodyPr/>
          <a:lstStyle/>
          <a:p>
            <a:fld id="{C1710B26-72D1-264C-8E36-3BA9F4ADA98D}" type="slidenum">
              <a:rPr lang="en-NO" smtClean="0"/>
              <a:t>12</a:t>
            </a:fld>
            <a:endParaRPr lang="en-NO"/>
          </a:p>
        </p:txBody>
      </p:sp>
      <p:sp>
        <p:nvSpPr>
          <p:cNvPr id="9" name="TextBox 8">
            <a:extLst>
              <a:ext uri="{FF2B5EF4-FFF2-40B4-BE49-F238E27FC236}">
                <a16:creationId xmlns:a16="http://schemas.microsoft.com/office/drawing/2014/main" id="{0AA0E0B9-AC75-A7CB-E7ED-9C7BF55E3060}"/>
              </a:ext>
            </a:extLst>
          </p:cNvPr>
          <p:cNvSpPr txBox="1"/>
          <p:nvPr/>
        </p:nvSpPr>
        <p:spPr>
          <a:xfrm>
            <a:off x="7850653" y="2232264"/>
            <a:ext cx="6451600" cy="1877437"/>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ru-RU" sz="2400" b="1" dirty="0">
                <a:effectLst/>
                <a:ea typeface="Times New Roman" panose="02020603050405020304" pitchFamily="18" charset="0"/>
                <a:cs typeface="Times New Roman" panose="02020603050405020304" pitchFamily="18" charset="0"/>
              </a:rPr>
              <a:t>из</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ru-RU" sz="2400" i="1" dirty="0">
                <a:effectLs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-o 	          </a:t>
            </a:r>
            <a:r>
              <a:rPr lang="ru-RU" sz="2400" i="1" dirty="0">
                <a:effectLst/>
                <a:ea typeface="Times New Roman" panose="02020603050405020304" pitchFamily="18" charset="0"/>
                <a:cs typeface="Times New Roman" panose="02020603050405020304" pitchFamily="18" charset="0"/>
              </a:rPr>
              <a:t>из</a:t>
            </a:r>
            <a:r>
              <a:rPr lang="en-US" sz="2400" i="1" dirty="0">
                <a:effectLst/>
                <a:ea typeface="Times New Roman" panose="02020603050405020304" pitchFamily="18" charset="0"/>
                <a:cs typeface="Times New Roman" panose="02020603050405020304" pitchFamily="18" charset="0"/>
              </a:rPr>
              <a:t> </a:t>
            </a:r>
            <a:r>
              <a:rPr lang="en-US" sz="2400" i="1" dirty="0">
                <a:ea typeface="Times New Roman" panose="02020603050405020304" pitchFamily="18" charset="0"/>
                <a:cs typeface="Times New Roman" panose="02020603050405020304" pitchFamily="18" charset="0"/>
              </a:rPr>
              <a:t>        </a:t>
            </a:r>
            <a:r>
              <a:rPr lang="ru-RU" sz="2400" i="1" dirty="0">
                <a:effectLs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-e</a:t>
            </a:r>
            <a:r>
              <a:rPr lang="ru-RU" sz="2400" i="1" dirty="0">
                <a:effectLst/>
                <a:ea typeface="Times New Roman" panose="02020603050405020304" pitchFamily="18" charset="0"/>
                <a:cs typeface="Times New Roman" panose="02020603050405020304" pitchFamily="18" charset="0"/>
              </a:rPr>
              <a:t>с</a:t>
            </a:r>
            <a:endParaRPr lang="en-US" sz="2400" i="1" dirty="0">
              <a:effectLst/>
              <a:ea typeface="Times New Roman" panose="02020603050405020304" pitchFamily="18" charset="0"/>
              <a:cs typeface="Times New Roman" panose="02020603050405020304" pitchFamily="18" charset="0"/>
            </a:endParaRP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a:t>
            </a:r>
          </a:p>
          <a:p>
            <a:r>
              <a:rPr lang="en-NO" sz="2400" dirty="0">
                <a:effectLst/>
              </a:rPr>
              <a:t>[lit. ‘miracle of miracles’]</a:t>
            </a:r>
            <a:endParaRPr lang="en-NO" sz="2400" dirty="0"/>
          </a:p>
        </p:txBody>
      </p:sp>
      <p:sp>
        <p:nvSpPr>
          <p:cNvPr id="11" name="TextBox 10">
            <a:extLst>
              <a:ext uri="{FF2B5EF4-FFF2-40B4-BE49-F238E27FC236}">
                <a16:creationId xmlns:a16="http://schemas.microsoft.com/office/drawing/2014/main" id="{1F213EA8-EA26-4805-DA4B-6EF45E6ADA72}"/>
              </a:ext>
            </a:extLst>
          </p:cNvPr>
          <p:cNvSpPr txBox="1"/>
          <p:nvPr/>
        </p:nvSpPr>
        <p:spPr>
          <a:xfrm>
            <a:off x="573156" y="5016501"/>
            <a:ext cx="9015343" cy="1508105"/>
          </a:xfrm>
          <a:prstGeom prst="rect">
            <a:avLst/>
          </a:prstGeom>
          <a:noFill/>
        </p:spPr>
        <p:txBody>
          <a:bodyPr wrap="square">
            <a:spAutoFit/>
          </a:bodyPr>
          <a:lstStyle/>
          <a:p>
            <a:r>
              <a:rPr lang="ru-RU" sz="2400" b="1" dirty="0"/>
              <a:t>время от времени </a:t>
            </a:r>
            <a:r>
              <a:rPr lang="en-GB" sz="2400" b="1" dirty="0"/>
              <a:t>Cl</a:t>
            </a:r>
          </a:p>
          <a:p>
            <a:r>
              <a:rPr lang="ru-RU" sz="2400" i="1" dirty="0"/>
              <a:t>Врем</a:t>
            </a:r>
            <a:r>
              <a:rPr lang="en-GB" sz="2400" i="1" dirty="0"/>
              <a:t>-</a:t>
            </a:r>
            <a:r>
              <a:rPr lang="ru-RU" sz="2400" i="1" dirty="0"/>
              <a:t>я</a:t>
            </a:r>
            <a:r>
              <a:rPr lang="en-GB" sz="2400" i="1" dirty="0"/>
              <a:t> </a:t>
            </a:r>
            <a:r>
              <a:rPr lang="ru-RU" sz="2400" i="1" dirty="0"/>
              <a:t>от</a:t>
            </a:r>
            <a:r>
              <a:rPr lang="en-GB" sz="2400" i="1" dirty="0"/>
              <a:t> 	</a:t>
            </a:r>
            <a:r>
              <a:rPr lang="ru-RU" sz="2400" i="1" dirty="0"/>
              <a:t>врем</a:t>
            </a:r>
            <a:r>
              <a:rPr lang="en-GB" sz="2400" i="1" dirty="0"/>
              <a:t>-</a:t>
            </a:r>
            <a:r>
              <a:rPr lang="ru-RU" sz="2400" i="1" dirty="0" err="1"/>
              <a:t>ени</a:t>
            </a:r>
            <a:r>
              <a:rPr lang="en-GB" sz="2400" i="1" dirty="0"/>
              <a:t> </a:t>
            </a:r>
            <a:r>
              <a:rPr lang="ru-RU" sz="2400" i="1" dirty="0"/>
              <a:t>мне</a:t>
            </a:r>
            <a:r>
              <a:rPr lang="en-GB" sz="2400" i="1" dirty="0"/>
              <a:t> </a:t>
            </a:r>
            <a:r>
              <a:rPr lang="ru-RU" sz="2400" i="1" dirty="0" err="1"/>
              <a:t>сни</a:t>
            </a:r>
            <a:r>
              <a:rPr lang="en-GB" sz="2400" i="1" dirty="0"/>
              <a:t>-</a:t>
            </a:r>
            <a:r>
              <a:rPr lang="ru-RU" sz="2400" i="1" dirty="0"/>
              <a:t>л</a:t>
            </a:r>
            <a:r>
              <a:rPr lang="en-GB" sz="2400" i="1" dirty="0"/>
              <a:t>-</a:t>
            </a:r>
            <a:r>
              <a:rPr lang="ru-RU" sz="2400" i="1" dirty="0" err="1"/>
              <a:t>ся</a:t>
            </a:r>
            <a:r>
              <a:rPr lang="en-GB" sz="2400" i="1" dirty="0"/>
              <a:t> 	</a:t>
            </a:r>
            <a:r>
              <a:rPr lang="ru-RU" sz="2400" i="1" dirty="0"/>
              <a:t>Вадим</a:t>
            </a:r>
            <a:r>
              <a:rPr lang="en-GB" sz="2400" i="1" dirty="0"/>
              <a:t>.</a:t>
            </a:r>
          </a:p>
          <a:p>
            <a:r>
              <a:rPr lang="en-GB" dirty="0"/>
              <a:t>time</a:t>
            </a:r>
            <a:r>
              <a:rPr lang="ru-RU" dirty="0"/>
              <a:t>-</a:t>
            </a:r>
            <a:r>
              <a:rPr lang="nb-NO" cap="small" dirty="0" err="1"/>
              <a:t>acc.sg</a:t>
            </a:r>
            <a:r>
              <a:rPr lang="en-GB" cap="small" dirty="0"/>
              <a:t> </a:t>
            </a:r>
            <a:r>
              <a:rPr lang="en-GB" dirty="0"/>
              <a:t>from 	time-</a:t>
            </a:r>
            <a:r>
              <a:rPr lang="en-GB" cap="small" dirty="0" err="1"/>
              <a:t>gen.sg</a:t>
            </a:r>
            <a:r>
              <a:rPr lang="en-GB" dirty="0"/>
              <a:t> </a:t>
            </a:r>
            <a:r>
              <a:rPr lang="en-GB" dirty="0" err="1"/>
              <a:t>I.</a:t>
            </a:r>
            <a:r>
              <a:rPr lang="en-GB" cap="small" dirty="0" err="1"/>
              <a:t>dat</a:t>
            </a:r>
            <a:r>
              <a:rPr lang="en-GB" dirty="0"/>
              <a:t> 	dream-</a:t>
            </a:r>
            <a:r>
              <a:rPr lang="en-GB" cap="small" dirty="0"/>
              <a:t>pst.3sg-refl</a:t>
            </a:r>
            <a:r>
              <a:rPr lang="en-GB" dirty="0"/>
              <a:t> 	</a:t>
            </a:r>
            <a:r>
              <a:rPr lang="en-GB" dirty="0" err="1"/>
              <a:t>Vadim.</a:t>
            </a:r>
            <a:r>
              <a:rPr lang="en-GB" cap="small" dirty="0" err="1"/>
              <a:t>nom.sg</a:t>
            </a:r>
            <a:r>
              <a:rPr lang="en-GB" cap="small" dirty="0"/>
              <a:t> </a:t>
            </a:r>
            <a:endParaRPr lang="en-NO" cap="small" dirty="0"/>
          </a:p>
          <a:p>
            <a:r>
              <a:rPr lang="nb-NO" sz="2400" dirty="0"/>
              <a:t>‘</a:t>
            </a:r>
            <a:r>
              <a:rPr lang="en-GB" sz="2400" dirty="0"/>
              <a:t>From time to time I dreamed of Vadim.’</a:t>
            </a:r>
            <a:endParaRPr lang="en-NO" sz="2400" dirty="0"/>
          </a:p>
        </p:txBody>
      </p:sp>
      <p:grpSp>
        <p:nvGrpSpPr>
          <p:cNvPr id="26" name="Group 25">
            <a:extLst>
              <a:ext uri="{FF2B5EF4-FFF2-40B4-BE49-F238E27FC236}">
                <a16:creationId xmlns:a16="http://schemas.microsoft.com/office/drawing/2014/main" id="{31DF978C-E7D3-8509-9706-4D6D479DB84E}"/>
              </a:ext>
            </a:extLst>
          </p:cNvPr>
          <p:cNvGrpSpPr/>
          <p:nvPr/>
        </p:nvGrpSpPr>
        <p:grpSpPr>
          <a:xfrm>
            <a:off x="573156" y="4356100"/>
            <a:ext cx="4507671" cy="660401"/>
            <a:chOff x="573156" y="4356100"/>
            <a:chExt cx="4507671" cy="660401"/>
          </a:xfrm>
        </p:grpSpPr>
        <p:sp>
          <p:nvSpPr>
            <p:cNvPr id="8" name="TextBox 7">
              <a:extLst>
                <a:ext uri="{FF2B5EF4-FFF2-40B4-BE49-F238E27FC236}">
                  <a16:creationId xmlns:a16="http://schemas.microsoft.com/office/drawing/2014/main" id="{F44006BD-581C-9408-C766-D2453884F32B}"/>
                </a:ext>
              </a:extLst>
            </p:cNvPr>
            <p:cNvSpPr txBox="1"/>
            <p:nvPr/>
          </p:nvSpPr>
          <p:spPr>
            <a:xfrm>
              <a:off x="573156" y="4493281"/>
              <a:ext cx="2622834" cy="523220"/>
            </a:xfrm>
            <a:prstGeom prst="rect">
              <a:avLst/>
            </a:prstGeom>
            <a:noFill/>
          </p:spPr>
          <p:txBody>
            <a:bodyPr wrap="none" rtlCol="0">
              <a:spAutoFit/>
            </a:bodyPr>
            <a:lstStyle/>
            <a:p>
              <a:r>
                <a:rPr lang="en-NO" sz="2800" dirty="0"/>
                <a:t>Anchor (56 cxns)</a:t>
              </a:r>
            </a:p>
          </p:txBody>
        </p:sp>
        <p:cxnSp>
          <p:nvCxnSpPr>
            <p:cNvPr id="16" name="Straight Connector 15">
              <a:extLst>
                <a:ext uri="{FF2B5EF4-FFF2-40B4-BE49-F238E27FC236}">
                  <a16:creationId xmlns:a16="http://schemas.microsoft.com/office/drawing/2014/main" id="{04BB1B35-A247-74C5-2BD4-F5CCAC99D48A}"/>
                </a:ext>
              </a:extLst>
            </p:cNvPr>
            <p:cNvCxnSpPr/>
            <p:nvPr/>
          </p:nvCxnSpPr>
          <p:spPr>
            <a:xfrm flipV="1">
              <a:off x="3195990" y="4356100"/>
              <a:ext cx="1884837" cy="398791"/>
            </a:xfrm>
            <a:prstGeom prst="line">
              <a:avLst/>
            </a:prstGeom>
            <a:ln w="28575"/>
          </p:spPr>
          <p:style>
            <a:lnRef idx="1">
              <a:schemeClr val="accent2"/>
            </a:lnRef>
            <a:fillRef idx="0">
              <a:schemeClr val="accent2"/>
            </a:fillRef>
            <a:effectRef idx="0">
              <a:schemeClr val="accent2"/>
            </a:effectRef>
            <a:fontRef idx="minor">
              <a:schemeClr val="tx1"/>
            </a:fontRef>
          </p:style>
        </p:cxnSp>
      </p:grpSp>
      <p:grpSp>
        <p:nvGrpSpPr>
          <p:cNvPr id="25" name="Group 24">
            <a:extLst>
              <a:ext uri="{FF2B5EF4-FFF2-40B4-BE49-F238E27FC236}">
                <a16:creationId xmlns:a16="http://schemas.microsoft.com/office/drawing/2014/main" id="{19115553-42EB-35C8-CDA4-DF69FD3D4832}"/>
              </a:ext>
            </a:extLst>
          </p:cNvPr>
          <p:cNvGrpSpPr/>
          <p:nvPr/>
        </p:nvGrpSpPr>
        <p:grpSpPr>
          <a:xfrm>
            <a:off x="7175500" y="1574107"/>
            <a:ext cx="7825253" cy="1626546"/>
            <a:chOff x="7175500" y="1574107"/>
            <a:chExt cx="7825253" cy="1626546"/>
          </a:xfrm>
        </p:grpSpPr>
        <p:sp>
          <p:nvSpPr>
            <p:cNvPr id="13" name="TextBox 12">
              <a:extLst>
                <a:ext uri="{FF2B5EF4-FFF2-40B4-BE49-F238E27FC236}">
                  <a16:creationId xmlns:a16="http://schemas.microsoft.com/office/drawing/2014/main" id="{2B84C973-1AF5-9FAC-5385-51763A6FE53E}"/>
                </a:ext>
              </a:extLst>
            </p:cNvPr>
            <p:cNvSpPr txBox="1"/>
            <p:nvPr/>
          </p:nvSpPr>
          <p:spPr>
            <a:xfrm>
              <a:off x="7850653" y="1574107"/>
              <a:ext cx="7150100" cy="523220"/>
            </a:xfrm>
            <a:prstGeom prst="rect">
              <a:avLst/>
            </a:prstGeom>
            <a:noFill/>
          </p:spPr>
          <p:txBody>
            <a:bodyPr wrap="square">
              <a:spAutoFit/>
            </a:bodyPr>
            <a:lstStyle/>
            <a:p>
              <a:r>
                <a:rPr lang="en-US" sz="2800" dirty="0">
                  <a:effectLst/>
                  <a:ea typeface="Times New Roman" panose="02020603050405020304" pitchFamily="18" charset="0"/>
                  <a:cs typeface="Times New Roman" panose="02020603050405020304" pitchFamily="18" charset="0"/>
                </a:rPr>
                <a:t>Slot (59 </a:t>
              </a:r>
              <a:r>
                <a:rPr lang="en-US" sz="2800" dirty="0" err="1">
                  <a:effectLst/>
                  <a:ea typeface="Times New Roman" panose="02020603050405020304" pitchFamily="18" charset="0"/>
                  <a:cs typeface="Times New Roman" panose="02020603050405020304" pitchFamily="18" charset="0"/>
                </a:rPr>
                <a:t>cxns</a:t>
              </a:r>
              <a:r>
                <a:rPr lang="en-US" sz="2800" dirty="0">
                  <a:effectLst/>
                  <a:ea typeface="Times New Roman" panose="02020603050405020304" pitchFamily="18" charset="0"/>
                  <a:cs typeface="Times New Roman" panose="02020603050405020304" pitchFamily="18" charset="0"/>
                </a:rPr>
                <a:t>)</a:t>
              </a:r>
            </a:p>
          </p:txBody>
        </p:sp>
        <p:cxnSp>
          <p:nvCxnSpPr>
            <p:cNvPr id="17" name="Straight Connector 16">
              <a:extLst>
                <a:ext uri="{FF2B5EF4-FFF2-40B4-BE49-F238E27FC236}">
                  <a16:creationId xmlns:a16="http://schemas.microsoft.com/office/drawing/2014/main" id="{79173092-E9FC-C84C-D8D2-46891118942A}"/>
                </a:ext>
              </a:extLst>
            </p:cNvPr>
            <p:cNvCxnSpPr>
              <a:cxnSpLocks/>
              <a:endCxn id="13" idx="1"/>
            </p:cNvCxnSpPr>
            <p:nvPr/>
          </p:nvCxnSpPr>
          <p:spPr>
            <a:xfrm flipV="1">
              <a:off x="7175500" y="1835717"/>
              <a:ext cx="675153" cy="1364936"/>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grpSp>
      <p:grpSp>
        <p:nvGrpSpPr>
          <p:cNvPr id="27" name="Group 26">
            <a:extLst>
              <a:ext uri="{FF2B5EF4-FFF2-40B4-BE49-F238E27FC236}">
                <a16:creationId xmlns:a16="http://schemas.microsoft.com/office/drawing/2014/main" id="{358BCB37-602A-1751-10F2-C127F2106202}"/>
              </a:ext>
            </a:extLst>
          </p:cNvPr>
          <p:cNvGrpSpPr/>
          <p:nvPr/>
        </p:nvGrpSpPr>
        <p:grpSpPr>
          <a:xfrm>
            <a:off x="573156" y="1825625"/>
            <a:ext cx="5522844" cy="784830"/>
            <a:chOff x="573156" y="1825625"/>
            <a:chExt cx="5522844" cy="784830"/>
          </a:xfrm>
        </p:grpSpPr>
        <p:sp>
          <p:nvSpPr>
            <p:cNvPr id="14" name="TextBox 13">
              <a:extLst>
                <a:ext uri="{FF2B5EF4-FFF2-40B4-BE49-F238E27FC236}">
                  <a16:creationId xmlns:a16="http://schemas.microsoft.com/office/drawing/2014/main" id="{2DA3273E-4AC9-ED9A-1CB9-202B509AB0A4}"/>
                </a:ext>
              </a:extLst>
            </p:cNvPr>
            <p:cNvSpPr txBox="1"/>
            <p:nvPr/>
          </p:nvSpPr>
          <p:spPr>
            <a:xfrm>
              <a:off x="573156" y="1825625"/>
              <a:ext cx="4424609" cy="523220"/>
            </a:xfrm>
            <a:prstGeom prst="rect">
              <a:avLst/>
            </a:prstGeom>
            <a:noFill/>
          </p:spPr>
          <p:txBody>
            <a:bodyPr wrap="none" rtlCol="0">
              <a:spAutoFit/>
            </a:bodyPr>
            <a:lstStyle/>
            <a:p>
              <a:r>
                <a:rPr lang="en-NO" sz="2800" dirty="0"/>
                <a:t>Both anchor and slot (3 cxns)</a:t>
              </a:r>
            </a:p>
          </p:txBody>
        </p:sp>
        <p:cxnSp>
          <p:nvCxnSpPr>
            <p:cNvPr id="20" name="Straight Connector 19">
              <a:extLst>
                <a:ext uri="{FF2B5EF4-FFF2-40B4-BE49-F238E27FC236}">
                  <a16:creationId xmlns:a16="http://schemas.microsoft.com/office/drawing/2014/main" id="{F6444BE7-5364-CF62-1A86-E8FC3E2155BF}"/>
                </a:ext>
              </a:extLst>
            </p:cNvPr>
            <p:cNvCxnSpPr>
              <a:cxnSpLocks/>
              <a:stCxn id="14" idx="3"/>
            </p:cNvCxnSpPr>
            <p:nvPr/>
          </p:nvCxnSpPr>
          <p:spPr>
            <a:xfrm>
              <a:off x="4997765" y="2087235"/>
              <a:ext cx="1098235" cy="523220"/>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grpSp>
      <p:sp>
        <p:nvSpPr>
          <p:cNvPr id="24" name="TextBox 23">
            <a:extLst>
              <a:ext uri="{FF2B5EF4-FFF2-40B4-BE49-F238E27FC236}">
                <a16:creationId xmlns:a16="http://schemas.microsoft.com/office/drawing/2014/main" id="{E6DA58C2-4624-DB16-72D2-3E53C91F622A}"/>
              </a:ext>
            </a:extLst>
          </p:cNvPr>
          <p:cNvSpPr txBox="1"/>
          <p:nvPr/>
        </p:nvSpPr>
        <p:spPr>
          <a:xfrm>
            <a:off x="348871" y="2484783"/>
            <a:ext cx="4731956" cy="1477328"/>
          </a:xfrm>
          <a:prstGeom prst="rect">
            <a:avLst/>
          </a:prstGeom>
          <a:noFill/>
        </p:spPr>
        <p:txBody>
          <a:bodyPr wrap="square">
            <a:spAutoFit/>
          </a:bodyPr>
          <a:lstStyle/>
          <a:p>
            <a:r>
              <a:rPr lang="ru-RU" sz="2400" b="1" dirty="0"/>
              <a:t>не</a:t>
            </a:r>
            <a:r>
              <a:rPr lang="en-GB" sz="2400" b="1" dirty="0"/>
              <a:t> Verb, </a:t>
            </a:r>
            <a:r>
              <a:rPr lang="ru-RU" sz="2400" b="1" dirty="0"/>
              <a:t>так не </a:t>
            </a:r>
            <a:r>
              <a:rPr lang="en-GB" sz="2400" b="1" dirty="0"/>
              <a:t>~Verb</a:t>
            </a:r>
          </a:p>
          <a:p>
            <a:r>
              <a:rPr lang="ru-RU" sz="2400" i="1" dirty="0"/>
              <a:t>Не</a:t>
            </a:r>
            <a:r>
              <a:rPr lang="en-NO" sz="2400" i="1" dirty="0"/>
              <a:t> </a:t>
            </a:r>
            <a:r>
              <a:rPr lang="ru-RU" sz="2400" i="1" dirty="0"/>
              <a:t>повез</a:t>
            </a:r>
            <a:r>
              <a:rPr lang="en-NO" sz="2400" i="1" dirty="0"/>
              <a:t>-</a:t>
            </a:r>
            <a:r>
              <a:rPr lang="ru-RU" sz="2400" i="1" dirty="0"/>
              <a:t>л</a:t>
            </a:r>
            <a:r>
              <a:rPr lang="en-NO" sz="2400" i="1" dirty="0"/>
              <a:t>-o, 	</a:t>
            </a:r>
            <a:r>
              <a:rPr lang="ru-RU" sz="2400" i="1" dirty="0"/>
              <a:t>так не повез</a:t>
            </a:r>
            <a:r>
              <a:rPr lang="en-NO" sz="2400" i="1" dirty="0"/>
              <a:t>-</a:t>
            </a:r>
            <a:r>
              <a:rPr lang="ru-RU" sz="2400" i="1" dirty="0"/>
              <a:t>л</a:t>
            </a:r>
            <a:r>
              <a:rPr lang="en-NO" sz="2400" i="1" dirty="0"/>
              <a:t>-o!</a:t>
            </a:r>
          </a:p>
          <a:p>
            <a:r>
              <a:rPr lang="en-NO" cap="small" dirty="0"/>
              <a:t>neg</a:t>
            </a:r>
            <a:r>
              <a:rPr lang="en-NO" dirty="0"/>
              <a:t> be_lucky-</a:t>
            </a:r>
            <a:r>
              <a:rPr lang="en-GB" cap="small" dirty="0"/>
              <a:t>pst.3sg-n </a:t>
            </a:r>
            <a:r>
              <a:rPr lang="en-GB" dirty="0"/>
              <a:t>so</a:t>
            </a:r>
            <a:r>
              <a:rPr lang="en-NO" cap="small" dirty="0"/>
              <a:t> neg</a:t>
            </a:r>
            <a:r>
              <a:rPr lang="en-NO" dirty="0"/>
              <a:t> be_lucky-</a:t>
            </a:r>
            <a:r>
              <a:rPr lang="en-GB" cap="small" dirty="0"/>
              <a:t>pst.3sg-n</a:t>
            </a:r>
            <a:endParaRPr lang="en-NO" dirty="0"/>
          </a:p>
          <a:p>
            <a:r>
              <a:rPr lang="en-GB" sz="2400" dirty="0"/>
              <a:t>‘Oh, unlucky, so unlucky!’</a:t>
            </a:r>
            <a:endParaRPr lang="en-NO" sz="2400" dirty="0"/>
          </a:p>
        </p:txBody>
      </p:sp>
    </p:spTree>
    <p:extLst>
      <p:ext uri="{BB962C8B-B14F-4D97-AF65-F5344CB8AC3E}">
        <p14:creationId xmlns:p14="http://schemas.microsoft.com/office/powerpoint/2010/main" val="19536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8FD-5FE9-E845-564C-8AB4C58CE419}"/>
              </a:ext>
            </a:extLst>
          </p:cNvPr>
          <p:cNvSpPr>
            <a:spLocks noGrp="1"/>
          </p:cNvSpPr>
          <p:nvPr>
            <p:ph type="title"/>
          </p:nvPr>
        </p:nvSpPr>
        <p:spPr/>
        <p:txBody>
          <a:bodyPr/>
          <a:lstStyle/>
          <a:p>
            <a:r>
              <a:rPr lang="en-GB" dirty="0"/>
              <a:t>What gets repeated: </a:t>
            </a:r>
            <a:r>
              <a:rPr lang="en-GB" i="1" dirty="0"/>
              <a:t>part of speech</a:t>
            </a:r>
            <a:endParaRPr lang="en-NO" dirty="0"/>
          </a:p>
        </p:txBody>
      </p:sp>
      <p:sp>
        <p:nvSpPr>
          <p:cNvPr id="3" name="Content Placeholder 2">
            <a:extLst>
              <a:ext uri="{FF2B5EF4-FFF2-40B4-BE49-F238E27FC236}">
                <a16:creationId xmlns:a16="http://schemas.microsoft.com/office/drawing/2014/main" id="{EB0C812C-2E65-63A3-1902-F16D471DF1BE}"/>
              </a:ext>
            </a:extLst>
          </p:cNvPr>
          <p:cNvSpPr>
            <a:spLocks noGrp="1"/>
          </p:cNvSpPr>
          <p:nvPr>
            <p:ph idx="1"/>
          </p:nvPr>
        </p:nvSpPr>
        <p:spPr/>
        <p:txBody>
          <a:bodyPr>
            <a:normAutofit/>
          </a:bodyPr>
          <a:lstStyle/>
          <a:p>
            <a:r>
              <a:rPr lang="en-GB" dirty="0"/>
              <a:t>All parts of speech can be repeated</a:t>
            </a:r>
          </a:p>
          <a:p>
            <a:pPr lvl="1"/>
            <a:endParaRPr lang="en-NO" dirty="0"/>
          </a:p>
          <a:p>
            <a:pPr lvl="1"/>
            <a:endParaRPr lang="en-NO" dirty="0"/>
          </a:p>
        </p:txBody>
      </p:sp>
      <p:sp>
        <p:nvSpPr>
          <p:cNvPr id="4" name="Slide Number Placeholder 3">
            <a:extLst>
              <a:ext uri="{FF2B5EF4-FFF2-40B4-BE49-F238E27FC236}">
                <a16:creationId xmlns:a16="http://schemas.microsoft.com/office/drawing/2014/main" id="{EEDC2F0F-2E64-9920-3457-0F1F66CAEC77}"/>
              </a:ext>
            </a:extLst>
          </p:cNvPr>
          <p:cNvSpPr>
            <a:spLocks noGrp="1"/>
          </p:cNvSpPr>
          <p:nvPr>
            <p:ph type="sldNum" sz="quarter" idx="12"/>
          </p:nvPr>
        </p:nvSpPr>
        <p:spPr/>
        <p:txBody>
          <a:bodyPr/>
          <a:lstStyle/>
          <a:p>
            <a:fld id="{C1710B26-72D1-264C-8E36-3BA9F4ADA98D}" type="slidenum">
              <a:rPr lang="en-NO" smtClean="0"/>
              <a:t>13</a:t>
            </a:fld>
            <a:endParaRPr lang="en-NO"/>
          </a:p>
        </p:txBody>
      </p:sp>
      <p:sp>
        <p:nvSpPr>
          <p:cNvPr id="6" name="TextBox 5">
            <a:extLst>
              <a:ext uri="{FF2B5EF4-FFF2-40B4-BE49-F238E27FC236}">
                <a16:creationId xmlns:a16="http://schemas.microsoft.com/office/drawing/2014/main" id="{D114604E-A6D9-3DDA-1FAE-19C16D1968A8}"/>
              </a:ext>
            </a:extLst>
          </p:cNvPr>
          <p:cNvSpPr txBox="1"/>
          <p:nvPr/>
        </p:nvSpPr>
        <p:spPr>
          <a:xfrm>
            <a:off x="6096000" y="2551837"/>
            <a:ext cx="6098582" cy="1938992"/>
          </a:xfrm>
          <a:prstGeom prst="rect">
            <a:avLst/>
          </a:prstGeom>
          <a:noFill/>
        </p:spPr>
        <p:txBody>
          <a:bodyPr wrap="square">
            <a:spAutoFit/>
          </a:bodyPr>
          <a:lstStyle/>
          <a:p>
            <a:pPr marL="800100" lvl="1" indent="-342900">
              <a:buFont typeface="Arial" panose="020B0604020202020204" pitchFamily="34" charset="0"/>
              <a:buChar char="•"/>
            </a:pPr>
            <a:r>
              <a:rPr lang="en-NO" sz="2400" dirty="0"/>
              <a:t>XP (i.e. any phrasal unit)</a:t>
            </a:r>
          </a:p>
          <a:p>
            <a:pPr marL="800100" lvl="1" indent="-342900">
              <a:buFont typeface="Arial" panose="020B0604020202020204" pitchFamily="34" charset="0"/>
              <a:buChar char="•"/>
            </a:pPr>
            <a:r>
              <a:rPr lang="en-NO" sz="2400" dirty="0"/>
              <a:t>Preposition</a:t>
            </a:r>
          </a:p>
          <a:p>
            <a:pPr marL="800100" lvl="1" indent="-342900">
              <a:buFont typeface="Arial" panose="020B0604020202020204" pitchFamily="34" charset="0"/>
              <a:buChar char="•"/>
            </a:pPr>
            <a:r>
              <a:rPr lang="en-NO" sz="2400" dirty="0"/>
              <a:t>Conjunction</a:t>
            </a:r>
          </a:p>
          <a:p>
            <a:pPr marL="800100" lvl="1" indent="-342900">
              <a:buFont typeface="Arial" panose="020B0604020202020204" pitchFamily="34" charset="0"/>
              <a:buChar char="•"/>
            </a:pPr>
            <a:r>
              <a:rPr lang="en-NO" sz="2400" dirty="0"/>
              <a:t>Particle</a:t>
            </a:r>
          </a:p>
          <a:p>
            <a:pPr marL="800100" lvl="1" indent="-342900">
              <a:buFont typeface="Arial" panose="020B0604020202020204" pitchFamily="34" charset="0"/>
              <a:buChar char="•"/>
            </a:pPr>
            <a:r>
              <a:rPr lang="en-GB" sz="2400" dirty="0"/>
              <a:t>Onomatopoeic </a:t>
            </a:r>
            <a:endParaRPr lang="en-NO" sz="2400" dirty="0"/>
          </a:p>
        </p:txBody>
      </p:sp>
      <p:sp>
        <p:nvSpPr>
          <p:cNvPr id="8" name="TextBox 7">
            <a:extLst>
              <a:ext uri="{FF2B5EF4-FFF2-40B4-BE49-F238E27FC236}">
                <a16:creationId xmlns:a16="http://schemas.microsoft.com/office/drawing/2014/main" id="{77B08CB3-F068-60CF-BB1E-4C562DE562E2}"/>
              </a:ext>
            </a:extLst>
          </p:cNvPr>
          <p:cNvSpPr txBox="1"/>
          <p:nvPr/>
        </p:nvSpPr>
        <p:spPr>
          <a:xfrm>
            <a:off x="980267" y="2551837"/>
            <a:ext cx="6455044" cy="2308324"/>
          </a:xfrm>
          <a:prstGeom prst="rect">
            <a:avLst/>
          </a:prstGeom>
          <a:noFill/>
        </p:spPr>
        <p:txBody>
          <a:bodyPr wrap="square">
            <a:spAutoFit/>
          </a:bodyPr>
          <a:lstStyle/>
          <a:p>
            <a:pPr marL="742950" lvl="1" indent="-285750">
              <a:buFont typeface="Arial" panose="020B0604020202020204" pitchFamily="34" charset="0"/>
              <a:buChar char="•"/>
            </a:pPr>
            <a:r>
              <a:rPr lang="en-GB" sz="2400" b="1" dirty="0"/>
              <a:t>N</a:t>
            </a:r>
            <a:r>
              <a:rPr lang="en-NO" sz="2400" b="1" dirty="0"/>
              <a:t>oun </a:t>
            </a:r>
            <a:r>
              <a:rPr lang="en-NO" sz="2400" dirty="0"/>
              <a:t>(45 cxns)</a:t>
            </a:r>
          </a:p>
          <a:p>
            <a:pPr marL="742950" lvl="1" indent="-285750">
              <a:buFont typeface="Arial" panose="020B0604020202020204" pitchFamily="34" charset="0"/>
              <a:buChar char="•"/>
            </a:pPr>
            <a:r>
              <a:rPr lang="en-GB" sz="2400" dirty="0"/>
              <a:t>V</a:t>
            </a:r>
            <a:r>
              <a:rPr lang="en-NO" sz="2400" dirty="0"/>
              <a:t>erb</a:t>
            </a:r>
          </a:p>
          <a:p>
            <a:pPr marL="742950" lvl="1" indent="-285750">
              <a:buFont typeface="Arial" panose="020B0604020202020204" pitchFamily="34" charset="0"/>
              <a:buChar char="•"/>
            </a:pPr>
            <a:r>
              <a:rPr lang="en-GB" sz="2400" dirty="0"/>
              <a:t>A</a:t>
            </a:r>
            <a:r>
              <a:rPr lang="en-NO" sz="2400" dirty="0"/>
              <a:t>djective</a:t>
            </a:r>
          </a:p>
          <a:p>
            <a:pPr marL="742950" lvl="1" indent="-285750">
              <a:buFont typeface="Arial" panose="020B0604020202020204" pitchFamily="34" charset="0"/>
              <a:buChar char="•"/>
            </a:pPr>
            <a:r>
              <a:rPr lang="en-GB" sz="2400" dirty="0"/>
              <a:t>Adverb </a:t>
            </a:r>
          </a:p>
          <a:p>
            <a:pPr marL="742950" lvl="1" indent="-285750">
              <a:buFont typeface="Arial" panose="020B0604020202020204" pitchFamily="34" charset="0"/>
              <a:buChar char="•"/>
            </a:pPr>
            <a:r>
              <a:rPr lang="en-GB" sz="2400" dirty="0"/>
              <a:t>Pronoun</a:t>
            </a:r>
          </a:p>
          <a:p>
            <a:pPr marL="742950" lvl="1" indent="-285750">
              <a:buFont typeface="Arial" panose="020B0604020202020204" pitchFamily="34" charset="0"/>
              <a:buChar char="•"/>
            </a:pPr>
            <a:r>
              <a:rPr lang="en-NO" sz="2400" dirty="0"/>
              <a:t>Prefix</a:t>
            </a:r>
          </a:p>
        </p:txBody>
      </p:sp>
      <p:sp>
        <p:nvSpPr>
          <p:cNvPr id="9" name="Rectangle 8">
            <a:extLst>
              <a:ext uri="{FF2B5EF4-FFF2-40B4-BE49-F238E27FC236}">
                <a16:creationId xmlns:a16="http://schemas.microsoft.com/office/drawing/2014/main" id="{2FC80C16-1033-96C9-3885-9818F8644D14}"/>
              </a:ext>
            </a:extLst>
          </p:cNvPr>
          <p:cNvSpPr/>
          <p:nvPr/>
        </p:nvSpPr>
        <p:spPr>
          <a:xfrm>
            <a:off x="838200" y="5662202"/>
            <a:ext cx="9623156" cy="782108"/>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Reduplicative </a:t>
            </a:r>
            <a:r>
              <a:rPr lang="en-GB" sz="2400" dirty="0" err="1">
                <a:solidFill>
                  <a:schemeClr val="tx1"/>
                </a:solidFill>
              </a:rPr>
              <a:t>cxns</a:t>
            </a:r>
            <a:r>
              <a:rPr lang="en-GB" sz="2400" dirty="0">
                <a:solidFill>
                  <a:schemeClr val="tx1"/>
                </a:solidFill>
              </a:rPr>
              <a:t> are very diverse</a:t>
            </a:r>
          </a:p>
        </p:txBody>
      </p:sp>
    </p:spTree>
    <p:extLst>
      <p:ext uri="{BB962C8B-B14F-4D97-AF65-F5344CB8AC3E}">
        <p14:creationId xmlns:p14="http://schemas.microsoft.com/office/powerpoint/2010/main" val="354616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8FD-5FE9-E845-564C-8AB4C58CE419}"/>
              </a:ext>
            </a:extLst>
          </p:cNvPr>
          <p:cNvSpPr>
            <a:spLocks noGrp="1"/>
          </p:cNvSpPr>
          <p:nvPr>
            <p:ph type="title"/>
          </p:nvPr>
        </p:nvSpPr>
        <p:spPr>
          <a:xfrm>
            <a:off x="838200" y="365126"/>
            <a:ext cx="10515600" cy="706438"/>
          </a:xfrm>
        </p:spPr>
        <p:txBody>
          <a:bodyPr/>
          <a:lstStyle/>
          <a:p>
            <a:r>
              <a:rPr lang="en-GB" dirty="0"/>
              <a:t>What gets repeated: </a:t>
            </a:r>
            <a:r>
              <a:rPr lang="en-GB" i="1" dirty="0"/>
              <a:t>part of speech</a:t>
            </a:r>
            <a:endParaRPr lang="en-NO" dirty="0"/>
          </a:p>
        </p:txBody>
      </p:sp>
      <p:sp>
        <p:nvSpPr>
          <p:cNvPr id="4" name="Slide Number Placeholder 3">
            <a:extLst>
              <a:ext uri="{FF2B5EF4-FFF2-40B4-BE49-F238E27FC236}">
                <a16:creationId xmlns:a16="http://schemas.microsoft.com/office/drawing/2014/main" id="{EEDC2F0F-2E64-9920-3457-0F1F66CAEC77}"/>
              </a:ext>
            </a:extLst>
          </p:cNvPr>
          <p:cNvSpPr>
            <a:spLocks noGrp="1"/>
          </p:cNvSpPr>
          <p:nvPr>
            <p:ph type="sldNum" sz="quarter" idx="12"/>
          </p:nvPr>
        </p:nvSpPr>
        <p:spPr/>
        <p:txBody>
          <a:bodyPr/>
          <a:lstStyle/>
          <a:p>
            <a:fld id="{C1710B26-72D1-264C-8E36-3BA9F4ADA98D}" type="slidenum">
              <a:rPr lang="en-NO" smtClean="0"/>
              <a:t>14</a:t>
            </a:fld>
            <a:endParaRPr lang="en-NO"/>
          </a:p>
        </p:txBody>
      </p:sp>
      <p:graphicFrame>
        <p:nvGraphicFramePr>
          <p:cNvPr id="10" name="Content Placeholder 9">
            <a:extLst>
              <a:ext uri="{FF2B5EF4-FFF2-40B4-BE49-F238E27FC236}">
                <a16:creationId xmlns:a16="http://schemas.microsoft.com/office/drawing/2014/main" id="{B145107A-6E1C-BF6B-01CC-2E268146C33A}"/>
              </a:ext>
            </a:extLst>
          </p:cNvPr>
          <p:cNvGraphicFramePr>
            <a:graphicFrameLocks noGrp="1"/>
          </p:cNvGraphicFramePr>
          <p:nvPr>
            <p:ph idx="1"/>
            <p:extLst>
              <p:ext uri="{D42A27DB-BD31-4B8C-83A1-F6EECF244321}">
                <p14:modId xmlns:p14="http://schemas.microsoft.com/office/powerpoint/2010/main" val="1857818050"/>
              </p:ext>
            </p:extLst>
          </p:nvPr>
        </p:nvGraphicFramePr>
        <p:xfrm>
          <a:off x="838200" y="1071564"/>
          <a:ext cx="10515600" cy="5486400"/>
        </p:xfrm>
        <a:graphic>
          <a:graphicData uri="http://schemas.openxmlformats.org/drawingml/2006/table">
            <a:tbl>
              <a:tblPr firstRow="1" bandRow="1">
                <a:tableStyleId>{22838BEF-8BB2-4498-84A7-C5851F593DF1}</a:tableStyleId>
              </a:tblPr>
              <a:tblGrid>
                <a:gridCol w="2447925">
                  <a:extLst>
                    <a:ext uri="{9D8B030D-6E8A-4147-A177-3AD203B41FA5}">
                      <a16:colId xmlns:a16="http://schemas.microsoft.com/office/drawing/2014/main" val="1816689920"/>
                    </a:ext>
                  </a:extLst>
                </a:gridCol>
                <a:gridCol w="8067675">
                  <a:extLst>
                    <a:ext uri="{9D8B030D-6E8A-4147-A177-3AD203B41FA5}">
                      <a16:colId xmlns:a16="http://schemas.microsoft.com/office/drawing/2014/main" val="1517078855"/>
                    </a:ext>
                  </a:extLst>
                </a:gridCol>
              </a:tblGrid>
              <a:tr h="726811">
                <a:tc>
                  <a:txBody>
                    <a:bodyPr/>
                    <a:lstStyle/>
                    <a:p>
                      <a:r>
                        <a:rPr lang="en-US" sz="3600" b="0" dirty="0">
                          <a:effectLst/>
                          <a:latin typeface="+mn-lt"/>
                          <a:ea typeface="Times New Roman" panose="02020603050405020304" pitchFamily="18" charset="0"/>
                          <a:cs typeface="Times New Roman" panose="02020603050405020304" pitchFamily="18" charset="0"/>
                        </a:rPr>
                        <a:t>noun</a:t>
                      </a:r>
                      <a:endParaRPr lang="en-NO" sz="3600" b="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время от времени </a:t>
                      </a:r>
                      <a:r>
                        <a:rPr lang="nb-NO" sz="2000" b="1" dirty="0">
                          <a:effectLst/>
                          <a:latin typeface="+mn-lt"/>
                          <a:ea typeface="Times New Roman" panose="02020603050405020304" pitchFamily="18" charset="0"/>
                          <a:cs typeface="Times New Roman" panose="02020603050405020304" pitchFamily="18" charset="0"/>
                        </a:rPr>
                        <a:t>Cl</a:t>
                      </a:r>
                      <a:endParaRPr lang="en-NO" sz="2000" dirty="0">
                        <a:effectLst/>
                        <a:latin typeface="+mn-lt"/>
                        <a:ea typeface="Times New Roman" panose="02020603050405020304" pitchFamily="18" charset="0"/>
                        <a:cs typeface="Arial" panose="020B0604020202020204" pitchFamily="34" charset="0"/>
                      </a:endParaRPr>
                    </a:p>
                    <a:p>
                      <a:r>
                        <a:rPr lang="en-US" sz="2000" b="0" dirty="0">
                          <a:effectLst/>
                          <a:latin typeface="+mn-lt"/>
                          <a:ea typeface="Times New Roman" panose="02020603050405020304" pitchFamily="18" charset="0"/>
                          <a:cs typeface="Times New Roman" panose="02020603050405020304" pitchFamily="18" charset="0"/>
                        </a:rPr>
                        <a:t>‘</a:t>
                      </a:r>
                      <a:r>
                        <a:rPr lang="ru-RU" sz="2000" b="0" dirty="0">
                          <a:effectLst/>
                          <a:latin typeface="+mn-lt"/>
                          <a:ea typeface="Times New Roman" panose="02020603050405020304" pitchFamily="18" charset="0"/>
                          <a:cs typeface="Times New Roman" panose="02020603050405020304" pitchFamily="18" charset="0"/>
                        </a:rPr>
                        <a:t>Время от времени я перестаю что-либо успевать</a:t>
                      </a:r>
                      <a:r>
                        <a:rPr lang="en-US" sz="2000" b="0" dirty="0">
                          <a:effectLst/>
                          <a:latin typeface="+mn-lt"/>
                          <a:ea typeface="Times New Roman" panose="02020603050405020304" pitchFamily="18" charset="0"/>
                          <a:cs typeface="Times New Roman" panose="02020603050405020304" pitchFamily="18" charset="0"/>
                        </a:rPr>
                        <a:t>.’</a:t>
                      </a:r>
                    </a:p>
                    <a:p>
                      <a:r>
                        <a:rPr lang="en-GB" sz="2000" b="0" i="0" kern="1200" dirty="0">
                          <a:solidFill>
                            <a:schemeClr val="dk1"/>
                          </a:solidFill>
                          <a:effectLst/>
                          <a:latin typeface="+mn-lt"/>
                          <a:ea typeface="+mn-ea"/>
                          <a:cs typeface="+mn-cs"/>
                        </a:rPr>
                        <a:t>‘From time to time I am unable to get anything done.’</a:t>
                      </a:r>
                      <a:endParaRPr lang="en-NO" sz="2000" b="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74660105"/>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verb</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VP-Pst - ~VP-Pst </a:t>
                      </a:r>
                      <a:r>
                        <a:rPr lang="ru-RU" sz="2000" b="1" dirty="0">
                          <a:effectLst/>
                          <a:latin typeface="+mn-lt"/>
                          <a:ea typeface="Times New Roman" panose="02020603050405020304" pitchFamily="18" charset="0"/>
                          <a:cs typeface="Times New Roman" panose="02020603050405020304" pitchFamily="18" charset="0"/>
                        </a:rPr>
                        <a:t>и наконец</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то</a:t>
                      </a:r>
                      <a:r>
                        <a:rPr lang="nb-NO" sz="2000" b="1" dirty="0">
                          <a:effectLst/>
                          <a:latin typeface="+mn-lt"/>
                          <a:ea typeface="Times New Roman" panose="02020603050405020304" pitchFamily="18" charset="0"/>
                          <a:cs typeface="Times New Roman" panose="02020603050405020304" pitchFamily="18" charset="0"/>
                        </a:rPr>
                        <a:t>) VP-Pst</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шёл-шёл и наконец увидел красивый дом.</a:t>
                      </a:r>
                    </a:p>
                    <a:p>
                      <a:r>
                        <a:rPr lang="en-US" sz="2000" dirty="0">
                          <a:effectLst/>
                          <a:latin typeface="+mn-lt"/>
                          <a:ea typeface="Times New Roman" panose="02020603050405020304" pitchFamily="18" charset="0"/>
                          <a:cs typeface="Times New Roman" panose="02020603050405020304" pitchFamily="18" charset="0"/>
                        </a:rPr>
                        <a:t>‘He walked and walked and finally he saw a beautiful house.’</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27551107"/>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adjective</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Adj-</a:t>
                      </a:r>
                      <a:r>
                        <a:rPr lang="ru-RU" sz="2000" b="1" dirty="0" err="1">
                          <a:effectLst/>
                          <a:latin typeface="+mn-lt"/>
                          <a:ea typeface="Times New Roman" panose="02020603050405020304" pitchFamily="18" charset="0"/>
                          <a:cs typeface="Times New Roman" panose="02020603050405020304" pitchFamily="18" charset="0"/>
                        </a:rPr>
                        <a:t>пр</a:t>
                      </a:r>
                      <a:r>
                        <a:rPr lang="en-US" sz="2000" b="1" dirty="0" err="1">
                          <a:effectLst/>
                          <a:latin typeface="+mn-lt"/>
                          <a:ea typeface="Times New Roman" panose="02020603050405020304" pitchFamily="18" charset="0"/>
                          <a:cs typeface="Times New Roman" panose="02020603050405020304" pitchFamily="18" charset="0"/>
                        </a:rPr>
                        <a:t>e~Adj</a:t>
                      </a:r>
                      <a:r>
                        <a:rPr lang="en-US" sz="2000" b="1" dirty="0">
                          <a:effectLst/>
                          <a:latin typeface="+mn-lt"/>
                          <a:ea typeface="Times New Roman" panose="02020603050405020304" pitchFamily="18" charset="0"/>
                          <a:cs typeface="Times New Roman" panose="02020603050405020304" pitchFamily="18" charset="0"/>
                        </a:rPr>
                        <a:t> Noun</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Длинный-предлинный хвост</a:t>
                      </a:r>
                    </a:p>
                    <a:p>
                      <a:r>
                        <a:rPr lang="en-US" sz="2000" dirty="0">
                          <a:effectLst/>
                          <a:latin typeface="+mn-lt"/>
                          <a:ea typeface="Times New Roman" panose="02020603050405020304" pitchFamily="18" charset="0"/>
                          <a:cs typeface="Times New Roman" panose="02020603050405020304" pitchFamily="18" charset="0"/>
                        </a:rPr>
                        <a:t>‘a super-long tail’</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1375465"/>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adverb</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VP-</a:t>
                      </a:r>
                      <a:r>
                        <a:rPr lang="nb-NO" sz="2000" b="1" dirty="0" err="1">
                          <a:effectLst/>
                          <a:latin typeface="+mn-lt"/>
                          <a:ea typeface="Times New Roman" panose="02020603050405020304" pitchFamily="18" charset="0"/>
                          <a:cs typeface="Times New Roman" panose="02020603050405020304" pitchFamily="18" charset="0"/>
                        </a:rPr>
                        <a:t>Ipfv</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снова и снова</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приходил к нашему дому снова и снова.</a:t>
                      </a:r>
                    </a:p>
                    <a:p>
                      <a:r>
                        <a:rPr lang="en-US" sz="2000" dirty="0">
                          <a:effectLst/>
                          <a:latin typeface="+mn-lt"/>
                          <a:ea typeface="Times New Roman" panose="02020603050405020304" pitchFamily="18" charset="0"/>
                          <a:cs typeface="Times New Roman" panose="02020603050405020304" pitchFamily="18" charset="0"/>
                        </a:rPr>
                        <a:t>‘He kept coming to our house again and again.’</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39525097"/>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pronoun</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уж</a:t>
                      </a:r>
                      <a:r>
                        <a:rPr lang="en-US"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ну</a:t>
                      </a:r>
                      <a:r>
                        <a:rPr lang="en-US" sz="2000" b="1" dirty="0">
                          <a:effectLst/>
                          <a:latin typeface="+mn-lt"/>
                          <a:ea typeface="Times New Roman" panose="02020603050405020304" pitchFamily="18" charset="0"/>
                          <a:cs typeface="Times New Roman" panose="02020603050405020304" pitchFamily="18" charset="0"/>
                        </a:rPr>
                        <a:t>) </a:t>
                      </a:r>
                      <a:r>
                        <a:rPr lang="en-US" sz="2000" b="1" dirty="0" err="1">
                          <a:effectLst/>
                          <a:latin typeface="+mn-lt"/>
                          <a:ea typeface="Times New Roman" panose="02020603050405020304" pitchFamily="18" charset="0"/>
                          <a:cs typeface="Times New Roman" panose="02020603050405020304" pitchFamily="18" charset="0"/>
                        </a:rPr>
                        <a:t>PronInt</a:t>
                      </a:r>
                      <a:r>
                        <a:rPr lang="en-US" sz="2000" b="1" dirty="0">
                          <a:effectLst/>
                          <a:latin typeface="+mn-lt"/>
                          <a:ea typeface="Times New Roman" panose="02020603050405020304" pitchFamily="18" charset="0"/>
                          <a:cs typeface="Times New Roman" panose="02020603050405020304" pitchFamily="18" charset="0"/>
                        </a:rPr>
                        <a:t>-~</a:t>
                      </a:r>
                      <a:r>
                        <a:rPr lang="en-US" sz="2000" b="1" dirty="0" err="1">
                          <a:effectLst/>
                          <a:latin typeface="+mn-lt"/>
                          <a:ea typeface="Times New Roman" panose="02020603050405020304" pitchFamily="18" charset="0"/>
                          <a:cs typeface="Times New Roman" panose="02020603050405020304" pitchFamily="18" charset="0"/>
                        </a:rPr>
                        <a:t>PronInt</a:t>
                      </a:r>
                      <a:r>
                        <a:rPr lang="en-US" sz="2000" b="1" dirty="0">
                          <a:effectLst/>
                          <a:latin typeface="+mn-lt"/>
                          <a:ea typeface="Times New Roman" panose="02020603050405020304" pitchFamily="18" charset="0"/>
                          <a:cs typeface="Times New Roman" panose="02020603050405020304" pitchFamily="18" charset="0"/>
                        </a:rPr>
                        <a:t>, a Cl</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Уж кому-кому, а ему я точно не нужна.</a:t>
                      </a:r>
                    </a:p>
                    <a:p>
                      <a:r>
                        <a:rPr lang="en-US" sz="2000" dirty="0">
                          <a:effectLst/>
                          <a:latin typeface="+mn-lt"/>
                          <a:ea typeface="Times New Roman" panose="02020603050405020304" pitchFamily="18" charset="0"/>
                          <a:cs typeface="Times New Roman" panose="02020603050405020304" pitchFamily="18" charset="0"/>
                        </a:rPr>
                        <a:t>‘Maybe for someone else, but I am of no use for him.’</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0406365"/>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prefix</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VP </a:t>
                      </a:r>
                      <a:r>
                        <a:rPr lang="ru-RU" sz="2000" b="1" dirty="0">
                          <a:effectLst/>
                          <a:latin typeface="+mn-lt"/>
                          <a:ea typeface="Times New Roman" panose="02020603050405020304" pitchFamily="18" charset="0"/>
                          <a:cs typeface="Times New Roman" panose="02020603050405020304" pitchFamily="18" charset="0"/>
                        </a:rPr>
                        <a:t>постольку</a:t>
                      </a:r>
                      <a:r>
                        <a:rPr lang="en-US"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поскольку</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Его интересует это постольку-поскольку.</a:t>
                      </a:r>
                    </a:p>
                    <a:p>
                      <a:r>
                        <a:rPr lang="en-US" sz="2000" dirty="0">
                          <a:effectLst/>
                          <a:latin typeface="+mn-lt"/>
                          <a:ea typeface="Times New Roman" panose="02020603050405020304" pitchFamily="18" charset="0"/>
                          <a:cs typeface="Times New Roman" panose="02020603050405020304" pitchFamily="18" charset="0"/>
                        </a:rPr>
                        <a:t>‘He is interested up to a point.’</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8004845"/>
                  </a:ext>
                </a:extLst>
              </a:tr>
            </a:tbl>
          </a:graphicData>
        </a:graphic>
      </p:graphicFrame>
    </p:spTree>
    <p:extLst>
      <p:ext uri="{BB962C8B-B14F-4D97-AF65-F5344CB8AC3E}">
        <p14:creationId xmlns:p14="http://schemas.microsoft.com/office/powerpoint/2010/main" val="360580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8FD-5FE9-E845-564C-8AB4C58CE419}"/>
              </a:ext>
            </a:extLst>
          </p:cNvPr>
          <p:cNvSpPr>
            <a:spLocks noGrp="1"/>
          </p:cNvSpPr>
          <p:nvPr>
            <p:ph type="title"/>
          </p:nvPr>
        </p:nvSpPr>
        <p:spPr>
          <a:xfrm>
            <a:off x="838200" y="365126"/>
            <a:ext cx="10515600" cy="706438"/>
          </a:xfrm>
        </p:spPr>
        <p:txBody>
          <a:bodyPr/>
          <a:lstStyle/>
          <a:p>
            <a:r>
              <a:rPr lang="en-GB" dirty="0"/>
              <a:t>What gets repeated: </a:t>
            </a:r>
            <a:r>
              <a:rPr lang="en-GB" i="1" dirty="0"/>
              <a:t>part of speech</a:t>
            </a:r>
            <a:endParaRPr lang="en-NO" dirty="0"/>
          </a:p>
        </p:txBody>
      </p:sp>
      <p:sp>
        <p:nvSpPr>
          <p:cNvPr id="4" name="Slide Number Placeholder 3">
            <a:extLst>
              <a:ext uri="{FF2B5EF4-FFF2-40B4-BE49-F238E27FC236}">
                <a16:creationId xmlns:a16="http://schemas.microsoft.com/office/drawing/2014/main" id="{EEDC2F0F-2E64-9920-3457-0F1F66CAEC77}"/>
              </a:ext>
            </a:extLst>
          </p:cNvPr>
          <p:cNvSpPr>
            <a:spLocks noGrp="1"/>
          </p:cNvSpPr>
          <p:nvPr>
            <p:ph type="sldNum" sz="quarter" idx="12"/>
          </p:nvPr>
        </p:nvSpPr>
        <p:spPr/>
        <p:txBody>
          <a:bodyPr/>
          <a:lstStyle/>
          <a:p>
            <a:fld id="{C1710B26-72D1-264C-8E36-3BA9F4ADA98D}" type="slidenum">
              <a:rPr lang="en-NO" smtClean="0"/>
              <a:t>15</a:t>
            </a:fld>
            <a:endParaRPr lang="en-NO"/>
          </a:p>
        </p:txBody>
      </p:sp>
      <p:graphicFrame>
        <p:nvGraphicFramePr>
          <p:cNvPr id="10" name="Content Placeholder 9">
            <a:extLst>
              <a:ext uri="{FF2B5EF4-FFF2-40B4-BE49-F238E27FC236}">
                <a16:creationId xmlns:a16="http://schemas.microsoft.com/office/drawing/2014/main" id="{B145107A-6E1C-BF6B-01CC-2E268146C33A}"/>
              </a:ext>
            </a:extLst>
          </p:cNvPr>
          <p:cNvGraphicFramePr>
            <a:graphicFrameLocks noGrp="1"/>
          </p:cNvGraphicFramePr>
          <p:nvPr>
            <p:ph idx="1"/>
          </p:nvPr>
        </p:nvGraphicFramePr>
        <p:xfrm>
          <a:off x="838200" y="1071564"/>
          <a:ext cx="10515600" cy="5298811"/>
        </p:xfrm>
        <a:graphic>
          <a:graphicData uri="http://schemas.openxmlformats.org/drawingml/2006/table">
            <a:tbl>
              <a:tblPr firstRow="1" bandRow="1">
                <a:tableStyleId>{22838BEF-8BB2-4498-84A7-C5851F593DF1}</a:tableStyleId>
              </a:tblPr>
              <a:tblGrid>
                <a:gridCol w="3190875">
                  <a:extLst>
                    <a:ext uri="{9D8B030D-6E8A-4147-A177-3AD203B41FA5}">
                      <a16:colId xmlns:a16="http://schemas.microsoft.com/office/drawing/2014/main" val="1816689920"/>
                    </a:ext>
                  </a:extLst>
                </a:gridCol>
                <a:gridCol w="7324725">
                  <a:extLst>
                    <a:ext uri="{9D8B030D-6E8A-4147-A177-3AD203B41FA5}">
                      <a16:colId xmlns:a16="http://schemas.microsoft.com/office/drawing/2014/main" val="1517078855"/>
                    </a:ext>
                  </a:extLst>
                </a:gridCol>
              </a:tblGrid>
              <a:tr h="726811">
                <a:tc>
                  <a:txBody>
                    <a:bodyPr/>
                    <a:lstStyle/>
                    <a:p>
                      <a:r>
                        <a:rPr lang="en-US" sz="3600" b="0" dirty="0">
                          <a:effectLst/>
                          <a:latin typeface="+mn-lt"/>
                          <a:ea typeface="Times New Roman" panose="02020603050405020304" pitchFamily="18" charset="0"/>
                          <a:cs typeface="Times New Roman" panose="02020603050405020304" pitchFamily="18" charset="0"/>
                        </a:rPr>
                        <a:t>XP</a:t>
                      </a:r>
                      <a:endParaRPr lang="en-NO" sz="3600" b="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XP </a:t>
                      </a:r>
                      <a:r>
                        <a:rPr lang="ru-RU" sz="2000" b="1" dirty="0">
                          <a:effectLst/>
                          <a:latin typeface="+mn-lt"/>
                          <a:ea typeface="Times New Roman" panose="02020603050405020304" pitchFamily="18" charset="0"/>
                          <a:cs typeface="Times New Roman" panose="02020603050405020304" pitchFamily="18" charset="0"/>
                        </a:rPr>
                        <a:t>не</a:t>
                      </a:r>
                      <a:r>
                        <a:rPr lang="en-US" sz="2000" b="1" dirty="0">
                          <a:effectLst/>
                          <a:latin typeface="+mn-lt"/>
                          <a:ea typeface="Times New Roman" panose="02020603050405020304" pitchFamily="18" charset="0"/>
                          <a:cs typeface="Times New Roman" panose="02020603050405020304" pitchFamily="18" charset="0"/>
                        </a:rPr>
                        <a:t> ~XP, Cl</a:t>
                      </a:r>
                      <a:endParaRPr lang="en-NO" sz="2000" dirty="0">
                        <a:effectLst/>
                        <a:latin typeface="+mn-lt"/>
                        <a:ea typeface="Times New Roman" panose="02020603050405020304" pitchFamily="18" charset="0"/>
                        <a:cs typeface="Arial" panose="020B0604020202020204" pitchFamily="34" charset="0"/>
                      </a:endParaRPr>
                    </a:p>
                    <a:p>
                      <a:r>
                        <a:rPr lang="ru-RU" sz="2000" b="0" i="1" dirty="0">
                          <a:effectLst/>
                          <a:latin typeface="+mn-lt"/>
                          <a:ea typeface="Times New Roman" panose="02020603050405020304" pitchFamily="18" charset="0"/>
                          <a:cs typeface="Times New Roman" panose="02020603050405020304" pitchFamily="18" charset="0"/>
                        </a:rPr>
                        <a:t>Экзамены не экзамены, ему сейчас не до этого.</a:t>
                      </a:r>
                    </a:p>
                    <a:p>
                      <a:r>
                        <a:rPr lang="en-US" sz="2000" b="0" dirty="0">
                          <a:effectLst/>
                          <a:latin typeface="+mn-lt"/>
                          <a:ea typeface="Times New Roman" panose="02020603050405020304" pitchFamily="18" charset="0"/>
                          <a:cs typeface="Times New Roman" panose="02020603050405020304" pitchFamily="18" charset="0"/>
                        </a:rPr>
                        <a:t>‘Exams or not, he doesn’t care right now.’</a:t>
                      </a:r>
                      <a:endParaRPr lang="en-NO" sz="2000" b="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74660105"/>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preposition</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до поры до времени </a:t>
                      </a:r>
                      <a:r>
                        <a:rPr lang="en-US" sz="2000" b="1" dirty="0">
                          <a:effectLst/>
                          <a:latin typeface="+mn-lt"/>
                          <a:ea typeface="Times New Roman" panose="02020603050405020304" pitchFamily="18" charset="0"/>
                          <a:cs typeface="Times New Roman" panose="02020603050405020304" pitchFamily="18" charset="0"/>
                        </a:rPr>
                        <a:t>VP</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Весело жили мы до поры до времени.</a:t>
                      </a:r>
                    </a:p>
                    <a:p>
                      <a:r>
                        <a:rPr lang="en-US" sz="2000" dirty="0">
                          <a:effectLst/>
                          <a:latin typeface="+mn-lt"/>
                          <a:ea typeface="Times New Roman" panose="02020603050405020304" pitchFamily="18" charset="0"/>
                          <a:cs typeface="Times New Roman" panose="02020603050405020304" pitchFamily="18" charset="0"/>
                        </a:rPr>
                        <a:t>‘For a while we were happy.’</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27551107"/>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conjunction</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или</a:t>
                      </a:r>
                      <a:r>
                        <a:rPr lang="en-US" sz="2000" b="1" dirty="0">
                          <a:effectLst/>
                          <a:latin typeface="+mn-lt"/>
                          <a:ea typeface="Times New Roman" panose="02020603050405020304" pitchFamily="18" charset="0"/>
                          <a:cs typeface="Times New Roman" panose="02020603050405020304" pitchFamily="18" charset="0"/>
                        </a:rPr>
                        <a:t> VP, </a:t>
                      </a:r>
                      <a:r>
                        <a:rPr lang="ru-RU" sz="2000" b="1" dirty="0">
                          <a:effectLst/>
                          <a:latin typeface="+mn-lt"/>
                          <a:ea typeface="Times New Roman" panose="02020603050405020304" pitchFamily="18" charset="0"/>
                          <a:cs typeface="Times New Roman" panose="02020603050405020304" pitchFamily="18" charset="0"/>
                        </a:rPr>
                        <a:t>или</a:t>
                      </a:r>
                      <a:r>
                        <a:rPr lang="en-US" sz="2000" b="1" dirty="0">
                          <a:effectLst/>
                          <a:latin typeface="+mn-lt"/>
                          <a:ea typeface="Times New Roman" panose="02020603050405020304" pitchFamily="18" charset="0"/>
                          <a:cs typeface="Times New Roman" panose="02020603050405020304" pitchFamily="18" charset="0"/>
                        </a:rPr>
                        <a:t> VP</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Или ты это сделаешь, или тебе не поздоровится!</a:t>
                      </a:r>
                    </a:p>
                    <a:p>
                      <a:r>
                        <a:rPr lang="en-US" sz="2000" dirty="0">
                          <a:effectLst/>
                          <a:latin typeface="+mn-lt"/>
                          <a:ea typeface="Times New Roman" panose="02020603050405020304" pitchFamily="18" charset="0"/>
                          <a:cs typeface="Times New Roman" panose="02020603050405020304" pitchFamily="18" charset="0"/>
                        </a:rPr>
                        <a:t>‘Either you get it done, or you will be in trouble!’</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1375465"/>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particle</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NP-</a:t>
                      </a:r>
                      <a:r>
                        <a:rPr lang="nb-NO" sz="2000" b="1" dirty="0" err="1">
                          <a:effectLst/>
                          <a:latin typeface="+mn-lt"/>
                          <a:ea typeface="Times New Roman" panose="02020603050405020304" pitchFamily="18" charset="0"/>
                          <a:cs typeface="Times New Roman" panose="02020603050405020304" pitchFamily="18" charset="0"/>
                        </a:rPr>
                        <a:t>Nom</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вот</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вот</a:t>
                      </a:r>
                      <a:r>
                        <a:rPr lang="nb-NO" sz="2000" b="1" dirty="0">
                          <a:effectLst/>
                          <a:latin typeface="+mn-lt"/>
                          <a:ea typeface="Times New Roman" panose="02020603050405020304" pitchFamily="18" charset="0"/>
                          <a:cs typeface="Times New Roman" panose="02020603050405020304" pitchFamily="18" charset="0"/>
                        </a:rPr>
                        <a:t> VP-</a:t>
                      </a:r>
                      <a:r>
                        <a:rPr lang="nb-NO" sz="2000" b="1" dirty="0" err="1">
                          <a:effectLst/>
                          <a:latin typeface="+mn-lt"/>
                          <a:ea typeface="Times New Roman" panose="02020603050405020304" pitchFamily="18" charset="0"/>
                          <a:cs typeface="Times New Roman" panose="02020603050405020304" pitchFamily="18" charset="0"/>
                        </a:rPr>
                        <a:t>Pfv.Fut</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Вот-вот прилетит самолет.</a:t>
                      </a:r>
                    </a:p>
                    <a:p>
                      <a:r>
                        <a:rPr lang="en-US" sz="2000" dirty="0">
                          <a:effectLst/>
                          <a:latin typeface="+mn-lt"/>
                          <a:ea typeface="Times New Roman" panose="02020603050405020304" pitchFamily="18" charset="0"/>
                          <a:cs typeface="Times New Roman" panose="02020603050405020304" pitchFamily="18" charset="0"/>
                        </a:rPr>
                        <a:t>‘The plane is just about to arrive.’</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39525097"/>
                  </a:ext>
                </a:extLst>
              </a:tr>
              <a:tr h="726811">
                <a:tc>
                  <a:txBody>
                    <a:bodyPr/>
                    <a:lstStyle/>
                    <a:p>
                      <a:r>
                        <a:rPr lang="en-US" sz="3600" dirty="0">
                          <a:effectLst/>
                          <a:latin typeface="+mn-lt"/>
                          <a:ea typeface="Times New Roman" panose="02020603050405020304" pitchFamily="18" charset="0"/>
                          <a:cs typeface="Times New Roman" panose="02020603050405020304" pitchFamily="18" charset="0"/>
                        </a:rPr>
                        <a:t>onomatopoeic</a:t>
                      </a:r>
                      <a:endParaRPr lang="en-NO" sz="36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чтобы</a:t>
                      </a:r>
                      <a:r>
                        <a:rPr lang="nb-NO" sz="2000" b="1" dirty="0">
                          <a:effectLst/>
                          <a:latin typeface="+mn-lt"/>
                          <a:ea typeface="Times New Roman" panose="02020603050405020304" pitchFamily="18" charset="0"/>
                          <a:cs typeface="Times New Roman" panose="02020603050405020304" pitchFamily="18" charset="0"/>
                        </a:rPr>
                        <a:t>) (PronPers-2.Nom) ((</a:t>
                      </a:r>
                      <a:r>
                        <a:rPr lang="ru-RU" sz="2000" b="1" dirty="0">
                          <a:effectLst/>
                          <a:latin typeface="+mn-lt"/>
                          <a:ea typeface="Times New Roman" panose="02020603050405020304" pitchFamily="18" charset="0"/>
                          <a:cs typeface="Times New Roman" panose="02020603050405020304" pitchFamily="18" charset="0"/>
                        </a:rPr>
                        <a:t>ни</a:t>
                      </a:r>
                      <a:r>
                        <a:rPr lang="nb-NO" sz="2000" b="1" dirty="0">
                          <a:effectLst/>
                          <a:latin typeface="+mn-lt"/>
                          <a:ea typeface="Times New Roman" panose="02020603050405020304" pitchFamily="18" charset="0"/>
                          <a:cs typeface="Times New Roman" panose="02020603050405020304" pitchFamily="18" charset="0"/>
                        </a:rPr>
                        <a:t>) NP-</a:t>
                      </a:r>
                      <a:r>
                        <a:rPr lang="nb-NO" sz="2000" b="1" dirty="0" err="1">
                          <a:effectLst/>
                          <a:latin typeface="+mn-lt"/>
                          <a:ea typeface="Times New Roman" panose="02020603050405020304" pitchFamily="18" charset="0"/>
                          <a:cs typeface="Times New Roman" panose="02020603050405020304" pitchFamily="18" charset="0"/>
                        </a:rPr>
                        <a:t>Dat</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никто</a:t>
                      </a:r>
                      <a:r>
                        <a:rPr lang="nb-NO" sz="2000" b="1" dirty="0">
                          <a:effectLst/>
                          <a:latin typeface="+mn-lt"/>
                          <a:ea typeface="Times New Roman" panose="02020603050405020304" pitchFamily="18" charset="0"/>
                          <a:cs typeface="Times New Roman" panose="02020603050405020304" pitchFamily="18" charset="0"/>
                        </a:rPr>
                        <a:t>-</a:t>
                      </a:r>
                      <a:r>
                        <a:rPr lang="nb-NO" sz="2000" b="1" dirty="0" err="1">
                          <a:effectLst/>
                          <a:latin typeface="+mn-lt"/>
                          <a:ea typeface="Times New Roman" panose="02020603050405020304" pitchFamily="18" charset="0"/>
                          <a:cs typeface="Times New Roman" panose="02020603050405020304" pitchFamily="18" charset="0"/>
                        </a:rPr>
                        <a:t>Dat</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ни</a:t>
                      </a:r>
                      <a:r>
                        <a:rPr lang="nb-NO" sz="2000" b="1" dirty="0">
                          <a:effectLst/>
                          <a:latin typeface="+mn-lt"/>
                          <a:ea typeface="Times New Roman" panose="02020603050405020304" pitchFamily="18" charset="0"/>
                          <a:cs typeface="Times New Roman" panose="02020603050405020304" pitchFamily="18" charset="0"/>
                        </a:rPr>
                        <a:t> </a:t>
                      </a:r>
                      <a:r>
                        <a:rPr lang="ru-RU" sz="2000" b="1" dirty="0" err="1">
                          <a:effectLst/>
                          <a:latin typeface="+mn-lt"/>
                          <a:ea typeface="Times New Roman" panose="02020603050405020304" pitchFamily="18" charset="0"/>
                          <a:cs typeface="Times New Roman" panose="02020603050405020304" pitchFamily="18" charset="0"/>
                        </a:rPr>
                        <a:t>гу</a:t>
                      </a:r>
                      <a:r>
                        <a:rPr lang="nb-NO" sz="2000" b="1" dirty="0">
                          <a:effectLst/>
                          <a:latin typeface="+mn-lt"/>
                          <a:ea typeface="Times New Roman" panose="02020603050405020304" pitchFamily="18" charset="0"/>
                          <a:cs typeface="Times New Roman" panose="02020603050405020304" pitchFamily="18" charset="0"/>
                        </a:rPr>
                        <a:t>-</a:t>
                      </a:r>
                      <a:r>
                        <a:rPr lang="ru-RU" sz="2000" b="1" dirty="0" err="1">
                          <a:effectLst/>
                          <a:latin typeface="+mn-lt"/>
                          <a:ea typeface="Times New Roman" panose="02020603050405020304" pitchFamily="18" charset="0"/>
                          <a:cs typeface="Times New Roman" panose="02020603050405020304" pitchFamily="18" charset="0"/>
                        </a:rPr>
                        <a:t>гу</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гугу</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 том, что видел, никому ни гугу!</a:t>
                      </a:r>
                    </a:p>
                    <a:p>
                      <a:r>
                        <a:rPr lang="en-US" sz="2000" dirty="0">
                          <a:effectLst/>
                          <a:latin typeface="+mn-lt"/>
                          <a:ea typeface="Times New Roman" panose="02020603050405020304" pitchFamily="18" charset="0"/>
                          <a:cs typeface="Times New Roman" panose="02020603050405020304" pitchFamily="18" charset="0"/>
                        </a:rPr>
                        <a:t>‘Don’t breathe a word to anybody about what you saw!’</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0406365"/>
                  </a:ext>
                </a:extLst>
              </a:tr>
              <a:tr h="726811">
                <a:tc>
                  <a:txBody>
                    <a:bodyPr/>
                    <a:lstStyle/>
                    <a:p>
                      <a:endParaRPr lang="en-NO"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endParaRPr lang="en-NO"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8004845"/>
                  </a:ext>
                </a:extLst>
              </a:tr>
            </a:tbl>
          </a:graphicData>
        </a:graphic>
      </p:graphicFrame>
    </p:spTree>
    <p:extLst>
      <p:ext uri="{BB962C8B-B14F-4D97-AF65-F5344CB8AC3E}">
        <p14:creationId xmlns:p14="http://schemas.microsoft.com/office/powerpoint/2010/main" val="281948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A69C-3A46-BDD2-1FC8-71C1D221CA95}"/>
              </a:ext>
            </a:extLst>
          </p:cNvPr>
          <p:cNvSpPr>
            <a:spLocks noGrp="1"/>
          </p:cNvSpPr>
          <p:nvPr>
            <p:ph type="title"/>
          </p:nvPr>
        </p:nvSpPr>
        <p:spPr/>
        <p:txBody>
          <a:bodyPr/>
          <a:lstStyle/>
          <a:p>
            <a:r>
              <a:rPr lang="en-GB" i="1" dirty="0"/>
              <a:t>Modified vs. exact </a:t>
            </a:r>
            <a:r>
              <a:rPr lang="en-GB" dirty="0"/>
              <a:t>repetition</a:t>
            </a:r>
            <a:endParaRPr lang="en-NO" dirty="0"/>
          </a:p>
        </p:txBody>
      </p:sp>
      <p:sp>
        <p:nvSpPr>
          <p:cNvPr id="4" name="Slide Number Placeholder 3">
            <a:extLst>
              <a:ext uri="{FF2B5EF4-FFF2-40B4-BE49-F238E27FC236}">
                <a16:creationId xmlns:a16="http://schemas.microsoft.com/office/drawing/2014/main" id="{E688DF0E-BD31-18B4-AF4F-045318BB8F2A}"/>
              </a:ext>
            </a:extLst>
          </p:cNvPr>
          <p:cNvSpPr>
            <a:spLocks noGrp="1"/>
          </p:cNvSpPr>
          <p:nvPr>
            <p:ph type="sldNum" sz="quarter" idx="12"/>
          </p:nvPr>
        </p:nvSpPr>
        <p:spPr/>
        <p:txBody>
          <a:bodyPr/>
          <a:lstStyle/>
          <a:p>
            <a:fld id="{C1710B26-72D1-264C-8E36-3BA9F4ADA98D}" type="slidenum">
              <a:rPr lang="en-NO" smtClean="0"/>
              <a:t>16</a:t>
            </a:fld>
            <a:endParaRPr lang="en-NO" dirty="0"/>
          </a:p>
        </p:txBody>
      </p:sp>
      <p:graphicFrame>
        <p:nvGraphicFramePr>
          <p:cNvPr id="5" name="Content Placeholder 4">
            <a:extLst>
              <a:ext uri="{FF2B5EF4-FFF2-40B4-BE49-F238E27FC236}">
                <a16:creationId xmlns:a16="http://schemas.microsoft.com/office/drawing/2014/main" id="{B7DDC157-5215-0B2A-14C0-23DA34DB0A88}"/>
              </a:ext>
            </a:extLst>
          </p:cNvPr>
          <p:cNvGraphicFramePr>
            <a:graphicFrameLocks/>
          </p:cNvGraphicFramePr>
          <p:nvPr/>
        </p:nvGraphicFramePr>
        <p:xfrm>
          <a:off x="1616765" y="1825625"/>
          <a:ext cx="9276522" cy="3970318"/>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5">
            <a:extLst>
              <a:ext uri="{FF2B5EF4-FFF2-40B4-BE49-F238E27FC236}">
                <a16:creationId xmlns:a16="http://schemas.microsoft.com/office/drawing/2014/main" id="{C880E3FD-DB03-9835-856C-CFC777F3EDD0}"/>
              </a:ext>
            </a:extLst>
          </p:cNvPr>
          <p:cNvGrpSpPr/>
          <p:nvPr/>
        </p:nvGrpSpPr>
        <p:grpSpPr>
          <a:xfrm>
            <a:off x="7460044" y="2066329"/>
            <a:ext cx="4731956" cy="3083383"/>
            <a:chOff x="7460044" y="2066329"/>
            <a:chExt cx="4731956" cy="3083383"/>
          </a:xfrm>
        </p:grpSpPr>
        <p:sp>
          <p:nvSpPr>
            <p:cNvPr id="6" name="TextBox 5">
              <a:extLst>
                <a:ext uri="{FF2B5EF4-FFF2-40B4-BE49-F238E27FC236}">
                  <a16:creationId xmlns:a16="http://schemas.microsoft.com/office/drawing/2014/main" id="{D1E66B06-D29C-4633-5C09-F20D23E5644E}"/>
                </a:ext>
              </a:extLst>
            </p:cNvPr>
            <p:cNvSpPr txBox="1"/>
            <p:nvPr/>
          </p:nvSpPr>
          <p:spPr>
            <a:xfrm>
              <a:off x="7460044" y="2066329"/>
              <a:ext cx="4731956" cy="1477328"/>
            </a:xfrm>
            <a:prstGeom prst="rect">
              <a:avLst/>
            </a:prstGeom>
            <a:noFill/>
          </p:spPr>
          <p:txBody>
            <a:bodyPr wrap="square">
              <a:spAutoFit/>
            </a:bodyPr>
            <a:lstStyle/>
            <a:p>
              <a:r>
                <a:rPr lang="ru-RU" sz="2400" b="1" dirty="0"/>
                <a:t>не</a:t>
              </a:r>
              <a:r>
                <a:rPr lang="en-GB" sz="2400" b="1" dirty="0"/>
                <a:t> Verb, </a:t>
              </a:r>
              <a:r>
                <a:rPr lang="ru-RU" sz="2400" b="1" dirty="0"/>
                <a:t>так не </a:t>
              </a:r>
              <a:r>
                <a:rPr lang="en-GB" sz="2400" b="1" dirty="0"/>
                <a:t>~Verb</a:t>
              </a:r>
            </a:p>
            <a:p>
              <a:r>
                <a:rPr lang="ru-RU" sz="2400" i="1" dirty="0"/>
                <a:t>Не</a:t>
              </a:r>
              <a:r>
                <a:rPr lang="en-NO" sz="2400" i="1" dirty="0"/>
                <a:t> </a:t>
              </a:r>
              <a:r>
                <a:rPr lang="ru-RU" sz="2400" i="1" dirty="0"/>
                <a:t>повез</a:t>
              </a:r>
              <a:r>
                <a:rPr lang="en-NO" sz="2400" i="1" dirty="0"/>
                <a:t>-</a:t>
              </a:r>
              <a:r>
                <a:rPr lang="ru-RU" sz="2400" i="1" dirty="0"/>
                <a:t>л</a:t>
              </a:r>
              <a:r>
                <a:rPr lang="en-NO" sz="2400" i="1" dirty="0"/>
                <a:t>-o, 	</a:t>
              </a:r>
              <a:r>
                <a:rPr lang="ru-RU" sz="2400" i="1" dirty="0"/>
                <a:t>так не повез</a:t>
              </a:r>
              <a:r>
                <a:rPr lang="en-NO" sz="2400" i="1" dirty="0"/>
                <a:t>-</a:t>
              </a:r>
              <a:r>
                <a:rPr lang="ru-RU" sz="2400" i="1" dirty="0"/>
                <a:t>л</a:t>
              </a:r>
              <a:r>
                <a:rPr lang="en-NO" sz="2400" i="1" dirty="0"/>
                <a:t>-o!</a:t>
              </a:r>
            </a:p>
            <a:p>
              <a:r>
                <a:rPr lang="en-NO" cap="small" dirty="0"/>
                <a:t>neg</a:t>
              </a:r>
              <a:r>
                <a:rPr lang="en-NO" dirty="0"/>
                <a:t> be_lucky-</a:t>
              </a:r>
              <a:r>
                <a:rPr lang="en-GB" cap="small" dirty="0"/>
                <a:t>pst.3sg-n </a:t>
              </a:r>
              <a:r>
                <a:rPr lang="en-GB" dirty="0"/>
                <a:t>so</a:t>
              </a:r>
              <a:r>
                <a:rPr lang="en-NO" cap="small" dirty="0"/>
                <a:t> neg</a:t>
              </a:r>
              <a:r>
                <a:rPr lang="en-NO" dirty="0"/>
                <a:t> be_lucky-</a:t>
              </a:r>
              <a:r>
                <a:rPr lang="en-GB" cap="small" dirty="0"/>
                <a:t>pst.3sg-n</a:t>
              </a:r>
              <a:endParaRPr lang="en-NO" dirty="0"/>
            </a:p>
            <a:p>
              <a:endParaRPr lang="en-NO" sz="2400" i="1" dirty="0"/>
            </a:p>
          </p:txBody>
        </p:sp>
        <p:sp>
          <p:nvSpPr>
            <p:cNvPr id="8" name="TextBox 7">
              <a:extLst>
                <a:ext uri="{FF2B5EF4-FFF2-40B4-BE49-F238E27FC236}">
                  <a16:creationId xmlns:a16="http://schemas.microsoft.com/office/drawing/2014/main" id="{AC739156-F925-4014-C488-8362C8CED786}"/>
                </a:ext>
              </a:extLst>
            </p:cNvPr>
            <p:cNvSpPr txBox="1"/>
            <p:nvPr/>
          </p:nvSpPr>
          <p:spPr>
            <a:xfrm>
              <a:off x="7717536" y="3672384"/>
              <a:ext cx="4346127" cy="1477328"/>
            </a:xfrm>
            <a:prstGeom prst="rect">
              <a:avLst/>
            </a:prstGeom>
            <a:noFill/>
          </p:spPr>
          <p:txBody>
            <a:bodyPr wrap="square">
              <a:spAutoFit/>
            </a:bodyPr>
            <a:lstStyle/>
            <a:p>
              <a:r>
                <a:rPr lang="en-GB" sz="2400" b="1" dirty="0"/>
                <a:t>VP-</a:t>
              </a:r>
              <a:r>
                <a:rPr lang="en-GB" sz="2400" b="1" dirty="0" err="1"/>
                <a:t>Ipfv</a:t>
              </a:r>
              <a:r>
                <a:rPr lang="en-GB" sz="2400" b="1" dirty="0"/>
                <a:t> </a:t>
              </a:r>
              <a:r>
                <a:rPr lang="ru-RU" sz="2400" b="1" dirty="0"/>
                <a:t>снова</a:t>
              </a:r>
              <a:r>
                <a:rPr lang="en-GB" sz="2400" b="1" dirty="0"/>
                <a:t> </a:t>
              </a:r>
              <a:r>
                <a:rPr lang="ru-RU" sz="2400" b="1" dirty="0"/>
                <a:t>и</a:t>
              </a:r>
              <a:r>
                <a:rPr lang="en-GB" sz="2400" b="1" dirty="0"/>
                <a:t> </a:t>
              </a:r>
              <a:r>
                <a:rPr lang="ru-RU" sz="2400" b="1" dirty="0"/>
                <a:t>снова</a:t>
              </a:r>
              <a:endParaRPr lang="en-GB" sz="2400" b="1" dirty="0"/>
            </a:p>
            <a:p>
              <a:r>
                <a:rPr lang="ru-RU" sz="2400" i="1" dirty="0"/>
                <a:t>Он</a:t>
              </a:r>
              <a:r>
                <a:rPr lang="en-GB" sz="2400" i="1" dirty="0"/>
                <a:t> </a:t>
              </a:r>
              <a:r>
                <a:rPr lang="ru-RU" sz="2400" i="1" dirty="0"/>
                <a:t>приходи</a:t>
              </a:r>
              <a:r>
                <a:rPr lang="en-GB" sz="2400" i="1" dirty="0"/>
                <a:t>-</a:t>
              </a:r>
              <a:r>
                <a:rPr lang="ru-RU" sz="2400" i="1" dirty="0"/>
                <a:t>л</a:t>
              </a:r>
              <a:r>
                <a:rPr lang="en-GB" sz="2400" i="1" dirty="0"/>
                <a:t>    </a:t>
              </a:r>
              <a:r>
                <a:rPr lang="ru-RU" sz="2400" i="1" dirty="0">
                  <a:highlight>
                    <a:srgbClr val="A1E4E9"/>
                  </a:highlight>
                </a:rPr>
                <a:t>снова</a:t>
              </a:r>
              <a:r>
                <a:rPr lang="en-GB" sz="2400" i="1" dirty="0"/>
                <a:t> </a:t>
              </a:r>
              <a:r>
                <a:rPr lang="ru-RU" sz="2400" i="1" dirty="0"/>
                <a:t>и</a:t>
              </a:r>
              <a:r>
                <a:rPr lang="en-GB" sz="2400" i="1" dirty="0"/>
                <a:t> </a:t>
              </a:r>
              <a:r>
                <a:rPr lang="ru-RU" sz="2400" i="1" dirty="0">
                  <a:highlight>
                    <a:srgbClr val="A1E4E9"/>
                  </a:highlight>
                </a:rPr>
                <a:t>снова</a:t>
              </a:r>
              <a:r>
                <a:rPr lang="en-GB" sz="2400" i="1" dirty="0"/>
                <a:t>.</a:t>
              </a:r>
              <a:endParaRPr lang="nb-NO" sz="2400" i="1" dirty="0"/>
            </a:p>
            <a:p>
              <a:r>
                <a:rPr lang="nb-NO" dirty="0" err="1"/>
                <a:t>he</a:t>
              </a:r>
              <a:r>
                <a:rPr lang="nb-NO" dirty="0"/>
                <a:t>  </a:t>
              </a:r>
              <a:r>
                <a:rPr lang="nb-NO" dirty="0" err="1"/>
                <a:t>come</a:t>
              </a:r>
              <a:r>
                <a:rPr lang="nb-NO" dirty="0"/>
                <a:t>-</a:t>
              </a:r>
              <a:r>
                <a:rPr lang="en-GB" cap="small" dirty="0"/>
                <a:t>pst.3sg.m </a:t>
              </a:r>
              <a:r>
                <a:rPr lang="en-GB" dirty="0"/>
                <a:t>again  and  again </a:t>
              </a:r>
              <a:endParaRPr lang="ru-RU" sz="2400" dirty="0"/>
            </a:p>
            <a:p>
              <a:r>
                <a:rPr lang="nb-NO" sz="2400" i="1" dirty="0"/>
                <a:t>‘He </a:t>
              </a:r>
              <a:r>
                <a:rPr lang="nb-NO" sz="2400" i="1" dirty="0" err="1"/>
                <a:t>kept</a:t>
              </a:r>
              <a:r>
                <a:rPr lang="nb-NO" sz="2400" i="1" dirty="0"/>
                <a:t> </a:t>
              </a:r>
              <a:r>
                <a:rPr lang="nb-NO" sz="2400" i="1" dirty="0" err="1"/>
                <a:t>coming</a:t>
              </a:r>
              <a:r>
                <a:rPr lang="nb-NO" sz="2400" i="1" dirty="0"/>
                <a:t> </a:t>
              </a:r>
              <a:r>
                <a:rPr lang="nb-NO" sz="2400" i="1" dirty="0" err="1"/>
                <a:t>again</a:t>
              </a:r>
              <a:r>
                <a:rPr lang="nb-NO" sz="2400" i="1" dirty="0"/>
                <a:t> and </a:t>
              </a:r>
              <a:r>
                <a:rPr lang="nb-NO" sz="2400" i="1" dirty="0" err="1"/>
                <a:t>again</a:t>
              </a:r>
              <a:r>
                <a:rPr lang="nb-NO" sz="2400" i="1" dirty="0"/>
                <a:t>’</a:t>
              </a:r>
              <a:endParaRPr lang="en-NO" sz="2400" i="1" dirty="0"/>
            </a:p>
          </p:txBody>
        </p:sp>
      </p:grpSp>
      <p:sp>
        <p:nvSpPr>
          <p:cNvPr id="9" name="Rectangle 8">
            <a:extLst>
              <a:ext uri="{FF2B5EF4-FFF2-40B4-BE49-F238E27FC236}">
                <a16:creationId xmlns:a16="http://schemas.microsoft.com/office/drawing/2014/main" id="{EC11B50A-E5F3-3818-44D5-5A7FF5259FA1}"/>
              </a:ext>
            </a:extLst>
          </p:cNvPr>
          <p:cNvSpPr/>
          <p:nvPr/>
        </p:nvSpPr>
        <p:spPr>
          <a:xfrm>
            <a:off x="318052" y="5067655"/>
            <a:ext cx="4879590" cy="1471257"/>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Change of the morphological form</a:t>
            </a:r>
          </a:p>
          <a:p>
            <a:pPr marL="342900" indent="-342900">
              <a:buFont typeface="Arial" panose="020B0604020202020204" pitchFamily="34" charset="0"/>
              <a:buChar char="•"/>
            </a:pPr>
            <a:r>
              <a:rPr lang="en-GB" sz="2400" dirty="0">
                <a:solidFill>
                  <a:schemeClr val="tx1"/>
                </a:solidFill>
              </a:rPr>
              <a:t>Part of speech derivation</a:t>
            </a:r>
          </a:p>
          <a:p>
            <a:pPr marL="342900" indent="-342900">
              <a:buFont typeface="Arial" panose="020B0604020202020204" pitchFamily="34" charset="0"/>
              <a:buChar char="•"/>
            </a:pPr>
            <a:r>
              <a:rPr lang="en-GB" sz="2400" dirty="0">
                <a:solidFill>
                  <a:schemeClr val="tx1"/>
                </a:solidFill>
              </a:rPr>
              <a:t>Affixation</a:t>
            </a:r>
          </a:p>
        </p:txBody>
      </p:sp>
      <p:grpSp>
        <p:nvGrpSpPr>
          <p:cNvPr id="17" name="Group 16">
            <a:extLst>
              <a:ext uri="{FF2B5EF4-FFF2-40B4-BE49-F238E27FC236}">
                <a16:creationId xmlns:a16="http://schemas.microsoft.com/office/drawing/2014/main" id="{03EDEC7F-E0D8-65FC-59AE-ADA6AB8F911A}"/>
              </a:ext>
            </a:extLst>
          </p:cNvPr>
          <p:cNvGrpSpPr/>
          <p:nvPr/>
        </p:nvGrpSpPr>
        <p:grpSpPr>
          <a:xfrm>
            <a:off x="7579625" y="1335512"/>
            <a:ext cx="3774175" cy="2401324"/>
            <a:chOff x="7579625" y="1335512"/>
            <a:chExt cx="3774175" cy="2401324"/>
          </a:xfrm>
        </p:grpSpPr>
        <p:sp>
          <p:nvSpPr>
            <p:cNvPr id="10" name="Up Arrow 9">
              <a:extLst>
                <a:ext uri="{FF2B5EF4-FFF2-40B4-BE49-F238E27FC236}">
                  <a16:creationId xmlns:a16="http://schemas.microsoft.com/office/drawing/2014/main" id="{DFB60F74-E33B-864F-47D0-F5A896D9731D}"/>
                </a:ext>
              </a:extLst>
            </p:cNvPr>
            <p:cNvSpPr/>
            <p:nvPr/>
          </p:nvSpPr>
          <p:spPr>
            <a:xfrm rot="10800000">
              <a:off x="9629142" y="3504156"/>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1" name="TextBox 10">
              <a:extLst>
                <a:ext uri="{FF2B5EF4-FFF2-40B4-BE49-F238E27FC236}">
                  <a16:creationId xmlns:a16="http://schemas.microsoft.com/office/drawing/2014/main" id="{490D5F19-4293-EADF-CC2F-57D431A87869}"/>
                </a:ext>
              </a:extLst>
            </p:cNvPr>
            <p:cNvSpPr txBox="1"/>
            <p:nvPr/>
          </p:nvSpPr>
          <p:spPr>
            <a:xfrm>
              <a:off x="7579625" y="1335512"/>
              <a:ext cx="3774175" cy="461665"/>
            </a:xfrm>
            <a:prstGeom prst="rect">
              <a:avLst/>
            </a:prstGeom>
            <a:noFill/>
          </p:spPr>
          <p:txBody>
            <a:bodyPr wrap="none" rtlCol="0">
              <a:spAutoFit/>
            </a:bodyPr>
            <a:lstStyle/>
            <a:p>
              <a:r>
                <a:rPr lang="en-NO" sz="2400" dirty="0"/>
                <a:t>other words can get inserted</a:t>
              </a:r>
            </a:p>
          </p:txBody>
        </p:sp>
        <p:sp>
          <p:nvSpPr>
            <p:cNvPr id="12" name="Up Arrow 11">
              <a:extLst>
                <a:ext uri="{FF2B5EF4-FFF2-40B4-BE49-F238E27FC236}">
                  <a16:creationId xmlns:a16="http://schemas.microsoft.com/office/drawing/2014/main" id="{A5DBD437-E7B9-57FD-7D5C-2B40E30C014D}"/>
                </a:ext>
              </a:extLst>
            </p:cNvPr>
            <p:cNvSpPr/>
            <p:nvPr/>
          </p:nvSpPr>
          <p:spPr>
            <a:xfrm rot="10800000">
              <a:off x="9222006" y="192009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sp>
        <p:nvSpPr>
          <p:cNvPr id="13" name="TextBox 12">
            <a:extLst>
              <a:ext uri="{FF2B5EF4-FFF2-40B4-BE49-F238E27FC236}">
                <a16:creationId xmlns:a16="http://schemas.microsoft.com/office/drawing/2014/main" id="{C7EC21C7-BCD7-B45E-A185-340D0A6B5E78}"/>
              </a:ext>
            </a:extLst>
          </p:cNvPr>
          <p:cNvSpPr txBox="1"/>
          <p:nvPr/>
        </p:nvSpPr>
        <p:spPr>
          <a:xfrm>
            <a:off x="446389" y="1838492"/>
            <a:ext cx="6451600" cy="1877437"/>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ru-RU" sz="2400" b="1" dirty="0">
                <a:effectLst/>
                <a:ea typeface="Times New Roman" panose="02020603050405020304" pitchFamily="18" charset="0"/>
                <a:cs typeface="Times New Roman" panose="02020603050405020304" pitchFamily="18" charset="0"/>
              </a:rPr>
              <a:t>из</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ru-RU" sz="2400" i="1" dirty="0">
                <a:effectLst/>
                <a:highlight>
                  <a:srgbClr val="A1E4E9"/>
                </a:highligh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a:t>
            </a:r>
            <a:r>
              <a:rPr lang="en-US" sz="2400" i="1" dirty="0">
                <a:effectLst/>
                <a:highlight>
                  <a:srgbClr val="FFC000"/>
                </a:highlight>
                <a:ea typeface="Times New Roman" panose="02020603050405020304" pitchFamily="18" charset="0"/>
                <a:cs typeface="Times New Roman" panose="02020603050405020304" pitchFamily="18" charset="0"/>
              </a:rPr>
              <a:t>o</a:t>
            </a:r>
            <a:r>
              <a:rPr lang="en-US" sz="2400" i="1" dirty="0">
                <a:effectLst/>
                <a:ea typeface="Times New Roman" panose="02020603050405020304" pitchFamily="18" charset="0"/>
                <a:cs typeface="Times New Roman" panose="02020603050405020304" pitchFamily="18" charset="0"/>
              </a:rPr>
              <a:t> 		</a:t>
            </a:r>
            <a:r>
              <a:rPr lang="ru-RU" sz="2400" i="1" dirty="0">
                <a:effectLst/>
                <a:ea typeface="Times New Roman" panose="02020603050405020304" pitchFamily="18" charset="0"/>
                <a:cs typeface="Times New Roman" panose="02020603050405020304" pitchFamily="18" charset="0"/>
              </a:rPr>
              <a:t>из</a:t>
            </a:r>
            <a:r>
              <a:rPr lang="en-US" sz="2400" i="1" dirty="0">
                <a:effectLst/>
                <a:ea typeface="Times New Roman" panose="02020603050405020304" pitchFamily="18" charset="0"/>
                <a:cs typeface="Times New Roman" panose="02020603050405020304" pitchFamily="18" charset="0"/>
              </a:rPr>
              <a:t> 	</a:t>
            </a:r>
            <a:r>
              <a:rPr lang="ru-RU" sz="2400" i="1" dirty="0">
                <a:effectLst/>
                <a:highlight>
                  <a:srgbClr val="A1E4E9"/>
                </a:highligh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a:t>
            </a:r>
            <a:r>
              <a:rPr lang="en-US" sz="2400" i="1" dirty="0">
                <a:effectLst/>
                <a:highlight>
                  <a:srgbClr val="FFC000"/>
                </a:highlight>
                <a:ea typeface="Times New Roman" panose="02020603050405020304" pitchFamily="18" charset="0"/>
                <a:cs typeface="Times New Roman" panose="02020603050405020304" pitchFamily="18" charset="0"/>
              </a:rPr>
              <a:t>e</a:t>
            </a:r>
            <a:r>
              <a:rPr lang="ru-RU" sz="2400" i="1" dirty="0">
                <a:effectLst/>
                <a:highlight>
                  <a:srgbClr val="FFC000"/>
                </a:highlight>
                <a:ea typeface="Times New Roman" panose="02020603050405020304" pitchFamily="18" charset="0"/>
                <a:cs typeface="Times New Roman" panose="02020603050405020304" pitchFamily="18" charset="0"/>
              </a:rPr>
              <a:t>с</a:t>
            </a:r>
            <a:endParaRPr lang="en-US" sz="2400" i="1" dirty="0">
              <a:effectLst/>
              <a:highlight>
                <a:srgbClr val="FFC000"/>
              </a:highlight>
              <a:ea typeface="Times New Roman" panose="02020603050405020304" pitchFamily="18" charset="0"/>
              <a:cs typeface="Times New Roman" panose="02020603050405020304" pitchFamily="18" charset="0"/>
            </a:endParaRP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a:t>
            </a:r>
          </a:p>
          <a:p>
            <a:r>
              <a:rPr lang="en-NO" sz="2400" dirty="0">
                <a:effectLst/>
              </a:rPr>
              <a:t>[lit. ‘miracle of miracles’]</a:t>
            </a:r>
            <a:endParaRPr lang="en-NO" sz="2400" dirty="0"/>
          </a:p>
        </p:txBody>
      </p:sp>
      <p:sp>
        <p:nvSpPr>
          <p:cNvPr id="15" name="TextBox 14">
            <a:extLst>
              <a:ext uri="{FF2B5EF4-FFF2-40B4-BE49-F238E27FC236}">
                <a16:creationId xmlns:a16="http://schemas.microsoft.com/office/drawing/2014/main" id="{D118AF6F-732D-F881-AEBC-05EC6B5C353C}"/>
              </a:ext>
            </a:extLst>
          </p:cNvPr>
          <p:cNvSpPr txBox="1"/>
          <p:nvPr/>
        </p:nvSpPr>
        <p:spPr>
          <a:xfrm>
            <a:off x="446389" y="3788019"/>
            <a:ext cx="1860884" cy="369332"/>
          </a:xfrm>
          <a:prstGeom prst="rect">
            <a:avLst/>
          </a:prstGeom>
          <a:solidFill>
            <a:schemeClr val="accent2">
              <a:alpha val="47000"/>
            </a:schemeClr>
          </a:solidFill>
        </p:spPr>
        <p:txBody>
          <a:bodyPr wrap="square">
            <a:spAutoFit/>
          </a:bodyPr>
          <a:lstStyle/>
          <a:p>
            <a:r>
              <a:rPr lang="en-GB" dirty="0"/>
              <a:t>case and number </a:t>
            </a:r>
            <a:endParaRPr lang="en-NO" dirty="0"/>
          </a:p>
        </p:txBody>
      </p:sp>
    </p:spTree>
    <p:extLst>
      <p:ext uri="{BB962C8B-B14F-4D97-AF65-F5344CB8AC3E}">
        <p14:creationId xmlns:p14="http://schemas.microsoft.com/office/powerpoint/2010/main" val="27839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ACC7-88D2-1982-6920-FD5AFBE9F759}"/>
              </a:ext>
            </a:extLst>
          </p:cNvPr>
          <p:cNvSpPr>
            <a:spLocks noGrp="1"/>
          </p:cNvSpPr>
          <p:nvPr>
            <p:ph type="title"/>
          </p:nvPr>
        </p:nvSpPr>
        <p:spPr/>
        <p:txBody>
          <a:bodyPr/>
          <a:lstStyle/>
          <a:p>
            <a:r>
              <a:rPr lang="nb-NO" dirty="0" err="1"/>
              <a:t>Other</a:t>
            </a:r>
            <a:r>
              <a:rPr lang="nb-NO" dirty="0"/>
              <a:t> types </a:t>
            </a:r>
            <a:r>
              <a:rPr lang="nb-NO" dirty="0" err="1"/>
              <a:t>of</a:t>
            </a:r>
            <a:r>
              <a:rPr lang="nb-NO" dirty="0"/>
              <a:t> </a:t>
            </a:r>
            <a:r>
              <a:rPr lang="nb-NO" dirty="0" err="1"/>
              <a:t>modification</a:t>
            </a:r>
            <a:endParaRPr lang="en-NO" dirty="0"/>
          </a:p>
        </p:txBody>
      </p:sp>
      <p:graphicFrame>
        <p:nvGraphicFramePr>
          <p:cNvPr id="5" name="Content Placeholder 4">
            <a:extLst>
              <a:ext uri="{FF2B5EF4-FFF2-40B4-BE49-F238E27FC236}">
                <a16:creationId xmlns:a16="http://schemas.microsoft.com/office/drawing/2014/main" id="{7D3150BB-3BF6-BF63-8051-59B99E78E376}"/>
              </a:ext>
            </a:extLst>
          </p:cNvPr>
          <p:cNvGraphicFramePr>
            <a:graphicFrameLocks noGrp="1"/>
          </p:cNvGraphicFramePr>
          <p:nvPr>
            <p:ph idx="1"/>
          </p:nvPr>
        </p:nvGraphicFramePr>
        <p:xfrm>
          <a:off x="838200" y="1554158"/>
          <a:ext cx="10515600" cy="4751705"/>
        </p:xfrm>
        <a:graphic>
          <a:graphicData uri="http://schemas.openxmlformats.org/drawingml/2006/table">
            <a:tbl>
              <a:tblPr firstRow="1" bandRow="1">
                <a:tableStyleId>{5C22544A-7EE6-4342-B048-85BDC9FD1C3A}</a:tableStyleId>
              </a:tblPr>
              <a:tblGrid>
                <a:gridCol w="1933575">
                  <a:extLst>
                    <a:ext uri="{9D8B030D-6E8A-4147-A177-3AD203B41FA5}">
                      <a16:colId xmlns:a16="http://schemas.microsoft.com/office/drawing/2014/main" val="1818128605"/>
                    </a:ext>
                  </a:extLst>
                </a:gridCol>
                <a:gridCol w="8582025">
                  <a:extLst>
                    <a:ext uri="{9D8B030D-6E8A-4147-A177-3AD203B41FA5}">
                      <a16:colId xmlns:a16="http://schemas.microsoft.com/office/drawing/2014/main" val="1592306390"/>
                    </a:ext>
                  </a:extLst>
                </a:gridCol>
              </a:tblGrid>
              <a:tr h="789305">
                <a:tc>
                  <a:txBody>
                    <a:bodyPr/>
                    <a:lstStyle/>
                    <a:p>
                      <a:r>
                        <a:rPr lang="en-NO" sz="2400" dirty="0"/>
                        <a:t>Type</a:t>
                      </a:r>
                    </a:p>
                  </a:txBody>
                  <a:tcPr/>
                </a:tc>
                <a:tc>
                  <a:txBody>
                    <a:bodyPr/>
                    <a:lstStyle/>
                    <a:p>
                      <a:r>
                        <a:rPr lang="en-NO" sz="2400" dirty="0"/>
                        <a:t>Example</a:t>
                      </a:r>
                    </a:p>
                  </a:txBody>
                  <a:tcPr/>
                </a:tc>
                <a:extLst>
                  <a:ext uri="{0D108BD9-81ED-4DB2-BD59-A6C34878D82A}">
                    <a16:rowId xmlns:a16="http://schemas.microsoft.com/office/drawing/2014/main" val="3854214311"/>
                  </a:ext>
                </a:extLst>
              </a:tr>
              <a:tr h="789305">
                <a:tc>
                  <a:txBody>
                    <a:bodyPr/>
                    <a:lstStyle/>
                    <a:p>
                      <a:r>
                        <a:rPr lang="en-US" sz="2800" dirty="0">
                          <a:effectLst/>
                          <a:latin typeface="+mn-lt"/>
                          <a:ea typeface="Times New Roman" panose="02020603050405020304" pitchFamily="18" charset="0"/>
                          <a:cs typeface="Times New Roman" panose="02020603050405020304" pitchFamily="18" charset="0"/>
                        </a:rPr>
                        <a:t>verb form</a:t>
                      </a:r>
                      <a:endParaRPr lang="en-NO" sz="28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VP-Inf(-</a:t>
                      </a:r>
                      <a:r>
                        <a:rPr lang="ru-RU" sz="2000" b="1" dirty="0">
                          <a:effectLst/>
                          <a:latin typeface="+mn-lt"/>
                          <a:ea typeface="Times New Roman" panose="02020603050405020304" pitchFamily="18" charset="0"/>
                          <a:cs typeface="Times New Roman" panose="02020603050405020304" pitchFamily="18" charset="0"/>
                        </a:rPr>
                        <a:t>то</a:t>
                      </a:r>
                      <a:r>
                        <a:rPr lang="en-US" sz="2000" b="1" dirty="0">
                          <a:effectLst/>
                          <a:latin typeface="+mn-lt"/>
                          <a:ea typeface="Times New Roman" panose="02020603050405020304" pitchFamily="18" charset="0"/>
                          <a:cs typeface="Times New Roman" panose="02020603050405020304" pitchFamily="18" charset="0"/>
                        </a:rPr>
                        <a:t>) ~VP, a/</a:t>
                      </a:r>
                      <a:r>
                        <a:rPr lang="ru-RU" sz="2000" b="1" dirty="0">
                          <a:effectLst/>
                          <a:latin typeface="+mn-lt"/>
                          <a:ea typeface="Times New Roman" panose="02020603050405020304" pitchFamily="18" charset="0"/>
                          <a:cs typeface="Times New Roman" panose="02020603050405020304" pitchFamily="18" charset="0"/>
                        </a:rPr>
                        <a:t>но</a:t>
                      </a:r>
                      <a:r>
                        <a:rPr lang="en-US" sz="2000" b="1" dirty="0">
                          <a:effectLst/>
                          <a:latin typeface="+mn-lt"/>
                          <a:ea typeface="Times New Roman" panose="02020603050405020304" pitchFamily="18" charset="0"/>
                          <a:cs typeface="Times New Roman" panose="02020603050405020304" pitchFamily="18" charset="0"/>
                        </a:rPr>
                        <a:t> Cl</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Спросить спрошу, но он может не знать.</a:t>
                      </a:r>
                    </a:p>
                    <a:p>
                      <a:r>
                        <a:rPr lang="en-US" sz="2000" dirty="0">
                          <a:effectLst/>
                          <a:latin typeface="+mn-lt"/>
                          <a:ea typeface="Times New Roman" panose="02020603050405020304" pitchFamily="18" charset="0"/>
                          <a:cs typeface="Times New Roman" panose="02020603050405020304" pitchFamily="18" charset="0"/>
                        </a:rPr>
                        <a:t>‘I can ask all you want, but maybe he doesn’t know.’</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72521375"/>
                  </a:ext>
                </a:extLst>
              </a:tr>
              <a:tr h="789305">
                <a:tc>
                  <a:txBody>
                    <a:bodyPr/>
                    <a:lstStyle/>
                    <a:p>
                      <a:r>
                        <a:rPr lang="en-US" sz="2800" dirty="0">
                          <a:effectLst/>
                          <a:latin typeface="+mn-lt"/>
                          <a:ea typeface="Times New Roman" panose="02020603050405020304" pitchFamily="18" charset="0"/>
                          <a:cs typeface="Times New Roman" panose="02020603050405020304" pitchFamily="18" charset="0"/>
                        </a:rPr>
                        <a:t>POS derivation</a:t>
                      </a:r>
                      <a:endParaRPr lang="en-NO" sz="28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VP/NP </a:t>
                      </a:r>
                      <a:r>
                        <a:rPr lang="ru-RU" sz="2000" b="1" dirty="0">
                          <a:effectLst/>
                          <a:latin typeface="+mn-lt"/>
                          <a:ea typeface="Times New Roman" panose="02020603050405020304" pitchFamily="18" charset="0"/>
                          <a:cs typeface="Times New Roman" panose="02020603050405020304" pitchFamily="18" charset="0"/>
                        </a:rPr>
                        <a:t>на веки вечные</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Нина предложила свою дружбу на веки вечные.</a:t>
                      </a:r>
                    </a:p>
                    <a:p>
                      <a:r>
                        <a:rPr lang="en-US" sz="2000" dirty="0">
                          <a:effectLst/>
                          <a:latin typeface="+mn-lt"/>
                          <a:ea typeface="Times New Roman" panose="02020603050405020304" pitchFamily="18" charset="0"/>
                          <a:cs typeface="Times New Roman" panose="02020603050405020304" pitchFamily="18" charset="0"/>
                        </a:rPr>
                        <a:t>‘Nina offered eternal friendship.’</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15198743"/>
                  </a:ext>
                </a:extLst>
              </a:tr>
              <a:tr h="789305">
                <a:tc>
                  <a:txBody>
                    <a:bodyPr/>
                    <a:lstStyle/>
                    <a:p>
                      <a:r>
                        <a:rPr lang="en-US" sz="2800" dirty="0">
                          <a:effectLst/>
                          <a:latin typeface="+mn-lt"/>
                          <a:ea typeface="Times New Roman" panose="02020603050405020304" pitchFamily="18" charset="0"/>
                          <a:cs typeface="Times New Roman" panose="02020603050405020304" pitchFamily="18" charset="0"/>
                        </a:rPr>
                        <a:t>prefix</a:t>
                      </a:r>
                      <a:endParaRPr lang="en-NO" sz="28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Adj-</a:t>
                      </a:r>
                      <a:r>
                        <a:rPr lang="ru-RU" sz="2000" b="1" dirty="0">
                          <a:effectLst/>
                          <a:latin typeface="+mn-lt"/>
                          <a:ea typeface="Times New Roman" panose="02020603050405020304" pitchFamily="18" charset="0"/>
                          <a:cs typeface="Times New Roman" panose="02020603050405020304" pitchFamily="18" charset="0"/>
                        </a:rPr>
                        <a:t>рас</a:t>
                      </a:r>
                      <a:r>
                        <a:rPr lang="en-US" sz="2000" b="1" dirty="0">
                          <a:effectLst/>
                          <a:latin typeface="+mn-lt"/>
                          <a:ea typeface="Times New Roman" panose="02020603050405020304" pitchFamily="18" charset="0"/>
                          <a:cs typeface="Times New Roman" panose="02020603050405020304" pitchFamily="18" charset="0"/>
                        </a:rPr>
                        <a:t>~Adj Noun</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был прекрасный-распрекрасный.</a:t>
                      </a:r>
                    </a:p>
                    <a:p>
                      <a:r>
                        <a:rPr lang="en-US" sz="2000" dirty="0">
                          <a:effectLst/>
                          <a:latin typeface="+mn-lt"/>
                          <a:ea typeface="Times New Roman" panose="02020603050405020304" pitchFamily="18" charset="0"/>
                          <a:cs typeface="Times New Roman" panose="02020603050405020304" pitchFamily="18" charset="0"/>
                        </a:rPr>
                        <a:t>‘He was incredibly good-looking.’</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27836351"/>
                  </a:ext>
                </a:extLst>
              </a:tr>
              <a:tr h="789305">
                <a:tc>
                  <a:txBody>
                    <a:bodyPr/>
                    <a:lstStyle/>
                    <a:p>
                      <a:r>
                        <a:rPr lang="en-US" sz="2800" dirty="0">
                          <a:effectLst/>
                          <a:latin typeface="+mn-lt"/>
                          <a:ea typeface="Times New Roman" panose="02020603050405020304" pitchFamily="18" charset="0"/>
                          <a:cs typeface="Times New Roman" panose="02020603050405020304" pitchFamily="18" charset="0"/>
                        </a:rPr>
                        <a:t>adjective</a:t>
                      </a:r>
                      <a:endParaRPr lang="en-NO" sz="28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С одной стороны</a:t>
                      </a:r>
                      <a:r>
                        <a:rPr lang="en-US" sz="2000" b="1" dirty="0">
                          <a:effectLst/>
                          <a:latin typeface="+mn-lt"/>
                          <a:ea typeface="Times New Roman" panose="02020603050405020304" pitchFamily="18" charset="0"/>
                          <a:cs typeface="Times New Roman" panose="02020603050405020304" pitchFamily="18" charset="0"/>
                        </a:rPr>
                        <a:t>, XP/Cl. </a:t>
                      </a:r>
                      <a:r>
                        <a:rPr lang="ru-RU" sz="2000" b="1" dirty="0">
                          <a:effectLst/>
                          <a:latin typeface="+mn-lt"/>
                          <a:ea typeface="Times New Roman" panose="02020603050405020304" pitchFamily="18" charset="0"/>
                          <a:cs typeface="Times New Roman" panose="02020603050405020304" pitchFamily="18" charset="0"/>
                        </a:rPr>
                        <a:t>С</a:t>
                      </a:r>
                      <a:r>
                        <a:rPr lang="en-US"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другой</a:t>
                      </a:r>
                      <a:r>
                        <a:rPr lang="en-US"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стороны</a:t>
                      </a:r>
                      <a:r>
                        <a:rPr lang="en-US" sz="2000" b="1" dirty="0">
                          <a:effectLst/>
                          <a:latin typeface="+mn-lt"/>
                          <a:ea typeface="Times New Roman" panose="02020603050405020304" pitchFamily="18" charset="0"/>
                          <a:cs typeface="Times New Roman" panose="02020603050405020304" pitchFamily="18" charset="0"/>
                        </a:rPr>
                        <a:t>), XP/Cl</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С одной стороны, мои знания были глубокими, с другой стороны, односторонними.</a:t>
                      </a:r>
                    </a:p>
                    <a:p>
                      <a:r>
                        <a:rPr lang="en-US" sz="2000" dirty="0">
                          <a:effectLst/>
                          <a:latin typeface="+mn-lt"/>
                          <a:ea typeface="Times New Roman" panose="02020603050405020304" pitchFamily="18" charset="0"/>
                          <a:cs typeface="Times New Roman" panose="02020603050405020304" pitchFamily="18" charset="0"/>
                        </a:rPr>
                        <a:t>‘On the one hand my knowledge was deep, but on the other hand it was narrow.’</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58355540"/>
                  </a:ext>
                </a:extLst>
              </a:tr>
            </a:tbl>
          </a:graphicData>
        </a:graphic>
      </p:graphicFrame>
      <p:sp>
        <p:nvSpPr>
          <p:cNvPr id="4" name="Slide Number Placeholder 3">
            <a:extLst>
              <a:ext uri="{FF2B5EF4-FFF2-40B4-BE49-F238E27FC236}">
                <a16:creationId xmlns:a16="http://schemas.microsoft.com/office/drawing/2014/main" id="{DD7945A2-DE95-B89A-44B5-F27AF4AA8386}"/>
              </a:ext>
            </a:extLst>
          </p:cNvPr>
          <p:cNvSpPr>
            <a:spLocks noGrp="1"/>
          </p:cNvSpPr>
          <p:nvPr>
            <p:ph type="sldNum" sz="quarter" idx="12"/>
          </p:nvPr>
        </p:nvSpPr>
        <p:spPr/>
        <p:txBody>
          <a:bodyPr/>
          <a:lstStyle/>
          <a:p>
            <a:fld id="{C1710B26-72D1-264C-8E36-3BA9F4ADA98D}" type="slidenum">
              <a:rPr lang="en-NO" smtClean="0"/>
              <a:t>17</a:t>
            </a:fld>
            <a:endParaRPr lang="en-NO"/>
          </a:p>
        </p:txBody>
      </p:sp>
    </p:spTree>
    <p:extLst>
      <p:ext uri="{BB962C8B-B14F-4D97-AF65-F5344CB8AC3E}">
        <p14:creationId xmlns:p14="http://schemas.microsoft.com/office/powerpoint/2010/main" val="652041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6E1F-E918-6D05-6F77-4C846C1BDFFC}"/>
              </a:ext>
            </a:extLst>
          </p:cNvPr>
          <p:cNvSpPr>
            <a:spLocks noGrp="1"/>
          </p:cNvSpPr>
          <p:nvPr>
            <p:ph type="title"/>
          </p:nvPr>
        </p:nvSpPr>
        <p:spPr/>
        <p:txBody>
          <a:bodyPr/>
          <a:lstStyle/>
          <a:p>
            <a:r>
              <a:rPr lang="en-NO" dirty="0"/>
              <a:t>Distribution across syntactic types</a:t>
            </a:r>
          </a:p>
        </p:txBody>
      </p:sp>
      <p:sp>
        <p:nvSpPr>
          <p:cNvPr id="4" name="Slide Number Placeholder 3">
            <a:extLst>
              <a:ext uri="{FF2B5EF4-FFF2-40B4-BE49-F238E27FC236}">
                <a16:creationId xmlns:a16="http://schemas.microsoft.com/office/drawing/2014/main" id="{320F6A91-5BED-0489-9473-757555D24D9E}"/>
              </a:ext>
            </a:extLst>
          </p:cNvPr>
          <p:cNvSpPr>
            <a:spLocks noGrp="1"/>
          </p:cNvSpPr>
          <p:nvPr>
            <p:ph type="sldNum" sz="quarter" idx="12"/>
          </p:nvPr>
        </p:nvSpPr>
        <p:spPr/>
        <p:txBody>
          <a:bodyPr/>
          <a:lstStyle/>
          <a:p>
            <a:fld id="{C1710B26-72D1-264C-8E36-3BA9F4ADA98D}" type="slidenum">
              <a:rPr lang="en-NO" smtClean="0"/>
              <a:t>18</a:t>
            </a:fld>
            <a:endParaRPr lang="en-NO"/>
          </a:p>
        </p:txBody>
      </p:sp>
      <p:pic>
        <p:nvPicPr>
          <p:cNvPr id="7" name="Picture 6" descr="A picture containing text, screenshot, number, line&#10;&#10;Description automatically generated">
            <a:extLst>
              <a:ext uri="{FF2B5EF4-FFF2-40B4-BE49-F238E27FC236}">
                <a16:creationId xmlns:a16="http://schemas.microsoft.com/office/drawing/2014/main" id="{EB9654D4-A0AF-9C92-D44E-A16CBB89FFB1}"/>
              </a:ext>
            </a:extLst>
          </p:cNvPr>
          <p:cNvPicPr>
            <a:picLocks noChangeAspect="1"/>
          </p:cNvPicPr>
          <p:nvPr/>
        </p:nvPicPr>
        <p:blipFill>
          <a:blip r:embed="rId2"/>
          <a:stretch>
            <a:fillRect/>
          </a:stretch>
        </p:blipFill>
        <p:spPr>
          <a:xfrm>
            <a:off x="0" y="1510380"/>
            <a:ext cx="9448800" cy="4976233"/>
          </a:xfrm>
          <a:prstGeom prst="rect">
            <a:avLst/>
          </a:prstGeom>
        </p:spPr>
      </p:pic>
      <p:sp>
        <p:nvSpPr>
          <p:cNvPr id="5" name="Rectangle 4">
            <a:extLst>
              <a:ext uri="{FF2B5EF4-FFF2-40B4-BE49-F238E27FC236}">
                <a16:creationId xmlns:a16="http://schemas.microsoft.com/office/drawing/2014/main" id="{A0E7394A-B5BD-61F6-CF99-439CBB1DF6BF}"/>
              </a:ext>
            </a:extLst>
          </p:cNvPr>
          <p:cNvSpPr/>
          <p:nvPr/>
        </p:nvSpPr>
        <p:spPr>
          <a:xfrm>
            <a:off x="9233459" y="1510381"/>
            <a:ext cx="2656114" cy="1938992"/>
          </a:xfrm>
          <a:prstGeom prst="rect">
            <a:avLst/>
          </a:prstGeom>
          <a:solidFill>
            <a:srgbClr val="A1E3E8"/>
          </a:solidFill>
        </p:spPr>
        <p:txBody>
          <a:bodyPr wrap="square">
            <a:spAutoFit/>
          </a:bodyPr>
          <a:lstStyle/>
          <a:p>
            <a:pPr algn="ctr"/>
            <a:r>
              <a:rPr lang="en-GB" sz="2400" dirty="0"/>
              <a:t>In terms of syntax, reduplicative </a:t>
            </a:r>
            <a:r>
              <a:rPr lang="en-GB" sz="2400" dirty="0" err="1"/>
              <a:t>cxns</a:t>
            </a:r>
            <a:r>
              <a:rPr lang="en-GB" sz="2400" dirty="0"/>
              <a:t> present something like a microcosm of the entire </a:t>
            </a:r>
            <a:r>
              <a:rPr lang="en-GB" sz="2400" dirty="0" err="1"/>
              <a:t>RusCon</a:t>
            </a:r>
            <a:r>
              <a:rPr lang="en-GB" sz="2400" dirty="0"/>
              <a:t> </a:t>
            </a:r>
          </a:p>
        </p:txBody>
      </p:sp>
      <p:sp>
        <p:nvSpPr>
          <p:cNvPr id="8" name="TextBox 7">
            <a:extLst>
              <a:ext uri="{FF2B5EF4-FFF2-40B4-BE49-F238E27FC236}">
                <a16:creationId xmlns:a16="http://schemas.microsoft.com/office/drawing/2014/main" id="{B2F33B62-84EC-06A2-D83B-06ECE43C7B99}"/>
              </a:ext>
            </a:extLst>
          </p:cNvPr>
          <p:cNvSpPr txBox="1"/>
          <p:nvPr/>
        </p:nvSpPr>
        <p:spPr>
          <a:xfrm>
            <a:off x="3020690" y="3767663"/>
            <a:ext cx="1109599" cy="461665"/>
          </a:xfrm>
          <a:prstGeom prst="rect">
            <a:avLst/>
          </a:prstGeom>
          <a:noFill/>
        </p:spPr>
        <p:txBody>
          <a:bodyPr wrap="none" rtlCol="0">
            <a:spAutoFit/>
          </a:bodyPr>
          <a:lstStyle/>
          <a:p>
            <a:r>
              <a:rPr lang="en-NO" sz="2400" dirty="0"/>
              <a:t>10 cxns</a:t>
            </a:r>
          </a:p>
        </p:txBody>
      </p:sp>
      <p:sp>
        <p:nvSpPr>
          <p:cNvPr id="9" name="TextBox 8">
            <a:extLst>
              <a:ext uri="{FF2B5EF4-FFF2-40B4-BE49-F238E27FC236}">
                <a16:creationId xmlns:a16="http://schemas.microsoft.com/office/drawing/2014/main" id="{29AD9339-496E-9EFC-BB60-2727C9621528}"/>
              </a:ext>
            </a:extLst>
          </p:cNvPr>
          <p:cNvSpPr txBox="1"/>
          <p:nvPr/>
        </p:nvSpPr>
        <p:spPr>
          <a:xfrm>
            <a:off x="3208421" y="2238889"/>
            <a:ext cx="1109599" cy="461665"/>
          </a:xfrm>
          <a:prstGeom prst="rect">
            <a:avLst/>
          </a:prstGeom>
          <a:noFill/>
        </p:spPr>
        <p:txBody>
          <a:bodyPr wrap="none" rtlCol="0">
            <a:spAutoFit/>
          </a:bodyPr>
          <a:lstStyle/>
          <a:p>
            <a:r>
              <a:rPr lang="en-NO" sz="2400" dirty="0"/>
              <a:t>30 cxns</a:t>
            </a:r>
          </a:p>
        </p:txBody>
      </p:sp>
      <p:sp>
        <p:nvSpPr>
          <p:cNvPr id="10" name="TextBox 9">
            <a:extLst>
              <a:ext uri="{FF2B5EF4-FFF2-40B4-BE49-F238E27FC236}">
                <a16:creationId xmlns:a16="http://schemas.microsoft.com/office/drawing/2014/main" id="{59026612-3448-53DA-AB70-8F90B2DDA135}"/>
              </a:ext>
            </a:extLst>
          </p:cNvPr>
          <p:cNvSpPr txBox="1"/>
          <p:nvPr/>
        </p:nvSpPr>
        <p:spPr>
          <a:xfrm>
            <a:off x="3208421" y="2835943"/>
            <a:ext cx="954107" cy="461665"/>
          </a:xfrm>
          <a:prstGeom prst="rect">
            <a:avLst/>
          </a:prstGeom>
          <a:noFill/>
        </p:spPr>
        <p:txBody>
          <a:bodyPr wrap="none" rtlCol="0">
            <a:spAutoFit/>
          </a:bodyPr>
          <a:lstStyle/>
          <a:p>
            <a:r>
              <a:rPr lang="en-NO" sz="2400" dirty="0"/>
              <a:t>5 cxns</a:t>
            </a:r>
          </a:p>
        </p:txBody>
      </p:sp>
      <p:sp>
        <p:nvSpPr>
          <p:cNvPr id="11" name="TextBox 10">
            <a:extLst>
              <a:ext uri="{FF2B5EF4-FFF2-40B4-BE49-F238E27FC236}">
                <a16:creationId xmlns:a16="http://schemas.microsoft.com/office/drawing/2014/main" id="{9902035C-461E-5EB1-6DD2-4CEECF60F771}"/>
              </a:ext>
            </a:extLst>
          </p:cNvPr>
          <p:cNvSpPr txBox="1"/>
          <p:nvPr/>
        </p:nvSpPr>
        <p:spPr>
          <a:xfrm>
            <a:off x="2929337" y="4362751"/>
            <a:ext cx="833883" cy="461665"/>
          </a:xfrm>
          <a:prstGeom prst="rect">
            <a:avLst/>
          </a:prstGeom>
          <a:noFill/>
        </p:spPr>
        <p:txBody>
          <a:bodyPr wrap="none" rtlCol="0">
            <a:spAutoFit/>
          </a:bodyPr>
          <a:lstStyle/>
          <a:p>
            <a:r>
              <a:rPr lang="en-NO" sz="2400" dirty="0"/>
              <a:t>1 cxn</a:t>
            </a:r>
          </a:p>
        </p:txBody>
      </p:sp>
      <p:sp>
        <p:nvSpPr>
          <p:cNvPr id="12" name="TextBox 11">
            <a:extLst>
              <a:ext uri="{FF2B5EF4-FFF2-40B4-BE49-F238E27FC236}">
                <a16:creationId xmlns:a16="http://schemas.microsoft.com/office/drawing/2014/main" id="{5451A225-467C-6212-DBA0-882095806978}"/>
              </a:ext>
            </a:extLst>
          </p:cNvPr>
          <p:cNvSpPr txBox="1"/>
          <p:nvPr/>
        </p:nvSpPr>
        <p:spPr>
          <a:xfrm>
            <a:off x="3470024" y="4994684"/>
            <a:ext cx="1109599" cy="461665"/>
          </a:xfrm>
          <a:prstGeom prst="rect">
            <a:avLst/>
          </a:prstGeom>
          <a:noFill/>
        </p:spPr>
        <p:txBody>
          <a:bodyPr wrap="none" rtlCol="0">
            <a:spAutoFit/>
          </a:bodyPr>
          <a:lstStyle/>
          <a:p>
            <a:r>
              <a:rPr lang="en-NO" sz="2400" dirty="0"/>
              <a:t>25 cxns</a:t>
            </a:r>
          </a:p>
        </p:txBody>
      </p:sp>
      <p:sp>
        <p:nvSpPr>
          <p:cNvPr id="13" name="TextBox 12">
            <a:extLst>
              <a:ext uri="{FF2B5EF4-FFF2-40B4-BE49-F238E27FC236}">
                <a16:creationId xmlns:a16="http://schemas.microsoft.com/office/drawing/2014/main" id="{225CAED8-EA40-D1CD-B3BE-37C7692C9AFF}"/>
              </a:ext>
            </a:extLst>
          </p:cNvPr>
          <p:cNvSpPr txBox="1"/>
          <p:nvPr/>
        </p:nvSpPr>
        <p:spPr>
          <a:xfrm>
            <a:off x="3208421" y="2540628"/>
            <a:ext cx="1109599" cy="461665"/>
          </a:xfrm>
          <a:prstGeom prst="rect">
            <a:avLst/>
          </a:prstGeom>
          <a:noFill/>
        </p:spPr>
        <p:txBody>
          <a:bodyPr wrap="none" rtlCol="0">
            <a:spAutoFit/>
          </a:bodyPr>
          <a:lstStyle/>
          <a:p>
            <a:r>
              <a:rPr lang="en-NO" sz="2400" dirty="0"/>
              <a:t>12 cxns</a:t>
            </a:r>
          </a:p>
        </p:txBody>
      </p:sp>
      <p:sp>
        <p:nvSpPr>
          <p:cNvPr id="14" name="TextBox 13">
            <a:extLst>
              <a:ext uri="{FF2B5EF4-FFF2-40B4-BE49-F238E27FC236}">
                <a16:creationId xmlns:a16="http://schemas.microsoft.com/office/drawing/2014/main" id="{626F5639-080A-8DF1-2B1E-0CD3D7CED7EA}"/>
              </a:ext>
            </a:extLst>
          </p:cNvPr>
          <p:cNvSpPr txBox="1"/>
          <p:nvPr/>
        </p:nvSpPr>
        <p:spPr>
          <a:xfrm>
            <a:off x="3216044" y="1934101"/>
            <a:ext cx="1109599" cy="461665"/>
          </a:xfrm>
          <a:prstGeom prst="rect">
            <a:avLst/>
          </a:prstGeom>
          <a:noFill/>
        </p:spPr>
        <p:txBody>
          <a:bodyPr wrap="none" rtlCol="0">
            <a:spAutoFit/>
          </a:bodyPr>
          <a:lstStyle/>
          <a:p>
            <a:r>
              <a:rPr lang="en-NO" sz="2400" dirty="0"/>
              <a:t>42 cxns</a:t>
            </a:r>
          </a:p>
        </p:txBody>
      </p:sp>
      <p:sp>
        <p:nvSpPr>
          <p:cNvPr id="15" name="TextBox 14">
            <a:extLst>
              <a:ext uri="{FF2B5EF4-FFF2-40B4-BE49-F238E27FC236}">
                <a16:creationId xmlns:a16="http://schemas.microsoft.com/office/drawing/2014/main" id="{25323A5D-27E0-0055-19AA-6CE55FFC464C}"/>
              </a:ext>
            </a:extLst>
          </p:cNvPr>
          <p:cNvSpPr txBox="1"/>
          <p:nvPr/>
        </p:nvSpPr>
        <p:spPr>
          <a:xfrm>
            <a:off x="3208421" y="3426870"/>
            <a:ext cx="954107" cy="461665"/>
          </a:xfrm>
          <a:prstGeom prst="rect">
            <a:avLst/>
          </a:prstGeom>
          <a:noFill/>
        </p:spPr>
        <p:txBody>
          <a:bodyPr wrap="none" rtlCol="0">
            <a:spAutoFit/>
          </a:bodyPr>
          <a:lstStyle/>
          <a:p>
            <a:r>
              <a:rPr lang="en-NO" sz="2400" dirty="0"/>
              <a:t>8 cxns</a:t>
            </a:r>
          </a:p>
        </p:txBody>
      </p:sp>
      <p:sp>
        <p:nvSpPr>
          <p:cNvPr id="16" name="TextBox 15">
            <a:extLst>
              <a:ext uri="{FF2B5EF4-FFF2-40B4-BE49-F238E27FC236}">
                <a16:creationId xmlns:a16="http://schemas.microsoft.com/office/drawing/2014/main" id="{C0EA7358-7696-D593-C960-D522D7F591F9}"/>
              </a:ext>
            </a:extLst>
          </p:cNvPr>
          <p:cNvSpPr txBox="1"/>
          <p:nvPr/>
        </p:nvSpPr>
        <p:spPr>
          <a:xfrm>
            <a:off x="2936960" y="4067410"/>
            <a:ext cx="833883" cy="461665"/>
          </a:xfrm>
          <a:prstGeom prst="rect">
            <a:avLst/>
          </a:prstGeom>
          <a:noFill/>
        </p:spPr>
        <p:txBody>
          <a:bodyPr wrap="none" rtlCol="0">
            <a:spAutoFit/>
          </a:bodyPr>
          <a:lstStyle/>
          <a:p>
            <a:r>
              <a:rPr lang="en-NO" sz="2400" dirty="0"/>
              <a:t>1 cxn</a:t>
            </a:r>
          </a:p>
        </p:txBody>
      </p:sp>
      <p:sp>
        <p:nvSpPr>
          <p:cNvPr id="17" name="TextBox 16">
            <a:extLst>
              <a:ext uri="{FF2B5EF4-FFF2-40B4-BE49-F238E27FC236}">
                <a16:creationId xmlns:a16="http://schemas.microsoft.com/office/drawing/2014/main" id="{98CFF96F-5250-E93A-FACB-A71F96019B59}"/>
              </a:ext>
            </a:extLst>
          </p:cNvPr>
          <p:cNvSpPr txBox="1"/>
          <p:nvPr/>
        </p:nvSpPr>
        <p:spPr>
          <a:xfrm>
            <a:off x="3208573" y="3135723"/>
            <a:ext cx="833883" cy="461665"/>
          </a:xfrm>
          <a:prstGeom prst="rect">
            <a:avLst/>
          </a:prstGeom>
          <a:noFill/>
        </p:spPr>
        <p:txBody>
          <a:bodyPr wrap="none" rtlCol="0">
            <a:spAutoFit/>
          </a:bodyPr>
          <a:lstStyle/>
          <a:p>
            <a:r>
              <a:rPr lang="en-NO" sz="2400" dirty="0"/>
              <a:t>1 cxn</a:t>
            </a:r>
          </a:p>
        </p:txBody>
      </p:sp>
      <p:sp>
        <p:nvSpPr>
          <p:cNvPr id="19" name="TextBox 18">
            <a:extLst>
              <a:ext uri="{FF2B5EF4-FFF2-40B4-BE49-F238E27FC236}">
                <a16:creationId xmlns:a16="http://schemas.microsoft.com/office/drawing/2014/main" id="{9B576842-C03C-E88F-FC86-0BED40CF5C46}"/>
              </a:ext>
            </a:extLst>
          </p:cNvPr>
          <p:cNvSpPr txBox="1"/>
          <p:nvPr/>
        </p:nvSpPr>
        <p:spPr>
          <a:xfrm>
            <a:off x="6707803" y="3768090"/>
            <a:ext cx="5181770" cy="1569660"/>
          </a:xfrm>
          <a:prstGeom prst="rect">
            <a:avLst/>
          </a:prstGeom>
          <a:solidFill>
            <a:srgbClr val="A1E4E9"/>
          </a:solidFill>
        </p:spPr>
        <p:txBody>
          <a:bodyPr wrap="square">
            <a:spAutoFit/>
          </a:bodyPr>
          <a:lstStyle/>
          <a:p>
            <a:pPr algn="ctr"/>
            <a:r>
              <a:rPr lang="nb-NO" sz="2400" dirty="0"/>
              <a:t>The </a:t>
            </a:r>
            <a:r>
              <a:rPr lang="nb-NO" sz="2400" dirty="0" err="1"/>
              <a:t>constructions</a:t>
            </a:r>
            <a:r>
              <a:rPr lang="nb-NO" sz="2400" dirty="0"/>
              <a:t> in </a:t>
            </a:r>
            <a:r>
              <a:rPr lang="nb-NO" sz="2400" dirty="0" err="1"/>
              <a:t>our</a:t>
            </a:r>
            <a:r>
              <a:rPr lang="nb-NO" sz="2400" dirty="0"/>
              <a:t> </a:t>
            </a:r>
            <a:r>
              <a:rPr lang="nb-NO" sz="2400" dirty="0" err="1"/>
              <a:t>dataset</a:t>
            </a:r>
            <a:r>
              <a:rPr lang="nb-NO" sz="2400" dirty="0"/>
              <a:t> </a:t>
            </a:r>
            <a:r>
              <a:rPr lang="nb-NO" sz="2400" dirty="0" err="1"/>
              <a:t>are</a:t>
            </a:r>
            <a:r>
              <a:rPr lang="nb-NO" sz="2400" dirty="0"/>
              <a:t> </a:t>
            </a:r>
            <a:r>
              <a:rPr lang="nb-NO" sz="2400" b="1" dirty="0" err="1"/>
              <a:t>intensely</a:t>
            </a:r>
            <a:r>
              <a:rPr lang="nb-NO" sz="2400" b="1" dirty="0"/>
              <a:t> </a:t>
            </a:r>
            <a:r>
              <a:rPr lang="nb-NO" sz="2400" b="1" dirty="0" err="1"/>
              <a:t>interconnected</a:t>
            </a:r>
            <a:r>
              <a:rPr lang="nb-NO" sz="2400" b="1" dirty="0"/>
              <a:t> </a:t>
            </a:r>
            <a:r>
              <a:rPr lang="nb-NO" sz="2400" dirty="0" err="1"/>
              <a:t>both</a:t>
            </a:r>
            <a:r>
              <a:rPr lang="nb-NO" sz="2400" dirty="0"/>
              <a:t> </a:t>
            </a:r>
            <a:r>
              <a:rPr lang="nb-NO" sz="2400" dirty="0" err="1"/>
              <a:t>with</a:t>
            </a:r>
            <a:r>
              <a:rPr lang="nb-NO" sz="2400" dirty="0"/>
              <a:t> </a:t>
            </a:r>
            <a:r>
              <a:rPr lang="nb-NO" sz="2400" dirty="0" err="1"/>
              <a:t>each</a:t>
            </a:r>
            <a:r>
              <a:rPr lang="nb-NO" sz="2400" dirty="0"/>
              <a:t> </a:t>
            </a:r>
            <a:r>
              <a:rPr lang="nb-NO" sz="2400" dirty="0" err="1"/>
              <a:t>other</a:t>
            </a:r>
            <a:r>
              <a:rPr lang="nb-NO" sz="2400" dirty="0"/>
              <a:t> and </a:t>
            </a:r>
            <a:r>
              <a:rPr lang="nb-NO" sz="2400" dirty="0" err="1"/>
              <a:t>with</a:t>
            </a:r>
            <a:r>
              <a:rPr lang="nb-NO" sz="2400" dirty="0"/>
              <a:t> </a:t>
            </a:r>
            <a:r>
              <a:rPr lang="nb-NO" sz="2400" dirty="0" err="1"/>
              <a:t>the</a:t>
            </a:r>
            <a:r>
              <a:rPr lang="nb-NO" sz="2400" dirty="0"/>
              <a:t> </a:t>
            </a:r>
            <a:r>
              <a:rPr lang="nb-NO" sz="2400" dirty="0" err="1"/>
              <a:t>entire</a:t>
            </a:r>
            <a:r>
              <a:rPr lang="nb-NO" sz="2400" dirty="0"/>
              <a:t> system </a:t>
            </a:r>
            <a:r>
              <a:rPr lang="nb-NO" sz="2400" dirty="0" err="1"/>
              <a:t>of</a:t>
            </a:r>
            <a:r>
              <a:rPr lang="nb-NO" sz="2400" dirty="0"/>
              <a:t> </a:t>
            </a:r>
            <a:r>
              <a:rPr lang="nb-NO" sz="2400" dirty="0" err="1"/>
              <a:t>constructions</a:t>
            </a:r>
            <a:r>
              <a:rPr lang="nb-NO" sz="2400" dirty="0"/>
              <a:t> </a:t>
            </a:r>
            <a:r>
              <a:rPr lang="nb-NO" sz="2400" dirty="0" err="1"/>
              <a:t>represented</a:t>
            </a:r>
            <a:r>
              <a:rPr lang="nb-NO" sz="2400" dirty="0"/>
              <a:t> in </a:t>
            </a:r>
            <a:r>
              <a:rPr lang="nb-NO" sz="2400" dirty="0" err="1"/>
              <a:t>RusCon</a:t>
            </a:r>
            <a:endParaRPr lang="nb-NO" sz="2400" dirty="0"/>
          </a:p>
        </p:txBody>
      </p:sp>
    </p:spTree>
    <p:extLst>
      <p:ext uri="{BB962C8B-B14F-4D97-AF65-F5344CB8AC3E}">
        <p14:creationId xmlns:p14="http://schemas.microsoft.com/office/powerpoint/2010/main" val="3943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4F7-AE88-B0D6-FD7A-9DE952393285}"/>
              </a:ext>
            </a:extLst>
          </p:cNvPr>
          <p:cNvSpPr>
            <a:spLocks noGrp="1"/>
          </p:cNvSpPr>
          <p:nvPr>
            <p:ph type="title"/>
          </p:nvPr>
        </p:nvSpPr>
        <p:spPr>
          <a:xfrm>
            <a:off x="838200" y="365126"/>
            <a:ext cx="10515600" cy="363538"/>
          </a:xfrm>
        </p:spPr>
        <p:txBody>
          <a:bodyPr>
            <a:normAutofit fontScale="90000"/>
          </a:bodyPr>
          <a:lstStyle/>
          <a:p>
            <a:r>
              <a:rPr lang="nb-NO" dirty="0" err="1"/>
              <a:t>Common</a:t>
            </a:r>
            <a:r>
              <a:rPr lang="nb-NO" dirty="0"/>
              <a:t> </a:t>
            </a:r>
            <a:r>
              <a:rPr lang="nb-NO" dirty="0" err="1"/>
              <a:t>syntactic</a:t>
            </a:r>
            <a:r>
              <a:rPr lang="nb-NO" dirty="0"/>
              <a:t> types </a:t>
            </a:r>
            <a:endParaRPr lang="en-NO" dirty="0"/>
          </a:p>
        </p:txBody>
      </p:sp>
      <p:graphicFrame>
        <p:nvGraphicFramePr>
          <p:cNvPr id="5" name="Content Placeholder 4">
            <a:extLst>
              <a:ext uri="{FF2B5EF4-FFF2-40B4-BE49-F238E27FC236}">
                <a16:creationId xmlns:a16="http://schemas.microsoft.com/office/drawing/2014/main" id="{729CDE16-FABD-E085-9DD0-BE5EEF885808}"/>
              </a:ext>
            </a:extLst>
          </p:cNvPr>
          <p:cNvGraphicFramePr>
            <a:graphicFrameLocks noGrp="1"/>
          </p:cNvGraphicFramePr>
          <p:nvPr>
            <p:ph idx="1"/>
          </p:nvPr>
        </p:nvGraphicFramePr>
        <p:xfrm>
          <a:off x="838200" y="942177"/>
          <a:ext cx="10515600" cy="5669280"/>
        </p:xfrm>
        <a:graphic>
          <a:graphicData uri="http://schemas.openxmlformats.org/drawingml/2006/table">
            <a:tbl>
              <a:tblPr firstRow="1" bandRow="1">
                <a:tableStyleId>{BC89EF96-8CEA-46FF-86C4-4CE0E7609802}</a:tableStyleId>
              </a:tblPr>
              <a:tblGrid>
                <a:gridCol w="2190750">
                  <a:extLst>
                    <a:ext uri="{9D8B030D-6E8A-4147-A177-3AD203B41FA5}">
                      <a16:colId xmlns:a16="http://schemas.microsoft.com/office/drawing/2014/main" val="2026519277"/>
                    </a:ext>
                  </a:extLst>
                </a:gridCol>
                <a:gridCol w="8324850">
                  <a:extLst>
                    <a:ext uri="{9D8B030D-6E8A-4147-A177-3AD203B41FA5}">
                      <a16:colId xmlns:a16="http://schemas.microsoft.com/office/drawing/2014/main" val="246578202"/>
                    </a:ext>
                  </a:extLst>
                </a:gridCol>
              </a:tblGrid>
              <a:tr h="647224">
                <a:tc>
                  <a:txBody>
                    <a:bodyPr/>
                    <a:lstStyle/>
                    <a:p>
                      <a:r>
                        <a:rPr lang="en-US" sz="2400" b="0" dirty="0">
                          <a:effectLst/>
                          <a:latin typeface="+mn-lt"/>
                          <a:ea typeface="Times New Roman" panose="02020603050405020304" pitchFamily="18" charset="0"/>
                          <a:cs typeface="Times New Roman" panose="02020603050405020304" pitchFamily="18" charset="0"/>
                        </a:rPr>
                        <a:t>Head and Modifier</a:t>
                      </a:r>
                      <a:endParaRPr lang="en-NO" sz="2400" b="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NP </a:t>
                      </a:r>
                      <a:r>
                        <a:rPr lang="ru-RU" sz="2000" b="1" dirty="0">
                          <a:effectLst/>
                          <a:latin typeface="+mn-lt"/>
                          <a:ea typeface="Times New Roman" panose="02020603050405020304" pitchFamily="18" charset="0"/>
                          <a:cs typeface="Times New Roman" panose="02020603050405020304" pitchFamily="18" charset="0"/>
                        </a:rPr>
                        <a:t>и</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ничего кроме </a:t>
                      </a:r>
                      <a:r>
                        <a:rPr lang="nb-NO" sz="2000" b="1" dirty="0">
                          <a:effectLst/>
                          <a:latin typeface="+mn-lt"/>
                          <a:ea typeface="Times New Roman" panose="02020603050405020304" pitchFamily="18" charset="0"/>
                          <a:cs typeface="Times New Roman" panose="02020603050405020304" pitchFamily="18" charset="0"/>
                        </a:rPr>
                        <a:t>~NP</a:t>
                      </a:r>
                      <a:r>
                        <a:rPr lang="nb-NO" sz="2000"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b="0" i="1" dirty="0">
                          <a:effectLst/>
                          <a:latin typeface="+mn-lt"/>
                          <a:ea typeface="Times New Roman" panose="02020603050405020304" pitchFamily="18" charset="0"/>
                          <a:cs typeface="Times New Roman" panose="02020603050405020304" pitchFamily="18" charset="0"/>
                        </a:rPr>
                        <a:t>Правда и ничего кроме правды!</a:t>
                      </a:r>
                    </a:p>
                    <a:p>
                      <a:r>
                        <a:rPr lang="en-US" sz="2000" b="0" dirty="0">
                          <a:effectLst/>
                          <a:latin typeface="+mn-lt"/>
                          <a:ea typeface="Times New Roman" panose="02020603050405020304" pitchFamily="18" charset="0"/>
                          <a:cs typeface="Times New Roman" panose="02020603050405020304" pitchFamily="18" charset="0"/>
                        </a:rPr>
                        <a:t>‘Truth and nothing but the truth!’</a:t>
                      </a:r>
                      <a:endParaRPr lang="en-NO" sz="2000" b="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88408842"/>
                  </a:ext>
                </a:extLst>
              </a:tr>
              <a:tr h="647224">
                <a:tc>
                  <a:txBody>
                    <a:bodyPr/>
                    <a:lstStyle/>
                    <a:p>
                      <a:r>
                        <a:rPr lang="en-US" sz="2400" dirty="0">
                          <a:effectLst/>
                          <a:latin typeface="+mn-lt"/>
                          <a:ea typeface="Times New Roman" panose="02020603050405020304" pitchFamily="18" charset="0"/>
                          <a:cs typeface="Times New Roman" panose="02020603050405020304" pitchFamily="18" charset="0"/>
                        </a:rPr>
                        <a:t>Clause</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VP-Pst </a:t>
                      </a:r>
                      <a:r>
                        <a:rPr lang="ru-RU" sz="2000" b="1" dirty="0">
                          <a:effectLst/>
                          <a:latin typeface="+mn-lt"/>
                          <a:ea typeface="Times New Roman" panose="02020603050405020304" pitchFamily="18" charset="0"/>
                          <a:cs typeface="Times New Roman" panose="02020603050405020304" pitchFamily="18" charset="0"/>
                        </a:rPr>
                        <a:t>и не</a:t>
                      </a:r>
                      <a:r>
                        <a:rPr lang="nb-NO" sz="2000" b="1" dirty="0">
                          <a:effectLst/>
                          <a:latin typeface="+mn-lt"/>
                          <a:ea typeface="Times New Roman" panose="02020603050405020304" pitchFamily="18" charset="0"/>
                          <a:cs typeface="Times New Roman" panose="02020603050405020304" pitchFamily="18" charset="0"/>
                        </a:rPr>
                        <a:t> ~VP-Pst</a:t>
                      </a:r>
                      <a:r>
                        <a:rPr lang="nb-NO" sz="2000"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Я верил и не верил.</a:t>
                      </a:r>
                    </a:p>
                    <a:p>
                      <a:r>
                        <a:rPr lang="en-US" sz="2000" dirty="0">
                          <a:effectLst/>
                          <a:latin typeface="+mn-lt"/>
                          <a:ea typeface="Times New Roman" panose="02020603050405020304" pitchFamily="18" charset="0"/>
                          <a:cs typeface="Times New Roman" panose="02020603050405020304" pitchFamily="18" charset="0"/>
                        </a:rPr>
                        <a:t>‘Sometimes I believed it and at the same time I didn’t.’</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23031243"/>
                  </a:ext>
                </a:extLst>
              </a:tr>
              <a:tr h="647224">
                <a:tc>
                  <a:txBody>
                    <a:bodyPr/>
                    <a:lstStyle/>
                    <a:p>
                      <a:r>
                        <a:rPr lang="en-US" sz="2400" dirty="0">
                          <a:effectLst/>
                          <a:latin typeface="+mn-lt"/>
                          <a:ea typeface="Times New Roman" panose="02020603050405020304" pitchFamily="18" charset="0"/>
                          <a:cs typeface="Times New Roman" panose="02020603050405020304" pitchFamily="18" charset="0"/>
                        </a:rPr>
                        <a:t>Clause or XP with parentheticals</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Cl, (</a:t>
                      </a:r>
                      <a:r>
                        <a:rPr lang="ru-RU" sz="2000" b="1" dirty="0">
                          <a:effectLst/>
                          <a:latin typeface="+mn-lt"/>
                          <a:ea typeface="Times New Roman" panose="02020603050405020304" pitchFamily="18" charset="0"/>
                          <a:cs typeface="Times New Roman" panose="02020603050405020304" pitchFamily="18" charset="0"/>
                        </a:rPr>
                        <a:t>но</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ну</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нет так нет</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Ты не поедешь? Нет так нет. </a:t>
                      </a:r>
                    </a:p>
                    <a:p>
                      <a:r>
                        <a:rPr lang="en-US" sz="2000" dirty="0">
                          <a:effectLst/>
                          <a:latin typeface="+mn-lt"/>
                          <a:ea typeface="Times New Roman" panose="02020603050405020304" pitchFamily="18" charset="0"/>
                          <a:cs typeface="Times New Roman" panose="02020603050405020304" pitchFamily="18" charset="0"/>
                        </a:rPr>
                        <a:t>‘You’re not going? Well then, no is no.’</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6439941"/>
                  </a:ext>
                </a:extLst>
              </a:tr>
              <a:tr h="647224">
                <a:tc>
                  <a:txBody>
                    <a:bodyPr/>
                    <a:lstStyle/>
                    <a:p>
                      <a:r>
                        <a:rPr lang="en-US" sz="2400" dirty="0">
                          <a:effectLst/>
                          <a:latin typeface="+mn-lt"/>
                          <a:ea typeface="Times New Roman" panose="02020603050405020304" pitchFamily="18" charset="0"/>
                          <a:cs typeface="Times New Roman" panose="02020603050405020304" pitchFamily="18" charset="0"/>
                        </a:rPr>
                        <a:t>Copula Construction</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NP-Nom Cop Adj-Short </a:t>
                      </a:r>
                      <a:r>
                        <a:rPr lang="ru-RU" sz="2000" b="1" dirty="0">
                          <a:effectLst/>
                          <a:latin typeface="+mn-lt"/>
                          <a:ea typeface="Times New Roman" panose="02020603050405020304" pitchFamily="18" charset="0"/>
                          <a:cs typeface="Times New Roman" panose="02020603050405020304" pitchFamily="18" charset="0"/>
                        </a:rPr>
                        <a:t>и не</a:t>
                      </a:r>
                      <a:r>
                        <a:rPr lang="en-US" sz="2000" b="1" dirty="0">
                          <a:effectLst/>
                          <a:latin typeface="+mn-lt"/>
                          <a:ea typeface="Times New Roman" panose="02020603050405020304" pitchFamily="18" charset="0"/>
                          <a:cs typeface="Times New Roman" panose="02020603050405020304" pitchFamily="18" charset="0"/>
                        </a:rPr>
                        <a:t> ~Adj-Short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рад и не рад.</a:t>
                      </a:r>
                    </a:p>
                    <a:p>
                      <a:r>
                        <a:rPr lang="en-US" sz="2000" dirty="0">
                          <a:effectLst/>
                          <a:latin typeface="+mn-lt"/>
                          <a:ea typeface="Times New Roman" panose="02020603050405020304" pitchFamily="18" charset="0"/>
                          <a:cs typeface="Times New Roman" panose="02020603050405020304" pitchFamily="18" charset="0"/>
                        </a:rPr>
                        <a:t>‘He has mixed feelings.’</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04474670"/>
                  </a:ext>
                </a:extLst>
              </a:tr>
              <a:tr h="647224">
                <a:tc>
                  <a:txBody>
                    <a:bodyPr/>
                    <a:lstStyle/>
                    <a:p>
                      <a:r>
                        <a:rPr lang="en-US" sz="2400" dirty="0">
                          <a:effectLst/>
                          <a:latin typeface="+mn-lt"/>
                          <a:ea typeface="Times New Roman" panose="02020603050405020304" pitchFamily="18" charset="0"/>
                          <a:cs typeface="Times New Roman" panose="02020603050405020304" pitchFamily="18" charset="0"/>
                        </a:rPr>
                        <a:t>Connection Construction</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то</a:t>
                      </a:r>
                      <a:r>
                        <a:rPr lang="en-US"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ли</a:t>
                      </a:r>
                      <a:r>
                        <a:rPr lang="en-US" sz="2000" b="1" dirty="0">
                          <a:effectLst/>
                          <a:latin typeface="+mn-lt"/>
                          <a:ea typeface="Times New Roman" panose="02020603050405020304" pitchFamily="18" charset="0"/>
                          <a:cs typeface="Times New Roman" panose="02020603050405020304" pitchFamily="18" charset="0"/>
                        </a:rPr>
                        <a:t> XP, </a:t>
                      </a:r>
                      <a:r>
                        <a:rPr lang="ru-RU" sz="2000" b="1" dirty="0">
                          <a:effectLst/>
                          <a:latin typeface="+mn-lt"/>
                          <a:ea typeface="Times New Roman" panose="02020603050405020304" pitchFamily="18" charset="0"/>
                          <a:cs typeface="Times New Roman" panose="02020603050405020304" pitchFamily="18" charset="0"/>
                        </a:rPr>
                        <a:t>то ли</a:t>
                      </a:r>
                      <a:r>
                        <a:rPr lang="en-US" sz="2000" b="1" dirty="0">
                          <a:effectLst/>
                          <a:latin typeface="+mn-lt"/>
                          <a:ea typeface="Times New Roman" panose="02020603050405020304" pitchFamily="18" charset="0"/>
                          <a:cs typeface="Times New Roman" panose="02020603050405020304" pitchFamily="18" charset="0"/>
                        </a:rPr>
                        <a:t> XP</a:t>
                      </a:r>
                      <a:r>
                        <a:rPr lang="en-US" sz="2000"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Сегодня идет то ли дождь, то ли снег.</a:t>
                      </a:r>
                    </a:p>
                    <a:p>
                      <a:r>
                        <a:rPr lang="en-US" sz="2000" dirty="0">
                          <a:effectLst/>
                          <a:latin typeface="+mn-lt"/>
                          <a:ea typeface="Times New Roman" panose="02020603050405020304" pitchFamily="18" charset="0"/>
                          <a:cs typeface="Times New Roman" panose="02020603050405020304" pitchFamily="18" charset="0"/>
                        </a:rPr>
                        <a:t>‘It is unclear whether it is raining or snowing today.’</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22768565"/>
                  </a:ext>
                </a:extLst>
              </a:tr>
              <a:tr h="647224">
                <a:tc>
                  <a:txBody>
                    <a:bodyPr/>
                    <a:lstStyle/>
                    <a:p>
                      <a:r>
                        <a:rPr lang="en-US" sz="2400" dirty="0" err="1">
                          <a:effectLst/>
                          <a:latin typeface="+mn-lt"/>
                          <a:ea typeface="Times New Roman" panose="02020603050405020304" pitchFamily="18" charset="0"/>
                          <a:cs typeface="Times New Roman" panose="02020603050405020304" pitchFamily="18" charset="0"/>
                        </a:rPr>
                        <a:t>Biclausal</a:t>
                      </a:r>
                      <a:r>
                        <a:rPr lang="en-US" sz="2400" dirty="0">
                          <a:effectLst/>
                          <a:latin typeface="+mn-lt"/>
                          <a:ea typeface="Times New Roman" panose="02020603050405020304" pitchFamily="18" charset="0"/>
                          <a:cs typeface="Times New Roman" panose="02020603050405020304" pitchFamily="18" charset="0"/>
                        </a:rPr>
                        <a:t> Construction</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VP - ~VP </a:t>
                      </a:r>
                      <a:r>
                        <a:rPr lang="ru-RU" sz="2000" b="1" dirty="0">
                          <a:effectLst/>
                          <a:latin typeface="+mn-lt"/>
                          <a:ea typeface="Times New Roman" panose="02020603050405020304" pitchFamily="18" charset="0"/>
                          <a:cs typeface="Times New Roman" panose="02020603050405020304" pitchFamily="18" charset="0"/>
                        </a:rPr>
                        <a:t>а не </a:t>
                      </a:r>
                      <a:r>
                        <a:rPr lang="en-US" sz="2000" b="1" dirty="0">
                          <a:effectLst/>
                          <a:latin typeface="+mn-lt"/>
                          <a:ea typeface="Times New Roman" panose="02020603050405020304" pitchFamily="18" charset="0"/>
                          <a:cs typeface="Times New Roman" panose="02020603050405020304" pitchFamily="18" charset="0"/>
                        </a:rPr>
                        <a:t>Cl</a:t>
                      </a:r>
                      <a:r>
                        <a:rPr lang="en-US" sz="2000"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Я его просил-просил, а он не соглашался.</a:t>
                      </a:r>
                    </a:p>
                    <a:p>
                      <a:r>
                        <a:rPr lang="en-US" sz="2000" dirty="0">
                          <a:effectLst/>
                          <a:latin typeface="+mn-lt"/>
                          <a:ea typeface="Times New Roman" panose="02020603050405020304" pitchFamily="18" charset="0"/>
                          <a:cs typeface="Times New Roman" panose="02020603050405020304" pitchFamily="18" charset="0"/>
                        </a:rPr>
                        <a:t>‘I begged and begged him, but he wouldn’t agree.’</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546872941"/>
                  </a:ext>
                </a:extLst>
              </a:tr>
            </a:tbl>
          </a:graphicData>
        </a:graphic>
      </p:graphicFrame>
      <p:sp>
        <p:nvSpPr>
          <p:cNvPr id="4" name="Slide Number Placeholder 3">
            <a:extLst>
              <a:ext uri="{FF2B5EF4-FFF2-40B4-BE49-F238E27FC236}">
                <a16:creationId xmlns:a16="http://schemas.microsoft.com/office/drawing/2014/main" id="{517D765B-212E-2B19-78DC-857098140C20}"/>
              </a:ext>
            </a:extLst>
          </p:cNvPr>
          <p:cNvSpPr>
            <a:spLocks noGrp="1"/>
          </p:cNvSpPr>
          <p:nvPr>
            <p:ph type="sldNum" sz="quarter" idx="12"/>
          </p:nvPr>
        </p:nvSpPr>
        <p:spPr/>
        <p:txBody>
          <a:bodyPr/>
          <a:lstStyle/>
          <a:p>
            <a:fld id="{C1710B26-72D1-264C-8E36-3BA9F4ADA98D}" type="slidenum">
              <a:rPr lang="en-NO" smtClean="0"/>
              <a:t>19</a:t>
            </a:fld>
            <a:endParaRPr lang="en-NO"/>
          </a:p>
        </p:txBody>
      </p:sp>
    </p:spTree>
    <p:extLst>
      <p:ext uri="{BB962C8B-B14F-4D97-AF65-F5344CB8AC3E}">
        <p14:creationId xmlns:p14="http://schemas.microsoft.com/office/powerpoint/2010/main" val="64559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E623C-474A-7755-F6B8-CFD2F52A9859}"/>
              </a:ext>
            </a:extLst>
          </p:cNvPr>
          <p:cNvSpPr>
            <a:spLocks noGrp="1"/>
          </p:cNvSpPr>
          <p:nvPr>
            <p:ph idx="1"/>
          </p:nvPr>
        </p:nvSpPr>
        <p:spPr>
          <a:xfrm>
            <a:off x="1407365" y="4157600"/>
            <a:ext cx="4541874" cy="635145"/>
          </a:xfrm>
        </p:spPr>
        <p:txBody>
          <a:bodyPr/>
          <a:lstStyle/>
          <a:p>
            <a:pPr marL="0" indent="0" algn="ctr">
              <a:buNone/>
            </a:pPr>
            <a:r>
              <a:rPr lang="en-NO" dirty="0"/>
              <a:t>Anna Endresen</a:t>
            </a:r>
          </a:p>
        </p:txBody>
      </p:sp>
      <p:pic>
        <p:nvPicPr>
          <p:cNvPr id="4" name="Picture 3" descr="A person with long hair&#10;&#10;Description automatically generated with medium confidence">
            <a:extLst>
              <a:ext uri="{FF2B5EF4-FFF2-40B4-BE49-F238E27FC236}">
                <a16:creationId xmlns:a16="http://schemas.microsoft.com/office/drawing/2014/main" id="{7C2FED93-6764-13FA-E3EF-655E27179EC2}"/>
              </a:ext>
            </a:extLst>
          </p:cNvPr>
          <p:cNvPicPr>
            <a:picLocks noChangeAspect="1"/>
          </p:cNvPicPr>
          <p:nvPr/>
        </p:nvPicPr>
        <p:blipFill>
          <a:blip r:embed="rId3"/>
          <a:stretch>
            <a:fillRect/>
          </a:stretch>
        </p:blipFill>
        <p:spPr>
          <a:xfrm>
            <a:off x="2328301" y="211744"/>
            <a:ext cx="2700002" cy="3600000"/>
          </a:xfrm>
          <a:prstGeom prst="rect">
            <a:avLst/>
          </a:prstGeom>
        </p:spPr>
      </p:pic>
      <p:sp>
        <p:nvSpPr>
          <p:cNvPr id="7" name="Content Placeholder 2">
            <a:extLst>
              <a:ext uri="{FF2B5EF4-FFF2-40B4-BE49-F238E27FC236}">
                <a16:creationId xmlns:a16="http://schemas.microsoft.com/office/drawing/2014/main" id="{F556B6BA-BAE0-7FAE-8E56-0055795B3988}"/>
              </a:ext>
            </a:extLst>
          </p:cNvPr>
          <p:cNvSpPr txBox="1">
            <a:spLocks/>
          </p:cNvSpPr>
          <p:nvPr/>
        </p:nvSpPr>
        <p:spPr>
          <a:xfrm>
            <a:off x="5557755" y="4157599"/>
            <a:ext cx="4541874" cy="635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O" dirty="0"/>
              <a:t>Valentina Zhukova</a:t>
            </a:r>
          </a:p>
        </p:txBody>
      </p:sp>
      <p:sp>
        <p:nvSpPr>
          <p:cNvPr id="2" name="Slide Number Placeholder 1">
            <a:extLst>
              <a:ext uri="{FF2B5EF4-FFF2-40B4-BE49-F238E27FC236}">
                <a16:creationId xmlns:a16="http://schemas.microsoft.com/office/drawing/2014/main" id="{0DB61280-C5DD-4D92-5F50-5F4FB276834C}"/>
              </a:ext>
            </a:extLst>
          </p:cNvPr>
          <p:cNvSpPr>
            <a:spLocks noGrp="1"/>
          </p:cNvSpPr>
          <p:nvPr>
            <p:ph type="sldNum" sz="quarter" idx="12"/>
          </p:nvPr>
        </p:nvSpPr>
        <p:spPr/>
        <p:txBody>
          <a:bodyPr/>
          <a:lstStyle/>
          <a:p>
            <a:fld id="{C1710B26-72D1-264C-8E36-3BA9F4ADA98D}" type="slidenum">
              <a:rPr lang="en-NO" smtClean="0"/>
              <a:t>2</a:t>
            </a:fld>
            <a:endParaRPr lang="en-NO"/>
          </a:p>
        </p:txBody>
      </p:sp>
      <p:pic>
        <p:nvPicPr>
          <p:cNvPr id="1026" name="Picture 2" descr="Bilde av Zhukova, Valentina">
            <a:extLst>
              <a:ext uri="{FF2B5EF4-FFF2-40B4-BE49-F238E27FC236}">
                <a16:creationId xmlns:a16="http://schemas.microsoft.com/office/drawing/2014/main" id="{7C7D895F-3511-95F8-FC34-21C8F03E5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384" y="211742"/>
            <a:ext cx="2884616" cy="3600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2EF4F8-2775-7594-BE72-F5674BBBF01F}"/>
              </a:ext>
            </a:extLst>
          </p:cNvPr>
          <p:cNvSpPr txBox="1"/>
          <p:nvPr/>
        </p:nvSpPr>
        <p:spPr>
          <a:xfrm>
            <a:off x="682753" y="5066736"/>
            <a:ext cx="11165044" cy="1200329"/>
          </a:xfrm>
          <a:prstGeom prst="rect">
            <a:avLst/>
          </a:prstGeom>
          <a:noFill/>
        </p:spPr>
        <p:txBody>
          <a:bodyPr wrap="none" rtlCol="0">
            <a:spAutoFit/>
          </a:bodyPr>
          <a:lstStyle/>
          <a:p>
            <a:r>
              <a:rPr lang="en-US" sz="2400" dirty="0">
                <a:effectLst/>
                <a:ea typeface="Times New Roman" panose="02020603050405020304" pitchFamily="18" charset="0"/>
              </a:rPr>
              <a:t>Janda, Laura A., Anna </a:t>
            </a:r>
            <a:r>
              <a:rPr lang="en-US" sz="2400" dirty="0" err="1">
                <a:effectLst/>
                <a:ea typeface="Times New Roman" panose="02020603050405020304" pitchFamily="18" charset="0"/>
              </a:rPr>
              <a:t>Endresen</a:t>
            </a:r>
            <a:r>
              <a:rPr lang="en-US" sz="2400" dirty="0">
                <a:effectLst/>
                <a:ea typeface="Times New Roman" panose="02020603050405020304" pitchFamily="18" charset="0"/>
              </a:rPr>
              <a:t>, </a:t>
            </a:r>
            <a:r>
              <a:rPr lang="en-US" sz="2400" dirty="0">
                <a:ea typeface="Times New Roman" panose="02020603050405020304" pitchFamily="18" charset="0"/>
              </a:rPr>
              <a:t>Valentina </a:t>
            </a:r>
            <a:r>
              <a:rPr lang="en-US" sz="2400" dirty="0" err="1">
                <a:ea typeface="Times New Roman" panose="02020603050405020304" pitchFamily="18" charset="0"/>
              </a:rPr>
              <a:t>Zhukova</a:t>
            </a:r>
            <a:r>
              <a:rPr lang="en-US" sz="2400" dirty="0">
                <a:ea typeface="Times New Roman" panose="02020603050405020304" pitchFamily="18" charset="0"/>
              </a:rPr>
              <a:t>. To Appear. </a:t>
            </a:r>
          </a:p>
          <a:p>
            <a:r>
              <a:rPr lang="en-US" sz="2400" dirty="0">
                <a:effectLst/>
                <a:ea typeface="Times New Roman" panose="02020603050405020304" pitchFamily="18" charset="0"/>
              </a:rPr>
              <a:t>“Typology of reduplication in Russian: constructions within and beyond a single clause”. </a:t>
            </a:r>
          </a:p>
          <a:p>
            <a:r>
              <a:rPr lang="en-US" sz="2400" dirty="0">
                <a:effectLst/>
                <a:ea typeface="Times New Roman" panose="02020603050405020304" pitchFamily="18" charset="0"/>
              </a:rPr>
              <a:t>In M. </a:t>
            </a:r>
            <a:r>
              <a:rPr lang="en-US" sz="2400" dirty="0" err="1">
                <a:effectLst/>
                <a:ea typeface="Times New Roman" panose="02020603050405020304" pitchFamily="18" charset="0"/>
              </a:rPr>
              <a:t>Kopotev</a:t>
            </a:r>
            <a:r>
              <a:rPr lang="en-US" sz="2400" dirty="0">
                <a:effectLst/>
                <a:ea typeface="Times New Roman" panose="02020603050405020304" pitchFamily="18" charset="0"/>
              </a:rPr>
              <a:t> and K. Kwon (Eds.), </a:t>
            </a:r>
            <a:r>
              <a:rPr lang="en-US" sz="2400" i="1" dirty="0">
                <a:effectLst/>
                <a:ea typeface="Times New Roman" panose="02020603050405020304" pitchFamily="18" charset="0"/>
              </a:rPr>
              <a:t>Lexical Repetitions in East-Slavic</a:t>
            </a:r>
            <a:r>
              <a:rPr lang="en-US" sz="2400" dirty="0">
                <a:effectLst/>
                <a:ea typeface="Times New Roman" panose="02020603050405020304" pitchFamily="18" charset="0"/>
              </a:rPr>
              <a:t>. De Gruyter Mouton. </a:t>
            </a:r>
            <a:endParaRPr lang="en-NO" sz="2400" dirty="0"/>
          </a:p>
        </p:txBody>
      </p:sp>
    </p:spTree>
    <p:extLst>
      <p:ext uri="{BB962C8B-B14F-4D97-AF65-F5344CB8AC3E}">
        <p14:creationId xmlns:p14="http://schemas.microsoft.com/office/powerpoint/2010/main" val="425853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6E1F-E918-6D05-6F77-4C846C1BDFFC}"/>
              </a:ext>
            </a:extLst>
          </p:cNvPr>
          <p:cNvSpPr>
            <a:spLocks noGrp="1"/>
          </p:cNvSpPr>
          <p:nvPr>
            <p:ph type="title"/>
          </p:nvPr>
        </p:nvSpPr>
        <p:spPr/>
        <p:txBody>
          <a:bodyPr/>
          <a:lstStyle/>
          <a:p>
            <a:r>
              <a:rPr lang="en-NO" dirty="0"/>
              <a:t>Distribution across semantic types</a:t>
            </a:r>
          </a:p>
        </p:txBody>
      </p:sp>
      <p:sp>
        <p:nvSpPr>
          <p:cNvPr id="4" name="Slide Number Placeholder 3">
            <a:extLst>
              <a:ext uri="{FF2B5EF4-FFF2-40B4-BE49-F238E27FC236}">
                <a16:creationId xmlns:a16="http://schemas.microsoft.com/office/drawing/2014/main" id="{320F6A91-5BED-0489-9473-757555D24D9E}"/>
              </a:ext>
            </a:extLst>
          </p:cNvPr>
          <p:cNvSpPr>
            <a:spLocks noGrp="1"/>
          </p:cNvSpPr>
          <p:nvPr>
            <p:ph type="sldNum" sz="quarter" idx="12"/>
          </p:nvPr>
        </p:nvSpPr>
        <p:spPr/>
        <p:txBody>
          <a:bodyPr/>
          <a:lstStyle/>
          <a:p>
            <a:fld id="{C1710B26-72D1-264C-8E36-3BA9F4ADA98D}" type="slidenum">
              <a:rPr lang="en-NO" smtClean="0"/>
              <a:t>20</a:t>
            </a:fld>
            <a:endParaRPr lang="en-NO" dirty="0"/>
          </a:p>
        </p:txBody>
      </p:sp>
      <p:pic>
        <p:nvPicPr>
          <p:cNvPr id="5" name="Picture 4" descr="Graphical user interface, table&#10;&#10;Description automatically generated">
            <a:extLst>
              <a:ext uri="{FF2B5EF4-FFF2-40B4-BE49-F238E27FC236}">
                <a16:creationId xmlns:a16="http://schemas.microsoft.com/office/drawing/2014/main" id="{C66947F8-C91A-856F-0F27-7D3405209DF2}"/>
              </a:ext>
            </a:extLst>
          </p:cNvPr>
          <p:cNvPicPr>
            <a:picLocks noChangeAspect="1"/>
          </p:cNvPicPr>
          <p:nvPr/>
        </p:nvPicPr>
        <p:blipFill>
          <a:blip r:embed="rId3"/>
          <a:stretch>
            <a:fillRect/>
          </a:stretch>
        </p:blipFill>
        <p:spPr>
          <a:xfrm>
            <a:off x="355320" y="1510381"/>
            <a:ext cx="8701345" cy="5219044"/>
          </a:xfrm>
          <a:prstGeom prst="rect">
            <a:avLst/>
          </a:prstGeom>
        </p:spPr>
      </p:pic>
      <p:grpSp>
        <p:nvGrpSpPr>
          <p:cNvPr id="39" name="Group 38">
            <a:extLst>
              <a:ext uri="{FF2B5EF4-FFF2-40B4-BE49-F238E27FC236}">
                <a16:creationId xmlns:a16="http://schemas.microsoft.com/office/drawing/2014/main" id="{844B9235-75B0-007B-AA7B-E4787D4C5C9E}"/>
              </a:ext>
            </a:extLst>
          </p:cNvPr>
          <p:cNvGrpSpPr/>
          <p:nvPr/>
        </p:nvGrpSpPr>
        <p:grpSpPr>
          <a:xfrm>
            <a:off x="593353" y="2608128"/>
            <a:ext cx="8204850" cy="3359535"/>
            <a:chOff x="593353" y="2608128"/>
            <a:chExt cx="8204850" cy="3359535"/>
          </a:xfrm>
        </p:grpSpPr>
        <p:sp>
          <p:nvSpPr>
            <p:cNvPr id="7" name="Прямоугольник 10">
              <a:extLst>
                <a:ext uri="{FF2B5EF4-FFF2-40B4-BE49-F238E27FC236}">
                  <a16:creationId xmlns:a16="http://schemas.microsoft.com/office/drawing/2014/main" id="{31EDDCB0-CE30-1866-5EBF-21C2F972DE17}"/>
                </a:ext>
              </a:extLst>
            </p:cNvPr>
            <p:cNvSpPr/>
            <p:nvPr/>
          </p:nvSpPr>
          <p:spPr>
            <a:xfrm>
              <a:off x="4924722" y="5757789"/>
              <a:ext cx="2310267" cy="209874"/>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8" name="Прямоугольник 10">
              <a:extLst>
                <a:ext uri="{FF2B5EF4-FFF2-40B4-BE49-F238E27FC236}">
                  <a16:creationId xmlns:a16="http://schemas.microsoft.com/office/drawing/2014/main" id="{9F50E23C-450E-C380-ED2D-8FA8DB879122}"/>
                </a:ext>
              </a:extLst>
            </p:cNvPr>
            <p:cNvSpPr/>
            <p:nvPr/>
          </p:nvSpPr>
          <p:spPr>
            <a:xfrm>
              <a:off x="3128005" y="465088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9" name="Прямоугольник 10">
              <a:extLst>
                <a:ext uri="{FF2B5EF4-FFF2-40B4-BE49-F238E27FC236}">
                  <a16:creationId xmlns:a16="http://schemas.microsoft.com/office/drawing/2014/main" id="{117EC1A7-F75E-B7BA-6BFE-48B4B8724858}"/>
                </a:ext>
              </a:extLst>
            </p:cNvPr>
            <p:cNvSpPr/>
            <p:nvPr/>
          </p:nvSpPr>
          <p:spPr>
            <a:xfrm>
              <a:off x="4947893" y="3923929"/>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0" name="Прямоугольник 10">
              <a:extLst>
                <a:ext uri="{FF2B5EF4-FFF2-40B4-BE49-F238E27FC236}">
                  <a16:creationId xmlns:a16="http://schemas.microsoft.com/office/drawing/2014/main" id="{9C4CFACD-A248-2FEB-CE07-D83F4796F2B3}"/>
                </a:ext>
              </a:extLst>
            </p:cNvPr>
            <p:cNvSpPr/>
            <p:nvPr/>
          </p:nvSpPr>
          <p:spPr>
            <a:xfrm>
              <a:off x="7459374" y="4467746"/>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1" name="Прямоугольник 10">
              <a:extLst>
                <a:ext uri="{FF2B5EF4-FFF2-40B4-BE49-F238E27FC236}">
                  <a16:creationId xmlns:a16="http://schemas.microsoft.com/office/drawing/2014/main" id="{D98E552D-434F-7ED6-4BD0-64A8592F0E58}"/>
                </a:ext>
              </a:extLst>
            </p:cNvPr>
            <p:cNvSpPr/>
            <p:nvPr/>
          </p:nvSpPr>
          <p:spPr>
            <a:xfrm>
              <a:off x="593353" y="2608128"/>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2" name="Прямоугольник 10">
              <a:extLst>
                <a:ext uri="{FF2B5EF4-FFF2-40B4-BE49-F238E27FC236}">
                  <a16:creationId xmlns:a16="http://schemas.microsoft.com/office/drawing/2014/main" id="{26BAAC81-0A48-004E-3B9A-A6F0BC905DD5}"/>
                </a:ext>
              </a:extLst>
            </p:cNvPr>
            <p:cNvSpPr/>
            <p:nvPr/>
          </p:nvSpPr>
          <p:spPr>
            <a:xfrm>
              <a:off x="3135134" y="4435662"/>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3" name="Прямоугольник 10">
              <a:extLst>
                <a:ext uri="{FF2B5EF4-FFF2-40B4-BE49-F238E27FC236}">
                  <a16:creationId xmlns:a16="http://schemas.microsoft.com/office/drawing/2014/main" id="{33E1CBB7-752C-708D-D744-411DA92C00EF}"/>
                </a:ext>
              </a:extLst>
            </p:cNvPr>
            <p:cNvSpPr/>
            <p:nvPr/>
          </p:nvSpPr>
          <p:spPr>
            <a:xfrm>
              <a:off x="627321" y="375338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4" name="Прямоугольник 10">
              <a:extLst>
                <a:ext uri="{FF2B5EF4-FFF2-40B4-BE49-F238E27FC236}">
                  <a16:creationId xmlns:a16="http://schemas.microsoft.com/office/drawing/2014/main" id="{38226CEC-4386-72BC-9500-8AAD643C528E}"/>
                </a:ext>
              </a:extLst>
            </p:cNvPr>
            <p:cNvSpPr/>
            <p:nvPr/>
          </p:nvSpPr>
          <p:spPr>
            <a:xfrm>
              <a:off x="4947893" y="2780447"/>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5" name="Прямоугольник 10">
              <a:extLst>
                <a:ext uri="{FF2B5EF4-FFF2-40B4-BE49-F238E27FC236}">
                  <a16:creationId xmlns:a16="http://schemas.microsoft.com/office/drawing/2014/main" id="{60652227-8D31-07D6-AACC-385FBC27B7AA}"/>
                </a:ext>
              </a:extLst>
            </p:cNvPr>
            <p:cNvSpPr/>
            <p:nvPr/>
          </p:nvSpPr>
          <p:spPr>
            <a:xfrm>
              <a:off x="600482" y="2788435"/>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6" name="Прямоугольник 10">
              <a:extLst>
                <a:ext uri="{FF2B5EF4-FFF2-40B4-BE49-F238E27FC236}">
                  <a16:creationId xmlns:a16="http://schemas.microsoft.com/office/drawing/2014/main" id="{826FA834-B4D0-E5F2-1B19-E0700765AF32}"/>
                </a:ext>
              </a:extLst>
            </p:cNvPr>
            <p:cNvSpPr/>
            <p:nvPr/>
          </p:nvSpPr>
          <p:spPr>
            <a:xfrm>
              <a:off x="627321" y="395256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7" name="Прямоугольник 10">
              <a:extLst>
                <a:ext uri="{FF2B5EF4-FFF2-40B4-BE49-F238E27FC236}">
                  <a16:creationId xmlns:a16="http://schemas.microsoft.com/office/drawing/2014/main" id="{13ABA6EF-CFE7-3AFD-7DDA-EFAB8F4BA544}"/>
                </a:ext>
              </a:extLst>
            </p:cNvPr>
            <p:cNvSpPr/>
            <p:nvPr/>
          </p:nvSpPr>
          <p:spPr>
            <a:xfrm>
              <a:off x="4947893" y="3597787"/>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grpSp>
      <p:sp>
        <p:nvSpPr>
          <p:cNvPr id="19" name="TextBox 18">
            <a:extLst>
              <a:ext uri="{FF2B5EF4-FFF2-40B4-BE49-F238E27FC236}">
                <a16:creationId xmlns:a16="http://schemas.microsoft.com/office/drawing/2014/main" id="{3B2A1D3E-514F-12D1-6C5C-8F69C4C20316}"/>
              </a:ext>
            </a:extLst>
          </p:cNvPr>
          <p:cNvSpPr txBox="1"/>
          <p:nvPr/>
        </p:nvSpPr>
        <p:spPr>
          <a:xfrm>
            <a:off x="9248254" y="1271236"/>
            <a:ext cx="2790154" cy="1938992"/>
          </a:xfrm>
          <a:prstGeom prst="rect">
            <a:avLst/>
          </a:prstGeom>
          <a:solidFill>
            <a:srgbClr val="A1E4E9"/>
          </a:solidFill>
        </p:spPr>
        <p:txBody>
          <a:bodyPr wrap="square">
            <a:spAutoFit/>
          </a:bodyPr>
          <a:lstStyle/>
          <a:p>
            <a:r>
              <a:rPr lang="en-GB" sz="2400" dirty="0"/>
              <a:t>Altogether </a:t>
            </a:r>
            <a:r>
              <a:rPr lang="en-GB" sz="2400" b="1" dirty="0"/>
              <a:t>over half</a:t>
            </a:r>
            <a:r>
              <a:rPr lang="en-GB" sz="2400" dirty="0"/>
              <a:t> of the Semantic types found in </a:t>
            </a:r>
            <a:r>
              <a:rPr lang="en-GB" sz="2400" dirty="0" err="1"/>
              <a:t>RusCon</a:t>
            </a:r>
            <a:r>
              <a:rPr lang="en-GB" sz="2400" dirty="0"/>
              <a:t> are also found in our data </a:t>
            </a:r>
            <a:endParaRPr lang="en-NO" sz="2400" dirty="0"/>
          </a:p>
        </p:txBody>
      </p:sp>
      <p:grpSp>
        <p:nvGrpSpPr>
          <p:cNvPr id="40" name="Group 39">
            <a:extLst>
              <a:ext uri="{FF2B5EF4-FFF2-40B4-BE49-F238E27FC236}">
                <a16:creationId xmlns:a16="http://schemas.microsoft.com/office/drawing/2014/main" id="{15EDFA55-A744-0FFF-6D14-6642656A3F3E}"/>
              </a:ext>
            </a:extLst>
          </p:cNvPr>
          <p:cNvGrpSpPr/>
          <p:nvPr/>
        </p:nvGrpSpPr>
        <p:grpSpPr>
          <a:xfrm>
            <a:off x="1125518" y="2131957"/>
            <a:ext cx="7894195" cy="3999108"/>
            <a:chOff x="1125518" y="2131957"/>
            <a:chExt cx="7894195" cy="3999108"/>
          </a:xfrm>
        </p:grpSpPr>
        <p:sp>
          <p:nvSpPr>
            <p:cNvPr id="20" name="Up Arrow 19">
              <a:extLst>
                <a:ext uri="{FF2B5EF4-FFF2-40B4-BE49-F238E27FC236}">
                  <a16:creationId xmlns:a16="http://schemas.microsoft.com/office/drawing/2014/main" id="{B2168F41-4C26-DBB3-DB9B-9EADAB911C98}"/>
                </a:ext>
              </a:extLst>
            </p:cNvPr>
            <p:cNvSpPr/>
            <p:nvPr/>
          </p:nvSpPr>
          <p:spPr>
            <a:xfrm rot="16200000">
              <a:off x="1973366" y="487022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Up Arrow 20">
              <a:extLst>
                <a:ext uri="{FF2B5EF4-FFF2-40B4-BE49-F238E27FC236}">
                  <a16:creationId xmlns:a16="http://schemas.microsoft.com/office/drawing/2014/main" id="{6690BBCF-23AB-87C3-E4F5-A010B133B016}"/>
                </a:ext>
              </a:extLst>
            </p:cNvPr>
            <p:cNvSpPr/>
            <p:nvPr/>
          </p:nvSpPr>
          <p:spPr>
            <a:xfrm rot="16200000">
              <a:off x="8301942" y="3752214"/>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2" name="Up Arrow 21">
              <a:extLst>
                <a:ext uri="{FF2B5EF4-FFF2-40B4-BE49-F238E27FC236}">
                  <a16:creationId xmlns:a16="http://schemas.microsoft.com/office/drawing/2014/main" id="{0C31C65E-FB39-FF70-BBE2-CDC8AEA5E168}"/>
                </a:ext>
              </a:extLst>
            </p:cNvPr>
            <p:cNvSpPr/>
            <p:nvPr/>
          </p:nvSpPr>
          <p:spPr>
            <a:xfrm rot="16200000">
              <a:off x="8149063" y="292240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Up Arrow 22">
              <a:extLst>
                <a:ext uri="{FF2B5EF4-FFF2-40B4-BE49-F238E27FC236}">
                  <a16:creationId xmlns:a16="http://schemas.microsoft.com/office/drawing/2014/main" id="{757993B5-F619-A6D9-BB4E-218ECF250EE7}"/>
                </a:ext>
              </a:extLst>
            </p:cNvPr>
            <p:cNvSpPr/>
            <p:nvPr/>
          </p:nvSpPr>
          <p:spPr>
            <a:xfrm rot="16200000">
              <a:off x="1460019" y="209077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4" name="Up Arrow 23">
              <a:extLst>
                <a:ext uri="{FF2B5EF4-FFF2-40B4-BE49-F238E27FC236}">
                  <a16:creationId xmlns:a16="http://schemas.microsoft.com/office/drawing/2014/main" id="{C66E0EE5-661C-2F06-41E2-B2A0A75CB149}"/>
                </a:ext>
              </a:extLst>
            </p:cNvPr>
            <p:cNvSpPr/>
            <p:nvPr/>
          </p:nvSpPr>
          <p:spPr>
            <a:xfrm rot="16200000">
              <a:off x="2056267" y="360190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5" name="Up Arrow 24">
              <a:extLst>
                <a:ext uri="{FF2B5EF4-FFF2-40B4-BE49-F238E27FC236}">
                  <a16:creationId xmlns:a16="http://schemas.microsoft.com/office/drawing/2014/main" id="{6E58AE93-1900-3BB5-7FBB-B1D2F1B8A3A7}"/>
                </a:ext>
              </a:extLst>
            </p:cNvPr>
            <p:cNvSpPr/>
            <p:nvPr/>
          </p:nvSpPr>
          <p:spPr>
            <a:xfrm rot="16200000">
              <a:off x="1283042" y="309351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Up Arrow 25">
              <a:extLst>
                <a:ext uri="{FF2B5EF4-FFF2-40B4-BE49-F238E27FC236}">
                  <a16:creationId xmlns:a16="http://schemas.microsoft.com/office/drawing/2014/main" id="{B9DD180F-DAD8-DD4B-1FBF-2A040302C37D}"/>
                </a:ext>
              </a:extLst>
            </p:cNvPr>
            <p:cNvSpPr/>
            <p:nvPr/>
          </p:nvSpPr>
          <p:spPr>
            <a:xfrm rot="16200000">
              <a:off x="6433003" y="4723018"/>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7" name="Up Arrow 26">
              <a:extLst>
                <a:ext uri="{FF2B5EF4-FFF2-40B4-BE49-F238E27FC236}">
                  <a16:creationId xmlns:a16="http://schemas.microsoft.com/office/drawing/2014/main" id="{E2AB4A07-766C-0BF4-D018-6CF5AEEFD59E}"/>
                </a:ext>
              </a:extLst>
            </p:cNvPr>
            <p:cNvSpPr/>
            <p:nvPr/>
          </p:nvSpPr>
          <p:spPr>
            <a:xfrm rot="16200000">
              <a:off x="8562645" y="360190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8" name="Up Arrow 27">
              <a:extLst>
                <a:ext uri="{FF2B5EF4-FFF2-40B4-BE49-F238E27FC236}">
                  <a16:creationId xmlns:a16="http://schemas.microsoft.com/office/drawing/2014/main" id="{7B1F68B5-E6B5-568A-0F8D-5D38B158887A}"/>
                </a:ext>
              </a:extLst>
            </p:cNvPr>
            <p:cNvSpPr/>
            <p:nvPr/>
          </p:nvSpPr>
          <p:spPr>
            <a:xfrm rot="16200000">
              <a:off x="1576359" y="5776167"/>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9" name="Up Arrow 28">
              <a:extLst>
                <a:ext uri="{FF2B5EF4-FFF2-40B4-BE49-F238E27FC236}">
                  <a16:creationId xmlns:a16="http://schemas.microsoft.com/office/drawing/2014/main" id="{B9829EC0-9DEF-282B-D150-40E74E355470}"/>
                </a:ext>
              </a:extLst>
            </p:cNvPr>
            <p:cNvSpPr/>
            <p:nvPr/>
          </p:nvSpPr>
          <p:spPr>
            <a:xfrm rot="16200000">
              <a:off x="1283042" y="2913120"/>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0" name="Up Arrow 29">
              <a:extLst>
                <a:ext uri="{FF2B5EF4-FFF2-40B4-BE49-F238E27FC236}">
                  <a16:creationId xmlns:a16="http://schemas.microsoft.com/office/drawing/2014/main" id="{330AF0EB-3F18-4678-F53A-3CC8506DDA90}"/>
                </a:ext>
              </a:extLst>
            </p:cNvPr>
            <p:cNvSpPr/>
            <p:nvPr/>
          </p:nvSpPr>
          <p:spPr>
            <a:xfrm rot="16200000">
              <a:off x="5888359" y="259441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1" name="Up Arrow 30">
              <a:extLst>
                <a:ext uri="{FF2B5EF4-FFF2-40B4-BE49-F238E27FC236}">
                  <a16:creationId xmlns:a16="http://schemas.microsoft.com/office/drawing/2014/main" id="{5CF5A772-8D00-9ABE-D9E5-9BB186112821}"/>
                </a:ext>
              </a:extLst>
            </p:cNvPr>
            <p:cNvSpPr/>
            <p:nvPr/>
          </p:nvSpPr>
          <p:spPr>
            <a:xfrm rot="16200000">
              <a:off x="8828217" y="464786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2" name="Up Arrow 31">
              <a:extLst>
                <a:ext uri="{FF2B5EF4-FFF2-40B4-BE49-F238E27FC236}">
                  <a16:creationId xmlns:a16="http://schemas.microsoft.com/office/drawing/2014/main" id="{3027AAE2-4ABF-9096-6676-8F80C00DC295}"/>
                </a:ext>
              </a:extLst>
            </p:cNvPr>
            <p:cNvSpPr/>
            <p:nvPr/>
          </p:nvSpPr>
          <p:spPr>
            <a:xfrm rot="16200000">
              <a:off x="3861774" y="512403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3" name="Up Arrow 32">
              <a:extLst>
                <a:ext uri="{FF2B5EF4-FFF2-40B4-BE49-F238E27FC236}">
                  <a16:creationId xmlns:a16="http://schemas.microsoft.com/office/drawing/2014/main" id="{50B01620-D8CF-7F22-391B-D2FAE9896319}"/>
                </a:ext>
              </a:extLst>
            </p:cNvPr>
            <p:cNvSpPr/>
            <p:nvPr/>
          </p:nvSpPr>
          <p:spPr>
            <a:xfrm rot="16200000">
              <a:off x="1166702" y="593956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4" name="Up Arrow 33">
              <a:extLst>
                <a:ext uri="{FF2B5EF4-FFF2-40B4-BE49-F238E27FC236}">
                  <a16:creationId xmlns:a16="http://schemas.microsoft.com/office/drawing/2014/main" id="{51457ACA-6CF0-2D3D-3339-CC259B96BA68}"/>
                </a:ext>
              </a:extLst>
            </p:cNvPr>
            <p:cNvSpPr/>
            <p:nvPr/>
          </p:nvSpPr>
          <p:spPr>
            <a:xfrm rot="16200000">
              <a:off x="6818082" y="3761068"/>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sp>
        <p:nvSpPr>
          <p:cNvPr id="36" name="TextBox 35">
            <a:extLst>
              <a:ext uri="{FF2B5EF4-FFF2-40B4-BE49-F238E27FC236}">
                <a16:creationId xmlns:a16="http://schemas.microsoft.com/office/drawing/2014/main" id="{64AE21DF-2502-24CE-40E9-C58ABFE5495F}"/>
              </a:ext>
            </a:extLst>
          </p:cNvPr>
          <p:cNvSpPr txBox="1"/>
          <p:nvPr/>
        </p:nvSpPr>
        <p:spPr>
          <a:xfrm>
            <a:off x="9248254" y="3367007"/>
            <a:ext cx="2790154" cy="1200329"/>
          </a:xfrm>
          <a:prstGeom prst="rect">
            <a:avLst/>
          </a:prstGeom>
          <a:solidFill>
            <a:srgbClr val="A1E4E9"/>
          </a:solidFill>
        </p:spPr>
        <p:txBody>
          <a:bodyPr wrap="square">
            <a:spAutoFit/>
          </a:bodyPr>
          <a:lstStyle/>
          <a:p>
            <a:r>
              <a:rPr lang="en-US" sz="2400" dirty="0">
                <a:ea typeface="Times New Roman" panose="02020603050405020304" pitchFamily="18" charset="0"/>
              </a:rPr>
              <a:t>T</a:t>
            </a:r>
            <a:r>
              <a:rPr lang="en-US" sz="2400" dirty="0">
                <a:effectLst/>
                <a:ea typeface="Times New Roman" panose="02020603050405020304" pitchFamily="18" charset="0"/>
              </a:rPr>
              <a:t>he majority of meanings refer to various extremes </a:t>
            </a:r>
          </a:p>
        </p:txBody>
      </p:sp>
      <p:sp>
        <p:nvSpPr>
          <p:cNvPr id="38" name="TextBox 37">
            <a:extLst>
              <a:ext uri="{FF2B5EF4-FFF2-40B4-BE49-F238E27FC236}">
                <a16:creationId xmlns:a16="http://schemas.microsoft.com/office/drawing/2014/main" id="{CC02032A-27D1-4979-74A8-50E429272406}"/>
              </a:ext>
            </a:extLst>
          </p:cNvPr>
          <p:cNvSpPr txBox="1"/>
          <p:nvPr/>
        </p:nvSpPr>
        <p:spPr>
          <a:xfrm>
            <a:off x="9225559" y="4729768"/>
            <a:ext cx="2815936" cy="1569660"/>
          </a:xfrm>
          <a:prstGeom prst="rect">
            <a:avLst/>
          </a:prstGeom>
          <a:solidFill>
            <a:srgbClr val="A1E4E9"/>
          </a:solidFill>
        </p:spPr>
        <p:txBody>
          <a:bodyPr wrap="square">
            <a:spAutoFit/>
          </a:bodyPr>
          <a:lstStyle/>
          <a:p>
            <a:r>
              <a:rPr lang="en-US" sz="2400" dirty="0">
                <a:effectLst/>
                <a:ea typeface="Times New Roman" panose="02020603050405020304" pitchFamily="18" charset="0"/>
              </a:rPr>
              <a:t>However, many meanings are not predictable from typological research</a:t>
            </a:r>
            <a:r>
              <a:rPr lang="en-NO" sz="2400" dirty="0">
                <a:effectLst/>
              </a:rPr>
              <a:t> </a:t>
            </a:r>
            <a:endParaRPr lang="en-NO" sz="2400" dirty="0"/>
          </a:p>
        </p:txBody>
      </p:sp>
    </p:spTree>
    <p:extLst>
      <p:ext uri="{BB962C8B-B14F-4D97-AF65-F5344CB8AC3E}">
        <p14:creationId xmlns:p14="http://schemas.microsoft.com/office/powerpoint/2010/main" val="24828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89BC-6C71-78DB-6DAA-EDC04FF069D4}"/>
              </a:ext>
            </a:extLst>
          </p:cNvPr>
          <p:cNvSpPr>
            <a:spLocks noGrp="1"/>
          </p:cNvSpPr>
          <p:nvPr>
            <p:ph type="title"/>
          </p:nvPr>
        </p:nvSpPr>
        <p:spPr>
          <a:xfrm>
            <a:off x="838200" y="365125"/>
            <a:ext cx="10515600" cy="620713"/>
          </a:xfrm>
        </p:spPr>
        <p:txBody>
          <a:bodyPr>
            <a:normAutofit fontScale="90000"/>
          </a:bodyPr>
          <a:lstStyle/>
          <a:p>
            <a:r>
              <a:rPr lang="nb-NO" dirty="0" err="1"/>
              <a:t>Common</a:t>
            </a:r>
            <a:r>
              <a:rPr lang="nb-NO" dirty="0"/>
              <a:t> </a:t>
            </a:r>
            <a:r>
              <a:rPr lang="nb-NO" dirty="0" err="1"/>
              <a:t>semantic</a:t>
            </a:r>
            <a:r>
              <a:rPr lang="nb-NO" dirty="0"/>
              <a:t> types </a:t>
            </a:r>
            <a:endParaRPr lang="en-NO" dirty="0"/>
          </a:p>
        </p:txBody>
      </p:sp>
      <p:graphicFrame>
        <p:nvGraphicFramePr>
          <p:cNvPr id="5" name="Content Placeholder 4">
            <a:extLst>
              <a:ext uri="{FF2B5EF4-FFF2-40B4-BE49-F238E27FC236}">
                <a16:creationId xmlns:a16="http://schemas.microsoft.com/office/drawing/2014/main" id="{01456E8B-9EAF-A6BE-E446-4C4355A3F062}"/>
              </a:ext>
            </a:extLst>
          </p:cNvPr>
          <p:cNvGraphicFramePr>
            <a:graphicFrameLocks noGrp="1"/>
          </p:cNvGraphicFramePr>
          <p:nvPr>
            <p:ph idx="1"/>
          </p:nvPr>
        </p:nvGraphicFramePr>
        <p:xfrm>
          <a:off x="838200" y="1014408"/>
          <a:ext cx="10515600" cy="5669280"/>
        </p:xfrm>
        <a:graphic>
          <a:graphicData uri="http://schemas.openxmlformats.org/drawingml/2006/table">
            <a:tbl>
              <a:tblPr firstRow="1" bandRow="1">
                <a:tableStyleId>{BC89EF96-8CEA-46FF-86C4-4CE0E7609802}</a:tableStyleId>
              </a:tblPr>
              <a:tblGrid>
                <a:gridCol w="1976438">
                  <a:extLst>
                    <a:ext uri="{9D8B030D-6E8A-4147-A177-3AD203B41FA5}">
                      <a16:colId xmlns:a16="http://schemas.microsoft.com/office/drawing/2014/main" val="3289175388"/>
                    </a:ext>
                  </a:extLst>
                </a:gridCol>
                <a:gridCol w="8539162">
                  <a:extLst>
                    <a:ext uri="{9D8B030D-6E8A-4147-A177-3AD203B41FA5}">
                      <a16:colId xmlns:a16="http://schemas.microsoft.com/office/drawing/2014/main" val="2018406236"/>
                    </a:ext>
                  </a:extLst>
                </a:gridCol>
              </a:tblGrid>
              <a:tr h="828410">
                <a:tc>
                  <a:txBody>
                    <a:bodyPr/>
                    <a:lstStyle/>
                    <a:p>
                      <a:r>
                        <a:rPr lang="en-US" sz="2400" b="0" dirty="0">
                          <a:effectLst/>
                          <a:latin typeface="+mn-lt"/>
                          <a:ea typeface="Times New Roman" panose="02020603050405020304" pitchFamily="18" charset="0"/>
                          <a:cs typeface="Times New Roman" panose="02020603050405020304" pitchFamily="18" charset="0"/>
                        </a:rPr>
                        <a:t>Reaction to the previous discourse</a:t>
                      </a:r>
                      <a:endParaRPr lang="en-NO" sz="2400" b="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nb-NO" sz="2000" b="1" dirty="0">
                          <a:effectLst/>
                          <a:latin typeface="+mn-lt"/>
                          <a:ea typeface="Times New Roman" panose="02020603050405020304" pitchFamily="18" charset="0"/>
                          <a:cs typeface="Times New Roman" panose="02020603050405020304" pitchFamily="18" charset="0"/>
                        </a:rPr>
                        <a:t>Cl, (</a:t>
                      </a:r>
                      <a:r>
                        <a:rPr lang="ru-RU" sz="2000" b="1" dirty="0">
                          <a:effectLst/>
                          <a:latin typeface="+mn-lt"/>
                          <a:ea typeface="Times New Roman" panose="02020603050405020304" pitchFamily="18" charset="0"/>
                          <a:cs typeface="Times New Roman" panose="02020603050405020304" pitchFamily="18" charset="0"/>
                        </a:rPr>
                        <a:t>но</a:t>
                      </a:r>
                      <a:r>
                        <a:rPr lang="nb-NO"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ну</a:t>
                      </a:r>
                      <a:r>
                        <a:rPr lang="nb-NO" sz="2000" b="1" dirty="0">
                          <a:effectLst/>
                          <a:latin typeface="+mn-lt"/>
                          <a:ea typeface="Times New Roman" panose="02020603050405020304" pitchFamily="18" charset="0"/>
                          <a:cs typeface="Times New Roman" panose="02020603050405020304" pitchFamily="18" charset="0"/>
                        </a:rPr>
                        <a:t>) </a:t>
                      </a:r>
                      <a:r>
                        <a:rPr lang="ru-RU" sz="2000" b="1" dirty="0">
                          <a:effectLst/>
                          <a:latin typeface="+mn-lt"/>
                          <a:ea typeface="Times New Roman" panose="02020603050405020304" pitchFamily="18" charset="0"/>
                          <a:cs typeface="Times New Roman" panose="02020603050405020304" pitchFamily="18" charset="0"/>
                        </a:rPr>
                        <a:t>нет так нет</a:t>
                      </a:r>
                      <a:endParaRPr lang="en-NO" sz="2000" dirty="0">
                        <a:effectLst/>
                        <a:latin typeface="+mn-lt"/>
                        <a:ea typeface="Times New Roman" panose="02020603050405020304" pitchFamily="18" charset="0"/>
                        <a:cs typeface="Arial" panose="020B0604020202020204" pitchFamily="34" charset="0"/>
                      </a:endParaRPr>
                    </a:p>
                    <a:p>
                      <a:r>
                        <a:rPr lang="ru-RU" sz="2000" b="0" i="1" dirty="0">
                          <a:effectLst/>
                          <a:latin typeface="+mn-lt"/>
                          <a:ea typeface="Times New Roman" panose="02020603050405020304" pitchFamily="18" charset="0"/>
                          <a:cs typeface="Times New Roman" panose="02020603050405020304" pitchFamily="18" charset="0"/>
                        </a:rPr>
                        <a:t>Ты не поедешь? Нет так нет. </a:t>
                      </a:r>
                    </a:p>
                    <a:p>
                      <a:r>
                        <a:rPr lang="en-US" sz="2000" b="0" dirty="0">
                          <a:effectLst/>
                          <a:latin typeface="+mn-lt"/>
                          <a:ea typeface="Times New Roman" panose="02020603050405020304" pitchFamily="18" charset="0"/>
                          <a:cs typeface="Times New Roman" panose="02020603050405020304" pitchFamily="18" charset="0"/>
                        </a:rPr>
                        <a:t>‘You’re not going? Well then, no is no.’</a:t>
                      </a:r>
                      <a:endParaRPr lang="en-NO" sz="2000" b="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53395753"/>
                  </a:ext>
                </a:extLst>
              </a:tr>
              <a:tr h="828410">
                <a:tc>
                  <a:txBody>
                    <a:bodyPr/>
                    <a:lstStyle/>
                    <a:p>
                      <a:r>
                        <a:rPr lang="en-US" sz="2400">
                          <a:effectLst/>
                          <a:latin typeface="+mn-lt"/>
                          <a:ea typeface="Times New Roman" panose="02020603050405020304" pitchFamily="18" charset="0"/>
                          <a:cs typeface="Times New Roman" panose="02020603050405020304" pitchFamily="18" charset="0"/>
                        </a:rPr>
                        <a:t>Attitude</a:t>
                      </a:r>
                      <a:endParaRPr lang="en-NO" sz="24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XP </a:t>
                      </a:r>
                      <a:r>
                        <a:rPr lang="ru-RU" sz="2000" b="1" dirty="0">
                          <a:effectLst/>
                          <a:latin typeface="+mn-lt"/>
                          <a:ea typeface="Times New Roman" panose="02020603050405020304" pitchFamily="18" charset="0"/>
                          <a:cs typeface="Times New Roman" panose="02020603050405020304" pitchFamily="18" charset="0"/>
                        </a:rPr>
                        <a:t>так</a:t>
                      </a:r>
                      <a:r>
                        <a:rPr lang="en-US" sz="2000" b="1" dirty="0">
                          <a:effectLst/>
                          <a:latin typeface="+mn-lt"/>
                          <a:ea typeface="Times New Roman" panose="02020603050405020304" pitchFamily="18" charset="0"/>
                          <a:cs typeface="Times New Roman" panose="02020603050405020304" pitchFamily="18" charset="0"/>
                        </a:rPr>
                        <a:t> ~XP</a:t>
                      </a:r>
                      <a:r>
                        <a:rPr lang="en-US" sz="2000" i="1"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Суп так суп</a:t>
                      </a:r>
                      <a:r>
                        <a:rPr lang="en-US" sz="2000" i="1" dirty="0">
                          <a:effectLst/>
                          <a:latin typeface="+mn-lt"/>
                          <a:ea typeface="Times New Roman" panose="02020603050405020304" pitchFamily="18" charset="0"/>
                          <a:cs typeface="Times New Roman" panose="02020603050405020304" pitchFamily="18" charset="0"/>
                        </a:rPr>
                        <a:t>.</a:t>
                      </a:r>
                      <a:endParaRPr lang="en-NO" sz="2000" dirty="0">
                        <a:effectLst/>
                        <a:latin typeface="+mn-lt"/>
                        <a:ea typeface="Times New Roman" panose="02020603050405020304" pitchFamily="18" charset="0"/>
                        <a:cs typeface="Arial" panose="020B0604020202020204" pitchFamily="34" charset="0"/>
                      </a:endParaRPr>
                    </a:p>
                    <a:p>
                      <a:r>
                        <a:rPr lang="en-US" sz="2000" dirty="0">
                          <a:effectLst/>
                          <a:latin typeface="+mn-lt"/>
                          <a:ea typeface="Times New Roman" panose="02020603050405020304" pitchFamily="18" charset="0"/>
                          <a:cs typeface="Times New Roman" panose="02020603050405020304" pitchFamily="18" charset="0"/>
                        </a:rPr>
                        <a:t>‘If we get soup, then that’s what we get.’</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92535381"/>
                  </a:ext>
                </a:extLst>
              </a:tr>
              <a:tr h="828410">
                <a:tc>
                  <a:txBody>
                    <a:bodyPr/>
                    <a:lstStyle/>
                    <a:p>
                      <a:r>
                        <a:rPr lang="en-US" sz="2400">
                          <a:effectLst/>
                          <a:latin typeface="+mn-lt"/>
                          <a:ea typeface="Times New Roman" panose="02020603050405020304" pitchFamily="18" charset="0"/>
                          <a:cs typeface="Times New Roman" panose="02020603050405020304" pitchFamily="18" charset="0"/>
                        </a:rPr>
                        <a:t>Comparison</a:t>
                      </a:r>
                      <a:endParaRPr lang="en-NO" sz="24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NP-Nom Cop </a:t>
                      </a:r>
                      <a:r>
                        <a:rPr lang="ru-RU" sz="2000" b="1" dirty="0">
                          <a:effectLst/>
                          <a:latin typeface="+mn-lt"/>
                          <a:ea typeface="Times New Roman" panose="02020603050405020304" pitchFamily="18" charset="0"/>
                          <a:cs typeface="Times New Roman" panose="02020603050405020304" pitchFamily="18" charset="0"/>
                        </a:rPr>
                        <a:t>всем</a:t>
                      </a:r>
                      <a:r>
                        <a:rPr lang="en-US" sz="2000" b="1" dirty="0">
                          <a:effectLst/>
                          <a:latin typeface="+mn-lt"/>
                          <a:ea typeface="Times New Roman" panose="02020603050405020304" pitchFamily="18" charset="0"/>
                          <a:cs typeface="Times New Roman" panose="02020603050405020304" pitchFamily="18" charset="0"/>
                        </a:rPr>
                        <a:t> Noun-</a:t>
                      </a:r>
                      <a:r>
                        <a:rPr lang="en-US" sz="2000" b="1" dirty="0" err="1">
                          <a:effectLst/>
                          <a:latin typeface="+mn-lt"/>
                          <a:ea typeface="Times New Roman" panose="02020603050405020304" pitchFamily="18" charset="0"/>
                          <a:cs typeface="Times New Roman" panose="02020603050405020304" pitchFamily="18" charset="0"/>
                        </a:rPr>
                        <a:t>Dat.Pl</a:t>
                      </a:r>
                      <a:r>
                        <a:rPr lang="en-US" sz="2000" dirty="0">
                          <a:effectLst/>
                          <a:latin typeface="+mn-lt"/>
                          <a:ea typeface="Times New Roman" panose="02020603050405020304" pitchFamily="18" charset="0"/>
                          <a:cs typeface="Times New Roman" panose="02020603050405020304" pitchFamily="18" charset="0"/>
                        </a:rPr>
                        <a:t> </a:t>
                      </a:r>
                      <a:r>
                        <a:rPr lang="en-US" sz="2000" b="1" dirty="0">
                          <a:effectLst/>
                          <a:latin typeface="+mn-lt"/>
                          <a:ea typeface="Times New Roman" panose="02020603050405020304" pitchFamily="18" charset="0"/>
                          <a:cs typeface="Times New Roman" panose="02020603050405020304" pitchFamily="18" charset="0"/>
                        </a:rPr>
                        <a:t>~Noun-Nom</a:t>
                      </a:r>
                      <a:endParaRPr lang="en-NO" sz="2000" b="1"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Всем борщам борщ</a:t>
                      </a:r>
                      <a:r>
                        <a:rPr lang="en-US" sz="2000" i="1" dirty="0">
                          <a:effectLst/>
                          <a:latin typeface="+mn-lt"/>
                          <a:ea typeface="Times New Roman" panose="02020603050405020304" pitchFamily="18" charset="0"/>
                          <a:cs typeface="Times New Roman" panose="02020603050405020304" pitchFamily="18" charset="0"/>
                        </a:rPr>
                        <a:t>.</a:t>
                      </a:r>
                      <a:endParaRPr lang="en-NO" sz="2000" dirty="0">
                        <a:effectLst/>
                        <a:latin typeface="+mn-lt"/>
                        <a:ea typeface="Times New Roman" panose="02020603050405020304" pitchFamily="18" charset="0"/>
                        <a:cs typeface="Arial" panose="020B0604020202020204" pitchFamily="34" charset="0"/>
                      </a:endParaRPr>
                    </a:p>
                    <a:p>
                      <a:r>
                        <a:rPr lang="en-US" sz="2000" dirty="0">
                          <a:effectLst/>
                          <a:latin typeface="+mn-lt"/>
                          <a:ea typeface="Times New Roman" panose="02020603050405020304" pitchFamily="18" charset="0"/>
                          <a:cs typeface="Times New Roman" panose="02020603050405020304" pitchFamily="18" charset="0"/>
                        </a:rPr>
                        <a:t>‘The best borshch of all.’</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31982604"/>
                  </a:ext>
                </a:extLst>
              </a:tr>
              <a:tr h="828410">
                <a:tc>
                  <a:txBody>
                    <a:bodyPr/>
                    <a:lstStyle/>
                    <a:p>
                      <a:r>
                        <a:rPr lang="en-US" sz="2400">
                          <a:effectLst/>
                          <a:latin typeface="+mn-lt"/>
                          <a:ea typeface="Times New Roman" panose="02020603050405020304" pitchFamily="18" charset="0"/>
                          <a:cs typeface="Times New Roman" panose="02020603050405020304" pitchFamily="18" charset="0"/>
                        </a:rPr>
                        <a:t>Degree of Intensity</a:t>
                      </a:r>
                      <a:endParaRPr lang="en-NO" sz="24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еле</a:t>
                      </a:r>
                      <a:r>
                        <a:rPr lang="en-US" sz="2000" b="1" dirty="0">
                          <a:effectLst/>
                          <a:latin typeface="+mn-lt"/>
                          <a:ea typeface="Times New Roman" panose="02020603050405020304" pitchFamily="18" charset="0"/>
                          <a:cs typeface="Times New Roman" panose="02020603050405020304" pitchFamily="18" charset="0"/>
                        </a:rPr>
                        <a:t>-</a:t>
                      </a:r>
                      <a:r>
                        <a:rPr lang="ru-RU" sz="2000" b="1" dirty="0">
                          <a:effectLst/>
                          <a:latin typeface="+mn-lt"/>
                          <a:ea typeface="Times New Roman" panose="02020603050405020304" pitchFamily="18" charset="0"/>
                          <a:cs typeface="Times New Roman" panose="02020603050405020304" pitchFamily="18" charset="0"/>
                        </a:rPr>
                        <a:t>еле</a:t>
                      </a:r>
                      <a:r>
                        <a:rPr lang="en-US" sz="2000" b="1" dirty="0">
                          <a:effectLst/>
                          <a:latin typeface="+mn-lt"/>
                          <a:ea typeface="Times New Roman" panose="02020603050405020304" pitchFamily="18" charset="0"/>
                          <a:cs typeface="Times New Roman" panose="02020603050405020304" pitchFamily="18" charset="0"/>
                        </a:rPr>
                        <a:t> VP</a:t>
                      </a:r>
                      <a:r>
                        <a:rPr lang="en-US" sz="2000" dirty="0">
                          <a:effectLst/>
                          <a:latin typeface="+mn-lt"/>
                          <a:ea typeface="Times New Roman" panose="02020603050405020304" pitchFamily="18" charset="0"/>
                          <a:cs typeface="Times New Roman" panose="02020603050405020304" pitchFamily="18" charset="0"/>
                        </a:rPr>
                        <a:t> </a:t>
                      </a:r>
                      <a:endParaRPr lang="en-NO" sz="2000"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еле-еле дотянулся до телефона.</a:t>
                      </a:r>
                    </a:p>
                    <a:p>
                      <a:r>
                        <a:rPr lang="en-US" sz="2000" dirty="0">
                          <a:effectLst/>
                          <a:latin typeface="+mn-lt"/>
                          <a:ea typeface="Times New Roman" panose="02020603050405020304" pitchFamily="18" charset="0"/>
                          <a:cs typeface="Times New Roman" panose="02020603050405020304" pitchFamily="18" charset="0"/>
                        </a:rPr>
                        <a:t>‘He barely reached the phone.’</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857823115"/>
                  </a:ext>
                </a:extLst>
              </a:tr>
              <a:tr h="828410">
                <a:tc>
                  <a:txBody>
                    <a:bodyPr/>
                    <a:lstStyle/>
                    <a:p>
                      <a:r>
                        <a:rPr lang="en-US" sz="2400">
                          <a:effectLst/>
                          <a:latin typeface="+mn-lt"/>
                          <a:ea typeface="Times New Roman" panose="02020603050405020304" pitchFamily="18" charset="0"/>
                          <a:cs typeface="Times New Roman" panose="02020603050405020304" pitchFamily="18" charset="0"/>
                        </a:rPr>
                        <a:t>Pluractionality</a:t>
                      </a:r>
                      <a:endParaRPr lang="en-NO" sz="24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b="1" dirty="0">
                          <a:effectLst/>
                          <a:latin typeface="+mn-lt"/>
                          <a:ea typeface="Times New Roman" panose="02020603050405020304" pitchFamily="18" charset="0"/>
                          <a:cs typeface="Times New Roman" panose="02020603050405020304" pitchFamily="18" charset="0"/>
                        </a:rPr>
                        <a:t>то </a:t>
                      </a:r>
                      <a:r>
                        <a:rPr lang="nb-NO" sz="2000" b="1" dirty="0">
                          <a:effectLst/>
                          <a:latin typeface="+mn-lt"/>
                          <a:ea typeface="Times New Roman" panose="02020603050405020304" pitchFamily="18" charset="0"/>
                          <a:cs typeface="Times New Roman" panose="02020603050405020304" pitchFamily="18" charset="0"/>
                        </a:rPr>
                        <a:t>VP</a:t>
                      </a:r>
                      <a:r>
                        <a:rPr lang="ru-RU" sz="2000" b="1" dirty="0">
                          <a:effectLst/>
                          <a:latin typeface="+mn-lt"/>
                          <a:ea typeface="Times New Roman" panose="02020603050405020304" pitchFamily="18" charset="0"/>
                          <a:cs typeface="Times New Roman" panose="02020603050405020304" pitchFamily="18" charset="0"/>
                        </a:rPr>
                        <a:t>, то</a:t>
                      </a:r>
                      <a:r>
                        <a:rPr lang="nb-NO" sz="2000" b="1" dirty="0">
                          <a:effectLst/>
                          <a:latin typeface="+mn-lt"/>
                          <a:ea typeface="Times New Roman" panose="02020603050405020304" pitchFamily="18" charset="0"/>
                          <a:cs typeface="Times New Roman" panose="02020603050405020304" pitchFamily="18" charset="0"/>
                        </a:rPr>
                        <a:t> VP</a:t>
                      </a:r>
                      <a:r>
                        <a:rPr lang="ru-RU" sz="2000" b="1" dirty="0">
                          <a:effectLst/>
                          <a:latin typeface="+mn-lt"/>
                          <a:ea typeface="Times New Roman" panose="02020603050405020304" pitchFamily="18" charset="0"/>
                          <a:cs typeface="Times New Roman" panose="02020603050405020304" pitchFamily="18" charset="0"/>
                        </a:rPr>
                        <a:t> </a:t>
                      </a:r>
                      <a:endParaRPr lang="en-US" sz="2000" b="1" u="sng" dirty="0">
                        <a:solidFill>
                          <a:srgbClr val="0563C1"/>
                        </a:solidFill>
                        <a:effectLst/>
                        <a:latin typeface="+mn-lt"/>
                        <a:ea typeface="Times New Roman" panose="02020603050405020304" pitchFamily="18" charset="0"/>
                        <a:cs typeface="Times New Roman" panose="02020603050405020304" pitchFamily="18" charset="0"/>
                      </a:endParaRPr>
                    </a:p>
                    <a:p>
                      <a:r>
                        <a:rPr lang="ru-RU" sz="2000" i="1" dirty="0">
                          <a:effectLst/>
                          <a:latin typeface="+mn-lt"/>
                          <a:ea typeface="Times New Roman" panose="02020603050405020304" pitchFamily="18" charset="0"/>
                          <a:cs typeface="Times New Roman" panose="02020603050405020304" pitchFamily="18" charset="0"/>
                        </a:rPr>
                        <a:t>Он то плакал, то угрожал.</a:t>
                      </a:r>
                      <a:endParaRPr lang="nb-NO" sz="2000" i="1" dirty="0">
                        <a:effectLst/>
                        <a:latin typeface="+mn-lt"/>
                        <a:ea typeface="Times New Roman" panose="02020603050405020304" pitchFamily="18" charset="0"/>
                        <a:cs typeface="Times New Roman" panose="02020603050405020304" pitchFamily="18" charset="0"/>
                      </a:endParaRPr>
                    </a:p>
                    <a:p>
                      <a:r>
                        <a:rPr lang="en-US" sz="2000" dirty="0">
                          <a:effectLst/>
                          <a:latin typeface="+mn-lt"/>
                          <a:ea typeface="Times New Roman" panose="02020603050405020304" pitchFamily="18" charset="0"/>
                          <a:cs typeface="Times New Roman" panose="02020603050405020304" pitchFamily="18" charset="0"/>
                        </a:rPr>
                        <a:t>‘He cried and threatened by turns.’</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52103852"/>
                  </a:ext>
                </a:extLst>
              </a:tr>
              <a:tr h="828410">
                <a:tc>
                  <a:txBody>
                    <a:bodyPr/>
                    <a:lstStyle/>
                    <a:p>
                      <a:r>
                        <a:rPr lang="en-US" sz="2400" dirty="0">
                          <a:effectLst/>
                          <a:latin typeface="+mn-lt"/>
                          <a:ea typeface="Times New Roman" panose="02020603050405020304" pitchFamily="18" charset="0"/>
                          <a:cs typeface="Times New Roman" panose="02020603050405020304" pitchFamily="18" charset="0"/>
                        </a:rPr>
                        <a:t>Assessment</a:t>
                      </a:r>
                      <a:endParaRPr lang="en-NO" sz="2400"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b="1" dirty="0">
                          <a:effectLst/>
                          <a:latin typeface="+mn-lt"/>
                          <a:ea typeface="Times New Roman" panose="02020603050405020304" pitchFamily="18" charset="0"/>
                          <a:cs typeface="Times New Roman" panose="02020603050405020304" pitchFamily="18" charset="0"/>
                        </a:rPr>
                        <a:t>NP-Nom Cop Noun-Nom ~Noun-Ins </a:t>
                      </a:r>
                      <a:endParaRPr lang="en-NO" sz="2000" b="1" dirty="0">
                        <a:effectLst/>
                        <a:latin typeface="+mn-lt"/>
                        <a:ea typeface="Times New Roman" panose="02020603050405020304" pitchFamily="18" charset="0"/>
                        <a:cs typeface="Arial" panose="020B0604020202020204" pitchFamily="34" charset="0"/>
                      </a:endParaRPr>
                    </a:p>
                    <a:p>
                      <a:r>
                        <a:rPr lang="ru-RU" sz="2000" i="1" dirty="0">
                          <a:effectLst/>
                          <a:latin typeface="+mn-lt"/>
                          <a:ea typeface="Times New Roman" panose="02020603050405020304" pitchFamily="18" charset="0"/>
                          <a:cs typeface="Times New Roman" panose="02020603050405020304" pitchFamily="18" charset="0"/>
                        </a:rPr>
                        <a:t>Он такой глупый, дурак дураком.</a:t>
                      </a:r>
                      <a:endParaRPr lang="nb-NO" sz="2000" i="1" dirty="0">
                        <a:effectLst/>
                        <a:latin typeface="+mn-lt"/>
                        <a:ea typeface="Times New Roman" panose="02020603050405020304" pitchFamily="18" charset="0"/>
                        <a:cs typeface="Times New Roman" panose="02020603050405020304" pitchFamily="18" charset="0"/>
                      </a:endParaRPr>
                    </a:p>
                    <a:p>
                      <a:r>
                        <a:rPr lang="en-US" sz="2000" dirty="0">
                          <a:effectLst/>
                          <a:latin typeface="+mn-lt"/>
                          <a:ea typeface="Times New Roman" panose="02020603050405020304" pitchFamily="18" charset="0"/>
                          <a:cs typeface="Times New Roman" panose="02020603050405020304" pitchFamily="18" charset="0"/>
                        </a:rPr>
                        <a:t>‘He’s so stupid, a real idiot.’</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83368341"/>
                  </a:ext>
                </a:extLst>
              </a:tr>
            </a:tbl>
          </a:graphicData>
        </a:graphic>
      </p:graphicFrame>
      <p:sp>
        <p:nvSpPr>
          <p:cNvPr id="4" name="Slide Number Placeholder 3">
            <a:extLst>
              <a:ext uri="{FF2B5EF4-FFF2-40B4-BE49-F238E27FC236}">
                <a16:creationId xmlns:a16="http://schemas.microsoft.com/office/drawing/2014/main" id="{463C7476-7A52-E79C-9790-0827135281FD}"/>
              </a:ext>
            </a:extLst>
          </p:cNvPr>
          <p:cNvSpPr>
            <a:spLocks noGrp="1"/>
          </p:cNvSpPr>
          <p:nvPr>
            <p:ph type="sldNum" sz="quarter" idx="12"/>
          </p:nvPr>
        </p:nvSpPr>
        <p:spPr/>
        <p:txBody>
          <a:bodyPr/>
          <a:lstStyle/>
          <a:p>
            <a:fld id="{C1710B26-72D1-264C-8E36-3BA9F4ADA98D}" type="slidenum">
              <a:rPr lang="en-NO" smtClean="0"/>
              <a:t>21</a:t>
            </a:fld>
            <a:endParaRPr lang="en-NO"/>
          </a:p>
        </p:txBody>
      </p:sp>
    </p:spTree>
    <p:extLst>
      <p:ext uri="{BB962C8B-B14F-4D97-AF65-F5344CB8AC3E}">
        <p14:creationId xmlns:p14="http://schemas.microsoft.com/office/powerpoint/2010/main" val="295021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229D-B2CC-B3D9-C573-F7354362BC81}"/>
              </a:ext>
            </a:extLst>
          </p:cNvPr>
          <p:cNvSpPr>
            <a:spLocks noGrp="1"/>
          </p:cNvSpPr>
          <p:nvPr>
            <p:ph type="title"/>
          </p:nvPr>
        </p:nvSpPr>
        <p:spPr/>
        <p:txBody>
          <a:bodyPr/>
          <a:lstStyle/>
          <a:p>
            <a:r>
              <a:rPr lang="en-GB" sz="4400" dirty="0"/>
              <a:t>Discourse “Echo” </a:t>
            </a:r>
            <a:r>
              <a:rPr lang="en-GB" sz="4400" dirty="0" err="1"/>
              <a:t>cxns</a:t>
            </a:r>
            <a:r>
              <a:rPr lang="en-GB" sz="4400" dirty="0"/>
              <a:t> </a:t>
            </a:r>
          </a:p>
        </p:txBody>
      </p:sp>
      <p:sp>
        <p:nvSpPr>
          <p:cNvPr id="3" name="Content Placeholder 2">
            <a:extLst>
              <a:ext uri="{FF2B5EF4-FFF2-40B4-BE49-F238E27FC236}">
                <a16:creationId xmlns:a16="http://schemas.microsoft.com/office/drawing/2014/main" id="{09654577-1C6A-8D1F-B3AD-16E160D22D50}"/>
              </a:ext>
            </a:extLst>
          </p:cNvPr>
          <p:cNvSpPr>
            <a:spLocks noGrp="1"/>
          </p:cNvSpPr>
          <p:nvPr>
            <p:ph idx="1"/>
          </p:nvPr>
        </p:nvSpPr>
        <p:spPr>
          <a:xfrm>
            <a:off x="521208" y="1825625"/>
            <a:ext cx="10515600" cy="4351338"/>
          </a:xfrm>
        </p:spPr>
        <p:txBody>
          <a:bodyPr/>
          <a:lstStyle/>
          <a:p>
            <a:pPr marL="0" indent="0">
              <a:buNone/>
            </a:pPr>
            <a:r>
              <a:rPr lang="en-GB" dirty="0"/>
              <a:t>These constructions are </a:t>
            </a:r>
            <a:r>
              <a:rPr lang="en-GB" b="1" dirty="0"/>
              <a:t>larger than a clause. </a:t>
            </a:r>
            <a:r>
              <a:rPr lang="en-GB" dirty="0"/>
              <a:t>They always refer to and cite the preceding discourse, so we term them </a:t>
            </a:r>
            <a:r>
              <a:rPr lang="en-GB" b="1" dirty="0"/>
              <a:t>Discourse “Echo” constructions </a:t>
            </a:r>
          </a:p>
          <a:p>
            <a:pPr marL="0" indent="0">
              <a:buNone/>
            </a:pPr>
            <a:endParaRPr lang="en-GB" sz="1000" dirty="0"/>
          </a:p>
        </p:txBody>
      </p:sp>
      <p:sp>
        <p:nvSpPr>
          <p:cNvPr id="4" name="TextBox 3">
            <a:extLst>
              <a:ext uri="{FF2B5EF4-FFF2-40B4-BE49-F238E27FC236}">
                <a16:creationId xmlns:a16="http://schemas.microsoft.com/office/drawing/2014/main" id="{A8E59623-8DCE-C521-ED4A-8A70265B17E6}"/>
              </a:ext>
            </a:extLst>
          </p:cNvPr>
          <p:cNvSpPr txBox="1"/>
          <p:nvPr/>
        </p:nvSpPr>
        <p:spPr>
          <a:xfrm>
            <a:off x="2830676" y="3936721"/>
            <a:ext cx="10680865" cy="1692771"/>
          </a:xfrm>
          <a:prstGeom prst="rect">
            <a:avLst/>
          </a:prstGeom>
          <a:noFill/>
        </p:spPr>
        <p:txBody>
          <a:bodyPr wrap="square">
            <a:spAutoFit/>
          </a:bodyPr>
          <a:lstStyle/>
          <a:p>
            <a:pPr marL="0" indent="0">
              <a:buFont typeface="Arial" panose="020B0604020202020204" pitchFamily="34" charset="0"/>
              <a:buNone/>
            </a:pPr>
            <a:r>
              <a:rPr lang="ru-RU" sz="2800" b="1" dirty="0"/>
              <a:t>Скажешь тоже </a:t>
            </a:r>
            <a:r>
              <a:rPr lang="en-GB" sz="2800" b="1" dirty="0"/>
              <a:t>– XP </a:t>
            </a:r>
          </a:p>
          <a:p>
            <a:pPr marL="0" indent="0">
              <a:buFont typeface="Arial" panose="020B0604020202020204" pitchFamily="34" charset="0"/>
              <a:buNone/>
            </a:pPr>
            <a:r>
              <a:rPr lang="en-GB" sz="2800" i="1" dirty="0"/>
              <a:t>– </a:t>
            </a:r>
            <a:r>
              <a:rPr lang="ru-RU" sz="2800" i="1" dirty="0"/>
              <a:t>Он</a:t>
            </a:r>
            <a:r>
              <a:rPr lang="en-GB" sz="2800" i="1" dirty="0"/>
              <a:t> </a:t>
            </a:r>
            <a:r>
              <a:rPr lang="ru-RU" sz="2800" i="1" dirty="0"/>
              <a:t>такой</a:t>
            </a:r>
            <a:r>
              <a:rPr lang="en-GB" sz="2800" i="1" dirty="0"/>
              <a:t> </a:t>
            </a:r>
            <a:r>
              <a:rPr lang="ru-RU" sz="2800" i="1" dirty="0">
                <a:highlight>
                  <a:srgbClr val="A1E4E9"/>
                </a:highlight>
              </a:rPr>
              <a:t>хорош</a:t>
            </a:r>
            <a:r>
              <a:rPr lang="en-GB" sz="2800" i="1" dirty="0">
                <a:highlight>
                  <a:srgbClr val="A1E4E9"/>
                </a:highlight>
              </a:rPr>
              <a:t>-</a:t>
            </a:r>
            <a:r>
              <a:rPr lang="ru-RU" sz="2800" i="1" dirty="0" err="1">
                <a:highlight>
                  <a:srgbClr val="A1E4E9"/>
                </a:highlight>
              </a:rPr>
              <a:t>ий</a:t>
            </a:r>
            <a:r>
              <a:rPr lang="en-GB" sz="2800" i="1" dirty="0"/>
              <a:t>! 	– </a:t>
            </a:r>
            <a:r>
              <a:rPr lang="ru-RU" sz="2800" i="1" dirty="0" err="1"/>
              <a:t>Скаж</a:t>
            </a:r>
            <a:r>
              <a:rPr lang="en-GB" sz="2800" i="1" dirty="0"/>
              <a:t>-e</a:t>
            </a:r>
            <a:r>
              <a:rPr lang="ru-RU" sz="2800" i="1" dirty="0" err="1"/>
              <a:t>шь</a:t>
            </a:r>
            <a:r>
              <a:rPr lang="en-GB" sz="2800" i="1" dirty="0"/>
              <a:t> </a:t>
            </a:r>
            <a:r>
              <a:rPr lang="ru-RU" sz="2800" i="1" dirty="0"/>
              <a:t>тоже</a:t>
            </a:r>
            <a:r>
              <a:rPr lang="en-GB" sz="2800" i="1" dirty="0"/>
              <a:t> – "</a:t>
            </a:r>
            <a:r>
              <a:rPr lang="ru-RU" sz="2800" i="1" dirty="0">
                <a:highlight>
                  <a:srgbClr val="A1E4E9"/>
                </a:highlight>
              </a:rPr>
              <a:t> хорош</a:t>
            </a:r>
            <a:r>
              <a:rPr lang="en-GB" sz="2800" i="1" dirty="0">
                <a:highlight>
                  <a:srgbClr val="A1E4E9"/>
                </a:highlight>
              </a:rPr>
              <a:t>-</a:t>
            </a:r>
            <a:r>
              <a:rPr lang="ru-RU" sz="2800" i="1" dirty="0" err="1">
                <a:highlight>
                  <a:srgbClr val="A1E4E9"/>
                </a:highlight>
              </a:rPr>
              <a:t>ий</a:t>
            </a:r>
            <a:r>
              <a:rPr lang="ru-RU" sz="2800" i="1" dirty="0">
                <a:highlight>
                  <a:srgbClr val="A1E4E9"/>
                </a:highlight>
              </a:rPr>
              <a:t> </a:t>
            </a:r>
            <a:r>
              <a:rPr lang="en-GB" sz="2800" i="1" dirty="0"/>
              <a:t>"! </a:t>
            </a:r>
          </a:p>
          <a:p>
            <a:pPr marL="0" indent="0">
              <a:buFont typeface="Arial" panose="020B0604020202020204" pitchFamily="34" charset="0"/>
              <a:buNone/>
            </a:pPr>
            <a:r>
              <a:rPr lang="en-GB" sz="2000" dirty="0"/>
              <a:t>     he </a:t>
            </a:r>
            <a:r>
              <a:rPr lang="ru-RU" sz="2000" dirty="0"/>
              <a:t>   </a:t>
            </a:r>
            <a:r>
              <a:rPr lang="en-GB" sz="2000" dirty="0"/>
              <a:t>such 	nice-</a:t>
            </a:r>
            <a:r>
              <a:rPr lang="en-GB" sz="2000" cap="small" dirty="0" err="1"/>
              <a:t>nom.sg.m</a:t>
            </a:r>
            <a:r>
              <a:rPr lang="en-GB" sz="2000" cap="small" dirty="0"/>
              <a:t> </a:t>
            </a:r>
            <a:r>
              <a:rPr lang="en-GB" sz="2000" dirty="0"/>
              <a:t>	say-</a:t>
            </a:r>
            <a:r>
              <a:rPr lang="en-GB" sz="2000" cap="small" dirty="0"/>
              <a:t>fut.2sg</a:t>
            </a:r>
            <a:r>
              <a:rPr lang="en-GB" sz="2000" dirty="0"/>
              <a:t> 	also 	nice-</a:t>
            </a:r>
            <a:r>
              <a:rPr lang="en-GB" sz="2000" cap="small" dirty="0" err="1"/>
              <a:t>nom.sg.m</a:t>
            </a:r>
            <a:r>
              <a:rPr lang="en-GB" sz="2000" cap="small" dirty="0"/>
              <a:t> </a:t>
            </a:r>
            <a:r>
              <a:rPr lang="en-GB" sz="1800" dirty="0"/>
              <a:t> </a:t>
            </a:r>
          </a:p>
          <a:p>
            <a:r>
              <a:rPr lang="en-GB" sz="2800" dirty="0"/>
              <a:t>‘–He’s so </a:t>
            </a:r>
            <a:r>
              <a:rPr lang="en-GB" sz="2800" b="1" dirty="0"/>
              <a:t>nice</a:t>
            </a:r>
            <a:r>
              <a:rPr lang="en-GB" sz="2800" dirty="0"/>
              <a:t>! –Hah, sure he’s “</a:t>
            </a:r>
            <a:r>
              <a:rPr lang="en-GB" sz="2800" b="1" dirty="0"/>
              <a:t>nice</a:t>
            </a:r>
            <a:r>
              <a:rPr lang="en-GB" sz="2800" dirty="0"/>
              <a:t>” ’. </a:t>
            </a:r>
            <a:endParaRPr lang="nb-NO" sz="2800" dirty="0">
              <a:latin typeface="Calibri Light" panose="020F0302020204030204" pitchFamily="34" charset="0"/>
              <a:cs typeface="Calibri Light" panose="020F0302020204030204" pitchFamily="34" charset="0"/>
            </a:endParaRPr>
          </a:p>
        </p:txBody>
      </p:sp>
      <p:sp>
        <p:nvSpPr>
          <p:cNvPr id="8" name="Circular Arrow 7">
            <a:extLst>
              <a:ext uri="{FF2B5EF4-FFF2-40B4-BE49-F238E27FC236}">
                <a16:creationId xmlns:a16="http://schemas.microsoft.com/office/drawing/2014/main" id="{2976EAA7-F571-B495-BF35-33C27EB7C469}"/>
              </a:ext>
            </a:extLst>
          </p:cNvPr>
          <p:cNvSpPr/>
          <p:nvPr/>
        </p:nvSpPr>
        <p:spPr>
          <a:xfrm flipH="1">
            <a:off x="5798280" y="3400738"/>
            <a:ext cx="4677197" cy="2141871"/>
          </a:xfrm>
          <a:prstGeom prst="circularArrow">
            <a:avLst>
              <a:gd name="adj1" fmla="val 3816"/>
              <a:gd name="adj2" fmla="val 447385"/>
              <a:gd name="adj3" fmla="val 20869201"/>
              <a:gd name="adj4" fmla="val 10800000"/>
              <a:gd name="adj5" fmla="val 1761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pic>
        <p:nvPicPr>
          <p:cNvPr id="10" name="Picture 9">
            <a:extLst>
              <a:ext uri="{FF2B5EF4-FFF2-40B4-BE49-F238E27FC236}">
                <a16:creationId xmlns:a16="http://schemas.microsoft.com/office/drawing/2014/main" id="{6BCE7ED0-1593-8606-1F05-9804A9383A72}"/>
              </a:ext>
            </a:extLst>
          </p:cNvPr>
          <p:cNvPicPr>
            <a:picLocks noChangeAspect="1"/>
          </p:cNvPicPr>
          <p:nvPr/>
        </p:nvPicPr>
        <p:blipFill>
          <a:blip r:embed="rId3"/>
          <a:stretch>
            <a:fillRect/>
          </a:stretch>
        </p:blipFill>
        <p:spPr>
          <a:xfrm>
            <a:off x="423672" y="3936721"/>
            <a:ext cx="2422571" cy="1692771"/>
          </a:xfrm>
          <a:prstGeom prst="rect">
            <a:avLst/>
          </a:prstGeom>
        </p:spPr>
      </p:pic>
      <p:sp>
        <p:nvSpPr>
          <p:cNvPr id="12" name="TextBox 11">
            <a:extLst>
              <a:ext uri="{FF2B5EF4-FFF2-40B4-BE49-F238E27FC236}">
                <a16:creationId xmlns:a16="http://schemas.microsoft.com/office/drawing/2014/main" id="{74B5BC97-CC6D-BFEB-FD72-DEDB0CB27501}"/>
              </a:ext>
            </a:extLst>
          </p:cNvPr>
          <p:cNvSpPr txBox="1"/>
          <p:nvPr/>
        </p:nvSpPr>
        <p:spPr>
          <a:xfrm>
            <a:off x="5652748" y="5604394"/>
            <a:ext cx="6858000" cy="369332"/>
          </a:xfrm>
          <a:prstGeom prst="rect">
            <a:avLst/>
          </a:prstGeom>
          <a:noFill/>
        </p:spPr>
        <p:txBody>
          <a:bodyPr wrap="square">
            <a:spAutoFit/>
          </a:bodyPr>
          <a:lstStyle/>
          <a:p>
            <a:r>
              <a:rPr lang="en-GB" sz="1800" dirty="0"/>
              <a:t>[I actually do not think so!]</a:t>
            </a:r>
            <a:endParaRPr lang="en-NO" dirty="0"/>
          </a:p>
        </p:txBody>
      </p:sp>
      <p:sp>
        <p:nvSpPr>
          <p:cNvPr id="6" name="Slide Number Placeholder 5">
            <a:extLst>
              <a:ext uri="{FF2B5EF4-FFF2-40B4-BE49-F238E27FC236}">
                <a16:creationId xmlns:a16="http://schemas.microsoft.com/office/drawing/2014/main" id="{C3243E21-5FFA-DB37-66D7-5934CA420F29}"/>
              </a:ext>
            </a:extLst>
          </p:cNvPr>
          <p:cNvSpPr>
            <a:spLocks noGrp="1"/>
          </p:cNvSpPr>
          <p:nvPr>
            <p:ph type="sldNum" sz="quarter" idx="12"/>
          </p:nvPr>
        </p:nvSpPr>
        <p:spPr/>
        <p:txBody>
          <a:bodyPr/>
          <a:lstStyle/>
          <a:p>
            <a:fld id="{C1710B26-72D1-264C-8E36-3BA9F4ADA98D}" type="slidenum">
              <a:rPr lang="en-NO" smtClean="0"/>
              <a:t>22</a:t>
            </a:fld>
            <a:endParaRPr lang="en-NO"/>
          </a:p>
        </p:txBody>
      </p:sp>
    </p:spTree>
    <p:extLst>
      <p:ext uri="{BB962C8B-B14F-4D97-AF65-F5344CB8AC3E}">
        <p14:creationId xmlns:p14="http://schemas.microsoft.com/office/powerpoint/2010/main" val="4228395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E18F-14D2-602B-C3F8-4F3824451F9A}"/>
              </a:ext>
            </a:extLst>
          </p:cNvPr>
          <p:cNvSpPr txBox="1">
            <a:spLocks/>
          </p:cNvSpPr>
          <p:nvPr/>
        </p:nvSpPr>
        <p:spPr>
          <a:xfrm>
            <a:off x="838199" y="365125"/>
            <a:ext cx="107079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O" dirty="0"/>
              <a:t>Russian reduplicative cxns</a:t>
            </a:r>
            <a:r>
              <a:rPr lang="nb-NO" dirty="0"/>
              <a:t>: </a:t>
            </a:r>
            <a:br>
              <a:rPr lang="nb-NO" dirty="0"/>
            </a:br>
            <a:r>
              <a:rPr lang="nb-NO" sz="3600" dirty="0" err="1"/>
              <a:t>within</a:t>
            </a:r>
            <a:r>
              <a:rPr lang="nb-NO" sz="3600" dirty="0"/>
              <a:t> and </a:t>
            </a:r>
            <a:r>
              <a:rPr lang="nb-NO" sz="3600" dirty="0" err="1"/>
              <a:t>beyond</a:t>
            </a:r>
            <a:r>
              <a:rPr lang="nb-NO" sz="3600" dirty="0"/>
              <a:t> a single </a:t>
            </a:r>
            <a:r>
              <a:rPr lang="nb-NO" sz="3600" dirty="0" err="1"/>
              <a:t>clause</a:t>
            </a:r>
            <a:endParaRPr lang="en-NO" dirty="0"/>
          </a:p>
        </p:txBody>
      </p:sp>
      <p:sp>
        <p:nvSpPr>
          <p:cNvPr id="3" name="Oval 2">
            <a:extLst>
              <a:ext uri="{FF2B5EF4-FFF2-40B4-BE49-F238E27FC236}">
                <a16:creationId xmlns:a16="http://schemas.microsoft.com/office/drawing/2014/main" id="{5F548B99-9FFF-1C71-F15E-25354732B4AB}"/>
              </a:ext>
            </a:extLst>
          </p:cNvPr>
          <p:cNvSpPr/>
          <p:nvPr/>
        </p:nvSpPr>
        <p:spPr>
          <a:xfrm>
            <a:off x="1880260" y="1690688"/>
            <a:ext cx="4215740" cy="4156363"/>
          </a:xfrm>
          <a:prstGeom prst="ellipse">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6" name="Group 5">
            <a:extLst>
              <a:ext uri="{FF2B5EF4-FFF2-40B4-BE49-F238E27FC236}">
                <a16:creationId xmlns:a16="http://schemas.microsoft.com/office/drawing/2014/main" id="{F718B421-695C-2EDC-D7DD-DFCDE632A28D}"/>
              </a:ext>
            </a:extLst>
          </p:cNvPr>
          <p:cNvGrpSpPr/>
          <p:nvPr/>
        </p:nvGrpSpPr>
        <p:grpSpPr>
          <a:xfrm>
            <a:off x="-308732" y="2546746"/>
            <a:ext cx="4764578" cy="2077213"/>
            <a:chOff x="179615" y="2542288"/>
            <a:chExt cx="4764578" cy="2077213"/>
          </a:xfrm>
        </p:grpSpPr>
        <p:sp>
          <p:nvSpPr>
            <p:cNvPr id="4" name="TextBox 3">
              <a:extLst>
                <a:ext uri="{FF2B5EF4-FFF2-40B4-BE49-F238E27FC236}">
                  <a16:creationId xmlns:a16="http://schemas.microsoft.com/office/drawing/2014/main" id="{6EDB56F2-20EA-E83A-255B-C754F1FE424A}"/>
                </a:ext>
              </a:extLst>
            </p:cNvPr>
            <p:cNvSpPr txBox="1"/>
            <p:nvPr/>
          </p:nvSpPr>
          <p:spPr>
            <a:xfrm>
              <a:off x="1116974" y="2542288"/>
              <a:ext cx="3827219" cy="954107"/>
            </a:xfrm>
            <a:prstGeom prst="rect">
              <a:avLst/>
            </a:prstGeom>
            <a:noFill/>
          </p:spPr>
          <p:txBody>
            <a:bodyPr wrap="square" rtlCol="0">
              <a:spAutoFit/>
            </a:bodyPr>
            <a:lstStyle/>
            <a:p>
              <a:pPr algn="r"/>
              <a:r>
                <a:rPr lang="en-GB" sz="2800" b="1" dirty="0"/>
                <a:t>118</a:t>
              </a:r>
              <a:r>
                <a:rPr lang="en-GB" sz="2800" dirty="0"/>
                <a:t> </a:t>
              </a:r>
            </a:p>
            <a:p>
              <a:pPr algn="r"/>
              <a:r>
                <a:rPr lang="en-GB" sz="2800" dirty="0"/>
                <a:t>Reduplication </a:t>
              </a:r>
              <a:r>
                <a:rPr lang="en-GB" sz="2800" dirty="0" err="1"/>
                <a:t>cxns</a:t>
              </a:r>
              <a:r>
                <a:rPr lang="en-GB" sz="2800" dirty="0"/>
                <a:t> </a:t>
              </a:r>
            </a:p>
          </p:txBody>
        </p:sp>
        <p:sp>
          <p:nvSpPr>
            <p:cNvPr id="5" name="Content Placeholder 2">
              <a:extLst>
                <a:ext uri="{FF2B5EF4-FFF2-40B4-BE49-F238E27FC236}">
                  <a16:creationId xmlns:a16="http://schemas.microsoft.com/office/drawing/2014/main" id="{942BBB27-4413-F947-8763-50BEFFCF04F2}"/>
                </a:ext>
              </a:extLst>
            </p:cNvPr>
            <p:cNvSpPr txBox="1">
              <a:spLocks/>
            </p:cNvSpPr>
            <p:nvPr/>
          </p:nvSpPr>
          <p:spPr>
            <a:xfrm>
              <a:off x="179615" y="3557877"/>
              <a:ext cx="4764578" cy="10616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dirty="0"/>
                <a:t>where repetition is observed within a clause</a:t>
              </a:r>
              <a:endParaRPr lang="en-NO" dirty="0"/>
            </a:p>
          </p:txBody>
        </p:sp>
      </p:grpSp>
      <p:sp>
        <p:nvSpPr>
          <p:cNvPr id="7" name="Oval 6">
            <a:extLst>
              <a:ext uri="{FF2B5EF4-FFF2-40B4-BE49-F238E27FC236}">
                <a16:creationId xmlns:a16="http://schemas.microsoft.com/office/drawing/2014/main" id="{FC33FEDF-EBC6-E7F1-6790-188E385A9E67}"/>
              </a:ext>
            </a:extLst>
          </p:cNvPr>
          <p:cNvSpPr>
            <a:spLocks noChangeAspect="1"/>
          </p:cNvSpPr>
          <p:nvPr/>
        </p:nvSpPr>
        <p:spPr>
          <a:xfrm>
            <a:off x="6859286" y="2308271"/>
            <a:ext cx="2534400" cy="2529444"/>
          </a:xfrm>
          <a:prstGeom prst="ellipse">
            <a:avLst/>
          </a:prstGeom>
          <a:solidFill>
            <a:srgbClr val="AEDA9A">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1" name="Group 10">
            <a:extLst>
              <a:ext uri="{FF2B5EF4-FFF2-40B4-BE49-F238E27FC236}">
                <a16:creationId xmlns:a16="http://schemas.microsoft.com/office/drawing/2014/main" id="{6E2BC116-CFEB-664F-B505-C9535071A7D5}"/>
              </a:ext>
            </a:extLst>
          </p:cNvPr>
          <p:cNvGrpSpPr/>
          <p:nvPr/>
        </p:nvGrpSpPr>
        <p:grpSpPr>
          <a:xfrm>
            <a:off x="7531132" y="2542288"/>
            <a:ext cx="5331226" cy="2077213"/>
            <a:chOff x="7531132" y="2542288"/>
            <a:chExt cx="5331226" cy="2077213"/>
          </a:xfrm>
        </p:grpSpPr>
        <p:sp>
          <p:nvSpPr>
            <p:cNvPr id="8" name="TextBox 7">
              <a:extLst>
                <a:ext uri="{FF2B5EF4-FFF2-40B4-BE49-F238E27FC236}">
                  <a16:creationId xmlns:a16="http://schemas.microsoft.com/office/drawing/2014/main" id="{59CC8043-2C45-491E-616B-271073683A5F}"/>
                </a:ext>
              </a:extLst>
            </p:cNvPr>
            <p:cNvSpPr txBox="1"/>
            <p:nvPr/>
          </p:nvSpPr>
          <p:spPr>
            <a:xfrm>
              <a:off x="7531132" y="2542288"/>
              <a:ext cx="5331226" cy="954107"/>
            </a:xfrm>
            <a:prstGeom prst="rect">
              <a:avLst/>
            </a:prstGeom>
            <a:noFill/>
          </p:spPr>
          <p:txBody>
            <a:bodyPr wrap="square" rtlCol="0">
              <a:spAutoFit/>
            </a:bodyPr>
            <a:lstStyle/>
            <a:p>
              <a:r>
                <a:rPr lang="en-GB" sz="2800" b="1" dirty="0"/>
                <a:t>28 </a:t>
              </a:r>
            </a:p>
            <a:p>
              <a:r>
                <a:rPr lang="en-GB" sz="2800" dirty="0"/>
                <a:t>Discourse “Echo” </a:t>
              </a:r>
              <a:r>
                <a:rPr lang="en-GB" sz="2800" dirty="0" err="1"/>
                <a:t>cxns</a:t>
              </a:r>
              <a:r>
                <a:rPr lang="en-GB" sz="2800" dirty="0"/>
                <a:t> </a:t>
              </a:r>
            </a:p>
          </p:txBody>
        </p:sp>
        <p:sp>
          <p:nvSpPr>
            <p:cNvPr id="9" name="Content Placeholder 2">
              <a:extLst>
                <a:ext uri="{FF2B5EF4-FFF2-40B4-BE49-F238E27FC236}">
                  <a16:creationId xmlns:a16="http://schemas.microsoft.com/office/drawing/2014/main" id="{3F55400B-9ACE-BDFA-1147-B2BBC1CE46CA}"/>
                </a:ext>
              </a:extLst>
            </p:cNvPr>
            <p:cNvSpPr txBox="1">
              <a:spLocks/>
            </p:cNvSpPr>
            <p:nvPr/>
          </p:nvSpPr>
          <p:spPr>
            <a:xfrm>
              <a:off x="7531132" y="3572993"/>
              <a:ext cx="4764578" cy="1046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repetition is observed across two clauses</a:t>
              </a:r>
              <a:endParaRPr lang="en-NO" dirty="0"/>
            </a:p>
          </p:txBody>
        </p:sp>
      </p:grpSp>
      <p:sp>
        <p:nvSpPr>
          <p:cNvPr id="15" name="Slide Number Placeholder 14">
            <a:extLst>
              <a:ext uri="{FF2B5EF4-FFF2-40B4-BE49-F238E27FC236}">
                <a16:creationId xmlns:a16="http://schemas.microsoft.com/office/drawing/2014/main" id="{42CC0042-5025-EFE1-25BB-F0364CDF5090}"/>
              </a:ext>
            </a:extLst>
          </p:cNvPr>
          <p:cNvSpPr>
            <a:spLocks noGrp="1"/>
          </p:cNvSpPr>
          <p:nvPr>
            <p:ph type="sldNum" sz="quarter" idx="12"/>
          </p:nvPr>
        </p:nvSpPr>
        <p:spPr/>
        <p:txBody>
          <a:bodyPr/>
          <a:lstStyle/>
          <a:p>
            <a:fld id="{C1710B26-72D1-264C-8E36-3BA9F4ADA98D}" type="slidenum">
              <a:rPr lang="en-NO" smtClean="0"/>
              <a:t>23</a:t>
            </a:fld>
            <a:endParaRPr lang="en-NO"/>
          </a:p>
        </p:txBody>
      </p:sp>
      <p:sp>
        <p:nvSpPr>
          <p:cNvPr id="12" name="TextBox 11">
            <a:extLst>
              <a:ext uri="{FF2B5EF4-FFF2-40B4-BE49-F238E27FC236}">
                <a16:creationId xmlns:a16="http://schemas.microsoft.com/office/drawing/2014/main" id="{C890FCE7-7108-DBBB-DF44-D5D37E29E20B}"/>
              </a:ext>
            </a:extLst>
          </p:cNvPr>
          <p:cNvSpPr txBox="1"/>
          <p:nvPr/>
        </p:nvSpPr>
        <p:spPr>
          <a:xfrm>
            <a:off x="407686" y="4634520"/>
            <a:ext cx="6451600" cy="1877437"/>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ru-RU" sz="2400" b="1" dirty="0">
                <a:effectLst/>
                <a:ea typeface="Times New Roman" panose="02020603050405020304" pitchFamily="18" charset="0"/>
                <a:cs typeface="Times New Roman" panose="02020603050405020304" pitchFamily="18" charset="0"/>
              </a:rPr>
              <a:t>из</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ru-RU" sz="2400" i="1" dirty="0">
                <a:effectLs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-o 		</a:t>
            </a:r>
            <a:r>
              <a:rPr lang="ru-RU" sz="2400" i="1" dirty="0">
                <a:effectLst/>
                <a:ea typeface="Times New Roman" panose="02020603050405020304" pitchFamily="18" charset="0"/>
                <a:cs typeface="Times New Roman" panose="02020603050405020304" pitchFamily="18" charset="0"/>
              </a:rPr>
              <a:t>из</a:t>
            </a:r>
            <a:r>
              <a:rPr lang="en-US" sz="2400" i="1" dirty="0">
                <a:effectLst/>
                <a:ea typeface="Times New Roman" panose="02020603050405020304" pitchFamily="18" charset="0"/>
                <a:cs typeface="Times New Roman" panose="02020603050405020304" pitchFamily="18" charset="0"/>
              </a:rPr>
              <a:t> 	</a:t>
            </a:r>
            <a:r>
              <a:rPr lang="ru-RU" sz="2400" i="1" dirty="0">
                <a:effectLst/>
                <a:ea typeface="Times New Roman" panose="02020603050405020304" pitchFamily="18" charset="0"/>
                <a:cs typeface="Times New Roman" panose="02020603050405020304" pitchFamily="18" charset="0"/>
              </a:rPr>
              <a:t>чуд</a:t>
            </a:r>
            <a:r>
              <a:rPr lang="en-US" sz="2400" i="1" dirty="0">
                <a:effectLst/>
                <a:ea typeface="Times New Roman" panose="02020603050405020304" pitchFamily="18" charset="0"/>
                <a:cs typeface="Times New Roman" panose="02020603050405020304" pitchFamily="18" charset="0"/>
              </a:rPr>
              <a:t>-e</a:t>
            </a:r>
            <a:r>
              <a:rPr lang="ru-RU" sz="2400" i="1" dirty="0">
                <a:effectLst/>
                <a:ea typeface="Times New Roman" panose="02020603050405020304" pitchFamily="18" charset="0"/>
                <a:cs typeface="Times New Roman" panose="02020603050405020304" pitchFamily="18" charset="0"/>
              </a:rPr>
              <a:t>с</a:t>
            </a:r>
            <a:endParaRPr lang="en-US" sz="2400" i="1" dirty="0">
              <a:effectLst/>
              <a:ea typeface="Times New Roman" panose="02020603050405020304" pitchFamily="18" charset="0"/>
              <a:cs typeface="Times New Roman" panose="02020603050405020304" pitchFamily="18" charset="0"/>
            </a:endParaRP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a:t>
            </a:r>
          </a:p>
          <a:p>
            <a:r>
              <a:rPr lang="en-NO" sz="2400" dirty="0">
                <a:effectLst/>
              </a:rPr>
              <a:t>[lit. ‘miracle of miracles’]</a:t>
            </a:r>
            <a:endParaRPr lang="en-NO" sz="2400" dirty="0"/>
          </a:p>
        </p:txBody>
      </p:sp>
      <p:sp>
        <p:nvSpPr>
          <p:cNvPr id="13" name="TextBox 12">
            <a:extLst>
              <a:ext uri="{FF2B5EF4-FFF2-40B4-BE49-F238E27FC236}">
                <a16:creationId xmlns:a16="http://schemas.microsoft.com/office/drawing/2014/main" id="{F9FFC149-2E07-D427-B2A9-FD9F0CF67E39}"/>
              </a:ext>
            </a:extLst>
          </p:cNvPr>
          <p:cNvSpPr txBox="1"/>
          <p:nvPr/>
        </p:nvSpPr>
        <p:spPr>
          <a:xfrm>
            <a:off x="7312489" y="4449853"/>
            <a:ext cx="5119492" cy="2246769"/>
          </a:xfrm>
          <a:prstGeom prst="rect">
            <a:avLst/>
          </a:prstGeom>
          <a:noFill/>
        </p:spPr>
        <p:txBody>
          <a:bodyPr wrap="square">
            <a:spAutoFit/>
          </a:bodyPr>
          <a:lstStyle/>
          <a:p>
            <a:pPr marL="0" indent="0">
              <a:buFont typeface="Arial" panose="020B0604020202020204" pitchFamily="34" charset="0"/>
              <a:buNone/>
            </a:pPr>
            <a:r>
              <a:rPr lang="ru-RU" sz="2400" b="1" dirty="0"/>
              <a:t>Скажешь тоже </a:t>
            </a:r>
            <a:r>
              <a:rPr lang="en-GB" sz="2400" b="1" dirty="0"/>
              <a:t>– XP </a:t>
            </a:r>
          </a:p>
          <a:p>
            <a:pPr marL="0" indent="0">
              <a:buFont typeface="Arial" panose="020B0604020202020204" pitchFamily="34" charset="0"/>
              <a:buNone/>
            </a:pPr>
            <a:r>
              <a:rPr lang="en-GB" sz="2400" i="1" dirty="0"/>
              <a:t>– </a:t>
            </a:r>
            <a:r>
              <a:rPr lang="ru-RU" sz="2400" i="1" dirty="0"/>
              <a:t>Он</a:t>
            </a:r>
            <a:r>
              <a:rPr lang="en-GB" sz="2400" i="1" dirty="0"/>
              <a:t> </a:t>
            </a:r>
            <a:r>
              <a:rPr lang="ru-RU" sz="2400" i="1" dirty="0"/>
              <a:t>такой</a:t>
            </a:r>
            <a:r>
              <a:rPr lang="en-GB" sz="2400" i="1" dirty="0"/>
              <a:t> </a:t>
            </a:r>
            <a:r>
              <a:rPr lang="ru-RU" sz="2400" i="1" dirty="0"/>
              <a:t>хорош</a:t>
            </a:r>
            <a:r>
              <a:rPr lang="en-GB" sz="2400" i="1" dirty="0"/>
              <a:t>-</a:t>
            </a:r>
            <a:r>
              <a:rPr lang="ru-RU" sz="2400" i="1" dirty="0" err="1"/>
              <a:t>ий</a:t>
            </a:r>
            <a:r>
              <a:rPr lang="en-GB" sz="2400" i="1" dirty="0"/>
              <a:t>! </a:t>
            </a:r>
          </a:p>
          <a:p>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 he </a:t>
            </a:r>
            <a:r>
              <a:rPr kumimoji="0" lang="ru-RU"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such       nice-</a:t>
            </a:r>
            <a:r>
              <a:rPr kumimoji="0" lang="en-GB" sz="2000" b="0" i="0" u="none" strike="noStrike" kern="1200" cap="small" spc="0" normalizeH="0" baseline="0" noProof="0" dirty="0" err="1">
                <a:ln>
                  <a:noFill/>
                </a:ln>
                <a:solidFill>
                  <a:prstClr val="black"/>
                </a:solidFill>
                <a:effectLst/>
                <a:uLnTx/>
                <a:uFillTx/>
                <a:latin typeface="Calibri" panose="020F0502020204030204"/>
                <a:ea typeface="+mn-ea"/>
                <a:cs typeface="+mn-cs"/>
              </a:rPr>
              <a:t>nom.sg.m</a:t>
            </a:r>
            <a:endParaRPr lang="en-GB" sz="2400" i="1" dirty="0"/>
          </a:p>
          <a:p>
            <a:pPr marL="0" indent="0">
              <a:buFont typeface="Arial" panose="020B0604020202020204" pitchFamily="34" charset="0"/>
              <a:buNone/>
            </a:pPr>
            <a:r>
              <a:rPr lang="en-GB" sz="2400" i="1" dirty="0"/>
              <a:t>– </a:t>
            </a:r>
            <a:r>
              <a:rPr lang="ru-RU" sz="2400" i="1" dirty="0" err="1"/>
              <a:t>Скаж</a:t>
            </a:r>
            <a:r>
              <a:rPr lang="en-GB" sz="2400" i="1" dirty="0"/>
              <a:t>-e</a:t>
            </a:r>
            <a:r>
              <a:rPr lang="ru-RU" sz="2400" i="1" dirty="0" err="1"/>
              <a:t>шь</a:t>
            </a:r>
            <a:r>
              <a:rPr lang="en-GB" sz="2400" i="1" dirty="0"/>
              <a:t> </a:t>
            </a:r>
            <a:r>
              <a:rPr lang="ru-RU" sz="2400" i="1" dirty="0"/>
              <a:t>тоже</a:t>
            </a:r>
            <a:r>
              <a:rPr lang="en-GB" sz="2400" i="1" dirty="0"/>
              <a:t> – "</a:t>
            </a:r>
            <a:r>
              <a:rPr lang="ru-RU" sz="2400" i="1" dirty="0"/>
              <a:t> хорош</a:t>
            </a:r>
            <a:r>
              <a:rPr lang="en-GB" sz="2400" i="1" dirty="0"/>
              <a:t>-</a:t>
            </a:r>
            <a:r>
              <a:rPr lang="ru-RU" sz="2400" i="1" dirty="0" err="1"/>
              <a:t>ий</a:t>
            </a:r>
            <a:r>
              <a:rPr lang="ru-RU" sz="2400" i="1" dirty="0"/>
              <a:t> </a:t>
            </a:r>
            <a:r>
              <a:rPr lang="en-GB" sz="2400" i="1" dirty="0"/>
              <a:t>"! </a:t>
            </a:r>
          </a:p>
          <a:p>
            <a:pPr marL="0" indent="0">
              <a:buFont typeface="Arial" panose="020B0604020202020204" pitchFamily="34" charset="0"/>
              <a:buNone/>
            </a:pPr>
            <a:r>
              <a:rPr lang="en-GB" sz="2000" dirty="0"/>
              <a:t>     say-</a:t>
            </a:r>
            <a:r>
              <a:rPr lang="en-GB" sz="2000" cap="small" dirty="0"/>
              <a:t>fut.2sg</a:t>
            </a:r>
            <a:r>
              <a:rPr lang="en-GB" sz="2000" dirty="0"/>
              <a:t> 	also 	nice-</a:t>
            </a:r>
            <a:r>
              <a:rPr lang="en-GB" sz="2000" cap="small" dirty="0" err="1"/>
              <a:t>nom.sg.m</a:t>
            </a:r>
            <a:r>
              <a:rPr lang="en-GB" sz="2000" cap="small" dirty="0"/>
              <a:t> </a:t>
            </a:r>
            <a:r>
              <a:rPr lang="en-GB" sz="1800" dirty="0"/>
              <a:t> </a:t>
            </a:r>
          </a:p>
          <a:p>
            <a:r>
              <a:rPr lang="en-GB" sz="2400" dirty="0"/>
              <a:t>‘–He’s so </a:t>
            </a:r>
            <a:r>
              <a:rPr lang="en-GB" sz="2400" b="1" dirty="0"/>
              <a:t>nice</a:t>
            </a:r>
            <a:r>
              <a:rPr lang="en-GB" sz="2400" dirty="0"/>
              <a:t>! –Hah, sure he’s “</a:t>
            </a:r>
            <a:r>
              <a:rPr lang="en-GB" sz="2400" b="1" dirty="0"/>
              <a:t>nice</a:t>
            </a:r>
            <a:r>
              <a:rPr lang="en-GB" sz="2400" dirty="0"/>
              <a:t>” ’. </a:t>
            </a:r>
            <a:endParaRPr lang="nb-NO"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8275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E18F-14D2-602B-C3F8-4F3824451F9A}"/>
              </a:ext>
            </a:extLst>
          </p:cNvPr>
          <p:cNvSpPr txBox="1">
            <a:spLocks/>
          </p:cNvSpPr>
          <p:nvPr/>
        </p:nvSpPr>
        <p:spPr>
          <a:xfrm>
            <a:off x="838199" y="365125"/>
            <a:ext cx="107079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O"/>
              <a:t>Russian reduplicative cxns</a:t>
            </a:r>
            <a:r>
              <a:rPr lang="nb-NO"/>
              <a:t>: </a:t>
            </a:r>
            <a:br>
              <a:rPr lang="nb-NO"/>
            </a:br>
            <a:r>
              <a:rPr lang="nb-NO" sz="3600"/>
              <a:t>within and beyond a single clause</a:t>
            </a:r>
            <a:endParaRPr lang="en-NO" dirty="0"/>
          </a:p>
        </p:txBody>
      </p:sp>
      <p:sp>
        <p:nvSpPr>
          <p:cNvPr id="3" name="Oval 2">
            <a:extLst>
              <a:ext uri="{FF2B5EF4-FFF2-40B4-BE49-F238E27FC236}">
                <a16:creationId xmlns:a16="http://schemas.microsoft.com/office/drawing/2014/main" id="{5F548B99-9FFF-1C71-F15E-25354732B4AB}"/>
              </a:ext>
            </a:extLst>
          </p:cNvPr>
          <p:cNvSpPr/>
          <p:nvPr/>
        </p:nvSpPr>
        <p:spPr>
          <a:xfrm>
            <a:off x="2770909" y="1690688"/>
            <a:ext cx="4215740" cy="4156363"/>
          </a:xfrm>
          <a:prstGeom prst="ellipse">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6" name="Group 5">
            <a:extLst>
              <a:ext uri="{FF2B5EF4-FFF2-40B4-BE49-F238E27FC236}">
                <a16:creationId xmlns:a16="http://schemas.microsoft.com/office/drawing/2014/main" id="{F718B421-695C-2EDC-D7DD-DFCDE632A28D}"/>
              </a:ext>
            </a:extLst>
          </p:cNvPr>
          <p:cNvGrpSpPr/>
          <p:nvPr/>
        </p:nvGrpSpPr>
        <p:grpSpPr>
          <a:xfrm>
            <a:off x="-254147" y="2546746"/>
            <a:ext cx="4764578" cy="2077213"/>
            <a:chOff x="179615" y="2542288"/>
            <a:chExt cx="4764578" cy="2077213"/>
          </a:xfrm>
        </p:grpSpPr>
        <p:sp>
          <p:nvSpPr>
            <p:cNvPr id="4" name="TextBox 3">
              <a:extLst>
                <a:ext uri="{FF2B5EF4-FFF2-40B4-BE49-F238E27FC236}">
                  <a16:creationId xmlns:a16="http://schemas.microsoft.com/office/drawing/2014/main" id="{6EDB56F2-20EA-E83A-255B-C754F1FE424A}"/>
                </a:ext>
              </a:extLst>
            </p:cNvPr>
            <p:cNvSpPr txBox="1"/>
            <p:nvPr/>
          </p:nvSpPr>
          <p:spPr>
            <a:xfrm>
              <a:off x="1116974" y="2542288"/>
              <a:ext cx="3827219" cy="954107"/>
            </a:xfrm>
            <a:prstGeom prst="rect">
              <a:avLst/>
            </a:prstGeom>
            <a:noFill/>
          </p:spPr>
          <p:txBody>
            <a:bodyPr wrap="square" rtlCol="0">
              <a:spAutoFit/>
            </a:bodyPr>
            <a:lstStyle/>
            <a:p>
              <a:pPr algn="r"/>
              <a:r>
                <a:rPr lang="en-GB" sz="2800" b="1" dirty="0"/>
                <a:t>118</a:t>
              </a:r>
              <a:r>
                <a:rPr lang="en-GB" sz="2800" dirty="0"/>
                <a:t> </a:t>
              </a:r>
            </a:p>
            <a:p>
              <a:pPr algn="r"/>
              <a:r>
                <a:rPr lang="en-GB" sz="2800" dirty="0"/>
                <a:t>Reduplication </a:t>
              </a:r>
              <a:r>
                <a:rPr lang="en-GB" sz="2800" dirty="0" err="1"/>
                <a:t>cxns</a:t>
              </a:r>
              <a:r>
                <a:rPr lang="en-GB" sz="2800" dirty="0"/>
                <a:t> </a:t>
              </a:r>
            </a:p>
          </p:txBody>
        </p:sp>
        <p:sp>
          <p:nvSpPr>
            <p:cNvPr id="5" name="Content Placeholder 2">
              <a:extLst>
                <a:ext uri="{FF2B5EF4-FFF2-40B4-BE49-F238E27FC236}">
                  <a16:creationId xmlns:a16="http://schemas.microsoft.com/office/drawing/2014/main" id="{942BBB27-4413-F947-8763-50BEFFCF04F2}"/>
                </a:ext>
              </a:extLst>
            </p:cNvPr>
            <p:cNvSpPr txBox="1">
              <a:spLocks/>
            </p:cNvSpPr>
            <p:nvPr/>
          </p:nvSpPr>
          <p:spPr>
            <a:xfrm>
              <a:off x="179615" y="3557877"/>
              <a:ext cx="4764578" cy="10616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dirty="0"/>
                <a:t>where repetition is observed within a clause</a:t>
              </a:r>
              <a:endParaRPr lang="en-NO" dirty="0"/>
            </a:p>
          </p:txBody>
        </p:sp>
      </p:grpSp>
      <p:sp>
        <p:nvSpPr>
          <p:cNvPr id="7" name="Oval 6">
            <a:extLst>
              <a:ext uri="{FF2B5EF4-FFF2-40B4-BE49-F238E27FC236}">
                <a16:creationId xmlns:a16="http://schemas.microsoft.com/office/drawing/2014/main" id="{FC33FEDF-EBC6-E7F1-6790-188E385A9E67}"/>
              </a:ext>
            </a:extLst>
          </p:cNvPr>
          <p:cNvSpPr>
            <a:spLocks noChangeAspect="1"/>
          </p:cNvSpPr>
          <p:nvPr/>
        </p:nvSpPr>
        <p:spPr>
          <a:xfrm>
            <a:off x="6098176" y="2308271"/>
            <a:ext cx="2534400" cy="2529444"/>
          </a:xfrm>
          <a:prstGeom prst="ellipse">
            <a:avLst/>
          </a:prstGeom>
          <a:solidFill>
            <a:srgbClr val="AEDA9A">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1" name="Group 10">
            <a:extLst>
              <a:ext uri="{FF2B5EF4-FFF2-40B4-BE49-F238E27FC236}">
                <a16:creationId xmlns:a16="http://schemas.microsoft.com/office/drawing/2014/main" id="{6E2BC116-CFEB-664F-B505-C9535071A7D5}"/>
              </a:ext>
            </a:extLst>
          </p:cNvPr>
          <p:cNvGrpSpPr/>
          <p:nvPr/>
        </p:nvGrpSpPr>
        <p:grpSpPr>
          <a:xfrm>
            <a:off x="7609293" y="2546746"/>
            <a:ext cx="5331226" cy="2077213"/>
            <a:chOff x="7531132" y="2542288"/>
            <a:chExt cx="5331226" cy="2077213"/>
          </a:xfrm>
        </p:grpSpPr>
        <p:sp>
          <p:nvSpPr>
            <p:cNvPr id="8" name="TextBox 7">
              <a:extLst>
                <a:ext uri="{FF2B5EF4-FFF2-40B4-BE49-F238E27FC236}">
                  <a16:creationId xmlns:a16="http://schemas.microsoft.com/office/drawing/2014/main" id="{59CC8043-2C45-491E-616B-271073683A5F}"/>
                </a:ext>
              </a:extLst>
            </p:cNvPr>
            <p:cNvSpPr txBox="1"/>
            <p:nvPr/>
          </p:nvSpPr>
          <p:spPr>
            <a:xfrm>
              <a:off x="7531132" y="2542288"/>
              <a:ext cx="5331226" cy="954107"/>
            </a:xfrm>
            <a:prstGeom prst="rect">
              <a:avLst/>
            </a:prstGeom>
            <a:noFill/>
          </p:spPr>
          <p:txBody>
            <a:bodyPr wrap="square" rtlCol="0">
              <a:spAutoFit/>
            </a:bodyPr>
            <a:lstStyle/>
            <a:p>
              <a:r>
                <a:rPr lang="en-GB" sz="2800" b="1" dirty="0"/>
                <a:t>28 </a:t>
              </a:r>
            </a:p>
            <a:p>
              <a:r>
                <a:rPr lang="en-GB" sz="2800" dirty="0"/>
                <a:t>Discourse “Echo” </a:t>
              </a:r>
              <a:r>
                <a:rPr lang="en-GB" sz="2800" dirty="0" err="1"/>
                <a:t>cxns</a:t>
              </a:r>
              <a:r>
                <a:rPr lang="en-GB" sz="2800" dirty="0"/>
                <a:t> </a:t>
              </a:r>
            </a:p>
          </p:txBody>
        </p:sp>
        <p:sp>
          <p:nvSpPr>
            <p:cNvPr id="9" name="Content Placeholder 2">
              <a:extLst>
                <a:ext uri="{FF2B5EF4-FFF2-40B4-BE49-F238E27FC236}">
                  <a16:creationId xmlns:a16="http://schemas.microsoft.com/office/drawing/2014/main" id="{3F55400B-9ACE-BDFA-1147-B2BBC1CE46CA}"/>
                </a:ext>
              </a:extLst>
            </p:cNvPr>
            <p:cNvSpPr txBox="1">
              <a:spLocks/>
            </p:cNvSpPr>
            <p:nvPr/>
          </p:nvSpPr>
          <p:spPr>
            <a:xfrm>
              <a:off x="7531132" y="3572993"/>
              <a:ext cx="4764578" cy="1046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repetition is observed across two clauses</a:t>
              </a:r>
              <a:endParaRPr lang="en-NO" dirty="0"/>
            </a:p>
          </p:txBody>
        </p:sp>
      </p:grpSp>
      <p:sp>
        <p:nvSpPr>
          <p:cNvPr id="15" name="TextBox 14">
            <a:extLst>
              <a:ext uri="{FF2B5EF4-FFF2-40B4-BE49-F238E27FC236}">
                <a16:creationId xmlns:a16="http://schemas.microsoft.com/office/drawing/2014/main" id="{6D2F44F0-0F3E-AFFC-6DC2-AB2F910B65A3}"/>
              </a:ext>
            </a:extLst>
          </p:cNvPr>
          <p:cNvSpPr txBox="1"/>
          <p:nvPr/>
        </p:nvSpPr>
        <p:spPr>
          <a:xfrm>
            <a:off x="4641231" y="3500853"/>
            <a:ext cx="2345418" cy="1384995"/>
          </a:xfrm>
          <a:prstGeom prst="rect">
            <a:avLst/>
          </a:prstGeom>
          <a:noFill/>
        </p:spPr>
        <p:txBody>
          <a:bodyPr wrap="square" rtlCol="0">
            <a:spAutoFit/>
          </a:bodyPr>
          <a:lstStyle/>
          <a:p>
            <a:pPr algn="r"/>
            <a:r>
              <a:rPr lang="en-GB" sz="2800" b="1" dirty="0"/>
              <a:t>5 </a:t>
            </a:r>
          </a:p>
          <a:p>
            <a:pPr algn="r"/>
            <a:r>
              <a:rPr lang="en-GB" sz="2800" dirty="0" err="1"/>
              <a:t>cxns</a:t>
            </a:r>
            <a:r>
              <a:rPr lang="en-GB" sz="2800" dirty="0"/>
              <a:t> belong </a:t>
            </a:r>
          </a:p>
          <a:p>
            <a:pPr algn="r"/>
            <a:r>
              <a:rPr lang="en-GB" sz="2800" dirty="0"/>
              <a:t>to both groups </a:t>
            </a:r>
          </a:p>
        </p:txBody>
      </p:sp>
      <p:sp>
        <p:nvSpPr>
          <p:cNvPr id="16" name="Rectangle 15">
            <a:extLst>
              <a:ext uri="{FF2B5EF4-FFF2-40B4-BE49-F238E27FC236}">
                <a16:creationId xmlns:a16="http://schemas.microsoft.com/office/drawing/2014/main" id="{05FA9381-7B73-7EB1-C56C-E9F11003063F}"/>
              </a:ext>
            </a:extLst>
          </p:cNvPr>
          <p:cNvSpPr/>
          <p:nvPr/>
        </p:nvSpPr>
        <p:spPr>
          <a:xfrm>
            <a:off x="7667745" y="4521394"/>
            <a:ext cx="4321038" cy="830997"/>
          </a:xfrm>
          <a:prstGeom prst="rect">
            <a:avLst/>
          </a:prstGeom>
          <a:solidFill>
            <a:srgbClr val="A1E3E8"/>
          </a:solidFill>
        </p:spPr>
        <p:txBody>
          <a:bodyPr wrap="square">
            <a:spAutoFit/>
          </a:bodyPr>
          <a:lstStyle/>
          <a:p>
            <a:pPr algn="ctr"/>
            <a:r>
              <a:rPr lang="nb-NO" sz="2200" dirty="0">
                <a:latin typeface="Calibri" panose="020F0502020204030204" pitchFamily="34" charset="0"/>
                <a:ea typeface="Calibri" panose="020F0502020204030204" pitchFamily="34" charset="0"/>
                <a:cs typeface="Calibri" panose="020F0502020204030204" pitchFamily="34" charset="0"/>
              </a:rPr>
              <a:t>This type </a:t>
            </a:r>
            <a:r>
              <a:rPr lang="nb-NO" sz="2200" dirty="0" err="1">
                <a:latin typeface="Calibri" panose="020F0502020204030204" pitchFamily="34" charset="0"/>
                <a:ea typeface="Calibri" panose="020F0502020204030204" pitchFamily="34" charset="0"/>
                <a:cs typeface="Calibri" panose="020F0502020204030204" pitchFamily="34" charset="0"/>
              </a:rPr>
              <a:t>of</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dirty="0" err="1">
                <a:latin typeface="Calibri" panose="020F0502020204030204" pitchFamily="34" charset="0"/>
                <a:ea typeface="Calibri" panose="020F0502020204030204" pitchFamily="34" charset="0"/>
                <a:cs typeface="Calibri" panose="020F0502020204030204" pitchFamily="34" charset="0"/>
              </a:rPr>
              <a:t>cxns</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b="1" dirty="0" err="1">
                <a:latin typeface="Calibri" panose="020F0502020204030204" pitchFamily="34" charset="0"/>
                <a:ea typeface="Calibri" panose="020F0502020204030204" pitchFamily="34" charset="0"/>
                <a:cs typeface="Calibri" panose="020F0502020204030204" pitchFamily="34" charset="0"/>
              </a:rPr>
              <a:t>expands</a:t>
            </a:r>
            <a:r>
              <a:rPr lang="nb-NO" sz="2200" b="1" dirty="0">
                <a:latin typeface="Calibri" panose="020F0502020204030204" pitchFamily="34" charset="0"/>
                <a:ea typeface="Calibri" panose="020F0502020204030204" pitchFamily="34" charset="0"/>
                <a:cs typeface="Calibri" panose="020F0502020204030204" pitchFamily="34" charset="0"/>
              </a:rPr>
              <a:t> </a:t>
            </a:r>
            <a:r>
              <a:rPr lang="en-GB" sz="2400" dirty="0"/>
              <a:t>the definition of reduplication</a:t>
            </a:r>
            <a:r>
              <a:rPr lang="nb-NO" sz="2200" b="1" dirty="0">
                <a:latin typeface="Calibri" panose="020F0502020204030204" pitchFamily="34" charset="0"/>
                <a:ea typeface="Calibri" panose="020F0502020204030204" pitchFamily="34" charset="0"/>
                <a:cs typeface="Calibri" panose="020F0502020204030204" pitchFamily="34" charset="0"/>
              </a:rPr>
              <a:t> </a:t>
            </a:r>
            <a:endParaRPr lang="en-NO" sz="2000" dirty="0">
              <a:latin typeface="Calibri" panose="020F0502020204030204" pitchFamily="34" charset="0"/>
              <a:cs typeface="Calibri" panose="020F0502020204030204" pitchFamily="34" charset="0"/>
            </a:endParaRPr>
          </a:p>
        </p:txBody>
      </p:sp>
      <p:sp>
        <p:nvSpPr>
          <p:cNvPr id="17" name="Right Arrow 16">
            <a:extLst>
              <a:ext uri="{FF2B5EF4-FFF2-40B4-BE49-F238E27FC236}">
                <a16:creationId xmlns:a16="http://schemas.microsoft.com/office/drawing/2014/main" id="{3DE8145C-48E5-D007-01B9-D157943B3222}"/>
              </a:ext>
            </a:extLst>
          </p:cNvPr>
          <p:cNvSpPr/>
          <p:nvPr/>
        </p:nvSpPr>
        <p:spPr>
          <a:xfrm rot="1395955">
            <a:off x="4365413" y="1691483"/>
            <a:ext cx="2304804" cy="1540842"/>
          </a:xfrm>
          <a:prstGeom prst="righ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N</a:t>
            </a:r>
            <a:r>
              <a:rPr lang="en-NO" sz="2400" dirty="0">
                <a:solidFill>
                  <a:schemeClr val="tx1"/>
                </a:solidFill>
              </a:rPr>
              <a:t>o clear-cut boundary</a:t>
            </a:r>
          </a:p>
        </p:txBody>
      </p:sp>
      <p:sp>
        <p:nvSpPr>
          <p:cNvPr id="18" name="Left Arrow 17">
            <a:extLst>
              <a:ext uri="{FF2B5EF4-FFF2-40B4-BE49-F238E27FC236}">
                <a16:creationId xmlns:a16="http://schemas.microsoft.com/office/drawing/2014/main" id="{FED48A49-52CD-6B56-7FCC-DF80FB6AEADD}"/>
              </a:ext>
            </a:extLst>
          </p:cNvPr>
          <p:cNvSpPr/>
          <p:nvPr/>
        </p:nvSpPr>
        <p:spPr>
          <a:xfrm rot="16200000">
            <a:off x="5561107" y="5365565"/>
            <a:ext cx="1595287" cy="1113905"/>
          </a:xfrm>
          <a:prstGeom prst="lef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solidFill>
                <a:schemeClr val="tx1"/>
              </a:solidFill>
            </a:endParaRPr>
          </a:p>
        </p:txBody>
      </p:sp>
      <p:sp>
        <p:nvSpPr>
          <p:cNvPr id="19" name="Slide Number Placeholder 18">
            <a:extLst>
              <a:ext uri="{FF2B5EF4-FFF2-40B4-BE49-F238E27FC236}">
                <a16:creationId xmlns:a16="http://schemas.microsoft.com/office/drawing/2014/main" id="{C00B8A95-F11D-56E9-D474-7219077BB994}"/>
              </a:ext>
            </a:extLst>
          </p:cNvPr>
          <p:cNvSpPr>
            <a:spLocks noGrp="1"/>
          </p:cNvSpPr>
          <p:nvPr>
            <p:ph type="sldNum" sz="quarter" idx="12"/>
          </p:nvPr>
        </p:nvSpPr>
        <p:spPr/>
        <p:txBody>
          <a:bodyPr/>
          <a:lstStyle/>
          <a:p>
            <a:fld id="{C1710B26-72D1-264C-8E36-3BA9F4ADA98D}" type="slidenum">
              <a:rPr lang="en-NO" smtClean="0"/>
              <a:t>24</a:t>
            </a:fld>
            <a:endParaRPr lang="en-NO"/>
          </a:p>
        </p:txBody>
      </p:sp>
    </p:spTree>
    <p:extLst>
      <p:ext uri="{BB962C8B-B14F-4D97-AF65-F5344CB8AC3E}">
        <p14:creationId xmlns:p14="http://schemas.microsoft.com/office/powerpoint/2010/main" val="12670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C85B4B-6144-3495-AB0E-B70F2D70A9CA}"/>
              </a:ext>
            </a:extLst>
          </p:cNvPr>
          <p:cNvPicPr>
            <a:picLocks noChangeAspect="1"/>
          </p:cNvPicPr>
          <p:nvPr/>
        </p:nvPicPr>
        <p:blipFill rotWithShape="1">
          <a:blip r:embed="rId3"/>
          <a:srcRect l="24662" r="9387"/>
          <a:stretch/>
        </p:blipFill>
        <p:spPr>
          <a:xfrm>
            <a:off x="9448801" y="3373249"/>
            <a:ext cx="2743200" cy="3119626"/>
          </a:xfrm>
          <a:prstGeom prst="rect">
            <a:avLst/>
          </a:prstGeom>
        </p:spPr>
      </p:pic>
      <p:sp>
        <p:nvSpPr>
          <p:cNvPr id="2" name="Title 1">
            <a:extLst>
              <a:ext uri="{FF2B5EF4-FFF2-40B4-BE49-F238E27FC236}">
                <a16:creationId xmlns:a16="http://schemas.microsoft.com/office/drawing/2014/main" id="{E9CBA74D-AFDB-FE42-2436-24195CAADB6A}"/>
              </a:ext>
            </a:extLst>
          </p:cNvPr>
          <p:cNvSpPr>
            <a:spLocks noGrp="1"/>
          </p:cNvSpPr>
          <p:nvPr>
            <p:ph type="title"/>
          </p:nvPr>
        </p:nvSpPr>
        <p:spPr/>
        <p:txBody>
          <a:bodyPr/>
          <a:lstStyle/>
          <a:p>
            <a:r>
              <a:rPr lang="en-NO" dirty="0"/>
              <a:t>Reduplication both within &amp; beyond a clause</a:t>
            </a:r>
          </a:p>
        </p:txBody>
      </p:sp>
      <p:sp>
        <p:nvSpPr>
          <p:cNvPr id="3" name="Content Placeholder 2">
            <a:extLst>
              <a:ext uri="{FF2B5EF4-FFF2-40B4-BE49-F238E27FC236}">
                <a16:creationId xmlns:a16="http://schemas.microsoft.com/office/drawing/2014/main" id="{6526DFE6-ED2D-8A85-3CEA-25D48532D1E0}"/>
              </a:ext>
            </a:extLst>
          </p:cNvPr>
          <p:cNvSpPr>
            <a:spLocks noGrp="1"/>
          </p:cNvSpPr>
          <p:nvPr>
            <p:ph idx="1"/>
          </p:nvPr>
        </p:nvSpPr>
        <p:spPr>
          <a:xfrm>
            <a:off x="391886" y="1825625"/>
            <a:ext cx="11530940" cy="4351338"/>
          </a:xfrm>
        </p:spPr>
        <p:txBody>
          <a:bodyPr/>
          <a:lstStyle/>
          <a:p>
            <a:pPr marL="0" indent="0">
              <a:buNone/>
            </a:pPr>
            <a:r>
              <a:rPr lang="en-GB" b="1" dirty="0"/>
              <a:t>(</a:t>
            </a:r>
            <a:r>
              <a:rPr lang="ru-RU" b="1" dirty="0"/>
              <a:t>ну</a:t>
            </a:r>
            <a:r>
              <a:rPr lang="en-GB" b="1" dirty="0"/>
              <a:t>) XP </a:t>
            </a:r>
            <a:r>
              <a:rPr lang="ru-RU" b="1" dirty="0"/>
              <a:t>и</a:t>
            </a:r>
            <a:r>
              <a:rPr lang="en-GB" b="1" dirty="0"/>
              <a:t> ~XP </a:t>
            </a:r>
          </a:p>
          <a:p>
            <a:pPr marL="0" indent="0">
              <a:buNone/>
            </a:pPr>
            <a:r>
              <a:rPr lang="ru-RU" sz="2400" i="1" dirty="0"/>
              <a:t>Был</a:t>
            </a:r>
            <a:r>
              <a:rPr lang="en-GB" sz="2400" i="1" dirty="0"/>
              <a:t>  </a:t>
            </a:r>
            <a:r>
              <a:rPr lang="ru-RU" sz="2400" i="1" dirty="0"/>
              <a:t>у</a:t>
            </a:r>
            <a:r>
              <a:rPr lang="en-GB" sz="2400" i="1" dirty="0"/>
              <a:t> 	</a:t>
            </a:r>
            <a:r>
              <a:rPr lang="ru-RU" sz="2400" i="1" dirty="0" err="1"/>
              <a:t>тет</a:t>
            </a:r>
            <a:r>
              <a:rPr lang="en-GB" sz="2400" i="1" dirty="0"/>
              <a:t>-</a:t>
            </a:r>
            <a:r>
              <a:rPr lang="ru-RU" sz="2400" i="1" dirty="0"/>
              <a:t>и    </a:t>
            </a:r>
            <a:r>
              <a:rPr lang="en-GB" sz="2400" i="1" dirty="0"/>
              <a:t> </a:t>
            </a:r>
            <a:r>
              <a:rPr lang="ru-RU" sz="2400" i="1" dirty="0"/>
              <a:t>Маш</a:t>
            </a:r>
            <a:r>
              <a:rPr lang="en-GB" sz="2400" i="1" dirty="0"/>
              <a:t>-</a:t>
            </a:r>
            <a:r>
              <a:rPr lang="ru-RU" sz="2400" i="1" dirty="0"/>
              <a:t>и</a:t>
            </a:r>
            <a:r>
              <a:rPr lang="en-GB" sz="2400" i="1" dirty="0"/>
              <a:t> 	</a:t>
            </a:r>
            <a:r>
              <a:rPr lang="ru-RU" sz="2400" b="1" i="1" dirty="0">
                <a:highlight>
                  <a:srgbClr val="00FFFF"/>
                </a:highlight>
              </a:rPr>
              <a:t>кот</a:t>
            </a:r>
            <a:r>
              <a:rPr lang="en-GB" sz="2400" i="1" dirty="0"/>
              <a:t>. 	</a:t>
            </a:r>
            <a:r>
              <a:rPr lang="ru-RU" sz="2400" i="1" dirty="0"/>
              <a:t>       Ну   </a:t>
            </a:r>
            <a:r>
              <a:rPr lang="ru-RU" sz="2400" b="1" i="1" dirty="0">
                <a:highlight>
                  <a:srgbClr val="A1E4E9"/>
                </a:highlight>
              </a:rPr>
              <a:t>кот</a:t>
            </a:r>
            <a:r>
              <a:rPr lang="en-GB" sz="2400" i="1" dirty="0"/>
              <a:t> 	       </a:t>
            </a:r>
            <a:r>
              <a:rPr lang="ru-RU" sz="2400" i="1" dirty="0"/>
              <a:t>и</a:t>
            </a:r>
            <a:r>
              <a:rPr lang="en-GB" sz="2400" i="1" dirty="0"/>
              <a:t> 	</a:t>
            </a:r>
            <a:r>
              <a:rPr lang="ru-RU" sz="2400" b="1" i="1" dirty="0">
                <a:highlight>
                  <a:srgbClr val="A1E4E9"/>
                </a:highlight>
              </a:rPr>
              <a:t>кот</a:t>
            </a:r>
            <a:r>
              <a:rPr lang="en-GB" sz="2400" i="1" dirty="0"/>
              <a:t>. 	       </a:t>
            </a:r>
            <a:r>
              <a:rPr lang="ru-RU" sz="2400" i="1" dirty="0"/>
              <a:t>Ничего</a:t>
            </a:r>
            <a:r>
              <a:rPr lang="en-GB" sz="2400" i="1" dirty="0"/>
              <a:t> </a:t>
            </a:r>
            <a:r>
              <a:rPr lang="ru-RU" sz="2400" i="1" dirty="0"/>
              <a:t>особенного</a:t>
            </a:r>
            <a:r>
              <a:rPr lang="en-GB" sz="2400" i="1" dirty="0"/>
              <a:t>. </a:t>
            </a:r>
          </a:p>
          <a:p>
            <a:pPr marL="0" indent="0">
              <a:buNone/>
            </a:pPr>
            <a:r>
              <a:rPr lang="en-GB" sz="1800" dirty="0"/>
              <a:t>was  at	aunt-GEN.SG Masha-GEN.SG	cat-NOM.SG.    well  cat-NOM.SG   and	 cat-NOM.SG     nothing    special</a:t>
            </a:r>
            <a:endParaRPr lang="en-GB" sz="1800" i="1" dirty="0"/>
          </a:p>
          <a:p>
            <a:pPr marL="0" indent="0">
              <a:buNone/>
            </a:pPr>
            <a:r>
              <a:rPr lang="en-GB" dirty="0"/>
              <a:t>‘Aunt Masha had a cat. Well, it was just a cat. Nothing special.’ </a:t>
            </a:r>
          </a:p>
          <a:p>
            <a:pPr marL="0" indent="0">
              <a:buNone/>
            </a:pPr>
            <a:endParaRPr lang="en-GB" b="1" dirty="0"/>
          </a:p>
        </p:txBody>
      </p:sp>
      <p:sp>
        <p:nvSpPr>
          <p:cNvPr id="5" name="Rectangular Callout 4">
            <a:extLst>
              <a:ext uri="{FF2B5EF4-FFF2-40B4-BE49-F238E27FC236}">
                <a16:creationId xmlns:a16="http://schemas.microsoft.com/office/drawing/2014/main" id="{BC715FA5-69A2-9C2E-BBB6-EB692D6F6DAD}"/>
              </a:ext>
            </a:extLst>
          </p:cNvPr>
          <p:cNvSpPr/>
          <p:nvPr/>
        </p:nvSpPr>
        <p:spPr>
          <a:xfrm>
            <a:off x="8443356" y="4652199"/>
            <a:ext cx="3231181" cy="1840676"/>
          </a:xfrm>
          <a:prstGeom prst="wedgeRectCallout">
            <a:avLst>
              <a:gd name="adj1" fmla="val -93874"/>
              <a:gd name="adj2" fmla="val -102662"/>
            </a:avLst>
          </a:prstGeom>
          <a:solidFill>
            <a:srgbClr val="44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400" b="1" i="0" dirty="0">
                <a:solidFill>
                  <a:schemeClr val="bg1"/>
                </a:solidFill>
                <a:effectLst/>
                <a:latin typeface="Roboto" panose="02000000000000000000" pitchFamily="2" charset="0"/>
              </a:rPr>
              <a:t>Assessment:</a:t>
            </a:r>
            <a:br>
              <a:rPr lang="en-GB" sz="2400" b="1" i="0" dirty="0">
                <a:solidFill>
                  <a:schemeClr val="bg1"/>
                </a:solidFill>
                <a:effectLst/>
                <a:latin typeface="Roboto" panose="02000000000000000000" pitchFamily="2" charset="0"/>
              </a:rPr>
            </a:br>
            <a:r>
              <a:rPr lang="en-GB" dirty="0"/>
              <a:t>Assessment in relation to norms/expectations</a:t>
            </a:r>
            <a:endParaRPr lang="en-GB" sz="2400" b="1" i="0" dirty="0">
              <a:solidFill>
                <a:schemeClr val="bg1"/>
              </a:solidFill>
              <a:effectLst/>
              <a:latin typeface="Roboto" panose="02000000000000000000" pitchFamily="2" charset="0"/>
            </a:endParaRPr>
          </a:p>
          <a:p>
            <a:pPr marL="285750" indent="-285750">
              <a:buFont typeface="Arial" panose="020B0604020202020204" pitchFamily="34" charset="0"/>
              <a:buChar char="•"/>
            </a:pPr>
            <a:r>
              <a:rPr lang="en-GB" sz="2400" b="1" dirty="0">
                <a:solidFill>
                  <a:schemeClr val="bg1"/>
                </a:solidFill>
                <a:latin typeface="Roboto" panose="02000000000000000000" pitchFamily="2" charset="0"/>
              </a:rPr>
              <a:t>Attitude: Unconcern</a:t>
            </a:r>
            <a:endParaRPr lang="en-NO" sz="2400" dirty="0">
              <a:solidFill>
                <a:schemeClr val="bg1"/>
              </a:solidFill>
            </a:endParaRPr>
          </a:p>
        </p:txBody>
      </p:sp>
      <p:grpSp>
        <p:nvGrpSpPr>
          <p:cNvPr id="11" name="Group 10">
            <a:extLst>
              <a:ext uri="{FF2B5EF4-FFF2-40B4-BE49-F238E27FC236}">
                <a16:creationId xmlns:a16="http://schemas.microsoft.com/office/drawing/2014/main" id="{5C55779B-8967-6CE8-1DD5-7C74FF89C52E}"/>
              </a:ext>
            </a:extLst>
          </p:cNvPr>
          <p:cNvGrpSpPr/>
          <p:nvPr/>
        </p:nvGrpSpPr>
        <p:grpSpPr>
          <a:xfrm>
            <a:off x="572881" y="4302934"/>
            <a:ext cx="5585070" cy="2377598"/>
            <a:chOff x="572881" y="4302934"/>
            <a:chExt cx="5585070" cy="2377598"/>
          </a:xfrm>
        </p:grpSpPr>
        <p:sp>
          <p:nvSpPr>
            <p:cNvPr id="6" name="Rectangle 5">
              <a:extLst>
                <a:ext uri="{FF2B5EF4-FFF2-40B4-BE49-F238E27FC236}">
                  <a16:creationId xmlns:a16="http://schemas.microsoft.com/office/drawing/2014/main" id="{289A52C1-CFAB-333D-7673-C220F1DD1DB0}"/>
                </a:ext>
              </a:extLst>
            </p:cNvPr>
            <p:cNvSpPr/>
            <p:nvPr/>
          </p:nvSpPr>
          <p:spPr>
            <a:xfrm>
              <a:off x="572881" y="4372208"/>
              <a:ext cx="2873052" cy="2308324"/>
            </a:xfrm>
            <a:prstGeom prst="rect">
              <a:avLst/>
            </a:prstGeom>
            <a:solidFill>
              <a:srgbClr val="A1E3E8"/>
            </a:solidFill>
          </p:spPr>
          <p:txBody>
            <a:bodyPr wrap="square">
              <a:spAutoFit/>
            </a:bodyPr>
            <a:lstStyle/>
            <a:p>
              <a:pPr algn="ctr"/>
              <a:r>
                <a:rPr lang="en-GB" sz="2400" dirty="0">
                  <a:solidFill>
                    <a:srgbClr val="212529"/>
                  </a:solidFill>
                </a:rPr>
                <a:t>The inner monologue of the speaker constructed as a conversation of the speaker with themself</a:t>
              </a:r>
            </a:p>
          </p:txBody>
        </p:sp>
        <p:grpSp>
          <p:nvGrpSpPr>
            <p:cNvPr id="4" name="Group 3">
              <a:extLst>
                <a:ext uri="{FF2B5EF4-FFF2-40B4-BE49-F238E27FC236}">
                  <a16:creationId xmlns:a16="http://schemas.microsoft.com/office/drawing/2014/main" id="{67B77D37-8A2D-FCA5-EE80-9C471F2E6F9A}"/>
                </a:ext>
              </a:extLst>
            </p:cNvPr>
            <p:cNvGrpSpPr/>
            <p:nvPr/>
          </p:nvGrpSpPr>
          <p:grpSpPr>
            <a:xfrm>
              <a:off x="3748645" y="4302934"/>
              <a:ext cx="2409306" cy="2377598"/>
              <a:chOff x="3748645" y="4302934"/>
              <a:chExt cx="2409306" cy="2377598"/>
            </a:xfrm>
          </p:grpSpPr>
          <p:sp>
            <p:nvSpPr>
              <p:cNvPr id="8" name="Cloud Callout 7">
                <a:extLst>
                  <a:ext uri="{FF2B5EF4-FFF2-40B4-BE49-F238E27FC236}">
                    <a16:creationId xmlns:a16="http://schemas.microsoft.com/office/drawing/2014/main" id="{84D2702D-4B89-CB48-E29F-1CAB0883031F}"/>
                  </a:ext>
                </a:extLst>
              </p:cNvPr>
              <p:cNvSpPr/>
              <p:nvPr/>
            </p:nvSpPr>
            <p:spPr>
              <a:xfrm>
                <a:off x="4151813" y="4302934"/>
                <a:ext cx="2006138" cy="1463198"/>
              </a:xfrm>
              <a:prstGeom prst="cloud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9" name="Graphic 8" descr="Head with gears with solid fill">
                <a:extLst>
                  <a:ext uri="{FF2B5EF4-FFF2-40B4-BE49-F238E27FC236}">
                    <a16:creationId xmlns:a16="http://schemas.microsoft.com/office/drawing/2014/main" id="{4E5E1C3E-7D88-BB5F-4EA2-FEFDB180E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8645" y="5766132"/>
                <a:ext cx="914400" cy="914400"/>
              </a:xfrm>
              <a:prstGeom prst="rect">
                <a:avLst/>
              </a:prstGeom>
            </p:spPr>
          </p:pic>
          <p:pic>
            <p:nvPicPr>
              <p:cNvPr id="10" name="Graphic 9" descr="Chat outline">
                <a:extLst>
                  <a:ext uri="{FF2B5EF4-FFF2-40B4-BE49-F238E27FC236}">
                    <a16:creationId xmlns:a16="http://schemas.microsoft.com/office/drawing/2014/main" id="{97598D53-1931-9A04-052D-8C164AF33B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97682" y="4585486"/>
                <a:ext cx="914400" cy="914400"/>
              </a:xfrm>
              <a:prstGeom prst="rect">
                <a:avLst/>
              </a:prstGeom>
            </p:spPr>
          </p:pic>
        </p:grpSp>
      </p:grpSp>
      <p:sp>
        <p:nvSpPr>
          <p:cNvPr id="12" name="Рамка 7">
            <a:extLst>
              <a:ext uri="{FF2B5EF4-FFF2-40B4-BE49-F238E27FC236}">
                <a16:creationId xmlns:a16="http://schemas.microsoft.com/office/drawing/2014/main" id="{2C825C92-94A4-9054-28A0-9E20B7716753}"/>
              </a:ext>
            </a:extLst>
          </p:cNvPr>
          <p:cNvSpPr/>
          <p:nvPr/>
        </p:nvSpPr>
        <p:spPr>
          <a:xfrm>
            <a:off x="5907431" y="2145666"/>
            <a:ext cx="2535925" cy="680697"/>
          </a:xfrm>
          <a:prstGeom prst="frame">
            <a:avLst>
              <a:gd name="adj1" fmla="val 3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7" name="Circular Arrow 6">
            <a:extLst>
              <a:ext uri="{FF2B5EF4-FFF2-40B4-BE49-F238E27FC236}">
                <a16:creationId xmlns:a16="http://schemas.microsoft.com/office/drawing/2014/main" id="{9D515BD0-45B3-174B-BDC7-2B53C4538F6A}"/>
              </a:ext>
            </a:extLst>
          </p:cNvPr>
          <p:cNvSpPr/>
          <p:nvPr/>
        </p:nvSpPr>
        <p:spPr>
          <a:xfrm flipH="1">
            <a:off x="3963347" y="1122713"/>
            <a:ext cx="2557610" cy="2141871"/>
          </a:xfrm>
          <a:prstGeom prst="circularArrow">
            <a:avLst>
              <a:gd name="adj1" fmla="val 3816"/>
              <a:gd name="adj2" fmla="val 447385"/>
              <a:gd name="adj3" fmla="val 20869201"/>
              <a:gd name="adj4" fmla="val 10800000"/>
              <a:gd name="adj5" fmla="val 1761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sp>
        <p:nvSpPr>
          <p:cNvPr id="14" name="Slide Number Placeholder 13">
            <a:extLst>
              <a:ext uri="{FF2B5EF4-FFF2-40B4-BE49-F238E27FC236}">
                <a16:creationId xmlns:a16="http://schemas.microsoft.com/office/drawing/2014/main" id="{13D820AB-6354-82CB-DA13-18F3A41E798B}"/>
              </a:ext>
            </a:extLst>
          </p:cNvPr>
          <p:cNvSpPr>
            <a:spLocks noGrp="1"/>
          </p:cNvSpPr>
          <p:nvPr>
            <p:ph type="sldNum" sz="quarter" idx="12"/>
          </p:nvPr>
        </p:nvSpPr>
        <p:spPr/>
        <p:txBody>
          <a:bodyPr/>
          <a:lstStyle/>
          <a:p>
            <a:fld id="{C1710B26-72D1-264C-8E36-3BA9F4ADA98D}" type="slidenum">
              <a:rPr lang="en-NO" smtClean="0"/>
              <a:t>25</a:t>
            </a:fld>
            <a:endParaRPr lang="en-NO"/>
          </a:p>
        </p:txBody>
      </p:sp>
    </p:spTree>
    <p:extLst>
      <p:ext uri="{BB962C8B-B14F-4D97-AF65-F5344CB8AC3E}">
        <p14:creationId xmlns:p14="http://schemas.microsoft.com/office/powerpoint/2010/main" val="6689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DE3F7C-459C-5ADA-E67E-484155234C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E77C5C6-3357-E145-B5C5-5B5168CE97B5}" type="slidenum">
              <a:rPr lang="en-US" smtClean="0"/>
              <a:pPr>
                <a:spcAft>
                  <a:spcPts val="600"/>
                </a:spcAft>
              </a:pPr>
              <a:t>26</a:t>
            </a:fld>
            <a:endParaRPr lang="en-US" dirty="0"/>
          </a:p>
        </p:txBody>
      </p:sp>
      <p:graphicFrame>
        <p:nvGraphicFramePr>
          <p:cNvPr id="5" name="Content Placeholder 4">
            <a:extLst>
              <a:ext uri="{FF2B5EF4-FFF2-40B4-BE49-F238E27FC236}">
                <a16:creationId xmlns:a16="http://schemas.microsoft.com/office/drawing/2014/main" id="{8D08806F-EEA2-37A6-E822-2F9F19756491}"/>
              </a:ext>
            </a:extLst>
          </p:cNvPr>
          <p:cNvGraphicFramePr>
            <a:graphicFrameLocks noGrp="1"/>
          </p:cNvGraphicFramePr>
          <p:nvPr>
            <p:ph idx="1"/>
          </p:nvPr>
        </p:nvGraphicFramePr>
        <p:xfrm>
          <a:off x="609601" y="1499390"/>
          <a:ext cx="10611678" cy="3277217"/>
        </p:xfrm>
        <a:graphic>
          <a:graphicData uri="http://schemas.openxmlformats.org/drawingml/2006/table">
            <a:tbl>
              <a:tblPr firstRow="1" firstCol="1" bandRow="1"/>
              <a:tblGrid>
                <a:gridCol w="1621480">
                  <a:extLst>
                    <a:ext uri="{9D8B030D-6E8A-4147-A177-3AD203B41FA5}">
                      <a16:colId xmlns:a16="http://schemas.microsoft.com/office/drawing/2014/main" val="3338841249"/>
                    </a:ext>
                  </a:extLst>
                </a:gridCol>
                <a:gridCol w="866413">
                  <a:extLst>
                    <a:ext uri="{9D8B030D-6E8A-4147-A177-3AD203B41FA5}">
                      <a16:colId xmlns:a16="http://schemas.microsoft.com/office/drawing/2014/main" val="2491228091"/>
                    </a:ext>
                  </a:extLst>
                </a:gridCol>
                <a:gridCol w="1589725">
                  <a:extLst>
                    <a:ext uri="{9D8B030D-6E8A-4147-A177-3AD203B41FA5}">
                      <a16:colId xmlns:a16="http://schemas.microsoft.com/office/drawing/2014/main" val="4047173570"/>
                    </a:ext>
                  </a:extLst>
                </a:gridCol>
                <a:gridCol w="987616">
                  <a:extLst>
                    <a:ext uri="{9D8B030D-6E8A-4147-A177-3AD203B41FA5}">
                      <a16:colId xmlns:a16="http://schemas.microsoft.com/office/drawing/2014/main" val="1871401320"/>
                    </a:ext>
                  </a:extLst>
                </a:gridCol>
                <a:gridCol w="1218293">
                  <a:extLst>
                    <a:ext uri="{9D8B030D-6E8A-4147-A177-3AD203B41FA5}">
                      <a16:colId xmlns:a16="http://schemas.microsoft.com/office/drawing/2014/main" val="2852939364"/>
                    </a:ext>
                  </a:extLst>
                </a:gridCol>
                <a:gridCol w="768667">
                  <a:extLst>
                    <a:ext uri="{9D8B030D-6E8A-4147-A177-3AD203B41FA5}">
                      <a16:colId xmlns:a16="http://schemas.microsoft.com/office/drawing/2014/main" val="2039925498"/>
                    </a:ext>
                  </a:extLst>
                </a:gridCol>
                <a:gridCol w="616184">
                  <a:extLst>
                    <a:ext uri="{9D8B030D-6E8A-4147-A177-3AD203B41FA5}">
                      <a16:colId xmlns:a16="http://schemas.microsoft.com/office/drawing/2014/main" val="2209236622"/>
                    </a:ext>
                  </a:extLst>
                </a:gridCol>
                <a:gridCol w="1054081">
                  <a:extLst>
                    <a:ext uri="{9D8B030D-6E8A-4147-A177-3AD203B41FA5}">
                      <a16:colId xmlns:a16="http://schemas.microsoft.com/office/drawing/2014/main" val="2700748264"/>
                    </a:ext>
                  </a:extLst>
                </a:gridCol>
                <a:gridCol w="596638">
                  <a:extLst>
                    <a:ext uri="{9D8B030D-6E8A-4147-A177-3AD203B41FA5}">
                      <a16:colId xmlns:a16="http://schemas.microsoft.com/office/drawing/2014/main" val="2064980643"/>
                    </a:ext>
                  </a:extLst>
                </a:gridCol>
                <a:gridCol w="1292581">
                  <a:extLst>
                    <a:ext uri="{9D8B030D-6E8A-4147-A177-3AD203B41FA5}">
                      <a16:colId xmlns:a16="http://schemas.microsoft.com/office/drawing/2014/main" val="2632180862"/>
                    </a:ext>
                  </a:extLst>
                </a:gridCol>
              </a:tblGrid>
              <a:tr h="230633">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Har</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du</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8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4600" b="0" i="0" u="none" strike="noStrike" dirty="0">
                        <a:effectLst/>
                        <a:latin typeface="Arial" panose="020B060402020202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68097025"/>
                  </a:ext>
                </a:extLst>
              </a:tr>
              <a:tr h="327513">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have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you</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house.SG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8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4600" b="0" i="0" u="none" strike="noStrike" dirty="0">
                        <a:effectLst/>
                        <a:latin typeface="Arial" panose="020B060402020202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109247786"/>
                  </a:ext>
                </a:extLst>
              </a:tr>
              <a:tr h="792263">
                <a:tc gridSpan="10">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Do you have a house?’ </a:t>
                      </a:r>
                      <a:endParaRPr lang="en-US" sz="2400" b="0" i="0" u="none" strike="noStrike" dirty="0">
                        <a:effectLst/>
                        <a:latin typeface="Calibri" panose="020F0502020204030204" pitchFamily="34" charset="0"/>
                        <a:cs typeface="Calibri" panose="020F0502020204030204" pitchFamily="34" charset="0"/>
                      </a:endParaRPr>
                    </a:p>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232125" marR="232125" marT="116063" marB="116063">
                    <a:lnL>
                      <a:noFill/>
                    </a:lnL>
                    <a:lnR>
                      <a:noFill/>
                    </a:lnR>
                    <a:lnT>
                      <a:noFill/>
                    </a:lnT>
                    <a:lnB>
                      <a:noFill/>
                    </a:lnB>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1507609448"/>
                  </a:ext>
                </a:extLst>
              </a:tr>
              <a:tr h="409573">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  </a:t>
                      </a:r>
                      <a:r>
                        <a:rPr lang="nb-NO" sz="2400" b="1"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endParaRPr lang="nb-NO" sz="2400" b="0" i="0" u="none" strike="noStrike" dirty="0">
                        <a:solidFill>
                          <a:srgbClr val="0070C0"/>
                        </a:solidFill>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og</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fru</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Blom,</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det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er</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mer</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ei</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hytte...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3137211718"/>
                  </a:ext>
                </a:extLst>
              </a:tr>
              <a:tr h="320513">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house.</a:t>
                      </a:r>
                      <a:r>
                        <a:rPr lang="en-US" sz="2400" b="0" i="0" u="none" strike="noStrike" cap="small" dirty="0">
                          <a:effectLst/>
                          <a:latin typeface="Calibri" panose="020F0502020204030204" pitchFamily="34" charset="0"/>
                          <a:ea typeface="Times New Roman" panose="02020603050405020304" pitchFamily="18" charset="0"/>
                          <a:cs typeface="Calibri" panose="020F0502020204030204" pitchFamily="34" charset="0"/>
                        </a:rPr>
                        <a:t>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and</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house.SG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Mrs.</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Blom</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it</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is</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more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cabin</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408995645"/>
                  </a:ext>
                </a:extLst>
              </a:tr>
              <a:tr h="612258">
                <a:tc gridSpan="10">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Yes and no / I do not quite agree, it is more like a cabin.’</a:t>
                      </a:r>
                      <a:endParaRPr lang="en-US" sz="2400" b="0" i="0" u="none" strike="noStrike" dirty="0">
                        <a:effectLst/>
                        <a:latin typeface="Calibri" panose="020F0502020204030204" pitchFamily="34" charset="0"/>
                        <a:cs typeface="Calibri" panose="020F0502020204030204" pitchFamily="34" charset="0"/>
                      </a:endParaRPr>
                    </a:p>
                  </a:txBody>
                  <a:tcPr marL="232125" marR="232125" marT="116063" marB="116063">
                    <a:lnL>
                      <a:noFill/>
                    </a:lnL>
                    <a:lnR>
                      <a:noFill/>
                    </a:lnR>
                    <a:lnT>
                      <a:noFill/>
                    </a:lnT>
                    <a:lnB>
                      <a:noFill/>
                    </a:lnB>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123300025"/>
                  </a:ext>
                </a:extLst>
              </a:tr>
            </a:tbl>
          </a:graphicData>
        </a:graphic>
      </p:graphicFrame>
      <p:sp>
        <p:nvSpPr>
          <p:cNvPr id="6" name="Title 1">
            <a:extLst>
              <a:ext uri="{FF2B5EF4-FFF2-40B4-BE49-F238E27FC236}">
                <a16:creationId xmlns:a16="http://schemas.microsoft.com/office/drawing/2014/main" id="{74150681-D323-7AAE-6562-7EE6CEF52E8D}"/>
              </a:ext>
            </a:extLst>
          </p:cNvPr>
          <p:cNvSpPr>
            <a:spLocks noGrp="1"/>
          </p:cNvSpPr>
          <p:nvPr>
            <p:ph type="title"/>
          </p:nvPr>
        </p:nvSpPr>
        <p:spPr>
          <a:xfrm>
            <a:off x="705679" y="401442"/>
            <a:ext cx="10515600" cy="872660"/>
          </a:xfrm>
        </p:spPr>
        <p:txBody>
          <a:bodyPr>
            <a:normAutofit/>
          </a:bodyPr>
          <a:lstStyle/>
          <a:p>
            <a:r>
              <a:rPr lang="en-NO" sz="3600" dirty="0"/>
              <a:t>Not just in Russian: </a:t>
            </a:r>
            <a:r>
              <a:rPr lang="nb-NO" sz="3600" dirty="0" err="1"/>
              <a:t>example</a:t>
            </a:r>
            <a:r>
              <a:rPr lang="nb-NO" sz="3600" dirty="0"/>
              <a:t> from Norwegian</a:t>
            </a:r>
          </a:p>
        </p:txBody>
      </p:sp>
      <p:grpSp>
        <p:nvGrpSpPr>
          <p:cNvPr id="17" name="Group 16">
            <a:extLst>
              <a:ext uri="{FF2B5EF4-FFF2-40B4-BE49-F238E27FC236}">
                <a16:creationId xmlns:a16="http://schemas.microsoft.com/office/drawing/2014/main" id="{67C72EB8-382B-40AD-7837-011016F064A8}"/>
              </a:ext>
            </a:extLst>
          </p:cNvPr>
          <p:cNvGrpSpPr/>
          <p:nvPr/>
        </p:nvGrpSpPr>
        <p:grpSpPr>
          <a:xfrm>
            <a:off x="5891775" y="1308696"/>
            <a:ext cx="5940484" cy="1707726"/>
            <a:chOff x="5891775" y="1308696"/>
            <a:chExt cx="5940484" cy="1707726"/>
          </a:xfrm>
        </p:grpSpPr>
        <p:pic>
          <p:nvPicPr>
            <p:cNvPr id="7" name="Picture 6" descr="A picture containing grass, sky, outdoor, house&#10;&#10;Description automatically generated">
              <a:extLst>
                <a:ext uri="{FF2B5EF4-FFF2-40B4-BE49-F238E27FC236}">
                  <a16:creationId xmlns:a16="http://schemas.microsoft.com/office/drawing/2014/main" id="{1803D549-80AD-FAF5-8BE5-06A95F7F1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775" y="1308696"/>
              <a:ext cx="2451261" cy="1707726"/>
            </a:xfrm>
            <a:prstGeom prst="rect">
              <a:avLst/>
            </a:prstGeom>
          </p:spPr>
        </p:pic>
        <p:sp>
          <p:nvSpPr>
            <p:cNvPr id="10" name="Rectangle 9">
              <a:extLst>
                <a:ext uri="{FF2B5EF4-FFF2-40B4-BE49-F238E27FC236}">
                  <a16:creationId xmlns:a16="http://schemas.microsoft.com/office/drawing/2014/main" id="{33350725-9F26-AEA4-4C04-0412781B360C}"/>
                </a:ext>
              </a:extLst>
            </p:cNvPr>
            <p:cNvSpPr/>
            <p:nvPr/>
          </p:nvSpPr>
          <p:spPr>
            <a:xfrm>
              <a:off x="8511888" y="1763004"/>
              <a:ext cx="555685" cy="830997"/>
            </a:xfrm>
            <a:prstGeom prst="rect">
              <a:avLst/>
            </a:prstGeom>
          </p:spPr>
          <p:txBody>
            <a:bodyPr wrap="square">
              <a:spAutoFit/>
            </a:bodyPr>
            <a:lstStyle/>
            <a:p>
              <a:r>
                <a:rPr lang="nb-NO" sz="4800" dirty="0">
                  <a:solidFill>
                    <a:schemeClr val="accent4">
                      <a:lumMod val="75000"/>
                    </a:schemeClr>
                  </a:solidFill>
                  <a:latin typeface="Calibri" panose="020F0502020204030204" pitchFamily="34" charset="0"/>
                  <a:cs typeface="Calibri" panose="020F0502020204030204" pitchFamily="34" charset="0"/>
                </a:rPr>
                <a:t>≠</a:t>
              </a:r>
              <a:endParaRPr lang="en-US" sz="4800" dirty="0">
                <a:solidFill>
                  <a:schemeClr val="accent4">
                    <a:lumMod val="75000"/>
                  </a:schemeClr>
                </a:solidFill>
                <a:latin typeface="Calibri" panose="020F0502020204030204" pitchFamily="34" charset="0"/>
                <a:cs typeface="Calibri" panose="020F0502020204030204" pitchFamily="34" charset="0"/>
              </a:endParaRPr>
            </a:p>
          </p:txBody>
        </p:sp>
        <p:pic>
          <p:nvPicPr>
            <p:cNvPr id="11" name="Picture 10" descr="A picture containing water, grass, outdoor, mountain&#10;&#10;Description automatically generated">
              <a:extLst>
                <a:ext uri="{FF2B5EF4-FFF2-40B4-BE49-F238E27FC236}">
                  <a16:creationId xmlns:a16="http://schemas.microsoft.com/office/drawing/2014/main" id="{1F076EF8-C788-5DD3-94B9-B5BBAAD0504B}"/>
                </a:ext>
              </a:extLst>
            </p:cNvPr>
            <p:cNvPicPr>
              <a:picLocks noChangeAspect="1"/>
            </p:cNvPicPr>
            <p:nvPr/>
          </p:nvPicPr>
          <p:blipFill rotWithShape="1">
            <a:blip r:embed="rId4">
              <a:extLst>
                <a:ext uri="{28A0092B-C50C-407E-A947-70E740481C1C}">
                  <a14:useLocalDpi xmlns:a14="http://schemas.microsoft.com/office/drawing/2010/main" val="0"/>
                </a:ext>
              </a:extLst>
            </a:blip>
            <a:srcRect t="4602"/>
            <a:stretch/>
          </p:blipFill>
          <p:spPr>
            <a:xfrm>
              <a:off x="9137267" y="1308696"/>
              <a:ext cx="2694992" cy="1707726"/>
            </a:xfrm>
            <a:prstGeom prst="rect">
              <a:avLst/>
            </a:prstGeom>
          </p:spPr>
        </p:pic>
      </p:grpSp>
      <p:sp>
        <p:nvSpPr>
          <p:cNvPr id="15" name="TextBox 14">
            <a:extLst>
              <a:ext uri="{FF2B5EF4-FFF2-40B4-BE49-F238E27FC236}">
                <a16:creationId xmlns:a16="http://schemas.microsoft.com/office/drawing/2014/main" id="{CA74B30D-CE4D-22B0-E455-F4A80E3CAC3C}"/>
              </a:ext>
            </a:extLst>
          </p:cNvPr>
          <p:cNvSpPr txBox="1"/>
          <p:nvPr/>
        </p:nvSpPr>
        <p:spPr>
          <a:xfrm>
            <a:off x="359742" y="4979128"/>
            <a:ext cx="8596368" cy="1692771"/>
          </a:xfrm>
          <a:prstGeom prst="rect">
            <a:avLst/>
          </a:prstGeom>
          <a:noFill/>
        </p:spPr>
        <p:txBody>
          <a:bodyPr wrap="square">
            <a:spAutoFit/>
          </a:bodyPr>
          <a:lstStyle/>
          <a:p>
            <a:r>
              <a:rPr lang="nb-NO" sz="2200" dirty="0">
                <a:latin typeface="Calibri Light" panose="020F0302020204030204" pitchFamily="34" charset="0"/>
                <a:cs typeface="Calibri Light" panose="020F0302020204030204" pitchFamily="34" charset="0"/>
              </a:rPr>
              <a:t>The </a:t>
            </a:r>
            <a:r>
              <a:rPr lang="nb-NO" sz="2200" dirty="0" err="1">
                <a:latin typeface="Calibri Light" panose="020F0302020204030204" pitchFamily="34" charset="0"/>
                <a:cs typeface="Calibri Light" panose="020F0302020204030204" pitchFamily="34" charset="0"/>
              </a:rPr>
              <a:t>Swedish</a:t>
            </a:r>
            <a:r>
              <a:rPr lang="nb-NO" sz="2200" dirty="0">
                <a:latin typeface="Calibri Light" panose="020F0302020204030204" pitchFamily="34" charset="0"/>
                <a:cs typeface="Calibri Light" panose="020F0302020204030204" pitchFamily="34" charset="0"/>
              </a:rPr>
              <a:t> Constructicon</a:t>
            </a:r>
            <a:r>
              <a:rPr lang="nb-NO" sz="2200" b="1" dirty="0">
                <a:latin typeface="Calibri Light" panose="020F0302020204030204" pitchFamily="34" charset="0"/>
                <a:cs typeface="Calibri Light" panose="020F0302020204030204" pitchFamily="34" charset="0"/>
              </a:rPr>
              <a:t>: </a:t>
            </a:r>
            <a:r>
              <a:rPr lang="nb-NO" sz="2200" b="1" dirty="0" err="1">
                <a:cs typeface="Calibri Light" panose="020F0302020204030204" pitchFamily="34" charset="0"/>
              </a:rPr>
              <a:t>reaktiv_X_och_X</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X</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doesn’t</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really</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capture</a:t>
            </a:r>
            <a:r>
              <a:rPr lang="nb-NO" sz="2200" b="1" dirty="0">
                <a:latin typeface="Calibri Light" panose="020F0302020204030204" pitchFamily="34" charset="0"/>
                <a:cs typeface="Calibri Light" panose="020F0302020204030204" pitchFamily="34" charset="0"/>
              </a:rPr>
              <a:t> it’ </a:t>
            </a:r>
          </a:p>
          <a:p>
            <a:r>
              <a:rPr lang="nb-NO" sz="2200" dirty="0">
                <a:latin typeface="Calibri Light" panose="020F0302020204030204" pitchFamily="34" charset="0"/>
                <a:cs typeface="Calibri Light" panose="020F0302020204030204" pitchFamily="34" charset="0"/>
              </a:rPr>
              <a:t>(Lyngfelt et al. 2018: 80):</a:t>
            </a:r>
          </a:p>
          <a:p>
            <a:r>
              <a:rPr lang="en-US" sz="2000" dirty="0">
                <a:latin typeface="Calibri Light" panose="020F0302020204030204" pitchFamily="34" charset="0"/>
                <a:cs typeface="Calibri Light" panose="020F0302020204030204" pitchFamily="34" charset="0"/>
              </a:rPr>
              <a:t>“It pick</a:t>
            </a:r>
            <a:r>
              <a:rPr lang="nb-NO" sz="2000" dirty="0">
                <a:latin typeface="Calibri Light" panose="020F0302020204030204" pitchFamily="34" charset="0"/>
                <a:cs typeface="Calibri Light" panose="020F0302020204030204" pitchFamily="34" charset="0"/>
              </a:rPr>
              <a:t>s</a:t>
            </a:r>
            <a:r>
              <a:rPr lang="en-US" sz="2000" dirty="0">
                <a:latin typeface="Calibri Light" panose="020F0302020204030204" pitchFamily="34" charset="0"/>
                <a:cs typeface="Calibri Light" panose="020F0302020204030204" pitchFamily="34" charset="0"/>
              </a:rPr>
              <a:t> up an expression X from the previous utterance and repeats it twice, normally followed by a clarification, to indicate that the expression X is not quite adequate in the present context”</a:t>
            </a:r>
          </a:p>
        </p:txBody>
      </p:sp>
      <p:sp>
        <p:nvSpPr>
          <p:cNvPr id="16" name="Rounded Rectangular Callout 15">
            <a:extLst>
              <a:ext uri="{FF2B5EF4-FFF2-40B4-BE49-F238E27FC236}">
                <a16:creationId xmlns:a16="http://schemas.microsoft.com/office/drawing/2014/main" id="{8B77DF9A-5963-38C1-DC52-EBD3DD8DB042}"/>
              </a:ext>
            </a:extLst>
          </p:cNvPr>
          <p:cNvSpPr/>
          <p:nvPr/>
        </p:nvSpPr>
        <p:spPr>
          <a:xfrm>
            <a:off x="1686201" y="2067805"/>
            <a:ext cx="5724939" cy="1151138"/>
          </a:xfrm>
          <a:prstGeom prst="wedgeRoundRectCallout">
            <a:avLst>
              <a:gd name="adj1" fmla="val -3365"/>
              <a:gd name="adj2" fmla="val 69913"/>
              <a:gd name="adj3" fmla="val 16667"/>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effectLst/>
                <a:ea typeface="Times New Roman" panose="02020603050405020304" pitchFamily="18" charset="0"/>
              </a:rPr>
              <a:t>the speaker’s disagreement with an evaluation made by the conversation partner</a:t>
            </a:r>
            <a:r>
              <a:rPr lang="en-NO" sz="2200">
                <a:effectLst/>
              </a:rPr>
              <a:t> </a:t>
            </a:r>
            <a:endParaRPr lang="nb-NO" sz="2200" dirty="0">
              <a:cs typeface="Calibri" panose="020F0502020204030204" pitchFamily="34" charset="0"/>
            </a:endParaRPr>
          </a:p>
        </p:txBody>
      </p:sp>
      <p:pic>
        <p:nvPicPr>
          <p:cNvPr id="2" name="Picture 1">
            <a:extLst>
              <a:ext uri="{FF2B5EF4-FFF2-40B4-BE49-F238E27FC236}">
                <a16:creationId xmlns:a16="http://schemas.microsoft.com/office/drawing/2014/main" id="{70B89AEF-789E-442A-2795-B5553A72607E}"/>
              </a:ext>
            </a:extLst>
          </p:cNvPr>
          <p:cNvPicPr>
            <a:picLocks noChangeAspect="1"/>
          </p:cNvPicPr>
          <p:nvPr/>
        </p:nvPicPr>
        <p:blipFill rotWithShape="1">
          <a:blip r:embed="rId5"/>
          <a:srcRect l="32601" t="8239" r="24111" b="30602"/>
          <a:stretch/>
        </p:blipFill>
        <p:spPr>
          <a:xfrm>
            <a:off x="9226403" y="4257284"/>
            <a:ext cx="2516720" cy="2364543"/>
          </a:xfrm>
          <a:prstGeom prst="rect">
            <a:avLst/>
          </a:prstGeom>
        </p:spPr>
      </p:pic>
    </p:spTree>
    <p:extLst>
      <p:ext uri="{BB962C8B-B14F-4D97-AF65-F5344CB8AC3E}">
        <p14:creationId xmlns:p14="http://schemas.microsoft.com/office/powerpoint/2010/main" val="306280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38A4-FBB6-C9AA-5C56-C85FABDB56D1}"/>
              </a:ext>
            </a:extLst>
          </p:cNvPr>
          <p:cNvSpPr>
            <a:spLocks noGrp="1"/>
          </p:cNvSpPr>
          <p:nvPr>
            <p:ph type="title"/>
          </p:nvPr>
        </p:nvSpPr>
        <p:spPr>
          <a:xfrm>
            <a:off x="440267" y="365125"/>
            <a:ext cx="10913533" cy="1325563"/>
          </a:xfrm>
        </p:spPr>
        <p:txBody>
          <a:bodyPr/>
          <a:lstStyle/>
          <a:p>
            <a:r>
              <a:rPr lang="en-NO" dirty="0"/>
              <a:t>Properties of Discourse “Echo” cxns: Semantics</a:t>
            </a:r>
          </a:p>
        </p:txBody>
      </p:sp>
      <p:sp>
        <p:nvSpPr>
          <p:cNvPr id="4" name="Rectangle 3">
            <a:extLst>
              <a:ext uri="{FF2B5EF4-FFF2-40B4-BE49-F238E27FC236}">
                <a16:creationId xmlns:a16="http://schemas.microsoft.com/office/drawing/2014/main" id="{A67ED899-3DFB-227E-C35A-53BD2AC8EEA1}"/>
              </a:ext>
            </a:extLst>
          </p:cNvPr>
          <p:cNvSpPr/>
          <p:nvPr/>
        </p:nvSpPr>
        <p:spPr>
          <a:xfrm>
            <a:off x="9233459" y="1510381"/>
            <a:ext cx="2656114" cy="1200329"/>
          </a:xfrm>
          <a:prstGeom prst="rect">
            <a:avLst/>
          </a:prstGeom>
          <a:solidFill>
            <a:srgbClr val="A1E3E8"/>
          </a:solidFill>
        </p:spPr>
        <p:txBody>
          <a:bodyPr wrap="square">
            <a:spAutoFit/>
          </a:bodyPr>
          <a:lstStyle/>
          <a:p>
            <a:pPr algn="ctr"/>
            <a:r>
              <a:rPr lang="en-GB" sz="2400" dirty="0"/>
              <a:t>almost all of them are colloquial and exclamatory</a:t>
            </a:r>
            <a:endParaRPr lang="en-NO" sz="2000" dirty="0">
              <a:latin typeface="Calibri" panose="020F0502020204030204" pitchFamily="34" charset="0"/>
              <a:cs typeface="Calibri" panose="020F0502020204030204" pitchFamily="34" charset="0"/>
            </a:endParaRPr>
          </a:p>
        </p:txBody>
      </p:sp>
      <p:pic>
        <p:nvPicPr>
          <p:cNvPr id="5" name="Picture 4" descr="Graphical user interface, table&#10;&#10;Description automatically generated">
            <a:extLst>
              <a:ext uri="{FF2B5EF4-FFF2-40B4-BE49-F238E27FC236}">
                <a16:creationId xmlns:a16="http://schemas.microsoft.com/office/drawing/2014/main" id="{5A5E5C86-D3F0-3F71-AED0-91C980CB1259}"/>
              </a:ext>
            </a:extLst>
          </p:cNvPr>
          <p:cNvPicPr>
            <a:picLocks noChangeAspect="1"/>
          </p:cNvPicPr>
          <p:nvPr/>
        </p:nvPicPr>
        <p:blipFill>
          <a:blip r:embed="rId3"/>
          <a:stretch>
            <a:fillRect/>
          </a:stretch>
        </p:blipFill>
        <p:spPr>
          <a:xfrm>
            <a:off x="355320" y="1510381"/>
            <a:ext cx="8701345" cy="5219044"/>
          </a:xfrm>
          <a:prstGeom prst="rect">
            <a:avLst/>
          </a:prstGeom>
        </p:spPr>
      </p:pic>
      <p:sp>
        <p:nvSpPr>
          <p:cNvPr id="6" name="Рамка 7">
            <a:extLst>
              <a:ext uri="{FF2B5EF4-FFF2-40B4-BE49-F238E27FC236}">
                <a16:creationId xmlns:a16="http://schemas.microsoft.com/office/drawing/2014/main" id="{26EA3B52-B51D-875C-0F65-2BA916528925}"/>
              </a:ext>
            </a:extLst>
          </p:cNvPr>
          <p:cNvSpPr/>
          <p:nvPr/>
        </p:nvSpPr>
        <p:spPr>
          <a:xfrm>
            <a:off x="4791149" y="4119903"/>
            <a:ext cx="2535925" cy="2533756"/>
          </a:xfrm>
          <a:prstGeom prst="frame">
            <a:avLst>
              <a:gd name="adj1" fmla="val 3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7" name="Rectangular Callout 6">
            <a:extLst>
              <a:ext uri="{FF2B5EF4-FFF2-40B4-BE49-F238E27FC236}">
                <a16:creationId xmlns:a16="http://schemas.microsoft.com/office/drawing/2014/main" id="{9E5144D6-4568-E501-03ED-6F600C51CAAA}"/>
              </a:ext>
            </a:extLst>
          </p:cNvPr>
          <p:cNvSpPr/>
          <p:nvPr/>
        </p:nvSpPr>
        <p:spPr>
          <a:xfrm>
            <a:off x="9233459" y="3289718"/>
            <a:ext cx="2333108" cy="1840676"/>
          </a:xfrm>
          <a:prstGeom prst="wedgeRectCallout">
            <a:avLst>
              <a:gd name="adj1" fmla="val -137977"/>
              <a:gd name="adj2" fmla="val 88951"/>
            </a:avLst>
          </a:prstGeom>
          <a:solidFill>
            <a:srgbClr val="4453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Agreement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Disagreement</a:t>
            </a:r>
          </a:p>
          <a:p>
            <a:pPr marL="285750" indent="-285750">
              <a:buFont typeface="Arial" panose="020B0604020202020204" pitchFamily="34" charset="0"/>
              <a:buChar char="•"/>
            </a:pPr>
            <a:r>
              <a:rPr lang="en-GB" b="1" dirty="0">
                <a:solidFill>
                  <a:schemeClr val="bg1"/>
                </a:solidFill>
                <a:latin typeface="Roboto" panose="02000000000000000000" pitchFamily="2" charset="0"/>
              </a:rPr>
              <a:t>Doubt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Insight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Self-evidence</a:t>
            </a:r>
            <a:endParaRPr lang="en-GB" b="1" dirty="0">
              <a:solidFill>
                <a:schemeClr val="bg1"/>
              </a:solidFill>
              <a:latin typeface="Roboto" panose="02000000000000000000" pitchFamily="2" charset="0"/>
            </a:endParaRP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Surprise</a:t>
            </a:r>
            <a:endParaRPr lang="en-NO" dirty="0">
              <a:solidFill>
                <a:schemeClr val="bg1"/>
              </a:solidFill>
            </a:endParaRPr>
          </a:p>
        </p:txBody>
      </p:sp>
      <p:sp>
        <p:nvSpPr>
          <p:cNvPr id="3" name="Slide Number Placeholder 2">
            <a:extLst>
              <a:ext uri="{FF2B5EF4-FFF2-40B4-BE49-F238E27FC236}">
                <a16:creationId xmlns:a16="http://schemas.microsoft.com/office/drawing/2014/main" id="{34734846-17D3-C332-B01D-DCFF2972EAEB}"/>
              </a:ext>
            </a:extLst>
          </p:cNvPr>
          <p:cNvSpPr>
            <a:spLocks noGrp="1"/>
          </p:cNvSpPr>
          <p:nvPr>
            <p:ph type="sldNum" sz="quarter" idx="12"/>
          </p:nvPr>
        </p:nvSpPr>
        <p:spPr/>
        <p:txBody>
          <a:bodyPr/>
          <a:lstStyle/>
          <a:p>
            <a:fld id="{C1710B26-72D1-264C-8E36-3BA9F4ADA98D}" type="slidenum">
              <a:rPr lang="en-NO" smtClean="0"/>
              <a:t>27</a:t>
            </a:fld>
            <a:endParaRPr lang="en-NO"/>
          </a:p>
        </p:txBody>
      </p:sp>
    </p:spTree>
    <p:extLst>
      <p:ext uri="{BB962C8B-B14F-4D97-AF65-F5344CB8AC3E}">
        <p14:creationId xmlns:p14="http://schemas.microsoft.com/office/powerpoint/2010/main" val="35583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153776-5F48-0F75-8CA1-5EF4BAD17B70}"/>
              </a:ext>
            </a:extLst>
          </p:cNvPr>
          <p:cNvSpPr txBox="1"/>
          <p:nvPr/>
        </p:nvSpPr>
        <p:spPr>
          <a:xfrm>
            <a:off x="440267" y="2799956"/>
            <a:ext cx="10524066" cy="830997"/>
          </a:xfrm>
          <a:prstGeom prst="rect">
            <a:avLst/>
          </a:prstGeom>
          <a:noFill/>
        </p:spPr>
        <p:txBody>
          <a:bodyPr wrap="square">
            <a:spAutoFit/>
          </a:bodyPr>
          <a:lstStyle/>
          <a:p>
            <a:r>
              <a:rPr lang="en-GB" sz="2400" b="0" i="0" dirty="0">
                <a:solidFill>
                  <a:srgbClr val="212529"/>
                </a:solidFill>
                <a:effectLst/>
              </a:rPr>
              <a:t>2. Previous context is crucial for understanding constructions of this type. But usually it is not represented in the morphosyntactic formula of the </a:t>
            </a:r>
            <a:r>
              <a:rPr lang="en-GB" sz="2400" b="0" i="0" dirty="0" err="1">
                <a:solidFill>
                  <a:srgbClr val="212529"/>
                </a:solidFill>
                <a:effectLst/>
              </a:rPr>
              <a:t>cxn</a:t>
            </a:r>
            <a:endParaRPr lang="en-GB" sz="2400" b="0" i="0" dirty="0">
              <a:solidFill>
                <a:srgbClr val="212529"/>
              </a:solidFill>
              <a:effectLst/>
            </a:endParaRPr>
          </a:p>
        </p:txBody>
      </p:sp>
      <p:grpSp>
        <p:nvGrpSpPr>
          <p:cNvPr id="23" name="Group 22">
            <a:extLst>
              <a:ext uri="{FF2B5EF4-FFF2-40B4-BE49-F238E27FC236}">
                <a16:creationId xmlns:a16="http://schemas.microsoft.com/office/drawing/2014/main" id="{B979CB90-EC81-3930-15A9-EC2386261FDC}"/>
              </a:ext>
            </a:extLst>
          </p:cNvPr>
          <p:cNvGrpSpPr/>
          <p:nvPr/>
        </p:nvGrpSpPr>
        <p:grpSpPr>
          <a:xfrm>
            <a:off x="6891094" y="4945110"/>
            <a:ext cx="2111433" cy="1446892"/>
            <a:chOff x="6902334" y="5178987"/>
            <a:chExt cx="2111433" cy="1446892"/>
          </a:xfrm>
        </p:grpSpPr>
        <p:pic>
          <p:nvPicPr>
            <p:cNvPr id="6" name="Graphic 5" descr="Head with gears with solid fill">
              <a:extLst>
                <a:ext uri="{FF2B5EF4-FFF2-40B4-BE49-F238E27FC236}">
                  <a16:creationId xmlns:a16="http://schemas.microsoft.com/office/drawing/2014/main" id="{B5C25CE0-F034-858B-6A2A-EC279B6DC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2334" y="5711479"/>
              <a:ext cx="914400" cy="914400"/>
            </a:xfrm>
            <a:prstGeom prst="rect">
              <a:avLst/>
            </a:prstGeom>
          </p:spPr>
        </p:pic>
        <p:pic>
          <p:nvPicPr>
            <p:cNvPr id="8" name="Graphic 7" descr="Head with gears outline">
              <a:extLst>
                <a:ext uri="{FF2B5EF4-FFF2-40B4-BE49-F238E27FC236}">
                  <a16:creationId xmlns:a16="http://schemas.microsoft.com/office/drawing/2014/main" id="{5BFA3886-3A4C-9A72-26DF-2FFEFA6805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099367" y="5711479"/>
              <a:ext cx="914400" cy="914400"/>
            </a:xfrm>
            <a:prstGeom prst="rect">
              <a:avLst/>
            </a:prstGeom>
          </p:spPr>
        </p:pic>
        <p:pic>
          <p:nvPicPr>
            <p:cNvPr id="10" name="Graphic 9" descr="Chat outline">
              <a:extLst>
                <a:ext uri="{FF2B5EF4-FFF2-40B4-BE49-F238E27FC236}">
                  <a16:creationId xmlns:a16="http://schemas.microsoft.com/office/drawing/2014/main" id="{348547F8-E26B-D226-9F9F-5EA45AFA51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0851" y="5178987"/>
              <a:ext cx="914400" cy="914400"/>
            </a:xfrm>
            <a:prstGeom prst="rect">
              <a:avLst/>
            </a:prstGeom>
          </p:spPr>
        </p:pic>
      </p:grpSp>
      <p:grpSp>
        <p:nvGrpSpPr>
          <p:cNvPr id="24" name="Group 23">
            <a:extLst>
              <a:ext uri="{FF2B5EF4-FFF2-40B4-BE49-F238E27FC236}">
                <a16:creationId xmlns:a16="http://schemas.microsoft.com/office/drawing/2014/main" id="{33987841-D848-7258-AEBA-038D85571EA9}"/>
              </a:ext>
            </a:extLst>
          </p:cNvPr>
          <p:cNvGrpSpPr/>
          <p:nvPr/>
        </p:nvGrpSpPr>
        <p:grpSpPr>
          <a:xfrm>
            <a:off x="9623521" y="3990188"/>
            <a:ext cx="2409306" cy="2377598"/>
            <a:chOff x="9615055" y="4248281"/>
            <a:chExt cx="2409306" cy="2377598"/>
          </a:xfrm>
        </p:grpSpPr>
        <p:sp>
          <p:nvSpPr>
            <p:cNvPr id="12" name="Cloud Callout 11">
              <a:extLst>
                <a:ext uri="{FF2B5EF4-FFF2-40B4-BE49-F238E27FC236}">
                  <a16:creationId xmlns:a16="http://schemas.microsoft.com/office/drawing/2014/main" id="{BB972EBF-27F2-BC84-24BE-E6A6DF86319B}"/>
                </a:ext>
              </a:extLst>
            </p:cNvPr>
            <p:cNvSpPr/>
            <p:nvPr/>
          </p:nvSpPr>
          <p:spPr>
            <a:xfrm>
              <a:off x="10018223" y="4248281"/>
              <a:ext cx="2006138" cy="1463198"/>
            </a:xfrm>
            <a:prstGeom prst="cloud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13" name="Graphic 12" descr="Head with gears with solid fill">
              <a:extLst>
                <a:ext uri="{FF2B5EF4-FFF2-40B4-BE49-F238E27FC236}">
                  <a16:creationId xmlns:a16="http://schemas.microsoft.com/office/drawing/2014/main" id="{CCEAB31F-4E43-AA27-F1E6-C63F51CBE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5055" y="5711479"/>
              <a:ext cx="914400" cy="914400"/>
            </a:xfrm>
            <a:prstGeom prst="rect">
              <a:avLst/>
            </a:prstGeom>
          </p:spPr>
        </p:pic>
        <p:pic>
          <p:nvPicPr>
            <p:cNvPr id="14" name="Graphic 13" descr="Chat outline">
              <a:extLst>
                <a:ext uri="{FF2B5EF4-FFF2-40B4-BE49-F238E27FC236}">
                  <a16:creationId xmlns:a16="http://schemas.microsoft.com/office/drawing/2014/main" id="{06888253-BC8F-9ABE-F912-BD1D9E3301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64092" y="4530833"/>
              <a:ext cx="914400" cy="914400"/>
            </a:xfrm>
            <a:prstGeom prst="rect">
              <a:avLst/>
            </a:prstGeom>
          </p:spPr>
        </p:pic>
      </p:grpSp>
      <p:sp>
        <p:nvSpPr>
          <p:cNvPr id="7" name="Title 1">
            <a:extLst>
              <a:ext uri="{FF2B5EF4-FFF2-40B4-BE49-F238E27FC236}">
                <a16:creationId xmlns:a16="http://schemas.microsoft.com/office/drawing/2014/main" id="{562A30E2-2C9E-CD86-789E-1495FC5BD036}"/>
              </a:ext>
            </a:extLst>
          </p:cNvPr>
          <p:cNvSpPr>
            <a:spLocks noGrp="1"/>
          </p:cNvSpPr>
          <p:nvPr>
            <p:ph type="title"/>
          </p:nvPr>
        </p:nvSpPr>
        <p:spPr>
          <a:xfrm>
            <a:off x="440267" y="365125"/>
            <a:ext cx="10913533" cy="1325563"/>
          </a:xfrm>
        </p:spPr>
        <p:txBody>
          <a:bodyPr/>
          <a:lstStyle/>
          <a:p>
            <a:r>
              <a:rPr lang="en-NO" dirty="0"/>
              <a:t>Properties of Discourse “Echo” cxns: Structure</a:t>
            </a:r>
          </a:p>
        </p:txBody>
      </p:sp>
      <p:sp>
        <p:nvSpPr>
          <p:cNvPr id="11" name="TextBox 10">
            <a:extLst>
              <a:ext uri="{FF2B5EF4-FFF2-40B4-BE49-F238E27FC236}">
                <a16:creationId xmlns:a16="http://schemas.microsoft.com/office/drawing/2014/main" id="{ABF0759C-9E49-ED2A-E1FB-68FA47EDFCF2}"/>
              </a:ext>
            </a:extLst>
          </p:cNvPr>
          <p:cNvSpPr txBox="1"/>
          <p:nvPr/>
        </p:nvSpPr>
        <p:spPr>
          <a:xfrm>
            <a:off x="440267" y="3909224"/>
            <a:ext cx="2941760" cy="461665"/>
          </a:xfrm>
          <a:prstGeom prst="rect">
            <a:avLst/>
          </a:prstGeom>
          <a:noFill/>
        </p:spPr>
        <p:txBody>
          <a:bodyPr wrap="square">
            <a:spAutoFit/>
          </a:bodyPr>
          <a:lstStyle/>
          <a:p>
            <a:pPr marL="0" indent="0">
              <a:buFont typeface="Arial" panose="020B0604020202020204" pitchFamily="34" charset="0"/>
              <a:buNone/>
            </a:pPr>
            <a:r>
              <a:rPr lang="ru-RU" sz="2400" b="1" dirty="0"/>
              <a:t>Скажешь тоже </a:t>
            </a:r>
            <a:r>
              <a:rPr lang="en-GB" sz="2400" b="1" dirty="0"/>
              <a:t>– XP </a:t>
            </a:r>
          </a:p>
        </p:txBody>
      </p:sp>
      <p:sp>
        <p:nvSpPr>
          <p:cNvPr id="15" name="TextBox 14">
            <a:extLst>
              <a:ext uri="{FF2B5EF4-FFF2-40B4-BE49-F238E27FC236}">
                <a16:creationId xmlns:a16="http://schemas.microsoft.com/office/drawing/2014/main" id="{2A4DFC6A-A316-F7EC-E0A2-D477C28B1B97}"/>
              </a:ext>
            </a:extLst>
          </p:cNvPr>
          <p:cNvSpPr txBox="1"/>
          <p:nvPr/>
        </p:nvSpPr>
        <p:spPr>
          <a:xfrm>
            <a:off x="4496954" y="3904838"/>
            <a:ext cx="3745172" cy="461665"/>
          </a:xfrm>
          <a:prstGeom prst="rect">
            <a:avLst/>
          </a:prstGeom>
          <a:noFill/>
        </p:spPr>
        <p:txBody>
          <a:bodyPr wrap="square">
            <a:spAutoFit/>
          </a:bodyPr>
          <a:lstStyle/>
          <a:p>
            <a:pPr marL="0" indent="0">
              <a:buFont typeface="Arial" panose="020B0604020202020204" pitchFamily="34" charset="0"/>
              <a:buNone/>
            </a:pPr>
            <a:r>
              <a:rPr lang="nb-NO" sz="2400" b="1" dirty="0">
                <a:cs typeface="Calibri Light" panose="020F0302020204030204" pitchFamily="34" charset="0"/>
              </a:rPr>
              <a:t>{XP} </a:t>
            </a:r>
            <a:r>
              <a:rPr lang="ru-RU" sz="2400" b="1" dirty="0"/>
              <a:t>Скажешь тоже </a:t>
            </a:r>
            <a:r>
              <a:rPr lang="en-GB" sz="2400" b="1" dirty="0"/>
              <a:t>– ~XP </a:t>
            </a:r>
          </a:p>
        </p:txBody>
      </p:sp>
      <p:sp>
        <p:nvSpPr>
          <p:cNvPr id="16" name="Right Arrow 15">
            <a:extLst>
              <a:ext uri="{FF2B5EF4-FFF2-40B4-BE49-F238E27FC236}">
                <a16:creationId xmlns:a16="http://schemas.microsoft.com/office/drawing/2014/main" id="{AEAD9A85-11EF-FC5B-5EE9-214674851DEF}"/>
              </a:ext>
            </a:extLst>
          </p:cNvPr>
          <p:cNvSpPr/>
          <p:nvPr/>
        </p:nvSpPr>
        <p:spPr>
          <a:xfrm>
            <a:off x="3248647" y="3808256"/>
            <a:ext cx="1104406" cy="663600"/>
          </a:xfrm>
          <a:prstGeom prst="righ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TextBox 16">
            <a:extLst>
              <a:ext uri="{FF2B5EF4-FFF2-40B4-BE49-F238E27FC236}">
                <a16:creationId xmlns:a16="http://schemas.microsoft.com/office/drawing/2014/main" id="{6137ABBA-649C-8C51-20EF-BFA50757E6B9}"/>
              </a:ext>
            </a:extLst>
          </p:cNvPr>
          <p:cNvSpPr txBox="1"/>
          <p:nvPr/>
        </p:nvSpPr>
        <p:spPr>
          <a:xfrm>
            <a:off x="440673" y="4599183"/>
            <a:ext cx="7974578" cy="830997"/>
          </a:xfrm>
          <a:prstGeom prst="rect">
            <a:avLst/>
          </a:prstGeom>
          <a:noFill/>
        </p:spPr>
        <p:txBody>
          <a:bodyPr wrap="square" rtlCol="0">
            <a:spAutoFit/>
          </a:bodyPr>
          <a:lstStyle/>
          <a:p>
            <a:r>
              <a:rPr lang="en-US" sz="2400" dirty="0">
                <a:cs typeface="Calibri Light" panose="020F0302020204030204" pitchFamily="34" charset="0"/>
              </a:rPr>
              <a:t>3. “</a:t>
            </a:r>
            <a:r>
              <a:rPr lang="nb-NO" sz="2400" dirty="0" err="1">
                <a:cs typeface="Calibri Light" panose="020F0302020204030204" pitchFamily="34" charset="0"/>
              </a:rPr>
              <a:t>Echo</a:t>
            </a:r>
            <a:r>
              <a:rPr lang="en-US" sz="2400" dirty="0">
                <a:cs typeface="Calibri Light" panose="020F0302020204030204" pitchFamily="34" charset="0"/>
              </a:rPr>
              <a:t>”</a:t>
            </a:r>
            <a:r>
              <a:rPr lang="nb-NO" sz="2400" dirty="0">
                <a:cs typeface="Calibri Light" panose="020F0302020204030204" pitchFamily="34" charset="0"/>
              </a:rPr>
              <a:t> </a:t>
            </a:r>
            <a:r>
              <a:rPr lang="nb-NO" sz="2400" dirty="0" err="1">
                <a:cs typeface="Calibri Light" panose="020F0302020204030204" pitchFamily="34" charset="0"/>
              </a:rPr>
              <a:t>cxns</a:t>
            </a:r>
            <a:r>
              <a:rPr lang="nb-NO" sz="2400" dirty="0">
                <a:cs typeface="Calibri Light" panose="020F0302020204030204" pitchFamily="34" charset="0"/>
              </a:rPr>
              <a:t> </a:t>
            </a:r>
            <a:r>
              <a:rPr lang="nb-NO" sz="2400" dirty="0" err="1">
                <a:cs typeface="Calibri Light" panose="020F0302020204030204" pitchFamily="34" charset="0"/>
              </a:rPr>
              <a:t>are</a:t>
            </a:r>
            <a:r>
              <a:rPr lang="nb-NO" sz="2400" dirty="0">
                <a:cs typeface="Calibri Light" panose="020F0302020204030204" pitchFamily="34" charset="0"/>
              </a:rPr>
              <a:t> </a:t>
            </a:r>
            <a:r>
              <a:rPr lang="en-GB" sz="2400" b="0" i="0" dirty="0">
                <a:solidFill>
                  <a:srgbClr val="212529"/>
                </a:solidFill>
                <a:effectLst/>
              </a:rPr>
              <a:t>usually (prototypically) attested </a:t>
            </a:r>
            <a:r>
              <a:rPr lang="en-GB" sz="2400" dirty="0">
                <a:solidFill>
                  <a:srgbClr val="212529"/>
                </a:solidFill>
              </a:rPr>
              <a:t>within a dialogue</a:t>
            </a:r>
          </a:p>
        </p:txBody>
      </p:sp>
      <p:sp>
        <p:nvSpPr>
          <p:cNvPr id="18" name="TextBox 17">
            <a:extLst>
              <a:ext uri="{FF2B5EF4-FFF2-40B4-BE49-F238E27FC236}">
                <a16:creationId xmlns:a16="http://schemas.microsoft.com/office/drawing/2014/main" id="{5734B10D-8B4C-B84D-E6DA-742C30C7DC16}"/>
              </a:ext>
            </a:extLst>
          </p:cNvPr>
          <p:cNvSpPr txBox="1"/>
          <p:nvPr/>
        </p:nvSpPr>
        <p:spPr>
          <a:xfrm>
            <a:off x="7003796" y="6375194"/>
            <a:ext cx="1886029" cy="369332"/>
          </a:xfrm>
          <a:prstGeom prst="rect">
            <a:avLst/>
          </a:prstGeom>
          <a:noFill/>
        </p:spPr>
        <p:txBody>
          <a:bodyPr wrap="none" rtlCol="0">
            <a:spAutoFit/>
          </a:bodyPr>
          <a:lstStyle/>
          <a:p>
            <a:r>
              <a:rPr lang="en-NO" dirty="0"/>
              <a:t>standard situation</a:t>
            </a:r>
          </a:p>
        </p:txBody>
      </p:sp>
      <p:sp>
        <p:nvSpPr>
          <p:cNvPr id="19" name="TextBox 18">
            <a:extLst>
              <a:ext uri="{FF2B5EF4-FFF2-40B4-BE49-F238E27FC236}">
                <a16:creationId xmlns:a16="http://schemas.microsoft.com/office/drawing/2014/main" id="{DBEA104C-3C41-1A1A-2617-624B482313E7}"/>
              </a:ext>
            </a:extLst>
          </p:cNvPr>
          <p:cNvSpPr txBox="1"/>
          <p:nvPr/>
        </p:nvSpPr>
        <p:spPr>
          <a:xfrm>
            <a:off x="9801610" y="6341328"/>
            <a:ext cx="2325445" cy="369332"/>
          </a:xfrm>
          <a:prstGeom prst="rect">
            <a:avLst/>
          </a:prstGeom>
          <a:noFill/>
        </p:spPr>
        <p:txBody>
          <a:bodyPr wrap="none" rtlCol="0">
            <a:spAutoFit/>
          </a:bodyPr>
          <a:lstStyle/>
          <a:p>
            <a:r>
              <a:rPr lang="en-GB" dirty="0"/>
              <a:t>l</a:t>
            </a:r>
            <a:r>
              <a:rPr lang="en-NO" dirty="0"/>
              <a:t>ess frequent situation</a:t>
            </a:r>
          </a:p>
        </p:txBody>
      </p:sp>
      <p:sp>
        <p:nvSpPr>
          <p:cNvPr id="22" name="TextBox 21">
            <a:extLst>
              <a:ext uri="{FF2B5EF4-FFF2-40B4-BE49-F238E27FC236}">
                <a16:creationId xmlns:a16="http://schemas.microsoft.com/office/drawing/2014/main" id="{889783B3-62BD-4DBD-8B9F-F16BB7204F33}"/>
              </a:ext>
            </a:extLst>
          </p:cNvPr>
          <p:cNvSpPr txBox="1"/>
          <p:nvPr/>
        </p:nvSpPr>
        <p:spPr>
          <a:xfrm>
            <a:off x="477980" y="5440086"/>
            <a:ext cx="6096000" cy="830997"/>
          </a:xfrm>
          <a:prstGeom prst="rect">
            <a:avLst/>
          </a:prstGeom>
          <a:noFill/>
        </p:spPr>
        <p:txBody>
          <a:bodyPr wrap="square">
            <a:spAutoFit/>
          </a:bodyPr>
          <a:lstStyle/>
          <a:p>
            <a:r>
              <a:rPr lang="en-GB" sz="2400" dirty="0">
                <a:solidFill>
                  <a:srgbClr val="212529"/>
                </a:solidFill>
              </a:rPr>
              <a:t>4. Normally, the same </a:t>
            </a:r>
            <a:r>
              <a:rPr lang="en-GB" sz="2400" dirty="0" err="1">
                <a:solidFill>
                  <a:srgbClr val="212529"/>
                </a:solidFill>
              </a:rPr>
              <a:t>cxn</a:t>
            </a:r>
            <a:r>
              <a:rPr lang="en-GB" sz="2400" dirty="0">
                <a:solidFill>
                  <a:srgbClr val="212529"/>
                </a:solidFill>
              </a:rPr>
              <a:t> can be used in both situations (dialogue or inner monologue)</a:t>
            </a:r>
            <a:r>
              <a:rPr lang="en-GB" sz="2400" b="0" i="0" dirty="0">
                <a:solidFill>
                  <a:srgbClr val="212529"/>
                </a:solidFill>
                <a:effectLst/>
              </a:rPr>
              <a:t> </a:t>
            </a:r>
            <a:endParaRPr lang="en-NO" sz="2400" dirty="0"/>
          </a:p>
        </p:txBody>
      </p:sp>
      <p:sp>
        <p:nvSpPr>
          <p:cNvPr id="5" name="TextBox 4">
            <a:extLst>
              <a:ext uri="{FF2B5EF4-FFF2-40B4-BE49-F238E27FC236}">
                <a16:creationId xmlns:a16="http://schemas.microsoft.com/office/drawing/2014/main" id="{74FEAEBC-E3CD-5422-3CB3-19A5A1DA0E3A}"/>
              </a:ext>
            </a:extLst>
          </p:cNvPr>
          <p:cNvSpPr txBox="1"/>
          <p:nvPr/>
        </p:nvSpPr>
        <p:spPr>
          <a:xfrm>
            <a:off x="440267" y="1690688"/>
            <a:ext cx="10524066" cy="830997"/>
          </a:xfrm>
          <a:prstGeom prst="rect">
            <a:avLst/>
          </a:prstGeom>
          <a:noFill/>
        </p:spPr>
        <p:txBody>
          <a:bodyPr wrap="square">
            <a:spAutoFit/>
          </a:bodyPr>
          <a:lstStyle/>
          <a:p>
            <a:pPr marL="0" indent="0">
              <a:buNone/>
            </a:pPr>
            <a:r>
              <a:rPr lang="en-US" sz="2400" dirty="0">
                <a:cs typeface="Calibri Light" panose="020F0302020204030204" pitchFamily="34" charset="0"/>
              </a:rPr>
              <a:t>1. “</a:t>
            </a:r>
            <a:r>
              <a:rPr lang="nb-NO" sz="2400" dirty="0" err="1">
                <a:cs typeface="Calibri Light" panose="020F0302020204030204" pitchFamily="34" charset="0"/>
              </a:rPr>
              <a:t>Echo</a:t>
            </a:r>
            <a:r>
              <a:rPr lang="en-US" sz="2400" dirty="0">
                <a:cs typeface="Calibri Light" panose="020F0302020204030204" pitchFamily="34" charset="0"/>
              </a:rPr>
              <a:t>”</a:t>
            </a:r>
            <a:r>
              <a:rPr lang="nb-NO" sz="2400" dirty="0">
                <a:cs typeface="Calibri Light" panose="020F0302020204030204" pitchFamily="34" charset="0"/>
              </a:rPr>
              <a:t> </a:t>
            </a:r>
            <a:r>
              <a:rPr lang="nb-NO" sz="2400" dirty="0" err="1">
                <a:cs typeface="Calibri Light" panose="020F0302020204030204" pitchFamily="34" charset="0"/>
              </a:rPr>
              <a:t>cxns</a:t>
            </a:r>
            <a:r>
              <a:rPr lang="nb-NO" sz="2400" dirty="0">
                <a:cs typeface="Calibri Light" panose="020F0302020204030204" pitchFamily="34" charset="0"/>
              </a:rPr>
              <a:t> </a:t>
            </a:r>
            <a:r>
              <a:rPr lang="nb-NO" sz="2400" dirty="0" err="1">
                <a:cs typeface="Calibri Light" panose="020F0302020204030204" pitchFamily="34" charset="0"/>
              </a:rPr>
              <a:t>pick</a:t>
            </a:r>
            <a:r>
              <a:rPr lang="nb-NO" sz="2400" dirty="0">
                <a:cs typeface="Calibri Light" panose="020F0302020204030204" pitchFamily="34" charset="0"/>
              </a:rPr>
              <a:t> up </a:t>
            </a:r>
            <a:r>
              <a:rPr lang="nb-NO" sz="2400" dirty="0" err="1">
                <a:cs typeface="Calibri Light" panose="020F0302020204030204" pitchFamily="34" charset="0"/>
              </a:rPr>
              <a:t>something</a:t>
            </a:r>
            <a:r>
              <a:rPr lang="nb-NO" sz="2400" dirty="0">
                <a:cs typeface="Calibri Light" panose="020F0302020204030204" pitchFamily="34" charset="0"/>
              </a:rPr>
              <a:t> in </a:t>
            </a:r>
            <a:r>
              <a:rPr lang="nb-NO" sz="2400" dirty="0" err="1">
                <a:cs typeface="Calibri Light" panose="020F0302020204030204" pitchFamily="34" charset="0"/>
              </a:rPr>
              <a:t>the</a:t>
            </a:r>
            <a:r>
              <a:rPr lang="nb-NO" sz="2400" dirty="0">
                <a:cs typeface="Calibri Light" panose="020F0302020204030204" pitchFamily="34" charset="0"/>
              </a:rPr>
              <a:t> </a:t>
            </a:r>
            <a:r>
              <a:rPr lang="nb-NO" sz="2400" dirty="0" err="1">
                <a:cs typeface="Calibri Light" panose="020F0302020204030204" pitchFamily="34" charset="0"/>
              </a:rPr>
              <a:t>previous</a:t>
            </a:r>
            <a:r>
              <a:rPr lang="nb-NO" sz="2400" dirty="0">
                <a:cs typeface="Calibri Light" panose="020F0302020204030204" pitchFamily="34" charset="0"/>
              </a:rPr>
              <a:t> </a:t>
            </a:r>
            <a:r>
              <a:rPr lang="nb-NO" sz="2400" dirty="0" err="1">
                <a:cs typeface="Calibri Light" panose="020F0302020204030204" pitchFamily="34" charset="0"/>
              </a:rPr>
              <a:t>discourse</a:t>
            </a:r>
            <a:r>
              <a:rPr lang="nb-NO" sz="2400" dirty="0">
                <a:cs typeface="Calibri Light" panose="020F0302020204030204" pitchFamily="34" charset="0"/>
              </a:rPr>
              <a:t>, </a:t>
            </a:r>
            <a:r>
              <a:rPr lang="nb-NO" sz="2400" dirty="0" err="1">
                <a:cs typeface="Calibri Light" panose="020F0302020204030204" pitchFamily="34" charset="0"/>
              </a:rPr>
              <a:t>repeat</a:t>
            </a:r>
            <a:r>
              <a:rPr lang="nb-NO" sz="2400" dirty="0">
                <a:cs typeface="Calibri Light" panose="020F0302020204030204" pitchFamily="34" charset="0"/>
              </a:rPr>
              <a:t> </a:t>
            </a:r>
            <a:r>
              <a:rPr lang="nb-NO" sz="2400" dirty="0" err="1">
                <a:cs typeface="Calibri Light" panose="020F0302020204030204" pitchFamily="34" charset="0"/>
              </a:rPr>
              <a:t>the</a:t>
            </a:r>
            <a:r>
              <a:rPr lang="nb-NO" sz="2400" dirty="0">
                <a:cs typeface="Calibri Light" panose="020F0302020204030204" pitchFamily="34" charset="0"/>
              </a:rPr>
              <a:t> element (</a:t>
            </a:r>
            <a:r>
              <a:rPr lang="nb-NO" sz="2400" dirty="0" err="1">
                <a:cs typeface="Calibri Light" panose="020F0302020204030204" pitchFamily="34" charset="0"/>
              </a:rPr>
              <a:t>often</a:t>
            </a:r>
            <a:r>
              <a:rPr lang="nb-NO" sz="2400" dirty="0">
                <a:cs typeface="Calibri Light" panose="020F0302020204030204" pitchFamily="34" charset="0"/>
              </a:rPr>
              <a:t> </a:t>
            </a:r>
            <a:r>
              <a:rPr lang="nb-NO" sz="2400" dirty="0" err="1">
                <a:cs typeface="Calibri Light" panose="020F0302020204030204" pitchFamily="34" charset="0"/>
              </a:rPr>
              <a:t>quote</a:t>
            </a:r>
            <a:r>
              <a:rPr lang="nb-NO" sz="2400" dirty="0">
                <a:cs typeface="Calibri Light" panose="020F0302020204030204" pitchFamily="34" charset="0"/>
              </a:rPr>
              <a:t> it in </a:t>
            </a:r>
            <a:r>
              <a:rPr lang="nb-NO" sz="2400" dirty="0" err="1">
                <a:cs typeface="Calibri Light" panose="020F0302020204030204" pitchFamily="34" charset="0"/>
              </a:rPr>
              <a:t>the</a:t>
            </a:r>
            <a:r>
              <a:rPr lang="nb-NO" sz="2400" dirty="0">
                <a:cs typeface="Calibri Light" panose="020F0302020204030204" pitchFamily="34" charset="0"/>
              </a:rPr>
              <a:t> same </a:t>
            </a:r>
            <a:r>
              <a:rPr lang="nb-NO" sz="2400" dirty="0" err="1">
                <a:cs typeface="Calibri Light" panose="020F0302020204030204" pitchFamily="34" charset="0"/>
              </a:rPr>
              <a:t>morphosyntactic</a:t>
            </a:r>
            <a:r>
              <a:rPr lang="nb-NO" sz="2400" dirty="0">
                <a:cs typeface="Calibri Light" panose="020F0302020204030204" pitchFamily="34" charset="0"/>
              </a:rPr>
              <a:t> form) and </a:t>
            </a:r>
            <a:r>
              <a:rPr lang="nb-NO" sz="2400" dirty="0" err="1">
                <a:cs typeface="Calibri Light" panose="020F0302020204030204" pitchFamily="34" charset="0"/>
              </a:rPr>
              <a:t>add</a:t>
            </a:r>
            <a:r>
              <a:rPr lang="nb-NO" sz="2400" dirty="0">
                <a:cs typeface="Calibri Light" panose="020F0302020204030204" pitchFamily="34" charset="0"/>
              </a:rPr>
              <a:t> a </a:t>
            </a:r>
            <a:r>
              <a:rPr lang="nb-NO" sz="2400" dirty="0" err="1">
                <a:cs typeface="Calibri Light" panose="020F0302020204030204" pitchFamily="34" charset="0"/>
              </a:rPr>
              <a:t>comment</a:t>
            </a:r>
            <a:endParaRPr lang="nb-NO" sz="2400" dirty="0">
              <a:cs typeface="Calibri Light" panose="020F0302020204030204" pitchFamily="34" charset="0"/>
            </a:endParaRPr>
          </a:p>
        </p:txBody>
      </p:sp>
      <p:sp>
        <p:nvSpPr>
          <p:cNvPr id="2" name="Up Arrow 1">
            <a:extLst>
              <a:ext uri="{FF2B5EF4-FFF2-40B4-BE49-F238E27FC236}">
                <a16:creationId xmlns:a16="http://schemas.microsoft.com/office/drawing/2014/main" id="{232133B4-C26F-6833-DB80-A20581A2FB16}"/>
              </a:ext>
            </a:extLst>
          </p:cNvPr>
          <p:cNvSpPr/>
          <p:nvPr/>
        </p:nvSpPr>
        <p:spPr>
          <a:xfrm>
            <a:off x="4773662" y="436650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 name="Up Arrow 2">
            <a:extLst>
              <a:ext uri="{FF2B5EF4-FFF2-40B4-BE49-F238E27FC236}">
                <a16:creationId xmlns:a16="http://schemas.microsoft.com/office/drawing/2014/main" id="{57C06447-F1B0-B9BF-A983-78AA46AAA398}"/>
              </a:ext>
            </a:extLst>
          </p:cNvPr>
          <p:cNvSpPr/>
          <p:nvPr/>
        </p:nvSpPr>
        <p:spPr>
          <a:xfrm>
            <a:off x="7642622" y="431908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Slide Number Placeholder 8">
            <a:extLst>
              <a:ext uri="{FF2B5EF4-FFF2-40B4-BE49-F238E27FC236}">
                <a16:creationId xmlns:a16="http://schemas.microsoft.com/office/drawing/2014/main" id="{DA716279-77BE-41A0-9E4F-9F9EEBEA8DDE}"/>
              </a:ext>
            </a:extLst>
          </p:cNvPr>
          <p:cNvSpPr>
            <a:spLocks noGrp="1"/>
          </p:cNvSpPr>
          <p:nvPr>
            <p:ph type="sldNum" sz="quarter" idx="12"/>
          </p:nvPr>
        </p:nvSpPr>
        <p:spPr/>
        <p:txBody>
          <a:bodyPr/>
          <a:lstStyle/>
          <a:p>
            <a:fld id="{C1710B26-72D1-264C-8E36-3BA9F4ADA98D}" type="slidenum">
              <a:rPr lang="en-NO" smtClean="0"/>
              <a:t>28</a:t>
            </a:fld>
            <a:endParaRPr lang="en-NO"/>
          </a:p>
        </p:txBody>
      </p:sp>
    </p:spTree>
    <p:extLst>
      <p:ext uri="{BB962C8B-B14F-4D97-AF65-F5344CB8AC3E}">
        <p14:creationId xmlns:p14="http://schemas.microsoft.com/office/powerpoint/2010/main" val="30829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5" grpId="0"/>
      <p:bldP spid="16" grpId="0" animBg="1"/>
      <p:bldP spid="17" grpId="0"/>
      <p:bldP spid="18" grpId="0"/>
      <p:bldP spid="19" grpId="0"/>
      <p:bldP spid="22" grpId="0"/>
      <p:bldP spid="5" grpId="0"/>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3275-6903-9285-5F10-940F87135C0E}"/>
              </a:ext>
            </a:extLst>
          </p:cNvPr>
          <p:cNvSpPr>
            <a:spLocks noGrp="1"/>
          </p:cNvSpPr>
          <p:nvPr>
            <p:ph type="title"/>
          </p:nvPr>
        </p:nvSpPr>
        <p:spPr/>
        <p:txBody>
          <a:bodyPr/>
          <a:lstStyle/>
          <a:p>
            <a:r>
              <a:rPr lang="en-NO" dirty="0"/>
              <a:t>Properties of Discourse “Echo” cxns: </a:t>
            </a:r>
            <a:br>
              <a:rPr lang="en-NO" dirty="0"/>
            </a:br>
            <a:r>
              <a:rPr lang="en-NO" dirty="0"/>
              <a:t>Co-creation of discourse</a:t>
            </a:r>
          </a:p>
        </p:txBody>
      </p:sp>
      <p:sp>
        <p:nvSpPr>
          <p:cNvPr id="3" name="Content Placeholder 2">
            <a:extLst>
              <a:ext uri="{FF2B5EF4-FFF2-40B4-BE49-F238E27FC236}">
                <a16:creationId xmlns:a16="http://schemas.microsoft.com/office/drawing/2014/main" id="{4AC5B63F-95DA-A000-C581-A5BDAA664FA1}"/>
              </a:ext>
            </a:extLst>
          </p:cNvPr>
          <p:cNvSpPr>
            <a:spLocks noGrp="1"/>
          </p:cNvSpPr>
          <p:nvPr>
            <p:ph idx="1"/>
          </p:nvPr>
        </p:nvSpPr>
        <p:spPr>
          <a:xfrm>
            <a:off x="601133" y="1825625"/>
            <a:ext cx="11351499" cy="2114608"/>
          </a:xfrm>
        </p:spPr>
        <p:txBody>
          <a:bodyPr>
            <a:normAutofit/>
          </a:bodyPr>
          <a:lstStyle/>
          <a:p>
            <a:pPr marL="0" indent="0">
              <a:buNone/>
            </a:pPr>
            <a:r>
              <a:rPr lang="en-GB" dirty="0"/>
              <a:t>The negotiation of meaning among interlocutors is understudied</a:t>
            </a:r>
          </a:p>
          <a:p>
            <a:pPr marL="0" indent="0">
              <a:buNone/>
            </a:pPr>
            <a:r>
              <a:rPr lang="en-GB" dirty="0"/>
              <a:t>(with notable exceptions, e.g., Hopper 1988, </a:t>
            </a:r>
            <a:r>
              <a:rPr lang="en-GB" dirty="0" err="1"/>
              <a:t>Schegloff</a:t>
            </a:r>
            <a:r>
              <a:rPr lang="en-GB" dirty="0"/>
              <a:t> 1991, Ono and Thompson 1995, </a:t>
            </a:r>
            <a:r>
              <a:rPr lang="en-GB" dirty="0" err="1"/>
              <a:t>Helasvuo</a:t>
            </a:r>
            <a:r>
              <a:rPr lang="en-GB" dirty="0"/>
              <a:t> 2001, </a:t>
            </a:r>
            <a:r>
              <a:rPr lang="en-GB" dirty="0" err="1"/>
              <a:t>Mesch</a:t>
            </a:r>
            <a:r>
              <a:rPr lang="en-GB" dirty="0"/>
              <a:t> et al. 2015) </a:t>
            </a:r>
          </a:p>
          <a:p>
            <a:pPr marL="0" indent="0">
              <a:buNone/>
            </a:pPr>
            <a:r>
              <a:rPr lang="en-NO" b="1" dirty="0"/>
              <a:t>“Echo” cxns result from interaction &amp; communication of at least 2 speakers</a:t>
            </a:r>
          </a:p>
        </p:txBody>
      </p:sp>
      <p:pic>
        <p:nvPicPr>
          <p:cNvPr id="6" name="Graphic 5" descr="Head with gears with solid fill">
            <a:extLst>
              <a:ext uri="{FF2B5EF4-FFF2-40B4-BE49-F238E27FC236}">
                <a16:creationId xmlns:a16="http://schemas.microsoft.com/office/drawing/2014/main" id="{B64D572A-9E8E-9B25-E723-CE4C8A23B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3483" y="4788608"/>
            <a:ext cx="1870521" cy="1870521"/>
          </a:xfrm>
          <a:prstGeom prst="rect">
            <a:avLst/>
          </a:prstGeom>
        </p:spPr>
      </p:pic>
      <p:pic>
        <p:nvPicPr>
          <p:cNvPr id="7" name="Graphic 6" descr="Head with gears outline">
            <a:extLst>
              <a:ext uri="{FF2B5EF4-FFF2-40B4-BE49-F238E27FC236}">
                <a16:creationId xmlns:a16="http://schemas.microsoft.com/office/drawing/2014/main" id="{D25412B2-86E9-2EA1-C300-15744E5BEB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082111" y="4788608"/>
            <a:ext cx="1870521" cy="1870521"/>
          </a:xfrm>
          <a:prstGeom prst="rect">
            <a:avLst/>
          </a:prstGeom>
        </p:spPr>
      </p:pic>
      <p:pic>
        <p:nvPicPr>
          <p:cNvPr id="8" name="Graphic 7" descr="Chat outline">
            <a:extLst>
              <a:ext uri="{FF2B5EF4-FFF2-40B4-BE49-F238E27FC236}">
                <a16:creationId xmlns:a16="http://schemas.microsoft.com/office/drawing/2014/main" id="{F9EA9AE4-E0AF-1BA6-A5D7-6F467C7B29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6103" y="3623440"/>
            <a:ext cx="2330336" cy="2330336"/>
          </a:xfrm>
          <a:prstGeom prst="rect">
            <a:avLst/>
          </a:prstGeom>
        </p:spPr>
      </p:pic>
      <p:sp>
        <p:nvSpPr>
          <p:cNvPr id="10" name="TextBox 9">
            <a:extLst>
              <a:ext uri="{FF2B5EF4-FFF2-40B4-BE49-F238E27FC236}">
                <a16:creationId xmlns:a16="http://schemas.microsoft.com/office/drawing/2014/main" id="{A1296713-B9D2-C2BA-AE3B-18C6301BC7CF}"/>
              </a:ext>
            </a:extLst>
          </p:cNvPr>
          <p:cNvSpPr txBox="1"/>
          <p:nvPr/>
        </p:nvSpPr>
        <p:spPr>
          <a:xfrm>
            <a:off x="825261" y="4139753"/>
            <a:ext cx="6543503" cy="1815882"/>
          </a:xfrm>
          <a:prstGeom prst="rect">
            <a:avLst/>
          </a:prstGeom>
          <a:noFill/>
        </p:spPr>
        <p:txBody>
          <a:bodyPr wrap="square" rtlCol="0">
            <a:spAutoFit/>
          </a:bodyPr>
          <a:lstStyle/>
          <a:p>
            <a:r>
              <a:rPr lang="nb-NO" sz="2800" b="1" dirty="0" err="1"/>
              <a:t>Unresolved</a:t>
            </a:r>
            <a:r>
              <a:rPr lang="nb-NO" sz="2800" b="1" dirty="0"/>
              <a:t> </a:t>
            </a:r>
            <a:r>
              <a:rPr lang="nb-NO" sz="2800" b="1" dirty="0" err="1"/>
              <a:t>issues</a:t>
            </a:r>
            <a:endParaRPr lang="nb-NO" sz="2800" b="1" dirty="0"/>
          </a:p>
          <a:p>
            <a:pPr marL="457200" indent="-457200">
              <a:buFont typeface="Arial" panose="020B0604020202020204" pitchFamily="34" charset="0"/>
              <a:buChar char="•"/>
            </a:pPr>
            <a:r>
              <a:rPr lang="nb-NO" sz="2800" dirty="0"/>
              <a:t>How to </a:t>
            </a:r>
            <a:r>
              <a:rPr lang="nb-NO" sz="2800" dirty="0" err="1"/>
              <a:t>conduct</a:t>
            </a:r>
            <a:r>
              <a:rPr lang="nb-NO" sz="2800" dirty="0"/>
              <a:t> </a:t>
            </a:r>
            <a:r>
              <a:rPr lang="nb-NO" sz="2800" dirty="0" err="1">
                <a:latin typeface="Calibri" panose="020F0502020204030204" pitchFamily="34" charset="0"/>
                <a:cs typeface="Calibri" panose="020F0502020204030204" pitchFamily="34" charset="0"/>
              </a:rPr>
              <a:t>corpus</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searches</a:t>
            </a:r>
            <a:r>
              <a:rPr lang="nb-NO"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nb-NO" sz="2800" dirty="0" err="1">
                <a:latin typeface="Calibri" panose="020F0502020204030204" pitchFamily="34" charset="0"/>
                <a:cs typeface="Calibri" panose="020F0502020204030204" pitchFamily="34" charset="0"/>
              </a:rPr>
              <a:t>Should</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the</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clauses</a:t>
            </a:r>
            <a:r>
              <a:rPr lang="nb-NO" sz="2800" dirty="0">
                <a:latin typeface="Calibri" panose="020F0502020204030204" pitchFamily="34" charset="0"/>
                <a:cs typeface="Calibri" panose="020F0502020204030204" pitchFamily="34" charset="0"/>
              </a:rPr>
              <a:t> be </a:t>
            </a:r>
            <a:r>
              <a:rPr lang="nb-NO" sz="2800" dirty="0" err="1">
                <a:latin typeface="Calibri" panose="020F0502020204030204" pitchFamily="34" charset="0"/>
                <a:cs typeface="Calibri" panose="020F0502020204030204" pitchFamily="34" charset="0"/>
              </a:rPr>
              <a:t>adjacent</a:t>
            </a:r>
            <a:r>
              <a:rPr lang="nb-NO" sz="2800" dirty="0">
                <a:latin typeface="Calibri" panose="020F0502020204030204" pitchFamily="34" charset="0"/>
                <a:cs typeface="Calibri" panose="020F0502020204030204" pitchFamily="34" charset="0"/>
              </a:rPr>
              <a:t> or </a:t>
            </a:r>
            <a:r>
              <a:rPr lang="nb-NO" sz="2800" dirty="0" err="1">
                <a:latin typeface="Calibri" panose="020F0502020204030204" pitchFamily="34" charset="0"/>
                <a:cs typeface="Calibri" panose="020F0502020204030204" pitchFamily="34" charset="0"/>
              </a:rPr>
              <a:t>allow</a:t>
            </a:r>
            <a:r>
              <a:rPr lang="nb-NO" sz="2800" dirty="0">
                <a:latin typeface="Calibri" panose="020F0502020204030204" pitchFamily="34" charset="0"/>
                <a:cs typeface="Calibri" panose="020F0502020204030204" pitchFamily="34" charset="0"/>
              </a:rPr>
              <a:t> for </a:t>
            </a:r>
            <a:r>
              <a:rPr lang="nb-NO" sz="2800" dirty="0" err="1">
                <a:latin typeface="Calibri" panose="020F0502020204030204" pitchFamily="34" charset="0"/>
                <a:cs typeface="Calibri" panose="020F0502020204030204" pitchFamily="34" charset="0"/>
              </a:rPr>
              <a:t>some</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distance</a:t>
            </a:r>
            <a:r>
              <a:rPr lang="nb-NO" sz="2800" dirty="0">
                <a:latin typeface="Calibri" panose="020F0502020204030204" pitchFamily="34" charset="0"/>
                <a:cs typeface="Calibri" panose="020F0502020204030204" pitchFamily="34" charset="0"/>
              </a:rPr>
              <a:t>? </a:t>
            </a:r>
            <a:endParaRPr lang="en-NO"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5FD3CD1-ABC8-9DE8-C261-7095D2DBB23B}"/>
              </a:ext>
            </a:extLst>
          </p:cNvPr>
          <p:cNvSpPr txBox="1"/>
          <p:nvPr/>
        </p:nvSpPr>
        <p:spPr>
          <a:xfrm>
            <a:off x="8546871" y="4264594"/>
            <a:ext cx="914400" cy="461665"/>
          </a:xfrm>
          <a:prstGeom prst="rect">
            <a:avLst/>
          </a:prstGeom>
          <a:noFill/>
        </p:spPr>
        <p:txBody>
          <a:bodyPr wrap="square">
            <a:spAutoFit/>
          </a:bodyPr>
          <a:lstStyle/>
          <a:p>
            <a:pPr marL="0" indent="0">
              <a:buFont typeface="Arial" panose="020B0604020202020204" pitchFamily="34" charset="0"/>
              <a:buNone/>
            </a:pPr>
            <a:r>
              <a:rPr lang="nb-NO" sz="2400" b="1" dirty="0">
                <a:highlight>
                  <a:srgbClr val="F2F2F2"/>
                </a:highlight>
                <a:cs typeface="Calibri Light" panose="020F0302020204030204" pitchFamily="34" charset="0"/>
              </a:rPr>
              <a:t>{XP}</a:t>
            </a:r>
            <a:endParaRPr lang="en-GB" sz="2400" b="1" dirty="0">
              <a:highlight>
                <a:srgbClr val="F2F2F2"/>
              </a:highlight>
            </a:endParaRPr>
          </a:p>
        </p:txBody>
      </p:sp>
      <p:sp>
        <p:nvSpPr>
          <p:cNvPr id="5" name="TextBox 4">
            <a:extLst>
              <a:ext uri="{FF2B5EF4-FFF2-40B4-BE49-F238E27FC236}">
                <a16:creationId xmlns:a16="http://schemas.microsoft.com/office/drawing/2014/main" id="{D188E6C7-95DE-9F0C-C57A-77B6D1685AED}"/>
              </a:ext>
            </a:extLst>
          </p:cNvPr>
          <p:cNvSpPr txBox="1"/>
          <p:nvPr/>
        </p:nvSpPr>
        <p:spPr>
          <a:xfrm>
            <a:off x="9312413" y="4454859"/>
            <a:ext cx="3129588" cy="461665"/>
          </a:xfrm>
          <a:prstGeom prst="rect">
            <a:avLst/>
          </a:prstGeom>
          <a:noFill/>
        </p:spPr>
        <p:txBody>
          <a:bodyPr wrap="square">
            <a:spAutoFit/>
          </a:bodyPr>
          <a:lstStyle/>
          <a:p>
            <a:r>
              <a:rPr lang="ru-RU" sz="2400" b="1" dirty="0">
                <a:highlight>
                  <a:srgbClr val="F2F2F2"/>
                </a:highlight>
              </a:rPr>
              <a:t>Скажешь тоже </a:t>
            </a:r>
            <a:r>
              <a:rPr lang="en-GB" sz="2400" b="1" dirty="0">
                <a:highlight>
                  <a:srgbClr val="F2F2F2"/>
                </a:highlight>
              </a:rPr>
              <a:t>~XP </a:t>
            </a:r>
          </a:p>
        </p:txBody>
      </p:sp>
      <p:sp>
        <p:nvSpPr>
          <p:cNvPr id="9" name="Slide Number Placeholder 8">
            <a:extLst>
              <a:ext uri="{FF2B5EF4-FFF2-40B4-BE49-F238E27FC236}">
                <a16:creationId xmlns:a16="http://schemas.microsoft.com/office/drawing/2014/main" id="{29CA0BAD-2BCF-03C8-70DE-30F3B8D18D19}"/>
              </a:ext>
            </a:extLst>
          </p:cNvPr>
          <p:cNvSpPr>
            <a:spLocks noGrp="1"/>
          </p:cNvSpPr>
          <p:nvPr>
            <p:ph type="sldNum" sz="quarter" idx="12"/>
          </p:nvPr>
        </p:nvSpPr>
        <p:spPr/>
        <p:txBody>
          <a:bodyPr/>
          <a:lstStyle/>
          <a:p>
            <a:fld id="{C1710B26-72D1-264C-8E36-3BA9F4ADA98D}" type="slidenum">
              <a:rPr lang="en-NO" smtClean="0"/>
              <a:t>29</a:t>
            </a:fld>
            <a:endParaRPr lang="en-NO"/>
          </a:p>
        </p:txBody>
      </p:sp>
    </p:spTree>
    <p:extLst>
      <p:ext uri="{BB962C8B-B14F-4D97-AF65-F5344CB8AC3E}">
        <p14:creationId xmlns:p14="http://schemas.microsoft.com/office/powerpoint/2010/main" val="16384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5444A3-D967-9283-106F-2E2AC9B9561C}"/>
              </a:ext>
            </a:extLst>
          </p:cNvPr>
          <p:cNvSpPr txBox="1">
            <a:spLocks/>
          </p:cNvSpPr>
          <p:nvPr/>
        </p:nvSpPr>
        <p:spPr>
          <a:xfrm>
            <a:off x="838200" y="556995"/>
            <a:ext cx="10515600" cy="11336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sz="5200" dirty="0"/>
              <a:t>Plan for this talk</a:t>
            </a:r>
          </a:p>
        </p:txBody>
      </p:sp>
      <p:graphicFrame>
        <p:nvGraphicFramePr>
          <p:cNvPr id="5" name="Content Placeholder 2">
            <a:extLst>
              <a:ext uri="{FF2B5EF4-FFF2-40B4-BE49-F238E27FC236}">
                <a16:creationId xmlns:a16="http://schemas.microsoft.com/office/drawing/2014/main" id="{CA37E02B-CC51-8525-F38E-BA28077E09FE}"/>
              </a:ext>
            </a:extLst>
          </p:cNvPr>
          <p:cNvGraphicFramePr>
            <a:graphicFrameLocks noChangeAspect="1"/>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2">
            <a:extLst>
              <a:ext uri="{FF2B5EF4-FFF2-40B4-BE49-F238E27FC236}">
                <a16:creationId xmlns:a16="http://schemas.microsoft.com/office/drawing/2014/main" id="{FD8217EB-B931-09E6-5D4C-D3CD5F6096C5}"/>
              </a:ext>
            </a:extLst>
          </p:cNvPr>
          <p:cNvSpPr>
            <a:spLocks noGrp="1"/>
          </p:cNvSpPr>
          <p:nvPr>
            <p:ph type="sldNum" sz="quarter" idx="12"/>
          </p:nvPr>
        </p:nvSpPr>
        <p:spPr>
          <a:xfrm>
            <a:off x="8610600" y="6356350"/>
            <a:ext cx="2743200" cy="365125"/>
          </a:xfrm>
        </p:spPr>
        <p:txBody>
          <a:bodyPr/>
          <a:lstStyle/>
          <a:p>
            <a:fld id="{6E77C5C6-3357-E145-B5C5-5B5168CE97B5}" type="slidenum">
              <a:rPr lang="en-NO" smtClean="0"/>
              <a:t>3</a:t>
            </a:fld>
            <a:endParaRPr lang="en-NO"/>
          </a:p>
        </p:txBody>
      </p:sp>
    </p:spTree>
    <p:extLst>
      <p:ext uri="{BB962C8B-B14F-4D97-AF65-F5344CB8AC3E}">
        <p14:creationId xmlns:p14="http://schemas.microsoft.com/office/powerpoint/2010/main" val="220544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4C436A9-216C-49F8-B6CE-052D30594DD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CBA2F3D-4689-4A5D-87CF-587F7986384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1DBACA17-BE49-4570-87E5-767DA550B2F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AF7F595-6CD8-4682-BC13-CD5D1452C75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E273A358-B36F-4909-8877-F8F447BB525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A6A6891-3531-4365-A8FD-0CF259B057B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0BCF3F1-EAFE-498B-8F5C-A7F5AB1927E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73ABCB18-CCFB-42D7-B9AA-C690FF20723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A3095365-98B5-4FA1-9485-2D1D7B44254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882487D3-C41B-7D4E-9075-BDB9A5B29EA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78AEEB52-DCD4-ED4B-B3C1-3C8E212D75F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56624B69-C6DB-A941-AECB-A64810E59B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593A-2B2C-CB61-DD2F-898809F2903F}"/>
              </a:ext>
            </a:extLst>
          </p:cNvPr>
          <p:cNvSpPr>
            <a:spLocks noGrp="1"/>
          </p:cNvSpPr>
          <p:nvPr>
            <p:ph type="title"/>
          </p:nvPr>
        </p:nvSpPr>
        <p:spPr/>
        <p:txBody>
          <a:bodyPr/>
          <a:lstStyle/>
          <a:p>
            <a:r>
              <a:rPr lang="en-NO" dirty="0"/>
              <a:t>Summing up</a:t>
            </a:r>
          </a:p>
        </p:txBody>
      </p:sp>
      <p:sp>
        <p:nvSpPr>
          <p:cNvPr id="3" name="Content Placeholder 2">
            <a:extLst>
              <a:ext uri="{FF2B5EF4-FFF2-40B4-BE49-F238E27FC236}">
                <a16:creationId xmlns:a16="http://schemas.microsoft.com/office/drawing/2014/main" id="{2EDAE665-85C3-B6C2-2203-C0FA685B6E16}"/>
              </a:ext>
            </a:extLst>
          </p:cNvPr>
          <p:cNvSpPr>
            <a:spLocks noGrp="1"/>
          </p:cNvSpPr>
          <p:nvPr>
            <p:ph idx="1"/>
          </p:nvPr>
        </p:nvSpPr>
        <p:spPr>
          <a:xfrm>
            <a:off x="838200" y="1825625"/>
            <a:ext cx="10515600" cy="4736042"/>
          </a:xfrm>
        </p:spPr>
        <p:txBody>
          <a:bodyPr>
            <a:normAutofit fontScale="92500"/>
          </a:bodyPr>
          <a:lstStyle/>
          <a:p>
            <a:r>
              <a:rPr lang="nb-NO" dirty="0" err="1"/>
              <a:t>Despite</a:t>
            </a:r>
            <a:r>
              <a:rPr lang="nb-NO" dirty="0"/>
              <a:t> </a:t>
            </a:r>
            <a:r>
              <a:rPr lang="nb-NO" dirty="0" err="1"/>
              <a:t>the</a:t>
            </a:r>
            <a:r>
              <a:rPr lang="nb-NO" dirty="0"/>
              <a:t> </a:t>
            </a:r>
            <a:r>
              <a:rPr lang="nb-NO" dirty="0" err="1"/>
              <a:t>fact</a:t>
            </a:r>
            <a:r>
              <a:rPr lang="nb-NO" dirty="0"/>
              <a:t> </a:t>
            </a:r>
            <a:r>
              <a:rPr lang="nb-NO" dirty="0" err="1"/>
              <a:t>that</a:t>
            </a:r>
            <a:r>
              <a:rPr lang="nb-NO" dirty="0"/>
              <a:t> Russian </a:t>
            </a:r>
            <a:r>
              <a:rPr lang="en-NO" sz="2800" dirty="0"/>
              <a:t>does not have </a:t>
            </a:r>
            <a:r>
              <a:rPr lang="en-NO" sz="2800" b="1" dirty="0"/>
              <a:t>grammaticalized</a:t>
            </a:r>
            <a:r>
              <a:rPr lang="en-NO" sz="2800" dirty="0"/>
              <a:t> reduplication affixes (“reduplication avoider”), it makes </a:t>
            </a:r>
            <a:r>
              <a:rPr lang="en-NO" sz="2800" b="1" dirty="0"/>
              <a:t>productive use </a:t>
            </a:r>
            <a:r>
              <a:rPr lang="en-NO" sz="2800" dirty="0"/>
              <a:t>of reduplication</a:t>
            </a:r>
            <a:endParaRPr lang="nb-NO" dirty="0"/>
          </a:p>
          <a:p>
            <a:r>
              <a:rPr lang="nb-NO" dirty="0"/>
              <a:t>Russian shows a </a:t>
            </a:r>
            <a:r>
              <a:rPr lang="nb-NO" b="1" dirty="0" err="1"/>
              <a:t>great</a:t>
            </a:r>
            <a:r>
              <a:rPr lang="nb-NO" b="1" dirty="0"/>
              <a:t> </a:t>
            </a:r>
            <a:r>
              <a:rPr lang="nb-NO" b="1" dirty="0" err="1"/>
              <a:t>number</a:t>
            </a:r>
            <a:r>
              <a:rPr lang="nb-NO" b="1" dirty="0"/>
              <a:t> </a:t>
            </a:r>
            <a:r>
              <a:rPr lang="nb-NO" dirty="0"/>
              <a:t>and </a:t>
            </a:r>
            <a:r>
              <a:rPr lang="nb-NO" b="1" dirty="0" err="1"/>
              <a:t>variety</a:t>
            </a:r>
            <a:r>
              <a:rPr lang="nb-NO" dirty="0"/>
              <a:t> </a:t>
            </a:r>
            <a:r>
              <a:rPr lang="nb-NO" dirty="0" err="1"/>
              <a:t>of</a:t>
            </a:r>
            <a:r>
              <a:rPr lang="nb-NO" dirty="0"/>
              <a:t> </a:t>
            </a:r>
            <a:r>
              <a:rPr lang="nb-NO" dirty="0" err="1"/>
              <a:t>repetition</a:t>
            </a:r>
            <a:r>
              <a:rPr lang="nb-NO" dirty="0"/>
              <a:t> </a:t>
            </a:r>
            <a:r>
              <a:rPr lang="nb-NO" dirty="0" err="1"/>
              <a:t>constructions</a:t>
            </a:r>
            <a:r>
              <a:rPr lang="nb-NO" dirty="0"/>
              <a:t> </a:t>
            </a:r>
            <a:r>
              <a:rPr lang="nb-NO" dirty="0" err="1"/>
              <a:t>that</a:t>
            </a:r>
            <a:r>
              <a:rPr lang="nb-NO" dirty="0"/>
              <a:t> </a:t>
            </a:r>
            <a:r>
              <a:rPr lang="nb-NO" dirty="0" err="1"/>
              <a:t>represent</a:t>
            </a:r>
            <a:r>
              <a:rPr lang="nb-NO" dirty="0"/>
              <a:t> </a:t>
            </a:r>
            <a:r>
              <a:rPr lang="nb-NO" dirty="0" err="1"/>
              <a:t>nearly</a:t>
            </a:r>
            <a:r>
              <a:rPr lang="nb-NO" dirty="0"/>
              <a:t> all types </a:t>
            </a:r>
            <a:r>
              <a:rPr lang="nb-NO" dirty="0" err="1"/>
              <a:t>identified</a:t>
            </a:r>
            <a:r>
              <a:rPr lang="nb-NO" dirty="0"/>
              <a:t> for </a:t>
            </a:r>
            <a:r>
              <a:rPr lang="nb-NO" dirty="0" err="1"/>
              <a:t>reduplication-friendly</a:t>
            </a:r>
            <a:r>
              <a:rPr lang="nb-NO" dirty="0"/>
              <a:t> </a:t>
            </a:r>
            <a:r>
              <a:rPr lang="nb-NO" dirty="0" err="1"/>
              <a:t>languages</a:t>
            </a:r>
            <a:endParaRPr lang="nb-NO" dirty="0"/>
          </a:p>
          <a:p>
            <a:r>
              <a:rPr lang="nb-NO" dirty="0"/>
              <a:t>In Russian </a:t>
            </a:r>
            <a:r>
              <a:rPr lang="nb-NO" dirty="0" err="1"/>
              <a:t>reduplicative</a:t>
            </a:r>
            <a:r>
              <a:rPr lang="nb-NO" dirty="0"/>
              <a:t> </a:t>
            </a:r>
            <a:r>
              <a:rPr lang="nb-NO" dirty="0" err="1"/>
              <a:t>cxns</a:t>
            </a:r>
            <a:r>
              <a:rPr lang="nb-NO" dirty="0"/>
              <a:t>, </a:t>
            </a:r>
            <a:r>
              <a:rPr lang="nb-NO" dirty="0" err="1"/>
              <a:t>repetition</a:t>
            </a:r>
            <a:r>
              <a:rPr lang="nb-NO" dirty="0"/>
              <a:t> </a:t>
            </a:r>
            <a:r>
              <a:rPr lang="nb-NO" dirty="0" err="1"/>
              <a:t>can</a:t>
            </a:r>
            <a:r>
              <a:rPr lang="nb-NO" dirty="0"/>
              <a:t> be </a:t>
            </a:r>
            <a:r>
              <a:rPr lang="en-US" b="1" dirty="0">
                <a:effectLst/>
                <a:ea typeface="Times New Roman" panose="02020603050405020304" pitchFamily="18" charset="0"/>
              </a:rPr>
              <a:t>whole</a:t>
            </a:r>
            <a:r>
              <a:rPr lang="en-US" dirty="0">
                <a:effectLst/>
                <a:ea typeface="Times New Roman" panose="02020603050405020304" pitchFamily="18" charset="0"/>
              </a:rPr>
              <a:t>, </a:t>
            </a:r>
            <a:r>
              <a:rPr lang="en-US" b="1" dirty="0">
                <a:effectLst/>
                <a:ea typeface="Times New Roman" panose="02020603050405020304" pitchFamily="18" charset="0"/>
              </a:rPr>
              <a:t>partial</a:t>
            </a:r>
            <a:r>
              <a:rPr lang="en-US" dirty="0">
                <a:effectLst/>
                <a:ea typeface="Times New Roman" panose="02020603050405020304" pitchFamily="18" charset="0"/>
              </a:rPr>
              <a:t>, or entail </a:t>
            </a:r>
            <a:r>
              <a:rPr lang="en-US" b="1" dirty="0">
                <a:effectLst/>
                <a:ea typeface="Times New Roman" panose="02020603050405020304" pitchFamily="18" charset="0"/>
              </a:rPr>
              <a:t>modification</a:t>
            </a:r>
            <a:r>
              <a:rPr lang="en-NO" sz="2400" dirty="0">
                <a:effectLst/>
              </a:rPr>
              <a:t> </a:t>
            </a:r>
          </a:p>
          <a:p>
            <a:r>
              <a:rPr lang="en-GB" dirty="0"/>
              <a:t>Discourse “Echo” constructions, which </a:t>
            </a:r>
            <a:r>
              <a:rPr lang="en-NO" dirty="0"/>
              <a:t>have non-trivial properties in terms of semantics and structure,</a:t>
            </a:r>
            <a:r>
              <a:rPr lang="en-GB" dirty="0"/>
              <a:t> </a:t>
            </a:r>
            <a:r>
              <a:rPr lang="en-GB" b="1" dirty="0"/>
              <a:t>expand the scope of reduplication </a:t>
            </a:r>
            <a:r>
              <a:rPr lang="en-GB" dirty="0"/>
              <a:t>beyond clause boundaries</a:t>
            </a:r>
            <a:endParaRPr lang="en-NO" dirty="0"/>
          </a:p>
          <a:p>
            <a:r>
              <a:rPr lang="en-NO" dirty="0"/>
              <a:t>Discourse “Echo” cxns are born </a:t>
            </a:r>
            <a:r>
              <a:rPr lang="en-NO" b="1" dirty="0"/>
              <a:t>in the moment of verbal interaction </a:t>
            </a:r>
            <a:r>
              <a:rPr lang="en-NO" dirty="0"/>
              <a:t>between two speakers</a:t>
            </a:r>
          </a:p>
        </p:txBody>
      </p:sp>
      <p:sp>
        <p:nvSpPr>
          <p:cNvPr id="4" name="Slide Number Placeholder 3">
            <a:extLst>
              <a:ext uri="{FF2B5EF4-FFF2-40B4-BE49-F238E27FC236}">
                <a16:creationId xmlns:a16="http://schemas.microsoft.com/office/drawing/2014/main" id="{26D7A18E-1F55-A100-6440-CCBCBB91539D}"/>
              </a:ext>
            </a:extLst>
          </p:cNvPr>
          <p:cNvSpPr>
            <a:spLocks noGrp="1"/>
          </p:cNvSpPr>
          <p:nvPr>
            <p:ph type="sldNum" sz="quarter" idx="12"/>
          </p:nvPr>
        </p:nvSpPr>
        <p:spPr/>
        <p:txBody>
          <a:bodyPr/>
          <a:lstStyle/>
          <a:p>
            <a:fld id="{C1710B26-72D1-264C-8E36-3BA9F4ADA98D}" type="slidenum">
              <a:rPr lang="en-NO" smtClean="0"/>
              <a:t>30</a:t>
            </a:fld>
            <a:endParaRPr lang="en-NO"/>
          </a:p>
        </p:txBody>
      </p:sp>
    </p:spTree>
    <p:extLst>
      <p:ext uri="{BB962C8B-B14F-4D97-AF65-F5344CB8AC3E}">
        <p14:creationId xmlns:p14="http://schemas.microsoft.com/office/powerpoint/2010/main" val="2682422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145B3B-09F2-80BB-5CA5-AF1D93FC6B11}"/>
              </a:ext>
            </a:extLst>
          </p:cNvPr>
          <p:cNvSpPr>
            <a:spLocks noGrp="1"/>
          </p:cNvSpPr>
          <p:nvPr>
            <p:ph type="title"/>
          </p:nvPr>
        </p:nvSpPr>
        <p:spPr/>
        <p:txBody>
          <a:bodyPr>
            <a:normAutofit/>
          </a:bodyPr>
          <a:lstStyle/>
          <a:p>
            <a:r>
              <a:rPr lang="en-NO" sz="8800" dirty="0">
                <a:latin typeface="Roboto" panose="02000000000000000000" pitchFamily="2" charset="0"/>
                <a:ea typeface="Roboto" panose="02000000000000000000" pitchFamily="2" charset="0"/>
                <a:cs typeface="Roboto" panose="02000000000000000000" pitchFamily="2" charset="0"/>
              </a:rPr>
              <a:t>Thank you!</a:t>
            </a:r>
          </a:p>
        </p:txBody>
      </p:sp>
      <p:sp>
        <p:nvSpPr>
          <p:cNvPr id="6" name="Text Placeholder 5">
            <a:extLst>
              <a:ext uri="{FF2B5EF4-FFF2-40B4-BE49-F238E27FC236}">
                <a16:creationId xmlns:a16="http://schemas.microsoft.com/office/drawing/2014/main" id="{65D5D133-74DD-E194-A4B3-5D2F7A06F120}"/>
              </a:ext>
            </a:extLst>
          </p:cNvPr>
          <p:cNvSpPr>
            <a:spLocks noGrp="1"/>
          </p:cNvSpPr>
          <p:nvPr>
            <p:ph type="body" idx="1"/>
          </p:nvPr>
        </p:nvSpPr>
        <p:spPr/>
        <p:txBody>
          <a:bodyPr/>
          <a:lstStyle/>
          <a:p>
            <a:endParaRPr lang="en-NO"/>
          </a:p>
        </p:txBody>
      </p:sp>
      <p:sp>
        <p:nvSpPr>
          <p:cNvPr id="4" name="Slide Number Placeholder 3">
            <a:extLst>
              <a:ext uri="{FF2B5EF4-FFF2-40B4-BE49-F238E27FC236}">
                <a16:creationId xmlns:a16="http://schemas.microsoft.com/office/drawing/2014/main" id="{65CAF2AB-0515-11AB-D231-3F5656C652CD}"/>
              </a:ext>
            </a:extLst>
          </p:cNvPr>
          <p:cNvSpPr>
            <a:spLocks noGrp="1"/>
          </p:cNvSpPr>
          <p:nvPr>
            <p:ph type="sldNum" sz="quarter" idx="12"/>
          </p:nvPr>
        </p:nvSpPr>
        <p:spPr/>
        <p:txBody>
          <a:bodyPr/>
          <a:lstStyle/>
          <a:p>
            <a:fld id="{C1710B26-72D1-264C-8E36-3BA9F4ADA98D}" type="slidenum">
              <a:rPr lang="en-NO" smtClean="0"/>
              <a:t>31</a:t>
            </a:fld>
            <a:endParaRPr lang="en-NO"/>
          </a:p>
        </p:txBody>
      </p:sp>
    </p:spTree>
    <p:extLst>
      <p:ext uri="{BB962C8B-B14F-4D97-AF65-F5344CB8AC3E}">
        <p14:creationId xmlns:p14="http://schemas.microsoft.com/office/powerpoint/2010/main" val="1462645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678-EF3A-299F-3A45-C708DF1F9893}"/>
              </a:ext>
            </a:extLst>
          </p:cNvPr>
          <p:cNvSpPr>
            <a:spLocks noGrp="1"/>
          </p:cNvSpPr>
          <p:nvPr>
            <p:ph type="title"/>
          </p:nvPr>
        </p:nvSpPr>
        <p:spPr>
          <a:xfrm>
            <a:off x="838200" y="365126"/>
            <a:ext cx="10515600" cy="1037790"/>
          </a:xfrm>
        </p:spPr>
        <p:txBody>
          <a:bodyPr/>
          <a:lstStyle/>
          <a:p>
            <a:r>
              <a:rPr lang="en-NO" dirty="0"/>
              <a:t>References</a:t>
            </a:r>
          </a:p>
        </p:txBody>
      </p:sp>
      <p:sp>
        <p:nvSpPr>
          <p:cNvPr id="3" name="Content Placeholder 2">
            <a:extLst>
              <a:ext uri="{FF2B5EF4-FFF2-40B4-BE49-F238E27FC236}">
                <a16:creationId xmlns:a16="http://schemas.microsoft.com/office/drawing/2014/main" id="{07FE5064-F9F1-A08A-8F60-9531A41E0508}"/>
              </a:ext>
            </a:extLst>
          </p:cNvPr>
          <p:cNvSpPr>
            <a:spLocks noGrp="1"/>
          </p:cNvSpPr>
          <p:nvPr>
            <p:ph idx="1"/>
          </p:nvPr>
        </p:nvSpPr>
        <p:spPr>
          <a:xfrm>
            <a:off x="347241" y="1274481"/>
            <a:ext cx="11667281" cy="4351338"/>
          </a:xfrm>
        </p:spPr>
        <p:txBody>
          <a:bodyPr>
            <a:noAutofit/>
          </a:bodyPr>
          <a:lstStyle/>
          <a:p>
            <a:r>
              <a:rPr lang="en-US" sz="1600" dirty="0" err="1">
                <a:effectLst/>
                <a:latin typeface="+mj-lt"/>
                <a:ea typeface="Times New Roman" panose="02020603050405020304" pitchFamily="18" charset="0"/>
              </a:rPr>
              <a:t>Freywald</a:t>
            </a:r>
            <a:r>
              <a:rPr lang="en-US" sz="1600" dirty="0">
                <a:effectLst/>
                <a:latin typeface="+mj-lt"/>
                <a:ea typeface="Times New Roman" panose="02020603050405020304" pitchFamily="18" charset="0"/>
              </a:rPr>
              <a:t>, Ulrike and Rita </a:t>
            </a:r>
            <a:r>
              <a:rPr lang="en-US" sz="1600" dirty="0" err="1">
                <a:effectLst/>
                <a:latin typeface="+mj-lt"/>
                <a:ea typeface="Times New Roman" panose="02020603050405020304" pitchFamily="18" charset="0"/>
              </a:rPr>
              <a:t>Finkbeiner</a:t>
            </a:r>
            <a:r>
              <a:rPr lang="en-US" sz="1600" dirty="0">
                <a:effectLst/>
                <a:latin typeface="+mj-lt"/>
                <a:ea typeface="Times New Roman" panose="02020603050405020304" pitchFamily="18" charset="0"/>
              </a:rPr>
              <a:t>. 2018. Exact repetition or total reduplication? Exploring their boundaries in discourse and grammar. In Rita </a:t>
            </a:r>
            <a:r>
              <a:rPr lang="en-US" sz="1600" dirty="0" err="1">
                <a:effectLst/>
                <a:latin typeface="+mj-lt"/>
                <a:ea typeface="Times New Roman" panose="02020603050405020304" pitchFamily="18" charset="0"/>
              </a:rPr>
              <a:t>Finkbeiner</a:t>
            </a:r>
            <a:r>
              <a:rPr lang="en-US" sz="1600" dirty="0">
                <a:effectLst/>
                <a:latin typeface="+mj-lt"/>
                <a:ea typeface="Times New Roman" panose="02020603050405020304" pitchFamily="18" charset="0"/>
              </a:rPr>
              <a:t> and Ulrike </a:t>
            </a:r>
            <a:r>
              <a:rPr lang="en-US" sz="1600" dirty="0" err="1">
                <a:effectLst/>
                <a:latin typeface="+mj-lt"/>
                <a:ea typeface="Times New Roman" panose="02020603050405020304" pitchFamily="18" charset="0"/>
              </a:rPr>
              <a:t>Freywald</a:t>
            </a:r>
            <a:r>
              <a:rPr lang="en-US" sz="1600" dirty="0">
                <a:effectLst/>
                <a:latin typeface="+mj-lt"/>
                <a:ea typeface="Times New Roman" panose="02020603050405020304" pitchFamily="18" charset="0"/>
              </a:rPr>
              <a:t> (eds.), </a:t>
            </a:r>
            <a:r>
              <a:rPr lang="en-US" sz="1600" i="1" dirty="0">
                <a:effectLst/>
                <a:latin typeface="+mj-lt"/>
                <a:ea typeface="Times New Roman" panose="02020603050405020304" pitchFamily="18" charset="0"/>
              </a:rPr>
              <a:t>Exact Repetition in Grammar and Discourse</a:t>
            </a:r>
            <a:r>
              <a:rPr lang="en-US" sz="1600" dirty="0">
                <a:effectLst/>
                <a:latin typeface="+mj-lt"/>
                <a:ea typeface="Times New Roman" panose="02020603050405020304" pitchFamily="18" charset="0"/>
              </a:rPr>
              <a:t>, 3–28. De Gruyter Mouton.</a:t>
            </a:r>
            <a:r>
              <a:rPr lang="en-NO" sz="1600" dirty="0">
                <a:effectLst/>
                <a:latin typeface="+mj-lt"/>
              </a:rPr>
              <a:t> </a:t>
            </a:r>
          </a:p>
          <a:p>
            <a:r>
              <a:rPr lang="en-GB" sz="1600" dirty="0" err="1">
                <a:latin typeface="+mj-lt"/>
              </a:rPr>
              <a:t>Haspelmath</a:t>
            </a:r>
            <a:r>
              <a:rPr lang="en-GB" sz="1600" dirty="0">
                <a:latin typeface="+mj-lt"/>
              </a:rPr>
              <a:t>, Martin. 2023. On what a construction is. </a:t>
            </a:r>
            <a:r>
              <a:rPr lang="en-GB" sz="1600" i="1" dirty="0">
                <a:latin typeface="+mj-lt"/>
              </a:rPr>
              <a:t>Constructions </a:t>
            </a:r>
            <a:r>
              <a:rPr lang="en-GB" sz="1600" dirty="0">
                <a:latin typeface="+mj-lt"/>
              </a:rPr>
              <a:t>15.1. </a:t>
            </a:r>
            <a:r>
              <a:rPr lang="en-GB" sz="1600" dirty="0">
                <a:latin typeface="+mj-lt"/>
                <a:hlinkClick r:id="rId2"/>
              </a:rPr>
              <a:t>https://doi.org/10.24338/cons-539</a:t>
            </a:r>
            <a:r>
              <a:rPr lang="en-GB" sz="1600" dirty="0">
                <a:latin typeface="+mj-lt"/>
              </a:rPr>
              <a:t>   </a:t>
            </a:r>
          </a:p>
          <a:p>
            <a:r>
              <a:rPr lang="en-US" sz="1600" dirty="0" err="1">
                <a:effectLst/>
                <a:latin typeface="+mj-lt"/>
                <a:ea typeface="Times New Roman" panose="02020603050405020304" pitchFamily="18" charset="0"/>
              </a:rPr>
              <a:t>Helasvuo</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Marja-Liisa</a:t>
            </a:r>
            <a:r>
              <a:rPr lang="en-US" sz="1600" dirty="0">
                <a:effectLst/>
                <a:latin typeface="+mj-lt"/>
                <a:ea typeface="Times New Roman" panose="02020603050405020304" pitchFamily="18" charset="0"/>
              </a:rPr>
              <a:t>. 2001. </a:t>
            </a:r>
            <a:r>
              <a:rPr lang="en-US" sz="1600" i="1" dirty="0">
                <a:effectLst/>
                <a:latin typeface="+mj-lt"/>
                <a:ea typeface="Times New Roman" panose="02020603050405020304" pitchFamily="18" charset="0"/>
              </a:rPr>
              <a:t>Syntax in the Making: The emergence of syntactic units in Finnish conversation.</a:t>
            </a:r>
            <a:r>
              <a:rPr lang="en-US" sz="1600" dirty="0">
                <a:effectLst/>
                <a:latin typeface="+mj-lt"/>
                <a:ea typeface="Times New Roman" panose="02020603050405020304" pitchFamily="18" charset="0"/>
              </a:rPr>
              <a:t> John Benjamins.</a:t>
            </a:r>
            <a:r>
              <a:rPr lang="en-NO" sz="1600" dirty="0">
                <a:effectLst/>
                <a:latin typeface="+mj-lt"/>
              </a:rPr>
              <a:t> </a:t>
            </a:r>
            <a:endParaRPr lang="en-GB" sz="1600" dirty="0">
              <a:latin typeface="+mj-lt"/>
            </a:endParaRPr>
          </a:p>
          <a:p>
            <a:r>
              <a:rPr lang="en-US" sz="1600" dirty="0">
                <a:effectLst/>
                <a:latin typeface="+mj-lt"/>
                <a:ea typeface="Times New Roman" panose="02020603050405020304" pitchFamily="18" charset="0"/>
              </a:rPr>
              <a:t>Hopper, Paul J. 1988. Emergent Grammar and the A Priori Grammar Postulate. In Deborah Tannen (ed.), </a:t>
            </a:r>
            <a:r>
              <a:rPr lang="en-US" sz="1600" i="1" dirty="0">
                <a:effectLst/>
                <a:latin typeface="+mj-lt"/>
                <a:ea typeface="Times New Roman" panose="02020603050405020304" pitchFamily="18" charset="0"/>
              </a:rPr>
              <a:t>Linguistics in Context</a:t>
            </a:r>
            <a:r>
              <a:rPr lang="en-US" sz="1600" dirty="0">
                <a:effectLst/>
                <a:latin typeface="+mj-lt"/>
                <a:ea typeface="Times New Roman" panose="02020603050405020304" pitchFamily="18" charset="0"/>
              </a:rPr>
              <a:t>, 117–134. </a:t>
            </a:r>
            <a:r>
              <a:rPr lang="en-US" sz="1600" dirty="0" err="1">
                <a:effectLst/>
                <a:latin typeface="+mj-lt"/>
                <a:ea typeface="Times New Roman" panose="02020603050405020304" pitchFamily="18" charset="0"/>
              </a:rPr>
              <a:t>Ablex</a:t>
            </a:r>
            <a:r>
              <a:rPr lang="en-US" sz="1600" dirty="0">
                <a:effectLst/>
                <a:latin typeface="+mj-lt"/>
                <a:ea typeface="Times New Roman" panose="02020603050405020304" pitchFamily="18" charset="0"/>
              </a:rPr>
              <a:t>.</a:t>
            </a:r>
            <a:r>
              <a:rPr lang="en-NO" sz="1600" dirty="0">
                <a:effectLst/>
                <a:latin typeface="+mj-lt"/>
              </a:rPr>
              <a:t> </a:t>
            </a:r>
            <a:endParaRPr lang="en-GB" sz="1600" dirty="0">
              <a:latin typeface="+mj-lt"/>
            </a:endParaRPr>
          </a:p>
          <a:p>
            <a:r>
              <a:rPr lang="nb-NO" sz="1600" dirty="0">
                <a:latin typeface="+mj-lt"/>
                <a:cs typeface="Calibri Light" panose="020F0302020204030204" pitchFamily="34" charset="0"/>
              </a:rPr>
              <a:t>Lyngfelt, Benjamin, </a:t>
            </a:r>
            <a:r>
              <a:rPr lang="nb-NO" sz="1600" dirty="0" err="1">
                <a:latin typeface="+mj-lt"/>
                <a:cs typeface="Calibri Light" panose="020F0302020204030204" pitchFamily="34" charset="0"/>
              </a:rPr>
              <a:t>Linnéa</a:t>
            </a:r>
            <a:r>
              <a:rPr lang="nb-NO" sz="1600" dirty="0">
                <a:latin typeface="+mj-lt"/>
                <a:cs typeface="Calibri Light" panose="020F0302020204030204" pitchFamily="34" charset="0"/>
              </a:rPr>
              <a:t> Bäckström, Lars </a:t>
            </a:r>
            <a:r>
              <a:rPr lang="nb-NO" sz="1600" dirty="0" err="1">
                <a:latin typeface="+mj-lt"/>
                <a:cs typeface="Calibri Light" panose="020F0302020204030204" pitchFamily="34" charset="0"/>
              </a:rPr>
              <a:t>Borin</a:t>
            </a:r>
            <a:r>
              <a:rPr lang="nb-NO" sz="1600" dirty="0">
                <a:latin typeface="+mj-lt"/>
                <a:cs typeface="Calibri Light" panose="020F0302020204030204" pitchFamily="34" charset="0"/>
              </a:rPr>
              <a:t>, Anna </a:t>
            </a:r>
            <a:r>
              <a:rPr lang="nb-NO" sz="1600" dirty="0" err="1">
                <a:latin typeface="+mj-lt"/>
                <a:cs typeface="Calibri Light" panose="020F0302020204030204" pitchFamily="34" charset="0"/>
              </a:rPr>
              <a:t>Ehrlemark</a:t>
            </a:r>
            <a:r>
              <a:rPr lang="nb-NO" sz="1600" dirty="0">
                <a:latin typeface="+mj-lt"/>
                <a:cs typeface="Calibri Light" panose="020F0302020204030204" pitchFamily="34" charset="0"/>
              </a:rPr>
              <a:t> &amp; Rudolf  </a:t>
            </a:r>
            <a:r>
              <a:rPr lang="nb-NO" sz="1600" dirty="0" err="1">
                <a:latin typeface="+mj-lt"/>
                <a:cs typeface="Calibri Light" panose="020F0302020204030204" pitchFamily="34" charset="0"/>
              </a:rPr>
              <a:t>Rydstedt</a:t>
            </a:r>
            <a:r>
              <a:rPr lang="nb-NO" sz="1600" dirty="0">
                <a:latin typeface="+mj-lt"/>
                <a:cs typeface="Calibri Light" panose="020F0302020204030204" pitchFamily="34" charset="0"/>
              </a:rPr>
              <a:t>. 2018. Chapter 3. </a:t>
            </a:r>
            <a:r>
              <a:rPr lang="nb-NO" sz="1600" dirty="0" err="1">
                <a:latin typeface="+mj-lt"/>
                <a:cs typeface="Calibri Light" panose="020F0302020204030204" pitchFamily="34" charset="0"/>
              </a:rPr>
              <a:t>Constructicography</a:t>
            </a:r>
            <a:r>
              <a:rPr lang="nb-NO" sz="1600" dirty="0">
                <a:latin typeface="+mj-lt"/>
                <a:cs typeface="Calibri Light" panose="020F0302020204030204" pitchFamily="34" charset="0"/>
              </a:rPr>
              <a:t> at </a:t>
            </a:r>
            <a:r>
              <a:rPr lang="nb-NO" sz="1600" dirty="0" err="1">
                <a:latin typeface="+mj-lt"/>
                <a:cs typeface="Calibri Light" panose="020F0302020204030204" pitchFamily="34" charset="0"/>
              </a:rPr>
              <a:t>work</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Theory</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meets</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practice</a:t>
            </a:r>
            <a:r>
              <a:rPr lang="nb-NO" sz="1600" dirty="0">
                <a:latin typeface="+mj-lt"/>
                <a:cs typeface="Calibri Light" panose="020F0302020204030204" pitchFamily="34" charset="0"/>
              </a:rPr>
              <a:t> in </a:t>
            </a:r>
            <a:r>
              <a:rPr lang="nb-NO" sz="1600" dirty="0" err="1">
                <a:latin typeface="+mj-lt"/>
                <a:cs typeface="Calibri Light" panose="020F0302020204030204" pitchFamily="34" charset="0"/>
              </a:rPr>
              <a:t>the</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Swedish</a:t>
            </a:r>
            <a:r>
              <a:rPr lang="nb-NO" sz="1600" dirty="0">
                <a:latin typeface="+mj-lt"/>
                <a:cs typeface="Calibri Light" panose="020F0302020204030204" pitchFamily="34" charset="0"/>
              </a:rPr>
              <a:t> constructicon. </a:t>
            </a:r>
            <a:r>
              <a:rPr lang="en-GB" sz="1600" b="0" i="0" dirty="0">
                <a:solidFill>
                  <a:srgbClr val="000000"/>
                </a:solidFill>
                <a:effectLst/>
                <a:latin typeface="+mj-lt"/>
              </a:rPr>
              <a:t>In </a:t>
            </a:r>
            <a:r>
              <a:rPr lang="en-GB" sz="1600" b="0" i="0" dirty="0" err="1">
                <a:solidFill>
                  <a:srgbClr val="000000"/>
                </a:solidFill>
                <a:effectLst/>
                <a:latin typeface="+mj-lt"/>
              </a:rPr>
              <a:t>Lyngfelt</a:t>
            </a:r>
            <a:r>
              <a:rPr lang="en-GB" sz="1600" b="0" i="0" dirty="0">
                <a:solidFill>
                  <a:srgbClr val="000000"/>
                </a:solidFill>
                <a:effectLst/>
                <a:latin typeface="+mj-lt"/>
              </a:rPr>
              <a:t>, B., </a:t>
            </a:r>
            <a:r>
              <a:rPr lang="en-GB" sz="1600" b="0" i="0" dirty="0" err="1">
                <a:solidFill>
                  <a:srgbClr val="000000"/>
                </a:solidFill>
                <a:effectLst/>
                <a:latin typeface="+mj-lt"/>
              </a:rPr>
              <a:t>Borin</a:t>
            </a:r>
            <a:r>
              <a:rPr lang="en-GB" sz="1600" b="0" i="0" dirty="0">
                <a:solidFill>
                  <a:srgbClr val="000000"/>
                </a:solidFill>
                <a:effectLst/>
                <a:latin typeface="+mj-lt"/>
              </a:rPr>
              <a:t>, L., Ohara, K., &amp; Torrent, T. T.  </a:t>
            </a:r>
            <a:r>
              <a:rPr lang="en-GB" sz="1600" b="0" i="1" dirty="0" err="1">
                <a:solidFill>
                  <a:srgbClr val="000000"/>
                </a:solidFill>
                <a:effectLst/>
                <a:latin typeface="+mj-lt"/>
              </a:rPr>
              <a:t>Constructicography</a:t>
            </a:r>
            <a:r>
              <a:rPr lang="en-GB" sz="1600" b="0" i="0" dirty="0">
                <a:solidFill>
                  <a:srgbClr val="000000"/>
                </a:solidFill>
                <a:effectLst/>
                <a:latin typeface="+mj-lt"/>
              </a:rPr>
              <a:t> (Vol. 22). John </a:t>
            </a:r>
            <a:r>
              <a:rPr lang="en-GB" sz="1600" b="0" i="0" dirty="0" err="1">
                <a:solidFill>
                  <a:srgbClr val="000000"/>
                </a:solidFill>
                <a:effectLst/>
                <a:latin typeface="+mj-lt"/>
              </a:rPr>
              <a:t>Benjamins</a:t>
            </a:r>
            <a:r>
              <a:rPr lang="en-GB" sz="1600" b="0" i="0" dirty="0">
                <a:solidFill>
                  <a:srgbClr val="000000"/>
                </a:solidFill>
                <a:effectLst/>
                <a:latin typeface="+mj-lt"/>
              </a:rPr>
              <a:t> Publishing Company. </a:t>
            </a:r>
            <a:r>
              <a:rPr lang="en-GB" sz="1600" b="0" i="0" dirty="0">
                <a:solidFill>
                  <a:srgbClr val="000000"/>
                </a:solidFill>
                <a:effectLst/>
                <a:latin typeface="+mj-lt"/>
                <a:hlinkClick r:id="rId3"/>
              </a:rPr>
              <a:t>https://doi.org/10.1075/cal.22.03lyn</a:t>
            </a:r>
            <a:r>
              <a:rPr lang="en-GB" sz="1600" b="0" i="0" dirty="0">
                <a:solidFill>
                  <a:srgbClr val="000000"/>
                </a:solidFill>
                <a:effectLst/>
                <a:latin typeface="+mj-lt"/>
              </a:rPr>
              <a:t> </a:t>
            </a:r>
            <a:endParaRPr lang="nb-NO" sz="1600" dirty="0">
              <a:latin typeface="+mj-lt"/>
              <a:cs typeface="Calibri Light" panose="020F0302020204030204" pitchFamily="34" charset="0"/>
            </a:endParaRPr>
          </a:p>
          <a:p>
            <a:r>
              <a:rPr lang="en-US" sz="1600" dirty="0" err="1">
                <a:effectLst/>
                <a:latin typeface="+mj-lt"/>
                <a:ea typeface="Times New Roman" panose="02020603050405020304" pitchFamily="18" charset="0"/>
              </a:rPr>
              <a:t>Mesch</a:t>
            </a:r>
            <a:r>
              <a:rPr lang="en-US" sz="1600" dirty="0">
                <a:effectLst/>
                <a:latin typeface="+mj-lt"/>
                <a:ea typeface="Times New Roman" panose="02020603050405020304" pitchFamily="18" charset="0"/>
              </a:rPr>
              <a:t>, Johanna, Eli </a:t>
            </a:r>
            <a:r>
              <a:rPr lang="en-US" sz="1600" dirty="0" err="1">
                <a:effectLst/>
                <a:latin typeface="+mj-lt"/>
                <a:ea typeface="Times New Roman" panose="02020603050405020304" pitchFamily="18" charset="0"/>
              </a:rPr>
              <a:t>Raanes</a:t>
            </a:r>
            <a:r>
              <a:rPr lang="en-US" sz="1600" dirty="0">
                <a:effectLst/>
                <a:latin typeface="+mj-lt"/>
                <a:ea typeface="Times New Roman" panose="02020603050405020304" pitchFamily="18" charset="0"/>
              </a:rPr>
              <a:t>, and Lindsay Ferrara. 2015. Co-forming real space blends in tactile signed language dialogues. </a:t>
            </a:r>
            <a:r>
              <a:rPr lang="en-US" sz="1600" i="1" dirty="0">
                <a:effectLst/>
                <a:latin typeface="+mj-lt"/>
                <a:ea typeface="Times New Roman" panose="02020603050405020304" pitchFamily="18" charset="0"/>
              </a:rPr>
              <a:t>Cognitive Linguistics</a:t>
            </a:r>
            <a:r>
              <a:rPr lang="en-US" sz="1600" dirty="0">
                <a:effectLst/>
                <a:latin typeface="+mj-lt"/>
                <a:ea typeface="Times New Roman" panose="02020603050405020304" pitchFamily="18" charset="0"/>
              </a:rPr>
              <a:t> </a:t>
            </a:r>
            <a:r>
              <a:rPr lang="en-US" sz="1600" i="1" dirty="0">
                <a:effectLst/>
                <a:latin typeface="+mj-lt"/>
                <a:ea typeface="Times New Roman" panose="02020603050405020304" pitchFamily="18" charset="0"/>
              </a:rPr>
              <a:t>26(2)</a:t>
            </a:r>
            <a:r>
              <a:rPr lang="en-US" sz="1600" dirty="0">
                <a:effectLst/>
                <a:latin typeface="+mj-lt"/>
                <a:ea typeface="Times New Roman" panose="02020603050405020304" pitchFamily="18" charset="0"/>
              </a:rPr>
              <a:t>, 261–287. DOI 10.1515/cog-2014-0066</a:t>
            </a:r>
            <a:endParaRPr lang="en-GB" sz="1600" dirty="0">
              <a:latin typeface="+mj-lt"/>
            </a:endParaRPr>
          </a:p>
          <a:p>
            <a:r>
              <a:rPr lang="en-US" sz="1600" dirty="0" err="1">
                <a:effectLst/>
                <a:latin typeface="+mj-lt"/>
                <a:ea typeface="Times New Roman" panose="02020603050405020304" pitchFamily="18" charset="0"/>
              </a:rPr>
              <a:t>Moravcsik</a:t>
            </a:r>
            <a:r>
              <a:rPr lang="en-US" sz="1600" dirty="0">
                <a:effectLst/>
                <a:latin typeface="+mj-lt"/>
                <a:ea typeface="Times New Roman" panose="02020603050405020304" pitchFamily="18" charset="0"/>
              </a:rPr>
              <a:t>, Edith. 1978. Reduplicative constructions. In: Joseph H. Greenberg (Ed.), </a:t>
            </a:r>
            <a:r>
              <a:rPr lang="en-US" sz="1600" i="1" dirty="0">
                <a:effectLst/>
                <a:latin typeface="+mj-lt"/>
                <a:ea typeface="Times New Roman" panose="02020603050405020304" pitchFamily="18" charset="0"/>
              </a:rPr>
              <a:t>Universals of human language, vol. 3</a:t>
            </a:r>
            <a:r>
              <a:rPr lang="en-US" sz="1600" dirty="0">
                <a:effectLst/>
                <a:latin typeface="+mj-lt"/>
                <a:ea typeface="Times New Roman" panose="02020603050405020304" pitchFamily="18" charset="0"/>
              </a:rPr>
              <a:t>, 297–334. Stanford University Press.</a:t>
            </a:r>
            <a:endParaRPr lang="en-NO" sz="1600" dirty="0">
              <a:effectLst/>
              <a:latin typeface="+mj-lt"/>
              <a:ea typeface="Times New Roman" panose="02020603050405020304" pitchFamily="18" charset="0"/>
            </a:endParaRPr>
          </a:p>
          <a:p>
            <a:r>
              <a:rPr lang="en-US" sz="1600" dirty="0">
                <a:effectLst/>
                <a:latin typeface="+mj-lt"/>
                <a:ea typeface="Times New Roman" panose="02020603050405020304" pitchFamily="18" charset="0"/>
              </a:rPr>
              <a:t>Ono, Tsuyoshi &amp; Sandra A. Thompson. 1995. What can Conversation tell us about Syntax? In Philip Davis (ed.), </a:t>
            </a:r>
            <a:r>
              <a:rPr lang="en-US" sz="1600" i="1" dirty="0">
                <a:effectLst/>
                <a:latin typeface="+mj-lt"/>
                <a:ea typeface="Times New Roman" panose="02020603050405020304" pitchFamily="18" charset="0"/>
              </a:rPr>
              <a:t>Alternative Linguistics: Descriptive and Theoretical Modes</a:t>
            </a:r>
            <a:r>
              <a:rPr lang="en-US" sz="1600" dirty="0">
                <a:effectLst/>
                <a:latin typeface="+mj-lt"/>
                <a:ea typeface="Times New Roman" panose="02020603050405020304" pitchFamily="18" charset="0"/>
              </a:rPr>
              <a:t>. </a:t>
            </a:r>
            <a:r>
              <a:rPr lang="en-US" sz="1600" i="1" dirty="0">
                <a:effectLst/>
                <a:latin typeface="+mj-lt"/>
                <a:ea typeface="Times New Roman" panose="02020603050405020304" pitchFamily="18" charset="0"/>
              </a:rPr>
              <a:t>Current Issues in Linguistic Theory, vol. 102,</a:t>
            </a:r>
            <a:r>
              <a:rPr lang="en-US" sz="1600" dirty="0">
                <a:effectLst/>
                <a:latin typeface="+mj-lt"/>
                <a:ea typeface="Times New Roman" panose="02020603050405020304" pitchFamily="18" charset="0"/>
              </a:rPr>
              <a:t> 213–271. John Benjamins.</a:t>
            </a:r>
            <a:r>
              <a:rPr lang="en-NO" sz="1600" dirty="0">
                <a:effectLst/>
                <a:latin typeface="+mj-lt"/>
              </a:rPr>
              <a:t> </a:t>
            </a:r>
          </a:p>
          <a:p>
            <a:r>
              <a:rPr lang="en-NO" sz="1600" dirty="0">
                <a:latin typeface="+mj-lt"/>
              </a:rPr>
              <a:t>Pailliard, Denis &amp; Vladimir A. Plungian. 1993. </a:t>
            </a:r>
            <a:r>
              <a:rPr lang="ru-RU" sz="1600" dirty="0">
                <a:latin typeface="+mj-lt"/>
              </a:rPr>
              <a:t>Об одном </a:t>
            </a:r>
            <a:r>
              <a:rPr lang="ru-RU" sz="1600" dirty="0" err="1">
                <a:latin typeface="+mj-lt"/>
              </a:rPr>
              <a:t>тимпе</a:t>
            </a:r>
            <a:r>
              <a:rPr lang="ru-RU" sz="1600" dirty="0">
                <a:latin typeface="+mj-lt"/>
              </a:rPr>
              <a:t> конструкций с повтором глагола в русском языке. </a:t>
            </a:r>
            <a:r>
              <a:rPr lang="nb-NO" sz="1600" i="1" dirty="0">
                <a:latin typeface="+mj-lt"/>
              </a:rPr>
              <a:t>Russian </a:t>
            </a:r>
            <a:r>
              <a:rPr lang="nb-NO" sz="1600" i="1" dirty="0" err="1">
                <a:latin typeface="+mj-lt"/>
              </a:rPr>
              <a:t>Linguistics</a:t>
            </a:r>
            <a:r>
              <a:rPr lang="nb-NO" sz="1600" dirty="0">
                <a:latin typeface="+mj-lt"/>
              </a:rPr>
              <a:t> 17: 263-277.</a:t>
            </a:r>
            <a:endParaRPr lang="en-NO" sz="1600" dirty="0">
              <a:latin typeface="+mj-lt"/>
            </a:endParaRPr>
          </a:p>
          <a:p>
            <a:r>
              <a:rPr lang="en-US" sz="1600" dirty="0" err="1">
                <a:effectLst/>
                <a:latin typeface="+mj-lt"/>
                <a:ea typeface="Times New Roman" panose="02020603050405020304" pitchFamily="18" charset="0"/>
              </a:rPr>
              <a:t>Schegloff</a:t>
            </a:r>
            <a:r>
              <a:rPr lang="en-US" sz="1600" dirty="0">
                <a:effectLst/>
                <a:latin typeface="+mj-lt"/>
                <a:ea typeface="Times New Roman" panose="02020603050405020304" pitchFamily="18" charset="0"/>
              </a:rPr>
              <a:t>, Emanuel. 1991. Conversation Analysis and Socially Shared Cognition. In Lauren Resnick, John Levine and Stephanie Teasley (Eds.), </a:t>
            </a:r>
            <a:r>
              <a:rPr lang="en-US" sz="1600" i="1" dirty="0">
                <a:effectLst/>
                <a:latin typeface="+mj-lt"/>
                <a:ea typeface="Times New Roman" panose="02020603050405020304" pitchFamily="18" charset="0"/>
              </a:rPr>
              <a:t>Perspectives on Socially Shared Cognition</a:t>
            </a:r>
            <a:r>
              <a:rPr lang="en-US" sz="1600" dirty="0">
                <a:effectLst/>
                <a:latin typeface="+mj-lt"/>
                <a:ea typeface="Times New Roman" panose="02020603050405020304" pitchFamily="18" charset="0"/>
              </a:rPr>
              <a:t>, 150–171. American Psychological Association.</a:t>
            </a:r>
            <a:endParaRPr lang="en-NO" sz="1600" dirty="0">
              <a:effectLst/>
              <a:latin typeface="+mj-lt"/>
              <a:ea typeface="Times New Roman" panose="02020603050405020304" pitchFamily="18" charset="0"/>
            </a:endParaRPr>
          </a:p>
        </p:txBody>
      </p:sp>
      <p:sp>
        <p:nvSpPr>
          <p:cNvPr id="4" name="Slide Number Placeholder 3">
            <a:extLst>
              <a:ext uri="{FF2B5EF4-FFF2-40B4-BE49-F238E27FC236}">
                <a16:creationId xmlns:a16="http://schemas.microsoft.com/office/drawing/2014/main" id="{80E49294-B249-D650-F1D0-E26A4615DA81}"/>
              </a:ext>
            </a:extLst>
          </p:cNvPr>
          <p:cNvSpPr>
            <a:spLocks noGrp="1"/>
          </p:cNvSpPr>
          <p:nvPr>
            <p:ph type="sldNum" sz="quarter" idx="12"/>
          </p:nvPr>
        </p:nvSpPr>
        <p:spPr/>
        <p:txBody>
          <a:bodyPr/>
          <a:lstStyle/>
          <a:p>
            <a:fld id="{C1710B26-72D1-264C-8E36-3BA9F4ADA98D}" type="slidenum">
              <a:rPr lang="en-NO" smtClean="0"/>
              <a:t>32</a:t>
            </a:fld>
            <a:endParaRPr lang="en-NO"/>
          </a:p>
        </p:txBody>
      </p:sp>
    </p:spTree>
    <p:extLst>
      <p:ext uri="{BB962C8B-B14F-4D97-AF65-F5344CB8AC3E}">
        <p14:creationId xmlns:p14="http://schemas.microsoft.com/office/powerpoint/2010/main" val="24626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4E30-941A-5677-5FF7-056600876649}"/>
              </a:ext>
            </a:extLst>
          </p:cNvPr>
          <p:cNvSpPr>
            <a:spLocks noGrp="1"/>
          </p:cNvSpPr>
          <p:nvPr>
            <p:ph type="title"/>
          </p:nvPr>
        </p:nvSpPr>
        <p:spPr/>
        <p:txBody>
          <a:bodyPr/>
          <a:lstStyle/>
          <a:p>
            <a:r>
              <a:rPr lang="nb-NO" dirty="0" err="1"/>
              <a:t>What</a:t>
            </a:r>
            <a:r>
              <a:rPr lang="nb-NO" dirty="0"/>
              <a:t> is </a:t>
            </a:r>
            <a:r>
              <a:rPr lang="nb-NO" b="1" dirty="0" err="1"/>
              <a:t>reduplication</a:t>
            </a:r>
            <a:r>
              <a:rPr lang="nb-NO" dirty="0"/>
              <a:t>? </a:t>
            </a:r>
            <a:br>
              <a:rPr lang="nb-NO" dirty="0"/>
            </a:br>
            <a:r>
              <a:rPr lang="nb-NO" dirty="0" err="1"/>
              <a:t>Typological</a:t>
            </a:r>
            <a:r>
              <a:rPr lang="nb-NO" dirty="0"/>
              <a:t> </a:t>
            </a:r>
            <a:r>
              <a:rPr lang="nb-NO" dirty="0" err="1"/>
              <a:t>perspective</a:t>
            </a:r>
            <a:r>
              <a:rPr lang="nb-NO" dirty="0"/>
              <a:t> (</a:t>
            </a:r>
            <a:r>
              <a:rPr lang="nb-NO" dirty="0" err="1"/>
              <a:t>Moravcsik</a:t>
            </a:r>
            <a:r>
              <a:rPr lang="nb-NO" dirty="0"/>
              <a:t> 1978)</a:t>
            </a:r>
            <a:endParaRPr lang="en-NO" dirty="0"/>
          </a:p>
        </p:txBody>
      </p:sp>
      <p:sp>
        <p:nvSpPr>
          <p:cNvPr id="3" name="Content Placeholder 2">
            <a:extLst>
              <a:ext uri="{FF2B5EF4-FFF2-40B4-BE49-F238E27FC236}">
                <a16:creationId xmlns:a16="http://schemas.microsoft.com/office/drawing/2014/main" id="{03BFC274-FD56-F28F-71F5-DB12F3F56266}"/>
              </a:ext>
            </a:extLst>
          </p:cNvPr>
          <p:cNvSpPr>
            <a:spLocks noGrp="1"/>
          </p:cNvSpPr>
          <p:nvPr>
            <p:ph idx="1"/>
          </p:nvPr>
        </p:nvSpPr>
        <p:spPr/>
        <p:txBody>
          <a:bodyPr>
            <a:normAutofit lnSpcReduction="10000"/>
          </a:bodyPr>
          <a:lstStyle/>
          <a:p>
            <a:r>
              <a:rPr lang="nb-NO" dirty="0" err="1"/>
              <a:t>replication</a:t>
            </a:r>
            <a:r>
              <a:rPr lang="nb-NO" dirty="0"/>
              <a:t> </a:t>
            </a:r>
            <a:r>
              <a:rPr lang="nb-NO" dirty="0" err="1"/>
              <a:t>of</a:t>
            </a:r>
            <a:r>
              <a:rPr lang="nb-NO" dirty="0"/>
              <a:t> </a:t>
            </a:r>
            <a:r>
              <a:rPr lang="nb-NO" dirty="0" err="1"/>
              <a:t>linguistic</a:t>
            </a:r>
            <a:r>
              <a:rPr lang="nb-NO" dirty="0"/>
              <a:t> </a:t>
            </a:r>
            <a:r>
              <a:rPr lang="nb-NO" b="1" dirty="0"/>
              <a:t>form</a:t>
            </a:r>
            <a:r>
              <a:rPr lang="nb-NO" dirty="0"/>
              <a:t> + </a:t>
            </a:r>
            <a:r>
              <a:rPr lang="nb-NO" b="1" dirty="0" err="1"/>
              <a:t>meaning</a:t>
            </a:r>
            <a:r>
              <a:rPr lang="nb-NO" dirty="0"/>
              <a:t> </a:t>
            </a:r>
            <a:r>
              <a:rPr lang="nb-NO" dirty="0" err="1"/>
              <a:t>shift</a:t>
            </a:r>
            <a:endParaRPr lang="nb-NO" dirty="0"/>
          </a:p>
          <a:p>
            <a:r>
              <a:rPr lang="nb-NO" b="1" dirty="0"/>
              <a:t>form</a:t>
            </a:r>
            <a:r>
              <a:rPr lang="nb-NO" dirty="0"/>
              <a:t>:</a:t>
            </a:r>
          </a:p>
          <a:p>
            <a:pPr lvl="1"/>
            <a:r>
              <a:rPr lang="nb-NO" dirty="0" err="1"/>
              <a:t>replication</a:t>
            </a:r>
            <a:r>
              <a:rPr lang="nb-NO" dirty="0"/>
              <a:t> </a:t>
            </a:r>
            <a:r>
              <a:rPr lang="nb-NO" dirty="0" err="1"/>
              <a:t>of</a:t>
            </a:r>
            <a:r>
              <a:rPr lang="nb-NO" dirty="0"/>
              <a:t> </a:t>
            </a:r>
            <a:r>
              <a:rPr lang="nb-NO" dirty="0" err="1"/>
              <a:t>whole</a:t>
            </a:r>
            <a:r>
              <a:rPr lang="nb-NO" dirty="0"/>
              <a:t> or part</a:t>
            </a:r>
          </a:p>
          <a:p>
            <a:pPr lvl="1"/>
            <a:r>
              <a:rPr lang="nb-NO" dirty="0" err="1"/>
              <a:t>repeated</a:t>
            </a:r>
            <a:r>
              <a:rPr lang="nb-NO" dirty="0"/>
              <a:t> unit </a:t>
            </a:r>
            <a:r>
              <a:rPr lang="nb-NO" dirty="0" err="1"/>
              <a:t>may</a:t>
            </a:r>
            <a:r>
              <a:rPr lang="nb-NO" dirty="0"/>
              <a:t> be </a:t>
            </a:r>
            <a:r>
              <a:rPr lang="nb-NO" dirty="0" err="1"/>
              <a:t>modified</a:t>
            </a:r>
            <a:endParaRPr lang="nb-NO" dirty="0"/>
          </a:p>
          <a:p>
            <a:pPr lvl="1"/>
            <a:r>
              <a:rPr lang="nb-NO" dirty="0" err="1"/>
              <a:t>repeated</a:t>
            </a:r>
            <a:r>
              <a:rPr lang="nb-NO" dirty="0"/>
              <a:t> units </a:t>
            </a:r>
            <a:r>
              <a:rPr lang="nb-NO" dirty="0" err="1"/>
              <a:t>may</a:t>
            </a:r>
            <a:r>
              <a:rPr lang="nb-NO" dirty="0"/>
              <a:t> be </a:t>
            </a:r>
            <a:r>
              <a:rPr lang="nb-NO" dirty="0" err="1"/>
              <a:t>contiguous</a:t>
            </a:r>
            <a:r>
              <a:rPr lang="nb-NO" dirty="0"/>
              <a:t> or not</a:t>
            </a:r>
          </a:p>
          <a:p>
            <a:r>
              <a:rPr lang="nb-NO" b="1" dirty="0" err="1"/>
              <a:t>meaning</a:t>
            </a:r>
            <a:r>
              <a:rPr lang="nb-NO" dirty="0"/>
              <a:t>:</a:t>
            </a:r>
          </a:p>
          <a:p>
            <a:pPr lvl="1"/>
            <a:r>
              <a:rPr lang="nb-NO" dirty="0" err="1"/>
              <a:t>augmentation</a:t>
            </a:r>
            <a:r>
              <a:rPr lang="nb-NO" dirty="0"/>
              <a:t>, </a:t>
            </a:r>
            <a:r>
              <a:rPr lang="nb-NO" dirty="0" err="1"/>
              <a:t>attenuation</a:t>
            </a:r>
            <a:r>
              <a:rPr lang="nb-NO" dirty="0"/>
              <a:t>, </a:t>
            </a:r>
            <a:r>
              <a:rPr lang="nb-NO" dirty="0" err="1"/>
              <a:t>similarity</a:t>
            </a:r>
            <a:r>
              <a:rPr lang="nb-NO" dirty="0"/>
              <a:t>, </a:t>
            </a:r>
            <a:r>
              <a:rPr lang="nb-NO" dirty="0" err="1"/>
              <a:t>habitualness</a:t>
            </a:r>
            <a:r>
              <a:rPr lang="nb-NO" dirty="0"/>
              <a:t>, </a:t>
            </a:r>
            <a:r>
              <a:rPr lang="nb-NO" dirty="0" err="1"/>
              <a:t>continuity</a:t>
            </a:r>
            <a:endParaRPr lang="nb-NO" dirty="0"/>
          </a:p>
          <a:p>
            <a:pPr lvl="1"/>
            <a:r>
              <a:rPr lang="nb-NO" dirty="0" err="1"/>
              <a:t>derivations</a:t>
            </a:r>
            <a:r>
              <a:rPr lang="nb-NO" dirty="0"/>
              <a:t> </a:t>
            </a:r>
            <a:r>
              <a:rPr lang="nb-NO" dirty="0" err="1"/>
              <a:t>across</a:t>
            </a:r>
            <a:r>
              <a:rPr lang="nb-NO" dirty="0"/>
              <a:t> </a:t>
            </a:r>
            <a:r>
              <a:rPr lang="nb-NO" dirty="0" err="1"/>
              <a:t>grammatical</a:t>
            </a:r>
            <a:r>
              <a:rPr lang="nb-NO" dirty="0"/>
              <a:t> </a:t>
            </a:r>
            <a:r>
              <a:rPr lang="nb-NO" dirty="0" err="1"/>
              <a:t>categories</a:t>
            </a:r>
            <a:r>
              <a:rPr lang="nb-NO" dirty="0"/>
              <a:t> and parts </a:t>
            </a:r>
            <a:r>
              <a:rPr lang="nb-NO" dirty="0" err="1"/>
              <a:t>of</a:t>
            </a:r>
            <a:r>
              <a:rPr lang="nb-NO" dirty="0"/>
              <a:t> </a:t>
            </a:r>
            <a:r>
              <a:rPr lang="nb-NO" dirty="0" err="1"/>
              <a:t>speech</a:t>
            </a:r>
            <a:endParaRPr lang="nb-NO" dirty="0"/>
          </a:p>
          <a:p>
            <a:r>
              <a:rPr lang="nb-NO" dirty="0" err="1"/>
              <a:t>Many</a:t>
            </a:r>
            <a:r>
              <a:rPr lang="nb-NO" dirty="0"/>
              <a:t> </a:t>
            </a:r>
            <a:r>
              <a:rPr lang="nb-NO" dirty="0" err="1"/>
              <a:t>languages</a:t>
            </a:r>
            <a:r>
              <a:rPr lang="nb-NO" dirty="0"/>
              <a:t> </a:t>
            </a:r>
            <a:r>
              <a:rPr lang="nb-NO" dirty="0" err="1"/>
              <a:t>without</a:t>
            </a:r>
            <a:r>
              <a:rPr lang="nb-NO" dirty="0"/>
              <a:t> </a:t>
            </a:r>
            <a:r>
              <a:rPr lang="nb-NO" dirty="0" err="1"/>
              <a:t>grammaticalized</a:t>
            </a:r>
            <a:r>
              <a:rPr lang="nb-NO" dirty="0"/>
              <a:t> </a:t>
            </a:r>
            <a:r>
              <a:rPr lang="nb-NO" dirty="0" err="1"/>
              <a:t>reduplication</a:t>
            </a:r>
            <a:r>
              <a:rPr lang="nb-NO" dirty="0"/>
              <a:t> make </a:t>
            </a:r>
            <a:r>
              <a:rPr lang="nb-NO" dirty="0" err="1"/>
              <a:t>productive</a:t>
            </a:r>
            <a:r>
              <a:rPr lang="nb-NO" dirty="0"/>
              <a:t> </a:t>
            </a:r>
            <a:r>
              <a:rPr lang="nb-NO" dirty="0" err="1"/>
              <a:t>use</a:t>
            </a:r>
            <a:r>
              <a:rPr lang="nb-NO" dirty="0"/>
              <a:t> </a:t>
            </a:r>
            <a:r>
              <a:rPr lang="nb-NO" dirty="0" err="1"/>
              <a:t>of</a:t>
            </a:r>
            <a:r>
              <a:rPr lang="nb-NO" dirty="0"/>
              <a:t> </a:t>
            </a:r>
            <a:r>
              <a:rPr lang="nb-NO" dirty="0" err="1"/>
              <a:t>reduplication</a:t>
            </a:r>
            <a:r>
              <a:rPr lang="nb-NO" dirty="0"/>
              <a:t> (</a:t>
            </a:r>
            <a:r>
              <a:rPr lang="nb-NO" dirty="0" err="1"/>
              <a:t>Freywald</a:t>
            </a:r>
            <a:r>
              <a:rPr lang="nb-NO" dirty="0"/>
              <a:t> and </a:t>
            </a:r>
            <a:r>
              <a:rPr lang="nb-NO" dirty="0" err="1"/>
              <a:t>Finkbeiner</a:t>
            </a:r>
            <a:r>
              <a:rPr lang="nb-NO" dirty="0"/>
              <a:t> 2018: 5) </a:t>
            </a:r>
          </a:p>
        </p:txBody>
      </p:sp>
      <p:sp>
        <p:nvSpPr>
          <p:cNvPr id="4" name="Rectangle 3">
            <a:extLst>
              <a:ext uri="{FF2B5EF4-FFF2-40B4-BE49-F238E27FC236}">
                <a16:creationId xmlns:a16="http://schemas.microsoft.com/office/drawing/2014/main" id="{5D12A21B-DE24-6333-FB93-9A68E660AE06}"/>
              </a:ext>
            </a:extLst>
          </p:cNvPr>
          <p:cNvSpPr/>
          <p:nvPr/>
        </p:nvSpPr>
        <p:spPr>
          <a:xfrm>
            <a:off x="838200" y="5881160"/>
            <a:ext cx="10515600" cy="782108"/>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Typological studies usually leave aside “reduplication avoiders” like Russian </a:t>
            </a:r>
          </a:p>
        </p:txBody>
      </p:sp>
      <p:sp>
        <p:nvSpPr>
          <p:cNvPr id="6" name="TextBox 5">
            <a:extLst>
              <a:ext uri="{FF2B5EF4-FFF2-40B4-BE49-F238E27FC236}">
                <a16:creationId xmlns:a16="http://schemas.microsoft.com/office/drawing/2014/main" id="{0755F9E8-94D3-E84A-57B5-806E4FB5B865}"/>
              </a:ext>
            </a:extLst>
          </p:cNvPr>
          <p:cNvSpPr txBox="1"/>
          <p:nvPr/>
        </p:nvSpPr>
        <p:spPr>
          <a:xfrm>
            <a:off x="7975599" y="2171468"/>
            <a:ext cx="4089401" cy="1938992"/>
          </a:xfrm>
          <a:prstGeom prst="rect">
            <a:avLst/>
          </a:prstGeom>
          <a:solidFill>
            <a:srgbClr val="A1E4E9"/>
          </a:solidFill>
        </p:spPr>
        <p:txBody>
          <a:bodyPr wrap="square">
            <a:spAutoFit/>
          </a:bodyPr>
          <a:lstStyle/>
          <a:p>
            <a:pPr algn="ctr"/>
            <a:r>
              <a:rPr lang="en-GB" sz="2400" dirty="0">
                <a:solidFill>
                  <a:schemeClr val="tx1"/>
                </a:solidFill>
              </a:rPr>
              <a:t>BUT! Reduplication is widespread and systematic in Russian and </a:t>
            </a:r>
            <a:r>
              <a:rPr lang="en-US" sz="2400" dirty="0">
                <a:solidFill>
                  <a:schemeClr val="tx1"/>
                </a:solidFill>
                <a:effectLst/>
                <a:ea typeface="Times New Roman" panose="02020603050405020304" pitchFamily="18" charset="0"/>
              </a:rPr>
              <a:t>can entail exact, partial, or modified repetition of virtually any part of speech </a:t>
            </a:r>
            <a:endParaRPr lang="en-NO" sz="2400" dirty="0">
              <a:solidFill>
                <a:schemeClr val="tx1"/>
              </a:solidFill>
            </a:endParaRPr>
          </a:p>
        </p:txBody>
      </p:sp>
      <p:sp>
        <p:nvSpPr>
          <p:cNvPr id="5" name="Slide Number Placeholder 4">
            <a:extLst>
              <a:ext uri="{FF2B5EF4-FFF2-40B4-BE49-F238E27FC236}">
                <a16:creationId xmlns:a16="http://schemas.microsoft.com/office/drawing/2014/main" id="{61D1D0DC-ED46-8EBD-FC99-E5C573582150}"/>
              </a:ext>
            </a:extLst>
          </p:cNvPr>
          <p:cNvSpPr>
            <a:spLocks noGrp="1"/>
          </p:cNvSpPr>
          <p:nvPr>
            <p:ph type="sldNum" sz="quarter" idx="12"/>
          </p:nvPr>
        </p:nvSpPr>
        <p:spPr/>
        <p:txBody>
          <a:bodyPr/>
          <a:lstStyle/>
          <a:p>
            <a:fld id="{C1710B26-72D1-264C-8E36-3BA9F4ADA98D}" type="slidenum">
              <a:rPr lang="en-NO" smtClean="0"/>
              <a:t>4</a:t>
            </a:fld>
            <a:endParaRPr lang="en-NO"/>
          </a:p>
        </p:txBody>
      </p:sp>
    </p:spTree>
    <p:extLst>
      <p:ext uri="{BB962C8B-B14F-4D97-AF65-F5344CB8AC3E}">
        <p14:creationId xmlns:p14="http://schemas.microsoft.com/office/powerpoint/2010/main" val="335996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E3E2-5EE6-A5E5-CC5A-C4B896620401}"/>
              </a:ext>
            </a:extLst>
          </p:cNvPr>
          <p:cNvSpPr>
            <a:spLocks noGrp="1"/>
          </p:cNvSpPr>
          <p:nvPr>
            <p:ph type="title"/>
          </p:nvPr>
        </p:nvSpPr>
        <p:spPr/>
        <p:txBody>
          <a:bodyPr/>
          <a:lstStyle/>
          <a:p>
            <a:r>
              <a:rPr lang="nb-NO" dirty="0"/>
              <a:t>Our Construction </a:t>
            </a:r>
            <a:r>
              <a:rPr lang="nb-NO" dirty="0" err="1"/>
              <a:t>Grammar</a:t>
            </a:r>
            <a:r>
              <a:rPr lang="nb-NO" dirty="0"/>
              <a:t> </a:t>
            </a:r>
            <a:br>
              <a:rPr lang="nb-NO" dirty="0"/>
            </a:br>
            <a:r>
              <a:rPr lang="nb-NO" dirty="0"/>
              <a:t>“whole-</a:t>
            </a:r>
            <a:r>
              <a:rPr lang="nb-NO" dirty="0" err="1"/>
              <a:t>language</a:t>
            </a:r>
            <a:r>
              <a:rPr lang="nb-NO" dirty="0"/>
              <a:t>” </a:t>
            </a:r>
            <a:r>
              <a:rPr lang="nb-NO" dirty="0" err="1"/>
              <a:t>approach</a:t>
            </a:r>
            <a:endParaRPr lang="en-NO" dirty="0"/>
          </a:p>
        </p:txBody>
      </p:sp>
      <p:sp>
        <p:nvSpPr>
          <p:cNvPr id="3" name="Content Placeholder 2">
            <a:extLst>
              <a:ext uri="{FF2B5EF4-FFF2-40B4-BE49-F238E27FC236}">
                <a16:creationId xmlns:a16="http://schemas.microsoft.com/office/drawing/2014/main" id="{DD012F75-E360-C588-E749-C00EF4C40DC1}"/>
              </a:ext>
            </a:extLst>
          </p:cNvPr>
          <p:cNvSpPr>
            <a:spLocks noGrp="1"/>
          </p:cNvSpPr>
          <p:nvPr>
            <p:ph idx="1"/>
          </p:nvPr>
        </p:nvSpPr>
        <p:spPr>
          <a:xfrm>
            <a:off x="838200" y="1825625"/>
            <a:ext cx="10515600" cy="4667250"/>
          </a:xfrm>
        </p:spPr>
        <p:txBody>
          <a:bodyPr>
            <a:normAutofit lnSpcReduction="10000"/>
          </a:bodyPr>
          <a:lstStyle/>
          <a:p>
            <a:pPr>
              <a:spcAft>
                <a:spcPts val="1200"/>
              </a:spcAft>
            </a:pPr>
            <a:r>
              <a:rPr lang="nb-NO" dirty="0" err="1"/>
              <a:t>Previous</a:t>
            </a:r>
            <a:r>
              <a:rPr lang="nb-NO" dirty="0"/>
              <a:t> studies </a:t>
            </a:r>
            <a:r>
              <a:rPr lang="nb-NO" dirty="0" err="1"/>
              <a:t>of</a:t>
            </a:r>
            <a:r>
              <a:rPr lang="nb-NO" dirty="0"/>
              <a:t> </a:t>
            </a:r>
            <a:r>
              <a:rPr lang="nb-NO" dirty="0" err="1"/>
              <a:t>reduplication</a:t>
            </a:r>
            <a:r>
              <a:rPr lang="nb-NO" dirty="0"/>
              <a:t> in Russian target a single </a:t>
            </a:r>
            <a:r>
              <a:rPr lang="nb-NO" dirty="0" err="1"/>
              <a:t>construction</a:t>
            </a:r>
            <a:r>
              <a:rPr lang="nb-NO" dirty="0"/>
              <a:t> or </a:t>
            </a:r>
            <a:r>
              <a:rPr lang="nb-NO" dirty="0" err="1"/>
              <a:t>group</a:t>
            </a:r>
            <a:r>
              <a:rPr lang="nb-NO" dirty="0"/>
              <a:t> </a:t>
            </a:r>
            <a:r>
              <a:rPr lang="nb-NO" dirty="0" err="1"/>
              <a:t>of</a:t>
            </a:r>
            <a:r>
              <a:rPr lang="nb-NO" dirty="0"/>
              <a:t> </a:t>
            </a:r>
            <a:r>
              <a:rPr lang="nb-NO" dirty="0" err="1"/>
              <a:t>constructions</a:t>
            </a:r>
            <a:endParaRPr lang="nb-NO" dirty="0"/>
          </a:p>
          <a:p>
            <a:pPr>
              <a:spcAft>
                <a:spcPts val="1200"/>
              </a:spcAft>
            </a:pPr>
            <a:r>
              <a:rPr lang="nb-NO" dirty="0"/>
              <a:t>Our </a:t>
            </a:r>
            <a:r>
              <a:rPr lang="nb-NO" dirty="0" err="1"/>
              <a:t>study</a:t>
            </a:r>
            <a:r>
              <a:rPr lang="nb-NO" dirty="0"/>
              <a:t> is </a:t>
            </a:r>
            <a:r>
              <a:rPr lang="nb-NO" dirty="0" err="1"/>
              <a:t>based</a:t>
            </a:r>
            <a:r>
              <a:rPr lang="nb-NO" dirty="0"/>
              <a:t> </a:t>
            </a:r>
            <a:r>
              <a:rPr lang="nb-NO" dirty="0" err="1"/>
              <a:t>on</a:t>
            </a:r>
            <a:r>
              <a:rPr lang="nb-NO" dirty="0"/>
              <a:t> </a:t>
            </a:r>
            <a:r>
              <a:rPr lang="nb-NO" dirty="0" err="1"/>
              <a:t>the</a:t>
            </a:r>
            <a:r>
              <a:rPr lang="nb-NO" dirty="0"/>
              <a:t> Russian Constructicon (</a:t>
            </a:r>
            <a:r>
              <a:rPr lang="nb-NO" dirty="0" err="1"/>
              <a:t>RusCon</a:t>
            </a:r>
            <a:r>
              <a:rPr lang="nb-NO" dirty="0"/>
              <a:t>), a </a:t>
            </a:r>
            <a:r>
              <a:rPr lang="nb-NO" dirty="0" err="1"/>
              <a:t>representation</a:t>
            </a:r>
            <a:r>
              <a:rPr lang="nb-NO" dirty="0"/>
              <a:t> </a:t>
            </a:r>
            <a:r>
              <a:rPr lang="nb-NO" dirty="0" err="1"/>
              <a:t>of</a:t>
            </a:r>
            <a:r>
              <a:rPr lang="nb-NO" dirty="0"/>
              <a:t> </a:t>
            </a:r>
            <a:r>
              <a:rPr lang="nb-NO" dirty="0" err="1"/>
              <a:t>the</a:t>
            </a:r>
            <a:r>
              <a:rPr lang="nb-NO" dirty="0"/>
              <a:t> Russian </a:t>
            </a:r>
            <a:r>
              <a:rPr lang="nb-NO" dirty="0" err="1"/>
              <a:t>language</a:t>
            </a:r>
            <a:r>
              <a:rPr lang="nb-NO" dirty="0"/>
              <a:t> as a system </a:t>
            </a:r>
            <a:r>
              <a:rPr lang="nb-NO" dirty="0" err="1"/>
              <a:t>of</a:t>
            </a:r>
            <a:r>
              <a:rPr lang="nb-NO" dirty="0"/>
              <a:t> </a:t>
            </a:r>
            <a:r>
              <a:rPr lang="nb-NO" dirty="0" err="1"/>
              <a:t>constructions</a:t>
            </a:r>
            <a:r>
              <a:rPr lang="nb-NO" dirty="0"/>
              <a:t> (</a:t>
            </a:r>
            <a:r>
              <a:rPr lang="nb-NO" b="1" dirty="0"/>
              <a:t>2277 </a:t>
            </a:r>
            <a:r>
              <a:rPr lang="nb-NO" b="1" dirty="0" err="1"/>
              <a:t>cxns</a:t>
            </a:r>
            <a:r>
              <a:rPr lang="nb-NO" dirty="0"/>
              <a:t>)</a:t>
            </a:r>
          </a:p>
          <a:p>
            <a:pPr>
              <a:spcAft>
                <a:spcPts val="1200"/>
              </a:spcAft>
            </a:pPr>
            <a:r>
              <a:rPr lang="nb-NO" dirty="0"/>
              <a:t>6% (</a:t>
            </a:r>
            <a:r>
              <a:rPr lang="nb-NO" b="1" dirty="0"/>
              <a:t>135 </a:t>
            </a:r>
            <a:r>
              <a:rPr lang="nb-NO" b="1" dirty="0" err="1"/>
              <a:t>cxns</a:t>
            </a:r>
            <a:r>
              <a:rPr lang="nb-NO" dirty="0"/>
              <a:t>) </a:t>
            </a:r>
            <a:r>
              <a:rPr lang="nb-NO" dirty="0" err="1"/>
              <a:t>of</a:t>
            </a:r>
            <a:r>
              <a:rPr lang="nb-NO" dirty="0"/>
              <a:t> </a:t>
            </a:r>
            <a:r>
              <a:rPr lang="nb-NO" dirty="0" err="1"/>
              <a:t>constructions</a:t>
            </a:r>
            <a:r>
              <a:rPr lang="nb-NO" dirty="0"/>
              <a:t> in </a:t>
            </a:r>
            <a:r>
              <a:rPr lang="nb-NO" dirty="0" err="1"/>
              <a:t>RusCon</a:t>
            </a:r>
            <a:r>
              <a:rPr lang="nb-NO" dirty="0"/>
              <a:t> </a:t>
            </a:r>
            <a:r>
              <a:rPr lang="nb-NO" dirty="0" err="1"/>
              <a:t>involve</a:t>
            </a:r>
            <a:r>
              <a:rPr lang="nb-NO" dirty="0"/>
              <a:t> </a:t>
            </a:r>
            <a:r>
              <a:rPr lang="nb-NO" dirty="0" err="1"/>
              <a:t>reduplication</a:t>
            </a:r>
            <a:endParaRPr lang="nb-NO" dirty="0"/>
          </a:p>
          <a:p>
            <a:pPr>
              <a:spcAft>
                <a:spcPts val="1200"/>
              </a:spcAft>
            </a:pPr>
            <a:r>
              <a:rPr lang="nb-NO" b="1" dirty="0"/>
              <a:t>“Whole-</a:t>
            </a:r>
            <a:r>
              <a:rPr lang="nb-NO" b="1" dirty="0" err="1"/>
              <a:t>language</a:t>
            </a:r>
            <a:r>
              <a:rPr lang="nb-NO" b="1" dirty="0"/>
              <a:t>” </a:t>
            </a:r>
            <a:r>
              <a:rPr lang="nb-NO" b="1" dirty="0" err="1"/>
              <a:t>approach</a:t>
            </a:r>
            <a:r>
              <a:rPr lang="nb-NO" b="1" dirty="0"/>
              <a:t> </a:t>
            </a:r>
            <a:r>
              <a:rPr lang="nb-NO" dirty="0"/>
              <a:t>reveals </a:t>
            </a:r>
            <a:r>
              <a:rPr lang="nb-NO" dirty="0" err="1"/>
              <a:t>patterns</a:t>
            </a:r>
            <a:r>
              <a:rPr lang="nb-NO" dirty="0"/>
              <a:t> </a:t>
            </a:r>
            <a:r>
              <a:rPr lang="nb-NO" dirty="0" err="1"/>
              <a:t>that</a:t>
            </a:r>
            <a:r>
              <a:rPr lang="nb-NO" dirty="0"/>
              <a:t> </a:t>
            </a:r>
            <a:r>
              <a:rPr lang="nb-NO" dirty="0" err="1"/>
              <a:t>connect</a:t>
            </a:r>
            <a:r>
              <a:rPr lang="nb-NO" dirty="0"/>
              <a:t> </a:t>
            </a:r>
            <a:r>
              <a:rPr lang="nb-NO" dirty="0" err="1"/>
              <a:t>reduplication</a:t>
            </a:r>
            <a:r>
              <a:rPr lang="nb-NO" dirty="0"/>
              <a:t> to </a:t>
            </a:r>
            <a:r>
              <a:rPr lang="nb-NO" dirty="0" err="1"/>
              <a:t>the</a:t>
            </a:r>
            <a:r>
              <a:rPr lang="nb-NO" dirty="0"/>
              <a:t> </a:t>
            </a:r>
            <a:r>
              <a:rPr lang="nb-NO" dirty="0" err="1"/>
              <a:t>broader</a:t>
            </a:r>
            <a:r>
              <a:rPr lang="nb-NO" dirty="0"/>
              <a:t> </a:t>
            </a:r>
            <a:r>
              <a:rPr lang="nb-NO" dirty="0" err="1"/>
              <a:t>repertoire</a:t>
            </a:r>
            <a:r>
              <a:rPr lang="nb-NO" dirty="0"/>
              <a:t> </a:t>
            </a:r>
            <a:r>
              <a:rPr lang="nb-NO" dirty="0" err="1"/>
              <a:t>of</a:t>
            </a:r>
            <a:r>
              <a:rPr lang="nb-NO" dirty="0"/>
              <a:t> Russian </a:t>
            </a:r>
            <a:r>
              <a:rPr lang="nb-NO" dirty="0" err="1"/>
              <a:t>constructions</a:t>
            </a:r>
            <a:endParaRPr lang="nb-NO" dirty="0"/>
          </a:p>
          <a:p>
            <a:pPr>
              <a:spcAft>
                <a:spcPts val="1200"/>
              </a:spcAft>
            </a:pPr>
            <a:r>
              <a:rPr lang="nb-NO" dirty="0"/>
              <a:t>The </a:t>
            </a:r>
            <a:r>
              <a:rPr lang="nb-NO" dirty="0" err="1"/>
              <a:t>variety</a:t>
            </a:r>
            <a:r>
              <a:rPr lang="nb-NO" dirty="0"/>
              <a:t> </a:t>
            </a:r>
            <a:r>
              <a:rPr lang="nb-NO" dirty="0" err="1"/>
              <a:t>of</a:t>
            </a:r>
            <a:r>
              <a:rPr lang="nb-NO" dirty="0"/>
              <a:t> </a:t>
            </a:r>
            <a:r>
              <a:rPr lang="nb-NO" dirty="0" err="1"/>
              <a:t>reduplication</a:t>
            </a:r>
            <a:r>
              <a:rPr lang="nb-NO" dirty="0"/>
              <a:t> types in Russian </a:t>
            </a:r>
            <a:r>
              <a:rPr lang="nb-NO" dirty="0" err="1"/>
              <a:t>mirrors</a:t>
            </a:r>
            <a:r>
              <a:rPr lang="nb-NO" dirty="0"/>
              <a:t> types </a:t>
            </a:r>
            <a:r>
              <a:rPr lang="nb-NO" dirty="0" err="1"/>
              <a:t>found</a:t>
            </a:r>
            <a:r>
              <a:rPr lang="nb-NO" dirty="0"/>
              <a:t> in </a:t>
            </a:r>
            <a:r>
              <a:rPr lang="nb-NO" dirty="0" err="1"/>
              <a:t>languages</a:t>
            </a:r>
            <a:r>
              <a:rPr lang="nb-NO" dirty="0"/>
              <a:t> </a:t>
            </a:r>
            <a:r>
              <a:rPr lang="nb-NO" dirty="0" err="1"/>
              <a:t>with</a:t>
            </a:r>
            <a:r>
              <a:rPr lang="nb-NO" dirty="0"/>
              <a:t> </a:t>
            </a:r>
            <a:r>
              <a:rPr lang="nb-NO" dirty="0" err="1"/>
              <a:t>grammatical</a:t>
            </a:r>
            <a:r>
              <a:rPr lang="nb-NO" dirty="0"/>
              <a:t> </a:t>
            </a:r>
            <a:r>
              <a:rPr lang="nb-NO" dirty="0" err="1"/>
              <a:t>reduplication</a:t>
            </a:r>
            <a:endParaRPr lang="nb-NO" dirty="0"/>
          </a:p>
        </p:txBody>
      </p:sp>
      <p:pic>
        <p:nvPicPr>
          <p:cNvPr id="4" name="Google Shape;181;p32">
            <a:extLst>
              <a:ext uri="{FF2B5EF4-FFF2-40B4-BE49-F238E27FC236}">
                <a16:creationId xmlns:a16="http://schemas.microsoft.com/office/drawing/2014/main" id="{7ED12B61-0616-0DA1-3119-DFD2775B1EF7}"/>
              </a:ext>
            </a:extLst>
          </p:cNvPr>
          <p:cNvPicPr preferRelativeResize="0">
            <a:picLocks noChangeAspect="1"/>
          </p:cNvPicPr>
          <p:nvPr/>
        </p:nvPicPr>
        <p:blipFill>
          <a:blip r:embed="rId3">
            <a:alphaModFix/>
          </a:blip>
          <a:stretch>
            <a:fillRect/>
          </a:stretch>
        </p:blipFill>
        <p:spPr>
          <a:xfrm>
            <a:off x="8361211" y="474221"/>
            <a:ext cx="3830789" cy="1037156"/>
          </a:xfrm>
          <a:prstGeom prst="rect">
            <a:avLst/>
          </a:prstGeom>
          <a:noFill/>
          <a:ln>
            <a:noFill/>
          </a:ln>
        </p:spPr>
      </p:pic>
      <p:sp>
        <p:nvSpPr>
          <p:cNvPr id="5" name="Slide Number Placeholder 4">
            <a:extLst>
              <a:ext uri="{FF2B5EF4-FFF2-40B4-BE49-F238E27FC236}">
                <a16:creationId xmlns:a16="http://schemas.microsoft.com/office/drawing/2014/main" id="{15FEFCE2-35DD-CB06-348B-242D4D853C50}"/>
              </a:ext>
            </a:extLst>
          </p:cNvPr>
          <p:cNvSpPr>
            <a:spLocks noGrp="1"/>
          </p:cNvSpPr>
          <p:nvPr>
            <p:ph type="sldNum" sz="quarter" idx="12"/>
          </p:nvPr>
        </p:nvSpPr>
        <p:spPr/>
        <p:txBody>
          <a:bodyPr/>
          <a:lstStyle/>
          <a:p>
            <a:fld id="{C1710B26-72D1-264C-8E36-3BA9F4ADA98D}" type="slidenum">
              <a:rPr lang="en-NO" smtClean="0"/>
              <a:t>5</a:t>
            </a:fld>
            <a:endParaRPr lang="en-NO"/>
          </a:p>
        </p:txBody>
      </p:sp>
    </p:spTree>
    <p:extLst>
      <p:ext uri="{BB962C8B-B14F-4D97-AF65-F5344CB8AC3E}">
        <p14:creationId xmlns:p14="http://schemas.microsoft.com/office/powerpoint/2010/main" val="181158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email&#10;&#10;Description automatically generated">
            <a:extLst>
              <a:ext uri="{FF2B5EF4-FFF2-40B4-BE49-F238E27FC236}">
                <a16:creationId xmlns:a16="http://schemas.microsoft.com/office/drawing/2014/main" id="{E160D762-40BF-F980-2713-7EB0C4AF8AB8}"/>
              </a:ext>
            </a:extLst>
          </p:cNvPr>
          <p:cNvPicPr>
            <a:picLocks noChangeAspect="1"/>
          </p:cNvPicPr>
          <p:nvPr/>
        </p:nvPicPr>
        <p:blipFill rotWithShape="1">
          <a:blip r:embed="rId3"/>
          <a:srcRect r="1562" b="-2"/>
          <a:stretch/>
        </p:blipFill>
        <p:spPr>
          <a:xfrm>
            <a:off x="5007338" y="0"/>
            <a:ext cx="7181613" cy="6857990"/>
          </a:xfrm>
          <a:prstGeom prst="rect">
            <a:avLst/>
          </a:prstGeom>
          <a:effectLst/>
        </p:spPr>
      </p:pic>
      <p:sp>
        <p:nvSpPr>
          <p:cNvPr id="3" name="TextBox 2">
            <a:extLst>
              <a:ext uri="{FF2B5EF4-FFF2-40B4-BE49-F238E27FC236}">
                <a16:creationId xmlns:a16="http://schemas.microsoft.com/office/drawing/2014/main" id="{E8E90028-ABC1-C16D-07AB-E8D7D5DF1002}"/>
              </a:ext>
            </a:extLst>
          </p:cNvPr>
          <p:cNvSpPr txBox="1"/>
          <p:nvPr/>
        </p:nvSpPr>
        <p:spPr>
          <a:xfrm>
            <a:off x="188036" y="1204182"/>
            <a:ext cx="4631266" cy="3431709"/>
          </a:xfrm>
          <a:prstGeom prst="rect">
            <a:avLst/>
          </a:prstGeom>
          <a:noFill/>
        </p:spPr>
        <p:txBody>
          <a:bodyPr wrap="square">
            <a:spAutoFit/>
          </a:bodyPr>
          <a:lstStyle/>
          <a:p>
            <a:pPr marL="88900">
              <a:buSzPts val="2200"/>
            </a:pPr>
            <a:r>
              <a:rPr lang="en-US" sz="2800" b="1" dirty="0">
                <a:latin typeface="Calibri" panose="020F0502020204030204" pitchFamily="34" charset="0"/>
                <a:cs typeface="Calibri" panose="020F0502020204030204" pitchFamily="34" charset="0"/>
              </a:rPr>
              <a:t>The Russian Constructicon</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cs typeface="Calibri" panose="020F0502020204030204" pitchFamily="34" charset="0"/>
              </a:rPr>
              <a:t>A searchable database of Russian constructions</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cs typeface="Calibri" panose="020F0502020204030204" pitchFamily="34" charset="0"/>
              </a:rPr>
              <a:t>Open access </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ea typeface="Calibri"/>
                <a:cs typeface="Calibri" panose="020F0502020204030204" pitchFamily="34" charset="0"/>
                <a:sym typeface="Calibri"/>
              </a:rPr>
              <a:t>Available at</a:t>
            </a:r>
            <a:r>
              <a:rPr lang="en-GB" sz="2400" dirty="0">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GB" sz="2100" u="sng" dirty="0">
                <a:solidFill>
                  <a:schemeClr val="hlink"/>
                </a:solidFill>
                <a:latin typeface="Calibri"/>
                <a:ea typeface="Calibri"/>
                <a:cs typeface="Calibri"/>
                <a:sym typeface="Calibri"/>
                <a:hlinkClick r:id="rId4"/>
              </a:rPr>
              <a:t>https://constructicon.github.io/russian/</a:t>
            </a:r>
            <a:endParaRPr lang="en-GB" sz="2100" u="sng" dirty="0">
              <a:solidFill>
                <a:schemeClr val="hlink"/>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562942F4-2A99-BB78-8269-02D9C74ACF44}"/>
              </a:ext>
            </a:extLst>
          </p:cNvPr>
          <p:cNvSpPr>
            <a:spLocks noGrp="1"/>
          </p:cNvSpPr>
          <p:nvPr>
            <p:ph type="sldNum" sz="quarter" idx="12"/>
          </p:nvPr>
        </p:nvSpPr>
        <p:spPr/>
        <p:txBody>
          <a:bodyPr/>
          <a:lstStyle/>
          <a:p>
            <a:fld id="{C1710B26-72D1-264C-8E36-3BA9F4ADA98D}" type="slidenum">
              <a:rPr lang="en-NO" smtClean="0"/>
              <a:t>6</a:t>
            </a:fld>
            <a:endParaRPr lang="en-NO"/>
          </a:p>
        </p:txBody>
      </p:sp>
      <p:sp>
        <p:nvSpPr>
          <p:cNvPr id="5" name="Rectangle 4">
            <a:extLst>
              <a:ext uri="{FF2B5EF4-FFF2-40B4-BE49-F238E27FC236}">
                <a16:creationId xmlns:a16="http://schemas.microsoft.com/office/drawing/2014/main" id="{79F64F9C-2F5F-55FB-1FBA-0CDBF8FEDA93}"/>
              </a:ext>
            </a:extLst>
          </p:cNvPr>
          <p:cNvSpPr/>
          <p:nvPr/>
        </p:nvSpPr>
        <p:spPr>
          <a:xfrm>
            <a:off x="318607" y="4893423"/>
            <a:ext cx="4594713" cy="1645489"/>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This is the first large-scale study of reduplicative constructions in Russian (135 </a:t>
            </a:r>
            <a:r>
              <a:rPr lang="en-GB" sz="2400" dirty="0" err="1">
                <a:solidFill>
                  <a:schemeClr val="tx1"/>
                </a:solidFill>
              </a:rPr>
              <a:t>cxns</a:t>
            </a:r>
            <a:r>
              <a:rPr lang="en-GB" sz="2400" dirty="0">
                <a:solidFill>
                  <a:schemeClr val="tx1"/>
                </a:solidFill>
              </a:rPr>
              <a:t>)</a:t>
            </a:r>
          </a:p>
        </p:txBody>
      </p:sp>
    </p:spTree>
    <p:extLst>
      <p:ext uri="{BB962C8B-B14F-4D97-AF65-F5344CB8AC3E}">
        <p14:creationId xmlns:p14="http://schemas.microsoft.com/office/powerpoint/2010/main" val="291815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7B4B-2BC4-F8FA-870F-EE082BA9DA94}"/>
              </a:ext>
            </a:extLst>
          </p:cNvPr>
          <p:cNvSpPr>
            <a:spLocks noGrp="1"/>
          </p:cNvSpPr>
          <p:nvPr>
            <p:ph type="title"/>
          </p:nvPr>
        </p:nvSpPr>
        <p:spPr/>
        <p:txBody>
          <a:bodyPr/>
          <a:lstStyle/>
          <a:p>
            <a:r>
              <a:rPr lang="en-NO" dirty="0"/>
              <a:t>The Russian Constructicon is NOT a list!</a:t>
            </a:r>
          </a:p>
        </p:txBody>
      </p:sp>
      <p:sp>
        <p:nvSpPr>
          <p:cNvPr id="3" name="Content Placeholder 2">
            <a:extLst>
              <a:ext uri="{FF2B5EF4-FFF2-40B4-BE49-F238E27FC236}">
                <a16:creationId xmlns:a16="http://schemas.microsoft.com/office/drawing/2014/main" id="{C65648F2-209D-36D9-DAF2-537E42845DE9}"/>
              </a:ext>
            </a:extLst>
          </p:cNvPr>
          <p:cNvSpPr>
            <a:spLocks noGrp="1"/>
          </p:cNvSpPr>
          <p:nvPr>
            <p:ph idx="1"/>
          </p:nvPr>
        </p:nvSpPr>
        <p:spPr/>
        <p:txBody>
          <a:bodyPr/>
          <a:lstStyle/>
          <a:p>
            <a:r>
              <a:rPr lang="en-NO" dirty="0"/>
              <a:t>contra Haspelmath 2023</a:t>
            </a:r>
          </a:p>
          <a:p>
            <a:r>
              <a:rPr lang="en-GB" dirty="0"/>
              <a:t>an intensely structured multi-layered system, deeply annotated</a:t>
            </a:r>
          </a:p>
          <a:p>
            <a:r>
              <a:rPr lang="en-GB" dirty="0"/>
              <a:t>constructions are related to each other</a:t>
            </a:r>
            <a:r>
              <a:rPr lang="en-NO" dirty="0"/>
              <a:t> across various parameters:</a:t>
            </a:r>
          </a:p>
          <a:p>
            <a:pPr lvl="1"/>
            <a:r>
              <a:rPr lang="en-GB" dirty="0"/>
              <a:t>semantic type</a:t>
            </a:r>
          </a:p>
          <a:p>
            <a:pPr lvl="1"/>
            <a:r>
              <a:rPr lang="en-GB" dirty="0"/>
              <a:t>syntactic type of construction</a:t>
            </a:r>
          </a:p>
          <a:p>
            <a:pPr lvl="1"/>
            <a:r>
              <a:rPr lang="en-GB" dirty="0"/>
              <a:t>syntactic function of anchor </a:t>
            </a:r>
          </a:p>
          <a:p>
            <a:pPr lvl="1"/>
            <a:r>
              <a:rPr lang="en-GB" dirty="0"/>
              <a:t>syntactic structure of anchor </a:t>
            </a:r>
          </a:p>
          <a:p>
            <a:pPr lvl="1"/>
            <a:r>
              <a:rPr lang="en-GB" dirty="0"/>
              <a:t>part of speech of the anchor </a:t>
            </a:r>
          </a:p>
          <a:p>
            <a:pPr lvl="1"/>
            <a:endParaRPr lang="en-GB" dirty="0"/>
          </a:p>
        </p:txBody>
      </p:sp>
      <p:sp>
        <p:nvSpPr>
          <p:cNvPr id="4" name="Slide Number Placeholder 3">
            <a:extLst>
              <a:ext uri="{FF2B5EF4-FFF2-40B4-BE49-F238E27FC236}">
                <a16:creationId xmlns:a16="http://schemas.microsoft.com/office/drawing/2014/main" id="{F3F11599-CE55-4594-5DAA-3CB516DDE7AB}"/>
              </a:ext>
            </a:extLst>
          </p:cNvPr>
          <p:cNvSpPr>
            <a:spLocks noGrp="1"/>
          </p:cNvSpPr>
          <p:nvPr>
            <p:ph type="sldNum" sz="quarter" idx="12"/>
          </p:nvPr>
        </p:nvSpPr>
        <p:spPr/>
        <p:txBody>
          <a:bodyPr/>
          <a:lstStyle/>
          <a:p>
            <a:fld id="{C1710B26-72D1-264C-8E36-3BA9F4ADA98D}" type="slidenum">
              <a:rPr lang="en-NO" smtClean="0"/>
              <a:t>7</a:t>
            </a:fld>
            <a:endParaRPr lang="en-NO" dirty="0"/>
          </a:p>
        </p:txBody>
      </p:sp>
      <p:pic>
        <p:nvPicPr>
          <p:cNvPr id="1026" name="Picture 2" descr="Image preview">
            <a:extLst>
              <a:ext uri="{FF2B5EF4-FFF2-40B4-BE49-F238E27FC236}">
                <a16:creationId xmlns:a16="http://schemas.microsoft.com/office/drawing/2014/main" id="{DD38147C-3FCA-9807-860F-B4282D287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971" y="3597565"/>
            <a:ext cx="6379258" cy="2199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9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8F31-C147-E2AD-D87E-9CD87DE9A8C9}"/>
              </a:ext>
            </a:extLst>
          </p:cNvPr>
          <p:cNvSpPr>
            <a:spLocks noGrp="1"/>
          </p:cNvSpPr>
          <p:nvPr>
            <p:ph type="title"/>
          </p:nvPr>
        </p:nvSpPr>
        <p:spPr/>
        <p:txBody>
          <a:bodyPr/>
          <a:lstStyle/>
          <a:p>
            <a:r>
              <a:rPr lang="en-NO" dirty="0"/>
              <a:t>An example from the Russian Constructicon</a:t>
            </a:r>
          </a:p>
        </p:txBody>
      </p:sp>
      <p:graphicFrame>
        <p:nvGraphicFramePr>
          <p:cNvPr id="5" name="Content Placeholder 4">
            <a:extLst>
              <a:ext uri="{FF2B5EF4-FFF2-40B4-BE49-F238E27FC236}">
                <a16:creationId xmlns:a16="http://schemas.microsoft.com/office/drawing/2014/main" id="{FD818874-8927-DAE4-7FDA-D15E4D17EE09}"/>
              </a:ext>
            </a:extLst>
          </p:cNvPr>
          <p:cNvGraphicFramePr>
            <a:graphicFrameLocks noGrp="1"/>
          </p:cNvGraphicFramePr>
          <p:nvPr>
            <p:ph idx="1"/>
          </p:nvPr>
        </p:nvGraphicFramePr>
        <p:xfrm>
          <a:off x="838200" y="1219413"/>
          <a:ext cx="9822180" cy="2748225"/>
        </p:xfrm>
        <a:graphic>
          <a:graphicData uri="http://schemas.openxmlformats.org/drawingml/2006/table">
            <a:tbl>
              <a:tblPr firstRow="1" firstCol="1" bandRow="1">
                <a:tableStyleId>{2D5ABB26-0587-4C30-8999-92F81FD0307C}</a:tableStyleId>
              </a:tblPr>
              <a:tblGrid>
                <a:gridCol w="766949">
                  <a:extLst>
                    <a:ext uri="{9D8B030D-6E8A-4147-A177-3AD203B41FA5}">
                      <a16:colId xmlns:a16="http://schemas.microsoft.com/office/drawing/2014/main" val="2975946726"/>
                    </a:ext>
                  </a:extLst>
                </a:gridCol>
                <a:gridCol w="1089417">
                  <a:extLst>
                    <a:ext uri="{9D8B030D-6E8A-4147-A177-3AD203B41FA5}">
                      <a16:colId xmlns:a16="http://schemas.microsoft.com/office/drawing/2014/main" val="214740398"/>
                    </a:ext>
                  </a:extLst>
                </a:gridCol>
                <a:gridCol w="926004">
                  <a:extLst>
                    <a:ext uri="{9D8B030D-6E8A-4147-A177-3AD203B41FA5}">
                      <a16:colId xmlns:a16="http://schemas.microsoft.com/office/drawing/2014/main" val="108529692"/>
                    </a:ext>
                  </a:extLst>
                </a:gridCol>
                <a:gridCol w="1080701">
                  <a:extLst>
                    <a:ext uri="{9D8B030D-6E8A-4147-A177-3AD203B41FA5}">
                      <a16:colId xmlns:a16="http://schemas.microsoft.com/office/drawing/2014/main" val="2673907862"/>
                    </a:ext>
                  </a:extLst>
                </a:gridCol>
                <a:gridCol w="1690775">
                  <a:extLst>
                    <a:ext uri="{9D8B030D-6E8A-4147-A177-3AD203B41FA5}">
                      <a16:colId xmlns:a16="http://schemas.microsoft.com/office/drawing/2014/main" val="1740888728"/>
                    </a:ext>
                  </a:extLst>
                </a:gridCol>
                <a:gridCol w="772396">
                  <a:extLst>
                    <a:ext uri="{9D8B030D-6E8A-4147-A177-3AD203B41FA5}">
                      <a16:colId xmlns:a16="http://schemas.microsoft.com/office/drawing/2014/main" val="2124980741"/>
                    </a:ext>
                  </a:extLst>
                </a:gridCol>
                <a:gridCol w="1080701">
                  <a:extLst>
                    <a:ext uri="{9D8B030D-6E8A-4147-A177-3AD203B41FA5}">
                      <a16:colId xmlns:a16="http://schemas.microsoft.com/office/drawing/2014/main" val="2482588131"/>
                    </a:ext>
                  </a:extLst>
                </a:gridCol>
                <a:gridCol w="2415237">
                  <a:extLst>
                    <a:ext uri="{9D8B030D-6E8A-4147-A177-3AD203B41FA5}">
                      <a16:colId xmlns:a16="http://schemas.microsoft.com/office/drawing/2014/main" val="750966363"/>
                    </a:ext>
                  </a:extLst>
                </a:gridCol>
              </a:tblGrid>
              <a:tr h="0">
                <a:tc gridSpan="8">
                  <a:txBody>
                    <a:bodyPr/>
                    <a:lstStyle/>
                    <a:p>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036894085"/>
                  </a:ext>
                </a:extLst>
              </a:tr>
              <a:tr h="488685">
                <a:tc gridSpan="8">
                  <a:txBody>
                    <a:bodyPr/>
                    <a:lstStyle/>
                    <a:p>
                      <a:r>
                        <a:rPr lang="nb-NO" sz="2000" dirty="0">
                          <a:effectLst/>
                          <a:latin typeface="+mn-lt"/>
                        </a:rPr>
                        <a:t>ID79</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61532859"/>
                  </a:ext>
                </a:extLst>
              </a:tr>
              <a:tr h="488685">
                <a:tc gridSpan="8">
                  <a:txBody>
                    <a:bodyPr/>
                    <a:lstStyle/>
                    <a:p>
                      <a:r>
                        <a:rPr lang="nb-NO" sz="2000" dirty="0">
                          <a:effectLst/>
                          <a:latin typeface="+mn-lt"/>
                        </a:rPr>
                        <a:t>NP-</a:t>
                      </a:r>
                      <a:r>
                        <a:rPr lang="nb-NO" sz="2000" dirty="0" err="1">
                          <a:effectLst/>
                          <a:latin typeface="+mn-lt"/>
                        </a:rPr>
                        <a:t>Nom</a:t>
                      </a:r>
                      <a:r>
                        <a:rPr lang="nb-NO" sz="2000" dirty="0">
                          <a:effectLst/>
                          <a:latin typeface="+mn-lt"/>
                        </a:rPr>
                        <a:t> </a:t>
                      </a:r>
                      <a:r>
                        <a:rPr lang="nb-NO" sz="2000" dirty="0" err="1">
                          <a:effectLst/>
                          <a:latin typeface="+mn-lt"/>
                        </a:rPr>
                        <a:t>Cop</a:t>
                      </a:r>
                      <a:r>
                        <a:rPr lang="nb-NO" sz="2000" dirty="0">
                          <a:effectLst/>
                          <a:latin typeface="+mn-lt"/>
                        </a:rPr>
                        <a:t> </a:t>
                      </a:r>
                      <a:r>
                        <a:rPr lang="ru-RU" sz="2000" dirty="0">
                          <a:effectLst/>
                          <a:latin typeface="+mn-lt"/>
                        </a:rPr>
                        <a:t>вс</a:t>
                      </a:r>
                      <a:r>
                        <a:rPr lang="nb-NO" sz="2000" dirty="0" err="1">
                          <a:effectLst/>
                          <a:latin typeface="+mn-lt"/>
                        </a:rPr>
                        <a:t>ë</a:t>
                      </a:r>
                      <a:r>
                        <a:rPr lang="nb-NO" sz="2000" dirty="0">
                          <a:effectLst/>
                          <a:latin typeface="+mn-lt"/>
                        </a:rPr>
                        <a:t> </a:t>
                      </a:r>
                      <a:r>
                        <a:rPr lang="ru-RU" sz="2000" dirty="0">
                          <a:effectLst/>
                          <a:latin typeface="+mn-lt"/>
                        </a:rPr>
                        <a:t>без</a:t>
                      </a:r>
                      <a:r>
                        <a:rPr lang="nb-NO" sz="2000" dirty="0">
                          <a:effectLst/>
                          <a:latin typeface="+mn-lt"/>
                        </a:rPr>
                        <a:t> NP-Gen </a:t>
                      </a:r>
                      <a:r>
                        <a:rPr lang="ru-RU" sz="2000" dirty="0">
                          <a:effectLst/>
                          <a:latin typeface="+mn-lt"/>
                        </a:rPr>
                        <a:t>и</a:t>
                      </a:r>
                      <a:r>
                        <a:rPr lang="nb-NO" sz="2000" dirty="0">
                          <a:effectLst/>
                          <a:latin typeface="+mn-lt"/>
                        </a:rPr>
                        <a:t> </a:t>
                      </a:r>
                      <a:r>
                        <a:rPr lang="ru-RU" sz="2000" dirty="0">
                          <a:effectLst/>
                          <a:latin typeface="+mn-lt"/>
                        </a:rPr>
                        <a:t>без</a:t>
                      </a:r>
                      <a:r>
                        <a:rPr lang="nb-NO" sz="2000" dirty="0">
                          <a:effectLst/>
                          <a:latin typeface="+mn-lt"/>
                        </a:rPr>
                        <a:t> ~NP-Gen</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009671739"/>
                  </a:ext>
                </a:extLst>
              </a:tr>
              <a:tr h="488685">
                <a:tc>
                  <a:txBody>
                    <a:bodyPr/>
                    <a:lstStyle/>
                    <a:p>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ea typeface="Times New Roman" panose="02020603050405020304" pitchFamily="18" charset="0"/>
                          <a:cs typeface="Arial" panose="020B0604020202020204" pitchFamily="34" charset="0"/>
                        </a:rPr>
                        <a:t>мы</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вс</a:t>
                      </a:r>
                      <a:r>
                        <a:rPr lang="en-US" sz="2000" i="1" dirty="0" err="1">
                          <a:effectLst/>
                          <a:latin typeface="+mn-lt"/>
                        </a:rPr>
                        <a:t>ë</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без</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молок</a:t>
                      </a:r>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ea typeface="Times New Roman" panose="02020603050405020304" pitchFamily="18" charset="0"/>
                          <a:cs typeface="Arial" panose="020B0604020202020204" pitchFamily="34" charset="0"/>
                        </a:rPr>
                        <a:t>и</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без</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молок</a:t>
                      </a:r>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8769274"/>
                  </a:ext>
                </a:extLst>
              </a:tr>
              <a:tr h="488685">
                <a:tc>
                  <a:txBody>
                    <a:bodyPr/>
                    <a:lstStyle/>
                    <a:p>
                      <a:r>
                        <a:rPr lang="en-US" sz="2000">
                          <a:effectLst/>
                          <a:latin typeface="+mn-lt"/>
                        </a:rPr>
                        <a:t>[and</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we.</a:t>
                      </a:r>
                      <a:r>
                        <a:rPr lang="en-US" sz="2000" cap="small">
                          <a:effectLst/>
                          <a:latin typeface="+mn-lt"/>
                        </a:rPr>
                        <a:t>nom</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still</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without</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milk-</a:t>
                      </a:r>
                      <a:r>
                        <a:rPr lang="en-US" sz="2000" cap="small">
                          <a:effectLst/>
                          <a:latin typeface="+mn-lt"/>
                        </a:rPr>
                        <a:t>gen.sg</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and</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without</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milk-</a:t>
                      </a:r>
                      <a:r>
                        <a:rPr lang="en-US" sz="2000" cap="small">
                          <a:effectLst/>
                          <a:latin typeface="+mn-lt"/>
                        </a:rPr>
                        <a:t>gen.sg]</a:t>
                      </a:r>
                      <a:endParaRPr lang="en-NO" sz="200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52946363"/>
                  </a:ext>
                </a:extLst>
              </a:tr>
              <a:tr h="488685">
                <a:tc gridSpan="8">
                  <a:txBody>
                    <a:bodyPr/>
                    <a:lstStyle/>
                    <a:p>
                      <a:r>
                        <a:rPr lang="en-US" sz="2000" dirty="0">
                          <a:effectLst/>
                          <a:latin typeface="+mn-lt"/>
                        </a:rPr>
                        <a:t>‘And here we are constantly without milk’</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1688932402"/>
                  </a:ext>
                </a:extLst>
              </a:tr>
            </a:tbl>
          </a:graphicData>
        </a:graphic>
      </p:graphicFrame>
      <p:sp>
        <p:nvSpPr>
          <p:cNvPr id="4" name="Slide Number Placeholder 3">
            <a:extLst>
              <a:ext uri="{FF2B5EF4-FFF2-40B4-BE49-F238E27FC236}">
                <a16:creationId xmlns:a16="http://schemas.microsoft.com/office/drawing/2014/main" id="{2CEACF3B-AABA-4C20-3D6A-D9E417DEFB80}"/>
              </a:ext>
            </a:extLst>
          </p:cNvPr>
          <p:cNvSpPr>
            <a:spLocks noGrp="1"/>
          </p:cNvSpPr>
          <p:nvPr>
            <p:ph type="sldNum" sz="quarter" idx="12"/>
          </p:nvPr>
        </p:nvSpPr>
        <p:spPr/>
        <p:txBody>
          <a:bodyPr/>
          <a:lstStyle/>
          <a:p>
            <a:fld id="{C1710B26-72D1-264C-8E36-3BA9F4ADA98D}" type="slidenum">
              <a:rPr lang="en-NO" smtClean="0"/>
              <a:t>8</a:t>
            </a:fld>
            <a:endParaRPr lang="en-NO"/>
          </a:p>
        </p:txBody>
      </p:sp>
      <p:sp>
        <p:nvSpPr>
          <p:cNvPr id="6" name="TextBox 5">
            <a:extLst>
              <a:ext uri="{FF2B5EF4-FFF2-40B4-BE49-F238E27FC236}">
                <a16:creationId xmlns:a16="http://schemas.microsoft.com/office/drawing/2014/main" id="{1F47B7B9-0B4D-DEB5-1CED-334EABC19675}"/>
              </a:ext>
            </a:extLst>
          </p:cNvPr>
          <p:cNvSpPr txBox="1"/>
          <p:nvPr/>
        </p:nvSpPr>
        <p:spPr>
          <a:xfrm>
            <a:off x="838200" y="3941895"/>
            <a:ext cx="10045700" cy="3046988"/>
          </a:xfrm>
          <a:prstGeom prst="rect">
            <a:avLst/>
          </a:prstGeom>
          <a:noFill/>
        </p:spPr>
        <p:txBody>
          <a:bodyPr wrap="square" rtlCol="0">
            <a:spAutoFit/>
          </a:bodyPr>
          <a:lstStyle/>
          <a:p>
            <a:r>
              <a:rPr lang="nb-NO" sz="2400" dirty="0"/>
              <a:t>A </a:t>
            </a:r>
            <a:r>
              <a:rPr lang="nb-NO" sz="2400" dirty="0" err="1"/>
              <a:t>construction</a:t>
            </a:r>
            <a:r>
              <a:rPr lang="nb-NO" sz="2400" dirty="0"/>
              <a:t> has </a:t>
            </a:r>
            <a:r>
              <a:rPr lang="nb-NO" sz="2400" dirty="0" err="1"/>
              <a:t>one</a:t>
            </a:r>
            <a:r>
              <a:rPr lang="nb-NO" sz="2400" dirty="0"/>
              <a:t> or more tags for:</a:t>
            </a:r>
          </a:p>
          <a:p>
            <a:pPr marL="742950" lvl="1" indent="-285750">
              <a:buFont typeface="Arial" panose="020B0604020202020204" pitchFamily="34" charset="0"/>
              <a:buChar char="•"/>
            </a:pPr>
            <a:r>
              <a:rPr lang="en-GB" sz="2400" dirty="0"/>
              <a:t>semantic type (here: “Caritive”, “Degree of intensity”, and subtype “Booster”)</a:t>
            </a:r>
          </a:p>
          <a:p>
            <a:pPr marL="742950" lvl="1" indent="-285750">
              <a:buFont typeface="Arial" panose="020B0604020202020204" pitchFamily="34" charset="0"/>
              <a:buChar char="•"/>
            </a:pPr>
            <a:r>
              <a:rPr lang="en-GB" sz="2400" dirty="0"/>
              <a:t>syntactic type of construction (here: Copula Construction)</a:t>
            </a:r>
          </a:p>
          <a:p>
            <a:pPr marL="742950" lvl="1" indent="-285750">
              <a:buFont typeface="Arial" panose="020B0604020202020204" pitchFamily="34" charset="0"/>
              <a:buChar char="•"/>
            </a:pPr>
            <a:r>
              <a:rPr lang="en-GB" sz="2400" dirty="0"/>
              <a:t>syntactic function of anchor (here: </a:t>
            </a:r>
            <a:r>
              <a:rPr lang="en-GB" sz="2400" dirty="0" err="1"/>
              <a:t>Praedicative</a:t>
            </a:r>
            <a:r>
              <a:rPr lang="en-GB" sz="2400" dirty="0"/>
              <a:t> Expression)</a:t>
            </a:r>
          </a:p>
          <a:p>
            <a:pPr marL="742950" lvl="1" indent="-285750">
              <a:buFont typeface="Arial" panose="020B0604020202020204" pitchFamily="34" charset="0"/>
              <a:buChar char="•"/>
            </a:pPr>
            <a:r>
              <a:rPr lang="en-GB" sz="2400" dirty="0"/>
              <a:t>syntactic structure of anchor (here: Reduplication)</a:t>
            </a:r>
          </a:p>
          <a:p>
            <a:pPr marL="742950" lvl="1" indent="-285750">
              <a:buFont typeface="Arial" panose="020B0604020202020204" pitchFamily="34" charset="0"/>
              <a:buChar char="•"/>
            </a:pPr>
            <a:r>
              <a:rPr lang="en-GB" sz="2400" dirty="0"/>
              <a:t>part of speech of the anchor (here: Preposition, Pronoun, Conjunction)</a:t>
            </a:r>
          </a:p>
          <a:p>
            <a:endParaRPr lang="en-NO" sz="2400" dirty="0"/>
          </a:p>
        </p:txBody>
      </p:sp>
      <p:sp>
        <p:nvSpPr>
          <p:cNvPr id="8" name="Right Arrow 7">
            <a:extLst>
              <a:ext uri="{FF2B5EF4-FFF2-40B4-BE49-F238E27FC236}">
                <a16:creationId xmlns:a16="http://schemas.microsoft.com/office/drawing/2014/main" id="{F8E75C98-A66E-9A33-2666-2896697E8C54}"/>
              </a:ext>
            </a:extLst>
          </p:cNvPr>
          <p:cNvSpPr/>
          <p:nvPr/>
        </p:nvSpPr>
        <p:spPr>
          <a:xfrm flipH="1">
            <a:off x="1716065" y="1490271"/>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ID number</a:t>
            </a:r>
          </a:p>
        </p:txBody>
      </p:sp>
      <p:sp>
        <p:nvSpPr>
          <p:cNvPr id="9" name="Right Arrow 8">
            <a:extLst>
              <a:ext uri="{FF2B5EF4-FFF2-40B4-BE49-F238E27FC236}">
                <a16:creationId xmlns:a16="http://schemas.microsoft.com/office/drawing/2014/main" id="{35555649-4FE8-660F-E71F-6EF523543D11}"/>
              </a:ext>
            </a:extLst>
          </p:cNvPr>
          <p:cNvSpPr/>
          <p:nvPr/>
        </p:nvSpPr>
        <p:spPr>
          <a:xfrm flipH="1">
            <a:off x="5749290" y="1917917"/>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Name</a:t>
            </a:r>
          </a:p>
        </p:txBody>
      </p:sp>
      <p:sp>
        <p:nvSpPr>
          <p:cNvPr id="10" name="Right Arrow 9">
            <a:extLst>
              <a:ext uri="{FF2B5EF4-FFF2-40B4-BE49-F238E27FC236}">
                <a16:creationId xmlns:a16="http://schemas.microsoft.com/office/drawing/2014/main" id="{ABC5A350-29DE-8758-FCB7-FF72BBC50C86}"/>
              </a:ext>
            </a:extLst>
          </p:cNvPr>
          <p:cNvSpPr/>
          <p:nvPr/>
        </p:nvSpPr>
        <p:spPr>
          <a:xfrm flipH="1">
            <a:off x="9579122" y="2415458"/>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Illustration</a:t>
            </a:r>
          </a:p>
        </p:txBody>
      </p:sp>
    </p:spTree>
    <p:extLst>
      <p:ext uri="{BB962C8B-B14F-4D97-AF65-F5344CB8AC3E}">
        <p14:creationId xmlns:p14="http://schemas.microsoft.com/office/powerpoint/2010/main" val="3709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8F31-C147-E2AD-D87E-9CD87DE9A8C9}"/>
              </a:ext>
            </a:extLst>
          </p:cNvPr>
          <p:cNvSpPr>
            <a:spLocks noGrp="1"/>
          </p:cNvSpPr>
          <p:nvPr>
            <p:ph type="title"/>
          </p:nvPr>
        </p:nvSpPr>
        <p:spPr/>
        <p:txBody>
          <a:bodyPr/>
          <a:lstStyle/>
          <a:p>
            <a:r>
              <a:rPr lang="en-NO" dirty="0"/>
              <a:t>An example from the Russian Constructicon</a:t>
            </a:r>
          </a:p>
        </p:txBody>
      </p:sp>
      <p:graphicFrame>
        <p:nvGraphicFramePr>
          <p:cNvPr id="5" name="Content Placeholder 4">
            <a:extLst>
              <a:ext uri="{FF2B5EF4-FFF2-40B4-BE49-F238E27FC236}">
                <a16:creationId xmlns:a16="http://schemas.microsoft.com/office/drawing/2014/main" id="{FD818874-8927-DAE4-7FDA-D15E4D17EE09}"/>
              </a:ext>
            </a:extLst>
          </p:cNvPr>
          <p:cNvGraphicFramePr>
            <a:graphicFrameLocks noGrp="1"/>
          </p:cNvGraphicFramePr>
          <p:nvPr>
            <p:ph idx="1"/>
          </p:nvPr>
        </p:nvGraphicFramePr>
        <p:xfrm>
          <a:off x="838200" y="1219413"/>
          <a:ext cx="9822180" cy="2748225"/>
        </p:xfrm>
        <a:graphic>
          <a:graphicData uri="http://schemas.openxmlformats.org/drawingml/2006/table">
            <a:tbl>
              <a:tblPr firstRow="1" firstCol="1" bandRow="1">
                <a:tableStyleId>{2D5ABB26-0587-4C30-8999-92F81FD0307C}</a:tableStyleId>
              </a:tblPr>
              <a:tblGrid>
                <a:gridCol w="766949">
                  <a:extLst>
                    <a:ext uri="{9D8B030D-6E8A-4147-A177-3AD203B41FA5}">
                      <a16:colId xmlns:a16="http://schemas.microsoft.com/office/drawing/2014/main" val="2975946726"/>
                    </a:ext>
                  </a:extLst>
                </a:gridCol>
                <a:gridCol w="1089417">
                  <a:extLst>
                    <a:ext uri="{9D8B030D-6E8A-4147-A177-3AD203B41FA5}">
                      <a16:colId xmlns:a16="http://schemas.microsoft.com/office/drawing/2014/main" val="214740398"/>
                    </a:ext>
                  </a:extLst>
                </a:gridCol>
                <a:gridCol w="926004">
                  <a:extLst>
                    <a:ext uri="{9D8B030D-6E8A-4147-A177-3AD203B41FA5}">
                      <a16:colId xmlns:a16="http://schemas.microsoft.com/office/drawing/2014/main" val="108529692"/>
                    </a:ext>
                  </a:extLst>
                </a:gridCol>
                <a:gridCol w="1080701">
                  <a:extLst>
                    <a:ext uri="{9D8B030D-6E8A-4147-A177-3AD203B41FA5}">
                      <a16:colId xmlns:a16="http://schemas.microsoft.com/office/drawing/2014/main" val="2673907862"/>
                    </a:ext>
                  </a:extLst>
                </a:gridCol>
                <a:gridCol w="1690775">
                  <a:extLst>
                    <a:ext uri="{9D8B030D-6E8A-4147-A177-3AD203B41FA5}">
                      <a16:colId xmlns:a16="http://schemas.microsoft.com/office/drawing/2014/main" val="1740888728"/>
                    </a:ext>
                  </a:extLst>
                </a:gridCol>
                <a:gridCol w="772396">
                  <a:extLst>
                    <a:ext uri="{9D8B030D-6E8A-4147-A177-3AD203B41FA5}">
                      <a16:colId xmlns:a16="http://schemas.microsoft.com/office/drawing/2014/main" val="2124980741"/>
                    </a:ext>
                  </a:extLst>
                </a:gridCol>
                <a:gridCol w="1080701">
                  <a:extLst>
                    <a:ext uri="{9D8B030D-6E8A-4147-A177-3AD203B41FA5}">
                      <a16:colId xmlns:a16="http://schemas.microsoft.com/office/drawing/2014/main" val="2482588131"/>
                    </a:ext>
                  </a:extLst>
                </a:gridCol>
                <a:gridCol w="2415237">
                  <a:extLst>
                    <a:ext uri="{9D8B030D-6E8A-4147-A177-3AD203B41FA5}">
                      <a16:colId xmlns:a16="http://schemas.microsoft.com/office/drawing/2014/main" val="750966363"/>
                    </a:ext>
                  </a:extLst>
                </a:gridCol>
              </a:tblGrid>
              <a:tr h="0">
                <a:tc gridSpan="8">
                  <a:txBody>
                    <a:bodyPr/>
                    <a:lstStyle/>
                    <a:p>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036894085"/>
                  </a:ext>
                </a:extLst>
              </a:tr>
              <a:tr h="488685">
                <a:tc gridSpan="8">
                  <a:txBody>
                    <a:bodyPr/>
                    <a:lstStyle/>
                    <a:p>
                      <a:r>
                        <a:rPr lang="nb-NO" sz="2000" dirty="0">
                          <a:effectLst/>
                          <a:latin typeface="+mn-lt"/>
                        </a:rPr>
                        <a:t>ID79</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61532859"/>
                  </a:ext>
                </a:extLst>
              </a:tr>
              <a:tr h="488685">
                <a:tc gridSpan="8">
                  <a:txBody>
                    <a:bodyPr/>
                    <a:lstStyle/>
                    <a:p>
                      <a:r>
                        <a:rPr lang="nb-NO" sz="2000" dirty="0">
                          <a:effectLst/>
                          <a:latin typeface="+mn-lt"/>
                        </a:rPr>
                        <a:t>NP-</a:t>
                      </a:r>
                      <a:r>
                        <a:rPr lang="nb-NO" sz="2000" dirty="0" err="1">
                          <a:effectLst/>
                          <a:latin typeface="+mn-lt"/>
                        </a:rPr>
                        <a:t>Nom</a:t>
                      </a:r>
                      <a:r>
                        <a:rPr lang="nb-NO" sz="2000" dirty="0">
                          <a:effectLst/>
                          <a:latin typeface="+mn-lt"/>
                        </a:rPr>
                        <a:t> </a:t>
                      </a:r>
                      <a:r>
                        <a:rPr lang="nb-NO" sz="2000" dirty="0" err="1">
                          <a:effectLst/>
                          <a:latin typeface="+mn-lt"/>
                        </a:rPr>
                        <a:t>Cop</a:t>
                      </a:r>
                      <a:r>
                        <a:rPr lang="nb-NO" sz="2000" dirty="0">
                          <a:effectLst/>
                          <a:latin typeface="+mn-lt"/>
                        </a:rPr>
                        <a:t> </a:t>
                      </a:r>
                      <a:r>
                        <a:rPr lang="ru-RU" sz="2000" dirty="0">
                          <a:effectLst/>
                          <a:latin typeface="+mn-lt"/>
                        </a:rPr>
                        <a:t>вс</a:t>
                      </a:r>
                      <a:r>
                        <a:rPr lang="nb-NO" sz="2000" dirty="0" err="1">
                          <a:effectLst/>
                          <a:latin typeface="+mn-lt"/>
                        </a:rPr>
                        <a:t>ë</a:t>
                      </a:r>
                      <a:r>
                        <a:rPr lang="nb-NO" sz="2000" dirty="0">
                          <a:effectLst/>
                          <a:latin typeface="+mn-lt"/>
                        </a:rPr>
                        <a:t> </a:t>
                      </a:r>
                      <a:r>
                        <a:rPr lang="ru-RU" sz="2000" dirty="0">
                          <a:effectLst/>
                          <a:latin typeface="+mn-lt"/>
                        </a:rPr>
                        <a:t>без</a:t>
                      </a:r>
                      <a:r>
                        <a:rPr lang="nb-NO" sz="2000" dirty="0">
                          <a:effectLst/>
                          <a:latin typeface="+mn-lt"/>
                        </a:rPr>
                        <a:t> NP-Gen </a:t>
                      </a:r>
                      <a:r>
                        <a:rPr lang="ru-RU" sz="2000" dirty="0">
                          <a:effectLst/>
                          <a:latin typeface="+mn-lt"/>
                        </a:rPr>
                        <a:t>и</a:t>
                      </a:r>
                      <a:r>
                        <a:rPr lang="nb-NO" sz="2000" dirty="0">
                          <a:effectLst/>
                          <a:latin typeface="+mn-lt"/>
                        </a:rPr>
                        <a:t> </a:t>
                      </a:r>
                      <a:r>
                        <a:rPr lang="ru-RU" sz="2000" dirty="0">
                          <a:effectLst/>
                          <a:latin typeface="+mn-lt"/>
                        </a:rPr>
                        <a:t>без</a:t>
                      </a:r>
                      <a:r>
                        <a:rPr lang="nb-NO" sz="2000" dirty="0">
                          <a:effectLst/>
                          <a:latin typeface="+mn-lt"/>
                        </a:rPr>
                        <a:t> ~NP-Gen</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009671739"/>
                  </a:ext>
                </a:extLst>
              </a:tr>
              <a:tr h="488685">
                <a:tc>
                  <a:txBody>
                    <a:bodyPr/>
                    <a:lstStyle/>
                    <a:p>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ea typeface="Times New Roman" panose="02020603050405020304" pitchFamily="18" charset="0"/>
                          <a:cs typeface="Arial" panose="020B0604020202020204" pitchFamily="34" charset="0"/>
                        </a:rPr>
                        <a:t>мы</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вс</a:t>
                      </a:r>
                      <a:r>
                        <a:rPr lang="en-US" sz="2000" i="1" dirty="0" err="1">
                          <a:effectLst/>
                          <a:latin typeface="+mn-lt"/>
                        </a:rPr>
                        <a:t>ë</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без</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молок</a:t>
                      </a:r>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ea typeface="Times New Roman" panose="02020603050405020304" pitchFamily="18" charset="0"/>
                          <a:cs typeface="Arial" panose="020B0604020202020204" pitchFamily="34" charset="0"/>
                        </a:rPr>
                        <a:t>и</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без</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ru-RU" sz="2000" i="1" dirty="0">
                          <a:effectLst/>
                          <a:latin typeface="+mn-lt"/>
                        </a:rPr>
                        <a:t>молок</a:t>
                      </a:r>
                      <a:r>
                        <a:rPr lang="en-US" sz="2000" i="1" dirty="0">
                          <a:effectLst/>
                          <a:latin typeface="+mn-lt"/>
                        </a:rPr>
                        <a:t>-a.</a:t>
                      </a:r>
                      <a:endParaRPr lang="en-NO" sz="2000" i="1" dirty="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8769274"/>
                  </a:ext>
                </a:extLst>
              </a:tr>
              <a:tr h="488685">
                <a:tc>
                  <a:txBody>
                    <a:bodyPr/>
                    <a:lstStyle/>
                    <a:p>
                      <a:r>
                        <a:rPr lang="en-US" sz="2000">
                          <a:effectLst/>
                          <a:latin typeface="+mn-lt"/>
                        </a:rPr>
                        <a:t>[and</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we.</a:t>
                      </a:r>
                      <a:r>
                        <a:rPr lang="en-US" sz="2000" cap="small">
                          <a:effectLst/>
                          <a:latin typeface="+mn-lt"/>
                        </a:rPr>
                        <a:t>nom</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still</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without</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milk-</a:t>
                      </a:r>
                      <a:r>
                        <a:rPr lang="en-US" sz="2000" cap="small">
                          <a:effectLst/>
                          <a:latin typeface="+mn-lt"/>
                        </a:rPr>
                        <a:t>gen.sg</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and</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without</a:t>
                      </a:r>
                      <a:endParaRPr lang="en-NO" sz="2000">
                        <a:effectLst/>
                        <a:latin typeface="+mn-lt"/>
                        <a:ea typeface="Times New Roman" panose="02020603050405020304" pitchFamily="18" charset="0"/>
                        <a:cs typeface="Arial" panose="020B0604020202020204" pitchFamily="34" charset="0"/>
                      </a:endParaRPr>
                    </a:p>
                  </a:txBody>
                  <a:tcPr marL="68580" marR="68580" marT="0" marB="0"/>
                </a:tc>
                <a:tc>
                  <a:txBody>
                    <a:bodyPr/>
                    <a:lstStyle/>
                    <a:p>
                      <a:r>
                        <a:rPr lang="en-US" sz="2000">
                          <a:effectLst/>
                          <a:latin typeface="+mn-lt"/>
                        </a:rPr>
                        <a:t>milk-</a:t>
                      </a:r>
                      <a:r>
                        <a:rPr lang="en-US" sz="2000" cap="small">
                          <a:effectLst/>
                          <a:latin typeface="+mn-lt"/>
                        </a:rPr>
                        <a:t>gen.sg]</a:t>
                      </a:r>
                      <a:endParaRPr lang="en-NO" sz="2000">
                        <a:effectLst/>
                        <a:latin typeface="+mn-lt"/>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52946363"/>
                  </a:ext>
                </a:extLst>
              </a:tr>
              <a:tr h="488685">
                <a:tc gridSpan="8">
                  <a:txBody>
                    <a:bodyPr/>
                    <a:lstStyle/>
                    <a:p>
                      <a:r>
                        <a:rPr lang="en-US" sz="2000" dirty="0">
                          <a:effectLst/>
                          <a:latin typeface="+mn-lt"/>
                        </a:rPr>
                        <a:t>‘And here we are constantly without milk’</a:t>
                      </a:r>
                      <a:endParaRPr lang="en-NO" sz="2000" dirty="0">
                        <a:effectLst/>
                        <a:latin typeface="+mn-lt"/>
                        <a:ea typeface="Times New Roman" panose="02020603050405020304" pitchFamily="18" charset="0"/>
                        <a:cs typeface="Arial" panose="020B0604020202020204" pitchFamily="34" charset="0"/>
                      </a:endParaRPr>
                    </a:p>
                  </a:txBody>
                  <a:tcPr marL="68580" marR="68580" marT="0" marB="0"/>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1688932402"/>
                  </a:ext>
                </a:extLst>
              </a:tr>
            </a:tbl>
          </a:graphicData>
        </a:graphic>
      </p:graphicFrame>
      <p:sp>
        <p:nvSpPr>
          <p:cNvPr id="4" name="Slide Number Placeholder 3">
            <a:extLst>
              <a:ext uri="{FF2B5EF4-FFF2-40B4-BE49-F238E27FC236}">
                <a16:creationId xmlns:a16="http://schemas.microsoft.com/office/drawing/2014/main" id="{2CEACF3B-AABA-4C20-3D6A-D9E417DEFB80}"/>
              </a:ext>
            </a:extLst>
          </p:cNvPr>
          <p:cNvSpPr>
            <a:spLocks noGrp="1"/>
          </p:cNvSpPr>
          <p:nvPr>
            <p:ph type="sldNum" sz="quarter" idx="12"/>
          </p:nvPr>
        </p:nvSpPr>
        <p:spPr/>
        <p:txBody>
          <a:bodyPr/>
          <a:lstStyle/>
          <a:p>
            <a:fld id="{C1710B26-72D1-264C-8E36-3BA9F4ADA98D}" type="slidenum">
              <a:rPr lang="en-NO" smtClean="0"/>
              <a:t>9</a:t>
            </a:fld>
            <a:endParaRPr lang="en-NO"/>
          </a:p>
        </p:txBody>
      </p:sp>
      <p:sp>
        <p:nvSpPr>
          <p:cNvPr id="6" name="TextBox 5">
            <a:extLst>
              <a:ext uri="{FF2B5EF4-FFF2-40B4-BE49-F238E27FC236}">
                <a16:creationId xmlns:a16="http://schemas.microsoft.com/office/drawing/2014/main" id="{1F47B7B9-0B4D-DEB5-1CED-334EABC19675}"/>
              </a:ext>
            </a:extLst>
          </p:cNvPr>
          <p:cNvSpPr txBox="1"/>
          <p:nvPr/>
        </p:nvSpPr>
        <p:spPr>
          <a:xfrm>
            <a:off x="838200" y="3941895"/>
            <a:ext cx="10045700" cy="3046988"/>
          </a:xfrm>
          <a:prstGeom prst="rect">
            <a:avLst/>
          </a:prstGeom>
          <a:noFill/>
        </p:spPr>
        <p:txBody>
          <a:bodyPr wrap="square" rtlCol="0">
            <a:spAutoFit/>
          </a:bodyPr>
          <a:lstStyle/>
          <a:p>
            <a:r>
              <a:rPr lang="nb-NO" sz="2400" dirty="0"/>
              <a:t>A </a:t>
            </a:r>
            <a:r>
              <a:rPr lang="nb-NO" sz="2400" dirty="0" err="1"/>
              <a:t>construction</a:t>
            </a:r>
            <a:r>
              <a:rPr lang="nb-NO" sz="2400" dirty="0"/>
              <a:t> has </a:t>
            </a:r>
            <a:r>
              <a:rPr lang="nb-NO" sz="2400" dirty="0" err="1"/>
              <a:t>one</a:t>
            </a:r>
            <a:r>
              <a:rPr lang="nb-NO" sz="2400" dirty="0"/>
              <a:t> or more tags for:</a:t>
            </a:r>
          </a:p>
          <a:p>
            <a:pPr marL="742950" lvl="1" indent="-285750">
              <a:buFont typeface="Arial" panose="020B0604020202020204" pitchFamily="34" charset="0"/>
              <a:buChar char="•"/>
            </a:pPr>
            <a:r>
              <a:rPr lang="en-GB" sz="2400" dirty="0"/>
              <a:t>semantic type (here: “Caritive”, “Degree of intensity”, and subtype “Booster”)</a:t>
            </a:r>
          </a:p>
          <a:p>
            <a:pPr marL="742950" lvl="1" indent="-285750">
              <a:buFont typeface="Arial" panose="020B0604020202020204" pitchFamily="34" charset="0"/>
              <a:buChar char="•"/>
            </a:pPr>
            <a:r>
              <a:rPr lang="en-GB" sz="2400" dirty="0"/>
              <a:t>syntactic type of construction (here: Copula Construction)</a:t>
            </a:r>
          </a:p>
          <a:p>
            <a:pPr marL="742950" lvl="1" indent="-285750">
              <a:buFont typeface="Arial" panose="020B0604020202020204" pitchFamily="34" charset="0"/>
              <a:buChar char="•"/>
            </a:pPr>
            <a:r>
              <a:rPr lang="en-GB" sz="2400" dirty="0"/>
              <a:t>syntactic function of anchor (here: </a:t>
            </a:r>
            <a:r>
              <a:rPr lang="en-GB" sz="2400" dirty="0" err="1"/>
              <a:t>Praedicative</a:t>
            </a:r>
            <a:r>
              <a:rPr lang="en-GB" sz="2400" dirty="0"/>
              <a:t> Expression)</a:t>
            </a:r>
          </a:p>
          <a:p>
            <a:pPr marL="742950" lvl="1" indent="-285750">
              <a:buFont typeface="Arial" panose="020B0604020202020204" pitchFamily="34" charset="0"/>
              <a:buChar char="•"/>
            </a:pPr>
            <a:r>
              <a:rPr lang="en-GB" sz="2400" dirty="0"/>
              <a:t>syntactic structure of anchor (here: Reduplication)</a:t>
            </a:r>
          </a:p>
          <a:p>
            <a:pPr marL="742950" lvl="1" indent="-285750">
              <a:buFont typeface="Arial" panose="020B0604020202020204" pitchFamily="34" charset="0"/>
              <a:buChar char="•"/>
            </a:pPr>
            <a:r>
              <a:rPr lang="en-GB" sz="2400" dirty="0"/>
              <a:t>part of speech of the anchor (here: Preposition, Pronoun, Conjunction)</a:t>
            </a:r>
          </a:p>
          <a:p>
            <a:endParaRPr lang="en-NO" sz="2400" dirty="0"/>
          </a:p>
        </p:txBody>
      </p:sp>
      <p:sp>
        <p:nvSpPr>
          <p:cNvPr id="11" name="Right Arrow 10">
            <a:extLst>
              <a:ext uri="{FF2B5EF4-FFF2-40B4-BE49-F238E27FC236}">
                <a16:creationId xmlns:a16="http://schemas.microsoft.com/office/drawing/2014/main" id="{88D0F27F-B219-178D-E195-8EC0C9029EEA}"/>
              </a:ext>
            </a:extLst>
          </p:cNvPr>
          <p:cNvSpPr/>
          <p:nvPr/>
        </p:nvSpPr>
        <p:spPr>
          <a:xfrm flipH="1">
            <a:off x="9579122" y="2415458"/>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Illustration</a:t>
            </a:r>
          </a:p>
        </p:txBody>
      </p:sp>
      <p:sp>
        <p:nvSpPr>
          <p:cNvPr id="9" name="Right Arrow 8">
            <a:extLst>
              <a:ext uri="{FF2B5EF4-FFF2-40B4-BE49-F238E27FC236}">
                <a16:creationId xmlns:a16="http://schemas.microsoft.com/office/drawing/2014/main" id="{290CEF72-2780-A797-DD59-B1B6BF9C52B7}"/>
              </a:ext>
            </a:extLst>
          </p:cNvPr>
          <p:cNvSpPr/>
          <p:nvPr/>
        </p:nvSpPr>
        <p:spPr>
          <a:xfrm flipH="1">
            <a:off x="1716065" y="1490271"/>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ID number</a:t>
            </a:r>
          </a:p>
        </p:txBody>
      </p:sp>
      <p:sp>
        <p:nvSpPr>
          <p:cNvPr id="10" name="Right Arrow 9">
            <a:extLst>
              <a:ext uri="{FF2B5EF4-FFF2-40B4-BE49-F238E27FC236}">
                <a16:creationId xmlns:a16="http://schemas.microsoft.com/office/drawing/2014/main" id="{1A46DF4A-A9FC-0F47-C908-A0F15282674E}"/>
              </a:ext>
            </a:extLst>
          </p:cNvPr>
          <p:cNvSpPr/>
          <p:nvPr/>
        </p:nvSpPr>
        <p:spPr>
          <a:xfrm flipH="1">
            <a:off x="5749290" y="1917917"/>
            <a:ext cx="1427968" cy="400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2000" dirty="0"/>
              <a:t>Name</a:t>
            </a:r>
          </a:p>
        </p:txBody>
      </p:sp>
      <p:sp>
        <p:nvSpPr>
          <p:cNvPr id="8" name="TextBox 7">
            <a:extLst>
              <a:ext uri="{FF2B5EF4-FFF2-40B4-BE49-F238E27FC236}">
                <a16:creationId xmlns:a16="http://schemas.microsoft.com/office/drawing/2014/main" id="{E5CC54DB-9DF2-9821-E535-98E186BFFA5E}"/>
              </a:ext>
            </a:extLst>
          </p:cNvPr>
          <p:cNvSpPr txBox="1"/>
          <p:nvPr/>
        </p:nvSpPr>
        <p:spPr>
          <a:xfrm>
            <a:off x="7304796" y="1392030"/>
            <a:ext cx="4645035" cy="5262979"/>
          </a:xfrm>
          <a:prstGeom prst="rect">
            <a:avLst/>
          </a:prstGeom>
          <a:solidFill>
            <a:srgbClr val="00B0F0"/>
          </a:solidFill>
        </p:spPr>
        <p:txBody>
          <a:bodyPr wrap="square" rtlCol="0">
            <a:spAutoFit/>
          </a:bodyPr>
          <a:lstStyle/>
          <a:p>
            <a:r>
              <a:rPr lang="en-NO" sz="2800" dirty="0"/>
              <a:t>Additional information </a:t>
            </a:r>
          </a:p>
          <a:p>
            <a:r>
              <a:rPr lang="en-NO" sz="2800" dirty="0"/>
              <a:t>for each construction:</a:t>
            </a:r>
          </a:p>
          <a:p>
            <a:pPr marL="457200" indent="-457200">
              <a:buFont typeface="Arial" panose="020B0604020202020204" pitchFamily="34" charset="0"/>
              <a:buChar char="•"/>
            </a:pPr>
            <a:r>
              <a:rPr lang="en-NO" sz="2800" dirty="0"/>
              <a:t>definition </a:t>
            </a:r>
          </a:p>
          <a:p>
            <a:pPr marL="457200" indent="-457200">
              <a:buFont typeface="Arial" panose="020B0604020202020204" pitchFamily="34" charset="0"/>
              <a:buChar char="•"/>
            </a:pPr>
            <a:r>
              <a:rPr lang="en-NO" sz="2800" dirty="0"/>
              <a:t>5 corpus-based examples</a:t>
            </a:r>
          </a:p>
          <a:p>
            <a:pPr marL="457200" indent="-457200">
              <a:buFont typeface="Arial" panose="020B0604020202020204" pitchFamily="34" charset="0"/>
              <a:buChar char="•"/>
            </a:pPr>
            <a:r>
              <a:rPr lang="en-NO" sz="2800" dirty="0"/>
              <a:t>semantic roles of the slots</a:t>
            </a:r>
          </a:p>
          <a:p>
            <a:pPr marL="457200" indent="-457200">
              <a:buFont typeface="Arial" panose="020B0604020202020204" pitchFamily="34" charset="0"/>
              <a:buChar char="•"/>
            </a:pPr>
            <a:r>
              <a:rPr lang="en-NO" sz="2800" dirty="0"/>
              <a:t>CEFR level</a:t>
            </a:r>
          </a:p>
          <a:p>
            <a:pPr marL="457200" indent="-457200">
              <a:buFont typeface="Arial" panose="020B0604020202020204" pitchFamily="34" charset="0"/>
              <a:buChar char="•"/>
            </a:pPr>
            <a:r>
              <a:rPr lang="en-NO" sz="2800" dirty="0"/>
              <a:t>common fillers</a:t>
            </a:r>
          </a:p>
          <a:p>
            <a:pPr marL="457200" indent="-457200">
              <a:buFont typeface="Arial" panose="020B0604020202020204" pitchFamily="34" charset="0"/>
              <a:buChar char="•"/>
            </a:pPr>
            <a:r>
              <a:rPr lang="en-NO" sz="2800" dirty="0"/>
              <a:t>dependency structure</a:t>
            </a:r>
          </a:p>
          <a:p>
            <a:pPr marL="457200" indent="-457200">
              <a:buFont typeface="Arial" panose="020B0604020202020204" pitchFamily="34" charset="0"/>
              <a:buChar char="•"/>
            </a:pPr>
            <a:r>
              <a:rPr lang="en-NO" sz="2800" dirty="0"/>
              <a:t>communicative type</a:t>
            </a:r>
          </a:p>
          <a:p>
            <a:pPr marL="457200" indent="-457200">
              <a:buFont typeface="Arial" panose="020B0604020202020204" pitchFamily="34" charset="0"/>
              <a:buChar char="•"/>
            </a:pPr>
            <a:r>
              <a:rPr lang="en-NO" sz="2800" dirty="0"/>
              <a:t>usage label </a:t>
            </a:r>
          </a:p>
          <a:p>
            <a:pPr marL="457200" indent="-457200">
              <a:buFont typeface="Arial" panose="020B0604020202020204" pitchFamily="34" charset="0"/>
              <a:buChar char="•"/>
            </a:pPr>
            <a:r>
              <a:rPr lang="en-NO" sz="2800" dirty="0"/>
              <a:t>comments</a:t>
            </a:r>
          </a:p>
          <a:p>
            <a:pPr marL="457200" indent="-457200">
              <a:buFont typeface="Arial" panose="020B0604020202020204" pitchFamily="34" charset="0"/>
              <a:buChar char="•"/>
            </a:pPr>
            <a:r>
              <a:rPr lang="en-NO" sz="2800" dirty="0"/>
              <a:t>scholarly references</a:t>
            </a:r>
          </a:p>
        </p:txBody>
      </p:sp>
    </p:spTree>
    <p:extLst>
      <p:ext uri="{BB962C8B-B14F-4D97-AF65-F5344CB8AC3E}">
        <p14:creationId xmlns:p14="http://schemas.microsoft.com/office/powerpoint/2010/main" val="250428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5158</Words>
  <Application>Microsoft Macintosh PowerPoint</Application>
  <PresentationFormat>Widescreen</PresentationFormat>
  <Paragraphs>594</Paragraphs>
  <Slides>32</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Roboto</vt:lpstr>
      <vt:lpstr>Times New Roman</vt:lpstr>
      <vt:lpstr>Office Theme</vt:lpstr>
      <vt:lpstr>Repeating ourselves:</vt:lpstr>
      <vt:lpstr>PowerPoint Presentation</vt:lpstr>
      <vt:lpstr>PowerPoint Presentation</vt:lpstr>
      <vt:lpstr>What is reduplication?  Typological perspective (Moravcsik 1978)</vt:lpstr>
      <vt:lpstr>Our Construction Grammar  “whole-language” approach</vt:lpstr>
      <vt:lpstr>PowerPoint Presentation</vt:lpstr>
      <vt:lpstr>The Russian Constructicon is NOT a list!</vt:lpstr>
      <vt:lpstr>An example from the Russian Constructicon</vt:lpstr>
      <vt:lpstr>An example from the Russian Constructicon</vt:lpstr>
      <vt:lpstr>Discourse “Echo” cxns </vt:lpstr>
      <vt:lpstr>What does reduplication look like in Russian?</vt:lpstr>
      <vt:lpstr>What gets repeated: anchor vs. slot </vt:lpstr>
      <vt:lpstr>What gets repeated: part of speech</vt:lpstr>
      <vt:lpstr>What gets repeated: part of speech</vt:lpstr>
      <vt:lpstr>What gets repeated: part of speech</vt:lpstr>
      <vt:lpstr>Modified vs. exact repetition</vt:lpstr>
      <vt:lpstr>Other types of modification</vt:lpstr>
      <vt:lpstr>Distribution across syntactic types</vt:lpstr>
      <vt:lpstr>Common syntactic types </vt:lpstr>
      <vt:lpstr>Distribution across semantic types</vt:lpstr>
      <vt:lpstr>Common semantic types </vt:lpstr>
      <vt:lpstr>Discourse “Echo” cxns </vt:lpstr>
      <vt:lpstr>PowerPoint Presentation</vt:lpstr>
      <vt:lpstr>PowerPoint Presentation</vt:lpstr>
      <vt:lpstr>Reduplication both within &amp; beyond a clause</vt:lpstr>
      <vt:lpstr>Not just in Russian: example from Norwegian</vt:lpstr>
      <vt:lpstr>Properties of Discourse “Echo” cxns: Semantics</vt:lpstr>
      <vt:lpstr>Properties of Discourse “Echo” cxns: Structure</vt:lpstr>
      <vt:lpstr>Properties of Discourse “Echo” cxns:  Co-creation of discourse</vt:lpstr>
      <vt:lpstr>Summing up</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Repeating ourselves:</dc:title>
  <dc:creator>Laura Alexis Janda</dc:creator>
  <cp:lastModifiedBy>Laura Alexis Janda</cp:lastModifiedBy>
  <cp:revision>1</cp:revision>
  <dcterms:created xsi:type="dcterms:W3CDTF">2023-09-29T15:26:16Z</dcterms:created>
  <dcterms:modified xsi:type="dcterms:W3CDTF">2023-09-29T15:39:26Z</dcterms:modified>
</cp:coreProperties>
</file>