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493" r:id="rId2"/>
    <p:sldId id="674" r:id="rId3"/>
    <p:sldId id="659" r:id="rId4"/>
    <p:sldId id="497" r:id="rId5"/>
    <p:sldId id="676" r:id="rId6"/>
    <p:sldId id="677" r:id="rId7"/>
    <p:sldId id="678" r:id="rId8"/>
    <p:sldId id="499" r:id="rId9"/>
    <p:sldId id="526" r:id="rId10"/>
    <p:sldId id="679" r:id="rId11"/>
    <p:sldId id="689" r:id="rId12"/>
    <p:sldId id="680" r:id="rId13"/>
    <p:sldId id="681" r:id="rId14"/>
    <p:sldId id="697" r:id="rId15"/>
    <p:sldId id="500" r:id="rId16"/>
    <p:sldId id="682" r:id="rId17"/>
    <p:sldId id="698" r:id="rId18"/>
    <p:sldId id="683" r:id="rId19"/>
    <p:sldId id="684" r:id="rId20"/>
    <p:sldId id="685" r:id="rId21"/>
    <p:sldId id="686" r:id="rId22"/>
    <p:sldId id="687" r:id="rId23"/>
    <p:sldId id="675" r:id="rId24"/>
    <p:sldId id="688" r:id="rId25"/>
    <p:sldId id="690" r:id="rId26"/>
    <p:sldId id="691" r:id="rId27"/>
    <p:sldId id="692" r:id="rId28"/>
    <p:sldId id="693" r:id="rId29"/>
    <p:sldId id="694" r:id="rId30"/>
    <p:sldId id="695" r:id="rId31"/>
    <p:sldId id="696" r:id="rId32"/>
  </p:sldIdLst>
  <p:sldSz cx="12192000" cy="6858000"/>
  <p:notesSz cx="9144000" cy="6858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D8D735C-3AC5-B648-8241-3831E2061AB5}" v="4" dt="2022-08-09T07:11:01.0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0"/>
    <p:restoredTop sz="95741"/>
  </p:normalViewPr>
  <p:slideViewPr>
    <p:cSldViewPr snapToGrid="0" snapToObjects="1">
      <p:cViewPr varScale="1">
        <p:scale>
          <a:sx n="88" d="100"/>
          <a:sy n="88" d="100"/>
        </p:scale>
        <p:origin x="192" y="536"/>
      </p:cViewPr>
      <p:guideLst/>
    </p:cSldViewPr>
  </p:slideViewPr>
  <p:notesTextViewPr>
    <p:cViewPr>
      <p:scale>
        <a:sx n="1" d="1"/>
        <a:sy n="1" d="1"/>
      </p:scale>
      <p:origin x="0" y="0"/>
    </p:cViewPr>
  </p:notesTextViewPr>
  <p:sorterViewPr>
    <p:cViewPr>
      <p:scale>
        <a:sx n="70" d="100"/>
        <a:sy n="7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a Alexis Janda" userId="1f227e26-6259-47d3-b693-dce21943f79e" providerId="ADAL" clId="{AD8D735C-3AC5-B648-8241-3831E2061AB5}"/>
    <pc:docChg chg="undo custSel addSld modSld">
      <pc:chgData name="Laura Alexis Janda" userId="1f227e26-6259-47d3-b693-dce21943f79e" providerId="ADAL" clId="{AD8D735C-3AC5-B648-8241-3831E2061AB5}" dt="2022-08-09T07:11:24.472" v="20" actId="26606"/>
      <pc:docMkLst>
        <pc:docMk/>
      </pc:docMkLst>
      <pc:sldChg chg="modSp mod">
        <pc:chgData name="Laura Alexis Janda" userId="1f227e26-6259-47d3-b693-dce21943f79e" providerId="ADAL" clId="{AD8D735C-3AC5-B648-8241-3831E2061AB5}" dt="2022-08-08T10:47:06.605" v="8" actId="255"/>
        <pc:sldMkLst>
          <pc:docMk/>
          <pc:sldMk cId="3864804970" sldId="681"/>
        </pc:sldMkLst>
        <pc:spChg chg="mod">
          <ac:chgData name="Laura Alexis Janda" userId="1f227e26-6259-47d3-b693-dce21943f79e" providerId="ADAL" clId="{AD8D735C-3AC5-B648-8241-3831E2061AB5}" dt="2022-08-08T10:47:06.605" v="8" actId="255"/>
          <ac:spMkLst>
            <pc:docMk/>
            <pc:sldMk cId="3864804970" sldId="681"/>
            <ac:spMk id="5" creationId="{E29361BC-67F0-2DF5-2042-CD231625428C}"/>
          </ac:spMkLst>
        </pc:spChg>
      </pc:sldChg>
      <pc:sldChg chg="addSp delSp modSp new mod setBg">
        <pc:chgData name="Laura Alexis Janda" userId="1f227e26-6259-47d3-b693-dce21943f79e" providerId="ADAL" clId="{AD8D735C-3AC5-B648-8241-3831E2061AB5}" dt="2022-08-09T07:11:24.472" v="20" actId="26606"/>
        <pc:sldMkLst>
          <pc:docMk/>
          <pc:sldMk cId="938360869" sldId="697"/>
        </pc:sldMkLst>
        <pc:spChg chg="add del">
          <ac:chgData name="Laura Alexis Janda" userId="1f227e26-6259-47d3-b693-dce21943f79e" providerId="ADAL" clId="{AD8D735C-3AC5-B648-8241-3831E2061AB5}" dt="2022-08-09T07:11:24.466" v="19" actId="26606"/>
          <ac:spMkLst>
            <pc:docMk/>
            <pc:sldMk cId="938360869" sldId="697"/>
            <ac:spMk id="8" creationId="{AB8C311F-7253-4AED-9701-7FC0708C41C7}"/>
          </ac:spMkLst>
        </pc:spChg>
        <pc:spChg chg="add del">
          <ac:chgData name="Laura Alexis Janda" userId="1f227e26-6259-47d3-b693-dce21943f79e" providerId="ADAL" clId="{AD8D735C-3AC5-B648-8241-3831E2061AB5}" dt="2022-08-09T07:11:24.466" v="19" actId="26606"/>
          <ac:spMkLst>
            <pc:docMk/>
            <pc:sldMk cId="938360869" sldId="697"/>
            <ac:spMk id="10" creationId="{E2384209-CB15-4CDF-9D31-C44FD9A3F20D}"/>
          </ac:spMkLst>
        </pc:spChg>
        <pc:spChg chg="add del">
          <ac:chgData name="Laura Alexis Janda" userId="1f227e26-6259-47d3-b693-dce21943f79e" providerId="ADAL" clId="{AD8D735C-3AC5-B648-8241-3831E2061AB5}" dt="2022-08-09T07:11:24.466" v="19" actId="26606"/>
          <ac:spMkLst>
            <pc:docMk/>
            <pc:sldMk cId="938360869" sldId="697"/>
            <ac:spMk id="12" creationId="{2633B3B5-CC90-43F0-8714-D31D1F3F0209}"/>
          </ac:spMkLst>
        </pc:spChg>
        <pc:spChg chg="add del">
          <ac:chgData name="Laura Alexis Janda" userId="1f227e26-6259-47d3-b693-dce21943f79e" providerId="ADAL" clId="{AD8D735C-3AC5-B648-8241-3831E2061AB5}" dt="2022-08-09T07:11:24.466" v="19" actId="26606"/>
          <ac:spMkLst>
            <pc:docMk/>
            <pc:sldMk cId="938360869" sldId="697"/>
            <ac:spMk id="14" creationId="{A8D57A06-A426-446D-B02C-A2DC6B62E45E}"/>
          </ac:spMkLst>
        </pc:spChg>
        <pc:spChg chg="add">
          <ac:chgData name="Laura Alexis Janda" userId="1f227e26-6259-47d3-b693-dce21943f79e" providerId="ADAL" clId="{AD8D735C-3AC5-B648-8241-3831E2061AB5}" dt="2022-08-09T07:11:24.472" v="20" actId="26606"/>
          <ac:spMkLst>
            <pc:docMk/>
            <pc:sldMk cId="938360869" sldId="697"/>
            <ac:spMk id="16" creationId="{AB8C311F-7253-4AED-9701-7FC0708C41C7}"/>
          </ac:spMkLst>
        </pc:spChg>
        <pc:spChg chg="add">
          <ac:chgData name="Laura Alexis Janda" userId="1f227e26-6259-47d3-b693-dce21943f79e" providerId="ADAL" clId="{AD8D735C-3AC5-B648-8241-3831E2061AB5}" dt="2022-08-09T07:11:24.472" v="20" actId="26606"/>
          <ac:spMkLst>
            <pc:docMk/>
            <pc:sldMk cId="938360869" sldId="697"/>
            <ac:spMk id="17" creationId="{E2384209-CB15-4CDF-9D31-C44FD9A3F20D}"/>
          </ac:spMkLst>
        </pc:spChg>
        <pc:spChg chg="add">
          <ac:chgData name="Laura Alexis Janda" userId="1f227e26-6259-47d3-b693-dce21943f79e" providerId="ADAL" clId="{AD8D735C-3AC5-B648-8241-3831E2061AB5}" dt="2022-08-09T07:11:24.472" v="20" actId="26606"/>
          <ac:spMkLst>
            <pc:docMk/>
            <pc:sldMk cId="938360869" sldId="697"/>
            <ac:spMk id="18" creationId="{2633B3B5-CC90-43F0-8714-D31D1F3F0209}"/>
          </ac:spMkLst>
        </pc:spChg>
        <pc:spChg chg="add">
          <ac:chgData name="Laura Alexis Janda" userId="1f227e26-6259-47d3-b693-dce21943f79e" providerId="ADAL" clId="{AD8D735C-3AC5-B648-8241-3831E2061AB5}" dt="2022-08-09T07:11:24.472" v="20" actId="26606"/>
          <ac:spMkLst>
            <pc:docMk/>
            <pc:sldMk cId="938360869" sldId="697"/>
            <ac:spMk id="19" creationId="{A8D57A06-A426-446D-B02C-A2DC6B62E45E}"/>
          </ac:spMkLst>
        </pc:spChg>
        <pc:picChg chg="add mod">
          <ac:chgData name="Laura Alexis Janda" userId="1f227e26-6259-47d3-b693-dce21943f79e" providerId="ADAL" clId="{AD8D735C-3AC5-B648-8241-3831E2061AB5}" dt="2022-08-09T07:11:24.472" v="20" actId="26606"/>
          <ac:picMkLst>
            <pc:docMk/>
            <pc:sldMk cId="938360869" sldId="697"/>
            <ac:picMk id="3" creationId="{27F1A91B-CDD3-098F-0D6C-E106EA412DF3}"/>
          </ac:picMkLst>
        </pc:picChg>
      </pc:sldChg>
      <pc:sldChg chg="addSp modSp new mod setBg">
        <pc:chgData name="Laura Alexis Janda" userId="1f227e26-6259-47d3-b693-dce21943f79e" providerId="ADAL" clId="{AD8D735C-3AC5-B648-8241-3831E2061AB5}" dt="2022-08-09T07:11:05.266" v="17" actId="26606"/>
        <pc:sldMkLst>
          <pc:docMk/>
          <pc:sldMk cId="4079644888" sldId="698"/>
        </pc:sldMkLst>
        <pc:spChg chg="add">
          <ac:chgData name="Laura Alexis Janda" userId="1f227e26-6259-47d3-b693-dce21943f79e" providerId="ADAL" clId="{AD8D735C-3AC5-B648-8241-3831E2061AB5}" dt="2022-08-09T07:11:05.266" v="17" actId="26606"/>
          <ac:spMkLst>
            <pc:docMk/>
            <pc:sldMk cId="4079644888" sldId="698"/>
            <ac:spMk id="8" creationId="{AB8C311F-7253-4AED-9701-7FC0708C41C7}"/>
          </ac:spMkLst>
        </pc:spChg>
        <pc:spChg chg="add">
          <ac:chgData name="Laura Alexis Janda" userId="1f227e26-6259-47d3-b693-dce21943f79e" providerId="ADAL" clId="{AD8D735C-3AC5-B648-8241-3831E2061AB5}" dt="2022-08-09T07:11:05.266" v="17" actId="26606"/>
          <ac:spMkLst>
            <pc:docMk/>
            <pc:sldMk cId="4079644888" sldId="698"/>
            <ac:spMk id="10" creationId="{E2384209-CB15-4CDF-9D31-C44FD9A3F20D}"/>
          </ac:spMkLst>
        </pc:spChg>
        <pc:spChg chg="add">
          <ac:chgData name="Laura Alexis Janda" userId="1f227e26-6259-47d3-b693-dce21943f79e" providerId="ADAL" clId="{AD8D735C-3AC5-B648-8241-3831E2061AB5}" dt="2022-08-09T07:11:05.266" v="17" actId="26606"/>
          <ac:spMkLst>
            <pc:docMk/>
            <pc:sldMk cId="4079644888" sldId="698"/>
            <ac:spMk id="12" creationId="{2633B3B5-CC90-43F0-8714-D31D1F3F0209}"/>
          </ac:spMkLst>
        </pc:spChg>
        <pc:spChg chg="add">
          <ac:chgData name="Laura Alexis Janda" userId="1f227e26-6259-47d3-b693-dce21943f79e" providerId="ADAL" clId="{AD8D735C-3AC5-B648-8241-3831E2061AB5}" dt="2022-08-09T07:11:05.266" v="17" actId="26606"/>
          <ac:spMkLst>
            <pc:docMk/>
            <pc:sldMk cId="4079644888" sldId="698"/>
            <ac:spMk id="14" creationId="{A8D57A06-A426-446D-B02C-A2DC6B62E45E}"/>
          </ac:spMkLst>
        </pc:spChg>
        <pc:picChg chg="add mod">
          <ac:chgData name="Laura Alexis Janda" userId="1f227e26-6259-47d3-b693-dce21943f79e" providerId="ADAL" clId="{AD8D735C-3AC5-B648-8241-3831E2061AB5}" dt="2022-08-09T07:11:05.266" v="17" actId="26606"/>
          <ac:picMkLst>
            <pc:docMk/>
            <pc:sldMk cId="4079644888" sldId="698"/>
            <ac:picMk id="3" creationId="{01DCF647-2648-24C3-AA0B-73972C58C87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nb-NO"/>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91A22DC5-C69F-F740-AB4D-94CBED331267}" type="datetimeFigureOut">
              <a:rPr lang="nb-NO" smtClean="0"/>
              <a:t>09.08.2022</a:t>
            </a:fld>
            <a:endParaRPr lang="nb-NO"/>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nb-NO"/>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nb-NO"/>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BE35A68-C4D5-8441-82C5-29768A50D505}" type="slidenum">
              <a:rPr lang="nb-NO" smtClean="0"/>
              <a:t>‹#›</a:t>
            </a:fld>
            <a:endParaRPr lang="nb-NO"/>
          </a:p>
        </p:txBody>
      </p:sp>
    </p:spTree>
    <p:extLst>
      <p:ext uri="{BB962C8B-B14F-4D97-AF65-F5344CB8AC3E}">
        <p14:creationId xmlns:p14="http://schemas.microsoft.com/office/powerpoint/2010/main" val="406238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b-NO" dirty="0"/>
          </a:p>
        </p:txBody>
      </p:sp>
      <p:sp>
        <p:nvSpPr>
          <p:cNvPr id="4" name="Slide Number Placeholder 3"/>
          <p:cNvSpPr>
            <a:spLocks noGrp="1"/>
          </p:cNvSpPr>
          <p:nvPr>
            <p:ph type="sldNum" sz="quarter" idx="5"/>
          </p:nvPr>
        </p:nvSpPr>
        <p:spPr/>
        <p:txBody>
          <a:bodyPr/>
          <a:lstStyle/>
          <a:p>
            <a:fld id="{C60A370B-5039-1044-BE3B-626BDE3F0426}" type="slidenum">
              <a:rPr lang="nb-NO" smtClean="0"/>
              <a:t>1</a:t>
            </a:fld>
            <a:endParaRPr lang="nb-NO" dirty="0"/>
          </a:p>
        </p:txBody>
      </p:sp>
    </p:spTree>
    <p:extLst>
      <p:ext uri="{BB962C8B-B14F-4D97-AF65-F5344CB8AC3E}">
        <p14:creationId xmlns:p14="http://schemas.microsoft.com/office/powerpoint/2010/main" val="288929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89580-EEBD-4141-BFA6-8F004417E08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nb-NO"/>
          </a:p>
        </p:txBody>
      </p:sp>
      <p:sp>
        <p:nvSpPr>
          <p:cNvPr id="3" name="Subtitle 2">
            <a:extLst>
              <a:ext uri="{FF2B5EF4-FFF2-40B4-BE49-F238E27FC236}">
                <a16:creationId xmlns:a16="http://schemas.microsoft.com/office/drawing/2014/main" id="{038CDC9B-0C8F-A243-96DB-AD77CA101B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nb-NO"/>
          </a:p>
        </p:txBody>
      </p:sp>
      <p:sp>
        <p:nvSpPr>
          <p:cNvPr id="4" name="Date Placeholder 3">
            <a:extLst>
              <a:ext uri="{FF2B5EF4-FFF2-40B4-BE49-F238E27FC236}">
                <a16:creationId xmlns:a16="http://schemas.microsoft.com/office/drawing/2014/main" id="{E6128CBD-5547-9D4D-BDB4-4245DC329EAC}"/>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5" name="Footer Placeholder 4">
            <a:extLst>
              <a:ext uri="{FF2B5EF4-FFF2-40B4-BE49-F238E27FC236}">
                <a16:creationId xmlns:a16="http://schemas.microsoft.com/office/drawing/2014/main" id="{6DC56462-7338-CA40-AB1F-03094982A3CC}"/>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802A38B3-01BA-6C40-BD54-27320D2E391A}"/>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2532405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3C992-BDFE-1D43-A2EE-B45CC7FD6C2A}"/>
              </a:ext>
            </a:extLst>
          </p:cNvPr>
          <p:cNvSpPr>
            <a:spLocks noGrp="1"/>
          </p:cNvSpPr>
          <p:nvPr>
            <p:ph type="title"/>
          </p:nvPr>
        </p:nvSpPr>
        <p:spPr/>
        <p:txBody>
          <a:bodyPr/>
          <a:lstStyle/>
          <a:p>
            <a:r>
              <a:rPr lang="en-GB"/>
              <a:t>Click to edit Master title style</a:t>
            </a:r>
            <a:endParaRPr lang="nb-NO"/>
          </a:p>
        </p:txBody>
      </p:sp>
      <p:sp>
        <p:nvSpPr>
          <p:cNvPr id="3" name="Vertical Text Placeholder 2">
            <a:extLst>
              <a:ext uri="{FF2B5EF4-FFF2-40B4-BE49-F238E27FC236}">
                <a16:creationId xmlns:a16="http://schemas.microsoft.com/office/drawing/2014/main" id="{B620451B-7AA7-AC49-B255-8F5D2A048AD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13779882-F3A0-8141-9987-111B447744A6}"/>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5" name="Footer Placeholder 4">
            <a:extLst>
              <a:ext uri="{FF2B5EF4-FFF2-40B4-BE49-F238E27FC236}">
                <a16:creationId xmlns:a16="http://schemas.microsoft.com/office/drawing/2014/main" id="{C7DB2030-F10D-3546-9E91-AD5F13F20EA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0ECA695F-6DB6-BB4C-A2E4-B3F222A92C8C}"/>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41185815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6E69DA-46D7-9A43-A478-39FEDE9F811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nb-NO"/>
          </a:p>
        </p:txBody>
      </p:sp>
      <p:sp>
        <p:nvSpPr>
          <p:cNvPr id="3" name="Vertical Text Placeholder 2">
            <a:extLst>
              <a:ext uri="{FF2B5EF4-FFF2-40B4-BE49-F238E27FC236}">
                <a16:creationId xmlns:a16="http://schemas.microsoft.com/office/drawing/2014/main" id="{4331F468-FEF7-5B41-8320-4C114FFA718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2678C7FC-A5AA-214F-A8B6-BCC1CA4516B1}"/>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5" name="Footer Placeholder 4">
            <a:extLst>
              <a:ext uri="{FF2B5EF4-FFF2-40B4-BE49-F238E27FC236}">
                <a16:creationId xmlns:a16="http://schemas.microsoft.com/office/drawing/2014/main" id="{7959C2DD-1319-7D49-B756-DCE9763C301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0523443-CC7A-6B4D-98D1-C1C2D595F43D}"/>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33628973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54" y="0"/>
            <a:ext cx="12189292" cy="6858000"/>
          </a:xfrm>
          <a:prstGeom prst="rect">
            <a:avLst/>
          </a:prstGeom>
        </p:spPr>
      </p:pic>
      <p:sp>
        <p:nvSpPr>
          <p:cNvPr id="8" name="Title 7"/>
          <p:cNvSpPr>
            <a:spLocks noGrp="1"/>
          </p:cNvSpPr>
          <p:nvPr>
            <p:ph type="title" hasCustomPrompt="1"/>
          </p:nvPr>
        </p:nvSpPr>
        <p:spPr>
          <a:xfrm>
            <a:off x="1054464" y="1118585"/>
            <a:ext cx="6012000" cy="1811813"/>
          </a:xfrm>
        </p:spPr>
        <p:txBody>
          <a:bodyPr lIns="0" anchor="b">
            <a:normAutofit/>
          </a:bodyPr>
          <a:lstStyle>
            <a:lvl1pPr>
              <a:defRPr sz="2400" baseline="0">
                <a:solidFill>
                  <a:schemeClr val="bg1"/>
                </a:solidFill>
              </a:defRPr>
            </a:lvl1pPr>
          </a:lstStyle>
          <a:p>
            <a:r>
              <a:rPr lang="en-US" noProof="0" dirty="0"/>
              <a:t>Document title</a:t>
            </a:r>
          </a:p>
        </p:txBody>
      </p:sp>
      <p:sp>
        <p:nvSpPr>
          <p:cNvPr id="4" name="Text Placeholder 3"/>
          <p:cNvSpPr>
            <a:spLocks noGrp="1"/>
          </p:cNvSpPr>
          <p:nvPr>
            <p:ph type="body" sz="quarter" idx="12" hasCustomPrompt="1"/>
          </p:nvPr>
        </p:nvSpPr>
        <p:spPr>
          <a:xfrm>
            <a:off x="1054464" y="2942591"/>
            <a:ext cx="6012000" cy="1126695"/>
          </a:xfrm>
        </p:spPr>
        <p:txBody>
          <a:bodyPr lIns="0">
            <a:noAutofit/>
          </a:bodyPr>
          <a:lstStyle>
            <a:lvl1pPr marL="0" indent="0">
              <a:buNone/>
              <a:defRPr sz="1800" i="1" baseline="0">
                <a:solidFill>
                  <a:schemeClr val="bg1"/>
                </a:solidFill>
                <a:latin typeface="Arial" panose="020B0604020202020204" pitchFamily="34" charset="0"/>
                <a:cs typeface="Arial" panose="020B0604020202020204" pitchFamily="34" charset="0"/>
              </a:defRPr>
            </a:lvl1pPr>
            <a:lvl2pPr marL="457200" indent="0">
              <a:buNone/>
              <a:defRPr sz="1800" i="1">
                <a:solidFill>
                  <a:schemeClr val="bg1"/>
                </a:solidFill>
              </a:defRPr>
            </a:lvl2pPr>
            <a:lvl3pPr marL="914400" indent="0">
              <a:buNone/>
              <a:defRPr sz="1800" i="1">
                <a:solidFill>
                  <a:schemeClr val="bg1"/>
                </a:solidFill>
              </a:defRPr>
            </a:lvl3pPr>
            <a:lvl4pPr marL="1371600" indent="0">
              <a:buNone/>
              <a:defRPr sz="1800" i="1">
                <a:solidFill>
                  <a:schemeClr val="bg1"/>
                </a:solidFill>
              </a:defRPr>
            </a:lvl4pPr>
            <a:lvl5pPr marL="1828800" indent="0">
              <a:buNone/>
              <a:defRPr sz="1800" i="1">
                <a:solidFill>
                  <a:schemeClr val="bg1"/>
                </a:solidFill>
              </a:defRPr>
            </a:lvl5pPr>
          </a:lstStyle>
          <a:p>
            <a:pPr lvl="0"/>
            <a:r>
              <a:rPr lang="en-US" noProof="0" dirty="0"/>
              <a:t>Subtitle</a:t>
            </a:r>
          </a:p>
        </p:txBody>
      </p:sp>
      <p:sp>
        <p:nvSpPr>
          <p:cNvPr id="3" name="Subtitle 2"/>
          <p:cNvSpPr>
            <a:spLocks noGrp="1"/>
          </p:cNvSpPr>
          <p:nvPr>
            <p:ph type="subTitle" idx="1" hasCustomPrompt="1"/>
          </p:nvPr>
        </p:nvSpPr>
        <p:spPr>
          <a:xfrm>
            <a:off x="1054464" y="4208016"/>
            <a:ext cx="6012000" cy="1454784"/>
          </a:xfrm>
        </p:spPr>
        <p:txBody>
          <a:bodyPr lIns="0" anchor="b">
            <a:normAutofit/>
          </a:bodyPr>
          <a:lstStyle>
            <a:lvl1pPr marL="0" indent="0" algn="l">
              <a:buNone/>
              <a:defRPr sz="14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Author’s name and last name</a:t>
            </a:r>
          </a:p>
        </p:txBody>
      </p:sp>
      <p:sp>
        <p:nvSpPr>
          <p:cNvPr id="6" name="Text Placeholder 5"/>
          <p:cNvSpPr>
            <a:spLocks noGrp="1"/>
          </p:cNvSpPr>
          <p:nvPr>
            <p:ph type="body" sz="quarter" idx="13" hasCustomPrompt="1"/>
          </p:nvPr>
        </p:nvSpPr>
        <p:spPr>
          <a:xfrm>
            <a:off x="1054464" y="5674992"/>
            <a:ext cx="6012000" cy="746878"/>
          </a:xfrm>
        </p:spPr>
        <p:txBody>
          <a:bodyPr lIns="0" tIns="0">
            <a:noAutofit/>
          </a:bodyPr>
          <a:lstStyle>
            <a:lvl1pPr marL="0" indent="0">
              <a:buNone/>
              <a:defRPr sz="1200" i="1">
                <a:solidFill>
                  <a:schemeClr val="bg1"/>
                </a:solidFill>
                <a:latin typeface="Arial" panose="020B0604020202020204" pitchFamily="34" charset="0"/>
                <a:cs typeface="Arial" panose="020B0604020202020204" pitchFamily="34" charset="0"/>
              </a:defRPr>
            </a:lvl1pPr>
            <a:lvl2pPr marL="457200" indent="0">
              <a:buNone/>
              <a:defRPr sz="1700" i="1">
                <a:solidFill>
                  <a:schemeClr val="bg1"/>
                </a:solidFill>
                <a:latin typeface="Arial" panose="020B0604020202020204" pitchFamily="34" charset="0"/>
                <a:cs typeface="Arial" panose="020B0604020202020204" pitchFamily="34" charset="0"/>
              </a:defRPr>
            </a:lvl2pPr>
            <a:lvl3pPr marL="914400" indent="0">
              <a:buNone/>
              <a:defRPr sz="1700" i="1">
                <a:solidFill>
                  <a:schemeClr val="bg1"/>
                </a:solidFill>
                <a:latin typeface="Arial" panose="020B0604020202020204" pitchFamily="34" charset="0"/>
                <a:cs typeface="Arial" panose="020B0604020202020204" pitchFamily="34" charset="0"/>
              </a:defRPr>
            </a:lvl3pPr>
            <a:lvl4pPr marL="1371600" indent="0">
              <a:buNone/>
              <a:defRPr sz="1700" i="1">
                <a:solidFill>
                  <a:schemeClr val="bg1"/>
                </a:solidFill>
                <a:latin typeface="Arial" panose="020B0604020202020204" pitchFamily="34" charset="0"/>
                <a:cs typeface="Arial" panose="020B0604020202020204" pitchFamily="34" charset="0"/>
              </a:defRPr>
            </a:lvl4pPr>
            <a:lvl5pPr marL="1828800" indent="0">
              <a:buNone/>
              <a:defRPr sz="1700" i="1">
                <a:solidFill>
                  <a:schemeClr val="bg1"/>
                </a:solidFill>
                <a:latin typeface="Arial" panose="020B0604020202020204" pitchFamily="34" charset="0"/>
                <a:cs typeface="Arial" panose="020B0604020202020204" pitchFamily="34" charset="0"/>
              </a:defRPr>
            </a:lvl5pPr>
          </a:lstStyle>
          <a:p>
            <a:pPr lvl="0"/>
            <a:r>
              <a:rPr lang="en-US" noProof="0" dirty="0"/>
              <a:t>Address</a:t>
            </a:r>
          </a:p>
        </p:txBody>
      </p:sp>
      <p:sp>
        <p:nvSpPr>
          <p:cNvPr id="9" name="Picture Placeholder 8"/>
          <p:cNvSpPr>
            <a:spLocks noGrp="1"/>
          </p:cNvSpPr>
          <p:nvPr>
            <p:ph type="pic" sz="quarter" idx="14" hasCustomPrompt="1"/>
          </p:nvPr>
        </p:nvSpPr>
        <p:spPr>
          <a:xfrm>
            <a:off x="7448550" y="0"/>
            <a:ext cx="4743450" cy="6858000"/>
          </a:xfrm>
          <a:custGeom>
            <a:avLst/>
            <a:gdLst>
              <a:gd name="connsiteX0" fmla="*/ 0 w 4743450"/>
              <a:gd name="connsiteY0" fmla="*/ 6858000 h 6858000"/>
              <a:gd name="connsiteX1" fmla="*/ 1185863 w 4743450"/>
              <a:gd name="connsiteY1" fmla="*/ 0 h 6858000"/>
              <a:gd name="connsiteX2" fmla="*/ 4743450 w 4743450"/>
              <a:gd name="connsiteY2" fmla="*/ 0 h 6858000"/>
              <a:gd name="connsiteX3" fmla="*/ 3557588 w 4743450"/>
              <a:gd name="connsiteY3" fmla="*/ 6858000 h 6858000"/>
              <a:gd name="connsiteX4" fmla="*/ 0 w 4743450"/>
              <a:gd name="connsiteY4" fmla="*/ 6858000 h 6858000"/>
              <a:gd name="connsiteX0" fmla="*/ 0 w 4743450"/>
              <a:gd name="connsiteY0" fmla="*/ 6858000 h 6858000"/>
              <a:gd name="connsiteX1" fmla="*/ 1185863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 name="connsiteX0" fmla="*/ 0 w 4743450"/>
              <a:gd name="connsiteY0" fmla="*/ 6858000 h 6858000"/>
              <a:gd name="connsiteX1" fmla="*/ 2825687 w 4743450"/>
              <a:gd name="connsiteY1" fmla="*/ 0 h 6858000"/>
              <a:gd name="connsiteX2" fmla="*/ 4743450 w 4743450"/>
              <a:gd name="connsiteY2" fmla="*/ 0 h 6858000"/>
              <a:gd name="connsiteX3" fmla="*/ 4740212 w 4743450"/>
              <a:gd name="connsiteY3" fmla="*/ 6851904 h 6858000"/>
              <a:gd name="connsiteX4" fmla="*/ 0 w 474345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3450" h="6858000">
                <a:moveTo>
                  <a:pt x="0" y="6858000"/>
                </a:moveTo>
                <a:lnTo>
                  <a:pt x="2825687" y="0"/>
                </a:lnTo>
                <a:lnTo>
                  <a:pt x="4743450" y="0"/>
                </a:lnTo>
                <a:cubicBezTo>
                  <a:pt x="4742371" y="2283968"/>
                  <a:pt x="4741291" y="4567936"/>
                  <a:pt x="4740212" y="6851904"/>
                </a:cubicBezTo>
                <a:lnTo>
                  <a:pt x="0" y="6858000"/>
                </a:lnTo>
                <a:close/>
              </a:path>
            </a:pathLst>
          </a:custGeom>
        </p:spPr>
        <p:txBody>
          <a:bodyPr/>
          <a:lstStyle>
            <a:lvl1pPr marL="0" indent="0">
              <a:buNone/>
              <a:defRPr baseline="0">
                <a:solidFill>
                  <a:schemeClr val="bg1"/>
                </a:solidFill>
              </a:defRPr>
            </a:lvl1pPr>
          </a:lstStyle>
          <a:p>
            <a:r>
              <a:rPr lang="en-US" noProof="0" dirty="0"/>
              <a:t>Click the icon below to add a picture</a:t>
            </a:r>
          </a:p>
        </p:txBody>
      </p:sp>
    </p:spTree>
    <p:extLst>
      <p:ext uri="{BB962C8B-B14F-4D97-AF65-F5344CB8AC3E}">
        <p14:creationId xmlns:p14="http://schemas.microsoft.com/office/powerpoint/2010/main" val="612251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46DF-9A3E-3F4C-80BE-88052AD5A76F}"/>
              </a:ext>
            </a:extLst>
          </p:cNvPr>
          <p:cNvSpPr>
            <a:spLocks noGrp="1"/>
          </p:cNvSpPr>
          <p:nvPr>
            <p:ph type="title"/>
          </p:nvPr>
        </p:nvSpPr>
        <p:spPr/>
        <p:txBody>
          <a:bodyPr/>
          <a:lstStyle/>
          <a:p>
            <a:r>
              <a:rPr lang="en-GB"/>
              <a:t>Click to edit Master title style</a:t>
            </a:r>
            <a:endParaRPr lang="nb-NO"/>
          </a:p>
        </p:txBody>
      </p:sp>
      <p:sp>
        <p:nvSpPr>
          <p:cNvPr id="3" name="Content Placeholder 2">
            <a:extLst>
              <a:ext uri="{FF2B5EF4-FFF2-40B4-BE49-F238E27FC236}">
                <a16:creationId xmlns:a16="http://schemas.microsoft.com/office/drawing/2014/main" id="{DFD047A7-BB5F-E54F-AFE9-7562EB42D2E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556B8EB7-9C9B-8344-A27F-8709B515C288}"/>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5" name="Footer Placeholder 4">
            <a:extLst>
              <a:ext uri="{FF2B5EF4-FFF2-40B4-BE49-F238E27FC236}">
                <a16:creationId xmlns:a16="http://schemas.microsoft.com/office/drawing/2014/main" id="{C4E11354-E7A2-7B4A-9108-51DF591B8CCD}"/>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F90E0068-4A1F-F145-985C-D4F3E7E678F6}"/>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2730421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0C5E1-A1CB-B445-B5A5-45B809C1EC6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nb-NO"/>
          </a:p>
        </p:txBody>
      </p:sp>
      <p:sp>
        <p:nvSpPr>
          <p:cNvPr id="3" name="Text Placeholder 2">
            <a:extLst>
              <a:ext uri="{FF2B5EF4-FFF2-40B4-BE49-F238E27FC236}">
                <a16:creationId xmlns:a16="http://schemas.microsoft.com/office/drawing/2014/main" id="{B2DFA354-14AE-DA42-B971-44ED534D6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902D590-F9F2-CC4C-BB36-F0F13CE3A84F}"/>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5" name="Footer Placeholder 4">
            <a:extLst>
              <a:ext uri="{FF2B5EF4-FFF2-40B4-BE49-F238E27FC236}">
                <a16:creationId xmlns:a16="http://schemas.microsoft.com/office/drawing/2014/main" id="{668B3133-DE58-A444-9127-E1E90F3429E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5E003BB8-4998-F240-ABA1-195E76DF928B}"/>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4181734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133A-0DE5-4347-94BC-0116DCD1D81A}"/>
              </a:ext>
            </a:extLst>
          </p:cNvPr>
          <p:cNvSpPr>
            <a:spLocks noGrp="1"/>
          </p:cNvSpPr>
          <p:nvPr>
            <p:ph type="title"/>
          </p:nvPr>
        </p:nvSpPr>
        <p:spPr/>
        <p:txBody>
          <a:bodyPr/>
          <a:lstStyle/>
          <a:p>
            <a:r>
              <a:rPr lang="en-GB"/>
              <a:t>Click to edit Master title style</a:t>
            </a:r>
            <a:endParaRPr lang="nb-NO"/>
          </a:p>
        </p:txBody>
      </p:sp>
      <p:sp>
        <p:nvSpPr>
          <p:cNvPr id="3" name="Content Placeholder 2">
            <a:extLst>
              <a:ext uri="{FF2B5EF4-FFF2-40B4-BE49-F238E27FC236}">
                <a16:creationId xmlns:a16="http://schemas.microsoft.com/office/drawing/2014/main" id="{24696297-1A5F-C340-9C2D-3BBF9AF9034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Content Placeholder 3">
            <a:extLst>
              <a:ext uri="{FF2B5EF4-FFF2-40B4-BE49-F238E27FC236}">
                <a16:creationId xmlns:a16="http://schemas.microsoft.com/office/drawing/2014/main" id="{8FE03505-8694-CF45-9247-2CF8E499A9F9}"/>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5" name="Date Placeholder 4">
            <a:extLst>
              <a:ext uri="{FF2B5EF4-FFF2-40B4-BE49-F238E27FC236}">
                <a16:creationId xmlns:a16="http://schemas.microsoft.com/office/drawing/2014/main" id="{0190A21C-AC92-764B-980A-FF7E4AB6B6A5}"/>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6" name="Footer Placeholder 5">
            <a:extLst>
              <a:ext uri="{FF2B5EF4-FFF2-40B4-BE49-F238E27FC236}">
                <a16:creationId xmlns:a16="http://schemas.microsoft.com/office/drawing/2014/main" id="{95C23187-0125-BB4B-975F-054258C622C7}"/>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D86BAC5A-8B8E-DB4E-A6AC-5D0955B2CC87}"/>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3477901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618AE-EB12-0243-BD37-5503393568D8}"/>
              </a:ext>
            </a:extLst>
          </p:cNvPr>
          <p:cNvSpPr>
            <a:spLocks noGrp="1"/>
          </p:cNvSpPr>
          <p:nvPr>
            <p:ph type="title"/>
          </p:nvPr>
        </p:nvSpPr>
        <p:spPr>
          <a:xfrm>
            <a:off x="839788" y="365125"/>
            <a:ext cx="10515600" cy="1325563"/>
          </a:xfrm>
        </p:spPr>
        <p:txBody>
          <a:bodyPr/>
          <a:lstStyle/>
          <a:p>
            <a:r>
              <a:rPr lang="en-GB"/>
              <a:t>Click to edit Master title style</a:t>
            </a:r>
            <a:endParaRPr lang="nb-NO"/>
          </a:p>
        </p:txBody>
      </p:sp>
      <p:sp>
        <p:nvSpPr>
          <p:cNvPr id="3" name="Text Placeholder 2">
            <a:extLst>
              <a:ext uri="{FF2B5EF4-FFF2-40B4-BE49-F238E27FC236}">
                <a16:creationId xmlns:a16="http://schemas.microsoft.com/office/drawing/2014/main" id="{55604EEF-6CE3-0F43-A758-EAC4D46ED6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0FC2B4D-FEF2-0042-8655-667D1BF527F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5" name="Text Placeholder 4">
            <a:extLst>
              <a:ext uri="{FF2B5EF4-FFF2-40B4-BE49-F238E27FC236}">
                <a16:creationId xmlns:a16="http://schemas.microsoft.com/office/drawing/2014/main" id="{04663969-7DC2-5E45-B353-7E09B7FCA7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8AEDBC8-ED1A-F44B-90BB-E32E2ED49A1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7" name="Date Placeholder 6">
            <a:extLst>
              <a:ext uri="{FF2B5EF4-FFF2-40B4-BE49-F238E27FC236}">
                <a16:creationId xmlns:a16="http://schemas.microsoft.com/office/drawing/2014/main" id="{F900E12C-0564-8C4A-BADE-5C1E1457EB9A}"/>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8" name="Footer Placeholder 7">
            <a:extLst>
              <a:ext uri="{FF2B5EF4-FFF2-40B4-BE49-F238E27FC236}">
                <a16:creationId xmlns:a16="http://schemas.microsoft.com/office/drawing/2014/main" id="{535605C0-16FD-C543-95F9-CAD9C55BFF92}"/>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6A9F0ADF-299C-074D-98D4-47EBB80E54AF}"/>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292484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B7EFA-F4EF-3541-9DC4-A14BED62565C}"/>
              </a:ext>
            </a:extLst>
          </p:cNvPr>
          <p:cNvSpPr>
            <a:spLocks noGrp="1"/>
          </p:cNvSpPr>
          <p:nvPr>
            <p:ph type="title"/>
          </p:nvPr>
        </p:nvSpPr>
        <p:spPr/>
        <p:txBody>
          <a:bodyPr/>
          <a:lstStyle/>
          <a:p>
            <a:r>
              <a:rPr lang="en-GB"/>
              <a:t>Click to edit Master title style</a:t>
            </a:r>
            <a:endParaRPr lang="nb-NO"/>
          </a:p>
        </p:txBody>
      </p:sp>
      <p:sp>
        <p:nvSpPr>
          <p:cNvPr id="3" name="Date Placeholder 2">
            <a:extLst>
              <a:ext uri="{FF2B5EF4-FFF2-40B4-BE49-F238E27FC236}">
                <a16:creationId xmlns:a16="http://schemas.microsoft.com/office/drawing/2014/main" id="{F24CDB49-AC5D-2A45-872A-E91E4C11605C}"/>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4" name="Footer Placeholder 3">
            <a:extLst>
              <a:ext uri="{FF2B5EF4-FFF2-40B4-BE49-F238E27FC236}">
                <a16:creationId xmlns:a16="http://schemas.microsoft.com/office/drawing/2014/main" id="{228172AB-0FC6-664D-8332-5ABB4E115A7D}"/>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01720625-4A7F-A941-B609-CB92E9C5FF66}"/>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2035928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BE80A2-DCFC-FE4F-B991-17140BE88664}"/>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3" name="Footer Placeholder 2">
            <a:extLst>
              <a:ext uri="{FF2B5EF4-FFF2-40B4-BE49-F238E27FC236}">
                <a16:creationId xmlns:a16="http://schemas.microsoft.com/office/drawing/2014/main" id="{0412AE47-7FFE-1F47-9104-9ECB3DCD3D1D}"/>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A52A63DB-7752-254B-A47C-DC298150E802}"/>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3357244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FD5B4-8B67-7C49-9E5B-4CA8F7CE36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b-NO"/>
          </a:p>
        </p:txBody>
      </p:sp>
      <p:sp>
        <p:nvSpPr>
          <p:cNvPr id="3" name="Content Placeholder 2">
            <a:extLst>
              <a:ext uri="{FF2B5EF4-FFF2-40B4-BE49-F238E27FC236}">
                <a16:creationId xmlns:a16="http://schemas.microsoft.com/office/drawing/2014/main" id="{1697A0E6-7A7E-504B-8B96-C3CEEC9D03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Text Placeholder 3">
            <a:extLst>
              <a:ext uri="{FF2B5EF4-FFF2-40B4-BE49-F238E27FC236}">
                <a16:creationId xmlns:a16="http://schemas.microsoft.com/office/drawing/2014/main" id="{11B931EB-0320-B14D-BC6A-35A6D355C8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130BA4C-CE51-9E42-B99A-5A412DFF4F6A}"/>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6" name="Footer Placeholder 5">
            <a:extLst>
              <a:ext uri="{FF2B5EF4-FFF2-40B4-BE49-F238E27FC236}">
                <a16:creationId xmlns:a16="http://schemas.microsoft.com/office/drawing/2014/main" id="{BD003332-25DF-F640-BB8E-D486B910788B}"/>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04D59C44-C0D9-0F44-9EC0-7B13D8A3440D}"/>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426630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D025B-20A0-CC4C-A226-E0FBF15A561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nb-NO"/>
          </a:p>
        </p:txBody>
      </p:sp>
      <p:sp>
        <p:nvSpPr>
          <p:cNvPr id="3" name="Picture Placeholder 2">
            <a:extLst>
              <a:ext uri="{FF2B5EF4-FFF2-40B4-BE49-F238E27FC236}">
                <a16:creationId xmlns:a16="http://schemas.microsoft.com/office/drawing/2014/main" id="{9E9A9B79-688A-6041-8BAE-47D8901A86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86C66A3A-D59B-5B43-B460-601F116C03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A4F990-8CB7-1747-93A2-4AE238D3B0E1}"/>
              </a:ext>
            </a:extLst>
          </p:cNvPr>
          <p:cNvSpPr>
            <a:spLocks noGrp="1"/>
          </p:cNvSpPr>
          <p:nvPr>
            <p:ph type="dt" sz="half" idx="10"/>
          </p:nvPr>
        </p:nvSpPr>
        <p:spPr/>
        <p:txBody>
          <a:bodyPr/>
          <a:lstStyle/>
          <a:p>
            <a:fld id="{8FDC0E85-B3B6-A942-A601-3C17BB59B83E}" type="datetimeFigureOut">
              <a:rPr lang="nb-NO" smtClean="0"/>
              <a:t>09.08.2022</a:t>
            </a:fld>
            <a:endParaRPr lang="nb-NO"/>
          </a:p>
        </p:txBody>
      </p:sp>
      <p:sp>
        <p:nvSpPr>
          <p:cNvPr id="6" name="Footer Placeholder 5">
            <a:extLst>
              <a:ext uri="{FF2B5EF4-FFF2-40B4-BE49-F238E27FC236}">
                <a16:creationId xmlns:a16="http://schemas.microsoft.com/office/drawing/2014/main" id="{4AD25306-0940-CC4F-BCC1-FB4E086AA7AB}"/>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53523F4D-36C0-5D4A-A08F-470D20A88C38}"/>
              </a:ext>
            </a:extLst>
          </p:cNvPr>
          <p:cNvSpPr>
            <a:spLocks noGrp="1"/>
          </p:cNvSpPr>
          <p:nvPr>
            <p:ph type="sldNum" sz="quarter" idx="12"/>
          </p:nvPr>
        </p:nvSpPr>
        <p:spPr/>
        <p:txBody>
          <a:bodyPr/>
          <a:lstStyle/>
          <a:p>
            <a:fld id="{E0927A9C-2DDE-8541-872F-7BAD06DB3C81}" type="slidenum">
              <a:rPr lang="nb-NO" smtClean="0"/>
              <a:t>‹#›</a:t>
            </a:fld>
            <a:endParaRPr lang="nb-NO"/>
          </a:p>
        </p:txBody>
      </p:sp>
    </p:spTree>
    <p:extLst>
      <p:ext uri="{BB962C8B-B14F-4D97-AF65-F5344CB8AC3E}">
        <p14:creationId xmlns:p14="http://schemas.microsoft.com/office/powerpoint/2010/main" val="6785838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9F0F3C-E085-6648-8F20-9D77D41F61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nb-NO"/>
          </a:p>
        </p:txBody>
      </p:sp>
      <p:sp>
        <p:nvSpPr>
          <p:cNvPr id="3" name="Text Placeholder 2">
            <a:extLst>
              <a:ext uri="{FF2B5EF4-FFF2-40B4-BE49-F238E27FC236}">
                <a16:creationId xmlns:a16="http://schemas.microsoft.com/office/drawing/2014/main" id="{D84842B9-FF31-8B43-B483-E3359A3E470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nb-NO"/>
          </a:p>
        </p:txBody>
      </p:sp>
      <p:sp>
        <p:nvSpPr>
          <p:cNvPr id="4" name="Date Placeholder 3">
            <a:extLst>
              <a:ext uri="{FF2B5EF4-FFF2-40B4-BE49-F238E27FC236}">
                <a16:creationId xmlns:a16="http://schemas.microsoft.com/office/drawing/2014/main" id="{38958057-ED77-9941-9FF9-1D43BA85F1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DC0E85-B3B6-A942-A601-3C17BB59B83E}" type="datetimeFigureOut">
              <a:rPr lang="nb-NO" smtClean="0"/>
              <a:t>09.08.2022</a:t>
            </a:fld>
            <a:endParaRPr lang="nb-NO"/>
          </a:p>
        </p:txBody>
      </p:sp>
      <p:sp>
        <p:nvSpPr>
          <p:cNvPr id="5" name="Footer Placeholder 4">
            <a:extLst>
              <a:ext uri="{FF2B5EF4-FFF2-40B4-BE49-F238E27FC236}">
                <a16:creationId xmlns:a16="http://schemas.microsoft.com/office/drawing/2014/main" id="{7098E748-C4CB-3B4B-872C-497C08F2F3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b-NO"/>
          </a:p>
        </p:txBody>
      </p:sp>
      <p:sp>
        <p:nvSpPr>
          <p:cNvPr id="6" name="Slide Number Placeholder 5">
            <a:extLst>
              <a:ext uri="{FF2B5EF4-FFF2-40B4-BE49-F238E27FC236}">
                <a16:creationId xmlns:a16="http://schemas.microsoft.com/office/drawing/2014/main" id="{B62FCE4F-3AE5-2C42-97C3-1CFA7B775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927A9C-2DDE-8541-872F-7BAD06DB3C81}" type="slidenum">
              <a:rPr lang="nb-NO" smtClean="0"/>
              <a:t>‹#›</a:t>
            </a:fld>
            <a:endParaRPr lang="nb-NO"/>
          </a:p>
        </p:txBody>
      </p:sp>
    </p:spTree>
    <p:extLst>
      <p:ext uri="{BB962C8B-B14F-4D97-AF65-F5344CB8AC3E}">
        <p14:creationId xmlns:p14="http://schemas.microsoft.com/office/powerpoint/2010/main" val="30349761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smartool.github.io/min-russiske-reise/"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martool.github.io/exercises/"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431" y="1736262"/>
            <a:ext cx="11126478" cy="1442152"/>
          </a:xfrm>
        </p:spPr>
        <p:txBody>
          <a:bodyPr>
            <a:noAutofit/>
          </a:bodyPr>
          <a:lstStyle/>
          <a:p>
            <a:r>
              <a:rPr lang="nb-NO" sz="4400" dirty="0" err="1"/>
              <a:t>SMARTool</a:t>
            </a:r>
            <a:r>
              <a:rPr lang="nb-NO" sz="4400" dirty="0"/>
              <a:t> (Strategic </a:t>
            </a:r>
            <a:r>
              <a:rPr lang="nb-NO" sz="4400" dirty="0" err="1"/>
              <a:t>Mastery</a:t>
            </a:r>
            <a:r>
              <a:rPr lang="nb-NO" sz="4400" dirty="0"/>
              <a:t> </a:t>
            </a:r>
            <a:r>
              <a:rPr lang="nb-NO" sz="4400" dirty="0" err="1"/>
              <a:t>of</a:t>
            </a:r>
            <a:r>
              <a:rPr lang="nb-NO" sz="4400" dirty="0"/>
              <a:t> Russian </a:t>
            </a:r>
            <a:r>
              <a:rPr lang="nb-NO" sz="4400" dirty="0" err="1"/>
              <a:t>Tool</a:t>
            </a:r>
            <a:r>
              <a:rPr lang="nb-NO" sz="4400" dirty="0"/>
              <a:t>) bringer forskningsfronten til klasserommet</a:t>
            </a:r>
            <a:endParaRPr lang="en-GB" sz="4400" b="1" dirty="0"/>
          </a:p>
        </p:txBody>
      </p:sp>
      <p:sp>
        <p:nvSpPr>
          <p:cNvPr id="6" name="Subtitle 5">
            <a:extLst>
              <a:ext uri="{FF2B5EF4-FFF2-40B4-BE49-F238E27FC236}">
                <a16:creationId xmlns:a16="http://schemas.microsoft.com/office/drawing/2014/main" id="{1A5A35F6-3814-D248-AA3C-C5941066DE63}"/>
              </a:ext>
            </a:extLst>
          </p:cNvPr>
          <p:cNvSpPr>
            <a:spLocks noGrp="1"/>
          </p:cNvSpPr>
          <p:nvPr>
            <p:ph type="subTitle" idx="1"/>
          </p:nvPr>
        </p:nvSpPr>
        <p:spPr>
          <a:xfrm>
            <a:off x="683431" y="3178414"/>
            <a:ext cx="6012000" cy="2198656"/>
          </a:xfrm>
        </p:spPr>
        <p:txBody>
          <a:bodyPr>
            <a:normAutofit/>
          </a:bodyPr>
          <a:lstStyle/>
          <a:p>
            <a:r>
              <a:rPr lang="en-NO" sz="3200" dirty="0"/>
              <a:t>Laura A. Janda</a:t>
            </a:r>
          </a:p>
        </p:txBody>
      </p:sp>
      <p:pic>
        <p:nvPicPr>
          <p:cNvPr id="4" name="Picture 3" descr="A picture containing text, logo&#10;&#10;Description automatically generated">
            <a:extLst>
              <a:ext uri="{FF2B5EF4-FFF2-40B4-BE49-F238E27FC236}">
                <a16:creationId xmlns:a16="http://schemas.microsoft.com/office/drawing/2014/main" id="{9FD03C6C-365D-36BD-0E21-EDDA1887DBA7}"/>
              </a:ext>
            </a:extLst>
          </p:cNvPr>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colorTemperature colorTemp="4700"/>
                    </a14:imgEffect>
                  </a14:imgLayer>
                </a14:imgProps>
              </a:ext>
              <a:ext uri="{28A0092B-C50C-407E-A947-70E740481C1C}">
                <a14:useLocalDpi xmlns:a14="http://schemas.microsoft.com/office/drawing/2010/main" val="0"/>
              </a:ext>
            </a:extLst>
          </a:blip>
          <a:stretch>
            <a:fillRect/>
          </a:stretch>
        </p:blipFill>
        <p:spPr>
          <a:xfrm>
            <a:off x="5904552" y="4620566"/>
            <a:ext cx="6026191" cy="1822921"/>
          </a:xfrm>
          <a:prstGeom prst="rect">
            <a:avLst/>
          </a:prstGeom>
        </p:spPr>
      </p:pic>
    </p:spTree>
    <p:extLst>
      <p:ext uri="{BB962C8B-B14F-4D97-AF65-F5344CB8AC3E}">
        <p14:creationId xmlns:p14="http://schemas.microsoft.com/office/powerpoint/2010/main" val="823719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AAAC-3C6A-FB11-198E-29E67DB51AB6}"/>
              </a:ext>
            </a:extLst>
          </p:cNvPr>
          <p:cNvSpPr>
            <a:spLocks noGrp="1"/>
          </p:cNvSpPr>
          <p:nvPr>
            <p:ph type="title"/>
          </p:nvPr>
        </p:nvSpPr>
        <p:spPr/>
        <p:txBody>
          <a:bodyPr/>
          <a:lstStyle/>
          <a:p>
            <a:r>
              <a:rPr lang="nb-NO" dirty="0"/>
              <a:t>Gratis tilgjengelig til alle uten passord</a:t>
            </a:r>
          </a:p>
        </p:txBody>
      </p:sp>
      <p:sp>
        <p:nvSpPr>
          <p:cNvPr id="3" name="Content Placeholder 2">
            <a:extLst>
              <a:ext uri="{FF2B5EF4-FFF2-40B4-BE49-F238E27FC236}">
                <a16:creationId xmlns:a16="http://schemas.microsoft.com/office/drawing/2014/main" id="{4C44EF07-7546-AD9B-C467-F05729B50728}"/>
              </a:ext>
            </a:extLst>
          </p:cNvPr>
          <p:cNvSpPr>
            <a:spLocks noGrp="1"/>
          </p:cNvSpPr>
          <p:nvPr>
            <p:ph idx="1"/>
          </p:nvPr>
        </p:nvSpPr>
        <p:spPr/>
        <p:txBody>
          <a:bodyPr>
            <a:normAutofit lnSpcReduction="10000"/>
          </a:bodyPr>
          <a:lstStyle/>
          <a:p>
            <a:r>
              <a:rPr lang="nb-NO" dirty="0"/>
              <a:t>&gt;3000 ord som representerer CEFR-nivå A1, A2, B1, B2</a:t>
            </a:r>
          </a:p>
          <a:p>
            <a:r>
              <a:rPr lang="nb-NO" dirty="0"/>
              <a:t>3 mest frekvente bøyningsform for hvert ord</a:t>
            </a:r>
          </a:p>
          <a:p>
            <a:r>
              <a:rPr lang="nb-NO" dirty="0"/>
              <a:t>hver bøyningsform illustrert med en autentisk setning som viser en typisk kontekst</a:t>
            </a:r>
          </a:p>
          <a:p>
            <a:r>
              <a:rPr lang="nb-NO" dirty="0"/>
              <a:t>oversettelser til engelsk og lydfiler foreligger</a:t>
            </a:r>
          </a:p>
          <a:p>
            <a:r>
              <a:rPr lang="nb-NO" dirty="0"/>
              <a:t>søkbart etter:</a:t>
            </a:r>
          </a:p>
          <a:p>
            <a:pPr lvl="1"/>
            <a:r>
              <a:rPr lang="nb-NO" dirty="0"/>
              <a:t>nivå</a:t>
            </a:r>
          </a:p>
          <a:p>
            <a:pPr lvl="1"/>
            <a:r>
              <a:rPr lang="nb-NO" dirty="0"/>
              <a:t>tematiske kategorier</a:t>
            </a:r>
          </a:p>
          <a:p>
            <a:pPr lvl="1"/>
            <a:r>
              <a:rPr lang="nb-NO" dirty="0"/>
              <a:t>grammatiske kategorier</a:t>
            </a:r>
          </a:p>
          <a:p>
            <a:pPr lvl="1"/>
            <a:r>
              <a:rPr lang="nb-NO" dirty="0"/>
              <a:t>ordbok </a:t>
            </a:r>
          </a:p>
        </p:txBody>
      </p:sp>
      <p:pic>
        <p:nvPicPr>
          <p:cNvPr id="4" name="Content Placeholder 11" descr="A picture containing text, clipart&#10;&#10;Description automatically generated">
            <a:extLst>
              <a:ext uri="{FF2B5EF4-FFF2-40B4-BE49-F238E27FC236}">
                <a16:creationId xmlns:a16="http://schemas.microsoft.com/office/drawing/2014/main" id="{19DBA7EE-D511-7AC3-07E7-6DEA4C3AD34D}"/>
              </a:ext>
            </a:extLst>
          </p:cNvPr>
          <p:cNvPicPr>
            <a:picLocks noChangeAspect="1"/>
          </p:cNvPicPr>
          <p:nvPr/>
        </p:nvPicPr>
        <p:blipFill>
          <a:blip r:embed="rId2"/>
          <a:stretch>
            <a:fillRect/>
          </a:stretch>
        </p:blipFill>
        <p:spPr>
          <a:xfrm>
            <a:off x="5338763" y="4531401"/>
            <a:ext cx="6358958" cy="1645562"/>
          </a:xfrm>
          <a:prstGeom prst="rect">
            <a:avLst/>
          </a:prstGeom>
        </p:spPr>
      </p:pic>
    </p:spTree>
    <p:extLst>
      <p:ext uri="{BB962C8B-B14F-4D97-AF65-F5344CB8AC3E}">
        <p14:creationId xmlns:p14="http://schemas.microsoft.com/office/powerpoint/2010/main" val="943123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Graphical user interface, text, application&#10;&#10;Description automatically generated">
            <a:extLst>
              <a:ext uri="{FF2B5EF4-FFF2-40B4-BE49-F238E27FC236}">
                <a16:creationId xmlns:a16="http://schemas.microsoft.com/office/drawing/2014/main" id="{E04842B8-EDB9-F79C-53CC-AB5A44AFDBD9}"/>
              </a:ext>
            </a:extLst>
          </p:cNvPr>
          <p:cNvPicPr>
            <a:picLocks noChangeAspect="1"/>
          </p:cNvPicPr>
          <p:nvPr/>
        </p:nvPicPr>
        <p:blipFill>
          <a:blip r:embed="rId2"/>
          <a:stretch>
            <a:fillRect/>
          </a:stretch>
        </p:blipFill>
        <p:spPr>
          <a:xfrm>
            <a:off x="173182" y="0"/>
            <a:ext cx="11845636" cy="6858000"/>
          </a:xfrm>
          <a:prstGeom prst="rect">
            <a:avLst/>
          </a:prstGeom>
        </p:spPr>
      </p:pic>
    </p:spTree>
    <p:extLst>
      <p:ext uri="{BB962C8B-B14F-4D97-AF65-F5344CB8AC3E}">
        <p14:creationId xmlns:p14="http://schemas.microsoft.com/office/powerpoint/2010/main" val="3349126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4E085-26B7-EB76-744E-F0DD30E1B9C9}"/>
              </a:ext>
            </a:extLst>
          </p:cNvPr>
          <p:cNvSpPr>
            <a:spLocks noGrp="1"/>
          </p:cNvSpPr>
          <p:nvPr>
            <p:ph type="title"/>
          </p:nvPr>
        </p:nvSpPr>
        <p:spPr/>
        <p:txBody>
          <a:bodyPr/>
          <a:lstStyle/>
          <a:p>
            <a:r>
              <a:rPr lang="nb-NO" dirty="0"/>
              <a:t>Open </a:t>
            </a:r>
            <a:r>
              <a:rPr lang="nb-NO" dirty="0" err="1"/>
              <a:t>source</a:t>
            </a:r>
            <a:r>
              <a:rPr lang="nb-NO" dirty="0"/>
              <a:t> kode</a:t>
            </a:r>
          </a:p>
        </p:txBody>
      </p:sp>
      <p:sp>
        <p:nvSpPr>
          <p:cNvPr id="3" name="Content Placeholder 2">
            <a:extLst>
              <a:ext uri="{FF2B5EF4-FFF2-40B4-BE49-F238E27FC236}">
                <a16:creationId xmlns:a16="http://schemas.microsoft.com/office/drawing/2014/main" id="{C8225325-417D-9E0A-E8E1-BABFD10215C6}"/>
              </a:ext>
            </a:extLst>
          </p:cNvPr>
          <p:cNvSpPr>
            <a:spLocks noGrp="1"/>
          </p:cNvSpPr>
          <p:nvPr>
            <p:ph idx="1"/>
          </p:nvPr>
        </p:nvSpPr>
        <p:spPr/>
        <p:txBody>
          <a:bodyPr/>
          <a:lstStyle/>
          <a:p>
            <a:r>
              <a:rPr lang="nb-NO" dirty="0"/>
              <a:t>Kan oppdateres</a:t>
            </a:r>
          </a:p>
          <a:p>
            <a:r>
              <a:rPr lang="nb-NO" dirty="0"/>
              <a:t>Kan skreddersys</a:t>
            </a:r>
          </a:p>
          <a:p>
            <a:pPr lvl="1"/>
            <a:r>
              <a:rPr lang="nb-NO" dirty="0"/>
              <a:t>Ordforråd til </a:t>
            </a:r>
            <a:r>
              <a:rPr lang="nb-NO" i="1" dirty="0"/>
              <a:t>Min russiske reise </a:t>
            </a:r>
            <a:r>
              <a:rPr lang="nb-NO" dirty="0"/>
              <a:t>(500 ord på nivå A1) er lagt ut i spesialutgave:</a:t>
            </a:r>
          </a:p>
          <a:p>
            <a:pPr marL="914400" lvl="2" indent="0">
              <a:buNone/>
            </a:pPr>
            <a:r>
              <a:rPr lang="nb-NO" i="1" dirty="0">
                <a:hlinkClick r:id="rId2"/>
              </a:rPr>
              <a:t>https://smartool.github.io/min-russiske-reise/</a:t>
            </a:r>
            <a:r>
              <a:rPr lang="nb-NO" i="1" dirty="0"/>
              <a:t> </a:t>
            </a:r>
          </a:p>
          <a:p>
            <a:r>
              <a:rPr lang="nb-NO" dirty="0"/>
              <a:t>Kan gjenbrukes for andre språk</a:t>
            </a:r>
          </a:p>
        </p:txBody>
      </p:sp>
      <p:pic>
        <p:nvPicPr>
          <p:cNvPr id="4" name="Content Placeholder 11" descr="A picture containing text, clipart&#10;&#10;Description automatically generated">
            <a:extLst>
              <a:ext uri="{FF2B5EF4-FFF2-40B4-BE49-F238E27FC236}">
                <a16:creationId xmlns:a16="http://schemas.microsoft.com/office/drawing/2014/main" id="{36DE42C9-7BE1-838C-CF17-9C8FBE7E7CCA}"/>
              </a:ext>
            </a:extLst>
          </p:cNvPr>
          <p:cNvPicPr>
            <a:picLocks noChangeAspect="1"/>
          </p:cNvPicPr>
          <p:nvPr/>
        </p:nvPicPr>
        <p:blipFill>
          <a:blip r:embed="rId3"/>
          <a:stretch>
            <a:fillRect/>
          </a:stretch>
        </p:blipFill>
        <p:spPr>
          <a:xfrm>
            <a:off x="5310187" y="4001294"/>
            <a:ext cx="6791325" cy="1757449"/>
          </a:xfrm>
          <a:prstGeom prst="rect">
            <a:avLst/>
          </a:prstGeom>
        </p:spPr>
      </p:pic>
    </p:spTree>
    <p:extLst>
      <p:ext uri="{BB962C8B-B14F-4D97-AF65-F5344CB8AC3E}">
        <p14:creationId xmlns:p14="http://schemas.microsoft.com/office/powerpoint/2010/main" val="3266610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FB1B43-74CD-5FBF-E36B-2B6E21941ED2}"/>
              </a:ext>
            </a:extLst>
          </p:cNvPr>
          <p:cNvSpPr>
            <a:spLocks noGrp="1"/>
          </p:cNvSpPr>
          <p:nvPr>
            <p:ph type="title"/>
          </p:nvPr>
        </p:nvSpPr>
        <p:spPr/>
        <p:txBody>
          <a:bodyPr>
            <a:normAutofit/>
          </a:bodyPr>
          <a:lstStyle/>
          <a:p>
            <a:r>
              <a:rPr lang="nb-NO" sz="6600" b="1" dirty="0"/>
              <a:t>Men...</a:t>
            </a:r>
          </a:p>
        </p:txBody>
      </p:sp>
      <p:sp>
        <p:nvSpPr>
          <p:cNvPr id="5" name="Content Placeholder 4">
            <a:extLst>
              <a:ext uri="{FF2B5EF4-FFF2-40B4-BE49-F238E27FC236}">
                <a16:creationId xmlns:a16="http://schemas.microsoft.com/office/drawing/2014/main" id="{E29361BC-67F0-2DF5-2042-CD231625428C}"/>
              </a:ext>
            </a:extLst>
          </p:cNvPr>
          <p:cNvSpPr>
            <a:spLocks noGrp="1"/>
          </p:cNvSpPr>
          <p:nvPr>
            <p:ph idx="1"/>
          </p:nvPr>
        </p:nvSpPr>
        <p:spPr/>
        <p:txBody>
          <a:bodyPr>
            <a:normAutofit/>
          </a:bodyPr>
          <a:lstStyle/>
          <a:p>
            <a:r>
              <a:rPr lang="nb-NO" sz="3200" dirty="0"/>
              <a:t>Hvordan kan vi få studenter til å bruke </a:t>
            </a:r>
            <a:r>
              <a:rPr lang="nb-NO" sz="3200" dirty="0" err="1"/>
              <a:t>SMARTool</a:t>
            </a:r>
            <a:r>
              <a:rPr lang="nb-NO" sz="3200" dirty="0"/>
              <a:t>?</a:t>
            </a:r>
          </a:p>
          <a:p>
            <a:endParaRPr lang="nb-NO" sz="3200" dirty="0"/>
          </a:p>
          <a:p>
            <a:r>
              <a:rPr lang="nb-NO" sz="3200" dirty="0"/>
              <a:t>To ideer for «</a:t>
            </a:r>
            <a:r>
              <a:rPr lang="nb-NO" sz="3200" dirty="0" err="1"/>
              <a:t>gamification</a:t>
            </a:r>
            <a:r>
              <a:rPr lang="nb-NO" sz="3200" dirty="0"/>
              <a:t>»:</a:t>
            </a:r>
          </a:p>
          <a:p>
            <a:pPr lvl="1"/>
            <a:r>
              <a:rPr lang="nb-NO" sz="3200" dirty="0"/>
              <a:t>Skattejakt</a:t>
            </a:r>
          </a:p>
          <a:p>
            <a:pPr lvl="1"/>
            <a:r>
              <a:rPr lang="nb-NO" sz="3200" dirty="0" err="1"/>
              <a:t>StoryTime</a:t>
            </a:r>
            <a:endParaRPr lang="nb-NO" sz="3200" dirty="0"/>
          </a:p>
          <a:p>
            <a:endParaRPr lang="nb-NO" sz="3600" dirty="0"/>
          </a:p>
          <a:p>
            <a:r>
              <a:rPr lang="nb-NO" sz="3200" dirty="0">
                <a:hlinkClick r:id="rId2"/>
              </a:rPr>
              <a:t>https://smartool.github.io/exercises/</a:t>
            </a:r>
            <a:r>
              <a:rPr lang="nb-NO" sz="3200" dirty="0"/>
              <a:t> </a:t>
            </a:r>
          </a:p>
        </p:txBody>
      </p:sp>
      <p:sp>
        <p:nvSpPr>
          <p:cNvPr id="6" name="Rounded Rectangle 5">
            <a:extLst>
              <a:ext uri="{FF2B5EF4-FFF2-40B4-BE49-F238E27FC236}">
                <a16:creationId xmlns:a16="http://schemas.microsoft.com/office/drawing/2014/main" id="{80DE3202-CA3C-ED96-1533-91B29BC45221}"/>
              </a:ext>
            </a:extLst>
          </p:cNvPr>
          <p:cNvSpPr/>
          <p:nvPr/>
        </p:nvSpPr>
        <p:spPr>
          <a:xfrm>
            <a:off x="7766303" y="2621280"/>
            <a:ext cx="3741553" cy="378090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err="1"/>
              <a:t>Begge</a:t>
            </a:r>
            <a:r>
              <a:rPr lang="en-US" sz="3600" dirty="0"/>
              <a:t> er </a:t>
            </a:r>
            <a:r>
              <a:rPr lang="en-US" sz="3600" dirty="0" err="1"/>
              <a:t>designet</a:t>
            </a:r>
            <a:r>
              <a:rPr lang="en-US" sz="3600" dirty="0"/>
              <a:t> for </a:t>
            </a:r>
            <a:r>
              <a:rPr lang="en-US" sz="3600" dirty="0" err="1"/>
              <a:t>å</a:t>
            </a:r>
            <a:r>
              <a:rPr lang="en-US" sz="3600" dirty="0"/>
              <a:t> </a:t>
            </a:r>
            <a:r>
              <a:rPr lang="en-US" sz="3600" dirty="0" err="1"/>
              <a:t>støtte</a:t>
            </a:r>
            <a:r>
              <a:rPr lang="en-US" sz="3600" dirty="0"/>
              <a:t> </a:t>
            </a:r>
            <a:r>
              <a:rPr lang="en-US" sz="3600" dirty="0" err="1"/>
              <a:t>studentens</a:t>
            </a:r>
            <a:r>
              <a:rPr lang="en-US" sz="3600" dirty="0"/>
              <a:t> </a:t>
            </a:r>
            <a:r>
              <a:rPr lang="en-US" sz="3600" dirty="0" err="1"/>
              <a:t>autonomi</a:t>
            </a:r>
            <a:r>
              <a:rPr lang="en-US" sz="3600" dirty="0"/>
              <a:t> </a:t>
            </a:r>
            <a:r>
              <a:rPr lang="en-US" sz="3600" dirty="0" err="1"/>
              <a:t>og</a:t>
            </a:r>
            <a:r>
              <a:rPr lang="en-US" sz="3600" dirty="0"/>
              <a:t> </a:t>
            </a:r>
            <a:r>
              <a:rPr lang="en-US" sz="3600" dirty="0" err="1"/>
              <a:t>kreativitet</a:t>
            </a:r>
            <a:endParaRPr lang="en-US" sz="3600" dirty="0"/>
          </a:p>
        </p:txBody>
      </p:sp>
    </p:spTree>
    <p:extLst>
      <p:ext uri="{BB962C8B-B14F-4D97-AF65-F5344CB8AC3E}">
        <p14:creationId xmlns:p14="http://schemas.microsoft.com/office/powerpoint/2010/main" val="3864804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10;&#10;Description automatically generated">
            <a:extLst>
              <a:ext uri="{FF2B5EF4-FFF2-40B4-BE49-F238E27FC236}">
                <a16:creationId xmlns:a16="http://schemas.microsoft.com/office/drawing/2014/main" id="{27F1A91B-CDD3-098F-0D6C-E106EA412DF3}"/>
              </a:ext>
            </a:extLst>
          </p:cNvPr>
          <p:cNvPicPr>
            <a:picLocks noChangeAspect="1"/>
          </p:cNvPicPr>
          <p:nvPr/>
        </p:nvPicPr>
        <p:blipFill>
          <a:blip r:embed="rId2"/>
          <a:stretch>
            <a:fillRect/>
          </a:stretch>
        </p:blipFill>
        <p:spPr>
          <a:xfrm>
            <a:off x="457200" y="609601"/>
            <a:ext cx="11277600" cy="5638797"/>
          </a:xfrm>
          <a:prstGeom prst="rect">
            <a:avLst/>
          </a:prstGeom>
        </p:spPr>
      </p:pic>
    </p:spTree>
    <p:extLst>
      <p:ext uri="{BB962C8B-B14F-4D97-AF65-F5344CB8AC3E}">
        <p14:creationId xmlns:p14="http://schemas.microsoft.com/office/powerpoint/2010/main" val="938360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963608-5866-BF42-A603-946E881769DA}"/>
              </a:ext>
            </a:extLst>
          </p:cNvPr>
          <p:cNvSpPr>
            <a:spLocks noGrp="1"/>
          </p:cNvSpPr>
          <p:nvPr>
            <p:ph type="title"/>
          </p:nvPr>
        </p:nvSpPr>
        <p:spPr>
          <a:xfrm>
            <a:off x="1870996" y="1607809"/>
            <a:ext cx="9339309" cy="2876680"/>
          </a:xfrm>
        </p:spPr>
        <p:txBody>
          <a:bodyPr vert="horz" lIns="91440" tIns="45720" rIns="91440" bIns="45720" rtlCol="0" anchor="b">
            <a:noAutofit/>
          </a:bodyPr>
          <a:lstStyle/>
          <a:p>
            <a:r>
              <a:rPr lang="en-US" sz="6600" b="1" dirty="0" err="1">
                <a:solidFill>
                  <a:schemeClr val="bg1"/>
                </a:solidFill>
              </a:rPr>
              <a:t>Hvordan</a:t>
            </a:r>
            <a:r>
              <a:rPr lang="en-US" sz="6600" b="1" dirty="0">
                <a:solidFill>
                  <a:schemeClr val="bg1"/>
                </a:solidFill>
              </a:rPr>
              <a:t> </a:t>
            </a:r>
            <a:r>
              <a:rPr lang="en-US" sz="6600" b="1" dirty="0" err="1">
                <a:solidFill>
                  <a:schemeClr val="bg1"/>
                </a:solidFill>
              </a:rPr>
              <a:t>kan</a:t>
            </a:r>
            <a:r>
              <a:rPr lang="en-US" sz="6600" b="1" dirty="0">
                <a:solidFill>
                  <a:schemeClr val="bg1"/>
                </a:solidFill>
              </a:rPr>
              <a:t> vi </a:t>
            </a:r>
            <a:r>
              <a:rPr lang="en-US" sz="6600" b="1" dirty="0" err="1">
                <a:solidFill>
                  <a:schemeClr val="bg1"/>
                </a:solidFill>
              </a:rPr>
              <a:t>bruke</a:t>
            </a:r>
            <a:r>
              <a:rPr lang="en-US" sz="6600" b="1" dirty="0">
                <a:solidFill>
                  <a:schemeClr val="bg1"/>
                </a:solidFill>
              </a:rPr>
              <a:t> </a:t>
            </a:r>
            <a:r>
              <a:rPr lang="en-US" sz="6600" b="1" dirty="0" err="1">
                <a:solidFill>
                  <a:schemeClr val="bg1"/>
                </a:solidFill>
              </a:rPr>
              <a:t>SMARTool</a:t>
            </a:r>
            <a:r>
              <a:rPr lang="en-US" sz="6600" b="1" dirty="0">
                <a:solidFill>
                  <a:schemeClr val="bg1"/>
                </a:solidFill>
              </a:rPr>
              <a:t> </a:t>
            </a:r>
            <a:r>
              <a:rPr lang="en-US" sz="6600" b="1" dirty="0" err="1">
                <a:solidFill>
                  <a:schemeClr val="bg1"/>
                </a:solidFill>
              </a:rPr>
              <a:t>i</a:t>
            </a:r>
            <a:r>
              <a:rPr lang="en-US" sz="6600" b="1" dirty="0">
                <a:solidFill>
                  <a:schemeClr val="bg1"/>
                </a:solidFill>
              </a:rPr>
              <a:t> </a:t>
            </a:r>
            <a:r>
              <a:rPr lang="en-US" sz="6600" b="1" dirty="0" err="1">
                <a:solidFill>
                  <a:schemeClr val="bg1"/>
                </a:solidFill>
              </a:rPr>
              <a:t>klasserommet</a:t>
            </a:r>
            <a:r>
              <a:rPr lang="en-US" sz="6600" b="1" dirty="0">
                <a:solidFill>
                  <a:schemeClr val="bg1"/>
                </a:solidFill>
              </a:rPr>
              <a:t>?</a:t>
            </a:r>
            <a:br>
              <a:rPr lang="en-US" sz="6600" b="1" dirty="0">
                <a:solidFill>
                  <a:schemeClr val="bg1"/>
                </a:solidFill>
              </a:rPr>
            </a:br>
            <a:r>
              <a:rPr lang="en-US" sz="6600" b="1" dirty="0" err="1">
                <a:solidFill>
                  <a:schemeClr val="bg1"/>
                </a:solidFill>
              </a:rPr>
              <a:t>Skattejakt</a:t>
            </a:r>
            <a:endParaRPr lang="en-US" sz="6600" b="1" dirty="0">
              <a:solidFill>
                <a:schemeClr val="bg1"/>
              </a:solidFill>
            </a:endParaRPr>
          </a:p>
        </p:txBody>
      </p:sp>
      <p:sp>
        <p:nvSpPr>
          <p:cNvPr id="3" name="Text Placeholder 2">
            <a:extLst>
              <a:ext uri="{FF2B5EF4-FFF2-40B4-BE49-F238E27FC236}">
                <a16:creationId xmlns:a16="http://schemas.microsoft.com/office/drawing/2014/main" id="{1A5C418F-BAAA-3D42-A372-104267B998E7}"/>
              </a:ext>
            </a:extLst>
          </p:cNvPr>
          <p:cNvSpPr>
            <a:spLocks noGrp="1"/>
          </p:cNvSpPr>
          <p:nvPr>
            <p:ph type="body" idx="1"/>
          </p:nvPr>
        </p:nvSpPr>
        <p:spPr>
          <a:xfrm>
            <a:off x="1987499" y="4810308"/>
            <a:ext cx="9003022" cy="1076551"/>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268563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5280F7-9DDF-7095-4684-BE0D2CFE4A3B}"/>
              </a:ext>
            </a:extLst>
          </p:cNvPr>
          <p:cNvSpPr>
            <a:spLocks noGrp="1"/>
          </p:cNvSpPr>
          <p:nvPr>
            <p:ph type="title"/>
          </p:nvPr>
        </p:nvSpPr>
        <p:spPr/>
        <p:txBody>
          <a:bodyPr>
            <a:normAutofit/>
          </a:bodyPr>
          <a:lstStyle/>
          <a:p>
            <a:r>
              <a:rPr lang="nb-NO" sz="5400" b="1" dirty="0"/>
              <a:t>Strukturen til Skattejakt: 3 deler</a:t>
            </a:r>
          </a:p>
        </p:txBody>
      </p:sp>
      <p:sp>
        <p:nvSpPr>
          <p:cNvPr id="5" name="Content Placeholder 4">
            <a:extLst>
              <a:ext uri="{FF2B5EF4-FFF2-40B4-BE49-F238E27FC236}">
                <a16:creationId xmlns:a16="http://schemas.microsoft.com/office/drawing/2014/main" id="{FD69CA17-FDB1-42B7-96AA-5C3AB53DEE9C}"/>
              </a:ext>
            </a:extLst>
          </p:cNvPr>
          <p:cNvSpPr>
            <a:spLocks noGrp="1"/>
          </p:cNvSpPr>
          <p:nvPr>
            <p:ph idx="1"/>
          </p:nvPr>
        </p:nvSpPr>
        <p:spPr>
          <a:xfrm>
            <a:off x="838200" y="1825625"/>
            <a:ext cx="7171944" cy="4351338"/>
          </a:xfrm>
        </p:spPr>
        <p:txBody>
          <a:bodyPr/>
          <a:lstStyle/>
          <a:p>
            <a:r>
              <a:rPr lang="nb-NO" b="1" dirty="0"/>
              <a:t>Oppgave (Prompt):</a:t>
            </a:r>
            <a:r>
              <a:rPr lang="nb-NO" dirty="0"/>
              <a:t> sender studenten til </a:t>
            </a:r>
            <a:r>
              <a:rPr lang="nb-NO" dirty="0" err="1"/>
              <a:t>SMARTool</a:t>
            </a:r>
            <a:r>
              <a:rPr lang="nb-NO" dirty="0"/>
              <a:t> for å hente eksempler og prøve å finne et mønster, en sammenheng</a:t>
            </a:r>
          </a:p>
          <a:p>
            <a:r>
              <a:rPr lang="nb-NO" b="1" dirty="0"/>
              <a:t>Fasit (</a:t>
            </a:r>
            <a:r>
              <a:rPr lang="nb-NO" b="1" dirty="0" err="1"/>
              <a:t>Answer</a:t>
            </a:r>
            <a:r>
              <a:rPr lang="nb-NO" b="1" dirty="0"/>
              <a:t> Key):</a:t>
            </a:r>
            <a:r>
              <a:rPr lang="nb-NO" dirty="0"/>
              <a:t> studenten får sammenligne sine funn med et svar fra eksperter</a:t>
            </a:r>
          </a:p>
          <a:p>
            <a:r>
              <a:rPr lang="nb-NO" b="1" dirty="0"/>
              <a:t>Veien videre (</a:t>
            </a:r>
            <a:r>
              <a:rPr lang="nb-NO" b="1" dirty="0" err="1"/>
              <a:t>Take-Away</a:t>
            </a:r>
            <a:r>
              <a:rPr lang="nb-NO" b="1" dirty="0"/>
              <a:t> </a:t>
            </a:r>
            <a:r>
              <a:rPr lang="nb-NO" b="1" dirty="0" err="1"/>
              <a:t>Idea</a:t>
            </a:r>
            <a:r>
              <a:rPr lang="nb-NO" b="1" dirty="0"/>
              <a:t>):</a:t>
            </a:r>
            <a:r>
              <a:rPr lang="nb-NO" dirty="0"/>
              <a:t> oppfordrer studenten til å anvende nye innsikt videre i bruk av russisk</a:t>
            </a:r>
          </a:p>
          <a:p>
            <a:endParaRPr lang="nb-NO" dirty="0"/>
          </a:p>
        </p:txBody>
      </p:sp>
      <p:sp>
        <p:nvSpPr>
          <p:cNvPr id="6" name="Rounded Rectangle 5">
            <a:extLst>
              <a:ext uri="{FF2B5EF4-FFF2-40B4-BE49-F238E27FC236}">
                <a16:creationId xmlns:a16="http://schemas.microsoft.com/office/drawing/2014/main" id="{FEA2EF53-129C-5226-68FA-C32EC6D60CE7}"/>
              </a:ext>
            </a:extLst>
          </p:cNvPr>
          <p:cNvSpPr/>
          <p:nvPr/>
        </p:nvSpPr>
        <p:spPr>
          <a:xfrm>
            <a:off x="8010144" y="2109216"/>
            <a:ext cx="3607441" cy="349472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dirty="0" err="1"/>
              <a:t>Skattejakt</a:t>
            </a:r>
            <a:r>
              <a:rPr lang="en-US" sz="4400" dirty="0"/>
              <a:t>: </a:t>
            </a:r>
            <a:r>
              <a:rPr lang="en-US" sz="4400" dirty="0" err="1"/>
              <a:t>øvelser</a:t>
            </a:r>
            <a:r>
              <a:rPr lang="en-US" sz="4400" dirty="0"/>
              <a:t> </a:t>
            </a:r>
            <a:r>
              <a:rPr lang="en-US" sz="4400" dirty="0" err="1"/>
              <a:t>på</a:t>
            </a:r>
            <a:r>
              <a:rPr lang="en-US" sz="4400" dirty="0"/>
              <a:t> alle </a:t>
            </a:r>
            <a:r>
              <a:rPr lang="en-US" sz="4400" dirty="0" err="1"/>
              <a:t>nivå</a:t>
            </a:r>
            <a:r>
              <a:rPr lang="en-US" sz="4400" dirty="0"/>
              <a:t> </a:t>
            </a:r>
          </a:p>
          <a:p>
            <a:pPr algn="ctr"/>
            <a:r>
              <a:rPr lang="en-US" sz="4400" dirty="0" err="1"/>
              <a:t>fra</a:t>
            </a:r>
            <a:r>
              <a:rPr lang="en-US" sz="4400" dirty="0"/>
              <a:t> A1 </a:t>
            </a:r>
            <a:r>
              <a:rPr lang="en-US" sz="4400" dirty="0" err="1"/>
              <a:t>til</a:t>
            </a:r>
            <a:r>
              <a:rPr lang="en-US" sz="4400" dirty="0"/>
              <a:t> B2</a:t>
            </a:r>
          </a:p>
        </p:txBody>
      </p:sp>
    </p:spTree>
    <p:extLst>
      <p:ext uri="{BB962C8B-B14F-4D97-AF65-F5344CB8AC3E}">
        <p14:creationId xmlns:p14="http://schemas.microsoft.com/office/powerpoint/2010/main" val="994472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text, application, email&#10;&#10;Description automatically generated">
            <a:extLst>
              <a:ext uri="{FF2B5EF4-FFF2-40B4-BE49-F238E27FC236}">
                <a16:creationId xmlns:a16="http://schemas.microsoft.com/office/drawing/2014/main" id="{01DCF647-2648-24C3-AA0B-73972C58C87A}"/>
              </a:ext>
            </a:extLst>
          </p:cNvPr>
          <p:cNvPicPr>
            <a:picLocks noChangeAspect="1"/>
          </p:cNvPicPr>
          <p:nvPr/>
        </p:nvPicPr>
        <p:blipFill>
          <a:blip r:embed="rId2"/>
          <a:stretch>
            <a:fillRect/>
          </a:stretch>
        </p:blipFill>
        <p:spPr>
          <a:xfrm>
            <a:off x="457200" y="708279"/>
            <a:ext cx="11277600" cy="5441441"/>
          </a:xfrm>
          <a:prstGeom prst="rect">
            <a:avLst/>
          </a:prstGeom>
        </p:spPr>
      </p:pic>
    </p:spTree>
    <p:extLst>
      <p:ext uri="{BB962C8B-B14F-4D97-AF65-F5344CB8AC3E}">
        <p14:creationId xmlns:p14="http://schemas.microsoft.com/office/powerpoint/2010/main" val="4079644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9E29A-C9B2-4EB9-2782-2BB06D1510A9}"/>
              </a:ext>
            </a:extLst>
          </p:cNvPr>
          <p:cNvSpPr>
            <a:spLocks noGrp="1"/>
          </p:cNvSpPr>
          <p:nvPr>
            <p:ph type="title"/>
          </p:nvPr>
        </p:nvSpPr>
        <p:spPr/>
        <p:txBody>
          <a:bodyPr/>
          <a:lstStyle/>
          <a:p>
            <a:r>
              <a:rPr lang="nb-NO" dirty="0"/>
              <a:t>Skattejakt nivå A1: </a:t>
            </a:r>
            <a:br>
              <a:rPr lang="nb-NO" dirty="0"/>
            </a:br>
            <a:r>
              <a:rPr lang="nb-NO" dirty="0"/>
              <a:t>ord på </a:t>
            </a:r>
            <a:r>
              <a:rPr lang="en-US" i="1" dirty="0"/>
              <a:t>a-</a:t>
            </a:r>
            <a:r>
              <a:rPr lang="en-US" dirty="0"/>
              <a:t> </a:t>
            </a:r>
            <a:r>
              <a:rPr lang="en-US" dirty="0" err="1"/>
              <a:t>og</a:t>
            </a:r>
            <a:r>
              <a:rPr lang="en-US" dirty="0"/>
              <a:t> </a:t>
            </a:r>
            <a:r>
              <a:rPr lang="en-US" i="1" dirty="0" err="1"/>
              <a:t>э</a:t>
            </a:r>
            <a:r>
              <a:rPr lang="en-US" i="1" dirty="0"/>
              <a:t>-</a:t>
            </a:r>
            <a:endParaRPr lang="nb-NO" dirty="0"/>
          </a:p>
        </p:txBody>
      </p:sp>
      <p:sp>
        <p:nvSpPr>
          <p:cNvPr id="3" name="Content Placeholder 2">
            <a:extLst>
              <a:ext uri="{FF2B5EF4-FFF2-40B4-BE49-F238E27FC236}">
                <a16:creationId xmlns:a16="http://schemas.microsoft.com/office/drawing/2014/main" id="{EEE37724-9BF1-0B1D-79CF-C3EF31B9BDCA}"/>
              </a:ext>
            </a:extLst>
          </p:cNvPr>
          <p:cNvSpPr>
            <a:spLocks noGrp="1"/>
          </p:cNvSpPr>
          <p:nvPr>
            <p:ph idx="1"/>
          </p:nvPr>
        </p:nvSpPr>
        <p:spPr/>
        <p:txBody>
          <a:bodyPr>
            <a:normAutofit fontScale="77500" lnSpcReduction="20000"/>
          </a:bodyPr>
          <a:lstStyle/>
          <a:p>
            <a:r>
              <a:rPr lang="en-US" b="1" dirty="0"/>
              <a:t>Prompt:</a:t>
            </a:r>
            <a:r>
              <a:rPr lang="en-NO" b="1" dirty="0"/>
              <a:t> </a:t>
            </a:r>
            <a:r>
              <a:rPr lang="en-US" dirty="0"/>
              <a:t>Choose: Search by dictionary. Find all the words that begin with </a:t>
            </a:r>
            <a:r>
              <a:rPr lang="en-US" i="1" dirty="0"/>
              <a:t>a-</a:t>
            </a:r>
            <a:r>
              <a:rPr lang="en-US" dirty="0"/>
              <a:t> and </a:t>
            </a:r>
            <a:r>
              <a:rPr lang="en-US" i="1" dirty="0" err="1"/>
              <a:t>э</a:t>
            </a:r>
            <a:r>
              <a:rPr lang="en-US" i="1" dirty="0"/>
              <a:t>-. </a:t>
            </a:r>
            <a:r>
              <a:rPr lang="en-US" dirty="0"/>
              <a:t>What do these words have in common?</a:t>
            </a:r>
            <a:endParaRPr lang="en-NO" dirty="0"/>
          </a:p>
          <a:p>
            <a:pPr marL="0" indent="0">
              <a:buNone/>
            </a:pPr>
            <a:endParaRPr lang="en-NO" dirty="0"/>
          </a:p>
          <a:p>
            <a:r>
              <a:rPr lang="en-US" b="1" dirty="0"/>
              <a:t>Answer Key:</a:t>
            </a:r>
            <a:r>
              <a:rPr lang="en-US" dirty="0"/>
              <a:t> All of the words that begin with </a:t>
            </a:r>
            <a:r>
              <a:rPr lang="en-US" i="1" dirty="0"/>
              <a:t>a-</a:t>
            </a:r>
            <a:r>
              <a:rPr lang="en-US" dirty="0"/>
              <a:t> and </a:t>
            </a:r>
            <a:r>
              <a:rPr lang="en-US" i="1" dirty="0" err="1"/>
              <a:t>э</a:t>
            </a:r>
            <a:r>
              <a:rPr lang="en-US" i="1" dirty="0"/>
              <a:t>-</a:t>
            </a:r>
            <a:r>
              <a:rPr lang="en-US" dirty="0"/>
              <a:t> in the </a:t>
            </a:r>
            <a:r>
              <a:rPr lang="en-US" dirty="0" err="1"/>
              <a:t>SMARTool</a:t>
            </a:r>
            <a:r>
              <a:rPr lang="en-US" dirty="0"/>
              <a:t> dictionary are borrowed words in Russian. Native Russian words do not begin with </a:t>
            </a:r>
            <a:r>
              <a:rPr lang="en-US" i="1" dirty="0"/>
              <a:t>a-</a:t>
            </a:r>
            <a:r>
              <a:rPr lang="en-US" dirty="0"/>
              <a:t>. The only exceptions are: </a:t>
            </a:r>
            <a:r>
              <a:rPr lang="en-US" i="1" dirty="0" err="1"/>
              <a:t>ахать</a:t>
            </a:r>
            <a:r>
              <a:rPr lang="en-US" dirty="0"/>
              <a:t>, </a:t>
            </a:r>
            <a:r>
              <a:rPr lang="en-US" i="1" dirty="0" err="1"/>
              <a:t>ахнуть</a:t>
            </a:r>
            <a:r>
              <a:rPr lang="en-US" dirty="0"/>
              <a:t> ‘say ah!’ Native Russian words do not begin with </a:t>
            </a:r>
            <a:r>
              <a:rPr lang="en-US" i="1" dirty="0" err="1"/>
              <a:t>э</a:t>
            </a:r>
            <a:r>
              <a:rPr lang="en-US" dirty="0"/>
              <a:t>-. the only exceptions are: </a:t>
            </a:r>
            <a:r>
              <a:rPr lang="en-US" i="1" dirty="0" err="1"/>
              <a:t>этот</a:t>
            </a:r>
            <a:r>
              <a:rPr lang="en-US" dirty="0"/>
              <a:t> ‘this/that’ and other forms of this word (</a:t>
            </a:r>
            <a:r>
              <a:rPr lang="en-US" i="1" dirty="0" err="1"/>
              <a:t>эта</a:t>
            </a:r>
            <a:r>
              <a:rPr lang="en-US" dirty="0"/>
              <a:t>, </a:t>
            </a:r>
            <a:r>
              <a:rPr lang="en-US" i="1" dirty="0" err="1"/>
              <a:t>эти</a:t>
            </a:r>
            <a:r>
              <a:rPr lang="en-US" dirty="0"/>
              <a:t>, etc.)</a:t>
            </a:r>
            <a:r>
              <a:rPr lang="en-NO" dirty="0"/>
              <a:t>. </a:t>
            </a:r>
            <a:r>
              <a:rPr lang="en-US" dirty="0"/>
              <a:t>In general, most Russian words begin with a consonant. This includes words that begin with </a:t>
            </a:r>
            <a:r>
              <a:rPr lang="en-US" i="1" dirty="0" err="1"/>
              <a:t>е</a:t>
            </a:r>
            <a:r>
              <a:rPr lang="en-US" dirty="0"/>
              <a:t>-, </a:t>
            </a:r>
            <a:r>
              <a:rPr lang="en-US" i="1" dirty="0" err="1"/>
              <a:t>ю</a:t>
            </a:r>
            <a:r>
              <a:rPr lang="en-US" i="1" dirty="0"/>
              <a:t>-</a:t>
            </a:r>
            <a:r>
              <a:rPr lang="en-US" dirty="0"/>
              <a:t>, </a:t>
            </a:r>
            <a:r>
              <a:rPr lang="en-US" i="1" dirty="0" err="1"/>
              <a:t>я</a:t>
            </a:r>
            <a:r>
              <a:rPr lang="en-US" dirty="0"/>
              <a:t>-, which begin with the consonant j- (sounds like y- in English). If a Russian word begins with a vowel, it is one of these: </a:t>
            </a:r>
            <a:r>
              <a:rPr lang="en-US" i="1" dirty="0" err="1"/>
              <a:t>и</a:t>
            </a:r>
            <a:r>
              <a:rPr lang="en-US" dirty="0"/>
              <a:t>-, </a:t>
            </a:r>
            <a:r>
              <a:rPr lang="en-US" i="1" dirty="0" err="1"/>
              <a:t>о</a:t>
            </a:r>
            <a:r>
              <a:rPr lang="en-US" dirty="0"/>
              <a:t>-, or </a:t>
            </a:r>
            <a:r>
              <a:rPr lang="en-US" i="1" dirty="0" err="1"/>
              <a:t>у</a:t>
            </a:r>
            <a:r>
              <a:rPr lang="en-US" dirty="0"/>
              <a:t>-.</a:t>
            </a:r>
            <a:endParaRPr lang="en-NO" dirty="0"/>
          </a:p>
          <a:p>
            <a:pPr marL="0" indent="0">
              <a:buNone/>
            </a:pPr>
            <a:endParaRPr lang="en-NO" dirty="0"/>
          </a:p>
          <a:p>
            <a:r>
              <a:rPr lang="en-US" b="1" dirty="0"/>
              <a:t>Take-Away Idea: </a:t>
            </a:r>
            <a:r>
              <a:rPr lang="en-US" dirty="0"/>
              <a:t>If you encounter a long new word that begins with a vowel, it is probably a borrowed word. If you sound it out, you will probably recognize it. For example, </a:t>
            </a:r>
            <a:r>
              <a:rPr lang="en-US" i="1" dirty="0" err="1"/>
              <a:t>экономический</a:t>
            </a:r>
            <a:r>
              <a:rPr lang="en-US" dirty="0"/>
              <a:t> means ‘economic’, and you don’t need a dictionary to figure that out. </a:t>
            </a:r>
            <a:endParaRPr lang="en-NO" dirty="0"/>
          </a:p>
        </p:txBody>
      </p:sp>
    </p:spTree>
    <p:extLst>
      <p:ext uri="{BB962C8B-B14F-4D97-AF65-F5344CB8AC3E}">
        <p14:creationId xmlns:p14="http://schemas.microsoft.com/office/powerpoint/2010/main" val="476707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67E88-7E2F-8E5C-AF33-0EC75AAB4C26}"/>
              </a:ext>
            </a:extLst>
          </p:cNvPr>
          <p:cNvSpPr>
            <a:spLocks noGrp="1"/>
          </p:cNvSpPr>
          <p:nvPr>
            <p:ph type="title"/>
          </p:nvPr>
        </p:nvSpPr>
        <p:spPr/>
        <p:txBody>
          <a:bodyPr/>
          <a:lstStyle/>
          <a:p>
            <a:r>
              <a:rPr lang="nb-NO" dirty="0"/>
              <a:t>Skattejakt nivå A1: </a:t>
            </a:r>
            <a:br>
              <a:rPr lang="nb-NO" dirty="0"/>
            </a:br>
            <a:r>
              <a:rPr lang="en-US" i="1" dirty="0" err="1"/>
              <a:t>российский</a:t>
            </a:r>
            <a:r>
              <a:rPr lang="en-US" dirty="0"/>
              <a:t>, </a:t>
            </a:r>
            <a:r>
              <a:rPr lang="en-US" i="1" dirty="0" err="1"/>
              <a:t>русский</a:t>
            </a:r>
            <a:r>
              <a:rPr lang="en-US" dirty="0"/>
              <a:t>, </a:t>
            </a:r>
            <a:r>
              <a:rPr lang="en-US" i="1" dirty="0" err="1"/>
              <a:t>иностранный</a:t>
            </a:r>
            <a:endParaRPr lang="nb-NO" dirty="0"/>
          </a:p>
        </p:txBody>
      </p:sp>
      <p:sp>
        <p:nvSpPr>
          <p:cNvPr id="3" name="Content Placeholder 2">
            <a:extLst>
              <a:ext uri="{FF2B5EF4-FFF2-40B4-BE49-F238E27FC236}">
                <a16:creationId xmlns:a16="http://schemas.microsoft.com/office/drawing/2014/main" id="{521F870B-5A84-C24A-D667-90E8DEB2B4E6}"/>
              </a:ext>
            </a:extLst>
          </p:cNvPr>
          <p:cNvSpPr>
            <a:spLocks noGrp="1"/>
          </p:cNvSpPr>
          <p:nvPr>
            <p:ph idx="1"/>
          </p:nvPr>
        </p:nvSpPr>
        <p:spPr/>
        <p:txBody>
          <a:bodyPr>
            <a:normAutofit fontScale="77500" lnSpcReduction="20000"/>
          </a:bodyPr>
          <a:lstStyle/>
          <a:p>
            <a:r>
              <a:rPr lang="en-US" b="1" dirty="0"/>
              <a:t>Prompt:</a:t>
            </a:r>
            <a:r>
              <a:rPr lang="en-NO" dirty="0"/>
              <a:t> </a:t>
            </a:r>
            <a:r>
              <a:rPr lang="en-US" dirty="0"/>
              <a:t>Choose: Search by dictionary</a:t>
            </a:r>
            <a:r>
              <a:rPr lang="en-NO" dirty="0"/>
              <a:t>. </a:t>
            </a:r>
            <a:r>
              <a:rPr lang="en-US" dirty="0"/>
              <a:t>Look up these words: </a:t>
            </a:r>
            <a:r>
              <a:rPr lang="en-US" i="1" dirty="0" err="1"/>
              <a:t>российский</a:t>
            </a:r>
            <a:r>
              <a:rPr lang="en-US" dirty="0"/>
              <a:t>, </a:t>
            </a:r>
            <a:r>
              <a:rPr lang="en-US" i="1" dirty="0" err="1"/>
              <a:t>русский</a:t>
            </a:r>
            <a:r>
              <a:rPr lang="en-US" dirty="0"/>
              <a:t>, </a:t>
            </a:r>
            <a:r>
              <a:rPr lang="en-US" i="1" dirty="0" err="1"/>
              <a:t>иностранный</a:t>
            </a:r>
            <a:r>
              <a:rPr lang="en-US" dirty="0"/>
              <a:t>. Look at the sentences. What kinds of items can be </a:t>
            </a:r>
            <a:r>
              <a:rPr lang="en-US" i="1" dirty="0" err="1"/>
              <a:t>российский</a:t>
            </a:r>
            <a:r>
              <a:rPr lang="en-US" dirty="0"/>
              <a:t> and what kinds can be </a:t>
            </a:r>
            <a:r>
              <a:rPr lang="en-US" i="1" dirty="0" err="1"/>
              <a:t>русский</a:t>
            </a:r>
            <a:r>
              <a:rPr lang="en-US" dirty="0"/>
              <a:t>? Can you compare this with the use of the word </a:t>
            </a:r>
            <a:r>
              <a:rPr lang="en-US" i="1" dirty="0" err="1"/>
              <a:t>иностранный</a:t>
            </a:r>
            <a:r>
              <a:rPr lang="en-US" dirty="0"/>
              <a:t>?</a:t>
            </a:r>
            <a:endParaRPr lang="en-NO" dirty="0"/>
          </a:p>
          <a:p>
            <a:pPr marL="0" indent="0">
              <a:buNone/>
            </a:pPr>
            <a:endParaRPr lang="en-NO" dirty="0"/>
          </a:p>
          <a:p>
            <a:r>
              <a:rPr lang="en-US" b="1" dirty="0"/>
              <a:t>Answer Key: </a:t>
            </a:r>
            <a:r>
              <a:rPr lang="en-US" dirty="0"/>
              <a:t>We use </a:t>
            </a:r>
            <a:r>
              <a:rPr lang="en-US" i="1" dirty="0" err="1"/>
              <a:t>российский</a:t>
            </a:r>
            <a:r>
              <a:rPr lang="en-US" dirty="0"/>
              <a:t> to describe items connected to Russia as a state (</a:t>
            </a:r>
            <a:r>
              <a:rPr lang="en-US" i="1" dirty="0" err="1"/>
              <a:t>паспорт</a:t>
            </a:r>
            <a:r>
              <a:rPr lang="en-US" dirty="0"/>
              <a:t>, </a:t>
            </a:r>
            <a:r>
              <a:rPr lang="en-US" i="1" dirty="0" err="1"/>
              <a:t>Федерация</a:t>
            </a:r>
            <a:r>
              <a:rPr lang="en-US" dirty="0"/>
              <a:t>). We use </a:t>
            </a:r>
            <a:r>
              <a:rPr lang="en-US" dirty="0" err="1"/>
              <a:t>русский</a:t>
            </a:r>
            <a:r>
              <a:rPr lang="en-US" dirty="0"/>
              <a:t> to describe items connected to the Russian language, culture, and ethnic identity (</a:t>
            </a:r>
            <a:r>
              <a:rPr lang="en-US" i="1" dirty="0" err="1"/>
              <a:t>алфавит</a:t>
            </a:r>
            <a:r>
              <a:rPr lang="en-US" dirty="0"/>
              <a:t>, </a:t>
            </a:r>
            <a:r>
              <a:rPr lang="en-US" i="1" dirty="0" err="1"/>
              <a:t>литература</a:t>
            </a:r>
            <a:r>
              <a:rPr lang="en-US" dirty="0"/>
              <a:t>, </a:t>
            </a:r>
            <a:r>
              <a:rPr lang="en-US" i="1" dirty="0" err="1"/>
              <a:t>авангард</a:t>
            </a:r>
            <a:r>
              <a:rPr lang="en-US" dirty="0"/>
              <a:t>).</a:t>
            </a:r>
            <a:r>
              <a:rPr lang="en-NO" dirty="0"/>
              <a:t> </a:t>
            </a:r>
            <a:r>
              <a:rPr lang="en-US" dirty="0"/>
              <a:t>For many items, you can use both adjectives, depending on what you want to emphasize. For example: </a:t>
            </a:r>
            <a:r>
              <a:rPr lang="en-US" i="1" dirty="0" err="1"/>
              <a:t>российские</a:t>
            </a:r>
            <a:r>
              <a:rPr lang="en-US" i="1" dirty="0"/>
              <a:t> </a:t>
            </a:r>
            <a:r>
              <a:rPr lang="en-US" i="1" dirty="0" err="1"/>
              <a:t>журналисты</a:t>
            </a:r>
            <a:r>
              <a:rPr lang="en-US" dirty="0"/>
              <a:t> are journalists from Russia, where as </a:t>
            </a:r>
            <a:r>
              <a:rPr lang="en-US" i="1" dirty="0" err="1"/>
              <a:t>русские</a:t>
            </a:r>
            <a:r>
              <a:rPr lang="en-US" i="1" dirty="0"/>
              <a:t> </a:t>
            </a:r>
            <a:r>
              <a:rPr lang="en-US" i="1" dirty="0" err="1"/>
              <a:t>журналисты</a:t>
            </a:r>
            <a:r>
              <a:rPr lang="en-US" dirty="0"/>
              <a:t> are journalists who are Russian.</a:t>
            </a:r>
            <a:r>
              <a:rPr lang="en-NO" dirty="0"/>
              <a:t> </a:t>
            </a:r>
            <a:r>
              <a:rPr lang="en-US" dirty="0"/>
              <a:t>The word </a:t>
            </a:r>
            <a:r>
              <a:rPr lang="en-US" i="1" dirty="0" err="1"/>
              <a:t>иностранный</a:t>
            </a:r>
            <a:r>
              <a:rPr lang="en-US" dirty="0"/>
              <a:t> can be used to describe both geopolitical relationships and those of language and culture.</a:t>
            </a:r>
            <a:endParaRPr lang="en-NO" dirty="0"/>
          </a:p>
          <a:p>
            <a:pPr marL="0" indent="0">
              <a:buNone/>
            </a:pPr>
            <a:endParaRPr lang="en-NO" dirty="0"/>
          </a:p>
          <a:p>
            <a:r>
              <a:rPr lang="en-US" b="1" dirty="0"/>
              <a:t>Take-Away Idea: </a:t>
            </a:r>
            <a:r>
              <a:rPr lang="ru-RU" i="1" dirty="0"/>
              <a:t>Р</a:t>
            </a:r>
            <a:r>
              <a:rPr lang="en-US" i="1" dirty="0" err="1"/>
              <a:t>усский</a:t>
            </a:r>
            <a:r>
              <a:rPr lang="en-US" dirty="0"/>
              <a:t> is about ethnic identity, </a:t>
            </a:r>
            <a:r>
              <a:rPr lang="en-US" i="1" dirty="0" err="1"/>
              <a:t>российский</a:t>
            </a:r>
            <a:r>
              <a:rPr lang="en-US" dirty="0"/>
              <a:t> is about a relationship to the Russian Federation.</a:t>
            </a:r>
            <a:endParaRPr lang="nb-NO" dirty="0"/>
          </a:p>
        </p:txBody>
      </p:sp>
    </p:spTree>
    <p:extLst>
      <p:ext uri="{BB962C8B-B14F-4D97-AF65-F5344CB8AC3E}">
        <p14:creationId xmlns:p14="http://schemas.microsoft.com/office/powerpoint/2010/main" val="118815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A picture containing text, clipart&#10;&#10;Description automatically generated">
            <a:extLst>
              <a:ext uri="{FF2B5EF4-FFF2-40B4-BE49-F238E27FC236}">
                <a16:creationId xmlns:a16="http://schemas.microsoft.com/office/drawing/2014/main" id="{76DD3B3B-0FDC-2A57-2C36-3BD5127F9009}"/>
              </a:ext>
            </a:extLst>
          </p:cNvPr>
          <p:cNvPicPr>
            <a:picLocks noGrp="1" noChangeAspect="1"/>
          </p:cNvPicPr>
          <p:nvPr>
            <p:ph idx="1"/>
          </p:nvPr>
        </p:nvPicPr>
        <p:blipFill>
          <a:blip r:embed="rId2"/>
          <a:stretch>
            <a:fillRect/>
          </a:stretch>
        </p:blipFill>
        <p:spPr>
          <a:xfrm>
            <a:off x="838200" y="383263"/>
            <a:ext cx="10515600" cy="2721212"/>
          </a:xfrm>
        </p:spPr>
      </p:pic>
      <p:pic>
        <p:nvPicPr>
          <p:cNvPr id="13" name="Content Placeholder 3" descr="Graphical user interface, text, email&#10;&#10;Description automatically generated">
            <a:extLst>
              <a:ext uri="{FF2B5EF4-FFF2-40B4-BE49-F238E27FC236}">
                <a16:creationId xmlns:a16="http://schemas.microsoft.com/office/drawing/2014/main" id="{55283F4D-DF42-62F6-FBC8-E7B0F5FCF0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8195" y="4989230"/>
            <a:ext cx="6975608" cy="1255608"/>
          </a:xfrm>
          <a:prstGeom prst="rect">
            <a:avLst/>
          </a:prstGeom>
        </p:spPr>
      </p:pic>
      <p:pic>
        <p:nvPicPr>
          <p:cNvPr id="14" name="Graphic 13">
            <a:extLst>
              <a:ext uri="{FF2B5EF4-FFF2-40B4-BE49-F238E27FC236}">
                <a16:creationId xmlns:a16="http://schemas.microsoft.com/office/drawing/2014/main" id="{C52C2E9A-2195-87C3-1255-515362D3F3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964748" y="3268174"/>
            <a:ext cx="6262503" cy="1378156"/>
          </a:xfrm>
          <a:prstGeom prst="rect">
            <a:avLst/>
          </a:prstGeom>
        </p:spPr>
      </p:pic>
    </p:spTree>
    <p:extLst>
      <p:ext uri="{BB962C8B-B14F-4D97-AF65-F5344CB8AC3E}">
        <p14:creationId xmlns:p14="http://schemas.microsoft.com/office/powerpoint/2010/main" val="138220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69F50-05A5-F141-7BC1-BEE51B4CEC8C}"/>
              </a:ext>
            </a:extLst>
          </p:cNvPr>
          <p:cNvSpPr>
            <a:spLocks noGrp="1"/>
          </p:cNvSpPr>
          <p:nvPr>
            <p:ph type="title"/>
          </p:nvPr>
        </p:nvSpPr>
        <p:spPr/>
        <p:txBody>
          <a:bodyPr/>
          <a:lstStyle/>
          <a:p>
            <a:r>
              <a:rPr lang="nb-NO" dirty="0"/>
              <a:t>Skattejakt nivå A1:</a:t>
            </a:r>
            <a:br>
              <a:rPr lang="nb-NO" dirty="0"/>
            </a:br>
            <a:r>
              <a:rPr lang="en-US" i="1" dirty="0" err="1"/>
              <a:t>кухня</a:t>
            </a:r>
            <a:r>
              <a:rPr lang="en-US" dirty="0"/>
              <a:t>, </a:t>
            </a:r>
            <a:r>
              <a:rPr lang="en-US" i="1" dirty="0" err="1"/>
              <a:t>ресторан</a:t>
            </a:r>
            <a:endParaRPr lang="nb-NO" dirty="0"/>
          </a:p>
        </p:txBody>
      </p:sp>
      <p:sp>
        <p:nvSpPr>
          <p:cNvPr id="3" name="Content Placeholder 2">
            <a:extLst>
              <a:ext uri="{FF2B5EF4-FFF2-40B4-BE49-F238E27FC236}">
                <a16:creationId xmlns:a16="http://schemas.microsoft.com/office/drawing/2014/main" id="{5B947250-02A8-4563-109F-FDE24A598B05}"/>
              </a:ext>
            </a:extLst>
          </p:cNvPr>
          <p:cNvSpPr>
            <a:spLocks noGrp="1"/>
          </p:cNvSpPr>
          <p:nvPr>
            <p:ph idx="1"/>
          </p:nvPr>
        </p:nvSpPr>
        <p:spPr/>
        <p:txBody>
          <a:bodyPr>
            <a:normAutofit fontScale="62500" lnSpcReduction="20000"/>
          </a:bodyPr>
          <a:lstStyle/>
          <a:p>
            <a:r>
              <a:rPr lang="en-US" b="1" dirty="0"/>
              <a:t>Prompt:</a:t>
            </a:r>
            <a:r>
              <a:rPr lang="en-NO" b="1" dirty="0"/>
              <a:t> </a:t>
            </a:r>
            <a:r>
              <a:rPr lang="en-US" dirty="0"/>
              <a:t>Choose: Search by dictionary. Look up these words: </a:t>
            </a:r>
            <a:r>
              <a:rPr lang="en-US" i="1" dirty="0" err="1"/>
              <a:t>кухня</a:t>
            </a:r>
            <a:r>
              <a:rPr lang="en-US" dirty="0"/>
              <a:t>, </a:t>
            </a:r>
            <a:r>
              <a:rPr lang="en-US" i="1" dirty="0" err="1"/>
              <a:t>ресторан</a:t>
            </a:r>
            <a:r>
              <a:rPr lang="en-US" i="1" dirty="0"/>
              <a:t>. </a:t>
            </a:r>
            <a:r>
              <a:rPr lang="en-US" dirty="0"/>
              <a:t>Read the sentences. There are two patterns there that have to do with going to a place, being in a place, and going away from a place. Can you identify the two patterns?</a:t>
            </a:r>
            <a:r>
              <a:rPr lang="en-NO" dirty="0"/>
              <a:t> </a:t>
            </a:r>
            <a:r>
              <a:rPr lang="en-US" dirty="0"/>
              <a:t>Once you have found the two patterns, look up and try to sort these words into two groups according to the two patterns:</a:t>
            </a:r>
            <a:r>
              <a:rPr lang="en-NO" dirty="0"/>
              <a:t> </a:t>
            </a:r>
            <a:r>
              <a:rPr lang="ru-RU" i="1" dirty="0"/>
              <a:t>страна, мир, место, дом, школа, город, квартира, класс, свет, центр, улица, комната, район, театр, парк, музей, стадион, гостиница, остановка, вокзал, факультет, бассейн, общежитие, Россия, аэропорт, фабрика, столовая, аптека, номер, завод, университет, клуб, концерт, сад, площадь, здание, столица, кабинет, лекция, этаж</a:t>
            </a:r>
            <a:endParaRPr lang="en-NO" dirty="0"/>
          </a:p>
          <a:p>
            <a:pPr marL="0" indent="0">
              <a:buNone/>
            </a:pPr>
            <a:endParaRPr lang="en-NO" dirty="0"/>
          </a:p>
          <a:p>
            <a:r>
              <a:rPr lang="en-US" b="1" dirty="0"/>
              <a:t>Answer Key:</a:t>
            </a:r>
            <a:r>
              <a:rPr lang="en-NO" b="1" dirty="0"/>
              <a:t> </a:t>
            </a:r>
            <a:r>
              <a:rPr lang="en-US" dirty="0"/>
              <a:t>The two patterns are:</a:t>
            </a:r>
            <a:endParaRPr lang="en-NO" dirty="0"/>
          </a:p>
          <a:p>
            <a:pPr marL="0" indent="0">
              <a:buNone/>
            </a:pPr>
            <a:r>
              <a:rPr lang="en-US" i="1" dirty="0"/>
              <a:t>	</a:t>
            </a:r>
            <a:r>
              <a:rPr lang="en-US" i="1" dirty="0" err="1"/>
              <a:t>на</a:t>
            </a:r>
            <a:r>
              <a:rPr lang="en-US" i="1" dirty="0"/>
              <a:t> </a:t>
            </a:r>
            <a:r>
              <a:rPr lang="en-US" i="1" dirty="0" err="1"/>
              <a:t>кухню</a:t>
            </a:r>
            <a:r>
              <a:rPr lang="en-US" dirty="0"/>
              <a:t> (Accusative), </a:t>
            </a:r>
            <a:r>
              <a:rPr lang="en-US" i="1" dirty="0" err="1"/>
              <a:t>на</a:t>
            </a:r>
            <a:r>
              <a:rPr lang="en-US" i="1" dirty="0"/>
              <a:t> </a:t>
            </a:r>
            <a:r>
              <a:rPr lang="en-US" i="1" dirty="0" err="1"/>
              <a:t>кухне</a:t>
            </a:r>
            <a:r>
              <a:rPr lang="en-US" dirty="0"/>
              <a:t> (Locative), </a:t>
            </a:r>
            <a:r>
              <a:rPr lang="en-US" i="1" dirty="0" err="1"/>
              <a:t>с</a:t>
            </a:r>
            <a:r>
              <a:rPr lang="en-US" i="1" dirty="0"/>
              <a:t> </a:t>
            </a:r>
            <a:r>
              <a:rPr lang="en-US" i="1" dirty="0" err="1"/>
              <a:t>кухни</a:t>
            </a:r>
            <a:r>
              <a:rPr lang="en-US" dirty="0"/>
              <a:t> (Genitive)</a:t>
            </a:r>
            <a:endParaRPr lang="en-NO" dirty="0"/>
          </a:p>
          <a:p>
            <a:pPr marL="0" indent="0">
              <a:buNone/>
            </a:pPr>
            <a:r>
              <a:rPr lang="en-NO" i="1" dirty="0"/>
              <a:t>	</a:t>
            </a:r>
            <a:r>
              <a:rPr lang="ru-RU" i="1" dirty="0"/>
              <a:t>в ресторан</a:t>
            </a:r>
            <a:r>
              <a:rPr lang="ru-RU" dirty="0"/>
              <a:t> (</a:t>
            </a:r>
            <a:r>
              <a:rPr lang="en-US" dirty="0"/>
              <a:t>Accusative</a:t>
            </a:r>
            <a:r>
              <a:rPr lang="ru-RU" dirty="0"/>
              <a:t>), </a:t>
            </a:r>
            <a:r>
              <a:rPr lang="ru-RU" i="1" dirty="0"/>
              <a:t>в ресторане</a:t>
            </a:r>
            <a:r>
              <a:rPr lang="ru-RU" dirty="0"/>
              <a:t> (</a:t>
            </a:r>
            <a:r>
              <a:rPr lang="en-US" dirty="0"/>
              <a:t>Locative</a:t>
            </a:r>
            <a:r>
              <a:rPr lang="ru-RU" dirty="0"/>
              <a:t>), </a:t>
            </a:r>
            <a:r>
              <a:rPr lang="ru-RU" i="1" dirty="0"/>
              <a:t>из ресторана</a:t>
            </a:r>
            <a:r>
              <a:rPr lang="ru-RU" dirty="0"/>
              <a:t> (</a:t>
            </a:r>
            <a:r>
              <a:rPr lang="en-US" dirty="0"/>
              <a:t>Genitive</a:t>
            </a:r>
            <a:r>
              <a:rPr lang="ru-RU" dirty="0"/>
              <a:t>)</a:t>
            </a:r>
            <a:endParaRPr lang="en-NO" dirty="0"/>
          </a:p>
          <a:p>
            <a:pPr marL="0" indent="0">
              <a:buNone/>
            </a:pPr>
            <a:r>
              <a:rPr lang="en-US" dirty="0"/>
              <a:t>	The pattern with </a:t>
            </a:r>
            <a:r>
              <a:rPr lang="en-US" i="1" dirty="0" err="1"/>
              <a:t>в</a:t>
            </a:r>
            <a:r>
              <a:rPr lang="en-US" dirty="0"/>
              <a:t> and </a:t>
            </a:r>
            <a:r>
              <a:rPr lang="en-US" i="1" dirty="0" err="1"/>
              <a:t>из</a:t>
            </a:r>
            <a:r>
              <a:rPr lang="en-US" dirty="0"/>
              <a:t> is used more than the one with </a:t>
            </a:r>
            <a:r>
              <a:rPr lang="en-US" i="1" dirty="0" err="1"/>
              <a:t>на</a:t>
            </a:r>
            <a:r>
              <a:rPr lang="en-US" dirty="0"/>
              <a:t> and </a:t>
            </a:r>
            <a:r>
              <a:rPr lang="en-US" i="1" dirty="0" err="1"/>
              <a:t>с</a:t>
            </a:r>
            <a:r>
              <a:rPr lang="en-US" dirty="0"/>
              <a:t>. </a:t>
            </a:r>
            <a:endParaRPr lang="en-NO" dirty="0"/>
          </a:p>
          <a:p>
            <a:endParaRPr lang="en-NO" dirty="0"/>
          </a:p>
          <a:p>
            <a:r>
              <a:rPr lang="en-US" b="1" dirty="0"/>
              <a:t>Take-Away Idea: </a:t>
            </a:r>
            <a:r>
              <a:rPr lang="en-US" dirty="0"/>
              <a:t>The prepositions </a:t>
            </a:r>
            <a:r>
              <a:rPr lang="en-US" i="1" dirty="0" err="1"/>
              <a:t>на</a:t>
            </a:r>
            <a:r>
              <a:rPr lang="en-US" dirty="0"/>
              <a:t> and </a:t>
            </a:r>
            <a:r>
              <a:rPr lang="en-US" i="1" dirty="0" err="1"/>
              <a:t>с</a:t>
            </a:r>
            <a:r>
              <a:rPr lang="en-US" dirty="0"/>
              <a:t> are mostly used with large, open places (</a:t>
            </a:r>
            <a:r>
              <a:rPr lang="en-US" i="1" dirty="0" err="1"/>
              <a:t>стадион</a:t>
            </a:r>
            <a:r>
              <a:rPr lang="en-US" i="1" dirty="0"/>
              <a:t>, </a:t>
            </a:r>
            <a:r>
              <a:rPr lang="en-US" i="1" dirty="0" err="1"/>
              <a:t>фабрика</a:t>
            </a:r>
            <a:r>
              <a:rPr lang="en-US" i="1" dirty="0"/>
              <a:t>, </a:t>
            </a:r>
            <a:r>
              <a:rPr lang="en-US" i="1" dirty="0" err="1"/>
              <a:t>завод</a:t>
            </a:r>
            <a:r>
              <a:rPr lang="en-US" i="1" dirty="0"/>
              <a:t>, </a:t>
            </a:r>
            <a:r>
              <a:rPr lang="en-US" i="1" dirty="0" err="1"/>
              <a:t>остановка</a:t>
            </a:r>
            <a:r>
              <a:rPr lang="en-US" i="1" dirty="0"/>
              <a:t>, </a:t>
            </a:r>
            <a:r>
              <a:rPr lang="en-US" i="1" dirty="0" err="1"/>
              <a:t>свет</a:t>
            </a:r>
            <a:r>
              <a:rPr lang="en-US" i="1" dirty="0"/>
              <a:t>, </a:t>
            </a:r>
            <a:r>
              <a:rPr lang="en-US" i="1" dirty="0" err="1"/>
              <a:t>место</a:t>
            </a:r>
            <a:r>
              <a:rPr lang="en-US" i="1" dirty="0"/>
              <a:t>, </a:t>
            </a:r>
            <a:r>
              <a:rPr lang="en-US" i="1" dirty="0" err="1"/>
              <a:t>вокзал</a:t>
            </a:r>
            <a:r>
              <a:rPr lang="en-US" dirty="0"/>
              <a:t>), surfaces (</a:t>
            </a:r>
            <a:r>
              <a:rPr lang="en-US" i="1" dirty="0" err="1"/>
              <a:t>площадь</a:t>
            </a:r>
            <a:r>
              <a:rPr lang="en-US" i="1" dirty="0"/>
              <a:t>, </a:t>
            </a:r>
            <a:r>
              <a:rPr lang="en-US" i="1" dirty="0" err="1"/>
              <a:t>этаж</a:t>
            </a:r>
            <a:r>
              <a:rPr lang="en-US" dirty="0"/>
              <a:t>), or events (</a:t>
            </a:r>
            <a:r>
              <a:rPr lang="en-US" i="1" dirty="0" err="1"/>
              <a:t>концерт</a:t>
            </a:r>
            <a:r>
              <a:rPr lang="en-US" i="1" dirty="0"/>
              <a:t>, </a:t>
            </a:r>
            <a:r>
              <a:rPr lang="en-US" i="1" dirty="0" err="1"/>
              <a:t>лекция</a:t>
            </a:r>
            <a:r>
              <a:rPr lang="en-US" dirty="0"/>
              <a:t>). With other places we use the prepositions </a:t>
            </a:r>
            <a:r>
              <a:rPr lang="en-US" i="1" dirty="0" err="1"/>
              <a:t>в</a:t>
            </a:r>
            <a:r>
              <a:rPr lang="en-US" dirty="0"/>
              <a:t> and </a:t>
            </a:r>
            <a:r>
              <a:rPr lang="en-US" i="1" dirty="0" err="1"/>
              <a:t>из</a:t>
            </a:r>
            <a:r>
              <a:rPr lang="en-US" dirty="0"/>
              <a:t>. Note that the </a:t>
            </a:r>
            <a:r>
              <a:rPr lang="en-US" dirty="0" err="1"/>
              <a:t>SMARTool</a:t>
            </a:r>
            <a:r>
              <a:rPr lang="en-US" dirty="0"/>
              <a:t> represents patterns of highest frequency. It is also possible to say </a:t>
            </a:r>
            <a:r>
              <a:rPr lang="ru-RU" i="1" dirty="0"/>
              <a:t>в кухне</a:t>
            </a:r>
            <a:r>
              <a:rPr lang="en-US" dirty="0"/>
              <a:t>, but this phrase is much less common than </a:t>
            </a:r>
            <a:r>
              <a:rPr lang="ru-RU" i="1" dirty="0"/>
              <a:t>на кухне</a:t>
            </a:r>
            <a:r>
              <a:rPr lang="en-US" dirty="0"/>
              <a:t> in Russian. </a:t>
            </a:r>
            <a:endParaRPr lang="en-NO" dirty="0"/>
          </a:p>
          <a:p>
            <a:endParaRPr lang="nb-NO" dirty="0"/>
          </a:p>
        </p:txBody>
      </p:sp>
    </p:spTree>
    <p:extLst>
      <p:ext uri="{BB962C8B-B14F-4D97-AF65-F5344CB8AC3E}">
        <p14:creationId xmlns:p14="http://schemas.microsoft.com/office/powerpoint/2010/main" val="2146879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28C1B-DB7D-4D24-6C9B-18CAF234CD90}"/>
              </a:ext>
            </a:extLst>
          </p:cNvPr>
          <p:cNvSpPr>
            <a:spLocks noGrp="1"/>
          </p:cNvSpPr>
          <p:nvPr>
            <p:ph type="title"/>
          </p:nvPr>
        </p:nvSpPr>
        <p:spPr/>
        <p:txBody>
          <a:bodyPr/>
          <a:lstStyle/>
          <a:p>
            <a:r>
              <a:rPr lang="nb-NO" dirty="0"/>
              <a:t>Skattejakt nivå A1:</a:t>
            </a:r>
            <a:br>
              <a:rPr lang="nb-NO" dirty="0"/>
            </a:br>
            <a:r>
              <a:rPr lang="en-US" i="1" dirty="0" err="1"/>
              <a:t>еда</a:t>
            </a:r>
            <a:endParaRPr lang="nb-NO" dirty="0"/>
          </a:p>
        </p:txBody>
      </p:sp>
      <p:sp>
        <p:nvSpPr>
          <p:cNvPr id="3" name="Content Placeholder 2">
            <a:extLst>
              <a:ext uri="{FF2B5EF4-FFF2-40B4-BE49-F238E27FC236}">
                <a16:creationId xmlns:a16="http://schemas.microsoft.com/office/drawing/2014/main" id="{92A324B5-D3A8-621F-28F4-F08B80405818}"/>
              </a:ext>
            </a:extLst>
          </p:cNvPr>
          <p:cNvSpPr>
            <a:spLocks noGrp="1"/>
          </p:cNvSpPr>
          <p:nvPr>
            <p:ph idx="1"/>
          </p:nvPr>
        </p:nvSpPr>
        <p:spPr/>
        <p:txBody>
          <a:bodyPr>
            <a:normAutofit fontScale="62500" lnSpcReduction="20000"/>
          </a:bodyPr>
          <a:lstStyle/>
          <a:p>
            <a:r>
              <a:rPr lang="en-US" b="1" dirty="0"/>
              <a:t>Prompt:</a:t>
            </a:r>
            <a:r>
              <a:rPr lang="en-NO" dirty="0"/>
              <a:t> </a:t>
            </a:r>
            <a:r>
              <a:rPr lang="en-US" dirty="0"/>
              <a:t>Choose: Search by topic and choose </a:t>
            </a:r>
            <a:r>
              <a:rPr lang="en-US" i="1" dirty="0" err="1"/>
              <a:t>еда</a:t>
            </a:r>
            <a:r>
              <a:rPr lang="en-US" dirty="0"/>
              <a:t> (food)</a:t>
            </a:r>
            <a:r>
              <a:rPr lang="en-NO" dirty="0"/>
              <a:t>. </a:t>
            </a:r>
            <a:r>
              <a:rPr lang="en-US" dirty="0"/>
              <a:t>Toggle through all the entries and look at the nouns. Notice what words appear in singular and what words appear in plural. Can you make some generalizations?</a:t>
            </a:r>
            <a:endParaRPr lang="en-NO" dirty="0"/>
          </a:p>
          <a:p>
            <a:pPr marL="0" indent="0">
              <a:buNone/>
            </a:pPr>
            <a:r>
              <a:rPr lang="en-US" dirty="0"/>
              <a:t> </a:t>
            </a:r>
            <a:endParaRPr lang="en-NO" dirty="0"/>
          </a:p>
          <a:p>
            <a:r>
              <a:rPr lang="en-US" b="1" dirty="0"/>
              <a:t>Answer Key:  </a:t>
            </a:r>
            <a:r>
              <a:rPr lang="en-US" dirty="0"/>
              <a:t>Only singular in the </a:t>
            </a:r>
            <a:r>
              <a:rPr lang="en-US" dirty="0" err="1"/>
              <a:t>SMARTool</a:t>
            </a:r>
            <a:r>
              <a:rPr lang="en-US" dirty="0"/>
              <a:t>: </a:t>
            </a:r>
            <a:r>
              <a:rPr lang="en-US" i="1" dirty="0" err="1"/>
              <a:t>вода</a:t>
            </a:r>
            <a:r>
              <a:rPr lang="en-US" i="1" dirty="0"/>
              <a:t>, </a:t>
            </a:r>
            <a:r>
              <a:rPr lang="en-US" i="1" dirty="0" err="1"/>
              <a:t>масло</a:t>
            </a:r>
            <a:r>
              <a:rPr lang="en-US" dirty="0"/>
              <a:t> (NB! both ‘butter’ and ‘oil’), </a:t>
            </a:r>
            <a:r>
              <a:rPr lang="en-US" i="1" dirty="0" err="1"/>
              <a:t>сок</a:t>
            </a:r>
            <a:r>
              <a:rPr lang="en-US" i="1" dirty="0"/>
              <a:t>, </a:t>
            </a:r>
            <a:r>
              <a:rPr lang="en-US" i="1" dirty="0" err="1"/>
              <a:t>сыр</a:t>
            </a:r>
            <a:r>
              <a:rPr lang="en-US" i="1" dirty="0"/>
              <a:t>, </a:t>
            </a:r>
            <a:r>
              <a:rPr lang="en-US" i="1" dirty="0" err="1"/>
              <a:t>мороженое</a:t>
            </a:r>
            <a:r>
              <a:rPr lang="en-US" i="1" dirty="0"/>
              <a:t>, </a:t>
            </a:r>
            <a:r>
              <a:rPr lang="en-US" i="1" dirty="0" err="1"/>
              <a:t>сахар</a:t>
            </a:r>
            <a:r>
              <a:rPr lang="en-US" i="1" dirty="0"/>
              <a:t>, </a:t>
            </a:r>
            <a:r>
              <a:rPr lang="en-US" i="1" dirty="0" err="1"/>
              <a:t>картошка</a:t>
            </a:r>
            <a:r>
              <a:rPr lang="en-US" i="1" dirty="0"/>
              <a:t>, </a:t>
            </a:r>
            <a:r>
              <a:rPr lang="en-US" i="1" dirty="0" err="1"/>
              <a:t>колбаса</a:t>
            </a:r>
            <a:r>
              <a:rPr lang="en-US" i="1" dirty="0"/>
              <a:t>, </a:t>
            </a:r>
            <a:r>
              <a:rPr lang="en-US" i="1" dirty="0" err="1"/>
              <a:t>чай</a:t>
            </a:r>
            <a:r>
              <a:rPr lang="en-US" i="1" dirty="0"/>
              <a:t>, </a:t>
            </a:r>
            <a:r>
              <a:rPr lang="en-US" i="1" dirty="0" err="1"/>
              <a:t>пиво</a:t>
            </a:r>
            <a:r>
              <a:rPr lang="en-US" i="1" dirty="0"/>
              <a:t>, </a:t>
            </a:r>
            <a:r>
              <a:rPr lang="en-US" i="1" dirty="0" err="1"/>
              <a:t>хлеб</a:t>
            </a:r>
            <a:r>
              <a:rPr lang="en-US" i="1" dirty="0"/>
              <a:t>, </a:t>
            </a:r>
            <a:r>
              <a:rPr lang="en-US" i="1" dirty="0" err="1"/>
              <a:t>мясо</a:t>
            </a:r>
            <a:r>
              <a:rPr lang="en-US" i="1" dirty="0"/>
              <a:t>, </a:t>
            </a:r>
            <a:r>
              <a:rPr lang="en-US" i="1" dirty="0" err="1"/>
              <a:t>молоко</a:t>
            </a:r>
            <a:r>
              <a:rPr lang="en-US" i="1" dirty="0"/>
              <a:t>, </a:t>
            </a:r>
            <a:r>
              <a:rPr lang="en-US" i="1" dirty="0" err="1"/>
              <a:t>вино</a:t>
            </a:r>
            <a:r>
              <a:rPr lang="en-US" i="1" dirty="0"/>
              <a:t>, </a:t>
            </a:r>
            <a:r>
              <a:rPr lang="en-US" i="1" dirty="0" err="1"/>
              <a:t>еда</a:t>
            </a:r>
            <a:r>
              <a:rPr lang="en-US" dirty="0"/>
              <a:t>.</a:t>
            </a:r>
            <a:r>
              <a:rPr lang="en-NO" dirty="0"/>
              <a:t> </a:t>
            </a:r>
            <a:r>
              <a:rPr lang="en-US" dirty="0"/>
              <a:t>Both singular and plural in the </a:t>
            </a:r>
            <a:r>
              <a:rPr lang="en-US" dirty="0" err="1"/>
              <a:t>SMARTool</a:t>
            </a:r>
            <a:r>
              <a:rPr lang="en-US" dirty="0"/>
              <a:t>: </a:t>
            </a:r>
            <a:r>
              <a:rPr lang="en-US" i="1" dirty="0" err="1"/>
              <a:t>продукт</a:t>
            </a:r>
            <a:r>
              <a:rPr lang="en-US" dirty="0"/>
              <a:t> (usually plural if referring to food), </a:t>
            </a:r>
            <a:r>
              <a:rPr lang="en-US" i="1" dirty="0" err="1"/>
              <a:t>салат</a:t>
            </a:r>
            <a:r>
              <a:rPr lang="en-US" dirty="0"/>
              <a:t> (plural refers to various kinds or portions of salad), </a:t>
            </a:r>
            <a:r>
              <a:rPr lang="en-US" i="1" dirty="0" err="1"/>
              <a:t>яйцо</a:t>
            </a:r>
            <a:r>
              <a:rPr lang="en-US" i="1" dirty="0"/>
              <a:t>, </a:t>
            </a:r>
            <a:r>
              <a:rPr lang="en-US" i="1" dirty="0" err="1"/>
              <a:t>суп</a:t>
            </a:r>
            <a:r>
              <a:rPr lang="en-US" dirty="0"/>
              <a:t> (plural refers to various kinds of soup), </a:t>
            </a:r>
            <a:r>
              <a:rPr lang="en-US" i="1" dirty="0" err="1"/>
              <a:t>соль</a:t>
            </a:r>
            <a:r>
              <a:rPr lang="en-US" dirty="0"/>
              <a:t> (if plural usually not about food, but about chemicals), </a:t>
            </a:r>
            <a:r>
              <a:rPr lang="en-US" i="1" dirty="0" err="1"/>
              <a:t>курица</a:t>
            </a:r>
            <a:r>
              <a:rPr lang="en-US" dirty="0"/>
              <a:t> (plural </a:t>
            </a:r>
            <a:r>
              <a:rPr lang="en-US" i="1" dirty="0" err="1"/>
              <a:t>куры</a:t>
            </a:r>
            <a:r>
              <a:rPr lang="en-US" dirty="0"/>
              <a:t> is used for animals, not food), </a:t>
            </a:r>
            <a:r>
              <a:rPr lang="en-US" i="1" dirty="0" err="1"/>
              <a:t>рыба</a:t>
            </a:r>
            <a:r>
              <a:rPr lang="en-US" dirty="0"/>
              <a:t> (plural </a:t>
            </a:r>
            <a:r>
              <a:rPr lang="en-US" dirty="0" err="1"/>
              <a:t>рыбы</a:t>
            </a:r>
            <a:r>
              <a:rPr lang="en-US" dirty="0"/>
              <a:t> is used for animals, not food), </a:t>
            </a:r>
            <a:r>
              <a:rPr lang="en-US" i="1" dirty="0" err="1"/>
              <a:t>яблоко</a:t>
            </a:r>
            <a:r>
              <a:rPr lang="en-US" i="1" dirty="0"/>
              <a:t>. </a:t>
            </a:r>
            <a:r>
              <a:rPr lang="en-US" dirty="0"/>
              <a:t>Only plural in the </a:t>
            </a:r>
            <a:r>
              <a:rPr lang="en-US" dirty="0" err="1"/>
              <a:t>SMARTool</a:t>
            </a:r>
            <a:r>
              <a:rPr lang="en-US" dirty="0"/>
              <a:t>: </a:t>
            </a:r>
            <a:r>
              <a:rPr lang="en-US" i="1" dirty="0" err="1"/>
              <a:t>фрукт</a:t>
            </a:r>
            <a:r>
              <a:rPr lang="en-US" i="1" dirty="0"/>
              <a:t>, </a:t>
            </a:r>
            <a:r>
              <a:rPr lang="en-US" i="1" dirty="0" err="1"/>
              <a:t>овощ</a:t>
            </a:r>
            <a:endParaRPr lang="en-NO" dirty="0"/>
          </a:p>
          <a:p>
            <a:endParaRPr lang="en-NO" dirty="0"/>
          </a:p>
          <a:p>
            <a:r>
              <a:rPr lang="en-US" b="1" dirty="0"/>
              <a:t>Take-Away Idea: </a:t>
            </a:r>
            <a:r>
              <a:rPr lang="en-US" dirty="0"/>
              <a:t>Many foods are primarily understood as substances in Russian, even if they come in fairly large pieces (potatoes, sausages, fish, chicken). These words tend to occur mostly or exclusively in the singular. Note that </a:t>
            </a:r>
            <a:r>
              <a:rPr lang="en-US" i="1" dirty="0" err="1"/>
              <a:t>фрукты</a:t>
            </a:r>
            <a:r>
              <a:rPr lang="en-US" dirty="0"/>
              <a:t>, </a:t>
            </a:r>
            <a:r>
              <a:rPr lang="en-US" i="1" dirty="0" err="1"/>
              <a:t>овощи</a:t>
            </a:r>
            <a:r>
              <a:rPr lang="en-US" dirty="0"/>
              <a:t>, </a:t>
            </a:r>
            <a:r>
              <a:rPr lang="en-US" i="1" dirty="0" err="1"/>
              <a:t>продукты</a:t>
            </a:r>
            <a:r>
              <a:rPr lang="en-US" dirty="0"/>
              <a:t> (when it means ‘groceries’) almost always occur in the plural, probably because they are not homogeneous (there are lots of kinds of fruits and vegetables and groceries). Food items that one tends to count (apples, eggs), are used in both singular and plural.</a:t>
            </a:r>
            <a:r>
              <a:rPr lang="en-NO" dirty="0"/>
              <a:t> </a:t>
            </a:r>
            <a:r>
              <a:rPr lang="en-US" dirty="0"/>
              <a:t>Note that both </a:t>
            </a:r>
            <a:r>
              <a:rPr lang="en-US" i="1" dirty="0" err="1"/>
              <a:t>картошка</a:t>
            </a:r>
            <a:r>
              <a:rPr lang="en-US" dirty="0"/>
              <a:t> and </a:t>
            </a:r>
            <a:r>
              <a:rPr lang="en-US" i="1" dirty="0" err="1"/>
              <a:t>колбаса</a:t>
            </a:r>
            <a:r>
              <a:rPr lang="en-US" dirty="0"/>
              <a:t> can also appear in plural in Russian, though less often.</a:t>
            </a:r>
            <a:endParaRPr lang="en-NO" dirty="0"/>
          </a:p>
        </p:txBody>
      </p:sp>
    </p:spTree>
    <p:extLst>
      <p:ext uri="{BB962C8B-B14F-4D97-AF65-F5344CB8AC3E}">
        <p14:creationId xmlns:p14="http://schemas.microsoft.com/office/powerpoint/2010/main" val="2397743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5E7AE-24DF-0FF6-3EF7-A6DD89DD6465}"/>
              </a:ext>
            </a:extLst>
          </p:cNvPr>
          <p:cNvSpPr>
            <a:spLocks noGrp="1"/>
          </p:cNvSpPr>
          <p:nvPr>
            <p:ph type="title"/>
          </p:nvPr>
        </p:nvSpPr>
        <p:spPr/>
        <p:txBody>
          <a:bodyPr/>
          <a:lstStyle/>
          <a:p>
            <a:r>
              <a:rPr lang="nb-NO" dirty="0"/>
              <a:t>Skattejakt på høyere nivå </a:t>
            </a:r>
          </a:p>
        </p:txBody>
      </p:sp>
      <p:sp>
        <p:nvSpPr>
          <p:cNvPr id="3" name="Content Placeholder 2">
            <a:extLst>
              <a:ext uri="{FF2B5EF4-FFF2-40B4-BE49-F238E27FC236}">
                <a16:creationId xmlns:a16="http://schemas.microsoft.com/office/drawing/2014/main" id="{97BEA741-5B94-17AF-BAA8-2B1E7D6224B9}"/>
              </a:ext>
            </a:extLst>
          </p:cNvPr>
          <p:cNvSpPr>
            <a:spLocks noGrp="1"/>
          </p:cNvSpPr>
          <p:nvPr>
            <p:ph idx="1"/>
          </p:nvPr>
        </p:nvSpPr>
        <p:spPr/>
        <p:txBody>
          <a:bodyPr>
            <a:normAutofit/>
          </a:bodyPr>
          <a:lstStyle/>
          <a:p>
            <a:r>
              <a:rPr lang="nb-NO" dirty="0"/>
              <a:t>morfologi (for eksempel form og bruk av kortform og komparativ adjektiv)</a:t>
            </a:r>
          </a:p>
          <a:p>
            <a:r>
              <a:rPr lang="nb-NO" dirty="0"/>
              <a:t>kasus (bruk av forskjellige kasus med og uten preposisjoner)</a:t>
            </a:r>
          </a:p>
          <a:p>
            <a:pPr lvl="1"/>
            <a:r>
              <a:rPr lang="ru-RU" dirty="0"/>
              <a:t>Петя выпил два стакана </a:t>
            </a:r>
            <a:r>
              <a:rPr lang="ru-RU" dirty="0">
                <a:solidFill>
                  <a:schemeClr val="bg1"/>
                </a:solidFill>
                <a:highlight>
                  <a:srgbClr val="000080"/>
                </a:highlight>
              </a:rPr>
              <a:t>компота</a:t>
            </a:r>
            <a:r>
              <a:rPr lang="ru-RU" dirty="0"/>
              <a:t>. </a:t>
            </a:r>
            <a:r>
              <a:rPr lang="en-NO" dirty="0"/>
              <a:t>vs. </a:t>
            </a:r>
            <a:r>
              <a:rPr lang="en-US" dirty="0" err="1"/>
              <a:t>Хотите</a:t>
            </a:r>
            <a:r>
              <a:rPr lang="en-US" dirty="0"/>
              <a:t> </a:t>
            </a:r>
            <a:r>
              <a:rPr lang="en-US" dirty="0" err="1">
                <a:solidFill>
                  <a:schemeClr val="bg1"/>
                </a:solidFill>
                <a:highlight>
                  <a:srgbClr val="000080"/>
                </a:highlight>
              </a:rPr>
              <a:t>компоту</a:t>
            </a:r>
            <a:r>
              <a:rPr lang="en-US" dirty="0"/>
              <a:t>?   </a:t>
            </a:r>
          </a:p>
          <a:p>
            <a:pPr lvl="1"/>
            <a:r>
              <a:rPr lang="ru-RU" dirty="0"/>
              <a:t>Я долго собиралась на работу, поэтому завтракать пришлось на </a:t>
            </a:r>
            <a:r>
              <a:rPr lang="ru-RU" dirty="0">
                <a:solidFill>
                  <a:schemeClr val="bg1"/>
                </a:solidFill>
                <a:highlight>
                  <a:srgbClr val="000080"/>
                </a:highlight>
              </a:rPr>
              <a:t>бегу</a:t>
            </a:r>
            <a:r>
              <a:rPr lang="ru-RU" dirty="0"/>
              <a:t>.  </a:t>
            </a:r>
            <a:endParaRPr lang="nb-NO" dirty="0"/>
          </a:p>
          <a:p>
            <a:pPr marL="457200" lvl="1" indent="0">
              <a:buNone/>
            </a:pPr>
            <a:r>
              <a:rPr lang="nb-NO" dirty="0"/>
              <a:t>	vs.</a:t>
            </a:r>
            <a:r>
              <a:rPr lang="ru-RU" dirty="0"/>
              <a:t> </a:t>
            </a:r>
            <a:endParaRPr lang="en-NO" dirty="0"/>
          </a:p>
          <a:p>
            <a:pPr lvl="1"/>
            <a:r>
              <a:rPr lang="ru-RU" dirty="0"/>
              <a:t>В </a:t>
            </a:r>
            <a:r>
              <a:rPr lang="ru-RU" dirty="0">
                <a:solidFill>
                  <a:schemeClr val="bg1"/>
                </a:solidFill>
                <a:highlight>
                  <a:srgbClr val="000080"/>
                </a:highlight>
              </a:rPr>
              <a:t>беге</a:t>
            </a:r>
            <a:r>
              <a:rPr lang="ru-RU" dirty="0"/>
              <a:t> главное — правильная техника, иначе легко получить травму.   </a:t>
            </a:r>
            <a:endParaRPr lang="en-NO" dirty="0"/>
          </a:p>
          <a:p>
            <a:r>
              <a:rPr lang="nb-NO" dirty="0"/>
              <a:t>form og bruk av partisipper, gerundier, imperativ</a:t>
            </a:r>
          </a:p>
          <a:p>
            <a:r>
              <a:rPr lang="nb-NO" dirty="0"/>
              <a:t>verb (aspekt, prefikser, </a:t>
            </a:r>
            <a:r>
              <a:rPr lang="nb-NO" dirty="0" err="1"/>
              <a:t>biaspektuelle</a:t>
            </a:r>
            <a:r>
              <a:rPr lang="nb-NO" dirty="0"/>
              <a:t> verb, bevegelsesverb)</a:t>
            </a:r>
          </a:p>
        </p:txBody>
      </p:sp>
    </p:spTree>
    <p:extLst>
      <p:ext uri="{BB962C8B-B14F-4D97-AF65-F5344CB8AC3E}">
        <p14:creationId xmlns:p14="http://schemas.microsoft.com/office/powerpoint/2010/main" val="31957024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963608-5866-BF42-A603-946E881769DA}"/>
              </a:ext>
            </a:extLst>
          </p:cNvPr>
          <p:cNvSpPr>
            <a:spLocks noGrp="1"/>
          </p:cNvSpPr>
          <p:nvPr>
            <p:ph type="title"/>
          </p:nvPr>
        </p:nvSpPr>
        <p:spPr>
          <a:xfrm>
            <a:off x="1870996" y="1607809"/>
            <a:ext cx="9339309" cy="2876680"/>
          </a:xfrm>
        </p:spPr>
        <p:txBody>
          <a:bodyPr vert="horz" lIns="91440" tIns="45720" rIns="91440" bIns="45720" rtlCol="0" anchor="b">
            <a:noAutofit/>
          </a:bodyPr>
          <a:lstStyle/>
          <a:p>
            <a:r>
              <a:rPr lang="en-US" sz="6600" b="1" dirty="0" err="1">
                <a:solidFill>
                  <a:schemeClr val="bg1"/>
                </a:solidFill>
              </a:rPr>
              <a:t>Hvordan</a:t>
            </a:r>
            <a:r>
              <a:rPr lang="en-US" sz="6600" b="1" dirty="0">
                <a:solidFill>
                  <a:schemeClr val="bg1"/>
                </a:solidFill>
              </a:rPr>
              <a:t> </a:t>
            </a:r>
            <a:r>
              <a:rPr lang="en-US" sz="6600" b="1" dirty="0" err="1">
                <a:solidFill>
                  <a:schemeClr val="bg1"/>
                </a:solidFill>
              </a:rPr>
              <a:t>kan</a:t>
            </a:r>
            <a:r>
              <a:rPr lang="en-US" sz="6600" b="1" dirty="0">
                <a:solidFill>
                  <a:schemeClr val="bg1"/>
                </a:solidFill>
              </a:rPr>
              <a:t> vi </a:t>
            </a:r>
            <a:r>
              <a:rPr lang="en-US" sz="6600" b="1" dirty="0" err="1">
                <a:solidFill>
                  <a:schemeClr val="bg1"/>
                </a:solidFill>
              </a:rPr>
              <a:t>bruke</a:t>
            </a:r>
            <a:r>
              <a:rPr lang="en-US" sz="6600" b="1" dirty="0">
                <a:solidFill>
                  <a:schemeClr val="bg1"/>
                </a:solidFill>
              </a:rPr>
              <a:t> </a:t>
            </a:r>
            <a:r>
              <a:rPr lang="en-US" sz="6600" b="1" dirty="0" err="1">
                <a:solidFill>
                  <a:schemeClr val="bg1"/>
                </a:solidFill>
              </a:rPr>
              <a:t>SMARTool</a:t>
            </a:r>
            <a:r>
              <a:rPr lang="en-US" sz="6600" b="1" dirty="0">
                <a:solidFill>
                  <a:schemeClr val="bg1"/>
                </a:solidFill>
              </a:rPr>
              <a:t> </a:t>
            </a:r>
            <a:r>
              <a:rPr lang="en-US" sz="6600" b="1" dirty="0" err="1">
                <a:solidFill>
                  <a:schemeClr val="bg1"/>
                </a:solidFill>
              </a:rPr>
              <a:t>i</a:t>
            </a:r>
            <a:r>
              <a:rPr lang="en-US" sz="6600" b="1" dirty="0">
                <a:solidFill>
                  <a:schemeClr val="bg1"/>
                </a:solidFill>
              </a:rPr>
              <a:t> </a:t>
            </a:r>
            <a:r>
              <a:rPr lang="en-US" sz="6600" b="1" dirty="0" err="1">
                <a:solidFill>
                  <a:schemeClr val="bg1"/>
                </a:solidFill>
              </a:rPr>
              <a:t>klasserommet</a:t>
            </a:r>
            <a:r>
              <a:rPr lang="en-US" sz="6600" b="1" dirty="0">
                <a:solidFill>
                  <a:schemeClr val="bg1"/>
                </a:solidFill>
              </a:rPr>
              <a:t>?</a:t>
            </a:r>
            <a:br>
              <a:rPr lang="en-US" sz="6600" b="1" dirty="0">
                <a:solidFill>
                  <a:schemeClr val="bg1"/>
                </a:solidFill>
              </a:rPr>
            </a:br>
            <a:r>
              <a:rPr lang="en-US" sz="6600" b="1" dirty="0" err="1">
                <a:solidFill>
                  <a:schemeClr val="bg1"/>
                </a:solidFill>
              </a:rPr>
              <a:t>StoryTime</a:t>
            </a:r>
            <a:endParaRPr lang="en-US" sz="6600" b="1" dirty="0">
              <a:solidFill>
                <a:schemeClr val="bg1"/>
              </a:solidFill>
            </a:endParaRPr>
          </a:p>
        </p:txBody>
      </p:sp>
      <p:sp>
        <p:nvSpPr>
          <p:cNvPr id="3" name="Text Placeholder 2">
            <a:extLst>
              <a:ext uri="{FF2B5EF4-FFF2-40B4-BE49-F238E27FC236}">
                <a16:creationId xmlns:a16="http://schemas.microsoft.com/office/drawing/2014/main" id="{1A5C418F-BAAA-3D42-A372-104267B998E7}"/>
              </a:ext>
            </a:extLst>
          </p:cNvPr>
          <p:cNvSpPr>
            <a:spLocks noGrp="1"/>
          </p:cNvSpPr>
          <p:nvPr>
            <p:ph type="body" idx="1"/>
          </p:nvPr>
        </p:nvSpPr>
        <p:spPr>
          <a:xfrm>
            <a:off x="1987499" y="4810308"/>
            <a:ext cx="9003022" cy="1076551"/>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1511391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A6EF1-0DC9-75FF-29D6-3BDDBF80942E}"/>
              </a:ext>
            </a:extLst>
          </p:cNvPr>
          <p:cNvSpPr>
            <a:spLocks noGrp="1"/>
          </p:cNvSpPr>
          <p:nvPr>
            <p:ph type="title"/>
          </p:nvPr>
        </p:nvSpPr>
        <p:spPr/>
        <p:txBody>
          <a:bodyPr/>
          <a:lstStyle/>
          <a:p>
            <a:r>
              <a:rPr lang="nb-NO" dirty="0" err="1"/>
              <a:t>StoryTime</a:t>
            </a:r>
            <a:r>
              <a:rPr lang="nb-NO" dirty="0"/>
              <a:t> bygger på </a:t>
            </a:r>
            <a:br>
              <a:rPr lang="nb-NO" dirty="0"/>
            </a:br>
            <a:r>
              <a:rPr lang="nb-NO" dirty="0"/>
              <a:t>kombinasjoner av CEFR nivå og </a:t>
            </a:r>
            <a:r>
              <a:rPr lang="nb-NO" dirty="0" err="1"/>
              <a:t>topics</a:t>
            </a:r>
            <a:endParaRPr lang="nb-NO" dirty="0"/>
          </a:p>
        </p:txBody>
      </p:sp>
      <p:sp>
        <p:nvSpPr>
          <p:cNvPr id="4" name="Text Placeholder 3">
            <a:extLst>
              <a:ext uri="{FF2B5EF4-FFF2-40B4-BE49-F238E27FC236}">
                <a16:creationId xmlns:a16="http://schemas.microsoft.com/office/drawing/2014/main" id="{BFAB57CB-088D-484E-921A-152CDFE404F5}"/>
              </a:ext>
            </a:extLst>
          </p:cNvPr>
          <p:cNvSpPr>
            <a:spLocks noGrp="1"/>
          </p:cNvSpPr>
          <p:nvPr>
            <p:ph type="body" idx="1"/>
          </p:nvPr>
        </p:nvSpPr>
        <p:spPr/>
        <p:txBody>
          <a:bodyPr>
            <a:noAutofit/>
          </a:bodyPr>
          <a:lstStyle/>
          <a:p>
            <a:r>
              <a:rPr lang="nb-NO" sz="3600" dirty="0" err="1"/>
              <a:t>Topics</a:t>
            </a:r>
            <a:endParaRPr lang="nb-NO" sz="3600" dirty="0"/>
          </a:p>
        </p:txBody>
      </p:sp>
      <p:sp>
        <p:nvSpPr>
          <p:cNvPr id="5" name="Content Placeholder 4">
            <a:extLst>
              <a:ext uri="{FF2B5EF4-FFF2-40B4-BE49-F238E27FC236}">
                <a16:creationId xmlns:a16="http://schemas.microsoft.com/office/drawing/2014/main" id="{BF03C8D4-ACD0-218B-A6C2-BB01B1821D61}"/>
              </a:ext>
            </a:extLst>
          </p:cNvPr>
          <p:cNvSpPr>
            <a:spLocks noGrp="1"/>
          </p:cNvSpPr>
          <p:nvPr>
            <p:ph sz="half" idx="2"/>
          </p:nvPr>
        </p:nvSpPr>
        <p:spPr/>
        <p:txBody>
          <a:bodyPr/>
          <a:lstStyle/>
          <a:p>
            <a:r>
              <a:rPr lang="nb-NO" dirty="0"/>
              <a:t>Bruk av </a:t>
            </a:r>
            <a:r>
              <a:rPr lang="nb-NO" dirty="0" err="1"/>
              <a:t>Topics</a:t>
            </a:r>
            <a:r>
              <a:rPr lang="nb-NO" dirty="0"/>
              <a:t> gjør det enklere å skrive sammenhengende tekster</a:t>
            </a:r>
          </a:p>
          <a:p>
            <a:r>
              <a:rPr lang="nb-NO" dirty="0" err="1"/>
              <a:t>SMARTool</a:t>
            </a:r>
            <a:r>
              <a:rPr lang="nb-NO" dirty="0"/>
              <a:t> har 18 forskjellige </a:t>
            </a:r>
            <a:r>
              <a:rPr lang="nb-NO" dirty="0" err="1"/>
              <a:t>Topics</a:t>
            </a:r>
            <a:endParaRPr lang="nb-NO" dirty="0"/>
          </a:p>
          <a:p>
            <a:r>
              <a:rPr lang="nb-NO" dirty="0"/>
              <a:t>De fleste ord hører til &gt;1 </a:t>
            </a:r>
            <a:r>
              <a:rPr lang="nb-NO" dirty="0" err="1"/>
              <a:t>Topic</a:t>
            </a:r>
            <a:endParaRPr lang="nb-NO" dirty="0"/>
          </a:p>
        </p:txBody>
      </p:sp>
      <p:sp>
        <p:nvSpPr>
          <p:cNvPr id="6" name="Text Placeholder 5">
            <a:extLst>
              <a:ext uri="{FF2B5EF4-FFF2-40B4-BE49-F238E27FC236}">
                <a16:creationId xmlns:a16="http://schemas.microsoft.com/office/drawing/2014/main" id="{506E44C3-9D5E-5729-E7AE-DA3CA44C8EB7}"/>
              </a:ext>
            </a:extLst>
          </p:cNvPr>
          <p:cNvSpPr>
            <a:spLocks noGrp="1"/>
          </p:cNvSpPr>
          <p:nvPr>
            <p:ph type="body" sz="quarter" idx="3"/>
          </p:nvPr>
        </p:nvSpPr>
        <p:spPr/>
        <p:txBody>
          <a:bodyPr>
            <a:normAutofit/>
          </a:bodyPr>
          <a:lstStyle/>
          <a:p>
            <a:r>
              <a:rPr lang="nb-NO" sz="3600" dirty="0"/>
              <a:t>Oppgave etter CEFR-nivå</a:t>
            </a:r>
          </a:p>
        </p:txBody>
      </p:sp>
      <p:sp>
        <p:nvSpPr>
          <p:cNvPr id="7" name="Content Placeholder 6">
            <a:extLst>
              <a:ext uri="{FF2B5EF4-FFF2-40B4-BE49-F238E27FC236}">
                <a16:creationId xmlns:a16="http://schemas.microsoft.com/office/drawing/2014/main" id="{68819C97-F4E1-7D0A-E0D8-3C39A43155A3}"/>
              </a:ext>
            </a:extLst>
          </p:cNvPr>
          <p:cNvSpPr>
            <a:spLocks noGrp="1"/>
          </p:cNvSpPr>
          <p:nvPr>
            <p:ph sz="quarter" idx="4"/>
          </p:nvPr>
        </p:nvSpPr>
        <p:spPr/>
        <p:txBody>
          <a:bodyPr/>
          <a:lstStyle/>
          <a:p>
            <a:r>
              <a:rPr lang="nb-NO" dirty="0"/>
              <a:t>A1: skrive 1 setning</a:t>
            </a:r>
          </a:p>
          <a:p>
            <a:r>
              <a:rPr lang="nb-NO" dirty="0"/>
              <a:t>A2: skrive 2 setninger</a:t>
            </a:r>
          </a:p>
          <a:p>
            <a:r>
              <a:rPr lang="nb-NO" dirty="0"/>
              <a:t>B1: skrive 2-3 setninger som henger sammen</a:t>
            </a:r>
          </a:p>
          <a:p>
            <a:r>
              <a:rPr lang="nb-NO" dirty="0"/>
              <a:t>B2: skrive et avsnitt med 3-5 setninger</a:t>
            </a:r>
          </a:p>
        </p:txBody>
      </p:sp>
      <p:sp>
        <p:nvSpPr>
          <p:cNvPr id="8" name="Rounded Rectangle 7">
            <a:extLst>
              <a:ext uri="{FF2B5EF4-FFF2-40B4-BE49-F238E27FC236}">
                <a16:creationId xmlns:a16="http://schemas.microsoft.com/office/drawing/2014/main" id="{7249190A-EAA3-39C3-5E01-2F552744645C}"/>
              </a:ext>
            </a:extLst>
          </p:cNvPr>
          <p:cNvSpPr/>
          <p:nvPr/>
        </p:nvSpPr>
        <p:spPr>
          <a:xfrm>
            <a:off x="684143" y="5308599"/>
            <a:ext cx="10823714" cy="109358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600" dirty="0"/>
              <a:t>Ideen er å bruke eksempel-setninger i </a:t>
            </a:r>
            <a:r>
              <a:rPr lang="nb-NO" sz="3600" dirty="0" err="1"/>
              <a:t>SMARTool</a:t>
            </a:r>
            <a:r>
              <a:rPr lang="nb-NO" sz="3600" dirty="0"/>
              <a:t> som modeller for å sette sammen egne setninger</a:t>
            </a:r>
            <a:endParaRPr lang="en-US" sz="3600" dirty="0"/>
          </a:p>
        </p:txBody>
      </p:sp>
    </p:spTree>
    <p:extLst>
      <p:ext uri="{BB962C8B-B14F-4D97-AF65-F5344CB8AC3E}">
        <p14:creationId xmlns:p14="http://schemas.microsoft.com/office/powerpoint/2010/main" val="27945597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B2C2-39C0-4392-18D5-5D1619512A3E}"/>
              </a:ext>
            </a:extLst>
          </p:cNvPr>
          <p:cNvSpPr>
            <a:spLocks noGrp="1"/>
          </p:cNvSpPr>
          <p:nvPr>
            <p:ph type="title"/>
          </p:nvPr>
        </p:nvSpPr>
        <p:spPr/>
        <p:txBody>
          <a:bodyPr/>
          <a:lstStyle/>
          <a:p>
            <a:r>
              <a:rPr lang="nb-NO" dirty="0" err="1"/>
              <a:t>StoryTime</a:t>
            </a:r>
            <a:r>
              <a:rPr lang="nb-NO" dirty="0"/>
              <a:t> nivå A1</a:t>
            </a:r>
            <a:br>
              <a:rPr lang="nb-NO" dirty="0"/>
            </a:br>
            <a:r>
              <a:rPr lang="nb-NO" dirty="0" err="1"/>
              <a:t>Topic</a:t>
            </a:r>
            <a:r>
              <a:rPr lang="nb-NO" dirty="0"/>
              <a:t>: </a:t>
            </a:r>
            <a:r>
              <a:rPr lang="ru-RU" dirty="0"/>
              <a:t>магазин (</a:t>
            </a:r>
            <a:r>
              <a:rPr lang="en-US" dirty="0"/>
              <a:t>shopping</a:t>
            </a:r>
            <a:r>
              <a:rPr lang="ru-RU" dirty="0"/>
              <a:t>)</a:t>
            </a:r>
            <a:r>
              <a:rPr lang="en-NO" dirty="0"/>
              <a:t>; </a:t>
            </a:r>
            <a:r>
              <a:rPr lang="ru-RU" dirty="0"/>
              <a:t>купить, одежда</a:t>
            </a:r>
            <a:r>
              <a:rPr lang="en-NO" dirty="0"/>
              <a:t> </a:t>
            </a:r>
            <a:endParaRPr lang="nb-NO" dirty="0"/>
          </a:p>
        </p:txBody>
      </p:sp>
      <p:sp>
        <p:nvSpPr>
          <p:cNvPr id="3" name="Content Placeholder 2">
            <a:extLst>
              <a:ext uri="{FF2B5EF4-FFF2-40B4-BE49-F238E27FC236}">
                <a16:creationId xmlns:a16="http://schemas.microsoft.com/office/drawing/2014/main" id="{D07ACA03-BC75-7591-FEB2-D969B1E2BBD0}"/>
              </a:ext>
            </a:extLst>
          </p:cNvPr>
          <p:cNvSpPr>
            <a:spLocks noGrp="1"/>
          </p:cNvSpPr>
          <p:nvPr>
            <p:ph idx="1"/>
          </p:nvPr>
        </p:nvSpPr>
        <p:spPr>
          <a:xfrm>
            <a:off x="838200" y="1825625"/>
            <a:ext cx="5905500" cy="4351338"/>
          </a:xfrm>
        </p:spPr>
        <p:txBody>
          <a:bodyPr>
            <a:normAutofit/>
          </a:bodyPr>
          <a:lstStyle/>
          <a:p>
            <a:r>
              <a:rPr lang="ru-RU" dirty="0"/>
              <a:t>купить</a:t>
            </a:r>
          </a:p>
          <a:p>
            <a:pPr lvl="1"/>
            <a:r>
              <a:rPr lang="ru-RU" dirty="0"/>
              <a:t>Я хочу купить это платье.</a:t>
            </a:r>
          </a:p>
          <a:p>
            <a:pPr lvl="1"/>
            <a:r>
              <a:rPr lang="ru-RU" dirty="0"/>
              <a:t>Он купил себе новую машину.</a:t>
            </a:r>
          </a:p>
          <a:p>
            <a:pPr lvl="1"/>
            <a:r>
              <a:rPr lang="ru-RU" dirty="0"/>
              <a:t>Она купила себе новый дом.</a:t>
            </a:r>
          </a:p>
          <a:p>
            <a:pPr marL="0" indent="0">
              <a:buNone/>
            </a:pPr>
            <a:endParaRPr lang="ru-RU" dirty="0"/>
          </a:p>
          <a:p>
            <a:r>
              <a:rPr lang="ru-RU" dirty="0"/>
              <a:t>одежда</a:t>
            </a:r>
            <a:endParaRPr lang="nb-NO" dirty="0"/>
          </a:p>
          <a:p>
            <a:pPr lvl="1"/>
            <a:r>
              <a:rPr lang="ru-RU" dirty="0"/>
              <a:t>У Маши так много красивой одежды!</a:t>
            </a:r>
          </a:p>
          <a:p>
            <a:pPr lvl="1"/>
            <a:r>
              <a:rPr lang="ru-RU" dirty="0"/>
              <a:t>Я постираю одежду в выходные.</a:t>
            </a:r>
          </a:p>
          <a:p>
            <a:pPr lvl="1"/>
            <a:r>
              <a:rPr lang="ru-RU" dirty="0"/>
              <a:t>Эта одежда очень удобная.</a:t>
            </a:r>
          </a:p>
          <a:p>
            <a:pPr marL="0" indent="0">
              <a:buNone/>
            </a:pPr>
            <a:endParaRPr lang="nb-NO" dirty="0"/>
          </a:p>
        </p:txBody>
      </p:sp>
      <p:sp>
        <p:nvSpPr>
          <p:cNvPr id="5" name="TextBox 4">
            <a:extLst>
              <a:ext uri="{FF2B5EF4-FFF2-40B4-BE49-F238E27FC236}">
                <a16:creationId xmlns:a16="http://schemas.microsoft.com/office/drawing/2014/main" id="{B3EDE1ED-3D20-07EC-D0C2-3C6ACD07383F}"/>
              </a:ext>
            </a:extLst>
          </p:cNvPr>
          <p:cNvSpPr txBox="1"/>
          <p:nvPr/>
        </p:nvSpPr>
        <p:spPr>
          <a:xfrm>
            <a:off x="6832600" y="2064434"/>
            <a:ext cx="4889500" cy="3108543"/>
          </a:xfrm>
          <a:prstGeom prst="rect">
            <a:avLst/>
          </a:prstGeom>
          <a:noFill/>
        </p:spPr>
        <p:txBody>
          <a:bodyPr wrap="square">
            <a:spAutoFit/>
          </a:bodyPr>
          <a:lstStyle/>
          <a:p>
            <a:pPr marL="457200" indent="-457200">
              <a:buFont typeface="Arial" panose="020B0604020202020204" pitchFamily="34" charset="0"/>
              <a:buChar char="•"/>
            </a:pPr>
            <a:r>
              <a:rPr lang="nb-NO" sz="2800" dirty="0"/>
              <a:t>Fraser og konstruksjoner:</a:t>
            </a:r>
          </a:p>
          <a:p>
            <a:pPr marL="914400" lvl="1" indent="-457200">
              <a:buFont typeface="Arial" panose="020B0604020202020204" pitchFamily="34" charset="0"/>
              <a:buChar char="•"/>
            </a:pPr>
            <a:r>
              <a:rPr lang="ru-RU" sz="2800" dirty="0"/>
              <a:t>красивая одежда</a:t>
            </a:r>
            <a:endParaRPr lang="nb-NO" sz="2800" dirty="0"/>
          </a:p>
          <a:p>
            <a:pPr marL="914400" lvl="1" indent="-457200">
              <a:buFont typeface="Arial" panose="020B0604020202020204" pitchFamily="34" charset="0"/>
              <a:buChar char="•"/>
            </a:pPr>
            <a:r>
              <a:rPr lang="ru-RU" sz="2800" dirty="0"/>
              <a:t>удобная одежда</a:t>
            </a:r>
            <a:endParaRPr lang="nb-NO" sz="2800" dirty="0"/>
          </a:p>
          <a:p>
            <a:pPr marL="914400" lvl="1" indent="-457200">
              <a:buFont typeface="Arial" panose="020B0604020202020204" pitchFamily="34" charset="0"/>
              <a:buChar char="•"/>
            </a:pPr>
            <a:r>
              <a:rPr lang="ru-RU" sz="2800" dirty="0"/>
              <a:t>постирать одежду</a:t>
            </a:r>
            <a:endParaRPr lang="nb-NO" sz="2800" dirty="0"/>
          </a:p>
          <a:p>
            <a:pPr marL="914400" lvl="1" indent="-457200">
              <a:buFont typeface="Arial" panose="020B0604020202020204" pitchFamily="34" charset="0"/>
              <a:buChar char="•"/>
            </a:pPr>
            <a:r>
              <a:rPr lang="ru-RU" sz="2800" dirty="0"/>
              <a:t>я хочу купить + </a:t>
            </a:r>
            <a:r>
              <a:rPr lang="nb-NO" sz="2800" dirty="0" err="1"/>
              <a:t>Acc</a:t>
            </a:r>
            <a:endParaRPr lang="nb-NO" sz="2800" dirty="0"/>
          </a:p>
          <a:p>
            <a:pPr marL="914400" lvl="1" indent="-457200">
              <a:buFont typeface="Arial" panose="020B0604020202020204" pitchFamily="34" charset="0"/>
              <a:buChar char="•"/>
            </a:pPr>
            <a:r>
              <a:rPr lang="ru-RU" sz="2800" dirty="0"/>
              <a:t>он/она купил/купила (себе) + </a:t>
            </a:r>
            <a:r>
              <a:rPr lang="nb-NO" sz="2800" dirty="0" err="1"/>
              <a:t>Acc</a:t>
            </a:r>
            <a:r>
              <a:rPr lang="en-NO" sz="2800" dirty="0"/>
              <a:t> </a:t>
            </a:r>
            <a:endParaRPr lang="nb-NO" sz="2800" dirty="0"/>
          </a:p>
        </p:txBody>
      </p:sp>
      <p:sp>
        <p:nvSpPr>
          <p:cNvPr id="6" name="Rounded Rectangle 5">
            <a:extLst>
              <a:ext uri="{FF2B5EF4-FFF2-40B4-BE49-F238E27FC236}">
                <a16:creationId xmlns:a16="http://schemas.microsoft.com/office/drawing/2014/main" id="{69AE81D5-1796-1FAA-F1A7-E52937A687B2}"/>
              </a:ext>
            </a:extLst>
          </p:cNvPr>
          <p:cNvSpPr/>
          <p:nvPr/>
        </p:nvSpPr>
        <p:spPr>
          <a:xfrm>
            <a:off x="684142" y="5740400"/>
            <a:ext cx="10860157" cy="893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200" dirty="0"/>
              <a:t>Mulige svar: </a:t>
            </a:r>
            <a:r>
              <a:rPr lang="ru-RU" sz="3200" dirty="0"/>
              <a:t>Он купил себе много красивой одежды</a:t>
            </a:r>
            <a:r>
              <a:rPr lang="nb-NO" sz="3200" dirty="0"/>
              <a:t>.</a:t>
            </a:r>
            <a:endParaRPr lang="ru-RU" sz="3200" dirty="0"/>
          </a:p>
          <a:p>
            <a:pPr algn="ctr"/>
            <a:r>
              <a:rPr lang="ru-RU" sz="3200" dirty="0"/>
              <a:t>Я хочу купить удобную одежду</a:t>
            </a:r>
            <a:r>
              <a:rPr lang="nb-NO" sz="3200" dirty="0"/>
              <a:t>.</a:t>
            </a:r>
            <a:endParaRPr lang="en-US" sz="3200" dirty="0"/>
          </a:p>
        </p:txBody>
      </p:sp>
    </p:spTree>
    <p:extLst>
      <p:ext uri="{BB962C8B-B14F-4D97-AF65-F5344CB8AC3E}">
        <p14:creationId xmlns:p14="http://schemas.microsoft.com/office/powerpoint/2010/main" val="1579481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B2C2-39C0-4392-18D5-5D1619512A3E}"/>
              </a:ext>
            </a:extLst>
          </p:cNvPr>
          <p:cNvSpPr>
            <a:spLocks noGrp="1"/>
          </p:cNvSpPr>
          <p:nvPr>
            <p:ph type="title"/>
          </p:nvPr>
        </p:nvSpPr>
        <p:spPr/>
        <p:txBody>
          <a:bodyPr/>
          <a:lstStyle/>
          <a:p>
            <a:r>
              <a:rPr lang="nb-NO" dirty="0" err="1"/>
              <a:t>StoryTime</a:t>
            </a:r>
            <a:r>
              <a:rPr lang="nb-NO" dirty="0"/>
              <a:t> nivå A2</a:t>
            </a:r>
            <a:br>
              <a:rPr lang="nb-NO" dirty="0"/>
            </a:br>
            <a:r>
              <a:rPr lang="nb-NO" dirty="0" err="1"/>
              <a:t>Topic</a:t>
            </a:r>
            <a:r>
              <a:rPr lang="nb-NO" dirty="0"/>
              <a:t>: </a:t>
            </a:r>
            <a:r>
              <a:rPr lang="ru-RU" dirty="0"/>
              <a:t>погода</a:t>
            </a:r>
            <a:r>
              <a:rPr lang="en-US" dirty="0"/>
              <a:t> (weather)</a:t>
            </a:r>
            <a:r>
              <a:rPr lang="en-NO" dirty="0"/>
              <a:t>; </a:t>
            </a:r>
            <a:r>
              <a:rPr lang="ru-RU" dirty="0"/>
              <a:t>юг</a:t>
            </a:r>
            <a:r>
              <a:rPr lang="en-US" dirty="0"/>
              <a:t>, </a:t>
            </a:r>
            <a:r>
              <a:rPr lang="ru-RU" dirty="0"/>
              <a:t>тёплый</a:t>
            </a:r>
            <a:r>
              <a:rPr lang="en-US" dirty="0"/>
              <a:t>, </a:t>
            </a:r>
            <a:r>
              <a:rPr lang="ru-RU" dirty="0"/>
              <a:t>лить</a:t>
            </a:r>
            <a:r>
              <a:rPr lang="en-NO" dirty="0"/>
              <a:t> </a:t>
            </a:r>
            <a:endParaRPr lang="nb-NO" dirty="0"/>
          </a:p>
        </p:txBody>
      </p:sp>
      <p:sp>
        <p:nvSpPr>
          <p:cNvPr id="7" name="Content Placeholder 6">
            <a:extLst>
              <a:ext uri="{FF2B5EF4-FFF2-40B4-BE49-F238E27FC236}">
                <a16:creationId xmlns:a16="http://schemas.microsoft.com/office/drawing/2014/main" id="{A9B4BC7A-0B07-639D-6D33-6539467DD036}"/>
              </a:ext>
            </a:extLst>
          </p:cNvPr>
          <p:cNvSpPr>
            <a:spLocks noGrp="1"/>
          </p:cNvSpPr>
          <p:nvPr>
            <p:ph idx="1"/>
          </p:nvPr>
        </p:nvSpPr>
        <p:spPr>
          <a:xfrm>
            <a:off x="838200" y="1738313"/>
            <a:ext cx="10515600" cy="4351338"/>
          </a:xfrm>
        </p:spPr>
        <p:txBody>
          <a:bodyPr/>
          <a:lstStyle/>
          <a:p>
            <a:pPr marL="457200" indent="-457200"/>
            <a:r>
              <a:rPr lang="nb-NO" dirty="0"/>
              <a:t>Fraser og konstruksjoner:</a:t>
            </a:r>
          </a:p>
          <a:p>
            <a:pPr marL="914400" lvl="1" indent="-457200"/>
            <a:r>
              <a:rPr lang="ru-RU" dirty="0"/>
              <a:t>на юг</a:t>
            </a:r>
            <a:endParaRPr lang="nb-NO" dirty="0"/>
          </a:p>
          <a:p>
            <a:pPr marL="914400" lvl="1" indent="-457200"/>
            <a:r>
              <a:rPr lang="ru-RU" dirty="0"/>
              <a:t>на юге</a:t>
            </a:r>
            <a:endParaRPr lang="nb-NO" dirty="0"/>
          </a:p>
          <a:p>
            <a:pPr marL="914400" lvl="1" indent="-457200"/>
            <a:r>
              <a:rPr lang="ru-RU" dirty="0"/>
              <a:t>с юга</a:t>
            </a:r>
            <a:endParaRPr lang="nb-NO" dirty="0"/>
          </a:p>
          <a:p>
            <a:pPr marL="914400" lvl="1" indent="-457200"/>
            <a:r>
              <a:rPr lang="ru-RU" dirty="0"/>
              <a:t>на улице теплее</a:t>
            </a:r>
            <a:endParaRPr lang="nb-NO" dirty="0"/>
          </a:p>
          <a:p>
            <a:pPr marL="914400" lvl="1" indent="-457200"/>
            <a:r>
              <a:rPr lang="ru-RU" dirty="0"/>
              <a:t>льёт дождь</a:t>
            </a:r>
            <a:r>
              <a:rPr lang="en-NO" sz="2800" dirty="0"/>
              <a:t> </a:t>
            </a:r>
            <a:endParaRPr lang="nb-NO" dirty="0"/>
          </a:p>
        </p:txBody>
      </p:sp>
      <p:sp>
        <p:nvSpPr>
          <p:cNvPr id="8" name="Rounded Rectangle 7">
            <a:extLst>
              <a:ext uri="{FF2B5EF4-FFF2-40B4-BE49-F238E27FC236}">
                <a16:creationId xmlns:a16="http://schemas.microsoft.com/office/drawing/2014/main" id="{01A4864F-14E0-3E3A-86B8-97F000BC4605}"/>
              </a:ext>
            </a:extLst>
          </p:cNvPr>
          <p:cNvSpPr/>
          <p:nvPr/>
        </p:nvSpPr>
        <p:spPr>
          <a:xfrm>
            <a:off x="665921" y="4673600"/>
            <a:ext cx="6522279" cy="8937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200" dirty="0"/>
              <a:t>Studenten skriver 2 setninger</a:t>
            </a:r>
            <a:endParaRPr lang="en-US" sz="3200" dirty="0"/>
          </a:p>
        </p:txBody>
      </p:sp>
    </p:spTree>
    <p:extLst>
      <p:ext uri="{BB962C8B-B14F-4D97-AF65-F5344CB8AC3E}">
        <p14:creationId xmlns:p14="http://schemas.microsoft.com/office/powerpoint/2010/main" val="901169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B2C2-39C0-4392-18D5-5D1619512A3E}"/>
              </a:ext>
            </a:extLst>
          </p:cNvPr>
          <p:cNvSpPr>
            <a:spLocks noGrp="1"/>
          </p:cNvSpPr>
          <p:nvPr>
            <p:ph type="title"/>
          </p:nvPr>
        </p:nvSpPr>
        <p:spPr/>
        <p:txBody>
          <a:bodyPr>
            <a:normAutofit fontScale="90000"/>
          </a:bodyPr>
          <a:lstStyle/>
          <a:p>
            <a:r>
              <a:rPr lang="nb-NO" dirty="0" err="1"/>
              <a:t>StoryTime</a:t>
            </a:r>
            <a:r>
              <a:rPr lang="nb-NO" dirty="0"/>
              <a:t> nivå B1</a:t>
            </a:r>
            <a:br>
              <a:rPr lang="nb-NO" dirty="0"/>
            </a:br>
            <a:r>
              <a:rPr lang="nb-NO" dirty="0" err="1"/>
              <a:t>Topic</a:t>
            </a:r>
            <a:r>
              <a:rPr lang="nb-NO" dirty="0"/>
              <a:t>: </a:t>
            </a:r>
            <a:r>
              <a:rPr lang="ru-RU" dirty="0"/>
              <a:t>здоровье (</a:t>
            </a:r>
            <a:r>
              <a:rPr lang="en-US" dirty="0"/>
              <a:t>health</a:t>
            </a:r>
            <a:r>
              <a:rPr lang="ru-RU" dirty="0"/>
              <a:t>)</a:t>
            </a:r>
            <a:r>
              <a:rPr lang="en-NO" dirty="0"/>
              <a:t>; </a:t>
            </a:r>
            <a:r>
              <a:rPr lang="ru-RU" dirty="0"/>
              <a:t>принимать, операция, желудок, анализ </a:t>
            </a:r>
            <a:endParaRPr lang="nb-NO" dirty="0"/>
          </a:p>
        </p:txBody>
      </p:sp>
      <p:sp>
        <p:nvSpPr>
          <p:cNvPr id="7" name="Content Placeholder 6">
            <a:extLst>
              <a:ext uri="{FF2B5EF4-FFF2-40B4-BE49-F238E27FC236}">
                <a16:creationId xmlns:a16="http://schemas.microsoft.com/office/drawing/2014/main" id="{A9B4BC7A-0B07-639D-6D33-6539467DD036}"/>
              </a:ext>
            </a:extLst>
          </p:cNvPr>
          <p:cNvSpPr>
            <a:spLocks noGrp="1"/>
          </p:cNvSpPr>
          <p:nvPr>
            <p:ph idx="1"/>
          </p:nvPr>
        </p:nvSpPr>
        <p:spPr>
          <a:xfrm>
            <a:off x="838200" y="2146299"/>
            <a:ext cx="10515600" cy="3943351"/>
          </a:xfrm>
        </p:spPr>
        <p:txBody>
          <a:bodyPr>
            <a:normAutofit lnSpcReduction="10000"/>
          </a:bodyPr>
          <a:lstStyle/>
          <a:p>
            <a:pPr marL="457200" indent="-457200"/>
            <a:r>
              <a:rPr lang="nb-NO" dirty="0"/>
              <a:t>Fraser og konstruksjoner:</a:t>
            </a:r>
          </a:p>
          <a:p>
            <a:pPr lvl="1"/>
            <a:r>
              <a:rPr lang="ru-RU" dirty="0"/>
              <a:t>принимать лекарство</a:t>
            </a:r>
            <a:endParaRPr lang="nb-NO" dirty="0"/>
          </a:p>
          <a:p>
            <a:pPr lvl="1"/>
            <a:r>
              <a:rPr lang="ru-RU" dirty="0"/>
              <a:t>принимать участие в + </a:t>
            </a:r>
            <a:r>
              <a:rPr lang="nb-NO" dirty="0"/>
              <a:t>Loc</a:t>
            </a:r>
          </a:p>
          <a:p>
            <a:pPr lvl="1"/>
            <a:r>
              <a:rPr lang="ru-RU" dirty="0"/>
              <a:t>операция на + </a:t>
            </a:r>
            <a:r>
              <a:rPr lang="nb-NO" dirty="0"/>
              <a:t>Loc</a:t>
            </a:r>
          </a:p>
          <a:p>
            <a:pPr lvl="1"/>
            <a:r>
              <a:rPr lang="ru-RU" dirty="0"/>
              <a:t>операция проводится под общим наркозом</a:t>
            </a:r>
            <a:endParaRPr lang="nb-NO" dirty="0"/>
          </a:p>
          <a:p>
            <a:pPr lvl="1"/>
            <a:r>
              <a:rPr lang="ru-RU" dirty="0"/>
              <a:t>у +</a:t>
            </a:r>
            <a:r>
              <a:rPr lang="nb-NO" dirty="0"/>
              <a:t>Gen </a:t>
            </a:r>
            <a:r>
              <a:rPr lang="ru-RU" dirty="0"/>
              <a:t>болит желудок</a:t>
            </a:r>
            <a:endParaRPr lang="nb-NO" dirty="0"/>
          </a:p>
          <a:p>
            <a:pPr lvl="1"/>
            <a:r>
              <a:rPr lang="ru-RU" dirty="0"/>
              <a:t>боль в желудке</a:t>
            </a:r>
            <a:endParaRPr lang="nb-NO" dirty="0"/>
          </a:p>
          <a:p>
            <a:pPr lvl="1"/>
            <a:r>
              <a:rPr lang="ru-RU" dirty="0"/>
              <a:t>расстройство желудка</a:t>
            </a:r>
            <a:endParaRPr lang="nb-NO" dirty="0"/>
          </a:p>
          <a:p>
            <a:pPr lvl="1"/>
            <a:r>
              <a:rPr lang="ru-RU" dirty="0"/>
              <a:t>анализ крови</a:t>
            </a:r>
            <a:endParaRPr lang="nb-NO" dirty="0"/>
          </a:p>
          <a:p>
            <a:pPr lvl="1"/>
            <a:r>
              <a:rPr lang="ru-RU" dirty="0"/>
              <a:t>результаты анализа</a:t>
            </a:r>
            <a:r>
              <a:rPr lang="en-NO" dirty="0"/>
              <a:t> </a:t>
            </a:r>
            <a:endParaRPr lang="nb-NO" dirty="0"/>
          </a:p>
        </p:txBody>
      </p:sp>
      <p:sp>
        <p:nvSpPr>
          <p:cNvPr id="4" name="Rounded Rectangle 3">
            <a:extLst>
              <a:ext uri="{FF2B5EF4-FFF2-40B4-BE49-F238E27FC236}">
                <a16:creationId xmlns:a16="http://schemas.microsoft.com/office/drawing/2014/main" id="{8D72D5BD-041F-0441-1366-A93FD3F12EC2}"/>
              </a:ext>
            </a:extLst>
          </p:cNvPr>
          <p:cNvSpPr/>
          <p:nvPr/>
        </p:nvSpPr>
        <p:spPr>
          <a:xfrm>
            <a:off x="5352221" y="4343400"/>
            <a:ext cx="6522279" cy="118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200" dirty="0"/>
              <a:t>Studenten skriver 2-3 sammenhengende setninger</a:t>
            </a:r>
            <a:endParaRPr lang="en-US" sz="3200" dirty="0"/>
          </a:p>
        </p:txBody>
      </p:sp>
    </p:spTree>
    <p:extLst>
      <p:ext uri="{BB962C8B-B14F-4D97-AF65-F5344CB8AC3E}">
        <p14:creationId xmlns:p14="http://schemas.microsoft.com/office/powerpoint/2010/main" val="2677370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0B2C2-39C0-4392-18D5-5D1619512A3E}"/>
              </a:ext>
            </a:extLst>
          </p:cNvPr>
          <p:cNvSpPr>
            <a:spLocks noGrp="1"/>
          </p:cNvSpPr>
          <p:nvPr>
            <p:ph type="title"/>
          </p:nvPr>
        </p:nvSpPr>
        <p:spPr/>
        <p:txBody>
          <a:bodyPr>
            <a:normAutofit fontScale="90000"/>
          </a:bodyPr>
          <a:lstStyle/>
          <a:p>
            <a:r>
              <a:rPr lang="nb-NO" dirty="0" err="1"/>
              <a:t>StoryTime</a:t>
            </a:r>
            <a:r>
              <a:rPr lang="nb-NO" dirty="0"/>
              <a:t> nivå B2</a:t>
            </a:r>
            <a:br>
              <a:rPr lang="nb-NO" dirty="0"/>
            </a:br>
            <a:r>
              <a:rPr lang="nb-NO" dirty="0" err="1"/>
              <a:t>Topic</a:t>
            </a:r>
            <a:r>
              <a:rPr lang="nb-NO" dirty="0"/>
              <a:t>: </a:t>
            </a:r>
            <a:r>
              <a:rPr lang="ru-RU" dirty="0"/>
              <a:t>учёба</a:t>
            </a:r>
            <a:r>
              <a:rPr lang="en-US" dirty="0"/>
              <a:t>/</a:t>
            </a:r>
            <a:r>
              <a:rPr lang="ru-RU" dirty="0"/>
              <a:t>работа </a:t>
            </a:r>
            <a:r>
              <a:rPr lang="en-US" dirty="0"/>
              <a:t>(study/work)</a:t>
            </a:r>
            <a:r>
              <a:rPr lang="en-NO" dirty="0"/>
              <a:t>; </a:t>
            </a:r>
            <a:r>
              <a:rPr lang="ru-RU" dirty="0"/>
              <a:t>вкладывать, безграничный, биржа, ввоз, бюджет</a:t>
            </a:r>
            <a:r>
              <a:rPr lang="en-NO" dirty="0"/>
              <a:t> </a:t>
            </a:r>
            <a:endParaRPr lang="nb-NO" dirty="0"/>
          </a:p>
        </p:txBody>
      </p:sp>
      <p:sp>
        <p:nvSpPr>
          <p:cNvPr id="7" name="Content Placeholder 6">
            <a:extLst>
              <a:ext uri="{FF2B5EF4-FFF2-40B4-BE49-F238E27FC236}">
                <a16:creationId xmlns:a16="http://schemas.microsoft.com/office/drawing/2014/main" id="{A9B4BC7A-0B07-639D-6D33-6539467DD036}"/>
              </a:ext>
            </a:extLst>
          </p:cNvPr>
          <p:cNvSpPr>
            <a:spLocks noGrp="1"/>
          </p:cNvSpPr>
          <p:nvPr>
            <p:ph idx="1"/>
          </p:nvPr>
        </p:nvSpPr>
        <p:spPr>
          <a:xfrm>
            <a:off x="838200" y="2146299"/>
            <a:ext cx="10515600" cy="4483101"/>
          </a:xfrm>
        </p:spPr>
        <p:txBody>
          <a:bodyPr>
            <a:normAutofit fontScale="92500" lnSpcReduction="10000"/>
          </a:bodyPr>
          <a:lstStyle/>
          <a:p>
            <a:pPr marL="457200" indent="-457200"/>
            <a:r>
              <a:rPr lang="nb-NO" dirty="0"/>
              <a:t>Fraser og konstruksjoner:</a:t>
            </a:r>
          </a:p>
          <a:p>
            <a:pPr lvl="1"/>
            <a:r>
              <a:rPr lang="ru-RU" dirty="0"/>
              <a:t>вкладывать в бизнес/акции</a:t>
            </a:r>
            <a:endParaRPr lang="nb-NO" dirty="0"/>
          </a:p>
          <a:p>
            <a:pPr lvl="1"/>
            <a:r>
              <a:rPr lang="ru-RU" dirty="0"/>
              <a:t>вкладывать деньги/доходы</a:t>
            </a:r>
            <a:endParaRPr lang="nb-NO" dirty="0"/>
          </a:p>
          <a:p>
            <a:pPr lvl="1"/>
            <a:r>
              <a:rPr lang="ru-RU" dirty="0"/>
              <a:t>безграничные возможности</a:t>
            </a:r>
            <a:endParaRPr lang="nb-NO" dirty="0"/>
          </a:p>
          <a:p>
            <a:pPr lvl="1"/>
            <a:r>
              <a:rPr lang="ru-RU" dirty="0"/>
              <a:t>безграничный доступ</a:t>
            </a:r>
            <a:endParaRPr lang="nb-NO" dirty="0"/>
          </a:p>
          <a:p>
            <a:pPr lvl="1"/>
            <a:r>
              <a:rPr lang="ru-RU" dirty="0"/>
              <a:t>колебания биржи</a:t>
            </a:r>
            <a:endParaRPr lang="nb-NO" dirty="0"/>
          </a:p>
          <a:p>
            <a:pPr lvl="1"/>
            <a:r>
              <a:rPr lang="ru-RU" dirty="0"/>
              <a:t>на бирже, биржа труда</a:t>
            </a:r>
            <a:endParaRPr lang="nb-NO" dirty="0"/>
          </a:p>
          <a:p>
            <a:pPr lvl="1"/>
            <a:r>
              <a:rPr lang="ru-RU" dirty="0"/>
              <a:t>ввоз товаров/оружия</a:t>
            </a:r>
            <a:endParaRPr lang="nb-NO" dirty="0"/>
          </a:p>
          <a:p>
            <a:pPr lvl="1"/>
            <a:r>
              <a:rPr lang="ru-RU" dirty="0"/>
              <a:t>заниматься ввозом</a:t>
            </a:r>
            <a:endParaRPr lang="nb-NO" dirty="0"/>
          </a:p>
          <a:p>
            <a:pPr lvl="1"/>
            <a:r>
              <a:rPr lang="ru-RU" dirty="0"/>
              <a:t>попытка ввоза</a:t>
            </a:r>
            <a:endParaRPr lang="nb-NO" dirty="0"/>
          </a:p>
          <a:p>
            <a:pPr lvl="1"/>
            <a:r>
              <a:rPr lang="ru-RU" dirty="0"/>
              <a:t>федеральный бюджет</a:t>
            </a:r>
            <a:endParaRPr lang="nb-NO" dirty="0"/>
          </a:p>
          <a:p>
            <a:pPr lvl="1"/>
            <a:r>
              <a:rPr lang="ru-RU" dirty="0"/>
              <a:t>деньги в бюджете на +</a:t>
            </a:r>
            <a:r>
              <a:rPr lang="nb-NO" dirty="0" err="1"/>
              <a:t>Acc</a:t>
            </a:r>
            <a:endParaRPr lang="nb-NO" dirty="0"/>
          </a:p>
          <a:p>
            <a:pPr lvl="1"/>
            <a:r>
              <a:rPr lang="ru-RU" dirty="0"/>
              <a:t>внести поправки в бюджет</a:t>
            </a:r>
            <a:r>
              <a:rPr lang="en-NO" dirty="0"/>
              <a:t>  </a:t>
            </a:r>
            <a:endParaRPr lang="nb-NO" dirty="0"/>
          </a:p>
        </p:txBody>
      </p:sp>
      <p:sp>
        <p:nvSpPr>
          <p:cNvPr id="4" name="Rounded Rectangle 3">
            <a:extLst>
              <a:ext uri="{FF2B5EF4-FFF2-40B4-BE49-F238E27FC236}">
                <a16:creationId xmlns:a16="http://schemas.microsoft.com/office/drawing/2014/main" id="{8D72D5BD-041F-0441-1366-A93FD3F12EC2}"/>
              </a:ext>
            </a:extLst>
          </p:cNvPr>
          <p:cNvSpPr/>
          <p:nvPr/>
        </p:nvSpPr>
        <p:spPr>
          <a:xfrm>
            <a:off x="5575300" y="4051300"/>
            <a:ext cx="5092700" cy="1181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200" dirty="0"/>
              <a:t>Studenten skriver </a:t>
            </a:r>
          </a:p>
          <a:p>
            <a:pPr algn="ctr"/>
            <a:r>
              <a:rPr lang="nb-NO" sz="3200" dirty="0"/>
              <a:t>et avsnitt med 3-5 setninger</a:t>
            </a:r>
            <a:endParaRPr lang="en-US" sz="3200" dirty="0"/>
          </a:p>
        </p:txBody>
      </p:sp>
    </p:spTree>
    <p:extLst>
      <p:ext uri="{BB962C8B-B14F-4D97-AF65-F5344CB8AC3E}">
        <p14:creationId xmlns:p14="http://schemas.microsoft.com/office/powerpoint/2010/main" val="3253940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9D592-45BF-57FC-CF7A-EBE26ED27FC7}"/>
              </a:ext>
            </a:extLst>
          </p:cNvPr>
          <p:cNvSpPr>
            <a:spLocks noGrp="1"/>
          </p:cNvSpPr>
          <p:nvPr>
            <p:ph type="title"/>
          </p:nvPr>
        </p:nvSpPr>
        <p:spPr/>
        <p:txBody>
          <a:bodyPr/>
          <a:lstStyle/>
          <a:p>
            <a:r>
              <a:rPr lang="nb-NO" dirty="0"/>
              <a:t>Muligheter for bruk av </a:t>
            </a:r>
            <a:r>
              <a:rPr lang="nb-NO" dirty="0" err="1"/>
              <a:t>StoryTime</a:t>
            </a:r>
            <a:endParaRPr lang="nb-NO" dirty="0"/>
          </a:p>
        </p:txBody>
      </p:sp>
      <p:sp>
        <p:nvSpPr>
          <p:cNvPr id="3" name="Content Placeholder 2">
            <a:extLst>
              <a:ext uri="{FF2B5EF4-FFF2-40B4-BE49-F238E27FC236}">
                <a16:creationId xmlns:a16="http://schemas.microsoft.com/office/drawing/2014/main" id="{6D15F217-B949-FD5F-7376-6ED1F6A28C68}"/>
              </a:ext>
            </a:extLst>
          </p:cNvPr>
          <p:cNvSpPr>
            <a:spLocks noGrp="1"/>
          </p:cNvSpPr>
          <p:nvPr>
            <p:ph idx="1"/>
          </p:nvPr>
        </p:nvSpPr>
        <p:spPr/>
        <p:txBody>
          <a:bodyPr/>
          <a:lstStyle/>
          <a:p>
            <a:r>
              <a:rPr lang="nb-NO" dirty="0"/>
              <a:t>lekser eller i klasserom</a:t>
            </a:r>
          </a:p>
          <a:p>
            <a:r>
              <a:rPr lang="nb-NO" dirty="0"/>
              <a:t>i klasserom:</a:t>
            </a:r>
          </a:p>
          <a:p>
            <a:pPr lvl="1"/>
            <a:r>
              <a:rPr lang="nb-NO" dirty="0"/>
              <a:t>konkurranse</a:t>
            </a:r>
          </a:p>
          <a:p>
            <a:pPr lvl="1"/>
            <a:r>
              <a:rPr lang="nb-NO" dirty="0"/>
              <a:t>gruppearbeid</a:t>
            </a:r>
          </a:p>
          <a:p>
            <a:pPr lvl="1"/>
            <a:r>
              <a:rPr lang="nb-NO" dirty="0"/>
              <a:t>studenter opptrer for hverandre</a:t>
            </a:r>
          </a:p>
          <a:p>
            <a:pPr lvl="1"/>
            <a:r>
              <a:rPr lang="nb-NO" dirty="0"/>
              <a:t>studenter korrigerer hverandres tekster</a:t>
            </a:r>
          </a:p>
          <a:p>
            <a:pPr lvl="1"/>
            <a:r>
              <a:rPr lang="nb-NO" dirty="0"/>
              <a:t>studenter samarbeide for å skrive lengere tekster</a:t>
            </a:r>
          </a:p>
          <a:p>
            <a:pPr lvl="1"/>
            <a:endParaRPr lang="nb-NO" dirty="0"/>
          </a:p>
          <a:p>
            <a:r>
              <a:rPr lang="nb-NO" dirty="0"/>
              <a:t>studenter bygger opp repertoar av idiomatiske fraser som de kan bruke kreativt </a:t>
            </a:r>
          </a:p>
          <a:p>
            <a:pPr lvl="1"/>
            <a:endParaRPr lang="nb-NO" dirty="0"/>
          </a:p>
          <a:p>
            <a:pPr lvl="1"/>
            <a:endParaRPr lang="nb-NO" dirty="0"/>
          </a:p>
          <a:p>
            <a:pPr lvl="1"/>
            <a:endParaRPr lang="nb-NO" dirty="0"/>
          </a:p>
        </p:txBody>
      </p:sp>
    </p:spTree>
    <p:extLst>
      <p:ext uri="{BB962C8B-B14F-4D97-AF65-F5344CB8AC3E}">
        <p14:creationId xmlns:p14="http://schemas.microsoft.com/office/powerpoint/2010/main" val="3584674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E9CC7-4D64-2E0F-7E27-66C763436D0A}"/>
              </a:ext>
            </a:extLst>
          </p:cNvPr>
          <p:cNvSpPr>
            <a:spLocks noGrp="1"/>
          </p:cNvSpPr>
          <p:nvPr>
            <p:ph type="title"/>
          </p:nvPr>
        </p:nvSpPr>
        <p:spPr/>
        <p:txBody>
          <a:bodyPr/>
          <a:lstStyle/>
          <a:p>
            <a:r>
              <a:rPr lang="en-US" dirty="0" err="1"/>
              <a:t>Oversikt</a:t>
            </a:r>
            <a:endParaRPr lang="en-US" dirty="0"/>
          </a:p>
        </p:txBody>
      </p:sp>
      <p:sp>
        <p:nvSpPr>
          <p:cNvPr id="3" name="Content Placeholder 2">
            <a:extLst>
              <a:ext uri="{FF2B5EF4-FFF2-40B4-BE49-F238E27FC236}">
                <a16:creationId xmlns:a16="http://schemas.microsoft.com/office/drawing/2014/main" id="{85841727-78F2-B0EC-962C-1A87E5287E38}"/>
              </a:ext>
            </a:extLst>
          </p:cNvPr>
          <p:cNvSpPr>
            <a:spLocks noGrp="1"/>
          </p:cNvSpPr>
          <p:nvPr>
            <p:ph idx="1"/>
          </p:nvPr>
        </p:nvSpPr>
        <p:spPr/>
        <p:txBody>
          <a:bodyPr>
            <a:normAutofit/>
          </a:bodyPr>
          <a:lstStyle/>
          <a:p>
            <a:r>
              <a:rPr lang="en-US" sz="3600" dirty="0" err="1"/>
              <a:t>Hvorfor</a:t>
            </a:r>
            <a:r>
              <a:rPr lang="en-US" sz="3600" dirty="0"/>
              <a:t> </a:t>
            </a:r>
            <a:r>
              <a:rPr lang="en-US" sz="3600" dirty="0" err="1"/>
              <a:t>trenger</a:t>
            </a:r>
            <a:r>
              <a:rPr lang="en-US" sz="3600" dirty="0"/>
              <a:t> vi </a:t>
            </a:r>
            <a:r>
              <a:rPr lang="en-US" sz="3600" dirty="0" err="1"/>
              <a:t>SMARTool</a:t>
            </a:r>
            <a:r>
              <a:rPr lang="en-US" sz="3600" dirty="0"/>
              <a:t>?</a:t>
            </a:r>
          </a:p>
          <a:p>
            <a:r>
              <a:rPr lang="en-US" sz="3600" dirty="0" err="1"/>
              <a:t>Hva</a:t>
            </a:r>
            <a:r>
              <a:rPr lang="en-US" sz="3600" dirty="0"/>
              <a:t> er </a:t>
            </a:r>
            <a:r>
              <a:rPr lang="en-US" sz="3600" dirty="0" err="1"/>
              <a:t>SMARTool</a:t>
            </a:r>
            <a:r>
              <a:rPr lang="en-US" sz="3600" dirty="0"/>
              <a:t>?</a:t>
            </a:r>
          </a:p>
          <a:p>
            <a:r>
              <a:rPr lang="en-US" sz="3600" dirty="0" err="1"/>
              <a:t>Hvordan</a:t>
            </a:r>
            <a:r>
              <a:rPr lang="en-US" sz="3600" dirty="0"/>
              <a:t> </a:t>
            </a:r>
            <a:r>
              <a:rPr lang="en-US" sz="3600" dirty="0" err="1"/>
              <a:t>kan</a:t>
            </a:r>
            <a:r>
              <a:rPr lang="en-US" sz="3600" dirty="0"/>
              <a:t> vi </a:t>
            </a:r>
            <a:r>
              <a:rPr lang="en-US" sz="3600" dirty="0" err="1"/>
              <a:t>bruke</a:t>
            </a:r>
            <a:r>
              <a:rPr lang="en-US" sz="3600" dirty="0"/>
              <a:t> </a:t>
            </a:r>
            <a:r>
              <a:rPr lang="en-US" sz="3600" dirty="0" err="1"/>
              <a:t>SMARTool</a:t>
            </a:r>
            <a:r>
              <a:rPr lang="en-US" sz="3600" dirty="0"/>
              <a:t> </a:t>
            </a:r>
            <a:r>
              <a:rPr lang="en-US" sz="3600" dirty="0" err="1"/>
              <a:t>i</a:t>
            </a:r>
            <a:r>
              <a:rPr lang="en-US" sz="3600" dirty="0"/>
              <a:t> </a:t>
            </a:r>
            <a:r>
              <a:rPr lang="en-US" sz="3600" dirty="0" err="1"/>
              <a:t>klasserommet</a:t>
            </a:r>
            <a:r>
              <a:rPr lang="en-US" sz="3600" dirty="0"/>
              <a:t>?</a:t>
            </a:r>
          </a:p>
          <a:p>
            <a:pPr lvl="1"/>
            <a:r>
              <a:rPr lang="en-US" sz="3200" dirty="0" err="1"/>
              <a:t>Skattejakt</a:t>
            </a:r>
            <a:endParaRPr lang="en-US" sz="3200" dirty="0"/>
          </a:p>
          <a:p>
            <a:pPr lvl="1"/>
            <a:r>
              <a:rPr lang="en-US" sz="3200" dirty="0" err="1"/>
              <a:t>StoryTime</a:t>
            </a:r>
            <a:endParaRPr lang="en-US" sz="3200" dirty="0"/>
          </a:p>
          <a:p>
            <a:endParaRPr lang="en-US" sz="3200" dirty="0"/>
          </a:p>
          <a:p>
            <a:pPr marL="457200" lvl="1" indent="0">
              <a:buNone/>
            </a:pPr>
            <a:endParaRPr lang="en-US" sz="3600" dirty="0"/>
          </a:p>
        </p:txBody>
      </p:sp>
    </p:spTree>
    <p:extLst>
      <p:ext uri="{BB962C8B-B14F-4D97-AF65-F5344CB8AC3E}">
        <p14:creationId xmlns:p14="http://schemas.microsoft.com/office/powerpoint/2010/main" val="3937957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963608-5866-BF42-A603-946E881769DA}"/>
              </a:ext>
            </a:extLst>
          </p:cNvPr>
          <p:cNvSpPr>
            <a:spLocks noGrp="1"/>
          </p:cNvSpPr>
          <p:nvPr>
            <p:ph type="title"/>
          </p:nvPr>
        </p:nvSpPr>
        <p:spPr>
          <a:xfrm>
            <a:off x="1870996" y="1607809"/>
            <a:ext cx="9339309" cy="2876680"/>
          </a:xfrm>
        </p:spPr>
        <p:txBody>
          <a:bodyPr vert="horz" lIns="91440" tIns="45720" rIns="91440" bIns="45720" rtlCol="0" anchor="b">
            <a:noAutofit/>
          </a:bodyPr>
          <a:lstStyle/>
          <a:p>
            <a:r>
              <a:rPr lang="en-US" sz="6600" b="1" dirty="0" err="1">
                <a:solidFill>
                  <a:schemeClr val="bg1"/>
                </a:solidFill>
              </a:rPr>
              <a:t>Oppsumering</a:t>
            </a:r>
            <a:endParaRPr lang="en-US" sz="6600" b="1" dirty="0">
              <a:solidFill>
                <a:schemeClr val="bg1"/>
              </a:solidFill>
            </a:endParaRPr>
          </a:p>
        </p:txBody>
      </p:sp>
      <p:sp>
        <p:nvSpPr>
          <p:cNvPr id="3" name="Text Placeholder 2">
            <a:extLst>
              <a:ext uri="{FF2B5EF4-FFF2-40B4-BE49-F238E27FC236}">
                <a16:creationId xmlns:a16="http://schemas.microsoft.com/office/drawing/2014/main" id="{1A5C418F-BAAA-3D42-A372-104267B998E7}"/>
              </a:ext>
            </a:extLst>
          </p:cNvPr>
          <p:cNvSpPr>
            <a:spLocks noGrp="1"/>
          </p:cNvSpPr>
          <p:nvPr>
            <p:ph type="body" idx="1"/>
          </p:nvPr>
        </p:nvSpPr>
        <p:spPr>
          <a:xfrm>
            <a:off x="1987499" y="4810308"/>
            <a:ext cx="9003022" cy="1076551"/>
          </a:xfrm>
        </p:spPr>
        <p:txBody>
          <a:bodyPr vert="horz" lIns="91440" tIns="45720" rIns="91440" bIns="45720" rtlCol="0">
            <a:normAutofit/>
          </a:bodyPr>
          <a:lstStyle/>
          <a:p>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6714839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99A20A-92B7-2D18-20EA-1431A713CAE3}"/>
              </a:ext>
            </a:extLst>
          </p:cNvPr>
          <p:cNvSpPr>
            <a:spLocks noGrp="1"/>
          </p:cNvSpPr>
          <p:nvPr>
            <p:ph idx="1"/>
          </p:nvPr>
        </p:nvSpPr>
        <p:spPr>
          <a:xfrm>
            <a:off x="838200" y="2425147"/>
            <a:ext cx="10515600" cy="3751815"/>
          </a:xfrm>
        </p:spPr>
        <p:txBody>
          <a:bodyPr>
            <a:normAutofit/>
          </a:bodyPr>
          <a:lstStyle/>
          <a:p>
            <a:r>
              <a:rPr lang="nb-NO" sz="3200" dirty="0"/>
              <a:t>Forskningsbasert utvalg av de mest frekvente bøyningsformer med sine typiske grammatiske konstruksjoner og kollokasjoner</a:t>
            </a:r>
          </a:p>
          <a:p>
            <a:r>
              <a:rPr lang="nb-NO" sz="3200" dirty="0"/>
              <a:t>Student-sentrerte øvelser som utfordrer studenter til å finne ut ting på egen hånd og utvikle sine kommunikasjonsevner ved bruk av egen kreativitet</a:t>
            </a:r>
          </a:p>
          <a:p>
            <a:r>
              <a:rPr lang="nb-NO" sz="3200" dirty="0"/>
              <a:t>Støtte til nysgjerrighet og livslang læringskompetanse</a:t>
            </a:r>
          </a:p>
        </p:txBody>
      </p:sp>
      <p:pic>
        <p:nvPicPr>
          <p:cNvPr id="4" name="Content Placeholder 11" descr="A picture containing text, clipart&#10;&#10;Description automatically generated">
            <a:extLst>
              <a:ext uri="{FF2B5EF4-FFF2-40B4-BE49-F238E27FC236}">
                <a16:creationId xmlns:a16="http://schemas.microsoft.com/office/drawing/2014/main" id="{FE515EB3-030B-7EF2-1F19-BF4D3A9996E7}"/>
              </a:ext>
            </a:extLst>
          </p:cNvPr>
          <p:cNvPicPr>
            <a:picLocks noChangeAspect="1"/>
          </p:cNvPicPr>
          <p:nvPr/>
        </p:nvPicPr>
        <p:blipFill>
          <a:blip r:embed="rId2"/>
          <a:stretch>
            <a:fillRect/>
          </a:stretch>
        </p:blipFill>
        <p:spPr>
          <a:xfrm>
            <a:off x="2700337" y="326594"/>
            <a:ext cx="6791325" cy="1757449"/>
          </a:xfrm>
          <a:prstGeom prst="rect">
            <a:avLst/>
          </a:prstGeom>
        </p:spPr>
      </p:pic>
    </p:spTree>
    <p:extLst>
      <p:ext uri="{BB962C8B-B14F-4D97-AF65-F5344CB8AC3E}">
        <p14:creationId xmlns:p14="http://schemas.microsoft.com/office/powerpoint/2010/main" val="94674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963608-5866-BF42-A603-946E881769DA}"/>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b="1" dirty="0" err="1">
                <a:solidFill>
                  <a:schemeClr val="bg1"/>
                </a:solidFill>
              </a:rPr>
              <a:t>Hvorfor</a:t>
            </a:r>
            <a:r>
              <a:rPr lang="en-US" sz="6600" b="1" dirty="0">
                <a:solidFill>
                  <a:schemeClr val="bg1"/>
                </a:solidFill>
              </a:rPr>
              <a:t> </a:t>
            </a:r>
            <a:r>
              <a:rPr lang="en-US" sz="6600" b="1" dirty="0" err="1">
                <a:solidFill>
                  <a:schemeClr val="bg1"/>
                </a:solidFill>
              </a:rPr>
              <a:t>trenger</a:t>
            </a:r>
            <a:r>
              <a:rPr lang="en-US" sz="6600" b="1" dirty="0">
                <a:solidFill>
                  <a:schemeClr val="bg1"/>
                </a:solidFill>
              </a:rPr>
              <a:t> vi </a:t>
            </a:r>
            <a:r>
              <a:rPr lang="en-US" sz="6600" b="1" dirty="0" err="1">
                <a:solidFill>
                  <a:schemeClr val="bg1"/>
                </a:solidFill>
              </a:rPr>
              <a:t>SMARTool</a:t>
            </a:r>
            <a:r>
              <a:rPr lang="en-US" sz="6600" b="1" dirty="0">
                <a:solidFill>
                  <a:schemeClr val="bg1"/>
                </a:solidFill>
              </a:rPr>
              <a:t>?</a:t>
            </a:r>
          </a:p>
        </p:txBody>
      </p:sp>
      <p:sp>
        <p:nvSpPr>
          <p:cNvPr id="3" name="Text Placeholder 2">
            <a:extLst>
              <a:ext uri="{FF2B5EF4-FFF2-40B4-BE49-F238E27FC236}">
                <a16:creationId xmlns:a16="http://schemas.microsoft.com/office/drawing/2014/main" id="{1A5C418F-BAAA-3D42-A372-104267B998E7}"/>
              </a:ext>
            </a:extLst>
          </p:cNvPr>
          <p:cNvSpPr>
            <a:spLocks noGrp="1"/>
          </p:cNvSpPr>
          <p:nvPr>
            <p:ph type="body" idx="1"/>
          </p:nvPr>
        </p:nvSpPr>
        <p:spPr>
          <a:xfrm>
            <a:off x="1987499" y="4810308"/>
            <a:ext cx="9003022" cy="1076551"/>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620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2EFE85-C44B-B50F-8A10-77D5A2DEB859}"/>
              </a:ext>
            </a:extLst>
          </p:cNvPr>
          <p:cNvSpPr>
            <a:spLocks noGrp="1"/>
          </p:cNvSpPr>
          <p:nvPr>
            <p:ph type="title"/>
          </p:nvPr>
        </p:nvSpPr>
        <p:spPr/>
        <p:txBody>
          <a:bodyPr/>
          <a:lstStyle/>
          <a:p>
            <a:r>
              <a:rPr lang="nb-NO" dirty="0"/>
              <a:t>Russisk har relativt store bøyningsparadigmer</a:t>
            </a:r>
            <a:endParaRPr lang="en-US" dirty="0"/>
          </a:p>
        </p:txBody>
      </p:sp>
      <p:sp>
        <p:nvSpPr>
          <p:cNvPr id="5" name="Content Placeholder 4">
            <a:extLst>
              <a:ext uri="{FF2B5EF4-FFF2-40B4-BE49-F238E27FC236}">
                <a16:creationId xmlns:a16="http://schemas.microsoft.com/office/drawing/2014/main" id="{530197F2-64F4-FAA7-A724-359B3AD21B62}"/>
              </a:ext>
            </a:extLst>
          </p:cNvPr>
          <p:cNvSpPr>
            <a:spLocks noGrp="1"/>
          </p:cNvSpPr>
          <p:nvPr>
            <p:ph idx="1"/>
          </p:nvPr>
        </p:nvSpPr>
        <p:spPr>
          <a:xfrm>
            <a:off x="838200" y="1825625"/>
            <a:ext cx="7248896" cy="1950728"/>
          </a:xfrm>
        </p:spPr>
        <p:txBody>
          <a:bodyPr>
            <a:normAutofit/>
          </a:bodyPr>
          <a:lstStyle/>
          <a:p>
            <a:r>
              <a:rPr lang="nb-NO" sz="3600" dirty="0"/>
              <a:t>12(+) mulige form for substantiver</a:t>
            </a:r>
            <a:r>
              <a:rPr lang="en-NO" sz="3600" dirty="0"/>
              <a:t> </a:t>
            </a:r>
          </a:p>
          <a:p>
            <a:r>
              <a:rPr lang="nb-NO" sz="3600" dirty="0"/>
              <a:t>nesten 30 form for adjektiver</a:t>
            </a:r>
            <a:r>
              <a:rPr lang="en-NO" sz="3600" dirty="0"/>
              <a:t> </a:t>
            </a:r>
          </a:p>
          <a:p>
            <a:r>
              <a:rPr lang="nb-NO" sz="3600" dirty="0"/>
              <a:t>verb kan ha over 100 former</a:t>
            </a:r>
            <a:r>
              <a:rPr lang="en-NO" sz="3600" dirty="0"/>
              <a:t> </a:t>
            </a:r>
            <a:endParaRPr lang="en-US" sz="3600" dirty="0"/>
          </a:p>
        </p:txBody>
      </p:sp>
      <p:sp>
        <p:nvSpPr>
          <p:cNvPr id="6" name="Rounded Rectangle 5">
            <a:extLst>
              <a:ext uri="{FF2B5EF4-FFF2-40B4-BE49-F238E27FC236}">
                <a16:creationId xmlns:a16="http://schemas.microsoft.com/office/drawing/2014/main" id="{52E117C3-FC4B-C734-FA32-044F9856F5A9}"/>
              </a:ext>
            </a:extLst>
          </p:cNvPr>
          <p:cNvSpPr/>
          <p:nvPr/>
        </p:nvSpPr>
        <p:spPr>
          <a:xfrm>
            <a:off x="995849" y="3911290"/>
            <a:ext cx="10823714" cy="242050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4400" dirty="0"/>
              <a:t>Selv et beskjedent ordforråd som består av </a:t>
            </a:r>
          </a:p>
          <a:p>
            <a:pPr algn="ctr"/>
            <a:r>
              <a:rPr lang="nb-NO" sz="4400" dirty="0"/>
              <a:t>et par tusen ord, kan ha </a:t>
            </a:r>
          </a:p>
          <a:p>
            <a:pPr algn="ctr"/>
            <a:r>
              <a:rPr lang="nb-NO" sz="4400" dirty="0"/>
              <a:t>over 100 000 potensielle bøyningsformer</a:t>
            </a:r>
            <a:r>
              <a:rPr lang="en-NO" sz="4400" dirty="0"/>
              <a:t> </a:t>
            </a:r>
          </a:p>
        </p:txBody>
      </p:sp>
    </p:spTree>
    <p:extLst>
      <p:ext uri="{BB962C8B-B14F-4D97-AF65-F5344CB8AC3E}">
        <p14:creationId xmlns:p14="http://schemas.microsoft.com/office/powerpoint/2010/main" val="2693131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BBF6F-8946-3181-7DC6-1DC5F2336892}"/>
              </a:ext>
            </a:extLst>
          </p:cNvPr>
          <p:cNvSpPr>
            <a:spLocks noGrp="1"/>
          </p:cNvSpPr>
          <p:nvPr>
            <p:ph type="title"/>
          </p:nvPr>
        </p:nvSpPr>
        <p:spPr/>
        <p:txBody>
          <a:bodyPr/>
          <a:lstStyle/>
          <a:p>
            <a:r>
              <a:rPr lang="en-US" dirty="0"/>
              <a:t>Men de </a:t>
            </a:r>
            <a:r>
              <a:rPr lang="en-US" dirty="0" err="1"/>
              <a:t>fleste</a:t>
            </a:r>
            <a:r>
              <a:rPr lang="en-US" dirty="0"/>
              <a:t> </a:t>
            </a:r>
            <a:r>
              <a:rPr lang="en-US" dirty="0" err="1"/>
              <a:t>bøyningsformene</a:t>
            </a:r>
            <a:r>
              <a:rPr lang="en-US" dirty="0"/>
              <a:t> </a:t>
            </a:r>
            <a:r>
              <a:rPr lang="en-US" dirty="0" err="1"/>
              <a:t>brukes</a:t>
            </a:r>
            <a:r>
              <a:rPr lang="en-US" dirty="0"/>
              <a:t> </a:t>
            </a:r>
            <a:r>
              <a:rPr lang="en-US" dirty="0" err="1"/>
              <a:t>ikke</a:t>
            </a:r>
            <a:endParaRPr lang="en-US" dirty="0"/>
          </a:p>
        </p:txBody>
      </p:sp>
      <p:sp>
        <p:nvSpPr>
          <p:cNvPr id="3" name="Content Placeholder 2">
            <a:extLst>
              <a:ext uri="{FF2B5EF4-FFF2-40B4-BE49-F238E27FC236}">
                <a16:creationId xmlns:a16="http://schemas.microsoft.com/office/drawing/2014/main" id="{CA31EFD6-C86F-7EAB-B81F-B0C00B18FE9D}"/>
              </a:ext>
            </a:extLst>
          </p:cNvPr>
          <p:cNvSpPr>
            <a:spLocks noGrp="1"/>
          </p:cNvSpPr>
          <p:nvPr>
            <p:ph idx="1"/>
          </p:nvPr>
        </p:nvSpPr>
        <p:spPr>
          <a:xfrm>
            <a:off x="838200" y="1825625"/>
            <a:ext cx="10515600" cy="2390115"/>
          </a:xfrm>
        </p:spPr>
        <p:txBody>
          <a:bodyPr>
            <a:normAutofit/>
          </a:bodyPr>
          <a:lstStyle/>
          <a:p>
            <a:r>
              <a:rPr lang="en-US" dirty="0"/>
              <a:t>Et </a:t>
            </a:r>
            <a:r>
              <a:rPr lang="en-US" dirty="0" err="1"/>
              <a:t>typisk</a:t>
            </a:r>
            <a:r>
              <a:rPr lang="en-US" dirty="0"/>
              <a:t> </a:t>
            </a:r>
            <a:r>
              <a:rPr lang="en-US" dirty="0" err="1"/>
              <a:t>høyfrekvent</a:t>
            </a:r>
            <a:r>
              <a:rPr lang="en-US" dirty="0"/>
              <a:t> </a:t>
            </a:r>
            <a:r>
              <a:rPr lang="en-US" dirty="0" err="1"/>
              <a:t>ord</a:t>
            </a:r>
            <a:r>
              <a:rPr lang="en-US" dirty="0"/>
              <a:t> </a:t>
            </a:r>
            <a:r>
              <a:rPr lang="en-US" dirty="0" err="1"/>
              <a:t>har</a:t>
            </a:r>
            <a:r>
              <a:rPr lang="en-US" dirty="0"/>
              <a:t> 3 </a:t>
            </a:r>
            <a:r>
              <a:rPr lang="en-US" dirty="0" err="1"/>
              <a:t>bøyningsformer</a:t>
            </a:r>
            <a:r>
              <a:rPr lang="en-US" dirty="0"/>
              <a:t> </a:t>
            </a:r>
            <a:r>
              <a:rPr lang="en-US" dirty="0" err="1"/>
              <a:t>som</a:t>
            </a:r>
            <a:r>
              <a:rPr lang="en-US" dirty="0"/>
              <a:t> </a:t>
            </a:r>
            <a:r>
              <a:rPr lang="en-US" dirty="0" err="1"/>
              <a:t>brukes</a:t>
            </a:r>
            <a:r>
              <a:rPr lang="en-US" dirty="0"/>
              <a:t> </a:t>
            </a:r>
            <a:r>
              <a:rPr lang="en-US" dirty="0" err="1"/>
              <a:t>ofte</a:t>
            </a:r>
            <a:r>
              <a:rPr lang="en-US" dirty="0"/>
              <a:t>, </a:t>
            </a:r>
            <a:r>
              <a:rPr lang="en-US" dirty="0" err="1"/>
              <a:t>mens</a:t>
            </a:r>
            <a:r>
              <a:rPr lang="en-US" dirty="0"/>
              <a:t> </a:t>
            </a:r>
            <a:r>
              <a:rPr lang="en-US" dirty="0" err="1"/>
              <a:t>andre</a:t>
            </a:r>
            <a:r>
              <a:rPr lang="en-US" dirty="0"/>
              <a:t> </a:t>
            </a:r>
            <a:r>
              <a:rPr lang="en-US" dirty="0" err="1"/>
              <a:t>forekommer</a:t>
            </a:r>
            <a:r>
              <a:rPr lang="en-US" dirty="0"/>
              <a:t> </a:t>
            </a:r>
            <a:r>
              <a:rPr lang="en-US" dirty="0" err="1"/>
              <a:t>sjelden</a:t>
            </a:r>
            <a:r>
              <a:rPr lang="en-US" dirty="0"/>
              <a:t> </a:t>
            </a:r>
            <a:r>
              <a:rPr lang="en-US" dirty="0" err="1"/>
              <a:t>eller</a:t>
            </a:r>
            <a:r>
              <a:rPr lang="en-US" dirty="0"/>
              <a:t> </a:t>
            </a:r>
            <a:r>
              <a:rPr lang="en-US" dirty="0" err="1"/>
              <a:t>aldri</a:t>
            </a:r>
            <a:endParaRPr lang="en-US" dirty="0"/>
          </a:p>
          <a:p>
            <a:r>
              <a:rPr lang="en-US" dirty="0" err="1"/>
              <a:t>Utvalg</a:t>
            </a:r>
            <a:r>
              <a:rPr lang="en-US" dirty="0"/>
              <a:t> av </a:t>
            </a:r>
            <a:r>
              <a:rPr lang="en-US" dirty="0" err="1"/>
              <a:t>bøyningsformer</a:t>
            </a:r>
            <a:r>
              <a:rPr lang="en-US" dirty="0"/>
              <a:t> </a:t>
            </a:r>
            <a:r>
              <a:rPr lang="en-US" dirty="0" err="1"/>
              <a:t>varierer</a:t>
            </a:r>
            <a:r>
              <a:rPr lang="en-US" dirty="0"/>
              <a:t> </a:t>
            </a:r>
            <a:r>
              <a:rPr lang="en-US" dirty="0" err="1"/>
              <a:t>fra</a:t>
            </a:r>
            <a:r>
              <a:rPr lang="en-US" dirty="0"/>
              <a:t> </a:t>
            </a:r>
            <a:r>
              <a:rPr lang="en-US" dirty="0" err="1"/>
              <a:t>ord</a:t>
            </a:r>
            <a:r>
              <a:rPr lang="en-US" dirty="0"/>
              <a:t> </a:t>
            </a:r>
            <a:r>
              <a:rPr lang="en-US" dirty="0" err="1"/>
              <a:t>til</a:t>
            </a:r>
            <a:r>
              <a:rPr lang="en-US" dirty="0"/>
              <a:t> </a:t>
            </a:r>
            <a:r>
              <a:rPr lang="en-US" dirty="0" err="1"/>
              <a:t>ord</a:t>
            </a:r>
            <a:endParaRPr lang="en-US" dirty="0"/>
          </a:p>
          <a:p>
            <a:r>
              <a:rPr lang="en-US" dirty="0" err="1"/>
              <a:t>Utvalg</a:t>
            </a:r>
            <a:r>
              <a:rPr lang="en-US" dirty="0"/>
              <a:t> av </a:t>
            </a:r>
            <a:r>
              <a:rPr lang="en-US" dirty="0" err="1"/>
              <a:t>bøyningsformer</a:t>
            </a:r>
            <a:r>
              <a:rPr lang="en-US" dirty="0"/>
              <a:t> er </a:t>
            </a:r>
            <a:r>
              <a:rPr lang="en-US" dirty="0" err="1"/>
              <a:t>motivert</a:t>
            </a:r>
            <a:r>
              <a:rPr lang="en-US" dirty="0"/>
              <a:t> av </a:t>
            </a:r>
            <a:r>
              <a:rPr lang="en-US" dirty="0" err="1"/>
              <a:t>grammatiske</a:t>
            </a:r>
            <a:r>
              <a:rPr lang="en-US" dirty="0"/>
              <a:t> </a:t>
            </a:r>
            <a:r>
              <a:rPr lang="en-US" dirty="0" err="1"/>
              <a:t>konstruksjoner</a:t>
            </a:r>
            <a:r>
              <a:rPr lang="en-US" dirty="0"/>
              <a:t> </a:t>
            </a:r>
            <a:r>
              <a:rPr lang="en-US" dirty="0" err="1"/>
              <a:t>og</a:t>
            </a:r>
            <a:r>
              <a:rPr lang="en-US" dirty="0"/>
              <a:t> </a:t>
            </a:r>
            <a:r>
              <a:rPr lang="en-US" dirty="0" err="1"/>
              <a:t>kollokasjoner</a:t>
            </a:r>
            <a:endParaRPr lang="en-US" dirty="0"/>
          </a:p>
        </p:txBody>
      </p:sp>
      <p:sp>
        <p:nvSpPr>
          <p:cNvPr id="4" name="Rounded Rectangle 3">
            <a:extLst>
              <a:ext uri="{FF2B5EF4-FFF2-40B4-BE49-F238E27FC236}">
                <a16:creationId xmlns:a16="http://schemas.microsoft.com/office/drawing/2014/main" id="{DD2F6610-7630-747E-7026-EE6F231AFCEE}"/>
              </a:ext>
            </a:extLst>
          </p:cNvPr>
          <p:cNvSpPr/>
          <p:nvPr/>
        </p:nvSpPr>
        <p:spPr>
          <a:xfrm>
            <a:off x="684143" y="4350677"/>
            <a:ext cx="10823714" cy="20515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3600" dirty="0"/>
              <a:t>Ved bruk av korpusdata kan vi fastslå nøyaktig</a:t>
            </a:r>
          </a:p>
          <a:p>
            <a:pPr algn="ctr"/>
            <a:r>
              <a:rPr lang="nb-NO" sz="3600" dirty="0"/>
              <a:t>hvilke bøyningsformer som forekommer hyppigst, </a:t>
            </a:r>
          </a:p>
          <a:p>
            <a:pPr algn="ctr"/>
            <a:r>
              <a:rPr lang="nb-NO" sz="3600" dirty="0"/>
              <a:t>og i hvilke kontekster de brukes</a:t>
            </a:r>
            <a:endParaRPr lang="en-US" sz="3600" dirty="0"/>
          </a:p>
        </p:txBody>
      </p:sp>
    </p:spTree>
    <p:extLst>
      <p:ext uri="{BB962C8B-B14F-4D97-AF65-F5344CB8AC3E}">
        <p14:creationId xmlns:p14="http://schemas.microsoft.com/office/powerpoint/2010/main" val="96111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A4C78-C969-4D10-7F43-910ADD0FC248}"/>
              </a:ext>
            </a:extLst>
          </p:cNvPr>
          <p:cNvSpPr>
            <a:spLocks noGrp="1"/>
          </p:cNvSpPr>
          <p:nvPr>
            <p:ph type="title"/>
          </p:nvPr>
        </p:nvSpPr>
        <p:spPr/>
        <p:txBody>
          <a:bodyPr/>
          <a:lstStyle/>
          <a:p>
            <a:r>
              <a:rPr lang="en-US" dirty="0"/>
              <a:t>NB: </a:t>
            </a:r>
            <a:r>
              <a:rPr lang="en-US" dirty="0" err="1"/>
              <a:t>Korpusdata</a:t>
            </a:r>
            <a:r>
              <a:rPr lang="en-US" dirty="0"/>
              <a:t> er </a:t>
            </a:r>
            <a:r>
              <a:rPr lang="en-US" dirty="0" err="1"/>
              <a:t>ikke</a:t>
            </a:r>
            <a:r>
              <a:rPr lang="en-US" dirty="0"/>
              <a:t> </a:t>
            </a:r>
            <a:r>
              <a:rPr lang="en-US" dirty="0" err="1"/>
              <a:t>perfekt</a:t>
            </a:r>
            <a:endParaRPr lang="en-US" dirty="0"/>
          </a:p>
        </p:txBody>
      </p:sp>
      <p:sp>
        <p:nvSpPr>
          <p:cNvPr id="3" name="Content Placeholder 2">
            <a:extLst>
              <a:ext uri="{FF2B5EF4-FFF2-40B4-BE49-F238E27FC236}">
                <a16:creationId xmlns:a16="http://schemas.microsoft.com/office/drawing/2014/main" id="{EF822F66-64C1-EC8E-AC37-D9C5A7C4D36E}"/>
              </a:ext>
            </a:extLst>
          </p:cNvPr>
          <p:cNvSpPr>
            <a:spLocks noGrp="1"/>
          </p:cNvSpPr>
          <p:nvPr>
            <p:ph idx="1"/>
          </p:nvPr>
        </p:nvSpPr>
        <p:spPr>
          <a:xfrm>
            <a:off x="838200" y="1825625"/>
            <a:ext cx="6417623" cy="4351338"/>
          </a:xfrm>
        </p:spPr>
        <p:txBody>
          <a:bodyPr/>
          <a:lstStyle/>
          <a:p>
            <a:r>
              <a:rPr lang="nb-NO" dirty="0"/>
              <a:t>Korpusdata (og store datasett) har en tendens til å representere menn mer enn kvinner</a:t>
            </a:r>
          </a:p>
          <a:p>
            <a:pPr lvl="1"/>
            <a:r>
              <a:rPr lang="en-US" dirty="0"/>
              <a:t>Kuznetsova (2015) </a:t>
            </a:r>
            <a:r>
              <a:rPr lang="en-US" dirty="0" err="1"/>
              <a:t>har</a:t>
            </a:r>
            <a:r>
              <a:rPr lang="en-US" dirty="0"/>
              <a:t> </a:t>
            </a:r>
            <a:r>
              <a:rPr lang="en-US" dirty="0" err="1"/>
              <a:t>demonstrert</a:t>
            </a:r>
            <a:r>
              <a:rPr lang="en-US" dirty="0"/>
              <a:t> at et </a:t>
            </a:r>
            <a:r>
              <a:rPr lang="en-US" dirty="0" err="1"/>
              <a:t>typisk</a:t>
            </a:r>
            <a:r>
              <a:rPr lang="en-US" dirty="0"/>
              <a:t> verb </a:t>
            </a:r>
            <a:r>
              <a:rPr lang="en-US" dirty="0" err="1"/>
              <a:t>i</a:t>
            </a:r>
            <a:r>
              <a:rPr lang="en-US" dirty="0"/>
              <a:t> det </a:t>
            </a:r>
            <a:r>
              <a:rPr lang="en-US" dirty="0" err="1"/>
              <a:t>russiske</a:t>
            </a:r>
            <a:r>
              <a:rPr lang="en-US" dirty="0"/>
              <a:t> </a:t>
            </a:r>
            <a:r>
              <a:rPr lang="en-US" dirty="0" err="1"/>
              <a:t>nasjonalkorpuset</a:t>
            </a:r>
            <a:r>
              <a:rPr lang="en-US" dirty="0"/>
              <a:t> (</a:t>
            </a:r>
            <a:r>
              <a:rPr lang="ru-RU" dirty="0"/>
              <a:t>НКРЯ</a:t>
            </a:r>
            <a:r>
              <a:rPr lang="en-US" dirty="0"/>
              <a:t>) </a:t>
            </a:r>
            <a:r>
              <a:rPr lang="en-US" dirty="0" err="1"/>
              <a:t>forekommer</a:t>
            </a:r>
            <a:r>
              <a:rPr lang="en-US" dirty="0"/>
              <a:t> 3 ganger </a:t>
            </a:r>
            <a:r>
              <a:rPr lang="en-US" dirty="0" err="1"/>
              <a:t>oftere</a:t>
            </a:r>
            <a:r>
              <a:rPr lang="en-US" dirty="0"/>
              <a:t> med </a:t>
            </a:r>
            <a:r>
              <a:rPr lang="en-US" dirty="0" err="1"/>
              <a:t>maskuline</a:t>
            </a:r>
            <a:r>
              <a:rPr lang="en-US" dirty="0"/>
              <a:t> </a:t>
            </a:r>
            <a:r>
              <a:rPr lang="en-US" dirty="0" err="1"/>
              <a:t>bøyningsformer</a:t>
            </a:r>
            <a:r>
              <a:rPr lang="en-US" dirty="0"/>
              <a:t> </a:t>
            </a:r>
            <a:r>
              <a:rPr lang="en-US" dirty="0" err="1"/>
              <a:t>enn</a:t>
            </a:r>
            <a:r>
              <a:rPr lang="en-US" dirty="0"/>
              <a:t> med feminine</a:t>
            </a:r>
          </a:p>
          <a:p>
            <a:pPr lvl="1"/>
            <a:r>
              <a:rPr lang="ru-RU" dirty="0"/>
              <a:t>НКРЯ </a:t>
            </a:r>
            <a:r>
              <a:rPr lang="nb-NO" dirty="0"/>
              <a:t>har </a:t>
            </a:r>
            <a:r>
              <a:rPr lang="en-US" dirty="0"/>
              <a:t>407 823 </a:t>
            </a:r>
            <a:r>
              <a:rPr lang="en-US" dirty="0" err="1"/>
              <a:t>eksempler</a:t>
            </a:r>
            <a:r>
              <a:rPr lang="en-US" dirty="0"/>
              <a:t> av </a:t>
            </a:r>
            <a:r>
              <a:rPr lang="ru-RU" i="1" dirty="0"/>
              <a:t>сказал</a:t>
            </a:r>
            <a:r>
              <a:rPr lang="en-US" dirty="0"/>
              <a:t> ‘</a:t>
            </a:r>
            <a:r>
              <a:rPr lang="en-US" dirty="0" err="1"/>
              <a:t>han</a:t>
            </a:r>
            <a:r>
              <a:rPr lang="en-US" dirty="0"/>
              <a:t> </a:t>
            </a:r>
            <a:r>
              <a:rPr lang="en-US" dirty="0" err="1"/>
              <a:t>sa</a:t>
            </a:r>
            <a:r>
              <a:rPr lang="en-US" dirty="0"/>
              <a:t>’ vs. 119 855 </a:t>
            </a:r>
            <a:r>
              <a:rPr lang="en-US" dirty="0" err="1"/>
              <a:t>eksempler</a:t>
            </a:r>
            <a:r>
              <a:rPr lang="en-US" dirty="0"/>
              <a:t> av </a:t>
            </a:r>
            <a:r>
              <a:rPr lang="ru-RU" i="1" dirty="0"/>
              <a:t>сказал</a:t>
            </a:r>
            <a:r>
              <a:rPr lang="nb-NO" i="1" dirty="0"/>
              <a:t>a</a:t>
            </a:r>
            <a:r>
              <a:rPr lang="en-US" dirty="0"/>
              <a:t> ‘</a:t>
            </a:r>
            <a:r>
              <a:rPr lang="en-US" dirty="0" err="1"/>
              <a:t>hun</a:t>
            </a:r>
            <a:r>
              <a:rPr lang="en-US" dirty="0"/>
              <a:t> </a:t>
            </a:r>
            <a:r>
              <a:rPr lang="en-US" dirty="0" err="1"/>
              <a:t>sa</a:t>
            </a:r>
            <a:r>
              <a:rPr lang="en-US" dirty="0"/>
              <a:t>’</a:t>
            </a:r>
            <a:r>
              <a:rPr lang="en-NO" dirty="0"/>
              <a:t> </a:t>
            </a:r>
            <a:endParaRPr lang="nb-NO" dirty="0"/>
          </a:p>
        </p:txBody>
      </p:sp>
      <p:pic>
        <p:nvPicPr>
          <p:cNvPr id="1026" name="Picture 2" descr="Invisible Women, the Sunday Times number one bestseller exposing the gender  bias women face every day eBook by Caroline Criado Perez | 9781473548299 |  Booktopia">
            <a:extLst>
              <a:ext uri="{FF2B5EF4-FFF2-40B4-BE49-F238E27FC236}">
                <a16:creationId xmlns:a16="http://schemas.microsoft.com/office/drawing/2014/main" id="{39290778-FFE5-3171-031B-FF2AD1D3D97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49" r="18195"/>
          <a:stretch/>
        </p:blipFill>
        <p:spPr bwMode="auto">
          <a:xfrm>
            <a:off x="9435170" y="0"/>
            <a:ext cx="2756830" cy="43513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23CB215-4CE9-CE38-5FE1-FBD05CE9BA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3338" y="3429001"/>
            <a:ext cx="3043237" cy="34289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823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26EE4FD-480F-42A5-9FEB-DA630457C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5">
            <a:extLst>
              <a:ext uri="{FF2B5EF4-FFF2-40B4-BE49-F238E27FC236}">
                <a16:creationId xmlns:a16="http://schemas.microsoft.com/office/drawing/2014/main" id="{A187062F-BE14-42FC-B06A-607DB23849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8" y="1766812"/>
            <a:ext cx="822493" cy="4232692"/>
          </a:xfrm>
          <a:custGeom>
            <a:avLst/>
            <a:gdLst>
              <a:gd name="T0" fmla="*/ 491 w 491"/>
              <a:gd name="T1" fmla="*/ 2247 h 2732"/>
              <a:gd name="T2" fmla="*/ 0 w 491"/>
              <a:gd name="T3" fmla="*/ 2732 h 2732"/>
              <a:gd name="T4" fmla="*/ 0 w 491"/>
              <a:gd name="T5" fmla="*/ 486 h 2732"/>
              <a:gd name="T6" fmla="*/ 491 w 491"/>
              <a:gd name="T7" fmla="*/ 0 h 2732"/>
              <a:gd name="T8" fmla="*/ 491 w 491"/>
              <a:gd name="T9" fmla="*/ 2247 h 2732"/>
            </a:gdLst>
            <a:ahLst/>
            <a:cxnLst>
              <a:cxn ang="0">
                <a:pos x="T0" y="T1"/>
              </a:cxn>
              <a:cxn ang="0">
                <a:pos x="T2" y="T3"/>
              </a:cxn>
              <a:cxn ang="0">
                <a:pos x="T4" y="T5"/>
              </a:cxn>
              <a:cxn ang="0">
                <a:pos x="T6" y="T7"/>
              </a:cxn>
              <a:cxn ang="0">
                <a:pos x="T8" y="T9"/>
              </a:cxn>
            </a:cxnLst>
            <a:rect l="0" t="0" r="r" b="b"/>
            <a:pathLst>
              <a:path w="491" h="2732">
                <a:moveTo>
                  <a:pt x="491" y="2247"/>
                </a:moveTo>
                <a:lnTo>
                  <a:pt x="0" y="2732"/>
                </a:lnTo>
                <a:lnTo>
                  <a:pt x="0" y="486"/>
                </a:lnTo>
                <a:lnTo>
                  <a:pt x="491" y="0"/>
                </a:lnTo>
                <a:lnTo>
                  <a:pt x="491" y="224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731FE21B-2A45-4BF5-8B03-E123419887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842689" y="1423780"/>
            <a:ext cx="687754" cy="3820236"/>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2DC5A94D-79ED-48F5-9DC5-96CBB507CE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3" y="1239381"/>
            <a:ext cx="347200" cy="3699705"/>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8">
            <a:extLst>
              <a:ext uri="{FF2B5EF4-FFF2-40B4-BE49-F238E27FC236}">
                <a16:creationId xmlns:a16="http://schemas.microsoft.com/office/drawing/2014/main" id="{93A3D4BE-AF25-4F9A-9C29-1145CCE24A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a:off x="1183242" y="1230651"/>
            <a:ext cx="10208658" cy="3531073"/>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40963608-5866-BF42-A603-946E881769DA}"/>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lang="en-US" sz="6600" b="1" dirty="0" err="1">
                <a:solidFill>
                  <a:schemeClr val="bg1"/>
                </a:solidFill>
              </a:rPr>
              <a:t>Hva</a:t>
            </a:r>
            <a:r>
              <a:rPr lang="en-US" sz="6600" b="1" dirty="0">
                <a:solidFill>
                  <a:schemeClr val="bg1"/>
                </a:solidFill>
              </a:rPr>
              <a:t> er </a:t>
            </a:r>
            <a:r>
              <a:rPr lang="en-US" sz="6600" b="1" dirty="0" err="1">
                <a:solidFill>
                  <a:schemeClr val="bg1"/>
                </a:solidFill>
              </a:rPr>
              <a:t>SMARTool</a:t>
            </a:r>
            <a:r>
              <a:rPr lang="en-US" sz="6600" b="1" dirty="0">
                <a:solidFill>
                  <a:schemeClr val="bg1"/>
                </a:solidFill>
              </a:rPr>
              <a:t>?</a:t>
            </a:r>
          </a:p>
        </p:txBody>
      </p:sp>
      <p:sp>
        <p:nvSpPr>
          <p:cNvPr id="3" name="Text Placeholder 2">
            <a:extLst>
              <a:ext uri="{FF2B5EF4-FFF2-40B4-BE49-F238E27FC236}">
                <a16:creationId xmlns:a16="http://schemas.microsoft.com/office/drawing/2014/main" id="{1A5C418F-BAAA-3D42-A372-104267B998E7}"/>
              </a:ext>
            </a:extLst>
          </p:cNvPr>
          <p:cNvSpPr>
            <a:spLocks noGrp="1"/>
          </p:cNvSpPr>
          <p:nvPr>
            <p:ph type="body" idx="1"/>
          </p:nvPr>
        </p:nvSpPr>
        <p:spPr>
          <a:xfrm>
            <a:off x="1987499" y="4810308"/>
            <a:ext cx="9003022" cy="1076551"/>
          </a:xfrm>
        </p:spPr>
        <p:txBody>
          <a:bodyPr vert="horz" lIns="91440" tIns="45720" rIns="91440" bIns="45720" rtlCol="0">
            <a:normAutofit/>
          </a:bodyPr>
          <a:lstStyle/>
          <a:p>
            <a:endParaRPr lang="en-US" sz="2400" kern="1200">
              <a:solidFill>
                <a:schemeClr val="tx1"/>
              </a:solidFill>
              <a:latin typeface="+mn-lt"/>
              <a:ea typeface="+mn-ea"/>
              <a:cs typeface="+mn-cs"/>
            </a:endParaRPr>
          </a:p>
        </p:txBody>
      </p:sp>
    </p:spTree>
    <p:extLst>
      <p:ext uri="{BB962C8B-B14F-4D97-AF65-F5344CB8AC3E}">
        <p14:creationId xmlns:p14="http://schemas.microsoft.com/office/powerpoint/2010/main" val="3099105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C5669A-118C-8D42-94D7-2FDA0B0AD071}"/>
              </a:ext>
            </a:extLst>
          </p:cNvPr>
          <p:cNvSpPr/>
          <p:nvPr/>
        </p:nvSpPr>
        <p:spPr>
          <a:xfrm>
            <a:off x="805898" y="3753526"/>
            <a:ext cx="10580204" cy="769441"/>
          </a:xfrm>
          <a:prstGeom prst="rect">
            <a:avLst/>
          </a:prstGeom>
        </p:spPr>
        <p:txBody>
          <a:bodyPr wrap="none">
            <a:spAutoFit/>
          </a:bodyPr>
          <a:lstStyle/>
          <a:p>
            <a:r>
              <a:rPr lang="en-US" sz="4400" u="sng" dirty="0">
                <a:solidFill>
                  <a:schemeClr val="bg1"/>
                </a:solidFill>
                <a:latin typeface="Calibri" panose="020F0502020204030204" pitchFamily="34" charset="0"/>
                <a:cs typeface="Calibri" panose="020F0502020204030204" pitchFamily="34" charset="0"/>
              </a:rPr>
              <a:t>https://</a:t>
            </a:r>
            <a:r>
              <a:rPr lang="en-US" sz="4400" u="sng" dirty="0" err="1">
                <a:solidFill>
                  <a:schemeClr val="bg1"/>
                </a:solidFill>
                <a:latin typeface="Calibri" panose="020F0502020204030204" pitchFamily="34" charset="0"/>
                <a:cs typeface="Calibri" panose="020F0502020204030204" pitchFamily="34" charset="0"/>
              </a:rPr>
              <a:t>smartool.github.io</a:t>
            </a:r>
            <a:r>
              <a:rPr lang="en-US" sz="4400" u="sng" dirty="0">
                <a:solidFill>
                  <a:schemeClr val="bg1"/>
                </a:solidFill>
                <a:latin typeface="Calibri" panose="020F0502020204030204" pitchFamily="34" charset="0"/>
                <a:cs typeface="Calibri" panose="020F0502020204030204" pitchFamily="34" charset="0"/>
              </a:rPr>
              <a:t>/</a:t>
            </a:r>
            <a:r>
              <a:rPr lang="en-US" sz="4400" u="sng" dirty="0" err="1">
                <a:solidFill>
                  <a:schemeClr val="bg1"/>
                </a:solidFill>
                <a:latin typeface="Calibri" panose="020F0502020204030204" pitchFamily="34" charset="0"/>
                <a:cs typeface="Calibri" panose="020F0502020204030204" pitchFamily="34" charset="0"/>
              </a:rPr>
              <a:t>smartool-rus-eng</a:t>
            </a:r>
            <a:r>
              <a:rPr lang="en-US" sz="4400" u="sng" dirty="0">
                <a:solidFill>
                  <a:schemeClr val="bg1"/>
                </a:solidFill>
                <a:latin typeface="Calibri" panose="020F0502020204030204" pitchFamily="34" charset="0"/>
                <a:cs typeface="Calibri" panose="020F0502020204030204" pitchFamily="34" charset="0"/>
              </a:rPr>
              <a:t>/</a:t>
            </a:r>
            <a:endParaRPr lang="en-NO" sz="4400" dirty="0">
              <a:solidFill>
                <a:schemeClr val="bg1"/>
              </a:solidFill>
            </a:endParaRPr>
          </a:p>
        </p:txBody>
      </p:sp>
      <p:pic>
        <p:nvPicPr>
          <p:cNvPr id="4" name="Content Placeholder 11" descr="A picture containing text, clipart&#10;&#10;Description automatically generated">
            <a:extLst>
              <a:ext uri="{FF2B5EF4-FFF2-40B4-BE49-F238E27FC236}">
                <a16:creationId xmlns:a16="http://schemas.microsoft.com/office/drawing/2014/main" id="{60B5A05C-D441-F2CD-9251-AD24C2838E53}"/>
              </a:ext>
            </a:extLst>
          </p:cNvPr>
          <p:cNvPicPr>
            <a:picLocks noChangeAspect="1"/>
          </p:cNvPicPr>
          <p:nvPr/>
        </p:nvPicPr>
        <p:blipFill>
          <a:blip r:embed="rId2"/>
          <a:stretch>
            <a:fillRect/>
          </a:stretch>
        </p:blipFill>
        <p:spPr>
          <a:xfrm>
            <a:off x="838200" y="383263"/>
            <a:ext cx="10515600" cy="2721212"/>
          </a:xfrm>
          <a:prstGeom prst="rect">
            <a:avLst/>
          </a:prstGeom>
        </p:spPr>
      </p:pic>
    </p:spTree>
    <p:extLst>
      <p:ext uri="{BB962C8B-B14F-4D97-AF65-F5344CB8AC3E}">
        <p14:creationId xmlns:p14="http://schemas.microsoft.com/office/powerpoint/2010/main" val="31205682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1345</TotalTime>
  <Words>1990</Words>
  <Application>Microsoft Macintosh PowerPoint</Application>
  <PresentationFormat>Widescreen</PresentationFormat>
  <Paragraphs>179</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SMARTool (Strategic Mastery of Russian Tool) bringer forskningsfronten til klasserommet</vt:lpstr>
      <vt:lpstr>PowerPoint Presentation</vt:lpstr>
      <vt:lpstr>Oversikt</vt:lpstr>
      <vt:lpstr>Hvorfor trenger vi SMARTool?</vt:lpstr>
      <vt:lpstr>Russisk har relativt store bøyningsparadigmer</vt:lpstr>
      <vt:lpstr>Men de fleste bøyningsformene brukes ikke</vt:lpstr>
      <vt:lpstr>NB: Korpusdata er ikke perfekt</vt:lpstr>
      <vt:lpstr>Hva er SMARTool?</vt:lpstr>
      <vt:lpstr>PowerPoint Presentation</vt:lpstr>
      <vt:lpstr>Gratis tilgjengelig til alle uten passord</vt:lpstr>
      <vt:lpstr>PowerPoint Presentation</vt:lpstr>
      <vt:lpstr>Open source kode</vt:lpstr>
      <vt:lpstr>Men...</vt:lpstr>
      <vt:lpstr>PowerPoint Presentation</vt:lpstr>
      <vt:lpstr>Hvordan kan vi bruke SMARTool i klasserommet? Skattejakt</vt:lpstr>
      <vt:lpstr>Strukturen til Skattejakt: 3 deler</vt:lpstr>
      <vt:lpstr>PowerPoint Presentation</vt:lpstr>
      <vt:lpstr>Skattejakt nivå A1:  ord på a- og э-</vt:lpstr>
      <vt:lpstr>Skattejakt nivå A1:  российский, русский, иностранный</vt:lpstr>
      <vt:lpstr>Skattejakt nivå A1: кухня, ресторан</vt:lpstr>
      <vt:lpstr>Skattejakt nivå A1: еда</vt:lpstr>
      <vt:lpstr>Skattejakt på høyere nivå </vt:lpstr>
      <vt:lpstr>Hvordan kan vi bruke SMARTool i klasserommet? StoryTime</vt:lpstr>
      <vt:lpstr>StoryTime bygger på  kombinasjoner av CEFR nivå og topics</vt:lpstr>
      <vt:lpstr>StoryTime nivå A1 Topic: магазин (shopping); купить, одежда </vt:lpstr>
      <vt:lpstr>StoryTime nivå A2 Topic: погода (weather); юг, тёплый, лить </vt:lpstr>
      <vt:lpstr>StoryTime nivå B1 Topic: здоровье (health); принимать, операция, желудок, анализ </vt:lpstr>
      <vt:lpstr>StoryTime nivå B2 Topic: учёба/работа (study/work); вкладывать, безграничный, биржа, ввоз, бюджет </vt:lpstr>
      <vt:lpstr>Muligheter for bruk av StoryTime</vt:lpstr>
      <vt:lpstr>Oppsumering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Russian’s ICONic constructICON </dc:title>
  <dc:creator>Laura A Janda</dc:creator>
  <cp:lastModifiedBy>Laura Alexis Janda</cp:lastModifiedBy>
  <cp:revision>2</cp:revision>
  <cp:lastPrinted>2022-08-08T08:50:13Z</cp:lastPrinted>
  <dcterms:created xsi:type="dcterms:W3CDTF">2021-10-15T08:12:02Z</dcterms:created>
  <dcterms:modified xsi:type="dcterms:W3CDTF">2022-08-09T07:11:32Z</dcterms:modified>
</cp:coreProperties>
</file>