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29"/>
  </p:notesMasterIdLst>
  <p:sldIdLst>
    <p:sldId id="258" r:id="rId2"/>
    <p:sldId id="286" r:id="rId3"/>
    <p:sldId id="298" r:id="rId4"/>
    <p:sldId id="299" r:id="rId5"/>
    <p:sldId id="300" r:id="rId6"/>
    <p:sldId id="287" r:id="rId7"/>
    <p:sldId id="295" r:id="rId8"/>
    <p:sldId id="288" r:id="rId9"/>
    <p:sldId id="291" r:id="rId10"/>
    <p:sldId id="293" r:id="rId11"/>
    <p:sldId id="292" r:id="rId12"/>
    <p:sldId id="289" r:id="rId13"/>
    <p:sldId id="294" r:id="rId14"/>
    <p:sldId id="274" r:id="rId15"/>
    <p:sldId id="275" r:id="rId16"/>
    <p:sldId id="267" r:id="rId17"/>
    <p:sldId id="302" r:id="rId18"/>
    <p:sldId id="303" r:id="rId19"/>
    <p:sldId id="307" r:id="rId20"/>
    <p:sldId id="304" r:id="rId21"/>
    <p:sldId id="305" r:id="rId22"/>
    <p:sldId id="268" r:id="rId23"/>
    <p:sldId id="296" r:id="rId24"/>
    <p:sldId id="297" r:id="rId25"/>
    <p:sldId id="284" r:id="rId26"/>
    <p:sldId id="269" r:id="rId27"/>
    <p:sldId id="278" r:id="rId28"/>
  </p:sldIdLst>
  <p:sldSz cx="12192000" cy="6858000"/>
  <p:notesSz cx="6858000" cy="9144000"/>
  <p:defaultText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5072"/>
    <a:srgbClr val="A1E4E9"/>
    <a:srgbClr val="44536A"/>
    <a:srgbClr val="AEDA9A"/>
    <a:srgbClr val="ADE0E8"/>
    <a:srgbClr val="FFC00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BB7849-9EF5-2C4B-90CF-E726F9ECA4BD}" v="27" dt="2024-11-05T13:02:52.7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54"/>
    <p:restoredTop sz="94694"/>
  </p:normalViewPr>
  <p:slideViewPr>
    <p:cSldViewPr snapToGrid="0">
      <p:cViewPr varScale="1">
        <p:scale>
          <a:sx n="121" d="100"/>
          <a:sy n="121" d="100"/>
        </p:scale>
        <p:origin x="19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Alexis Janda" userId="1f227e26-6259-47d3-b693-dce21943f79e" providerId="ADAL" clId="{45BB7849-9EF5-2C4B-90CF-E726F9ECA4BD}"/>
    <pc:docChg chg="addSld delSld modSld">
      <pc:chgData name="Laura Alexis Janda" userId="1f227e26-6259-47d3-b693-dce21943f79e" providerId="ADAL" clId="{45BB7849-9EF5-2C4B-90CF-E726F9ECA4BD}" dt="2024-11-05T13:02:55.396" v="27" actId="2696"/>
      <pc:docMkLst>
        <pc:docMk/>
      </pc:docMkLst>
      <pc:sldChg chg="modSp">
        <pc:chgData name="Laura Alexis Janda" userId="1f227e26-6259-47d3-b693-dce21943f79e" providerId="ADAL" clId="{45BB7849-9EF5-2C4B-90CF-E726F9ECA4BD}" dt="2024-10-14T11:27:09.484" v="25" actId="20577"/>
        <pc:sldMkLst>
          <pc:docMk/>
          <pc:sldMk cId="2205446157" sldId="286"/>
        </pc:sldMkLst>
        <pc:graphicFrameChg chg="mod">
          <ac:chgData name="Laura Alexis Janda" userId="1f227e26-6259-47d3-b693-dce21943f79e" providerId="ADAL" clId="{45BB7849-9EF5-2C4B-90CF-E726F9ECA4BD}" dt="2024-10-14T11:27:09.484" v="25" actId="20577"/>
          <ac:graphicFrameMkLst>
            <pc:docMk/>
            <pc:sldMk cId="2205446157" sldId="286"/>
            <ac:graphicFrameMk id="5" creationId="{CA37E02B-CC51-8525-F38E-BA28077E09FE}"/>
          </ac:graphicFrameMkLst>
        </pc:graphicFrameChg>
      </pc:sldChg>
      <pc:sldChg chg="del">
        <pc:chgData name="Laura Alexis Janda" userId="1f227e26-6259-47d3-b693-dce21943f79e" providerId="ADAL" clId="{45BB7849-9EF5-2C4B-90CF-E726F9ECA4BD}" dt="2024-11-05T13:02:55.396" v="27" actId="2696"/>
        <pc:sldMkLst>
          <pc:docMk/>
          <pc:sldMk cId="2628133024" sldId="306"/>
        </pc:sldMkLst>
      </pc:sldChg>
      <pc:sldChg chg="add setBg">
        <pc:chgData name="Laura Alexis Janda" userId="1f227e26-6259-47d3-b693-dce21943f79e" providerId="ADAL" clId="{45BB7849-9EF5-2C4B-90CF-E726F9ECA4BD}" dt="2024-11-05T13:02:52.712" v="26"/>
        <pc:sldMkLst>
          <pc:docMk/>
          <pc:sldMk cId="1493680975" sldId="307"/>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9969D0-A3E9-4A7B-81B4-F60524F4E077}"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A449A310-AB9B-404D-81BC-0066D8DDE995}">
      <dgm:prSet custT="1"/>
      <dgm:spPr/>
      <dgm:t>
        <a:bodyPr/>
        <a:lstStyle/>
        <a:p>
          <a:pPr>
            <a:lnSpc>
              <a:spcPct val="100000"/>
            </a:lnSpc>
          </a:pPr>
          <a:r>
            <a:rPr lang="en-GB" sz="2200"/>
            <a:t>	</a:t>
          </a:r>
          <a:r>
            <a:rPr lang="en-GB" sz="2000"/>
            <a:t>How constructions are organized in a language: </a:t>
          </a:r>
          <a:r>
            <a:rPr lang="en-GB" sz="2000" err="1"/>
            <a:t>inventorium</a:t>
          </a:r>
          <a:r>
            <a:rPr lang="en-GB" sz="2000"/>
            <a:t> VS. </a:t>
          </a:r>
          <a:r>
            <a:rPr lang="en-GB" sz="2000" err="1"/>
            <a:t>constructiCon</a:t>
          </a:r>
          <a:endParaRPr lang="en-US" sz="2200"/>
        </a:p>
      </dgm:t>
    </dgm:pt>
    <dgm:pt modelId="{30F5984A-44B3-427B-82A6-59B246823B66}" type="parTrans" cxnId="{E2CE464E-268A-4222-A231-028E22A11378}">
      <dgm:prSet/>
      <dgm:spPr/>
      <dgm:t>
        <a:bodyPr/>
        <a:lstStyle/>
        <a:p>
          <a:endParaRPr lang="en-US"/>
        </a:p>
      </dgm:t>
    </dgm:pt>
    <dgm:pt modelId="{29AD2701-B0EE-4F77-AD3C-7063886BCB8B}" type="sibTrans" cxnId="{E2CE464E-268A-4222-A231-028E22A11378}">
      <dgm:prSet/>
      <dgm:spPr/>
      <dgm:t>
        <a:bodyPr/>
        <a:lstStyle/>
        <a:p>
          <a:endParaRPr lang="en-US"/>
        </a:p>
      </dgm:t>
    </dgm:pt>
    <dgm:pt modelId="{D5F1AE11-8582-4948-94EA-94CCE31534F6}">
      <dgm:prSet/>
      <dgm:spPr/>
      <dgm:t>
        <a:bodyPr/>
        <a:lstStyle/>
        <a:p>
          <a:pPr rtl="0">
            <a:lnSpc>
              <a:spcPct val="100000"/>
            </a:lnSpc>
          </a:pPr>
          <a:r>
            <a:rPr lang="en-US" dirty="0"/>
            <a:t>	</a:t>
          </a:r>
          <a:r>
            <a:rPr lang="en-US" b="1" dirty="0">
              <a:latin typeface="Calibri Light" panose="020F0302020204030204"/>
            </a:rPr>
            <a:t>No construction</a:t>
          </a:r>
          <a:r>
            <a:rPr lang="en-US" b="1" dirty="0"/>
            <a:t> </a:t>
          </a:r>
          <a:r>
            <a:rPr lang="en-US" b="1" dirty="0">
              <a:latin typeface="Calibri Light" panose="020F0302020204030204"/>
            </a:rPr>
            <a:t>is an island</a:t>
          </a:r>
          <a:endParaRPr lang="en-US" dirty="0"/>
        </a:p>
      </dgm:t>
    </dgm:pt>
    <dgm:pt modelId="{12681483-97FF-401D-B98E-CD5CC05FBD9D}" type="parTrans" cxnId="{17F99C57-80B9-498D-814E-C04660D15287}">
      <dgm:prSet/>
      <dgm:spPr/>
      <dgm:t>
        <a:bodyPr/>
        <a:lstStyle/>
        <a:p>
          <a:endParaRPr lang="en-US"/>
        </a:p>
      </dgm:t>
    </dgm:pt>
    <dgm:pt modelId="{DEBFA19F-74A3-4CF9-B349-6C6745C5F9A7}" type="sibTrans" cxnId="{17F99C57-80B9-498D-814E-C04660D15287}">
      <dgm:prSet/>
      <dgm:spPr/>
      <dgm:t>
        <a:bodyPr/>
        <a:lstStyle/>
        <a:p>
          <a:endParaRPr lang="en-US"/>
        </a:p>
      </dgm:t>
    </dgm:pt>
    <dgm:pt modelId="{2DBA4A0A-C081-4B05-BA09-2F596E3A872F}">
      <dgm:prSet/>
      <dgm:spPr/>
      <dgm:t>
        <a:bodyPr/>
        <a:lstStyle/>
        <a:p>
          <a:pPr>
            <a:lnSpc>
              <a:spcPct val="100000"/>
            </a:lnSpc>
          </a:pPr>
          <a:r>
            <a:rPr lang="en-US" dirty="0"/>
            <a:t>	</a:t>
          </a:r>
          <a:r>
            <a:rPr lang="en-NO" dirty="0"/>
            <a:t>Sets and elements subclass</a:t>
          </a:r>
          <a:endParaRPr lang="en-US" dirty="0"/>
        </a:p>
      </dgm:t>
    </dgm:pt>
    <dgm:pt modelId="{03CE5D12-E4DC-4868-9E44-CDF1BC009DF1}" type="parTrans" cxnId="{B51AC9C5-4914-4FA6-A61F-B5277D9A3BCF}">
      <dgm:prSet/>
      <dgm:spPr/>
      <dgm:t>
        <a:bodyPr/>
        <a:lstStyle/>
        <a:p>
          <a:endParaRPr lang="en-US"/>
        </a:p>
      </dgm:t>
    </dgm:pt>
    <dgm:pt modelId="{F96383DA-6E6A-46F7-89A3-AF1C696DDB96}" type="sibTrans" cxnId="{B51AC9C5-4914-4FA6-A61F-B5277D9A3BCF}">
      <dgm:prSet/>
      <dgm:spPr/>
      <dgm:t>
        <a:bodyPr/>
        <a:lstStyle/>
        <a:p>
          <a:endParaRPr lang="en-US"/>
        </a:p>
      </dgm:t>
    </dgm:pt>
    <dgm:pt modelId="{84E615FB-8401-F54C-BEF4-3B7EC9FAE0CD}">
      <dgm:prSet/>
      <dgm:spPr/>
      <dgm:t>
        <a:bodyPr/>
        <a:lstStyle/>
        <a:p>
          <a:pPr rtl="0">
            <a:lnSpc>
              <a:spcPct val="100000"/>
            </a:lnSpc>
          </a:pPr>
          <a:r>
            <a:rPr lang="en-US" dirty="0"/>
            <a:t>	</a:t>
          </a:r>
          <a:r>
            <a:rPr lang="en-US" b="1" dirty="0">
              <a:latin typeface="Calibri Light" panose="020F0302020204030204"/>
            </a:rPr>
            <a:t>Further types of interconnections across constructions</a:t>
          </a:r>
          <a:endParaRPr lang="en-GB" dirty="0"/>
        </a:p>
      </dgm:t>
    </dgm:pt>
    <dgm:pt modelId="{CAAD272D-FF80-0040-8589-BFFD4000D706}" type="parTrans" cxnId="{2CC72D80-7F32-AA48-92B1-4144805AFC3C}">
      <dgm:prSet/>
      <dgm:spPr/>
      <dgm:t>
        <a:bodyPr/>
        <a:lstStyle/>
        <a:p>
          <a:endParaRPr lang="en-GB"/>
        </a:p>
      </dgm:t>
    </dgm:pt>
    <dgm:pt modelId="{16B0450A-3919-924E-967E-C582214BE4BD}" type="sibTrans" cxnId="{2CC72D80-7F32-AA48-92B1-4144805AFC3C}">
      <dgm:prSet/>
      <dgm:spPr/>
      <dgm:t>
        <a:bodyPr/>
        <a:lstStyle/>
        <a:p>
          <a:endParaRPr lang="en-GB"/>
        </a:p>
      </dgm:t>
    </dgm:pt>
    <dgm:pt modelId="{133E28A5-D4E9-4B2F-9692-BEEAD2E5A4AA}" type="pres">
      <dgm:prSet presAssocID="{109969D0-A3E9-4A7B-81B4-F60524F4E077}" presName="root" presStyleCnt="0">
        <dgm:presLayoutVars>
          <dgm:dir/>
          <dgm:resizeHandles val="exact"/>
        </dgm:presLayoutVars>
      </dgm:prSet>
      <dgm:spPr/>
    </dgm:pt>
    <dgm:pt modelId="{26989794-829C-420C-BCFD-EC1F4C97AE27}" type="pres">
      <dgm:prSet presAssocID="{A449A310-AB9B-404D-81BC-0066D8DDE995}" presName="compNode" presStyleCnt="0"/>
      <dgm:spPr/>
    </dgm:pt>
    <dgm:pt modelId="{5CBA2F3D-4689-4A5D-87CF-587F79863840}" type="pres">
      <dgm:prSet presAssocID="{A449A310-AB9B-404D-81BC-0066D8DDE995}" presName="bgRect" presStyleLbl="bgShp" presStyleIdx="0" presStyleCnt="4"/>
      <dgm:spPr/>
    </dgm:pt>
    <dgm:pt modelId="{74C436A9-216C-49F8-B6CE-052D30594DDA}" type="pres">
      <dgm:prSet presAssocID="{A449A310-AB9B-404D-81BC-0066D8DDE995}" presName="iconRect" presStyleLbl="node1" presStyleIdx="0" presStyleCnt="4" custScaleX="161051" custScaleY="16105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p"/>
        </a:ext>
      </dgm:extLst>
    </dgm:pt>
    <dgm:pt modelId="{10161F97-3335-4C55-82CB-94FA01F8DAFE}" type="pres">
      <dgm:prSet presAssocID="{A449A310-AB9B-404D-81BC-0066D8DDE995}" presName="spaceRect" presStyleCnt="0"/>
      <dgm:spPr/>
    </dgm:pt>
    <dgm:pt modelId="{1DBACA17-BE49-4570-87E5-767DA550B2F9}" type="pres">
      <dgm:prSet presAssocID="{A449A310-AB9B-404D-81BC-0066D8DDE995}" presName="parTx" presStyleLbl="revTx" presStyleIdx="0" presStyleCnt="4">
        <dgm:presLayoutVars>
          <dgm:chMax val="0"/>
          <dgm:chPref val="0"/>
        </dgm:presLayoutVars>
      </dgm:prSet>
      <dgm:spPr/>
    </dgm:pt>
    <dgm:pt modelId="{8AFD1366-012F-4EDF-BF29-C20AD0F54E00}" type="pres">
      <dgm:prSet presAssocID="{29AD2701-B0EE-4F77-AD3C-7063886BCB8B}" presName="sibTrans" presStyleCnt="0"/>
      <dgm:spPr/>
    </dgm:pt>
    <dgm:pt modelId="{AA4206A9-B7A0-4029-8931-F436241A3AEE}" type="pres">
      <dgm:prSet presAssocID="{D5F1AE11-8582-4948-94EA-94CCE31534F6}" presName="compNode" presStyleCnt="0"/>
      <dgm:spPr/>
    </dgm:pt>
    <dgm:pt modelId="{FAF7F595-6CD8-4682-BC13-CD5D1452C751}" type="pres">
      <dgm:prSet presAssocID="{D5F1AE11-8582-4948-94EA-94CCE31534F6}" presName="bgRect" presStyleLbl="bgShp" presStyleIdx="1" presStyleCnt="4" custLinFactNeighborX="-3463" custLinFactNeighborY="-24"/>
      <dgm:spPr/>
    </dgm:pt>
    <dgm:pt modelId="{E273A358-B36F-4909-8877-F8F447BB5257}" type="pres">
      <dgm:prSet presAssocID="{D5F1AE11-8582-4948-94EA-94CCE31534F6}" presName="iconRect" presStyleLbl="node1" presStyleIdx="1" presStyleCnt="4" custScaleX="161051" custScaleY="16105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sion chart"/>
        </a:ext>
      </dgm:extLst>
    </dgm:pt>
    <dgm:pt modelId="{7385A891-B46C-4A84-8E87-6AE6807E4CDD}" type="pres">
      <dgm:prSet presAssocID="{D5F1AE11-8582-4948-94EA-94CCE31534F6}" presName="spaceRect" presStyleCnt="0"/>
      <dgm:spPr/>
    </dgm:pt>
    <dgm:pt modelId="{CA6A6891-3531-4365-A8FD-0CF259B057B3}" type="pres">
      <dgm:prSet presAssocID="{D5F1AE11-8582-4948-94EA-94CCE31534F6}" presName="parTx" presStyleLbl="revTx" presStyleIdx="1" presStyleCnt="4">
        <dgm:presLayoutVars>
          <dgm:chMax val="0"/>
          <dgm:chPref val="0"/>
        </dgm:presLayoutVars>
      </dgm:prSet>
      <dgm:spPr/>
    </dgm:pt>
    <dgm:pt modelId="{88BE9BED-0E05-4241-BF38-766BD07FCCC5}" type="pres">
      <dgm:prSet presAssocID="{DEBFA19F-74A3-4CF9-B349-6C6745C5F9A7}" presName="sibTrans" presStyleCnt="0"/>
      <dgm:spPr/>
    </dgm:pt>
    <dgm:pt modelId="{766C44C7-27DC-46AD-8BAE-89A8AD1A72F8}" type="pres">
      <dgm:prSet presAssocID="{2DBA4A0A-C081-4B05-BA09-2F596E3A872F}" presName="compNode" presStyleCnt="0"/>
      <dgm:spPr/>
    </dgm:pt>
    <dgm:pt modelId="{73ABCB18-CCFB-42D7-B9AA-C690FF20723E}" type="pres">
      <dgm:prSet presAssocID="{2DBA4A0A-C081-4B05-BA09-2F596E3A872F}" presName="bgRect" presStyleLbl="bgShp" presStyleIdx="2" presStyleCnt="4" custLinFactNeighborY="-2652"/>
      <dgm:spPr/>
    </dgm:pt>
    <dgm:pt modelId="{00BCF3F1-EAFE-498B-8F5C-A7F5AB1927E6}" type="pres">
      <dgm:prSet presAssocID="{2DBA4A0A-C081-4B05-BA09-2F596E3A872F}" presName="iconRect" presStyleLbl="node1" presStyleIdx="2" presStyleCnt="4" custScaleX="177156" custScaleY="17715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Magnifying glass with solid fill"/>
        </a:ext>
      </dgm:extLst>
    </dgm:pt>
    <dgm:pt modelId="{034ED899-B4C3-4CE6-99ED-A3F4774A5FFC}" type="pres">
      <dgm:prSet presAssocID="{2DBA4A0A-C081-4B05-BA09-2F596E3A872F}" presName="spaceRect" presStyleCnt="0"/>
      <dgm:spPr/>
    </dgm:pt>
    <dgm:pt modelId="{A3095365-98B5-4FA1-9485-2D1D7B442540}" type="pres">
      <dgm:prSet presAssocID="{2DBA4A0A-C081-4B05-BA09-2F596E3A872F}" presName="parTx" presStyleLbl="revTx" presStyleIdx="2" presStyleCnt="4">
        <dgm:presLayoutVars>
          <dgm:chMax val="0"/>
          <dgm:chPref val="0"/>
        </dgm:presLayoutVars>
      </dgm:prSet>
      <dgm:spPr/>
    </dgm:pt>
    <dgm:pt modelId="{66611A8E-3D69-854B-9E58-819EB4207945}" type="pres">
      <dgm:prSet presAssocID="{F96383DA-6E6A-46F7-89A3-AF1C696DDB96}" presName="sibTrans" presStyleCnt="0"/>
      <dgm:spPr/>
    </dgm:pt>
    <dgm:pt modelId="{377A392A-52E0-3749-A45D-272012B5485A}" type="pres">
      <dgm:prSet presAssocID="{84E615FB-8401-F54C-BEF4-3B7EC9FAE0CD}" presName="compNode" presStyleCnt="0"/>
      <dgm:spPr/>
    </dgm:pt>
    <dgm:pt modelId="{78AEEB52-DCD4-ED4B-B3C1-3C8E212D75F8}" type="pres">
      <dgm:prSet presAssocID="{84E615FB-8401-F54C-BEF4-3B7EC9FAE0CD}" presName="bgRect" presStyleLbl="bgShp" presStyleIdx="3" presStyleCnt="4"/>
      <dgm:spPr/>
    </dgm:pt>
    <dgm:pt modelId="{882487D3-C41B-7D4E-9075-BDB9A5B29EA6}" type="pres">
      <dgm:prSet presAssocID="{84E615FB-8401-F54C-BEF4-3B7EC9FAE0CD}" presName="iconRect" presStyleLbl="node1" presStyleIdx="3" presStyleCnt="4" custScaleX="177347" custScaleY="177347"/>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Megaphone with solid fill"/>
        </a:ext>
      </dgm:extLst>
    </dgm:pt>
    <dgm:pt modelId="{ED9219B5-475D-FC45-93FC-FBBF6D0A9CB4}" type="pres">
      <dgm:prSet presAssocID="{84E615FB-8401-F54C-BEF4-3B7EC9FAE0CD}" presName="spaceRect" presStyleCnt="0"/>
      <dgm:spPr/>
    </dgm:pt>
    <dgm:pt modelId="{56624B69-C6DB-A941-AECB-A64810E59BB4}" type="pres">
      <dgm:prSet presAssocID="{84E615FB-8401-F54C-BEF4-3B7EC9FAE0CD}" presName="parTx" presStyleLbl="revTx" presStyleIdx="3" presStyleCnt="4">
        <dgm:presLayoutVars>
          <dgm:chMax val="0"/>
          <dgm:chPref val="0"/>
        </dgm:presLayoutVars>
      </dgm:prSet>
      <dgm:spPr/>
    </dgm:pt>
  </dgm:ptLst>
  <dgm:cxnLst>
    <dgm:cxn modelId="{9220AD09-A721-A84E-AA6E-9A394753DFEC}" type="presOf" srcId="{A449A310-AB9B-404D-81BC-0066D8DDE995}" destId="{1DBACA17-BE49-4570-87E5-767DA550B2F9}" srcOrd="0" destOrd="0" presId="urn:microsoft.com/office/officeart/2018/2/layout/IconVerticalSolidList"/>
    <dgm:cxn modelId="{E670D309-FE2D-E44E-9B65-E2122BD76AB6}" type="presOf" srcId="{D5F1AE11-8582-4948-94EA-94CCE31534F6}" destId="{CA6A6891-3531-4365-A8FD-0CF259B057B3}" srcOrd="0" destOrd="0" presId="urn:microsoft.com/office/officeart/2018/2/layout/IconVerticalSolidList"/>
    <dgm:cxn modelId="{180CE817-ECE4-E542-BD25-17EBDF42D0EB}" type="presOf" srcId="{2DBA4A0A-C081-4B05-BA09-2F596E3A872F}" destId="{A3095365-98B5-4FA1-9485-2D1D7B442540}" srcOrd="0" destOrd="0" presId="urn:microsoft.com/office/officeart/2018/2/layout/IconVerticalSolidList"/>
    <dgm:cxn modelId="{E2CE464E-268A-4222-A231-028E22A11378}" srcId="{109969D0-A3E9-4A7B-81B4-F60524F4E077}" destId="{A449A310-AB9B-404D-81BC-0066D8DDE995}" srcOrd="0" destOrd="0" parTransId="{30F5984A-44B3-427B-82A6-59B246823B66}" sibTransId="{29AD2701-B0EE-4F77-AD3C-7063886BCB8B}"/>
    <dgm:cxn modelId="{17F99C57-80B9-498D-814E-C04660D15287}" srcId="{109969D0-A3E9-4A7B-81B4-F60524F4E077}" destId="{D5F1AE11-8582-4948-94EA-94CCE31534F6}" srcOrd="1" destOrd="0" parTransId="{12681483-97FF-401D-B98E-CD5CC05FBD9D}" sibTransId="{DEBFA19F-74A3-4CF9-B349-6C6745C5F9A7}"/>
    <dgm:cxn modelId="{2CC72D80-7F32-AA48-92B1-4144805AFC3C}" srcId="{109969D0-A3E9-4A7B-81B4-F60524F4E077}" destId="{84E615FB-8401-F54C-BEF4-3B7EC9FAE0CD}" srcOrd="3" destOrd="0" parTransId="{CAAD272D-FF80-0040-8589-BFFD4000D706}" sibTransId="{16B0450A-3919-924E-967E-C582214BE4BD}"/>
    <dgm:cxn modelId="{9C03DBB2-6C28-6F40-85CE-47788D9BF7B1}" type="presOf" srcId="{84E615FB-8401-F54C-BEF4-3B7EC9FAE0CD}" destId="{56624B69-C6DB-A941-AECB-A64810E59BB4}" srcOrd="0" destOrd="0" presId="urn:microsoft.com/office/officeart/2018/2/layout/IconVerticalSolidList"/>
    <dgm:cxn modelId="{B51AC9C5-4914-4FA6-A61F-B5277D9A3BCF}" srcId="{109969D0-A3E9-4A7B-81B4-F60524F4E077}" destId="{2DBA4A0A-C081-4B05-BA09-2F596E3A872F}" srcOrd="2" destOrd="0" parTransId="{03CE5D12-E4DC-4868-9E44-CDF1BC009DF1}" sibTransId="{F96383DA-6E6A-46F7-89A3-AF1C696DDB96}"/>
    <dgm:cxn modelId="{6B111EE2-1F34-8D43-B0B8-97E64F628943}" type="presOf" srcId="{109969D0-A3E9-4A7B-81B4-F60524F4E077}" destId="{133E28A5-D4E9-4B2F-9692-BEEAD2E5A4AA}" srcOrd="0" destOrd="0" presId="urn:microsoft.com/office/officeart/2018/2/layout/IconVerticalSolidList"/>
    <dgm:cxn modelId="{F2514A04-809D-304C-A45A-27A8119F066C}" type="presParOf" srcId="{133E28A5-D4E9-4B2F-9692-BEEAD2E5A4AA}" destId="{26989794-829C-420C-BCFD-EC1F4C97AE27}" srcOrd="0" destOrd="0" presId="urn:microsoft.com/office/officeart/2018/2/layout/IconVerticalSolidList"/>
    <dgm:cxn modelId="{7D794C21-F968-C64D-BE2B-25569F6C5AFB}" type="presParOf" srcId="{26989794-829C-420C-BCFD-EC1F4C97AE27}" destId="{5CBA2F3D-4689-4A5D-87CF-587F79863840}" srcOrd="0" destOrd="0" presId="urn:microsoft.com/office/officeart/2018/2/layout/IconVerticalSolidList"/>
    <dgm:cxn modelId="{917AE976-B71F-A646-916B-A53823B4AFAA}" type="presParOf" srcId="{26989794-829C-420C-BCFD-EC1F4C97AE27}" destId="{74C436A9-216C-49F8-B6CE-052D30594DDA}" srcOrd="1" destOrd="0" presId="urn:microsoft.com/office/officeart/2018/2/layout/IconVerticalSolidList"/>
    <dgm:cxn modelId="{775C3257-A0AC-1B4F-98BA-382D63959967}" type="presParOf" srcId="{26989794-829C-420C-BCFD-EC1F4C97AE27}" destId="{10161F97-3335-4C55-82CB-94FA01F8DAFE}" srcOrd="2" destOrd="0" presId="urn:microsoft.com/office/officeart/2018/2/layout/IconVerticalSolidList"/>
    <dgm:cxn modelId="{24D27224-93A2-5842-AA57-416A660B6935}" type="presParOf" srcId="{26989794-829C-420C-BCFD-EC1F4C97AE27}" destId="{1DBACA17-BE49-4570-87E5-767DA550B2F9}" srcOrd="3" destOrd="0" presId="urn:microsoft.com/office/officeart/2018/2/layout/IconVerticalSolidList"/>
    <dgm:cxn modelId="{E9E5147B-C117-EC4E-84A0-A52FD4FB55C2}" type="presParOf" srcId="{133E28A5-D4E9-4B2F-9692-BEEAD2E5A4AA}" destId="{8AFD1366-012F-4EDF-BF29-C20AD0F54E00}" srcOrd="1" destOrd="0" presId="urn:microsoft.com/office/officeart/2018/2/layout/IconVerticalSolidList"/>
    <dgm:cxn modelId="{C7ADA37E-0C29-964E-9682-684B7D97A05A}" type="presParOf" srcId="{133E28A5-D4E9-4B2F-9692-BEEAD2E5A4AA}" destId="{AA4206A9-B7A0-4029-8931-F436241A3AEE}" srcOrd="2" destOrd="0" presId="urn:microsoft.com/office/officeart/2018/2/layout/IconVerticalSolidList"/>
    <dgm:cxn modelId="{43C285E6-D052-EB48-B711-74A0CB687B80}" type="presParOf" srcId="{AA4206A9-B7A0-4029-8931-F436241A3AEE}" destId="{FAF7F595-6CD8-4682-BC13-CD5D1452C751}" srcOrd="0" destOrd="0" presId="urn:microsoft.com/office/officeart/2018/2/layout/IconVerticalSolidList"/>
    <dgm:cxn modelId="{EBFCE516-CD7B-E544-AA28-C8E72781DAB3}" type="presParOf" srcId="{AA4206A9-B7A0-4029-8931-F436241A3AEE}" destId="{E273A358-B36F-4909-8877-F8F447BB5257}" srcOrd="1" destOrd="0" presId="urn:microsoft.com/office/officeart/2018/2/layout/IconVerticalSolidList"/>
    <dgm:cxn modelId="{4E6AAAEB-FFDA-C14F-8DD9-A9B96A28746B}" type="presParOf" srcId="{AA4206A9-B7A0-4029-8931-F436241A3AEE}" destId="{7385A891-B46C-4A84-8E87-6AE6807E4CDD}" srcOrd="2" destOrd="0" presId="urn:microsoft.com/office/officeart/2018/2/layout/IconVerticalSolidList"/>
    <dgm:cxn modelId="{DE1B5EE6-B1C1-DA43-BBEE-30F18CC53DD0}" type="presParOf" srcId="{AA4206A9-B7A0-4029-8931-F436241A3AEE}" destId="{CA6A6891-3531-4365-A8FD-0CF259B057B3}" srcOrd="3" destOrd="0" presId="urn:microsoft.com/office/officeart/2018/2/layout/IconVerticalSolidList"/>
    <dgm:cxn modelId="{C7A0E62A-C8AA-1C40-950D-2D24F4551645}" type="presParOf" srcId="{133E28A5-D4E9-4B2F-9692-BEEAD2E5A4AA}" destId="{88BE9BED-0E05-4241-BF38-766BD07FCCC5}" srcOrd="3" destOrd="0" presId="urn:microsoft.com/office/officeart/2018/2/layout/IconVerticalSolidList"/>
    <dgm:cxn modelId="{4CD22E7A-A50C-7B40-B793-21925A3F8DF9}" type="presParOf" srcId="{133E28A5-D4E9-4B2F-9692-BEEAD2E5A4AA}" destId="{766C44C7-27DC-46AD-8BAE-89A8AD1A72F8}" srcOrd="4" destOrd="0" presId="urn:microsoft.com/office/officeart/2018/2/layout/IconVerticalSolidList"/>
    <dgm:cxn modelId="{5E4F75E3-C306-2243-AD56-7AC8CF176268}" type="presParOf" srcId="{766C44C7-27DC-46AD-8BAE-89A8AD1A72F8}" destId="{73ABCB18-CCFB-42D7-B9AA-C690FF20723E}" srcOrd="0" destOrd="0" presId="urn:microsoft.com/office/officeart/2018/2/layout/IconVerticalSolidList"/>
    <dgm:cxn modelId="{55FC88A5-B008-0B47-A2C4-FF57AD551D6F}" type="presParOf" srcId="{766C44C7-27DC-46AD-8BAE-89A8AD1A72F8}" destId="{00BCF3F1-EAFE-498B-8F5C-A7F5AB1927E6}" srcOrd="1" destOrd="0" presId="urn:microsoft.com/office/officeart/2018/2/layout/IconVerticalSolidList"/>
    <dgm:cxn modelId="{4CFBD3E0-3332-AC46-AC9C-84CF5F13A52D}" type="presParOf" srcId="{766C44C7-27DC-46AD-8BAE-89A8AD1A72F8}" destId="{034ED899-B4C3-4CE6-99ED-A3F4774A5FFC}" srcOrd="2" destOrd="0" presId="urn:microsoft.com/office/officeart/2018/2/layout/IconVerticalSolidList"/>
    <dgm:cxn modelId="{C35C66D2-730E-5742-9DD7-E2396B433B44}" type="presParOf" srcId="{766C44C7-27DC-46AD-8BAE-89A8AD1A72F8}" destId="{A3095365-98B5-4FA1-9485-2D1D7B442540}" srcOrd="3" destOrd="0" presId="urn:microsoft.com/office/officeart/2018/2/layout/IconVerticalSolidList"/>
    <dgm:cxn modelId="{35AEB681-F5F3-A84F-A425-C6F94A1C63D7}" type="presParOf" srcId="{133E28A5-D4E9-4B2F-9692-BEEAD2E5A4AA}" destId="{66611A8E-3D69-854B-9E58-819EB4207945}" srcOrd="5" destOrd="0" presId="urn:microsoft.com/office/officeart/2018/2/layout/IconVerticalSolidList"/>
    <dgm:cxn modelId="{31E7FC7A-4554-2B43-912E-E39307FA1325}" type="presParOf" srcId="{133E28A5-D4E9-4B2F-9692-BEEAD2E5A4AA}" destId="{377A392A-52E0-3749-A45D-272012B5485A}" srcOrd="6" destOrd="0" presId="urn:microsoft.com/office/officeart/2018/2/layout/IconVerticalSolidList"/>
    <dgm:cxn modelId="{C7609956-F67A-1B45-B7C2-70B6649E7C24}" type="presParOf" srcId="{377A392A-52E0-3749-A45D-272012B5485A}" destId="{78AEEB52-DCD4-ED4B-B3C1-3C8E212D75F8}" srcOrd="0" destOrd="0" presId="urn:microsoft.com/office/officeart/2018/2/layout/IconVerticalSolidList"/>
    <dgm:cxn modelId="{BF2F43E4-4FB4-8743-A022-7EA0B7623840}" type="presParOf" srcId="{377A392A-52E0-3749-A45D-272012B5485A}" destId="{882487D3-C41B-7D4E-9075-BDB9A5B29EA6}" srcOrd="1" destOrd="0" presId="urn:microsoft.com/office/officeart/2018/2/layout/IconVerticalSolidList"/>
    <dgm:cxn modelId="{5FB756AC-2A17-984E-829F-64D868EC65FA}" type="presParOf" srcId="{377A392A-52E0-3749-A45D-272012B5485A}" destId="{ED9219B5-475D-FC45-93FC-FBBF6D0A9CB4}" srcOrd="2" destOrd="0" presId="urn:microsoft.com/office/officeart/2018/2/layout/IconVerticalSolidList"/>
    <dgm:cxn modelId="{D553C006-96E4-2144-8FEB-9C0FB352B0AF}" type="presParOf" srcId="{377A392A-52E0-3749-A45D-272012B5485A}" destId="{56624B69-C6DB-A941-AECB-A64810E59BB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BA2F3D-4689-4A5D-87CF-587F79863840}">
      <dsp:nvSpPr>
        <dsp:cNvPr id="0" name=""/>
        <dsp:cNvSpPr/>
      </dsp:nvSpPr>
      <dsp:spPr>
        <a:xfrm>
          <a:off x="0" y="1805"/>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C436A9-216C-49F8-B6CE-052D30594DDA}">
      <dsp:nvSpPr>
        <dsp:cNvPr id="0" name=""/>
        <dsp:cNvSpPr/>
      </dsp:nvSpPr>
      <dsp:spPr>
        <a:xfrm>
          <a:off x="123209" y="54079"/>
          <a:ext cx="810764" cy="8107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BACA17-BE49-4570-87E5-767DA550B2F9}">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GB" sz="2200" kern="1200"/>
            <a:t>	</a:t>
          </a:r>
          <a:r>
            <a:rPr lang="en-GB" sz="2000" kern="1200"/>
            <a:t>How constructions are organized in a language: </a:t>
          </a:r>
          <a:r>
            <a:rPr lang="en-GB" sz="2000" kern="1200" err="1"/>
            <a:t>inventorium</a:t>
          </a:r>
          <a:r>
            <a:rPr lang="en-GB" sz="2000" kern="1200"/>
            <a:t> VS. </a:t>
          </a:r>
          <a:r>
            <a:rPr lang="en-GB" sz="2000" kern="1200" err="1"/>
            <a:t>constructiCon</a:t>
          </a:r>
          <a:endParaRPr lang="en-US" sz="2200" kern="1200"/>
        </a:p>
      </dsp:txBody>
      <dsp:txXfrm>
        <a:off x="1057183" y="1805"/>
        <a:ext cx="9458416" cy="915310"/>
      </dsp:txXfrm>
    </dsp:sp>
    <dsp:sp modelId="{FAF7F595-6CD8-4682-BC13-CD5D1452C751}">
      <dsp:nvSpPr>
        <dsp:cNvPr id="0" name=""/>
        <dsp:cNvSpPr/>
      </dsp:nvSpPr>
      <dsp:spPr>
        <a:xfrm>
          <a:off x="0" y="1145724"/>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73A358-B36F-4909-8877-F8F447BB5257}">
      <dsp:nvSpPr>
        <dsp:cNvPr id="0" name=""/>
        <dsp:cNvSpPr/>
      </dsp:nvSpPr>
      <dsp:spPr>
        <a:xfrm>
          <a:off x="123209" y="1198217"/>
          <a:ext cx="810764" cy="8107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6A6891-3531-4365-A8FD-0CF259B057B3}">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rtl="0">
            <a:lnSpc>
              <a:spcPct val="100000"/>
            </a:lnSpc>
            <a:spcBef>
              <a:spcPct val="0"/>
            </a:spcBef>
            <a:spcAft>
              <a:spcPct val="35000"/>
            </a:spcAft>
            <a:buNone/>
          </a:pPr>
          <a:r>
            <a:rPr lang="en-US" sz="2200" kern="1200" dirty="0"/>
            <a:t>	</a:t>
          </a:r>
          <a:r>
            <a:rPr lang="en-US" sz="2200" b="1" kern="1200" dirty="0">
              <a:latin typeface="Calibri Light" panose="020F0302020204030204"/>
            </a:rPr>
            <a:t>No construction</a:t>
          </a:r>
          <a:r>
            <a:rPr lang="en-US" sz="2200" b="1" kern="1200" dirty="0"/>
            <a:t> </a:t>
          </a:r>
          <a:r>
            <a:rPr lang="en-US" sz="2200" b="1" kern="1200" dirty="0">
              <a:latin typeface="Calibri Light" panose="020F0302020204030204"/>
            </a:rPr>
            <a:t>is an island</a:t>
          </a:r>
          <a:endParaRPr lang="en-US" sz="2200" kern="1200" dirty="0"/>
        </a:p>
      </dsp:txBody>
      <dsp:txXfrm>
        <a:off x="1057183" y="1145944"/>
        <a:ext cx="9458416" cy="915310"/>
      </dsp:txXfrm>
    </dsp:sp>
    <dsp:sp modelId="{73ABCB18-CCFB-42D7-B9AA-C690FF20723E}">
      <dsp:nvSpPr>
        <dsp:cNvPr id="0" name=""/>
        <dsp:cNvSpPr/>
      </dsp:nvSpPr>
      <dsp:spPr>
        <a:xfrm>
          <a:off x="0" y="2265808"/>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BCF3F1-EAFE-498B-8F5C-A7F5AB1927E6}">
      <dsp:nvSpPr>
        <dsp:cNvPr id="0" name=""/>
        <dsp:cNvSpPr/>
      </dsp:nvSpPr>
      <dsp:spPr>
        <a:xfrm>
          <a:off x="82671" y="2301818"/>
          <a:ext cx="891840" cy="89184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095365-98B5-4FA1-9485-2D1D7B442540}">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	</a:t>
          </a:r>
          <a:r>
            <a:rPr lang="en-NO" sz="2200" kern="1200" dirty="0"/>
            <a:t>Sets and elements subclass</a:t>
          </a:r>
          <a:endParaRPr lang="en-US" sz="2200" kern="1200" dirty="0"/>
        </a:p>
      </dsp:txBody>
      <dsp:txXfrm>
        <a:off x="1057183" y="2290082"/>
        <a:ext cx="9458416" cy="915310"/>
      </dsp:txXfrm>
    </dsp:sp>
    <dsp:sp modelId="{78AEEB52-DCD4-ED4B-B3C1-3C8E212D75F8}">
      <dsp:nvSpPr>
        <dsp:cNvPr id="0" name=""/>
        <dsp:cNvSpPr/>
      </dsp:nvSpPr>
      <dsp:spPr>
        <a:xfrm>
          <a:off x="0" y="3434221"/>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2487D3-C41B-7D4E-9075-BDB9A5B29EA6}">
      <dsp:nvSpPr>
        <dsp:cNvPr id="0" name=""/>
        <dsp:cNvSpPr/>
      </dsp:nvSpPr>
      <dsp:spPr>
        <a:xfrm>
          <a:off x="82191" y="3445475"/>
          <a:ext cx="892801" cy="892801"/>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624B69-C6DB-A941-AECB-A64810E59BB4}">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rtl="0">
            <a:lnSpc>
              <a:spcPct val="100000"/>
            </a:lnSpc>
            <a:spcBef>
              <a:spcPct val="0"/>
            </a:spcBef>
            <a:spcAft>
              <a:spcPct val="35000"/>
            </a:spcAft>
            <a:buNone/>
          </a:pPr>
          <a:r>
            <a:rPr lang="en-US" sz="2200" kern="1200" dirty="0"/>
            <a:t>	</a:t>
          </a:r>
          <a:r>
            <a:rPr lang="en-US" sz="2200" b="1" kern="1200" dirty="0">
              <a:latin typeface="Calibri Light" panose="020F0302020204030204"/>
            </a:rPr>
            <a:t>Further types of interconnections across constructions</a:t>
          </a:r>
          <a:endParaRPr lang="en-GB" sz="2200" kern="1200" dirty="0"/>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77AA37-C1AD-8C49-A82A-FF3369D28344}" type="datetimeFigureOut">
              <a:rPr lang="en-NO" smtClean="0"/>
              <a:t>05/11/2024</a:t>
            </a:fld>
            <a:endParaRPr lang="en-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F356A0-BEDE-E54D-99D5-199E189A0C50}" type="slidenum">
              <a:rPr lang="en-NO" smtClean="0"/>
              <a:t>‹#›</a:t>
            </a:fld>
            <a:endParaRPr lang="en-NO"/>
          </a:p>
        </p:txBody>
      </p:sp>
    </p:spTree>
    <p:extLst>
      <p:ext uri="{BB962C8B-B14F-4D97-AF65-F5344CB8AC3E}">
        <p14:creationId xmlns:p14="http://schemas.microsoft.com/office/powerpoint/2010/main" val="457001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a:p>
          <a:p>
            <a:endParaRPr lang="en-NO"/>
          </a:p>
        </p:txBody>
      </p:sp>
      <p:sp>
        <p:nvSpPr>
          <p:cNvPr id="4" name="Slide Number Placeholder 3"/>
          <p:cNvSpPr>
            <a:spLocks noGrp="1"/>
          </p:cNvSpPr>
          <p:nvPr>
            <p:ph type="sldNum" sz="quarter" idx="5"/>
          </p:nvPr>
        </p:nvSpPr>
        <p:spPr/>
        <p:txBody>
          <a:bodyPr/>
          <a:lstStyle/>
          <a:p>
            <a:fld id="{BBF356A0-BEDE-E54D-99D5-199E189A0C50}" type="slidenum">
              <a:rPr lang="en-NO" smtClean="0"/>
              <a:t>1</a:t>
            </a:fld>
            <a:endParaRPr lang="en-NO"/>
          </a:p>
        </p:txBody>
      </p:sp>
    </p:spTree>
    <p:extLst>
      <p:ext uri="{BB962C8B-B14F-4D97-AF65-F5344CB8AC3E}">
        <p14:creationId xmlns:p14="http://schemas.microsoft.com/office/powerpoint/2010/main" val="2715394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a:p>
        </p:txBody>
      </p:sp>
      <p:sp>
        <p:nvSpPr>
          <p:cNvPr id="4" name="Slide Number Placeholder 3"/>
          <p:cNvSpPr>
            <a:spLocks noGrp="1"/>
          </p:cNvSpPr>
          <p:nvPr>
            <p:ph type="sldNum" sz="quarter" idx="5"/>
          </p:nvPr>
        </p:nvSpPr>
        <p:spPr/>
        <p:txBody>
          <a:bodyPr/>
          <a:lstStyle/>
          <a:p>
            <a:fld id="{BBF356A0-BEDE-E54D-99D5-199E189A0C50}" type="slidenum">
              <a:rPr lang="en-NO" smtClean="0"/>
              <a:t>3</a:t>
            </a:fld>
            <a:endParaRPr lang="en-NO"/>
          </a:p>
        </p:txBody>
      </p:sp>
    </p:spTree>
    <p:extLst>
      <p:ext uri="{BB962C8B-B14F-4D97-AF65-F5344CB8AC3E}">
        <p14:creationId xmlns:p14="http://schemas.microsoft.com/office/powerpoint/2010/main" val="3124229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Times New Roman" panose="02020603050405020304" pitchFamily="18" charset="0"/>
                <a:ea typeface="Times New Roman" panose="02020603050405020304" pitchFamily="18" charset="0"/>
              </a:rPr>
              <a:t>We analyze Russian reduplicative constructions from the perspective of Construction Grammar, with particular emphasis on how the entire system of constructions is structured in Russian, and with the benefits of terminological conventions that have been developed for the Russian Constructicon</a:t>
            </a:r>
            <a:r>
              <a:rPr lang="en-NO" sz="1800">
                <a:effectLst/>
              </a:rPr>
              <a:t> </a:t>
            </a:r>
            <a:endParaRPr lang="nb-NO" sz="18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rgbClr val="000000"/>
                </a:solidFill>
                <a:effectLst/>
                <a:latin typeface="Times New Roman" panose="02020603050405020304" pitchFamily="18" charset="0"/>
                <a:ea typeface="Times New Roman" panose="02020603050405020304" pitchFamily="18" charset="0"/>
              </a:rPr>
              <a:t>While there is vast and constantly growing body of literature devoted to case studies of individual Russian reduplicative constructions, (their uses and sub-uses, and their families), reduplication in Russian has not been much studied systematically from a broader perspective.</a:t>
            </a:r>
            <a:r>
              <a:rPr lang="en-NO">
                <a:effectLst/>
              </a:rPr>
              <a:t> We conducted a study based on the Russian Constructicon which </a:t>
            </a:r>
            <a:r>
              <a:rPr lang="en-GB">
                <a:effectLst/>
              </a:rPr>
              <a:t>is supposed to </a:t>
            </a:r>
            <a:r>
              <a:rPr lang="nb-NO" err="1">
                <a:effectLst/>
              </a:rPr>
              <a:t>represent</a:t>
            </a:r>
            <a:r>
              <a:rPr lang="nb-NO">
                <a:effectLst/>
              </a:rPr>
              <a:t> </a:t>
            </a:r>
            <a:r>
              <a:rPr lang="nb-NO" err="1"/>
              <a:t>the</a:t>
            </a:r>
            <a:r>
              <a:rPr lang="nb-NO"/>
              <a:t> Russian </a:t>
            </a:r>
            <a:r>
              <a:rPr lang="nb-NO" err="1"/>
              <a:t>language</a:t>
            </a:r>
            <a:r>
              <a:rPr lang="nb-NO"/>
              <a:t> as a system </a:t>
            </a:r>
            <a:r>
              <a:rPr lang="nb-NO" err="1"/>
              <a:t>of</a:t>
            </a:r>
            <a:r>
              <a:rPr lang="nb-NO"/>
              <a:t> </a:t>
            </a:r>
            <a:r>
              <a:rPr lang="nb-NO" err="1"/>
              <a:t>constructions</a:t>
            </a:r>
            <a:r>
              <a:rPr lang="nb-NO"/>
              <a:t>. Our </a:t>
            </a:r>
            <a:r>
              <a:rPr lang="nb-NO" err="1"/>
              <a:t>study</a:t>
            </a:r>
            <a:r>
              <a:rPr lang="nb-NO"/>
              <a:t> </a:t>
            </a:r>
            <a:r>
              <a:rPr lang="nb-NO" err="1"/>
              <a:t>revealed</a:t>
            </a:r>
            <a:r>
              <a:rPr lang="nb-NO"/>
              <a:t> </a:t>
            </a:r>
            <a:r>
              <a:rPr lang="nb-NO" err="1"/>
              <a:t>that</a:t>
            </a:r>
            <a:r>
              <a:rPr lang="nb-NO"/>
              <a:t> 135 </a:t>
            </a:r>
            <a:r>
              <a:rPr lang="nb-NO" err="1"/>
              <a:t>cxns</a:t>
            </a:r>
            <a:r>
              <a:rPr lang="nb-NO"/>
              <a:t> from </a:t>
            </a:r>
            <a:r>
              <a:rPr lang="nb-NO" err="1"/>
              <a:t>our</a:t>
            </a:r>
            <a:r>
              <a:rPr lang="nb-NO"/>
              <a:t> database </a:t>
            </a:r>
            <a:r>
              <a:rPr lang="nb-NO" err="1"/>
              <a:t>involve</a:t>
            </a:r>
            <a:r>
              <a:rPr lang="nb-NO"/>
              <a:t> </a:t>
            </a:r>
            <a:r>
              <a:rPr lang="nb-NO" err="1"/>
              <a:t>reduplication</a:t>
            </a:r>
            <a:r>
              <a:rPr lang="nb-NO"/>
              <a:t> </a:t>
            </a:r>
            <a:r>
              <a:rPr lang="nb-NO" err="1"/>
              <a:t>of</a:t>
            </a:r>
            <a:r>
              <a:rPr lang="nb-NO"/>
              <a:t> </a:t>
            </a:r>
            <a:r>
              <a:rPr lang="nb-NO" err="1"/>
              <a:t>various</a:t>
            </a:r>
            <a:r>
              <a:rPr lang="nb-NO"/>
              <a:t> </a:t>
            </a:r>
            <a:r>
              <a:rPr lang="nb-NO" err="1"/>
              <a:t>kinds</a:t>
            </a:r>
            <a:r>
              <a:rPr lang="nb-NO"/>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a:p>
          <a:p>
            <a:pPr marL="0" marR="0" lvl="0" indent="0" algn="l" defTabSz="914400" rtl="0" eaLnBrk="1" fontAlgn="auto" latinLnBrk="0" hangingPunct="1">
              <a:lnSpc>
                <a:spcPct val="100000"/>
              </a:lnSpc>
              <a:spcBef>
                <a:spcPts val="0"/>
              </a:spcBef>
              <a:spcAft>
                <a:spcPts val="0"/>
              </a:spcAft>
              <a:buClrTx/>
              <a:buSzTx/>
              <a:buFontTx/>
              <a:buNone/>
              <a:tabLst/>
              <a:defRPr/>
            </a:pPr>
            <a:endParaRPr lang="nb-NO"/>
          </a:p>
          <a:p>
            <a:pPr marL="0" marR="0" lvl="0" indent="0" algn="l" defTabSz="914400" rtl="0" eaLnBrk="1" fontAlgn="auto" latinLnBrk="0" hangingPunct="1">
              <a:lnSpc>
                <a:spcPct val="100000"/>
              </a:lnSpc>
              <a:spcBef>
                <a:spcPts val="0"/>
              </a:spcBef>
              <a:spcAft>
                <a:spcPts val="0"/>
              </a:spcAft>
              <a:buClrTx/>
              <a:buSzTx/>
              <a:buFontTx/>
              <a:buNone/>
              <a:tabLst/>
              <a:defRPr/>
            </a:pPr>
            <a:r>
              <a:rPr lang="nb-NO" err="1"/>
              <a:t>Interestingly</a:t>
            </a:r>
            <a:r>
              <a:rPr lang="nb-NO"/>
              <a:t>, </a:t>
            </a:r>
            <a:r>
              <a:rPr lang="nb-NO" err="1"/>
              <a:t>reduplicatve</a:t>
            </a:r>
            <a:r>
              <a:rPr lang="nb-NO"/>
              <a:t> </a:t>
            </a:r>
            <a:r>
              <a:rPr lang="nb-NO" err="1"/>
              <a:t>constructions</a:t>
            </a:r>
            <a:r>
              <a:rPr lang="nb-NO"/>
              <a:t> in Russian </a:t>
            </a:r>
            <a:r>
              <a:rPr lang="nb-NO" err="1"/>
              <a:t>mirror</a:t>
            </a:r>
            <a:r>
              <a:rPr lang="nb-NO"/>
              <a:t> </a:t>
            </a:r>
            <a:r>
              <a:rPr lang="nb-NO" err="1"/>
              <a:t>the</a:t>
            </a:r>
            <a:r>
              <a:rPr lang="nb-NO"/>
              <a:t> types </a:t>
            </a:r>
            <a:r>
              <a:rPr lang="nb-NO" err="1"/>
              <a:t>that</a:t>
            </a:r>
            <a:r>
              <a:rPr lang="nb-NO"/>
              <a:t> </a:t>
            </a:r>
            <a:r>
              <a:rPr lang="nb-NO" err="1"/>
              <a:t>are</a:t>
            </a:r>
            <a:r>
              <a:rPr lang="nb-NO"/>
              <a:t> </a:t>
            </a:r>
            <a:r>
              <a:rPr lang="nb-NO" err="1"/>
              <a:t>found</a:t>
            </a:r>
            <a:r>
              <a:rPr lang="nb-NO"/>
              <a:t> in </a:t>
            </a:r>
            <a:r>
              <a:rPr lang="nb-NO" err="1"/>
              <a:t>languages</a:t>
            </a:r>
            <a:r>
              <a:rPr lang="nb-NO"/>
              <a:t> </a:t>
            </a:r>
            <a:r>
              <a:rPr lang="nb-NO" err="1"/>
              <a:t>with</a:t>
            </a:r>
            <a:r>
              <a:rPr lang="nb-NO"/>
              <a:t> </a:t>
            </a:r>
            <a:r>
              <a:rPr lang="nb-NO" err="1"/>
              <a:t>grammatical</a:t>
            </a:r>
            <a:r>
              <a:rPr lang="nb-NO"/>
              <a:t> </a:t>
            </a:r>
            <a:r>
              <a:rPr lang="nb-NO" err="1"/>
              <a:t>reduplication</a:t>
            </a:r>
            <a:r>
              <a:rPr lang="nb-NO"/>
              <a:t>.    </a:t>
            </a:r>
            <a:endParaRPr lang="en-NO">
              <a:effectLst/>
            </a:endParaRPr>
          </a:p>
          <a:p>
            <a:r>
              <a:rPr lang="nb-NO"/>
              <a:t>This </a:t>
            </a:r>
            <a:r>
              <a:rPr lang="nb-NO" err="1"/>
              <a:t>whole</a:t>
            </a:r>
            <a:r>
              <a:rPr lang="nb-NO"/>
              <a:t> </a:t>
            </a:r>
            <a:r>
              <a:rPr lang="nb-NO" err="1"/>
              <a:t>language</a:t>
            </a:r>
            <a:r>
              <a:rPr lang="nb-NO"/>
              <a:t> </a:t>
            </a:r>
            <a:r>
              <a:rPr lang="nb-NO" err="1"/>
              <a:t>approach</a:t>
            </a:r>
            <a:r>
              <a:rPr lang="nb-NO"/>
              <a:t> is </a:t>
            </a:r>
            <a:r>
              <a:rPr lang="nb-NO" err="1"/>
              <a:t>beneficial</a:t>
            </a:r>
            <a:r>
              <a:rPr lang="nb-NO"/>
              <a:t> as it reveals </a:t>
            </a:r>
            <a:r>
              <a:rPr lang="nb-NO" err="1"/>
              <a:t>patterns</a:t>
            </a:r>
            <a:r>
              <a:rPr lang="nb-NO"/>
              <a:t> </a:t>
            </a:r>
            <a:r>
              <a:rPr lang="nb-NO" err="1"/>
              <a:t>that</a:t>
            </a:r>
            <a:r>
              <a:rPr lang="nb-NO"/>
              <a:t> </a:t>
            </a:r>
            <a:r>
              <a:rPr lang="nb-NO" err="1"/>
              <a:t>connect</a:t>
            </a:r>
            <a:r>
              <a:rPr lang="nb-NO"/>
              <a:t> </a:t>
            </a:r>
            <a:r>
              <a:rPr lang="nb-NO" err="1"/>
              <a:t>reduplication</a:t>
            </a:r>
            <a:r>
              <a:rPr lang="nb-NO"/>
              <a:t> to </a:t>
            </a:r>
            <a:r>
              <a:rPr lang="nb-NO" err="1"/>
              <a:t>the</a:t>
            </a:r>
            <a:r>
              <a:rPr lang="nb-NO"/>
              <a:t> overall system </a:t>
            </a:r>
            <a:r>
              <a:rPr lang="nb-NO" err="1"/>
              <a:t>of</a:t>
            </a:r>
            <a:r>
              <a:rPr lang="nb-NO"/>
              <a:t> Russian </a:t>
            </a:r>
            <a:r>
              <a:rPr lang="nb-NO" err="1"/>
              <a:t>constructions</a:t>
            </a:r>
            <a:r>
              <a:rPr lang="nb-NO"/>
              <a:t>. </a:t>
            </a:r>
            <a:endParaRPr lang="en-NO">
              <a:effectLst/>
            </a:endParaRPr>
          </a:p>
          <a:p>
            <a:endParaRPr lang="en-NO"/>
          </a:p>
        </p:txBody>
      </p:sp>
      <p:sp>
        <p:nvSpPr>
          <p:cNvPr id="4" name="Slide Number Placeholder 3"/>
          <p:cNvSpPr>
            <a:spLocks noGrp="1"/>
          </p:cNvSpPr>
          <p:nvPr>
            <p:ph type="sldNum" sz="quarter" idx="5"/>
          </p:nvPr>
        </p:nvSpPr>
        <p:spPr/>
        <p:txBody>
          <a:bodyPr/>
          <a:lstStyle/>
          <a:p>
            <a:fld id="{BBF356A0-BEDE-E54D-99D5-199E189A0C50}" type="slidenum">
              <a:rPr lang="en-NO" smtClean="0"/>
              <a:t>13</a:t>
            </a:fld>
            <a:endParaRPr lang="en-NO"/>
          </a:p>
        </p:txBody>
      </p:sp>
    </p:spTree>
    <p:extLst>
      <p:ext uri="{BB962C8B-B14F-4D97-AF65-F5344CB8AC3E}">
        <p14:creationId xmlns:p14="http://schemas.microsoft.com/office/powerpoint/2010/main" val="1462745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While it is probably impossible to compile an entirely comprehensive database of the constructions of a given language, our aim has been to gather enough constructions to realistically represent the repertoire of the Russian language as a whole. This project underwent continuous revision until a stable pattern of semantic and syntactic types emerged such that the addition of further constructions became a matter of filling out existing types rather than identifying new ones. The conventions devised and systems observed in this project thus relate to the Russian language in its entirety, giving us a macroscopic view on the place of reduplicative constructions in the language.</a:t>
            </a:r>
            <a:endParaRPr lang="en-NO" sz="180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BF356A0-BEDE-E54D-99D5-199E189A0C50}" type="slidenum">
              <a:rPr lang="en-NO" smtClean="0"/>
              <a:t>14</a:t>
            </a:fld>
            <a:endParaRPr lang="en-NO"/>
          </a:p>
        </p:txBody>
      </p:sp>
    </p:spTree>
    <p:extLst>
      <p:ext uri="{BB962C8B-B14F-4D97-AF65-F5344CB8AC3E}">
        <p14:creationId xmlns:p14="http://schemas.microsoft.com/office/powerpoint/2010/main" val="4253902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In the system of semantic classification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p>
          <a:p>
            <a:pPr marL="0" marR="0" lvl="0" indent="0" algn="l" defTabSz="914400" rtl="0" eaLnBrk="1" fontAlgn="auto" latinLnBrk="0" hangingPunct="1">
              <a:lnSpc>
                <a:spcPct val="100000"/>
              </a:lnSpc>
              <a:spcBef>
                <a:spcPts val="0"/>
              </a:spcBef>
              <a:spcAft>
                <a:spcPts val="0"/>
              </a:spcAft>
              <a:buClrTx/>
              <a:buSzTx/>
              <a:buFontTx/>
              <a:buNone/>
              <a:tabLst/>
              <a:defRPr/>
            </a:pPr>
            <a:r>
              <a:rPr lang="en-GB"/>
              <a:t>Available online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p>
          <a:p>
            <a:pPr marL="0" marR="0" lvl="0" indent="0" algn="l" defTabSz="914400" rtl="0" eaLnBrk="1" fontAlgn="auto" latinLnBrk="0" hangingPunct="1">
              <a:lnSpc>
                <a:spcPct val="100000"/>
              </a:lnSpc>
              <a:spcBef>
                <a:spcPts val="0"/>
              </a:spcBef>
              <a:spcAft>
                <a:spcPts val="0"/>
              </a:spcAft>
              <a:buClrTx/>
              <a:buSzTx/>
              <a:buFontTx/>
              <a:buNone/>
              <a:tabLst/>
              <a:defRPr/>
            </a:pPr>
            <a:r>
              <a:rPr lang="en-GB"/>
              <a:t>Most Discourse “Echo” constructions express Agreement, Disagreement, or Surprise, though there is some variation here too. </a:t>
            </a:r>
            <a:endParaRPr lang="en-NO"/>
          </a:p>
          <a:p>
            <a:endParaRPr lang="en-NO"/>
          </a:p>
        </p:txBody>
      </p:sp>
      <p:sp>
        <p:nvSpPr>
          <p:cNvPr id="4" name="Slide Number Placeholder 3"/>
          <p:cNvSpPr>
            <a:spLocks noGrp="1"/>
          </p:cNvSpPr>
          <p:nvPr>
            <p:ph type="sldNum" sz="quarter" idx="5"/>
          </p:nvPr>
        </p:nvSpPr>
        <p:spPr/>
        <p:txBody>
          <a:bodyPr/>
          <a:lstStyle/>
          <a:p>
            <a:fld id="{BBF356A0-BEDE-E54D-99D5-199E189A0C50}" type="slidenum">
              <a:rPr lang="en-NO" smtClean="0"/>
              <a:t>15</a:t>
            </a:fld>
            <a:endParaRPr lang="en-NO"/>
          </a:p>
        </p:txBody>
      </p:sp>
    </p:spTree>
    <p:extLst>
      <p:ext uri="{BB962C8B-B14F-4D97-AF65-F5344CB8AC3E}">
        <p14:creationId xmlns:p14="http://schemas.microsoft.com/office/powerpoint/2010/main" val="459113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a:p>
        </p:txBody>
      </p:sp>
      <p:sp>
        <p:nvSpPr>
          <p:cNvPr id="4" name="Slide Number Placeholder 3"/>
          <p:cNvSpPr>
            <a:spLocks noGrp="1"/>
          </p:cNvSpPr>
          <p:nvPr>
            <p:ph type="sldNum" sz="quarter" idx="5"/>
          </p:nvPr>
        </p:nvSpPr>
        <p:spPr/>
        <p:txBody>
          <a:bodyPr/>
          <a:lstStyle/>
          <a:p>
            <a:fld id="{BBF356A0-BEDE-E54D-99D5-199E189A0C50}" type="slidenum">
              <a:rPr lang="en-NO" smtClean="0"/>
              <a:t>16</a:t>
            </a:fld>
            <a:endParaRPr lang="en-NO"/>
          </a:p>
        </p:txBody>
      </p:sp>
    </p:spTree>
    <p:extLst>
      <p:ext uri="{BB962C8B-B14F-4D97-AF65-F5344CB8AC3E}">
        <p14:creationId xmlns:p14="http://schemas.microsoft.com/office/powerpoint/2010/main" val="324859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effectLst/>
                <a:latin typeface="Calibri" panose="020F0502020204030204" pitchFamily="34" charset="0"/>
                <a:ea typeface="Calibri" panose="020F0502020204030204" pitchFamily="34" charset="0"/>
                <a:cs typeface="Times New Roman" panose="02020603050405020304" pitchFamily="18" charset="0"/>
              </a:rPr>
              <a:t>Individual constructions may belong to various groups both within and across semantic classes and types. There are furthermore entire semantic types that are related across the semantic classes. An example of such an affinity at a higher level is between the Discourse additive type in the Discourse semantic class and the Additive type within Qualia. </a:t>
            </a:r>
            <a:endParaRPr lang="en-NO"/>
          </a:p>
        </p:txBody>
      </p:sp>
      <p:sp>
        <p:nvSpPr>
          <p:cNvPr id="4" name="Slide Number Placeholder 3"/>
          <p:cNvSpPr>
            <a:spLocks noGrp="1"/>
          </p:cNvSpPr>
          <p:nvPr>
            <p:ph type="sldNum" sz="quarter" idx="5"/>
          </p:nvPr>
        </p:nvSpPr>
        <p:spPr/>
        <p:txBody>
          <a:bodyPr/>
          <a:lstStyle/>
          <a:p>
            <a:fld id="{BBF356A0-BEDE-E54D-99D5-199E189A0C50}" type="slidenum">
              <a:rPr lang="en-NO" smtClean="0"/>
              <a:t>19</a:t>
            </a:fld>
            <a:endParaRPr lang="en-NO"/>
          </a:p>
        </p:txBody>
      </p:sp>
    </p:spTree>
    <p:extLst>
      <p:ext uri="{BB962C8B-B14F-4D97-AF65-F5344CB8AC3E}">
        <p14:creationId xmlns:p14="http://schemas.microsoft.com/office/powerpoint/2010/main" val="496411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a:t>Based on the data that is gathered in the Russian Constructicon, reduplication is better understood broadly. It involves repetition of an element that is attested both within and across the clause boundary. The latter type is called discourse echo type of constructions. These cxns have non-prototypical semantic and structural properties. The most important one is that these constructions are literally born in the moment of verbal interaction between two speakers. </a:t>
            </a:r>
          </a:p>
          <a:p>
            <a:endParaRPr lang="en-NO"/>
          </a:p>
          <a:p>
            <a:r>
              <a:rPr lang="en-US" sz="1800">
                <a:effectLst/>
                <a:latin typeface="Calibri" panose="020F0502020204030204" pitchFamily="34" charset="0"/>
                <a:ea typeface="Calibri" panose="020F0502020204030204" pitchFamily="34" charset="0"/>
              </a:rPr>
              <a:t>this is indeed the first large-scale study of reduplicative constructions in Russian, and its contribution is both empirical and theoretical.</a:t>
            </a:r>
            <a:endParaRPr lang="en-NO" sz="1800">
              <a:effectLst/>
              <a:latin typeface="Calibri" panose="020F0502020204030204" pitchFamily="34" charset="0"/>
              <a:ea typeface="Times New Roman" panose="02020603050405020304" pitchFamily="18" charset="0"/>
            </a:endParaRPr>
          </a:p>
          <a:p>
            <a:r>
              <a:rPr lang="en-US" sz="1800">
                <a:effectLst/>
                <a:latin typeface="Calibri" panose="020F0502020204030204" pitchFamily="34" charset="0"/>
                <a:ea typeface="Calibri" panose="020F0502020204030204" pitchFamily="34" charset="0"/>
              </a:rPr>
              <a:t>The general theoretical contribution would be: even if a language rarely uses reduplication in morphology, this language can still feature a variety of reduplication patterns in multi-word constructions.</a:t>
            </a:r>
            <a:endParaRPr lang="en-NO" sz="1800">
              <a:effectLst/>
              <a:latin typeface="Calibri" panose="020F0502020204030204" pitchFamily="34" charset="0"/>
              <a:ea typeface="Times New Roman" panose="02020603050405020304" pitchFamily="18" charset="0"/>
            </a:endParaRPr>
          </a:p>
          <a:p>
            <a:endParaRPr lang="en-NO"/>
          </a:p>
          <a:p>
            <a:endParaRPr lang="en-NO"/>
          </a:p>
          <a:p>
            <a:r>
              <a:rPr lang="en-NO"/>
              <a:t>This phenomenon raises important questions to construction grammar</a:t>
            </a:r>
          </a:p>
          <a:p>
            <a:pPr lvl="1"/>
            <a:r>
              <a:rPr lang="en-NO"/>
              <a:t>Where do the boundaries of cxns lie? </a:t>
            </a:r>
          </a:p>
          <a:p>
            <a:pPr lvl="1"/>
            <a:r>
              <a:rPr lang="en-GB"/>
              <a:t>W</a:t>
            </a:r>
            <a:r>
              <a:rPr lang="en-NO"/>
              <a:t>hat criteria can help to establish these boundaries? </a:t>
            </a:r>
          </a:p>
          <a:p>
            <a:pPr lvl="1"/>
            <a:r>
              <a:rPr lang="en-NO"/>
              <a:t>Can speakers in a conversation co-create a single cxn?</a:t>
            </a:r>
          </a:p>
          <a:p>
            <a:endParaRPr lang="en-NO"/>
          </a:p>
        </p:txBody>
      </p:sp>
      <p:sp>
        <p:nvSpPr>
          <p:cNvPr id="4" name="Slide Number Placeholder 3"/>
          <p:cNvSpPr>
            <a:spLocks noGrp="1"/>
          </p:cNvSpPr>
          <p:nvPr>
            <p:ph type="sldNum" sz="quarter" idx="5"/>
          </p:nvPr>
        </p:nvSpPr>
        <p:spPr/>
        <p:txBody>
          <a:bodyPr/>
          <a:lstStyle/>
          <a:p>
            <a:fld id="{BBF356A0-BEDE-E54D-99D5-199E189A0C50}" type="slidenum">
              <a:rPr lang="en-NO" smtClean="0"/>
              <a:t>21</a:t>
            </a:fld>
            <a:endParaRPr lang="en-NO"/>
          </a:p>
        </p:txBody>
      </p:sp>
    </p:spTree>
    <p:extLst>
      <p:ext uri="{BB962C8B-B14F-4D97-AF65-F5344CB8AC3E}">
        <p14:creationId xmlns:p14="http://schemas.microsoft.com/office/powerpoint/2010/main" val="979893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E6443-DC1E-9498-5830-FB61801D8EF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O"/>
          </a:p>
        </p:txBody>
      </p:sp>
      <p:sp>
        <p:nvSpPr>
          <p:cNvPr id="3" name="Subtitle 2">
            <a:extLst>
              <a:ext uri="{FF2B5EF4-FFF2-40B4-BE49-F238E27FC236}">
                <a16:creationId xmlns:a16="http://schemas.microsoft.com/office/drawing/2014/main" id="{D2FD5010-DAFF-E05B-E916-2DBB77CDB1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O"/>
          </a:p>
        </p:txBody>
      </p:sp>
      <p:sp>
        <p:nvSpPr>
          <p:cNvPr id="4" name="Date Placeholder 3">
            <a:extLst>
              <a:ext uri="{FF2B5EF4-FFF2-40B4-BE49-F238E27FC236}">
                <a16:creationId xmlns:a16="http://schemas.microsoft.com/office/drawing/2014/main" id="{2E245ADE-B3A9-E936-A60E-99E870CC6CA5}"/>
              </a:ext>
            </a:extLst>
          </p:cNvPr>
          <p:cNvSpPr>
            <a:spLocks noGrp="1"/>
          </p:cNvSpPr>
          <p:nvPr>
            <p:ph type="dt" sz="half" idx="10"/>
          </p:nvPr>
        </p:nvSpPr>
        <p:spPr/>
        <p:txBody>
          <a:bodyPr/>
          <a:lstStyle/>
          <a:p>
            <a:fld id="{BB253130-2375-4440-846B-D94233597570}" type="datetime1">
              <a:rPr lang="nb-NO" smtClean="0"/>
              <a:t>05.11.2024</a:t>
            </a:fld>
            <a:endParaRPr lang="en-NO"/>
          </a:p>
        </p:txBody>
      </p:sp>
      <p:sp>
        <p:nvSpPr>
          <p:cNvPr id="5" name="Footer Placeholder 4">
            <a:extLst>
              <a:ext uri="{FF2B5EF4-FFF2-40B4-BE49-F238E27FC236}">
                <a16:creationId xmlns:a16="http://schemas.microsoft.com/office/drawing/2014/main" id="{2AF60DEE-1A0A-A585-0D9B-3ED5A0C25C96}"/>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0E7B75B0-5986-43E4-5DE1-41E892349B22}"/>
              </a:ext>
            </a:extLst>
          </p:cNvPr>
          <p:cNvSpPr>
            <a:spLocks noGrp="1"/>
          </p:cNvSpPr>
          <p:nvPr>
            <p:ph type="sldNum" sz="quarter" idx="12"/>
          </p:nvPr>
        </p:nvSpPr>
        <p:spPr/>
        <p:txBody>
          <a:bodyPr/>
          <a:lstStyle/>
          <a:p>
            <a:fld id="{C1710B26-72D1-264C-8E36-3BA9F4ADA98D}" type="slidenum">
              <a:rPr lang="en-NO" smtClean="0"/>
              <a:t>‹#›</a:t>
            </a:fld>
            <a:endParaRPr lang="en-NO"/>
          </a:p>
        </p:txBody>
      </p:sp>
    </p:spTree>
    <p:extLst>
      <p:ext uri="{BB962C8B-B14F-4D97-AF65-F5344CB8AC3E}">
        <p14:creationId xmlns:p14="http://schemas.microsoft.com/office/powerpoint/2010/main" val="620968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BCAFD-0693-97B3-C7B9-63CEFBA92A58}"/>
              </a:ext>
            </a:extLst>
          </p:cNvPr>
          <p:cNvSpPr>
            <a:spLocks noGrp="1"/>
          </p:cNvSpPr>
          <p:nvPr>
            <p:ph type="title"/>
          </p:nvPr>
        </p:nvSpPr>
        <p:spPr/>
        <p:txBody>
          <a:bodyPr/>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04FD3719-5D2A-8F69-0A24-4BD1FBB12A9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EF6982DD-FF61-DB0C-E823-EFE24AB74E06}"/>
              </a:ext>
            </a:extLst>
          </p:cNvPr>
          <p:cNvSpPr>
            <a:spLocks noGrp="1"/>
          </p:cNvSpPr>
          <p:nvPr>
            <p:ph type="dt" sz="half" idx="10"/>
          </p:nvPr>
        </p:nvSpPr>
        <p:spPr/>
        <p:txBody>
          <a:bodyPr/>
          <a:lstStyle/>
          <a:p>
            <a:fld id="{11051DFB-FCD4-6B41-A0EC-2F31DFF0673D}" type="datetime1">
              <a:rPr lang="nb-NO" smtClean="0"/>
              <a:t>05.11.2024</a:t>
            </a:fld>
            <a:endParaRPr lang="en-NO"/>
          </a:p>
        </p:txBody>
      </p:sp>
      <p:sp>
        <p:nvSpPr>
          <p:cNvPr id="5" name="Footer Placeholder 4">
            <a:extLst>
              <a:ext uri="{FF2B5EF4-FFF2-40B4-BE49-F238E27FC236}">
                <a16:creationId xmlns:a16="http://schemas.microsoft.com/office/drawing/2014/main" id="{A95917B7-65CA-D708-00FA-C31260C1E773}"/>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ECDD0CE5-813B-C4A6-0B87-7C882E7E12DB}"/>
              </a:ext>
            </a:extLst>
          </p:cNvPr>
          <p:cNvSpPr>
            <a:spLocks noGrp="1"/>
          </p:cNvSpPr>
          <p:nvPr>
            <p:ph type="sldNum" sz="quarter" idx="12"/>
          </p:nvPr>
        </p:nvSpPr>
        <p:spPr/>
        <p:txBody>
          <a:bodyPr/>
          <a:lstStyle/>
          <a:p>
            <a:fld id="{C1710B26-72D1-264C-8E36-3BA9F4ADA98D}" type="slidenum">
              <a:rPr lang="en-NO" smtClean="0"/>
              <a:t>‹#›</a:t>
            </a:fld>
            <a:endParaRPr lang="en-NO"/>
          </a:p>
        </p:txBody>
      </p:sp>
    </p:spTree>
    <p:extLst>
      <p:ext uri="{BB962C8B-B14F-4D97-AF65-F5344CB8AC3E}">
        <p14:creationId xmlns:p14="http://schemas.microsoft.com/office/powerpoint/2010/main" val="1261554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4E8968-44D6-136B-8CA7-E70B9F22294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F51A8F0C-09E5-7524-2EC5-C886E766D46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20AA7C63-2E21-3E34-5597-E2E1AABC72D6}"/>
              </a:ext>
            </a:extLst>
          </p:cNvPr>
          <p:cNvSpPr>
            <a:spLocks noGrp="1"/>
          </p:cNvSpPr>
          <p:nvPr>
            <p:ph type="dt" sz="half" idx="10"/>
          </p:nvPr>
        </p:nvSpPr>
        <p:spPr/>
        <p:txBody>
          <a:bodyPr/>
          <a:lstStyle/>
          <a:p>
            <a:fld id="{AA2F0030-A51A-F64D-A39E-5A054620E79B}" type="datetime1">
              <a:rPr lang="nb-NO" smtClean="0"/>
              <a:t>05.11.2024</a:t>
            </a:fld>
            <a:endParaRPr lang="en-NO"/>
          </a:p>
        </p:txBody>
      </p:sp>
      <p:sp>
        <p:nvSpPr>
          <p:cNvPr id="5" name="Footer Placeholder 4">
            <a:extLst>
              <a:ext uri="{FF2B5EF4-FFF2-40B4-BE49-F238E27FC236}">
                <a16:creationId xmlns:a16="http://schemas.microsoft.com/office/drawing/2014/main" id="{4B82D8B7-36C8-FBD8-30FE-F2E65A069BB3}"/>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EA724588-AA36-0423-8941-AC5197394254}"/>
              </a:ext>
            </a:extLst>
          </p:cNvPr>
          <p:cNvSpPr>
            <a:spLocks noGrp="1"/>
          </p:cNvSpPr>
          <p:nvPr>
            <p:ph type="sldNum" sz="quarter" idx="12"/>
          </p:nvPr>
        </p:nvSpPr>
        <p:spPr/>
        <p:txBody>
          <a:bodyPr/>
          <a:lstStyle/>
          <a:p>
            <a:fld id="{C1710B26-72D1-264C-8E36-3BA9F4ADA98D}" type="slidenum">
              <a:rPr lang="en-NO" smtClean="0"/>
              <a:t>‹#›</a:t>
            </a:fld>
            <a:endParaRPr lang="en-NO"/>
          </a:p>
        </p:txBody>
      </p:sp>
    </p:spTree>
    <p:extLst>
      <p:ext uri="{BB962C8B-B14F-4D97-AF65-F5344CB8AC3E}">
        <p14:creationId xmlns:p14="http://schemas.microsoft.com/office/powerpoint/2010/main" val="2955869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4" y="0"/>
            <a:ext cx="12189292" cy="6858000"/>
          </a:xfrm>
          <a:prstGeom prst="rect">
            <a:avLst/>
          </a:prstGeom>
        </p:spPr>
      </p:pic>
      <p:sp>
        <p:nvSpPr>
          <p:cNvPr id="8" name="Title 7"/>
          <p:cNvSpPr>
            <a:spLocks noGrp="1"/>
          </p:cNvSpPr>
          <p:nvPr>
            <p:ph type="title" hasCustomPrompt="1"/>
          </p:nvPr>
        </p:nvSpPr>
        <p:spPr>
          <a:xfrm>
            <a:off x="1054464" y="1118585"/>
            <a:ext cx="6012000" cy="1811813"/>
          </a:xfrm>
        </p:spPr>
        <p:txBody>
          <a:bodyPr lIns="0" anchor="b">
            <a:normAutofit/>
          </a:bodyPr>
          <a:lstStyle>
            <a:lvl1pPr>
              <a:defRPr sz="2400" baseline="0">
                <a:solidFill>
                  <a:schemeClr val="bg1"/>
                </a:solidFill>
              </a:defRPr>
            </a:lvl1pPr>
          </a:lstStyle>
          <a:p>
            <a:r>
              <a:rPr lang="en-US" noProof="0"/>
              <a:t>Document title</a:t>
            </a:r>
          </a:p>
        </p:txBody>
      </p:sp>
      <p:sp>
        <p:nvSpPr>
          <p:cNvPr id="4" name="Text Placeholder 3"/>
          <p:cNvSpPr>
            <a:spLocks noGrp="1"/>
          </p:cNvSpPr>
          <p:nvPr>
            <p:ph type="body" sz="quarter" idx="12" hasCustomPrompt="1"/>
          </p:nvPr>
        </p:nvSpPr>
        <p:spPr>
          <a:xfrm>
            <a:off x="1054464" y="2942591"/>
            <a:ext cx="6012000" cy="1126695"/>
          </a:xfrm>
        </p:spPr>
        <p:txBody>
          <a:bodyPr lIns="0">
            <a:noAutofit/>
          </a:bodyPr>
          <a:lstStyle>
            <a:lvl1pPr marL="0" indent="0">
              <a:buNone/>
              <a:defRPr sz="1800" i="1" baseline="0">
                <a:solidFill>
                  <a:schemeClr val="bg1"/>
                </a:solidFill>
                <a:latin typeface="Arial" panose="020B0604020202020204" pitchFamily="34" charset="0"/>
                <a:cs typeface="Arial" panose="020B0604020202020204" pitchFamily="34" charset="0"/>
              </a:defRPr>
            </a:lvl1pPr>
            <a:lvl2pPr marL="457200" indent="0">
              <a:buNone/>
              <a:defRPr sz="1800" i="1">
                <a:solidFill>
                  <a:schemeClr val="bg1"/>
                </a:solidFill>
              </a:defRPr>
            </a:lvl2pPr>
            <a:lvl3pPr marL="914400" indent="0">
              <a:buNone/>
              <a:defRPr sz="1800" i="1">
                <a:solidFill>
                  <a:schemeClr val="bg1"/>
                </a:solidFill>
              </a:defRPr>
            </a:lvl3pPr>
            <a:lvl4pPr marL="1371600" indent="0">
              <a:buNone/>
              <a:defRPr sz="1800" i="1">
                <a:solidFill>
                  <a:schemeClr val="bg1"/>
                </a:solidFill>
              </a:defRPr>
            </a:lvl4pPr>
            <a:lvl5pPr marL="1828800" indent="0">
              <a:buNone/>
              <a:defRPr sz="1800" i="1">
                <a:solidFill>
                  <a:schemeClr val="bg1"/>
                </a:solidFill>
              </a:defRPr>
            </a:lvl5pPr>
          </a:lstStyle>
          <a:p>
            <a:pPr lvl="0"/>
            <a:r>
              <a:rPr lang="en-US" noProof="0"/>
              <a:t>Subtitle</a:t>
            </a:r>
          </a:p>
        </p:txBody>
      </p:sp>
      <p:sp>
        <p:nvSpPr>
          <p:cNvPr id="3" name="Subtitle 2"/>
          <p:cNvSpPr>
            <a:spLocks noGrp="1"/>
          </p:cNvSpPr>
          <p:nvPr>
            <p:ph type="subTitle" idx="1" hasCustomPrompt="1"/>
          </p:nvPr>
        </p:nvSpPr>
        <p:spPr>
          <a:xfrm>
            <a:off x="1054464" y="4208016"/>
            <a:ext cx="6012000" cy="1454784"/>
          </a:xfrm>
        </p:spPr>
        <p:txBody>
          <a:bodyPr lIns="0" anchor="b">
            <a:normAutofit/>
          </a:bodyPr>
          <a:lstStyle>
            <a:lvl1pPr marL="0" indent="0" algn="l">
              <a:buNone/>
              <a:defRPr sz="14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Author’s name and last name</a:t>
            </a:r>
          </a:p>
        </p:txBody>
      </p:sp>
      <p:sp>
        <p:nvSpPr>
          <p:cNvPr id="6" name="Text Placeholder 5"/>
          <p:cNvSpPr>
            <a:spLocks noGrp="1"/>
          </p:cNvSpPr>
          <p:nvPr>
            <p:ph type="body" sz="quarter" idx="13" hasCustomPrompt="1"/>
          </p:nvPr>
        </p:nvSpPr>
        <p:spPr>
          <a:xfrm>
            <a:off x="1054464" y="5674992"/>
            <a:ext cx="6012000" cy="746878"/>
          </a:xfrm>
        </p:spPr>
        <p:txBody>
          <a:bodyPr lIns="0" tIns="0">
            <a:noAutofit/>
          </a:bodyPr>
          <a:lstStyle>
            <a:lvl1pPr marL="0" indent="0">
              <a:buNone/>
              <a:defRPr sz="1200" i="1">
                <a:solidFill>
                  <a:schemeClr val="bg1"/>
                </a:solidFill>
                <a:latin typeface="Arial" panose="020B0604020202020204" pitchFamily="34" charset="0"/>
                <a:cs typeface="Arial" panose="020B0604020202020204" pitchFamily="34" charset="0"/>
              </a:defRPr>
            </a:lvl1pPr>
            <a:lvl2pPr marL="457200" indent="0">
              <a:buNone/>
              <a:defRPr sz="1700" i="1">
                <a:solidFill>
                  <a:schemeClr val="bg1"/>
                </a:solidFill>
                <a:latin typeface="Arial" panose="020B0604020202020204" pitchFamily="34" charset="0"/>
                <a:cs typeface="Arial" panose="020B0604020202020204" pitchFamily="34" charset="0"/>
              </a:defRPr>
            </a:lvl2pPr>
            <a:lvl3pPr marL="914400" indent="0">
              <a:buNone/>
              <a:defRPr sz="1700" i="1">
                <a:solidFill>
                  <a:schemeClr val="bg1"/>
                </a:solidFill>
                <a:latin typeface="Arial" panose="020B0604020202020204" pitchFamily="34" charset="0"/>
                <a:cs typeface="Arial" panose="020B0604020202020204" pitchFamily="34" charset="0"/>
              </a:defRPr>
            </a:lvl3pPr>
            <a:lvl4pPr marL="1371600" indent="0">
              <a:buNone/>
              <a:defRPr sz="1700" i="1">
                <a:solidFill>
                  <a:schemeClr val="bg1"/>
                </a:solidFill>
                <a:latin typeface="Arial" panose="020B0604020202020204" pitchFamily="34" charset="0"/>
                <a:cs typeface="Arial" panose="020B0604020202020204" pitchFamily="34" charset="0"/>
              </a:defRPr>
            </a:lvl4pPr>
            <a:lvl5pPr marL="1828800" indent="0">
              <a:buNone/>
              <a:defRPr sz="1700" i="1">
                <a:solidFill>
                  <a:schemeClr val="bg1"/>
                </a:solidFill>
                <a:latin typeface="Arial" panose="020B0604020202020204" pitchFamily="34" charset="0"/>
                <a:cs typeface="Arial" panose="020B0604020202020204" pitchFamily="34" charset="0"/>
              </a:defRPr>
            </a:lvl5pPr>
          </a:lstStyle>
          <a:p>
            <a:pPr lvl="0"/>
            <a:r>
              <a:rPr lang="en-US" noProof="0"/>
              <a:t>Address</a:t>
            </a:r>
          </a:p>
        </p:txBody>
      </p:sp>
      <p:sp>
        <p:nvSpPr>
          <p:cNvPr id="9" name="Picture Placeholder 8"/>
          <p:cNvSpPr>
            <a:spLocks noGrp="1"/>
          </p:cNvSpPr>
          <p:nvPr>
            <p:ph type="pic" sz="quarter" idx="14" hasCustomPrompt="1"/>
          </p:nvPr>
        </p:nvSpPr>
        <p:spPr>
          <a:xfrm>
            <a:off x="7448550" y="0"/>
            <a:ext cx="4743450" cy="6858000"/>
          </a:xfrm>
          <a:custGeom>
            <a:avLst/>
            <a:gdLst>
              <a:gd name="connsiteX0" fmla="*/ 0 w 4743450"/>
              <a:gd name="connsiteY0" fmla="*/ 6858000 h 6858000"/>
              <a:gd name="connsiteX1" fmla="*/ 1185863 w 4743450"/>
              <a:gd name="connsiteY1" fmla="*/ 0 h 6858000"/>
              <a:gd name="connsiteX2" fmla="*/ 4743450 w 4743450"/>
              <a:gd name="connsiteY2" fmla="*/ 0 h 6858000"/>
              <a:gd name="connsiteX3" fmla="*/ 3557588 w 4743450"/>
              <a:gd name="connsiteY3" fmla="*/ 6858000 h 6858000"/>
              <a:gd name="connsiteX4" fmla="*/ 0 w 4743450"/>
              <a:gd name="connsiteY4" fmla="*/ 6858000 h 6858000"/>
              <a:gd name="connsiteX0" fmla="*/ 0 w 4743450"/>
              <a:gd name="connsiteY0" fmla="*/ 6858000 h 6858000"/>
              <a:gd name="connsiteX1" fmla="*/ 1185863 w 4743450"/>
              <a:gd name="connsiteY1" fmla="*/ 0 h 6858000"/>
              <a:gd name="connsiteX2" fmla="*/ 4743450 w 4743450"/>
              <a:gd name="connsiteY2" fmla="*/ 0 h 6858000"/>
              <a:gd name="connsiteX3" fmla="*/ 4740212 w 4743450"/>
              <a:gd name="connsiteY3" fmla="*/ 6851904 h 6858000"/>
              <a:gd name="connsiteX4" fmla="*/ 0 w 4743450"/>
              <a:gd name="connsiteY4" fmla="*/ 6858000 h 6858000"/>
              <a:gd name="connsiteX0" fmla="*/ 0 w 4743450"/>
              <a:gd name="connsiteY0" fmla="*/ 6858000 h 6858000"/>
              <a:gd name="connsiteX1" fmla="*/ 2825687 w 4743450"/>
              <a:gd name="connsiteY1" fmla="*/ 0 h 6858000"/>
              <a:gd name="connsiteX2" fmla="*/ 4743450 w 4743450"/>
              <a:gd name="connsiteY2" fmla="*/ 0 h 6858000"/>
              <a:gd name="connsiteX3" fmla="*/ 4740212 w 4743450"/>
              <a:gd name="connsiteY3" fmla="*/ 6851904 h 6858000"/>
              <a:gd name="connsiteX4" fmla="*/ 0 w 474345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3450" h="6858000">
                <a:moveTo>
                  <a:pt x="0" y="6858000"/>
                </a:moveTo>
                <a:lnTo>
                  <a:pt x="2825687" y="0"/>
                </a:lnTo>
                <a:lnTo>
                  <a:pt x="4743450" y="0"/>
                </a:lnTo>
                <a:cubicBezTo>
                  <a:pt x="4742371" y="2283968"/>
                  <a:pt x="4741291" y="4567936"/>
                  <a:pt x="4740212" y="6851904"/>
                </a:cubicBezTo>
                <a:lnTo>
                  <a:pt x="0" y="6858000"/>
                </a:lnTo>
                <a:close/>
              </a:path>
            </a:pathLst>
          </a:custGeom>
        </p:spPr>
        <p:txBody>
          <a:bodyPr/>
          <a:lstStyle>
            <a:lvl1pPr marL="0" indent="0">
              <a:buNone/>
              <a:defRPr baseline="0">
                <a:solidFill>
                  <a:schemeClr val="bg1"/>
                </a:solidFill>
              </a:defRPr>
            </a:lvl1pPr>
          </a:lstStyle>
          <a:p>
            <a:r>
              <a:rPr lang="en-US" noProof="0"/>
              <a:t>Click the icon below to add a picture</a:t>
            </a:r>
          </a:p>
        </p:txBody>
      </p:sp>
    </p:spTree>
    <p:extLst>
      <p:ext uri="{BB962C8B-B14F-4D97-AF65-F5344CB8AC3E}">
        <p14:creationId xmlns:p14="http://schemas.microsoft.com/office/powerpoint/2010/main" val="208988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831FF-A78E-A342-4326-42B5D41ABDFF}"/>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B0BF72D3-BC23-5F0E-3C61-A8AF1578818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35F3150C-D3CD-8FBD-57A6-BB041B3D4AD5}"/>
              </a:ext>
            </a:extLst>
          </p:cNvPr>
          <p:cNvSpPr>
            <a:spLocks noGrp="1"/>
          </p:cNvSpPr>
          <p:nvPr>
            <p:ph type="dt" sz="half" idx="10"/>
          </p:nvPr>
        </p:nvSpPr>
        <p:spPr/>
        <p:txBody>
          <a:bodyPr/>
          <a:lstStyle/>
          <a:p>
            <a:fld id="{C57808E7-D334-FD49-9202-50E371787580}" type="datetime1">
              <a:rPr lang="nb-NO" smtClean="0"/>
              <a:t>05.11.2024</a:t>
            </a:fld>
            <a:endParaRPr lang="en-NO"/>
          </a:p>
        </p:txBody>
      </p:sp>
      <p:sp>
        <p:nvSpPr>
          <p:cNvPr id="5" name="Footer Placeholder 4">
            <a:extLst>
              <a:ext uri="{FF2B5EF4-FFF2-40B4-BE49-F238E27FC236}">
                <a16:creationId xmlns:a16="http://schemas.microsoft.com/office/drawing/2014/main" id="{2EE2517E-C693-2990-6844-8C49280FA9D8}"/>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81844FAC-414B-561A-597A-D18F821518FD}"/>
              </a:ext>
            </a:extLst>
          </p:cNvPr>
          <p:cNvSpPr>
            <a:spLocks noGrp="1"/>
          </p:cNvSpPr>
          <p:nvPr>
            <p:ph type="sldNum" sz="quarter" idx="12"/>
          </p:nvPr>
        </p:nvSpPr>
        <p:spPr/>
        <p:txBody>
          <a:bodyPr/>
          <a:lstStyle/>
          <a:p>
            <a:fld id="{C1710B26-72D1-264C-8E36-3BA9F4ADA98D}" type="slidenum">
              <a:rPr lang="en-NO" smtClean="0"/>
              <a:t>‹#›</a:t>
            </a:fld>
            <a:endParaRPr lang="en-NO"/>
          </a:p>
        </p:txBody>
      </p:sp>
    </p:spTree>
    <p:extLst>
      <p:ext uri="{BB962C8B-B14F-4D97-AF65-F5344CB8AC3E}">
        <p14:creationId xmlns:p14="http://schemas.microsoft.com/office/powerpoint/2010/main" val="3768599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73C9C-8EDD-5ECE-A4D2-38F32173E82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O"/>
          </a:p>
        </p:txBody>
      </p:sp>
      <p:sp>
        <p:nvSpPr>
          <p:cNvPr id="3" name="Text Placeholder 2">
            <a:extLst>
              <a:ext uri="{FF2B5EF4-FFF2-40B4-BE49-F238E27FC236}">
                <a16:creationId xmlns:a16="http://schemas.microsoft.com/office/drawing/2014/main" id="{AB7A1EE5-8244-BDDF-A775-2F2ADF0353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23B8981-200F-FC57-8D8E-AC143F667400}"/>
              </a:ext>
            </a:extLst>
          </p:cNvPr>
          <p:cNvSpPr>
            <a:spLocks noGrp="1"/>
          </p:cNvSpPr>
          <p:nvPr>
            <p:ph type="dt" sz="half" idx="10"/>
          </p:nvPr>
        </p:nvSpPr>
        <p:spPr/>
        <p:txBody>
          <a:bodyPr/>
          <a:lstStyle/>
          <a:p>
            <a:fld id="{791704B8-C0DE-D541-9A21-9556F61244CC}" type="datetime1">
              <a:rPr lang="nb-NO" smtClean="0"/>
              <a:t>05.11.2024</a:t>
            </a:fld>
            <a:endParaRPr lang="en-NO"/>
          </a:p>
        </p:txBody>
      </p:sp>
      <p:sp>
        <p:nvSpPr>
          <p:cNvPr id="5" name="Footer Placeholder 4">
            <a:extLst>
              <a:ext uri="{FF2B5EF4-FFF2-40B4-BE49-F238E27FC236}">
                <a16:creationId xmlns:a16="http://schemas.microsoft.com/office/drawing/2014/main" id="{833FF85A-6E00-F367-B28D-E23D90799B8D}"/>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BD644B4A-C123-8CFC-6234-5A0A386E0ABF}"/>
              </a:ext>
            </a:extLst>
          </p:cNvPr>
          <p:cNvSpPr>
            <a:spLocks noGrp="1"/>
          </p:cNvSpPr>
          <p:nvPr>
            <p:ph type="sldNum" sz="quarter" idx="12"/>
          </p:nvPr>
        </p:nvSpPr>
        <p:spPr/>
        <p:txBody>
          <a:bodyPr/>
          <a:lstStyle/>
          <a:p>
            <a:fld id="{C1710B26-72D1-264C-8E36-3BA9F4ADA98D}" type="slidenum">
              <a:rPr lang="en-NO" smtClean="0"/>
              <a:t>‹#›</a:t>
            </a:fld>
            <a:endParaRPr lang="en-NO"/>
          </a:p>
        </p:txBody>
      </p:sp>
    </p:spTree>
    <p:extLst>
      <p:ext uri="{BB962C8B-B14F-4D97-AF65-F5344CB8AC3E}">
        <p14:creationId xmlns:p14="http://schemas.microsoft.com/office/powerpoint/2010/main" val="283078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AC78-4A22-D7C9-8580-7C7C15245117}"/>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AE8587B6-5564-5C24-90E5-E3AC2B2DC88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Content Placeholder 3">
            <a:extLst>
              <a:ext uri="{FF2B5EF4-FFF2-40B4-BE49-F238E27FC236}">
                <a16:creationId xmlns:a16="http://schemas.microsoft.com/office/drawing/2014/main" id="{B68FF534-025B-0AB0-1A07-408B5756969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Date Placeholder 4">
            <a:extLst>
              <a:ext uri="{FF2B5EF4-FFF2-40B4-BE49-F238E27FC236}">
                <a16:creationId xmlns:a16="http://schemas.microsoft.com/office/drawing/2014/main" id="{65A60ED9-C561-1307-C0AE-0C1F30A38E2B}"/>
              </a:ext>
            </a:extLst>
          </p:cNvPr>
          <p:cNvSpPr>
            <a:spLocks noGrp="1"/>
          </p:cNvSpPr>
          <p:nvPr>
            <p:ph type="dt" sz="half" idx="10"/>
          </p:nvPr>
        </p:nvSpPr>
        <p:spPr/>
        <p:txBody>
          <a:bodyPr/>
          <a:lstStyle/>
          <a:p>
            <a:fld id="{C94E8D19-2CA9-B845-B1A2-1EBBCBC930E7}" type="datetime1">
              <a:rPr lang="nb-NO" smtClean="0"/>
              <a:t>05.11.2024</a:t>
            </a:fld>
            <a:endParaRPr lang="en-NO"/>
          </a:p>
        </p:txBody>
      </p:sp>
      <p:sp>
        <p:nvSpPr>
          <p:cNvPr id="6" name="Footer Placeholder 5">
            <a:extLst>
              <a:ext uri="{FF2B5EF4-FFF2-40B4-BE49-F238E27FC236}">
                <a16:creationId xmlns:a16="http://schemas.microsoft.com/office/drawing/2014/main" id="{AF38C590-C680-45E8-8E8D-A4D9739513D7}"/>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9DD9A364-086E-72DD-5BEB-8AA9A90D1AE6}"/>
              </a:ext>
            </a:extLst>
          </p:cNvPr>
          <p:cNvSpPr>
            <a:spLocks noGrp="1"/>
          </p:cNvSpPr>
          <p:nvPr>
            <p:ph type="sldNum" sz="quarter" idx="12"/>
          </p:nvPr>
        </p:nvSpPr>
        <p:spPr/>
        <p:txBody>
          <a:bodyPr/>
          <a:lstStyle/>
          <a:p>
            <a:fld id="{C1710B26-72D1-264C-8E36-3BA9F4ADA98D}" type="slidenum">
              <a:rPr lang="en-NO" smtClean="0"/>
              <a:t>‹#›</a:t>
            </a:fld>
            <a:endParaRPr lang="en-NO"/>
          </a:p>
        </p:txBody>
      </p:sp>
    </p:spTree>
    <p:extLst>
      <p:ext uri="{BB962C8B-B14F-4D97-AF65-F5344CB8AC3E}">
        <p14:creationId xmlns:p14="http://schemas.microsoft.com/office/powerpoint/2010/main" val="92421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0F396-5BD3-D77F-ED6B-050D86F639E5}"/>
              </a:ext>
            </a:extLst>
          </p:cNvPr>
          <p:cNvSpPr>
            <a:spLocks noGrp="1"/>
          </p:cNvSpPr>
          <p:nvPr>
            <p:ph type="title"/>
          </p:nvPr>
        </p:nvSpPr>
        <p:spPr>
          <a:xfrm>
            <a:off x="839788" y="365125"/>
            <a:ext cx="10515600" cy="1325563"/>
          </a:xfrm>
        </p:spPr>
        <p:txBody>
          <a:bodyPr/>
          <a:lstStyle/>
          <a:p>
            <a:r>
              <a:rPr lang="en-GB"/>
              <a:t>Click to edit Master title style</a:t>
            </a:r>
            <a:endParaRPr lang="en-NO"/>
          </a:p>
        </p:txBody>
      </p:sp>
      <p:sp>
        <p:nvSpPr>
          <p:cNvPr id="3" name="Text Placeholder 2">
            <a:extLst>
              <a:ext uri="{FF2B5EF4-FFF2-40B4-BE49-F238E27FC236}">
                <a16:creationId xmlns:a16="http://schemas.microsoft.com/office/drawing/2014/main" id="{223B83E2-30E4-098A-57F0-1E4C59DF1F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62D1952-D9A7-016E-2BC5-191242AEB2B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Text Placeholder 4">
            <a:extLst>
              <a:ext uri="{FF2B5EF4-FFF2-40B4-BE49-F238E27FC236}">
                <a16:creationId xmlns:a16="http://schemas.microsoft.com/office/drawing/2014/main" id="{D1F9C8EF-1F99-D5CE-9CD5-94D642FBD8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FE0EE66-233A-BCAA-A4DC-2D6E23669FD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7" name="Date Placeholder 6">
            <a:extLst>
              <a:ext uri="{FF2B5EF4-FFF2-40B4-BE49-F238E27FC236}">
                <a16:creationId xmlns:a16="http://schemas.microsoft.com/office/drawing/2014/main" id="{545CDAB2-65AE-0B84-9420-AFB54BB31428}"/>
              </a:ext>
            </a:extLst>
          </p:cNvPr>
          <p:cNvSpPr>
            <a:spLocks noGrp="1"/>
          </p:cNvSpPr>
          <p:nvPr>
            <p:ph type="dt" sz="half" idx="10"/>
          </p:nvPr>
        </p:nvSpPr>
        <p:spPr/>
        <p:txBody>
          <a:bodyPr/>
          <a:lstStyle/>
          <a:p>
            <a:fld id="{66825C86-4B4C-E14F-B153-1E302091F070}" type="datetime1">
              <a:rPr lang="nb-NO" smtClean="0"/>
              <a:t>05.11.2024</a:t>
            </a:fld>
            <a:endParaRPr lang="en-NO"/>
          </a:p>
        </p:txBody>
      </p:sp>
      <p:sp>
        <p:nvSpPr>
          <p:cNvPr id="8" name="Footer Placeholder 7">
            <a:extLst>
              <a:ext uri="{FF2B5EF4-FFF2-40B4-BE49-F238E27FC236}">
                <a16:creationId xmlns:a16="http://schemas.microsoft.com/office/drawing/2014/main" id="{8EB9EF5D-DF73-3248-E512-64D1EBDE6239}"/>
              </a:ext>
            </a:extLst>
          </p:cNvPr>
          <p:cNvSpPr>
            <a:spLocks noGrp="1"/>
          </p:cNvSpPr>
          <p:nvPr>
            <p:ph type="ftr" sz="quarter" idx="11"/>
          </p:nvPr>
        </p:nvSpPr>
        <p:spPr/>
        <p:txBody>
          <a:bodyPr/>
          <a:lstStyle/>
          <a:p>
            <a:endParaRPr lang="en-NO"/>
          </a:p>
        </p:txBody>
      </p:sp>
      <p:sp>
        <p:nvSpPr>
          <p:cNvPr id="9" name="Slide Number Placeholder 8">
            <a:extLst>
              <a:ext uri="{FF2B5EF4-FFF2-40B4-BE49-F238E27FC236}">
                <a16:creationId xmlns:a16="http://schemas.microsoft.com/office/drawing/2014/main" id="{9C4081DC-7DBB-7CC6-187A-CD5C391AB8B7}"/>
              </a:ext>
            </a:extLst>
          </p:cNvPr>
          <p:cNvSpPr>
            <a:spLocks noGrp="1"/>
          </p:cNvSpPr>
          <p:nvPr>
            <p:ph type="sldNum" sz="quarter" idx="12"/>
          </p:nvPr>
        </p:nvSpPr>
        <p:spPr/>
        <p:txBody>
          <a:bodyPr/>
          <a:lstStyle/>
          <a:p>
            <a:fld id="{C1710B26-72D1-264C-8E36-3BA9F4ADA98D}" type="slidenum">
              <a:rPr lang="en-NO" smtClean="0"/>
              <a:t>‹#›</a:t>
            </a:fld>
            <a:endParaRPr lang="en-NO"/>
          </a:p>
        </p:txBody>
      </p:sp>
    </p:spTree>
    <p:extLst>
      <p:ext uri="{BB962C8B-B14F-4D97-AF65-F5344CB8AC3E}">
        <p14:creationId xmlns:p14="http://schemas.microsoft.com/office/powerpoint/2010/main" val="205964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410-83DD-6753-FA97-4CD27D5E30E3}"/>
              </a:ext>
            </a:extLst>
          </p:cNvPr>
          <p:cNvSpPr>
            <a:spLocks noGrp="1"/>
          </p:cNvSpPr>
          <p:nvPr>
            <p:ph type="title"/>
          </p:nvPr>
        </p:nvSpPr>
        <p:spPr/>
        <p:txBody>
          <a:bodyPr/>
          <a:lstStyle/>
          <a:p>
            <a:r>
              <a:rPr lang="en-GB"/>
              <a:t>Click to edit Master title style</a:t>
            </a:r>
            <a:endParaRPr lang="en-NO"/>
          </a:p>
        </p:txBody>
      </p:sp>
      <p:sp>
        <p:nvSpPr>
          <p:cNvPr id="3" name="Date Placeholder 2">
            <a:extLst>
              <a:ext uri="{FF2B5EF4-FFF2-40B4-BE49-F238E27FC236}">
                <a16:creationId xmlns:a16="http://schemas.microsoft.com/office/drawing/2014/main" id="{072D134B-EEFF-CE09-7A3E-F4A791EACCCF}"/>
              </a:ext>
            </a:extLst>
          </p:cNvPr>
          <p:cNvSpPr>
            <a:spLocks noGrp="1"/>
          </p:cNvSpPr>
          <p:nvPr>
            <p:ph type="dt" sz="half" idx="10"/>
          </p:nvPr>
        </p:nvSpPr>
        <p:spPr/>
        <p:txBody>
          <a:bodyPr/>
          <a:lstStyle/>
          <a:p>
            <a:fld id="{A579E0CB-99BD-3843-A153-E59A8A6945F9}" type="datetime1">
              <a:rPr lang="nb-NO" smtClean="0"/>
              <a:t>05.11.2024</a:t>
            </a:fld>
            <a:endParaRPr lang="en-NO"/>
          </a:p>
        </p:txBody>
      </p:sp>
      <p:sp>
        <p:nvSpPr>
          <p:cNvPr id="4" name="Footer Placeholder 3">
            <a:extLst>
              <a:ext uri="{FF2B5EF4-FFF2-40B4-BE49-F238E27FC236}">
                <a16:creationId xmlns:a16="http://schemas.microsoft.com/office/drawing/2014/main" id="{1D1BB28E-BEAC-5C35-BDBE-4E3DC2C935F9}"/>
              </a:ext>
            </a:extLst>
          </p:cNvPr>
          <p:cNvSpPr>
            <a:spLocks noGrp="1"/>
          </p:cNvSpPr>
          <p:nvPr>
            <p:ph type="ftr" sz="quarter" idx="11"/>
          </p:nvPr>
        </p:nvSpPr>
        <p:spPr/>
        <p:txBody>
          <a:bodyPr/>
          <a:lstStyle/>
          <a:p>
            <a:endParaRPr lang="en-NO"/>
          </a:p>
        </p:txBody>
      </p:sp>
      <p:sp>
        <p:nvSpPr>
          <p:cNvPr id="5" name="Slide Number Placeholder 4">
            <a:extLst>
              <a:ext uri="{FF2B5EF4-FFF2-40B4-BE49-F238E27FC236}">
                <a16:creationId xmlns:a16="http://schemas.microsoft.com/office/drawing/2014/main" id="{36697EAC-A3CF-3992-9479-9FB1AA4A72EE}"/>
              </a:ext>
            </a:extLst>
          </p:cNvPr>
          <p:cNvSpPr>
            <a:spLocks noGrp="1"/>
          </p:cNvSpPr>
          <p:nvPr>
            <p:ph type="sldNum" sz="quarter" idx="12"/>
          </p:nvPr>
        </p:nvSpPr>
        <p:spPr/>
        <p:txBody>
          <a:bodyPr/>
          <a:lstStyle/>
          <a:p>
            <a:fld id="{C1710B26-72D1-264C-8E36-3BA9F4ADA98D}" type="slidenum">
              <a:rPr lang="en-NO" smtClean="0"/>
              <a:t>‹#›</a:t>
            </a:fld>
            <a:endParaRPr lang="en-NO"/>
          </a:p>
        </p:txBody>
      </p:sp>
    </p:spTree>
    <p:extLst>
      <p:ext uri="{BB962C8B-B14F-4D97-AF65-F5344CB8AC3E}">
        <p14:creationId xmlns:p14="http://schemas.microsoft.com/office/powerpoint/2010/main" val="997771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CB0CED-6838-7AF8-1C16-419F7E7602BA}"/>
              </a:ext>
            </a:extLst>
          </p:cNvPr>
          <p:cNvSpPr>
            <a:spLocks noGrp="1"/>
          </p:cNvSpPr>
          <p:nvPr>
            <p:ph type="dt" sz="half" idx="10"/>
          </p:nvPr>
        </p:nvSpPr>
        <p:spPr/>
        <p:txBody>
          <a:bodyPr/>
          <a:lstStyle/>
          <a:p>
            <a:fld id="{27782CD9-A2C5-C642-913D-57F69AFFD72E}" type="datetime1">
              <a:rPr lang="nb-NO" smtClean="0"/>
              <a:t>05.11.2024</a:t>
            </a:fld>
            <a:endParaRPr lang="en-NO"/>
          </a:p>
        </p:txBody>
      </p:sp>
      <p:sp>
        <p:nvSpPr>
          <p:cNvPr id="3" name="Footer Placeholder 2">
            <a:extLst>
              <a:ext uri="{FF2B5EF4-FFF2-40B4-BE49-F238E27FC236}">
                <a16:creationId xmlns:a16="http://schemas.microsoft.com/office/drawing/2014/main" id="{93491434-6C3F-DEE1-EEF4-750B485AF55E}"/>
              </a:ext>
            </a:extLst>
          </p:cNvPr>
          <p:cNvSpPr>
            <a:spLocks noGrp="1"/>
          </p:cNvSpPr>
          <p:nvPr>
            <p:ph type="ftr" sz="quarter" idx="11"/>
          </p:nvPr>
        </p:nvSpPr>
        <p:spPr/>
        <p:txBody>
          <a:bodyPr/>
          <a:lstStyle/>
          <a:p>
            <a:endParaRPr lang="en-NO"/>
          </a:p>
        </p:txBody>
      </p:sp>
      <p:sp>
        <p:nvSpPr>
          <p:cNvPr id="4" name="Slide Number Placeholder 3">
            <a:extLst>
              <a:ext uri="{FF2B5EF4-FFF2-40B4-BE49-F238E27FC236}">
                <a16:creationId xmlns:a16="http://schemas.microsoft.com/office/drawing/2014/main" id="{71835B01-22BC-2BA5-E4EC-8A7BEF8A8F01}"/>
              </a:ext>
            </a:extLst>
          </p:cNvPr>
          <p:cNvSpPr>
            <a:spLocks noGrp="1"/>
          </p:cNvSpPr>
          <p:nvPr>
            <p:ph type="sldNum" sz="quarter" idx="12"/>
          </p:nvPr>
        </p:nvSpPr>
        <p:spPr/>
        <p:txBody>
          <a:bodyPr/>
          <a:lstStyle/>
          <a:p>
            <a:fld id="{C1710B26-72D1-264C-8E36-3BA9F4ADA98D}" type="slidenum">
              <a:rPr lang="en-NO" smtClean="0"/>
              <a:t>‹#›</a:t>
            </a:fld>
            <a:endParaRPr lang="en-NO"/>
          </a:p>
        </p:txBody>
      </p:sp>
    </p:spTree>
    <p:extLst>
      <p:ext uri="{BB962C8B-B14F-4D97-AF65-F5344CB8AC3E}">
        <p14:creationId xmlns:p14="http://schemas.microsoft.com/office/powerpoint/2010/main" val="266496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C239B-190C-9566-9861-9BEA3B28C76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Content Placeholder 2">
            <a:extLst>
              <a:ext uri="{FF2B5EF4-FFF2-40B4-BE49-F238E27FC236}">
                <a16:creationId xmlns:a16="http://schemas.microsoft.com/office/drawing/2014/main" id="{E71D1CAE-93CF-229E-B364-4255D6176C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Text Placeholder 3">
            <a:extLst>
              <a:ext uri="{FF2B5EF4-FFF2-40B4-BE49-F238E27FC236}">
                <a16:creationId xmlns:a16="http://schemas.microsoft.com/office/drawing/2014/main" id="{5C0C5476-E5F9-2684-15F6-B3F02D2D60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70D6936-2741-350B-F8C5-3589424902F3}"/>
              </a:ext>
            </a:extLst>
          </p:cNvPr>
          <p:cNvSpPr>
            <a:spLocks noGrp="1"/>
          </p:cNvSpPr>
          <p:nvPr>
            <p:ph type="dt" sz="half" idx="10"/>
          </p:nvPr>
        </p:nvSpPr>
        <p:spPr/>
        <p:txBody>
          <a:bodyPr/>
          <a:lstStyle/>
          <a:p>
            <a:fld id="{EEC95094-3DFB-7240-AD92-634ACD516645}" type="datetime1">
              <a:rPr lang="nb-NO" smtClean="0"/>
              <a:t>05.11.2024</a:t>
            </a:fld>
            <a:endParaRPr lang="en-NO"/>
          </a:p>
        </p:txBody>
      </p:sp>
      <p:sp>
        <p:nvSpPr>
          <p:cNvPr id="6" name="Footer Placeholder 5">
            <a:extLst>
              <a:ext uri="{FF2B5EF4-FFF2-40B4-BE49-F238E27FC236}">
                <a16:creationId xmlns:a16="http://schemas.microsoft.com/office/drawing/2014/main" id="{D32B12DE-23CB-0C8D-33C6-C216DAE185CC}"/>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5D607621-7731-8665-7337-DD4FE760AEBB}"/>
              </a:ext>
            </a:extLst>
          </p:cNvPr>
          <p:cNvSpPr>
            <a:spLocks noGrp="1"/>
          </p:cNvSpPr>
          <p:nvPr>
            <p:ph type="sldNum" sz="quarter" idx="12"/>
          </p:nvPr>
        </p:nvSpPr>
        <p:spPr/>
        <p:txBody>
          <a:bodyPr/>
          <a:lstStyle/>
          <a:p>
            <a:fld id="{C1710B26-72D1-264C-8E36-3BA9F4ADA98D}" type="slidenum">
              <a:rPr lang="en-NO" smtClean="0"/>
              <a:t>‹#›</a:t>
            </a:fld>
            <a:endParaRPr lang="en-NO"/>
          </a:p>
        </p:txBody>
      </p:sp>
    </p:spTree>
    <p:extLst>
      <p:ext uri="{BB962C8B-B14F-4D97-AF65-F5344CB8AC3E}">
        <p14:creationId xmlns:p14="http://schemas.microsoft.com/office/powerpoint/2010/main" val="1735282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AA186-D893-AEC3-3732-BD625EB1E94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Picture Placeholder 2">
            <a:extLst>
              <a:ext uri="{FF2B5EF4-FFF2-40B4-BE49-F238E27FC236}">
                <a16:creationId xmlns:a16="http://schemas.microsoft.com/office/drawing/2014/main" id="{873482A5-93F8-64D4-EA0D-A3EBEDFAD0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O"/>
          </a:p>
        </p:txBody>
      </p:sp>
      <p:sp>
        <p:nvSpPr>
          <p:cNvPr id="4" name="Text Placeholder 3">
            <a:extLst>
              <a:ext uri="{FF2B5EF4-FFF2-40B4-BE49-F238E27FC236}">
                <a16:creationId xmlns:a16="http://schemas.microsoft.com/office/drawing/2014/main" id="{DB101F11-1E5B-FB80-228D-2E85734AB5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025BDD0-1FA3-AE57-507B-A156661A8473}"/>
              </a:ext>
            </a:extLst>
          </p:cNvPr>
          <p:cNvSpPr>
            <a:spLocks noGrp="1"/>
          </p:cNvSpPr>
          <p:nvPr>
            <p:ph type="dt" sz="half" idx="10"/>
          </p:nvPr>
        </p:nvSpPr>
        <p:spPr/>
        <p:txBody>
          <a:bodyPr/>
          <a:lstStyle/>
          <a:p>
            <a:fld id="{79BF1F17-3AD3-504E-991D-8C2ADEC63C37}" type="datetime1">
              <a:rPr lang="nb-NO" smtClean="0"/>
              <a:t>05.11.2024</a:t>
            </a:fld>
            <a:endParaRPr lang="en-NO"/>
          </a:p>
        </p:txBody>
      </p:sp>
      <p:sp>
        <p:nvSpPr>
          <p:cNvPr id="6" name="Footer Placeholder 5">
            <a:extLst>
              <a:ext uri="{FF2B5EF4-FFF2-40B4-BE49-F238E27FC236}">
                <a16:creationId xmlns:a16="http://schemas.microsoft.com/office/drawing/2014/main" id="{294DD110-7C4E-4263-1E4F-DFAB8139B9AD}"/>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DB57DB60-1A98-0AD7-7B8B-2C9FD6BCFD0A}"/>
              </a:ext>
            </a:extLst>
          </p:cNvPr>
          <p:cNvSpPr>
            <a:spLocks noGrp="1"/>
          </p:cNvSpPr>
          <p:nvPr>
            <p:ph type="sldNum" sz="quarter" idx="12"/>
          </p:nvPr>
        </p:nvSpPr>
        <p:spPr/>
        <p:txBody>
          <a:bodyPr/>
          <a:lstStyle/>
          <a:p>
            <a:fld id="{C1710B26-72D1-264C-8E36-3BA9F4ADA98D}" type="slidenum">
              <a:rPr lang="en-NO" smtClean="0"/>
              <a:t>‹#›</a:t>
            </a:fld>
            <a:endParaRPr lang="en-NO"/>
          </a:p>
        </p:txBody>
      </p:sp>
    </p:spTree>
    <p:extLst>
      <p:ext uri="{BB962C8B-B14F-4D97-AF65-F5344CB8AC3E}">
        <p14:creationId xmlns:p14="http://schemas.microsoft.com/office/powerpoint/2010/main" val="2611629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137676-C6AD-C64A-6402-09DA52C55E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O"/>
          </a:p>
        </p:txBody>
      </p:sp>
      <p:sp>
        <p:nvSpPr>
          <p:cNvPr id="3" name="Text Placeholder 2">
            <a:extLst>
              <a:ext uri="{FF2B5EF4-FFF2-40B4-BE49-F238E27FC236}">
                <a16:creationId xmlns:a16="http://schemas.microsoft.com/office/drawing/2014/main" id="{28B01B89-AC14-A1A8-94E1-970D72D1D3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83794FD8-1179-568E-EFBE-4870911F46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30E9A3-508D-154A-984C-3F1A2E1B4C73}" type="datetime1">
              <a:rPr lang="nb-NO" smtClean="0"/>
              <a:t>05.11.2024</a:t>
            </a:fld>
            <a:endParaRPr lang="en-NO"/>
          </a:p>
        </p:txBody>
      </p:sp>
      <p:sp>
        <p:nvSpPr>
          <p:cNvPr id="5" name="Footer Placeholder 4">
            <a:extLst>
              <a:ext uri="{FF2B5EF4-FFF2-40B4-BE49-F238E27FC236}">
                <a16:creationId xmlns:a16="http://schemas.microsoft.com/office/drawing/2014/main" id="{379D5A31-CEE0-DA2C-264B-D9D1ADFEA8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O"/>
          </a:p>
        </p:txBody>
      </p:sp>
      <p:sp>
        <p:nvSpPr>
          <p:cNvPr id="6" name="Slide Number Placeholder 5">
            <a:extLst>
              <a:ext uri="{FF2B5EF4-FFF2-40B4-BE49-F238E27FC236}">
                <a16:creationId xmlns:a16="http://schemas.microsoft.com/office/drawing/2014/main" id="{9E2216FB-BE81-0775-5EF8-4F0E61F45F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710B26-72D1-264C-8E36-3BA9F4ADA98D}" type="slidenum">
              <a:rPr lang="en-NO" smtClean="0"/>
              <a:t>‹#›</a:t>
            </a:fld>
            <a:endParaRPr lang="en-NO"/>
          </a:p>
        </p:txBody>
      </p:sp>
    </p:spTree>
    <p:extLst>
      <p:ext uri="{BB962C8B-B14F-4D97-AF65-F5344CB8AC3E}">
        <p14:creationId xmlns:p14="http://schemas.microsoft.com/office/powerpoint/2010/main" val="4143365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constructicon.github.io/russian/"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https://doi.org/10.1075/cal.22.03ly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6.xml.rels><?xml version="1.0" encoding="UTF-8" standalone="yes"?>
<Relationships xmlns="http://schemas.openxmlformats.org/package/2006/relationships"><Relationship Id="rId3" Type="http://schemas.openxmlformats.org/officeDocument/2006/relationships/hyperlink" Target="https://doi.org/10.1007/s11185-024-09298-z" TargetMode="External"/><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4464" y="2115790"/>
            <a:ext cx="8047536" cy="1811813"/>
          </a:xfrm>
        </p:spPr>
        <p:txBody>
          <a:bodyPr>
            <a:normAutofit/>
          </a:bodyPr>
          <a:lstStyle/>
          <a:p>
            <a:r>
              <a:rPr lang="en-US" sz="4000" kern="100">
                <a:effectLst/>
                <a:latin typeface="Aptos" panose="020B0004020202020204" pitchFamily="34" charset="0"/>
                <a:ea typeface="Aptos" panose="020B0004020202020204" pitchFamily="34" charset="0"/>
                <a:cs typeface="Arial" panose="020B0604020202020204" pitchFamily="34" charset="0"/>
              </a:rPr>
              <a:t>Construction Grammar: </a:t>
            </a:r>
            <a:br>
              <a:rPr lang="en-US" sz="4000" kern="100">
                <a:effectLst/>
                <a:latin typeface="Aptos" panose="020B0004020202020204" pitchFamily="34" charset="0"/>
                <a:ea typeface="Aptos" panose="020B0004020202020204" pitchFamily="34" charset="0"/>
                <a:cs typeface="Arial" panose="020B0604020202020204" pitchFamily="34" charset="0"/>
              </a:rPr>
            </a:br>
            <a:r>
              <a:rPr lang="en-US" sz="4000" kern="100">
                <a:effectLst/>
                <a:latin typeface="Aptos" panose="020B0004020202020204" pitchFamily="34" charset="0"/>
                <a:ea typeface="Aptos" panose="020B0004020202020204" pitchFamily="34" charset="0"/>
                <a:cs typeface="Arial" panose="020B0604020202020204" pitchFamily="34" charset="0"/>
              </a:rPr>
              <a:t>Merely a Set or a Connected Structure? </a:t>
            </a:r>
            <a:endParaRPr lang="en-NO" sz="4000" kern="100">
              <a:effectLst/>
              <a:latin typeface="Aptos" panose="020B0004020202020204" pitchFamily="34" charset="0"/>
              <a:ea typeface="Aptos" panose="020B0004020202020204" pitchFamily="34" charset="0"/>
              <a:cs typeface="Arial" panose="020B0604020202020204" pitchFamily="34" charset="0"/>
            </a:endParaRPr>
          </a:p>
        </p:txBody>
      </p:sp>
      <p:sp>
        <p:nvSpPr>
          <p:cNvPr id="3" name="Text Placeholder 2"/>
          <p:cNvSpPr>
            <a:spLocks noGrp="1"/>
          </p:cNvSpPr>
          <p:nvPr>
            <p:ph type="body" sz="quarter" idx="12"/>
          </p:nvPr>
        </p:nvSpPr>
        <p:spPr>
          <a:xfrm>
            <a:off x="1054464" y="3927603"/>
            <a:ext cx="8227322" cy="656923"/>
          </a:xfrm>
        </p:spPr>
        <p:txBody>
          <a:bodyPr/>
          <a:lstStyle/>
          <a:p>
            <a:pPr rtl="0"/>
            <a:r>
              <a:rPr lang="en-US" sz="3200" kern="100">
                <a:effectLst/>
                <a:latin typeface="Aptos" panose="020B0004020202020204" pitchFamily="34" charset="0"/>
                <a:ea typeface="Aptos" panose="020B0004020202020204" pitchFamily="34" charset="0"/>
                <a:cs typeface="Arial" panose="020B0604020202020204" pitchFamily="34" charset="0"/>
              </a:rPr>
              <a:t>Evidence from the Russian Constructicon</a:t>
            </a:r>
            <a:endParaRPr lang="en-GB" sz="3200"/>
          </a:p>
        </p:txBody>
      </p:sp>
      <p:sp>
        <p:nvSpPr>
          <p:cNvPr id="4" name="Subtitle 3"/>
          <p:cNvSpPr>
            <a:spLocks noGrp="1"/>
          </p:cNvSpPr>
          <p:nvPr>
            <p:ph type="subTitle" idx="1"/>
          </p:nvPr>
        </p:nvSpPr>
        <p:spPr>
          <a:xfrm>
            <a:off x="1054464" y="4584526"/>
            <a:ext cx="6012000" cy="1323904"/>
          </a:xfrm>
        </p:spPr>
        <p:txBody>
          <a:bodyPr>
            <a:normAutofit/>
          </a:bodyPr>
          <a:lstStyle/>
          <a:p>
            <a:pPr>
              <a:lnSpc>
                <a:spcPct val="100000"/>
              </a:lnSpc>
              <a:spcBef>
                <a:spcPts val="0"/>
              </a:spcBef>
            </a:pPr>
            <a:r>
              <a:rPr lang="nb-NO" sz="2000"/>
              <a:t>Laura A. Janda</a:t>
            </a:r>
          </a:p>
          <a:p>
            <a:pPr>
              <a:lnSpc>
                <a:spcPct val="100000"/>
              </a:lnSpc>
              <a:spcBef>
                <a:spcPts val="0"/>
              </a:spcBef>
            </a:pPr>
            <a:r>
              <a:rPr lang="nb-NO" sz="2000"/>
              <a:t>Valentina </a:t>
            </a:r>
            <a:r>
              <a:rPr lang="nb-NO" sz="2000" err="1"/>
              <a:t>Zhukova</a:t>
            </a:r>
            <a:r>
              <a:rPr lang="nb-NO" sz="2000"/>
              <a:t> </a:t>
            </a:r>
          </a:p>
          <a:p>
            <a:pPr>
              <a:lnSpc>
                <a:spcPct val="100000"/>
              </a:lnSpc>
              <a:spcBef>
                <a:spcPts val="0"/>
              </a:spcBef>
            </a:pPr>
            <a:endParaRPr lang="nb-NO" sz="2000"/>
          </a:p>
          <a:p>
            <a:pPr>
              <a:lnSpc>
                <a:spcPct val="100000"/>
              </a:lnSpc>
              <a:spcBef>
                <a:spcPts val="0"/>
              </a:spcBef>
            </a:pPr>
            <a:r>
              <a:rPr lang="nb-NO" sz="2000"/>
              <a:t>UiT The Arctic </a:t>
            </a:r>
            <a:r>
              <a:rPr lang="nb-NO" sz="2000" err="1"/>
              <a:t>University</a:t>
            </a:r>
            <a:r>
              <a:rPr lang="nb-NO" sz="2000"/>
              <a:t> </a:t>
            </a:r>
            <a:r>
              <a:rPr lang="nb-NO" sz="2000" err="1"/>
              <a:t>of</a:t>
            </a:r>
            <a:r>
              <a:rPr lang="nb-NO" sz="2000"/>
              <a:t> Norway</a:t>
            </a:r>
          </a:p>
        </p:txBody>
      </p:sp>
      <p:sp>
        <p:nvSpPr>
          <p:cNvPr id="5" name="Text Placeholder 4"/>
          <p:cNvSpPr>
            <a:spLocks noGrp="1"/>
          </p:cNvSpPr>
          <p:nvPr>
            <p:ph type="body" sz="quarter" idx="13"/>
          </p:nvPr>
        </p:nvSpPr>
        <p:spPr>
          <a:xfrm>
            <a:off x="3090000" y="6111122"/>
            <a:ext cx="6012000" cy="746878"/>
          </a:xfrm>
        </p:spPr>
        <p:txBody>
          <a:bodyPr/>
          <a:lstStyle/>
          <a:p>
            <a:pPr algn="ctr">
              <a:spcBef>
                <a:spcPts val="400"/>
              </a:spcBef>
            </a:pPr>
            <a:r>
              <a:rPr lang="nb-NO" sz="2000" i="0"/>
              <a:t>SCLC 2024</a:t>
            </a:r>
          </a:p>
          <a:p>
            <a:pPr algn="ctr">
              <a:spcBef>
                <a:spcPts val="400"/>
              </a:spcBef>
            </a:pPr>
            <a:r>
              <a:rPr lang="nb-NO" sz="2000"/>
              <a:t>November 1­3–15, 2024</a:t>
            </a:r>
          </a:p>
        </p:txBody>
      </p:sp>
      <p:pic>
        <p:nvPicPr>
          <p:cNvPr id="7" name="Picture 6" descr="A picture containing text, logo&#10;&#10;Description automatically generated">
            <a:extLst>
              <a:ext uri="{FF2B5EF4-FFF2-40B4-BE49-F238E27FC236}">
                <a16:creationId xmlns:a16="http://schemas.microsoft.com/office/drawing/2014/main" id="{69F658C0-5BBB-8FE5-DC9F-9BF85826DBB1}"/>
              </a:ext>
            </a:extLst>
          </p:cNvPr>
          <p:cNvPicPr>
            <a:picLocks noChangeAspect="1"/>
          </p:cNvPicPr>
          <p:nvPr/>
        </p:nvPicPr>
        <p:blipFill>
          <a:blip r:embed="rId2" cstate="print">
            <a:duotone>
              <a:schemeClr val="accent5">
                <a:shade val="45000"/>
                <a:satMod val="135000"/>
              </a:schemeClr>
              <a:prstClr val="white"/>
            </a:duotone>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5900769" y="419281"/>
            <a:ext cx="1982380" cy="598844"/>
          </a:xfrm>
          <a:prstGeom prst="rect">
            <a:avLst/>
          </a:prstGeom>
        </p:spPr>
      </p:pic>
      <p:pic>
        <p:nvPicPr>
          <p:cNvPr id="8" name="Picture 7" descr="A picture containing logo&#10;&#10;Description automatically generated">
            <a:extLst>
              <a:ext uri="{FF2B5EF4-FFF2-40B4-BE49-F238E27FC236}">
                <a16:creationId xmlns:a16="http://schemas.microsoft.com/office/drawing/2014/main" id="{99D908C7-ACFB-B38F-CC88-69B591BDC7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3903" y="183298"/>
            <a:ext cx="2953035" cy="796557"/>
          </a:xfrm>
          <a:prstGeom prst="rect">
            <a:avLst/>
          </a:prstGeom>
        </p:spPr>
      </p:pic>
    </p:spTree>
    <p:extLst>
      <p:ext uri="{BB962C8B-B14F-4D97-AF65-F5344CB8AC3E}">
        <p14:creationId xmlns:p14="http://schemas.microsoft.com/office/powerpoint/2010/main" val="1511105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582001-AB41-DD54-1C10-770C645A11DA}"/>
              </a:ext>
            </a:extLst>
          </p:cNvPr>
          <p:cNvSpPr>
            <a:spLocks noGrp="1"/>
          </p:cNvSpPr>
          <p:nvPr>
            <p:ph type="sldNum" sz="quarter" idx="12"/>
          </p:nvPr>
        </p:nvSpPr>
        <p:spPr/>
        <p:txBody>
          <a:bodyPr/>
          <a:lstStyle/>
          <a:p>
            <a:fld id="{C1710B26-72D1-264C-8E36-3BA9F4ADA98D}" type="slidenum">
              <a:rPr lang="en-NO" smtClean="0"/>
              <a:t>9</a:t>
            </a:fld>
            <a:endParaRPr lang="en-NO"/>
          </a:p>
        </p:txBody>
      </p:sp>
      <p:sp>
        <p:nvSpPr>
          <p:cNvPr id="3" name="Isosceles Triangle 2">
            <a:extLst>
              <a:ext uri="{FF2B5EF4-FFF2-40B4-BE49-F238E27FC236}">
                <a16:creationId xmlns:a16="http://schemas.microsoft.com/office/drawing/2014/main" id="{26564A22-132D-46F0-DC22-32C3F71EB1A5}"/>
              </a:ext>
            </a:extLst>
          </p:cNvPr>
          <p:cNvSpPr/>
          <p:nvPr/>
        </p:nvSpPr>
        <p:spPr>
          <a:xfrm>
            <a:off x="3242742" y="1082143"/>
            <a:ext cx="5744185" cy="4568764"/>
          </a:xfrm>
          <a:prstGeom prst="triangl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D76CADB0-E5DA-92AE-751A-7A3D0401A21E}"/>
              </a:ext>
            </a:extLst>
          </p:cNvPr>
          <p:cNvSpPr/>
          <p:nvPr/>
        </p:nvSpPr>
        <p:spPr>
          <a:xfrm>
            <a:off x="5371840" y="693174"/>
            <a:ext cx="1453104" cy="7824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Complex</a:t>
            </a:r>
            <a:endParaRPr lang="en-US"/>
          </a:p>
        </p:txBody>
      </p:sp>
      <p:sp>
        <p:nvSpPr>
          <p:cNvPr id="5" name="Rectangle: Rounded Corners 4">
            <a:extLst>
              <a:ext uri="{FF2B5EF4-FFF2-40B4-BE49-F238E27FC236}">
                <a16:creationId xmlns:a16="http://schemas.microsoft.com/office/drawing/2014/main" id="{418CAE0F-85D9-0B9B-5013-5B63A86D7742}"/>
              </a:ext>
            </a:extLst>
          </p:cNvPr>
          <p:cNvSpPr/>
          <p:nvPr/>
        </p:nvSpPr>
        <p:spPr>
          <a:xfrm>
            <a:off x="2514340" y="5249934"/>
            <a:ext cx="1453104" cy="7824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Concrete</a:t>
            </a:r>
          </a:p>
          <a:p>
            <a:pPr algn="ctr"/>
            <a:r>
              <a:rPr lang="en-US">
                <a:cs typeface="Calibri"/>
              </a:rPr>
              <a:t>(Anchor)</a:t>
            </a:r>
          </a:p>
        </p:txBody>
      </p:sp>
      <p:sp>
        <p:nvSpPr>
          <p:cNvPr id="6" name="Rectangle: Rounded Corners 5">
            <a:extLst>
              <a:ext uri="{FF2B5EF4-FFF2-40B4-BE49-F238E27FC236}">
                <a16:creationId xmlns:a16="http://schemas.microsoft.com/office/drawing/2014/main" id="{196980E2-8652-E84B-E73E-DF20964A22F5}"/>
              </a:ext>
            </a:extLst>
          </p:cNvPr>
          <p:cNvSpPr/>
          <p:nvPr/>
        </p:nvSpPr>
        <p:spPr>
          <a:xfrm>
            <a:off x="8252200" y="5265174"/>
            <a:ext cx="1453104" cy="7824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Abstract</a:t>
            </a:r>
          </a:p>
          <a:p>
            <a:pPr algn="ctr"/>
            <a:r>
              <a:rPr lang="en-US">
                <a:cs typeface="Calibri"/>
              </a:rPr>
              <a:t>(Slot)</a:t>
            </a:r>
          </a:p>
        </p:txBody>
      </p:sp>
      <p:sp>
        <p:nvSpPr>
          <p:cNvPr id="11" name="Double Wave 10">
            <a:extLst>
              <a:ext uri="{FF2B5EF4-FFF2-40B4-BE49-F238E27FC236}">
                <a16:creationId xmlns:a16="http://schemas.microsoft.com/office/drawing/2014/main" id="{7B4E1FC1-CCC7-8151-55DB-47B041CF8123}"/>
              </a:ext>
            </a:extLst>
          </p:cNvPr>
          <p:cNvSpPr/>
          <p:nvPr/>
        </p:nvSpPr>
        <p:spPr>
          <a:xfrm>
            <a:off x="621247" y="4948923"/>
            <a:ext cx="1689078" cy="1766559"/>
          </a:xfrm>
          <a:prstGeom prst="doubleWav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Morphemes / lexemes</a:t>
            </a:r>
          </a:p>
          <a:p>
            <a:pPr algn="ctr"/>
            <a:r>
              <a:rPr lang="en-US">
                <a:cs typeface="Calibri"/>
              </a:rPr>
              <a:t>See: dictionaries</a:t>
            </a:r>
          </a:p>
        </p:txBody>
      </p:sp>
      <p:pic>
        <p:nvPicPr>
          <p:cNvPr id="12" name="Graphic 11" descr="Anchor with solid fill">
            <a:extLst>
              <a:ext uri="{FF2B5EF4-FFF2-40B4-BE49-F238E27FC236}">
                <a16:creationId xmlns:a16="http://schemas.microsoft.com/office/drawing/2014/main" id="{80CF3592-A3A8-7192-282B-CF365FF4CF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38670" y="4661452"/>
            <a:ext cx="607944" cy="607943"/>
          </a:xfrm>
          <a:prstGeom prst="rect">
            <a:avLst/>
          </a:prstGeom>
        </p:spPr>
      </p:pic>
      <p:sp>
        <p:nvSpPr>
          <p:cNvPr id="14" name="TextBox 13">
            <a:extLst>
              <a:ext uri="{FF2B5EF4-FFF2-40B4-BE49-F238E27FC236}">
                <a16:creationId xmlns:a16="http://schemas.microsoft.com/office/drawing/2014/main" id="{7D2D6855-3FE1-E9DD-00BA-943D0FB26206}"/>
              </a:ext>
            </a:extLst>
          </p:cNvPr>
          <p:cNvSpPr txBox="1"/>
          <p:nvPr/>
        </p:nvSpPr>
        <p:spPr>
          <a:xfrm>
            <a:off x="8300517" y="4686335"/>
            <a:ext cx="136616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cs typeface="Calibri"/>
              </a:rPr>
              <a:t>…___...</a:t>
            </a:r>
          </a:p>
        </p:txBody>
      </p:sp>
      <p:sp>
        <p:nvSpPr>
          <p:cNvPr id="15" name="Double Wave 14">
            <a:extLst>
              <a:ext uri="{FF2B5EF4-FFF2-40B4-BE49-F238E27FC236}">
                <a16:creationId xmlns:a16="http://schemas.microsoft.com/office/drawing/2014/main" id="{B1D74BF0-2AEC-8FE5-8406-D765DA12E95E}"/>
              </a:ext>
            </a:extLst>
          </p:cNvPr>
          <p:cNvSpPr/>
          <p:nvPr/>
        </p:nvSpPr>
        <p:spPr>
          <a:xfrm>
            <a:off x="9897768" y="4948923"/>
            <a:ext cx="1689078" cy="1766559"/>
          </a:xfrm>
          <a:prstGeom prst="doubleWav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Syntactic roles</a:t>
            </a:r>
          </a:p>
          <a:p>
            <a:pPr algn="ctr"/>
            <a:r>
              <a:rPr lang="en-US">
                <a:cs typeface="Calibri"/>
              </a:rPr>
              <a:t>See: core grammar</a:t>
            </a:r>
          </a:p>
        </p:txBody>
      </p:sp>
      <p:sp>
        <p:nvSpPr>
          <p:cNvPr id="7" name="Double Wave 6">
            <a:extLst>
              <a:ext uri="{FF2B5EF4-FFF2-40B4-BE49-F238E27FC236}">
                <a16:creationId xmlns:a16="http://schemas.microsoft.com/office/drawing/2014/main" id="{8882BDCD-3742-03EC-0835-3A86CFB49DD2}"/>
              </a:ext>
            </a:extLst>
          </p:cNvPr>
          <p:cNvSpPr/>
          <p:nvPr/>
        </p:nvSpPr>
        <p:spPr>
          <a:xfrm>
            <a:off x="7037287" y="201662"/>
            <a:ext cx="1689078" cy="1766559"/>
          </a:xfrm>
          <a:prstGeom prst="doubleWav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Entire discourse structures</a:t>
            </a:r>
            <a:endParaRPr lang="en-US"/>
          </a:p>
          <a:p>
            <a:pPr algn="ctr"/>
            <a:r>
              <a:rPr lang="en-US">
                <a:cs typeface="Calibri"/>
              </a:rPr>
              <a:t>For example: </a:t>
            </a:r>
          </a:p>
          <a:p>
            <a:pPr algn="ctr"/>
            <a:r>
              <a:rPr lang="en-US">
                <a:cs typeface="Calibri"/>
              </a:rPr>
              <a:t>a debate</a:t>
            </a:r>
          </a:p>
        </p:txBody>
      </p:sp>
      <p:sp>
        <p:nvSpPr>
          <p:cNvPr id="8" name="Cloud 7">
            <a:extLst>
              <a:ext uri="{FF2B5EF4-FFF2-40B4-BE49-F238E27FC236}">
                <a16:creationId xmlns:a16="http://schemas.microsoft.com/office/drawing/2014/main" id="{EB269534-3E80-49CA-14C7-D8815DADF8F5}"/>
              </a:ext>
            </a:extLst>
          </p:cNvPr>
          <p:cNvSpPr/>
          <p:nvPr/>
        </p:nvSpPr>
        <p:spPr>
          <a:xfrm>
            <a:off x="1849" y="-96486"/>
            <a:ext cx="12181027" cy="7047011"/>
          </a:xfrm>
          <a:prstGeom prst="cloud">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7200">
                <a:solidFill>
                  <a:schemeClr val="tx1"/>
                </a:solidFill>
                <a:cs typeface="Calibri"/>
              </a:rPr>
              <a:t>A </a:t>
            </a:r>
            <a:r>
              <a:rPr lang="en-US" sz="7200" err="1">
                <a:solidFill>
                  <a:schemeClr val="tx1"/>
                </a:solidFill>
                <a:cs typeface="Calibri"/>
              </a:rPr>
              <a:t>constructicon</a:t>
            </a:r>
            <a:r>
              <a:rPr lang="en-US" sz="7200">
                <a:solidFill>
                  <a:schemeClr val="tx1"/>
                </a:solidFill>
                <a:cs typeface="Calibri"/>
              </a:rPr>
              <a:t> is an intensely interconnected system, not a list</a:t>
            </a:r>
          </a:p>
        </p:txBody>
      </p:sp>
    </p:spTree>
    <p:extLst>
      <p:ext uri="{BB962C8B-B14F-4D97-AF65-F5344CB8AC3E}">
        <p14:creationId xmlns:p14="http://schemas.microsoft.com/office/powerpoint/2010/main" val="2106875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582001-AB41-DD54-1C10-770C645A11DA}"/>
              </a:ext>
            </a:extLst>
          </p:cNvPr>
          <p:cNvSpPr>
            <a:spLocks noGrp="1"/>
          </p:cNvSpPr>
          <p:nvPr>
            <p:ph type="sldNum" sz="quarter" idx="12"/>
          </p:nvPr>
        </p:nvSpPr>
        <p:spPr/>
        <p:txBody>
          <a:bodyPr/>
          <a:lstStyle/>
          <a:p>
            <a:fld id="{C1710B26-72D1-264C-8E36-3BA9F4ADA98D}" type="slidenum">
              <a:rPr lang="en-NO" smtClean="0"/>
              <a:t>10</a:t>
            </a:fld>
            <a:endParaRPr lang="en-NO"/>
          </a:p>
        </p:txBody>
      </p:sp>
      <p:sp>
        <p:nvSpPr>
          <p:cNvPr id="3" name="Isosceles Triangle 2">
            <a:extLst>
              <a:ext uri="{FF2B5EF4-FFF2-40B4-BE49-F238E27FC236}">
                <a16:creationId xmlns:a16="http://schemas.microsoft.com/office/drawing/2014/main" id="{26564A22-132D-46F0-DC22-32C3F71EB1A5}"/>
              </a:ext>
            </a:extLst>
          </p:cNvPr>
          <p:cNvSpPr/>
          <p:nvPr/>
        </p:nvSpPr>
        <p:spPr>
          <a:xfrm>
            <a:off x="3242742" y="1082143"/>
            <a:ext cx="5744185" cy="4568764"/>
          </a:xfrm>
          <a:prstGeom prst="triangl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D76CADB0-E5DA-92AE-751A-7A3D0401A21E}"/>
              </a:ext>
            </a:extLst>
          </p:cNvPr>
          <p:cNvSpPr/>
          <p:nvPr/>
        </p:nvSpPr>
        <p:spPr>
          <a:xfrm>
            <a:off x="5371840" y="693174"/>
            <a:ext cx="1453104" cy="7824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Complex</a:t>
            </a:r>
            <a:endParaRPr lang="en-US"/>
          </a:p>
        </p:txBody>
      </p:sp>
      <p:sp>
        <p:nvSpPr>
          <p:cNvPr id="5" name="Rectangle: Rounded Corners 4">
            <a:extLst>
              <a:ext uri="{FF2B5EF4-FFF2-40B4-BE49-F238E27FC236}">
                <a16:creationId xmlns:a16="http://schemas.microsoft.com/office/drawing/2014/main" id="{418CAE0F-85D9-0B9B-5013-5B63A86D7742}"/>
              </a:ext>
            </a:extLst>
          </p:cNvPr>
          <p:cNvSpPr/>
          <p:nvPr/>
        </p:nvSpPr>
        <p:spPr>
          <a:xfrm>
            <a:off x="2514340" y="5249934"/>
            <a:ext cx="1453104" cy="7824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Concrete</a:t>
            </a:r>
          </a:p>
          <a:p>
            <a:pPr algn="ctr"/>
            <a:r>
              <a:rPr lang="en-US">
                <a:cs typeface="Calibri"/>
              </a:rPr>
              <a:t>(Anchor)</a:t>
            </a:r>
          </a:p>
        </p:txBody>
      </p:sp>
      <p:sp>
        <p:nvSpPr>
          <p:cNvPr id="6" name="Rectangle: Rounded Corners 5">
            <a:extLst>
              <a:ext uri="{FF2B5EF4-FFF2-40B4-BE49-F238E27FC236}">
                <a16:creationId xmlns:a16="http://schemas.microsoft.com/office/drawing/2014/main" id="{196980E2-8652-E84B-E73E-DF20964A22F5}"/>
              </a:ext>
            </a:extLst>
          </p:cNvPr>
          <p:cNvSpPr/>
          <p:nvPr/>
        </p:nvSpPr>
        <p:spPr>
          <a:xfrm>
            <a:off x="8252200" y="5265174"/>
            <a:ext cx="1453104" cy="7824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Abstract</a:t>
            </a:r>
          </a:p>
          <a:p>
            <a:pPr algn="ctr"/>
            <a:r>
              <a:rPr lang="en-US">
                <a:cs typeface="Calibri"/>
              </a:rPr>
              <a:t>(Slot)</a:t>
            </a:r>
          </a:p>
        </p:txBody>
      </p:sp>
      <p:sp>
        <p:nvSpPr>
          <p:cNvPr id="11" name="Double Wave 10">
            <a:extLst>
              <a:ext uri="{FF2B5EF4-FFF2-40B4-BE49-F238E27FC236}">
                <a16:creationId xmlns:a16="http://schemas.microsoft.com/office/drawing/2014/main" id="{7B4E1FC1-CCC7-8151-55DB-47B041CF8123}"/>
              </a:ext>
            </a:extLst>
          </p:cNvPr>
          <p:cNvSpPr/>
          <p:nvPr/>
        </p:nvSpPr>
        <p:spPr>
          <a:xfrm>
            <a:off x="621247" y="4948923"/>
            <a:ext cx="1689078" cy="1766559"/>
          </a:xfrm>
          <a:prstGeom prst="doubleWav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Morphemes / lexemes</a:t>
            </a:r>
          </a:p>
          <a:p>
            <a:pPr algn="ctr"/>
            <a:r>
              <a:rPr lang="en-US">
                <a:cs typeface="Calibri"/>
              </a:rPr>
              <a:t>See: dictionaries</a:t>
            </a:r>
          </a:p>
        </p:txBody>
      </p:sp>
      <p:pic>
        <p:nvPicPr>
          <p:cNvPr id="12" name="Graphic 11" descr="Anchor with solid fill">
            <a:extLst>
              <a:ext uri="{FF2B5EF4-FFF2-40B4-BE49-F238E27FC236}">
                <a16:creationId xmlns:a16="http://schemas.microsoft.com/office/drawing/2014/main" id="{80CF3592-A3A8-7192-282B-CF365FF4CF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38670" y="4661452"/>
            <a:ext cx="607944" cy="607943"/>
          </a:xfrm>
          <a:prstGeom prst="rect">
            <a:avLst/>
          </a:prstGeom>
        </p:spPr>
      </p:pic>
      <p:sp>
        <p:nvSpPr>
          <p:cNvPr id="14" name="TextBox 13">
            <a:extLst>
              <a:ext uri="{FF2B5EF4-FFF2-40B4-BE49-F238E27FC236}">
                <a16:creationId xmlns:a16="http://schemas.microsoft.com/office/drawing/2014/main" id="{7D2D6855-3FE1-E9DD-00BA-943D0FB26206}"/>
              </a:ext>
            </a:extLst>
          </p:cNvPr>
          <p:cNvSpPr txBox="1"/>
          <p:nvPr/>
        </p:nvSpPr>
        <p:spPr>
          <a:xfrm>
            <a:off x="8300517" y="4686335"/>
            <a:ext cx="136616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cs typeface="Calibri"/>
              </a:rPr>
              <a:t>…___...</a:t>
            </a:r>
          </a:p>
        </p:txBody>
      </p:sp>
      <p:sp>
        <p:nvSpPr>
          <p:cNvPr id="15" name="Double Wave 14">
            <a:extLst>
              <a:ext uri="{FF2B5EF4-FFF2-40B4-BE49-F238E27FC236}">
                <a16:creationId xmlns:a16="http://schemas.microsoft.com/office/drawing/2014/main" id="{B1D74BF0-2AEC-8FE5-8406-D765DA12E95E}"/>
              </a:ext>
            </a:extLst>
          </p:cNvPr>
          <p:cNvSpPr/>
          <p:nvPr/>
        </p:nvSpPr>
        <p:spPr>
          <a:xfrm>
            <a:off x="9897768" y="4948923"/>
            <a:ext cx="1689078" cy="1766559"/>
          </a:xfrm>
          <a:prstGeom prst="doubleWav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Syntactic roles</a:t>
            </a:r>
          </a:p>
          <a:p>
            <a:pPr algn="ctr"/>
            <a:r>
              <a:rPr lang="en-US">
                <a:cs typeface="Calibri"/>
              </a:rPr>
              <a:t>See: core grammar</a:t>
            </a:r>
          </a:p>
        </p:txBody>
      </p:sp>
      <p:sp>
        <p:nvSpPr>
          <p:cNvPr id="7" name="Double Wave 6">
            <a:extLst>
              <a:ext uri="{FF2B5EF4-FFF2-40B4-BE49-F238E27FC236}">
                <a16:creationId xmlns:a16="http://schemas.microsoft.com/office/drawing/2014/main" id="{8882BDCD-3742-03EC-0835-3A86CFB49DD2}"/>
              </a:ext>
            </a:extLst>
          </p:cNvPr>
          <p:cNvSpPr/>
          <p:nvPr/>
        </p:nvSpPr>
        <p:spPr>
          <a:xfrm>
            <a:off x="7037287" y="201662"/>
            <a:ext cx="1689078" cy="1766559"/>
          </a:xfrm>
          <a:prstGeom prst="doubleWav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Entire discourse structures</a:t>
            </a:r>
            <a:endParaRPr lang="en-US"/>
          </a:p>
          <a:p>
            <a:pPr algn="ctr"/>
            <a:r>
              <a:rPr lang="en-US">
                <a:cs typeface="Calibri"/>
              </a:rPr>
              <a:t>For example: </a:t>
            </a:r>
          </a:p>
          <a:p>
            <a:pPr algn="ctr"/>
            <a:r>
              <a:rPr lang="en-US">
                <a:cs typeface="Calibri"/>
              </a:rPr>
              <a:t>a debate</a:t>
            </a:r>
          </a:p>
        </p:txBody>
      </p:sp>
      <p:sp>
        <p:nvSpPr>
          <p:cNvPr id="8" name="Cloud 7">
            <a:extLst>
              <a:ext uri="{FF2B5EF4-FFF2-40B4-BE49-F238E27FC236}">
                <a16:creationId xmlns:a16="http://schemas.microsoft.com/office/drawing/2014/main" id="{EB269534-3E80-49CA-14C7-D8815DADF8F5}"/>
              </a:ext>
            </a:extLst>
          </p:cNvPr>
          <p:cNvSpPr/>
          <p:nvPr/>
        </p:nvSpPr>
        <p:spPr>
          <a:xfrm>
            <a:off x="1849" y="-96486"/>
            <a:ext cx="12181027" cy="7047011"/>
          </a:xfrm>
          <a:prstGeom prst="cloud">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7200">
                <a:solidFill>
                  <a:schemeClr val="tx1"/>
                </a:solidFill>
                <a:cs typeface="Calibri"/>
              </a:rPr>
              <a:t>“Edges” of </a:t>
            </a:r>
            <a:r>
              <a:rPr lang="en-US" sz="7200" err="1">
                <a:solidFill>
                  <a:schemeClr val="tx1"/>
                </a:solidFill>
                <a:cs typeface="Calibri"/>
              </a:rPr>
              <a:t>constructicon</a:t>
            </a:r>
            <a:r>
              <a:rPr lang="en-US" sz="7200">
                <a:solidFill>
                  <a:schemeClr val="tx1"/>
                </a:solidFill>
                <a:cs typeface="Calibri"/>
              </a:rPr>
              <a:t> are traditionally described</a:t>
            </a:r>
          </a:p>
        </p:txBody>
      </p:sp>
    </p:spTree>
    <p:extLst>
      <p:ext uri="{BB962C8B-B14F-4D97-AF65-F5344CB8AC3E}">
        <p14:creationId xmlns:p14="http://schemas.microsoft.com/office/powerpoint/2010/main" val="1316831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582001-AB41-DD54-1C10-770C645A11DA}"/>
              </a:ext>
            </a:extLst>
          </p:cNvPr>
          <p:cNvSpPr>
            <a:spLocks noGrp="1"/>
          </p:cNvSpPr>
          <p:nvPr>
            <p:ph type="sldNum" sz="quarter" idx="12"/>
          </p:nvPr>
        </p:nvSpPr>
        <p:spPr/>
        <p:txBody>
          <a:bodyPr/>
          <a:lstStyle/>
          <a:p>
            <a:fld id="{C1710B26-72D1-264C-8E36-3BA9F4ADA98D}" type="slidenum">
              <a:rPr lang="en-NO" smtClean="0"/>
              <a:t>11</a:t>
            </a:fld>
            <a:endParaRPr lang="en-NO"/>
          </a:p>
        </p:txBody>
      </p:sp>
      <p:sp>
        <p:nvSpPr>
          <p:cNvPr id="3" name="Isosceles Triangle 2">
            <a:extLst>
              <a:ext uri="{FF2B5EF4-FFF2-40B4-BE49-F238E27FC236}">
                <a16:creationId xmlns:a16="http://schemas.microsoft.com/office/drawing/2014/main" id="{26564A22-132D-46F0-DC22-32C3F71EB1A5}"/>
              </a:ext>
            </a:extLst>
          </p:cNvPr>
          <p:cNvSpPr/>
          <p:nvPr/>
        </p:nvSpPr>
        <p:spPr>
          <a:xfrm>
            <a:off x="3242742" y="1082143"/>
            <a:ext cx="5744185" cy="4568764"/>
          </a:xfrm>
          <a:prstGeom prst="triangl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D76CADB0-E5DA-92AE-751A-7A3D0401A21E}"/>
              </a:ext>
            </a:extLst>
          </p:cNvPr>
          <p:cNvSpPr/>
          <p:nvPr/>
        </p:nvSpPr>
        <p:spPr>
          <a:xfrm>
            <a:off x="5371840" y="693174"/>
            <a:ext cx="1453104" cy="7824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Complex</a:t>
            </a:r>
            <a:endParaRPr lang="en-US"/>
          </a:p>
        </p:txBody>
      </p:sp>
      <p:sp>
        <p:nvSpPr>
          <p:cNvPr id="5" name="Rectangle: Rounded Corners 4">
            <a:extLst>
              <a:ext uri="{FF2B5EF4-FFF2-40B4-BE49-F238E27FC236}">
                <a16:creationId xmlns:a16="http://schemas.microsoft.com/office/drawing/2014/main" id="{418CAE0F-85D9-0B9B-5013-5B63A86D7742}"/>
              </a:ext>
            </a:extLst>
          </p:cNvPr>
          <p:cNvSpPr/>
          <p:nvPr/>
        </p:nvSpPr>
        <p:spPr>
          <a:xfrm>
            <a:off x="2514340" y="5249934"/>
            <a:ext cx="1453104" cy="7824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Concrete</a:t>
            </a:r>
          </a:p>
          <a:p>
            <a:pPr algn="ctr"/>
            <a:r>
              <a:rPr lang="en-US">
                <a:cs typeface="Calibri"/>
              </a:rPr>
              <a:t>(Anchor)</a:t>
            </a:r>
          </a:p>
        </p:txBody>
      </p:sp>
      <p:sp>
        <p:nvSpPr>
          <p:cNvPr id="6" name="Rectangle: Rounded Corners 5">
            <a:extLst>
              <a:ext uri="{FF2B5EF4-FFF2-40B4-BE49-F238E27FC236}">
                <a16:creationId xmlns:a16="http://schemas.microsoft.com/office/drawing/2014/main" id="{196980E2-8652-E84B-E73E-DF20964A22F5}"/>
              </a:ext>
            </a:extLst>
          </p:cNvPr>
          <p:cNvSpPr/>
          <p:nvPr/>
        </p:nvSpPr>
        <p:spPr>
          <a:xfrm>
            <a:off x="8252200" y="5265174"/>
            <a:ext cx="1453104" cy="7824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Abstract</a:t>
            </a:r>
          </a:p>
          <a:p>
            <a:pPr algn="ctr"/>
            <a:r>
              <a:rPr lang="en-US">
                <a:cs typeface="Calibri"/>
              </a:rPr>
              <a:t>(Slot)</a:t>
            </a:r>
          </a:p>
        </p:txBody>
      </p:sp>
      <p:sp>
        <p:nvSpPr>
          <p:cNvPr id="11" name="Double Wave 10">
            <a:extLst>
              <a:ext uri="{FF2B5EF4-FFF2-40B4-BE49-F238E27FC236}">
                <a16:creationId xmlns:a16="http://schemas.microsoft.com/office/drawing/2014/main" id="{7B4E1FC1-CCC7-8151-55DB-47B041CF8123}"/>
              </a:ext>
            </a:extLst>
          </p:cNvPr>
          <p:cNvSpPr/>
          <p:nvPr/>
        </p:nvSpPr>
        <p:spPr>
          <a:xfrm>
            <a:off x="621247" y="4948923"/>
            <a:ext cx="1689078" cy="1766559"/>
          </a:xfrm>
          <a:prstGeom prst="doubleWav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Morphemes / lexemes</a:t>
            </a:r>
          </a:p>
          <a:p>
            <a:pPr algn="ctr"/>
            <a:r>
              <a:rPr lang="en-US">
                <a:cs typeface="Calibri"/>
              </a:rPr>
              <a:t>See: dictionaries</a:t>
            </a:r>
          </a:p>
        </p:txBody>
      </p:sp>
      <p:pic>
        <p:nvPicPr>
          <p:cNvPr id="12" name="Graphic 11" descr="Anchor with solid fill">
            <a:extLst>
              <a:ext uri="{FF2B5EF4-FFF2-40B4-BE49-F238E27FC236}">
                <a16:creationId xmlns:a16="http://schemas.microsoft.com/office/drawing/2014/main" id="{80CF3592-A3A8-7192-282B-CF365FF4CF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38670" y="4661452"/>
            <a:ext cx="607944" cy="607943"/>
          </a:xfrm>
          <a:prstGeom prst="rect">
            <a:avLst/>
          </a:prstGeom>
        </p:spPr>
      </p:pic>
      <p:sp>
        <p:nvSpPr>
          <p:cNvPr id="14" name="TextBox 13">
            <a:extLst>
              <a:ext uri="{FF2B5EF4-FFF2-40B4-BE49-F238E27FC236}">
                <a16:creationId xmlns:a16="http://schemas.microsoft.com/office/drawing/2014/main" id="{7D2D6855-3FE1-E9DD-00BA-943D0FB26206}"/>
              </a:ext>
            </a:extLst>
          </p:cNvPr>
          <p:cNvSpPr txBox="1"/>
          <p:nvPr/>
        </p:nvSpPr>
        <p:spPr>
          <a:xfrm>
            <a:off x="8300517" y="4686335"/>
            <a:ext cx="136616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cs typeface="Calibri"/>
              </a:rPr>
              <a:t>…___...</a:t>
            </a:r>
          </a:p>
        </p:txBody>
      </p:sp>
      <p:sp>
        <p:nvSpPr>
          <p:cNvPr id="15" name="Double Wave 14">
            <a:extLst>
              <a:ext uri="{FF2B5EF4-FFF2-40B4-BE49-F238E27FC236}">
                <a16:creationId xmlns:a16="http://schemas.microsoft.com/office/drawing/2014/main" id="{B1D74BF0-2AEC-8FE5-8406-D765DA12E95E}"/>
              </a:ext>
            </a:extLst>
          </p:cNvPr>
          <p:cNvSpPr/>
          <p:nvPr/>
        </p:nvSpPr>
        <p:spPr>
          <a:xfrm>
            <a:off x="9897768" y="4948923"/>
            <a:ext cx="1689078" cy="1766559"/>
          </a:xfrm>
          <a:prstGeom prst="doubleWav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Syntactic roles</a:t>
            </a:r>
          </a:p>
          <a:p>
            <a:pPr algn="ctr"/>
            <a:r>
              <a:rPr lang="en-US">
                <a:cs typeface="Calibri"/>
              </a:rPr>
              <a:t>See: core grammar</a:t>
            </a:r>
          </a:p>
        </p:txBody>
      </p:sp>
      <p:sp>
        <p:nvSpPr>
          <p:cNvPr id="7" name="Double Wave 6">
            <a:extLst>
              <a:ext uri="{FF2B5EF4-FFF2-40B4-BE49-F238E27FC236}">
                <a16:creationId xmlns:a16="http://schemas.microsoft.com/office/drawing/2014/main" id="{8882BDCD-3742-03EC-0835-3A86CFB49DD2}"/>
              </a:ext>
            </a:extLst>
          </p:cNvPr>
          <p:cNvSpPr/>
          <p:nvPr/>
        </p:nvSpPr>
        <p:spPr>
          <a:xfrm>
            <a:off x="7037287" y="201662"/>
            <a:ext cx="1689078" cy="1766559"/>
          </a:xfrm>
          <a:prstGeom prst="doubleWav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Entire discourse structures</a:t>
            </a:r>
            <a:endParaRPr lang="en-US"/>
          </a:p>
          <a:p>
            <a:pPr algn="ctr"/>
            <a:r>
              <a:rPr lang="en-US">
                <a:cs typeface="Calibri"/>
              </a:rPr>
              <a:t>For example: </a:t>
            </a:r>
          </a:p>
          <a:p>
            <a:pPr algn="ctr"/>
            <a:r>
              <a:rPr lang="en-US">
                <a:cs typeface="Calibri"/>
              </a:rPr>
              <a:t>a debate</a:t>
            </a:r>
          </a:p>
        </p:txBody>
      </p:sp>
      <p:sp>
        <p:nvSpPr>
          <p:cNvPr id="9" name="Cloud 8">
            <a:extLst>
              <a:ext uri="{FF2B5EF4-FFF2-40B4-BE49-F238E27FC236}">
                <a16:creationId xmlns:a16="http://schemas.microsoft.com/office/drawing/2014/main" id="{19B4ACA3-A139-2A78-F160-9A612B7B6FC8}"/>
              </a:ext>
            </a:extLst>
          </p:cNvPr>
          <p:cNvSpPr/>
          <p:nvPr/>
        </p:nvSpPr>
        <p:spPr>
          <a:xfrm>
            <a:off x="3702258" y="2236295"/>
            <a:ext cx="4795088" cy="2740340"/>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cs typeface="Calibri"/>
              </a:rPr>
              <a:t>Constructions consisting of multiple anchors and/or slots</a:t>
            </a:r>
          </a:p>
        </p:txBody>
      </p:sp>
    </p:spTree>
    <p:extLst>
      <p:ext uri="{BB962C8B-B14F-4D97-AF65-F5344CB8AC3E}">
        <p14:creationId xmlns:p14="http://schemas.microsoft.com/office/powerpoint/2010/main" val="335099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4" grpId="0"/>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582001-AB41-DD54-1C10-770C645A11DA}"/>
              </a:ext>
            </a:extLst>
          </p:cNvPr>
          <p:cNvSpPr>
            <a:spLocks noGrp="1"/>
          </p:cNvSpPr>
          <p:nvPr>
            <p:ph type="sldNum" sz="quarter" idx="12"/>
          </p:nvPr>
        </p:nvSpPr>
        <p:spPr/>
        <p:txBody>
          <a:bodyPr/>
          <a:lstStyle/>
          <a:p>
            <a:fld id="{C1710B26-72D1-264C-8E36-3BA9F4ADA98D}" type="slidenum">
              <a:rPr lang="en-NO" smtClean="0"/>
              <a:t>12</a:t>
            </a:fld>
            <a:endParaRPr lang="en-NO"/>
          </a:p>
        </p:txBody>
      </p:sp>
      <p:sp>
        <p:nvSpPr>
          <p:cNvPr id="3" name="Isosceles Triangle 2">
            <a:extLst>
              <a:ext uri="{FF2B5EF4-FFF2-40B4-BE49-F238E27FC236}">
                <a16:creationId xmlns:a16="http://schemas.microsoft.com/office/drawing/2014/main" id="{26564A22-132D-46F0-DC22-32C3F71EB1A5}"/>
              </a:ext>
            </a:extLst>
          </p:cNvPr>
          <p:cNvSpPr/>
          <p:nvPr/>
        </p:nvSpPr>
        <p:spPr>
          <a:xfrm>
            <a:off x="3242742" y="1082143"/>
            <a:ext cx="5744185" cy="4568764"/>
          </a:xfrm>
          <a:prstGeom prst="triangl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D76CADB0-E5DA-92AE-751A-7A3D0401A21E}"/>
              </a:ext>
            </a:extLst>
          </p:cNvPr>
          <p:cNvSpPr/>
          <p:nvPr/>
        </p:nvSpPr>
        <p:spPr>
          <a:xfrm>
            <a:off x="5371840" y="693174"/>
            <a:ext cx="1453104" cy="7824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Complex</a:t>
            </a:r>
            <a:endParaRPr lang="en-US"/>
          </a:p>
        </p:txBody>
      </p:sp>
      <p:sp>
        <p:nvSpPr>
          <p:cNvPr id="5" name="Rectangle: Rounded Corners 4">
            <a:extLst>
              <a:ext uri="{FF2B5EF4-FFF2-40B4-BE49-F238E27FC236}">
                <a16:creationId xmlns:a16="http://schemas.microsoft.com/office/drawing/2014/main" id="{418CAE0F-85D9-0B9B-5013-5B63A86D7742}"/>
              </a:ext>
            </a:extLst>
          </p:cNvPr>
          <p:cNvSpPr/>
          <p:nvPr/>
        </p:nvSpPr>
        <p:spPr>
          <a:xfrm>
            <a:off x="2514340" y="5249934"/>
            <a:ext cx="1453104" cy="7824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Concrete</a:t>
            </a:r>
          </a:p>
          <a:p>
            <a:pPr algn="ctr"/>
            <a:r>
              <a:rPr lang="en-US">
                <a:cs typeface="Calibri"/>
              </a:rPr>
              <a:t>(Anchor)</a:t>
            </a:r>
          </a:p>
        </p:txBody>
      </p:sp>
      <p:sp>
        <p:nvSpPr>
          <p:cNvPr id="6" name="Rectangle: Rounded Corners 5">
            <a:extLst>
              <a:ext uri="{FF2B5EF4-FFF2-40B4-BE49-F238E27FC236}">
                <a16:creationId xmlns:a16="http://schemas.microsoft.com/office/drawing/2014/main" id="{196980E2-8652-E84B-E73E-DF20964A22F5}"/>
              </a:ext>
            </a:extLst>
          </p:cNvPr>
          <p:cNvSpPr/>
          <p:nvPr/>
        </p:nvSpPr>
        <p:spPr>
          <a:xfrm>
            <a:off x="8252200" y="5265174"/>
            <a:ext cx="1453104" cy="7824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Abstract</a:t>
            </a:r>
          </a:p>
          <a:p>
            <a:pPr algn="ctr"/>
            <a:r>
              <a:rPr lang="en-US">
                <a:cs typeface="Calibri"/>
              </a:rPr>
              <a:t>(Slot)</a:t>
            </a:r>
          </a:p>
        </p:txBody>
      </p:sp>
      <p:sp>
        <p:nvSpPr>
          <p:cNvPr id="11" name="Double Wave 10">
            <a:extLst>
              <a:ext uri="{FF2B5EF4-FFF2-40B4-BE49-F238E27FC236}">
                <a16:creationId xmlns:a16="http://schemas.microsoft.com/office/drawing/2014/main" id="{7B4E1FC1-CCC7-8151-55DB-47B041CF8123}"/>
              </a:ext>
            </a:extLst>
          </p:cNvPr>
          <p:cNvSpPr/>
          <p:nvPr/>
        </p:nvSpPr>
        <p:spPr>
          <a:xfrm>
            <a:off x="621247" y="4948923"/>
            <a:ext cx="1689078" cy="1766559"/>
          </a:xfrm>
          <a:prstGeom prst="doubleWav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Morphemes / lexemes</a:t>
            </a:r>
          </a:p>
          <a:p>
            <a:pPr algn="ctr"/>
            <a:r>
              <a:rPr lang="en-US">
                <a:cs typeface="Calibri"/>
              </a:rPr>
              <a:t>See: dictionaries</a:t>
            </a:r>
          </a:p>
        </p:txBody>
      </p:sp>
      <p:pic>
        <p:nvPicPr>
          <p:cNvPr id="12" name="Graphic 11" descr="Anchor with solid fill">
            <a:extLst>
              <a:ext uri="{FF2B5EF4-FFF2-40B4-BE49-F238E27FC236}">
                <a16:creationId xmlns:a16="http://schemas.microsoft.com/office/drawing/2014/main" id="{80CF3592-A3A8-7192-282B-CF365FF4CF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38670" y="4661452"/>
            <a:ext cx="607944" cy="607943"/>
          </a:xfrm>
          <a:prstGeom prst="rect">
            <a:avLst/>
          </a:prstGeom>
        </p:spPr>
      </p:pic>
      <p:sp>
        <p:nvSpPr>
          <p:cNvPr id="14" name="TextBox 13">
            <a:extLst>
              <a:ext uri="{FF2B5EF4-FFF2-40B4-BE49-F238E27FC236}">
                <a16:creationId xmlns:a16="http://schemas.microsoft.com/office/drawing/2014/main" id="{7D2D6855-3FE1-E9DD-00BA-943D0FB26206}"/>
              </a:ext>
            </a:extLst>
          </p:cNvPr>
          <p:cNvSpPr txBox="1"/>
          <p:nvPr/>
        </p:nvSpPr>
        <p:spPr>
          <a:xfrm>
            <a:off x="8300517" y="4686335"/>
            <a:ext cx="136616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cs typeface="Calibri"/>
              </a:rPr>
              <a:t>…___...</a:t>
            </a:r>
          </a:p>
        </p:txBody>
      </p:sp>
      <p:sp>
        <p:nvSpPr>
          <p:cNvPr id="15" name="Double Wave 14">
            <a:extLst>
              <a:ext uri="{FF2B5EF4-FFF2-40B4-BE49-F238E27FC236}">
                <a16:creationId xmlns:a16="http://schemas.microsoft.com/office/drawing/2014/main" id="{B1D74BF0-2AEC-8FE5-8406-D765DA12E95E}"/>
              </a:ext>
            </a:extLst>
          </p:cNvPr>
          <p:cNvSpPr/>
          <p:nvPr/>
        </p:nvSpPr>
        <p:spPr>
          <a:xfrm>
            <a:off x="9897768" y="4948923"/>
            <a:ext cx="1689078" cy="1766559"/>
          </a:xfrm>
          <a:prstGeom prst="doubleWav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Syntactic roles</a:t>
            </a:r>
          </a:p>
          <a:p>
            <a:pPr algn="ctr"/>
            <a:r>
              <a:rPr lang="en-US">
                <a:cs typeface="Calibri"/>
              </a:rPr>
              <a:t>See: core grammar</a:t>
            </a:r>
          </a:p>
        </p:txBody>
      </p:sp>
      <p:sp>
        <p:nvSpPr>
          <p:cNvPr id="7" name="Double Wave 6">
            <a:extLst>
              <a:ext uri="{FF2B5EF4-FFF2-40B4-BE49-F238E27FC236}">
                <a16:creationId xmlns:a16="http://schemas.microsoft.com/office/drawing/2014/main" id="{8882BDCD-3742-03EC-0835-3A86CFB49DD2}"/>
              </a:ext>
            </a:extLst>
          </p:cNvPr>
          <p:cNvSpPr/>
          <p:nvPr/>
        </p:nvSpPr>
        <p:spPr>
          <a:xfrm>
            <a:off x="7037287" y="201662"/>
            <a:ext cx="1689078" cy="1766559"/>
          </a:xfrm>
          <a:prstGeom prst="doubleWav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Entire discourse structures</a:t>
            </a:r>
            <a:endParaRPr lang="en-US"/>
          </a:p>
          <a:p>
            <a:pPr algn="ctr"/>
            <a:r>
              <a:rPr lang="en-US">
                <a:cs typeface="Calibri"/>
              </a:rPr>
              <a:t>For example: </a:t>
            </a:r>
          </a:p>
          <a:p>
            <a:pPr algn="ctr"/>
            <a:r>
              <a:rPr lang="en-US">
                <a:cs typeface="Calibri"/>
              </a:rPr>
              <a:t>a debate</a:t>
            </a:r>
          </a:p>
        </p:txBody>
      </p:sp>
      <p:sp>
        <p:nvSpPr>
          <p:cNvPr id="9" name="Cloud 8">
            <a:extLst>
              <a:ext uri="{FF2B5EF4-FFF2-40B4-BE49-F238E27FC236}">
                <a16:creationId xmlns:a16="http://schemas.microsoft.com/office/drawing/2014/main" id="{19B4ACA3-A139-2A78-F160-9A612B7B6FC8}"/>
              </a:ext>
            </a:extLst>
          </p:cNvPr>
          <p:cNvSpPr/>
          <p:nvPr/>
        </p:nvSpPr>
        <p:spPr>
          <a:xfrm>
            <a:off x="3702258" y="2236295"/>
            <a:ext cx="4795088" cy="2740340"/>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a:cs typeface="Calibri"/>
              </a:rPr>
              <a:t>Constructions related to each other by similarities of meaning and form</a:t>
            </a:r>
          </a:p>
        </p:txBody>
      </p:sp>
    </p:spTree>
    <p:extLst>
      <p:ext uri="{BB962C8B-B14F-4D97-AF65-F5344CB8AC3E}">
        <p14:creationId xmlns:p14="http://schemas.microsoft.com/office/powerpoint/2010/main" val="1486873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E3E2-5EE6-A5E5-CC5A-C4B896620401}"/>
              </a:ext>
            </a:extLst>
          </p:cNvPr>
          <p:cNvSpPr>
            <a:spLocks noGrp="1"/>
          </p:cNvSpPr>
          <p:nvPr>
            <p:ph type="title"/>
          </p:nvPr>
        </p:nvSpPr>
        <p:spPr/>
        <p:txBody>
          <a:bodyPr/>
          <a:lstStyle/>
          <a:p>
            <a:r>
              <a:rPr lang="nb-NO"/>
              <a:t>Our Construction </a:t>
            </a:r>
            <a:r>
              <a:rPr lang="nb-NO" err="1"/>
              <a:t>Grammar</a:t>
            </a:r>
            <a:r>
              <a:rPr lang="nb-NO"/>
              <a:t> </a:t>
            </a:r>
            <a:br>
              <a:rPr lang="nb-NO"/>
            </a:br>
            <a:r>
              <a:rPr lang="nb-NO"/>
              <a:t>“whole-</a:t>
            </a:r>
            <a:r>
              <a:rPr lang="nb-NO" err="1"/>
              <a:t>language</a:t>
            </a:r>
            <a:r>
              <a:rPr lang="nb-NO"/>
              <a:t>” </a:t>
            </a:r>
            <a:r>
              <a:rPr lang="nb-NO" err="1"/>
              <a:t>approach</a:t>
            </a:r>
            <a:endParaRPr lang="en-NO"/>
          </a:p>
        </p:txBody>
      </p:sp>
      <p:sp>
        <p:nvSpPr>
          <p:cNvPr id="3" name="Content Placeholder 2">
            <a:extLst>
              <a:ext uri="{FF2B5EF4-FFF2-40B4-BE49-F238E27FC236}">
                <a16:creationId xmlns:a16="http://schemas.microsoft.com/office/drawing/2014/main" id="{DD012F75-E360-C588-E749-C00EF4C40DC1}"/>
              </a:ext>
            </a:extLst>
          </p:cNvPr>
          <p:cNvSpPr>
            <a:spLocks noGrp="1"/>
          </p:cNvSpPr>
          <p:nvPr>
            <p:ph idx="1"/>
          </p:nvPr>
        </p:nvSpPr>
        <p:spPr>
          <a:xfrm>
            <a:off x="838200" y="1825625"/>
            <a:ext cx="10515600" cy="4667250"/>
          </a:xfrm>
        </p:spPr>
        <p:txBody>
          <a:bodyPr>
            <a:normAutofit lnSpcReduction="10000"/>
          </a:bodyPr>
          <a:lstStyle/>
          <a:p>
            <a:pPr>
              <a:spcAft>
                <a:spcPts val="1200"/>
              </a:spcAft>
            </a:pPr>
            <a:r>
              <a:rPr lang="nb-NO" err="1"/>
              <a:t>Previous</a:t>
            </a:r>
            <a:r>
              <a:rPr lang="nb-NO"/>
              <a:t> studies </a:t>
            </a:r>
            <a:r>
              <a:rPr lang="nb-NO" err="1"/>
              <a:t>of</a:t>
            </a:r>
            <a:r>
              <a:rPr lang="nb-NO"/>
              <a:t> </a:t>
            </a:r>
            <a:r>
              <a:rPr lang="nb-NO" err="1"/>
              <a:t>reduplication</a:t>
            </a:r>
            <a:r>
              <a:rPr lang="nb-NO"/>
              <a:t> in Russian target a single </a:t>
            </a:r>
            <a:r>
              <a:rPr lang="nb-NO" err="1"/>
              <a:t>construction</a:t>
            </a:r>
            <a:r>
              <a:rPr lang="nb-NO"/>
              <a:t> or </a:t>
            </a:r>
            <a:r>
              <a:rPr lang="nb-NO" err="1"/>
              <a:t>group</a:t>
            </a:r>
            <a:r>
              <a:rPr lang="nb-NO"/>
              <a:t> </a:t>
            </a:r>
            <a:r>
              <a:rPr lang="nb-NO" err="1"/>
              <a:t>of</a:t>
            </a:r>
            <a:r>
              <a:rPr lang="nb-NO"/>
              <a:t> </a:t>
            </a:r>
            <a:r>
              <a:rPr lang="nb-NO" err="1"/>
              <a:t>constructions</a:t>
            </a:r>
            <a:endParaRPr lang="nb-NO"/>
          </a:p>
          <a:p>
            <a:pPr>
              <a:spcAft>
                <a:spcPts val="1200"/>
              </a:spcAft>
            </a:pPr>
            <a:r>
              <a:rPr lang="nb-NO"/>
              <a:t>Our </a:t>
            </a:r>
            <a:r>
              <a:rPr lang="nb-NO" err="1"/>
              <a:t>study</a:t>
            </a:r>
            <a:r>
              <a:rPr lang="nb-NO"/>
              <a:t> is </a:t>
            </a:r>
            <a:r>
              <a:rPr lang="nb-NO" err="1"/>
              <a:t>based</a:t>
            </a:r>
            <a:r>
              <a:rPr lang="nb-NO"/>
              <a:t> </a:t>
            </a:r>
            <a:r>
              <a:rPr lang="nb-NO" err="1"/>
              <a:t>on</a:t>
            </a:r>
            <a:r>
              <a:rPr lang="nb-NO"/>
              <a:t> </a:t>
            </a:r>
            <a:r>
              <a:rPr lang="nb-NO" err="1"/>
              <a:t>the</a:t>
            </a:r>
            <a:r>
              <a:rPr lang="nb-NO"/>
              <a:t> Russian Constructicon (</a:t>
            </a:r>
            <a:r>
              <a:rPr lang="nb-NO" err="1"/>
              <a:t>RusCon</a:t>
            </a:r>
            <a:r>
              <a:rPr lang="nb-NO"/>
              <a:t>), a </a:t>
            </a:r>
            <a:r>
              <a:rPr lang="nb-NO" err="1"/>
              <a:t>representation</a:t>
            </a:r>
            <a:r>
              <a:rPr lang="nb-NO"/>
              <a:t> </a:t>
            </a:r>
            <a:r>
              <a:rPr lang="nb-NO" err="1"/>
              <a:t>of</a:t>
            </a:r>
            <a:r>
              <a:rPr lang="nb-NO"/>
              <a:t> </a:t>
            </a:r>
            <a:r>
              <a:rPr lang="nb-NO" err="1"/>
              <a:t>the</a:t>
            </a:r>
            <a:r>
              <a:rPr lang="nb-NO"/>
              <a:t> Russian </a:t>
            </a:r>
            <a:r>
              <a:rPr lang="nb-NO" err="1"/>
              <a:t>language</a:t>
            </a:r>
            <a:r>
              <a:rPr lang="nb-NO"/>
              <a:t> as a system </a:t>
            </a:r>
            <a:r>
              <a:rPr lang="nb-NO" err="1"/>
              <a:t>of</a:t>
            </a:r>
            <a:r>
              <a:rPr lang="nb-NO"/>
              <a:t> </a:t>
            </a:r>
            <a:r>
              <a:rPr lang="nb-NO" err="1"/>
              <a:t>constructions</a:t>
            </a:r>
            <a:r>
              <a:rPr lang="nb-NO"/>
              <a:t> (</a:t>
            </a:r>
            <a:r>
              <a:rPr lang="nb-NO" b="1"/>
              <a:t>2277 </a:t>
            </a:r>
            <a:r>
              <a:rPr lang="nb-NO" b="1" err="1"/>
              <a:t>cxns</a:t>
            </a:r>
            <a:r>
              <a:rPr lang="nb-NO"/>
              <a:t>)</a:t>
            </a:r>
          </a:p>
          <a:p>
            <a:pPr>
              <a:spcAft>
                <a:spcPts val="1200"/>
              </a:spcAft>
            </a:pPr>
            <a:r>
              <a:rPr lang="nb-NO"/>
              <a:t>6% (</a:t>
            </a:r>
            <a:r>
              <a:rPr lang="nb-NO" b="1"/>
              <a:t>135 </a:t>
            </a:r>
            <a:r>
              <a:rPr lang="nb-NO" b="1" err="1"/>
              <a:t>cxns</a:t>
            </a:r>
            <a:r>
              <a:rPr lang="nb-NO"/>
              <a:t>) </a:t>
            </a:r>
            <a:r>
              <a:rPr lang="nb-NO" err="1"/>
              <a:t>of</a:t>
            </a:r>
            <a:r>
              <a:rPr lang="nb-NO"/>
              <a:t> </a:t>
            </a:r>
            <a:r>
              <a:rPr lang="nb-NO" err="1"/>
              <a:t>constructions</a:t>
            </a:r>
            <a:r>
              <a:rPr lang="nb-NO"/>
              <a:t> in </a:t>
            </a:r>
            <a:r>
              <a:rPr lang="nb-NO" err="1"/>
              <a:t>RusCon</a:t>
            </a:r>
            <a:r>
              <a:rPr lang="nb-NO"/>
              <a:t> </a:t>
            </a:r>
            <a:r>
              <a:rPr lang="nb-NO" err="1"/>
              <a:t>involve</a:t>
            </a:r>
            <a:r>
              <a:rPr lang="nb-NO"/>
              <a:t> </a:t>
            </a:r>
            <a:r>
              <a:rPr lang="nb-NO" err="1"/>
              <a:t>reduplication</a:t>
            </a:r>
            <a:endParaRPr lang="nb-NO"/>
          </a:p>
          <a:p>
            <a:pPr>
              <a:spcAft>
                <a:spcPts val="1200"/>
              </a:spcAft>
            </a:pPr>
            <a:r>
              <a:rPr lang="nb-NO" b="1"/>
              <a:t>“Whole-</a:t>
            </a:r>
            <a:r>
              <a:rPr lang="nb-NO" b="1" err="1"/>
              <a:t>language</a:t>
            </a:r>
            <a:r>
              <a:rPr lang="nb-NO" b="1"/>
              <a:t>” </a:t>
            </a:r>
            <a:r>
              <a:rPr lang="nb-NO" b="1" err="1"/>
              <a:t>approach</a:t>
            </a:r>
            <a:r>
              <a:rPr lang="nb-NO" b="1"/>
              <a:t> </a:t>
            </a:r>
            <a:r>
              <a:rPr lang="nb-NO"/>
              <a:t>reveals </a:t>
            </a:r>
            <a:r>
              <a:rPr lang="nb-NO" err="1"/>
              <a:t>patterns</a:t>
            </a:r>
            <a:r>
              <a:rPr lang="nb-NO"/>
              <a:t> </a:t>
            </a:r>
            <a:r>
              <a:rPr lang="nb-NO" err="1"/>
              <a:t>that</a:t>
            </a:r>
            <a:r>
              <a:rPr lang="nb-NO"/>
              <a:t> </a:t>
            </a:r>
            <a:r>
              <a:rPr lang="nb-NO" err="1"/>
              <a:t>connect</a:t>
            </a:r>
            <a:r>
              <a:rPr lang="nb-NO"/>
              <a:t> </a:t>
            </a:r>
            <a:r>
              <a:rPr lang="nb-NO" err="1"/>
              <a:t>reduplication</a:t>
            </a:r>
            <a:r>
              <a:rPr lang="nb-NO"/>
              <a:t> to </a:t>
            </a:r>
            <a:r>
              <a:rPr lang="nb-NO" err="1"/>
              <a:t>the</a:t>
            </a:r>
            <a:r>
              <a:rPr lang="nb-NO"/>
              <a:t> </a:t>
            </a:r>
            <a:r>
              <a:rPr lang="nb-NO" err="1"/>
              <a:t>broader</a:t>
            </a:r>
            <a:r>
              <a:rPr lang="nb-NO"/>
              <a:t> </a:t>
            </a:r>
            <a:r>
              <a:rPr lang="nb-NO" err="1"/>
              <a:t>repertoire</a:t>
            </a:r>
            <a:r>
              <a:rPr lang="nb-NO"/>
              <a:t> </a:t>
            </a:r>
            <a:r>
              <a:rPr lang="nb-NO" err="1"/>
              <a:t>of</a:t>
            </a:r>
            <a:r>
              <a:rPr lang="nb-NO"/>
              <a:t> Russian </a:t>
            </a:r>
            <a:r>
              <a:rPr lang="nb-NO" err="1"/>
              <a:t>constructions</a:t>
            </a:r>
            <a:endParaRPr lang="nb-NO"/>
          </a:p>
          <a:p>
            <a:pPr>
              <a:spcAft>
                <a:spcPts val="1200"/>
              </a:spcAft>
            </a:pPr>
            <a:r>
              <a:rPr lang="nb-NO"/>
              <a:t>The </a:t>
            </a:r>
            <a:r>
              <a:rPr lang="nb-NO" err="1"/>
              <a:t>variety</a:t>
            </a:r>
            <a:r>
              <a:rPr lang="nb-NO"/>
              <a:t> </a:t>
            </a:r>
            <a:r>
              <a:rPr lang="nb-NO" err="1"/>
              <a:t>of</a:t>
            </a:r>
            <a:r>
              <a:rPr lang="nb-NO"/>
              <a:t> </a:t>
            </a:r>
            <a:r>
              <a:rPr lang="nb-NO" err="1"/>
              <a:t>reduplication</a:t>
            </a:r>
            <a:r>
              <a:rPr lang="nb-NO"/>
              <a:t> types in Russian </a:t>
            </a:r>
            <a:r>
              <a:rPr lang="nb-NO" err="1"/>
              <a:t>mirrors</a:t>
            </a:r>
            <a:r>
              <a:rPr lang="nb-NO"/>
              <a:t> types </a:t>
            </a:r>
            <a:r>
              <a:rPr lang="nb-NO" err="1"/>
              <a:t>found</a:t>
            </a:r>
            <a:r>
              <a:rPr lang="nb-NO"/>
              <a:t> in </a:t>
            </a:r>
            <a:r>
              <a:rPr lang="nb-NO" err="1"/>
              <a:t>languages</a:t>
            </a:r>
            <a:r>
              <a:rPr lang="nb-NO"/>
              <a:t> </a:t>
            </a:r>
            <a:r>
              <a:rPr lang="nb-NO" err="1"/>
              <a:t>with</a:t>
            </a:r>
            <a:r>
              <a:rPr lang="nb-NO"/>
              <a:t> </a:t>
            </a:r>
            <a:r>
              <a:rPr lang="nb-NO" err="1"/>
              <a:t>grammatical</a:t>
            </a:r>
            <a:r>
              <a:rPr lang="nb-NO"/>
              <a:t> </a:t>
            </a:r>
            <a:r>
              <a:rPr lang="nb-NO" err="1"/>
              <a:t>reduplication</a:t>
            </a:r>
            <a:endParaRPr lang="nb-NO"/>
          </a:p>
        </p:txBody>
      </p:sp>
      <p:pic>
        <p:nvPicPr>
          <p:cNvPr id="4" name="Google Shape;181;p32">
            <a:extLst>
              <a:ext uri="{FF2B5EF4-FFF2-40B4-BE49-F238E27FC236}">
                <a16:creationId xmlns:a16="http://schemas.microsoft.com/office/drawing/2014/main" id="{7ED12B61-0616-0DA1-3119-DFD2775B1EF7}"/>
              </a:ext>
            </a:extLst>
          </p:cNvPr>
          <p:cNvPicPr preferRelativeResize="0">
            <a:picLocks noChangeAspect="1"/>
          </p:cNvPicPr>
          <p:nvPr/>
        </p:nvPicPr>
        <p:blipFill>
          <a:blip r:embed="rId3">
            <a:alphaModFix/>
          </a:blip>
          <a:stretch>
            <a:fillRect/>
          </a:stretch>
        </p:blipFill>
        <p:spPr>
          <a:xfrm>
            <a:off x="8361211" y="474221"/>
            <a:ext cx="3830789" cy="1037156"/>
          </a:xfrm>
          <a:prstGeom prst="rect">
            <a:avLst/>
          </a:prstGeom>
          <a:noFill/>
          <a:ln>
            <a:noFill/>
          </a:ln>
        </p:spPr>
      </p:pic>
      <p:sp>
        <p:nvSpPr>
          <p:cNvPr id="5" name="Slide Number Placeholder 4">
            <a:extLst>
              <a:ext uri="{FF2B5EF4-FFF2-40B4-BE49-F238E27FC236}">
                <a16:creationId xmlns:a16="http://schemas.microsoft.com/office/drawing/2014/main" id="{15FEFCE2-35DD-CB06-348B-242D4D853C50}"/>
              </a:ext>
            </a:extLst>
          </p:cNvPr>
          <p:cNvSpPr>
            <a:spLocks noGrp="1"/>
          </p:cNvSpPr>
          <p:nvPr>
            <p:ph type="sldNum" sz="quarter" idx="12"/>
          </p:nvPr>
        </p:nvSpPr>
        <p:spPr/>
        <p:txBody>
          <a:bodyPr/>
          <a:lstStyle/>
          <a:p>
            <a:fld id="{C1710B26-72D1-264C-8E36-3BA9F4ADA98D}" type="slidenum">
              <a:rPr lang="en-NO" smtClean="0"/>
              <a:t>13</a:t>
            </a:fld>
            <a:endParaRPr lang="en-NO"/>
          </a:p>
        </p:txBody>
      </p:sp>
    </p:spTree>
    <p:extLst>
      <p:ext uri="{BB962C8B-B14F-4D97-AF65-F5344CB8AC3E}">
        <p14:creationId xmlns:p14="http://schemas.microsoft.com/office/powerpoint/2010/main" val="1811587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text, email&#10;&#10;Description automatically generated">
            <a:extLst>
              <a:ext uri="{FF2B5EF4-FFF2-40B4-BE49-F238E27FC236}">
                <a16:creationId xmlns:a16="http://schemas.microsoft.com/office/drawing/2014/main" id="{E160D762-40BF-F980-2713-7EB0C4AF8AB8}"/>
              </a:ext>
            </a:extLst>
          </p:cNvPr>
          <p:cNvPicPr>
            <a:picLocks noChangeAspect="1"/>
          </p:cNvPicPr>
          <p:nvPr/>
        </p:nvPicPr>
        <p:blipFill rotWithShape="1">
          <a:blip r:embed="rId3"/>
          <a:srcRect r="1562" b="-2"/>
          <a:stretch/>
        </p:blipFill>
        <p:spPr>
          <a:xfrm>
            <a:off x="5007338" y="0"/>
            <a:ext cx="7181613" cy="6857990"/>
          </a:xfrm>
          <a:prstGeom prst="rect">
            <a:avLst/>
          </a:prstGeom>
          <a:effectLst/>
        </p:spPr>
      </p:pic>
      <p:sp>
        <p:nvSpPr>
          <p:cNvPr id="3" name="TextBox 2">
            <a:extLst>
              <a:ext uri="{FF2B5EF4-FFF2-40B4-BE49-F238E27FC236}">
                <a16:creationId xmlns:a16="http://schemas.microsoft.com/office/drawing/2014/main" id="{E8E90028-ABC1-C16D-07AB-E8D7D5DF1002}"/>
              </a:ext>
            </a:extLst>
          </p:cNvPr>
          <p:cNvSpPr txBox="1"/>
          <p:nvPr/>
        </p:nvSpPr>
        <p:spPr>
          <a:xfrm>
            <a:off x="188036" y="1204182"/>
            <a:ext cx="4631266" cy="3370153"/>
          </a:xfrm>
          <a:prstGeom prst="rect">
            <a:avLst/>
          </a:prstGeom>
          <a:noFill/>
        </p:spPr>
        <p:txBody>
          <a:bodyPr wrap="square">
            <a:spAutoFit/>
          </a:bodyPr>
          <a:lstStyle/>
          <a:p>
            <a:pPr marL="88900">
              <a:buSzPts val="2200"/>
            </a:pPr>
            <a:r>
              <a:rPr lang="en-US" sz="2400" b="1">
                <a:latin typeface="Calibri" panose="020F0502020204030204" pitchFamily="34" charset="0"/>
                <a:cs typeface="Calibri" panose="020F0502020204030204" pitchFamily="34" charset="0"/>
              </a:rPr>
              <a:t>The Russian Constructicon</a:t>
            </a:r>
          </a:p>
          <a:p>
            <a:pPr marL="88900">
              <a:buSzPts val="2200"/>
            </a:pPr>
            <a:endParaRPr lang="en-US" sz="2400">
              <a:latin typeface="Calibri" panose="020F0502020204030204" pitchFamily="34" charset="0"/>
              <a:cs typeface="Calibri" panose="020F0502020204030204" pitchFamily="34" charset="0"/>
            </a:endParaRPr>
          </a:p>
          <a:p>
            <a:pPr marL="88900">
              <a:buSzPts val="2200"/>
            </a:pPr>
            <a:r>
              <a:rPr lang="en-US" sz="2400">
                <a:latin typeface="Calibri" panose="020F0502020204030204" pitchFamily="34" charset="0"/>
                <a:cs typeface="Calibri" panose="020F0502020204030204" pitchFamily="34" charset="0"/>
              </a:rPr>
              <a:t>A searchable database of over 2200 Russian constructions</a:t>
            </a:r>
          </a:p>
          <a:p>
            <a:pPr marL="88900">
              <a:buSzPts val="2200"/>
            </a:pPr>
            <a:endParaRPr lang="en-US" sz="2400">
              <a:latin typeface="Calibri" panose="020F0502020204030204" pitchFamily="34" charset="0"/>
              <a:cs typeface="Calibri" panose="020F0502020204030204" pitchFamily="34" charset="0"/>
            </a:endParaRPr>
          </a:p>
          <a:p>
            <a:pPr marL="88900">
              <a:buSzPts val="2200"/>
            </a:pPr>
            <a:r>
              <a:rPr lang="en-US" sz="2400">
                <a:latin typeface="Calibri" panose="020F0502020204030204" pitchFamily="34" charset="0"/>
                <a:cs typeface="Calibri" panose="020F0502020204030204" pitchFamily="34" charset="0"/>
              </a:rPr>
              <a:t>Open access </a:t>
            </a:r>
          </a:p>
          <a:p>
            <a:pPr marL="88900">
              <a:buSzPts val="2200"/>
            </a:pPr>
            <a:endParaRPr lang="en-US" sz="2400">
              <a:latin typeface="Calibri" panose="020F0502020204030204" pitchFamily="34" charset="0"/>
              <a:cs typeface="Calibri" panose="020F0502020204030204" pitchFamily="34" charset="0"/>
            </a:endParaRPr>
          </a:p>
          <a:p>
            <a:pPr marL="88900">
              <a:buSzPts val="2200"/>
            </a:pPr>
            <a:r>
              <a:rPr lang="en-US" sz="2400">
                <a:latin typeface="Calibri" panose="020F0502020204030204" pitchFamily="34" charset="0"/>
                <a:ea typeface="Calibri"/>
                <a:cs typeface="Calibri" panose="020F0502020204030204" pitchFamily="34" charset="0"/>
                <a:sym typeface="Calibri"/>
              </a:rPr>
              <a:t>Available at</a:t>
            </a:r>
            <a:r>
              <a:rPr lang="en-GB" sz="2400">
                <a:uFill>
                  <a:noFill/>
                </a:uFill>
                <a:latin typeface="Calibri"/>
                <a:ea typeface="Calibri"/>
                <a:cs typeface="Calibri"/>
                <a:sym typeface="Calibri"/>
                <a:hlinkClick r:id="rId4">
                  <a:extLst>
                    <a:ext uri="{A12FA001-AC4F-418D-AE19-62706E023703}">
                      <ahyp:hlinkClr xmlns:ahyp="http://schemas.microsoft.com/office/drawing/2018/hyperlinkcolor" val="tx"/>
                    </a:ext>
                  </a:extLst>
                </a:hlinkClick>
              </a:rPr>
              <a:t> </a:t>
            </a:r>
            <a:r>
              <a:rPr lang="en-GB" sz="2100" u="sng">
                <a:solidFill>
                  <a:schemeClr val="hlink"/>
                </a:solidFill>
                <a:latin typeface="Calibri"/>
                <a:ea typeface="Calibri"/>
                <a:cs typeface="Calibri"/>
                <a:sym typeface="Calibri"/>
                <a:hlinkClick r:id="rId4"/>
              </a:rPr>
              <a:t>https://constructicon.github.io/russian/</a:t>
            </a:r>
            <a:endParaRPr lang="en-GB" sz="2100" u="sng">
              <a:solidFill>
                <a:schemeClr val="hlink"/>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562942F4-2A99-BB78-8269-02D9C74ACF44}"/>
              </a:ext>
            </a:extLst>
          </p:cNvPr>
          <p:cNvSpPr>
            <a:spLocks noGrp="1"/>
          </p:cNvSpPr>
          <p:nvPr>
            <p:ph type="sldNum" sz="quarter" idx="12"/>
          </p:nvPr>
        </p:nvSpPr>
        <p:spPr/>
        <p:txBody>
          <a:bodyPr/>
          <a:lstStyle/>
          <a:p>
            <a:fld id="{C1710B26-72D1-264C-8E36-3BA9F4ADA98D}" type="slidenum">
              <a:rPr lang="en-NO" smtClean="0"/>
              <a:t>14</a:t>
            </a:fld>
            <a:endParaRPr lang="en-NO"/>
          </a:p>
        </p:txBody>
      </p:sp>
      <p:pic>
        <p:nvPicPr>
          <p:cNvPr id="6" name="Picture 5" descr="A picture containing logo&#10;&#10;Description automatically generated">
            <a:extLst>
              <a:ext uri="{FF2B5EF4-FFF2-40B4-BE49-F238E27FC236}">
                <a16:creationId xmlns:a16="http://schemas.microsoft.com/office/drawing/2014/main" id="{C411602C-4B62-A612-A0CC-C3B8FC8BC1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036" y="579559"/>
            <a:ext cx="4631265" cy="1249246"/>
          </a:xfrm>
          <a:prstGeom prst="rect">
            <a:avLst/>
          </a:prstGeom>
        </p:spPr>
      </p:pic>
    </p:spTree>
    <p:extLst>
      <p:ext uri="{BB962C8B-B14F-4D97-AF65-F5344CB8AC3E}">
        <p14:creationId xmlns:p14="http://schemas.microsoft.com/office/powerpoint/2010/main" val="2918153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638A4-FBB6-C9AA-5C56-C85FABDB56D1}"/>
              </a:ext>
            </a:extLst>
          </p:cNvPr>
          <p:cNvSpPr>
            <a:spLocks noGrp="1"/>
          </p:cNvSpPr>
          <p:nvPr>
            <p:ph type="title"/>
          </p:nvPr>
        </p:nvSpPr>
        <p:spPr>
          <a:xfrm>
            <a:off x="440267" y="365125"/>
            <a:ext cx="10913533" cy="1325563"/>
          </a:xfrm>
        </p:spPr>
        <p:txBody>
          <a:bodyPr/>
          <a:lstStyle/>
          <a:p>
            <a:r>
              <a:rPr lang="en-NO"/>
              <a:t>Semantic classification of RusCon</a:t>
            </a:r>
          </a:p>
        </p:txBody>
      </p:sp>
      <p:pic>
        <p:nvPicPr>
          <p:cNvPr id="5" name="Picture 4" descr="Graphical user interface, table&#10;&#10;Description automatically generated">
            <a:extLst>
              <a:ext uri="{FF2B5EF4-FFF2-40B4-BE49-F238E27FC236}">
                <a16:creationId xmlns:a16="http://schemas.microsoft.com/office/drawing/2014/main" id="{5A5E5C86-D3F0-3F71-AED0-91C980CB1259}"/>
              </a:ext>
            </a:extLst>
          </p:cNvPr>
          <p:cNvPicPr>
            <a:picLocks noChangeAspect="1"/>
          </p:cNvPicPr>
          <p:nvPr/>
        </p:nvPicPr>
        <p:blipFill>
          <a:blip r:embed="rId3"/>
          <a:stretch>
            <a:fillRect/>
          </a:stretch>
        </p:blipFill>
        <p:spPr>
          <a:xfrm>
            <a:off x="355320" y="1510381"/>
            <a:ext cx="8701345" cy="5219044"/>
          </a:xfrm>
          <a:prstGeom prst="rect">
            <a:avLst/>
          </a:prstGeom>
        </p:spPr>
      </p:pic>
      <p:sp>
        <p:nvSpPr>
          <p:cNvPr id="3" name="Slide Number Placeholder 2">
            <a:extLst>
              <a:ext uri="{FF2B5EF4-FFF2-40B4-BE49-F238E27FC236}">
                <a16:creationId xmlns:a16="http://schemas.microsoft.com/office/drawing/2014/main" id="{34734846-17D3-C332-B01D-DCFF2972EAEB}"/>
              </a:ext>
            </a:extLst>
          </p:cNvPr>
          <p:cNvSpPr>
            <a:spLocks noGrp="1"/>
          </p:cNvSpPr>
          <p:nvPr>
            <p:ph type="sldNum" sz="quarter" idx="12"/>
          </p:nvPr>
        </p:nvSpPr>
        <p:spPr/>
        <p:txBody>
          <a:bodyPr/>
          <a:lstStyle/>
          <a:p>
            <a:fld id="{C1710B26-72D1-264C-8E36-3BA9F4ADA98D}" type="slidenum">
              <a:rPr lang="en-NO" smtClean="0"/>
              <a:t>15</a:t>
            </a:fld>
            <a:endParaRPr lang="en-NO"/>
          </a:p>
        </p:txBody>
      </p:sp>
      <p:sp>
        <p:nvSpPr>
          <p:cNvPr id="8" name="Прямоугольник 9">
            <a:extLst>
              <a:ext uri="{FF2B5EF4-FFF2-40B4-BE49-F238E27FC236}">
                <a16:creationId xmlns:a16="http://schemas.microsoft.com/office/drawing/2014/main" id="{4DEA1C8D-49B4-2EC7-DAB8-A61E40FA0A6E}"/>
              </a:ext>
            </a:extLst>
          </p:cNvPr>
          <p:cNvSpPr/>
          <p:nvPr/>
        </p:nvSpPr>
        <p:spPr>
          <a:xfrm>
            <a:off x="7233550" y="1850158"/>
            <a:ext cx="1735086" cy="1481765"/>
          </a:xfrm>
          <a:prstGeom prst="rect">
            <a:avLst/>
          </a:prstGeom>
          <a:noFill/>
          <a:ln w="76200">
            <a:solidFill>
              <a:srgbClr val="31507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9" name="TextBox 8">
            <a:extLst>
              <a:ext uri="{FF2B5EF4-FFF2-40B4-BE49-F238E27FC236}">
                <a16:creationId xmlns:a16="http://schemas.microsoft.com/office/drawing/2014/main" id="{09A3AC22-49B3-27AF-6293-D2EB64EDB9EC}"/>
              </a:ext>
            </a:extLst>
          </p:cNvPr>
          <p:cNvSpPr txBox="1"/>
          <p:nvPr/>
        </p:nvSpPr>
        <p:spPr>
          <a:xfrm>
            <a:off x="9563582" y="2965741"/>
            <a:ext cx="2273098" cy="2308324"/>
          </a:xfrm>
          <a:prstGeom prst="rect">
            <a:avLst/>
          </a:prstGeom>
          <a:noFill/>
        </p:spPr>
        <p:txBody>
          <a:bodyPr wrap="square" rtlCol="0">
            <a:spAutoFit/>
          </a:bodyPr>
          <a:lstStyle/>
          <a:p>
            <a:r>
              <a:rPr lang="nb-NO" sz="2400">
                <a:latin typeface="Calibri" panose="020F0502020204030204" pitchFamily="34" charset="0"/>
                <a:cs typeface="Calibri" panose="020F0502020204030204" pitchFamily="34" charset="0"/>
              </a:rPr>
              <a:t>All </a:t>
            </a:r>
            <a:r>
              <a:rPr lang="nb-NO" sz="2400" err="1">
                <a:latin typeface="Calibri" panose="020F0502020204030204" pitchFamily="34" charset="0"/>
                <a:cs typeface="Calibri" panose="020F0502020204030204" pitchFamily="34" charset="0"/>
              </a:rPr>
              <a:t>constructions</a:t>
            </a:r>
            <a:r>
              <a:rPr lang="nb-NO" sz="2400">
                <a:latin typeface="Calibri" panose="020F0502020204030204" pitchFamily="34" charset="0"/>
                <a:cs typeface="Calibri" panose="020F0502020204030204" pitchFamily="34" charset="0"/>
              </a:rPr>
              <a:t> </a:t>
            </a:r>
            <a:r>
              <a:rPr lang="nb-NO" sz="2400" err="1">
                <a:latin typeface="Calibri" panose="020F0502020204030204" pitchFamily="34" charset="0"/>
                <a:cs typeface="Calibri" panose="020F0502020204030204" pitchFamily="34" charset="0"/>
              </a:rPr>
              <a:t>are</a:t>
            </a:r>
            <a:r>
              <a:rPr lang="nb-NO" sz="2400">
                <a:latin typeface="Calibri" panose="020F0502020204030204" pitchFamily="34" charset="0"/>
                <a:cs typeface="Calibri" panose="020F0502020204030204" pitchFamily="34" charset="0"/>
              </a:rPr>
              <a:t> </a:t>
            </a:r>
            <a:r>
              <a:rPr lang="nb-NO" sz="2400" err="1">
                <a:latin typeface="Calibri" panose="020F0502020204030204" pitchFamily="34" charset="0"/>
                <a:cs typeface="Calibri" panose="020F0502020204030204" pitchFamily="34" charset="0"/>
              </a:rPr>
              <a:t>classified</a:t>
            </a:r>
            <a:r>
              <a:rPr lang="nb-NO" sz="2400">
                <a:latin typeface="Calibri" panose="020F0502020204030204" pitchFamily="34" charset="0"/>
                <a:cs typeface="Calibri" panose="020F0502020204030204" pitchFamily="34" charset="0"/>
              </a:rPr>
              <a:t> in 55 </a:t>
            </a:r>
            <a:r>
              <a:rPr lang="nb-NO" sz="2400" err="1">
                <a:latin typeface="Calibri" panose="020F0502020204030204" pitchFamily="34" charset="0"/>
                <a:cs typeface="Calibri" panose="020F0502020204030204" pitchFamily="34" charset="0"/>
              </a:rPr>
              <a:t>semantic</a:t>
            </a:r>
            <a:r>
              <a:rPr lang="nb-NO" sz="2400">
                <a:latin typeface="Calibri" panose="020F0502020204030204" pitchFamily="34" charset="0"/>
                <a:cs typeface="Calibri" panose="020F0502020204030204" pitchFamily="34" charset="0"/>
              </a:rPr>
              <a:t> types </a:t>
            </a:r>
            <a:r>
              <a:rPr lang="nb-NO" sz="2400" err="1">
                <a:latin typeface="Calibri" panose="020F0502020204030204" pitchFamily="34" charset="0"/>
                <a:cs typeface="Calibri" panose="020F0502020204030204" pitchFamily="34" charset="0"/>
              </a:rPr>
              <a:t>that</a:t>
            </a:r>
            <a:r>
              <a:rPr lang="nb-NO" sz="2400">
                <a:latin typeface="Calibri" panose="020F0502020204030204" pitchFamily="34" charset="0"/>
                <a:cs typeface="Calibri" panose="020F0502020204030204" pitchFamily="34" charset="0"/>
              </a:rPr>
              <a:t> </a:t>
            </a:r>
            <a:r>
              <a:rPr lang="nb-NO" sz="2400" err="1">
                <a:latin typeface="Calibri" panose="020F0502020204030204" pitchFamily="34" charset="0"/>
                <a:cs typeface="Calibri" panose="020F0502020204030204" pitchFamily="34" charset="0"/>
              </a:rPr>
              <a:t>contain</a:t>
            </a:r>
            <a:r>
              <a:rPr lang="nb-NO" sz="2400">
                <a:latin typeface="Calibri" panose="020F0502020204030204" pitchFamily="34" charset="0"/>
                <a:cs typeface="Calibri" panose="020F0502020204030204" pitchFamily="34" charset="0"/>
              </a:rPr>
              <a:t> 182 subtypes</a:t>
            </a:r>
          </a:p>
        </p:txBody>
      </p:sp>
      <p:sp>
        <p:nvSpPr>
          <p:cNvPr id="12" name="Rounded Rectangular Callout 11">
            <a:extLst>
              <a:ext uri="{FF2B5EF4-FFF2-40B4-BE49-F238E27FC236}">
                <a16:creationId xmlns:a16="http://schemas.microsoft.com/office/drawing/2014/main" id="{D72E11CE-BF50-E766-97C7-2EA9E02CDC05}"/>
              </a:ext>
            </a:extLst>
          </p:cNvPr>
          <p:cNvSpPr/>
          <p:nvPr/>
        </p:nvSpPr>
        <p:spPr>
          <a:xfrm>
            <a:off x="9302494" y="1097268"/>
            <a:ext cx="2653093" cy="1853641"/>
          </a:xfrm>
          <a:prstGeom prst="wedgeRoundRectCallout">
            <a:avLst>
              <a:gd name="adj1" fmla="val -62525"/>
              <a:gd name="adj2" fmla="val 41881"/>
              <a:gd name="adj3" fmla="val 16667"/>
            </a:avLst>
          </a:prstGeom>
          <a:solidFill>
            <a:srgbClr val="31507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a:solidFill>
                  <a:schemeClr val="bg1"/>
                </a:solidFill>
                <a:latin typeface="Calibri" panose="020F0502020204030204" pitchFamily="34" charset="0"/>
                <a:ea typeface="Calibri" panose="020F0502020204030204" pitchFamily="34" charset="0"/>
                <a:cs typeface="Times New Roman" panose="02020603050405020304" pitchFamily="18" charset="0"/>
              </a:rPr>
              <a:t>The constructions of this subclass contain information on the </a:t>
            </a:r>
            <a:r>
              <a:rPr lang="en-NO" b="1">
                <a:solidFill>
                  <a:schemeClr val="bg1"/>
                </a:solidFill>
                <a:latin typeface="Calibri" panose="020F0502020204030204" pitchFamily="34" charset="0"/>
                <a:ea typeface="Calibri" panose="020F0502020204030204" pitchFamily="34" charset="0"/>
                <a:cs typeface="Times New Roman" panose="02020603050405020304" pitchFamily="18" charset="0"/>
              </a:rPr>
              <a:t>relationship between an element and a set </a:t>
            </a:r>
            <a:endParaRPr lang="en-NO" b="1">
              <a:solidFill>
                <a:schemeClr val="bg1"/>
              </a:solidFill>
            </a:endParaRPr>
          </a:p>
        </p:txBody>
      </p:sp>
      <p:sp>
        <p:nvSpPr>
          <p:cNvPr id="13" name="TekstSylinder 4">
            <a:extLst>
              <a:ext uri="{FF2B5EF4-FFF2-40B4-BE49-F238E27FC236}">
                <a16:creationId xmlns:a16="http://schemas.microsoft.com/office/drawing/2014/main" id="{AF7B39E0-A10E-CA30-BDB1-BC60D4F6C651}"/>
              </a:ext>
            </a:extLst>
          </p:cNvPr>
          <p:cNvSpPr txBox="1"/>
          <p:nvPr/>
        </p:nvSpPr>
        <p:spPr>
          <a:xfrm>
            <a:off x="3394850" y="5898428"/>
            <a:ext cx="8560737" cy="830997"/>
          </a:xfrm>
          <a:prstGeom prst="rect">
            <a:avLst/>
          </a:prstGeom>
          <a:solidFill>
            <a:srgbClr val="315072"/>
          </a:solidFill>
          <a:ln>
            <a:noFill/>
          </a:ln>
        </p:spPr>
        <p:txBody>
          <a:bodyPr wrap="square">
            <a:spAutoFit/>
          </a:bodyPr>
          <a:lstStyle/>
          <a:p>
            <a:pPr marL="0" indent="0" rtl="0">
              <a:spcBef>
                <a:spcPts val="600"/>
              </a:spcBef>
              <a:spcAft>
                <a:spcPts val="600"/>
              </a:spcAft>
            </a:pPr>
            <a:r>
              <a:rPr lang="nb-NO" sz="1600" b="0" i="0" u="none" strike="noStrike">
                <a:solidFill>
                  <a:schemeClr val="bg1"/>
                </a:solidFill>
                <a:effectLst/>
                <a:latin typeface="+mj-lt"/>
              </a:rPr>
              <a:t>Janda, L. A., A. Endresen, V. Zhukova, D. Mordashova, E. Rakhilina. 2023. </a:t>
            </a:r>
            <a:r>
              <a:rPr lang="nb-NO" sz="1600" b="1" i="0" u="none" strike="noStrike">
                <a:solidFill>
                  <a:schemeClr val="accent6">
                    <a:lumMod val="20000"/>
                    <a:lumOff val="80000"/>
                  </a:schemeClr>
                </a:solidFill>
                <a:effectLst/>
                <a:latin typeface="+mj-lt"/>
              </a:rPr>
              <a:t>From data to theory: an emergent semantic classification based on the large-scale Russian constructicon.</a:t>
            </a:r>
            <a:r>
              <a:rPr lang="nb-NO" sz="1600" b="1" i="0" u="none" strike="noStrike">
                <a:solidFill>
                  <a:schemeClr val="bg1"/>
                </a:solidFill>
                <a:effectLst/>
                <a:latin typeface="+mj-lt"/>
              </a:rPr>
              <a:t> </a:t>
            </a:r>
            <a:r>
              <a:rPr lang="nb-NO" sz="1600" b="0" i="1" u="none" strike="noStrike">
                <a:solidFill>
                  <a:schemeClr val="bg1"/>
                </a:solidFill>
                <a:effectLst/>
                <a:latin typeface="+mj-lt"/>
              </a:rPr>
              <a:t>Constructions and Frames</a:t>
            </a:r>
            <a:r>
              <a:rPr lang="nb-NO" sz="1600" b="0" i="0" u="none" strike="noStrike">
                <a:solidFill>
                  <a:schemeClr val="bg1"/>
                </a:solidFill>
                <a:effectLst/>
                <a:latin typeface="+mj-lt"/>
              </a:rPr>
              <a:t> 15(1), 1-58.</a:t>
            </a:r>
          </a:p>
        </p:txBody>
      </p:sp>
    </p:spTree>
    <p:extLst>
      <p:ext uri="{BB962C8B-B14F-4D97-AF65-F5344CB8AC3E}">
        <p14:creationId xmlns:p14="http://schemas.microsoft.com/office/powerpoint/2010/main" val="355830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AB476C7-C2AD-C6F4-62FD-E8DDB2DCDECE}"/>
              </a:ext>
            </a:extLst>
          </p:cNvPr>
          <p:cNvPicPr/>
          <p:nvPr/>
        </p:nvPicPr>
        <p:blipFill>
          <a:blip r:embed="rId3"/>
          <a:srcRect/>
          <a:stretch>
            <a:fillRect/>
          </a:stretch>
        </p:blipFill>
        <p:spPr>
          <a:xfrm>
            <a:off x="4717018" y="1086041"/>
            <a:ext cx="7265781" cy="4685918"/>
          </a:xfrm>
          <a:prstGeom prst="rect">
            <a:avLst/>
          </a:prstGeom>
          <a:ln/>
        </p:spPr>
      </p:pic>
      <p:sp>
        <p:nvSpPr>
          <p:cNvPr id="10" name="Slide Number Placeholder 1">
            <a:extLst>
              <a:ext uri="{FF2B5EF4-FFF2-40B4-BE49-F238E27FC236}">
                <a16:creationId xmlns:a16="http://schemas.microsoft.com/office/drawing/2014/main" id="{332163D3-F56B-4225-1B89-D534213E81D0}"/>
              </a:ext>
            </a:extLst>
          </p:cNvPr>
          <p:cNvSpPr>
            <a:spLocks noGrp="1"/>
          </p:cNvSpPr>
          <p:nvPr>
            <p:ph type="sldNum" sz="quarter" idx="12"/>
          </p:nvPr>
        </p:nvSpPr>
        <p:spPr>
          <a:xfrm>
            <a:off x="11003649" y="6215870"/>
            <a:ext cx="979151" cy="417126"/>
          </a:xfrm>
        </p:spPr>
        <p:txBody>
          <a:bodyPr/>
          <a:lstStyle/>
          <a:p>
            <a:fld id="{BE15108C-154A-4A5A-9C05-91A49A422BA7}" type="slidenum">
              <a:rPr lang="en-US" smtClean="0"/>
              <a:t>16</a:t>
            </a:fld>
            <a:endParaRPr lang="en-US"/>
          </a:p>
        </p:txBody>
      </p:sp>
      <p:sp>
        <p:nvSpPr>
          <p:cNvPr id="11" name="Title 1">
            <a:extLst>
              <a:ext uri="{FF2B5EF4-FFF2-40B4-BE49-F238E27FC236}">
                <a16:creationId xmlns:a16="http://schemas.microsoft.com/office/drawing/2014/main" id="{EE9110E0-E564-47C7-DBCD-E7EFED87D0DC}"/>
              </a:ext>
            </a:extLst>
          </p:cNvPr>
          <p:cNvSpPr txBox="1">
            <a:spLocks/>
          </p:cNvSpPr>
          <p:nvPr/>
        </p:nvSpPr>
        <p:spPr>
          <a:xfrm>
            <a:off x="838198" y="540857"/>
            <a:ext cx="11144601" cy="1325563"/>
          </a:xfrm>
          <a:prstGeom prst="rect">
            <a:avLst/>
          </a:prstGeom>
        </p:spPr>
        <p:txBody>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NO">
                <a:solidFill>
                  <a:schemeClr val="tx1"/>
                </a:solidFill>
              </a:rPr>
              <a:t>Sets and elements subclass</a:t>
            </a:r>
          </a:p>
        </p:txBody>
      </p:sp>
      <p:sp>
        <p:nvSpPr>
          <p:cNvPr id="12" name="Oval 11">
            <a:extLst>
              <a:ext uri="{FF2B5EF4-FFF2-40B4-BE49-F238E27FC236}">
                <a16:creationId xmlns:a16="http://schemas.microsoft.com/office/drawing/2014/main" id="{86547EB2-791F-30E3-F02C-99288707F09A}"/>
              </a:ext>
            </a:extLst>
          </p:cNvPr>
          <p:cNvSpPr/>
          <p:nvPr/>
        </p:nvSpPr>
        <p:spPr>
          <a:xfrm>
            <a:off x="1279381" y="2491908"/>
            <a:ext cx="3531157" cy="428625"/>
          </a:xfrm>
          <a:prstGeom prst="ellipse">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16200000" scaled="1"/>
            <a:tileRect/>
          </a:gra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NO" sz="1800"/>
              <a:t>Sets and elements</a:t>
            </a:r>
          </a:p>
        </p:txBody>
      </p:sp>
      <p:sp>
        <p:nvSpPr>
          <p:cNvPr id="13" name="Oval 12">
            <a:extLst>
              <a:ext uri="{FF2B5EF4-FFF2-40B4-BE49-F238E27FC236}">
                <a16:creationId xmlns:a16="http://schemas.microsoft.com/office/drawing/2014/main" id="{26CC1453-302D-7C21-B4AD-A3DD11B22611}"/>
              </a:ext>
            </a:extLst>
          </p:cNvPr>
          <p:cNvSpPr/>
          <p:nvPr/>
        </p:nvSpPr>
        <p:spPr>
          <a:xfrm>
            <a:off x="1752762" y="3417383"/>
            <a:ext cx="2584394" cy="428625"/>
          </a:xfrm>
          <a:prstGeom prst="ellipse">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16200000" scaled="1"/>
            <a:tileRect/>
          </a:gra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ru-RU" sz="1800" err="1"/>
              <a:t>Q</a:t>
            </a:r>
            <a:r>
              <a:rPr lang="nb-NO" sz="1800" err="1"/>
              <a:t>uantification</a:t>
            </a:r>
            <a:endParaRPr lang="en-NO"/>
          </a:p>
        </p:txBody>
      </p:sp>
      <p:sp>
        <p:nvSpPr>
          <p:cNvPr id="14" name="Oval 13">
            <a:extLst>
              <a:ext uri="{FF2B5EF4-FFF2-40B4-BE49-F238E27FC236}">
                <a16:creationId xmlns:a16="http://schemas.microsoft.com/office/drawing/2014/main" id="{5AA850DF-6947-12E9-D6F6-526D5DA8D780}"/>
              </a:ext>
            </a:extLst>
          </p:cNvPr>
          <p:cNvSpPr/>
          <p:nvPr/>
        </p:nvSpPr>
        <p:spPr>
          <a:xfrm>
            <a:off x="929439" y="1638050"/>
            <a:ext cx="4238909" cy="428625"/>
          </a:xfrm>
          <a:prstGeom prst="ellipse">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16200000" scaled="1"/>
            <a:tileRect/>
          </a:gra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NO" sz="1800"/>
              <a:t>Qualia</a:t>
            </a:r>
            <a:endParaRPr lang="en-NO"/>
          </a:p>
        </p:txBody>
      </p:sp>
      <p:cxnSp>
        <p:nvCxnSpPr>
          <p:cNvPr id="15" name="Straight Connector 14">
            <a:extLst>
              <a:ext uri="{FF2B5EF4-FFF2-40B4-BE49-F238E27FC236}">
                <a16:creationId xmlns:a16="http://schemas.microsoft.com/office/drawing/2014/main" id="{C523FAEA-568C-E1CC-1642-B6DD8D1DF8C2}"/>
              </a:ext>
            </a:extLst>
          </p:cNvPr>
          <p:cNvCxnSpPr>
            <a:cxnSpLocks/>
            <a:stCxn id="14" idx="2"/>
          </p:cNvCxnSpPr>
          <p:nvPr/>
        </p:nvCxnSpPr>
        <p:spPr>
          <a:xfrm>
            <a:off x="929439" y="1852363"/>
            <a:ext cx="1542566" cy="3344687"/>
          </a:xfrm>
          <a:prstGeom prst="line">
            <a:avLst/>
          </a:prstGeom>
          <a:ln w="28575">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7CA33A5-8E73-99F8-E971-F3CF64D36285}"/>
              </a:ext>
            </a:extLst>
          </p:cNvPr>
          <p:cNvCxnSpPr>
            <a:cxnSpLocks/>
          </p:cNvCxnSpPr>
          <p:nvPr/>
        </p:nvCxnSpPr>
        <p:spPr>
          <a:xfrm flipH="1">
            <a:off x="3716772" y="1852363"/>
            <a:ext cx="1487487" cy="3344687"/>
          </a:xfrm>
          <a:prstGeom prst="line">
            <a:avLst/>
          </a:prstGeom>
          <a:ln w="28575">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F1C82F6A-784B-F3F3-34EC-C8255BFD23B6}"/>
              </a:ext>
            </a:extLst>
          </p:cNvPr>
          <p:cNvSpPr/>
          <p:nvPr/>
        </p:nvSpPr>
        <p:spPr>
          <a:xfrm>
            <a:off x="1279381" y="5166123"/>
            <a:ext cx="3437637" cy="541421"/>
          </a:xfrm>
          <a:prstGeom prst="roundRect">
            <a:avLst/>
          </a:prstGeom>
          <a:ln>
            <a:solidFill>
              <a:schemeClr val="bg2">
                <a:lumMod val="2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O" sz="1600">
                <a:latin typeface="Roboto" panose="02000000000000000000" pitchFamily="2" charset="0"/>
                <a:ea typeface="Roboto" panose="02000000000000000000" pitchFamily="2" charset="0"/>
                <a:cs typeface="Roboto" panose="02000000000000000000" pitchFamily="2" charset="0"/>
              </a:rPr>
              <a:t>ID 433 </a:t>
            </a:r>
            <a:r>
              <a:rPr lang="en-GB" sz="1600" b="0" i="0" u="none" strike="noStrike">
                <a:solidFill>
                  <a:srgbClr val="212529"/>
                </a:solidFill>
                <a:effectLst/>
                <a:latin typeface="Roboto" panose="02000000000000000000" pitchFamily="2" charset="0"/>
                <a:ea typeface="Roboto" panose="02000000000000000000" pitchFamily="2" charset="0"/>
                <a:cs typeface="Roboto" panose="02000000000000000000" pitchFamily="2" charset="0"/>
              </a:rPr>
              <a:t>(NP) </a:t>
            </a:r>
            <a:r>
              <a:rPr lang="ru-RU" sz="1600" b="1" i="0" u="none" strike="noStrike">
                <a:solidFill>
                  <a:srgbClr val="212529"/>
                </a:solidFill>
                <a:effectLst/>
                <a:latin typeface="Roboto" panose="02000000000000000000" pitchFamily="2" charset="0"/>
                <a:ea typeface="Roboto" panose="02000000000000000000" pitchFamily="2" charset="0"/>
                <a:cs typeface="Roboto" panose="02000000000000000000" pitchFamily="2" charset="0"/>
              </a:rPr>
              <a:t>все до единый-</a:t>
            </a:r>
            <a:r>
              <a:rPr lang="en-GB" sz="1600" b="0" i="0" u="none" strike="noStrike">
                <a:solidFill>
                  <a:srgbClr val="212529"/>
                </a:solidFill>
                <a:effectLst/>
                <a:latin typeface="Roboto" panose="02000000000000000000" pitchFamily="2" charset="0"/>
                <a:ea typeface="Roboto" panose="02000000000000000000" pitchFamily="2" charset="0"/>
                <a:cs typeface="Roboto" panose="02000000000000000000" pitchFamily="2" charset="0"/>
              </a:rPr>
              <a:t>Gen Cl</a:t>
            </a:r>
            <a:endParaRPr lang="en-NO" sz="1600">
              <a:latin typeface="Roboto" panose="02000000000000000000" pitchFamily="2" charset="0"/>
              <a:ea typeface="Roboto" panose="02000000000000000000" pitchFamily="2" charset="0"/>
              <a:cs typeface="Roboto" panose="02000000000000000000" pitchFamily="2" charset="0"/>
            </a:endParaRPr>
          </a:p>
        </p:txBody>
      </p:sp>
      <p:sp>
        <p:nvSpPr>
          <p:cNvPr id="18" name="Oval 17">
            <a:extLst>
              <a:ext uri="{FF2B5EF4-FFF2-40B4-BE49-F238E27FC236}">
                <a16:creationId xmlns:a16="http://schemas.microsoft.com/office/drawing/2014/main" id="{9CAF9433-7DEE-802C-1DE1-FB8850697895}"/>
              </a:ext>
            </a:extLst>
          </p:cNvPr>
          <p:cNvSpPr/>
          <p:nvPr/>
        </p:nvSpPr>
        <p:spPr>
          <a:xfrm>
            <a:off x="2101915" y="4255670"/>
            <a:ext cx="1886087" cy="428625"/>
          </a:xfrm>
          <a:prstGeom prst="ellipse">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16200000" scaled="1"/>
            <a:tileRect/>
          </a:gra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nb-NO" sz="1800"/>
              <a:t>Universal</a:t>
            </a:r>
            <a:endParaRPr lang="en-NO"/>
          </a:p>
        </p:txBody>
      </p:sp>
      <p:sp>
        <p:nvSpPr>
          <p:cNvPr id="19" name="TextBox 18">
            <a:extLst>
              <a:ext uri="{FF2B5EF4-FFF2-40B4-BE49-F238E27FC236}">
                <a16:creationId xmlns:a16="http://schemas.microsoft.com/office/drawing/2014/main" id="{62D9FA1E-B55E-2E6F-0DAB-25AE6EA4371A}"/>
              </a:ext>
            </a:extLst>
          </p:cNvPr>
          <p:cNvSpPr txBox="1"/>
          <p:nvPr/>
        </p:nvSpPr>
        <p:spPr>
          <a:xfrm>
            <a:off x="143393" y="1322117"/>
            <a:ext cx="1620630" cy="646331"/>
          </a:xfrm>
          <a:prstGeom prst="rect">
            <a:avLst/>
          </a:prstGeom>
          <a:noFill/>
        </p:spPr>
        <p:txBody>
          <a:bodyPr wrap="square">
            <a:spAutoFit/>
          </a:bodyPr>
          <a:lstStyle/>
          <a:p>
            <a:r>
              <a:rPr lang="en-GB" sz="1800" b="0" i="0" u="none" strike="noStrike">
                <a:solidFill>
                  <a:srgbClr val="000000"/>
                </a:solidFill>
                <a:effectLst/>
                <a:latin typeface="Calibri" panose="020F0502020204030204" pitchFamily="34" charset="0"/>
              </a:rPr>
              <a:t>superordinate class </a:t>
            </a:r>
            <a:endParaRPr lang="en-NO"/>
          </a:p>
        </p:txBody>
      </p:sp>
      <p:sp>
        <p:nvSpPr>
          <p:cNvPr id="20" name="TextBox 19">
            <a:extLst>
              <a:ext uri="{FF2B5EF4-FFF2-40B4-BE49-F238E27FC236}">
                <a16:creationId xmlns:a16="http://schemas.microsoft.com/office/drawing/2014/main" id="{FC03C4DE-F39C-8B18-EB5D-02639530F86A}"/>
              </a:ext>
            </a:extLst>
          </p:cNvPr>
          <p:cNvSpPr txBox="1"/>
          <p:nvPr/>
        </p:nvSpPr>
        <p:spPr>
          <a:xfrm>
            <a:off x="143393" y="2548286"/>
            <a:ext cx="1433925" cy="369332"/>
          </a:xfrm>
          <a:prstGeom prst="rect">
            <a:avLst/>
          </a:prstGeom>
          <a:noFill/>
        </p:spPr>
        <p:txBody>
          <a:bodyPr wrap="square">
            <a:spAutoFit/>
          </a:bodyPr>
          <a:lstStyle/>
          <a:p>
            <a:r>
              <a:rPr lang="en-GB" sz="1800" b="0" i="0" u="none" strike="noStrike">
                <a:solidFill>
                  <a:srgbClr val="000000"/>
                </a:solidFill>
                <a:effectLst/>
                <a:latin typeface="Calibri" panose="020F0502020204030204" pitchFamily="34" charset="0"/>
              </a:rPr>
              <a:t>subclass </a:t>
            </a:r>
            <a:endParaRPr lang="en-NO"/>
          </a:p>
        </p:txBody>
      </p:sp>
      <p:sp>
        <p:nvSpPr>
          <p:cNvPr id="21" name="TextBox 20">
            <a:extLst>
              <a:ext uri="{FF2B5EF4-FFF2-40B4-BE49-F238E27FC236}">
                <a16:creationId xmlns:a16="http://schemas.microsoft.com/office/drawing/2014/main" id="{837379BC-C8D2-97CA-302B-25B07C786450}"/>
              </a:ext>
            </a:extLst>
          </p:cNvPr>
          <p:cNvSpPr txBox="1"/>
          <p:nvPr/>
        </p:nvSpPr>
        <p:spPr>
          <a:xfrm>
            <a:off x="143394" y="3508631"/>
            <a:ext cx="1769627" cy="369332"/>
          </a:xfrm>
          <a:prstGeom prst="rect">
            <a:avLst/>
          </a:prstGeom>
          <a:noFill/>
        </p:spPr>
        <p:txBody>
          <a:bodyPr wrap="square">
            <a:spAutoFit/>
          </a:bodyPr>
          <a:lstStyle/>
          <a:p>
            <a:r>
              <a:rPr lang="en-GB">
                <a:solidFill>
                  <a:srgbClr val="000000"/>
                </a:solidFill>
                <a:latin typeface="Calibri" panose="020F0502020204030204" pitchFamily="34" charset="0"/>
              </a:rPr>
              <a:t>s</a:t>
            </a:r>
            <a:r>
              <a:rPr lang="en-GB" sz="1800" b="0" i="0" u="none" strike="noStrike">
                <a:solidFill>
                  <a:srgbClr val="000000"/>
                </a:solidFill>
                <a:effectLst/>
                <a:latin typeface="Calibri" panose="020F0502020204030204" pitchFamily="34" charset="0"/>
              </a:rPr>
              <a:t>emantic type</a:t>
            </a:r>
            <a:endParaRPr lang="en-NO"/>
          </a:p>
        </p:txBody>
      </p:sp>
      <p:sp>
        <p:nvSpPr>
          <p:cNvPr id="22" name="TextBox 21">
            <a:extLst>
              <a:ext uri="{FF2B5EF4-FFF2-40B4-BE49-F238E27FC236}">
                <a16:creationId xmlns:a16="http://schemas.microsoft.com/office/drawing/2014/main" id="{6257D698-5624-02FB-3E88-FCA5D82F72B8}"/>
              </a:ext>
            </a:extLst>
          </p:cNvPr>
          <p:cNvSpPr txBox="1"/>
          <p:nvPr/>
        </p:nvSpPr>
        <p:spPr>
          <a:xfrm>
            <a:off x="143393" y="4285317"/>
            <a:ext cx="2190733" cy="369332"/>
          </a:xfrm>
          <a:prstGeom prst="rect">
            <a:avLst/>
          </a:prstGeom>
          <a:noFill/>
        </p:spPr>
        <p:txBody>
          <a:bodyPr wrap="square">
            <a:spAutoFit/>
          </a:bodyPr>
          <a:lstStyle/>
          <a:p>
            <a:r>
              <a:rPr lang="en-GB">
                <a:solidFill>
                  <a:srgbClr val="000000"/>
                </a:solidFill>
                <a:latin typeface="Calibri" panose="020F0502020204030204" pitchFamily="34" charset="0"/>
              </a:rPr>
              <a:t>s</a:t>
            </a:r>
            <a:r>
              <a:rPr lang="en-GB" sz="1800" b="0" i="0" u="none" strike="noStrike">
                <a:solidFill>
                  <a:srgbClr val="000000"/>
                </a:solidFill>
                <a:effectLst/>
                <a:latin typeface="Calibri" panose="020F0502020204030204" pitchFamily="34" charset="0"/>
              </a:rPr>
              <a:t>emantic subtype</a:t>
            </a:r>
            <a:endParaRPr lang="en-NO"/>
          </a:p>
        </p:txBody>
      </p:sp>
      <p:sp>
        <p:nvSpPr>
          <p:cNvPr id="23" name="TextBox 22">
            <a:extLst>
              <a:ext uri="{FF2B5EF4-FFF2-40B4-BE49-F238E27FC236}">
                <a16:creationId xmlns:a16="http://schemas.microsoft.com/office/drawing/2014/main" id="{B496B3A2-44E8-5765-69D2-E9AADB068586}"/>
              </a:ext>
            </a:extLst>
          </p:cNvPr>
          <p:cNvSpPr txBox="1"/>
          <p:nvPr/>
        </p:nvSpPr>
        <p:spPr>
          <a:xfrm>
            <a:off x="5836916" y="5898255"/>
            <a:ext cx="6520069" cy="461665"/>
          </a:xfrm>
          <a:prstGeom prst="rect">
            <a:avLst/>
          </a:prstGeom>
          <a:noFill/>
        </p:spPr>
        <p:txBody>
          <a:bodyPr wrap="square">
            <a:spAutoFit/>
          </a:bodyPr>
          <a:lstStyle/>
          <a:p>
            <a:r>
              <a:rPr lang="en-NO" sz="2400">
                <a:solidFill>
                  <a:srgbClr val="212529"/>
                </a:solidFill>
                <a:effectLst/>
                <a:latin typeface="Calibri" panose="020F0502020204030204" pitchFamily="34" charset="0"/>
                <a:ea typeface="Calibri" panose="020F0502020204030204" pitchFamily="34" charset="0"/>
                <a:cs typeface="Times New Roman" panose="02020603050405020304" pitchFamily="18" charset="0"/>
              </a:rPr>
              <a:t>110 constructions across seven semantic types</a:t>
            </a:r>
            <a:r>
              <a:rPr lang="en-NO" sz="2400">
                <a:effectLst/>
              </a:rPr>
              <a:t> </a:t>
            </a:r>
            <a:endParaRPr lang="en-NO" sz="2400"/>
          </a:p>
        </p:txBody>
      </p:sp>
      <p:sp>
        <p:nvSpPr>
          <p:cNvPr id="25" name="TextBox 24">
            <a:extLst>
              <a:ext uri="{FF2B5EF4-FFF2-40B4-BE49-F238E27FC236}">
                <a16:creationId xmlns:a16="http://schemas.microsoft.com/office/drawing/2014/main" id="{9132538A-9601-B05C-B77D-447961AFE4EC}"/>
              </a:ext>
            </a:extLst>
          </p:cNvPr>
          <p:cNvSpPr txBox="1"/>
          <p:nvPr/>
        </p:nvSpPr>
        <p:spPr>
          <a:xfrm>
            <a:off x="402846" y="5785148"/>
            <a:ext cx="6096000" cy="687881"/>
          </a:xfrm>
          <a:prstGeom prst="rect">
            <a:avLst/>
          </a:prstGeom>
          <a:noFill/>
        </p:spPr>
        <p:txBody>
          <a:bodyPr wrap="square">
            <a:spAutoFit/>
          </a:bodyPr>
          <a:lstStyle/>
          <a:p>
            <a:pPr>
              <a:lnSpc>
                <a:spcPct val="115000"/>
              </a:lnSpc>
            </a:pPr>
            <a:r>
              <a:rPr lang="ru-RU" sz="1800" i="1">
                <a:solidFill>
                  <a:srgbClr val="212529"/>
                </a:solidFill>
                <a:effectLst/>
                <a:highlight>
                  <a:srgbClr val="FFFFFF"/>
                </a:highlight>
                <a:latin typeface="Calibri" panose="020F0502020204030204" pitchFamily="34" charset="0"/>
                <a:ea typeface="Roboto" panose="02000000000000000000" pitchFamily="2" charset="0"/>
              </a:rPr>
              <a:t>Они </a:t>
            </a:r>
            <a:r>
              <a:rPr lang="ru-RU" sz="1800" b="1" i="1">
                <a:solidFill>
                  <a:srgbClr val="212529"/>
                </a:solidFill>
                <a:effectLst/>
                <a:highlight>
                  <a:srgbClr val="FFFFFF"/>
                </a:highlight>
                <a:latin typeface="Calibri" panose="020F0502020204030204" pitchFamily="34" charset="0"/>
                <a:ea typeface="Roboto" panose="02000000000000000000" pitchFamily="2" charset="0"/>
              </a:rPr>
              <a:t>все до единого </a:t>
            </a:r>
            <a:r>
              <a:rPr lang="ru-RU" sz="1800" i="1">
                <a:solidFill>
                  <a:srgbClr val="212529"/>
                </a:solidFill>
                <a:effectLst/>
                <a:highlight>
                  <a:srgbClr val="FFFFFF"/>
                </a:highlight>
                <a:latin typeface="Calibri" panose="020F0502020204030204" pitchFamily="34" charset="0"/>
                <a:ea typeface="Roboto" panose="02000000000000000000" pitchFamily="2" charset="0"/>
              </a:rPr>
              <a:t>присутствовали на собрании.</a:t>
            </a:r>
            <a:endParaRPr lang="en-NO" sz="1800">
              <a:effectLst/>
              <a:latin typeface="Arial" panose="020B0604020202020204" pitchFamily="34" charset="0"/>
              <a:ea typeface="Arial" panose="020B0604020202020204" pitchFamily="34" charset="0"/>
            </a:endParaRPr>
          </a:p>
          <a:p>
            <a:r>
              <a:rPr lang="en-NO" sz="1800">
                <a:solidFill>
                  <a:srgbClr val="212529"/>
                </a:solidFill>
                <a:effectLst/>
                <a:highlight>
                  <a:srgbClr val="FFFFFF"/>
                </a:highlight>
                <a:latin typeface="Calibri" panose="020F0502020204030204" pitchFamily="34" charset="0"/>
                <a:ea typeface="Roboto" panose="02000000000000000000" pitchFamily="2" charset="0"/>
              </a:rPr>
              <a:t>‘Every single one of them was present at the meeting.’</a:t>
            </a:r>
            <a:r>
              <a:rPr lang="en-NO">
                <a:effectLst/>
              </a:rPr>
              <a:t> </a:t>
            </a:r>
            <a:endParaRPr lang="en-NO"/>
          </a:p>
        </p:txBody>
      </p:sp>
      <p:sp>
        <p:nvSpPr>
          <p:cNvPr id="26" name="Прямоугольник 9">
            <a:extLst>
              <a:ext uri="{FF2B5EF4-FFF2-40B4-BE49-F238E27FC236}">
                <a16:creationId xmlns:a16="http://schemas.microsoft.com/office/drawing/2014/main" id="{63379CBD-C6EB-D4EC-DBCC-ADA46DE82831}"/>
              </a:ext>
            </a:extLst>
          </p:cNvPr>
          <p:cNvSpPr/>
          <p:nvPr/>
        </p:nvSpPr>
        <p:spPr>
          <a:xfrm>
            <a:off x="8398933" y="3383517"/>
            <a:ext cx="1317961" cy="428625"/>
          </a:xfrm>
          <a:prstGeom prst="rect">
            <a:avLst/>
          </a:prstGeom>
          <a:noFill/>
          <a:ln w="76200">
            <a:solidFill>
              <a:srgbClr val="31507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27" name="Прямоугольник 9">
            <a:extLst>
              <a:ext uri="{FF2B5EF4-FFF2-40B4-BE49-F238E27FC236}">
                <a16:creationId xmlns:a16="http://schemas.microsoft.com/office/drawing/2014/main" id="{21A14971-8D5F-0EED-5DF7-8B75C7CC9A05}"/>
              </a:ext>
            </a:extLst>
          </p:cNvPr>
          <p:cNvSpPr/>
          <p:nvPr/>
        </p:nvSpPr>
        <p:spPr>
          <a:xfrm>
            <a:off x="7670800" y="4180648"/>
            <a:ext cx="937548" cy="306685"/>
          </a:xfrm>
          <a:prstGeom prst="rect">
            <a:avLst/>
          </a:prstGeom>
          <a:noFill/>
          <a:ln w="76200">
            <a:solidFill>
              <a:srgbClr val="31507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84550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7" grpId="0" animBg="1"/>
      <p:bldP spid="18" grpId="0" animBg="1"/>
      <p:bldP spid="19" grpId="0"/>
      <p:bldP spid="20" grpId="0"/>
      <p:bldP spid="21" grpId="0"/>
      <p:bldP spid="22" grpId="0"/>
      <p:bldP spid="25" grpId="0"/>
      <p:bldP spid="26" grpId="0" animBg="1"/>
      <p:bldP spid="2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81A49-DDF3-D7C0-D93E-4B880E13E8CC}"/>
              </a:ext>
            </a:extLst>
          </p:cNvPr>
          <p:cNvSpPr>
            <a:spLocks noGrp="1"/>
          </p:cNvSpPr>
          <p:nvPr>
            <p:ph type="title"/>
          </p:nvPr>
        </p:nvSpPr>
        <p:spPr>
          <a:xfrm>
            <a:off x="838199" y="365125"/>
            <a:ext cx="10676467" cy="1325563"/>
          </a:xfrm>
        </p:spPr>
        <p:txBody>
          <a:bodyPr/>
          <a:lstStyle/>
          <a:p>
            <a:r>
              <a:rPr lang="en-NO"/>
              <a:t>Constructions with multiple semantic affinities</a:t>
            </a:r>
          </a:p>
        </p:txBody>
      </p:sp>
      <p:sp>
        <p:nvSpPr>
          <p:cNvPr id="5" name="Slide Number Placeholder 1">
            <a:extLst>
              <a:ext uri="{FF2B5EF4-FFF2-40B4-BE49-F238E27FC236}">
                <a16:creationId xmlns:a16="http://schemas.microsoft.com/office/drawing/2014/main" id="{B021233C-AF16-11D8-F576-1C28F1378149}"/>
              </a:ext>
            </a:extLst>
          </p:cNvPr>
          <p:cNvSpPr txBox="1">
            <a:spLocks/>
          </p:cNvSpPr>
          <p:nvPr/>
        </p:nvSpPr>
        <p:spPr>
          <a:xfrm>
            <a:off x="11003649" y="6215870"/>
            <a:ext cx="979151" cy="417126"/>
          </a:xfrm>
          <a:prstGeom prst="rect">
            <a:avLst/>
          </a:prstGeom>
        </p:spPr>
        <p:txBody>
          <a:bodyPr vert="horz" lIns="91440" tIns="45720" rIns="91440" bIns="45720" rtlCol="0" anchor="ctr"/>
          <a:lstStyle>
            <a:defPPr>
              <a:defRPr lang="en-NO"/>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E15108C-154A-4A5A-9C05-91A49A422BA7}" type="slidenum">
              <a:rPr lang="en-US" smtClean="0"/>
              <a:pPr/>
              <a:t>17</a:t>
            </a:fld>
            <a:endParaRPr lang="en-US"/>
          </a:p>
        </p:txBody>
      </p:sp>
      <p:sp>
        <p:nvSpPr>
          <p:cNvPr id="7" name="Oval 6">
            <a:extLst>
              <a:ext uri="{FF2B5EF4-FFF2-40B4-BE49-F238E27FC236}">
                <a16:creationId xmlns:a16="http://schemas.microsoft.com/office/drawing/2014/main" id="{E1241217-33DC-160D-3C5E-311B8EF9B125}"/>
              </a:ext>
            </a:extLst>
          </p:cNvPr>
          <p:cNvSpPr/>
          <p:nvPr/>
        </p:nvSpPr>
        <p:spPr>
          <a:xfrm>
            <a:off x="2060796" y="3159382"/>
            <a:ext cx="3437636" cy="428625"/>
          </a:xfrm>
          <a:prstGeom prst="ellipse">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16200000" scaled="1"/>
            <a:tileRect/>
          </a:gra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NO" sz="1800"/>
              <a:t>Sets and elements</a:t>
            </a:r>
          </a:p>
        </p:txBody>
      </p:sp>
      <p:sp>
        <p:nvSpPr>
          <p:cNvPr id="8" name="Oval 7">
            <a:extLst>
              <a:ext uri="{FF2B5EF4-FFF2-40B4-BE49-F238E27FC236}">
                <a16:creationId xmlns:a16="http://schemas.microsoft.com/office/drawing/2014/main" id="{BCA40B30-E1DF-BCE8-A4E8-07FEDEAC24F8}"/>
              </a:ext>
            </a:extLst>
          </p:cNvPr>
          <p:cNvSpPr/>
          <p:nvPr/>
        </p:nvSpPr>
        <p:spPr>
          <a:xfrm>
            <a:off x="3164305" y="4071115"/>
            <a:ext cx="2584394" cy="428625"/>
          </a:xfrm>
          <a:prstGeom prst="ellipse">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16200000" scaled="1"/>
            <a:tileRect/>
          </a:gra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NO" sz="1800"/>
              <a:t>Exceptive</a:t>
            </a:r>
            <a:endParaRPr lang="en-NO"/>
          </a:p>
        </p:txBody>
      </p:sp>
      <p:sp>
        <p:nvSpPr>
          <p:cNvPr id="9" name="Oval 8">
            <a:extLst>
              <a:ext uri="{FF2B5EF4-FFF2-40B4-BE49-F238E27FC236}">
                <a16:creationId xmlns:a16="http://schemas.microsoft.com/office/drawing/2014/main" id="{1211105D-CBD4-8AA1-6C4A-F486F4BF6EC7}"/>
              </a:ext>
            </a:extLst>
          </p:cNvPr>
          <p:cNvSpPr/>
          <p:nvPr/>
        </p:nvSpPr>
        <p:spPr>
          <a:xfrm>
            <a:off x="929439" y="2247649"/>
            <a:ext cx="10443159" cy="428625"/>
          </a:xfrm>
          <a:prstGeom prst="ellipse">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16200000" scaled="1"/>
            <a:tileRect/>
          </a:gra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NO" sz="1800"/>
              <a:t>Qualia</a:t>
            </a:r>
            <a:endParaRPr lang="en-NO"/>
          </a:p>
        </p:txBody>
      </p:sp>
      <p:sp>
        <p:nvSpPr>
          <p:cNvPr id="10" name="Oval 9">
            <a:extLst>
              <a:ext uri="{FF2B5EF4-FFF2-40B4-BE49-F238E27FC236}">
                <a16:creationId xmlns:a16="http://schemas.microsoft.com/office/drawing/2014/main" id="{FEE5C031-5091-E163-2F4F-38DC9541969F}"/>
              </a:ext>
            </a:extLst>
          </p:cNvPr>
          <p:cNvSpPr/>
          <p:nvPr/>
        </p:nvSpPr>
        <p:spPr>
          <a:xfrm>
            <a:off x="6917154" y="3146007"/>
            <a:ext cx="3438000" cy="428625"/>
          </a:xfrm>
          <a:prstGeom prst="ellipse">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16200000" scaled="1"/>
            <a:tileRect/>
          </a:gra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NO" sz="1800"/>
              <a:t>Major roles</a:t>
            </a:r>
          </a:p>
        </p:txBody>
      </p:sp>
      <p:sp>
        <p:nvSpPr>
          <p:cNvPr id="11" name="Oval 10">
            <a:extLst>
              <a:ext uri="{FF2B5EF4-FFF2-40B4-BE49-F238E27FC236}">
                <a16:creationId xmlns:a16="http://schemas.microsoft.com/office/drawing/2014/main" id="{752A8DD2-4D54-AF7D-A0CA-E26AB7EEA0B1}"/>
              </a:ext>
            </a:extLst>
          </p:cNvPr>
          <p:cNvSpPr/>
          <p:nvPr/>
        </p:nvSpPr>
        <p:spPr>
          <a:xfrm>
            <a:off x="6799712" y="4071115"/>
            <a:ext cx="2584800" cy="428625"/>
          </a:xfrm>
          <a:prstGeom prst="ellipse">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16200000" scaled="1"/>
            <a:tileRect/>
          </a:gra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NO"/>
              <a:t>Caritive</a:t>
            </a:r>
          </a:p>
        </p:txBody>
      </p:sp>
      <p:cxnSp>
        <p:nvCxnSpPr>
          <p:cNvPr id="12" name="Straight Connector 11">
            <a:extLst>
              <a:ext uri="{FF2B5EF4-FFF2-40B4-BE49-F238E27FC236}">
                <a16:creationId xmlns:a16="http://schemas.microsoft.com/office/drawing/2014/main" id="{D11D83E7-6011-3F38-E174-1B1A79888160}"/>
              </a:ext>
            </a:extLst>
          </p:cNvPr>
          <p:cNvCxnSpPr>
            <a:cxnSpLocks/>
            <a:stCxn id="9" idx="2"/>
          </p:cNvCxnSpPr>
          <p:nvPr/>
        </p:nvCxnSpPr>
        <p:spPr>
          <a:xfrm>
            <a:off x="929439" y="2461962"/>
            <a:ext cx="3988839" cy="3373354"/>
          </a:xfrm>
          <a:prstGeom prst="line">
            <a:avLst/>
          </a:prstGeom>
          <a:ln w="28575">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D58489A-0A04-05F7-9E22-4C73B13996DC}"/>
              </a:ext>
            </a:extLst>
          </p:cNvPr>
          <p:cNvCxnSpPr>
            <a:cxnSpLocks/>
            <a:endCxn id="16" idx="0"/>
          </p:cNvCxnSpPr>
          <p:nvPr/>
        </p:nvCxnSpPr>
        <p:spPr>
          <a:xfrm>
            <a:off x="5328787" y="2709314"/>
            <a:ext cx="787266" cy="3070833"/>
          </a:xfrm>
          <a:prstGeom prst="line">
            <a:avLst/>
          </a:prstGeom>
          <a:ln w="28575">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404ADB5-448B-6D44-81B3-31B017D2EA13}"/>
              </a:ext>
            </a:extLst>
          </p:cNvPr>
          <p:cNvCxnSpPr>
            <a:cxnSpLocks/>
            <a:stCxn id="9" idx="6"/>
          </p:cNvCxnSpPr>
          <p:nvPr/>
        </p:nvCxnSpPr>
        <p:spPr>
          <a:xfrm flipH="1">
            <a:off x="7600288" y="2461962"/>
            <a:ext cx="3772310" cy="3373354"/>
          </a:xfrm>
          <a:prstGeom prst="line">
            <a:avLst/>
          </a:prstGeom>
          <a:ln w="28575">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605ADA1-F8BF-8578-7322-67251B9F8C45}"/>
              </a:ext>
            </a:extLst>
          </p:cNvPr>
          <p:cNvCxnSpPr>
            <a:cxnSpLocks/>
          </p:cNvCxnSpPr>
          <p:nvPr/>
        </p:nvCxnSpPr>
        <p:spPr>
          <a:xfrm flipH="1">
            <a:off x="6506645" y="2709314"/>
            <a:ext cx="567161" cy="3070833"/>
          </a:xfrm>
          <a:prstGeom prst="line">
            <a:avLst/>
          </a:prstGeom>
          <a:ln w="28575">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973A16CD-EC68-3A10-512C-40E4BB396EAB}"/>
              </a:ext>
            </a:extLst>
          </p:cNvPr>
          <p:cNvSpPr/>
          <p:nvPr/>
        </p:nvSpPr>
        <p:spPr>
          <a:xfrm>
            <a:off x="3164305" y="5780147"/>
            <a:ext cx="5903495" cy="920691"/>
          </a:xfrm>
          <a:prstGeom prst="roundRect">
            <a:avLst/>
          </a:prstGeom>
          <a:ln>
            <a:solidFill>
              <a:schemeClr val="bg2">
                <a:lumMod val="2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NO">
                <a:latin typeface="Roboto" panose="02000000000000000000" pitchFamily="2" charset="0"/>
                <a:ea typeface="Roboto" panose="02000000000000000000" pitchFamily="2" charset="0"/>
                <a:cs typeface="Roboto" panose="02000000000000000000" pitchFamily="2" charset="0"/>
              </a:rPr>
              <a:t>ID 1905 </a:t>
            </a:r>
            <a:r>
              <a:rPr lang="ru-RU" b="1" i="0" u="none" strike="noStrike">
                <a:solidFill>
                  <a:srgbClr val="212529"/>
                </a:solidFill>
                <a:effectLst/>
                <a:latin typeface="Roboto" panose="02000000000000000000" pitchFamily="2" charset="0"/>
                <a:ea typeface="Roboto" panose="02000000000000000000" pitchFamily="2" charset="0"/>
                <a:cs typeface="Roboto" panose="02000000000000000000" pitchFamily="2" charset="0"/>
              </a:rPr>
              <a:t>за исключением </a:t>
            </a:r>
            <a:r>
              <a:rPr lang="en-GB" b="0" i="0" u="none" strike="noStrike">
                <a:solidFill>
                  <a:srgbClr val="212529"/>
                </a:solidFill>
                <a:effectLst/>
                <a:latin typeface="Roboto" panose="02000000000000000000" pitchFamily="2" charset="0"/>
                <a:ea typeface="Roboto" panose="02000000000000000000" pitchFamily="2" charset="0"/>
                <a:cs typeface="Roboto" panose="02000000000000000000" pitchFamily="2" charset="0"/>
              </a:rPr>
              <a:t>NP-Gen, Cl </a:t>
            </a:r>
            <a:r>
              <a:rPr lang="ru-RU" sz="1400" b="0" i="0" u="none" strike="noStrike">
                <a:solidFill>
                  <a:srgbClr val="212529"/>
                </a:solidFill>
                <a:effectLst/>
                <a:latin typeface="Roboto" panose="02000000000000000000" pitchFamily="2" charset="0"/>
                <a:ea typeface="Roboto" panose="02000000000000000000" pitchFamily="2" charset="0"/>
                <a:cs typeface="Roboto" panose="02000000000000000000" pitchFamily="2" charset="0"/>
              </a:rPr>
              <a:t>– </a:t>
            </a:r>
            <a:br>
              <a:rPr lang="nb-NO" sz="1400" b="0" i="0" u="none" strike="noStrike">
                <a:solidFill>
                  <a:srgbClr val="212529"/>
                </a:solidFill>
                <a:effectLst/>
                <a:latin typeface="Roboto" panose="02000000000000000000" pitchFamily="2" charset="0"/>
                <a:ea typeface="Roboto" panose="02000000000000000000" pitchFamily="2" charset="0"/>
                <a:cs typeface="Roboto" panose="02000000000000000000" pitchFamily="2" charset="0"/>
              </a:rPr>
            </a:br>
            <a:r>
              <a:rPr lang="ru-RU" sz="1600" b="0" i="1" u="none" strike="noStrike">
                <a:solidFill>
                  <a:srgbClr val="212529"/>
                </a:solidFill>
                <a:effectLst/>
                <a:latin typeface="Roboto" panose="02000000000000000000" pitchFamily="2" charset="0"/>
                <a:ea typeface="Roboto" panose="02000000000000000000" pitchFamily="2" charset="0"/>
                <a:cs typeface="Roboto" panose="02000000000000000000" pitchFamily="2" charset="0"/>
              </a:rPr>
              <a:t>Я прочитал всё, за исключением последней главы. </a:t>
            </a:r>
            <a:endParaRPr lang="nb-NO" sz="1600" b="0" i="1" u="none" strike="noStrike">
              <a:solidFill>
                <a:srgbClr val="212529"/>
              </a:solidFill>
              <a:effectLst/>
              <a:latin typeface="Roboto" panose="02000000000000000000" pitchFamily="2" charset="0"/>
              <a:ea typeface="Roboto" panose="02000000000000000000" pitchFamily="2" charset="0"/>
              <a:cs typeface="Roboto" panose="02000000000000000000" pitchFamily="2" charset="0"/>
            </a:endParaRPr>
          </a:p>
          <a:p>
            <a:pPr algn="ctr"/>
            <a:r>
              <a:rPr lang="en-GB" sz="1600">
                <a:latin typeface="Roboto" panose="02000000000000000000" pitchFamily="2" charset="0"/>
                <a:ea typeface="Roboto" panose="02000000000000000000" pitchFamily="2" charset="0"/>
                <a:cs typeface="Roboto" panose="02000000000000000000" pitchFamily="2" charset="0"/>
              </a:rPr>
              <a:t>‘I read everything except for the last chapter.’</a:t>
            </a:r>
          </a:p>
        </p:txBody>
      </p:sp>
      <p:sp>
        <p:nvSpPr>
          <p:cNvPr id="17" name="TextBox 16">
            <a:extLst>
              <a:ext uri="{FF2B5EF4-FFF2-40B4-BE49-F238E27FC236}">
                <a16:creationId xmlns:a16="http://schemas.microsoft.com/office/drawing/2014/main" id="{30FD5AD9-6542-4B48-D8B3-2A7CF7A17E2D}"/>
              </a:ext>
            </a:extLst>
          </p:cNvPr>
          <p:cNvSpPr txBox="1"/>
          <p:nvPr/>
        </p:nvSpPr>
        <p:spPr>
          <a:xfrm>
            <a:off x="143393" y="1931716"/>
            <a:ext cx="1620630" cy="646331"/>
          </a:xfrm>
          <a:prstGeom prst="rect">
            <a:avLst/>
          </a:prstGeom>
          <a:noFill/>
        </p:spPr>
        <p:txBody>
          <a:bodyPr wrap="square">
            <a:spAutoFit/>
          </a:bodyPr>
          <a:lstStyle/>
          <a:p>
            <a:r>
              <a:rPr lang="en-GB" sz="1800" b="0" i="0" u="none" strike="noStrike">
                <a:solidFill>
                  <a:srgbClr val="000000"/>
                </a:solidFill>
                <a:effectLst/>
                <a:latin typeface="Calibri" panose="020F0502020204030204" pitchFamily="34" charset="0"/>
              </a:rPr>
              <a:t>superordinate class </a:t>
            </a:r>
            <a:endParaRPr lang="en-NO"/>
          </a:p>
        </p:txBody>
      </p:sp>
      <p:sp>
        <p:nvSpPr>
          <p:cNvPr id="18" name="TextBox 17">
            <a:extLst>
              <a:ext uri="{FF2B5EF4-FFF2-40B4-BE49-F238E27FC236}">
                <a16:creationId xmlns:a16="http://schemas.microsoft.com/office/drawing/2014/main" id="{9734D5D5-FF77-13BD-6BD6-B1AE1F3049A1}"/>
              </a:ext>
            </a:extLst>
          </p:cNvPr>
          <p:cNvSpPr txBox="1"/>
          <p:nvPr/>
        </p:nvSpPr>
        <p:spPr>
          <a:xfrm>
            <a:off x="143393" y="3157885"/>
            <a:ext cx="1433925" cy="369332"/>
          </a:xfrm>
          <a:prstGeom prst="rect">
            <a:avLst/>
          </a:prstGeom>
          <a:noFill/>
        </p:spPr>
        <p:txBody>
          <a:bodyPr wrap="square">
            <a:spAutoFit/>
          </a:bodyPr>
          <a:lstStyle/>
          <a:p>
            <a:r>
              <a:rPr lang="en-GB" sz="1800" b="0" i="0" u="none" strike="noStrike">
                <a:solidFill>
                  <a:srgbClr val="000000"/>
                </a:solidFill>
                <a:effectLst/>
                <a:latin typeface="Calibri" panose="020F0502020204030204" pitchFamily="34" charset="0"/>
              </a:rPr>
              <a:t>subclass </a:t>
            </a:r>
            <a:endParaRPr lang="en-NO"/>
          </a:p>
        </p:txBody>
      </p:sp>
      <p:sp>
        <p:nvSpPr>
          <p:cNvPr id="19" name="TextBox 18">
            <a:extLst>
              <a:ext uri="{FF2B5EF4-FFF2-40B4-BE49-F238E27FC236}">
                <a16:creationId xmlns:a16="http://schemas.microsoft.com/office/drawing/2014/main" id="{6305E443-50A1-6601-0582-031ED66EB7C9}"/>
              </a:ext>
            </a:extLst>
          </p:cNvPr>
          <p:cNvSpPr txBox="1"/>
          <p:nvPr/>
        </p:nvSpPr>
        <p:spPr>
          <a:xfrm>
            <a:off x="143394" y="4118230"/>
            <a:ext cx="1769627" cy="369332"/>
          </a:xfrm>
          <a:prstGeom prst="rect">
            <a:avLst/>
          </a:prstGeom>
          <a:noFill/>
        </p:spPr>
        <p:txBody>
          <a:bodyPr wrap="square">
            <a:spAutoFit/>
          </a:bodyPr>
          <a:lstStyle/>
          <a:p>
            <a:r>
              <a:rPr lang="en-GB">
                <a:solidFill>
                  <a:srgbClr val="000000"/>
                </a:solidFill>
                <a:latin typeface="Calibri" panose="020F0502020204030204" pitchFamily="34" charset="0"/>
              </a:rPr>
              <a:t>s</a:t>
            </a:r>
            <a:r>
              <a:rPr lang="en-GB" sz="1800" b="0" i="0" u="none" strike="noStrike">
                <a:solidFill>
                  <a:srgbClr val="000000"/>
                </a:solidFill>
                <a:effectLst/>
                <a:latin typeface="Calibri" panose="020F0502020204030204" pitchFamily="34" charset="0"/>
              </a:rPr>
              <a:t>emantic type</a:t>
            </a:r>
            <a:endParaRPr lang="en-NO"/>
          </a:p>
        </p:txBody>
      </p:sp>
      <p:sp>
        <p:nvSpPr>
          <p:cNvPr id="22" name="Right Arrow 21">
            <a:extLst>
              <a:ext uri="{FF2B5EF4-FFF2-40B4-BE49-F238E27FC236}">
                <a16:creationId xmlns:a16="http://schemas.microsoft.com/office/drawing/2014/main" id="{1EB80779-1278-2460-C503-D7C8A9FC3A8B}"/>
              </a:ext>
            </a:extLst>
          </p:cNvPr>
          <p:cNvSpPr/>
          <p:nvPr/>
        </p:nvSpPr>
        <p:spPr>
          <a:xfrm rot="10800000">
            <a:off x="10131204" y="2941990"/>
            <a:ext cx="901201" cy="801122"/>
          </a:xfrm>
          <a:prstGeom prst="rightArrow">
            <a:avLst/>
          </a:prstGeom>
          <a:solidFill>
            <a:schemeClr val="accent2"/>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3" name="Right Arrow 22">
            <a:extLst>
              <a:ext uri="{FF2B5EF4-FFF2-40B4-BE49-F238E27FC236}">
                <a16:creationId xmlns:a16="http://schemas.microsoft.com/office/drawing/2014/main" id="{F1EF33CA-E851-2BAF-4F1C-35283A931220}"/>
              </a:ext>
            </a:extLst>
          </p:cNvPr>
          <p:cNvSpPr/>
          <p:nvPr/>
        </p:nvSpPr>
        <p:spPr>
          <a:xfrm rot="10800000">
            <a:off x="9226978" y="3902335"/>
            <a:ext cx="901201" cy="801122"/>
          </a:xfrm>
          <a:prstGeom prst="rightArrow">
            <a:avLst/>
          </a:prstGeom>
          <a:solidFill>
            <a:schemeClr val="accent2"/>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cxnSp>
        <p:nvCxnSpPr>
          <p:cNvPr id="25" name="Straight Connector 24">
            <a:extLst>
              <a:ext uri="{FF2B5EF4-FFF2-40B4-BE49-F238E27FC236}">
                <a16:creationId xmlns:a16="http://schemas.microsoft.com/office/drawing/2014/main" id="{4E4D763A-DFDA-A88F-70E0-3ACCF91EC2E7}"/>
              </a:ext>
            </a:extLst>
          </p:cNvPr>
          <p:cNvCxnSpPr>
            <a:cxnSpLocks/>
            <a:stCxn id="7" idx="6"/>
            <a:endCxn id="10" idx="2"/>
          </p:cNvCxnSpPr>
          <p:nvPr/>
        </p:nvCxnSpPr>
        <p:spPr>
          <a:xfrm flipV="1">
            <a:off x="5498432" y="3360320"/>
            <a:ext cx="1418722" cy="13375"/>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24693-B098-D1FD-67AF-8EFA9FCDE203}"/>
              </a:ext>
            </a:extLst>
          </p:cNvPr>
          <p:cNvCxnSpPr>
            <a:cxnSpLocks/>
            <a:stCxn id="8" idx="6"/>
            <a:endCxn id="11" idx="2"/>
          </p:cNvCxnSpPr>
          <p:nvPr/>
        </p:nvCxnSpPr>
        <p:spPr>
          <a:xfrm>
            <a:off x="5748699" y="4285428"/>
            <a:ext cx="1051013"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B9D0FE6-FB5A-E745-3751-D622A39E09DA}"/>
              </a:ext>
            </a:extLst>
          </p:cNvPr>
          <p:cNvSpPr txBox="1"/>
          <p:nvPr/>
        </p:nvSpPr>
        <p:spPr>
          <a:xfrm>
            <a:off x="10146954" y="3610399"/>
            <a:ext cx="1770901" cy="1754326"/>
          </a:xfrm>
          <a:prstGeom prst="rect">
            <a:avLst/>
          </a:prstGeom>
          <a:noFill/>
        </p:spPr>
        <p:txBody>
          <a:bodyPr wrap="square" rtlCol="0">
            <a:spAutoFit/>
          </a:bodyPr>
          <a:lstStyle/>
          <a:p>
            <a:pPr algn="r"/>
            <a:r>
              <a:rPr lang="en-NO"/>
              <a:t>semantic connections to constructions across semantic types and subclasses</a:t>
            </a:r>
          </a:p>
        </p:txBody>
      </p:sp>
    </p:spTree>
    <p:extLst>
      <p:ext uri="{BB962C8B-B14F-4D97-AF65-F5344CB8AC3E}">
        <p14:creationId xmlns:p14="http://schemas.microsoft.com/office/powerpoint/2010/main" val="119439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22" grpId="0" animBg="1"/>
      <p:bldP spid="23" grpId="0" animBg="1"/>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FF0ED3-4CCF-C2D8-633C-19F84C57FC62}"/>
              </a:ext>
            </a:extLst>
          </p:cNvPr>
          <p:cNvSpPr>
            <a:spLocks noGrp="1"/>
          </p:cNvSpPr>
          <p:nvPr>
            <p:ph type="sldNum" sz="quarter" idx="12"/>
          </p:nvPr>
        </p:nvSpPr>
        <p:spPr>
          <a:xfrm>
            <a:off x="8610600" y="6356350"/>
            <a:ext cx="2743200" cy="365125"/>
          </a:xfrm>
        </p:spPr>
        <p:txBody>
          <a:bodyPr>
            <a:normAutofit/>
          </a:bodyPr>
          <a:lstStyle/>
          <a:p>
            <a:pPr>
              <a:spcAft>
                <a:spcPts val="600"/>
              </a:spcAft>
            </a:pPr>
            <a:fld id="{C1710B26-72D1-264C-8E36-3BA9F4ADA98D}" type="slidenum">
              <a:rPr lang="en-NO" smtClean="0"/>
              <a:pPr>
                <a:spcAft>
                  <a:spcPts val="600"/>
                </a:spcAft>
              </a:pPr>
              <a:t>18</a:t>
            </a:fld>
            <a:endParaRPr lang="en-NO"/>
          </a:p>
        </p:txBody>
      </p:sp>
      <p:pic>
        <p:nvPicPr>
          <p:cNvPr id="4" name="Picture 3">
            <a:extLst>
              <a:ext uri="{FF2B5EF4-FFF2-40B4-BE49-F238E27FC236}">
                <a16:creationId xmlns:a16="http://schemas.microsoft.com/office/drawing/2014/main" id="{D2C374AF-8B42-E0B0-1706-FAD33F08013A}"/>
              </a:ext>
            </a:extLst>
          </p:cNvPr>
          <p:cNvPicPr>
            <a:picLocks noChangeAspect="1"/>
          </p:cNvPicPr>
          <p:nvPr/>
        </p:nvPicPr>
        <p:blipFill>
          <a:blip r:embed="rId2"/>
          <a:stretch>
            <a:fillRect/>
          </a:stretch>
        </p:blipFill>
        <p:spPr>
          <a:xfrm>
            <a:off x="-1" y="413865"/>
            <a:ext cx="12192001" cy="6030267"/>
          </a:xfrm>
          <a:prstGeom prst="rect">
            <a:avLst/>
          </a:prstGeom>
        </p:spPr>
      </p:pic>
      <p:sp>
        <p:nvSpPr>
          <p:cNvPr id="5" name="Rectangle 4">
            <a:extLst>
              <a:ext uri="{FF2B5EF4-FFF2-40B4-BE49-F238E27FC236}">
                <a16:creationId xmlns:a16="http://schemas.microsoft.com/office/drawing/2014/main" id="{A989A9AC-CDDE-9CBA-86D5-D3AE7B7D4B73}"/>
              </a:ext>
            </a:extLst>
          </p:cNvPr>
          <p:cNvSpPr/>
          <p:nvPr/>
        </p:nvSpPr>
        <p:spPr>
          <a:xfrm>
            <a:off x="11353800" y="5875283"/>
            <a:ext cx="722586" cy="36786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6" name="TextBox 5">
            <a:extLst>
              <a:ext uri="{FF2B5EF4-FFF2-40B4-BE49-F238E27FC236}">
                <a16:creationId xmlns:a16="http://schemas.microsoft.com/office/drawing/2014/main" id="{E33C7082-677E-5929-7CFD-ED46CE981B6E}"/>
              </a:ext>
            </a:extLst>
          </p:cNvPr>
          <p:cNvSpPr txBox="1"/>
          <p:nvPr/>
        </p:nvSpPr>
        <p:spPr>
          <a:xfrm>
            <a:off x="318654" y="413865"/>
            <a:ext cx="6096000" cy="461665"/>
          </a:xfrm>
          <a:prstGeom prst="rect">
            <a:avLst/>
          </a:prstGeom>
          <a:noFill/>
        </p:spPr>
        <p:txBody>
          <a:bodyPr wrap="square">
            <a:spAutoFit/>
          </a:bodyPr>
          <a:lstStyle/>
          <a:p>
            <a:r>
              <a:rPr lang="en-NO" sz="2400" dirty="0">
                <a:solidFill>
                  <a:schemeClr val="tx1"/>
                </a:solidFill>
              </a:rPr>
              <a:t>Sets and elements subclass</a:t>
            </a:r>
          </a:p>
        </p:txBody>
      </p:sp>
      <p:sp>
        <p:nvSpPr>
          <p:cNvPr id="9" name="Прямоугольник 9">
            <a:extLst>
              <a:ext uri="{FF2B5EF4-FFF2-40B4-BE49-F238E27FC236}">
                <a16:creationId xmlns:a16="http://schemas.microsoft.com/office/drawing/2014/main" id="{B2B1AB88-7772-7501-B070-6E42CAB56FCF}"/>
              </a:ext>
            </a:extLst>
          </p:cNvPr>
          <p:cNvSpPr/>
          <p:nvPr/>
        </p:nvSpPr>
        <p:spPr>
          <a:xfrm>
            <a:off x="1556239" y="3956537"/>
            <a:ext cx="1468315" cy="228601"/>
          </a:xfrm>
          <a:prstGeom prst="rect">
            <a:avLst/>
          </a:prstGeom>
          <a:noFill/>
          <a:ln w="28575">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11" name="Oval 10">
            <a:extLst>
              <a:ext uri="{FF2B5EF4-FFF2-40B4-BE49-F238E27FC236}">
                <a16:creationId xmlns:a16="http://schemas.microsoft.com/office/drawing/2014/main" id="{4B3FD766-C258-0584-A212-D3E24059BCCB}"/>
              </a:ext>
            </a:extLst>
          </p:cNvPr>
          <p:cNvSpPr/>
          <p:nvPr/>
        </p:nvSpPr>
        <p:spPr>
          <a:xfrm>
            <a:off x="3217652" y="3907266"/>
            <a:ext cx="508958" cy="327141"/>
          </a:xfrm>
          <a:prstGeom prst="ellipse">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2" name="Oval 11">
            <a:extLst>
              <a:ext uri="{FF2B5EF4-FFF2-40B4-BE49-F238E27FC236}">
                <a16:creationId xmlns:a16="http://schemas.microsoft.com/office/drawing/2014/main" id="{63BFF183-B1BD-5B5D-73E1-465BA8B0758D}"/>
              </a:ext>
            </a:extLst>
          </p:cNvPr>
          <p:cNvSpPr/>
          <p:nvPr/>
        </p:nvSpPr>
        <p:spPr>
          <a:xfrm>
            <a:off x="2857696" y="2360263"/>
            <a:ext cx="508958" cy="327141"/>
          </a:xfrm>
          <a:prstGeom prst="ellipse">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5" name="Oval 14">
            <a:extLst>
              <a:ext uri="{FF2B5EF4-FFF2-40B4-BE49-F238E27FC236}">
                <a16:creationId xmlns:a16="http://schemas.microsoft.com/office/drawing/2014/main" id="{9A3B38F1-765B-BA91-CE15-60CA47A9B4EA}"/>
              </a:ext>
            </a:extLst>
          </p:cNvPr>
          <p:cNvSpPr/>
          <p:nvPr/>
        </p:nvSpPr>
        <p:spPr>
          <a:xfrm>
            <a:off x="212784" y="3743695"/>
            <a:ext cx="718868" cy="327141"/>
          </a:xfrm>
          <a:prstGeom prst="ellipse">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6" name="Oval 15">
            <a:extLst>
              <a:ext uri="{FF2B5EF4-FFF2-40B4-BE49-F238E27FC236}">
                <a16:creationId xmlns:a16="http://schemas.microsoft.com/office/drawing/2014/main" id="{55F2DD33-F83E-4DF5-AEC3-E53F3195E6C2}"/>
              </a:ext>
            </a:extLst>
          </p:cNvPr>
          <p:cNvSpPr/>
          <p:nvPr/>
        </p:nvSpPr>
        <p:spPr>
          <a:xfrm>
            <a:off x="3726609" y="5555411"/>
            <a:ext cx="1285337" cy="562138"/>
          </a:xfrm>
          <a:prstGeom prst="ellipse">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7" name="Oval 16">
            <a:extLst>
              <a:ext uri="{FF2B5EF4-FFF2-40B4-BE49-F238E27FC236}">
                <a16:creationId xmlns:a16="http://schemas.microsoft.com/office/drawing/2014/main" id="{66CD81BD-0BE1-F64D-3ECE-358060678236}"/>
              </a:ext>
            </a:extLst>
          </p:cNvPr>
          <p:cNvSpPr/>
          <p:nvPr/>
        </p:nvSpPr>
        <p:spPr>
          <a:xfrm>
            <a:off x="5673303" y="5544405"/>
            <a:ext cx="1506753" cy="562138"/>
          </a:xfrm>
          <a:prstGeom prst="ellipse">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8" name="Oval 17">
            <a:extLst>
              <a:ext uri="{FF2B5EF4-FFF2-40B4-BE49-F238E27FC236}">
                <a16:creationId xmlns:a16="http://schemas.microsoft.com/office/drawing/2014/main" id="{401622D4-E314-6DC5-163C-ABBFDE8A6200}"/>
              </a:ext>
            </a:extLst>
          </p:cNvPr>
          <p:cNvSpPr/>
          <p:nvPr/>
        </p:nvSpPr>
        <p:spPr>
          <a:xfrm>
            <a:off x="8804692" y="4364965"/>
            <a:ext cx="1521127" cy="365125"/>
          </a:xfrm>
          <a:prstGeom prst="ellipse">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9" name="Oval 18">
            <a:extLst>
              <a:ext uri="{FF2B5EF4-FFF2-40B4-BE49-F238E27FC236}">
                <a16:creationId xmlns:a16="http://schemas.microsoft.com/office/drawing/2014/main" id="{CD1EFC65-ED69-E833-3B70-2743D857CD59}"/>
              </a:ext>
            </a:extLst>
          </p:cNvPr>
          <p:cNvSpPr/>
          <p:nvPr/>
        </p:nvSpPr>
        <p:spPr>
          <a:xfrm>
            <a:off x="8870828" y="3956537"/>
            <a:ext cx="1454992" cy="365125"/>
          </a:xfrm>
          <a:prstGeom prst="ellipse">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cxnSp>
        <p:nvCxnSpPr>
          <p:cNvPr id="20" name="Straight Connector 19">
            <a:extLst>
              <a:ext uri="{FF2B5EF4-FFF2-40B4-BE49-F238E27FC236}">
                <a16:creationId xmlns:a16="http://schemas.microsoft.com/office/drawing/2014/main" id="{2203EA25-A260-2DD6-B031-87C82F40A400}"/>
              </a:ext>
            </a:extLst>
          </p:cNvPr>
          <p:cNvCxnSpPr>
            <a:cxnSpLocks/>
            <a:endCxn id="11" idx="2"/>
          </p:cNvCxnSpPr>
          <p:nvPr/>
        </p:nvCxnSpPr>
        <p:spPr>
          <a:xfrm>
            <a:off x="3016692" y="4070836"/>
            <a:ext cx="20096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AAD21D2-2970-5649-AFE4-350BF1AD7022}"/>
              </a:ext>
            </a:extLst>
          </p:cNvPr>
          <p:cNvCxnSpPr>
            <a:cxnSpLocks/>
          </p:cNvCxnSpPr>
          <p:nvPr/>
        </p:nvCxnSpPr>
        <p:spPr>
          <a:xfrm>
            <a:off x="942505" y="3906101"/>
            <a:ext cx="613734" cy="16473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6D01F77-10DA-62E5-D4FB-9577A6B9D89A}"/>
              </a:ext>
            </a:extLst>
          </p:cNvPr>
          <p:cNvCxnSpPr>
            <a:cxnSpLocks/>
          </p:cNvCxnSpPr>
          <p:nvPr/>
        </p:nvCxnSpPr>
        <p:spPr>
          <a:xfrm flipV="1">
            <a:off x="4420231" y="2687404"/>
            <a:ext cx="0" cy="16793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17860A4-ABC7-253F-ED6A-2B9A30A30709}"/>
              </a:ext>
            </a:extLst>
          </p:cNvPr>
          <p:cNvCxnSpPr>
            <a:cxnSpLocks/>
          </p:cNvCxnSpPr>
          <p:nvPr/>
        </p:nvCxnSpPr>
        <p:spPr>
          <a:xfrm flipV="1">
            <a:off x="4420231" y="3020958"/>
            <a:ext cx="0" cy="16793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68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5" grpId="0" animBg="1"/>
      <p:bldP spid="16" grpId="0" animBg="1"/>
      <p:bldP spid="17" grpId="0" animBg="1"/>
      <p:bldP spid="18"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5444A3-D967-9283-106F-2E2AC9B9561C}"/>
              </a:ext>
            </a:extLst>
          </p:cNvPr>
          <p:cNvSpPr txBox="1">
            <a:spLocks/>
          </p:cNvSpPr>
          <p:nvPr/>
        </p:nvSpPr>
        <p:spPr>
          <a:xfrm>
            <a:off x="838200" y="556995"/>
            <a:ext cx="10515600" cy="113369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O" sz="5200"/>
              <a:t>Plan for this talk</a:t>
            </a:r>
          </a:p>
        </p:txBody>
      </p:sp>
      <p:graphicFrame>
        <p:nvGraphicFramePr>
          <p:cNvPr id="5" name="Content Placeholder 2">
            <a:extLst>
              <a:ext uri="{FF2B5EF4-FFF2-40B4-BE49-F238E27FC236}">
                <a16:creationId xmlns:a16="http://schemas.microsoft.com/office/drawing/2014/main" id="{CA37E02B-CC51-8525-F38E-BA28077E09FE}"/>
              </a:ext>
            </a:extLst>
          </p:cNvPr>
          <p:cNvGraphicFramePr>
            <a:graphicFrameLocks noChangeAspect="1"/>
          </p:cNvGraphicFramePr>
          <p:nvPr>
            <p:extLst>
              <p:ext uri="{D42A27DB-BD31-4B8C-83A1-F6EECF244321}">
                <p14:modId xmlns:p14="http://schemas.microsoft.com/office/powerpoint/2010/main" val="151548966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2">
            <a:extLst>
              <a:ext uri="{FF2B5EF4-FFF2-40B4-BE49-F238E27FC236}">
                <a16:creationId xmlns:a16="http://schemas.microsoft.com/office/drawing/2014/main" id="{FD8217EB-B931-09E6-5D4C-D3CD5F6096C5}"/>
              </a:ext>
            </a:extLst>
          </p:cNvPr>
          <p:cNvSpPr>
            <a:spLocks noGrp="1"/>
          </p:cNvSpPr>
          <p:nvPr>
            <p:ph type="sldNum" sz="quarter" idx="12"/>
          </p:nvPr>
        </p:nvSpPr>
        <p:spPr>
          <a:xfrm>
            <a:off x="8610600" y="6356350"/>
            <a:ext cx="2743200" cy="365125"/>
          </a:xfrm>
        </p:spPr>
        <p:txBody>
          <a:bodyPr/>
          <a:lstStyle/>
          <a:p>
            <a:fld id="{6E77C5C6-3357-E145-B5C5-5B5168CE97B5}" type="slidenum">
              <a:rPr lang="en-NO" smtClean="0"/>
              <a:t>1</a:t>
            </a:fld>
            <a:endParaRPr lang="en-NO"/>
          </a:p>
        </p:txBody>
      </p:sp>
    </p:spTree>
    <p:extLst>
      <p:ext uri="{BB962C8B-B14F-4D97-AF65-F5344CB8AC3E}">
        <p14:creationId xmlns:p14="http://schemas.microsoft.com/office/powerpoint/2010/main" val="2205446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74C436A9-216C-49F8-B6CE-052D30594DD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5CBA2F3D-4689-4A5D-87CF-587F79863840}"/>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graphicEl>
                                              <a:dgm id="{1DBACA17-BE49-4570-87E5-767DA550B2F9}"/>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FAF7F595-6CD8-4682-BC13-CD5D1452C751}"/>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graphicEl>
                                              <a:dgm id="{E273A358-B36F-4909-8877-F8F447BB5257}"/>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CA6A6891-3531-4365-A8FD-0CF259B057B3}"/>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00BCF3F1-EAFE-498B-8F5C-A7F5AB1927E6}"/>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graphicEl>
                                              <a:dgm id="{73ABCB18-CCFB-42D7-B9AA-C690FF20723E}"/>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graphicEl>
                                              <a:dgm id="{A3095365-98B5-4FA1-9485-2D1D7B442540}"/>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882487D3-C41B-7D4E-9075-BDB9A5B29EA6}"/>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graphicEl>
                                              <a:dgm id="{78AEEB52-DCD4-ED4B-B3C1-3C8E212D75F8}"/>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graphicEl>
                                              <a:dgm id="{56624B69-C6DB-A941-AECB-A64810E59BB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3BB8F-059E-8FB6-C302-3056750AB9F0}"/>
              </a:ext>
            </a:extLst>
          </p:cNvPr>
          <p:cNvSpPr>
            <a:spLocks noGrp="1"/>
          </p:cNvSpPr>
          <p:nvPr>
            <p:ph type="title"/>
          </p:nvPr>
        </p:nvSpPr>
        <p:spPr/>
        <p:txBody>
          <a:bodyPr/>
          <a:lstStyle/>
          <a:p>
            <a:r>
              <a:rPr lang="en-NO"/>
              <a:t>Semantic </a:t>
            </a:r>
            <a:r>
              <a:rPr lang="en-GB"/>
              <a:t>affinity at a higher level </a:t>
            </a:r>
            <a:endParaRPr lang="en-NO"/>
          </a:p>
        </p:txBody>
      </p:sp>
      <p:sp>
        <p:nvSpPr>
          <p:cNvPr id="4" name="Slide Number Placeholder 3">
            <a:extLst>
              <a:ext uri="{FF2B5EF4-FFF2-40B4-BE49-F238E27FC236}">
                <a16:creationId xmlns:a16="http://schemas.microsoft.com/office/drawing/2014/main" id="{9DA4E7BE-8784-6D21-5395-21E6FE64E050}"/>
              </a:ext>
            </a:extLst>
          </p:cNvPr>
          <p:cNvSpPr>
            <a:spLocks noGrp="1"/>
          </p:cNvSpPr>
          <p:nvPr>
            <p:ph type="sldNum" sz="quarter" idx="12"/>
          </p:nvPr>
        </p:nvSpPr>
        <p:spPr/>
        <p:txBody>
          <a:bodyPr/>
          <a:lstStyle/>
          <a:p>
            <a:fld id="{C1710B26-72D1-264C-8E36-3BA9F4ADA98D}" type="slidenum">
              <a:rPr lang="en-NO" smtClean="0"/>
              <a:t>19</a:t>
            </a:fld>
            <a:endParaRPr lang="en-NO"/>
          </a:p>
        </p:txBody>
      </p:sp>
      <p:pic>
        <p:nvPicPr>
          <p:cNvPr id="5" name="Picture 4">
            <a:extLst>
              <a:ext uri="{FF2B5EF4-FFF2-40B4-BE49-F238E27FC236}">
                <a16:creationId xmlns:a16="http://schemas.microsoft.com/office/drawing/2014/main" id="{BF5CB4BE-F887-0D01-139E-0770B538D598}"/>
              </a:ext>
            </a:extLst>
          </p:cNvPr>
          <p:cNvPicPr/>
          <p:nvPr/>
        </p:nvPicPr>
        <p:blipFill>
          <a:blip r:embed="rId3"/>
          <a:srcRect/>
          <a:stretch>
            <a:fillRect/>
          </a:stretch>
        </p:blipFill>
        <p:spPr>
          <a:xfrm>
            <a:off x="4635132" y="1670432"/>
            <a:ext cx="7265781" cy="4685918"/>
          </a:xfrm>
          <a:prstGeom prst="rect">
            <a:avLst/>
          </a:prstGeom>
          <a:ln/>
        </p:spPr>
      </p:pic>
      <p:sp>
        <p:nvSpPr>
          <p:cNvPr id="6" name="Прямоугольник 9">
            <a:extLst>
              <a:ext uri="{FF2B5EF4-FFF2-40B4-BE49-F238E27FC236}">
                <a16:creationId xmlns:a16="http://schemas.microsoft.com/office/drawing/2014/main" id="{84235723-4F27-1885-48FF-82C25ED7A8A9}"/>
              </a:ext>
            </a:extLst>
          </p:cNvPr>
          <p:cNvSpPr/>
          <p:nvPr/>
        </p:nvSpPr>
        <p:spPr>
          <a:xfrm>
            <a:off x="8147713" y="2892198"/>
            <a:ext cx="955032" cy="428625"/>
          </a:xfrm>
          <a:prstGeom prst="rect">
            <a:avLst/>
          </a:prstGeom>
          <a:noFill/>
          <a:ln w="76200">
            <a:solidFill>
              <a:srgbClr val="31507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 name="Прямоугольник 9">
            <a:extLst>
              <a:ext uri="{FF2B5EF4-FFF2-40B4-BE49-F238E27FC236}">
                <a16:creationId xmlns:a16="http://schemas.microsoft.com/office/drawing/2014/main" id="{B7A4C90E-CD2D-240A-A5C5-32031D0E9281}"/>
              </a:ext>
            </a:extLst>
          </p:cNvPr>
          <p:cNvSpPr/>
          <p:nvPr/>
        </p:nvSpPr>
        <p:spPr>
          <a:xfrm>
            <a:off x="7965267" y="1690688"/>
            <a:ext cx="1317961" cy="428625"/>
          </a:xfrm>
          <a:prstGeom prst="rect">
            <a:avLst/>
          </a:prstGeom>
          <a:noFill/>
          <a:ln w="76200">
            <a:solidFill>
              <a:srgbClr val="31507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9" name="Rounded Rectangular Callout 8">
            <a:extLst>
              <a:ext uri="{FF2B5EF4-FFF2-40B4-BE49-F238E27FC236}">
                <a16:creationId xmlns:a16="http://schemas.microsoft.com/office/drawing/2014/main" id="{0FFA43E1-87AA-B3A7-610A-BDBB9CF6FAA7}"/>
              </a:ext>
            </a:extLst>
          </p:cNvPr>
          <p:cNvSpPr/>
          <p:nvPr/>
        </p:nvSpPr>
        <p:spPr>
          <a:xfrm>
            <a:off x="9416955" y="365125"/>
            <a:ext cx="2483958" cy="1504618"/>
          </a:xfrm>
          <a:prstGeom prst="wedgeRoundRectCallout">
            <a:avLst>
              <a:gd name="adj1" fmla="val -57029"/>
              <a:gd name="adj2" fmla="val 42641"/>
              <a:gd name="adj3" fmla="val 16667"/>
            </a:avLst>
          </a:prstGeom>
          <a:solidFill>
            <a:srgbClr val="31507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expresses the addition of information to an ongoing discourse</a:t>
            </a:r>
            <a:r>
              <a:rPr lang="en-NO">
                <a:solidFill>
                  <a:schemeClr val="bg1"/>
                </a:solidFill>
                <a:effectLst/>
              </a:rPr>
              <a:t> </a:t>
            </a:r>
            <a:endParaRPr lang="en-NO">
              <a:solidFill>
                <a:schemeClr val="bg1"/>
              </a:solidFill>
            </a:endParaRPr>
          </a:p>
        </p:txBody>
      </p:sp>
      <p:sp>
        <p:nvSpPr>
          <p:cNvPr id="10" name="Rounded Rectangular Callout 9">
            <a:extLst>
              <a:ext uri="{FF2B5EF4-FFF2-40B4-BE49-F238E27FC236}">
                <a16:creationId xmlns:a16="http://schemas.microsoft.com/office/drawing/2014/main" id="{FFEA073A-D1E2-D548-3C93-2AB3D8D24FE3}"/>
              </a:ext>
            </a:extLst>
          </p:cNvPr>
          <p:cNvSpPr/>
          <p:nvPr/>
        </p:nvSpPr>
        <p:spPr>
          <a:xfrm>
            <a:off x="9416955" y="3106510"/>
            <a:ext cx="2483958" cy="1504618"/>
          </a:xfrm>
          <a:prstGeom prst="wedgeRoundRectCallout">
            <a:avLst>
              <a:gd name="adj1" fmla="val -63073"/>
              <a:gd name="adj2" fmla="val -37180"/>
              <a:gd name="adj3" fmla="val 16667"/>
            </a:avLst>
          </a:prstGeom>
          <a:solidFill>
            <a:srgbClr val="31507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expresses the addition of elements to a </a:t>
            </a:r>
            <a:r>
              <a:rPr lang="nb-NO" sz="180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set</a:t>
            </a:r>
            <a:endParaRPr lang="en-NO">
              <a:solidFill>
                <a:schemeClr val="bg1"/>
              </a:solidFill>
            </a:endParaRPr>
          </a:p>
        </p:txBody>
      </p:sp>
      <p:sp>
        <p:nvSpPr>
          <p:cNvPr id="12" name="TextBox 11">
            <a:extLst>
              <a:ext uri="{FF2B5EF4-FFF2-40B4-BE49-F238E27FC236}">
                <a16:creationId xmlns:a16="http://schemas.microsoft.com/office/drawing/2014/main" id="{A8982115-7086-6E7F-A545-D6AD887DFEC2}"/>
              </a:ext>
            </a:extLst>
          </p:cNvPr>
          <p:cNvSpPr txBox="1"/>
          <p:nvPr/>
        </p:nvSpPr>
        <p:spPr>
          <a:xfrm>
            <a:off x="416257" y="2119313"/>
            <a:ext cx="4071500" cy="3883627"/>
          </a:xfrm>
          <a:prstGeom prst="rect">
            <a:avLst/>
          </a:prstGeom>
          <a:noFill/>
        </p:spPr>
        <p:txBody>
          <a:bodyPr wrap="square">
            <a:spAutoFit/>
          </a:bodyPr>
          <a:lstStyle/>
          <a:p>
            <a:pPr>
              <a:lnSpc>
                <a:spcPct val="115000"/>
              </a:lnSpc>
            </a:pPr>
            <a:r>
              <a:rPr lang="nb-NO" sz="1800">
                <a:solidFill>
                  <a:srgbClr val="212529"/>
                </a:solidFill>
                <a:effectLst/>
                <a:highlight>
                  <a:srgbClr val="A1E4E9"/>
                </a:highlight>
                <a:latin typeface="Calibri" panose="020F0502020204030204" pitchFamily="34" charset="0"/>
                <a:ea typeface="Calibri" panose="020F0502020204030204" pitchFamily="34" charset="0"/>
              </a:rPr>
              <a:t>Additive</a:t>
            </a:r>
          </a:p>
          <a:p>
            <a:pPr>
              <a:lnSpc>
                <a:spcPct val="115000"/>
              </a:lnSpc>
            </a:pPr>
            <a:r>
              <a:rPr lang="ru-RU" sz="1800">
                <a:solidFill>
                  <a:srgbClr val="212529"/>
                </a:solidFill>
                <a:effectLst/>
                <a:latin typeface="Calibri" panose="020F0502020204030204" pitchFamily="34" charset="0"/>
                <a:ea typeface="Calibri" panose="020F0502020204030204" pitchFamily="34" charset="0"/>
              </a:rPr>
              <a:t>(1) </a:t>
            </a:r>
            <a:r>
              <a:rPr lang="en-NO" sz="1800">
                <a:solidFill>
                  <a:srgbClr val="212529"/>
                </a:solidFill>
                <a:effectLst/>
                <a:latin typeface="Calibri" panose="020F0502020204030204" pitchFamily="34" charset="0"/>
                <a:ea typeface="Calibri" panose="020F0502020204030204" pitchFamily="34" charset="0"/>
              </a:rPr>
              <a:t>ID</a:t>
            </a:r>
            <a:r>
              <a:rPr lang="ru-RU" sz="1800">
                <a:solidFill>
                  <a:srgbClr val="212529"/>
                </a:solidFill>
                <a:effectLst/>
                <a:latin typeface="Calibri" panose="020F0502020204030204" pitchFamily="34" charset="0"/>
                <a:ea typeface="Calibri" panose="020F0502020204030204" pitchFamily="34" charset="0"/>
              </a:rPr>
              <a:t> 800 </a:t>
            </a:r>
            <a:r>
              <a:rPr lang="en-NO" sz="1800" b="1">
                <a:solidFill>
                  <a:srgbClr val="212529"/>
                </a:solidFill>
                <a:effectLst/>
                <a:latin typeface="Calibri" panose="020F0502020204030204" pitchFamily="34" charset="0"/>
                <a:ea typeface="Calibri" panose="020F0502020204030204" pitchFamily="34" charset="0"/>
              </a:rPr>
              <a:t>VP</a:t>
            </a:r>
            <a:r>
              <a:rPr lang="ru-RU" sz="1800" b="1">
                <a:solidFill>
                  <a:srgbClr val="212529"/>
                </a:solidFill>
                <a:effectLst/>
                <a:latin typeface="Calibri" panose="020F0502020204030204" pitchFamily="34" charset="0"/>
                <a:ea typeface="Calibri" panose="020F0502020204030204" pitchFamily="34" charset="0"/>
              </a:rPr>
              <a:t> в придачу (к </a:t>
            </a:r>
            <a:r>
              <a:rPr lang="en-NO" sz="1800" b="1">
                <a:solidFill>
                  <a:srgbClr val="212529"/>
                </a:solidFill>
                <a:effectLst/>
                <a:latin typeface="Calibri" panose="020F0502020204030204" pitchFamily="34" charset="0"/>
                <a:ea typeface="Calibri" panose="020F0502020204030204" pitchFamily="34" charset="0"/>
              </a:rPr>
              <a:t>NP</a:t>
            </a:r>
            <a:r>
              <a:rPr lang="ru-RU" sz="1800" b="1">
                <a:solidFill>
                  <a:srgbClr val="212529"/>
                </a:solidFill>
                <a:effectLst/>
                <a:latin typeface="Calibri" panose="020F0502020204030204" pitchFamily="34" charset="0"/>
                <a:ea typeface="Calibri" panose="020F0502020204030204" pitchFamily="34" charset="0"/>
              </a:rPr>
              <a:t>-</a:t>
            </a:r>
            <a:r>
              <a:rPr lang="en-NO" sz="1800" b="1">
                <a:solidFill>
                  <a:srgbClr val="212529"/>
                </a:solidFill>
                <a:effectLst/>
                <a:latin typeface="Calibri" panose="020F0502020204030204" pitchFamily="34" charset="0"/>
                <a:ea typeface="Calibri" panose="020F0502020204030204" pitchFamily="34" charset="0"/>
              </a:rPr>
              <a:t>Dat</a:t>
            </a:r>
            <a:r>
              <a:rPr lang="ru-RU" sz="1800" b="1">
                <a:solidFill>
                  <a:srgbClr val="212529"/>
                </a:solidFill>
                <a:effectLst/>
                <a:latin typeface="Calibri" panose="020F0502020204030204" pitchFamily="34" charset="0"/>
                <a:ea typeface="Calibri" panose="020F0502020204030204" pitchFamily="34" charset="0"/>
              </a:rPr>
              <a:t>) </a:t>
            </a:r>
            <a:r>
              <a:rPr lang="ru-RU" sz="1800">
                <a:solidFill>
                  <a:srgbClr val="212529"/>
                </a:solidFill>
                <a:effectLst/>
                <a:latin typeface="Calibri" panose="020F0502020204030204" pitchFamily="34" charset="0"/>
                <a:ea typeface="Calibri" panose="020F0502020204030204" pitchFamily="34" charset="0"/>
              </a:rPr>
              <a:t>- </a:t>
            </a:r>
            <a:r>
              <a:rPr lang="ru-RU" sz="1800" i="1">
                <a:solidFill>
                  <a:srgbClr val="212529"/>
                </a:solidFill>
                <a:effectLst/>
                <a:latin typeface="Calibri" panose="020F0502020204030204" pitchFamily="34" charset="0"/>
                <a:ea typeface="Calibri" panose="020F0502020204030204" pitchFamily="34" charset="0"/>
              </a:rPr>
              <a:t>В придачу к медали он получил премию.</a:t>
            </a:r>
            <a:endParaRPr lang="en-NO" sz="1800">
              <a:effectLst/>
              <a:latin typeface="Arial" panose="020B0604020202020204" pitchFamily="34" charset="0"/>
              <a:ea typeface="Arial" panose="020B0604020202020204" pitchFamily="34" charset="0"/>
            </a:endParaRPr>
          </a:p>
          <a:p>
            <a:pPr>
              <a:lnSpc>
                <a:spcPct val="115000"/>
              </a:lnSpc>
              <a:spcAft>
                <a:spcPts val="1200"/>
              </a:spcAft>
            </a:pPr>
            <a:r>
              <a:rPr lang="en-NO" sz="1800">
                <a:solidFill>
                  <a:srgbClr val="212529"/>
                </a:solidFill>
                <a:effectLst/>
                <a:latin typeface="Calibri" panose="020F0502020204030204" pitchFamily="34" charset="0"/>
                <a:ea typeface="Calibri" panose="020F0502020204030204" pitchFamily="34" charset="0"/>
              </a:rPr>
              <a:t>‘In addition to the medal, he received a cash prize.’</a:t>
            </a:r>
          </a:p>
          <a:p>
            <a:pPr>
              <a:lnSpc>
                <a:spcPct val="115000"/>
              </a:lnSpc>
              <a:spcAft>
                <a:spcPts val="1200"/>
              </a:spcAft>
            </a:pPr>
            <a:r>
              <a:rPr lang="nb-NO" sz="1800" err="1">
                <a:solidFill>
                  <a:srgbClr val="212529"/>
                </a:solidFill>
                <a:effectLst/>
                <a:highlight>
                  <a:srgbClr val="A1E4E9"/>
                </a:highlight>
                <a:latin typeface="Calibri" panose="020F0502020204030204" pitchFamily="34" charset="0"/>
                <a:ea typeface="Calibri" panose="020F0502020204030204" pitchFamily="34" charset="0"/>
              </a:rPr>
              <a:t>Discourse</a:t>
            </a:r>
            <a:r>
              <a:rPr lang="nb-NO" sz="1800">
                <a:solidFill>
                  <a:srgbClr val="212529"/>
                </a:solidFill>
                <a:effectLst/>
                <a:highlight>
                  <a:srgbClr val="A1E4E9"/>
                </a:highlight>
                <a:latin typeface="Calibri" panose="020F0502020204030204" pitchFamily="34" charset="0"/>
                <a:ea typeface="Calibri" panose="020F0502020204030204" pitchFamily="34" charset="0"/>
              </a:rPr>
              <a:t> Additive</a:t>
            </a:r>
            <a:endParaRPr lang="en-NO" sz="1800">
              <a:effectLst/>
              <a:latin typeface="Arial" panose="020B0604020202020204" pitchFamily="34" charset="0"/>
              <a:ea typeface="Arial" panose="020B0604020202020204" pitchFamily="34" charset="0"/>
            </a:endParaRPr>
          </a:p>
          <a:p>
            <a:pPr>
              <a:lnSpc>
                <a:spcPct val="115000"/>
              </a:lnSpc>
            </a:pPr>
            <a:r>
              <a:rPr lang="ru-RU" sz="1800">
                <a:solidFill>
                  <a:srgbClr val="212529"/>
                </a:solidFill>
                <a:effectLst/>
                <a:latin typeface="Calibri" panose="020F0502020204030204" pitchFamily="34" charset="0"/>
                <a:ea typeface="Calibri" panose="020F0502020204030204" pitchFamily="34" charset="0"/>
              </a:rPr>
              <a:t>(2) </a:t>
            </a:r>
            <a:r>
              <a:rPr lang="en-NO" sz="1800">
                <a:solidFill>
                  <a:srgbClr val="212529"/>
                </a:solidFill>
                <a:effectLst/>
                <a:latin typeface="Calibri" panose="020F0502020204030204" pitchFamily="34" charset="0"/>
                <a:ea typeface="Calibri" panose="020F0502020204030204" pitchFamily="34" charset="0"/>
              </a:rPr>
              <a:t>ID</a:t>
            </a:r>
            <a:r>
              <a:rPr lang="ru-RU" sz="1800">
                <a:solidFill>
                  <a:srgbClr val="212529"/>
                </a:solidFill>
                <a:effectLst/>
                <a:latin typeface="Calibri" panose="020F0502020204030204" pitchFamily="34" charset="0"/>
                <a:ea typeface="Calibri" panose="020F0502020204030204" pitchFamily="34" charset="0"/>
              </a:rPr>
              <a:t> 1092 </a:t>
            </a:r>
            <a:r>
              <a:rPr lang="ru-RU" sz="1800" b="1">
                <a:solidFill>
                  <a:srgbClr val="212529"/>
                </a:solidFill>
                <a:effectLst/>
                <a:highlight>
                  <a:srgbClr val="FFFFFF"/>
                </a:highlight>
                <a:latin typeface="Calibri" panose="020F0502020204030204" pitchFamily="34" charset="0"/>
                <a:ea typeface="Roboto" panose="02000000000000000000" pitchFamily="2" charset="0"/>
              </a:rPr>
              <a:t>к слову (сказать), </a:t>
            </a:r>
            <a:r>
              <a:rPr lang="en-NO" sz="1800" b="1">
                <a:solidFill>
                  <a:srgbClr val="212529"/>
                </a:solidFill>
                <a:effectLst/>
                <a:highlight>
                  <a:srgbClr val="FFFFFF"/>
                </a:highlight>
                <a:latin typeface="Calibri" panose="020F0502020204030204" pitchFamily="34" charset="0"/>
                <a:ea typeface="Roboto" panose="02000000000000000000" pitchFamily="2" charset="0"/>
              </a:rPr>
              <a:t>Cl</a:t>
            </a:r>
            <a:r>
              <a:rPr lang="ru-RU" sz="1800">
                <a:solidFill>
                  <a:srgbClr val="212529"/>
                </a:solidFill>
                <a:effectLst/>
                <a:highlight>
                  <a:srgbClr val="FFFFFF"/>
                </a:highlight>
                <a:latin typeface="Calibri" panose="020F0502020204030204" pitchFamily="34" charset="0"/>
                <a:ea typeface="Roboto" panose="02000000000000000000" pitchFamily="2" charset="0"/>
              </a:rPr>
              <a:t> - </a:t>
            </a:r>
            <a:r>
              <a:rPr lang="ru-RU" sz="1800" i="1">
                <a:solidFill>
                  <a:srgbClr val="212529"/>
                </a:solidFill>
                <a:effectLst/>
                <a:highlight>
                  <a:srgbClr val="FFFFFF"/>
                </a:highlight>
                <a:latin typeface="Calibri" panose="020F0502020204030204" pitchFamily="34" charset="0"/>
                <a:ea typeface="Roboto" panose="02000000000000000000" pitchFamily="2" charset="0"/>
              </a:rPr>
              <a:t>К слову, он тоже окончил этот факультет.</a:t>
            </a:r>
            <a:r>
              <a:rPr lang="ru-RU" sz="1800">
                <a:solidFill>
                  <a:srgbClr val="212529"/>
                </a:solidFill>
                <a:effectLst/>
                <a:latin typeface="Calibri" panose="020F0502020204030204" pitchFamily="34" charset="0"/>
                <a:ea typeface="Calibri" panose="020F0502020204030204" pitchFamily="34" charset="0"/>
              </a:rPr>
              <a:t> </a:t>
            </a:r>
            <a:endParaRPr lang="en-NO" sz="1800">
              <a:effectLst/>
              <a:latin typeface="Arial" panose="020B0604020202020204" pitchFamily="34" charset="0"/>
              <a:ea typeface="Arial" panose="020B0604020202020204" pitchFamily="34" charset="0"/>
            </a:endParaRPr>
          </a:p>
          <a:p>
            <a:pPr>
              <a:lnSpc>
                <a:spcPct val="115000"/>
              </a:lnSpc>
              <a:spcAft>
                <a:spcPts val="1200"/>
              </a:spcAft>
            </a:pPr>
            <a:r>
              <a:rPr lang="en-NO" sz="1800">
                <a:solidFill>
                  <a:srgbClr val="212529"/>
                </a:solidFill>
                <a:effectLst/>
                <a:latin typeface="Calibri" panose="020F0502020204030204" pitchFamily="34" charset="0"/>
                <a:ea typeface="Calibri" panose="020F0502020204030204" pitchFamily="34" charset="0"/>
              </a:rPr>
              <a:t>‘By the way, he also graduated from this department.’</a:t>
            </a:r>
            <a:endParaRPr lang="en-NO" sz="1800">
              <a:effectLst/>
              <a:latin typeface="Arial" panose="020B0604020202020204" pitchFamily="34" charset="0"/>
              <a:ea typeface="Arial" panose="020B0604020202020204" pitchFamily="34" charset="0"/>
            </a:endParaRPr>
          </a:p>
        </p:txBody>
      </p:sp>
      <p:cxnSp>
        <p:nvCxnSpPr>
          <p:cNvPr id="14" name="Straight Connector 13">
            <a:extLst>
              <a:ext uri="{FF2B5EF4-FFF2-40B4-BE49-F238E27FC236}">
                <a16:creationId xmlns:a16="http://schemas.microsoft.com/office/drawing/2014/main" id="{2E25C228-D76C-4C87-3862-25ED33DB1024}"/>
              </a:ext>
            </a:extLst>
          </p:cNvPr>
          <p:cNvCxnSpPr>
            <a:stCxn id="6" idx="0"/>
            <a:endCxn id="7" idx="2"/>
          </p:cNvCxnSpPr>
          <p:nvPr/>
        </p:nvCxnSpPr>
        <p:spPr>
          <a:xfrm flipH="1" flipV="1">
            <a:off x="8624248" y="2119313"/>
            <a:ext cx="981" cy="772885"/>
          </a:xfrm>
          <a:prstGeom prst="line">
            <a:avLst/>
          </a:prstGeom>
          <a:ln w="28575">
            <a:solidFill>
              <a:srgbClr val="315072"/>
            </a:solidFill>
            <a:prstDash val="sysDash"/>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60861A0-4EFB-F0A8-C9FD-CBE65DCA327A}"/>
              </a:ext>
            </a:extLst>
          </p:cNvPr>
          <p:cNvSpPr txBox="1"/>
          <p:nvPr/>
        </p:nvSpPr>
        <p:spPr>
          <a:xfrm>
            <a:off x="12392167" y="2333767"/>
            <a:ext cx="184731" cy="369332"/>
          </a:xfrm>
          <a:prstGeom prst="rect">
            <a:avLst/>
          </a:prstGeom>
          <a:noFill/>
        </p:spPr>
        <p:txBody>
          <a:bodyPr wrap="none" rtlCol="0">
            <a:spAutoFit/>
          </a:bodyPr>
          <a:lstStyle/>
          <a:p>
            <a:endParaRPr lang="en-NO"/>
          </a:p>
        </p:txBody>
      </p:sp>
    </p:spTree>
    <p:extLst>
      <p:ext uri="{BB962C8B-B14F-4D97-AF65-F5344CB8AC3E}">
        <p14:creationId xmlns:p14="http://schemas.microsoft.com/office/powerpoint/2010/main" val="2592205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50F06-DF63-2410-C6FD-264583198DF1}"/>
              </a:ext>
            </a:extLst>
          </p:cNvPr>
          <p:cNvSpPr>
            <a:spLocks noGrp="1"/>
          </p:cNvSpPr>
          <p:nvPr>
            <p:ph type="title"/>
          </p:nvPr>
        </p:nvSpPr>
        <p:spPr/>
        <p:txBody>
          <a:bodyPr/>
          <a:lstStyle/>
          <a:p>
            <a:r>
              <a:rPr lang="en-NO"/>
              <a:t>Syntactic affinities: 4 aspects</a:t>
            </a:r>
          </a:p>
        </p:txBody>
      </p:sp>
      <p:sp>
        <p:nvSpPr>
          <p:cNvPr id="3" name="Content Placeholder 2">
            <a:extLst>
              <a:ext uri="{FF2B5EF4-FFF2-40B4-BE49-F238E27FC236}">
                <a16:creationId xmlns:a16="http://schemas.microsoft.com/office/drawing/2014/main" id="{2F3184CF-F543-C59E-0FA3-3133A0B47C25}"/>
              </a:ext>
            </a:extLst>
          </p:cNvPr>
          <p:cNvSpPr>
            <a:spLocks noGrp="1"/>
          </p:cNvSpPr>
          <p:nvPr>
            <p:ph idx="1"/>
          </p:nvPr>
        </p:nvSpPr>
        <p:spPr>
          <a:xfrm>
            <a:off x="3916940" y="3024056"/>
            <a:ext cx="5257800" cy="1763736"/>
          </a:xfrm>
        </p:spPr>
        <p:txBody>
          <a:bodyPr>
            <a:normAutofit/>
          </a:bodyPr>
          <a:lstStyle/>
          <a:p>
            <a:pPr marL="0" indent="0">
              <a:lnSpc>
                <a:spcPct val="115000"/>
              </a:lnSpc>
              <a:buNone/>
            </a:pPr>
            <a:r>
              <a:rPr lang="en-NO" sz="2400">
                <a:effectLst/>
                <a:latin typeface="Calibri" panose="020F0502020204030204" pitchFamily="34" charset="0"/>
                <a:ea typeface="Calibri" panose="020F0502020204030204" pitchFamily="34" charset="0"/>
              </a:rPr>
              <a:t>ID</a:t>
            </a:r>
            <a:r>
              <a:rPr lang="ru-RU" sz="2400">
                <a:effectLst/>
                <a:latin typeface="Calibri" panose="020F0502020204030204" pitchFamily="34" charset="0"/>
                <a:ea typeface="Calibri" panose="020F0502020204030204" pitchFamily="34" charset="0"/>
              </a:rPr>
              <a:t> 336 </a:t>
            </a:r>
            <a:r>
              <a:rPr lang="ru-RU" sz="2400" b="1">
                <a:effectLst/>
                <a:latin typeface="Calibri" panose="020F0502020204030204" pitchFamily="34" charset="0"/>
                <a:ea typeface="Calibri" panose="020F0502020204030204" pitchFamily="34" charset="0"/>
              </a:rPr>
              <a:t>только и </a:t>
            </a:r>
            <a:r>
              <a:rPr lang="en-NO" sz="2400" b="1">
                <a:effectLst/>
                <a:latin typeface="Calibri" panose="020F0502020204030204" pitchFamily="34" charset="0"/>
                <a:ea typeface="Calibri" panose="020F0502020204030204" pitchFamily="34" charset="0"/>
              </a:rPr>
              <a:t>NP</a:t>
            </a:r>
            <a:r>
              <a:rPr lang="ru-RU" sz="2400" b="1">
                <a:effectLst/>
                <a:latin typeface="Calibri" panose="020F0502020204030204" pitchFamily="34" charset="0"/>
                <a:ea typeface="Calibri" panose="020F0502020204030204" pitchFamily="34" charset="0"/>
              </a:rPr>
              <a:t>-</a:t>
            </a:r>
            <a:r>
              <a:rPr lang="en-NO" sz="2400" b="1">
                <a:effectLst/>
                <a:latin typeface="Calibri" panose="020F0502020204030204" pitchFamily="34" charset="0"/>
                <a:ea typeface="Calibri" panose="020F0502020204030204" pitchFamily="34" charset="0"/>
              </a:rPr>
              <a:t>Gen</a:t>
            </a:r>
            <a:r>
              <a:rPr lang="ru-RU" sz="2400" b="1">
                <a:effectLst/>
                <a:latin typeface="Calibri" panose="020F0502020204030204" pitchFamily="34" charset="0"/>
                <a:ea typeface="Calibri" panose="020F0502020204030204" pitchFamily="34" charset="0"/>
              </a:rPr>
              <a:t>.</a:t>
            </a:r>
            <a:r>
              <a:rPr lang="en-NO" sz="2400" b="1">
                <a:effectLst/>
                <a:latin typeface="Calibri" panose="020F0502020204030204" pitchFamily="34" charset="0"/>
                <a:ea typeface="Calibri" panose="020F0502020204030204" pitchFamily="34" charset="0"/>
              </a:rPr>
              <a:t>Pl Cop</a:t>
            </a:r>
            <a:r>
              <a:rPr lang="ru-RU" sz="2400" b="1">
                <a:effectLst/>
                <a:latin typeface="Calibri" panose="020F0502020204030204" pitchFamily="34" charset="0"/>
                <a:ea typeface="Calibri" panose="020F0502020204030204" pitchFamily="34" charset="0"/>
              </a:rPr>
              <a:t>, что </a:t>
            </a:r>
            <a:r>
              <a:rPr lang="en-NO" sz="2400" b="1">
                <a:effectLst/>
                <a:latin typeface="Calibri" panose="020F0502020204030204" pitchFamily="34" charset="0"/>
                <a:ea typeface="Calibri" panose="020F0502020204030204" pitchFamily="34" charset="0"/>
              </a:rPr>
              <a:t>Cl</a:t>
            </a:r>
            <a:r>
              <a:rPr lang="ru-RU" sz="2400">
                <a:effectLst/>
                <a:latin typeface="Calibri" panose="020F0502020204030204" pitchFamily="34" charset="0"/>
                <a:ea typeface="Calibri" panose="020F0502020204030204" pitchFamily="34" charset="0"/>
              </a:rPr>
              <a:t> </a:t>
            </a:r>
            <a:endParaRPr lang="nb-NO" sz="2400">
              <a:effectLst/>
              <a:latin typeface="Calibri" panose="020F0502020204030204" pitchFamily="34" charset="0"/>
              <a:ea typeface="Calibri" panose="020F0502020204030204" pitchFamily="34" charset="0"/>
            </a:endParaRPr>
          </a:p>
          <a:p>
            <a:pPr marL="0" indent="0">
              <a:lnSpc>
                <a:spcPct val="115000"/>
              </a:lnSpc>
              <a:buNone/>
            </a:pPr>
            <a:r>
              <a:rPr lang="ru-RU" sz="2400" b="1" i="1">
                <a:effectLst/>
                <a:latin typeface="Calibri" panose="020F0502020204030204" pitchFamily="34" charset="0"/>
                <a:ea typeface="Calibri" panose="020F0502020204030204" pitchFamily="34" charset="0"/>
              </a:rPr>
              <a:t>Только и</a:t>
            </a:r>
            <a:r>
              <a:rPr lang="ru-RU" sz="2400" i="1">
                <a:effectLst/>
                <a:latin typeface="Calibri" panose="020F0502020204030204" pitchFamily="34" charset="0"/>
                <a:ea typeface="Calibri" panose="020F0502020204030204" pitchFamily="34" charset="0"/>
              </a:rPr>
              <a:t> разговоров, </a:t>
            </a:r>
            <a:r>
              <a:rPr lang="ru-RU" sz="2400" b="1" i="1">
                <a:effectLst/>
                <a:latin typeface="Calibri" panose="020F0502020204030204" pitchFamily="34" charset="0"/>
                <a:ea typeface="Calibri" panose="020F0502020204030204" pitchFamily="34" charset="0"/>
              </a:rPr>
              <a:t>что</a:t>
            </a:r>
            <a:r>
              <a:rPr lang="ru-RU" sz="2400" i="1">
                <a:effectLst/>
                <a:latin typeface="Calibri" panose="020F0502020204030204" pitchFamily="34" charset="0"/>
                <a:ea typeface="Calibri" panose="020F0502020204030204" pitchFamily="34" charset="0"/>
              </a:rPr>
              <a:t> о доме.</a:t>
            </a:r>
            <a:endParaRPr lang="en-NO" sz="2400">
              <a:effectLst/>
              <a:latin typeface="Arial" panose="020B0604020202020204" pitchFamily="34" charset="0"/>
              <a:ea typeface="Arial" panose="020B0604020202020204" pitchFamily="34" charset="0"/>
            </a:endParaRPr>
          </a:p>
          <a:p>
            <a:pPr marL="0" indent="0">
              <a:lnSpc>
                <a:spcPct val="115000"/>
              </a:lnSpc>
              <a:buNone/>
            </a:pPr>
            <a:r>
              <a:rPr lang="en-NO" sz="2400">
                <a:effectLst/>
                <a:latin typeface="Calibri" panose="020F0502020204030204" pitchFamily="34" charset="0"/>
                <a:ea typeface="Calibri" panose="020F0502020204030204" pitchFamily="34" charset="0"/>
              </a:rPr>
              <a:t>‘All they ever talk about is their house.’</a:t>
            </a:r>
            <a:endParaRPr lang="en-NO" sz="2400">
              <a:effectLst/>
              <a:latin typeface="Arial" panose="020B0604020202020204" pitchFamily="34" charset="0"/>
              <a:ea typeface="Arial" panose="020B0604020202020204" pitchFamily="34" charset="0"/>
            </a:endParaRPr>
          </a:p>
        </p:txBody>
      </p:sp>
      <p:sp>
        <p:nvSpPr>
          <p:cNvPr id="4" name="Slide Number Placeholder 3">
            <a:extLst>
              <a:ext uri="{FF2B5EF4-FFF2-40B4-BE49-F238E27FC236}">
                <a16:creationId xmlns:a16="http://schemas.microsoft.com/office/drawing/2014/main" id="{B9A9E742-9D4A-97A7-035E-2E7312BB5A3F}"/>
              </a:ext>
            </a:extLst>
          </p:cNvPr>
          <p:cNvSpPr>
            <a:spLocks noGrp="1"/>
          </p:cNvSpPr>
          <p:nvPr>
            <p:ph type="sldNum" sz="quarter" idx="12"/>
          </p:nvPr>
        </p:nvSpPr>
        <p:spPr/>
        <p:txBody>
          <a:bodyPr/>
          <a:lstStyle/>
          <a:p>
            <a:fld id="{C1710B26-72D1-264C-8E36-3BA9F4ADA98D}" type="slidenum">
              <a:rPr lang="en-NO" smtClean="0"/>
              <a:t>20</a:t>
            </a:fld>
            <a:endParaRPr lang="en-NO"/>
          </a:p>
        </p:txBody>
      </p:sp>
      <p:sp>
        <p:nvSpPr>
          <p:cNvPr id="5" name="Rounded Rectangular Callout 4">
            <a:extLst>
              <a:ext uri="{FF2B5EF4-FFF2-40B4-BE49-F238E27FC236}">
                <a16:creationId xmlns:a16="http://schemas.microsoft.com/office/drawing/2014/main" id="{2E85A71C-CD35-A50F-5BA7-16040E7837C7}"/>
              </a:ext>
            </a:extLst>
          </p:cNvPr>
          <p:cNvSpPr/>
          <p:nvPr/>
        </p:nvSpPr>
        <p:spPr>
          <a:xfrm>
            <a:off x="8120418" y="4933811"/>
            <a:ext cx="3683222" cy="1110648"/>
          </a:xfrm>
          <a:prstGeom prst="wedgeRoundRectCallout">
            <a:avLst>
              <a:gd name="adj1" fmla="val -63073"/>
              <a:gd name="adj2" fmla="val -37180"/>
              <a:gd name="adj3" fmla="val 16667"/>
            </a:avLst>
          </a:prstGeom>
          <a:solidFill>
            <a:srgbClr val="31507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b="1"/>
              <a:t>PART OF SPEECH OF ANCHOR</a:t>
            </a:r>
          </a:p>
          <a:p>
            <a:pPr marL="285750" indent="-285750">
              <a:buFont typeface="Arial" panose="020B0604020202020204" pitchFamily="34" charset="0"/>
              <a:buChar char="•"/>
            </a:pPr>
            <a:r>
              <a:rPr lang="en-GB"/>
              <a:t>Particle</a:t>
            </a:r>
          </a:p>
          <a:p>
            <a:pPr marL="285750" indent="-285750">
              <a:buFont typeface="Arial" panose="020B0604020202020204" pitchFamily="34" charset="0"/>
              <a:buChar char="•"/>
            </a:pPr>
            <a:r>
              <a:rPr lang="en-GB"/>
              <a:t>Conjunction</a:t>
            </a:r>
          </a:p>
        </p:txBody>
      </p:sp>
      <p:sp>
        <p:nvSpPr>
          <p:cNvPr id="6" name="Rounded Rectangular Callout 5">
            <a:extLst>
              <a:ext uri="{FF2B5EF4-FFF2-40B4-BE49-F238E27FC236}">
                <a16:creationId xmlns:a16="http://schemas.microsoft.com/office/drawing/2014/main" id="{A8558B22-633B-4D4A-1185-9CEDE13EC413}"/>
              </a:ext>
            </a:extLst>
          </p:cNvPr>
          <p:cNvSpPr/>
          <p:nvPr/>
        </p:nvSpPr>
        <p:spPr>
          <a:xfrm>
            <a:off x="8120418" y="1455498"/>
            <a:ext cx="3683222" cy="1422539"/>
          </a:xfrm>
          <a:prstGeom prst="wedgeRoundRectCallout">
            <a:avLst>
              <a:gd name="adj1" fmla="val -63073"/>
              <a:gd name="adj2" fmla="val 53752"/>
              <a:gd name="adj3" fmla="val 16667"/>
            </a:avLst>
          </a:prstGeom>
          <a:solidFill>
            <a:srgbClr val="31507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b="1"/>
              <a:t>SYNTACTIC FUNCTION OF ANCHOR</a:t>
            </a:r>
          </a:p>
          <a:p>
            <a:pPr marL="285750" indent="-285750">
              <a:buFont typeface="Arial" panose="020B0604020202020204" pitchFamily="34" charset="0"/>
              <a:buChar char="•"/>
            </a:pPr>
            <a:r>
              <a:rPr lang="en-GB"/>
              <a:t>Matrix Predicate</a:t>
            </a:r>
          </a:p>
          <a:p>
            <a:pPr marL="285750" indent="-285750">
              <a:buFont typeface="Arial" panose="020B0604020202020204" pitchFamily="34" charset="0"/>
              <a:buChar char="•"/>
            </a:pPr>
            <a:r>
              <a:rPr lang="en-GB"/>
              <a:t>Subordinator</a:t>
            </a:r>
          </a:p>
        </p:txBody>
      </p:sp>
      <p:sp>
        <p:nvSpPr>
          <p:cNvPr id="7" name="Rounded Rectangular Callout 6">
            <a:extLst>
              <a:ext uri="{FF2B5EF4-FFF2-40B4-BE49-F238E27FC236}">
                <a16:creationId xmlns:a16="http://schemas.microsoft.com/office/drawing/2014/main" id="{60680005-FABC-BF52-E4DE-6757BAD776AA}"/>
              </a:ext>
            </a:extLst>
          </p:cNvPr>
          <p:cNvSpPr/>
          <p:nvPr/>
        </p:nvSpPr>
        <p:spPr>
          <a:xfrm>
            <a:off x="838200" y="1455498"/>
            <a:ext cx="3842982" cy="1422539"/>
          </a:xfrm>
          <a:prstGeom prst="wedgeRoundRectCallout">
            <a:avLst>
              <a:gd name="adj1" fmla="val 68584"/>
              <a:gd name="adj2" fmla="val 54981"/>
              <a:gd name="adj3" fmla="val 16667"/>
            </a:avLst>
          </a:prstGeom>
          <a:solidFill>
            <a:srgbClr val="31507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b="1"/>
              <a:t>SYNTACTIC TYPE OF CONSTRUCTION</a:t>
            </a:r>
          </a:p>
          <a:p>
            <a:pPr marL="285750" indent="-285750">
              <a:buFont typeface="Arial" panose="020B0604020202020204" pitchFamily="34" charset="0"/>
              <a:buChar char="•"/>
            </a:pPr>
            <a:r>
              <a:rPr lang="en-NO"/>
              <a:t>Matrix and Sentential Complement Construction</a:t>
            </a:r>
            <a:endParaRPr lang="en-NO">
              <a:solidFill>
                <a:schemeClr val="bg1"/>
              </a:solidFill>
            </a:endParaRPr>
          </a:p>
        </p:txBody>
      </p:sp>
      <p:sp>
        <p:nvSpPr>
          <p:cNvPr id="8" name="Rounded Rectangular Callout 7">
            <a:extLst>
              <a:ext uri="{FF2B5EF4-FFF2-40B4-BE49-F238E27FC236}">
                <a16:creationId xmlns:a16="http://schemas.microsoft.com/office/drawing/2014/main" id="{D99B42FF-8AAB-CAEE-C7FC-C2927B7CE298}"/>
              </a:ext>
            </a:extLst>
          </p:cNvPr>
          <p:cNvSpPr/>
          <p:nvPr/>
        </p:nvSpPr>
        <p:spPr>
          <a:xfrm>
            <a:off x="838200" y="4933811"/>
            <a:ext cx="3842982" cy="1110648"/>
          </a:xfrm>
          <a:prstGeom prst="wedgeRoundRectCallout">
            <a:avLst>
              <a:gd name="adj1" fmla="val 63708"/>
              <a:gd name="adj2" fmla="val -44553"/>
              <a:gd name="adj3" fmla="val 16667"/>
            </a:avLst>
          </a:prstGeom>
          <a:solidFill>
            <a:srgbClr val="31507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b="1"/>
              <a:t>SYNTACTIC STRUCTURE OF ANCHOR</a:t>
            </a:r>
          </a:p>
          <a:p>
            <a:pPr marL="285750" indent="-285750">
              <a:buFont typeface="Arial" panose="020B0604020202020204" pitchFamily="34" charset="0"/>
              <a:buChar char="•"/>
            </a:pPr>
            <a:r>
              <a:rPr lang="en-GB"/>
              <a:t>Multiword Conjunction</a:t>
            </a:r>
          </a:p>
        </p:txBody>
      </p:sp>
    </p:spTree>
    <p:extLst>
      <p:ext uri="{BB962C8B-B14F-4D97-AF65-F5344CB8AC3E}">
        <p14:creationId xmlns:p14="http://schemas.microsoft.com/office/powerpoint/2010/main" val="351588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6593A-2B2C-CB61-DD2F-898809F2903F}"/>
              </a:ext>
            </a:extLst>
          </p:cNvPr>
          <p:cNvSpPr>
            <a:spLocks noGrp="1"/>
          </p:cNvSpPr>
          <p:nvPr>
            <p:ph type="title"/>
          </p:nvPr>
        </p:nvSpPr>
        <p:spPr/>
        <p:txBody>
          <a:bodyPr/>
          <a:lstStyle/>
          <a:p>
            <a:r>
              <a:rPr lang="en-US">
                <a:latin typeface="Calibri Light"/>
                <a:cs typeface="Calibri Light"/>
              </a:rPr>
              <a:t>Further types of interconnections across constructions</a:t>
            </a:r>
            <a:endParaRPr lang="en-US"/>
          </a:p>
        </p:txBody>
      </p:sp>
      <p:sp>
        <p:nvSpPr>
          <p:cNvPr id="3" name="Content Placeholder 2">
            <a:extLst>
              <a:ext uri="{FF2B5EF4-FFF2-40B4-BE49-F238E27FC236}">
                <a16:creationId xmlns:a16="http://schemas.microsoft.com/office/drawing/2014/main" id="{2EDAE665-85C3-B6C2-2203-C0FA685B6E16}"/>
              </a:ext>
            </a:extLst>
          </p:cNvPr>
          <p:cNvSpPr>
            <a:spLocks noGrp="1"/>
          </p:cNvSpPr>
          <p:nvPr>
            <p:ph type="body" idx="1"/>
          </p:nvPr>
        </p:nvSpPr>
        <p:spPr/>
        <p:txBody>
          <a:bodyPr>
            <a:normAutofit/>
          </a:bodyPr>
          <a:lstStyle/>
          <a:p>
            <a:endParaRPr lang="en-NO"/>
          </a:p>
        </p:txBody>
      </p:sp>
      <p:sp>
        <p:nvSpPr>
          <p:cNvPr id="4" name="Slide Number Placeholder 3">
            <a:extLst>
              <a:ext uri="{FF2B5EF4-FFF2-40B4-BE49-F238E27FC236}">
                <a16:creationId xmlns:a16="http://schemas.microsoft.com/office/drawing/2014/main" id="{26D7A18E-1F55-A100-6440-CCBCBB91539D}"/>
              </a:ext>
            </a:extLst>
          </p:cNvPr>
          <p:cNvSpPr>
            <a:spLocks noGrp="1"/>
          </p:cNvSpPr>
          <p:nvPr>
            <p:ph type="sldNum" sz="quarter" idx="12"/>
          </p:nvPr>
        </p:nvSpPr>
        <p:spPr/>
        <p:txBody>
          <a:bodyPr/>
          <a:lstStyle/>
          <a:p>
            <a:fld id="{C1710B26-72D1-264C-8E36-3BA9F4ADA98D}" type="slidenum">
              <a:rPr lang="en-NO" smtClean="0"/>
              <a:t>21</a:t>
            </a:fld>
            <a:endParaRPr lang="en-NO"/>
          </a:p>
        </p:txBody>
      </p:sp>
    </p:spTree>
    <p:extLst>
      <p:ext uri="{BB962C8B-B14F-4D97-AF65-F5344CB8AC3E}">
        <p14:creationId xmlns:p14="http://schemas.microsoft.com/office/powerpoint/2010/main" val="2682422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5427A-E136-A4AD-B8E3-B89F0BE985D4}"/>
              </a:ext>
            </a:extLst>
          </p:cNvPr>
          <p:cNvSpPr>
            <a:spLocks noGrp="1"/>
          </p:cNvSpPr>
          <p:nvPr>
            <p:ph type="title"/>
          </p:nvPr>
        </p:nvSpPr>
        <p:spPr/>
        <p:txBody>
          <a:bodyPr>
            <a:normAutofit/>
          </a:bodyPr>
          <a:lstStyle/>
          <a:p>
            <a:r>
              <a:rPr lang="en-US">
                <a:cs typeface="Calibri Light"/>
              </a:rPr>
              <a:t>We focused on semantic and syntactic links</a:t>
            </a:r>
          </a:p>
        </p:txBody>
      </p:sp>
      <p:sp>
        <p:nvSpPr>
          <p:cNvPr id="3" name="Content Placeholder 2">
            <a:extLst>
              <a:ext uri="{FF2B5EF4-FFF2-40B4-BE49-F238E27FC236}">
                <a16:creationId xmlns:a16="http://schemas.microsoft.com/office/drawing/2014/main" id="{38C30B96-24BA-39B1-8320-4A811F728730}"/>
              </a:ext>
            </a:extLst>
          </p:cNvPr>
          <p:cNvSpPr>
            <a:spLocks noGrp="1"/>
          </p:cNvSpPr>
          <p:nvPr>
            <p:ph idx="1"/>
          </p:nvPr>
        </p:nvSpPr>
        <p:spPr>
          <a:xfrm>
            <a:off x="838200" y="1825625"/>
            <a:ext cx="7795260" cy="4351338"/>
          </a:xfrm>
        </p:spPr>
        <p:txBody>
          <a:bodyPr vert="horz" lIns="91440" tIns="45720" rIns="91440" bIns="45720" rtlCol="0" anchor="t">
            <a:normAutofit lnSpcReduction="10000"/>
          </a:bodyPr>
          <a:lstStyle/>
          <a:p>
            <a:pPr marL="0" indent="0">
              <a:buNone/>
            </a:pPr>
            <a:r>
              <a:rPr lang="en-US">
                <a:cs typeface="Calibri"/>
              </a:rPr>
              <a:t>Other possible interconnections</a:t>
            </a:r>
            <a:endParaRPr lang="en-US"/>
          </a:p>
          <a:p>
            <a:r>
              <a:rPr lang="en-US">
                <a:solidFill>
                  <a:schemeClr val="accent1"/>
                </a:solidFill>
                <a:cs typeface="Calibri"/>
              </a:rPr>
              <a:t>Morphology: e.g., </a:t>
            </a:r>
            <a:r>
              <a:rPr lang="en-US" err="1">
                <a:solidFill>
                  <a:schemeClr val="accent1"/>
                </a:solidFill>
                <a:cs typeface="Calibri"/>
              </a:rPr>
              <a:t>cxs</a:t>
            </a:r>
            <a:r>
              <a:rPr lang="en-US">
                <a:solidFill>
                  <a:schemeClr val="accent1"/>
                </a:solidFill>
                <a:cs typeface="Calibri"/>
              </a:rPr>
              <a:t> with Dative or Imperative</a:t>
            </a:r>
          </a:p>
          <a:p>
            <a:r>
              <a:rPr lang="en-US">
                <a:solidFill>
                  <a:schemeClr val="accent1"/>
                </a:solidFill>
                <a:cs typeface="Calibri"/>
              </a:rPr>
              <a:t>Semantic role of slot: e.g., </a:t>
            </a:r>
            <a:r>
              <a:rPr lang="en-US" err="1">
                <a:solidFill>
                  <a:schemeClr val="accent1"/>
                </a:solidFill>
                <a:cs typeface="Calibri"/>
              </a:rPr>
              <a:t>cxs</a:t>
            </a:r>
            <a:r>
              <a:rPr lang="en-US">
                <a:solidFill>
                  <a:schemeClr val="accent1"/>
                </a:solidFill>
                <a:cs typeface="Calibri"/>
              </a:rPr>
              <a:t> with Agent or Goal</a:t>
            </a:r>
          </a:p>
          <a:p>
            <a:r>
              <a:rPr lang="en-US">
                <a:solidFill>
                  <a:schemeClr val="accent1"/>
                </a:solidFill>
                <a:cs typeface="Calibri"/>
              </a:rPr>
              <a:t>Anchor lexeme: e.g., </a:t>
            </a:r>
            <a:r>
              <a:rPr lang="en-US" err="1">
                <a:solidFill>
                  <a:schemeClr val="accent1"/>
                </a:solidFill>
                <a:cs typeface="Calibri"/>
              </a:rPr>
              <a:t>cxs</a:t>
            </a:r>
            <a:r>
              <a:rPr lang="en-US">
                <a:solidFill>
                  <a:schemeClr val="accent1"/>
                </a:solidFill>
                <a:cs typeface="Calibri"/>
              </a:rPr>
              <a:t> with </a:t>
            </a:r>
            <a:r>
              <a:rPr lang="en-US" i="1" err="1">
                <a:solidFill>
                  <a:schemeClr val="accent1"/>
                </a:solidFill>
                <a:cs typeface="Calibri"/>
              </a:rPr>
              <a:t>время</a:t>
            </a:r>
            <a:endParaRPr lang="en-US" i="1">
              <a:solidFill>
                <a:schemeClr val="accent1"/>
              </a:solidFill>
              <a:cs typeface="Calibri"/>
            </a:endParaRPr>
          </a:p>
          <a:p>
            <a:r>
              <a:rPr lang="en-US">
                <a:solidFill>
                  <a:schemeClr val="accent1"/>
                </a:solidFill>
                <a:cs typeface="Calibri"/>
              </a:rPr>
              <a:t>Filler lexeme: e.g., </a:t>
            </a:r>
            <a:r>
              <a:rPr lang="en-US" err="1">
                <a:solidFill>
                  <a:schemeClr val="accent1"/>
                </a:solidFill>
                <a:cs typeface="Calibri"/>
              </a:rPr>
              <a:t>cxs</a:t>
            </a:r>
            <a:r>
              <a:rPr lang="en-US">
                <a:solidFill>
                  <a:schemeClr val="accent1"/>
                </a:solidFill>
                <a:cs typeface="Calibri"/>
              </a:rPr>
              <a:t> with </a:t>
            </a:r>
            <a:r>
              <a:rPr lang="en-US" i="1" err="1">
                <a:solidFill>
                  <a:schemeClr val="accent1"/>
                </a:solidFill>
                <a:cs typeface="Calibri"/>
              </a:rPr>
              <a:t>деньги</a:t>
            </a:r>
            <a:endParaRPr lang="en-US" i="1">
              <a:solidFill>
                <a:schemeClr val="accent1"/>
              </a:solidFill>
              <a:cs typeface="Calibri"/>
            </a:endParaRPr>
          </a:p>
          <a:p>
            <a:r>
              <a:rPr lang="en-US">
                <a:solidFill>
                  <a:schemeClr val="accent1"/>
                </a:solidFill>
                <a:cs typeface="Calibri"/>
              </a:rPr>
              <a:t>Usage / communicative type: e.g., </a:t>
            </a:r>
            <a:r>
              <a:rPr lang="en-US" err="1">
                <a:solidFill>
                  <a:schemeClr val="accent1"/>
                </a:solidFill>
                <a:cs typeface="Calibri"/>
              </a:rPr>
              <a:t>cxs</a:t>
            </a:r>
            <a:r>
              <a:rPr lang="en-US">
                <a:solidFill>
                  <a:schemeClr val="accent1"/>
                </a:solidFill>
                <a:cs typeface="Calibri"/>
              </a:rPr>
              <a:t> tagged as Colloquial, Exclamatory</a:t>
            </a:r>
          </a:p>
          <a:p>
            <a:r>
              <a:rPr lang="en-US">
                <a:cs typeface="Calibri"/>
              </a:rPr>
              <a:t>Intonation</a:t>
            </a:r>
          </a:p>
          <a:p>
            <a:r>
              <a:rPr lang="en-US">
                <a:cs typeface="Calibri"/>
              </a:rPr>
              <a:t>Gesture </a:t>
            </a:r>
          </a:p>
        </p:txBody>
      </p:sp>
      <p:sp>
        <p:nvSpPr>
          <p:cNvPr id="4" name="Slide Number Placeholder 3">
            <a:extLst>
              <a:ext uri="{FF2B5EF4-FFF2-40B4-BE49-F238E27FC236}">
                <a16:creationId xmlns:a16="http://schemas.microsoft.com/office/drawing/2014/main" id="{85498764-9A28-B4D0-636C-A1F4D40FC5A4}"/>
              </a:ext>
            </a:extLst>
          </p:cNvPr>
          <p:cNvSpPr>
            <a:spLocks noGrp="1"/>
          </p:cNvSpPr>
          <p:nvPr>
            <p:ph type="sldNum" sz="quarter" idx="12"/>
          </p:nvPr>
        </p:nvSpPr>
        <p:spPr/>
        <p:txBody>
          <a:bodyPr/>
          <a:lstStyle/>
          <a:p>
            <a:fld id="{C1710B26-72D1-264C-8E36-3BA9F4ADA98D}" type="slidenum">
              <a:rPr lang="en-NO" smtClean="0"/>
              <a:t>22</a:t>
            </a:fld>
            <a:endParaRPr lang="en-NO"/>
          </a:p>
        </p:txBody>
      </p:sp>
      <p:sp>
        <p:nvSpPr>
          <p:cNvPr id="5" name="Right Brace 4">
            <a:extLst>
              <a:ext uri="{FF2B5EF4-FFF2-40B4-BE49-F238E27FC236}">
                <a16:creationId xmlns:a16="http://schemas.microsoft.com/office/drawing/2014/main" id="{C3E2B72E-5FA4-6BD4-F788-788B82CF9FE8}"/>
              </a:ext>
            </a:extLst>
          </p:cNvPr>
          <p:cNvSpPr/>
          <p:nvPr/>
        </p:nvSpPr>
        <p:spPr>
          <a:xfrm>
            <a:off x="8311154" y="2290514"/>
            <a:ext cx="687041" cy="2282752"/>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B335E498-CFE6-1F74-959A-E72BF9AB9291}"/>
              </a:ext>
            </a:extLst>
          </p:cNvPr>
          <p:cNvSpPr txBox="1"/>
          <p:nvPr/>
        </p:nvSpPr>
        <p:spPr>
          <a:xfrm>
            <a:off x="9388200" y="2287745"/>
            <a:ext cx="2237718"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accent1"/>
                </a:solidFill>
                <a:cs typeface="Calibri"/>
              </a:rPr>
              <a:t>Currently facilitated by filters in Russian Constructicon</a:t>
            </a:r>
          </a:p>
        </p:txBody>
      </p:sp>
    </p:spTree>
    <p:extLst>
      <p:ext uri="{BB962C8B-B14F-4D97-AF65-F5344CB8AC3E}">
        <p14:creationId xmlns:p14="http://schemas.microsoft.com/office/powerpoint/2010/main" val="1586714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40A9C-FFA9-6B6F-5661-F849E170F0EF}"/>
              </a:ext>
            </a:extLst>
          </p:cNvPr>
          <p:cNvSpPr>
            <a:spLocks noGrp="1"/>
          </p:cNvSpPr>
          <p:nvPr>
            <p:ph type="title"/>
          </p:nvPr>
        </p:nvSpPr>
        <p:spPr/>
        <p:txBody>
          <a:bodyPr/>
          <a:lstStyle/>
          <a:p>
            <a:r>
              <a:rPr lang="en-US" b="1">
                <a:cs typeface="Calibri Light"/>
              </a:rPr>
              <a:t>Take-home message</a:t>
            </a:r>
            <a:endParaRPr lang="en-US" b="1"/>
          </a:p>
        </p:txBody>
      </p:sp>
      <p:sp>
        <p:nvSpPr>
          <p:cNvPr id="3" name="Content Placeholder 2">
            <a:extLst>
              <a:ext uri="{FF2B5EF4-FFF2-40B4-BE49-F238E27FC236}">
                <a16:creationId xmlns:a16="http://schemas.microsoft.com/office/drawing/2014/main" id="{05E5A433-9BAF-8FC1-450B-9C3222F4EB8C}"/>
              </a:ext>
            </a:extLst>
          </p:cNvPr>
          <p:cNvSpPr>
            <a:spLocks noGrp="1"/>
          </p:cNvSpPr>
          <p:nvPr>
            <p:ph idx="1"/>
          </p:nvPr>
        </p:nvSpPr>
        <p:spPr>
          <a:xfrm>
            <a:off x="838200" y="1604645"/>
            <a:ext cx="10515600" cy="4572318"/>
          </a:xfrm>
        </p:spPr>
        <p:txBody>
          <a:bodyPr vert="horz" lIns="91440" tIns="45720" rIns="91440" bIns="45720" rtlCol="0" anchor="t">
            <a:noAutofit/>
          </a:bodyPr>
          <a:lstStyle/>
          <a:p>
            <a:pPr marL="0" indent="0">
              <a:buNone/>
            </a:pPr>
            <a:r>
              <a:rPr lang="en-US" sz="3600">
                <a:cs typeface="Calibri" panose="020F0502020204030204"/>
              </a:rPr>
              <a:t>Construction Grammar facilitates a view of the Russian language as a </a:t>
            </a:r>
            <a:r>
              <a:rPr lang="en-US" sz="3600" b="1">
                <a:cs typeface="Calibri" panose="020F0502020204030204"/>
              </a:rPr>
              <a:t>coherent whole</a:t>
            </a:r>
            <a:r>
              <a:rPr lang="en-US" sz="3600">
                <a:cs typeface="Calibri" panose="020F0502020204030204"/>
              </a:rPr>
              <a:t> in which lexicon and grammar are fully integrated. The unit of interest is the construction, ranging from atomic units to complex discourse structures. Between these extremes lies an </a:t>
            </a:r>
            <a:r>
              <a:rPr lang="en-US" sz="3600" b="1">
                <a:cs typeface="Calibri" panose="020F0502020204030204"/>
              </a:rPr>
              <a:t>interconnected system of</a:t>
            </a:r>
            <a:r>
              <a:rPr lang="en-US" sz="3600">
                <a:cs typeface="Calibri" panose="020F0502020204030204"/>
              </a:rPr>
              <a:t> </a:t>
            </a:r>
            <a:r>
              <a:rPr lang="en-US" sz="3600" b="1">
                <a:cs typeface="Calibri" panose="020F0502020204030204"/>
              </a:rPr>
              <a:t>thousands of multiword constructions</a:t>
            </a:r>
            <a:r>
              <a:rPr lang="en-US" sz="3600">
                <a:cs typeface="Calibri" panose="020F0502020204030204"/>
              </a:rPr>
              <a:t>. These multiword constructions are the primary focus of Construction Grammar and of the Russian Constructicon. </a:t>
            </a:r>
          </a:p>
          <a:p>
            <a:pPr marL="0" indent="0">
              <a:buNone/>
            </a:pPr>
            <a:endParaRPr lang="en-US">
              <a:cs typeface="Calibri" panose="020F0502020204030204"/>
            </a:endParaRPr>
          </a:p>
        </p:txBody>
      </p:sp>
      <p:sp>
        <p:nvSpPr>
          <p:cNvPr id="4" name="Slide Number Placeholder 3">
            <a:extLst>
              <a:ext uri="{FF2B5EF4-FFF2-40B4-BE49-F238E27FC236}">
                <a16:creationId xmlns:a16="http://schemas.microsoft.com/office/drawing/2014/main" id="{66FCBB52-C60A-530F-5856-42823BB85667}"/>
              </a:ext>
            </a:extLst>
          </p:cNvPr>
          <p:cNvSpPr>
            <a:spLocks noGrp="1"/>
          </p:cNvSpPr>
          <p:nvPr>
            <p:ph type="sldNum" sz="quarter" idx="12"/>
          </p:nvPr>
        </p:nvSpPr>
        <p:spPr/>
        <p:txBody>
          <a:bodyPr/>
          <a:lstStyle/>
          <a:p>
            <a:fld id="{C1710B26-72D1-264C-8E36-3BA9F4ADA98D}" type="slidenum">
              <a:rPr lang="en-NO" smtClean="0"/>
              <a:t>23</a:t>
            </a:fld>
            <a:endParaRPr lang="en-NO"/>
          </a:p>
        </p:txBody>
      </p:sp>
    </p:spTree>
    <p:extLst>
      <p:ext uri="{BB962C8B-B14F-4D97-AF65-F5344CB8AC3E}">
        <p14:creationId xmlns:p14="http://schemas.microsoft.com/office/powerpoint/2010/main" val="188112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0145B3B-09F2-80BB-5CA5-AF1D93FC6B11}"/>
              </a:ext>
            </a:extLst>
          </p:cNvPr>
          <p:cNvSpPr>
            <a:spLocks noGrp="1"/>
          </p:cNvSpPr>
          <p:nvPr>
            <p:ph type="title"/>
          </p:nvPr>
        </p:nvSpPr>
        <p:spPr/>
        <p:txBody>
          <a:bodyPr>
            <a:normAutofit/>
          </a:bodyPr>
          <a:lstStyle/>
          <a:p>
            <a:r>
              <a:rPr lang="en-NO" sz="8800">
                <a:latin typeface="Roboto" panose="02000000000000000000" pitchFamily="2" charset="0"/>
                <a:ea typeface="Roboto" panose="02000000000000000000" pitchFamily="2" charset="0"/>
                <a:cs typeface="Roboto" panose="02000000000000000000" pitchFamily="2" charset="0"/>
              </a:rPr>
              <a:t>Thank you!</a:t>
            </a:r>
          </a:p>
        </p:txBody>
      </p:sp>
      <p:sp>
        <p:nvSpPr>
          <p:cNvPr id="6" name="Text Placeholder 5">
            <a:extLst>
              <a:ext uri="{FF2B5EF4-FFF2-40B4-BE49-F238E27FC236}">
                <a16:creationId xmlns:a16="http://schemas.microsoft.com/office/drawing/2014/main" id="{65D5D133-74DD-E194-A4B3-5D2F7A06F120}"/>
              </a:ext>
            </a:extLst>
          </p:cNvPr>
          <p:cNvSpPr>
            <a:spLocks noGrp="1"/>
          </p:cNvSpPr>
          <p:nvPr>
            <p:ph type="body" idx="1"/>
          </p:nvPr>
        </p:nvSpPr>
        <p:spPr/>
        <p:txBody>
          <a:bodyPr/>
          <a:lstStyle/>
          <a:p>
            <a:endParaRPr lang="en-NO"/>
          </a:p>
        </p:txBody>
      </p:sp>
      <p:sp>
        <p:nvSpPr>
          <p:cNvPr id="4" name="Slide Number Placeholder 3">
            <a:extLst>
              <a:ext uri="{FF2B5EF4-FFF2-40B4-BE49-F238E27FC236}">
                <a16:creationId xmlns:a16="http://schemas.microsoft.com/office/drawing/2014/main" id="{65CAF2AB-0515-11AB-D231-3F5656C652CD}"/>
              </a:ext>
            </a:extLst>
          </p:cNvPr>
          <p:cNvSpPr>
            <a:spLocks noGrp="1"/>
          </p:cNvSpPr>
          <p:nvPr>
            <p:ph type="sldNum" sz="quarter" idx="12"/>
          </p:nvPr>
        </p:nvSpPr>
        <p:spPr/>
        <p:txBody>
          <a:bodyPr/>
          <a:lstStyle/>
          <a:p>
            <a:fld id="{C1710B26-72D1-264C-8E36-3BA9F4ADA98D}" type="slidenum">
              <a:rPr lang="en-NO" smtClean="0"/>
              <a:t>24</a:t>
            </a:fld>
            <a:endParaRPr lang="en-NO"/>
          </a:p>
        </p:txBody>
      </p:sp>
    </p:spTree>
    <p:extLst>
      <p:ext uri="{BB962C8B-B14F-4D97-AF65-F5344CB8AC3E}">
        <p14:creationId xmlns:p14="http://schemas.microsoft.com/office/powerpoint/2010/main" val="1462645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B678-EF3A-299F-3A45-C708DF1F9893}"/>
              </a:ext>
            </a:extLst>
          </p:cNvPr>
          <p:cNvSpPr>
            <a:spLocks noGrp="1"/>
          </p:cNvSpPr>
          <p:nvPr>
            <p:ph type="title"/>
          </p:nvPr>
        </p:nvSpPr>
        <p:spPr/>
        <p:txBody>
          <a:bodyPr/>
          <a:lstStyle/>
          <a:p>
            <a:r>
              <a:rPr lang="en-NO"/>
              <a:t>References</a:t>
            </a:r>
          </a:p>
        </p:txBody>
      </p:sp>
      <p:sp>
        <p:nvSpPr>
          <p:cNvPr id="3" name="Content Placeholder 2">
            <a:extLst>
              <a:ext uri="{FF2B5EF4-FFF2-40B4-BE49-F238E27FC236}">
                <a16:creationId xmlns:a16="http://schemas.microsoft.com/office/drawing/2014/main" id="{07FE5064-F9F1-A08A-8F60-9531A41E0508}"/>
              </a:ext>
            </a:extLst>
          </p:cNvPr>
          <p:cNvSpPr>
            <a:spLocks noGrp="1"/>
          </p:cNvSpPr>
          <p:nvPr>
            <p:ph idx="1"/>
          </p:nvPr>
        </p:nvSpPr>
        <p:spPr/>
        <p:txBody>
          <a:bodyPr>
            <a:noAutofit/>
          </a:bodyPr>
          <a:lstStyle/>
          <a:p>
            <a:r>
              <a:rPr lang="en-US" sz="1600" err="1">
                <a:effectLst/>
                <a:latin typeface="+mj-lt"/>
                <a:ea typeface="Times New Roman" panose="02020603050405020304" pitchFamily="18" charset="0"/>
              </a:rPr>
              <a:t>Freywald</a:t>
            </a:r>
            <a:r>
              <a:rPr lang="en-US" sz="1600">
                <a:effectLst/>
                <a:latin typeface="+mj-lt"/>
                <a:ea typeface="Times New Roman" panose="02020603050405020304" pitchFamily="18" charset="0"/>
              </a:rPr>
              <a:t>, Ulrike and Rita </a:t>
            </a:r>
            <a:r>
              <a:rPr lang="en-US" sz="1600" err="1">
                <a:effectLst/>
                <a:latin typeface="+mj-lt"/>
                <a:ea typeface="Times New Roman" panose="02020603050405020304" pitchFamily="18" charset="0"/>
              </a:rPr>
              <a:t>Finkbeiner</a:t>
            </a:r>
            <a:r>
              <a:rPr lang="en-US" sz="1600">
                <a:effectLst/>
                <a:latin typeface="+mj-lt"/>
                <a:ea typeface="Times New Roman" panose="02020603050405020304" pitchFamily="18" charset="0"/>
              </a:rPr>
              <a:t>. 2018. Exact repetition or total reduplication? Exploring their boundaries in discourse and grammar. In Rita </a:t>
            </a:r>
            <a:r>
              <a:rPr lang="en-US" sz="1600" err="1">
                <a:effectLst/>
                <a:latin typeface="+mj-lt"/>
                <a:ea typeface="Times New Roman" panose="02020603050405020304" pitchFamily="18" charset="0"/>
              </a:rPr>
              <a:t>Finkbeiner</a:t>
            </a:r>
            <a:r>
              <a:rPr lang="en-US" sz="1600">
                <a:effectLst/>
                <a:latin typeface="+mj-lt"/>
                <a:ea typeface="Times New Roman" panose="02020603050405020304" pitchFamily="18" charset="0"/>
              </a:rPr>
              <a:t> and Ulrike </a:t>
            </a:r>
            <a:r>
              <a:rPr lang="en-US" sz="1600" err="1">
                <a:effectLst/>
                <a:latin typeface="+mj-lt"/>
                <a:ea typeface="Times New Roman" panose="02020603050405020304" pitchFamily="18" charset="0"/>
              </a:rPr>
              <a:t>Freywald</a:t>
            </a:r>
            <a:r>
              <a:rPr lang="en-US" sz="1600">
                <a:effectLst/>
                <a:latin typeface="+mj-lt"/>
                <a:ea typeface="Times New Roman" panose="02020603050405020304" pitchFamily="18" charset="0"/>
              </a:rPr>
              <a:t> (eds.), </a:t>
            </a:r>
            <a:r>
              <a:rPr lang="en-US" sz="1600" i="1">
                <a:effectLst/>
                <a:latin typeface="+mj-lt"/>
                <a:ea typeface="Times New Roman" panose="02020603050405020304" pitchFamily="18" charset="0"/>
              </a:rPr>
              <a:t>Exact Repetition in Grammar and Discourse</a:t>
            </a:r>
            <a:r>
              <a:rPr lang="en-US" sz="1600">
                <a:effectLst/>
                <a:latin typeface="+mj-lt"/>
                <a:ea typeface="Times New Roman" panose="02020603050405020304" pitchFamily="18" charset="0"/>
              </a:rPr>
              <a:t>, 3–28. De Gruyter Mouton.</a:t>
            </a:r>
            <a:r>
              <a:rPr lang="en-NO" sz="1600">
                <a:effectLst/>
                <a:latin typeface="+mj-lt"/>
              </a:rPr>
              <a:t> </a:t>
            </a:r>
            <a:endParaRPr lang="en-GB" sz="1600">
              <a:latin typeface="+mj-lt"/>
            </a:endParaRPr>
          </a:p>
          <a:p>
            <a:r>
              <a:rPr lang="en-US" sz="1600" err="1">
                <a:effectLst/>
                <a:latin typeface="+mj-lt"/>
                <a:ea typeface="Times New Roman" panose="02020603050405020304" pitchFamily="18" charset="0"/>
              </a:rPr>
              <a:t>Helasvuo</a:t>
            </a:r>
            <a:r>
              <a:rPr lang="en-US" sz="1600">
                <a:effectLst/>
                <a:latin typeface="+mj-lt"/>
                <a:ea typeface="Times New Roman" panose="02020603050405020304" pitchFamily="18" charset="0"/>
              </a:rPr>
              <a:t>, </a:t>
            </a:r>
            <a:r>
              <a:rPr lang="en-US" sz="1600" err="1">
                <a:effectLst/>
                <a:latin typeface="+mj-lt"/>
                <a:ea typeface="Times New Roman" panose="02020603050405020304" pitchFamily="18" charset="0"/>
              </a:rPr>
              <a:t>Marja-Liisa</a:t>
            </a:r>
            <a:r>
              <a:rPr lang="en-US" sz="1600">
                <a:effectLst/>
                <a:latin typeface="+mj-lt"/>
                <a:ea typeface="Times New Roman" panose="02020603050405020304" pitchFamily="18" charset="0"/>
              </a:rPr>
              <a:t>. 2001. </a:t>
            </a:r>
            <a:r>
              <a:rPr lang="en-US" sz="1600" i="1">
                <a:effectLst/>
                <a:latin typeface="+mj-lt"/>
                <a:ea typeface="Times New Roman" panose="02020603050405020304" pitchFamily="18" charset="0"/>
              </a:rPr>
              <a:t>Syntax in the Making: The emergence of syntactic units in Finnish conversation.</a:t>
            </a:r>
            <a:r>
              <a:rPr lang="en-US" sz="1600">
                <a:effectLst/>
                <a:latin typeface="+mj-lt"/>
                <a:ea typeface="Times New Roman" panose="02020603050405020304" pitchFamily="18" charset="0"/>
              </a:rPr>
              <a:t> John Benjamins.</a:t>
            </a:r>
            <a:r>
              <a:rPr lang="en-NO" sz="1600">
                <a:effectLst/>
                <a:latin typeface="+mj-lt"/>
              </a:rPr>
              <a:t> </a:t>
            </a:r>
            <a:endParaRPr lang="en-GB" sz="1600">
              <a:latin typeface="+mj-lt"/>
            </a:endParaRPr>
          </a:p>
          <a:p>
            <a:r>
              <a:rPr lang="en-US" sz="1600">
                <a:effectLst/>
                <a:latin typeface="+mj-lt"/>
                <a:ea typeface="Times New Roman" panose="02020603050405020304" pitchFamily="18" charset="0"/>
              </a:rPr>
              <a:t>Hopper, Paul J. 1988. Emergent Grammar and the A Priori Grammar Postulate. In Deborah Tannen (ed.), </a:t>
            </a:r>
            <a:r>
              <a:rPr lang="en-US" sz="1600" i="1">
                <a:effectLst/>
                <a:latin typeface="+mj-lt"/>
                <a:ea typeface="Times New Roman" panose="02020603050405020304" pitchFamily="18" charset="0"/>
              </a:rPr>
              <a:t>Linguistics in Context</a:t>
            </a:r>
            <a:r>
              <a:rPr lang="en-US" sz="1600">
                <a:effectLst/>
                <a:latin typeface="+mj-lt"/>
                <a:ea typeface="Times New Roman" panose="02020603050405020304" pitchFamily="18" charset="0"/>
              </a:rPr>
              <a:t>, 117–134. </a:t>
            </a:r>
            <a:r>
              <a:rPr lang="en-US" sz="1600" err="1">
                <a:effectLst/>
                <a:latin typeface="+mj-lt"/>
                <a:ea typeface="Times New Roman" panose="02020603050405020304" pitchFamily="18" charset="0"/>
              </a:rPr>
              <a:t>Ablex</a:t>
            </a:r>
            <a:r>
              <a:rPr lang="en-US" sz="1600">
                <a:effectLst/>
                <a:latin typeface="+mj-lt"/>
                <a:ea typeface="Times New Roman" panose="02020603050405020304" pitchFamily="18" charset="0"/>
              </a:rPr>
              <a:t>.</a:t>
            </a:r>
            <a:r>
              <a:rPr lang="en-NO" sz="1600">
                <a:effectLst/>
                <a:latin typeface="+mj-lt"/>
              </a:rPr>
              <a:t> </a:t>
            </a:r>
            <a:endParaRPr lang="en-GB" sz="1600">
              <a:latin typeface="+mj-lt"/>
            </a:endParaRPr>
          </a:p>
          <a:p>
            <a:r>
              <a:rPr lang="nb-NO" sz="1600">
                <a:latin typeface="+mj-lt"/>
                <a:cs typeface="Calibri Light" panose="020F0302020204030204" pitchFamily="34" charset="0"/>
              </a:rPr>
              <a:t>Lyngfelt, Benjamin, </a:t>
            </a:r>
            <a:r>
              <a:rPr lang="nb-NO" sz="1600" err="1">
                <a:latin typeface="+mj-lt"/>
                <a:cs typeface="Calibri Light" panose="020F0302020204030204" pitchFamily="34" charset="0"/>
              </a:rPr>
              <a:t>Linnéa</a:t>
            </a:r>
            <a:r>
              <a:rPr lang="nb-NO" sz="1600">
                <a:latin typeface="+mj-lt"/>
                <a:cs typeface="Calibri Light" panose="020F0302020204030204" pitchFamily="34" charset="0"/>
              </a:rPr>
              <a:t> Bäckström, Lars </a:t>
            </a:r>
            <a:r>
              <a:rPr lang="nb-NO" sz="1600" err="1">
                <a:latin typeface="+mj-lt"/>
                <a:cs typeface="Calibri Light" panose="020F0302020204030204" pitchFamily="34" charset="0"/>
              </a:rPr>
              <a:t>Borin</a:t>
            </a:r>
            <a:r>
              <a:rPr lang="nb-NO" sz="1600">
                <a:latin typeface="+mj-lt"/>
                <a:cs typeface="Calibri Light" panose="020F0302020204030204" pitchFamily="34" charset="0"/>
              </a:rPr>
              <a:t>, Anna </a:t>
            </a:r>
            <a:r>
              <a:rPr lang="nb-NO" sz="1600" err="1">
                <a:latin typeface="+mj-lt"/>
                <a:cs typeface="Calibri Light" panose="020F0302020204030204" pitchFamily="34" charset="0"/>
              </a:rPr>
              <a:t>Ehrlemark</a:t>
            </a:r>
            <a:r>
              <a:rPr lang="nb-NO" sz="1600">
                <a:latin typeface="+mj-lt"/>
                <a:cs typeface="Calibri Light" panose="020F0302020204030204" pitchFamily="34" charset="0"/>
              </a:rPr>
              <a:t> &amp; Rudolf  </a:t>
            </a:r>
            <a:r>
              <a:rPr lang="nb-NO" sz="1600" err="1">
                <a:latin typeface="+mj-lt"/>
                <a:cs typeface="Calibri Light" panose="020F0302020204030204" pitchFamily="34" charset="0"/>
              </a:rPr>
              <a:t>Rydstedt</a:t>
            </a:r>
            <a:r>
              <a:rPr lang="nb-NO" sz="1600">
                <a:latin typeface="+mj-lt"/>
                <a:cs typeface="Calibri Light" panose="020F0302020204030204" pitchFamily="34" charset="0"/>
              </a:rPr>
              <a:t>. 2018. Chapter 3. </a:t>
            </a:r>
            <a:r>
              <a:rPr lang="nb-NO" sz="1600" err="1">
                <a:latin typeface="+mj-lt"/>
                <a:cs typeface="Calibri Light" panose="020F0302020204030204" pitchFamily="34" charset="0"/>
              </a:rPr>
              <a:t>Constructicography</a:t>
            </a:r>
            <a:r>
              <a:rPr lang="nb-NO" sz="1600">
                <a:latin typeface="+mj-lt"/>
                <a:cs typeface="Calibri Light" panose="020F0302020204030204" pitchFamily="34" charset="0"/>
              </a:rPr>
              <a:t> at </a:t>
            </a:r>
            <a:r>
              <a:rPr lang="nb-NO" sz="1600" err="1">
                <a:latin typeface="+mj-lt"/>
                <a:cs typeface="Calibri Light" panose="020F0302020204030204" pitchFamily="34" charset="0"/>
              </a:rPr>
              <a:t>work</a:t>
            </a:r>
            <a:r>
              <a:rPr lang="nb-NO" sz="1600">
                <a:latin typeface="+mj-lt"/>
                <a:cs typeface="Calibri Light" panose="020F0302020204030204" pitchFamily="34" charset="0"/>
              </a:rPr>
              <a:t>: </a:t>
            </a:r>
            <a:r>
              <a:rPr lang="nb-NO" sz="1600" err="1">
                <a:latin typeface="+mj-lt"/>
                <a:cs typeface="Calibri Light" panose="020F0302020204030204" pitchFamily="34" charset="0"/>
              </a:rPr>
              <a:t>Theory</a:t>
            </a:r>
            <a:r>
              <a:rPr lang="nb-NO" sz="1600">
                <a:latin typeface="+mj-lt"/>
                <a:cs typeface="Calibri Light" panose="020F0302020204030204" pitchFamily="34" charset="0"/>
              </a:rPr>
              <a:t> </a:t>
            </a:r>
            <a:r>
              <a:rPr lang="nb-NO" sz="1600" err="1">
                <a:latin typeface="+mj-lt"/>
                <a:cs typeface="Calibri Light" panose="020F0302020204030204" pitchFamily="34" charset="0"/>
              </a:rPr>
              <a:t>meets</a:t>
            </a:r>
            <a:r>
              <a:rPr lang="nb-NO" sz="1600">
                <a:latin typeface="+mj-lt"/>
                <a:cs typeface="Calibri Light" panose="020F0302020204030204" pitchFamily="34" charset="0"/>
              </a:rPr>
              <a:t> </a:t>
            </a:r>
            <a:r>
              <a:rPr lang="nb-NO" sz="1600" err="1">
                <a:latin typeface="+mj-lt"/>
                <a:cs typeface="Calibri Light" panose="020F0302020204030204" pitchFamily="34" charset="0"/>
              </a:rPr>
              <a:t>practice</a:t>
            </a:r>
            <a:r>
              <a:rPr lang="nb-NO" sz="1600">
                <a:latin typeface="+mj-lt"/>
                <a:cs typeface="Calibri Light" panose="020F0302020204030204" pitchFamily="34" charset="0"/>
              </a:rPr>
              <a:t> in </a:t>
            </a:r>
            <a:r>
              <a:rPr lang="nb-NO" sz="1600" err="1">
                <a:latin typeface="+mj-lt"/>
                <a:cs typeface="Calibri Light" panose="020F0302020204030204" pitchFamily="34" charset="0"/>
              </a:rPr>
              <a:t>the</a:t>
            </a:r>
            <a:r>
              <a:rPr lang="nb-NO" sz="1600">
                <a:latin typeface="+mj-lt"/>
                <a:cs typeface="Calibri Light" panose="020F0302020204030204" pitchFamily="34" charset="0"/>
              </a:rPr>
              <a:t> </a:t>
            </a:r>
            <a:r>
              <a:rPr lang="nb-NO" sz="1600" err="1">
                <a:latin typeface="+mj-lt"/>
                <a:cs typeface="Calibri Light" panose="020F0302020204030204" pitchFamily="34" charset="0"/>
              </a:rPr>
              <a:t>Swedish</a:t>
            </a:r>
            <a:r>
              <a:rPr lang="nb-NO" sz="1600">
                <a:latin typeface="+mj-lt"/>
                <a:cs typeface="Calibri Light" panose="020F0302020204030204" pitchFamily="34" charset="0"/>
              </a:rPr>
              <a:t> constructicon. </a:t>
            </a:r>
            <a:r>
              <a:rPr lang="en-GB" sz="1600" b="0" i="0">
                <a:solidFill>
                  <a:srgbClr val="000000"/>
                </a:solidFill>
                <a:effectLst/>
                <a:latin typeface="+mj-lt"/>
              </a:rPr>
              <a:t>In </a:t>
            </a:r>
            <a:r>
              <a:rPr lang="en-GB" sz="1600" b="0" i="0" err="1">
                <a:solidFill>
                  <a:srgbClr val="000000"/>
                </a:solidFill>
                <a:effectLst/>
                <a:latin typeface="+mj-lt"/>
              </a:rPr>
              <a:t>Lyngfelt</a:t>
            </a:r>
            <a:r>
              <a:rPr lang="en-GB" sz="1600" b="0" i="0">
                <a:solidFill>
                  <a:srgbClr val="000000"/>
                </a:solidFill>
                <a:effectLst/>
                <a:latin typeface="+mj-lt"/>
              </a:rPr>
              <a:t>, B., </a:t>
            </a:r>
            <a:r>
              <a:rPr lang="en-GB" sz="1600" b="0" i="0" err="1">
                <a:solidFill>
                  <a:srgbClr val="000000"/>
                </a:solidFill>
                <a:effectLst/>
                <a:latin typeface="+mj-lt"/>
              </a:rPr>
              <a:t>Borin</a:t>
            </a:r>
            <a:r>
              <a:rPr lang="en-GB" sz="1600" b="0" i="0">
                <a:solidFill>
                  <a:srgbClr val="000000"/>
                </a:solidFill>
                <a:effectLst/>
                <a:latin typeface="+mj-lt"/>
              </a:rPr>
              <a:t>, L., Ohara, K., &amp; Torrent, T. T.  </a:t>
            </a:r>
            <a:r>
              <a:rPr lang="en-GB" sz="1600" b="0" i="1" err="1">
                <a:solidFill>
                  <a:srgbClr val="000000"/>
                </a:solidFill>
                <a:effectLst/>
                <a:latin typeface="+mj-lt"/>
              </a:rPr>
              <a:t>Constructicography</a:t>
            </a:r>
            <a:r>
              <a:rPr lang="en-GB" sz="1600" b="0" i="0">
                <a:solidFill>
                  <a:srgbClr val="000000"/>
                </a:solidFill>
                <a:effectLst/>
                <a:latin typeface="+mj-lt"/>
              </a:rPr>
              <a:t> (Vol. 22). John </a:t>
            </a:r>
            <a:r>
              <a:rPr lang="en-GB" sz="1600" b="0" i="0" err="1">
                <a:solidFill>
                  <a:srgbClr val="000000"/>
                </a:solidFill>
                <a:effectLst/>
                <a:latin typeface="+mj-lt"/>
              </a:rPr>
              <a:t>Benjamins</a:t>
            </a:r>
            <a:r>
              <a:rPr lang="en-GB" sz="1600" b="0" i="0">
                <a:solidFill>
                  <a:srgbClr val="000000"/>
                </a:solidFill>
                <a:effectLst/>
                <a:latin typeface="+mj-lt"/>
              </a:rPr>
              <a:t> Publishing Company. </a:t>
            </a:r>
            <a:r>
              <a:rPr lang="en-GB" sz="1600" b="0" i="0">
                <a:solidFill>
                  <a:srgbClr val="000000"/>
                </a:solidFill>
                <a:effectLst/>
                <a:latin typeface="+mj-lt"/>
                <a:hlinkClick r:id="rId2"/>
              </a:rPr>
              <a:t>https://doi.org/10.1075/cal.22.03lyn</a:t>
            </a:r>
            <a:r>
              <a:rPr lang="en-GB" sz="1600" b="0" i="0">
                <a:solidFill>
                  <a:srgbClr val="000000"/>
                </a:solidFill>
                <a:effectLst/>
                <a:latin typeface="+mj-lt"/>
              </a:rPr>
              <a:t> </a:t>
            </a:r>
            <a:endParaRPr lang="nb-NO" sz="1600">
              <a:latin typeface="+mj-lt"/>
              <a:cs typeface="Calibri Light" panose="020F0302020204030204" pitchFamily="34" charset="0"/>
            </a:endParaRPr>
          </a:p>
          <a:p>
            <a:r>
              <a:rPr lang="en-US" sz="1600" err="1">
                <a:effectLst/>
                <a:latin typeface="+mj-lt"/>
                <a:ea typeface="Times New Roman" panose="02020603050405020304" pitchFamily="18" charset="0"/>
              </a:rPr>
              <a:t>Mesch</a:t>
            </a:r>
            <a:r>
              <a:rPr lang="en-US" sz="1600">
                <a:effectLst/>
                <a:latin typeface="+mj-lt"/>
                <a:ea typeface="Times New Roman" panose="02020603050405020304" pitchFamily="18" charset="0"/>
              </a:rPr>
              <a:t>, Johanna, Eli </a:t>
            </a:r>
            <a:r>
              <a:rPr lang="en-US" sz="1600" err="1">
                <a:effectLst/>
                <a:latin typeface="+mj-lt"/>
                <a:ea typeface="Times New Roman" panose="02020603050405020304" pitchFamily="18" charset="0"/>
              </a:rPr>
              <a:t>Raanes</a:t>
            </a:r>
            <a:r>
              <a:rPr lang="en-US" sz="1600">
                <a:effectLst/>
                <a:latin typeface="+mj-lt"/>
                <a:ea typeface="Times New Roman" panose="02020603050405020304" pitchFamily="18" charset="0"/>
              </a:rPr>
              <a:t>, and Lindsay Ferrara. 2015. Co-forming real space blends in tactile signed language dialogues. </a:t>
            </a:r>
            <a:r>
              <a:rPr lang="en-US" sz="1600" i="1">
                <a:effectLst/>
                <a:latin typeface="+mj-lt"/>
                <a:ea typeface="Times New Roman" panose="02020603050405020304" pitchFamily="18" charset="0"/>
              </a:rPr>
              <a:t>Cognitive Linguistics</a:t>
            </a:r>
            <a:r>
              <a:rPr lang="en-US" sz="1600">
                <a:effectLst/>
                <a:latin typeface="+mj-lt"/>
                <a:ea typeface="Times New Roman" panose="02020603050405020304" pitchFamily="18" charset="0"/>
              </a:rPr>
              <a:t> </a:t>
            </a:r>
            <a:r>
              <a:rPr lang="en-US" sz="1600" i="1">
                <a:effectLst/>
                <a:latin typeface="+mj-lt"/>
                <a:ea typeface="Times New Roman" panose="02020603050405020304" pitchFamily="18" charset="0"/>
              </a:rPr>
              <a:t>26(2)</a:t>
            </a:r>
            <a:r>
              <a:rPr lang="en-US" sz="1600">
                <a:effectLst/>
                <a:latin typeface="+mj-lt"/>
                <a:ea typeface="Times New Roman" panose="02020603050405020304" pitchFamily="18" charset="0"/>
              </a:rPr>
              <a:t>, 261–287. DOI 10.1515/cog-2014-0066</a:t>
            </a:r>
            <a:endParaRPr lang="en-GB" sz="1600">
              <a:latin typeface="+mj-lt"/>
            </a:endParaRPr>
          </a:p>
          <a:p>
            <a:r>
              <a:rPr lang="en-US" sz="1600" err="1">
                <a:effectLst/>
                <a:latin typeface="+mj-lt"/>
                <a:ea typeface="Times New Roman" panose="02020603050405020304" pitchFamily="18" charset="0"/>
              </a:rPr>
              <a:t>Moravcsik</a:t>
            </a:r>
            <a:r>
              <a:rPr lang="en-US" sz="1600">
                <a:effectLst/>
                <a:latin typeface="+mj-lt"/>
                <a:ea typeface="Times New Roman" panose="02020603050405020304" pitchFamily="18" charset="0"/>
              </a:rPr>
              <a:t>, Edith. 1978. Reduplicative constructions. In: Joseph H. Greenberg (Ed.), </a:t>
            </a:r>
            <a:r>
              <a:rPr lang="en-US" sz="1600" i="1">
                <a:effectLst/>
                <a:latin typeface="+mj-lt"/>
                <a:ea typeface="Times New Roman" panose="02020603050405020304" pitchFamily="18" charset="0"/>
              </a:rPr>
              <a:t>Universals of human language, vol. 3</a:t>
            </a:r>
            <a:r>
              <a:rPr lang="en-US" sz="1600">
                <a:effectLst/>
                <a:latin typeface="+mj-lt"/>
                <a:ea typeface="Times New Roman" panose="02020603050405020304" pitchFamily="18" charset="0"/>
              </a:rPr>
              <a:t>, 297–334. Stanford University Press.</a:t>
            </a:r>
            <a:endParaRPr lang="en-NO" sz="1600">
              <a:effectLst/>
              <a:latin typeface="+mj-lt"/>
              <a:ea typeface="Times New Roman" panose="02020603050405020304" pitchFamily="18" charset="0"/>
            </a:endParaRPr>
          </a:p>
          <a:p>
            <a:r>
              <a:rPr lang="en-US" sz="1600" err="1">
                <a:effectLst/>
                <a:latin typeface="+mj-lt"/>
                <a:ea typeface="Times New Roman" panose="02020603050405020304" pitchFamily="18" charset="0"/>
              </a:rPr>
              <a:t>Schegloff</a:t>
            </a:r>
            <a:r>
              <a:rPr lang="en-US" sz="1600">
                <a:effectLst/>
                <a:latin typeface="+mj-lt"/>
                <a:ea typeface="Times New Roman" panose="02020603050405020304" pitchFamily="18" charset="0"/>
              </a:rPr>
              <a:t>, Emanuel. 1991. Conversation Analysis and Socially Shared Cognition. In Lauren Resnick, John Levine and Stephanie Teasley (Eds.), </a:t>
            </a:r>
            <a:r>
              <a:rPr lang="en-US" sz="1600" i="1">
                <a:effectLst/>
                <a:latin typeface="+mj-lt"/>
                <a:ea typeface="Times New Roman" panose="02020603050405020304" pitchFamily="18" charset="0"/>
              </a:rPr>
              <a:t>Perspectives on Socially Shared Cognition</a:t>
            </a:r>
            <a:r>
              <a:rPr lang="en-US" sz="1600">
                <a:effectLst/>
                <a:latin typeface="+mj-lt"/>
                <a:ea typeface="Times New Roman" panose="02020603050405020304" pitchFamily="18" charset="0"/>
              </a:rPr>
              <a:t>, 150–171. American Psychological Association.</a:t>
            </a:r>
            <a:endParaRPr lang="en-NO" sz="1600">
              <a:effectLst/>
              <a:latin typeface="+mj-lt"/>
              <a:ea typeface="Times New Roman" panose="02020603050405020304" pitchFamily="18" charset="0"/>
            </a:endParaRPr>
          </a:p>
          <a:p>
            <a:r>
              <a:rPr lang="en-US" sz="1600">
                <a:effectLst/>
                <a:latin typeface="+mj-lt"/>
                <a:ea typeface="Times New Roman" panose="02020603050405020304" pitchFamily="18" charset="0"/>
              </a:rPr>
              <a:t>Ono, Tsuyoshi &amp; Sandra A. Thompson. 1995. What can Conversation tell us about Syntax? In Philip Davis (ed.), </a:t>
            </a:r>
            <a:r>
              <a:rPr lang="en-US" sz="1600" i="1">
                <a:effectLst/>
                <a:latin typeface="+mj-lt"/>
                <a:ea typeface="Times New Roman" panose="02020603050405020304" pitchFamily="18" charset="0"/>
              </a:rPr>
              <a:t>Alternative Linguistics: Descriptive and Theoretical Modes</a:t>
            </a:r>
            <a:r>
              <a:rPr lang="en-US" sz="1600">
                <a:effectLst/>
                <a:latin typeface="+mj-lt"/>
                <a:ea typeface="Times New Roman" panose="02020603050405020304" pitchFamily="18" charset="0"/>
              </a:rPr>
              <a:t>. </a:t>
            </a:r>
            <a:r>
              <a:rPr lang="en-US" sz="1600" i="1">
                <a:effectLst/>
                <a:latin typeface="+mj-lt"/>
                <a:ea typeface="Times New Roman" panose="02020603050405020304" pitchFamily="18" charset="0"/>
              </a:rPr>
              <a:t>Current Issues in Linguistic Theory, vol. 102,</a:t>
            </a:r>
            <a:r>
              <a:rPr lang="en-US" sz="1600">
                <a:effectLst/>
                <a:latin typeface="+mj-lt"/>
                <a:ea typeface="Times New Roman" panose="02020603050405020304" pitchFamily="18" charset="0"/>
              </a:rPr>
              <a:t> 213–271. John Benjamins.</a:t>
            </a:r>
            <a:r>
              <a:rPr lang="en-NO" sz="1600">
                <a:effectLst/>
                <a:latin typeface="+mj-lt"/>
              </a:rPr>
              <a:t> </a:t>
            </a:r>
            <a:endParaRPr lang="en-NO" sz="1600">
              <a:solidFill>
                <a:srgbClr val="FF0000"/>
              </a:solidFill>
              <a:latin typeface="+mj-lt"/>
            </a:endParaRPr>
          </a:p>
        </p:txBody>
      </p:sp>
      <p:sp>
        <p:nvSpPr>
          <p:cNvPr id="4" name="Slide Number Placeholder 3">
            <a:extLst>
              <a:ext uri="{FF2B5EF4-FFF2-40B4-BE49-F238E27FC236}">
                <a16:creationId xmlns:a16="http://schemas.microsoft.com/office/drawing/2014/main" id="{80E49294-B249-D650-F1D0-E26A4615DA81}"/>
              </a:ext>
            </a:extLst>
          </p:cNvPr>
          <p:cNvSpPr>
            <a:spLocks noGrp="1"/>
          </p:cNvSpPr>
          <p:nvPr>
            <p:ph type="sldNum" sz="quarter" idx="12"/>
          </p:nvPr>
        </p:nvSpPr>
        <p:spPr/>
        <p:txBody>
          <a:bodyPr/>
          <a:lstStyle/>
          <a:p>
            <a:fld id="{C1710B26-72D1-264C-8E36-3BA9F4ADA98D}" type="slidenum">
              <a:rPr lang="en-NO" smtClean="0"/>
              <a:t>25</a:t>
            </a:fld>
            <a:endParaRPr lang="en-NO"/>
          </a:p>
        </p:txBody>
      </p:sp>
    </p:spTree>
    <p:extLst>
      <p:ext uri="{BB962C8B-B14F-4D97-AF65-F5344CB8AC3E}">
        <p14:creationId xmlns:p14="http://schemas.microsoft.com/office/powerpoint/2010/main" val="246260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6B86B0-F0C5-E65C-5E7A-D65DE4E493CB}"/>
              </a:ext>
            </a:extLst>
          </p:cNvPr>
          <p:cNvSpPr>
            <a:spLocks noGrp="1"/>
          </p:cNvSpPr>
          <p:nvPr>
            <p:ph type="title"/>
          </p:nvPr>
        </p:nvSpPr>
        <p:spPr/>
        <p:txBody>
          <a:bodyPr/>
          <a:lstStyle/>
          <a:p>
            <a:r>
              <a:rPr lang="en-GB"/>
              <a:t>E</a:t>
            </a:r>
            <a:r>
              <a:rPr lang="en-NO"/>
              <a:t>xtra slides</a:t>
            </a:r>
          </a:p>
        </p:txBody>
      </p:sp>
      <p:sp>
        <p:nvSpPr>
          <p:cNvPr id="5" name="Text Placeholder 4">
            <a:extLst>
              <a:ext uri="{FF2B5EF4-FFF2-40B4-BE49-F238E27FC236}">
                <a16:creationId xmlns:a16="http://schemas.microsoft.com/office/drawing/2014/main" id="{DE3266A0-B622-2A0E-834F-02E02AB25732}"/>
              </a:ext>
            </a:extLst>
          </p:cNvPr>
          <p:cNvSpPr>
            <a:spLocks noGrp="1"/>
          </p:cNvSpPr>
          <p:nvPr>
            <p:ph type="body" idx="1"/>
          </p:nvPr>
        </p:nvSpPr>
        <p:spPr/>
        <p:txBody>
          <a:bodyPr/>
          <a:lstStyle/>
          <a:p>
            <a:endParaRPr lang="en-NO"/>
          </a:p>
        </p:txBody>
      </p:sp>
      <p:sp>
        <p:nvSpPr>
          <p:cNvPr id="2" name="Slide Number Placeholder 1">
            <a:extLst>
              <a:ext uri="{FF2B5EF4-FFF2-40B4-BE49-F238E27FC236}">
                <a16:creationId xmlns:a16="http://schemas.microsoft.com/office/drawing/2014/main" id="{EB66CA29-A350-18A3-BFC1-5DB76DB5844E}"/>
              </a:ext>
            </a:extLst>
          </p:cNvPr>
          <p:cNvSpPr>
            <a:spLocks noGrp="1"/>
          </p:cNvSpPr>
          <p:nvPr>
            <p:ph type="sldNum" sz="quarter" idx="12"/>
          </p:nvPr>
        </p:nvSpPr>
        <p:spPr/>
        <p:txBody>
          <a:bodyPr/>
          <a:lstStyle/>
          <a:p>
            <a:fld id="{C1710B26-72D1-264C-8E36-3BA9F4ADA98D}" type="slidenum">
              <a:rPr lang="en-NO" smtClean="0"/>
              <a:t>26</a:t>
            </a:fld>
            <a:endParaRPr lang="en-NO"/>
          </a:p>
        </p:txBody>
      </p:sp>
    </p:spTree>
    <p:extLst>
      <p:ext uri="{BB962C8B-B14F-4D97-AF65-F5344CB8AC3E}">
        <p14:creationId xmlns:p14="http://schemas.microsoft.com/office/powerpoint/2010/main" val="3514736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5300AE-A5CC-8691-2645-C8CB50324C24}"/>
              </a:ext>
            </a:extLst>
          </p:cNvPr>
          <p:cNvSpPr>
            <a:spLocks noGrp="1"/>
          </p:cNvSpPr>
          <p:nvPr>
            <p:ph type="sldNum" sz="quarter" idx="12"/>
          </p:nvPr>
        </p:nvSpPr>
        <p:spPr/>
        <p:txBody>
          <a:bodyPr/>
          <a:lstStyle/>
          <a:p>
            <a:fld id="{C1710B26-72D1-264C-8E36-3BA9F4ADA98D}" type="slidenum">
              <a:rPr lang="en-NO" smtClean="0"/>
              <a:t>2</a:t>
            </a:fld>
            <a:endParaRPr lang="en-NO"/>
          </a:p>
        </p:txBody>
      </p:sp>
      <p:pic>
        <p:nvPicPr>
          <p:cNvPr id="4" name="Picture 3">
            <a:extLst>
              <a:ext uri="{FF2B5EF4-FFF2-40B4-BE49-F238E27FC236}">
                <a16:creationId xmlns:a16="http://schemas.microsoft.com/office/drawing/2014/main" id="{1BF80456-AB5D-9B50-AC10-7D106B9020E0}"/>
              </a:ext>
            </a:extLst>
          </p:cNvPr>
          <p:cNvPicPr>
            <a:picLocks noChangeAspect="1"/>
          </p:cNvPicPr>
          <p:nvPr/>
        </p:nvPicPr>
        <p:blipFill>
          <a:blip r:embed="rId2"/>
          <a:stretch>
            <a:fillRect/>
          </a:stretch>
        </p:blipFill>
        <p:spPr>
          <a:xfrm>
            <a:off x="2209800" y="1473522"/>
            <a:ext cx="7772400" cy="3064226"/>
          </a:xfrm>
          <a:prstGeom prst="rect">
            <a:avLst/>
          </a:prstGeom>
        </p:spPr>
      </p:pic>
      <p:sp>
        <p:nvSpPr>
          <p:cNvPr id="5" name="Title 1">
            <a:extLst>
              <a:ext uri="{FF2B5EF4-FFF2-40B4-BE49-F238E27FC236}">
                <a16:creationId xmlns:a16="http://schemas.microsoft.com/office/drawing/2014/main" id="{4571643E-4759-D726-4EDA-832BC4026EBB}"/>
              </a:ext>
            </a:extLst>
          </p:cNvPr>
          <p:cNvSpPr txBox="1">
            <a:spLocks/>
          </p:cNvSpPr>
          <p:nvPr/>
        </p:nvSpPr>
        <p:spPr>
          <a:xfrm>
            <a:off x="757766" y="657225"/>
            <a:ext cx="10676467"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b-NO"/>
              <a:t>Point </a:t>
            </a:r>
            <a:r>
              <a:rPr lang="nb-NO" err="1"/>
              <a:t>of</a:t>
            </a:r>
            <a:r>
              <a:rPr lang="nb-NO"/>
              <a:t> </a:t>
            </a:r>
            <a:r>
              <a:rPr lang="nb-NO" err="1"/>
              <a:t>departure</a:t>
            </a:r>
            <a:endParaRPr lang="en-NO"/>
          </a:p>
        </p:txBody>
      </p:sp>
    </p:spTree>
    <p:extLst>
      <p:ext uri="{BB962C8B-B14F-4D97-AF65-F5344CB8AC3E}">
        <p14:creationId xmlns:p14="http://schemas.microsoft.com/office/powerpoint/2010/main" val="96042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ree Vector | Warehouse worker checking inventory">
            <a:extLst>
              <a:ext uri="{FF2B5EF4-FFF2-40B4-BE49-F238E27FC236}">
                <a16:creationId xmlns:a16="http://schemas.microsoft.com/office/drawing/2014/main" id="{A9F1ED99-CFBA-721D-5DD6-00F0B4941A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3353"/>
          <a:stretch/>
        </p:blipFill>
        <p:spPr bwMode="auto">
          <a:xfrm>
            <a:off x="7507706" y="950161"/>
            <a:ext cx="4684294" cy="5406189"/>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0D6FB6DD-5496-3A26-E27A-110585A107BA}"/>
              </a:ext>
            </a:extLst>
          </p:cNvPr>
          <p:cNvSpPr>
            <a:spLocks noGrp="1"/>
          </p:cNvSpPr>
          <p:nvPr>
            <p:ph type="sldNum" sz="quarter" idx="12"/>
          </p:nvPr>
        </p:nvSpPr>
        <p:spPr/>
        <p:txBody>
          <a:bodyPr/>
          <a:lstStyle/>
          <a:p>
            <a:fld id="{C1710B26-72D1-264C-8E36-3BA9F4ADA98D}" type="slidenum">
              <a:rPr lang="en-NO" smtClean="0"/>
              <a:t>3</a:t>
            </a:fld>
            <a:endParaRPr lang="en-NO"/>
          </a:p>
        </p:txBody>
      </p:sp>
      <p:sp>
        <p:nvSpPr>
          <p:cNvPr id="4" name="TextBox 3">
            <a:extLst>
              <a:ext uri="{FF2B5EF4-FFF2-40B4-BE49-F238E27FC236}">
                <a16:creationId xmlns:a16="http://schemas.microsoft.com/office/drawing/2014/main" id="{E5E466F7-C035-AE17-337E-E737264C9290}"/>
              </a:ext>
            </a:extLst>
          </p:cNvPr>
          <p:cNvSpPr txBox="1"/>
          <p:nvPr/>
        </p:nvSpPr>
        <p:spPr>
          <a:xfrm>
            <a:off x="592789" y="1451811"/>
            <a:ext cx="8262453" cy="4154984"/>
          </a:xfrm>
          <a:prstGeom prst="rect">
            <a:avLst/>
          </a:prstGeom>
          <a:noFill/>
        </p:spPr>
        <p:txBody>
          <a:bodyPr wrap="square">
            <a:spAutoFit/>
          </a:bodyPr>
          <a:lstStyle/>
          <a:p>
            <a:r>
              <a:rPr lang="en-GB" sz="2400" b="0" i="0">
                <a:effectLst/>
                <a:latin typeface="Times New Roman" panose="02020603050405020304" pitchFamily="18" charset="0"/>
              </a:rPr>
              <a:t>This leads to the question how we should call the set of conventional form-meaning pairs that comprises both lexemes and constructions. One could call it “extended lexicon” (treating constructions as kinds of lexical items) or “extended constructicon” (treating lexical items as kinds of constructions), but it seems better to give it a new name, such as </a:t>
            </a:r>
            <a:r>
              <a:rPr lang="en-GB" sz="2400" b="0" i="0" err="1">
                <a:effectLst/>
                <a:highlight>
                  <a:srgbClr val="A1E4E9"/>
                </a:highlight>
                <a:latin typeface="Times New Roman" panose="02020603050405020304" pitchFamily="18" charset="0"/>
              </a:rPr>
              <a:t>inventorium</a:t>
            </a:r>
            <a:r>
              <a:rPr lang="en-GB" sz="2400" b="0" i="0">
                <a:effectLst/>
                <a:latin typeface="Times New Roman" panose="02020603050405020304" pitchFamily="18" charset="0"/>
              </a:rPr>
              <a:t> (</a:t>
            </a:r>
            <a:r>
              <a:rPr lang="en-GB" sz="2400" b="0" i="0" err="1">
                <a:effectLst/>
                <a:latin typeface="Times New Roman" panose="02020603050405020304" pitchFamily="18" charset="0"/>
              </a:rPr>
              <a:t>Haspelmath</a:t>
            </a:r>
            <a:r>
              <a:rPr lang="en-GB" sz="2400" b="0" i="0">
                <a:effectLst/>
                <a:latin typeface="Times New Roman" panose="02020603050405020304" pitchFamily="18" charset="0"/>
              </a:rPr>
              <a:t> (2024),). This enables us to treat both lexemes and constructions as </a:t>
            </a:r>
            <a:r>
              <a:rPr lang="en-GB" sz="2400" b="0" i="0">
                <a:effectLst/>
                <a:highlight>
                  <a:srgbClr val="A1E4E9"/>
                </a:highlight>
                <a:latin typeface="Times New Roman" panose="02020603050405020304" pitchFamily="18" charset="0"/>
              </a:rPr>
              <a:t>inventorial items</a:t>
            </a:r>
            <a:r>
              <a:rPr lang="en-GB" sz="2400" b="0" i="0">
                <a:effectLst/>
                <a:latin typeface="Times New Roman" panose="02020603050405020304" pitchFamily="18" charset="0"/>
              </a:rPr>
              <a:t>, and we do not need to extend the meanings of older terms in a confusing way.</a:t>
            </a:r>
          </a:p>
          <a:p>
            <a:endParaRPr lang="en-GB" sz="2400">
              <a:latin typeface="Times New Roman" panose="02020603050405020304" pitchFamily="18" charset="0"/>
            </a:endParaRPr>
          </a:p>
          <a:p>
            <a:r>
              <a:rPr lang="en-GB" sz="2400" b="0" i="0">
                <a:effectLst/>
                <a:latin typeface="Times New Roman" panose="02020603050405020304" pitchFamily="18" charset="0"/>
              </a:rPr>
              <a:t>[</a:t>
            </a:r>
            <a:r>
              <a:rPr lang="en-GB" sz="2400" b="0" i="0" err="1">
                <a:effectLst/>
                <a:latin typeface="Times New Roman" panose="02020603050405020304" pitchFamily="18" charset="0"/>
              </a:rPr>
              <a:t>Haspelmath</a:t>
            </a:r>
            <a:r>
              <a:rPr lang="en-GB" sz="2400" b="0" i="0">
                <a:effectLst/>
                <a:latin typeface="Times New Roman" panose="02020603050405020304" pitchFamily="18" charset="0"/>
              </a:rPr>
              <a:t> 2023: 6]</a:t>
            </a:r>
            <a:endParaRPr lang="en-NO" sz="2400"/>
          </a:p>
        </p:txBody>
      </p:sp>
      <p:sp>
        <p:nvSpPr>
          <p:cNvPr id="5" name="TextBox 4">
            <a:extLst>
              <a:ext uri="{FF2B5EF4-FFF2-40B4-BE49-F238E27FC236}">
                <a16:creationId xmlns:a16="http://schemas.microsoft.com/office/drawing/2014/main" id="{B46A88A7-6BFA-1C1C-25ED-4201AD0BA643}"/>
              </a:ext>
            </a:extLst>
          </p:cNvPr>
          <p:cNvSpPr txBox="1"/>
          <p:nvPr/>
        </p:nvSpPr>
        <p:spPr>
          <a:xfrm>
            <a:off x="9580538" y="535108"/>
            <a:ext cx="2010808" cy="830997"/>
          </a:xfrm>
          <a:prstGeom prst="rect">
            <a:avLst/>
          </a:prstGeom>
          <a:noFill/>
        </p:spPr>
        <p:txBody>
          <a:bodyPr wrap="none" lIns="91440" tIns="45720" rIns="91440" bIns="45720" rtlCol="0" anchor="t">
            <a:spAutoFit/>
          </a:bodyPr>
          <a:lstStyle/>
          <a:p>
            <a:pPr algn="ctr"/>
            <a:r>
              <a:rPr lang="en-NO" sz="2400"/>
              <a:t>Interpretation</a:t>
            </a:r>
          </a:p>
          <a:p>
            <a:pPr algn="ctr"/>
            <a:r>
              <a:rPr lang="en-NO" sz="2400">
                <a:cs typeface="Calibri"/>
              </a:rPr>
              <a:t>of </a:t>
            </a:r>
            <a:r>
              <a:rPr lang="en-NO" sz="2400" err="1">
                <a:cs typeface="Calibri"/>
              </a:rPr>
              <a:t>Haspelmath</a:t>
            </a:r>
            <a:endParaRPr lang="en-NO" sz="2400">
              <a:cs typeface="Calibri"/>
            </a:endParaRPr>
          </a:p>
        </p:txBody>
      </p:sp>
      <p:pic>
        <p:nvPicPr>
          <p:cNvPr id="1028" name="Picture 4" descr="Premium Vector | Worker Check inventories before shipping concept of  Inventory control system">
            <a:extLst>
              <a:ext uri="{FF2B5EF4-FFF2-40B4-BE49-F238E27FC236}">
                <a16:creationId xmlns:a16="http://schemas.microsoft.com/office/drawing/2014/main" id="{C68F48CB-D839-63F4-1004-131646D9B5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1471" t="45915" r="28362" b="15576"/>
          <a:stretch/>
        </p:blipFill>
        <p:spPr bwMode="auto">
          <a:xfrm>
            <a:off x="9005333" y="1285243"/>
            <a:ext cx="844520" cy="1290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116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FCFF3E-24AC-5A29-C95A-A62AAB5B8628}"/>
              </a:ext>
            </a:extLst>
          </p:cNvPr>
          <p:cNvSpPr>
            <a:spLocks noGrp="1"/>
          </p:cNvSpPr>
          <p:nvPr>
            <p:ph type="sldNum" sz="quarter" idx="12"/>
          </p:nvPr>
        </p:nvSpPr>
        <p:spPr/>
        <p:txBody>
          <a:bodyPr/>
          <a:lstStyle/>
          <a:p>
            <a:fld id="{C1710B26-72D1-264C-8E36-3BA9F4ADA98D}" type="slidenum">
              <a:rPr lang="en-NO" smtClean="0"/>
              <a:t>4</a:t>
            </a:fld>
            <a:endParaRPr lang="en-NO"/>
          </a:p>
        </p:txBody>
      </p:sp>
      <p:pic>
        <p:nvPicPr>
          <p:cNvPr id="3" name="Picture 2" descr="Free Vector | Warehouse worker checking inventory">
            <a:extLst>
              <a:ext uri="{FF2B5EF4-FFF2-40B4-BE49-F238E27FC236}">
                <a16:creationId xmlns:a16="http://schemas.microsoft.com/office/drawing/2014/main" id="{AE8A3ED6-ED8A-421D-7E79-59B663AE9A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3353"/>
          <a:stretch/>
        </p:blipFill>
        <p:spPr bwMode="auto">
          <a:xfrm>
            <a:off x="117349" y="950161"/>
            <a:ext cx="4684294" cy="540618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0623ECE-6881-5A99-E87B-ABC0AF9B161D}"/>
              </a:ext>
            </a:extLst>
          </p:cNvPr>
          <p:cNvSpPr txBox="1"/>
          <p:nvPr/>
        </p:nvSpPr>
        <p:spPr>
          <a:xfrm>
            <a:off x="2039455" y="535108"/>
            <a:ext cx="2010808" cy="830997"/>
          </a:xfrm>
          <a:prstGeom prst="rect">
            <a:avLst/>
          </a:prstGeom>
          <a:noFill/>
        </p:spPr>
        <p:txBody>
          <a:bodyPr wrap="none" lIns="91440" tIns="45720" rIns="91440" bIns="45720" rtlCol="0" anchor="t">
            <a:spAutoFit/>
          </a:bodyPr>
          <a:lstStyle/>
          <a:p>
            <a:pPr algn="ctr"/>
            <a:r>
              <a:rPr lang="en-GB" sz="2400"/>
              <a:t>I</a:t>
            </a:r>
            <a:r>
              <a:rPr lang="en-NO" sz="2400" err="1"/>
              <a:t>nterpretation</a:t>
            </a:r>
            <a:endParaRPr lang="en-US" sz="2400" err="1">
              <a:cs typeface="Calibri"/>
            </a:endParaRPr>
          </a:p>
          <a:p>
            <a:pPr algn="ctr"/>
            <a:r>
              <a:rPr lang="en-NO" sz="2400">
                <a:cs typeface="Calibri"/>
              </a:rPr>
              <a:t>of </a:t>
            </a:r>
            <a:r>
              <a:rPr lang="en-NO" sz="2400" err="1">
                <a:cs typeface="Calibri"/>
              </a:rPr>
              <a:t>Haspelmath</a:t>
            </a:r>
            <a:endParaRPr lang="en-NO" sz="2400">
              <a:cs typeface="Calibri"/>
            </a:endParaRPr>
          </a:p>
        </p:txBody>
      </p:sp>
      <p:pic>
        <p:nvPicPr>
          <p:cNvPr id="6" name="Picture 4" descr="Premium Vector | Worker Check inventories before shipping concept of  Inventory control system">
            <a:extLst>
              <a:ext uri="{FF2B5EF4-FFF2-40B4-BE49-F238E27FC236}">
                <a16:creationId xmlns:a16="http://schemas.microsoft.com/office/drawing/2014/main" id="{CA6E6E2E-A010-78C2-D921-C1AEE49ECB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471" t="45915" r="28362" b="15576"/>
          <a:stretch/>
        </p:blipFill>
        <p:spPr bwMode="auto">
          <a:xfrm>
            <a:off x="1614976" y="1285243"/>
            <a:ext cx="844520" cy="129061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eep Learning&quot; Images – Browse 136,318 Stock Photos, Vectors, and Video |  Adobe Stock">
            <a:extLst>
              <a:ext uri="{FF2B5EF4-FFF2-40B4-BE49-F238E27FC236}">
                <a16:creationId xmlns:a16="http://schemas.microsoft.com/office/drawing/2014/main" id="{3774E283-A8AE-464F-0DB9-D82E976332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9270" y="1606763"/>
            <a:ext cx="5493507" cy="313914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3A9F5CE-37BE-8FA6-7BB1-4A73384FEC89}"/>
              </a:ext>
            </a:extLst>
          </p:cNvPr>
          <p:cNvSpPr txBox="1"/>
          <p:nvPr/>
        </p:nvSpPr>
        <p:spPr>
          <a:xfrm>
            <a:off x="8331474" y="719326"/>
            <a:ext cx="1429109" cy="461665"/>
          </a:xfrm>
          <a:prstGeom prst="rect">
            <a:avLst/>
          </a:prstGeom>
          <a:noFill/>
        </p:spPr>
        <p:txBody>
          <a:bodyPr wrap="none" lIns="91440" tIns="45720" rIns="91440" bIns="45720" rtlCol="0" anchor="t">
            <a:spAutoFit/>
          </a:bodyPr>
          <a:lstStyle/>
          <a:p>
            <a:pPr algn="ctr"/>
            <a:r>
              <a:rPr lang="en-GB" sz="2400"/>
              <a:t>O</a:t>
            </a:r>
            <a:r>
              <a:rPr lang="en-NO" sz="2400" err="1"/>
              <a:t>ur</a:t>
            </a:r>
            <a:r>
              <a:rPr lang="en-NO" sz="2400"/>
              <a:t> claim</a:t>
            </a:r>
          </a:p>
        </p:txBody>
      </p:sp>
      <p:sp>
        <p:nvSpPr>
          <p:cNvPr id="8" name="Right Arrow 7">
            <a:extLst>
              <a:ext uri="{FF2B5EF4-FFF2-40B4-BE49-F238E27FC236}">
                <a16:creationId xmlns:a16="http://schemas.microsoft.com/office/drawing/2014/main" id="{C34B81CC-0AFE-C35A-700C-7112F6DDD3F2}"/>
              </a:ext>
            </a:extLst>
          </p:cNvPr>
          <p:cNvSpPr/>
          <p:nvPr/>
        </p:nvSpPr>
        <p:spPr>
          <a:xfrm>
            <a:off x="4636168" y="3176337"/>
            <a:ext cx="2021306" cy="1074821"/>
          </a:xfrm>
          <a:prstGeom prst="rightArrow">
            <a:avLst/>
          </a:prstGeom>
          <a:solidFill>
            <a:srgbClr val="ADE0E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0" name="TextBox 9">
            <a:extLst>
              <a:ext uri="{FF2B5EF4-FFF2-40B4-BE49-F238E27FC236}">
                <a16:creationId xmlns:a16="http://schemas.microsoft.com/office/drawing/2014/main" id="{3B9ED216-87EB-6011-1232-40F1464F4977}"/>
              </a:ext>
            </a:extLst>
          </p:cNvPr>
          <p:cNvSpPr txBox="1"/>
          <p:nvPr/>
        </p:nvSpPr>
        <p:spPr>
          <a:xfrm>
            <a:off x="6299270" y="4980588"/>
            <a:ext cx="5493507" cy="1200329"/>
          </a:xfrm>
          <a:prstGeom prst="rect">
            <a:avLst/>
          </a:prstGeom>
          <a:noFill/>
        </p:spPr>
        <p:txBody>
          <a:bodyPr wrap="square">
            <a:spAutoFit/>
          </a:bodyPr>
          <a:lstStyle/>
          <a:p>
            <a:pPr algn="ctr"/>
            <a:r>
              <a:rPr lang="en-US" sz="2400">
                <a:cs typeface="Calibri" panose="020F0502020204030204"/>
              </a:rPr>
              <a:t>an </a:t>
            </a:r>
            <a:r>
              <a:rPr lang="en-US" sz="2400" b="1">
                <a:cs typeface="Calibri" panose="020F0502020204030204"/>
              </a:rPr>
              <a:t>interconnected system</a:t>
            </a:r>
            <a:r>
              <a:rPr lang="en-US" sz="2400">
                <a:cs typeface="Calibri" panose="020F0502020204030204"/>
              </a:rPr>
              <a:t> of thousands of constructions in which lexicon and grammar are fully integrated </a:t>
            </a:r>
            <a:endParaRPr lang="en-NO" sz="2400"/>
          </a:p>
        </p:txBody>
      </p:sp>
    </p:spTree>
    <p:extLst>
      <p:ext uri="{BB962C8B-B14F-4D97-AF65-F5344CB8AC3E}">
        <p14:creationId xmlns:p14="http://schemas.microsoft.com/office/powerpoint/2010/main" val="29440935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9C2457-D710-EC29-B948-0510999C0BDD}"/>
              </a:ext>
            </a:extLst>
          </p:cNvPr>
          <p:cNvSpPr>
            <a:spLocks noGrp="1"/>
          </p:cNvSpPr>
          <p:nvPr>
            <p:ph type="sldNum" sz="quarter" idx="12"/>
          </p:nvPr>
        </p:nvSpPr>
        <p:spPr/>
        <p:txBody>
          <a:bodyPr/>
          <a:lstStyle/>
          <a:p>
            <a:fld id="{C1710B26-72D1-264C-8E36-3BA9F4ADA98D}" type="slidenum">
              <a:rPr lang="en-NO" smtClean="0"/>
              <a:t>5</a:t>
            </a:fld>
            <a:endParaRPr lang="en-NO"/>
          </a:p>
        </p:txBody>
      </p:sp>
      <p:grpSp>
        <p:nvGrpSpPr>
          <p:cNvPr id="5" name="Group 4">
            <a:extLst>
              <a:ext uri="{FF2B5EF4-FFF2-40B4-BE49-F238E27FC236}">
                <a16:creationId xmlns:a16="http://schemas.microsoft.com/office/drawing/2014/main" id="{8AED9976-5ECF-E3F5-EE47-81DF79B534C4}"/>
              </a:ext>
            </a:extLst>
          </p:cNvPr>
          <p:cNvGrpSpPr/>
          <p:nvPr/>
        </p:nvGrpSpPr>
        <p:grpSpPr>
          <a:xfrm>
            <a:off x="331609" y="856824"/>
            <a:ext cx="11535020" cy="4711809"/>
            <a:chOff x="331609" y="1367921"/>
            <a:chExt cx="11535020" cy="4711809"/>
          </a:xfrm>
        </p:grpSpPr>
        <p:pic>
          <p:nvPicPr>
            <p:cNvPr id="3" name="Picture 2" descr="A blue screen with white text&#10;&#10;Description automatically generated">
              <a:extLst>
                <a:ext uri="{FF2B5EF4-FFF2-40B4-BE49-F238E27FC236}">
                  <a16:creationId xmlns:a16="http://schemas.microsoft.com/office/drawing/2014/main" id="{58B5B74F-F101-2FE0-5B90-7403ED644AA2}"/>
                </a:ext>
              </a:extLst>
            </p:cNvPr>
            <p:cNvPicPr>
              <a:picLocks noChangeAspect="1"/>
            </p:cNvPicPr>
            <p:nvPr/>
          </p:nvPicPr>
          <p:blipFill>
            <a:blip r:embed="rId2"/>
            <a:stretch>
              <a:fillRect/>
            </a:stretch>
          </p:blipFill>
          <p:spPr>
            <a:xfrm>
              <a:off x="331609" y="1367921"/>
              <a:ext cx="11532220" cy="4704162"/>
            </a:xfrm>
            <a:prstGeom prst="rect">
              <a:avLst/>
            </a:prstGeom>
          </p:spPr>
        </p:pic>
        <p:sp>
          <p:nvSpPr>
            <p:cNvPr id="4" name="Rectangle 3">
              <a:extLst>
                <a:ext uri="{FF2B5EF4-FFF2-40B4-BE49-F238E27FC236}">
                  <a16:creationId xmlns:a16="http://schemas.microsoft.com/office/drawing/2014/main" id="{C43CA35C-98E2-1DD5-373E-98533297B913}"/>
                </a:ext>
              </a:extLst>
            </p:cNvPr>
            <p:cNvSpPr/>
            <p:nvPr/>
          </p:nvSpPr>
          <p:spPr>
            <a:xfrm>
              <a:off x="9523981" y="5452235"/>
              <a:ext cx="2342648" cy="6274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E0E52AEE-D1F3-BA4F-B9D3-3B0643E11152}"/>
              </a:ext>
            </a:extLst>
          </p:cNvPr>
          <p:cNvSpPr txBox="1"/>
          <p:nvPr/>
        </p:nvSpPr>
        <p:spPr>
          <a:xfrm>
            <a:off x="1196794" y="5833973"/>
            <a:ext cx="980286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a:ea typeface="+mn-lt"/>
                <a:cs typeface="+mn-lt"/>
                <a:hlinkClick r:id="rId3"/>
              </a:rPr>
              <a:t>https://doi.org/10.1007/s11185-024-09298-z</a:t>
            </a:r>
            <a:r>
              <a:rPr lang="en-US" sz="4000">
                <a:ea typeface="+mn-lt"/>
                <a:cs typeface="+mn-lt"/>
              </a:rPr>
              <a:t> </a:t>
            </a:r>
            <a:endParaRPr lang="en-US" sz="4000">
              <a:cs typeface="Calibri"/>
            </a:endParaRPr>
          </a:p>
        </p:txBody>
      </p:sp>
    </p:spTree>
    <p:extLst>
      <p:ext uri="{BB962C8B-B14F-4D97-AF65-F5344CB8AC3E}">
        <p14:creationId xmlns:p14="http://schemas.microsoft.com/office/powerpoint/2010/main" val="975278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Lone island under starry night wallpaper - Beach wallpapers - #21962">
            <a:extLst>
              <a:ext uri="{FF2B5EF4-FFF2-40B4-BE49-F238E27FC236}">
                <a16:creationId xmlns:a16="http://schemas.microsoft.com/office/drawing/2014/main" id="{7674CEFC-E963-7DC1-52C5-2DFEB84396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60681B1-360B-3E22-EA03-6702F24F6953}"/>
              </a:ext>
            </a:extLst>
          </p:cNvPr>
          <p:cNvSpPr>
            <a:spLocks noGrp="1"/>
          </p:cNvSpPr>
          <p:nvPr>
            <p:ph type="title"/>
          </p:nvPr>
        </p:nvSpPr>
        <p:spPr>
          <a:xfrm>
            <a:off x="958850" y="3429000"/>
            <a:ext cx="10515600" cy="2852737"/>
          </a:xfrm>
        </p:spPr>
        <p:txBody>
          <a:bodyPr/>
          <a:lstStyle/>
          <a:p>
            <a:pPr algn="ctr"/>
            <a:r>
              <a:rPr lang="en-US">
                <a:solidFill>
                  <a:schemeClr val="bg1"/>
                </a:solidFill>
                <a:cs typeface="Calibri Light"/>
              </a:rPr>
              <a:t>No construction is an island</a:t>
            </a:r>
            <a:endParaRPr lang="en-US">
              <a:solidFill>
                <a:schemeClr val="bg1"/>
              </a:solidFill>
            </a:endParaRPr>
          </a:p>
        </p:txBody>
      </p:sp>
      <p:sp>
        <p:nvSpPr>
          <p:cNvPr id="4" name="Slide Number Placeholder 3">
            <a:extLst>
              <a:ext uri="{FF2B5EF4-FFF2-40B4-BE49-F238E27FC236}">
                <a16:creationId xmlns:a16="http://schemas.microsoft.com/office/drawing/2014/main" id="{5AE27A4E-0D17-FDB7-1856-3300A32104EB}"/>
              </a:ext>
            </a:extLst>
          </p:cNvPr>
          <p:cNvSpPr>
            <a:spLocks noGrp="1"/>
          </p:cNvSpPr>
          <p:nvPr>
            <p:ph type="sldNum" sz="quarter" idx="12"/>
          </p:nvPr>
        </p:nvSpPr>
        <p:spPr/>
        <p:txBody>
          <a:bodyPr/>
          <a:lstStyle/>
          <a:p>
            <a:fld id="{C1710B26-72D1-264C-8E36-3BA9F4ADA98D}" type="slidenum">
              <a:rPr lang="en-NO" smtClean="0"/>
              <a:t>6</a:t>
            </a:fld>
            <a:endParaRPr lang="en-NO"/>
          </a:p>
        </p:txBody>
      </p:sp>
    </p:spTree>
    <p:extLst>
      <p:ext uri="{BB962C8B-B14F-4D97-AF65-F5344CB8AC3E}">
        <p14:creationId xmlns:p14="http://schemas.microsoft.com/office/powerpoint/2010/main" val="2086140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582001-AB41-DD54-1C10-770C645A11DA}"/>
              </a:ext>
            </a:extLst>
          </p:cNvPr>
          <p:cNvSpPr>
            <a:spLocks noGrp="1"/>
          </p:cNvSpPr>
          <p:nvPr>
            <p:ph type="sldNum" sz="quarter" idx="12"/>
          </p:nvPr>
        </p:nvSpPr>
        <p:spPr/>
        <p:txBody>
          <a:bodyPr/>
          <a:lstStyle/>
          <a:p>
            <a:fld id="{C1710B26-72D1-264C-8E36-3BA9F4ADA98D}" type="slidenum">
              <a:rPr lang="en-NO" smtClean="0"/>
              <a:t>7</a:t>
            </a:fld>
            <a:endParaRPr lang="en-NO"/>
          </a:p>
        </p:txBody>
      </p:sp>
      <p:sp>
        <p:nvSpPr>
          <p:cNvPr id="3" name="Isosceles Triangle 2">
            <a:extLst>
              <a:ext uri="{FF2B5EF4-FFF2-40B4-BE49-F238E27FC236}">
                <a16:creationId xmlns:a16="http://schemas.microsoft.com/office/drawing/2014/main" id="{26564A22-132D-46F0-DC22-32C3F71EB1A5}"/>
              </a:ext>
            </a:extLst>
          </p:cNvPr>
          <p:cNvSpPr/>
          <p:nvPr/>
        </p:nvSpPr>
        <p:spPr>
          <a:xfrm>
            <a:off x="3242742" y="1082143"/>
            <a:ext cx="5744185" cy="4568764"/>
          </a:xfrm>
          <a:prstGeom prst="triangl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D76CADB0-E5DA-92AE-751A-7A3D0401A21E}"/>
              </a:ext>
            </a:extLst>
          </p:cNvPr>
          <p:cNvSpPr/>
          <p:nvPr/>
        </p:nvSpPr>
        <p:spPr>
          <a:xfrm>
            <a:off x="5371840" y="693174"/>
            <a:ext cx="1453104" cy="7824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Complex</a:t>
            </a:r>
            <a:endParaRPr lang="en-US"/>
          </a:p>
        </p:txBody>
      </p:sp>
      <p:sp>
        <p:nvSpPr>
          <p:cNvPr id="5" name="Rectangle: Rounded Corners 4">
            <a:extLst>
              <a:ext uri="{FF2B5EF4-FFF2-40B4-BE49-F238E27FC236}">
                <a16:creationId xmlns:a16="http://schemas.microsoft.com/office/drawing/2014/main" id="{418CAE0F-85D9-0B9B-5013-5B63A86D7742}"/>
              </a:ext>
            </a:extLst>
          </p:cNvPr>
          <p:cNvSpPr/>
          <p:nvPr/>
        </p:nvSpPr>
        <p:spPr>
          <a:xfrm>
            <a:off x="2514340" y="5249934"/>
            <a:ext cx="1453104" cy="7824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Concrete</a:t>
            </a:r>
          </a:p>
          <a:p>
            <a:pPr algn="ctr"/>
            <a:r>
              <a:rPr lang="en-US">
                <a:cs typeface="Calibri"/>
              </a:rPr>
              <a:t>(Anchor)</a:t>
            </a:r>
          </a:p>
        </p:txBody>
      </p:sp>
      <p:sp>
        <p:nvSpPr>
          <p:cNvPr id="6" name="Rectangle: Rounded Corners 5">
            <a:extLst>
              <a:ext uri="{FF2B5EF4-FFF2-40B4-BE49-F238E27FC236}">
                <a16:creationId xmlns:a16="http://schemas.microsoft.com/office/drawing/2014/main" id="{196980E2-8652-E84B-E73E-DF20964A22F5}"/>
              </a:ext>
            </a:extLst>
          </p:cNvPr>
          <p:cNvSpPr/>
          <p:nvPr/>
        </p:nvSpPr>
        <p:spPr>
          <a:xfrm>
            <a:off x="8252200" y="5265174"/>
            <a:ext cx="1453104" cy="7824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Abstract</a:t>
            </a:r>
          </a:p>
          <a:p>
            <a:pPr algn="ctr"/>
            <a:r>
              <a:rPr lang="en-US">
                <a:cs typeface="Calibri"/>
              </a:rPr>
              <a:t>(Slot)</a:t>
            </a:r>
          </a:p>
        </p:txBody>
      </p:sp>
      <p:sp>
        <p:nvSpPr>
          <p:cNvPr id="11" name="Double Wave 10">
            <a:extLst>
              <a:ext uri="{FF2B5EF4-FFF2-40B4-BE49-F238E27FC236}">
                <a16:creationId xmlns:a16="http://schemas.microsoft.com/office/drawing/2014/main" id="{7B4E1FC1-CCC7-8151-55DB-47B041CF8123}"/>
              </a:ext>
            </a:extLst>
          </p:cNvPr>
          <p:cNvSpPr/>
          <p:nvPr/>
        </p:nvSpPr>
        <p:spPr>
          <a:xfrm>
            <a:off x="621247" y="4948923"/>
            <a:ext cx="1689078" cy="1766559"/>
          </a:xfrm>
          <a:prstGeom prst="doubleWav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Morphemes / lexemes</a:t>
            </a:r>
          </a:p>
          <a:p>
            <a:pPr algn="ctr"/>
            <a:r>
              <a:rPr lang="en-US">
                <a:cs typeface="Calibri"/>
              </a:rPr>
              <a:t>See: dictionaries</a:t>
            </a:r>
          </a:p>
        </p:txBody>
      </p:sp>
      <p:pic>
        <p:nvPicPr>
          <p:cNvPr id="12" name="Graphic 11" descr="Anchor with solid fill">
            <a:extLst>
              <a:ext uri="{FF2B5EF4-FFF2-40B4-BE49-F238E27FC236}">
                <a16:creationId xmlns:a16="http://schemas.microsoft.com/office/drawing/2014/main" id="{80CF3592-A3A8-7192-282B-CF365FF4CF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38670" y="4661452"/>
            <a:ext cx="607944" cy="607943"/>
          </a:xfrm>
          <a:prstGeom prst="rect">
            <a:avLst/>
          </a:prstGeom>
        </p:spPr>
      </p:pic>
      <p:sp>
        <p:nvSpPr>
          <p:cNvPr id="14" name="TextBox 13">
            <a:extLst>
              <a:ext uri="{FF2B5EF4-FFF2-40B4-BE49-F238E27FC236}">
                <a16:creationId xmlns:a16="http://schemas.microsoft.com/office/drawing/2014/main" id="{7D2D6855-3FE1-E9DD-00BA-943D0FB26206}"/>
              </a:ext>
            </a:extLst>
          </p:cNvPr>
          <p:cNvSpPr txBox="1"/>
          <p:nvPr/>
        </p:nvSpPr>
        <p:spPr>
          <a:xfrm>
            <a:off x="8300517" y="4686335"/>
            <a:ext cx="136616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cs typeface="Calibri"/>
              </a:rPr>
              <a:t>…___...</a:t>
            </a:r>
          </a:p>
        </p:txBody>
      </p:sp>
      <p:sp>
        <p:nvSpPr>
          <p:cNvPr id="15" name="Double Wave 14">
            <a:extLst>
              <a:ext uri="{FF2B5EF4-FFF2-40B4-BE49-F238E27FC236}">
                <a16:creationId xmlns:a16="http://schemas.microsoft.com/office/drawing/2014/main" id="{B1D74BF0-2AEC-8FE5-8406-D765DA12E95E}"/>
              </a:ext>
            </a:extLst>
          </p:cNvPr>
          <p:cNvSpPr/>
          <p:nvPr/>
        </p:nvSpPr>
        <p:spPr>
          <a:xfrm>
            <a:off x="9897768" y="4948923"/>
            <a:ext cx="1689078" cy="1766559"/>
          </a:xfrm>
          <a:prstGeom prst="doubleWav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Syntactic roles</a:t>
            </a:r>
          </a:p>
          <a:p>
            <a:pPr algn="ctr"/>
            <a:r>
              <a:rPr lang="en-US">
                <a:cs typeface="Calibri"/>
              </a:rPr>
              <a:t>See: core grammar</a:t>
            </a:r>
          </a:p>
        </p:txBody>
      </p:sp>
      <p:sp>
        <p:nvSpPr>
          <p:cNvPr id="7" name="Double Wave 6">
            <a:extLst>
              <a:ext uri="{FF2B5EF4-FFF2-40B4-BE49-F238E27FC236}">
                <a16:creationId xmlns:a16="http://schemas.microsoft.com/office/drawing/2014/main" id="{8882BDCD-3742-03EC-0835-3A86CFB49DD2}"/>
              </a:ext>
            </a:extLst>
          </p:cNvPr>
          <p:cNvSpPr/>
          <p:nvPr/>
        </p:nvSpPr>
        <p:spPr>
          <a:xfrm>
            <a:off x="7037287" y="201662"/>
            <a:ext cx="1689078" cy="1766559"/>
          </a:xfrm>
          <a:prstGeom prst="doubleWav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Entire discourse structures</a:t>
            </a:r>
            <a:endParaRPr lang="en-US"/>
          </a:p>
          <a:p>
            <a:pPr algn="ctr"/>
            <a:r>
              <a:rPr lang="en-US">
                <a:cs typeface="Calibri"/>
              </a:rPr>
              <a:t>For example: </a:t>
            </a:r>
          </a:p>
          <a:p>
            <a:pPr algn="ctr"/>
            <a:r>
              <a:rPr lang="en-US">
                <a:cs typeface="Calibri"/>
              </a:rPr>
              <a:t>a debate</a:t>
            </a:r>
          </a:p>
        </p:txBody>
      </p:sp>
      <p:sp>
        <p:nvSpPr>
          <p:cNvPr id="8" name="Cloud 7">
            <a:extLst>
              <a:ext uri="{FF2B5EF4-FFF2-40B4-BE49-F238E27FC236}">
                <a16:creationId xmlns:a16="http://schemas.microsoft.com/office/drawing/2014/main" id="{EB269534-3E80-49CA-14C7-D8815DADF8F5}"/>
              </a:ext>
            </a:extLst>
          </p:cNvPr>
          <p:cNvSpPr/>
          <p:nvPr/>
        </p:nvSpPr>
        <p:spPr>
          <a:xfrm>
            <a:off x="1849" y="-96486"/>
            <a:ext cx="12181027" cy="7047011"/>
          </a:xfrm>
          <a:prstGeom prst="cloud">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200">
                <a:solidFill>
                  <a:schemeClr val="tx1"/>
                </a:solidFill>
                <a:cs typeface="Calibri"/>
              </a:rPr>
              <a:t>Any language can be described entirely in terms of constructions</a:t>
            </a:r>
          </a:p>
        </p:txBody>
      </p:sp>
    </p:spTree>
    <p:extLst>
      <p:ext uri="{BB962C8B-B14F-4D97-AF65-F5344CB8AC3E}">
        <p14:creationId xmlns:p14="http://schemas.microsoft.com/office/powerpoint/2010/main" val="3739971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582001-AB41-DD54-1C10-770C645A11DA}"/>
              </a:ext>
            </a:extLst>
          </p:cNvPr>
          <p:cNvSpPr>
            <a:spLocks noGrp="1"/>
          </p:cNvSpPr>
          <p:nvPr>
            <p:ph type="sldNum" sz="quarter" idx="12"/>
          </p:nvPr>
        </p:nvSpPr>
        <p:spPr/>
        <p:txBody>
          <a:bodyPr/>
          <a:lstStyle/>
          <a:p>
            <a:fld id="{C1710B26-72D1-264C-8E36-3BA9F4ADA98D}" type="slidenum">
              <a:rPr lang="en-NO" smtClean="0"/>
              <a:t>8</a:t>
            </a:fld>
            <a:endParaRPr lang="en-NO"/>
          </a:p>
        </p:txBody>
      </p:sp>
      <p:sp>
        <p:nvSpPr>
          <p:cNvPr id="3" name="Isosceles Triangle 2">
            <a:extLst>
              <a:ext uri="{FF2B5EF4-FFF2-40B4-BE49-F238E27FC236}">
                <a16:creationId xmlns:a16="http://schemas.microsoft.com/office/drawing/2014/main" id="{26564A22-132D-46F0-DC22-32C3F71EB1A5}"/>
              </a:ext>
            </a:extLst>
          </p:cNvPr>
          <p:cNvSpPr/>
          <p:nvPr/>
        </p:nvSpPr>
        <p:spPr>
          <a:xfrm>
            <a:off x="3242742" y="1082143"/>
            <a:ext cx="5744185" cy="4568764"/>
          </a:xfrm>
          <a:prstGeom prst="triangl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D76CADB0-E5DA-92AE-751A-7A3D0401A21E}"/>
              </a:ext>
            </a:extLst>
          </p:cNvPr>
          <p:cNvSpPr/>
          <p:nvPr/>
        </p:nvSpPr>
        <p:spPr>
          <a:xfrm>
            <a:off x="5371840" y="693174"/>
            <a:ext cx="1453104" cy="7824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Complex</a:t>
            </a:r>
            <a:endParaRPr lang="en-US"/>
          </a:p>
        </p:txBody>
      </p:sp>
      <p:sp>
        <p:nvSpPr>
          <p:cNvPr id="5" name="Rectangle: Rounded Corners 4">
            <a:extLst>
              <a:ext uri="{FF2B5EF4-FFF2-40B4-BE49-F238E27FC236}">
                <a16:creationId xmlns:a16="http://schemas.microsoft.com/office/drawing/2014/main" id="{418CAE0F-85D9-0B9B-5013-5B63A86D7742}"/>
              </a:ext>
            </a:extLst>
          </p:cNvPr>
          <p:cNvSpPr/>
          <p:nvPr/>
        </p:nvSpPr>
        <p:spPr>
          <a:xfrm>
            <a:off x="2514340" y="5249934"/>
            <a:ext cx="1453104" cy="7824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Concrete</a:t>
            </a:r>
          </a:p>
          <a:p>
            <a:pPr algn="ctr"/>
            <a:r>
              <a:rPr lang="en-US">
                <a:cs typeface="Calibri"/>
              </a:rPr>
              <a:t>(Anchor)</a:t>
            </a:r>
          </a:p>
        </p:txBody>
      </p:sp>
      <p:sp>
        <p:nvSpPr>
          <p:cNvPr id="6" name="Rectangle: Rounded Corners 5">
            <a:extLst>
              <a:ext uri="{FF2B5EF4-FFF2-40B4-BE49-F238E27FC236}">
                <a16:creationId xmlns:a16="http://schemas.microsoft.com/office/drawing/2014/main" id="{196980E2-8652-E84B-E73E-DF20964A22F5}"/>
              </a:ext>
            </a:extLst>
          </p:cNvPr>
          <p:cNvSpPr/>
          <p:nvPr/>
        </p:nvSpPr>
        <p:spPr>
          <a:xfrm>
            <a:off x="8252200" y="5265174"/>
            <a:ext cx="1453104" cy="7824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Abstract</a:t>
            </a:r>
          </a:p>
          <a:p>
            <a:pPr algn="ctr"/>
            <a:r>
              <a:rPr lang="en-US">
                <a:cs typeface="Calibri"/>
              </a:rPr>
              <a:t>(Slot)</a:t>
            </a:r>
          </a:p>
        </p:txBody>
      </p:sp>
      <p:sp>
        <p:nvSpPr>
          <p:cNvPr id="11" name="Double Wave 10">
            <a:extLst>
              <a:ext uri="{FF2B5EF4-FFF2-40B4-BE49-F238E27FC236}">
                <a16:creationId xmlns:a16="http://schemas.microsoft.com/office/drawing/2014/main" id="{7B4E1FC1-CCC7-8151-55DB-47B041CF8123}"/>
              </a:ext>
            </a:extLst>
          </p:cNvPr>
          <p:cNvSpPr/>
          <p:nvPr/>
        </p:nvSpPr>
        <p:spPr>
          <a:xfrm>
            <a:off x="621247" y="4948923"/>
            <a:ext cx="1689078" cy="1766559"/>
          </a:xfrm>
          <a:prstGeom prst="doubleWav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cs typeface="Calibri"/>
              </a:rPr>
              <a:t>Morphemes / lexemes</a:t>
            </a:r>
          </a:p>
          <a:p>
            <a:pPr algn="ctr"/>
            <a:r>
              <a:rPr lang="en-US">
                <a:cs typeface="Calibri"/>
              </a:rPr>
              <a:t>See: dictionaries</a:t>
            </a:r>
          </a:p>
        </p:txBody>
      </p:sp>
      <p:pic>
        <p:nvPicPr>
          <p:cNvPr id="12" name="Graphic 11" descr="Anchor with solid fill">
            <a:extLst>
              <a:ext uri="{FF2B5EF4-FFF2-40B4-BE49-F238E27FC236}">
                <a16:creationId xmlns:a16="http://schemas.microsoft.com/office/drawing/2014/main" id="{80CF3592-A3A8-7192-282B-CF365FF4CF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38670" y="4661452"/>
            <a:ext cx="607944" cy="607943"/>
          </a:xfrm>
          <a:prstGeom prst="rect">
            <a:avLst/>
          </a:prstGeom>
        </p:spPr>
      </p:pic>
      <p:sp>
        <p:nvSpPr>
          <p:cNvPr id="14" name="TextBox 13">
            <a:extLst>
              <a:ext uri="{FF2B5EF4-FFF2-40B4-BE49-F238E27FC236}">
                <a16:creationId xmlns:a16="http://schemas.microsoft.com/office/drawing/2014/main" id="{7D2D6855-3FE1-E9DD-00BA-943D0FB26206}"/>
              </a:ext>
            </a:extLst>
          </p:cNvPr>
          <p:cNvSpPr txBox="1"/>
          <p:nvPr/>
        </p:nvSpPr>
        <p:spPr>
          <a:xfrm>
            <a:off x="8300517" y="4686335"/>
            <a:ext cx="136616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cs typeface="Calibri"/>
              </a:rPr>
              <a:t>…___...</a:t>
            </a:r>
          </a:p>
        </p:txBody>
      </p:sp>
      <p:sp>
        <p:nvSpPr>
          <p:cNvPr id="15" name="Double Wave 14">
            <a:extLst>
              <a:ext uri="{FF2B5EF4-FFF2-40B4-BE49-F238E27FC236}">
                <a16:creationId xmlns:a16="http://schemas.microsoft.com/office/drawing/2014/main" id="{B1D74BF0-2AEC-8FE5-8406-D765DA12E95E}"/>
              </a:ext>
            </a:extLst>
          </p:cNvPr>
          <p:cNvSpPr/>
          <p:nvPr/>
        </p:nvSpPr>
        <p:spPr>
          <a:xfrm>
            <a:off x="9897768" y="4948923"/>
            <a:ext cx="1689078" cy="1766559"/>
          </a:xfrm>
          <a:prstGeom prst="doubleWav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Syntactic roles</a:t>
            </a:r>
          </a:p>
          <a:p>
            <a:pPr algn="ctr"/>
            <a:r>
              <a:rPr lang="en-US">
                <a:cs typeface="Calibri"/>
              </a:rPr>
              <a:t>See: core grammar</a:t>
            </a:r>
          </a:p>
        </p:txBody>
      </p:sp>
      <p:sp>
        <p:nvSpPr>
          <p:cNvPr id="7" name="Double Wave 6">
            <a:extLst>
              <a:ext uri="{FF2B5EF4-FFF2-40B4-BE49-F238E27FC236}">
                <a16:creationId xmlns:a16="http://schemas.microsoft.com/office/drawing/2014/main" id="{8882BDCD-3742-03EC-0835-3A86CFB49DD2}"/>
              </a:ext>
            </a:extLst>
          </p:cNvPr>
          <p:cNvSpPr/>
          <p:nvPr/>
        </p:nvSpPr>
        <p:spPr>
          <a:xfrm>
            <a:off x="7037287" y="201662"/>
            <a:ext cx="1689078" cy="1766559"/>
          </a:xfrm>
          <a:prstGeom prst="doubleWav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Entire discourse structures</a:t>
            </a:r>
            <a:endParaRPr lang="en-US"/>
          </a:p>
          <a:p>
            <a:pPr algn="ctr"/>
            <a:r>
              <a:rPr lang="en-US">
                <a:cs typeface="Calibri"/>
              </a:rPr>
              <a:t>For example: </a:t>
            </a:r>
          </a:p>
          <a:p>
            <a:pPr algn="ctr"/>
            <a:r>
              <a:rPr lang="en-US">
                <a:cs typeface="Calibri"/>
              </a:rPr>
              <a:t>a debate</a:t>
            </a:r>
          </a:p>
        </p:txBody>
      </p:sp>
      <p:sp>
        <p:nvSpPr>
          <p:cNvPr id="8" name="Cloud 7">
            <a:extLst>
              <a:ext uri="{FF2B5EF4-FFF2-40B4-BE49-F238E27FC236}">
                <a16:creationId xmlns:a16="http://schemas.microsoft.com/office/drawing/2014/main" id="{EB269534-3E80-49CA-14C7-D8815DADF8F5}"/>
              </a:ext>
            </a:extLst>
          </p:cNvPr>
          <p:cNvSpPr/>
          <p:nvPr/>
        </p:nvSpPr>
        <p:spPr>
          <a:xfrm>
            <a:off x="1849" y="-96486"/>
            <a:ext cx="12181027" cy="7047011"/>
          </a:xfrm>
          <a:prstGeom prst="cloud">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7200">
                <a:solidFill>
                  <a:schemeClr val="tx1"/>
                </a:solidFill>
                <a:cs typeface="Calibri"/>
              </a:rPr>
              <a:t>All structures in a language belong to its </a:t>
            </a:r>
            <a:r>
              <a:rPr lang="en-US" sz="7200" b="1" err="1">
                <a:solidFill>
                  <a:schemeClr val="tx1"/>
                </a:solidFill>
                <a:cs typeface="Calibri"/>
              </a:rPr>
              <a:t>constructicon</a:t>
            </a:r>
            <a:endParaRPr lang="en-US" sz="7200" b="1">
              <a:solidFill>
                <a:schemeClr val="tx1"/>
              </a:solidFill>
              <a:cs typeface="Calibri"/>
            </a:endParaRPr>
          </a:p>
        </p:txBody>
      </p:sp>
    </p:spTree>
    <p:extLst>
      <p:ext uri="{BB962C8B-B14F-4D97-AF65-F5344CB8AC3E}">
        <p14:creationId xmlns:p14="http://schemas.microsoft.com/office/powerpoint/2010/main" val="1478207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1972</Words>
  <Application>Microsoft Macintosh PowerPoint</Application>
  <PresentationFormat>Widescreen</PresentationFormat>
  <Paragraphs>257</Paragraphs>
  <Slides>27</Slides>
  <Notes>8</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Aptos</vt:lpstr>
      <vt:lpstr>Arial</vt:lpstr>
      <vt:lpstr>Calibri</vt:lpstr>
      <vt:lpstr>Calibri Light</vt:lpstr>
      <vt:lpstr>Roboto</vt:lpstr>
      <vt:lpstr>Times New Roman</vt:lpstr>
      <vt:lpstr>Office Theme</vt:lpstr>
      <vt:lpstr>Construction Grammar:  Merely a Set or a Connected Structure? </vt:lpstr>
      <vt:lpstr>PowerPoint Presentation</vt:lpstr>
      <vt:lpstr>PowerPoint Presentation</vt:lpstr>
      <vt:lpstr>PowerPoint Presentation</vt:lpstr>
      <vt:lpstr>PowerPoint Presentation</vt:lpstr>
      <vt:lpstr>PowerPoint Presentation</vt:lpstr>
      <vt:lpstr>No construction is an island</vt:lpstr>
      <vt:lpstr>PowerPoint Presentation</vt:lpstr>
      <vt:lpstr>PowerPoint Presentation</vt:lpstr>
      <vt:lpstr>PowerPoint Presentation</vt:lpstr>
      <vt:lpstr>PowerPoint Presentation</vt:lpstr>
      <vt:lpstr>PowerPoint Presentation</vt:lpstr>
      <vt:lpstr>PowerPoint Presentation</vt:lpstr>
      <vt:lpstr>Our Construction Grammar  “whole-language” approach</vt:lpstr>
      <vt:lpstr>PowerPoint Presentation</vt:lpstr>
      <vt:lpstr>Semantic classification of RusCon</vt:lpstr>
      <vt:lpstr>PowerPoint Presentation</vt:lpstr>
      <vt:lpstr>Constructions with multiple semantic affinities</vt:lpstr>
      <vt:lpstr>PowerPoint Presentation</vt:lpstr>
      <vt:lpstr>Semantic affinity at a higher level </vt:lpstr>
      <vt:lpstr>Syntactic affinities: 4 aspects</vt:lpstr>
      <vt:lpstr>Further types of interconnections across constructions</vt:lpstr>
      <vt:lpstr>We focused on semantic and syntactic links</vt:lpstr>
      <vt:lpstr>Take-home message</vt:lpstr>
      <vt:lpstr>Thank you!</vt:lpstr>
      <vt:lpstr>References</vt:lpstr>
      <vt:lpstr>Extra slides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Constructions  within and beyond a single clause</dc:title>
  <dc:creator>Valentina Zhukova</dc:creator>
  <cp:lastModifiedBy>Laura Alexis Janda</cp:lastModifiedBy>
  <cp:revision>2</cp:revision>
  <dcterms:created xsi:type="dcterms:W3CDTF">2023-04-26T07:48:53Z</dcterms:created>
  <dcterms:modified xsi:type="dcterms:W3CDTF">2024-11-05T13:03:02Z</dcterms:modified>
</cp:coreProperties>
</file>