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59" r:id="rId6"/>
    <p:sldId id="267" r:id="rId7"/>
    <p:sldId id="268" r:id="rId8"/>
    <p:sldId id="269" r:id="rId9"/>
    <p:sldId id="270" r:id="rId10"/>
    <p:sldId id="271" r:id="rId11"/>
    <p:sldId id="266" r:id="rId12"/>
    <p:sldId id="281" r:id="rId13"/>
    <p:sldId id="286" r:id="rId14"/>
    <p:sldId id="273" r:id="rId15"/>
    <p:sldId id="282" r:id="rId16"/>
    <p:sldId id="283" r:id="rId17"/>
    <p:sldId id="284" r:id="rId18"/>
    <p:sldId id="285" r:id="rId19"/>
    <p:sldId id="275" r:id="rId20"/>
    <p:sldId id="279" r:id="rId21"/>
    <p:sldId id="27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5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0"/>
    <p:restoredTop sz="50000"/>
  </p:normalViewPr>
  <p:slideViewPr>
    <p:cSldViewPr snapToGrid="0" snapToObjects="1">
      <p:cViewPr varScale="1">
        <p:scale>
          <a:sx n="81" d="100"/>
          <a:sy n="81" d="100"/>
        </p:scale>
        <p:origin x="18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57C726-C83E-174C-9775-61446F12876F}" type="datetimeFigureOut">
              <a:rPr lang="en-US" smtClean="0"/>
              <a:t>2/8/18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9B776-9CCC-754A-B557-E1F5822D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2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294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327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3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126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04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55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scorpora.ru/obgram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raakbanken.gu.se/karp/#?mode=konstruktikon-ru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3336" y="1813810"/>
            <a:ext cx="8298021" cy="1559899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A </a:t>
            </a:r>
            <a:r>
              <a:rPr lang="en-US" sz="4800" dirty="0" err="1"/>
              <a:t>Constructicon</a:t>
            </a:r>
            <a:r>
              <a:rPr lang="en-US" sz="4800" dirty="0"/>
              <a:t> for </a:t>
            </a:r>
            <a:br>
              <a:rPr lang="en-US" sz="4800" dirty="0"/>
            </a:br>
            <a:r>
              <a:rPr lang="en-US" sz="4800" dirty="0"/>
              <a:t>Learners of Russian</a:t>
            </a:r>
            <a:endParaRPr lang="nb-NO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9706" y="3501222"/>
            <a:ext cx="3087070" cy="2389911"/>
          </a:xfrm>
        </p:spPr>
        <p:txBody>
          <a:bodyPr>
            <a:normAutofit/>
          </a:bodyPr>
          <a:lstStyle/>
          <a:p>
            <a:r>
              <a:rPr lang="en-US" sz="2400" dirty="0"/>
              <a:t>Laura A. </a:t>
            </a:r>
            <a:r>
              <a:rPr lang="en-US" sz="2400" dirty="0" err="1"/>
              <a:t>Janda</a:t>
            </a:r>
            <a:r>
              <a:rPr lang="en-US" sz="2400" dirty="0"/>
              <a:t> </a:t>
            </a:r>
          </a:p>
          <a:p>
            <a:r>
              <a:rPr lang="en-US" sz="2400" dirty="0"/>
              <a:t>Tore </a:t>
            </a:r>
            <a:r>
              <a:rPr lang="en-US" sz="2400" dirty="0" err="1"/>
              <a:t>Nesset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295957" y="3501222"/>
            <a:ext cx="3535400" cy="2389911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Ekaterina </a:t>
            </a:r>
            <a:r>
              <a:rPr lang="en-US" sz="2400" dirty="0" err="1"/>
              <a:t>Rakhilina</a:t>
            </a:r>
            <a:endParaRPr lang="en-US" sz="2400" dirty="0"/>
          </a:p>
          <a:p>
            <a:r>
              <a:rPr lang="en-US" sz="2400" dirty="0"/>
              <a:t>Olga </a:t>
            </a:r>
            <a:r>
              <a:rPr lang="en-US" sz="2400" dirty="0" err="1"/>
              <a:t>Lyashevskaya</a:t>
            </a:r>
            <a:endParaRPr lang="en-US" sz="2400" dirty="0"/>
          </a:p>
          <a:p>
            <a:r>
              <a:rPr lang="en-US" sz="2400" dirty="0"/>
              <a:t>Francis M. </a:t>
            </a:r>
            <a:r>
              <a:rPr lang="en-US" sz="2400" dirty="0" err="1"/>
              <a:t>Tyers</a:t>
            </a:r>
            <a:endParaRPr lang="en-US" sz="2400" dirty="0"/>
          </a:p>
        </p:txBody>
      </p:sp>
      <p:pic>
        <p:nvPicPr>
          <p:cNvPr id="1026" name="Picture 2" descr="mage result for uit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06" y="89602"/>
            <a:ext cx="1813810" cy="181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ge result for H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423" y="0"/>
            <a:ext cx="1547934" cy="199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lear3large.png">
            <a:extLst>
              <a:ext uri="{FF2B5EF4-FFF2-40B4-BE49-F238E27FC236}">
                <a16:creationId xmlns:a16="http://schemas.microsoft.com/office/drawing/2014/main" id="{D5B5175E-C423-AF4A-80DE-01EAA54CA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706" y="5037058"/>
            <a:ext cx="283051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880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1274"/>
            <a:ext cx="12175221" cy="484055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0996" y="5623913"/>
            <a:ext cx="1301858" cy="342936"/>
          </a:xfrm>
          <a:prstGeom prst="roundRect">
            <a:avLst/>
          </a:prstGeom>
          <a:noFill/>
          <a:ln w="38100"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349288" y="3708688"/>
            <a:ext cx="9528086" cy="1915225"/>
          </a:xfrm>
          <a:prstGeom prst="wedgeRoundRectCallout">
            <a:avLst>
              <a:gd name="adj1" fmla="val -57396"/>
              <a:gd name="adj2" fmla="val 48727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CEFR is the Common European Framework of Reference for Languages level to guide learners and instructors</a:t>
            </a:r>
            <a:r>
              <a:rPr lang="en-GB" sz="3600" dirty="0"/>
              <a:t> 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F22BBB-3657-5045-BE69-CD85BE87AD4A}"/>
              </a:ext>
            </a:extLst>
          </p:cNvPr>
          <p:cNvSpPr txBox="1"/>
          <p:nvPr/>
        </p:nvSpPr>
        <p:spPr>
          <a:xfrm>
            <a:off x="871538" y="371475"/>
            <a:ext cx="1075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/>
              <a:t>An </a:t>
            </a:r>
            <a:r>
              <a:rPr lang="nb-NO" sz="3600" dirty="0" err="1"/>
              <a:t>Entry</a:t>
            </a:r>
            <a:r>
              <a:rPr lang="nb-NO" sz="3600" dirty="0"/>
              <a:t> in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Constructicon</a:t>
            </a:r>
            <a:r>
              <a:rPr lang="nb-NO" sz="3600" dirty="0"/>
              <a:t> ‘</a:t>
            </a:r>
            <a:r>
              <a:rPr lang="nb-NO" sz="3600" dirty="0" err="1"/>
              <a:t>he</a:t>
            </a:r>
            <a:r>
              <a:rPr lang="nb-NO" sz="3600" dirty="0"/>
              <a:t> </a:t>
            </a:r>
            <a:r>
              <a:rPr lang="nb-NO" sz="3600" dirty="0" err="1"/>
              <a:t>takes</a:t>
            </a:r>
            <a:r>
              <a:rPr lang="nb-NO" sz="3600" dirty="0"/>
              <a:t> </a:t>
            </a:r>
            <a:r>
              <a:rPr lang="nb-NO" sz="3600" dirty="0" err="1"/>
              <a:t>after</a:t>
            </a:r>
            <a:r>
              <a:rPr lang="nb-NO" sz="3600" dirty="0"/>
              <a:t> his </a:t>
            </a:r>
            <a:r>
              <a:rPr lang="nb-NO" sz="3600" dirty="0" err="1"/>
              <a:t>father</a:t>
            </a:r>
            <a:r>
              <a:rPr lang="nb-NO" sz="3600" dirty="0"/>
              <a:t>’: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4803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Challenges and </a:t>
            </a:r>
            <a:r>
              <a:rPr lang="nb-NO" dirty="0" err="1"/>
              <a:t>opportunities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Russian </a:t>
            </a:r>
            <a:r>
              <a:rPr lang="nb-NO" dirty="0" err="1"/>
              <a:t>constructicon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9318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is a construction? Some things that seem “obviously” compositional to native speakers are “exotic” for L2 speakers</a:t>
            </a:r>
          </a:p>
          <a:p>
            <a:r>
              <a:rPr lang="en-US" sz="2800" dirty="0"/>
              <a:t>How to classify constructions in terms of semantics, syntax, and lexicon and represent “families” of related constructions</a:t>
            </a:r>
          </a:p>
          <a:p>
            <a:r>
              <a:rPr lang="en-US" sz="2800" dirty="0"/>
              <a:t>Implementation in teaching and scholarship</a:t>
            </a:r>
          </a:p>
          <a:p>
            <a:r>
              <a:rPr lang="en-US" sz="2800" dirty="0"/>
              <a:t>Housekeeping: how to establish and maintain order in a creative process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041C3D-055B-8545-9FEE-5FDBBE3C77D5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 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1F21C-6635-B14E-ADAB-71808A8AA264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 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D70DE-67C4-894F-AECC-D6E4F3EE6B28}"/>
              </a:ext>
            </a:extLst>
          </p:cNvPr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7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008" y="1893620"/>
            <a:ext cx="11144992" cy="49643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5">
            <a:extLst>
              <a:ext uri="{FF2B5EF4-FFF2-40B4-BE49-F238E27FC236}">
                <a16:creationId xmlns:a16="http://schemas.microsoft.com/office/drawing/2014/main" id="{CE96266D-F6C1-1142-A10D-9CC898EE9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dirty="0">
                <a:sym typeface="Source Sans Pro"/>
              </a:rPr>
              <a:t>Semantic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sym typeface="Source Sans Pro"/>
              </a:rPr>
              <a:t>classification</a:t>
            </a:r>
            <a:endParaRPr dirty="0"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34021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179" y="1893620"/>
            <a:ext cx="11144992" cy="49643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105">
            <a:extLst>
              <a:ext uri="{FF2B5EF4-FFF2-40B4-BE49-F238E27FC236}">
                <a16:creationId xmlns:a16="http://schemas.microsoft.com/office/drawing/2014/main" id="{CE96266D-F6C1-1142-A10D-9CC898EE9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881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Source Sans Pro"/>
              <a:buNone/>
            </a:pPr>
            <a:r>
              <a:rPr lang="en-US" dirty="0">
                <a:sym typeface="Source Sans Pro"/>
              </a:rPr>
              <a:t>Semantic</a:t>
            </a:r>
            <a:r>
              <a:rPr lang="en-US" sz="4400" b="0" i="0" u="none" strike="noStrike" cap="none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sym typeface="Source Sans Pro"/>
              </a:rPr>
              <a:t>classification</a:t>
            </a:r>
            <a:endParaRPr dirty="0">
              <a:sym typeface="Source Sans Pro"/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B12ABDB3-A33D-8A4C-B1A1-322909A55955}"/>
              </a:ext>
            </a:extLst>
          </p:cNvPr>
          <p:cNvSpPr/>
          <p:nvPr/>
        </p:nvSpPr>
        <p:spPr>
          <a:xfrm>
            <a:off x="115575" y="101598"/>
            <a:ext cx="2961455" cy="1567543"/>
          </a:xfrm>
          <a:prstGeom prst="wedgeRoundRectCallout">
            <a:avLst>
              <a:gd name="adj1" fmla="val -17401"/>
              <a:gd name="adj2" fmla="val 63423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generic description of one object by means of another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FB7C4687-B380-564D-9E0E-BEFDB3B48602}"/>
              </a:ext>
            </a:extLst>
          </p:cNvPr>
          <p:cNvSpPr/>
          <p:nvPr/>
        </p:nvSpPr>
        <p:spPr>
          <a:xfrm>
            <a:off x="101329" y="3149596"/>
            <a:ext cx="2540541" cy="1567543"/>
          </a:xfrm>
          <a:prstGeom prst="wedgeRoundRectCallout">
            <a:avLst>
              <a:gd name="adj1" fmla="val 67385"/>
              <a:gd name="adj2" fmla="val -60651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[color wood]</a:t>
            </a:r>
          </a:p>
          <a:p>
            <a:r>
              <a:rPr lang="en-US" sz="2800" dirty="0"/>
              <a:t>‘the color of wood’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D460DD7-D7F5-6A41-A8DA-852E8C4DEA8E}"/>
              </a:ext>
            </a:extLst>
          </p:cNvPr>
          <p:cNvSpPr/>
          <p:nvPr/>
        </p:nvSpPr>
        <p:spPr>
          <a:xfrm>
            <a:off x="3210745" y="101598"/>
            <a:ext cx="2493369" cy="1567543"/>
          </a:xfrm>
          <a:prstGeom prst="wedgeRoundRectCallout">
            <a:avLst>
              <a:gd name="adj1" fmla="val -17401"/>
              <a:gd name="adj2" fmla="val 63423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[house into two windows] </a:t>
            </a:r>
          </a:p>
          <a:p>
            <a:r>
              <a:rPr lang="en-US" sz="2800" dirty="0"/>
              <a:t>‘a house with two windows’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6A88873-0537-9E45-87FE-03748030922C}"/>
              </a:ext>
            </a:extLst>
          </p:cNvPr>
          <p:cNvSpPr/>
          <p:nvPr/>
        </p:nvSpPr>
        <p:spPr>
          <a:xfrm>
            <a:off x="2966462" y="3149595"/>
            <a:ext cx="2333712" cy="1567543"/>
          </a:xfrm>
          <a:prstGeom prst="wedgeRoundRectCallout">
            <a:avLst>
              <a:gd name="adj1" fmla="val 28724"/>
              <a:gd name="adj2" fmla="val -61577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[boy like boy]</a:t>
            </a:r>
          </a:p>
          <a:p>
            <a:r>
              <a:rPr lang="en-US" sz="2800" dirty="0"/>
              <a:t>‘boys will be boys’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D720D7A7-EEA0-0C46-A91B-E48CB9F1F394}"/>
              </a:ext>
            </a:extLst>
          </p:cNvPr>
          <p:cNvSpPr/>
          <p:nvPr/>
        </p:nvSpPr>
        <p:spPr>
          <a:xfrm>
            <a:off x="5837829" y="119248"/>
            <a:ext cx="2101485" cy="1567543"/>
          </a:xfrm>
          <a:prstGeom prst="wedgeRoundRectCallout">
            <a:avLst>
              <a:gd name="adj1" fmla="val -58928"/>
              <a:gd name="adj2" fmla="val 66201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[he EMPH boy]</a:t>
            </a:r>
          </a:p>
          <a:p>
            <a:r>
              <a:rPr lang="en-US" sz="2800" dirty="0"/>
              <a:t>‘his is a boy after all’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6737AD9C-AAC6-D94E-B47C-48D8FA58934A}"/>
              </a:ext>
            </a:extLst>
          </p:cNvPr>
          <p:cNvSpPr/>
          <p:nvPr/>
        </p:nvSpPr>
        <p:spPr>
          <a:xfrm>
            <a:off x="5414309" y="3149594"/>
            <a:ext cx="2525006" cy="1886863"/>
          </a:xfrm>
          <a:prstGeom prst="wedgeRoundRectCallout">
            <a:avLst>
              <a:gd name="adj1" fmla="val -13480"/>
              <a:gd name="adj2" fmla="val -60651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[by him head pumpkin]</a:t>
            </a:r>
          </a:p>
          <a:p>
            <a:r>
              <a:rPr lang="en-US" sz="2800" dirty="0"/>
              <a:t>‘his head is like a pumpkin’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61972A84-06CB-4A4D-B4AB-64831E06F8B9}"/>
              </a:ext>
            </a:extLst>
          </p:cNvPr>
          <p:cNvSpPr/>
          <p:nvPr/>
        </p:nvSpPr>
        <p:spPr>
          <a:xfrm>
            <a:off x="8047360" y="101597"/>
            <a:ext cx="2170697" cy="1567543"/>
          </a:xfrm>
          <a:prstGeom prst="wedgeRoundRectCallout">
            <a:avLst>
              <a:gd name="adj1" fmla="val -49748"/>
              <a:gd name="adj2" fmla="val 77312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[size approx. horse]</a:t>
            </a:r>
          </a:p>
          <a:p>
            <a:r>
              <a:rPr lang="en-US" sz="2800" dirty="0"/>
              <a:t>‘the size of a horse’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35EDCBE6-4793-2F45-9F41-6497E3EADD1B}"/>
              </a:ext>
            </a:extLst>
          </p:cNvPr>
          <p:cNvSpPr/>
          <p:nvPr/>
        </p:nvSpPr>
        <p:spPr>
          <a:xfrm>
            <a:off x="8125480" y="3149594"/>
            <a:ext cx="3398863" cy="1712692"/>
          </a:xfrm>
          <a:prstGeom prst="wedgeRoundRectCallout">
            <a:avLst>
              <a:gd name="adj1" fmla="val -21812"/>
              <a:gd name="adj2" fmla="val -60651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[store children’s clothing]</a:t>
            </a:r>
          </a:p>
          <a:p>
            <a:r>
              <a:rPr lang="en-US" sz="2800" dirty="0"/>
              <a:t>‘a children’s clothing store’</a:t>
            </a:r>
          </a:p>
        </p:txBody>
      </p:sp>
    </p:spTree>
    <p:extLst>
      <p:ext uri="{BB962C8B-B14F-4D97-AF65-F5344CB8AC3E}">
        <p14:creationId xmlns:p14="http://schemas.microsoft.com/office/powerpoint/2010/main" val="1377518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 err="1"/>
              <a:t>familY</a:t>
            </a:r>
            <a:r>
              <a:rPr lang="en-US" b="1" dirty="0"/>
              <a:t> of constructions related via semantics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86388" y="3389530"/>
            <a:ext cx="1343025" cy="369332"/>
          </a:xfrm>
          <a:prstGeom prst="rect">
            <a:avLst/>
          </a:prstGeom>
          <a:noFill/>
          <a:ln>
            <a:solidFill>
              <a:srgbClr val="A4534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SIMILARITY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51579" y="2214563"/>
            <a:ext cx="304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</a:t>
            </a:r>
            <a:r>
              <a:rPr lang="en-GB" b="1" dirty="0" err="1"/>
              <a:t>быть</a:t>
            </a:r>
            <a:r>
              <a:rPr lang="en-GB" b="1" dirty="0"/>
              <a:t>)_</a:t>
            </a:r>
            <a:r>
              <a:rPr lang="en-GB" b="1" dirty="0" err="1"/>
              <a:t>похож_на_NP-Acc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Вася</a:t>
            </a:r>
            <a:r>
              <a:rPr lang="en-GB" i="1" dirty="0"/>
              <a:t> </a:t>
            </a:r>
            <a:r>
              <a:rPr lang="en-GB" i="1" dirty="0" err="1"/>
              <a:t>похож</a:t>
            </a:r>
            <a:r>
              <a:rPr lang="en-GB" i="1" dirty="0"/>
              <a:t> </a:t>
            </a:r>
            <a:r>
              <a:rPr lang="en-GB" i="1" dirty="0" err="1"/>
              <a:t>на</a:t>
            </a:r>
            <a:r>
              <a:rPr lang="en-GB" i="1" dirty="0"/>
              <a:t> </a:t>
            </a:r>
            <a:r>
              <a:rPr lang="en-GB" i="1" dirty="0" err="1"/>
              <a:t>папу</a:t>
            </a:r>
            <a:endParaRPr lang="en-GB" i="1" dirty="0"/>
          </a:p>
          <a:p>
            <a:r>
              <a:rPr lang="en-GB" dirty="0"/>
              <a:t>[</a:t>
            </a:r>
            <a:r>
              <a:rPr lang="en-GB" dirty="0" err="1"/>
              <a:t>Vasja</a:t>
            </a:r>
            <a:r>
              <a:rPr lang="en-GB" dirty="0"/>
              <a:t> similar on dad]</a:t>
            </a:r>
          </a:p>
          <a:p>
            <a:r>
              <a:rPr lang="en-GB" dirty="0"/>
              <a:t>‘</a:t>
            </a:r>
            <a:r>
              <a:rPr lang="en-GB" dirty="0" err="1"/>
              <a:t>Vasja</a:t>
            </a:r>
            <a:r>
              <a:rPr lang="en-GB" dirty="0"/>
              <a:t> looks like his dad’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31778" y="4388304"/>
            <a:ext cx="3500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NP-Nom_(</a:t>
            </a:r>
            <a:r>
              <a:rPr lang="en-GB" b="1" dirty="0" err="1"/>
              <a:t>быть</a:t>
            </a:r>
            <a:r>
              <a:rPr lang="en-GB" b="1" dirty="0"/>
              <a:t>)_</a:t>
            </a:r>
            <a:r>
              <a:rPr lang="en-GB" b="1" dirty="0" err="1"/>
              <a:t>как_NP</a:t>
            </a:r>
            <a:r>
              <a:rPr lang="en-GB" b="1" dirty="0"/>
              <a:t>-Nom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мальчик</a:t>
            </a:r>
            <a:r>
              <a:rPr lang="en-GB" i="1" dirty="0"/>
              <a:t> </a:t>
            </a:r>
            <a:r>
              <a:rPr lang="en-GB" i="1" dirty="0" err="1"/>
              <a:t>был</a:t>
            </a:r>
            <a:r>
              <a:rPr lang="en-GB" i="1" dirty="0"/>
              <a:t> </a:t>
            </a:r>
            <a:r>
              <a:rPr lang="en-GB" i="1" dirty="0" err="1"/>
              <a:t>как</a:t>
            </a:r>
            <a:r>
              <a:rPr lang="en-GB" i="1" dirty="0"/>
              <a:t> </a:t>
            </a:r>
            <a:r>
              <a:rPr lang="en-GB" i="1" dirty="0" err="1"/>
              <a:t>ангел</a:t>
            </a:r>
            <a:endParaRPr lang="en-GB" i="1" dirty="0"/>
          </a:p>
          <a:p>
            <a:r>
              <a:rPr lang="en-GB" dirty="0"/>
              <a:t>[boy was like angel]</a:t>
            </a:r>
          </a:p>
          <a:p>
            <a:r>
              <a:rPr lang="en-GB" dirty="0"/>
              <a:t>‘the boy was like an angel’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64260" y="4388304"/>
            <a:ext cx="36236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(</a:t>
            </a:r>
            <a:r>
              <a:rPr lang="en-GB" b="1" dirty="0" err="1"/>
              <a:t>пойти</a:t>
            </a:r>
            <a:r>
              <a:rPr lang="en-GB" b="1" dirty="0"/>
              <a:t>)_</a:t>
            </a:r>
            <a:r>
              <a:rPr lang="en-GB" b="1" dirty="0" err="1"/>
              <a:t>весь_в_NP-Acc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пошел</a:t>
            </a:r>
            <a:r>
              <a:rPr lang="en-GB" i="1" dirty="0"/>
              <a:t> </a:t>
            </a:r>
            <a:r>
              <a:rPr lang="en-GB" i="1" dirty="0" err="1"/>
              <a:t>весь</a:t>
            </a:r>
            <a:r>
              <a:rPr lang="en-GB" i="1" dirty="0"/>
              <a:t> </a:t>
            </a:r>
            <a:r>
              <a:rPr lang="en-GB" i="1" dirty="0" err="1"/>
              <a:t>в</a:t>
            </a:r>
            <a:r>
              <a:rPr lang="en-GB" i="1" dirty="0"/>
              <a:t> </a:t>
            </a:r>
            <a:r>
              <a:rPr lang="en-GB" i="1" dirty="0" err="1"/>
              <a:t>отца</a:t>
            </a:r>
            <a:endParaRPr lang="en-GB" i="1" dirty="0"/>
          </a:p>
          <a:p>
            <a:r>
              <a:rPr lang="en-GB" dirty="0"/>
              <a:t>[he went all into father]</a:t>
            </a:r>
          </a:p>
          <a:p>
            <a:r>
              <a:rPr lang="en-GB" dirty="0"/>
              <a:t>‘He completely takes after his father’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72450" y="2214563"/>
            <a:ext cx="3359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Ins_NP</a:t>
            </a:r>
            <a:r>
              <a:rPr lang="en-GB" b="1" dirty="0"/>
              <a:t>-</a:t>
            </a:r>
            <a:r>
              <a:rPr lang="en-GB" b="1" dirty="0" err="1"/>
              <a:t>Nom_в_NP-Acc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лицом</a:t>
            </a:r>
            <a:r>
              <a:rPr lang="en-GB" i="1" dirty="0"/>
              <a:t> </a:t>
            </a:r>
            <a:r>
              <a:rPr lang="en-GB" i="1" dirty="0" err="1"/>
              <a:t>она</a:t>
            </a:r>
            <a:r>
              <a:rPr lang="en-GB" i="1" dirty="0"/>
              <a:t> </a:t>
            </a:r>
            <a:r>
              <a:rPr lang="en-GB" i="1" dirty="0" err="1"/>
              <a:t>в</a:t>
            </a:r>
            <a:r>
              <a:rPr lang="en-GB" i="1" dirty="0"/>
              <a:t> </a:t>
            </a:r>
            <a:r>
              <a:rPr lang="en-GB" i="1" dirty="0" err="1"/>
              <a:t>мать</a:t>
            </a:r>
            <a:endParaRPr lang="en-GB" i="1" dirty="0"/>
          </a:p>
          <a:p>
            <a:r>
              <a:rPr lang="en-GB" dirty="0"/>
              <a:t>[face she into mother]</a:t>
            </a:r>
          </a:p>
          <a:p>
            <a:r>
              <a:rPr lang="en-GB" dirty="0"/>
              <a:t>‘in the face she is like her mother’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2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834571" y="1048657"/>
            <a:ext cx="9601200" cy="6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b="1" dirty="0">
                <a:sym typeface="Source Sans Pro"/>
              </a:rPr>
              <a:t>Syntactic classification</a:t>
            </a:r>
            <a:endParaRPr b="1" dirty="0">
              <a:sym typeface="Source Sans Pro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46743" y="1942276"/>
            <a:ext cx="11727543" cy="4095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4965" indent="-342900">
              <a:lnSpc>
                <a:spcPct val="84000"/>
              </a:lnSpc>
              <a:spcBef>
                <a:spcPts val="0"/>
              </a:spcBef>
              <a:buClr>
                <a:srgbClr val="A4534F"/>
              </a:buClr>
              <a:buSzPts val="2400"/>
            </a:pPr>
            <a:r>
              <a:rPr lang="en-US" sz="2400" dirty="0">
                <a:sym typeface="Source Sans Pro"/>
              </a:rPr>
              <a:t>Inspired by the Russian National Corpus (</a:t>
            </a:r>
            <a:r>
              <a:rPr lang="en-US" sz="2400" dirty="0">
                <a:sym typeface="Source Sans Pro"/>
                <a:hlinkClick r:id="rId3"/>
              </a:rPr>
              <a:t>http://www.ruscorpora.ru/obgrams.html</a:t>
            </a:r>
            <a:r>
              <a:rPr lang="en-US" sz="2400" dirty="0">
                <a:sym typeface="Source Sans Pro"/>
              </a:rPr>
              <a:t>)</a:t>
            </a:r>
            <a:r>
              <a:rPr lang="en-US" sz="2400" dirty="0"/>
              <a:t>:</a:t>
            </a:r>
            <a:endParaRPr sz="2400" dirty="0">
              <a:sym typeface="Source Sans Pro"/>
            </a:endParaRPr>
          </a:p>
          <a:p>
            <a:pPr marL="812165" lvl="1" indent="-3429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2400"/>
            </a:pPr>
            <a:r>
              <a:rPr lang="en-US" sz="2200" dirty="0"/>
              <a:t>complex</a:t>
            </a:r>
            <a:r>
              <a:rPr lang="en-US" sz="2200" dirty="0">
                <a:sym typeface="Source Sans Pro"/>
              </a:rPr>
              <a:t> prepositions (</a:t>
            </a:r>
            <a:r>
              <a:rPr lang="en-US" sz="2200" dirty="0" err="1">
                <a:sym typeface="Source Sans Pro"/>
              </a:rPr>
              <a:t>Под_видом_NP</a:t>
            </a:r>
            <a:r>
              <a:rPr lang="en-US" sz="2200" dirty="0">
                <a:sym typeface="Source Sans Pro"/>
              </a:rPr>
              <a:t>-Gen – </a:t>
            </a:r>
            <a:r>
              <a:rPr lang="en-US" sz="2200" dirty="0" err="1">
                <a:sym typeface="Source Sans Pro"/>
              </a:rPr>
              <a:t>она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приехала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в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город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под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видом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туриста</a:t>
            </a:r>
            <a:r>
              <a:rPr lang="en-US" sz="2200" dirty="0">
                <a:sym typeface="Source Sans Pro"/>
              </a:rPr>
              <a:t> ‘she came to town </a:t>
            </a:r>
            <a:r>
              <a:rPr lang="en-US" sz="2200" b="1" dirty="0">
                <a:sym typeface="Source Sans Pro"/>
              </a:rPr>
              <a:t>under the guise of </a:t>
            </a:r>
            <a:r>
              <a:rPr lang="en-US" sz="2200" dirty="0">
                <a:sym typeface="Source Sans Pro"/>
              </a:rPr>
              <a:t>a tourist’)</a:t>
            </a:r>
            <a:endParaRPr sz="2200" dirty="0">
              <a:sym typeface="Source Sans Pro"/>
            </a:endParaRPr>
          </a:p>
          <a:p>
            <a:pPr marL="812165" lvl="1" indent="-3429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2400"/>
            </a:pPr>
            <a:r>
              <a:rPr lang="en-US" sz="2200" dirty="0">
                <a:sym typeface="Source Sans Pro"/>
              </a:rPr>
              <a:t>adverbial </a:t>
            </a:r>
            <a:r>
              <a:rPr lang="en-US" sz="2200" dirty="0"/>
              <a:t>phrases (NP-</a:t>
            </a:r>
            <a:r>
              <a:rPr lang="en-US" sz="2200" dirty="0" err="1"/>
              <a:t>Nom_без_устали_VP.imp</a:t>
            </a:r>
            <a:r>
              <a:rPr lang="en-US" sz="2200" dirty="0"/>
              <a:t> – </a:t>
            </a:r>
            <a:r>
              <a:rPr lang="en-US" sz="2200" dirty="0" err="1"/>
              <a:t>жена</a:t>
            </a:r>
            <a:r>
              <a:rPr lang="en-US" sz="2200" dirty="0"/>
              <a:t> </a:t>
            </a:r>
            <a:r>
              <a:rPr lang="en-US" sz="2200" dirty="0" err="1"/>
              <a:t>без</a:t>
            </a:r>
            <a:r>
              <a:rPr lang="en-US" sz="2200" dirty="0"/>
              <a:t> </a:t>
            </a:r>
            <a:r>
              <a:rPr lang="en-US" sz="2200" dirty="0" err="1"/>
              <a:t>устали</a:t>
            </a:r>
            <a:r>
              <a:rPr lang="en-US" sz="2200" dirty="0"/>
              <a:t> </a:t>
            </a:r>
            <a:r>
              <a:rPr lang="en-US" sz="2200" dirty="0" err="1"/>
              <a:t>готовила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кухне</a:t>
            </a:r>
            <a:r>
              <a:rPr lang="en-US" sz="2200" dirty="0"/>
              <a:t> ‘his wife was </a:t>
            </a:r>
            <a:r>
              <a:rPr lang="en-US" sz="2200" b="1" dirty="0"/>
              <a:t>tirelessly</a:t>
            </a:r>
            <a:r>
              <a:rPr lang="en-US" sz="2200" dirty="0"/>
              <a:t> [without exhaustion] cooking in the kitchen’)</a:t>
            </a:r>
            <a:endParaRPr sz="2200" dirty="0"/>
          </a:p>
          <a:p>
            <a:pPr marL="812165" lvl="1" indent="-3429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2400"/>
            </a:pPr>
            <a:r>
              <a:rPr lang="en-US" sz="2200" dirty="0"/>
              <a:t>predicative phrases (VP </a:t>
            </a:r>
            <a:r>
              <a:rPr lang="en-US" sz="2200" dirty="0" err="1"/>
              <a:t>незачем</a:t>
            </a:r>
            <a:r>
              <a:rPr lang="en-US" sz="2200" dirty="0"/>
              <a:t> – </a:t>
            </a:r>
            <a:r>
              <a:rPr lang="en-US" sz="2200" dirty="0" err="1"/>
              <a:t>жить</a:t>
            </a:r>
            <a:r>
              <a:rPr lang="en-US" sz="2200" dirty="0"/>
              <a:t> </a:t>
            </a:r>
            <a:r>
              <a:rPr lang="en-US" sz="2200" dirty="0" err="1"/>
              <a:t>незачем</a:t>
            </a:r>
            <a:r>
              <a:rPr lang="en-US" sz="2200" dirty="0"/>
              <a:t> ‘</a:t>
            </a:r>
            <a:r>
              <a:rPr lang="en-US" sz="2200" b="1" dirty="0"/>
              <a:t>nothing</a:t>
            </a:r>
            <a:r>
              <a:rPr lang="en-US" sz="2200" dirty="0"/>
              <a:t> to live for [not-for-nothing]’)</a:t>
            </a:r>
            <a:endParaRPr sz="2200" dirty="0"/>
          </a:p>
          <a:p>
            <a:pPr marL="812165" lvl="1" indent="-3429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2400"/>
            </a:pPr>
            <a:r>
              <a:rPr lang="en-US" sz="2200" dirty="0"/>
              <a:t>parenthetical expressions</a:t>
            </a:r>
            <a:r>
              <a:rPr lang="en-US" sz="2200" dirty="0">
                <a:sym typeface="Source Sans Pro"/>
              </a:rPr>
              <a:t> (</a:t>
            </a:r>
            <a:r>
              <a:rPr lang="en-US" sz="2200" dirty="0" err="1">
                <a:sym typeface="Source Sans Pro"/>
              </a:rPr>
              <a:t>честно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говоря</a:t>
            </a:r>
            <a:r>
              <a:rPr lang="en-US" sz="2200" dirty="0">
                <a:sym typeface="Source Sans Pro"/>
              </a:rPr>
              <a:t> ‘</a:t>
            </a:r>
            <a:r>
              <a:rPr lang="en-US" sz="2200" b="1" dirty="0">
                <a:sym typeface="Source Sans Pro"/>
              </a:rPr>
              <a:t>to tell the truth </a:t>
            </a:r>
            <a:r>
              <a:rPr lang="en-US" sz="2200" dirty="0">
                <a:sym typeface="Source Sans Pro"/>
              </a:rPr>
              <a:t>[honestly speaking]’)</a:t>
            </a:r>
            <a:endParaRPr sz="2200" dirty="0">
              <a:sym typeface="Source Sans Pro"/>
            </a:endParaRPr>
          </a:p>
          <a:p>
            <a:pPr marL="812165" lvl="1" indent="-3429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2400"/>
            </a:pPr>
            <a:r>
              <a:rPr lang="en-US" sz="2200" dirty="0"/>
              <a:t>complex</a:t>
            </a:r>
            <a:r>
              <a:rPr lang="en-US" sz="2200" dirty="0">
                <a:sym typeface="Source Sans Pro"/>
              </a:rPr>
              <a:t> conjunctions (</a:t>
            </a:r>
            <a:r>
              <a:rPr lang="en-US" sz="2200" dirty="0" err="1">
                <a:sym typeface="Source Sans Pro"/>
              </a:rPr>
              <a:t>то_ли_XP_то_ли_XP</a:t>
            </a:r>
            <a:r>
              <a:rPr lang="en-US" sz="2200" dirty="0">
                <a:sym typeface="Source Sans Pro"/>
              </a:rPr>
              <a:t> – </a:t>
            </a:r>
            <a:r>
              <a:rPr lang="en-US" sz="2200" dirty="0" err="1">
                <a:sym typeface="Source Sans Pro"/>
              </a:rPr>
              <a:t>Сегодня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идет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то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ли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дождь</a:t>
            </a:r>
            <a:r>
              <a:rPr lang="en-US" sz="2200" dirty="0">
                <a:sym typeface="Source Sans Pro"/>
              </a:rPr>
              <a:t>, </a:t>
            </a:r>
            <a:r>
              <a:rPr lang="en-US" sz="2200" dirty="0" err="1">
                <a:sym typeface="Source Sans Pro"/>
              </a:rPr>
              <a:t>то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ли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снег</a:t>
            </a:r>
            <a:r>
              <a:rPr lang="en-US" sz="2200" dirty="0">
                <a:sym typeface="Source Sans Pro"/>
              </a:rPr>
              <a:t> ‘Today it is </a:t>
            </a:r>
            <a:r>
              <a:rPr lang="en-US" sz="2200" b="1" dirty="0">
                <a:sym typeface="Source Sans Pro"/>
              </a:rPr>
              <a:t>either</a:t>
            </a:r>
            <a:r>
              <a:rPr lang="en-US" sz="2200" dirty="0">
                <a:sym typeface="Source Sans Pro"/>
              </a:rPr>
              <a:t> [</a:t>
            </a:r>
            <a:r>
              <a:rPr lang="nb-NO" sz="2200" dirty="0" err="1">
                <a:sym typeface="Source Sans Pro"/>
              </a:rPr>
              <a:t>then</a:t>
            </a:r>
            <a:r>
              <a:rPr lang="en-US" sz="2200" dirty="0">
                <a:sym typeface="Source Sans Pro"/>
              </a:rPr>
              <a:t> either] raining </a:t>
            </a:r>
            <a:r>
              <a:rPr lang="en-US" sz="2200" b="1" dirty="0">
                <a:sym typeface="Source Sans Pro"/>
              </a:rPr>
              <a:t>or</a:t>
            </a:r>
            <a:r>
              <a:rPr lang="en-US" sz="2200" dirty="0">
                <a:sym typeface="Source Sans Pro"/>
              </a:rPr>
              <a:t>  [then either] snowing’)</a:t>
            </a:r>
            <a:endParaRPr sz="2200" dirty="0">
              <a:sym typeface="Source Sans Pro"/>
            </a:endParaRPr>
          </a:p>
          <a:p>
            <a:pPr marL="812165" lvl="1" indent="-3429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2400"/>
            </a:pPr>
            <a:r>
              <a:rPr lang="en-US" sz="2200" dirty="0"/>
              <a:t>complex</a:t>
            </a:r>
            <a:r>
              <a:rPr lang="en-US" sz="2200" dirty="0">
                <a:sym typeface="Source Sans Pro"/>
              </a:rPr>
              <a:t> particles (</a:t>
            </a:r>
            <a:r>
              <a:rPr lang="en-US" sz="2200" dirty="0" err="1">
                <a:sym typeface="Source Sans Pro"/>
              </a:rPr>
              <a:t>нет-нет_да_и_VP</a:t>
            </a:r>
            <a:r>
              <a:rPr lang="en-US" sz="2200" dirty="0">
                <a:sym typeface="Source Sans Pro"/>
              </a:rPr>
              <a:t> – </a:t>
            </a:r>
            <a:r>
              <a:rPr lang="en-US" sz="2200" dirty="0" err="1">
                <a:sym typeface="Source Sans Pro"/>
              </a:rPr>
              <a:t>нет-нет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да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и</a:t>
            </a:r>
            <a:r>
              <a:rPr lang="en-US" sz="2200" dirty="0">
                <a:sym typeface="Source Sans Pro"/>
              </a:rPr>
              <a:t> </a:t>
            </a:r>
            <a:r>
              <a:rPr lang="en-US" sz="2200" dirty="0" err="1">
                <a:sym typeface="Source Sans Pro"/>
              </a:rPr>
              <a:t>скажет</a:t>
            </a:r>
            <a:r>
              <a:rPr lang="en-US" sz="2200" dirty="0">
                <a:sym typeface="Source Sans Pro"/>
              </a:rPr>
              <a:t> </a:t>
            </a:r>
            <a:r>
              <a:rPr lang="nb-NO" sz="2200" dirty="0">
                <a:sym typeface="Source Sans Pro"/>
              </a:rPr>
              <a:t>‘</a:t>
            </a:r>
            <a:r>
              <a:rPr lang="nb-NO" sz="2200" b="1" dirty="0" err="1">
                <a:sym typeface="Source Sans Pro"/>
              </a:rPr>
              <a:t>every</a:t>
            </a:r>
            <a:r>
              <a:rPr lang="nb-NO" sz="2200" b="1" dirty="0">
                <a:sym typeface="Source Sans Pro"/>
              </a:rPr>
              <a:t> </a:t>
            </a:r>
            <a:r>
              <a:rPr lang="nb-NO" sz="2200" b="1" dirty="0" err="1">
                <a:sym typeface="Source Sans Pro"/>
              </a:rPr>
              <a:t>once</a:t>
            </a:r>
            <a:r>
              <a:rPr lang="nb-NO" sz="2200" b="1" dirty="0">
                <a:sym typeface="Source Sans Pro"/>
              </a:rPr>
              <a:t> in a </a:t>
            </a:r>
            <a:r>
              <a:rPr lang="nb-NO" sz="2200" b="1" dirty="0" err="1">
                <a:sym typeface="Source Sans Pro"/>
              </a:rPr>
              <a:t>while</a:t>
            </a:r>
            <a:r>
              <a:rPr lang="nb-NO" sz="2200" b="1" dirty="0">
                <a:sym typeface="Source Sans Pro"/>
              </a:rPr>
              <a:t> </a:t>
            </a:r>
            <a:r>
              <a:rPr lang="nb-NO" sz="2200" dirty="0">
                <a:sym typeface="Source Sans Pro"/>
              </a:rPr>
              <a:t>[</a:t>
            </a:r>
            <a:r>
              <a:rPr lang="nb-NO" sz="2200" dirty="0" err="1">
                <a:sym typeface="Source Sans Pro"/>
              </a:rPr>
              <a:t>no-no</a:t>
            </a:r>
            <a:r>
              <a:rPr lang="nb-NO" sz="2200" dirty="0">
                <a:sym typeface="Source Sans Pro"/>
              </a:rPr>
              <a:t> and and] </a:t>
            </a:r>
            <a:r>
              <a:rPr lang="nb-NO" sz="2200" dirty="0" err="1">
                <a:sym typeface="Source Sans Pro"/>
              </a:rPr>
              <a:t>he’ll</a:t>
            </a:r>
            <a:r>
              <a:rPr lang="nb-NO" sz="2200" dirty="0">
                <a:sym typeface="Source Sans Pro"/>
              </a:rPr>
              <a:t> </a:t>
            </a:r>
            <a:r>
              <a:rPr lang="nb-NO" sz="2200" dirty="0" err="1">
                <a:sym typeface="Source Sans Pro"/>
              </a:rPr>
              <a:t>say</a:t>
            </a:r>
            <a:r>
              <a:rPr lang="nb-NO" sz="2200" dirty="0">
                <a:sym typeface="Source Sans Pro"/>
              </a:rPr>
              <a:t>’</a:t>
            </a:r>
            <a:r>
              <a:rPr lang="en-US" sz="2200" dirty="0">
                <a:sym typeface="Source Sans Pro"/>
              </a:rPr>
              <a:t>)</a:t>
            </a:r>
            <a:endParaRPr sz="2200" dirty="0">
              <a:sym typeface="Source Sans Pro"/>
            </a:endParaRPr>
          </a:p>
          <a:p>
            <a:pPr marL="384048" marR="0" lvl="0" indent="-266573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50"/>
              <a:buFont typeface="Source Sans Pro"/>
              <a:buNone/>
            </a:pPr>
            <a:endParaRPr sz="185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50293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34571" y="1871493"/>
            <a:ext cx="10819547" cy="379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44500" marR="0" lvl="0" indent="-45720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rgbClr val="A4534F"/>
              </a:buClr>
              <a:buSzPts val="3000"/>
            </a:pPr>
            <a:r>
              <a:rPr lang="en-US" sz="2800" i="0" u="none" strike="noStrike" cap="none" dirty="0"/>
              <a:t>Clause: </a:t>
            </a:r>
            <a:r>
              <a:rPr lang="en-US" sz="2800" dirty="0" err="1"/>
              <a:t>Лишь_бы_VP</a:t>
            </a:r>
            <a:r>
              <a:rPr lang="en-US" sz="2800" dirty="0"/>
              <a:t> </a:t>
            </a:r>
            <a:r>
              <a:rPr lang="en-US" sz="2800" i="1" dirty="0"/>
              <a:t>– </a:t>
            </a:r>
            <a:r>
              <a:rPr lang="en-US" sz="2800" i="1" dirty="0" err="1"/>
              <a:t>Вам</a:t>
            </a:r>
            <a:r>
              <a:rPr lang="en-US" sz="2800" i="1" dirty="0"/>
              <a:t> </a:t>
            </a:r>
            <a:r>
              <a:rPr lang="en-US" sz="2800" i="1" dirty="0" err="1"/>
              <a:t>лишь</a:t>
            </a:r>
            <a:r>
              <a:rPr lang="en-US" sz="2800" i="1" dirty="0"/>
              <a:t> </a:t>
            </a:r>
            <a:r>
              <a:rPr lang="en-US" sz="2800" i="1" dirty="0" err="1"/>
              <a:t>бы</a:t>
            </a:r>
            <a:r>
              <a:rPr lang="en-US" sz="2800" i="1" dirty="0"/>
              <a:t> </a:t>
            </a:r>
            <a:r>
              <a:rPr lang="en-US" sz="2800" i="1" dirty="0" err="1"/>
              <a:t>деньги</a:t>
            </a:r>
            <a:r>
              <a:rPr lang="en-US" sz="2800" i="1" dirty="0"/>
              <a:t> </a:t>
            </a:r>
            <a:r>
              <a:rPr lang="en-US" sz="2800" i="1" dirty="0" err="1"/>
              <a:t>тратить</a:t>
            </a:r>
            <a:r>
              <a:rPr lang="cs-CZ" sz="2800" i="1" dirty="0"/>
              <a:t> </a:t>
            </a:r>
            <a:r>
              <a:rPr lang="nb-NO" sz="2800" i="1" dirty="0"/>
              <a:t>‘</a:t>
            </a:r>
            <a:r>
              <a:rPr lang="nb-NO" sz="2800" b="1" dirty="0"/>
              <a:t>All </a:t>
            </a:r>
            <a:r>
              <a:rPr lang="nb-NO" sz="2800" b="1" dirty="0" err="1"/>
              <a:t>you</a:t>
            </a:r>
            <a:r>
              <a:rPr lang="nb-NO" sz="2800" b="1" dirty="0"/>
              <a:t> ever do is </a:t>
            </a:r>
            <a:r>
              <a:rPr lang="nb-NO" sz="2800" dirty="0"/>
              <a:t>[</a:t>
            </a:r>
            <a:r>
              <a:rPr lang="nb-NO" sz="2800" dirty="0" err="1"/>
              <a:t>you</a:t>
            </a:r>
            <a:r>
              <a:rPr lang="nb-NO" sz="2800" dirty="0"/>
              <a:t> </a:t>
            </a:r>
            <a:r>
              <a:rPr lang="nb-NO" sz="2800" dirty="0" err="1"/>
              <a:t>only</a:t>
            </a:r>
            <a:r>
              <a:rPr lang="nb-NO" sz="2800" dirty="0"/>
              <a:t> </a:t>
            </a:r>
            <a:r>
              <a:rPr lang="nb-NO" sz="2800" dirty="0" err="1"/>
              <a:t>would</a:t>
            </a:r>
            <a:r>
              <a:rPr lang="nb-NO" sz="2800" dirty="0"/>
              <a:t>] spend </a:t>
            </a:r>
            <a:r>
              <a:rPr lang="nb-NO" sz="2800" dirty="0" err="1"/>
              <a:t>money</a:t>
            </a:r>
            <a:r>
              <a:rPr lang="nb-NO" sz="2800" dirty="0"/>
              <a:t>’</a:t>
            </a:r>
            <a:r>
              <a:rPr lang="en-US" sz="2800" i="0" u="none" strike="noStrike" cap="none" dirty="0"/>
              <a:t> </a:t>
            </a:r>
            <a:endParaRPr sz="2800" i="0" u="none" strike="noStrike" cap="none" dirty="0"/>
          </a:p>
          <a:p>
            <a:pPr marL="444500" marR="0" lvl="0" indent="-45720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rgbClr val="A4534F"/>
              </a:buClr>
              <a:buSzPts val="3000"/>
            </a:pPr>
            <a:r>
              <a:rPr lang="en-US" sz="2800" i="0" u="none" strike="noStrike" cap="none" dirty="0"/>
              <a:t>Nominal pattern: </a:t>
            </a:r>
            <a:r>
              <a:rPr lang="en-US" sz="2800" i="0" u="none" strike="noStrike" cap="none" dirty="0" err="1"/>
              <a:t>речь|выступление_перед_NP-Ins</a:t>
            </a:r>
            <a:r>
              <a:rPr lang="en-US" sz="2800" i="0" u="none" strike="noStrike" cap="none" dirty="0"/>
              <a:t> </a:t>
            </a:r>
            <a:r>
              <a:rPr lang="en-US" sz="2800" i="1" u="none" strike="noStrike" cap="none" dirty="0"/>
              <a:t>– </a:t>
            </a:r>
            <a:r>
              <a:rPr lang="en-US" sz="2800" i="1" u="none" strike="noStrike" cap="none" dirty="0" err="1"/>
              <a:t>Речь</a:t>
            </a:r>
            <a:r>
              <a:rPr lang="en-US" sz="2800" i="1" u="none" strike="noStrike" cap="none" dirty="0"/>
              <a:t> </a:t>
            </a:r>
            <a:r>
              <a:rPr lang="en-US" sz="2800" i="1" u="none" strike="noStrike" cap="none" dirty="0" err="1"/>
              <a:t>перед</a:t>
            </a:r>
            <a:r>
              <a:rPr lang="en-US" sz="2800" i="1" u="none" strike="noStrike" cap="none" dirty="0"/>
              <a:t> </a:t>
            </a:r>
            <a:r>
              <a:rPr lang="en-US" sz="2800" i="1" u="none" strike="noStrike" cap="none" dirty="0" err="1"/>
              <a:t>враждебно</a:t>
            </a:r>
            <a:r>
              <a:rPr lang="en-US" sz="2800" i="1" u="none" strike="noStrike" cap="none" dirty="0"/>
              <a:t> </a:t>
            </a:r>
            <a:r>
              <a:rPr lang="en-US" sz="2800" i="1" u="none" strike="noStrike" cap="none" dirty="0" err="1"/>
              <a:t>настроенной</a:t>
            </a:r>
            <a:r>
              <a:rPr lang="en-US" sz="2800" i="1" u="none" strike="noStrike" cap="none" dirty="0"/>
              <a:t> </a:t>
            </a:r>
            <a:r>
              <a:rPr lang="en-US" sz="2800" i="1" u="none" strike="noStrike" cap="none" dirty="0" err="1"/>
              <a:t>аудиторией</a:t>
            </a:r>
            <a:r>
              <a:rPr lang="en-US" sz="2800" i="1" u="none" strike="noStrike" cap="none" dirty="0"/>
              <a:t> </a:t>
            </a:r>
            <a:r>
              <a:rPr lang="en-US" sz="2800" u="none" strike="noStrike" cap="none" dirty="0"/>
              <a:t>‘A speech </a:t>
            </a:r>
            <a:r>
              <a:rPr lang="en-US" sz="2800" b="1" u="none" strike="noStrike" cap="none" dirty="0"/>
              <a:t>delivered to </a:t>
            </a:r>
            <a:r>
              <a:rPr lang="en-US" sz="2800" u="none" strike="noStrike" cap="none" dirty="0"/>
              <a:t>[in fron</a:t>
            </a:r>
            <a:r>
              <a:rPr lang="en-US" sz="2800" dirty="0"/>
              <a:t>t of</a:t>
            </a:r>
            <a:r>
              <a:rPr lang="en-US" sz="2800" u="none" strike="noStrike" cap="none" dirty="0"/>
              <a:t>] a hostile audience’</a:t>
            </a:r>
            <a:endParaRPr sz="2800" i="1" u="none" strike="noStrike" cap="none" dirty="0"/>
          </a:p>
          <a:p>
            <a:pPr marL="444500" marR="0" lvl="0" indent="-45720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rgbClr val="A4534F"/>
              </a:buClr>
              <a:buSzPts val="3000"/>
            </a:pPr>
            <a:r>
              <a:rPr lang="en-US" sz="2800" dirty="0"/>
              <a:t>Verb pattern: NP-</a:t>
            </a:r>
            <a:r>
              <a:rPr lang="en-US" sz="2800" dirty="0" err="1"/>
              <a:t>Nom_вести_в_NP</a:t>
            </a:r>
            <a:r>
              <a:rPr lang="en-US" sz="2800" dirty="0"/>
              <a:t>-</a:t>
            </a:r>
            <a:r>
              <a:rPr lang="en-US" sz="2800" dirty="0" err="1"/>
              <a:t>Acc</a:t>
            </a:r>
            <a:r>
              <a:rPr lang="en-US" sz="2800" dirty="0"/>
              <a:t> </a:t>
            </a:r>
            <a:r>
              <a:rPr lang="en-US" sz="2800" i="1" dirty="0"/>
              <a:t>– </a:t>
            </a:r>
            <a:r>
              <a:rPr lang="en-US" sz="2800" i="1" dirty="0" err="1"/>
              <a:t>дверь</a:t>
            </a:r>
            <a:r>
              <a:rPr lang="en-US" sz="2800" i="1" dirty="0"/>
              <a:t> </a:t>
            </a:r>
            <a:r>
              <a:rPr lang="en-US" sz="2800" i="1" dirty="0" err="1"/>
              <a:t>вела</a:t>
            </a:r>
            <a:r>
              <a:rPr lang="en-US" sz="2800" i="1" dirty="0"/>
              <a:t> </a:t>
            </a:r>
            <a:r>
              <a:rPr lang="en-US" sz="2800" i="1" dirty="0" err="1"/>
              <a:t>в</a:t>
            </a:r>
            <a:r>
              <a:rPr lang="en-US" sz="2800" i="1" dirty="0"/>
              <a:t> </a:t>
            </a:r>
            <a:r>
              <a:rPr lang="en-US" sz="2800" i="1" dirty="0" err="1"/>
              <a:t>комнату</a:t>
            </a:r>
            <a:r>
              <a:rPr lang="en-US" sz="2800" i="1" dirty="0"/>
              <a:t> </a:t>
            </a:r>
            <a:r>
              <a:rPr lang="en-US" sz="2800" dirty="0"/>
              <a:t>‘</a:t>
            </a:r>
            <a:r>
              <a:rPr lang="en-US" sz="2800" b="1" dirty="0"/>
              <a:t>on the other side of the door there was </a:t>
            </a:r>
            <a:r>
              <a:rPr lang="en-US" sz="2800" dirty="0"/>
              <a:t>[the door led into] a room’</a:t>
            </a:r>
            <a:endParaRPr sz="2800" i="1" dirty="0"/>
          </a:p>
          <a:p>
            <a:pPr marL="444500" marR="0" lvl="0" indent="-45720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rgbClr val="A4534F"/>
              </a:buClr>
              <a:buSzPts val="3000"/>
            </a:pPr>
            <a:r>
              <a:rPr lang="en-US" sz="2800" dirty="0" err="1"/>
              <a:t>Adj</a:t>
            </a:r>
            <a:r>
              <a:rPr lang="en-US" sz="2800" dirty="0"/>
              <a:t>: </a:t>
            </a:r>
            <a:r>
              <a:rPr lang="en-US" sz="2800" dirty="0" err="1"/>
              <a:t>NP_в_NP-Acc</a:t>
            </a:r>
            <a:r>
              <a:rPr lang="en-US" sz="2800" dirty="0"/>
              <a:t> </a:t>
            </a:r>
            <a:r>
              <a:rPr lang="en-US" sz="2800" i="1" dirty="0"/>
              <a:t>– </a:t>
            </a:r>
            <a:r>
              <a:rPr lang="en-US" sz="2800" i="1" dirty="0" err="1"/>
              <a:t>у</a:t>
            </a:r>
            <a:r>
              <a:rPr lang="en-US" sz="2800" i="1" dirty="0"/>
              <a:t> </a:t>
            </a:r>
            <a:r>
              <a:rPr lang="en-US" sz="2800" i="1" dirty="0" err="1"/>
              <a:t>него</a:t>
            </a:r>
            <a:r>
              <a:rPr lang="en-US" sz="2800" i="1" dirty="0"/>
              <a:t> </a:t>
            </a:r>
            <a:r>
              <a:rPr lang="en-US" sz="2800" i="1" dirty="0" err="1"/>
              <a:t>была</a:t>
            </a:r>
            <a:r>
              <a:rPr lang="en-US" sz="2800" i="1" dirty="0"/>
              <a:t> </a:t>
            </a:r>
            <a:r>
              <a:rPr lang="en-US" sz="2800" i="1" dirty="0" err="1"/>
              <a:t>тетрадь</a:t>
            </a:r>
            <a:r>
              <a:rPr lang="en-US" sz="2800" i="1" dirty="0"/>
              <a:t> </a:t>
            </a:r>
            <a:r>
              <a:rPr lang="en-US" sz="2800" i="1" dirty="0" err="1"/>
              <a:t>в</a:t>
            </a:r>
            <a:r>
              <a:rPr lang="en-US" sz="2800" i="1" dirty="0"/>
              <a:t> </a:t>
            </a:r>
            <a:r>
              <a:rPr lang="en-US" sz="2800" i="1" dirty="0" err="1"/>
              <a:t>клетку</a:t>
            </a:r>
            <a:r>
              <a:rPr lang="en-US" sz="2800" dirty="0"/>
              <a:t> ‘he had a </a:t>
            </a:r>
            <a:r>
              <a:rPr lang="nb-NO" sz="2800" b="1" dirty="0" err="1"/>
              <a:t>graph</a:t>
            </a:r>
            <a:r>
              <a:rPr lang="nb-NO" sz="2800" b="1" dirty="0"/>
              <a:t> </a:t>
            </a:r>
            <a:r>
              <a:rPr lang="nb-NO" sz="2800" b="1" dirty="0" err="1"/>
              <a:t>paper</a:t>
            </a:r>
            <a:r>
              <a:rPr lang="nb-NO" sz="2800" b="1" dirty="0"/>
              <a:t> </a:t>
            </a:r>
            <a:r>
              <a:rPr lang="nb-NO" sz="2800" dirty="0"/>
              <a:t>[</a:t>
            </a:r>
            <a:r>
              <a:rPr lang="nb-NO" sz="2800" dirty="0" err="1"/>
              <a:t>into</a:t>
            </a:r>
            <a:r>
              <a:rPr lang="nb-NO" sz="2800" dirty="0"/>
              <a:t> </a:t>
            </a:r>
            <a:r>
              <a:rPr lang="nb-NO" sz="2800" dirty="0" err="1"/>
              <a:t>square</a:t>
            </a:r>
            <a:r>
              <a:rPr lang="nb-NO" sz="2800" dirty="0"/>
              <a:t>] </a:t>
            </a:r>
            <a:r>
              <a:rPr lang="nb-NO" sz="2800" dirty="0" err="1"/>
              <a:t>notebook</a:t>
            </a:r>
            <a:r>
              <a:rPr lang="en-US" sz="2800" dirty="0"/>
              <a:t>’</a:t>
            </a:r>
            <a:endParaRPr sz="2800" dirty="0"/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 i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Sans Pro"/>
              <a:buNone/>
            </a:pPr>
            <a:endParaRPr sz="2400" i="0" u="none" strike="noStrike" cap="none" dirty="0">
              <a:solidFill>
                <a:schemeClr val="dk2"/>
              </a:solidFill>
            </a:endParaRPr>
          </a:p>
          <a:p>
            <a:pPr marL="384048" marR="0" lvl="0" indent="-257048" algn="l" rtl="0">
              <a:lnSpc>
                <a:spcPct val="8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400" b="0" i="0" u="none" strike="noStrike" cap="none" dirty="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54847B9B-DD7B-B845-B907-D1C919434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571" y="1048657"/>
            <a:ext cx="9601200" cy="6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b="1" dirty="0">
                <a:sym typeface="Source Sans Pro"/>
              </a:rPr>
              <a:t>Syntactic classification</a:t>
            </a:r>
            <a:endParaRPr b="1" dirty="0"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330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834571" y="1810871"/>
            <a:ext cx="10909194" cy="4566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4572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3000"/>
            </a:pPr>
            <a:r>
              <a:rPr lang="en-US" sz="2800" dirty="0"/>
              <a:t>Light verb: NP-</a:t>
            </a:r>
            <a:r>
              <a:rPr lang="en-US" sz="2800" dirty="0" err="1"/>
              <a:t>Nom_не_преминул_VP</a:t>
            </a:r>
            <a:r>
              <a:rPr lang="en-US" sz="2800" dirty="0"/>
              <a:t>-</a:t>
            </a:r>
            <a:r>
              <a:rPr lang="en-US" sz="2800" dirty="0" err="1"/>
              <a:t>Inf</a:t>
            </a:r>
            <a:r>
              <a:rPr lang="en-US" sz="2800" dirty="0"/>
              <a:t> </a:t>
            </a:r>
            <a:r>
              <a:rPr lang="en-US" sz="2800" i="1" dirty="0"/>
              <a:t>– </a:t>
            </a:r>
            <a:r>
              <a:rPr lang="en-US" sz="2800" i="1" dirty="0" err="1"/>
              <a:t>Он</a:t>
            </a:r>
            <a:r>
              <a:rPr lang="en-US" sz="2800" i="1" dirty="0"/>
              <a:t> </a:t>
            </a:r>
            <a:r>
              <a:rPr lang="en-US" sz="2800" i="1" dirty="0" err="1"/>
              <a:t>не</a:t>
            </a:r>
            <a:r>
              <a:rPr lang="en-US" sz="2800" i="1" dirty="0"/>
              <a:t> </a:t>
            </a:r>
            <a:r>
              <a:rPr lang="en-US" sz="2800" i="1" dirty="0" err="1"/>
              <a:t>преминул</a:t>
            </a:r>
            <a:r>
              <a:rPr lang="en-US" sz="2800" i="1" dirty="0"/>
              <a:t> </a:t>
            </a:r>
            <a:r>
              <a:rPr lang="en-US" sz="2800" i="1" dirty="0" err="1"/>
              <a:t>сделать</a:t>
            </a:r>
            <a:r>
              <a:rPr lang="en-US" sz="2800" i="1" dirty="0"/>
              <a:t> </a:t>
            </a:r>
            <a:r>
              <a:rPr lang="en-US" sz="2800" i="1" dirty="0" err="1"/>
              <a:t>замечания</a:t>
            </a:r>
            <a:r>
              <a:rPr lang="en-US" sz="2800" dirty="0"/>
              <a:t> </a:t>
            </a:r>
            <a:r>
              <a:rPr lang="nb-NO" sz="2800" dirty="0"/>
              <a:t>‘He </a:t>
            </a:r>
            <a:r>
              <a:rPr lang="nb-NO" sz="2800" b="1" dirty="0" err="1"/>
              <a:t>didn’t</a:t>
            </a:r>
            <a:r>
              <a:rPr lang="nb-NO" sz="2800" b="1" dirty="0"/>
              <a:t> </a:t>
            </a:r>
            <a:r>
              <a:rPr lang="nb-NO" sz="2800" b="1" dirty="0" err="1"/>
              <a:t>fail</a:t>
            </a:r>
            <a:r>
              <a:rPr lang="nb-NO" sz="2800" b="1" dirty="0"/>
              <a:t> </a:t>
            </a:r>
            <a:r>
              <a:rPr lang="nb-NO" sz="2800" dirty="0"/>
              <a:t>[</a:t>
            </a:r>
            <a:r>
              <a:rPr lang="nb-NO" sz="2800" dirty="0" err="1"/>
              <a:t>didn’t</a:t>
            </a:r>
            <a:r>
              <a:rPr lang="nb-NO" sz="2800" dirty="0"/>
              <a:t> pass by] to make </a:t>
            </a:r>
            <a:r>
              <a:rPr lang="nb-NO" sz="2800" dirty="0" err="1"/>
              <a:t>comments</a:t>
            </a:r>
            <a:r>
              <a:rPr lang="nb-NO" sz="2800" dirty="0"/>
              <a:t>’</a:t>
            </a:r>
            <a:endParaRPr sz="2800" dirty="0"/>
          </a:p>
          <a:p>
            <a:pPr marL="495300" indent="-4572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3000"/>
            </a:pPr>
            <a:r>
              <a:rPr lang="en-US" sz="2800" dirty="0"/>
              <a:t>Simple (clause): </a:t>
            </a:r>
            <a:r>
              <a:rPr lang="en-US" sz="2800" dirty="0" err="1"/>
              <a:t>Что_с_NP</a:t>
            </a:r>
            <a:r>
              <a:rPr lang="en-US" sz="2800" dirty="0"/>
              <a:t>-Ins? – </a:t>
            </a:r>
            <a:r>
              <a:rPr lang="en-US" sz="2800" i="1" dirty="0" err="1"/>
              <a:t>Что</a:t>
            </a:r>
            <a:r>
              <a:rPr lang="en-US" sz="2800" i="1" dirty="0"/>
              <a:t> </a:t>
            </a:r>
            <a:r>
              <a:rPr lang="en-US" sz="2800" i="1" dirty="0" err="1"/>
              <a:t>с</a:t>
            </a:r>
            <a:r>
              <a:rPr lang="en-US" sz="2800" i="1" dirty="0"/>
              <a:t> </a:t>
            </a:r>
            <a:r>
              <a:rPr lang="en-US" sz="2800" i="1" dirty="0" err="1"/>
              <a:t>ним</a:t>
            </a:r>
            <a:r>
              <a:rPr lang="en-US" sz="2800" i="1" dirty="0"/>
              <a:t>? </a:t>
            </a:r>
            <a:r>
              <a:rPr lang="en-US" sz="2800" i="1" dirty="0" err="1"/>
              <a:t>Почему</a:t>
            </a:r>
            <a:r>
              <a:rPr lang="en-US" sz="2800" i="1" dirty="0"/>
              <a:t> </a:t>
            </a:r>
            <a:r>
              <a:rPr lang="en-US" sz="2800" i="1" dirty="0" err="1"/>
              <a:t>он</a:t>
            </a:r>
            <a:r>
              <a:rPr lang="en-US" sz="2800" i="1" dirty="0"/>
              <a:t> </a:t>
            </a:r>
            <a:r>
              <a:rPr lang="en-US" sz="2800" i="1" dirty="0" err="1"/>
              <a:t>плачет</a:t>
            </a:r>
            <a:r>
              <a:rPr lang="en-US" sz="2800" i="1" dirty="0"/>
              <a:t>?</a:t>
            </a:r>
            <a:r>
              <a:rPr lang="en-US" sz="2800" dirty="0"/>
              <a:t> ‘What’s wrong </a:t>
            </a:r>
            <a:r>
              <a:rPr lang="en-US" sz="2800" b="1" dirty="0"/>
              <a:t>with him</a:t>
            </a:r>
            <a:r>
              <a:rPr lang="en-US" sz="2800" dirty="0"/>
              <a:t> [what with him]? Why is he crying?’</a:t>
            </a:r>
            <a:endParaRPr sz="2800" dirty="0"/>
          </a:p>
          <a:p>
            <a:pPr marL="495300" indent="-4572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3000"/>
            </a:pPr>
            <a:r>
              <a:rPr lang="en-US" sz="2800" dirty="0"/>
              <a:t>Matrix (clause): NP_быть_за_</a:t>
            </a:r>
            <a:r>
              <a:rPr lang="en-US" sz="2800" dirty="0" err="1"/>
              <a:t>то</a:t>
            </a:r>
            <a:r>
              <a:rPr lang="en-US" sz="2800" dirty="0"/>
              <a:t>,_</a:t>
            </a:r>
            <a:r>
              <a:rPr lang="en-US" sz="2800" dirty="0" err="1"/>
              <a:t>чтобы_Cl</a:t>
            </a:r>
            <a:r>
              <a:rPr lang="en-US" sz="2800" dirty="0"/>
              <a:t> – </a:t>
            </a:r>
            <a:r>
              <a:rPr lang="en-US" sz="2800" dirty="0" err="1"/>
              <a:t>я</a:t>
            </a:r>
            <a:r>
              <a:rPr lang="en-US" sz="2800" dirty="0"/>
              <a:t> </a:t>
            </a:r>
            <a:r>
              <a:rPr lang="en-US" sz="2800" dirty="0" err="1"/>
              <a:t>за</a:t>
            </a:r>
            <a:r>
              <a:rPr lang="en-US" sz="2800" dirty="0"/>
              <a:t> </a:t>
            </a:r>
            <a:r>
              <a:rPr lang="en-US" sz="2800" dirty="0" err="1"/>
              <a:t>то</a:t>
            </a:r>
            <a:r>
              <a:rPr lang="en-US" sz="2800" dirty="0"/>
              <a:t>, </a:t>
            </a:r>
            <a:r>
              <a:rPr lang="en-US" sz="2800" dirty="0" err="1"/>
              <a:t>чтобы</a:t>
            </a:r>
            <a:r>
              <a:rPr lang="en-US" sz="2800" dirty="0"/>
              <a:t> </a:t>
            </a:r>
            <a:r>
              <a:rPr lang="en-US" sz="2800" dirty="0" err="1"/>
              <a:t>ты</a:t>
            </a:r>
            <a:r>
              <a:rPr lang="en-US" sz="2800" dirty="0"/>
              <a:t> </a:t>
            </a:r>
            <a:r>
              <a:rPr lang="en-US" sz="2800" dirty="0" err="1"/>
              <a:t>у</a:t>
            </a:r>
            <a:r>
              <a:rPr lang="en-US" sz="2800" dirty="0"/>
              <a:t> </a:t>
            </a:r>
            <a:r>
              <a:rPr lang="en-US" sz="2800" dirty="0" err="1"/>
              <a:t>нас</a:t>
            </a:r>
            <a:r>
              <a:rPr lang="en-US" sz="2800" dirty="0"/>
              <a:t> </a:t>
            </a:r>
            <a:r>
              <a:rPr lang="en-US" sz="2800" dirty="0" err="1"/>
              <a:t>жил</a:t>
            </a:r>
            <a:r>
              <a:rPr lang="en-US" sz="2800" dirty="0"/>
              <a:t> ‘I </a:t>
            </a:r>
            <a:r>
              <a:rPr lang="en-US" sz="2800" b="1" dirty="0"/>
              <a:t>am in favor of </a:t>
            </a:r>
            <a:r>
              <a:rPr lang="en-US" sz="2800" dirty="0"/>
              <a:t>[I am directed behind that] you staying with us’</a:t>
            </a:r>
            <a:endParaRPr sz="2800" dirty="0"/>
          </a:p>
          <a:p>
            <a:pPr marL="495300" indent="-457200">
              <a:lnSpc>
                <a:spcPct val="84000"/>
              </a:lnSpc>
              <a:spcBef>
                <a:spcPts val="1200"/>
              </a:spcBef>
              <a:buClr>
                <a:srgbClr val="A4534F"/>
              </a:buClr>
              <a:buSzPts val="3000"/>
            </a:pPr>
            <a:r>
              <a:rPr lang="en-US" sz="2800" dirty="0" err="1"/>
              <a:t>Biclausal</a:t>
            </a:r>
            <a:r>
              <a:rPr lang="en-US" sz="2800" dirty="0"/>
              <a:t> /Parataxis: </a:t>
            </a:r>
            <a:r>
              <a:rPr lang="en-US" sz="2800" dirty="0" err="1"/>
              <a:t>рассказывай_Cl</a:t>
            </a:r>
            <a:r>
              <a:rPr lang="en-US" sz="2800" dirty="0"/>
              <a:t> – </a:t>
            </a:r>
            <a:r>
              <a:rPr lang="en-US" sz="2800" dirty="0" err="1"/>
              <a:t>рассказывай</a:t>
            </a:r>
            <a:r>
              <a:rPr lang="en-US" sz="2800" dirty="0"/>
              <a:t>, </a:t>
            </a:r>
            <a:r>
              <a:rPr lang="en-US" sz="2800" dirty="0" err="1"/>
              <a:t>не</a:t>
            </a:r>
            <a:r>
              <a:rPr lang="en-US" sz="2800" dirty="0"/>
              <a:t> </a:t>
            </a:r>
            <a:r>
              <a:rPr lang="en-US" sz="2800" dirty="0" err="1"/>
              <a:t>было</a:t>
            </a:r>
            <a:r>
              <a:rPr lang="en-US" sz="2800" dirty="0"/>
              <a:t> </a:t>
            </a:r>
            <a:r>
              <a:rPr lang="en-US" sz="2800" dirty="0" err="1"/>
              <a:t>денег</a:t>
            </a:r>
            <a:r>
              <a:rPr lang="en-US" sz="2800" dirty="0"/>
              <a:t>! ‘</a:t>
            </a:r>
            <a:r>
              <a:rPr lang="en-US" sz="2800" b="1" dirty="0"/>
              <a:t>don’t try to tell me that </a:t>
            </a:r>
            <a:r>
              <a:rPr lang="en-US" sz="2800" dirty="0"/>
              <a:t>[tell!] you were out of money!’</a:t>
            </a:r>
            <a:endParaRPr sz="2800" dirty="0"/>
          </a:p>
          <a:p>
            <a:pPr marL="0" lvl="0" indent="0" rtl="0">
              <a:spcBef>
                <a:spcPts val="1000"/>
              </a:spcBef>
              <a:spcAft>
                <a:spcPts val="200"/>
              </a:spcAft>
              <a:buNone/>
            </a:pPr>
            <a:endParaRPr sz="3000" dirty="0"/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54405F3C-B45E-1240-977B-BA3F444B61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571" y="1048657"/>
            <a:ext cx="9601200" cy="6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b="1" dirty="0">
                <a:sym typeface="Source Sans Pro"/>
              </a:rPr>
              <a:t>Syntactic classification</a:t>
            </a:r>
            <a:endParaRPr b="1" dirty="0"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984425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84048" marR="0" lvl="0" indent="-257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None/>
            </a:pPr>
            <a:endParaRPr sz="2000" b="0" i="0" u="none" strike="noStrike" cap="non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00" y="1593724"/>
            <a:ext cx="11334774" cy="45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48">
            <a:extLst>
              <a:ext uri="{FF2B5EF4-FFF2-40B4-BE49-F238E27FC236}">
                <a16:creationId xmlns:a16="http://schemas.microsoft.com/office/drawing/2014/main" id="{C103DB80-9C37-E546-BAF3-EB18A96CCD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4571" y="1048657"/>
            <a:ext cx="9601200" cy="620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>
              <a:spcAft>
                <a:spcPts val="0"/>
              </a:spcAft>
              <a:buClr>
                <a:schemeClr val="dk2"/>
              </a:buClr>
              <a:buSzPts val="4400"/>
            </a:pPr>
            <a:r>
              <a:rPr lang="en-US" b="1" dirty="0">
                <a:sym typeface="Source Sans Pro"/>
              </a:rPr>
              <a:t>Syntactic classification</a:t>
            </a:r>
            <a:endParaRPr b="1" dirty="0"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61238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 err="1"/>
              <a:t>familY</a:t>
            </a:r>
            <a:r>
              <a:rPr lang="en-US" b="1" dirty="0"/>
              <a:t> of constructions related via syntax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4900" y="3171825"/>
            <a:ext cx="2028826" cy="369332"/>
          </a:xfrm>
          <a:prstGeom prst="rect">
            <a:avLst/>
          </a:prstGeom>
          <a:noFill/>
          <a:ln>
            <a:solidFill>
              <a:srgbClr val="A4534F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NP-Nom VP NP-Ins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25" y="1861063"/>
            <a:ext cx="272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NP_обернуться_NP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Дело</a:t>
            </a:r>
            <a:r>
              <a:rPr lang="en-GB" i="1" dirty="0"/>
              <a:t> </a:t>
            </a:r>
            <a:r>
              <a:rPr lang="en-GB" i="1" dirty="0" err="1"/>
              <a:t>обернулось</a:t>
            </a:r>
            <a:r>
              <a:rPr lang="en-GB" i="1" dirty="0"/>
              <a:t> </a:t>
            </a:r>
            <a:r>
              <a:rPr lang="en-GB" i="1" dirty="0" err="1"/>
              <a:t>бедой</a:t>
            </a:r>
            <a:endParaRPr lang="en-GB" dirty="0"/>
          </a:p>
          <a:p>
            <a:r>
              <a:rPr lang="en-GB" dirty="0"/>
              <a:t>‘Things turned sour’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2401" y="1861065"/>
            <a:ext cx="441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NP_отличаться_NP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отличается</a:t>
            </a:r>
            <a:r>
              <a:rPr lang="en-GB" i="1" dirty="0"/>
              <a:t> </a:t>
            </a:r>
            <a:r>
              <a:rPr lang="en-GB" i="1" dirty="0" err="1"/>
              <a:t>большой</a:t>
            </a:r>
            <a:r>
              <a:rPr lang="en-GB" i="1" dirty="0"/>
              <a:t> </a:t>
            </a:r>
            <a:r>
              <a:rPr lang="en-GB" i="1" dirty="0" err="1"/>
              <a:t>выносливостью</a:t>
            </a:r>
            <a:endParaRPr lang="en-GB" i="1" dirty="0"/>
          </a:p>
          <a:p>
            <a:r>
              <a:rPr lang="en-GB" dirty="0"/>
              <a:t>‘He’s remarkable for his stamina’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6" y="2923781"/>
            <a:ext cx="307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Nom_начинать_NP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начинал</a:t>
            </a:r>
            <a:r>
              <a:rPr lang="en-GB" i="1" dirty="0"/>
              <a:t> </a:t>
            </a:r>
            <a:r>
              <a:rPr lang="en-GB" i="1" dirty="0" err="1"/>
              <a:t>учителем</a:t>
            </a:r>
            <a:endParaRPr lang="en-GB" i="1" dirty="0"/>
          </a:p>
          <a:p>
            <a:r>
              <a:rPr lang="en-GB" dirty="0"/>
              <a:t>‘He started out as a teacher’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5949" y="3863671"/>
            <a:ext cx="347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Nom_пере</a:t>
            </a:r>
            <a:r>
              <a:rPr lang="en-GB" b="1" dirty="0"/>
              <a:t>-VP-</a:t>
            </a:r>
            <a:r>
              <a:rPr lang="en-GB" b="1" dirty="0" err="1"/>
              <a:t>ся_NP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Они</a:t>
            </a:r>
            <a:r>
              <a:rPr lang="en-GB" i="1" dirty="0"/>
              <a:t> </a:t>
            </a:r>
            <a:r>
              <a:rPr lang="en-GB" i="1" dirty="0" err="1"/>
              <a:t>перекидываются</a:t>
            </a:r>
            <a:r>
              <a:rPr lang="en-GB" i="1" dirty="0"/>
              <a:t> </a:t>
            </a:r>
            <a:r>
              <a:rPr lang="en-GB" i="1" dirty="0" err="1"/>
              <a:t>шутками</a:t>
            </a:r>
            <a:endParaRPr lang="en-GB" dirty="0"/>
          </a:p>
          <a:p>
            <a:r>
              <a:rPr lang="en-GB" dirty="0"/>
              <a:t>‘They are peppering each other with jokes’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188" y="1809998"/>
            <a:ext cx="37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Nom_сделаться_NP</a:t>
            </a:r>
            <a:r>
              <a:rPr lang="en-GB" b="1" dirty="0"/>
              <a:t>/</a:t>
            </a:r>
            <a:r>
              <a:rPr lang="en-GB" b="1" dirty="0" err="1"/>
              <a:t>Adj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сделался</a:t>
            </a:r>
            <a:r>
              <a:rPr lang="en-GB" i="1" dirty="0"/>
              <a:t> </a:t>
            </a:r>
            <a:r>
              <a:rPr lang="en-GB" i="1" dirty="0" err="1"/>
              <a:t>важным</a:t>
            </a:r>
            <a:r>
              <a:rPr lang="en-GB" i="1" dirty="0"/>
              <a:t> </a:t>
            </a:r>
            <a:r>
              <a:rPr lang="en-GB" i="1" dirty="0" err="1"/>
              <a:t>начальником</a:t>
            </a:r>
            <a:endParaRPr lang="en-GB" dirty="0"/>
          </a:p>
          <a:p>
            <a:r>
              <a:rPr lang="en-GB" dirty="0"/>
              <a:t>‘He became a big boss’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0173" y="3968788"/>
            <a:ext cx="355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Nom_слыть_NP</a:t>
            </a:r>
            <a:r>
              <a:rPr lang="en-GB" b="1" dirty="0"/>
              <a:t>-Ins/</a:t>
            </a:r>
            <a:r>
              <a:rPr lang="en-GB" b="1" dirty="0" err="1"/>
              <a:t>Adj</a:t>
            </a:r>
            <a:r>
              <a:rPr lang="en-GB" b="1" dirty="0"/>
              <a:t>-Ins</a:t>
            </a:r>
            <a:r>
              <a:rPr lang="en-GB" dirty="0"/>
              <a:t> </a:t>
            </a:r>
          </a:p>
          <a:p>
            <a:r>
              <a:rPr lang="en-GB" i="1" dirty="0" err="1"/>
              <a:t>Она</a:t>
            </a:r>
            <a:r>
              <a:rPr lang="en-GB" i="1" dirty="0"/>
              <a:t> </a:t>
            </a:r>
            <a:r>
              <a:rPr lang="en-GB" i="1" dirty="0" err="1"/>
              <a:t>слыла</a:t>
            </a:r>
            <a:r>
              <a:rPr lang="en-GB" i="1" dirty="0"/>
              <a:t> </a:t>
            </a:r>
            <a:r>
              <a:rPr lang="en-GB" i="1" dirty="0" err="1"/>
              <a:t>отличницей</a:t>
            </a:r>
            <a:endParaRPr lang="en-GB" i="1" dirty="0"/>
          </a:p>
          <a:p>
            <a:r>
              <a:rPr lang="en-GB" dirty="0"/>
              <a:t>‘She was famously brilliant’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6650" y="2873060"/>
            <a:ext cx="4414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NP-Nom_числиться_NP-Ins|Adj-Ins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числился</a:t>
            </a:r>
            <a:r>
              <a:rPr lang="en-GB" i="1" dirty="0"/>
              <a:t> </a:t>
            </a:r>
            <a:r>
              <a:rPr lang="en-GB" i="1" dirty="0" err="1"/>
              <a:t>отстающим</a:t>
            </a:r>
            <a:r>
              <a:rPr lang="en-GB" i="1" dirty="0"/>
              <a:t> </a:t>
            </a:r>
            <a:r>
              <a:rPr lang="en-GB" i="1" dirty="0" err="1"/>
              <a:t>в</a:t>
            </a:r>
            <a:r>
              <a:rPr lang="en-GB" i="1" dirty="0"/>
              <a:t> </a:t>
            </a:r>
            <a:r>
              <a:rPr lang="en-GB" i="1" dirty="0" err="1"/>
              <a:t>классе</a:t>
            </a:r>
            <a:endParaRPr lang="ru-RU" i="1" dirty="0"/>
          </a:p>
          <a:p>
            <a:r>
              <a:rPr lang="nb-NO" dirty="0"/>
              <a:t>‘He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behind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in his </a:t>
            </a:r>
            <a:r>
              <a:rPr lang="nb-NO" dirty="0" err="1"/>
              <a:t>class’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7" y="5138657"/>
            <a:ext cx="478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Nom_VP_NP</a:t>
            </a:r>
            <a:r>
              <a:rPr lang="en-GB" b="1" dirty="0"/>
              <a:t>-Ins(plural)_NP-</a:t>
            </a:r>
            <a:r>
              <a:rPr lang="en-GB" b="1" dirty="0" err="1"/>
              <a:t>Acc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ru-RU" i="1" dirty="0"/>
              <a:t>а</a:t>
            </a:r>
            <a:r>
              <a:rPr lang="en-GB" i="1" dirty="0"/>
              <a:t> </a:t>
            </a:r>
            <a:r>
              <a:rPr lang="en-GB" i="1" dirty="0" err="1"/>
              <a:t>скупала</a:t>
            </a:r>
            <a:r>
              <a:rPr lang="en-GB" i="1" dirty="0"/>
              <a:t> </a:t>
            </a:r>
            <a:r>
              <a:rPr lang="en-GB" i="1" dirty="0" err="1"/>
              <a:t>мешками</a:t>
            </a:r>
            <a:r>
              <a:rPr lang="en-GB" i="1" dirty="0"/>
              <a:t> </a:t>
            </a:r>
            <a:r>
              <a:rPr lang="en-GB" i="1" dirty="0" err="1"/>
              <a:t>картошку</a:t>
            </a:r>
            <a:r>
              <a:rPr lang="en-GB" i="1" dirty="0"/>
              <a:t> </a:t>
            </a:r>
            <a:r>
              <a:rPr lang="en-GB" i="1" dirty="0" err="1"/>
              <a:t>в</a:t>
            </a:r>
            <a:r>
              <a:rPr lang="en-GB" i="1" dirty="0"/>
              <a:t> </a:t>
            </a:r>
            <a:r>
              <a:rPr lang="en-GB" i="1" dirty="0" err="1"/>
              <a:t>магазине</a:t>
            </a:r>
            <a:endParaRPr lang="en-GB" i="1" dirty="0"/>
          </a:p>
          <a:p>
            <a:r>
              <a:rPr lang="en-GB" dirty="0"/>
              <a:t>‘She bought potatoes by the bagful at the store’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80173" y="5064000"/>
            <a:ext cx="450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Nom_приходиться_NP</a:t>
            </a:r>
            <a:r>
              <a:rPr lang="en-GB" b="1" dirty="0"/>
              <a:t>-</a:t>
            </a:r>
            <a:r>
              <a:rPr lang="en-GB" b="1" dirty="0" err="1"/>
              <a:t>Dat_NP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этот</a:t>
            </a:r>
            <a:r>
              <a:rPr lang="en-GB" i="1" dirty="0"/>
              <a:t> </a:t>
            </a:r>
            <a:r>
              <a:rPr lang="en-GB" i="1" dirty="0" err="1"/>
              <a:t>мальчик</a:t>
            </a:r>
            <a:r>
              <a:rPr lang="en-GB" i="1" dirty="0"/>
              <a:t> </a:t>
            </a:r>
            <a:r>
              <a:rPr lang="en-GB" i="1" dirty="0" err="1"/>
              <a:t>приходится</a:t>
            </a:r>
            <a:r>
              <a:rPr lang="en-GB" i="1" dirty="0"/>
              <a:t> </a:t>
            </a:r>
            <a:r>
              <a:rPr lang="en-GB" i="1" dirty="0" err="1"/>
              <a:t>мне</a:t>
            </a:r>
            <a:r>
              <a:rPr lang="en-GB" i="1" dirty="0"/>
              <a:t> </a:t>
            </a:r>
            <a:r>
              <a:rPr lang="en-GB" i="1" dirty="0" err="1"/>
              <a:t>сыном</a:t>
            </a:r>
            <a:endParaRPr lang="en-GB" i="1" dirty="0"/>
          </a:p>
          <a:p>
            <a:r>
              <a:rPr lang="en-GB" dirty="0"/>
              <a:t>‘this boy is actually my son’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6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fundamental claims of </a:t>
            </a:r>
            <a:br>
              <a:rPr lang="en-US" dirty="0"/>
            </a:br>
            <a:r>
              <a:rPr lang="en-US" dirty="0"/>
              <a:t>construction grammar: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construction</a:t>
            </a:r>
            <a:r>
              <a:rPr lang="en-US" sz="2400" dirty="0"/>
              <a:t> (a form-meaning pairing, at any level of complexity), is the relevant unit of linguistic analysis</a:t>
            </a:r>
            <a:r>
              <a:rPr lang="en-GB" sz="2400" dirty="0"/>
              <a:t> </a:t>
            </a:r>
          </a:p>
          <a:p>
            <a:r>
              <a:rPr lang="en-US" sz="2400" dirty="0"/>
              <a:t>A language is an aggregate network of constructions, also known as a “</a:t>
            </a:r>
            <a:r>
              <a:rPr lang="en-US" sz="2400" b="1" dirty="0" err="1"/>
              <a:t>constructicon</a:t>
            </a:r>
            <a:r>
              <a:rPr lang="en-US" sz="2400" dirty="0"/>
              <a:t>”</a:t>
            </a:r>
            <a:r>
              <a:rPr lang="en-GB" sz="2400" dirty="0"/>
              <a:t>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2400" b="1" dirty="0"/>
              <a:t>BUT</a:t>
            </a:r>
            <a:r>
              <a:rPr lang="en-GB" sz="2400" dirty="0"/>
              <a:t>: No complete </a:t>
            </a:r>
            <a:r>
              <a:rPr lang="en-GB" sz="2400" dirty="0" err="1"/>
              <a:t>constructicon</a:t>
            </a:r>
            <a:r>
              <a:rPr lang="en-GB" sz="2400" dirty="0"/>
              <a:t> has ever been built</a:t>
            </a:r>
            <a:r>
              <a:rPr lang="mr-IN" sz="2400" dirty="0"/>
              <a:t>…</a:t>
            </a:r>
            <a:endParaRPr lang="nb-NO" sz="2400" dirty="0"/>
          </a:p>
          <a:p>
            <a:pPr marL="0" indent="0">
              <a:buNone/>
            </a:pPr>
            <a:r>
              <a:rPr lang="nb-NO" sz="2400" dirty="0"/>
              <a:t>	...so </a:t>
            </a:r>
            <a:r>
              <a:rPr lang="nb-NO" sz="2400" dirty="0" err="1"/>
              <a:t>we</a:t>
            </a:r>
            <a:r>
              <a:rPr lang="nb-NO" sz="2400" dirty="0"/>
              <a:t> </a:t>
            </a:r>
            <a:r>
              <a:rPr lang="nb-NO" sz="2400" dirty="0" err="1"/>
              <a:t>decided</a:t>
            </a:r>
            <a:r>
              <a:rPr lang="nb-NO" sz="2400" dirty="0"/>
              <a:t> to </a:t>
            </a:r>
            <a:r>
              <a:rPr lang="nb-NO" sz="2400" dirty="0" err="1"/>
              <a:t>give</a:t>
            </a:r>
            <a:r>
              <a:rPr lang="nb-NO" sz="2400" dirty="0"/>
              <a:t> it a </a:t>
            </a:r>
            <a:r>
              <a:rPr lang="nb-NO" sz="2400" dirty="0" err="1"/>
              <a:t>try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54258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 err="1"/>
              <a:t>familY</a:t>
            </a:r>
            <a:r>
              <a:rPr lang="en-US" b="1" dirty="0"/>
              <a:t> of constructions related via syntax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14900" y="3171825"/>
            <a:ext cx="2028826" cy="369332"/>
          </a:xfrm>
          <a:prstGeom prst="rect">
            <a:avLst/>
          </a:prstGeom>
          <a:noFill/>
          <a:ln>
            <a:solidFill>
              <a:srgbClr val="A4534F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NP-Nom VP NP-Ins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1525" y="1861063"/>
            <a:ext cx="2728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NP_обернуться_NP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Дело</a:t>
            </a:r>
            <a:r>
              <a:rPr lang="en-GB" i="1" dirty="0"/>
              <a:t> </a:t>
            </a:r>
            <a:r>
              <a:rPr lang="en-GB" i="1" dirty="0" err="1"/>
              <a:t>обернулось</a:t>
            </a:r>
            <a:r>
              <a:rPr lang="en-GB" i="1" dirty="0"/>
              <a:t> </a:t>
            </a:r>
            <a:r>
              <a:rPr lang="en-GB" i="1" dirty="0" err="1"/>
              <a:t>бедой</a:t>
            </a:r>
            <a:endParaRPr lang="en-GB" dirty="0"/>
          </a:p>
          <a:p>
            <a:r>
              <a:rPr lang="en-GB" dirty="0"/>
              <a:t>‘Things turned sour’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72401" y="1861065"/>
            <a:ext cx="4419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NP_отличаться_NP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отличается</a:t>
            </a:r>
            <a:r>
              <a:rPr lang="en-GB" i="1" dirty="0"/>
              <a:t> </a:t>
            </a:r>
            <a:r>
              <a:rPr lang="en-GB" i="1" dirty="0" err="1"/>
              <a:t>большой</a:t>
            </a:r>
            <a:r>
              <a:rPr lang="en-GB" i="1" dirty="0"/>
              <a:t> </a:t>
            </a:r>
            <a:r>
              <a:rPr lang="en-GB" i="1" dirty="0" err="1"/>
              <a:t>выносливостью</a:t>
            </a:r>
            <a:endParaRPr lang="en-GB" i="1" dirty="0"/>
          </a:p>
          <a:p>
            <a:r>
              <a:rPr lang="en-GB" dirty="0"/>
              <a:t>‘He’s remarkable for his stamina’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4376" y="2923781"/>
            <a:ext cx="3071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Nom_начинать_NP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начинал</a:t>
            </a:r>
            <a:r>
              <a:rPr lang="en-GB" i="1" dirty="0"/>
              <a:t> </a:t>
            </a:r>
            <a:r>
              <a:rPr lang="en-GB" i="1" dirty="0" err="1"/>
              <a:t>учителем</a:t>
            </a:r>
            <a:endParaRPr lang="en-GB" i="1" dirty="0"/>
          </a:p>
          <a:p>
            <a:r>
              <a:rPr lang="en-GB" dirty="0"/>
              <a:t>‘He started out as a teacher’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85949" y="3863671"/>
            <a:ext cx="3471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Nom_пере</a:t>
            </a:r>
            <a:r>
              <a:rPr lang="en-GB" b="1" dirty="0"/>
              <a:t>-VP-</a:t>
            </a:r>
            <a:r>
              <a:rPr lang="en-GB" b="1" dirty="0" err="1"/>
              <a:t>ся_NP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Они</a:t>
            </a:r>
            <a:r>
              <a:rPr lang="en-GB" i="1" dirty="0"/>
              <a:t> </a:t>
            </a:r>
            <a:r>
              <a:rPr lang="en-GB" i="1" dirty="0" err="1"/>
              <a:t>перекидываются</a:t>
            </a:r>
            <a:r>
              <a:rPr lang="en-GB" i="1" dirty="0"/>
              <a:t> </a:t>
            </a:r>
            <a:r>
              <a:rPr lang="en-GB" i="1" dirty="0" err="1"/>
              <a:t>шутками</a:t>
            </a:r>
            <a:endParaRPr lang="en-GB" dirty="0"/>
          </a:p>
          <a:p>
            <a:r>
              <a:rPr lang="en-GB" dirty="0"/>
              <a:t>‘They are peppering each other with jokes’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86188" y="1809998"/>
            <a:ext cx="3700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Nom_сделаться_NP</a:t>
            </a:r>
            <a:r>
              <a:rPr lang="en-GB" b="1" dirty="0"/>
              <a:t>/</a:t>
            </a:r>
            <a:r>
              <a:rPr lang="en-GB" b="1" dirty="0" err="1"/>
              <a:t>Adj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сделался</a:t>
            </a:r>
            <a:r>
              <a:rPr lang="en-GB" i="1" dirty="0"/>
              <a:t> </a:t>
            </a:r>
            <a:r>
              <a:rPr lang="en-GB" i="1" dirty="0" err="1"/>
              <a:t>важным</a:t>
            </a:r>
            <a:r>
              <a:rPr lang="en-GB" i="1" dirty="0"/>
              <a:t> </a:t>
            </a:r>
            <a:r>
              <a:rPr lang="en-GB" i="1" dirty="0" err="1"/>
              <a:t>начальником</a:t>
            </a:r>
            <a:endParaRPr lang="en-GB" dirty="0"/>
          </a:p>
          <a:p>
            <a:r>
              <a:rPr lang="en-GB" dirty="0"/>
              <a:t>‘He became a big boss’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80173" y="3968788"/>
            <a:ext cx="3557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Nom_слыть_NP</a:t>
            </a:r>
            <a:r>
              <a:rPr lang="en-GB" b="1" dirty="0"/>
              <a:t>-Ins/</a:t>
            </a:r>
            <a:r>
              <a:rPr lang="en-GB" b="1" dirty="0" err="1"/>
              <a:t>Adj</a:t>
            </a:r>
            <a:r>
              <a:rPr lang="en-GB" b="1" dirty="0"/>
              <a:t>-Ins</a:t>
            </a:r>
            <a:r>
              <a:rPr lang="en-GB" dirty="0"/>
              <a:t> </a:t>
            </a:r>
          </a:p>
          <a:p>
            <a:r>
              <a:rPr lang="en-GB" i="1" dirty="0" err="1"/>
              <a:t>Она</a:t>
            </a:r>
            <a:r>
              <a:rPr lang="en-GB" i="1" dirty="0"/>
              <a:t> </a:t>
            </a:r>
            <a:r>
              <a:rPr lang="en-GB" i="1" dirty="0" err="1"/>
              <a:t>слыла</a:t>
            </a:r>
            <a:r>
              <a:rPr lang="en-GB" i="1" dirty="0"/>
              <a:t> </a:t>
            </a:r>
            <a:r>
              <a:rPr lang="en-GB" i="1" dirty="0" err="1"/>
              <a:t>отличницей</a:t>
            </a:r>
            <a:endParaRPr lang="en-GB" i="1" dirty="0"/>
          </a:p>
          <a:p>
            <a:r>
              <a:rPr lang="en-GB" dirty="0"/>
              <a:t>‘She was famously brilliant’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6650" y="2873060"/>
            <a:ext cx="4414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NP-Nom_числиться_NP-Ins|Adj-Ins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числился</a:t>
            </a:r>
            <a:r>
              <a:rPr lang="en-GB" i="1" dirty="0"/>
              <a:t> </a:t>
            </a:r>
            <a:r>
              <a:rPr lang="en-GB" i="1" dirty="0" err="1"/>
              <a:t>отстающим</a:t>
            </a:r>
            <a:r>
              <a:rPr lang="en-GB" i="1" dirty="0"/>
              <a:t> </a:t>
            </a:r>
            <a:r>
              <a:rPr lang="en-GB" i="1" dirty="0" err="1"/>
              <a:t>в</a:t>
            </a:r>
            <a:r>
              <a:rPr lang="en-GB" i="1" dirty="0"/>
              <a:t> </a:t>
            </a:r>
            <a:r>
              <a:rPr lang="en-GB" i="1" dirty="0" err="1"/>
              <a:t>классе</a:t>
            </a:r>
            <a:endParaRPr lang="ru-RU" i="1" dirty="0"/>
          </a:p>
          <a:p>
            <a:r>
              <a:rPr lang="nb-NO" dirty="0"/>
              <a:t>‘He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behind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others</a:t>
            </a:r>
            <a:r>
              <a:rPr lang="nb-NO" dirty="0"/>
              <a:t> in his </a:t>
            </a:r>
            <a:r>
              <a:rPr lang="nb-NO" dirty="0" err="1"/>
              <a:t>class’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7" y="5138657"/>
            <a:ext cx="4786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Nom_VP_NP</a:t>
            </a:r>
            <a:r>
              <a:rPr lang="en-GB" b="1" dirty="0"/>
              <a:t>-Ins(plural)_NP-</a:t>
            </a:r>
            <a:r>
              <a:rPr lang="en-GB" b="1" dirty="0" err="1"/>
              <a:t>Acc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Он</a:t>
            </a:r>
            <a:r>
              <a:rPr lang="ru-RU" i="1" dirty="0"/>
              <a:t>а</a:t>
            </a:r>
            <a:r>
              <a:rPr lang="en-GB" i="1" dirty="0"/>
              <a:t> </a:t>
            </a:r>
            <a:r>
              <a:rPr lang="en-GB" i="1" dirty="0" err="1"/>
              <a:t>скупала</a:t>
            </a:r>
            <a:r>
              <a:rPr lang="en-GB" i="1" dirty="0"/>
              <a:t> </a:t>
            </a:r>
            <a:r>
              <a:rPr lang="en-GB" i="1" dirty="0" err="1"/>
              <a:t>мешками</a:t>
            </a:r>
            <a:r>
              <a:rPr lang="en-GB" i="1" dirty="0"/>
              <a:t> </a:t>
            </a:r>
            <a:r>
              <a:rPr lang="en-GB" i="1" dirty="0" err="1"/>
              <a:t>картошку</a:t>
            </a:r>
            <a:r>
              <a:rPr lang="en-GB" i="1" dirty="0"/>
              <a:t> </a:t>
            </a:r>
            <a:r>
              <a:rPr lang="en-GB" i="1" dirty="0" err="1"/>
              <a:t>в</a:t>
            </a:r>
            <a:r>
              <a:rPr lang="en-GB" i="1" dirty="0"/>
              <a:t> </a:t>
            </a:r>
            <a:r>
              <a:rPr lang="en-GB" i="1" dirty="0" err="1"/>
              <a:t>магазине</a:t>
            </a:r>
            <a:endParaRPr lang="en-GB" i="1" dirty="0"/>
          </a:p>
          <a:p>
            <a:r>
              <a:rPr lang="en-GB" dirty="0"/>
              <a:t>‘She bought potatoes by the bagful at the store’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280173" y="5064000"/>
            <a:ext cx="45005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Nom_приходиться_NP</a:t>
            </a:r>
            <a:r>
              <a:rPr lang="en-GB" b="1" dirty="0"/>
              <a:t>-</a:t>
            </a:r>
            <a:r>
              <a:rPr lang="en-GB" b="1" dirty="0" err="1"/>
              <a:t>Dat_NP</a:t>
            </a:r>
            <a:r>
              <a:rPr lang="en-GB" b="1" dirty="0"/>
              <a:t>-Ins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этот</a:t>
            </a:r>
            <a:r>
              <a:rPr lang="en-GB" i="1" dirty="0"/>
              <a:t> </a:t>
            </a:r>
            <a:r>
              <a:rPr lang="en-GB" i="1" dirty="0" err="1"/>
              <a:t>мальчик</a:t>
            </a:r>
            <a:r>
              <a:rPr lang="en-GB" i="1" dirty="0"/>
              <a:t> </a:t>
            </a:r>
            <a:r>
              <a:rPr lang="en-GB" i="1" dirty="0" err="1"/>
              <a:t>приходится</a:t>
            </a:r>
            <a:r>
              <a:rPr lang="en-GB" i="1" dirty="0"/>
              <a:t> </a:t>
            </a:r>
            <a:r>
              <a:rPr lang="en-GB" i="1" dirty="0" err="1"/>
              <a:t>мне</a:t>
            </a:r>
            <a:r>
              <a:rPr lang="en-GB" i="1" dirty="0"/>
              <a:t> </a:t>
            </a:r>
            <a:r>
              <a:rPr lang="en-GB" i="1" dirty="0" err="1"/>
              <a:t>сыном</a:t>
            </a:r>
            <a:endParaRPr lang="en-GB" i="1" dirty="0"/>
          </a:p>
          <a:p>
            <a:r>
              <a:rPr lang="en-GB" dirty="0"/>
              <a:t>‘this boy is actually my son’</a:t>
            </a:r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AB58C69-569E-454A-8AE7-9D9188FA71DE}"/>
              </a:ext>
            </a:extLst>
          </p:cNvPr>
          <p:cNvSpPr/>
          <p:nvPr/>
        </p:nvSpPr>
        <p:spPr>
          <a:xfrm>
            <a:off x="400050" y="1665651"/>
            <a:ext cx="11730038" cy="3286125"/>
          </a:xfrm>
          <a:custGeom>
            <a:avLst/>
            <a:gdLst>
              <a:gd name="connsiteX0" fmla="*/ 342900 w 11730038"/>
              <a:gd name="connsiteY0" fmla="*/ 0 h 3286125"/>
              <a:gd name="connsiteX1" fmla="*/ 342900 w 11730038"/>
              <a:gd name="connsiteY1" fmla="*/ 0 h 3286125"/>
              <a:gd name="connsiteX2" fmla="*/ 228600 w 11730038"/>
              <a:gd name="connsiteY2" fmla="*/ 114300 h 3286125"/>
              <a:gd name="connsiteX3" fmla="*/ 214313 w 11730038"/>
              <a:gd name="connsiteY3" fmla="*/ 185738 h 3286125"/>
              <a:gd name="connsiteX4" fmla="*/ 171450 w 11730038"/>
              <a:gd name="connsiteY4" fmla="*/ 271463 h 3286125"/>
              <a:gd name="connsiteX5" fmla="*/ 0 w 11730038"/>
              <a:gd name="connsiteY5" fmla="*/ 1600200 h 3286125"/>
              <a:gd name="connsiteX6" fmla="*/ 557213 w 11730038"/>
              <a:gd name="connsiteY6" fmla="*/ 2257425 h 3286125"/>
              <a:gd name="connsiteX7" fmla="*/ 3157538 w 11730038"/>
              <a:gd name="connsiteY7" fmla="*/ 2257425 h 3286125"/>
              <a:gd name="connsiteX8" fmla="*/ 5886450 w 11730038"/>
              <a:gd name="connsiteY8" fmla="*/ 2257425 h 3286125"/>
              <a:gd name="connsiteX9" fmla="*/ 6615113 w 11730038"/>
              <a:gd name="connsiteY9" fmla="*/ 2757488 h 3286125"/>
              <a:gd name="connsiteX10" fmla="*/ 7100888 w 11730038"/>
              <a:gd name="connsiteY10" fmla="*/ 3214688 h 3286125"/>
              <a:gd name="connsiteX11" fmla="*/ 9401175 w 11730038"/>
              <a:gd name="connsiteY11" fmla="*/ 3286125 h 3286125"/>
              <a:gd name="connsiteX12" fmla="*/ 10958513 w 11730038"/>
              <a:gd name="connsiteY12" fmla="*/ 2971800 h 3286125"/>
              <a:gd name="connsiteX13" fmla="*/ 11487150 w 11730038"/>
              <a:gd name="connsiteY13" fmla="*/ 1614488 h 3286125"/>
              <a:gd name="connsiteX14" fmla="*/ 11730038 w 11730038"/>
              <a:gd name="connsiteY14" fmla="*/ 800100 h 3286125"/>
              <a:gd name="connsiteX15" fmla="*/ 10487025 w 11730038"/>
              <a:gd name="connsiteY15" fmla="*/ 171450 h 3286125"/>
              <a:gd name="connsiteX16" fmla="*/ 7858125 w 11730038"/>
              <a:gd name="connsiteY16" fmla="*/ 71438 h 3286125"/>
              <a:gd name="connsiteX17" fmla="*/ 342900 w 11730038"/>
              <a:gd name="connsiteY17" fmla="*/ 0 h 3286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730038" h="3286125">
                <a:moveTo>
                  <a:pt x="342900" y="0"/>
                </a:moveTo>
                <a:lnTo>
                  <a:pt x="342900" y="0"/>
                </a:lnTo>
                <a:cubicBezTo>
                  <a:pt x="253192" y="64078"/>
                  <a:pt x="247551" y="38496"/>
                  <a:pt x="228600" y="114300"/>
                </a:cubicBezTo>
                <a:cubicBezTo>
                  <a:pt x="222710" y="137859"/>
                  <a:pt x="220703" y="162309"/>
                  <a:pt x="214313" y="185738"/>
                </a:cubicBezTo>
                <a:cubicBezTo>
                  <a:pt x="189702" y="275981"/>
                  <a:pt x="214994" y="271463"/>
                  <a:pt x="171450" y="271463"/>
                </a:cubicBezTo>
                <a:lnTo>
                  <a:pt x="0" y="1600200"/>
                </a:lnTo>
                <a:lnTo>
                  <a:pt x="557213" y="2257425"/>
                </a:lnTo>
                <a:lnTo>
                  <a:pt x="3157538" y="2257425"/>
                </a:lnTo>
                <a:lnTo>
                  <a:pt x="5886450" y="2257425"/>
                </a:lnTo>
                <a:lnTo>
                  <a:pt x="6615113" y="2757488"/>
                </a:lnTo>
                <a:lnTo>
                  <a:pt x="7100888" y="3214688"/>
                </a:lnTo>
                <a:lnTo>
                  <a:pt x="9401175" y="3286125"/>
                </a:lnTo>
                <a:lnTo>
                  <a:pt x="10958513" y="2971800"/>
                </a:lnTo>
                <a:lnTo>
                  <a:pt x="11487150" y="1614488"/>
                </a:lnTo>
                <a:lnTo>
                  <a:pt x="11730038" y="800100"/>
                </a:lnTo>
                <a:lnTo>
                  <a:pt x="10487025" y="171450"/>
                </a:lnTo>
                <a:lnTo>
                  <a:pt x="7858125" y="71438"/>
                </a:lnTo>
                <a:lnTo>
                  <a:pt x="34290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</a:t>
            </a:r>
            <a:r>
              <a:rPr lang="en-US" b="1" dirty="0" err="1"/>
              <a:t>familY</a:t>
            </a:r>
            <a:r>
              <a:rPr lang="en-US" b="1" dirty="0"/>
              <a:t> of constructions related via Lexicon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4388" y="2314575"/>
            <a:ext cx="3971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(</a:t>
            </a:r>
            <a:r>
              <a:rPr lang="en-GB" b="1" dirty="0" err="1"/>
              <a:t>не</a:t>
            </a:r>
            <a:r>
              <a:rPr lang="en-GB" b="1" dirty="0"/>
              <a:t>)_</a:t>
            </a:r>
            <a:r>
              <a:rPr lang="en-GB" b="1" dirty="0" err="1"/>
              <a:t>время_VP-Inf</a:t>
            </a:r>
            <a:r>
              <a:rPr lang="en-GB" dirty="0"/>
              <a:t> </a:t>
            </a:r>
            <a:endParaRPr lang="en-GB" i="1" dirty="0"/>
          </a:p>
          <a:p>
            <a:r>
              <a:rPr lang="en-GB" i="1" dirty="0" err="1"/>
              <a:t>Самое</a:t>
            </a:r>
            <a:r>
              <a:rPr lang="en-GB" i="1" dirty="0"/>
              <a:t> </a:t>
            </a:r>
            <a:r>
              <a:rPr lang="en-GB" i="1" dirty="0" err="1"/>
              <a:t>время</a:t>
            </a:r>
            <a:r>
              <a:rPr lang="en-GB" i="1" dirty="0"/>
              <a:t> </a:t>
            </a:r>
            <a:r>
              <a:rPr lang="en-GB" i="1" dirty="0" err="1"/>
              <a:t>вершить</a:t>
            </a:r>
            <a:r>
              <a:rPr lang="en-GB" i="1" dirty="0"/>
              <a:t> </a:t>
            </a:r>
            <a:r>
              <a:rPr lang="en-GB" i="1" dirty="0" err="1"/>
              <a:t>большие</a:t>
            </a:r>
            <a:r>
              <a:rPr lang="en-GB" i="1" dirty="0"/>
              <a:t> </a:t>
            </a:r>
            <a:r>
              <a:rPr lang="en-GB" i="1" dirty="0" err="1"/>
              <a:t>дела</a:t>
            </a:r>
            <a:r>
              <a:rPr lang="en-GB" i="1" dirty="0"/>
              <a:t>.</a:t>
            </a:r>
          </a:p>
          <a:p>
            <a:r>
              <a:rPr lang="en-GB" dirty="0"/>
              <a:t>‘It’s high time to take on important matters’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29238" y="2960906"/>
            <a:ext cx="1514475" cy="923330"/>
          </a:xfrm>
          <a:prstGeom prst="rect">
            <a:avLst/>
          </a:prstGeom>
          <a:noFill/>
          <a:ln>
            <a:solidFill>
              <a:srgbClr val="A4534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Anchor word: </a:t>
            </a:r>
            <a:r>
              <a:rPr lang="ru-RU" dirty="0"/>
              <a:t>время</a:t>
            </a:r>
            <a:endParaRPr lang="nb-NO" dirty="0"/>
          </a:p>
          <a:p>
            <a:pPr algn="ctr"/>
            <a:r>
              <a:rPr lang="nb-NO" dirty="0"/>
              <a:t>‘time’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725" y="4443413"/>
            <a:ext cx="4100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NP-</a:t>
            </a:r>
            <a:r>
              <a:rPr lang="en-GB" b="1" dirty="0" err="1"/>
              <a:t>Nom_VP_в_то_время_как_Cl</a:t>
            </a:r>
            <a:r>
              <a:rPr lang="en-GB" dirty="0"/>
              <a:t> </a:t>
            </a:r>
            <a:endParaRPr lang="ru-RU" i="1" dirty="0"/>
          </a:p>
          <a:p>
            <a:r>
              <a:rPr lang="en-GB" i="1" dirty="0" err="1"/>
              <a:t>она</a:t>
            </a:r>
            <a:r>
              <a:rPr lang="en-GB" i="1" dirty="0"/>
              <a:t> </a:t>
            </a:r>
            <a:r>
              <a:rPr lang="en-GB" i="1" dirty="0" err="1"/>
              <a:t>пришла</a:t>
            </a:r>
            <a:r>
              <a:rPr lang="en-GB" i="1" dirty="0"/>
              <a:t> </a:t>
            </a:r>
            <a:r>
              <a:rPr lang="en-GB" i="1" dirty="0" err="1"/>
              <a:t>в</a:t>
            </a:r>
            <a:r>
              <a:rPr lang="en-GB" i="1" dirty="0"/>
              <a:t> </a:t>
            </a:r>
            <a:r>
              <a:rPr lang="en-GB" i="1" dirty="0" err="1"/>
              <a:t>то</a:t>
            </a:r>
            <a:r>
              <a:rPr lang="en-GB" i="1" dirty="0"/>
              <a:t> </a:t>
            </a:r>
            <a:r>
              <a:rPr lang="en-GB" i="1" dirty="0" err="1"/>
              <a:t>время</a:t>
            </a:r>
            <a:r>
              <a:rPr lang="en-GB" i="1" dirty="0"/>
              <a:t> </a:t>
            </a:r>
            <a:r>
              <a:rPr lang="en-GB" i="1" dirty="0" err="1"/>
              <a:t>как</a:t>
            </a:r>
            <a:r>
              <a:rPr lang="en-GB" i="1" dirty="0"/>
              <a:t> </a:t>
            </a:r>
            <a:r>
              <a:rPr lang="en-GB" i="1" dirty="0" err="1"/>
              <a:t>он</a:t>
            </a:r>
            <a:r>
              <a:rPr lang="en-GB" i="1" dirty="0"/>
              <a:t> </a:t>
            </a:r>
            <a:r>
              <a:rPr lang="en-GB" i="1" dirty="0" err="1"/>
              <a:t>уходил</a:t>
            </a:r>
            <a:endParaRPr lang="en-GB" i="1" dirty="0"/>
          </a:p>
          <a:p>
            <a:r>
              <a:rPr lang="en-GB" dirty="0"/>
              <a:t>‘she came at the same time that he left’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29550" y="2314575"/>
            <a:ext cx="394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время_NP</a:t>
            </a:r>
            <a:r>
              <a:rPr lang="en-GB" b="1" dirty="0"/>
              <a:t>-Gen_(</a:t>
            </a:r>
            <a:r>
              <a:rPr lang="en-GB" b="1" dirty="0" err="1"/>
              <a:t>не</a:t>
            </a:r>
            <a:r>
              <a:rPr lang="en-GB" b="1" dirty="0"/>
              <a:t>)_</a:t>
            </a:r>
            <a:r>
              <a:rPr lang="en-GB" b="1" dirty="0" err="1"/>
              <a:t>пришло</a:t>
            </a:r>
            <a:r>
              <a:rPr lang="en-GB" dirty="0"/>
              <a:t> </a:t>
            </a:r>
            <a:endParaRPr lang="ru-RU" i="1" dirty="0"/>
          </a:p>
          <a:p>
            <a:r>
              <a:rPr lang="en-GB" i="1" dirty="0" err="1"/>
              <a:t>время</a:t>
            </a:r>
            <a:r>
              <a:rPr lang="en-GB" i="1" dirty="0"/>
              <a:t> </a:t>
            </a:r>
            <a:r>
              <a:rPr lang="en-GB" i="1" dirty="0" err="1"/>
              <a:t>серьезного</a:t>
            </a:r>
            <a:r>
              <a:rPr lang="en-GB" i="1" dirty="0"/>
              <a:t> </a:t>
            </a:r>
            <a:r>
              <a:rPr lang="en-GB" i="1" dirty="0" err="1"/>
              <a:t>разговора</a:t>
            </a:r>
            <a:r>
              <a:rPr lang="en-GB" i="1" dirty="0"/>
              <a:t> </a:t>
            </a:r>
            <a:r>
              <a:rPr lang="en-GB" i="1" dirty="0" err="1"/>
              <a:t>пришло</a:t>
            </a:r>
            <a:endParaRPr lang="en-GB" i="1" dirty="0"/>
          </a:p>
          <a:p>
            <a:r>
              <a:rPr lang="en-GB" dirty="0"/>
              <a:t>‘the time has come for a serious conversation’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5288" y="4143375"/>
            <a:ext cx="3039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время_NP-Gen_прошло</a:t>
            </a:r>
            <a:r>
              <a:rPr lang="en-GB" dirty="0"/>
              <a:t> </a:t>
            </a:r>
            <a:endParaRPr lang="ru-RU" i="1" dirty="0"/>
          </a:p>
          <a:p>
            <a:r>
              <a:rPr lang="en-GB" i="1" dirty="0" err="1"/>
              <a:t>время</a:t>
            </a:r>
            <a:r>
              <a:rPr lang="en-GB" i="1" dirty="0"/>
              <a:t> </a:t>
            </a:r>
            <a:r>
              <a:rPr lang="en-GB" i="1" dirty="0" err="1"/>
              <a:t>сомнений</a:t>
            </a:r>
            <a:r>
              <a:rPr lang="en-GB" i="1" dirty="0"/>
              <a:t> </a:t>
            </a:r>
            <a:r>
              <a:rPr lang="en-GB" i="1" dirty="0" err="1"/>
              <a:t>прошло</a:t>
            </a:r>
            <a:endParaRPr lang="en-GB" i="1" dirty="0"/>
          </a:p>
          <a:p>
            <a:r>
              <a:rPr lang="en-GB" dirty="0"/>
              <a:t>‘the time for doubts is over</a:t>
            </a:r>
            <a:r>
              <a:rPr lang="en-GB" i="1" dirty="0"/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15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+mn-lt"/>
              </a:rPr>
              <a:t>What’s Next: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Strategic Mastery of Russian Tool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F711C-7B47-F545-AFD3-7163223B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059" y="2015732"/>
            <a:ext cx="10237694" cy="3450613"/>
          </a:xfrm>
        </p:spPr>
        <p:txBody>
          <a:bodyPr>
            <a:noAutofit/>
          </a:bodyPr>
          <a:lstStyle/>
          <a:p>
            <a:r>
              <a:rPr lang="en-US" sz="2400" dirty="0"/>
              <a:t>By 2020, </a:t>
            </a:r>
            <a:r>
              <a:rPr lang="en-US" sz="2400" dirty="0" err="1"/>
              <a:t>SMARTool</a:t>
            </a:r>
            <a:r>
              <a:rPr lang="en-US" sz="2400" dirty="0"/>
              <a:t> will have:</a:t>
            </a:r>
          </a:p>
          <a:p>
            <a:pPr lvl="1"/>
            <a:r>
              <a:rPr lang="en-US" sz="2400" dirty="0"/>
              <a:t>Filters that present the most important frequency-ranked Russian </a:t>
            </a:r>
            <a:r>
              <a:rPr lang="en-US" sz="2400" dirty="0" err="1"/>
              <a:t>wordforms</a:t>
            </a:r>
            <a:r>
              <a:rPr lang="en-US" sz="2400" dirty="0"/>
              <a:t> for CEFR A1-2 and B1-2 levels</a:t>
            </a:r>
          </a:p>
          <a:p>
            <a:pPr lvl="1"/>
            <a:r>
              <a:rPr lang="en-US" sz="2400" dirty="0"/>
              <a:t>Every </a:t>
            </a:r>
            <a:r>
              <a:rPr lang="en-US" sz="2400" dirty="0" err="1"/>
              <a:t>wordform</a:t>
            </a:r>
            <a:r>
              <a:rPr lang="en-US" sz="2400" dirty="0"/>
              <a:t> entry will be supplied with the grammatical constructions that typify its use, sourced from the Russian </a:t>
            </a:r>
            <a:r>
              <a:rPr lang="en-US" sz="2400" dirty="0" err="1"/>
              <a:t>Constructicon</a:t>
            </a:r>
            <a:endParaRPr lang="en-US" sz="2400" dirty="0"/>
          </a:p>
          <a:p>
            <a:pPr lvl="1"/>
            <a:r>
              <a:rPr lang="en-US" sz="2400" dirty="0"/>
              <a:t>Collocations in which the </a:t>
            </a:r>
            <a:r>
              <a:rPr lang="en-US" sz="2400" dirty="0" err="1"/>
              <a:t>wordform</a:t>
            </a:r>
            <a:r>
              <a:rPr lang="en-US" sz="2400" dirty="0"/>
              <a:t> typically appears</a:t>
            </a:r>
          </a:p>
          <a:p>
            <a:pPr lvl="1"/>
            <a:r>
              <a:rPr lang="en-US" sz="2400" dirty="0"/>
              <a:t>3000 </a:t>
            </a:r>
            <a:r>
              <a:rPr lang="en-US" sz="2400" dirty="0" err="1"/>
              <a:t>wordform</a:t>
            </a:r>
            <a:r>
              <a:rPr lang="en-US" sz="2400" dirty="0"/>
              <a:t> entries (500 for each of levels A1-2 and 1000 for each of levels B1-2)</a:t>
            </a:r>
          </a:p>
        </p:txBody>
      </p:sp>
    </p:spTree>
    <p:extLst>
      <p:ext uri="{BB962C8B-B14F-4D97-AF65-F5344CB8AC3E}">
        <p14:creationId xmlns:p14="http://schemas.microsoft.com/office/powerpoint/2010/main" val="1836208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The Russian </a:t>
            </a:r>
            <a:r>
              <a:rPr lang="en-US" dirty="0" err="1"/>
              <a:t>constructicon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4" y="1908158"/>
            <a:ext cx="11430000" cy="406233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800" dirty="0"/>
              <a:t>Joint project of HSE and </a:t>
            </a:r>
            <a:r>
              <a:rPr lang="en-US" sz="2800" dirty="0" err="1"/>
              <a:t>UiT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800" dirty="0"/>
              <a:t>Over 600 entries so far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800" dirty="0"/>
              <a:t>Part of a multinational project, including English, Brazilian Portuguese, German, Japanese, Swedish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800" dirty="0"/>
              <a:t>Shared parallel architecture, open-source, free and public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2800" dirty="0">
                <a:hlinkClick r:id="rId2"/>
              </a:rPr>
              <a:t>https://spraakbanken.gu.se/karp/#?mode=konstruktikon-rus</a:t>
            </a:r>
            <a:endParaRPr lang="en-US" sz="2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800" dirty="0"/>
              <a:t>Crowdsourcing </a:t>
            </a:r>
            <a:r>
              <a:rPr lang="en-US" sz="2800" dirty="0" err="1"/>
              <a:t>Googlesheet</a:t>
            </a:r>
            <a:r>
              <a:rPr lang="en-US" sz="2800" dirty="0"/>
              <a:t>: </a:t>
            </a:r>
            <a:r>
              <a:rPr lang="nb-NO" sz="2800" b="1" dirty="0" err="1"/>
              <a:t>https</a:t>
            </a:r>
            <a:r>
              <a:rPr lang="nb-NO" sz="2800" b="1" dirty="0"/>
              <a:t>://</a:t>
            </a:r>
            <a:r>
              <a:rPr lang="nb-NO" sz="2800" b="1" dirty="0" err="1"/>
              <a:t>tinyurl.com</a:t>
            </a:r>
            <a:r>
              <a:rPr lang="nb-NO" sz="2800" b="1" dirty="0"/>
              <a:t>/yah8ejlu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Funded by: Norwegian Centre for International Cooperation in Education (2016, 2018-2020), Higher School of Economics in Moscow, and </a:t>
            </a:r>
            <a:r>
              <a:rPr lang="en-US" sz="2800" dirty="0" err="1"/>
              <a:t>UiT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5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Priorities of the Russian </a:t>
            </a:r>
            <a:r>
              <a:rPr lang="en-US" dirty="0" err="1"/>
              <a:t>constructicon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10021284" cy="365640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Multiword constructions</a:t>
            </a:r>
          </a:p>
          <a:p>
            <a:r>
              <a:rPr lang="en-US" sz="2400" dirty="0"/>
              <a:t>At least one “slot” that can be filled with a range of words (semantic restrictions)</a:t>
            </a:r>
          </a:p>
          <a:p>
            <a:r>
              <a:rPr lang="en-US" sz="2400" dirty="0"/>
              <a:t>Meaning is not necessarily compositional, challenging for L2 learners</a:t>
            </a:r>
          </a:p>
          <a:p>
            <a:r>
              <a:rPr lang="en-US" sz="2400" dirty="0"/>
              <a:t>Items that are not adequately represented in dictionaries</a:t>
            </a:r>
          </a:p>
          <a:p>
            <a:pPr lvl="1"/>
            <a:r>
              <a:rPr lang="en-US" sz="2400" i="1" dirty="0"/>
              <a:t>X </a:t>
            </a:r>
            <a:r>
              <a:rPr lang="ru-RU" sz="2400" i="1" dirty="0"/>
              <a:t>так и не </a:t>
            </a:r>
            <a:r>
              <a:rPr lang="en-US" sz="2400" i="1" dirty="0" err="1"/>
              <a:t>Vpast</a:t>
            </a:r>
            <a:r>
              <a:rPr lang="en-US" sz="2400" dirty="0"/>
              <a:t>, as in </a:t>
            </a:r>
            <a:r>
              <a:rPr lang="ru-RU" sz="2400" i="1" dirty="0"/>
              <a:t>Он так и не женился </a:t>
            </a:r>
            <a:r>
              <a:rPr lang="nb-NO" sz="2400" dirty="0"/>
              <a:t>[He </a:t>
            </a:r>
            <a:r>
              <a:rPr lang="nb-NO" sz="2400" dirty="0" err="1"/>
              <a:t>thus</a:t>
            </a:r>
            <a:r>
              <a:rPr lang="nb-NO" sz="2400" dirty="0"/>
              <a:t> and not </a:t>
            </a:r>
            <a:r>
              <a:rPr lang="nb-NO" sz="2400" dirty="0" err="1"/>
              <a:t>married</a:t>
            </a:r>
            <a:r>
              <a:rPr lang="nb-NO" sz="2400" dirty="0"/>
              <a:t>] </a:t>
            </a:r>
            <a:r>
              <a:rPr lang="en-US" sz="2400" dirty="0"/>
              <a:t>‘But he didn’t get married after all’</a:t>
            </a:r>
          </a:p>
          <a:p>
            <a:pPr lvl="1"/>
            <a:r>
              <a:rPr lang="ru-RU" sz="2400" i="1" dirty="0"/>
              <a:t>возьми и</a:t>
            </a:r>
            <a:r>
              <a:rPr lang="nb-NO" sz="2400" i="1" dirty="0"/>
              <a:t> </a:t>
            </a:r>
            <a:r>
              <a:rPr lang="nb-NO" sz="2400" i="1" dirty="0" err="1"/>
              <a:t>Vimper</a:t>
            </a:r>
            <a:r>
              <a:rPr lang="nb-NO" sz="2400" dirty="0"/>
              <a:t>, as in </a:t>
            </a:r>
            <a:r>
              <a:rPr lang="ru-RU" sz="2400" i="1" dirty="0"/>
              <a:t>А он возьми и купи новую машину</a:t>
            </a:r>
            <a:r>
              <a:rPr lang="se-NO" sz="2400" i="1" dirty="0"/>
              <a:t>!</a:t>
            </a:r>
            <a:r>
              <a:rPr lang="nb-NO" sz="2400" dirty="0"/>
              <a:t> [And </a:t>
            </a:r>
            <a:r>
              <a:rPr lang="nb-NO" sz="2400" dirty="0" err="1"/>
              <a:t>he</a:t>
            </a:r>
            <a:r>
              <a:rPr lang="nb-NO" sz="2400" dirty="0"/>
              <a:t> </a:t>
            </a:r>
            <a:r>
              <a:rPr lang="nb-NO" sz="2400" dirty="0" err="1"/>
              <a:t>take</a:t>
            </a:r>
            <a:r>
              <a:rPr lang="nb-NO" sz="2400" dirty="0"/>
              <a:t>! and </a:t>
            </a:r>
            <a:r>
              <a:rPr lang="nb-NO" sz="2400" dirty="0" err="1"/>
              <a:t>buy</a:t>
            </a:r>
            <a:r>
              <a:rPr lang="nb-NO" sz="2400" dirty="0"/>
              <a:t>! </a:t>
            </a:r>
            <a:r>
              <a:rPr lang="nb-NO" sz="2400" dirty="0" err="1"/>
              <a:t>new</a:t>
            </a:r>
            <a:r>
              <a:rPr lang="nb-NO" sz="2400" dirty="0"/>
              <a:t> </a:t>
            </a:r>
            <a:r>
              <a:rPr lang="nb-NO" sz="2400" dirty="0" err="1"/>
              <a:t>car</a:t>
            </a:r>
            <a:r>
              <a:rPr lang="nb-NO" sz="2400" dirty="0"/>
              <a:t>] </a:t>
            </a:r>
            <a:r>
              <a:rPr lang="ru-RU" sz="2400" dirty="0"/>
              <a:t>‘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he</a:t>
            </a:r>
            <a:r>
              <a:rPr lang="ru-RU" sz="2400" dirty="0"/>
              <a:t> </a:t>
            </a:r>
            <a:r>
              <a:rPr lang="ru-RU" sz="2400" dirty="0" err="1"/>
              <a:t>went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bought</a:t>
            </a:r>
            <a:r>
              <a:rPr lang="ru-RU" sz="2400" dirty="0"/>
              <a:t> </a:t>
            </a:r>
            <a:r>
              <a:rPr lang="ru-RU" sz="2400" dirty="0" err="1"/>
              <a:t>a</a:t>
            </a:r>
            <a:r>
              <a:rPr lang="ru-RU" sz="2400" dirty="0"/>
              <a:t> </a:t>
            </a:r>
            <a:r>
              <a:rPr lang="ru-RU" sz="2400" dirty="0" err="1"/>
              <a:t>new</a:t>
            </a:r>
            <a:r>
              <a:rPr lang="ru-RU" sz="2400" dirty="0"/>
              <a:t> </a:t>
            </a:r>
            <a:r>
              <a:rPr lang="ru-RU" sz="2400" dirty="0" err="1"/>
              <a:t>car</a:t>
            </a:r>
            <a:r>
              <a:rPr lang="ru-RU" sz="2400" dirty="0"/>
              <a:t>!’</a:t>
            </a:r>
            <a:r>
              <a:rPr lang="en-GB" sz="24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657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71538" y="371475"/>
            <a:ext cx="1075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/>
              <a:t>An </a:t>
            </a:r>
            <a:r>
              <a:rPr lang="nb-NO" sz="3600" dirty="0" err="1"/>
              <a:t>Entry</a:t>
            </a:r>
            <a:r>
              <a:rPr lang="nb-NO" sz="3600" dirty="0"/>
              <a:t> in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Constructicon</a:t>
            </a:r>
            <a:r>
              <a:rPr lang="nb-NO" sz="3600" dirty="0"/>
              <a:t> ‘</a:t>
            </a:r>
            <a:r>
              <a:rPr lang="nb-NO" sz="3600" dirty="0" err="1"/>
              <a:t>he</a:t>
            </a:r>
            <a:r>
              <a:rPr lang="nb-NO" sz="3600" dirty="0"/>
              <a:t> </a:t>
            </a:r>
            <a:r>
              <a:rPr lang="nb-NO" sz="3600" dirty="0" err="1"/>
              <a:t>takes</a:t>
            </a:r>
            <a:r>
              <a:rPr lang="nb-NO" sz="3600" dirty="0"/>
              <a:t> </a:t>
            </a:r>
            <a:r>
              <a:rPr lang="nb-NO" sz="3600" dirty="0" err="1"/>
              <a:t>after</a:t>
            </a:r>
            <a:r>
              <a:rPr lang="nb-NO" sz="3600" dirty="0"/>
              <a:t> his </a:t>
            </a:r>
            <a:r>
              <a:rPr lang="nb-NO" sz="3600" dirty="0" err="1"/>
              <a:t>father</a:t>
            </a:r>
            <a:r>
              <a:rPr lang="nb-NO" sz="3600" dirty="0"/>
              <a:t>’: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1274"/>
            <a:ext cx="12175221" cy="484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9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1274"/>
            <a:ext cx="12175221" cy="484055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1408373"/>
            <a:ext cx="985838" cy="435925"/>
          </a:xfrm>
          <a:prstGeom prst="roundRect">
            <a:avLst/>
          </a:prstGeom>
          <a:noFill/>
          <a:ln w="38100"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2474741" y="2028825"/>
            <a:ext cx="7215187" cy="2028825"/>
          </a:xfrm>
          <a:prstGeom prst="wedgeRoundRectCallout">
            <a:avLst>
              <a:gd name="adj1" fmla="val -70734"/>
              <a:gd name="adj2" fmla="val -63754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NAME renders the construction both schematically and with a brief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53542-D96E-9B40-A992-151C22ECF38D}"/>
              </a:ext>
            </a:extLst>
          </p:cNvPr>
          <p:cNvSpPr txBox="1"/>
          <p:nvPr/>
        </p:nvSpPr>
        <p:spPr>
          <a:xfrm>
            <a:off x="871538" y="371475"/>
            <a:ext cx="1075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/>
              <a:t>An </a:t>
            </a:r>
            <a:r>
              <a:rPr lang="nb-NO" sz="3600" dirty="0" err="1"/>
              <a:t>Entry</a:t>
            </a:r>
            <a:r>
              <a:rPr lang="nb-NO" sz="3600" dirty="0"/>
              <a:t> in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Constructicon</a:t>
            </a:r>
            <a:r>
              <a:rPr lang="nb-NO" sz="3600" dirty="0"/>
              <a:t> ‘</a:t>
            </a:r>
            <a:r>
              <a:rPr lang="nb-NO" sz="3600" dirty="0" err="1"/>
              <a:t>he</a:t>
            </a:r>
            <a:r>
              <a:rPr lang="nb-NO" sz="3600" dirty="0"/>
              <a:t> </a:t>
            </a:r>
            <a:r>
              <a:rPr lang="nb-NO" sz="3600" dirty="0" err="1"/>
              <a:t>takes</a:t>
            </a:r>
            <a:r>
              <a:rPr lang="nb-NO" sz="3600" dirty="0"/>
              <a:t> </a:t>
            </a:r>
            <a:r>
              <a:rPr lang="nb-NO" sz="3600" dirty="0" err="1"/>
              <a:t>after</a:t>
            </a:r>
            <a:r>
              <a:rPr lang="nb-NO" sz="3600" dirty="0"/>
              <a:t> his </a:t>
            </a:r>
            <a:r>
              <a:rPr lang="nb-NO" sz="3600" dirty="0" err="1"/>
              <a:t>father</a:t>
            </a:r>
            <a:r>
              <a:rPr lang="nb-NO" sz="3600" dirty="0"/>
              <a:t>’: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1193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0C46C1C-1C6F-9649-8A1E-667A4644B103}"/>
              </a:ext>
            </a:extLst>
          </p:cNvPr>
          <p:cNvSpPr txBox="1"/>
          <p:nvPr/>
        </p:nvSpPr>
        <p:spPr>
          <a:xfrm>
            <a:off x="871538" y="371475"/>
            <a:ext cx="1075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/>
              <a:t>An </a:t>
            </a:r>
            <a:r>
              <a:rPr lang="nb-NO" sz="3600" dirty="0" err="1"/>
              <a:t>Entry</a:t>
            </a:r>
            <a:r>
              <a:rPr lang="nb-NO" sz="3600" dirty="0"/>
              <a:t> in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Constructicon</a:t>
            </a:r>
            <a:r>
              <a:rPr lang="nb-NO" sz="3600" dirty="0"/>
              <a:t> ‘</a:t>
            </a:r>
            <a:r>
              <a:rPr lang="nb-NO" sz="3600" dirty="0" err="1"/>
              <a:t>he</a:t>
            </a:r>
            <a:r>
              <a:rPr lang="nb-NO" sz="3600" dirty="0"/>
              <a:t> </a:t>
            </a:r>
            <a:r>
              <a:rPr lang="nb-NO" sz="3600" dirty="0" err="1"/>
              <a:t>took</a:t>
            </a:r>
            <a:r>
              <a:rPr lang="nb-NO" sz="3600" dirty="0"/>
              <a:t> </a:t>
            </a:r>
            <a:r>
              <a:rPr lang="nb-NO" sz="3600" dirty="0" err="1"/>
              <a:t>after</a:t>
            </a:r>
            <a:r>
              <a:rPr lang="nb-NO" sz="3600" dirty="0"/>
              <a:t> his </a:t>
            </a:r>
            <a:r>
              <a:rPr lang="nb-NO" sz="3600" dirty="0" err="1"/>
              <a:t>father</a:t>
            </a:r>
            <a:r>
              <a:rPr lang="nb-NO" sz="3600" dirty="0"/>
              <a:t>’:</a:t>
            </a:r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1274"/>
            <a:ext cx="12175221" cy="484055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0" y="1908436"/>
            <a:ext cx="1271588" cy="363277"/>
          </a:xfrm>
          <a:prstGeom prst="roundRect">
            <a:avLst/>
          </a:prstGeom>
          <a:noFill/>
          <a:ln w="38100"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298918" y="0"/>
            <a:ext cx="9306545" cy="2028825"/>
          </a:xfrm>
          <a:prstGeom prst="wedgeRoundRectCallout">
            <a:avLst>
              <a:gd name="adj1" fmla="val -59399"/>
              <a:gd name="adj2" fmla="val 43074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DEFINITION explains the meaning of the construction (all definitions will also be translated into English)</a:t>
            </a:r>
          </a:p>
        </p:txBody>
      </p:sp>
    </p:spTree>
    <p:extLst>
      <p:ext uri="{BB962C8B-B14F-4D97-AF65-F5344CB8AC3E}">
        <p14:creationId xmlns:p14="http://schemas.microsoft.com/office/powerpoint/2010/main" val="189705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1274"/>
            <a:ext cx="12175221" cy="484055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-1" y="3392155"/>
            <a:ext cx="1394847" cy="358435"/>
          </a:xfrm>
          <a:prstGeom prst="roundRect">
            <a:avLst/>
          </a:prstGeom>
          <a:noFill/>
          <a:ln w="38100"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422175" y="1390372"/>
            <a:ext cx="10208657" cy="2001783"/>
          </a:xfrm>
          <a:prstGeom prst="wedgeRoundRectCallout">
            <a:avLst>
              <a:gd name="adj1" fmla="val -59044"/>
              <a:gd name="adj2" fmla="val 50831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STRUCTURE provides a dependency grammar analysis of both the schematic and brief example renderings of the construction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C8284-F0B0-FA47-BC65-45EB39F61C8E}"/>
              </a:ext>
            </a:extLst>
          </p:cNvPr>
          <p:cNvSpPr txBox="1"/>
          <p:nvPr/>
        </p:nvSpPr>
        <p:spPr>
          <a:xfrm>
            <a:off x="871538" y="371475"/>
            <a:ext cx="1075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/>
              <a:t>An </a:t>
            </a:r>
            <a:r>
              <a:rPr lang="nb-NO" sz="3600" dirty="0" err="1"/>
              <a:t>Entry</a:t>
            </a:r>
            <a:r>
              <a:rPr lang="nb-NO" sz="3600" dirty="0"/>
              <a:t> in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Constructicon</a:t>
            </a:r>
            <a:r>
              <a:rPr lang="nb-NO" sz="3600" dirty="0"/>
              <a:t> ‘</a:t>
            </a:r>
            <a:r>
              <a:rPr lang="nb-NO" sz="3600" dirty="0" err="1"/>
              <a:t>he</a:t>
            </a:r>
            <a:r>
              <a:rPr lang="nb-NO" sz="3600" dirty="0"/>
              <a:t> </a:t>
            </a:r>
            <a:r>
              <a:rPr lang="nb-NO" sz="3600" dirty="0" err="1"/>
              <a:t>takes</a:t>
            </a:r>
            <a:r>
              <a:rPr lang="nb-NO" sz="3600" dirty="0"/>
              <a:t> </a:t>
            </a:r>
            <a:r>
              <a:rPr lang="nb-NO" sz="3600" dirty="0" err="1"/>
              <a:t>after</a:t>
            </a:r>
            <a:r>
              <a:rPr lang="nb-NO" sz="3600" dirty="0"/>
              <a:t> his </a:t>
            </a:r>
            <a:r>
              <a:rPr lang="nb-NO" sz="3600" dirty="0" err="1"/>
              <a:t>father</a:t>
            </a:r>
            <a:r>
              <a:rPr lang="nb-NO" sz="3600" dirty="0"/>
              <a:t>’: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7800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81274"/>
            <a:ext cx="12175221" cy="484055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9164" y="4173773"/>
            <a:ext cx="1317356" cy="358435"/>
          </a:xfrm>
          <a:prstGeom prst="roundRect">
            <a:avLst/>
          </a:prstGeom>
          <a:noFill/>
          <a:ln w="38100"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1336520" y="2171990"/>
            <a:ext cx="9641513" cy="2001783"/>
          </a:xfrm>
          <a:prstGeom prst="wedgeRoundRectCallout">
            <a:avLst>
              <a:gd name="adj1" fmla="val -57392"/>
              <a:gd name="adj2" fmla="val 50057"/>
              <a:gd name="adj3" fmla="val 16667"/>
            </a:avLst>
          </a:prstGeom>
          <a:solidFill>
            <a:srgbClr val="A4534F"/>
          </a:solidFill>
          <a:ln>
            <a:solidFill>
              <a:srgbClr val="A453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At least three corpus EXAMPLES illustrate the construction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1AB69-CD23-2A41-865A-BA631BC3674F}"/>
              </a:ext>
            </a:extLst>
          </p:cNvPr>
          <p:cNvSpPr txBox="1"/>
          <p:nvPr/>
        </p:nvSpPr>
        <p:spPr>
          <a:xfrm>
            <a:off x="871538" y="371475"/>
            <a:ext cx="10754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dirty="0"/>
              <a:t>An </a:t>
            </a:r>
            <a:r>
              <a:rPr lang="nb-NO" sz="3600" dirty="0" err="1"/>
              <a:t>Entry</a:t>
            </a:r>
            <a:r>
              <a:rPr lang="nb-NO" sz="3600" dirty="0"/>
              <a:t> in </a:t>
            </a:r>
            <a:r>
              <a:rPr lang="nb-NO" sz="3600" dirty="0" err="1"/>
              <a:t>the</a:t>
            </a:r>
            <a:r>
              <a:rPr lang="nb-NO" sz="3600" dirty="0"/>
              <a:t> </a:t>
            </a:r>
            <a:r>
              <a:rPr lang="nb-NO" sz="3600" dirty="0" err="1"/>
              <a:t>Constructicon</a:t>
            </a:r>
            <a:r>
              <a:rPr lang="nb-NO" sz="3600" dirty="0"/>
              <a:t> ‘</a:t>
            </a:r>
            <a:r>
              <a:rPr lang="nb-NO" sz="3600" dirty="0" err="1"/>
              <a:t>he</a:t>
            </a:r>
            <a:r>
              <a:rPr lang="nb-NO" sz="3600" dirty="0"/>
              <a:t> </a:t>
            </a:r>
            <a:r>
              <a:rPr lang="nb-NO" sz="3600" dirty="0" err="1"/>
              <a:t>takes</a:t>
            </a:r>
            <a:r>
              <a:rPr lang="nb-NO" sz="3600" dirty="0"/>
              <a:t> </a:t>
            </a:r>
            <a:r>
              <a:rPr lang="nb-NO" sz="3600" dirty="0" err="1"/>
              <a:t>after</a:t>
            </a:r>
            <a:r>
              <a:rPr lang="nb-NO" sz="3600" dirty="0"/>
              <a:t> his </a:t>
            </a:r>
            <a:r>
              <a:rPr lang="nb-NO" sz="3600" dirty="0" err="1"/>
              <a:t>father</a:t>
            </a:r>
            <a:r>
              <a:rPr lang="nb-NO" sz="3600" dirty="0"/>
              <a:t>’: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0552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833</TotalTime>
  <Words>1397</Words>
  <Application>Microsoft Macintosh PowerPoint</Application>
  <PresentationFormat>Widescreen</PresentationFormat>
  <Paragraphs>180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 MT</vt:lpstr>
      <vt:lpstr>Mangal</vt:lpstr>
      <vt:lpstr>Source Sans Pro</vt:lpstr>
      <vt:lpstr>Gallery</vt:lpstr>
      <vt:lpstr>A Constructicon for  Learners of Russian</vt:lpstr>
      <vt:lpstr>Two fundamental claims of  construction grammar:</vt:lpstr>
      <vt:lpstr> The Russian constructicon</vt:lpstr>
      <vt:lpstr> Priorities of the Russian constructicon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and opportunities in the Russian constructicon</vt:lpstr>
      <vt:lpstr>Semantic classification</vt:lpstr>
      <vt:lpstr>Semantic classification</vt:lpstr>
      <vt:lpstr>A familY of constructions related via semantics</vt:lpstr>
      <vt:lpstr>Syntactic classification</vt:lpstr>
      <vt:lpstr>Syntactic classification</vt:lpstr>
      <vt:lpstr>Syntactic classification</vt:lpstr>
      <vt:lpstr>Syntactic classification</vt:lpstr>
      <vt:lpstr>A familY of constructions related via syntax</vt:lpstr>
      <vt:lpstr>A familY of constructions related via syntax</vt:lpstr>
      <vt:lpstr>A familY of constructions related via Lexicon</vt:lpstr>
      <vt:lpstr>What’s Next: Strategic Mastery of Russian Tool 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 мы возьми и начни его строить:  The Russian Constructicon </dc:title>
  <dc:creator>Microsoft Office User</dc:creator>
  <cp:lastModifiedBy>Microsoft Office User</cp:lastModifiedBy>
  <cp:revision>38</cp:revision>
  <dcterms:created xsi:type="dcterms:W3CDTF">2017-09-28T17:35:26Z</dcterms:created>
  <dcterms:modified xsi:type="dcterms:W3CDTF">2018-02-08T20:04:14Z</dcterms:modified>
</cp:coreProperties>
</file>