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22"/>
  </p:notesMasterIdLst>
  <p:handoutMasterIdLst>
    <p:handoutMasterId r:id="rId23"/>
  </p:handoutMasterIdLst>
  <p:sldIdLst>
    <p:sldId id="257" r:id="rId8"/>
    <p:sldId id="258" r:id="rId9"/>
    <p:sldId id="259" r:id="rId10"/>
    <p:sldId id="272" r:id="rId11"/>
    <p:sldId id="273" r:id="rId12"/>
    <p:sldId id="268" r:id="rId13"/>
    <p:sldId id="267" r:id="rId14"/>
    <p:sldId id="269" r:id="rId15"/>
    <p:sldId id="263" r:id="rId16"/>
    <p:sldId id="275" r:id="rId17"/>
    <p:sldId id="264" r:id="rId18"/>
    <p:sldId id="271" r:id="rId19"/>
    <p:sldId id="265" r:id="rId20"/>
    <p:sldId id="277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FECB1-B1F7-0848-9C9B-70AAFE33E3C6}" v="2133" dt="2023-05-26T12:28:03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1" autoAdjust="0"/>
    <p:restoredTop sz="90730"/>
  </p:normalViewPr>
  <p:slideViewPr>
    <p:cSldViewPr snapToGrid="0">
      <p:cViewPr varScale="1">
        <p:scale>
          <a:sx n="107" d="100"/>
          <a:sy n="10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26.05.2023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A03FC-94B4-1642-A5BE-F8D536A9BDCD}" type="datetimeFigureOut">
              <a:rPr lang="nb-NO" smtClean="0"/>
              <a:t>26.05.2023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ACCD2-A65D-E343-928A-6196CCC061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61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TN: 1-5</a:t>
            </a:r>
          </a:p>
          <a:p>
            <a:r>
              <a:rPr lang="nb-NO" dirty="0"/>
              <a:t>AM: 6-10</a:t>
            </a:r>
          </a:p>
          <a:p>
            <a:r>
              <a:rPr lang="nb-NO" dirty="0"/>
              <a:t>LAJ: 11-12</a:t>
            </a:r>
          </a:p>
          <a:p>
            <a:r>
              <a:rPr lang="nb-NO" dirty="0"/>
              <a:t>AM: 13</a:t>
            </a:r>
          </a:p>
          <a:p>
            <a:r>
              <a:rPr lang="nb-NO"/>
              <a:t>TN: 14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ACCD2-A65D-E343-928A-6196CCC061F5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79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ACCD2-A65D-E343-928A-6196CCC061F5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679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NB! Polsk – tre- og fempunkts handler om sikkerhetsbelter av ulike typer – </a:t>
            </a:r>
            <a:r>
              <a:rPr lang="nb-NO" dirty="0" err="1"/>
              <a:t>sikekrhetsutstyr</a:t>
            </a:r>
            <a:r>
              <a:rPr lang="nb-NO" dirty="0"/>
              <a:t> for fjellklatrere, vinduspussere, trafikksikkerhet.</a:t>
            </a:r>
          </a:p>
          <a:p>
            <a:r>
              <a:rPr lang="nb-NO" dirty="0"/>
              <a:t>Forkortelsene FRSC Federal </a:t>
            </a:r>
            <a:r>
              <a:rPr lang="nb-NO" dirty="0" err="1"/>
              <a:t>road</a:t>
            </a:r>
            <a:r>
              <a:rPr lang="nb-NO" dirty="0"/>
              <a:t> </a:t>
            </a:r>
            <a:r>
              <a:rPr lang="nb-NO" dirty="0" err="1"/>
              <a:t>safety</a:t>
            </a:r>
            <a:r>
              <a:rPr lang="nb-NO" dirty="0"/>
              <a:t> corps, NHTSA National </a:t>
            </a:r>
            <a:r>
              <a:rPr lang="nb-NO" dirty="0" err="1"/>
              <a:t>Highway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Safety</a:t>
            </a:r>
            <a:r>
              <a:rPr lang="nb-NO" dirty="0"/>
              <a:t> Administration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ACCD2-A65D-E343-928A-6196CCC061F5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3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ACCD2-A65D-E343-928A-6196CCC061F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887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Observations</a:t>
            </a:r>
            <a:r>
              <a:rPr lang="nb-NO" dirty="0"/>
              <a:t>:</a:t>
            </a:r>
          </a:p>
          <a:p>
            <a:r>
              <a:rPr lang="nb-NO" dirty="0"/>
              <a:t>1: A </a:t>
            </a:r>
            <a:r>
              <a:rPr lang="nb-NO" dirty="0" err="1"/>
              <a:t>hierarchy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topics</a:t>
            </a:r>
            <a:r>
              <a:rPr lang="nb-NO" dirty="0"/>
              <a:t>/</a:t>
            </a:r>
            <a:r>
              <a:rPr lang="nb-NO" dirty="0" err="1"/>
              <a:t>fields</a:t>
            </a:r>
            <a:r>
              <a:rPr lang="nb-NO" dirty="0"/>
              <a:t> –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attested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Slavic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. From </a:t>
            </a:r>
            <a:r>
              <a:rPr lang="nb-NO" dirty="0" err="1"/>
              <a:t>top</a:t>
            </a:r>
            <a:r>
              <a:rPr lang="nb-NO" dirty="0"/>
              <a:t> to </a:t>
            </a:r>
            <a:r>
              <a:rPr lang="nb-NO" dirty="0" err="1"/>
              <a:t>bottom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.</a:t>
            </a:r>
          </a:p>
          <a:p>
            <a:r>
              <a:rPr lang="nb-NO" dirty="0"/>
              <a:t>2: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languages</a:t>
            </a:r>
            <a:r>
              <a:rPr lang="nb-NO" dirty="0"/>
              <a:t> have more </a:t>
            </a:r>
            <a:r>
              <a:rPr lang="nb-NO" dirty="0" err="1"/>
              <a:t>associations</a:t>
            </a:r>
            <a:r>
              <a:rPr lang="nb-NO" dirty="0"/>
              <a:t> to more </a:t>
            </a:r>
            <a:r>
              <a:rPr lang="nb-NO" dirty="0" err="1"/>
              <a:t>fields</a:t>
            </a:r>
            <a:r>
              <a:rPr lang="nb-NO" dirty="0"/>
              <a:t> - a more </a:t>
            </a:r>
            <a:r>
              <a:rPr lang="nb-NO" dirty="0" err="1"/>
              <a:t>even</a:t>
            </a:r>
            <a:r>
              <a:rPr lang="nb-NO" dirty="0"/>
              <a:t> </a:t>
            </a:r>
            <a:r>
              <a:rPr lang="nb-NO" dirty="0" err="1"/>
              <a:t>distribution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fields</a:t>
            </a:r>
            <a:r>
              <a:rPr lang="nb-NO" dirty="0"/>
              <a:t>.</a:t>
            </a:r>
          </a:p>
          <a:p>
            <a:r>
              <a:rPr lang="nb-NO" dirty="0"/>
              <a:t>3: A </a:t>
            </a:r>
            <a:r>
              <a:rPr lang="nb-NO" dirty="0" err="1"/>
              <a:t>north</a:t>
            </a:r>
            <a:r>
              <a:rPr lang="nb-NO" dirty="0"/>
              <a:t>/</a:t>
            </a:r>
            <a:r>
              <a:rPr lang="nb-NO" dirty="0" err="1"/>
              <a:t>south</a:t>
            </a:r>
            <a:r>
              <a:rPr lang="nb-NO" dirty="0"/>
              <a:t> </a:t>
            </a:r>
            <a:r>
              <a:rPr lang="nb-NO" dirty="0" err="1"/>
              <a:t>divide</a:t>
            </a:r>
            <a:r>
              <a:rPr lang="nb-NO" dirty="0"/>
              <a:t>?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lower</a:t>
            </a:r>
            <a:r>
              <a:rPr lang="nb-NO" dirty="0"/>
              <a:t> right corner has </a:t>
            </a:r>
            <a:r>
              <a:rPr lang="nb-NO" dirty="0" err="1"/>
              <a:t>fewer</a:t>
            </a:r>
            <a:r>
              <a:rPr lang="nb-NO" dirty="0"/>
              <a:t> </a:t>
            </a:r>
            <a:r>
              <a:rPr lang="nb-NO" dirty="0" err="1"/>
              <a:t>pluses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, so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fields</a:t>
            </a:r>
            <a:r>
              <a:rPr lang="nb-NO" dirty="0"/>
              <a:t> </a:t>
            </a:r>
            <a:r>
              <a:rPr lang="nb-NO" dirty="0" err="1"/>
              <a:t>appear</a:t>
            </a:r>
            <a:r>
              <a:rPr lang="nb-NO" dirty="0"/>
              <a:t> to be less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represented</a:t>
            </a:r>
            <a:r>
              <a:rPr lang="nb-NO" dirty="0"/>
              <a:t> in South </a:t>
            </a:r>
            <a:r>
              <a:rPr lang="nb-NO" dirty="0" err="1"/>
              <a:t>Slavic</a:t>
            </a:r>
            <a:r>
              <a:rPr lang="nb-NO" dirty="0"/>
              <a:t> (</a:t>
            </a:r>
            <a:r>
              <a:rPr lang="nb-NO" dirty="0" err="1"/>
              <a:t>except</a:t>
            </a:r>
            <a:r>
              <a:rPr lang="nb-NO" dirty="0"/>
              <a:t> </a:t>
            </a:r>
            <a:r>
              <a:rPr lang="nb-NO" dirty="0" err="1"/>
              <a:t>Slovene</a:t>
            </a:r>
            <a:r>
              <a:rPr lang="nb-NO" dirty="0"/>
              <a:t>)</a:t>
            </a:r>
          </a:p>
          <a:p>
            <a:r>
              <a:rPr lang="nb-NO" dirty="0"/>
              <a:t>4: </a:t>
            </a:r>
            <a:r>
              <a:rPr lang="nb-NO" dirty="0" err="1"/>
              <a:t>Bulgarian</a:t>
            </a:r>
            <a:r>
              <a:rPr lang="nb-NO" dirty="0"/>
              <a:t>: surprising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words</a:t>
            </a:r>
            <a:r>
              <a:rPr lang="nb-NO" dirty="0"/>
              <a:t> have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distributions</a:t>
            </a:r>
            <a:r>
              <a:rPr lang="nb-NO" dirty="0"/>
              <a:t>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ACCD2-A65D-E343-928A-6196CCC061F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59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5/26/23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5/26/23</a:t>
            </a:fld>
            <a:endParaRPr lang="en-US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5/26/23</a:t>
            </a:fld>
            <a:endParaRPr lang="en-US" noProof="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en-US" noProof="0" smtClean="0"/>
              <a:t>5/26/23</a:t>
            </a:fld>
            <a:endParaRPr lang="en-US" noProof="0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64" y="2421677"/>
            <a:ext cx="6012000" cy="1811813"/>
          </a:xfrm>
        </p:spPr>
        <p:txBody>
          <a:bodyPr>
            <a:normAutofit fontScale="90000"/>
          </a:bodyPr>
          <a:lstStyle/>
          <a:p>
            <a:r>
              <a:rPr lang="nb-NO" sz="5400" b="1" dirty="0"/>
              <a:t>Is </a:t>
            </a:r>
            <a:r>
              <a:rPr lang="nb-NO" sz="5400" b="1" dirty="0" err="1"/>
              <a:t>security</a:t>
            </a:r>
            <a:r>
              <a:rPr lang="nb-NO" sz="5400" b="1" dirty="0"/>
              <a:t> uniform </a:t>
            </a:r>
            <a:r>
              <a:rPr lang="nb-NO" sz="5400" b="1" dirty="0" err="1"/>
              <a:t>across</a:t>
            </a:r>
            <a:r>
              <a:rPr lang="nb-NO" sz="5400" b="1" dirty="0"/>
              <a:t> </a:t>
            </a:r>
            <a:r>
              <a:rPr lang="nb-NO" sz="5400" b="1" dirty="0" err="1"/>
              <a:t>Slavic</a:t>
            </a:r>
            <a:r>
              <a:rPr lang="nb-NO" sz="5400" b="1" dirty="0"/>
              <a:t>?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54464" y="3556399"/>
            <a:ext cx="6012000" cy="1454784"/>
          </a:xfrm>
        </p:spPr>
        <p:txBody>
          <a:bodyPr>
            <a:normAutofit/>
          </a:bodyPr>
          <a:lstStyle/>
          <a:p>
            <a:r>
              <a:rPr lang="nb-NO" sz="2000" dirty="0"/>
              <a:t>Anastasia </a:t>
            </a:r>
            <a:r>
              <a:rPr lang="nb-NO" sz="2000" dirty="0" err="1"/>
              <a:t>Makarova</a:t>
            </a:r>
            <a:r>
              <a:rPr lang="nb-NO" sz="2000" dirty="0"/>
              <a:t>, Laura A. Janda &amp; Tore Nesset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4464" y="5239060"/>
            <a:ext cx="6012000" cy="746878"/>
          </a:xfrm>
        </p:spPr>
        <p:txBody>
          <a:bodyPr/>
          <a:lstStyle/>
          <a:p>
            <a:r>
              <a:rPr lang="nb-NO" sz="1800" dirty="0"/>
              <a:t>Uppsala Universitet &amp; UiT Norges Arktiske Universitet</a:t>
            </a:r>
          </a:p>
        </p:txBody>
      </p:sp>
      <p:pic>
        <p:nvPicPr>
          <p:cNvPr id="20" name="Plassholder for bilde 19" descr="Et bilde som inneholder tekst&#10;&#10;Automatisk generert beskrivelse">
            <a:extLst>
              <a:ext uri="{FF2B5EF4-FFF2-40B4-BE49-F238E27FC236}">
                <a16:creationId xmlns:a16="http://schemas.microsoft.com/office/drawing/2014/main" id="{460E6BF1-883F-63BA-FF5A-EDCFBA0292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7" r="15417"/>
          <a:stretch>
            <a:fillRect/>
          </a:stretch>
        </p:blipFill>
        <p:spPr/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B750257B-F4B2-6847-6EC2-3472E8018A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6" b="91892" l="11824" r="83615">
                        <a14:foregroundMark x1="28885" y1="91892" x2="41723" y2="89961"/>
                        <a14:foregroundMark x1="58615" y1="11197" x2="41723" y2="9846"/>
                        <a14:foregroundMark x1="80912" y1="44402" x2="82601" y2="55405"/>
                      </a14:backgroundRemoval>
                    </a14:imgEffect>
                  </a14:imgLayer>
                </a14:imgProps>
              </a:ext>
            </a:extLst>
          </a:blip>
          <a:srcRect l="3019" r="7304" b="-1"/>
          <a:stretch/>
        </p:blipFill>
        <p:spPr>
          <a:xfrm>
            <a:off x="6478818" y="4935408"/>
            <a:ext cx="2069638" cy="2019431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206A5DD1-8D9D-8C23-22F5-9378502D972C}"/>
              </a:ext>
            </a:extLst>
          </p:cNvPr>
          <p:cNvSpPr/>
          <p:nvPr/>
        </p:nvSpPr>
        <p:spPr>
          <a:xfrm>
            <a:off x="4808538" y="6205526"/>
            <a:ext cx="225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THREAT-DEFUSER</a:t>
            </a:r>
          </a:p>
        </p:txBody>
      </p:sp>
      <p:pic>
        <p:nvPicPr>
          <p:cNvPr id="24" name="Picture 5" descr="clear3large.png">
            <a:extLst>
              <a:ext uri="{FF2B5EF4-FFF2-40B4-BE49-F238E27FC236}">
                <a16:creationId xmlns:a16="http://schemas.microsoft.com/office/drawing/2014/main" id="{D8047844-6DA5-3ED2-9D74-339BE1671CB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79" y="1067197"/>
            <a:ext cx="3068085" cy="9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B9869F-DF2A-F6F6-D052-FD68A385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Collocations</a:t>
            </a:r>
            <a:r>
              <a:rPr lang="nb-NO" dirty="0"/>
              <a:t>: verbs and verbal </a:t>
            </a:r>
            <a:r>
              <a:rPr lang="nb-NO" dirty="0" err="1"/>
              <a:t>nouns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97BABC-3008-B2CF-3A49-1704BE835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053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b="1" dirty="0" err="1"/>
              <a:t>What</a:t>
            </a:r>
            <a:r>
              <a:rPr lang="nb-NO" b="1" dirty="0"/>
              <a:t> </a:t>
            </a:r>
            <a:r>
              <a:rPr lang="nb-NO" b="1" dirty="0" err="1"/>
              <a:t>can</a:t>
            </a:r>
            <a:r>
              <a:rPr lang="nb-NO" b="1" dirty="0"/>
              <a:t> </a:t>
            </a:r>
            <a:r>
              <a:rPr lang="nb-NO" b="1" dirty="0" err="1"/>
              <a:t>you</a:t>
            </a:r>
            <a:r>
              <a:rPr lang="nb-NO" b="1" dirty="0"/>
              <a:t> </a:t>
            </a:r>
            <a:r>
              <a:rPr lang="nb-NO" b="1" i="1" dirty="0"/>
              <a:t>do </a:t>
            </a:r>
            <a:r>
              <a:rPr lang="nb-NO" b="1" dirty="0" err="1"/>
              <a:t>with</a:t>
            </a:r>
            <a:r>
              <a:rPr lang="nb-NO" b="1" dirty="0"/>
              <a:t> </a:t>
            </a:r>
            <a:r>
              <a:rPr lang="nb-NO" b="1" dirty="0" err="1"/>
              <a:t>security</a:t>
            </a:r>
            <a:r>
              <a:rPr lang="nb-NO" b="1" dirty="0"/>
              <a:t>?</a:t>
            </a:r>
          </a:p>
          <a:p>
            <a:r>
              <a:rPr lang="nb-NO" dirty="0" err="1"/>
              <a:t>Provide</a:t>
            </a:r>
            <a:r>
              <a:rPr lang="nb-NO" dirty="0"/>
              <a:t>, </a:t>
            </a:r>
            <a:r>
              <a:rPr lang="nb-NO" dirty="0" err="1"/>
              <a:t>ensure</a:t>
            </a:r>
            <a:r>
              <a:rPr lang="nb-NO" dirty="0"/>
              <a:t>, </a:t>
            </a:r>
            <a:r>
              <a:rPr lang="nb-NO" dirty="0" err="1"/>
              <a:t>maintain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Ru: </a:t>
            </a:r>
            <a:r>
              <a:rPr lang="nb-NO" i="1" dirty="0" err="1"/>
              <a:t>obespečit</a:t>
            </a:r>
            <a:r>
              <a:rPr lang="nb-NO" i="1" dirty="0"/>
              <a:t>’ </a:t>
            </a:r>
            <a:r>
              <a:rPr lang="nb-NO" dirty="0"/>
              <a:t>‘</a:t>
            </a:r>
            <a:r>
              <a:rPr lang="nb-NO" dirty="0" err="1"/>
              <a:t>provide</a:t>
            </a:r>
            <a:r>
              <a:rPr lang="nb-NO" dirty="0"/>
              <a:t>, </a:t>
            </a:r>
            <a:r>
              <a:rPr lang="nb-NO" dirty="0" err="1"/>
              <a:t>ensure</a:t>
            </a:r>
            <a:r>
              <a:rPr lang="nb-NO" dirty="0"/>
              <a:t>’</a:t>
            </a:r>
          </a:p>
          <a:p>
            <a:pPr lvl="1"/>
            <a:r>
              <a:rPr lang="nb-NO" dirty="0" err="1"/>
              <a:t>Pl</a:t>
            </a:r>
            <a:r>
              <a:rPr lang="nb-NO" dirty="0"/>
              <a:t>: </a:t>
            </a:r>
            <a:r>
              <a:rPr lang="nb-NO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zapewnić</a:t>
            </a:r>
            <a:r>
              <a:rPr lang="nb-NO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‘</a:t>
            </a:r>
            <a:r>
              <a:rPr lang="nb-NO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lang="nb-NO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’, </a:t>
            </a:r>
            <a:r>
              <a:rPr lang="nb-NO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dbać</a:t>
            </a:r>
            <a:r>
              <a:rPr lang="nb-NO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‘</a:t>
            </a:r>
            <a:r>
              <a:rPr lang="nb-NO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lang="nb-NO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b-NO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lang="nb-NO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 </a:t>
            </a:r>
          </a:p>
          <a:p>
            <a:pPr lvl="1"/>
            <a:r>
              <a:rPr lang="nb-NO" dirty="0" err="1"/>
              <a:t>Cz</a:t>
            </a:r>
            <a:r>
              <a:rPr lang="nb-NO" dirty="0"/>
              <a:t>: </a:t>
            </a:r>
            <a:r>
              <a:rPr lang="nb-NO" sz="2400" i="1" dirty="0" err="1">
                <a:effectLst/>
                <a:latin typeface="Arial" panose="020B0604020202020204" pitchFamily="34" charset="0"/>
              </a:rPr>
              <a:t>zajistit</a:t>
            </a:r>
            <a:r>
              <a:rPr lang="nb-NO" sz="2400" i="1" dirty="0">
                <a:effectLst/>
                <a:latin typeface="Arial" panose="020B0604020202020204" pitchFamily="34" charset="0"/>
              </a:rPr>
              <a:t>/</a:t>
            </a:r>
            <a:r>
              <a:rPr lang="nb-NO" sz="2400" i="1" dirty="0" err="1">
                <a:effectLst/>
                <a:latin typeface="Arial" panose="020B0604020202020204" pitchFamily="34" charset="0"/>
              </a:rPr>
              <a:t>zajišťovat</a:t>
            </a:r>
            <a:r>
              <a:rPr lang="nb-NO" sz="2400" i="1" dirty="0">
                <a:effectLst/>
                <a:latin typeface="Arial" panose="020B0604020202020204" pitchFamily="34" charset="0"/>
              </a:rPr>
              <a:t> </a:t>
            </a:r>
            <a:r>
              <a:rPr lang="nb-NO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nb-NO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lang="nb-NO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b-NO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lang="nb-NO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</a:t>
            </a:r>
          </a:p>
          <a:p>
            <a:r>
              <a:rPr lang="nb-NO" dirty="0" err="1">
                <a:solidFill>
                  <a:srgbClr val="000000"/>
                </a:solidFill>
                <a:latin typeface="Arial" panose="020B0604020202020204" pitchFamily="34" charset="0"/>
              </a:rPr>
              <a:t>Guarantee</a:t>
            </a:r>
            <a:r>
              <a:rPr lang="nb-NO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nb-NO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</a:t>
            </a:r>
            <a:r>
              <a:rPr lang="nb-NO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nb-NO" sz="2400" i="1" dirty="0" err="1">
                <a:effectLst/>
                <a:latin typeface="Arial" panose="020B0604020202020204" pitchFamily="34" charset="0"/>
              </a:rPr>
              <a:t>gwarantować</a:t>
            </a:r>
            <a:r>
              <a:rPr lang="nb-NO" sz="2400" i="0" dirty="0">
                <a:effectLst/>
                <a:latin typeface="Arial" panose="020B0604020202020204" pitchFamily="34" charset="0"/>
              </a:rPr>
              <a:t> ‘</a:t>
            </a:r>
            <a:r>
              <a:rPr lang="nb-NO" sz="2400" i="0" dirty="0" err="1">
                <a:effectLst/>
                <a:latin typeface="Arial" panose="020B0604020202020204" pitchFamily="34" charset="0"/>
              </a:rPr>
              <a:t>guarantee</a:t>
            </a:r>
            <a:r>
              <a:rPr lang="nb-NO" sz="2400" i="0" dirty="0">
                <a:effectLst/>
                <a:latin typeface="Arial" panose="020B0604020202020204" pitchFamily="34" charset="0"/>
              </a:rPr>
              <a:t>’, </a:t>
            </a:r>
          </a:p>
          <a:p>
            <a:pPr lvl="1"/>
            <a:r>
              <a:rPr lang="nb-NO" sz="2400" i="0" dirty="0">
                <a:effectLst/>
                <a:latin typeface="Arial" panose="020B0604020202020204" pitchFamily="34" charset="0"/>
              </a:rPr>
              <a:t>Bu: </a:t>
            </a:r>
            <a:r>
              <a:rPr lang="nb-NO" sz="2400" i="1" dirty="0" err="1">
                <a:effectLst/>
                <a:latin typeface="Arial" panose="020B0604020202020204" pitchFamily="34" charset="0"/>
              </a:rPr>
              <a:t>garantiram</a:t>
            </a:r>
            <a:r>
              <a:rPr lang="nb-NO" sz="2400" i="0" dirty="0">
                <a:effectLst/>
                <a:latin typeface="Arial" panose="020B0604020202020204" pitchFamily="34" charset="0"/>
              </a:rPr>
              <a:t> ‘</a:t>
            </a:r>
            <a:r>
              <a:rPr lang="nb-NO" sz="2400" i="0" dirty="0" err="1">
                <a:effectLst/>
                <a:latin typeface="Arial" panose="020B0604020202020204" pitchFamily="34" charset="0"/>
              </a:rPr>
              <a:t>guarantee</a:t>
            </a:r>
            <a:r>
              <a:rPr lang="nb-NO" sz="2400" i="0" dirty="0">
                <a:effectLst/>
                <a:latin typeface="Arial" panose="020B0604020202020204" pitchFamily="34" charset="0"/>
              </a:rPr>
              <a:t>’</a:t>
            </a:r>
          </a:p>
          <a:p>
            <a:r>
              <a:rPr lang="nb-NO" dirty="0" err="1"/>
              <a:t>Increase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Pl</a:t>
            </a:r>
            <a:r>
              <a:rPr lang="nb-NO" dirty="0"/>
              <a:t>: </a:t>
            </a:r>
            <a:r>
              <a:rPr lang="nb-NO" sz="2400" i="0" dirty="0" err="1">
                <a:effectLst/>
                <a:latin typeface="Arial" panose="020B0604020202020204" pitchFamily="34" charset="0"/>
              </a:rPr>
              <a:t>zwiększyć</a:t>
            </a:r>
            <a:r>
              <a:rPr lang="nb-NO" sz="2400" dirty="0">
                <a:solidFill>
                  <a:srgbClr val="000000"/>
                </a:solidFill>
                <a:latin typeface="Arial" panose="020B0604020202020204" pitchFamily="34" charset="0"/>
              </a:rPr>
              <a:t> ‘</a:t>
            </a:r>
            <a:r>
              <a:rPr lang="nb-NO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increase</a:t>
            </a:r>
            <a:r>
              <a:rPr lang="nb-NO" sz="2400" dirty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  <a:p>
            <a:pPr lvl="1"/>
            <a:r>
              <a:rPr lang="nb-NO" sz="2400" i="0" dirty="0" err="1">
                <a:effectLst/>
                <a:latin typeface="Arial" panose="020B0604020202020204" pitchFamily="34" charset="0"/>
              </a:rPr>
              <a:t>Cz</a:t>
            </a:r>
            <a:r>
              <a:rPr lang="nb-NO" sz="2400" i="0" dirty="0">
                <a:effectLst/>
                <a:latin typeface="Arial" panose="020B0604020202020204" pitchFamily="34" charset="0"/>
              </a:rPr>
              <a:t>: </a:t>
            </a:r>
            <a:r>
              <a:rPr lang="nb-NO" sz="2400" i="0" dirty="0" err="1">
                <a:effectLst/>
                <a:latin typeface="Arial" panose="020B0604020202020204" pitchFamily="34" charset="0"/>
              </a:rPr>
              <a:t>zvýšit</a:t>
            </a:r>
            <a:r>
              <a:rPr lang="nb-NO" sz="2400" i="0" dirty="0">
                <a:effectLst/>
                <a:latin typeface="Arial" panose="020B0604020202020204" pitchFamily="34" charset="0"/>
              </a:rPr>
              <a:t>/</a:t>
            </a:r>
            <a:r>
              <a:rPr lang="nb-NO" sz="2400" i="0" dirty="0" err="1">
                <a:effectLst/>
                <a:latin typeface="Arial" panose="020B0604020202020204" pitchFamily="34" charset="0"/>
              </a:rPr>
              <a:t>zvyšovat</a:t>
            </a:r>
            <a:r>
              <a:rPr lang="nb-NO" sz="2400" i="0" dirty="0">
                <a:effectLst/>
                <a:latin typeface="Arial" panose="020B0604020202020204" pitchFamily="34" charset="0"/>
              </a:rPr>
              <a:t> ‘</a:t>
            </a:r>
            <a:r>
              <a:rPr lang="nb-NO" sz="2400" i="0" dirty="0" err="1">
                <a:effectLst/>
                <a:latin typeface="Arial" panose="020B0604020202020204" pitchFamily="34" charset="0"/>
              </a:rPr>
              <a:t>increase</a:t>
            </a:r>
            <a:r>
              <a:rPr lang="nb-NO" sz="2400" i="0" dirty="0">
                <a:effectLst/>
                <a:latin typeface="Arial" panose="020B0604020202020204" pitchFamily="34" charset="0"/>
              </a:rPr>
              <a:t>’</a:t>
            </a:r>
            <a:r>
              <a:rPr lang="nb-NO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nb-NO" dirty="0" err="1"/>
              <a:t>Improve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Pl</a:t>
            </a:r>
            <a:r>
              <a:rPr lang="nb-NO" dirty="0"/>
              <a:t>: </a:t>
            </a:r>
            <a:r>
              <a:rPr lang="nb-NO" sz="2400" i="1" dirty="0" err="1">
                <a:solidFill>
                  <a:srgbClr val="000000"/>
                </a:solidFill>
                <a:latin typeface="Arial" panose="020B0604020202020204" pitchFamily="34" charset="0"/>
              </a:rPr>
              <a:t>poprawa</a:t>
            </a:r>
            <a:r>
              <a:rPr lang="nb-NO" sz="2400" dirty="0">
                <a:solidFill>
                  <a:srgbClr val="000000"/>
                </a:solidFill>
                <a:latin typeface="Arial" panose="020B0604020202020204" pitchFamily="34" charset="0"/>
              </a:rPr>
              <a:t> ‘</a:t>
            </a:r>
            <a:r>
              <a:rPr lang="nb-NO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improvement</a:t>
            </a:r>
            <a:r>
              <a:rPr lang="nb-NO" sz="2400" dirty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</a:p>
          <a:p>
            <a:r>
              <a:rPr lang="nb-NO" dirty="0" err="1"/>
              <a:t>Observe</a:t>
            </a:r>
            <a:r>
              <a:rPr lang="nb-NO" dirty="0"/>
              <a:t>, </a:t>
            </a:r>
            <a:r>
              <a:rPr lang="nb-NO" dirty="0" err="1"/>
              <a:t>obey</a:t>
            </a:r>
            <a:r>
              <a:rPr lang="nb-NO" dirty="0"/>
              <a:t>, </a:t>
            </a:r>
            <a:r>
              <a:rPr lang="nb-NO" dirty="0" err="1"/>
              <a:t>abide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Ru: </a:t>
            </a:r>
            <a:r>
              <a:rPr lang="nb-NO" i="1" dirty="0" err="1"/>
              <a:t>sobljudenie</a:t>
            </a:r>
            <a:r>
              <a:rPr lang="nb-NO" dirty="0"/>
              <a:t> ‘</a:t>
            </a:r>
            <a:r>
              <a:rPr lang="nb-NO" dirty="0" err="1"/>
              <a:t>observance</a:t>
            </a:r>
            <a:r>
              <a:rPr lang="nb-NO" dirty="0"/>
              <a:t>, </a:t>
            </a:r>
            <a:r>
              <a:rPr lang="nb-NO" dirty="0" err="1"/>
              <a:t>abidance</a:t>
            </a:r>
            <a:r>
              <a:rPr lang="nb-NO" dirty="0"/>
              <a:t>’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BDC6AC94-651C-5A0A-B748-E99A4C67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620" y="1572053"/>
            <a:ext cx="5181600" cy="54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b="1" dirty="0" err="1"/>
              <a:t>Metaphorical</a:t>
            </a:r>
            <a:r>
              <a:rPr lang="nb-NO" sz="2000" b="1" dirty="0"/>
              <a:t> </a:t>
            </a:r>
            <a:r>
              <a:rPr lang="nb-NO" sz="2000" b="1" dirty="0" err="1"/>
              <a:t>conceptualizations</a:t>
            </a:r>
            <a:r>
              <a:rPr lang="nb-NO" sz="2000" b="1" dirty="0"/>
              <a:t>:</a:t>
            </a:r>
          </a:p>
        </p:txBody>
      </p:sp>
      <p:sp>
        <p:nvSpPr>
          <p:cNvPr id="4" name="Bildeforklaring formet som et avrundet rektangel 3">
            <a:extLst>
              <a:ext uri="{FF2B5EF4-FFF2-40B4-BE49-F238E27FC236}">
                <a16:creationId xmlns:a16="http://schemas.microsoft.com/office/drawing/2014/main" id="{69B57883-B6AB-4EA2-7D99-FD87272F187A}"/>
              </a:ext>
            </a:extLst>
          </p:cNvPr>
          <p:cNvSpPr/>
          <p:nvPr/>
        </p:nvSpPr>
        <p:spPr>
          <a:xfrm>
            <a:off x="6338523" y="2120794"/>
            <a:ext cx="5181600" cy="548741"/>
          </a:xfrm>
          <a:prstGeom prst="wedgeRoundRectCallout">
            <a:avLst>
              <a:gd name="adj1" fmla="val -57985"/>
              <a:gd name="adj2" fmla="val -4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Security = </a:t>
            </a:r>
            <a:r>
              <a:rPr lang="nb-NO" dirty="0" err="1">
                <a:solidFill>
                  <a:schemeClr val="tx1"/>
                </a:solidFill>
              </a:rPr>
              <a:t>commodity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that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can</a:t>
            </a:r>
            <a:r>
              <a:rPr lang="nb-NO" dirty="0">
                <a:solidFill>
                  <a:schemeClr val="tx1"/>
                </a:solidFill>
              </a:rPr>
              <a:t> be given to </a:t>
            </a:r>
            <a:r>
              <a:rPr lang="nb-NO" dirty="0" err="1">
                <a:solidFill>
                  <a:schemeClr val="tx1"/>
                </a:solidFill>
              </a:rPr>
              <a:t>you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F8AE3C33-6D15-BB7E-BA00-E72FACE7EC0C}"/>
              </a:ext>
            </a:extLst>
          </p:cNvPr>
          <p:cNvSpPr/>
          <p:nvPr/>
        </p:nvSpPr>
        <p:spPr>
          <a:xfrm>
            <a:off x="6338523" y="3198981"/>
            <a:ext cx="5181600" cy="548741"/>
          </a:xfrm>
          <a:prstGeom prst="wedgeRoundRectCallout">
            <a:avLst>
              <a:gd name="adj1" fmla="val -57985"/>
              <a:gd name="adj2" fmla="val -4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Security = </a:t>
            </a:r>
            <a:r>
              <a:rPr lang="nb-NO" dirty="0" err="1">
                <a:solidFill>
                  <a:schemeClr val="tx1"/>
                </a:solidFill>
              </a:rPr>
              <a:t>someone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can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promise</a:t>
            </a:r>
            <a:r>
              <a:rPr lang="nb-NO" dirty="0">
                <a:solidFill>
                  <a:schemeClr val="tx1"/>
                </a:solidFill>
              </a:rPr>
              <a:t> to do </a:t>
            </a:r>
            <a:r>
              <a:rPr lang="nb-NO" dirty="0" err="1">
                <a:solidFill>
                  <a:schemeClr val="tx1"/>
                </a:solidFill>
              </a:rPr>
              <a:t>whatever</a:t>
            </a:r>
            <a:r>
              <a:rPr lang="nb-NO" dirty="0">
                <a:solidFill>
                  <a:schemeClr val="tx1"/>
                </a:solidFill>
              </a:rPr>
              <a:t> is </a:t>
            </a:r>
            <a:r>
              <a:rPr lang="nb-NO" dirty="0" err="1">
                <a:solidFill>
                  <a:schemeClr val="tx1"/>
                </a:solidFill>
              </a:rPr>
              <a:t>needed</a:t>
            </a:r>
            <a:r>
              <a:rPr lang="nb-NO" dirty="0">
                <a:solidFill>
                  <a:schemeClr val="tx1"/>
                </a:solidFill>
              </a:rPr>
              <a:t> for </a:t>
            </a:r>
            <a:r>
              <a:rPr lang="nb-NO" dirty="0" err="1">
                <a:solidFill>
                  <a:schemeClr val="tx1"/>
                </a:solidFill>
              </a:rPr>
              <a:t>you</a:t>
            </a:r>
            <a:r>
              <a:rPr lang="nb-NO" dirty="0">
                <a:solidFill>
                  <a:schemeClr val="tx1"/>
                </a:solidFill>
              </a:rPr>
              <a:t> to have </a:t>
            </a:r>
            <a:r>
              <a:rPr lang="nb-NO" dirty="0" err="1">
                <a:solidFill>
                  <a:schemeClr val="tx1"/>
                </a:solidFill>
              </a:rPr>
              <a:t>that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commodity</a:t>
            </a:r>
            <a:r>
              <a:rPr lang="nb-NO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7" name="Bildeforklaring formet som et avrundet rektangel 6">
            <a:extLst>
              <a:ext uri="{FF2B5EF4-FFF2-40B4-BE49-F238E27FC236}">
                <a16:creationId xmlns:a16="http://schemas.microsoft.com/office/drawing/2014/main" id="{2FEBADF1-DDE7-7685-753F-DD9ED3B5A248}"/>
              </a:ext>
            </a:extLst>
          </p:cNvPr>
          <p:cNvSpPr/>
          <p:nvPr/>
        </p:nvSpPr>
        <p:spPr>
          <a:xfrm>
            <a:off x="6338523" y="4068988"/>
            <a:ext cx="5181600" cy="548741"/>
          </a:xfrm>
          <a:prstGeom prst="wedgeRoundRectCallout">
            <a:avLst>
              <a:gd name="adj1" fmla="val -57985"/>
              <a:gd name="adj2" fmla="val -4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Security = a </a:t>
            </a:r>
            <a:r>
              <a:rPr lang="nb-NO" dirty="0" err="1">
                <a:solidFill>
                  <a:schemeClr val="tx1"/>
                </a:solidFill>
              </a:rPr>
              <a:t>scalar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property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that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can</a:t>
            </a:r>
            <a:r>
              <a:rPr lang="nb-NO" dirty="0">
                <a:solidFill>
                  <a:schemeClr val="tx1"/>
                </a:solidFill>
              </a:rPr>
              <a:t> be </a:t>
            </a:r>
            <a:r>
              <a:rPr lang="nb-NO" dirty="0" err="1">
                <a:solidFill>
                  <a:schemeClr val="tx1"/>
                </a:solidFill>
              </a:rPr>
              <a:t>higher</a:t>
            </a:r>
            <a:r>
              <a:rPr lang="nb-NO" dirty="0">
                <a:solidFill>
                  <a:schemeClr val="tx1"/>
                </a:solidFill>
              </a:rPr>
              <a:t> or </a:t>
            </a:r>
            <a:r>
              <a:rPr lang="nb-NO" dirty="0" err="1">
                <a:solidFill>
                  <a:schemeClr val="tx1"/>
                </a:solidFill>
              </a:rPr>
              <a:t>lower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on</a:t>
            </a:r>
            <a:r>
              <a:rPr lang="nb-NO" dirty="0">
                <a:solidFill>
                  <a:schemeClr val="tx1"/>
                </a:solidFill>
              </a:rPr>
              <a:t> a </a:t>
            </a:r>
            <a:r>
              <a:rPr lang="nb-NO" i="1" dirty="0" err="1">
                <a:solidFill>
                  <a:schemeClr val="tx1"/>
                </a:solidFill>
              </a:rPr>
              <a:t>quantitative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scale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8" name="Bildeforklaring formet som et avrundet rektangel 7">
            <a:extLst>
              <a:ext uri="{FF2B5EF4-FFF2-40B4-BE49-F238E27FC236}">
                <a16:creationId xmlns:a16="http://schemas.microsoft.com/office/drawing/2014/main" id="{781EF026-3F3F-E665-4EA8-F6E9C68B44F9}"/>
              </a:ext>
            </a:extLst>
          </p:cNvPr>
          <p:cNvSpPr/>
          <p:nvPr/>
        </p:nvSpPr>
        <p:spPr>
          <a:xfrm>
            <a:off x="6338524" y="4759647"/>
            <a:ext cx="5181600" cy="548741"/>
          </a:xfrm>
          <a:prstGeom prst="wedgeRoundRectCallout">
            <a:avLst>
              <a:gd name="adj1" fmla="val -57985"/>
              <a:gd name="adj2" fmla="val -4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Security = a </a:t>
            </a:r>
            <a:r>
              <a:rPr lang="nb-NO" dirty="0" err="1">
                <a:solidFill>
                  <a:schemeClr val="tx1"/>
                </a:solidFill>
              </a:rPr>
              <a:t>scalar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property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that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can</a:t>
            </a:r>
            <a:r>
              <a:rPr lang="nb-NO" dirty="0">
                <a:solidFill>
                  <a:schemeClr val="tx1"/>
                </a:solidFill>
              </a:rPr>
              <a:t> be </a:t>
            </a:r>
            <a:r>
              <a:rPr lang="nb-NO" dirty="0" err="1">
                <a:solidFill>
                  <a:schemeClr val="tx1"/>
                </a:solidFill>
              </a:rPr>
              <a:t>higher</a:t>
            </a:r>
            <a:r>
              <a:rPr lang="nb-NO" dirty="0">
                <a:solidFill>
                  <a:schemeClr val="tx1"/>
                </a:solidFill>
              </a:rPr>
              <a:t> or </a:t>
            </a:r>
            <a:r>
              <a:rPr lang="nb-NO" dirty="0" err="1">
                <a:solidFill>
                  <a:schemeClr val="tx1"/>
                </a:solidFill>
              </a:rPr>
              <a:t>lower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on</a:t>
            </a:r>
            <a:r>
              <a:rPr lang="nb-NO" dirty="0">
                <a:solidFill>
                  <a:schemeClr val="tx1"/>
                </a:solidFill>
              </a:rPr>
              <a:t> a </a:t>
            </a:r>
            <a:r>
              <a:rPr lang="nb-NO" i="1" dirty="0" err="1">
                <a:solidFill>
                  <a:schemeClr val="tx1"/>
                </a:solidFill>
              </a:rPr>
              <a:t>qualitative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scale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9" name="Bildeforklaring formet som et avrundet rektangel 8">
            <a:extLst>
              <a:ext uri="{FF2B5EF4-FFF2-40B4-BE49-F238E27FC236}">
                <a16:creationId xmlns:a16="http://schemas.microsoft.com/office/drawing/2014/main" id="{B57D0BCD-93F4-40B7-0C2E-3E21D8D4057E}"/>
              </a:ext>
            </a:extLst>
          </p:cNvPr>
          <p:cNvSpPr/>
          <p:nvPr/>
        </p:nvSpPr>
        <p:spPr>
          <a:xfrm>
            <a:off x="6338523" y="5450306"/>
            <a:ext cx="5181600" cy="548741"/>
          </a:xfrm>
          <a:prstGeom prst="wedgeRoundRectCallout">
            <a:avLst>
              <a:gd name="adj1" fmla="val -57985"/>
              <a:gd name="adj2" fmla="val -4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Security = a </a:t>
            </a:r>
            <a:r>
              <a:rPr lang="nb-NO" dirty="0" err="1">
                <a:solidFill>
                  <a:schemeClr val="tx1"/>
                </a:solidFill>
              </a:rPr>
              <a:t>set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rules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you</a:t>
            </a:r>
            <a:r>
              <a:rPr lang="nb-NO" dirty="0">
                <a:solidFill>
                  <a:schemeClr val="tx1"/>
                </a:solidFill>
              </a:rPr>
              <a:t> must </a:t>
            </a:r>
            <a:r>
              <a:rPr lang="nb-NO" dirty="0" err="1">
                <a:solidFill>
                  <a:schemeClr val="tx1"/>
                </a:solidFill>
              </a:rPr>
              <a:t>obey</a:t>
            </a:r>
            <a:r>
              <a:rPr lang="nb-NO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CA5A1CF-2D35-14BD-BE62-543BC9ADD1B9}"/>
              </a:ext>
            </a:extLst>
          </p:cNvPr>
          <p:cNvSpPr txBox="1"/>
          <p:nvPr/>
        </p:nvSpPr>
        <p:spPr>
          <a:xfrm>
            <a:off x="838199" y="6177126"/>
            <a:ext cx="1068192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2400" dirty="0"/>
              <a:t>Security is a </a:t>
            </a:r>
            <a:r>
              <a:rPr lang="nb-NO" sz="2400" dirty="0" err="1"/>
              <a:t>transferable</a:t>
            </a:r>
            <a:r>
              <a:rPr lang="nb-NO" sz="2400" dirty="0"/>
              <a:t> </a:t>
            </a:r>
            <a:r>
              <a:rPr lang="nb-NO" sz="2400" dirty="0" err="1"/>
              <a:t>commodity</a:t>
            </a:r>
            <a:r>
              <a:rPr lang="nb-NO" sz="2400" dirty="0"/>
              <a:t>, a </a:t>
            </a:r>
            <a:r>
              <a:rPr lang="nb-NO" sz="2400" dirty="0" err="1"/>
              <a:t>scalar</a:t>
            </a:r>
            <a:r>
              <a:rPr lang="nb-NO" sz="2400" dirty="0"/>
              <a:t> </a:t>
            </a:r>
            <a:r>
              <a:rPr lang="nb-NO" sz="2400" dirty="0" err="1"/>
              <a:t>property</a:t>
            </a:r>
            <a:r>
              <a:rPr lang="nb-NO" sz="2400" dirty="0"/>
              <a:t>, and a </a:t>
            </a:r>
            <a:r>
              <a:rPr lang="nb-NO" sz="2400" dirty="0" err="1"/>
              <a:t>set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rules</a:t>
            </a:r>
            <a:r>
              <a:rPr lang="nb-N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0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92B79F-F855-611F-B0FF-C0FD87D9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60"/>
            <a:ext cx="10515600" cy="1325563"/>
          </a:xfrm>
        </p:spPr>
        <p:txBody>
          <a:bodyPr/>
          <a:lstStyle/>
          <a:p>
            <a:r>
              <a:rPr lang="nb-NO" dirty="0"/>
              <a:t>Chat-GPT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747137-5539-96C7-645C-9CFEF985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364480"/>
          </a:xfrm>
        </p:spPr>
        <p:txBody>
          <a:bodyPr>
            <a:normAutofit fontScale="62500" lnSpcReduction="20000"/>
          </a:bodyPr>
          <a:lstStyle/>
          <a:p>
            <a:r>
              <a:rPr lang="nb-NO" dirty="0"/>
              <a:t>What are the associations in various </a:t>
            </a:r>
            <a:r>
              <a:rPr lang="nb-NO" dirty="0" err="1"/>
              <a:t>languages</a:t>
            </a:r>
            <a:r>
              <a:rPr lang="nb-NO" dirty="0"/>
              <a:t>?</a:t>
            </a:r>
          </a:p>
          <a:p>
            <a:r>
              <a:rPr lang="nb-NO" dirty="0" err="1"/>
              <a:t>Example</a:t>
            </a:r>
            <a:r>
              <a:rPr lang="nb-NO" dirty="0"/>
              <a:t>: </a:t>
            </a:r>
            <a:r>
              <a:rPr lang="nb-NO" dirty="0" err="1"/>
              <a:t>Slovene</a:t>
            </a:r>
            <a:endParaRPr lang="nb-NO" dirty="0"/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asked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bot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questions:</a:t>
            </a:r>
          </a:p>
          <a:p>
            <a:pPr lvl="1"/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access</a:t>
            </a:r>
            <a:r>
              <a:rPr lang="nb-NO" dirty="0"/>
              <a:t> to a </a:t>
            </a:r>
            <a:r>
              <a:rPr lang="nb-NO" dirty="0" err="1"/>
              <a:t>large</a:t>
            </a:r>
            <a:r>
              <a:rPr lang="nb-NO" dirty="0"/>
              <a:t>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 data in </a:t>
            </a:r>
            <a:r>
              <a:rPr lang="nb-NO" b="1" dirty="0" err="1">
                <a:solidFill>
                  <a:srgbClr val="FF0000"/>
                </a:solidFill>
              </a:rPr>
              <a:t>Slovene</a:t>
            </a:r>
            <a:r>
              <a:rPr lang="nb-NO" dirty="0"/>
              <a:t>. I </a:t>
            </a:r>
            <a:r>
              <a:rPr lang="nb-NO" dirty="0" err="1"/>
              <a:t>would</a:t>
            </a:r>
            <a:r>
              <a:rPr lang="nb-NO" dirty="0"/>
              <a:t> like to ask </a:t>
            </a:r>
            <a:r>
              <a:rPr lang="nb-NO" dirty="0" err="1"/>
              <a:t>you</a:t>
            </a:r>
            <a:r>
              <a:rPr lang="nb-NO" dirty="0"/>
              <a:t> to </a:t>
            </a:r>
            <a:r>
              <a:rPr lang="nb-NO" dirty="0" err="1"/>
              <a:t>take</a:t>
            </a:r>
            <a:r>
              <a:rPr lang="nb-NO" dirty="0"/>
              <a:t> a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that</a:t>
            </a:r>
            <a:r>
              <a:rPr lang="nb-NO" dirty="0"/>
              <a:t> data, and in </a:t>
            </a:r>
            <a:r>
              <a:rPr lang="nb-NO" dirty="0" err="1"/>
              <a:t>particular</a:t>
            </a:r>
            <a:r>
              <a:rPr lang="nb-NO" dirty="0"/>
              <a:t> </a:t>
            </a:r>
            <a:r>
              <a:rPr lang="nb-NO" dirty="0" err="1"/>
              <a:t>please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</a:t>
            </a:r>
            <a:r>
              <a:rPr lang="nb-NO" dirty="0">
                <a:highlight>
                  <a:srgbClr val="FFFF00"/>
                </a:highlight>
              </a:rPr>
              <a:t>varnost</a:t>
            </a:r>
            <a:r>
              <a:rPr lang="nb-NO" dirty="0"/>
              <a:t> is used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 data in </a:t>
            </a:r>
            <a:r>
              <a:rPr lang="nb-NO" b="1" dirty="0" err="1">
                <a:solidFill>
                  <a:srgbClr val="FF0000"/>
                </a:solidFill>
              </a:rPr>
              <a:t>Slovene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access</a:t>
            </a:r>
            <a:r>
              <a:rPr lang="nb-NO" dirty="0"/>
              <a:t> to.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data, </a:t>
            </a:r>
            <a:r>
              <a:rPr lang="nb-NO" dirty="0" err="1"/>
              <a:t>please</a:t>
            </a:r>
            <a:r>
              <a:rPr lang="nb-NO" dirty="0"/>
              <a:t> </a:t>
            </a:r>
            <a:r>
              <a:rPr lang="nb-NO" dirty="0" err="1"/>
              <a:t>answer</a:t>
            </a:r>
            <a:r>
              <a:rPr lang="nb-NO" dirty="0"/>
              <a:t> for </a:t>
            </a:r>
            <a:r>
              <a:rPr lang="nb-NO" dirty="0" err="1"/>
              <a:t>me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questions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</a:t>
            </a:r>
            <a:r>
              <a:rPr lang="nb-NO" dirty="0">
                <a:highlight>
                  <a:srgbClr val="FFFF00"/>
                </a:highlight>
              </a:rPr>
              <a:t>varnost</a:t>
            </a:r>
            <a:r>
              <a:rPr lang="nb-NO" dirty="0"/>
              <a:t> is used in </a:t>
            </a:r>
            <a:r>
              <a:rPr lang="nb-NO" b="1" dirty="0" err="1">
                <a:solidFill>
                  <a:srgbClr val="FF0000"/>
                </a:solidFill>
              </a:rPr>
              <a:t>Slovene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1)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kinds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semantic</a:t>
            </a:r>
            <a:r>
              <a:rPr lang="nb-NO" dirty="0"/>
              <a:t> </a:t>
            </a:r>
            <a:r>
              <a:rPr lang="nb-NO" dirty="0" err="1"/>
              <a:t>associations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</a:t>
            </a:r>
            <a:r>
              <a:rPr lang="nb-NO" dirty="0">
                <a:highlight>
                  <a:srgbClr val="FFFF00"/>
                </a:highlight>
              </a:rPr>
              <a:t>varnost</a:t>
            </a:r>
            <a:r>
              <a:rPr lang="nb-NO" dirty="0"/>
              <a:t> in </a:t>
            </a:r>
            <a:r>
              <a:rPr lang="nb-NO" b="1" dirty="0" err="1">
                <a:solidFill>
                  <a:srgbClr val="FF0000"/>
                </a:solidFill>
              </a:rPr>
              <a:t>Slovene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2)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kinds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collocations</a:t>
            </a:r>
            <a:r>
              <a:rPr lang="nb-NO" dirty="0"/>
              <a:t> 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</a:t>
            </a:r>
            <a:r>
              <a:rPr lang="nb-NO" dirty="0">
                <a:highlight>
                  <a:srgbClr val="FFFF00"/>
                </a:highlight>
              </a:rPr>
              <a:t>varnost</a:t>
            </a:r>
            <a:r>
              <a:rPr lang="nb-NO" dirty="0"/>
              <a:t> in </a:t>
            </a:r>
            <a:r>
              <a:rPr lang="nb-NO" b="1" dirty="0" err="1">
                <a:solidFill>
                  <a:srgbClr val="FF0000"/>
                </a:solidFill>
              </a:rPr>
              <a:t>Slovene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3)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</a:t>
            </a:r>
            <a:r>
              <a:rPr lang="nb-NO" dirty="0">
                <a:highlight>
                  <a:srgbClr val="FFFF00"/>
                </a:highlight>
              </a:rPr>
              <a:t>varnost</a:t>
            </a:r>
            <a:r>
              <a:rPr lang="nb-NO" dirty="0"/>
              <a:t> in </a:t>
            </a:r>
            <a:r>
              <a:rPr lang="nb-NO" b="1" dirty="0" err="1">
                <a:solidFill>
                  <a:srgbClr val="FF0000"/>
                </a:solidFill>
              </a:rPr>
              <a:t>Slovene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kinds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thinking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? </a:t>
            </a:r>
          </a:p>
          <a:p>
            <a:pPr lvl="1"/>
            <a:r>
              <a:rPr lang="nb-NO" dirty="0"/>
              <a:t>4)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kinds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domains</a:t>
            </a:r>
            <a:r>
              <a:rPr lang="nb-NO" dirty="0"/>
              <a:t> (</a:t>
            </a:r>
            <a:r>
              <a:rPr lang="nb-NO" dirty="0" err="1"/>
              <a:t>politics</a:t>
            </a:r>
            <a:r>
              <a:rPr lang="nb-NO" dirty="0"/>
              <a:t>, </a:t>
            </a:r>
            <a:r>
              <a:rPr lang="nb-NO" dirty="0" err="1"/>
              <a:t>society</a:t>
            </a:r>
            <a:r>
              <a:rPr lang="nb-NO" dirty="0"/>
              <a:t>, </a:t>
            </a:r>
            <a:r>
              <a:rPr lang="nb-NO" dirty="0" err="1"/>
              <a:t>health</a:t>
            </a:r>
            <a:r>
              <a:rPr lang="nb-NO" dirty="0"/>
              <a:t>, </a:t>
            </a:r>
            <a:r>
              <a:rPr lang="nb-NO" dirty="0" err="1"/>
              <a:t>economics</a:t>
            </a:r>
            <a:r>
              <a:rPr lang="nb-NO" dirty="0"/>
              <a:t>, etc.) </a:t>
            </a:r>
            <a:r>
              <a:rPr lang="nb-NO" dirty="0" err="1"/>
              <a:t>are</a:t>
            </a:r>
            <a:r>
              <a:rPr lang="nb-NO" dirty="0"/>
              <a:t> relevant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</a:t>
            </a:r>
            <a:r>
              <a:rPr lang="nb-NO" dirty="0">
                <a:highlight>
                  <a:srgbClr val="FFFF00"/>
                </a:highlight>
              </a:rPr>
              <a:t>varnost</a:t>
            </a:r>
            <a:r>
              <a:rPr lang="nb-NO" dirty="0"/>
              <a:t> in </a:t>
            </a:r>
            <a:r>
              <a:rPr lang="nb-NO" b="1" dirty="0" err="1">
                <a:solidFill>
                  <a:srgbClr val="FF0000"/>
                </a:solidFill>
              </a:rPr>
              <a:t>Slovene</a:t>
            </a:r>
            <a:r>
              <a:rPr lang="nb-NO" dirty="0"/>
              <a:t>?</a:t>
            </a:r>
          </a:p>
          <a:p>
            <a:r>
              <a:rPr lang="nb-NO" dirty="0" err="1"/>
              <a:t>Please</a:t>
            </a:r>
            <a:r>
              <a:rPr lang="nb-NO" dirty="0"/>
              <a:t> </a:t>
            </a:r>
            <a:r>
              <a:rPr lang="nb-NO" dirty="0" err="1"/>
              <a:t>write</a:t>
            </a:r>
            <a:r>
              <a:rPr lang="nb-NO" dirty="0"/>
              <a:t> in </a:t>
            </a:r>
            <a:r>
              <a:rPr lang="nb-NO" b="1" dirty="0" err="1">
                <a:solidFill>
                  <a:srgbClr val="FF0000"/>
                </a:solidFill>
              </a:rPr>
              <a:t>Slovene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answering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questions. </a:t>
            </a:r>
            <a:r>
              <a:rPr lang="nb-NO" dirty="0" err="1"/>
              <a:t>Thank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.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60266A-1987-A680-E59B-F827D3F0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80160"/>
            <a:ext cx="5445369" cy="53644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b-NO" sz="3300" dirty="0" err="1"/>
              <a:t>Answers</a:t>
            </a:r>
            <a:r>
              <a:rPr lang="nb-NO" sz="3300" dirty="0"/>
              <a:t> from </a:t>
            </a:r>
            <a:r>
              <a:rPr lang="nb-NO" sz="3300" dirty="0" err="1"/>
              <a:t>the</a:t>
            </a:r>
            <a:r>
              <a:rPr lang="nb-NO" sz="3300" dirty="0"/>
              <a:t> bot (for </a:t>
            </a:r>
            <a:r>
              <a:rPr lang="nb-NO" sz="3300" b="1" dirty="0" err="1">
                <a:solidFill>
                  <a:srgbClr val="FF0000"/>
                </a:solidFill>
              </a:rPr>
              <a:t>Slovene</a:t>
            </a:r>
            <a:r>
              <a:rPr lang="nb-NO" sz="3300" dirty="0"/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S </a:t>
            </a:r>
            <a:r>
              <a:rPr lang="nb-NO" dirty="0" err="1"/>
              <a:t>besedo</a:t>
            </a:r>
            <a:r>
              <a:rPr lang="nb-NO" dirty="0"/>
              <a:t> varnost v </a:t>
            </a:r>
            <a:r>
              <a:rPr lang="nb-NO" dirty="0" err="1"/>
              <a:t>slovenščini</a:t>
            </a:r>
            <a:r>
              <a:rPr lang="nb-NO" dirty="0"/>
              <a:t> so </a:t>
            </a:r>
            <a:r>
              <a:rPr lang="nb-NO" dirty="0" err="1"/>
              <a:t>povezane</a:t>
            </a:r>
            <a:r>
              <a:rPr lang="nb-NO" dirty="0"/>
              <a:t> </a:t>
            </a:r>
            <a:r>
              <a:rPr lang="nb-NO" dirty="0" err="1"/>
              <a:t>različne</a:t>
            </a:r>
            <a:r>
              <a:rPr lang="nb-NO" dirty="0"/>
              <a:t> </a:t>
            </a:r>
            <a:r>
              <a:rPr lang="nb-NO" dirty="0" err="1"/>
              <a:t>semantične</a:t>
            </a:r>
            <a:r>
              <a:rPr lang="nb-NO" dirty="0"/>
              <a:t> </a:t>
            </a:r>
            <a:r>
              <a:rPr lang="nb-NO" dirty="0" err="1"/>
              <a:t>konotacije</a:t>
            </a:r>
            <a:r>
              <a:rPr lang="nb-NO" dirty="0"/>
              <a:t>, kot so </a:t>
            </a:r>
            <a:r>
              <a:rPr lang="nb-NO" dirty="0" err="1"/>
              <a:t>zaščita</a:t>
            </a:r>
            <a:r>
              <a:rPr lang="nb-NO" dirty="0"/>
              <a:t> </a:t>
            </a:r>
            <a:r>
              <a:rPr lang="nb-NO" dirty="0" err="1"/>
              <a:t>pred</a:t>
            </a:r>
            <a:r>
              <a:rPr lang="nb-NO" dirty="0"/>
              <a:t> </a:t>
            </a:r>
            <a:r>
              <a:rPr lang="nb-NO" dirty="0" err="1"/>
              <a:t>nevarnostjo</a:t>
            </a:r>
            <a:r>
              <a:rPr lang="nb-NO" dirty="0"/>
              <a:t>, </a:t>
            </a:r>
            <a:r>
              <a:rPr lang="nb-NO" dirty="0" err="1"/>
              <a:t>ohranjanje</a:t>
            </a:r>
            <a:r>
              <a:rPr lang="nb-NO" dirty="0"/>
              <a:t> reda in </a:t>
            </a:r>
            <a:r>
              <a:rPr lang="nb-NO" dirty="0" err="1"/>
              <a:t>miru</a:t>
            </a:r>
            <a:r>
              <a:rPr lang="nb-NO" dirty="0"/>
              <a:t>, </a:t>
            </a:r>
            <a:r>
              <a:rPr lang="nb-NO" dirty="0" err="1"/>
              <a:t>zanesljivost</a:t>
            </a:r>
            <a:r>
              <a:rPr lang="nb-NO" dirty="0"/>
              <a:t>, </a:t>
            </a:r>
            <a:r>
              <a:rPr lang="nb-NO" dirty="0" err="1"/>
              <a:t>zaupanje</a:t>
            </a:r>
            <a:r>
              <a:rPr lang="nb-NO" dirty="0"/>
              <a:t>, stabilnost, </a:t>
            </a:r>
            <a:r>
              <a:rPr lang="nb-NO" dirty="0" err="1"/>
              <a:t>varovanje</a:t>
            </a:r>
            <a:r>
              <a:rPr lang="nb-NO" dirty="0"/>
              <a:t> </a:t>
            </a:r>
            <a:r>
              <a:rPr lang="nb-NO" dirty="0" err="1"/>
              <a:t>človekovih</a:t>
            </a:r>
            <a:r>
              <a:rPr lang="nb-NO" dirty="0"/>
              <a:t> </a:t>
            </a:r>
            <a:r>
              <a:rPr lang="nb-NO" dirty="0" err="1"/>
              <a:t>pravic</a:t>
            </a:r>
            <a:r>
              <a:rPr lang="nb-NO" dirty="0"/>
              <a:t> in </a:t>
            </a:r>
            <a:r>
              <a:rPr lang="nb-NO" dirty="0" err="1"/>
              <a:t>svoboščin</a:t>
            </a:r>
            <a:r>
              <a:rPr lang="nb-NO" dirty="0"/>
              <a:t>, </a:t>
            </a:r>
            <a:r>
              <a:rPr lang="nb-NO" dirty="0" err="1"/>
              <a:t>fizična</a:t>
            </a:r>
            <a:r>
              <a:rPr lang="nb-NO" dirty="0"/>
              <a:t> in </a:t>
            </a:r>
            <a:r>
              <a:rPr lang="nb-NO" dirty="0" err="1"/>
              <a:t>finančna</a:t>
            </a:r>
            <a:r>
              <a:rPr lang="nb-NO" dirty="0"/>
              <a:t> varnost ter varnost </a:t>
            </a:r>
            <a:r>
              <a:rPr lang="nb-NO" dirty="0" err="1"/>
              <a:t>na</a:t>
            </a:r>
            <a:r>
              <a:rPr lang="nb-NO" dirty="0"/>
              <a:t> </a:t>
            </a:r>
            <a:r>
              <a:rPr lang="nb-NO" dirty="0" err="1"/>
              <a:t>delovnem</a:t>
            </a:r>
            <a:r>
              <a:rPr lang="nb-NO" dirty="0"/>
              <a:t> </a:t>
            </a:r>
            <a:r>
              <a:rPr lang="nb-NO" dirty="0" err="1"/>
              <a:t>mestu</a:t>
            </a:r>
            <a:r>
              <a:rPr lang="nb-NO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V </a:t>
            </a:r>
            <a:r>
              <a:rPr lang="nb-NO" dirty="0" err="1"/>
              <a:t>slovenščini</a:t>
            </a:r>
            <a:r>
              <a:rPr lang="nb-NO" dirty="0"/>
              <a:t> se </a:t>
            </a:r>
            <a:r>
              <a:rPr lang="nb-NO" dirty="0" err="1"/>
              <a:t>beseda</a:t>
            </a:r>
            <a:r>
              <a:rPr lang="nb-NO" dirty="0"/>
              <a:t> varnost </a:t>
            </a:r>
            <a:r>
              <a:rPr lang="nb-NO" dirty="0" err="1"/>
              <a:t>pogosto</a:t>
            </a:r>
            <a:r>
              <a:rPr lang="nb-NO" dirty="0"/>
              <a:t> </a:t>
            </a:r>
            <a:r>
              <a:rPr lang="nb-NO" dirty="0" err="1"/>
              <a:t>pojavlja</a:t>
            </a:r>
            <a:r>
              <a:rPr lang="nb-NO" dirty="0"/>
              <a:t> v </a:t>
            </a:r>
            <a:r>
              <a:rPr lang="nb-NO" dirty="0" err="1"/>
              <a:t>različnih</a:t>
            </a:r>
            <a:r>
              <a:rPr lang="nb-NO" dirty="0"/>
              <a:t> </a:t>
            </a:r>
            <a:r>
              <a:rPr lang="nb-NO" dirty="0" err="1"/>
              <a:t>kolokacijah</a:t>
            </a:r>
            <a:r>
              <a:rPr lang="nb-NO" dirty="0"/>
              <a:t>, kot so </a:t>
            </a:r>
            <a:r>
              <a:rPr lang="nb-NO" dirty="0" err="1"/>
              <a:t>nacionalna</a:t>
            </a:r>
            <a:r>
              <a:rPr lang="nb-NO" dirty="0"/>
              <a:t> varnost, </a:t>
            </a:r>
            <a:r>
              <a:rPr lang="nb-NO" dirty="0" err="1"/>
              <a:t>varnostni</a:t>
            </a:r>
            <a:r>
              <a:rPr lang="nb-NO" dirty="0"/>
              <a:t> </a:t>
            </a:r>
            <a:r>
              <a:rPr lang="nb-NO" dirty="0" err="1"/>
              <a:t>sistem</a:t>
            </a:r>
            <a:r>
              <a:rPr lang="nb-NO" dirty="0"/>
              <a:t>, </a:t>
            </a:r>
            <a:r>
              <a:rPr lang="nb-NO" dirty="0" err="1"/>
              <a:t>varnostna</a:t>
            </a:r>
            <a:r>
              <a:rPr lang="nb-NO" dirty="0"/>
              <a:t> </a:t>
            </a:r>
            <a:r>
              <a:rPr lang="nb-NO" dirty="0" err="1"/>
              <a:t>politika</a:t>
            </a:r>
            <a:r>
              <a:rPr lang="nb-NO" dirty="0"/>
              <a:t>, </a:t>
            </a:r>
            <a:r>
              <a:rPr lang="nb-NO" dirty="0" err="1"/>
              <a:t>varnostna</a:t>
            </a:r>
            <a:r>
              <a:rPr lang="nb-NO" dirty="0"/>
              <a:t> </a:t>
            </a:r>
            <a:r>
              <a:rPr lang="nb-NO" dirty="0" err="1"/>
              <a:t>služba</a:t>
            </a:r>
            <a:r>
              <a:rPr lang="nb-NO" dirty="0"/>
              <a:t>, </a:t>
            </a:r>
            <a:r>
              <a:rPr lang="nb-NO" dirty="0" err="1"/>
              <a:t>varnostni</a:t>
            </a:r>
            <a:r>
              <a:rPr lang="nb-NO" dirty="0"/>
              <a:t> </a:t>
            </a:r>
            <a:r>
              <a:rPr lang="nb-NO" dirty="0" err="1"/>
              <a:t>ukrepi</a:t>
            </a:r>
            <a:r>
              <a:rPr lang="nb-NO" dirty="0"/>
              <a:t>, </a:t>
            </a:r>
            <a:r>
              <a:rPr lang="nb-NO" dirty="0" err="1"/>
              <a:t>varnostni</a:t>
            </a:r>
            <a:r>
              <a:rPr lang="nb-NO" dirty="0"/>
              <a:t> pas, </a:t>
            </a:r>
            <a:r>
              <a:rPr lang="nb-NO" dirty="0" err="1"/>
              <a:t>varnostni</a:t>
            </a:r>
            <a:r>
              <a:rPr lang="nb-NO" dirty="0"/>
              <a:t> list, </a:t>
            </a:r>
            <a:r>
              <a:rPr lang="nb-NO" dirty="0" err="1"/>
              <a:t>varnostna</a:t>
            </a:r>
            <a:r>
              <a:rPr lang="nb-NO" dirty="0"/>
              <a:t> </a:t>
            </a:r>
            <a:r>
              <a:rPr lang="nb-NO" dirty="0" err="1"/>
              <a:t>oprema</a:t>
            </a:r>
            <a:r>
              <a:rPr lang="nb-NO" dirty="0"/>
              <a:t>, </a:t>
            </a:r>
            <a:r>
              <a:rPr lang="nb-NO" dirty="0" err="1"/>
              <a:t>varnostni</a:t>
            </a:r>
            <a:r>
              <a:rPr lang="nb-NO" dirty="0"/>
              <a:t> </a:t>
            </a:r>
            <a:r>
              <a:rPr lang="nb-NO" dirty="0" err="1"/>
              <a:t>standardi</a:t>
            </a:r>
            <a:r>
              <a:rPr lang="nb-NO" dirty="0"/>
              <a:t> </a:t>
            </a:r>
            <a:r>
              <a:rPr lang="nb-NO" dirty="0" err="1"/>
              <a:t>itd</a:t>
            </a:r>
            <a:r>
              <a:rPr lang="nb-NO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Ko</a:t>
            </a:r>
            <a:r>
              <a:rPr lang="nb-NO" dirty="0"/>
              <a:t> </a:t>
            </a:r>
            <a:r>
              <a:rPr lang="nb-NO" dirty="0" err="1"/>
              <a:t>ljudje</a:t>
            </a:r>
            <a:r>
              <a:rPr lang="nb-NO" dirty="0"/>
              <a:t> v </a:t>
            </a:r>
            <a:r>
              <a:rPr lang="nb-NO" dirty="0" err="1"/>
              <a:t>slovenščini</a:t>
            </a:r>
            <a:r>
              <a:rPr lang="nb-NO" dirty="0"/>
              <a:t> </a:t>
            </a:r>
            <a:r>
              <a:rPr lang="nb-NO" dirty="0" err="1"/>
              <a:t>uporabljajo</a:t>
            </a:r>
            <a:r>
              <a:rPr lang="nb-NO" dirty="0"/>
              <a:t> </a:t>
            </a:r>
            <a:r>
              <a:rPr lang="nb-NO" dirty="0" err="1"/>
              <a:t>besedo</a:t>
            </a:r>
            <a:r>
              <a:rPr lang="nb-NO" dirty="0"/>
              <a:t> varnost, </a:t>
            </a:r>
            <a:r>
              <a:rPr lang="nb-NO" dirty="0" err="1"/>
              <a:t>lahko</a:t>
            </a:r>
            <a:r>
              <a:rPr lang="nb-NO" dirty="0"/>
              <a:t> </a:t>
            </a:r>
            <a:r>
              <a:rPr lang="nb-NO" dirty="0" err="1"/>
              <a:t>razmišljajo</a:t>
            </a:r>
            <a:r>
              <a:rPr lang="nb-NO" dirty="0"/>
              <a:t> o </a:t>
            </a:r>
            <a:r>
              <a:rPr lang="nb-NO" dirty="0" err="1"/>
              <a:t>različnih</a:t>
            </a:r>
            <a:r>
              <a:rPr lang="nb-NO" dirty="0"/>
              <a:t> </a:t>
            </a:r>
            <a:r>
              <a:rPr lang="nb-NO" dirty="0" err="1"/>
              <a:t>stvareh</a:t>
            </a:r>
            <a:r>
              <a:rPr lang="nb-NO" dirty="0"/>
              <a:t>, kot so </a:t>
            </a:r>
            <a:r>
              <a:rPr lang="nb-NO" dirty="0" err="1"/>
              <a:t>osebna</a:t>
            </a:r>
            <a:r>
              <a:rPr lang="nb-NO" dirty="0"/>
              <a:t> varnost, varnost v </a:t>
            </a:r>
            <a:r>
              <a:rPr lang="nb-NO" dirty="0" err="1"/>
              <a:t>družbi</a:t>
            </a:r>
            <a:r>
              <a:rPr lang="nb-NO" dirty="0"/>
              <a:t> in </a:t>
            </a:r>
            <a:r>
              <a:rPr lang="nb-NO" dirty="0" err="1"/>
              <a:t>skupnosti</a:t>
            </a:r>
            <a:r>
              <a:rPr lang="nb-NO" dirty="0"/>
              <a:t>, varnost </a:t>
            </a:r>
            <a:r>
              <a:rPr lang="nb-NO" dirty="0" err="1"/>
              <a:t>pri</a:t>
            </a:r>
            <a:r>
              <a:rPr lang="nb-NO" dirty="0"/>
              <a:t> </a:t>
            </a:r>
            <a:r>
              <a:rPr lang="nb-NO" dirty="0" err="1"/>
              <a:t>delu</a:t>
            </a:r>
            <a:r>
              <a:rPr lang="nb-NO" dirty="0"/>
              <a:t>, </a:t>
            </a:r>
            <a:r>
              <a:rPr lang="nb-NO" dirty="0" err="1"/>
              <a:t>finančna</a:t>
            </a:r>
            <a:r>
              <a:rPr lang="nb-NO" dirty="0"/>
              <a:t> varnost, varnost v </a:t>
            </a:r>
            <a:r>
              <a:rPr lang="nb-NO" dirty="0" err="1"/>
              <a:t>prometu</a:t>
            </a:r>
            <a:r>
              <a:rPr lang="nb-NO" dirty="0"/>
              <a:t>, varnost v </a:t>
            </a:r>
            <a:r>
              <a:rPr lang="nb-NO" dirty="0" err="1"/>
              <a:t>primeru</a:t>
            </a:r>
            <a:r>
              <a:rPr lang="nb-NO" dirty="0"/>
              <a:t> </a:t>
            </a:r>
            <a:r>
              <a:rPr lang="nb-NO" dirty="0" err="1"/>
              <a:t>naravnih</a:t>
            </a:r>
            <a:r>
              <a:rPr lang="nb-NO" dirty="0"/>
              <a:t> </a:t>
            </a:r>
            <a:r>
              <a:rPr lang="nb-NO" dirty="0" err="1"/>
              <a:t>nesreč</a:t>
            </a:r>
            <a:r>
              <a:rPr lang="nb-NO" dirty="0"/>
              <a:t>, </a:t>
            </a:r>
            <a:r>
              <a:rPr lang="nb-NO" dirty="0" err="1"/>
              <a:t>nacionalna</a:t>
            </a:r>
            <a:r>
              <a:rPr lang="nb-NO" dirty="0"/>
              <a:t> varnost in varnost </a:t>
            </a:r>
            <a:r>
              <a:rPr lang="nb-NO" dirty="0" err="1"/>
              <a:t>države</a:t>
            </a:r>
            <a:r>
              <a:rPr lang="nb-NO" dirty="0"/>
              <a:t> </a:t>
            </a:r>
            <a:r>
              <a:rPr lang="nb-NO" dirty="0" err="1"/>
              <a:t>itd</a:t>
            </a:r>
            <a:r>
              <a:rPr lang="nb-NO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Beseda</a:t>
            </a:r>
            <a:r>
              <a:rPr lang="nb-NO" dirty="0"/>
              <a:t> varnost se </a:t>
            </a:r>
            <a:r>
              <a:rPr lang="nb-NO" dirty="0" err="1"/>
              <a:t>nanaša</a:t>
            </a:r>
            <a:r>
              <a:rPr lang="nb-NO" dirty="0"/>
              <a:t> </a:t>
            </a:r>
            <a:r>
              <a:rPr lang="nb-NO" dirty="0" err="1"/>
              <a:t>na</a:t>
            </a:r>
            <a:r>
              <a:rPr lang="nb-NO" dirty="0"/>
              <a:t> </a:t>
            </a:r>
            <a:r>
              <a:rPr lang="nb-NO" dirty="0" err="1"/>
              <a:t>različna</a:t>
            </a:r>
            <a:r>
              <a:rPr lang="nb-NO" dirty="0"/>
              <a:t> </a:t>
            </a:r>
            <a:r>
              <a:rPr lang="nb-NO" dirty="0" err="1"/>
              <a:t>področja</a:t>
            </a:r>
            <a:r>
              <a:rPr lang="nb-NO" dirty="0"/>
              <a:t> in domene, kot so </a:t>
            </a:r>
            <a:r>
              <a:rPr lang="nb-NO" dirty="0" err="1"/>
              <a:t>politika</a:t>
            </a:r>
            <a:r>
              <a:rPr lang="nb-NO" dirty="0"/>
              <a:t>, </a:t>
            </a:r>
            <a:r>
              <a:rPr lang="nb-NO" dirty="0" err="1"/>
              <a:t>družba</a:t>
            </a:r>
            <a:r>
              <a:rPr lang="nb-NO" dirty="0"/>
              <a:t>, </a:t>
            </a:r>
            <a:r>
              <a:rPr lang="nb-NO" dirty="0" err="1"/>
              <a:t>zdravje</a:t>
            </a:r>
            <a:r>
              <a:rPr lang="nb-NO" dirty="0"/>
              <a:t>, </a:t>
            </a:r>
            <a:r>
              <a:rPr lang="nb-NO" dirty="0" err="1"/>
              <a:t>delo</a:t>
            </a:r>
            <a:r>
              <a:rPr lang="nb-NO" dirty="0"/>
              <a:t>, </a:t>
            </a:r>
            <a:r>
              <a:rPr lang="nb-NO" dirty="0" err="1"/>
              <a:t>finance</a:t>
            </a:r>
            <a:r>
              <a:rPr lang="nb-NO" dirty="0"/>
              <a:t>, transport, </a:t>
            </a:r>
            <a:r>
              <a:rPr lang="nb-NO" dirty="0" err="1"/>
              <a:t>energetika</a:t>
            </a:r>
            <a:r>
              <a:rPr lang="nb-NO" dirty="0"/>
              <a:t>, </a:t>
            </a:r>
            <a:r>
              <a:rPr lang="nb-NO" dirty="0" err="1"/>
              <a:t>okolje</a:t>
            </a:r>
            <a:r>
              <a:rPr lang="nb-NO" dirty="0"/>
              <a:t> in </a:t>
            </a:r>
            <a:r>
              <a:rPr lang="nb-NO" dirty="0" err="1"/>
              <a:t>naravne</a:t>
            </a:r>
            <a:r>
              <a:rPr lang="nb-NO" dirty="0"/>
              <a:t> </a:t>
            </a:r>
            <a:r>
              <a:rPr lang="nb-NO" dirty="0" err="1"/>
              <a:t>nesreče</a:t>
            </a:r>
            <a:r>
              <a:rPr lang="nb-NO" dirty="0"/>
              <a:t>, </a:t>
            </a:r>
            <a:r>
              <a:rPr lang="nb-NO" dirty="0" err="1"/>
              <a:t>kibernetska</a:t>
            </a:r>
            <a:r>
              <a:rPr lang="nb-NO" dirty="0"/>
              <a:t> varnost, </a:t>
            </a:r>
            <a:r>
              <a:rPr lang="nb-NO" dirty="0" err="1"/>
              <a:t>obramba</a:t>
            </a:r>
            <a:r>
              <a:rPr lang="nb-NO" dirty="0"/>
              <a:t> in </a:t>
            </a:r>
            <a:r>
              <a:rPr lang="nb-NO" dirty="0" err="1"/>
              <a:t>vojska</a:t>
            </a:r>
            <a:r>
              <a:rPr lang="nb-NO" dirty="0"/>
              <a:t> ter </a:t>
            </a:r>
            <a:r>
              <a:rPr lang="nb-NO" dirty="0" err="1"/>
              <a:t>mednarodna</a:t>
            </a:r>
            <a:r>
              <a:rPr lang="nb-NO" dirty="0"/>
              <a:t> varnost in stabilnost.</a:t>
            </a:r>
          </a:p>
        </p:txBody>
      </p:sp>
      <p:sp>
        <p:nvSpPr>
          <p:cNvPr id="6" name="Stjerne med 32 tagger 5">
            <a:extLst>
              <a:ext uri="{FF2B5EF4-FFF2-40B4-BE49-F238E27FC236}">
                <a16:creationId xmlns:a16="http://schemas.microsoft.com/office/drawing/2014/main" id="{06E58210-BB53-9A9D-AE11-E7935C574478}"/>
              </a:ext>
            </a:extLst>
          </p:cNvPr>
          <p:cNvSpPr/>
          <p:nvPr/>
        </p:nvSpPr>
        <p:spPr>
          <a:xfrm>
            <a:off x="2810434" y="4817889"/>
            <a:ext cx="6723529" cy="2159214"/>
          </a:xfrm>
          <a:prstGeom prst="star32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>
                <a:solidFill>
                  <a:sysClr val="windowText" lastClr="000000"/>
                </a:solidFill>
              </a:rPr>
              <a:t>Then</a:t>
            </a:r>
            <a:r>
              <a:rPr lang="nb-NO" sz="2400" dirty="0">
                <a:solidFill>
                  <a:sysClr val="windowText" lastClr="000000"/>
                </a:solidFill>
              </a:rPr>
              <a:t> </a:t>
            </a:r>
            <a:r>
              <a:rPr lang="nb-NO" sz="2400" dirty="0" err="1">
                <a:solidFill>
                  <a:sysClr val="windowText" lastClr="000000"/>
                </a:solidFill>
              </a:rPr>
              <a:t>we</a:t>
            </a:r>
            <a:r>
              <a:rPr lang="nb-NO" sz="2400" dirty="0">
                <a:solidFill>
                  <a:sysClr val="windowText" lastClr="000000"/>
                </a:solidFill>
              </a:rPr>
              <a:t> </a:t>
            </a:r>
            <a:r>
              <a:rPr lang="nb-NO" sz="2400" dirty="0" err="1">
                <a:solidFill>
                  <a:sysClr val="windowText" lastClr="000000"/>
                </a:solidFill>
              </a:rPr>
              <a:t>classified</a:t>
            </a:r>
            <a:r>
              <a:rPr lang="nb-NO" sz="2400" dirty="0">
                <a:solidFill>
                  <a:sysClr val="windowText" lastClr="000000"/>
                </a:solidFill>
              </a:rPr>
              <a:t> </a:t>
            </a:r>
            <a:r>
              <a:rPr lang="nb-NO" sz="2400" dirty="0" err="1">
                <a:solidFill>
                  <a:sysClr val="windowText" lastClr="000000"/>
                </a:solidFill>
              </a:rPr>
              <a:t>the</a:t>
            </a:r>
            <a:r>
              <a:rPr lang="nb-NO" sz="2400" dirty="0">
                <a:solidFill>
                  <a:sysClr val="windowText" lastClr="000000"/>
                </a:solidFill>
              </a:rPr>
              <a:t> </a:t>
            </a:r>
            <a:r>
              <a:rPr lang="nb-NO" sz="2400" dirty="0" err="1">
                <a:solidFill>
                  <a:sysClr val="windowText" lastClr="000000"/>
                </a:solidFill>
              </a:rPr>
              <a:t>results</a:t>
            </a:r>
            <a:r>
              <a:rPr lang="nb-NO" sz="2400" dirty="0">
                <a:solidFill>
                  <a:sysClr val="windowText" lastClr="000000"/>
                </a:solidFill>
              </a:rPr>
              <a:t> and </a:t>
            </a:r>
            <a:r>
              <a:rPr lang="nb-NO" sz="2400" dirty="0" err="1">
                <a:solidFill>
                  <a:sysClr val="windowText" lastClr="000000"/>
                </a:solidFill>
              </a:rPr>
              <a:t>summarized</a:t>
            </a:r>
            <a:r>
              <a:rPr lang="nb-NO" sz="2400" dirty="0">
                <a:solidFill>
                  <a:sysClr val="windowText" lastClr="000000"/>
                </a:solidFill>
              </a:rPr>
              <a:t> </a:t>
            </a:r>
            <a:r>
              <a:rPr lang="nb-NO" sz="2400" dirty="0" err="1">
                <a:solidFill>
                  <a:sysClr val="windowText" lastClr="000000"/>
                </a:solidFill>
              </a:rPr>
              <a:t>the</a:t>
            </a:r>
            <a:r>
              <a:rPr lang="nb-NO" sz="2400" dirty="0">
                <a:solidFill>
                  <a:sysClr val="windowText" lastClr="000000"/>
                </a:solidFill>
              </a:rPr>
              <a:t> </a:t>
            </a:r>
            <a:r>
              <a:rPr lang="nb-NO" sz="2400" dirty="0" err="1">
                <a:solidFill>
                  <a:sysClr val="windowText" lastClr="000000"/>
                </a:solidFill>
              </a:rPr>
              <a:t>findings</a:t>
            </a:r>
            <a:r>
              <a:rPr lang="nb-NO" sz="2400" dirty="0">
                <a:solidFill>
                  <a:sysClr val="windowText" lastClr="000000"/>
                </a:solidFill>
              </a:rPr>
              <a:t> in a </a:t>
            </a:r>
            <a:r>
              <a:rPr lang="nb-NO" sz="2400" dirty="0" err="1">
                <a:solidFill>
                  <a:sysClr val="windowText" lastClr="000000"/>
                </a:solidFill>
              </a:rPr>
              <a:t>table</a:t>
            </a:r>
            <a:r>
              <a:rPr lang="nb-NO" sz="2400" dirty="0">
                <a:solidFill>
                  <a:sysClr val="windowText" lastClr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43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7AB42A-30EC-320F-9659-2D271A16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22" y="89672"/>
            <a:ext cx="10818377" cy="951811"/>
          </a:xfrm>
        </p:spPr>
        <p:txBody>
          <a:bodyPr/>
          <a:lstStyle/>
          <a:p>
            <a:r>
              <a:rPr lang="nb-NO" dirty="0"/>
              <a:t>Chat GPT </a:t>
            </a:r>
            <a:r>
              <a:rPr lang="nb-NO" dirty="0" err="1"/>
              <a:t>summarized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4C4DB2F4-0DD6-F170-7171-08D9CFEAF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900020"/>
              </p:ext>
            </p:extLst>
          </p:nvPr>
        </p:nvGraphicFramePr>
        <p:xfrm>
          <a:off x="535422" y="1109039"/>
          <a:ext cx="11436306" cy="5567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0050">
                  <a:extLst>
                    <a:ext uri="{9D8B030D-6E8A-4147-A177-3AD203B41FA5}">
                      <a16:colId xmlns:a16="http://schemas.microsoft.com/office/drawing/2014/main" val="418296107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3417146634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1064273722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43825046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1478675447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1742885858"/>
                    </a:ext>
                  </a:extLst>
                </a:gridCol>
                <a:gridCol w="619688">
                  <a:extLst>
                    <a:ext uri="{9D8B030D-6E8A-4147-A177-3AD203B41FA5}">
                      <a16:colId xmlns:a16="http://schemas.microsoft.com/office/drawing/2014/main" val="1602029213"/>
                    </a:ext>
                  </a:extLst>
                </a:gridCol>
                <a:gridCol w="567671">
                  <a:extLst>
                    <a:ext uri="{9D8B030D-6E8A-4147-A177-3AD203B41FA5}">
                      <a16:colId xmlns:a16="http://schemas.microsoft.com/office/drawing/2014/main" val="1924005039"/>
                    </a:ext>
                  </a:extLst>
                </a:gridCol>
                <a:gridCol w="607038">
                  <a:extLst>
                    <a:ext uri="{9D8B030D-6E8A-4147-A177-3AD203B41FA5}">
                      <a16:colId xmlns:a16="http://schemas.microsoft.com/office/drawing/2014/main" val="1890020543"/>
                    </a:ext>
                  </a:extLst>
                </a:gridCol>
                <a:gridCol w="660827">
                  <a:extLst>
                    <a:ext uri="{9D8B030D-6E8A-4147-A177-3AD203B41FA5}">
                      <a16:colId xmlns:a16="http://schemas.microsoft.com/office/drawing/2014/main" val="1907082451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3564509651"/>
                    </a:ext>
                  </a:extLst>
                </a:gridCol>
                <a:gridCol w="729983">
                  <a:extLst>
                    <a:ext uri="{9D8B030D-6E8A-4147-A177-3AD203B41FA5}">
                      <a16:colId xmlns:a16="http://schemas.microsoft.com/office/drawing/2014/main" val="4182628636"/>
                    </a:ext>
                  </a:extLst>
                </a:gridCol>
                <a:gridCol w="453362">
                  <a:extLst>
                    <a:ext uri="{9D8B030D-6E8A-4147-A177-3AD203B41FA5}">
                      <a16:colId xmlns:a16="http://schemas.microsoft.com/office/drawing/2014/main" val="2225359671"/>
                    </a:ext>
                  </a:extLst>
                </a:gridCol>
              </a:tblGrid>
              <a:tr h="385481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Ru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 err="1">
                          <a:effectLst/>
                        </a:rPr>
                        <a:t>Uk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 err="1">
                          <a:effectLst/>
                        </a:rPr>
                        <a:t>Pl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Cz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 err="1">
                          <a:effectLst/>
                        </a:rPr>
                        <a:t>Sk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 err="1">
                          <a:effectLst/>
                        </a:rPr>
                        <a:t>Sn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Cr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 err="1">
                          <a:effectLst/>
                        </a:rPr>
                        <a:t>Srb</a:t>
                      </a:r>
                      <a:r>
                        <a:rPr lang="nb-NO" sz="2000" kern="100" dirty="0">
                          <a:effectLst/>
                        </a:rPr>
                        <a:t> 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Mac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Bu s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Bu b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329961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politics and society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11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041005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health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11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81943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IT and technology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10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465508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transportation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10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1426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state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9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566872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person and property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9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5666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economy and industry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8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818038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workplace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8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8068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energy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6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9699444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crime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6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743504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military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4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9711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environment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4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398059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accidents and natural disasters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3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358695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terrorism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2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973047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global, international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2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291432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education and science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+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>
                          <a:effectLst/>
                        </a:rPr>
                        <a:t> 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>
                          <a:effectLst/>
                        </a:rPr>
                        <a:t>2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916022"/>
                  </a:ext>
                </a:extLst>
              </a:tr>
              <a:tr h="192740">
                <a:tc>
                  <a:txBody>
                    <a:bodyPr/>
                    <a:lstStyle/>
                    <a:p>
                      <a:r>
                        <a:rPr lang="nb-NO" sz="2000" kern="100">
                          <a:effectLst/>
                        </a:rPr>
                        <a:t>Total</a:t>
                      </a:r>
                      <a:endParaRPr lang="nb-NO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9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13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11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7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11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13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7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9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7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8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kern="100" dirty="0">
                          <a:effectLst/>
                        </a:rPr>
                        <a:t>9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kern="100" dirty="0">
                          <a:effectLst/>
                        </a:rPr>
                        <a:t> </a:t>
                      </a:r>
                      <a:endParaRPr lang="nb-N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20973"/>
                  </a:ext>
                </a:extLst>
              </a:tr>
            </a:tbl>
          </a:graphicData>
        </a:graphic>
      </p:graphicFrame>
      <p:sp>
        <p:nvSpPr>
          <p:cNvPr id="3" name="Ellips 2"/>
          <p:cNvSpPr/>
          <p:nvPr/>
        </p:nvSpPr>
        <p:spPr>
          <a:xfrm>
            <a:off x="8197632" y="4295376"/>
            <a:ext cx="3540369" cy="18979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Ellips 2">
            <a:extLst>
              <a:ext uri="{FF2B5EF4-FFF2-40B4-BE49-F238E27FC236}">
                <a16:creationId xmlns:a16="http://schemas.microsoft.com/office/drawing/2014/main" id="{1E7F4D0B-951F-5C1A-5A14-3A051926471A}"/>
              </a:ext>
            </a:extLst>
          </p:cNvPr>
          <p:cNvSpPr/>
          <p:nvPr/>
        </p:nvSpPr>
        <p:spPr>
          <a:xfrm>
            <a:off x="122944" y="1375441"/>
            <a:ext cx="3135086" cy="8606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B1538D37-980E-C252-4DC1-EA06E5EF00F9}"/>
              </a:ext>
            </a:extLst>
          </p:cNvPr>
          <p:cNvSpPr/>
          <p:nvPr/>
        </p:nvSpPr>
        <p:spPr>
          <a:xfrm>
            <a:off x="47053" y="522513"/>
            <a:ext cx="3383009" cy="653142"/>
          </a:xfrm>
          <a:prstGeom prst="wedgeRoundRectCallout">
            <a:avLst>
              <a:gd name="adj1" fmla="val -15362"/>
              <a:gd name="adj2" fmla="val 7990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 err="1">
                <a:solidFill>
                  <a:schemeClr val="tx1"/>
                </a:solidFill>
              </a:rPr>
              <a:t>Politics</a:t>
            </a:r>
            <a:r>
              <a:rPr lang="nb-NO" dirty="0">
                <a:solidFill>
                  <a:schemeClr val="tx1"/>
                </a:solidFill>
              </a:rPr>
              <a:t>, </a:t>
            </a:r>
            <a:r>
              <a:rPr lang="nb-NO" dirty="0" err="1">
                <a:solidFill>
                  <a:schemeClr val="tx1"/>
                </a:solidFill>
              </a:rPr>
              <a:t>society</a:t>
            </a:r>
            <a:r>
              <a:rPr lang="nb-NO" dirty="0">
                <a:solidFill>
                  <a:schemeClr val="tx1"/>
                </a:solidFill>
              </a:rPr>
              <a:t> and </a:t>
            </a:r>
            <a:r>
              <a:rPr lang="nb-NO" dirty="0" err="1">
                <a:solidFill>
                  <a:schemeClr val="tx1"/>
                </a:solidFill>
              </a:rPr>
              <a:t>health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are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attested</a:t>
            </a:r>
            <a:r>
              <a:rPr lang="nb-NO" dirty="0">
                <a:solidFill>
                  <a:schemeClr val="tx1"/>
                </a:solidFill>
              </a:rPr>
              <a:t> in all </a:t>
            </a:r>
            <a:r>
              <a:rPr lang="nb-NO" dirty="0" err="1">
                <a:solidFill>
                  <a:schemeClr val="tx1"/>
                </a:solidFill>
              </a:rPr>
              <a:t>the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languages</a:t>
            </a:r>
            <a:r>
              <a:rPr lang="nb-NO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2BF824EC-807D-D16B-73D1-9E70852B8FDC}"/>
              </a:ext>
            </a:extLst>
          </p:cNvPr>
          <p:cNvGrpSpPr/>
          <p:nvPr/>
        </p:nvGrpSpPr>
        <p:grpSpPr>
          <a:xfrm>
            <a:off x="4497497" y="8708"/>
            <a:ext cx="4091222" cy="1032775"/>
            <a:chOff x="5652133" y="130017"/>
            <a:chExt cx="4091222" cy="656913"/>
          </a:xfrm>
        </p:grpSpPr>
        <p:sp>
          <p:nvSpPr>
            <p:cNvPr id="7" name="Bildeforklaring formet som et avrundet rektangel 6">
              <a:extLst>
                <a:ext uri="{FF2B5EF4-FFF2-40B4-BE49-F238E27FC236}">
                  <a16:creationId xmlns:a16="http://schemas.microsoft.com/office/drawing/2014/main" id="{FEA32C64-4757-7445-7EE1-591602828696}"/>
                </a:ext>
              </a:extLst>
            </p:cNvPr>
            <p:cNvSpPr/>
            <p:nvPr/>
          </p:nvSpPr>
          <p:spPr>
            <a:xfrm>
              <a:off x="5652133" y="133788"/>
              <a:ext cx="4091221" cy="653142"/>
            </a:xfrm>
            <a:prstGeom prst="wedgeRoundRectCallout">
              <a:avLst>
                <a:gd name="adj1" fmla="val -25439"/>
                <a:gd name="adj2" fmla="val 66966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err="1">
                  <a:solidFill>
                    <a:schemeClr val="tx1"/>
                  </a:solidFill>
                </a:rPr>
                <a:t>Ukrainian</a:t>
              </a:r>
              <a:r>
                <a:rPr lang="nb-NO" dirty="0">
                  <a:solidFill>
                    <a:schemeClr val="tx1"/>
                  </a:solidFill>
                </a:rPr>
                <a:t> and </a:t>
              </a:r>
              <a:r>
                <a:rPr lang="nb-NO" dirty="0" err="1">
                  <a:solidFill>
                    <a:schemeClr val="tx1"/>
                  </a:solidFill>
                </a:rPr>
                <a:t>Slovene</a:t>
              </a:r>
              <a:r>
                <a:rPr lang="nb-NO" dirty="0">
                  <a:solidFill>
                    <a:schemeClr val="tx1"/>
                  </a:solidFill>
                </a:rPr>
                <a:t> have </a:t>
              </a:r>
              <a:r>
                <a:rPr lang="nb-NO" dirty="0" err="1">
                  <a:solidFill>
                    <a:schemeClr val="tx1"/>
                  </a:solidFill>
                </a:rPr>
                <a:t>associations</a:t>
              </a:r>
              <a:r>
                <a:rPr lang="nb-NO" dirty="0">
                  <a:solidFill>
                    <a:schemeClr val="tx1"/>
                  </a:solidFill>
                </a:rPr>
                <a:t> to more </a:t>
              </a:r>
              <a:r>
                <a:rPr lang="nb-NO" dirty="0" err="1">
                  <a:solidFill>
                    <a:schemeClr val="tx1"/>
                  </a:solidFill>
                </a:rPr>
                <a:t>semantic</a:t>
              </a:r>
              <a:r>
                <a:rPr lang="nb-NO" dirty="0">
                  <a:solidFill>
                    <a:schemeClr val="tx1"/>
                  </a:solidFill>
                </a:rPr>
                <a:t> </a:t>
              </a:r>
              <a:r>
                <a:rPr lang="nb-NO" dirty="0" err="1">
                  <a:solidFill>
                    <a:schemeClr val="tx1"/>
                  </a:solidFill>
                </a:rPr>
                <a:t>fields</a:t>
              </a:r>
              <a:endParaRPr lang="nb-NO" dirty="0">
                <a:solidFill>
                  <a:schemeClr val="tx1"/>
                </a:solidFill>
              </a:endParaRPr>
            </a:p>
          </p:txBody>
        </p:sp>
        <p:sp>
          <p:nvSpPr>
            <p:cNvPr id="8" name="Bildeforklaring formet som et avrundet rektangel 7">
              <a:extLst>
                <a:ext uri="{FF2B5EF4-FFF2-40B4-BE49-F238E27FC236}">
                  <a16:creationId xmlns:a16="http://schemas.microsoft.com/office/drawing/2014/main" id="{4EC83654-EBFA-74AC-5F2F-C3DE53FA407D}"/>
                </a:ext>
              </a:extLst>
            </p:cNvPr>
            <p:cNvSpPr/>
            <p:nvPr/>
          </p:nvSpPr>
          <p:spPr>
            <a:xfrm>
              <a:off x="5652134" y="130017"/>
              <a:ext cx="4091221" cy="653142"/>
            </a:xfrm>
            <a:prstGeom prst="wedgeRoundRectCallout">
              <a:avLst>
                <a:gd name="adj1" fmla="val 30906"/>
                <a:gd name="adj2" fmla="val 65790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err="1">
                  <a:solidFill>
                    <a:schemeClr val="tx1"/>
                  </a:solidFill>
                </a:rPr>
                <a:t>Ukrainian</a:t>
              </a:r>
              <a:r>
                <a:rPr lang="nb-NO" dirty="0">
                  <a:solidFill>
                    <a:schemeClr val="tx1"/>
                  </a:solidFill>
                </a:rPr>
                <a:t> and </a:t>
              </a:r>
              <a:r>
                <a:rPr lang="nb-NO" dirty="0" err="1">
                  <a:solidFill>
                    <a:schemeClr val="tx1"/>
                  </a:solidFill>
                </a:rPr>
                <a:t>Slovene</a:t>
              </a:r>
              <a:r>
                <a:rPr lang="nb-NO" dirty="0">
                  <a:solidFill>
                    <a:schemeClr val="tx1"/>
                  </a:solidFill>
                </a:rPr>
                <a:t> have </a:t>
              </a:r>
              <a:r>
                <a:rPr lang="nb-NO" dirty="0" err="1">
                  <a:solidFill>
                    <a:schemeClr val="tx1"/>
                  </a:solidFill>
                </a:rPr>
                <a:t>associations</a:t>
              </a:r>
              <a:r>
                <a:rPr lang="nb-NO" dirty="0">
                  <a:solidFill>
                    <a:schemeClr val="tx1"/>
                  </a:solidFill>
                </a:rPr>
                <a:t> to more </a:t>
              </a:r>
              <a:r>
                <a:rPr lang="nb-NO" dirty="0" err="1">
                  <a:solidFill>
                    <a:schemeClr val="tx1"/>
                  </a:solidFill>
                </a:rPr>
                <a:t>semantic</a:t>
              </a:r>
              <a:r>
                <a:rPr lang="nb-NO" dirty="0">
                  <a:solidFill>
                    <a:schemeClr val="tx1"/>
                  </a:solidFill>
                </a:rPr>
                <a:t> </a:t>
              </a:r>
              <a:r>
                <a:rPr lang="nb-NO" dirty="0" err="1">
                  <a:solidFill>
                    <a:schemeClr val="tx1"/>
                  </a:solidFill>
                </a:rPr>
                <a:t>fields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nb-NO" dirty="0">
                  <a:solidFill>
                    <a:schemeClr val="tx1"/>
                  </a:solidFill>
                </a:rPr>
                <a:t>(“</a:t>
              </a:r>
              <a:r>
                <a:rPr lang="nb-NO" dirty="0" err="1">
                  <a:solidFill>
                    <a:schemeClr val="tx1"/>
                  </a:solidFill>
                </a:rPr>
                <a:t>intermediate</a:t>
              </a:r>
              <a:r>
                <a:rPr lang="nb-NO" dirty="0">
                  <a:solidFill>
                    <a:schemeClr val="tx1"/>
                  </a:solidFill>
                </a:rPr>
                <a:t>” </a:t>
              </a:r>
              <a:r>
                <a:rPr lang="nb-NO" dirty="0" err="1">
                  <a:solidFill>
                    <a:schemeClr val="tx1"/>
                  </a:solidFill>
                </a:rPr>
                <a:t>positions</a:t>
              </a:r>
              <a:r>
                <a:rPr lang="nb-NO" dirty="0">
                  <a:solidFill>
                    <a:schemeClr val="tx1"/>
                  </a:solidFill>
                </a:rPr>
                <a:t> in </a:t>
              </a:r>
              <a:r>
                <a:rPr lang="nb-NO" dirty="0" err="1">
                  <a:solidFill>
                    <a:schemeClr val="tx1"/>
                  </a:solidFill>
                </a:rPr>
                <a:t>Slavic</a:t>
              </a:r>
              <a:r>
                <a:rPr lang="nb-NO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0" name="Bildeforklaring formet som et avrundet rektangel 9">
            <a:extLst>
              <a:ext uri="{FF2B5EF4-FFF2-40B4-BE49-F238E27FC236}">
                <a16:creationId xmlns:a16="http://schemas.microsoft.com/office/drawing/2014/main" id="{CCC1FF9A-5E06-D073-0B11-9B7BF39B0972}"/>
              </a:ext>
            </a:extLst>
          </p:cNvPr>
          <p:cNvSpPr/>
          <p:nvPr/>
        </p:nvSpPr>
        <p:spPr>
          <a:xfrm>
            <a:off x="4458548" y="4047861"/>
            <a:ext cx="4091221" cy="869919"/>
          </a:xfrm>
          <a:prstGeom prst="wedgeRoundRectCallout">
            <a:avLst>
              <a:gd name="adj1" fmla="val 42208"/>
              <a:gd name="adj2" fmla="val 9020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chemeClr val="tx1"/>
                </a:solidFill>
              </a:rPr>
              <a:t>South </a:t>
            </a:r>
            <a:r>
              <a:rPr lang="nb-NO" dirty="0" err="1">
                <a:solidFill>
                  <a:schemeClr val="tx1"/>
                </a:solidFill>
              </a:rPr>
              <a:t>Slavic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languages</a:t>
            </a:r>
            <a:r>
              <a:rPr lang="nb-NO" dirty="0">
                <a:solidFill>
                  <a:schemeClr val="tx1"/>
                </a:solidFill>
              </a:rPr>
              <a:t> have </a:t>
            </a:r>
            <a:r>
              <a:rPr lang="nb-NO" dirty="0" err="1">
                <a:solidFill>
                  <a:schemeClr val="tx1"/>
                </a:solidFill>
              </a:rPr>
              <a:t>associations</a:t>
            </a:r>
            <a:r>
              <a:rPr lang="nb-NO" dirty="0">
                <a:solidFill>
                  <a:schemeClr val="tx1"/>
                </a:solidFill>
              </a:rPr>
              <a:t> to </a:t>
            </a:r>
            <a:r>
              <a:rPr lang="nb-NO" dirty="0" err="1">
                <a:solidFill>
                  <a:schemeClr val="tx1"/>
                </a:solidFill>
              </a:rPr>
              <a:t>fewer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semantic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fields</a:t>
            </a:r>
            <a:r>
              <a:rPr lang="nb-NO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Ellips 2">
            <a:extLst>
              <a:ext uri="{FF2B5EF4-FFF2-40B4-BE49-F238E27FC236}">
                <a16:creationId xmlns:a16="http://schemas.microsoft.com/office/drawing/2014/main" id="{E89FE58B-C511-B735-59C7-94842F3FC63B}"/>
              </a:ext>
            </a:extLst>
          </p:cNvPr>
          <p:cNvSpPr/>
          <p:nvPr/>
        </p:nvSpPr>
        <p:spPr>
          <a:xfrm rot="5400000">
            <a:off x="8864145" y="2050809"/>
            <a:ext cx="3883480" cy="14800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Bildeforklaring formet som et avrundet rektangel 11">
            <a:extLst>
              <a:ext uri="{FF2B5EF4-FFF2-40B4-BE49-F238E27FC236}">
                <a16:creationId xmlns:a16="http://schemas.microsoft.com/office/drawing/2014/main" id="{06FC7AB8-8E35-663C-33E9-053FE33C4F71}"/>
              </a:ext>
            </a:extLst>
          </p:cNvPr>
          <p:cNvSpPr/>
          <p:nvPr/>
        </p:nvSpPr>
        <p:spPr>
          <a:xfrm>
            <a:off x="8711663" y="104381"/>
            <a:ext cx="3383009" cy="866346"/>
          </a:xfrm>
          <a:prstGeom prst="wedgeRoundRectCallout">
            <a:avLst>
              <a:gd name="adj1" fmla="val -1734"/>
              <a:gd name="adj2" fmla="val 10548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 err="1">
                <a:solidFill>
                  <a:schemeClr val="tx1"/>
                </a:solidFill>
              </a:rPr>
              <a:t>Bulgarian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i="1" dirty="0" err="1">
                <a:solidFill>
                  <a:schemeClr val="tx1"/>
                </a:solidFill>
              </a:rPr>
              <a:t>sigurnost</a:t>
            </a:r>
            <a:r>
              <a:rPr lang="nb-NO" dirty="0">
                <a:solidFill>
                  <a:schemeClr val="tx1"/>
                </a:solidFill>
              </a:rPr>
              <a:t> and </a:t>
            </a:r>
            <a:r>
              <a:rPr lang="nb-NO" i="1" dirty="0" err="1">
                <a:solidFill>
                  <a:schemeClr val="tx1"/>
                </a:solidFill>
              </a:rPr>
              <a:t>bezopasnost</a:t>
            </a:r>
            <a:r>
              <a:rPr lang="nb-NO" dirty="0">
                <a:solidFill>
                  <a:schemeClr val="tx1"/>
                </a:solidFill>
              </a:rPr>
              <a:t> have </a:t>
            </a:r>
            <a:r>
              <a:rPr lang="nb-NO" dirty="0" err="1">
                <a:solidFill>
                  <a:schemeClr val="tx1"/>
                </a:solidFill>
              </a:rPr>
              <a:t>very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similar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associations</a:t>
            </a:r>
            <a:r>
              <a:rPr lang="nb-NO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953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1C48BA-C74D-C44F-A229-4807BB21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21" y="365125"/>
            <a:ext cx="11810359" cy="1025685"/>
          </a:xfrm>
        </p:spPr>
        <p:txBody>
          <a:bodyPr>
            <a:normAutofit/>
          </a:bodyPr>
          <a:lstStyle/>
          <a:p>
            <a:r>
              <a:rPr lang="nb-NO" sz="4000" dirty="0" err="1"/>
              <a:t>Constructional</a:t>
            </a:r>
            <a:r>
              <a:rPr lang="nb-NO" sz="4000" dirty="0"/>
              <a:t> </a:t>
            </a:r>
            <a:r>
              <a:rPr lang="nb-NO" sz="4000" dirty="0" err="1"/>
              <a:t>profiles</a:t>
            </a:r>
            <a:r>
              <a:rPr lang="nb-NO" sz="4000" dirty="0"/>
              <a:t>: </a:t>
            </a:r>
            <a:r>
              <a:rPr lang="nb-NO" sz="4000" dirty="0" err="1"/>
              <a:t>three</a:t>
            </a:r>
            <a:r>
              <a:rPr lang="nb-NO" sz="4000" dirty="0"/>
              <a:t> </a:t>
            </a:r>
            <a:r>
              <a:rPr lang="nb-NO" sz="4000" dirty="0" err="1"/>
              <a:t>conceptualizations</a:t>
            </a:r>
            <a:endParaRPr lang="nb-NO" sz="40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24519E-D658-CEBA-5B16-19FB3EEB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0"/>
            <a:ext cx="5083629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In + </a:t>
            </a:r>
            <a:r>
              <a:rPr lang="nb-NO" dirty="0" err="1"/>
              <a:t>safety</a:t>
            </a:r>
            <a:endParaRPr lang="nb-NO" dirty="0"/>
          </a:p>
          <a:p>
            <a:pPr lvl="1"/>
            <a:r>
              <a:rPr lang="nb-NO" dirty="0"/>
              <a:t>Rus</a:t>
            </a:r>
            <a:r>
              <a:rPr lang="cs-CZ" dirty="0"/>
              <a:t>sian</a:t>
            </a:r>
            <a:r>
              <a:rPr lang="nb-NO" dirty="0"/>
              <a:t>: v bezopasnosti</a:t>
            </a:r>
          </a:p>
          <a:p>
            <a:pPr lvl="1"/>
            <a:r>
              <a:rPr lang="nb-NO" dirty="0"/>
              <a:t>Bel</a:t>
            </a:r>
            <a:r>
              <a:rPr lang="cs-CZ" dirty="0"/>
              <a:t>arusian</a:t>
            </a:r>
            <a:r>
              <a:rPr lang="nb-NO" dirty="0"/>
              <a:t>: u bjaspeci</a:t>
            </a:r>
          </a:p>
          <a:p>
            <a:pPr lvl="1"/>
            <a:r>
              <a:rPr lang="nb-NO" dirty="0"/>
              <a:t>Ukr</a:t>
            </a:r>
            <a:r>
              <a:rPr lang="cs-CZ" dirty="0"/>
              <a:t>ainian</a:t>
            </a:r>
            <a:r>
              <a:rPr lang="nb-NO" dirty="0"/>
              <a:t>: u bezpeci</a:t>
            </a:r>
          </a:p>
          <a:p>
            <a:pPr lvl="1"/>
            <a:r>
              <a:rPr lang="nb-NO" dirty="0"/>
              <a:t>Cz</a:t>
            </a:r>
            <a:r>
              <a:rPr lang="cs-CZ" dirty="0"/>
              <a:t>ech</a:t>
            </a:r>
            <a:r>
              <a:rPr lang="nb-NO" dirty="0"/>
              <a:t>: v bezpečí</a:t>
            </a:r>
          </a:p>
          <a:p>
            <a:pPr lvl="1"/>
            <a:r>
              <a:rPr lang="nb-NO" dirty="0"/>
              <a:t>Slovak: v </a:t>
            </a:r>
            <a:r>
              <a:rPr lang="nb-NO" dirty="0" err="1"/>
              <a:t>bezpečí</a:t>
            </a:r>
            <a:endParaRPr lang="nb-NO" dirty="0"/>
          </a:p>
          <a:p>
            <a:pPr lvl="1"/>
            <a:r>
              <a:rPr lang="nb-NO" dirty="0"/>
              <a:t>Bul</a:t>
            </a:r>
            <a:r>
              <a:rPr lang="cs-CZ" dirty="0"/>
              <a:t>garian</a:t>
            </a:r>
            <a:r>
              <a:rPr lang="nb-NO" dirty="0"/>
              <a:t>: v bezopasnost </a:t>
            </a:r>
            <a:br>
              <a:rPr lang="nb-NO" dirty="0"/>
            </a:br>
            <a:r>
              <a:rPr lang="nb-NO" dirty="0"/>
              <a:t>(also outside danger: izvăn opasnost)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On + safe</a:t>
            </a:r>
          </a:p>
          <a:p>
            <a:pPr lvl="1"/>
            <a:r>
              <a:rPr lang="nb-NO" dirty="0" err="1"/>
              <a:t>Serbian</a:t>
            </a:r>
            <a:r>
              <a:rPr lang="nb-NO" dirty="0"/>
              <a:t>, </a:t>
            </a:r>
            <a:r>
              <a:rPr lang="nb-NO" dirty="0" err="1"/>
              <a:t>Croatian</a:t>
            </a:r>
            <a:r>
              <a:rPr lang="nb-NO" dirty="0"/>
              <a:t>: </a:t>
            </a:r>
            <a:r>
              <a:rPr lang="nb-NO" dirty="0" err="1"/>
              <a:t>na</a:t>
            </a:r>
            <a:r>
              <a:rPr lang="nb-NO" dirty="0"/>
              <a:t> </a:t>
            </a:r>
            <a:r>
              <a:rPr lang="nb-NO" dirty="0" err="1"/>
              <a:t>sigurnom</a:t>
            </a:r>
            <a:endParaRPr lang="nb-NO" dirty="0"/>
          </a:p>
          <a:p>
            <a:pPr lvl="1"/>
            <a:r>
              <a:rPr lang="nb-NO" dirty="0" err="1"/>
              <a:t>Slovene</a:t>
            </a:r>
            <a:r>
              <a:rPr lang="nb-NO" dirty="0"/>
              <a:t>: </a:t>
            </a:r>
            <a:r>
              <a:rPr lang="nb-NO" dirty="0" err="1"/>
              <a:t>na</a:t>
            </a:r>
            <a:r>
              <a:rPr lang="nb-NO" dirty="0"/>
              <a:t> </a:t>
            </a:r>
            <a:r>
              <a:rPr lang="nb-NO" dirty="0" err="1"/>
              <a:t>varnem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To be safe</a:t>
            </a:r>
          </a:p>
          <a:p>
            <a:pPr lvl="1"/>
            <a:r>
              <a:rPr lang="nb-NO" dirty="0"/>
              <a:t>Polish: jest </a:t>
            </a:r>
            <a:r>
              <a:rPr lang="nb-NO" dirty="0" err="1"/>
              <a:t>bezpieczny</a:t>
            </a:r>
            <a:endParaRPr lang="nb-NO" dirty="0"/>
          </a:p>
          <a:p>
            <a:pPr lvl="1"/>
            <a:r>
              <a:rPr lang="nb-NO" dirty="0" err="1"/>
              <a:t>Croatian</a:t>
            </a:r>
            <a:r>
              <a:rPr lang="nb-NO" dirty="0"/>
              <a:t>: e </a:t>
            </a:r>
            <a:r>
              <a:rPr lang="nb-NO" dirty="0" err="1"/>
              <a:t>bezbeden</a:t>
            </a:r>
            <a:endParaRPr lang="nb-NO" dirty="0"/>
          </a:p>
          <a:p>
            <a:pPr lvl="1"/>
            <a:r>
              <a:rPr lang="nb-NO" dirty="0" err="1"/>
              <a:t>Bulgarian</a:t>
            </a:r>
            <a:r>
              <a:rPr lang="nb-NO" dirty="0"/>
              <a:t>: e </a:t>
            </a:r>
            <a:r>
              <a:rPr lang="nb-NO" dirty="0" err="1"/>
              <a:t>siguren</a:t>
            </a:r>
            <a:endParaRPr lang="nb-NO" dirty="0"/>
          </a:p>
        </p:txBody>
      </p:sp>
      <p:sp>
        <p:nvSpPr>
          <p:cNvPr id="4" name="Bildeforklaring formet som et avrundet rektangel 3">
            <a:extLst>
              <a:ext uri="{FF2B5EF4-FFF2-40B4-BE49-F238E27FC236}">
                <a16:creationId xmlns:a16="http://schemas.microsoft.com/office/drawing/2014/main" id="{AF9920C0-28AA-B889-3B4B-DFB7CD11F8AA}"/>
              </a:ext>
            </a:extLst>
          </p:cNvPr>
          <p:cNvSpPr/>
          <p:nvPr/>
        </p:nvSpPr>
        <p:spPr>
          <a:xfrm>
            <a:off x="6172200" y="2633342"/>
            <a:ext cx="5181600" cy="838352"/>
          </a:xfrm>
          <a:prstGeom prst="wedgeRoundRectCallout">
            <a:avLst>
              <a:gd name="adj1" fmla="val -57985"/>
              <a:gd name="adj2" fmla="val -4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800" dirty="0" err="1">
                <a:solidFill>
                  <a:schemeClr val="tx1"/>
                </a:solidFill>
              </a:rPr>
              <a:t>Safety</a:t>
            </a:r>
            <a:r>
              <a:rPr lang="nb-NO" sz="2800" dirty="0">
                <a:solidFill>
                  <a:schemeClr val="tx1"/>
                </a:solidFill>
              </a:rPr>
              <a:t> = container </a:t>
            </a:r>
            <a:r>
              <a:rPr lang="nb-NO" sz="2800" dirty="0" err="1">
                <a:solidFill>
                  <a:schemeClr val="tx1"/>
                </a:solidFill>
              </a:rPr>
              <a:t>that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you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can</a:t>
            </a:r>
            <a:r>
              <a:rPr lang="nb-NO" sz="2800" dirty="0">
                <a:solidFill>
                  <a:schemeClr val="tx1"/>
                </a:solidFill>
              </a:rPr>
              <a:t> be </a:t>
            </a:r>
            <a:r>
              <a:rPr lang="nb-NO" sz="2800" dirty="0" err="1">
                <a:solidFill>
                  <a:schemeClr val="tx1"/>
                </a:solidFill>
              </a:rPr>
              <a:t>inside</a:t>
            </a:r>
            <a:r>
              <a:rPr lang="nb-NO" sz="2800" dirty="0">
                <a:solidFill>
                  <a:schemeClr val="tx1"/>
                </a:solidFill>
              </a:rPr>
              <a:t> (or </a:t>
            </a:r>
            <a:r>
              <a:rPr lang="nb-NO" sz="2800" dirty="0" err="1">
                <a:solidFill>
                  <a:schemeClr val="tx1"/>
                </a:solidFill>
              </a:rPr>
              <a:t>outside</a:t>
            </a:r>
            <a:r>
              <a:rPr lang="nb-NO" sz="28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" name="Bildeforklaring formet som et avrundet rektangel 4">
            <a:extLst>
              <a:ext uri="{FF2B5EF4-FFF2-40B4-BE49-F238E27FC236}">
                <a16:creationId xmlns:a16="http://schemas.microsoft.com/office/drawing/2014/main" id="{1194A42E-1D65-544E-0E4A-079F68C12D72}"/>
              </a:ext>
            </a:extLst>
          </p:cNvPr>
          <p:cNvSpPr/>
          <p:nvPr/>
        </p:nvSpPr>
        <p:spPr>
          <a:xfrm>
            <a:off x="6172200" y="3674642"/>
            <a:ext cx="5181600" cy="838352"/>
          </a:xfrm>
          <a:prstGeom prst="wedgeRoundRectCallout">
            <a:avLst>
              <a:gd name="adj1" fmla="val -57985"/>
              <a:gd name="adj2" fmla="val -4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800" dirty="0">
                <a:solidFill>
                  <a:schemeClr val="tx1"/>
                </a:solidFill>
              </a:rPr>
              <a:t>Safe = a plane </a:t>
            </a:r>
            <a:r>
              <a:rPr lang="nb-NO" sz="2800" dirty="0" err="1">
                <a:solidFill>
                  <a:schemeClr val="tx1"/>
                </a:solidFill>
              </a:rPr>
              <a:t>you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can</a:t>
            </a:r>
            <a:r>
              <a:rPr lang="nb-NO" sz="2800" dirty="0">
                <a:solidFill>
                  <a:schemeClr val="tx1"/>
                </a:solidFill>
              </a:rPr>
              <a:t> be </a:t>
            </a:r>
            <a:r>
              <a:rPr lang="nb-NO" sz="2800" dirty="0" err="1">
                <a:solidFill>
                  <a:schemeClr val="tx1"/>
                </a:solidFill>
              </a:rPr>
              <a:t>on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top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of</a:t>
            </a:r>
            <a:r>
              <a:rPr lang="nb-NO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F6E810E1-BC0B-32DD-4967-957E09CD7E24}"/>
              </a:ext>
            </a:extLst>
          </p:cNvPr>
          <p:cNvSpPr/>
          <p:nvPr/>
        </p:nvSpPr>
        <p:spPr>
          <a:xfrm>
            <a:off x="6172200" y="4685443"/>
            <a:ext cx="5181600" cy="838352"/>
          </a:xfrm>
          <a:prstGeom prst="wedgeRoundRectCallout">
            <a:avLst>
              <a:gd name="adj1" fmla="val -57985"/>
              <a:gd name="adj2" fmla="val -479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800" dirty="0">
                <a:solidFill>
                  <a:schemeClr val="tx1"/>
                </a:solidFill>
              </a:rPr>
              <a:t>Safe = </a:t>
            </a:r>
            <a:r>
              <a:rPr lang="nb-NO" sz="2800" dirty="0" err="1">
                <a:solidFill>
                  <a:schemeClr val="tx1"/>
                </a:solidFill>
              </a:rPr>
              <a:t>property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you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can</a:t>
            </a:r>
            <a:r>
              <a:rPr lang="nb-NO" sz="2800" dirty="0">
                <a:solidFill>
                  <a:schemeClr val="tx1"/>
                </a:solidFill>
              </a:rPr>
              <a:t> have, </a:t>
            </a:r>
            <a:r>
              <a:rPr lang="nb-NO" sz="2800" dirty="0" err="1">
                <a:solidFill>
                  <a:schemeClr val="tx1"/>
                </a:solidFill>
              </a:rPr>
              <a:t>something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you</a:t>
            </a:r>
            <a:r>
              <a:rPr lang="nb-NO" sz="2800" dirty="0">
                <a:solidFill>
                  <a:schemeClr val="tx1"/>
                </a:solidFill>
              </a:rPr>
              <a:t> </a:t>
            </a:r>
            <a:r>
              <a:rPr lang="nb-NO" sz="2800" dirty="0" err="1">
                <a:solidFill>
                  <a:schemeClr val="tx1"/>
                </a:solidFill>
              </a:rPr>
              <a:t>can</a:t>
            </a:r>
            <a:r>
              <a:rPr lang="nb-NO" sz="2800" dirty="0">
                <a:solidFill>
                  <a:schemeClr val="tx1"/>
                </a:solidFill>
              </a:rPr>
              <a:t> be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B490514A-6D90-EFFB-DC1C-FFCDC497C0F4}"/>
              </a:ext>
            </a:extLst>
          </p:cNvPr>
          <p:cNvSpPr txBox="1"/>
          <p:nvPr/>
        </p:nvSpPr>
        <p:spPr>
          <a:xfrm>
            <a:off x="838201" y="5757242"/>
            <a:ext cx="105156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3200" dirty="0"/>
              <a:t>Security/</a:t>
            </a:r>
            <a:r>
              <a:rPr lang="nb-NO" sz="3200" dirty="0" err="1"/>
              <a:t>safety</a:t>
            </a:r>
            <a:r>
              <a:rPr lang="nb-NO" sz="3200" dirty="0"/>
              <a:t> </a:t>
            </a:r>
            <a:r>
              <a:rPr lang="nb-NO" sz="3200" dirty="0" err="1"/>
              <a:t>can</a:t>
            </a:r>
            <a:r>
              <a:rPr lang="nb-NO" sz="3200" dirty="0"/>
              <a:t> be </a:t>
            </a:r>
            <a:r>
              <a:rPr lang="nb-NO" sz="3200" dirty="0" err="1"/>
              <a:t>conceptualized</a:t>
            </a:r>
            <a:r>
              <a:rPr lang="nb-NO" sz="3200" dirty="0"/>
              <a:t> </a:t>
            </a:r>
            <a:r>
              <a:rPr lang="nb-NO" sz="3200" dirty="0" err="1"/>
              <a:t>through</a:t>
            </a:r>
            <a:r>
              <a:rPr lang="nb-NO" sz="3200" dirty="0"/>
              <a:t> </a:t>
            </a:r>
            <a:r>
              <a:rPr lang="nb-NO" sz="3200" dirty="0" err="1"/>
              <a:t>various</a:t>
            </a:r>
            <a:r>
              <a:rPr lang="nb-NO" sz="3200" dirty="0"/>
              <a:t> image </a:t>
            </a:r>
            <a:r>
              <a:rPr lang="nb-NO" sz="3200" dirty="0" err="1"/>
              <a:t>schemas</a:t>
            </a:r>
            <a:r>
              <a:rPr lang="nb-NO" sz="3200" dirty="0"/>
              <a:t>.</a:t>
            </a:r>
          </a:p>
        </p:txBody>
      </p:sp>
      <p:sp>
        <p:nvSpPr>
          <p:cNvPr id="8" name="Stjerne med 32 tagger 7">
            <a:extLst>
              <a:ext uri="{FF2B5EF4-FFF2-40B4-BE49-F238E27FC236}">
                <a16:creationId xmlns:a16="http://schemas.microsoft.com/office/drawing/2014/main" id="{3867DDBF-54B9-E021-1D6A-DA883EF0F2F7}"/>
              </a:ext>
            </a:extLst>
          </p:cNvPr>
          <p:cNvSpPr/>
          <p:nvPr/>
        </p:nvSpPr>
        <p:spPr>
          <a:xfrm>
            <a:off x="5259823" y="1045440"/>
            <a:ext cx="6556094" cy="1674986"/>
          </a:xfrm>
          <a:prstGeom prst="star32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>
                <a:solidFill>
                  <a:sysClr val="windowText" lastClr="000000"/>
                </a:solidFill>
              </a:rPr>
              <a:t>Based</a:t>
            </a:r>
            <a:r>
              <a:rPr lang="nb-NO" sz="2400" dirty="0">
                <a:solidFill>
                  <a:sysClr val="windowText" lastClr="000000"/>
                </a:solidFill>
              </a:rPr>
              <a:t> </a:t>
            </a:r>
            <a:r>
              <a:rPr lang="nb-NO" sz="2400" dirty="0" err="1">
                <a:solidFill>
                  <a:sysClr val="windowText" lastClr="000000"/>
                </a:solidFill>
              </a:rPr>
              <a:t>on</a:t>
            </a:r>
            <a:r>
              <a:rPr lang="nb-NO" sz="2400" dirty="0">
                <a:solidFill>
                  <a:sysClr val="windowText" lastClr="000000"/>
                </a:solidFill>
              </a:rPr>
              <a:t> RNC (parallell </a:t>
            </a:r>
            <a:r>
              <a:rPr lang="nb-NO" sz="2400" dirty="0" err="1">
                <a:solidFill>
                  <a:sysClr val="windowText" lastClr="000000"/>
                </a:solidFill>
              </a:rPr>
              <a:t>subcorpus</a:t>
            </a:r>
            <a:r>
              <a:rPr lang="nb-NO" sz="2400" dirty="0">
                <a:solidFill>
                  <a:sysClr val="windowText" lastClr="000000"/>
                </a:solidFill>
              </a:rPr>
              <a:t>) + native speakers and google</a:t>
            </a:r>
          </a:p>
        </p:txBody>
      </p:sp>
    </p:spTree>
    <p:extLst>
      <p:ext uri="{BB962C8B-B14F-4D97-AF65-F5344CB8AC3E}">
        <p14:creationId xmlns:p14="http://schemas.microsoft.com/office/powerpoint/2010/main" val="99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B90198-E535-4A5F-3923-ED8C9175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94" y="8056"/>
            <a:ext cx="5549537" cy="1325563"/>
          </a:xfrm>
        </p:spPr>
        <p:txBody>
          <a:bodyPr/>
          <a:lstStyle/>
          <a:p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wrap</a:t>
            </a:r>
            <a:r>
              <a:rPr lang="nb-NO" dirty="0"/>
              <a:t> up!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47D585-697B-825D-7B4D-37B95B75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1320" y="989584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2400" b="1" dirty="0" err="1"/>
              <a:t>Methodology</a:t>
            </a:r>
            <a:endParaRPr lang="nb-NO" sz="2400" b="1" dirty="0"/>
          </a:p>
          <a:p>
            <a:pPr marL="268288" indent="-268288">
              <a:buFont typeface="+mj-lt"/>
              <a:buAutoNum type="arabicPeriod"/>
            </a:pPr>
            <a:r>
              <a:rPr lang="nb-NO" sz="2000" dirty="0" err="1"/>
              <a:t>Six</a:t>
            </a:r>
            <a:r>
              <a:rPr lang="nb-NO" sz="2000" dirty="0"/>
              <a:t> </a:t>
            </a:r>
            <a:r>
              <a:rPr lang="nb-NO" sz="2000" dirty="0" err="1"/>
              <a:t>methodological</a:t>
            </a:r>
            <a:r>
              <a:rPr lang="nb-NO" sz="2000" dirty="0"/>
              <a:t> “</a:t>
            </a:r>
            <a:r>
              <a:rPr lang="nb-NO" sz="2000" dirty="0" err="1"/>
              <a:t>experiments</a:t>
            </a:r>
            <a:r>
              <a:rPr lang="nb-NO" sz="2000" dirty="0"/>
              <a:t>” </a:t>
            </a:r>
            <a:r>
              <a:rPr lang="nb-NO" sz="2000" dirty="0" err="1"/>
              <a:t>involving</a:t>
            </a:r>
            <a:r>
              <a:rPr lang="nb-NO" sz="2000" dirty="0"/>
              <a:t> </a:t>
            </a:r>
            <a:r>
              <a:rPr lang="nb-NO" sz="2000" dirty="0" err="1"/>
              <a:t>available</a:t>
            </a:r>
            <a:r>
              <a:rPr lang="nb-NO" sz="2000" dirty="0"/>
              <a:t> digital </a:t>
            </a:r>
            <a:r>
              <a:rPr lang="nb-NO" sz="2000" dirty="0" err="1"/>
              <a:t>tools</a:t>
            </a:r>
            <a:r>
              <a:rPr lang="nb-NO" sz="2000" dirty="0"/>
              <a:t>:</a:t>
            </a:r>
          </a:p>
          <a:p>
            <a:pPr marL="538163" lvl="1" indent="-269875">
              <a:buFont typeface="+mj-lt"/>
              <a:buAutoNum type="alphaLcPeriod"/>
            </a:pPr>
            <a:r>
              <a:rPr lang="nb-NO" sz="1600" dirty="0" err="1">
                <a:solidFill>
                  <a:schemeClr val="tx1"/>
                </a:solidFill>
              </a:rPr>
              <a:t>Qualitative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analysis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of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roots</a:t>
            </a:r>
            <a:endParaRPr lang="nb-NO" sz="1600" dirty="0">
              <a:solidFill>
                <a:schemeClr val="tx1"/>
              </a:solidFill>
            </a:endParaRPr>
          </a:p>
          <a:p>
            <a:pPr marL="538163" lvl="1" indent="-269875">
              <a:buFont typeface="+mj-lt"/>
              <a:buAutoNum type="alphaLcPeriod"/>
            </a:pPr>
            <a:r>
              <a:rPr lang="nb-NO" sz="1600" dirty="0" err="1">
                <a:solidFill>
                  <a:schemeClr val="tx1"/>
                </a:solidFill>
              </a:rPr>
              <a:t>Intercorp</a:t>
            </a:r>
            <a:r>
              <a:rPr lang="nb-NO" sz="1600" dirty="0">
                <a:solidFill>
                  <a:schemeClr val="tx1"/>
                </a:solidFill>
              </a:rPr>
              <a:t>: </a:t>
            </a:r>
            <a:r>
              <a:rPr lang="nb-NO" sz="1600" dirty="0" err="1">
                <a:solidFill>
                  <a:schemeClr val="tx1"/>
                </a:solidFill>
              </a:rPr>
              <a:t>translations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of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i="1" dirty="0" err="1">
                <a:solidFill>
                  <a:schemeClr val="tx1"/>
                </a:solidFill>
              </a:rPr>
              <a:t>security</a:t>
            </a:r>
            <a:r>
              <a:rPr lang="nb-NO" sz="1600" dirty="0">
                <a:solidFill>
                  <a:schemeClr val="tx1"/>
                </a:solidFill>
              </a:rPr>
              <a:t> and </a:t>
            </a:r>
            <a:r>
              <a:rPr lang="nb-NO" sz="1600" i="1" dirty="0" err="1">
                <a:solidFill>
                  <a:schemeClr val="tx1"/>
                </a:solidFill>
              </a:rPr>
              <a:t>safety</a:t>
            </a:r>
            <a:endParaRPr lang="nb-NO" sz="1600" i="1" dirty="0">
              <a:solidFill>
                <a:schemeClr val="tx1"/>
              </a:solidFill>
            </a:endParaRPr>
          </a:p>
          <a:p>
            <a:pPr marL="538163" lvl="1" indent="-269875">
              <a:buFont typeface="+mj-lt"/>
              <a:buAutoNum type="alphaLcPeriod"/>
            </a:pPr>
            <a:r>
              <a:rPr lang="nb-NO" sz="1600" dirty="0" err="1">
                <a:solidFill>
                  <a:schemeClr val="tx1"/>
                </a:solidFill>
              </a:rPr>
              <a:t>Araneum</a:t>
            </a:r>
            <a:r>
              <a:rPr lang="nb-NO" sz="1600" dirty="0">
                <a:solidFill>
                  <a:schemeClr val="tx1"/>
                </a:solidFill>
              </a:rPr>
              <a:t> web </a:t>
            </a:r>
            <a:r>
              <a:rPr lang="nb-NO" sz="1600" dirty="0" err="1">
                <a:solidFill>
                  <a:schemeClr val="tx1"/>
                </a:solidFill>
              </a:rPr>
              <a:t>corpus</a:t>
            </a:r>
            <a:r>
              <a:rPr lang="nb-NO" sz="1600" dirty="0">
                <a:solidFill>
                  <a:schemeClr val="tx1"/>
                </a:solidFill>
              </a:rPr>
              <a:t>: </a:t>
            </a:r>
            <a:r>
              <a:rPr lang="nb-NO" sz="1600" dirty="0" err="1">
                <a:solidFill>
                  <a:schemeClr val="tx1"/>
                </a:solidFill>
              </a:rPr>
              <a:t>Semantic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vectors</a:t>
            </a:r>
            <a:endParaRPr lang="nb-NO" sz="1600" dirty="0">
              <a:solidFill>
                <a:schemeClr val="tx1"/>
              </a:solidFill>
            </a:endParaRPr>
          </a:p>
          <a:p>
            <a:pPr marL="538163" lvl="1" indent="-269875">
              <a:buFont typeface="+mj-lt"/>
              <a:buAutoNum type="alphaLcPeriod"/>
            </a:pPr>
            <a:r>
              <a:rPr lang="nb-NO" sz="1600" dirty="0" err="1">
                <a:solidFill>
                  <a:schemeClr val="tx1"/>
                </a:solidFill>
              </a:rPr>
              <a:t>Araneum</a:t>
            </a:r>
            <a:r>
              <a:rPr lang="nb-NO" sz="1600" dirty="0">
                <a:solidFill>
                  <a:schemeClr val="tx1"/>
                </a:solidFill>
              </a:rPr>
              <a:t> web </a:t>
            </a:r>
            <a:r>
              <a:rPr lang="nb-NO" sz="1600" dirty="0" err="1">
                <a:solidFill>
                  <a:schemeClr val="tx1"/>
                </a:solidFill>
              </a:rPr>
              <a:t>corpus</a:t>
            </a:r>
            <a:r>
              <a:rPr lang="nb-NO" sz="1600" dirty="0">
                <a:solidFill>
                  <a:schemeClr val="tx1"/>
                </a:solidFill>
              </a:rPr>
              <a:t>: </a:t>
            </a:r>
            <a:r>
              <a:rPr lang="nb-NO" sz="1600" dirty="0" err="1">
                <a:solidFill>
                  <a:schemeClr val="tx1"/>
                </a:solidFill>
              </a:rPr>
              <a:t>Collocations</a:t>
            </a:r>
            <a:endParaRPr lang="nb-NO" sz="1600" dirty="0">
              <a:solidFill>
                <a:schemeClr val="tx1"/>
              </a:solidFill>
            </a:endParaRPr>
          </a:p>
          <a:p>
            <a:pPr marL="538163" lvl="1" indent="-269875">
              <a:buFont typeface="+mj-lt"/>
              <a:buAutoNum type="alphaLcPeriod"/>
            </a:pPr>
            <a:r>
              <a:rPr lang="nb-NO" sz="1600" dirty="0">
                <a:solidFill>
                  <a:schemeClr val="tx1"/>
                </a:solidFill>
              </a:rPr>
              <a:t>Chat-GPT</a:t>
            </a:r>
          </a:p>
          <a:p>
            <a:pPr marL="538163" lvl="1" indent="-269875">
              <a:buFont typeface="+mj-lt"/>
              <a:buAutoNum type="alphaLcPeriod"/>
            </a:pPr>
            <a:r>
              <a:rPr lang="nb-NO" sz="1600" dirty="0" err="1">
                <a:solidFill>
                  <a:schemeClr val="tx1"/>
                </a:solidFill>
              </a:rPr>
              <a:t>Profiles</a:t>
            </a:r>
            <a:r>
              <a:rPr lang="nb-NO" sz="1600" dirty="0">
                <a:solidFill>
                  <a:schemeClr val="tx1"/>
                </a:solidFill>
              </a:rPr>
              <a:t>: image </a:t>
            </a:r>
            <a:r>
              <a:rPr lang="nb-NO" sz="1600" dirty="0" err="1">
                <a:solidFill>
                  <a:schemeClr val="tx1"/>
                </a:solidFill>
              </a:rPr>
              <a:t>schemas</a:t>
            </a:r>
            <a:endParaRPr lang="nb-NO" sz="1600" dirty="0">
              <a:solidFill>
                <a:schemeClr val="tx1"/>
              </a:solidFill>
            </a:endParaRPr>
          </a:p>
          <a:p>
            <a:pPr marL="268288" indent="-268288">
              <a:buFont typeface="+mj-lt"/>
              <a:buAutoNum type="arabicPeriod"/>
            </a:pPr>
            <a:r>
              <a:rPr lang="nb-NO" sz="2000" dirty="0" err="1"/>
              <a:t>Methodology</a:t>
            </a:r>
            <a:endParaRPr lang="nb-NO" sz="2000" dirty="0"/>
          </a:p>
          <a:p>
            <a:pPr marL="582613" lvl="1" indent="-314325">
              <a:buFont typeface="+mj-lt"/>
              <a:buAutoNum type="alphaLcPeriod"/>
            </a:pPr>
            <a:r>
              <a:rPr lang="nb-NO" sz="1600" dirty="0"/>
              <a:t>The relevant </a:t>
            </a:r>
            <a:r>
              <a:rPr lang="nb-NO" sz="1600" dirty="0" err="1"/>
              <a:t>tools</a:t>
            </a:r>
            <a:r>
              <a:rPr lang="nb-NO" sz="1600" dirty="0"/>
              <a:t> </a:t>
            </a:r>
            <a:r>
              <a:rPr lang="nb-NO" sz="1600" dirty="0" err="1"/>
              <a:t>give</a:t>
            </a:r>
            <a:r>
              <a:rPr lang="nb-NO" sz="1600" dirty="0"/>
              <a:t> </a:t>
            </a:r>
            <a:r>
              <a:rPr lang="nb-NO" sz="1600" dirty="0" err="1"/>
              <a:t>some</a:t>
            </a:r>
            <a:r>
              <a:rPr lang="nb-NO" sz="1600" dirty="0"/>
              <a:t> </a:t>
            </a:r>
            <a:r>
              <a:rPr lang="nb-NO" sz="1600" dirty="0" err="1"/>
              <a:t>conclusions</a:t>
            </a:r>
            <a:r>
              <a:rPr lang="nb-NO" sz="1600" dirty="0"/>
              <a:t>, </a:t>
            </a:r>
          </a:p>
          <a:p>
            <a:pPr marL="582613" lvl="1" indent="-314325">
              <a:buFont typeface="+mj-lt"/>
              <a:buAutoNum type="alphaLcPeriod"/>
            </a:pPr>
            <a:r>
              <a:rPr lang="nb-NO" sz="1600" dirty="0"/>
              <a:t>... </a:t>
            </a:r>
            <a:r>
              <a:rPr lang="nb-NO" sz="1600" dirty="0" err="1"/>
              <a:t>but</a:t>
            </a:r>
            <a:r>
              <a:rPr lang="nb-NO" sz="1600" dirty="0"/>
              <a:t> </a:t>
            </a:r>
            <a:r>
              <a:rPr lang="nb-NO" sz="1600" dirty="0" err="1"/>
              <a:t>should</a:t>
            </a:r>
            <a:r>
              <a:rPr lang="nb-NO" sz="1600" dirty="0"/>
              <a:t> be used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caution</a:t>
            </a:r>
            <a:r>
              <a:rPr lang="nb-NO" sz="1600" dirty="0"/>
              <a:t> – </a:t>
            </a:r>
            <a:r>
              <a:rPr lang="nb-NO" sz="1600" dirty="0" err="1"/>
              <a:t>especially</a:t>
            </a:r>
            <a:r>
              <a:rPr lang="nb-NO" sz="1600" dirty="0"/>
              <a:t> Chat-GPT!</a:t>
            </a:r>
          </a:p>
          <a:p>
            <a:pPr marL="582613" lvl="1" indent="-314325">
              <a:buFont typeface="+mj-lt"/>
              <a:buAutoNum type="alphaLcPeriod"/>
            </a:pPr>
            <a:r>
              <a:rPr lang="nb-NO" sz="1600" dirty="0"/>
              <a:t>Combination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methods</a:t>
            </a:r>
            <a:r>
              <a:rPr lang="nb-NO" sz="1600" dirty="0"/>
              <a:t> is </a:t>
            </a:r>
            <a:r>
              <a:rPr lang="nb-NO" sz="1600" dirty="0" err="1"/>
              <a:t>valuable</a:t>
            </a:r>
            <a:r>
              <a:rPr lang="nb-NO" sz="1600" dirty="0"/>
              <a:t>!</a:t>
            </a:r>
          </a:p>
          <a:p>
            <a:pPr marL="0" indent="-319088">
              <a:buNone/>
            </a:pPr>
            <a:endParaRPr lang="nb-NO" sz="2000" dirty="0"/>
          </a:p>
          <a:p>
            <a:endParaRPr lang="nb-NO" sz="200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412CEBE-2116-51EC-F913-7C696A44A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794" y="989584"/>
            <a:ext cx="5828212" cy="5724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2400" b="1" dirty="0"/>
              <a:t>Security in </a:t>
            </a:r>
            <a:r>
              <a:rPr lang="nb-NO" sz="2400" b="1" dirty="0" err="1"/>
              <a:t>Slavic</a:t>
            </a:r>
            <a:endParaRPr lang="nb-NO" sz="2400" b="1" dirty="0"/>
          </a:p>
          <a:p>
            <a:pPr marL="312738" indent="-312738">
              <a:buFont typeface="+mj-lt"/>
              <a:buAutoNum type="arabicPeriod"/>
            </a:pPr>
            <a:r>
              <a:rPr lang="nb-NO" sz="2000" dirty="0"/>
              <a:t>Relevant </a:t>
            </a:r>
            <a:r>
              <a:rPr lang="nb-NO" sz="2000" dirty="0" err="1"/>
              <a:t>concepts</a:t>
            </a:r>
            <a:r>
              <a:rPr lang="nb-NO" sz="2000" dirty="0"/>
              <a:t>:</a:t>
            </a:r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/>
              <a:t>Transparent ~ </a:t>
            </a:r>
            <a:r>
              <a:rPr lang="nb-NO" sz="1600" dirty="0" err="1"/>
              <a:t>opaque</a:t>
            </a:r>
            <a:endParaRPr lang="nb-NO" sz="1600" dirty="0"/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/>
              <a:t>Negative ~ positive</a:t>
            </a:r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 err="1"/>
              <a:t>External</a:t>
            </a:r>
            <a:r>
              <a:rPr lang="nb-NO" sz="1600" dirty="0"/>
              <a:t> </a:t>
            </a:r>
            <a:r>
              <a:rPr lang="nb-NO" sz="1600" dirty="0" err="1"/>
              <a:t>threat</a:t>
            </a:r>
            <a:r>
              <a:rPr lang="nb-NO" sz="1600" dirty="0"/>
              <a:t> ~ </a:t>
            </a:r>
            <a:r>
              <a:rPr lang="nb-NO" sz="1600" dirty="0" err="1"/>
              <a:t>internal</a:t>
            </a:r>
            <a:r>
              <a:rPr lang="nb-NO" sz="1600" dirty="0"/>
              <a:t> </a:t>
            </a:r>
            <a:r>
              <a:rPr lang="nb-NO" sz="1600" dirty="0" err="1"/>
              <a:t>psychological</a:t>
            </a:r>
            <a:r>
              <a:rPr lang="nb-NO" sz="1600" dirty="0"/>
              <a:t> </a:t>
            </a:r>
            <a:r>
              <a:rPr lang="nb-NO" sz="1600" dirty="0" err="1"/>
              <a:t>state</a:t>
            </a:r>
            <a:endParaRPr lang="nb-NO" sz="1600" dirty="0"/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 err="1"/>
              <a:t>Collective</a:t>
            </a:r>
            <a:r>
              <a:rPr lang="nb-NO" sz="1600" dirty="0"/>
              <a:t> ~ </a:t>
            </a:r>
            <a:r>
              <a:rPr lang="nb-NO" sz="1600" dirty="0" err="1"/>
              <a:t>individual</a:t>
            </a:r>
            <a:endParaRPr lang="nb-NO" sz="1600" dirty="0"/>
          </a:p>
          <a:p>
            <a:pPr marL="312738" indent="-312738">
              <a:buFont typeface="+mj-lt"/>
              <a:buAutoNum type="arabicPeriod"/>
            </a:pPr>
            <a:r>
              <a:rPr lang="nb-NO" sz="2000" dirty="0" err="1"/>
              <a:t>Semantic</a:t>
            </a:r>
            <a:r>
              <a:rPr lang="nb-NO" sz="2000" dirty="0"/>
              <a:t> </a:t>
            </a:r>
            <a:r>
              <a:rPr lang="nb-NO" sz="2000" dirty="0" err="1"/>
              <a:t>fields</a:t>
            </a:r>
            <a:r>
              <a:rPr lang="nb-NO" sz="2000" dirty="0"/>
              <a:t> – </a:t>
            </a:r>
            <a:r>
              <a:rPr lang="nb-NO" sz="2000" dirty="0" err="1"/>
              <a:t>vectors</a:t>
            </a:r>
            <a:r>
              <a:rPr lang="nb-NO" sz="2000" dirty="0"/>
              <a:t>, </a:t>
            </a:r>
            <a:r>
              <a:rPr lang="nb-NO" sz="2000" dirty="0" err="1"/>
              <a:t>collocations</a:t>
            </a:r>
            <a:r>
              <a:rPr lang="nb-NO" sz="2000" dirty="0"/>
              <a:t>, chat GPT:</a:t>
            </a:r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/>
              <a:t>A </a:t>
            </a:r>
            <a:r>
              <a:rPr lang="nb-NO" sz="1600" dirty="0" err="1"/>
              <a:t>small</a:t>
            </a:r>
            <a:r>
              <a:rPr lang="nb-NO" sz="1600" dirty="0"/>
              <a:t> </a:t>
            </a:r>
            <a:r>
              <a:rPr lang="nb-NO" sz="1600" dirty="0" err="1"/>
              <a:t>set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fields</a:t>
            </a:r>
            <a:r>
              <a:rPr lang="nb-NO" sz="1600" dirty="0"/>
              <a:t> </a:t>
            </a:r>
            <a:r>
              <a:rPr lang="nb-NO" sz="1600" dirty="0" err="1"/>
              <a:t>recur</a:t>
            </a:r>
            <a:r>
              <a:rPr lang="nb-NO" sz="1600" dirty="0"/>
              <a:t> </a:t>
            </a:r>
            <a:r>
              <a:rPr lang="nb-NO" sz="1600" dirty="0" err="1"/>
              <a:t>across</a:t>
            </a:r>
            <a:r>
              <a:rPr lang="nb-NO" sz="1600" dirty="0"/>
              <a:t> </a:t>
            </a:r>
            <a:r>
              <a:rPr lang="nb-NO" sz="1600" dirty="0" err="1"/>
              <a:t>languages</a:t>
            </a:r>
            <a:endParaRPr lang="nb-NO" sz="1600" dirty="0"/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 err="1"/>
              <a:t>There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differences</a:t>
            </a:r>
            <a:r>
              <a:rPr lang="nb-NO" sz="1600" dirty="0"/>
              <a:t> </a:t>
            </a:r>
            <a:r>
              <a:rPr lang="nb-NO" sz="1600" dirty="0" err="1"/>
              <a:t>among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Slavic</a:t>
            </a:r>
            <a:r>
              <a:rPr lang="nb-NO" sz="1600" dirty="0"/>
              <a:t> </a:t>
            </a:r>
            <a:r>
              <a:rPr lang="nb-NO" sz="1600" dirty="0" err="1"/>
              <a:t>languages</a:t>
            </a:r>
            <a:endParaRPr lang="nb-NO" sz="1600" dirty="0"/>
          </a:p>
          <a:p>
            <a:pPr marL="312738" indent="-312738">
              <a:buFont typeface="+mj-lt"/>
              <a:buAutoNum type="arabicPeriod"/>
            </a:pPr>
            <a:r>
              <a:rPr lang="nb-NO" sz="2000" dirty="0" err="1"/>
              <a:t>Metaphorical</a:t>
            </a:r>
            <a:r>
              <a:rPr lang="nb-NO" sz="2000" dirty="0"/>
              <a:t> </a:t>
            </a:r>
            <a:r>
              <a:rPr lang="nb-NO" sz="2000" dirty="0" err="1"/>
              <a:t>conceptualizations</a:t>
            </a:r>
            <a:endParaRPr lang="nb-NO" sz="2000" dirty="0"/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 err="1"/>
              <a:t>Transferable</a:t>
            </a:r>
            <a:r>
              <a:rPr lang="nb-NO" sz="1600" dirty="0"/>
              <a:t> </a:t>
            </a:r>
            <a:r>
              <a:rPr lang="nb-NO" sz="1600" dirty="0" err="1"/>
              <a:t>commodity</a:t>
            </a:r>
            <a:endParaRPr lang="nb-NO" sz="1600" dirty="0"/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 err="1"/>
              <a:t>Scalar</a:t>
            </a:r>
            <a:r>
              <a:rPr lang="nb-NO" sz="1600" dirty="0"/>
              <a:t> </a:t>
            </a:r>
            <a:r>
              <a:rPr lang="nb-NO" sz="1600" dirty="0" err="1"/>
              <a:t>property</a:t>
            </a:r>
            <a:endParaRPr lang="nb-NO" sz="1600" dirty="0"/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/>
              <a:t>Set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rules</a:t>
            </a:r>
            <a:endParaRPr lang="nb-NO" sz="1600" dirty="0"/>
          </a:p>
          <a:p>
            <a:pPr marL="312738" indent="-312738">
              <a:buFont typeface="+mj-lt"/>
              <a:buAutoNum type="arabicPeriod"/>
            </a:pPr>
            <a:r>
              <a:rPr lang="nb-NO" sz="2000" dirty="0" err="1"/>
              <a:t>Constructional</a:t>
            </a:r>
            <a:r>
              <a:rPr lang="nb-NO" sz="2000" dirty="0"/>
              <a:t> </a:t>
            </a:r>
            <a:r>
              <a:rPr lang="nb-NO" sz="2000" dirty="0" err="1"/>
              <a:t>profiles</a:t>
            </a:r>
            <a:r>
              <a:rPr lang="nb-NO" sz="2000" dirty="0"/>
              <a:t> and image </a:t>
            </a:r>
            <a:r>
              <a:rPr lang="nb-NO" sz="2000" dirty="0" err="1"/>
              <a:t>schemas</a:t>
            </a:r>
            <a:endParaRPr lang="nb-NO" sz="2000" dirty="0"/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/>
              <a:t>Container</a:t>
            </a:r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/>
              <a:t>Plane</a:t>
            </a:r>
          </a:p>
          <a:p>
            <a:pPr marL="582613" lvl="1" indent="-227013">
              <a:buFont typeface="+mj-lt"/>
              <a:buAutoNum type="alphaLcPeriod"/>
            </a:pPr>
            <a:r>
              <a:rPr lang="nb-NO" sz="1600" dirty="0"/>
              <a:t>Property</a:t>
            </a:r>
          </a:p>
        </p:txBody>
      </p:sp>
      <p:pic>
        <p:nvPicPr>
          <p:cNvPr id="5" name="Picture 5" descr="Nowitsclear2.png">
            <a:extLst>
              <a:ext uri="{FF2B5EF4-FFF2-40B4-BE49-F238E27FC236}">
                <a16:creationId xmlns:a16="http://schemas.microsoft.com/office/drawing/2014/main" id="{8F2A15C7-6B61-C0CB-D431-E3C016D84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5006" y="5216105"/>
            <a:ext cx="3136307" cy="15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9A07D588-0718-8F91-D6A2-BFABF70B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 Security Council in Slavic languages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21B562FC-740D-BD80-8FED-A224175AA0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3422755"/>
              </p:ext>
            </p:extLst>
          </p:nvPr>
        </p:nvGraphicFramePr>
        <p:xfrm>
          <a:off x="316088" y="1650898"/>
          <a:ext cx="6773334" cy="4442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4582">
                  <a:extLst>
                    <a:ext uri="{9D8B030D-6E8A-4147-A177-3AD203B41FA5}">
                      <a16:colId xmlns:a16="http://schemas.microsoft.com/office/drawing/2014/main" val="550108522"/>
                    </a:ext>
                  </a:extLst>
                </a:gridCol>
                <a:gridCol w="4728752">
                  <a:extLst>
                    <a:ext uri="{9D8B030D-6E8A-4147-A177-3AD203B41FA5}">
                      <a16:colId xmlns:a16="http://schemas.microsoft.com/office/drawing/2014/main" val="1846747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 dirty="0">
                          <a:effectLst/>
                        </a:rPr>
                        <a:t>Russian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sv-SE" sz="2400" dirty="0">
                          <a:effectLst/>
                        </a:rPr>
                        <a:t>Sovet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sv-SE" sz="2400" b="1" dirty="0" err="1">
                          <a:solidFill>
                            <a:schemeClr val="accent2"/>
                          </a:solidFill>
                          <a:effectLst/>
                        </a:rPr>
                        <a:t>Bez</a:t>
                      </a:r>
                      <a:r>
                        <a:rPr lang="sv-SE" sz="2400" b="1" dirty="0" err="1">
                          <a:solidFill>
                            <a:srgbClr val="00B050"/>
                          </a:solidFill>
                          <a:effectLst/>
                        </a:rPr>
                        <a:t>opas</a:t>
                      </a:r>
                      <a:r>
                        <a:rPr lang="sv-SE" sz="2400" b="1" dirty="0" err="1">
                          <a:effectLst/>
                        </a:rPr>
                        <a:t>nosti</a:t>
                      </a:r>
                      <a:r>
                        <a:rPr lang="sv-SE" sz="2400" baseline="0" dirty="0">
                          <a:effectLst/>
                        </a:rPr>
                        <a:t> OON</a:t>
                      </a:r>
                      <a:endParaRPr lang="ru-RU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98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 dirty="0" err="1">
                          <a:effectLst/>
                        </a:rPr>
                        <a:t>Belarusian</a:t>
                      </a:r>
                      <a:endParaRPr lang="nb-NO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sv-SE" sz="2400" dirty="0" err="1">
                          <a:effectLst/>
                        </a:rPr>
                        <a:t>Savet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sv-SE" sz="2400" b="1" dirty="0" err="1">
                          <a:solidFill>
                            <a:schemeClr val="accent2"/>
                          </a:solidFill>
                          <a:effectLst/>
                        </a:rPr>
                        <a:t>Bjas</a:t>
                      </a:r>
                      <a:r>
                        <a:rPr lang="sv-SE" sz="2400" b="1" dirty="0" err="1">
                          <a:solidFill>
                            <a:srgbClr val="0070C0"/>
                          </a:solidFill>
                          <a:effectLst/>
                        </a:rPr>
                        <a:t>pek</a:t>
                      </a:r>
                      <a:r>
                        <a:rPr lang="sv-SE" sz="2400" b="1" dirty="0" err="1">
                          <a:effectLst/>
                        </a:rPr>
                        <a:t>i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sv-SE" sz="2400" dirty="0">
                          <a:effectLst/>
                        </a:rPr>
                        <a:t>AAN</a:t>
                      </a:r>
                      <a:endParaRPr lang="ru-RU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02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 dirty="0" err="1">
                          <a:effectLst/>
                        </a:rPr>
                        <a:t>Ukrainian</a:t>
                      </a:r>
                      <a:endParaRPr lang="nb-NO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sv-SE" sz="2400" dirty="0">
                          <a:effectLst/>
                        </a:rPr>
                        <a:t>Rada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sv-SE" sz="2400" b="1" dirty="0" err="1">
                          <a:solidFill>
                            <a:schemeClr val="accent2"/>
                          </a:solidFill>
                          <a:effectLst/>
                        </a:rPr>
                        <a:t>Bez</a:t>
                      </a:r>
                      <a:r>
                        <a:rPr lang="sv-SE" sz="2400" b="1" dirty="0" err="1">
                          <a:solidFill>
                            <a:srgbClr val="0070C0"/>
                          </a:solidFill>
                          <a:effectLst/>
                        </a:rPr>
                        <a:t>pek</a:t>
                      </a:r>
                      <a:r>
                        <a:rPr lang="sv-SE" sz="2400" b="1" dirty="0" err="1">
                          <a:effectLst/>
                        </a:rPr>
                        <a:t>i</a:t>
                      </a:r>
                      <a:r>
                        <a:rPr lang="sv-SE" sz="2400" dirty="0">
                          <a:effectLst/>
                        </a:rPr>
                        <a:t> OON</a:t>
                      </a:r>
                      <a:endParaRPr lang="ru-RU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2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 dirty="0">
                          <a:effectLst/>
                        </a:rPr>
                        <a:t>Polish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2400" dirty="0">
                          <a:effectLst/>
                        </a:rPr>
                        <a:t>Rada </a:t>
                      </a:r>
                      <a:r>
                        <a:rPr lang="nb-NO" sz="2400" b="1" dirty="0" err="1">
                          <a:solidFill>
                            <a:schemeClr val="accent2"/>
                          </a:solidFill>
                          <a:effectLst/>
                        </a:rPr>
                        <a:t>Bez</a:t>
                      </a:r>
                      <a:r>
                        <a:rPr lang="nb-NO" sz="2400" b="1" dirty="0" err="1">
                          <a:solidFill>
                            <a:srgbClr val="0070C0"/>
                          </a:solidFill>
                          <a:effectLst/>
                        </a:rPr>
                        <a:t>piecz</a:t>
                      </a:r>
                      <a:r>
                        <a:rPr lang="nb-NO" sz="2400" b="1" dirty="0" err="1">
                          <a:effectLst/>
                        </a:rPr>
                        <a:t>eństwa</a:t>
                      </a:r>
                      <a:r>
                        <a:rPr lang="nb-NO" sz="2400" dirty="0">
                          <a:effectLst/>
                        </a:rPr>
                        <a:t> ONZ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70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>
                          <a:effectLst/>
                        </a:rPr>
                        <a:t>Czech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2400" dirty="0">
                          <a:effectLst/>
                        </a:rPr>
                        <a:t>Rada </a:t>
                      </a:r>
                      <a:r>
                        <a:rPr lang="nb-NO" sz="2400" b="1" dirty="0" err="1">
                          <a:solidFill>
                            <a:schemeClr val="accent2"/>
                          </a:solidFill>
                          <a:effectLst/>
                        </a:rPr>
                        <a:t>bez</a:t>
                      </a:r>
                      <a:r>
                        <a:rPr lang="nb-NO" sz="2400" b="1" dirty="0" err="1">
                          <a:solidFill>
                            <a:srgbClr val="0070C0"/>
                          </a:solidFill>
                          <a:effectLst/>
                        </a:rPr>
                        <a:t>peč</a:t>
                      </a:r>
                      <a:r>
                        <a:rPr lang="nb-NO" sz="2400" b="1" dirty="0" err="1">
                          <a:effectLst/>
                        </a:rPr>
                        <a:t>nosti</a:t>
                      </a:r>
                      <a:r>
                        <a:rPr lang="nb-NO" sz="2400" dirty="0">
                          <a:effectLst/>
                        </a:rPr>
                        <a:t> OSN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2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>
                          <a:effectLst/>
                        </a:rPr>
                        <a:t>Slovak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2400" b="1" dirty="0" err="1">
                          <a:solidFill>
                            <a:schemeClr val="accent2"/>
                          </a:solidFill>
                          <a:effectLst/>
                        </a:rPr>
                        <a:t>Bez</a:t>
                      </a:r>
                      <a:r>
                        <a:rPr lang="nb-NO" sz="2400" b="1" dirty="0" err="1">
                          <a:solidFill>
                            <a:srgbClr val="0070C0"/>
                          </a:solidFill>
                          <a:effectLst/>
                        </a:rPr>
                        <a:t>peč</a:t>
                      </a:r>
                      <a:r>
                        <a:rPr lang="nb-NO" sz="2400" b="1" dirty="0" err="1">
                          <a:effectLst/>
                        </a:rPr>
                        <a:t>nostná</a:t>
                      </a:r>
                      <a:r>
                        <a:rPr lang="nb-NO" sz="2400" dirty="0">
                          <a:effectLst/>
                        </a:rPr>
                        <a:t> rada OSN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1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>
                          <a:effectLst/>
                        </a:rPr>
                        <a:t>Slovene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2400" b="1" dirty="0" err="1">
                          <a:effectLst/>
                        </a:rPr>
                        <a:t>Varnostni</a:t>
                      </a:r>
                      <a:r>
                        <a:rPr lang="nb-NO" sz="2400" dirty="0">
                          <a:effectLst/>
                        </a:rPr>
                        <a:t> </a:t>
                      </a:r>
                      <a:r>
                        <a:rPr lang="nb-NO" sz="2400" dirty="0" err="1">
                          <a:effectLst/>
                        </a:rPr>
                        <a:t>svet</a:t>
                      </a:r>
                      <a:r>
                        <a:rPr lang="nb-NO" sz="2400" dirty="0">
                          <a:effectLst/>
                        </a:rPr>
                        <a:t> ZN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5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 dirty="0" err="1">
                          <a:effectLst/>
                        </a:rPr>
                        <a:t>Croatian</a:t>
                      </a:r>
                      <a:endParaRPr lang="nb-NO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2400" dirty="0" err="1">
                          <a:effectLst/>
                        </a:rPr>
                        <a:t>Vijeće</a:t>
                      </a:r>
                      <a:r>
                        <a:rPr lang="nb-NO" sz="2400" dirty="0">
                          <a:effectLst/>
                        </a:rPr>
                        <a:t> </a:t>
                      </a:r>
                      <a:r>
                        <a:rPr lang="nb-NO" sz="2400" b="1" dirty="0" err="1">
                          <a:solidFill>
                            <a:schemeClr val="accent5"/>
                          </a:solidFill>
                          <a:effectLst/>
                        </a:rPr>
                        <a:t>sigur</a:t>
                      </a:r>
                      <a:r>
                        <a:rPr lang="nb-NO" sz="2400" b="1" dirty="0" err="1">
                          <a:effectLst/>
                        </a:rPr>
                        <a:t>nosti</a:t>
                      </a:r>
                      <a:r>
                        <a:rPr lang="nb-NO" sz="2400" dirty="0">
                          <a:effectLst/>
                        </a:rPr>
                        <a:t> UN-a</a:t>
                      </a: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 dirty="0" err="1">
                          <a:effectLst/>
                        </a:rPr>
                        <a:t>Serbian</a:t>
                      </a:r>
                      <a:endParaRPr lang="nb-NO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sv-SE" sz="2400" dirty="0" err="1">
                          <a:effectLst/>
                        </a:rPr>
                        <a:t>Savet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sv-SE" sz="2400" b="1" dirty="0" err="1">
                          <a:solidFill>
                            <a:schemeClr val="accent2"/>
                          </a:solidFill>
                          <a:effectLst/>
                        </a:rPr>
                        <a:t>bez</a:t>
                      </a:r>
                      <a:r>
                        <a:rPr lang="sv-SE" sz="2400" b="1" dirty="0" err="1">
                          <a:solidFill>
                            <a:srgbClr val="7030A0"/>
                          </a:solidFill>
                          <a:effectLst/>
                        </a:rPr>
                        <a:t>bed</a:t>
                      </a:r>
                      <a:r>
                        <a:rPr lang="sv-SE" sz="2400" b="1" dirty="0" err="1">
                          <a:effectLst/>
                        </a:rPr>
                        <a:t>nosti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sv-SE" sz="2400" dirty="0">
                          <a:effectLst/>
                        </a:rPr>
                        <a:t>UN</a:t>
                      </a:r>
                      <a:endParaRPr lang="ru-RU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 dirty="0" err="1">
                          <a:effectLst/>
                        </a:rPr>
                        <a:t>Macedonian</a:t>
                      </a:r>
                      <a:endParaRPr lang="nb-NO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sv-SE" sz="2400" dirty="0" err="1">
                          <a:effectLst/>
                        </a:rPr>
                        <a:t>Sovetot</a:t>
                      </a:r>
                      <a:r>
                        <a:rPr lang="sv-SE" sz="2400" dirty="0">
                          <a:effectLst/>
                        </a:rPr>
                        <a:t> </a:t>
                      </a:r>
                      <a:r>
                        <a:rPr lang="sv-SE" sz="2400" dirty="0" err="1">
                          <a:effectLst/>
                        </a:rPr>
                        <a:t>za</a:t>
                      </a:r>
                      <a:r>
                        <a:rPr lang="sv-SE" sz="2400" dirty="0">
                          <a:effectLst/>
                        </a:rPr>
                        <a:t> </a:t>
                      </a:r>
                      <a:r>
                        <a:rPr lang="sv-SE" sz="2400" b="1" dirty="0" err="1">
                          <a:solidFill>
                            <a:schemeClr val="accent2"/>
                          </a:solidFill>
                          <a:effectLst/>
                        </a:rPr>
                        <a:t>bez</a:t>
                      </a:r>
                      <a:r>
                        <a:rPr lang="sv-SE" sz="2400" b="1" dirty="0" err="1">
                          <a:solidFill>
                            <a:srgbClr val="7030A0"/>
                          </a:solidFill>
                          <a:effectLst/>
                        </a:rPr>
                        <a:t>bed</a:t>
                      </a:r>
                      <a:r>
                        <a:rPr lang="sv-SE" sz="2400" b="1" dirty="0" err="1">
                          <a:effectLst/>
                        </a:rPr>
                        <a:t>nost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sv-SE" sz="2400" dirty="0" err="1">
                          <a:effectLst/>
                        </a:rPr>
                        <a:t>na</a:t>
                      </a:r>
                      <a:r>
                        <a:rPr lang="sv-SE" sz="2400" dirty="0">
                          <a:effectLst/>
                        </a:rPr>
                        <a:t> ON</a:t>
                      </a:r>
                      <a:endParaRPr lang="ru-RU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2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nb-NO" sz="2400" dirty="0" err="1">
                          <a:effectLst/>
                        </a:rPr>
                        <a:t>Bulgarian</a:t>
                      </a:r>
                      <a:endParaRPr lang="nb-NO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sv-SE" sz="2400" dirty="0">
                          <a:effectLst/>
                        </a:rPr>
                        <a:t>C</a:t>
                      </a:r>
                      <a:r>
                        <a:rPr lang="nb-NO" sz="2400" dirty="0"/>
                        <a:t>ăvet za </a:t>
                      </a:r>
                      <a:r>
                        <a:rPr lang="sv-SE" sz="2400" b="1" dirty="0" err="1">
                          <a:solidFill>
                            <a:schemeClr val="accent5"/>
                          </a:solidFill>
                          <a:effectLst/>
                        </a:rPr>
                        <a:t>sigur</a:t>
                      </a:r>
                      <a:r>
                        <a:rPr lang="sv-SE" sz="2400" b="1" dirty="0" err="1">
                          <a:effectLst/>
                        </a:rPr>
                        <a:t>nost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r>
                        <a:rPr lang="sv-SE" sz="2400" dirty="0" err="1">
                          <a:effectLst/>
                        </a:rPr>
                        <a:t>na</a:t>
                      </a:r>
                      <a:r>
                        <a:rPr lang="sv-SE" sz="2400" baseline="0" dirty="0">
                          <a:effectLst/>
                        </a:rPr>
                        <a:t> OON</a:t>
                      </a:r>
                      <a:endParaRPr lang="ru-RU" sz="2400" dirty="0">
                        <a:effectLst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57622"/>
                  </a:ext>
                </a:extLst>
              </a:tr>
            </a:tbl>
          </a:graphicData>
        </a:graphic>
      </p:graphicFrame>
      <p:pic>
        <p:nvPicPr>
          <p:cNvPr id="1026" name="Picture 2" descr="Russia takes over the rotating UN Security Council presidency — MercoPress">
            <a:extLst>
              <a:ext uri="{FF2B5EF4-FFF2-40B4-BE49-F238E27FC236}">
                <a16:creationId xmlns:a16="http://schemas.microsoft.com/office/drawing/2014/main" id="{8835228D-673D-CAFA-E54E-2480582DC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26104" b="1"/>
          <a:stretch/>
        </p:blipFill>
        <p:spPr bwMode="auto">
          <a:xfrm>
            <a:off x="6897511" y="1845519"/>
            <a:ext cx="4873978" cy="409300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513C0B0B-A7AB-E4C1-5227-35CDE6FA4050}"/>
              </a:ext>
            </a:extLst>
          </p:cNvPr>
          <p:cNvSpPr txBox="1"/>
          <p:nvPr/>
        </p:nvSpPr>
        <p:spPr>
          <a:xfrm>
            <a:off x="316088" y="6200487"/>
            <a:ext cx="11455401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3200" dirty="0"/>
              <a:t>How is “</a:t>
            </a:r>
            <a:r>
              <a:rPr lang="nb-NO" sz="3200" dirty="0" err="1"/>
              <a:t>security</a:t>
            </a:r>
            <a:r>
              <a:rPr lang="nb-NO" sz="3200" dirty="0"/>
              <a:t>” </a:t>
            </a:r>
            <a:r>
              <a:rPr lang="nb-NO" sz="3200" dirty="0" err="1"/>
              <a:t>conceptualized</a:t>
            </a:r>
            <a:r>
              <a:rPr lang="nb-NO" sz="3200" dirty="0"/>
              <a:t> in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Slavic</a:t>
            </a:r>
            <a:r>
              <a:rPr lang="nb-NO" sz="3200" dirty="0"/>
              <a:t> </a:t>
            </a:r>
            <a:r>
              <a:rPr lang="nb-NO" sz="3200" dirty="0" err="1"/>
              <a:t>languages</a:t>
            </a:r>
            <a:r>
              <a:rPr lang="nb-NO" sz="3200" dirty="0"/>
              <a:t>?</a:t>
            </a:r>
          </a:p>
        </p:txBody>
      </p:sp>
      <p:sp>
        <p:nvSpPr>
          <p:cNvPr id="2" name="Bildeforklaring formet som et avrundet rektangel 1">
            <a:extLst>
              <a:ext uri="{FF2B5EF4-FFF2-40B4-BE49-F238E27FC236}">
                <a16:creationId xmlns:a16="http://schemas.microsoft.com/office/drawing/2014/main" id="{0502148F-867A-7CC6-EED5-E2DC94FE65A7}"/>
              </a:ext>
            </a:extLst>
          </p:cNvPr>
          <p:cNvSpPr/>
          <p:nvPr/>
        </p:nvSpPr>
        <p:spPr>
          <a:xfrm>
            <a:off x="6420081" y="1304204"/>
            <a:ext cx="4282753" cy="2636618"/>
          </a:xfrm>
          <a:prstGeom prst="wedgeRoundRectCallout">
            <a:avLst>
              <a:gd name="adj1" fmla="val -2818"/>
              <a:gd name="adj2" fmla="val 13620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 err="1">
                <a:solidFill>
                  <a:schemeClr val="tx1"/>
                </a:solidFill>
              </a:rPr>
              <a:t>Six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methods</a:t>
            </a:r>
            <a:r>
              <a:rPr lang="nb-NO" dirty="0">
                <a:solidFill>
                  <a:schemeClr val="tx1"/>
                </a:solidFill>
              </a:rPr>
              <a:t> and </a:t>
            </a:r>
            <a:r>
              <a:rPr lang="nb-NO" dirty="0" err="1">
                <a:solidFill>
                  <a:schemeClr val="tx1"/>
                </a:solidFill>
              </a:rPr>
              <a:t>experiments</a:t>
            </a:r>
            <a:r>
              <a:rPr lang="nb-NO" dirty="0">
                <a:solidFill>
                  <a:schemeClr val="tx1"/>
                </a:solidFill>
              </a:rPr>
              <a:t>:</a:t>
            </a:r>
          </a:p>
          <a:p>
            <a:pPr marL="223838" indent="-223838">
              <a:buFont typeface="+mj-lt"/>
              <a:buAutoNum type="alphaLcPeriod"/>
            </a:pPr>
            <a:r>
              <a:rPr lang="nb-NO" dirty="0" err="1">
                <a:solidFill>
                  <a:schemeClr val="tx1"/>
                </a:solidFill>
              </a:rPr>
              <a:t>Qualitative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analysis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roots</a:t>
            </a:r>
            <a:endParaRPr lang="nb-NO" dirty="0">
              <a:solidFill>
                <a:schemeClr val="tx1"/>
              </a:solidFill>
            </a:endParaRPr>
          </a:p>
          <a:p>
            <a:pPr marL="223838" indent="-223838">
              <a:buFont typeface="+mj-lt"/>
              <a:buAutoNum type="alphaLcPeriod"/>
            </a:pPr>
            <a:r>
              <a:rPr lang="nb-NO" dirty="0" err="1">
                <a:solidFill>
                  <a:schemeClr val="tx1"/>
                </a:solidFill>
              </a:rPr>
              <a:t>Intercorp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</a:rPr>
              <a:t>translations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i="1" dirty="0" err="1">
                <a:solidFill>
                  <a:schemeClr val="tx1"/>
                </a:solidFill>
              </a:rPr>
              <a:t>security</a:t>
            </a:r>
            <a:r>
              <a:rPr lang="nb-NO" dirty="0">
                <a:solidFill>
                  <a:schemeClr val="tx1"/>
                </a:solidFill>
              </a:rPr>
              <a:t> and </a:t>
            </a:r>
            <a:r>
              <a:rPr lang="nb-NO" i="1" dirty="0" err="1">
                <a:solidFill>
                  <a:schemeClr val="tx1"/>
                </a:solidFill>
              </a:rPr>
              <a:t>safety</a:t>
            </a:r>
            <a:endParaRPr lang="nb-NO" i="1" dirty="0">
              <a:solidFill>
                <a:schemeClr val="tx1"/>
              </a:solidFill>
            </a:endParaRPr>
          </a:p>
          <a:p>
            <a:pPr marL="223838" indent="-223838">
              <a:buFont typeface="+mj-lt"/>
              <a:buAutoNum type="alphaLcPeriod"/>
            </a:pPr>
            <a:r>
              <a:rPr lang="nb-NO" dirty="0" err="1">
                <a:solidFill>
                  <a:schemeClr val="tx1"/>
                </a:solidFill>
              </a:rPr>
              <a:t>Araneum</a:t>
            </a:r>
            <a:r>
              <a:rPr lang="nb-NO" dirty="0">
                <a:solidFill>
                  <a:schemeClr val="tx1"/>
                </a:solidFill>
              </a:rPr>
              <a:t> web </a:t>
            </a:r>
            <a:r>
              <a:rPr lang="nb-NO" dirty="0" err="1">
                <a:solidFill>
                  <a:schemeClr val="tx1"/>
                </a:solidFill>
              </a:rPr>
              <a:t>corpus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</a:rPr>
              <a:t>sem</a:t>
            </a:r>
            <a:r>
              <a:rPr lang="nb-NO" dirty="0">
                <a:solidFill>
                  <a:schemeClr val="tx1"/>
                </a:solidFill>
              </a:rPr>
              <a:t>. </a:t>
            </a:r>
            <a:r>
              <a:rPr lang="nb-NO" dirty="0" err="1">
                <a:solidFill>
                  <a:schemeClr val="tx1"/>
                </a:solidFill>
              </a:rPr>
              <a:t>vectors</a:t>
            </a:r>
            <a:endParaRPr lang="nb-NO" dirty="0">
              <a:solidFill>
                <a:schemeClr val="tx1"/>
              </a:solidFill>
            </a:endParaRPr>
          </a:p>
          <a:p>
            <a:pPr marL="223838" indent="-223838">
              <a:buFont typeface="+mj-lt"/>
              <a:buAutoNum type="alphaLcPeriod"/>
            </a:pPr>
            <a:r>
              <a:rPr lang="nb-NO" dirty="0" err="1">
                <a:solidFill>
                  <a:schemeClr val="tx1"/>
                </a:solidFill>
              </a:rPr>
              <a:t>Araneum</a:t>
            </a:r>
            <a:r>
              <a:rPr lang="nb-NO" dirty="0">
                <a:solidFill>
                  <a:schemeClr val="tx1"/>
                </a:solidFill>
              </a:rPr>
              <a:t> web </a:t>
            </a:r>
            <a:r>
              <a:rPr lang="nb-NO" dirty="0" err="1">
                <a:solidFill>
                  <a:schemeClr val="tx1"/>
                </a:solidFill>
              </a:rPr>
              <a:t>corpus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</a:rPr>
              <a:t>collocations</a:t>
            </a:r>
            <a:endParaRPr lang="nb-NO" dirty="0">
              <a:solidFill>
                <a:schemeClr val="tx1"/>
              </a:solidFill>
            </a:endParaRPr>
          </a:p>
          <a:p>
            <a:pPr marL="223838" indent="-223838">
              <a:buFont typeface="+mj-lt"/>
              <a:buAutoNum type="alphaLcPeriod"/>
            </a:pPr>
            <a:r>
              <a:rPr lang="nb-NO" dirty="0">
                <a:solidFill>
                  <a:schemeClr val="tx1"/>
                </a:solidFill>
              </a:rPr>
              <a:t>Chat-GPT</a:t>
            </a:r>
          </a:p>
          <a:p>
            <a:pPr marL="223838" indent="-223838">
              <a:buFont typeface="+mj-lt"/>
              <a:buAutoNum type="alphaLcPeriod"/>
            </a:pPr>
            <a:r>
              <a:rPr lang="nb-NO" dirty="0" err="1">
                <a:solidFill>
                  <a:schemeClr val="tx1"/>
                </a:solidFill>
              </a:rPr>
              <a:t>Profiles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</a:rPr>
              <a:t>constructions</a:t>
            </a:r>
            <a:r>
              <a:rPr lang="nb-NO" dirty="0">
                <a:solidFill>
                  <a:schemeClr val="tx1"/>
                </a:solidFill>
              </a:rPr>
              <a:t> and image </a:t>
            </a:r>
            <a:r>
              <a:rPr lang="nb-NO" dirty="0" err="1">
                <a:solidFill>
                  <a:schemeClr val="tx1"/>
                </a:solidFill>
              </a:rPr>
              <a:t>schemas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" name="Bildeforklaring formet som et avrundet rektangel 2">
            <a:extLst>
              <a:ext uri="{FF2B5EF4-FFF2-40B4-BE49-F238E27FC236}">
                <a16:creationId xmlns:a16="http://schemas.microsoft.com/office/drawing/2014/main" id="{FA0C2079-5A50-D18D-589F-0D6A2AF6368E}"/>
              </a:ext>
            </a:extLst>
          </p:cNvPr>
          <p:cNvSpPr/>
          <p:nvPr/>
        </p:nvSpPr>
        <p:spPr>
          <a:xfrm>
            <a:off x="8454534" y="4435672"/>
            <a:ext cx="3667797" cy="1580270"/>
          </a:xfrm>
          <a:prstGeom prst="wedgeRoundRectCallout">
            <a:avLst>
              <a:gd name="adj1" fmla="val -48770"/>
              <a:gd name="adj2" fmla="val 6250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 err="1">
                <a:solidFill>
                  <a:schemeClr val="tx1"/>
                </a:solidFill>
              </a:rPr>
              <a:t>Take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home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message</a:t>
            </a:r>
            <a:endParaRPr lang="nb-N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</a:rPr>
              <a:t>Methods bring </a:t>
            </a:r>
            <a:r>
              <a:rPr lang="nb-NO" dirty="0" err="1">
                <a:solidFill>
                  <a:schemeClr val="tx1"/>
                </a:solidFill>
              </a:rPr>
              <a:t>out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similarities</a:t>
            </a:r>
            <a:r>
              <a:rPr lang="nb-NO" dirty="0">
                <a:solidFill>
                  <a:schemeClr val="tx1"/>
                </a:solidFill>
              </a:rPr>
              <a:t> and </a:t>
            </a:r>
            <a:r>
              <a:rPr lang="nb-NO" dirty="0" err="1">
                <a:solidFill>
                  <a:schemeClr val="tx1"/>
                </a:solidFill>
              </a:rPr>
              <a:t>differences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across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Slavic</a:t>
            </a:r>
            <a:r>
              <a:rPr lang="nb-NO" dirty="0">
                <a:solidFill>
                  <a:schemeClr val="tx1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</a:rPr>
              <a:t>Methods </a:t>
            </a:r>
            <a:r>
              <a:rPr lang="nb-NO" dirty="0" err="1">
                <a:solidFill>
                  <a:schemeClr val="tx1"/>
                </a:solidFill>
              </a:rPr>
              <a:t>should</a:t>
            </a:r>
            <a:r>
              <a:rPr lang="nb-NO" dirty="0">
                <a:solidFill>
                  <a:schemeClr val="tx1"/>
                </a:solidFill>
              </a:rPr>
              <a:t> be used </a:t>
            </a:r>
            <a:r>
              <a:rPr lang="nb-NO" dirty="0" err="1">
                <a:solidFill>
                  <a:schemeClr val="tx1"/>
                </a:solidFill>
              </a:rPr>
              <a:t>with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caution</a:t>
            </a:r>
            <a:r>
              <a:rPr lang="nb-NO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66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  <p:bldP spid="2" grpId="1" animBg="1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B6BAB9-470C-9557-030A-9F8AA98C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nb-NO" dirty="0"/>
              <a:t>The Security </a:t>
            </a:r>
            <a:r>
              <a:rPr lang="nb-NO" dirty="0" err="1"/>
              <a:t>council</a:t>
            </a:r>
            <a:r>
              <a:rPr lang="nb-NO" dirty="0"/>
              <a:t>: </a:t>
            </a:r>
            <a:r>
              <a:rPr lang="nb-NO" dirty="0" err="1"/>
              <a:t>Simplified</a:t>
            </a:r>
            <a:r>
              <a:rPr lang="nb-NO" dirty="0"/>
              <a:t> “</a:t>
            </a:r>
            <a:r>
              <a:rPr lang="nb-NO" dirty="0" err="1"/>
              <a:t>dialect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”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40BEF6C-2567-3423-8FB5-218CDD7F4EE7}"/>
              </a:ext>
            </a:extLst>
          </p:cNvPr>
          <p:cNvSpPr txBox="1"/>
          <p:nvPr/>
        </p:nvSpPr>
        <p:spPr>
          <a:xfrm>
            <a:off x="2843763" y="2600970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Polish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608C327-C701-8E99-CC9D-0C2D1838C8F3}"/>
              </a:ext>
            </a:extLst>
          </p:cNvPr>
          <p:cNvSpPr txBox="1"/>
          <p:nvPr/>
        </p:nvSpPr>
        <p:spPr>
          <a:xfrm>
            <a:off x="5919646" y="3077657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Russian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713C6D5-7ACD-2426-1C39-85BDD782E991}"/>
              </a:ext>
            </a:extLst>
          </p:cNvPr>
          <p:cNvSpPr txBox="1"/>
          <p:nvPr/>
        </p:nvSpPr>
        <p:spPr>
          <a:xfrm>
            <a:off x="4430440" y="344485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Ukrainian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A723D32-E83D-5406-01DA-6BBE2DFDF076}"/>
              </a:ext>
            </a:extLst>
          </p:cNvPr>
          <p:cNvSpPr txBox="1"/>
          <p:nvPr/>
        </p:nvSpPr>
        <p:spPr>
          <a:xfrm>
            <a:off x="4055541" y="296702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Belarusian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E6F5D72-8866-ED69-4FBC-6094A27D58A8}"/>
              </a:ext>
            </a:extLst>
          </p:cNvPr>
          <p:cNvSpPr txBox="1"/>
          <p:nvPr/>
        </p:nvSpPr>
        <p:spPr>
          <a:xfrm>
            <a:off x="4613039" y="5480757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Bulgarian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2F1B73F-3FCE-EEC3-B165-22AF6FCAE6EE}"/>
              </a:ext>
            </a:extLst>
          </p:cNvPr>
          <p:cNvSpPr txBox="1"/>
          <p:nvPr/>
        </p:nvSpPr>
        <p:spPr>
          <a:xfrm>
            <a:off x="3809814" y="4948191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Macedonian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41DABE9-1051-0F77-907D-CAE681994420}"/>
              </a:ext>
            </a:extLst>
          </p:cNvPr>
          <p:cNvSpPr txBox="1"/>
          <p:nvPr/>
        </p:nvSpPr>
        <p:spPr>
          <a:xfrm>
            <a:off x="2891730" y="4416985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Serbian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85D4DAC-81D1-3423-5B8B-E395084420A8}"/>
              </a:ext>
            </a:extLst>
          </p:cNvPr>
          <p:cNvSpPr txBox="1"/>
          <p:nvPr/>
        </p:nvSpPr>
        <p:spPr>
          <a:xfrm>
            <a:off x="988844" y="422422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Croatian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121546F-5AAA-1030-8003-920E48266D5C}"/>
              </a:ext>
            </a:extLst>
          </p:cNvPr>
          <p:cNvSpPr txBox="1"/>
          <p:nvPr/>
        </p:nvSpPr>
        <p:spPr>
          <a:xfrm>
            <a:off x="1400692" y="4736763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Bosnian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2CC2D1E-BDAB-4E29-9D45-D18EF01C2BE8}"/>
              </a:ext>
            </a:extLst>
          </p:cNvPr>
          <p:cNvSpPr txBox="1"/>
          <p:nvPr/>
        </p:nvSpPr>
        <p:spPr>
          <a:xfrm>
            <a:off x="2259804" y="2942093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Czech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8565373-D3D1-B77D-BF30-73963F75BB94}"/>
              </a:ext>
            </a:extLst>
          </p:cNvPr>
          <p:cNvSpPr txBox="1"/>
          <p:nvPr/>
        </p:nvSpPr>
        <p:spPr>
          <a:xfrm>
            <a:off x="655097" y="352644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Slovene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57ABE3F-06CB-F92D-C596-B071978F7E51}"/>
              </a:ext>
            </a:extLst>
          </p:cNvPr>
          <p:cNvSpPr txBox="1"/>
          <p:nvPr/>
        </p:nvSpPr>
        <p:spPr>
          <a:xfrm>
            <a:off x="3038552" y="3333331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Slovak</a:t>
            </a:r>
          </a:p>
        </p:txBody>
      </p: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8E16EF4A-C42D-6888-9EBA-9366E22D3F2C}"/>
              </a:ext>
            </a:extLst>
          </p:cNvPr>
          <p:cNvGrpSpPr/>
          <p:nvPr/>
        </p:nvGrpSpPr>
        <p:grpSpPr>
          <a:xfrm>
            <a:off x="933050" y="4168784"/>
            <a:ext cx="6104981" cy="1583603"/>
            <a:chOff x="933050" y="4168784"/>
            <a:chExt cx="6104981" cy="1583603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E600E3D-3F4D-2936-9ADC-CBDD30E76C8F}"/>
                </a:ext>
              </a:extLst>
            </p:cNvPr>
            <p:cNvSpPr/>
            <p:nvPr/>
          </p:nvSpPr>
          <p:spPr>
            <a:xfrm rot="5935276">
              <a:off x="3236931" y="1951287"/>
              <a:ext cx="1583603" cy="6018597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TekstSylinder 19">
              <a:extLst>
                <a:ext uri="{FF2B5EF4-FFF2-40B4-BE49-F238E27FC236}">
                  <a16:creationId xmlns:a16="http://schemas.microsoft.com/office/drawing/2014/main" id="{E6C21203-EBEA-4A97-3C32-3C48DB20B204}"/>
                </a:ext>
              </a:extLst>
            </p:cNvPr>
            <p:cNvSpPr txBox="1"/>
            <p:nvPr/>
          </p:nvSpPr>
          <p:spPr>
            <a:xfrm>
              <a:off x="933050" y="4882615"/>
              <a:ext cx="848535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/>
                <a:t>sigur</a:t>
              </a:r>
              <a:r>
                <a:rPr lang="nb-NO" b="1" i="1" dirty="0"/>
                <a:t>-</a:t>
              </a:r>
            </a:p>
          </p:txBody>
        </p:sp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934F7E5B-B216-AD58-56DF-445AEDD6B3B9}"/>
              </a:ext>
            </a:extLst>
          </p:cNvPr>
          <p:cNvGrpSpPr/>
          <p:nvPr/>
        </p:nvGrpSpPr>
        <p:grpSpPr>
          <a:xfrm>
            <a:off x="528544" y="3198681"/>
            <a:ext cx="1523053" cy="789491"/>
            <a:chOff x="528544" y="3198681"/>
            <a:chExt cx="1523053" cy="78949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73A957B-F7D6-72C4-AA6D-A2392E486829}"/>
                </a:ext>
              </a:extLst>
            </p:cNvPr>
            <p:cNvSpPr/>
            <p:nvPr/>
          </p:nvSpPr>
          <p:spPr>
            <a:xfrm rot="6403066">
              <a:off x="1098644" y="3035219"/>
              <a:ext cx="789491" cy="11164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747ECE6E-DDB3-EBB0-F8D1-682E660F330C}"/>
                </a:ext>
              </a:extLst>
            </p:cNvPr>
            <p:cNvSpPr txBox="1"/>
            <p:nvPr/>
          </p:nvSpPr>
          <p:spPr>
            <a:xfrm>
              <a:off x="528544" y="3235890"/>
              <a:ext cx="70387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var-</a:t>
              </a:r>
            </a:p>
          </p:txBody>
        </p:sp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16F06763-9420-0025-32BD-57C2D7ED5E05}"/>
              </a:ext>
            </a:extLst>
          </p:cNvPr>
          <p:cNvGrpSpPr/>
          <p:nvPr/>
        </p:nvGrpSpPr>
        <p:grpSpPr>
          <a:xfrm>
            <a:off x="3189649" y="4508995"/>
            <a:ext cx="2316107" cy="796487"/>
            <a:chOff x="3189649" y="4508995"/>
            <a:chExt cx="2316107" cy="796487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79753EB-CD87-5507-BEDB-43ABCC3E5D1F}"/>
                </a:ext>
              </a:extLst>
            </p:cNvPr>
            <p:cNvSpPr/>
            <p:nvPr/>
          </p:nvSpPr>
          <p:spPr>
            <a:xfrm rot="6403066">
              <a:off x="3919957" y="3785683"/>
              <a:ext cx="789491" cy="22501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13B1D095-8D80-BA0E-2C06-90E8F79AB2F1}"/>
                </a:ext>
              </a:extLst>
            </p:cNvPr>
            <p:cNvSpPr txBox="1"/>
            <p:nvPr/>
          </p:nvSpPr>
          <p:spPr>
            <a:xfrm>
              <a:off x="4380311" y="4508995"/>
              <a:ext cx="1125445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-bed-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C4EABE1C-101E-0780-866D-083CB060244F}"/>
              </a:ext>
            </a:extLst>
          </p:cNvPr>
          <p:cNvGrpSpPr/>
          <p:nvPr/>
        </p:nvGrpSpPr>
        <p:grpSpPr>
          <a:xfrm>
            <a:off x="5788423" y="2630746"/>
            <a:ext cx="1697079" cy="1301095"/>
            <a:chOff x="5788423" y="2630746"/>
            <a:chExt cx="1697079" cy="1301095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38C03D8-E91A-D93D-7868-9435377CAD56}"/>
                </a:ext>
              </a:extLst>
            </p:cNvPr>
            <p:cNvSpPr/>
            <p:nvPr/>
          </p:nvSpPr>
          <p:spPr>
            <a:xfrm rot="1654803">
              <a:off x="6248960" y="2734821"/>
              <a:ext cx="1236542" cy="119702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37AA425C-FC40-8AEF-107D-A02094D893EB}"/>
                </a:ext>
              </a:extLst>
            </p:cNvPr>
            <p:cNvSpPr txBox="1"/>
            <p:nvPr/>
          </p:nvSpPr>
          <p:spPr>
            <a:xfrm>
              <a:off x="5788423" y="2630746"/>
              <a:ext cx="141088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-o-pas-</a:t>
              </a:r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C8099D4A-D8B4-86ED-32F9-00BE0DBF80D5}"/>
              </a:ext>
            </a:extLst>
          </p:cNvPr>
          <p:cNvGrpSpPr/>
          <p:nvPr/>
        </p:nvGrpSpPr>
        <p:grpSpPr>
          <a:xfrm>
            <a:off x="2641017" y="2516581"/>
            <a:ext cx="3539672" cy="1646457"/>
            <a:chOff x="2641017" y="2516581"/>
            <a:chExt cx="3539672" cy="164645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69736A2-BE17-9709-122F-50476BB3177D}"/>
                </a:ext>
              </a:extLst>
            </p:cNvPr>
            <p:cNvSpPr/>
            <p:nvPr/>
          </p:nvSpPr>
          <p:spPr>
            <a:xfrm rot="6403066">
              <a:off x="3619051" y="1601401"/>
              <a:ext cx="1583603" cy="353967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7FE331F4-AC95-5AA4-A38A-4E51E4FBE97C}"/>
                </a:ext>
              </a:extLst>
            </p:cNvPr>
            <p:cNvSpPr txBox="1"/>
            <p:nvPr/>
          </p:nvSpPr>
          <p:spPr>
            <a:xfrm>
              <a:off x="4212014" y="2516581"/>
              <a:ext cx="1125445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-pek-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2972DF02-38B4-5473-441F-05BC3F336945}"/>
              </a:ext>
            </a:extLst>
          </p:cNvPr>
          <p:cNvGrpSpPr/>
          <p:nvPr/>
        </p:nvGrpSpPr>
        <p:grpSpPr>
          <a:xfrm>
            <a:off x="2367354" y="1687880"/>
            <a:ext cx="6008578" cy="3834468"/>
            <a:chOff x="2367354" y="1687880"/>
            <a:chExt cx="6008578" cy="3834468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3AA1326-E989-20C8-3A21-1106D32D6F78}"/>
                </a:ext>
              </a:extLst>
            </p:cNvPr>
            <p:cNvSpPr/>
            <p:nvPr/>
          </p:nvSpPr>
          <p:spPr>
            <a:xfrm>
              <a:off x="2367354" y="1687880"/>
              <a:ext cx="6008578" cy="383446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A3985E65-C3A8-2853-AB5A-34B5B78C3DF6}"/>
                </a:ext>
              </a:extLst>
            </p:cNvPr>
            <p:cNvSpPr txBox="1"/>
            <p:nvPr/>
          </p:nvSpPr>
          <p:spPr>
            <a:xfrm>
              <a:off x="6768020" y="1797170"/>
              <a:ext cx="1377008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 ... -</a:t>
              </a:r>
            </a:p>
          </p:txBody>
        </p:sp>
      </p:grp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99C3B4ED-6464-648D-4282-DC66FD3113AB}"/>
              </a:ext>
            </a:extLst>
          </p:cNvPr>
          <p:cNvSpPr txBox="1"/>
          <p:nvPr/>
        </p:nvSpPr>
        <p:spPr>
          <a:xfrm>
            <a:off x="8542092" y="1921362"/>
            <a:ext cx="3397956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2400" b="1" dirty="0" err="1"/>
              <a:t>Observations</a:t>
            </a:r>
            <a:r>
              <a:rPr lang="nb-NO" sz="24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2400" dirty="0"/>
              <a:t>Five </a:t>
            </a:r>
            <a:r>
              <a:rPr lang="nb-NO" sz="2400" dirty="0" err="1"/>
              <a:t>roots</a:t>
            </a:r>
            <a:r>
              <a:rPr lang="nb-NO" sz="2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2400" b="1" i="1" dirty="0">
                <a:solidFill>
                  <a:srgbClr val="00B050"/>
                </a:solidFill>
              </a:rPr>
              <a:t>pas-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2400" b="1" i="1" dirty="0">
                <a:solidFill>
                  <a:srgbClr val="0070C0"/>
                </a:solidFill>
              </a:rPr>
              <a:t>pek-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2400" b="1" i="1" dirty="0">
                <a:solidFill>
                  <a:srgbClr val="7030A0"/>
                </a:solidFill>
              </a:rPr>
              <a:t>bed-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2400" b="1" i="1" dirty="0" err="1">
                <a:solidFill>
                  <a:schemeClr val="accent5"/>
                </a:solidFill>
              </a:rPr>
              <a:t>sigur</a:t>
            </a:r>
            <a:r>
              <a:rPr lang="nb-NO" sz="2400" b="1" i="1" dirty="0">
                <a:solidFill>
                  <a:schemeClr val="accent5"/>
                </a:solidFill>
              </a:rPr>
              <a:t>-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sz="2400" b="1" i="1" dirty="0"/>
              <a:t>var-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2400" b="1" i="1" dirty="0" err="1">
                <a:solidFill>
                  <a:schemeClr val="accent2"/>
                </a:solidFill>
              </a:rPr>
              <a:t>Bez</a:t>
            </a:r>
            <a:r>
              <a:rPr lang="nb-NO" sz="2400" b="1" i="1" dirty="0">
                <a:solidFill>
                  <a:schemeClr val="accent2"/>
                </a:solidFill>
              </a:rPr>
              <a:t>-</a:t>
            </a:r>
            <a:r>
              <a:rPr lang="nb-NO" sz="2400" dirty="0"/>
              <a:t>:</a:t>
            </a:r>
          </a:p>
          <a:p>
            <a:pPr marL="673100" lvl="1" indent="-215900">
              <a:buFont typeface="Arial" panose="020B0604020202020204" pitchFamily="34" charset="0"/>
              <a:buChar char="•"/>
            </a:pPr>
            <a:r>
              <a:rPr lang="nb-NO" sz="2400" dirty="0"/>
              <a:t>Negative vs. positive </a:t>
            </a:r>
            <a:r>
              <a:rPr lang="nb-NO" sz="2400" dirty="0" err="1"/>
              <a:t>construal</a:t>
            </a:r>
            <a:endParaRPr lang="nb-NO" sz="2400" dirty="0"/>
          </a:p>
          <a:p>
            <a:pPr marL="342900" indent="-342900">
              <a:buFont typeface="+mj-lt"/>
              <a:buAutoNum type="arabicPeriod"/>
            </a:pPr>
            <a:endParaRPr lang="nb-NO" sz="2400" b="1" i="1" dirty="0">
              <a:solidFill>
                <a:schemeClr val="accent5"/>
              </a:solidFill>
            </a:endParaRPr>
          </a:p>
        </p:txBody>
      </p:sp>
      <p:sp>
        <p:nvSpPr>
          <p:cNvPr id="28" name="Stjerne med 32 tagger 27">
            <a:extLst>
              <a:ext uri="{FF2B5EF4-FFF2-40B4-BE49-F238E27FC236}">
                <a16:creationId xmlns:a16="http://schemas.microsoft.com/office/drawing/2014/main" id="{A88BCD5E-9752-93A9-0B82-F7A309E0E77D}"/>
              </a:ext>
            </a:extLst>
          </p:cNvPr>
          <p:cNvSpPr/>
          <p:nvPr/>
        </p:nvSpPr>
        <p:spPr>
          <a:xfrm>
            <a:off x="5505756" y="5014813"/>
            <a:ext cx="6081732" cy="1946370"/>
          </a:xfrm>
          <a:prstGeom prst="star32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 err="1">
                <a:solidFill>
                  <a:sysClr val="windowText" lastClr="000000"/>
                </a:solidFill>
              </a:rPr>
              <a:t>Let’s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take</a:t>
            </a:r>
            <a:r>
              <a:rPr lang="nb-NO" sz="2800" dirty="0">
                <a:solidFill>
                  <a:sysClr val="windowText" lastClr="000000"/>
                </a:solidFill>
              </a:rPr>
              <a:t> a </a:t>
            </a:r>
            <a:r>
              <a:rPr lang="nb-NO" sz="2800" dirty="0" err="1">
                <a:solidFill>
                  <a:sysClr val="windowText" lastClr="000000"/>
                </a:solidFill>
              </a:rPr>
              <a:t>closer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look</a:t>
            </a:r>
            <a:r>
              <a:rPr lang="nb-NO" sz="2800" dirty="0">
                <a:solidFill>
                  <a:sysClr val="windowText" lastClr="000000"/>
                </a:solidFill>
              </a:rPr>
              <a:t> at </a:t>
            </a:r>
            <a:r>
              <a:rPr lang="nb-NO" sz="2800" dirty="0" err="1">
                <a:solidFill>
                  <a:sysClr val="windowText" lastClr="000000"/>
                </a:solidFill>
              </a:rPr>
              <a:t>the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various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conceptualizations</a:t>
            </a:r>
            <a:r>
              <a:rPr lang="nb-NO" sz="2800" dirty="0">
                <a:solidFill>
                  <a:sysClr val="windowText" lastClr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32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B6BAB9-470C-9557-030A-9F8AA98C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44" y="64164"/>
            <a:ext cx="11069407" cy="1325563"/>
          </a:xfrm>
        </p:spPr>
        <p:txBody>
          <a:bodyPr/>
          <a:lstStyle/>
          <a:p>
            <a:r>
              <a:rPr lang="nb-NO" dirty="0"/>
              <a:t>Five </a:t>
            </a:r>
            <a:r>
              <a:rPr lang="nb-NO" dirty="0" err="1"/>
              <a:t>roots</a:t>
            </a:r>
            <a:r>
              <a:rPr lang="nb-NO" dirty="0"/>
              <a:t>: </a:t>
            </a:r>
            <a:r>
              <a:rPr lang="nb-NO" dirty="0" err="1"/>
              <a:t>Qualitative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(1)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40BEF6C-2567-3423-8FB5-218CDD7F4EE7}"/>
              </a:ext>
            </a:extLst>
          </p:cNvPr>
          <p:cNvSpPr txBox="1"/>
          <p:nvPr/>
        </p:nvSpPr>
        <p:spPr>
          <a:xfrm>
            <a:off x="2843763" y="2600970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Polish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608C327-C701-8E99-CC9D-0C2D1838C8F3}"/>
              </a:ext>
            </a:extLst>
          </p:cNvPr>
          <p:cNvSpPr txBox="1"/>
          <p:nvPr/>
        </p:nvSpPr>
        <p:spPr>
          <a:xfrm>
            <a:off x="5919646" y="3077657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Russian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713C6D5-7ACD-2426-1C39-85BDD782E991}"/>
              </a:ext>
            </a:extLst>
          </p:cNvPr>
          <p:cNvSpPr txBox="1"/>
          <p:nvPr/>
        </p:nvSpPr>
        <p:spPr>
          <a:xfrm>
            <a:off x="4430440" y="344485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Ukrainian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A723D32-E83D-5406-01DA-6BBE2DFDF076}"/>
              </a:ext>
            </a:extLst>
          </p:cNvPr>
          <p:cNvSpPr txBox="1"/>
          <p:nvPr/>
        </p:nvSpPr>
        <p:spPr>
          <a:xfrm>
            <a:off x="4055541" y="296702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Belarusian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E6F5D72-8866-ED69-4FBC-6094A27D58A8}"/>
              </a:ext>
            </a:extLst>
          </p:cNvPr>
          <p:cNvSpPr txBox="1"/>
          <p:nvPr/>
        </p:nvSpPr>
        <p:spPr>
          <a:xfrm>
            <a:off x="4613039" y="5480757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Bulgarian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2F1B73F-3FCE-EEC3-B165-22AF6FCAE6EE}"/>
              </a:ext>
            </a:extLst>
          </p:cNvPr>
          <p:cNvSpPr txBox="1"/>
          <p:nvPr/>
        </p:nvSpPr>
        <p:spPr>
          <a:xfrm>
            <a:off x="3809814" y="4948191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Macedonian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41DABE9-1051-0F77-907D-CAE681994420}"/>
              </a:ext>
            </a:extLst>
          </p:cNvPr>
          <p:cNvSpPr txBox="1"/>
          <p:nvPr/>
        </p:nvSpPr>
        <p:spPr>
          <a:xfrm>
            <a:off x="2891730" y="4416985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Serbian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85D4DAC-81D1-3423-5B8B-E395084420A8}"/>
              </a:ext>
            </a:extLst>
          </p:cNvPr>
          <p:cNvSpPr txBox="1"/>
          <p:nvPr/>
        </p:nvSpPr>
        <p:spPr>
          <a:xfrm>
            <a:off x="988844" y="422422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Croatian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121546F-5AAA-1030-8003-920E48266D5C}"/>
              </a:ext>
            </a:extLst>
          </p:cNvPr>
          <p:cNvSpPr txBox="1"/>
          <p:nvPr/>
        </p:nvSpPr>
        <p:spPr>
          <a:xfrm>
            <a:off x="1400692" y="4736763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Bosnian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2CC2D1E-BDAB-4E29-9D45-D18EF01C2BE8}"/>
              </a:ext>
            </a:extLst>
          </p:cNvPr>
          <p:cNvSpPr txBox="1"/>
          <p:nvPr/>
        </p:nvSpPr>
        <p:spPr>
          <a:xfrm>
            <a:off x="2259804" y="2942093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Czech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8565373-D3D1-B77D-BF30-73963F75BB94}"/>
              </a:ext>
            </a:extLst>
          </p:cNvPr>
          <p:cNvSpPr txBox="1"/>
          <p:nvPr/>
        </p:nvSpPr>
        <p:spPr>
          <a:xfrm>
            <a:off x="655097" y="352644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Slovene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57ABE3F-06CB-F92D-C596-B071978F7E51}"/>
              </a:ext>
            </a:extLst>
          </p:cNvPr>
          <p:cNvSpPr txBox="1"/>
          <p:nvPr/>
        </p:nvSpPr>
        <p:spPr>
          <a:xfrm>
            <a:off x="3038552" y="3333331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Slovak</a:t>
            </a:r>
          </a:p>
        </p:txBody>
      </p: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8E16EF4A-C42D-6888-9EBA-9366E22D3F2C}"/>
              </a:ext>
            </a:extLst>
          </p:cNvPr>
          <p:cNvGrpSpPr/>
          <p:nvPr/>
        </p:nvGrpSpPr>
        <p:grpSpPr>
          <a:xfrm>
            <a:off x="933050" y="4168784"/>
            <a:ext cx="6104981" cy="1583603"/>
            <a:chOff x="933050" y="4168784"/>
            <a:chExt cx="6104981" cy="1583603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E600E3D-3F4D-2936-9ADC-CBDD30E76C8F}"/>
                </a:ext>
              </a:extLst>
            </p:cNvPr>
            <p:cNvSpPr/>
            <p:nvPr/>
          </p:nvSpPr>
          <p:spPr>
            <a:xfrm rot="5935276">
              <a:off x="3236931" y="1951287"/>
              <a:ext cx="1583603" cy="6018597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TekstSylinder 19">
              <a:extLst>
                <a:ext uri="{FF2B5EF4-FFF2-40B4-BE49-F238E27FC236}">
                  <a16:creationId xmlns:a16="http://schemas.microsoft.com/office/drawing/2014/main" id="{E6C21203-EBEA-4A97-3C32-3C48DB20B204}"/>
                </a:ext>
              </a:extLst>
            </p:cNvPr>
            <p:cNvSpPr txBox="1"/>
            <p:nvPr/>
          </p:nvSpPr>
          <p:spPr>
            <a:xfrm>
              <a:off x="933050" y="4882615"/>
              <a:ext cx="848535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/>
                <a:t>sigur</a:t>
              </a:r>
              <a:r>
                <a:rPr lang="nb-NO" b="1" i="1" dirty="0"/>
                <a:t>-</a:t>
              </a:r>
            </a:p>
          </p:txBody>
        </p:sp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934F7E5B-B216-AD58-56DF-445AEDD6B3B9}"/>
              </a:ext>
            </a:extLst>
          </p:cNvPr>
          <p:cNvGrpSpPr/>
          <p:nvPr/>
        </p:nvGrpSpPr>
        <p:grpSpPr>
          <a:xfrm>
            <a:off x="528544" y="3198681"/>
            <a:ext cx="1523053" cy="789491"/>
            <a:chOff x="528544" y="3198681"/>
            <a:chExt cx="1523053" cy="78949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73A957B-F7D6-72C4-AA6D-A2392E486829}"/>
                </a:ext>
              </a:extLst>
            </p:cNvPr>
            <p:cNvSpPr/>
            <p:nvPr/>
          </p:nvSpPr>
          <p:spPr>
            <a:xfrm rot="6403066">
              <a:off x="1098644" y="3035219"/>
              <a:ext cx="789491" cy="11164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747ECE6E-DDB3-EBB0-F8D1-682E660F330C}"/>
                </a:ext>
              </a:extLst>
            </p:cNvPr>
            <p:cNvSpPr txBox="1"/>
            <p:nvPr/>
          </p:nvSpPr>
          <p:spPr>
            <a:xfrm>
              <a:off x="528544" y="3235890"/>
              <a:ext cx="70387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var-</a:t>
              </a:r>
            </a:p>
          </p:txBody>
        </p:sp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16F06763-9420-0025-32BD-57C2D7ED5E05}"/>
              </a:ext>
            </a:extLst>
          </p:cNvPr>
          <p:cNvGrpSpPr/>
          <p:nvPr/>
        </p:nvGrpSpPr>
        <p:grpSpPr>
          <a:xfrm>
            <a:off x="3189649" y="4508995"/>
            <a:ext cx="2316107" cy="796487"/>
            <a:chOff x="3189649" y="4508995"/>
            <a:chExt cx="2316107" cy="796487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79753EB-CD87-5507-BEDB-43ABCC3E5D1F}"/>
                </a:ext>
              </a:extLst>
            </p:cNvPr>
            <p:cNvSpPr/>
            <p:nvPr/>
          </p:nvSpPr>
          <p:spPr>
            <a:xfrm rot="6403066">
              <a:off x="3919957" y="3785683"/>
              <a:ext cx="789491" cy="22501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13B1D095-8D80-BA0E-2C06-90E8F79AB2F1}"/>
                </a:ext>
              </a:extLst>
            </p:cNvPr>
            <p:cNvSpPr txBox="1"/>
            <p:nvPr/>
          </p:nvSpPr>
          <p:spPr>
            <a:xfrm>
              <a:off x="4380311" y="4508995"/>
              <a:ext cx="1125445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-bed-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C4EABE1C-101E-0780-866D-083CB060244F}"/>
              </a:ext>
            </a:extLst>
          </p:cNvPr>
          <p:cNvGrpSpPr/>
          <p:nvPr/>
        </p:nvGrpSpPr>
        <p:grpSpPr>
          <a:xfrm>
            <a:off x="5788423" y="2630746"/>
            <a:ext cx="1697079" cy="1301095"/>
            <a:chOff x="5788423" y="2630746"/>
            <a:chExt cx="1697079" cy="1301095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38C03D8-E91A-D93D-7868-9435377CAD56}"/>
                </a:ext>
              </a:extLst>
            </p:cNvPr>
            <p:cNvSpPr/>
            <p:nvPr/>
          </p:nvSpPr>
          <p:spPr>
            <a:xfrm rot="1654803">
              <a:off x="6248960" y="2734821"/>
              <a:ext cx="1236542" cy="119702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37AA425C-FC40-8AEF-107D-A02094D893EB}"/>
                </a:ext>
              </a:extLst>
            </p:cNvPr>
            <p:cNvSpPr txBox="1"/>
            <p:nvPr/>
          </p:nvSpPr>
          <p:spPr>
            <a:xfrm>
              <a:off x="5788423" y="2630746"/>
              <a:ext cx="141088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-o-pas-</a:t>
              </a:r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C8099D4A-D8B4-86ED-32F9-00BE0DBF80D5}"/>
              </a:ext>
            </a:extLst>
          </p:cNvPr>
          <p:cNvGrpSpPr/>
          <p:nvPr/>
        </p:nvGrpSpPr>
        <p:grpSpPr>
          <a:xfrm>
            <a:off x="2641017" y="2516581"/>
            <a:ext cx="3539672" cy="1646457"/>
            <a:chOff x="2641017" y="2516581"/>
            <a:chExt cx="3539672" cy="164645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69736A2-BE17-9709-122F-50476BB3177D}"/>
                </a:ext>
              </a:extLst>
            </p:cNvPr>
            <p:cNvSpPr/>
            <p:nvPr/>
          </p:nvSpPr>
          <p:spPr>
            <a:xfrm rot="6403066">
              <a:off x="3619051" y="1601401"/>
              <a:ext cx="1583603" cy="353967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7FE331F4-AC95-5AA4-A38A-4E51E4FBE97C}"/>
                </a:ext>
              </a:extLst>
            </p:cNvPr>
            <p:cNvSpPr txBox="1"/>
            <p:nvPr/>
          </p:nvSpPr>
          <p:spPr>
            <a:xfrm>
              <a:off x="4212014" y="2516581"/>
              <a:ext cx="1125445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-pek-</a:t>
              </a:r>
            </a:p>
          </p:txBody>
        </p:sp>
      </p:grpSp>
      <p:sp>
        <p:nvSpPr>
          <p:cNvPr id="35" name="Bildeforklaring formet som et avrundet rektangel 34">
            <a:extLst>
              <a:ext uri="{FF2B5EF4-FFF2-40B4-BE49-F238E27FC236}">
                <a16:creationId xmlns:a16="http://schemas.microsoft.com/office/drawing/2014/main" id="{E4C73BD0-447D-FB3E-5528-11513B7CABCC}"/>
              </a:ext>
            </a:extLst>
          </p:cNvPr>
          <p:cNvSpPr/>
          <p:nvPr/>
        </p:nvSpPr>
        <p:spPr>
          <a:xfrm>
            <a:off x="7590314" y="2589659"/>
            <a:ext cx="4432869" cy="1710393"/>
          </a:xfrm>
          <a:prstGeom prst="wedgeRoundRectCallout">
            <a:avLst>
              <a:gd name="adj1" fmla="val -54025"/>
              <a:gd name="adj2" fmla="val 7925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Transparent: ‘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danger</a:t>
            </a:r>
            <a:r>
              <a:rPr lang="nb-NO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Danger</a:t>
            </a:r>
            <a:r>
              <a:rPr lang="nb-NO" dirty="0"/>
              <a:t> = </a:t>
            </a:r>
            <a:r>
              <a:rPr lang="nb-NO" dirty="0" err="1"/>
              <a:t>external</a:t>
            </a:r>
            <a:r>
              <a:rPr lang="nb-NO" dirty="0"/>
              <a:t> </a:t>
            </a:r>
            <a:r>
              <a:rPr lang="nb-NO" dirty="0" err="1"/>
              <a:t>threat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Prefix</a:t>
            </a:r>
            <a:r>
              <a:rPr lang="nb-NO" dirty="0"/>
              <a:t> </a:t>
            </a:r>
            <a:r>
              <a:rPr lang="nb-NO" i="1" dirty="0"/>
              <a:t>o</a:t>
            </a:r>
            <a:r>
              <a:rPr lang="nb-NO" dirty="0"/>
              <a:t> = ‘</a:t>
            </a:r>
            <a:r>
              <a:rPr lang="nb-NO" dirty="0" err="1"/>
              <a:t>around</a:t>
            </a:r>
            <a:r>
              <a:rPr lang="nb-NO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i="1" dirty="0" err="1"/>
              <a:t>Opasnyj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/>
              <a:t>‘</a:t>
            </a:r>
            <a:r>
              <a:rPr lang="nb-NO" dirty="0" err="1"/>
              <a:t>attentive</a:t>
            </a:r>
            <a:r>
              <a:rPr lang="nb-NO" dirty="0"/>
              <a:t>, </a:t>
            </a:r>
            <a:r>
              <a:rPr lang="nb-NO" dirty="0" err="1"/>
              <a:t>careful</a:t>
            </a:r>
            <a:r>
              <a:rPr lang="nb-NO" dirty="0"/>
              <a:t>’ </a:t>
            </a:r>
            <a:r>
              <a:rPr lang="nb-NO" dirty="0">
                <a:sym typeface="Wingdings" pitchFamily="2" charset="2"/>
              </a:rPr>
              <a:t> ‘</a:t>
            </a:r>
            <a:r>
              <a:rPr lang="nb-NO" dirty="0" err="1">
                <a:sym typeface="Wingdings" pitchFamily="2" charset="2"/>
              </a:rPr>
              <a:t>dangerous</a:t>
            </a:r>
            <a:r>
              <a:rPr lang="nb-NO" dirty="0">
                <a:sym typeface="Wingdings" pitchFamily="2" charset="2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ym typeface="Wingdings" pitchFamily="2" charset="2"/>
              </a:rPr>
              <a:t>Attestations</a:t>
            </a:r>
            <a:r>
              <a:rPr lang="nb-NO" dirty="0">
                <a:sym typeface="Wingdings" pitchFamily="2" charset="2"/>
              </a:rPr>
              <a:t> from 1600s in RNC</a:t>
            </a:r>
            <a:endParaRPr lang="nb-NO" dirty="0"/>
          </a:p>
        </p:txBody>
      </p:sp>
      <p:sp>
        <p:nvSpPr>
          <p:cNvPr id="36" name="Bildeforklaring formet som et avrundet rektangel 35">
            <a:extLst>
              <a:ext uri="{FF2B5EF4-FFF2-40B4-BE49-F238E27FC236}">
                <a16:creationId xmlns:a16="http://schemas.microsoft.com/office/drawing/2014/main" id="{4984128B-424B-C322-B347-444ED694B63A}"/>
              </a:ext>
            </a:extLst>
          </p:cNvPr>
          <p:cNvSpPr/>
          <p:nvPr/>
        </p:nvSpPr>
        <p:spPr>
          <a:xfrm>
            <a:off x="7590314" y="1294932"/>
            <a:ext cx="4378749" cy="1192153"/>
          </a:xfrm>
          <a:prstGeom prst="wedgeRoundRectCallout">
            <a:avLst>
              <a:gd name="adj1" fmla="val -103872"/>
              <a:gd name="adj2" fmla="val 59345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Transparent: ‘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worry</a:t>
            </a:r>
            <a:r>
              <a:rPr lang="nb-NO" dirty="0"/>
              <a:t>, </a:t>
            </a:r>
            <a:r>
              <a:rPr lang="nb-NO" dirty="0" err="1"/>
              <a:t>grief</a:t>
            </a:r>
            <a:r>
              <a:rPr lang="nb-NO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Worry</a:t>
            </a:r>
            <a:r>
              <a:rPr lang="nb-NO" dirty="0"/>
              <a:t>, </a:t>
            </a:r>
            <a:r>
              <a:rPr lang="nb-NO" dirty="0" err="1"/>
              <a:t>grief</a:t>
            </a:r>
            <a:r>
              <a:rPr lang="nb-NO" dirty="0"/>
              <a:t> =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psychological</a:t>
            </a:r>
            <a:r>
              <a:rPr lang="nb-NO" dirty="0"/>
              <a:t> </a:t>
            </a:r>
            <a:r>
              <a:rPr lang="nb-NO" dirty="0" err="1"/>
              <a:t>state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Cf. Russian </a:t>
            </a:r>
            <a:r>
              <a:rPr lang="nb-NO" i="1" dirty="0" err="1"/>
              <a:t>bespečnyj</a:t>
            </a:r>
            <a:r>
              <a:rPr lang="nb-NO" i="1" dirty="0"/>
              <a:t> </a:t>
            </a:r>
            <a:r>
              <a:rPr lang="nb-NO" dirty="0"/>
              <a:t>‘</a:t>
            </a:r>
            <a:r>
              <a:rPr lang="nb-NO" dirty="0" err="1"/>
              <a:t>careless</a:t>
            </a:r>
            <a:r>
              <a:rPr lang="nb-NO" dirty="0"/>
              <a:t>’</a:t>
            </a:r>
          </a:p>
        </p:txBody>
      </p:sp>
      <p:sp>
        <p:nvSpPr>
          <p:cNvPr id="37" name="Bildeforklaring formet som et avrundet rektangel 36">
            <a:extLst>
              <a:ext uri="{FF2B5EF4-FFF2-40B4-BE49-F238E27FC236}">
                <a16:creationId xmlns:a16="http://schemas.microsoft.com/office/drawing/2014/main" id="{C28218B5-97D1-7BBC-6916-C84B6FA557A6}"/>
              </a:ext>
            </a:extLst>
          </p:cNvPr>
          <p:cNvSpPr/>
          <p:nvPr/>
        </p:nvSpPr>
        <p:spPr>
          <a:xfrm>
            <a:off x="7590314" y="4416985"/>
            <a:ext cx="4469363" cy="1578915"/>
          </a:xfrm>
          <a:prstGeom prst="wedgeRoundRectCallout">
            <a:avLst>
              <a:gd name="adj1" fmla="val -103714"/>
              <a:gd name="adj2" fmla="val -22928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Transparent: ‘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misfortune</a:t>
            </a:r>
            <a:r>
              <a:rPr lang="nb-NO" dirty="0"/>
              <a:t>, </a:t>
            </a:r>
            <a:r>
              <a:rPr lang="nb-NO" dirty="0" err="1"/>
              <a:t>hardship</a:t>
            </a:r>
            <a:r>
              <a:rPr lang="nb-NO" dirty="0"/>
              <a:t>, </a:t>
            </a:r>
            <a:r>
              <a:rPr lang="nb-NO" dirty="0" err="1"/>
              <a:t>sorrow</a:t>
            </a:r>
            <a:r>
              <a:rPr lang="nb-NO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Misfortune</a:t>
            </a:r>
            <a:r>
              <a:rPr lang="nb-NO" dirty="0"/>
              <a:t>, </a:t>
            </a:r>
            <a:r>
              <a:rPr lang="nb-NO" dirty="0" err="1"/>
              <a:t>hardship</a:t>
            </a:r>
            <a:r>
              <a:rPr lang="nb-NO" dirty="0"/>
              <a:t>, </a:t>
            </a:r>
            <a:r>
              <a:rPr lang="nb-NO" dirty="0" err="1"/>
              <a:t>sorrow</a:t>
            </a:r>
            <a:r>
              <a:rPr lang="nb-NO" dirty="0"/>
              <a:t> = </a:t>
            </a:r>
            <a:r>
              <a:rPr lang="nb-NO" dirty="0" err="1"/>
              <a:t>external</a:t>
            </a:r>
            <a:r>
              <a:rPr lang="nb-NO" dirty="0"/>
              <a:t> </a:t>
            </a:r>
            <a:r>
              <a:rPr lang="nb-NO" dirty="0" err="1"/>
              <a:t>threat</a:t>
            </a:r>
            <a:r>
              <a:rPr lang="nb-NO" dirty="0"/>
              <a:t> or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psychological</a:t>
            </a:r>
            <a:r>
              <a:rPr lang="nb-NO" dirty="0"/>
              <a:t> </a:t>
            </a:r>
            <a:r>
              <a:rPr lang="nb-NO" dirty="0" err="1"/>
              <a:t>state</a:t>
            </a:r>
            <a:endParaRPr lang="nb-NO" dirty="0"/>
          </a:p>
        </p:txBody>
      </p:sp>
      <p:sp>
        <p:nvSpPr>
          <p:cNvPr id="38" name="Bildeforklaring formet som et avrundet rektangel 37">
            <a:extLst>
              <a:ext uri="{FF2B5EF4-FFF2-40B4-BE49-F238E27FC236}">
                <a16:creationId xmlns:a16="http://schemas.microsoft.com/office/drawing/2014/main" id="{BB6A942A-F2EC-EF64-003C-7D59E0DA1C16}"/>
              </a:ext>
            </a:extLst>
          </p:cNvPr>
          <p:cNvSpPr/>
          <p:nvPr/>
        </p:nvSpPr>
        <p:spPr>
          <a:xfrm>
            <a:off x="60531" y="5861696"/>
            <a:ext cx="4469363" cy="955264"/>
          </a:xfrm>
          <a:prstGeom prst="wedgeRoundRectCallout">
            <a:avLst>
              <a:gd name="adj1" fmla="val -12274"/>
              <a:gd name="adj2" fmla="val -118280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Opaque for modern speakers</a:t>
            </a:r>
            <a:endParaRPr lang="nb-N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Borrowing</a:t>
            </a:r>
            <a:r>
              <a:rPr lang="nb-NO" dirty="0">
                <a:solidFill>
                  <a:schemeClr val="tx1"/>
                </a:solidFill>
              </a:rPr>
              <a:t>, </a:t>
            </a:r>
            <a:r>
              <a:rPr lang="nb-NO" dirty="0" err="1">
                <a:solidFill>
                  <a:schemeClr val="tx1"/>
                </a:solidFill>
              </a:rPr>
              <a:t>goes</a:t>
            </a:r>
            <a:r>
              <a:rPr lang="nb-NO" dirty="0">
                <a:solidFill>
                  <a:schemeClr val="tx1"/>
                </a:solidFill>
              </a:rPr>
              <a:t> back to Latin </a:t>
            </a:r>
            <a:r>
              <a:rPr lang="sv-SE" i="1" dirty="0" err="1">
                <a:solidFill>
                  <a:schemeClr val="tx1"/>
                </a:solidFill>
              </a:rPr>
              <a:t>sēcūrus</a:t>
            </a:r>
            <a:r>
              <a:rPr lang="nb-NO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se ‘</a:t>
            </a:r>
            <a:r>
              <a:rPr lang="en-US" dirty="0">
                <a:solidFill>
                  <a:schemeClr val="tx1"/>
                </a:solidFill>
              </a:rPr>
              <a:t>free from’ + </a:t>
            </a:r>
            <a:r>
              <a:rPr lang="en-US" i="1" dirty="0" err="1">
                <a:solidFill>
                  <a:schemeClr val="tx1"/>
                </a:solidFill>
              </a:rPr>
              <a:t>cura</a:t>
            </a:r>
            <a:r>
              <a:rPr lang="en-US" dirty="0">
                <a:solidFill>
                  <a:schemeClr val="tx1"/>
                </a:solidFill>
              </a:rPr>
              <a:t> ‘care’</a:t>
            </a:r>
          </a:p>
        </p:txBody>
      </p:sp>
      <p:sp>
        <p:nvSpPr>
          <p:cNvPr id="39" name="Bildeforklaring formet som et avrundet rektangel 38">
            <a:extLst>
              <a:ext uri="{FF2B5EF4-FFF2-40B4-BE49-F238E27FC236}">
                <a16:creationId xmlns:a16="http://schemas.microsoft.com/office/drawing/2014/main" id="{F9712043-7BA3-3912-EDCD-E151E90AF69B}"/>
              </a:ext>
            </a:extLst>
          </p:cNvPr>
          <p:cNvSpPr/>
          <p:nvPr/>
        </p:nvSpPr>
        <p:spPr>
          <a:xfrm>
            <a:off x="52986" y="1193795"/>
            <a:ext cx="4844647" cy="1192154"/>
          </a:xfrm>
          <a:prstGeom prst="wedgeRoundRectCallout">
            <a:avLst>
              <a:gd name="adj1" fmla="val -30228"/>
              <a:gd name="adj2" fmla="val 12862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Opaque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root</a:t>
            </a:r>
            <a:r>
              <a:rPr lang="nb-NO" dirty="0">
                <a:solidFill>
                  <a:schemeClr val="tx1"/>
                </a:solidFill>
              </a:rPr>
              <a:t> for </a:t>
            </a:r>
            <a:r>
              <a:rPr lang="nb-NO" dirty="0" err="1">
                <a:solidFill>
                  <a:schemeClr val="tx1"/>
                </a:solidFill>
              </a:rPr>
              <a:t>modern</a:t>
            </a:r>
            <a:r>
              <a:rPr lang="nb-NO" dirty="0">
                <a:solidFill>
                  <a:schemeClr val="tx1"/>
                </a:solidFill>
              </a:rPr>
              <a:t> speakers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i="1" dirty="0" err="1">
                <a:solidFill>
                  <a:schemeClr val="tx1"/>
                </a:solidFill>
              </a:rPr>
              <a:t>váren</a:t>
            </a:r>
            <a:r>
              <a:rPr lang="nb-NO" dirty="0">
                <a:solidFill>
                  <a:schemeClr val="tx1"/>
                </a:solidFill>
              </a:rPr>
              <a:t> = ‘safe, </a:t>
            </a:r>
            <a:r>
              <a:rPr lang="nb-NO" dirty="0" err="1">
                <a:solidFill>
                  <a:schemeClr val="tx1"/>
                </a:solidFill>
              </a:rPr>
              <a:t>secure</a:t>
            </a:r>
            <a:r>
              <a:rPr lang="nb-NO" dirty="0">
                <a:solidFill>
                  <a:schemeClr val="tx1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Borrowing</a:t>
            </a:r>
            <a:r>
              <a:rPr lang="nb-NO" dirty="0">
                <a:solidFill>
                  <a:schemeClr val="tx1"/>
                </a:solidFill>
              </a:rPr>
              <a:t> from </a:t>
            </a:r>
            <a:r>
              <a:rPr lang="nb-NO" dirty="0" err="1">
                <a:solidFill>
                  <a:schemeClr val="tx1"/>
                </a:solidFill>
              </a:rPr>
              <a:t>Germanic</a:t>
            </a:r>
            <a:r>
              <a:rPr lang="nb-NO" dirty="0">
                <a:solidFill>
                  <a:schemeClr val="tx1"/>
                </a:solidFill>
              </a:rPr>
              <a:t>, cf. </a:t>
            </a:r>
            <a:r>
              <a:rPr lang="nb-NO" dirty="0" err="1">
                <a:solidFill>
                  <a:schemeClr val="tx1"/>
                </a:solidFill>
              </a:rPr>
              <a:t>German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i="1" dirty="0" err="1">
                <a:solidFill>
                  <a:schemeClr val="tx1"/>
                </a:solidFill>
              </a:rPr>
              <a:t>wahren</a:t>
            </a:r>
            <a:r>
              <a:rPr lang="nb-NO" i="1" dirty="0">
                <a:solidFill>
                  <a:schemeClr val="tx1"/>
                </a:solidFill>
              </a:rPr>
              <a:t> </a:t>
            </a:r>
            <a:r>
              <a:rPr lang="nb-NO" dirty="0">
                <a:solidFill>
                  <a:schemeClr val="tx1"/>
                </a:solidFill>
              </a:rPr>
              <a:t>‘</a:t>
            </a:r>
            <a:r>
              <a:rPr lang="nb-NO" dirty="0" err="1">
                <a:solidFill>
                  <a:schemeClr val="tx1"/>
                </a:solidFill>
              </a:rPr>
              <a:t>safeguard</a:t>
            </a:r>
            <a:r>
              <a:rPr lang="nb-NO" dirty="0">
                <a:solidFill>
                  <a:schemeClr val="tx1"/>
                </a:solidFill>
              </a:rPr>
              <a:t>, </a:t>
            </a:r>
            <a:r>
              <a:rPr lang="nb-NO" dirty="0" err="1">
                <a:solidFill>
                  <a:schemeClr val="tx1"/>
                </a:solidFill>
              </a:rPr>
              <a:t>observe</a:t>
            </a:r>
            <a:r>
              <a:rPr lang="nb-NO" dirty="0">
                <a:solidFill>
                  <a:schemeClr val="tx1"/>
                </a:solidFill>
              </a:rPr>
              <a:t>, </a:t>
            </a:r>
            <a:r>
              <a:rPr lang="nb-NO" dirty="0" err="1">
                <a:solidFill>
                  <a:schemeClr val="tx1"/>
                </a:solidFill>
              </a:rPr>
              <a:t>take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care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5813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B6BAB9-470C-9557-030A-9F8AA98C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44" y="64164"/>
            <a:ext cx="11069407" cy="1325563"/>
          </a:xfrm>
        </p:spPr>
        <p:txBody>
          <a:bodyPr/>
          <a:lstStyle/>
          <a:p>
            <a:r>
              <a:rPr lang="nb-NO" dirty="0"/>
              <a:t>Five </a:t>
            </a:r>
            <a:r>
              <a:rPr lang="nb-NO" dirty="0" err="1"/>
              <a:t>roots</a:t>
            </a:r>
            <a:r>
              <a:rPr lang="nb-NO" dirty="0"/>
              <a:t>: </a:t>
            </a:r>
            <a:r>
              <a:rPr lang="nb-NO" dirty="0" err="1"/>
              <a:t>Qualitative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(2)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40BEF6C-2567-3423-8FB5-218CDD7F4EE7}"/>
              </a:ext>
            </a:extLst>
          </p:cNvPr>
          <p:cNvSpPr txBox="1"/>
          <p:nvPr/>
        </p:nvSpPr>
        <p:spPr>
          <a:xfrm>
            <a:off x="2843763" y="2600970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Polish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608C327-C701-8E99-CC9D-0C2D1838C8F3}"/>
              </a:ext>
            </a:extLst>
          </p:cNvPr>
          <p:cNvSpPr txBox="1"/>
          <p:nvPr/>
        </p:nvSpPr>
        <p:spPr>
          <a:xfrm>
            <a:off x="5919646" y="3077657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Russian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713C6D5-7ACD-2426-1C39-85BDD782E991}"/>
              </a:ext>
            </a:extLst>
          </p:cNvPr>
          <p:cNvSpPr txBox="1"/>
          <p:nvPr/>
        </p:nvSpPr>
        <p:spPr>
          <a:xfrm>
            <a:off x="4430440" y="344485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Ukrainian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A723D32-E83D-5406-01DA-6BBE2DFDF076}"/>
              </a:ext>
            </a:extLst>
          </p:cNvPr>
          <p:cNvSpPr txBox="1"/>
          <p:nvPr/>
        </p:nvSpPr>
        <p:spPr>
          <a:xfrm>
            <a:off x="4055541" y="296702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Belarusian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E6F5D72-8866-ED69-4FBC-6094A27D58A8}"/>
              </a:ext>
            </a:extLst>
          </p:cNvPr>
          <p:cNvSpPr txBox="1"/>
          <p:nvPr/>
        </p:nvSpPr>
        <p:spPr>
          <a:xfrm>
            <a:off x="4613039" y="5480757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Bulgarian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2F1B73F-3FCE-EEC3-B165-22AF6FCAE6EE}"/>
              </a:ext>
            </a:extLst>
          </p:cNvPr>
          <p:cNvSpPr txBox="1"/>
          <p:nvPr/>
        </p:nvSpPr>
        <p:spPr>
          <a:xfrm>
            <a:off x="3809814" y="4948191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Macedonian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41DABE9-1051-0F77-907D-CAE681994420}"/>
              </a:ext>
            </a:extLst>
          </p:cNvPr>
          <p:cNvSpPr txBox="1"/>
          <p:nvPr/>
        </p:nvSpPr>
        <p:spPr>
          <a:xfrm>
            <a:off x="2891730" y="4416985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Serbian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85D4DAC-81D1-3423-5B8B-E395084420A8}"/>
              </a:ext>
            </a:extLst>
          </p:cNvPr>
          <p:cNvSpPr txBox="1"/>
          <p:nvPr/>
        </p:nvSpPr>
        <p:spPr>
          <a:xfrm>
            <a:off x="988844" y="422422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Croatian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121546F-5AAA-1030-8003-920E48266D5C}"/>
              </a:ext>
            </a:extLst>
          </p:cNvPr>
          <p:cNvSpPr txBox="1"/>
          <p:nvPr/>
        </p:nvSpPr>
        <p:spPr>
          <a:xfrm>
            <a:off x="1400692" y="4736763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Bosnian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2CC2D1E-BDAB-4E29-9D45-D18EF01C2BE8}"/>
              </a:ext>
            </a:extLst>
          </p:cNvPr>
          <p:cNvSpPr txBox="1"/>
          <p:nvPr/>
        </p:nvSpPr>
        <p:spPr>
          <a:xfrm>
            <a:off x="2259804" y="2942093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Czech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8565373-D3D1-B77D-BF30-73963F75BB94}"/>
              </a:ext>
            </a:extLst>
          </p:cNvPr>
          <p:cNvSpPr txBox="1"/>
          <p:nvPr/>
        </p:nvSpPr>
        <p:spPr>
          <a:xfrm>
            <a:off x="655097" y="352644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75000"/>
                  </a:schemeClr>
                </a:solidFill>
              </a:rPr>
              <a:t>Slovene</a:t>
            </a:r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57ABE3F-06CB-F92D-C596-B071978F7E51}"/>
              </a:ext>
            </a:extLst>
          </p:cNvPr>
          <p:cNvSpPr txBox="1"/>
          <p:nvPr/>
        </p:nvSpPr>
        <p:spPr>
          <a:xfrm>
            <a:off x="3038552" y="3333331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Slovak</a:t>
            </a:r>
          </a:p>
        </p:txBody>
      </p: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8E16EF4A-C42D-6888-9EBA-9366E22D3F2C}"/>
              </a:ext>
            </a:extLst>
          </p:cNvPr>
          <p:cNvGrpSpPr/>
          <p:nvPr/>
        </p:nvGrpSpPr>
        <p:grpSpPr>
          <a:xfrm>
            <a:off x="933050" y="4168784"/>
            <a:ext cx="6104981" cy="1583603"/>
            <a:chOff x="933050" y="4168784"/>
            <a:chExt cx="6104981" cy="1583603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E600E3D-3F4D-2936-9ADC-CBDD30E76C8F}"/>
                </a:ext>
              </a:extLst>
            </p:cNvPr>
            <p:cNvSpPr/>
            <p:nvPr/>
          </p:nvSpPr>
          <p:spPr>
            <a:xfrm rot="5935276">
              <a:off x="3236931" y="1951287"/>
              <a:ext cx="1583603" cy="6018597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TekstSylinder 19">
              <a:extLst>
                <a:ext uri="{FF2B5EF4-FFF2-40B4-BE49-F238E27FC236}">
                  <a16:creationId xmlns:a16="http://schemas.microsoft.com/office/drawing/2014/main" id="{E6C21203-EBEA-4A97-3C32-3C48DB20B204}"/>
                </a:ext>
              </a:extLst>
            </p:cNvPr>
            <p:cNvSpPr txBox="1"/>
            <p:nvPr/>
          </p:nvSpPr>
          <p:spPr>
            <a:xfrm>
              <a:off x="933050" y="4882615"/>
              <a:ext cx="848535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/>
                <a:t>sigur</a:t>
              </a:r>
              <a:r>
                <a:rPr lang="nb-NO" b="1" i="1" dirty="0"/>
                <a:t>-</a:t>
              </a:r>
            </a:p>
          </p:txBody>
        </p:sp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934F7E5B-B216-AD58-56DF-445AEDD6B3B9}"/>
              </a:ext>
            </a:extLst>
          </p:cNvPr>
          <p:cNvGrpSpPr/>
          <p:nvPr/>
        </p:nvGrpSpPr>
        <p:grpSpPr>
          <a:xfrm>
            <a:off x="528544" y="3198681"/>
            <a:ext cx="1523053" cy="789491"/>
            <a:chOff x="528544" y="3198681"/>
            <a:chExt cx="1523053" cy="78949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73A957B-F7D6-72C4-AA6D-A2392E486829}"/>
                </a:ext>
              </a:extLst>
            </p:cNvPr>
            <p:cNvSpPr/>
            <p:nvPr/>
          </p:nvSpPr>
          <p:spPr>
            <a:xfrm rot="6403066">
              <a:off x="1098644" y="3035219"/>
              <a:ext cx="789491" cy="111641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747ECE6E-DDB3-EBB0-F8D1-682E660F330C}"/>
                </a:ext>
              </a:extLst>
            </p:cNvPr>
            <p:cNvSpPr txBox="1"/>
            <p:nvPr/>
          </p:nvSpPr>
          <p:spPr>
            <a:xfrm>
              <a:off x="528544" y="3235890"/>
              <a:ext cx="70387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/>
                <a:t>var-</a:t>
              </a:r>
            </a:p>
          </p:txBody>
        </p:sp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16F06763-9420-0025-32BD-57C2D7ED5E05}"/>
              </a:ext>
            </a:extLst>
          </p:cNvPr>
          <p:cNvGrpSpPr/>
          <p:nvPr/>
        </p:nvGrpSpPr>
        <p:grpSpPr>
          <a:xfrm>
            <a:off x="3189649" y="4508995"/>
            <a:ext cx="2316107" cy="796487"/>
            <a:chOff x="3189649" y="4508995"/>
            <a:chExt cx="2316107" cy="796487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79753EB-CD87-5507-BEDB-43ABCC3E5D1F}"/>
                </a:ext>
              </a:extLst>
            </p:cNvPr>
            <p:cNvSpPr/>
            <p:nvPr/>
          </p:nvSpPr>
          <p:spPr>
            <a:xfrm rot="6403066">
              <a:off x="3919957" y="3785683"/>
              <a:ext cx="789491" cy="22501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13B1D095-8D80-BA0E-2C06-90E8F79AB2F1}"/>
                </a:ext>
              </a:extLst>
            </p:cNvPr>
            <p:cNvSpPr txBox="1"/>
            <p:nvPr/>
          </p:nvSpPr>
          <p:spPr>
            <a:xfrm>
              <a:off x="4380311" y="4508995"/>
              <a:ext cx="1125445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-bed-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C4EABE1C-101E-0780-866D-083CB060244F}"/>
              </a:ext>
            </a:extLst>
          </p:cNvPr>
          <p:cNvGrpSpPr/>
          <p:nvPr/>
        </p:nvGrpSpPr>
        <p:grpSpPr>
          <a:xfrm>
            <a:off x="5788423" y="2630746"/>
            <a:ext cx="1697079" cy="1301095"/>
            <a:chOff x="5788423" y="2630746"/>
            <a:chExt cx="1697079" cy="1301095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38C03D8-E91A-D93D-7868-9435377CAD56}"/>
                </a:ext>
              </a:extLst>
            </p:cNvPr>
            <p:cNvSpPr/>
            <p:nvPr/>
          </p:nvSpPr>
          <p:spPr>
            <a:xfrm rot="1654803">
              <a:off x="6248960" y="2734821"/>
              <a:ext cx="1236542" cy="119702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37AA425C-FC40-8AEF-107D-A02094D893EB}"/>
                </a:ext>
              </a:extLst>
            </p:cNvPr>
            <p:cNvSpPr txBox="1"/>
            <p:nvPr/>
          </p:nvSpPr>
          <p:spPr>
            <a:xfrm>
              <a:off x="5788423" y="2630746"/>
              <a:ext cx="141088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-o-pas-</a:t>
              </a:r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C8099D4A-D8B4-86ED-32F9-00BE0DBF80D5}"/>
              </a:ext>
            </a:extLst>
          </p:cNvPr>
          <p:cNvGrpSpPr/>
          <p:nvPr/>
        </p:nvGrpSpPr>
        <p:grpSpPr>
          <a:xfrm>
            <a:off x="2641017" y="2516581"/>
            <a:ext cx="3539672" cy="1646457"/>
            <a:chOff x="2641017" y="2516581"/>
            <a:chExt cx="3539672" cy="164645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69736A2-BE17-9709-122F-50476BB3177D}"/>
                </a:ext>
              </a:extLst>
            </p:cNvPr>
            <p:cNvSpPr/>
            <p:nvPr/>
          </p:nvSpPr>
          <p:spPr>
            <a:xfrm rot="6403066">
              <a:off x="3619051" y="1601401"/>
              <a:ext cx="1583603" cy="353967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7FE331F4-AC95-5AA4-A38A-4E51E4FBE97C}"/>
                </a:ext>
              </a:extLst>
            </p:cNvPr>
            <p:cNvSpPr txBox="1"/>
            <p:nvPr/>
          </p:nvSpPr>
          <p:spPr>
            <a:xfrm>
              <a:off x="4212014" y="2516581"/>
              <a:ext cx="1125445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-pek-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17E551D4-6614-F9A5-A11B-BDF4FA15644D}"/>
              </a:ext>
            </a:extLst>
          </p:cNvPr>
          <p:cNvGrpSpPr/>
          <p:nvPr/>
        </p:nvGrpSpPr>
        <p:grpSpPr>
          <a:xfrm>
            <a:off x="2367354" y="1687880"/>
            <a:ext cx="6008578" cy="3834468"/>
            <a:chOff x="2367354" y="1687880"/>
            <a:chExt cx="6008578" cy="3834468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8FDC209-E63A-50A7-EA12-7C1E7BD5DE63}"/>
                </a:ext>
              </a:extLst>
            </p:cNvPr>
            <p:cNvSpPr/>
            <p:nvPr/>
          </p:nvSpPr>
          <p:spPr>
            <a:xfrm>
              <a:off x="2367354" y="1687880"/>
              <a:ext cx="6008578" cy="383446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7DE00FB0-EF05-ACE1-20AD-995179B6AB28}"/>
                </a:ext>
              </a:extLst>
            </p:cNvPr>
            <p:cNvSpPr txBox="1"/>
            <p:nvPr/>
          </p:nvSpPr>
          <p:spPr>
            <a:xfrm>
              <a:off x="6768020" y="1797170"/>
              <a:ext cx="1377008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b="1" i="1" dirty="0" err="1">
                  <a:solidFill>
                    <a:schemeClr val="bg1"/>
                  </a:solidFill>
                </a:rPr>
                <a:t>bez</a:t>
              </a:r>
              <a:r>
                <a:rPr lang="nb-NO" b="1" i="1" dirty="0">
                  <a:solidFill>
                    <a:schemeClr val="bg1"/>
                  </a:solidFill>
                </a:rPr>
                <a:t>- ... -</a:t>
              </a:r>
            </a:p>
          </p:txBody>
        </p:sp>
      </p:grpSp>
      <p:sp>
        <p:nvSpPr>
          <p:cNvPr id="28" name="Bildeforklaring formet som et avrundet rektangel 27">
            <a:extLst>
              <a:ext uri="{FF2B5EF4-FFF2-40B4-BE49-F238E27FC236}">
                <a16:creationId xmlns:a16="http://schemas.microsoft.com/office/drawing/2014/main" id="{2C605AC1-72A7-4602-2426-1248B1B83914}"/>
              </a:ext>
            </a:extLst>
          </p:cNvPr>
          <p:cNvSpPr/>
          <p:nvPr/>
        </p:nvSpPr>
        <p:spPr>
          <a:xfrm>
            <a:off x="8615250" y="1389726"/>
            <a:ext cx="3433665" cy="1552367"/>
          </a:xfrm>
          <a:prstGeom prst="wedgeRoundRectCallout">
            <a:avLst>
              <a:gd name="adj1" fmla="val -59148"/>
              <a:gd name="adj2" fmla="val 29598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i="1" dirty="0" err="1"/>
              <a:t>Bez</a:t>
            </a:r>
            <a:r>
              <a:rPr lang="nb-NO" i="1" dirty="0"/>
              <a:t>-</a:t>
            </a:r>
            <a:r>
              <a:rPr lang="nb-NO" dirty="0"/>
              <a:t> = ‘</a:t>
            </a:r>
            <a:r>
              <a:rPr lang="nb-NO" dirty="0" err="1"/>
              <a:t>without</a:t>
            </a:r>
            <a:r>
              <a:rPr lang="nb-NO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Negative </a:t>
            </a:r>
            <a:r>
              <a:rPr lang="nb-NO" dirty="0" err="1"/>
              <a:t>construal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External</a:t>
            </a:r>
            <a:r>
              <a:rPr lang="nb-NO" dirty="0"/>
              <a:t> </a:t>
            </a:r>
            <a:r>
              <a:rPr lang="nb-NO" dirty="0" err="1"/>
              <a:t>threat</a:t>
            </a:r>
            <a:r>
              <a:rPr lang="nb-NO" dirty="0"/>
              <a:t> or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psychological</a:t>
            </a:r>
            <a:r>
              <a:rPr lang="nb-NO" dirty="0"/>
              <a:t> </a:t>
            </a:r>
            <a:r>
              <a:rPr lang="nb-NO" dirty="0" err="1"/>
              <a:t>state</a:t>
            </a:r>
            <a:endParaRPr lang="nb-NO" dirty="0"/>
          </a:p>
        </p:txBody>
      </p:sp>
      <p:sp>
        <p:nvSpPr>
          <p:cNvPr id="40" name="Bildeforklaring formet som et avrundet rektangel 39">
            <a:extLst>
              <a:ext uri="{FF2B5EF4-FFF2-40B4-BE49-F238E27FC236}">
                <a16:creationId xmlns:a16="http://schemas.microsoft.com/office/drawing/2014/main" id="{0C023625-CC95-2AAC-EFD4-F131817515BA}"/>
              </a:ext>
            </a:extLst>
          </p:cNvPr>
          <p:cNvSpPr/>
          <p:nvPr/>
        </p:nvSpPr>
        <p:spPr>
          <a:xfrm>
            <a:off x="131846" y="5879770"/>
            <a:ext cx="4152229" cy="821299"/>
          </a:xfrm>
          <a:prstGeom prst="wedgeRoundRectCallout">
            <a:avLst>
              <a:gd name="adj1" fmla="val -31755"/>
              <a:gd name="adj2" fmla="val -87462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Opaque</a:t>
            </a:r>
            <a:r>
              <a:rPr lang="nb-NO" dirty="0">
                <a:solidFill>
                  <a:schemeClr val="tx1"/>
                </a:solidFill>
              </a:rPr>
              <a:t> </a:t>
            </a:r>
            <a:br>
              <a:rPr lang="nb-NO" dirty="0">
                <a:solidFill>
                  <a:schemeClr val="tx1"/>
                </a:solidFill>
              </a:rPr>
            </a:br>
            <a:r>
              <a:rPr lang="nb-NO" dirty="0">
                <a:solidFill>
                  <a:schemeClr val="tx1"/>
                </a:solidFill>
              </a:rPr>
              <a:t>(not </a:t>
            </a:r>
            <a:r>
              <a:rPr lang="nb-NO" dirty="0" err="1">
                <a:solidFill>
                  <a:schemeClr val="tx1"/>
                </a:solidFill>
              </a:rPr>
              <a:t>morphologically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analyzable</a:t>
            </a:r>
            <a:r>
              <a:rPr lang="nb-NO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tx1"/>
                </a:solidFill>
              </a:rPr>
              <a:t>Positive </a:t>
            </a:r>
            <a:r>
              <a:rPr lang="nb-NO" dirty="0" err="1">
                <a:solidFill>
                  <a:schemeClr val="tx1"/>
                </a:solidFill>
              </a:rPr>
              <a:t>construal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AC0A9DDB-C78E-5A46-ED12-22DCED18ADF9}"/>
              </a:ext>
            </a:extLst>
          </p:cNvPr>
          <p:cNvSpPr txBox="1"/>
          <p:nvPr/>
        </p:nvSpPr>
        <p:spPr>
          <a:xfrm>
            <a:off x="7830245" y="4874805"/>
            <a:ext cx="430442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2400" dirty="0"/>
              <a:t>Three pairs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concepts</a:t>
            </a:r>
            <a:r>
              <a:rPr lang="nb-NO" sz="2400" dirty="0"/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nb-NO" sz="2400" dirty="0"/>
              <a:t>Transparent ~ </a:t>
            </a:r>
            <a:r>
              <a:rPr lang="nb-NO" sz="2400" dirty="0" err="1"/>
              <a:t>opaque</a:t>
            </a:r>
            <a:endParaRPr lang="nb-NO" sz="2400" dirty="0"/>
          </a:p>
          <a:p>
            <a:pPr marL="342900" indent="-342900">
              <a:buFont typeface="+mj-lt"/>
              <a:buAutoNum type="alphaLcPeriod"/>
            </a:pPr>
            <a:r>
              <a:rPr lang="nb-NO" sz="2400" dirty="0"/>
              <a:t>Negative ~ positive</a:t>
            </a:r>
          </a:p>
          <a:p>
            <a:pPr marL="342900" indent="-342900">
              <a:buFont typeface="+mj-lt"/>
              <a:buAutoNum type="alphaLcPeriod"/>
            </a:pPr>
            <a:r>
              <a:rPr lang="nb-NO" sz="2400" dirty="0" err="1"/>
              <a:t>External</a:t>
            </a:r>
            <a:r>
              <a:rPr lang="nb-NO" sz="2400" dirty="0"/>
              <a:t> </a:t>
            </a:r>
            <a:r>
              <a:rPr lang="nb-NO" sz="2400" dirty="0" err="1"/>
              <a:t>threat</a:t>
            </a:r>
            <a:r>
              <a:rPr lang="nb-NO" sz="2400" dirty="0"/>
              <a:t> ~ </a:t>
            </a:r>
            <a:r>
              <a:rPr lang="nb-NO" sz="2400" dirty="0" err="1"/>
              <a:t>internal</a:t>
            </a:r>
            <a:r>
              <a:rPr lang="nb-NO" sz="2400" dirty="0"/>
              <a:t> </a:t>
            </a:r>
            <a:r>
              <a:rPr lang="nb-NO" sz="2400" dirty="0" err="1"/>
              <a:t>psychological</a:t>
            </a:r>
            <a:r>
              <a:rPr lang="nb-NO" sz="2400" dirty="0"/>
              <a:t> </a:t>
            </a:r>
            <a:r>
              <a:rPr lang="nb-NO" sz="2400" dirty="0" err="1"/>
              <a:t>state</a:t>
            </a:r>
            <a:endParaRPr lang="nb-NO" sz="2400" dirty="0"/>
          </a:p>
        </p:txBody>
      </p:sp>
      <p:sp>
        <p:nvSpPr>
          <p:cNvPr id="42" name="Stjerne med 32 tagger 41">
            <a:extLst>
              <a:ext uri="{FF2B5EF4-FFF2-40B4-BE49-F238E27FC236}">
                <a16:creationId xmlns:a16="http://schemas.microsoft.com/office/drawing/2014/main" id="{0EB991B1-BA6C-DE72-51DA-74530B28D4B3}"/>
              </a:ext>
            </a:extLst>
          </p:cNvPr>
          <p:cNvSpPr/>
          <p:nvPr/>
        </p:nvSpPr>
        <p:spPr>
          <a:xfrm>
            <a:off x="8573462" y="3262323"/>
            <a:ext cx="4799991" cy="1819685"/>
          </a:xfrm>
          <a:prstGeom prst="star32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>
                <a:solidFill>
                  <a:sysClr val="windowText" lastClr="000000"/>
                </a:solidFill>
              </a:rPr>
              <a:t>However</a:t>
            </a:r>
            <a:r>
              <a:rPr lang="nb-NO" b="1" dirty="0">
                <a:solidFill>
                  <a:sysClr val="windowText" lastClr="000000"/>
                </a:solidFill>
              </a:rPr>
              <a:t>, </a:t>
            </a:r>
            <a:r>
              <a:rPr lang="nb-NO" b="1" dirty="0" err="1">
                <a:solidFill>
                  <a:sysClr val="windowText" lastClr="000000"/>
                </a:solidFill>
              </a:rPr>
              <a:t>this</a:t>
            </a:r>
            <a:r>
              <a:rPr lang="nb-NO" b="1" dirty="0">
                <a:solidFill>
                  <a:sysClr val="windowText" lastClr="000000"/>
                </a:solidFill>
              </a:rPr>
              <a:t> </a:t>
            </a:r>
            <a:r>
              <a:rPr lang="nb-NO" b="1" dirty="0" err="1">
                <a:solidFill>
                  <a:sysClr val="windowText" lastClr="000000"/>
                </a:solidFill>
              </a:rPr>
              <a:t>dialect</a:t>
            </a:r>
            <a:r>
              <a:rPr lang="nb-NO" b="1" dirty="0">
                <a:solidFill>
                  <a:sysClr val="windowText" lastClr="000000"/>
                </a:solidFill>
              </a:rPr>
              <a:t> </a:t>
            </a:r>
            <a:r>
              <a:rPr lang="nb-NO" b="1" dirty="0" err="1">
                <a:solidFill>
                  <a:sysClr val="windowText" lastClr="000000"/>
                </a:solidFill>
              </a:rPr>
              <a:t>map</a:t>
            </a:r>
            <a:r>
              <a:rPr lang="nb-NO" b="1" dirty="0">
                <a:solidFill>
                  <a:sysClr val="windowText" lastClr="000000"/>
                </a:solidFill>
              </a:rPr>
              <a:t> is </a:t>
            </a:r>
            <a:r>
              <a:rPr lang="nb-NO" b="1" dirty="0" err="1">
                <a:solidFill>
                  <a:sysClr val="windowText" lastClr="000000"/>
                </a:solidFill>
              </a:rPr>
              <a:t>simplistic</a:t>
            </a:r>
            <a:r>
              <a:rPr lang="nb-NO" b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nb-NO" b="1" dirty="0" err="1">
                <a:solidFill>
                  <a:sysClr val="windowText" lastClr="000000"/>
                </a:solidFill>
              </a:rPr>
              <a:t>Let’s</a:t>
            </a:r>
            <a:r>
              <a:rPr lang="nb-NO" b="1" dirty="0">
                <a:solidFill>
                  <a:sysClr val="windowText" lastClr="000000"/>
                </a:solidFill>
              </a:rPr>
              <a:t> </a:t>
            </a:r>
            <a:r>
              <a:rPr lang="nb-NO" b="1" dirty="0" err="1">
                <a:solidFill>
                  <a:sysClr val="windowText" lastClr="000000"/>
                </a:solidFill>
              </a:rPr>
              <a:t>look</a:t>
            </a:r>
            <a:r>
              <a:rPr lang="nb-NO" b="1" dirty="0">
                <a:solidFill>
                  <a:sysClr val="windowText" lastClr="000000"/>
                </a:solidFill>
              </a:rPr>
              <a:t> at a </a:t>
            </a:r>
            <a:r>
              <a:rPr lang="nb-NO" b="1" dirty="0" err="1">
                <a:solidFill>
                  <a:sysClr val="windowText" lastClr="000000"/>
                </a:solidFill>
              </a:rPr>
              <a:t>parallel</a:t>
            </a:r>
            <a:r>
              <a:rPr lang="nb-NO" b="1" dirty="0">
                <a:solidFill>
                  <a:sysClr val="windowText" lastClr="000000"/>
                </a:solidFill>
              </a:rPr>
              <a:t> </a:t>
            </a:r>
            <a:r>
              <a:rPr lang="nb-NO" b="1" dirty="0" err="1">
                <a:solidFill>
                  <a:sysClr val="windowText" lastClr="000000"/>
                </a:solidFill>
              </a:rPr>
              <a:t>corpus</a:t>
            </a:r>
            <a:r>
              <a:rPr lang="nb-NO" b="1" dirty="0">
                <a:solidFill>
                  <a:sysClr val="windowText" lastClr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214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003F10-45EE-B428-1455-F1484641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" y="207813"/>
            <a:ext cx="11828477" cy="1325563"/>
          </a:xfrm>
        </p:spPr>
        <p:txBody>
          <a:bodyPr/>
          <a:lstStyle/>
          <a:p>
            <a:pPr algn="ctr"/>
            <a:r>
              <a:rPr lang="nb-NO" dirty="0" err="1"/>
              <a:t>Intercorp</a:t>
            </a:r>
            <a:r>
              <a:rPr lang="nb-NO" dirty="0"/>
              <a:t>: </a:t>
            </a:r>
            <a:r>
              <a:rPr lang="nb-NO" dirty="0" err="1"/>
              <a:t>translations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i="1" dirty="0" err="1"/>
              <a:t>security</a:t>
            </a:r>
            <a:r>
              <a:rPr lang="nb-NO" dirty="0"/>
              <a:t> and </a:t>
            </a:r>
            <a:r>
              <a:rPr lang="nb-NO" i="1" dirty="0" err="1"/>
              <a:t>safety</a:t>
            </a:r>
            <a:endParaRPr lang="nb-NO" i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533BB58-FD38-26DD-70C4-DA4EA85F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9" y="4359275"/>
            <a:ext cx="11779479" cy="2385648"/>
          </a:xfrm>
          <a:solidFill>
            <a:schemeClr val="bg1">
              <a:lumMod val="85000"/>
            </a:schemeClr>
          </a:solidFill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 </a:t>
            </a:r>
            <a:r>
              <a:rPr lang="nb-NO" dirty="0" err="1"/>
              <a:t>Geographic</a:t>
            </a:r>
            <a:r>
              <a:rPr lang="nb-NO" dirty="0"/>
              <a:t> </a:t>
            </a:r>
            <a:r>
              <a:rPr lang="nb-NO" dirty="0" err="1"/>
              <a:t>distribution</a:t>
            </a:r>
            <a:endParaRPr lang="nb-NO" dirty="0"/>
          </a:p>
          <a:p>
            <a:pPr marL="623888" lvl="1" indent="-360363">
              <a:buFont typeface="+mj-lt"/>
              <a:buAutoNum type="alphaLcPeriod"/>
            </a:pPr>
            <a:r>
              <a:rPr lang="nb-NO" dirty="0" err="1"/>
              <a:t>Confirms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from </a:t>
            </a:r>
            <a:r>
              <a:rPr lang="nb-NO" dirty="0" err="1"/>
              <a:t>previous</a:t>
            </a:r>
            <a:r>
              <a:rPr lang="nb-NO" dirty="0"/>
              <a:t> slides,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adds</a:t>
            </a:r>
            <a:r>
              <a:rPr lang="nb-NO" dirty="0"/>
              <a:t> </a:t>
            </a:r>
            <a:r>
              <a:rPr lang="nb-NO" dirty="0" err="1"/>
              <a:t>nuances</a:t>
            </a:r>
            <a:endParaRPr lang="nb-NO" dirty="0"/>
          </a:p>
          <a:p>
            <a:pPr marL="623888" lvl="1" indent="-360363">
              <a:buFont typeface="+mj-lt"/>
              <a:buAutoNum type="alphaLcPeriod"/>
            </a:pPr>
            <a:r>
              <a:rPr lang="nb-NO" dirty="0"/>
              <a:t>Sixth </a:t>
            </a:r>
            <a:r>
              <a:rPr lang="nb-NO" dirty="0" err="1"/>
              <a:t>root</a:t>
            </a:r>
            <a:r>
              <a:rPr lang="nb-NO" dirty="0"/>
              <a:t>: </a:t>
            </a:r>
            <a:r>
              <a:rPr lang="nb-NO" i="1" dirty="0" err="1">
                <a:highlight>
                  <a:srgbClr val="FFFF00"/>
                </a:highlight>
              </a:rPr>
              <a:t>xran</a:t>
            </a:r>
            <a:r>
              <a:rPr lang="nb-NO" i="1" dirty="0"/>
              <a:t> </a:t>
            </a:r>
            <a:r>
              <a:rPr lang="nb-NO" dirty="0" err="1"/>
              <a:t>related</a:t>
            </a:r>
            <a:r>
              <a:rPr lang="nb-NO" dirty="0"/>
              <a:t> to </a:t>
            </a:r>
            <a:r>
              <a:rPr lang="nb-NO" dirty="0" err="1"/>
              <a:t>guarding</a:t>
            </a:r>
            <a:r>
              <a:rPr lang="nb-NO" dirty="0"/>
              <a:t> (“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” = “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guards</a:t>
            </a:r>
            <a:r>
              <a:rPr lang="nb-NO" dirty="0"/>
              <a:t>”)</a:t>
            </a:r>
          </a:p>
          <a:p>
            <a:pPr marL="623888" lvl="1" indent="-360363">
              <a:buFont typeface="+mj-lt"/>
              <a:buAutoNum type="alphaLcPeriod"/>
            </a:pP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roots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attested</a:t>
            </a:r>
            <a:r>
              <a:rPr lang="nb-NO" dirty="0"/>
              <a:t> in West and South </a:t>
            </a:r>
            <a:r>
              <a:rPr lang="nb-NO" dirty="0" err="1"/>
              <a:t>Slavic</a:t>
            </a:r>
            <a:endParaRPr lang="nb-NO" dirty="0"/>
          </a:p>
          <a:p>
            <a:pPr marL="623888" lvl="1" indent="-360363">
              <a:buFont typeface="+mj-lt"/>
              <a:buAutoNum type="alphaLcPeriod"/>
            </a:pPr>
            <a:r>
              <a:rPr lang="nb-NO" i="1" dirty="0"/>
              <a:t>Sigur-</a:t>
            </a:r>
            <a:r>
              <a:rPr lang="nb-NO" dirty="0"/>
              <a:t> and </a:t>
            </a:r>
            <a:r>
              <a:rPr lang="nb-NO" i="1" dirty="0"/>
              <a:t>bed-</a:t>
            </a:r>
            <a:r>
              <a:rPr lang="nb-NO" dirty="0"/>
              <a:t> </a:t>
            </a:r>
            <a:r>
              <a:rPr lang="nb-NO" dirty="0" err="1"/>
              <a:t>compete</a:t>
            </a:r>
            <a:r>
              <a:rPr lang="nb-NO" dirty="0"/>
              <a:t> in </a:t>
            </a:r>
            <a:r>
              <a:rPr lang="nb-NO" dirty="0" err="1"/>
              <a:t>Serbian</a:t>
            </a:r>
            <a:r>
              <a:rPr lang="nb-NO" dirty="0"/>
              <a:t> and </a:t>
            </a:r>
            <a:r>
              <a:rPr lang="nb-NO" dirty="0" err="1"/>
              <a:t>Macedonian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 </a:t>
            </a:r>
            <a:r>
              <a:rPr lang="nb-NO" i="1" dirty="0"/>
              <a:t>Security</a:t>
            </a:r>
            <a:r>
              <a:rPr lang="nb-NO" dirty="0"/>
              <a:t> vs. </a:t>
            </a:r>
            <a:r>
              <a:rPr lang="nb-NO" i="1" dirty="0" err="1"/>
              <a:t>safety</a:t>
            </a:r>
            <a:endParaRPr lang="nb-NO" i="1" dirty="0"/>
          </a:p>
          <a:p>
            <a:pPr marL="623888" lvl="1" indent="-350838">
              <a:buFont typeface="+mj-lt"/>
              <a:buAutoNum type="alphaLcPeriod"/>
            </a:pPr>
            <a:r>
              <a:rPr lang="nb-NO" dirty="0" err="1"/>
              <a:t>Identical</a:t>
            </a:r>
            <a:r>
              <a:rPr lang="nb-NO" dirty="0"/>
              <a:t>: </a:t>
            </a:r>
            <a:r>
              <a:rPr lang="nb-NO" dirty="0" err="1"/>
              <a:t>Ukrainian</a:t>
            </a:r>
            <a:r>
              <a:rPr lang="nb-NO" dirty="0"/>
              <a:t>, </a:t>
            </a:r>
            <a:r>
              <a:rPr lang="nb-NO" dirty="0" err="1"/>
              <a:t>Slovene</a:t>
            </a:r>
            <a:r>
              <a:rPr lang="nb-NO" dirty="0"/>
              <a:t>, </a:t>
            </a:r>
            <a:r>
              <a:rPr lang="nb-NO" dirty="0" err="1"/>
              <a:t>Croatian</a:t>
            </a:r>
            <a:endParaRPr lang="nb-NO" dirty="0"/>
          </a:p>
          <a:p>
            <a:pPr marL="623888" lvl="1" indent="-350838">
              <a:buFont typeface="+mj-lt"/>
              <a:buAutoNum type="alphaLcPeriod"/>
            </a:pPr>
            <a:r>
              <a:rPr lang="nb-NO" dirty="0" err="1"/>
              <a:t>Quantitatively</a:t>
            </a:r>
            <a:r>
              <a:rPr lang="nb-NO" dirty="0"/>
              <a:t> different (same </a:t>
            </a:r>
            <a:r>
              <a:rPr lang="nb-NO" dirty="0" err="1"/>
              <a:t>roots</a:t>
            </a:r>
            <a:r>
              <a:rPr lang="nb-NO" dirty="0"/>
              <a:t>, different </a:t>
            </a:r>
            <a:r>
              <a:rPr lang="nb-NO" dirty="0" err="1"/>
              <a:t>distribution</a:t>
            </a:r>
            <a:r>
              <a:rPr lang="nb-NO" dirty="0"/>
              <a:t>): Russian, Polish, </a:t>
            </a:r>
            <a:r>
              <a:rPr lang="nb-NO" dirty="0" err="1"/>
              <a:t>Czech</a:t>
            </a:r>
            <a:r>
              <a:rPr lang="nb-NO" dirty="0"/>
              <a:t>, Slovak, </a:t>
            </a:r>
            <a:r>
              <a:rPr lang="nb-NO" dirty="0" err="1"/>
              <a:t>Serbian</a:t>
            </a:r>
            <a:r>
              <a:rPr lang="nb-NO" dirty="0"/>
              <a:t>, </a:t>
            </a:r>
            <a:r>
              <a:rPr lang="nb-NO" dirty="0" err="1"/>
              <a:t>Macedonian</a:t>
            </a:r>
            <a:endParaRPr lang="nb-NO" dirty="0"/>
          </a:p>
          <a:p>
            <a:pPr marL="623888" lvl="1" indent="-350838">
              <a:buFont typeface="+mj-lt"/>
              <a:buAutoNum type="alphaLcPeriod"/>
            </a:pPr>
            <a:r>
              <a:rPr lang="nb-NO" dirty="0" err="1"/>
              <a:t>Qualitatively</a:t>
            </a:r>
            <a:r>
              <a:rPr lang="nb-NO" dirty="0"/>
              <a:t> different (different </a:t>
            </a:r>
            <a:r>
              <a:rPr lang="nb-NO" dirty="0" err="1"/>
              <a:t>roots</a:t>
            </a:r>
            <a:r>
              <a:rPr lang="nb-NO" dirty="0"/>
              <a:t>): </a:t>
            </a:r>
            <a:r>
              <a:rPr lang="nb-NO" dirty="0" err="1"/>
              <a:t>Bulgarian</a:t>
            </a:r>
            <a:endParaRPr lang="nb-NO" dirty="0"/>
          </a:p>
        </p:txBody>
      </p:sp>
      <p:pic>
        <p:nvPicPr>
          <p:cNvPr id="5" name="Bilde 4" descr="Et bilde som inneholder line, Fargerikt, Font, Plottdiagram&#10;&#10;Automatisk generert beskrivelse">
            <a:extLst>
              <a:ext uri="{FF2B5EF4-FFF2-40B4-BE49-F238E27FC236}">
                <a16:creationId xmlns:a16="http://schemas.microsoft.com/office/drawing/2014/main" id="{26F8E577-1521-0B7D-ED27-D04E7E6BD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0" y="1355414"/>
            <a:ext cx="11779479" cy="30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 4">
            <a:extLst>
              <a:ext uri="{FF2B5EF4-FFF2-40B4-BE49-F238E27FC236}">
                <a16:creationId xmlns:a16="http://schemas.microsoft.com/office/drawing/2014/main" id="{D167D4C3-69DE-4893-F374-807AC0BAA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75794"/>
              </p:ext>
            </p:extLst>
          </p:nvPr>
        </p:nvGraphicFramePr>
        <p:xfrm>
          <a:off x="838200" y="3727700"/>
          <a:ext cx="109900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110">
                  <a:extLst>
                    <a:ext uri="{9D8B030D-6E8A-4147-A177-3AD203B41FA5}">
                      <a16:colId xmlns:a16="http://schemas.microsoft.com/office/drawing/2014/main" val="1888464390"/>
                    </a:ext>
                  </a:extLst>
                </a:gridCol>
                <a:gridCol w="1229032">
                  <a:extLst>
                    <a:ext uri="{9D8B030D-6E8A-4147-A177-3AD203B41FA5}">
                      <a16:colId xmlns:a16="http://schemas.microsoft.com/office/drawing/2014/main" val="2346844740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17511591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43164593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3887328500"/>
                    </a:ext>
                  </a:extLst>
                </a:gridCol>
                <a:gridCol w="1229032">
                  <a:extLst>
                    <a:ext uri="{9D8B030D-6E8A-4147-A177-3AD203B41FA5}">
                      <a16:colId xmlns:a16="http://schemas.microsoft.com/office/drawing/2014/main" val="751621903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1798115889"/>
                    </a:ext>
                  </a:extLst>
                </a:gridCol>
                <a:gridCol w="1199532">
                  <a:extLst>
                    <a:ext uri="{9D8B030D-6E8A-4147-A177-3AD203B41FA5}">
                      <a16:colId xmlns:a16="http://schemas.microsoft.com/office/drawing/2014/main" val="31412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Uk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Pl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Cz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Sn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Cr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1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Comfort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6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Stability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Integrity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confidence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9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Efficiency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9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Privacy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1268"/>
                  </a:ext>
                </a:extLst>
              </a:tr>
            </a:tbl>
          </a:graphicData>
        </a:graphic>
      </p:graphicFrame>
      <p:sp>
        <p:nvSpPr>
          <p:cNvPr id="2" name="Tittel 1">
            <a:extLst>
              <a:ext uri="{FF2B5EF4-FFF2-40B4-BE49-F238E27FC236}">
                <a16:creationId xmlns:a16="http://schemas.microsoft.com/office/drawing/2014/main" id="{636A1F1B-1D11-CCA8-9609-8C0DA227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Semantic</a:t>
            </a:r>
            <a:r>
              <a:rPr lang="nb-NO" dirty="0"/>
              <a:t> </a:t>
            </a:r>
            <a:r>
              <a:rPr lang="nb-NO" dirty="0" err="1"/>
              <a:t>vectors</a:t>
            </a:r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77BAA8E-36D2-0861-2991-C38045831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23598"/>
              </p:ext>
            </p:extLst>
          </p:nvPr>
        </p:nvGraphicFramePr>
        <p:xfrm>
          <a:off x="838200" y="1597025"/>
          <a:ext cx="1099000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942">
                  <a:extLst>
                    <a:ext uri="{9D8B030D-6E8A-4147-A177-3AD203B41FA5}">
                      <a16:colId xmlns:a16="http://schemas.microsoft.com/office/drawing/2014/main" val="1888464390"/>
                    </a:ext>
                  </a:extLst>
                </a:gridCol>
                <a:gridCol w="1229032">
                  <a:extLst>
                    <a:ext uri="{9D8B030D-6E8A-4147-A177-3AD203B41FA5}">
                      <a16:colId xmlns:a16="http://schemas.microsoft.com/office/drawing/2014/main" val="2346844740"/>
                    </a:ext>
                  </a:extLst>
                </a:gridCol>
                <a:gridCol w="1229032">
                  <a:extLst>
                    <a:ext uri="{9D8B030D-6E8A-4147-A177-3AD203B41FA5}">
                      <a16:colId xmlns:a16="http://schemas.microsoft.com/office/drawing/2014/main" val="1751159191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543164593"/>
                    </a:ext>
                  </a:extLst>
                </a:gridCol>
                <a:gridCol w="1209367">
                  <a:extLst>
                    <a:ext uri="{9D8B030D-6E8A-4147-A177-3AD203B41FA5}">
                      <a16:colId xmlns:a16="http://schemas.microsoft.com/office/drawing/2014/main" val="38873285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1621903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179811588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1412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Uk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Pl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Cz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Sn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Cr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1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Cyber, </a:t>
                      </a:r>
                      <a:r>
                        <a:rPr lang="nb-NO" dirty="0" err="1"/>
                        <a:t>information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6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6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Nuclear, </a:t>
                      </a:r>
                      <a:r>
                        <a:rPr lang="nb-NO" dirty="0" err="1"/>
                        <a:t>biology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ecology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9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Terrorism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90039"/>
                  </a:ext>
                </a:extLst>
              </a:tr>
            </a:tbl>
          </a:graphicData>
        </a:graphic>
      </p:graphicFrame>
      <p:sp>
        <p:nvSpPr>
          <p:cNvPr id="8" name="Bildeforklaring formet som et avrundet rektangel 7">
            <a:extLst>
              <a:ext uri="{FF2B5EF4-FFF2-40B4-BE49-F238E27FC236}">
                <a16:creationId xmlns:a16="http://schemas.microsoft.com/office/drawing/2014/main" id="{35039D24-307D-FB29-BC5A-24AF2FEC60EB}"/>
              </a:ext>
            </a:extLst>
          </p:cNvPr>
          <p:cNvSpPr/>
          <p:nvPr/>
        </p:nvSpPr>
        <p:spPr>
          <a:xfrm>
            <a:off x="5466735" y="275303"/>
            <a:ext cx="6361471" cy="1192153"/>
          </a:xfrm>
          <a:prstGeom prst="wedgeRoundRectCallout">
            <a:avLst>
              <a:gd name="adj1" fmla="val -54219"/>
              <a:gd name="adj2" fmla="val 13141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Based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Araneum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corpus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family</a:t>
            </a:r>
            <a:endParaRPr lang="nb-N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Generated</a:t>
            </a:r>
            <a:r>
              <a:rPr lang="nb-NO" dirty="0">
                <a:solidFill>
                  <a:schemeClr val="tx1"/>
                </a:solidFill>
              </a:rPr>
              <a:t> lists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20 most </a:t>
            </a:r>
            <a:r>
              <a:rPr lang="nb-NO" dirty="0" err="1">
                <a:solidFill>
                  <a:schemeClr val="tx1"/>
                </a:solidFill>
              </a:rPr>
              <a:t>similar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words</a:t>
            </a:r>
            <a:r>
              <a:rPr lang="nb-NO" dirty="0">
                <a:solidFill>
                  <a:schemeClr val="tx1"/>
                </a:solidFill>
              </a:rPr>
              <a:t> to </a:t>
            </a:r>
            <a:r>
              <a:rPr lang="nb-NO" dirty="0" err="1">
                <a:solidFill>
                  <a:schemeClr val="tx1"/>
                </a:solidFill>
              </a:rPr>
              <a:t>word</a:t>
            </a:r>
            <a:r>
              <a:rPr lang="nb-NO" dirty="0">
                <a:solidFill>
                  <a:schemeClr val="tx1"/>
                </a:solidFill>
              </a:rPr>
              <a:t> for ‘</a:t>
            </a:r>
            <a:r>
              <a:rPr lang="nb-NO" dirty="0" err="1">
                <a:solidFill>
                  <a:schemeClr val="tx1"/>
                </a:solidFill>
              </a:rPr>
              <a:t>security</a:t>
            </a:r>
            <a:r>
              <a:rPr lang="nb-NO" dirty="0">
                <a:solidFill>
                  <a:schemeClr val="tx1"/>
                </a:solidFill>
              </a:rPr>
              <a:t>’ in </a:t>
            </a:r>
            <a:r>
              <a:rPr lang="nb-NO" dirty="0" err="1">
                <a:solidFill>
                  <a:schemeClr val="tx1"/>
                </a:solidFill>
              </a:rPr>
              <a:t>each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language</a:t>
            </a:r>
            <a:endParaRPr lang="nb-NO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Numbers</a:t>
            </a:r>
            <a:r>
              <a:rPr lang="nb-NO" dirty="0">
                <a:solidFill>
                  <a:schemeClr val="tx1"/>
                </a:solidFill>
              </a:rPr>
              <a:t> = </a:t>
            </a:r>
            <a:r>
              <a:rPr lang="nb-NO" dirty="0" err="1">
                <a:solidFill>
                  <a:schemeClr val="tx1"/>
                </a:solidFill>
              </a:rPr>
              <a:t>numbers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word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on</a:t>
            </a:r>
            <a:r>
              <a:rPr lang="nb-NO" dirty="0">
                <a:solidFill>
                  <a:schemeClr val="tx1"/>
                </a:solidFill>
              </a:rPr>
              <a:t> list in relevant </a:t>
            </a:r>
            <a:r>
              <a:rPr lang="nb-NO" dirty="0" err="1">
                <a:solidFill>
                  <a:schemeClr val="tx1"/>
                </a:solidFill>
              </a:rPr>
              <a:t>category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D214458-92C7-AB33-302A-F6BE823D51E1}"/>
              </a:ext>
            </a:extLst>
          </p:cNvPr>
          <p:cNvSpPr txBox="1"/>
          <p:nvPr/>
        </p:nvSpPr>
        <p:spPr>
          <a:xfrm rot="16200000">
            <a:off x="-540085" y="2720459"/>
            <a:ext cx="209535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Collective</a:t>
            </a:r>
            <a:endParaRPr lang="nb-NO" dirty="0"/>
          </a:p>
          <a:p>
            <a:pPr algn="ctr"/>
            <a:r>
              <a:rPr lang="nb-NO" dirty="0" err="1"/>
              <a:t>External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73E40E90-9F73-082F-167D-917C491D4448}"/>
              </a:ext>
            </a:extLst>
          </p:cNvPr>
          <p:cNvSpPr txBox="1"/>
          <p:nvPr/>
        </p:nvSpPr>
        <p:spPr>
          <a:xfrm rot="16200000">
            <a:off x="-590982" y="4901842"/>
            <a:ext cx="2197147" cy="64633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bg1"/>
                </a:solidFill>
              </a:rPr>
              <a:t>Individual</a:t>
            </a:r>
            <a:endParaRPr lang="nb-NO" dirty="0">
              <a:solidFill>
                <a:schemeClr val="bg1"/>
              </a:solidFill>
            </a:endParaRPr>
          </a:p>
          <a:p>
            <a:pPr algn="ctr"/>
            <a:r>
              <a:rPr lang="nb-NO" dirty="0" err="1">
                <a:solidFill>
                  <a:schemeClr val="bg1"/>
                </a:solidFill>
              </a:rPr>
              <a:t>Internal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6AA634F-F324-2BEC-48B5-F7C661FD25FF}"/>
              </a:ext>
            </a:extLst>
          </p:cNvPr>
          <p:cNvSpPr/>
          <p:nvPr/>
        </p:nvSpPr>
        <p:spPr>
          <a:xfrm>
            <a:off x="2762866" y="1377848"/>
            <a:ext cx="2930012" cy="312532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Bildeforklaring formet som et avrundet rektangel 13">
            <a:extLst>
              <a:ext uri="{FF2B5EF4-FFF2-40B4-BE49-F238E27FC236}">
                <a16:creationId xmlns:a16="http://schemas.microsoft.com/office/drawing/2014/main" id="{44619E76-5EA9-52AA-3721-27E54354ABB1}"/>
              </a:ext>
            </a:extLst>
          </p:cNvPr>
          <p:cNvSpPr/>
          <p:nvPr/>
        </p:nvSpPr>
        <p:spPr>
          <a:xfrm>
            <a:off x="184426" y="149985"/>
            <a:ext cx="3763486" cy="1138041"/>
          </a:xfrm>
          <a:prstGeom prst="wedgeRoundRectCallout">
            <a:avLst>
              <a:gd name="adj1" fmla="val 37153"/>
              <a:gd name="adj2" fmla="val 7790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/>
              <a:t>Focus </a:t>
            </a:r>
            <a:r>
              <a:rPr lang="nb-NO" sz="3200" dirty="0" err="1"/>
              <a:t>on</a:t>
            </a:r>
            <a:r>
              <a:rPr lang="nb-NO" sz="3200" dirty="0"/>
              <a:t> </a:t>
            </a:r>
            <a:r>
              <a:rPr lang="nb-NO" sz="3200" dirty="0" err="1"/>
              <a:t>external</a:t>
            </a:r>
            <a:r>
              <a:rPr lang="nb-NO" sz="3200" dirty="0"/>
              <a:t>, </a:t>
            </a:r>
            <a:r>
              <a:rPr lang="nb-NO" sz="3200" dirty="0" err="1"/>
              <a:t>collective</a:t>
            </a:r>
            <a:r>
              <a:rPr lang="nb-NO" sz="3200" dirty="0"/>
              <a:t> </a:t>
            </a:r>
            <a:r>
              <a:rPr lang="nb-NO" sz="3200" dirty="0" err="1"/>
              <a:t>threats</a:t>
            </a:r>
            <a:endParaRPr lang="nb-NO" sz="3200" dirty="0"/>
          </a:p>
        </p:txBody>
      </p:sp>
      <p:sp>
        <p:nvSpPr>
          <p:cNvPr id="15" name="Bildeforklaring formet som et avrundet rektangel 14">
            <a:extLst>
              <a:ext uri="{FF2B5EF4-FFF2-40B4-BE49-F238E27FC236}">
                <a16:creationId xmlns:a16="http://schemas.microsoft.com/office/drawing/2014/main" id="{98721188-12DC-CC2B-1073-AD781C3ED4D6}"/>
              </a:ext>
            </a:extLst>
          </p:cNvPr>
          <p:cNvSpPr/>
          <p:nvPr/>
        </p:nvSpPr>
        <p:spPr>
          <a:xfrm>
            <a:off x="7964126" y="2139021"/>
            <a:ext cx="3991893" cy="1192153"/>
          </a:xfrm>
          <a:prstGeom prst="wedgeRoundRectCallout">
            <a:avLst>
              <a:gd name="adj1" fmla="val 315"/>
              <a:gd name="adj2" fmla="val 114603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/>
              <a:t>Focus </a:t>
            </a:r>
            <a:r>
              <a:rPr lang="nb-NO" sz="3200" dirty="0" err="1"/>
              <a:t>on</a:t>
            </a:r>
            <a:r>
              <a:rPr lang="nb-NO" sz="3200" dirty="0"/>
              <a:t> </a:t>
            </a:r>
            <a:r>
              <a:rPr lang="nb-NO" sz="3200" dirty="0" err="1"/>
              <a:t>indivdual</a:t>
            </a:r>
            <a:r>
              <a:rPr lang="nb-NO" sz="3200" dirty="0"/>
              <a:t>, </a:t>
            </a:r>
            <a:r>
              <a:rPr lang="nb-NO" sz="3200" dirty="0" err="1"/>
              <a:t>internal</a:t>
            </a:r>
            <a:r>
              <a:rPr lang="nb-NO" sz="3200" dirty="0"/>
              <a:t> </a:t>
            </a:r>
            <a:r>
              <a:rPr lang="nb-NO" sz="3200" dirty="0" err="1"/>
              <a:t>states</a:t>
            </a:r>
            <a:endParaRPr lang="nb-NO" sz="3200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0FE63F-B38F-2C77-44DF-0A748B46266A}"/>
              </a:ext>
            </a:extLst>
          </p:cNvPr>
          <p:cNvSpPr/>
          <p:nvPr/>
        </p:nvSpPr>
        <p:spPr>
          <a:xfrm>
            <a:off x="5181596" y="3662344"/>
            <a:ext cx="5565061" cy="283053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Bildeforklaring formet som et avrundet rektangel 16">
            <a:extLst>
              <a:ext uri="{FF2B5EF4-FFF2-40B4-BE49-F238E27FC236}">
                <a16:creationId xmlns:a16="http://schemas.microsoft.com/office/drawing/2014/main" id="{99FE19BB-1415-6BD6-85A7-E28207D23F40}"/>
              </a:ext>
            </a:extLst>
          </p:cNvPr>
          <p:cNvSpPr/>
          <p:nvPr/>
        </p:nvSpPr>
        <p:spPr>
          <a:xfrm>
            <a:off x="1981198" y="6259171"/>
            <a:ext cx="5732206" cy="578727"/>
          </a:xfrm>
          <a:prstGeom prst="wedgeRoundRectCallout">
            <a:avLst>
              <a:gd name="adj1" fmla="val 264"/>
              <a:gd name="adj2" fmla="val -7147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Semantic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vectors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</a:rPr>
              <a:t>Ukrainian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groups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with</a:t>
            </a:r>
            <a:r>
              <a:rPr lang="nb-NO" dirty="0">
                <a:solidFill>
                  <a:schemeClr val="tx1"/>
                </a:solidFill>
              </a:rPr>
              <a:t> Russian.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solidFill>
                  <a:schemeClr val="tx1"/>
                </a:solidFill>
              </a:rPr>
              <a:t>Lexical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roots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</a:rPr>
              <a:t>Ukrainian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groups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with</a:t>
            </a:r>
            <a:r>
              <a:rPr lang="nb-NO" dirty="0">
                <a:solidFill>
                  <a:schemeClr val="tx1"/>
                </a:solidFill>
              </a:rPr>
              <a:t> Polish.</a:t>
            </a:r>
          </a:p>
        </p:txBody>
      </p:sp>
    </p:spTree>
    <p:extLst>
      <p:ext uri="{BB962C8B-B14F-4D97-AF65-F5344CB8AC3E}">
        <p14:creationId xmlns:p14="http://schemas.microsoft.com/office/powerpoint/2010/main" val="34053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8AA0809-C709-2F12-17D7-20D33C09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Semantic</a:t>
            </a:r>
            <a:r>
              <a:rPr lang="nb-NO" dirty="0"/>
              <a:t> </a:t>
            </a:r>
            <a:r>
              <a:rPr lang="nb-NO" dirty="0" err="1"/>
              <a:t>vectors</a:t>
            </a:r>
            <a:r>
              <a:rPr lang="nb-NO" dirty="0"/>
              <a:t>: GNU-plots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67467901-16A3-B1D9-A3BD-472BEE9E9B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t="6218" r="5210" b="7597"/>
          <a:stretch/>
        </p:blipFill>
        <p:spPr>
          <a:xfrm>
            <a:off x="464977" y="1705431"/>
            <a:ext cx="5631024" cy="4164427"/>
          </a:xfrm>
        </p:spPr>
      </p:pic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293D820A-66C0-D1FB-9AEA-A80E92D191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6218" r="6565" b="7063"/>
          <a:stretch/>
        </p:blipFill>
        <p:spPr>
          <a:xfrm>
            <a:off x="6256001" y="1705809"/>
            <a:ext cx="5471021" cy="4181423"/>
          </a:xfr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5D3076D-3391-D25C-6118-F45AFFE71D72}"/>
              </a:ext>
            </a:extLst>
          </p:cNvPr>
          <p:cNvSpPr txBox="1"/>
          <p:nvPr/>
        </p:nvSpPr>
        <p:spPr>
          <a:xfrm>
            <a:off x="757084" y="1521142"/>
            <a:ext cx="51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RUSSIAN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5DFA07AD-C3B6-706A-E3D1-62B5AC2145D1}"/>
              </a:ext>
            </a:extLst>
          </p:cNvPr>
          <p:cNvSpPr txBox="1"/>
          <p:nvPr/>
        </p:nvSpPr>
        <p:spPr>
          <a:xfrm>
            <a:off x="6554412" y="1326080"/>
            <a:ext cx="5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Polish</a:t>
            </a:r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04ED0A6B-39D7-BDE4-2D93-F92E899AA710}"/>
              </a:ext>
            </a:extLst>
          </p:cNvPr>
          <p:cNvGrpSpPr/>
          <p:nvPr/>
        </p:nvGrpSpPr>
        <p:grpSpPr>
          <a:xfrm>
            <a:off x="2961315" y="4409034"/>
            <a:ext cx="3491217" cy="1414114"/>
            <a:chOff x="2961315" y="4409034"/>
            <a:chExt cx="3491217" cy="141411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C0BABCA-8B5B-54A8-95E0-61C2D82861EE}"/>
                </a:ext>
              </a:extLst>
            </p:cNvPr>
            <p:cNvSpPr/>
            <p:nvPr/>
          </p:nvSpPr>
          <p:spPr>
            <a:xfrm>
              <a:off x="3231160" y="4409034"/>
              <a:ext cx="3221372" cy="136740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TekstSylinder 18">
              <a:extLst>
                <a:ext uri="{FF2B5EF4-FFF2-40B4-BE49-F238E27FC236}">
                  <a16:creationId xmlns:a16="http://schemas.microsoft.com/office/drawing/2014/main" id="{36D0D9DC-975D-4489-3ACD-F8C171ED3FE9}"/>
                </a:ext>
              </a:extLst>
            </p:cNvPr>
            <p:cNvSpPr txBox="1"/>
            <p:nvPr/>
          </p:nvSpPr>
          <p:spPr>
            <a:xfrm>
              <a:off x="2961315" y="5176817"/>
              <a:ext cx="1028460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dirty="0" err="1">
                  <a:solidFill>
                    <a:schemeClr val="bg1"/>
                  </a:solidFill>
                </a:rPr>
                <a:t>Military</a:t>
              </a:r>
              <a:r>
                <a:rPr lang="nb-NO" b="1" dirty="0">
                  <a:solidFill>
                    <a:schemeClr val="bg1"/>
                  </a:solidFill>
                </a:rPr>
                <a:t> </a:t>
              </a:r>
              <a:r>
                <a:rPr lang="nb-NO" b="1" dirty="0" err="1">
                  <a:solidFill>
                    <a:schemeClr val="bg1"/>
                  </a:solidFill>
                </a:rPr>
                <a:t>threats</a:t>
              </a:r>
              <a:endParaRPr lang="nb-NO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C44CF175-292E-736C-5971-E89CDCAE4F10}"/>
              </a:ext>
            </a:extLst>
          </p:cNvPr>
          <p:cNvGrpSpPr/>
          <p:nvPr/>
        </p:nvGrpSpPr>
        <p:grpSpPr>
          <a:xfrm>
            <a:off x="4149864" y="3539484"/>
            <a:ext cx="1909242" cy="854428"/>
            <a:chOff x="4149864" y="3539484"/>
            <a:chExt cx="1909242" cy="85442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FC620D5-9BD9-5745-0C0B-E209A8F1C9B3}"/>
                </a:ext>
              </a:extLst>
            </p:cNvPr>
            <p:cNvSpPr/>
            <p:nvPr/>
          </p:nvSpPr>
          <p:spPr>
            <a:xfrm>
              <a:off x="4149864" y="3767673"/>
              <a:ext cx="1383964" cy="6262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CE9F7882-33EF-F820-6D0B-7057D06F8576}"/>
                </a:ext>
              </a:extLst>
            </p:cNvPr>
            <p:cNvSpPr txBox="1"/>
            <p:nvPr/>
          </p:nvSpPr>
          <p:spPr>
            <a:xfrm>
              <a:off x="5121562" y="3539484"/>
              <a:ext cx="937544" cy="64633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nb-NO" b="1" dirty="0" err="1">
                  <a:solidFill>
                    <a:schemeClr val="bg1"/>
                  </a:solidFill>
                </a:rPr>
                <a:t>Psych</a:t>
              </a:r>
              <a:r>
                <a:rPr lang="nb-NO" b="1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nb-NO" b="1" dirty="0" err="1">
                  <a:solidFill>
                    <a:schemeClr val="bg1"/>
                  </a:solidFill>
                </a:rPr>
                <a:t>states</a:t>
              </a:r>
              <a:endParaRPr lang="nb-NO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57160872-F1E2-C049-B62B-9151E21B56D0}"/>
              </a:ext>
            </a:extLst>
          </p:cNvPr>
          <p:cNvGrpSpPr/>
          <p:nvPr/>
        </p:nvGrpSpPr>
        <p:grpSpPr>
          <a:xfrm>
            <a:off x="7476865" y="3726883"/>
            <a:ext cx="1872941" cy="700956"/>
            <a:chOff x="7476865" y="3726883"/>
            <a:chExt cx="1872941" cy="700956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F0B6E66-29A3-4EB7-7429-124F8A9B9677}"/>
                </a:ext>
              </a:extLst>
            </p:cNvPr>
            <p:cNvSpPr/>
            <p:nvPr/>
          </p:nvSpPr>
          <p:spPr>
            <a:xfrm>
              <a:off x="8406052" y="3726883"/>
              <a:ext cx="943754" cy="3693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A2BECF07-6D01-B3FD-8EF3-04C1962C491F}"/>
                </a:ext>
              </a:extLst>
            </p:cNvPr>
            <p:cNvSpPr txBox="1"/>
            <p:nvPr/>
          </p:nvSpPr>
          <p:spPr>
            <a:xfrm>
              <a:off x="7476865" y="3781508"/>
              <a:ext cx="1051166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dirty="0" err="1">
                  <a:solidFill>
                    <a:schemeClr val="bg1"/>
                  </a:solidFill>
                </a:rPr>
                <a:t>Military</a:t>
              </a:r>
              <a:r>
                <a:rPr lang="nb-NO" b="1" dirty="0">
                  <a:solidFill>
                    <a:schemeClr val="bg1"/>
                  </a:solidFill>
                </a:rPr>
                <a:t> </a:t>
              </a:r>
              <a:r>
                <a:rPr lang="nb-NO" b="1" dirty="0" err="1">
                  <a:solidFill>
                    <a:schemeClr val="bg1"/>
                  </a:solidFill>
                </a:rPr>
                <a:t>threats</a:t>
              </a:r>
              <a:endParaRPr lang="nb-NO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F7A18FFA-6B7D-984D-9776-1D319FCC646D}"/>
              </a:ext>
            </a:extLst>
          </p:cNvPr>
          <p:cNvGrpSpPr/>
          <p:nvPr/>
        </p:nvGrpSpPr>
        <p:grpSpPr>
          <a:xfrm>
            <a:off x="2101198" y="4096215"/>
            <a:ext cx="1571008" cy="600708"/>
            <a:chOff x="2101198" y="4096215"/>
            <a:chExt cx="1571008" cy="600708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F49E1A6-9CD3-B9DB-D48C-409A578075CA}"/>
                </a:ext>
              </a:extLst>
            </p:cNvPr>
            <p:cNvSpPr/>
            <p:nvPr/>
          </p:nvSpPr>
          <p:spPr>
            <a:xfrm>
              <a:off x="2605810" y="4096215"/>
              <a:ext cx="1066396" cy="36933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" name="TekstSylinder 1">
              <a:extLst>
                <a:ext uri="{FF2B5EF4-FFF2-40B4-BE49-F238E27FC236}">
                  <a16:creationId xmlns:a16="http://schemas.microsoft.com/office/drawing/2014/main" id="{44A635E8-584D-A52F-F0F3-A3D29C282210}"/>
                </a:ext>
              </a:extLst>
            </p:cNvPr>
            <p:cNvSpPr txBox="1"/>
            <p:nvPr/>
          </p:nvSpPr>
          <p:spPr>
            <a:xfrm>
              <a:off x="2101198" y="4327591"/>
              <a:ext cx="102099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dirty="0" err="1"/>
                <a:t>Guards</a:t>
              </a:r>
              <a:endParaRPr lang="nb-NO" b="1" dirty="0"/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816B516-ACE5-0FFC-4985-00A45E836D72}"/>
              </a:ext>
            </a:extLst>
          </p:cNvPr>
          <p:cNvGrpSpPr/>
          <p:nvPr/>
        </p:nvGrpSpPr>
        <p:grpSpPr>
          <a:xfrm>
            <a:off x="9135303" y="2403621"/>
            <a:ext cx="2319278" cy="3687246"/>
            <a:chOff x="9135303" y="2403621"/>
            <a:chExt cx="2319278" cy="3687246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6DBA5D9-50F6-0A4A-3A7F-31A8C6BCAD13}"/>
                </a:ext>
              </a:extLst>
            </p:cNvPr>
            <p:cNvSpPr/>
            <p:nvPr/>
          </p:nvSpPr>
          <p:spPr>
            <a:xfrm rot="18278932">
              <a:off x="8355558" y="3183366"/>
              <a:ext cx="3687246" cy="212775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6637F2-2137-5C0D-4D65-C79EE046992F}"/>
                </a:ext>
              </a:extLst>
            </p:cNvPr>
            <p:cNvSpPr txBox="1"/>
            <p:nvPr/>
          </p:nvSpPr>
          <p:spPr>
            <a:xfrm>
              <a:off x="10431416" y="4853651"/>
              <a:ext cx="1023165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dirty="0" err="1">
                  <a:solidFill>
                    <a:schemeClr val="bg1"/>
                  </a:solidFill>
                </a:rPr>
                <a:t>Civil</a:t>
              </a:r>
              <a:r>
                <a:rPr lang="nb-NO" b="1" dirty="0">
                  <a:solidFill>
                    <a:schemeClr val="bg1"/>
                  </a:solidFill>
                </a:rPr>
                <a:t> </a:t>
              </a:r>
              <a:r>
                <a:rPr lang="nb-NO" b="1" dirty="0" err="1">
                  <a:solidFill>
                    <a:schemeClr val="bg1"/>
                  </a:solidFill>
                </a:rPr>
                <a:t>threats</a:t>
              </a:r>
              <a:endParaRPr lang="nb-NO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e 6">
            <a:extLst>
              <a:ext uri="{FF2B5EF4-FFF2-40B4-BE49-F238E27FC236}">
                <a16:creationId xmlns:a16="http://schemas.microsoft.com/office/drawing/2014/main" id="{619FD1C4-2A37-3204-825D-8A963716D9BD}"/>
              </a:ext>
            </a:extLst>
          </p:cNvPr>
          <p:cNvGrpSpPr/>
          <p:nvPr/>
        </p:nvGrpSpPr>
        <p:grpSpPr>
          <a:xfrm>
            <a:off x="339118" y="2737076"/>
            <a:ext cx="3150701" cy="1490975"/>
            <a:chOff x="339118" y="2737076"/>
            <a:chExt cx="3150701" cy="149097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49C26CA-5A90-D1EF-1206-DD343BD0D79B}"/>
                </a:ext>
              </a:extLst>
            </p:cNvPr>
            <p:cNvSpPr/>
            <p:nvPr/>
          </p:nvSpPr>
          <p:spPr>
            <a:xfrm>
              <a:off x="339118" y="3152386"/>
              <a:ext cx="3150701" cy="1075665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" name="TekstSylinder 2">
              <a:extLst>
                <a:ext uri="{FF2B5EF4-FFF2-40B4-BE49-F238E27FC236}">
                  <a16:creationId xmlns:a16="http://schemas.microsoft.com/office/drawing/2014/main" id="{573FE443-08FC-1889-ABF4-B26480574872}"/>
                </a:ext>
              </a:extLst>
            </p:cNvPr>
            <p:cNvSpPr txBox="1"/>
            <p:nvPr/>
          </p:nvSpPr>
          <p:spPr>
            <a:xfrm>
              <a:off x="740196" y="2737076"/>
              <a:ext cx="1023165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nb-NO" b="1" dirty="0" err="1">
                  <a:solidFill>
                    <a:schemeClr val="bg1"/>
                  </a:solidFill>
                </a:rPr>
                <a:t>Civil</a:t>
              </a:r>
              <a:r>
                <a:rPr lang="nb-NO" b="1" dirty="0">
                  <a:solidFill>
                    <a:schemeClr val="bg1"/>
                  </a:solidFill>
                </a:rPr>
                <a:t> </a:t>
              </a:r>
              <a:r>
                <a:rPr lang="nb-NO" b="1" dirty="0" err="1">
                  <a:solidFill>
                    <a:schemeClr val="bg1"/>
                  </a:solidFill>
                </a:rPr>
                <a:t>threats</a:t>
              </a:r>
              <a:endParaRPr lang="nb-NO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F885AB70-3F57-38D0-D42B-6144D5ECE725}"/>
              </a:ext>
            </a:extLst>
          </p:cNvPr>
          <p:cNvGrpSpPr/>
          <p:nvPr/>
        </p:nvGrpSpPr>
        <p:grpSpPr>
          <a:xfrm>
            <a:off x="6302157" y="1464569"/>
            <a:ext cx="2921657" cy="2198478"/>
            <a:chOff x="6302157" y="1464569"/>
            <a:chExt cx="2921657" cy="2198478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2E0FB56-17F3-ACE3-7A77-1C247B068305}"/>
                </a:ext>
              </a:extLst>
            </p:cNvPr>
            <p:cNvSpPr/>
            <p:nvPr/>
          </p:nvSpPr>
          <p:spPr>
            <a:xfrm>
              <a:off x="6421117" y="1568696"/>
              <a:ext cx="2802697" cy="209435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" name="TekstSylinder 4">
              <a:extLst>
                <a:ext uri="{FF2B5EF4-FFF2-40B4-BE49-F238E27FC236}">
                  <a16:creationId xmlns:a16="http://schemas.microsoft.com/office/drawing/2014/main" id="{EF7119AF-56F2-9CB8-250F-E6F3B74E8888}"/>
                </a:ext>
              </a:extLst>
            </p:cNvPr>
            <p:cNvSpPr txBox="1"/>
            <p:nvPr/>
          </p:nvSpPr>
          <p:spPr>
            <a:xfrm>
              <a:off x="6302157" y="1464569"/>
              <a:ext cx="937544" cy="64633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nb-NO" b="1" dirty="0" err="1">
                  <a:solidFill>
                    <a:schemeClr val="bg1"/>
                  </a:solidFill>
                </a:rPr>
                <a:t>Psych</a:t>
              </a:r>
              <a:r>
                <a:rPr lang="nb-NO" b="1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nb-NO" b="1" dirty="0" err="1">
                  <a:solidFill>
                    <a:schemeClr val="bg1"/>
                  </a:solidFill>
                </a:rPr>
                <a:t>states</a:t>
              </a:r>
              <a:endParaRPr lang="nb-NO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kstSylinder 5">
            <a:extLst>
              <a:ext uri="{FF2B5EF4-FFF2-40B4-BE49-F238E27FC236}">
                <a16:creationId xmlns:a16="http://schemas.microsoft.com/office/drawing/2014/main" id="{EB36CEBF-8D8C-40E0-BCA7-723AE0749ECA}"/>
              </a:ext>
            </a:extLst>
          </p:cNvPr>
          <p:cNvSpPr txBox="1"/>
          <p:nvPr/>
        </p:nvSpPr>
        <p:spPr>
          <a:xfrm>
            <a:off x="740196" y="5887232"/>
            <a:ext cx="1109579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2800" dirty="0"/>
              <a:t>The same </a:t>
            </a:r>
            <a:r>
              <a:rPr lang="nb-NO" sz="2800" dirty="0" err="1"/>
              <a:t>groups</a:t>
            </a:r>
            <a:r>
              <a:rPr lang="nb-NO" sz="2800" dirty="0"/>
              <a:t> </a:t>
            </a:r>
            <a:r>
              <a:rPr lang="nb-NO" sz="2800" dirty="0" err="1"/>
              <a:t>of</a:t>
            </a:r>
            <a:r>
              <a:rPr lang="nb-NO" sz="2800" dirty="0"/>
              <a:t> </a:t>
            </a:r>
            <a:r>
              <a:rPr lang="nb-NO" sz="2800" dirty="0" err="1"/>
              <a:t>concepts</a:t>
            </a:r>
            <a:r>
              <a:rPr lang="nb-NO" sz="2800" dirty="0"/>
              <a:t> </a:t>
            </a:r>
            <a:r>
              <a:rPr lang="nb-NO" sz="2800" dirty="0" err="1"/>
              <a:t>recur</a:t>
            </a:r>
            <a:r>
              <a:rPr lang="nb-NO" sz="2800" dirty="0"/>
              <a:t> in </a:t>
            </a:r>
            <a:r>
              <a:rPr lang="nb-NO" sz="2800" dirty="0" err="1"/>
              <a:t>both</a:t>
            </a:r>
            <a:r>
              <a:rPr lang="nb-NO" sz="2800" dirty="0"/>
              <a:t> </a:t>
            </a:r>
            <a:r>
              <a:rPr lang="nb-NO" sz="2800" dirty="0" err="1"/>
              <a:t>languages</a:t>
            </a:r>
            <a:r>
              <a:rPr lang="nb-NO" sz="2800" dirty="0"/>
              <a:t>, </a:t>
            </a:r>
            <a:r>
              <a:rPr lang="nb-NO" sz="2800" dirty="0" err="1"/>
              <a:t>but</a:t>
            </a:r>
            <a:r>
              <a:rPr lang="nb-NO" sz="2800" dirty="0"/>
              <a:t> </a:t>
            </a:r>
            <a:r>
              <a:rPr lang="nb-NO" sz="2800" dirty="0" err="1"/>
              <a:t>with</a:t>
            </a:r>
            <a:r>
              <a:rPr lang="nb-NO" sz="2800" dirty="0"/>
              <a:t> different “</a:t>
            </a:r>
            <a:r>
              <a:rPr lang="nb-NO" sz="2800" dirty="0" err="1"/>
              <a:t>centers</a:t>
            </a:r>
            <a:r>
              <a:rPr lang="nb-NO" sz="2800" dirty="0"/>
              <a:t> </a:t>
            </a:r>
            <a:r>
              <a:rPr lang="nb-NO" sz="2800" dirty="0" err="1"/>
              <a:t>of</a:t>
            </a:r>
            <a:r>
              <a:rPr lang="nb-NO" sz="2800" dirty="0"/>
              <a:t> </a:t>
            </a:r>
            <a:r>
              <a:rPr lang="nb-NO" sz="2800" dirty="0" err="1"/>
              <a:t>gravity</a:t>
            </a:r>
            <a:r>
              <a:rPr lang="nb-NO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87537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B9869F-DF2A-F6F6-D052-FD68A385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23" y="0"/>
            <a:ext cx="7192240" cy="1165253"/>
          </a:xfrm>
        </p:spPr>
        <p:txBody>
          <a:bodyPr/>
          <a:lstStyle/>
          <a:p>
            <a:r>
              <a:rPr lang="nb-NO" dirty="0" err="1"/>
              <a:t>Collocations</a:t>
            </a:r>
            <a:r>
              <a:rPr lang="nb-NO" dirty="0"/>
              <a:t>: nominal </a:t>
            </a:r>
            <a:r>
              <a:rPr lang="nb-NO" dirty="0" err="1"/>
              <a:t>words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97BABC-3008-B2CF-3A49-1704BE83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597"/>
            <a:ext cx="7488504" cy="2171840"/>
          </a:xfrm>
        </p:spPr>
        <p:txBody>
          <a:bodyPr>
            <a:normAutofit/>
          </a:bodyPr>
          <a:lstStyle/>
          <a:p>
            <a:r>
              <a:rPr lang="nb-NO" sz="2400" dirty="0" err="1"/>
              <a:t>Collocations</a:t>
            </a:r>
            <a:endParaRPr lang="nb-NO" sz="2400" dirty="0"/>
          </a:p>
          <a:p>
            <a:pPr lvl="1"/>
            <a:r>
              <a:rPr lang="nb-NO" sz="2000" dirty="0"/>
              <a:t>Words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occur</a:t>
            </a:r>
            <a:r>
              <a:rPr lang="nb-NO" sz="2000" dirty="0"/>
              <a:t> </a:t>
            </a:r>
            <a:r>
              <a:rPr lang="nb-NO" sz="2000" dirty="0" err="1"/>
              <a:t>together</a:t>
            </a:r>
            <a:r>
              <a:rPr lang="nb-NO" sz="2000" dirty="0"/>
              <a:t> more </a:t>
            </a:r>
            <a:r>
              <a:rPr lang="nb-NO" sz="2000" dirty="0" err="1"/>
              <a:t>frequently</a:t>
            </a:r>
            <a:r>
              <a:rPr lang="nb-NO" sz="2000" dirty="0"/>
              <a:t> </a:t>
            </a:r>
            <a:r>
              <a:rPr lang="nb-NO" sz="2000" dirty="0" err="1"/>
              <a:t>than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 </a:t>
            </a:r>
            <a:r>
              <a:rPr lang="nb-NO" sz="2000" dirty="0" err="1"/>
              <a:t>should</a:t>
            </a:r>
            <a:r>
              <a:rPr lang="nb-NO" sz="2000" dirty="0"/>
              <a:t> </a:t>
            </a:r>
            <a:r>
              <a:rPr lang="nb-NO" sz="2000" dirty="0" err="1"/>
              <a:t>expect</a:t>
            </a:r>
            <a:r>
              <a:rPr lang="nb-NO" sz="2000" dirty="0"/>
              <a:t> </a:t>
            </a:r>
            <a:r>
              <a:rPr lang="nb-NO" sz="2000" dirty="0" err="1"/>
              <a:t>based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frequency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each</a:t>
            </a:r>
            <a:r>
              <a:rPr lang="nb-NO" sz="2000" dirty="0"/>
              <a:t> </a:t>
            </a:r>
            <a:r>
              <a:rPr lang="nb-NO" sz="2000" dirty="0" err="1"/>
              <a:t>word</a:t>
            </a:r>
            <a:endParaRPr lang="nb-NO" sz="2000" dirty="0"/>
          </a:p>
          <a:p>
            <a:r>
              <a:rPr lang="nb-NO" sz="2400" dirty="0" err="1"/>
              <a:t>Araneum</a:t>
            </a:r>
            <a:r>
              <a:rPr lang="nb-NO" sz="2400" dirty="0"/>
              <a:t> </a:t>
            </a:r>
            <a:r>
              <a:rPr lang="nb-NO" sz="2400" dirty="0" err="1"/>
              <a:t>corpora</a:t>
            </a:r>
            <a:endParaRPr lang="nb-NO" sz="2400" dirty="0"/>
          </a:p>
          <a:p>
            <a:pPr lvl="1"/>
            <a:r>
              <a:rPr lang="nb-NO" sz="2000" dirty="0" err="1"/>
              <a:t>Provide</a:t>
            </a:r>
            <a:r>
              <a:rPr lang="nb-NO" sz="2000" dirty="0"/>
              <a:t> </a:t>
            </a:r>
            <a:r>
              <a:rPr lang="nb-NO" sz="2000" dirty="0" err="1"/>
              <a:t>ranked</a:t>
            </a:r>
            <a:r>
              <a:rPr lang="nb-NO" sz="2000" dirty="0"/>
              <a:t> lists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collocations</a:t>
            </a:r>
            <a:r>
              <a:rPr lang="nb-NO" sz="2000" dirty="0"/>
              <a:t> for </a:t>
            </a:r>
            <a:r>
              <a:rPr lang="nb-NO" sz="2000" dirty="0" err="1"/>
              <a:t>five</a:t>
            </a:r>
            <a:r>
              <a:rPr lang="nb-NO" sz="2000" dirty="0"/>
              <a:t> </a:t>
            </a:r>
            <a:r>
              <a:rPr lang="nb-NO" sz="2000" dirty="0" err="1"/>
              <a:t>languages</a:t>
            </a:r>
            <a:r>
              <a:rPr lang="nb-NO" sz="2000" dirty="0"/>
              <a:t>: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C5EB318-2748-E164-C615-5665FDF9D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128179"/>
              </p:ext>
            </p:extLst>
          </p:nvPr>
        </p:nvGraphicFramePr>
        <p:xfrm>
          <a:off x="525927" y="2784233"/>
          <a:ext cx="11166233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19">
                  <a:extLst>
                    <a:ext uri="{9D8B030D-6E8A-4147-A177-3AD203B41FA5}">
                      <a16:colId xmlns:a16="http://schemas.microsoft.com/office/drawing/2014/main" val="1888464390"/>
                    </a:ext>
                  </a:extLst>
                </a:gridCol>
                <a:gridCol w="2423754">
                  <a:extLst>
                    <a:ext uri="{9D8B030D-6E8A-4147-A177-3AD203B41FA5}">
                      <a16:colId xmlns:a16="http://schemas.microsoft.com/office/drawing/2014/main" val="23468447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51159191"/>
                    </a:ext>
                  </a:extLst>
                </a:gridCol>
                <a:gridCol w="1500553">
                  <a:extLst>
                    <a:ext uri="{9D8B030D-6E8A-4147-A177-3AD203B41FA5}">
                      <a16:colId xmlns:a16="http://schemas.microsoft.com/office/drawing/2014/main" val="543164593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3887328500"/>
                    </a:ext>
                  </a:extLst>
                </a:gridCol>
                <a:gridCol w="1817076">
                  <a:extLst>
                    <a:ext uri="{9D8B030D-6E8A-4147-A177-3AD203B41FA5}">
                      <a16:colId xmlns:a16="http://schemas.microsoft.com/office/drawing/2014/main" val="31412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Semantic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fields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Uk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Pl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Cz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1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požarnyj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požežnyj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požární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6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Cyber, </a:t>
                      </a:r>
                      <a:r>
                        <a:rPr lang="nb-NO" dirty="0" err="1"/>
                        <a:t>information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informacionnyj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informacijnyj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kybernetický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informacionen</a:t>
                      </a:r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Nuclear, </a:t>
                      </a:r>
                      <a:r>
                        <a:rPr lang="nb-NO" dirty="0" err="1"/>
                        <a:t>biology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ecology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ėkologi</a:t>
                      </a:r>
                      <a:r>
                        <a:rPr lang="cs-CZ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českij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ekologičnyj, jadernyj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jaderný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9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energetičnyj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energetyczny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energien</a:t>
                      </a:r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9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Traffic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dorožnyj, reme</a:t>
                      </a:r>
                      <a:r>
                        <a:rPr lang="sv-SE" sz="1600" dirty="0"/>
                        <a:t>n’, </a:t>
                      </a:r>
                      <a:r>
                        <a:rPr lang="cs-CZ" sz="1600" dirty="0"/>
                        <a:t>dviženie, poduška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dorožnij, rux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drogowy</a:t>
                      </a:r>
                      <a:r>
                        <a:rPr lang="sv-S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ruch</a:t>
                      </a:r>
                      <a:r>
                        <a:rPr lang="sv-S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silniční</a:t>
                      </a:r>
                      <a:r>
                        <a:rPr lang="sv-S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provoz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2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Providers, </a:t>
                      </a:r>
                      <a:r>
                        <a:rPr lang="nb-NO" dirty="0" err="1"/>
                        <a:t>organizations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procedures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aseline="0" dirty="0"/>
                        <a:t>trebovanie, texnika, služba, sistema, mera, pravilo, sobljudenie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texnika, pravilo, služba, dotrymannja</a:t>
                      </a:r>
                      <a:r>
                        <a:rPr lang="sv-S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łużba</a:t>
                      </a:r>
                      <a:r>
                        <a:rPr lang="sv-S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system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žba,</a:t>
                      </a:r>
                      <a:r>
                        <a:rPr lang="cs-CZ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sistema</a:t>
                      </a:r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4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prodovo</a:t>
                      </a:r>
                      <a:r>
                        <a:rPr lang="sv-S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</a:t>
                      </a:r>
                      <a:r>
                        <a:rPr lang="cs-CZ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čyj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potravina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18722"/>
                  </a:ext>
                </a:extLst>
              </a:tr>
            </a:tbl>
          </a:graphicData>
        </a:graphic>
      </p:graphicFrame>
      <p:sp>
        <p:nvSpPr>
          <p:cNvPr id="5" name="TekstSylinder 4">
            <a:extLst>
              <a:ext uri="{FF2B5EF4-FFF2-40B4-BE49-F238E27FC236}">
                <a16:creationId xmlns:a16="http://schemas.microsoft.com/office/drawing/2014/main" id="{D9319664-2857-16CA-F15B-197FF4773E28}"/>
              </a:ext>
            </a:extLst>
          </p:cNvPr>
          <p:cNvSpPr txBox="1"/>
          <p:nvPr/>
        </p:nvSpPr>
        <p:spPr>
          <a:xfrm>
            <a:off x="7930194" y="729146"/>
            <a:ext cx="3761966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err="1"/>
              <a:t>Confirms</a:t>
            </a:r>
            <a:r>
              <a:rPr lang="nb-NO" sz="2400" dirty="0"/>
              <a:t> </a:t>
            </a:r>
            <a:r>
              <a:rPr lang="nb-NO" sz="2400" dirty="0" err="1"/>
              <a:t>picture</a:t>
            </a:r>
            <a:r>
              <a:rPr lang="nb-NO" sz="2400" dirty="0"/>
              <a:t> from </a:t>
            </a:r>
            <a:r>
              <a:rPr lang="nb-NO" sz="2400" dirty="0" err="1"/>
              <a:t>semantic</a:t>
            </a:r>
            <a:r>
              <a:rPr lang="nb-NO" sz="2400" dirty="0"/>
              <a:t> </a:t>
            </a:r>
            <a:r>
              <a:rPr lang="nb-NO" sz="2400" dirty="0" err="1"/>
              <a:t>vectors</a:t>
            </a:r>
            <a:r>
              <a:rPr lang="nb-NO" sz="2400" dirty="0"/>
              <a:t>: </a:t>
            </a:r>
            <a:r>
              <a:rPr lang="nb-NO" sz="2400" dirty="0" err="1"/>
              <a:t>similar</a:t>
            </a:r>
            <a:r>
              <a:rPr lang="nb-NO" sz="2400" dirty="0"/>
              <a:t> </a:t>
            </a:r>
            <a:r>
              <a:rPr lang="nb-NO" sz="2400" dirty="0" err="1"/>
              <a:t>semantic</a:t>
            </a:r>
            <a:r>
              <a:rPr lang="nb-NO" sz="2400" dirty="0"/>
              <a:t> </a:t>
            </a:r>
            <a:r>
              <a:rPr lang="nb-NO" sz="2400" dirty="0" err="1"/>
              <a:t>fields</a:t>
            </a:r>
            <a:endParaRPr lang="nb-N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Russian and </a:t>
            </a:r>
            <a:r>
              <a:rPr lang="nb-NO" sz="2400" dirty="0" err="1"/>
              <a:t>Ukrainian</a:t>
            </a:r>
            <a:r>
              <a:rPr lang="nb-NO" sz="2400" dirty="0"/>
              <a:t> </a:t>
            </a:r>
            <a:r>
              <a:rPr lang="nb-NO" sz="2400" dirty="0" err="1"/>
              <a:t>very</a:t>
            </a:r>
            <a:r>
              <a:rPr lang="nb-NO" sz="2400" dirty="0"/>
              <a:t> </a:t>
            </a:r>
            <a:r>
              <a:rPr lang="nb-NO" sz="2400" dirty="0" err="1"/>
              <a:t>similar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6611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Light with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BD29AF67-25FF-4C84-8E00-E8340315E585}"/>
    </a:ext>
  </a:extLst>
</a:theme>
</file>

<file path=ppt/theme/theme2.xml><?xml version="1.0" encoding="utf-8"?>
<a:theme xmlns:a="http://schemas.openxmlformats.org/drawingml/2006/main" name="Light without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54B5237B-68B7-4078-988E-6958ACB1CA7C}"/>
    </a:ext>
  </a:extLst>
</a:theme>
</file>

<file path=ppt/theme/theme3.xml><?xml version="1.0" encoding="utf-8"?>
<a:theme xmlns:a="http://schemas.openxmlformats.org/drawingml/2006/main" name="Dark with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43056ABE-377B-4831-BFD1-B7FD42981EE3}"/>
    </a:ext>
  </a:extLst>
</a:theme>
</file>

<file path=ppt/theme/theme4.xml><?xml version="1.0" encoding="utf-8"?>
<a:theme xmlns:a="http://schemas.openxmlformats.org/drawingml/2006/main" name="Dark without patter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76813C-2232-4903-81D6-6333B17585BA}" vid="{87622ECD-DBFC-497A-9283-3D2FD7BBEC75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4450CF-6ABA-4838-9288-F877B8722107}">
  <ds:schemaRefs>
    <ds:schemaRef ds:uri="http://purl.org/dc/dcmitype/"/>
    <ds:schemaRef ds:uri="http://schemas.microsoft.com/office/2006/metadata/properties"/>
    <ds:schemaRef ds:uri="398a922c-8803-48c8-8c4d-45441d0c0e87"/>
    <ds:schemaRef ds:uri="http://www.w3.org/XML/1998/namespace"/>
    <ds:schemaRef ds:uri="http://purl.org/dc/elements/1.1/"/>
    <ds:schemaRef ds:uri="http://schemas.microsoft.com/office/2006/documentManagement/types"/>
    <ds:schemaRef ds:uri="6c86f083-272a-4d16-a1ee-41e11cc1f196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F97B2E-9823-411D-AC0A-61DE29B6E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6f083-272a-4d16-a1ee-41e11cc1f196"/>
    <ds:schemaRef ds:uri="398a922c-8803-48c8-8c4d-45441d0c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BF166D-0E69-4C17-BDD8-F7B09B99A5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with pattern</Template>
  <TotalTime>1198</TotalTime>
  <Words>2134</Words>
  <Application>Microsoft Macintosh PowerPoint</Application>
  <PresentationFormat>Widescreen</PresentationFormat>
  <Paragraphs>621</Paragraphs>
  <Slides>14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4</vt:i4>
      </vt:variant>
      <vt:variant>
        <vt:lpstr>Lysbildetitler</vt:lpstr>
      </vt:variant>
      <vt:variant>
        <vt:i4>14</vt:i4>
      </vt:variant>
    </vt:vector>
  </HeadingPairs>
  <TitlesOfParts>
    <vt:vector size="20" baseType="lpstr">
      <vt:lpstr>Arial</vt:lpstr>
      <vt:lpstr>Calibri</vt:lpstr>
      <vt:lpstr>Light with pattern</vt:lpstr>
      <vt:lpstr>Light without pattern</vt:lpstr>
      <vt:lpstr>Dark with pattern</vt:lpstr>
      <vt:lpstr>Dark without pattern</vt:lpstr>
      <vt:lpstr>Is security uniform across Slavic? </vt:lpstr>
      <vt:lpstr>UN Security Council in Slavic languages</vt:lpstr>
      <vt:lpstr>The Security council: Simplified “dialect map”</vt:lpstr>
      <vt:lpstr>Five roots: Qualitative analysis (1)</vt:lpstr>
      <vt:lpstr>Five roots: Qualitative analysis (2)</vt:lpstr>
      <vt:lpstr>Intercorp: translations of security and safety</vt:lpstr>
      <vt:lpstr>Semantic vectors</vt:lpstr>
      <vt:lpstr>Semantic vectors: GNU-plots</vt:lpstr>
      <vt:lpstr>Collocations: nominal words</vt:lpstr>
      <vt:lpstr>Collocations: verbs and verbal nouns</vt:lpstr>
      <vt:lpstr>Chat-GPT</vt:lpstr>
      <vt:lpstr>Chat GPT summarized</vt:lpstr>
      <vt:lpstr>Constructional profiles: three conceptualizations</vt:lpstr>
      <vt:lpstr>Let’s wrap up!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Tore Nesset</dc:creator>
  <cp:lastModifiedBy>Tore Nesset</cp:lastModifiedBy>
  <cp:revision>24</cp:revision>
  <dcterms:created xsi:type="dcterms:W3CDTF">2023-04-27T13:23:09Z</dcterms:created>
  <dcterms:modified xsi:type="dcterms:W3CDTF">2023-05-26T13:34:56Z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