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7" r:id="rId4"/>
    <p:sldId id="277" r:id="rId5"/>
    <p:sldId id="278" r:id="rId6"/>
    <p:sldId id="328" r:id="rId7"/>
    <p:sldId id="266" r:id="rId8"/>
    <p:sldId id="309" r:id="rId9"/>
    <p:sldId id="326" r:id="rId10"/>
    <p:sldId id="327" r:id="rId11"/>
    <p:sldId id="329" r:id="rId12"/>
    <p:sldId id="258" r:id="rId13"/>
    <p:sldId id="330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21CB9-60CB-AB4F-9055-ACAF71B2B6E3}" v="1" dt="2020-11-10T12:47:5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/>
    <p:restoredTop sz="96332"/>
  </p:normalViewPr>
  <p:slideViewPr>
    <p:cSldViewPr snapToGrid="0" snapToObjects="1">
      <p:cViewPr varScale="1">
        <p:scale>
          <a:sx n="176" d="100"/>
          <a:sy n="176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98121CB9-60CB-AB4F-9055-ACAF71B2B6E3}"/>
    <pc:docChg chg="modSld">
      <pc:chgData name="Laura A Janda" userId="1f227e26-6259-47d3-b693-dce21943f79e" providerId="ADAL" clId="{98121CB9-60CB-AB4F-9055-ACAF71B2B6E3}" dt="2020-11-10T12:54:29.215" v="95" actId="20577"/>
      <pc:docMkLst>
        <pc:docMk/>
      </pc:docMkLst>
      <pc:sldChg chg="modSp mod">
        <pc:chgData name="Laura A Janda" userId="1f227e26-6259-47d3-b693-dce21943f79e" providerId="ADAL" clId="{98121CB9-60CB-AB4F-9055-ACAF71B2B6E3}" dt="2020-11-10T12:52:27.692" v="92" actId="20577"/>
        <pc:sldMkLst>
          <pc:docMk/>
          <pc:sldMk cId="1646660579" sldId="258"/>
        </pc:sldMkLst>
        <pc:spChg chg="mod">
          <ac:chgData name="Laura A Janda" userId="1f227e26-6259-47d3-b693-dce21943f79e" providerId="ADAL" clId="{98121CB9-60CB-AB4F-9055-ACAF71B2B6E3}" dt="2020-11-10T12:52:27.692" v="92" actId="20577"/>
          <ac:spMkLst>
            <pc:docMk/>
            <pc:sldMk cId="1646660579" sldId="258"/>
            <ac:spMk id="3" creationId="{F774E978-0FB3-9D42-A88F-52600D0C213F}"/>
          </ac:spMkLst>
        </pc:spChg>
      </pc:sldChg>
      <pc:sldChg chg="modSp mod">
        <pc:chgData name="Laura A Janda" userId="1f227e26-6259-47d3-b693-dce21943f79e" providerId="ADAL" clId="{98121CB9-60CB-AB4F-9055-ACAF71B2B6E3}" dt="2020-11-10T12:45:00.855" v="35" actId="20577"/>
        <pc:sldMkLst>
          <pc:docMk/>
          <pc:sldMk cId="341605471" sldId="260"/>
        </pc:sldMkLst>
        <pc:spChg chg="mod">
          <ac:chgData name="Laura A Janda" userId="1f227e26-6259-47d3-b693-dce21943f79e" providerId="ADAL" clId="{98121CB9-60CB-AB4F-9055-ACAF71B2B6E3}" dt="2020-11-10T12:45:00.855" v="35" actId="20577"/>
          <ac:spMkLst>
            <pc:docMk/>
            <pc:sldMk cId="341605471" sldId="260"/>
            <ac:spMk id="3" creationId="{0E2955CA-D490-954D-A8EA-1F2F4CD9D0E2}"/>
          </ac:spMkLst>
        </pc:spChg>
      </pc:sldChg>
      <pc:sldChg chg="modSp mod">
        <pc:chgData name="Laura A Janda" userId="1f227e26-6259-47d3-b693-dce21943f79e" providerId="ADAL" clId="{98121CB9-60CB-AB4F-9055-ACAF71B2B6E3}" dt="2020-11-10T12:49:35.805" v="51" actId="20577"/>
        <pc:sldMkLst>
          <pc:docMk/>
          <pc:sldMk cId="2524960940" sldId="262"/>
        </pc:sldMkLst>
        <pc:spChg chg="mod">
          <ac:chgData name="Laura A Janda" userId="1f227e26-6259-47d3-b693-dce21943f79e" providerId="ADAL" clId="{98121CB9-60CB-AB4F-9055-ACAF71B2B6E3}" dt="2020-11-10T12:49:35.805" v="51" actId="20577"/>
          <ac:spMkLst>
            <pc:docMk/>
            <pc:sldMk cId="2524960940" sldId="262"/>
            <ac:spMk id="3" creationId="{8420CC48-AB78-C04B-88D8-BF6ADA237B09}"/>
          </ac:spMkLst>
        </pc:spChg>
      </pc:sldChg>
      <pc:sldChg chg="modSp mod">
        <pc:chgData name="Laura A Janda" userId="1f227e26-6259-47d3-b693-dce21943f79e" providerId="ADAL" clId="{98121CB9-60CB-AB4F-9055-ACAF71B2B6E3}" dt="2020-11-10T12:47:37.104" v="49" actId="20577"/>
        <pc:sldMkLst>
          <pc:docMk/>
          <pc:sldMk cId="2169827229" sldId="263"/>
        </pc:sldMkLst>
        <pc:spChg chg="mod">
          <ac:chgData name="Laura A Janda" userId="1f227e26-6259-47d3-b693-dce21943f79e" providerId="ADAL" clId="{98121CB9-60CB-AB4F-9055-ACAF71B2B6E3}" dt="2020-11-10T12:47:37.104" v="49" actId="20577"/>
          <ac:spMkLst>
            <pc:docMk/>
            <pc:sldMk cId="2169827229" sldId="263"/>
            <ac:spMk id="3" creationId="{9638BD53-A5B3-5949-8AFD-EB5B734F53AE}"/>
          </ac:spMkLst>
        </pc:spChg>
      </pc:sldChg>
      <pc:sldChg chg="modSp mod">
        <pc:chgData name="Laura A Janda" userId="1f227e26-6259-47d3-b693-dce21943f79e" providerId="ADAL" clId="{98121CB9-60CB-AB4F-9055-ACAF71B2B6E3}" dt="2020-11-10T12:54:29.215" v="95" actId="20577"/>
        <pc:sldMkLst>
          <pc:docMk/>
          <pc:sldMk cId="270247887" sldId="264"/>
        </pc:sldMkLst>
        <pc:spChg chg="mod">
          <ac:chgData name="Laura A Janda" userId="1f227e26-6259-47d3-b693-dce21943f79e" providerId="ADAL" clId="{98121CB9-60CB-AB4F-9055-ACAF71B2B6E3}" dt="2020-11-10T12:54:29.215" v="95" actId="20577"/>
          <ac:spMkLst>
            <pc:docMk/>
            <pc:sldMk cId="270247887" sldId="264"/>
            <ac:spMk id="3" creationId="{23AA2465-71FA-6542-9AA2-A0FB77FE9513}"/>
          </ac:spMkLst>
        </pc:spChg>
      </pc:sldChg>
      <pc:sldChg chg="modSp mod">
        <pc:chgData name="Laura A Janda" userId="1f227e26-6259-47d3-b693-dce21943f79e" providerId="ADAL" clId="{98121CB9-60CB-AB4F-9055-ACAF71B2B6E3}" dt="2020-11-09T08:14:51.642" v="0" actId="20577"/>
        <pc:sldMkLst>
          <pc:docMk/>
          <pc:sldMk cId="652072741" sldId="265"/>
        </pc:sldMkLst>
        <pc:spChg chg="mod">
          <ac:chgData name="Laura A Janda" userId="1f227e26-6259-47d3-b693-dce21943f79e" providerId="ADAL" clId="{98121CB9-60CB-AB4F-9055-ACAF71B2B6E3}" dt="2020-11-09T08:14:51.642" v="0" actId="20577"/>
          <ac:spMkLst>
            <pc:docMk/>
            <pc:sldMk cId="652072741" sldId="265"/>
            <ac:spMk id="3" creationId="{B89026CE-F524-3840-83E9-C53E37C47D94}"/>
          </ac:spMkLst>
        </pc:spChg>
      </pc:sldChg>
      <pc:sldChg chg="modSp mod">
        <pc:chgData name="Laura A Janda" userId="1f227e26-6259-47d3-b693-dce21943f79e" providerId="ADAL" clId="{98121CB9-60CB-AB4F-9055-ACAF71B2B6E3}" dt="2020-11-10T11:28:30.091" v="1" actId="20577"/>
        <pc:sldMkLst>
          <pc:docMk/>
          <pc:sldMk cId="1885015052" sldId="267"/>
        </pc:sldMkLst>
        <pc:spChg chg="mod">
          <ac:chgData name="Laura A Janda" userId="1f227e26-6259-47d3-b693-dce21943f79e" providerId="ADAL" clId="{98121CB9-60CB-AB4F-9055-ACAF71B2B6E3}" dt="2020-11-10T11:28:30.091" v="1" actId="20577"/>
          <ac:spMkLst>
            <pc:docMk/>
            <pc:sldMk cId="1885015052" sldId="267"/>
            <ac:spMk id="2" creationId="{20C9063C-7BAF-9448-8945-99B5D8050960}"/>
          </ac:spMkLst>
        </pc:spChg>
      </pc:sldChg>
      <pc:sldChg chg="modNotesTx">
        <pc:chgData name="Laura A Janda" userId="1f227e26-6259-47d3-b693-dce21943f79e" providerId="ADAL" clId="{98121CB9-60CB-AB4F-9055-ACAF71B2B6E3}" dt="2020-11-10T11:45:20.615" v="18" actId="20577"/>
        <pc:sldMkLst>
          <pc:docMk/>
          <pc:sldMk cId="3832571699" sldId="327"/>
        </pc:sldMkLst>
      </pc:sldChg>
      <pc:sldChg chg="modSp mod">
        <pc:chgData name="Laura A Janda" userId="1f227e26-6259-47d3-b693-dce21943f79e" providerId="ADAL" clId="{98121CB9-60CB-AB4F-9055-ACAF71B2B6E3}" dt="2020-11-10T12:51:06.062" v="88" actId="20577"/>
        <pc:sldMkLst>
          <pc:docMk/>
          <pc:sldMk cId="3236323357" sldId="328"/>
        </pc:sldMkLst>
        <pc:spChg chg="mod">
          <ac:chgData name="Laura A Janda" userId="1f227e26-6259-47d3-b693-dce21943f79e" providerId="ADAL" clId="{98121CB9-60CB-AB4F-9055-ACAF71B2B6E3}" dt="2020-11-10T12:51:06.062" v="88" actId="20577"/>
          <ac:spMkLst>
            <pc:docMk/>
            <pc:sldMk cId="3236323357" sldId="328"/>
            <ac:spMk id="2" creationId="{C4F39D04-F384-F04E-B928-85C401EADC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71B0C-EE84-5B4F-84CF-A6EB03E9735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090C7-E9B2-DA46-B5D5-C1AE056DCD4C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735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090C7-E9B2-DA46-B5D5-C1AE056DCD4C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435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научной основе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090C7-E9B2-DA46-B5D5-C1AE056DCD4C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57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69-456B-E749-82E8-2A6D29102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49FDB-F266-3645-9EB0-8E444E62F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E30C-7982-F745-B50E-CCF2193B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F198-5E32-FF4E-BA15-16D2CC5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5B0C-C7F6-D345-8F4D-1789989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548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ACAC-2814-D449-BF1D-4A8C5091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A0A03-FD4E-BD4F-A5A1-B5F6CF4B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EE8C-52D2-CF45-9ABF-6851AC8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5A7E-FF82-AA43-8711-6985F114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1EE-0474-C248-934F-3FF9D9A3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94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0F779-8BDB-A34D-9318-A18844AD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20766-8387-754E-B476-FDA81659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04D7-0CA0-814C-B3AF-A9D6BFC2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4773-2BAD-BB4C-B19C-1B57828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5256-9D77-D64F-B016-0512AC3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9260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48182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D259-C70F-D24C-A9C0-DB693C6F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145D-D85D-0747-A0BB-839205C3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A097-769C-7843-A277-50F01DD1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8D1C-5532-7842-99B3-68060A68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6EC7-E1F9-2545-BC71-313A1C06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7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214B-2FA0-D44A-B42C-10072224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4260-F427-344A-8392-24EB2BBD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9444-6AA4-6F4D-9E46-AD35F5ED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A6B0-2898-A241-A135-6E115267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7CDA-952E-EF40-AD50-5246969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31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9E37-79FB-A74A-AB24-0F74BBBE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E6C-1C6B-974B-B644-8FB7FC50C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B3DA-1B45-6C4B-A694-FD8A11A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2364-FDAD-3648-9A93-18A5006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4CC8-AFA5-8342-83FF-4677E994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0A13-6A0A-D243-AA97-283E6F81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428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093A-F7B5-7545-B28B-3088DD5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7633-08CC-DC47-90CA-2F926D7A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45CF-7453-304A-BEE1-51DBEC7A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00906-71BE-7345-9CCC-F479BACB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9A5FA-3A92-2940-B8D9-6D8EBF09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DFD0D-9DDD-3241-9B02-7FAA81F7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E4A99-97F0-1347-8F56-4E4B47E0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41360-5422-6045-93FC-A00F0D3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29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FFBB-703F-8848-B581-DF42A086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35B5-4134-6246-B5C3-2A1659A7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4C516-02BD-774D-B8A3-BC1D7212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CF35-CBE1-6049-9191-25EAC1B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2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16337-B1A8-3F47-B2C7-2B31FB17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8C383-ED48-F84E-899A-4B08B7F7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F9C8-7824-3F48-8843-D9B1CCB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260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FDCA-D562-DE4B-B62A-86CC307E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96B3-D45B-B444-8C5A-871647F9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40D4-0F10-4F41-BA85-695453D8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CC3E-11F2-2743-A9CD-8D3024A7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7FDE-BFB0-A64D-8898-93042348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5965-9696-804A-80AA-27C517E9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761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9B2-B2FE-A249-ACA3-187E4179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31ABF-F1B9-304C-951B-F041BFA7F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47E2A-2AE7-6147-AB3D-519F806E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A433-1D6D-A04F-B741-268F7D1B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DEF9D-939E-5842-BB4A-B37F5EB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0EE7-2313-F941-B873-E426DA5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485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FEF7C-A084-5041-B84F-E45917D8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46E6-7998-B546-97CF-E40705C1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0603-CA49-DA46-B344-A94AF7E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0154-F043-8841-9A17-FC06340BA843}" type="datetimeFigureOut">
              <a:rPr lang="en-NO" smtClean="0"/>
              <a:t>10/11/2020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1A5F-D763-644C-B9CA-813BE3AC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E723-4FCC-FC4C-A6A2-05E171F6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76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3" y="1118585"/>
            <a:ext cx="7898467" cy="181181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Далеко пойти на малом материале: стратегическое усвоение иностранных языков </a:t>
            </a:r>
            <a:endParaRPr lang="nb-N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Laura A. Janda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1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3292BD-3C83-C843-9BF7-6A709C49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из нашего эксперимента</a:t>
            </a: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4666D-DAB4-4546-B49D-BF07C386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Наверное, не стоит заставлять студентов выучивать все словоформы во всех парадигмах</a:t>
            </a:r>
          </a:p>
          <a:p>
            <a:r>
              <a:rPr lang="ru-RU" sz="3200" dirty="0"/>
              <a:t>Лучше сосредоточить обучение на самых частотных словоформах</a:t>
            </a:r>
          </a:p>
          <a:p>
            <a:r>
              <a:rPr lang="ru-RU" sz="3200" dirty="0"/>
              <a:t>Благодаря корпусу можно эмпирически определить, какие словоформы являются самыми частотными</a:t>
            </a:r>
          </a:p>
          <a:p>
            <a:r>
              <a:rPr lang="ru-RU" sz="3200" dirty="0"/>
              <a:t>Таким образом родился </a:t>
            </a:r>
            <a:r>
              <a:rPr lang="nb-NO" sz="3200" dirty="0" err="1"/>
              <a:t>SMARTool</a:t>
            </a:r>
            <a:r>
              <a:rPr lang="nb-NO" sz="3200" dirty="0"/>
              <a:t>: Strategic </a:t>
            </a:r>
            <a:r>
              <a:rPr lang="nb-NO" sz="3200" dirty="0" err="1"/>
              <a:t>Mastery</a:t>
            </a:r>
            <a:r>
              <a:rPr lang="nb-NO" sz="3200" dirty="0"/>
              <a:t> </a:t>
            </a:r>
            <a:r>
              <a:rPr lang="nb-NO" sz="3200" dirty="0" err="1"/>
              <a:t>of</a:t>
            </a:r>
            <a:r>
              <a:rPr lang="nb-NO" sz="3200" dirty="0"/>
              <a:t> Russian </a:t>
            </a:r>
            <a:r>
              <a:rPr lang="nb-NO" sz="3200" dirty="0" err="1"/>
              <a:t>Tool</a:t>
            </a:r>
            <a:endParaRPr lang="ru-RU" sz="3200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3257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77F555-5767-7049-AD87-CA8151BC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" y="74950"/>
            <a:ext cx="10887329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E2AFA15-EC1F-B040-B704-ED9525DB9931}"/>
              </a:ext>
            </a:extLst>
          </p:cNvPr>
          <p:cNvSpPr/>
          <p:nvPr/>
        </p:nvSpPr>
        <p:spPr>
          <a:xfrm>
            <a:off x="5965902" y="5386039"/>
            <a:ext cx="6099717" cy="936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https://</a:t>
            </a:r>
            <a:r>
              <a:rPr lang="en-GB" sz="2400" dirty="0" err="1"/>
              <a:t>smartool.github.io</a:t>
            </a:r>
            <a:r>
              <a:rPr lang="en-GB" sz="2400" dirty="0"/>
              <a:t>/</a:t>
            </a:r>
            <a:r>
              <a:rPr lang="en-GB" sz="2400" dirty="0" err="1"/>
              <a:t>smartool-rus-eng</a:t>
            </a:r>
            <a:r>
              <a:rPr lang="en-GB" sz="2400" dirty="0"/>
              <a:t>/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209989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D718-8492-EE47-9B38-0A397A65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SMARTool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E978-0FB3-9D42-A88F-52600D0C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SMARTool</a:t>
            </a:r>
            <a:r>
              <a:rPr lang="nb-NO" dirty="0"/>
              <a:t> = Strategic </a:t>
            </a:r>
            <a:r>
              <a:rPr lang="nb-NO" dirty="0" err="1"/>
              <a:t>Mastery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Russian </a:t>
            </a:r>
            <a:r>
              <a:rPr lang="nb-NO" dirty="0" err="1"/>
              <a:t>Tool</a:t>
            </a:r>
            <a:endParaRPr lang="nb-NO" dirty="0"/>
          </a:p>
          <a:p>
            <a:pPr lvl="1"/>
            <a:r>
              <a:rPr lang="ru-RU" dirty="0"/>
              <a:t>Финансирование предоставлено норвежской организацией (</a:t>
            </a:r>
            <a:r>
              <a:rPr lang="nb-NO" dirty="0"/>
              <a:t>Direktoratet for internasjonalisering og kvalitetsutvikling i høyere utdanning</a:t>
            </a:r>
            <a:r>
              <a:rPr lang="ru-RU" dirty="0"/>
              <a:t>)</a:t>
            </a:r>
            <a:r>
              <a:rPr lang="nb-NO" dirty="0"/>
              <a:t>, </a:t>
            </a:r>
            <a:r>
              <a:rPr lang="ru-RU" dirty="0"/>
              <a:t>совместный проект с НИУ ВШЭ в Москве</a:t>
            </a:r>
            <a:r>
              <a:rPr lang="nb-NO" dirty="0"/>
              <a:t> </a:t>
            </a:r>
          </a:p>
          <a:p>
            <a:pPr lvl="1"/>
            <a:r>
              <a:rPr lang="ru-RU" dirty="0"/>
              <a:t>Предоставляет </a:t>
            </a:r>
            <a:r>
              <a:rPr lang="nb-NO" dirty="0"/>
              <a:t>3 </a:t>
            </a:r>
            <a:r>
              <a:rPr lang="ru-RU" dirty="0"/>
              <a:t>самые частотные словоформы для</a:t>
            </a:r>
            <a:r>
              <a:rPr lang="nb-NO" dirty="0"/>
              <a:t> &gt;3000 </a:t>
            </a:r>
            <a:r>
              <a:rPr lang="ru-RU" dirty="0"/>
              <a:t>русских слов с типическими грамматическими конструкциями и сочетаниями</a:t>
            </a:r>
            <a:endParaRPr lang="nb-NO" dirty="0"/>
          </a:p>
          <a:p>
            <a:pPr lvl="1"/>
            <a:r>
              <a:rPr lang="ru-RU" dirty="0"/>
              <a:t>Фильтры: уровень владения </a:t>
            </a:r>
            <a:r>
              <a:rPr lang="nb-NO" dirty="0"/>
              <a:t>(A1, A2, B1, B2), </a:t>
            </a:r>
            <a:r>
              <a:rPr lang="ru-RU" dirty="0"/>
              <a:t>темы (еда, транспорт, и т. д.)</a:t>
            </a:r>
            <a:r>
              <a:rPr lang="nb-NO" dirty="0"/>
              <a:t>, </a:t>
            </a:r>
            <a:r>
              <a:rPr lang="ru-RU" dirty="0"/>
              <a:t>словарь</a:t>
            </a:r>
            <a:r>
              <a:rPr lang="nb-NO" dirty="0"/>
              <a:t>, </a:t>
            </a:r>
            <a:r>
              <a:rPr lang="ru-RU" dirty="0"/>
              <a:t>грамматический разбор</a:t>
            </a:r>
            <a:endParaRPr lang="nb-NO" dirty="0"/>
          </a:p>
          <a:p>
            <a:r>
              <a:rPr lang="ru-RU" dirty="0"/>
              <a:t>Дальнейшие перспективы</a:t>
            </a:r>
            <a:endParaRPr lang="nb-NO" dirty="0"/>
          </a:p>
          <a:p>
            <a:pPr lvl="1"/>
            <a:r>
              <a:rPr lang="nb-NO" dirty="0"/>
              <a:t>62 </a:t>
            </a:r>
            <a:r>
              <a:rPr lang="ru-RU" dirty="0"/>
              <a:t>коллеги из</a:t>
            </a:r>
            <a:r>
              <a:rPr lang="nb-NO" dirty="0"/>
              <a:t> 21 </a:t>
            </a:r>
            <a:r>
              <a:rPr lang="ru-RU" dirty="0"/>
              <a:t>страны подали заявку на финансирование от Евросоюза, чтобы разработать </a:t>
            </a:r>
            <a:r>
              <a:rPr lang="nb-NO" dirty="0" err="1"/>
              <a:t>SMARTools</a:t>
            </a:r>
            <a:r>
              <a:rPr lang="nb-NO" dirty="0"/>
              <a:t> </a:t>
            </a:r>
            <a:r>
              <a:rPr lang="ru-RU" dirty="0"/>
              <a:t>для европейских языков со сложной флективной морфологией и исследовать соответствующие вопросы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666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BA4-0654-C74C-8986-D2CE581C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ru-RU" sz="3100" dirty="0"/>
              <a:t>Некоторые языки со сложной флективной морфологией в Европе </a:t>
            </a:r>
            <a:endParaRPr lang="en-NO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9B58-713F-DE40-BB26-F848402C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r>
              <a:rPr lang="ru-RU" sz="2400" dirty="0"/>
              <a:t>Индоевропейские языки</a:t>
            </a:r>
          </a:p>
          <a:p>
            <a:pPr lvl="1"/>
            <a:r>
              <a:rPr lang="ru-RU" dirty="0"/>
              <a:t>Славянские: чешский, польский, словацкий, сербский, хорватский, а т. д.</a:t>
            </a:r>
          </a:p>
          <a:p>
            <a:pPr lvl="1"/>
            <a:r>
              <a:rPr lang="ru-RU" dirty="0"/>
              <a:t>Балтийские: латышский, литовский</a:t>
            </a:r>
          </a:p>
          <a:p>
            <a:pPr lvl="1"/>
            <a:r>
              <a:rPr lang="ru-RU" dirty="0"/>
              <a:t>Кельтские: гэльский, уэльский, ирландский</a:t>
            </a:r>
          </a:p>
          <a:p>
            <a:pPr lvl="1"/>
            <a:r>
              <a:rPr lang="ru-RU" dirty="0"/>
              <a:t>Другие: греческий, албанский</a:t>
            </a:r>
          </a:p>
          <a:p>
            <a:r>
              <a:rPr lang="ru-RU" sz="2400" dirty="0"/>
              <a:t>Уральские: финский, эстонский, венгерский, саамские</a:t>
            </a:r>
          </a:p>
          <a:p>
            <a:r>
              <a:rPr lang="ru-RU" sz="2400" dirty="0"/>
              <a:t>Другие: турецкий, баскский, мальтийский</a:t>
            </a:r>
          </a:p>
        </p:txBody>
      </p:sp>
      <p:pic>
        <p:nvPicPr>
          <p:cNvPr id="1026" name="Picture 2" descr="Rainbow Europe 2018 is a wake-up call for anyone who cares about LGBTI  equality – Equinet">
            <a:extLst>
              <a:ext uri="{FF2B5EF4-FFF2-40B4-BE49-F238E27FC236}">
                <a16:creationId xmlns:a16="http://schemas.microsoft.com/office/drawing/2014/main" id="{5730A7DF-9F8E-3843-ACD7-CCB4A4A86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8" r="24858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FE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0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05AD-05B7-7F4F-8E3C-6B8F5E3E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Пользователи</a:t>
            </a:r>
            <a:endParaRPr lang="e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CC48-AB78-C04B-88D8-BF6ADA23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Набор языков</a:t>
            </a:r>
            <a:r>
              <a:rPr lang="nb-NO" b="1" dirty="0"/>
              <a:t> </a:t>
            </a:r>
            <a:r>
              <a:rPr lang="ru-RU" dirty="0"/>
              <a:t>В каких языках больше всего нуждается Европа</a:t>
            </a:r>
            <a:r>
              <a:rPr lang="nb-NO" dirty="0"/>
              <a:t>? </a:t>
            </a:r>
          </a:p>
          <a:p>
            <a:endParaRPr lang="nb-NO" dirty="0"/>
          </a:p>
          <a:p>
            <a:r>
              <a:rPr lang="ru-RU" b="1" dirty="0"/>
              <a:t>Разные пользователи</a:t>
            </a:r>
            <a:r>
              <a:rPr lang="nb-NO" dirty="0"/>
              <a:t> </a:t>
            </a:r>
            <a:r>
              <a:rPr lang="ru-RU" dirty="0"/>
              <a:t>Как можно разработать </a:t>
            </a:r>
            <a:r>
              <a:rPr lang="nb-NO" dirty="0" err="1"/>
              <a:t>SMARTools</a:t>
            </a:r>
            <a:r>
              <a:rPr lang="nb-NO" dirty="0"/>
              <a:t> </a:t>
            </a:r>
            <a:r>
              <a:rPr lang="ru-RU" dirty="0"/>
              <a:t>для разных пользователей, например, для нетрадиционных студентов и для студентов с особыми нуждами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ru-RU" b="1" dirty="0"/>
              <a:t>Применение и оценивание</a:t>
            </a:r>
            <a:r>
              <a:rPr lang="nb-NO" dirty="0"/>
              <a:t>	</a:t>
            </a:r>
            <a:r>
              <a:rPr lang="ru-RU" dirty="0"/>
              <a:t>Как лучше применять </a:t>
            </a:r>
            <a:r>
              <a:rPr lang="nb-NO" dirty="0" err="1"/>
              <a:t>SMARTools</a:t>
            </a:r>
            <a:r>
              <a:rPr lang="nb-NO" dirty="0"/>
              <a:t> </a:t>
            </a:r>
            <a:r>
              <a:rPr lang="ru-RU" dirty="0"/>
              <a:t>в классе и как можно оценивать их эффективность </a:t>
            </a:r>
            <a:r>
              <a:rPr lang="nb-NO" dirty="0"/>
              <a:t>(</a:t>
            </a:r>
            <a:r>
              <a:rPr lang="ru-RU" dirty="0"/>
              <a:t>сведения о посещении, эксперименты</a:t>
            </a:r>
            <a:r>
              <a:rPr lang="nb-NO" dirty="0"/>
              <a:t>)? </a:t>
            </a:r>
          </a:p>
        </p:txBody>
      </p:sp>
      <p:pic>
        <p:nvPicPr>
          <p:cNvPr id="2052" name="Picture 4" descr="line of cartoon people - Clip Art Library">
            <a:extLst>
              <a:ext uri="{FF2B5EF4-FFF2-40B4-BE49-F238E27FC236}">
                <a16:creationId xmlns:a16="http://schemas.microsoft.com/office/drawing/2014/main" id="{5C307466-B876-5548-A97D-60AEE50B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788" y="0"/>
            <a:ext cx="6126892" cy="17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7ED9-3C90-6B47-BA6A-AE4C9FA8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Языковые </a:t>
            </a:r>
            <a:br>
              <a:rPr lang="ru-RU" b="1" dirty="0"/>
            </a:br>
            <a:r>
              <a:rPr lang="ru-RU" b="1" dirty="0"/>
              <a:t>факторы</a:t>
            </a:r>
            <a:endParaRPr lang="e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8BD53-A5B3-5949-8AFD-EB5B734F5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Типология</a:t>
            </a:r>
            <a:r>
              <a:rPr lang="nb-NO" b="1" dirty="0"/>
              <a:t> </a:t>
            </a:r>
            <a:r>
              <a:rPr lang="ru-RU" dirty="0"/>
              <a:t>Как лучше справляться с различиями, специфическими для данных языков, например, различиями между агглютинативной (как у турецкого) и</a:t>
            </a:r>
            <a:r>
              <a:rPr lang="nb-NO" dirty="0"/>
              <a:t> </a:t>
            </a:r>
            <a:r>
              <a:rPr lang="ru-RU" dirty="0"/>
              <a:t>флективной (как у польского) морфологией</a:t>
            </a:r>
            <a:r>
              <a:rPr lang="nb-NO" dirty="0"/>
              <a:t>? </a:t>
            </a:r>
          </a:p>
          <a:p>
            <a:endParaRPr lang="nb-NO" dirty="0"/>
          </a:p>
          <a:p>
            <a:r>
              <a:rPr lang="ru-RU" b="1" dirty="0"/>
              <a:t>Лексикон</a:t>
            </a:r>
            <a:r>
              <a:rPr lang="nb-NO" b="1" dirty="0"/>
              <a:t> </a:t>
            </a:r>
            <a:r>
              <a:rPr lang="ru-RU" dirty="0"/>
              <a:t>Как справляться с такими факторами как, например, сленг, жаргон, мат, полисемия, </a:t>
            </a:r>
            <a:r>
              <a:rPr lang="ru-RU" dirty="0" err="1"/>
              <a:t>диглоссия</a:t>
            </a:r>
            <a:r>
              <a:rPr lang="ru-RU" dirty="0"/>
              <a:t>, диалекты</a:t>
            </a:r>
            <a:r>
              <a:rPr lang="nb-NO" dirty="0"/>
              <a:t>? </a:t>
            </a:r>
          </a:p>
          <a:p>
            <a:endParaRPr lang="nb-NO" dirty="0"/>
          </a:p>
          <a:p>
            <a:r>
              <a:rPr lang="ru-RU" b="1" dirty="0"/>
              <a:t>Род</a:t>
            </a:r>
            <a:r>
              <a:rPr lang="nb-NO" b="1" dirty="0"/>
              <a:t> </a:t>
            </a:r>
            <a:r>
              <a:rPr lang="ru-RU" dirty="0"/>
              <a:t>Как можно скорректировать несбалансированное распределение мужского </a:t>
            </a:r>
            <a:r>
              <a:rPr lang="nb-NO" dirty="0"/>
              <a:t>vs. </a:t>
            </a:r>
            <a:r>
              <a:rPr lang="ru-RU" dirty="0"/>
              <a:t>женского рода в корпусах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ru-RU" b="1" dirty="0"/>
              <a:t>Конструкции и словосочетания </a:t>
            </a:r>
            <a:r>
              <a:rPr lang="ru-RU" dirty="0"/>
              <a:t>Как лучше определить, какие конструкции и словосочетания являются типичными для каждой словоформы</a:t>
            </a:r>
            <a:r>
              <a:rPr lang="nb-NO" dirty="0"/>
              <a:t>?</a:t>
            </a:r>
          </a:p>
        </p:txBody>
      </p:sp>
      <p:pic>
        <p:nvPicPr>
          <p:cNvPr id="3074" name="Picture 2" descr="Why you should learn languages? – Spaneasy">
            <a:extLst>
              <a:ext uri="{FF2B5EF4-FFF2-40B4-BE49-F238E27FC236}">
                <a16:creationId xmlns:a16="http://schemas.microsoft.com/office/drawing/2014/main" id="{A9C6759B-959F-EE47-92B4-5645ADD3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92" y="-27386"/>
            <a:ext cx="5346357" cy="17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2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174F-E735-F941-BC4C-B69F35C6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Технологии</a:t>
            </a:r>
            <a:endParaRPr lang="e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2465-71FA-6542-9AA2-A0FB77FE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Корпусная лингвистика</a:t>
            </a:r>
            <a:r>
              <a:rPr lang="nb-NO" b="1" dirty="0"/>
              <a:t> </a:t>
            </a:r>
            <a:r>
              <a:rPr lang="ru-RU" dirty="0"/>
              <a:t>Как можно </a:t>
            </a:r>
            <a:r>
              <a:rPr lang="ru-RU"/>
              <a:t>эффективно извлекать </a:t>
            </a:r>
            <a:r>
              <a:rPr lang="ru-RU" dirty="0"/>
              <a:t>самые частотные словоформы из корпусов? Что можно делать при отсутствии корпуса? Как можно скорректировать несбалансированное распределение письменного </a:t>
            </a:r>
            <a:r>
              <a:rPr lang="nb-NO" dirty="0"/>
              <a:t>vs. </a:t>
            </a:r>
            <a:r>
              <a:rPr lang="ru-RU" dirty="0"/>
              <a:t>устного языка в корпусах</a:t>
            </a:r>
            <a:r>
              <a:rPr lang="nb-NO" dirty="0"/>
              <a:t>?</a:t>
            </a:r>
          </a:p>
          <a:p>
            <a:pPr marL="0" indent="0">
              <a:buNone/>
            </a:pPr>
            <a:endParaRPr lang="nb-NO" dirty="0"/>
          </a:p>
          <a:p>
            <a:r>
              <a:rPr lang="ru-RU" b="1" dirty="0"/>
              <a:t>Информатика</a:t>
            </a:r>
            <a:r>
              <a:rPr lang="nb-NO" b="1" dirty="0"/>
              <a:t> </a:t>
            </a:r>
            <a:r>
              <a:rPr lang="ru-RU" dirty="0"/>
              <a:t>Как можно применить</a:t>
            </a:r>
            <a:r>
              <a:rPr lang="nb-NO" dirty="0"/>
              <a:t> «</a:t>
            </a:r>
            <a:r>
              <a:rPr lang="nb-NO" dirty="0" err="1"/>
              <a:t>crowdsourcing</a:t>
            </a:r>
            <a:r>
              <a:rPr lang="nb-NO" dirty="0"/>
              <a:t>» </a:t>
            </a:r>
            <a:r>
              <a:rPr lang="ru-RU" dirty="0"/>
              <a:t>и</a:t>
            </a:r>
            <a:r>
              <a:rPr lang="nb-NO" dirty="0"/>
              <a:t> «</a:t>
            </a:r>
            <a:r>
              <a:rPr lang="nb-NO" dirty="0" err="1"/>
              <a:t>gamification</a:t>
            </a:r>
            <a:r>
              <a:rPr lang="nb-NO" dirty="0"/>
              <a:t>»? </a:t>
            </a:r>
          </a:p>
          <a:p>
            <a:endParaRPr lang="nb-NO" dirty="0"/>
          </a:p>
          <a:p>
            <a:r>
              <a:rPr lang="ru-RU" b="1" dirty="0"/>
              <a:t>Программирование</a:t>
            </a:r>
            <a:r>
              <a:rPr lang="nb-NO" b="1" dirty="0"/>
              <a:t> </a:t>
            </a:r>
            <a:r>
              <a:rPr lang="ru-RU" dirty="0"/>
              <a:t>Как можно разработать универсальный открытый исходный код, который может служить разного рода языкам и пользователям? </a:t>
            </a:r>
            <a:endParaRPr lang="nb-NO" dirty="0"/>
          </a:p>
        </p:txBody>
      </p:sp>
      <p:pic>
        <p:nvPicPr>
          <p:cNvPr id="4098" name="Picture 2" descr="5 Study Tips that Will Make You a Successful Computer Science Student -  MastersPortal.com">
            <a:extLst>
              <a:ext uri="{FF2B5EF4-FFF2-40B4-BE49-F238E27FC236}">
                <a16:creationId xmlns:a16="http://schemas.microsoft.com/office/drawing/2014/main" id="{56A4867A-3E2B-E641-9098-FC531E968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b="17693"/>
          <a:stretch/>
        </p:blipFill>
        <p:spPr bwMode="auto">
          <a:xfrm>
            <a:off x="4198081" y="0"/>
            <a:ext cx="5025317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8D8E-E3A6-494C-93E7-4BE11BC5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Теория</a:t>
            </a:r>
            <a:endParaRPr lang="e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26CE-F524-3840-83E9-C53E37C4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Модель морфологии</a:t>
            </a:r>
            <a:r>
              <a:rPr lang="nb-NO" b="1" dirty="0"/>
              <a:t> </a:t>
            </a:r>
            <a:r>
              <a:rPr lang="ru-RU" dirty="0"/>
              <a:t>Что представляет собой реалистичная когнитивная модель морфологии?</a:t>
            </a:r>
            <a:endParaRPr lang="nb-NO" dirty="0"/>
          </a:p>
          <a:p>
            <a:endParaRPr lang="nb-NO" b="1"/>
          </a:p>
          <a:p>
            <a:r>
              <a:rPr lang="ru-RU" b="1"/>
              <a:t>Усвоение </a:t>
            </a:r>
            <a:r>
              <a:rPr lang="ru-RU" b="1" dirty="0"/>
              <a:t>языка</a:t>
            </a:r>
            <a:r>
              <a:rPr lang="nb-NO" b="1" dirty="0"/>
              <a:t> </a:t>
            </a:r>
            <a:r>
              <a:rPr lang="ru-RU" dirty="0"/>
              <a:t>Какую роль играет частотность в усвоении родного </a:t>
            </a:r>
            <a:r>
              <a:rPr lang="nb-NO" dirty="0"/>
              <a:t>vs. </a:t>
            </a:r>
            <a:r>
              <a:rPr lang="ru-RU" dirty="0"/>
              <a:t>иностранного языка</a:t>
            </a:r>
            <a:r>
              <a:rPr lang="nb-NO" dirty="0"/>
              <a:t>? </a:t>
            </a:r>
          </a:p>
          <a:p>
            <a:endParaRPr lang="nb-NO" dirty="0"/>
          </a:p>
          <a:p>
            <a:r>
              <a:rPr lang="nb-NO" b="1" dirty="0" err="1"/>
              <a:t>Informativity</a:t>
            </a:r>
            <a:r>
              <a:rPr lang="nb-NO" b="1" dirty="0"/>
              <a:t> </a:t>
            </a:r>
            <a:r>
              <a:rPr lang="ru-RU" b="1" dirty="0"/>
              <a:t>и</a:t>
            </a:r>
            <a:r>
              <a:rPr lang="nb-NO" b="1" dirty="0"/>
              <a:t> </a:t>
            </a:r>
            <a:r>
              <a:rPr lang="nb-NO" b="1" dirty="0" err="1"/>
              <a:t>distinctiveness</a:t>
            </a:r>
            <a:r>
              <a:rPr lang="nb-NO" b="1" dirty="0"/>
              <a:t> </a:t>
            </a:r>
            <a:r>
              <a:rPr lang="ru-RU" dirty="0"/>
              <a:t>Кроме частотности, какие другие факторы играют роль? Правда ли, что всегда можно предсказать все остальные словоформы на основе одной словоформы? </a:t>
            </a:r>
            <a:endParaRPr lang="nb-NO" dirty="0"/>
          </a:p>
        </p:txBody>
      </p:sp>
      <p:pic>
        <p:nvPicPr>
          <p:cNvPr id="5122" name="Picture 2" descr="International Relations Theory – E-International Relations">
            <a:extLst>
              <a:ext uri="{FF2B5EF4-FFF2-40B4-BE49-F238E27FC236}">
                <a16:creationId xmlns:a16="http://schemas.microsoft.com/office/drawing/2014/main" id="{2215FBD0-6F2C-A143-965B-1122DD82F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5" r="563" b="14344"/>
          <a:stretch/>
        </p:blipFill>
        <p:spPr bwMode="auto">
          <a:xfrm>
            <a:off x="3155496" y="-233792"/>
            <a:ext cx="4209132" cy="19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0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DF6F-C3EE-2540-B268-545072FB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ctr"/>
            <a:r>
              <a:rPr lang="ru-RU" sz="4100" b="1" dirty="0"/>
              <a:t>Флективная морфология – </a:t>
            </a:r>
            <a:br>
              <a:rPr lang="ru-RU" sz="4100" b="1" dirty="0"/>
            </a:br>
            <a:r>
              <a:rPr lang="ru-RU" sz="4100" b="1" dirty="0"/>
              <a:t>критический параметр</a:t>
            </a:r>
            <a:endParaRPr lang="en-NO" sz="4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55CA-D490-954D-A8EA-1F2F4CD9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Autofit/>
          </a:bodyPr>
          <a:lstStyle/>
          <a:p>
            <a:r>
              <a:rPr lang="ru-RU" dirty="0"/>
              <a:t>Флективная морфология – </a:t>
            </a:r>
            <a:r>
              <a:rPr lang="ru-RU" b="1" dirty="0"/>
              <a:t>самое трудное </a:t>
            </a:r>
            <a:r>
              <a:rPr lang="ru-RU" dirty="0"/>
              <a:t>в усвоении языка, труднее чем синтаксис и семантика </a:t>
            </a:r>
            <a:r>
              <a:rPr lang="en-US" dirty="0"/>
              <a:t>(</a:t>
            </a:r>
            <a:r>
              <a:rPr lang="en-US" dirty="0" err="1"/>
              <a:t>Slabakova</a:t>
            </a:r>
            <a:r>
              <a:rPr lang="en-US" dirty="0"/>
              <a:t> 2009 &amp; 2014, Jensen et al. 2019)</a:t>
            </a:r>
          </a:p>
          <a:p>
            <a:r>
              <a:rPr lang="ru-RU" dirty="0"/>
              <a:t>Словоформы распределены </a:t>
            </a:r>
            <a:r>
              <a:rPr lang="ru-RU" b="1" dirty="0"/>
              <a:t>по закону Ципфа</a:t>
            </a:r>
            <a:r>
              <a:rPr lang="en-US" dirty="0"/>
              <a:t> (1949)</a:t>
            </a:r>
            <a:r>
              <a:rPr lang="ru-RU" dirty="0"/>
              <a:t>;</a:t>
            </a:r>
            <a:r>
              <a:rPr lang="en-US" dirty="0"/>
              <a:t> </a:t>
            </a:r>
            <a:r>
              <a:rPr lang="ru-RU" dirty="0"/>
              <a:t>это значит, что некоторые словоформы встречаются очень часто</a:t>
            </a:r>
            <a:r>
              <a:rPr lang="nb-NO" dirty="0"/>
              <a:t>,</a:t>
            </a:r>
            <a:r>
              <a:rPr lang="ru-RU" dirty="0"/>
              <a:t> а большинство редко или даже могут встретиться только потенциально</a:t>
            </a:r>
            <a:endParaRPr lang="en-NO" dirty="0"/>
          </a:p>
        </p:txBody>
      </p:sp>
      <p:pic>
        <p:nvPicPr>
          <p:cNvPr id="1030" name="Picture 6" descr="Is Chinese Hard to Learn?">
            <a:extLst>
              <a:ext uri="{FF2B5EF4-FFF2-40B4-BE49-F238E27FC236}">
                <a16:creationId xmlns:a16="http://schemas.microsoft.com/office/drawing/2014/main" id="{08724D6D-888F-874D-92FF-BA900D5C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7" r="31302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0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3F8B9-E8D8-F34F-869B-C8438289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802742" y="-147831"/>
            <a:ext cx="12723395" cy="6785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9063C-7BAF-9448-8945-99B5D805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закон Ципфа </a:t>
            </a:r>
            <a:br>
              <a:rPr lang="ru-RU" dirty="0"/>
            </a:br>
            <a:r>
              <a:rPr lang="ru-RU" dirty="0"/>
              <a:t>для русских существительных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320B-731C-0B4D-B9E2-853363FD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7837449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В корпусе </a:t>
            </a:r>
            <a:r>
              <a:rPr lang="nb-NO" dirty="0" err="1"/>
              <a:t>SynTagRus</a:t>
            </a:r>
            <a:r>
              <a:rPr lang="ru-RU" dirty="0"/>
              <a:t> мы нашли:</a:t>
            </a:r>
          </a:p>
          <a:p>
            <a:pPr lvl="1"/>
            <a:r>
              <a:rPr lang="ru-RU" sz="2800" dirty="0"/>
              <a:t>1 032 644 слов</a:t>
            </a:r>
          </a:p>
          <a:p>
            <a:pPr lvl="1"/>
            <a:r>
              <a:rPr lang="nb-NO" sz="2800" dirty="0"/>
              <a:t>21 945 </a:t>
            </a:r>
            <a:r>
              <a:rPr lang="ru-RU" sz="2800" dirty="0"/>
              <a:t>уникальных существительных (типов)</a:t>
            </a:r>
          </a:p>
          <a:p>
            <a:pPr lvl="1"/>
            <a:r>
              <a:rPr lang="ru-RU" sz="2800" dirty="0"/>
              <a:t>Все двенадцать словоформ</a:t>
            </a:r>
            <a:r>
              <a:rPr lang="nb-NO" sz="2800" dirty="0"/>
              <a:t> </a:t>
            </a:r>
            <a:r>
              <a:rPr lang="ru-RU" sz="2800" dirty="0"/>
              <a:t>засвидетельствованы только у 13-ти существительных </a:t>
            </a:r>
            <a:r>
              <a:rPr lang="nb-NO" sz="2800" dirty="0"/>
              <a:t>=</a:t>
            </a:r>
            <a:r>
              <a:rPr lang="ru-RU" sz="2800" dirty="0"/>
              <a:t> 0,006%</a:t>
            </a:r>
            <a:endParaRPr lang="nb-NO" sz="2800" dirty="0"/>
          </a:p>
          <a:p>
            <a:pPr lvl="1"/>
            <a:r>
              <a:rPr lang="ru-RU" sz="2800" dirty="0"/>
              <a:t>Закон Ципфа подразумевает равномерное увеличение </a:t>
            </a:r>
            <a:r>
              <a:rPr lang="nb-NO" sz="2800" dirty="0"/>
              <a:t>–</a:t>
            </a:r>
            <a:r>
              <a:rPr lang="ru-RU" sz="2800" dirty="0"/>
              <a:t> значит доля не будет больше в большом корпусе</a:t>
            </a:r>
          </a:p>
          <a:p>
            <a:pPr lvl="1"/>
            <a:r>
              <a:rPr lang="ru-RU" sz="2800" dirty="0"/>
              <a:t>Ситуация куда хуже у прилагательных и глаголов из</a:t>
            </a:r>
            <a:r>
              <a:rPr lang="nb-NO" sz="2800" dirty="0"/>
              <a:t>-</a:t>
            </a:r>
            <a:r>
              <a:rPr lang="ru-RU" sz="2800" dirty="0"/>
              <a:t>за того, что у них еще </a:t>
            </a:r>
            <a:r>
              <a:rPr lang="ru-RU" sz="2800" dirty="0" err="1"/>
              <a:t>бóльшие</a:t>
            </a:r>
            <a:r>
              <a:rPr lang="ru-RU" sz="2800" dirty="0"/>
              <a:t> парадигмы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905E90-79A9-CA45-89C4-3A1A24499E28}"/>
              </a:ext>
            </a:extLst>
          </p:cNvPr>
          <p:cNvSpPr/>
          <p:nvPr/>
        </p:nvSpPr>
        <p:spPr>
          <a:xfrm>
            <a:off x="8909824" y="1081668"/>
            <a:ext cx="3100039" cy="4527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Полные парадигмы практически не существуют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У каждой лексемы свое распределение словоформ</a:t>
            </a:r>
            <a:endParaRPr lang="en-NO" sz="2800" dirty="0"/>
          </a:p>
        </p:txBody>
      </p:sp>
    </p:spTree>
    <p:extLst>
      <p:ext uri="{BB962C8B-B14F-4D97-AF65-F5344CB8AC3E}">
        <p14:creationId xmlns:p14="http://schemas.microsoft.com/office/powerpoint/2010/main" val="18850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680224" y="411550"/>
            <a:ext cx="11017405" cy="871537"/>
          </a:xfrm>
        </p:spPr>
        <p:txBody>
          <a:bodyPr>
            <a:noAutofit/>
          </a:bodyPr>
          <a:lstStyle/>
          <a:p>
            <a:pPr algn="ctr"/>
            <a:r>
              <a:rPr lang="ru-RU" altLang="en-US" sz="3733" b="1" dirty="0">
                <a:ea typeface="ＭＳ Ｐゴシック" charset="-128"/>
                <a:cs typeface="Open Sans" charset="0"/>
              </a:rPr>
              <a:t>Распределение</a:t>
            </a:r>
            <a:r>
              <a:rPr lang="ru-RU" altLang="en-US" sz="3733" b="1" dirty="0">
                <a:latin typeface="Open Sans" charset="0"/>
                <a:ea typeface="ＭＳ Ｐゴシック" charset="-128"/>
                <a:cs typeface="Open Sans" charset="0"/>
              </a:rPr>
              <a:t> </a:t>
            </a:r>
            <a:r>
              <a:rPr lang="ru-RU" altLang="en-US" sz="3733" b="1" dirty="0">
                <a:ea typeface="ＭＳ Ｐゴシック" charset="-128"/>
              </a:rPr>
              <a:t>словоформ у некоторых высокочастотных существительных</a:t>
            </a:r>
            <a:endParaRPr lang="en-US" altLang="en-US" sz="3733" b="1" dirty="0">
              <a:ea typeface="ＭＳ Ｐゴシック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52613" y="1751013"/>
          <a:ext cx="8229600" cy="44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Nsg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страх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солдат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отделение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концепция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память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Gsg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страха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солдата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отделения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концепции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памяти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Dsg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страху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солдату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отделению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концепции</a:t>
                      </a:r>
                      <a:endParaRPr lang="en-GB" sz="16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памяти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Asg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страх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солдата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отделение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концепцию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память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Isg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страхом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солдатом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отделением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концепцией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памятью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Lsg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страхе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отделении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0" dirty="0" err="1">
                          <a:effectLst/>
                        </a:rPr>
                        <a:t>памяти</a:t>
                      </a:r>
                      <a:endParaRPr lang="en-GB" sz="1600" b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Npl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солдаты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отделения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Gpl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страхов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effectLst/>
                        </a:rPr>
                        <a:t>солдат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отделений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концепций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Dpl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солдатам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Apl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отделения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Ipl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страхами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отделениями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концепциями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Lpl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страхах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солдатах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отделениях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78781" y="6200793"/>
            <a:ext cx="11634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en-US" sz="2200" i="1" dirty="0">
                <a:latin typeface="Calibri" charset="0"/>
              </a:rPr>
              <a:t>шрифт</a:t>
            </a:r>
            <a:r>
              <a:rPr lang="en-US" altLang="en-US" sz="2200" i="1" dirty="0">
                <a:latin typeface="Calibri" charset="0"/>
              </a:rPr>
              <a:t>:</a:t>
            </a:r>
            <a:r>
              <a:rPr lang="ru-RU" altLang="en-US" sz="2200" i="1" dirty="0">
                <a:latin typeface="Calibri" charset="0"/>
              </a:rPr>
              <a:t> </a:t>
            </a:r>
            <a:r>
              <a:rPr lang="ru-RU" altLang="en-US" sz="2200" b="1" dirty="0">
                <a:latin typeface="Calibri" charset="0"/>
              </a:rPr>
              <a:t>жирный</a:t>
            </a:r>
            <a:r>
              <a:rPr lang="nb-NO" altLang="en-US" sz="2200" dirty="0">
                <a:latin typeface="Calibri" charset="0"/>
              </a:rPr>
              <a:t> &gt;20%, </a:t>
            </a:r>
            <a:r>
              <a:rPr lang="ru-RU" altLang="en-US" sz="2200" dirty="0">
                <a:latin typeface="Calibri" charset="0"/>
              </a:rPr>
              <a:t>обыкновенный</a:t>
            </a:r>
            <a:r>
              <a:rPr lang="nb-NO" altLang="en-US" sz="2200" dirty="0">
                <a:latin typeface="Calibri" charset="0"/>
              </a:rPr>
              <a:t> &gt;10%, </a:t>
            </a:r>
            <a:r>
              <a:rPr lang="ru-RU" altLang="en-US" sz="2200" dirty="0">
                <a:solidFill>
                  <a:schemeClr val="bg1">
                    <a:lumMod val="65000"/>
                  </a:schemeClr>
                </a:solidFill>
                <a:latin typeface="Calibri" charset="0"/>
              </a:rPr>
              <a:t>серый</a:t>
            </a:r>
            <a:r>
              <a:rPr lang="nb-NO" altLang="en-US" sz="2200" dirty="0">
                <a:solidFill>
                  <a:schemeClr val="bg1">
                    <a:lumMod val="65000"/>
                  </a:schemeClr>
                </a:solidFill>
                <a:latin typeface="Calibri" charset="0"/>
              </a:rPr>
              <a:t> </a:t>
            </a:r>
            <a:r>
              <a:rPr lang="nb-NO" altLang="en-US" sz="2200" dirty="0">
                <a:latin typeface="Calibri" charset="0"/>
              </a:rPr>
              <a:t>1-9%, (</a:t>
            </a:r>
            <a:r>
              <a:rPr lang="ru-RU" altLang="en-US" sz="2200" dirty="0">
                <a:latin typeface="Calibri" charset="0"/>
              </a:rPr>
              <a:t>пробел</a:t>
            </a:r>
            <a:r>
              <a:rPr lang="nb-NO" altLang="en-US" sz="2200" dirty="0">
                <a:latin typeface="Calibri" charset="0"/>
              </a:rPr>
              <a:t>) </a:t>
            </a:r>
            <a:r>
              <a:rPr lang="ru-RU" altLang="en-US" sz="2200" dirty="0">
                <a:latin typeface="Calibri" charset="0"/>
              </a:rPr>
              <a:t>не засвидетельствовано</a:t>
            </a:r>
            <a:r>
              <a:rPr lang="nb-NO" altLang="en-US" sz="2200" dirty="0">
                <a:latin typeface="Calibri" charset="0"/>
              </a:rPr>
              <a:t> </a:t>
            </a:r>
            <a:endParaRPr lang="en-US" alt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52613" y="1751013"/>
          <a:ext cx="8229600" cy="44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 err="1">
                          <a:effectLst/>
                        </a:rPr>
                        <a:t>Nsg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фон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чемпион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ть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Gsg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фона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>
                          <a:effectLst/>
                        </a:rPr>
                        <a:t>чемпион</a:t>
                      </a:r>
                      <a:r>
                        <a:rPr lang="nb-NO" sz="1600" b="1" i="0" baseline="0" dirty="0" err="1">
                          <a:effectLst/>
                        </a:rPr>
                        <a:t>а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трудност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Dsg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у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Asg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</a:t>
                      </a:r>
                      <a:r>
                        <a:rPr lang="nb-NO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a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ть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Isg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>
                          <a:effectLst/>
                        </a:rPr>
                        <a:t>чемпионом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тью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Lsg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>
                          <a:effectLst/>
                        </a:rPr>
                        <a:t>фоне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 err="1">
                          <a:effectLst/>
                        </a:rPr>
                        <a:t>протяж</a:t>
                      </a:r>
                      <a:r>
                        <a:rPr lang="nb-NO" sz="1600" b="1" i="0" baseline="0" dirty="0" err="1">
                          <a:effectLst/>
                        </a:rPr>
                        <a:t>ении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Npl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чемпионы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рамк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 err="1">
                          <a:effectLst/>
                        </a:rPr>
                        <a:t>труднос</a:t>
                      </a:r>
                      <a:r>
                        <a:rPr lang="nb-NO" sz="1600" b="1" i="0" baseline="0" dirty="0" err="1">
                          <a:effectLst/>
                        </a:rPr>
                        <a:t>ти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Gpl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чемпионов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рамок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 err="1">
                          <a:effectLst/>
                        </a:rPr>
                        <a:t>труднос</a:t>
                      </a:r>
                      <a:r>
                        <a:rPr lang="nb-NO" sz="1600" b="1" i="0" baseline="0" dirty="0" err="1">
                          <a:effectLst/>
                        </a:rPr>
                        <a:t>тей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Dpl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чемпионам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Apl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чемпионов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рамк</a:t>
                      </a:r>
                      <a:r>
                        <a:rPr lang="nb-NO" sz="1600" dirty="0" err="1">
                          <a:effectLst/>
                        </a:rPr>
                        <a:t>и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i="0" baseline="0" dirty="0" err="1">
                          <a:effectLst/>
                        </a:rPr>
                        <a:t>труднос</a:t>
                      </a:r>
                      <a:r>
                        <a:rPr lang="nb-NO" sz="1600" b="1" i="0" baseline="0" dirty="0" err="1">
                          <a:effectLst/>
                        </a:rPr>
                        <a:t>ти</a:t>
                      </a:r>
                      <a:endParaRPr lang="en-GB" sz="1600" b="1" i="0" baseline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Ipl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чемпионами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рамка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ми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effectLst/>
                        </a:rPr>
                        <a:t>тями</a:t>
                      </a: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</a:rPr>
                        <a:t>Lpl</a:t>
                      </a:r>
                      <a:endParaRPr lang="en-GB" sz="16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рамках</a:t>
                      </a:r>
                      <a:endParaRPr lang="en-GB" sz="1600" b="1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труднос</a:t>
                      </a:r>
                      <a:r>
                        <a:rPr lang="nb-NO" sz="1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тях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24C8763-82AE-3441-A0BB-06D08A5C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24" y="411550"/>
            <a:ext cx="11017405" cy="871537"/>
          </a:xfrm>
        </p:spPr>
        <p:txBody>
          <a:bodyPr>
            <a:noAutofit/>
          </a:bodyPr>
          <a:lstStyle/>
          <a:p>
            <a:pPr algn="ctr"/>
            <a:r>
              <a:rPr lang="ru-RU" altLang="en-US" sz="3733" b="1" dirty="0">
                <a:ea typeface="ＭＳ Ｐゴシック" charset="-128"/>
                <a:cs typeface="Open Sans" charset="0"/>
              </a:rPr>
              <a:t>Распределение</a:t>
            </a:r>
            <a:r>
              <a:rPr lang="ru-RU" altLang="en-US" sz="3733" b="1" dirty="0">
                <a:latin typeface="Open Sans" charset="0"/>
                <a:ea typeface="ＭＳ Ｐゴシック" charset="-128"/>
                <a:cs typeface="Open Sans" charset="0"/>
              </a:rPr>
              <a:t> </a:t>
            </a:r>
            <a:r>
              <a:rPr lang="ru-RU" altLang="en-US" sz="3733" b="1" dirty="0">
                <a:ea typeface="ＭＳ Ｐゴシック" charset="-128"/>
              </a:rPr>
              <a:t>словоформ у некоторых высокочастотных существительных</a:t>
            </a:r>
            <a:endParaRPr lang="en-US" altLang="en-US" sz="3733" b="1" dirty="0">
              <a:ea typeface="ＭＳ Ｐゴシック" charset="-128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D77C5BA-2748-3648-9AEA-5A8523B8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81" y="6200793"/>
            <a:ext cx="11634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Open Sans Light" charset="0"/>
                <a:ea typeface="ＭＳ Ｐゴシック" charset="-128"/>
                <a:cs typeface="Open Sans Light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ru-RU" altLang="en-US" sz="2200" i="1" dirty="0">
                <a:latin typeface="Calibri" charset="0"/>
              </a:rPr>
              <a:t>шрифт</a:t>
            </a:r>
            <a:r>
              <a:rPr lang="en-US" altLang="en-US" sz="2200" i="1" dirty="0">
                <a:latin typeface="Calibri" charset="0"/>
              </a:rPr>
              <a:t>:</a:t>
            </a:r>
            <a:r>
              <a:rPr lang="ru-RU" altLang="en-US" sz="2200" i="1" dirty="0">
                <a:latin typeface="Calibri" charset="0"/>
              </a:rPr>
              <a:t> </a:t>
            </a:r>
            <a:r>
              <a:rPr lang="ru-RU" altLang="en-US" sz="2200" b="1" dirty="0">
                <a:latin typeface="Calibri" charset="0"/>
              </a:rPr>
              <a:t>жирный</a:t>
            </a:r>
            <a:r>
              <a:rPr lang="nb-NO" altLang="en-US" sz="2200" dirty="0">
                <a:latin typeface="Calibri" charset="0"/>
              </a:rPr>
              <a:t> &gt;20%, </a:t>
            </a:r>
            <a:r>
              <a:rPr lang="ru-RU" altLang="en-US" sz="2200" dirty="0">
                <a:latin typeface="Calibri" charset="0"/>
              </a:rPr>
              <a:t>обыкновенный</a:t>
            </a:r>
            <a:r>
              <a:rPr lang="nb-NO" altLang="en-US" sz="2200" dirty="0">
                <a:latin typeface="Calibri" charset="0"/>
              </a:rPr>
              <a:t> &gt;10%, </a:t>
            </a:r>
            <a:r>
              <a:rPr lang="ru-RU" altLang="en-US" sz="2200" dirty="0">
                <a:solidFill>
                  <a:schemeClr val="bg1">
                    <a:lumMod val="65000"/>
                  </a:schemeClr>
                </a:solidFill>
                <a:latin typeface="Calibri" charset="0"/>
              </a:rPr>
              <a:t>серый</a:t>
            </a:r>
            <a:r>
              <a:rPr lang="nb-NO" altLang="en-US" sz="2200" dirty="0">
                <a:solidFill>
                  <a:schemeClr val="bg1">
                    <a:lumMod val="65000"/>
                  </a:schemeClr>
                </a:solidFill>
                <a:latin typeface="Calibri" charset="0"/>
              </a:rPr>
              <a:t> </a:t>
            </a:r>
            <a:r>
              <a:rPr lang="nb-NO" altLang="en-US" sz="2200" dirty="0">
                <a:latin typeface="Calibri" charset="0"/>
              </a:rPr>
              <a:t>1-9%, (</a:t>
            </a:r>
            <a:r>
              <a:rPr lang="ru-RU" altLang="en-US" sz="2200" dirty="0">
                <a:latin typeface="Calibri" charset="0"/>
              </a:rPr>
              <a:t>пробел</a:t>
            </a:r>
            <a:r>
              <a:rPr lang="nb-NO" altLang="en-US" sz="2200" dirty="0">
                <a:latin typeface="Calibri" charset="0"/>
              </a:rPr>
              <a:t>) </a:t>
            </a:r>
            <a:r>
              <a:rPr lang="ru-RU" altLang="en-US" sz="2200" dirty="0">
                <a:latin typeface="Calibri" charset="0"/>
              </a:rPr>
              <a:t>не засвидетельствовано</a:t>
            </a:r>
            <a:r>
              <a:rPr lang="nb-NO" altLang="en-US" sz="2200" dirty="0">
                <a:latin typeface="Calibri" charset="0"/>
              </a:rPr>
              <a:t> </a:t>
            </a:r>
            <a:endParaRPr lang="en-US" alt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9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9D04-F384-F04E-B928-85C401EA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“</a:t>
            </a:r>
            <a:r>
              <a:rPr lang="ru-RU" dirty="0"/>
              <a:t>Проблема заполнения ячеек парадигмы</a:t>
            </a:r>
            <a:r>
              <a:rPr lang="nb-NO" dirty="0"/>
              <a:t>” </a:t>
            </a:r>
            <a:br>
              <a:rPr lang="nb-NO" dirty="0"/>
            </a:br>
            <a:r>
              <a:rPr lang="en-US" dirty="0"/>
              <a:t>(Ackerman et al. 2009)</a:t>
            </a:r>
            <a:r>
              <a:rPr lang="en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ADA9-1186-3147-B3ED-946E3D98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000" dirty="0"/>
              <a:t>Носители языков со сложной флективной морфологией абсолютно свободно понимают и образуют крайне редкие или даже не засвидетельствованные словоформы</a:t>
            </a:r>
          </a:p>
          <a:p>
            <a:r>
              <a:rPr lang="ru-RU" sz="3000" dirty="0"/>
              <a:t>Например:</a:t>
            </a:r>
          </a:p>
          <a:p>
            <a:pPr lvl="1"/>
            <a:r>
              <a:rPr lang="ru-RU" sz="2800" dirty="0"/>
              <a:t>деепричастие</a:t>
            </a:r>
            <a:r>
              <a:rPr lang="ru-RU" sz="2800" i="1" dirty="0"/>
              <a:t> </a:t>
            </a:r>
            <a:r>
              <a:rPr lang="en-US" sz="2800" i="1" dirty="0" err="1"/>
              <a:t>недокармливая</a:t>
            </a:r>
            <a:r>
              <a:rPr lang="en-NO" sz="2800" dirty="0"/>
              <a:t> </a:t>
            </a:r>
            <a:r>
              <a:rPr lang="ru-RU" sz="2800" dirty="0"/>
              <a:t>и причастие </a:t>
            </a:r>
            <a:r>
              <a:rPr lang="en-US" sz="2800" i="1" dirty="0" err="1"/>
              <a:t>недокармливаемый</a:t>
            </a:r>
            <a:r>
              <a:rPr lang="en-US" sz="2800" dirty="0"/>
              <a:t> </a:t>
            </a:r>
            <a:r>
              <a:rPr lang="ru-RU" sz="2800" dirty="0"/>
              <a:t>легко понять и образовать, хотя эти словоформы не засвидетельствованы во всем Национальном корпусе русского языка, в состав которого входит свыше 360 миллионов слов</a:t>
            </a:r>
            <a:r>
              <a:rPr lang="nb-NO" sz="2800" dirty="0"/>
              <a:t> -- </a:t>
            </a:r>
            <a:r>
              <a:rPr lang="ru-RU" sz="2800" dirty="0"/>
              <a:t> приблизительно столько слов встречает носитель русского языка в течение 40</a:t>
            </a:r>
            <a:r>
              <a:rPr lang="nb-NO" sz="2800" dirty="0"/>
              <a:t>-</a:t>
            </a:r>
            <a:r>
              <a:rPr lang="ru-RU" sz="2800" dirty="0"/>
              <a:t>70 лет</a:t>
            </a:r>
          </a:p>
        </p:txBody>
      </p:sp>
    </p:spTree>
    <p:extLst>
      <p:ext uri="{BB962C8B-B14F-4D97-AF65-F5344CB8AC3E}">
        <p14:creationId xmlns:p14="http://schemas.microsoft.com/office/powerpoint/2010/main" val="323632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F7B8-22CF-B844-8AD2-2623056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обучение: эксперимент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7A5B-7EE4-ED40-9110-3EF16DF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Janda</a:t>
            </a:r>
            <a:r>
              <a:rPr lang="en-GB" dirty="0"/>
              <a:t> &amp; </a:t>
            </a:r>
            <a:r>
              <a:rPr lang="en-GB" dirty="0" err="1"/>
              <a:t>Tyers</a:t>
            </a:r>
            <a:r>
              <a:rPr lang="en-GB" dirty="0"/>
              <a:t> </a:t>
            </a:r>
            <a:r>
              <a:rPr lang="ru-RU" dirty="0"/>
              <a:t>(</a:t>
            </a:r>
            <a:r>
              <a:rPr lang="en-GB" dirty="0"/>
              <a:t>2018) </a:t>
            </a:r>
            <a:r>
              <a:rPr lang="ru-RU" dirty="0"/>
              <a:t>провели эксперимент, в котором компьютер должен был научиться русской флективной морфологии существительных, прилагательных, глаголов</a:t>
            </a:r>
          </a:p>
          <a:p>
            <a:r>
              <a:rPr lang="ru-RU" dirty="0"/>
              <a:t>Две модели:</a:t>
            </a:r>
          </a:p>
          <a:p>
            <a:pPr lvl="1"/>
            <a:r>
              <a:rPr lang="ru-RU" dirty="0"/>
              <a:t>Компьютер научился </a:t>
            </a:r>
            <a:r>
              <a:rPr lang="ru-RU" b="1" dirty="0"/>
              <a:t>целой парадигме</a:t>
            </a:r>
            <a:r>
              <a:rPr lang="ru-RU" dirty="0"/>
              <a:t> для каждого слова    (     )</a:t>
            </a:r>
          </a:p>
          <a:p>
            <a:pPr lvl="1"/>
            <a:r>
              <a:rPr lang="ru-RU" dirty="0"/>
              <a:t>Компьютер научился </a:t>
            </a:r>
            <a:r>
              <a:rPr lang="ru-RU" b="1" dirty="0"/>
              <a:t>одной самой частотной словоформе</a:t>
            </a:r>
            <a:r>
              <a:rPr lang="ru-RU" dirty="0"/>
              <a:t> для каждого слова (     )</a:t>
            </a:r>
          </a:p>
          <a:p>
            <a:r>
              <a:rPr lang="ru-RU" dirty="0"/>
              <a:t>Задача: отгадать по одной словоформе у ста незнакомых слов </a:t>
            </a:r>
          </a:p>
          <a:p>
            <a:r>
              <a:rPr lang="ru-RU" dirty="0"/>
              <a:t>Обучение прошло сначала для 100 слов, потом для 200, для 300 и так далее до 5400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A5050B-72DE-CA4A-886C-E4A966D56AFE}"/>
              </a:ext>
            </a:extLst>
          </p:cNvPr>
          <p:cNvSpPr/>
          <p:nvPr/>
        </p:nvSpPr>
        <p:spPr>
          <a:xfrm>
            <a:off x="9612351" y="3646449"/>
            <a:ext cx="267629" cy="24532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E6CD10-1E73-B944-BA8E-1D13FB1C472C}"/>
              </a:ext>
            </a:extLst>
          </p:cNvPr>
          <p:cNvSpPr/>
          <p:nvPr/>
        </p:nvSpPr>
        <p:spPr>
          <a:xfrm>
            <a:off x="2542478" y="4348976"/>
            <a:ext cx="278781" cy="26762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2405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1" y="0"/>
            <a:ext cx="8572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4810125" y="828676"/>
            <a:ext cx="4729163" cy="2600325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7030A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697537" y="4365625"/>
            <a:ext cx="4322763" cy="2260600"/>
          </a:xfrm>
          <a:prstGeom prst="wedgeRoundRectCallout">
            <a:avLst>
              <a:gd name="adj1" fmla="val -14662"/>
              <a:gd name="adj2" fmla="val -90037"/>
              <a:gd name="adj3" fmla="val 16667"/>
            </a:avLst>
          </a:prstGeom>
          <a:solidFill>
            <a:srgbClr val="C36FFA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2600" b="1" dirty="0"/>
              <a:t>Модель, которую научили только самым частотным словоформам, лучше угадывает словоформы  для новых слов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869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4" y="0"/>
            <a:ext cx="8572500" cy="6858000"/>
          </a:xfrm>
          <a:prstGeom prst="rect">
            <a:avLst/>
          </a:prstGeom>
        </p:spPr>
      </p:pic>
      <p:sp>
        <p:nvSpPr>
          <p:cNvPr id="3" name="Rounded Rectangular Callout 2"/>
          <p:cNvSpPr>
            <a:spLocks noChangeArrowheads="1"/>
          </p:cNvSpPr>
          <p:nvPr/>
        </p:nvSpPr>
        <p:spPr bwMode="auto">
          <a:xfrm>
            <a:off x="0" y="266263"/>
            <a:ext cx="4386317" cy="3533831"/>
          </a:xfrm>
          <a:prstGeom prst="wedgeRoundRectCallout">
            <a:avLst>
              <a:gd name="adj1" fmla="val 38769"/>
              <a:gd name="adj2" fmla="val 83216"/>
              <a:gd name="adj3" fmla="val 16667"/>
            </a:avLst>
          </a:prstGeom>
          <a:solidFill>
            <a:srgbClr val="C36FFA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ru-RU" sz="3600" b="1" dirty="0"/>
              <a:t>Модель, которую научили только самым частотным словоформам, делает менее грубые ошибки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6524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981</Words>
  <Application>Microsoft Macintosh PowerPoint</Application>
  <PresentationFormat>Widescreen</PresentationFormat>
  <Paragraphs>182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Далеко пойти на малом материале: стратегическое усвоение иностранных языков </vt:lpstr>
      <vt:lpstr>Флективная морфология –  критический параметр</vt:lpstr>
      <vt:lpstr>Что значит закон Ципфа  для русских существительных</vt:lpstr>
      <vt:lpstr>Распределение словоформ у некоторых высокочастотных существительных</vt:lpstr>
      <vt:lpstr>Распределение словоформ у некоторых высокочастотных существительных</vt:lpstr>
      <vt:lpstr>“Проблема заполнения ячеек парадигмы”  (Ackerman et al. 2009) </vt:lpstr>
      <vt:lpstr>Машинное обучение: эксперимент</vt:lpstr>
      <vt:lpstr>PowerPoint Presentation</vt:lpstr>
      <vt:lpstr>PowerPoint Presentation</vt:lpstr>
      <vt:lpstr>Выводы из нашего эксперимента</vt:lpstr>
      <vt:lpstr>PowerPoint Presentation</vt:lpstr>
      <vt:lpstr>SMARTool</vt:lpstr>
      <vt:lpstr>Некоторые языки со сложной флективной морфологией в Европе </vt:lpstr>
      <vt:lpstr>Пользователи</vt:lpstr>
      <vt:lpstr>Языковые  факторы</vt:lpstr>
      <vt:lpstr>Технологии</vt:lpstr>
      <vt:lpstr>Теория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Далеко пойти на малом материале: стратегическое усвоение иностранных языков </dc:title>
  <dc:creator>Laura A Janda</dc:creator>
  <cp:lastModifiedBy>Laura A Janda</cp:lastModifiedBy>
  <cp:revision>35</cp:revision>
  <dcterms:created xsi:type="dcterms:W3CDTF">2020-11-02T10:56:28Z</dcterms:created>
  <dcterms:modified xsi:type="dcterms:W3CDTF">2020-11-10T12:54:58Z</dcterms:modified>
</cp:coreProperties>
</file>