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436" r:id="rId4"/>
    <p:sldId id="296" r:id="rId5"/>
    <p:sldId id="297" r:id="rId6"/>
    <p:sldId id="269" r:id="rId7"/>
    <p:sldId id="438" r:id="rId8"/>
    <p:sldId id="298" r:id="rId9"/>
    <p:sldId id="275" r:id="rId10"/>
    <p:sldId id="276" r:id="rId11"/>
    <p:sldId id="273" r:id="rId12"/>
    <p:sldId id="300" r:id="rId13"/>
    <p:sldId id="279" r:id="rId14"/>
    <p:sldId id="268" r:id="rId15"/>
    <p:sldId id="437" r:id="rId16"/>
    <p:sldId id="281" r:id="rId17"/>
    <p:sldId id="290" r:id="rId18"/>
    <p:sldId id="283" r:id="rId19"/>
    <p:sldId id="282" r:id="rId20"/>
    <p:sldId id="439" r:id="rId21"/>
    <p:sldId id="301" r:id="rId22"/>
    <p:sldId id="286" r:id="rId23"/>
    <p:sldId id="287" r:id="rId24"/>
    <p:sldId id="284" r:id="rId25"/>
    <p:sldId id="294" r:id="rId26"/>
    <p:sldId id="291" r:id="rId27"/>
    <p:sldId id="440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7E24D-AC2F-844F-B103-A882DFB56B39}" v="15" dt="2023-02-08T18:05:0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5714"/>
  </p:normalViewPr>
  <p:slideViewPr>
    <p:cSldViewPr snapToGrid="0">
      <p:cViewPr varScale="1">
        <p:scale>
          <a:sx n="135" d="100"/>
          <a:sy n="135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CE2C976F-100B-3A4A-B4FB-8E0A2EC90A05}"/>
    <pc:docChg chg="undo custSel addSld delSld modSld">
      <pc:chgData name="Laura Alexis Janda" userId="1f227e26-6259-47d3-b693-dce21943f79e" providerId="ADAL" clId="{CE2C976F-100B-3A4A-B4FB-8E0A2EC90A05}" dt="2022-12-06T19:34:29.806" v="661" actId="20577"/>
      <pc:docMkLst>
        <pc:docMk/>
      </pc:docMkLst>
      <pc:sldChg chg="modSp mod">
        <pc:chgData name="Laura Alexis Janda" userId="1f227e26-6259-47d3-b693-dce21943f79e" providerId="ADAL" clId="{CE2C976F-100B-3A4A-B4FB-8E0A2EC90A05}" dt="2022-12-06T19:34:29.806" v="661" actId="20577"/>
        <pc:sldMkLst>
          <pc:docMk/>
          <pc:sldMk cId="1745820167" sldId="257"/>
        </pc:sldMkLst>
        <pc:spChg chg="mod">
          <ac:chgData name="Laura Alexis Janda" userId="1f227e26-6259-47d3-b693-dce21943f79e" providerId="ADAL" clId="{CE2C976F-100B-3A4A-B4FB-8E0A2EC90A05}" dt="2022-12-06T19:34:29.806" v="661" actId="20577"/>
          <ac:spMkLst>
            <pc:docMk/>
            <pc:sldMk cId="1745820167" sldId="257"/>
            <ac:spMk id="4" creationId="{00000000-0000-0000-0000-000000000000}"/>
          </ac:spMkLst>
        </pc:spChg>
      </pc:sldChg>
      <pc:sldChg chg="addSp delSp modSp new mod modAnim">
        <pc:chgData name="Laura Alexis Janda" userId="1f227e26-6259-47d3-b693-dce21943f79e" providerId="ADAL" clId="{CE2C976F-100B-3A4A-B4FB-8E0A2EC90A05}" dt="2022-12-06T19:04:47.505" v="609" actId="14100"/>
        <pc:sldMkLst>
          <pc:docMk/>
          <pc:sldMk cId="255793663" sldId="258"/>
        </pc:sldMkLst>
        <pc:spChg chg="mod">
          <ac:chgData name="Laura Alexis Janda" userId="1f227e26-6259-47d3-b693-dce21943f79e" providerId="ADAL" clId="{CE2C976F-100B-3A4A-B4FB-8E0A2EC90A05}" dt="2022-12-06T16:35:06.440" v="62" actId="20577"/>
          <ac:spMkLst>
            <pc:docMk/>
            <pc:sldMk cId="255793663" sldId="258"/>
            <ac:spMk id="2" creationId="{19C5A295-1361-5A40-66B5-DC9238DACE7A}"/>
          </ac:spMkLst>
        </pc:spChg>
        <pc:spChg chg="mod">
          <ac:chgData name="Laura Alexis Janda" userId="1f227e26-6259-47d3-b693-dce21943f79e" providerId="ADAL" clId="{CE2C976F-100B-3A4A-B4FB-8E0A2EC90A05}" dt="2022-12-06T16:51:25.041" v="481" actId="20577"/>
          <ac:spMkLst>
            <pc:docMk/>
            <pc:sldMk cId="255793663" sldId="258"/>
            <ac:spMk id="3" creationId="{2E9FD5E7-DD25-9B2B-9378-CAB033627C48}"/>
          </ac:spMkLst>
        </pc:spChg>
        <pc:spChg chg="add mod">
          <ac:chgData name="Laura Alexis Janda" userId="1f227e26-6259-47d3-b693-dce21943f79e" providerId="ADAL" clId="{CE2C976F-100B-3A4A-B4FB-8E0A2EC90A05}" dt="2022-12-06T19:03:59.840" v="583" actId="1076"/>
          <ac:spMkLst>
            <pc:docMk/>
            <pc:sldMk cId="255793663" sldId="258"/>
            <ac:spMk id="4" creationId="{935D48EE-98B5-F496-8F37-606B76376B65}"/>
          </ac:spMkLst>
        </pc:spChg>
        <pc:spChg chg="add mod">
          <ac:chgData name="Laura Alexis Janda" userId="1f227e26-6259-47d3-b693-dce21943f79e" providerId="ADAL" clId="{CE2C976F-100B-3A4A-B4FB-8E0A2EC90A05}" dt="2022-12-06T19:04:47.505" v="609" actId="14100"/>
          <ac:spMkLst>
            <pc:docMk/>
            <pc:sldMk cId="255793663" sldId="258"/>
            <ac:spMk id="5" creationId="{0DE16B46-034E-7627-8E9D-D8567EFD415D}"/>
          </ac:spMkLst>
        </pc:spChg>
        <pc:picChg chg="add mod">
          <ac:chgData name="Laura Alexis Janda" userId="1f227e26-6259-47d3-b693-dce21943f79e" providerId="ADAL" clId="{CE2C976F-100B-3A4A-B4FB-8E0A2EC90A05}" dt="2022-12-06T16:47:56.165" v="470" actId="14100"/>
          <ac:picMkLst>
            <pc:docMk/>
            <pc:sldMk cId="255793663" sldId="258"/>
            <ac:picMk id="1026" creationId="{2EEAD3D1-F656-E312-B15D-AF6E03E4A095}"/>
          </ac:picMkLst>
        </pc:picChg>
        <pc:picChg chg="add del mod">
          <ac:chgData name="Laura Alexis Janda" userId="1f227e26-6259-47d3-b693-dce21943f79e" providerId="ADAL" clId="{CE2C976F-100B-3A4A-B4FB-8E0A2EC90A05}" dt="2022-12-06T16:50:21.366" v="474" actId="478"/>
          <ac:picMkLst>
            <pc:docMk/>
            <pc:sldMk cId="255793663" sldId="258"/>
            <ac:picMk id="1028" creationId="{CC6B81E3-7B5D-B1EB-E678-32ED8477D5AB}"/>
          </ac:picMkLst>
        </pc:picChg>
        <pc:picChg chg="add mod">
          <ac:chgData name="Laura Alexis Janda" userId="1f227e26-6259-47d3-b693-dce21943f79e" providerId="ADAL" clId="{CE2C976F-100B-3A4A-B4FB-8E0A2EC90A05}" dt="2022-12-06T16:51:19.676" v="479" actId="732"/>
          <ac:picMkLst>
            <pc:docMk/>
            <pc:sldMk cId="255793663" sldId="258"/>
            <ac:picMk id="1030" creationId="{F5457548-7839-91D8-0E55-306C4BD31D11}"/>
          </ac:picMkLst>
        </pc:picChg>
        <pc:picChg chg="add mod">
          <ac:chgData name="Laura Alexis Janda" userId="1f227e26-6259-47d3-b693-dce21943f79e" providerId="ADAL" clId="{CE2C976F-100B-3A4A-B4FB-8E0A2EC90A05}" dt="2022-12-06T16:53:11.845" v="483" actId="1076"/>
          <ac:picMkLst>
            <pc:docMk/>
            <pc:sldMk cId="255793663" sldId="258"/>
            <ac:picMk id="1032" creationId="{B0FF8678-7268-61CA-FDA5-4D18098FC2D5}"/>
          </ac:picMkLst>
        </pc:picChg>
        <pc:picChg chg="add del">
          <ac:chgData name="Laura Alexis Janda" userId="1f227e26-6259-47d3-b693-dce21943f79e" providerId="ADAL" clId="{CE2C976F-100B-3A4A-B4FB-8E0A2EC90A05}" dt="2022-12-06T16:54:11.666" v="485"/>
          <ac:picMkLst>
            <pc:docMk/>
            <pc:sldMk cId="255793663" sldId="258"/>
            <ac:picMk id="1034" creationId="{11DF37B3-0161-9714-C1BE-D0F2A8ABA043}"/>
          </ac:picMkLst>
        </pc:pic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890907544" sldId="259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652609389" sldId="260"/>
        </pc:sldMkLst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1273094142" sldId="261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1273094142" sldId="261"/>
            <ac:cxnSpMk id="71" creationId="{A7F400EE-A8A5-48AF-B4D6-291B52C6F0B0}"/>
          </ac:cxnSpMkLst>
        </pc:cxn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413163433" sldId="262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2413163433" sldId="262"/>
            <ac:cxnSpMk id="71" creationId="{39B7FDC9-F0CE-43A7-9F2A-83DD09DC3453}"/>
          </ac:cxnSpMkLst>
        </pc:cxn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82989193" sldId="263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920631687" sldId="264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754990244" sldId="265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4287965215" sldId="266"/>
        </pc:sldMkLst>
      </pc:sldChg>
      <pc:sldChg chg="modSp add del mod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4077291872" sldId="267"/>
        </pc:sldMkLst>
        <pc:spChg chg="mod">
          <ac:chgData name="Laura Alexis Janda" userId="1f227e26-6259-47d3-b693-dce21943f79e" providerId="ADAL" clId="{CE2C976F-100B-3A4A-B4FB-8E0A2EC90A05}" dt="2022-12-06T19:26:37.567" v="651" actId="20577"/>
          <ac:spMkLst>
            <pc:docMk/>
            <pc:sldMk cId="4077291872" sldId="267"/>
            <ac:spMk id="4" creationId="{AC782D76-C9AD-B44F-BE87-1D789A99417D}"/>
          </ac:spMkLst>
        </pc:spChg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2758079636" sldId="268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2439796460" sldId="269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418044527" sldId="270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111334624" sldId="271"/>
        </pc:sldMkLst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4262707274" sldId="272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4262707274" sldId="272"/>
            <ac:cxnSpMk id="71" creationId="{A7F400EE-A8A5-48AF-B4D6-291B52C6F0B0}"/>
          </ac:cxnSpMkLst>
        </pc:cxnChg>
      </pc:sldChg>
      <pc:sldChg chg="modSp add">
        <pc:chgData name="Laura Alexis Janda" userId="1f227e26-6259-47d3-b693-dce21943f79e" providerId="ADAL" clId="{CE2C976F-100B-3A4A-B4FB-8E0A2EC90A05}" dt="2022-12-06T19:14:22.823" v="613" actId="14100"/>
        <pc:sldMkLst>
          <pc:docMk/>
          <pc:sldMk cId="3083237137" sldId="273"/>
        </pc:sldMkLst>
        <pc:picChg chg="mod">
          <ac:chgData name="Laura Alexis Janda" userId="1f227e26-6259-47d3-b693-dce21943f79e" providerId="ADAL" clId="{CE2C976F-100B-3A4A-B4FB-8E0A2EC90A05}" dt="2022-12-06T19:14:22.823" v="613" actId="14100"/>
          <ac:picMkLst>
            <pc:docMk/>
            <pc:sldMk cId="3083237137" sldId="273"/>
            <ac:picMk id="1026" creationId="{44DA5B03-AF3F-BF41-95C4-AA61A5E5C96D}"/>
          </ac:picMkLst>
        </pc:pic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305713600" sldId="274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3305713600" sldId="274"/>
            <ac:cxnSpMk id="71" creationId="{A7F400EE-A8A5-48AF-B4D6-291B52C6F0B0}"/>
          </ac:cxnSpMkLst>
        </pc:cxnChg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1509690452" sldId="275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2606244723" sldId="276"/>
        </pc:sldMkLst>
      </pc:sldChg>
      <pc:sldChg chg="add del">
        <pc:chgData name="Laura Alexis Janda" userId="1f227e26-6259-47d3-b693-dce21943f79e" providerId="ADAL" clId="{CE2C976F-100B-3A4A-B4FB-8E0A2EC90A05}" dt="2022-12-06T19:15:27.105" v="614" actId="2696"/>
        <pc:sldMkLst>
          <pc:docMk/>
          <pc:sldMk cId="1565307615" sldId="277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341700062" sldId="279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103670200" sldId="281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3247307038" sldId="282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12348640" sldId="283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897874782" sldId="284"/>
        </pc:sldMkLst>
      </pc:sldChg>
      <pc:sldChg chg="add del">
        <pc:chgData name="Laura Alexis Janda" userId="1f227e26-6259-47d3-b693-dce21943f79e" providerId="ADAL" clId="{CE2C976F-100B-3A4A-B4FB-8E0A2EC90A05}" dt="2022-12-06T19:17:06.616" v="616" actId="2696"/>
        <pc:sldMkLst>
          <pc:docMk/>
          <pc:sldMk cId="1612844020" sldId="285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966645606" sldId="286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3561239122" sldId="287"/>
        </pc:sldMkLst>
      </pc:sldChg>
      <pc:sldChg chg="add del">
        <pc:chgData name="Laura Alexis Janda" userId="1f227e26-6259-47d3-b693-dce21943f79e" providerId="ADAL" clId="{CE2C976F-100B-3A4A-B4FB-8E0A2EC90A05}" dt="2022-12-06T19:18:47.880" v="618" actId="2696"/>
        <pc:sldMkLst>
          <pc:docMk/>
          <pc:sldMk cId="3885632098" sldId="288"/>
        </pc:sldMkLst>
      </pc:sldChg>
      <pc:sldChg chg="add del">
        <pc:chgData name="Laura Alexis Janda" userId="1f227e26-6259-47d3-b693-dce21943f79e" providerId="ADAL" clId="{CE2C976F-100B-3A4A-B4FB-8E0A2EC90A05}" dt="2022-12-06T19:18:47.878" v="617" actId="2696"/>
        <pc:sldMkLst>
          <pc:docMk/>
          <pc:sldMk cId="3202348892" sldId="289"/>
        </pc:sldMkLst>
      </pc:sldChg>
      <pc:sldChg chg="delSp add">
        <pc:chgData name="Laura Alexis Janda" userId="1f227e26-6259-47d3-b693-dce21943f79e" providerId="ADAL" clId="{CE2C976F-100B-3A4A-B4FB-8E0A2EC90A05}" dt="2022-12-06T19:16:31.676" v="615" actId="478"/>
        <pc:sldMkLst>
          <pc:docMk/>
          <pc:sldMk cId="2271319431" sldId="290"/>
        </pc:sldMkLst>
        <pc:picChg chg="del">
          <ac:chgData name="Laura Alexis Janda" userId="1f227e26-6259-47d3-b693-dce21943f79e" providerId="ADAL" clId="{CE2C976F-100B-3A4A-B4FB-8E0A2EC90A05}" dt="2022-12-06T19:16:31.676" v="615" actId="478"/>
          <ac:picMkLst>
            <pc:docMk/>
            <pc:sldMk cId="2271319431" sldId="290"/>
            <ac:picMk id="1026" creationId="{868CD93E-525B-364E-9FFE-A5FBE50C86AD}"/>
          </ac:picMkLst>
        </pc:picChg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134727476" sldId="291"/>
        </pc:sldMkLst>
      </pc:sldChg>
      <pc:sldChg chg="add del">
        <pc:chgData name="Laura Alexis Janda" userId="1f227e26-6259-47d3-b693-dce21943f79e" providerId="ADAL" clId="{CE2C976F-100B-3A4A-B4FB-8E0A2EC90A05}" dt="2022-12-06T19:18:53.800" v="619" actId="2696"/>
        <pc:sldMkLst>
          <pc:docMk/>
          <pc:sldMk cId="2319912667" sldId="292"/>
        </pc:sldMkLst>
      </pc:sldChg>
      <pc:sldChg chg="add del">
        <pc:chgData name="Laura Alexis Janda" userId="1f227e26-6259-47d3-b693-dce21943f79e" providerId="ADAL" clId="{CE2C976F-100B-3A4A-B4FB-8E0A2EC90A05}" dt="2022-12-06T19:19:03.622" v="620" actId="2696"/>
        <pc:sldMkLst>
          <pc:docMk/>
          <pc:sldMk cId="3388039456" sldId="293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2825309519" sldId="294"/>
        </pc:sldMkLst>
      </pc:sldChg>
      <pc:sldChg chg="add del">
        <pc:chgData name="Laura Alexis Janda" userId="1f227e26-6259-47d3-b693-dce21943f79e" providerId="ADAL" clId="{CE2C976F-100B-3A4A-B4FB-8E0A2EC90A05}" dt="2022-12-06T19:19:11.817" v="621" actId="2696"/>
        <pc:sldMkLst>
          <pc:docMk/>
          <pc:sldMk cId="4129976713" sldId="295"/>
        </pc:sldMkLst>
      </pc:sldChg>
      <pc:sldChg chg="modSp add mod">
        <pc:chgData name="Laura Alexis Janda" userId="1f227e26-6259-47d3-b693-dce21943f79e" providerId="ADAL" clId="{CE2C976F-100B-3A4A-B4FB-8E0A2EC90A05}" dt="2022-12-06T19:19:35.504" v="628" actId="20577"/>
        <pc:sldMkLst>
          <pc:docMk/>
          <pc:sldMk cId="3700335693" sldId="296"/>
        </pc:sldMkLst>
        <pc:spChg chg="mod">
          <ac:chgData name="Laura Alexis Janda" userId="1f227e26-6259-47d3-b693-dce21943f79e" providerId="ADAL" clId="{CE2C976F-100B-3A4A-B4FB-8E0A2EC90A05}" dt="2022-12-06T19:19:35.504" v="628" actId="20577"/>
          <ac:spMkLst>
            <pc:docMk/>
            <pc:sldMk cId="3700335693" sldId="296"/>
            <ac:spMk id="2" creationId="{07A4E28C-9831-714B-8B3C-4C32C1F453A8}"/>
          </ac:spMkLst>
        </pc:spChg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888649769" sldId="297"/>
        </pc:sldMkLst>
      </pc:sldChg>
      <pc:sldChg chg="modSp add">
        <pc:chgData name="Laura Alexis Janda" userId="1f227e26-6259-47d3-b693-dce21943f79e" providerId="ADAL" clId="{CE2C976F-100B-3A4A-B4FB-8E0A2EC90A05}" dt="2022-12-06T19:13:38.896" v="611" actId="20577"/>
        <pc:sldMkLst>
          <pc:docMk/>
          <pc:sldMk cId="3564065756" sldId="298"/>
        </pc:sldMkLst>
        <pc:spChg chg="mod">
          <ac:chgData name="Laura Alexis Janda" userId="1f227e26-6259-47d3-b693-dce21943f79e" providerId="ADAL" clId="{CE2C976F-100B-3A4A-B4FB-8E0A2EC90A05}" dt="2022-12-06T19:13:38.896" v="611" actId="20577"/>
          <ac:spMkLst>
            <pc:docMk/>
            <pc:sldMk cId="3564065756" sldId="298"/>
            <ac:spMk id="3" creationId="{57DB3AC8-1C36-984E-B2EB-A5377E2992FC}"/>
          </ac:spMkLst>
        </pc:spChg>
      </pc:sldChg>
      <pc:sldChg chg="add del">
        <pc:chgData name="Laura Alexis Janda" userId="1f227e26-6259-47d3-b693-dce21943f79e" providerId="ADAL" clId="{CE2C976F-100B-3A4A-B4FB-8E0A2EC90A05}" dt="2022-12-06T19:13:56.963" v="612" actId="2696"/>
        <pc:sldMkLst>
          <pc:docMk/>
          <pc:sldMk cId="1886400501" sldId="299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2443607374" sldId="300"/>
        </pc:sldMkLst>
      </pc:sldChg>
      <pc:sldChg chg="add">
        <pc:chgData name="Laura Alexis Janda" userId="1f227e26-6259-47d3-b693-dce21943f79e" providerId="ADAL" clId="{CE2C976F-100B-3A4A-B4FB-8E0A2EC90A05}" dt="2022-12-06T19:12:24.396" v="610"/>
        <pc:sldMkLst>
          <pc:docMk/>
          <pc:sldMk cId="16430610" sldId="301"/>
        </pc:sldMkLst>
      </pc:sldChg>
      <pc:sldChg chg="addSp delSp modSp add del mod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1451156961" sldId="302"/>
        </pc:sldMkLst>
        <pc:spChg chg="mod">
          <ac:chgData name="Laura Alexis Janda" userId="1f227e26-6259-47d3-b693-dce21943f79e" providerId="ADAL" clId="{CE2C976F-100B-3A4A-B4FB-8E0A2EC90A05}" dt="2022-12-06T19:23:18.209" v="650" actId="113"/>
          <ac:spMkLst>
            <pc:docMk/>
            <pc:sldMk cId="1451156961" sldId="302"/>
            <ac:spMk id="7" creationId="{F8114C55-D30E-B64E-AAE6-589DC0CA1EC4}"/>
          </ac:spMkLst>
        </pc:spChg>
        <pc:spChg chg="mod">
          <ac:chgData name="Laura Alexis Janda" userId="1f227e26-6259-47d3-b693-dce21943f79e" providerId="ADAL" clId="{CE2C976F-100B-3A4A-B4FB-8E0A2EC90A05}" dt="2022-12-06T19:23:07.437" v="648" actId="255"/>
          <ac:spMkLst>
            <pc:docMk/>
            <pc:sldMk cId="1451156961" sldId="302"/>
            <ac:spMk id="8" creationId="{679454A1-64B5-A740-9871-64E18A739F82}"/>
          </ac:spMkLst>
        </pc:spChg>
        <pc:spChg chg="add">
          <ac:chgData name="Laura Alexis Janda" userId="1f227e26-6259-47d3-b693-dce21943f79e" providerId="ADAL" clId="{CE2C976F-100B-3A4A-B4FB-8E0A2EC90A05}" dt="2022-12-06T19:22:38.683" v="644" actId="26606"/>
          <ac:spMkLst>
            <pc:docMk/>
            <pc:sldMk cId="1451156961" sldId="302"/>
            <ac:spMk id="10" creationId="{4038CB10-1F5C-4D54-9DF7-12586DE5B007}"/>
          </ac:spMkLst>
        </pc:spChg>
        <pc:spChg chg="add">
          <ac:chgData name="Laura Alexis Janda" userId="1f227e26-6259-47d3-b693-dce21943f79e" providerId="ADAL" clId="{CE2C976F-100B-3A4A-B4FB-8E0A2EC90A05}" dt="2022-12-06T19:22:38.683" v="644" actId="26606"/>
          <ac:spMkLst>
            <pc:docMk/>
            <pc:sldMk cId="1451156961" sldId="302"/>
            <ac:spMk id="11" creationId="{73ED6512-6858-4552-B699-9A97FE9A4EA2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13" creationId="{827B839B-9ADE-406B-8590-F1CAEDED45A1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15" creationId="{CFE45BF0-46DB-408C-B5F7-7B11716805D4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17" creationId="{2AEBC8F2-97B1-41B4-93F1-2D289E197FBA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19" creationId="{472E3A19-F5D5-48FC-BB9C-48C2F68F598B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21" creationId="{7A62E32F-BB65-43A8-8EB5-92346890E549}"/>
          </ac:spMkLst>
        </pc:spChg>
        <pc:spChg chg="add del">
          <ac:chgData name="Laura Alexis Janda" userId="1f227e26-6259-47d3-b693-dce21943f79e" providerId="ADAL" clId="{CE2C976F-100B-3A4A-B4FB-8E0A2EC90A05}" dt="2022-12-06T19:22:04.306" v="643"/>
          <ac:spMkLst>
            <pc:docMk/>
            <pc:sldMk cId="1451156961" sldId="302"/>
            <ac:spMk id="23" creationId="{14E91B64-9FCC-451E-AFB4-A827D6329367}"/>
          </ac:spMkLst>
        </pc:sp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436421248" sldId="406"/>
        </pc:sldMkLst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766545890" sldId="407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3766545890" sldId="407"/>
            <ac:cxnSpMk id="71" creationId="{A7F400EE-A8A5-48AF-B4D6-291B52C6F0B0}"/>
          </ac:cxnSpMkLst>
        </pc:cxn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4038292969" sldId="408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4038292969" sldId="408"/>
            <ac:cxnSpMk id="71" creationId="{A7F400EE-A8A5-48AF-B4D6-291B52C6F0B0}"/>
          </ac:cxnSpMkLst>
        </pc:cxn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594155944" sldId="409"/>
        </pc:sldMkLst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1441797934" sldId="410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1441797934" sldId="410"/>
            <ac:cxnSpMk id="71" creationId="{A7F400EE-A8A5-48AF-B4D6-291B52C6F0B0}"/>
          </ac:cxnSpMkLst>
        </pc:cxn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1651442712" sldId="411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1651442712" sldId="411"/>
            <ac:cxnSpMk id="71" creationId="{39B7FDC9-F0CE-43A7-9F2A-83DD09DC3453}"/>
          </ac:cxnSpMkLst>
        </pc:cxn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564631281" sldId="412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2564631281" sldId="412"/>
            <ac:cxnSpMk id="72" creationId="{A7F400EE-A8A5-48AF-B4D6-291B52C6F0B0}"/>
          </ac:cxnSpMkLst>
        </pc:cxnChg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782955617" sldId="413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3782955617" sldId="413"/>
            <ac:cxnSpMk id="71" creationId="{A7F400EE-A8A5-48AF-B4D6-291B52C6F0B0}"/>
          </ac:cxnSpMkLst>
        </pc:cxn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624408366" sldId="414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400595939" sldId="415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1859603399" sldId="416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352527852" sldId="417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378140197" sldId="418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907800808" sldId="419"/>
        </pc:sldMkLst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649484470" sldId="420"/>
        </pc:sldMkLst>
      </pc:sldChg>
      <pc:sldChg chg="addSp delSp add del setBg delDesignElem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755324523" sldId="421"/>
        </pc:sldMkLst>
        <pc:cxnChg chg="add del">
          <ac:chgData name="Laura Alexis Janda" userId="1f227e26-6259-47d3-b693-dce21943f79e" providerId="ADAL" clId="{CE2C976F-100B-3A4A-B4FB-8E0A2EC90A05}" dt="2022-12-06T19:22:04.306" v="643"/>
          <ac:cxnSpMkLst>
            <pc:docMk/>
            <pc:sldMk cId="2755324523" sldId="421"/>
            <ac:cxnSpMk id="71" creationId="{39B7FDC9-F0CE-43A7-9F2A-83DD09DC3453}"/>
          </ac:cxnSpMkLst>
        </pc:cxnChg>
      </pc:sldChg>
      <pc:sldChg chg="add del">
        <pc:chgData name="Laura Alexis Janda" userId="1f227e26-6259-47d3-b693-dce21943f79e" providerId="ADAL" clId="{CE2C976F-100B-3A4A-B4FB-8E0A2EC90A05}" dt="2022-12-06T19:34:03.597" v="652" actId="2696"/>
        <pc:sldMkLst>
          <pc:docMk/>
          <pc:sldMk cId="2023832157" sldId="422"/>
        </pc:sldMkLst>
      </pc:sldChg>
    </pc:docChg>
  </pc:docChgLst>
  <pc:docChgLst>
    <pc:chgData name="Laura Alexis Janda" userId="1f227e26-6259-47d3-b693-dce21943f79e" providerId="ADAL" clId="{F497E24D-AC2F-844F-B103-A882DFB56B39}"/>
    <pc:docChg chg="custSel addSld delSld modSld">
      <pc:chgData name="Laura Alexis Janda" userId="1f227e26-6259-47d3-b693-dce21943f79e" providerId="ADAL" clId="{F497E24D-AC2F-844F-B103-A882DFB56B39}" dt="2023-02-08T18:05:36.500" v="34" actId="20577"/>
      <pc:docMkLst>
        <pc:docMk/>
      </pc:docMkLst>
      <pc:sldChg chg="addSp delSp modSp mod delAnim">
        <pc:chgData name="Laura Alexis Janda" userId="1f227e26-6259-47d3-b693-dce21943f79e" providerId="ADAL" clId="{F497E24D-AC2F-844F-B103-A882DFB56B39}" dt="2023-02-08T17:37:01.326" v="24" actId="20577"/>
        <pc:sldMkLst>
          <pc:docMk/>
          <pc:sldMk cId="255793663" sldId="258"/>
        </pc:sldMkLst>
        <pc:spChg chg="del">
          <ac:chgData name="Laura Alexis Janda" userId="1f227e26-6259-47d3-b693-dce21943f79e" providerId="ADAL" clId="{F497E24D-AC2F-844F-B103-A882DFB56B39}" dt="2023-02-08T17:36:04.897" v="21" actId="478"/>
          <ac:spMkLst>
            <pc:docMk/>
            <pc:sldMk cId="255793663" sldId="258"/>
            <ac:spMk id="5" creationId="{0DE16B46-034E-7627-8E9D-D8567EFD415D}"/>
          </ac:spMkLst>
        </pc:spChg>
        <pc:spChg chg="add mod">
          <ac:chgData name="Laura Alexis Janda" userId="1f227e26-6259-47d3-b693-dce21943f79e" providerId="ADAL" clId="{F497E24D-AC2F-844F-B103-A882DFB56B39}" dt="2023-02-08T17:37:01.326" v="24" actId="20577"/>
          <ac:spMkLst>
            <pc:docMk/>
            <pc:sldMk cId="255793663" sldId="258"/>
            <ac:spMk id="6" creationId="{71721862-15A7-78B4-9224-750B2D50F6B4}"/>
          </ac:spMkLst>
        </pc:spChg>
      </pc:sldChg>
      <pc:sldChg chg="modSp">
        <pc:chgData name="Laura Alexis Janda" userId="1f227e26-6259-47d3-b693-dce21943f79e" providerId="ADAL" clId="{F497E24D-AC2F-844F-B103-A882DFB56B39}" dt="2023-02-08T17:40:36.416" v="27" actId="20577"/>
        <pc:sldMkLst>
          <pc:docMk/>
          <pc:sldMk cId="3083237137" sldId="273"/>
        </pc:sldMkLst>
        <pc:spChg chg="mod">
          <ac:chgData name="Laura Alexis Janda" userId="1f227e26-6259-47d3-b693-dce21943f79e" providerId="ADAL" clId="{F497E24D-AC2F-844F-B103-A882DFB56B39}" dt="2023-02-08T17:40:36.416" v="27" actId="20577"/>
          <ac:spMkLst>
            <pc:docMk/>
            <pc:sldMk cId="3083237137" sldId="273"/>
            <ac:spMk id="5" creationId="{89C7B2B7-ADAB-F746-A9A5-7874317BA298}"/>
          </ac:spMkLst>
        </pc:spChg>
      </pc:sldChg>
      <pc:sldChg chg="modSp">
        <pc:chgData name="Laura Alexis Janda" userId="1f227e26-6259-47d3-b693-dce21943f79e" providerId="ADAL" clId="{F497E24D-AC2F-844F-B103-A882DFB56B39}" dt="2023-02-08T17:40:58.340" v="29" actId="20577"/>
        <pc:sldMkLst>
          <pc:docMk/>
          <pc:sldMk cId="2443607374" sldId="300"/>
        </pc:sldMkLst>
        <pc:spChg chg="mod">
          <ac:chgData name="Laura Alexis Janda" userId="1f227e26-6259-47d3-b693-dce21943f79e" providerId="ADAL" clId="{F497E24D-AC2F-844F-B103-A882DFB56B39}" dt="2023-02-08T17:40:58.340" v="29" actId="20577"/>
          <ac:spMkLst>
            <pc:docMk/>
            <pc:sldMk cId="2443607374" sldId="300"/>
            <ac:spMk id="3" creationId="{F74B0EFE-2790-B64E-B194-0184BBD8CF02}"/>
          </ac:spMkLst>
        </pc:spChg>
        <pc:spChg chg="mod">
          <ac:chgData name="Laura Alexis Janda" userId="1f227e26-6259-47d3-b693-dce21943f79e" providerId="ADAL" clId="{F497E24D-AC2F-844F-B103-A882DFB56B39}" dt="2023-02-08T17:40:46.265" v="28" actId="20577"/>
          <ac:spMkLst>
            <pc:docMk/>
            <pc:sldMk cId="2443607374" sldId="300"/>
            <ac:spMk id="7" creationId="{5F8D8AEF-D314-D048-8535-21D7B6B51F41}"/>
          </ac:spMkLst>
        </pc:spChg>
      </pc:sldChg>
      <pc:sldChg chg="add">
        <pc:chgData name="Laura Alexis Janda" userId="1f227e26-6259-47d3-b693-dce21943f79e" providerId="ADAL" clId="{F497E24D-AC2F-844F-B103-A882DFB56B39}" dt="2023-02-08T16:55:53.124" v="0"/>
        <pc:sldMkLst>
          <pc:docMk/>
          <pc:sldMk cId="3952963007" sldId="436"/>
        </pc:sldMkLst>
      </pc:sldChg>
      <pc:sldChg chg="addSp modSp add mod">
        <pc:chgData name="Laura Alexis Janda" userId="1f227e26-6259-47d3-b693-dce21943f79e" providerId="ADAL" clId="{F497E24D-AC2F-844F-B103-A882DFB56B39}" dt="2023-02-08T18:00:19.743" v="31"/>
        <pc:sldMkLst>
          <pc:docMk/>
          <pc:sldMk cId="989706471" sldId="437"/>
        </pc:sldMkLst>
        <pc:spChg chg="add mod">
          <ac:chgData name="Laura Alexis Janda" userId="1f227e26-6259-47d3-b693-dce21943f79e" providerId="ADAL" clId="{F497E24D-AC2F-844F-B103-A882DFB56B39}" dt="2023-02-08T18:00:19.743" v="31"/>
          <ac:spMkLst>
            <pc:docMk/>
            <pc:sldMk cId="989706471" sldId="437"/>
            <ac:spMk id="3" creationId="{B2AB4416-94B4-372F-D7C3-8753FEC94C32}"/>
          </ac:spMkLst>
        </pc:spChg>
      </pc:sldChg>
      <pc:sldChg chg="add">
        <pc:chgData name="Laura Alexis Janda" userId="1f227e26-6259-47d3-b693-dce21943f79e" providerId="ADAL" clId="{F497E24D-AC2F-844F-B103-A882DFB56B39}" dt="2023-02-08T16:58:03.607" v="2"/>
        <pc:sldMkLst>
          <pc:docMk/>
          <pc:sldMk cId="909175395" sldId="438"/>
        </pc:sldMkLst>
      </pc:sldChg>
      <pc:sldChg chg="add">
        <pc:chgData name="Laura Alexis Janda" userId="1f227e26-6259-47d3-b693-dce21943f79e" providerId="ADAL" clId="{F497E24D-AC2F-844F-B103-A882DFB56B39}" dt="2023-02-08T16:58:31.521" v="3"/>
        <pc:sldMkLst>
          <pc:docMk/>
          <pc:sldMk cId="3954882511" sldId="439"/>
        </pc:sldMkLst>
      </pc:sldChg>
      <pc:sldChg chg="addSp modSp add mod">
        <pc:chgData name="Laura Alexis Janda" userId="1f227e26-6259-47d3-b693-dce21943f79e" providerId="ADAL" clId="{F497E24D-AC2F-844F-B103-A882DFB56B39}" dt="2023-02-08T18:05:36.500" v="34" actId="20577"/>
        <pc:sldMkLst>
          <pc:docMk/>
          <pc:sldMk cId="4183858607" sldId="440"/>
        </pc:sldMkLst>
        <pc:spChg chg="add mod">
          <ac:chgData name="Laura Alexis Janda" userId="1f227e26-6259-47d3-b693-dce21943f79e" providerId="ADAL" clId="{F497E24D-AC2F-844F-B103-A882DFB56B39}" dt="2023-02-08T18:05:36.500" v="34" actId="20577"/>
          <ac:spMkLst>
            <pc:docMk/>
            <pc:sldMk cId="4183858607" sldId="440"/>
            <ac:spMk id="3" creationId="{46B9795D-FB62-5A48-3A59-8ABC130BD59C}"/>
          </ac:spMkLst>
        </pc:spChg>
      </pc:sldChg>
      <pc:sldChg chg="add del">
        <pc:chgData name="Laura Alexis Janda" userId="1f227e26-6259-47d3-b693-dce21943f79e" providerId="ADAL" clId="{F497E24D-AC2F-844F-B103-A882DFB56B39}" dt="2023-02-08T17:35:18.563" v="6"/>
        <pc:sldMkLst>
          <pc:docMk/>
          <pc:sldMk cId="2585561937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DEBD6-6003-F541-9B13-222569DC6515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A360D-4AC8-7C41-B723-4669D885EC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14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Corbett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p. 39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AA8A-DFC3-AC44-AB05-CE68EBA74192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A360D-4AC8-7C41-B723-4669D885EC9F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3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6D22-84AE-61E7-14E1-12CBF9443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A7558-1CEE-9D6A-EF32-E1F61E17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D318-B014-041F-781E-66DA75FD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B8A1-F3E2-D046-34B2-D1B91B2F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D09-3125-2060-9BB6-720722F8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938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1C9-A223-E920-724E-4CD00CB8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CF82-D28F-3A13-8BF0-F53415AE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96395-C7DF-AFB3-B406-0FD73D7A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E36-D22E-BE96-CC2E-876E6EAA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547B-0489-C988-5177-AB0FB61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0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888D5-44FF-91EA-8D98-4E639C2C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A7C51-5A76-BE89-018B-FEF880DD5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1A4C-872B-876E-6A7B-F4BC833B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F449-086C-C5C8-0FF1-E9E4BD6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91C0-129C-B250-6E23-E0938AC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993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9299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48C1-C8DC-1121-B47B-977257AA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F1DC-B17A-4768-BB06-1A171512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F569-9A05-FC2F-AE63-22BE0D50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8285-53F7-CBCD-D6EB-87CABB93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2DDB-D61E-4788-AAA4-DECD7551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957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2681-7CDD-89C4-E6F0-DF7E4255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EABDC-5F1D-00B1-C256-26E3B26D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E12F-17A2-97DE-640C-A080C637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6292-65AB-EDD6-E389-24F1DD3C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52B3-B39D-412F-B7D3-DC82C6E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94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398-2012-9B16-47F4-AFF682BA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0C1A-9D60-884F-C3F8-578E9C85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EAADD-9965-822A-F010-AC20D7508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4CAE-FB19-33C3-9ED2-6E548E3C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5B50-DA6C-F99B-4C0C-0AB81706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AAEA-A03D-6CAC-1112-76B0B191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0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0EE1-6D44-312D-9FD7-11DB19C8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6A8E-0734-B60E-3EFE-C5668F40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BF5B-8B87-33A6-A01C-31A6511E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16723-7CDE-6EE9-A616-616FDE40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EB6FD-6C4B-353B-BD82-2619637C6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C435F-5DC9-0B8C-649D-E2A3729B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2256-EB2E-7132-ADD9-AEBE0F97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A3C54-72FC-1B0C-AFA4-D1A55E0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22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18FC-D2FF-17CA-31C1-98F67B22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F334F-795F-9752-12C3-8D855270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A498-5543-3B4A-75B4-261A61DB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384B2-C584-8F81-C0A0-C44713BC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74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79A43-2268-7731-BCF7-4A002D5B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F1C2-F13C-4A2D-5440-B3C07C82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4642B-E5B0-6B83-E70A-4724FC3B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2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DF2-92B8-BC75-DAE7-80C18B7F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24F3-DCDA-1B62-984C-A66ACE81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9A40-6D38-D0A6-9D84-E363EC4D3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5084-9F6D-3F94-D894-DF304F49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5277D-831D-7042-7932-6F8739B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B38D-F44C-49BD-633F-C41EC2BF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84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AF63-DFDD-88F0-C98D-B96C91DF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7C23C-9364-79EF-2ACE-39E148982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6ED7-D426-23ED-0D7B-0063F2C76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23E85-5647-0624-19A1-27066776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E3AA-F8CC-C0B2-5636-85C73328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01EE0-B21F-EB7E-1C66-6F048A6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325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19405-211D-569D-D843-18FFA236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F999-E98F-97D7-F09B-3AAC4AA3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3954-BD9E-0844-9146-E51D4C5B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71DE-DBF8-5349-BD39-EB07C9D81FD6}" type="datetimeFigureOut">
              <a:rPr lang="nb-NO" smtClean="0"/>
              <a:t>08.02.2023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1A6CA-22CD-D276-E3A6-43BF31399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0588-E0AE-CFB4-7060-6A0ADB99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0040-0731-E54F-A959-18006F094BF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105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3" y="1118585"/>
            <a:ext cx="10300721" cy="181181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 of this world: 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constructing languages for fiction, film, and fun</a:t>
            </a:r>
            <a:endParaRPr lang="nb-NO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54464" y="2942591"/>
            <a:ext cx="6012000" cy="573693"/>
          </a:xfrm>
        </p:spPr>
        <p:txBody>
          <a:bodyPr/>
          <a:lstStyle/>
          <a:p>
            <a:r>
              <a:rPr lang="nb-NO" sz="2400" dirty="0"/>
              <a:t>Laura A. Janda</a:t>
            </a:r>
          </a:p>
          <a:p>
            <a:endParaRPr lang="nb-NO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4463" y="3429000"/>
            <a:ext cx="8530111" cy="2233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b-NO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Scripts</a:t>
            </a:r>
            <a:endParaRPr lang="nb-N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Nouns</a:t>
            </a:r>
            <a:r>
              <a:rPr lang="nb-NO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(part 1)</a:t>
            </a:r>
            <a:endParaRPr lang="nb-N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3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sz="3200" dirty="0" err="1"/>
              <a:t>February</a:t>
            </a:r>
            <a:r>
              <a:rPr lang="nb-NO" sz="3200" dirty="0"/>
              <a:t> 10, 2023 </a:t>
            </a:r>
            <a:r>
              <a:rPr lang="nb-NO" sz="3200" dirty="0" err="1"/>
              <a:t>Session</a:t>
            </a:r>
            <a:r>
              <a:rPr lang="nb-NO" sz="32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74582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E067-89CE-DC40-94F4-619B1695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>
            <a:normAutofit/>
          </a:bodyPr>
          <a:lstStyle/>
          <a:p>
            <a:r>
              <a:rPr lang="en-NO" sz="4000" b="1" dirty="0"/>
              <a:t>Mass nouns</a:t>
            </a:r>
          </a:p>
        </p:txBody>
      </p:sp>
      <p:pic>
        <p:nvPicPr>
          <p:cNvPr id="4" name="Picture 8" descr="547_4785-Waves-Southend-cop">
            <a:extLst>
              <a:ext uri="{FF2B5EF4-FFF2-40B4-BE49-F238E27FC236}">
                <a16:creationId xmlns:a16="http://schemas.microsoft.com/office/drawing/2014/main" id="{20063AA2-EFDF-1746-A739-68A23859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5" b="9498"/>
          <a:stretch/>
        </p:blipFill>
        <p:spPr bwMode="auto">
          <a:xfrm>
            <a:off x="20" y="-6"/>
            <a:ext cx="3931900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smoke3b">
            <a:extLst>
              <a:ext uri="{FF2B5EF4-FFF2-40B4-BE49-F238E27FC236}">
                <a16:creationId xmlns:a16="http://schemas.microsoft.com/office/drawing/2014/main" id="{786CC35B-A149-7643-BCFD-871FA3128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r="-2" b="-2"/>
          <a:stretch/>
        </p:blipFill>
        <p:spPr bwMode="auto">
          <a:xfrm>
            <a:off x="4130040" y="6"/>
            <a:ext cx="3931920" cy="40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300px-Sand_patterns">
            <a:extLst>
              <a:ext uri="{FF2B5EF4-FFF2-40B4-BE49-F238E27FC236}">
                <a16:creationId xmlns:a16="http://schemas.microsoft.com/office/drawing/2014/main" id="{236A509E-97C4-6041-879B-B3D1F9D1A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7" r="18641" b="1"/>
          <a:stretch/>
        </p:blipFill>
        <p:spPr bwMode="auto">
          <a:xfrm>
            <a:off x="8260080" y="-1"/>
            <a:ext cx="3931920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BC6E-154D-2E45-B771-AB5D04A8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66" y="4435052"/>
            <a:ext cx="710418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sz="3600" dirty="0"/>
              <a:t>Refer to substances that </a:t>
            </a:r>
          </a:p>
          <a:p>
            <a:pPr marL="0" indent="0">
              <a:buNone/>
            </a:pPr>
            <a:r>
              <a:rPr lang="en-NO" sz="3600" dirty="0"/>
              <a:t>have no inherent boundaries</a:t>
            </a:r>
          </a:p>
        </p:txBody>
      </p:sp>
      <p:sp>
        <p:nvSpPr>
          <p:cNvPr id="7" name="Stjerne med 32 tagger 6">
            <a:extLst>
              <a:ext uri="{FF2B5EF4-FFF2-40B4-BE49-F238E27FC236}">
                <a16:creationId xmlns:a16="http://schemas.microsoft.com/office/drawing/2014/main" id="{93B84CD7-A4D2-F84A-8460-B8270F0ED92D}"/>
              </a:ext>
            </a:extLst>
          </p:cNvPr>
          <p:cNvSpPr/>
          <p:nvPr/>
        </p:nvSpPr>
        <p:spPr>
          <a:xfrm>
            <a:off x="8358844" y="3340048"/>
            <a:ext cx="4964234" cy="3042279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err="1">
                <a:solidFill>
                  <a:sysClr val="windowText" lastClr="000000"/>
                </a:solidFill>
              </a:rPr>
              <a:t>You</a:t>
            </a:r>
            <a:r>
              <a:rPr lang="nb-NO" sz="3200" b="1" dirty="0">
                <a:solidFill>
                  <a:sysClr val="windowText" lastClr="000000"/>
                </a:solidFill>
              </a:rPr>
              <a:t> CANNOT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place</a:t>
            </a:r>
            <a:r>
              <a:rPr lang="nb-NO" sz="3200" b="1" dirty="0">
                <a:solidFill>
                  <a:sysClr val="windowText" lastClr="000000"/>
                </a:solidFill>
              </a:rPr>
              <a:t> a numeral in front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of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these</a:t>
            </a:r>
            <a:r>
              <a:rPr lang="nb-NO" sz="3200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62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760F-3C17-C249-BE3D-AAC1F646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50"/>
            <a:ext cx="10515600" cy="1325563"/>
          </a:xfrm>
        </p:spPr>
        <p:txBody>
          <a:bodyPr/>
          <a:lstStyle/>
          <a:p>
            <a:r>
              <a:rPr lang="nb-NO" dirty="0"/>
              <a:t>Count vs. </a:t>
            </a:r>
            <a:r>
              <a:rPr lang="nb-NO" dirty="0" err="1"/>
              <a:t>mass</a:t>
            </a:r>
            <a:r>
              <a:rPr lang="nb-NO" dirty="0"/>
              <a:t> is </a:t>
            </a:r>
            <a:r>
              <a:rPr lang="nb-NO" dirty="0" err="1"/>
              <a:t>language-specific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BF2B-C37D-CF4E-90BB-7BA1DA65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3180"/>
            <a:ext cx="9481457" cy="4351338"/>
          </a:xfrm>
        </p:spPr>
        <p:txBody>
          <a:bodyPr>
            <a:normAutofit/>
          </a:bodyPr>
          <a:lstStyle/>
          <a:p>
            <a:r>
              <a:rPr lang="en-NO" dirty="0"/>
              <a:t>In Old English, </a:t>
            </a:r>
            <a:r>
              <a:rPr lang="en-NO" i="1" dirty="0"/>
              <a:t>peas</a:t>
            </a:r>
            <a:r>
              <a:rPr lang="en-NO" dirty="0"/>
              <a:t> and </a:t>
            </a:r>
            <a:r>
              <a:rPr lang="en-NO" i="1" dirty="0"/>
              <a:t>cherries</a:t>
            </a:r>
            <a:r>
              <a:rPr lang="en-NO" dirty="0"/>
              <a:t> were singulars</a:t>
            </a:r>
          </a:p>
          <a:p>
            <a:r>
              <a:rPr lang="en-NO" dirty="0"/>
              <a:t>Mass nouns can be singular only</a:t>
            </a:r>
          </a:p>
          <a:p>
            <a:pPr lvl="1"/>
            <a:r>
              <a:rPr lang="en-NO" dirty="0"/>
              <a:t>Russian </a:t>
            </a:r>
            <a:r>
              <a:rPr lang="en-NO" i="1" dirty="0"/>
              <a:t>kartofel</a:t>
            </a:r>
            <a:r>
              <a:rPr lang="en-NO" dirty="0"/>
              <a:t>’ ‘potato’, </a:t>
            </a:r>
            <a:r>
              <a:rPr lang="en-NO" i="1" dirty="0"/>
              <a:t>vinograd</a:t>
            </a:r>
            <a:r>
              <a:rPr lang="en-NO" dirty="0"/>
              <a:t> ‘grapes’, </a:t>
            </a:r>
            <a:r>
              <a:rPr lang="en-NO" i="1" dirty="0"/>
              <a:t>višnja</a:t>
            </a:r>
            <a:r>
              <a:rPr lang="en-NO" dirty="0"/>
              <a:t> ‘cherries’, </a:t>
            </a:r>
            <a:r>
              <a:rPr lang="en-NO" i="1" dirty="0"/>
              <a:t>izjum</a:t>
            </a:r>
            <a:r>
              <a:rPr lang="en-NO" dirty="0"/>
              <a:t> ‘raisins’, </a:t>
            </a:r>
            <a:r>
              <a:rPr lang="en-NO" i="1" dirty="0"/>
              <a:t>klubnika</a:t>
            </a:r>
            <a:r>
              <a:rPr lang="en-NO" dirty="0"/>
              <a:t> ‘strawberries’, </a:t>
            </a:r>
            <a:r>
              <a:rPr lang="en-NO" i="1" dirty="0"/>
              <a:t>kljukva</a:t>
            </a:r>
            <a:r>
              <a:rPr lang="en-NO" dirty="0"/>
              <a:t> ‘cranberries’, </a:t>
            </a:r>
            <a:r>
              <a:rPr lang="en-NO" i="1" dirty="0"/>
              <a:t>malina</a:t>
            </a:r>
            <a:r>
              <a:rPr lang="en-NO" dirty="0"/>
              <a:t> ‘raspberries’, </a:t>
            </a:r>
            <a:r>
              <a:rPr lang="en-NO" i="1" dirty="0"/>
              <a:t>morkov</a:t>
            </a:r>
            <a:r>
              <a:rPr lang="en-NO" dirty="0"/>
              <a:t>’ ‘carrot’</a:t>
            </a:r>
          </a:p>
          <a:p>
            <a:r>
              <a:rPr lang="en-NO" dirty="0"/>
              <a:t>Mass nouns can be plural only</a:t>
            </a:r>
          </a:p>
          <a:p>
            <a:pPr lvl="1"/>
            <a:r>
              <a:rPr lang="en-NO" dirty="0"/>
              <a:t>Russian </a:t>
            </a:r>
            <a:r>
              <a:rPr lang="en-NO" i="1" dirty="0"/>
              <a:t>šči</a:t>
            </a:r>
            <a:r>
              <a:rPr lang="en-NO" dirty="0"/>
              <a:t> ‘cabbage soup’, </a:t>
            </a:r>
            <a:r>
              <a:rPr lang="en-NO" i="1"/>
              <a:t>slivki</a:t>
            </a:r>
            <a:r>
              <a:rPr lang="en-NO"/>
              <a:t> ‘cream’, </a:t>
            </a:r>
            <a:r>
              <a:rPr lang="en-NO" i="1"/>
              <a:t>oboi</a:t>
            </a:r>
            <a:r>
              <a:rPr lang="en-NO"/>
              <a:t> ‘wallpaper’</a:t>
            </a:r>
            <a:endParaRPr lang="en-NO" dirty="0"/>
          </a:p>
          <a:p>
            <a:r>
              <a:rPr lang="en-NO" dirty="0"/>
              <a:t>N. Saami uses singular vs. plural to distinguish wet vs. dry for masses</a:t>
            </a:r>
          </a:p>
          <a:p>
            <a:pPr lvl="1"/>
            <a:r>
              <a:rPr lang="en-NO" dirty="0"/>
              <a:t>Singular </a:t>
            </a:r>
            <a:r>
              <a:rPr lang="en-NO" i="1" dirty="0"/>
              <a:t>deadja</a:t>
            </a:r>
            <a:r>
              <a:rPr lang="en-NO" dirty="0"/>
              <a:t> ‘tea (the drink)’ vs. Plural </a:t>
            </a:r>
            <a:r>
              <a:rPr lang="en-NO" i="1" dirty="0"/>
              <a:t>deajat</a:t>
            </a:r>
            <a:r>
              <a:rPr lang="en-NO" dirty="0"/>
              <a:t> ‘tea (dry leaves)’</a:t>
            </a:r>
          </a:p>
        </p:txBody>
      </p:sp>
      <p:pic>
        <p:nvPicPr>
          <p:cNvPr id="1026" name="Picture 2" descr="Buy Cherry Tea: Benefits, How to Make, Side Effects | Herbal Teas Online">
            <a:extLst>
              <a:ext uri="{FF2B5EF4-FFF2-40B4-BE49-F238E27FC236}">
                <a16:creationId xmlns:a16="http://schemas.microsoft.com/office/drawing/2014/main" id="{44DA5B03-AF3F-BF41-95C4-AA61A5E5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26" y="111351"/>
            <a:ext cx="3099312" cy="247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89C7B2B7-ADAB-F746-A9A5-7874317BA298}"/>
              </a:ext>
            </a:extLst>
          </p:cNvPr>
          <p:cNvSpPr txBox="1"/>
          <p:nvPr/>
        </p:nvSpPr>
        <p:spPr>
          <a:xfrm>
            <a:off x="689759" y="5473005"/>
            <a:ext cx="10812482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b-NO" sz="2800" dirty="0" err="1"/>
              <a:t>Generalization</a:t>
            </a:r>
            <a:r>
              <a:rPr lang="nb-NO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The </a:t>
            </a:r>
            <a:r>
              <a:rPr lang="nb-NO" sz="2800" dirty="0" err="1"/>
              <a:t>smaller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individuals</a:t>
            </a:r>
            <a:r>
              <a:rPr lang="nb-NO" sz="2800" dirty="0"/>
              <a:t>, </a:t>
            </a:r>
            <a:r>
              <a:rPr lang="nb-NO" sz="2800" dirty="0" err="1"/>
              <a:t>the</a:t>
            </a:r>
            <a:r>
              <a:rPr lang="nb-NO" sz="2800" dirty="0"/>
              <a:t> more </a:t>
            </a:r>
            <a:r>
              <a:rPr lang="nb-NO" sz="2800" dirty="0" err="1"/>
              <a:t>likely</a:t>
            </a:r>
            <a:r>
              <a:rPr lang="nb-NO" sz="2800" dirty="0"/>
              <a:t> it is a </a:t>
            </a:r>
            <a:r>
              <a:rPr lang="nb-NO" sz="2800" dirty="0" err="1"/>
              <a:t>mass</a:t>
            </a:r>
            <a:r>
              <a:rPr lang="nb-NO" sz="2800" dirty="0"/>
              <a:t> </a:t>
            </a:r>
            <a:r>
              <a:rPr lang="nb-NO" sz="2800" dirty="0" err="1"/>
              <a:t>noun</a:t>
            </a:r>
            <a:r>
              <a:rPr lang="nb-NO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i="1" dirty="0" err="1"/>
              <a:t>Flour</a:t>
            </a:r>
            <a:r>
              <a:rPr lang="nb-NO" sz="2800" dirty="0"/>
              <a:t> vs. </a:t>
            </a:r>
            <a:r>
              <a:rPr lang="nb-NO" sz="2800" i="1" dirty="0" err="1"/>
              <a:t>furniture</a:t>
            </a:r>
            <a:endParaRPr lang="nb-NO" sz="2800" i="1" dirty="0"/>
          </a:p>
        </p:txBody>
      </p:sp>
    </p:spTree>
    <p:extLst>
      <p:ext uri="{BB962C8B-B14F-4D97-AF65-F5344CB8AC3E}">
        <p14:creationId xmlns:p14="http://schemas.microsoft.com/office/powerpoint/2010/main" val="30832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566BB4-A5F2-D946-93DA-0F263DF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5" y="151375"/>
            <a:ext cx="10515600" cy="1325563"/>
          </a:xfrm>
        </p:spPr>
        <p:txBody>
          <a:bodyPr/>
          <a:lstStyle/>
          <a:p>
            <a:r>
              <a:rPr lang="nb-NO" dirty="0"/>
              <a:t>Mass </a:t>
            </a:r>
            <a:r>
              <a:rPr lang="nb-NO" dirty="0" err="1"/>
              <a:t>nouns</a:t>
            </a:r>
            <a:r>
              <a:rPr lang="nb-NO" dirty="0"/>
              <a:t> and numeral (</a:t>
            </a:r>
            <a:r>
              <a:rPr lang="nb-NO" dirty="0" err="1"/>
              <a:t>noun</a:t>
            </a:r>
            <a:r>
              <a:rPr lang="nb-NO" dirty="0"/>
              <a:t>) </a:t>
            </a:r>
            <a:r>
              <a:rPr lang="nb-NO" dirty="0" err="1"/>
              <a:t>classifiers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4B0EFE-2790-B64E-B194-0184BBD8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5" y="1291238"/>
            <a:ext cx="10515600" cy="1511341"/>
          </a:xfrm>
        </p:spPr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languages</a:t>
            </a:r>
            <a:r>
              <a:rPr lang="nb-NO" dirty="0"/>
              <a:t>, all </a:t>
            </a:r>
            <a:r>
              <a:rPr lang="nb-NO" dirty="0" err="1"/>
              <a:t>nouns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“</a:t>
            </a:r>
            <a:r>
              <a:rPr lang="nb-NO" dirty="0" err="1"/>
              <a:t>born</a:t>
            </a:r>
            <a:r>
              <a:rPr lang="nb-NO" dirty="0"/>
              <a:t>” as </a:t>
            </a:r>
            <a:r>
              <a:rPr lang="nb-NO" dirty="0" err="1"/>
              <a:t>mass</a:t>
            </a:r>
            <a:r>
              <a:rPr lang="nb-NO" dirty="0"/>
              <a:t> </a:t>
            </a:r>
            <a:r>
              <a:rPr lang="nb-NO" dirty="0" err="1"/>
              <a:t>nouns</a:t>
            </a:r>
            <a:endParaRPr lang="nb-NO" dirty="0"/>
          </a:p>
          <a:p>
            <a:pPr lvl="1"/>
            <a:r>
              <a:rPr lang="nb-NO" dirty="0"/>
              <a:t>Dictionary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mass</a:t>
            </a:r>
            <a:r>
              <a:rPr lang="nb-NO" dirty="0"/>
              <a:t> </a:t>
            </a:r>
            <a:r>
              <a:rPr lang="nb-NO" dirty="0" err="1"/>
              <a:t>nouns</a:t>
            </a:r>
            <a:r>
              <a:rPr lang="nb-NO" dirty="0"/>
              <a:t>, e.g., </a:t>
            </a:r>
            <a:r>
              <a:rPr lang="nb-NO" dirty="0" err="1"/>
              <a:t>Yucatec</a:t>
            </a:r>
            <a:r>
              <a:rPr lang="nb-NO" dirty="0"/>
              <a:t> </a:t>
            </a:r>
            <a:r>
              <a:rPr lang="nb-NO" dirty="0" err="1"/>
              <a:t>Mayan</a:t>
            </a:r>
            <a:endParaRPr lang="nb-NO" dirty="0"/>
          </a:p>
          <a:p>
            <a:r>
              <a:rPr lang="nb-NO" dirty="0"/>
              <a:t>In order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nouns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a marker:</a:t>
            </a:r>
          </a:p>
          <a:p>
            <a:endParaRPr lang="nb-NO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B02E271-8C26-4946-BCAE-56899E37D941}"/>
              </a:ext>
            </a:extLst>
          </p:cNvPr>
          <p:cNvGraphicFramePr>
            <a:graphicFrameLocks/>
          </p:cNvGraphicFramePr>
          <p:nvPr/>
        </p:nvGraphicFramePr>
        <p:xfrm>
          <a:off x="814766" y="2885704"/>
          <a:ext cx="8280400" cy="3829050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418644687"/>
                    </a:ext>
                  </a:extLst>
                </a:gridCol>
                <a:gridCol w="3144838">
                  <a:extLst>
                    <a:ext uri="{9D8B030D-6E8A-4147-A177-3AD203B41FA5}">
                      <a16:colId xmlns:a16="http://schemas.microsoft.com/office/drawing/2014/main" val="869292056"/>
                    </a:ext>
                  </a:extLst>
                </a:gridCol>
                <a:gridCol w="2759075">
                  <a:extLst>
                    <a:ext uri="{9D8B030D-6E8A-4147-A177-3AD203B41FA5}">
                      <a16:colId xmlns:a16="http://schemas.microsoft.com/office/drawing/2014/main" val="1222078535"/>
                    </a:ext>
                  </a:extLst>
                </a:gridCol>
              </a:tblGrid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tz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íit</a:t>
                      </a:r>
                      <a:r>
                        <a:rPr kumimoji="0" lang="en-US" altLang="en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NO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kib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long-thin 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wax]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candle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94077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tz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íit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che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long-thin 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wood]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stick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88042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tz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íit</a:t>
                      </a:r>
                      <a:r>
                        <a:rPr kumimoji="0" lang="en-US" altLang="en-NO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NO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nal</a:t>
                      </a:r>
                      <a:endParaRPr kumimoji="0" lang="en-US" altLang="en-NO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long-thin 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corn]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ear of corn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517099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tz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íit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há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as</a:t>
                      </a:r>
                      <a:endParaRPr kumimoji="0" lang="en-US" altLang="en-NO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long-thin 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banana]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fruit of the banana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94208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wáal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há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as</a:t>
                      </a:r>
                      <a:endParaRPr kumimoji="0" lang="en-US" altLang="en-NO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flat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banana]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banana leaf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endParaRPr kumimoji="0" lang="en-US" altLang="en-N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71871"/>
                  </a:ext>
                </a:extLst>
              </a:tr>
              <a:tr h="638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un-</a:t>
                      </a:r>
                      <a:r>
                        <a:rPr kumimoji="0" lang="en-US" altLang="en-N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kúul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há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  <a:r>
                        <a:rPr kumimoji="0" lang="en-US" altLang="en-N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as</a:t>
                      </a:r>
                      <a:endParaRPr kumimoji="0" lang="en-US" altLang="en-NO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[one </a:t>
                      </a:r>
                      <a:r>
                        <a:rPr kumimoji="0" lang="en-US" altLang="en-N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planted</a:t>
                      </a:r>
                      <a:r>
                        <a:rPr kumimoji="0" lang="en-US" altLang="en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 banana]</a:t>
                      </a:r>
                      <a:endParaRPr kumimoji="0" lang="en-US" altLang="en-N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‘</a:t>
                      </a:r>
                      <a:r>
                        <a:rPr kumimoji="0" lang="en-US" altLang="en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one banana tree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charset="0"/>
                          <a:ea typeface="ＭＳ Ｐゴシック" panose="020B0600070205080204" pitchFamily="34" charset="-128"/>
                        </a:rPr>
                        <a:t>’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N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 charset="0"/>
                        <a:ea typeface="ＭＳ 明朝" panose="02020609040205080304" pitchFamily="49" charset="-128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40451"/>
                  </a:ext>
                </a:extLst>
              </a:tr>
            </a:tbl>
          </a:graphicData>
        </a:graphic>
      </p:graphicFrame>
      <p:sp>
        <p:nvSpPr>
          <p:cNvPr id="7" name="TekstSylinder 6">
            <a:extLst>
              <a:ext uri="{FF2B5EF4-FFF2-40B4-BE49-F238E27FC236}">
                <a16:creationId xmlns:a16="http://schemas.microsoft.com/office/drawing/2014/main" id="{5F8D8AEF-D314-D048-8535-21D7B6B51F41}"/>
              </a:ext>
            </a:extLst>
          </p:cNvPr>
          <p:cNvSpPr txBox="1"/>
          <p:nvPr/>
        </p:nvSpPr>
        <p:spPr>
          <a:xfrm>
            <a:off x="9056914" y="1562615"/>
            <a:ext cx="3047423" cy="526297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Such</a:t>
            </a:r>
            <a:r>
              <a:rPr lang="nb-NO" sz="2800" dirty="0"/>
              <a:t> markers </a:t>
            </a:r>
            <a:r>
              <a:rPr lang="nb-NO" sz="2800" dirty="0" err="1"/>
              <a:t>are</a:t>
            </a:r>
            <a:r>
              <a:rPr lang="nb-NO" sz="2800" dirty="0"/>
              <a:t> </a:t>
            </a:r>
            <a:r>
              <a:rPr lang="nb-NO" sz="2800" dirty="0" err="1"/>
              <a:t>known</a:t>
            </a:r>
            <a:r>
              <a:rPr lang="nb-NO" sz="2800" dirty="0"/>
              <a:t> as “numeral </a:t>
            </a:r>
            <a:r>
              <a:rPr lang="nb-NO" sz="2800" dirty="0" err="1"/>
              <a:t>classifiers</a:t>
            </a:r>
            <a:r>
              <a:rPr lang="nb-NO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Sort </a:t>
            </a:r>
            <a:r>
              <a:rPr lang="nb-NO" sz="2800" dirty="0" err="1"/>
              <a:t>nouns</a:t>
            </a:r>
            <a:r>
              <a:rPr lang="nb-NO" sz="2800" dirty="0"/>
              <a:t> </a:t>
            </a:r>
            <a:r>
              <a:rPr lang="nb-NO" sz="2800" dirty="0" err="1"/>
              <a:t>into</a:t>
            </a:r>
            <a:r>
              <a:rPr lang="nb-NO" sz="2800" dirty="0"/>
              <a:t> </a:t>
            </a:r>
            <a:r>
              <a:rPr lang="nb-NO" sz="2800" dirty="0" err="1"/>
              <a:t>classes</a:t>
            </a:r>
            <a:r>
              <a:rPr lang="nb-NO" sz="2800" dirty="0"/>
              <a:t> </a:t>
            </a:r>
            <a:r>
              <a:rPr lang="nb-NO" sz="2800" dirty="0" err="1"/>
              <a:t>according</a:t>
            </a:r>
            <a:r>
              <a:rPr lang="nb-NO" sz="2800" dirty="0"/>
              <a:t> to </a:t>
            </a:r>
            <a:r>
              <a:rPr lang="nb-NO" sz="2800" dirty="0" err="1"/>
              <a:t>shape</a:t>
            </a:r>
            <a:endParaRPr lang="nb-N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Obligatory</a:t>
            </a:r>
            <a:r>
              <a:rPr lang="nb-NO" sz="2800" dirty="0"/>
              <a:t> in </a:t>
            </a:r>
            <a:r>
              <a:rPr lang="nb-NO" sz="2800" dirty="0" err="1"/>
              <a:t>some</a:t>
            </a:r>
            <a:r>
              <a:rPr lang="nb-NO" sz="2800" dirty="0"/>
              <a:t> </a:t>
            </a:r>
            <a:r>
              <a:rPr lang="nb-NO" sz="2800" dirty="0" err="1"/>
              <a:t>contexts</a:t>
            </a:r>
            <a:r>
              <a:rPr lang="nb-NO" sz="2800" dirty="0"/>
              <a:t> (e.g., </a:t>
            </a:r>
            <a:r>
              <a:rPr lang="nb-NO" sz="2800" dirty="0" err="1"/>
              <a:t>with</a:t>
            </a:r>
            <a:r>
              <a:rPr lang="nb-NO" sz="2800" dirty="0"/>
              <a:t> numerals)</a:t>
            </a:r>
          </a:p>
        </p:txBody>
      </p:sp>
    </p:spTree>
    <p:extLst>
      <p:ext uri="{BB962C8B-B14F-4D97-AF65-F5344CB8AC3E}">
        <p14:creationId xmlns:p14="http://schemas.microsoft.com/office/powerpoint/2010/main" val="24436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 descr="Screen Shot 2012-09-05 at 2.27.58 PM.png">
            <a:extLst>
              <a:ext uri="{FF2B5EF4-FFF2-40B4-BE49-F238E27FC236}">
                <a16:creationId xmlns:a16="http://schemas.microsoft.com/office/drawing/2014/main" id="{37619255-926F-3545-8A54-57347CC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9144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>
            <a:extLst>
              <a:ext uri="{FF2B5EF4-FFF2-40B4-BE49-F238E27FC236}">
                <a16:creationId xmlns:a16="http://schemas.microsoft.com/office/drawing/2014/main" id="{49002C2F-4F55-B344-A066-718D4DB3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692150"/>
            <a:ext cx="77708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Numeral Classifier Systems Worldwide</a:t>
            </a:r>
          </a:p>
        </p:txBody>
      </p:sp>
      <p:sp>
        <p:nvSpPr>
          <p:cNvPr id="28677" name="TextBox 5">
            <a:extLst>
              <a:ext uri="{FF2B5EF4-FFF2-40B4-BE49-F238E27FC236}">
                <a16:creationId xmlns:a16="http://schemas.microsoft.com/office/drawing/2014/main" id="{790D6F07-4662-9840-8CB0-58236F03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4" y="5732463"/>
            <a:ext cx="912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Source: The World Atlas of Language Structures Online,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wals.info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DFF9138-B2F4-A944-953B-6CE4C375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000"/>
            <a:ext cx="12192000" cy="583011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90205C2-9181-D54A-AF3E-4118E8EF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861"/>
            <a:ext cx="3017872" cy="19079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05E56B-73AB-B346-9B76-14F7BD825092}"/>
              </a:ext>
            </a:extLst>
          </p:cNvPr>
          <p:cNvSpPr txBox="1">
            <a:spLocks/>
          </p:cNvSpPr>
          <p:nvPr/>
        </p:nvSpPr>
        <p:spPr>
          <a:xfrm>
            <a:off x="1686786" y="428534"/>
            <a:ext cx="8818427" cy="9919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WALS: </a:t>
            </a:r>
            <a:r>
              <a:rPr lang="en-GB" b="1" dirty="0"/>
              <a:t>Occurrence of Nominal Plurality</a:t>
            </a:r>
          </a:p>
          <a:p>
            <a:endParaRPr lang="en-NO" sz="4000" dirty="0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DA6A735-1554-E148-BFA4-C27B0505036A}"/>
              </a:ext>
            </a:extLst>
          </p:cNvPr>
          <p:cNvSpPr/>
          <p:nvPr/>
        </p:nvSpPr>
        <p:spPr>
          <a:xfrm>
            <a:off x="8055980" y="4988689"/>
            <a:ext cx="2449233" cy="1620455"/>
          </a:xfrm>
          <a:prstGeom prst="wedgeRoundRectCallout">
            <a:avLst>
              <a:gd name="adj1" fmla="val -49188"/>
              <a:gd name="adj2" fmla="val -6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/>
              <a:t>Q: Why are there so many values?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23198C8-EE42-AC4B-94E1-AFA562FBAC05}"/>
              </a:ext>
            </a:extLst>
          </p:cNvPr>
          <p:cNvSpPr/>
          <p:nvPr/>
        </p:nvSpPr>
        <p:spPr>
          <a:xfrm>
            <a:off x="4632960" y="4861560"/>
            <a:ext cx="2449232" cy="1747584"/>
          </a:xfrm>
          <a:prstGeom prst="wedgeRoundRectCallout">
            <a:avLst>
              <a:gd name="adj1" fmla="val 77252"/>
              <a:gd name="adj2" fmla="val -607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/>
              <a:t>A: Animacy and definiteness interact with plurality</a:t>
            </a:r>
          </a:p>
        </p:txBody>
      </p:sp>
      <p:sp>
        <p:nvSpPr>
          <p:cNvPr id="7" name="Stjerne med 32 tagger 6">
            <a:extLst>
              <a:ext uri="{FF2B5EF4-FFF2-40B4-BE49-F238E27FC236}">
                <a16:creationId xmlns:a16="http://schemas.microsoft.com/office/drawing/2014/main" id="{B011DC46-A797-D349-9AAF-1AACB234CC84}"/>
              </a:ext>
            </a:extLst>
          </p:cNvPr>
          <p:cNvSpPr/>
          <p:nvPr/>
        </p:nvSpPr>
        <p:spPr>
          <a:xfrm>
            <a:off x="8263841" y="-470124"/>
            <a:ext cx="4964234" cy="3042279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err="1">
                <a:solidFill>
                  <a:sysClr val="windowText" lastClr="000000"/>
                </a:solidFill>
              </a:rPr>
              <a:t>Let’s</a:t>
            </a:r>
            <a:r>
              <a:rPr lang="nb-NO" sz="3200" b="1" dirty="0">
                <a:solidFill>
                  <a:sysClr val="windowText" lastClr="000000"/>
                </a:solidFill>
              </a:rPr>
              <a:t> turn to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animacy</a:t>
            </a:r>
            <a:r>
              <a:rPr lang="nb-NO" sz="3200" b="1" dirty="0">
                <a:solidFill>
                  <a:sysClr val="windowText" lastClr="000000"/>
                </a:solidFill>
              </a:rPr>
              <a:t> and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definiteness</a:t>
            </a:r>
            <a:r>
              <a:rPr lang="nb-NO" sz="3200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807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AB4416-94B4-372F-D7C3-8753FEC94C32}"/>
              </a:ext>
            </a:extLst>
          </p:cNvPr>
          <p:cNvSpPr/>
          <p:nvPr/>
        </p:nvSpPr>
        <p:spPr>
          <a:xfrm>
            <a:off x="332365" y="6053300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Conlanging</a:t>
            </a:r>
            <a:r>
              <a:rPr lang="nb-NO" dirty="0"/>
              <a:t> 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1:07:32-1:10:44</a:t>
            </a:r>
            <a:r>
              <a:rPr lang="en-NO" dirty="0">
                <a:effectLst/>
              </a:rPr>
              <a:t> 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970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EFBD-5D3F-9347-ADD2-F509580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animacy hierarchy: </a:t>
            </a:r>
            <a:br>
              <a:rPr lang="en-NO" dirty="0"/>
            </a:br>
            <a:r>
              <a:rPr lang="en-NO" dirty="0"/>
              <a:t>	different languages cut it up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54A6-D34F-924B-911F-7E8F3F28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265" y="1840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NO" dirty="0"/>
              <a:t>●male human</a:t>
            </a:r>
          </a:p>
          <a:p>
            <a:pPr marL="0" indent="0">
              <a:buNone/>
            </a:pPr>
            <a:r>
              <a:rPr lang="en-NO" dirty="0"/>
              <a:t>	●human</a:t>
            </a:r>
          </a:p>
          <a:p>
            <a:pPr marL="0" indent="0">
              <a:buNone/>
            </a:pPr>
            <a:r>
              <a:rPr lang="en-NO" dirty="0"/>
              <a:t>		●animate</a:t>
            </a:r>
          </a:p>
          <a:p>
            <a:pPr marL="0" indent="0">
              <a:buNone/>
            </a:pPr>
            <a:r>
              <a:rPr lang="en-NO" dirty="0"/>
              <a:t>			●discrete, concrete, manipulable</a:t>
            </a:r>
          </a:p>
          <a:p>
            <a:pPr marL="0" indent="0">
              <a:buNone/>
            </a:pPr>
            <a:r>
              <a:rPr lang="en-NO" dirty="0"/>
              <a:t>				●concrete non-manipulable, locations</a:t>
            </a:r>
          </a:p>
          <a:p>
            <a:pPr marL="0" indent="0">
              <a:buNone/>
            </a:pPr>
            <a:r>
              <a:rPr lang="en-NO" dirty="0"/>
              <a:t>					●substances</a:t>
            </a:r>
          </a:p>
          <a:p>
            <a:pPr marL="0" indent="0">
              <a:buNone/>
            </a:pPr>
            <a:r>
              <a:rPr lang="en-NO" dirty="0"/>
              <a:t>						●abstractions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091CD72F-2ECD-834D-B8B8-FCDCCA21A296}"/>
              </a:ext>
            </a:extLst>
          </p:cNvPr>
          <p:cNvSpPr/>
          <p:nvPr/>
        </p:nvSpPr>
        <p:spPr>
          <a:xfrm rot="18512245">
            <a:off x="2669626" y="2309653"/>
            <a:ext cx="1676400" cy="3413760"/>
          </a:xfrm>
          <a:prstGeom prst="upDownArrow">
            <a:avLst>
              <a:gd name="adj1" fmla="val 554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D4F0C-9386-B74B-86AC-988FC30E3D69}"/>
              </a:ext>
            </a:extLst>
          </p:cNvPr>
          <p:cNvSpPr txBox="1"/>
          <p:nvPr/>
        </p:nvSpPr>
        <p:spPr>
          <a:xfrm>
            <a:off x="838199" y="2147284"/>
            <a:ext cx="161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dirty="0">
                <a:solidFill>
                  <a:srgbClr val="0070C0"/>
                </a:solidFill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CD704-94C7-E14B-8777-3D03E2AC19DB}"/>
              </a:ext>
            </a:extLst>
          </p:cNvPr>
          <p:cNvSpPr txBox="1"/>
          <p:nvPr/>
        </p:nvSpPr>
        <p:spPr>
          <a:xfrm>
            <a:off x="5090159" y="4959256"/>
            <a:ext cx="161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dirty="0">
                <a:solidFill>
                  <a:srgbClr val="0070C0"/>
                </a:solidFill>
              </a:rPr>
              <a:t>LOW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34205C-8144-6449-8D19-D09CB3CC9812}"/>
              </a:ext>
            </a:extLst>
          </p:cNvPr>
          <p:cNvSpPr/>
          <p:nvPr/>
        </p:nvSpPr>
        <p:spPr>
          <a:xfrm>
            <a:off x="1021080" y="5660296"/>
            <a:ext cx="10332720" cy="947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solidFill>
                  <a:schemeClr val="tx1"/>
                </a:solidFill>
              </a:rPr>
              <a:t>Items higher on the animacy hierarchy are usually more likely to </a:t>
            </a:r>
            <a:r>
              <a:rPr lang="en-NO" sz="3200" b="1">
                <a:solidFill>
                  <a:schemeClr val="tx1"/>
                </a:solidFill>
              </a:rPr>
              <a:t>be pluralizable</a:t>
            </a:r>
            <a:r>
              <a:rPr lang="nb-NO" sz="3200" b="1" dirty="0">
                <a:solidFill>
                  <a:schemeClr val="tx1"/>
                </a:solidFill>
              </a:rPr>
              <a:t>.</a:t>
            </a:r>
            <a:endParaRPr lang="en-NO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F6807-8837-CC40-A614-97EAFAD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Animacy in Russian: </a:t>
            </a:r>
            <a:br>
              <a:rPr lang="en-NO" dirty="0"/>
            </a:br>
            <a:r>
              <a:rPr lang="en-NO" dirty="0"/>
              <a:t>native speakers aren’t sure!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3613-36F7-1E40-B716-C2630DDD4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Animate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4274D-5EEF-D046-B36E-A025BF27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4643" y="4583906"/>
            <a:ext cx="5536629" cy="1908969"/>
          </a:xfrm>
        </p:spPr>
        <p:txBody>
          <a:bodyPr>
            <a:normAutofit lnSpcReduction="10000"/>
          </a:bodyPr>
          <a:lstStyle/>
          <a:p>
            <a:r>
              <a:rPr lang="en-NO" dirty="0"/>
              <a:t>Bacteria, viruses</a:t>
            </a:r>
          </a:p>
          <a:p>
            <a:r>
              <a:rPr lang="en-NO" dirty="0"/>
              <a:t>Sea creatures</a:t>
            </a:r>
          </a:p>
          <a:p>
            <a:r>
              <a:rPr lang="en-NO" dirty="0"/>
              <a:t>Embryo</a:t>
            </a:r>
          </a:p>
          <a:p>
            <a:r>
              <a:rPr lang="en-NO" dirty="0"/>
              <a:t>Dolls, snowmen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70330-4797-C345-9710-05001C3F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9183" y="1681163"/>
            <a:ext cx="5183188" cy="823912"/>
          </a:xfrm>
        </p:spPr>
        <p:txBody>
          <a:bodyPr/>
          <a:lstStyle/>
          <a:p>
            <a:r>
              <a:rPr lang="en-NO" dirty="0"/>
              <a:t>Inanimate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ADDC77-D81F-4141-BED2-CE2E5F584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9183" y="2505075"/>
            <a:ext cx="5183188" cy="1908969"/>
          </a:xfrm>
        </p:spPr>
        <p:txBody>
          <a:bodyPr>
            <a:normAutofit lnSpcReduction="10000"/>
          </a:bodyPr>
          <a:lstStyle/>
          <a:p>
            <a:r>
              <a:rPr lang="en-NO" dirty="0"/>
              <a:t>Plants</a:t>
            </a:r>
          </a:p>
          <a:p>
            <a:r>
              <a:rPr lang="en-NO" dirty="0"/>
              <a:t>Objects</a:t>
            </a:r>
          </a:p>
          <a:p>
            <a:r>
              <a:rPr lang="en-NO" dirty="0"/>
              <a:t>Substances</a:t>
            </a:r>
          </a:p>
          <a:p>
            <a:r>
              <a:rPr lang="en-NO" dirty="0"/>
              <a:t>Corpses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571C6E-0E72-474A-B471-887A9D712417}"/>
              </a:ext>
            </a:extLst>
          </p:cNvPr>
          <p:cNvSpPr txBox="1">
            <a:spLocks/>
          </p:cNvSpPr>
          <p:nvPr/>
        </p:nvSpPr>
        <p:spPr>
          <a:xfrm>
            <a:off x="2354644" y="371808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Variable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9EA4D1F-D7D7-F449-81AB-4D54A40B4E40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1472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Humans</a:t>
            </a:r>
          </a:p>
          <a:p>
            <a:r>
              <a:rPr lang="en-NO" dirty="0"/>
              <a:t>Dead people</a:t>
            </a:r>
          </a:p>
          <a:p>
            <a:r>
              <a:rPr lang="en-NO" dirty="0"/>
              <a:t>Animals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51E651C9-45C0-C04D-BC4F-B8E594AF9D00}"/>
              </a:ext>
            </a:extLst>
          </p:cNvPr>
          <p:cNvSpPr txBox="1"/>
          <p:nvPr/>
        </p:nvSpPr>
        <p:spPr>
          <a:xfrm>
            <a:off x="7291624" y="3291621"/>
            <a:ext cx="4895274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b-NO" sz="2800" dirty="0"/>
              <a:t>Different endings in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accusative</a:t>
            </a:r>
            <a:r>
              <a:rPr lang="nb-NO" sz="2800" dirty="0"/>
              <a:t>:</a:t>
            </a:r>
          </a:p>
          <a:p>
            <a:pPr marL="514350" indent="-514350">
              <a:buFont typeface="+mj-lt"/>
              <a:buAutoNum type="alphaLcPeriod"/>
            </a:pPr>
            <a:r>
              <a:rPr lang="nb-NO" sz="2800" dirty="0"/>
              <a:t>Ja </a:t>
            </a:r>
            <a:r>
              <a:rPr lang="nb-NO" sz="2800" dirty="0" err="1"/>
              <a:t>znaju</a:t>
            </a:r>
            <a:r>
              <a:rPr lang="nb-NO" sz="2800" dirty="0"/>
              <a:t> </a:t>
            </a:r>
            <a:r>
              <a:rPr lang="nb-NO" sz="2800" dirty="0" err="1"/>
              <a:t>jazyk</a:t>
            </a:r>
            <a:br>
              <a:rPr lang="nb-NO" sz="2800" dirty="0"/>
            </a:br>
            <a:r>
              <a:rPr lang="nb-NO" sz="2800" dirty="0"/>
              <a:t>‘I </a:t>
            </a:r>
            <a:r>
              <a:rPr lang="nb-NO" sz="2800" dirty="0" err="1"/>
              <a:t>know</a:t>
            </a:r>
            <a:r>
              <a:rPr lang="nb-NO" sz="2800" dirty="0"/>
              <a:t> a </a:t>
            </a:r>
            <a:r>
              <a:rPr lang="nb-NO" sz="2800" dirty="0" err="1"/>
              <a:t>language</a:t>
            </a:r>
            <a:r>
              <a:rPr lang="nb-NO" sz="2800" dirty="0"/>
              <a:t>’</a:t>
            </a:r>
          </a:p>
          <a:p>
            <a:pPr marL="514350" indent="-514350">
              <a:buFont typeface="+mj-lt"/>
              <a:buAutoNum type="alphaLcPeriod"/>
            </a:pPr>
            <a:r>
              <a:rPr lang="nb-NO" sz="2800" dirty="0"/>
              <a:t>Ja </a:t>
            </a:r>
            <a:r>
              <a:rPr lang="nb-NO" sz="2800" dirty="0" err="1"/>
              <a:t>znaju</a:t>
            </a:r>
            <a:r>
              <a:rPr lang="nb-NO" sz="2800" dirty="0"/>
              <a:t> student</a:t>
            </a:r>
            <a:r>
              <a:rPr lang="nb-NO" sz="2800" b="1" dirty="0">
                <a:solidFill>
                  <a:srgbClr val="0070C0"/>
                </a:solidFill>
              </a:rPr>
              <a:t>-a</a:t>
            </a:r>
            <a:br>
              <a:rPr lang="nb-NO" sz="2800" dirty="0"/>
            </a:br>
            <a:r>
              <a:rPr lang="nb-NO" sz="2800" dirty="0"/>
              <a:t>‘I </a:t>
            </a:r>
            <a:r>
              <a:rPr lang="nb-NO" sz="2800" dirty="0" err="1"/>
              <a:t>know</a:t>
            </a:r>
            <a:r>
              <a:rPr lang="nb-NO" sz="2800" dirty="0"/>
              <a:t> a student’</a:t>
            </a:r>
          </a:p>
        </p:txBody>
      </p:sp>
    </p:spTree>
    <p:extLst>
      <p:ext uri="{BB962C8B-B14F-4D97-AF65-F5344CB8AC3E}">
        <p14:creationId xmlns:p14="http://schemas.microsoft.com/office/powerpoint/2010/main" val="2271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A6C0-2394-0F43-8D57-8FA50B68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Definiteness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3AF6-2777-9042-8860-885E7B98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in </a:t>
            </a:r>
            <a:r>
              <a:rPr lang="nb-NO" dirty="0" err="1"/>
              <a:t>meaning</a:t>
            </a:r>
            <a:r>
              <a:rPr lang="nb-NO" dirty="0"/>
              <a:t>?</a:t>
            </a:r>
          </a:p>
          <a:p>
            <a:pPr marL="914400" lvl="1" indent="-457200">
              <a:buFont typeface="+mj-lt"/>
              <a:buAutoNum type="alphaLcPeriod"/>
            </a:pPr>
            <a:r>
              <a:rPr lang="nb-NO" dirty="0" err="1">
                <a:solidFill>
                  <a:srgbClr val="FF0000"/>
                </a:solidFill>
              </a:rPr>
              <a:t>Indefinite</a:t>
            </a:r>
            <a:r>
              <a:rPr lang="nb-NO" dirty="0"/>
              <a:t>: </a:t>
            </a:r>
            <a:r>
              <a:rPr lang="nb-NO" i="1" dirty="0"/>
              <a:t>I </a:t>
            </a:r>
            <a:r>
              <a:rPr lang="nb-NO" i="1" dirty="0" err="1"/>
              <a:t>read</a:t>
            </a:r>
            <a:r>
              <a:rPr lang="nb-NO" i="1" dirty="0"/>
              <a:t> </a:t>
            </a:r>
            <a:r>
              <a:rPr lang="nb-NO" b="1" i="1" dirty="0">
                <a:solidFill>
                  <a:srgbClr val="FF0000"/>
                </a:solidFill>
              </a:rPr>
              <a:t>a</a:t>
            </a:r>
            <a:r>
              <a:rPr lang="nb-NO" i="1" dirty="0"/>
              <a:t> book</a:t>
            </a:r>
            <a:r>
              <a:rPr lang="nb-NO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nb-NO" dirty="0" err="1">
                <a:solidFill>
                  <a:srgbClr val="0070C0"/>
                </a:solidFill>
              </a:rPr>
              <a:t>Definite</a:t>
            </a:r>
            <a:r>
              <a:rPr lang="nb-NO" dirty="0"/>
              <a:t>: </a:t>
            </a:r>
            <a:r>
              <a:rPr lang="nb-NO" i="1" dirty="0"/>
              <a:t>I </a:t>
            </a:r>
            <a:r>
              <a:rPr lang="nb-NO" i="1" dirty="0" err="1"/>
              <a:t>read</a:t>
            </a:r>
            <a:r>
              <a:rPr lang="nb-NO" i="1" dirty="0"/>
              <a:t> </a:t>
            </a:r>
            <a:r>
              <a:rPr lang="nb-NO" b="1" i="1" dirty="0" err="1">
                <a:solidFill>
                  <a:srgbClr val="0070C0"/>
                </a:solidFill>
              </a:rPr>
              <a:t>the</a:t>
            </a:r>
            <a:r>
              <a:rPr lang="nb-NO" i="1" dirty="0"/>
              <a:t> book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en-NO"/>
              <a:t>Indefiniteness </a:t>
            </a:r>
            <a:r>
              <a:rPr lang="en-NO" dirty="0"/>
              <a:t>might or might not be compatible with plural</a:t>
            </a:r>
          </a:p>
          <a:p>
            <a:pPr lvl="1"/>
            <a:r>
              <a:rPr lang="en-NO" dirty="0"/>
              <a:t>French </a:t>
            </a:r>
            <a:r>
              <a:rPr lang="en-NO" i="1" dirty="0"/>
              <a:t>des livres </a:t>
            </a:r>
            <a:r>
              <a:rPr lang="en-NO" dirty="0"/>
              <a:t>vs. English </a:t>
            </a:r>
            <a:r>
              <a:rPr lang="en-NO" i="1" dirty="0"/>
              <a:t>books</a:t>
            </a:r>
            <a:r>
              <a:rPr lang="en-NO" dirty="0"/>
              <a:t> [not *</a:t>
            </a:r>
            <a:r>
              <a:rPr lang="en-NO" i="1" dirty="0"/>
              <a:t>a books</a:t>
            </a:r>
            <a:r>
              <a:rPr lang="en-NO" dirty="0"/>
              <a:t>]</a:t>
            </a:r>
          </a:p>
          <a:p>
            <a:r>
              <a:rPr lang="en-NO" dirty="0"/>
              <a:t>Indefinite marking might be incompatible with mass nouns</a:t>
            </a:r>
          </a:p>
          <a:p>
            <a:pPr lvl="1"/>
            <a:r>
              <a:rPr lang="en-NO" i="1" dirty="0"/>
              <a:t>water, grass</a:t>
            </a:r>
            <a:r>
              <a:rPr lang="en-NO" i="1"/>
              <a:t>, fire</a:t>
            </a:r>
            <a:r>
              <a:rPr lang="nb-NO" i="1" dirty="0"/>
              <a:t> (NOT: «a water» etc.)</a:t>
            </a:r>
            <a:endParaRPr lang="en-NO" i="1" dirty="0"/>
          </a:p>
        </p:txBody>
      </p:sp>
      <p:sp>
        <p:nvSpPr>
          <p:cNvPr id="4" name="Rounded Rectangular Callout 1">
            <a:extLst>
              <a:ext uri="{FF2B5EF4-FFF2-40B4-BE49-F238E27FC236}">
                <a16:creationId xmlns:a16="http://schemas.microsoft.com/office/drawing/2014/main" id="{FC53072F-513D-3D4D-83D0-A5526C84BB1E}"/>
              </a:ext>
            </a:extLst>
          </p:cNvPr>
          <p:cNvSpPr/>
          <p:nvPr/>
        </p:nvSpPr>
        <p:spPr>
          <a:xfrm>
            <a:off x="6583440" y="1690688"/>
            <a:ext cx="4876248" cy="1620455"/>
          </a:xfrm>
          <a:prstGeom prst="wedgeRoundRectCallout">
            <a:avLst>
              <a:gd name="adj1" fmla="val -82309"/>
              <a:gd name="adj2" fmla="val 24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The speaker </a:t>
            </a:r>
            <a:r>
              <a:rPr lang="nb-NO" sz="2400" dirty="0" err="1"/>
              <a:t>assumes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addressee</a:t>
            </a:r>
            <a:r>
              <a:rPr lang="nb-NO" sz="2400" dirty="0"/>
              <a:t> </a:t>
            </a:r>
            <a:r>
              <a:rPr lang="nb-NO" sz="2400" dirty="0" err="1"/>
              <a:t>knows</a:t>
            </a:r>
            <a:r>
              <a:rPr lang="nb-NO" sz="2400" dirty="0"/>
              <a:t> </a:t>
            </a:r>
            <a:r>
              <a:rPr lang="nb-NO" sz="2400" dirty="0" err="1"/>
              <a:t>which</a:t>
            </a:r>
            <a:r>
              <a:rPr lang="nb-NO" sz="2400" dirty="0"/>
              <a:t> item s/</a:t>
            </a:r>
            <a:r>
              <a:rPr lang="nb-NO" sz="2400" dirty="0" err="1"/>
              <a:t>he</a:t>
            </a:r>
            <a:r>
              <a:rPr lang="nb-NO" sz="2400" dirty="0"/>
              <a:t> is </a:t>
            </a:r>
            <a:r>
              <a:rPr lang="nb-NO" sz="2400" dirty="0" err="1"/>
              <a:t>talking</a:t>
            </a:r>
            <a:r>
              <a:rPr lang="nb-NO" sz="2400" dirty="0"/>
              <a:t> </a:t>
            </a:r>
            <a:r>
              <a:rPr lang="nb-NO" sz="2400" dirty="0" err="1"/>
              <a:t>about</a:t>
            </a:r>
            <a:r>
              <a:rPr lang="nb-NO" sz="2400" dirty="0"/>
              <a:t>.</a:t>
            </a:r>
            <a:endParaRPr lang="en-NO" sz="2400" dirty="0"/>
          </a:p>
        </p:txBody>
      </p:sp>
      <p:sp>
        <p:nvSpPr>
          <p:cNvPr id="6" name="Stjerne med 32 tagger 5">
            <a:extLst>
              <a:ext uri="{FF2B5EF4-FFF2-40B4-BE49-F238E27FC236}">
                <a16:creationId xmlns:a16="http://schemas.microsoft.com/office/drawing/2014/main" id="{76398A02-9BE2-D54E-BB6C-7148DE295C54}"/>
              </a:ext>
            </a:extLst>
          </p:cNvPr>
          <p:cNvSpPr/>
          <p:nvPr/>
        </p:nvSpPr>
        <p:spPr>
          <a:xfrm>
            <a:off x="8835241" y="4125626"/>
            <a:ext cx="4357207" cy="3042279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>
                <a:solidFill>
                  <a:sysClr val="windowText" lastClr="000000"/>
                </a:solidFill>
              </a:rPr>
              <a:t>Lots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of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options</a:t>
            </a:r>
            <a:r>
              <a:rPr lang="nb-NO" sz="3200" b="1" dirty="0">
                <a:solidFill>
                  <a:sysClr val="windowText" lastClr="000000"/>
                </a:solidFill>
              </a:rPr>
              <a:t> for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your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conlang</a:t>
            </a:r>
            <a:r>
              <a:rPr lang="nb-NO" sz="3200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1E091DC-CEA6-9643-9489-26A2F442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992"/>
            <a:ext cx="12192000" cy="5590008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127ABE-9D40-CA46-8287-8A997FC1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1760"/>
            <a:ext cx="2719468" cy="17922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AA40621-4B0D-C940-B4CC-C06AB9C8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67"/>
          </a:xfrm>
        </p:spPr>
        <p:txBody>
          <a:bodyPr/>
          <a:lstStyle/>
          <a:p>
            <a:r>
              <a:rPr lang="en-NO" dirty="0"/>
              <a:t>Definiteness</a:t>
            </a:r>
          </a:p>
        </p:txBody>
      </p:sp>
    </p:spTree>
    <p:extLst>
      <p:ext uri="{BB962C8B-B14F-4D97-AF65-F5344CB8AC3E}">
        <p14:creationId xmlns:p14="http://schemas.microsoft.com/office/powerpoint/2010/main" val="324730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A295-1361-5A40-66B5-DC9238DA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Scripts = </a:t>
            </a:r>
            <a:r>
              <a:rPr lang="nb-NO" dirty="0" err="1"/>
              <a:t>writing</a:t>
            </a:r>
            <a:r>
              <a:rPr lang="nb-NO" dirty="0"/>
              <a:t> systems = </a:t>
            </a:r>
            <a:r>
              <a:rPr lang="nb-NO" dirty="0" err="1"/>
              <a:t>orthographies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D5E7-DD25-9B2B-9378-CAB03362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6680" cy="4351338"/>
          </a:xfrm>
        </p:spPr>
        <p:txBody>
          <a:bodyPr/>
          <a:lstStyle/>
          <a:p>
            <a:pPr marL="0" indent="0">
              <a:buNone/>
            </a:pPr>
            <a:r>
              <a:rPr lang="nb-NO" sz="3200" dirty="0"/>
              <a:t>Three most </a:t>
            </a:r>
            <a:r>
              <a:rPr lang="nb-NO" sz="3200" dirty="0" err="1"/>
              <a:t>common</a:t>
            </a:r>
            <a:r>
              <a:rPr lang="nb-NO" sz="3200" dirty="0"/>
              <a:t> </a:t>
            </a:r>
            <a:r>
              <a:rPr lang="nb-NO" sz="3200" dirty="0" err="1"/>
              <a:t>solutions</a:t>
            </a:r>
            <a:endParaRPr lang="nb-NO" sz="3200" dirty="0"/>
          </a:p>
          <a:p>
            <a:r>
              <a:rPr lang="nb-NO" dirty="0"/>
              <a:t>Alphabet: </a:t>
            </a:r>
            <a:r>
              <a:rPr lang="nb-NO" dirty="0" err="1"/>
              <a:t>graphemes</a:t>
            </a:r>
            <a:r>
              <a:rPr lang="nb-NO" dirty="0"/>
              <a:t> (letters) </a:t>
            </a:r>
            <a:r>
              <a:rPr lang="nb-NO" dirty="0" err="1"/>
              <a:t>represent</a:t>
            </a:r>
            <a:r>
              <a:rPr lang="nb-NO" dirty="0"/>
              <a:t> sounds</a:t>
            </a:r>
          </a:p>
          <a:p>
            <a:pPr lvl="1"/>
            <a:r>
              <a:rPr lang="nb-NO" dirty="0"/>
              <a:t>Most European and </a:t>
            </a:r>
            <a:r>
              <a:rPr lang="nb-NO" dirty="0" err="1"/>
              <a:t>Middle</a:t>
            </a:r>
            <a:r>
              <a:rPr lang="nb-NO" dirty="0"/>
              <a:t> </a:t>
            </a:r>
            <a:r>
              <a:rPr lang="nb-NO" dirty="0" err="1"/>
              <a:t>Eastern</a:t>
            </a:r>
            <a:r>
              <a:rPr lang="nb-NO" dirty="0"/>
              <a:t> </a:t>
            </a:r>
            <a:r>
              <a:rPr lang="nb-NO" dirty="0" err="1"/>
              <a:t>languages</a:t>
            </a:r>
            <a:r>
              <a:rPr lang="nb-NO" dirty="0"/>
              <a:t>, Korean</a:t>
            </a:r>
          </a:p>
          <a:p>
            <a:r>
              <a:rPr lang="nb-NO" dirty="0" err="1"/>
              <a:t>Syllabary</a:t>
            </a:r>
            <a:r>
              <a:rPr lang="nb-NO" dirty="0"/>
              <a:t>: </a:t>
            </a:r>
            <a:r>
              <a:rPr lang="nb-NO" dirty="0" err="1"/>
              <a:t>graphemes</a:t>
            </a:r>
            <a:r>
              <a:rPr lang="nb-NO" dirty="0"/>
              <a:t>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dirty="0" err="1"/>
              <a:t>syllables</a:t>
            </a:r>
            <a:endParaRPr lang="nb-NO" dirty="0"/>
          </a:p>
          <a:p>
            <a:pPr lvl="1"/>
            <a:r>
              <a:rPr lang="nb-NO" dirty="0"/>
              <a:t>Japanese, </a:t>
            </a:r>
            <a:r>
              <a:rPr lang="nb-NO" dirty="0" err="1"/>
              <a:t>Cree</a:t>
            </a:r>
            <a:r>
              <a:rPr lang="nb-NO" dirty="0"/>
              <a:t>, </a:t>
            </a:r>
            <a:r>
              <a:rPr lang="nb-NO" dirty="0" err="1"/>
              <a:t>Mycenaean</a:t>
            </a:r>
            <a:r>
              <a:rPr lang="nb-NO" dirty="0"/>
              <a:t> </a:t>
            </a:r>
            <a:r>
              <a:rPr lang="nb-NO" dirty="0" err="1"/>
              <a:t>Greek</a:t>
            </a:r>
            <a:r>
              <a:rPr lang="nb-NO" dirty="0"/>
              <a:t>, Cherokee</a:t>
            </a:r>
          </a:p>
          <a:p>
            <a:r>
              <a:rPr lang="nb-NO" dirty="0" err="1"/>
              <a:t>Logography</a:t>
            </a:r>
            <a:r>
              <a:rPr lang="nb-NO" dirty="0"/>
              <a:t>: </a:t>
            </a:r>
            <a:r>
              <a:rPr lang="nb-NO" dirty="0" err="1"/>
              <a:t>graphemes</a:t>
            </a:r>
            <a:r>
              <a:rPr lang="nb-NO" dirty="0"/>
              <a:t> (logograms)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dirty="0" err="1"/>
              <a:t>morphemes</a:t>
            </a:r>
            <a:r>
              <a:rPr lang="nb-NO" dirty="0"/>
              <a:t> (</a:t>
            </a:r>
            <a:r>
              <a:rPr lang="nb-NO" dirty="0" err="1"/>
              <a:t>semantic</a:t>
            </a:r>
            <a:r>
              <a:rPr lang="nb-NO" dirty="0"/>
              <a:t> units, </a:t>
            </a:r>
            <a:r>
              <a:rPr lang="nb-NO" dirty="0" err="1"/>
              <a:t>words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Chinese</a:t>
            </a:r>
            <a:r>
              <a:rPr lang="nb-NO" dirty="0"/>
              <a:t>, </a:t>
            </a:r>
            <a:r>
              <a:rPr lang="nb-NO" dirty="0" err="1"/>
              <a:t>Egyptian</a:t>
            </a:r>
            <a:r>
              <a:rPr lang="nb-NO" dirty="0"/>
              <a:t> </a:t>
            </a:r>
            <a:r>
              <a:rPr lang="nb-NO" dirty="0" err="1"/>
              <a:t>hieroglyphs</a:t>
            </a:r>
            <a:r>
              <a:rPr lang="nb-NO" dirty="0"/>
              <a:t>, </a:t>
            </a:r>
            <a:r>
              <a:rPr lang="nb-NO" dirty="0" err="1"/>
              <a:t>Mayan</a:t>
            </a:r>
            <a:endParaRPr lang="nb-NO" dirty="0"/>
          </a:p>
          <a:p>
            <a:pPr lvl="2"/>
            <a:endParaRPr lang="nb-NO" dirty="0"/>
          </a:p>
        </p:txBody>
      </p:sp>
      <p:pic>
        <p:nvPicPr>
          <p:cNvPr id="1026" name="Picture 2" descr="Persian alphabet - Wikipedia">
            <a:extLst>
              <a:ext uri="{FF2B5EF4-FFF2-40B4-BE49-F238E27FC236}">
                <a16:creationId xmlns:a16="http://schemas.microsoft.com/office/drawing/2014/main" id="{2EEAD3D1-F656-E312-B15D-AF6E03E4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759" y="681038"/>
            <a:ext cx="2736981" cy="2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- Cherokee Syllabary For Gwy - Free Transparent PNG Clipart Images  Download">
            <a:extLst>
              <a:ext uri="{FF2B5EF4-FFF2-40B4-BE49-F238E27FC236}">
                <a16:creationId xmlns:a16="http://schemas.microsoft.com/office/drawing/2014/main" id="{F5457548-7839-91D8-0E55-306C4BD31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67" b="26445"/>
          <a:stretch/>
        </p:blipFill>
        <p:spPr bwMode="auto">
          <a:xfrm>
            <a:off x="8564880" y="2964180"/>
            <a:ext cx="349091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ya Writing - HISTORY'S HISTORIESYou are history. We are the future.">
            <a:extLst>
              <a:ext uri="{FF2B5EF4-FFF2-40B4-BE49-F238E27FC236}">
                <a16:creationId xmlns:a16="http://schemas.microsoft.com/office/drawing/2014/main" id="{B0FF8678-7268-61CA-FDA5-4D18098F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037" y="4479172"/>
            <a:ext cx="35306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jerne med 32 tagger 5">
            <a:extLst>
              <a:ext uri="{FF2B5EF4-FFF2-40B4-BE49-F238E27FC236}">
                <a16:creationId xmlns:a16="http://schemas.microsoft.com/office/drawing/2014/main" id="{935D48EE-98B5-F496-8F37-606B76376B65}"/>
              </a:ext>
            </a:extLst>
          </p:cNvPr>
          <p:cNvSpPr/>
          <p:nvPr/>
        </p:nvSpPr>
        <p:spPr>
          <a:xfrm>
            <a:off x="1640264" y="2964180"/>
            <a:ext cx="7300556" cy="3528695"/>
          </a:xfrm>
          <a:prstGeom prst="star32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>
                <a:solidFill>
                  <a:sysClr val="windowText" lastClr="000000"/>
                </a:solidFill>
              </a:rPr>
              <a:t>A </a:t>
            </a:r>
            <a:r>
              <a:rPr lang="nb-NO" sz="2800" dirty="0" err="1">
                <a:solidFill>
                  <a:sysClr val="windowText" lastClr="000000"/>
                </a:solidFill>
              </a:rPr>
              <a:t>writing</a:t>
            </a:r>
            <a:r>
              <a:rPr lang="nb-NO" sz="2800" dirty="0">
                <a:solidFill>
                  <a:sysClr val="windowText" lastClr="000000"/>
                </a:solidFill>
              </a:rPr>
              <a:t> system is NOT an </a:t>
            </a:r>
            <a:r>
              <a:rPr lang="nb-NO" sz="2800" dirty="0" err="1">
                <a:solidFill>
                  <a:sysClr val="windowText" lastClr="000000"/>
                </a:solidFill>
              </a:rPr>
              <a:t>obligatory</a:t>
            </a:r>
            <a:r>
              <a:rPr lang="nb-NO" sz="2800" dirty="0">
                <a:solidFill>
                  <a:sysClr val="windowText" lastClr="000000"/>
                </a:solidFill>
              </a:rPr>
              <a:t> part </a:t>
            </a:r>
            <a:r>
              <a:rPr lang="nb-NO" sz="2800" dirty="0" err="1">
                <a:solidFill>
                  <a:sysClr val="windowText" lastClr="000000"/>
                </a:solidFill>
              </a:rPr>
              <a:t>of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language</a:t>
            </a:r>
            <a:r>
              <a:rPr lang="nb-NO" sz="2800" dirty="0">
                <a:solidFill>
                  <a:sysClr val="windowText" lastClr="000000"/>
                </a:solidFill>
              </a:rPr>
              <a:t>; most </a:t>
            </a:r>
            <a:r>
              <a:rPr lang="nb-NO" sz="2800" dirty="0" err="1">
                <a:solidFill>
                  <a:sysClr val="windowText" lastClr="000000"/>
                </a:solidFill>
              </a:rPr>
              <a:t>languages</a:t>
            </a:r>
            <a:r>
              <a:rPr lang="nb-NO" sz="2800" dirty="0">
                <a:solidFill>
                  <a:sysClr val="windowText" lastClr="000000"/>
                </a:solidFill>
              </a:rPr>
              <a:t> </a:t>
            </a:r>
            <a:r>
              <a:rPr lang="nb-NO" sz="2800" dirty="0" err="1">
                <a:solidFill>
                  <a:sysClr val="windowText" lastClr="000000"/>
                </a:solidFill>
              </a:rPr>
              <a:t>don’t</a:t>
            </a:r>
            <a:r>
              <a:rPr lang="nb-NO" sz="2800" dirty="0">
                <a:solidFill>
                  <a:sysClr val="windowText" lastClr="000000"/>
                </a:solidFill>
              </a:rPr>
              <a:t> have </a:t>
            </a:r>
            <a:r>
              <a:rPr lang="nb-NO" sz="2800" dirty="0" err="1">
                <a:solidFill>
                  <a:sysClr val="windowText" lastClr="000000"/>
                </a:solidFill>
              </a:rPr>
              <a:t>one</a:t>
            </a:r>
            <a:endParaRPr lang="nb-NO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21862-15A7-78B4-9224-750B2D50F6B4}"/>
              </a:ext>
            </a:extLst>
          </p:cNvPr>
          <p:cNvSpPr/>
          <p:nvPr/>
        </p:nvSpPr>
        <p:spPr>
          <a:xfrm>
            <a:off x="332365" y="6053300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Conlanging</a:t>
            </a:r>
            <a:r>
              <a:rPr lang="nb-NO" dirty="0"/>
              <a:t> 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20:29-26:11</a:t>
            </a:r>
            <a:r>
              <a:rPr lang="en-NO" dirty="0">
                <a:effectLst/>
              </a:rPr>
              <a:t>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7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395488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DE5916-7AB4-0545-A8F8-D82CAFE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gender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61F2DE-B16D-B842-AE20-EDA4DFD3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758" cy="4351338"/>
          </a:xfrm>
        </p:spPr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definite</a:t>
            </a:r>
            <a:r>
              <a:rPr lang="nb-NO" dirty="0"/>
              <a:t> </a:t>
            </a:r>
            <a:r>
              <a:rPr lang="nb-NO" dirty="0" err="1"/>
              <a:t>articles</a:t>
            </a:r>
            <a:r>
              <a:rPr lang="nb-NO" dirty="0"/>
              <a:t> in </a:t>
            </a:r>
            <a:r>
              <a:rPr lang="nb-NO" dirty="0" err="1"/>
              <a:t>German</a:t>
            </a:r>
            <a:r>
              <a:rPr lang="nb-NO" dirty="0"/>
              <a:t>:</a:t>
            </a:r>
          </a:p>
          <a:p>
            <a:r>
              <a:rPr lang="nb-NO" dirty="0"/>
              <a:t>_____ </a:t>
            </a:r>
            <a:r>
              <a:rPr lang="nb-NO" dirty="0" err="1"/>
              <a:t>Freund</a:t>
            </a:r>
            <a:r>
              <a:rPr lang="nb-NO" dirty="0"/>
              <a:t> ‘</a:t>
            </a:r>
            <a:r>
              <a:rPr lang="nb-NO" dirty="0" err="1"/>
              <a:t>the</a:t>
            </a:r>
            <a:r>
              <a:rPr lang="nb-NO" dirty="0"/>
              <a:t> (male) </a:t>
            </a:r>
            <a:r>
              <a:rPr lang="nb-NO" dirty="0" err="1"/>
              <a:t>friend</a:t>
            </a:r>
            <a:r>
              <a:rPr lang="nb-NO" dirty="0"/>
              <a:t>’</a:t>
            </a:r>
          </a:p>
          <a:p>
            <a:pPr lvl="1"/>
            <a:r>
              <a:rPr lang="nb-NO" dirty="0"/>
              <a:t>Der</a:t>
            </a:r>
          </a:p>
          <a:p>
            <a:r>
              <a:rPr lang="nb-NO" dirty="0"/>
              <a:t>_____ </a:t>
            </a:r>
            <a:r>
              <a:rPr lang="nb-NO" dirty="0" err="1"/>
              <a:t>Freundin</a:t>
            </a:r>
            <a:r>
              <a:rPr lang="nb-NO" dirty="0"/>
              <a:t> ‘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female</a:t>
            </a:r>
            <a:r>
              <a:rPr lang="nb-NO" dirty="0"/>
              <a:t> </a:t>
            </a:r>
            <a:r>
              <a:rPr lang="nb-NO" dirty="0" err="1"/>
              <a:t>friend</a:t>
            </a:r>
            <a:r>
              <a:rPr lang="nb-NO" dirty="0"/>
              <a:t>’</a:t>
            </a:r>
          </a:p>
          <a:p>
            <a:pPr lvl="1"/>
            <a:r>
              <a:rPr lang="nb-NO" dirty="0"/>
              <a:t>Die</a:t>
            </a:r>
          </a:p>
          <a:p>
            <a:r>
              <a:rPr lang="nb-NO" dirty="0"/>
              <a:t>_____ Auto ‘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car</a:t>
            </a:r>
            <a:r>
              <a:rPr lang="nb-NO" dirty="0"/>
              <a:t>’</a:t>
            </a:r>
          </a:p>
          <a:p>
            <a:pPr lvl="1"/>
            <a:r>
              <a:rPr lang="nb-NO" dirty="0" err="1"/>
              <a:t>Das</a:t>
            </a:r>
            <a:endParaRPr lang="nb-NO" dirty="0"/>
          </a:p>
        </p:txBody>
      </p:sp>
      <p:sp>
        <p:nvSpPr>
          <p:cNvPr id="4" name="Bildeforklaring formet som et avrundet rektangel 3">
            <a:extLst>
              <a:ext uri="{FF2B5EF4-FFF2-40B4-BE49-F238E27FC236}">
                <a16:creationId xmlns:a16="http://schemas.microsoft.com/office/drawing/2014/main" id="{B8AA269A-1B63-5E41-B072-82A76FAB6429}"/>
              </a:ext>
            </a:extLst>
          </p:cNvPr>
          <p:cNvSpPr/>
          <p:nvPr/>
        </p:nvSpPr>
        <p:spPr>
          <a:xfrm>
            <a:off x="7873339" y="1825624"/>
            <a:ext cx="4001985" cy="3447019"/>
          </a:xfrm>
          <a:prstGeom prst="wedgeRoundRectCallout">
            <a:avLst>
              <a:gd name="adj1" fmla="val -68793"/>
              <a:gd name="adj2" fmla="val 629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chemeClr val="tx1"/>
                </a:solidFill>
              </a:rPr>
              <a:t>Why</a:t>
            </a:r>
            <a:r>
              <a:rPr lang="nb-NO" sz="2400" b="1" dirty="0">
                <a:solidFill>
                  <a:schemeClr val="tx1"/>
                </a:solidFill>
              </a:rPr>
              <a:t> different </a:t>
            </a:r>
            <a:r>
              <a:rPr lang="nb-NO" sz="2400" b="1" dirty="0" err="1">
                <a:solidFill>
                  <a:schemeClr val="tx1"/>
                </a:solidFill>
              </a:rPr>
              <a:t>articles</a:t>
            </a:r>
            <a:r>
              <a:rPr lang="nb-NO" sz="2400" b="1" dirty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chemeClr val="tx1"/>
                </a:solidFill>
              </a:rPr>
              <a:t>German</a:t>
            </a:r>
            <a:r>
              <a:rPr lang="nb-NO" sz="2400" b="1" dirty="0">
                <a:solidFill>
                  <a:schemeClr val="tx1"/>
                </a:solidFill>
              </a:rPr>
              <a:t> has </a:t>
            </a:r>
            <a:r>
              <a:rPr lang="nb-NO" sz="2400" b="1" dirty="0" err="1">
                <a:solidFill>
                  <a:schemeClr val="tx1"/>
                </a:solidFill>
              </a:rPr>
              <a:t>three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groups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of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nouns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that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take</a:t>
            </a:r>
            <a:r>
              <a:rPr lang="nb-NO" sz="2400" b="1" dirty="0">
                <a:solidFill>
                  <a:schemeClr val="tx1"/>
                </a:solidFill>
              </a:rPr>
              <a:t> different </a:t>
            </a:r>
            <a:r>
              <a:rPr lang="nb-NO" sz="2400" b="1" dirty="0" err="1">
                <a:solidFill>
                  <a:schemeClr val="tx1"/>
                </a:solidFill>
              </a:rPr>
              <a:t>articles</a:t>
            </a:r>
            <a:endParaRPr lang="nb-NO" sz="24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400" b="1" dirty="0" err="1">
                <a:solidFill>
                  <a:schemeClr val="tx1"/>
                </a:solidFill>
              </a:rPr>
              <a:t>Such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groups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are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called</a:t>
            </a:r>
            <a:r>
              <a:rPr lang="nb-NO" sz="2400" b="1" dirty="0">
                <a:solidFill>
                  <a:schemeClr val="tx1"/>
                </a:solidFill>
              </a:rPr>
              <a:t> “</a:t>
            </a:r>
            <a:r>
              <a:rPr lang="nb-NO" sz="2400" b="1" dirty="0" err="1">
                <a:solidFill>
                  <a:schemeClr val="tx1"/>
                </a:solidFill>
              </a:rPr>
              <a:t>grammatical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genders</a:t>
            </a:r>
            <a:r>
              <a:rPr lang="nb-NO" sz="2400" b="1" dirty="0">
                <a:solidFill>
                  <a:schemeClr val="tx1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nb-NO" sz="2400" b="1" dirty="0">
              <a:solidFill>
                <a:schemeClr val="tx1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3BE8C63F-ADF4-4442-A5C9-403763DAAAB4}"/>
              </a:ext>
            </a:extLst>
          </p:cNvPr>
          <p:cNvSpPr txBox="1"/>
          <p:nvPr/>
        </p:nvSpPr>
        <p:spPr>
          <a:xfrm>
            <a:off x="251933" y="5407579"/>
            <a:ext cx="11688134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b-NO" sz="2800" dirty="0" err="1"/>
              <a:t>Grammatical</a:t>
            </a:r>
            <a:r>
              <a:rPr lang="nb-NO" sz="2800" dirty="0"/>
              <a:t> </a:t>
            </a:r>
            <a:r>
              <a:rPr lang="nb-NO" sz="2800" dirty="0" err="1"/>
              <a:t>genders</a:t>
            </a:r>
            <a:r>
              <a:rPr lang="nb-NO" sz="2800" dirty="0"/>
              <a:t>:</a:t>
            </a:r>
          </a:p>
          <a:p>
            <a:r>
              <a:rPr lang="nb-NO" sz="2800" dirty="0" err="1"/>
              <a:t>Classes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nouns</a:t>
            </a:r>
            <a:r>
              <a:rPr lang="nb-NO" sz="2800" dirty="0"/>
              <a:t> </a:t>
            </a:r>
            <a:r>
              <a:rPr lang="nb-NO" sz="2800" dirty="0" err="1"/>
              <a:t>reflected</a:t>
            </a:r>
            <a:r>
              <a:rPr lang="nb-NO" sz="2800" dirty="0"/>
              <a:t> in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behavior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dirty="0" err="1"/>
              <a:t>associated</a:t>
            </a:r>
            <a:r>
              <a:rPr lang="nb-NO" sz="2800" dirty="0"/>
              <a:t> </a:t>
            </a:r>
            <a:r>
              <a:rPr lang="nb-NO" sz="2800" dirty="0" err="1"/>
              <a:t>words</a:t>
            </a:r>
            <a:r>
              <a:rPr lang="nb-NO" sz="2800" dirty="0"/>
              <a:t> (e.g., </a:t>
            </a:r>
            <a:r>
              <a:rPr lang="nb-NO" sz="2800" dirty="0" err="1"/>
              <a:t>articles</a:t>
            </a:r>
            <a:r>
              <a:rPr lang="nb-NO" sz="2800" dirty="0"/>
              <a:t>)</a:t>
            </a:r>
          </a:p>
          <a:p>
            <a:r>
              <a:rPr lang="nb-NO" sz="2800" dirty="0"/>
              <a:t>(Definition by Charles </a:t>
            </a:r>
            <a:r>
              <a:rPr lang="nb-NO" sz="2800" dirty="0" err="1"/>
              <a:t>Hockett</a:t>
            </a:r>
            <a:r>
              <a:rPr lang="nb-N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A7AF4A9-64F6-2442-8E48-F85F34F9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942"/>
            <a:ext cx="12192000" cy="55650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A69ABF-4E51-4C4C-8247-1F00F4E9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 32A: Systems of Gender Assignment</a:t>
            </a:r>
            <a:br>
              <a:rPr lang="en-GB" b="1" dirty="0"/>
            </a:br>
            <a:endParaRPr lang="en-NO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E179F4-386C-AF40-9A55-C82DE00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10" y="4578349"/>
            <a:ext cx="31930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5E1-2E80-2742-834B-F28E2B3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 30A: Number of Genders</a:t>
            </a:r>
            <a:endParaRPr lang="en-NO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5B43101-6E5F-C149-B79E-AA4AD3DB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11"/>
            <a:ext cx="12192000" cy="526958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9F8DEC9-7556-9F48-8C18-5627DD42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1360"/>
            <a:ext cx="2925357" cy="17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76C8-032C-2441-B3E6-D2E1A656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Grammatical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BF8F-27CB-E440-8999-23C271B1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Some languages have no grammatical gender at all</a:t>
            </a:r>
          </a:p>
          <a:p>
            <a:pPr lvl="1"/>
            <a:r>
              <a:rPr lang="en-NO" dirty="0"/>
              <a:t>Finnish, N. Saami</a:t>
            </a:r>
          </a:p>
          <a:p>
            <a:r>
              <a:rPr lang="en-NO" dirty="0"/>
              <a:t>Some languages have “semantic” gender (gender determined by word meaning): </a:t>
            </a:r>
            <a:r>
              <a:rPr lang="en-NO" b="1" dirty="0"/>
              <a:t>sex-based</a:t>
            </a:r>
          </a:p>
          <a:p>
            <a:r>
              <a:rPr lang="en-NO" dirty="0"/>
              <a:t>Many languages use gender to group nouns: </a:t>
            </a:r>
            <a:r>
              <a:rPr lang="en-NO" b="1" dirty="0"/>
              <a:t>noun classes</a:t>
            </a:r>
          </a:p>
          <a:p>
            <a:r>
              <a:rPr lang="en-NO" dirty="0"/>
              <a:t>Gender systems tend to interact with animacy</a:t>
            </a:r>
          </a:p>
          <a:p>
            <a:r>
              <a:rPr lang="en-NO" dirty="0"/>
              <a:t>When gender is grammatical, it can be marked on: pronouns, nouns, adjectives, verbs, etc. (or some subset of these)</a:t>
            </a:r>
          </a:p>
        </p:txBody>
      </p:sp>
    </p:spTree>
    <p:extLst>
      <p:ext uri="{BB962C8B-B14F-4D97-AF65-F5344CB8AC3E}">
        <p14:creationId xmlns:p14="http://schemas.microsoft.com/office/powerpoint/2010/main" val="89787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C3C8-3CAD-624E-9BDA-37ADA73B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Feature 31A: Sex-based and Non-sex-based Gender Systems</a:t>
            </a:r>
            <a:endParaRPr lang="en-NO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C7CB7F1-65A4-6947-BFA9-5929EE24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375"/>
            <a:ext cx="12192000" cy="521562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87C7D89-F7FE-AD41-8667-A5265044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06" y="4157811"/>
            <a:ext cx="3156651" cy="10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E69F-70F4-B145-BA76-097A6743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 gender system can classify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308-E668-1642-A314-D940D84D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David Peterson’s classification (p. 118):</a:t>
            </a:r>
          </a:p>
          <a:p>
            <a:pPr lvl="1"/>
            <a:r>
              <a:rPr lang="en-NO" dirty="0"/>
              <a:t>Humans who love lentils</a:t>
            </a:r>
          </a:p>
          <a:p>
            <a:pPr lvl="1"/>
            <a:r>
              <a:rPr lang="en-NO" dirty="0"/>
              <a:t>Useless humans</a:t>
            </a:r>
          </a:p>
          <a:p>
            <a:pPr lvl="1"/>
            <a:r>
              <a:rPr lang="en-NO" dirty="0"/>
              <a:t>Lamps or things that could be confused for lamps</a:t>
            </a:r>
          </a:p>
          <a:p>
            <a:pPr lvl="1"/>
            <a:r>
              <a:rPr lang="en-NO" dirty="0"/>
              <a:t>Objects that cats consider chairs</a:t>
            </a:r>
          </a:p>
          <a:p>
            <a:pPr lvl="1"/>
            <a:r>
              <a:rPr lang="en-NO" dirty="0"/>
              <a:t>Spoons that have been bent trying to scoop ice cream</a:t>
            </a:r>
          </a:p>
          <a:p>
            <a:pPr lvl="1"/>
            <a:r>
              <a:rPr lang="en-NO" dirty="0"/>
              <a:t>Cats and regular spoons</a:t>
            </a:r>
          </a:p>
          <a:p>
            <a:pPr lvl="1"/>
            <a:r>
              <a:rPr lang="en-NO" dirty="0"/>
              <a:t>Animals t</a:t>
            </a:r>
            <a:r>
              <a:rPr lang="en-GB" dirty="0"/>
              <a:t>ha</a:t>
            </a:r>
            <a:r>
              <a:rPr lang="en-NO" dirty="0"/>
              <a:t>t cats believe to be divine (i.e. cats)</a:t>
            </a:r>
          </a:p>
          <a:p>
            <a:pPr lvl="1"/>
            <a:r>
              <a:rPr lang="en-NO" dirty="0"/>
              <a:t>Animals cats hold in disdain (i.e. all other animals)</a:t>
            </a:r>
          </a:p>
          <a:p>
            <a:pPr lvl="1"/>
            <a:r>
              <a:rPr lang="en-NO" dirty="0"/>
              <a:t>Rainbows, gems, unicorns, and other objects depicted on Trapper Keepers</a:t>
            </a:r>
          </a:p>
          <a:p>
            <a:pPr lvl="1"/>
            <a:r>
              <a:rPr lang="en-NO" dirty="0"/>
              <a:t>Celestial phenomena (not stars)</a:t>
            </a:r>
          </a:p>
          <a:p>
            <a:pPr lvl="1"/>
            <a:r>
              <a:rPr lang="en-NO" dirty="0"/>
              <a:t>Stars, birds, cooking pots, and certain types of treasure</a:t>
            </a:r>
          </a:p>
          <a:p>
            <a:pPr lvl="1"/>
            <a:r>
              <a:rPr lang="en-NO" dirty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3472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9795D-FB62-5A48-3A59-8ABC130BD59C}"/>
              </a:ext>
            </a:extLst>
          </p:cNvPr>
          <p:cNvSpPr/>
          <p:nvPr/>
        </p:nvSpPr>
        <p:spPr>
          <a:xfrm>
            <a:off x="332365" y="6053300"/>
            <a:ext cx="3444949" cy="481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Clip: </a:t>
            </a:r>
            <a:r>
              <a:rPr lang="nb-NO" dirty="0" err="1"/>
              <a:t>Conlanging</a:t>
            </a:r>
            <a:r>
              <a:rPr lang="nb-NO"/>
              <a:t> </a:t>
            </a:r>
            <a:r>
              <a:rPr lang="nb-NO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43:54-46:40</a:t>
            </a:r>
            <a:r>
              <a:rPr lang="en-NO">
                <a:effectLst/>
              </a:rPr>
              <a:t> 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38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395296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A4E28C-9831-714B-8B3C-4C32C1F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Nouns</a:t>
            </a:r>
            <a:r>
              <a:rPr lang="nb-NO" dirty="0"/>
              <a:t>: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E9D4C1-EADD-6443-ABB8-240DCBE0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182" cy="4351338"/>
          </a:xfrm>
        </p:spPr>
        <p:txBody>
          <a:bodyPr/>
          <a:lstStyle/>
          <a:p>
            <a:r>
              <a:rPr lang="nb-NO" dirty="0" err="1"/>
              <a:t>Number</a:t>
            </a:r>
            <a:endParaRPr lang="nb-NO" dirty="0"/>
          </a:p>
          <a:p>
            <a:pPr lvl="1"/>
            <a:r>
              <a:rPr lang="nb-NO" dirty="0"/>
              <a:t>Singular, dual, plural</a:t>
            </a:r>
          </a:p>
          <a:p>
            <a:r>
              <a:rPr lang="nb-NO" dirty="0"/>
              <a:t>Count </a:t>
            </a:r>
            <a:r>
              <a:rPr lang="nb-NO" dirty="0" err="1"/>
              <a:t>nouns</a:t>
            </a:r>
            <a:r>
              <a:rPr lang="nb-NO" dirty="0"/>
              <a:t> and </a:t>
            </a:r>
            <a:r>
              <a:rPr lang="nb-NO" dirty="0" err="1"/>
              <a:t>mass</a:t>
            </a:r>
            <a:r>
              <a:rPr lang="nb-NO" dirty="0"/>
              <a:t> </a:t>
            </a:r>
            <a:r>
              <a:rPr lang="nb-NO" dirty="0" err="1"/>
              <a:t>nouns</a:t>
            </a:r>
            <a:endParaRPr lang="nb-NO" dirty="0"/>
          </a:p>
          <a:p>
            <a:r>
              <a:rPr lang="nb-NO" dirty="0" err="1"/>
              <a:t>Classifiers</a:t>
            </a:r>
            <a:endParaRPr lang="nb-NO" dirty="0"/>
          </a:p>
          <a:p>
            <a:r>
              <a:rPr lang="nb-NO" dirty="0" err="1"/>
              <a:t>Animacy</a:t>
            </a:r>
            <a:endParaRPr lang="nb-NO" dirty="0"/>
          </a:p>
          <a:p>
            <a:r>
              <a:rPr lang="nb-NO" dirty="0" err="1"/>
              <a:t>Definiteness</a:t>
            </a:r>
            <a:endParaRPr lang="nb-NO" dirty="0"/>
          </a:p>
          <a:p>
            <a:pPr lvl="1"/>
            <a:r>
              <a:rPr lang="nb-NO" dirty="0" err="1"/>
              <a:t>Indefinite</a:t>
            </a:r>
            <a:r>
              <a:rPr lang="nb-NO" dirty="0"/>
              <a:t> and </a:t>
            </a:r>
            <a:r>
              <a:rPr lang="nb-NO" dirty="0" err="1"/>
              <a:t>definite</a:t>
            </a:r>
            <a:endParaRPr lang="nb-NO" dirty="0"/>
          </a:p>
          <a:p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gender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4A069DB-5540-8542-8B66-A704F8DD6E5C}"/>
              </a:ext>
            </a:extLst>
          </p:cNvPr>
          <p:cNvSpPr txBox="1"/>
          <p:nvPr/>
        </p:nvSpPr>
        <p:spPr>
          <a:xfrm>
            <a:off x="9734459" y="239319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Chair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F55C71D-E190-0A4C-AB8B-3F1E79F6D844}"/>
              </a:ext>
            </a:extLst>
          </p:cNvPr>
          <p:cNvSpPr txBox="1"/>
          <p:nvPr/>
        </p:nvSpPr>
        <p:spPr>
          <a:xfrm>
            <a:off x="7720378" y="2205366"/>
            <a:ext cx="1064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 err="1"/>
              <a:t>Table</a:t>
            </a:r>
            <a:endParaRPr lang="nb-NO" sz="32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B0BD2168-8AC4-D346-B6DE-37EFFC8395C5}"/>
              </a:ext>
            </a:extLst>
          </p:cNvPr>
          <p:cNvSpPr txBox="1"/>
          <p:nvPr/>
        </p:nvSpPr>
        <p:spPr>
          <a:xfrm>
            <a:off x="8308210" y="2693342"/>
            <a:ext cx="148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Telephone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D1C38F5-7FB1-BC42-A2E4-F2B2194D0BAC}"/>
              </a:ext>
            </a:extLst>
          </p:cNvPr>
          <p:cNvSpPr txBox="1"/>
          <p:nvPr/>
        </p:nvSpPr>
        <p:spPr>
          <a:xfrm>
            <a:off x="9592388" y="3059668"/>
            <a:ext cx="1308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400" dirty="0"/>
              <a:t>Sand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47A0730-E3C1-8840-BC7B-91F27536CACA}"/>
              </a:ext>
            </a:extLst>
          </p:cNvPr>
          <p:cNvSpPr txBox="1"/>
          <p:nvPr/>
        </p:nvSpPr>
        <p:spPr>
          <a:xfrm>
            <a:off x="8744752" y="337982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Wine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7EBD967-5BA0-9047-8FFA-223FB3C3D354}"/>
              </a:ext>
            </a:extLst>
          </p:cNvPr>
          <p:cNvSpPr txBox="1"/>
          <p:nvPr/>
        </p:nvSpPr>
        <p:spPr>
          <a:xfrm>
            <a:off x="9960284" y="35644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air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834ABC1-4E18-5741-B1A7-CA2E8DF6EC0A}"/>
              </a:ext>
            </a:extLst>
          </p:cNvPr>
          <p:cNvSpPr txBox="1"/>
          <p:nvPr/>
        </p:nvSpPr>
        <p:spPr>
          <a:xfrm>
            <a:off x="10462543" y="5020393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Love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EA8715F-185B-5A4E-9E72-CD2B1CA4BC78}"/>
              </a:ext>
            </a:extLst>
          </p:cNvPr>
          <p:cNvSpPr txBox="1"/>
          <p:nvPr/>
        </p:nvSpPr>
        <p:spPr>
          <a:xfrm>
            <a:off x="8606590" y="4428648"/>
            <a:ext cx="2091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 err="1"/>
              <a:t>Internship</a:t>
            </a:r>
            <a:endParaRPr lang="nb-NO" sz="360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A06CA6D0-A01E-104C-B969-3C1D833E7BF7}"/>
              </a:ext>
            </a:extLst>
          </p:cNvPr>
          <p:cNvSpPr txBox="1"/>
          <p:nvPr/>
        </p:nvSpPr>
        <p:spPr>
          <a:xfrm>
            <a:off x="8659158" y="5550583"/>
            <a:ext cx="2602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 err="1"/>
              <a:t>Generalization</a:t>
            </a:r>
            <a:endParaRPr lang="nb-NO" sz="3200" dirty="0"/>
          </a:p>
        </p:txBody>
      </p:sp>
      <p:sp>
        <p:nvSpPr>
          <p:cNvPr id="14" name="Stjerne med 32 tagger 13">
            <a:extLst>
              <a:ext uri="{FF2B5EF4-FFF2-40B4-BE49-F238E27FC236}">
                <a16:creationId xmlns:a16="http://schemas.microsoft.com/office/drawing/2014/main" id="{153D1D79-D972-E447-A90B-404BFD410EA4}"/>
              </a:ext>
            </a:extLst>
          </p:cNvPr>
          <p:cNvSpPr/>
          <p:nvPr/>
        </p:nvSpPr>
        <p:spPr>
          <a:xfrm>
            <a:off x="5006110" y="3933825"/>
            <a:ext cx="3870036" cy="2781011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>
                <a:solidFill>
                  <a:sysClr val="windowText" lastClr="000000"/>
                </a:solidFill>
              </a:rPr>
              <a:t>All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these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words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are</a:t>
            </a:r>
            <a:r>
              <a:rPr lang="nb-NO" sz="3200" b="1" dirty="0">
                <a:solidFill>
                  <a:sysClr val="windowText" lastClr="000000"/>
                </a:solidFill>
              </a:rPr>
              <a:t> NOUNS!</a:t>
            </a:r>
          </a:p>
        </p:txBody>
      </p:sp>
    </p:spTree>
    <p:extLst>
      <p:ext uri="{BB962C8B-B14F-4D97-AF65-F5344CB8AC3E}">
        <p14:creationId xmlns:p14="http://schemas.microsoft.com/office/powerpoint/2010/main" val="37003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05665-640C-6940-BB78-766DC8CE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DC235A-68E4-4343-9CC1-DD7676E5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864"/>
            <a:ext cx="7533904" cy="3411393"/>
          </a:xfrm>
        </p:spPr>
        <p:txBody>
          <a:bodyPr/>
          <a:lstStyle/>
          <a:p>
            <a:endParaRPr lang="nb-NO" dirty="0"/>
          </a:p>
          <a:p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</a:t>
            </a:r>
            <a:r>
              <a:rPr lang="nb-NO" i="1" dirty="0" err="1"/>
              <a:t>telephone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sentences</a:t>
            </a:r>
            <a:r>
              <a:rPr lang="nb-NO" dirty="0"/>
              <a:t>:</a:t>
            </a:r>
          </a:p>
          <a:p>
            <a:pPr marL="914400" lvl="1" indent="-457200">
              <a:buFont typeface="+mj-lt"/>
              <a:buAutoNum type="alphaLcPeriod"/>
            </a:pP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a ___________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.</a:t>
            </a:r>
          </a:p>
          <a:p>
            <a:pPr lvl="2"/>
            <a:r>
              <a:rPr lang="nb-NO" dirty="0" err="1"/>
              <a:t>telephone</a:t>
            </a:r>
            <a:endParaRPr lang="nb-NO" dirty="0"/>
          </a:p>
          <a:p>
            <a:pPr marL="914400" lvl="1" indent="-457200">
              <a:buFont typeface="+mj-lt"/>
              <a:buAutoNum type="alphaLcPeriod"/>
            </a:pP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five</a:t>
            </a:r>
            <a:r>
              <a:rPr lang="nb-NO" dirty="0"/>
              <a:t> __________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.</a:t>
            </a:r>
          </a:p>
          <a:p>
            <a:pPr lvl="2"/>
            <a:r>
              <a:rPr lang="nb-NO" dirty="0" err="1"/>
              <a:t>telephone</a:t>
            </a:r>
            <a:r>
              <a:rPr lang="nb-NO" b="1" dirty="0" err="1">
                <a:solidFill>
                  <a:srgbClr val="FF0000"/>
                </a:solidFill>
              </a:rPr>
              <a:t>S</a:t>
            </a:r>
            <a:endParaRPr lang="nb-NO" b="1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___________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.</a:t>
            </a:r>
          </a:p>
          <a:p>
            <a:pPr lvl="2"/>
            <a:r>
              <a:rPr lang="nb-NO" dirty="0" err="1"/>
              <a:t>telephone</a:t>
            </a:r>
            <a:r>
              <a:rPr lang="nb-NO" b="1" dirty="0" err="1">
                <a:solidFill>
                  <a:srgbClr val="FF0000"/>
                </a:solidFill>
              </a:rPr>
              <a:t>S</a:t>
            </a: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Disse mobiler afleverer danskerne til genanvendelse | Telia Danmark">
            <a:extLst>
              <a:ext uri="{FF2B5EF4-FFF2-40B4-BE49-F238E27FC236}">
                <a16:creationId xmlns:a16="http://schemas.microsoft.com/office/drawing/2014/main" id="{5746D797-A17C-3A49-92A5-D7111A9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67" y="1779604"/>
            <a:ext cx="3153277" cy="23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C601D25-DE84-BB48-BB9C-C319D3740B64}"/>
              </a:ext>
            </a:extLst>
          </p:cNvPr>
          <p:cNvSpPr txBox="1"/>
          <p:nvPr/>
        </p:nvSpPr>
        <p:spPr>
          <a:xfrm>
            <a:off x="838200" y="4755173"/>
            <a:ext cx="8139545" cy="18158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b-NO" sz="2800" dirty="0" err="1"/>
              <a:t>Number</a:t>
            </a:r>
            <a:r>
              <a:rPr lang="nb-NO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In </a:t>
            </a:r>
            <a:r>
              <a:rPr lang="nb-NO" sz="2800" dirty="0" err="1"/>
              <a:t>many</a:t>
            </a:r>
            <a:r>
              <a:rPr lang="nb-NO" sz="2800" dirty="0"/>
              <a:t> </a:t>
            </a:r>
            <a:r>
              <a:rPr lang="nb-NO" sz="2800" dirty="0" err="1"/>
              <a:t>languages</a:t>
            </a:r>
            <a:r>
              <a:rPr lang="nb-NO" sz="2800" dirty="0"/>
              <a:t>, </a:t>
            </a:r>
            <a:r>
              <a:rPr lang="nb-NO" sz="2800" dirty="0" err="1"/>
              <a:t>nouns</a:t>
            </a:r>
            <a:r>
              <a:rPr lang="nb-NO" sz="2800" dirty="0"/>
              <a:t> have differents forms for </a:t>
            </a:r>
            <a:r>
              <a:rPr lang="nb-NO" sz="2800" b="1" dirty="0"/>
              <a:t>singular</a:t>
            </a:r>
            <a:r>
              <a:rPr lang="nb-NO" sz="2800" dirty="0"/>
              <a:t> (</a:t>
            </a:r>
            <a:r>
              <a:rPr lang="nb-NO" sz="2800" dirty="0" err="1"/>
              <a:t>one</a:t>
            </a:r>
            <a:r>
              <a:rPr lang="nb-NO" sz="2800" dirty="0"/>
              <a:t> item) and </a:t>
            </a:r>
            <a:r>
              <a:rPr lang="nb-NO" sz="2800" b="1" dirty="0"/>
              <a:t>plural</a:t>
            </a:r>
            <a:r>
              <a:rPr lang="nb-NO" sz="2800" dirty="0"/>
              <a:t> (more </a:t>
            </a:r>
            <a:r>
              <a:rPr lang="nb-NO" sz="2800" dirty="0" err="1"/>
              <a:t>than</a:t>
            </a:r>
            <a:r>
              <a:rPr lang="nb-NO" sz="2800" dirty="0"/>
              <a:t> </a:t>
            </a:r>
            <a:r>
              <a:rPr lang="nb-NO" sz="2800" dirty="0" err="1"/>
              <a:t>one</a:t>
            </a:r>
            <a:r>
              <a:rPr lang="nb-NO" sz="2800" dirty="0"/>
              <a:t> item).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 err="1"/>
              <a:t>Often</a:t>
            </a:r>
            <a:r>
              <a:rPr lang="nb-NO" sz="2800" dirty="0"/>
              <a:t>, plural has a </a:t>
            </a:r>
            <a:r>
              <a:rPr lang="nb-NO" sz="2800" dirty="0" err="1"/>
              <a:t>suffix</a:t>
            </a:r>
            <a:r>
              <a:rPr lang="nb-NO" sz="2800" dirty="0"/>
              <a:t>, </a:t>
            </a:r>
            <a:r>
              <a:rPr lang="nb-NO" sz="2800" dirty="0" err="1"/>
              <a:t>while</a:t>
            </a:r>
            <a:r>
              <a:rPr lang="nb-NO" sz="2800" dirty="0"/>
              <a:t> singular </a:t>
            </a:r>
            <a:r>
              <a:rPr lang="nb-NO" sz="2800" dirty="0" err="1"/>
              <a:t>does</a:t>
            </a:r>
            <a:r>
              <a:rPr lang="nb-NO" sz="2800" dirty="0"/>
              <a:t> not.</a:t>
            </a:r>
          </a:p>
        </p:txBody>
      </p:sp>
      <p:sp>
        <p:nvSpPr>
          <p:cNvPr id="6" name="Stjerne med 32 tagger 5">
            <a:extLst>
              <a:ext uri="{FF2B5EF4-FFF2-40B4-BE49-F238E27FC236}">
                <a16:creationId xmlns:a16="http://schemas.microsoft.com/office/drawing/2014/main" id="{99C0AF14-6299-BB4A-B7EB-B6CD8CE68DC9}"/>
              </a:ext>
            </a:extLst>
          </p:cNvPr>
          <p:cNvSpPr/>
          <p:nvPr/>
        </p:nvSpPr>
        <p:spPr>
          <a:xfrm>
            <a:off x="8520167" y="4049486"/>
            <a:ext cx="4506027" cy="2997859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err="1">
                <a:solidFill>
                  <a:sysClr val="windowText" lastClr="000000"/>
                </a:solidFill>
              </a:rPr>
              <a:t>But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there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are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many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other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ways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of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marking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number</a:t>
            </a:r>
            <a:r>
              <a:rPr lang="nb-NO" sz="3200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86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85BB5C26-CDE3-2A42-9C04-8C10F44E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423"/>
            <a:ext cx="12192000" cy="565857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369A13-4F2A-3642-A872-492B4ABC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549" y="267082"/>
            <a:ext cx="3128451" cy="23278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E47ED0-7EDD-4C43-9C51-89CA6F6D2296}"/>
              </a:ext>
            </a:extLst>
          </p:cNvPr>
          <p:cNvSpPr txBox="1">
            <a:spLocks/>
          </p:cNvSpPr>
          <p:nvPr/>
        </p:nvSpPr>
        <p:spPr>
          <a:xfrm>
            <a:off x="624105" y="391053"/>
            <a:ext cx="7556068" cy="9919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WALS: </a:t>
            </a:r>
            <a:r>
              <a:rPr lang="en-GB" b="1" dirty="0"/>
              <a:t>Coding of Nominal Plurality</a:t>
            </a:r>
          </a:p>
          <a:p>
            <a:endParaRPr lang="en-GB" b="1" dirty="0"/>
          </a:p>
          <a:p>
            <a:endParaRPr lang="en-NO" sz="4000" dirty="0"/>
          </a:p>
        </p:txBody>
      </p:sp>
      <p:sp>
        <p:nvSpPr>
          <p:cNvPr id="2" name="Bildeforklaring formet som et avrundet rektangel 1">
            <a:extLst>
              <a:ext uri="{FF2B5EF4-FFF2-40B4-BE49-F238E27FC236}">
                <a16:creationId xmlns:a16="http://schemas.microsoft.com/office/drawing/2014/main" id="{B26E8775-9FEA-8A45-B692-573EE9F0EA37}"/>
              </a:ext>
            </a:extLst>
          </p:cNvPr>
          <p:cNvSpPr/>
          <p:nvPr/>
        </p:nvSpPr>
        <p:spPr>
          <a:xfrm>
            <a:off x="4191989" y="1382984"/>
            <a:ext cx="1341911" cy="641267"/>
          </a:xfrm>
          <a:prstGeom prst="wedgeRoundRectCallout">
            <a:avLst>
              <a:gd name="adj1" fmla="val -34992"/>
              <a:gd name="adj2" fmla="val 82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SUFFIX</a:t>
            </a:r>
          </a:p>
        </p:txBody>
      </p:sp>
      <p:sp>
        <p:nvSpPr>
          <p:cNvPr id="7" name="Bildeforklaring formet som et avrundet rektangel 6">
            <a:extLst>
              <a:ext uri="{FF2B5EF4-FFF2-40B4-BE49-F238E27FC236}">
                <a16:creationId xmlns:a16="http://schemas.microsoft.com/office/drawing/2014/main" id="{6144276B-3FA9-B14E-BC8F-71EEDF7420E6}"/>
              </a:ext>
            </a:extLst>
          </p:cNvPr>
          <p:cNvSpPr/>
          <p:nvPr/>
        </p:nvSpPr>
        <p:spPr>
          <a:xfrm>
            <a:off x="3060228" y="5843850"/>
            <a:ext cx="1341911" cy="641267"/>
          </a:xfrm>
          <a:prstGeom prst="wedgeRoundRectCallout">
            <a:avLst>
              <a:gd name="adj1" fmla="val -100479"/>
              <a:gd name="adj2" fmla="val -5601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PREFIX</a:t>
            </a:r>
          </a:p>
        </p:txBody>
      </p:sp>
      <p:sp>
        <p:nvSpPr>
          <p:cNvPr id="8" name="Bildeforklaring formet som et avrundet rektangel 7">
            <a:extLst>
              <a:ext uri="{FF2B5EF4-FFF2-40B4-BE49-F238E27FC236}">
                <a16:creationId xmlns:a16="http://schemas.microsoft.com/office/drawing/2014/main" id="{B87B6802-553F-D44F-9587-0029DB5BA972}"/>
              </a:ext>
            </a:extLst>
          </p:cNvPr>
          <p:cNvSpPr/>
          <p:nvPr/>
        </p:nvSpPr>
        <p:spPr>
          <a:xfrm>
            <a:off x="7509217" y="4678089"/>
            <a:ext cx="1341911" cy="641267"/>
          </a:xfrm>
          <a:prstGeom prst="wedgeRoundRectCallout">
            <a:avLst>
              <a:gd name="adj1" fmla="val -100479"/>
              <a:gd name="adj2" fmla="val -5601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WORD/</a:t>
            </a:r>
            <a:br>
              <a:rPr lang="nb-NO" b="1" dirty="0"/>
            </a:br>
            <a:r>
              <a:rPr lang="nb-NO" b="1" dirty="0"/>
              <a:t>CLITIC</a:t>
            </a:r>
          </a:p>
        </p:txBody>
      </p:sp>
    </p:spTree>
    <p:extLst>
      <p:ext uri="{BB962C8B-B14F-4D97-AF65-F5344CB8AC3E}">
        <p14:creationId xmlns:p14="http://schemas.microsoft.com/office/powerpoint/2010/main" val="24397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67742C44-730A-C9C6-EEFD-825BF8E7D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99FD-D7B5-612D-B482-3F9567AA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3296577" cy="3747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90917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73AF01-5193-D742-8EB5-C1B45AC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75"/>
            <a:ext cx="10515600" cy="1325563"/>
          </a:xfrm>
        </p:spPr>
        <p:txBody>
          <a:bodyPr/>
          <a:lstStyle/>
          <a:p>
            <a:r>
              <a:rPr lang="nb-NO" dirty="0"/>
              <a:t>More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: not just singular and plural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DB3AC8-1C36-984E-B2EB-A5377E29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41374" cy="435133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Singular: </a:t>
            </a:r>
          </a:p>
          <a:p>
            <a:pPr lvl="1"/>
            <a:r>
              <a:rPr lang="nb-NO" dirty="0"/>
              <a:t>One item</a:t>
            </a:r>
          </a:p>
          <a:p>
            <a:r>
              <a:rPr lang="nb-NO" dirty="0"/>
              <a:t>Dual:</a:t>
            </a:r>
          </a:p>
          <a:p>
            <a:pPr lvl="1"/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(e.g. </a:t>
            </a:r>
            <a:r>
              <a:rPr lang="nb-NO" dirty="0" err="1"/>
              <a:t>Upper</a:t>
            </a:r>
            <a:r>
              <a:rPr lang="nb-NO" dirty="0"/>
              <a:t> </a:t>
            </a:r>
            <a:r>
              <a:rPr lang="nb-NO" dirty="0" err="1"/>
              <a:t>Sorbian</a:t>
            </a:r>
            <a:r>
              <a:rPr lang="nb-NO" dirty="0"/>
              <a:t> (Germany))</a:t>
            </a:r>
          </a:p>
          <a:p>
            <a:r>
              <a:rPr lang="nb-NO" dirty="0"/>
              <a:t>Trial:</a:t>
            </a:r>
          </a:p>
          <a:p>
            <a:pPr lvl="1"/>
            <a:r>
              <a:rPr lang="nb-NO" dirty="0"/>
              <a:t>Three </a:t>
            </a:r>
            <a:r>
              <a:rPr lang="nb-NO" dirty="0" err="1"/>
              <a:t>items</a:t>
            </a:r>
            <a:r>
              <a:rPr lang="nb-NO" dirty="0"/>
              <a:t> (e.g. </a:t>
            </a:r>
            <a:r>
              <a:rPr lang="nb-NO" dirty="0" err="1"/>
              <a:t>Larike</a:t>
            </a:r>
            <a:r>
              <a:rPr lang="nb-NO" dirty="0"/>
              <a:t> (</a:t>
            </a:r>
            <a:r>
              <a:rPr lang="nb-NO" dirty="0" err="1"/>
              <a:t>Austronesia</a:t>
            </a:r>
            <a:r>
              <a:rPr lang="nb-NO" dirty="0"/>
              <a:t>))</a:t>
            </a:r>
          </a:p>
          <a:p>
            <a:r>
              <a:rPr lang="nb-NO" dirty="0" err="1"/>
              <a:t>Paucal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(</a:t>
            </a:r>
            <a:r>
              <a:rPr lang="nb-NO" dirty="0" err="1"/>
              <a:t>Yimas</a:t>
            </a:r>
            <a:r>
              <a:rPr lang="nb-NO" dirty="0"/>
              <a:t> (Papua New Guinea))</a:t>
            </a:r>
          </a:p>
          <a:p>
            <a:r>
              <a:rPr lang="nb-NO" dirty="0"/>
              <a:t>Plural:</a:t>
            </a:r>
          </a:p>
          <a:p>
            <a:pPr lvl="1"/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items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7F44884-BCFF-4641-9B11-CE33D94ACD83}"/>
              </a:ext>
            </a:extLst>
          </p:cNvPr>
          <p:cNvSpPr txBox="1"/>
          <p:nvPr/>
        </p:nvSpPr>
        <p:spPr>
          <a:xfrm>
            <a:off x="9021287" y="1244668"/>
            <a:ext cx="3047423" cy="35394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b-NO" sz="2800" dirty="0" err="1"/>
              <a:t>Number</a:t>
            </a:r>
            <a:r>
              <a:rPr lang="nb-NO" sz="2800" dirty="0"/>
              <a:t> </a:t>
            </a:r>
            <a:r>
              <a:rPr lang="nb-NO" sz="2800" dirty="0" err="1"/>
              <a:t>Hierarchy</a:t>
            </a:r>
            <a:r>
              <a:rPr lang="nb-NO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Singular</a:t>
            </a:r>
          </a:p>
          <a:p>
            <a:pPr marL="271463"/>
            <a:r>
              <a:rPr lang="nb-NO" sz="28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plural</a:t>
            </a:r>
          </a:p>
          <a:p>
            <a:pPr marL="319088"/>
            <a:r>
              <a:rPr lang="nb-NO" sz="28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Dual</a:t>
            </a:r>
          </a:p>
          <a:p>
            <a:pPr marL="319088"/>
            <a:r>
              <a:rPr lang="nb-NO" sz="28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/>
              <a:t>Trial/</a:t>
            </a:r>
            <a:r>
              <a:rPr lang="nb-NO" sz="2800" dirty="0" err="1"/>
              <a:t>paucal</a:t>
            </a:r>
            <a:endParaRPr lang="nb-NO" sz="2800" dirty="0"/>
          </a:p>
        </p:txBody>
      </p:sp>
      <p:pic>
        <p:nvPicPr>
          <p:cNvPr id="1026" name="Picture 2" descr="Joseph Greenberg - Wikipedia">
            <a:extLst>
              <a:ext uri="{FF2B5EF4-FFF2-40B4-BE49-F238E27FC236}">
                <a16:creationId xmlns:a16="http://schemas.microsoft.com/office/drawing/2014/main" id="{58913583-B28D-F241-AA99-5A8C83ED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48" y="4732340"/>
            <a:ext cx="1440295" cy="20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ildeforklaring formet som et avrundet rektangel 4">
            <a:extLst>
              <a:ext uri="{FF2B5EF4-FFF2-40B4-BE49-F238E27FC236}">
                <a16:creationId xmlns:a16="http://schemas.microsoft.com/office/drawing/2014/main" id="{F6939087-EA86-6246-9D5D-FB3F12A901E0}"/>
              </a:ext>
            </a:extLst>
          </p:cNvPr>
          <p:cNvSpPr/>
          <p:nvPr/>
        </p:nvSpPr>
        <p:spPr>
          <a:xfrm>
            <a:off x="772886" y="5925787"/>
            <a:ext cx="7100454" cy="843148"/>
          </a:xfrm>
          <a:prstGeom prst="wedgeRoundRectCallout">
            <a:avLst>
              <a:gd name="adj1" fmla="val 60857"/>
              <a:gd name="adj2" fmla="val -58624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>
                <a:solidFill>
                  <a:schemeClr val="tx1"/>
                </a:solidFill>
              </a:rPr>
              <a:t>No </a:t>
            </a:r>
            <a:r>
              <a:rPr lang="nb-NO" sz="2400" b="1" dirty="0" err="1">
                <a:solidFill>
                  <a:schemeClr val="tx1"/>
                </a:solidFill>
              </a:rPr>
              <a:t>language</a:t>
            </a:r>
            <a:r>
              <a:rPr lang="nb-NO" sz="2400" b="1" dirty="0">
                <a:solidFill>
                  <a:schemeClr val="tx1"/>
                </a:solidFill>
              </a:rPr>
              <a:t> has a trial or </a:t>
            </a:r>
            <a:r>
              <a:rPr lang="nb-NO" sz="2400" b="1" dirty="0" err="1">
                <a:solidFill>
                  <a:schemeClr val="tx1"/>
                </a:solidFill>
              </a:rPr>
              <a:t>paucal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number</a:t>
            </a:r>
            <a:r>
              <a:rPr lang="nb-NO" sz="2400" b="1" dirty="0">
                <a:solidFill>
                  <a:schemeClr val="tx1"/>
                </a:solidFill>
              </a:rPr>
              <a:t> </a:t>
            </a:r>
            <a:r>
              <a:rPr lang="nb-NO" sz="2400" b="1" dirty="0" err="1">
                <a:solidFill>
                  <a:schemeClr val="tx1"/>
                </a:solidFill>
              </a:rPr>
              <a:t>unless</a:t>
            </a:r>
            <a:r>
              <a:rPr lang="nb-NO" sz="2400" b="1" dirty="0">
                <a:solidFill>
                  <a:schemeClr val="tx1"/>
                </a:solidFill>
              </a:rPr>
              <a:t> it has a dual. No </a:t>
            </a:r>
            <a:r>
              <a:rPr lang="nb-NO" sz="2400" b="1" dirty="0" err="1">
                <a:solidFill>
                  <a:schemeClr val="tx1"/>
                </a:solidFill>
              </a:rPr>
              <a:t>language</a:t>
            </a:r>
            <a:r>
              <a:rPr lang="nb-NO" sz="2400" b="1" dirty="0">
                <a:solidFill>
                  <a:schemeClr val="tx1"/>
                </a:solidFill>
              </a:rPr>
              <a:t> has a dual </a:t>
            </a:r>
            <a:r>
              <a:rPr lang="nb-NO" sz="2400" b="1" dirty="0" err="1">
                <a:solidFill>
                  <a:schemeClr val="tx1"/>
                </a:solidFill>
              </a:rPr>
              <a:t>unless</a:t>
            </a:r>
            <a:r>
              <a:rPr lang="nb-NO" sz="2400" b="1" dirty="0">
                <a:solidFill>
                  <a:schemeClr val="tx1"/>
                </a:solidFill>
              </a:rPr>
              <a:t> it has a plural.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9BCCD20-B99D-E14A-8706-F605352F79F7}"/>
              </a:ext>
            </a:extLst>
          </p:cNvPr>
          <p:cNvSpPr txBox="1"/>
          <p:nvPr/>
        </p:nvSpPr>
        <p:spPr>
          <a:xfrm>
            <a:off x="9464343" y="6247509"/>
            <a:ext cx="248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Joseph Greenberg (1915-2001):</a:t>
            </a:r>
          </a:p>
          <a:p>
            <a:r>
              <a:rPr lang="nb-NO" sz="1400" dirty="0" err="1"/>
              <a:t>Father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linguistic</a:t>
            </a:r>
            <a:r>
              <a:rPr lang="nb-NO" sz="1400" dirty="0"/>
              <a:t> </a:t>
            </a:r>
            <a:r>
              <a:rPr lang="nb-NO" sz="1400" dirty="0" err="1"/>
              <a:t>universals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5640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81DB8D-3129-6440-A6CA-C8359DAE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>
            <a:normAutofit/>
          </a:bodyPr>
          <a:lstStyle/>
          <a:p>
            <a:r>
              <a:rPr lang="en-NO" sz="4000" b="1" dirty="0"/>
              <a:t>Count nouns</a:t>
            </a:r>
          </a:p>
        </p:txBody>
      </p:sp>
      <p:pic>
        <p:nvPicPr>
          <p:cNvPr id="3" name="Picture 6" descr="Apple%20-%20Sandy%20Beeman,%20col">
            <a:extLst>
              <a:ext uri="{FF2B5EF4-FFF2-40B4-BE49-F238E27FC236}">
                <a16:creationId xmlns:a16="http://schemas.microsoft.com/office/drawing/2014/main" id="{19B52B53-4D5A-9846-A837-4266E1C91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8" r="3" b="3077"/>
          <a:stretch/>
        </p:blipFill>
        <p:spPr bwMode="auto">
          <a:xfrm>
            <a:off x="20" y="-6"/>
            <a:ext cx="3931900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5" descr="Dining-Room-Chair">
            <a:extLst>
              <a:ext uri="{FF2B5EF4-FFF2-40B4-BE49-F238E27FC236}">
                <a16:creationId xmlns:a16="http://schemas.microsoft.com/office/drawing/2014/main" id="{13845386-2EA3-2649-ABCF-B4C13964F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 r="4" b="16915"/>
          <a:stretch/>
        </p:blipFill>
        <p:spPr bwMode="auto">
          <a:xfrm>
            <a:off x="4130040" y="6"/>
            <a:ext cx="3931920" cy="40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ruck">
            <a:extLst>
              <a:ext uri="{FF2B5EF4-FFF2-40B4-BE49-F238E27FC236}">
                <a16:creationId xmlns:a16="http://schemas.microsoft.com/office/drawing/2014/main" id="{9343E332-026B-E746-9030-F5D06AE28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r="367" b="3"/>
          <a:stretch/>
        </p:blipFill>
        <p:spPr bwMode="auto">
          <a:xfrm>
            <a:off x="8260080" y="-1"/>
            <a:ext cx="3931920" cy="40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6051-B818-D94F-B9E7-D7444CAB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66" y="4435052"/>
            <a:ext cx="710418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sz="3600" dirty="0"/>
              <a:t>Refer to objects that are </a:t>
            </a:r>
          </a:p>
          <a:p>
            <a:pPr marL="0" indent="0">
              <a:buNone/>
            </a:pPr>
            <a:r>
              <a:rPr lang="en-NO" sz="3600" dirty="0"/>
              <a:t>unique, countable</a:t>
            </a:r>
          </a:p>
        </p:txBody>
      </p:sp>
      <p:sp>
        <p:nvSpPr>
          <p:cNvPr id="7" name="Stjerne med 32 tagger 6">
            <a:extLst>
              <a:ext uri="{FF2B5EF4-FFF2-40B4-BE49-F238E27FC236}">
                <a16:creationId xmlns:a16="http://schemas.microsoft.com/office/drawing/2014/main" id="{B645CB00-C0EC-A046-8F80-9D56A2D632F2}"/>
              </a:ext>
            </a:extLst>
          </p:cNvPr>
          <p:cNvSpPr/>
          <p:nvPr/>
        </p:nvSpPr>
        <p:spPr>
          <a:xfrm>
            <a:off x="8520167" y="4049486"/>
            <a:ext cx="4506027" cy="2997859"/>
          </a:xfrm>
          <a:prstGeom prst="star3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err="1">
                <a:solidFill>
                  <a:sysClr val="windowText" lastClr="000000"/>
                </a:solidFill>
              </a:rPr>
              <a:t>You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can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place</a:t>
            </a:r>
            <a:r>
              <a:rPr lang="nb-NO" sz="3200" b="1" dirty="0">
                <a:solidFill>
                  <a:sysClr val="windowText" lastClr="000000"/>
                </a:solidFill>
              </a:rPr>
              <a:t> a numeral in front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of</a:t>
            </a:r>
            <a:r>
              <a:rPr lang="nb-NO" sz="3200" b="1" dirty="0">
                <a:solidFill>
                  <a:sysClr val="windowText" lastClr="000000"/>
                </a:solidFill>
              </a:rPr>
              <a:t> </a:t>
            </a:r>
            <a:r>
              <a:rPr lang="nb-NO" sz="3200" b="1" dirty="0" err="1">
                <a:solidFill>
                  <a:sysClr val="windowText" lastClr="000000"/>
                </a:solidFill>
              </a:rPr>
              <a:t>these</a:t>
            </a:r>
            <a:r>
              <a:rPr lang="nb-NO" sz="3200" b="1" dirty="0">
                <a:solidFill>
                  <a:sysClr val="windowText" lastClr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969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1261</Words>
  <Application>Microsoft Macintosh PowerPoint</Application>
  <PresentationFormat>Widescreen</PresentationFormat>
  <Paragraphs>215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Open Sans Light</vt:lpstr>
      <vt:lpstr>Office Theme</vt:lpstr>
      <vt:lpstr>Out of this world:  constructing languages for fiction, film, and fun</vt:lpstr>
      <vt:lpstr>Scripts = writing systems = orthographies</vt:lpstr>
      <vt:lpstr>Questions and Comments?</vt:lpstr>
      <vt:lpstr>Nouns: </vt:lpstr>
      <vt:lpstr>What is going on here?</vt:lpstr>
      <vt:lpstr>PowerPoint Presentation</vt:lpstr>
      <vt:lpstr>Questions and Comments?</vt:lpstr>
      <vt:lpstr>More on number: not just singular and plural</vt:lpstr>
      <vt:lpstr>Count nouns</vt:lpstr>
      <vt:lpstr>Mass nouns</vt:lpstr>
      <vt:lpstr>Count vs. mass is language-specific</vt:lpstr>
      <vt:lpstr>Mass nouns and numeral (noun) classifiers</vt:lpstr>
      <vt:lpstr>PowerPoint Presentation</vt:lpstr>
      <vt:lpstr>PowerPoint Presentation</vt:lpstr>
      <vt:lpstr>Questions and Comments?</vt:lpstr>
      <vt:lpstr>The animacy hierarchy:   different languages cut it up differently</vt:lpstr>
      <vt:lpstr>Animacy in Russian:  native speakers aren’t sure!</vt:lpstr>
      <vt:lpstr>Definiteness</vt:lpstr>
      <vt:lpstr>Definiteness</vt:lpstr>
      <vt:lpstr>Questions and Comments?</vt:lpstr>
      <vt:lpstr>Grammatical gender</vt:lpstr>
      <vt:lpstr>Feature 32A: Systems of Gender Assignment </vt:lpstr>
      <vt:lpstr>Feature 30A: Number of Genders</vt:lpstr>
      <vt:lpstr>Grammatical gender</vt:lpstr>
      <vt:lpstr>Feature 31A: Sex-based and Non-sex-based Gender Systems</vt:lpstr>
      <vt:lpstr>A gender system can classify nouns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 of this world:  constructing languages for fiction, film, and fun</dc:title>
  <dc:creator>Laura Alexis Janda</dc:creator>
  <cp:lastModifiedBy>Laura Alexis Janda</cp:lastModifiedBy>
  <cp:revision>1</cp:revision>
  <dcterms:created xsi:type="dcterms:W3CDTF">2022-12-01T20:36:50Z</dcterms:created>
  <dcterms:modified xsi:type="dcterms:W3CDTF">2023-02-08T18:05:42Z</dcterms:modified>
</cp:coreProperties>
</file>