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285" r:id="rId3"/>
    <p:sldId id="286" r:id="rId4"/>
    <p:sldId id="272" r:id="rId5"/>
    <p:sldId id="276" r:id="rId6"/>
    <p:sldId id="278" r:id="rId7"/>
    <p:sldId id="279" r:id="rId8"/>
    <p:sldId id="287" r:id="rId9"/>
    <p:sldId id="433" r:id="rId10"/>
    <p:sldId id="288" r:id="rId11"/>
    <p:sldId id="258" r:id="rId12"/>
    <p:sldId id="259" r:id="rId13"/>
    <p:sldId id="260" r:id="rId14"/>
    <p:sldId id="261" r:id="rId15"/>
    <p:sldId id="262" r:id="rId16"/>
    <p:sldId id="264" r:id="rId17"/>
    <p:sldId id="265" r:id="rId18"/>
    <p:sldId id="269" r:id="rId19"/>
    <p:sldId id="270" r:id="rId20"/>
    <p:sldId id="434" r:id="rId21"/>
    <p:sldId id="289" r:id="rId22"/>
    <p:sldId id="290" r:id="rId23"/>
    <p:sldId id="291" r:id="rId24"/>
    <p:sldId id="280" r:id="rId25"/>
    <p:sldId id="292" r:id="rId26"/>
    <p:sldId id="299" r:id="rId27"/>
    <p:sldId id="435" r:id="rId28"/>
    <p:sldId id="293" r:id="rId29"/>
    <p:sldId id="294" r:id="rId30"/>
    <p:sldId id="295" r:id="rId31"/>
    <p:sldId id="263" r:id="rId32"/>
    <p:sldId id="296" r:id="rId33"/>
    <p:sldId id="297" r:id="rId34"/>
    <p:sldId id="298" r:id="rId35"/>
    <p:sldId id="300" r:id="rId36"/>
    <p:sldId id="436" r:id="rId3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9E44C-FAFC-CA4F-B6A1-99439D43809D}" v="30" dt="2023-01-29T15:02:05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/>
    <p:restoredTop sz="96327"/>
  </p:normalViewPr>
  <p:slideViewPr>
    <p:cSldViewPr snapToGrid="0">
      <p:cViewPr varScale="1">
        <p:scale>
          <a:sx n="141" d="100"/>
          <a:sy n="141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Alexis Janda" userId="1f227e26-6259-47d3-b693-dce21943f79e" providerId="ADAL" clId="{23D9E44C-FAFC-CA4F-B6A1-99439D43809D}"/>
    <pc:docChg chg="custSel addSld delSld modSld">
      <pc:chgData name="Laura Alexis Janda" userId="1f227e26-6259-47d3-b693-dce21943f79e" providerId="ADAL" clId="{23D9E44C-FAFC-CA4F-B6A1-99439D43809D}" dt="2023-01-29T15:02:30.177" v="64" actId="20577"/>
      <pc:docMkLst>
        <pc:docMk/>
      </pc:docMkLst>
      <pc:sldChg chg="modSp mod modAnim">
        <pc:chgData name="Laura Alexis Janda" userId="1f227e26-6259-47d3-b693-dce21943f79e" providerId="ADAL" clId="{23D9E44C-FAFC-CA4F-B6A1-99439D43809D}" dt="2023-01-29T14:38:48.606" v="10" actId="20577"/>
        <pc:sldMkLst>
          <pc:docMk/>
          <pc:sldMk cId="3843177663" sldId="259"/>
        </pc:sldMkLst>
        <pc:spChg chg="mod">
          <ac:chgData name="Laura Alexis Janda" userId="1f227e26-6259-47d3-b693-dce21943f79e" providerId="ADAL" clId="{23D9E44C-FAFC-CA4F-B6A1-99439D43809D}" dt="2023-01-29T14:38:48.606" v="10" actId="20577"/>
          <ac:spMkLst>
            <pc:docMk/>
            <pc:sldMk cId="3843177663" sldId="259"/>
            <ac:spMk id="3" creationId="{60699991-508B-EE40-B4A3-A7ED04E8EF56}"/>
          </ac:spMkLst>
        </pc:spChg>
        <pc:spChg chg="mod">
          <ac:chgData name="Laura Alexis Janda" userId="1f227e26-6259-47d3-b693-dce21943f79e" providerId="ADAL" clId="{23D9E44C-FAFC-CA4F-B6A1-99439D43809D}" dt="2023-01-29T14:38:27.576" v="8" actId="20577"/>
          <ac:spMkLst>
            <pc:docMk/>
            <pc:sldMk cId="3843177663" sldId="259"/>
            <ac:spMk id="8" creationId="{F9CFDF5F-D588-EB48-8079-E88E6B3FAA79}"/>
          </ac:spMkLst>
        </pc:spChg>
      </pc:sldChg>
      <pc:sldChg chg="modSp">
        <pc:chgData name="Laura Alexis Janda" userId="1f227e26-6259-47d3-b693-dce21943f79e" providerId="ADAL" clId="{23D9E44C-FAFC-CA4F-B6A1-99439D43809D}" dt="2023-01-29T14:40:34.678" v="12" actId="20577"/>
        <pc:sldMkLst>
          <pc:docMk/>
          <pc:sldMk cId="3628044212" sldId="260"/>
        </pc:sldMkLst>
        <pc:spChg chg="mod">
          <ac:chgData name="Laura Alexis Janda" userId="1f227e26-6259-47d3-b693-dce21943f79e" providerId="ADAL" clId="{23D9E44C-FAFC-CA4F-B6A1-99439D43809D}" dt="2023-01-29T14:39:57.751" v="11" actId="20577"/>
          <ac:spMkLst>
            <pc:docMk/>
            <pc:sldMk cId="3628044212" sldId="260"/>
            <ac:spMk id="7" creationId="{B66ECC41-4216-DA44-B9F7-4219D1C5141B}"/>
          </ac:spMkLst>
        </pc:spChg>
        <pc:spChg chg="mod">
          <ac:chgData name="Laura Alexis Janda" userId="1f227e26-6259-47d3-b693-dce21943f79e" providerId="ADAL" clId="{23D9E44C-FAFC-CA4F-B6A1-99439D43809D}" dt="2023-01-29T14:40:34.678" v="12" actId="20577"/>
          <ac:spMkLst>
            <pc:docMk/>
            <pc:sldMk cId="3628044212" sldId="260"/>
            <ac:spMk id="10" creationId="{5DEC7C7E-4633-0743-A580-A171C625A025}"/>
          </ac:spMkLst>
        </pc:spChg>
      </pc:sldChg>
      <pc:sldChg chg="delSp modSp mod delAnim">
        <pc:chgData name="Laura Alexis Janda" userId="1f227e26-6259-47d3-b693-dce21943f79e" providerId="ADAL" clId="{23D9E44C-FAFC-CA4F-B6A1-99439D43809D}" dt="2023-01-29T14:41:46.563" v="16" actId="20577"/>
        <pc:sldMkLst>
          <pc:docMk/>
          <pc:sldMk cId="1995269368" sldId="261"/>
        </pc:sldMkLst>
        <pc:spChg chg="mod">
          <ac:chgData name="Laura Alexis Janda" userId="1f227e26-6259-47d3-b693-dce21943f79e" providerId="ADAL" clId="{23D9E44C-FAFC-CA4F-B6A1-99439D43809D}" dt="2023-01-29T14:41:46.563" v="16" actId="20577"/>
          <ac:spMkLst>
            <pc:docMk/>
            <pc:sldMk cId="1995269368" sldId="261"/>
            <ac:spMk id="2" creationId="{EAD8A515-BBAE-0344-B02C-A773E09E6FD7}"/>
          </ac:spMkLst>
        </pc:spChg>
        <pc:spChg chg="del">
          <ac:chgData name="Laura Alexis Janda" userId="1f227e26-6259-47d3-b693-dce21943f79e" providerId="ADAL" clId="{23D9E44C-FAFC-CA4F-B6A1-99439D43809D}" dt="2023-01-29T14:41:35.664" v="14" actId="478"/>
          <ac:spMkLst>
            <pc:docMk/>
            <pc:sldMk cId="1995269368" sldId="261"/>
            <ac:spMk id="5" creationId="{D6FC4142-9D9D-5647-BFBA-BB997CF6518D}"/>
          </ac:spMkLst>
        </pc:spChg>
        <pc:spChg chg="mod">
          <ac:chgData name="Laura Alexis Janda" userId="1f227e26-6259-47d3-b693-dce21943f79e" providerId="ADAL" clId="{23D9E44C-FAFC-CA4F-B6A1-99439D43809D}" dt="2023-01-29T14:41:41.934" v="15" actId="1076"/>
          <ac:spMkLst>
            <pc:docMk/>
            <pc:sldMk cId="1995269368" sldId="261"/>
            <ac:spMk id="6" creationId="{B9FD262A-6D03-6340-80BE-EA0E286CF165}"/>
          </ac:spMkLst>
        </pc:spChg>
        <pc:picChg chg="del">
          <ac:chgData name="Laura Alexis Janda" userId="1f227e26-6259-47d3-b693-dce21943f79e" providerId="ADAL" clId="{23D9E44C-FAFC-CA4F-B6A1-99439D43809D}" dt="2023-01-29T14:41:32.997" v="13" actId="478"/>
          <ac:picMkLst>
            <pc:docMk/>
            <pc:sldMk cId="1995269368" sldId="261"/>
            <ac:picMk id="4098" creationId="{0516B1E6-D185-A940-831E-9FE2751C33AB}"/>
          </ac:picMkLst>
        </pc:picChg>
      </pc:sldChg>
      <pc:sldChg chg="modSp">
        <pc:chgData name="Laura Alexis Janda" userId="1f227e26-6259-47d3-b693-dce21943f79e" providerId="ADAL" clId="{23D9E44C-FAFC-CA4F-B6A1-99439D43809D}" dt="2023-01-29T14:42:25.017" v="17" actId="20577"/>
        <pc:sldMkLst>
          <pc:docMk/>
          <pc:sldMk cId="2980853311" sldId="264"/>
        </pc:sldMkLst>
        <pc:spChg chg="mod">
          <ac:chgData name="Laura Alexis Janda" userId="1f227e26-6259-47d3-b693-dce21943f79e" providerId="ADAL" clId="{23D9E44C-FAFC-CA4F-B6A1-99439D43809D}" dt="2023-01-29T14:42:25.017" v="17" actId="20577"/>
          <ac:spMkLst>
            <pc:docMk/>
            <pc:sldMk cId="2980853311" sldId="264"/>
            <ac:spMk id="3" creationId="{27302DA5-9475-194D-8B98-FDE3F5E93FE7}"/>
          </ac:spMkLst>
        </pc:spChg>
      </pc:sldChg>
      <pc:sldChg chg="addSp delSp modSp mod delAnim modAnim">
        <pc:chgData name="Laura Alexis Janda" userId="1f227e26-6259-47d3-b693-dce21943f79e" providerId="ADAL" clId="{23D9E44C-FAFC-CA4F-B6A1-99439D43809D}" dt="2023-01-29T15:00:19.008" v="54"/>
        <pc:sldMkLst>
          <pc:docMk/>
          <pc:sldMk cId="1093388344" sldId="265"/>
        </pc:sldMkLst>
        <pc:spChg chg="add mod">
          <ac:chgData name="Laura Alexis Janda" userId="1f227e26-6259-47d3-b693-dce21943f79e" providerId="ADAL" clId="{23D9E44C-FAFC-CA4F-B6A1-99439D43809D}" dt="2023-01-29T15:00:19.008" v="54"/>
          <ac:spMkLst>
            <pc:docMk/>
            <pc:sldMk cId="1093388344" sldId="265"/>
            <ac:spMk id="4" creationId="{46A0B9F3-168C-E7B3-A00A-5C027B91346E}"/>
          </ac:spMkLst>
        </pc:spChg>
        <pc:spChg chg="del mod">
          <ac:chgData name="Laura Alexis Janda" userId="1f227e26-6259-47d3-b693-dce21943f79e" providerId="ADAL" clId="{23D9E44C-FAFC-CA4F-B6A1-99439D43809D}" dt="2023-01-29T14:43:12.294" v="19" actId="478"/>
          <ac:spMkLst>
            <pc:docMk/>
            <pc:sldMk cId="1093388344" sldId="265"/>
            <ac:spMk id="5" creationId="{A63AB42B-4C85-074C-B958-DB86D5BCDEF5}"/>
          </ac:spMkLst>
        </pc:spChg>
        <pc:picChg chg="del">
          <ac:chgData name="Laura Alexis Janda" userId="1f227e26-6259-47d3-b693-dce21943f79e" providerId="ADAL" clId="{23D9E44C-FAFC-CA4F-B6A1-99439D43809D}" dt="2023-01-29T14:43:14.208" v="20" actId="478"/>
          <ac:picMkLst>
            <pc:docMk/>
            <pc:sldMk cId="1093388344" sldId="265"/>
            <ac:picMk id="8194" creationId="{CC2761B4-F125-5C4D-913D-4BB0C429170A}"/>
          </ac:picMkLst>
        </pc:picChg>
      </pc:sldChg>
      <pc:sldChg chg="modSp">
        <pc:chgData name="Laura Alexis Janda" userId="1f227e26-6259-47d3-b693-dce21943f79e" providerId="ADAL" clId="{23D9E44C-FAFC-CA4F-B6A1-99439D43809D}" dt="2023-01-29T14:44:02.739" v="23" actId="20577"/>
        <pc:sldMkLst>
          <pc:docMk/>
          <pc:sldMk cId="1588386822" sldId="269"/>
        </pc:sldMkLst>
        <pc:spChg chg="mod">
          <ac:chgData name="Laura Alexis Janda" userId="1f227e26-6259-47d3-b693-dce21943f79e" providerId="ADAL" clId="{23D9E44C-FAFC-CA4F-B6A1-99439D43809D}" dt="2023-01-29T14:44:02.739" v="23" actId="20577"/>
          <ac:spMkLst>
            <pc:docMk/>
            <pc:sldMk cId="1588386822" sldId="269"/>
            <ac:spMk id="3" creationId="{E4287C1C-E56B-F041-8CB5-04E968216733}"/>
          </ac:spMkLst>
        </pc:spChg>
      </pc:sldChg>
      <pc:sldChg chg="modSp mod">
        <pc:chgData name="Laura Alexis Janda" userId="1f227e26-6259-47d3-b693-dce21943f79e" providerId="ADAL" clId="{23D9E44C-FAFC-CA4F-B6A1-99439D43809D}" dt="2023-01-29T14:45:15.244" v="26" actId="14100"/>
        <pc:sldMkLst>
          <pc:docMk/>
          <pc:sldMk cId="4271465141" sldId="270"/>
        </pc:sldMkLst>
        <pc:spChg chg="mod">
          <ac:chgData name="Laura Alexis Janda" userId="1f227e26-6259-47d3-b693-dce21943f79e" providerId="ADAL" clId="{23D9E44C-FAFC-CA4F-B6A1-99439D43809D}" dt="2023-01-29T14:45:15.244" v="26" actId="14100"/>
          <ac:spMkLst>
            <pc:docMk/>
            <pc:sldMk cId="4271465141" sldId="270"/>
            <ac:spMk id="2" creationId="{A4746410-BF8D-3143-B69F-1AF331A9949C}"/>
          </ac:spMkLst>
        </pc:spChg>
      </pc:sldChg>
      <pc:sldChg chg="delSp modSp mod delAnim">
        <pc:chgData name="Laura Alexis Janda" userId="1f227e26-6259-47d3-b693-dce21943f79e" providerId="ADAL" clId="{23D9E44C-FAFC-CA4F-B6A1-99439D43809D}" dt="2023-01-29T14:47:01.851" v="35" actId="20577"/>
        <pc:sldMkLst>
          <pc:docMk/>
          <pc:sldMk cId="859935113" sldId="291"/>
        </pc:sldMkLst>
        <pc:spChg chg="mod">
          <ac:chgData name="Laura Alexis Janda" userId="1f227e26-6259-47d3-b693-dce21943f79e" providerId="ADAL" clId="{23D9E44C-FAFC-CA4F-B6A1-99439D43809D}" dt="2023-01-29T14:47:01.851" v="35" actId="20577"/>
          <ac:spMkLst>
            <pc:docMk/>
            <pc:sldMk cId="859935113" sldId="291"/>
            <ac:spMk id="4" creationId="{C89DB99C-E2D6-BF43-A6D0-5EFD4CB7B7FA}"/>
          </ac:spMkLst>
        </pc:spChg>
        <pc:spChg chg="del">
          <ac:chgData name="Laura Alexis Janda" userId="1f227e26-6259-47d3-b693-dce21943f79e" providerId="ADAL" clId="{23D9E44C-FAFC-CA4F-B6A1-99439D43809D}" dt="2023-01-29T14:46:24.254" v="27" actId="478"/>
          <ac:spMkLst>
            <pc:docMk/>
            <pc:sldMk cId="859935113" sldId="291"/>
            <ac:spMk id="10" creationId="{ABC43D86-26A3-7A4A-8B9D-1111FE8DC1C6}"/>
          </ac:spMkLst>
        </pc:spChg>
      </pc:sldChg>
      <pc:sldChg chg="modSp mod">
        <pc:chgData name="Laura Alexis Janda" userId="1f227e26-6259-47d3-b693-dce21943f79e" providerId="ADAL" clId="{23D9E44C-FAFC-CA4F-B6A1-99439D43809D}" dt="2023-01-29T14:50:03.625" v="39" actId="20577"/>
        <pc:sldMkLst>
          <pc:docMk/>
          <pc:sldMk cId="2101794641" sldId="292"/>
        </pc:sldMkLst>
        <pc:spChg chg="mod">
          <ac:chgData name="Laura Alexis Janda" userId="1f227e26-6259-47d3-b693-dce21943f79e" providerId="ADAL" clId="{23D9E44C-FAFC-CA4F-B6A1-99439D43809D}" dt="2023-01-29T14:50:03.625" v="39" actId="20577"/>
          <ac:spMkLst>
            <pc:docMk/>
            <pc:sldMk cId="2101794641" sldId="292"/>
            <ac:spMk id="6" creationId="{670DA386-AC73-354B-9D21-0582D0E2C359}"/>
          </ac:spMkLst>
        </pc:spChg>
        <pc:spChg chg="mod">
          <ac:chgData name="Laura Alexis Janda" userId="1f227e26-6259-47d3-b693-dce21943f79e" providerId="ADAL" clId="{23D9E44C-FAFC-CA4F-B6A1-99439D43809D}" dt="2023-01-29T14:49:50.265" v="38" actId="20577"/>
          <ac:spMkLst>
            <pc:docMk/>
            <pc:sldMk cId="2101794641" sldId="292"/>
            <ac:spMk id="7" creationId="{BA2DDCE7-CC68-EA48-8ECB-6CDCD8A043AB}"/>
          </ac:spMkLst>
        </pc:spChg>
      </pc:sldChg>
      <pc:sldChg chg="addSp modSp mod">
        <pc:chgData name="Laura Alexis Janda" userId="1f227e26-6259-47d3-b693-dce21943f79e" providerId="ADAL" clId="{23D9E44C-FAFC-CA4F-B6A1-99439D43809D}" dt="2023-01-29T15:00:52.752" v="56" actId="20577"/>
        <pc:sldMkLst>
          <pc:docMk/>
          <pc:sldMk cId="2117689111" sldId="294"/>
        </pc:sldMkLst>
        <pc:spChg chg="add mod">
          <ac:chgData name="Laura Alexis Janda" userId="1f227e26-6259-47d3-b693-dce21943f79e" providerId="ADAL" clId="{23D9E44C-FAFC-CA4F-B6A1-99439D43809D}" dt="2023-01-29T14:55:45.637" v="46" actId="20577"/>
          <ac:spMkLst>
            <pc:docMk/>
            <pc:sldMk cId="2117689111" sldId="294"/>
            <ac:spMk id="2" creationId="{DF105812-90EA-84D1-7115-FCF34F80596B}"/>
          </ac:spMkLst>
        </pc:spChg>
        <pc:spChg chg="mod">
          <ac:chgData name="Laura Alexis Janda" userId="1f227e26-6259-47d3-b693-dce21943f79e" providerId="ADAL" clId="{23D9E44C-FAFC-CA4F-B6A1-99439D43809D}" dt="2023-01-29T15:00:52.752" v="56" actId="20577"/>
          <ac:spMkLst>
            <pc:docMk/>
            <pc:sldMk cId="2117689111" sldId="294"/>
            <ac:spMk id="8" creationId="{6CD1394E-6E37-B846-858F-8B419CD266FD}"/>
          </ac:spMkLst>
        </pc:spChg>
      </pc:sldChg>
      <pc:sldChg chg="addSp modSp mod">
        <pc:chgData name="Laura Alexis Janda" userId="1f227e26-6259-47d3-b693-dce21943f79e" providerId="ADAL" clId="{23D9E44C-FAFC-CA4F-B6A1-99439D43809D}" dt="2023-01-29T15:02:30.177" v="64" actId="20577"/>
        <pc:sldMkLst>
          <pc:docMk/>
          <pc:sldMk cId="3715174397" sldId="300"/>
        </pc:sldMkLst>
        <pc:spChg chg="add mod">
          <ac:chgData name="Laura Alexis Janda" userId="1f227e26-6259-47d3-b693-dce21943f79e" providerId="ADAL" clId="{23D9E44C-FAFC-CA4F-B6A1-99439D43809D}" dt="2023-01-29T15:02:30.177" v="64" actId="20577"/>
          <ac:spMkLst>
            <pc:docMk/>
            <pc:sldMk cId="3715174397" sldId="300"/>
            <ac:spMk id="4" creationId="{32965A2D-77DE-AD77-54D1-DF996C467E77}"/>
          </ac:spMkLst>
        </pc:spChg>
      </pc:sldChg>
      <pc:sldChg chg="del">
        <pc:chgData name="Laura Alexis Janda" userId="1f227e26-6259-47d3-b693-dce21943f79e" providerId="ADAL" clId="{23D9E44C-FAFC-CA4F-B6A1-99439D43809D}" dt="2023-01-27T18:57:33.296" v="3" actId="2696"/>
        <pc:sldMkLst>
          <pc:docMk/>
          <pc:sldMk cId="1866079980" sldId="301"/>
        </pc:sldMkLst>
      </pc:sldChg>
      <pc:sldChg chg="add">
        <pc:chgData name="Laura Alexis Janda" userId="1f227e26-6259-47d3-b693-dce21943f79e" providerId="ADAL" clId="{23D9E44C-FAFC-CA4F-B6A1-99439D43809D}" dt="2023-01-27T18:56:24.502" v="0"/>
        <pc:sldMkLst>
          <pc:docMk/>
          <pc:sldMk cId="2026476832" sldId="433"/>
        </pc:sldMkLst>
      </pc:sldChg>
      <pc:sldChg chg="add">
        <pc:chgData name="Laura Alexis Janda" userId="1f227e26-6259-47d3-b693-dce21943f79e" providerId="ADAL" clId="{23D9E44C-FAFC-CA4F-B6A1-99439D43809D}" dt="2023-01-27T18:57:04.973" v="1"/>
        <pc:sldMkLst>
          <pc:docMk/>
          <pc:sldMk cId="2553726235" sldId="434"/>
        </pc:sldMkLst>
      </pc:sldChg>
      <pc:sldChg chg="add">
        <pc:chgData name="Laura Alexis Janda" userId="1f227e26-6259-47d3-b693-dce21943f79e" providerId="ADAL" clId="{23D9E44C-FAFC-CA4F-B6A1-99439D43809D}" dt="2023-01-27T18:57:15.110" v="2"/>
        <pc:sldMkLst>
          <pc:docMk/>
          <pc:sldMk cId="36024893" sldId="435"/>
        </pc:sldMkLst>
      </pc:sldChg>
      <pc:sldChg chg="add">
        <pc:chgData name="Laura Alexis Janda" userId="1f227e26-6259-47d3-b693-dce21943f79e" providerId="ADAL" clId="{23D9E44C-FAFC-CA4F-B6A1-99439D43809D}" dt="2023-01-29T14:30:05.514" v="4"/>
        <pc:sldMkLst>
          <pc:docMk/>
          <pc:sldMk cId="3952963007" sldId="436"/>
        </pc:sldMkLst>
      </pc:sldChg>
    </pc:docChg>
  </pc:docChgLst>
  <pc:docChgLst>
    <pc:chgData name="Laura Alexis Janda" userId="1f227e26-6259-47d3-b693-dce21943f79e" providerId="ADAL" clId="{6881EA90-BCC2-464D-BF48-E161C071319B}"/>
    <pc:docChg chg="custSel addSld delSld modSld sldOrd">
      <pc:chgData name="Laura Alexis Janda" userId="1f227e26-6259-47d3-b693-dce21943f79e" providerId="ADAL" clId="{6881EA90-BCC2-464D-BF48-E161C071319B}" dt="2022-12-06T19:05:31.042" v="384" actId="20577"/>
      <pc:docMkLst>
        <pc:docMk/>
      </pc:docMkLst>
      <pc:sldChg chg="modSp mod">
        <pc:chgData name="Laura Alexis Janda" userId="1f227e26-6259-47d3-b693-dce21943f79e" providerId="ADAL" clId="{6881EA90-BCC2-464D-BF48-E161C071319B}" dt="2022-12-06T16:32:53.949" v="309" actId="20577"/>
        <pc:sldMkLst>
          <pc:docMk/>
          <pc:sldMk cId="1745820167" sldId="257"/>
        </pc:sldMkLst>
        <pc:spChg chg="mod">
          <ac:chgData name="Laura Alexis Janda" userId="1f227e26-6259-47d3-b693-dce21943f79e" providerId="ADAL" clId="{6881EA90-BCC2-464D-BF48-E161C071319B}" dt="2022-12-06T16:32:53.949" v="309" actId="20577"/>
          <ac:spMkLst>
            <pc:docMk/>
            <pc:sldMk cId="1745820167" sldId="257"/>
            <ac:spMk id="4" creationId="{00000000-0000-0000-0000-000000000000}"/>
          </ac:spMkLst>
        </pc:spChg>
      </pc:sldChg>
      <pc:sldChg chg="add">
        <pc:chgData name="Laura Alexis Janda" userId="1f227e26-6259-47d3-b693-dce21943f79e" providerId="ADAL" clId="{6881EA90-BCC2-464D-BF48-E161C071319B}" dt="2022-12-06T16:14:23.743" v="197"/>
        <pc:sldMkLst>
          <pc:docMk/>
          <pc:sldMk cId="373060495" sldId="258"/>
        </pc:sldMkLst>
      </pc:sldChg>
      <pc:sldChg chg="modSp add mod">
        <pc:chgData name="Laura Alexis Janda" userId="1f227e26-6259-47d3-b693-dce21943f79e" providerId="ADAL" clId="{6881EA90-BCC2-464D-BF48-E161C071319B}" dt="2022-12-06T16:14:23.977" v="198" actId="27636"/>
        <pc:sldMkLst>
          <pc:docMk/>
          <pc:sldMk cId="3843177663" sldId="259"/>
        </pc:sldMkLst>
        <pc:spChg chg="mod">
          <ac:chgData name="Laura Alexis Janda" userId="1f227e26-6259-47d3-b693-dce21943f79e" providerId="ADAL" clId="{6881EA90-BCC2-464D-BF48-E161C071319B}" dt="2022-12-06T16:14:23.977" v="198" actId="27636"/>
          <ac:spMkLst>
            <pc:docMk/>
            <pc:sldMk cId="3843177663" sldId="259"/>
            <ac:spMk id="8" creationId="{F9CFDF5F-D588-EB48-8079-E88E6B3FAA79}"/>
          </ac:spMkLst>
        </pc:spChg>
      </pc:sldChg>
      <pc:sldChg chg="add">
        <pc:chgData name="Laura Alexis Janda" userId="1f227e26-6259-47d3-b693-dce21943f79e" providerId="ADAL" clId="{6881EA90-BCC2-464D-BF48-E161C071319B}" dt="2022-12-06T16:14:23.743" v="197"/>
        <pc:sldMkLst>
          <pc:docMk/>
          <pc:sldMk cId="3628044212" sldId="260"/>
        </pc:sldMkLst>
      </pc:sldChg>
      <pc:sldChg chg="add">
        <pc:chgData name="Laura Alexis Janda" userId="1f227e26-6259-47d3-b693-dce21943f79e" providerId="ADAL" clId="{6881EA90-BCC2-464D-BF48-E161C071319B}" dt="2022-12-06T16:15:47.878" v="199"/>
        <pc:sldMkLst>
          <pc:docMk/>
          <pc:sldMk cId="1995269368" sldId="261"/>
        </pc:sldMkLst>
      </pc:sldChg>
      <pc:sldChg chg="add">
        <pc:chgData name="Laura Alexis Janda" userId="1f227e26-6259-47d3-b693-dce21943f79e" providerId="ADAL" clId="{6881EA90-BCC2-464D-BF48-E161C071319B}" dt="2022-12-06T16:15:47.878" v="199"/>
        <pc:sldMkLst>
          <pc:docMk/>
          <pc:sldMk cId="1114393666" sldId="262"/>
        </pc:sldMkLst>
      </pc:sldChg>
      <pc:sldChg chg="add">
        <pc:chgData name="Laura Alexis Janda" userId="1f227e26-6259-47d3-b693-dce21943f79e" providerId="ADAL" clId="{6881EA90-BCC2-464D-BF48-E161C071319B}" dt="2022-12-06T16:30:26.225" v="276"/>
        <pc:sldMkLst>
          <pc:docMk/>
          <pc:sldMk cId="769911707" sldId="263"/>
        </pc:sldMkLst>
      </pc:sldChg>
      <pc:sldChg chg="add">
        <pc:chgData name="Laura Alexis Janda" userId="1f227e26-6259-47d3-b693-dce21943f79e" providerId="ADAL" clId="{6881EA90-BCC2-464D-BF48-E161C071319B}" dt="2022-12-06T16:15:47.878" v="199"/>
        <pc:sldMkLst>
          <pc:docMk/>
          <pc:sldMk cId="2980853311" sldId="264"/>
        </pc:sldMkLst>
      </pc:sldChg>
      <pc:sldChg chg="modSp add mod">
        <pc:chgData name="Laura Alexis Janda" userId="1f227e26-6259-47d3-b693-dce21943f79e" providerId="ADAL" clId="{6881EA90-BCC2-464D-BF48-E161C071319B}" dt="2022-12-06T16:19:38.276" v="202" actId="20577"/>
        <pc:sldMkLst>
          <pc:docMk/>
          <pc:sldMk cId="1093388344" sldId="265"/>
        </pc:sldMkLst>
        <pc:spChg chg="mod">
          <ac:chgData name="Laura Alexis Janda" userId="1f227e26-6259-47d3-b693-dce21943f79e" providerId="ADAL" clId="{6881EA90-BCC2-464D-BF48-E161C071319B}" dt="2022-12-06T16:19:38.276" v="202" actId="20577"/>
          <ac:spMkLst>
            <pc:docMk/>
            <pc:sldMk cId="1093388344" sldId="265"/>
            <ac:spMk id="2" creationId="{CFA6A3E1-BEDC-DF42-BD14-6BE795726286}"/>
          </ac:spMkLst>
        </pc:spChg>
      </pc:sldChg>
      <pc:sldChg chg="add">
        <pc:chgData name="Laura Alexis Janda" userId="1f227e26-6259-47d3-b693-dce21943f79e" providerId="ADAL" clId="{6881EA90-BCC2-464D-BF48-E161C071319B}" dt="2022-12-06T16:18:46.042" v="201"/>
        <pc:sldMkLst>
          <pc:docMk/>
          <pc:sldMk cId="1588386822" sldId="269"/>
        </pc:sldMkLst>
      </pc:sldChg>
      <pc:sldChg chg="add">
        <pc:chgData name="Laura Alexis Janda" userId="1f227e26-6259-47d3-b693-dce21943f79e" providerId="ADAL" clId="{6881EA90-BCC2-464D-BF48-E161C071319B}" dt="2022-12-06T16:18:46.042" v="201"/>
        <pc:sldMkLst>
          <pc:docMk/>
          <pc:sldMk cId="4271465141" sldId="270"/>
        </pc:sldMkLst>
      </pc:sldChg>
      <pc:sldChg chg="add">
        <pc:chgData name="Laura Alexis Janda" userId="1f227e26-6259-47d3-b693-dce21943f79e" providerId="ADAL" clId="{6881EA90-BCC2-464D-BF48-E161C071319B}" dt="2022-12-06T00:20:54.898" v="79"/>
        <pc:sldMkLst>
          <pc:docMk/>
          <pc:sldMk cId="1153174408" sldId="272"/>
        </pc:sldMkLst>
      </pc:sldChg>
      <pc:sldChg chg="add">
        <pc:chgData name="Laura Alexis Janda" userId="1f227e26-6259-47d3-b693-dce21943f79e" providerId="ADAL" clId="{6881EA90-BCC2-464D-BF48-E161C071319B}" dt="2022-12-06T00:26:47.856" v="174"/>
        <pc:sldMkLst>
          <pc:docMk/>
          <pc:sldMk cId="3194868938" sldId="276"/>
        </pc:sldMkLst>
      </pc:sldChg>
      <pc:sldChg chg="modSp add mod ord">
        <pc:chgData name="Laura Alexis Janda" userId="1f227e26-6259-47d3-b693-dce21943f79e" providerId="ADAL" clId="{6881EA90-BCC2-464D-BF48-E161C071319B}" dt="2022-12-06T00:28:14.104" v="177" actId="20578"/>
        <pc:sldMkLst>
          <pc:docMk/>
          <pc:sldMk cId="877686061" sldId="278"/>
        </pc:sldMkLst>
        <pc:spChg chg="mod">
          <ac:chgData name="Laura Alexis Janda" userId="1f227e26-6259-47d3-b693-dce21943f79e" providerId="ADAL" clId="{6881EA90-BCC2-464D-BF48-E161C071319B}" dt="2022-12-06T00:27:18.907" v="176" actId="20577"/>
          <ac:spMkLst>
            <pc:docMk/>
            <pc:sldMk cId="877686061" sldId="278"/>
            <ac:spMk id="2" creationId="{06153C00-BDD9-3448-914D-A47313379FC2}"/>
          </ac:spMkLst>
        </pc:spChg>
      </pc:sldChg>
      <pc:sldChg chg="addSp delSp modSp add mod">
        <pc:chgData name="Laura Alexis Janda" userId="1f227e26-6259-47d3-b693-dce21943f79e" providerId="ADAL" clId="{6881EA90-BCC2-464D-BF48-E161C071319B}" dt="2022-12-06T00:29:32.218" v="188" actId="1076"/>
        <pc:sldMkLst>
          <pc:docMk/>
          <pc:sldMk cId="414148109" sldId="279"/>
        </pc:sldMkLst>
        <pc:picChg chg="mod">
          <ac:chgData name="Laura Alexis Janda" userId="1f227e26-6259-47d3-b693-dce21943f79e" providerId="ADAL" clId="{6881EA90-BCC2-464D-BF48-E161C071319B}" dt="2022-12-06T00:29:32.218" v="188" actId="1076"/>
          <ac:picMkLst>
            <pc:docMk/>
            <pc:sldMk cId="414148109" sldId="279"/>
            <ac:picMk id="3" creationId="{06E1A092-EACC-164F-A0F8-B605983438A2}"/>
          </ac:picMkLst>
        </pc:picChg>
        <pc:picChg chg="add del mod">
          <ac:chgData name="Laura Alexis Janda" userId="1f227e26-6259-47d3-b693-dce21943f79e" providerId="ADAL" clId="{6881EA90-BCC2-464D-BF48-E161C071319B}" dt="2022-12-06T00:29:08.536" v="182" actId="21"/>
          <ac:picMkLst>
            <pc:docMk/>
            <pc:sldMk cId="414148109" sldId="279"/>
            <ac:picMk id="4" creationId="{83B3FD85-7CD5-ABB6-E984-6A6AC895C1A5}"/>
          </ac:picMkLst>
        </pc:picChg>
      </pc:sldChg>
      <pc:sldChg chg="modSp add mod">
        <pc:chgData name="Laura Alexis Janda" userId="1f227e26-6259-47d3-b693-dce21943f79e" providerId="ADAL" clId="{6881EA90-BCC2-464D-BF48-E161C071319B}" dt="2022-12-06T16:24:48.173" v="260" actId="27636"/>
        <pc:sldMkLst>
          <pc:docMk/>
          <pc:sldMk cId="312309920" sldId="280"/>
        </pc:sldMkLst>
        <pc:spChg chg="mod">
          <ac:chgData name="Laura Alexis Janda" userId="1f227e26-6259-47d3-b693-dce21943f79e" providerId="ADAL" clId="{6881EA90-BCC2-464D-BF48-E161C071319B}" dt="2022-12-06T16:24:48.173" v="260" actId="27636"/>
          <ac:spMkLst>
            <pc:docMk/>
            <pc:sldMk cId="312309920" sldId="280"/>
            <ac:spMk id="3" creationId="{C8A09639-2F9A-F041-9260-4F91B5A37A44}"/>
          </ac:spMkLst>
        </pc:spChg>
      </pc:sldChg>
      <pc:sldChg chg="addSp delSp modSp add mod setBg delDesignElem">
        <pc:chgData name="Laura Alexis Janda" userId="1f227e26-6259-47d3-b693-dce21943f79e" providerId="ADAL" clId="{6881EA90-BCC2-464D-BF48-E161C071319B}" dt="2022-12-06T16:20:24.744" v="211" actId="20577"/>
        <pc:sldMkLst>
          <pc:docMk/>
          <pc:sldMk cId="3461637900" sldId="285"/>
        </pc:sldMkLst>
        <pc:spChg chg="mod">
          <ac:chgData name="Laura Alexis Janda" userId="1f227e26-6259-47d3-b693-dce21943f79e" providerId="ADAL" clId="{6881EA90-BCC2-464D-BF48-E161C071319B}" dt="2022-12-06T16:20:24.744" v="211" actId="20577"/>
          <ac:spMkLst>
            <pc:docMk/>
            <pc:sldMk cId="3461637900" sldId="285"/>
            <ac:spMk id="2" creationId="{C6172739-3E83-E64F-8628-EE47042FDFCD}"/>
          </ac:spMkLst>
        </pc:spChg>
        <pc:spChg chg="mod">
          <ac:chgData name="Laura Alexis Janda" userId="1f227e26-6259-47d3-b693-dce21943f79e" providerId="ADAL" clId="{6881EA90-BCC2-464D-BF48-E161C071319B}" dt="2022-12-06T00:18:43.455" v="9" actId="20577"/>
          <ac:spMkLst>
            <pc:docMk/>
            <pc:sldMk cId="3461637900" sldId="285"/>
            <ac:spMk id="3" creationId="{6F2CB88D-7435-D74D-99BC-C75A170BA00E}"/>
          </ac:spMkLst>
        </pc:spChg>
        <pc:spChg chg="add">
          <ac:chgData name="Laura Alexis Janda" userId="1f227e26-6259-47d3-b693-dce21943f79e" providerId="ADAL" clId="{6881EA90-BCC2-464D-BF48-E161C071319B}" dt="2022-12-05T21:29:47.034" v="2" actId="26606"/>
          <ac:spMkLst>
            <pc:docMk/>
            <pc:sldMk cId="3461637900" sldId="285"/>
            <ac:spMk id="5" creationId="{3EDD119B-6BFA-4C3F-90CE-97DAFD604ECC}"/>
          </ac:spMkLst>
        </pc:spChg>
        <pc:spChg chg="del">
          <ac:chgData name="Laura Alexis Janda" userId="1f227e26-6259-47d3-b693-dce21943f79e" providerId="ADAL" clId="{6881EA90-BCC2-464D-BF48-E161C071319B}" dt="2022-12-05T21:28:35.741" v="1"/>
          <ac:spMkLst>
            <pc:docMk/>
            <pc:sldMk cId="3461637900" sldId="285"/>
            <ac:spMk id="8" creationId="{23962611-DFD5-4092-AAFD-559E3DFCE2C9}"/>
          </ac:spMkLst>
        </pc:spChg>
        <pc:picChg chg="del">
          <ac:chgData name="Laura Alexis Janda" userId="1f227e26-6259-47d3-b693-dce21943f79e" providerId="ADAL" clId="{6881EA90-BCC2-464D-BF48-E161C071319B}" dt="2022-12-05T21:28:35.741" v="1"/>
          <ac:picMkLst>
            <pc:docMk/>
            <pc:sldMk cId="3461637900" sldId="285"/>
            <ac:picMk id="10" creationId="{2270F1FA-0425-408F-9861-80BF5AFB276D}"/>
          </ac:picMkLst>
        </pc:picChg>
        <pc:cxnChg chg="add">
          <ac:chgData name="Laura Alexis Janda" userId="1f227e26-6259-47d3-b693-dce21943f79e" providerId="ADAL" clId="{6881EA90-BCC2-464D-BF48-E161C071319B}" dt="2022-12-05T21:29:47.034" v="2" actId="26606"/>
          <ac:cxnSpMkLst>
            <pc:docMk/>
            <pc:sldMk cId="3461637900" sldId="285"/>
            <ac:cxnSpMk id="6" creationId="{DC1572D0-F0FD-4D84-8F82-DC59140EB9BB}"/>
          </ac:cxnSpMkLst>
        </pc:cxnChg>
      </pc:sldChg>
      <pc:sldChg chg="modSp new mod">
        <pc:chgData name="Laura Alexis Janda" userId="1f227e26-6259-47d3-b693-dce21943f79e" providerId="ADAL" clId="{6881EA90-BCC2-464D-BF48-E161C071319B}" dt="2022-12-06T16:09:45.466" v="196" actId="113"/>
        <pc:sldMkLst>
          <pc:docMk/>
          <pc:sldMk cId="2239230618" sldId="286"/>
        </pc:sldMkLst>
        <pc:spChg chg="mod">
          <ac:chgData name="Laura Alexis Janda" userId="1f227e26-6259-47d3-b693-dce21943f79e" providerId="ADAL" clId="{6881EA90-BCC2-464D-BF48-E161C071319B}" dt="2022-12-06T16:09:45.466" v="196" actId="113"/>
          <ac:spMkLst>
            <pc:docMk/>
            <pc:sldMk cId="2239230618" sldId="286"/>
            <ac:spMk id="2" creationId="{5FB83F04-DD82-AE11-751F-C4DC50E2F0D5}"/>
          </ac:spMkLst>
        </pc:spChg>
        <pc:spChg chg="mod">
          <ac:chgData name="Laura Alexis Janda" userId="1f227e26-6259-47d3-b693-dce21943f79e" providerId="ADAL" clId="{6881EA90-BCC2-464D-BF48-E161C071319B}" dt="2022-12-06T00:25:50.048" v="173" actId="20577"/>
          <ac:spMkLst>
            <pc:docMk/>
            <pc:sldMk cId="2239230618" sldId="286"/>
            <ac:spMk id="3" creationId="{7B2A8220-D05F-3D14-AD02-D33060A8D99C}"/>
          </ac:spMkLst>
        </pc:spChg>
      </pc:sldChg>
      <pc:sldChg chg="addSp modSp new mod">
        <pc:chgData name="Laura Alexis Janda" userId="1f227e26-6259-47d3-b693-dce21943f79e" providerId="ADAL" clId="{6881EA90-BCC2-464D-BF48-E161C071319B}" dt="2022-12-06T00:29:27.101" v="187" actId="1076"/>
        <pc:sldMkLst>
          <pc:docMk/>
          <pc:sldMk cId="3223941086" sldId="287"/>
        </pc:sldMkLst>
        <pc:picChg chg="add mod">
          <ac:chgData name="Laura Alexis Janda" userId="1f227e26-6259-47d3-b693-dce21943f79e" providerId="ADAL" clId="{6881EA90-BCC2-464D-BF48-E161C071319B}" dt="2022-12-06T00:29:27.101" v="187" actId="1076"/>
          <ac:picMkLst>
            <pc:docMk/>
            <pc:sldMk cId="3223941086" sldId="287"/>
            <ac:picMk id="2" creationId="{7DE82A50-D7FD-58F7-4F3D-E72D5EAE86FA}"/>
          </ac:picMkLst>
        </pc:picChg>
      </pc:sldChg>
      <pc:sldChg chg="addSp delSp modSp new mod setBg modClrScheme chgLayout">
        <pc:chgData name="Laura Alexis Janda" userId="1f227e26-6259-47d3-b693-dce21943f79e" providerId="ADAL" clId="{6881EA90-BCC2-464D-BF48-E161C071319B}" dt="2022-12-06T16:21:24.466" v="239" actId="26606"/>
        <pc:sldMkLst>
          <pc:docMk/>
          <pc:sldMk cId="150356861" sldId="288"/>
        </pc:sldMkLst>
        <pc:spChg chg="add mod">
          <ac:chgData name="Laura Alexis Janda" userId="1f227e26-6259-47d3-b693-dce21943f79e" providerId="ADAL" clId="{6881EA90-BCC2-464D-BF48-E161C071319B}" dt="2022-12-06T16:21:24.466" v="239" actId="26606"/>
          <ac:spMkLst>
            <pc:docMk/>
            <pc:sldMk cId="150356861" sldId="288"/>
            <ac:spMk id="2" creationId="{A2C5A0F5-DA51-9DA4-F69D-0B3F752ACD8E}"/>
          </ac:spMkLst>
        </pc:spChg>
        <pc:spChg chg="add del mod">
          <ac:chgData name="Laura Alexis Janda" userId="1f227e26-6259-47d3-b693-dce21943f79e" providerId="ADAL" clId="{6881EA90-BCC2-464D-BF48-E161C071319B}" dt="2022-12-06T16:21:24.466" v="239" actId="26606"/>
          <ac:spMkLst>
            <pc:docMk/>
            <pc:sldMk cId="150356861" sldId="288"/>
            <ac:spMk id="3" creationId="{11A2C3ED-F6DE-B672-83DB-5D7CB7C8A942}"/>
          </ac:spMkLst>
        </pc:spChg>
        <pc:spChg chg="add">
          <ac:chgData name="Laura Alexis Janda" userId="1f227e26-6259-47d3-b693-dce21943f79e" providerId="ADAL" clId="{6881EA90-BCC2-464D-BF48-E161C071319B}" dt="2022-12-06T16:21:24.466" v="239" actId="26606"/>
          <ac:spMkLst>
            <pc:docMk/>
            <pc:sldMk cId="150356861" sldId="288"/>
            <ac:spMk id="9" creationId="{303CC970-4826-4CED-8063-0FB676635452}"/>
          </ac:spMkLst>
        </pc:spChg>
        <pc:spChg chg="add">
          <ac:chgData name="Laura Alexis Janda" userId="1f227e26-6259-47d3-b693-dce21943f79e" providerId="ADAL" clId="{6881EA90-BCC2-464D-BF48-E161C071319B}" dt="2022-12-06T16:21:24.466" v="239" actId="26606"/>
          <ac:spMkLst>
            <pc:docMk/>
            <pc:sldMk cId="150356861" sldId="288"/>
            <ac:spMk id="11" creationId="{14490D63-3365-45CC-AC50-705C1B76815F}"/>
          </ac:spMkLst>
        </pc:spChg>
        <pc:picChg chg="add">
          <ac:chgData name="Laura Alexis Janda" userId="1f227e26-6259-47d3-b693-dce21943f79e" providerId="ADAL" clId="{6881EA90-BCC2-464D-BF48-E161C071319B}" dt="2022-12-06T16:21:24.466" v="239" actId="26606"/>
          <ac:picMkLst>
            <pc:docMk/>
            <pc:sldMk cId="150356861" sldId="288"/>
            <ac:picMk id="5" creationId="{5C4BF68F-4D3C-2810-8380-90DFC9CA4B5C}"/>
          </ac:picMkLst>
        </pc:picChg>
      </pc:sldChg>
      <pc:sldChg chg="addSp delSp modSp add mod setBg addAnim delDesignElem">
        <pc:chgData name="Laura Alexis Janda" userId="1f227e26-6259-47d3-b693-dce21943f79e" providerId="ADAL" clId="{6881EA90-BCC2-464D-BF48-E161C071319B}" dt="2022-12-06T16:22:50.754" v="258" actId="20577"/>
        <pc:sldMkLst>
          <pc:docMk/>
          <pc:sldMk cId="2483619624" sldId="289"/>
        </pc:sldMkLst>
        <pc:spChg chg="mod">
          <ac:chgData name="Laura Alexis Janda" userId="1f227e26-6259-47d3-b693-dce21943f79e" providerId="ADAL" clId="{6881EA90-BCC2-464D-BF48-E161C071319B}" dt="2022-12-06T16:22:50.754" v="258" actId="20577"/>
          <ac:spMkLst>
            <pc:docMk/>
            <pc:sldMk cId="2483619624" sldId="289"/>
            <ac:spMk id="2" creationId="{A2C5A0F5-DA51-9DA4-F69D-0B3F752ACD8E}"/>
          </ac:spMkLst>
        </pc:spChg>
        <pc:spChg chg="del">
          <ac:chgData name="Laura Alexis Janda" userId="1f227e26-6259-47d3-b693-dce21943f79e" providerId="ADAL" clId="{6881EA90-BCC2-464D-BF48-E161C071319B}" dt="2022-12-06T16:22:04.954" v="241"/>
          <ac:spMkLst>
            <pc:docMk/>
            <pc:sldMk cId="2483619624" sldId="289"/>
            <ac:spMk id="9" creationId="{303CC970-4826-4CED-8063-0FB676635452}"/>
          </ac:spMkLst>
        </pc:spChg>
        <pc:spChg chg="add">
          <ac:chgData name="Laura Alexis Janda" userId="1f227e26-6259-47d3-b693-dce21943f79e" providerId="ADAL" clId="{6881EA90-BCC2-464D-BF48-E161C071319B}" dt="2022-12-06T16:22:29.141" v="249" actId="26606"/>
          <ac:spMkLst>
            <pc:docMk/>
            <pc:sldMk cId="2483619624" sldId="289"/>
            <ac:spMk id="10" creationId="{303CC970-4826-4CED-8063-0FB676635452}"/>
          </ac:spMkLst>
        </pc:spChg>
        <pc:spChg chg="del">
          <ac:chgData name="Laura Alexis Janda" userId="1f227e26-6259-47d3-b693-dce21943f79e" providerId="ADAL" clId="{6881EA90-BCC2-464D-BF48-E161C071319B}" dt="2022-12-06T16:22:04.954" v="241"/>
          <ac:spMkLst>
            <pc:docMk/>
            <pc:sldMk cId="2483619624" sldId="289"/>
            <ac:spMk id="11" creationId="{14490D63-3365-45CC-AC50-705C1B76815F}"/>
          </ac:spMkLst>
        </pc:spChg>
        <pc:spChg chg="add">
          <ac:chgData name="Laura Alexis Janda" userId="1f227e26-6259-47d3-b693-dce21943f79e" providerId="ADAL" clId="{6881EA90-BCC2-464D-BF48-E161C071319B}" dt="2022-12-06T16:22:29.141" v="249" actId="26606"/>
          <ac:spMkLst>
            <pc:docMk/>
            <pc:sldMk cId="2483619624" sldId="289"/>
            <ac:spMk id="12" creationId="{14490D63-3365-45CC-AC50-705C1B76815F}"/>
          </ac:spMkLst>
        </pc:spChg>
        <pc:picChg chg="mod">
          <ac:chgData name="Laura Alexis Janda" userId="1f227e26-6259-47d3-b693-dce21943f79e" providerId="ADAL" clId="{6881EA90-BCC2-464D-BF48-E161C071319B}" dt="2022-12-06T16:22:29.141" v="249" actId="26606"/>
          <ac:picMkLst>
            <pc:docMk/>
            <pc:sldMk cId="2483619624" sldId="289"/>
            <ac:picMk id="5" creationId="{5C4BF68F-4D3C-2810-8380-90DFC9CA4B5C}"/>
          </ac:picMkLst>
        </pc:picChg>
      </pc:sldChg>
      <pc:sldChg chg="add">
        <pc:chgData name="Laura Alexis Janda" userId="1f227e26-6259-47d3-b693-dce21943f79e" providerId="ADAL" clId="{6881EA90-BCC2-464D-BF48-E161C071319B}" dt="2022-12-06T16:24:48.108" v="259"/>
        <pc:sldMkLst>
          <pc:docMk/>
          <pc:sldMk cId="634690107" sldId="290"/>
        </pc:sldMkLst>
      </pc:sldChg>
      <pc:sldChg chg="add">
        <pc:chgData name="Laura Alexis Janda" userId="1f227e26-6259-47d3-b693-dce21943f79e" providerId="ADAL" clId="{6881EA90-BCC2-464D-BF48-E161C071319B}" dt="2022-12-06T16:24:48.108" v="259"/>
        <pc:sldMkLst>
          <pc:docMk/>
          <pc:sldMk cId="859935113" sldId="291"/>
        </pc:sldMkLst>
      </pc:sldChg>
      <pc:sldChg chg="add">
        <pc:chgData name="Laura Alexis Janda" userId="1f227e26-6259-47d3-b693-dce21943f79e" providerId="ADAL" clId="{6881EA90-BCC2-464D-BF48-E161C071319B}" dt="2022-12-06T16:25:44.143" v="261"/>
        <pc:sldMkLst>
          <pc:docMk/>
          <pc:sldMk cId="2101794641" sldId="292"/>
        </pc:sldMkLst>
      </pc:sldChg>
      <pc:sldChg chg="add del">
        <pc:chgData name="Laura Alexis Janda" userId="1f227e26-6259-47d3-b693-dce21943f79e" providerId="ADAL" clId="{6881EA90-BCC2-464D-BF48-E161C071319B}" dt="2022-12-06T00:26:51.434" v="175" actId="2696"/>
        <pc:sldMkLst>
          <pc:docMk/>
          <pc:sldMk cId="2787168764" sldId="293"/>
        </pc:sldMkLst>
      </pc:sldChg>
      <pc:sldChg chg="modSp add ord">
        <pc:chgData name="Laura Alexis Janda" userId="1f227e26-6259-47d3-b693-dce21943f79e" providerId="ADAL" clId="{6881EA90-BCC2-464D-BF48-E161C071319B}" dt="2022-12-06T16:30:18.725" v="275" actId="20577"/>
        <pc:sldMkLst>
          <pc:docMk/>
          <pc:sldMk cId="3304475236" sldId="293"/>
        </pc:sldMkLst>
        <pc:spChg chg="mod">
          <ac:chgData name="Laura Alexis Janda" userId="1f227e26-6259-47d3-b693-dce21943f79e" providerId="ADAL" clId="{6881EA90-BCC2-464D-BF48-E161C071319B}" dt="2022-12-06T16:30:18.725" v="275" actId="20577"/>
          <ac:spMkLst>
            <pc:docMk/>
            <pc:sldMk cId="3304475236" sldId="293"/>
            <ac:spMk id="2" creationId="{A2C5A0F5-DA51-9DA4-F69D-0B3F752ACD8E}"/>
          </ac:spMkLst>
        </pc:spChg>
      </pc:sldChg>
      <pc:sldChg chg="add">
        <pc:chgData name="Laura Alexis Janda" userId="1f227e26-6259-47d3-b693-dce21943f79e" providerId="ADAL" clId="{6881EA90-BCC2-464D-BF48-E161C071319B}" dt="2022-12-06T16:30:26.225" v="276"/>
        <pc:sldMkLst>
          <pc:docMk/>
          <pc:sldMk cId="2117689111" sldId="294"/>
        </pc:sldMkLst>
      </pc:sldChg>
      <pc:sldChg chg="add">
        <pc:chgData name="Laura Alexis Janda" userId="1f227e26-6259-47d3-b693-dce21943f79e" providerId="ADAL" clId="{6881EA90-BCC2-464D-BF48-E161C071319B}" dt="2022-12-06T16:30:26.225" v="276"/>
        <pc:sldMkLst>
          <pc:docMk/>
          <pc:sldMk cId="3220248248" sldId="295"/>
        </pc:sldMkLst>
      </pc:sldChg>
      <pc:sldChg chg="add">
        <pc:chgData name="Laura Alexis Janda" userId="1f227e26-6259-47d3-b693-dce21943f79e" providerId="ADAL" clId="{6881EA90-BCC2-464D-BF48-E161C071319B}" dt="2022-12-06T16:30:26.225" v="276"/>
        <pc:sldMkLst>
          <pc:docMk/>
          <pc:sldMk cId="4055646550" sldId="296"/>
        </pc:sldMkLst>
      </pc:sldChg>
      <pc:sldChg chg="add">
        <pc:chgData name="Laura Alexis Janda" userId="1f227e26-6259-47d3-b693-dce21943f79e" providerId="ADAL" clId="{6881EA90-BCC2-464D-BF48-E161C071319B}" dt="2022-12-06T16:30:26.225" v="276"/>
        <pc:sldMkLst>
          <pc:docMk/>
          <pc:sldMk cId="814277570" sldId="297"/>
        </pc:sldMkLst>
      </pc:sldChg>
      <pc:sldChg chg="add">
        <pc:chgData name="Laura Alexis Janda" userId="1f227e26-6259-47d3-b693-dce21943f79e" providerId="ADAL" clId="{6881EA90-BCC2-464D-BF48-E161C071319B}" dt="2022-12-06T16:30:26.225" v="276"/>
        <pc:sldMkLst>
          <pc:docMk/>
          <pc:sldMk cId="258812070" sldId="298"/>
        </pc:sldMkLst>
      </pc:sldChg>
      <pc:sldChg chg="add">
        <pc:chgData name="Laura Alexis Janda" userId="1f227e26-6259-47d3-b693-dce21943f79e" providerId="ADAL" clId="{6881EA90-BCC2-464D-BF48-E161C071319B}" dt="2022-12-06T16:30:59.395" v="277"/>
        <pc:sldMkLst>
          <pc:docMk/>
          <pc:sldMk cId="4106249963" sldId="299"/>
        </pc:sldMkLst>
      </pc:sldChg>
      <pc:sldChg chg="modSp add mod">
        <pc:chgData name="Laura Alexis Janda" userId="1f227e26-6259-47d3-b693-dce21943f79e" providerId="ADAL" clId="{6881EA90-BCC2-464D-BF48-E161C071319B}" dt="2022-12-06T16:32:31.149" v="297" actId="20577"/>
        <pc:sldMkLst>
          <pc:docMk/>
          <pc:sldMk cId="3715174397" sldId="300"/>
        </pc:sldMkLst>
        <pc:spChg chg="mod">
          <ac:chgData name="Laura Alexis Janda" userId="1f227e26-6259-47d3-b693-dce21943f79e" providerId="ADAL" clId="{6881EA90-BCC2-464D-BF48-E161C071319B}" dt="2022-12-06T16:32:31.149" v="297" actId="20577"/>
          <ac:spMkLst>
            <pc:docMk/>
            <pc:sldMk cId="3715174397" sldId="300"/>
            <ac:spMk id="2" creationId="{7D26DAC6-23A4-2A4B-A066-97ACAF3E771C}"/>
          </ac:spMkLst>
        </pc:spChg>
      </pc:sldChg>
      <pc:sldChg chg="modSp new mod">
        <pc:chgData name="Laura Alexis Janda" userId="1f227e26-6259-47d3-b693-dce21943f79e" providerId="ADAL" clId="{6881EA90-BCC2-464D-BF48-E161C071319B}" dt="2022-12-06T19:05:31.042" v="384" actId="20577"/>
        <pc:sldMkLst>
          <pc:docMk/>
          <pc:sldMk cId="1866079980" sldId="301"/>
        </pc:sldMkLst>
        <pc:spChg chg="mod">
          <ac:chgData name="Laura Alexis Janda" userId="1f227e26-6259-47d3-b693-dce21943f79e" providerId="ADAL" clId="{6881EA90-BCC2-464D-BF48-E161C071319B}" dt="2022-12-06T19:05:31.042" v="384" actId="20577"/>
          <ac:spMkLst>
            <pc:docMk/>
            <pc:sldMk cId="1866079980" sldId="301"/>
            <ac:spMk id="2" creationId="{C133076A-1037-5CA3-831B-E14C8FD8EDB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02ACB-BF5F-B343-9A8A-49C030E13461}" type="datetimeFigureOut">
              <a:rPr lang="nb-NO" smtClean="0"/>
              <a:t>29.01.2023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F9F4B-BB45-784A-BC5C-9F6A1396D92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461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See </a:t>
            </a:r>
            <a:r>
              <a:rPr lang="nb-NO" dirty="0" err="1"/>
              <a:t>page</a:t>
            </a:r>
            <a:r>
              <a:rPr lang="nb-NO" dirty="0"/>
              <a:t> 33. The slide is </a:t>
            </a:r>
            <a:r>
              <a:rPr lang="nb-NO" dirty="0" err="1"/>
              <a:t>somewhat</a:t>
            </a:r>
            <a:r>
              <a:rPr lang="nb-NO" dirty="0"/>
              <a:t> </a:t>
            </a:r>
            <a:r>
              <a:rPr lang="nb-NO" dirty="0" err="1"/>
              <a:t>simplified</a:t>
            </a:r>
            <a:endParaRPr lang="nb-NO" dirty="0"/>
          </a:p>
          <a:p>
            <a:endParaRPr lang="nb-NO" dirty="0"/>
          </a:p>
          <a:p>
            <a:r>
              <a:rPr lang="nb-NO" dirty="0"/>
              <a:t>IPA </a:t>
            </a:r>
            <a:r>
              <a:rPr lang="nb-NO" dirty="0" err="1"/>
              <a:t>chart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sound: </a:t>
            </a:r>
            <a:r>
              <a:rPr lang="nb-NO" dirty="0" err="1"/>
              <a:t>https</a:t>
            </a:r>
            <a:r>
              <a:rPr lang="nb-NO" dirty="0"/>
              <a:t>://</a:t>
            </a:r>
            <a:r>
              <a:rPr lang="nb-NO" dirty="0" err="1"/>
              <a:t>www.internationalphoneticalphabet.org</a:t>
            </a:r>
            <a:r>
              <a:rPr lang="nb-NO" dirty="0"/>
              <a:t>/</a:t>
            </a:r>
            <a:r>
              <a:rPr lang="nb-NO" dirty="0" err="1"/>
              <a:t>ipa</a:t>
            </a:r>
            <a:r>
              <a:rPr lang="nb-NO" dirty="0"/>
              <a:t>-sounds/</a:t>
            </a:r>
            <a:r>
              <a:rPr lang="nb-NO" dirty="0" err="1"/>
              <a:t>ipa</a:t>
            </a:r>
            <a:r>
              <a:rPr lang="nb-NO" dirty="0"/>
              <a:t>-</a:t>
            </a:r>
            <a:r>
              <a:rPr lang="nb-NO" dirty="0" err="1"/>
              <a:t>chart</a:t>
            </a:r>
            <a:r>
              <a:rPr lang="nb-NO" dirty="0"/>
              <a:t>-</a:t>
            </a:r>
            <a:r>
              <a:rPr lang="nb-NO" dirty="0" err="1"/>
              <a:t>with</a:t>
            </a:r>
            <a:r>
              <a:rPr lang="nb-NO" dirty="0"/>
              <a:t>-sounds/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1F48D-4DD1-5547-A3E3-7067E022D3DE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8029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Ian </a:t>
            </a:r>
            <a:r>
              <a:rPr lang="nb-NO" dirty="0" err="1"/>
              <a:t>Maddieson</a:t>
            </a:r>
            <a:r>
              <a:rPr lang="nb-NO" dirty="0"/>
              <a:t>. 2013. </a:t>
            </a:r>
            <a:r>
              <a:rPr lang="nb-NO" dirty="0" err="1"/>
              <a:t>Consonant</a:t>
            </a:r>
            <a:r>
              <a:rPr lang="nb-NO" dirty="0"/>
              <a:t> </a:t>
            </a:r>
            <a:r>
              <a:rPr lang="nb-NO" dirty="0" err="1"/>
              <a:t>Inventories</a:t>
            </a:r>
            <a:r>
              <a:rPr lang="nb-NO" dirty="0"/>
              <a:t>. </a:t>
            </a:r>
            <a:br>
              <a:rPr lang="nb-NO" dirty="0"/>
            </a:br>
            <a:r>
              <a:rPr lang="nb-NO" dirty="0"/>
              <a:t>In: </a:t>
            </a:r>
            <a:r>
              <a:rPr lang="nb-NO" dirty="0" err="1"/>
              <a:t>Dryer</a:t>
            </a:r>
            <a:r>
              <a:rPr lang="nb-NO" dirty="0"/>
              <a:t>, Matthew S. &amp; </a:t>
            </a:r>
            <a:r>
              <a:rPr lang="nb-NO" dirty="0" err="1"/>
              <a:t>Haspelmath</a:t>
            </a:r>
            <a:r>
              <a:rPr lang="nb-NO" dirty="0"/>
              <a:t>, Martin (eds.) </a:t>
            </a:r>
            <a:br>
              <a:rPr lang="nb-NO" dirty="0"/>
            </a:br>
            <a:r>
              <a:rPr lang="nb-NO" dirty="0"/>
              <a:t>The World Atlas </a:t>
            </a:r>
            <a:r>
              <a:rPr lang="nb-NO" dirty="0" err="1"/>
              <a:t>of</a:t>
            </a:r>
            <a:r>
              <a:rPr lang="nb-NO" dirty="0"/>
              <a:t> Language </a:t>
            </a:r>
            <a:r>
              <a:rPr lang="nb-NO" dirty="0" err="1"/>
              <a:t>Structures</a:t>
            </a:r>
            <a:r>
              <a:rPr lang="nb-NO" dirty="0"/>
              <a:t> Online. </a:t>
            </a:r>
            <a:br>
              <a:rPr lang="nb-NO" dirty="0"/>
            </a:br>
            <a:r>
              <a:rPr lang="nb-NO" dirty="0"/>
              <a:t>Leipzig: Max Planck </a:t>
            </a:r>
            <a:r>
              <a:rPr lang="nb-NO" dirty="0" err="1"/>
              <a:t>Institute</a:t>
            </a:r>
            <a:r>
              <a:rPr lang="nb-NO" dirty="0"/>
              <a:t> for </a:t>
            </a:r>
            <a:r>
              <a:rPr lang="nb-NO" dirty="0" err="1"/>
              <a:t>Evolutionary</a:t>
            </a:r>
            <a:r>
              <a:rPr lang="nb-NO" dirty="0"/>
              <a:t> </a:t>
            </a:r>
            <a:r>
              <a:rPr lang="nb-NO" dirty="0" err="1"/>
              <a:t>Anthropology</a:t>
            </a:r>
            <a:r>
              <a:rPr lang="nb-NO" dirty="0"/>
              <a:t>. </a:t>
            </a:r>
            <a:br>
              <a:rPr lang="nb-NO" dirty="0"/>
            </a:br>
            <a:r>
              <a:rPr lang="nb-NO" dirty="0"/>
              <a:t>(</a:t>
            </a:r>
            <a:r>
              <a:rPr lang="nb-NO" dirty="0" err="1"/>
              <a:t>Available</a:t>
            </a:r>
            <a:r>
              <a:rPr lang="nb-NO" dirty="0"/>
              <a:t> online at http://</a:t>
            </a:r>
            <a:r>
              <a:rPr lang="nb-NO" dirty="0" err="1"/>
              <a:t>wals.info</a:t>
            </a:r>
            <a:r>
              <a:rPr lang="nb-NO" dirty="0"/>
              <a:t>/</a:t>
            </a:r>
            <a:r>
              <a:rPr lang="nb-NO" dirty="0" err="1"/>
              <a:t>chapter</a:t>
            </a:r>
            <a:r>
              <a:rPr lang="nb-NO" dirty="0"/>
              <a:t>/1, </a:t>
            </a:r>
            <a:r>
              <a:rPr lang="nb-NO" dirty="0" err="1"/>
              <a:t>Accessed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2021-01-21.)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1F48D-4DD1-5547-A3E3-7067E022D3DE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11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handout</a:t>
            </a:r>
            <a:r>
              <a:rPr lang="nb-NO" dirty="0"/>
              <a:t>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1F48D-4DD1-5547-A3E3-7067E022D3DE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290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p. 42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1F48D-4DD1-5547-A3E3-7067E022D3DE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634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WALS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1F48D-4DD1-5547-A3E3-7067E022D3DE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164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C445-8AB3-01D9-5C1F-72E87D886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AB419-D7FB-0ACA-A925-89D39F7CB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02083-AEE7-E746-F6DA-BC1FCB6A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A7A3-FAD2-DB47-AF8E-CBEFB33AE237}" type="datetimeFigureOut">
              <a:rPr lang="nb-NO" smtClean="0"/>
              <a:t>29.01.2023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95565-D53F-475B-4CE8-BAED2321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0E0C-9C3B-12D9-2FC2-C3C613B1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890-26C4-A445-9E62-2F4CA78119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535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74B5-5F5C-4D86-25C7-04C12F3B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9C18E-55AE-D683-0F4C-EF4D7D1A2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C61A8-793D-4AE2-2EA0-11E3E777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A7A3-FAD2-DB47-AF8E-CBEFB33AE237}" type="datetimeFigureOut">
              <a:rPr lang="nb-NO" smtClean="0"/>
              <a:t>29.01.2023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D818C-5587-E167-80F9-F190B902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C7061-9D97-D1C5-44FB-24E139F3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890-26C4-A445-9E62-2F4CA78119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106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93898-70BA-D4D8-313E-DA2FF0B46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E0A82-80C5-7F39-7F91-051F499B2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DB341-F118-B411-FA53-244918DC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A7A3-FAD2-DB47-AF8E-CBEFB33AE237}" type="datetimeFigureOut">
              <a:rPr lang="nb-NO" smtClean="0"/>
              <a:t>29.01.2023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D2DBB-0A13-3B6C-7427-12D486C7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DCD8D-E042-B0CA-FF49-86CDC4EE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890-26C4-A445-9E62-2F4CA78119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2712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jilčálačuovgago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8"/>
            <a:ext cx="12192001" cy="685714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se-NO" noProof="0" dirty="0"/>
              <a:t>Coahkkal lasihan dihtii bajilčállaga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se-NO" noProof="0" dirty="0"/>
              <a:t>Coahkkal lasihan dihtii vuollebajilčállaga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e-NO" noProof="0" dirty="0"/>
              <a:t>Čálli Namma ja Goargu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e-NO" noProof="0" dirty="0"/>
              <a:t>Vejolaš čujuhusat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se-NO" noProof="0" dirty="0"/>
              <a:t>Coahkkal ikona lasihan dihtii gova</a:t>
            </a:r>
          </a:p>
        </p:txBody>
      </p:sp>
    </p:spTree>
    <p:extLst>
      <p:ext uri="{BB962C8B-B14F-4D97-AF65-F5344CB8AC3E}">
        <p14:creationId xmlns:p14="http://schemas.microsoft.com/office/powerpoint/2010/main" val="294875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A208-37E1-D2B3-D3D3-FBFBAE17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A899-20F1-B8D3-C22E-D67F6589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1D32B-1545-A863-8D5A-AEE50DB4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A7A3-FAD2-DB47-AF8E-CBEFB33AE237}" type="datetimeFigureOut">
              <a:rPr lang="nb-NO" smtClean="0"/>
              <a:t>29.01.2023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23C65-3FEB-6553-5ED1-662C6DF6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1E14D-6D2F-5D97-C248-A416BBD2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890-26C4-A445-9E62-2F4CA78119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699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F7ED-DAC9-133B-18CE-129BF1E7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37C45-91CD-D624-1F89-BF5FC3B53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8E618-5ABD-BB98-D4E1-4C5695D6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A7A3-FAD2-DB47-AF8E-CBEFB33AE237}" type="datetimeFigureOut">
              <a:rPr lang="nb-NO" smtClean="0"/>
              <a:t>29.01.2023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D6BAA-DAA7-99FE-CA09-BA393495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2048D-90B4-ABE5-CAEF-D3B34112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890-26C4-A445-9E62-2F4CA78119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114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1E15-72E1-67B4-694D-46237B9B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1F10-B534-9A51-0465-C11762130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D0D64-4A9C-8E0C-8008-DDEA38D34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AB3AB-5BCE-1B48-0550-22C2E7EC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A7A3-FAD2-DB47-AF8E-CBEFB33AE237}" type="datetimeFigureOut">
              <a:rPr lang="nb-NO" smtClean="0"/>
              <a:t>29.01.2023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5F327-D7CE-7938-2A5B-B65A5769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944A4-AF40-2012-71DC-C5901FF4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890-26C4-A445-9E62-2F4CA78119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530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EF7E-4ADD-93BD-CA59-F5F8BD13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DE3A8-D74E-45A6-CACC-496702C5B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FAD9B-6755-76C2-C3ED-AFCC2D5A2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A30A3-D279-60AC-194F-EA0560E68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03700-592A-15F5-4B2B-87AC95339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E7D19-05AF-BF5E-984C-6AEC0974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A7A3-FAD2-DB47-AF8E-CBEFB33AE237}" type="datetimeFigureOut">
              <a:rPr lang="nb-NO" smtClean="0"/>
              <a:t>29.01.2023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554D2-BF8C-DA71-A3E3-29BC9A8D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D61BB-39C3-354A-F967-625A9DDF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890-26C4-A445-9E62-2F4CA78119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776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29E5-D4FC-401F-DAB1-6572F210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90F94-0A98-B65B-C179-F9E78D52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A7A3-FAD2-DB47-AF8E-CBEFB33AE237}" type="datetimeFigureOut">
              <a:rPr lang="nb-NO" smtClean="0"/>
              <a:t>29.01.2023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15E48-3A09-3791-A030-E6457D33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EFBFF-6DE2-B1C5-5BC8-E00B6629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890-26C4-A445-9E62-2F4CA78119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631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E807D-9812-0CA2-E656-263D0792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A7A3-FAD2-DB47-AF8E-CBEFB33AE237}" type="datetimeFigureOut">
              <a:rPr lang="nb-NO" smtClean="0"/>
              <a:t>29.01.2023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4126D-99A2-BFF8-70EB-D903B231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FF544-A955-919E-D1DC-1788CA27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890-26C4-A445-9E62-2F4CA78119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080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9591-353D-0CC7-7590-4E9927EC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BBA4-E8EE-EACD-E4A1-9E634581B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2703A-CD64-BFA9-BCBA-42C465EF2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35598-20EC-90C9-3189-1F99F60A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A7A3-FAD2-DB47-AF8E-CBEFB33AE237}" type="datetimeFigureOut">
              <a:rPr lang="nb-NO" smtClean="0"/>
              <a:t>29.01.2023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75437-031B-78C0-8799-9F3B2CB5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BA935-EFA2-FBF7-775E-4072066B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890-26C4-A445-9E62-2F4CA78119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207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9C35-7F8C-1B50-C1C4-403CBEA8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9F9A7-ABF8-D065-2188-3771C4ED0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D763B-DDDE-52CC-44D4-4C9ED5A54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98D4D-6CF2-ACA0-C017-C9447430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A7A3-FAD2-DB47-AF8E-CBEFB33AE237}" type="datetimeFigureOut">
              <a:rPr lang="nb-NO" smtClean="0"/>
              <a:t>29.01.2023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4B006-FE8D-53AC-5148-CA8CC8C8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D6FD1-2683-AFA2-0EA2-06AC980E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0890-26C4-A445-9E62-2F4CA78119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339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81A29-B69C-5506-F667-4DF994AE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CFB20-B34E-D361-E4D7-E980A8D10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691D4-7A33-D700-F06D-3F73E4B51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9A7A3-FAD2-DB47-AF8E-CBEFB33AE237}" type="datetimeFigureOut">
              <a:rPr lang="nb-NO" smtClean="0"/>
              <a:t>29.01.2023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840D5-6987-01AA-268D-E3B1B3BF0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B053B-9F0D-328C-DBED-0B1D4CFA4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0890-26C4-A445-9E62-2F4CA78119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731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google.com/imgres?imgurl=https%3A%2F%2Fbloximages.chicago2.vip.townnews.com%2Fiowastatedaily.com%2Fcontent%2Ftncms%2Fassets%2Fv3%2Feditorial%2F1%2F2e%2F12e01eba-1099-11e8-8e5c-bbd853dcb3cf%2F5a831cd03f60f.preview.jpg%3Fcrop%3D1753%252C920%252C0%252C172%26resize%3D1200%252C630%26order%3Dcrop%252Cresize&amp;imgrefurl=https%3A%2F%2Fwww.iowastatedaily.com%2Fnews%2Fcreator-of-languages-for-tv-and-movies-speaks-at-iowa-state%2Farticle_12e01eba-1099-11e8-8e5c-bbd853dcb3cf.html&amp;tbnid=_7G8YsuU5i1vaM&amp;vet=12ahUKEwjrweDSu6ruAhWXsyoKHXoACrAQMygQegUIARC2AQ..i&amp;docid=gh4HlFOgwQQWLM&amp;w=1200&amp;h=630&amp;q=David%20j%20peterson&amp;client=firefox-b-d&amp;ved=2ahUKEwjrweDSu6ruAhWXsyoKHXoACrAQMygQegUIARC2AQ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s://www.google.com/url?sa=i&amp;url=https%3A%2F%2Flanguagemuseum.org%2Finterview-with-marc-okrand-inventor-of-klingon%2F&amp;psig=AOvVaw1Yt3pAyG6N7DoDqgPgIii0&amp;ust=1611230613124000&amp;source=images&amp;cd=vfe&amp;ved=0CAIQjRxqFwoTCOiCp_i7qu4CFQAAAAAdAAAAABA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oogle.com/url?sa=i&amp;url=https%3A%2F%2Fwww.researchgate.net%2Ffigure%2FIllustration-of-speech-organs_fig1_27515991&amp;psig=AOvVaw3FV2GRvTSE_ydVsoAEhcOj&amp;ust=1611231408894000&amp;source=images&amp;cd=vfe&amp;ved=0CAIQjRxqFwoTCIi8tvW-qu4CFQAAAAAdAAAAABA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oogle.com/url?sa=i&amp;url=https%3A%2F%2Fwww.researchgate.net%2Ffigure%2FIllustration-of-speech-organs_fig1_27515991&amp;psig=AOvVaw3FV2GRvTSE_ydVsoAEhcOj&amp;ust=1611231408894000&amp;source=images&amp;cd=vfe&amp;ved=0CAIQjRxqFwoTCIi8tvW-qu4CFQAAAAAdAAAAABA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hyperlink" Target="https://www.google.com/url?sa=i&amp;url=https%3A%2F%2Ftime.com%2F4352258%2Fwhite-tongue-coating%2F&amp;psig=AOvVaw08S_O134py3c8ANq5tcBk2&amp;ust=1611233345514000&amp;source=images&amp;cd=vfe&amp;ved=0CAIQjRxqFwoTCPDRrZnGqu4CFQAAAAAdAAAAABA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google.com/imgres?imgurl=https%3A%2F%2Fwww.researchgate.net%2Fprofile%2FShinji_Deguchi%2Fpublication%2F50400165%2Ffigure%2Ffig1%2FAS%3A305696655593472%401449895170437%2FSchema-of-the-front-section-of-the-entire-glottis-doi101371-journalpone0017503g001.png&amp;imgrefurl=https%3A%2F%2Fwww.researchgate.net%2Ffigure%2FSchema-of-the-front-section-of-the-entire-glottis-doi101371-journalpone0017503g001_fig1_50400165&amp;tbnid=im7YOw6w0VeMsM&amp;vet=12ahUKEwjqm_Ppz6ruAhXTwyoKHXUeCyIQMygEegUIARCpAQ..i&amp;docid=X1gzAzSXKKZxaM&amp;w=850&amp;h=752&amp;q=glottis%20diagram&amp;client=firefox-b-d&amp;ved=2ahUKEwjqm_Ppz6ruAhXTwyoKHXUeCyIQMygEegUIARCpA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ationalphoneticalphabet.org/ipa-sounds/ipa-chart-with-sound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als.info/country/BW" TargetMode="External"/><Relationship Id="rId3" Type="http://schemas.openxmlformats.org/officeDocument/2006/relationships/hyperlink" Target="https://wals.info/languoid/lect/wals_code_rtk" TargetMode="External"/><Relationship Id="rId7" Type="http://schemas.openxmlformats.org/officeDocument/2006/relationships/hyperlink" Target="https://wals.info/family/khoisan#southernkhoisa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ls.info/languoid/lect/wals_code_xoo" TargetMode="External"/><Relationship Id="rId5" Type="http://schemas.openxmlformats.org/officeDocument/2006/relationships/hyperlink" Target="https://wals.info/country/PG" TargetMode="External"/><Relationship Id="rId4" Type="http://schemas.openxmlformats.org/officeDocument/2006/relationships/hyperlink" Target="https://wals.info/languoid/family/westbougainville" TargetMode="External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s.info/word/list/" TargetMode="External"/><Relationship Id="rId2" Type="http://schemas.openxmlformats.org/officeDocument/2006/relationships/hyperlink" Target="https://en.wikipedia.org/wiki/Swadesh_lis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bloximages.chicago2.vip.townnews.com%2Fiowastatedaily.com%2Fcontent%2Ftncms%2Fassets%2Fv3%2Feditorial%2F1%2F2e%2F12e01eba-1099-11e8-8e5c-bbd853dcb3cf%2F5a831cd03f60f.preview.jpg%3Fcrop%3D1753%252C920%252C0%252C172%26resize%3D1200%252C630%26order%3Dcrop%252Cresize&amp;imgrefurl=https%3A%2F%2Fwww.iowastatedaily.com%2Fnews%2Fcreator-of-languages-for-tv-and-movies-speaks-at-iowa-state%2Farticle_12e01eba-1099-11e8-8e5c-bbd853dcb3cf.html&amp;tbnid=_7G8YsuU5i1vaM&amp;vet=12ahUKEwjrweDSu6ruAhWXsyoKHXoACrAQMygQegUIARC2AQ..i&amp;docid=gh4HlFOgwQQWLM&amp;w=1200&amp;h=630&amp;q=David%20j%20peterson&amp;client=firefox-b-d&amp;ved=2ahUKEwjrweDSu6ruAhWXsyoKHXoACrAQMygQegUIARC2A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ompist.com/gen.html" TargetMode="External"/><Relationship Id="rId2" Type="http://schemas.openxmlformats.org/officeDocument/2006/relationships/hyperlink" Target="http://akana.conlang.org/tools/awkwords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63" y="1118585"/>
            <a:ext cx="10300721" cy="181181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 of this world: 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constructing languages for fiction, film, and fun</a:t>
            </a:r>
            <a:endParaRPr lang="nb-NO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54464" y="2942591"/>
            <a:ext cx="6012000" cy="573693"/>
          </a:xfrm>
        </p:spPr>
        <p:txBody>
          <a:bodyPr/>
          <a:lstStyle/>
          <a:p>
            <a:r>
              <a:rPr lang="nb-NO" sz="2400" dirty="0"/>
              <a:t>Laura A. Janda</a:t>
            </a:r>
          </a:p>
          <a:p>
            <a:endParaRPr lang="nb-NO" sz="2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54463" y="3429000"/>
            <a:ext cx="8530111" cy="22338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Lexicon</a:t>
            </a:r>
            <a:endParaRPr lang="en-NO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Sound systems (</a:t>
            </a:r>
            <a:r>
              <a:rPr lang="nb-NO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Phonology</a:t>
            </a:r>
            <a:r>
              <a:rPr lang="nb-NO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b-NO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sz="3200" dirty="0" err="1"/>
              <a:t>February</a:t>
            </a:r>
            <a:r>
              <a:rPr lang="nb-NO" sz="3200" dirty="0"/>
              <a:t> 3</a:t>
            </a:r>
            <a:r>
              <a:rPr lang="nb-NO" sz="3200"/>
              <a:t>, 2023 </a:t>
            </a:r>
            <a:r>
              <a:rPr lang="nb-NO" sz="3200" dirty="0" err="1"/>
              <a:t>Session</a:t>
            </a:r>
            <a:r>
              <a:rPr lang="nb-NO" sz="3200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74582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a metal flute">
            <a:extLst>
              <a:ext uri="{FF2B5EF4-FFF2-40B4-BE49-F238E27FC236}">
                <a16:creationId xmlns:a16="http://schemas.microsoft.com/office/drawing/2014/main" id="{5C4BF68F-4D3C-2810-8380-90DFC9CA4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63" b="25425"/>
          <a:stretch/>
        </p:blipFill>
        <p:spPr>
          <a:xfrm>
            <a:off x="20" y="-1"/>
            <a:ext cx="12191980" cy="439499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5A0F5-DA51-9DA4-F69D-0B3F752A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Sound systems: Consonants</a:t>
            </a:r>
          </a:p>
        </p:txBody>
      </p:sp>
    </p:spTree>
    <p:extLst>
      <p:ext uri="{BB962C8B-B14F-4D97-AF65-F5344CB8AC3E}">
        <p14:creationId xmlns:p14="http://schemas.microsoft.com/office/powerpoint/2010/main" val="15035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937CEC-3C9D-DF40-B548-29FD87EA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Where</a:t>
            </a:r>
            <a:r>
              <a:rPr lang="nb-NO" dirty="0"/>
              <a:t> to start?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5EF5417-36BB-4742-A6F3-18EA27C96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52" y="5816383"/>
            <a:ext cx="7227827" cy="94975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nb-NO" dirty="0"/>
              <a:t>In order to </a:t>
            </a:r>
            <a:r>
              <a:rPr lang="nb-NO" dirty="0" err="1"/>
              <a:t>decide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language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sound,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learn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properties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sounds and sound systems in </a:t>
            </a:r>
            <a:r>
              <a:rPr lang="nb-NO" dirty="0" err="1"/>
              <a:t>language</a:t>
            </a:r>
            <a:r>
              <a:rPr lang="nb-NO" dirty="0"/>
              <a:t>!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2745B833-937D-E446-B10E-3C863E47B6DE}"/>
              </a:ext>
            </a:extLst>
          </p:cNvPr>
          <p:cNvSpPr txBox="1"/>
          <p:nvPr/>
        </p:nvSpPr>
        <p:spPr>
          <a:xfrm>
            <a:off x="2868168" y="2335291"/>
            <a:ext cx="178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/>
              <a:t>Sounds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71208501-8F8D-0042-A45C-16CC0522FCE0}"/>
              </a:ext>
            </a:extLst>
          </p:cNvPr>
          <p:cNvSpPr txBox="1"/>
          <p:nvPr/>
        </p:nvSpPr>
        <p:spPr>
          <a:xfrm>
            <a:off x="2868168" y="3807691"/>
            <a:ext cx="178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/>
              <a:t>Words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F3FE784F-711D-B947-A67F-52B8ACA92B80}"/>
              </a:ext>
            </a:extLst>
          </p:cNvPr>
          <p:cNvSpPr txBox="1"/>
          <p:nvPr/>
        </p:nvSpPr>
        <p:spPr>
          <a:xfrm>
            <a:off x="2868168" y="5006292"/>
            <a:ext cx="178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 err="1"/>
              <a:t>Sentences</a:t>
            </a:r>
            <a:endParaRPr lang="nb-NO" sz="2400" b="1" dirty="0"/>
          </a:p>
        </p:txBody>
      </p:sp>
      <p:sp>
        <p:nvSpPr>
          <p:cNvPr id="12" name="Bildeforklaring formet som et avrundet rektangel 11">
            <a:extLst>
              <a:ext uri="{FF2B5EF4-FFF2-40B4-BE49-F238E27FC236}">
                <a16:creationId xmlns:a16="http://schemas.microsoft.com/office/drawing/2014/main" id="{58B568B6-7829-C34E-980F-E3DF67AD5E06}"/>
              </a:ext>
            </a:extLst>
          </p:cNvPr>
          <p:cNvSpPr/>
          <p:nvPr/>
        </p:nvSpPr>
        <p:spPr>
          <a:xfrm>
            <a:off x="301752" y="1390044"/>
            <a:ext cx="2450592" cy="1463562"/>
          </a:xfrm>
          <a:prstGeom prst="wedgeRoundRectCallout">
            <a:avLst>
              <a:gd name="adj1" fmla="val 63628"/>
              <a:gd name="adj2" fmla="val 2881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err="1"/>
              <a:t>Phonetics</a:t>
            </a:r>
            <a:endParaRPr lang="nb-NO" dirty="0"/>
          </a:p>
          <a:p>
            <a:pPr algn="ctr"/>
            <a:r>
              <a:rPr lang="nb-NO" dirty="0"/>
              <a:t>(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properties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sounds)</a:t>
            </a:r>
          </a:p>
          <a:p>
            <a:pPr algn="ctr"/>
            <a:r>
              <a:rPr lang="nb-NO" dirty="0" err="1"/>
              <a:t>Phonology</a:t>
            </a:r>
            <a:r>
              <a:rPr lang="nb-NO" dirty="0"/>
              <a:t> (sound systems)</a:t>
            </a:r>
          </a:p>
        </p:txBody>
      </p:sp>
      <p:sp>
        <p:nvSpPr>
          <p:cNvPr id="13" name="Bildeforklaring formet som et avrundet rektangel 12">
            <a:extLst>
              <a:ext uri="{FF2B5EF4-FFF2-40B4-BE49-F238E27FC236}">
                <a16:creationId xmlns:a16="http://schemas.microsoft.com/office/drawing/2014/main" id="{006F7BD0-21AB-5447-9117-BB131A17C07A}"/>
              </a:ext>
            </a:extLst>
          </p:cNvPr>
          <p:cNvSpPr/>
          <p:nvPr/>
        </p:nvSpPr>
        <p:spPr>
          <a:xfrm>
            <a:off x="301752" y="3184054"/>
            <a:ext cx="2450592" cy="1360514"/>
          </a:xfrm>
          <a:prstGeom prst="wedgeRoundRectCallout">
            <a:avLst>
              <a:gd name="adj1" fmla="val 64747"/>
              <a:gd name="adj2" fmla="val 1319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err="1"/>
              <a:t>Morphology</a:t>
            </a:r>
            <a:endParaRPr lang="nb-NO" dirty="0"/>
          </a:p>
          <a:p>
            <a:pPr algn="ctr"/>
            <a:r>
              <a:rPr lang="nb-NO" dirty="0"/>
              <a:t>(</a:t>
            </a:r>
            <a:r>
              <a:rPr lang="nb-NO" dirty="0" err="1"/>
              <a:t>Grammar</a:t>
            </a:r>
            <a:r>
              <a:rPr lang="nb-NO" dirty="0"/>
              <a:t>: </a:t>
            </a:r>
            <a:r>
              <a:rPr lang="nb-NO" dirty="0" err="1"/>
              <a:t>inflection</a:t>
            </a:r>
            <a:r>
              <a:rPr lang="nb-NO" dirty="0"/>
              <a:t> and </a:t>
            </a:r>
            <a:r>
              <a:rPr lang="nb-NO" dirty="0" err="1"/>
              <a:t>derivation</a:t>
            </a:r>
            <a:r>
              <a:rPr lang="nb-NO" dirty="0"/>
              <a:t>)</a:t>
            </a:r>
          </a:p>
        </p:txBody>
      </p:sp>
      <p:sp>
        <p:nvSpPr>
          <p:cNvPr id="14" name="Bildeforklaring formet som et avrundet rektangel 13">
            <a:extLst>
              <a:ext uri="{FF2B5EF4-FFF2-40B4-BE49-F238E27FC236}">
                <a16:creationId xmlns:a16="http://schemas.microsoft.com/office/drawing/2014/main" id="{C3C78A57-BB79-F341-9074-B56ED8480304}"/>
              </a:ext>
            </a:extLst>
          </p:cNvPr>
          <p:cNvSpPr/>
          <p:nvPr/>
        </p:nvSpPr>
        <p:spPr>
          <a:xfrm>
            <a:off x="301752" y="4892993"/>
            <a:ext cx="2450592" cy="574964"/>
          </a:xfrm>
          <a:prstGeom prst="wedgeRoundRectCallout">
            <a:avLst>
              <a:gd name="adj1" fmla="val 57694"/>
              <a:gd name="adj2" fmla="val 683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err="1"/>
              <a:t>Syntax</a:t>
            </a:r>
            <a:endParaRPr lang="nb-NO" dirty="0"/>
          </a:p>
        </p:txBody>
      </p:sp>
      <p:sp>
        <p:nvSpPr>
          <p:cNvPr id="15" name="Bildeforklaring formet som et avrundet rektangel 14">
            <a:extLst>
              <a:ext uri="{FF2B5EF4-FFF2-40B4-BE49-F238E27FC236}">
                <a16:creationId xmlns:a16="http://schemas.microsoft.com/office/drawing/2014/main" id="{66E15553-FE8C-CF41-BE20-26AA70B7EB79}"/>
              </a:ext>
            </a:extLst>
          </p:cNvPr>
          <p:cNvSpPr/>
          <p:nvPr/>
        </p:nvSpPr>
        <p:spPr>
          <a:xfrm>
            <a:off x="4549140" y="3364992"/>
            <a:ext cx="1944624" cy="1088136"/>
          </a:xfrm>
          <a:prstGeom prst="wedgeRoundRectCallout">
            <a:avLst>
              <a:gd name="adj1" fmla="val -66444"/>
              <a:gd name="adj2" fmla="val 1118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err="1"/>
              <a:t>Lexicon</a:t>
            </a:r>
            <a:endParaRPr lang="nb-NO" dirty="0"/>
          </a:p>
          <a:p>
            <a:pPr algn="ctr"/>
            <a:r>
              <a:rPr lang="nb-NO" dirty="0"/>
              <a:t>(</a:t>
            </a:r>
            <a:r>
              <a:rPr lang="nb-NO" dirty="0" err="1"/>
              <a:t>words</a:t>
            </a:r>
            <a:r>
              <a:rPr lang="nb-NO" dirty="0"/>
              <a:t> and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meanings</a:t>
            </a:r>
            <a:r>
              <a:rPr lang="nb-NO" dirty="0"/>
              <a:t>)</a:t>
            </a:r>
          </a:p>
        </p:txBody>
      </p:sp>
      <p:pic>
        <p:nvPicPr>
          <p:cNvPr id="1026" name="Picture 2" descr="Creator of languages for TV and movies speaks at Iowa State | News |  iowastatedaily.com">
            <a:hlinkClick r:id="rId2"/>
            <a:extLst>
              <a:ext uri="{FF2B5EF4-FFF2-40B4-BE49-F238E27FC236}">
                <a16:creationId xmlns:a16="http://schemas.microsoft.com/office/drawing/2014/main" id="{FE4A99A4-1415-F848-BB5F-54E8766E02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4" r="15540"/>
          <a:stretch/>
        </p:blipFill>
        <p:spPr bwMode="auto">
          <a:xfrm>
            <a:off x="8223796" y="3864311"/>
            <a:ext cx="22494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view with Marc Okrand, Inventor of Klingon – The National Museum of  Language">
            <a:hlinkClick r:id="rId4"/>
            <a:extLst>
              <a:ext uri="{FF2B5EF4-FFF2-40B4-BE49-F238E27FC236}">
                <a16:creationId xmlns:a16="http://schemas.microsoft.com/office/drawing/2014/main" id="{A0A44678-60D2-6840-8D81-5D9431FCB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128" y="913161"/>
            <a:ext cx="2365541" cy="236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F7E2BE7-0054-3E4A-AFB5-D3C9242A0DF4}"/>
              </a:ext>
            </a:extLst>
          </p:cNvPr>
          <p:cNvSpPr txBox="1"/>
          <p:nvPr/>
        </p:nvSpPr>
        <p:spPr>
          <a:xfrm>
            <a:off x="9301773" y="3236976"/>
            <a:ext cx="234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Marc </a:t>
            </a:r>
            <a:r>
              <a:rPr lang="nb-NO" dirty="0" err="1"/>
              <a:t>Okrand</a:t>
            </a:r>
            <a:endParaRPr lang="nb-NO" dirty="0"/>
          </a:p>
          <a:p>
            <a:pPr algn="ctr"/>
            <a:r>
              <a:rPr lang="nb-NO" dirty="0"/>
              <a:t>(</a:t>
            </a:r>
            <a:r>
              <a:rPr lang="nb-NO" dirty="0" err="1"/>
              <a:t>creator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Klingon</a:t>
            </a:r>
            <a:r>
              <a:rPr lang="nb-NO" dirty="0"/>
              <a:t>)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656F512D-DC71-D445-8495-F69E242335DC}"/>
              </a:ext>
            </a:extLst>
          </p:cNvPr>
          <p:cNvSpPr txBox="1"/>
          <p:nvPr/>
        </p:nvSpPr>
        <p:spPr>
          <a:xfrm>
            <a:off x="8201150" y="5855185"/>
            <a:ext cx="224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David J. Peterson</a:t>
            </a:r>
          </a:p>
        </p:txBody>
      </p:sp>
      <p:sp>
        <p:nvSpPr>
          <p:cNvPr id="18" name="Bildeforklaring formet som en ellipse 17">
            <a:extLst>
              <a:ext uri="{FF2B5EF4-FFF2-40B4-BE49-F238E27FC236}">
                <a16:creationId xmlns:a16="http://schemas.microsoft.com/office/drawing/2014/main" id="{06890C8C-C0CF-8548-954C-3E40259ADF5E}"/>
              </a:ext>
            </a:extLst>
          </p:cNvPr>
          <p:cNvSpPr/>
          <p:nvPr/>
        </p:nvSpPr>
        <p:spPr>
          <a:xfrm>
            <a:off x="6601968" y="694944"/>
            <a:ext cx="1892808" cy="1400818"/>
          </a:xfrm>
          <a:prstGeom prst="wedgeEllipseCallout">
            <a:avLst>
              <a:gd name="adj1" fmla="val 123611"/>
              <a:gd name="adj2" fmla="val 6772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Think </a:t>
            </a:r>
            <a:r>
              <a:rPr lang="nb-NO" dirty="0" err="1">
                <a:solidFill>
                  <a:schemeClr val="tx1"/>
                </a:solidFill>
              </a:rPr>
              <a:t>about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what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you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want</a:t>
            </a:r>
            <a:r>
              <a:rPr lang="nb-NO" dirty="0">
                <a:solidFill>
                  <a:schemeClr val="tx1"/>
                </a:solidFill>
              </a:rPr>
              <a:t> to </a:t>
            </a:r>
            <a:r>
              <a:rPr lang="nb-NO" dirty="0" err="1">
                <a:solidFill>
                  <a:schemeClr val="tx1"/>
                </a:solidFill>
              </a:rPr>
              <a:t>say</a:t>
            </a:r>
            <a:r>
              <a:rPr lang="nb-NO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2" name="Bildeforklaring formet som en ellipse 21">
            <a:extLst>
              <a:ext uri="{FF2B5EF4-FFF2-40B4-BE49-F238E27FC236}">
                <a16:creationId xmlns:a16="http://schemas.microsoft.com/office/drawing/2014/main" id="{DFCD21E9-EC79-9E47-8CA7-CAAA32D7E194}"/>
              </a:ext>
            </a:extLst>
          </p:cNvPr>
          <p:cNvSpPr/>
          <p:nvPr/>
        </p:nvSpPr>
        <p:spPr>
          <a:xfrm>
            <a:off x="6476641" y="4454367"/>
            <a:ext cx="1892808" cy="1400818"/>
          </a:xfrm>
          <a:prstGeom prst="wedgeEllipseCallout">
            <a:avLst>
              <a:gd name="adj1" fmla="val 92694"/>
              <a:gd name="adj2" fmla="val -4585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Let’s</a:t>
            </a:r>
            <a:r>
              <a:rPr lang="nb-NO" dirty="0">
                <a:solidFill>
                  <a:schemeClr val="tx1"/>
                </a:solidFill>
              </a:rPr>
              <a:t> start </a:t>
            </a:r>
            <a:r>
              <a:rPr lang="nb-NO" dirty="0" err="1">
                <a:solidFill>
                  <a:schemeClr val="tx1"/>
                </a:solidFill>
              </a:rPr>
              <a:t>with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the</a:t>
            </a:r>
            <a:r>
              <a:rPr lang="nb-NO" dirty="0">
                <a:solidFill>
                  <a:schemeClr val="tx1"/>
                </a:solidFill>
              </a:rPr>
              <a:t> sounds!</a:t>
            </a:r>
          </a:p>
        </p:txBody>
      </p:sp>
      <p:sp>
        <p:nvSpPr>
          <p:cNvPr id="23" name="Bildeforklaring formet som en ellipse 22">
            <a:extLst>
              <a:ext uri="{FF2B5EF4-FFF2-40B4-BE49-F238E27FC236}">
                <a16:creationId xmlns:a16="http://schemas.microsoft.com/office/drawing/2014/main" id="{A3EE6B82-ABC5-084E-A7A0-9CBC1D1C68D4}"/>
              </a:ext>
            </a:extLst>
          </p:cNvPr>
          <p:cNvSpPr/>
          <p:nvPr/>
        </p:nvSpPr>
        <p:spPr>
          <a:xfrm>
            <a:off x="10134740" y="4858594"/>
            <a:ext cx="1974812" cy="1487845"/>
          </a:xfrm>
          <a:prstGeom prst="wedgeEllipseCallout">
            <a:avLst>
              <a:gd name="adj1" fmla="val -89493"/>
              <a:gd name="adj2" fmla="val -7192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How do </a:t>
            </a:r>
            <a:r>
              <a:rPr lang="nb-NO" dirty="0" err="1">
                <a:solidFill>
                  <a:schemeClr val="tx1"/>
                </a:solidFill>
              </a:rPr>
              <a:t>you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want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your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language</a:t>
            </a:r>
            <a:r>
              <a:rPr lang="nb-NO" dirty="0">
                <a:solidFill>
                  <a:schemeClr val="tx1"/>
                </a:solidFill>
              </a:rPr>
              <a:t> to sound?</a:t>
            </a:r>
          </a:p>
        </p:txBody>
      </p:sp>
    </p:spTree>
    <p:extLst>
      <p:ext uri="{BB962C8B-B14F-4D97-AF65-F5344CB8AC3E}">
        <p14:creationId xmlns:p14="http://schemas.microsoft.com/office/powerpoint/2010/main" val="37306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2" grpId="0" animBg="1"/>
      <p:bldP spid="13" grpId="0" animBg="1"/>
      <p:bldP spid="14" grpId="0" animBg="1"/>
      <p:bldP spid="15" grpId="0" animBg="1"/>
      <p:bldP spid="18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9830C63-F89D-C045-AFAF-D423BA5B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nb-NO" dirty="0"/>
              <a:t>How do </a:t>
            </a:r>
            <a:r>
              <a:rPr lang="nb-NO" dirty="0" err="1"/>
              <a:t>humans</a:t>
            </a:r>
            <a:r>
              <a:rPr lang="nb-NO" dirty="0"/>
              <a:t> make </a:t>
            </a:r>
            <a:r>
              <a:rPr lang="nb-NO" dirty="0" err="1"/>
              <a:t>speech</a:t>
            </a:r>
            <a:r>
              <a:rPr lang="nb-NO" dirty="0"/>
              <a:t> sounds?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0699991-508B-EE40-B4A3-A7ED04E8E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" y="1335855"/>
            <a:ext cx="6148924" cy="4746611"/>
          </a:xfrm>
        </p:spPr>
        <p:txBody>
          <a:bodyPr>
            <a:normAutofit fontScale="92500" lnSpcReduction="10000"/>
          </a:bodyPr>
          <a:lstStyle/>
          <a:p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air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lungs</a:t>
            </a:r>
            <a:endParaRPr lang="nb-NO" dirty="0"/>
          </a:p>
          <a:p>
            <a:r>
              <a:rPr lang="nb-NO" dirty="0" err="1"/>
              <a:t>Vowels</a:t>
            </a:r>
            <a:endParaRPr lang="nb-NO" dirty="0"/>
          </a:p>
          <a:p>
            <a:pPr lvl="1"/>
            <a:r>
              <a:rPr lang="nb-NO" dirty="0"/>
              <a:t>Let </a:t>
            </a:r>
            <a:r>
              <a:rPr lang="nb-NO" dirty="0" err="1"/>
              <a:t>the</a:t>
            </a:r>
            <a:r>
              <a:rPr lang="nb-NO" dirty="0"/>
              <a:t> air pass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mouth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impediments</a:t>
            </a:r>
          </a:p>
          <a:p>
            <a:r>
              <a:rPr lang="nb-NO" dirty="0" err="1"/>
              <a:t>Consonants</a:t>
            </a:r>
            <a:endParaRPr lang="nb-NO" dirty="0"/>
          </a:p>
          <a:p>
            <a:pPr lvl="1"/>
            <a:r>
              <a:rPr lang="nb-NO" dirty="0" err="1"/>
              <a:t>Put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sort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obstruction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air </a:t>
            </a:r>
            <a:r>
              <a:rPr lang="nb-NO" dirty="0" err="1"/>
              <a:t>flow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The </a:t>
            </a:r>
            <a:r>
              <a:rPr lang="nb-NO" dirty="0" err="1"/>
              <a:t>result</a:t>
            </a:r>
            <a:r>
              <a:rPr lang="nb-NO" dirty="0"/>
              <a:t> </a:t>
            </a:r>
            <a:r>
              <a:rPr lang="nb-NO" dirty="0" err="1"/>
              <a:t>depends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several</a:t>
            </a:r>
            <a:r>
              <a:rPr lang="nb-NO" dirty="0"/>
              <a:t> </a:t>
            </a:r>
            <a:r>
              <a:rPr lang="nb-NO" dirty="0" err="1"/>
              <a:t>factors</a:t>
            </a:r>
            <a:r>
              <a:rPr lang="nb-NO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Place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articulation</a:t>
            </a:r>
            <a:r>
              <a:rPr lang="nb-NO" dirty="0"/>
              <a:t> – </a:t>
            </a:r>
            <a:r>
              <a:rPr lang="nb-NO" dirty="0" err="1"/>
              <a:t>where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obstruction</a:t>
            </a:r>
            <a:r>
              <a:rPr lang="nb-NO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Manner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articulation</a:t>
            </a:r>
            <a:r>
              <a:rPr lang="nb-NO" dirty="0"/>
              <a:t> – </a:t>
            </a:r>
            <a:r>
              <a:rPr lang="nb-NO" dirty="0" err="1"/>
              <a:t>what</a:t>
            </a:r>
            <a:r>
              <a:rPr lang="nb-NO" dirty="0"/>
              <a:t> type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obstruction</a:t>
            </a:r>
            <a:r>
              <a:rPr lang="nb-NO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 err="1"/>
              <a:t>Voicing</a:t>
            </a:r>
            <a:r>
              <a:rPr lang="nb-NO" dirty="0"/>
              <a:t> –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goes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in </a:t>
            </a:r>
            <a:r>
              <a:rPr lang="nb-NO" dirty="0" err="1"/>
              <a:t>larynx</a:t>
            </a:r>
            <a:r>
              <a:rPr lang="nb-NO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additional</a:t>
            </a:r>
            <a:r>
              <a:rPr lang="nb-NO" dirty="0"/>
              <a:t> </a:t>
            </a:r>
            <a:r>
              <a:rPr lang="nb-NO" dirty="0" err="1"/>
              <a:t>features</a:t>
            </a:r>
            <a:endParaRPr lang="nb-NO" dirty="0"/>
          </a:p>
          <a:p>
            <a:endParaRPr lang="nb-NO" dirty="0"/>
          </a:p>
        </p:txBody>
      </p:sp>
      <p:pic>
        <p:nvPicPr>
          <p:cNvPr id="2050" name="Picture 2" descr="1: Illustration of speech organs. | Download Scientific Diagram">
            <a:hlinkClick r:id="rId2"/>
            <a:extLst>
              <a:ext uri="{FF2B5EF4-FFF2-40B4-BE49-F238E27FC236}">
                <a16:creationId xmlns:a16="http://schemas.microsoft.com/office/drawing/2014/main" id="{79FA6E4D-AA24-8542-BBCF-8B63DFFD9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14" y="1518734"/>
            <a:ext cx="4430486" cy="483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ildeforklaring formet som en ellipse 4">
            <a:extLst>
              <a:ext uri="{FF2B5EF4-FFF2-40B4-BE49-F238E27FC236}">
                <a16:creationId xmlns:a16="http://schemas.microsoft.com/office/drawing/2014/main" id="{AF7F3691-E090-4C45-8057-FC07E35F2011}"/>
              </a:ext>
            </a:extLst>
          </p:cNvPr>
          <p:cNvSpPr/>
          <p:nvPr/>
        </p:nvSpPr>
        <p:spPr>
          <a:xfrm>
            <a:off x="5967984" y="3729921"/>
            <a:ext cx="2391572" cy="1536192"/>
          </a:xfrm>
          <a:prstGeom prst="wedgeEllipseCallout">
            <a:avLst>
              <a:gd name="adj1" fmla="val 41489"/>
              <a:gd name="adj2" fmla="val -9702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>
                <a:solidFill>
                  <a:schemeClr val="tx1"/>
                </a:solidFill>
              </a:rPr>
              <a:t>Do I have “</a:t>
            </a:r>
            <a:r>
              <a:rPr lang="nb-NO" sz="2400" b="1" dirty="0" err="1">
                <a:solidFill>
                  <a:schemeClr val="tx1"/>
                </a:solidFill>
              </a:rPr>
              <a:t>speech</a:t>
            </a:r>
            <a:r>
              <a:rPr lang="nb-NO" sz="2400" b="1" dirty="0">
                <a:solidFill>
                  <a:schemeClr val="tx1"/>
                </a:solidFill>
              </a:rPr>
              <a:t> organs”?</a:t>
            </a:r>
          </a:p>
        </p:txBody>
      </p:sp>
      <p:sp>
        <p:nvSpPr>
          <p:cNvPr id="7" name="Bildeforklaring formet som en ellipse 6">
            <a:extLst>
              <a:ext uri="{FF2B5EF4-FFF2-40B4-BE49-F238E27FC236}">
                <a16:creationId xmlns:a16="http://schemas.microsoft.com/office/drawing/2014/main" id="{32ABF3A1-D4DD-FE45-BB0C-BAA1F191ACD5}"/>
              </a:ext>
            </a:extLst>
          </p:cNvPr>
          <p:cNvSpPr/>
          <p:nvPr/>
        </p:nvSpPr>
        <p:spPr>
          <a:xfrm>
            <a:off x="9695688" y="1308105"/>
            <a:ext cx="2391572" cy="1536192"/>
          </a:xfrm>
          <a:prstGeom prst="wedgeEllipseCallout">
            <a:avLst>
              <a:gd name="adj1" fmla="val -86214"/>
              <a:gd name="adj2" fmla="val 5892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>
                <a:solidFill>
                  <a:schemeClr val="tx1"/>
                </a:solidFill>
              </a:rPr>
              <a:t>Not </a:t>
            </a:r>
            <a:r>
              <a:rPr lang="nb-NO" sz="2400" b="1" dirty="0" err="1">
                <a:solidFill>
                  <a:schemeClr val="tx1"/>
                </a:solidFill>
              </a:rPr>
              <a:t>really</a:t>
            </a:r>
            <a:r>
              <a:rPr lang="nb-NO" sz="24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F9CFDF5F-D588-EB48-8079-E88E6B3FAA79}"/>
              </a:ext>
            </a:extLst>
          </p:cNvPr>
          <p:cNvSpPr txBox="1">
            <a:spLocks/>
          </p:cNvSpPr>
          <p:nvPr/>
        </p:nvSpPr>
        <p:spPr>
          <a:xfrm>
            <a:off x="143838" y="6082466"/>
            <a:ext cx="11943422" cy="7500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err="1"/>
              <a:t>These</a:t>
            </a:r>
            <a:r>
              <a:rPr lang="nb-NO" dirty="0"/>
              <a:t> parts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body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primarily</a:t>
            </a:r>
            <a:r>
              <a:rPr lang="nb-NO" dirty="0"/>
              <a:t> used for </a:t>
            </a:r>
            <a:r>
              <a:rPr lang="nb-NO" dirty="0" err="1"/>
              <a:t>breathing</a:t>
            </a:r>
            <a:r>
              <a:rPr lang="nb-NO" dirty="0"/>
              <a:t> and </a:t>
            </a:r>
            <a:r>
              <a:rPr lang="nb-NO" dirty="0" err="1"/>
              <a:t>eating</a:t>
            </a:r>
            <a:endParaRPr lang="nb-NO" dirty="0"/>
          </a:p>
          <a:p>
            <a:r>
              <a:rPr lang="nb-NO" dirty="0"/>
              <a:t>Language is </a:t>
            </a:r>
            <a:r>
              <a:rPr lang="nb-NO" dirty="0" err="1"/>
              <a:t>secondary</a:t>
            </a:r>
            <a:r>
              <a:rPr lang="nb-NO" dirty="0"/>
              <a:t> and </a:t>
            </a:r>
            <a:r>
              <a:rPr lang="nb-NO" dirty="0" err="1"/>
              <a:t>does</a:t>
            </a:r>
            <a:r>
              <a:rPr lang="nb-NO" dirty="0"/>
              <a:t> not </a:t>
            </a:r>
            <a:r>
              <a:rPr lang="nb-NO" dirty="0" err="1"/>
              <a:t>need</a:t>
            </a:r>
            <a:r>
              <a:rPr lang="nb-NO" dirty="0"/>
              <a:t> sound: </a:t>
            </a:r>
            <a:r>
              <a:rPr lang="nb-NO" dirty="0" err="1"/>
              <a:t>signed</a:t>
            </a:r>
            <a:r>
              <a:rPr lang="nb-NO" dirty="0"/>
              <a:t> </a:t>
            </a:r>
            <a:r>
              <a:rPr lang="nb-NO" dirty="0" err="1"/>
              <a:t>languages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hands </a:t>
            </a:r>
            <a:r>
              <a:rPr lang="nb-NO" dirty="0" err="1"/>
              <a:t>instead</a:t>
            </a:r>
            <a:endParaRPr lang="nb-NO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BEF9125-9CBC-5547-90AF-DB69E531DF5C}"/>
              </a:ext>
            </a:extLst>
          </p:cNvPr>
          <p:cNvSpPr/>
          <p:nvPr/>
        </p:nvSpPr>
        <p:spPr>
          <a:xfrm>
            <a:off x="8636000" y="3962400"/>
            <a:ext cx="883920" cy="3048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Bildeforklaring formet som en ellipse 8">
            <a:extLst>
              <a:ext uri="{FF2B5EF4-FFF2-40B4-BE49-F238E27FC236}">
                <a16:creationId xmlns:a16="http://schemas.microsoft.com/office/drawing/2014/main" id="{7DC7BA1E-243B-D24C-A844-8E98DA703E9A}"/>
              </a:ext>
            </a:extLst>
          </p:cNvPr>
          <p:cNvSpPr/>
          <p:nvPr/>
        </p:nvSpPr>
        <p:spPr>
          <a:xfrm>
            <a:off x="10000396" y="4248428"/>
            <a:ext cx="1782156" cy="499178"/>
          </a:xfrm>
          <a:prstGeom prst="wedgeEllipseCallout">
            <a:avLst>
              <a:gd name="adj1" fmla="val -82222"/>
              <a:gd name="adj2" fmla="val -5871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 err="1">
                <a:solidFill>
                  <a:schemeClr val="tx1"/>
                </a:solidFill>
              </a:rPr>
              <a:t>Larynx</a:t>
            </a:r>
            <a:endParaRPr lang="nb-NO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1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  <p:bldP spid="8" grpId="0" build="p" animBg="1"/>
      <p:bldP spid="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A1C6F0-C156-4D48-8A36-13AF5807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10" y="375449"/>
            <a:ext cx="5409208" cy="1325563"/>
          </a:xfrm>
        </p:spPr>
        <p:txBody>
          <a:bodyPr/>
          <a:lstStyle/>
          <a:p>
            <a:r>
              <a:rPr lang="nb-NO" dirty="0"/>
              <a:t>Places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articulation</a:t>
            </a:r>
            <a:endParaRPr lang="nb-NO" dirty="0"/>
          </a:p>
        </p:txBody>
      </p:sp>
      <p:pic>
        <p:nvPicPr>
          <p:cNvPr id="4" name="Picture 2" descr="1: Illustration of speech organs. | Download Scientific Diagram">
            <a:hlinkClick r:id="rId2"/>
            <a:extLst>
              <a:ext uri="{FF2B5EF4-FFF2-40B4-BE49-F238E27FC236}">
                <a16:creationId xmlns:a16="http://schemas.microsoft.com/office/drawing/2014/main" id="{BE297567-F3C6-FF49-975B-0F0566E13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57" y="384296"/>
            <a:ext cx="5543061" cy="605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ildeforklaring formet som et avrundet rektangel 4">
            <a:extLst>
              <a:ext uri="{FF2B5EF4-FFF2-40B4-BE49-F238E27FC236}">
                <a16:creationId xmlns:a16="http://schemas.microsoft.com/office/drawing/2014/main" id="{44CC101D-FE0B-AE41-A2FD-693C87438EAD}"/>
              </a:ext>
            </a:extLst>
          </p:cNvPr>
          <p:cNvSpPr/>
          <p:nvPr/>
        </p:nvSpPr>
        <p:spPr>
          <a:xfrm>
            <a:off x="5008166" y="2847224"/>
            <a:ext cx="2287981" cy="605642"/>
          </a:xfrm>
          <a:prstGeom prst="wedgeRoundRectCallout">
            <a:avLst>
              <a:gd name="adj1" fmla="val 69524"/>
              <a:gd name="adj2" fmla="val -11551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 err="1">
                <a:solidFill>
                  <a:sysClr val="windowText" lastClr="000000"/>
                </a:solidFill>
              </a:rPr>
              <a:t>Lips</a:t>
            </a:r>
            <a:r>
              <a:rPr lang="nb-NO" sz="2400" b="1" dirty="0">
                <a:solidFill>
                  <a:sysClr val="windowText" lastClr="000000"/>
                </a:solidFill>
              </a:rPr>
              <a:t>: Labial</a:t>
            </a: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A048F7E6-DC5B-754F-A8D7-1A45B08310EE}"/>
              </a:ext>
            </a:extLst>
          </p:cNvPr>
          <p:cNvSpPr/>
          <p:nvPr/>
        </p:nvSpPr>
        <p:spPr>
          <a:xfrm>
            <a:off x="4839928" y="1971297"/>
            <a:ext cx="2287981" cy="605642"/>
          </a:xfrm>
          <a:prstGeom prst="wedgeRoundRectCallout">
            <a:avLst>
              <a:gd name="adj1" fmla="val 84057"/>
              <a:gd name="adj2" fmla="val 1586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 err="1">
                <a:solidFill>
                  <a:sysClr val="windowText" lastClr="000000"/>
                </a:solidFill>
              </a:rPr>
              <a:t>Teeth</a:t>
            </a:r>
            <a:r>
              <a:rPr lang="nb-NO" sz="2400" b="1" dirty="0">
                <a:solidFill>
                  <a:sysClr val="windowText" lastClr="000000"/>
                </a:solidFill>
              </a:rPr>
              <a:t>: Dental</a:t>
            </a:r>
          </a:p>
        </p:txBody>
      </p:sp>
      <p:sp>
        <p:nvSpPr>
          <p:cNvPr id="7" name="Bildeforklaring formet som et avrundet rektangel 6">
            <a:extLst>
              <a:ext uri="{FF2B5EF4-FFF2-40B4-BE49-F238E27FC236}">
                <a16:creationId xmlns:a16="http://schemas.microsoft.com/office/drawing/2014/main" id="{B66ECC41-4216-DA44-B9F7-4219D1C5141B}"/>
              </a:ext>
            </a:extLst>
          </p:cNvPr>
          <p:cNvSpPr/>
          <p:nvPr/>
        </p:nvSpPr>
        <p:spPr>
          <a:xfrm>
            <a:off x="6152156" y="193410"/>
            <a:ext cx="2287981" cy="1448789"/>
          </a:xfrm>
          <a:prstGeom prst="wedgeRoundRectCallout">
            <a:avLst>
              <a:gd name="adj1" fmla="val 31116"/>
              <a:gd name="adj2" fmla="val 7725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>
                <a:solidFill>
                  <a:sysClr val="windowText" lastClr="000000"/>
                </a:solidFill>
              </a:rPr>
              <a:t>Alveolar </a:t>
            </a:r>
            <a:r>
              <a:rPr lang="nb-NO" sz="2400" b="1" dirty="0" err="1">
                <a:solidFill>
                  <a:sysClr val="windowText" lastClr="000000"/>
                </a:solidFill>
              </a:rPr>
              <a:t>ridge</a:t>
            </a:r>
            <a:r>
              <a:rPr lang="nb-NO" sz="2400" b="1" dirty="0">
                <a:solidFill>
                  <a:sysClr val="windowText" lastClr="000000"/>
                </a:solidFill>
              </a:rPr>
              <a:t> </a:t>
            </a:r>
            <a:r>
              <a:rPr lang="nb-NO" sz="2400" b="1" dirty="0" err="1">
                <a:solidFill>
                  <a:sysClr val="windowText" lastClr="000000"/>
                </a:solidFill>
              </a:rPr>
              <a:t>behind</a:t>
            </a:r>
            <a:r>
              <a:rPr lang="nb-NO" sz="2400" b="1" dirty="0">
                <a:solidFill>
                  <a:sysClr val="windowText" lastClr="000000"/>
                </a:solidFill>
              </a:rPr>
              <a:t> </a:t>
            </a:r>
            <a:r>
              <a:rPr lang="nb-NO" sz="2400" b="1" dirty="0" err="1">
                <a:solidFill>
                  <a:sysClr val="windowText" lastClr="000000"/>
                </a:solidFill>
              </a:rPr>
              <a:t>upper</a:t>
            </a:r>
            <a:r>
              <a:rPr lang="nb-NO" sz="2400" b="1" dirty="0">
                <a:solidFill>
                  <a:sysClr val="windowText" lastClr="000000"/>
                </a:solidFill>
              </a:rPr>
              <a:t> </a:t>
            </a:r>
            <a:r>
              <a:rPr lang="nb-NO" sz="2400" b="1" dirty="0" err="1">
                <a:solidFill>
                  <a:sysClr val="windowText" lastClr="000000"/>
                </a:solidFill>
              </a:rPr>
              <a:t>teeth</a:t>
            </a:r>
            <a:r>
              <a:rPr lang="nb-NO" sz="2400" b="1" dirty="0">
                <a:solidFill>
                  <a:sysClr val="windowText" lastClr="000000"/>
                </a:solidFill>
              </a:rPr>
              <a:t>: Alveolar</a:t>
            </a:r>
          </a:p>
        </p:txBody>
      </p:sp>
      <p:sp>
        <p:nvSpPr>
          <p:cNvPr id="8" name="Bildeforklaring formet som et avrundet rektangel 7">
            <a:extLst>
              <a:ext uri="{FF2B5EF4-FFF2-40B4-BE49-F238E27FC236}">
                <a16:creationId xmlns:a16="http://schemas.microsoft.com/office/drawing/2014/main" id="{AA63C9E5-712C-734D-9328-C3CD6DA69AEF}"/>
              </a:ext>
            </a:extLst>
          </p:cNvPr>
          <p:cNvSpPr/>
          <p:nvPr/>
        </p:nvSpPr>
        <p:spPr>
          <a:xfrm>
            <a:off x="8608375" y="312161"/>
            <a:ext cx="2287981" cy="768493"/>
          </a:xfrm>
          <a:prstGeom prst="wedgeRoundRectCallout">
            <a:avLst>
              <a:gd name="adj1" fmla="val -52967"/>
              <a:gd name="adj2" fmla="val 16189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>
                <a:solidFill>
                  <a:sysClr val="windowText" lastClr="000000"/>
                </a:solidFill>
              </a:rPr>
              <a:t>Hard </a:t>
            </a:r>
            <a:r>
              <a:rPr lang="nb-NO" sz="2400" b="1" dirty="0" err="1">
                <a:solidFill>
                  <a:sysClr val="windowText" lastClr="000000"/>
                </a:solidFill>
              </a:rPr>
              <a:t>palate</a:t>
            </a:r>
            <a:r>
              <a:rPr lang="nb-NO" sz="2400" b="1" dirty="0">
                <a:solidFill>
                  <a:sysClr val="windowText" lastClr="000000"/>
                </a:solidFill>
              </a:rPr>
              <a:t>: palatal</a:t>
            </a:r>
          </a:p>
        </p:txBody>
      </p:sp>
      <p:sp>
        <p:nvSpPr>
          <p:cNvPr id="9" name="Bildeforklaring formet som et avrundet rektangel 8">
            <a:extLst>
              <a:ext uri="{FF2B5EF4-FFF2-40B4-BE49-F238E27FC236}">
                <a16:creationId xmlns:a16="http://schemas.microsoft.com/office/drawing/2014/main" id="{9C30ECC0-CC8A-574A-AB7D-8573A5640881}"/>
              </a:ext>
            </a:extLst>
          </p:cNvPr>
          <p:cNvSpPr/>
          <p:nvPr/>
        </p:nvSpPr>
        <p:spPr>
          <a:xfrm>
            <a:off x="9584128" y="1256760"/>
            <a:ext cx="2287981" cy="768493"/>
          </a:xfrm>
          <a:prstGeom prst="wedgeRoundRectCallout">
            <a:avLst>
              <a:gd name="adj1" fmla="val -78400"/>
              <a:gd name="adj2" fmla="val 4599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>
                <a:solidFill>
                  <a:sysClr val="windowText" lastClr="000000"/>
                </a:solidFill>
              </a:rPr>
              <a:t>Soft </a:t>
            </a:r>
            <a:r>
              <a:rPr lang="nb-NO" sz="2400" b="1" dirty="0" err="1">
                <a:solidFill>
                  <a:sysClr val="windowText" lastClr="000000"/>
                </a:solidFill>
              </a:rPr>
              <a:t>palate</a:t>
            </a:r>
            <a:r>
              <a:rPr lang="nb-NO" sz="2400" b="1" dirty="0">
                <a:solidFill>
                  <a:sysClr val="windowText" lastClr="000000"/>
                </a:solidFill>
              </a:rPr>
              <a:t> (velum): velar</a:t>
            </a:r>
          </a:p>
        </p:txBody>
      </p:sp>
      <p:sp>
        <p:nvSpPr>
          <p:cNvPr id="10" name="Bildeforklaring formet som et avrundet rektangel 9">
            <a:extLst>
              <a:ext uri="{FF2B5EF4-FFF2-40B4-BE49-F238E27FC236}">
                <a16:creationId xmlns:a16="http://schemas.microsoft.com/office/drawing/2014/main" id="{5DEC7C7E-4633-0743-A580-A171C625A025}"/>
              </a:ext>
            </a:extLst>
          </p:cNvPr>
          <p:cNvSpPr/>
          <p:nvPr/>
        </p:nvSpPr>
        <p:spPr>
          <a:xfrm>
            <a:off x="9752365" y="2201359"/>
            <a:ext cx="2287981" cy="1084676"/>
          </a:xfrm>
          <a:prstGeom prst="wedgeRoundRectCallout">
            <a:avLst>
              <a:gd name="adj1" fmla="val -71133"/>
              <a:gd name="adj2" fmla="val -4028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>
                <a:solidFill>
                  <a:sysClr val="windowText" lastClr="000000"/>
                </a:solidFill>
              </a:rPr>
              <a:t>Uvula : Uvular</a:t>
            </a:r>
          </a:p>
        </p:txBody>
      </p:sp>
      <p:sp>
        <p:nvSpPr>
          <p:cNvPr id="11" name="Bildeforklaring formet som et avrundet rektangel 10">
            <a:extLst>
              <a:ext uri="{FF2B5EF4-FFF2-40B4-BE49-F238E27FC236}">
                <a16:creationId xmlns:a16="http://schemas.microsoft.com/office/drawing/2014/main" id="{792BCBAF-890D-AE43-B6C5-3BD80828D6ED}"/>
              </a:ext>
            </a:extLst>
          </p:cNvPr>
          <p:cNvSpPr/>
          <p:nvPr/>
        </p:nvSpPr>
        <p:spPr>
          <a:xfrm>
            <a:off x="9752364" y="3429000"/>
            <a:ext cx="2287981" cy="1692234"/>
          </a:xfrm>
          <a:prstGeom prst="wedgeRoundRectCallout">
            <a:avLst>
              <a:gd name="adj1" fmla="val -77881"/>
              <a:gd name="adj2" fmla="val -6647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 err="1">
                <a:solidFill>
                  <a:sysClr val="windowText" lastClr="000000"/>
                </a:solidFill>
              </a:rPr>
              <a:t>Pharynx</a:t>
            </a:r>
            <a:r>
              <a:rPr lang="nb-NO" sz="2400" b="1" dirty="0">
                <a:solidFill>
                  <a:sysClr val="windowText" lastClr="000000"/>
                </a:solidFill>
              </a:rPr>
              <a:t> (</a:t>
            </a:r>
            <a:r>
              <a:rPr lang="nb-NO" sz="2400" b="1" dirty="0" err="1">
                <a:solidFill>
                  <a:sysClr val="windowText" lastClr="000000"/>
                </a:solidFill>
              </a:rPr>
              <a:t>the</a:t>
            </a:r>
            <a:r>
              <a:rPr lang="nb-NO" sz="2400" b="1" dirty="0">
                <a:solidFill>
                  <a:sysClr val="windowText" lastClr="000000"/>
                </a:solidFill>
              </a:rPr>
              <a:t> back </a:t>
            </a:r>
            <a:r>
              <a:rPr lang="nb-NO" sz="2400" b="1" dirty="0" err="1">
                <a:solidFill>
                  <a:sysClr val="windowText" lastClr="000000"/>
                </a:solidFill>
              </a:rPr>
              <a:t>of</a:t>
            </a:r>
            <a:r>
              <a:rPr lang="nb-NO" sz="2400" b="1" dirty="0">
                <a:solidFill>
                  <a:sysClr val="windowText" lastClr="000000"/>
                </a:solidFill>
              </a:rPr>
              <a:t> </a:t>
            </a:r>
            <a:r>
              <a:rPr lang="nb-NO" sz="2400" b="1" dirty="0" err="1">
                <a:solidFill>
                  <a:sysClr val="windowText" lastClr="000000"/>
                </a:solidFill>
              </a:rPr>
              <a:t>the</a:t>
            </a:r>
            <a:r>
              <a:rPr lang="nb-NO" sz="2400" b="1" dirty="0">
                <a:solidFill>
                  <a:sysClr val="windowText" lastClr="000000"/>
                </a:solidFill>
              </a:rPr>
              <a:t> </a:t>
            </a:r>
            <a:r>
              <a:rPr lang="nb-NO" sz="2400" b="1" dirty="0" err="1">
                <a:solidFill>
                  <a:sysClr val="windowText" lastClr="000000"/>
                </a:solidFill>
              </a:rPr>
              <a:t>throat</a:t>
            </a:r>
            <a:r>
              <a:rPr lang="nb-NO" sz="2400" b="1" dirty="0">
                <a:solidFill>
                  <a:sysClr val="windowText" lastClr="000000"/>
                </a:solidFill>
              </a:rPr>
              <a:t>): </a:t>
            </a:r>
            <a:r>
              <a:rPr lang="nb-NO" sz="2400" b="1" dirty="0" err="1">
                <a:solidFill>
                  <a:sysClr val="windowText" lastClr="000000"/>
                </a:solidFill>
              </a:rPr>
              <a:t>Pharyngeal</a:t>
            </a:r>
            <a:endParaRPr lang="nb-NO" sz="2400" b="1" dirty="0">
              <a:solidFill>
                <a:sysClr val="windowText" lastClr="000000"/>
              </a:solidFill>
            </a:endParaRPr>
          </a:p>
        </p:txBody>
      </p:sp>
      <p:pic>
        <p:nvPicPr>
          <p:cNvPr id="3074" name="Picture 2" descr="You Asked: What Does My Tongue Reveal About My Health? | Time">
            <a:hlinkClick r:id="rId4"/>
            <a:extLst>
              <a:ext uri="{FF2B5EF4-FFF2-40B4-BE49-F238E27FC236}">
                <a16:creationId xmlns:a16="http://schemas.microsoft.com/office/drawing/2014/main" id="{E15126BD-F62D-B440-9B83-841DD3D13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3" r="19119"/>
          <a:stretch/>
        </p:blipFill>
        <p:spPr bwMode="auto">
          <a:xfrm>
            <a:off x="669709" y="2274118"/>
            <a:ext cx="3598223" cy="30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Bildeforklaring formet som et avrundet rektangel 15">
            <a:extLst>
              <a:ext uri="{FF2B5EF4-FFF2-40B4-BE49-F238E27FC236}">
                <a16:creationId xmlns:a16="http://schemas.microsoft.com/office/drawing/2014/main" id="{04ED839E-B895-F342-8080-DF594B9C7DCD}"/>
              </a:ext>
            </a:extLst>
          </p:cNvPr>
          <p:cNvSpPr/>
          <p:nvPr/>
        </p:nvSpPr>
        <p:spPr>
          <a:xfrm>
            <a:off x="3409940" y="5041046"/>
            <a:ext cx="2287981" cy="605642"/>
          </a:xfrm>
          <a:prstGeom prst="wedgeRoundRectCallout">
            <a:avLst>
              <a:gd name="adj1" fmla="val -102275"/>
              <a:gd name="adj2" fmla="val -3119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 err="1">
                <a:solidFill>
                  <a:sysClr val="windowText" lastClr="000000"/>
                </a:solidFill>
              </a:rPr>
              <a:t>tip</a:t>
            </a:r>
            <a:r>
              <a:rPr lang="nb-NO" sz="2400" b="1" dirty="0">
                <a:solidFill>
                  <a:sysClr val="windowText" lastClr="000000"/>
                </a:solidFill>
              </a:rPr>
              <a:t>: </a:t>
            </a:r>
            <a:r>
              <a:rPr lang="nb-NO" sz="2400" b="1" dirty="0" err="1">
                <a:solidFill>
                  <a:sysClr val="windowText" lastClr="000000"/>
                </a:solidFill>
              </a:rPr>
              <a:t>apical</a:t>
            </a:r>
            <a:endParaRPr lang="nb-NO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Bildeforklaring formet som et avrundet rektangel 16">
            <a:extLst>
              <a:ext uri="{FF2B5EF4-FFF2-40B4-BE49-F238E27FC236}">
                <a16:creationId xmlns:a16="http://schemas.microsoft.com/office/drawing/2014/main" id="{029C0ED8-AA42-9F42-8740-7B77DBD8E042}"/>
              </a:ext>
            </a:extLst>
          </p:cNvPr>
          <p:cNvSpPr/>
          <p:nvPr/>
        </p:nvSpPr>
        <p:spPr>
          <a:xfrm>
            <a:off x="4093763" y="4362801"/>
            <a:ext cx="2287981" cy="605642"/>
          </a:xfrm>
          <a:prstGeom prst="wedgeRoundRectCallout">
            <a:avLst>
              <a:gd name="adj1" fmla="val -132898"/>
              <a:gd name="adj2" fmla="val 3154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 err="1">
                <a:solidFill>
                  <a:sysClr val="windowText" lastClr="000000"/>
                </a:solidFill>
              </a:rPr>
              <a:t>blade</a:t>
            </a:r>
            <a:r>
              <a:rPr lang="nb-NO" sz="2400" b="1" dirty="0">
                <a:solidFill>
                  <a:sysClr val="windowText" lastClr="000000"/>
                </a:solidFill>
              </a:rPr>
              <a:t>: </a:t>
            </a:r>
            <a:r>
              <a:rPr lang="nb-NO" sz="2400" b="1" dirty="0" err="1">
                <a:solidFill>
                  <a:sysClr val="windowText" lastClr="000000"/>
                </a:solidFill>
              </a:rPr>
              <a:t>laminal</a:t>
            </a:r>
            <a:endParaRPr lang="nb-NO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Bildeforklaring formet som et avrundet rektangel 17">
            <a:extLst>
              <a:ext uri="{FF2B5EF4-FFF2-40B4-BE49-F238E27FC236}">
                <a16:creationId xmlns:a16="http://schemas.microsoft.com/office/drawing/2014/main" id="{EAF66C47-2082-8B41-9875-713357C87578}"/>
              </a:ext>
            </a:extLst>
          </p:cNvPr>
          <p:cNvSpPr/>
          <p:nvPr/>
        </p:nvSpPr>
        <p:spPr>
          <a:xfrm>
            <a:off x="4520288" y="3712041"/>
            <a:ext cx="2287981" cy="605642"/>
          </a:xfrm>
          <a:prstGeom prst="wedgeRoundRectCallout">
            <a:avLst>
              <a:gd name="adj1" fmla="val -150026"/>
              <a:gd name="adj2" fmla="val -570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>
                <a:solidFill>
                  <a:sysClr val="windowText" lastClr="000000"/>
                </a:solidFill>
              </a:rPr>
              <a:t>back: dorsal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1F9FFB9-11E8-3243-ABF3-979989A3C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88" y="5761006"/>
            <a:ext cx="6717221" cy="91757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now</a:t>
            </a:r>
            <a:r>
              <a:rPr lang="nb-NO" dirty="0"/>
              <a:t> </a:t>
            </a:r>
            <a:r>
              <a:rPr lang="nb-NO" dirty="0" err="1"/>
              <a:t>describe</a:t>
            </a:r>
            <a:r>
              <a:rPr lang="nb-NO" dirty="0"/>
              <a:t> sounds, e.g.:</a:t>
            </a:r>
          </a:p>
          <a:p>
            <a:r>
              <a:rPr lang="nb-NO" dirty="0"/>
              <a:t>velar, </a:t>
            </a:r>
            <a:r>
              <a:rPr lang="nb-NO" dirty="0" err="1"/>
              <a:t>apico</a:t>
            </a:r>
            <a:r>
              <a:rPr lang="nb-NO" dirty="0"/>
              <a:t>-alveolar, </a:t>
            </a:r>
            <a:r>
              <a:rPr lang="nb-NO" dirty="0" err="1"/>
              <a:t>lamino</a:t>
            </a:r>
            <a:r>
              <a:rPr lang="nb-NO" dirty="0"/>
              <a:t>-alveolar</a:t>
            </a:r>
          </a:p>
        </p:txBody>
      </p:sp>
      <p:sp>
        <p:nvSpPr>
          <p:cNvPr id="20" name="Bildeforklaring formet som et avrundet rektangel 19">
            <a:extLst>
              <a:ext uri="{FF2B5EF4-FFF2-40B4-BE49-F238E27FC236}">
                <a16:creationId xmlns:a16="http://schemas.microsoft.com/office/drawing/2014/main" id="{AECF8A3E-61FC-B545-8FD2-420C48A5FBB8}"/>
              </a:ext>
            </a:extLst>
          </p:cNvPr>
          <p:cNvSpPr/>
          <p:nvPr/>
        </p:nvSpPr>
        <p:spPr>
          <a:xfrm>
            <a:off x="9868140" y="5193369"/>
            <a:ext cx="2440381" cy="605642"/>
          </a:xfrm>
          <a:prstGeom prst="wedgeRoundRectCallout">
            <a:avLst>
              <a:gd name="adj1" fmla="val -83633"/>
              <a:gd name="adj2" fmla="val -31556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>
                <a:solidFill>
                  <a:sysClr val="windowText" lastClr="000000"/>
                </a:solidFill>
              </a:rPr>
              <a:t>Glottis: glottal</a:t>
            </a:r>
          </a:p>
        </p:txBody>
      </p:sp>
      <p:sp>
        <p:nvSpPr>
          <p:cNvPr id="15" name="Stjerne med 32 tagger 14">
            <a:extLst>
              <a:ext uri="{FF2B5EF4-FFF2-40B4-BE49-F238E27FC236}">
                <a16:creationId xmlns:a16="http://schemas.microsoft.com/office/drawing/2014/main" id="{1DD3F2E2-DB97-5C40-A878-737F61CB25CF}"/>
              </a:ext>
            </a:extLst>
          </p:cNvPr>
          <p:cNvSpPr/>
          <p:nvPr/>
        </p:nvSpPr>
        <p:spPr>
          <a:xfrm>
            <a:off x="5832510" y="4200375"/>
            <a:ext cx="6578930" cy="2957302"/>
          </a:xfrm>
          <a:prstGeom prst="star32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 dirty="0" err="1">
                <a:solidFill>
                  <a:sysClr val="windowText" lastClr="000000"/>
                </a:solidFill>
              </a:rPr>
              <a:t>Each</a:t>
            </a:r>
            <a:r>
              <a:rPr lang="nb-NO" sz="2800" dirty="0">
                <a:solidFill>
                  <a:sysClr val="windowText" lastClr="000000"/>
                </a:solidFill>
              </a:rPr>
              <a:t> term </a:t>
            </a:r>
            <a:r>
              <a:rPr lang="nb-NO" sz="2800" dirty="0" err="1">
                <a:solidFill>
                  <a:sysClr val="windowText" lastClr="000000"/>
                </a:solidFill>
              </a:rPr>
              <a:t>defines</a:t>
            </a:r>
            <a:r>
              <a:rPr lang="nb-NO" sz="2800" dirty="0">
                <a:solidFill>
                  <a:sysClr val="windowText" lastClr="000000"/>
                </a:solidFill>
              </a:rPr>
              <a:t> a “</a:t>
            </a:r>
            <a:r>
              <a:rPr lang="nb-NO" sz="2800" dirty="0" err="1">
                <a:solidFill>
                  <a:sysClr val="windowText" lastClr="000000"/>
                </a:solidFill>
              </a:rPr>
              <a:t>natural</a:t>
            </a:r>
            <a:r>
              <a:rPr lang="nb-NO" sz="2800" dirty="0">
                <a:solidFill>
                  <a:sysClr val="windowText" lastClr="000000"/>
                </a:solidFill>
              </a:rPr>
              <a:t> </a:t>
            </a:r>
            <a:r>
              <a:rPr lang="nb-NO" sz="2800" dirty="0" err="1">
                <a:solidFill>
                  <a:sysClr val="windowText" lastClr="000000"/>
                </a:solidFill>
              </a:rPr>
              <a:t>class</a:t>
            </a:r>
            <a:r>
              <a:rPr lang="nb-NO" sz="2800" dirty="0">
                <a:solidFill>
                  <a:sysClr val="windowText" lastClr="000000"/>
                </a:solidFill>
              </a:rPr>
              <a:t>”, i.e., a </a:t>
            </a:r>
            <a:r>
              <a:rPr lang="nb-NO" sz="2800" dirty="0" err="1">
                <a:solidFill>
                  <a:sysClr val="windowText" lastClr="000000"/>
                </a:solidFill>
              </a:rPr>
              <a:t>group</a:t>
            </a:r>
            <a:r>
              <a:rPr lang="nb-NO" sz="2800" dirty="0">
                <a:solidFill>
                  <a:sysClr val="windowText" lastClr="000000"/>
                </a:solidFill>
              </a:rPr>
              <a:t> </a:t>
            </a:r>
            <a:r>
              <a:rPr lang="nb-NO" sz="2800" dirty="0" err="1">
                <a:solidFill>
                  <a:sysClr val="windowText" lastClr="000000"/>
                </a:solidFill>
              </a:rPr>
              <a:t>of</a:t>
            </a:r>
            <a:r>
              <a:rPr lang="nb-NO" sz="2800" dirty="0">
                <a:solidFill>
                  <a:sysClr val="windowText" lastClr="000000"/>
                </a:solidFill>
              </a:rPr>
              <a:t> sounds </a:t>
            </a:r>
            <a:r>
              <a:rPr lang="nb-NO" sz="2800" dirty="0" err="1">
                <a:solidFill>
                  <a:sysClr val="windowText" lastClr="000000"/>
                </a:solidFill>
              </a:rPr>
              <a:t>that</a:t>
            </a:r>
            <a:r>
              <a:rPr lang="nb-NO" sz="2800" dirty="0">
                <a:solidFill>
                  <a:sysClr val="windowText" lastClr="000000"/>
                </a:solidFill>
              </a:rPr>
              <a:t> </a:t>
            </a:r>
            <a:r>
              <a:rPr lang="nb-NO" sz="2800" dirty="0" err="1">
                <a:solidFill>
                  <a:sysClr val="windowText" lastClr="000000"/>
                </a:solidFill>
              </a:rPr>
              <a:t>share</a:t>
            </a:r>
            <a:r>
              <a:rPr lang="nb-NO" sz="2800" dirty="0">
                <a:solidFill>
                  <a:sysClr val="windowText" lastClr="000000"/>
                </a:solidFill>
              </a:rPr>
              <a:t> an </a:t>
            </a:r>
            <a:r>
              <a:rPr lang="nb-NO" sz="2800" dirty="0" err="1">
                <a:solidFill>
                  <a:sysClr val="windowText" lastClr="000000"/>
                </a:solidFill>
              </a:rPr>
              <a:t>important</a:t>
            </a:r>
            <a:r>
              <a:rPr lang="nb-NO" sz="2800" dirty="0">
                <a:solidFill>
                  <a:sysClr val="windowText" lastClr="000000"/>
                </a:solidFill>
              </a:rPr>
              <a:t> </a:t>
            </a:r>
            <a:r>
              <a:rPr lang="nb-NO" sz="2800" dirty="0" err="1">
                <a:solidFill>
                  <a:sysClr val="windowText" lastClr="000000"/>
                </a:solidFill>
              </a:rPr>
              <a:t>property</a:t>
            </a:r>
            <a:r>
              <a:rPr lang="nb-NO" sz="2800" dirty="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04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3" grpId="0" build="p" animBg="1"/>
      <p:bldP spid="20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D8A515-BBAE-0344-B02C-A773E09E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Manner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articulation</a:t>
            </a:r>
            <a:r>
              <a:rPr lang="nb-NO" dirty="0"/>
              <a:t>:</a:t>
            </a:r>
            <a:br>
              <a:rPr lang="nb-NO" dirty="0"/>
            </a:br>
            <a:r>
              <a:rPr lang="nb-NO" dirty="0"/>
              <a:t>How to </a:t>
            </a:r>
            <a:r>
              <a:rPr lang="nb-NO" dirty="0" err="1"/>
              <a:t>obstruct</a:t>
            </a:r>
            <a:r>
              <a:rPr lang="nb-NO" dirty="0"/>
              <a:t> </a:t>
            </a:r>
            <a:r>
              <a:rPr lang="nb-NO" dirty="0" err="1"/>
              <a:t>airflow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7F46649-CF97-E14C-B0B5-52B8A94E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174"/>
            <a:ext cx="7795161" cy="5064826"/>
          </a:xfrm>
        </p:spPr>
        <p:txBody>
          <a:bodyPr>
            <a:normAutofit fontScale="70000" lnSpcReduction="20000"/>
          </a:bodyPr>
          <a:lstStyle/>
          <a:p>
            <a:r>
              <a:rPr lang="nb-NO" dirty="0"/>
              <a:t>Oral stop (</a:t>
            </a:r>
            <a:r>
              <a:rPr lang="nb-NO" dirty="0" err="1"/>
              <a:t>plosive</a:t>
            </a:r>
            <a:r>
              <a:rPr lang="nb-NO" dirty="0"/>
              <a:t>)</a:t>
            </a:r>
          </a:p>
          <a:p>
            <a:pPr lvl="1"/>
            <a:r>
              <a:rPr lang="nb-NO" dirty="0" err="1"/>
              <a:t>Airflow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mouth</a:t>
            </a:r>
            <a:r>
              <a:rPr lang="nb-NO" dirty="0"/>
              <a:t> is </a:t>
            </a:r>
            <a:r>
              <a:rPr lang="nb-NO" dirty="0" err="1"/>
              <a:t>interrupted</a:t>
            </a:r>
            <a:r>
              <a:rPr lang="nb-NO" dirty="0"/>
              <a:t> </a:t>
            </a:r>
            <a:r>
              <a:rPr lang="nb-NO" dirty="0" err="1"/>
              <a:t>completely</a:t>
            </a:r>
            <a:r>
              <a:rPr lang="nb-NO" dirty="0"/>
              <a:t> [p, t, k]</a:t>
            </a:r>
          </a:p>
          <a:p>
            <a:r>
              <a:rPr lang="nb-NO" dirty="0" err="1"/>
              <a:t>Fricative</a:t>
            </a:r>
            <a:endParaRPr lang="nb-NO" dirty="0"/>
          </a:p>
          <a:p>
            <a:pPr lvl="1"/>
            <a:r>
              <a:rPr lang="nb-NO" dirty="0" err="1"/>
              <a:t>Tight</a:t>
            </a:r>
            <a:r>
              <a:rPr lang="nb-NO" dirty="0"/>
              <a:t> </a:t>
            </a:r>
            <a:r>
              <a:rPr lang="nb-NO" dirty="0" err="1"/>
              <a:t>constriction</a:t>
            </a:r>
            <a:r>
              <a:rPr lang="nb-NO" dirty="0"/>
              <a:t> </a:t>
            </a:r>
            <a:r>
              <a:rPr lang="nb-NO" dirty="0" err="1"/>
              <a:t>creates</a:t>
            </a:r>
            <a:r>
              <a:rPr lang="nb-NO" dirty="0"/>
              <a:t> turbulent </a:t>
            </a:r>
            <a:r>
              <a:rPr lang="nb-NO" dirty="0" err="1"/>
              <a:t>airflow</a:t>
            </a:r>
            <a:r>
              <a:rPr lang="nb-NO" dirty="0"/>
              <a:t> [f, s]</a:t>
            </a:r>
          </a:p>
          <a:p>
            <a:r>
              <a:rPr lang="nb-NO" dirty="0" err="1"/>
              <a:t>Affricate</a:t>
            </a:r>
            <a:endParaRPr lang="nb-NO" dirty="0"/>
          </a:p>
          <a:p>
            <a:pPr lvl="1"/>
            <a:r>
              <a:rPr lang="nb-NO" dirty="0"/>
              <a:t>Oral stop + </a:t>
            </a:r>
            <a:r>
              <a:rPr lang="nb-NO" dirty="0" err="1"/>
              <a:t>fricative</a:t>
            </a:r>
            <a:r>
              <a:rPr lang="nb-NO" dirty="0"/>
              <a:t> [ts]</a:t>
            </a:r>
          </a:p>
          <a:p>
            <a:r>
              <a:rPr lang="nb-NO" dirty="0"/>
              <a:t>Nasal stop</a:t>
            </a:r>
          </a:p>
          <a:p>
            <a:pPr lvl="1"/>
            <a:r>
              <a:rPr lang="nb-NO" dirty="0" err="1"/>
              <a:t>complete</a:t>
            </a:r>
            <a:r>
              <a:rPr lang="nb-NO" dirty="0"/>
              <a:t> </a:t>
            </a:r>
            <a:r>
              <a:rPr lang="nb-NO" dirty="0" err="1"/>
              <a:t>innterruption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airflow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mouth</a:t>
            </a:r>
            <a:r>
              <a:rPr lang="nb-NO" dirty="0"/>
              <a:t>, air </a:t>
            </a:r>
            <a:r>
              <a:rPr lang="nb-NO" dirty="0" err="1"/>
              <a:t>through</a:t>
            </a:r>
            <a:r>
              <a:rPr lang="nb-NO" dirty="0"/>
              <a:t> nose </a:t>
            </a:r>
            <a:r>
              <a:rPr lang="nb-NO" dirty="0" err="1"/>
              <a:t>instead</a:t>
            </a:r>
            <a:r>
              <a:rPr lang="nb-NO" dirty="0"/>
              <a:t> [m, n]</a:t>
            </a:r>
          </a:p>
          <a:p>
            <a:r>
              <a:rPr lang="nb-NO" dirty="0"/>
              <a:t>Glide</a:t>
            </a:r>
          </a:p>
          <a:p>
            <a:pPr lvl="1"/>
            <a:r>
              <a:rPr lang="nb-NO" dirty="0"/>
              <a:t>a </a:t>
            </a:r>
            <a:r>
              <a:rPr lang="nb-NO" dirty="0" err="1"/>
              <a:t>consonantal</a:t>
            </a:r>
            <a:r>
              <a:rPr lang="nb-NO" dirty="0"/>
              <a:t> </a:t>
            </a:r>
            <a:r>
              <a:rPr lang="nb-NO" dirty="0" err="1"/>
              <a:t>version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 </a:t>
            </a:r>
            <a:r>
              <a:rPr lang="nb-NO" dirty="0" err="1"/>
              <a:t>vowel</a:t>
            </a:r>
            <a:r>
              <a:rPr lang="nb-NO" dirty="0"/>
              <a:t> [w, j]: used as </a:t>
            </a:r>
            <a:r>
              <a:rPr lang="nb-NO" dirty="0" err="1"/>
              <a:t>consonants</a:t>
            </a:r>
            <a:r>
              <a:rPr lang="nb-NO" dirty="0"/>
              <a:t> in </a:t>
            </a:r>
            <a:r>
              <a:rPr lang="nb-NO" dirty="0" err="1"/>
              <a:t>syllables</a:t>
            </a:r>
            <a:endParaRPr lang="nb-NO" dirty="0"/>
          </a:p>
          <a:p>
            <a:r>
              <a:rPr lang="nb-NO" dirty="0"/>
              <a:t>Trill (vibrant)</a:t>
            </a:r>
          </a:p>
          <a:p>
            <a:pPr lvl="1"/>
            <a:r>
              <a:rPr lang="nb-NO" dirty="0"/>
              <a:t>R-sounds </a:t>
            </a:r>
            <a:r>
              <a:rPr lang="nb-NO" dirty="0" err="1"/>
              <a:t>involving</a:t>
            </a:r>
            <a:r>
              <a:rPr lang="nb-NO" dirty="0"/>
              <a:t> more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vibration</a:t>
            </a:r>
            <a:r>
              <a:rPr lang="nb-NO" dirty="0"/>
              <a:t> [r]</a:t>
            </a:r>
          </a:p>
          <a:p>
            <a:r>
              <a:rPr lang="nb-NO" dirty="0" err="1"/>
              <a:t>Flap</a:t>
            </a:r>
            <a:r>
              <a:rPr lang="nb-NO" dirty="0"/>
              <a:t>/tap</a:t>
            </a:r>
          </a:p>
          <a:p>
            <a:pPr lvl="1"/>
            <a:r>
              <a:rPr lang="nb-NO" dirty="0"/>
              <a:t>R-sounds </a:t>
            </a:r>
            <a:r>
              <a:rPr lang="nb-NO" dirty="0" err="1"/>
              <a:t>involving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single </a:t>
            </a:r>
            <a:r>
              <a:rPr lang="nb-NO" dirty="0" err="1"/>
              <a:t>vibration</a:t>
            </a:r>
            <a:r>
              <a:rPr lang="nb-NO" dirty="0"/>
              <a:t> [</a:t>
            </a:r>
            <a:r>
              <a:rPr lang="nb-NO" dirty="0" err="1"/>
              <a:t>ɾ</a:t>
            </a:r>
            <a:r>
              <a:rPr lang="nb-NO" dirty="0"/>
              <a:t>]</a:t>
            </a:r>
          </a:p>
          <a:p>
            <a:r>
              <a:rPr lang="nb-NO" dirty="0"/>
              <a:t>Lateral</a:t>
            </a:r>
          </a:p>
          <a:p>
            <a:pPr lvl="1"/>
            <a:r>
              <a:rPr lang="nb-NO" dirty="0"/>
              <a:t>L-sounds </a:t>
            </a:r>
            <a:r>
              <a:rPr lang="nb-NO" dirty="0" err="1"/>
              <a:t>where</a:t>
            </a:r>
            <a:r>
              <a:rPr lang="nb-NO" dirty="0"/>
              <a:t> air </a:t>
            </a:r>
            <a:r>
              <a:rPr lang="nb-NO" dirty="0" err="1"/>
              <a:t>comes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side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tongue</a:t>
            </a:r>
            <a:r>
              <a:rPr lang="nb-NO" dirty="0"/>
              <a:t> (</a:t>
            </a:r>
            <a:r>
              <a:rPr lang="nb-NO" dirty="0" err="1"/>
              <a:t>latus</a:t>
            </a:r>
            <a:r>
              <a:rPr lang="nb-NO" dirty="0"/>
              <a:t> = side in Latin)</a:t>
            </a:r>
          </a:p>
        </p:txBody>
      </p:sp>
      <p:sp>
        <p:nvSpPr>
          <p:cNvPr id="6" name="Stjerne med 32 tagger 5">
            <a:extLst>
              <a:ext uri="{FF2B5EF4-FFF2-40B4-BE49-F238E27FC236}">
                <a16:creationId xmlns:a16="http://schemas.microsoft.com/office/drawing/2014/main" id="{B9FD262A-6D03-6340-80BE-EA0E286CF165}"/>
              </a:ext>
            </a:extLst>
          </p:cNvPr>
          <p:cNvSpPr/>
          <p:nvPr/>
        </p:nvSpPr>
        <p:spPr>
          <a:xfrm>
            <a:off x="6565841" y="1027906"/>
            <a:ext cx="6578930" cy="2957302"/>
          </a:xfrm>
          <a:prstGeom prst="star32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 dirty="0" err="1">
                <a:solidFill>
                  <a:sysClr val="windowText" lastClr="000000"/>
                </a:solidFill>
              </a:rPr>
              <a:t>Each</a:t>
            </a:r>
            <a:r>
              <a:rPr lang="nb-NO" sz="2800" dirty="0">
                <a:solidFill>
                  <a:sysClr val="windowText" lastClr="000000"/>
                </a:solidFill>
              </a:rPr>
              <a:t> term </a:t>
            </a:r>
            <a:r>
              <a:rPr lang="nb-NO" sz="2800" dirty="0" err="1">
                <a:solidFill>
                  <a:sysClr val="windowText" lastClr="000000"/>
                </a:solidFill>
              </a:rPr>
              <a:t>defines</a:t>
            </a:r>
            <a:r>
              <a:rPr lang="nb-NO" sz="2800" dirty="0">
                <a:solidFill>
                  <a:sysClr val="windowText" lastClr="000000"/>
                </a:solidFill>
              </a:rPr>
              <a:t> a “</a:t>
            </a:r>
            <a:r>
              <a:rPr lang="nb-NO" sz="2800" dirty="0" err="1">
                <a:solidFill>
                  <a:sysClr val="windowText" lastClr="000000"/>
                </a:solidFill>
              </a:rPr>
              <a:t>natural</a:t>
            </a:r>
            <a:r>
              <a:rPr lang="nb-NO" sz="2800" dirty="0">
                <a:solidFill>
                  <a:sysClr val="windowText" lastClr="000000"/>
                </a:solidFill>
              </a:rPr>
              <a:t> </a:t>
            </a:r>
            <a:r>
              <a:rPr lang="nb-NO" sz="2800" dirty="0" err="1">
                <a:solidFill>
                  <a:sysClr val="windowText" lastClr="000000"/>
                </a:solidFill>
              </a:rPr>
              <a:t>class</a:t>
            </a:r>
            <a:r>
              <a:rPr lang="nb-NO" sz="2800" dirty="0">
                <a:solidFill>
                  <a:sysClr val="windowText" lastClr="000000"/>
                </a:solidFill>
              </a:rPr>
              <a:t>”, i.e., a </a:t>
            </a:r>
            <a:r>
              <a:rPr lang="nb-NO" sz="2800" dirty="0" err="1">
                <a:solidFill>
                  <a:sysClr val="windowText" lastClr="000000"/>
                </a:solidFill>
              </a:rPr>
              <a:t>group</a:t>
            </a:r>
            <a:r>
              <a:rPr lang="nb-NO" sz="2800" dirty="0">
                <a:solidFill>
                  <a:sysClr val="windowText" lastClr="000000"/>
                </a:solidFill>
              </a:rPr>
              <a:t> </a:t>
            </a:r>
            <a:r>
              <a:rPr lang="nb-NO" sz="2800" dirty="0" err="1">
                <a:solidFill>
                  <a:sysClr val="windowText" lastClr="000000"/>
                </a:solidFill>
              </a:rPr>
              <a:t>of</a:t>
            </a:r>
            <a:r>
              <a:rPr lang="nb-NO" sz="2800" dirty="0">
                <a:solidFill>
                  <a:sysClr val="windowText" lastClr="000000"/>
                </a:solidFill>
              </a:rPr>
              <a:t> sounds </a:t>
            </a:r>
            <a:r>
              <a:rPr lang="nb-NO" sz="2800" dirty="0" err="1">
                <a:solidFill>
                  <a:sysClr val="windowText" lastClr="000000"/>
                </a:solidFill>
              </a:rPr>
              <a:t>that</a:t>
            </a:r>
            <a:r>
              <a:rPr lang="nb-NO" sz="2800" dirty="0">
                <a:solidFill>
                  <a:sysClr val="windowText" lastClr="000000"/>
                </a:solidFill>
              </a:rPr>
              <a:t> </a:t>
            </a:r>
            <a:r>
              <a:rPr lang="nb-NO" sz="2800" dirty="0" err="1">
                <a:solidFill>
                  <a:sysClr val="windowText" lastClr="000000"/>
                </a:solidFill>
              </a:rPr>
              <a:t>share</a:t>
            </a:r>
            <a:r>
              <a:rPr lang="nb-NO" sz="2800" dirty="0">
                <a:solidFill>
                  <a:sysClr val="windowText" lastClr="000000"/>
                </a:solidFill>
              </a:rPr>
              <a:t> an </a:t>
            </a:r>
            <a:r>
              <a:rPr lang="nb-NO" sz="2800" dirty="0" err="1">
                <a:solidFill>
                  <a:sysClr val="windowText" lastClr="000000"/>
                </a:solidFill>
              </a:rPr>
              <a:t>important</a:t>
            </a:r>
            <a:r>
              <a:rPr lang="nb-NO" sz="2800" dirty="0">
                <a:solidFill>
                  <a:sysClr val="windowText" lastClr="000000"/>
                </a:solidFill>
              </a:rPr>
              <a:t> </a:t>
            </a:r>
            <a:r>
              <a:rPr lang="nb-NO" sz="2800" dirty="0" err="1">
                <a:solidFill>
                  <a:sysClr val="windowText" lastClr="000000"/>
                </a:solidFill>
              </a:rPr>
              <a:t>property</a:t>
            </a:r>
            <a:endParaRPr lang="nb-NO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6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2AABC3-2AD2-314A-9B21-40B366DC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Voicing</a:t>
            </a:r>
            <a:r>
              <a:rPr lang="nb-NO" dirty="0"/>
              <a:t> –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goes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glottis?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FE8561-1AE0-3C40-8884-AE10C0405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4491" cy="4135788"/>
          </a:xfrm>
        </p:spPr>
        <p:txBody>
          <a:bodyPr>
            <a:normAutofit/>
          </a:bodyPr>
          <a:lstStyle/>
          <a:p>
            <a:r>
              <a:rPr lang="nb-NO" dirty="0"/>
              <a:t>Glottis =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vocal</a:t>
            </a:r>
            <a:r>
              <a:rPr lang="nb-NO" dirty="0"/>
              <a:t> folds</a:t>
            </a:r>
          </a:p>
          <a:p>
            <a:r>
              <a:rPr lang="nb-NO" dirty="0" err="1"/>
              <a:t>Vocal</a:t>
            </a:r>
            <a:r>
              <a:rPr lang="nb-NO" dirty="0"/>
              <a:t> folds </a:t>
            </a:r>
            <a:r>
              <a:rPr lang="nb-NO" dirty="0" err="1"/>
              <a:t>are</a:t>
            </a:r>
            <a:r>
              <a:rPr lang="nb-NO" dirty="0"/>
              <a:t> like a </a:t>
            </a:r>
            <a:r>
              <a:rPr lang="nb-NO" dirty="0" err="1"/>
              <a:t>curtain</a:t>
            </a:r>
            <a:r>
              <a:rPr lang="nb-NO" dirty="0"/>
              <a:t>: </a:t>
            </a:r>
            <a:r>
              <a:rPr lang="nb-NO" dirty="0" err="1"/>
              <a:t>when</a:t>
            </a:r>
            <a:r>
              <a:rPr lang="nb-NO" dirty="0"/>
              <a:t> air </a:t>
            </a:r>
            <a:r>
              <a:rPr lang="nb-NO" dirty="0" err="1"/>
              <a:t>flows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,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vibrate</a:t>
            </a:r>
            <a:endParaRPr lang="nb-NO" dirty="0"/>
          </a:p>
          <a:p>
            <a:pPr lvl="1"/>
            <a:r>
              <a:rPr lang="nb-NO" dirty="0" err="1"/>
              <a:t>Voiced</a:t>
            </a:r>
            <a:r>
              <a:rPr lang="nb-NO" dirty="0"/>
              <a:t> sounds: [z]</a:t>
            </a:r>
          </a:p>
          <a:p>
            <a:r>
              <a:rPr lang="nb-NO" dirty="0"/>
              <a:t>In order to </a:t>
            </a:r>
            <a:r>
              <a:rPr lang="nb-NO" dirty="0" err="1"/>
              <a:t>avoid</a:t>
            </a:r>
            <a:r>
              <a:rPr lang="nb-NO" dirty="0"/>
              <a:t> </a:t>
            </a:r>
            <a:r>
              <a:rPr lang="nb-NO" dirty="0" err="1"/>
              <a:t>vibration</a:t>
            </a:r>
            <a:r>
              <a:rPr lang="nb-NO" dirty="0"/>
              <a:t>, </a:t>
            </a:r>
            <a:r>
              <a:rPr lang="nb-NO" dirty="0" err="1"/>
              <a:t>take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curtains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side</a:t>
            </a:r>
          </a:p>
          <a:p>
            <a:pPr lvl="1"/>
            <a:r>
              <a:rPr lang="nb-NO" dirty="0" err="1"/>
              <a:t>Voiceless</a:t>
            </a:r>
            <a:r>
              <a:rPr lang="nb-NO" dirty="0"/>
              <a:t> sounds: [s]</a:t>
            </a:r>
          </a:p>
        </p:txBody>
      </p:sp>
      <p:pic>
        <p:nvPicPr>
          <p:cNvPr id="5122" name="Picture 2" descr="Schema of the front section of the entire glottis.... | Download Scientific  Diagram">
            <a:hlinkClick r:id="rId2"/>
            <a:extLst>
              <a:ext uri="{FF2B5EF4-FFF2-40B4-BE49-F238E27FC236}">
                <a16:creationId xmlns:a16="http://schemas.microsoft.com/office/drawing/2014/main" id="{6ABCA8FA-59F2-5940-B8ED-0247C1199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34" y="1825624"/>
            <a:ext cx="4283611" cy="379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2CED8505-DBF7-3743-B56B-B63DEFA3FE44}"/>
              </a:ext>
            </a:extLst>
          </p:cNvPr>
          <p:cNvSpPr txBox="1">
            <a:spLocks/>
          </p:cNvSpPr>
          <p:nvPr/>
        </p:nvSpPr>
        <p:spPr>
          <a:xfrm>
            <a:off x="410688" y="5761006"/>
            <a:ext cx="10594357" cy="917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Oral </a:t>
            </a:r>
            <a:r>
              <a:rPr lang="nb-NO" dirty="0" err="1"/>
              <a:t>stops</a:t>
            </a:r>
            <a:r>
              <a:rPr lang="nb-NO" dirty="0"/>
              <a:t>, </a:t>
            </a:r>
            <a:r>
              <a:rPr lang="nb-NO" dirty="0" err="1"/>
              <a:t>fricatives</a:t>
            </a:r>
            <a:r>
              <a:rPr lang="nb-NO" dirty="0"/>
              <a:t> and </a:t>
            </a:r>
            <a:r>
              <a:rPr lang="nb-NO" dirty="0" err="1"/>
              <a:t>affricates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voiced</a:t>
            </a:r>
            <a:r>
              <a:rPr lang="nb-NO" dirty="0"/>
              <a:t> or </a:t>
            </a:r>
            <a:r>
              <a:rPr lang="nb-NO" dirty="0" err="1"/>
              <a:t>voiceless</a:t>
            </a:r>
            <a:endParaRPr lang="nb-NO" dirty="0"/>
          </a:p>
          <a:p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consonants</a:t>
            </a:r>
            <a:r>
              <a:rPr lang="nb-NO" dirty="0"/>
              <a:t> (and </a:t>
            </a:r>
            <a:r>
              <a:rPr lang="nb-NO" dirty="0" err="1"/>
              <a:t>vowels</a:t>
            </a:r>
            <a:r>
              <a:rPr lang="nb-NO" dirty="0"/>
              <a:t>)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normally</a:t>
            </a:r>
            <a:r>
              <a:rPr lang="nb-NO" dirty="0"/>
              <a:t> </a:t>
            </a:r>
            <a:r>
              <a:rPr lang="nb-NO" dirty="0" err="1"/>
              <a:t>voiced</a:t>
            </a:r>
            <a:r>
              <a:rPr lang="nb-NO" dirty="0"/>
              <a:t>. </a:t>
            </a:r>
          </a:p>
        </p:txBody>
      </p:sp>
      <p:pic>
        <p:nvPicPr>
          <p:cNvPr id="1026" name="Picture 2" descr="2651 free vector head profile | Public domain vectors">
            <a:extLst>
              <a:ext uri="{FF2B5EF4-FFF2-40B4-BE49-F238E27FC236}">
                <a16:creationId xmlns:a16="http://schemas.microsoft.com/office/drawing/2014/main" id="{1BFE2B57-9E16-8346-99E3-687438BBF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05991" y="774745"/>
            <a:ext cx="1668060" cy="210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813DBDBC-5278-3D4D-B56D-150A854B2171}"/>
              </a:ext>
            </a:extLst>
          </p:cNvPr>
          <p:cNvSpPr/>
          <p:nvPr/>
        </p:nvSpPr>
        <p:spPr>
          <a:xfrm flipH="1">
            <a:off x="10424379" y="2314517"/>
            <a:ext cx="88392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439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build="p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8B602A-688B-7E43-98FF-36385E7B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Consonant</a:t>
            </a:r>
            <a:r>
              <a:rPr lang="nb-NO" dirty="0"/>
              <a:t> systems</a:t>
            </a:r>
          </a:p>
        </p:txBody>
      </p:sp>
      <p:graphicFrame>
        <p:nvGraphicFramePr>
          <p:cNvPr id="5" name="Tabell 5">
            <a:extLst>
              <a:ext uri="{FF2B5EF4-FFF2-40B4-BE49-F238E27FC236}">
                <a16:creationId xmlns:a16="http://schemas.microsoft.com/office/drawing/2014/main" id="{4DA7FD2E-3507-0946-9036-94C22C72F8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56398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246964183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37690229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698628529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3231191936"/>
                    </a:ext>
                  </a:extLst>
                </a:gridCol>
                <a:gridCol w="1177290">
                  <a:extLst>
                    <a:ext uri="{9D8B030D-6E8A-4147-A177-3AD203B41FA5}">
                      <a16:colId xmlns:a16="http://schemas.microsoft.com/office/drawing/2014/main" val="2028125717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92783624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42948820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5578564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10395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Labial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Dental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Alveolar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Retroflex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Palatal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Velar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Uvular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Glottal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55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Oral stop </a:t>
                      </a:r>
                      <a:r>
                        <a:rPr lang="nb-NO" dirty="0" err="1"/>
                        <a:t>voiceless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ʈ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ʔ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8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Oral stop </a:t>
                      </a:r>
                      <a:r>
                        <a:rPr lang="nb-NO" dirty="0" err="1"/>
                        <a:t>voiced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d̪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ɖ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ɟ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ɡ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ɢ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8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Fricative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voiceless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s̪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ʂ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ç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χ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6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Fricative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voiced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z̪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ʐ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ʝ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Ɣ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ʁ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ɦ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83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Affricate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voiceless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pf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ʦ</a:t>
                      </a:r>
                      <a:r>
                        <a:rPr lang="nb-NO" dirty="0"/>
                        <a:t>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ʈʂ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3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Nasal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n̪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ɳ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ɲ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ŋ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61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Glide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Ʋ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ɺ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85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Flap</a:t>
                      </a:r>
                      <a:r>
                        <a:rPr lang="nb-NO" dirty="0"/>
                        <a:t>/tap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ɾ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6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Trill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ʙ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ʀ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7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Lateral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l̪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ɭ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ʎ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ʟ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553631"/>
                  </a:ext>
                </a:extLst>
              </a:tr>
            </a:tbl>
          </a:graphicData>
        </a:graphic>
      </p:graphicFrame>
      <p:sp>
        <p:nvSpPr>
          <p:cNvPr id="7" name="Plassholder for innhold 2">
            <a:extLst>
              <a:ext uri="{FF2B5EF4-FFF2-40B4-BE49-F238E27FC236}">
                <a16:creationId xmlns:a16="http://schemas.microsoft.com/office/drawing/2014/main" id="{E6E0682A-0C44-994A-9A20-C85ABEC5CFF4}"/>
              </a:ext>
            </a:extLst>
          </p:cNvPr>
          <p:cNvSpPr txBox="1">
            <a:spLocks/>
          </p:cNvSpPr>
          <p:nvPr/>
        </p:nvSpPr>
        <p:spPr>
          <a:xfrm>
            <a:off x="838200" y="5841016"/>
            <a:ext cx="8288045" cy="917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organize</a:t>
            </a:r>
            <a:r>
              <a:rPr lang="nb-NO" dirty="0"/>
              <a:t> </a:t>
            </a:r>
            <a:r>
              <a:rPr lang="nb-NO" dirty="0" err="1"/>
              <a:t>consonants</a:t>
            </a:r>
            <a:r>
              <a:rPr lang="nb-NO" dirty="0"/>
              <a:t> </a:t>
            </a:r>
            <a:r>
              <a:rPr lang="nb-NO" dirty="0" err="1"/>
              <a:t>according</a:t>
            </a:r>
            <a:r>
              <a:rPr lang="nb-NO" dirty="0"/>
              <a:t> to </a:t>
            </a:r>
            <a:r>
              <a:rPr lang="nb-NO" dirty="0" err="1"/>
              <a:t>natural</a:t>
            </a:r>
            <a:r>
              <a:rPr lang="nb-NO" dirty="0"/>
              <a:t> </a:t>
            </a:r>
            <a:r>
              <a:rPr lang="nb-NO" dirty="0" err="1"/>
              <a:t>classes</a:t>
            </a:r>
            <a:endParaRPr lang="nb-NO" dirty="0"/>
          </a:p>
          <a:p>
            <a:r>
              <a:rPr lang="nb-NO" dirty="0" err="1"/>
              <a:t>Result</a:t>
            </a:r>
            <a:r>
              <a:rPr lang="nb-NO" dirty="0"/>
              <a:t>: </a:t>
            </a:r>
            <a:r>
              <a:rPr lang="nb-NO" dirty="0" err="1"/>
              <a:t>consonant</a:t>
            </a:r>
            <a:r>
              <a:rPr lang="nb-NO" dirty="0"/>
              <a:t> systems</a:t>
            </a:r>
          </a:p>
        </p:txBody>
      </p:sp>
      <p:sp>
        <p:nvSpPr>
          <p:cNvPr id="8" name="Bildeforklaring formet som et avrundet rektangel 7">
            <a:extLst>
              <a:ext uri="{FF2B5EF4-FFF2-40B4-BE49-F238E27FC236}">
                <a16:creationId xmlns:a16="http://schemas.microsoft.com/office/drawing/2014/main" id="{CC025E30-B214-1F4D-82C0-799D0A5328C1}"/>
              </a:ext>
            </a:extLst>
          </p:cNvPr>
          <p:cNvSpPr/>
          <p:nvPr/>
        </p:nvSpPr>
        <p:spPr>
          <a:xfrm>
            <a:off x="6152157" y="193411"/>
            <a:ext cx="2203174" cy="1109610"/>
          </a:xfrm>
          <a:prstGeom prst="wedgeRoundRectCallout">
            <a:avLst>
              <a:gd name="adj1" fmla="val 3620"/>
              <a:gd name="adj2" fmla="val 8240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>
                <a:solidFill>
                  <a:sysClr val="windowText" lastClr="000000"/>
                </a:solidFill>
              </a:rPr>
              <a:t>≈ </a:t>
            </a:r>
            <a:r>
              <a:rPr lang="nb-NO" sz="2400" b="1" dirty="0" err="1">
                <a:solidFill>
                  <a:sysClr val="windowText" lastClr="000000"/>
                </a:solidFill>
              </a:rPr>
              <a:t>apico</a:t>
            </a:r>
            <a:r>
              <a:rPr lang="nb-NO" sz="2400" b="1" dirty="0">
                <a:solidFill>
                  <a:sysClr val="windowText" lastClr="000000"/>
                </a:solidFill>
              </a:rPr>
              <a:t>-postalveolar</a:t>
            </a:r>
          </a:p>
        </p:txBody>
      </p:sp>
      <p:sp>
        <p:nvSpPr>
          <p:cNvPr id="3" name="Stjerne med 32 tagger 2">
            <a:extLst>
              <a:ext uri="{FF2B5EF4-FFF2-40B4-BE49-F238E27FC236}">
                <a16:creationId xmlns:a16="http://schemas.microsoft.com/office/drawing/2014/main" id="{27302DA5-9475-194D-8B98-FDE3F5E93FE7}"/>
              </a:ext>
            </a:extLst>
          </p:cNvPr>
          <p:cNvSpPr/>
          <p:nvPr/>
        </p:nvSpPr>
        <p:spPr>
          <a:xfrm>
            <a:off x="9197266" y="5418751"/>
            <a:ext cx="3172287" cy="1518082"/>
          </a:xfrm>
          <a:prstGeom prst="star32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Link to </a:t>
            </a:r>
            <a:r>
              <a:rPr lang="nb-NO" dirty="0">
                <a:solidFill>
                  <a:schemeClr val="tx1"/>
                </a:solidFill>
                <a:hlinkClick r:id="rId3"/>
              </a:rPr>
              <a:t>IPA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chart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with</a:t>
            </a:r>
            <a:r>
              <a:rPr lang="nb-NO" dirty="0">
                <a:solidFill>
                  <a:schemeClr val="tx1"/>
                </a:solidFill>
              </a:rPr>
              <a:t> sound</a:t>
            </a:r>
          </a:p>
        </p:txBody>
      </p:sp>
    </p:spTree>
    <p:extLst>
      <p:ext uri="{BB962C8B-B14F-4D97-AF65-F5344CB8AC3E}">
        <p14:creationId xmlns:p14="http://schemas.microsoft.com/office/powerpoint/2010/main" val="298085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A6A3E1-BEDC-DF42-BD14-6BE79572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Airstream </a:t>
            </a:r>
            <a:r>
              <a:rPr lang="nb-NO" dirty="0" err="1"/>
              <a:t>mechanisms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AE63CF9-2838-1A43-A6B2-F02F50EEF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90" y="1690688"/>
            <a:ext cx="10515600" cy="4984432"/>
          </a:xfrm>
        </p:spPr>
        <p:txBody>
          <a:bodyPr>
            <a:normAutofit lnSpcReduction="10000"/>
          </a:bodyPr>
          <a:lstStyle/>
          <a:p>
            <a:r>
              <a:rPr lang="nb-NO" dirty="0" err="1"/>
              <a:t>Pulmonic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Most </a:t>
            </a:r>
            <a:r>
              <a:rPr lang="nb-NO" dirty="0" err="1"/>
              <a:t>consonants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pulmonic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airflow</a:t>
            </a:r>
            <a:r>
              <a:rPr lang="nb-NO" dirty="0"/>
              <a:t> from </a:t>
            </a:r>
            <a:r>
              <a:rPr lang="nb-NO" dirty="0" err="1"/>
              <a:t>lungs</a:t>
            </a:r>
            <a:r>
              <a:rPr lang="nb-NO" dirty="0"/>
              <a:t> (Latin: </a:t>
            </a:r>
            <a:r>
              <a:rPr lang="nb-NO" i="1" dirty="0" err="1"/>
              <a:t>pulmones</a:t>
            </a:r>
            <a:r>
              <a:rPr lang="nb-NO" dirty="0"/>
              <a:t>)</a:t>
            </a:r>
          </a:p>
          <a:p>
            <a:r>
              <a:rPr lang="nb-NO" dirty="0"/>
              <a:t>Non-</a:t>
            </a:r>
            <a:r>
              <a:rPr lang="nb-NO" dirty="0" err="1"/>
              <a:t>pulmonic</a:t>
            </a:r>
            <a:r>
              <a:rPr lang="nb-NO" dirty="0"/>
              <a:t> (1): implosives</a:t>
            </a:r>
          </a:p>
          <a:p>
            <a:pPr lvl="1"/>
            <a:r>
              <a:rPr lang="nb-NO" dirty="0" err="1"/>
              <a:t>Lower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glottis so </a:t>
            </a:r>
            <a:r>
              <a:rPr lang="nb-NO" dirty="0" err="1"/>
              <a:t>that</a:t>
            </a:r>
            <a:r>
              <a:rPr lang="nb-NO" dirty="0"/>
              <a:t> air rushes </a:t>
            </a:r>
            <a:r>
              <a:rPr lang="nb-NO" i="1" dirty="0" err="1"/>
              <a:t>into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mouth</a:t>
            </a:r>
            <a:endParaRPr lang="nb-NO" dirty="0"/>
          </a:p>
          <a:p>
            <a:r>
              <a:rPr lang="nb-NO" dirty="0"/>
              <a:t>Non-</a:t>
            </a:r>
            <a:r>
              <a:rPr lang="nb-NO" dirty="0" err="1"/>
              <a:t>pulmonic</a:t>
            </a:r>
            <a:r>
              <a:rPr lang="nb-NO" dirty="0"/>
              <a:t> (2): </a:t>
            </a:r>
            <a:r>
              <a:rPr lang="nb-NO" dirty="0" err="1"/>
              <a:t>ejectives</a:t>
            </a:r>
            <a:endParaRPr lang="nb-NO" dirty="0"/>
          </a:p>
          <a:p>
            <a:pPr lvl="1"/>
            <a:r>
              <a:rPr lang="nb-NO" dirty="0" err="1"/>
              <a:t>Pronounce</a:t>
            </a:r>
            <a:r>
              <a:rPr lang="nb-NO" dirty="0"/>
              <a:t> an oral stop </a:t>
            </a:r>
            <a:r>
              <a:rPr lang="nb-NO" dirty="0" err="1"/>
              <a:t>while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breath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Air rushes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mouth</a:t>
            </a:r>
            <a:r>
              <a:rPr lang="nb-NO" dirty="0"/>
              <a:t> from glottis, </a:t>
            </a:r>
            <a:r>
              <a:rPr lang="nb-NO" dirty="0" err="1"/>
              <a:t>which</a:t>
            </a:r>
            <a:r>
              <a:rPr lang="nb-NO" dirty="0"/>
              <a:t> is </a:t>
            </a:r>
            <a:r>
              <a:rPr lang="nb-NO" dirty="0" err="1"/>
              <a:t>closed</a:t>
            </a:r>
            <a:endParaRPr lang="nb-NO" dirty="0"/>
          </a:p>
          <a:p>
            <a:r>
              <a:rPr lang="nb-NO" dirty="0"/>
              <a:t>Non-</a:t>
            </a:r>
            <a:r>
              <a:rPr lang="nb-NO" dirty="0" err="1"/>
              <a:t>pulmonic</a:t>
            </a:r>
            <a:r>
              <a:rPr lang="nb-NO" dirty="0"/>
              <a:t> (3): </a:t>
            </a:r>
            <a:r>
              <a:rPr lang="nb-NO" dirty="0" err="1"/>
              <a:t>clicks</a:t>
            </a:r>
            <a:endParaRPr lang="nb-NO" dirty="0"/>
          </a:p>
          <a:p>
            <a:pPr lvl="1"/>
            <a:r>
              <a:rPr lang="nb-NO" dirty="0"/>
              <a:t>Air rushes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mouth</a:t>
            </a:r>
            <a:r>
              <a:rPr lang="nb-NO" dirty="0"/>
              <a:t> </a:t>
            </a:r>
            <a:r>
              <a:rPr lang="nb-NO" dirty="0" err="1"/>
              <a:t>while</a:t>
            </a:r>
            <a:r>
              <a:rPr lang="nb-NO" dirty="0"/>
              <a:t> </a:t>
            </a:r>
            <a:r>
              <a:rPr lang="nb-NO" dirty="0" err="1"/>
              <a:t>mouth</a:t>
            </a:r>
            <a:r>
              <a:rPr lang="nb-NO" dirty="0"/>
              <a:t> is </a:t>
            </a:r>
            <a:r>
              <a:rPr lang="nb-NO" dirty="0" err="1"/>
              <a:t>closed</a:t>
            </a:r>
            <a:r>
              <a:rPr lang="nb-NO" dirty="0"/>
              <a:t> at </a:t>
            </a:r>
            <a:br>
              <a:rPr lang="nb-NO" dirty="0"/>
            </a:br>
            <a:r>
              <a:rPr lang="nb-NO" dirty="0"/>
              <a:t>velum/uvula.</a:t>
            </a:r>
          </a:p>
          <a:p>
            <a:pPr lvl="1"/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attested</a:t>
            </a:r>
            <a:r>
              <a:rPr lang="nb-NO" dirty="0"/>
              <a:t> in Southern </a:t>
            </a:r>
            <a:r>
              <a:rPr lang="nb-NO" dirty="0" err="1"/>
              <a:t>Africa</a:t>
            </a:r>
            <a:r>
              <a:rPr lang="nb-NO" dirty="0"/>
              <a:t>, e.g., Xhosa.</a:t>
            </a:r>
          </a:p>
          <a:p>
            <a:pPr lvl="1"/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attested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beginning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 </a:t>
            </a:r>
            <a:r>
              <a:rPr lang="nb-NO" dirty="0" err="1"/>
              <a:t>syllable</a:t>
            </a:r>
            <a:endParaRPr lang="nb-NO" dirty="0"/>
          </a:p>
          <a:p>
            <a:pPr lvl="1"/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A0B9F3-168C-E7B3-A00A-5C027B91346E}"/>
              </a:ext>
            </a:extLst>
          </p:cNvPr>
          <p:cNvSpPr/>
          <p:nvPr/>
        </p:nvSpPr>
        <p:spPr>
          <a:xfrm>
            <a:off x="7593244" y="6011018"/>
            <a:ext cx="3444949" cy="4818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Clip: </a:t>
            </a:r>
            <a:r>
              <a:rPr lang="nb-NO" dirty="0" err="1"/>
              <a:t>Conlang</a:t>
            </a:r>
            <a:r>
              <a:rPr lang="nb-NO" dirty="0"/>
              <a:t>-y-er </a:t>
            </a: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2:23-5:17</a:t>
            </a:r>
            <a:r>
              <a:rPr lang="en-NO" dirty="0">
                <a:effectLst/>
              </a:rPr>
              <a:t>   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9338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8FFA9D-51D4-5547-A767-BD526A2E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</a:t>
            </a:r>
            <a:r>
              <a:rPr lang="nb-NO" dirty="0" err="1"/>
              <a:t>big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consonant</a:t>
            </a:r>
            <a:r>
              <a:rPr lang="nb-NO" dirty="0"/>
              <a:t> systems?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4287C1C-E56B-F041-8CB5-04E968216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68628" cy="4450888"/>
          </a:xfrm>
        </p:spPr>
        <p:txBody>
          <a:bodyPr>
            <a:normAutofit fontScale="77500" lnSpcReduction="20000"/>
          </a:bodyPr>
          <a:lstStyle/>
          <a:p>
            <a:r>
              <a:rPr lang="nb-NO" dirty="0"/>
              <a:t>WALS: survey </a:t>
            </a:r>
            <a:r>
              <a:rPr lang="nb-NO" dirty="0" err="1"/>
              <a:t>of</a:t>
            </a:r>
            <a:r>
              <a:rPr lang="nb-NO" dirty="0"/>
              <a:t> 566 </a:t>
            </a:r>
            <a:r>
              <a:rPr lang="nb-NO" dirty="0" err="1"/>
              <a:t>languages</a:t>
            </a:r>
            <a:endParaRPr lang="nb-NO" dirty="0"/>
          </a:p>
          <a:p>
            <a:r>
              <a:rPr lang="nb-NO" dirty="0"/>
              <a:t>NB! </a:t>
            </a:r>
            <a:r>
              <a:rPr lang="nb-NO" dirty="0" err="1"/>
              <a:t>Counting</a:t>
            </a:r>
            <a:r>
              <a:rPr lang="nb-NO" dirty="0"/>
              <a:t> is NOT trivial:</a:t>
            </a:r>
          </a:p>
          <a:p>
            <a:pPr lvl="1"/>
            <a:r>
              <a:rPr lang="nb-NO" dirty="0" err="1"/>
              <a:t>Only</a:t>
            </a:r>
            <a:r>
              <a:rPr lang="nb-NO" dirty="0"/>
              <a:t> sounds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distinguish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different </a:t>
            </a:r>
            <a:r>
              <a:rPr lang="nb-NO" dirty="0" err="1"/>
              <a:t>words</a:t>
            </a:r>
            <a:endParaRPr lang="nb-NO" dirty="0"/>
          </a:p>
          <a:p>
            <a:pPr lvl="1"/>
            <a:r>
              <a:rPr lang="nb-NO" dirty="0"/>
              <a:t>Not sounds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present in </a:t>
            </a:r>
            <a:r>
              <a:rPr lang="nb-NO" dirty="0" err="1"/>
              <a:t>recently</a:t>
            </a:r>
            <a:r>
              <a:rPr lang="nb-NO" dirty="0"/>
              <a:t> </a:t>
            </a:r>
            <a:r>
              <a:rPr lang="nb-NO" dirty="0" err="1"/>
              <a:t>borrowed</a:t>
            </a:r>
            <a:r>
              <a:rPr lang="nb-NO" dirty="0"/>
              <a:t> </a:t>
            </a:r>
            <a:r>
              <a:rPr lang="nb-NO" dirty="0" err="1"/>
              <a:t>words</a:t>
            </a:r>
            <a:endParaRPr lang="nb-NO" dirty="0"/>
          </a:p>
          <a:p>
            <a:r>
              <a:rPr lang="nb-NO" dirty="0"/>
              <a:t>Minimum: 6 </a:t>
            </a:r>
          </a:p>
          <a:p>
            <a:pPr lvl="1"/>
            <a:r>
              <a:rPr lang="nb-NO" dirty="0">
                <a:hlinkClick r:id="rId3" tooltip="view language details"/>
              </a:rPr>
              <a:t>Rotokas</a:t>
            </a:r>
            <a:r>
              <a:rPr lang="nb-NO" dirty="0"/>
              <a:t> </a:t>
            </a:r>
            <a:r>
              <a:rPr lang="nb-NO" sz="1900" dirty="0"/>
              <a:t>(</a:t>
            </a:r>
            <a:r>
              <a:rPr lang="nb-NO" sz="1900" dirty="0">
                <a:hlinkClick r:id="rId4" tooltip="West Bougainville"/>
              </a:rPr>
              <a:t>West Bougainville</a:t>
            </a:r>
            <a:r>
              <a:rPr lang="nb-NO" sz="1900" dirty="0"/>
              <a:t>; </a:t>
            </a:r>
            <a:r>
              <a:rPr lang="nb-NO" sz="1900" dirty="0">
                <a:hlinkClick r:id="rId5" tooltip="view languages for country"/>
              </a:rPr>
              <a:t>Papua New Guinea</a:t>
            </a:r>
            <a:r>
              <a:rPr lang="nb-NO" sz="1900" dirty="0"/>
              <a:t>)</a:t>
            </a:r>
          </a:p>
          <a:p>
            <a:pPr lvl="1"/>
            <a:r>
              <a:rPr lang="nb-NO" dirty="0"/>
              <a:t>/p, t, k, b, d, g/</a:t>
            </a:r>
          </a:p>
          <a:p>
            <a:r>
              <a:rPr lang="nb-NO" dirty="0"/>
              <a:t>Maximum: 122</a:t>
            </a:r>
          </a:p>
          <a:p>
            <a:pPr lvl="1"/>
            <a:r>
              <a:rPr lang="nb-NO" dirty="0">
                <a:hlinkClick r:id="rId6" tooltip="view language details"/>
              </a:rPr>
              <a:t>!Xóõ</a:t>
            </a:r>
            <a:r>
              <a:rPr lang="nb-NO" dirty="0"/>
              <a:t> (</a:t>
            </a:r>
            <a:r>
              <a:rPr lang="nb-NO" dirty="0">
                <a:hlinkClick r:id="rId7" tooltip="Southern Khoisan"/>
              </a:rPr>
              <a:t>Southern Khoisan</a:t>
            </a:r>
            <a:r>
              <a:rPr lang="nb-NO" dirty="0"/>
              <a:t>; </a:t>
            </a:r>
            <a:r>
              <a:rPr lang="nb-NO" dirty="0">
                <a:hlinkClick r:id="rId8" tooltip="view languages for country"/>
              </a:rPr>
              <a:t>Botswana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Lots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clicks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beginning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words</a:t>
            </a:r>
            <a:endParaRPr lang="nb-NO" dirty="0"/>
          </a:p>
          <a:p>
            <a:r>
              <a:rPr lang="nb-NO" dirty="0" err="1"/>
              <a:t>Average</a:t>
            </a:r>
            <a:r>
              <a:rPr lang="nb-NO" dirty="0"/>
              <a:t>: 22.7</a:t>
            </a:r>
          </a:p>
          <a:p>
            <a:pPr lvl="1"/>
            <a:r>
              <a:rPr lang="nb-NO" dirty="0" err="1"/>
              <a:t>Average</a:t>
            </a:r>
            <a:r>
              <a:rPr lang="nb-NO" dirty="0"/>
              <a:t> systems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found</a:t>
            </a:r>
            <a:r>
              <a:rPr lang="nb-NO" dirty="0"/>
              <a:t> “in most areas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world</a:t>
            </a:r>
            <a:r>
              <a:rPr lang="nb-NO" dirty="0"/>
              <a:t>” (</a:t>
            </a:r>
            <a:r>
              <a:rPr lang="nb-NO" dirty="0" err="1"/>
              <a:t>Maddieson</a:t>
            </a:r>
            <a:r>
              <a:rPr lang="nb-NO" dirty="0"/>
              <a:t> 2013, WALS)</a:t>
            </a:r>
          </a:p>
          <a:p>
            <a:endParaRPr lang="nb-N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86C771-7239-D346-B5A3-AFC311337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002" y="1690688"/>
            <a:ext cx="4749800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CD15D308-E47F-6A48-BD03-B13EDCBCFF4B}"/>
              </a:ext>
            </a:extLst>
          </p:cNvPr>
          <p:cNvSpPr txBox="1"/>
          <p:nvPr/>
        </p:nvSpPr>
        <p:spPr>
          <a:xfrm>
            <a:off x="8035770" y="4598988"/>
            <a:ext cx="295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7863" algn="l"/>
              </a:tabLst>
            </a:pPr>
            <a:r>
              <a:rPr lang="nb-NO" dirty="0"/>
              <a:t>Small:	6-14</a:t>
            </a:r>
          </a:p>
          <a:p>
            <a:pPr>
              <a:tabLst>
                <a:tab pos="1947863" algn="l"/>
              </a:tabLst>
            </a:pPr>
            <a:r>
              <a:rPr lang="nb-NO" dirty="0" err="1"/>
              <a:t>Moderately</a:t>
            </a:r>
            <a:r>
              <a:rPr lang="nb-NO" dirty="0"/>
              <a:t> </a:t>
            </a:r>
            <a:r>
              <a:rPr lang="nb-NO" dirty="0" err="1"/>
              <a:t>small</a:t>
            </a:r>
            <a:r>
              <a:rPr lang="nb-NO" dirty="0"/>
              <a:t>:	15-18</a:t>
            </a:r>
          </a:p>
          <a:p>
            <a:pPr>
              <a:tabLst>
                <a:tab pos="1947863" algn="l"/>
              </a:tabLst>
            </a:pPr>
            <a:r>
              <a:rPr lang="nb-NO" dirty="0" err="1"/>
              <a:t>Average</a:t>
            </a:r>
            <a:r>
              <a:rPr lang="nb-NO" dirty="0"/>
              <a:t>:	19-25	</a:t>
            </a:r>
          </a:p>
          <a:p>
            <a:pPr>
              <a:tabLst>
                <a:tab pos="1947863" algn="l"/>
              </a:tabLst>
            </a:pPr>
            <a:r>
              <a:rPr lang="nb-NO" dirty="0" err="1"/>
              <a:t>Moderately</a:t>
            </a:r>
            <a:r>
              <a:rPr lang="nb-NO" dirty="0"/>
              <a:t> </a:t>
            </a:r>
            <a:r>
              <a:rPr lang="nb-NO" dirty="0" err="1"/>
              <a:t>large</a:t>
            </a:r>
            <a:r>
              <a:rPr lang="nb-NO" dirty="0"/>
              <a:t>:	26-33</a:t>
            </a:r>
          </a:p>
          <a:p>
            <a:pPr>
              <a:tabLst>
                <a:tab pos="1947863" algn="l"/>
              </a:tabLst>
            </a:pPr>
            <a:r>
              <a:rPr lang="nb-NO" dirty="0"/>
              <a:t>Large:	34-122</a:t>
            </a:r>
          </a:p>
        </p:txBody>
      </p:sp>
    </p:spTree>
    <p:extLst>
      <p:ext uri="{BB962C8B-B14F-4D97-AF65-F5344CB8AC3E}">
        <p14:creationId xmlns:p14="http://schemas.microsoft.com/office/powerpoint/2010/main" val="158838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746410-BF8D-3143-B69F-1AF331A9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70" y="365125"/>
            <a:ext cx="11485830" cy="1325563"/>
          </a:xfrm>
        </p:spPr>
        <p:txBody>
          <a:bodyPr/>
          <a:lstStyle/>
          <a:p>
            <a:r>
              <a:rPr lang="nb-NO" dirty="0" err="1"/>
              <a:t>Geographic</a:t>
            </a:r>
            <a:r>
              <a:rPr lang="nb-NO" dirty="0"/>
              <a:t> </a:t>
            </a:r>
            <a:r>
              <a:rPr lang="nb-NO" dirty="0" err="1"/>
              <a:t>distribution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consonant</a:t>
            </a:r>
            <a:r>
              <a:rPr lang="nb-NO" dirty="0"/>
              <a:t> systems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3961570-1C4C-5A46-9C38-49619E6DF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5114" y="3718432"/>
            <a:ext cx="4086576" cy="30908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rgbClr val="0070C0"/>
                </a:solidFill>
              </a:rPr>
              <a:t>Small:</a:t>
            </a:r>
          </a:p>
          <a:p>
            <a:r>
              <a:rPr lang="nb-NO" dirty="0">
                <a:solidFill>
                  <a:srgbClr val="0070C0"/>
                </a:solidFill>
              </a:rPr>
              <a:t>Pacific</a:t>
            </a:r>
          </a:p>
          <a:p>
            <a:r>
              <a:rPr lang="nb-NO" dirty="0">
                <a:solidFill>
                  <a:srgbClr val="0070C0"/>
                </a:solidFill>
              </a:rPr>
              <a:t>Amazon </a:t>
            </a:r>
            <a:r>
              <a:rPr lang="nb-NO" dirty="0" err="1">
                <a:solidFill>
                  <a:srgbClr val="0070C0"/>
                </a:solidFill>
              </a:rPr>
              <a:t>basin</a:t>
            </a:r>
            <a:endParaRPr lang="nb-NO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nb-NO" dirty="0">
                <a:solidFill>
                  <a:srgbClr val="FF0000"/>
                </a:solidFill>
              </a:rPr>
              <a:t>Large:</a:t>
            </a:r>
          </a:p>
          <a:p>
            <a:r>
              <a:rPr lang="nb-NO" dirty="0">
                <a:solidFill>
                  <a:srgbClr val="FF0000"/>
                </a:solidFill>
              </a:rPr>
              <a:t>Southern </a:t>
            </a:r>
            <a:r>
              <a:rPr lang="nb-NO" dirty="0" err="1">
                <a:solidFill>
                  <a:srgbClr val="FF0000"/>
                </a:solidFill>
              </a:rPr>
              <a:t>Africa</a:t>
            </a:r>
            <a:endParaRPr lang="nb-NO" dirty="0">
              <a:solidFill>
                <a:srgbClr val="FF0000"/>
              </a:solidFill>
            </a:endParaRPr>
          </a:p>
          <a:p>
            <a:r>
              <a:rPr lang="nb-NO" dirty="0">
                <a:solidFill>
                  <a:srgbClr val="FF0000"/>
                </a:solidFill>
              </a:rPr>
              <a:t>Central Eurasia</a:t>
            </a:r>
          </a:p>
          <a:p>
            <a:r>
              <a:rPr lang="nb-NO" dirty="0">
                <a:solidFill>
                  <a:srgbClr val="FF0000"/>
                </a:solidFill>
              </a:rPr>
              <a:t>Northwest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North America</a:t>
            </a:r>
          </a:p>
        </p:txBody>
      </p:sp>
      <p:pic>
        <p:nvPicPr>
          <p:cNvPr id="5" name="Bilde 4" descr="Et bilde som inneholder kart&#10;&#10;Automatisk generert beskrivelse">
            <a:extLst>
              <a:ext uri="{FF2B5EF4-FFF2-40B4-BE49-F238E27FC236}">
                <a16:creationId xmlns:a16="http://schemas.microsoft.com/office/drawing/2014/main" id="{93659EF6-1CFB-7242-B13B-6B5F6F780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" y="1492204"/>
            <a:ext cx="7779479" cy="5317067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5F6D384-96CA-B54D-AA3D-4F50435C7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883" y="1343378"/>
            <a:ext cx="6220806" cy="2153356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E12F3746-DD36-F347-84CF-9562225D7F82}"/>
              </a:ext>
            </a:extLst>
          </p:cNvPr>
          <p:cNvSpPr/>
          <p:nvPr/>
        </p:nvSpPr>
        <p:spPr>
          <a:xfrm>
            <a:off x="3239911" y="4001294"/>
            <a:ext cx="3048000" cy="2602706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493B9EA-FA48-5845-992F-AD4E225EC797}"/>
              </a:ext>
            </a:extLst>
          </p:cNvPr>
          <p:cNvSpPr/>
          <p:nvPr/>
        </p:nvSpPr>
        <p:spPr>
          <a:xfrm>
            <a:off x="6494922" y="4587258"/>
            <a:ext cx="1162756" cy="117968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8E137F2-3D45-7845-9002-638CAC4C0F28}"/>
              </a:ext>
            </a:extLst>
          </p:cNvPr>
          <p:cNvSpPr/>
          <p:nvPr/>
        </p:nvSpPr>
        <p:spPr>
          <a:xfrm>
            <a:off x="416722" y="4712802"/>
            <a:ext cx="1755990" cy="13255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C61CE6F-3DCD-AC4B-B51C-055A0AFDE95B}"/>
              </a:ext>
            </a:extLst>
          </p:cNvPr>
          <p:cNvSpPr/>
          <p:nvPr/>
        </p:nvSpPr>
        <p:spPr>
          <a:xfrm>
            <a:off x="1558967" y="3718432"/>
            <a:ext cx="1559143" cy="10619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3EABC1E-E0EC-7F4E-86A0-7E93E85D67F5}"/>
              </a:ext>
            </a:extLst>
          </p:cNvPr>
          <p:cNvSpPr/>
          <p:nvPr/>
        </p:nvSpPr>
        <p:spPr>
          <a:xfrm>
            <a:off x="5249334" y="3496734"/>
            <a:ext cx="756356" cy="7591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146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72739-3E83-E64F-8628-EE47042F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Lexicon: Good places to start when creating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B88D-7435-D74D-99BC-C75A170BA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8729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rgbClr val="FFC000"/>
                </a:solidFill>
                <a:latin typeface="+mn-lt"/>
                <a:ea typeface="+mn-ea"/>
                <a:cs typeface="+mn-cs"/>
                <a:hlinkClick r:id="rId2"/>
              </a:rPr>
              <a:t>https://en.wikipedia.org/wiki/Swadesh_list</a:t>
            </a:r>
            <a:r>
              <a:rPr lang="en-US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endParaRPr lang="en-US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kern="1200" dirty="0">
                <a:solidFill>
                  <a:srgbClr val="FFC000"/>
                </a:solidFill>
                <a:latin typeface="+mn-lt"/>
                <a:ea typeface="+mn-ea"/>
                <a:cs typeface="+mn-cs"/>
                <a:hlinkClick r:id="rId3"/>
              </a:rPr>
              <a:t>https://cals.info/word/list/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3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67742C44-730A-C9C6-EEFD-825BF8E7D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4A99FD-D7B5-612D-B482-3F9567AA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3296577" cy="37473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Questions and Comments?</a:t>
            </a:r>
          </a:p>
        </p:txBody>
      </p:sp>
    </p:spTree>
    <p:extLst>
      <p:ext uri="{BB962C8B-B14F-4D97-AF65-F5344CB8AC3E}">
        <p14:creationId xmlns:p14="http://schemas.microsoft.com/office/powerpoint/2010/main" val="2553726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a metal flute">
            <a:extLst>
              <a:ext uri="{FF2B5EF4-FFF2-40B4-BE49-F238E27FC236}">
                <a16:creationId xmlns:a16="http://schemas.microsoft.com/office/drawing/2014/main" id="{5C4BF68F-4D3C-2810-8380-90DFC9CA4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17" b="25171"/>
          <a:stretch/>
        </p:blipFill>
        <p:spPr>
          <a:xfrm>
            <a:off x="20" y="-1"/>
            <a:ext cx="12191980" cy="4394997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5A0F5-DA51-9DA4-F69D-0B3F752A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Sound systems: Vowels</a:t>
            </a:r>
          </a:p>
        </p:txBody>
      </p:sp>
    </p:spTree>
    <p:extLst>
      <p:ext uri="{BB962C8B-B14F-4D97-AF65-F5344CB8AC3E}">
        <p14:creationId xmlns:p14="http://schemas.microsoft.com/office/powerpoint/2010/main" val="24836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24E144-7017-8D4A-B535-74025B02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is a </a:t>
            </a:r>
            <a:r>
              <a:rPr lang="nb-NO" dirty="0" err="1"/>
              <a:t>vowel</a:t>
            </a:r>
            <a:r>
              <a:rPr lang="nb-NO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0DA3DE-A9C7-A245-B6E1-7994A8669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316"/>
            <a:ext cx="5576047" cy="4351338"/>
          </a:xfrm>
        </p:spPr>
        <p:txBody>
          <a:bodyPr>
            <a:normAutofit/>
          </a:bodyPr>
          <a:lstStyle/>
          <a:p>
            <a:r>
              <a:rPr lang="nb-NO" sz="3200" dirty="0" err="1"/>
              <a:t>What</a:t>
            </a:r>
            <a:r>
              <a:rPr lang="nb-NO" sz="3200" dirty="0"/>
              <a:t> do </a:t>
            </a:r>
            <a:r>
              <a:rPr lang="nb-NO" sz="3200" dirty="0" err="1"/>
              <a:t>we</a:t>
            </a:r>
            <a:r>
              <a:rPr lang="nb-NO" sz="3200" dirty="0"/>
              <a:t> </a:t>
            </a:r>
            <a:r>
              <a:rPr lang="nb-NO" sz="3200" dirty="0" err="1"/>
              <a:t>need</a:t>
            </a:r>
            <a:r>
              <a:rPr lang="nb-NO" sz="3200" dirty="0"/>
              <a:t> to </a:t>
            </a:r>
            <a:r>
              <a:rPr lang="nb-NO" sz="3200" dirty="0" err="1"/>
              <a:t>pronounce</a:t>
            </a:r>
            <a:r>
              <a:rPr lang="nb-NO" sz="3200" dirty="0"/>
              <a:t> </a:t>
            </a:r>
            <a:r>
              <a:rPr lang="nb-NO" sz="3200" dirty="0" err="1"/>
              <a:t>vowels</a:t>
            </a:r>
            <a:r>
              <a:rPr lang="nb-NO" sz="3200" dirty="0"/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sz="2800" dirty="0"/>
              <a:t>Air from </a:t>
            </a:r>
            <a:r>
              <a:rPr lang="nb-NO" sz="2800" dirty="0" err="1"/>
              <a:t>the</a:t>
            </a:r>
            <a:r>
              <a:rPr lang="nb-NO" sz="2800" dirty="0"/>
              <a:t> </a:t>
            </a:r>
            <a:r>
              <a:rPr lang="nb-NO" sz="2800" dirty="0" err="1"/>
              <a:t>lungs</a:t>
            </a:r>
            <a:endParaRPr lang="nb-NO" sz="2800" dirty="0"/>
          </a:p>
          <a:p>
            <a:pPr marL="971550" lvl="1" indent="-514350">
              <a:buFont typeface="+mj-lt"/>
              <a:buAutoNum type="arabicPeriod"/>
            </a:pPr>
            <a:r>
              <a:rPr lang="nb-NO" sz="2800" dirty="0"/>
              <a:t>No impediment in </a:t>
            </a:r>
            <a:r>
              <a:rPr lang="nb-NO" sz="2800" dirty="0" err="1"/>
              <a:t>the</a:t>
            </a:r>
            <a:r>
              <a:rPr lang="nb-NO" sz="2800" dirty="0"/>
              <a:t> </a:t>
            </a:r>
            <a:br>
              <a:rPr lang="nb-NO" sz="2800" dirty="0"/>
            </a:br>
            <a:r>
              <a:rPr lang="nb-NO" sz="2800" dirty="0"/>
              <a:t>oral </a:t>
            </a:r>
            <a:r>
              <a:rPr lang="nb-NO" sz="2800" dirty="0" err="1"/>
              <a:t>cavity</a:t>
            </a:r>
            <a:r>
              <a:rPr lang="nb-NO" sz="2800" dirty="0"/>
              <a:t> (</a:t>
            </a:r>
            <a:r>
              <a:rPr lang="nb-NO" sz="2800" dirty="0" err="1"/>
              <a:t>free</a:t>
            </a:r>
            <a:r>
              <a:rPr lang="nb-NO" sz="2800" dirty="0"/>
              <a:t> </a:t>
            </a:r>
            <a:r>
              <a:rPr lang="nb-NO" sz="2800" dirty="0" err="1"/>
              <a:t>passage</a:t>
            </a:r>
            <a:r>
              <a:rPr lang="nb-NO" sz="2800" dirty="0"/>
              <a:t>)</a:t>
            </a:r>
          </a:p>
          <a:p>
            <a:endParaRPr lang="nb-NO" sz="3200" dirty="0"/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AE8825E0-446C-2147-B5A4-7159BA5FE9BB}"/>
              </a:ext>
            </a:extLst>
          </p:cNvPr>
          <p:cNvSpPr txBox="1">
            <a:spLocks/>
          </p:cNvSpPr>
          <p:nvPr/>
        </p:nvSpPr>
        <p:spPr>
          <a:xfrm>
            <a:off x="730623" y="4589369"/>
            <a:ext cx="5576047" cy="15875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3200" dirty="0"/>
              <a:t>A </a:t>
            </a:r>
            <a:r>
              <a:rPr lang="nb-NO" sz="3200" dirty="0" err="1"/>
              <a:t>vowel</a:t>
            </a:r>
            <a:r>
              <a:rPr lang="nb-NO" sz="3200" dirty="0"/>
              <a:t> is a sound </a:t>
            </a:r>
            <a:r>
              <a:rPr lang="nb-NO" sz="3200" dirty="0" err="1"/>
              <a:t>where</a:t>
            </a:r>
            <a:r>
              <a:rPr lang="nb-NO" sz="3200" dirty="0"/>
              <a:t> </a:t>
            </a:r>
            <a:r>
              <a:rPr lang="nb-NO" sz="3200" dirty="0" err="1"/>
              <a:t>the</a:t>
            </a:r>
            <a:r>
              <a:rPr lang="nb-NO" sz="3200" dirty="0"/>
              <a:t> air is </a:t>
            </a:r>
            <a:r>
              <a:rPr lang="nb-NO" sz="3200" dirty="0" err="1"/>
              <a:t>allowed</a:t>
            </a:r>
            <a:r>
              <a:rPr lang="nb-NO" sz="3200" dirty="0"/>
              <a:t> to pass </a:t>
            </a:r>
            <a:r>
              <a:rPr lang="nb-NO" sz="3200" dirty="0" err="1"/>
              <a:t>out</a:t>
            </a:r>
            <a:r>
              <a:rPr lang="nb-NO" sz="3200" dirty="0"/>
              <a:t> </a:t>
            </a:r>
            <a:r>
              <a:rPr lang="nb-NO" sz="3200" dirty="0" err="1"/>
              <a:t>of</a:t>
            </a:r>
            <a:r>
              <a:rPr lang="nb-NO" sz="3200" dirty="0"/>
              <a:t> </a:t>
            </a:r>
            <a:r>
              <a:rPr lang="nb-NO" sz="3200" dirty="0" err="1"/>
              <a:t>the</a:t>
            </a:r>
            <a:r>
              <a:rPr lang="nb-NO" sz="3200" dirty="0"/>
              <a:t> </a:t>
            </a:r>
            <a:r>
              <a:rPr lang="nb-NO" sz="3200" dirty="0" err="1"/>
              <a:t>lungs</a:t>
            </a:r>
            <a:r>
              <a:rPr lang="nb-NO" sz="3200" dirty="0"/>
              <a:t> </a:t>
            </a:r>
            <a:r>
              <a:rPr lang="nb-NO" sz="3200" dirty="0" err="1"/>
              <a:t>totally</a:t>
            </a:r>
            <a:r>
              <a:rPr lang="nb-NO" sz="3200" dirty="0"/>
              <a:t> </a:t>
            </a:r>
            <a:r>
              <a:rPr lang="nb-NO" sz="3200" dirty="0" err="1"/>
              <a:t>unimpeded</a:t>
            </a:r>
            <a:r>
              <a:rPr lang="nb-NO" sz="3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4068C-E4B4-9349-A60D-D467EB4CD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282" y="311596"/>
            <a:ext cx="3904129" cy="586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8">
            <a:extLst>
              <a:ext uri="{FF2B5EF4-FFF2-40B4-BE49-F238E27FC236}">
                <a16:creationId xmlns:a16="http://schemas.microsoft.com/office/drawing/2014/main" id="{BCAFA274-EC6E-004C-AACD-83162714ED82}"/>
              </a:ext>
            </a:extLst>
          </p:cNvPr>
          <p:cNvGrpSpPr>
            <a:grpSpLocks/>
          </p:cNvGrpSpPr>
          <p:nvPr/>
        </p:nvGrpSpPr>
        <p:grpSpPr bwMode="auto">
          <a:xfrm>
            <a:off x="8391355" y="2071468"/>
            <a:ext cx="1250187" cy="938432"/>
            <a:chOff x="1728" y="2160"/>
            <a:chExt cx="2304" cy="1728"/>
          </a:xfrm>
        </p:grpSpPr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97016FCE-9A58-6645-AB43-AE31B68E9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888"/>
              <a:ext cx="1152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C0E19D3B-9C73-724E-AFCF-80D11F081B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160"/>
              <a:ext cx="0" cy="172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AC460C2B-FE9D-4940-A277-A9E6CBAFC3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160"/>
              <a:ext cx="2304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EB3E20B8-69E2-674A-9DB8-02C22FB94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160"/>
              <a:ext cx="1152" cy="172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11" name="Bildeforklaring formet som et avrundet rektangel 10">
            <a:extLst>
              <a:ext uri="{FF2B5EF4-FFF2-40B4-BE49-F238E27FC236}">
                <a16:creationId xmlns:a16="http://schemas.microsoft.com/office/drawing/2014/main" id="{FEE90DC0-E733-3843-BF30-B0CC61DB4493}"/>
              </a:ext>
            </a:extLst>
          </p:cNvPr>
          <p:cNvSpPr/>
          <p:nvPr/>
        </p:nvSpPr>
        <p:spPr>
          <a:xfrm>
            <a:off x="4901291" y="1198211"/>
            <a:ext cx="2450592" cy="2262975"/>
          </a:xfrm>
          <a:prstGeom prst="wedgeRoundRectCallout">
            <a:avLst>
              <a:gd name="adj1" fmla="val 101512"/>
              <a:gd name="adj2" fmla="val 963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2000" dirty="0" err="1"/>
              <a:t>Vowel</a:t>
            </a:r>
            <a:r>
              <a:rPr lang="nb-NO" sz="2000" dirty="0"/>
              <a:t> </a:t>
            </a:r>
            <a:r>
              <a:rPr lang="nb-NO" sz="2000" dirty="0" err="1"/>
              <a:t>quadrant</a:t>
            </a:r>
            <a:r>
              <a:rPr lang="nb-NO" sz="2000" dirty="0"/>
              <a:t>:</a:t>
            </a:r>
          </a:p>
          <a:p>
            <a:pPr algn="ctr"/>
            <a:r>
              <a:rPr lang="nb-NO" sz="2000" dirty="0" err="1"/>
              <a:t>Vowels</a:t>
            </a:r>
            <a:r>
              <a:rPr lang="nb-NO" sz="2000" dirty="0"/>
              <a:t> </a:t>
            </a:r>
            <a:r>
              <a:rPr lang="nb-NO" sz="2000" dirty="0" err="1"/>
              <a:t>are</a:t>
            </a:r>
            <a:r>
              <a:rPr lang="nb-NO" sz="2000" dirty="0"/>
              <a:t> </a:t>
            </a:r>
            <a:r>
              <a:rPr lang="nb-NO" sz="2000" dirty="0" err="1"/>
              <a:t>born</a:t>
            </a:r>
            <a:r>
              <a:rPr lang="nb-NO" sz="2000" dirty="0"/>
              <a:t> in </a:t>
            </a:r>
            <a:r>
              <a:rPr lang="nb-NO" sz="2000" dirty="0" err="1"/>
              <a:t>this</a:t>
            </a:r>
            <a:r>
              <a:rPr lang="nb-NO" sz="2000" dirty="0"/>
              <a:t> </a:t>
            </a:r>
            <a:r>
              <a:rPr lang="nb-NO" sz="2000" dirty="0" err="1"/>
              <a:t>space</a:t>
            </a:r>
            <a:endParaRPr lang="nb-NO" sz="2000" dirty="0"/>
          </a:p>
          <a:p>
            <a:pPr algn="ctr"/>
            <a:r>
              <a:rPr lang="nb-NO" sz="2000" dirty="0"/>
              <a:t>(</a:t>
            </a:r>
            <a:r>
              <a:rPr lang="nb-NO" sz="2000" dirty="0" err="1"/>
              <a:t>sufficiently</a:t>
            </a:r>
            <a:r>
              <a:rPr lang="nb-NO" sz="2000" dirty="0"/>
              <a:t> </a:t>
            </a:r>
            <a:r>
              <a:rPr lang="nb-NO" sz="2000" dirty="0" err="1"/>
              <a:t>open</a:t>
            </a:r>
            <a:r>
              <a:rPr lang="nb-NO" sz="2000" dirty="0"/>
              <a:t> for </a:t>
            </a:r>
            <a:r>
              <a:rPr lang="nb-NO" sz="2000" dirty="0" err="1"/>
              <a:t>the</a:t>
            </a:r>
            <a:r>
              <a:rPr lang="nb-NO" sz="2000" dirty="0"/>
              <a:t> air to pass </a:t>
            </a:r>
            <a:r>
              <a:rPr lang="nb-NO" sz="2000" dirty="0" err="1"/>
              <a:t>unimpeded</a:t>
            </a:r>
            <a:r>
              <a:rPr lang="nb-NO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469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2526D9-E324-324A-A10B-430A8675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Vowels</a:t>
            </a:r>
            <a:r>
              <a:rPr lang="nb-NO" dirty="0"/>
              <a:t> –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different?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9884391-844C-0641-8B23-5B46346F7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377"/>
            <a:ext cx="7216588" cy="3257363"/>
          </a:xfrm>
        </p:spPr>
        <p:txBody>
          <a:bodyPr>
            <a:normAutofit lnSpcReduction="10000"/>
          </a:bodyPr>
          <a:lstStyle/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difference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[i] and [e]?</a:t>
            </a:r>
          </a:p>
          <a:p>
            <a:pPr lvl="1"/>
            <a:r>
              <a:rPr lang="nb-NO" dirty="0" err="1"/>
              <a:t>Height</a:t>
            </a:r>
            <a:r>
              <a:rPr lang="nb-NO" dirty="0"/>
              <a:t> –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close</a:t>
            </a:r>
            <a:r>
              <a:rPr lang="nb-NO" dirty="0"/>
              <a:t> or far </a:t>
            </a:r>
            <a:r>
              <a:rPr lang="nb-NO" dirty="0" err="1"/>
              <a:t>away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tongue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roof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mouth</a:t>
            </a:r>
            <a:r>
              <a:rPr lang="nb-NO" dirty="0"/>
              <a:t>?</a:t>
            </a:r>
          </a:p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difference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[a] and [</a:t>
            </a:r>
            <a:r>
              <a:rPr lang="nb-NO" dirty="0" err="1"/>
              <a:t>ɑ</a:t>
            </a:r>
            <a:r>
              <a:rPr lang="nb-NO" dirty="0"/>
              <a:t>]?</a:t>
            </a:r>
          </a:p>
          <a:p>
            <a:pPr lvl="1"/>
            <a:r>
              <a:rPr lang="nb-NO" dirty="0" err="1"/>
              <a:t>Backness</a:t>
            </a:r>
            <a:r>
              <a:rPr lang="nb-NO" dirty="0"/>
              <a:t> – </a:t>
            </a:r>
            <a:r>
              <a:rPr lang="nb-NO" dirty="0" err="1"/>
              <a:t>how</a:t>
            </a:r>
            <a:r>
              <a:rPr lang="nb-NO" dirty="0"/>
              <a:t> far is </a:t>
            </a:r>
            <a:r>
              <a:rPr lang="nb-NO" dirty="0" err="1"/>
              <a:t>the</a:t>
            </a:r>
            <a:r>
              <a:rPr lang="nb-NO" dirty="0"/>
              <a:t> body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tongue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pharynx</a:t>
            </a:r>
            <a:r>
              <a:rPr lang="nb-NO" dirty="0"/>
              <a:t>?</a:t>
            </a:r>
          </a:p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difference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[i] and [y]?</a:t>
            </a:r>
          </a:p>
          <a:p>
            <a:pPr lvl="1"/>
            <a:r>
              <a:rPr lang="nb-NO" dirty="0" err="1"/>
              <a:t>Rounding</a:t>
            </a:r>
            <a:r>
              <a:rPr lang="nb-NO" dirty="0"/>
              <a:t> –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lips</a:t>
            </a:r>
            <a:r>
              <a:rPr lang="nb-NO" dirty="0"/>
              <a:t> </a:t>
            </a:r>
            <a:r>
              <a:rPr lang="nb-NO" dirty="0" err="1"/>
              <a:t>rounded</a:t>
            </a:r>
            <a:r>
              <a:rPr lang="nb-NO" dirty="0"/>
              <a:t> or not?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C89DB99C-E2D6-BF43-A6D0-5EFD4CB7B7FA}"/>
              </a:ext>
            </a:extLst>
          </p:cNvPr>
          <p:cNvSpPr txBox="1">
            <a:spLocks/>
          </p:cNvSpPr>
          <p:nvPr/>
        </p:nvSpPr>
        <p:spPr>
          <a:xfrm>
            <a:off x="6700375" y="4445275"/>
            <a:ext cx="5293659" cy="22686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3200" dirty="0"/>
              <a:t>Natural </a:t>
            </a:r>
            <a:r>
              <a:rPr lang="nb-NO" sz="3200" dirty="0" err="1"/>
              <a:t>classes</a:t>
            </a:r>
            <a:r>
              <a:rPr lang="nb-NO" sz="3200" dirty="0"/>
              <a:t> for </a:t>
            </a:r>
            <a:r>
              <a:rPr lang="nb-NO" sz="3200" dirty="0" err="1"/>
              <a:t>vowels</a:t>
            </a:r>
            <a:r>
              <a:rPr lang="nb-NO" sz="3200" dirty="0"/>
              <a:t>:</a:t>
            </a:r>
          </a:p>
          <a:p>
            <a:r>
              <a:rPr lang="nb-NO" sz="3200" dirty="0"/>
              <a:t>High – </a:t>
            </a:r>
            <a:r>
              <a:rPr lang="nb-NO" sz="3200" dirty="0" err="1"/>
              <a:t>mid</a:t>
            </a:r>
            <a:r>
              <a:rPr lang="nb-NO" sz="3200" dirty="0"/>
              <a:t> – </a:t>
            </a:r>
            <a:r>
              <a:rPr lang="nb-NO" sz="3200" dirty="0" err="1"/>
              <a:t>low</a:t>
            </a:r>
            <a:endParaRPr lang="nb-NO" sz="3200" dirty="0"/>
          </a:p>
          <a:p>
            <a:r>
              <a:rPr lang="nb-NO" sz="3200" dirty="0"/>
              <a:t>Front – </a:t>
            </a:r>
            <a:r>
              <a:rPr lang="nb-NO" sz="3200" dirty="0" err="1"/>
              <a:t>central</a:t>
            </a:r>
            <a:r>
              <a:rPr lang="nb-NO" sz="3200" dirty="0"/>
              <a:t> – back</a:t>
            </a:r>
          </a:p>
          <a:p>
            <a:r>
              <a:rPr lang="nb-NO" sz="3200" dirty="0" err="1"/>
              <a:t>Unrounded</a:t>
            </a:r>
            <a:r>
              <a:rPr lang="nb-NO" sz="3200" dirty="0"/>
              <a:t> - </a:t>
            </a:r>
            <a:r>
              <a:rPr lang="nb-NO" sz="3200" dirty="0" err="1"/>
              <a:t>rounded</a:t>
            </a:r>
            <a:endParaRPr lang="nb-NO" sz="3200" dirty="0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0409166A-1F31-334C-8632-76CB1756270C}"/>
              </a:ext>
            </a:extLst>
          </p:cNvPr>
          <p:cNvGrpSpPr>
            <a:grpSpLocks/>
          </p:cNvGrpSpPr>
          <p:nvPr/>
        </p:nvGrpSpPr>
        <p:grpSpPr bwMode="auto">
          <a:xfrm>
            <a:off x="8384827" y="1690688"/>
            <a:ext cx="3078986" cy="2311189"/>
            <a:chOff x="1728" y="2160"/>
            <a:chExt cx="2304" cy="1728"/>
          </a:xfrm>
        </p:grpSpPr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4250F8E9-9D1E-164D-B5BD-7C795FC13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888"/>
              <a:ext cx="1152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45BECBA2-BCC3-D347-A59B-0803465B4B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160"/>
              <a:ext cx="0" cy="172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64C76C6B-51CE-4A44-8B10-6EB90CD93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160"/>
              <a:ext cx="2304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3227C9A-6DBA-834C-A3A6-1A903C444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160"/>
              <a:ext cx="1152" cy="172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11" name="Rektangel 10">
            <a:extLst>
              <a:ext uri="{FF2B5EF4-FFF2-40B4-BE49-F238E27FC236}">
                <a16:creationId xmlns:a16="http://schemas.microsoft.com/office/drawing/2014/main" id="{FB5B56C1-C782-B344-B12A-058207961F1E}"/>
              </a:ext>
            </a:extLst>
          </p:cNvPr>
          <p:cNvSpPr/>
          <p:nvPr/>
        </p:nvSpPr>
        <p:spPr>
          <a:xfrm>
            <a:off x="8835714" y="1799767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b="1" dirty="0"/>
              <a:t>i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2A58EAF0-831A-E045-B865-52AFA030BD69}"/>
              </a:ext>
            </a:extLst>
          </p:cNvPr>
          <p:cNvSpPr/>
          <p:nvPr/>
        </p:nvSpPr>
        <p:spPr>
          <a:xfrm>
            <a:off x="9257739" y="2540064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b="1" dirty="0"/>
              <a:t>e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819F60DB-03F8-C242-93BA-022B3D93DAC5}"/>
              </a:ext>
            </a:extLst>
          </p:cNvPr>
          <p:cNvSpPr/>
          <p:nvPr/>
        </p:nvSpPr>
        <p:spPr>
          <a:xfrm>
            <a:off x="9924319" y="3556717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b="1" dirty="0"/>
              <a:t>a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D76BCC00-5699-6643-80BB-E3679B20DEF0}"/>
              </a:ext>
            </a:extLst>
          </p:cNvPr>
          <p:cNvSpPr/>
          <p:nvPr/>
        </p:nvSpPr>
        <p:spPr>
          <a:xfrm>
            <a:off x="11038643" y="355671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b="1" dirty="0" err="1"/>
              <a:t>ɑ</a:t>
            </a:r>
            <a:endParaRPr lang="nb-NO" sz="2400" b="1" dirty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179B57B-7E11-B84E-831A-CAA9297739D3}"/>
              </a:ext>
            </a:extLst>
          </p:cNvPr>
          <p:cNvSpPr/>
          <p:nvPr/>
        </p:nvSpPr>
        <p:spPr>
          <a:xfrm>
            <a:off x="11038643" y="255458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b="1" dirty="0"/>
              <a:t>o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F0B82EC4-95EF-A04C-8259-A6350FE4A0C5}"/>
              </a:ext>
            </a:extLst>
          </p:cNvPr>
          <p:cNvSpPr/>
          <p:nvPr/>
        </p:nvSpPr>
        <p:spPr>
          <a:xfrm>
            <a:off x="11038643" y="183957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b="1" dirty="0"/>
              <a:t>u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27101014-BBD0-6E4C-9E42-B88A06AB1F7D}"/>
              </a:ext>
            </a:extLst>
          </p:cNvPr>
          <p:cNvSpPr/>
          <p:nvPr/>
        </p:nvSpPr>
        <p:spPr>
          <a:xfrm>
            <a:off x="8991017" y="180801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b="1" dirty="0"/>
              <a:t>y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0C725F22-F4C9-D247-BBE6-3DA2FFE318A2}"/>
              </a:ext>
            </a:extLst>
          </p:cNvPr>
          <p:cNvSpPr/>
          <p:nvPr/>
        </p:nvSpPr>
        <p:spPr>
          <a:xfrm>
            <a:off x="10026768" y="1833563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b="1" dirty="0" err="1"/>
              <a:t>ʉ</a:t>
            </a:r>
            <a:endParaRPr lang="nb-NO" sz="2400" b="1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FC4C12C9-E6D3-6442-A708-F5ED62A71D87}"/>
              </a:ext>
            </a:extLst>
          </p:cNvPr>
          <p:cNvSpPr/>
          <p:nvPr/>
        </p:nvSpPr>
        <p:spPr>
          <a:xfrm>
            <a:off x="9479042" y="2540063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b="1" dirty="0"/>
              <a:t>ø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4EB77207-DE50-C644-BE70-6B24855D77C4}"/>
              </a:ext>
            </a:extLst>
          </p:cNvPr>
          <p:cNvSpPr/>
          <p:nvPr/>
        </p:nvSpPr>
        <p:spPr>
          <a:xfrm>
            <a:off x="10177364" y="2611554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b="1" dirty="0" err="1"/>
              <a:t>ə</a:t>
            </a:r>
            <a:endParaRPr lang="nb-NO" sz="2400" b="1" dirty="0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F727FBE5-3728-D047-B71C-4C88487DE335}"/>
              </a:ext>
            </a:extLst>
          </p:cNvPr>
          <p:cNvSpPr/>
          <p:nvPr/>
        </p:nvSpPr>
        <p:spPr>
          <a:xfrm>
            <a:off x="9827353" y="1851475"/>
            <a:ext cx="269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400" b="1" dirty="0" err="1"/>
              <a:t>ɨ</a:t>
            </a:r>
            <a:endParaRPr lang="nb-NO" sz="2400" b="1" dirty="0"/>
          </a:p>
        </p:txBody>
      </p:sp>
    </p:spTree>
    <p:extLst>
      <p:ext uri="{BB962C8B-B14F-4D97-AF65-F5344CB8AC3E}">
        <p14:creationId xmlns:p14="http://schemas.microsoft.com/office/powerpoint/2010/main" val="85993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709BF0-105A-C645-A776-FCEBC26D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Peterson </a:t>
            </a:r>
            <a:r>
              <a:rPr lang="nb-NO" dirty="0" err="1"/>
              <a:t>mean</a:t>
            </a:r>
            <a:r>
              <a:rPr lang="nb-NO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8A09639-2F9A-F041-9260-4F91B5A37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1" y="4321267"/>
            <a:ext cx="5746377" cy="2057401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nb-NO" dirty="0" err="1"/>
              <a:t>Consonants</a:t>
            </a:r>
            <a:r>
              <a:rPr lang="nb-NO" dirty="0"/>
              <a:t> have </a:t>
            </a:r>
            <a:r>
              <a:rPr lang="nb-NO" dirty="0" err="1"/>
              <a:t>clearly</a:t>
            </a:r>
            <a:r>
              <a:rPr lang="nb-NO" dirty="0"/>
              <a:t> </a:t>
            </a:r>
            <a:r>
              <a:rPr lang="nb-NO" dirty="0" err="1"/>
              <a:t>defined</a:t>
            </a:r>
            <a:r>
              <a:rPr lang="nb-NO" dirty="0"/>
              <a:t> </a:t>
            </a:r>
            <a:r>
              <a:rPr lang="nb-NO" dirty="0" err="1"/>
              <a:t>places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articulation</a:t>
            </a:r>
            <a:r>
              <a:rPr lang="nb-NO" dirty="0"/>
              <a:t>.</a:t>
            </a:r>
          </a:p>
          <a:p>
            <a:r>
              <a:rPr lang="nb-NO" dirty="0"/>
              <a:t>The </a:t>
            </a:r>
            <a:r>
              <a:rPr lang="nb-NO" dirty="0" err="1"/>
              <a:t>vowel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 </a:t>
            </a:r>
            <a:r>
              <a:rPr lang="nb-NO" dirty="0" err="1"/>
              <a:t>includes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clearly</a:t>
            </a:r>
            <a:r>
              <a:rPr lang="nb-NO" dirty="0"/>
              <a:t> </a:t>
            </a:r>
            <a:r>
              <a:rPr lang="nb-NO" dirty="0" err="1"/>
              <a:t>defined</a:t>
            </a:r>
            <a:r>
              <a:rPr lang="nb-NO" dirty="0"/>
              <a:t> </a:t>
            </a:r>
            <a:r>
              <a:rPr lang="nb-NO" dirty="0" err="1"/>
              <a:t>boundaries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vowels</a:t>
            </a:r>
            <a:r>
              <a:rPr lang="nb-NO" dirty="0"/>
              <a:t>.</a:t>
            </a:r>
          </a:p>
        </p:txBody>
      </p:sp>
      <p:pic>
        <p:nvPicPr>
          <p:cNvPr id="4" name="Picture 2" descr="Creator of languages for TV and movies speaks at Iowa State | News |  iowastatedaily.com">
            <a:hlinkClick r:id="rId3"/>
            <a:extLst>
              <a:ext uri="{FF2B5EF4-FFF2-40B4-BE49-F238E27FC236}">
                <a16:creationId xmlns:a16="http://schemas.microsoft.com/office/drawing/2014/main" id="{CC627259-56C2-1D44-BC16-7D5B3049B7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4" r="15540"/>
          <a:stretch/>
        </p:blipFill>
        <p:spPr bwMode="auto">
          <a:xfrm>
            <a:off x="7853085" y="1020402"/>
            <a:ext cx="3202444" cy="292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ildeforklaring formet som en ellipse 4">
            <a:extLst>
              <a:ext uri="{FF2B5EF4-FFF2-40B4-BE49-F238E27FC236}">
                <a16:creationId xmlns:a16="http://schemas.microsoft.com/office/drawing/2014/main" id="{7B0060FE-F33D-2143-A4AE-B0B3F181876F}"/>
              </a:ext>
            </a:extLst>
          </p:cNvPr>
          <p:cNvSpPr/>
          <p:nvPr/>
        </p:nvSpPr>
        <p:spPr>
          <a:xfrm>
            <a:off x="665921" y="1894214"/>
            <a:ext cx="4995291" cy="2075181"/>
          </a:xfrm>
          <a:prstGeom prst="wedgeEllipseCallout">
            <a:avLst>
              <a:gd name="adj1" fmla="val 122240"/>
              <a:gd name="adj2" fmla="val -509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 dirty="0">
                <a:solidFill>
                  <a:schemeClr val="tx1"/>
                </a:solidFill>
              </a:rPr>
              <a:t>“</a:t>
            </a:r>
            <a:r>
              <a:rPr lang="nb-NO" sz="2800" dirty="0" err="1">
                <a:solidFill>
                  <a:schemeClr val="tx1"/>
                </a:solidFill>
              </a:rPr>
              <a:t>Vowels</a:t>
            </a:r>
            <a:r>
              <a:rPr lang="nb-NO" sz="2800" dirty="0">
                <a:solidFill>
                  <a:schemeClr val="tx1"/>
                </a:solidFill>
              </a:rPr>
              <a:t> </a:t>
            </a:r>
            <a:r>
              <a:rPr lang="nb-NO" sz="2800" dirty="0" err="1">
                <a:solidFill>
                  <a:schemeClr val="tx1"/>
                </a:solidFill>
              </a:rPr>
              <a:t>are</a:t>
            </a:r>
            <a:r>
              <a:rPr lang="nb-NO" sz="2800" dirty="0">
                <a:solidFill>
                  <a:schemeClr val="tx1"/>
                </a:solidFill>
              </a:rPr>
              <a:t> </a:t>
            </a:r>
            <a:r>
              <a:rPr lang="nb-NO" sz="2800" dirty="0" err="1">
                <a:solidFill>
                  <a:schemeClr val="tx1"/>
                </a:solidFill>
              </a:rPr>
              <a:t>really</a:t>
            </a:r>
            <a:r>
              <a:rPr lang="nb-NO" sz="2800" dirty="0">
                <a:solidFill>
                  <a:schemeClr val="tx1"/>
                </a:solidFill>
              </a:rPr>
              <a:t> just </a:t>
            </a:r>
            <a:r>
              <a:rPr lang="nb-NO" sz="2800" dirty="0" err="1">
                <a:solidFill>
                  <a:schemeClr val="tx1"/>
                </a:solidFill>
              </a:rPr>
              <a:t>buoys</a:t>
            </a:r>
            <a:r>
              <a:rPr lang="nb-NO" sz="2800" dirty="0">
                <a:solidFill>
                  <a:schemeClr val="tx1"/>
                </a:solidFill>
              </a:rPr>
              <a:t> </a:t>
            </a:r>
            <a:r>
              <a:rPr lang="nb-NO" sz="2800" dirty="0" err="1">
                <a:solidFill>
                  <a:schemeClr val="tx1"/>
                </a:solidFill>
              </a:rPr>
              <a:t>on</a:t>
            </a:r>
            <a:r>
              <a:rPr lang="nb-NO" sz="2800" dirty="0">
                <a:solidFill>
                  <a:schemeClr val="tx1"/>
                </a:solidFill>
              </a:rPr>
              <a:t> </a:t>
            </a:r>
            <a:r>
              <a:rPr lang="nb-NO" sz="2800" dirty="0" err="1">
                <a:solidFill>
                  <a:schemeClr val="tx1"/>
                </a:solidFill>
              </a:rPr>
              <a:t>the</a:t>
            </a:r>
            <a:r>
              <a:rPr lang="nb-NO" sz="2800" dirty="0">
                <a:solidFill>
                  <a:schemeClr val="tx1"/>
                </a:solidFill>
              </a:rPr>
              <a:t> vast </a:t>
            </a:r>
            <a:r>
              <a:rPr lang="nb-NO" sz="2800" dirty="0" err="1">
                <a:solidFill>
                  <a:schemeClr val="tx1"/>
                </a:solidFill>
              </a:rPr>
              <a:t>ocean</a:t>
            </a:r>
            <a:r>
              <a:rPr lang="nb-NO" sz="2800" dirty="0">
                <a:solidFill>
                  <a:schemeClr val="tx1"/>
                </a:solidFill>
              </a:rPr>
              <a:t> </a:t>
            </a:r>
            <a:r>
              <a:rPr lang="nb-NO" sz="2800" dirty="0" err="1">
                <a:solidFill>
                  <a:schemeClr val="tx1"/>
                </a:solidFill>
              </a:rPr>
              <a:t>of</a:t>
            </a:r>
            <a:r>
              <a:rPr lang="nb-NO" sz="2800" dirty="0">
                <a:solidFill>
                  <a:schemeClr val="tx1"/>
                </a:solidFill>
              </a:rPr>
              <a:t> </a:t>
            </a:r>
            <a:r>
              <a:rPr lang="nb-NO" sz="2800" dirty="0" err="1">
                <a:solidFill>
                  <a:schemeClr val="tx1"/>
                </a:solidFill>
              </a:rPr>
              <a:t>vocalic</a:t>
            </a:r>
            <a:r>
              <a:rPr lang="nb-NO" sz="2800" dirty="0">
                <a:solidFill>
                  <a:schemeClr val="tx1"/>
                </a:solidFill>
              </a:rPr>
              <a:t> </a:t>
            </a:r>
            <a:r>
              <a:rPr lang="nb-NO" sz="2800" dirty="0" err="1">
                <a:solidFill>
                  <a:schemeClr val="tx1"/>
                </a:solidFill>
              </a:rPr>
              <a:t>possibility</a:t>
            </a:r>
            <a:r>
              <a:rPr lang="nb-NO" sz="2800" dirty="0">
                <a:solidFill>
                  <a:schemeClr val="tx1"/>
                </a:solidFill>
              </a:rPr>
              <a:t>!” </a:t>
            </a: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16CB7973-8688-8346-BFC6-ED3C7A47DEE9}"/>
              </a:ext>
            </a:extLst>
          </p:cNvPr>
          <p:cNvGrpSpPr>
            <a:grpSpLocks/>
          </p:cNvGrpSpPr>
          <p:nvPr/>
        </p:nvGrpSpPr>
        <p:grpSpPr bwMode="auto">
          <a:xfrm>
            <a:off x="7976542" y="4172922"/>
            <a:ext cx="3078986" cy="2311189"/>
            <a:chOff x="1728" y="2160"/>
            <a:chExt cx="2304" cy="1728"/>
          </a:xfrm>
        </p:grpSpPr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C755C6E1-F7AE-E94C-B106-7063EF729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888"/>
              <a:ext cx="1152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88ABD741-D89C-A349-B154-53B108D02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160"/>
              <a:ext cx="0" cy="172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9B64855E-1DDB-C143-902B-8216397020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160"/>
              <a:ext cx="2304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9F1D3B88-493F-4B40-8C60-BB6BA8D21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160"/>
              <a:ext cx="1152" cy="172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123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263D0D-82AD-D74A-AC8B-2E8DB8B3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02"/>
            <a:ext cx="10515600" cy="1325563"/>
          </a:xfrm>
        </p:spPr>
        <p:txBody>
          <a:bodyPr/>
          <a:lstStyle/>
          <a:p>
            <a:r>
              <a:rPr lang="nb-NO" dirty="0" err="1"/>
              <a:t>Nasalized</a:t>
            </a:r>
            <a:r>
              <a:rPr lang="nb-NO" dirty="0"/>
              <a:t> </a:t>
            </a:r>
            <a:r>
              <a:rPr lang="nb-NO" dirty="0" err="1"/>
              <a:t>vowels</a:t>
            </a:r>
            <a:r>
              <a:rPr lang="nb-NO" dirty="0"/>
              <a:t> </a:t>
            </a:r>
            <a:r>
              <a:rPr lang="nb-NO" dirty="0" err="1"/>
              <a:t>across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world</a:t>
            </a:r>
            <a:endParaRPr lang="nb-NO" dirty="0"/>
          </a:p>
        </p:txBody>
      </p:sp>
      <p:pic>
        <p:nvPicPr>
          <p:cNvPr id="5" name="Bilde 4" descr="Et bilde som inneholder kart&#10;&#10;Automatisk generert beskrivelse">
            <a:extLst>
              <a:ext uri="{FF2B5EF4-FFF2-40B4-BE49-F238E27FC236}">
                <a16:creationId xmlns:a16="http://schemas.microsoft.com/office/drawing/2014/main" id="{2A824A10-B3B4-8B42-96F8-DA3C194DB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11" y="1203376"/>
            <a:ext cx="10462689" cy="4950377"/>
          </a:xfrm>
          <a:prstGeom prst="rect">
            <a:avLst/>
          </a:prstGeom>
        </p:spPr>
      </p:pic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670DA386-AC73-354B-9D21-0582D0E2C359}"/>
              </a:ext>
            </a:extLst>
          </p:cNvPr>
          <p:cNvSpPr txBox="1">
            <a:spLocks/>
          </p:cNvSpPr>
          <p:nvPr/>
        </p:nvSpPr>
        <p:spPr>
          <a:xfrm>
            <a:off x="527985" y="5347637"/>
            <a:ext cx="5030994" cy="14340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 err="1"/>
              <a:t>Nasalized</a:t>
            </a:r>
            <a:r>
              <a:rPr lang="nb-NO" dirty="0"/>
              <a:t> </a:t>
            </a:r>
            <a:r>
              <a:rPr lang="nb-NO" dirty="0" err="1"/>
              <a:t>vowels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in </a:t>
            </a:r>
            <a:r>
              <a:rPr lang="nb-NO" dirty="0" err="1"/>
              <a:t>certain</a:t>
            </a:r>
            <a:r>
              <a:rPr lang="nb-NO" dirty="0"/>
              <a:t> areas,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otherwise</a:t>
            </a:r>
            <a:r>
              <a:rPr lang="nb-NO" dirty="0"/>
              <a:t> </a:t>
            </a:r>
            <a:r>
              <a:rPr lang="nb-NO" dirty="0" err="1"/>
              <a:t>relatively</a:t>
            </a:r>
            <a:r>
              <a:rPr lang="nb-NO" dirty="0"/>
              <a:t> rare</a:t>
            </a:r>
          </a:p>
        </p:txBody>
      </p:sp>
      <p:sp>
        <p:nvSpPr>
          <p:cNvPr id="7" name="Stjerne med 32 tagger 6">
            <a:extLst>
              <a:ext uri="{FF2B5EF4-FFF2-40B4-BE49-F238E27FC236}">
                <a16:creationId xmlns:a16="http://schemas.microsoft.com/office/drawing/2014/main" id="{BA2DDCE7-CC68-EA48-8ECB-6CDCD8A043AB}"/>
              </a:ext>
            </a:extLst>
          </p:cNvPr>
          <p:cNvSpPr/>
          <p:nvPr/>
        </p:nvSpPr>
        <p:spPr>
          <a:xfrm>
            <a:off x="7218781" y="4900548"/>
            <a:ext cx="5412131" cy="1881163"/>
          </a:xfrm>
          <a:prstGeom prst="star32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>
                <a:solidFill>
                  <a:sysClr val="windowText" lastClr="000000"/>
                </a:solidFill>
              </a:rPr>
              <a:t>Polish and </a:t>
            </a:r>
            <a:r>
              <a:rPr lang="nb-NO" sz="2400" dirty="0" err="1">
                <a:solidFill>
                  <a:sysClr val="windowText" lastClr="000000"/>
                </a:solidFill>
              </a:rPr>
              <a:t>Portuguese</a:t>
            </a:r>
            <a:r>
              <a:rPr lang="nb-NO" sz="2400" dirty="0">
                <a:solidFill>
                  <a:sysClr val="windowText" lastClr="000000"/>
                </a:solidFill>
              </a:rPr>
              <a:t> </a:t>
            </a:r>
            <a:r>
              <a:rPr lang="nb-NO" sz="2400" dirty="0" err="1">
                <a:solidFill>
                  <a:sysClr val="windowText" lastClr="000000"/>
                </a:solidFill>
              </a:rPr>
              <a:t>also</a:t>
            </a:r>
            <a:r>
              <a:rPr lang="nb-NO" sz="2400" dirty="0">
                <a:solidFill>
                  <a:sysClr val="windowText" lastClr="000000"/>
                </a:solidFill>
              </a:rPr>
              <a:t> have </a:t>
            </a:r>
            <a:r>
              <a:rPr lang="nb-NO" sz="2400" dirty="0" err="1">
                <a:solidFill>
                  <a:sysClr val="windowText" lastClr="000000"/>
                </a:solidFill>
              </a:rPr>
              <a:t>nasalized</a:t>
            </a:r>
            <a:r>
              <a:rPr lang="nb-NO" sz="2400" dirty="0">
                <a:solidFill>
                  <a:sysClr val="windowText" lastClr="000000"/>
                </a:solidFill>
              </a:rPr>
              <a:t> </a:t>
            </a:r>
            <a:r>
              <a:rPr lang="nb-NO" sz="2400" dirty="0" err="1">
                <a:solidFill>
                  <a:sysClr val="windowText" lastClr="000000"/>
                </a:solidFill>
              </a:rPr>
              <a:t>vowels</a:t>
            </a:r>
            <a:endParaRPr lang="nb-NO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9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7D1F-1DE1-2744-8215-E6987671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i="1" dirty="0"/>
              <a:t>r</a:t>
            </a:r>
            <a:r>
              <a:rPr lang="en-NO" dirty="0"/>
              <a:t> and </a:t>
            </a:r>
            <a:r>
              <a:rPr lang="en-NO" i="1" dirty="0"/>
              <a:t>l</a:t>
            </a:r>
            <a:r>
              <a:rPr lang="en-NO" dirty="0"/>
              <a:t> as vowels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2636-0912-884B-B770-2BE403429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In Slovak, </a:t>
            </a:r>
            <a:r>
              <a:rPr lang="en-NO" i="1" dirty="0"/>
              <a:t>r</a:t>
            </a:r>
            <a:r>
              <a:rPr lang="en-NO" dirty="0"/>
              <a:t> and </a:t>
            </a:r>
            <a:r>
              <a:rPr lang="en-NO" i="1" dirty="0"/>
              <a:t>l</a:t>
            </a:r>
            <a:r>
              <a:rPr lang="en-NO" dirty="0"/>
              <a:t> can be vowels, both short and long</a:t>
            </a:r>
          </a:p>
          <a:p>
            <a:pPr lvl="1"/>
            <a:r>
              <a:rPr lang="sk-SK" i="1" dirty="0"/>
              <a:t>smrť</a:t>
            </a:r>
            <a:r>
              <a:rPr lang="sk-SK" dirty="0"/>
              <a:t> ‘</a:t>
            </a:r>
            <a:r>
              <a:rPr lang="sk-SK" dirty="0" err="1"/>
              <a:t>death</a:t>
            </a:r>
            <a:r>
              <a:rPr lang="sk-SK" dirty="0"/>
              <a:t>’, </a:t>
            </a:r>
            <a:r>
              <a:rPr lang="sk-SK" i="1" dirty="0"/>
              <a:t>mŕtvy</a:t>
            </a:r>
            <a:r>
              <a:rPr lang="sk-SK" dirty="0"/>
              <a:t> ‘</a:t>
            </a:r>
            <a:r>
              <a:rPr lang="sk-SK" dirty="0" err="1"/>
              <a:t>dead</a:t>
            </a:r>
            <a:r>
              <a:rPr lang="sk-SK" dirty="0"/>
              <a:t>’, </a:t>
            </a:r>
            <a:r>
              <a:rPr lang="en-NO" i="1" dirty="0"/>
              <a:t>dlho</a:t>
            </a:r>
            <a:r>
              <a:rPr lang="en-NO" dirty="0"/>
              <a:t> ‘long’, </a:t>
            </a:r>
            <a:r>
              <a:rPr lang="en-GB" i="1" dirty="0" err="1"/>
              <a:t>dĺžka</a:t>
            </a:r>
            <a:r>
              <a:rPr lang="en-GB" dirty="0"/>
              <a:t> ‘length’</a:t>
            </a:r>
            <a:endParaRPr lang="en-NO" dirty="0"/>
          </a:p>
          <a:p>
            <a:r>
              <a:rPr lang="en-NO" dirty="0"/>
              <a:t>In Czech, one can pronounce a whole sentence with the vowel </a:t>
            </a:r>
            <a:r>
              <a:rPr lang="en-NO" i="1" dirty="0"/>
              <a:t>r</a:t>
            </a:r>
            <a:r>
              <a:rPr lang="en-NO" dirty="0"/>
              <a:t> in every syllable: </a:t>
            </a:r>
          </a:p>
          <a:p>
            <a:pPr lvl="1"/>
            <a:r>
              <a:rPr lang="en-NO" i="1" dirty="0"/>
              <a:t>Strč prst skrz krk! </a:t>
            </a:r>
          </a:p>
          <a:p>
            <a:pPr lvl="1"/>
            <a:r>
              <a:rPr lang="en-NO" dirty="0"/>
              <a:t>‘Stick your finger through your neck!’</a:t>
            </a:r>
          </a:p>
        </p:txBody>
      </p:sp>
      <p:pic>
        <p:nvPicPr>
          <p:cNvPr id="1026" name="Picture 2" descr="Strć prst skrz krk - Europa - derStandard.at › International">
            <a:extLst>
              <a:ext uri="{FF2B5EF4-FFF2-40B4-BE49-F238E27FC236}">
                <a16:creationId xmlns:a16="http://schemas.microsoft.com/office/drawing/2014/main" id="{FAF4D204-278E-7741-8DD0-002B1EF84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053" y="3181710"/>
            <a:ext cx="4966747" cy="331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249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67742C44-730A-C9C6-EEFD-825BF8E7D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4A99FD-D7B5-612D-B482-3F9567AA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3296577" cy="37473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Questions and Comments?</a:t>
            </a:r>
          </a:p>
        </p:txBody>
      </p:sp>
    </p:spTree>
    <p:extLst>
      <p:ext uri="{BB962C8B-B14F-4D97-AF65-F5344CB8AC3E}">
        <p14:creationId xmlns:p14="http://schemas.microsoft.com/office/powerpoint/2010/main" val="3602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a metal flute">
            <a:extLst>
              <a:ext uri="{FF2B5EF4-FFF2-40B4-BE49-F238E27FC236}">
                <a16:creationId xmlns:a16="http://schemas.microsoft.com/office/drawing/2014/main" id="{5C4BF68F-4D3C-2810-8380-90DFC9CA4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17" b="25171"/>
          <a:stretch/>
        </p:blipFill>
        <p:spPr>
          <a:xfrm>
            <a:off x="20" y="-1"/>
            <a:ext cx="12191980" cy="4394997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5A0F5-DA51-9DA4-F69D-0B3F752A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Sound systems: Phonotactics</a:t>
            </a:r>
          </a:p>
        </p:txBody>
      </p:sp>
    </p:spTree>
    <p:extLst>
      <p:ext uri="{BB962C8B-B14F-4D97-AF65-F5344CB8AC3E}">
        <p14:creationId xmlns:p14="http://schemas.microsoft.com/office/powerpoint/2010/main" val="330447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0237EF-CB5F-6A4D-B8E7-D42FAD97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Phonotactics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1394E-6E37-B846-858F-8B419CD26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Ancient Greek: </a:t>
            </a:r>
            <a:r>
              <a:rPr lang="en-GB" i="1" dirty="0" err="1"/>
              <a:t>phōnḗ</a:t>
            </a:r>
            <a:r>
              <a:rPr lang="en-GB" dirty="0"/>
              <a:t> ‘voice, sound’ + </a:t>
            </a:r>
            <a:r>
              <a:rPr lang="en-GB" i="1" dirty="0" err="1"/>
              <a:t>taktikós</a:t>
            </a:r>
            <a:r>
              <a:rPr lang="en-GB" dirty="0"/>
              <a:t> ‘arrangement’</a:t>
            </a:r>
          </a:p>
          <a:p>
            <a:r>
              <a:rPr lang="en-GB" dirty="0"/>
              <a:t>A set of norms for the positions and combinations of sounds in a given language</a:t>
            </a:r>
          </a:p>
          <a:p>
            <a:pPr lvl="1"/>
            <a:r>
              <a:rPr lang="en-GB" dirty="0"/>
              <a:t>initial, final, internal positions</a:t>
            </a:r>
          </a:p>
          <a:p>
            <a:pPr lvl="1"/>
            <a:r>
              <a:rPr lang="en-GB" dirty="0"/>
              <a:t>syllable structure</a:t>
            </a:r>
          </a:p>
          <a:p>
            <a:pPr lvl="1"/>
            <a:r>
              <a:rPr lang="en-GB" dirty="0"/>
              <a:t>consonant clusters and vowel chains</a:t>
            </a:r>
          </a:p>
          <a:p>
            <a:pPr lvl="1"/>
            <a:r>
              <a:rPr lang="en-GB" dirty="0"/>
              <a:t>assimilation and dissimilation</a:t>
            </a:r>
          </a:p>
          <a:p>
            <a:r>
              <a:rPr lang="en-GB" dirty="0"/>
              <a:t>It is entirely possible that two languages could have the same set of phonemes but very different phonotactics</a:t>
            </a:r>
            <a:endParaRPr lang="en-NO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105812-90EA-84D1-7115-FCF34F80596B}"/>
              </a:ext>
            </a:extLst>
          </p:cNvPr>
          <p:cNvSpPr/>
          <p:nvPr/>
        </p:nvSpPr>
        <p:spPr>
          <a:xfrm>
            <a:off x="332365" y="6053300"/>
            <a:ext cx="3444949" cy="4818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Clip: </a:t>
            </a:r>
            <a:r>
              <a:rPr lang="nb-NO" dirty="0" err="1"/>
              <a:t>Conlanging</a:t>
            </a:r>
            <a:r>
              <a:rPr lang="nb-NO" dirty="0"/>
              <a:t> </a:t>
            </a: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1:19-2:10</a:t>
            </a:r>
            <a:r>
              <a:rPr lang="en-NO" dirty="0">
                <a:effectLst/>
              </a:rPr>
              <a:t>  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1768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3F04-DD82-AE11-751F-C4DC50E2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Ways</a:t>
            </a:r>
            <a:r>
              <a:rPr lang="nb-NO" b="1" dirty="0"/>
              <a:t> to </a:t>
            </a:r>
            <a:r>
              <a:rPr lang="nb-NO" b="1" dirty="0" err="1"/>
              <a:t>build</a:t>
            </a:r>
            <a:r>
              <a:rPr lang="nb-NO" b="1" dirty="0"/>
              <a:t> </a:t>
            </a:r>
            <a:r>
              <a:rPr lang="nb-NO" b="1" dirty="0" err="1"/>
              <a:t>lexicon</a:t>
            </a:r>
            <a:r>
              <a:rPr lang="nb-NO" b="1" dirty="0"/>
              <a:t> from </a:t>
            </a:r>
            <a:r>
              <a:rPr lang="nb-NO" b="1" dirty="0" err="1"/>
              <a:t>existing</a:t>
            </a:r>
            <a:r>
              <a:rPr lang="nb-NO" b="1" dirty="0"/>
              <a:t> </a:t>
            </a:r>
            <a:r>
              <a:rPr lang="nb-NO" b="1" dirty="0" err="1"/>
              <a:t>words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8220-D05F-3D14-AD02-D33060A8D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4400" dirty="0"/>
              <a:t>Word families</a:t>
            </a:r>
          </a:p>
          <a:p>
            <a:r>
              <a:rPr lang="nb-NO" sz="4400" dirty="0" err="1"/>
              <a:t>Semantic</a:t>
            </a:r>
            <a:r>
              <a:rPr lang="nb-NO" sz="4400" dirty="0"/>
              <a:t> </a:t>
            </a:r>
            <a:r>
              <a:rPr lang="nb-NO" sz="4400" dirty="0" err="1"/>
              <a:t>maps</a:t>
            </a:r>
            <a:r>
              <a:rPr lang="nb-NO" sz="4400" dirty="0"/>
              <a:t> (cf. </a:t>
            </a:r>
            <a:r>
              <a:rPr lang="nb-NO" sz="4400" dirty="0" err="1"/>
              <a:t>Conlanger’s</a:t>
            </a:r>
            <a:r>
              <a:rPr lang="nb-NO" sz="4400" dirty="0"/>
              <a:t> </a:t>
            </a:r>
            <a:r>
              <a:rPr lang="nb-NO" sz="4400" dirty="0" err="1"/>
              <a:t>thesaurus</a:t>
            </a:r>
            <a:r>
              <a:rPr lang="nb-NO" sz="4400" dirty="0"/>
              <a:t>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39230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5DA5-F182-E341-9D31-5656C751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Phonotactics Example 1: consonant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5759-01CE-2946-B704-E99A06729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0149"/>
          </a:xfrm>
        </p:spPr>
        <p:txBody>
          <a:bodyPr/>
          <a:lstStyle/>
          <a:p>
            <a:r>
              <a:rPr lang="en-NO" dirty="0"/>
              <a:t>The cluster [ts] is well-formed in English, German, and Russian</a:t>
            </a:r>
          </a:p>
          <a:p>
            <a:pPr lvl="1"/>
            <a:r>
              <a:rPr lang="en-NO" dirty="0"/>
              <a:t>All three languages can have [ts] in final position</a:t>
            </a:r>
          </a:p>
          <a:p>
            <a:pPr lvl="2"/>
            <a:r>
              <a:rPr lang="en-NO" dirty="0"/>
              <a:t>Eng </a:t>
            </a:r>
            <a:r>
              <a:rPr lang="en-NO" i="1" dirty="0"/>
              <a:t>streets</a:t>
            </a:r>
            <a:r>
              <a:rPr lang="en-NO" dirty="0"/>
              <a:t>, Ger </a:t>
            </a:r>
            <a:r>
              <a:rPr lang="en-NO" i="1" dirty="0"/>
              <a:t>blitz</a:t>
            </a:r>
            <a:r>
              <a:rPr lang="en-NO" dirty="0"/>
              <a:t> ‘lighting’, Rus </a:t>
            </a:r>
            <a:r>
              <a:rPr lang="en-NO" i="1" dirty="0"/>
              <a:t>ulic</a:t>
            </a:r>
            <a:r>
              <a:rPr lang="en-NO" dirty="0"/>
              <a:t> ‘streets’ (Genitive Plural): all end in [ts]</a:t>
            </a:r>
          </a:p>
          <a:p>
            <a:pPr lvl="1"/>
            <a:r>
              <a:rPr lang="en-NO" dirty="0"/>
              <a:t>Only German and Russian can have [ts] in initial position</a:t>
            </a:r>
          </a:p>
          <a:p>
            <a:pPr lvl="2"/>
            <a:r>
              <a:rPr lang="en-NO" dirty="0"/>
              <a:t>Ger </a:t>
            </a:r>
            <a:r>
              <a:rPr lang="en-NO" i="1" dirty="0"/>
              <a:t>ziel</a:t>
            </a:r>
            <a:r>
              <a:rPr lang="en-NO" dirty="0"/>
              <a:t>, Rus </a:t>
            </a:r>
            <a:r>
              <a:rPr lang="en-NO" i="1" dirty="0"/>
              <a:t>cel</a:t>
            </a:r>
            <a:r>
              <a:rPr lang="en-NO" dirty="0"/>
              <a:t>’ ‘target’: both begin with [ts]</a:t>
            </a:r>
          </a:p>
          <a:p>
            <a:endParaRPr lang="en-NO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9C9B92-DC69-F54D-A154-2A6056F4EA3D}"/>
              </a:ext>
            </a:extLst>
          </p:cNvPr>
          <p:cNvSpPr/>
          <p:nvPr/>
        </p:nvSpPr>
        <p:spPr>
          <a:xfrm>
            <a:off x="2771361" y="4373217"/>
            <a:ext cx="6649278" cy="1679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600" dirty="0"/>
              <a:t>There are many ways to organize </a:t>
            </a:r>
          </a:p>
          <a:p>
            <a:pPr algn="ctr"/>
            <a:r>
              <a:rPr lang="en-NO" sz="3600" dirty="0"/>
              <a:t>the same sounds in a language</a:t>
            </a:r>
          </a:p>
        </p:txBody>
      </p:sp>
    </p:spTree>
    <p:extLst>
      <p:ext uri="{BB962C8B-B14F-4D97-AF65-F5344CB8AC3E}">
        <p14:creationId xmlns:p14="http://schemas.microsoft.com/office/powerpoint/2010/main" val="3220248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5DA5-F182-E341-9D31-5656C751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Phonotactics Example 2: voicing assimilation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5759-01CE-2946-B704-E99A06729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3206"/>
          </a:xfrm>
        </p:spPr>
        <p:txBody>
          <a:bodyPr>
            <a:normAutofit/>
          </a:bodyPr>
          <a:lstStyle/>
          <a:p>
            <a:r>
              <a:rPr lang="nb-NO" dirty="0" err="1"/>
              <a:t>Voicing</a:t>
            </a:r>
            <a:r>
              <a:rPr lang="nb-NO" dirty="0"/>
              <a:t> </a:t>
            </a:r>
            <a:r>
              <a:rPr lang="nb-NO" dirty="0" err="1"/>
              <a:t>assimilation</a:t>
            </a:r>
            <a:r>
              <a:rPr lang="nb-NO" dirty="0"/>
              <a:t> is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in </a:t>
            </a:r>
            <a:r>
              <a:rPr lang="nb-NO" dirty="0" err="1"/>
              <a:t>Slavic</a:t>
            </a:r>
            <a:r>
              <a:rPr lang="nb-NO" dirty="0"/>
              <a:t> </a:t>
            </a:r>
            <a:r>
              <a:rPr lang="nb-NO" dirty="0" err="1"/>
              <a:t>languages</a:t>
            </a:r>
            <a:endParaRPr lang="nb-NO" dirty="0"/>
          </a:p>
          <a:p>
            <a:pPr lvl="1"/>
            <a:r>
              <a:rPr lang="nb-NO" dirty="0"/>
              <a:t>In </a:t>
            </a:r>
            <a:r>
              <a:rPr lang="nb-NO" dirty="0" err="1"/>
              <a:t>Czech</a:t>
            </a:r>
            <a:r>
              <a:rPr lang="nb-NO" dirty="0"/>
              <a:t>, all </a:t>
            </a:r>
            <a:r>
              <a:rPr lang="nb-NO" dirty="0" err="1"/>
              <a:t>consonants</a:t>
            </a:r>
            <a:r>
              <a:rPr lang="nb-NO" dirty="0"/>
              <a:t> in a </a:t>
            </a:r>
            <a:r>
              <a:rPr lang="nb-NO" dirty="0" err="1"/>
              <a:t>cluster</a:t>
            </a:r>
            <a:r>
              <a:rPr lang="nb-NO" dirty="0"/>
              <a:t> or a </a:t>
            </a:r>
            <a:r>
              <a:rPr lang="nb-NO" dirty="0" err="1"/>
              <a:t>phonological</a:t>
            </a:r>
            <a:r>
              <a:rPr lang="nb-NO" dirty="0"/>
              <a:t> </a:t>
            </a:r>
            <a:r>
              <a:rPr lang="nb-NO" dirty="0" err="1"/>
              <a:t>word</a:t>
            </a:r>
            <a:r>
              <a:rPr lang="nb-NO" dirty="0"/>
              <a:t> (a unit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stress) must be </a:t>
            </a:r>
            <a:r>
              <a:rPr lang="nb-NO" dirty="0" err="1"/>
              <a:t>either</a:t>
            </a:r>
            <a:r>
              <a:rPr lang="nb-NO" dirty="0"/>
              <a:t> </a:t>
            </a:r>
            <a:r>
              <a:rPr lang="nb-NO" dirty="0" err="1"/>
              <a:t>voiced</a:t>
            </a:r>
            <a:r>
              <a:rPr lang="nb-NO" dirty="0"/>
              <a:t> or </a:t>
            </a:r>
            <a:r>
              <a:rPr lang="nb-NO" dirty="0" err="1"/>
              <a:t>unvoiced</a:t>
            </a:r>
            <a:r>
              <a:rPr lang="nb-NO" dirty="0"/>
              <a:t>, </a:t>
            </a:r>
            <a:r>
              <a:rPr lang="nb-NO" dirty="0" err="1"/>
              <a:t>determined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last </a:t>
            </a:r>
            <a:r>
              <a:rPr lang="nb-NO" dirty="0" err="1"/>
              <a:t>consonant</a:t>
            </a:r>
            <a:endParaRPr lang="nb-NO" dirty="0"/>
          </a:p>
          <a:p>
            <a:pPr lvl="1"/>
            <a:r>
              <a:rPr lang="nb-NO" dirty="0"/>
              <a:t>It is </a:t>
            </a:r>
            <a:r>
              <a:rPr lang="nb-NO" dirty="0" err="1"/>
              <a:t>nearly</a:t>
            </a:r>
            <a:r>
              <a:rPr lang="nb-NO" dirty="0"/>
              <a:t> impossible for </a:t>
            </a:r>
            <a:r>
              <a:rPr lang="nb-NO" dirty="0" err="1"/>
              <a:t>Czechs</a:t>
            </a:r>
            <a:r>
              <a:rPr lang="nb-NO" dirty="0"/>
              <a:t> to </a:t>
            </a:r>
            <a:r>
              <a:rPr lang="nb-NO" dirty="0" err="1"/>
              <a:t>pronounce</a:t>
            </a:r>
            <a:r>
              <a:rPr lang="nb-NO" dirty="0"/>
              <a:t> </a:t>
            </a:r>
            <a:r>
              <a:rPr lang="nb-NO" dirty="0" err="1"/>
              <a:t>clusters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voiceless</a:t>
            </a:r>
            <a:r>
              <a:rPr lang="nb-NO" dirty="0"/>
              <a:t> and </a:t>
            </a:r>
            <a:r>
              <a:rPr lang="nb-NO" dirty="0" err="1"/>
              <a:t>voiced</a:t>
            </a:r>
            <a:r>
              <a:rPr lang="nb-NO" dirty="0"/>
              <a:t> </a:t>
            </a:r>
            <a:r>
              <a:rPr lang="nb-NO" dirty="0" err="1"/>
              <a:t>consonants</a:t>
            </a:r>
            <a:r>
              <a:rPr lang="nb-NO" dirty="0"/>
              <a:t> </a:t>
            </a:r>
          </a:p>
          <a:p>
            <a:pPr lvl="1"/>
            <a:r>
              <a:rPr lang="nb-NO" i="1" dirty="0" err="1"/>
              <a:t>snapdragon</a:t>
            </a:r>
            <a:r>
              <a:rPr lang="nb-NO" dirty="0"/>
              <a:t> sounds like “</a:t>
            </a:r>
            <a:r>
              <a:rPr lang="nb-NO" dirty="0" err="1"/>
              <a:t>snabdragon</a:t>
            </a:r>
            <a:r>
              <a:rPr lang="nb-NO" dirty="0"/>
              <a:t>”, </a:t>
            </a:r>
            <a:r>
              <a:rPr lang="nb-NO" dirty="0" err="1"/>
              <a:t>Czech</a:t>
            </a:r>
            <a:r>
              <a:rPr lang="nb-NO" dirty="0"/>
              <a:t> </a:t>
            </a:r>
            <a:r>
              <a:rPr lang="nb-NO" dirty="0" err="1"/>
              <a:t>guy</a:t>
            </a:r>
            <a:r>
              <a:rPr lang="nb-NO" dirty="0"/>
              <a:t> sounds like “</a:t>
            </a:r>
            <a:r>
              <a:rPr lang="nb-NO" dirty="0" err="1"/>
              <a:t>Czeg</a:t>
            </a:r>
            <a:r>
              <a:rPr lang="nb-NO" dirty="0"/>
              <a:t> </a:t>
            </a:r>
            <a:r>
              <a:rPr lang="nb-NO" dirty="0" err="1"/>
              <a:t>guy</a:t>
            </a:r>
            <a:r>
              <a:rPr lang="nb-NO" dirty="0"/>
              <a:t>”</a:t>
            </a:r>
            <a:endParaRPr lang="en-NO" dirty="0"/>
          </a:p>
          <a:p>
            <a:endParaRPr lang="en-NO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9C9B92-DC69-F54D-A154-2A6056F4EA3D}"/>
              </a:ext>
            </a:extLst>
          </p:cNvPr>
          <p:cNvSpPr/>
          <p:nvPr/>
        </p:nvSpPr>
        <p:spPr>
          <a:xfrm>
            <a:off x="2771361" y="4373217"/>
            <a:ext cx="6649278" cy="1679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600" dirty="0"/>
              <a:t>There are many ways to organize </a:t>
            </a:r>
          </a:p>
          <a:p>
            <a:pPr algn="ctr"/>
            <a:r>
              <a:rPr lang="en-NO" sz="3600" dirty="0"/>
              <a:t>the same sounds in a language</a:t>
            </a:r>
          </a:p>
        </p:txBody>
      </p:sp>
    </p:spTree>
    <p:extLst>
      <p:ext uri="{BB962C8B-B14F-4D97-AF65-F5344CB8AC3E}">
        <p14:creationId xmlns:p14="http://schemas.microsoft.com/office/powerpoint/2010/main" val="769911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5DA5-F182-E341-9D31-5656C751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Phonotactics Example 3: vowel harmony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5759-01CE-2946-B704-E99A06729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3206"/>
          </a:xfrm>
        </p:spPr>
        <p:txBody>
          <a:bodyPr>
            <a:normAutofit/>
          </a:bodyPr>
          <a:lstStyle/>
          <a:p>
            <a:r>
              <a:rPr lang="nb-NO" dirty="0" err="1"/>
              <a:t>Vowel</a:t>
            </a:r>
            <a:r>
              <a:rPr lang="nb-NO" dirty="0"/>
              <a:t> </a:t>
            </a:r>
            <a:r>
              <a:rPr lang="nb-NO" dirty="0" err="1"/>
              <a:t>harmony</a:t>
            </a:r>
            <a:r>
              <a:rPr lang="nb-NO" dirty="0"/>
              <a:t> is </a:t>
            </a:r>
            <a:r>
              <a:rPr lang="nb-NO" dirty="0" err="1"/>
              <a:t>particularly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in </a:t>
            </a:r>
            <a:r>
              <a:rPr lang="nb-NO" dirty="0" err="1"/>
              <a:t>Turkic</a:t>
            </a:r>
            <a:r>
              <a:rPr lang="nb-NO" dirty="0"/>
              <a:t> and </a:t>
            </a:r>
            <a:r>
              <a:rPr lang="nb-NO" dirty="0" err="1"/>
              <a:t>Uralic</a:t>
            </a:r>
            <a:r>
              <a:rPr lang="nb-NO" dirty="0"/>
              <a:t> </a:t>
            </a:r>
            <a:r>
              <a:rPr lang="nb-NO" dirty="0" err="1"/>
              <a:t>languages</a:t>
            </a:r>
            <a:endParaRPr lang="nb-NO" dirty="0"/>
          </a:p>
          <a:p>
            <a:r>
              <a:rPr lang="nb-NO" dirty="0"/>
              <a:t>All </a:t>
            </a:r>
            <a:r>
              <a:rPr lang="nb-NO" dirty="0" err="1"/>
              <a:t>vowels</a:t>
            </a:r>
            <a:r>
              <a:rPr lang="nb-NO" dirty="0"/>
              <a:t> in a </a:t>
            </a:r>
            <a:r>
              <a:rPr lang="nb-NO" dirty="0" err="1"/>
              <a:t>word</a:t>
            </a:r>
            <a:r>
              <a:rPr lang="nb-NO" dirty="0"/>
              <a:t> </a:t>
            </a:r>
            <a:r>
              <a:rPr lang="nb-NO" dirty="0" err="1"/>
              <a:t>share</a:t>
            </a:r>
            <a:r>
              <a:rPr lang="nb-NO" dirty="0"/>
              <a:t> a </a:t>
            </a:r>
            <a:r>
              <a:rPr lang="nb-NO" dirty="0" err="1"/>
              <a:t>feature</a:t>
            </a:r>
            <a:r>
              <a:rPr lang="nb-NO" dirty="0"/>
              <a:t>, </a:t>
            </a:r>
            <a:r>
              <a:rPr lang="nb-NO" dirty="0" err="1"/>
              <a:t>such</a:t>
            </a:r>
            <a:r>
              <a:rPr lang="nb-NO" dirty="0"/>
              <a:t> as back vs. front</a:t>
            </a:r>
          </a:p>
          <a:p>
            <a:endParaRPr lang="en-NO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9C9B92-DC69-F54D-A154-2A6056F4EA3D}"/>
              </a:ext>
            </a:extLst>
          </p:cNvPr>
          <p:cNvSpPr/>
          <p:nvPr/>
        </p:nvSpPr>
        <p:spPr>
          <a:xfrm>
            <a:off x="2771361" y="4373217"/>
            <a:ext cx="6649278" cy="1679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600" dirty="0"/>
              <a:t>There are many ways to organize </a:t>
            </a:r>
          </a:p>
          <a:p>
            <a:pPr algn="ctr"/>
            <a:r>
              <a:rPr lang="en-NO" sz="3600" dirty="0"/>
              <a:t>the same sounds in a language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0F2C17-4AAA-9849-A019-6C737D4E7DE6}"/>
              </a:ext>
            </a:extLst>
          </p:cNvPr>
          <p:cNvGraphicFramePr>
            <a:graphicFrameLocks noGrp="1"/>
          </p:cNvGraphicFramePr>
          <p:nvPr/>
        </p:nvGraphicFramePr>
        <p:xfrm>
          <a:off x="885745" y="3061765"/>
          <a:ext cx="3606354" cy="1097280"/>
        </p:xfrm>
        <a:graphic>
          <a:graphicData uri="http://schemas.openxmlformats.org/drawingml/2006/table">
            <a:tbl>
              <a:tblPr/>
              <a:tblGrid>
                <a:gridCol w="1202118">
                  <a:extLst>
                    <a:ext uri="{9D8B030D-6E8A-4147-A177-3AD203B41FA5}">
                      <a16:colId xmlns:a16="http://schemas.microsoft.com/office/drawing/2014/main" val="2514242371"/>
                    </a:ext>
                  </a:extLst>
                </a:gridCol>
                <a:gridCol w="1202118">
                  <a:extLst>
                    <a:ext uri="{9D8B030D-6E8A-4147-A177-3AD203B41FA5}">
                      <a16:colId xmlns:a16="http://schemas.microsoft.com/office/drawing/2014/main" val="770597665"/>
                    </a:ext>
                  </a:extLst>
                </a:gridCol>
                <a:gridCol w="1202118">
                  <a:extLst>
                    <a:ext uri="{9D8B030D-6E8A-4147-A177-3AD203B41FA5}">
                      <a16:colId xmlns:a16="http://schemas.microsoft.com/office/drawing/2014/main" val="1417997677"/>
                    </a:ext>
                  </a:extLst>
                </a:gridCol>
              </a:tblGrid>
              <a:tr h="216808">
                <a:tc>
                  <a:txBody>
                    <a:bodyPr/>
                    <a:lstStyle/>
                    <a:p>
                      <a:r>
                        <a:rPr lang="en-GB"/>
                        <a:t>Root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Gloss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471710"/>
                  </a:ext>
                </a:extLst>
              </a:tr>
              <a:tr h="216808">
                <a:tc>
                  <a:txBody>
                    <a:bodyPr/>
                    <a:lstStyle/>
                    <a:p>
                      <a:r>
                        <a:rPr lang="hu-HU" i="1"/>
                        <a:t>város</a:t>
                      </a:r>
                      <a:endParaRPr lang="hu-H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i="1" dirty="0"/>
                        <a:t>város</a:t>
                      </a:r>
                      <a:r>
                        <a:rPr lang="hu-HU" b="1" i="1" dirty="0"/>
                        <a:t>-</a:t>
                      </a:r>
                      <a:r>
                        <a:rPr lang="hu-HU" b="1" i="1" dirty="0" err="1"/>
                        <a:t>nak</a:t>
                      </a:r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'city'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078410"/>
                  </a:ext>
                </a:extLst>
              </a:tr>
              <a:tr h="216808">
                <a:tc>
                  <a:txBody>
                    <a:bodyPr/>
                    <a:lstStyle/>
                    <a:p>
                      <a:r>
                        <a:rPr lang="hu-HU" i="1"/>
                        <a:t>öröm</a:t>
                      </a:r>
                      <a:endParaRPr lang="hu-H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i="1"/>
                        <a:t>öröm</a:t>
                      </a:r>
                      <a:r>
                        <a:rPr lang="hu-HU" b="1" i="1"/>
                        <a:t>-nek</a:t>
                      </a:r>
                      <a:endParaRPr lang="hu-H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'joy'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20240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93CB8A2-A3DE-6644-AEDA-D314D8E28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52" y="3170869"/>
            <a:ext cx="7275793" cy="8790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O" altLang="en-NO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Hungarian, the dative suffix has two different forms: </a:t>
            </a:r>
            <a:r>
              <a:rPr kumimoji="0" lang="en-NO" altLang="en-NO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-nak/-nek</a:t>
            </a:r>
            <a:r>
              <a:rPr kumimoji="0" lang="en-NO" altLang="en-NO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O" altLang="en-NO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kumimoji="0" lang="en-NO" altLang="en-NO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-nak</a:t>
            </a:r>
            <a:r>
              <a:rPr kumimoji="0" lang="en-NO" altLang="en-NO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form appears after the root with back vowels (</a:t>
            </a:r>
            <a:r>
              <a:rPr kumimoji="0" lang="en-NO" altLang="en-NO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kumimoji="0" lang="en-NO" altLang="en-NO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NO" altLang="en-NO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NO" altLang="en-NO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O" altLang="en-NO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kumimoji="0" lang="en-NO" altLang="en-NO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-nek</a:t>
            </a:r>
            <a:r>
              <a:rPr kumimoji="0" lang="en-NO" altLang="en-NO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form appears after the root with front vowels (</a:t>
            </a:r>
            <a:r>
              <a:rPr kumimoji="0" lang="en-NO" altLang="en-NO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kumimoji="0" lang="en-NO" altLang="en-NO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NO" altLang="en-NO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NO" altLang="en-NO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kumimoji="0" lang="en-NO" altLang="en-N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46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09D8-D068-BD41-9B1F-BADE6128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Syllables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286D7-71FB-414A-A482-BD32D45AA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7375" cy="3253271"/>
          </a:xfrm>
        </p:spPr>
        <p:txBody>
          <a:bodyPr>
            <a:normAutofit/>
          </a:bodyPr>
          <a:lstStyle/>
          <a:p>
            <a:r>
              <a:rPr lang="en-NO" sz="2400" dirty="0"/>
              <a:t>C = consonant, V = vowel</a:t>
            </a:r>
          </a:p>
          <a:p>
            <a:r>
              <a:rPr lang="en-NO" sz="2400" dirty="0"/>
              <a:t>Most common syllable structures:</a:t>
            </a:r>
          </a:p>
          <a:p>
            <a:pPr lvl="1"/>
            <a:r>
              <a:rPr lang="en-NO" dirty="0"/>
              <a:t>CV (in every language)</a:t>
            </a:r>
          </a:p>
          <a:p>
            <a:pPr lvl="1"/>
            <a:r>
              <a:rPr lang="en-NO" dirty="0"/>
              <a:t>V</a:t>
            </a:r>
          </a:p>
          <a:p>
            <a:pPr lvl="1"/>
            <a:r>
              <a:rPr lang="en-NO" dirty="0"/>
              <a:t>CVC</a:t>
            </a:r>
          </a:p>
          <a:p>
            <a:pPr lvl="1"/>
            <a:r>
              <a:rPr lang="en-NO" dirty="0"/>
              <a:t>CCV</a:t>
            </a:r>
          </a:p>
          <a:p>
            <a:pPr lvl="1"/>
            <a:r>
              <a:rPr lang="en-NO" dirty="0"/>
              <a:t>VC</a:t>
            </a:r>
          </a:p>
          <a:p>
            <a:pPr lvl="1"/>
            <a:r>
              <a:rPr lang="en-NO" dirty="0"/>
              <a:t>and variants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ACFCD6-1338-4C4E-9906-0C0666C1962A}"/>
              </a:ext>
            </a:extLst>
          </p:cNvPr>
          <p:cNvSpPr/>
          <p:nvPr/>
        </p:nvSpPr>
        <p:spPr>
          <a:xfrm>
            <a:off x="7702824" y="230188"/>
            <a:ext cx="3299791" cy="14123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solidFill>
                  <a:schemeClr val="tx1"/>
                </a:solidFill>
              </a:rPr>
              <a:t>Simple syllable structure: </a:t>
            </a:r>
          </a:p>
          <a:p>
            <a:pPr algn="ctr"/>
            <a:r>
              <a:rPr lang="en-NO" sz="2400" dirty="0">
                <a:solidFill>
                  <a:schemeClr val="tx1"/>
                </a:solidFill>
              </a:rPr>
              <a:t>only CV and V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3923E87-5977-794C-8D8A-732584776877}"/>
              </a:ext>
            </a:extLst>
          </p:cNvPr>
          <p:cNvSpPr/>
          <p:nvPr/>
        </p:nvSpPr>
        <p:spPr>
          <a:xfrm>
            <a:off x="6689033" y="1869937"/>
            <a:ext cx="5327375" cy="1800018"/>
          </a:xfrm>
          <a:prstGeom prst="roundRect">
            <a:avLst/>
          </a:prstGeom>
          <a:solidFill>
            <a:srgbClr val="D739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solidFill>
                  <a:schemeClr val="tx1"/>
                </a:solidFill>
              </a:rPr>
              <a:t>Moderately complex syllable structure: </a:t>
            </a:r>
          </a:p>
          <a:p>
            <a:pPr algn="ctr"/>
            <a:r>
              <a:rPr lang="en-NO" sz="2400" dirty="0">
                <a:solidFill>
                  <a:schemeClr val="tx1"/>
                </a:solidFill>
              </a:rPr>
              <a:t>CV, V, and CVC</a:t>
            </a:r>
          </a:p>
          <a:p>
            <a:pPr algn="ctr"/>
            <a:r>
              <a:rPr lang="en-NO" sz="2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NO" sz="2400" dirty="0">
                <a:solidFill>
                  <a:schemeClr val="tx1"/>
                </a:solidFill>
              </a:rPr>
              <a:t>CV, V, and CCV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C4C8F7-6747-1A4E-92D1-0E2B01C5F8AE}"/>
              </a:ext>
            </a:extLst>
          </p:cNvPr>
          <p:cNvSpPr/>
          <p:nvPr/>
        </p:nvSpPr>
        <p:spPr>
          <a:xfrm>
            <a:off x="6689033" y="3849204"/>
            <a:ext cx="5327375" cy="180001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solidFill>
                  <a:schemeClr val="tx1"/>
                </a:solidFill>
              </a:rPr>
              <a:t>Complex syllable structure: </a:t>
            </a:r>
          </a:p>
          <a:p>
            <a:pPr algn="ctr"/>
            <a:r>
              <a:rPr lang="en-NO" sz="2400" dirty="0">
                <a:solidFill>
                  <a:schemeClr val="tx1"/>
                </a:solidFill>
              </a:rPr>
              <a:t>two or more consonants allowed both before and after the vowel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4E2470-CAB5-1E40-82F1-90B185C3B523}"/>
              </a:ext>
            </a:extLst>
          </p:cNvPr>
          <p:cNvSpPr/>
          <p:nvPr/>
        </p:nvSpPr>
        <p:spPr>
          <a:xfrm>
            <a:off x="6886987" y="5828471"/>
            <a:ext cx="4931463" cy="82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/>
              <a:t>See WALS Feature 12A on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ACF3C-4070-5F40-A384-D222083D862D}"/>
              </a:ext>
            </a:extLst>
          </p:cNvPr>
          <p:cNvSpPr txBox="1"/>
          <p:nvPr/>
        </p:nvSpPr>
        <p:spPr>
          <a:xfrm>
            <a:off x="838200" y="5365812"/>
            <a:ext cx="5628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English canonical syllable pattern </a:t>
            </a:r>
          </a:p>
          <a:p>
            <a:r>
              <a:rPr lang="en-GB" sz="2400" dirty="0"/>
              <a:t>(C)(C)(C)V(C)(C)(C)(C), </a:t>
            </a:r>
          </a:p>
          <a:p>
            <a:r>
              <a:rPr lang="en-GB" sz="2400" dirty="0"/>
              <a:t>as in </a:t>
            </a:r>
            <a:r>
              <a:rPr lang="en-GB" sz="2400" i="1" dirty="0"/>
              <a:t>strengths</a:t>
            </a:r>
            <a:r>
              <a:rPr lang="en-GB" sz="2400" dirty="0"/>
              <a:t> /</a:t>
            </a:r>
            <a:r>
              <a:rPr lang="en-GB" sz="2400" dirty="0" err="1"/>
              <a:t>stɹɛŋk</a:t>
            </a:r>
            <a:r>
              <a:rPr lang="el-GR" sz="2400" dirty="0"/>
              <a:t>θ</a:t>
            </a:r>
            <a:r>
              <a:rPr lang="en-GB" sz="2400" dirty="0"/>
              <a:t>s/</a:t>
            </a:r>
            <a:endParaRPr lang="en-NO" sz="2400" dirty="0"/>
          </a:p>
        </p:txBody>
      </p:sp>
    </p:spTree>
    <p:extLst>
      <p:ext uri="{BB962C8B-B14F-4D97-AF65-F5344CB8AC3E}">
        <p14:creationId xmlns:p14="http://schemas.microsoft.com/office/powerpoint/2010/main" val="814277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D5DE66C8-E0C1-3C48-BE36-843BA4E0F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" y="0"/>
            <a:ext cx="12166532" cy="6858000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5BA56C-E36C-D343-8129-D901F1814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210" y="5837023"/>
            <a:ext cx="3202974" cy="86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2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DAC6-23A4-2A4B-A066-97ACAF3E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Syllable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340A-5AC0-4448-AC6C-B5988888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http://akana.conlang.org/tools/awkwords/</a:t>
            </a:r>
            <a:endParaRPr lang="en-GB" dirty="0"/>
          </a:p>
          <a:p>
            <a:r>
              <a:rPr lang="en-GB" dirty="0">
                <a:hlinkClick r:id="rId3"/>
              </a:rPr>
              <a:t>http://www.zompist.com/gen.html</a:t>
            </a:r>
            <a:endParaRPr lang="en-GB" dirty="0"/>
          </a:p>
          <a:p>
            <a:endParaRPr lang="en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965A2D-77DE-AD77-54D1-DF996C467E77}"/>
              </a:ext>
            </a:extLst>
          </p:cNvPr>
          <p:cNvSpPr/>
          <p:nvPr/>
        </p:nvSpPr>
        <p:spPr>
          <a:xfrm>
            <a:off x="332365" y="6053300"/>
            <a:ext cx="3444949" cy="4818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Clip: </a:t>
            </a:r>
            <a:r>
              <a:rPr lang="nb-NO" dirty="0" err="1"/>
              <a:t>Conlang</a:t>
            </a:r>
            <a:r>
              <a:rPr lang="nb-NO"/>
              <a:t>-y-er </a:t>
            </a:r>
            <a:r>
              <a:rPr lang="nb-N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7:36-9:14</a:t>
            </a:r>
            <a:r>
              <a:rPr lang="en-NO">
                <a:effectLst/>
              </a:rPr>
              <a:t> 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15174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67742C44-730A-C9C6-EEFD-825BF8E7D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4A99FD-D7B5-612D-B482-3F9567AA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3296577" cy="37473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Questions and Comments?</a:t>
            </a:r>
          </a:p>
        </p:txBody>
      </p:sp>
    </p:spTree>
    <p:extLst>
      <p:ext uri="{BB962C8B-B14F-4D97-AF65-F5344CB8AC3E}">
        <p14:creationId xmlns:p14="http://schemas.microsoft.com/office/powerpoint/2010/main" val="395296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DDAA-DFCF-9948-B509-B5C5CFC2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An example of a </a:t>
            </a:r>
            <a:r>
              <a:rPr lang="en-NO" b="1" dirty="0"/>
              <a:t>word family </a:t>
            </a:r>
            <a:r>
              <a:rPr lang="en-NO" dirty="0"/>
              <a:t>in Russian</a:t>
            </a:r>
            <a:endParaRPr lang="en-NO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98BE9-29A8-8147-AEB1-AC017308408F}"/>
              </a:ext>
            </a:extLst>
          </p:cNvPr>
          <p:cNvSpPr txBox="1"/>
          <p:nvPr/>
        </p:nvSpPr>
        <p:spPr>
          <a:xfrm>
            <a:off x="5372348" y="3929591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i="1" dirty="0"/>
              <a:t>žela</a:t>
            </a:r>
            <a:r>
              <a:rPr lang="en-NO" i="1" dirty="0"/>
              <a:t>nie</a:t>
            </a:r>
          </a:p>
          <a:p>
            <a:r>
              <a:rPr lang="en-NO" dirty="0"/>
              <a:t>‘wish’ 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28AD2-B705-0349-9071-271EA465BB46}"/>
              </a:ext>
            </a:extLst>
          </p:cNvPr>
          <p:cNvSpPr txBox="1"/>
          <p:nvPr/>
        </p:nvSpPr>
        <p:spPr>
          <a:xfrm>
            <a:off x="5850204" y="2111429"/>
            <a:ext cx="1543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i="1" dirty="0"/>
              <a:t>žela</a:t>
            </a:r>
            <a:r>
              <a:rPr lang="en-NO" i="1" dirty="0"/>
              <a:t>tel’nyj</a:t>
            </a:r>
          </a:p>
          <a:p>
            <a:r>
              <a:rPr lang="en-NO" dirty="0"/>
              <a:t>‘desirable’ adj.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D3661-2D40-494F-A5F8-1DF1690E6E7A}"/>
              </a:ext>
            </a:extLst>
          </p:cNvPr>
          <p:cNvSpPr txBox="1"/>
          <p:nvPr/>
        </p:nvSpPr>
        <p:spPr>
          <a:xfrm>
            <a:off x="4452268" y="2921830"/>
            <a:ext cx="92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i="1" dirty="0">
                <a:solidFill>
                  <a:srgbClr val="7030A0"/>
                </a:solidFill>
              </a:rPr>
              <a:t>žela</a:t>
            </a:r>
            <a:r>
              <a:rPr lang="en-NO" i="1" dirty="0">
                <a:solidFill>
                  <a:srgbClr val="7030A0"/>
                </a:solidFill>
              </a:rPr>
              <a:t>t</a:t>
            </a:r>
            <a:r>
              <a:rPr lang="en-NO" dirty="0">
                <a:solidFill>
                  <a:srgbClr val="7030A0"/>
                </a:solidFill>
              </a:rPr>
              <a:t>’</a:t>
            </a:r>
          </a:p>
          <a:p>
            <a:r>
              <a:rPr lang="en-NO" dirty="0">
                <a:solidFill>
                  <a:srgbClr val="7030A0"/>
                </a:solidFill>
              </a:rPr>
              <a:t>‘wish’ v.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FF807-C20B-704E-BB12-9A06F09EEAB5}"/>
              </a:ext>
            </a:extLst>
          </p:cNvPr>
          <p:cNvSpPr txBox="1"/>
          <p:nvPr/>
        </p:nvSpPr>
        <p:spPr>
          <a:xfrm>
            <a:off x="8686796" y="2388428"/>
            <a:ext cx="1556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i="1" dirty="0"/>
              <a:t>žela</a:t>
            </a:r>
            <a:r>
              <a:rPr lang="en-NO" i="1" dirty="0"/>
              <a:t>tel’nost</a:t>
            </a:r>
            <a:r>
              <a:rPr lang="en-NO" dirty="0"/>
              <a:t>’</a:t>
            </a:r>
          </a:p>
          <a:p>
            <a:r>
              <a:rPr lang="en-NO" dirty="0"/>
              <a:t>‘desirability’ 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B8A73-00BF-D545-97DF-7CF2FCFF7F3E}"/>
              </a:ext>
            </a:extLst>
          </p:cNvPr>
          <p:cNvSpPr txBox="1"/>
          <p:nvPr/>
        </p:nvSpPr>
        <p:spPr>
          <a:xfrm>
            <a:off x="7659809" y="2991852"/>
            <a:ext cx="1569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i="1" dirty="0"/>
              <a:t>žela</a:t>
            </a:r>
            <a:r>
              <a:rPr lang="en-NO" i="1" dirty="0"/>
              <a:t>tel’no</a:t>
            </a:r>
          </a:p>
          <a:p>
            <a:r>
              <a:rPr lang="en-NO" dirty="0"/>
              <a:t>‘desirably’ adv.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E552B-45AB-1D4F-8BF3-3B258C92B6B7}"/>
              </a:ext>
            </a:extLst>
          </p:cNvPr>
          <p:cNvSpPr txBox="1"/>
          <p:nvPr/>
        </p:nvSpPr>
        <p:spPr>
          <a:xfrm>
            <a:off x="1833958" y="3963333"/>
            <a:ext cx="1381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i="1" dirty="0"/>
              <a:t>žela</a:t>
            </a:r>
            <a:r>
              <a:rPr lang="en-NO" i="1" dirty="0"/>
              <a:t>emyj</a:t>
            </a:r>
          </a:p>
          <a:p>
            <a:r>
              <a:rPr lang="en-NO" dirty="0"/>
              <a:t>‘desired’ adj.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AE5A7-A4BF-1C42-92FF-C6A028C1B183}"/>
              </a:ext>
            </a:extLst>
          </p:cNvPr>
          <p:cNvSpPr txBox="1"/>
          <p:nvPr/>
        </p:nvSpPr>
        <p:spPr>
          <a:xfrm>
            <a:off x="4042607" y="4873908"/>
            <a:ext cx="1402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i="1" dirty="0"/>
              <a:t>žela</a:t>
            </a:r>
            <a:r>
              <a:rPr lang="en-NO" i="1" dirty="0"/>
              <a:t>nnyj</a:t>
            </a:r>
          </a:p>
          <a:p>
            <a:r>
              <a:rPr lang="en-NO" dirty="0"/>
              <a:t>‘wanted’ adj.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D6B4C-F785-E04D-8D59-9C16DBBD0634}"/>
              </a:ext>
            </a:extLst>
          </p:cNvPr>
          <p:cNvSpPr txBox="1"/>
          <p:nvPr/>
        </p:nvSpPr>
        <p:spPr>
          <a:xfrm>
            <a:off x="9609217" y="3441660"/>
            <a:ext cx="1810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/>
              <a:t>ne</a:t>
            </a:r>
            <a:r>
              <a:rPr lang="en-NO" b="1" i="1" dirty="0"/>
              <a:t>žela</a:t>
            </a:r>
            <a:r>
              <a:rPr lang="en-NO" i="1" dirty="0"/>
              <a:t>tel’nost</a:t>
            </a:r>
            <a:r>
              <a:rPr lang="en-NO" dirty="0"/>
              <a:t>’</a:t>
            </a:r>
          </a:p>
          <a:p>
            <a:r>
              <a:rPr lang="en-NO" dirty="0"/>
              <a:t>‘undesirability’ 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E4C78-9CF6-2444-8340-FB64A3070E86}"/>
              </a:ext>
            </a:extLst>
          </p:cNvPr>
          <p:cNvSpPr txBox="1"/>
          <p:nvPr/>
        </p:nvSpPr>
        <p:spPr>
          <a:xfrm>
            <a:off x="7930602" y="3753852"/>
            <a:ext cx="1823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/>
              <a:t>ne</a:t>
            </a:r>
            <a:r>
              <a:rPr lang="en-NO" b="1" i="1" dirty="0"/>
              <a:t>žela</a:t>
            </a:r>
            <a:r>
              <a:rPr lang="en-NO" i="1" dirty="0"/>
              <a:t>tel’no</a:t>
            </a:r>
          </a:p>
          <a:p>
            <a:r>
              <a:rPr lang="en-NO" dirty="0"/>
              <a:t>‘undesirably’ adv.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A5F1F-5B13-9D41-BB68-BB1128C73C80}"/>
              </a:ext>
            </a:extLst>
          </p:cNvPr>
          <p:cNvSpPr txBox="1"/>
          <p:nvPr/>
        </p:nvSpPr>
        <p:spPr>
          <a:xfrm>
            <a:off x="6740541" y="4519111"/>
            <a:ext cx="179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/>
              <a:t>ne</a:t>
            </a:r>
            <a:r>
              <a:rPr lang="en-NO" b="1" i="1" dirty="0"/>
              <a:t>žela</a:t>
            </a:r>
            <a:r>
              <a:rPr lang="en-NO" i="1" dirty="0"/>
              <a:t>tel’nyj</a:t>
            </a:r>
          </a:p>
          <a:p>
            <a:r>
              <a:rPr lang="en-NO" dirty="0"/>
              <a:t>‘undesirable’ adj.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91DBE4-2CA3-3C49-80AE-20AAF140F995}"/>
              </a:ext>
            </a:extLst>
          </p:cNvPr>
          <p:cNvSpPr txBox="1"/>
          <p:nvPr/>
        </p:nvSpPr>
        <p:spPr>
          <a:xfrm>
            <a:off x="4915055" y="5813374"/>
            <a:ext cx="164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/>
              <a:t>ne</a:t>
            </a:r>
            <a:r>
              <a:rPr lang="en-NO" b="1" i="1" dirty="0"/>
              <a:t>žela</a:t>
            </a:r>
            <a:r>
              <a:rPr lang="en-NO" i="1" dirty="0"/>
              <a:t>nnyj</a:t>
            </a:r>
          </a:p>
          <a:p>
            <a:r>
              <a:rPr lang="en-NO" dirty="0"/>
              <a:t>‘unwanted’ adj.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B59762-9026-6140-8D33-6347602E4C20}"/>
              </a:ext>
            </a:extLst>
          </p:cNvPr>
          <p:cNvSpPr txBox="1"/>
          <p:nvPr/>
        </p:nvSpPr>
        <p:spPr>
          <a:xfrm>
            <a:off x="1848849" y="4874271"/>
            <a:ext cx="1635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/>
              <a:t>ne</a:t>
            </a:r>
            <a:r>
              <a:rPr lang="en-NO" b="1" i="1" dirty="0"/>
              <a:t>žela</a:t>
            </a:r>
            <a:r>
              <a:rPr lang="en-NO" i="1" dirty="0"/>
              <a:t>emyj</a:t>
            </a:r>
          </a:p>
          <a:p>
            <a:r>
              <a:rPr lang="en-NO" dirty="0"/>
              <a:t>‘undesired’ adj.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690FD-EFFF-264C-8378-870E2FE9A347}"/>
              </a:ext>
            </a:extLst>
          </p:cNvPr>
          <p:cNvSpPr txBox="1"/>
          <p:nvPr/>
        </p:nvSpPr>
        <p:spPr>
          <a:xfrm>
            <a:off x="2823153" y="2203011"/>
            <a:ext cx="937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/>
              <a:t>po</a:t>
            </a:r>
            <a:r>
              <a:rPr lang="en-NO" b="1" i="1" dirty="0"/>
              <a:t>žela</a:t>
            </a:r>
            <a:r>
              <a:rPr lang="en-NO" i="1" dirty="0"/>
              <a:t>t</a:t>
            </a:r>
            <a:r>
              <a:rPr lang="en-NO" dirty="0"/>
              <a:t>’</a:t>
            </a:r>
          </a:p>
          <a:p>
            <a:r>
              <a:rPr lang="en-NO" dirty="0"/>
              <a:t>‘wish’ v.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67E8EE-CA0E-2949-98F3-3BFA741BE482}"/>
              </a:ext>
            </a:extLst>
          </p:cNvPr>
          <p:cNvSpPr txBox="1"/>
          <p:nvPr/>
        </p:nvSpPr>
        <p:spPr>
          <a:xfrm>
            <a:off x="4452268" y="1655095"/>
            <a:ext cx="100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/>
              <a:t>voz</a:t>
            </a:r>
            <a:r>
              <a:rPr lang="en-NO" b="1" i="1" dirty="0"/>
              <a:t>žela</a:t>
            </a:r>
            <a:r>
              <a:rPr lang="en-NO" i="1" dirty="0"/>
              <a:t>t</a:t>
            </a:r>
            <a:r>
              <a:rPr lang="en-NO" dirty="0"/>
              <a:t>’</a:t>
            </a:r>
          </a:p>
          <a:p>
            <a:r>
              <a:rPr lang="en-NO" dirty="0"/>
              <a:t>‘</a:t>
            </a:r>
            <a:r>
              <a:rPr lang="nb-NO" dirty="0" err="1"/>
              <a:t>crave</a:t>
            </a:r>
            <a:r>
              <a:rPr lang="en-NO" dirty="0"/>
              <a:t>’ v.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224A53-9250-1D4B-8C1C-4F54FD88A856}"/>
              </a:ext>
            </a:extLst>
          </p:cNvPr>
          <p:cNvSpPr txBox="1"/>
          <p:nvPr/>
        </p:nvSpPr>
        <p:spPr>
          <a:xfrm>
            <a:off x="1279150" y="1682051"/>
            <a:ext cx="109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/>
              <a:t>po</a:t>
            </a:r>
            <a:r>
              <a:rPr lang="en-NO" b="1" i="1" dirty="0"/>
              <a:t>žela</a:t>
            </a:r>
            <a:r>
              <a:rPr lang="en-NO" i="1" dirty="0"/>
              <a:t>nie</a:t>
            </a:r>
            <a:endParaRPr lang="en-NO" dirty="0"/>
          </a:p>
          <a:p>
            <a:r>
              <a:rPr lang="en-NO" dirty="0"/>
              <a:t>‘</a:t>
            </a:r>
            <a:r>
              <a:rPr lang="nb-NO" dirty="0" err="1"/>
              <a:t>desire</a:t>
            </a:r>
            <a:r>
              <a:rPr lang="en-NO" dirty="0"/>
              <a:t>’ n.</a:t>
            </a:r>
          </a:p>
        </p:txBody>
      </p:sp>
    </p:spTree>
    <p:extLst>
      <p:ext uri="{BB962C8B-B14F-4D97-AF65-F5344CB8AC3E}">
        <p14:creationId xmlns:p14="http://schemas.microsoft.com/office/powerpoint/2010/main" val="115317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A1A5-1E19-D844-B2A3-FA8A2CB0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</a:t>
            </a:r>
            <a:r>
              <a:rPr lang="en-GB" dirty="0"/>
              <a:t>o</a:t>
            </a:r>
            <a:r>
              <a:rPr lang="en-NO" dirty="0"/>
              <a:t>w to read the Thesaurus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8F3DE-017D-734A-8D50-3951DFD4B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Entries, organized according to semantic fields such as</a:t>
            </a:r>
          </a:p>
          <a:p>
            <a:pPr lvl="1"/>
            <a:r>
              <a:rPr lang="en-NO" dirty="0"/>
              <a:t>The Physical World, Kinship, Animals, The Body…</a:t>
            </a:r>
          </a:p>
          <a:p>
            <a:pPr lvl="1"/>
            <a:r>
              <a:rPr lang="en-NO" dirty="0"/>
              <a:t>Common historical changes: </a:t>
            </a:r>
            <a:r>
              <a:rPr lang="en-GB" dirty="0"/>
              <a:t>“a word for </a:t>
            </a:r>
            <a:r>
              <a:rPr lang="en-GB" b="1" dirty="0"/>
              <a:t>vessel </a:t>
            </a:r>
            <a:r>
              <a:rPr lang="en-GB" dirty="0"/>
              <a:t>can → </a:t>
            </a:r>
            <a:r>
              <a:rPr lang="en-GB" b="1" dirty="0"/>
              <a:t>head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Common grammaticalization paths: “</a:t>
            </a:r>
            <a:r>
              <a:rPr lang="en-GB" b="1" dirty="0"/>
              <a:t>hand </a:t>
            </a:r>
            <a:r>
              <a:rPr lang="en-GB" i="1" dirty="0"/>
              <a:t>n. Gr.</a:t>
            </a:r>
            <a:r>
              <a:rPr lang="en-GB" dirty="0"/>
              <a:t> ⤳ agent ‘by’” </a:t>
            </a:r>
          </a:p>
          <a:p>
            <a:r>
              <a:rPr lang="en-GB" dirty="0"/>
              <a:t> Semantic maps</a:t>
            </a:r>
          </a:p>
          <a:p>
            <a:pPr lvl="1"/>
            <a:r>
              <a:rPr lang="en-GB" dirty="0"/>
              <a:t>Represent pairwise </a:t>
            </a:r>
            <a:r>
              <a:rPr lang="en-GB" dirty="0" err="1"/>
              <a:t>polysemies</a:t>
            </a:r>
            <a:endParaRPr lang="en-GB" dirty="0"/>
          </a:p>
          <a:p>
            <a:pPr lvl="1"/>
            <a:endParaRPr lang="en-NO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D68676D-A31E-B24D-B3BE-9CA18F01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06" y="4397375"/>
            <a:ext cx="87884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6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3C00-BDD9-3448-914D-A4731337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0EEE624-5B90-6641-8F5F-B903FFFD4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" y="2329841"/>
            <a:ext cx="5601999" cy="3584075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0AE9B97-E2B6-514F-A9A3-2E37FF6E0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403" y="2329841"/>
            <a:ext cx="6801597" cy="35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8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6E1A092-EACC-164F-A0F8-B6059834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259" y="0"/>
            <a:ext cx="6655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7DE82A50-D7FD-58F7-4F3D-E72D5EAE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3" y="0"/>
            <a:ext cx="10958513" cy="681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4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67742C44-730A-C9C6-EEFD-825BF8E7D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4A99FD-D7B5-612D-B482-3F9567AA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3296577" cy="37473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Questions and Comments?</a:t>
            </a:r>
          </a:p>
        </p:txBody>
      </p:sp>
    </p:spTree>
    <p:extLst>
      <p:ext uri="{BB962C8B-B14F-4D97-AF65-F5344CB8AC3E}">
        <p14:creationId xmlns:p14="http://schemas.microsoft.com/office/powerpoint/2010/main" val="202647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2024</Words>
  <Application>Microsoft Macintosh PowerPoint</Application>
  <PresentationFormat>Widescreen</PresentationFormat>
  <Paragraphs>372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Out of this world:  constructing languages for fiction, film, and fun</vt:lpstr>
      <vt:lpstr>Lexicon: Good places to start when creating vocabulary</vt:lpstr>
      <vt:lpstr>Ways to build lexicon from existing words</vt:lpstr>
      <vt:lpstr>An example of a word family in Russian</vt:lpstr>
      <vt:lpstr>How to read the Thesaurus</vt:lpstr>
      <vt:lpstr>PowerPoint Presentation</vt:lpstr>
      <vt:lpstr>PowerPoint Presentation</vt:lpstr>
      <vt:lpstr>PowerPoint Presentation</vt:lpstr>
      <vt:lpstr>Questions and Comments?</vt:lpstr>
      <vt:lpstr>Sound systems: Consonants</vt:lpstr>
      <vt:lpstr>Where to start?</vt:lpstr>
      <vt:lpstr>How do humans make speech sounds?</vt:lpstr>
      <vt:lpstr>Places of articulation</vt:lpstr>
      <vt:lpstr>Manner of articulation: How to obstruct airflow</vt:lpstr>
      <vt:lpstr>Voicing – what goes on in the glottis?</vt:lpstr>
      <vt:lpstr>Consonant systems</vt:lpstr>
      <vt:lpstr>Airstream mechanisms</vt:lpstr>
      <vt:lpstr>How big are consonant systems?</vt:lpstr>
      <vt:lpstr>Geographic distribution of consonant systems</vt:lpstr>
      <vt:lpstr>Questions and Comments?</vt:lpstr>
      <vt:lpstr>Sound systems: Vowels</vt:lpstr>
      <vt:lpstr>What is a vowel?</vt:lpstr>
      <vt:lpstr>Vowels – how are they different?</vt:lpstr>
      <vt:lpstr>What does Peterson mean?</vt:lpstr>
      <vt:lpstr>Nasalized vowels across the world</vt:lpstr>
      <vt:lpstr>r and l as vowels</vt:lpstr>
      <vt:lpstr>Questions and Comments?</vt:lpstr>
      <vt:lpstr>Sound systems: Phonotactics</vt:lpstr>
      <vt:lpstr>Phonotactics</vt:lpstr>
      <vt:lpstr>Phonotactics Example 1: consonant clusters</vt:lpstr>
      <vt:lpstr>Phonotactics Example 2: voicing assimilation</vt:lpstr>
      <vt:lpstr>Phonotactics Example 3: vowel harmony</vt:lpstr>
      <vt:lpstr>Syllables</vt:lpstr>
      <vt:lpstr>PowerPoint Presentation</vt:lpstr>
      <vt:lpstr>Syllable generators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 of this world:  constructing languages for fiction, film, and fun</dc:title>
  <dc:creator>Laura Alexis Janda</dc:creator>
  <cp:lastModifiedBy>Laura Alexis Janda</cp:lastModifiedBy>
  <cp:revision>2</cp:revision>
  <dcterms:created xsi:type="dcterms:W3CDTF">2022-12-01T20:07:39Z</dcterms:created>
  <dcterms:modified xsi:type="dcterms:W3CDTF">2023-01-29T15:02:36Z</dcterms:modified>
</cp:coreProperties>
</file>