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56" r:id="rId2"/>
    <p:sldId id="262" r:id="rId3"/>
    <p:sldId id="263" r:id="rId4"/>
    <p:sldId id="264" r:id="rId5"/>
    <p:sldId id="290" r:id="rId6"/>
    <p:sldId id="257" r:id="rId7"/>
    <p:sldId id="258" r:id="rId8"/>
    <p:sldId id="259" r:id="rId9"/>
    <p:sldId id="292" r:id="rId10"/>
    <p:sldId id="293" r:id="rId11"/>
    <p:sldId id="267" r:id="rId12"/>
    <p:sldId id="276" r:id="rId13"/>
    <p:sldId id="268" r:id="rId14"/>
    <p:sldId id="269" r:id="rId15"/>
    <p:sldId id="277" r:id="rId16"/>
    <p:sldId id="270" r:id="rId17"/>
    <p:sldId id="271" r:id="rId18"/>
    <p:sldId id="278" r:id="rId19"/>
    <p:sldId id="279" r:id="rId20"/>
    <p:sldId id="280" r:id="rId21"/>
    <p:sldId id="281" r:id="rId22"/>
    <p:sldId id="282" r:id="rId23"/>
    <p:sldId id="261" r:id="rId24"/>
    <p:sldId id="294" r:id="rId25"/>
    <p:sldId id="295" r:id="rId26"/>
    <p:sldId id="272" r:id="rId27"/>
    <p:sldId id="283" r:id="rId28"/>
    <p:sldId id="284" r:id="rId29"/>
    <p:sldId id="285" r:id="rId30"/>
    <p:sldId id="274" r:id="rId31"/>
    <p:sldId id="286" r:id="rId32"/>
    <p:sldId id="273" r:id="rId33"/>
    <p:sldId id="287" r:id="rId34"/>
    <p:sldId id="275" r:id="rId35"/>
    <p:sldId id="288" r:id="rId36"/>
    <p:sldId id="289" r:id="rId37"/>
    <p:sldId id="296" r:id="rId38"/>
  </p:sldIdLst>
  <p:sldSz cx="9144000" cy="6858000" type="screen4x3"/>
  <p:notesSz cx="6858000" cy="9144000"/>
  <p:defaultText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pos="4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scaleToFitPaper="1" frameSlides="1"/>
  <p:clrMru>
    <a:srgbClr val="1757DB"/>
    <a:srgbClr val="759AFF"/>
    <a:srgbClr val="2247B6"/>
    <a:srgbClr val="F1B523"/>
    <a:srgbClr val="EDEDED"/>
    <a:srgbClr val="FFB952"/>
    <a:srgbClr val="B1B7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63" autoAdjust="0"/>
    <p:restoredTop sz="98864" autoAdjust="0"/>
  </p:normalViewPr>
  <p:slideViewPr>
    <p:cSldViewPr snapToGrid="0" snapToObjects="1">
      <p:cViewPr varScale="1">
        <p:scale>
          <a:sx n="115" d="100"/>
          <a:sy n="115" d="100"/>
        </p:scale>
        <p:origin x="1800" y="208"/>
      </p:cViewPr>
      <p:guideLst>
        <p:guide orient="horz" pos="3865"/>
        <p:guide pos="49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A Janda" userId="1f227e26-6259-47d3-b693-dce21943f79e" providerId="ADAL" clId="{D1C08878-B9CD-CC48-8402-F950995A2142}"/>
    <pc:docChg chg="undo redo custSel addSld delSld modSld sldOrd">
      <pc:chgData name="Laura A Janda" userId="1f227e26-6259-47d3-b693-dce21943f79e" providerId="ADAL" clId="{D1C08878-B9CD-CC48-8402-F950995A2142}" dt="2019-10-14T13:03:18.642" v="1949" actId="1076"/>
      <pc:docMkLst>
        <pc:docMk/>
      </pc:docMkLst>
      <pc:sldChg chg="modSp">
        <pc:chgData name="Laura A Janda" userId="1f227e26-6259-47d3-b693-dce21943f79e" providerId="ADAL" clId="{D1C08878-B9CD-CC48-8402-F950995A2142}" dt="2019-10-05T10:27:31.992" v="1402" actId="20577"/>
        <pc:sldMkLst>
          <pc:docMk/>
          <pc:sldMk cId="2354338147" sldId="257"/>
        </pc:sldMkLst>
        <pc:spChg chg="mod">
          <ac:chgData name="Laura A Janda" userId="1f227e26-6259-47d3-b693-dce21943f79e" providerId="ADAL" clId="{D1C08878-B9CD-CC48-8402-F950995A2142}" dt="2019-10-05T10:27:31.992" v="1402" actId="20577"/>
          <ac:spMkLst>
            <pc:docMk/>
            <pc:sldMk cId="2354338147" sldId="257"/>
            <ac:spMk id="5" creationId="{FF31BD8A-4456-3B41-8E53-10D4B2639A38}"/>
          </ac:spMkLst>
        </pc:spChg>
        <pc:spChg chg="mod">
          <ac:chgData name="Laura A Janda" userId="1f227e26-6259-47d3-b693-dce21943f79e" providerId="ADAL" clId="{D1C08878-B9CD-CC48-8402-F950995A2142}" dt="2019-10-05T10:27:28.494" v="1401" actId="20577"/>
          <ac:spMkLst>
            <pc:docMk/>
            <pc:sldMk cId="2354338147" sldId="257"/>
            <ac:spMk id="6" creationId="{CE3C9482-65F3-C947-833F-8CEEBCE8D5CF}"/>
          </ac:spMkLst>
        </pc:spChg>
      </pc:sldChg>
      <pc:sldChg chg="modSp">
        <pc:chgData name="Laura A Janda" userId="1f227e26-6259-47d3-b693-dce21943f79e" providerId="ADAL" clId="{D1C08878-B9CD-CC48-8402-F950995A2142}" dt="2019-10-05T10:27:40.062" v="1403" actId="20577"/>
        <pc:sldMkLst>
          <pc:docMk/>
          <pc:sldMk cId="351336900" sldId="259"/>
        </pc:sldMkLst>
        <pc:spChg chg="mod">
          <ac:chgData name="Laura A Janda" userId="1f227e26-6259-47d3-b693-dce21943f79e" providerId="ADAL" clId="{D1C08878-B9CD-CC48-8402-F950995A2142}" dt="2019-10-05T10:27:40.062" v="1403" actId="20577"/>
          <ac:spMkLst>
            <pc:docMk/>
            <pc:sldMk cId="351336900" sldId="259"/>
            <ac:spMk id="6" creationId="{817BD42D-4045-4041-8C9C-036A3AD4B9B7}"/>
          </ac:spMkLst>
        </pc:spChg>
      </pc:sldChg>
      <pc:sldChg chg="modSp">
        <pc:chgData name="Laura A Janda" userId="1f227e26-6259-47d3-b693-dce21943f79e" providerId="ADAL" clId="{D1C08878-B9CD-CC48-8402-F950995A2142}" dt="2019-10-05T10:27:54.414" v="1404" actId="20577"/>
        <pc:sldMkLst>
          <pc:docMk/>
          <pc:sldMk cId="1317385579" sldId="261"/>
        </pc:sldMkLst>
        <pc:spChg chg="mod">
          <ac:chgData name="Laura A Janda" userId="1f227e26-6259-47d3-b693-dce21943f79e" providerId="ADAL" clId="{D1C08878-B9CD-CC48-8402-F950995A2142}" dt="2019-10-05T10:27:54.414" v="1404" actId="20577"/>
          <ac:spMkLst>
            <pc:docMk/>
            <pc:sldMk cId="1317385579" sldId="261"/>
            <ac:spMk id="6" creationId="{817BD42D-4045-4041-8C9C-036A3AD4B9B7}"/>
          </ac:spMkLst>
        </pc:spChg>
      </pc:sldChg>
      <pc:sldChg chg="addSp modSp">
        <pc:chgData name="Laura A Janda" userId="1f227e26-6259-47d3-b693-dce21943f79e" providerId="ADAL" clId="{D1C08878-B9CD-CC48-8402-F950995A2142}" dt="2019-10-06T06:43:44.591" v="1577" actId="14100"/>
        <pc:sldMkLst>
          <pc:docMk/>
          <pc:sldMk cId="3052952680" sldId="267"/>
        </pc:sldMkLst>
        <pc:spChg chg="mod">
          <ac:chgData name="Laura A Janda" userId="1f227e26-6259-47d3-b693-dce21943f79e" providerId="ADAL" clId="{D1C08878-B9CD-CC48-8402-F950995A2142}" dt="2019-10-05T09:27:50.715" v="273" actId="113"/>
          <ac:spMkLst>
            <pc:docMk/>
            <pc:sldMk cId="3052952680" sldId="267"/>
            <ac:spMk id="3" creationId="{506E65D1-D0FA-8C4E-9F1B-2DB183EADEBA}"/>
          </ac:spMkLst>
        </pc:spChg>
        <pc:picChg chg="add mod">
          <ac:chgData name="Laura A Janda" userId="1f227e26-6259-47d3-b693-dce21943f79e" providerId="ADAL" clId="{D1C08878-B9CD-CC48-8402-F950995A2142}" dt="2019-10-06T06:43:44.591" v="1577" actId="14100"/>
          <ac:picMkLst>
            <pc:docMk/>
            <pc:sldMk cId="3052952680" sldId="267"/>
            <ac:picMk id="5" creationId="{32238634-C58E-7743-9B66-28D85F37ACCF}"/>
          </ac:picMkLst>
        </pc:picChg>
      </pc:sldChg>
      <pc:sldChg chg="addSp modSp">
        <pc:chgData name="Laura A Janda" userId="1f227e26-6259-47d3-b693-dce21943f79e" providerId="ADAL" clId="{D1C08878-B9CD-CC48-8402-F950995A2142}" dt="2019-10-06T06:44:00.286" v="1579"/>
        <pc:sldMkLst>
          <pc:docMk/>
          <pc:sldMk cId="3746077431" sldId="268"/>
        </pc:sldMkLst>
        <pc:spChg chg="mod">
          <ac:chgData name="Laura A Janda" userId="1f227e26-6259-47d3-b693-dce21943f79e" providerId="ADAL" clId="{D1C08878-B9CD-CC48-8402-F950995A2142}" dt="2019-10-05T09:37:55.198" v="543" actId="113"/>
          <ac:spMkLst>
            <pc:docMk/>
            <pc:sldMk cId="3746077431" sldId="268"/>
            <ac:spMk id="3" creationId="{506E65D1-D0FA-8C4E-9F1B-2DB183EADEBA}"/>
          </ac:spMkLst>
        </pc:spChg>
        <pc:picChg chg="add">
          <ac:chgData name="Laura A Janda" userId="1f227e26-6259-47d3-b693-dce21943f79e" providerId="ADAL" clId="{D1C08878-B9CD-CC48-8402-F950995A2142}" dt="2019-10-06T06:44:00.286" v="1579"/>
          <ac:picMkLst>
            <pc:docMk/>
            <pc:sldMk cId="3746077431" sldId="268"/>
            <ac:picMk id="5" creationId="{EF4D7A8F-0417-9C45-A197-BD9F4EC5FE2E}"/>
          </ac:picMkLst>
        </pc:picChg>
      </pc:sldChg>
      <pc:sldChg chg="addSp modSp">
        <pc:chgData name="Laura A Janda" userId="1f227e26-6259-47d3-b693-dce21943f79e" providerId="ADAL" clId="{D1C08878-B9CD-CC48-8402-F950995A2142}" dt="2019-10-13T19:31:59.843" v="1900" actId="20577"/>
        <pc:sldMkLst>
          <pc:docMk/>
          <pc:sldMk cId="3372609607" sldId="269"/>
        </pc:sldMkLst>
        <pc:spChg chg="mod">
          <ac:chgData name="Laura A Janda" userId="1f227e26-6259-47d3-b693-dce21943f79e" providerId="ADAL" clId="{D1C08878-B9CD-CC48-8402-F950995A2142}" dt="2019-10-13T19:31:59.843" v="1900" actId="20577"/>
          <ac:spMkLst>
            <pc:docMk/>
            <pc:sldMk cId="3372609607" sldId="269"/>
            <ac:spMk id="3" creationId="{506E65D1-D0FA-8C4E-9F1B-2DB183EADEBA}"/>
          </ac:spMkLst>
        </pc:spChg>
        <pc:picChg chg="add">
          <ac:chgData name="Laura A Janda" userId="1f227e26-6259-47d3-b693-dce21943f79e" providerId="ADAL" clId="{D1C08878-B9CD-CC48-8402-F950995A2142}" dt="2019-10-06T06:44:05.821" v="1580"/>
          <ac:picMkLst>
            <pc:docMk/>
            <pc:sldMk cId="3372609607" sldId="269"/>
            <ac:picMk id="5" creationId="{43C02F51-5D5B-4741-B62E-CF6404FB72DF}"/>
          </ac:picMkLst>
        </pc:picChg>
      </pc:sldChg>
      <pc:sldChg chg="modSp">
        <pc:chgData name="Laura A Janda" userId="1f227e26-6259-47d3-b693-dce21943f79e" providerId="ADAL" clId="{D1C08878-B9CD-CC48-8402-F950995A2142}" dt="2019-10-05T09:39:51.023" v="584" actId="113"/>
        <pc:sldMkLst>
          <pc:docMk/>
          <pc:sldMk cId="2991736983" sldId="270"/>
        </pc:sldMkLst>
        <pc:spChg chg="mod">
          <ac:chgData name="Laura A Janda" userId="1f227e26-6259-47d3-b693-dce21943f79e" providerId="ADAL" clId="{D1C08878-B9CD-CC48-8402-F950995A2142}" dt="2019-10-05T09:39:51.023" v="584" actId="113"/>
          <ac:spMkLst>
            <pc:docMk/>
            <pc:sldMk cId="2991736983" sldId="270"/>
            <ac:spMk id="3" creationId="{506E65D1-D0FA-8C4E-9F1B-2DB183EADEBA}"/>
          </ac:spMkLst>
        </pc:spChg>
      </pc:sldChg>
      <pc:sldChg chg="modSp">
        <pc:chgData name="Laura A Janda" userId="1f227e26-6259-47d3-b693-dce21943f79e" providerId="ADAL" clId="{D1C08878-B9CD-CC48-8402-F950995A2142}" dt="2019-10-05T09:40:17.902" v="587" actId="113"/>
        <pc:sldMkLst>
          <pc:docMk/>
          <pc:sldMk cId="709346943" sldId="271"/>
        </pc:sldMkLst>
        <pc:spChg chg="mod">
          <ac:chgData name="Laura A Janda" userId="1f227e26-6259-47d3-b693-dce21943f79e" providerId="ADAL" clId="{D1C08878-B9CD-CC48-8402-F950995A2142}" dt="2019-10-05T09:40:17.902" v="587" actId="113"/>
          <ac:spMkLst>
            <pc:docMk/>
            <pc:sldMk cId="709346943" sldId="271"/>
            <ac:spMk id="3" creationId="{506E65D1-D0FA-8C4E-9F1B-2DB183EADEBA}"/>
          </ac:spMkLst>
        </pc:spChg>
      </pc:sldChg>
      <pc:sldChg chg="addSp modSp">
        <pc:chgData name="Laura A Janda" userId="1f227e26-6259-47d3-b693-dce21943f79e" providerId="ADAL" clId="{D1C08878-B9CD-CC48-8402-F950995A2142}" dt="2019-10-06T06:45:00.794" v="1584"/>
        <pc:sldMkLst>
          <pc:docMk/>
          <pc:sldMk cId="1634052796" sldId="272"/>
        </pc:sldMkLst>
        <pc:spChg chg="mod">
          <ac:chgData name="Laura A Janda" userId="1f227e26-6259-47d3-b693-dce21943f79e" providerId="ADAL" clId="{D1C08878-B9CD-CC48-8402-F950995A2142}" dt="2019-10-05T09:49:00.097" v="929" actId="113"/>
          <ac:spMkLst>
            <pc:docMk/>
            <pc:sldMk cId="1634052796" sldId="272"/>
            <ac:spMk id="3" creationId="{30BC99BD-9CF1-FB4A-9017-5F2F1F9A55CD}"/>
          </ac:spMkLst>
        </pc:spChg>
        <pc:picChg chg="add">
          <ac:chgData name="Laura A Janda" userId="1f227e26-6259-47d3-b693-dce21943f79e" providerId="ADAL" clId="{D1C08878-B9CD-CC48-8402-F950995A2142}" dt="2019-10-06T06:45:00.794" v="1584"/>
          <ac:picMkLst>
            <pc:docMk/>
            <pc:sldMk cId="1634052796" sldId="272"/>
            <ac:picMk id="5" creationId="{551DFAFC-1985-CC4F-BC8B-291EADEF527F}"/>
          </ac:picMkLst>
        </pc:picChg>
      </pc:sldChg>
      <pc:sldChg chg="modSp ord">
        <pc:chgData name="Laura A Janda" userId="1f227e26-6259-47d3-b693-dce21943f79e" providerId="ADAL" clId="{D1C08878-B9CD-CC48-8402-F950995A2142}" dt="2019-10-06T06:41:54.449" v="1567"/>
        <pc:sldMkLst>
          <pc:docMk/>
          <pc:sldMk cId="2787152497" sldId="273"/>
        </pc:sldMkLst>
        <pc:spChg chg="mod">
          <ac:chgData name="Laura A Janda" userId="1f227e26-6259-47d3-b693-dce21943f79e" providerId="ADAL" clId="{D1C08878-B9CD-CC48-8402-F950995A2142}" dt="2019-10-05T09:57:27.465" v="1272" actId="113"/>
          <ac:spMkLst>
            <pc:docMk/>
            <pc:sldMk cId="2787152497" sldId="273"/>
            <ac:spMk id="3" creationId="{30BC99BD-9CF1-FB4A-9017-5F2F1F9A55CD}"/>
          </ac:spMkLst>
        </pc:spChg>
      </pc:sldChg>
      <pc:sldChg chg="addSp modSp">
        <pc:chgData name="Laura A Janda" userId="1f227e26-6259-47d3-b693-dce21943f79e" providerId="ADAL" clId="{D1C08878-B9CD-CC48-8402-F950995A2142}" dt="2019-10-06T06:47:39.267" v="1703"/>
        <pc:sldMkLst>
          <pc:docMk/>
          <pc:sldMk cId="437945864" sldId="274"/>
        </pc:sldMkLst>
        <pc:spChg chg="mod">
          <ac:chgData name="Laura A Janda" userId="1f227e26-6259-47d3-b693-dce21943f79e" providerId="ADAL" clId="{D1C08878-B9CD-CC48-8402-F950995A2142}" dt="2019-10-06T06:41:07.202" v="1566" actId="20577"/>
          <ac:spMkLst>
            <pc:docMk/>
            <pc:sldMk cId="437945864" sldId="274"/>
            <ac:spMk id="3" creationId="{30BC99BD-9CF1-FB4A-9017-5F2F1F9A55CD}"/>
          </ac:spMkLst>
        </pc:spChg>
        <pc:picChg chg="add">
          <ac:chgData name="Laura A Janda" userId="1f227e26-6259-47d3-b693-dce21943f79e" providerId="ADAL" clId="{D1C08878-B9CD-CC48-8402-F950995A2142}" dt="2019-10-06T06:47:39.267" v="1703"/>
          <ac:picMkLst>
            <pc:docMk/>
            <pc:sldMk cId="437945864" sldId="274"/>
            <ac:picMk id="5" creationId="{B4DBB207-8013-5A44-B4FD-F86529FF6C43}"/>
          </ac:picMkLst>
        </pc:picChg>
      </pc:sldChg>
      <pc:sldChg chg="modSp">
        <pc:chgData name="Laura A Janda" userId="1f227e26-6259-47d3-b693-dce21943f79e" providerId="ADAL" clId="{D1C08878-B9CD-CC48-8402-F950995A2142}" dt="2019-10-05T10:03:40.912" v="1365" actId="20577"/>
        <pc:sldMkLst>
          <pc:docMk/>
          <pc:sldMk cId="3598759965" sldId="275"/>
        </pc:sldMkLst>
        <pc:spChg chg="mod">
          <ac:chgData name="Laura A Janda" userId="1f227e26-6259-47d3-b693-dce21943f79e" providerId="ADAL" clId="{D1C08878-B9CD-CC48-8402-F950995A2142}" dt="2019-10-05T10:03:40.912" v="1365" actId="20577"/>
          <ac:spMkLst>
            <pc:docMk/>
            <pc:sldMk cId="3598759965" sldId="275"/>
            <ac:spMk id="3" creationId="{30BC99BD-9CF1-FB4A-9017-5F2F1F9A55CD}"/>
          </ac:spMkLst>
        </pc:spChg>
      </pc:sldChg>
      <pc:sldChg chg="addSp modSp">
        <pc:chgData name="Laura A Janda" userId="1f227e26-6259-47d3-b693-dce21943f79e" providerId="ADAL" clId="{D1C08878-B9CD-CC48-8402-F950995A2142}" dt="2019-10-06T06:43:56.084" v="1578"/>
        <pc:sldMkLst>
          <pc:docMk/>
          <pc:sldMk cId="51644978" sldId="276"/>
        </pc:sldMkLst>
        <pc:spChg chg="mod">
          <ac:chgData name="Laura A Janda" userId="1f227e26-6259-47d3-b693-dce21943f79e" providerId="ADAL" clId="{D1C08878-B9CD-CC48-8402-F950995A2142}" dt="2019-10-05T09:28:42.278" v="286" actId="20577"/>
          <ac:spMkLst>
            <pc:docMk/>
            <pc:sldMk cId="51644978" sldId="276"/>
            <ac:spMk id="2" creationId="{869A4043-A0BD-2C4D-A1EE-060094763589}"/>
          </ac:spMkLst>
        </pc:spChg>
        <pc:spChg chg="mod">
          <ac:chgData name="Laura A Janda" userId="1f227e26-6259-47d3-b693-dce21943f79e" providerId="ADAL" clId="{D1C08878-B9CD-CC48-8402-F950995A2142}" dt="2019-10-05T09:38:04.259" v="544" actId="20577"/>
          <ac:spMkLst>
            <pc:docMk/>
            <pc:sldMk cId="51644978" sldId="276"/>
            <ac:spMk id="3" creationId="{506E65D1-D0FA-8C4E-9F1B-2DB183EADEBA}"/>
          </ac:spMkLst>
        </pc:spChg>
        <pc:picChg chg="add">
          <ac:chgData name="Laura A Janda" userId="1f227e26-6259-47d3-b693-dce21943f79e" providerId="ADAL" clId="{D1C08878-B9CD-CC48-8402-F950995A2142}" dt="2019-10-06T06:43:56.084" v="1578"/>
          <ac:picMkLst>
            <pc:docMk/>
            <pc:sldMk cId="51644978" sldId="276"/>
            <ac:picMk id="5" creationId="{D79EDDBF-D1F5-374E-9CB4-BD865BCC957D}"/>
          </ac:picMkLst>
        </pc:picChg>
      </pc:sldChg>
      <pc:sldChg chg="addSp modSp">
        <pc:chgData name="Laura A Janda" userId="1f227e26-6259-47d3-b693-dce21943f79e" providerId="ADAL" clId="{D1C08878-B9CD-CC48-8402-F950995A2142}" dt="2019-10-06T06:44:30.961" v="1583" actId="1076"/>
        <pc:sldMkLst>
          <pc:docMk/>
          <pc:sldMk cId="1006766249" sldId="277"/>
        </pc:sldMkLst>
        <pc:spChg chg="mod">
          <ac:chgData name="Laura A Janda" userId="1f227e26-6259-47d3-b693-dce21943f79e" providerId="ADAL" clId="{D1C08878-B9CD-CC48-8402-F950995A2142}" dt="2019-10-05T09:38:55.008" v="561" actId="113"/>
          <ac:spMkLst>
            <pc:docMk/>
            <pc:sldMk cId="1006766249" sldId="277"/>
            <ac:spMk id="3" creationId="{506E65D1-D0FA-8C4E-9F1B-2DB183EADEBA}"/>
          </ac:spMkLst>
        </pc:spChg>
        <pc:picChg chg="add">
          <ac:chgData name="Laura A Janda" userId="1f227e26-6259-47d3-b693-dce21943f79e" providerId="ADAL" clId="{D1C08878-B9CD-CC48-8402-F950995A2142}" dt="2019-10-06T06:44:12.087" v="1581"/>
          <ac:picMkLst>
            <pc:docMk/>
            <pc:sldMk cId="1006766249" sldId="277"/>
            <ac:picMk id="5" creationId="{AB436679-E0A3-574A-A5C2-45F7D4F95F72}"/>
          </ac:picMkLst>
        </pc:picChg>
        <pc:picChg chg="add mod">
          <ac:chgData name="Laura A Janda" userId="1f227e26-6259-47d3-b693-dce21943f79e" providerId="ADAL" clId="{D1C08878-B9CD-CC48-8402-F950995A2142}" dt="2019-10-06T06:44:30.961" v="1583" actId="1076"/>
          <ac:picMkLst>
            <pc:docMk/>
            <pc:sldMk cId="1006766249" sldId="277"/>
            <ac:picMk id="6" creationId="{87873700-F98F-EE4A-8465-DDD94DA0C13E}"/>
          </ac:picMkLst>
        </pc:picChg>
      </pc:sldChg>
      <pc:sldChg chg="modSp">
        <pc:chgData name="Laura A Janda" userId="1f227e26-6259-47d3-b693-dce21943f79e" providerId="ADAL" clId="{D1C08878-B9CD-CC48-8402-F950995A2142}" dt="2019-10-05T10:18:19.338" v="1399" actId="20577"/>
        <pc:sldMkLst>
          <pc:docMk/>
          <pc:sldMk cId="1015051041" sldId="278"/>
        </pc:sldMkLst>
        <pc:spChg chg="mod">
          <ac:chgData name="Laura A Janda" userId="1f227e26-6259-47d3-b693-dce21943f79e" providerId="ADAL" clId="{D1C08878-B9CD-CC48-8402-F950995A2142}" dt="2019-10-05T10:18:19.338" v="1399" actId="20577"/>
          <ac:spMkLst>
            <pc:docMk/>
            <pc:sldMk cId="1015051041" sldId="278"/>
            <ac:spMk id="3" creationId="{506E65D1-D0FA-8C4E-9F1B-2DB183EADEBA}"/>
          </ac:spMkLst>
        </pc:spChg>
      </pc:sldChg>
      <pc:sldChg chg="modSp">
        <pc:chgData name="Laura A Janda" userId="1f227e26-6259-47d3-b693-dce21943f79e" providerId="ADAL" clId="{D1C08878-B9CD-CC48-8402-F950995A2142}" dt="2019-10-05T09:41:30.686" v="601" actId="113"/>
        <pc:sldMkLst>
          <pc:docMk/>
          <pc:sldMk cId="3320328004" sldId="279"/>
        </pc:sldMkLst>
        <pc:spChg chg="mod">
          <ac:chgData name="Laura A Janda" userId="1f227e26-6259-47d3-b693-dce21943f79e" providerId="ADAL" clId="{D1C08878-B9CD-CC48-8402-F950995A2142}" dt="2019-10-05T09:41:30.686" v="601" actId="113"/>
          <ac:spMkLst>
            <pc:docMk/>
            <pc:sldMk cId="3320328004" sldId="279"/>
            <ac:spMk id="3" creationId="{506E65D1-D0FA-8C4E-9F1B-2DB183EADEBA}"/>
          </ac:spMkLst>
        </pc:spChg>
      </pc:sldChg>
      <pc:sldChg chg="modSp">
        <pc:chgData name="Laura A Janda" userId="1f227e26-6259-47d3-b693-dce21943f79e" providerId="ADAL" clId="{D1C08878-B9CD-CC48-8402-F950995A2142}" dt="2019-10-05T09:42:21.166" v="642" actId="113"/>
        <pc:sldMkLst>
          <pc:docMk/>
          <pc:sldMk cId="738114444" sldId="280"/>
        </pc:sldMkLst>
        <pc:spChg chg="mod">
          <ac:chgData name="Laura A Janda" userId="1f227e26-6259-47d3-b693-dce21943f79e" providerId="ADAL" clId="{D1C08878-B9CD-CC48-8402-F950995A2142}" dt="2019-10-05T09:42:21.166" v="642" actId="113"/>
          <ac:spMkLst>
            <pc:docMk/>
            <pc:sldMk cId="738114444" sldId="280"/>
            <ac:spMk id="3" creationId="{506E65D1-D0FA-8C4E-9F1B-2DB183EADEBA}"/>
          </ac:spMkLst>
        </pc:spChg>
      </pc:sldChg>
      <pc:sldChg chg="modSp">
        <pc:chgData name="Laura A Janda" userId="1f227e26-6259-47d3-b693-dce21943f79e" providerId="ADAL" clId="{D1C08878-B9CD-CC48-8402-F950995A2142}" dt="2019-10-05T09:43:37.577" v="725" actId="113"/>
        <pc:sldMkLst>
          <pc:docMk/>
          <pc:sldMk cId="2955911531" sldId="281"/>
        </pc:sldMkLst>
        <pc:spChg chg="mod">
          <ac:chgData name="Laura A Janda" userId="1f227e26-6259-47d3-b693-dce21943f79e" providerId="ADAL" clId="{D1C08878-B9CD-CC48-8402-F950995A2142}" dt="2019-10-05T09:43:37.577" v="725" actId="113"/>
          <ac:spMkLst>
            <pc:docMk/>
            <pc:sldMk cId="2955911531" sldId="281"/>
            <ac:spMk id="3" creationId="{506E65D1-D0FA-8C4E-9F1B-2DB183EADEBA}"/>
          </ac:spMkLst>
        </pc:spChg>
      </pc:sldChg>
      <pc:sldChg chg="modSp">
        <pc:chgData name="Laura A Janda" userId="1f227e26-6259-47d3-b693-dce21943f79e" providerId="ADAL" clId="{D1C08878-B9CD-CC48-8402-F950995A2142}" dt="2019-10-05T09:44:45.607" v="733" actId="113"/>
        <pc:sldMkLst>
          <pc:docMk/>
          <pc:sldMk cId="2642352148" sldId="282"/>
        </pc:sldMkLst>
        <pc:spChg chg="mod">
          <ac:chgData name="Laura A Janda" userId="1f227e26-6259-47d3-b693-dce21943f79e" providerId="ADAL" clId="{D1C08878-B9CD-CC48-8402-F950995A2142}" dt="2019-10-05T09:44:45.607" v="733" actId="113"/>
          <ac:spMkLst>
            <pc:docMk/>
            <pc:sldMk cId="2642352148" sldId="282"/>
            <ac:spMk id="3" creationId="{E0D5A004-991F-894A-9032-965067498DBC}"/>
          </ac:spMkLst>
        </pc:spChg>
      </pc:sldChg>
      <pc:sldChg chg="addSp modSp">
        <pc:chgData name="Laura A Janda" userId="1f227e26-6259-47d3-b693-dce21943f79e" providerId="ADAL" clId="{D1C08878-B9CD-CC48-8402-F950995A2142}" dt="2019-10-06T06:47:06.018" v="1697"/>
        <pc:sldMkLst>
          <pc:docMk/>
          <pc:sldMk cId="1308205534" sldId="283"/>
        </pc:sldMkLst>
        <pc:spChg chg="mod">
          <ac:chgData name="Laura A Janda" userId="1f227e26-6259-47d3-b693-dce21943f79e" providerId="ADAL" clId="{D1C08878-B9CD-CC48-8402-F950995A2142}" dt="2019-10-06T06:47:00.213" v="1696" actId="114"/>
          <ac:spMkLst>
            <pc:docMk/>
            <pc:sldMk cId="1308205534" sldId="283"/>
            <ac:spMk id="3" creationId="{30BC99BD-9CF1-FB4A-9017-5F2F1F9A55CD}"/>
          </ac:spMkLst>
        </pc:spChg>
        <pc:picChg chg="add">
          <ac:chgData name="Laura A Janda" userId="1f227e26-6259-47d3-b693-dce21943f79e" providerId="ADAL" clId="{D1C08878-B9CD-CC48-8402-F950995A2142}" dt="2019-10-06T06:47:06.018" v="1697"/>
          <ac:picMkLst>
            <pc:docMk/>
            <pc:sldMk cId="1308205534" sldId="283"/>
            <ac:picMk id="5" creationId="{CC4F6F91-649C-5843-96FC-98B691AAA43A}"/>
          </ac:picMkLst>
        </pc:picChg>
      </pc:sldChg>
      <pc:sldChg chg="addSp modSp">
        <pc:chgData name="Laura A Janda" userId="1f227e26-6259-47d3-b693-dce21943f79e" providerId="ADAL" clId="{D1C08878-B9CD-CC48-8402-F950995A2142}" dt="2019-10-06T06:47:22.774" v="1701" actId="1076"/>
        <pc:sldMkLst>
          <pc:docMk/>
          <pc:sldMk cId="3986990483" sldId="284"/>
        </pc:sldMkLst>
        <pc:spChg chg="mod">
          <ac:chgData name="Laura A Janda" userId="1f227e26-6259-47d3-b693-dce21943f79e" providerId="ADAL" clId="{D1C08878-B9CD-CC48-8402-F950995A2142}" dt="2019-10-05T09:53:40.498" v="1119" actId="113"/>
          <ac:spMkLst>
            <pc:docMk/>
            <pc:sldMk cId="3986990483" sldId="284"/>
            <ac:spMk id="3" creationId="{30BC99BD-9CF1-FB4A-9017-5F2F1F9A55CD}"/>
          </ac:spMkLst>
        </pc:spChg>
        <pc:picChg chg="add">
          <ac:chgData name="Laura A Janda" userId="1f227e26-6259-47d3-b693-dce21943f79e" providerId="ADAL" clId="{D1C08878-B9CD-CC48-8402-F950995A2142}" dt="2019-10-06T06:47:13.703" v="1698"/>
          <ac:picMkLst>
            <pc:docMk/>
            <pc:sldMk cId="3986990483" sldId="284"/>
            <ac:picMk id="5" creationId="{89DAB855-87BA-094B-A5F9-98D5028D73E6}"/>
          </ac:picMkLst>
        </pc:picChg>
        <pc:picChg chg="add mod">
          <ac:chgData name="Laura A Janda" userId="1f227e26-6259-47d3-b693-dce21943f79e" providerId="ADAL" clId="{D1C08878-B9CD-CC48-8402-F950995A2142}" dt="2019-10-06T06:47:22.774" v="1701" actId="1076"/>
          <ac:picMkLst>
            <pc:docMk/>
            <pc:sldMk cId="3986990483" sldId="284"/>
            <ac:picMk id="6" creationId="{8715B2B6-65E6-3043-98D6-1DE8F7CD7AFD}"/>
          </ac:picMkLst>
        </pc:picChg>
      </pc:sldChg>
      <pc:sldChg chg="addSp modSp">
        <pc:chgData name="Laura A Janda" userId="1f227e26-6259-47d3-b693-dce21943f79e" providerId="ADAL" clId="{D1C08878-B9CD-CC48-8402-F950995A2142}" dt="2019-10-06T06:47:32.898" v="1702"/>
        <pc:sldMkLst>
          <pc:docMk/>
          <pc:sldMk cId="3737881184" sldId="285"/>
        </pc:sldMkLst>
        <pc:spChg chg="mod">
          <ac:chgData name="Laura A Janda" userId="1f227e26-6259-47d3-b693-dce21943f79e" providerId="ADAL" clId="{D1C08878-B9CD-CC48-8402-F950995A2142}" dt="2019-10-05T09:55:58.247" v="1254" actId="113"/>
          <ac:spMkLst>
            <pc:docMk/>
            <pc:sldMk cId="3737881184" sldId="285"/>
            <ac:spMk id="3" creationId="{30BC99BD-9CF1-FB4A-9017-5F2F1F9A55CD}"/>
          </ac:spMkLst>
        </pc:spChg>
        <pc:picChg chg="add">
          <ac:chgData name="Laura A Janda" userId="1f227e26-6259-47d3-b693-dce21943f79e" providerId="ADAL" clId="{D1C08878-B9CD-CC48-8402-F950995A2142}" dt="2019-10-06T06:47:32.898" v="1702"/>
          <ac:picMkLst>
            <pc:docMk/>
            <pc:sldMk cId="3737881184" sldId="285"/>
            <ac:picMk id="5" creationId="{2E7B81C2-7A3E-874A-8712-50392E0F2F29}"/>
          </ac:picMkLst>
        </pc:picChg>
      </pc:sldChg>
      <pc:sldChg chg="addSp modSp">
        <pc:chgData name="Laura A Janda" userId="1f227e26-6259-47d3-b693-dce21943f79e" providerId="ADAL" clId="{D1C08878-B9CD-CC48-8402-F950995A2142}" dt="2019-10-06T06:47:44.718" v="1704"/>
        <pc:sldMkLst>
          <pc:docMk/>
          <pc:sldMk cId="3843283922" sldId="286"/>
        </pc:sldMkLst>
        <pc:spChg chg="mod">
          <ac:chgData name="Laura A Janda" userId="1f227e26-6259-47d3-b693-dce21943f79e" providerId="ADAL" clId="{D1C08878-B9CD-CC48-8402-F950995A2142}" dt="2019-10-05T10:00:46.681" v="1317" actId="113"/>
          <ac:spMkLst>
            <pc:docMk/>
            <pc:sldMk cId="3843283922" sldId="286"/>
            <ac:spMk id="3" creationId="{30BC99BD-9CF1-FB4A-9017-5F2F1F9A55CD}"/>
          </ac:spMkLst>
        </pc:spChg>
        <pc:picChg chg="add">
          <ac:chgData name="Laura A Janda" userId="1f227e26-6259-47d3-b693-dce21943f79e" providerId="ADAL" clId="{D1C08878-B9CD-CC48-8402-F950995A2142}" dt="2019-10-06T06:47:44.718" v="1704"/>
          <ac:picMkLst>
            <pc:docMk/>
            <pc:sldMk cId="3843283922" sldId="286"/>
            <ac:picMk id="5" creationId="{3C36B2C7-068A-774E-BC6F-BD266E64D791}"/>
          </ac:picMkLst>
        </pc:picChg>
      </pc:sldChg>
      <pc:sldChg chg="modSp">
        <pc:chgData name="Laura A Janda" userId="1f227e26-6259-47d3-b693-dce21943f79e" providerId="ADAL" clId="{D1C08878-B9CD-CC48-8402-F950995A2142}" dt="2019-10-05T10:01:56.355" v="1335" actId="113"/>
        <pc:sldMkLst>
          <pc:docMk/>
          <pc:sldMk cId="2629831557" sldId="287"/>
        </pc:sldMkLst>
        <pc:spChg chg="mod">
          <ac:chgData name="Laura A Janda" userId="1f227e26-6259-47d3-b693-dce21943f79e" providerId="ADAL" clId="{D1C08878-B9CD-CC48-8402-F950995A2142}" dt="2019-10-05T10:01:56.355" v="1335" actId="113"/>
          <ac:spMkLst>
            <pc:docMk/>
            <pc:sldMk cId="2629831557" sldId="287"/>
            <ac:spMk id="3" creationId="{30BC99BD-9CF1-FB4A-9017-5F2F1F9A55CD}"/>
          </ac:spMkLst>
        </pc:spChg>
      </pc:sldChg>
      <pc:sldChg chg="modSp">
        <pc:chgData name="Laura A Janda" userId="1f227e26-6259-47d3-b693-dce21943f79e" providerId="ADAL" clId="{D1C08878-B9CD-CC48-8402-F950995A2142}" dt="2019-10-05T10:04:06.420" v="1368" actId="113"/>
        <pc:sldMkLst>
          <pc:docMk/>
          <pc:sldMk cId="918166460" sldId="288"/>
        </pc:sldMkLst>
        <pc:spChg chg="mod">
          <ac:chgData name="Laura A Janda" userId="1f227e26-6259-47d3-b693-dce21943f79e" providerId="ADAL" clId="{D1C08878-B9CD-CC48-8402-F950995A2142}" dt="2019-10-05T10:04:06.420" v="1368" actId="113"/>
          <ac:spMkLst>
            <pc:docMk/>
            <pc:sldMk cId="918166460" sldId="288"/>
            <ac:spMk id="3" creationId="{30BC99BD-9CF1-FB4A-9017-5F2F1F9A55CD}"/>
          </ac:spMkLst>
        </pc:spChg>
      </pc:sldChg>
      <pc:sldChg chg="addSp delSp modSp">
        <pc:chgData name="Laura A Janda" userId="1f227e26-6259-47d3-b693-dce21943f79e" providerId="ADAL" clId="{D1C08878-B9CD-CC48-8402-F950995A2142}" dt="2019-10-14T13:03:18.642" v="1949" actId="1076"/>
        <pc:sldMkLst>
          <pc:docMk/>
          <pc:sldMk cId="3216675805" sldId="289"/>
        </pc:sldMkLst>
        <pc:spChg chg="mod">
          <ac:chgData name="Laura A Janda" userId="1f227e26-6259-47d3-b693-dce21943f79e" providerId="ADAL" clId="{D1C08878-B9CD-CC48-8402-F950995A2142}" dt="2019-10-05T09:24:03.163" v="236" actId="20577"/>
          <ac:spMkLst>
            <pc:docMk/>
            <pc:sldMk cId="3216675805" sldId="289"/>
            <ac:spMk id="2" creationId="{78B06269-4BD9-2C41-B209-6E24663202B4}"/>
          </ac:spMkLst>
        </pc:spChg>
        <pc:spChg chg="del">
          <ac:chgData name="Laura A Janda" userId="1f227e26-6259-47d3-b693-dce21943f79e" providerId="ADAL" clId="{D1C08878-B9CD-CC48-8402-F950995A2142}" dt="2019-10-05T09:12:09.710" v="1" actId="478"/>
          <ac:spMkLst>
            <pc:docMk/>
            <pc:sldMk cId="3216675805" sldId="289"/>
            <ac:spMk id="3" creationId="{30BC99BD-9CF1-FB4A-9017-5F2F1F9A55CD}"/>
          </ac:spMkLst>
        </pc:spChg>
        <pc:spChg chg="add mod">
          <ac:chgData name="Laura A Janda" userId="1f227e26-6259-47d3-b693-dce21943f79e" providerId="ADAL" clId="{D1C08878-B9CD-CC48-8402-F950995A2142}" dt="2019-10-14T13:02:58.495" v="1947" actId="1036"/>
          <ac:spMkLst>
            <pc:docMk/>
            <pc:sldMk cId="3216675805" sldId="289"/>
            <ac:spMk id="3" creationId="{8D3FC238-8938-3A4A-AD38-BC52D87D37C4}"/>
          </ac:spMkLst>
        </pc:spChg>
        <pc:spChg chg="add del mod">
          <ac:chgData name="Laura A Janda" userId="1f227e26-6259-47d3-b693-dce21943f79e" providerId="ADAL" clId="{D1C08878-B9CD-CC48-8402-F950995A2142}" dt="2019-10-05T09:12:21.919" v="2"/>
          <ac:spMkLst>
            <pc:docMk/>
            <pc:sldMk cId="3216675805" sldId="289"/>
            <ac:spMk id="7" creationId="{E34FD270-022A-3445-99D5-72544F85E9B9}"/>
          </ac:spMkLst>
        </pc:spChg>
        <pc:spChg chg="mod">
          <ac:chgData name="Laura A Janda" userId="1f227e26-6259-47d3-b693-dce21943f79e" providerId="ADAL" clId="{D1C08878-B9CD-CC48-8402-F950995A2142}" dt="2019-10-14T13:03:06.479" v="1948" actId="1076"/>
          <ac:spMkLst>
            <pc:docMk/>
            <pc:sldMk cId="3216675805" sldId="289"/>
            <ac:spMk id="9" creationId="{32DD7165-291D-A447-BC9C-3AC6B101FDDC}"/>
          </ac:spMkLst>
        </pc:spChg>
        <pc:spChg chg="mod">
          <ac:chgData name="Laura A Janda" userId="1f227e26-6259-47d3-b693-dce21943f79e" providerId="ADAL" clId="{D1C08878-B9CD-CC48-8402-F950995A2142}" dt="2019-10-14T13:03:18.642" v="1949" actId="1076"/>
          <ac:spMkLst>
            <pc:docMk/>
            <pc:sldMk cId="3216675805" sldId="289"/>
            <ac:spMk id="10" creationId="{22356C04-0C75-C343-93CD-18832A8F6BCC}"/>
          </ac:spMkLst>
        </pc:spChg>
        <pc:spChg chg="add mod">
          <ac:chgData name="Laura A Janda" userId="1f227e26-6259-47d3-b693-dce21943f79e" providerId="ADAL" clId="{D1C08878-B9CD-CC48-8402-F950995A2142}" dt="2019-10-14T12:58:23.784" v="1904" actId="20577"/>
          <ac:spMkLst>
            <pc:docMk/>
            <pc:sldMk cId="3216675805" sldId="289"/>
            <ac:spMk id="11" creationId="{171AAE2B-0C80-5540-8CAA-82D70732F1FD}"/>
          </ac:spMkLst>
        </pc:spChg>
        <pc:spChg chg="add mod">
          <ac:chgData name="Laura A Janda" userId="1f227e26-6259-47d3-b693-dce21943f79e" providerId="ADAL" clId="{D1C08878-B9CD-CC48-8402-F950995A2142}" dt="2019-10-14T13:01:42.504" v="1929" actId="20577"/>
          <ac:spMkLst>
            <pc:docMk/>
            <pc:sldMk cId="3216675805" sldId="289"/>
            <ac:spMk id="12" creationId="{8689CB12-3735-0A43-A658-59F41E63831F}"/>
          </ac:spMkLst>
        </pc:spChg>
        <pc:picChg chg="del mod">
          <ac:chgData name="Laura A Janda" userId="1f227e26-6259-47d3-b693-dce21943f79e" providerId="ADAL" clId="{D1C08878-B9CD-CC48-8402-F950995A2142}" dt="2019-10-14T13:01:18.987" v="1909" actId="478"/>
          <ac:picMkLst>
            <pc:docMk/>
            <pc:sldMk cId="3216675805" sldId="289"/>
            <ac:picMk id="6" creationId="{22ECD4B6-F35E-D947-BF48-920F5E7533D5}"/>
          </ac:picMkLst>
        </pc:picChg>
        <pc:picChg chg="mod">
          <ac:chgData name="Laura A Janda" userId="1f227e26-6259-47d3-b693-dce21943f79e" providerId="ADAL" clId="{D1C08878-B9CD-CC48-8402-F950995A2142}" dt="2019-10-14T13:01:23.193" v="1910" actId="1076"/>
          <ac:picMkLst>
            <pc:docMk/>
            <pc:sldMk cId="3216675805" sldId="289"/>
            <ac:picMk id="8" creationId="{B9F35646-0E4C-C345-8922-B278DD56FF26}"/>
          </ac:picMkLst>
        </pc:picChg>
      </pc:sldChg>
      <pc:sldChg chg="addSp modSp add">
        <pc:chgData name="Laura A Janda" userId="1f227e26-6259-47d3-b693-dce21943f79e" providerId="ADAL" clId="{D1C08878-B9CD-CC48-8402-F950995A2142}" dt="2019-10-06T06:30:29.028" v="1510" actId="1076"/>
        <pc:sldMkLst>
          <pc:docMk/>
          <pc:sldMk cId="1209191880" sldId="290"/>
        </pc:sldMkLst>
        <pc:spChg chg="add mod">
          <ac:chgData name="Laura A Janda" userId="1f227e26-6259-47d3-b693-dce21943f79e" providerId="ADAL" clId="{D1C08878-B9CD-CC48-8402-F950995A2142}" dt="2019-10-06T06:30:29.028" v="1510" actId="1076"/>
          <ac:spMkLst>
            <pc:docMk/>
            <pc:sldMk cId="1209191880" sldId="290"/>
            <ac:spMk id="3" creationId="{9030CC34-C507-3C4D-A913-E210943BD47D}"/>
          </ac:spMkLst>
        </pc:spChg>
        <pc:picChg chg="add mod">
          <ac:chgData name="Laura A Janda" userId="1f227e26-6259-47d3-b693-dce21943f79e" providerId="ADAL" clId="{D1C08878-B9CD-CC48-8402-F950995A2142}" dt="2019-10-06T06:28:46.772" v="1411" actId="14100"/>
          <ac:picMkLst>
            <pc:docMk/>
            <pc:sldMk cId="1209191880" sldId="290"/>
            <ac:picMk id="2" creationId="{B733B06E-4A73-E443-81D2-8B93B03B565C}"/>
          </ac:picMkLst>
        </pc:picChg>
      </pc:sldChg>
      <pc:sldChg chg="addSp delSp modSp add">
        <pc:chgData name="Laura A Janda" userId="1f227e26-6259-47d3-b693-dce21943f79e" providerId="ADAL" clId="{D1C08878-B9CD-CC48-8402-F950995A2142}" dt="2019-10-06T06:34:42.878" v="1533" actId="478"/>
        <pc:sldMkLst>
          <pc:docMk/>
          <pc:sldMk cId="866094016" sldId="292"/>
        </pc:sldMkLst>
        <pc:spChg chg="mod">
          <ac:chgData name="Laura A Janda" userId="1f227e26-6259-47d3-b693-dce21943f79e" providerId="ADAL" clId="{D1C08878-B9CD-CC48-8402-F950995A2142}" dt="2019-10-06T06:33:36.213" v="1524" actId="14100"/>
          <ac:spMkLst>
            <pc:docMk/>
            <pc:sldMk cId="866094016" sldId="292"/>
            <ac:spMk id="3" creationId="{A9A6693E-51DA-D846-9A37-D91C8D020BA5}"/>
          </ac:spMkLst>
        </pc:spChg>
        <pc:picChg chg="add del mod">
          <ac:chgData name="Laura A Janda" userId="1f227e26-6259-47d3-b693-dce21943f79e" providerId="ADAL" clId="{D1C08878-B9CD-CC48-8402-F950995A2142}" dt="2019-10-06T06:34:42.878" v="1533" actId="478"/>
          <ac:picMkLst>
            <pc:docMk/>
            <pc:sldMk cId="866094016" sldId="292"/>
            <ac:picMk id="5" creationId="{25540A11-90B3-3342-B9A3-4850924D7586}"/>
          </ac:picMkLst>
        </pc:picChg>
        <pc:picChg chg="add del mod">
          <ac:chgData name="Laura A Janda" userId="1f227e26-6259-47d3-b693-dce21943f79e" providerId="ADAL" clId="{D1C08878-B9CD-CC48-8402-F950995A2142}" dt="2019-10-06T06:34:42.878" v="1533" actId="478"/>
          <ac:picMkLst>
            <pc:docMk/>
            <pc:sldMk cId="866094016" sldId="292"/>
            <ac:picMk id="6" creationId="{B6162212-DEB3-F345-BA7B-7B9CEDA0283B}"/>
          </ac:picMkLst>
        </pc:picChg>
        <pc:picChg chg="add del mod">
          <ac:chgData name="Laura A Janda" userId="1f227e26-6259-47d3-b693-dce21943f79e" providerId="ADAL" clId="{D1C08878-B9CD-CC48-8402-F950995A2142}" dt="2019-10-06T06:34:42.878" v="1533" actId="478"/>
          <ac:picMkLst>
            <pc:docMk/>
            <pc:sldMk cId="866094016" sldId="292"/>
            <ac:picMk id="7" creationId="{6943C630-BB7A-9F44-B2B3-EB1E07169403}"/>
          </ac:picMkLst>
        </pc:picChg>
        <pc:picChg chg="add del mod">
          <ac:chgData name="Laura A Janda" userId="1f227e26-6259-47d3-b693-dce21943f79e" providerId="ADAL" clId="{D1C08878-B9CD-CC48-8402-F950995A2142}" dt="2019-10-06T06:34:42.878" v="1533" actId="478"/>
          <ac:picMkLst>
            <pc:docMk/>
            <pc:sldMk cId="866094016" sldId="292"/>
            <ac:picMk id="8" creationId="{C96F87E2-75C0-864B-BA08-C91883578E4C}"/>
          </ac:picMkLst>
        </pc:picChg>
      </pc:sldChg>
      <pc:sldChg chg="add">
        <pc:chgData name="Laura A Janda" userId="1f227e26-6259-47d3-b693-dce21943f79e" providerId="ADAL" clId="{D1C08878-B9CD-CC48-8402-F950995A2142}" dt="2019-10-06T06:34:30.919" v="1532"/>
        <pc:sldMkLst>
          <pc:docMk/>
          <pc:sldMk cId="451730406" sldId="293"/>
        </pc:sldMkLst>
      </pc:sldChg>
      <pc:sldChg chg="delSp modSp add">
        <pc:chgData name="Laura A Janda" userId="1f227e26-6259-47d3-b693-dce21943f79e" providerId="ADAL" clId="{D1C08878-B9CD-CC48-8402-F950995A2142}" dt="2019-10-06T06:43:01.045" v="1574" actId="478"/>
        <pc:sldMkLst>
          <pc:docMk/>
          <pc:sldMk cId="1343733852" sldId="294"/>
        </pc:sldMkLst>
        <pc:spChg chg="mod">
          <ac:chgData name="Laura A Janda" userId="1f227e26-6259-47d3-b693-dce21943f79e" providerId="ADAL" clId="{D1C08878-B9CD-CC48-8402-F950995A2142}" dt="2019-10-06T06:35:27.795" v="1535"/>
          <ac:spMkLst>
            <pc:docMk/>
            <pc:sldMk cId="1343733852" sldId="294"/>
            <ac:spMk id="2" creationId="{4C774512-7F8F-424E-A921-7E4515CA2A9E}"/>
          </ac:spMkLst>
        </pc:spChg>
        <pc:spChg chg="mod">
          <ac:chgData name="Laura A Janda" userId="1f227e26-6259-47d3-b693-dce21943f79e" providerId="ADAL" clId="{D1C08878-B9CD-CC48-8402-F950995A2142}" dt="2019-10-06T06:42:27.612" v="1569"/>
          <ac:spMkLst>
            <pc:docMk/>
            <pc:sldMk cId="1343733852" sldId="294"/>
            <ac:spMk id="3" creationId="{A9A6693E-51DA-D846-9A37-D91C8D020BA5}"/>
          </ac:spMkLst>
        </pc:spChg>
        <pc:picChg chg="del">
          <ac:chgData name="Laura A Janda" userId="1f227e26-6259-47d3-b693-dce21943f79e" providerId="ADAL" clId="{D1C08878-B9CD-CC48-8402-F950995A2142}" dt="2019-10-06T06:43:01.045" v="1574" actId="478"/>
          <ac:picMkLst>
            <pc:docMk/>
            <pc:sldMk cId="1343733852" sldId="294"/>
            <ac:picMk id="5" creationId="{25540A11-90B3-3342-B9A3-4850924D7586}"/>
          </ac:picMkLst>
        </pc:picChg>
        <pc:picChg chg="del">
          <ac:chgData name="Laura A Janda" userId="1f227e26-6259-47d3-b693-dce21943f79e" providerId="ADAL" clId="{D1C08878-B9CD-CC48-8402-F950995A2142}" dt="2019-10-06T06:43:01.045" v="1574" actId="478"/>
          <ac:picMkLst>
            <pc:docMk/>
            <pc:sldMk cId="1343733852" sldId="294"/>
            <ac:picMk id="6" creationId="{B6162212-DEB3-F345-BA7B-7B9CEDA0283B}"/>
          </ac:picMkLst>
        </pc:picChg>
        <pc:picChg chg="del">
          <ac:chgData name="Laura A Janda" userId="1f227e26-6259-47d3-b693-dce21943f79e" providerId="ADAL" clId="{D1C08878-B9CD-CC48-8402-F950995A2142}" dt="2019-10-06T06:42:39.280" v="1570" actId="478"/>
          <ac:picMkLst>
            <pc:docMk/>
            <pc:sldMk cId="1343733852" sldId="294"/>
            <ac:picMk id="7" creationId="{6943C630-BB7A-9F44-B2B3-EB1E07169403}"/>
          </ac:picMkLst>
        </pc:picChg>
        <pc:picChg chg="del">
          <ac:chgData name="Laura A Janda" userId="1f227e26-6259-47d3-b693-dce21943f79e" providerId="ADAL" clId="{D1C08878-B9CD-CC48-8402-F950995A2142}" dt="2019-10-06T06:42:41.039" v="1571" actId="478"/>
          <ac:picMkLst>
            <pc:docMk/>
            <pc:sldMk cId="1343733852" sldId="294"/>
            <ac:picMk id="8" creationId="{C96F87E2-75C0-864B-BA08-C91883578E4C}"/>
          </ac:picMkLst>
        </pc:picChg>
      </pc:sldChg>
      <pc:sldChg chg="add">
        <pc:chgData name="Laura A Janda" userId="1f227e26-6259-47d3-b693-dce21943f79e" providerId="ADAL" clId="{D1C08878-B9CD-CC48-8402-F950995A2142}" dt="2019-10-06T06:42:54.596" v="1573"/>
        <pc:sldMkLst>
          <pc:docMk/>
          <pc:sldMk cId="2226627036" sldId="295"/>
        </pc:sldMkLst>
      </pc:sldChg>
      <pc:sldChg chg="addSp modSp add">
        <pc:chgData name="Laura A Janda" userId="1f227e26-6259-47d3-b693-dce21943f79e" providerId="ADAL" clId="{D1C08878-B9CD-CC48-8402-F950995A2142}" dt="2019-10-06T06:59:29.305" v="1899" actId="20577"/>
        <pc:sldMkLst>
          <pc:docMk/>
          <pc:sldMk cId="3471760187" sldId="296"/>
        </pc:sldMkLst>
        <pc:spChg chg="mod">
          <ac:chgData name="Laura A Janda" userId="1f227e26-6259-47d3-b693-dce21943f79e" providerId="ADAL" clId="{D1C08878-B9CD-CC48-8402-F950995A2142}" dt="2019-10-06T06:59:29.305" v="1899" actId="20577"/>
          <ac:spMkLst>
            <pc:docMk/>
            <pc:sldMk cId="3471760187" sldId="296"/>
            <ac:spMk id="2" creationId="{47778DF7-8784-4842-9EC0-ED34E46109B3}"/>
          </ac:spMkLst>
        </pc:spChg>
        <pc:spChg chg="mod">
          <ac:chgData name="Laura A Janda" userId="1f227e26-6259-47d3-b693-dce21943f79e" providerId="ADAL" clId="{D1C08878-B9CD-CC48-8402-F950995A2142}" dt="2019-10-06T06:54:50.128" v="1833" actId="14100"/>
          <ac:spMkLst>
            <pc:docMk/>
            <pc:sldMk cId="3471760187" sldId="296"/>
            <ac:spMk id="3" creationId="{2F63890D-F9FE-3C4B-B207-8062422673F7}"/>
          </ac:spMkLst>
        </pc:spChg>
        <pc:spChg chg="mod">
          <ac:chgData name="Laura A Janda" userId="1f227e26-6259-47d3-b693-dce21943f79e" providerId="ADAL" clId="{D1C08878-B9CD-CC48-8402-F950995A2142}" dt="2019-10-06T06:54:56.356" v="1834" actId="14100"/>
          <ac:spMkLst>
            <pc:docMk/>
            <pc:sldMk cId="3471760187" sldId="296"/>
            <ac:spMk id="4" creationId="{55A16AD0-9323-8241-AE96-1EFC6F6E50D0}"/>
          </ac:spMkLst>
        </pc:spChg>
        <pc:spChg chg="add mod">
          <ac:chgData name="Laura A Janda" userId="1f227e26-6259-47d3-b693-dce21943f79e" providerId="ADAL" clId="{D1C08878-B9CD-CC48-8402-F950995A2142}" dt="2019-10-06T06:55:57.787" v="1859" actId="1076"/>
          <ac:spMkLst>
            <pc:docMk/>
            <pc:sldMk cId="3471760187" sldId="296"/>
            <ac:spMk id="7" creationId="{D4EFD4B1-569C-1D4E-B036-ECAFAC740FF9}"/>
          </ac:spMkLst>
        </pc:spChg>
        <pc:spChg chg="add mod">
          <ac:chgData name="Laura A Janda" userId="1f227e26-6259-47d3-b693-dce21943f79e" providerId="ADAL" clId="{D1C08878-B9CD-CC48-8402-F950995A2142}" dt="2019-10-06T06:55:49.472" v="1858" actId="1076"/>
          <ac:spMkLst>
            <pc:docMk/>
            <pc:sldMk cId="3471760187" sldId="296"/>
            <ac:spMk id="8" creationId="{7E822DD7-4779-194A-BC52-FAB80FC4186C}"/>
          </ac:spMkLst>
        </pc:spChg>
        <pc:spChg chg="add mod">
          <ac:chgData name="Laura A Janda" userId="1f227e26-6259-47d3-b693-dce21943f79e" providerId="ADAL" clId="{D1C08878-B9CD-CC48-8402-F950995A2142}" dt="2019-10-06T06:56:24.703" v="1861" actId="1076"/>
          <ac:spMkLst>
            <pc:docMk/>
            <pc:sldMk cId="3471760187" sldId="296"/>
            <ac:spMk id="9" creationId="{097D9E37-1F03-C344-8CA9-B1185ED58083}"/>
          </ac:spMkLst>
        </pc:spChg>
        <pc:spChg chg="add mod">
          <ac:chgData name="Laura A Janda" userId="1f227e26-6259-47d3-b693-dce21943f79e" providerId="ADAL" clId="{D1C08878-B9CD-CC48-8402-F950995A2142}" dt="2019-10-06T06:56:24.703" v="1861" actId="1076"/>
          <ac:spMkLst>
            <pc:docMk/>
            <pc:sldMk cId="3471760187" sldId="296"/>
            <ac:spMk id="10" creationId="{183311DA-25CA-1F43-B027-ABAF801A22FE}"/>
          </ac:spMkLst>
        </pc:spChg>
        <pc:picChg chg="add mod">
          <ac:chgData name="Laura A Janda" userId="1f227e26-6259-47d3-b693-dce21943f79e" providerId="ADAL" clId="{D1C08878-B9CD-CC48-8402-F950995A2142}" dt="2019-10-06T06:53:43.809" v="1828" actId="1076"/>
          <ac:picMkLst>
            <pc:docMk/>
            <pc:sldMk cId="3471760187" sldId="296"/>
            <ac:picMk id="6" creationId="{9597735F-AABB-C74C-A609-44D950548F53}"/>
          </ac:picMkLst>
        </pc:picChg>
        <pc:picChg chg="add mod">
          <ac:chgData name="Laura A Janda" userId="1f227e26-6259-47d3-b693-dce21943f79e" providerId="ADAL" clId="{D1C08878-B9CD-CC48-8402-F950995A2142}" dt="2019-10-06T06:57:50.020" v="1887" actId="1036"/>
          <ac:picMkLst>
            <pc:docMk/>
            <pc:sldMk cId="3471760187" sldId="296"/>
            <ac:picMk id="11" creationId="{F0AB1798-5DC0-D648-AF59-B973FB708308}"/>
          </ac:picMkLst>
        </pc:picChg>
        <pc:picChg chg="add mod">
          <ac:chgData name="Laura A Janda" userId="1f227e26-6259-47d3-b693-dce21943f79e" providerId="ADAL" clId="{D1C08878-B9CD-CC48-8402-F950995A2142}" dt="2019-10-06T06:57:50.020" v="1887" actId="1036"/>
          <ac:picMkLst>
            <pc:docMk/>
            <pc:sldMk cId="3471760187" sldId="296"/>
            <ac:picMk id="12" creationId="{D9D69AE3-41FD-FB49-A08A-34648B0769DD}"/>
          </ac:picMkLst>
        </pc:picChg>
        <pc:picChg chg="add mod">
          <ac:chgData name="Laura A Janda" userId="1f227e26-6259-47d3-b693-dce21943f79e" providerId="ADAL" clId="{D1C08878-B9CD-CC48-8402-F950995A2142}" dt="2019-10-06T06:57:50.020" v="1887" actId="1036"/>
          <ac:picMkLst>
            <pc:docMk/>
            <pc:sldMk cId="3471760187" sldId="296"/>
            <ac:picMk id="13" creationId="{614E3E6A-4E7A-E540-BBC8-CF6B29C29CB8}"/>
          </ac:picMkLst>
        </pc:picChg>
        <pc:picChg chg="add mod">
          <ac:chgData name="Laura A Janda" userId="1f227e26-6259-47d3-b693-dce21943f79e" providerId="ADAL" clId="{D1C08878-B9CD-CC48-8402-F950995A2142}" dt="2019-10-06T06:58:48.551" v="1895" actId="1076"/>
          <ac:picMkLst>
            <pc:docMk/>
            <pc:sldMk cId="3471760187" sldId="296"/>
            <ac:picMk id="14" creationId="{1EF74EC3-80E0-0B48-95E2-ABCF3C2A9E8C}"/>
          </ac:picMkLst>
        </pc:picChg>
        <pc:picChg chg="add mod">
          <ac:chgData name="Laura A Janda" userId="1f227e26-6259-47d3-b693-dce21943f79e" providerId="ADAL" clId="{D1C08878-B9CD-CC48-8402-F950995A2142}" dt="2019-10-06T06:59:03.148" v="1898" actId="1035"/>
          <ac:picMkLst>
            <pc:docMk/>
            <pc:sldMk cId="3471760187" sldId="296"/>
            <ac:picMk id="15" creationId="{B296C076-60F8-D54B-B14E-A970313BC87D}"/>
          </ac:picMkLst>
        </pc:picChg>
        <pc:picChg chg="add mod">
          <ac:chgData name="Laura A Janda" userId="1f227e26-6259-47d3-b693-dce21943f79e" providerId="ADAL" clId="{D1C08878-B9CD-CC48-8402-F950995A2142}" dt="2019-10-06T06:58:30.752" v="1891" actId="1076"/>
          <ac:picMkLst>
            <pc:docMk/>
            <pc:sldMk cId="3471760187" sldId="296"/>
            <ac:picMk id="16" creationId="{0CE5FFF1-5CF5-F144-89A7-9988723BC6B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37C0D2-41A3-0F41-B981-9A9E4A822715}" type="datetimeFigureOut">
              <a:rPr lang="en-US" smtClean="0"/>
              <a:t>10/14/19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C64B37-3854-B64A-BDDF-44F51D881C08}" type="slidenum">
              <a:rPr lang="en-US" smtClean="0"/>
              <a:t>‹#›</a:t>
            </a:fld>
            <a:endParaRPr lang="en-US"/>
          </a:p>
        </p:txBody>
      </p:sp>
    </p:spTree>
    <p:extLst>
      <p:ext uri="{BB962C8B-B14F-4D97-AF65-F5344CB8AC3E}">
        <p14:creationId xmlns:p14="http://schemas.microsoft.com/office/powerpoint/2010/main" val="39921876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F649CB-E76B-C64D-BA84-01D0AC6B187E}" type="datetimeFigureOut">
              <a:rPr lang="en-US" smtClean="0"/>
              <a:t>10/14/19</a:t>
            </a:fld>
            <a:endParaRPr lang="nb-N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F0D31-CC3B-2F4F-947A-C5B23E0DF844}" type="slidenum">
              <a:rPr lang="nb-NO" smtClean="0"/>
              <a:t>‹#›</a:t>
            </a:fld>
            <a:endParaRPr lang="nb-NO"/>
          </a:p>
        </p:txBody>
      </p:sp>
    </p:spTree>
    <p:extLst>
      <p:ext uri="{BB962C8B-B14F-4D97-AF65-F5344CB8AC3E}">
        <p14:creationId xmlns:p14="http://schemas.microsoft.com/office/powerpoint/2010/main" val="37641516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Rektangel 8"/>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latin typeface="Arial" pitchFamily="34" charset="0"/>
              <a:cs typeface="Arial" pitchFamily="34" charset="0"/>
            </a:endParaRPr>
          </a:p>
        </p:txBody>
      </p:sp>
      <p:sp>
        <p:nvSpPr>
          <p:cNvPr id="2" name="Tittel 1"/>
          <p:cNvSpPr>
            <a:spLocks noGrp="1"/>
          </p:cNvSpPr>
          <p:nvPr>
            <p:ph type="ctrTitle"/>
          </p:nvPr>
        </p:nvSpPr>
        <p:spPr>
          <a:xfrm>
            <a:off x="685800" y="1910403"/>
            <a:ext cx="7772400" cy="1470025"/>
          </a:xfrm>
        </p:spPr>
        <p:txBody>
          <a:bodyPr/>
          <a:lstStyle>
            <a:lvl1pPr>
              <a:defRPr>
                <a:latin typeface="Arial" pitchFamily="34" charset="0"/>
                <a:cs typeface="Arial" pitchFamily="34" charset="0"/>
              </a:defRPr>
            </a:lvl1pPr>
          </a:lstStyle>
          <a:p>
            <a:r>
              <a:rPr lang="nb-NO" noProof="0"/>
              <a:t>Click to edit Master title style</a:t>
            </a:r>
            <a:endParaRPr lang="en-US" noProof="0"/>
          </a:p>
        </p:txBody>
      </p:sp>
      <p:sp>
        <p:nvSpPr>
          <p:cNvPr id="3"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Click to edit Master subtitle style</a:t>
            </a:r>
            <a:endParaRPr lang="en-US" noProof="0"/>
          </a:p>
        </p:txBody>
      </p:sp>
      <p:cxnSp>
        <p:nvCxnSpPr>
          <p:cNvPr id="15" name="Rett linje 14"/>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Rett linje 16"/>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Rett linje 17"/>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Rett linje 27"/>
          <p:cNvCxnSpPr/>
          <p:nvPr userDrawn="1"/>
        </p:nvCxnSpPr>
        <p:spPr>
          <a:xfrm>
            <a:off x="790575" y="3470437"/>
            <a:ext cx="4579572" cy="1588"/>
          </a:xfrm>
          <a:prstGeom prst="line">
            <a:avLst/>
          </a:prstGeom>
          <a:ln w="12700"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0" name="Bilde 19"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21" name="Bilde 20"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noProof="0"/>
              <a:t>Click to edit Master title style</a:t>
            </a:r>
            <a:endParaRPr lang="en-US" noProof="0"/>
          </a:p>
        </p:txBody>
      </p:sp>
      <p:sp>
        <p:nvSpPr>
          <p:cNvPr id="3" name="Plassholder for innhold 2"/>
          <p:cNvSpPr>
            <a:spLocks noGrp="1"/>
          </p:cNvSpPr>
          <p:nvPr>
            <p:ph idx="1"/>
          </p:nvPr>
        </p:nvSpPr>
        <p:spPr/>
        <p:txBody>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endParaRPr lang="en-US" noProof="0"/>
          </a:p>
        </p:txBody>
      </p:sp>
      <p:sp>
        <p:nvSpPr>
          <p:cNvPr id="4" name="Plassholder for dato 3"/>
          <p:cNvSpPr>
            <a:spLocks noGrp="1"/>
          </p:cNvSpPr>
          <p:nvPr>
            <p:ph type="dt" sz="half" idx="10"/>
          </p:nvPr>
        </p:nvSpPr>
        <p:spPr/>
        <p:txBody>
          <a:bodyPr/>
          <a:lstStyle/>
          <a:p>
            <a:fld id="{553AD0BF-6ED6-E843-8D0D-1574C9E2D81E}" type="datetime1">
              <a:rPr lang="nb-NO" noProof="0" smtClean="0"/>
              <a:t>14.10.2019</a:t>
            </a:fld>
            <a:endParaRPr lang="en-US" noProof="0"/>
          </a:p>
        </p:txBody>
      </p:sp>
      <p:sp>
        <p:nvSpPr>
          <p:cNvPr id="5" name="Plassholder for bunntekst 4"/>
          <p:cNvSpPr>
            <a:spLocks noGrp="1"/>
          </p:cNvSpPr>
          <p:nvPr>
            <p:ph type="ftr" sz="quarter" idx="11"/>
          </p:nvPr>
        </p:nvSpPr>
        <p:spPr/>
        <p:txBody>
          <a:bodyPr/>
          <a:lstStyle/>
          <a:p>
            <a:endParaRPr lang="en-US" noProof="0"/>
          </a:p>
        </p:txBody>
      </p:sp>
      <p:sp>
        <p:nvSpPr>
          <p:cNvPr id="6" name="Plassholder for lysbildenummer 5"/>
          <p:cNvSpPr>
            <a:spLocks noGrp="1"/>
          </p:cNvSpPr>
          <p:nvPr>
            <p:ph type="sldNum" sz="quarter" idx="12"/>
          </p:nvPr>
        </p:nvSpPr>
        <p:spPr/>
        <p:txBody>
          <a:bodyPr/>
          <a:lstStyle/>
          <a:p>
            <a:fld id="{48967F36-0B61-F749-ACDB-F36D75792314}" type="slidenum">
              <a:rPr lang="en-US" noProof="0" smtClean="0"/>
              <a:pPr/>
              <a:t>‹#›</a:t>
            </a:fld>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noProof="0"/>
              <a:t>Click to edit Master title style</a:t>
            </a:r>
            <a:endParaRPr lang="en-US" noProof="0"/>
          </a:p>
        </p:txBody>
      </p:sp>
      <p:sp>
        <p:nvSpPr>
          <p:cNvPr id="3" name="Plassholder for innhold 2"/>
          <p:cNvSpPr>
            <a:spLocks noGrp="1"/>
          </p:cNvSpPr>
          <p:nvPr>
            <p:ph sz="half" idx="1"/>
          </p:nvPr>
        </p:nvSpPr>
        <p:spPr>
          <a:xfrm>
            <a:off x="341748" y="1837780"/>
            <a:ext cx="4038600"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endParaRPr lang="en-US" noProof="0"/>
          </a:p>
        </p:txBody>
      </p:sp>
      <p:sp>
        <p:nvSpPr>
          <p:cNvPr id="4" name="Plassholder for innhold 3"/>
          <p:cNvSpPr>
            <a:spLocks noGrp="1"/>
          </p:cNvSpPr>
          <p:nvPr>
            <p:ph sz="half" idx="2"/>
          </p:nvPr>
        </p:nvSpPr>
        <p:spPr>
          <a:xfrm>
            <a:off x="4648200" y="1837780"/>
            <a:ext cx="3902216" cy="4288383"/>
          </a:xfrm>
        </p:spPr>
        <p:txBody>
          <a:bodyPr/>
          <a:lstStyle>
            <a:lvl1pPr>
              <a:defRPr sz="1800"/>
            </a:lvl1pPr>
            <a:lvl2pPr>
              <a:defRPr sz="1800"/>
            </a:lvl2pPr>
            <a:lvl3pPr>
              <a:defRPr sz="1800"/>
            </a:lvl3pPr>
            <a:lvl4pPr>
              <a:defRPr sz="1400"/>
            </a:lvl4pPr>
            <a:lvl5pPr>
              <a:defRPr sz="1400"/>
            </a:lvl5pPr>
            <a:lvl6pPr>
              <a:defRPr sz="1800"/>
            </a:lvl6pPr>
            <a:lvl7pPr>
              <a:defRPr sz="1800"/>
            </a:lvl7pPr>
            <a:lvl8pPr>
              <a:defRPr sz="1800"/>
            </a:lvl8pPr>
            <a:lvl9pPr>
              <a:defRPr sz="1800"/>
            </a:lvl9p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endParaRPr lang="en-US" noProof="0"/>
          </a:p>
        </p:txBody>
      </p:sp>
      <p:sp>
        <p:nvSpPr>
          <p:cNvPr id="5" name="Plassholder for dato 4"/>
          <p:cNvSpPr>
            <a:spLocks noGrp="1"/>
          </p:cNvSpPr>
          <p:nvPr>
            <p:ph type="dt" sz="half" idx="10"/>
          </p:nvPr>
        </p:nvSpPr>
        <p:spPr/>
        <p:txBody>
          <a:bodyPr/>
          <a:lstStyle/>
          <a:p>
            <a:fld id="{9611B561-DF5C-AE4C-9D8F-7574DC8E965C}" type="datetime1">
              <a:rPr lang="nb-NO" noProof="0" smtClean="0"/>
              <a:t>14.10.2019</a:t>
            </a:fld>
            <a:endParaRPr lang="en-US" noProof="0"/>
          </a:p>
        </p:txBody>
      </p:sp>
      <p:sp>
        <p:nvSpPr>
          <p:cNvPr id="6" name="Plassholder for bunntekst 5"/>
          <p:cNvSpPr>
            <a:spLocks noGrp="1"/>
          </p:cNvSpPr>
          <p:nvPr>
            <p:ph type="ftr" sz="quarter" idx="11"/>
          </p:nvPr>
        </p:nvSpPr>
        <p:spPr/>
        <p:txBody>
          <a:bodyPr/>
          <a:lstStyle/>
          <a:p>
            <a:endParaRPr lang="en-US" noProof="0"/>
          </a:p>
        </p:txBody>
      </p:sp>
      <p:sp>
        <p:nvSpPr>
          <p:cNvPr id="7" name="Plassholder for lysbildenummer 6"/>
          <p:cNvSpPr>
            <a:spLocks noGrp="1"/>
          </p:cNvSpPr>
          <p:nvPr>
            <p:ph type="sldNum" sz="quarter" idx="12"/>
          </p:nvPr>
        </p:nvSpPr>
        <p:spPr/>
        <p:txBody>
          <a:bodyPr/>
          <a:lstStyle/>
          <a:p>
            <a:fld id="{48967F36-0B61-F749-ACDB-F36D75792314}" type="slidenum">
              <a:rPr lang="en-US" noProof="0" smtClean="0"/>
              <a:pPr/>
              <a:t>‹#›</a:t>
            </a:fld>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noProof="0"/>
              <a:t>Click to edit Master title style</a:t>
            </a:r>
            <a:endParaRPr lang="en-US" noProof="0"/>
          </a:p>
        </p:txBody>
      </p:sp>
      <p:sp>
        <p:nvSpPr>
          <p:cNvPr id="3" name="Plassholder for dato 2"/>
          <p:cNvSpPr>
            <a:spLocks noGrp="1"/>
          </p:cNvSpPr>
          <p:nvPr>
            <p:ph type="dt" sz="half" idx="10"/>
          </p:nvPr>
        </p:nvSpPr>
        <p:spPr/>
        <p:txBody>
          <a:bodyPr/>
          <a:lstStyle/>
          <a:p>
            <a:fld id="{2FBB80B3-C5F7-1C49-875D-9E57D7F15653}" type="datetime1">
              <a:rPr lang="nb-NO" noProof="0" smtClean="0"/>
              <a:t>14.10.2019</a:t>
            </a:fld>
            <a:endParaRPr lang="en-US" noProof="0"/>
          </a:p>
        </p:txBody>
      </p:sp>
      <p:sp>
        <p:nvSpPr>
          <p:cNvPr id="4" name="Plassholder for bunntekst 3"/>
          <p:cNvSpPr>
            <a:spLocks noGrp="1"/>
          </p:cNvSpPr>
          <p:nvPr>
            <p:ph type="ftr" sz="quarter" idx="11"/>
          </p:nvPr>
        </p:nvSpPr>
        <p:spPr/>
        <p:txBody>
          <a:bodyPr/>
          <a:lstStyle/>
          <a:p>
            <a:endParaRPr lang="en-US" noProof="0"/>
          </a:p>
        </p:txBody>
      </p:sp>
      <p:sp>
        <p:nvSpPr>
          <p:cNvPr id="5" name="Plassholder for lysbildenummer 4"/>
          <p:cNvSpPr>
            <a:spLocks noGrp="1"/>
          </p:cNvSpPr>
          <p:nvPr>
            <p:ph type="sldNum" sz="quarter" idx="12"/>
          </p:nvPr>
        </p:nvSpPr>
        <p:spPr/>
        <p:txBody>
          <a:bodyPr/>
          <a:lstStyle/>
          <a:p>
            <a:fld id="{48967F36-0B61-F749-ACDB-F36D75792314}" type="slidenum">
              <a:rPr lang="en-US" noProof="0" smtClean="0"/>
              <a:pPr/>
              <a:t>‹#›</a:t>
            </a:fld>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5" name="Rektangel 4"/>
          <p:cNvSpPr/>
          <p:nvPr userDrawn="1"/>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Plassholder for dato 1"/>
          <p:cNvSpPr>
            <a:spLocks noGrp="1"/>
          </p:cNvSpPr>
          <p:nvPr>
            <p:ph type="dt" sz="half" idx="10"/>
          </p:nvPr>
        </p:nvSpPr>
        <p:spPr/>
        <p:txBody>
          <a:bodyPr/>
          <a:lstStyle/>
          <a:p>
            <a:fld id="{13D3D95F-ACBD-7643-96E9-9E6A6C1FA5F6}" type="datetime1">
              <a:rPr lang="nb-NO" noProof="0" smtClean="0"/>
              <a:t>14.10.2019</a:t>
            </a:fld>
            <a:endParaRPr lang="en-US" noProof="0"/>
          </a:p>
        </p:txBody>
      </p:sp>
      <p:sp>
        <p:nvSpPr>
          <p:cNvPr id="3" name="Plassholder for bunntekst 2"/>
          <p:cNvSpPr>
            <a:spLocks noGrp="1"/>
          </p:cNvSpPr>
          <p:nvPr>
            <p:ph type="ftr" sz="quarter" idx="11"/>
          </p:nvPr>
        </p:nvSpPr>
        <p:spPr/>
        <p:txBody>
          <a:bodyPr/>
          <a:lstStyle/>
          <a:p>
            <a:endParaRPr lang="en-US" noProof="0"/>
          </a:p>
        </p:txBody>
      </p:sp>
      <p:sp>
        <p:nvSpPr>
          <p:cNvPr id="4" name="Plassholder for lysbildenummer 3"/>
          <p:cNvSpPr>
            <a:spLocks noGrp="1"/>
          </p:cNvSpPr>
          <p:nvPr>
            <p:ph type="sldNum" sz="quarter" idx="12"/>
          </p:nvPr>
        </p:nvSpPr>
        <p:spPr/>
        <p:txBody>
          <a:bodyPr/>
          <a:lstStyle/>
          <a:p>
            <a:fld id="{48967F36-0B61-F749-ACDB-F36D75792314}" type="slidenum">
              <a:rPr lang="en-US" noProof="0" smtClean="0"/>
              <a:pPr/>
              <a:t>‹#›</a:t>
            </a:fld>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gendefinert oppsett">
    <p:spTree>
      <p:nvGrpSpPr>
        <p:cNvPr id="1" name=""/>
        <p:cNvGrpSpPr/>
        <p:nvPr/>
      </p:nvGrpSpPr>
      <p:grpSpPr>
        <a:xfrm>
          <a:off x="0" y="0"/>
          <a:ext cx="0" cy="0"/>
          <a:chOff x="0" y="0"/>
          <a:chExt cx="0" cy="0"/>
        </a:xfrm>
      </p:grpSpPr>
      <p:sp>
        <p:nvSpPr>
          <p:cNvPr id="3" name="Plassholder for dato 2"/>
          <p:cNvSpPr>
            <a:spLocks noGrp="1"/>
          </p:cNvSpPr>
          <p:nvPr>
            <p:ph type="dt" sz="half" idx="10"/>
          </p:nvPr>
        </p:nvSpPr>
        <p:spPr/>
        <p:txBody>
          <a:bodyPr/>
          <a:lstStyle/>
          <a:p>
            <a:fld id="{7537FF90-8A3A-A94E-A44B-B5864DCFC3AF}" type="datetime1">
              <a:rPr lang="nb-NO" noProof="0" smtClean="0"/>
              <a:t>14.10.2019</a:t>
            </a:fld>
            <a:endParaRPr lang="en-US" noProof="0"/>
          </a:p>
        </p:txBody>
      </p:sp>
      <p:sp>
        <p:nvSpPr>
          <p:cNvPr id="4" name="Plassholder for bunntekst 3"/>
          <p:cNvSpPr>
            <a:spLocks noGrp="1"/>
          </p:cNvSpPr>
          <p:nvPr>
            <p:ph type="ftr" sz="quarter" idx="11"/>
          </p:nvPr>
        </p:nvSpPr>
        <p:spPr/>
        <p:txBody>
          <a:bodyPr/>
          <a:lstStyle/>
          <a:p>
            <a:endParaRPr lang="en-US" noProof="0"/>
          </a:p>
        </p:txBody>
      </p:sp>
      <p:sp>
        <p:nvSpPr>
          <p:cNvPr id="5" name="Plassholder for lysbildenummer 4"/>
          <p:cNvSpPr>
            <a:spLocks noGrp="1"/>
          </p:cNvSpPr>
          <p:nvPr>
            <p:ph type="sldNum" sz="quarter" idx="12"/>
          </p:nvPr>
        </p:nvSpPr>
        <p:spPr/>
        <p:txBody>
          <a:bodyPr/>
          <a:lstStyle/>
          <a:p>
            <a:fld id="{48967F36-0B61-F749-ACDB-F36D75792314}" type="slidenum">
              <a:rPr lang="en-US" noProof="0" smtClean="0"/>
              <a:pPr/>
              <a:t>‹#›</a:t>
            </a:fld>
            <a:endParaRPr lang="en-US" noProof="0"/>
          </a:p>
        </p:txBody>
      </p:sp>
      <p:sp>
        <p:nvSpPr>
          <p:cNvPr id="7" name="Rektangel 6"/>
          <p:cNvSpPr/>
          <p:nvPr userDrawn="1"/>
        </p:nvSpPr>
        <p:spPr>
          <a:xfrm>
            <a:off x="2" y="0"/>
            <a:ext cx="9144000" cy="6858000"/>
          </a:xfrm>
          <a:prstGeom prst="rect">
            <a:avLst/>
          </a:prstGeom>
          <a:gradFill flip="none" rotWithShape="1">
            <a:gsLst>
              <a:gs pos="100000">
                <a:schemeClr val="accent1"/>
              </a:gs>
              <a:gs pos="0">
                <a:schemeClr val="accent4">
                  <a:lumMod val="60000"/>
                  <a:lumOff val="40000"/>
                </a:schemeClr>
              </a:gs>
            </a:gsLst>
            <a:lin ang="132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9" name="Undertittel 2"/>
          <p:cNvSpPr>
            <a:spLocks noGrp="1"/>
          </p:cNvSpPr>
          <p:nvPr>
            <p:ph type="subTitle" idx="1"/>
          </p:nvPr>
        </p:nvSpPr>
        <p:spPr>
          <a:xfrm>
            <a:off x="694365" y="3666178"/>
            <a:ext cx="7763835" cy="1752600"/>
          </a:xfrm>
        </p:spPr>
        <p:txBody>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a:t>Click to edit Master subtitle style</a:t>
            </a:r>
            <a:endParaRPr lang="en-US" noProof="0"/>
          </a:p>
        </p:txBody>
      </p:sp>
      <p:cxnSp>
        <p:nvCxnSpPr>
          <p:cNvPr id="10" name="Rett linje 9"/>
          <p:cNvCxnSpPr/>
          <p:nvPr userDrawn="1"/>
        </p:nvCxnSpPr>
        <p:spPr>
          <a:xfrm flipV="1">
            <a:off x="2190060" y="3750273"/>
            <a:ext cx="6953942" cy="3107727"/>
          </a:xfrm>
          <a:prstGeom prst="line">
            <a:avLst/>
          </a:prstGeom>
          <a:ln w="25400" cap="flat" cmpd="sng" algn="ctr">
            <a:solidFill>
              <a:schemeClr val="accent4">
                <a:lumMod val="60000"/>
                <a:lumOff val="40000"/>
                <a:alpha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Rett linje 10"/>
          <p:cNvCxnSpPr/>
          <p:nvPr userDrawn="1"/>
        </p:nvCxnSpPr>
        <p:spPr>
          <a:xfrm rot="16200000" flipH="1">
            <a:off x="4816284" y="3694065"/>
            <a:ext cx="4297813" cy="2030055"/>
          </a:xfrm>
          <a:prstGeom prst="line">
            <a:avLst/>
          </a:prstGeom>
          <a:ln w="19050" cap="flat" cmpd="sng" algn="ctr">
            <a:solidFill>
              <a:schemeClr val="accent4">
                <a:lumMod val="60000"/>
                <a:lumOff val="40000"/>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userDrawn="1"/>
        </p:nvCxnSpPr>
        <p:spPr>
          <a:xfrm>
            <a:off x="5370147" y="4006212"/>
            <a:ext cx="3773855" cy="1504193"/>
          </a:xfrm>
          <a:prstGeom prst="line">
            <a:avLst/>
          </a:prstGeom>
          <a:ln w="19050" cap="flat" cmpd="sng" algn="ctr">
            <a:solidFill>
              <a:schemeClr val="accent4">
                <a:lumMod val="60000"/>
                <a:lumOff val="40000"/>
                <a:alpha val="2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Rett linje 12"/>
          <p:cNvCxnSpPr/>
          <p:nvPr userDrawn="1"/>
        </p:nvCxnSpPr>
        <p:spPr>
          <a:xfrm rot="5400000">
            <a:off x="2187498" y="2118964"/>
            <a:ext cx="6858000" cy="2620072"/>
          </a:xfrm>
          <a:prstGeom prst="line">
            <a:avLst/>
          </a:prstGeom>
          <a:ln w="50800" cap="flat" cmpd="sng" algn="ctr">
            <a:solidFill>
              <a:srgbClr val="F1B523"/>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Undertittel 2"/>
          <p:cNvSpPr txBox="1">
            <a:spLocks/>
          </p:cNvSpPr>
          <p:nvPr userDrawn="1"/>
        </p:nvSpPr>
        <p:spPr>
          <a:xfrm>
            <a:off x="706461" y="5870703"/>
            <a:ext cx="7763835" cy="374996"/>
          </a:xfrm>
          <a:prstGeom prst="rect">
            <a:avLst/>
          </a:prstGeom>
        </p:spPr>
        <p:txBody>
          <a:bodyPr vert="horz" lIns="91440" tIns="45720" rIns="91440" bIns="45720" rtlCol="0">
            <a:normAutofit/>
          </a:bodyPr>
          <a:lstStyle>
            <a:lvl1pPr marL="0" indent="0" algn="l">
              <a:buNone/>
              <a:defRPr sz="1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400" b="1" i="0" u="none" strike="noStrike" kern="1200" cap="none" spc="0" normalizeH="0" baseline="0" noProof="0">
                <a:ln>
                  <a:noFill/>
                </a:ln>
                <a:solidFill>
                  <a:srgbClr val="000000"/>
                </a:solidFill>
                <a:effectLst/>
                <a:uLnTx/>
                <a:uFillTx/>
                <a:latin typeface="Open Sans"/>
                <a:ea typeface="+mn-ea"/>
                <a:cs typeface="Open Sans"/>
              </a:rPr>
              <a:t>uit.no</a:t>
            </a:r>
          </a:p>
        </p:txBody>
      </p:sp>
      <p:pic>
        <p:nvPicPr>
          <p:cNvPr id="17" name="Bilde 16" descr="LogoNorsk.png"/>
          <p:cNvPicPr>
            <a:picLocks noChangeAspect="1"/>
          </p:cNvPicPr>
          <p:nvPr userDrawn="1"/>
        </p:nvPicPr>
        <p:blipFill>
          <a:blip r:embed="rId2"/>
          <a:stretch>
            <a:fillRect/>
          </a:stretch>
        </p:blipFill>
        <p:spPr>
          <a:xfrm>
            <a:off x="8137049" y="5990437"/>
            <a:ext cx="532755" cy="532755"/>
          </a:xfrm>
          <a:prstGeom prst="rect">
            <a:avLst/>
          </a:prstGeom>
        </p:spPr>
      </p:pic>
      <p:pic>
        <p:nvPicPr>
          <p:cNvPr id="18" name="Bilde 17" descr="UiT_Navn_en_blaa1.png"/>
          <p:cNvPicPr>
            <a:picLocks noChangeAspect="1"/>
          </p:cNvPicPr>
          <p:nvPr userDrawn="1"/>
        </p:nvPicPr>
        <p:blipFill>
          <a:blip r:embed="rId3"/>
          <a:stretch>
            <a:fillRect/>
          </a:stretch>
        </p:blipFill>
        <p:spPr>
          <a:xfrm>
            <a:off x="0" y="0"/>
            <a:ext cx="1360025" cy="228671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b-NO"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30AF626-0203-1048-986E-EE0A95570AE1}" type="datetime1">
              <a:rPr lang="nb-NO" smtClean="0"/>
              <a:t>14.10.2019</a:t>
            </a:fld>
            <a:endParaRPr lang="nb-NO"/>
          </a:p>
        </p:txBody>
      </p:sp>
      <p:sp>
        <p:nvSpPr>
          <p:cNvPr id="6" name="Rectangle 6"/>
          <p:cNvSpPr>
            <a:spLocks noGrp="1" noChangeArrowheads="1"/>
          </p:cNvSpPr>
          <p:nvPr>
            <p:ph type="sldNum" sz="quarter" idx="11"/>
          </p:nvPr>
        </p:nvSpPr>
        <p:spPr>
          <a:ln/>
        </p:spPr>
        <p:txBody>
          <a:bodyPr/>
          <a:lstStyle>
            <a:lvl1pPr>
              <a:defRPr/>
            </a:lvl1pPr>
          </a:lstStyle>
          <a:p>
            <a:pPr>
              <a:defRPr/>
            </a:pPr>
            <a:fld id="{316EC0C9-8860-064B-AD02-5744D867F674}" type="slidenum">
              <a:rPr lang="nb-NO"/>
              <a:pPr>
                <a:defRPr/>
              </a:pPr>
              <a:t>‹#›</a:t>
            </a:fld>
            <a:endParaRPr lang="nb-NO"/>
          </a:p>
        </p:txBody>
      </p:sp>
    </p:spTree>
    <p:extLst>
      <p:ext uri="{BB962C8B-B14F-4D97-AF65-F5344CB8AC3E}">
        <p14:creationId xmlns:p14="http://schemas.microsoft.com/office/powerpoint/2010/main" val="260468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B11EDE32-F4BC-E743-802D-29FA9FC36C31}" type="datetime1">
              <a:rPr lang="en-US"/>
              <a:pPr>
                <a:defRPr/>
              </a:pPr>
              <a:t>10/14/19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99AB983-4C21-5541-A07E-F4E1E726A614}" type="slidenum">
              <a:rPr lang="en-GB"/>
              <a:pPr>
                <a:defRPr/>
              </a:pPr>
              <a:t>‹#›</a:t>
            </a:fld>
            <a:endParaRPr lang="en-GB"/>
          </a:p>
        </p:txBody>
      </p:sp>
    </p:spTree>
    <p:extLst>
      <p:ext uri="{BB962C8B-B14F-4D97-AF65-F5344CB8AC3E}">
        <p14:creationId xmlns:p14="http://schemas.microsoft.com/office/powerpoint/2010/main" val="21915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ktangel 7"/>
          <p:cNvSpPr/>
          <p:nvPr/>
        </p:nvSpPr>
        <p:spPr>
          <a:xfrm>
            <a:off x="2" y="0"/>
            <a:ext cx="9144000" cy="6858000"/>
          </a:xfrm>
          <a:prstGeom prst="rect">
            <a:avLst/>
          </a:prstGeom>
          <a:gradFill>
            <a:gsLst>
              <a:gs pos="54000">
                <a:schemeClr val="bg1"/>
              </a:gs>
              <a:gs pos="100000">
                <a:schemeClr val="accent1">
                  <a:tint val="50000"/>
                  <a:shade val="100000"/>
                  <a:satMod val="350000"/>
                  <a:alpha val="54000"/>
                </a:schemeClr>
              </a:gs>
            </a:gsLst>
            <a:lin ang="33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n-NO"/>
          </a:p>
        </p:txBody>
      </p:sp>
      <p:sp>
        <p:nvSpPr>
          <p:cNvPr id="2" name="Plassholder for tittel 1"/>
          <p:cNvSpPr>
            <a:spLocks noGrp="1"/>
          </p:cNvSpPr>
          <p:nvPr>
            <p:ph type="title"/>
          </p:nvPr>
        </p:nvSpPr>
        <p:spPr>
          <a:xfrm>
            <a:off x="670300" y="300207"/>
            <a:ext cx="7880116" cy="1216926"/>
          </a:xfrm>
          <a:prstGeom prst="rect">
            <a:avLst/>
          </a:prstGeom>
        </p:spPr>
        <p:txBody>
          <a:bodyPr vert="horz" lIns="91440" tIns="45720" rIns="91440" bIns="45720" rtlCol="0" anchor="b">
            <a:normAutofit/>
          </a:bodyPr>
          <a:lstStyle/>
          <a:p>
            <a:r>
              <a:rPr lang="nb-NO" dirty="0"/>
              <a:t>Klikk for å redigere tittelstil</a:t>
            </a:r>
            <a:endParaRPr lang="nn-NO" dirty="0"/>
          </a:p>
        </p:txBody>
      </p:sp>
      <p:sp>
        <p:nvSpPr>
          <p:cNvPr id="3" name="Plassholder for tekst 2"/>
          <p:cNvSpPr>
            <a:spLocks noGrp="1"/>
          </p:cNvSpPr>
          <p:nvPr>
            <p:ph type="body" idx="1"/>
          </p:nvPr>
        </p:nvSpPr>
        <p:spPr>
          <a:xfrm>
            <a:off x="329282" y="1751183"/>
            <a:ext cx="8229600" cy="4374980"/>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endParaRPr lang="nn-NO" dirty="0"/>
          </a:p>
        </p:txBody>
      </p:sp>
      <p:sp>
        <p:nvSpPr>
          <p:cNvPr id="4" name="Plassholder for dato 3"/>
          <p:cNvSpPr>
            <a:spLocks noGrp="1"/>
          </p:cNvSpPr>
          <p:nvPr>
            <p:ph type="dt" sz="half" idx="2"/>
          </p:nvPr>
        </p:nvSpPr>
        <p:spPr>
          <a:xfrm>
            <a:off x="712376" y="6356350"/>
            <a:ext cx="647649" cy="365125"/>
          </a:xfrm>
          <a:prstGeom prst="rect">
            <a:avLst/>
          </a:prstGeom>
        </p:spPr>
        <p:txBody>
          <a:bodyPr vert="horz" lIns="91440" tIns="45720" rIns="91440" bIns="45720" rtlCol="0" anchor="ctr"/>
          <a:lstStyle>
            <a:lvl1pPr algn="l">
              <a:defRPr sz="900">
                <a:solidFill>
                  <a:schemeClr val="tx1">
                    <a:tint val="75000"/>
                  </a:schemeClr>
                </a:solidFill>
                <a:latin typeface="Open Sans Light"/>
                <a:cs typeface="Open Sans Light"/>
              </a:defRPr>
            </a:lvl1pPr>
          </a:lstStyle>
          <a:p>
            <a:fld id="{9FC84485-F6FE-9C44-B62F-EBA13CF84A15}" type="datetime1">
              <a:rPr lang="nb-NO" smtClean="0"/>
              <a:t>14.10.2019</a:t>
            </a:fld>
            <a:endParaRPr lang="nn-NO" dirty="0"/>
          </a:p>
        </p:txBody>
      </p:sp>
      <p:sp>
        <p:nvSpPr>
          <p:cNvPr id="5" name="Plassholder for bunntekst 4"/>
          <p:cNvSpPr>
            <a:spLocks noGrp="1"/>
          </p:cNvSpPr>
          <p:nvPr>
            <p:ph type="ftr" sz="quarter" idx="3"/>
          </p:nvPr>
        </p:nvSpPr>
        <p:spPr>
          <a:xfrm>
            <a:off x="1491195" y="6356350"/>
            <a:ext cx="2895600" cy="365125"/>
          </a:xfrm>
          <a:prstGeom prst="rect">
            <a:avLst/>
          </a:prstGeom>
        </p:spPr>
        <p:txBody>
          <a:bodyPr vert="horz" lIns="91440" tIns="45720" rIns="91440" bIns="45720" rtlCol="0" anchor="ctr"/>
          <a:lstStyle>
            <a:lvl1pPr algn="l">
              <a:defRPr sz="1000">
                <a:solidFill>
                  <a:schemeClr val="tx1">
                    <a:tint val="75000"/>
                  </a:schemeClr>
                </a:solidFill>
                <a:latin typeface="Open Sans Light"/>
                <a:cs typeface="Open Sans Light"/>
              </a:defRPr>
            </a:lvl1pPr>
          </a:lstStyle>
          <a:p>
            <a:endParaRPr lang="nn-NO" dirty="0"/>
          </a:p>
        </p:txBody>
      </p:sp>
      <p:sp>
        <p:nvSpPr>
          <p:cNvPr id="6" name="Plassholder for lysbildenummer 5"/>
          <p:cNvSpPr>
            <a:spLocks noGrp="1"/>
          </p:cNvSpPr>
          <p:nvPr>
            <p:ph type="sldNum" sz="quarter" idx="4"/>
          </p:nvPr>
        </p:nvSpPr>
        <p:spPr>
          <a:xfrm>
            <a:off x="329282" y="6356350"/>
            <a:ext cx="383094" cy="365125"/>
          </a:xfrm>
          <a:prstGeom prst="rect">
            <a:avLst/>
          </a:prstGeom>
        </p:spPr>
        <p:txBody>
          <a:bodyPr vert="horz" lIns="91440" tIns="45720" rIns="91440" bIns="45720" rtlCol="0" anchor="ctr"/>
          <a:lstStyle>
            <a:lvl1pPr algn="r">
              <a:defRPr sz="1200">
                <a:solidFill>
                  <a:schemeClr val="tx1">
                    <a:tint val="75000"/>
                  </a:schemeClr>
                </a:solidFill>
                <a:latin typeface="Open Sans Light"/>
                <a:cs typeface="Open Sans Light"/>
              </a:defRPr>
            </a:lvl1pPr>
          </a:lstStyle>
          <a:p>
            <a:fld id="{48967F36-0B61-F749-ACDB-F36D75792314}" type="slidenum">
              <a:rPr lang="nn-NO" smtClean="0"/>
              <a:pPr/>
              <a:t>‹#›</a:t>
            </a:fld>
            <a:endParaRPr lang="nn-NO" dirty="0"/>
          </a:p>
        </p:txBody>
      </p:sp>
      <p:cxnSp>
        <p:nvCxnSpPr>
          <p:cNvPr id="10" name="Rett linje 9"/>
          <p:cNvCxnSpPr/>
          <p:nvPr/>
        </p:nvCxnSpPr>
        <p:spPr>
          <a:xfrm rot="5400000">
            <a:off x="7719376" y="5433376"/>
            <a:ext cx="2085544" cy="763704"/>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Rett linje 11"/>
          <p:cNvCxnSpPr/>
          <p:nvPr/>
        </p:nvCxnSpPr>
        <p:spPr>
          <a:xfrm rot="10800000" flipV="1">
            <a:off x="6927456" y="5850106"/>
            <a:ext cx="2216545" cy="1007893"/>
          </a:xfrm>
          <a:prstGeom prst="line">
            <a:avLst/>
          </a:prstGeom>
          <a:ln>
            <a:solidFill>
              <a:schemeClr val="accent3">
                <a:alpha val="16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Rett linje 13"/>
          <p:cNvCxnSpPr/>
          <p:nvPr/>
        </p:nvCxnSpPr>
        <p:spPr>
          <a:xfrm rot="5400000">
            <a:off x="8334481" y="6048478"/>
            <a:ext cx="1161841" cy="457200"/>
          </a:xfrm>
          <a:prstGeom prst="line">
            <a:avLst/>
          </a:prstGeom>
          <a:ln w="19050" cap="flat" cmpd="sng" algn="ctr">
            <a:solidFill>
              <a:schemeClr val="accent1">
                <a:alpha val="6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Rett linje 15"/>
          <p:cNvCxnSpPr/>
          <p:nvPr/>
        </p:nvCxnSpPr>
        <p:spPr>
          <a:xfrm>
            <a:off x="770102" y="1603376"/>
            <a:ext cx="7788780" cy="1588"/>
          </a:xfrm>
          <a:prstGeom prst="line">
            <a:avLst/>
          </a:prstGeom>
          <a:ln w="1270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Lst>
  <p:hf hdr="0" ftr="0" dt="0"/>
  <p:txStyles>
    <p:titleStyle>
      <a:lvl1pPr algn="l" defTabSz="457200" rtl="0" eaLnBrk="1" latinLnBrk="0" hangingPunct="1">
        <a:spcBef>
          <a:spcPct val="0"/>
        </a:spcBef>
        <a:buNone/>
        <a:defRPr sz="2600" b="1" i="0" kern="1200">
          <a:solidFill>
            <a:schemeClr val="tx1"/>
          </a:solidFill>
          <a:latin typeface="Open Sans"/>
          <a:ea typeface="+mj-ea"/>
          <a:cs typeface="Open Sans"/>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n-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tiff"/><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546351" y="1554175"/>
            <a:ext cx="8216649" cy="1826254"/>
          </a:xfrm>
        </p:spPr>
        <p:txBody>
          <a:bodyPr>
            <a:noAutofit/>
          </a:bodyPr>
          <a:lstStyle/>
          <a:p>
            <a:r>
              <a:rPr lang="en-US" sz="4000" dirty="0"/>
              <a:t>Sometimes Russian is </a:t>
            </a:r>
            <a:br>
              <a:rPr lang="en-US" sz="4000" dirty="0"/>
            </a:br>
            <a:r>
              <a:rPr lang="en-US" sz="4000" dirty="0"/>
              <a:t>More Perfective Than Spanish</a:t>
            </a:r>
            <a:r>
              <a:rPr lang="nb-NO" sz="4000" dirty="0"/>
              <a:t> </a:t>
            </a:r>
            <a:endParaRPr lang="en-US" sz="4000" dirty="0"/>
          </a:p>
        </p:txBody>
      </p:sp>
      <p:sp>
        <p:nvSpPr>
          <p:cNvPr id="3" name="Undertittel 2"/>
          <p:cNvSpPr>
            <a:spLocks noGrp="1"/>
          </p:cNvSpPr>
          <p:nvPr>
            <p:ph type="subTitle" idx="1"/>
          </p:nvPr>
        </p:nvSpPr>
        <p:spPr/>
        <p:txBody>
          <a:bodyPr>
            <a:normAutofit/>
          </a:bodyPr>
          <a:lstStyle/>
          <a:p>
            <a:pPr>
              <a:defRPr/>
            </a:pPr>
            <a:r>
              <a:rPr lang="nb-NO" sz="3200" dirty="0">
                <a:latin typeface="+mn-lt"/>
              </a:rPr>
              <a:t>Laura A. Janda and Antonio </a:t>
            </a:r>
            <a:r>
              <a:rPr lang="nb-NO" sz="3200" dirty="0" err="1">
                <a:latin typeface="+mn-lt"/>
              </a:rPr>
              <a:t>Fábregas</a:t>
            </a:r>
            <a:endParaRPr lang="nb-NO" sz="3200" dirty="0">
              <a:latin typeface="+mn-lt"/>
            </a:endParaRPr>
          </a:p>
        </p:txBody>
      </p:sp>
      <p:pic>
        <p:nvPicPr>
          <p:cNvPr id="4" name="Picture 3">
            <a:extLst>
              <a:ext uri="{FF2B5EF4-FFF2-40B4-BE49-F238E27FC236}">
                <a16:creationId xmlns:a16="http://schemas.microsoft.com/office/drawing/2014/main" id="{380887B2-C87A-864E-A7C5-6AF61435C555}"/>
              </a:ext>
            </a:extLst>
          </p:cNvPr>
          <p:cNvPicPr>
            <a:picLocks noChangeAspect="1"/>
          </p:cNvPicPr>
          <p:nvPr/>
        </p:nvPicPr>
        <p:blipFill>
          <a:blip r:embed="rId2"/>
          <a:stretch>
            <a:fillRect/>
          </a:stretch>
        </p:blipFill>
        <p:spPr>
          <a:xfrm>
            <a:off x="4212771" y="4267200"/>
            <a:ext cx="2286000" cy="2590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4512-7F8F-424E-A921-7E4515CA2A9E}"/>
              </a:ext>
            </a:extLst>
          </p:cNvPr>
          <p:cNvSpPr>
            <a:spLocks noGrp="1"/>
          </p:cNvSpPr>
          <p:nvPr>
            <p:ph type="title"/>
          </p:nvPr>
        </p:nvSpPr>
        <p:spPr/>
        <p:txBody>
          <a:bodyPr/>
          <a:lstStyle/>
          <a:p>
            <a:r>
              <a:rPr lang="en-US" dirty="0"/>
              <a:t>When does </a:t>
            </a:r>
            <a:r>
              <a:rPr lang="en-US" dirty="0">
                <a:solidFill>
                  <a:srgbClr val="1757DB"/>
                </a:solidFill>
              </a:rPr>
              <a:t>Spanish Perfective ≈ Russian Imperfective</a:t>
            </a:r>
            <a:r>
              <a:rPr lang="en-US" dirty="0"/>
              <a:t>?</a:t>
            </a:r>
            <a:r>
              <a:rPr lang="nb-NO" dirty="0"/>
              <a:t> </a:t>
            </a:r>
          </a:p>
        </p:txBody>
      </p:sp>
      <p:sp>
        <p:nvSpPr>
          <p:cNvPr id="3" name="Content Placeholder 2">
            <a:extLst>
              <a:ext uri="{FF2B5EF4-FFF2-40B4-BE49-F238E27FC236}">
                <a16:creationId xmlns:a16="http://schemas.microsoft.com/office/drawing/2014/main" id="{A9A6693E-51DA-D846-9A37-D91C8D020BA5}"/>
              </a:ext>
            </a:extLst>
          </p:cNvPr>
          <p:cNvSpPr>
            <a:spLocks noGrp="1"/>
          </p:cNvSpPr>
          <p:nvPr>
            <p:ph idx="1"/>
          </p:nvPr>
        </p:nvSpPr>
        <p:spPr>
          <a:xfrm>
            <a:off x="1739590" y="1751182"/>
            <a:ext cx="6819291" cy="4605167"/>
          </a:xfrm>
        </p:spPr>
        <p:txBody>
          <a:bodyPr>
            <a:normAutofit/>
          </a:bodyPr>
          <a:lstStyle/>
          <a:p>
            <a:pPr>
              <a:spcBef>
                <a:spcPts val="3000"/>
              </a:spcBef>
            </a:pPr>
            <a:r>
              <a:rPr lang="en-US" sz="2800" dirty="0"/>
              <a:t>Time periods filled with an event</a:t>
            </a:r>
          </a:p>
          <a:p>
            <a:pPr>
              <a:spcBef>
                <a:spcPts val="3000"/>
              </a:spcBef>
            </a:pPr>
            <a:r>
              <a:rPr lang="en-US" sz="2800" dirty="0"/>
              <a:t>Repetitions</a:t>
            </a:r>
            <a:r>
              <a:rPr lang="nb-NO" sz="2800" dirty="0"/>
              <a:t> </a:t>
            </a:r>
          </a:p>
          <a:p>
            <a:pPr>
              <a:spcBef>
                <a:spcPts val="3000"/>
              </a:spcBef>
            </a:pPr>
            <a:r>
              <a:rPr lang="en-US" sz="2800" dirty="0"/>
              <a:t>Time until</a:t>
            </a:r>
            <a:r>
              <a:rPr lang="nb-NO" sz="2800" dirty="0"/>
              <a:t> </a:t>
            </a:r>
          </a:p>
          <a:p>
            <a:pPr>
              <a:spcBef>
                <a:spcPts val="3000"/>
              </a:spcBef>
            </a:pPr>
            <a:r>
              <a:rPr lang="en-US" sz="2800" dirty="0"/>
              <a:t>Inferred temporal boundaries</a:t>
            </a:r>
            <a:r>
              <a:rPr lang="nb-NO" sz="2800" dirty="0"/>
              <a:t> </a:t>
            </a:r>
          </a:p>
          <a:p>
            <a:pPr>
              <a:spcBef>
                <a:spcPts val="3000"/>
              </a:spcBef>
            </a:pPr>
            <a:r>
              <a:rPr lang="en-US" sz="2800" dirty="0"/>
              <a:t>Historical present</a:t>
            </a:r>
            <a:r>
              <a:rPr lang="nb-NO" sz="2800" dirty="0"/>
              <a:t> </a:t>
            </a:r>
          </a:p>
          <a:p>
            <a:pPr>
              <a:spcBef>
                <a:spcPts val="3000"/>
              </a:spcBef>
            </a:pPr>
            <a:r>
              <a:rPr lang="en-US" sz="2800" dirty="0"/>
              <a:t>Other factors</a:t>
            </a:r>
            <a:r>
              <a:rPr lang="nb-NO" sz="2800" dirty="0"/>
              <a:t> </a:t>
            </a:r>
          </a:p>
        </p:txBody>
      </p:sp>
      <p:sp>
        <p:nvSpPr>
          <p:cNvPr id="4" name="Slide Number Placeholder 3">
            <a:extLst>
              <a:ext uri="{FF2B5EF4-FFF2-40B4-BE49-F238E27FC236}">
                <a16:creationId xmlns:a16="http://schemas.microsoft.com/office/drawing/2014/main" id="{9560EBED-FB85-9746-B0FD-A812C69426F8}"/>
              </a:ext>
            </a:extLst>
          </p:cNvPr>
          <p:cNvSpPr>
            <a:spLocks noGrp="1"/>
          </p:cNvSpPr>
          <p:nvPr>
            <p:ph type="sldNum" sz="quarter" idx="12"/>
          </p:nvPr>
        </p:nvSpPr>
        <p:spPr/>
        <p:txBody>
          <a:bodyPr/>
          <a:lstStyle/>
          <a:p>
            <a:fld id="{48967F36-0B61-F749-ACDB-F36D75792314}" type="slidenum">
              <a:rPr lang="en-US" noProof="0" smtClean="0"/>
              <a:pPr/>
              <a:t>10</a:t>
            </a:fld>
            <a:endParaRPr lang="en-US" noProof="0"/>
          </a:p>
        </p:txBody>
      </p:sp>
      <p:pic>
        <p:nvPicPr>
          <p:cNvPr id="5" name="Picture 4">
            <a:extLst>
              <a:ext uri="{FF2B5EF4-FFF2-40B4-BE49-F238E27FC236}">
                <a16:creationId xmlns:a16="http://schemas.microsoft.com/office/drawing/2014/main" id="{25540A11-90B3-3342-B9A3-4850924D7586}"/>
              </a:ext>
            </a:extLst>
          </p:cNvPr>
          <p:cNvPicPr>
            <a:picLocks noChangeAspect="1"/>
          </p:cNvPicPr>
          <p:nvPr/>
        </p:nvPicPr>
        <p:blipFill>
          <a:blip r:embed="rId2"/>
          <a:stretch>
            <a:fillRect/>
          </a:stretch>
        </p:blipFill>
        <p:spPr>
          <a:xfrm>
            <a:off x="712376" y="1659654"/>
            <a:ext cx="688417" cy="860522"/>
          </a:xfrm>
          <a:prstGeom prst="rect">
            <a:avLst/>
          </a:prstGeom>
        </p:spPr>
      </p:pic>
      <p:pic>
        <p:nvPicPr>
          <p:cNvPr id="6" name="Picture 5">
            <a:extLst>
              <a:ext uri="{FF2B5EF4-FFF2-40B4-BE49-F238E27FC236}">
                <a16:creationId xmlns:a16="http://schemas.microsoft.com/office/drawing/2014/main" id="{B6162212-DEB3-F345-BA7B-7B9CEDA0283B}"/>
              </a:ext>
            </a:extLst>
          </p:cNvPr>
          <p:cNvPicPr>
            <a:picLocks noChangeAspect="1"/>
          </p:cNvPicPr>
          <p:nvPr/>
        </p:nvPicPr>
        <p:blipFill>
          <a:blip r:embed="rId2"/>
          <a:stretch>
            <a:fillRect/>
          </a:stretch>
        </p:blipFill>
        <p:spPr>
          <a:xfrm>
            <a:off x="712375" y="2520176"/>
            <a:ext cx="688417" cy="860522"/>
          </a:xfrm>
          <a:prstGeom prst="rect">
            <a:avLst/>
          </a:prstGeom>
        </p:spPr>
      </p:pic>
      <p:pic>
        <p:nvPicPr>
          <p:cNvPr id="7" name="Picture 6">
            <a:extLst>
              <a:ext uri="{FF2B5EF4-FFF2-40B4-BE49-F238E27FC236}">
                <a16:creationId xmlns:a16="http://schemas.microsoft.com/office/drawing/2014/main" id="{6943C630-BB7A-9F44-B2B3-EB1E07169403}"/>
              </a:ext>
            </a:extLst>
          </p:cNvPr>
          <p:cNvPicPr>
            <a:picLocks noChangeAspect="1"/>
          </p:cNvPicPr>
          <p:nvPr/>
        </p:nvPicPr>
        <p:blipFill>
          <a:blip r:embed="rId2"/>
          <a:stretch>
            <a:fillRect/>
          </a:stretch>
        </p:blipFill>
        <p:spPr>
          <a:xfrm>
            <a:off x="712375" y="3380698"/>
            <a:ext cx="688417" cy="860522"/>
          </a:xfrm>
          <a:prstGeom prst="rect">
            <a:avLst/>
          </a:prstGeom>
        </p:spPr>
      </p:pic>
      <p:pic>
        <p:nvPicPr>
          <p:cNvPr id="8" name="Picture 7">
            <a:extLst>
              <a:ext uri="{FF2B5EF4-FFF2-40B4-BE49-F238E27FC236}">
                <a16:creationId xmlns:a16="http://schemas.microsoft.com/office/drawing/2014/main" id="{C96F87E2-75C0-864B-BA08-C91883578E4C}"/>
              </a:ext>
            </a:extLst>
          </p:cNvPr>
          <p:cNvPicPr>
            <a:picLocks noChangeAspect="1"/>
          </p:cNvPicPr>
          <p:nvPr/>
        </p:nvPicPr>
        <p:blipFill>
          <a:blip r:embed="rId2"/>
          <a:stretch>
            <a:fillRect/>
          </a:stretch>
        </p:blipFill>
        <p:spPr>
          <a:xfrm>
            <a:off x="712375" y="4241220"/>
            <a:ext cx="688417" cy="860522"/>
          </a:xfrm>
          <a:prstGeom prst="rect">
            <a:avLst/>
          </a:prstGeom>
        </p:spPr>
      </p:pic>
    </p:spTree>
    <p:extLst>
      <p:ext uri="{BB962C8B-B14F-4D97-AF65-F5344CB8AC3E}">
        <p14:creationId xmlns:p14="http://schemas.microsoft.com/office/powerpoint/2010/main" val="45173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en-US" sz="2400" dirty="0"/>
              <a:t>Time periods filled with an event</a:t>
            </a:r>
            <a:r>
              <a:rPr lang="nb-NO" sz="2400" dirty="0"/>
              <a:t> </a:t>
            </a:r>
            <a:endParaRPr lang="nb-NO"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a:xfrm>
            <a:off x="329282" y="1751182"/>
            <a:ext cx="8229600" cy="4760149"/>
          </a:xfrm>
        </p:spPr>
        <p:txBody>
          <a:bodyPr>
            <a:normAutofit/>
          </a:bodyPr>
          <a:lstStyle/>
          <a:p>
            <a:pPr marL="0" indent="0">
              <a:buNone/>
            </a:pPr>
            <a:r>
              <a:rPr lang="en-US" b="1" dirty="0"/>
              <a:t>Spanish</a:t>
            </a:r>
            <a:r>
              <a:rPr lang="en-US" dirty="0"/>
              <a:t> prefers Perfective if a time period is named, because the event can be seen </a:t>
            </a:r>
            <a:r>
              <a:rPr lang="en-US" b="1" dirty="0"/>
              <a:t>from without as a closed package</a:t>
            </a:r>
          </a:p>
          <a:p>
            <a:pPr marL="0" indent="0">
              <a:buNone/>
            </a:pPr>
            <a:r>
              <a:rPr lang="en-US" b="1" dirty="0"/>
              <a:t>Russian</a:t>
            </a:r>
            <a:r>
              <a:rPr lang="en-US" dirty="0"/>
              <a:t> prefers Imperfective if a time period is named, because the event can be seen </a:t>
            </a:r>
            <a:r>
              <a:rPr lang="en-US" b="1" dirty="0"/>
              <a:t>from within as a duration</a:t>
            </a:r>
            <a:r>
              <a:rPr lang="nb-NO" b="1" dirty="0"/>
              <a:t> </a:t>
            </a:r>
          </a:p>
          <a:p>
            <a:pPr marL="0" indent="0">
              <a:buNone/>
            </a:pPr>
            <a:endParaRPr lang="nb-NO" dirty="0"/>
          </a:p>
          <a:p>
            <a:r>
              <a:rPr lang="en-US" i="1" dirty="0" err="1"/>
              <a:t>Esta</a:t>
            </a:r>
            <a:r>
              <a:rPr lang="en-US" i="1" dirty="0"/>
              <a:t> </a:t>
            </a:r>
            <a:r>
              <a:rPr lang="en-US" i="1" dirty="0" err="1"/>
              <a:t>es</a:t>
            </a:r>
            <a:r>
              <a:rPr lang="en-US" i="1" dirty="0"/>
              <a:t> la </a:t>
            </a:r>
            <a:r>
              <a:rPr lang="en-US" i="1" dirty="0" err="1"/>
              <a:t>historia</a:t>
            </a:r>
            <a:r>
              <a:rPr lang="en-US" i="1" dirty="0"/>
              <a:t> de </a:t>
            </a:r>
            <a:r>
              <a:rPr lang="en-US" i="1" dirty="0" err="1"/>
              <a:t>cómo</a:t>
            </a:r>
            <a:r>
              <a:rPr lang="en-US" i="1" dirty="0"/>
              <a:t> </a:t>
            </a:r>
            <a:r>
              <a:rPr lang="en-US" i="1" dirty="0" err="1"/>
              <a:t>uno</a:t>
            </a:r>
            <a:r>
              <a:rPr lang="en-US" i="1" dirty="0"/>
              <a:t> de </a:t>
            </a:r>
            <a:r>
              <a:rPr lang="en-US" i="1" dirty="0" err="1"/>
              <a:t>los</a:t>
            </a:r>
            <a:r>
              <a:rPr lang="en-US" i="1" dirty="0"/>
              <a:t> hombres </a:t>
            </a:r>
            <a:r>
              <a:rPr lang="en-US" i="1" dirty="0" err="1"/>
              <a:t>más</a:t>
            </a:r>
            <a:r>
              <a:rPr lang="en-US" i="1" dirty="0"/>
              <a:t> </a:t>
            </a:r>
            <a:r>
              <a:rPr lang="en-US" i="1" dirty="0" err="1"/>
              <a:t>poderosos</a:t>
            </a:r>
            <a:r>
              <a:rPr lang="en-US" i="1" dirty="0"/>
              <a:t> de la </a:t>
            </a:r>
            <a:r>
              <a:rPr lang="en-US" i="1" dirty="0" err="1"/>
              <a:t>Francia</a:t>
            </a:r>
            <a:r>
              <a:rPr lang="en-US" i="1" dirty="0"/>
              <a:t> medieval </a:t>
            </a:r>
            <a:r>
              <a:rPr lang="en-US" b="1" i="1" dirty="0" err="1"/>
              <a:t>asesinó-</a:t>
            </a:r>
            <a:r>
              <a:rPr lang="en-US" b="1" dirty="0" err="1"/>
              <a:t>pfv</a:t>
            </a:r>
            <a:r>
              <a:rPr lang="en-US" b="1" dirty="0"/>
              <a:t> </a:t>
            </a:r>
            <a:r>
              <a:rPr lang="en-US" i="1" dirty="0" err="1"/>
              <a:t>impunemente</a:t>
            </a:r>
            <a:r>
              <a:rPr lang="en-US" i="1" dirty="0"/>
              <a:t> </a:t>
            </a:r>
            <a:r>
              <a:rPr lang="en-US" b="1" i="1" dirty="0" err="1"/>
              <a:t>durante</a:t>
            </a:r>
            <a:r>
              <a:rPr lang="en-US" b="1" i="1" dirty="0"/>
              <a:t> </a:t>
            </a:r>
            <a:r>
              <a:rPr lang="en-US" b="1" i="1" dirty="0" err="1"/>
              <a:t>décadas</a:t>
            </a:r>
            <a:r>
              <a:rPr lang="en-US" i="1" dirty="0"/>
              <a:t> </a:t>
            </a:r>
            <a:r>
              <a:rPr lang="en-US" i="1" dirty="0" err="1"/>
              <a:t>por</a:t>
            </a:r>
            <a:r>
              <a:rPr lang="en-US" i="1" dirty="0"/>
              <a:t> </a:t>
            </a:r>
            <a:r>
              <a:rPr lang="en-US" i="1" dirty="0" err="1"/>
              <a:t>pura</a:t>
            </a:r>
            <a:r>
              <a:rPr lang="en-US" i="1" dirty="0"/>
              <a:t> </a:t>
            </a:r>
            <a:r>
              <a:rPr lang="en-US" i="1" dirty="0" err="1"/>
              <a:t>diversión</a:t>
            </a:r>
            <a:r>
              <a:rPr lang="en-US" dirty="0"/>
              <a:t>   </a:t>
            </a:r>
            <a:endParaRPr lang="nb-NO" dirty="0"/>
          </a:p>
          <a:p>
            <a:pPr marL="0" indent="0">
              <a:buNone/>
            </a:pPr>
            <a:r>
              <a:rPr lang="en-US" dirty="0"/>
              <a:t> </a:t>
            </a:r>
            <a:endParaRPr lang="nb-NO" dirty="0"/>
          </a:p>
          <a:p>
            <a:r>
              <a:rPr lang="ru-RU" i="1" dirty="0"/>
              <a:t>Это история о том, как один из самых могущественных людей средневековой Франции </a:t>
            </a:r>
            <a:r>
              <a:rPr lang="ru-RU" b="1" i="1" dirty="0"/>
              <a:t>в течении десятилетий </a:t>
            </a:r>
            <a:r>
              <a:rPr lang="ru-RU" i="1" dirty="0"/>
              <a:t>безнаказанно </a:t>
            </a:r>
            <a:r>
              <a:rPr lang="ru-RU" b="1" i="1" dirty="0"/>
              <a:t>убивал</a:t>
            </a:r>
            <a:r>
              <a:rPr lang="nb-NO" b="1" i="1" dirty="0"/>
              <a:t>-</a:t>
            </a:r>
            <a:r>
              <a:rPr lang="nb-NO" b="1" i="1" dirty="0" err="1"/>
              <a:t>ipfv</a:t>
            </a:r>
            <a:r>
              <a:rPr lang="ru-RU" i="1" dirty="0"/>
              <a:t> исключительно ради развлечения</a:t>
            </a:r>
            <a:endParaRPr lang="nb-NO" dirty="0"/>
          </a:p>
          <a:p>
            <a:pPr marL="0" indent="0">
              <a:buNone/>
            </a:pPr>
            <a:r>
              <a:rPr lang="en-US" dirty="0"/>
              <a:t> </a:t>
            </a:r>
            <a:endParaRPr lang="nb-NO" dirty="0"/>
          </a:p>
          <a:p>
            <a:r>
              <a:rPr lang="en-US" dirty="0"/>
              <a:t>‘This is the story of how one of the most powerful men in medieval France </a:t>
            </a:r>
            <a:r>
              <a:rPr lang="en-US" b="1" dirty="0"/>
              <a:t>over the course of decades murdered </a:t>
            </a:r>
            <a:r>
              <a:rPr lang="en-US" dirty="0"/>
              <a:t>with impunity just for amusement’</a:t>
            </a:r>
            <a:r>
              <a:rPr lang="nb-NO" dirty="0"/>
              <a:t> </a:t>
            </a:r>
            <a:r>
              <a:rPr lang="en-US" dirty="0"/>
              <a:t>[César </a:t>
            </a:r>
            <a:r>
              <a:rPr lang="en-US" dirty="0" err="1"/>
              <a:t>Cervera</a:t>
            </a:r>
            <a:r>
              <a:rPr lang="en-US" dirty="0"/>
              <a:t>. (2017.01.18)]</a:t>
            </a:r>
            <a:r>
              <a:rPr lang="nb-NO" dirty="0"/>
              <a:t> </a:t>
            </a:r>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11</a:t>
            </a:fld>
            <a:endParaRPr lang="en-US" noProof="0"/>
          </a:p>
        </p:txBody>
      </p:sp>
      <p:pic>
        <p:nvPicPr>
          <p:cNvPr id="5" name="Picture 4">
            <a:extLst>
              <a:ext uri="{FF2B5EF4-FFF2-40B4-BE49-F238E27FC236}">
                <a16:creationId xmlns:a16="http://schemas.microsoft.com/office/drawing/2014/main" id="{32238634-C58E-7743-9B66-28D85F37ACCF}"/>
              </a:ext>
            </a:extLst>
          </p:cNvPr>
          <p:cNvPicPr>
            <a:picLocks noChangeAspect="1"/>
          </p:cNvPicPr>
          <p:nvPr/>
        </p:nvPicPr>
        <p:blipFill>
          <a:blip r:embed="rId2"/>
          <a:stretch>
            <a:fillRect/>
          </a:stretch>
        </p:blipFill>
        <p:spPr>
          <a:xfrm>
            <a:off x="7863841" y="-1"/>
            <a:ext cx="1280160" cy="1600201"/>
          </a:xfrm>
          <a:prstGeom prst="rect">
            <a:avLst/>
          </a:prstGeom>
        </p:spPr>
      </p:pic>
    </p:spTree>
    <p:extLst>
      <p:ext uri="{BB962C8B-B14F-4D97-AF65-F5344CB8AC3E}">
        <p14:creationId xmlns:p14="http://schemas.microsoft.com/office/powerpoint/2010/main" val="305295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nb-NO" sz="2400" dirty="0" err="1"/>
              <a:t>Repetitions</a:t>
            </a:r>
            <a:endParaRPr lang="nb-NO"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a:xfrm>
            <a:off x="329282" y="1751182"/>
            <a:ext cx="8229600" cy="4760149"/>
          </a:xfrm>
        </p:spPr>
        <p:txBody>
          <a:bodyPr>
            <a:normAutofit/>
          </a:bodyPr>
          <a:lstStyle/>
          <a:p>
            <a:pPr marL="0" indent="0">
              <a:buNone/>
            </a:pPr>
            <a:r>
              <a:rPr lang="en-US" b="1" dirty="0"/>
              <a:t>Spanish</a:t>
            </a:r>
            <a:r>
              <a:rPr lang="en-US" dirty="0"/>
              <a:t> can view repetitions </a:t>
            </a:r>
            <a:r>
              <a:rPr lang="en-US" b="1" dirty="0"/>
              <a:t>from without </a:t>
            </a:r>
            <a:r>
              <a:rPr lang="en-US" dirty="0"/>
              <a:t>focusing on the boundary using Perfective</a:t>
            </a:r>
          </a:p>
          <a:p>
            <a:pPr marL="0" indent="0">
              <a:buNone/>
            </a:pPr>
            <a:r>
              <a:rPr lang="en-US" b="1" dirty="0"/>
              <a:t>Russian</a:t>
            </a:r>
            <a:r>
              <a:rPr lang="en-US" dirty="0"/>
              <a:t> typically views repetitions </a:t>
            </a:r>
            <a:r>
              <a:rPr lang="en-US" b="1" dirty="0"/>
              <a:t>from within</a:t>
            </a:r>
            <a:r>
              <a:rPr lang="en-US" dirty="0"/>
              <a:t> using Imperfective</a:t>
            </a:r>
            <a:endParaRPr lang="nb-NO" dirty="0"/>
          </a:p>
          <a:p>
            <a:pPr marL="0" indent="0">
              <a:buNone/>
            </a:pPr>
            <a:endParaRPr lang="nb-NO" dirty="0"/>
          </a:p>
          <a:p>
            <a:r>
              <a:rPr lang="en-US" b="1" i="1" dirty="0"/>
              <a:t>Tres </a:t>
            </a:r>
            <a:r>
              <a:rPr lang="en-US" b="1" i="1" dirty="0" err="1"/>
              <a:t>veces</a:t>
            </a:r>
            <a:r>
              <a:rPr lang="en-US" dirty="0"/>
              <a:t> </a:t>
            </a:r>
            <a:r>
              <a:rPr lang="en-US" b="1" i="1" dirty="0" err="1"/>
              <a:t>intenté-</a:t>
            </a:r>
            <a:r>
              <a:rPr lang="en-US" b="1" dirty="0" err="1"/>
              <a:t>pfv</a:t>
            </a:r>
            <a:r>
              <a:rPr lang="en-US" b="1" dirty="0"/>
              <a:t> </a:t>
            </a:r>
            <a:r>
              <a:rPr lang="en-US" i="1" dirty="0" err="1"/>
              <a:t>seguir</a:t>
            </a:r>
            <a:r>
              <a:rPr lang="en-US" i="1" dirty="0"/>
              <a:t> </a:t>
            </a:r>
            <a:r>
              <a:rPr lang="en-US" i="1" dirty="0" err="1"/>
              <a:t>una</a:t>
            </a:r>
            <a:r>
              <a:rPr lang="en-US" i="1" dirty="0"/>
              <a:t> </a:t>
            </a:r>
            <a:r>
              <a:rPr lang="en-US" i="1" dirty="0" err="1"/>
              <a:t>ruta</a:t>
            </a:r>
            <a:r>
              <a:rPr lang="en-US" i="1" dirty="0"/>
              <a:t> que </a:t>
            </a:r>
            <a:r>
              <a:rPr lang="en-US" i="1" dirty="0" err="1"/>
              <a:t>había</a:t>
            </a:r>
            <a:r>
              <a:rPr lang="en-US" i="1" dirty="0"/>
              <a:t> </a:t>
            </a:r>
            <a:r>
              <a:rPr lang="en-US" i="1" dirty="0" err="1"/>
              <a:t>creído</a:t>
            </a:r>
            <a:r>
              <a:rPr lang="en-US" i="1" dirty="0"/>
              <a:t> </a:t>
            </a:r>
            <a:r>
              <a:rPr lang="en-US" i="1" dirty="0" err="1"/>
              <a:t>memorizar</a:t>
            </a:r>
            <a:r>
              <a:rPr lang="en-US" i="1" dirty="0"/>
              <a:t>, y </a:t>
            </a:r>
            <a:r>
              <a:rPr lang="en-US" b="1" i="1" dirty="0" err="1"/>
              <a:t>tres</a:t>
            </a:r>
            <a:r>
              <a:rPr lang="en-US" b="1" i="1" dirty="0"/>
              <a:t> </a:t>
            </a:r>
            <a:r>
              <a:rPr lang="en-US" b="1" i="1" dirty="0" err="1"/>
              <a:t>veces</a:t>
            </a:r>
            <a:r>
              <a:rPr lang="en-US" dirty="0"/>
              <a:t> </a:t>
            </a:r>
            <a:r>
              <a:rPr lang="en-US" i="1" dirty="0"/>
              <a:t>me </a:t>
            </a:r>
            <a:r>
              <a:rPr lang="en-US" b="1" i="1" dirty="0" err="1"/>
              <a:t>devolvió-</a:t>
            </a:r>
            <a:r>
              <a:rPr lang="en-US" b="1" dirty="0" err="1"/>
              <a:t>pfv</a:t>
            </a:r>
            <a:r>
              <a:rPr lang="en-US" dirty="0"/>
              <a:t> </a:t>
            </a:r>
            <a:r>
              <a:rPr lang="en-US" i="1" dirty="0"/>
              <a:t>el </a:t>
            </a:r>
            <a:r>
              <a:rPr lang="en-US" i="1" dirty="0" err="1"/>
              <a:t>laberinto</a:t>
            </a:r>
            <a:r>
              <a:rPr lang="en-US" i="1" dirty="0"/>
              <a:t> al </a:t>
            </a:r>
            <a:r>
              <a:rPr lang="en-US" i="1" dirty="0" err="1"/>
              <a:t>mismo</a:t>
            </a:r>
            <a:r>
              <a:rPr lang="en-US" i="1" dirty="0"/>
              <a:t> </a:t>
            </a:r>
            <a:r>
              <a:rPr lang="en-US" i="1" dirty="0" err="1"/>
              <a:t>punto</a:t>
            </a:r>
            <a:r>
              <a:rPr lang="en-US" i="1" dirty="0"/>
              <a:t> del que </a:t>
            </a:r>
            <a:r>
              <a:rPr lang="en-US" i="1" dirty="0" err="1"/>
              <a:t>había</a:t>
            </a:r>
            <a:r>
              <a:rPr lang="en-US" i="1" dirty="0"/>
              <a:t> </a:t>
            </a:r>
            <a:r>
              <a:rPr lang="en-US" i="1" dirty="0" err="1"/>
              <a:t>partido</a:t>
            </a:r>
            <a:r>
              <a:rPr lang="en-US" dirty="0"/>
              <a:t>. [S98:25]</a:t>
            </a:r>
            <a:r>
              <a:rPr lang="nb-NO" dirty="0"/>
              <a:t> </a:t>
            </a:r>
          </a:p>
          <a:p>
            <a:pPr marL="0" indent="0">
              <a:buNone/>
            </a:pPr>
            <a:r>
              <a:rPr lang="en-US" dirty="0"/>
              <a:t> </a:t>
            </a:r>
            <a:endParaRPr lang="nb-NO" dirty="0"/>
          </a:p>
          <a:p>
            <a:r>
              <a:rPr lang="ru-RU" b="1" i="1" dirty="0"/>
              <a:t>Трижды пытался</a:t>
            </a:r>
            <a:r>
              <a:rPr lang="nb-NO" b="1" i="1" dirty="0"/>
              <a:t>-</a:t>
            </a:r>
            <a:r>
              <a:rPr lang="nb-NO" b="1" dirty="0" err="1"/>
              <a:t>ipfv</a:t>
            </a:r>
            <a:r>
              <a:rPr lang="ru-RU" b="1" i="1" dirty="0"/>
              <a:t> </a:t>
            </a:r>
            <a:r>
              <a:rPr lang="ru-RU" i="1" dirty="0"/>
              <a:t>я пройти путем, который, как мне казалось, помнил, и </a:t>
            </a:r>
            <a:r>
              <a:rPr lang="ru-RU" b="1" i="1" dirty="0"/>
              <a:t>трижды </a:t>
            </a:r>
            <a:r>
              <a:rPr lang="ru-RU" i="1" dirty="0"/>
              <a:t>лабиринт </a:t>
            </a:r>
            <a:r>
              <a:rPr lang="ru-RU" b="1" i="1" dirty="0"/>
              <a:t>возвращал</a:t>
            </a:r>
            <a:r>
              <a:rPr lang="nb-NO" b="1" i="1" dirty="0"/>
              <a:t>-</a:t>
            </a:r>
            <a:r>
              <a:rPr lang="nb-NO" b="1" dirty="0" err="1"/>
              <a:t>ipfv</a:t>
            </a:r>
            <a:r>
              <a:rPr lang="ru-RU" b="1" i="1" dirty="0"/>
              <a:t> </a:t>
            </a:r>
            <a:r>
              <a:rPr lang="ru-RU" i="1" dirty="0"/>
              <a:t>меня на точку старта. </a:t>
            </a:r>
            <a:r>
              <a:rPr lang="en-US" dirty="0"/>
              <a:t>[R82:62]</a:t>
            </a:r>
            <a:r>
              <a:rPr lang="nb-NO" dirty="0"/>
              <a:t> </a:t>
            </a:r>
          </a:p>
          <a:p>
            <a:pPr marL="0" indent="0">
              <a:buNone/>
            </a:pPr>
            <a:r>
              <a:rPr lang="en-US" dirty="0"/>
              <a:t> </a:t>
            </a:r>
            <a:endParaRPr lang="nb-NO" dirty="0"/>
          </a:p>
          <a:p>
            <a:r>
              <a:rPr lang="en-US" dirty="0"/>
              <a:t>‘</a:t>
            </a:r>
            <a:r>
              <a:rPr lang="en-US" b="1" dirty="0"/>
              <a:t>Three times</a:t>
            </a:r>
            <a:r>
              <a:rPr lang="en-US" dirty="0"/>
              <a:t> I </a:t>
            </a:r>
            <a:r>
              <a:rPr lang="en-US" b="1" dirty="0"/>
              <a:t>tried</a:t>
            </a:r>
            <a:r>
              <a:rPr lang="en-US" dirty="0"/>
              <a:t> to follow a path I thought I had memorized, and </a:t>
            </a:r>
            <a:r>
              <a:rPr lang="en-US" b="1" dirty="0"/>
              <a:t>three times</a:t>
            </a:r>
            <a:r>
              <a:rPr lang="en-US" dirty="0"/>
              <a:t> the maze </a:t>
            </a:r>
            <a:r>
              <a:rPr lang="en-US" b="1" dirty="0"/>
              <a:t>returned</a:t>
            </a:r>
            <a:r>
              <a:rPr lang="en-US" dirty="0"/>
              <a:t> me to the same point.’</a:t>
            </a:r>
            <a:r>
              <a:rPr lang="nb-NO" dirty="0"/>
              <a:t> </a:t>
            </a:r>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12</a:t>
            </a:fld>
            <a:endParaRPr lang="en-US" noProof="0"/>
          </a:p>
        </p:txBody>
      </p:sp>
      <p:pic>
        <p:nvPicPr>
          <p:cNvPr id="5" name="Picture 4">
            <a:extLst>
              <a:ext uri="{FF2B5EF4-FFF2-40B4-BE49-F238E27FC236}">
                <a16:creationId xmlns:a16="http://schemas.microsoft.com/office/drawing/2014/main" id="{D79EDDBF-D1F5-374E-9CB4-BD865BCC957D}"/>
              </a:ext>
            </a:extLst>
          </p:cNvPr>
          <p:cNvPicPr>
            <a:picLocks noChangeAspect="1"/>
          </p:cNvPicPr>
          <p:nvPr/>
        </p:nvPicPr>
        <p:blipFill>
          <a:blip r:embed="rId2"/>
          <a:stretch>
            <a:fillRect/>
          </a:stretch>
        </p:blipFill>
        <p:spPr>
          <a:xfrm>
            <a:off x="7863841" y="-1"/>
            <a:ext cx="1280160" cy="1600201"/>
          </a:xfrm>
          <a:prstGeom prst="rect">
            <a:avLst/>
          </a:prstGeom>
        </p:spPr>
      </p:pic>
    </p:spTree>
    <p:extLst>
      <p:ext uri="{BB962C8B-B14F-4D97-AF65-F5344CB8AC3E}">
        <p14:creationId xmlns:p14="http://schemas.microsoft.com/office/powerpoint/2010/main" val="5164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en-US" sz="2400" dirty="0"/>
              <a:t>Time until</a:t>
            </a:r>
            <a:r>
              <a:rPr lang="nb-NO" sz="2400" dirty="0"/>
              <a:t> </a:t>
            </a:r>
            <a:endParaRPr lang="nb-NO"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p:txBody>
          <a:bodyPr/>
          <a:lstStyle/>
          <a:p>
            <a:pPr marL="0" indent="0">
              <a:buNone/>
            </a:pPr>
            <a:r>
              <a:rPr lang="en-US" b="1" dirty="0"/>
              <a:t>Spanish</a:t>
            </a:r>
            <a:r>
              <a:rPr lang="en-US" dirty="0"/>
              <a:t> </a:t>
            </a:r>
            <a:r>
              <a:rPr lang="en-US" b="1" i="1" dirty="0"/>
              <a:t>hasta</a:t>
            </a:r>
            <a:r>
              <a:rPr lang="en-US" b="1" dirty="0"/>
              <a:t> ‘until’ focuses on the endpoint </a:t>
            </a:r>
            <a:r>
              <a:rPr lang="en-US" dirty="0"/>
              <a:t>of a time period with Perfective</a:t>
            </a:r>
          </a:p>
          <a:p>
            <a:pPr marL="0" indent="0">
              <a:buNone/>
            </a:pPr>
            <a:r>
              <a:rPr lang="en-US" b="1" dirty="0"/>
              <a:t>Russian</a:t>
            </a:r>
            <a:r>
              <a:rPr lang="en-US" dirty="0"/>
              <a:t> </a:t>
            </a:r>
            <a:r>
              <a:rPr lang="ru-RU" b="1" i="1" dirty="0"/>
              <a:t>пока не </a:t>
            </a:r>
            <a:r>
              <a:rPr lang="en-US" b="1" dirty="0"/>
              <a:t>‘until’ focuses on the duration </a:t>
            </a:r>
            <a:r>
              <a:rPr lang="en-US" dirty="0"/>
              <a:t>with Imperfective</a:t>
            </a:r>
          </a:p>
          <a:p>
            <a:pPr marL="0" indent="0">
              <a:buNone/>
            </a:pPr>
            <a:endParaRPr lang="ru-RU" dirty="0"/>
          </a:p>
          <a:p>
            <a:r>
              <a:rPr lang="en-US" i="1" dirty="0" err="1"/>
              <a:t>Neri</a:t>
            </a:r>
            <a:r>
              <a:rPr lang="en-US" i="1" dirty="0"/>
              <a:t>… </a:t>
            </a:r>
            <a:r>
              <a:rPr lang="en-US" b="1" i="1" dirty="0" err="1"/>
              <a:t>hurgó-</a:t>
            </a:r>
            <a:r>
              <a:rPr lang="en-US" b="1" dirty="0" err="1"/>
              <a:t>pfv</a:t>
            </a:r>
            <a:r>
              <a:rPr lang="en-US" b="1" dirty="0"/>
              <a:t> </a:t>
            </a:r>
            <a:r>
              <a:rPr lang="en-US" i="1" dirty="0" err="1"/>
              <a:t>en</a:t>
            </a:r>
            <a:r>
              <a:rPr lang="en-US" i="1" dirty="0"/>
              <a:t> mis </a:t>
            </a:r>
            <a:r>
              <a:rPr lang="en-US" i="1" dirty="0" err="1"/>
              <a:t>bolsillos</a:t>
            </a:r>
            <a:r>
              <a:rPr lang="en-US" i="1" dirty="0"/>
              <a:t> </a:t>
            </a:r>
            <a:r>
              <a:rPr lang="en-US" b="1" i="1" dirty="0"/>
              <a:t>hasta </a:t>
            </a:r>
            <a:r>
              <a:rPr lang="en-US" i="1" dirty="0" err="1"/>
              <a:t>dar</a:t>
            </a:r>
            <a:r>
              <a:rPr lang="en-US" i="1" dirty="0"/>
              <a:t> con las </a:t>
            </a:r>
            <a:r>
              <a:rPr lang="en-US" i="1" dirty="0" err="1"/>
              <a:t>llaves</a:t>
            </a:r>
            <a:r>
              <a:rPr lang="en-US" dirty="0"/>
              <a:t>. [S83:35]</a:t>
            </a:r>
            <a:endParaRPr lang="nb-NO" dirty="0"/>
          </a:p>
          <a:p>
            <a:pPr marL="0" indent="0">
              <a:buNone/>
            </a:pPr>
            <a:r>
              <a:rPr lang="en-US" dirty="0"/>
              <a:t> </a:t>
            </a:r>
            <a:endParaRPr lang="nb-NO" dirty="0"/>
          </a:p>
          <a:p>
            <a:r>
              <a:rPr lang="ru-RU" i="1" dirty="0" err="1"/>
              <a:t>Нери</a:t>
            </a:r>
            <a:r>
              <a:rPr lang="en-US" i="1" dirty="0"/>
              <a:t>… </a:t>
            </a:r>
            <a:r>
              <a:rPr lang="ru-RU" b="1" i="1" dirty="0"/>
              <a:t>шарил</a:t>
            </a:r>
            <a:r>
              <a:rPr lang="cs-CZ" b="1" i="1" dirty="0"/>
              <a:t>-</a:t>
            </a:r>
            <a:r>
              <a:rPr lang="cs-CZ" b="1" dirty="0" err="1"/>
              <a:t>ipfv</a:t>
            </a:r>
            <a:r>
              <a:rPr lang="cs-CZ" dirty="0"/>
              <a:t> </a:t>
            </a:r>
            <a:r>
              <a:rPr lang="ru-RU" i="1" dirty="0"/>
              <a:t>по моим карманам, </a:t>
            </a:r>
            <a:r>
              <a:rPr lang="ru-RU" b="1" i="1" dirty="0"/>
              <a:t>пока не </a:t>
            </a:r>
            <a:r>
              <a:rPr lang="ru-RU" i="1" dirty="0"/>
              <a:t>нашел ключи</a:t>
            </a:r>
            <a:r>
              <a:rPr lang="cs-CZ" dirty="0"/>
              <a:t>.</a:t>
            </a:r>
            <a:r>
              <a:rPr lang="en-US" dirty="0"/>
              <a:t> [R67:2]</a:t>
            </a:r>
            <a:endParaRPr lang="nb-NO" dirty="0"/>
          </a:p>
          <a:p>
            <a:pPr marL="0" indent="0">
              <a:buNone/>
            </a:pPr>
            <a:r>
              <a:rPr lang="en-US" dirty="0"/>
              <a:t> </a:t>
            </a:r>
            <a:endParaRPr lang="nb-NO" dirty="0"/>
          </a:p>
          <a:p>
            <a:r>
              <a:rPr lang="en-US" dirty="0"/>
              <a:t>‘</a:t>
            </a:r>
            <a:r>
              <a:rPr lang="en-US" dirty="0" err="1"/>
              <a:t>Neri</a:t>
            </a:r>
            <a:r>
              <a:rPr lang="en-US" i="1" dirty="0"/>
              <a:t>…</a:t>
            </a:r>
            <a:r>
              <a:rPr lang="en-US" dirty="0"/>
              <a:t> </a:t>
            </a:r>
            <a:r>
              <a:rPr lang="en-US" b="1" dirty="0"/>
              <a:t>rummaged</a:t>
            </a:r>
            <a:r>
              <a:rPr lang="en-US" dirty="0"/>
              <a:t> in my pockets </a:t>
            </a:r>
            <a:r>
              <a:rPr lang="en-US" b="1" dirty="0"/>
              <a:t>until </a:t>
            </a:r>
            <a:r>
              <a:rPr lang="en-US" dirty="0"/>
              <a:t>he found the keys.’</a:t>
            </a:r>
          </a:p>
          <a:p>
            <a:endParaRPr lang="en-US" dirty="0"/>
          </a:p>
          <a:p>
            <a:endParaRPr lang="nb-NO" dirty="0"/>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13</a:t>
            </a:fld>
            <a:endParaRPr lang="en-US" noProof="0"/>
          </a:p>
        </p:txBody>
      </p:sp>
      <p:pic>
        <p:nvPicPr>
          <p:cNvPr id="5" name="Picture 4">
            <a:extLst>
              <a:ext uri="{FF2B5EF4-FFF2-40B4-BE49-F238E27FC236}">
                <a16:creationId xmlns:a16="http://schemas.microsoft.com/office/drawing/2014/main" id="{EF4D7A8F-0417-9C45-A197-BD9F4EC5FE2E}"/>
              </a:ext>
            </a:extLst>
          </p:cNvPr>
          <p:cNvPicPr>
            <a:picLocks noChangeAspect="1"/>
          </p:cNvPicPr>
          <p:nvPr/>
        </p:nvPicPr>
        <p:blipFill>
          <a:blip r:embed="rId2"/>
          <a:stretch>
            <a:fillRect/>
          </a:stretch>
        </p:blipFill>
        <p:spPr>
          <a:xfrm>
            <a:off x="7863841" y="-1"/>
            <a:ext cx="1280160" cy="1600201"/>
          </a:xfrm>
          <a:prstGeom prst="rect">
            <a:avLst/>
          </a:prstGeom>
        </p:spPr>
      </p:pic>
    </p:spTree>
    <p:extLst>
      <p:ext uri="{BB962C8B-B14F-4D97-AF65-F5344CB8AC3E}">
        <p14:creationId xmlns:p14="http://schemas.microsoft.com/office/powerpoint/2010/main" val="3746077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en-US" sz="2400" dirty="0"/>
              <a:t>Inferred temporal boundaries</a:t>
            </a:r>
            <a:r>
              <a:rPr lang="nb-NO" sz="2400" dirty="0"/>
              <a:t> </a:t>
            </a:r>
            <a:endParaRPr lang="nb-NO"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p:txBody>
          <a:bodyPr>
            <a:normAutofit/>
          </a:bodyPr>
          <a:lstStyle/>
          <a:p>
            <a:pPr marL="0" indent="0">
              <a:buNone/>
            </a:pPr>
            <a:r>
              <a:rPr lang="en-US" b="1" dirty="0"/>
              <a:t>Spanish</a:t>
            </a:r>
            <a:r>
              <a:rPr lang="en-US" dirty="0"/>
              <a:t> can use Perfective when the </a:t>
            </a:r>
            <a:r>
              <a:rPr lang="en-US" b="1" dirty="0"/>
              <a:t>final boundary is inferred </a:t>
            </a:r>
            <a:r>
              <a:rPr lang="en-US" dirty="0"/>
              <a:t>(here because we know that a lifetime is finite), not overtly stated</a:t>
            </a:r>
            <a:r>
              <a:rPr lang="ru-RU" dirty="0"/>
              <a:t> </a:t>
            </a:r>
            <a:endParaRPr lang="nb-NO" dirty="0"/>
          </a:p>
          <a:p>
            <a:pPr marL="0" indent="0">
              <a:buNone/>
            </a:pPr>
            <a:r>
              <a:rPr lang="en-US" b="1" dirty="0"/>
              <a:t>Russian</a:t>
            </a:r>
            <a:r>
              <a:rPr lang="en-US" dirty="0"/>
              <a:t> focuses on the </a:t>
            </a:r>
            <a:r>
              <a:rPr lang="en-US" b="1" dirty="0"/>
              <a:t>duration</a:t>
            </a:r>
            <a:r>
              <a:rPr lang="en-US" dirty="0"/>
              <a:t> with Imperfective</a:t>
            </a:r>
            <a:endParaRPr lang="ru-RU" dirty="0"/>
          </a:p>
          <a:p>
            <a:pPr marL="0" indent="0">
              <a:buNone/>
            </a:pPr>
            <a:endParaRPr lang="ru-RU" dirty="0"/>
          </a:p>
          <a:p>
            <a:r>
              <a:rPr lang="nb-NO" dirty="0"/>
              <a:t> </a:t>
            </a:r>
            <a:r>
              <a:rPr lang="nb-NO" i="1" dirty="0"/>
              <a:t>En </a:t>
            </a:r>
            <a:r>
              <a:rPr lang="nb-NO" i="1" dirty="0" err="1"/>
              <a:t>palabras</a:t>
            </a:r>
            <a:r>
              <a:rPr lang="nb-NO" i="1" dirty="0"/>
              <a:t> de la </a:t>
            </a:r>
            <a:r>
              <a:rPr lang="nb-NO" i="1" dirty="0" err="1"/>
              <a:t>arqueóloga</a:t>
            </a:r>
            <a:r>
              <a:rPr lang="nb-NO" i="1" dirty="0"/>
              <a:t>… </a:t>
            </a:r>
            <a:r>
              <a:rPr lang="nb-NO" i="1" dirty="0" err="1"/>
              <a:t>una</a:t>
            </a:r>
            <a:r>
              <a:rPr lang="nb-NO" i="1" dirty="0"/>
              <a:t> de las </a:t>
            </a:r>
            <a:r>
              <a:rPr lang="nb-NO" i="1" dirty="0" err="1"/>
              <a:t>personas</a:t>
            </a:r>
            <a:r>
              <a:rPr lang="nb-NO" i="1" dirty="0"/>
              <a:t> </a:t>
            </a:r>
            <a:r>
              <a:rPr lang="nb-NO" i="1" dirty="0" err="1"/>
              <a:t>enterradas</a:t>
            </a:r>
            <a:r>
              <a:rPr lang="nb-NO" i="1" dirty="0"/>
              <a:t> (la </a:t>
            </a:r>
            <a:r>
              <a:rPr lang="nb-NO" i="1" dirty="0" err="1"/>
              <a:t>mujer</a:t>
            </a:r>
            <a:r>
              <a:rPr lang="nb-NO" i="1" dirty="0"/>
              <a:t>) </a:t>
            </a:r>
            <a:r>
              <a:rPr lang="nb-NO" b="1" i="1" dirty="0" err="1"/>
              <a:t>tuvo</a:t>
            </a:r>
            <a:r>
              <a:rPr lang="nb-NO" b="1" dirty="0" err="1"/>
              <a:t>-pfv</a:t>
            </a:r>
            <a:r>
              <a:rPr lang="nb-NO" dirty="0"/>
              <a:t> </a:t>
            </a:r>
            <a:r>
              <a:rPr lang="nb-NO" i="1" dirty="0" err="1"/>
              <a:t>cifosis</a:t>
            </a:r>
            <a:r>
              <a:rPr lang="nb-NO" dirty="0"/>
              <a:t> </a:t>
            </a:r>
          </a:p>
          <a:p>
            <a:pPr marL="0" indent="0">
              <a:buNone/>
            </a:pPr>
            <a:r>
              <a:rPr lang="nb-NO" dirty="0"/>
              <a:t> </a:t>
            </a:r>
          </a:p>
          <a:p>
            <a:r>
              <a:rPr lang="ru-RU" i="1" dirty="0"/>
              <a:t>По словам археолога… одно из захороненных тел принадлежало женщине, которая при жизни </a:t>
            </a:r>
            <a:r>
              <a:rPr lang="ru-RU" b="1" i="1" dirty="0"/>
              <a:t>страдала</a:t>
            </a:r>
            <a:r>
              <a:rPr lang="nb-NO" b="1" i="1" dirty="0"/>
              <a:t>-</a:t>
            </a:r>
            <a:r>
              <a:rPr lang="nb-NO" b="1" dirty="0" err="1"/>
              <a:t>ipfv</a:t>
            </a:r>
            <a:r>
              <a:rPr lang="ru-RU" i="1"/>
              <a:t> кифозом</a:t>
            </a:r>
            <a:endParaRPr lang="nb-NO" dirty="0"/>
          </a:p>
          <a:p>
            <a:pPr marL="0" indent="0">
              <a:buNone/>
            </a:pPr>
            <a:r>
              <a:rPr lang="cs-CZ" dirty="0"/>
              <a:t> </a:t>
            </a:r>
            <a:endParaRPr lang="nb-NO" dirty="0"/>
          </a:p>
          <a:p>
            <a:r>
              <a:rPr lang="en-US" dirty="0"/>
              <a:t>‘In the words of the archeologist… one of the people who were buried (the woman) </a:t>
            </a:r>
            <a:r>
              <a:rPr lang="en-US" b="1" dirty="0"/>
              <a:t>had</a:t>
            </a:r>
            <a:r>
              <a:rPr lang="en-US" dirty="0"/>
              <a:t> kyphosis’ [Media [</a:t>
            </a:r>
            <a:r>
              <a:rPr lang="en-US" dirty="0" err="1"/>
              <a:t>www.abc.es</a:t>
            </a:r>
            <a:r>
              <a:rPr lang="en-US" dirty="0"/>
              <a:t>] (2016.12.19)]</a:t>
            </a:r>
            <a:endParaRPr lang="ru-RU" dirty="0"/>
          </a:p>
          <a:p>
            <a:endParaRPr lang="ru-RU" dirty="0"/>
          </a:p>
          <a:p>
            <a:endParaRPr lang="nb-NO" dirty="0"/>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14</a:t>
            </a:fld>
            <a:endParaRPr lang="en-US" noProof="0"/>
          </a:p>
        </p:txBody>
      </p:sp>
      <p:pic>
        <p:nvPicPr>
          <p:cNvPr id="5" name="Picture 4">
            <a:extLst>
              <a:ext uri="{FF2B5EF4-FFF2-40B4-BE49-F238E27FC236}">
                <a16:creationId xmlns:a16="http://schemas.microsoft.com/office/drawing/2014/main" id="{43C02F51-5D5B-4741-B62E-CF6404FB72DF}"/>
              </a:ext>
            </a:extLst>
          </p:cNvPr>
          <p:cNvPicPr>
            <a:picLocks noChangeAspect="1"/>
          </p:cNvPicPr>
          <p:nvPr/>
        </p:nvPicPr>
        <p:blipFill>
          <a:blip r:embed="rId2"/>
          <a:stretch>
            <a:fillRect/>
          </a:stretch>
        </p:blipFill>
        <p:spPr>
          <a:xfrm>
            <a:off x="7863841" y="-1"/>
            <a:ext cx="1280160" cy="1600201"/>
          </a:xfrm>
          <a:prstGeom prst="rect">
            <a:avLst/>
          </a:prstGeom>
        </p:spPr>
      </p:pic>
    </p:spTree>
    <p:extLst>
      <p:ext uri="{BB962C8B-B14F-4D97-AF65-F5344CB8AC3E}">
        <p14:creationId xmlns:p14="http://schemas.microsoft.com/office/powerpoint/2010/main" val="337260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en-US" sz="2400" dirty="0"/>
              <a:t>Inferred temporal boundaries</a:t>
            </a:r>
            <a:r>
              <a:rPr lang="nb-NO" sz="2400" dirty="0"/>
              <a:t> </a:t>
            </a:r>
            <a:endParaRPr lang="nb-NO"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a:xfrm>
            <a:off x="329282" y="1751183"/>
            <a:ext cx="8470334" cy="4374980"/>
          </a:xfrm>
        </p:spPr>
        <p:txBody>
          <a:bodyPr>
            <a:normAutofit/>
          </a:bodyPr>
          <a:lstStyle/>
          <a:p>
            <a:pPr marL="0" indent="0">
              <a:buNone/>
            </a:pPr>
            <a:r>
              <a:rPr lang="en-US" b="1" dirty="0"/>
              <a:t>Spanish</a:t>
            </a:r>
            <a:r>
              <a:rPr lang="en-US" dirty="0"/>
              <a:t> inference of boundaries also with adverb </a:t>
            </a:r>
            <a:r>
              <a:rPr lang="en-US" b="1" i="1" dirty="0" err="1"/>
              <a:t>siempre</a:t>
            </a:r>
            <a:r>
              <a:rPr lang="en-US" b="1" dirty="0"/>
              <a:t> ‘always’ </a:t>
            </a:r>
            <a:r>
              <a:rPr lang="en-US" dirty="0"/>
              <a:t>can</a:t>
            </a:r>
            <a:r>
              <a:rPr lang="en-US" b="1" dirty="0"/>
              <a:t> </a:t>
            </a:r>
            <a:r>
              <a:rPr lang="en-US" dirty="0"/>
              <a:t>trigger Perfective </a:t>
            </a:r>
          </a:p>
          <a:p>
            <a:pPr marL="0" indent="0">
              <a:buNone/>
            </a:pPr>
            <a:r>
              <a:rPr lang="en-US" b="1" dirty="0"/>
              <a:t>Russian</a:t>
            </a:r>
            <a:r>
              <a:rPr lang="en-US" dirty="0"/>
              <a:t> use of </a:t>
            </a:r>
            <a:r>
              <a:rPr lang="ru-RU" b="1" i="1" dirty="0"/>
              <a:t>всегда</a:t>
            </a:r>
            <a:r>
              <a:rPr lang="en-US" b="1" i="1" dirty="0"/>
              <a:t> </a:t>
            </a:r>
            <a:r>
              <a:rPr lang="en-US" b="1" dirty="0"/>
              <a:t>‘always’ </a:t>
            </a:r>
            <a:r>
              <a:rPr lang="en-US" dirty="0"/>
              <a:t>usually with Imperfective</a:t>
            </a:r>
            <a:r>
              <a:rPr lang="nb-NO" dirty="0"/>
              <a:t> </a:t>
            </a:r>
            <a:endParaRPr lang="en-US" dirty="0"/>
          </a:p>
          <a:p>
            <a:pPr marL="0" indent="0">
              <a:buNone/>
            </a:pPr>
            <a:endParaRPr lang="ru-RU" dirty="0"/>
          </a:p>
          <a:p>
            <a:r>
              <a:rPr lang="nb-NO" dirty="0"/>
              <a:t> </a:t>
            </a:r>
            <a:r>
              <a:rPr lang="en-US" i="1" dirty="0" err="1"/>
              <a:t>yo</a:t>
            </a:r>
            <a:r>
              <a:rPr lang="en-US" i="1" dirty="0"/>
              <a:t> </a:t>
            </a:r>
            <a:r>
              <a:rPr lang="en-US" b="1" i="1" dirty="0" err="1"/>
              <a:t>siempre</a:t>
            </a:r>
            <a:r>
              <a:rPr lang="en-US" b="1" dirty="0"/>
              <a:t> </a:t>
            </a:r>
            <a:r>
              <a:rPr lang="en-US" i="1" dirty="0"/>
              <a:t>le </a:t>
            </a:r>
            <a:r>
              <a:rPr lang="en-US" b="1" i="1" dirty="0" err="1"/>
              <a:t>tuve</a:t>
            </a:r>
            <a:r>
              <a:rPr lang="nb-NO" b="1" i="1" dirty="0"/>
              <a:t>-</a:t>
            </a:r>
            <a:r>
              <a:rPr lang="nb-NO" b="1" dirty="0" err="1"/>
              <a:t>pfv</a:t>
            </a:r>
            <a:r>
              <a:rPr lang="en-US" b="1" dirty="0"/>
              <a:t> </a:t>
            </a:r>
            <a:r>
              <a:rPr lang="en-US" i="1" dirty="0" err="1"/>
              <a:t>por</a:t>
            </a:r>
            <a:r>
              <a:rPr lang="en-US" i="1" dirty="0"/>
              <a:t> un </a:t>
            </a:r>
            <a:r>
              <a:rPr lang="en-US" i="1" dirty="0" err="1"/>
              <a:t>sinvergüenza</a:t>
            </a:r>
            <a:r>
              <a:rPr lang="en-US" dirty="0"/>
              <a:t>. [S95:16]</a:t>
            </a:r>
            <a:endParaRPr lang="nb-NO" dirty="0"/>
          </a:p>
          <a:p>
            <a:pPr marL="0" indent="0">
              <a:buNone/>
            </a:pPr>
            <a:r>
              <a:rPr lang="en-US" dirty="0"/>
              <a:t> </a:t>
            </a:r>
            <a:endParaRPr lang="nb-NO" dirty="0"/>
          </a:p>
          <a:p>
            <a:r>
              <a:rPr lang="ru-RU" i="1" dirty="0"/>
              <a:t>я его </a:t>
            </a:r>
            <a:r>
              <a:rPr lang="ru-RU" b="1" i="1" dirty="0"/>
              <a:t>всегда</a:t>
            </a:r>
            <a:r>
              <a:rPr lang="ru-RU" i="1" dirty="0"/>
              <a:t> </a:t>
            </a:r>
            <a:r>
              <a:rPr lang="ru-RU" b="1" i="1" dirty="0"/>
              <a:t>держал</a:t>
            </a:r>
            <a:r>
              <a:rPr lang="nb-NO" b="1" i="1" dirty="0"/>
              <a:t>-</a:t>
            </a:r>
            <a:r>
              <a:rPr lang="nb-NO" b="1" dirty="0" err="1"/>
              <a:t>ipfv</a:t>
            </a:r>
            <a:r>
              <a:rPr lang="ru-RU" i="1" dirty="0"/>
              <a:t> за бессовестную скотину</a:t>
            </a:r>
            <a:r>
              <a:rPr lang="en-US" dirty="0"/>
              <a:t>. [R79:38]</a:t>
            </a:r>
            <a:endParaRPr lang="nb-NO" dirty="0"/>
          </a:p>
          <a:p>
            <a:pPr marL="0" indent="0">
              <a:buNone/>
            </a:pPr>
            <a:r>
              <a:rPr lang="en-US" dirty="0"/>
              <a:t> </a:t>
            </a:r>
            <a:endParaRPr lang="nb-NO" dirty="0"/>
          </a:p>
          <a:p>
            <a:r>
              <a:rPr lang="en-US" dirty="0"/>
              <a:t>‘To me he </a:t>
            </a:r>
            <a:r>
              <a:rPr lang="en-US" b="1" dirty="0"/>
              <a:t>was always</a:t>
            </a:r>
            <a:r>
              <a:rPr lang="en-US" dirty="0"/>
              <a:t> a scoundrel.’</a:t>
            </a:r>
            <a:endParaRPr lang="ru-RU" dirty="0"/>
          </a:p>
          <a:p>
            <a:endParaRPr lang="nb-NO" dirty="0"/>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15</a:t>
            </a:fld>
            <a:endParaRPr lang="en-US" noProof="0"/>
          </a:p>
        </p:txBody>
      </p:sp>
      <p:pic>
        <p:nvPicPr>
          <p:cNvPr id="5" name="Picture 4">
            <a:extLst>
              <a:ext uri="{FF2B5EF4-FFF2-40B4-BE49-F238E27FC236}">
                <a16:creationId xmlns:a16="http://schemas.microsoft.com/office/drawing/2014/main" id="{AB436679-E0A3-574A-A5C2-45F7D4F95F72}"/>
              </a:ext>
            </a:extLst>
          </p:cNvPr>
          <p:cNvPicPr>
            <a:picLocks noChangeAspect="1"/>
          </p:cNvPicPr>
          <p:nvPr/>
        </p:nvPicPr>
        <p:blipFill>
          <a:blip r:embed="rId2"/>
          <a:stretch>
            <a:fillRect/>
          </a:stretch>
        </p:blipFill>
        <p:spPr>
          <a:xfrm>
            <a:off x="7863841" y="-1"/>
            <a:ext cx="1280160" cy="1600201"/>
          </a:xfrm>
          <a:prstGeom prst="rect">
            <a:avLst/>
          </a:prstGeom>
        </p:spPr>
      </p:pic>
      <p:pic>
        <p:nvPicPr>
          <p:cNvPr id="6" name="Picture 5">
            <a:extLst>
              <a:ext uri="{FF2B5EF4-FFF2-40B4-BE49-F238E27FC236}">
                <a16:creationId xmlns:a16="http://schemas.microsoft.com/office/drawing/2014/main" id="{87873700-F98F-EE4A-8465-DDD94DA0C13E}"/>
              </a:ext>
            </a:extLst>
          </p:cNvPr>
          <p:cNvPicPr>
            <a:picLocks noChangeAspect="1"/>
          </p:cNvPicPr>
          <p:nvPr/>
        </p:nvPicPr>
        <p:blipFill>
          <a:blip r:embed="rId2"/>
          <a:stretch>
            <a:fillRect/>
          </a:stretch>
        </p:blipFill>
        <p:spPr>
          <a:xfrm>
            <a:off x="6583681" y="0"/>
            <a:ext cx="1280160" cy="1600201"/>
          </a:xfrm>
          <a:prstGeom prst="rect">
            <a:avLst/>
          </a:prstGeom>
        </p:spPr>
      </p:pic>
    </p:spTree>
    <p:extLst>
      <p:ext uri="{BB962C8B-B14F-4D97-AF65-F5344CB8AC3E}">
        <p14:creationId xmlns:p14="http://schemas.microsoft.com/office/powerpoint/2010/main" val="100676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en-US" sz="2400" dirty="0"/>
              <a:t>Historical present</a:t>
            </a:r>
            <a:r>
              <a:rPr lang="nb-NO" sz="2400" dirty="0"/>
              <a:t> </a:t>
            </a:r>
            <a:endParaRPr lang="nb-NO"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p:txBody>
          <a:bodyPr>
            <a:normAutofit lnSpcReduction="10000"/>
          </a:bodyPr>
          <a:lstStyle/>
          <a:p>
            <a:pPr marL="0" indent="0">
              <a:buNone/>
            </a:pPr>
            <a:r>
              <a:rPr lang="en-US" b="1" dirty="0"/>
              <a:t>Russian</a:t>
            </a:r>
            <a:r>
              <a:rPr lang="en-US" dirty="0"/>
              <a:t> Imperfective </a:t>
            </a:r>
            <a:r>
              <a:rPr lang="en-US" b="1" dirty="0"/>
              <a:t>Historical Present </a:t>
            </a:r>
            <a:r>
              <a:rPr lang="en-US" dirty="0"/>
              <a:t>can correspond to </a:t>
            </a:r>
            <a:r>
              <a:rPr lang="en-US" b="1" dirty="0"/>
              <a:t>Spanish</a:t>
            </a:r>
            <a:r>
              <a:rPr lang="en-US" dirty="0"/>
              <a:t> </a:t>
            </a:r>
            <a:r>
              <a:rPr lang="en-US" b="1" dirty="0"/>
              <a:t>Past</a:t>
            </a:r>
            <a:r>
              <a:rPr lang="en-US" dirty="0"/>
              <a:t> Perfective</a:t>
            </a:r>
          </a:p>
          <a:p>
            <a:endParaRPr lang="en-US" dirty="0"/>
          </a:p>
          <a:p>
            <a:r>
              <a:rPr lang="en-US" i="1" dirty="0"/>
              <a:t>Celestino </a:t>
            </a:r>
            <a:r>
              <a:rPr lang="en-US" b="1" i="1" dirty="0" err="1"/>
              <a:t>dio-</a:t>
            </a:r>
            <a:r>
              <a:rPr lang="en-US" b="1" dirty="0" err="1"/>
              <a:t>pfv</a:t>
            </a:r>
            <a:r>
              <a:rPr lang="en-US" b="1" dirty="0"/>
              <a:t> </a:t>
            </a:r>
            <a:r>
              <a:rPr lang="en-US" i="1" dirty="0" err="1"/>
              <a:t>una</a:t>
            </a:r>
            <a:r>
              <a:rPr lang="en-US" i="1" dirty="0"/>
              <a:t> </a:t>
            </a:r>
            <a:r>
              <a:rPr lang="en-US" i="1" dirty="0" err="1"/>
              <a:t>vuelta</a:t>
            </a:r>
            <a:r>
              <a:rPr lang="en-US" i="1" dirty="0"/>
              <a:t>, </a:t>
            </a:r>
            <a:r>
              <a:rPr lang="en-US" i="1" dirty="0" err="1"/>
              <a:t>tenía</a:t>
            </a:r>
            <a:r>
              <a:rPr lang="en-US" i="1" dirty="0"/>
              <a:t> la </a:t>
            </a:r>
            <a:r>
              <a:rPr lang="en-US" i="1" dirty="0" err="1"/>
              <a:t>boca</a:t>
            </a:r>
            <a:r>
              <a:rPr lang="en-US" i="1" dirty="0"/>
              <a:t> </a:t>
            </a:r>
            <a:r>
              <a:rPr lang="en-US" i="1" dirty="0" err="1"/>
              <a:t>seca</a:t>
            </a:r>
            <a:r>
              <a:rPr lang="en-US" i="1" dirty="0"/>
              <a:t>. La </a:t>
            </a:r>
            <a:r>
              <a:rPr lang="en-US" i="1" dirty="0" err="1"/>
              <a:t>fuerza</a:t>
            </a:r>
            <a:r>
              <a:rPr lang="en-US" i="1" dirty="0"/>
              <a:t> </a:t>
            </a:r>
            <a:r>
              <a:rPr lang="en-US" b="1" i="1" dirty="0" err="1"/>
              <a:t>empezó-</a:t>
            </a:r>
            <a:r>
              <a:rPr lang="en-US" b="1" dirty="0" err="1"/>
              <a:t>pfv</a:t>
            </a:r>
            <a:r>
              <a:rPr lang="en-US" b="1" dirty="0"/>
              <a:t> </a:t>
            </a:r>
            <a:r>
              <a:rPr lang="en-US" i="1" dirty="0"/>
              <a:t>a </a:t>
            </a:r>
            <a:r>
              <a:rPr lang="en-US" i="1" dirty="0" err="1"/>
              <a:t>desdibujarse</a:t>
            </a:r>
            <a:r>
              <a:rPr lang="en-US" i="1" dirty="0"/>
              <a:t>, a </a:t>
            </a:r>
            <a:r>
              <a:rPr lang="en-US" i="1" dirty="0" err="1"/>
              <a:t>hacerse</a:t>
            </a:r>
            <a:r>
              <a:rPr lang="en-US" i="1" dirty="0"/>
              <a:t> un </a:t>
            </a:r>
            <a:r>
              <a:rPr lang="en-US" i="1" dirty="0" err="1"/>
              <a:t>poco</a:t>
            </a:r>
            <a:r>
              <a:rPr lang="en-US" i="1" dirty="0"/>
              <a:t> </a:t>
            </a:r>
            <a:r>
              <a:rPr lang="en-US" i="1" dirty="0" err="1"/>
              <a:t>confusa</a:t>
            </a:r>
            <a:r>
              <a:rPr lang="en-US" i="1" dirty="0"/>
              <a:t>… Celestino Ortiz se</a:t>
            </a:r>
            <a:r>
              <a:rPr lang="en-US" b="1" i="1" dirty="0"/>
              <a:t> </a:t>
            </a:r>
            <a:r>
              <a:rPr lang="en-US" b="1" i="1" dirty="0" err="1"/>
              <a:t>levantó-</a:t>
            </a:r>
            <a:r>
              <a:rPr lang="en-US" b="1" dirty="0" err="1"/>
              <a:t>pfv</a:t>
            </a:r>
            <a:r>
              <a:rPr lang="en-US" dirty="0"/>
              <a:t> </a:t>
            </a:r>
            <a:r>
              <a:rPr lang="en-US" i="1" dirty="0"/>
              <a:t>de </a:t>
            </a:r>
            <a:r>
              <a:rPr lang="en-US" i="1" dirty="0" err="1"/>
              <a:t>su</a:t>
            </a:r>
            <a:r>
              <a:rPr lang="en-US" i="1" dirty="0"/>
              <a:t> </a:t>
            </a:r>
            <a:r>
              <a:rPr lang="en-US" i="1" dirty="0" err="1"/>
              <a:t>jergón</a:t>
            </a:r>
            <a:r>
              <a:rPr lang="en-US" i="1" dirty="0"/>
              <a:t>, </a:t>
            </a:r>
            <a:r>
              <a:rPr lang="en-US" b="1" i="1" dirty="0" err="1"/>
              <a:t>encendió-</a:t>
            </a:r>
            <a:r>
              <a:rPr lang="en-US" b="1" dirty="0" err="1"/>
              <a:t>pfv</a:t>
            </a:r>
            <a:r>
              <a:rPr lang="en-US" dirty="0"/>
              <a:t> </a:t>
            </a:r>
            <a:r>
              <a:rPr lang="en-US" i="1" dirty="0"/>
              <a:t>la luz del bar, </a:t>
            </a:r>
            <a:r>
              <a:rPr lang="en-US" b="1" i="1" dirty="0" err="1"/>
              <a:t>tomó-</a:t>
            </a:r>
            <a:r>
              <a:rPr lang="en-US" b="1" dirty="0" err="1"/>
              <a:t>pfv</a:t>
            </a:r>
            <a:r>
              <a:rPr lang="en-US" dirty="0"/>
              <a:t> </a:t>
            </a:r>
            <a:r>
              <a:rPr lang="en-US" i="1" dirty="0"/>
              <a:t>un </a:t>
            </a:r>
            <a:r>
              <a:rPr lang="en-US" i="1" dirty="0" err="1"/>
              <a:t>traguito</a:t>
            </a:r>
            <a:r>
              <a:rPr lang="en-US" i="1" dirty="0"/>
              <a:t> de </a:t>
            </a:r>
            <a:r>
              <a:rPr lang="en-US" i="1" dirty="0" err="1"/>
              <a:t>sifón</a:t>
            </a:r>
            <a:r>
              <a:rPr lang="en-US" i="1" dirty="0"/>
              <a:t> y se</a:t>
            </a:r>
            <a:r>
              <a:rPr lang="en-US" b="1" i="1" dirty="0"/>
              <a:t> </a:t>
            </a:r>
            <a:r>
              <a:rPr lang="en-US" b="1" i="1" dirty="0" err="1"/>
              <a:t>metió</a:t>
            </a:r>
            <a:r>
              <a:rPr lang="en-US" b="1" dirty="0" err="1"/>
              <a:t>-pfv</a:t>
            </a:r>
            <a:r>
              <a:rPr lang="en-US" b="1" dirty="0"/>
              <a:t> </a:t>
            </a:r>
            <a:r>
              <a:rPr lang="en-US" i="1" dirty="0" err="1"/>
              <a:t>en</a:t>
            </a:r>
            <a:r>
              <a:rPr lang="en-US" i="1" dirty="0"/>
              <a:t> el </a:t>
            </a:r>
            <a:r>
              <a:rPr lang="en-US" i="1" dirty="0" err="1"/>
              <a:t>retrete</a:t>
            </a:r>
            <a:r>
              <a:rPr lang="en-US" dirty="0"/>
              <a:t>.  </a:t>
            </a:r>
            <a:endParaRPr lang="nb-NO" dirty="0"/>
          </a:p>
          <a:p>
            <a:pPr marL="0" indent="0">
              <a:buNone/>
            </a:pPr>
            <a:r>
              <a:rPr lang="en-US" dirty="0"/>
              <a:t> </a:t>
            </a:r>
            <a:endParaRPr lang="nb-NO" dirty="0"/>
          </a:p>
          <a:p>
            <a:r>
              <a:rPr lang="ru-RU" i="1" dirty="0" err="1"/>
              <a:t>Селестино</a:t>
            </a:r>
            <a:r>
              <a:rPr lang="ru-RU" i="1" dirty="0"/>
              <a:t> </a:t>
            </a:r>
            <a:r>
              <a:rPr lang="ru-RU" b="1" i="1" dirty="0"/>
              <a:t>поворачивается</a:t>
            </a:r>
            <a:r>
              <a:rPr lang="nb-NO" b="1" i="1" dirty="0"/>
              <a:t>-</a:t>
            </a:r>
            <a:r>
              <a:rPr lang="nb-NO" b="1" dirty="0" err="1"/>
              <a:t>ipfv</a:t>
            </a:r>
            <a:r>
              <a:rPr lang="ru-RU" i="1" dirty="0"/>
              <a:t>, во рту у него пересохло. Очертания отряда </a:t>
            </a:r>
            <a:r>
              <a:rPr lang="ru-RU" b="1" i="1" dirty="0"/>
              <a:t>начинают</a:t>
            </a:r>
            <a:r>
              <a:rPr lang="nb-NO" b="1" i="1" dirty="0"/>
              <a:t>-</a:t>
            </a:r>
            <a:r>
              <a:rPr lang="nb-NO" b="1" dirty="0" err="1"/>
              <a:t>ipfv</a:t>
            </a:r>
            <a:r>
              <a:rPr lang="ru-RU" i="1" dirty="0"/>
              <a:t> расплываться, заволакиваться туманом… </a:t>
            </a:r>
            <a:r>
              <a:rPr lang="ru-RU" i="1" dirty="0" err="1"/>
              <a:t>Селестино</a:t>
            </a:r>
            <a:r>
              <a:rPr lang="ru-RU" i="1" dirty="0"/>
              <a:t> </a:t>
            </a:r>
            <a:r>
              <a:rPr lang="ru-RU" i="1" dirty="0" err="1"/>
              <a:t>Ортис</a:t>
            </a:r>
            <a:r>
              <a:rPr lang="ru-RU" i="1" dirty="0"/>
              <a:t> </a:t>
            </a:r>
            <a:r>
              <a:rPr lang="ru-RU" b="1" i="1" dirty="0"/>
              <a:t>поднимается</a:t>
            </a:r>
            <a:r>
              <a:rPr lang="nb-NO" b="1" i="1" dirty="0"/>
              <a:t>-</a:t>
            </a:r>
            <a:r>
              <a:rPr lang="nb-NO" b="1" dirty="0" err="1"/>
              <a:t>ipfv</a:t>
            </a:r>
            <a:r>
              <a:rPr lang="ru-RU" i="1" dirty="0"/>
              <a:t> со своего матраса, </a:t>
            </a:r>
            <a:r>
              <a:rPr lang="ru-RU" b="1" i="1" dirty="0"/>
              <a:t>включает</a:t>
            </a:r>
            <a:r>
              <a:rPr lang="nb-NO" b="1" i="1" dirty="0"/>
              <a:t>-</a:t>
            </a:r>
            <a:r>
              <a:rPr lang="nb-NO" b="1" dirty="0" err="1"/>
              <a:t>ipfv</a:t>
            </a:r>
            <a:r>
              <a:rPr lang="ru-RU" i="1" dirty="0"/>
              <a:t> свет, </a:t>
            </a:r>
            <a:r>
              <a:rPr lang="ru-RU" b="1" i="1" dirty="0"/>
              <a:t>отпивает</a:t>
            </a:r>
            <a:r>
              <a:rPr lang="nb-NO" b="1" i="1" dirty="0"/>
              <a:t>-</a:t>
            </a:r>
            <a:r>
              <a:rPr lang="nb-NO" b="1" dirty="0" err="1"/>
              <a:t>ipfv</a:t>
            </a:r>
            <a:r>
              <a:rPr lang="ru-RU" i="1" dirty="0"/>
              <a:t> глоток из сифона и </a:t>
            </a:r>
            <a:r>
              <a:rPr lang="ru-RU" b="1" i="1" dirty="0"/>
              <a:t>идет</a:t>
            </a:r>
            <a:r>
              <a:rPr lang="nb-NO" b="1" i="1" dirty="0"/>
              <a:t>-</a:t>
            </a:r>
            <a:r>
              <a:rPr lang="nb-NO" b="1" dirty="0" err="1"/>
              <a:t>ipfv</a:t>
            </a:r>
            <a:r>
              <a:rPr lang="ru-RU" i="1" dirty="0"/>
              <a:t> в уборную</a:t>
            </a:r>
            <a:r>
              <a:rPr lang="cs-CZ" dirty="0"/>
              <a:t>.</a:t>
            </a:r>
            <a:endParaRPr lang="nb-NO" dirty="0"/>
          </a:p>
          <a:p>
            <a:pPr marL="0" indent="0">
              <a:buNone/>
            </a:pPr>
            <a:r>
              <a:rPr lang="cs-CZ" dirty="0"/>
              <a:t> </a:t>
            </a:r>
            <a:endParaRPr lang="nb-NO" dirty="0"/>
          </a:p>
          <a:p>
            <a:r>
              <a:rPr lang="en-US" dirty="0"/>
              <a:t>‘Celestino </a:t>
            </a:r>
            <a:r>
              <a:rPr lang="en-US" b="1" dirty="0"/>
              <a:t>turned around</a:t>
            </a:r>
            <a:r>
              <a:rPr lang="en-US" dirty="0"/>
              <a:t>, his mouth was dry. The troops </a:t>
            </a:r>
            <a:r>
              <a:rPr lang="en-US" b="1" dirty="0"/>
              <a:t>began</a:t>
            </a:r>
            <a:r>
              <a:rPr lang="en-US" dirty="0"/>
              <a:t> to dissolve, to become rather hazy... Celestino Ortiz </a:t>
            </a:r>
            <a:r>
              <a:rPr lang="en-US" b="1" dirty="0"/>
              <a:t>got up</a:t>
            </a:r>
            <a:r>
              <a:rPr lang="en-US" dirty="0"/>
              <a:t> off of his mattress, </a:t>
            </a:r>
            <a:r>
              <a:rPr lang="en-US" b="1" dirty="0"/>
              <a:t>turned on</a:t>
            </a:r>
            <a:r>
              <a:rPr lang="en-US" dirty="0"/>
              <a:t> the light, </a:t>
            </a:r>
            <a:r>
              <a:rPr lang="en-US" b="1" dirty="0"/>
              <a:t>took</a:t>
            </a:r>
            <a:r>
              <a:rPr lang="en-US" dirty="0"/>
              <a:t> a swallow from the tap, and </a:t>
            </a:r>
            <a:r>
              <a:rPr lang="en-US" b="1" dirty="0"/>
              <a:t>went</a:t>
            </a:r>
            <a:r>
              <a:rPr lang="en-US" dirty="0"/>
              <a:t> to the bathroom.’ [Camilo José </a:t>
            </a:r>
            <a:r>
              <a:rPr lang="en-US" dirty="0" err="1"/>
              <a:t>Cela</a:t>
            </a:r>
            <a:r>
              <a:rPr lang="en-US" dirty="0"/>
              <a:t>. (1951)]</a:t>
            </a:r>
            <a:endParaRPr lang="nb-NO" dirty="0"/>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16</a:t>
            </a:fld>
            <a:endParaRPr lang="en-US" noProof="0"/>
          </a:p>
        </p:txBody>
      </p:sp>
    </p:spTree>
    <p:extLst>
      <p:ext uri="{BB962C8B-B14F-4D97-AF65-F5344CB8AC3E}">
        <p14:creationId xmlns:p14="http://schemas.microsoft.com/office/powerpoint/2010/main" val="2991736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nb-NO" sz="2400" dirty="0" err="1"/>
              <a:t>Other</a:t>
            </a:r>
            <a:r>
              <a:rPr lang="nb-NO" sz="2400" dirty="0"/>
              <a:t> </a:t>
            </a:r>
            <a:r>
              <a:rPr lang="nb-NO" sz="2400" dirty="0" err="1"/>
              <a:t>factors</a:t>
            </a:r>
            <a:r>
              <a:rPr lang="nb-NO" sz="2400" dirty="0"/>
              <a:t>: </a:t>
            </a:r>
            <a:r>
              <a:rPr lang="en-US" sz="2400" dirty="0"/>
              <a:t>language-specific facts </a:t>
            </a:r>
            <a:endParaRPr lang="nb-NO" sz="2400"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p:txBody>
          <a:bodyPr/>
          <a:lstStyle/>
          <a:p>
            <a:pPr marL="0" indent="0">
              <a:buNone/>
            </a:pPr>
            <a:r>
              <a:rPr lang="en-US" dirty="0"/>
              <a:t>Some </a:t>
            </a:r>
            <a:r>
              <a:rPr lang="en-US" b="1" dirty="0"/>
              <a:t>Russian</a:t>
            </a:r>
            <a:r>
              <a:rPr lang="en-US" dirty="0"/>
              <a:t> Imperfective verbs </a:t>
            </a:r>
            <a:r>
              <a:rPr lang="en-US" b="1" dirty="0"/>
              <a:t>lack a Perfective </a:t>
            </a:r>
            <a:r>
              <a:rPr lang="en-US" dirty="0"/>
              <a:t>partner verb of the same lexical meaning: </a:t>
            </a:r>
            <a:r>
              <a:rPr lang="ru-RU" b="1" i="1" dirty="0"/>
              <a:t>быть </a:t>
            </a:r>
            <a:r>
              <a:rPr lang="nb-NO" b="1" dirty="0"/>
              <a:t>‘be’</a:t>
            </a:r>
            <a:r>
              <a:rPr lang="ru-RU" b="1" dirty="0"/>
              <a:t>, </a:t>
            </a:r>
            <a:r>
              <a:rPr lang="ru-RU" b="1" i="1" dirty="0"/>
              <a:t>мочь</a:t>
            </a:r>
            <a:r>
              <a:rPr lang="nb-NO" b="1" i="1" dirty="0"/>
              <a:t> </a:t>
            </a:r>
            <a:r>
              <a:rPr lang="nb-NO" b="1" dirty="0"/>
              <a:t>‘</a:t>
            </a:r>
            <a:r>
              <a:rPr lang="nb-NO" b="1" dirty="0" err="1"/>
              <a:t>can</a:t>
            </a:r>
            <a:r>
              <a:rPr lang="nb-NO" b="1" dirty="0"/>
              <a:t>’</a:t>
            </a:r>
            <a:endParaRPr lang="ru-RU" b="1" dirty="0"/>
          </a:p>
          <a:p>
            <a:endParaRPr lang="ru-RU" dirty="0"/>
          </a:p>
          <a:p>
            <a:r>
              <a:rPr lang="en-US" i="1" dirty="0" err="1"/>
              <a:t>Cuál</a:t>
            </a:r>
            <a:r>
              <a:rPr lang="en-US" i="1" dirty="0"/>
              <a:t> </a:t>
            </a:r>
            <a:r>
              <a:rPr lang="en-US" b="1" i="1" dirty="0" err="1"/>
              <a:t>fue</a:t>
            </a:r>
            <a:r>
              <a:rPr lang="en-US" b="1" dirty="0" err="1"/>
              <a:t>-pfv</a:t>
            </a:r>
            <a:r>
              <a:rPr lang="en-US" b="1" dirty="0"/>
              <a:t> </a:t>
            </a:r>
            <a:r>
              <a:rPr lang="en-US" i="1" dirty="0" err="1"/>
              <a:t>su</a:t>
            </a:r>
            <a:r>
              <a:rPr lang="en-US" i="1" dirty="0"/>
              <a:t> </a:t>
            </a:r>
            <a:r>
              <a:rPr lang="en-US" i="1" dirty="0" err="1"/>
              <a:t>sorpresa</a:t>
            </a:r>
            <a:r>
              <a:rPr lang="en-US" i="1" dirty="0"/>
              <a:t> </a:t>
            </a:r>
            <a:r>
              <a:rPr lang="en-US" i="1" dirty="0" err="1"/>
              <a:t>cuando</a:t>
            </a:r>
            <a:r>
              <a:rPr lang="en-US" i="1" dirty="0"/>
              <a:t>, </a:t>
            </a:r>
            <a:r>
              <a:rPr lang="en-US" i="1" dirty="0" err="1"/>
              <a:t>cientos</a:t>
            </a:r>
            <a:r>
              <a:rPr lang="en-US" i="1" dirty="0"/>
              <a:t> de </a:t>
            </a:r>
            <a:r>
              <a:rPr lang="en-US" i="1" dirty="0" err="1"/>
              <a:t>kilómetros</a:t>
            </a:r>
            <a:r>
              <a:rPr lang="en-US" i="1" dirty="0"/>
              <a:t> </a:t>
            </a:r>
            <a:r>
              <a:rPr lang="en-US" i="1" dirty="0" err="1"/>
              <a:t>más</a:t>
            </a:r>
            <a:r>
              <a:rPr lang="en-US" i="1" dirty="0"/>
              <a:t> </a:t>
            </a:r>
            <a:r>
              <a:rPr lang="en-US" i="1" dirty="0" err="1"/>
              <a:t>tarde</a:t>
            </a:r>
            <a:r>
              <a:rPr lang="en-US" i="1" dirty="0"/>
              <a:t>, </a:t>
            </a:r>
            <a:r>
              <a:rPr lang="en-US" i="1" dirty="0" err="1"/>
              <a:t>descubrió</a:t>
            </a:r>
            <a:r>
              <a:rPr lang="en-US" i="1" dirty="0"/>
              <a:t> que...</a:t>
            </a:r>
            <a:r>
              <a:rPr lang="en-US" dirty="0"/>
              <a:t> [S42:14]</a:t>
            </a:r>
            <a:endParaRPr lang="nb-NO" dirty="0"/>
          </a:p>
          <a:p>
            <a:pPr marL="0" indent="0">
              <a:buNone/>
            </a:pPr>
            <a:r>
              <a:rPr lang="en-US" dirty="0"/>
              <a:t> </a:t>
            </a:r>
            <a:endParaRPr lang="nb-NO" dirty="0"/>
          </a:p>
          <a:p>
            <a:r>
              <a:rPr lang="en-US" i="1" dirty="0" err="1"/>
              <a:t>Kakovo</a:t>
            </a:r>
            <a:r>
              <a:rPr lang="en-US" i="1" dirty="0"/>
              <a:t> </a:t>
            </a:r>
            <a:r>
              <a:rPr lang="cs-CZ" i="1" dirty="0"/>
              <a:t>že</a:t>
            </a:r>
            <a:r>
              <a:rPr lang="cs-CZ" b="1" i="1" dirty="0"/>
              <a:t> bylo</a:t>
            </a:r>
            <a:r>
              <a:rPr lang="cs-CZ" b="1" dirty="0"/>
              <a:t>-</a:t>
            </a:r>
            <a:r>
              <a:rPr lang="cs-CZ" b="1" dirty="0" err="1"/>
              <a:t>ipfv</a:t>
            </a:r>
            <a:r>
              <a:rPr lang="cs-CZ" b="1" i="1" dirty="0"/>
              <a:t> </a:t>
            </a:r>
            <a:r>
              <a:rPr lang="en-US" i="1" dirty="0"/>
              <a:t>ego </a:t>
            </a:r>
            <a:r>
              <a:rPr lang="en-US" i="1" dirty="0" err="1"/>
              <a:t>udivlenie</a:t>
            </a:r>
            <a:r>
              <a:rPr lang="en-US" i="1" dirty="0"/>
              <a:t>, </a:t>
            </a:r>
            <a:r>
              <a:rPr lang="en-US" i="1" dirty="0" err="1"/>
              <a:t>kogda</a:t>
            </a:r>
            <a:r>
              <a:rPr lang="en-US" i="1" dirty="0"/>
              <a:t>, </a:t>
            </a:r>
            <a:r>
              <a:rPr lang="en-US" i="1" dirty="0" err="1"/>
              <a:t>proexav</a:t>
            </a:r>
            <a:r>
              <a:rPr lang="en-US" i="1" dirty="0"/>
              <a:t> </a:t>
            </a:r>
            <a:r>
              <a:rPr lang="en-US" i="1" dirty="0" err="1"/>
              <a:t>sotni</a:t>
            </a:r>
            <a:r>
              <a:rPr lang="en-US" i="1" dirty="0"/>
              <a:t> </a:t>
            </a:r>
            <a:r>
              <a:rPr lang="en-US" i="1" dirty="0" err="1"/>
              <a:t>kilometrov</a:t>
            </a:r>
            <a:r>
              <a:rPr lang="en-US" i="1" dirty="0"/>
              <a:t>, on </a:t>
            </a:r>
            <a:r>
              <a:rPr lang="en-US" i="1" dirty="0" err="1"/>
              <a:t>obnaružil</a:t>
            </a:r>
            <a:r>
              <a:rPr lang="en-US" i="1" dirty="0"/>
              <a:t>, </a:t>
            </a:r>
            <a:r>
              <a:rPr lang="en-US" i="1" dirty="0" err="1"/>
              <a:t>čto</a:t>
            </a:r>
            <a:r>
              <a:rPr lang="en-US" i="1" dirty="0"/>
              <a:t>...</a:t>
            </a:r>
            <a:r>
              <a:rPr lang="en-US" dirty="0"/>
              <a:t> [R26:28]</a:t>
            </a:r>
            <a:endParaRPr lang="nb-NO" dirty="0"/>
          </a:p>
          <a:p>
            <a:pPr marL="0" indent="0">
              <a:buNone/>
            </a:pPr>
            <a:r>
              <a:rPr lang="en-US" dirty="0"/>
              <a:t> </a:t>
            </a:r>
            <a:endParaRPr lang="nb-NO" dirty="0"/>
          </a:p>
          <a:p>
            <a:r>
              <a:rPr lang="en-US" dirty="0"/>
              <a:t>‘Much to his surprise, hundreds of kilometers later, he discovered...’</a:t>
            </a:r>
            <a:endParaRPr lang="nb-NO" dirty="0"/>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17</a:t>
            </a:fld>
            <a:endParaRPr lang="en-US" noProof="0"/>
          </a:p>
        </p:txBody>
      </p:sp>
    </p:spTree>
    <p:extLst>
      <p:ext uri="{BB962C8B-B14F-4D97-AF65-F5344CB8AC3E}">
        <p14:creationId xmlns:p14="http://schemas.microsoft.com/office/powerpoint/2010/main" val="70934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nb-NO" sz="2400" dirty="0" err="1"/>
              <a:t>Other</a:t>
            </a:r>
            <a:r>
              <a:rPr lang="nb-NO" sz="2400" dirty="0"/>
              <a:t> </a:t>
            </a:r>
            <a:r>
              <a:rPr lang="nb-NO" sz="2400" dirty="0" err="1"/>
              <a:t>factors</a:t>
            </a:r>
            <a:r>
              <a:rPr lang="nb-NO" sz="2400" dirty="0"/>
              <a:t>: </a:t>
            </a:r>
            <a:r>
              <a:rPr lang="en-US" sz="2400" dirty="0"/>
              <a:t>language-specific facts </a:t>
            </a:r>
            <a:endParaRPr lang="nb-NO" sz="2400"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p:txBody>
          <a:bodyPr/>
          <a:lstStyle/>
          <a:p>
            <a:pPr marL="0" indent="0">
              <a:buNone/>
            </a:pPr>
            <a:r>
              <a:rPr lang="en-US" b="1" dirty="0"/>
              <a:t>Russian</a:t>
            </a:r>
            <a:r>
              <a:rPr lang="en-US" dirty="0"/>
              <a:t> prefers Imperfective verbs with </a:t>
            </a:r>
            <a:r>
              <a:rPr lang="en-US" b="1" dirty="0"/>
              <a:t>manner adverbs</a:t>
            </a:r>
            <a:r>
              <a:rPr lang="en-US" dirty="0"/>
              <a:t>, since the adverb turns the attention to the </a:t>
            </a:r>
            <a:r>
              <a:rPr lang="en-US" b="1" dirty="0"/>
              <a:t>inner</a:t>
            </a:r>
            <a:r>
              <a:rPr lang="en-US" dirty="0"/>
              <a:t> structure of an event and how it unfolds</a:t>
            </a:r>
          </a:p>
          <a:p>
            <a:pPr marL="0" indent="0">
              <a:buNone/>
            </a:pPr>
            <a:endParaRPr lang="ru-RU" dirty="0"/>
          </a:p>
          <a:p>
            <a:r>
              <a:rPr lang="en-US" i="1" dirty="0" err="1"/>
              <a:t>Rusia</a:t>
            </a:r>
            <a:r>
              <a:rPr lang="en-US" i="1" dirty="0"/>
              <a:t> </a:t>
            </a:r>
            <a:r>
              <a:rPr lang="en-US" b="1" i="1" dirty="0" err="1"/>
              <a:t>luchó</a:t>
            </a:r>
            <a:r>
              <a:rPr lang="en-US" b="1" dirty="0" err="1"/>
              <a:t>-pfv</a:t>
            </a:r>
            <a:r>
              <a:rPr lang="en-US" b="1" dirty="0"/>
              <a:t> </a:t>
            </a:r>
            <a:r>
              <a:rPr lang="en-US" b="1" i="1" dirty="0" err="1"/>
              <a:t>duramente</a:t>
            </a:r>
            <a:r>
              <a:rPr lang="en-US" dirty="0"/>
              <a:t> </a:t>
            </a:r>
            <a:r>
              <a:rPr lang="en-US" i="1" dirty="0"/>
              <a:t>contra </a:t>
            </a:r>
            <a:r>
              <a:rPr lang="en-US" i="1" dirty="0" err="1"/>
              <a:t>turcos</a:t>
            </a:r>
            <a:r>
              <a:rPr lang="en-US" i="1" dirty="0"/>
              <a:t>, </a:t>
            </a:r>
            <a:r>
              <a:rPr lang="en-US" i="1" dirty="0" err="1"/>
              <a:t>franceses</a:t>
            </a:r>
            <a:r>
              <a:rPr lang="en-US" i="1" dirty="0"/>
              <a:t> e </a:t>
            </a:r>
            <a:r>
              <a:rPr lang="en-US" i="1" dirty="0" err="1"/>
              <a:t>ingleses</a:t>
            </a:r>
            <a:r>
              <a:rPr lang="en-US" i="1" dirty="0"/>
              <a:t> para </a:t>
            </a:r>
            <a:r>
              <a:rPr lang="en-US" i="1" dirty="0" err="1"/>
              <a:t>mantener</a:t>
            </a:r>
            <a:r>
              <a:rPr lang="en-US" i="1" dirty="0"/>
              <a:t> Crimea. </a:t>
            </a:r>
            <a:endParaRPr lang="nb-NO" dirty="0"/>
          </a:p>
          <a:p>
            <a:pPr marL="0" indent="0">
              <a:buNone/>
            </a:pPr>
            <a:r>
              <a:rPr lang="en-US" dirty="0"/>
              <a:t> </a:t>
            </a:r>
            <a:endParaRPr lang="nb-NO" dirty="0"/>
          </a:p>
          <a:p>
            <a:r>
              <a:rPr lang="ru-RU" i="1" dirty="0"/>
              <a:t>Россия </a:t>
            </a:r>
            <a:r>
              <a:rPr lang="ru-RU" b="1" i="1" dirty="0"/>
              <a:t>ожесточенно</a:t>
            </a:r>
            <a:r>
              <a:rPr lang="ru-RU" i="1" dirty="0"/>
              <a:t> </a:t>
            </a:r>
            <a:r>
              <a:rPr lang="ru-RU" b="1" i="1" dirty="0"/>
              <a:t>боролась</a:t>
            </a:r>
            <a:r>
              <a:rPr lang="nb-NO" b="1" dirty="0"/>
              <a:t>-</a:t>
            </a:r>
            <a:r>
              <a:rPr lang="nb-NO" b="1" dirty="0" err="1"/>
              <a:t>ipfv</a:t>
            </a:r>
            <a:r>
              <a:rPr lang="ru-RU" i="1" dirty="0"/>
              <a:t> с турками, французами и англичанами за обладание Крымом. </a:t>
            </a:r>
            <a:endParaRPr lang="nb-NO" dirty="0"/>
          </a:p>
          <a:p>
            <a:pPr marL="0" indent="0">
              <a:buNone/>
            </a:pPr>
            <a:r>
              <a:rPr lang="en-US" dirty="0"/>
              <a:t> </a:t>
            </a:r>
            <a:endParaRPr lang="nb-NO" dirty="0"/>
          </a:p>
          <a:p>
            <a:r>
              <a:rPr lang="en-US" dirty="0"/>
              <a:t>‘Russia </a:t>
            </a:r>
            <a:r>
              <a:rPr lang="en-US" b="1" dirty="0"/>
              <a:t>fought</a:t>
            </a:r>
            <a:r>
              <a:rPr lang="en-US" dirty="0"/>
              <a:t> </a:t>
            </a:r>
            <a:r>
              <a:rPr lang="en-US" b="1" dirty="0"/>
              <a:t>ferociously</a:t>
            </a:r>
            <a:r>
              <a:rPr lang="en-US" dirty="0"/>
              <a:t> against the Turks, the French, and the English to maintain control of the Crimea.’</a:t>
            </a:r>
            <a:r>
              <a:rPr lang="nb-NO" dirty="0"/>
              <a:t> </a:t>
            </a:r>
            <a:r>
              <a:rPr lang="en-US" dirty="0"/>
              <a:t>[Francisco López-</a:t>
            </a:r>
            <a:r>
              <a:rPr lang="en-US" dirty="0" err="1"/>
              <a:t>Seivane</a:t>
            </a:r>
            <a:r>
              <a:rPr lang="en-US" dirty="0"/>
              <a:t>. (2016.10.24)]</a:t>
            </a:r>
            <a:endParaRPr lang="nb-NO" dirty="0"/>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18</a:t>
            </a:fld>
            <a:endParaRPr lang="en-US" noProof="0"/>
          </a:p>
        </p:txBody>
      </p:sp>
    </p:spTree>
    <p:extLst>
      <p:ext uri="{BB962C8B-B14F-4D97-AF65-F5344CB8AC3E}">
        <p14:creationId xmlns:p14="http://schemas.microsoft.com/office/powerpoint/2010/main" val="101505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nb-NO" sz="2400" dirty="0" err="1"/>
              <a:t>Other</a:t>
            </a:r>
            <a:r>
              <a:rPr lang="nb-NO" sz="2400" dirty="0"/>
              <a:t> </a:t>
            </a:r>
            <a:r>
              <a:rPr lang="nb-NO" sz="2400" dirty="0" err="1"/>
              <a:t>factors</a:t>
            </a:r>
            <a:r>
              <a:rPr lang="nb-NO" sz="2400" dirty="0"/>
              <a:t>: </a:t>
            </a:r>
            <a:r>
              <a:rPr lang="en-US" sz="2400" dirty="0"/>
              <a:t>language-specific facts </a:t>
            </a:r>
            <a:endParaRPr lang="nb-NO" sz="2400"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p:txBody>
          <a:bodyPr/>
          <a:lstStyle/>
          <a:p>
            <a:pPr marL="0" indent="0">
              <a:buNone/>
            </a:pPr>
            <a:r>
              <a:rPr lang="en-US" b="1" dirty="0"/>
              <a:t>Categorical negation </a:t>
            </a:r>
            <a:r>
              <a:rPr lang="en-US" dirty="0"/>
              <a:t>requires Imperfective in </a:t>
            </a:r>
            <a:r>
              <a:rPr lang="en-US" b="1" dirty="0"/>
              <a:t>Russian</a:t>
            </a:r>
            <a:r>
              <a:rPr lang="en-US" dirty="0"/>
              <a:t>, but not in Spanish.</a:t>
            </a:r>
          </a:p>
          <a:p>
            <a:pPr marL="0" indent="0">
              <a:buNone/>
            </a:pPr>
            <a:endParaRPr lang="ru-RU" dirty="0"/>
          </a:p>
          <a:p>
            <a:r>
              <a:rPr lang="en-US" i="1" dirty="0" err="1"/>
              <a:t>después</a:t>
            </a:r>
            <a:r>
              <a:rPr lang="en-US" i="1" dirty="0"/>
              <a:t> de </a:t>
            </a:r>
            <a:r>
              <a:rPr lang="en-US" i="1" dirty="0" err="1"/>
              <a:t>aquel</a:t>
            </a:r>
            <a:r>
              <a:rPr lang="en-US" i="1" dirty="0"/>
              <a:t> </a:t>
            </a:r>
            <a:r>
              <a:rPr lang="en-US" i="1" dirty="0" err="1"/>
              <a:t>día</a:t>
            </a:r>
            <a:r>
              <a:rPr lang="en-US" i="1" dirty="0"/>
              <a:t>, Nuria </a:t>
            </a:r>
            <a:r>
              <a:rPr lang="en-US" b="1" i="1" dirty="0" err="1"/>
              <a:t>nunca</a:t>
            </a:r>
            <a:r>
              <a:rPr lang="en-US" b="1" i="1" dirty="0"/>
              <a:t> </a:t>
            </a:r>
            <a:r>
              <a:rPr lang="en-US" b="1" i="1" dirty="0" err="1"/>
              <a:t>más</a:t>
            </a:r>
            <a:r>
              <a:rPr lang="en-US" b="1" i="1" dirty="0"/>
              <a:t> </a:t>
            </a:r>
            <a:r>
              <a:rPr lang="en-US" b="1" i="1" dirty="0" err="1"/>
              <a:t>volvió-pfv</a:t>
            </a:r>
            <a:r>
              <a:rPr lang="en-US" b="1" i="1" dirty="0"/>
              <a:t> a saber</a:t>
            </a:r>
            <a:r>
              <a:rPr lang="en-US" i="1" dirty="0"/>
              <a:t> de </a:t>
            </a:r>
            <a:r>
              <a:rPr lang="en-US" i="1" dirty="0" err="1"/>
              <a:t>Carax</a:t>
            </a:r>
            <a:r>
              <a:rPr lang="en-US" i="1" dirty="0"/>
              <a:t> </a:t>
            </a:r>
            <a:r>
              <a:rPr lang="en-US" dirty="0"/>
              <a:t>[S96:1]</a:t>
            </a:r>
            <a:endParaRPr lang="nb-NO" dirty="0"/>
          </a:p>
          <a:p>
            <a:pPr marL="0" indent="0">
              <a:buNone/>
            </a:pPr>
            <a:r>
              <a:rPr lang="en-US" dirty="0"/>
              <a:t> </a:t>
            </a:r>
            <a:endParaRPr lang="nb-NO" dirty="0"/>
          </a:p>
          <a:p>
            <a:r>
              <a:rPr lang="ru-RU" i="1" dirty="0"/>
              <a:t>с тех пор </a:t>
            </a:r>
            <a:r>
              <a:rPr lang="ru-RU" i="1" dirty="0" err="1"/>
              <a:t>Нурия</a:t>
            </a:r>
            <a:r>
              <a:rPr lang="ru-RU" i="1" dirty="0"/>
              <a:t> </a:t>
            </a:r>
            <a:r>
              <a:rPr lang="ru-RU" b="1" i="1" dirty="0"/>
              <a:t>никогда ничего не слышала</a:t>
            </a:r>
            <a:r>
              <a:rPr lang="nb-NO" b="1" dirty="0"/>
              <a:t>-</a:t>
            </a:r>
            <a:r>
              <a:rPr lang="nb-NO" b="1" dirty="0" err="1"/>
              <a:t>ipfv</a:t>
            </a:r>
            <a:r>
              <a:rPr lang="ru-RU" i="1" dirty="0"/>
              <a:t> о </a:t>
            </a:r>
            <a:r>
              <a:rPr lang="ru-RU" i="1" dirty="0" err="1"/>
              <a:t>Караксе</a:t>
            </a:r>
            <a:r>
              <a:rPr lang="ru-RU" i="1" dirty="0"/>
              <a:t> </a:t>
            </a:r>
            <a:r>
              <a:rPr lang="nb-NO" dirty="0"/>
              <a:t>[R80:32] </a:t>
            </a:r>
          </a:p>
          <a:p>
            <a:pPr marL="0" indent="0">
              <a:buNone/>
            </a:pPr>
            <a:r>
              <a:rPr lang="en-US" dirty="0"/>
              <a:t> </a:t>
            </a:r>
            <a:endParaRPr lang="nb-NO" dirty="0"/>
          </a:p>
          <a:p>
            <a:r>
              <a:rPr lang="en-US" dirty="0"/>
              <a:t>‘after that day Nuria </a:t>
            </a:r>
            <a:r>
              <a:rPr lang="en-US" b="1" dirty="0"/>
              <a:t>didn’t hear</a:t>
            </a:r>
            <a:r>
              <a:rPr lang="en-US" dirty="0"/>
              <a:t> from </a:t>
            </a:r>
            <a:r>
              <a:rPr lang="en-US" dirty="0" err="1"/>
              <a:t>Carax</a:t>
            </a:r>
            <a:r>
              <a:rPr lang="en-US" dirty="0"/>
              <a:t> </a:t>
            </a:r>
            <a:r>
              <a:rPr lang="en-US" b="1" dirty="0"/>
              <a:t>again’</a:t>
            </a:r>
            <a:endParaRPr lang="nb-NO" dirty="0"/>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19</a:t>
            </a:fld>
            <a:endParaRPr lang="en-US" noProof="0"/>
          </a:p>
        </p:txBody>
      </p:sp>
    </p:spTree>
    <p:extLst>
      <p:ext uri="{BB962C8B-B14F-4D97-AF65-F5344CB8AC3E}">
        <p14:creationId xmlns:p14="http://schemas.microsoft.com/office/powerpoint/2010/main" val="332032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5652-83E0-2C49-8D83-F7DD01BD941E}"/>
              </a:ext>
            </a:extLst>
          </p:cNvPr>
          <p:cNvSpPr>
            <a:spLocks noGrp="1"/>
          </p:cNvSpPr>
          <p:nvPr>
            <p:ph type="title"/>
          </p:nvPr>
        </p:nvSpPr>
        <p:spPr/>
        <p:txBody>
          <a:bodyPr>
            <a:normAutofit/>
          </a:bodyPr>
          <a:lstStyle/>
          <a:p>
            <a:r>
              <a:rPr lang="nb-NO" sz="4000" dirty="0" err="1"/>
              <a:t>Aspect</a:t>
            </a:r>
            <a:r>
              <a:rPr lang="nb-NO" sz="4000" dirty="0"/>
              <a:t> in Spanish and Russian</a:t>
            </a:r>
          </a:p>
        </p:txBody>
      </p:sp>
      <p:sp>
        <p:nvSpPr>
          <p:cNvPr id="3" name="Content Placeholder 2">
            <a:extLst>
              <a:ext uri="{FF2B5EF4-FFF2-40B4-BE49-F238E27FC236}">
                <a16:creationId xmlns:a16="http://schemas.microsoft.com/office/drawing/2014/main" id="{6D3BDE17-11A7-BA46-9E73-CC23A92C1C7A}"/>
              </a:ext>
            </a:extLst>
          </p:cNvPr>
          <p:cNvSpPr>
            <a:spLocks noGrp="1"/>
          </p:cNvSpPr>
          <p:nvPr>
            <p:ph sz="half" idx="1"/>
          </p:nvPr>
        </p:nvSpPr>
        <p:spPr>
          <a:xfrm>
            <a:off x="341748" y="1837780"/>
            <a:ext cx="4038600" cy="2027211"/>
          </a:xfrm>
        </p:spPr>
        <p:txBody>
          <a:bodyPr>
            <a:normAutofit/>
          </a:bodyPr>
          <a:lstStyle/>
          <a:p>
            <a:pPr marL="0" indent="0">
              <a:buNone/>
            </a:pPr>
            <a:r>
              <a:rPr lang="nb-NO" sz="2400" b="1" dirty="0"/>
              <a:t>Spanish</a:t>
            </a:r>
          </a:p>
          <a:p>
            <a:r>
              <a:rPr lang="nb-NO" sz="2400" dirty="0" err="1"/>
              <a:t>Tense</a:t>
            </a:r>
            <a:r>
              <a:rPr lang="nb-NO" sz="2400" dirty="0"/>
              <a:t> </a:t>
            </a:r>
            <a:r>
              <a:rPr lang="nb-NO" sz="2400" dirty="0" err="1"/>
              <a:t>outranks</a:t>
            </a:r>
            <a:r>
              <a:rPr lang="nb-NO" sz="2400" dirty="0"/>
              <a:t> </a:t>
            </a:r>
            <a:r>
              <a:rPr lang="nb-NO" sz="2400" dirty="0" err="1"/>
              <a:t>Aspect</a:t>
            </a:r>
            <a:endParaRPr lang="nb-NO" sz="2400" dirty="0"/>
          </a:p>
          <a:p>
            <a:r>
              <a:rPr lang="nb-NO" sz="2400" dirty="0" err="1"/>
              <a:t>Perfective</a:t>
            </a:r>
            <a:r>
              <a:rPr lang="nb-NO" sz="2400" dirty="0"/>
              <a:t> vs. </a:t>
            </a:r>
            <a:r>
              <a:rPr lang="nb-NO" sz="2400" dirty="0" err="1"/>
              <a:t>Imperfective</a:t>
            </a:r>
            <a:r>
              <a:rPr lang="nb-NO" sz="2400" dirty="0"/>
              <a:t> </a:t>
            </a:r>
            <a:r>
              <a:rPr lang="nb-NO" sz="2400" dirty="0" err="1"/>
              <a:t>only</a:t>
            </a:r>
            <a:r>
              <a:rPr lang="nb-NO" sz="2400" dirty="0"/>
              <a:t> in </a:t>
            </a:r>
            <a:r>
              <a:rPr lang="nb-NO" sz="2400" dirty="0" err="1"/>
              <a:t>Past</a:t>
            </a:r>
            <a:r>
              <a:rPr lang="nb-NO" sz="2400" dirty="0"/>
              <a:t> </a:t>
            </a:r>
            <a:r>
              <a:rPr lang="nb-NO" sz="2400" dirty="0" err="1"/>
              <a:t>tense</a:t>
            </a:r>
            <a:r>
              <a:rPr lang="nb-NO" sz="2400" dirty="0"/>
              <a:t> forms</a:t>
            </a:r>
          </a:p>
        </p:txBody>
      </p:sp>
      <p:sp>
        <p:nvSpPr>
          <p:cNvPr id="4" name="Content Placeholder 3">
            <a:extLst>
              <a:ext uri="{FF2B5EF4-FFF2-40B4-BE49-F238E27FC236}">
                <a16:creationId xmlns:a16="http://schemas.microsoft.com/office/drawing/2014/main" id="{0D546F7B-27B1-FC47-9AF8-A266E7F23641}"/>
              </a:ext>
            </a:extLst>
          </p:cNvPr>
          <p:cNvSpPr>
            <a:spLocks noGrp="1"/>
          </p:cNvSpPr>
          <p:nvPr>
            <p:ph sz="half" idx="2"/>
          </p:nvPr>
        </p:nvSpPr>
        <p:spPr>
          <a:xfrm>
            <a:off x="4648200" y="1837781"/>
            <a:ext cx="3902216" cy="2027210"/>
          </a:xfrm>
        </p:spPr>
        <p:txBody>
          <a:bodyPr>
            <a:normAutofit/>
          </a:bodyPr>
          <a:lstStyle/>
          <a:p>
            <a:pPr marL="0" indent="0">
              <a:buNone/>
            </a:pPr>
            <a:r>
              <a:rPr lang="nb-NO" sz="2400" b="1" dirty="0"/>
              <a:t>Russian</a:t>
            </a:r>
          </a:p>
          <a:p>
            <a:r>
              <a:rPr lang="nb-NO" sz="2400" dirty="0" err="1"/>
              <a:t>Aspect</a:t>
            </a:r>
            <a:r>
              <a:rPr lang="nb-NO" sz="2400" dirty="0"/>
              <a:t> </a:t>
            </a:r>
            <a:r>
              <a:rPr lang="nb-NO" sz="2400" dirty="0" err="1"/>
              <a:t>outranks</a:t>
            </a:r>
            <a:r>
              <a:rPr lang="nb-NO" sz="2400" dirty="0"/>
              <a:t> </a:t>
            </a:r>
            <a:r>
              <a:rPr lang="nb-NO" sz="2400" dirty="0" err="1"/>
              <a:t>Tense</a:t>
            </a:r>
            <a:endParaRPr lang="nb-NO" sz="2400" dirty="0"/>
          </a:p>
          <a:p>
            <a:r>
              <a:rPr lang="nb-NO" sz="2400" dirty="0" err="1"/>
              <a:t>Perfective</a:t>
            </a:r>
            <a:r>
              <a:rPr lang="nb-NO" sz="2400" dirty="0"/>
              <a:t> vs. </a:t>
            </a:r>
            <a:r>
              <a:rPr lang="nb-NO" sz="2400" dirty="0" err="1"/>
              <a:t>Imperfective</a:t>
            </a:r>
            <a:r>
              <a:rPr lang="nb-NO" sz="2400" dirty="0"/>
              <a:t> in all forms</a:t>
            </a:r>
          </a:p>
        </p:txBody>
      </p:sp>
      <p:sp>
        <p:nvSpPr>
          <p:cNvPr id="5" name="Slide Number Placeholder 4">
            <a:extLst>
              <a:ext uri="{FF2B5EF4-FFF2-40B4-BE49-F238E27FC236}">
                <a16:creationId xmlns:a16="http://schemas.microsoft.com/office/drawing/2014/main" id="{1CC1FF64-93F9-884D-89EA-55DBEB3D534C}"/>
              </a:ext>
            </a:extLst>
          </p:cNvPr>
          <p:cNvSpPr>
            <a:spLocks noGrp="1"/>
          </p:cNvSpPr>
          <p:nvPr>
            <p:ph type="sldNum" sz="quarter" idx="12"/>
          </p:nvPr>
        </p:nvSpPr>
        <p:spPr/>
        <p:txBody>
          <a:bodyPr/>
          <a:lstStyle/>
          <a:p>
            <a:fld id="{48967F36-0B61-F749-ACDB-F36D75792314}" type="slidenum">
              <a:rPr lang="en-US" noProof="0" smtClean="0"/>
              <a:pPr/>
              <a:t>2</a:t>
            </a:fld>
            <a:endParaRPr lang="en-US" noProof="0"/>
          </a:p>
        </p:txBody>
      </p:sp>
      <p:sp>
        <p:nvSpPr>
          <p:cNvPr id="6" name="Content Placeholder 2">
            <a:extLst>
              <a:ext uri="{FF2B5EF4-FFF2-40B4-BE49-F238E27FC236}">
                <a16:creationId xmlns:a16="http://schemas.microsoft.com/office/drawing/2014/main" id="{CC56E90F-F31E-D449-AB6F-00F6040A3754}"/>
              </a:ext>
            </a:extLst>
          </p:cNvPr>
          <p:cNvSpPr txBox="1">
            <a:spLocks/>
          </p:cNvSpPr>
          <p:nvPr/>
        </p:nvSpPr>
        <p:spPr>
          <a:xfrm>
            <a:off x="2591058" y="3619894"/>
            <a:ext cx="4038600" cy="20272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nb-NO" sz="2400" b="1" dirty="0"/>
              <a:t>Spanish and Russian</a:t>
            </a:r>
          </a:p>
          <a:p>
            <a:r>
              <a:rPr lang="nb-NO" sz="2400" dirty="0" err="1"/>
              <a:t>Share</a:t>
            </a:r>
            <a:r>
              <a:rPr lang="nb-NO" sz="2400" dirty="0"/>
              <a:t> a </a:t>
            </a:r>
            <a:r>
              <a:rPr lang="nb-NO" sz="2400" dirty="0" err="1"/>
              <a:t>Perfective</a:t>
            </a:r>
            <a:r>
              <a:rPr lang="nb-NO" sz="2400" dirty="0"/>
              <a:t> vs. </a:t>
            </a:r>
            <a:r>
              <a:rPr lang="nb-NO" sz="2400" dirty="0" err="1"/>
              <a:t>Imperfective</a:t>
            </a:r>
            <a:r>
              <a:rPr lang="nb-NO" sz="2400" dirty="0"/>
              <a:t> </a:t>
            </a:r>
            <a:r>
              <a:rPr lang="nb-NO" sz="2400" dirty="0" err="1"/>
              <a:t>distinction</a:t>
            </a:r>
            <a:r>
              <a:rPr lang="nb-NO" sz="2400" dirty="0"/>
              <a:t> </a:t>
            </a:r>
            <a:r>
              <a:rPr lang="nb-NO" sz="2400" dirty="0" err="1"/>
              <a:t>only</a:t>
            </a:r>
            <a:r>
              <a:rPr lang="nb-NO" sz="2400" dirty="0"/>
              <a:t> in </a:t>
            </a:r>
            <a:r>
              <a:rPr lang="nb-NO" sz="2400" dirty="0" err="1"/>
              <a:t>Past</a:t>
            </a:r>
            <a:r>
              <a:rPr lang="nb-NO" sz="2400" dirty="0"/>
              <a:t> </a:t>
            </a:r>
            <a:r>
              <a:rPr lang="nb-NO" sz="2400" dirty="0" err="1"/>
              <a:t>tense</a:t>
            </a:r>
            <a:r>
              <a:rPr lang="nb-NO" sz="2400" dirty="0"/>
              <a:t> forms</a:t>
            </a:r>
          </a:p>
        </p:txBody>
      </p:sp>
      <p:sp>
        <p:nvSpPr>
          <p:cNvPr id="7" name="Rounded Rectangle 6">
            <a:extLst>
              <a:ext uri="{FF2B5EF4-FFF2-40B4-BE49-F238E27FC236}">
                <a16:creationId xmlns:a16="http://schemas.microsoft.com/office/drawing/2014/main" id="{391B7FFB-5F45-8F4E-A92E-64F7FA6E81E7}"/>
              </a:ext>
            </a:extLst>
          </p:cNvPr>
          <p:cNvSpPr/>
          <p:nvPr/>
        </p:nvSpPr>
        <p:spPr>
          <a:xfrm>
            <a:off x="867266" y="5401559"/>
            <a:ext cx="7579150" cy="11123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2400" dirty="0"/>
              <a:t>This </a:t>
            </a:r>
            <a:r>
              <a:rPr lang="nb-NO" sz="2400" dirty="0" err="1"/>
              <a:t>research</a:t>
            </a:r>
            <a:r>
              <a:rPr lang="nb-NO" sz="2400" dirty="0"/>
              <a:t> </a:t>
            </a:r>
            <a:r>
              <a:rPr lang="nb-NO" sz="2400" dirty="0" err="1"/>
              <a:t>focuses</a:t>
            </a:r>
            <a:r>
              <a:rPr lang="nb-NO" sz="2400" dirty="0"/>
              <a:t> </a:t>
            </a:r>
            <a:r>
              <a:rPr lang="nb-NO" sz="2400" dirty="0" err="1"/>
              <a:t>only</a:t>
            </a:r>
            <a:r>
              <a:rPr lang="nb-NO" sz="2400" dirty="0"/>
              <a:t> </a:t>
            </a:r>
            <a:r>
              <a:rPr lang="nb-NO" sz="2400" dirty="0" err="1"/>
              <a:t>on</a:t>
            </a:r>
            <a:r>
              <a:rPr lang="nb-NO" sz="2400" dirty="0"/>
              <a:t> Spanish </a:t>
            </a:r>
            <a:r>
              <a:rPr lang="nb-NO" sz="2400" dirty="0" err="1"/>
              <a:t>Past</a:t>
            </a:r>
            <a:r>
              <a:rPr lang="nb-NO" sz="2400" dirty="0"/>
              <a:t> </a:t>
            </a:r>
            <a:r>
              <a:rPr lang="nb-NO" sz="2400" dirty="0" err="1"/>
              <a:t>tense</a:t>
            </a:r>
            <a:r>
              <a:rPr lang="nb-NO" sz="2400" dirty="0"/>
              <a:t> forms and </a:t>
            </a:r>
            <a:r>
              <a:rPr lang="nb-NO" sz="2400" dirty="0" err="1"/>
              <a:t>their</a:t>
            </a:r>
            <a:r>
              <a:rPr lang="nb-NO" sz="2400" dirty="0"/>
              <a:t> Russian </a:t>
            </a:r>
            <a:r>
              <a:rPr lang="nb-NO" sz="2400" dirty="0" err="1"/>
              <a:t>translation</a:t>
            </a:r>
            <a:r>
              <a:rPr lang="nb-NO" sz="2400" dirty="0"/>
              <a:t> </a:t>
            </a:r>
            <a:r>
              <a:rPr lang="nb-NO" sz="2400" dirty="0" err="1"/>
              <a:t>equivalents</a:t>
            </a:r>
            <a:endParaRPr lang="nb-NO" sz="2400" dirty="0"/>
          </a:p>
        </p:txBody>
      </p:sp>
    </p:spTree>
    <p:extLst>
      <p:ext uri="{BB962C8B-B14F-4D97-AF65-F5344CB8AC3E}">
        <p14:creationId xmlns:p14="http://schemas.microsoft.com/office/powerpoint/2010/main" val="290454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nb-NO" sz="2400" dirty="0" err="1"/>
              <a:t>Other</a:t>
            </a:r>
            <a:r>
              <a:rPr lang="nb-NO" sz="2400" dirty="0"/>
              <a:t> </a:t>
            </a:r>
            <a:r>
              <a:rPr lang="nb-NO" sz="2400" dirty="0" err="1"/>
              <a:t>factors</a:t>
            </a:r>
            <a:r>
              <a:rPr lang="nb-NO" sz="2400" dirty="0"/>
              <a:t>: </a:t>
            </a:r>
            <a:r>
              <a:rPr lang="en-US" sz="2400" dirty="0"/>
              <a:t>language-specific facts </a:t>
            </a:r>
            <a:endParaRPr lang="nb-NO" sz="2400"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p:txBody>
          <a:bodyPr/>
          <a:lstStyle/>
          <a:p>
            <a:pPr marL="0" indent="0">
              <a:buNone/>
            </a:pPr>
            <a:r>
              <a:rPr lang="en-US" b="1" dirty="0"/>
              <a:t>Russian general-factual </a:t>
            </a:r>
            <a:r>
              <a:rPr lang="en-US" dirty="0"/>
              <a:t>Imperfective corresponds to </a:t>
            </a:r>
            <a:r>
              <a:rPr lang="en-US" b="1" dirty="0"/>
              <a:t>Spanish</a:t>
            </a:r>
            <a:r>
              <a:rPr lang="en-US" dirty="0"/>
              <a:t> Perfective</a:t>
            </a:r>
          </a:p>
          <a:p>
            <a:pPr marL="0" indent="0">
              <a:buNone/>
            </a:pPr>
            <a:endParaRPr lang="ru-RU" dirty="0"/>
          </a:p>
          <a:p>
            <a:r>
              <a:rPr lang="en-US" i="1" dirty="0"/>
              <a:t>Me </a:t>
            </a:r>
            <a:r>
              <a:rPr lang="en-US" i="1" dirty="0" err="1"/>
              <a:t>acuerdo</a:t>
            </a:r>
            <a:r>
              <a:rPr lang="en-US" i="1" dirty="0"/>
              <a:t> hasta de la </a:t>
            </a:r>
            <a:r>
              <a:rPr lang="en-US" i="1" dirty="0" err="1"/>
              <a:t>cara</a:t>
            </a:r>
            <a:r>
              <a:rPr lang="en-US" i="1" dirty="0"/>
              <a:t> de </a:t>
            </a:r>
            <a:r>
              <a:rPr lang="en-US" i="1" dirty="0" err="1"/>
              <a:t>una</a:t>
            </a:r>
            <a:r>
              <a:rPr lang="en-US" i="1" dirty="0"/>
              <a:t> </a:t>
            </a:r>
            <a:r>
              <a:rPr lang="en-US" i="1" dirty="0" err="1"/>
              <a:t>gitana</a:t>
            </a:r>
            <a:r>
              <a:rPr lang="en-US" i="1" dirty="0"/>
              <a:t> que </a:t>
            </a:r>
            <a:r>
              <a:rPr lang="en-US" i="1" dirty="0" err="1"/>
              <a:t>nos</a:t>
            </a:r>
            <a:r>
              <a:rPr lang="en-US" i="1" dirty="0"/>
              <a:t> </a:t>
            </a:r>
            <a:r>
              <a:rPr lang="en-US" b="1" i="1" dirty="0" err="1"/>
              <a:t>leyó</a:t>
            </a:r>
            <a:r>
              <a:rPr lang="en-US" b="1" dirty="0" err="1"/>
              <a:t>-pfv</a:t>
            </a:r>
            <a:r>
              <a:rPr lang="en-US" b="1" dirty="0"/>
              <a:t> </a:t>
            </a:r>
            <a:r>
              <a:rPr lang="en-US" i="1" dirty="0"/>
              <a:t>la </a:t>
            </a:r>
            <a:r>
              <a:rPr lang="en-US" i="1" dirty="0" err="1"/>
              <a:t>mano</a:t>
            </a:r>
            <a:r>
              <a:rPr lang="en-US" i="1" dirty="0"/>
              <a:t> </a:t>
            </a:r>
            <a:r>
              <a:rPr lang="en-US" i="1" dirty="0" err="1"/>
              <a:t>en</a:t>
            </a:r>
            <a:r>
              <a:rPr lang="en-US" i="1" dirty="0"/>
              <a:t> la playa del </a:t>
            </a:r>
            <a:r>
              <a:rPr lang="en-US" i="1" dirty="0" err="1"/>
              <a:t>Bogatel</a:t>
            </a:r>
            <a:r>
              <a:rPr lang="en-US" dirty="0"/>
              <a:t> [S97:58]</a:t>
            </a:r>
            <a:endParaRPr lang="nb-NO" dirty="0"/>
          </a:p>
          <a:p>
            <a:pPr marL="0" indent="0">
              <a:buNone/>
            </a:pPr>
            <a:r>
              <a:rPr lang="en-US" dirty="0"/>
              <a:t> </a:t>
            </a:r>
            <a:endParaRPr lang="nb-NO" dirty="0"/>
          </a:p>
          <a:p>
            <a:r>
              <a:rPr lang="ru-RU" i="1" dirty="0"/>
              <a:t>Я даже помню лицо цыганки, которая </a:t>
            </a:r>
            <a:r>
              <a:rPr lang="ru-RU" b="1" i="1" dirty="0"/>
              <a:t>гадала</a:t>
            </a:r>
            <a:r>
              <a:rPr lang="nb-NO" b="1" dirty="0"/>
              <a:t>-</a:t>
            </a:r>
            <a:r>
              <a:rPr lang="nb-NO" b="1" dirty="0" err="1"/>
              <a:t>ipfv</a:t>
            </a:r>
            <a:r>
              <a:rPr lang="ru-RU" b="1" i="1" dirty="0"/>
              <a:t> </a:t>
            </a:r>
            <a:r>
              <a:rPr lang="ru-RU" i="1" dirty="0"/>
              <a:t>нам по руке на пляже </a:t>
            </a:r>
            <a:r>
              <a:rPr lang="ru-RU" i="1" dirty="0" err="1"/>
              <a:t>Богатель</a:t>
            </a:r>
            <a:r>
              <a:rPr lang="ru-RU" i="1" dirty="0"/>
              <a:t> </a:t>
            </a:r>
            <a:r>
              <a:rPr lang="en-US" dirty="0"/>
              <a:t>[R82:21]</a:t>
            </a:r>
            <a:endParaRPr lang="nb-NO" dirty="0"/>
          </a:p>
          <a:p>
            <a:pPr marL="0" indent="0">
              <a:buNone/>
            </a:pPr>
            <a:r>
              <a:rPr lang="en-US" dirty="0"/>
              <a:t> </a:t>
            </a:r>
            <a:endParaRPr lang="nb-NO" dirty="0"/>
          </a:p>
          <a:p>
            <a:r>
              <a:rPr lang="en-US" dirty="0"/>
              <a:t>‘I even remember the face of a Gypsy woman who </a:t>
            </a:r>
            <a:r>
              <a:rPr lang="en-US" b="1" dirty="0"/>
              <a:t>read</a:t>
            </a:r>
            <a:r>
              <a:rPr lang="en-US" dirty="0"/>
              <a:t> our fortune on El </a:t>
            </a:r>
            <a:r>
              <a:rPr lang="en-US" dirty="0" err="1"/>
              <a:t>Bogatell</a:t>
            </a:r>
            <a:r>
              <a:rPr lang="en-US" dirty="0"/>
              <a:t> beach’</a:t>
            </a:r>
            <a:endParaRPr lang="nb-NO" dirty="0"/>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20</a:t>
            </a:fld>
            <a:endParaRPr lang="en-US" noProof="0"/>
          </a:p>
        </p:txBody>
      </p:sp>
    </p:spTree>
    <p:extLst>
      <p:ext uri="{BB962C8B-B14F-4D97-AF65-F5344CB8AC3E}">
        <p14:creationId xmlns:p14="http://schemas.microsoft.com/office/powerpoint/2010/main" val="73811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4043-A0BD-2C4D-A1EE-060094763589}"/>
              </a:ext>
            </a:extLst>
          </p:cNvPr>
          <p:cNvSpPr>
            <a:spLocks noGrp="1"/>
          </p:cNvSpPr>
          <p:nvPr>
            <p:ph type="title"/>
          </p:nvPr>
        </p:nvSpPr>
        <p:spPr/>
        <p:txBody>
          <a:bodyPr>
            <a:normAutofit/>
          </a:bodyPr>
          <a:lstStyle/>
          <a:p>
            <a:r>
              <a:rPr lang="en-US" dirty="0">
                <a:solidFill>
                  <a:srgbClr val="1757DB"/>
                </a:solidFill>
              </a:rPr>
              <a:t>Spanish Perfective ≈ Russian Imperfective</a:t>
            </a:r>
            <a:br>
              <a:rPr lang="en-US" dirty="0">
                <a:solidFill>
                  <a:srgbClr val="1757DB"/>
                </a:solidFill>
              </a:rPr>
            </a:br>
            <a:r>
              <a:rPr lang="nb-NO" sz="2400" dirty="0" err="1"/>
              <a:t>Other</a:t>
            </a:r>
            <a:r>
              <a:rPr lang="nb-NO" sz="2400" dirty="0"/>
              <a:t> </a:t>
            </a:r>
            <a:r>
              <a:rPr lang="nb-NO" sz="2400" dirty="0" err="1"/>
              <a:t>factors</a:t>
            </a:r>
            <a:r>
              <a:rPr lang="nb-NO" sz="2400" dirty="0"/>
              <a:t>: </a:t>
            </a:r>
            <a:r>
              <a:rPr lang="en-US" sz="2400" dirty="0"/>
              <a:t>language-specific facts </a:t>
            </a:r>
            <a:endParaRPr lang="nb-NO" sz="2400" dirty="0"/>
          </a:p>
        </p:txBody>
      </p:sp>
      <p:sp>
        <p:nvSpPr>
          <p:cNvPr id="3" name="Content Placeholder 2">
            <a:extLst>
              <a:ext uri="{FF2B5EF4-FFF2-40B4-BE49-F238E27FC236}">
                <a16:creationId xmlns:a16="http://schemas.microsoft.com/office/drawing/2014/main" id="{506E65D1-D0FA-8C4E-9F1B-2DB183EADEBA}"/>
              </a:ext>
            </a:extLst>
          </p:cNvPr>
          <p:cNvSpPr>
            <a:spLocks noGrp="1"/>
          </p:cNvSpPr>
          <p:nvPr>
            <p:ph idx="1"/>
          </p:nvPr>
        </p:nvSpPr>
        <p:spPr/>
        <p:txBody>
          <a:bodyPr/>
          <a:lstStyle/>
          <a:p>
            <a:pPr marL="0" indent="0">
              <a:buNone/>
            </a:pPr>
            <a:r>
              <a:rPr lang="en-US" b="1" dirty="0"/>
              <a:t>Russian</a:t>
            </a:r>
            <a:r>
              <a:rPr lang="en-US" dirty="0"/>
              <a:t> prefers Imperfective for </a:t>
            </a:r>
            <a:r>
              <a:rPr lang="en-US" b="1" dirty="0"/>
              <a:t>“annulled events”, </a:t>
            </a:r>
            <a:r>
              <a:rPr lang="en-US" dirty="0"/>
              <a:t>corresponding to </a:t>
            </a:r>
            <a:r>
              <a:rPr lang="en-US" b="1" dirty="0"/>
              <a:t>Spanish</a:t>
            </a:r>
            <a:r>
              <a:rPr lang="en-US" dirty="0"/>
              <a:t> Perfective</a:t>
            </a:r>
          </a:p>
          <a:p>
            <a:pPr marL="0" indent="0">
              <a:buNone/>
            </a:pPr>
            <a:endParaRPr lang="ru-RU" dirty="0"/>
          </a:p>
          <a:p>
            <a:r>
              <a:rPr lang="en-US" i="1" dirty="0" err="1"/>
              <a:t>Sé</a:t>
            </a:r>
            <a:r>
              <a:rPr lang="en-US" i="1" dirty="0"/>
              <a:t> que </a:t>
            </a:r>
            <a:r>
              <a:rPr lang="en-US" i="1" dirty="0" err="1"/>
              <a:t>una</a:t>
            </a:r>
            <a:r>
              <a:rPr lang="en-US" i="1" dirty="0"/>
              <a:t> </a:t>
            </a:r>
            <a:r>
              <a:rPr lang="en-US" i="1" dirty="0" err="1"/>
              <a:t>vez</a:t>
            </a:r>
            <a:r>
              <a:rPr lang="en-US" i="1" dirty="0"/>
              <a:t>, </a:t>
            </a:r>
            <a:r>
              <a:rPr lang="en-US" i="1" dirty="0" err="1"/>
              <a:t>en</a:t>
            </a:r>
            <a:r>
              <a:rPr lang="en-US" i="1" dirty="0"/>
              <a:t> el 32 o el 33,  Nuria </a:t>
            </a:r>
            <a:r>
              <a:rPr lang="en-US" b="1" i="1" dirty="0" err="1"/>
              <a:t>viajó</a:t>
            </a:r>
            <a:r>
              <a:rPr lang="en-US" b="1" dirty="0" err="1"/>
              <a:t>-pfv</a:t>
            </a:r>
            <a:r>
              <a:rPr lang="en-US" b="1" i="1" dirty="0"/>
              <a:t> </a:t>
            </a:r>
            <a:r>
              <a:rPr lang="en-US" i="1" dirty="0"/>
              <a:t>a </a:t>
            </a:r>
            <a:r>
              <a:rPr lang="en-US" i="1" dirty="0" err="1"/>
              <a:t>París</a:t>
            </a:r>
            <a:r>
              <a:rPr lang="en-US" i="1" dirty="0"/>
              <a:t> </a:t>
            </a:r>
            <a:r>
              <a:rPr lang="en-US" i="1" dirty="0" err="1"/>
              <a:t>por</a:t>
            </a:r>
            <a:r>
              <a:rPr lang="en-US" i="1" dirty="0"/>
              <a:t> </a:t>
            </a:r>
            <a:r>
              <a:rPr lang="en-US" i="1" dirty="0" err="1"/>
              <a:t>asuntos</a:t>
            </a:r>
            <a:r>
              <a:rPr lang="en-US" i="1" dirty="0"/>
              <a:t> de </a:t>
            </a:r>
            <a:r>
              <a:rPr lang="en-US" i="1" dirty="0" err="1"/>
              <a:t>Cabestany</a:t>
            </a:r>
            <a:r>
              <a:rPr lang="en-US" i="1" dirty="0"/>
              <a:t>, y que se </a:t>
            </a:r>
            <a:r>
              <a:rPr lang="en-US" b="1" i="1" dirty="0" err="1"/>
              <a:t>alojó</a:t>
            </a:r>
            <a:r>
              <a:rPr lang="en-US" b="1" dirty="0" err="1"/>
              <a:t>-pfv</a:t>
            </a:r>
            <a:r>
              <a:rPr lang="en-US" b="1" i="1" dirty="0"/>
              <a:t> </a:t>
            </a:r>
            <a:r>
              <a:rPr lang="en-US" i="1" dirty="0" err="1"/>
              <a:t>en</a:t>
            </a:r>
            <a:r>
              <a:rPr lang="en-US" i="1" dirty="0"/>
              <a:t> casa de Julián </a:t>
            </a:r>
            <a:r>
              <a:rPr lang="en-US" i="1" dirty="0" err="1"/>
              <a:t>Carax</a:t>
            </a:r>
            <a:r>
              <a:rPr lang="en-US" i="1" dirty="0"/>
              <a:t> un par de </a:t>
            </a:r>
            <a:r>
              <a:rPr lang="en-US" i="1" dirty="0" err="1"/>
              <a:t>semanas</a:t>
            </a:r>
            <a:r>
              <a:rPr lang="en-US" i="1" dirty="0"/>
              <a:t>.</a:t>
            </a:r>
            <a:r>
              <a:rPr lang="en-US" dirty="0"/>
              <a:t> [S94:46]</a:t>
            </a:r>
            <a:endParaRPr lang="nb-NO" dirty="0"/>
          </a:p>
          <a:p>
            <a:pPr marL="0" indent="0">
              <a:buNone/>
            </a:pPr>
            <a:r>
              <a:rPr lang="en-US" dirty="0"/>
              <a:t> </a:t>
            </a:r>
            <a:endParaRPr lang="nb-NO" dirty="0"/>
          </a:p>
          <a:p>
            <a:r>
              <a:rPr lang="ru-RU" i="1" dirty="0"/>
              <a:t>Знаю, что однажды, в 1932</a:t>
            </a:r>
            <a:r>
              <a:rPr lang="cs-CZ" i="1" dirty="0"/>
              <a:t>-</a:t>
            </a:r>
            <a:r>
              <a:rPr lang="ru-RU" i="1" dirty="0"/>
              <a:t>м или в 1933</a:t>
            </a:r>
            <a:r>
              <a:rPr lang="cs-CZ" i="1" dirty="0"/>
              <a:t>-</a:t>
            </a:r>
            <a:r>
              <a:rPr lang="ru-RU" i="1" dirty="0"/>
              <a:t>м, она </a:t>
            </a:r>
            <a:r>
              <a:rPr lang="ru-RU" b="1" i="1" dirty="0"/>
              <a:t>ездила</a:t>
            </a:r>
            <a:r>
              <a:rPr lang="nb-NO" b="1" i="1" dirty="0"/>
              <a:t>-</a:t>
            </a:r>
            <a:r>
              <a:rPr lang="nb-NO" b="1" dirty="0" err="1"/>
              <a:t>ipfv</a:t>
            </a:r>
            <a:r>
              <a:rPr lang="ru-RU" dirty="0"/>
              <a:t> </a:t>
            </a:r>
            <a:r>
              <a:rPr lang="ru-RU" i="1" dirty="0"/>
              <a:t>в Париж по делам </a:t>
            </a:r>
            <a:r>
              <a:rPr lang="ru-RU" i="1" dirty="0" err="1"/>
              <a:t>Кабестаня</a:t>
            </a:r>
            <a:r>
              <a:rPr lang="ru-RU" i="1" dirty="0"/>
              <a:t> и </a:t>
            </a:r>
            <a:r>
              <a:rPr lang="ru-RU" b="1" i="1" dirty="0"/>
              <a:t>останавливалась</a:t>
            </a:r>
            <a:r>
              <a:rPr lang="nb-NO" b="1" dirty="0"/>
              <a:t>-</a:t>
            </a:r>
            <a:r>
              <a:rPr lang="nb-NO" b="1" dirty="0" err="1"/>
              <a:t>ipfv</a:t>
            </a:r>
            <a:r>
              <a:rPr lang="ru-RU" i="1" dirty="0"/>
              <a:t> на пару недель у </a:t>
            </a:r>
            <a:r>
              <a:rPr lang="ru-RU" i="1" dirty="0" err="1"/>
              <a:t>Хулиана</a:t>
            </a:r>
            <a:r>
              <a:rPr lang="ru-RU" i="1" dirty="0"/>
              <a:t> </a:t>
            </a:r>
            <a:r>
              <a:rPr lang="ru-RU" i="1" dirty="0" err="1"/>
              <a:t>Каракса</a:t>
            </a:r>
            <a:r>
              <a:rPr lang="ru-RU" i="1" dirty="0"/>
              <a:t>. </a:t>
            </a:r>
            <a:r>
              <a:rPr lang="en-US" dirty="0"/>
              <a:t>[R78:64]</a:t>
            </a:r>
            <a:endParaRPr lang="nb-NO" dirty="0"/>
          </a:p>
          <a:p>
            <a:pPr marL="0" indent="0">
              <a:buNone/>
            </a:pPr>
            <a:r>
              <a:rPr lang="en-US" dirty="0"/>
              <a:t> </a:t>
            </a:r>
            <a:endParaRPr lang="nb-NO" dirty="0"/>
          </a:p>
          <a:p>
            <a:r>
              <a:rPr lang="en-US" dirty="0"/>
              <a:t>‘I know that once, in 1932 or 1933, Nuria </a:t>
            </a:r>
            <a:r>
              <a:rPr lang="en-US" b="1" dirty="0"/>
              <a:t>went</a:t>
            </a:r>
            <a:r>
              <a:rPr lang="en-US" dirty="0"/>
              <a:t> to Paris on business for </a:t>
            </a:r>
            <a:r>
              <a:rPr lang="en-US" dirty="0" err="1"/>
              <a:t>Cabestany</a:t>
            </a:r>
            <a:r>
              <a:rPr lang="en-US" dirty="0"/>
              <a:t>, and she </a:t>
            </a:r>
            <a:r>
              <a:rPr lang="en-US" b="1" dirty="0"/>
              <a:t>stayed</a:t>
            </a:r>
            <a:r>
              <a:rPr lang="en-US" dirty="0"/>
              <a:t> in Julián </a:t>
            </a:r>
            <a:r>
              <a:rPr lang="en-US" dirty="0" err="1"/>
              <a:t>Carax’s</a:t>
            </a:r>
            <a:r>
              <a:rPr lang="en-US" dirty="0"/>
              <a:t> apartment for a couple of weeks.’</a:t>
            </a:r>
            <a:endParaRPr lang="nb-NO" dirty="0"/>
          </a:p>
        </p:txBody>
      </p:sp>
      <p:sp>
        <p:nvSpPr>
          <p:cNvPr id="4" name="Slide Number Placeholder 3">
            <a:extLst>
              <a:ext uri="{FF2B5EF4-FFF2-40B4-BE49-F238E27FC236}">
                <a16:creationId xmlns:a16="http://schemas.microsoft.com/office/drawing/2014/main" id="{F258E4AA-912A-2A42-8D43-790DE9EFF23B}"/>
              </a:ext>
            </a:extLst>
          </p:cNvPr>
          <p:cNvSpPr>
            <a:spLocks noGrp="1"/>
          </p:cNvSpPr>
          <p:nvPr>
            <p:ph type="sldNum" sz="quarter" idx="12"/>
          </p:nvPr>
        </p:nvSpPr>
        <p:spPr/>
        <p:txBody>
          <a:bodyPr/>
          <a:lstStyle/>
          <a:p>
            <a:fld id="{48967F36-0B61-F749-ACDB-F36D75792314}" type="slidenum">
              <a:rPr lang="en-US" noProof="0" smtClean="0"/>
              <a:pPr/>
              <a:t>21</a:t>
            </a:fld>
            <a:endParaRPr lang="en-US" noProof="0"/>
          </a:p>
        </p:txBody>
      </p:sp>
    </p:spTree>
    <p:extLst>
      <p:ext uri="{BB962C8B-B14F-4D97-AF65-F5344CB8AC3E}">
        <p14:creationId xmlns:p14="http://schemas.microsoft.com/office/powerpoint/2010/main" val="2955911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0CB4-1483-594A-9E14-3DA931A8049C}"/>
              </a:ext>
            </a:extLst>
          </p:cNvPr>
          <p:cNvSpPr>
            <a:spLocks noGrp="1"/>
          </p:cNvSpPr>
          <p:nvPr>
            <p:ph type="title"/>
          </p:nvPr>
        </p:nvSpPr>
        <p:spPr/>
        <p:txBody>
          <a:bodyPr/>
          <a:lstStyle/>
          <a:p>
            <a:r>
              <a:rPr lang="en-US" dirty="0">
                <a:solidFill>
                  <a:srgbClr val="1757DB"/>
                </a:solidFill>
              </a:rPr>
              <a:t>Spanish Perfective ≈ Russian Imperfective</a:t>
            </a:r>
            <a:br>
              <a:rPr lang="en-US" dirty="0">
                <a:solidFill>
                  <a:srgbClr val="1757DB"/>
                </a:solidFill>
              </a:rPr>
            </a:br>
            <a:r>
              <a:rPr lang="nb-NO" sz="2400" dirty="0" err="1"/>
              <a:t>Summary</a:t>
            </a:r>
            <a:endParaRPr lang="nb-NO" dirty="0"/>
          </a:p>
        </p:txBody>
      </p:sp>
      <p:sp>
        <p:nvSpPr>
          <p:cNvPr id="3" name="Content Placeholder 2">
            <a:extLst>
              <a:ext uri="{FF2B5EF4-FFF2-40B4-BE49-F238E27FC236}">
                <a16:creationId xmlns:a16="http://schemas.microsoft.com/office/drawing/2014/main" id="{E0D5A004-991F-894A-9032-965067498DBC}"/>
              </a:ext>
            </a:extLst>
          </p:cNvPr>
          <p:cNvSpPr>
            <a:spLocks noGrp="1"/>
          </p:cNvSpPr>
          <p:nvPr>
            <p:ph idx="1"/>
          </p:nvPr>
        </p:nvSpPr>
        <p:spPr/>
        <p:txBody>
          <a:bodyPr/>
          <a:lstStyle/>
          <a:p>
            <a:pPr marL="0" indent="0">
              <a:buNone/>
            </a:pPr>
            <a:r>
              <a:rPr lang="en-US" dirty="0"/>
              <a:t>The Spanish </a:t>
            </a:r>
            <a:r>
              <a:rPr lang="en-US" cap="small" dirty="0" err="1"/>
              <a:t>pfv</a:t>
            </a:r>
            <a:r>
              <a:rPr lang="en-US" dirty="0"/>
              <a:t> = Russian </a:t>
            </a:r>
            <a:r>
              <a:rPr lang="en-US" cap="small" dirty="0" err="1"/>
              <a:t>ipfv</a:t>
            </a:r>
            <a:r>
              <a:rPr lang="en-US" cap="small" dirty="0"/>
              <a:t> </a:t>
            </a:r>
            <a:r>
              <a:rPr lang="en-US" dirty="0"/>
              <a:t>mismatch indicates a difference in the way that time periods are conceptualized in the two languages. In </a:t>
            </a:r>
            <a:r>
              <a:rPr lang="en-US" b="1" dirty="0"/>
              <a:t>Spanish</a:t>
            </a:r>
            <a:r>
              <a:rPr lang="en-US" dirty="0"/>
              <a:t>, </a:t>
            </a:r>
            <a:r>
              <a:rPr lang="en-US" b="1" dirty="0"/>
              <a:t>time periods</a:t>
            </a:r>
            <a:r>
              <a:rPr lang="en-US" dirty="0"/>
              <a:t> are typically </a:t>
            </a:r>
            <a:r>
              <a:rPr lang="en-US" b="1" dirty="0"/>
              <a:t>seen as if from without</a:t>
            </a:r>
            <a:r>
              <a:rPr lang="en-US" dirty="0"/>
              <a:t>, comparable to </a:t>
            </a:r>
            <a:r>
              <a:rPr lang="en-US" dirty="0" err="1"/>
              <a:t>Langacker’s</a:t>
            </a:r>
            <a:r>
              <a:rPr lang="en-US" dirty="0"/>
              <a:t> (2008:65) “maximal scope”, whereas in </a:t>
            </a:r>
            <a:r>
              <a:rPr lang="en-US" b="1" dirty="0"/>
              <a:t>Russian</a:t>
            </a:r>
            <a:r>
              <a:rPr lang="en-US" dirty="0"/>
              <a:t>, </a:t>
            </a:r>
            <a:r>
              <a:rPr lang="en-US" b="1" dirty="0"/>
              <a:t>time periods </a:t>
            </a:r>
            <a:r>
              <a:rPr lang="en-US" dirty="0"/>
              <a:t>are typically </a:t>
            </a:r>
            <a:r>
              <a:rPr lang="en-US" b="1" dirty="0"/>
              <a:t>seen from within</a:t>
            </a:r>
            <a:r>
              <a:rPr lang="en-US" dirty="0"/>
              <a:t>, comparable to “immediate scope”.</a:t>
            </a:r>
            <a:endParaRPr lang="nb-NO" dirty="0"/>
          </a:p>
        </p:txBody>
      </p:sp>
      <p:sp>
        <p:nvSpPr>
          <p:cNvPr id="4" name="Slide Number Placeholder 3">
            <a:extLst>
              <a:ext uri="{FF2B5EF4-FFF2-40B4-BE49-F238E27FC236}">
                <a16:creationId xmlns:a16="http://schemas.microsoft.com/office/drawing/2014/main" id="{82EB77E7-87C4-964A-8EDF-27E27B75F242}"/>
              </a:ext>
            </a:extLst>
          </p:cNvPr>
          <p:cNvSpPr>
            <a:spLocks noGrp="1"/>
          </p:cNvSpPr>
          <p:nvPr>
            <p:ph type="sldNum" sz="quarter" idx="12"/>
          </p:nvPr>
        </p:nvSpPr>
        <p:spPr/>
        <p:txBody>
          <a:bodyPr/>
          <a:lstStyle/>
          <a:p>
            <a:fld id="{48967F36-0B61-F749-ACDB-F36D75792314}" type="slidenum">
              <a:rPr lang="en-US" noProof="0" smtClean="0"/>
              <a:pPr/>
              <a:t>22</a:t>
            </a:fld>
            <a:endParaRPr lang="en-US" noProof="0"/>
          </a:p>
        </p:txBody>
      </p:sp>
      <p:pic>
        <p:nvPicPr>
          <p:cNvPr id="9" name="Picture 8">
            <a:extLst>
              <a:ext uri="{FF2B5EF4-FFF2-40B4-BE49-F238E27FC236}">
                <a16:creationId xmlns:a16="http://schemas.microsoft.com/office/drawing/2014/main" id="{C71C28C8-5052-E54B-8030-5D3F9335BA71}"/>
              </a:ext>
            </a:extLst>
          </p:cNvPr>
          <p:cNvPicPr>
            <a:picLocks noChangeAspect="1"/>
          </p:cNvPicPr>
          <p:nvPr/>
        </p:nvPicPr>
        <p:blipFill>
          <a:blip r:embed="rId2"/>
          <a:stretch>
            <a:fillRect/>
          </a:stretch>
        </p:blipFill>
        <p:spPr>
          <a:xfrm>
            <a:off x="1119473" y="3131397"/>
            <a:ext cx="6981769" cy="3726603"/>
          </a:xfrm>
          <a:prstGeom prst="rect">
            <a:avLst/>
          </a:prstGeom>
        </p:spPr>
      </p:pic>
    </p:spTree>
    <p:extLst>
      <p:ext uri="{BB962C8B-B14F-4D97-AF65-F5344CB8AC3E}">
        <p14:creationId xmlns:p14="http://schemas.microsoft.com/office/powerpoint/2010/main" val="2642352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7BD42D-4045-4041-8C9C-036A3AD4B9B7}"/>
              </a:ext>
            </a:extLst>
          </p:cNvPr>
          <p:cNvSpPr>
            <a:spLocks noGrp="1"/>
          </p:cNvSpPr>
          <p:nvPr>
            <p:ph type="title"/>
          </p:nvPr>
        </p:nvSpPr>
        <p:spPr/>
        <p:txBody>
          <a:bodyPr>
            <a:normAutofit/>
          </a:bodyPr>
          <a:lstStyle/>
          <a:p>
            <a:pPr lvl="1"/>
            <a:r>
              <a:rPr lang="nb-NO" sz="2800" b="1" dirty="0">
                <a:solidFill>
                  <a:srgbClr val="00B050"/>
                </a:solidFill>
              </a:rPr>
              <a:t>2. Russian</a:t>
            </a:r>
            <a:r>
              <a:rPr lang="nb-NO" sz="2800" dirty="0">
                <a:solidFill>
                  <a:srgbClr val="00B050"/>
                </a:solidFill>
              </a:rPr>
              <a:t> is more </a:t>
            </a:r>
            <a:r>
              <a:rPr lang="nb-NO" sz="2800">
                <a:solidFill>
                  <a:srgbClr val="00B050"/>
                </a:solidFill>
              </a:rPr>
              <a:t>Perfective</a:t>
            </a:r>
            <a:r>
              <a:rPr lang="nb-NO" sz="2800" dirty="0">
                <a:solidFill>
                  <a:srgbClr val="00B050"/>
                </a:solidFill>
              </a:rPr>
              <a:t> </a:t>
            </a:r>
            <a:r>
              <a:rPr lang="nb-NO" sz="2800" dirty="0" err="1">
                <a:solidFill>
                  <a:srgbClr val="00B050"/>
                </a:solidFill>
              </a:rPr>
              <a:t>than</a:t>
            </a:r>
            <a:r>
              <a:rPr lang="nb-NO" sz="2800" dirty="0">
                <a:solidFill>
                  <a:srgbClr val="00B050"/>
                </a:solidFill>
              </a:rPr>
              <a:t> Spanish</a:t>
            </a:r>
          </a:p>
        </p:txBody>
      </p:sp>
      <p:sp>
        <p:nvSpPr>
          <p:cNvPr id="5" name="Slide Number Placeholder 4">
            <a:extLst>
              <a:ext uri="{FF2B5EF4-FFF2-40B4-BE49-F238E27FC236}">
                <a16:creationId xmlns:a16="http://schemas.microsoft.com/office/drawing/2014/main" id="{9678AEF3-3A4B-7E4F-B9EE-A54E5FA89A50}"/>
              </a:ext>
            </a:extLst>
          </p:cNvPr>
          <p:cNvSpPr>
            <a:spLocks noGrp="1"/>
          </p:cNvSpPr>
          <p:nvPr>
            <p:ph type="sldNum" sz="quarter" idx="12"/>
          </p:nvPr>
        </p:nvSpPr>
        <p:spPr/>
        <p:txBody>
          <a:bodyPr/>
          <a:lstStyle/>
          <a:p>
            <a:fld id="{48967F36-0B61-F749-ACDB-F36D75792314}" type="slidenum">
              <a:rPr lang="en-US" noProof="0" smtClean="0"/>
              <a:pPr/>
              <a:t>23</a:t>
            </a:fld>
            <a:endParaRPr lang="en-US" noProof="0"/>
          </a:p>
        </p:txBody>
      </p:sp>
      <p:graphicFrame>
        <p:nvGraphicFramePr>
          <p:cNvPr id="8" name="Table 7">
            <a:extLst>
              <a:ext uri="{FF2B5EF4-FFF2-40B4-BE49-F238E27FC236}">
                <a16:creationId xmlns:a16="http://schemas.microsoft.com/office/drawing/2014/main" id="{E35A1350-26D2-0C40-9054-F403161B0FF3}"/>
              </a:ext>
            </a:extLst>
          </p:cNvPr>
          <p:cNvGraphicFramePr>
            <a:graphicFrameLocks noGrp="1"/>
          </p:cNvGraphicFramePr>
          <p:nvPr>
            <p:extLst>
              <p:ext uri="{D42A27DB-BD31-4B8C-83A1-F6EECF244321}">
                <p14:modId xmlns:p14="http://schemas.microsoft.com/office/powerpoint/2010/main" val="1023243463"/>
              </p:ext>
            </p:extLst>
          </p:nvPr>
        </p:nvGraphicFramePr>
        <p:xfrm>
          <a:off x="670300" y="1957388"/>
          <a:ext cx="8107939" cy="3816666"/>
        </p:xfrm>
        <a:graphic>
          <a:graphicData uri="http://schemas.openxmlformats.org/drawingml/2006/table">
            <a:tbl>
              <a:tblPr firstRow="1" firstCol="1" bandRow="1">
                <a:tableStyleId>{5C22544A-7EE6-4342-B048-85BDC9FD1C3A}</a:tableStyleId>
              </a:tblPr>
              <a:tblGrid>
                <a:gridCol w="1143260">
                  <a:extLst>
                    <a:ext uri="{9D8B030D-6E8A-4147-A177-3AD203B41FA5}">
                      <a16:colId xmlns:a16="http://schemas.microsoft.com/office/drawing/2014/main" val="3336559890"/>
                    </a:ext>
                  </a:extLst>
                </a:gridCol>
                <a:gridCol w="2915762">
                  <a:extLst>
                    <a:ext uri="{9D8B030D-6E8A-4147-A177-3AD203B41FA5}">
                      <a16:colId xmlns:a16="http://schemas.microsoft.com/office/drawing/2014/main" val="2735937473"/>
                    </a:ext>
                  </a:extLst>
                </a:gridCol>
                <a:gridCol w="2029511">
                  <a:extLst>
                    <a:ext uri="{9D8B030D-6E8A-4147-A177-3AD203B41FA5}">
                      <a16:colId xmlns:a16="http://schemas.microsoft.com/office/drawing/2014/main" val="1448491436"/>
                    </a:ext>
                  </a:extLst>
                </a:gridCol>
                <a:gridCol w="2019406">
                  <a:extLst>
                    <a:ext uri="{9D8B030D-6E8A-4147-A177-3AD203B41FA5}">
                      <a16:colId xmlns:a16="http://schemas.microsoft.com/office/drawing/2014/main" val="2396623383"/>
                    </a:ext>
                  </a:extLst>
                </a:gridCol>
              </a:tblGrid>
              <a:tr h="770572">
                <a:tc>
                  <a:txBody>
                    <a:bodyPr/>
                    <a:lstStyle/>
                    <a:p>
                      <a:pPr>
                        <a:spcAft>
                          <a:spcPts val="0"/>
                        </a:spcAft>
                      </a:pPr>
                      <a:r>
                        <a:rPr lang="en-US" sz="2000" dirty="0">
                          <a:effectLst/>
                        </a:rPr>
                        <a:t> </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2000" dirty="0">
                          <a:effectLst/>
                        </a:rPr>
                        <a:t> </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nb-NO" sz="2000">
                          <a:effectLst/>
                        </a:rPr>
                        <a:t>La Sombra del Viento sample (Sombra)</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2000">
                          <a:effectLst/>
                        </a:rPr>
                        <a:t>Russian National Corpus Spanish parallel corpus sample (RNC)</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0219776"/>
                  </a:ext>
                </a:extLst>
              </a:tr>
              <a:tr h="432911">
                <a:tc rowSpan="6">
                  <a:txBody>
                    <a:bodyPr/>
                    <a:lstStyle/>
                    <a:p>
                      <a:pPr>
                        <a:spcAft>
                          <a:spcPts val="0"/>
                        </a:spcAft>
                      </a:pPr>
                      <a:r>
                        <a:rPr lang="en-US" sz="2000" dirty="0">
                          <a:effectLst/>
                        </a:rPr>
                        <a:t>Spanish </a:t>
                      </a:r>
                      <a:r>
                        <a:rPr lang="en-US" sz="2000" cap="small" dirty="0" err="1">
                          <a:effectLst/>
                        </a:rPr>
                        <a:t>pst.ipfv</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2000" dirty="0">
                          <a:effectLst/>
                          <a:latin typeface="+mn-lt"/>
                          <a:ea typeface="Times New Roman" panose="02020603050405020304" pitchFamily="18" charset="0"/>
                          <a:cs typeface="Times New Roman" panose="02020603050405020304" pitchFamily="18" charset="0"/>
                        </a:rPr>
                        <a:t>Total Spanish </a:t>
                      </a:r>
                      <a:r>
                        <a:rPr lang="en-US" sz="2000" cap="small" dirty="0" err="1">
                          <a:effectLst/>
                          <a:latin typeface="+mn-lt"/>
                          <a:ea typeface="Times New Roman" panose="02020603050405020304" pitchFamily="18" charset="0"/>
                          <a:cs typeface="Times New Roman" panose="02020603050405020304" pitchFamily="18" charset="0"/>
                        </a:rPr>
                        <a:t>pst.ipfv</a:t>
                      </a:r>
                      <a:endParaRPr lang="nb-NO"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latin typeface="+mn-lt"/>
                          <a:ea typeface="Times New Roman" panose="02020603050405020304" pitchFamily="18" charset="0"/>
                          <a:cs typeface="Times New Roman" panose="02020603050405020304" pitchFamily="18" charset="0"/>
                        </a:rPr>
                        <a:t>100% (967)</a:t>
                      </a:r>
                      <a:endParaRPr lang="nb-NO" sz="20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latin typeface="+mn-lt"/>
                          <a:ea typeface="Times New Roman" panose="02020603050405020304" pitchFamily="18" charset="0"/>
                          <a:cs typeface="Times New Roman" panose="02020603050405020304" pitchFamily="18" charset="0"/>
                        </a:rPr>
                        <a:t>100% (528)</a:t>
                      </a:r>
                      <a:endParaRPr lang="nb-NO" sz="20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17954506"/>
                  </a:ext>
                </a:extLst>
              </a:tr>
              <a:tr h="432911">
                <a:tc vMerge="1">
                  <a:txBody>
                    <a:bodyPr/>
                    <a:lstStyle/>
                    <a:p>
                      <a:endParaRPr lang="nb-NO"/>
                    </a:p>
                  </a:txBody>
                  <a:tcPr/>
                </a:tc>
                <a:tc>
                  <a:txBody>
                    <a:bodyPr/>
                    <a:lstStyle/>
                    <a:p>
                      <a:pPr>
                        <a:spcAft>
                          <a:spcPts val="0"/>
                        </a:spcAft>
                      </a:pPr>
                      <a:r>
                        <a:rPr lang="en-US" sz="2000" dirty="0">
                          <a:effectLst/>
                          <a:latin typeface="+mn-lt"/>
                          <a:ea typeface="Times New Roman" panose="02020603050405020304" pitchFamily="18" charset="0"/>
                          <a:cs typeface="Times New Roman" panose="02020603050405020304" pitchFamily="18" charset="0"/>
                        </a:rPr>
                        <a:t>&gt; Russian </a:t>
                      </a:r>
                      <a:r>
                        <a:rPr lang="en-US" sz="2000" cap="small" dirty="0" err="1">
                          <a:effectLst/>
                          <a:latin typeface="+mn-lt"/>
                          <a:ea typeface="Times New Roman" panose="02020603050405020304" pitchFamily="18" charset="0"/>
                          <a:cs typeface="Times New Roman" panose="02020603050405020304" pitchFamily="18" charset="0"/>
                        </a:rPr>
                        <a:t>ipfv-pst</a:t>
                      </a:r>
                      <a:endParaRPr lang="nb-NO"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latin typeface="+mn-lt"/>
                          <a:ea typeface="Times New Roman" panose="02020603050405020304" pitchFamily="18" charset="0"/>
                          <a:cs typeface="Times New Roman" panose="02020603050405020304" pitchFamily="18" charset="0"/>
                        </a:rPr>
                        <a:t>59.4% (574)</a:t>
                      </a:r>
                      <a:endParaRPr lang="nb-NO" sz="20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latin typeface="+mn-lt"/>
                          <a:ea typeface="Times New Roman" panose="02020603050405020304" pitchFamily="18" charset="0"/>
                          <a:cs typeface="Times New Roman" panose="02020603050405020304" pitchFamily="18" charset="0"/>
                        </a:rPr>
                        <a:t>53.8% (284)</a:t>
                      </a:r>
                      <a:endParaRPr lang="nb-NO" sz="20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6433539"/>
                  </a:ext>
                </a:extLst>
              </a:tr>
              <a:tr h="432911">
                <a:tc vMerge="1">
                  <a:txBody>
                    <a:bodyPr/>
                    <a:lstStyle/>
                    <a:p>
                      <a:endParaRPr lang="nb-NO"/>
                    </a:p>
                  </a:txBody>
                  <a:tcPr/>
                </a:tc>
                <a:tc>
                  <a:txBody>
                    <a:bodyPr/>
                    <a:lstStyle/>
                    <a:p>
                      <a:pPr>
                        <a:spcAft>
                          <a:spcPts val="0"/>
                        </a:spcAft>
                      </a:pPr>
                      <a:r>
                        <a:rPr lang="en-US" sz="2000" dirty="0">
                          <a:effectLst/>
                          <a:latin typeface="+mn-lt"/>
                          <a:ea typeface="Times New Roman" panose="02020603050405020304" pitchFamily="18" charset="0"/>
                          <a:cs typeface="Times New Roman" panose="02020603050405020304" pitchFamily="18" charset="0"/>
                        </a:rPr>
                        <a:t>&gt; other Russian </a:t>
                      </a:r>
                      <a:r>
                        <a:rPr lang="en-US" sz="2000" cap="small" dirty="0" err="1">
                          <a:effectLst/>
                          <a:latin typeface="+mn-lt"/>
                          <a:ea typeface="Times New Roman" panose="02020603050405020304" pitchFamily="18" charset="0"/>
                          <a:cs typeface="Times New Roman" panose="02020603050405020304" pitchFamily="18" charset="0"/>
                        </a:rPr>
                        <a:t>ipfv</a:t>
                      </a:r>
                      <a:endParaRPr lang="nb-NO"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latin typeface="+mn-lt"/>
                          <a:ea typeface="Times New Roman" panose="02020603050405020304" pitchFamily="18" charset="0"/>
                          <a:cs typeface="Times New Roman" panose="02020603050405020304" pitchFamily="18" charset="0"/>
                        </a:rPr>
                        <a:t>12.4% (120)</a:t>
                      </a:r>
                      <a:endParaRPr lang="nb-NO"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latin typeface="+mn-lt"/>
                          <a:ea typeface="Times New Roman" panose="02020603050405020304" pitchFamily="18" charset="0"/>
                          <a:cs typeface="Times New Roman" panose="02020603050405020304" pitchFamily="18" charset="0"/>
                        </a:rPr>
                        <a:t>11.4% (60)</a:t>
                      </a:r>
                      <a:endParaRPr lang="nb-NO" sz="20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4822694"/>
                  </a:ext>
                </a:extLst>
              </a:tr>
              <a:tr h="432911">
                <a:tc vMerge="1">
                  <a:txBody>
                    <a:bodyPr/>
                    <a:lstStyle/>
                    <a:p>
                      <a:endParaRPr lang="nb-NO"/>
                    </a:p>
                  </a:txBody>
                  <a:tcPr/>
                </a:tc>
                <a:tc>
                  <a:txBody>
                    <a:bodyPr/>
                    <a:lstStyle/>
                    <a:p>
                      <a:pPr>
                        <a:spcAft>
                          <a:spcPts val="0"/>
                        </a:spcAft>
                      </a:pPr>
                      <a:r>
                        <a:rPr lang="en-US" sz="2000">
                          <a:effectLst/>
                          <a:latin typeface="+mn-lt"/>
                          <a:ea typeface="Times New Roman" panose="02020603050405020304" pitchFamily="18" charset="0"/>
                          <a:cs typeface="Times New Roman" panose="02020603050405020304" pitchFamily="18" charset="0"/>
                        </a:rPr>
                        <a:t>&gt; Russian </a:t>
                      </a:r>
                      <a:r>
                        <a:rPr lang="en-US" sz="2000" cap="small">
                          <a:effectLst/>
                          <a:latin typeface="+mn-lt"/>
                          <a:ea typeface="Times New Roman" panose="02020603050405020304" pitchFamily="18" charset="0"/>
                          <a:cs typeface="Times New Roman" panose="02020603050405020304" pitchFamily="18" charset="0"/>
                        </a:rPr>
                        <a:t>pfv-pst</a:t>
                      </a:r>
                      <a:endParaRPr lang="nb-NO" sz="20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latin typeface="+mn-lt"/>
                          <a:ea typeface="Times New Roman" panose="02020603050405020304" pitchFamily="18" charset="0"/>
                          <a:cs typeface="Times New Roman" panose="02020603050405020304" pitchFamily="18" charset="0"/>
                        </a:rPr>
                        <a:t>5.8% (56)</a:t>
                      </a:r>
                      <a:endParaRPr lang="nb-NO"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latin typeface="+mn-lt"/>
                          <a:ea typeface="Times New Roman" panose="02020603050405020304" pitchFamily="18" charset="0"/>
                          <a:cs typeface="Times New Roman" panose="02020603050405020304" pitchFamily="18" charset="0"/>
                        </a:rPr>
                        <a:t>5.1% (27)</a:t>
                      </a:r>
                      <a:endParaRPr lang="nb-NO" sz="20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6351830"/>
                  </a:ext>
                </a:extLst>
              </a:tr>
              <a:tr h="432911">
                <a:tc vMerge="1">
                  <a:txBody>
                    <a:bodyPr/>
                    <a:lstStyle/>
                    <a:p>
                      <a:endParaRPr lang="nb-NO"/>
                    </a:p>
                  </a:txBody>
                  <a:tcPr/>
                </a:tc>
                <a:tc>
                  <a:txBody>
                    <a:bodyPr/>
                    <a:lstStyle/>
                    <a:p>
                      <a:pPr>
                        <a:spcAft>
                          <a:spcPts val="0"/>
                        </a:spcAft>
                      </a:pPr>
                      <a:r>
                        <a:rPr lang="en-US" sz="2000">
                          <a:effectLst/>
                          <a:latin typeface="+mn-lt"/>
                          <a:ea typeface="Times New Roman" panose="02020603050405020304" pitchFamily="18" charset="0"/>
                          <a:cs typeface="Times New Roman" panose="02020603050405020304" pitchFamily="18" charset="0"/>
                        </a:rPr>
                        <a:t>&gt; other Russian </a:t>
                      </a:r>
                      <a:r>
                        <a:rPr lang="en-US" sz="2000" cap="small">
                          <a:effectLst/>
                          <a:latin typeface="+mn-lt"/>
                          <a:ea typeface="Times New Roman" panose="02020603050405020304" pitchFamily="18" charset="0"/>
                          <a:cs typeface="Times New Roman" panose="02020603050405020304" pitchFamily="18" charset="0"/>
                        </a:rPr>
                        <a:t>pfv</a:t>
                      </a:r>
                      <a:endParaRPr lang="nb-NO" sz="20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latin typeface="+mn-lt"/>
                          <a:ea typeface="Times New Roman" panose="02020603050405020304" pitchFamily="18" charset="0"/>
                          <a:cs typeface="Times New Roman" panose="02020603050405020304" pitchFamily="18" charset="0"/>
                        </a:rPr>
                        <a:t>2.4% (23)</a:t>
                      </a:r>
                      <a:endParaRPr lang="nb-NO" sz="20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latin typeface="+mn-lt"/>
                          <a:ea typeface="Times New Roman" panose="02020603050405020304" pitchFamily="18" charset="0"/>
                          <a:cs typeface="Times New Roman" panose="02020603050405020304" pitchFamily="18" charset="0"/>
                        </a:rPr>
                        <a:t>2.7% (14)</a:t>
                      </a:r>
                      <a:endParaRPr lang="nb-NO" sz="20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6547940"/>
                  </a:ext>
                </a:extLst>
              </a:tr>
              <a:tr h="432911">
                <a:tc vMerge="1">
                  <a:txBody>
                    <a:bodyPr/>
                    <a:lstStyle/>
                    <a:p>
                      <a:endParaRPr lang="nb-NO"/>
                    </a:p>
                  </a:txBody>
                  <a:tcPr/>
                </a:tc>
                <a:tc>
                  <a:txBody>
                    <a:bodyPr/>
                    <a:lstStyle/>
                    <a:p>
                      <a:pPr>
                        <a:spcAft>
                          <a:spcPts val="0"/>
                        </a:spcAft>
                      </a:pPr>
                      <a:r>
                        <a:rPr lang="en-US" sz="2000" dirty="0">
                          <a:effectLst/>
                          <a:latin typeface="+mn-lt"/>
                          <a:ea typeface="Times New Roman" panose="02020603050405020304" pitchFamily="18" charset="0"/>
                          <a:cs typeface="Times New Roman" panose="02020603050405020304" pitchFamily="18" charset="0"/>
                        </a:rPr>
                        <a:t>&gt; no verb in Russian</a:t>
                      </a:r>
                      <a:endParaRPr lang="nb-NO"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latin typeface="+mn-lt"/>
                          <a:ea typeface="Times New Roman" panose="02020603050405020304" pitchFamily="18" charset="0"/>
                          <a:cs typeface="Times New Roman" panose="02020603050405020304" pitchFamily="18" charset="0"/>
                        </a:rPr>
                        <a:t>20.1% (194)</a:t>
                      </a:r>
                      <a:endParaRPr lang="nb-NO" sz="20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latin typeface="+mn-lt"/>
                          <a:ea typeface="Times New Roman" panose="02020603050405020304" pitchFamily="18" charset="0"/>
                          <a:cs typeface="Times New Roman" panose="02020603050405020304" pitchFamily="18" charset="0"/>
                        </a:rPr>
                        <a:t>27.1% (143)</a:t>
                      </a:r>
                      <a:endParaRPr lang="nb-NO" sz="20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2408108"/>
                  </a:ext>
                </a:extLst>
              </a:tr>
            </a:tbl>
          </a:graphicData>
        </a:graphic>
      </p:graphicFrame>
      <p:sp>
        <p:nvSpPr>
          <p:cNvPr id="7" name="Rectangle 6">
            <a:extLst>
              <a:ext uri="{FF2B5EF4-FFF2-40B4-BE49-F238E27FC236}">
                <a16:creationId xmlns:a16="http://schemas.microsoft.com/office/drawing/2014/main" id="{696EF6BD-7D93-A346-BF7D-5C5EA71554B1}"/>
              </a:ext>
            </a:extLst>
          </p:cNvPr>
          <p:cNvSpPr/>
          <p:nvPr/>
        </p:nvSpPr>
        <p:spPr>
          <a:xfrm>
            <a:off x="1813560" y="4480560"/>
            <a:ext cx="6964679" cy="853440"/>
          </a:xfrm>
          <a:prstGeom prst="rect">
            <a:avLst/>
          </a:prstGeom>
          <a:no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9" name="Rounded Rectangular Callout 8">
            <a:extLst>
              <a:ext uri="{FF2B5EF4-FFF2-40B4-BE49-F238E27FC236}">
                <a16:creationId xmlns:a16="http://schemas.microsoft.com/office/drawing/2014/main" id="{E5683E85-80C4-3E4E-B176-CE8D26C9CD97}"/>
              </a:ext>
            </a:extLst>
          </p:cNvPr>
          <p:cNvSpPr/>
          <p:nvPr/>
        </p:nvSpPr>
        <p:spPr>
          <a:xfrm>
            <a:off x="2407920" y="5867400"/>
            <a:ext cx="4777740" cy="800100"/>
          </a:xfrm>
          <a:prstGeom prst="wedgeRoundRectCallout">
            <a:avLst>
              <a:gd name="adj1" fmla="val -5573"/>
              <a:gd name="adj2" fmla="val -11464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nb-NO" dirty="0" err="1"/>
              <a:t>Aspectual</a:t>
            </a:r>
            <a:r>
              <a:rPr lang="nb-NO" dirty="0"/>
              <a:t> mismatch </a:t>
            </a:r>
            <a:r>
              <a:rPr lang="nb-NO" dirty="0" err="1"/>
              <a:t>when</a:t>
            </a:r>
            <a:r>
              <a:rPr lang="nb-NO" dirty="0"/>
              <a:t> </a:t>
            </a:r>
          </a:p>
          <a:p>
            <a:pPr algn="ctr"/>
            <a:r>
              <a:rPr lang="nb-NO" dirty="0"/>
              <a:t>Spanish </a:t>
            </a:r>
            <a:r>
              <a:rPr lang="nb-NO" dirty="0" err="1"/>
              <a:t>Imperfective</a:t>
            </a:r>
            <a:r>
              <a:rPr lang="nb-NO" dirty="0"/>
              <a:t> ≈ Russian </a:t>
            </a:r>
            <a:r>
              <a:rPr lang="nb-NO" dirty="0" err="1"/>
              <a:t>Perfective</a:t>
            </a:r>
            <a:endParaRPr lang="nb-NO" dirty="0"/>
          </a:p>
        </p:txBody>
      </p:sp>
    </p:spTree>
    <p:extLst>
      <p:ext uri="{BB962C8B-B14F-4D97-AF65-F5344CB8AC3E}">
        <p14:creationId xmlns:p14="http://schemas.microsoft.com/office/powerpoint/2010/main" val="1317385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4512-7F8F-424E-A921-7E4515CA2A9E}"/>
              </a:ext>
            </a:extLst>
          </p:cNvPr>
          <p:cNvSpPr>
            <a:spLocks noGrp="1"/>
          </p:cNvSpPr>
          <p:nvPr>
            <p:ph type="title"/>
          </p:nvPr>
        </p:nvSpPr>
        <p:spPr/>
        <p:txBody>
          <a:bodyPr/>
          <a:lstStyle/>
          <a:p>
            <a:r>
              <a:rPr lang="en-US" dirty="0"/>
              <a:t>When does </a:t>
            </a:r>
            <a:r>
              <a:rPr lang="en-US" dirty="0">
                <a:solidFill>
                  <a:srgbClr val="00B050"/>
                </a:solidFill>
              </a:rPr>
              <a:t>Spanish Imperfective ≈ Russian Perfective</a:t>
            </a:r>
            <a:r>
              <a:rPr lang="en-US" dirty="0"/>
              <a:t>?</a:t>
            </a:r>
            <a:r>
              <a:rPr lang="nb-NO" dirty="0"/>
              <a:t>  </a:t>
            </a:r>
          </a:p>
        </p:txBody>
      </p:sp>
      <p:sp>
        <p:nvSpPr>
          <p:cNvPr id="3" name="Content Placeholder 2">
            <a:extLst>
              <a:ext uri="{FF2B5EF4-FFF2-40B4-BE49-F238E27FC236}">
                <a16:creationId xmlns:a16="http://schemas.microsoft.com/office/drawing/2014/main" id="{A9A6693E-51DA-D846-9A37-D91C8D020BA5}"/>
              </a:ext>
            </a:extLst>
          </p:cNvPr>
          <p:cNvSpPr>
            <a:spLocks noGrp="1"/>
          </p:cNvSpPr>
          <p:nvPr>
            <p:ph idx="1"/>
          </p:nvPr>
        </p:nvSpPr>
        <p:spPr>
          <a:xfrm>
            <a:off x="1739590" y="1751182"/>
            <a:ext cx="6819291" cy="4605167"/>
          </a:xfrm>
        </p:spPr>
        <p:txBody>
          <a:bodyPr>
            <a:normAutofit/>
          </a:bodyPr>
          <a:lstStyle/>
          <a:p>
            <a:pPr>
              <a:spcBef>
                <a:spcPts val="3000"/>
              </a:spcBef>
            </a:pPr>
            <a:r>
              <a:rPr lang="en-US" sz="2800" dirty="0"/>
              <a:t>Initial boundaries</a:t>
            </a:r>
            <a:r>
              <a:rPr lang="nb-NO" sz="2800" dirty="0"/>
              <a:t> </a:t>
            </a:r>
          </a:p>
          <a:p>
            <a:pPr>
              <a:spcBef>
                <a:spcPts val="3000"/>
              </a:spcBef>
            </a:pPr>
            <a:r>
              <a:rPr lang="en-US" sz="2800" dirty="0"/>
              <a:t>Spanish </a:t>
            </a:r>
            <a:r>
              <a:rPr lang="en-US" sz="2800" i="1" dirty="0"/>
              <a:t>be</a:t>
            </a:r>
            <a:r>
              <a:rPr lang="en-US" sz="2800" dirty="0"/>
              <a:t> vs. Russian </a:t>
            </a:r>
            <a:r>
              <a:rPr lang="en-US" sz="2800" i="1" dirty="0"/>
              <a:t>turn out to be</a:t>
            </a:r>
            <a:r>
              <a:rPr lang="nb-NO" sz="2800" dirty="0"/>
              <a:t> </a:t>
            </a:r>
          </a:p>
          <a:p>
            <a:pPr>
              <a:spcBef>
                <a:spcPts val="3000"/>
              </a:spcBef>
            </a:pPr>
            <a:r>
              <a:rPr lang="en-US" sz="2800" dirty="0"/>
              <a:t>Stylistic uses with </a:t>
            </a:r>
            <a:r>
              <a:rPr lang="en-US" sz="2800" dirty="0" err="1"/>
              <a:t>verba</a:t>
            </a:r>
            <a:r>
              <a:rPr lang="en-US" sz="2800" dirty="0"/>
              <a:t> </a:t>
            </a:r>
            <a:r>
              <a:rPr lang="en-US" sz="2800" dirty="0" err="1"/>
              <a:t>dicendi</a:t>
            </a:r>
            <a:endParaRPr lang="nb-NO" sz="2800" dirty="0"/>
          </a:p>
          <a:p>
            <a:pPr>
              <a:spcBef>
                <a:spcPts val="3000"/>
              </a:spcBef>
            </a:pPr>
            <a:r>
              <a:rPr lang="en-US" sz="2800" dirty="0"/>
              <a:t>Hypothetical</a:t>
            </a:r>
            <a:r>
              <a:rPr lang="nb-NO" sz="2800" dirty="0"/>
              <a:t> </a:t>
            </a:r>
            <a:r>
              <a:rPr lang="nb-NO" sz="2800" dirty="0" err="1"/>
              <a:t>contexts</a:t>
            </a:r>
            <a:endParaRPr lang="nb-NO" sz="2800" dirty="0"/>
          </a:p>
        </p:txBody>
      </p:sp>
      <p:sp>
        <p:nvSpPr>
          <p:cNvPr id="4" name="Slide Number Placeholder 3">
            <a:extLst>
              <a:ext uri="{FF2B5EF4-FFF2-40B4-BE49-F238E27FC236}">
                <a16:creationId xmlns:a16="http://schemas.microsoft.com/office/drawing/2014/main" id="{9560EBED-FB85-9746-B0FD-A812C69426F8}"/>
              </a:ext>
            </a:extLst>
          </p:cNvPr>
          <p:cNvSpPr>
            <a:spLocks noGrp="1"/>
          </p:cNvSpPr>
          <p:nvPr>
            <p:ph type="sldNum" sz="quarter" idx="12"/>
          </p:nvPr>
        </p:nvSpPr>
        <p:spPr/>
        <p:txBody>
          <a:bodyPr/>
          <a:lstStyle/>
          <a:p>
            <a:fld id="{48967F36-0B61-F749-ACDB-F36D75792314}" type="slidenum">
              <a:rPr lang="en-US" noProof="0" smtClean="0"/>
              <a:pPr/>
              <a:t>24</a:t>
            </a:fld>
            <a:endParaRPr lang="en-US" noProof="0"/>
          </a:p>
        </p:txBody>
      </p:sp>
    </p:spTree>
    <p:extLst>
      <p:ext uri="{BB962C8B-B14F-4D97-AF65-F5344CB8AC3E}">
        <p14:creationId xmlns:p14="http://schemas.microsoft.com/office/powerpoint/2010/main" val="1343733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4512-7F8F-424E-A921-7E4515CA2A9E}"/>
              </a:ext>
            </a:extLst>
          </p:cNvPr>
          <p:cNvSpPr>
            <a:spLocks noGrp="1"/>
          </p:cNvSpPr>
          <p:nvPr>
            <p:ph type="title"/>
          </p:nvPr>
        </p:nvSpPr>
        <p:spPr/>
        <p:txBody>
          <a:bodyPr/>
          <a:lstStyle/>
          <a:p>
            <a:r>
              <a:rPr lang="en-US" dirty="0"/>
              <a:t>When does </a:t>
            </a:r>
            <a:r>
              <a:rPr lang="en-US" dirty="0">
                <a:solidFill>
                  <a:srgbClr val="00B050"/>
                </a:solidFill>
              </a:rPr>
              <a:t>Spanish Imperfective ≈ Russian Perfective</a:t>
            </a:r>
            <a:r>
              <a:rPr lang="en-US" dirty="0"/>
              <a:t>?</a:t>
            </a:r>
            <a:r>
              <a:rPr lang="nb-NO" dirty="0"/>
              <a:t>  </a:t>
            </a:r>
          </a:p>
        </p:txBody>
      </p:sp>
      <p:sp>
        <p:nvSpPr>
          <p:cNvPr id="3" name="Content Placeholder 2">
            <a:extLst>
              <a:ext uri="{FF2B5EF4-FFF2-40B4-BE49-F238E27FC236}">
                <a16:creationId xmlns:a16="http://schemas.microsoft.com/office/drawing/2014/main" id="{A9A6693E-51DA-D846-9A37-D91C8D020BA5}"/>
              </a:ext>
            </a:extLst>
          </p:cNvPr>
          <p:cNvSpPr>
            <a:spLocks noGrp="1"/>
          </p:cNvSpPr>
          <p:nvPr>
            <p:ph idx="1"/>
          </p:nvPr>
        </p:nvSpPr>
        <p:spPr>
          <a:xfrm>
            <a:off x="1739590" y="1751182"/>
            <a:ext cx="6819291" cy="4605167"/>
          </a:xfrm>
        </p:spPr>
        <p:txBody>
          <a:bodyPr>
            <a:normAutofit/>
          </a:bodyPr>
          <a:lstStyle/>
          <a:p>
            <a:pPr>
              <a:spcBef>
                <a:spcPts val="3000"/>
              </a:spcBef>
            </a:pPr>
            <a:r>
              <a:rPr lang="en-US" sz="2800" dirty="0"/>
              <a:t>Initial boundaries</a:t>
            </a:r>
            <a:r>
              <a:rPr lang="nb-NO" sz="2800" dirty="0"/>
              <a:t> </a:t>
            </a:r>
          </a:p>
          <a:p>
            <a:pPr>
              <a:spcBef>
                <a:spcPts val="3000"/>
              </a:spcBef>
            </a:pPr>
            <a:r>
              <a:rPr lang="en-US" sz="2800" dirty="0"/>
              <a:t>Spanish </a:t>
            </a:r>
            <a:r>
              <a:rPr lang="en-US" sz="2800" i="1" dirty="0"/>
              <a:t>be</a:t>
            </a:r>
            <a:r>
              <a:rPr lang="en-US" sz="2800" dirty="0"/>
              <a:t> vs. Russian </a:t>
            </a:r>
            <a:r>
              <a:rPr lang="en-US" sz="2800" i="1" dirty="0"/>
              <a:t>turn out to be</a:t>
            </a:r>
            <a:r>
              <a:rPr lang="nb-NO" sz="2800" dirty="0"/>
              <a:t> </a:t>
            </a:r>
          </a:p>
          <a:p>
            <a:pPr>
              <a:spcBef>
                <a:spcPts val="3000"/>
              </a:spcBef>
            </a:pPr>
            <a:r>
              <a:rPr lang="en-US" sz="2800" dirty="0"/>
              <a:t>Stylistic uses with </a:t>
            </a:r>
            <a:r>
              <a:rPr lang="en-US" sz="2800" dirty="0" err="1"/>
              <a:t>verba</a:t>
            </a:r>
            <a:r>
              <a:rPr lang="en-US" sz="2800" dirty="0"/>
              <a:t> </a:t>
            </a:r>
            <a:r>
              <a:rPr lang="en-US" sz="2800" dirty="0" err="1"/>
              <a:t>dicendi</a:t>
            </a:r>
            <a:endParaRPr lang="nb-NO" sz="2800" dirty="0"/>
          </a:p>
          <a:p>
            <a:pPr>
              <a:spcBef>
                <a:spcPts val="3000"/>
              </a:spcBef>
            </a:pPr>
            <a:r>
              <a:rPr lang="en-US" sz="2800" dirty="0"/>
              <a:t>Hypothetical</a:t>
            </a:r>
            <a:r>
              <a:rPr lang="nb-NO" sz="2800" dirty="0"/>
              <a:t> </a:t>
            </a:r>
            <a:r>
              <a:rPr lang="nb-NO" sz="2800" dirty="0" err="1"/>
              <a:t>contexts</a:t>
            </a:r>
            <a:endParaRPr lang="nb-NO" sz="2800" dirty="0"/>
          </a:p>
        </p:txBody>
      </p:sp>
      <p:sp>
        <p:nvSpPr>
          <p:cNvPr id="4" name="Slide Number Placeholder 3">
            <a:extLst>
              <a:ext uri="{FF2B5EF4-FFF2-40B4-BE49-F238E27FC236}">
                <a16:creationId xmlns:a16="http://schemas.microsoft.com/office/drawing/2014/main" id="{9560EBED-FB85-9746-B0FD-A812C69426F8}"/>
              </a:ext>
            </a:extLst>
          </p:cNvPr>
          <p:cNvSpPr>
            <a:spLocks noGrp="1"/>
          </p:cNvSpPr>
          <p:nvPr>
            <p:ph type="sldNum" sz="quarter" idx="12"/>
          </p:nvPr>
        </p:nvSpPr>
        <p:spPr/>
        <p:txBody>
          <a:bodyPr/>
          <a:lstStyle/>
          <a:p>
            <a:fld id="{48967F36-0B61-F749-ACDB-F36D75792314}" type="slidenum">
              <a:rPr lang="en-US" noProof="0" smtClean="0"/>
              <a:pPr/>
              <a:t>25</a:t>
            </a:fld>
            <a:endParaRPr lang="en-US" noProof="0"/>
          </a:p>
        </p:txBody>
      </p:sp>
      <p:pic>
        <p:nvPicPr>
          <p:cNvPr id="5" name="Picture 4">
            <a:extLst>
              <a:ext uri="{FF2B5EF4-FFF2-40B4-BE49-F238E27FC236}">
                <a16:creationId xmlns:a16="http://schemas.microsoft.com/office/drawing/2014/main" id="{25540A11-90B3-3342-B9A3-4850924D7586}"/>
              </a:ext>
            </a:extLst>
          </p:cNvPr>
          <p:cNvPicPr>
            <a:picLocks noChangeAspect="1"/>
          </p:cNvPicPr>
          <p:nvPr/>
        </p:nvPicPr>
        <p:blipFill>
          <a:blip r:embed="rId2"/>
          <a:stretch>
            <a:fillRect/>
          </a:stretch>
        </p:blipFill>
        <p:spPr>
          <a:xfrm>
            <a:off x="712376" y="1659654"/>
            <a:ext cx="688417" cy="860522"/>
          </a:xfrm>
          <a:prstGeom prst="rect">
            <a:avLst/>
          </a:prstGeom>
        </p:spPr>
      </p:pic>
      <p:pic>
        <p:nvPicPr>
          <p:cNvPr id="6" name="Picture 5">
            <a:extLst>
              <a:ext uri="{FF2B5EF4-FFF2-40B4-BE49-F238E27FC236}">
                <a16:creationId xmlns:a16="http://schemas.microsoft.com/office/drawing/2014/main" id="{B6162212-DEB3-F345-BA7B-7B9CEDA0283B}"/>
              </a:ext>
            </a:extLst>
          </p:cNvPr>
          <p:cNvPicPr>
            <a:picLocks noChangeAspect="1"/>
          </p:cNvPicPr>
          <p:nvPr/>
        </p:nvPicPr>
        <p:blipFill>
          <a:blip r:embed="rId2"/>
          <a:stretch>
            <a:fillRect/>
          </a:stretch>
        </p:blipFill>
        <p:spPr>
          <a:xfrm>
            <a:off x="712375" y="2520176"/>
            <a:ext cx="688417" cy="860522"/>
          </a:xfrm>
          <a:prstGeom prst="rect">
            <a:avLst/>
          </a:prstGeom>
        </p:spPr>
      </p:pic>
    </p:spTree>
    <p:extLst>
      <p:ext uri="{BB962C8B-B14F-4D97-AF65-F5344CB8AC3E}">
        <p14:creationId xmlns:p14="http://schemas.microsoft.com/office/powerpoint/2010/main" val="2226627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lstStyle/>
          <a:p>
            <a:r>
              <a:rPr lang="en-US" dirty="0">
                <a:solidFill>
                  <a:srgbClr val="00B050"/>
                </a:solidFill>
              </a:rPr>
              <a:t>Spanish Imperfective ≈ Russian Perfective</a:t>
            </a:r>
            <a:br>
              <a:rPr lang="en-US" dirty="0">
                <a:solidFill>
                  <a:srgbClr val="00B050"/>
                </a:solidFill>
              </a:rPr>
            </a:br>
            <a:r>
              <a:rPr lang="en-US" sz="2400" dirty="0"/>
              <a:t>Initial boundaries</a:t>
            </a:r>
            <a:endParaRPr lang="nb-NO" dirty="0"/>
          </a:p>
        </p:txBody>
      </p:sp>
      <p:sp>
        <p:nvSpPr>
          <p:cNvPr id="3" name="Content Placeholder 2">
            <a:extLst>
              <a:ext uri="{FF2B5EF4-FFF2-40B4-BE49-F238E27FC236}">
                <a16:creationId xmlns:a16="http://schemas.microsoft.com/office/drawing/2014/main" id="{30BC99BD-9CF1-FB4A-9017-5F2F1F9A55CD}"/>
              </a:ext>
            </a:extLst>
          </p:cNvPr>
          <p:cNvSpPr>
            <a:spLocks noGrp="1"/>
          </p:cNvSpPr>
          <p:nvPr>
            <p:ph idx="1"/>
          </p:nvPr>
        </p:nvSpPr>
        <p:spPr/>
        <p:txBody>
          <a:bodyPr>
            <a:normAutofit/>
          </a:bodyPr>
          <a:lstStyle/>
          <a:p>
            <a:pPr marL="0" indent="0">
              <a:buNone/>
            </a:pPr>
            <a:r>
              <a:rPr lang="en-US" b="1" dirty="0"/>
              <a:t>Spanish</a:t>
            </a:r>
            <a:r>
              <a:rPr lang="en-US" dirty="0"/>
              <a:t> finds </a:t>
            </a:r>
            <a:r>
              <a:rPr lang="en-US" b="1" dirty="0"/>
              <a:t>no external boundary </a:t>
            </a:r>
            <a:r>
              <a:rPr lang="en-US" dirty="0"/>
              <a:t>of culmination or termination, so Imperfective</a:t>
            </a:r>
          </a:p>
          <a:p>
            <a:pPr marL="0" indent="0">
              <a:buNone/>
            </a:pPr>
            <a:r>
              <a:rPr lang="en-US" b="1" dirty="0"/>
              <a:t>Russian</a:t>
            </a:r>
            <a:r>
              <a:rPr lang="en-US" dirty="0"/>
              <a:t> signals </a:t>
            </a:r>
            <a:r>
              <a:rPr lang="en-US" b="1" dirty="0"/>
              <a:t>internal boundary </a:t>
            </a:r>
            <a:r>
              <a:rPr lang="en-US" dirty="0"/>
              <a:t>of starting point, often with Perfective </a:t>
            </a:r>
            <a:r>
              <a:rPr lang="en-US" b="1" dirty="0" err="1"/>
              <a:t>Aktionsart</a:t>
            </a:r>
            <a:r>
              <a:rPr lang="en-US" dirty="0"/>
              <a:t> prefixes, such as </a:t>
            </a:r>
            <a:r>
              <a:rPr lang="nb-NO" i="1" dirty="0" err="1"/>
              <a:t>рас</a:t>
            </a:r>
            <a:r>
              <a:rPr lang="en-US" dirty="0"/>
              <a:t>-, </a:t>
            </a:r>
            <a:r>
              <a:rPr lang="nb-NO" i="1" dirty="0" err="1"/>
              <a:t>за</a:t>
            </a:r>
            <a:r>
              <a:rPr lang="en-US" dirty="0"/>
              <a:t>-, and </a:t>
            </a:r>
            <a:r>
              <a:rPr lang="nb-NO" i="1" dirty="0" err="1"/>
              <a:t>вос</a:t>
            </a:r>
            <a:r>
              <a:rPr lang="en-US" dirty="0"/>
              <a:t>-</a:t>
            </a:r>
          </a:p>
          <a:p>
            <a:endParaRPr lang="nb-NO" i="1" dirty="0"/>
          </a:p>
          <a:p>
            <a:r>
              <a:rPr lang="nb-NO" i="1" dirty="0"/>
              <a:t>su </a:t>
            </a:r>
            <a:r>
              <a:rPr lang="nb-NO" i="1" dirty="0" err="1"/>
              <a:t>hija</a:t>
            </a:r>
            <a:r>
              <a:rPr lang="nb-NO" i="1" dirty="0"/>
              <a:t>, </a:t>
            </a:r>
            <a:r>
              <a:rPr lang="nb-NO" i="1" dirty="0" err="1"/>
              <a:t>una</a:t>
            </a:r>
            <a:r>
              <a:rPr lang="nb-NO" i="1" dirty="0"/>
              <a:t> </a:t>
            </a:r>
            <a:r>
              <a:rPr lang="nb-NO" i="1" dirty="0" err="1"/>
              <a:t>señorita</a:t>
            </a:r>
            <a:r>
              <a:rPr lang="nb-NO" i="1" dirty="0"/>
              <a:t> de la </a:t>
            </a:r>
            <a:r>
              <a:rPr lang="nb-NO" i="1" dirty="0" err="1"/>
              <a:t>buena</a:t>
            </a:r>
            <a:r>
              <a:rPr lang="nb-NO" i="1" dirty="0"/>
              <a:t> </a:t>
            </a:r>
            <a:r>
              <a:rPr lang="nb-NO" i="1" dirty="0" err="1"/>
              <a:t>sociedad</a:t>
            </a:r>
            <a:r>
              <a:rPr lang="nb-NO" i="1" dirty="0"/>
              <a:t> </a:t>
            </a:r>
            <a:r>
              <a:rPr lang="nb-NO" i="1" dirty="0" err="1"/>
              <a:t>parisina</a:t>
            </a:r>
            <a:r>
              <a:rPr lang="nb-NO" i="1" dirty="0"/>
              <a:t>, </a:t>
            </a:r>
            <a:r>
              <a:rPr lang="nb-NO" i="1" dirty="0" err="1"/>
              <a:t>muy</a:t>
            </a:r>
            <a:r>
              <a:rPr lang="nb-NO" i="1" dirty="0"/>
              <a:t> </a:t>
            </a:r>
            <a:r>
              <a:rPr lang="nb-NO" i="1" dirty="0" err="1"/>
              <a:t>leída</a:t>
            </a:r>
            <a:r>
              <a:rPr lang="nb-NO" i="1" dirty="0"/>
              <a:t> y </a:t>
            </a:r>
            <a:r>
              <a:rPr lang="nb-NO" i="1" dirty="0" err="1"/>
              <a:t>fina</a:t>
            </a:r>
            <a:r>
              <a:rPr lang="nb-NO" i="1" dirty="0"/>
              <a:t> ella, </a:t>
            </a:r>
            <a:r>
              <a:rPr lang="nb-NO" b="1" i="1" dirty="0"/>
              <a:t>se </a:t>
            </a:r>
            <a:r>
              <a:rPr lang="nb-NO" b="1" i="1" dirty="0" err="1"/>
              <a:t>enamoraba</a:t>
            </a:r>
            <a:r>
              <a:rPr lang="nb-NO" b="1" dirty="0" err="1"/>
              <a:t>-ipfv</a:t>
            </a:r>
            <a:r>
              <a:rPr lang="nb-NO" i="1" dirty="0"/>
              <a:t> del </a:t>
            </a:r>
            <a:r>
              <a:rPr lang="nb-NO" i="1" dirty="0" err="1"/>
              <a:t>ladrón</a:t>
            </a:r>
            <a:r>
              <a:rPr lang="nb-NO" i="1" dirty="0"/>
              <a:t> </a:t>
            </a:r>
            <a:r>
              <a:rPr lang="nb-NO" dirty="0"/>
              <a:t>[S41:9]</a:t>
            </a:r>
            <a:endParaRPr lang="ru-RU" dirty="0"/>
          </a:p>
          <a:p>
            <a:endParaRPr lang="nb-NO" dirty="0"/>
          </a:p>
          <a:p>
            <a:r>
              <a:rPr lang="nb-NO" i="1" dirty="0" err="1"/>
              <a:t>Дочь</a:t>
            </a:r>
            <a:r>
              <a:rPr lang="nb-NO" i="1" dirty="0"/>
              <a:t> </a:t>
            </a:r>
            <a:r>
              <a:rPr lang="nb-NO" i="1" dirty="0" err="1"/>
              <a:t>магната</a:t>
            </a:r>
            <a:r>
              <a:rPr lang="nb-NO" i="1" dirty="0"/>
              <a:t>, </a:t>
            </a:r>
            <a:r>
              <a:rPr lang="nb-NO" i="1" dirty="0" err="1"/>
              <a:t>изысканная</a:t>
            </a:r>
            <a:r>
              <a:rPr lang="nb-NO" i="1" dirty="0"/>
              <a:t>, </a:t>
            </a:r>
            <a:r>
              <a:rPr lang="nb-NO" i="1" dirty="0" err="1"/>
              <a:t>образованная</a:t>
            </a:r>
            <a:r>
              <a:rPr lang="nb-NO" i="1" dirty="0"/>
              <a:t> </a:t>
            </a:r>
            <a:r>
              <a:rPr lang="nb-NO" i="1" dirty="0" err="1"/>
              <a:t>девушка</a:t>
            </a:r>
            <a:r>
              <a:rPr lang="nb-NO" i="1" dirty="0"/>
              <a:t>, </a:t>
            </a:r>
            <a:r>
              <a:rPr lang="nb-NO" i="1" dirty="0" err="1"/>
              <a:t>вхожая</a:t>
            </a:r>
            <a:r>
              <a:rPr lang="nb-NO" i="1" dirty="0"/>
              <a:t> </a:t>
            </a:r>
            <a:r>
              <a:rPr lang="nb-NO" i="1" dirty="0" err="1"/>
              <a:t>в</a:t>
            </a:r>
            <a:r>
              <a:rPr lang="nb-NO" i="1" dirty="0"/>
              <a:t> </a:t>
            </a:r>
            <a:r>
              <a:rPr lang="nb-NO" i="1" dirty="0" err="1"/>
              <a:t>высший</a:t>
            </a:r>
            <a:r>
              <a:rPr lang="nb-NO" i="1" dirty="0"/>
              <a:t> </a:t>
            </a:r>
            <a:r>
              <a:rPr lang="nb-NO" i="1" dirty="0" err="1"/>
              <a:t>свет</a:t>
            </a:r>
            <a:r>
              <a:rPr lang="nb-NO" i="1" dirty="0"/>
              <a:t>, </a:t>
            </a:r>
            <a:r>
              <a:rPr lang="nb-NO" b="1" i="1" dirty="0" err="1"/>
              <a:t>воспылала</a:t>
            </a:r>
            <a:r>
              <a:rPr lang="nb-NO" b="1" dirty="0" err="1"/>
              <a:t>-pfv</a:t>
            </a:r>
            <a:r>
              <a:rPr lang="nb-NO" i="1" dirty="0"/>
              <a:t> </a:t>
            </a:r>
            <a:r>
              <a:rPr lang="nb-NO" i="1" dirty="0" err="1"/>
              <a:t>к</a:t>
            </a:r>
            <a:r>
              <a:rPr lang="nb-NO" i="1" dirty="0"/>
              <a:t> </a:t>
            </a:r>
            <a:r>
              <a:rPr lang="nb-NO" i="1" dirty="0" err="1"/>
              <a:t>вору</a:t>
            </a:r>
            <a:r>
              <a:rPr lang="nb-NO" i="1" dirty="0"/>
              <a:t> </a:t>
            </a:r>
            <a:r>
              <a:rPr lang="nb-NO" i="1" dirty="0" err="1"/>
              <a:t>любовной</a:t>
            </a:r>
            <a:r>
              <a:rPr lang="nb-NO" i="1" dirty="0"/>
              <a:t> </a:t>
            </a:r>
            <a:r>
              <a:rPr lang="nb-NO" i="1" dirty="0" err="1"/>
              <a:t>страстью</a:t>
            </a:r>
            <a:r>
              <a:rPr lang="nb-NO" dirty="0"/>
              <a:t> [R25:22]</a:t>
            </a:r>
            <a:endParaRPr lang="ru-RU" dirty="0"/>
          </a:p>
          <a:p>
            <a:endParaRPr lang="nb-NO" dirty="0"/>
          </a:p>
          <a:p>
            <a:r>
              <a:rPr lang="en-US" dirty="0"/>
              <a:t>‘His daughter, a lady from Parisian high society, very well-read and refined, </a:t>
            </a:r>
            <a:r>
              <a:rPr lang="en-US" b="1" dirty="0"/>
              <a:t>fell in love</a:t>
            </a:r>
            <a:r>
              <a:rPr lang="en-US" dirty="0"/>
              <a:t> with the thief’</a:t>
            </a:r>
            <a:r>
              <a:rPr lang="nb-NO" dirty="0"/>
              <a:t> </a:t>
            </a:r>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26</a:t>
            </a:fld>
            <a:endParaRPr lang="en-US" noProof="0"/>
          </a:p>
        </p:txBody>
      </p:sp>
      <p:pic>
        <p:nvPicPr>
          <p:cNvPr id="5" name="Picture 4">
            <a:extLst>
              <a:ext uri="{FF2B5EF4-FFF2-40B4-BE49-F238E27FC236}">
                <a16:creationId xmlns:a16="http://schemas.microsoft.com/office/drawing/2014/main" id="{551DFAFC-1985-CC4F-BC8B-291EADEF527F}"/>
              </a:ext>
            </a:extLst>
          </p:cNvPr>
          <p:cNvPicPr>
            <a:picLocks noChangeAspect="1"/>
          </p:cNvPicPr>
          <p:nvPr/>
        </p:nvPicPr>
        <p:blipFill>
          <a:blip r:embed="rId2"/>
          <a:stretch>
            <a:fillRect/>
          </a:stretch>
        </p:blipFill>
        <p:spPr>
          <a:xfrm>
            <a:off x="7863841" y="-1"/>
            <a:ext cx="1280160" cy="1600201"/>
          </a:xfrm>
          <a:prstGeom prst="rect">
            <a:avLst/>
          </a:prstGeom>
        </p:spPr>
      </p:pic>
    </p:spTree>
    <p:extLst>
      <p:ext uri="{BB962C8B-B14F-4D97-AF65-F5344CB8AC3E}">
        <p14:creationId xmlns:p14="http://schemas.microsoft.com/office/powerpoint/2010/main" val="1634052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lstStyle/>
          <a:p>
            <a:r>
              <a:rPr lang="en-US" dirty="0">
                <a:solidFill>
                  <a:srgbClr val="00B050"/>
                </a:solidFill>
              </a:rPr>
              <a:t>Spanish Imperfective ≈ Russian Perfective</a:t>
            </a:r>
            <a:br>
              <a:rPr lang="en-US" dirty="0">
                <a:solidFill>
                  <a:srgbClr val="00B050"/>
                </a:solidFill>
              </a:rPr>
            </a:br>
            <a:r>
              <a:rPr lang="en-US" sz="2400" dirty="0"/>
              <a:t>Initial boundaries</a:t>
            </a:r>
            <a:endParaRPr lang="nb-NO" dirty="0"/>
          </a:p>
        </p:txBody>
      </p:sp>
      <p:sp>
        <p:nvSpPr>
          <p:cNvPr id="3" name="Content Placeholder 2">
            <a:extLst>
              <a:ext uri="{FF2B5EF4-FFF2-40B4-BE49-F238E27FC236}">
                <a16:creationId xmlns:a16="http://schemas.microsoft.com/office/drawing/2014/main" id="{30BC99BD-9CF1-FB4A-9017-5F2F1F9A55CD}"/>
              </a:ext>
            </a:extLst>
          </p:cNvPr>
          <p:cNvSpPr>
            <a:spLocks noGrp="1"/>
          </p:cNvSpPr>
          <p:nvPr>
            <p:ph idx="1"/>
          </p:nvPr>
        </p:nvSpPr>
        <p:spPr/>
        <p:txBody>
          <a:bodyPr>
            <a:normAutofit/>
          </a:bodyPr>
          <a:lstStyle/>
          <a:p>
            <a:pPr marL="0" indent="0">
              <a:buNone/>
            </a:pPr>
            <a:r>
              <a:rPr lang="en-US" b="1" dirty="0"/>
              <a:t>Spanish</a:t>
            </a:r>
            <a:r>
              <a:rPr lang="en-US" dirty="0"/>
              <a:t> Imperfective can convey </a:t>
            </a:r>
            <a:r>
              <a:rPr lang="en-US" b="1" dirty="0"/>
              <a:t>moving toward</a:t>
            </a:r>
            <a:r>
              <a:rPr lang="en-US" dirty="0"/>
              <a:t> a point (here, giving up)</a:t>
            </a:r>
          </a:p>
          <a:p>
            <a:pPr marL="0" indent="0">
              <a:buNone/>
            </a:pPr>
            <a:r>
              <a:rPr lang="en-US" b="1" dirty="0"/>
              <a:t>Russian</a:t>
            </a:r>
            <a:r>
              <a:rPr lang="en-US" dirty="0"/>
              <a:t> Perfective is motivated by the </a:t>
            </a:r>
            <a:r>
              <a:rPr lang="en-US" b="1" dirty="0"/>
              <a:t>beginning</a:t>
            </a:r>
            <a:r>
              <a:rPr lang="en-US" dirty="0"/>
              <a:t> of giving up, which is also the the event that closes the period marked by </a:t>
            </a:r>
            <a:r>
              <a:rPr lang="ru-RU" i="1" dirty="0"/>
              <a:t>пока не</a:t>
            </a:r>
            <a:r>
              <a:rPr lang="nb-NO" i="1" dirty="0"/>
              <a:t> </a:t>
            </a:r>
            <a:r>
              <a:rPr lang="nb-NO" dirty="0"/>
              <a:t>‘</a:t>
            </a:r>
            <a:r>
              <a:rPr lang="nb-NO" dirty="0" err="1"/>
              <a:t>until</a:t>
            </a:r>
            <a:r>
              <a:rPr lang="nb-NO" dirty="0"/>
              <a:t>’</a:t>
            </a:r>
            <a:endParaRPr lang="en-US" dirty="0"/>
          </a:p>
          <a:p>
            <a:pPr marL="0" indent="0">
              <a:buNone/>
            </a:pPr>
            <a:endParaRPr lang="ru-RU" dirty="0"/>
          </a:p>
          <a:p>
            <a:r>
              <a:rPr lang="en-US" i="1" dirty="0"/>
              <a:t>Clara </a:t>
            </a:r>
            <a:r>
              <a:rPr lang="en-US" i="1" dirty="0" err="1"/>
              <a:t>juraba</a:t>
            </a:r>
            <a:r>
              <a:rPr lang="en-US" i="1" dirty="0"/>
              <a:t> y </a:t>
            </a:r>
            <a:r>
              <a:rPr lang="en-US" i="1" dirty="0" err="1"/>
              <a:t>perjuraba</a:t>
            </a:r>
            <a:r>
              <a:rPr lang="en-US" i="1" dirty="0"/>
              <a:t> que era </a:t>
            </a:r>
            <a:r>
              <a:rPr lang="en-US" i="1" dirty="0" err="1"/>
              <a:t>cierto</a:t>
            </a:r>
            <a:r>
              <a:rPr lang="en-US" i="1" dirty="0"/>
              <a:t>, y </a:t>
            </a:r>
            <a:r>
              <a:rPr lang="en-US" i="1" dirty="0" err="1"/>
              <a:t>yo</a:t>
            </a:r>
            <a:r>
              <a:rPr lang="en-US" i="1" dirty="0"/>
              <a:t> </a:t>
            </a:r>
            <a:r>
              <a:rPr lang="en-US" b="1" i="1" dirty="0"/>
              <a:t>me </a:t>
            </a:r>
            <a:r>
              <a:rPr lang="en-US" b="1" i="1" dirty="0" err="1"/>
              <a:t>rendía</a:t>
            </a:r>
            <a:r>
              <a:rPr lang="en-US" b="1" dirty="0" err="1"/>
              <a:t>-ipfv</a:t>
            </a:r>
            <a:r>
              <a:rPr lang="en-US" dirty="0"/>
              <a:t> [S61:58]</a:t>
            </a:r>
            <a:endParaRPr lang="ru-RU" dirty="0"/>
          </a:p>
          <a:p>
            <a:endParaRPr lang="nb-NO" dirty="0"/>
          </a:p>
          <a:p>
            <a:r>
              <a:rPr lang="nb-NO" i="1" dirty="0" err="1"/>
              <a:t>Но</a:t>
            </a:r>
            <a:r>
              <a:rPr lang="nb-NO" i="1" dirty="0"/>
              <a:t> </a:t>
            </a:r>
            <a:r>
              <a:rPr lang="nb-NO" i="1" dirty="0" err="1"/>
              <a:t>она</a:t>
            </a:r>
            <a:r>
              <a:rPr lang="nb-NO" i="1" dirty="0"/>
              <a:t> </a:t>
            </a:r>
            <a:r>
              <a:rPr lang="nb-NO" i="1" dirty="0" err="1"/>
              <a:t>настаивала</a:t>
            </a:r>
            <a:r>
              <a:rPr lang="en-US" i="1" dirty="0"/>
              <a:t>, </a:t>
            </a:r>
            <a:r>
              <a:rPr lang="nb-NO" i="1" dirty="0" err="1"/>
              <a:t>что</a:t>
            </a:r>
            <a:r>
              <a:rPr lang="nb-NO" i="1" dirty="0"/>
              <a:t> </a:t>
            </a:r>
            <a:r>
              <a:rPr lang="nb-NO" i="1" dirty="0" err="1"/>
              <a:t>говорит</a:t>
            </a:r>
            <a:r>
              <a:rPr lang="nb-NO" i="1" dirty="0"/>
              <a:t> </a:t>
            </a:r>
            <a:r>
              <a:rPr lang="nb-NO" i="1" dirty="0" err="1"/>
              <a:t>правду</a:t>
            </a:r>
            <a:r>
              <a:rPr lang="en-US" i="1" dirty="0"/>
              <a:t>, </a:t>
            </a:r>
            <a:r>
              <a:rPr lang="nb-NO" i="1" dirty="0" err="1"/>
              <a:t>пока</a:t>
            </a:r>
            <a:r>
              <a:rPr lang="nb-NO" i="1" dirty="0"/>
              <a:t> </a:t>
            </a:r>
            <a:r>
              <a:rPr lang="nb-NO" i="1" dirty="0" err="1"/>
              <a:t>я</a:t>
            </a:r>
            <a:r>
              <a:rPr lang="nb-NO" i="1" dirty="0"/>
              <a:t> </a:t>
            </a:r>
            <a:r>
              <a:rPr lang="nb-NO" i="1" dirty="0" err="1"/>
              <a:t>наконец</a:t>
            </a:r>
            <a:r>
              <a:rPr lang="nb-NO" i="1" dirty="0"/>
              <a:t> </a:t>
            </a:r>
            <a:r>
              <a:rPr lang="nb-NO" i="1" dirty="0" err="1"/>
              <a:t>не</a:t>
            </a:r>
            <a:r>
              <a:rPr lang="nb-NO" i="1" dirty="0"/>
              <a:t> </a:t>
            </a:r>
            <a:r>
              <a:rPr lang="nb-NO" b="1" i="1" dirty="0" err="1"/>
              <a:t>сдался</a:t>
            </a:r>
            <a:r>
              <a:rPr lang="en-US" b="1" dirty="0"/>
              <a:t>-</a:t>
            </a:r>
            <a:r>
              <a:rPr lang="en-US" b="1" dirty="0" err="1"/>
              <a:t>pfv</a:t>
            </a:r>
            <a:r>
              <a:rPr lang="en-US" b="1" dirty="0"/>
              <a:t> </a:t>
            </a:r>
            <a:r>
              <a:rPr lang="en-US" dirty="0"/>
              <a:t>[R46:43]</a:t>
            </a:r>
            <a:endParaRPr lang="ru-RU" dirty="0"/>
          </a:p>
          <a:p>
            <a:endParaRPr lang="nb-NO" dirty="0"/>
          </a:p>
          <a:p>
            <a:r>
              <a:rPr lang="en-US" dirty="0"/>
              <a:t>‘Clara swore once and again that it was true, and I </a:t>
            </a:r>
            <a:r>
              <a:rPr lang="en-US" b="1" dirty="0"/>
              <a:t>started giving up </a:t>
            </a:r>
            <a:r>
              <a:rPr lang="en-US" dirty="0"/>
              <a:t>/ until I </a:t>
            </a:r>
            <a:r>
              <a:rPr lang="en-US" b="1" dirty="0"/>
              <a:t>gave up</a:t>
            </a:r>
            <a:r>
              <a:rPr lang="en-US" dirty="0"/>
              <a:t>’</a:t>
            </a:r>
            <a:r>
              <a:rPr lang="nb-NO" dirty="0"/>
              <a:t> </a:t>
            </a:r>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27</a:t>
            </a:fld>
            <a:endParaRPr lang="en-US" noProof="0"/>
          </a:p>
        </p:txBody>
      </p:sp>
      <p:pic>
        <p:nvPicPr>
          <p:cNvPr id="5" name="Picture 4">
            <a:extLst>
              <a:ext uri="{FF2B5EF4-FFF2-40B4-BE49-F238E27FC236}">
                <a16:creationId xmlns:a16="http://schemas.microsoft.com/office/drawing/2014/main" id="{CC4F6F91-649C-5843-96FC-98B691AAA43A}"/>
              </a:ext>
            </a:extLst>
          </p:cNvPr>
          <p:cNvPicPr>
            <a:picLocks noChangeAspect="1"/>
          </p:cNvPicPr>
          <p:nvPr/>
        </p:nvPicPr>
        <p:blipFill>
          <a:blip r:embed="rId2"/>
          <a:stretch>
            <a:fillRect/>
          </a:stretch>
        </p:blipFill>
        <p:spPr>
          <a:xfrm>
            <a:off x="7863841" y="-1"/>
            <a:ext cx="1280160" cy="1600201"/>
          </a:xfrm>
          <a:prstGeom prst="rect">
            <a:avLst/>
          </a:prstGeom>
        </p:spPr>
      </p:pic>
    </p:spTree>
    <p:extLst>
      <p:ext uri="{BB962C8B-B14F-4D97-AF65-F5344CB8AC3E}">
        <p14:creationId xmlns:p14="http://schemas.microsoft.com/office/powerpoint/2010/main" val="1308205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lstStyle/>
          <a:p>
            <a:r>
              <a:rPr lang="en-US" dirty="0">
                <a:solidFill>
                  <a:srgbClr val="00B050"/>
                </a:solidFill>
              </a:rPr>
              <a:t>Spanish Imperfective ≈ Russian Perfective</a:t>
            </a:r>
            <a:br>
              <a:rPr lang="en-US" dirty="0">
                <a:solidFill>
                  <a:srgbClr val="00B050"/>
                </a:solidFill>
              </a:rPr>
            </a:br>
            <a:r>
              <a:rPr lang="en-US" sz="2400" dirty="0"/>
              <a:t>Initial boundaries</a:t>
            </a:r>
            <a:endParaRPr lang="nb-NO" dirty="0"/>
          </a:p>
        </p:txBody>
      </p:sp>
      <p:sp>
        <p:nvSpPr>
          <p:cNvPr id="3" name="Content Placeholder 2">
            <a:extLst>
              <a:ext uri="{FF2B5EF4-FFF2-40B4-BE49-F238E27FC236}">
                <a16:creationId xmlns:a16="http://schemas.microsoft.com/office/drawing/2014/main" id="{30BC99BD-9CF1-FB4A-9017-5F2F1F9A55CD}"/>
              </a:ext>
            </a:extLst>
          </p:cNvPr>
          <p:cNvSpPr>
            <a:spLocks noGrp="1"/>
          </p:cNvSpPr>
          <p:nvPr>
            <p:ph idx="1"/>
          </p:nvPr>
        </p:nvSpPr>
        <p:spPr/>
        <p:txBody>
          <a:bodyPr/>
          <a:lstStyle/>
          <a:p>
            <a:pPr marL="0" indent="0">
              <a:buNone/>
            </a:pPr>
            <a:r>
              <a:rPr lang="en-US" b="1" dirty="0"/>
              <a:t>Spanish </a:t>
            </a:r>
            <a:r>
              <a:rPr lang="en-US" b="1" i="1" dirty="0" err="1"/>
              <a:t>ya</a:t>
            </a:r>
            <a:r>
              <a:rPr lang="en-US" b="1" dirty="0"/>
              <a:t> ‘already’ </a:t>
            </a:r>
            <a:r>
              <a:rPr lang="en-US" dirty="0"/>
              <a:t>presupposes that a state has started in the recent past </a:t>
            </a:r>
            <a:r>
              <a:rPr lang="en-US" b="1" dirty="0"/>
              <a:t>without</a:t>
            </a:r>
            <a:r>
              <a:rPr lang="en-US" dirty="0"/>
              <a:t> entailments about </a:t>
            </a:r>
            <a:r>
              <a:rPr lang="en-US" b="1" dirty="0"/>
              <a:t>any endpoint</a:t>
            </a:r>
            <a:r>
              <a:rPr lang="en-US" dirty="0"/>
              <a:t>, so Imperfective </a:t>
            </a:r>
            <a:endParaRPr lang="nb-NO" dirty="0"/>
          </a:p>
          <a:p>
            <a:pPr marL="0" indent="0">
              <a:buNone/>
            </a:pPr>
            <a:r>
              <a:rPr lang="en-US" b="1" dirty="0"/>
              <a:t>Russian </a:t>
            </a:r>
            <a:r>
              <a:rPr lang="ru-RU" b="1" i="1" dirty="0"/>
              <a:t>уже</a:t>
            </a:r>
            <a:r>
              <a:rPr lang="ru-RU" b="1" dirty="0"/>
              <a:t> </a:t>
            </a:r>
            <a:r>
              <a:rPr lang="en-US" b="1" dirty="0"/>
              <a:t>‘already’</a:t>
            </a:r>
            <a:r>
              <a:rPr lang="ru-RU" b="1" dirty="0"/>
              <a:t> </a:t>
            </a:r>
            <a:r>
              <a:rPr lang="nb-NO" dirty="0" err="1"/>
              <a:t>motivates</a:t>
            </a:r>
            <a:r>
              <a:rPr lang="nb-NO" dirty="0"/>
              <a:t> </a:t>
            </a:r>
            <a:r>
              <a:rPr lang="en-US" dirty="0"/>
              <a:t>Perfective because the state (the outcome of the decision) </a:t>
            </a:r>
            <a:r>
              <a:rPr lang="en-US" b="1" dirty="0"/>
              <a:t>has started</a:t>
            </a:r>
            <a:r>
              <a:rPr lang="nb-NO" b="1" dirty="0"/>
              <a:t> </a:t>
            </a:r>
            <a:endParaRPr lang="ru-RU" b="1" dirty="0"/>
          </a:p>
          <a:p>
            <a:pPr marL="0" indent="0">
              <a:buNone/>
            </a:pPr>
            <a:endParaRPr lang="ru-RU" dirty="0"/>
          </a:p>
          <a:p>
            <a:r>
              <a:rPr lang="en-US" dirty="0"/>
              <a:t>—</a:t>
            </a:r>
            <a:r>
              <a:rPr lang="en-US" i="1" dirty="0" err="1"/>
              <a:t>Ya</a:t>
            </a:r>
            <a:r>
              <a:rPr lang="en-US" i="1" dirty="0"/>
              <a:t> </a:t>
            </a:r>
            <a:r>
              <a:rPr lang="en-US" b="1" i="1" dirty="0" err="1"/>
              <a:t>pensaba</a:t>
            </a:r>
            <a:r>
              <a:rPr lang="en-US" b="1" dirty="0" err="1"/>
              <a:t>-ipfv</a:t>
            </a:r>
            <a:r>
              <a:rPr lang="en-US" dirty="0"/>
              <a:t> </a:t>
            </a:r>
            <a:r>
              <a:rPr lang="en-US" i="1" dirty="0"/>
              <a:t>que </a:t>
            </a:r>
            <a:r>
              <a:rPr lang="en-US" i="1" dirty="0" err="1"/>
              <a:t>te</a:t>
            </a:r>
            <a:r>
              <a:rPr lang="en-US" i="1" dirty="0"/>
              <a:t> </a:t>
            </a:r>
            <a:r>
              <a:rPr lang="en-US" i="1" dirty="0" err="1"/>
              <a:t>habías</a:t>
            </a:r>
            <a:r>
              <a:rPr lang="en-US" i="1" dirty="0"/>
              <a:t> </a:t>
            </a:r>
            <a:r>
              <a:rPr lang="en-US" i="1" dirty="0" err="1"/>
              <a:t>perdido</a:t>
            </a:r>
            <a:r>
              <a:rPr lang="en-US" i="1" dirty="0"/>
              <a:t> </a:t>
            </a:r>
            <a:r>
              <a:rPr lang="en-US" i="1" dirty="0" err="1"/>
              <a:t>por</a:t>
            </a:r>
            <a:r>
              <a:rPr lang="en-US" i="1" dirty="0"/>
              <a:t> </a:t>
            </a:r>
            <a:r>
              <a:rPr lang="en-US" i="1" dirty="0" err="1"/>
              <a:t>ahí</a:t>
            </a:r>
            <a:r>
              <a:rPr lang="en-US" i="1" dirty="0"/>
              <a:t> —</a:t>
            </a:r>
            <a:r>
              <a:rPr lang="en-US" i="1" dirty="0" err="1"/>
              <a:t>dijo</a:t>
            </a:r>
            <a:r>
              <a:rPr lang="en-US" i="1" dirty="0"/>
              <a:t>—. </a:t>
            </a:r>
            <a:r>
              <a:rPr lang="en-US" dirty="0"/>
              <a:t>[S53:37]</a:t>
            </a:r>
          </a:p>
          <a:p>
            <a:endParaRPr lang="nb-NO" dirty="0"/>
          </a:p>
          <a:p>
            <a:r>
              <a:rPr lang="en-US" dirty="0"/>
              <a:t>— </a:t>
            </a:r>
            <a:r>
              <a:rPr lang="nb-NO" i="1" dirty="0" err="1"/>
              <a:t>Я</a:t>
            </a:r>
            <a:r>
              <a:rPr lang="nb-NO" i="1" dirty="0"/>
              <a:t> </a:t>
            </a:r>
            <a:r>
              <a:rPr lang="nb-NO" i="1" dirty="0" err="1"/>
              <a:t>уже</a:t>
            </a:r>
            <a:r>
              <a:rPr lang="nb-NO" i="1" dirty="0"/>
              <a:t> </a:t>
            </a:r>
            <a:r>
              <a:rPr lang="nb-NO" b="1" i="1" dirty="0" err="1"/>
              <a:t>решил</a:t>
            </a:r>
            <a:r>
              <a:rPr lang="en-US" b="1" dirty="0"/>
              <a:t>-</a:t>
            </a:r>
            <a:r>
              <a:rPr lang="en-US" b="1" dirty="0" err="1"/>
              <a:t>pfv</a:t>
            </a:r>
            <a:r>
              <a:rPr lang="en-US" dirty="0"/>
              <a:t>, </a:t>
            </a:r>
            <a:r>
              <a:rPr lang="nb-NO" i="1" dirty="0" err="1"/>
              <a:t>что</a:t>
            </a:r>
            <a:r>
              <a:rPr lang="nb-NO" i="1" dirty="0"/>
              <a:t> </a:t>
            </a:r>
            <a:r>
              <a:rPr lang="nb-NO" i="1" dirty="0" err="1"/>
              <a:t>ты</a:t>
            </a:r>
            <a:r>
              <a:rPr lang="nb-NO" i="1" dirty="0"/>
              <a:t> </a:t>
            </a:r>
            <a:r>
              <a:rPr lang="nb-NO" i="1" dirty="0" err="1"/>
              <a:t>потерялся</a:t>
            </a:r>
            <a:r>
              <a:rPr lang="en-US" dirty="0"/>
              <a:t>. [R38:23]</a:t>
            </a:r>
          </a:p>
          <a:p>
            <a:endParaRPr lang="nb-NO" dirty="0"/>
          </a:p>
          <a:p>
            <a:r>
              <a:rPr lang="en-US" dirty="0"/>
              <a:t>‘I </a:t>
            </a:r>
            <a:r>
              <a:rPr lang="en-US" b="1" dirty="0"/>
              <a:t>was</a:t>
            </a:r>
            <a:r>
              <a:rPr lang="en-US" dirty="0"/>
              <a:t> already </a:t>
            </a:r>
            <a:r>
              <a:rPr lang="en-US" b="1" dirty="0"/>
              <a:t>thinking</a:t>
            </a:r>
            <a:r>
              <a:rPr lang="en-US" dirty="0"/>
              <a:t> that you had got lost somewhere –he said’</a:t>
            </a:r>
            <a:r>
              <a:rPr lang="nb-NO" dirty="0"/>
              <a:t> </a:t>
            </a:r>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28</a:t>
            </a:fld>
            <a:endParaRPr lang="en-US" noProof="0"/>
          </a:p>
        </p:txBody>
      </p:sp>
      <p:pic>
        <p:nvPicPr>
          <p:cNvPr id="5" name="Picture 4">
            <a:extLst>
              <a:ext uri="{FF2B5EF4-FFF2-40B4-BE49-F238E27FC236}">
                <a16:creationId xmlns:a16="http://schemas.microsoft.com/office/drawing/2014/main" id="{89DAB855-87BA-094B-A5F9-98D5028D73E6}"/>
              </a:ext>
            </a:extLst>
          </p:cNvPr>
          <p:cNvPicPr>
            <a:picLocks noChangeAspect="1"/>
          </p:cNvPicPr>
          <p:nvPr/>
        </p:nvPicPr>
        <p:blipFill>
          <a:blip r:embed="rId2"/>
          <a:stretch>
            <a:fillRect/>
          </a:stretch>
        </p:blipFill>
        <p:spPr>
          <a:xfrm>
            <a:off x="7863841" y="-1"/>
            <a:ext cx="1280160" cy="1600201"/>
          </a:xfrm>
          <a:prstGeom prst="rect">
            <a:avLst/>
          </a:prstGeom>
        </p:spPr>
      </p:pic>
      <p:pic>
        <p:nvPicPr>
          <p:cNvPr id="6" name="Picture 5">
            <a:extLst>
              <a:ext uri="{FF2B5EF4-FFF2-40B4-BE49-F238E27FC236}">
                <a16:creationId xmlns:a16="http://schemas.microsoft.com/office/drawing/2014/main" id="{8715B2B6-65E6-3043-98D6-1DE8F7CD7AFD}"/>
              </a:ext>
            </a:extLst>
          </p:cNvPr>
          <p:cNvPicPr>
            <a:picLocks noChangeAspect="1"/>
          </p:cNvPicPr>
          <p:nvPr/>
        </p:nvPicPr>
        <p:blipFill>
          <a:blip r:embed="rId2"/>
          <a:stretch>
            <a:fillRect/>
          </a:stretch>
        </p:blipFill>
        <p:spPr>
          <a:xfrm>
            <a:off x="6583681" y="-2"/>
            <a:ext cx="1280160" cy="1600201"/>
          </a:xfrm>
          <a:prstGeom prst="rect">
            <a:avLst/>
          </a:prstGeom>
        </p:spPr>
      </p:pic>
    </p:spTree>
    <p:extLst>
      <p:ext uri="{BB962C8B-B14F-4D97-AF65-F5344CB8AC3E}">
        <p14:creationId xmlns:p14="http://schemas.microsoft.com/office/powerpoint/2010/main" val="3986990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lstStyle/>
          <a:p>
            <a:r>
              <a:rPr lang="en-US" dirty="0">
                <a:solidFill>
                  <a:srgbClr val="00B050"/>
                </a:solidFill>
              </a:rPr>
              <a:t>Spanish Imperfective ≈ Russian Perfective</a:t>
            </a:r>
            <a:br>
              <a:rPr lang="en-US" dirty="0">
                <a:solidFill>
                  <a:srgbClr val="00B050"/>
                </a:solidFill>
              </a:rPr>
            </a:br>
            <a:r>
              <a:rPr lang="en-US" sz="2400" dirty="0"/>
              <a:t>Initial boundaries</a:t>
            </a:r>
            <a:endParaRPr lang="nb-NO" dirty="0"/>
          </a:p>
        </p:txBody>
      </p:sp>
      <p:sp>
        <p:nvSpPr>
          <p:cNvPr id="3" name="Content Placeholder 2">
            <a:extLst>
              <a:ext uri="{FF2B5EF4-FFF2-40B4-BE49-F238E27FC236}">
                <a16:creationId xmlns:a16="http://schemas.microsoft.com/office/drawing/2014/main" id="{30BC99BD-9CF1-FB4A-9017-5F2F1F9A55CD}"/>
              </a:ext>
            </a:extLst>
          </p:cNvPr>
          <p:cNvSpPr>
            <a:spLocks noGrp="1"/>
          </p:cNvSpPr>
          <p:nvPr>
            <p:ph idx="1"/>
          </p:nvPr>
        </p:nvSpPr>
        <p:spPr/>
        <p:txBody>
          <a:bodyPr/>
          <a:lstStyle/>
          <a:p>
            <a:pPr marL="0" indent="0">
              <a:buNone/>
            </a:pPr>
            <a:r>
              <a:rPr lang="en-US" b="1" dirty="0"/>
              <a:t>Spanish </a:t>
            </a:r>
            <a:r>
              <a:rPr lang="en-US" b="1" i="1" dirty="0" err="1"/>
              <a:t>quedar</a:t>
            </a:r>
            <a:r>
              <a:rPr lang="en-US" b="1" dirty="0"/>
              <a:t> ‘remain’:</a:t>
            </a:r>
            <a:r>
              <a:rPr lang="en-US" dirty="0"/>
              <a:t> </a:t>
            </a:r>
            <a:r>
              <a:rPr lang="en-US" b="1" dirty="0"/>
              <a:t>states do not have default endpoints</a:t>
            </a:r>
            <a:r>
              <a:rPr lang="en-US" dirty="0"/>
              <a:t>, so Imperfective</a:t>
            </a:r>
          </a:p>
          <a:p>
            <a:pPr marL="0" indent="0">
              <a:buNone/>
            </a:pPr>
            <a:r>
              <a:rPr lang="en-US" b="1" dirty="0"/>
              <a:t>Russian </a:t>
            </a:r>
            <a:r>
              <a:rPr lang="ru-RU" b="1" i="1" dirty="0"/>
              <a:t>остаться</a:t>
            </a:r>
            <a:r>
              <a:rPr lang="ru-RU" b="1" dirty="0"/>
              <a:t> </a:t>
            </a:r>
            <a:r>
              <a:rPr lang="nb-NO" b="1" dirty="0"/>
              <a:t>‘</a:t>
            </a:r>
            <a:r>
              <a:rPr lang="nb-NO" b="1" dirty="0" err="1"/>
              <a:t>remain</a:t>
            </a:r>
            <a:r>
              <a:rPr lang="nb-NO" b="1" dirty="0"/>
              <a:t>’:</a:t>
            </a:r>
            <a:r>
              <a:rPr lang="nb-NO" dirty="0"/>
              <a:t> </a:t>
            </a:r>
            <a:r>
              <a:rPr lang="en-US" dirty="0"/>
              <a:t> </a:t>
            </a:r>
            <a:r>
              <a:rPr lang="en-US" b="1" dirty="0"/>
              <a:t>the starting point is more relevant </a:t>
            </a:r>
            <a:r>
              <a:rPr lang="en-US" dirty="0"/>
              <a:t>than the resultant state</a:t>
            </a:r>
          </a:p>
          <a:p>
            <a:pPr marL="0" indent="0">
              <a:buNone/>
            </a:pPr>
            <a:endParaRPr lang="ru-RU" dirty="0"/>
          </a:p>
          <a:p>
            <a:r>
              <a:rPr lang="nb-NO" i="1" dirty="0"/>
              <a:t>¿Le </a:t>
            </a:r>
            <a:r>
              <a:rPr lang="nb-NO" b="1" i="1" dirty="0" err="1"/>
              <a:t>quedaba</a:t>
            </a:r>
            <a:r>
              <a:rPr lang="nb-NO" b="1" dirty="0" err="1"/>
              <a:t>-ipfv</a:t>
            </a:r>
            <a:r>
              <a:rPr lang="nb-NO" dirty="0"/>
              <a:t> </a:t>
            </a:r>
            <a:r>
              <a:rPr lang="nb-NO" i="1" dirty="0" err="1"/>
              <a:t>familia</a:t>
            </a:r>
            <a:r>
              <a:rPr lang="nb-NO" i="1" dirty="0"/>
              <a:t> en la </a:t>
            </a:r>
            <a:r>
              <a:rPr lang="nb-NO" i="1" dirty="0" err="1"/>
              <a:t>ciudad</a:t>
            </a:r>
            <a:r>
              <a:rPr lang="nb-NO" i="1" dirty="0"/>
              <a:t>? </a:t>
            </a:r>
            <a:r>
              <a:rPr lang="nb-NO" dirty="0"/>
              <a:t>[S93:58]</a:t>
            </a:r>
          </a:p>
          <a:p>
            <a:endParaRPr lang="nb-NO" dirty="0"/>
          </a:p>
          <a:p>
            <a:r>
              <a:rPr lang="nb-NO" dirty="0"/>
              <a:t>	</a:t>
            </a:r>
            <a:r>
              <a:rPr lang="nb-NO" i="1" dirty="0" err="1"/>
              <a:t>У</a:t>
            </a:r>
            <a:r>
              <a:rPr lang="nb-NO" i="1" dirty="0"/>
              <a:t> </a:t>
            </a:r>
            <a:r>
              <a:rPr lang="nb-NO" i="1" dirty="0" err="1"/>
              <a:t>него</a:t>
            </a:r>
            <a:r>
              <a:rPr lang="nb-NO" i="1" dirty="0"/>
              <a:t> </a:t>
            </a:r>
            <a:r>
              <a:rPr lang="nb-NO" b="1" i="1" dirty="0" err="1"/>
              <a:t>остались</a:t>
            </a:r>
            <a:r>
              <a:rPr lang="nb-NO" b="1" dirty="0" err="1"/>
              <a:t>-pfv</a:t>
            </a:r>
            <a:r>
              <a:rPr lang="nb-NO" dirty="0"/>
              <a:t> </a:t>
            </a:r>
            <a:r>
              <a:rPr lang="nb-NO" i="1" dirty="0" err="1"/>
              <a:t>родственники</a:t>
            </a:r>
            <a:r>
              <a:rPr lang="nb-NO" i="1" dirty="0"/>
              <a:t>? </a:t>
            </a:r>
            <a:r>
              <a:rPr lang="en-US" dirty="0"/>
              <a:t>[R78:15]</a:t>
            </a:r>
          </a:p>
          <a:p>
            <a:endParaRPr lang="nb-NO" dirty="0"/>
          </a:p>
          <a:p>
            <a:r>
              <a:rPr lang="en-US" dirty="0"/>
              <a:t>	‘</a:t>
            </a:r>
            <a:r>
              <a:rPr lang="en-US" b="1" dirty="0"/>
              <a:t>Did</a:t>
            </a:r>
            <a:r>
              <a:rPr lang="en-US" dirty="0"/>
              <a:t> he </a:t>
            </a:r>
            <a:r>
              <a:rPr lang="en-US" b="1" dirty="0"/>
              <a:t>have</a:t>
            </a:r>
            <a:r>
              <a:rPr lang="en-US" dirty="0"/>
              <a:t> family left in the city?’</a:t>
            </a:r>
            <a:r>
              <a:rPr lang="nb-NO" dirty="0"/>
              <a:t> </a:t>
            </a:r>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29</a:t>
            </a:fld>
            <a:endParaRPr lang="en-US" noProof="0"/>
          </a:p>
        </p:txBody>
      </p:sp>
      <p:pic>
        <p:nvPicPr>
          <p:cNvPr id="5" name="Picture 4">
            <a:extLst>
              <a:ext uri="{FF2B5EF4-FFF2-40B4-BE49-F238E27FC236}">
                <a16:creationId xmlns:a16="http://schemas.microsoft.com/office/drawing/2014/main" id="{2E7B81C2-7A3E-874A-8712-50392E0F2F29}"/>
              </a:ext>
            </a:extLst>
          </p:cNvPr>
          <p:cNvPicPr>
            <a:picLocks noChangeAspect="1"/>
          </p:cNvPicPr>
          <p:nvPr/>
        </p:nvPicPr>
        <p:blipFill>
          <a:blip r:embed="rId2"/>
          <a:stretch>
            <a:fillRect/>
          </a:stretch>
        </p:blipFill>
        <p:spPr>
          <a:xfrm>
            <a:off x="7863841" y="-1"/>
            <a:ext cx="1280160" cy="1600201"/>
          </a:xfrm>
          <a:prstGeom prst="rect">
            <a:avLst/>
          </a:prstGeom>
        </p:spPr>
      </p:pic>
    </p:spTree>
    <p:extLst>
      <p:ext uri="{BB962C8B-B14F-4D97-AF65-F5344CB8AC3E}">
        <p14:creationId xmlns:p14="http://schemas.microsoft.com/office/powerpoint/2010/main" val="373788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105C7-A3A0-1C4B-83F1-62AC4AD30C02}"/>
              </a:ext>
            </a:extLst>
          </p:cNvPr>
          <p:cNvSpPr>
            <a:spLocks noGrp="1"/>
          </p:cNvSpPr>
          <p:nvPr>
            <p:ph type="title"/>
          </p:nvPr>
        </p:nvSpPr>
        <p:spPr/>
        <p:txBody>
          <a:bodyPr>
            <a:normAutofit/>
          </a:bodyPr>
          <a:lstStyle/>
          <a:p>
            <a:r>
              <a:rPr lang="nb-NO" dirty="0" err="1"/>
              <a:t>Usually</a:t>
            </a:r>
            <a:r>
              <a:rPr lang="nb-NO" dirty="0"/>
              <a:t> Russian and Spanish have </a:t>
            </a:r>
            <a:r>
              <a:rPr lang="nb-NO" dirty="0" err="1"/>
              <a:t>the</a:t>
            </a:r>
            <a:r>
              <a:rPr lang="nb-NO" dirty="0"/>
              <a:t> same </a:t>
            </a:r>
            <a:r>
              <a:rPr lang="nb-NO" dirty="0" err="1"/>
              <a:t>aspect</a:t>
            </a:r>
            <a:br>
              <a:rPr lang="ru-RU" dirty="0"/>
            </a:br>
            <a:r>
              <a:rPr lang="es-ES" sz="2000" dirty="0"/>
              <a:t>(</a:t>
            </a:r>
            <a:r>
              <a:rPr lang="es-ES" sz="2000" dirty="0" err="1"/>
              <a:t>opening</a:t>
            </a:r>
            <a:r>
              <a:rPr lang="es-ES" sz="2000" dirty="0"/>
              <a:t> </a:t>
            </a:r>
            <a:r>
              <a:rPr lang="es-ES" sz="2000" dirty="0" err="1"/>
              <a:t>lines</a:t>
            </a:r>
            <a:r>
              <a:rPr lang="es-ES" sz="2000" dirty="0"/>
              <a:t> of </a:t>
            </a:r>
            <a:r>
              <a:rPr lang="es-ES" sz="2000" i="1" dirty="0"/>
              <a:t>La Sombra del Viento</a:t>
            </a:r>
            <a:r>
              <a:rPr lang="es-ES" sz="2000" dirty="0"/>
              <a:t> </a:t>
            </a:r>
            <a:r>
              <a:rPr lang="es-ES" sz="2000" dirty="0" err="1"/>
              <a:t>by</a:t>
            </a:r>
            <a:r>
              <a:rPr lang="es-ES" sz="2000" dirty="0"/>
              <a:t> Carlos Ruíz Zafón 2001)</a:t>
            </a:r>
            <a:r>
              <a:rPr lang="nb-NO" sz="2000" dirty="0"/>
              <a:t> </a:t>
            </a:r>
          </a:p>
        </p:txBody>
      </p:sp>
      <p:sp>
        <p:nvSpPr>
          <p:cNvPr id="6" name="Content Placeholder 5">
            <a:extLst>
              <a:ext uri="{FF2B5EF4-FFF2-40B4-BE49-F238E27FC236}">
                <a16:creationId xmlns:a16="http://schemas.microsoft.com/office/drawing/2014/main" id="{4F3B70AF-4385-9246-BFE2-8182A4CCD6B1}"/>
              </a:ext>
            </a:extLst>
          </p:cNvPr>
          <p:cNvSpPr>
            <a:spLocks noGrp="1"/>
          </p:cNvSpPr>
          <p:nvPr>
            <p:ph idx="1"/>
          </p:nvPr>
        </p:nvSpPr>
        <p:spPr>
          <a:xfrm>
            <a:off x="329282" y="1751182"/>
            <a:ext cx="8229600" cy="4605167"/>
          </a:xfrm>
        </p:spPr>
        <p:txBody>
          <a:bodyPr>
            <a:normAutofit/>
          </a:bodyPr>
          <a:lstStyle/>
          <a:p>
            <a:pPr marL="0" indent="0">
              <a:buNone/>
            </a:pPr>
            <a:r>
              <a:rPr lang="es-ES" dirty="0"/>
              <a:t>Todavía recuerdo aquel amanecer en que mi padre me </a:t>
            </a:r>
            <a:r>
              <a:rPr lang="es-ES" b="1" dirty="0"/>
              <a:t>llevó-</a:t>
            </a:r>
            <a:r>
              <a:rPr lang="es-ES" b="1" dirty="0" err="1"/>
              <a:t>pfv</a:t>
            </a:r>
            <a:r>
              <a:rPr lang="es-ES" b="1" dirty="0"/>
              <a:t> </a:t>
            </a:r>
            <a:r>
              <a:rPr lang="es-ES" dirty="0"/>
              <a:t>por primera vez a visitar el Cementerio de los Libros Olvidados. </a:t>
            </a:r>
            <a:r>
              <a:rPr lang="es-ES" b="1" dirty="0"/>
              <a:t>Desgranaban-</a:t>
            </a:r>
            <a:r>
              <a:rPr lang="es-ES" b="1" dirty="0" err="1"/>
              <a:t>ipfv</a:t>
            </a:r>
            <a:r>
              <a:rPr lang="es-ES" b="1" dirty="0"/>
              <a:t> </a:t>
            </a:r>
            <a:r>
              <a:rPr lang="es-ES" dirty="0"/>
              <a:t>los primeros días del verano de 1945 y </a:t>
            </a:r>
            <a:r>
              <a:rPr lang="es-ES" b="1" dirty="0"/>
              <a:t>caminábamos-</a:t>
            </a:r>
            <a:r>
              <a:rPr lang="es-ES" b="1" dirty="0" err="1"/>
              <a:t>ipfv</a:t>
            </a:r>
            <a:r>
              <a:rPr lang="es-ES" b="1" dirty="0"/>
              <a:t> </a:t>
            </a:r>
            <a:r>
              <a:rPr lang="es-ES" dirty="0"/>
              <a:t>por las calles de una Barcelona atrapada bajo cielos de ceniza y un sol de vapor que </a:t>
            </a:r>
            <a:r>
              <a:rPr lang="es-ES" b="1" dirty="0"/>
              <a:t>se derramaba-</a:t>
            </a:r>
            <a:r>
              <a:rPr lang="es-ES" b="1" dirty="0" err="1"/>
              <a:t>ipfv</a:t>
            </a:r>
            <a:r>
              <a:rPr lang="es-ES" dirty="0"/>
              <a:t> sobre la Rambla de Santa Mónica en una guirnalda de cobre líquido.</a:t>
            </a:r>
            <a:r>
              <a:rPr lang="nb-NO" dirty="0"/>
              <a:t> </a:t>
            </a:r>
          </a:p>
          <a:p>
            <a:pPr marL="0" indent="0">
              <a:buNone/>
            </a:pPr>
            <a:endParaRPr lang="nb-NO" dirty="0">
              <a:solidFill>
                <a:srgbClr val="1757DB"/>
              </a:solidFill>
            </a:endParaRPr>
          </a:p>
          <a:p>
            <a:pPr marL="0" indent="0">
              <a:buNone/>
            </a:pPr>
            <a:r>
              <a:rPr lang="ca-ES" dirty="0" err="1"/>
              <a:t>Я</a:t>
            </a:r>
            <a:r>
              <a:rPr lang="ca-ES" dirty="0"/>
              <a:t> </a:t>
            </a:r>
            <a:r>
              <a:rPr lang="ca-ES" dirty="0" err="1"/>
              <a:t>как</a:t>
            </a:r>
            <a:r>
              <a:rPr lang="ca-ES" dirty="0"/>
              <a:t> </a:t>
            </a:r>
            <a:r>
              <a:rPr lang="ca-ES" dirty="0" err="1"/>
              <a:t>сейчас</a:t>
            </a:r>
            <a:r>
              <a:rPr lang="ca-ES" dirty="0"/>
              <a:t> </a:t>
            </a:r>
            <a:r>
              <a:rPr lang="ca-ES" dirty="0" err="1"/>
              <a:t>помню</a:t>
            </a:r>
            <a:r>
              <a:rPr lang="ca-ES" dirty="0"/>
              <a:t> </a:t>
            </a:r>
            <a:r>
              <a:rPr lang="ca-ES" dirty="0" err="1"/>
              <a:t>то</a:t>
            </a:r>
            <a:r>
              <a:rPr lang="ca-ES" dirty="0"/>
              <a:t> </a:t>
            </a:r>
            <a:r>
              <a:rPr lang="ca-ES" dirty="0" err="1"/>
              <a:t>раннее</a:t>
            </a:r>
            <a:r>
              <a:rPr lang="ca-ES" dirty="0"/>
              <a:t> </a:t>
            </a:r>
            <a:r>
              <a:rPr lang="ca-ES" dirty="0" err="1"/>
              <a:t>утро</a:t>
            </a:r>
            <a:r>
              <a:rPr lang="ca-ES" dirty="0"/>
              <a:t>, </a:t>
            </a:r>
            <a:r>
              <a:rPr lang="ca-ES" dirty="0" err="1"/>
              <a:t>когда</a:t>
            </a:r>
            <a:r>
              <a:rPr lang="ca-ES" dirty="0"/>
              <a:t> </a:t>
            </a:r>
            <a:r>
              <a:rPr lang="ca-ES" dirty="0" err="1"/>
              <a:t>отец</a:t>
            </a:r>
            <a:r>
              <a:rPr lang="ca-ES" dirty="0"/>
              <a:t> </a:t>
            </a:r>
            <a:r>
              <a:rPr lang="ca-ES" dirty="0" err="1"/>
              <a:t>впервые</a:t>
            </a:r>
            <a:r>
              <a:rPr lang="ca-ES" dirty="0"/>
              <a:t> </a:t>
            </a:r>
            <a:r>
              <a:rPr lang="ca-ES" b="1" dirty="0" err="1"/>
              <a:t>повел-pfv</a:t>
            </a:r>
            <a:r>
              <a:rPr lang="ca-ES" dirty="0"/>
              <a:t> </a:t>
            </a:r>
            <a:r>
              <a:rPr lang="ca-ES" dirty="0" err="1"/>
              <a:t>меня</a:t>
            </a:r>
            <a:r>
              <a:rPr lang="ca-ES" dirty="0"/>
              <a:t> </a:t>
            </a:r>
            <a:r>
              <a:rPr lang="ca-ES" dirty="0" err="1"/>
              <a:t>на</a:t>
            </a:r>
            <a:r>
              <a:rPr lang="ca-ES" dirty="0"/>
              <a:t> </a:t>
            </a:r>
            <a:r>
              <a:rPr lang="ca-ES" dirty="0" err="1"/>
              <a:t>Кладбище</a:t>
            </a:r>
            <a:r>
              <a:rPr lang="ca-ES" dirty="0"/>
              <a:t> </a:t>
            </a:r>
            <a:r>
              <a:rPr lang="ca-ES" dirty="0" err="1"/>
              <a:t>Забытых</a:t>
            </a:r>
            <a:r>
              <a:rPr lang="ca-ES" dirty="0"/>
              <a:t> </a:t>
            </a:r>
            <a:r>
              <a:rPr lang="ca-ES" dirty="0" err="1"/>
              <a:t>Книг</a:t>
            </a:r>
            <a:r>
              <a:rPr lang="ca-ES" dirty="0"/>
              <a:t>. </a:t>
            </a:r>
            <a:r>
              <a:rPr lang="ca-ES" b="1" dirty="0" err="1"/>
              <a:t>Стояли-ipfv</a:t>
            </a:r>
            <a:r>
              <a:rPr lang="ca-ES" dirty="0"/>
              <a:t> </a:t>
            </a:r>
            <a:r>
              <a:rPr lang="ca-ES" dirty="0" err="1"/>
              <a:t>первые</a:t>
            </a:r>
            <a:r>
              <a:rPr lang="ca-ES" dirty="0"/>
              <a:t> </a:t>
            </a:r>
            <a:r>
              <a:rPr lang="ca-ES" dirty="0" err="1"/>
              <a:t>дни</a:t>
            </a:r>
            <a:r>
              <a:rPr lang="ca-ES" dirty="0"/>
              <a:t> </a:t>
            </a:r>
            <a:r>
              <a:rPr lang="ca-ES" dirty="0" err="1"/>
              <a:t>лета</a:t>
            </a:r>
            <a:r>
              <a:rPr lang="ca-ES" dirty="0"/>
              <a:t> 1945 </a:t>
            </a:r>
            <a:r>
              <a:rPr lang="ca-ES" dirty="0" err="1"/>
              <a:t>года</a:t>
            </a:r>
            <a:r>
              <a:rPr lang="ca-ES" dirty="0"/>
              <a:t>. </a:t>
            </a:r>
            <a:r>
              <a:rPr lang="ca-ES" dirty="0" err="1"/>
              <a:t>Мы</a:t>
            </a:r>
            <a:r>
              <a:rPr lang="ca-ES" dirty="0"/>
              <a:t> </a:t>
            </a:r>
            <a:r>
              <a:rPr lang="ca-ES" b="1" dirty="0" err="1"/>
              <a:t>шли-ipfv</a:t>
            </a:r>
            <a:r>
              <a:rPr lang="ca-ES" dirty="0"/>
              <a:t> </a:t>
            </a:r>
            <a:r>
              <a:rPr lang="ca-ES" dirty="0" err="1"/>
              <a:t>по</a:t>
            </a:r>
            <a:r>
              <a:rPr lang="ca-ES" dirty="0"/>
              <a:t> </a:t>
            </a:r>
            <a:r>
              <a:rPr lang="ca-ES" dirty="0" err="1"/>
              <a:t>улицам</a:t>
            </a:r>
            <a:r>
              <a:rPr lang="ca-ES" dirty="0"/>
              <a:t> </a:t>
            </a:r>
            <a:r>
              <a:rPr lang="ca-ES" dirty="0" err="1"/>
              <a:t>Барселоны</a:t>
            </a:r>
            <a:r>
              <a:rPr lang="ca-ES" dirty="0"/>
              <a:t>, </a:t>
            </a:r>
            <a:r>
              <a:rPr lang="ca-ES" dirty="0" err="1"/>
              <a:t>накрытой</a:t>
            </a:r>
            <a:r>
              <a:rPr lang="ca-ES" dirty="0"/>
              <a:t> </a:t>
            </a:r>
            <a:r>
              <a:rPr lang="ca-ES" dirty="0" err="1"/>
              <a:t>пепельным</a:t>
            </a:r>
            <a:r>
              <a:rPr lang="ca-ES" dirty="0"/>
              <a:t> </a:t>
            </a:r>
            <a:r>
              <a:rPr lang="ca-ES" dirty="0" err="1"/>
              <a:t>небом</a:t>
            </a:r>
            <a:r>
              <a:rPr lang="ca-ES" dirty="0"/>
              <a:t>, </a:t>
            </a:r>
            <a:r>
              <a:rPr lang="ca-ES" dirty="0" err="1"/>
              <a:t>и</a:t>
            </a:r>
            <a:r>
              <a:rPr lang="ca-ES" dirty="0"/>
              <a:t> </a:t>
            </a:r>
            <a:r>
              <a:rPr lang="ca-ES" dirty="0" err="1"/>
              <a:t>мутное</a:t>
            </a:r>
            <a:r>
              <a:rPr lang="ca-ES" dirty="0"/>
              <a:t> </a:t>
            </a:r>
            <a:r>
              <a:rPr lang="ca-ES" dirty="0" err="1"/>
              <a:t>солнце</a:t>
            </a:r>
            <a:r>
              <a:rPr lang="ca-ES" dirty="0"/>
              <a:t> </a:t>
            </a:r>
            <a:r>
              <a:rPr lang="ca-ES" dirty="0" err="1"/>
              <a:t>жидкой</a:t>
            </a:r>
            <a:r>
              <a:rPr lang="ca-ES" dirty="0"/>
              <a:t> </a:t>
            </a:r>
            <a:r>
              <a:rPr lang="ca-ES" dirty="0" err="1"/>
              <a:t>медью</a:t>
            </a:r>
            <a:r>
              <a:rPr lang="ca-ES" dirty="0"/>
              <a:t> </a:t>
            </a:r>
            <a:r>
              <a:rPr lang="ca-ES" b="1" dirty="0" err="1"/>
              <a:t>растекалось-ipfv</a:t>
            </a:r>
            <a:r>
              <a:rPr lang="ca-ES" dirty="0"/>
              <a:t> </a:t>
            </a:r>
            <a:r>
              <a:rPr lang="ca-ES" dirty="0" err="1"/>
              <a:t>по</a:t>
            </a:r>
            <a:r>
              <a:rPr lang="ca-ES" dirty="0"/>
              <a:t> </a:t>
            </a:r>
            <a:r>
              <a:rPr lang="ca-ES" dirty="0" err="1"/>
              <a:t>бульвару</a:t>
            </a:r>
            <a:r>
              <a:rPr lang="ca-ES" dirty="0"/>
              <a:t> </a:t>
            </a:r>
            <a:r>
              <a:rPr lang="ca-ES" dirty="0" err="1"/>
              <a:t>Санта-Моника</a:t>
            </a:r>
            <a:r>
              <a:rPr lang="ca-ES" dirty="0"/>
              <a:t>.</a:t>
            </a:r>
            <a:r>
              <a:rPr lang="nb-NO" dirty="0"/>
              <a:t> </a:t>
            </a:r>
          </a:p>
          <a:p>
            <a:pPr marL="0" indent="0">
              <a:buNone/>
            </a:pPr>
            <a:endParaRPr lang="nb-NO" dirty="0">
              <a:solidFill>
                <a:srgbClr val="1757DB"/>
              </a:solidFill>
            </a:endParaRPr>
          </a:p>
          <a:p>
            <a:pPr marL="0" indent="0">
              <a:buNone/>
            </a:pPr>
            <a:r>
              <a:rPr lang="en-US" dirty="0"/>
              <a:t>‘I still remember the day my father </a:t>
            </a:r>
            <a:r>
              <a:rPr lang="en-US" b="1" dirty="0"/>
              <a:t>took</a:t>
            </a:r>
            <a:r>
              <a:rPr lang="en-US" dirty="0"/>
              <a:t> me to the Cemetery of Forgotten Books for the first time. It </a:t>
            </a:r>
            <a:r>
              <a:rPr lang="en-US" b="1" dirty="0"/>
              <a:t>was</a:t>
            </a:r>
            <a:r>
              <a:rPr lang="en-US" dirty="0"/>
              <a:t> the early summer of 1945, and we </a:t>
            </a:r>
            <a:r>
              <a:rPr lang="en-US" b="1" dirty="0"/>
              <a:t>walked</a:t>
            </a:r>
            <a:r>
              <a:rPr lang="en-US" dirty="0"/>
              <a:t> through the streets of a Barcelona trapped beneath ashen skies as dawn </a:t>
            </a:r>
            <a:r>
              <a:rPr lang="en-US" b="1" dirty="0"/>
              <a:t>poured</a:t>
            </a:r>
            <a:r>
              <a:rPr lang="en-US" dirty="0"/>
              <a:t> over </a:t>
            </a:r>
            <a:r>
              <a:rPr lang="en-US" dirty="0" err="1"/>
              <a:t>Rambla</a:t>
            </a:r>
            <a:r>
              <a:rPr lang="en-US" dirty="0"/>
              <a:t> de Santa Monica in a wreath of liquid copper.’</a:t>
            </a:r>
            <a:r>
              <a:rPr lang="nb-NO" dirty="0"/>
              <a:t> </a:t>
            </a:r>
            <a:endParaRPr lang="nb-NO" dirty="0">
              <a:solidFill>
                <a:srgbClr val="1757DB"/>
              </a:solidFill>
            </a:endParaRPr>
          </a:p>
        </p:txBody>
      </p:sp>
      <p:sp>
        <p:nvSpPr>
          <p:cNvPr id="4" name="Slide Number Placeholder 3">
            <a:extLst>
              <a:ext uri="{FF2B5EF4-FFF2-40B4-BE49-F238E27FC236}">
                <a16:creationId xmlns:a16="http://schemas.microsoft.com/office/drawing/2014/main" id="{428F3B7D-3DC6-A84C-9227-534B40DE379B}"/>
              </a:ext>
            </a:extLst>
          </p:cNvPr>
          <p:cNvSpPr>
            <a:spLocks noGrp="1"/>
          </p:cNvSpPr>
          <p:nvPr>
            <p:ph type="sldNum" sz="quarter" idx="12"/>
          </p:nvPr>
        </p:nvSpPr>
        <p:spPr/>
        <p:txBody>
          <a:bodyPr/>
          <a:lstStyle/>
          <a:p>
            <a:fld id="{48967F36-0B61-F749-ACDB-F36D75792314}" type="slidenum">
              <a:rPr lang="en-US" noProof="0" smtClean="0"/>
              <a:pPr/>
              <a:t>3</a:t>
            </a:fld>
            <a:endParaRPr lang="en-US" noProof="0"/>
          </a:p>
        </p:txBody>
      </p:sp>
    </p:spTree>
    <p:extLst>
      <p:ext uri="{BB962C8B-B14F-4D97-AF65-F5344CB8AC3E}">
        <p14:creationId xmlns:p14="http://schemas.microsoft.com/office/powerpoint/2010/main" val="4202500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lstStyle/>
          <a:p>
            <a:r>
              <a:rPr lang="en-US" dirty="0">
                <a:solidFill>
                  <a:srgbClr val="00B050"/>
                </a:solidFill>
              </a:rPr>
              <a:t>Spanish Imperfective ≈ Russian Perfective</a:t>
            </a:r>
            <a:br>
              <a:rPr lang="en-US" dirty="0">
                <a:solidFill>
                  <a:srgbClr val="00B050"/>
                </a:solidFill>
              </a:rPr>
            </a:br>
            <a:r>
              <a:rPr lang="en-US" sz="2400" dirty="0"/>
              <a:t>Spanish </a:t>
            </a:r>
            <a:r>
              <a:rPr lang="en-US" sz="2400" i="1" dirty="0"/>
              <a:t>be</a:t>
            </a:r>
            <a:r>
              <a:rPr lang="en-US" sz="2400" dirty="0"/>
              <a:t> vs. Russian </a:t>
            </a:r>
            <a:r>
              <a:rPr lang="en-US" sz="2400" i="1" dirty="0"/>
              <a:t>turn out to be</a:t>
            </a:r>
            <a:endParaRPr lang="nb-NO" dirty="0"/>
          </a:p>
        </p:txBody>
      </p:sp>
      <p:sp>
        <p:nvSpPr>
          <p:cNvPr id="3" name="Content Placeholder 2">
            <a:extLst>
              <a:ext uri="{FF2B5EF4-FFF2-40B4-BE49-F238E27FC236}">
                <a16:creationId xmlns:a16="http://schemas.microsoft.com/office/drawing/2014/main" id="{30BC99BD-9CF1-FB4A-9017-5F2F1F9A55CD}"/>
              </a:ext>
            </a:extLst>
          </p:cNvPr>
          <p:cNvSpPr>
            <a:spLocks noGrp="1"/>
          </p:cNvSpPr>
          <p:nvPr>
            <p:ph idx="1"/>
          </p:nvPr>
        </p:nvSpPr>
        <p:spPr/>
        <p:txBody>
          <a:bodyPr/>
          <a:lstStyle/>
          <a:p>
            <a:pPr marL="0" indent="0">
              <a:buNone/>
            </a:pPr>
            <a:r>
              <a:rPr lang="en-US" dirty="0"/>
              <a:t>The relevance of the </a:t>
            </a:r>
            <a:r>
              <a:rPr lang="en-US" b="1" dirty="0"/>
              <a:t>starting point for Russian </a:t>
            </a:r>
            <a:r>
              <a:rPr lang="en-US" dirty="0"/>
              <a:t>makes it possible for Imperfective </a:t>
            </a:r>
            <a:r>
              <a:rPr lang="en-US" b="1" dirty="0"/>
              <a:t>stative </a:t>
            </a:r>
            <a:r>
              <a:rPr lang="en-US" b="1" i="1" dirty="0" err="1"/>
              <a:t>ser</a:t>
            </a:r>
            <a:r>
              <a:rPr lang="en-US" b="1" dirty="0"/>
              <a:t> ‘be’ in Spanish</a:t>
            </a:r>
            <a:r>
              <a:rPr lang="en-US" dirty="0"/>
              <a:t> to be translated with </a:t>
            </a:r>
            <a:r>
              <a:rPr lang="en-US" b="1" dirty="0"/>
              <a:t>Russian</a:t>
            </a:r>
            <a:r>
              <a:rPr lang="en-US" dirty="0"/>
              <a:t> Perfectives meaning ‘become, turn out to be’ in evaluative contexts</a:t>
            </a:r>
          </a:p>
          <a:p>
            <a:endParaRPr lang="en-US" dirty="0"/>
          </a:p>
          <a:p>
            <a:r>
              <a:rPr lang="en-US" i="1" dirty="0"/>
              <a:t>No obstante, </a:t>
            </a:r>
            <a:r>
              <a:rPr lang="en-US" i="1" dirty="0" err="1"/>
              <a:t>Occidente</a:t>
            </a:r>
            <a:r>
              <a:rPr lang="en-US" i="1" dirty="0"/>
              <a:t> no </a:t>
            </a:r>
            <a:r>
              <a:rPr lang="en-US" i="1" dirty="0" err="1"/>
              <a:t>tiene</a:t>
            </a:r>
            <a:r>
              <a:rPr lang="en-US" i="1" dirty="0"/>
              <a:t> </a:t>
            </a:r>
            <a:r>
              <a:rPr lang="en-US" i="1" dirty="0" err="1"/>
              <a:t>motivos</a:t>
            </a:r>
            <a:r>
              <a:rPr lang="en-US" i="1" dirty="0"/>
              <a:t> para </a:t>
            </a:r>
            <a:r>
              <a:rPr lang="en-US" i="1" dirty="0" err="1"/>
              <a:t>desesperar</a:t>
            </a:r>
            <a:r>
              <a:rPr lang="en-US" i="1" dirty="0"/>
              <a:t>, </a:t>
            </a:r>
            <a:r>
              <a:rPr lang="en-US" i="1" dirty="0" err="1"/>
              <a:t>ya</a:t>
            </a:r>
            <a:r>
              <a:rPr lang="en-US" i="1" dirty="0"/>
              <a:t> que el </a:t>
            </a:r>
            <a:r>
              <a:rPr lang="en-US" i="1" dirty="0" err="1"/>
              <a:t>presidente</a:t>
            </a:r>
            <a:r>
              <a:rPr lang="en-US" i="1" dirty="0"/>
              <a:t> </a:t>
            </a:r>
            <a:r>
              <a:rPr lang="en-US" i="1" dirty="0" err="1"/>
              <a:t>ucraniano</a:t>
            </a:r>
            <a:r>
              <a:rPr lang="en-US" i="1" dirty="0"/>
              <a:t>, Víctor </a:t>
            </a:r>
            <a:r>
              <a:rPr lang="en-US" i="1" dirty="0" err="1"/>
              <a:t>Yanukóvich</a:t>
            </a:r>
            <a:r>
              <a:rPr lang="en-US" i="1" dirty="0"/>
              <a:t>, no </a:t>
            </a:r>
            <a:r>
              <a:rPr lang="en-US" b="1" i="1" dirty="0"/>
              <a:t>era</a:t>
            </a:r>
            <a:r>
              <a:rPr lang="en-US" b="1" dirty="0"/>
              <a:t>-</a:t>
            </a:r>
            <a:r>
              <a:rPr lang="en-US" b="1" dirty="0" err="1"/>
              <a:t>ipfv</a:t>
            </a:r>
            <a:r>
              <a:rPr lang="en-US" dirty="0"/>
              <a:t> </a:t>
            </a:r>
            <a:r>
              <a:rPr lang="en-US" i="1" dirty="0"/>
              <a:t>tan </a:t>
            </a:r>
            <a:r>
              <a:rPr lang="en-US" i="1" dirty="0" err="1"/>
              <a:t>prorruso</a:t>
            </a:r>
            <a:r>
              <a:rPr lang="en-US" i="1" dirty="0"/>
              <a:t> </a:t>
            </a:r>
            <a:r>
              <a:rPr lang="en-US" i="1" dirty="0" err="1"/>
              <a:t>como</a:t>
            </a:r>
            <a:r>
              <a:rPr lang="en-US" i="1" dirty="0"/>
              <a:t> se </a:t>
            </a:r>
            <a:r>
              <a:rPr lang="en-US" i="1" dirty="0" err="1"/>
              <a:t>pensaba</a:t>
            </a:r>
            <a:r>
              <a:rPr lang="en-US" i="1" dirty="0"/>
              <a:t>. </a:t>
            </a:r>
          </a:p>
          <a:p>
            <a:endParaRPr lang="nb-NO" dirty="0"/>
          </a:p>
          <a:p>
            <a:r>
              <a:rPr lang="nb-NO" i="1" dirty="0" err="1"/>
              <a:t>И</a:t>
            </a:r>
            <a:r>
              <a:rPr lang="nb-NO" i="1" dirty="0"/>
              <a:t> </a:t>
            </a:r>
            <a:r>
              <a:rPr lang="nb-NO" i="1" dirty="0" err="1"/>
              <a:t>все</a:t>
            </a:r>
            <a:r>
              <a:rPr lang="nb-NO" i="1" dirty="0"/>
              <a:t> </a:t>
            </a:r>
            <a:r>
              <a:rPr lang="nb-NO" i="1" dirty="0" err="1"/>
              <a:t>же</a:t>
            </a:r>
            <a:r>
              <a:rPr lang="nb-NO" i="1" dirty="0"/>
              <a:t> </a:t>
            </a:r>
            <a:r>
              <a:rPr lang="nb-NO" i="1" dirty="0" err="1"/>
              <a:t>у</a:t>
            </a:r>
            <a:r>
              <a:rPr lang="nb-NO" i="1" dirty="0"/>
              <a:t> </a:t>
            </a:r>
            <a:r>
              <a:rPr lang="nb-NO" i="1" dirty="0" err="1"/>
              <a:t>Запада</a:t>
            </a:r>
            <a:r>
              <a:rPr lang="nb-NO" i="1" dirty="0"/>
              <a:t> </a:t>
            </a:r>
            <a:r>
              <a:rPr lang="nb-NO" i="1" dirty="0" err="1"/>
              <a:t>нет</a:t>
            </a:r>
            <a:r>
              <a:rPr lang="nb-NO" i="1" dirty="0"/>
              <a:t> </a:t>
            </a:r>
            <a:r>
              <a:rPr lang="nb-NO" i="1" dirty="0" err="1"/>
              <a:t>оснований</a:t>
            </a:r>
            <a:r>
              <a:rPr lang="nb-NO" i="1" dirty="0"/>
              <a:t> </a:t>
            </a:r>
            <a:r>
              <a:rPr lang="nb-NO" i="1" dirty="0" err="1"/>
              <a:t>отчаиваться</a:t>
            </a:r>
            <a:r>
              <a:rPr lang="en-US" i="1" dirty="0"/>
              <a:t>, </a:t>
            </a:r>
            <a:r>
              <a:rPr lang="nb-NO" i="1" dirty="0" err="1"/>
              <a:t>поскольку</a:t>
            </a:r>
            <a:r>
              <a:rPr lang="nb-NO" i="1" dirty="0"/>
              <a:t> </a:t>
            </a:r>
            <a:r>
              <a:rPr lang="nb-NO" i="1" dirty="0" err="1"/>
              <a:t>украинский</a:t>
            </a:r>
            <a:r>
              <a:rPr lang="nb-NO" i="1" dirty="0"/>
              <a:t> </a:t>
            </a:r>
            <a:r>
              <a:rPr lang="nb-NO" i="1" dirty="0" err="1"/>
              <a:t>президент</a:t>
            </a:r>
            <a:r>
              <a:rPr lang="nb-NO" i="1" dirty="0"/>
              <a:t> </a:t>
            </a:r>
            <a:r>
              <a:rPr lang="nb-NO" i="1" dirty="0" err="1"/>
              <a:t>Виктор</a:t>
            </a:r>
            <a:r>
              <a:rPr lang="nb-NO" i="1" dirty="0"/>
              <a:t> </a:t>
            </a:r>
            <a:r>
              <a:rPr lang="nb-NO" i="1" dirty="0" err="1"/>
              <a:t>Янукович</a:t>
            </a:r>
            <a:r>
              <a:rPr lang="nb-NO" i="1" dirty="0"/>
              <a:t> </a:t>
            </a:r>
            <a:r>
              <a:rPr lang="nb-NO" b="1" i="1" dirty="0" err="1"/>
              <a:t>оказался</a:t>
            </a:r>
            <a:r>
              <a:rPr lang="en-US" b="1" dirty="0"/>
              <a:t>-</a:t>
            </a:r>
            <a:r>
              <a:rPr lang="en-US" b="1" dirty="0" err="1"/>
              <a:t>pfv</a:t>
            </a:r>
            <a:r>
              <a:rPr lang="en-US" dirty="0"/>
              <a:t> </a:t>
            </a:r>
            <a:r>
              <a:rPr lang="nb-NO" i="1" dirty="0" err="1"/>
              <a:t>не</a:t>
            </a:r>
            <a:r>
              <a:rPr lang="nb-NO" i="1" dirty="0"/>
              <a:t> </a:t>
            </a:r>
            <a:r>
              <a:rPr lang="nb-NO" i="1" dirty="0" err="1"/>
              <a:t>столь</a:t>
            </a:r>
            <a:r>
              <a:rPr lang="nb-NO" i="1" dirty="0"/>
              <a:t> </a:t>
            </a:r>
            <a:r>
              <a:rPr lang="nb-NO" i="1" dirty="0" err="1"/>
              <a:t>пророссийски</a:t>
            </a:r>
            <a:r>
              <a:rPr lang="nb-NO" i="1" dirty="0"/>
              <a:t> </a:t>
            </a:r>
            <a:r>
              <a:rPr lang="nb-NO" i="1" dirty="0" err="1"/>
              <a:t>настроенным</a:t>
            </a:r>
            <a:r>
              <a:rPr lang="en-US" i="1" dirty="0"/>
              <a:t>, </a:t>
            </a:r>
            <a:r>
              <a:rPr lang="nb-NO" i="1" dirty="0" err="1"/>
              <a:t>как</a:t>
            </a:r>
            <a:r>
              <a:rPr lang="nb-NO" i="1" dirty="0"/>
              <a:t> </a:t>
            </a:r>
            <a:r>
              <a:rPr lang="nb-NO" i="1" dirty="0" err="1"/>
              <a:t>предполагалось</a:t>
            </a:r>
            <a:r>
              <a:rPr lang="en-US" i="1" dirty="0"/>
              <a:t>. </a:t>
            </a:r>
          </a:p>
          <a:p>
            <a:endParaRPr lang="nb-NO" dirty="0"/>
          </a:p>
          <a:p>
            <a:r>
              <a:rPr lang="en-US" dirty="0"/>
              <a:t>‘However, the West has no reason to despair, because the Ukrainian president, Viktor </a:t>
            </a:r>
            <a:r>
              <a:rPr lang="en-US" dirty="0" err="1"/>
              <a:t>Yanukovich</a:t>
            </a:r>
            <a:r>
              <a:rPr lang="en-US" dirty="0"/>
              <a:t>, </a:t>
            </a:r>
            <a:r>
              <a:rPr lang="en-US" b="1" dirty="0"/>
              <a:t>was</a:t>
            </a:r>
            <a:r>
              <a:rPr lang="en-US" dirty="0"/>
              <a:t> not as pro-Russian as we might have thought’ [</a:t>
            </a:r>
            <a:r>
              <a:rPr lang="en-US" dirty="0" err="1"/>
              <a:t>Óscar</a:t>
            </a:r>
            <a:r>
              <a:rPr lang="en-US" dirty="0"/>
              <a:t> </a:t>
            </a:r>
            <a:r>
              <a:rPr lang="en-US" dirty="0" err="1"/>
              <a:t>Gantes</a:t>
            </a:r>
            <a:r>
              <a:rPr lang="en-US" dirty="0"/>
              <a:t>. </a:t>
            </a:r>
            <a:r>
              <a:rPr lang="en-US" dirty="0" err="1"/>
              <a:t>Ucrania</a:t>
            </a:r>
            <a:r>
              <a:rPr lang="en-US" dirty="0"/>
              <a:t>, el </a:t>
            </a:r>
            <a:r>
              <a:rPr lang="en-US" dirty="0" err="1"/>
              <a:t>dilema</a:t>
            </a:r>
            <a:r>
              <a:rPr lang="en-US" dirty="0"/>
              <a:t> de </a:t>
            </a:r>
            <a:r>
              <a:rPr lang="en-US" dirty="0" err="1"/>
              <a:t>Occidente</a:t>
            </a:r>
            <a:r>
              <a:rPr lang="en-US" dirty="0"/>
              <a:t> [</a:t>
            </a:r>
            <a:r>
              <a:rPr lang="en-US" dirty="0" err="1"/>
              <a:t>www.onemagazine.es</a:t>
            </a:r>
            <a:r>
              <a:rPr lang="en-US" dirty="0"/>
              <a:t>] (2011.11.19)]</a:t>
            </a:r>
            <a:endParaRPr lang="nb-NO" dirty="0"/>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30</a:t>
            </a:fld>
            <a:endParaRPr lang="en-US" noProof="0"/>
          </a:p>
        </p:txBody>
      </p:sp>
      <p:pic>
        <p:nvPicPr>
          <p:cNvPr id="5" name="Picture 4">
            <a:extLst>
              <a:ext uri="{FF2B5EF4-FFF2-40B4-BE49-F238E27FC236}">
                <a16:creationId xmlns:a16="http://schemas.microsoft.com/office/drawing/2014/main" id="{B4DBB207-8013-5A44-B4FD-F86529FF6C43}"/>
              </a:ext>
            </a:extLst>
          </p:cNvPr>
          <p:cNvPicPr>
            <a:picLocks noChangeAspect="1"/>
          </p:cNvPicPr>
          <p:nvPr/>
        </p:nvPicPr>
        <p:blipFill>
          <a:blip r:embed="rId2"/>
          <a:stretch>
            <a:fillRect/>
          </a:stretch>
        </p:blipFill>
        <p:spPr>
          <a:xfrm>
            <a:off x="7863841" y="-1"/>
            <a:ext cx="1280160" cy="1600201"/>
          </a:xfrm>
          <a:prstGeom prst="rect">
            <a:avLst/>
          </a:prstGeom>
        </p:spPr>
      </p:pic>
    </p:spTree>
    <p:extLst>
      <p:ext uri="{BB962C8B-B14F-4D97-AF65-F5344CB8AC3E}">
        <p14:creationId xmlns:p14="http://schemas.microsoft.com/office/powerpoint/2010/main" val="437945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lstStyle/>
          <a:p>
            <a:r>
              <a:rPr lang="en-US" dirty="0">
                <a:solidFill>
                  <a:srgbClr val="00B050"/>
                </a:solidFill>
              </a:rPr>
              <a:t>Spanish Imperfective ≈ Russian Perfective</a:t>
            </a:r>
            <a:br>
              <a:rPr lang="en-US" dirty="0">
                <a:solidFill>
                  <a:srgbClr val="00B050"/>
                </a:solidFill>
              </a:rPr>
            </a:br>
            <a:r>
              <a:rPr lang="en-US" sz="2400" dirty="0"/>
              <a:t>Spanish </a:t>
            </a:r>
            <a:r>
              <a:rPr lang="en-US" sz="2400" i="1" dirty="0"/>
              <a:t>be</a:t>
            </a:r>
            <a:r>
              <a:rPr lang="en-US" sz="2400" dirty="0"/>
              <a:t> vs. Russian </a:t>
            </a:r>
            <a:r>
              <a:rPr lang="en-US" sz="2400" i="1" dirty="0"/>
              <a:t>turn out to be</a:t>
            </a:r>
            <a:endParaRPr lang="nb-NO" dirty="0"/>
          </a:p>
        </p:txBody>
      </p:sp>
      <p:sp>
        <p:nvSpPr>
          <p:cNvPr id="3" name="Content Placeholder 2">
            <a:extLst>
              <a:ext uri="{FF2B5EF4-FFF2-40B4-BE49-F238E27FC236}">
                <a16:creationId xmlns:a16="http://schemas.microsoft.com/office/drawing/2014/main" id="{30BC99BD-9CF1-FB4A-9017-5F2F1F9A55CD}"/>
              </a:ext>
            </a:extLst>
          </p:cNvPr>
          <p:cNvSpPr>
            <a:spLocks noGrp="1"/>
          </p:cNvSpPr>
          <p:nvPr>
            <p:ph idx="1"/>
          </p:nvPr>
        </p:nvSpPr>
        <p:spPr/>
        <p:txBody>
          <a:bodyPr/>
          <a:lstStyle/>
          <a:p>
            <a:pPr marL="0" indent="0">
              <a:buNone/>
            </a:pPr>
            <a:r>
              <a:rPr lang="en-US" b="1" dirty="0"/>
              <a:t>Russian</a:t>
            </a:r>
            <a:r>
              <a:rPr lang="en-US" dirty="0"/>
              <a:t> Perfective </a:t>
            </a:r>
            <a:r>
              <a:rPr lang="en-US" b="1" dirty="0"/>
              <a:t>past active participles </a:t>
            </a:r>
            <a:r>
              <a:rPr lang="en-US" dirty="0"/>
              <a:t>can convey the </a:t>
            </a:r>
            <a:r>
              <a:rPr lang="en-US" b="1" dirty="0"/>
              <a:t>beginning of a state </a:t>
            </a:r>
            <a:r>
              <a:rPr lang="en-US" dirty="0"/>
              <a:t>that is expressed using an Imperfective verb in </a:t>
            </a:r>
            <a:r>
              <a:rPr lang="en-US" b="1" dirty="0"/>
              <a:t>Spanish</a:t>
            </a:r>
          </a:p>
          <a:p>
            <a:endParaRPr lang="en-US" dirty="0"/>
          </a:p>
          <a:p>
            <a:r>
              <a:rPr lang="en-US" i="1" dirty="0"/>
              <a:t>Por </a:t>
            </a:r>
            <a:r>
              <a:rPr lang="en-US" i="1" dirty="0" err="1"/>
              <a:t>espacio</a:t>
            </a:r>
            <a:r>
              <a:rPr lang="en-US" i="1" dirty="0"/>
              <a:t> de </a:t>
            </a:r>
            <a:r>
              <a:rPr lang="en-US" i="1" dirty="0" err="1"/>
              <a:t>casi</a:t>
            </a:r>
            <a:r>
              <a:rPr lang="en-US" i="1" dirty="0"/>
              <a:t> media hora </a:t>
            </a:r>
            <a:r>
              <a:rPr lang="en-US" i="1" dirty="0" err="1"/>
              <a:t>deambulé</a:t>
            </a:r>
            <a:r>
              <a:rPr lang="en-US" i="1" dirty="0"/>
              <a:t> entre </a:t>
            </a:r>
            <a:r>
              <a:rPr lang="en-US" i="1" dirty="0" err="1"/>
              <a:t>los</a:t>
            </a:r>
            <a:r>
              <a:rPr lang="en-US" i="1" dirty="0"/>
              <a:t> </a:t>
            </a:r>
            <a:r>
              <a:rPr lang="en-US" i="1" dirty="0" err="1"/>
              <a:t>entresijos</a:t>
            </a:r>
            <a:r>
              <a:rPr lang="en-US" i="1" dirty="0"/>
              <a:t> de </a:t>
            </a:r>
            <a:r>
              <a:rPr lang="en-US" i="1" dirty="0" err="1"/>
              <a:t>aquel</a:t>
            </a:r>
            <a:r>
              <a:rPr lang="en-US" i="1" dirty="0"/>
              <a:t> </a:t>
            </a:r>
            <a:r>
              <a:rPr lang="en-US" i="1" dirty="0" err="1"/>
              <a:t>laberinto</a:t>
            </a:r>
            <a:r>
              <a:rPr lang="en-US" i="1" dirty="0"/>
              <a:t> que </a:t>
            </a:r>
            <a:r>
              <a:rPr lang="en-US" b="1" i="1" dirty="0" err="1"/>
              <a:t>olía</a:t>
            </a:r>
            <a:r>
              <a:rPr lang="en-US" b="1" dirty="0" err="1"/>
              <a:t>-ipfv</a:t>
            </a:r>
            <a:r>
              <a:rPr lang="en-US" dirty="0"/>
              <a:t> </a:t>
            </a:r>
            <a:r>
              <a:rPr lang="en-US" i="1" dirty="0"/>
              <a:t>a </a:t>
            </a:r>
            <a:r>
              <a:rPr lang="en-US" i="1" dirty="0" err="1"/>
              <a:t>papel</a:t>
            </a:r>
            <a:r>
              <a:rPr lang="en-US" i="1" dirty="0"/>
              <a:t> </a:t>
            </a:r>
            <a:r>
              <a:rPr lang="en-US" i="1" dirty="0" err="1"/>
              <a:t>viejo</a:t>
            </a:r>
            <a:r>
              <a:rPr lang="en-US" i="1" dirty="0"/>
              <a:t>, a </a:t>
            </a:r>
            <a:r>
              <a:rPr lang="en-US" i="1" dirty="0" err="1"/>
              <a:t>polvo</a:t>
            </a:r>
            <a:r>
              <a:rPr lang="en-US" i="1" dirty="0"/>
              <a:t> y a </a:t>
            </a:r>
            <a:r>
              <a:rPr lang="en-US" i="1" dirty="0" err="1"/>
              <a:t>magia</a:t>
            </a:r>
            <a:r>
              <a:rPr lang="en-US" dirty="0"/>
              <a:t>. [S21:15]</a:t>
            </a:r>
          </a:p>
          <a:p>
            <a:endParaRPr lang="nb-NO" dirty="0"/>
          </a:p>
          <a:p>
            <a:r>
              <a:rPr lang="en-US" i="1" dirty="0" err="1"/>
              <a:t>Около</a:t>
            </a:r>
            <a:r>
              <a:rPr lang="en-US" i="1" dirty="0"/>
              <a:t> </a:t>
            </a:r>
            <a:r>
              <a:rPr lang="en-US" i="1" dirty="0" err="1"/>
              <a:t>получаса</a:t>
            </a:r>
            <a:r>
              <a:rPr lang="en-US" i="1" dirty="0"/>
              <a:t> </a:t>
            </a:r>
            <a:r>
              <a:rPr lang="en-US" i="1" dirty="0" err="1"/>
              <a:t>я</a:t>
            </a:r>
            <a:r>
              <a:rPr lang="en-US" i="1" dirty="0"/>
              <a:t> </a:t>
            </a:r>
            <a:r>
              <a:rPr lang="en-US" i="1" dirty="0" err="1"/>
              <a:t>бродил</a:t>
            </a:r>
            <a:r>
              <a:rPr lang="en-US" i="1" dirty="0"/>
              <a:t> </a:t>
            </a:r>
            <a:r>
              <a:rPr lang="en-US" i="1" dirty="0" err="1"/>
              <a:t>по</a:t>
            </a:r>
            <a:r>
              <a:rPr lang="en-US" i="1" dirty="0"/>
              <a:t> </a:t>
            </a:r>
            <a:r>
              <a:rPr lang="en-US" i="1" dirty="0" err="1"/>
              <a:t>закоулкам</a:t>
            </a:r>
            <a:r>
              <a:rPr lang="en-US" i="1" dirty="0"/>
              <a:t> </a:t>
            </a:r>
            <a:r>
              <a:rPr lang="en-US" i="1" dirty="0" err="1"/>
              <a:t>лабиринта</a:t>
            </a:r>
            <a:r>
              <a:rPr lang="en-US" i="1" dirty="0"/>
              <a:t>, </a:t>
            </a:r>
            <a:r>
              <a:rPr lang="en-US" b="1" i="1" dirty="0" err="1"/>
              <a:t>пропахшего</a:t>
            </a:r>
            <a:r>
              <a:rPr lang="en-US" b="1" dirty="0" err="1"/>
              <a:t>-pfv</a:t>
            </a:r>
            <a:r>
              <a:rPr lang="en-US" dirty="0"/>
              <a:t> </a:t>
            </a:r>
            <a:r>
              <a:rPr lang="en-US" i="1" dirty="0" err="1"/>
              <a:t>старой</a:t>
            </a:r>
            <a:r>
              <a:rPr lang="en-US" i="1" dirty="0"/>
              <a:t> </a:t>
            </a:r>
            <a:r>
              <a:rPr lang="en-US" i="1" dirty="0" err="1"/>
              <a:t>бумагой</a:t>
            </a:r>
            <a:r>
              <a:rPr lang="en-US" i="1" dirty="0"/>
              <a:t>, </a:t>
            </a:r>
            <a:r>
              <a:rPr lang="en-US" i="1" dirty="0" err="1"/>
              <a:t>пылью</a:t>
            </a:r>
            <a:r>
              <a:rPr lang="en-US" i="1" dirty="0"/>
              <a:t> </a:t>
            </a:r>
            <a:r>
              <a:rPr lang="en-US" i="1" dirty="0" err="1"/>
              <a:t>и</a:t>
            </a:r>
            <a:r>
              <a:rPr lang="en-US" i="1" dirty="0"/>
              <a:t> </a:t>
            </a:r>
            <a:r>
              <a:rPr lang="en-US" i="1" dirty="0" err="1"/>
              <a:t>волшебством</a:t>
            </a:r>
            <a:r>
              <a:rPr lang="en-US" i="1" dirty="0"/>
              <a:t>.</a:t>
            </a:r>
            <a:r>
              <a:rPr lang="en-US" dirty="0"/>
              <a:t> [R7:40]</a:t>
            </a:r>
          </a:p>
          <a:p>
            <a:endParaRPr lang="nb-NO" dirty="0"/>
          </a:p>
          <a:p>
            <a:r>
              <a:rPr lang="en-US" dirty="0"/>
              <a:t>‘For about a half an hour I wandered the passageways of that labyrinth which </a:t>
            </a:r>
            <a:r>
              <a:rPr lang="en-US" b="1" dirty="0"/>
              <a:t>smelled</a:t>
            </a:r>
            <a:r>
              <a:rPr lang="en-US" dirty="0"/>
              <a:t> of old paper, dust, and magic’</a:t>
            </a:r>
            <a:endParaRPr lang="nb-NO" dirty="0"/>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31</a:t>
            </a:fld>
            <a:endParaRPr lang="en-US" noProof="0"/>
          </a:p>
        </p:txBody>
      </p:sp>
      <p:pic>
        <p:nvPicPr>
          <p:cNvPr id="5" name="Picture 4">
            <a:extLst>
              <a:ext uri="{FF2B5EF4-FFF2-40B4-BE49-F238E27FC236}">
                <a16:creationId xmlns:a16="http://schemas.microsoft.com/office/drawing/2014/main" id="{3C36B2C7-068A-774E-BC6F-BD266E64D791}"/>
              </a:ext>
            </a:extLst>
          </p:cNvPr>
          <p:cNvPicPr>
            <a:picLocks noChangeAspect="1"/>
          </p:cNvPicPr>
          <p:nvPr/>
        </p:nvPicPr>
        <p:blipFill>
          <a:blip r:embed="rId2"/>
          <a:stretch>
            <a:fillRect/>
          </a:stretch>
        </p:blipFill>
        <p:spPr>
          <a:xfrm>
            <a:off x="7863841" y="-1"/>
            <a:ext cx="1280160" cy="1600201"/>
          </a:xfrm>
          <a:prstGeom prst="rect">
            <a:avLst/>
          </a:prstGeom>
        </p:spPr>
      </p:pic>
    </p:spTree>
    <p:extLst>
      <p:ext uri="{BB962C8B-B14F-4D97-AF65-F5344CB8AC3E}">
        <p14:creationId xmlns:p14="http://schemas.microsoft.com/office/powerpoint/2010/main" val="3843283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normAutofit/>
          </a:bodyPr>
          <a:lstStyle/>
          <a:p>
            <a:r>
              <a:rPr lang="en-US" dirty="0">
                <a:solidFill>
                  <a:srgbClr val="00B050"/>
                </a:solidFill>
              </a:rPr>
              <a:t>Spanish Imperfective ≈ Russian Perfective</a:t>
            </a:r>
            <a:br>
              <a:rPr lang="en-US" dirty="0">
                <a:solidFill>
                  <a:srgbClr val="00B050"/>
                </a:solidFill>
              </a:rPr>
            </a:br>
            <a:r>
              <a:rPr lang="en-US" sz="2400" dirty="0"/>
              <a:t>Stylistic uses with </a:t>
            </a:r>
            <a:r>
              <a:rPr lang="en-US" sz="2400" dirty="0" err="1"/>
              <a:t>verba</a:t>
            </a:r>
            <a:r>
              <a:rPr lang="en-US" sz="2400" dirty="0"/>
              <a:t> </a:t>
            </a:r>
            <a:r>
              <a:rPr lang="en-US" sz="2400" dirty="0" err="1"/>
              <a:t>dicendi</a:t>
            </a:r>
            <a:endParaRPr lang="nb-NO" dirty="0"/>
          </a:p>
        </p:txBody>
      </p:sp>
      <p:sp>
        <p:nvSpPr>
          <p:cNvPr id="3" name="Content Placeholder 2">
            <a:extLst>
              <a:ext uri="{FF2B5EF4-FFF2-40B4-BE49-F238E27FC236}">
                <a16:creationId xmlns:a16="http://schemas.microsoft.com/office/drawing/2014/main" id="{30BC99BD-9CF1-FB4A-9017-5F2F1F9A55CD}"/>
              </a:ext>
            </a:extLst>
          </p:cNvPr>
          <p:cNvSpPr>
            <a:spLocks noGrp="1"/>
          </p:cNvSpPr>
          <p:nvPr>
            <p:ph idx="1"/>
          </p:nvPr>
        </p:nvSpPr>
        <p:spPr/>
        <p:txBody>
          <a:bodyPr/>
          <a:lstStyle/>
          <a:p>
            <a:pPr marL="0" indent="0">
              <a:buNone/>
            </a:pPr>
            <a:r>
              <a:rPr lang="en-US" b="1" dirty="0"/>
              <a:t>Spanish verbs of saying </a:t>
            </a:r>
            <a:r>
              <a:rPr lang="en-US" dirty="0"/>
              <a:t>such as </a:t>
            </a:r>
            <a:r>
              <a:rPr lang="en-US" i="1" dirty="0" err="1"/>
              <a:t>decir</a:t>
            </a:r>
            <a:r>
              <a:rPr lang="en-US" dirty="0"/>
              <a:t> ‘say’ or </a:t>
            </a:r>
            <a:r>
              <a:rPr lang="en-US" i="1" dirty="0" err="1"/>
              <a:t>pronunciar</a:t>
            </a:r>
            <a:r>
              <a:rPr lang="en-US" dirty="0"/>
              <a:t> ‘pronounce’ can appear in Imperfective as </a:t>
            </a:r>
            <a:r>
              <a:rPr lang="en-US" b="1" dirty="0"/>
              <a:t>stylistic devices </a:t>
            </a:r>
            <a:r>
              <a:rPr lang="en-US" dirty="0"/>
              <a:t>to let the reader see the actions developing in front of them, as if they were spectators of the narrated events. Perfective is possible for Spanish, but without the nuance of immediacy.</a:t>
            </a:r>
          </a:p>
          <a:p>
            <a:pPr marL="0" indent="0">
              <a:buNone/>
            </a:pPr>
            <a:endParaRPr lang="en-US" dirty="0"/>
          </a:p>
          <a:p>
            <a:r>
              <a:rPr lang="en-US" b="1" i="1" dirty="0" err="1"/>
              <a:t>Decía</a:t>
            </a:r>
            <a:r>
              <a:rPr lang="en-US" b="1" dirty="0" err="1"/>
              <a:t>-ipfv</a:t>
            </a:r>
            <a:r>
              <a:rPr lang="en-US" dirty="0"/>
              <a:t> </a:t>
            </a:r>
            <a:r>
              <a:rPr lang="en-US" i="1" dirty="0"/>
              <a:t>que </a:t>
            </a:r>
            <a:r>
              <a:rPr lang="en-US" i="1" dirty="0" err="1"/>
              <a:t>alguien</a:t>
            </a:r>
            <a:r>
              <a:rPr lang="en-US" i="1" dirty="0"/>
              <a:t> la </a:t>
            </a:r>
            <a:r>
              <a:rPr lang="en-US" i="1" dirty="0" err="1"/>
              <a:t>había</a:t>
            </a:r>
            <a:r>
              <a:rPr lang="en-US" i="1" dirty="0"/>
              <a:t> </a:t>
            </a:r>
            <a:r>
              <a:rPr lang="en-US" i="1" dirty="0" err="1"/>
              <a:t>estado</a:t>
            </a:r>
            <a:r>
              <a:rPr lang="en-US" i="1" dirty="0"/>
              <a:t> </a:t>
            </a:r>
            <a:r>
              <a:rPr lang="en-US" i="1" dirty="0" err="1"/>
              <a:t>siguiendo</a:t>
            </a:r>
            <a:r>
              <a:rPr lang="en-US" i="1" dirty="0"/>
              <a:t> y que </a:t>
            </a:r>
            <a:r>
              <a:rPr lang="en-US" i="1" dirty="0" err="1"/>
              <a:t>temía</a:t>
            </a:r>
            <a:r>
              <a:rPr lang="en-US" i="1" dirty="0"/>
              <a:t> que el </a:t>
            </a:r>
            <a:r>
              <a:rPr lang="en-US" i="1" dirty="0" err="1"/>
              <a:t>tal</a:t>
            </a:r>
            <a:r>
              <a:rPr lang="en-US" i="1" dirty="0"/>
              <a:t> </a:t>
            </a:r>
            <a:r>
              <a:rPr lang="en-US" i="1" dirty="0" err="1"/>
              <a:t>Coubert</a:t>
            </a:r>
            <a:r>
              <a:rPr lang="en-US" i="1" dirty="0"/>
              <a:t> </a:t>
            </a:r>
            <a:r>
              <a:rPr lang="en-US" i="1" dirty="0" err="1"/>
              <a:t>quisiera</a:t>
            </a:r>
            <a:r>
              <a:rPr lang="en-US" i="1" dirty="0"/>
              <a:t> </a:t>
            </a:r>
            <a:r>
              <a:rPr lang="en-US" i="1" dirty="0" err="1"/>
              <a:t>hacerse</a:t>
            </a:r>
            <a:r>
              <a:rPr lang="en-US" i="1" dirty="0"/>
              <a:t> con </a:t>
            </a:r>
            <a:r>
              <a:rPr lang="en-US" i="1" dirty="0" err="1"/>
              <a:t>los</a:t>
            </a:r>
            <a:r>
              <a:rPr lang="en-US" i="1" dirty="0"/>
              <a:t> </a:t>
            </a:r>
            <a:r>
              <a:rPr lang="en-US" i="1" dirty="0" err="1"/>
              <a:t>libros</a:t>
            </a:r>
            <a:r>
              <a:rPr lang="en-US" i="1" dirty="0"/>
              <a:t> para </a:t>
            </a:r>
            <a:r>
              <a:rPr lang="en-US" i="1" dirty="0" err="1"/>
              <a:t>destruirlos</a:t>
            </a:r>
            <a:r>
              <a:rPr lang="en-US" i="1" dirty="0"/>
              <a:t>. </a:t>
            </a:r>
            <a:r>
              <a:rPr lang="en-US" dirty="0"/>
              <a:t>[S95:36]</a:t>
            </a:r>
          </a:p>
          <a:p>
            <a:endParaRPr lang="nb-NO" dirty="0"/>
          </a:p>
          <a:p>
            <a:r>
              <a:rPr lang="nb-NO" b="1" i="1" dirty="0" err="1"/>
              <a:t>Сказала</a:t>
            </a:r>
            <a:r>
              <a:rPr lang="en-US" b="1" dirty="0"/>
              <a:t>-</a:t>
            </a:r>
            <a:r>
              <a:rPr lang="en-US" b="1" dirty="0" err="1"/>
              <a:t>pfv</a:t>
            </a:r>
            <a:r>
              <a:rPr lang="en-US" dirty="0"/>
              <a:t>, </a:t>
            </a:r>
            <a:r>
              <a:rPr lang="nb-NO" i="1" dirty="0" err="1"/>
              <a:t>что</a:t>
            </a:r>
            <a:r>
              <a:rPr lang="nb-NO" i="1" dirty="0"/>
              <a:t> </a:t>
            </a:r>
            <a:r>
              <a:rPr lang="nb-NO" i="1" dirty="0" err="1"/>
              <a:t>кто</a:t>
            </a:r>
            <a:r>
              <a:rPr lang="en-US" i="1" dirty="0"/>
              <a:t>-</a:t>
            </a:r>
            <a:r>
              <a:rPr lang="nb-NO" i="1" dirty="0" err="1"/>
              <a:t>то</a:t>
            </a:r>
            <a:r>
              <a:rPr lang="nb-NO" i="1" dirty="0"/>
              <a:t> </a:t>
            </a:r>
            <a:r>
              <a:rPr lang="nb-NO" i="1" dirty="0" err="1"/>
              <a:t>преследует</a:t>
            </a:r>
            <a:r>
              <a:rPr lang="nb-NO" i="1" dirty="0"/>
              <a:t> </a:t>
            </a:r>
            <a:r>
              <a:rPr lang="nb-NO" i="1" dirty="0" err="1"/>
              <a:t>ее</a:t>
            </a:r>
            <a:r>
              <a:rPr lang="nb-NO" i="1" dirty="0"/>
              <a:t> </a:t>
            </a:r>
            <a:r>
              <a:rPr lang="nb-NO" i="1" dirty="0" err="1"/>
              <a:t>и</a:t>
            </a:r>
            <a:r>
              <a:rPr lang="nb-NO" i="1" dirty="0"/>
              <a:t> </a:t>
            </a:r>
            <a:r>
              <a:rPr lang="nb-NO" i="1" dirty="0" err="1"/>
              <a:t>она</a:t>
            </a:r>
            <a:r>
              <a:rPr lang="nb-NO" i="1" dirty="0"/>
              <a:t> </a:t>
            </a:r>
            <a:r>
              <a:rPr lang="nb-NO" i="1" dirty="0" err="1"/>
              <a:t>боится</a:t>
            </a:r>
            <a:r>
              <a:rPr lang="en-US" i="1" dirty="0"/>
              <a:t>, </a:t>
            </a:r>
            <a:r>
              <a:rPr lang="nb-NO" i="1" dirty="0" err="1"/>
              <a:t>что</a:t>
            </a:r>
            <a:r>
              <a:rPr lang="nb-NO" i="1" dirty="0"/>
              <a:t> </a:t>
            </a:r>
            <a:r>
              <a:rPr lang="nb-NO" i="1" dirty="0" err="1"/>
              <a:t>Кубер</a:t>
            </a:r>
            <a:r>
              <a:rPr lang="nb-NO" i="1" dirty="0"/>
              <a:t> </a:t>
            </a:r>
            <a:r>
              <a:rPr lang="nb-NO" i="1" dirty="0" err="1"/>
              <a:t>может</a:t>
            </a:r>
            <a:r>
              <a:rPr lang="nb-NO" i="1" dirty="0"/>
              <a:t> </a:t>
            </a:r>
            <a:r>
              <a:rPr lang="nb-NO" i="1" dirty="0" err="1"/>
              <a:t>добраться</a:t>
            </a:r>
            <a:r>
              <a:rPr lang="nb-NO" i="1" dirty="0"/>
              <a:t> </a:t>
            </a:r>
            <a:r>
              <a:rPr lang="nb-NO" i="1" dirty="0" err="1"/>
              <a:t>до</a:t>
            </a:r>
            <a:r>
              <a:rPr lang="nb-NO" i="1" dirty="0"/>
              <a:t> </a:t>
            </a:r>
            <a:r>
              <a:rPr lang="nb-NO" i="1" dirty="0" err="1"/>
              <a:t>этих</a:t>
            </a:r>
            <a:r>
              <a:rPr lang="nb-NO" i="1" dirty="0"/>
              <a:t> </a:t>
            </a:r>
            <a:r>
              <a:rPr lang="nb-NO" i="1" dirty="0" err="1"/>
              <a:t>книг</a:t>
            </a:r>
            <a:r>
              <a:rPr lang="en-US" i="1" dirty="0"/>
              <a:t>, </a:t>
            </a:r>
            <a:r>
              <a:rPr lang="nb-NO" i="1" dirty="0" err="1"/>
              <a:t>чтобы</a:t>
            </a:r>
            <a:r>
              <a:rPr lang="nb-NO" i="1" dirty="0"/>
              <a:t> </a:t>
            </a:r>
            <a:r>
              <a:rPr lang="nb-NO" i="1" dirty="0" err="1"/>
              <a:t>их</a:t>
            </a:r>
            <a:r>
              <a:rPr lang="nb-NO" i="1" dirty="0"/>
              <a:t> </a:t>
            </a:r>
            <a:r>
              <a:rPr lang="nb-NO" i="1" dirty="0" err="1"/>
              <a:t>уничтожить</a:t>
            </a:r>
            <a:r>
              <a:rPr lang="en-US" i="1" dirty="0"/>
              <a:t>. </a:t>
            </a:r>
            <a:r>
              <a:rPr lang="en-US" dirty="0"/>
              <a:t>[R79:58]</a:t>
            </a:r>
          </a:p>
          <a:p>
            <a:endParaRPr lang="nb-NO" dirty="0"/>
          </a:p>
          <a:p>
            <a:r>
              <a:rPr lang="en-US" dirty="0"/>
              <a:t>‘She </a:t>
            </a:r>
            <a:r>
              <a:rPr lang="en-US" b="1" dirty="0"/>
              <a:t>said</a:t>
            </a:r>
            <a:r>
              <a:rPr lang="en-US" dirty="0"/>
              <a:t> that someone had been following her, and that she was afraid that that </a:t>
            </a:r>
            <a:r>
              <a:rPr lang="en-US" dirty="0" err="1"/>
              <a:t>Coubert</a:t>
            </a:r>
            <a:r>
              <a:rPr lang="en-US" dirty="0"/>
              <a:t> wanted to get hold of the books in order to destroy them.’</a:t>
            </a:r>
            <a:endParaRPr lang="nb-NO" dirty="0"/>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32</a:t>
            </a:fld>
            <a:endParaRPr lang="en-US" noProof="0"/>
          </a:p>
        </p:txBody>
      </p:sp>
    </p:spTree>
    <p:extLst>
      <p:ext uri="{BB962C8B-B14F-4D97-AF65-F5344CB8AC3E}">
        <p14:creationId xmlns:p14="http://schemas.microsoft.com/office/powerpoint/2010/main" val="2787152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normAutofit/>
          </a:bodyPr>
          <a:lstStyle/>
          <a:p>
            <a:r>
              <a:rPr lang="en-US" dirty="0">
                <a:solidFill>
                  <a:srgbClr val="00B050"/>
                </a:solidFill>
              </a:rPr>
              <a:t>Spanish Imperfective ≈ Russian Perfective</a:t>
            </a:r>
            <a:br>
              <a:rPr lang="en-US" dirty="0">
                <a:solidFill>
                  <a:srgbClr val="00B050"/>
                </a:solidFill>
              </a:rPr>
            </a:br>
            <a:r>
              <a:rPr lang="en-US" sz="2400" dirty="0"/>
              <a:t>Hypothetical</a:t>
            </a:r>
            <a:r>
              <a:rPr lang="nb-NO" sz="2400" dirty="0"/>
              <a:t> </a:t>
            </a:r>
            <a:r>
              <a:rPr lang="nb-NO" sz="2400" dirty="0" err="1"/>
              <a:t>contexts</a:t>
            </a:r>
            <a:endParaRPr lang="nb-NO" dirty="0"/>
          </a:p>
        </p:txBody>
      </p:sp>
      <p:sp>
        <p:nvSpPr>
          <p:cNvPr id="3" name="Content Placeholder 2">
            <a:extLst>
              <a:ext uri="{FF2B5EF4-FFF2-40B4-BE49-F238E27FC236}">
                <a16:creationId xmlns:a16="http://schemas.microsoft.com/office/drawing/2014/main" id="{30BC99BD-9CF1-FB4A-9017-5F2F1F9A55CD}"/>
              </a:ext>
            </a:extLst>
          </p:cNvPr>
          <p:cNvSpPr>
            <a:spLocks noGrp="1"/>
          </p:cNvSpPr>
          <p:nvPr>
            <p:ph idx="1"/>
          </p:nvPr>
        </p:nvSpPr>
        <p:spPr/>
        <p:txBody>
          <a:bodyPr/>
          <a:lstStyle/>
          <a:p>
            <a:pPr marL="0" indent="0">
              <a:buNone/>
            </a:pPr>
            <a:r>
              <a:rPr lang="nb-NO" b="1" dirty="0"/>
              <a:t>Spanish </a:t>
            </a:r>
            <a:r>
              <a:rPr lang="nb-NO" b="1" dirty="0" err="1"/>
              <a:t>Imperfective</a:t>
            </a:r>
            <a:r>
              <a:rPr lang="nb-NO" dirty="0"/>
              <a:t> </a:t>
            </a:r>
            <a:r>
              <a:rPr lang="nb-NO" dirty="0" err="1"/>
              <a:t>can</a:t>
            </a:r>
            <a:r>
              <a:rPr lang="nb-NO" dirty="0"/>
              <a:t> </a:t>
            </a:r>
            <a:r>
              <a:rPr lang="nb-NO" b="1" dirty="0" err="1"/>
              <a:t>replace</a:t>
            </a:r>
            <a:r>
              <a:rPr lang="nb-NO" b="1" dirty="0"/>
              <a:t> </a:t>
            </a:r>
            <a:r>
              <a:rPr lang="nb-NO" b="1" dirty="0" err="1"/>
              <a:t>the</a:t>
            </a:r>
            <a:r>
              <a:rPr lang="nb-NO" b="1" dirty="0"/>
              <a:t> </a:t>
            </a:r>
            <a:r>
              <a:rPr lang="nb-NO" b="1" dirty="0" err="1"/>
              <a:t>conditional</a:t>
            </a:r>
            <a:r>
              <a:rPr lang="nb-NO" b="1" dirty="0"/>
              <a:t> in modal </a:t>
            </a:r>
            <a:r>
              <a:rPr lang="nb-NO" b="1" dirty="0" err="1"/>
              <a:t>contexts</a:t>
            </a:r>
            <a:r>
              <a:rPr lang="nb-NO" b="1" dirty="0"/>
              <a:t> </a:t>
            </a:r>
          </a:p>
          <a:p>
            <a:pPr marL="0" indent="0">
              <a:buNone/>
            </a:pPr>
            <a:r>
              <a:rPr lang="nb-NO" b="1" dirty="0"/>
              <a:t>Russian </a:t>
            </a:r>
            <a:r>
              <a:rPr lang="nb-NO" b="1" dirty="0" err="1"/>
              <a:t>modality</a:t>
            </a:r>
            <a:r>
              <a:rPr lang="nb-NO" b="1" dirty="0"/>
              <a:t> is </a:t>
            </a:r>
            <a:r>
              <a:rPr lang="nb-NO" b="1" dirty="0" err="1"/>
              <a:t>independent</a:t>
            </a:r>
            <a:r>
              <a:rPr lang="nb-NO" b="1" dirty="0"/>
              <a:t> </a:t>
            </a:r>
            <a:r>
              <a:rPr lang="nb-NO" b="1" dirty="0" err="1"/>
              <a:t>of</a:t>
            </a:r>
            <a:r>
              <a:rPr lang="nb-NO" b="1" dirty="0"/>
              <a:t> </a:t>
            </a:r>
            <a:r>
              <a:rPr lang="nb-NO" b="1" dirty="0" err="1"/>
              <a:t>aspect</a:t>
            </a:r>
            <a:r>
              <a:rPr lang="nb-NO" dirty="0"/>
              <a:t>, and </a:t>
            </a:r>
            <a:r>
              <a:rPr lang="nb-NO" dirty="0" err="1"/>
              <a:t>both</a:t>
            </a:r>
            <a:r>
              <a:rPr lang="nb-NO" dirty="0"/>
              <a:t> </a:t>
            </a:r>
            <a:r>
              <a:rPr lang="nb-NO" dirty="0" err="1"/>
              <a:t>aspects</a:t>
            </a:r>
            <a:r>
              <a:rPr lang="nb-NO" dirty="0"/>
              <a:t> </a:t>
            </a:r>
            <a:r>
              <a:rPr lang="nb-NO" dirty="0" err="1"/>
              <a:t>can</a:t>
            </a:r>
            <a:r>
              <a:rPr lang="nb-NO" dirty="0"/>
              <a:t> be used</a:t>
            </a:r>
          </a:p>
          <a:p>
            <a:pPr marL="0" indent="0">
              <a:buNone/>
            </a:pPr>
            <a:endParaRPr lang="nb-NO" dirty="0"/>
          </a:p>
          <a:p>
            <a:r>
              <a:rPr lang="en-US" i="1" dirty="0" err="1"/>
              <a:t>pero</a:t>
            </a:r>
            <a:r>
              <a:rPr lang="en-US" i="1" dirty="0"/>
              <a:t> </a:t>
            </a:r>
            <a:r>
              <a:rPr lang="en-US" i="1" dirty="0" err="1"/>
              <a:t>en</a:t>
            </a:r>
            <a:r>
              <a:rPr lang="en-US" i="1" dirty="0"/>
              <a:t> </a:t>
            </a:r>
            <a:r>
              <a:rPr lang="en-US" i="1" dirty="0" err="1"/>
              <a:t>boca</a:t>
            </a:r>
            <a:r>
              <a:rPr lang="en-US" i="1" dirty="0"/>
              <a:t> de mi padre </a:t>
            </a:r>
            <a:r>
              <a:rPr lang="en-US" i="1" dirty="0" err="1"/>
              <a:t>sonaba</a:t>
            </a:r>
            <a:r>
              <a:rPr lang="en-US" i="1" dirty="0"/>
              <a:t> a que </a:t>
            </a:r>
            <a:r>
              <a:rPr lang="en-US" i="1" dirty="0" err="1"/>
              <a:t>aquello</a:t>
            </a:r>
            <a:r>
              <a:rPr lang="en-US" i="1" dirty="0"/>
              <a:t> no </a:t>
            </a:r>
            <a:r>
              <a:rPr lang="en-US" b="1" i="1" dirty="0"/>
              <a:t>se lo </a:t>
            </a:r>
            <a:r>
              <a:rPr lang="en-US" b="1" i="1" dirty="0" err="1"/>
              <a:t>creían</a:t>
            </a:r>
            <a:r>
              <a:rPr lang="en-US" b="1" dirty="0" err="1"/>
              <a:t>-ipfv</a:t>
            </a:r>
            <a:r>
              <a:rPr lang="en-US" dirty="0"/>
              <a:t> </a:t>
            </a:r>
            <a:r>
              <a:rPr lang="en-US" i="1" dirty="0" err="1"/>
              <a:t>ni</a:t>
            </a:r>
            <a:r>
              <a:rPr lang="en-US" i="1" dirty="0"/>
              <a:t> las </a:t>
            </a:r>
            <a:r>
              <a:rPr lang="en-US" i="1" dirty="0" err="1"/>
              <a:t>piedras</a:t>
            </a:r>
            <a:r>
              <a:rPr lang="en-US" i="1" dirty="0"/>
              <a:t> </a:t>
            </a:r>
            <a:r>
              <a:rPr lang="en-US" dirty="0"/>
              <a:t>[S52:6]</a:t>
            </a:r>
          </a:p>
          <a:p>
            <a:endParaRPr lang="nb-NO" dirty="0"/>
          </a:p>
          <a:p>
            <a:r>
              <a:rPr lang="nb-NO" i="1" dirty="0" err="1"/>
              <a:t>Однако</a:t>
            </a:r>
            <a:r>
              <a:rPr lang="nb-NO" i="1" dirty="0"/>
              <a:t> </a:t>
            </a:r>
            <a:r>
              <a:rPr lang="nb-NO" i="1" dirty="0" err="1"/>
              <a:t>из</a:t>
            </a:r>
            <a:r>
              <a:rPr lang="nb-NO" i="1" dirty="0"/>
              <a:t> </a:t>
            </a:r>
            <a:r>
              <a:rPr lang="nb-NO" i="1" dirty="0" err="1"/>
              <a:t>уст</a:t>
            </a:r>
            <a:r>
              <a:rPr lang="nb-NO" i="1" dirty="0"/>
              <a:t> </a:t>
            </a:r>
            <a:r>
              <a:rPr lang="nb-NO" i="1" dirty="0" err="1"/>
              <a:t>моего</a:t>
            </a:r>
            <a:r>
              <a:rPr lang="nb-NO" i="1" dirty="0"/>
              <a:t> </a:t>
            </a:r>
            <a:r>
              <a:rPr lang="nb-NO" i="1" dirty="0" err="1"/>
              <a:t>отца</a:t>
            </a:r>
            <a:r>
              <a:rPr lang="nb-NO" i="1" dirty="0"/>
              <a:t> </a:t>
            </a:r>
            <a:r>
              <a:rPr lang="nb-NO" i="1" dirty="0" err="1"/>
              <a:t>она</a:t>
            </a:r>
            <a:r>
              <a:rPr lang="nb-NO" i="1" dirty="0"/>
              <a:t> </a:t>
            </a:r>
            <a:r>
              <a:rPr lang="nb-NO" i="1" dirty="0" err="1"/>
              <a:t>звучала</a:t>
            </a:r>
            <a:r>
              <a:rPr lang="nb-NO" i="1" dirty="0"/>
              <a:t> </a:t>
            </a:r>
            <a:r>
              <a:rPr lang="nb-NO" i="1" dirty="0" err="1"/>
              <a:t>так</a:t>
            </a:r>
            <a:r>
              <a:rPr lang="en-US" i="1" dirty="0"/>
              <a:t>, </a:t>
            </a:r>
            <a:r>
              <a:rPr lang="nb-NO" i="1" dirty="0" err="1"/>
              <a:t>что</a:t>
            </a:r>
            <a:r>
              <a:rPr lang="nb-NO" i="1" dirty="0"/>
              <a:t> </a:t>
            </a:r>
            <a:r>
              <a:rPr lang="nb-NO" i="1" dirty="0" err="1"/>
              <a:t>ей</a:t>
            </a:r>
            <a:r>
              <a:rPr lang="nb-NO" i="1" dirty="0"/>
              <a:t> </a:t>
            </a:r>
            <a:r>
              <a:rPr lang="nb-NO" i="1" dirty="0" err="1"/>
              <a:t>не</a:t>
            </a:r>
            <a:r>
              <a:rPr lang="nb-NO" i="1" dirty="0"/>
              <a:t> </a:t>
            </a:r>
            <a:r>
              <a:rPr lang="nb-NO" b="1" i="1" dirty="0" err="1"/>
              <a:t>поверили</a:t>
            </a:r>
            <a:r>
              <a:rPr lang="en-US" b="1" dirty="0"/>
              <a:t>-</a:t>
            </a:r>
            <a:r>
              <a:rPr lang="en-US" b="1" dirty="0" err="1"/>
              <a:t>pfv</a:t>
            </a:r>
            <a:r>
              <a:rPr lang="en-US" b="1" dirty="0"/>
              <a:t> </a:t>
            </a:r>
            <a:r>
              <a:rPr lang="nb-NO" i="1" dirty="0" err="1"/>
              <a:t>бы</a:t>
            </a:r>
            <a:r>
              <a:rPr lang="nb-NO" i="1" dirty="0"/>
              <a:t> </a:t>
            </a:r>
            <a:r>
              <a:rPr lang="nb-NO" i="1" dirty="0" err="1"/>
              <a:t>даже</a:t>
            </a:r>
            <a:r>
              <a:rPr lang="nb-NO" i="1" dirty="0"/>
              <a:t> </a:t>
            </a:r>
            <a:r>
              <a:rPr lang="nb-NO" i="1" dirty="0" err="1"/>
              <a:t>камни</a:t>
            </a:r>
            <a:r>
              <a:rPr lang="en-US" dirty="0"/>
              <a:t> [R36:38]</a:t>
            </a:r>
          </a:p>
          <a:p>
            <a:endParaRPr lang="nb-NO" dirty="0"/>
          </a:p>
          <a:p>
            <a:r>
              <a:rPr lang="en-US" dirty="0"/>
              <a:t>‘But from my father’s mouth it sounded as if not even stones </a:t>
            </a:r>
            <a:r>
              <a:rPr lang="en-US" b="1" dirty="0"/>
              <a:t>could believe</a:t>
            </a:r>
            <a:r>
              <a:rPr lang="en-US" dirty="0"/>
              <a:t> that’</a:t>
            </a:r>
            <a:r>
              <a:rPr lang="nb-NO" dirty="0"/>
              <a:t> </a:t>
            </a:r>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33</a:t>
            </a:fld>
            <a:endParaRPr lang="en-US" noProof="0"/>
          </a:p>
        </p:txBody>
      </p:sp>
    </p:spTree>
    <p:extLst>
      <p:ext uri="{BB962C8B-B14F-4D97-AF65-F5344CB8AC3E}">
        <p14:creationId xmlns:p14="http://schemas.microsoft.com/office/powerpoint/2010/main" val="2629831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normAutofit/>
          </a:bodyPr>
          <a:lstStyle/>
          <a:p>
            <a:r>
              <a:rPr lang="en-US" dirty="0">
                <a:solidFill>
                  <a:srgbClr val="00B050"/>
                </a:solidFill>
              </a:rPr>
              <a:t>Spanish Imperfective ≈ Russian Perfective</a:t>
            </a:r>
            <a:br>
              <a:rPr lang="en-US" dirty="0">
                <a:solidFill>
                  <a:srgbClr val="00B050"/>
                </a:solidFill>
              </a:rPr>
            </a:br>
            <a:r>
              <a:rPr lang="en-US" sz="2400" dirty="0"/>
              <a:t>Hypothetical</a:t>
            </a:r>
            <a:r>
              <a:rPr lang="nb-NO" sz="2400" dirty="0"/>
              <a:t> </a:t>
            </a:r>
            <a:r>
              <a:rPr lang="nb-NO" sz="2400" dirty="0" err="1"/>
              <a:t>contexts</a:t>
            </a:r>
            <a:endParaRPr lang="nb-NO" dirty="0"/>
          </a:p>
        </p:txBody>
      </p:sp>
      <p:sp>
        <p:nvSpPr>
          <p:cNvPr id="3" name="Content Placeholder 2">
            <a:extLst>
              <a:ext uri="{FF2B5EF4-FFF2-40B4-BE49-F238E27FC236}">
                <a16:creationId xmlns:a16="http://schemas.microsoft.com/office/drawing/2014/main" id="{30BC99BD-9CF1-FB4A-9017-5F2F1F9A55CD}"/>
              </a:ext>
            </a:extLst>
          </p:cNvPr>
          <p:cNvSpPr>
            <a:spLocks noGrp="1"/>
          </p:cNvSpPr>
          <p:nvPr>
            <p:ph idx="1"/>
          </p:nvPr>
        </p:nvSpPr>
        <p:spPr/>
        <p:txBody>
          <a:bodyPr/>
          <a:lstStyle/>
          <a:p>
            <a:pPr marL="0" indent="0">
              <a:buNone/>
            </a:pPr>
            <a:r>
              <a:rPr lang="en-US" b="1" dirty="0"/>
              <a:t>Russian</a:t>
            </a:r>
            <a:r>
              <a:rPr lang="en-US" dirty="0"/>
              <a:t> can use the Perfective </a:t>
            </a:r>
            <a:r>
              <a:rPr lang="en-US" b="1" dirty="0"/>
              <a:t>future in hypothetical contexts</a:t>
            </a:r>
            <a:endParaRPr lang="en-US" dirty="0"/>
          </a:p>
          <a:p>
            <a:pPr marL="0" indent="0">
              <a:buNone/>
            </a:pPr>
            <a:endParaRPr lang="nb-NO" dirty="0"/>
          </a:p>
          <a:p>
            <a:r>
              <a:rPr lang="en-US" i="1" dirty="0" err="1"/>
              <a:t>Creía</a:t>
            </a:r>
            <a:r>
              <a:rPr lang="en-US" i="1" dirty="0"/>
              <a:t> que </a:t>
            </a:r>
            <a:r>
              <a:rPr lang="en-US" i="1" dirty="0" err="1"/>
              <a:t>si</a:t>
            </a:r>
            <a:r>
              <a:rPr lang="en-US" i="1" dirty="0"/>
              <a:t> era </a:t>
            </a:r>
            <a:r>
              <a:rPr lang="en-US" i="1" dirty="0" err="1"/>
              <a:t>yo</a:t>
            </a:r>
            <a:r>
              <a:rPr lang="en-US" i="1" dirty="0"/>
              <a:t> </a:t>
            </a:r>
            <a:r>
              <a:rPr lang="en-US" i="1" dirty="0" err="1"/>
              <a:t>quien</a:t>
            </a:r>
            <a:r>
              <a:rPr lang="en-US" i="1" dirty="0"/>
              <a:t> lo </a:t>
            </a:r>
            <a:r>
              <a:rPr lang="en-US" b="1" i="1" dirty="0" err="1"/>
              <a:t>sugería</a:t>
            </a:r>
            <a:r>
              <a:rPr lang="en-US" b="1" dirty="0" err="1"/>
              <a:t>-ipfv</a:t>
            </a:r>
            <a:r>
              <a:rPr lang="en-US" dirty="0"/>
              <a:t>, </a:t>
            </a:r>
            <a:r>
              <a:rPr lang="en-US" i="1" dirty="0" err="1"/>
              <a:t>facilitaría</a:t>
            </a:r>
            <a:r>
              <a:rPr lang="en-US" i="1" dirty="0"/>
              <a:t> las </a:t>
            </a:r>
            <a:r>
              <a:rPr lang="en-US" i="1" dirty="0" err="1"/>
              <a:t>cosas</a:t>
            </a:r>
            <a:r>
              <a:rPr lang="en-US" dirty="0"/>
              <a:t>. [S67:18]</a:t>
            </a:r>
          </a:p>
          <a:p>
            <a:endParaRPr lang="nb-NO" dirty="0"/>
          </a:p>
          <a:p>
            <a:r>
              <a:rPr lang="nb-NO" i="1" dirty="0" err="1"/>
              <a:t>Мне</a:t>
            </a:r>
            <a:r>
              <a:rPr lang="nb-NO" i="1" dirty="0"/>
              <a:t> </a:t>
            </a:r>
            <a:r>
              <a:rPr lang="nb-NO" i="1" dirty="0" err="1"/>
              <a:t>казалось</a:t>
            </a:r>
            <a:r>
              <a:rPr lang="en-US" i="1" dirty="0"/>
              <a:t>, </a:t>
            </a:r>
            <a:r>
              <a:rPr lang="nb-NO" i="1" dirty="0" err="1"/>
              <a:t>что</a:t>
            </a:r>
            <a:r>
              <a:rPr lang="en-US" i="1" dirty="0"/>
              <a:t>, </a:t>
            </a:r>
            <a:r>
              <a:rPr lang="nb-NO" i="1" dirty="0" err="1"/>
              <a:t>если</a:t>
            </a:r>
            <a:r>
              <a:rPr lang="nb-NO" i="1" dirty="0"/>
              <a:t> </a:t>
            </a:r>
            <a:r>
              <a:rPr lang="nb-NO" i="1" dirty="0" err="1"/>
              <a:t>такой</a:t>
            </a:r>
            <a:r>
              <a:rPr lang="nb-NO" i="1" dirty="0"/>
              <a:t> </a:t>
            </a:r>
            <a:r>
              <a:rPr lang="nb-NO" i="1" dirty="0" err="1"/>
              <a:t>разговор</a:t>
            </a:r>
            <a:r>
              <a:rPr lang="nb-NO" i="1" dirty="0"/>
              <a:t> </a:t>
            </a:r>
            <a:r>
              <a:rPr lang="nb-NO" b="1" i="1" dirty="0" err="1"/>
              <a:t>заведу</a:t>
            </a:r>
            <a:r>
              <a:rPr lang="en-US" b="1" dirty="0"/>
              <a:t>-</a:t>
            </a:r>
            <a:r>
              <a:rPr lang="en-US" b="1" dirty="0" err="1"/>
              <a:t>pfv</a:t>
            </a:r>
            <a:r>
              <a:rPr lang="en-US" dirty="0"/>
              <a:t> </a:t>
            </a:r>
            <a:r>
              <a:rPr lang="nb-NO" i="1" dirty="0" err="1"/>
              <a:t>именно</a:t>
            </a:r>
            <a:r>
              <a:rPr lang="nb-NO" i="1" dirty="0"/>
              <a:t> </a:t>
            </a:r>
            <a:r>
              <a:rPr lang="nb-NO" i="1" dirty="0" err="1"/>
              <a:t>я</a:t>
            </a:r>
            <a:r>
              <a:rPr lang="en-US" i="1" dirty="0"/>
              <a:t>, </a:t>
            </a:r>
            <a:r>
              <a:rPr lang="nb-NO" i="1" dirty="0" err="1"/>
              <a:t>отцу</a:t>
            </a:r>
            <a:r>
              <a:rPr lang="nb-NO" i="1" dirty="0"/>
              <a:t> </a:t>
            </a:r>
            <a:r>
              <a:rPr lang="nb-NO" i="1" dirty="0" err="1"/>
              <a:t>будет</a:t>
            </a:r>
            <a:r>
              <a:rPr lang="nb-NO" i="1" dirty="0"/>
              <a:t> </a:t>
            </a:r>
            <a:r>
              <a:rPr lang="nb-NO" i="1" dirty="0" err="1"/>
              <a:t>проще</a:t>
            </a:r>
            <a:r>
              <a:rPr lang="nb-NO" i="1" dirty="0"/>
              <a:t> </a:t>
            </a:r>
            <a:r>
              <a:rPr lang="nb-NO" i="1" dirty="0" err="1"/>
              <a:t>говорить</a:t>
            </a:r>
            <a:r>
              <a:rPr lang="nb-NO" i="1" dirty="0"/>
              <a:t> </a:t>
            </a:r>
            <a:r>
              <a:rPr lang="nb-NO" i="1" dirty="0" err="1"/>
              <a:t>на</a:t>
            </a:r>
            <a:r>
              <a:rPr lang="nb-NO" i="1" dirty="0"/>
              <a:t> </a:t>
            </a:r>
            <a:r>
              <a:rPr lang="nb-NO" i="1" dirty="0" err="1"/>
              <a:t>эту</a:t>
            </a:r>
            <a:r>
              <a:rPr lang="nb-NO" i="1" dirty="0"/>
              <a:t> </a:t>
            </a:r>
            <a:r>
              <a:rPr lang="nb-NO" i="1" dirty="0" err="1"/>
              <a:t>тему</a:t>
            </a:r>
            <a:r>
              <a:rPr lang="en-US" i="1" dirty="0"/>
              <a:t>. </a:t>
            </a:r>
            <a:r>
              <a:rPr lang="en-US" dirty="0"/>
              <a:t>[R52:27]</a:t>
            </a:r>
          </a:p>
          <a:p>
            <a:endParaRPr lang="nb-NO" dirty="0"/>
          </a:p>
          <a:p>
            <a:r>
              <a:rPr lang="en-US" dirty="0"/>
              <a:t>‘I thought that if it was me who </a:t>
            </a:r>
            <a:r>
              <a:rPr lang="en-US" b="1" dirty="0"/>
              <a:t>would suggest</a:t>
            </a:r>
            <a:r>
              <a:rPr lang="en-US" dirty="0"/>
              <a:t> it, things would go smoother / it would be easier for my father to talk about it’</a:t>
            </a:r>
            <a:endParaRPr lang="nb-NO" dirty="0"/>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34</a:t>
            </a:fld>
            <a:endParaRPr lang="en-US" noProof="0"/>
          </a:p>
        </p:txBody>
      </p:sp>
    </p:spTree>
    <p:extLst>
      <p:ext uri="{BB962C8B-B14F-4D97-AF65-F5344CB8AC3E}">
        <p14:creationId xmlns:p14="http://schemas.microsoft.com/office/powerpoint/2010/main" val="3598759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normAutofit/>
          </a:bodyPr>
          <a:lstStyle/>
          <a:p>
            <a:r>
              <a:rPr lang="en-US" dirty="0">
                <a:solidFill>
                  <a:srgbClr val="00B050"/>
                </a:solidFill>
              </a:rPr>
              <a:t>Spanish Imperfective ≈ Russian Perfective</a:t>
            </a:r>
            <a:br>
              <a:rPr lang="en-US" dirty="0">
                <a:solidFill>
                  <a:srgbClr val="00B050"/>
                </a:solidFill>
              </a:rPr>
            </a:br>
            <a:r>
              <a:rPr lang="en-US" sz="2400" dirty="0"/>
              <a:t>Hypothetical</a:t>
            </a:r>
            <a:r>
              <a:rPr lang="nb-NO" sz="2400" dirty="0"/>
              <a:t> </a:t>
            </a:r>
            <a:r>
              <a:rPr lang="nb-NO" sz="2400" dirty="0" err="1"/>
              <a:t>contexts</a:t>
            </a:r>
            <a:endParaRPr lang="nb-NO" dirty="0"/>
          </a:p>
        </p:txBody>
      </p:sp>
      <p:sp>
        <p:nvSpPr>
          <p:cNvPr id="3" name="Content Placeholder 2">
            <a:extLst>
              <a:ext uri="{FF2B5EF4-FFF2-40B4-BE49-F238E27FC236}">
                <a16:creationId xmlns:a16="http://schemas.microsoft.com/office/drawing/2014/main" id="{30BC99BD-9CF1-FB4A-9017-5F2F1F9A55CD}"/>
              </a:ext>
            </a:extLst>
          </p:cNvPr>
          <p:cNvSpPr>
            <a:spLocks noGrp="1"/>
          </p:cNvSpPr>
          <p:nvPr>
            <p:ph idx="1"/>
          </p:nvPr>
        </p:nvSpPr>
        <p:spPr/>
        <p:txBody>
          <a:bodyPr/>
          <a:lstStyle/>
          <a:p>
            <a:pPr marL="0" indent="0">
              <a:buNone/>
            </a:pPr>
            <a:r>
              <a:rPr lang="en-US" b="1" dirty="0"/>
              <a:t>Russian imperatives </a:t>
            </a:r>
            <a:r>
              <a:rPr lang="en-US" dirty="0"/>
              <a:t>can also </a:t>
            </a:r>
            <a:r>
              <a:rPr lang="en-US" b="1" dirty="0"/>
              <a:t>be used as conditionals</a:t>
            </a:r>
          </a:p>
          <a:p>
            <a:pPr marL="0" indent="0">
              <a:buNone/>
            </a:pPr>
            <a:endParaRPr lang="nb-NO" dirty="0"/>
          </a:p>
          <a:p>
            <a:r>
              <a:rPr lang="en-US" i="1" dirty="0" err="1"/>
              <a:t>Tenía</a:t>
            </a:r>
            <a:r>
              <a:rPr lang="en-US" i="1" dirty="0"/>
              <a:t> la </a:t>
            </a:r>
            <a:r>
              <a:rPr lang="en-US" i="1" dirty="0" err="1"/>
              <a:t>voz</a:t>
            </a:r>
            <a:r>
              <a:rPr lang="en-US" i="1" dirty="0"/>
              <a:t> de </a:t>
            </a:r>
            <a:r>
              <a:rPr lang="en-US" i="1" dirty="0" err="1"/>
              <a:t>cristal</a:t>
            </a:r>
            <a:r>
              <a:rPr lang="en-US" i="1" dirty="0"/>
              <a:t>, </a:t>
            </a:r>
            <a:r>
              <a:rPr lang="en-US" i="1" dirty="0" err="1"/>
              <a:t>transparente</a:t>
            </a:r>
            <a:r>
              <a:rPr lang="en-US" i="1" dirty="0"/>
              <a:t> y tan </a:t>
            </a:r>
            <a:r>
              <a:rPr lang="en-US" i="1" dirty="0" err="1"/>
              <a:t>frágil</a:t>
            </a:r>
            <a:r>
              <a:rPr lang="en-US" i="1" dirty="0"/>
              <a:t> que me </a:t>
            </a:r>
            <a:r>
              <a:rPr lang="en-US" i="1" dirty="0" err="1"/>
              <a:t>pareció</a:t>
            </a:r>
            <a:r>
              <a:rPr lang="en-US" i="1" dirty="0"/>
              <a:t> que </a:t>
            </a:r>
            <a:r>
              <a:rPr lang="en-US" i="1" dirty="0" err="1"/>
              <a:t>sus</a:t>
            </a:r>
            <a:r>
              <a:rPr lang="en-US" i="1" dirty="0"/>
              <a:t> palabras se </a:t>
            </a:r>
            <a:r>
              <a:rPr lang="en-US" i="1" dirty="0" err="1"/>
              <a:t>quebrarían</a:t>
            </a:r>
            <a:r>
              <a:rPr lang="en-US" i="1" dirty="0"/>
              <a:t> </a:t>
            </a:r>
            <a:r>
              <a:rPr lang="en-US" i="1" dirty="0" err="1"/>
              <a:t>si</a:t>
            </a:r>
            <a:r>
              <a:rPr lang="en-US" i="1" dirty="0"/>
              <a:t> la </a:t>
            </a:r>
            <a:r>
              <a:rPr lang="en-US" b="1" i="1" dirty="0" err="1"/>
              <a:t>interrumpía</a:t>
            </a:r>
            <a:r>
              <a:rPr lang="en-US" b="1" dirty="0" err="1"/>
              <a:t>-ipfv</a:t>
            </a:r>
            <a:r>
              <a:rPr lang="en-US" dirty="0"/>
              <a:t> </a:t>
            </a:r>
            <a:r>
              <a:rPr lang="en-US" i="1" dirty="0"/>
              <a:t>a media </a:t>
            </a:r>
            <a:r>
              <a:rPr lang="en-US" i="1" dirty="0" err="1"/>
              <a:t>frase</a:t>
            </a:r>
            <a:r>
              <a:rPr lang="en-US" dirty="0"/>
              <a:t>. [S36:3]</a:t>
            </a:r>
          </a:p>
          <a:p>
            <a:endParaRPr lang="nb-NO" dirty="0"/>
          </a:p>
          <a:p>
            <a:r>
              <a:rPr lang="nb-NO" i="1" dirty="0" err="1"/>
              <a:t>Ее</a:t>
            </a:r>
            <a:r>
              <a:rPr lang="nb-NO" i="1" dirty="0"/>
              <a:t> </a:t>
            </a:r>
            <a:r>
              <a:rPr lang="nb-NO" i="1" dirty="0" err="1"/>
              <a:t>слова</a:t>
            </a:r>
            <a:r>
              <a:rPr lang="nb-NO" i="1" dirty="0"/>
              <a:t> </a:t>
            </a:r>
            <a:r>
              <a:rPr lang="nb-NO" i="1" dirty="0" err="1"/>
              <a:t>были</a:t>
            </a:r>
            <a:r>
              <a:rPr lang="nb-NO" i="1" dirty="0"/>
              <a:t> </a:t>
            </a:r>
            <a:r>
              <a:rPr lang="nb-NO" i="1" dirty="0" err="1"/>
              <a:t>как</a:t>
            </a:r>
            <a:r>
              <a:rPr lang="nb-NO" i="1" dirty="0"/>
              <a:t> </a:t>
            </a:r>
            <a:r>
              <a:rPr lang="nb-NO" i="1" dirty="0" err="1"/>
              <a:t>хрупкое</a:t>
            </a:r>
            <a:r>
              <a:rPr lang="nb-NO" i="1" dirty="0"/>
              <a:t> </a:t>
            </a:r>
            <a:r>
              <a:rPr lang="nb-NO" i="1" dirty="0" err="1"/>
              <a:t>прозрачное</a:t>
            </a:r>
            <a:r>
              <a:rPr lang="nb-NO" i="1" dirty="0"/>
              <a:t> </a:t>
            </a:r>
            <a:r>
              <a:rPr lang="nb-NO" i="1" dirty="0" err="1"/>
              <a:t>стекло</a:t>
            </a:r>
            <a:r>
              <a:rPr lang="en-US" i="1" dirty="0"/>
              <a:t>; </a:t>
            </a:r>
            <a:r>
              <a:rPr lang="nb-NO" i="1" dirty="0" err="1"/>
              <a:t>казалось</a:t>
            </a:r>
            <a:r>
              <a:rPr lang="en-US" i="1" dirty="0"/>
              <a:t>, </a:t>
            </a:r>
            <a:r>
              <a:rPr lang="nb-NO" b="1" i="1" dirty="0" err="1"/>
              <a:t>оборви</a:t>
            </a:r>
            <a:r>
              <a:rPr lang="en-US" b="1" dirty="0"/>
              <a:t>-</a:t>
            </a:r>
            <a:r>
              <a:rPr lang="en-US" b="1" dirty="0" err="1"/>
              <a:t>pfv</a:t>
            </a:r>
            <a:r>
              <a:rPr lang="en-US" dirty="0"/>
              <a:t> </a:t>
            </a:r>
            <a:r>
              <a:rPr lang="nb-NO" i="1" dirty="0" err="1"/>
              <a:t>я</a:t>
            </a:r>
            <a:r>
              <a:rPr lang="nb-NO" i="1" dirty="0"/>
              <a:t> </a:t>
            </a:r>
            <a:r>
              <a:rPr lang="nb-NO" i="1" dirty="0" err="1"/>
              <a:t>ее</a:t>
            </a:r>
            <a:r>
              <a:rPr lang="nb-NO" i="1" dirty="0"/>
              <a:t> </a:t>
            </a:r>
            <a:r>
              <a:rPr lang="nb-NO" i="1" dirty="0" err="1"/>
              <a:t>на</a:t>
            </a:r>
            <a:r>
              <a:rPr lang="nb-NO" i="1" dirty="0"/>
              <a:t> </a:t>
            </a:r>
            <a:r>
              <a:rPr lang="nb-NO" i="1" dirty="0" err="1"/>
              <a:t>полуфразе</a:t>
            </a:r>
            <a:r>
              <a:rPr lang="en-US" i="1" dirty="0"/>
              <a:t>, </a:t>
            </a:r>
            <a:r>
              <a:rPr lang="nb-NO" i="1" dirty="0" err="1"/>
              <a:t>они</a:t>
            </a:r>
            <a:r>
              <a:rPr lang="nb-NO" i="1" dirty="0"/>
              <a:t> </a:t>
            </a:r>
            <a:r>
              <a:rPr lang="nb-NO" i="1" dirty="0" err="1"/>
              <a:t>бы</a:t>
            </a:r>
            <a:r>
              <a:rPr lang="nb-NO" i="1" dirty="0"/>
              <a:t> </a:t>
            </a:r>
            <a:r>
              <a:rPr lang="nb-NO" i="1" dirty="0" err="1"/>
              <a:t>разбились</a:t>
            </a:r>
            <a:r>
              <a:rPr lang="en-US" i="1" dirty="0"/>
              <a:t>. </a:t>
            </a:r>
            <a:r>
              <a:rPr lang="en-US" dirty="0"/>
              <a:t>[R20:27]</a:t>
            </a:r>
          </a:p>
          <a:p>
            <a:endParaRPr lang="nb-NO" dirty="0"/>
          </a:p>
          <a:p>
            <a:r>
              <a:rPr lang="en-US" dirty="0"/>
              <a:t>‘She had a crystal voice, transparent and so fragile that I thought that her words would break if I </a:t>
            </a:r>
            <a:r>
              <a:rPr lang="en-US" b="1" dirty="0"/>
              <a:t>interrupted</a:t>
            </a:r>
            <a:r>
              <a:rPr lang="en-US" dirty="0"/>
              <a:t> her in the middle of a sentence’</a:t>
            </a:r>
            <a:endParaRPr lang="nb-NO" dirty="0"/>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35</a:t>
            </a:fld>
            <a:endParaRPr lang="en-US" noProof="0"/>
          </a:p>
        </p:txBody>
      </p:sp>
    </p:spTree>
    <p:extLst>
      <p:ext uri="{BB962C8B-B14F-4D97-AF65-F5344CB8AC3E}">
        <p14:creationId xmlns:p14="http://schemas.microsoft.com/office/powerpoint/2010/main" val="918166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6269-4BD9-2C41-B209-6E24663202B4}"/>
              </a:ext>
            </a:extLst>
          </p:cNvPr>
          <p:cNvSpPr>
            <a:spLocks noGrp="1"/>
          </p:cNvSpPr>
          <p:nvPr>
            <p:ph type="title"/>
          </p:nvPr>
        </p:nvSpPr>
        <p:spPr/>
        <p:txBody>
          <a:bodyPr>
            <a:normAutofit/>
          </a:bodyPr>
          <a:lstStyle/>
          <a:p>
            <a:r>
              <a:rPr lang="en-US" dirty="0">
                <a:solidFill>
                  <a:srgbClr val="00B050"/>
                </a:solidFill>
              </a:rPr>
              <a:t>Spanish Imperfective ≈ Russian Perfective</a:t>
            </a:r>
            <a:br>
              <a:rPr lang="en-US" dirty="0">
                <a:solidFill>
                  <a:srgbClr val="00B050"/>
                </a:solidFill>
              </a:rPr>
            </a:br>
            <a:r>
              <a:rPr lang="nb-NO" sz="2400" dirty="0" err="1"/>
              <a:t>Summary</a:t>
            </a:r>
            <a:endParaRPr lang="nb-NO" dirty="0"/>
          </a:p>
        </p:txBody>
      </p:sp>
      <p:sp>
        <p:nvSpPr>
          <p:cNvPr id="11" name="Content Placeholder 10">
            <a:extLst>
              <a:ext uri="{FF2B5EF4-FFF2-40B4-BE49-F238E27FC236}">
                <a16:creationId xmlns:a16="http://schemas.microsoft.com/office/drawing/2014/main" id="{171AAE2B-0C80-5540-8CAA-82D70732F1FD}"/>
              </a:ext>
            </a:extLst>
          </p:cNvPr>
          <p:cNvSpPr>
            <a:spLocks noGrp="1"/>
          </p:cNvSpPr>
          <p:nvPr>
            <p:ph sz="half" idx="1"/>
          </p:nvPr>
        </p:nvSpPr>
        <p:spPr>
          <a:xfrm>
            <a:off x="5093378" y="1849654"/>
            <a:ext cx="4038600" cy="4288383"/>
          </a:xfrm>
        </p:spPr>
        <p:txBody>
          <a:bodyPr/>
          <a:lstStyle/>
          <a:p>
            <a:pPr marL="0" indent="0">
              <a:buNone/>
            </a:pPr>
            <a:r>
              <a:rPr lang="nb-NO" sz="2400" b="1" dirty="0"/>
              <a:t>Russian: </a:t>
            </a:r>
          </a:p>
          <a:p>
            <a:pPr marL="0" indent="0">
              <a:buNone/>
            </a:pPr>
            <a:r>
              <a:rPr lang="nb-NO" sz="2400" b="1" dirty="0" err="1"/>
              <a:t>event-internal</a:t>
            </a:r>
            <a:r>
              <a:rPr lang="nb-NO" sz="2400" b="1" dirty="0"/>
              <a:t> </a:t>
            </a:r>
            <a:r>
              <a:rPr lang="nb-NO" sz="2400" b="1" dirty="0" err="1"/>
              <a:t>perspective</a:t>
            </a:r>
            <a:endParaRPr lang="nb-NO" sz="2400" b="1" dirty="0"/>
          </a:p>
          <a:p>
            <a:pPr marL="0" indent="0">
              <a:buNone/>
            </a:pPr>
            <a:r>
              <a:rPr lang="nb-NO" sz="2400" dirty="0"/>
              <a:t>	Sensitive to:</a:t>
            </a:r>
          </a:p>
          <a:p>
            <a:pPr marL="0" indent="0">
              <a:buNone/>
            </a:pPr>
            <a:r>
              <a:rPr lang="nb-NO" sz="2400" dirty="0"/>
              <a:t>		Initial </a:t>
            </a:r>
            <a:r>
              <a:rPr lang="nb-NO" sz="2400" dirty="0" err="1"/>
              <a:t>boundary</a:t>
            </a:r>
            <a:endParaRPr lang="nb-NO" sz="2400" dirty="0"/>
          </a:p>
          <a:p>
            <a:pPr marL="0" indent="0">
              <a:buNone/>
            </a:pPr>
            <a:endParaRPr lang="nb-NO" dirty="0"/>
          </a:p>
        </p:txBody>
      </p:sp>
      <p:sp>
        <p:nvSpPr>
          <p:cNvPr id="12" name="Content Placeholder 11">
            <a:extLst>
              <a:ext uri="{FF2B5EF4-FFF2-40B4-BE49-F238E27FC236}">
                <a16:creationId xmlns:a16="http://schemas.microsoft.com/office/drawing/2014/main" id="{8689CB12-3735-0A43-A658-59F41E63831F}"/>
              </a:ext>
            </a:extLst>
          </p:cNvPr>
          <p:cNvSpPr>
            <a:spLocks noGrp="1"/>
          </p:cNvSpPr>
          <p:nvPr>
            <p:ph sz="half" idx="2"/>
          </p:nvPr>
        </p:nvSpPr>
        <p:spPr>
          <a:xfrm>
            <a:off x="436578" y="1849655"/>
            <a:ext cx="3902216" cy="4288383"/>
          </a:xfrm>
        </p:spPr>
        <p:txBody>
          <a:bodyPr>
            <a:normAutofit/>
          </a:bodyPr>
          <a:lstStyle/>
          <a:p>
            <a:pPr marL="0" indent="0">
              <a:buNone/>
            </a:pPr>
            <a:r>
              <a:rPr lang="nb-NO" sz="2400" b="1" dirty="0"/>
              <a:t>Spanish: </a:t>
            </a:r>
          </a:p>
          <a:p>
            <a:pPr marL="0" indent="0">
              <a:buNone/>
            </a:pPr>
            <a:r>
              <a:rPr lang="nb-NO" sz="2400" b="1" dirty="0" err="1"/>
              <a:t>event-external</a:t>
            </a:r>
            <a:r>
              <a:rPr lang="nb-NO" sz="2400" b="1" dirty="0"/>
              <a:t> </a:t>
            </a:r>
            <a:r>
              <a:rPr lang="nb-NO" sz="2400" b="1" dirty="0" err="1"/>
              <a:t>perspective</a:t>
            </a:r>
            <a:endParaRPr lang="nb-NO" sz="2400" b="1" dirty="0"/>
          </a:p>
          <a:p>
            <a:pPr marL="400050" lvl="1" indent="0">
              <a:buNone/>
            </a:pPr>
            <a:r>
              <a:rPr lang="nb-NO" sz="2400" dirty="0"/>
              <a:t>Sensitive to:</a:t>
            </a:r>
          </a:p>
          <a:p>
            <a:pPr marL="0" indent="0">
              <a:buNone/>
            </a:pPr>
            <a:r>
              <a:rPr lang="nb-NO" sz="2400" dirty="0"/>
              <a:t>		</a:t>
            </a:r>
            <a:r>
              <a:rPr lang="nb-NO" sz="2400" dirty="0" err="1"/>
              <a:t>Missing</a:t>
            </a:r>
            <a:r>
              <a:rPr lang="nb-NO" sz="2400" dirty="0"/>
              <a:t> </a:t>
            </a:r>
            <a:r>
              <a:rPr lang="nb-NO" sz="2400" dirty="0" err="1"/>
              <a:t>endpoint</a:t>
            </a:r>
            <a:endParaRPr lang="nb-NO" sz="2400" dirty="0"/>
          </a:p>
        </p:txBody>
      </p:sp>
      <p:sp>
        <p:nvSpPr>
          <p:cNvPr id="4" name="Slide Number Placeholder 3">
            <a:extLst>
              <a:ext uri="{FF2B5EF4-FFF2-40B4-BE49-F238E27FC236}">
                <a16:creationId xmlns:a16="http://schemas.microsoft.com/office/drawing/2014/main" id="{7A8F4E76-0AA4-D349-9F38-2C80A68B55DF}"/>
              </a:ext>
            </a:extLst>
          </p:cNvPr>
          <p:cNvSpPr>
            <a:spLocks noGrp="1"/>
          </p:cNvSpPr>
          <p:nvPr>
            <p:ph type="sldNum" sz="quarter" idx="12"/>
          </p:nvPr>
        </p:nvSpPr>
        <p:spPr/>
        <p:txBody>
          <a:bodyPr/>
          <a:lstStyle/>
          <a:p>
            <a:fld id="{48967F36-0B61-F749-ACDB-F36D75792314}" type="slidenum">
              <a:rPr lang="en-US" noProof="0" smtClean="0"/>
              <a:pPr/>
              <a:t>36</a:t>
            </a:fld>
            <a:endParaRPr lang="en-US" noProof="0"/>
          </a:p>
        </p:txBody>
      </p:sp>
      <p:pic>
        <p:nvPicPr>
          <p:cNvPr id="8" name="Picture 7">
            <a:extLst>
              <a:ext uri="{FF2B5EF4-FFF2-40B4-BE49-F238E27FC236}">
                <a16:creationId xmlns:a16="http://schemas.microsoft.com/office/drawing/2014/main" id="{B9F35646-0E4C-C345-8922-B278DD56FF26}"/>
              </a:ext>
            </a:extLst>
          </p:cNvPr>
          <p:cNvPicPr>
            <a:picLocks noChangeAspect="1"/>
          </p:cNvPicPr>
          <p:nvPr/>
        </p:nvPicPr>
        <p:blipFill>
          <a:blip r:embed="rId2"/>
          <a:stretch>
            <a:fillRect/>
          </a:stretch>
        </p:blipFill>
        <p:spPr>
          <a:xfrm>
            <a:off x="2298187" y="4776982"/>
            <a:ext cx="4624342" cy="1363185"/>
          </a:xfrm>
          <a:prstGeom prst="rect">
            <a:avLst/>
          </a:prstGeom>
        </p:spPr>
      </p:pic>
      <p:sp>
        <p:nvSpPr>
          <p:cNvPr id="9" name="TextBox 8">
            <a:extLst>
              <a:ext uri="{FF2B5EF4-FFF2-40B4-BE49-F238E27FC236}">
                <a16:creationId xmlns:a16="http://schemas.microsoft.com/office/drawing/2014/main" id="{32DD7165-291D-A447-BC9C-3AC6B101FDDC}"/>
              </a:ext>
            </a:extLst>
          </p:cNvPr>
          <p:cNvSpPr txBox="1"/>
          <p:nvPr/>
        </p:nvSpPr>
        <p:spPr>
          <a:xfrm>
            <a:off x="1841404" y="4313188"/>
            <a:ext cx="2321169" cy="461665"/>
          </a:xfrm>
          <a:prstGeom prst="rect">
            <a:avLst/>
          </a:prstGeom>
          <a:noFill/>
        </p:spPr>
        <p:txBody>
          <a:bodyPr wrap="square" rtlCol="0">
            <a:spAutoFit/>
          </a:bodyPr>
          <a:lstStyle/>
          <a:p>
            <a:r>
              <a:rPr lang="nb-NO" sz="2400" b="1" dirty="0">
                <a:solidFill>
                  <a:srgbClr val="C00000"/>
                </a:solidFill>
              </a:rPr>
              <a:t>Russian</a:t>
            </a:r>
          </a:p>
        </p:txBody>
      </p:sp>
      <p:sp>
        <p:nvSpPr>
          <p:cNvPr id="10" name="TextBox 9">
            <a:extLst>
              <a:ext uri="{FF2B5EF4-FFF2-40B4-BE49-F238E27FC236}">
                <a16:creationId xmlns:a16="http://schemas.microsoft.com/office/drawing/2014/main" id="{22356C04-0C75-C343-93CD-18832A8F6BCC}"/>
              </a:ext>
            </a:extLst>
          </p:cNvPr>
          <p:cNvSpPr txBox="1"/>
          <p:nvPr/>
        </p:nvSpPr>
        <p:spPr>
          <a:xfrm>
            <a:off x="5093378" y="4313187"/>
            <a:ext cx="2321169" cy="461665"/>
          </a:xfrm>
          <a:prstGeom prst="rect">
            <a:avLst/>
          </a:prstGeom>
          <a:noFill/>
        </p:spPr>
        <p:txBody>
          <a:bodyPr wrap="square" rtlCol="0">
            <a:spAutoFit/>
          </a:bodyPr>
          <a:lstStyle/>
          <a:p>
            <a:r>
              <a:rPr lang="nb-NO" sz="2400" b="1" dirty="0">
                <a:solidFill>
                  <a:srgbClr val="1757DB"/>
                </a:solidFill>
              </a:rPr>
              <a:t>Spanish</a:t>
            </a:r>
          </a:p>
        </p:txBody>
      </p:sp>
      <p:sp>
        <p:nvSpPr>
          <p:cNvPr id="3" name="Oval 2">
            <a:extLst>
              <a:ext uri="{FF2B5EF4-FFF2-40B4-BE49-F238E27FC236}">
                <a16:creationId xmlns:a16="http://schemas.microsoft.com/office/drawing/2014/main" id="{8D3FC238-8938-3A4A-AD38-BC52D87D37C4}"/>
              </a:ext>
            </a:extLst>
          </p:cNvPr>
          <p:cNvSpPr/>
          <p:nvPr/>
        </p:nvSpPr>
        <p:spPr>
          <a:xfrm>
            <a:off x="1728439" y="5073802"/>
            <a:ext cx="2074127" cy="892098"/>
          </a:xfrm>
          <a:prstGeom prst="ellipse">
            <a:avLst/>
          </a:prstGeom>
          <a:noFill/>
          <a:ln w="762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2166758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8DF7-8784-4842-9EC0-ED34E46109B3}"/>
              </a:ext>
            </a:extLst>
          </p:cNvPr>
          <p:cNvSpPr>
            <a:spLocks noGrp="1"/>
          </p:cNvSpPr>
          <p:nvPr>
            <p:ph type="title"/>
          </p:nvPr>
        </p:nvSpPr>
        <p:spPr/>
        <p:txBody>
          <a:bodyPr>
            <a:normAutofit/>
          </a:bodyPr>
          <a:lstStyle/>
          <a:p>
            <a:r>
              <a:rPr lang="nb-NO" sz="3200" dirty="0" err="1"/>
              <a:t>Speculating</a:t>
            </a:r>
            <a:r>
              <a:rPr lang="nb-NO" sz="3200" dirty="0"/>
              <a:t> </a:t>
            </a:r>
            <a:r>
              <a:rPr lang="nb-NO" sz="3200" dirty="0" err="1"/>
              <a:t>about</a:t>
            </a:r>
            <a:r>
              <a:rPr lang="nb-NO" sz="3200" dirty="0"/>
              <a:t> </a:t>
            </a:r>
            <a:br>
              <a:rPr lang="nb-NO" sz="3200" dirty="0"/>
            </a:br>
            <a:r>
              <a:rPr lang="nb-NO" sz="3200"/>
              <a:t>Metaphors</a:t>
            </a:r>
            <a:r>
              <a:rPr lang="nb-NO" sz="3200" dirty="0"/>
              <a:t> </a:t>
            </a:r>
            <a:r>
              <a:rPr lang="nb-NO" sz="3200" dirty="0" err="1"/>
              <a:t>that</a:t>
            </a:r>
            <a:r>
              <a:rPr lang="nb-NO" sz="3200" dirty="0"/>
              <a:t> </a:t>
            </a:r>
            <a:r>
              <a:rPr lang="nb-NO" sz="3200" dirty="0" err="1"/>
              <a:t>motivate</a:t>
            </a:r>
            <a:r>
              <a:rPr lang="nb-NO" sz="3200" dirty="0"/>
              <a:t> </a:t>
            </a:r>
            <a:r>
              <a:rPr lang="nb-NO" sz="3200" dirty="0" err="1"/>
              <a:t>aspect</a:t>
            </a:r>
            <a:endParaRPr lang="nb-NO" sz="3200" dirty="0"/>
          </a:p>
        </p:txBody>
      </p:sp>
      <p:sp>
        <p:nvSpPr>
          <p:cNvPr id="3" name="Content Placeholder 2">
            <a:extLst>
              <a:ext uri="{FF2B5EF4-FFF2-40B4-BE49-F238E27FC236}">
                <a16:creationId xmlns:a16="http://schemas.microsoft.com/office/drawing/2014/main" id="{2F63890D-F9FE-3C4B-B207-8062422673F7}"/>
              </a:ext>
            </a:extLst>
          </p:cNvPr>
          <p:cNvSpPr>
            <a:spLocks noGrp="1"/>
          </p:cNvSpPr>
          <p:nvPr>
            <p:ph sz="half" idx="1"/>
          </p:nvPr>
        </p:nvSpPr>
        <p:spPr>
          <a:xfrm>
            <a:off x="341748" y="1837781"/>
            <a:ext cx="4038600" cy="619670"/>
          </a:xfrm>
        </p:spPr>
        <p:txBody>
          <a:bodyPr>
            <a:normAutofit/>
          </a:bodyPr>
          <a:lstStyle/>
          <a:p>
            <a:pPr marL="0" indent="0">
              <a:buNone/>
            </a:pPr>
            <a:r>
              <a:rPr lang="nb-NO" sz="2400" dirty="0"/>
              <a:t>Spanish (</a:t>
            </a:r>
            <a:r>
              <a:rPr lang="nb-NO" sz="2400" dirty="0" err="1"/>
              <a:t>Romance</a:t>
            </a:r>
            <a:r>
              <a:rPr lang="nb-NO" sz="2400" dirty="0"/>
              <a:t> in general?)</a:t>
            </a:r>
          </a:p>
        </p:txBody>
      </p:sp>
      <p:sp>
        <p:nvSpPr>
          <p:cNvPr id="4" name="Content Placeholder 3">
            <a:extLst>
              <a:ext uri="{FF2B5EF4-FFF2-40B4-BE49-F238E27FC236}">
                <a16:creationId xmlns:a16="http://schemas.microsoft.com/office/drawing/2014/main" id="{55A16AD0-9323-8241-AE96-1EFC6F6E50D0}"/>
              </a:ext>
            </a:extLst>
          </p:cNvPr>
          <p:cNvSpPr>
            <a:spLocks noGrp="1"/>
          </p:cNvSpPr>
          <p:nvPr>
            <p:ph sz="half" idx="2"/>
          </p:nvPr>
        </p:nvSpPr>
        <p:spPr>
          <a:xfrm>
            <a:off x="4648200" y="1837780"/>
            <a:ext cx="3902216" cy="619671"/>
          </a:xfrm>
        </p:spPr>
        <p:txBody>
          <a:bodyPr>
            <a:normAutofit/>
          </a:bodyPr>
          <a:lstStyle/>
          <a:p>
            <a:pPr marL="0" indent="0">
              <a:buNone/>
            </a:pPr>
            <a:r>
              <a:rPr lang="nb-NO" sz="2400" dirty="0"/>
              <a:t>Russian (</a:t>
            </a:r>
            <a:r>
              <a:rPr lang="nb-NO" sz="2400" dirty="0" err="1"/>
              <a:t>Slavic</a:t>
            </a:r>
            <a:r>
              <a:rPr lang="nb-NO" sz="2400" dirty="0"/>
              <a:t> in general?)</a:t>
            </a:r>
          </a:p>
        </p:txBody>
      </p:sp>
      <p:sp>
        <p:nvSpPr>
          <p:cNvPr id="5" name="Slide Number Placeholder 4">
            <a:extLst>
              <a:ext uri="{FF2B5EF4-FFF2-40B4-BE49-F238E27FC236}">
                <a16:creationId xmlns:a16="http://schemas.microsoft.com/office/drawing/2014/main" id="{08FFCEB1-64B4-DE45-9690-1D0556270142}"/>
              </a:ext>
            </a:extLst>
          </p:cNvPr>
          <p:cNvSpPr>
            <a:spLocks noGrp="1"/>
          </p:cNvSpPr>
          <p:nvPr>
            <p:ph type="sldNum" sz="quarter" idx="12"/>
          </p:nvPr>
        </p:nvSpPr>
        <p:spPr/>
        <p:txBody>
          <a:bodyPr/>
          <a:lstStyle/>
          <a:p>
            <a:fld id="{48967F36-0B61-F749-ACDB-F36D75792314}" type="slidenum">
              <a:rPr lang="en-US" noProof="0" smtClean="0"/>
              <a:pPr/>
              <a:t>37</a:t>
            </a:fld>
            <a:endParaRPr lang="en-US" noProof="0"/>
          </a:p>
        </p:txBody>
      </p:sp>
      <p:pic>
        <p:nvPicPr>
          <p:cNvPr id="6" name="Picture 5">
            <a:extLst>
              <a:ext uri="{FF2B5EF4-FFF2-40B4-BE49-F238E27FC236}">
                <a16:creationId xmlns:a16="http://schemas.microsoft.com/office/drawing/2014/main" id="{9597735F-AABB-C74C-A609-44D950548F53}"/>
              </a:ext>
            </a:extLst>
          </p:cNvPr>
          <p:cNvPicPr>
            <a:picLocks noChangeAspect="1"/>
          </p:cNvPicPr>
          <p:nvPr/>
        </p:nvPicPr>
        <p:blipFill>
          <a:blip r:embed="rId2"/>
          <a:stretch>
            <a:fillRect/>
          </a:stretch>
        </p:blipFill>
        <p:spPr>
          <a:xfrm>
            <a:off x="670300" y="2874525"/>
            <a:ext cx="3492500" cy="3251638"/>
          </a:xfrm>
          <a:prstGeom prst="rect">
            <a:avLst/>
          </a:prstGeom>
        </p:spPr>
      </p:pic>
      <p:sp>
        <p:nvSpPr>
          <p:cNvPr id="7" name="TextBox 6">
            <a:extLst>
              <a:ext uri="{FF2B5EF4-FFF2-40B4-BE49-F238E27FC236}">
                <a16:creationId xmlns:a16="http://schemas.microsoft.com/office/drawing/2014/main" id="{D4EFD4B1-569C-1D4E-B036-ECAFAC740FF9}"/>
              </a:ext>
            </a:extLst>
          </p:cNvPr>
          <p:cNvSpPr txBox="1"/>
          <p:nvPr/>
        </p:nvSpPr>
        <p:spPr>
          <a:xfrm>
            <a:off x="787787" y="2487583"/>
            <a:ext cx="1535690" cy="400110"/>
          </a:xfrm>
          <a:prstGeom prst="rect">
            <a:avLst/>
          </a:prstGeom>
          <a:noFill/>
        </p:spPr>
        <p:txBody>
          <a:bodyPr wrap="square" rtlCol="0">
            <a:spAutoFit/>
          </a:bodyPr>
          <a:lstStyle/>
          <a:p>
            <a:pPr algn="ctr"/>
            <a:r>
              <a:rPr lang="nb-NO" sz="2000" dirty="0" err="1"/>
              <a:t>Perfective</a:t>
            </a:r>
            <a:endParaRPr lang="nb-NO" sz="2000" dirty="0"/>
          </a:p>
        </p:txBody>
      </p:sp>
      <p:sp>
        <p:nvSpPr>
          <p:cNvPr id="8" name="TextBox 7">
            <a:extLst>
              <a:ext uri="{FF2B5EF4-FFF2-40B4-BE49-F238E27FC236}">
                <a16:creationId xmlns:a16="http://schemas.microsoft.com/office/drawing/2014/main" id="{7E822DD7-4779-194A-BC52-FAB80FC4186C}"/>
              </a:ext>
            </a:extLst>
          </p:cNvPr>
          <p:cNvSpPr txBox="1"/>
          <p:nvPr/>
        </p:nvSpPr>
        <p:spPr>
          <a:xfrm>
            <a:off x="2440964" y="2487583"/>
            <a:ext cx="1535690" cy="400110"/>
          </a:xfrm>
          <a:prstGeom prst="rect">
            <a:avLst/>
          </a:prstGeom>
          <a:noFill/>
        </p:spPr>
        <p:txBody>
          <a:bodyPr wrap="square" rtlCol="0">
            <a:spAutoFit/>
          </a:bodyPr>
          <a:lstStyle/>
          <a:p>
            <a:pPr algn="ctr"/>
            <a:r>
              <a:rPr lang="nb-NO" sz="2000" dirty="0" err="1"/>
              <a:t>Imperfective</a:t>
            </a:r>
            <a:endParaRPr lang="nb-NO" sz="2000" dirty="0"/>
          </a:p>
        </p:txBody>
      </p:sp>
      <p:sp>
        <p:nvSpPr>
          <p:cNvPr id="9" name="TextBox 8">
            <a:extLst>
              <a:ext uri="{FF2B5EF4-FFF2-40B4-BE49-F238E27FC236}">
                <a16:creationId xmlns:a16="http://schemas.microsoft.com/office/drawing/2014/main" id="{097D9E37-1F03-C344-8CA9-B1185ED58083}"/>
              </a:ext>
            </a:extLst>
          </p:cNvPr>
          <p:cNvSpPr txBox="1"/>
          <p:nvPr/>
        </p:nvSpPr>
        <p:spPr>
          <a:xfrm>
            <a:off x="5009267" y="2480161"/>
            <a:ext cx="1535690" cy="400110"/>
          </a:xfrm>
          <a:prstGeom prst="rect">
            <a:avLst/>
          </a:prstGeom>
          <a:noFill/>
        </p:spPr>
        <p:txBody>
          <a:bodyPr wrap="square" rtlCol="0">
            <a:spAutoFit/>
          </a:bodyPr>
          <a:lstStyle/>
          <a:p>
            <a:pPr algn="ctr"/>
            <a:r>
              <a:rPr lang="nb-NO" sz="2000" dirty="0" err="1"/>
              <a:t>Perfective</a:t>
            </a:r>
            <a:endParaRPr lang="nb-NO" sz="2000" dirty="0"/>
          </a:p>
        </p:txBody>
      </p:sp>
      <p:sp>
        <p:nvSpPr>
          <p:cNvPr id="10" name="TextBox 9">
            <a:extLst>
              <a:ext uri="{FF2B5EF4-FFF2-40B4-BE49-F238E27FC236}">
                <a16:creationId xmlns:a16="http://schemas.microsoft.com/office/drawing/2014/main" id="{183311DA-25CA-1F43-B027-ABAF801A22FE}"/>
              </a:ext>
            </a:extLst>
          </p:cNvPr>
          <p:cNvSpPr txBox="1"/>
          <p:nvPr/>
        </p:nvSpPr>
        <p:spPr>
          <a:xfrm>
            <a:off x="6662444" y="2480161"/>
            <a:ext cx="1535690" cy="400110"/>
          </a:xfrm>
          <a:prstGeom prst="rect">
            <a:avLst/>
          </a:prstGeom>
          <a:noFill/>
        </p:spPr>
        <p:txBody>
          <a:bodyPr wrap="square" rtlCol="0">
            <a:spAutoFit/>
          </a:bodyPr>
          <a:lstStyle/>
          <a:p>
            <a:pPr algn="ctr"/>
            <a:r>
              <a:rPr lang="nb-NO" sz="2000" dirty="0" err="1"/>
              <a:t>Imperfective</a:t>
            </a:r>
            <a:endParaRPr lang="nb-NO" sz="2000" dirty="0"/>
          </a:p>
        </p:txBody>
      </p:sp>
      <p:pic>
        <p:nvPicPr>
          <p:cNvPr id="11" name="Picture 20" descr="Apple%20-%20Sandy%20Beeman,%20col">
            <a:extLst>
              <a:ext uri="{FF2B5EF4-FFF2-40B4-BE49-F238E27FC236}">
                <a16:creationId xmlns:a16="http://schemas.microsoft.com/office/drawing/2014/main" id="{F0AB1798-5DC0-D648-AF59-B973FB708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6479"/>
          <a:stretch>
            <a:fillRect/>
          </a:stretch>
        </p:blipFill>
        <p:spPr bwMode="auto">
          <a:xfrm>
            <a:off x="5905686" y="3358486"/>
            <a:ext cx="819608" cy="858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2" descr="truck">
            <a:extLst>
              <a:ext uri="{FF2B5EF4-FFF2-40B4-BE49-F238E27FC236}">
                <a16:creationId xmlns:a16="http://schemas.microsoft.com/office/drawing/2014/main" id="{D9D69AE3-41FD-FB49-A08A-34648B0769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7827" y="4209923"/>
            <a:ext cx="1807467" cy="180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mage result for chair">
            <a:extLst>
              <a:ext uri="{FF2B5EF4-FFF2-40B4-BE49-F238E27FC236}">
                <a16:creationId xmlns:a16="http://schemas.microsoft.com/office/drawing/2014/main" id="{614E3E6A-4E7A-E540-BBC8-CF6B29C29C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6677" y="3040915"/>
            <a:ext cx="1169009" cy="116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4" descr="547_4785-Waves-Southend-cop">
            <a:extLst>
              <a:ext uri="{FF2B5EF4-FFF2-40B4-BE49-F238E27FC236}">
                <a16:creationId xmlns:a16="http://schemas.microsoft.com/office/drawing/2014/main" id="{1EF74EC3-80E0-0B48-95E2-ABCF3C2A9E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0178" y="3815672"/>
            <a:ext cx="859858" cy="122478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6" descr="smoke3b">
            <a:extLst>
              <a:ext uri="{FF2B5EF4-FFF2-40B4-BE49-F238E27FC236}">
                <a16:creationId xmlns:a16="http://schemas.microsoft.com/office/drawing/2014/main" id="{B296C076-60F8-D54B-B14E-A970313BC8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7255" y="4615696"/>
            <a:ext cx="1087359" cy="108735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8" descr="300px-Sand_patterns">
            <a:extLst>
              <a:ext uri="{FF2B5EF4-FFF2-40B4-BE49-F238E27FC236}">
                <a16:creationId xmlns:a16="http://schemas.microsoft.com/office/drawing/2014/main" id="{0CE5FFF1-5CF5-F144-89A7-9988723BC6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4914" y="3200918"/>
            <a:ext cx="1305573" cy="97500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176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105C7-A3A0-1C4B-83F1-62AC4AD30C02}"/>
              </a:ext>
            </a:extLst>
          </p:cNvPr>
          <p:cNvSpPr>
            <a:spLocks noGrp="1"/>
          </p:cNvSpPr>
          <p:nvPr>
            <p:ph type="title"/>
          </p:nvPr>
        </p:nvSpPr>
        <p:spPr/>
        <p:txBody>
          <a:bodyPr>
            <a:normAutofit/>
          </a:bodyPr>
          <a:lstStyle/>
          <a:p>
            <a:r>
              <a:rPr lang="nb-NO" dirty="0" err="1"/>
              <a:t>Usually</a:t>
            </a:r>
            <a:r>
              <a:rPr lang="nb-NO" dirty="0"/>
              <a:t> Russian and Spanish have </a:t>
            </a:r>
            <a:r>
              <a:rPr lang="nb-NO" dirty="0" err="1"/>
              <a:t>the</a:t>
            </a:r>
            <a:r>
              <a:rPr lang="nb-NO" dirty="0"/>
              <a:t> same </a:t>
            </a:r>
            <a:r>
              <a:rPr lang="nb-NO" dirty="0" err="1"/>
              <a:t>aspect</a:t>
            </a:r>
            <a:r>
              <a:rPr lang="ru-RU" dirty="0"/>
              <a:t>, </a:t>
            </a:r>
            <a:br>
              <a:rPr lang="nb-NO" dirty="0"/>
            </a:br>
            <a:r>
              <a:rPr lang="nb-NO" dirty="0" err="1"/>
              <a:t>but</a:t>
            </a:r>
            <a:r>
              <a:rPr lang="nb-NO" dirty="0"/>
              <a:t> not </a:t>
            </a:r>
            <a:r>
              <a:rPr lang="nb-NO" dirty="0" err="1"/>
              <a:t>always</a:t>
            </a:r>
            <a:endParaRPr lang="nb-NO" dirty="0"/>
          </a:p>
        </p:txBody>
      </p:sp>
      <p:sp>
        <p:nvSpPr>
          <p:cNvPr id="6" name="Content Placeholder 5">
            <a:extLst>
              <a:ext uri="{FF2B5EF4-FFF2-40B4-BE49-F238E27FC236}">
                <a16:creationId xmlns:a16="http://schemas.microsoft.com/office/drawing/2014/main" id="{4F3B70AF-4385-9246-BFE2-8182A4CCD6B1}"/>
              </a:ext>
            </a:extLst>
          </p:cNvPr>
          <p:cNvSpPr>
            <a:spLocks noGrp="1"/>
          </p:cNvSpPr>
          <p:nvPr>
            <p:ph sz="half" idx="1"/>
          </p:nvPr>
        </p:nvSpPr>
        <p:spPr/>
        <p:txBody>
          <a:bodyPr/>
          <a:lstStyle/>
          <a:p>
            <a:pPr marL="0" indent="0">
              <a:buNone/>
            </a:pPr>
            <a:r>
              <a:rPr lang="nb-NO" dirty="0">
                <a:solidFill>
                  <a:srgbClr val="1757DB"/>
                </a:solidFill>
              </a:rPr>
              <a:t>Spanish </a:t>
            </a:r>
            <a:r>
              <a:rPr lang="nb-NO" dirty="0" err="1">
                <a:solidFill>
                  <a:srgbClr val="1757DB"/>
                </a:solidFill>
              </a:rPr>
              <a:t>Perfective</a:t>
            </a:r>
            <a:r>
              <a:rPr lang="nb-NO" dirty="0">
                <a:solidFill>
                  <a:srgbClr val="1757DB"/>
                </a:solidFill>
              </a:rPr>
              <a:t> ≈ Russian </a:t>
            </a:r>
            <a:r>
              <a:rPr lang="nb-NO" dirty="0" err="1">
                <a:solidFill>
                  <a:srgbClr val="1757DB"/>
                </a:solidFill>
              </a:rPr>
              <a:t>Imperfective</a:t>
            </a:r>
            <a:endParaRPr lang="nb-NO" dirty="0">
              <a:solidFill>
                <a:srgbClr val="1757DB"/>
              </a:solidFill>
            </a:endParaRPr>
          </a:p>
          <a:p>
            <a:pPr marL="0" indent="0">
              <a:buNone/>
            </a:pPr>
            <a:endParaRPr lang="nb-NO" dirty="0">
              <a:solidFill>
                <a:srgbClr val="1757DB"/>
              </a:solidFill>
            </a:endParaRPr>
          </a:p>
          <a:p>
            <a:pPr marL="400050" lvl="1" indent="0">
              <a:buNone/>
            </a:pPr>
            <a:r>
              <a:rPr lang="en-US" b="1" i="1" dirty="0" err="1">
                <a:solidFill>
                  <a:srgbClr val="1757DB"/>
                </a:solidFill>
              </a:rPr>
              <a:t>Leyó-pfv</a:t>
            </a:r>
            <a:r>
              <a:rPr lang="en-US" b="1" i="1" dirty="0">
                <a:solidFill>
                  <a:srgbClr val="1757DB"/>
                </a:solidFill>
              </a:rPr>
              <a:t> </a:t>
            </a:r>
            <a:r>
              <a:rPr lang="en-US" i="1" dirty="0" err="1">
                <a:solidFill>
                  <a:srgbClr val="1757DB"/>
                </a:solidFill>
              </a:rPr>
              <a:t>toda</a:t>
            </a:r>
            <a:r>
              <a:rPr lang="en-US" i="1" dirty="0">
                <a:solidFill>
                  <a:srgbClr val="1757DB"/>
                </a:solidFill>
              </a:rPr>
              <a:t> la </a:t>
            </a:r>
            <a:r>
              <a:rPr lang="en-US" i="1" dirty="0" err="1">
                <a:solidFill>
                  <a:srgbClr val="1757DB"/>
                </a:solidFill>
              </a:rPr>
              <a:t>noche</a:t>
            </a:r>
            <a:r>
              <a:rPr lang="en-US" i="1" dirty="0">
                <a:solidFill>
                  <a:srgbClr val="1757DB"/>
                </a:solidFill>
              </a:rPr>
              <a:t>  </a:t>
            </a:r>
            <a:endParaRPr lang="nb-NO" i="1" dirty="0">
              <a:solidFill>
                <a:srgbClr val="1757DB"/>
              </a:solidFill>
            </a:endParaRPr>
          </a:p>
          <a:p>
            <a:pPr marL="400050" lvl="1" indent="0">
              <a:buNone/>
            </a:pPr>
            <a:r>
              <a:rPr lang="ru-RU" i="1" dirty="0">
                <a:solidFill>
                  <a:srgbClr val="1757DB"/>
                </a:solidFill>
              </a:rPr>
              <a:t>Он</a:t>
            </a:r>
            <a:r>
              <a:rPr lang="en-US" i="1" dirty="0">
                <a:solidFill>
                  <a:srgbClr val="1757DB"/>
                </a:solidFill>
              </a:rPr>
              <a:t> </a:t>
            </a:r>
            <a:r>
              <a:rPr lang="ru-RU" b="1" i="1" dirty="0">
                <a:solidFill>
                  <a:srgbClr val="1757DB"/>
                </a:solidFill>
              </a:rPr>
              <a:t>читал</a:t>
            </a:r>
            <a:r>
              <a:rPr lang="en-US" b="1" i="1" dirty="0">
                <a:solidFill>
                  <a:srgbClr val="1757DB"/>
                </a:solidFill>
              </a:rPr>
              <a:t>-</a:t>
            </a:r>
            <a:r>
              <a:rPr lang="en-US" b="1" i="1" dirty="0" err="1">
                <a:solidFill>
                  <a:srgbClr val="1757DB"/>
                </a:solidFill>
              </a:rPr>
              <a:t>ipfv</a:t>
            </a:r>
            <a:r>
              <a:rPr lang="en-US" i="1" dirty="0">
                <a:solidFill>
                  <a:srgbClr val="1757DB"/>
                </a:solidFill>
              </a:rPr>
              <a:t> </a:t>
            </a:r>
            <a:r>
              <a:rPr lang="ru-RU" i="1" dirty="0">
                <a:solidFill>
                  <a:srgbClr val="1757DB"/>
                </a:solidFill>
              </a:rPr>
              <a:t>всю</a:t>
            </a:r>
            <a:r>
              <a:rPr lang="en-US" i="1" dirty="0">
                <a:solidFill>
                  <a:srgbClr val="1757DB"/>
                </a:solidFill>
              </a:rPr>
              <a:t> </a:t>
            </a:r>
            <a:r>
              <a:rPr lang="ru-RU" i="1" dirty="0">
                <a:solidFill>
                  <a:srgbClr val="1757DB"/>
                </a:solidFill>
              </a:rPr>
              <a:t>ночь</a:t>
            </a:r>
            <a:endParaRPr lang="nb-NO" i="1" dirty="0">
              <a:solidFill>
                <a:srgbClr val="1757DB"/>
              </a:solidFill>
            </a:endParaRPr>
          </a:p>
          <a:p>
            <a:pPr marL="400050" lvl="1" indent="0">
              <a:buNone/>
            </a:pPr>
            <a:r>
              <a:rPr lang="en-US" i="1" dirty="0">
                <a:solidFill>
                  <a:srgbClr val="1757DB"/>
                </a:solidFill>
              </a:rPr>
              <a:t>‘He </a:t>
            </a:r>
            <a:r>
              <a:rPr lang="en-US" b="1" i="1" dirty="0">
                <a:solidFill>
                  <a:srgbClr val="1757DB"/>
                </a:solidFill>
              </a:rPr>
              <a:t>read</a:t>
            </a:r>
            <a:r>
              <a:rPr lang="en-US" i="1" dirty="0">
                <a:solidFill>
                  <a:srgbClr val="1757DB"/>
                </a:solidFill>
              </a:rPr>
              <a:t> all night’</a:t>
            </a:r>
            <a:r>
              <a:rPr lang="nb-NO" i="1" dirty="0">
                <a:solidFill>
                  <a:srgbClr val="1757DB"/>
                </a:solidFill>
              </a:rPr>
              <a:t> </a:t>
            </a:r>
          </a:p>
          <a:p>
            <a:pPr marL="0" indent="0">
              <a:buNone/>
            </a:pPr>
            <a:endParaRPr lang="nb-NO" dirty="0">
              <a:solidFill>
                <a:srgbClr val="1757DB"/>
              </a:solidFill>
            </a:endParaRPr>
          </a:p>
          <a:p>
            <a:pPr marL="0" indent="0">
              <a:buNone/>
            </a:pPr>
            <a:r>
              <a:rPr lang="nb-NO" dirty="0" err="1">
                <a:solidFill>
                  <a:srgbClr val="1757DB"/>
                </a:solidFill>
              </a:rPr>
              <a:t>Approx</a:t>
            </a:r>
            <a:r>
              <a:rPr lang="nb-NO" dirty="0">
                <a:solidFill>
                  <a:srgbClr val="1757DB"/>
                </a:solidFill>
              </a:rPr>
              <a:t> </a:t>
            </a:r>
            <a:r>
              <a:rPr lang="nb-NO" b="1" dirty="0">
                <a:solidFill>
                  <a:srgbClr val="1757DB"/>
                </a:solidFill>
              </a:rPr>
              <a:t>17%-22%</a:t>
            </a:r>
            <a:r>
              <a:rPr lang="nb-NO" dirty="0">
                <a:solidFill>
                  <a:srgbClr val="1757DB"/>
                </a:solidFill>
              </a:rPr>
              <a:t> </a:t>
            </a:r>
            <a:r>
              <a:rPr lang="nb-NO" dirty="0" err="1">
                <a:solidFill>
                  <a:srgbClr val="1757DB"/>
                </a:solidFill>
              </a:rPr>
              <a:t>of</a:t>
            </a:r>
            <a:r>
              <a:rPr lang="nb-NO" dirty="0">
                <a:solidFill>
                  <a:srgbClr val="1757DB"/>
                </a:solidFill>
              </a:rPr>
              <a:t> Spanish </a:t>
            </a:r>
            <a:r>
              <a:rPr lang="nb-NO" dirty="0" err="1">
                <a:solidFill>
                  <a:srgbClr val="1757DB"/>
                </a:solidFill>
              </a:rPr>
              <a:t>Perfectives</a:t>
            </a:r>
            <a:r>
              <a:rPr lang="nb-NO" dirty="0">
                <a:solidFill>
                  <a:srgbClr val="1757DB"/>
                </a:solidFill>
              </a:rPr>
              <a:t> </a:t>
            </a:r>
            <a:r>
              <a:rPr lang="nb-NO" dirty="0" err="1">
                <a:solidFill>
                  <a:srgbClr val="1757DB"/>
                </a:solidFill>
              </a:rPr>
              <a:t>correspond</a:t>
            </a:r>
            <a:r>
              <a:rPr lang="nb-NO" dirty="0">
                <a:solidFill>
                  <a:srgbClr val="1757DB"/>
                </a:solidFill>
              </a:rPr>
              <a:t> to Russian </a:t>
            </a:r>
            <a:r>
              <a:rPr lang="nb-NO" dirty="0" err="1">
                <a:solidFill>
                  <a:srgbClr val="1757DB"/>
                </a:solidFill>
              </a:rPr>
              <a:t>Imperfectives</a:t>
            </a:r>
            <a:endParaRPr lang="nb-NO" dirty="0">
              <a:solidFill>
                <a:srgbClr val="1757DB"/>
              </a:solidFill>
            </a:endParaRPr>
          </a:p>
        </p:txBody>
      </p:sp>
      <p:sp>
        <p:nvSpPr>
          <p:cNvPr id="7" name="Content Placeholder 6">
            <a:extLst>
              <a:ext uri="{FF2B5EF4-FFF2-40B4-BE49-F238E27FC236}">
                <a16:creationId xmlns:a16="http://schemas.microsoft.com/office/drawing/2014/main" id="{223EFFE2-F0B2-8D4B-A964-5808B5780FD5}"/>
              </a:ext>
            </a:extLst>
          </p:cNvPr>
          <p:cNvSpPr>
            <a:spLocks noGrp="1"/>
          </p:cNvSpPr>
          <p:nvPr>
            <p:ph sz="half" idx="2"/>
          </p:nvPr>
        </p:nvSpPr>
        <p:spPr>
          <a:xfrm>
            <a:off x="4648199" y="1837780"/>
            <a:ext cx="4294834" cy="4288383"/>
          </a:xfrm>
        </p:spPr>
        <p:txBody>
          <a:bodyPr/>
          <a:lstStyle/>
          <a:p>
            <a:pPr marL="0" indent="0">
              <a:buNone/>
            </a:pPr>
            <a:r>
              <a:rPr lang="nb-NO" dirty="0">
                <a:solidFill>
                  <a:srgbClr val="00B050"/>
                </a:solidFill>
              </a:rPr>
              <a:t>Spanish </a:t>
            </a:r>
            <a:r>
              <a:rPr lang="nb-NO" dirty="0" err="1">
                <a:solidFill>
                  <a:srgbClr val="00B050"/>
                </a:solidFill>
              </a:rPr>
              <a:t>Imperfective</a:t>
            </a:r>
            <a:r>
              <a:rPr lang="nb-NO" dirty="0">
                <a:solidFill>
                  <a:srgbClr val="00B050"/>
                </a:solidFill>
              </a:rPr>
              <a:t> ≈ Russian </a:t>
            </a:r>
            <a:r>
              <a:rPr lang="nb-NO" dirty="0" err="1">
                <a:solidFill>
                  <a:srgbClr val="00B050"/>
                </a:solidFill>
              </a:rPr>
              <a:t>Perfective</a:t>
            </a:r>
            <a:endParaRPr lang="nb-NO" dirty="0">
              <a:solidFill>
                <a:srgbClr val="00B050"/>
              </a:solidFill>
            </a:endParaRPr>
          </a:p>
          <a:p>
            <a:pPr marL="0" indent="0">
              <a:buNone/>
            </a:pPr>
            <a:endParaRPr lang="nb-NO" dirty="0">
              <a:solidFill>
                <a:srgbClr val="00B050"/>
              </a:solidFill>
            </a:endParaRPr>
          </a:p>
          <a:p>
            <a:pPr marL="0" indent="0">
              <a:buNone/>
            </a:pPr>
            <a:r>
              <a:rPr lang="en-US" i="1" dirty="0">
                <a:solidFill>
                  <a:srgbClr val="00B050"/>
                </a:solidFill>
              </a:rPr>
              <a:t>El </a:t>
            </a:r>
            <a:r>
              <a:rPr lang="en-US" i="1" dirty="0" err="1">
                <a:solidFill>
                  <a:srgbClr val="00B050"/>
                </a:solidFill>
              </a:rPr>
              <a:t>mendigo</a:t>
            </a:r>
            <a:r>
              <a:rPr lang="en-US" i="1" dirty="0">
                <a:solidFill>
                  <a:srgbClr val="00B050"/>
                </a:solidFill>
              </a:rPr>
              <a:t> </a:t>
            </a:r>
            <a:r>
              <a:rPr lang="en-US" b="1" i="1" dirty="0">
                <a:solidFill>
                  <a:srgbClr val="00B050"/>
                </a:solidFill>
              </a:rPr>
              <a:t>se </a:t>
            </a:r>
            <a:r>
              <a:rPr lang="en-US" b="1" i="1" dirty="0" err="1">
                <a:solidFill>
                  <a:srgbClr val="00B050"/>
                </a:solidFill>
              </a:rPr>
              <a:t>reía</a:t>
            </a:r>
            <a:r>
              <a:rPr lang="en-US" b="1" dirty="0" err="1">
                <a:solidFill>
                  <a:srgbClr val="00B050"/>
                </a:solidFill>
              </a:rPr>
              <a:t>-ipfv</a:t>
            </a:r>
            <a:r>
              <a:rPr lang="en-US" i="1" dirty="0">
                <a:solidFill>
                  <a:srgbClr val="00B050"/>
                </a:solidFill>
              </a:rPr>
              <a:t> de puro placer </a:t>
            </a:r>
            <a:endParaRPr lang="nb-NO" dirty="0">
              <a:solidFill>
                <a:srgbClr val="00B050"/>
              </a:solidFill>
            </a:endParaRPr>
          </a:p>
          <a:p>
            <a:pPr marL="0" indent="0">
              <a:buNone/>
            </a:pPr>
            <a:r>
              <a:rPr lang="ru-RU" i="1" dirty="0">
                <a:solidFill>
                  <a:srgbClr val="00B050"/>
                </a:solidFill>
              </a:rPr>
              <a:t>Нищий</a:t>
            </a:r>
            <a:r>
              <a:rPr lang="en-US" i="1" dirty="0">
                <a:solidFill>
                  <a:srgbClr val="00B050"/>
                </a:solidFill>
              </a:rPr>
              <a:t> </a:t>
            </a:r>
            <a:r>
              <a:rPr lang="ru-RU" b="1" i="1" dirty="0">
                <a:solidFill>
                  <a:srgbClr val="00B050"/>
                </a:solidFill>
              </a:rPr>
              <a:t>рассмеялся</a:t>
            </a:r>
            <a:r>
              <a:rPr lang="en-US" b="1" dirty="0">
                <a:solidFill>
                  <a:srgbClr val="00B050"/>
                </a:solidFill>
              </a:rPr>
              <a:t>-</a:t>
            </a:r>
            <a:r>
              <a:rPr lang="en-US" b="1" dirty="0" err="1">
                <a:solidFill>
                  <a:srgbClr val="00B050"/>
                </a:solidFill>
              </a:rPr>
              <a:t>pfv</a:t>
            </a:r>
            <a:r>
              <a:rPr lang="en-US" i="1" dirty="0">
                <a:solidFill>
                  <a:srgbClr val="00B050"/>
                </a:solidFill>
              </a:rPr>
              <a:t> </a:t>
            </a:r>
            <a:r>
              <a:rPr lang="ru-RU" i="1" dirty="0">
                <a:solidFill>
                  <a:srgbClr val="00B050"/>
                </a:solidFill>
              </a:rPr>
              <a:t>от</a:t>
            </a:r>
            <a:r>
              <a:rPr lang="en-US" i="1" dirty="0">
                <a:solidFill>
                  <a:srgbClr val="00B050"/>
                </a:solidFill>
              </a:rPr>
              <a:t> </a:t>
            </a:r>
            <a:r>
              <a:rPr lang="ru-RU" i="1" dirty="0">
                <a:solidFill>
                  <a:srgbClr val="00B050"/>
                </a:solidFill>
              </a:rPr>
              <a:t>удовольствия</a:t>
            </a:r>
            <a:endParaRPr lang="nb-NO" dirty="0">
              <a:solidFill>
                <a:srgbClr val="00B050"/>
              </a:solidFill>
            </a:endParaRPr>
          </a:p>
          <a:p>
            <a:pPr marL="0" indent="0">
              <a:buNone/>
            </a:pPr>
            <a:r>
              <a:rPr lang="en-US" dirty="0">
                <a:solidFill>
                  <a:srgbClr val="00B050"/>
                </a:solidFill>
              </a:rPr>
              <a:t>‘The beggar </a:t>
            </a:r>
            <a:r>
              <a:rPr lang="en-US" b="1" dirty="0">
                <a:solidFill>
                  <a:srgbClr val="00B050"/>
                </a:solidFill>
              </a:rPr>
              <a:t>started laughing </a:t>
            </a:r>
            <a:r>
              <a:rPr lang="en-US" dirty="0">
                <a:solidFill>
                  <a:srgbClr val="00B050"/>
                </a:solidFill>
              </a:rPr>
              <a:t>from pleasure’</a:t>
            </a:r>
          </a:p>
          <a:p>
            <a:pPr marL="0" indent="0">
              <a:buNone/>
            </a:pPr>
            <a:endParaRPr lang="en-US" dirty="0">
              <a:solidFill>
                <a:srgbClr val="00B050"/>
              </a:solidFill>
            </a:endParaRPr>
          </a:p>
          <a:p>
            <a:pPr marL="0" indent="0">
              <a:buNone/>
            </a:pPr>
            <a:r>
              <a:rPr lang="nb-NO" dirty="0" err="1">
                <a:solidFill>
                  <a:srgbClr val="00B050"/>
                </a:solidFill>
              </a:rPr>
              <a:t>Approx</a:t>
            </a:r>
            <a:r>
              <a:rPr lang="nb-NO" dirty="0">
                <a:solidFill>
                  <a:srgbClr val="00B050"/>
                </a:solidFill>
              </a:rPr>
              <a:t> </a:t>
            </a:r>
            <a:r>
              <a:rPr lang="nb-NO" b="1" dirty="0">
                <a:solidFill>
                  <a:srgbClr val="00B050"/>
                </a:solidFill>
              </a:rPr>
              <a:t>8%</a:t>
            </a:r>
            <a:r>
              <a:rPr lang="nb-NO" dirty="0">
                <a:solidFill>
                  <a:srgbClr val="00B050"/>
                </a:solidFill>
              </a:rPr>
              <a:t> </a:t>
            </a:r>
            <a:r>
              <a:rPr lang="nb-NO" dirty="0" err="1">
                <a:solidFill>
                  <a:srgbClr val="00B050"/>
                </a:solidFill>
              </a:rPr>
              <a:t>of</a:t>
            </a:r>
            <a:r>
              <a:rPr lang="nb-NO" dirty="0">
                <a:solidFill>
                  <a:srgbClr val="00B050"/>
                </a:solidFill>
              </a:rPr>
              <a:t> Spanish </a:t>
            </a:r>
            <a:r>
              <a:rPr lang="nb-NO" dirty="0" err="1">
                <a:solidFill>
                  <a:srgbClr val="00B050"/>
                </a:solidFill>
              </a:rPr>
              <a:t>Imperfectives</a:t>
            </a:r>
            <a:r>
              <a:rPr lang="nb-NO" dirty="0">
                <a:solidFill>
                  <a:srgbClr val="00B050"/>
                </a:solidFill>
              </a:rPr>
              <a:t> </a:t>
            </a:r>
            <a:r>
              <a:rPr lang="nb-NO" dirty="0" err="1">
                <a:solidFill>
                  <a:srgbClr val="00B050"/>
                </a:solidFill>
              </a:rPr>
              <a:t>correspond</a:t>
            </a:r>
            <a:r>
              <a:rPr lang="nb-NO" dirty="0">
                <a:solidFill>
                  <a:srgbClr val="00B050"/>
                </a:solidFill>
              </a:rPr>
              <a:t> to Russian </a:t>
            </a:r>
            <a:r>
              <a:rPr lang="nb-NO" dirty="0" err="1">
                <a:solidFill>
                  <a:srgbClr val="00B050"/>
                </a:solidFill>
              </a:rPr>
              <a:t>Perfectives</a:t>
            </a:r>
            <a:endParaRPr lang="nb-NO" dirty="0">
              <a:solidFill>
                <a:srgbClr val="00B050"/>
              </a:solidFill>
            </a:endParaRPr>
          </a:p>
          <a:p>
            <a:pPr marL="0" indent="0">
              <a:buNone/>
            </a:pPr>
            <a:endParaRPr lang="nb-NO" dirty="0">
              <a:solidFill>
                <a:srgbClr val="00B050"/>
              </a:solidFill>
            </a:endParaRPr>
          </a:p>
        </p:txBody>
      </p:sp>
      <p:sp>
        <p:nvSpPr>
          <p:cNvPr id="4" name="Slide Number Placeholder 3">
            <a:extLst>
              <a:ext uri="{FF2B5EF4-FFF2-40B4-BE49-F238E27FC236}">
                <a16:creationId xmlns:a16="http://schemas.microsoft.com/office/drawing/2014/main" id="{428F3B7D-3DC6-A84C-9227-534B40DE379B}"/>
              </a:ext>
            </a:extLst>
          </p:cNvPr>
          <p:cNvSpPr>
            <a:spLocks noGrp="1"/>
          </p:cNvSpPr>
          <p:nvPr>
            <p:ph type="sldNum" sz="quarter" idx="12"/>
          </p:nvPr>
        </p:nvSpPr>
        <p:spPr/>
        <p:txBody>
          <a:bodyPr/>
          <a:lstStyle/>
          <a:p>
            <a:fld id="{48967F36-0B61-F749-ACDB-F36D75792314}" type="slidenum">
              <a:rPr lang="en-US" noProof="0" smtClean="0"/>
              <a:pPr/>
              <a:t>4</a:t>
            </a:fld>
            <a:endParaRPr lang="en-US" noProof="0"/>
          </a:p>
        </p:txBody>
      </p:sp>
    </p:spTree>
    <p:extLst>
      <p:ext uri="{BB962C8B-B14F-4D97-AF65-F5344CB8AC3E}">
        <p14:creationId xmlns:p14="http://schemas.microsoft.com/office/powerpoint/2010/main" val="367714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8105C7-A3A0-1C4B-83F1-62AC4AD30C02}"/>
              </a:ext>
            </a:extLst>
          </p:cNvPr>
          <p:cNvSpPr>
            <a:spLocks noGrp="1"/>
          </p:cNvSpPr>
          <p:nvPr>
            <p:ph type="title"/>
          </p:nvPr>
        </p:nvSpPr>
        <p:spPr/>
        <p:txBody>
          <a:bodyPr>
            <a:normAutofit/>
          </a:bodyPr>
          <a:lstStyle/>
          <a:p>
            <a:r>
              <a:rPr lang="nb-NO" dirty="0" err="1"/>
              <a:t>Usually</a:t>
            </a:r>
            <a:r>
              <a:rPr lang="nb-NO" dirty="0"/>
              <a:t> Russian and Spanish have </a:t>
            </a:r>
            <a:r>
              <a:rPr lang="nb-NO" dirty="0" err="1"/>
              <a:t>the</a:t>
            </a:r>
            <a:r>
              <a:rPr lang="nb-NO" dirty="0"/>
              <a:t> same </a:t>
            </a:r>
            <a:r>
              <a:rPr lang="nb-NO" dirty="0" err="1"/>
              <a:t>aspect</a:t>
            </a:r>
            <a:r>
              <a:rPr lang="ru-RU" dirty="0"/>
              <a:t>, </a:t>
            </a:r>
            <a:br>
              <a:rPr lang="nb-NO" dirty="0"/>
            </a:br>
            <a:r>
              <a:rPr lang="nb-NO" dirty="0" err="1"/>
              <a:t>but</a:t>
            </a:r>
            <a:r>
              <a:rPr lang="nb-NO" dirty="0"/>
              <a:t> not </a:t>
            </a:r>
            <a:r>
              <a:rPr lang="nb-NO" dirty="0" err="1"/>
              <a:t>always</a:t>
            </a:r>
            <a:endParaRPr lang="nb-NO" dirty="0"/>
          </a:p>
        </p:txBody>
      </p:sp>
      <p:sp>
        <p:nvSpPr>
          <p:cNvPr id="6" name="Content Placeholder 5">
            <a:extLst>
              <a:ext uri="{FF2B5EF4-FFF2-40B4-BE49-F238E27FC236}">
                <a16:creationId xmlns:a16="http://schemas.microsoft.com/office/drawing/2014/main" id="{4F3B70AF-4385-9246-BFE2-8182A4CCD6B1}"/>
              </a:ext>
            </a:extLst>
          </p:cNvPr>
          <p:cNvSpPr>
            <a:spLocks noGrp="1"/>
          </p:cNvSpPr>
          <p:nvPr>
            <p:ph sz="half" idx="1"/>
          </p:nvPr>
        </p:nvSpPr>
        <p:spPr/>
        <p:txBody>
          <a:bodyPr/>
          <a:lstStyle/>
          <a:p>
            <a:pPr marL="0" indent="0">
              <a:buNone/>
            </a:pPr>
            <a:r>
              <a:rPr lang="nb-NO" dirty="0">
                <a:solidFill>
                  <a:srgbClr val="1757DB"/>
                </a:solidFill>
              </a:rPr>
              <a:t>Spanish </a:t>
            </a:r>
            <a:r>
              <a:rPr lang="nb-NO" dirty="0" err="1">
                <a:solidFill>
                  <a:srgbClr val="1757DB"/>
                </a:solidFill>
              </a:rPr>
              <a:t>Perfective</a:t>
            </a:r>
            <a:r>
              <a:rPr lang="nb-NO" dirty="0">
                <a:solidFill>
                  <a:srgbClr val="1757DB"/>
                </a:solidFill>
              </a:rPr>
              <a:t> ≈ Russian </a:t>
            </a:r>
            <a:r>
              <a:rPr lang="nb-NO" dirty="0" err="1">
                <a:solidFill>
                  <a:srgbClr val="1757DB"/>
                </a:solidFill>
              </a:rPr>
              <a:t>Imperfective</a:t>
            </a:r>
            <a:endParaRPr lang="nb-NO" dirty="0">
              <a:solidFill>
                <a:srgbClr val="1757DB"/>
              </a:solidFill>
            </a:endParaRPr>
          </a:p>
          <a:p>
            <a:pPr marL="0" indent="0">
              <a:buNone/>
            </a:pPr>
            <a:endParaRPr lang="nb-NO" dirty="0">
              <a:solidFill>
                <a:srgbClr val="1757DB"/>
              </a:solidFill>
            </a:endParaRPr>
          </a:p>
          <a:p>
            <a:pPr marL="400050" lvl="1" indent="0">
              <a:buNone/>
            </a:pPr>
            <a:r>
              <a:rPr lang="en-US" b="1" i="1" dirty="0" err="1">
                <a:solidFill>
                  <a:srgbClr val="1757DB"/>
                </a:solidFill>
              </a:rPr>
              <a:t>Leyó-pfv</a:t>
            </a:r>
            <a:r>
              <a:rPr lang="en-US" b="1" i="1" dirty="0">
                <a:solidFill>
                  <a:srgbClr val="1757DB"/>
                </a:solidFill>
              </a:rPr>
              <a:t> </a:t>
            </a:r>
            <a:r>
              <a:rPr lang="en-US" i="1" dirty="0" err="1">
                <a:solidFill>
                  <a:srgbClr val="1757DB"/>
                </a:solidFill>
              </a:rPr>
              <a:t>toda</a:t>
            </a:r>
            <a:r>
              <a:rPr lang="en-US" i="1" dirty="0">
                <a:solidFill>
                  <a:srgbClr val="1757DB"/>
                </a:solidFill>
              </a:rPr>
              <a:t> la </a:t>
            </a:r>
            <a:r>
              <a:rPr lang="en-US" i="1" dirty="0" err="1">
                <a:solidFill>
                  <a:srgbClr val="1757DB"/>
                </a:solidFill>
              </a:rPr>
              <a:t>noche</a:t>
            </a:r>
            <a:r>
              <a:rPr lang="en-US" i="1" dirty="0">
                <a:solidFill>
                  <a:srgbClr val="1757DB"/>
                </a:solidFill>
              </a:rPr>
              <a:t>  </a:t>
            </a:r>
            <a:endParaRPr lang="nb-NO" i="1" dirty="0">
              <a:solidFill>
                <a:srgbClr val="1757DB"/>
              </a:solidFill>
            </a:endParaRPr>
          </a:p>
          <a:p>
            <a:pPr marL="400050" lvl="1" indent="0">
              <a:buNone/>
            </a:pPr>
            <a:r>
              <a:rPr lang="ru-RU" i="1" dirty="0">
                <a:solidFill>
                  <a:srgbClr val="1757DB"/>
                </a:solidFill>
              </a:rPr>
              <a:t>Он</a:t>
            </a:r>
            <a:r>
              <a:rPr lang="en-US" i="1" dirty="0">
                <a:solidFill>
                  <a:srgbClr val="1757DB"/>
                </a:solidFill>
              </a:rPr>
              <a:t> </a:t>
            </a:r>
            <a:r>
              <a:rPr lang="ru-RU" b="1" i="1" dirty="0">
                <a:solidFill>
                  <a:srgbClr val="1757DB"/>
                </a:solidFill>
              </a:rPr>
              <a:t>читал</a:t>
            </a:r>
            <a:r>
              <a:rPr lang="en-US" b="1" i="1" dirty="0">
                <a:solidFill>
                  <a:srgbClr val="1757DB"/>
                </a:solidFill>
              </a:rPr>
              <a:t>-</a:t>
            </a:r>
            <a:r>
              <a:rPr lang="en-US" b="1" i="1" dirty="0" err="1">
                <a:solidFill>
                  <a:srgbClr val="1757DB"/>
                </a:solidFill>
              </a:rPr>
              <a:t>ipfv</a:t>
            </a:r>
            <a:r>
              <a:rPr lang="en-US" i="1" dirty="0">
                <a:solidFill>
                  <a:srgbClr val="1757DB"/>
                </a:solidFill>
              </a:rPr>
              <a:t> </a:t>
            </a:r>
            <a:r>
              <a:rPr lang="ru-RU" i="1" dirty="0">
                <a:solidFill>
                  <a:srgbClr val="1757DB"/>
                </a:solidFill>
              </a:rPr>
              <a:t>всю</a:t>
            </a:r>
            <a:r>
              <a:rPr lang="en-US" i="1" dirty="0">
                <a:solidFill>
                  <a:srgbClr val="1757DB"/>
                </a:solidFill>
              </a:rPr>
              <a:t> </a:t>
            </a:r>
            <a:r>
              <a:rPr lang="ru-RU" i="1" dirty="0">
                <a:solidFill>
                  <a:srgbClr val="1757DB"/>
                </a:solidFill>
              </a:rPr>
              <a:t>ночь</a:t>
            </a:r>
            <a:endParaRPr lang="nb-NO" i="1" dirty="0">
              <a:solidFill>
                <a:srgbClr val="1757DB"/>
              </a:solidFill>
            </a:endParaRPr>
          </a:p>
          <a:p>
            <a:pPr marL="400050" lvl="1" indent="0">
              <a:buNone/>
            </a:pPr>
            <a:r>
              <a:rPr lang="en-US" i="1" dirty="0">
                <a:solidFill>
                  <a:srgbClr val="1757DB"/>
                </a:solidFill>
              </a:rPr>
              <a:t>‘He </a:t>
            </a:r>
            <a:r>
              <a:rPr lang="en-US" b="1" i="1" dirty="0">
                <a:solidFill>
                  <a:srgbClr val="1757DB"/>
                </a:solidFill>
              </a:rPr>
              <a:t>read</a:t>
            </a:r>
            <a:r>
              <a:rPr lang="en-US" i="1" dirty="0">
                <a:solidFill>
                  <a:srgbClr val="1757DB"/>
                </a:solidFill>
              </a:rPr>
              <a:t> all night’</a:t>
            </a:r>
            <a:r>
              <a:rPr lang="nb-NO" i="1" dirty="0">
                <a:solidFill>
                  <a:srgbClr val="1757DB"/>
                </a:solidFill>
              </a:rPr>
              <a:t> </a:t>
            </a:r>
          </a:p>
          <a:p>
            <a:pPr marL="0" indent="0">
              <a:buNone/>
            </a:pPr>
            <a:endParaRPr lang="nb-NO" dirty="0">
              <a:solidFill>
                <a:srgbClr val="1757DB"/>
              </a:solidFill>
            </a:endParaRPr>
          </a:p>
          <a:p>
            <a:pPr marL="0" indent="0">
              <a:buNone/>
            </a:pPr>
            <a:r>
              <a:rPr lang="nb-NO" dirty="0" err="1">
                <a:solidFill>
                  <a:srgbClr val="1757DB"/>
                </a:solidFill>
              </a:rPr>
              <a:t>Approx</a:t>
            </a:r>
            <a:r>
              <a:rPr lang="nb-NO" dirty="0">
                <a:solidFill>
                  <a:srgbClr val="1757DB"/>
                </a:solidFill>
              </a:rPr>
              <a:t> </a:t>
            </a:r>
            <a:r>
              <a:rPr lang="nb-NO" b="1" dirty="0">
                <a:solidFill>
                  <a:srgbClr val="1757DB"/>
                </a:solidFill>
              </a:rPr>
              <a:t>17%-22%</a:t>
            </a:r>
            <a:r>
              <a:rPr lang="nb-NO" dirty="0">
                <a:solidFill>
                  <a:srgbClr val="1757DB"/>
                </a:solidFill>
              </a:rPr>
              <a:t> </a:t>
            </a:r>
            <a:r>
              <a:rPr lang="nb-NO" dirty="0" err="1">
                <a:solidFill>
                  <a:srgbClr val="1757DB"/>
                </a:solidFill>
              </a:rPr>
              <a:t>of</a:t>
            </a:r>
            <a:r>
              <a:rPr lang="nb-NO" dirty="0">
                <a:solidFill>
                  <a:srgbClr val="1757DB"/>
                </a:solidFill>
              </a:rPr>
              <a:t> Spanish </a:t>
            </a:r>
            <a:r>
              <a:rPr lang="nb-NO" dirty="0" err="1">
                <a:solidFill>
                  <a:srgbClr val="1757DB"/>
                </a:solidFill>
              </a:rPr>
              <a:t>Perfectives</a:t>
            </a:r>
            <a:r>
              <a:rPr lang="nb-NO" dirty="0">
                <a:solidFill>
                  <a:srgbClr val="1757DB"/>
                </a:solidFill>
              </a:rPr>
              <a:t> </a:t>
            </a:r>
            <a:r>
              <a:rPr lang="nb-NO" dirty="0" err="1">
                <a:solidFill>
                  <a:srgbClr val="1757DB"/>
                </a:solidFill>
              </a:rPr>
              <a:t>correspond</a:t>
            </a:r>
            <a:r>
              <a:rPr lang="nb-NO" dirty="0">
                <a:solidFill>
                  <a:srgbClr val="1757DB"/>
                </a:solidFill>
              </a:rPr>
              <a:t> to Russian </a:t>
            </a:r>
            <a:r>
              <a:rPr lang="nb-NO" dirty="0" err="1">
                <a:solidFill>
                  <a:srgbClr val="1757DB"/>
                </a:solidFill>
              </a:rPr>
              <a:t>Imperfectives</a:t>
            </a:r>
            <a:endParaRPr lang="nb-NO" dirty="0">
              <a:solidFill>
                <a:srgbClr val="1757DB"/>
              </a:solidFill>
            </a:endParaRPr>
          </a:p>
        </p:txBody>
      </p:sp>
      <p:sp>
        <p:nvSpPr>
          <p:cNvPr id="7" name="Content Placeholder 6">
            <a:extLst>
              <a:ext uri="{FF2B5EF4-FFF2-40B4-BE49-F238E27FC236}">
                <a16:creationId xmlns:a16="http://schemas.microsoft.com/office/drawing/2014/main" id="{223EFFE2-F0B2-8D4B-A964-5808B5780FD5}"/>
              </a:ext>
            </a:extLst>
          </p:cNvPr>
          <p:cNvSpPr>
            <a:spLocks noGrp="1"/>
          </p:cNvSpPr>
          <p:nvPr>
            <p:ph sz="half" idx="2"/>
          </p:nvPr>
        </p:nvSpPr>
        <p:spPr>
          <a:xfrm>
            <a:off x="4648199" y="1837780"/>
            <a:ext cx="4294834" cy="4288383"/>
          </a:xfrm>
        </p:spPr>
        <p:txBody>
          <a:bodyPr/>
          <a:lstStyle/>
          <a:p>
            <a:pPr marL="0" indent="0">
              <a:buNone/>
            </a:pPr>
            <a:r>
              <a:rPr lang="nb-NO" dirty="0">
                <a:solidFill>
                  <a:srgbClr val="00B050"/>
                </a:solidFill>
              </a:rPr>
              <a:t>Spanish </a:t>
            </a:r>
            <a:r>
              <a:rPr lang="nb-NO" dirty="0" err="1">
                <a:solidFill>
                  <a:srgbClr val="00B050"/>
                </a:solidFill>
              </a:rPr>
              <a:t>Imperfective</a:t>
            </a:r>
            <a:r>
              <a:rPr lang="nb-NO" dirty="0">
                <a:solidFill>
                  <a:srgbClr val="00B050"/>
                </a:solidFill>
              </a:rPr>
              <a:t> ≈ Russian </a:t>
            </a:r>
            <a:r>
              <a:rPr lang="nb-NO" dirty="0" err="1">
                <a:solidFill>
                  <a:srgbClr val="00B050"/>
                </a:solidFill>
              </a:rPr>
              <a:t>Perfective</a:t>
            </a:r>
            <a:endParaRPr lang="nb-NO" dirty="0">
              <a:solidFill>
                <a:srgbClr val="00B050"/>
              </a:solidFill>
            </a:endParaRPr>
          </a:p>
          <a:p>
            <a:pPr marL="0" indent="0">
              <a:buNone/>
            </a:pPr>
            <a:endParaRPr lang="nb-NO" dirty="0">
              <a:solidFill>
                <a:srgbClr val="00B050"/>
              </a:solidFill>
            </a:endParaRPr>
          </a:p>
          <a:p>
            <a:pPr marL="0" indent="0">
              <a:buNone/>
            </a:pPr>
            <a:r>
              <a:rPr lang="en-US" i="1" dirty="0">
                <a:solidFill>
                  <a:srgbClr val="00B050"/>
                </a:solidFill>
              </a:rPr>
              <a:t>El </a:t>
            </a:r>
            <a:r>
              <a:rPr lang="en-US" i="1" dirty="0" err="1">
                <a:solidFill>
                  <a:srgbClr val="00B050"/>
                </a:solidFill>
              </a:rPr>
              <a:t>mendigo</a:t>
            </a:r>
            <a:r>
              <a:rPr lang="en-US" i="1" dirty="0">
                <a:solidFill>
                  <a:srgbClr val="00B050"/>
                </a:solidFill>
              </a:rPr>
              <a:t> </a:t>
            </a:r>
            <a:r>
              <a:rPr lang="en-US" b="1" i="1" dirty="0">
                <a:solidFill>
                  <a:srgbClr val="00B050"/>
                </a:solidFill>
              </a:rPr>
              <a:t>se </a:t>
            </a:r>
            <a:r>
              <a:rPr lang="en-US" b="1" i="1" dirty="0" err="1">
                <a:solidFill>
                  <a:srgbClr val="00B050"/>
                </a:solidFill>
              </a:rPr>
              <a:t>reía</a:t>
            </a:r>
            <a:r>
              <a:rPr lang="en-US" b="1" dirty="0" err="1">
                <a:solidFill>
                  <a:srgbClr val="00B050"/>
                </a:solidFill>
              </a:rPr>
              <a:t>-ipfv</a:t>
            </a:r>
            <a:r>
              <a:rPr lang="en-US" i="1" dirty="0">
                <a:solidFill>
                  <a:srgbClr val="00B050"/>
                </a:solidFill>
              </a:rPr>
              <a:t> de puro placer </a:t>
            </a:r>
            <a:endParaRPr lang="nb-NO" dirty="0">
              <a:solidFill>
                <a:srgbClr val="00B050"/>
              </a:solidFill>
            </a:endParaRPr>
          </a:p>
          <a:p>
            <a:pPr marL="0" indent="0">
              <a:buNone/>
            </a:pPr>
            <a:r>
              <a:rPr lang="ru-RU" i="1" dirty="0">
                <a:solidFill>
                  <a:srgbClr val="00B050"/>
                </a:solidFill>
              </a:rPr>
              <a:t>Нищий</a:t>
            </a:r>
            <a:r>
              <a:rPr lang="en-US" i="1" dirty="0">
                <a:solidFill>
                  <a:srgbClr val="00B050"/>
                </a:solidFill>
              </a:rPr>
              <a:t> </a:t>
            </a:r>
            <a:r>
              <a:rPr lang="ru-RU" b="1" i="1" dirty="0">
                <a:solidFill>
                  <a:srgbClr val="00B050"/>
                </a:solidFill>
              </a:rPr>
              <a:t>рассмеялся</a:t>
            </a:r>
            <a:r>
              <a:rPr lang="en-US" b="1" dirty="0">
                <a:solidFill>
                  <a:srgbClr val="00B050"/>
                </a:solidFill>
              </a:rPr>
              <a:t>-</a:t>
            </a:r>
            <a:r>
              <a:rPr lang="en-US" b="1" dirty="0" err="1">
                <a:solidFill>
                  <a:srgbClr val="00B050"/>
                </a:solidFill>
              </a:rPr>
              <a:t>pfv</a:t>
            </a:r>
            <a:r>
              <a:rPr lang="en-US" i="1" dirty="0">
                <a:solidFill>
                  <a:srgbClr val="00B050"/>
                </a:solidFill>
              </a:rPr>
              <a:t> </a:t>
            </a:r>
            <a:r>
              <a:rPr lang="ru-RU" i="1" dirty="0">
                <a:solidFill>
                  <a:srgbClr val="00B050"/>
                </a:solidFill>
              </a:rPr>
              <a:t>от</a:t>
            </a:r>
            <a:r>
              <a:rPr lang="en-US" i="1" dirty="0">
                <a:solidFill>
                  <a:srgbClr val="00B050"/>
                </a:solidFill>
              </a:rPr>
              <a:t> </a:t>
            </a:r>
            <a:r>
              <a:rPr lang="ru-RU" i="1" dirty="0">
                <a:solidFill>
                  <a:srgbClr val="00B050"/>
                </a:solidFill>
              </a:rPr>
              <a:t>удовольствия</a:t>
            </a:r>
            <a:endParaRPr lang="nb-NO" dirty="0">
              <a:solidFill>
                <a:srgbClr val="00B050"/>
              </a:solidFill>
            </a:endParaRPr>
          </a:p>
          <a:p>
            <a:pPr marL="0" indent="0">
              <a:buNone/>
            </a:pPr>
            <a:r>
              <a:rPr lang="en-US" dirty="0">
                <a:solidFill>
                  <a:srgbClr val="00B050"/>
                </a:solidFill>
              </a:rPr>
              <a:t>‘The beggar </a:t>
            </a:r>
            <a:r>
              <a:rPr lang="en-US" b="1" dirty="0">
                <a:solidFill>
                  <a:srgbClr val="00B050"/>
                </a:solidFill>
              </a:rPr>
              <a:t>started laughing </a:t>
            </a:r>
            <a:r>
              <a:rPr lang="en-US" dirty="0">
                <a:solidFill>
                  <a:srgbClr val="00B050"/>
                </a:solidFill>
              </a:rPr>
              <a:t>from pleasure’</a:t>
            </a:r>
          </a:p>
          <a:p>
            <a:pPr marL="0" indent="0">
              <a:buNone/>
            </a:pPr>
            <a:endParaRPr lang="en-US" dirty="0">
              <a:solidFill>
                <a:srgbClr val="00B050"/>
              </a:solidFill>
            </a:endParaRPr>
          </a:p>
          <a:p>
            <a:pPr marL="0" indent="0">
              <a:buNone/>
            </a:pPr>
            <a:r>
              <a:rPr lang="nb-NO" dirty="0" err="1">
                <a:solidFill>
                  <a:srgbClr val="00B050"/>
                </a:solidFill>
              </a:rPr>
              <a:t>Approx</a:t>
            </a:r>
            <a:r>
              <a:rPr lang="nb-NO" dirty="0">
                <a:solidFill>
                  <a:srgbClr val="00B050"/>
                </a:solidFill>
              </a:rPr>
              <a:t> </a:t>
            </a:r>
            <a:r>
              <a:rPr lang="nb-NO" b="1" dirty="0">
                <a:solidFill>
                  <a:srgbClr val="00B050"/>
                </a:solidFill>
              </a:rPr>
              <a:t>8%</a:t>
            </a:r>
            <a:r>
              <a:rPr lang="nb-NO" dirty="0">
                <a:solidFill>
                  <a:srgbClr val="00B050"/>
                </a:solidFill>
              </a:rPr>
              <a:t> </a:t>
            </a:r>
            <a:r>
              <a:rPr lang="nb-NO" dirty="0" err="1">
                <a:solidFill>
                  <a:srgbClr val="00B050"/>
                </a:solidFill>
              </a:rPr>
              <a:t>of</a:t>
            </a:r>
            <a:r>
              <a:rPr lang="nb-NO" dirty="0">
                <a:solidFill>
                  <a:srgbClr val="00B050"/>
                </a:solidFill>
              </a:rPr>
              <a:t> Spanish </a:t>
            </a:r>
            <a:r>
              <a:rPr lang="nb-NO" dirty="0" err="1">
                <a:solidFill>
                  <a:srgbClr val="00B050"/>
                </a:solidFill>
              </a:rPr>
              <a:t>Imperfectives</a:t>
            </a:r>
            <a:r>
              <a:rPr lang="nb-NO" dirty="0">
                <a:solidFill>
                  <a:srgbClr val="00B050"/>
                </a:solidFill>
              </a:rPr>
              <a:t> </a:t>
            </a:r>
            <a:r>
              <a:rPr lang="nb-NO" dirty="0" err="1">
                <a:solidFill>
                  <a:srgbClr val="00B050"/>
                </a:solidFill>
              </a:rPr>
              <a:t>correspond</a:t>
            </a:r>
            <a:r>
              <a:rPr lang="nb-NO" dirty="0">
                <a:solidFill>
                  <a:srgbClr val="00B050"/>
                </a:solidFill>
              </a:rPr>
              <a:t> to Russian </a:t>
            </a:r>
            <a:r>
              <a:rPr lang="nb-NO" dirty="0" err="1">
                <a:solidFill>
                  <a:srgbClr val="00B050"/>
                </a:solidFill>
              </a:rPr>
              <a:t>Perfectives</a:t>
            </a:r>
            <a:endParaRPr lang="nb-NO" dirty="0">
              <a:solidFill>
                <a:srgbClr val="00B050"/>
              </a:solidFill>
            </a:endParaRPr>
          </a:p>
          <a:p>
            <a:pPr marL="0" indent="0">
              <a:buNone/>
            </a:pPr>
            <a:endParaRPr lang="nb-NO" dirty="0">
              <a:solidFill>
                <a:srgbClr val="00B050"/>
              </a:solidFill>
            </a:endParaRPr>
          </a:p>
        </p:txBody>
      </p:sp>
      <p:sp>
        <p:nvSpPr>
          <p:cNvPr id="4" name="Slide Number Placeholder 3">
            <a:extLst>
              <a:ext uri="{FF2B5EF4-FFF2-40B4-BE49-F238E27FC236}">
                <a16:creationId xmlns:a16="http://schemas.microsoft.com/office/drawing/2014/main" id="{428F3B7D-3DC6-A84C-9227-534B40DE379B}"/>
              </a:ext>
            </a:extLst>
          </p:cNvPr>
          <p:cNvSpPr>
            <a:spLocks noGrp="1"/>
          </p:cNvSpPr>
          <p:nvPr>
            <p:ph type="sldNum" sz="quarter" idx="12"/>
          </p:nvPr>
        </p:nvSpPr>
        <p:spPr/>
        <p:txBody>
          <a:bodyPr/>
          <a:lstStyle/>
          <a:p>
            <a:fld id="{48967F36-0B61-F749-ACDB-F36D75792314}" type="slidenum">
              <a:rPr lang="en-US" noProof="0" smtClean="0"/>
              <a:pPr/>
              <a:t>5</a:t>
            </a:fld>
            <a:endParaRPr lang="en-US" noProof="0"/>
          </a:p>
        </p:txBody>
      </p:sp>
      <p:pic>
        <p:nvPicPr>
          <p:cNvPr id="2" name="Picture 1">
            <a:extLst>
              <a:ext uri="{FF2B5EF4-FFF2-40B4-BE49-F238E27FC236}">
                <a16:creationId xmlns:a16="http://schemas.microsoft.com/office/drawing/2014/main" id="{B733B06E-4A73-E443-81D2-8B93B03B565C}"/>
              </a:ext>
            </a:extLst>
          </p:cNvPr>
          <p:cNvPicPr>
            <a:picLocks noChangeAspect="1"/>
          </p:cNvPicPr>
          <p:nvPr/>
        </p:nvPicPr>
        <p:blipFill>
          <a:blip r:embed="rId2"/>
          <a:stretch>
            <a:fillRect/>
          </a:stretch>
        </p:blipFill>
        <p:spPr>
          <a:xfrm>
            <a:off x="1534867" y="4514365"/>
            <a:ext cx="1765687" cy="2207109"/>
          </a:xfrm>
          <a:prstGeom prst="rect">
            <a:avLst/>
          </a:prstGeom>
        </p:spPr>
      </p:pic>
      <p:sp>
        <p:nvSpPr>
          <p:cNvPr id="3" name="TextBox 2">
            <a:extLst>
              <a:ext uri="{FF2B5EF4-FFF2-40B4-BE49-F238E27FC236}">
                <a16:creationId xmlns:a16="http://schemas.microsoft.com/office/drawing/2014/main" id="{9030CC34-C507-3C4D-A913-E210943BD47D}"/>
              </a:ext>
            </a:extLst>
          </p:cNvPr>
          <p:cNvSpPr txBox="1"/>
          <p:nvPr/>
        </p:nvSpPr>
        <p:spPr>
          <a:xfrm>
            <a:off x="3401121" y="4925421"/>
            <a:ext cx="4881665" cy="1384995"/>
          </a:xfrm>
          <a:prstGeom prst="rect">
            <a:avLst/>
          </a:prstGeom>
          <a:noFill/>
        </p:spPr>
        <p:txBody>
          <a:bodyPr wrap="square" rtlCol="0">
            <a:spAutoFit/>
          </a:bodyPr>
          <a:lstStyle/>
          <a:p>
            <a:r>
              <a:rPr lang="nb-NO" sz="2800" dirty="0" err="1"/>
              <a:t>Sometimes</a:t>
            </a:r>
            <a:r>
              <a:rPr lang="nb-NO" sz="2800" dirty="0"/>
              <a:t> Spanish and Russian </a:t>
            </a:r>
            <a:r>
              <a:rPr lang="nb-NO" sz="2800" dirty="0" err="1"/>
              <a:t>choose</a:t>
            </a:r>
            <a:r>
              <a:rPr lang="nb-NO" sz="2800" dirty="0"/>
              <a:t> </a:t>
            </a:r>
            <a:r>
              <a:rPr lang="nb-NO" sz="2800" b="1" dirty="0" err="1"/>
              <a:t>opposite</a:t>
            </a:r>
            <a:r>
              <a:rPr lang="nb-NO" sz="2800" dirty="0"/>
              <a:t> </a:t>
            </a:r>
            <a:r>
              <a:rPr lang="nb-NO" sz="2800" dirty="0" err="1"/>
              <a:t>aspects</a:t>
            </a:r>
            <a:r>
              <a:rPr lang="nb-NO" sz="2800" dirty="0"/>
              <a:t> </a:t>
            </a:r>
          </a:p>
          <a:p>
            <a:r>
              <a:rPr lang="nb-NO" sz="2800" b="1" dirty="0"/>
              <a:t>FOR THE SAME REASON!</a:t>
            </a:r>
          </a:p>
        </p:txBody>
      </p:sp>
    </p:spTree>
    <p:extLst>
      <p:ext uri="{BB962C8B-B14F-4D97-AF65-F5344CB8AC3E}">
        <p14:creationId xmlns:p14="http://schemas.microsoft.com/office/powerpoint/2010/main" val="120919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2059-E401-1A45-AD9D-824B61493BBF}"/>
              </a:ext>
            </a:extLst>
          </p:cNvPr>
          <p:cNvSpPr>
            <a:spLocks noGrp="1"/>
          </p:cNvSpPr>
          <p:nvPr>
            <p:ph type="title"/>
          </p:nvPr>
        </p:nvSpPr>
        <p:spPr/>
        <p:txBody>
          <a:bodyPr>
            <a:normAutofit fontScale="90000"/>
          </a:bodyPr>
          <a:lstStyle/>
          <a:p>
            <a:r>
              <a:rPr lang="nb-NO" dirty="0"/>
              <a:t>Overall </a:t>
            </a:r>
            <a:r>
              <a:rPr lang="nb-NO" dirty="0" err="1"/>
              <a:t>idea</a:t>
            </a:r>
            <a:r>
              <a:rPr lang="nb-NO" dirty="0"/>
              <a:t>:</a:t>
            </a:r>
            <a:br>
              <a:rPr lang="nb-NO" dirty="0"/>
            </a:br>
            <a:r>
              <a:rPr lang="nb-NO" dirty="0"/>
              <a:t>Spanish </a:t>
            </a:r>
            <a:r>
              <a:rPr lang="nb-NO" dirty="0" err="1"/>
              <a:t>views</a:t>
            </a:r>
            <a:r>
              <a:rPr lang="nb-NO" dirty="0"/>
              <a:t> </a:t>
            </a:r>
            <a:r>
              <a:rPr lang="nb-NO" dirty="0" err="1"/>
              <a:t>events</a:t>
            </a:r>
            <a:r>
              <a:rPr lang="nb-NO" dirty="0"/>
              <a:t> </a:t>
            </a:r>
            <a:r>
              <a:rPr lang="nb-NO" dirty="0" err="1"/>
              <a:t>externally</a:t>
            </a:r>
            <a:br>
              <a:rPr lang="nb-NO" dirty="0"/>
            </a:br>
            <a:r>
              <a:rPr lang="nb-NO" dirty="0"/>
              <a:t>Russian </a:t>
            </a:r>
            <a:r>
              <a:rPr lang="nb-NO" dirty="0" err="1"/>
              <a:t>views</a:t>
            </a:r>
            <a:r>
              <a:rPr lang="nb-NO" dirty="0"/>
              <a:t> </a:t>
            </a:r>
            <a:r>
              <a:rPr lang="nb-NO" dirty="0" err="1"/>
              <a:t>events</a:t>
            </a:r>
            <a:r>
              <a:rPr lang="nb-NO" dirty="0"/>
              <a:t> </a:t>
            </a:r>
            <a:r>
              <a:rPr lang="nb-NO" dirty="0" err="1"/>
              <a:t>internally</a:t>
            </a:r>
            <a:endParaRPr lang="nb-NO" dirty="0"/>
          </a:p>
        </p:txBody>
      </p:sp>
      <p:sp>
        <p:nvSpPr>
          <p:cNvPr id="3" name="Content Placeholder 2">
            <a:extLst>
              <a:ext uri="{FF2B5EF4-FFF2-40B4-BE49-F238E27FC236}">
                <a16:creationId xmlns:a16="http://schemas.microsoft.com/office/drawing/2014/main" id="{15A659FB-7D51-7B44-88DB-22DD029FB944}"/>
              </a:ext>
            </a:extLst>
          </p:cNvPr>
          <p:cNvSpPr>
            <a:spLocks noGrp="1"/>
          </p:cNvSpPr>
          <p:nvPr>
            <p:ph idx="1"/>
          </p:nvPr>
        </p:nvSpPr>
        <p:spPr>
          <a:xfrm>
            <a:off x="2118360" y="1749251"/>
            <a:ext cx="4527974" cy="4374980"/>
          </a:xfrm>
        </p:spPr>
        <p:txBody>
          <a:bodyPr>
            <a:noAutofit/>
          </a:bodyPr>
          <a:lstStyle/>
          <a:p>
            <a:pPr marL="0" indent="0">
              <a:buNone/>
            </a:pPr>
            <a:r>
              <a:rPr lang="nb-NO" sz="2200" dirty="0"/>
              <a:t>	Spanish </a:t>
            </a:r>
            <a:r>
              <a:rPr lang="nb-NO" sz="2200" dirty="0" err="1"/>
              <a:t>views</a:t>
            </a:r>
            <a:r>
              <a:rPr lang="nb-NO" sz="2200" dirty="0"/>
              <a:t> </a:t>
            </a:r>
            <a:r>
              <a:rPr lang="nb-NO" sz="2200" dirty="0" err="1"/>
              <a:t>events</a:t>
            </a:r>
            <a:r>
              <a:rPr lang="nb-NO" sz="2200" dirty="0"/>
              <a:t> </a:t>
            </a:r>
            <a:r>
              <a:rPr lang="nb-NO" sz="2200" b="1" dirty="0" err="1"/>
              <a:t>externally</a:t>
            </a:r>
            <a:endParaRPr lang="nb-NO" sz="2200" b="1" dirty="0"/>
          </a:p>
          <a:p>
            <a:pPr marL="914400" lvl="1" indent="-457200">
              <a:buFont typeface="+mj-lt"/>
              <a:buAutoNum type="arabicPeriod"/>
            </a:pPr>
            <a:r>
              <a:rPr lang="nb-NO" sz="2200" dirty="0" err="1">
                <a:solidFill>
                  <a:srgbClr val="1757DB"/>
                </a:solidFill>
              </a:rPr>
              <a:t>Any</a:t>
            </a:r>
            <a:r>
              <a:rPr lang="nb-NO" sz="2200" dirty="0">
                <a:solidFill>
                  <a:srgbClr val="1757DB"/>
                </a:solidFill>
              </a:rPr>
              <a:t> time </a:t>
            </a:r>
            <a:r>
              <a:rPr lang="nb-NO" sz="2200" dirty="0" err="1">
                <a:solidFill>
                  <a:srgbClr val="1757DB"/>
                </a:solidFill>
              </a:rPr>
              <a:t>period</a:t>
            </a:r>
            <a:r>
              <a:rPr lang="nb-NO" sz="2200" dirty="0">
                <a:solidFill>
                  <a:srgbClr val="1757DB"/>
                </a:solidFill>
              </a:rPr>
              <a:t> </a:t>
            </a:r>
            <a:r>
              <a:rPr lang="nb-NO" sz="2200" dirty="0" err="1">
                <a:solidFill>
                  <a:srgbClr val="1757DB"/>
                </a:solidFill>
              </a:rPr>
              <a:t>that</a:t>
            </a:r>
            <a:r>
              <a:rPr lang="nb-NO" sz="2200" dirty="0">
                <a:solidFill>
                  <a:srgbClr val="1757DB"/>
                </a:solidFill>
              </a:rPr>
              <a:t> is </a:t>
            </a:r>
            <a:r>
              <a:rPr lang="nb-NO" sz="2200" dirty="0" err="1">
                <a:solidFill>
                  <a:srgbClr val="1757DB"/>
                </a:solidFill>
              </a:rPr>
              <a:t>closed</a:t>
            </a:r>
            <a:r>
              <a:rPr lang="nb-NO" sz="2200" dirty="0">
                <a:solidFill>
                  <a:srgbClr val="1757DB"/>
                </a:solidFill>
              </a:rPr>
              <a:t> </a:t>
            </a:r>
            <a:r>
              <a:rPr lang="nb-NO" sz="2200" dirty="0" err="1">
                <a:solidFill>
                  <a:srgbClr val="1757DB"/>
                </a:solidFill>
              </a:rPr>
              <a:t>can</a:t>
            </a:r>
            <a:r>
              <a:rPr lang="nb-NO" sz="2200" dirty="0">
                <a:solidFill>
                  <a:srgbClr val="1757DB"/>
                </a:solidFill>
              </a:rPr>
              <a:t> </a:t>
            </a:r>
            <a:r>
              <a:rPr lang="nb-NO" sz="2200" dirty="0" err="1">
                <a:solidFill>
                  <a:srgbClr val="1757DB"/>
                </a:solidFill>
              </a:rPr>
              <a:t>motivate</a:t>
            </a:r>
            <a:r>
              <a:rPr lang="nb-NO" sz="2200" dirty="0">
                <a:solidFill>
                  <a:srgbClr val="1757DB"/>
                </a:solidFill>
              </a:rPr>
              <a:t> </a:t>
            </a:r>
            <a:r>
              <a:rPr lang="nb-NO" sz="2200" dirty="0" err="1">
                <a:solidFill>
                  <a:srgbClr val="1757DB"/>
                </a:solidFill>
              </a:rPr>
              <a:t>Perfective</a:t>
            </a:r>
            <a:endParaRPr lang="nb-NO" sz="2200" dirty="0">
              <a:solidFill>
                <a:srgbClr val="1757DB"/>
              </a:solidFill>
            </a:endParaRPr>
          </a:p>
          <a:p>
            <a:pPr marL="914400" lvl="1" indent="-457200">
              <a:buFont typeface="+mj-lt"/>
              <a:buAutoNum type="arabicPeriod"/>
            </a:pPr>
            <a:r>
              <a:rPr lang="nb-NO" sz="2200" dirty="0" err="1">
                <a:solidFill>
                  <a:srgbClr val="00B050"/>
                </a:solidFill>
              </a:rPr>
              <a:t>Only</a:t>
            </a:r>
            <a:r>
              <a:rPr lang="nb-NO" sz="2200" dirty="0">
                <a:solidFill>
                  <a:srgbClr val="00B050"/>
                </a:solidFill>
              </a:rPr>
              <a:t> </a:t>
            </a:r>
            <a:r>
              <a:rPr lang="nb-NO" sz="2200" dirty="0" err="1">
                <a:solidFill>
                  <a:srgbClr val="00B050"/>
                </a:solidFill>
              </a:rPr>
              <a:t>the</a:t>
            </a:r>
            <a:r>
              <a:rPr lang="nb-NO" sz="2200" dirty="0">
                <a:solidFill>
                  <a:srgbClr val="00B050"/>
                </a:solidFill>
              </a:rPr>
              <a:t> </a:t>
            </a:r>
            <a:r>
              <a:rPr lang="nb-NO" sz="2200" dirty="0" err="1">
                <a:solidFill>
                  <a:srgbClr val="00B050"/>
                </a:solidFill>
              </a:rPr>
              <a:t>closing</a:t>
            </a:r>
            <a:r>
              <a:rPr lang="nb-NO" sz="2200" dirty="0">
                <a:solidFill>
                  <a:srgbClr val="00B050"/>
                </a:solidFill>
              </a:rPr>
              <a:t> </a:t>
            </a:r>
            <a:r>
              <a:rPr lang="nb-NO" sz="2200" dirty="0" err="1">
                <a:solidFill>
                  <a:srgbClr val="00B050"/>
                </a:solidFill>
              </a:rPr>
              <a:t>boundary</a:t>
            </a:r>
            <a:r>
              <a:rPr lang="nb-NO" sz="2200" dirty="0">
                <a:solidFill>
                  <a:srgbClr val="00B050"/>
                </a:solidFill>
              </a:rPr>
              <a:t> </a:t>
            </a:r>
            <a:r>
              <a:rPr lang="nb-NO" sz="2200" dirty="0" err="1">
                <a:solidFill>
                  <a:srgbClr val="00B050"/>
                </a:solidFill>
              </a:rPr>
              <a:t>counts</a:t>
            </a:r>
            <a:r>
              <a:rPr lang="nb-NO" sz="2200" dirty="0">
                <a:solidFill>
                  <a:srgbClr val="00B050"/>
                </a:solidFill>
              </a:rPr>
              <a:t> to </a:t>
            </a:r>
            <a:r>
              <a:rPr lang="nb-NO" sz="2200" dirty="0" err="1">
                <a:solidFill>
                  <a:srgbClr val="00B050"/>
                </a:solidFill>
              </a:rPr>
              <a:t>motivate</a:t>
            </a:r>
            <a:r>
              <a:rPr lang="nb-NO" sz="2200" dirty="0">
                <a:solidFill>
                  <a:srgbClr val="00B050"/>
                </a:solidFill>
              </a:rPr>
              <a:t> </a:t>
            </a:r>
            <a:r>
              <a:rPr lang="nb-NO" sz="2200" dirty="0" err="1">
                <a:solidFill>
                  <a:srgbClr val="00B050"/>
                </a:solidFill>
              </a:rPr>
              <a:t>Perfective</a:t>
            </a:r>
            <a:endParaRPr lang="nb-NO" sz="2200" dirty="0">
              <a:solidFill>
                <a:srgbClr val="00B050"/>
              </a:solidFill>
            </a:endParaRPr>
          </a:p>
          <a:p>
            <a:pPr lvl="1"/>
            <a:endParaRPr lang="nb-NO" sz="2200" dirty="0"/>
          </a:p>
          <a:p>
            <a:pPr marL="0" indent="0">
              <a:buNone/>
            </a:pPr>
            <a:r>
              <a:rPr lang="nb-NO" sz="2200" dirty="0"/>
              <a:t>	Russian </a:t>
            </a:r>
            <a:r>
              <a:rPr lang="nb-NO" sz="2200" dirty="0" err="1"/>
              <a:t>views</a:t>
            </a:r>
            <a:r>
              <a:rPr lang="nb-NO" sz="2200" dirty="0"/>
              <a:t> </a:t>
            </a:r>
            <a:r>
              <a:rPr lang="nb-NO" sz="2200" dirty="0" err="1"/>
              <a:t>events</a:t>
            </a:r>
            <a:r>
              <a:rPr lang="nb-NO" sz="2200" dirty="0"/>
              <a:t> </a:t>
            </a:r>
            <a:r>
              <a:rPr lang="nb-NO" sz="2200" b="1" dirty="0" err="1"/>
              <a:t>internally</a:t>
            </a:r>
            <a:endParaRPr lang="nb-NO" sz="2200" b="1" dirty="0"/>
          </a:p>
          <a:p>
            <a:pPr marL="914400" lvl="1" indent="-457200">
              <a:buFont typeface="+mj-lt"/>
              <a:buAutoNum type="arabicPeriod"/>
            </a:pPr>
            <a:r>
              <a:rPr lang="nb-NO" sz="2200" dirty="0" err="1">
                <a:solidFill>
                  <a:srgbClr val="1757DB"/>
                </a:solidFill>
              </a:rPr>
              <a:t>Any</a:t>
            </a:r>
            <a:r>
              <a:rPr lang="nb-NO" sz="2200" dirty="0">
                <a:solidFill>
                  <a:srgbClr val="1757DB"/>
                </a:solidFill>
              </a:rPr>
              <a:t> time </a:t>
            </a:r>
            <a:r>
              <a:rPr lang="nb-NO" sz="2200" dirty="0" err="1">
                <a:solidFill>
                  <a:srgbClr val="1757DB"/>
                </a:solidFill>
              </a:rPr>
              <a:t>period</a:t>
            </a:r>
            <a:r>
              <a:rPr lang="nb-NO" sz="2200" dirty="0">
                <a:solidFill>
                  <a:srgbClr val="1757DB"/>
                </a:solidFill>
              </a:rPr>
              <a:t> </a:t>
            </a:r>
            <a:r>
              <a:rPr lang="nb-NO" sz="2200" dirty="0" err="1">
                <a:solidFill>
                  <a:srgbClr val="1757DB"/>
                </a:solidFill>
              </a:rPr>
              <a:t>with</a:t>
            </a:r>
            <a:r>
              <a:rPr lang="nb-NO" sz="2200" dirty="0">
                <a:solidFill>
                  <a:srgbClr val="1757DB"/>
                </a:solidFill>
              </a:rPr>
              <a:t> </a:t>
            </a:r>
            <a:r>
              <a:rPr lang="nb-NO" sz="2200" dirty="0" err="1">
                <a:solidFill>
                  <a:srgbClr val="1757DB"/>
                </a:solidFill>
              </a:rPr>
              <a:t>duration</a:t>
            </a:r>
            <a:r>
              <a:rPr lang="nb-NO" sz="2200" dirty="0">
                <a:solidFill>
                  <a:srgbClr val="1757DB"/>
                </a:solidFill>
              </a:rPr>
              <a:t> </a:t>
            </a:r>
            <a:r>
              <a:rPr lang="nb-NO" sz="2200" dirty="0" err="1">
                <a:solidFill>
                  <a:srgbClr val="1757DB"/>
                </a:solidFill>
              </a:rPr>
              <a:t>can</a:t>
            </a:r>
            <a:r>
              <a:rPr lang="nb-NO" sz="2200" dirty="0">
                <a:solidFill>
                  <a:srgbClr val="1757DB"/>
                </a:solidFill>
              </a:rPr>
              <a:t> </a:t>
            </a:r>
            <a:r>
              <a:rPr lang="nb-NO" sz="2200" dirty="0" err="1">
                <a:solidFill>
                  <a:srgbClr val="1757DB"/>
                </a:solidFill>
              </a:rPr>
              <a:t>motivate</a:t>
            </a:r>
            <a:r>
              <a:rPr lang="nb-NO" sz="2200" dirty="0">
                <a:solidFill>
                  <a:srgbClr val="1757DB"/>
                </a:solidFill>
              </a:rPr>
              <a:t> </a:t>
            </a:r>
            <a:r>
              <a:rPr lang="nb-NO" sz="2200" dirty="0" err="1">
                <a:solidFill>
                  <a:srgbClr val="1757DB"/>
                </a:solidFill>
              </a:rPr>
              <a:t>Imperfective</a:t>
            </a:r>
            <a:endParaRPr lang="nb-NO" sz="2200" dirty="0">
              <a:solidFill>
                <a:srgbClr val="1757DB"/>
              </a:solidFill>
            </a:endParaRPr>
          </a:p>
          <a:p>
            <a:pPr marL="914400" lvl="1" indent="-457200">
              <a:buFont typeface="+mj-lt"/>
              <a:buAutoNum type="arabicPeriod"/>
            </a:pPr>
            <a:r>
              <a:rPr lang="nb-NO" sz="2200" dirty="0" err="1">
                <a:solidFill>
                  <a:srgbClr val="00B050"/>
                </a:solidFill>
              </a:rPr>
              <a:t>Any</a:t>
            </a:r>
            <a:r>
              <a:rPr lang="nb-NO" sz="2200" dirty="0">
                <a:solidFill>
                  <a:srgbClr val="00B050"/>
                </a:solidFill>
              </a:rPr>
              <a:t> </a:t>
            </a:r>
            <a:r>
              <a:rPr lang="nb-NO" sz="2200" dirty="0" err="1">
                <a:solidFill>
                  <a:srgbClr val="00B050"/>
                </a:solidFill>
              </a:rPr>
              <a:t>boundary</a:t>
            </a:r>
            <a:r>
              <a:rPr lang="nb-NO" sz="2200" dirty="0">
                <a:solidFill>
                  <a:srgbClr val="00B050"/>
                </a:solidFill>
              </a:rPr>
              <a:t>, </a:t>
            </a:r>
            <a:r>
              <a:rPr lang="nb-NO" sz="2200" dirty="0" err="1">
                <a:solidFill>
                  <a:srgbClr val="00B050"/>
                </a:solidFill>
              </a:rPr>
              <a:t>including</a:t>
            </a:r>
            <a:r>
              <a:rPr lang="nb-NO" sz="2200" dirty="0">
                <a:solidFill>
                  <a:srgbClr val="00B050"/>
                </a:solidFill>
              </a:rPr>
              <a:t> an initial </a:t>
            </a:r>
            <a:r>
              <a:rPr lang="nb-NO" sz="2200" dirty="0" err="1">
                <a:solidFill>
                  <a:srgbClr val="00B050"/>
                </a:solidFill>
              </a:rPr>
              <a:t>boundary</a:t>
            </a:r>
            <a:r>
              <a:rPr lang="nb-NO" sz="2200" dirty="0">
                <a:solidFill>
                  <a:srgbClr val="00B050"/>
                </a:solidFill>
              </a:rPr>
              <a:t> </a:t>
            </a:r>
            <a:r>
              <a:rPr lang="nb-NO" sz="2200" dirty="0" err="1">
                <a:solidFill>
                  <a:srgbClr val="00B050"/>
                </a:solidFill>
              </a:rPr>
              <a:t>can</a:t>
            </a:r>
            <a:r>
              <a:rPr lang="nb-NO" sz="2200" dirty="0">
                <a:solidFill>
                  <a:srgbClr val="00B050"/>
                </a:solidFill>
              </a:rPr>
              <a:t> </a:t>
            </a:r>
            <a:r>
              <a:rPr lang="nb-NO" sz="2200" dirty="0" err="1">
                <a:solidFill>
                  <a:srgbClr val="00B050"/>
                </a:solidFill>
              </a:rPr>
              <a:t>motivate</a:t>
            </a:r>
            <a:r>
              <a:rPr lang="nb-NO" sz="2200" dirty="0">
                <a:solidFill>
                  <a:srgbClr val="00B050"/>
                </a:solidFill>
              </a:rPr>
              <a:t> </a:t>
            </a:r>
            <a:r>
              <a:rPr lang="nb-NO" sz="2200" dirty="0" err="1">
                <a:solidFill>
                  <a:srgbClr val="00B050"/>
                </a:solidFill>
              </a:rPr>
              <a:t>Perfective</a:t>
            </a:r>
            <a:endParaRPr lang="nb-NO" sz="2200" dirty="0">
              <a:solidFill>
                <a:srgbClr val="00B050"/>
              </a:solidFill>
            </a:endParaRPr>
          </a:p>
        </p:txBody>
      </p:sp>
      <p:sp>
        <p:nvSpPr>
          <p:cNvPr id="4" name="Slide Number Placeholder 3">
            <a:extLst>
              <a:ext uri="{FF2B5EF4-FFF2-40B4-BE49-F238E27FC236}">
                <a16:creationId xmlns:a16="http://schemas.microsoft.com/office/drawing/2014/main" id="{FCBB9A5F-99A8-144B-8406-437EE5965DAC}"/>
              </a:ext>
            </a:extLst>
          </p:cNvPr>
          <p:cNvSpPr>
            <a:spLocks noGrp="1"/>
          </p:cNvSpPr>
          <p:nvPr>
            <p:ph type="sldNum" sz="quarter" idx="12"/>
          </p:nvPr>
        </p:nvSpPr>
        <p:spPr/>
        <p:txBody>
          <a:bodyPr/>
          <a:lstStyle/>
          <a:p>
            <a:fld id="{48967F36-0B61-F749-ACDB-F36D75792314}" type="slidenum">
              <a:rPr lang="en-US" noProof="0" smtClean="0"/>
              <a:pPr/>
              <a:t>6</a:t>
            </a:fld>
            <a:endParaRPr lang="en-US" noProof="0"/>
          </a:p>
        </p:txBody>
      </p:sp>
      <p:sp>
        <p:nvSpPr>
          <p:cNvPr id="5" name="Rounded Rectangle 4">
            <a:extLst>
              <a:ext uri="{FF2B5EF4-FFF2-40B4-BE49-F238E27FC236}">
                <a16:creationId xmlns:a16="http://schemas.microsoft.com/office/drawing/2014/main" id="{FF31BD8A-4456-3B41-8E53-10D4B2639A38}"/>
              </a:ext>
            </a:extLst>
          </p:cNvPr>
          <p:cNvSpPr/>
          <p:nvPr/>
        </p:nvSpPr>
        <p:spPr>
          <a:xfrm>
            <a:off x="6859622" y="3575802"/>
            <a:ext cx="1988820" cy="2548429"/>
          </a:xfrm>
          <a:prstGeom prst="round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lvl="1"/>
            <a:r>
              <a:rPr lang="nb-NO" sz="2200" b="1" dirty="0"/>
              <a:t>2.</a:t>
            </a:r>
          </a:p>
          <a:p>
            <a:pPr lvl="1"/>
            <a:r>
              <a:rPr lang="nb-NO" sz="2200" b="1" dirty="0"/>
              <a:t>Russian</a:t>
            </a:r>
            <a:r>
              <a:rPr lang="nb-NO" sz="2200" dirty="0"/>
              <a:t> is more </a:t>
            </a:r>
            <a:r>
              <a:rPr lang="nb-NO" sz="2200" dirty="0" err="1"/>
              <a:t>Perfective</a:t>
            </a:r>
            <a:r>
              <a:rPr lang="nb-NO" sz="2200" dirty="0"/>
              <a:t> </a:t>
            </a:r>
            <a:r>
              <a:rPr lang="nb-NO" sz="2200" dirty="0" err="1"/>
              <a:t>than</a:t>
            </a:r>
            <a:r>
              <a:rPr lang="nb-NO" sz="2200" dirty="0"/>
              <a:t> Spanish</a:t>
            </a:r>
          </a:p>
        </p:txBody>
      </p:sp>
      <p:sp>
        <p:nvSpPr>
          <p:cNvPr id="6" name="Rounded Rectangle 5">
            <a:extLst>
              <a:ext uri="{FF2B5EF4-FFF2-40B4-BE49-F238E27FC236}">
                <a16:creationId xmlns:a16="http://schemas.microsoft.com/office/drawing/2014/main" id="{CE3C9482-65F3-C947-833F-8CEEBCE8D5CF}"/>
              </a:ext>
            </a:extLst>
          </p:cNvPr>
          <p:cNvSpPr/>
          <p:nvPr/>
        </p:nvSpPr>
        <p:spPr>
          <a:xfrm>
            <a:off x="329282" y="1749251"/>
            <a:ext cx="1988820" cy="2548429"/>
          </a:xfrm>
          <a:prstGeom prst="roundRect">
            <a:avLst/>
          </a:prstGeom>
          <a:solidFill>
            <a:srgbClr val="759AFF"/>
          </a:solidFill>
          <a:ln>
            <a:solidFill>
              <a:srgbClr val="1757DB"/>
            </a:solidFill>
          </a:ln>
        </p:spPr>
        <p:style>
          <a:lnRef idx="1">
            <a:schemeClr val="accent1"/>
          </a:lnRef>
          <a:fillRef idx="3">
            <a:schemeClr val="accent1"/>
          </a:fillRef>
          <a:effectRef idx="2">
            <a:schemeClr val="accent1"/>
          </a:effectRef>
          <a:fontRef idx="minor">
            <a:schemeClr val="lt1"/>
          </a:fontRef>
        </p:style>
        <p:txBody>
          <a:bodyPr rtlCol="0" anchor="ctr"/>
          <a:lstStyle/>
          <a:p>
            <a:pPr lvl="1"/>
            <a:r>
              <a:rPr lang="nb-NO" sz="2200" b="1" dirty="0"/>
              <a:t>1.</a:t>
            </a:r>
          </a:p>
          <a:p>
            <a:pPr lvl="1"/>
            <a:r>
              <a:rPr lang="nb-NO" sz="2200" b="1" dirty="0"/>
              <a:t>Spanish</a:t>
            </a:r>
            <a:r>
              <a:rPr lang="nb-NO" sz="2200" dirty="0"/>
              <a:t> is more </a:t>
            </a:r>
            <a:r>
              <a:rPr lang="nb-NO" sz="2200" dirty="0" err="1"/>
              <a:t>Perfective</a:t>
            </a:r>
            <a:r>
              <a:rPr lang="nb-NO" sz="2200" dirty="0"/>
              <a:t> </a:t>
            </a:r>
            <a:r>
              <a:rPr lang="nb-NO" sz="2200" dirty="0" err="1"/>
              <a:t>than</a:t>
            </a:r>
            <a:r>
              <a:rPr lang="nb-NO" sz="2200" dirty="0"/>
              <a:t> Russian</a:t>
            </a:r>
          </a:p>
        </p:txBody>
      </p:sp>
    </p:spTree>
    <p:extLst>
      <p:ext uri="{BB962C8B-B14F-4D97-AF65-F5344CB8AC3E}">
        <p14:creationId xmlns:p14="http://schemas.microsoft.com/office/powerpoint/2010/main" val="235433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FFCD-5B58-8743-A435-37866816F2E9}"/>
              </a:ext>
            </a:extLst>
          </p:cNvPr>
          <p:cNvSpPr>
            <a:spLocks noGrp="1"/>
          </p:cNvSpPr>
          <p:nvPr>
            <p:ph type="title"/>
          </p:nvPr>
        </p:nvSpPr>
        <p:spPr/>
        <p:txBody>
          <a:bodyPr>
            <a:normAutofit/>
          </a:bodyPr>
          <a:lstStyle/>
          <a:p>
            <a:r>
              <a:rPr lang="nb-NO" sz="4000" dirty="0" err="1"/>
              <a:t>Two</a:t>
            </a:r>
            <a:r>
              <a:rPr lang="nb-NO" sz="4000" dirty="0"/>
              <a:t> </a:t>
            </a:r>
            <a:r>
              <a:rPr lang="nb-NO" sz="4000" dirty="0" err="1"/>
              <a:t>datasets</a:t>
            </a:r>
            <a:endParaRPr lang="nb-NO" sz="4000" dirty="0"/>
          </a:p>
        </p:txBody>
      </p:sp>
      <p:sp>
        <p:nvSpPr>
          <p:cNvPr id="5" name="Content Placeholder 4">
            <a:extLst>
              <a:ext uri="{FF2B5EF4-FFF2-40B4-BE49-F238E27FC236}">
                <a16:creationId xmlns:a16="http://schemas.microsoft.com/office/drawing/2014/main" id="{E5497B2A-5073-2F44-B52F-F09604569FDF}"/>
              </a:ext>
            </a:extLst>
          </p:cNvPr>
          <p:cNvSpPr>
            <a:spLocks noGrp="1"/>
          </p:cNvSpPr>
          <p:nvPr>
            <p:ph sz="half" idx="1"/>
          </p:nvPr>
        </p:nvSpPr>
        <p:spPr>
          <a:xfrm>
            <a:off x="341748" y="1837781"/>
            <a:ext cx="4038600" cy="2345600"/>
          </a:xfrm>
        </p:spPr>
        <p:txBody>
          <a:bodyPr>
            <a:noAutofit/>
          </a:bodyPr>
          <a:lstStyle/>
          <a:p>
            <a:pPr marL="0" indent="0">
              <a:buNone/>
            </a:pPr>
            <a:r>
              <a:rPr lang="nb-NO" sz="2400" dirty="0" err="1"/>
              <a:t>Sombra</a:t>
            </a:r>
            <a:r>
              <a:rPr lang="nb-NO" sz="2400" dirty="0"/>
              <a:t>:</a:t>
            </a:r>
          </a:p>
          <a:p>
            <a:r>
              <a:rPr lang="nb-NO" sz="2400" i="1" dirty="0"/>
              <a:t>La </a:t>
            </a:r>
            <a:r>
              <a:rPr lang="nb-NO" sz="2400" i="1" dirty="0" err="1"/>
              <a:t>Sombra</a:t>
            </a:r>
            <a:r>
              <a:rPr lang="nb-NO" sz="2400" i="1" dirty="0"/>
              <a:t> del </a:t>
            </a:r>
            <a:r>
              <a:rPr lang="nb-NO" sz="2400" i="1" dirty="0" err="1"/>
              <a:t>Viento</a:t>
            </a:r>
            <a:r>
              <a:rPr lang="nb-NO" sz="2400" i="1" dirty="0"/>
              <a:t> </a:t>
            </a:r>
            <a:r>
              <a:rPr lang="nb-NO" sz="2400" dirty="0"/>
              <a:t>(</a:t>
            </a:r>
            <a:r>
              <a:rPr lang="nb-NO" sz="2400" dirty="0" err="1"/>
              <a:t>Zafón</a:t>
            </a:r>
            <a:r>
              <a:rPr lang="nb-NO" sz="2400" dirty="0"/>
              <a:t> 2001) and </a:t>
            </a:r>
            <a:r>
              <a:rPr lang="nb-NO" sz="2400" dirty="0" err="1"/>
              <a:t>translation</a:t>
            </a:r>
            <a:r>
              <a:rPr lang="nb-NO" sz="2400" dirty="0"/>
              <a:t> </a:t>
            </a:r>
            <a:r>
              <a:rPr lang="ru-RU" sz="2400" i="1" dirty="0"/>
              <a:t>Тень ветра </a:t>
            </a:r>
            <a:r>
              <a:rPr lang="nb-NO" sz="2400" dirty="0"/>
              <a:t>(2016)</a:t>
            </a:r>
          </a:p>
          <a:p>
            <a:r>
              <a:rPr lang="nb-NO" sz="2400" dirty="0"/>
              <a:t>967 Spanish </a:t>
            </a:r>
            <a:r>
              <a:rPr lang="nb-NO" sz="2400" dirty="0" err="1"/>
              <a:t>Past</a:t>
            </a:r>
            <a:r>
              <a:rPr lang="nb-NO" sz="2400" dirty="0"/>
              <a:t> </a:t>
            </a:r>
            <a:r>
              <a:rPr lang="nb-NO" sz="2400" dirty="0" err="1"/>
              <a:t>Perfective</a:t>
            </a:r>
            <a:r>
              <a:rPr lang="nb-NO" sz="2400" dirty="0"/>
              <a:t> forms and 967 Spanish </a:t>
            </a:r>
            <a:r>
              <a:rPr lang="nb-NO" sz="2400" dirty="0" err="1"/>
              <a:t>Past</a:t>
            </a:r>
            <a:r>
              <a:rPr lang="nb-NO" sz="2400" dirty="0"/>
              <a:t> </a:t>
            </a:r>
            <a:r>
              <a:rPr lang="nb-NO" sz="2400" dirty="0" err="1"/>
              <a:t>Imperfective</a:t>
            </a:r>
            <a:r>
              <a:rPr lang="nb-NO" sz="2400" dirty="0"/>
              <a:t> forms, </a:t>
            </a:r>
            <a:r>
              <a:rPr lang="nb-NO" sz="2400" dirty="0" err="1"/>
              <a:t>plus</a:t>
            </a:r>
            <a:r>
              <a:rPr lang="nb-NO" sz="2400" dirty="0"/>
              <a:t> </a:t>
            </a:r>
            <a:r>
              <a:rPr lang="nb-NO" sz="2400" dirty="0" err="1"/>
              <a:t>the</a:t>
            </a:r>
            <a:r>
              <a:rPr lang="nb-NO" sz="2400" dirty="0"/>
              <a:t> Russian </a:t>
            </a:r>
            <a:r>
              <a:rPr lang="nb-NO" sz="2400" dirty="0" err="1"/>
              <a:t>translation</a:t>
            </a:r>
            <a:r>
              <a:rPr lang="nb-NO" sz="2400" dirty="0"/>
              <a:t> </a:t>
            </a:r>
            <a:r>
              <a:rPr lang="nb-NO" sz="2400" dirty="0" err="1"/>
              <a:t>equivalents</a:t>
            </a:r>
            <a:r>
              <a:rPr lang="nb-NO" sz="2400" dirty="0"/>
              <a:t> </a:t>
            </a:r>
            <a:r>
              <a:rPr lang="nb-NO" sz="2400" dirty="0" err="1"/>
              <a:t>of</a:t>
            </a:r>
            <a:r>
              <a:rPr lang="nb-NO" sz="2400" dirty="0"/>
              <a:t> </a:t>
            </a:r>
            <a:r>
              <a:rPr lang="nb-NO" sz="2400" dirty="0" err="1"/>
              <a:t>those</a:t>
            </a:r>
            <a:endParaRPr lang="nb-NO" sz="2400" dirty="0"/>
          </a:p>
        </p:txBody>
      </p:sp>
      <p:sp>
        <p:nvSpPr>
          <p:cNvPr id="6" name="Content Placeholder 5">
            <a:extLst>
              <a:ext uri="{FF2B5EF4-FFF2-40B4-BE49-F238E27FC236}">
                <a16:creationId xmlns:a16="http://schemas.microsoft.com/office/drawing/2014/main" id="{FE0AC2BD-BD7B-7946-9C02-45C713509F45}"/>
              </a:ext>
            </a:extLst>
          </p:cNvPr>
          <p:cNvSpPr>
            <a:spLocks noGrp="1"/>
          </p:cNvSpPr>
          <p:nvPr>
            <p:ph sz="half" idx="2"/>
          </p:nvPr>
        </p:nvSpPr>
        <p:spPr>
          <a:xfrm>
            <a:off x="4648200" y="1837780"/>
            <a:ext cx="3902216" cy="3892460"/>
          </a:xfrm>
        </p:spPr>
        <p:txBody>
          <a:bodyPr>
            <a:normAutofit lnSpcReduction="10000"/>
          </a:bodyPr>
          <a:lstStyle/>
          <a:p>
            <a:pPr marL="0" indent="0">
              <a:buNone/>
            </a:pPr>
            <a:r>
              <a:rPr lang="nb-NO" sz="2400" dirty="0"/>
              <a:t>RNC:</a:t>
            </a:r>
          </a:p>
          <a:p>
            <a:r>
              <a:rPr lang="en-US" sz="2400" dirty="0"/>
              <a:t>Spanish-Russian portion of the Russian National Corpus </a:t>
            </a:r>
          </a:p>
          <a:p>
            <a:r>
              <a:rPr lang="en-US" sz="2400" dirty="0"/>
              <a:t>373 Spanish Past Perfective forms and 528 Spanish Past Imperfective forms, </a:t>
            </a:r>
            <a:r>
              <a:rPr lang="nb-NO" sz="2400" dirty="0" err="1"/>
              <a:t>plus</a:t>
            </a:r>
            <a:r>
              <a:rPr lang="nb-NO" sz="2400" dirty="0"/>
              <a:t> </a:t>
            </a:r>
            <a:r>
              <a:rPr lang="nb-NO" sz="2400" dirty="0" err="1"/>
              <a:t>the</a:t>
            </a:r>
            <a:r>
              <a:rPr lang="nb-NO" sz="2400" dirty="0"/>
              <a:t> Russian </a:t>
            </a:r>
            <a:r>
              <a:rPr lang="nb-NO" sz="2400" dirty="0" err="1"/>
              <a:t>translation</a:t>
            </a:r>
            <a:r>
              <a:rPr lang="nb-NO" sz="2400" dirty="0"/>
              <a:t> </a:t>
            </a:r>
            <a:r>
              <a:rPr lang="nb-NO" sz="2400" dirty="0" err="1"/>
              <a:t>equivalents</a:t>
            </a:r>
            <a:r>
              <a:rPr lang="nb-NO" sz="2400" dirty="0"/>
              <a:t> </a:t>
            </a:r>
            <a:r>
              <a:rPr lang="nb-NO" sz="2400" dirty="0" err="1"/>
              <a:t>of</a:t>
            </a:r>
            <a:r>
              <a:rPr lang="nb-NO" sz="2400" dirty="0"/>
              <a:t> </a:t>
            </a:r>
            <a:r>
              <a:rPr lang="nb-NO" sz="2400" dirty="0" err="1"/>
              <a:t>those</a:t>
            </a:r>
            <a:endParaRPr lang="en-US" sz="2400" dirty="0"/>
          </a:p>
          <a:p>
            <a:endParaRPr lang="nb-NO" dirty="0"/>
          </a:p>
        </p:txBody>
      </p:sp>
      <p:sp>
        <p:nvSpPr>
          <p:cNvPr id="4" name="Slide Number Placeholder 3">
            <a:extLst>
              <a:ext uri="{FF2B5EF4-FFF2-40B4-BE49-F238E27FC236}">
                <a16:creationId xmlns:a16="http://schemas.microsoft.com/office/drawing/2014/main" id="{3EBBC3D1-4391-4146-9CF0-9A95F58B59C0}"/>
              </a:ext>
            </a:extLst>
          </p:cNvPr>
          <p:cNvSpPr>
            <a:spLocks noGrp="1"/>
          </p:cNvSpPr>
          <p:nvPr>
            <p:ph type="sldNum" sz="quarter" idx="12"/>
          </p:nvPr>
        </p:nvSpPr>
        <p:spPr/>
        <p:txBody>
          <a:bodyPr/>
          <a:lstStyle/>
          <a:p>
            <a:fld id="{48967F36-0B61-F749-ACDB-F36D75792314}" type="slidenum">
              <a:rPr lang="en-US" noProof="0" smtClean="0"/>
              <a:pPr/>
              <a:t>7</a:t>
            </a:fld>
            <a:endParaRPr lang="en-US" noProof="0"/>
          </a:p>
        </p:txBody>
      </p:sp>
      <p:sp>
        <p:nvSpPr>
          <p:cNvPr id="7" name="Content Placeholder 5">
            <a:extLst>
              <a:ext uri="{FF2B5EF4-FFF2-40B4-BE49-F238E27FC236}">
                <a16:creationId xmlns:a16="http://schemas.microsoft.com/office/drawing/2014/main" id="{9EEC2C4A-FE87-F34F-88C5-10F02E7B8DCC}"/>
              </a:ext>
            </a:extLst>
          </p:cNvPr>
          <p:cNvSpPr txBox="1">
            <a:spLocks/>
          </p:cNvSpPr>
          <p:nvPr/>
        </p:nvSpPr>
        <p:spPr>
          <a:xfrm>
            <a:off x="2469073" y="5484583"/>
            <a:ext cx="4282570" cy="133214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4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2400" dirty="0"/>
              <a:t>All verbs in both languages were aligned and parsed by hand.</a:t>
            </a:r>
            <a:r>
              <a:rPr lang="nb-NO" sz="2400" dirty="0"/>
              <a:t> </a:t>
            </a:r>
          </a:p>
        </p:txBody>
      </p:sp>
    </p:spTree>
    <p:extLst>
      <p:ext uri="{BB962C8B-B14F-4D97-AF65-F5344CB8AC3E}">
        <p14:creationId xmlns:p14="http://schemas.microsoft.com/office/powerpoint/2010/main" val="307106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7BD42D-4045-4041-8C9C-036A3AD4B9B7}"/>
              </a:ext>
            </a:extLst>
          </p:cNvPr>
          <p:cNvSpPr>
            <a:spLocks noGrp="1"/>
          </p:cNvSpPr>
          <p:nvPr>
            <p:ph type="title"/>
          </p:nvPr>
        </p:nvSpPr>
        <p:spPr/>
        <p:txBody>
          <a:bodyPr>
            <a:normAutofit/>
          </a:bodyPr>
          <a:lstStyle/>
          <a:p>
            <a:pPr lvl="1"/>
            <a:r>
              <a:rPr lang="nb-NO" sz="2800" b="1" dirty="0">
                <a:solidFill>
                  <a:srgbClr val="1757DB"/>
                </a:solidFill>
              </a:rPr>
              <a:t>1. Spanish</a:t>
            </a:r>
            <a:r>
              <a:rPr lang="nb-NO" sz="2800" dirty="0">
                <a:solidFill>
                  <a:srgbClr val="1757DB"/>
                </a:solidFill>
              </a:rPr>
              <a:t> is more </a:t>
            </a:r>
            <a:r>
              <a:rPr lang="nb-NO" sz="2800" dirty="0" err="1">
                <a:solidFill>
                  <a:srgbClr val="1757DB"/>
                </a:solidFill>
              </a:rPr>
              <a:t>Perfective</a:t>
            </a:r>
            <a:r>
              <a:rPr lang="nb-NO" sz="2800" dirty="0">
                <a:solidFill>
                  <a:srgbClr val="1757DB"/>
                </a:solidFill>
              </a:rPr>
              <a:t> </a:t>
            </a:r>
            <a:r>
              <a:rPr lang="nb-NO" sz="2800" dirty="0" err="1">
                <a:solidFill>
                  <a:srgbClr val="1757DB"/>
                </a:solidFill>
              </a:rPr>
              <a:t>than</a:t>
            </a:r>
            <a:r>
              <a:rPr lang="nb-NO" sz="2800" dirty="0">
                <a:solidFill>
                  <a:srgbClr val="1757DB"/>
                </a:solidFill>
              </a:rPr>
              <a:t> Russian</a:t>
            </a:r>
          </a:p>
        </p:txBody>
      </p:sp>
      <p:sp>
        <p:nvSpPr>
          <p:cNvPr id="5" name="Slide Number Placeholder 4">
            <a:extLst>
              <a:ext uri="{FF2B5EF4-FFF2-40B4-BE49-F238E27FC236}">
                <a16:creationId xmlns:a16="http://schemas.microsoft.com/office/drawing/2014/main" id="{9678AEF3-3A4B-7E4F-B9EE-A54E5FA89A50}"/>
              </a:ext>
            </a:extLst>
          </p:cNvPr>
          <p:cNvSpPr>
            <a:spLocks noGrp="1"/>
          </p:cNvSpPr>
          <p:nvPr>
            <p:ph type="sldNum" sz="quarter" idx="12"/>
          </p:nvPr>
        </p:nvSpPr>
        <p:spPr/>
        <p:txBody>
          <a:bodyPr/>
          <a:lstStyle/>
          <a:p>
            <a:fld id="{48967F36-0B61-F749-ACDB-F36D75792314}" type="slidenum">
              <a:rPr lang="en-US" noProof="0" smtClean="0"/>
              <a:pPr/>
              <a:t>8</a:t>
            </a:fld>
            <a:endParaRPr lang="en-US" noProof="0"/>
          </a:p>
        </p:txBody>
      </p:sp>
      <p:graphicFrame>
        <p:nvGraphicFramePr>
          <p:cNvPr id="8" name="Table 7">
            <a:extLst>
              <a:ext uri="{FF2B5EF4-FFF2-40B4-BE49-F238E27FC236}">
                <a16:creationId xmlns:a16="http://schemas.microsoft.com/office/drawing/2014/main" id="{E35A1350-26D2-0C40-9054-F403161B0FF3}"/>
              </a:ext>
            </a:extLst>
          </p:cNvPr>
          <p:cNvGraphicFramePr>
            <a:graphicFrameLocks noGrp="1"/>
          </p:cNvGraphicFramePr>
          <p:nvPr>
            <p:extLst>
              <p:ext uri="{D42A27DB-BD31-4B8C-83A1-F6EECF244321}">
                <p14:modId xmlns:p14="http://schemas.microsoft.com/office/powerpoint/2010/main" val="757139364"/>
              </p:ext>
            </p:extLst>
          </p:nvPr>
        </p:nvGraphicFramePr>
        <p:xfrm>
          <a:off x="670300" y="1957388"/>
          <a:ext cx="8107939" cy="3816666"/>
        </p:xfrm>
        <a:graphic>
          <a:graphicData uri="http://schemas.openxmlformats.org/drawingml/2006/table">
            <a:tbl>
              <a:tblPr firstRow="1" firstCol="1" bandRow="1">
                <a:tableStyleId>{5C22544A-7EE6-4342-B048-85BDC9FD1C3A}</a:tableStyleId>
              </a:tblPr>
              <a:tblGrid>
                <a:gridCol w="1143260">
                  <a:extLst>
                    <a:ext uri="{9D8B030D-6E8A-4147-A177-3AD203B41FA5}">
                      <a16:colId xmlns:a16="http://schemas.microsoft.com/office/drawing/2014/main" val="3336559890"/>
                    </a:ext>
                  </a:extLst>
                </a:gridCol>
                <a:gridCol w="2915762">
                  <a:extLst>
                    <a:ext uri="{9D8B030D-6E8A-4147-A177-3AD203B41FA5}">
                      <a16:colId xmlns:a16="http://schemas.microsoft.com/office/drawing/2014/main" val="2735937473"/>
                    </a:ext>
                  </a:extLst>
                </a:gridCol>
                <a:gridCol w="2029511">
                  <a:extLst>
                    <a:ext uri="{9D8B030D-6E8A-4147-A177-3AD203B41FA5}">
                      <a16:colId xmlns:a16="http://schemas.microsoft.com/office/drawing/2014/main" val="1448491436"/>
                    </a:ext>
                  </a:extLst>
                </a:gridCol>
                <a:gridCol w="2019406">
                  <a:extLst>
                    <a:ext uri="{9D8B030D-6E8A-4147-A177-3AD203B41FA5}">
                      <a16:colId xmlns:a16="http://schemas.microsoft.com/office/drawing/2014/main" val="2396623383"/>
                    </a:ext>
                  </a:extLst>
                </a:gridCol>
              </a:tblGrid>
              <a:tr h="770572">
                <a:tc>
                  <a:txBody>
                    <a:bodyPr/>
                    <a:lstStyle/>
                    <a:p>
                      <a:pPr>
                        <a:spcAft>
                          <a:spcPts val="0"/>
                        </a:spcAft>
                      </a:pPr>
                      <a:r>
                        <a:rPr lang="en-US" sz="2000" dirty="0">
                          <a:effectLst/>
                        </a:rPr>
                        <a:t> </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2000" dirty="0">
                          <a:effectLst/>
                        </a:rPr>
                        <a:t> </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nb-NO" sz="2000">
                          <a:effectLst/>
                        </a:rPr>
                        <a:t>La Sombra del Viento sample (Sombra)</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2000">
                          <a:effectLst/>
                        </a:rPr>
                        <a:t>Russian National Corpus Spanish parallel corpus sample (RNC)</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0219776"/>
                  </a:ext>
                </a:extLst>
              </a:tr>
              <a:tr h="432911">
                <a:tc rowSpan="6">
                  <a:txBody>
                    <a:bodyPr/>
                    <a:lstStyle/>
                    <a:p>
                      <a:pPr>
                        <a:spcAft>
                          <a:spcPts val="0"/>
                        </a:spcAft>
                      </a:pPr>
                      <a:r>
                        <a:rPr lang="en-US" sz="2000">
                          <a:effectLst/>
                        </a:rPr>
                        <a:t>Spanish </a:t>
                      </a:r>
                      <a:r>
                        <a:rPr lang="en-US" sz="2000" cap="small">
                          <a:effectLst/>
                        </a:rPr>
                        <a:t>pst.pfv</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2000" dirty="0">
                          <a:effectLst/>
                        </a:rPr>
                        <a:t>Total Spanish </a:t>
                      </a:r>
                      <a:r>
                        <a:rPr lang="en-US" sz="2000" cap="small" dirty="0" err="1">
                          <a:effectLst/>
                        </a:rPr>
                        <a:t>pst.pfv</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rPr>
                        <a:t>100% (967)</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rPr>
                        <a:t>100% (373)</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17954506"/>
                  </a:ext>
                </a:extLst>
              </a:tr>
              <a:tr h="432911">
                <a:tc vMerge="1">
                  <a:txBody>
                    <a:bodyPr/>
                    <a:lstStyle/>
                    <a:p>
                      <a:endParaRPr lang="nb-NO"/>
                    </a:p>
                  </a:txBody>
                  <a:tcPr/>
                </a:tc>
                <a:tc>
                  <a:txBody>
                    <a:bodyPr/>
                    <a:lstStyle/>
                    <a:p>
                      <a:pPr>
                        <a:spcAft>
                          <a:spcPts val="0"/>
                        </a:spcAft>
                      </a:pPr>
                      <a:r>
                        <a:rPr lang="en-US" sz="2000" dirty="0">
                          <a:effectLst/>
                        </a:rPr>
                        <a:t>&gt; Russian </a:t>
                      </a:r>
                      <a:r>
                        <a:rPr lang="en-US" sz="2000" cap="small" dirty="0" err="1">
                          <a:effectLst/>
                        </a:rPr>
                        <a:t>pfv-pst</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rPr>
                        <a:t>74.4% (719)</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rPr>
                        <a:t>55.5% (207)</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6433539"/>
                  </a:ext>
                </a:extLst>
              </a:tr>
              <a:tr h="432911">
                <a:tc vMerge="1">
                  <a:txBody>
                    <a:bodyPr/>
                    <a:lstStyle/>
                    <a:p>
                      <a:endParaRPr lang="nb-NO"/>
                    </a:p>
                  </a:txBody>
                  <a:tcPr/>
                </a:tc>
                <a:tc>
                  <a:txBody>
                    <a:bodyPr/>
                    <a:lstStyle/>
                    <a:p>
                      <a:pPr>
                        <a:spcAft>
                          <a:spcPts val="0"/>
                        </a:spcAft>
                      </a:pPr>
                      <a:r>
                        <a:rPr lang="en-US" sz="2000">
                          <a:effectLst/>
                        </a:rPr>
                        <a:t>&gt; other Russian </a:t>
                      </a:r>
                      <a:r>
                        <a:rPr lang="en-US" sz="2000" cap="small">
                          <a:effectLst/>
                        </a:rPr>
                        <a:t>pfv</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rPr>
                        <a:t>2.1% (20)</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rPr>
                        <a:t>7.5% (28)</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4822694"/>
                  </a:ext>
                </a:extLst>
              </a:tr>
              <a:tr h="432911">
                <a:tc vMerge="1">
                  <a:txBody>
                    <a:bodyPr/>
                    <a:lstStyle/>
                    <a:p>
                      <a:endParaRPr lang="nb-NO"/>
                    </a:p>
                  </a:txBody>
                  <a:tcPr/>
                </a:tc>
                <a:tc>
                  <a:txBody>
                    <a:bodyPr/>
                    <a:lstStyle/>
                    <a:p>
                      <a:pPr>
                        <a:spcAft>
                          <a:spcPts val="0"/>
                        </a:spcAft>
                      </a:pPr>
                      <a:r>
                        <a:rPr lang="en-US" sz="2000" cap="small">
                          <a:effectLst/>
                        </a:rPr>
                        <a:t>&gt; </a:t>
                      </a:r>
                      <a:r>
                        <a:rPr lang="en-US" sz="2000">
                          <a:effectLst/>
                        </a:rPr>
                        <a:t>Russian</a:t>
                      </a:r>
                      <a:r>
                        <a:rPr lang="en-US" sz="2000" cap="small">
                          <a:effectLst/>
                        </a:rPr>
                        <a:t> ipfv-pst</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rPr>
                        <a:t>11.1% (107)</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rPr>
                        <a:t>18.5% (69)</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6351830"/>
                  </a:ext>
                </a:extLst>
              </a:tr>
              <a:tr h="432911">
                <a:tc vMerge="1">
                  <a:txBody>
                    <a:bodyPr/>
                    <a:lstStyle/>
                    <a:p>
                      <a:endParaRPr lang="nb-NO"/>
                    </a:p>
                  </a:txBody>
                  <a:tcPr/>
                </a:tc>
                <a:tc>
                  <a:txBody>
                    <a:bodyPr/>
                    <a:lstStyle/>
                    <a:p>
                      <a:pPr>
                        <a:spcAft>
                          <a:spcPts val="0"/>
                        </a:spcAft>
                      </a:pPr>
                      <a:r>
                        <a:rPr lang="en-US" sz="2000">
                          <a:effectLst/>
                        </a:rPr>
                        <a:t>&gt; other Russian </a:t>
                      </a:r>
                      <a:r>
                        <a:rPr lang="en-US" sz="2000" cap="small">
                          <a:effectLst/>
                        </a:rPr>
                        <a:t>ipfv</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rPr>
                        <a:t>1.6% (15)</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rPr>
                        <a:t>3.5% (13)</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76547940"/>
                  </a:ext>
                </a:extLst>
              </a:tr>
              <a:tr h="432911">
                <a:tc vMerge="1">
                  <a:txBody>
                    <a:bodyPr/>
                    <a:lstStyle/>
                    <a:p>
                      <a:endParaRPr lang="nb-NO"/>
                    </a:p>
                  </a:txBody>
                  <a:tcPr/>
                </a:tc>
                <a:tc>
                  <a:txBody>
                    <a:bodyPr/>
                    <a:lstStyle/>
                    <a:p>
                      <a:pPr>
                        <a:spcAft>
                          <a:spcPts val="0"/>
                        </a:spcAft>
                      </a:pPr>
                      <a:r>
                        <a:rPr lang="en-US" sz="2000">
                          <a:effectLst/>
                        </a:rPr>
                        <a:t>&gt; no verb in Russian</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a:effectLst/>
                        </a:rPr>
                        <a:t>11% (106)</a:t>
                      </a:r>
                      <a:endParaRPr lang="nb-NO"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2000" dirty="0">
                          <a:effectLst/>
                        </a:rPr>
                        <a:t>16.1% (60)</a:t>
                      </a:r>
                      <a:endParaRPr lang="nb-NO"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2408108"/>
                  </a:ext>
                </a:extLst>
              </a:tr>
            </a:tbl>
          </a:graphicData>
        </a:graphic>
      </p:graphicFrame>
      <p:sp>
        <p:nvSpPr>
          <p:cNvPr id="10" name="Rectangle 9">
            <a:extLst>
              <a:ext uri="{FF2B5EF4-FFF2-40B4-BE49-F238E27FC236}">
                <a16:creationId xmlns:a16="http://schemas.microsoft.com/office/drawing/2014/main" id="{30A98028-E53D-FA42-BBC7-1A17F9DBDFB3}"/>
              </a:ext>
            </a:extLst>
          </p:cNvPr>
          <p:cNvSpPr/>
          <p:nvPr/>
        </p:nvSpPr>
        <p:spPr>
          <a:xfrm>
            <a:off x="1813560" y="4480560"/>
            <a:ext cx="6964679" cy="853440"/>
          </a:xfrm>
          <a:prstGeom prst="rect">
            <a:avLst/>
          </a:prstGeom>
          <a:no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1" name="Rounded Rectangular Callout 10">
            <a:extLst>
              <a:ext uri="{FF2B5EF4-FFF2-40B4-BE49-F238E27FC236}">
                <a16:creationId xmlns:a16="http://schemas.microsoft.com/office/drawing/2014/main" id="{60603677-D86B-7F47-A712-52500BF0E244}"/>
              </a:ext>
            </a:extLst>
          </p:cNvPr>
          <p:cNvSpPr/>
          <p:nvPr/>
        </p:nvSpPr>
        <p:spPr>
          <a:xfrm>
            <a:off x="2407920" y="5867400"/>
            <a:ext cx="4777740" cy="800100"/>
          </a:xfrm>
          <a:prstGeom prst="wedgeRoundRectCallout">
            <a:avLst>
              <a:gd name="adj1" fmla="val -5573"/>
              <a:gd name="adj2" fmla="val -11464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nb-NO" dirty="0" err="1"/>
              <a:t>Aspectual</a:t>
            </a:r>
            <a:r>
              <a:rPr lang="nb-NO" dirty="0"/>
              <a:t> mismatch </a:t>
            </a:r>
            <a:r>
              <a:rPr lang="nb-NO" dirty="0" err="1"/>
              <a:t>when</a:t>
            </a:r>
            <a:r>
              <a:rPr lang="nb-NO" dirty="0"/>
              <a:t> </a:t>
            </a:r>
          </a:p>
          <a:p>
            <a:pPr algn="ctr"/>
            <a:r>
              <a:rPr lang="nb-NO" dirty="0"/>
              <a:t>Spanish </a:t>
            </a:r>
            <a:r>
              <a:rPr lang="nb-NO" dirty="0" err="1"/>
              <a:t>Perfective</a:t>
            </a:r>
            <a:r>
              <a:rPr lang="nb-NO" dirty="0"/>
              <a:t> ≈ Russian </a:t>
            </a:r>
            <a:r>
              <a:rPr lang="nb-NO" dirty="0" err="1"/>
              <a:t>Imperfective</a:t>
            </a:r>
            <a:endParaRPr lang="nb-NO" dirty="0"/>
          </a:p>
        </p:txBody>
      </p:sp>
    </p:spTree>
    <p:extLst>
      <p:ext uri="{BB962C8B-B14F-4D97-AF65-F5344CB8AC3E}">
        <p14:creationId xmlns:p14="http://schemas.microsoft.com/office/powerpoint/2010/main" val="35133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4512-7F8F-424E-A921-7E4515CA2A9E}"/>
              </a:ext>
            </a:extLst>
          </p:cNvPr>
          <p:cNvSpPr>
            <a:spLocks noGrp="1"/>
          </p:cNvSpPr>
          <p:nvPr>
            <p:ph type="title"/>
          </p:nvPr>
        </p:nvSpPr>
        <p:spPr/>
        <p:txBody>
          <a:bodyPr/>
          <a:lstStyle/>
          <a:p>
            <a:r>
              <a:rPr lang="en-US" dirty="0"/>
              <a:t>When does </a:t>
            </a:r>
            <a:r>
              <a:rPr lang="en-US" dirty="0">
                <a:solidFill>
                  <a:srgbClr val="1757DB"/>
                </a:solidFill>
              </a:rPr>
              <a:t>Spanish Perfective ≈ Russian Imperfective</a:t>
            </a:r>
            <a:r>
              <a:rPr lang="en-US" dirty="0"/>
              <a:t>?</a:t>
            </a:r>
            <a:r>
              <a:rPr lang="nb-NO" dirty="0"/>
              <a:t> </a:t>
            </a:r>
          </a:p>
        </p:txBody>
      </p:sp>
      <p:sp>
        <p:nvSpPr>
          <p:cNvPr id="3" name="Content Placeholder 2">
            <a:extLst>
              <a:ext uri="{FF2B5EF4-FFF2-40B4-BE49-F238E27FC236}">
                <a16:creationId xmlns:a16="http://schemas.microsoft.com/office/drawing/2014/main" id="{A9A6693E-51DA-D846-9A37-D91C8D020BA5}"/>
              </a:ext>
            </a:extLst>
          </p:cNvPr>
          <p:cNvSpPr>
            <a:spLocks noGrp="1"/>
          </p:cNvSpPr>
          <p:nvPr>
            <p:ph idx="1"/>
          </p:nvPr>
        </p:nvSpPr>
        <p:spPr>
          <a:xfrm>
            <a:off x="1739590" y="1751182"/>
            <a:ext cx="6819291" cy="4605167"/>
          </a:xfrm>
        </p:spPr>
        <p:txBody>
          <a:bodyPr>
            <a:normAutofit/>
          </a:bodyPr>
          <a:lstStyle/>
          <a:p>
            <a:pPr>
              <a:spcBef>
                <a:spcPts val="3000"/>
              </a:spcBef>
            </a:pPr>
            <a:r>
              <a:rPr lang="en-US" sz="2800" dirty="0"/>
              <a:t>Time periods filled with an event</a:t>
            </a:r>
          </a:p>
          <a:p>
            <a:pPr>
              <a:spcBef>
                <a:spcPts val="3000"/>
              </a:spcBef>
            </a:pPr>
            <a:r>
              <a:rPr lang="en-US" sz="2800" dirty="0"/>
              <a:t>Repetitions</a:t>
            </a:r>
            <a:r>
              <a:rPr lang="nb-NO" sz="2800" dirty="0"/>
              <a:t> </a:t>
            </a:r>
          </a:p>
          <a:p>
            <a:pPr>
              <a:spcBef>
                <a:spcPts val="3000"/>
              </a:spcBef>
            </a:pPr>
            <a:r>
              <a:rPr lang="en-US" sz="2800" dirty="0"/>
              <a:t>Time until</a:t>
            </a:r>
            <a:r>
              <a:rPr lang="nb-NO" sz="2800" dirty="0"/>
              <a:t> </a:t>
            </a:r>
          </a:p>
          <a:p>
            <a:pPr>
              <a:spcBef>
                <a:spcPts val="3000"/>
              </a:spcBef>
            </a:pPr>
            <a:r>
              <a:rPr lang="en-US" sz="2800" dirty="0"/>
              <a:t>Inferred temporal boundaries</a:t>
            </a:r>
            <a:r>
              <a:rPr lang="nb-NO" sz="2800" dirty="0"/>
              <a:t> </a:t>
            </a:r>
          </a:p>
          <a:p>
            <a:pPr>
              <a:spcBef>
                <a:spcPts val="3000"/>
              </a:spcBef>
            </a:pPr>
            <a:r>
              <a:rPr lang="en-US" sz="2800" dirty="0"/>
              <a:t>Historical present</a:t>
            </a:r>
            <a:r>
              <a:rPr lang="nb-NO" sz="2800" dirty="0"/>
              <a:t> </a:t>
            </a:r>
          </a:p>
          <a:p>
            <a:pPr>
              <a:spcBef>
                <a:spcPts val="3000"/>
              </a:spcBef>
            </a:pPr>
            <a:r>
              <a:rPr lang="en-US" sz="2800" dirty="0"/>
              <a:t>Other factors</a:t>
            </a:r>
            <a:r>
              <a:rPr lang="nb-NO" sz="2800" dirty="0"/>
              <a:t> </a:t>
            </a:r>
          </a:p>
        </p:txBody>
      </p:sp>
      <p:sp>
        <p:nvSpPr>
          <p:cNvPr id="4" name="Slide Number Placeholder 3">
            <a:extLst>
              <a:ext uri="{FF2B5EF4-FFF2-40B4-BE49-F238E27FC236}">
                <a16:creationId xmlns:a16="http://schemas.microsoft.com/office/drawing/2014/main" id="{9560EBED-FB85-9746-B0FD-A812C69426F8}"/>
              </a:ext>
            </a:extLst>
          </p:cNvPr>
          <p:cNvSpPr>
            <a:spLocks noGrp="1"/>
          </p:cNvSpPr>
          <p:nvPr>
            <p:ph type="sldNum" sz="quarter" idx="12"/>
          </p:nvPr>
        </p:nvSpPr>
        <p:spPr/>
        <p:txBody>
          <a:bodyPr/>
          <a:lstStyle/>
          <a:p>
            <a:fld id="{48967F36-0B61-F749-ACDB-F36D75792314}" type="slidenum">
              <a:rPr lang="en-US" noProof="0" smtClean="0"/>
              <a:pPr/>
              <a:t>9</a:t>
            </a:fld>
            <a:endParaRPr lang="en-US" noProof="0"/>
          </a:p>
        </p:txBody>
      </p:sp>
    </p:spTree>
    <p:extLst>
      <p:ext uri="{BB962C8B-B14F-4D97-AF65-F5344CB8AC3E}">
        <p14:creationId xmlns:p14="http://schemas.microsoft.com/office/powerpoint/2010/main" val="866094016"/>
      </p:ext>
    </p:extLst>
  </p:cSld>
  <p:clrMapOvr>
    <a:masterClrMapping/>
  </p:clrMapOvr>
</p:sld>
</file>

<file path=ppt/theme/theme1.xml><?xml version="1.0" encoding="utf-8"?>
<a:theme xmlns:a="http://schemas.openxmlformats.org/drawingml/2006/main" name="What is Cog Lx">
  <a:themeElements>
    <a:clrScheme name="Egendefinert 5">
      <a:dk1>
        <a:sysClr val="windowText" lastClr="000000"/>
      </a:dk1>
      <a:lt1>
        <a:sysClr val="window" lastClr="FFFFFF"/>
      </a:lt1>
      <a:dk2>
        <a:srgbClr val="00617F"/>
      </a:dk2>
      <a:lt2>
        <a:srgbClr val="EEECE1"/>
      </a:lt2>
      <a:accent1>
        <a:srgbClr val="00617F"/>
      </a:accent1>
      <a:accent2>
        <a:srgbClr val="CB343B"/>
      </a:accent2>
      <a:accent3>
        <a:srgbClr val="15718F"/>
      </a:accent3>
      <a:accent4>
        <a:srgbClr val="59A1A2"/>
      </a:accent4>
      <a:accent5>
        <a:srgbClr val="26828C"/>
      </a:accent5>
      <a:accent6>
        <a:srgbClr val="DE7C00"/>
      </a:accent6>
      <a:hlink>
        <a:srgbClr val="007396"/>
      </a:hlink>
      <a:folHlink>
        <a:srgbClr val="A6BB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What is Cog Lx.potx</Template>
  <TotalTime>8322</TotalTime>
  <Words>2482</Words>
  <Application>Microsoft Macintosh PowerPoint</Application>
  <PresentationFormat>On-screen Show (4:3)</PresentationFormat>
  <Paragraphs>380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Open Sans</vt:lpstr>
      <vt:lpstr>Open Sans Light</vt:lpstr>
      <vt:lpstr>Times New Roman</vt:lpstr>
      <vt:lpstr>What is Cog Lx</vt:lpstr>
      <vt:lpstr>Sometimes Russian is  More Perfective Than Spanish </vt:lpstr>
      <vt:lpstr>Aspect in Spanish and Russian</vt:lpstr>
      <vt:lpstr>Usually Russian and Spanish have the same aspect (opening lines of La Sombra del Viento by Carlos Ruíz Zafón 2001) </vt:lpstr>
      <vt:lpstr>Usually Russian and Spanish have the same aspect,  but not always</vt:lpstr>
      <vt:lpstr>Usually Russian and Spanish have the same aspect,  but not always</vt:lpstr>
      <vt:lpstr>Overall idea: Spanish views events externally Russian views events internally</vt:lpstr>
      <vt:lpstr>Two datasets</vt:lpstr>
      <vt:lpstr>1. Spanish is more Perfective than Russian</vt:lpstr>
      <vt:lpstr>When does Spanish Perfective ≈ Russian Imperfective? </vt:lpstr>
      <vt:lpstr>When does Spanish Perfective ≈ Russian Imperfective? </vt:lpstr>
      <vt:lpstr>Spanish Perfective ≈ Russian Imperfective Time periods filled with an event </vt:lpstr>
      <vt:lpstr>Spanish Perfective ≈ Russian Imperfective Repetitions</vt:lpstr>
      <vt:lpstr>Spanish Perfective ≈ Russian Imperfective Time until </vt:lpstr>
      <vt:lpstr>Spanish Perfective ≈ Russian Imperfective Inferred temporal boundaries </vt:lpstr>
      <vt:lpstr>Spanish Perfective ≈ Russian Imperfective Inferred temporal boundaries </vt:lpstr>
      <vt:lpstr>Spanish Perfective ≈ Russian Imperfective Historical present </vt:lpstr>
      <vt:lpstr>Spanish Perfective ≈ Russian Imperfective Other factors: language-specific facts </vt:lpstr>
      <vt:lpstr>Spanish Perfective ≈ Russian Imperfective Other factors: language-specific facts </vt:lpstr>
      <vt:lpstr>Spanish Perfective ≈ Russian Imperfective Other factors: language-specific facts </vt:lpstr>
      <vt:lpstr>Spanish Perfective ≈ Russian Imperfective Other factors: language-specific facts </vt:lpstr>
      <vt:lpstr>Spanish Perfective ≈ Russian Imperfective Other factors: language-specific facts </vt:lpstr>
      <vt:lpstr>Spanish Perfective ≈ Russian Imperfective Summary</vt:lpstr>
      <vt:lpstr>2. Russian is more Perfective than Spanish</vt:lpstr>
      <vt:lpstr>When does Spanish Imperfective ≈ Russian Perfective?  </vt:lpstr>
      <vt:lpstr>When does Spanish Imperfective ≈ Russian Perfective?  </vt:lpstr>
      <vt:lpstr>Spanish Imperfective ≈ Russian Perfective Initial boundaries</vt:lpstr>
      <vt:lpstr>Spanish Imperfective ≈ Russian Perfective Initial boundaries</vt:lpstr>
      <vt:lpstr>Spanish Imperfective ≈ Russian Perfective Initial boundaries</vt:lpstr>
      <vt:lpstr>Spanish Imperfective ≈ Russian Perfective Initial boundaries</vt:lpstr>
      <vt:lpstr>Spanish Imperfective ≈ Russian Perfective Spanish be vs. Russian turn out to be</vt:lpstr>
      <vt:lpstr>Spanish Imperfective ≈ Russian Perfective Spanish be vs. Russian turn out to be</vt:lpstr>
      <vt:lpstr>Spanish Imperfective ≈ Russian Perfective Stylistic uses with verba dicendi</vt:lpstr>
      <vt:lpstr>Spanish Imperfective ≈ Russian Perfective Hypothetical contexts</vt:lpstr>
      <vt:lpstr>Spanish Imperfective ≈ Russian Perfective Hypothetical contexts</vt:lpstr>
      <vt:lpstr>Spanish Imperfective ≈ Russian Perfective Hypothetical contexts</vt:lpstr>
      <vt:lpstr>Spanish Imperfective ≈ Russian Perfective Summary</vt:lpstr>
      <vt:lpstr>Speculating about  Metaphors that motivate aspect</vt:lpstr>
    </vt:vector>
  </TitlesOfParts>
  <Company>Agendum AS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Lysbilde 1</dc:title>
  <dc:creator>Ann Elin Hvidtsten</dc:creator>
  <cp:lastModifiedBy>Laura A Janda</cp:lastModifiedBy>
  <cp:revision>473</cp:revision>
  <cp:lastPrinted>2019-10-14T13:00:40Z</cp:lastPrinted>
  <dcterms:created xsi:type="dcterms:W3CDTF">2013-07-19T20:12:50Z</dcterms:created>
  <dcterms:modified xsi:type="dcterms:W3CDTF">2019-10-14T13:03:41Z</dcterms:modified>
</cp:coreProperties>
</file>