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493" r:id="rId2"/>
    <p:sldId id="494" r:id="rId3"/>
    <p:sldId id="495" r:id="rId4"/>
    <p:sldId id="496" r:id="rId5"/>
    <p:sldId id="497" r:id="rId6"/>
    <p:sldId id="505" r:id="rId7"/>
    <p:sldId id="498" r:id="rId8"/>
    <p:sldId id="499" r:id="rId9"/>
    <p:sldId id="504" r:id="rId10"/>
    <p:sldId id="500" r:id="rId11"/>
    <p:sldId id="502" r:id="rId12"/>
    <p:sldId id="510" r:id="rId13"/>
    <p:sldId id="506" r:id="rId14"/>
    <p:sldId id="507" r:id="rId15"/>
    <p:sldId id="508" r:id="rId16"/>
    <p:sldId id="511" r:id="rId17"/>
    <p:sldId id="271" r:id="rId18"/>
    <p:sldId id="503" r:id="rId19"/>
    <p:sldId id="509" r:id="rId20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21B61-8569-6247-AF5C-52ECE44D2D37}" v="36" dt="2021-04-21T11:41:41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/>
    <p:restoredTop sz="96368"/>
  </p:normalViewPr>
  <p:slideViewPr>
    <p:cSldViewPr snapToGrid="0" snapToObjects="1">
      <p:cViewPr varScale="1">
        <p:scale>
          <a:sx n="140" d="100"/>
          <a:sy n="14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 Janda" userId="1f227e26-6259-47d3-b693-dce21943f79e" providerId="ADAL" clId="{91D21B61-8569-6247-AF5C-52ECE44D2D37}"/>
    <pc:docChg chg="undo custSel addSld delSld modSld sldOrd">
      <pc:chgData name="Laura A Janda" userId="1f227e26-6259-47d3-b693-dce21943f79e" providerId="ADAL" clId="{91D21B61-8569-6247-AF5C-52ECE44D2D37}" dt="2021-04-21T11:41:41.304" v="3813"/>
      <pc:docMkLst>
        <pc:docMk/>
      </pc:docMkLst>
      <pc:sldChg chg="addSp delSp modSp add mod">
        <pc:chgData name="Laura A Janda" userId="1f227e26-6259-47d3-b693-dce21943f79e" providerId="ADAL" clId="{91D21B61-8569-6247-AF5C-52ECE44D2D37}" dt="2021-04-21T09:02:01.933" v="2154" actId="688"/>
        <pc:sldMkLst>
          <pc:docMk/>
          <pc:sldMk cId="2113173486" sldId="271"/>
        </pc:sldMkLst>
        <pc:spChg chg="add del mod">
          <ac:chgData name="Laura A Janda" userId="1f227e26-6259-47d3-b693-dce21943f79e" providerId="ADAL" clId="{91D21B61-8569-6247-AF5C-52ECE44D2D37}" dt="2021-04-21T09:01:34.335" v="2145" actId="11529"/>
          <ac:spMkLst>
            <pc:docMk/>
            <pc:sldMk cId="2113173486" sldId="271"/>
            <ac:spMk id="8" creationId="{F3358568-4D92-994C-9EBE-E227A2584DBA}"/>
          </ac:spMkLst>
        </pc:spChg>
        <pc:spChg chg="add mod">
          <ac:chgData name="Laura A Janda" userId="1f227e26-6259-47d3-b693-dce21943f79e" providerId="ADAL" clId="{91D21B61-8569-6247-AF5C-52ECE44D2D37}" dt="2021-04-21T09:02:01.933" v="2154" actId="688"/>
          <ac:spMkLst>
            <pc:docMk/>
            <pc:sldMk cId="2113173486" sldId="271"/>
            <ac:spMk id="18" creationId="{A44BAC01-D2A3-6749-A7C6-BA7193365B41}"/>
          </ac:spMkLst>
        </pc:spChg>
        <pc:spChg chg="add mod">
          <ac:chgData name="Laura A Janda" userId="1f227e26-6259-47d3-b693-dce21943f79e" providerId="ADAL" clId="{91D21B61-8569-6247-AF5C-52ECE44D2D37}" dt="2021-04-18T09:47:18.621" v="1833" actId="14100"/>
          <ac:spMkLst>
            <pc:docMk/>
            <pc:sldMk cId="2113173486" sldId="271"/>
            <ac:spMk id="65" creationId="{C9C1A301-840C-5B40-982D-3027FB662B9E}"/>
          </ac:spMkLst>
        </pc:spChg>
      </pc:sldChg>
      <pc:sldChg chg="addSp modSp mod">
        <pc:chgData name="Laura A Janda" userId="1f227e26-6259-47d3-b693-dce21943f79e" providerId="ADAL" clId="{91D21B61-8569-6247-AF5C-52ECE44D2D37}" dt="2021-04-18T08:54:56.050" v="308" actId="1076"/>
        <pc:sldMkLst>
          <pc:docMk/>
          <pc:sldMk cId="3054755225" sldId="498"/>
        </pc:sldMkLst>
        <pc:spChg chg="mod">
          <ac:chgData name="Laura A Janda" userId="1f227e26-6259-47d3-b693-dce21943f79e" providerId="ADAL" clId="{91D21B61-8569-6247-AF5C-52ECE44D2D37}" dt="2021-04-18T08:53:13.043" v="212" actId="108"/>
          <ac:spMkLst>
            <pc:docMk/>
            <pc:sldMk cId="3054755225" sldId="498"/>
            <ac:spMk id="3" creationId="{8BF56681-054B-DC44-B488-39232E4840DC}"/>
          </ac:spMkLst>
        </pc:spChg>
        <pc:spChg chg="add mod">
          <ac:chgData name="Laura A Janda" userId="1f227e26-6259-47d3-b693-dce21943f79e" providerId="ADAL" clId="{91D21B61-8569-6247-AF5C-52ECE44D2D37}" dt="2021-04-18T08:54:56.050" v="308" actId="1076"/>
          <ac:spMkLst>
            <pc:docMk/>
            <pc:sldMk cId="3054755225" sldId="498"/>
            <ac:spMk id="4" creationId="{07739478-5F20-B54F-A27D-CAC51782932F}"/>
          </ac:spMkLst>
        </pc:spChg>
      </pc:sldChg>
      <pc:sldChg chg="modSp mod">
        <pc:chgData name="Laura A Janda" userId="1f227e26-6259-47d3-b693-dce21943f79e" providerId="ADAL" clId="{91D21B61-8569-6247-AF5C-52ECE44D2D37}" dt="2021-04-18T09:05:00.774" v="947" actId="20577"/>
        <pc:sldMkLst>
          <pc:docMk/>
          <pc:sldMk cId="2296605503" sldId="499"/>
        </pc:sldMkLst>
        <pc:spChg chg="mod">
          <ac:chgData name="Laura A Janda" userId="1f227e26-6259-47d3-b693-dce21943f79e" providerId="ADAL" clId="{91D21B61-8569-6247-AF5C-52ECE44D2D37}" dt="2021-04-18T09:05:00.774" v="947" actId="20577"/>
          <ac:spMkLst>
            <pc:docMk/>
            <pc:sldMk cId="2296605503" sldId="499"/>
            <ac:spMk id="3" creationId="{C5FAEC9D-FE45-0D47-9AFD-41D3254F1A5C}"/>
          </ac:spMkLst>
        </pc:spChg>
      </pc:sldChg>
      <pc:sldChg chg="addSp delSp modSp mod">
        <pc:chgData name="Laura A Janda" userId="1f227e26-6259-47d3-b693-dce21943f79e" providerId="ADAL" clId="{91D21B61-8569-6247-AF5C-52ECE44D2D37}" dt="2021-04-18T09:25:01.141" v="1355" actId="20577"/>
        <pc:sldMkLst>
          <pc:docMk/>
          <pc:sldMk cId="1924714942" sldId="500"/>
        </pc:sldMkLst>
        <pc:spChg chg="del">
          <ac:chgData name="Laura A Janda" userId="1f227e26-6259-47d3-b693-dce21943f79e" providerId="ADAL" clId="{91D21B61-8569-6247-AF5C-52ECE44D2D37}" dt="2021-04-18T09:13:11.638" v="964" actId="478"/>
          <ac:spMkLst>
            <pc:docMk/>
            <pc:sldMk cId="1924714942" sldId="500"/>
            <ac:spMk id="3" creationId="{216A8D93-467A-2F46-80B9-2F12CAE78DD2}"/>
          </ac:spMkLst>
        </pc:spChg>
        <pc:spChg chg="add mod">
          <ac:chgData name="Laura A Janda" userId="1f227e26-6259-47d3-b693-dce21943f79e" providerId="ADAL" clId="{91D21B61-8569-6247-AF5C-52ECE44D2D37}" dt="2021-04-18T09:21:19.004" v="1129" actId="207"/>
          <ac:spMkLst>
            <pc:docMk/>
            <pc:sldMk cId="1924714942" sldId="500"/>
            <ac:spMk id="7" creationId="{211D6DA1-2483-7F4E-A878-CF4FB12DB639}"/>
          </ac:spMkLst>
        </pc:spChg>
        <pc:spChg chg="add mod">
          <ac:chgData name="Laura A Janda" userId="1f227e26-6259-47d3-b693-dce21943f79e" providerId="ADAL" clId="{91D21B61-8569-6247-AF5C-52ECE44D2D37}" dt="2021-04-18T09:23:35.389" v="1206" actId="20577"/>
          <ac:spMkLst>
            <pc:docMk/>
            <pc:sldMk cId="1924714942" sldId="500"/>
            <ac:spMk id="8" creationId="{A35D544D-F016-2545-B627-ABFBFFBCE401}"/>
          </ac:spMkLst>
        </pc:spChg>
        <pc:spChg chg="add mod">
          <ac:chgData name="Laura A Janda" userId="1f227e26-6259-47d3-b693-dce21943f79e" providerId="ADAL" clId="{91D21B61-8569-6247-AF5C-52ECE44D2D37}" dt="2021-04-18T09:25:01.141" v="1355" actId="20577"/>
          <ac:spMkLst>
            <pc:docMk/>
            <pc:sldMk cId="1924714942" sldId="500"/>
            <ac:spMk id="9" creationId="{79F47779-E8F7-FE43-86C0-1A70F74AB204}"/>
          </ac:spMkLst>
        </pc:spChg>
        <pc:graphicFrameChg chg="add del mod">
          <ac:chgData name="Laura A Janda" userId="1f227e26-6259-47d3-b693-dce21943f79e" providerId="ADAL" clId="{91D21B61-8569-6247-AF5C-52ECE44D2D37}" dt="2021-04-18T09:14:30.223" v="980" actId="478"/>
          <ac:graphicFrameMkLst>
            <pc:docMk/>
            <pc:sldMk cId="1924714942" sldId="500"/>
            <ac:graphicFrameMk id="4" creationId="{96112638-D65F-8A43-B7EC-E3271E436405}"/>
          </ac:graphicFrameMkLst>
        </pc:graphicFrameChg>
        <pc:picChg chg="add mod">
          <ac:chgData name="Laura A Janda" userId="1f227e26-6259-47d3-b693-dce21943f79e" providerId="ADAL" clId="{91D21B61-8569-6247-AF5C-52ECE44D2D37}" dt="2021-04-18T09:15:46.896" v="983" actId="962"/>
          <ac:picMkLst>
            <pc:docMk/>
            <pc:sldMk cId="1924714942" sldId="500"/>
            <ac:picMk id="6" creationId="{3CFDE0F8-8CD2-A64C-AFBE-2E76D05AB049}"/>
          </ac:picMkLst>
        </pc:picChg>
      </pc:sldChg>
      <pc:sldChg chg="del ord">
        <pc:chgData name="Laura A Janda" userId="1f227e26-6259-47d3-b693-dce21943f79e" providerId="ADAL" clId="{91D21B61-8569-6247-AF5C-52ECE44D2D37}" dt="2021-04-21T08:56:20.689" v="2098" actId="2696"/>
        <pc:sldMkLst>
          <pc:docMk/>
          <pc:sldMk cId="3328181861" sldId="501"/>
        </pc:sldMkLst>
      </pc:sldChg>
      <pc:sldChg chg="modSp mod">
        <pc:chgData name="Laura A Janda" userId="1f227e26-6259-47d3-b693-dce21943f79e" providerId="ADAL" clId="{91D21B61-8569-6247-AF5C-52ECE44D2D37}" dt="2021-04-18T09:41:44.139" v="1739" actId="20577"/>
        <pc:sldMkLst>
          <pc:docMk/>
          <pc:sldMk cId="574425218" sldId="502"/>
        </pc:sldMkLst>
        <pc:spChg chg="mod">
          <ac:chgData name="Laura A Janda" userId="1f227e26-6259-47d3-b693-dce21943f79e" providerId="ADAL" clId="{91D21B61-8569-6247-AF5C-52ECE44D2D37}" dt="2021-04-18T09:41:44.139" v="1739" actId="20577"/>
          <ac:spMkLst>
            <pc:docMk/>
            <pc:sldMk cId="574425218" sldId="502"/>
            <ac:spMk id="3" creationId="{216A8D93-467A-2F46-80B9-2F12CAE78DD2}"/>
          </ac:spMkLst>
        </pc:spChg>
      </pc:sldChg>
      <pc:sldChg chg="modSp mod">
        <pc:chgData name="Laura A Janda" userId="1f227e26-6259-47d3-b693-dce21943f79e" providerId="ADAL" clId="{91D21B61-8569-6247-AF5C-52ECE44D2D37}" dt="2021-04-21T09:09:22.919" v="2395" actId="20577"/>
        <pc:sldMkLst>
          <pc:docMk/>
          <pc:sldMk cId="2907166055" sldId="503"/>
        </pc:sldMkLst>
        <pc:spChg chg="mod">
          <ac:chgData name="Laura A Janda" userId="1f227e26-6259-47d3-b693-dce21943f79e" providerId="ADAL" clId="{91D21B61-8569-6247-AF5C-52ECE44D2D37}" dt="2021-04-21T09:09:22.919" v="2395" actId="20577"/>
          <ac:spMkLst>
            <pc:docMk/>
            <pc:sldMk cId="2907166055" sldId="503"/>
            <ac:spMk id="3" creationId="{216A8D93-467A-2F46-80B9-2F12CAE78DD2}"/>
          </ac:spMkLst>
        </pc:spChg>
      </pc:sldChg>
      <pc:sldChg chg="addSp modSp mod">
        <pc:chgData name="Laura A Janda" userId="1f227e26-6259-47d3-b693-dce21943f79e" providerId="ADAL" clId="{91D21B61-8569-6247-AF5C-52ECE44D2D37}" dt="2021-04-18T09:08:12.935" v="962" actId="164"/>
        <pc:sldMkLst>
          <pc:docMk/>
          <pc:sldMk cId="97071176" sldId="504"/>
        </pc:sldMkLst>
        <pc:spChg chg="mod">
          <ac:chgData name="Laura A Janda" userId="1f227e26-6259-47d3-b693-dce21943f79e" providerId="ADAL" clId="{91D21B61-8569-6247-AF5C-52ECE44D2D37}" dt="2021-04-18T08:59:36.216" v="694" actId="20577"/>
          <ac:spMkLst>
            <pc:docMk/>
            <pc:sldMk cId="97071176" sldId="504"/>
            <ac:spMk id="2" creationId="{6C8B5C50-12BC-CA4C-9B3D-F3CE962A6D20}"/>
          </ac:spMkLst>
        </pc:spChg>
        <pc:spChg chg="mod">
          <ac:chgData name="Laura A Janda" userId="1f227e26-6259-47d3-b693-dce21943f79e" providerId="ADAL" clId="{91D21B61-8569-6247-AF5C-52ECE44D2D37}" dt="2021-04-18T09:04:40.864" v="933" actId="20577"/>
          <ac:spMkLst>
            <pc:docMk/>
            <pc:sldMk cId="97071176" sldId="504"/>
            <ac:spMk id="3" creationId="{8C354389-E755-804F-BFEF-BABA1EBE84AF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4" creationId="{B32C0F84-9AB8-9E41-A32F-A39CB342345A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6" creationId="{19211FB2-18EF-DA4B-8203-B66777FAA684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7" creationId="{AFB5A7D7-7C2F-AC4A-8BC8-33D99628EA35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8" creationId="{23DB9A66-7A25-CA4D-ACA4-C4EBAEBACF96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9" creationId="{A02BDFC6-578F-B047-AA0D-42DEE13A2E22}"/>
          </ac:spMkLst>
        </pc:spChg>
        <pc:spChg chg="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10" creationId="{C43718D5-1846-2D46-93F0-8CA026FC15FF}"/>
          </ac:spMkLst>
        </pc:spChg>
        <pc:spChg chg="add mod">
          <ac:chgData name="Laura A Janda" userId="1f227e26-6259-47d3-b693-dce21943f79e" providerId="ADAL" clId="{91D21B61-8569-6247-AF5C-52ECE44D2D37}" dt="2021-04-18T09:06:52.688" v="958" actId="14100"/>
          <ac:spMkLst>
            <pc:docMk/>
            <pc:sldMk cId="97071176" sldId="504"/>
            <ac:spMk id="11" creationId="{54EC02D4-242C-4648-8EBC-C19F42B5157B}"/>
          </ac:spMkLst>
        </pc:spChg>
        <pc:spChg chg="add mod">
          <ac:chgData name="Laura A Janda" userId="1f227e26-6259-47d3-b693-dce21943f79e" providerId="ADAL" clId="{91D21B61-8569-6247-AF5C-52ECE44D2D37}" dt="2021-04-18T09:07:58.274" v="961" actId="2085"/>
          <ac:spMkLst>
            <pc:docMk/>
            <pc:sldMk cId="97071176" sldId="504"/>
            <ac:spMk id="13" creationId="{B843A962-7E5D-024D-869A-80D784DFE540}"/>
          </ac:spMkLst>
        </pc:spChg>
        <pc:grpChg chg="mod">
          <ac:chgData name="Laura A Janda" userId="1f227e26-6259-47d3-b693-dce21943f79e" providerId="ADAL" clId="{91D21B61-8569-6247-AF5C-52ECE44D2D37}" dt="2021-04-18T09:06:52.688" v="958" actId="14100"/>
          <ac:grpSpMkLst>
            <pc:docMk/>
            <pc:sldMk cId="97071176" sldId="504"/>
            <ac:grpSpMk id="5" creationId="{B37C9801-AB66-F541-ACB9-72C85752C3BA}"/>
          </ac:grpSpMkLst>
        </pc:grpChg>
        <pc:grpChg chg="add mod">
          <ac:chgData name="Laura A Janda" userId="1f227e26-6259-47d3-b693-dce21943f79e" providerId="ADAL" clId="{91D21B61-8569-6247-AF5C-52ECE44D2D37}" dt="2021-04-18T09:06:52.688" v="958" actId="14100"/>
          <ac:grpSpMkLst>
            <pc:docMk/>
            <pc:sldMk cId="97071176" sldId="504"/>
            <ac:grpSpMk id="12" creationId="{FE7AA439-D4AA-2F48-A90A-5F199504E498}"/>
          </ac:grpSpMkLst>
        </pc:grpChg>
        <pc:grpChg chg="add">
          <ac:chgData name="Laura A Janda" userId="1f227e26-6259-47d3-b693-dce21943f79e" providerId="ADAL" clId="{91D21B61-8569-6247-AF5C-52ECE44D2D37}" dt="2021-04-18T09:08:12.935" v="962" actId="164"/>
          <ac:grpSpMkLst>
            <pc:docMk/>
            <pc:sldMk cId="97071176" sldId="504"/>
            <ac:grpSpMk id="14" creationId="{D3B6EC5C-C42F-7141-9586-96FB68B97DE4}"/>
          </ac:grpSpMkLst>
        </pc:grpChg>
        <pc:picChg chg="mod">
          <ac:chgData name="Laura A Janda" userId="1f227e26-6259-47d3-b693-dce21943f79e" providerId="ADAL" clId="{91D21B61-8569-6247-AF5C-52ECE44D2D37}" dt="2021-04-18T09:06:52.688" v="958" actId="14100"/>
          <ac:picMkLst>
            <pc:docMk/>
            <pc:sldMk cId="97071176" sldId="504"/>
            <ac:picMk id="2050" creationId="{2C9C234A-EFFF-E449-8605-BBE780FAB730}"/>
          </ac:picMkLst>
        </pc:picChg>
      </pc:sldChg>
      <pc:sldChg chg="modSp mod modAnim">
        <pc:chgData name="Laura A Janda" userId="1f227e26-6259-47d3-b693-dce21943f79e" providerId="ADAL" clId="{91D21B61-8569-6247-AF5C-52ECE44D2D37}" dt="2021-04-21T11:41:41.304" v="3813"/>
        <pc:sldMkLst>
          <pc:docMk/>
          <pc:sldMk cId="1514860406" sldId="505"/>
        </pc:sldMkLst>
        <pc:spChg chg="mod">
          <ac:chgData name="Laura A Janda" userId="1f227e26-6259-47d3-b693-dce21943f79e" providerId="ADAL" clId="{91D21B61-8569-6247-AF5C-52ECE44D2D37}" dt="2021-04-21T11:41:34.445" v="3812" actId="14100"/>
          <ac:spMkLst>
            <pc:docMk/>
            <pc:sldMk cId="1514860406" sldId="505"/>
            <ac:spMk id="4" creationId="{E298A9EB-FFB6-5544-8D9D-643CC0FD8192}"/>
          </ac:spMkLst>
        </pc:spChg>
      </pc:sldChg>
      <pc:sldChg chg="addSp modSp new mod">
        <pc:chgData name="Laura A Janda" userId="1f227e26-6259-47d3-b693-dce21943f79e" providerId="ADAL" clId="{91D21B61-8569-6247-AF5C-52ECE44D2D37}" dt="2021-04-18T09:46:18.954" v="1791" actId="1037"/>
        <pc:sldMkLst>
          <pc:docMk/>
          <pc:sldMk cId="230255100" sldId="506"/>
        </pc:sldMkLst>
        <pc:spChg chg="add mod">
          <ac:chgData name="Laura A Janda" userId="1f227e26-6259-47d3-b693-dce21943f79e" providerId="ADAL" clId="{91D21B61-8569-6247-AF5C-52ECE44D2D37}" dt="2021-04-18T09:46:18.954" v="1791" actId="1037"/>
          <ac:spMkLst>
            <pc:docMk/>
            <pc:sldMk cId="230255100" sldId="506"/>
            <ac:spMk id="4" creationId="{17EBC7EB-D40D-4B45-A804-5086F102C3A0}"/>
          </ac:spMkLst>
        </pc:spChg>
        <pc:picChg chg="add mod modCrop">
          <ac:chgData name="Laura A Janda" userId="1f227e26-6259-47d3-b693-dce21943f79e" providerId="ADAL" clId="{91D21B61-8569-6247-AF5C-52ECE44D2D37}" dt="2021-04-18T09:44:11.859" v="1748" actId="1076"/>
          <ac:picMkLst>
            <pc:docMk/>
            <pc:sldMk cId="230255100" sldId="506"/>
            <ac:picMk id="3" creationId="{A0994CC8-6641-7241-A7FF-5C41BA271F0F}"/>
          </ac:picMkLst>
        </pc:picChg>
      </pc:sldChg>
      <pc:sldChg chg="addSp delSp modSp add mod">
        <pc:chgData name="Laura A Janda" userId="1f227e26-6259-47d3-b693-dce21943f79e" providerId="ADAL" clId="{91D21B61-8569-6247-AF5C-52ECE44D2D37}" dt="2021-04-18T09:55:22.718" v="2091" actId="20577"/>
        <pc:sldMkLst>
          <pc:docMk/>
          <pc:sldMk cId="2375267762" sldId="507"/>
        </pc:sldMkLst>
        <pc:spChg chg="add del">
          <ac:chgData name="Laura A Janda" userId="1f227e26-6259-47d3-b693-dce21943f79e" providerId="ADAL" clId="{91D21B61-8569-6247-AF5C-52ECE44D2D37}" dt="2021-04-18T09:50:16.819" v="1836" actId="11529"/>
          <ac:spMkLst>
            <pc:docMk/>
            <pc:sldMk cId="2375267762" sldId="507"/>
            <ac:spMk id="2" creationId="{2EA50FFC-A165-4349-9BBE-9FDF188669F4}"/>
          </ac:spMkLst>
        </pc:spChg>
        <pc:spChg chg="mod">
          <ac:chgData name="Laura A Janda" userId="1f227e26-6259-47d3-b693-dce21943f79e" providerId="ADAL" clId="{91D21B61-8569-6247-AF5C-52ECE44D2D37}" dt="2021-04-18T09:54:44.194" v="2011" actId="1076"/>
          <ac:spMkLst>
            <pc:docMk/>
            <pc:sldMk cId="2375267762" sldId="507"/>
            <ac:spMk id="4" creationId="{17EBC7EB-D40D-4B45-A804-5086F102C3A0}"/>
          </ac:spMkLst>
        </pc:spChg>
        <pc:spChg chg="add mod">
          <ac:chgData name="Laura A Janda" userId="1f227e26-6259-47d3-b693-dce21943f79e" providerId="ADAL" clId="{91D21B61-8569-6247-AF5C-52ECE44D2D37}" dt="2021-04-18T09:55:22.718" v="2091" actId="20577"/>
          <ac:spMkLst>
            <pc:docMk/>
            <pc:sldMk cId="2375267762" sldId="507"/>
            <ac:spMk id="5" creationId="{02A15561-6671-B446-8B48-84F4FE358124}"/>
          </ac:spMkLst>
        </pc:spChg>
      </pc:sldChg>
      <pc:sldChg chg="addSp modSp new mod">
        <pc:chgData name="Laura A Janda" userId="1f227e26-6259-47d3-b693-dce21943f79e" providerId="ADAL" clId="{91D21B61-8569-6247-AF5C-52ECE44D2D37}" dt="2021-04-21T08:57:10.893" v="2134" actId="1035"/>
        <pc:sldMkLst>
          <pc:docMk/>
          <pc:sldMk cId="3779701610" sldId="508"/>
        </pc:sldMkLst>
        <pc:spChg chg="add mod">
          <ac:chgData name="Laura A Janda" userId="1f227e26-6259-47d3-b693-dce21943f79e" providerId="ADAL" clId="{91D21B61-8569-6247-AF5C-52ECE44D2D37}" dt="2021-04-21T08:57:10.893" v="2134" actId="1035"/>
          <ac:spMkLst>
            <pc:docMk/>
            <pc:sldMk cId="3779701610" sldId="508"/>
            <ac:spMk id="4" creationId="{90FE55DF-4C80-9346-8C0E-F49E5F0C4922}"/>
          </ac:spMkLst>
        </pc:spChg>
        <pc:picChg chg="add mod">
          <ac:chgData name="Laura A Janda" userId="1f227e26-6259-47d3-b693-dce21943f79e" providerId="ADAL" clId="{91D21B61-8569-6247-AF5C-52ECE44D2D37}" dt="2021-04-21T08:55:59.445" v="2097" actId="1076"/>
          <ac:picMkLst>
            <pc:docMk/>
            <pc:sldMk cId="3779701610" sldId="508"/>
            <ac:picMk id="3" creationId="{FB4C4503-C0EC-1049-B604-C56EB9C752AE}"/>
          </ac:picMkLst>
        </pc:picChg>
      </pc:sldChg>
      <pc:sldChg chg="modSp new mod">
        <pc:chgData name="Laura A Janda" userId="1f227e26-6259-47d3-b693-dce21943f79e" providerId="ADAL" clId="{91D21B61-8569-6247-AF5C-52ECE44D2D37}" dt="2021-04-21T09:31:50.029" v="3757" actId="20577"/>
        <pc:sldMkLst>
          <pc:docMk/>
          <pc:sldMk cId="208111612" sldId="509"/>
        </pc:sldMkLst>
        <pc:spChg chg="mod">
          <ac:chgData name="Laura A Janda" userId="1f227e26-6259-47d3-b693-dce21943f79e" providerId="ADAL" clId="{91D21B61-8569-6247-AF5C-52ECE44D2D37}" dt="2021-04-21T09:10:25.427" v="2407" actId="20577"/>
          <ac:spMkLst>
            <pc:docMk/>
            <pc:sldMk cId="208111612" sldId="509"/>
            <ac:spMk id="2" creationId="{F8E81E0E-073D-704B-A753-F2A41C1DAAD7}"/>
          </ac:spMkLst>
        </pc:spChg>
        <pc:spChg chg="mod">
          <ac:chgData name="Laura A Janda" userId="1f227e26-6259-47d3-b693-dce21943f79e" providerId="ADAL" clId="{91D21B61-8569-6247-AF5C-52ECE44D2D37}" dt="2021-04-21T09:31:50.029" v="3757" actId="20577"/>
          <ac:spMkLst>
            <pc:docMk/>
            <pc:sldMk cId="208111612" sldId="509"/>
            <ac:spMk id="3" creationId="{B2C72A6B-A59A-DB46-A05F-5D8C0B8803D2}"/>
          </ac:spMkLst>
        </pc:spChg>
      </pc:sldChg>
      <pc:sldChg chg="modSp new mod">
        <pc:chgData name="Laura A Janda" userId="1f227e26-6259-47d3-b693-dce21943f79e" providerId="ADAL" clId="{91D21B61-8569-6247-AF5C-52ECE44D2D37}" dt="2021-04-21T09:30:32.251" v="3633" actId="20577"/>
        <pc:sldMkLst>
          <pc:docMk/>
          <pc:sldMk cId="224893541" sldId="510"/>
        </pc:sldMkLst>
        <pc:spChg chg="mod">
          <ac:chgData name="Laura A Janda" userId="1f227e26-6259-47d3-b693-dce21943f79e" providerId="ADAL" clId="{91D21B61-8569-6247-AF5C-52ECE44D2D37}" dt="2021-04-21T09:27:35.407" v="3389" actId="20577"/>
          <ac:spMkLst>
            <pc:docMk/>
            <pc:sldMk cId="224893541" sldId="510"/>
            <ac:spMk id="2" creationId="{AAC9316A-03C2-1741-9148-D7FA2414455E}"/>
          </ac:spMkLst>
        </pc:spChg>
        <pc:spChg chg="mod">
          <ac:chgData name="Laura A Janda" userId="1f227e26-6259-47d3-b693-dce21943f79e" providerId="ADAL" clId="{91D21B61-8569-6247-AF5C-52ECE44D2D37}" dt="2021-04-21T09:30:32.251" v="3633" actId="20577"/>
          <ac:spMkLst>
            <pc:docMk/>
            <pc:sldMk cId="224893541" sldId="510"/>
            <ac:spMk id="3" creationId="{92914A40-E375-AF44-8F12-96BDBA2A3EFC}"/>
          </ac:spMkLst>
        </pc:spChg>
      </pc:sldChg>
      <pc:sldChg chg="addSp delSp modSp add mod">
        <pc:chgData name="Laura A Janda" userId="1f227e26-6259-47d3-b693-dce21943f79e" providerId="ADAL" clId="{91D21B61-8569-6247-AF5C-52ECE44D2D37}" dt="2021-04-21T10:34:41.043" v="3808" actId="14100"/>
        <pc:sldMkLst>
          <pc:docMk/>
          <pc:sldMk cId="2998807268" sldId="511"/>
        </pc:sldMkLst>
        <pc:spChg chg="add mod">
          <ac:chgData name="Laura A Janda" userId="1f227e26-6259-47d3-b693-dce21943f79e" providerId="ADAL" clId="{91D21B61-8569-6247-AF5C-52ECE44D2D37}" dt="2021-04-21T10:34:41.043" v="3808" actId="14100"/>
          <ac:spMkLst>
            <pc:docMk/>
            <pc:sldMk cId="2998807268" sldId="511"/>
            <ac:spMk id="2" creationId="{806C7597-ADA7-5E4A-8430-EFAB072CE2AE}"/>
          </ac:spMkLst>
        </pc:spChg>
        <pc:spChg chg="del mod">
          <ac:chgData name="Laura A Janda" userId="1f227e26-6259-47d3-b693-dce21943f79e" providerId="ADAL" clId="{91D21B61-8569-6247-AF5C-52ECE44D2D37}" dt="2021-04-21T10:32:56.400" v="3769" actId="478"/>
          <ac:spMkLst>
            <pc:docMk/>
            <pc:sldMk cId="2998807268" sldId="511"/>
            <ac:spMk id="4" creationId="{90FE55DF-4C80-9346-8C0E-F49E5F0C4922}"/>
          </ac:spMkLst>
        </pc:spChg>
        <pc:spChg chg="add mod">
          <ac:chgData name="Laura A Janda" userId="1f227e26-6259-47d3-b693-dce21943f79e" providerId="ADAL" clId="{91D21B61-8569-6247-AF5C-52ECE44D2D37}" dt="2021-04-21T10:34:34.995" v="3807" actId="14100"/>
          <ac:spMkLst>
            <pc:docMk/>
            <pc:sldMk cId="2998807268" sldId="511"/>
            <ac:spMk id="5" creationId="{F3F4022E-389D-D14A-B36D-BC33D9AF0A52}"/>
          </ac:spMkLst>
        </pc:spChg>
      </pc:sldChg>
    </pc:docChg>
  </pc:docChgLst>
  <pc:docChgLst>
    <pc:chgData name="Laura A Janda" userId="1f227e26-6259-47d3-b693-dce21943f79e" providerId="ADAL" clId="{4C2593E7-B921-0442-989B-28195F691157}"/>
    <pc:docChg chg="custSel modSld">
      <pc:chgData name="Laura A Janda" userId="1f227e26-6259-47d3-b693-dce21943f79e" providerId="ADAL" clId="{4C2593E7-B921-0442-989B-28195F691157}" dt="2021-04-10T14:27:30.932" v="1" actId="27636"/>
      <pc:docMkLst>
        <pc:docMk/>
      </pc:docMkLst>
      <pc:sldChg chg="modSp mod">
        <pc:chgData name="Laura A Janda" userId="1f227e26-6259-47d3-b693-dce21943f79e" providerId="ADAL" clId="{4C2593E7-B921-0442-989B-28195F691157}" dt="2021-04-10T14:27:30.932" v="1" actId="27636"/>
        <pc:sldMkLst>
          <pc:docMk/>
          <pc:sldMk cId="3328181861" sldId="501"/>
        </pc:sldMkLst>
        <pc:spChg chg="mod">
          <ac:chgData name="Laura A Janda" userId="1f227e26-6259-47d3-b693-dce21943f79e" providerId="ADAL" clId="{4C2593E7-B921-0442-989B-28195F691157}" dt="2021-04-10T14:27:30.932" v="1" actId="27636"/>
          <ac:spMkLst>
            <pc:docMk/>
            <pc:sldMk cId="3328181861" sldId="501"/>
            <ac:spMk id="3" creationId="{19559B2F-44FB-4546-80EA-4E72ACC434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F674-98FE-C84D-B483-0E383BC42E99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2A784-EF6D-CD4F-9DD7-2B37812D1AA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7523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A370B-5039-1044-BE3B-626BDE3F0426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929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2A784-EF6D-CD4F-9DD7-2B37812D1AAE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2202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9FA4-C92A-3344-B1F9-F40A0E492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A4259-A5B7-6B43-8CCE-3768FAB80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209AC-9ECE-7445-BD74-6AA73321F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76ACC-AB0D-7244-9AE6-B263F7F9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20D1-8C91-9545-AF4D-5F555674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9222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6F09-0DA6-B24B-AB2A-8564E43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A5EBE-BA7F-C64C-9778-6062A2026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EBD15-ACC4-9F45-9C12-A3485CC5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E7212-04D3-934E-AD9B-90B5CA84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F344-3132-5945-AE5A-806CCEAC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1360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EDEAB9-06E3-1B41-A200-396417D63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87A45-0FB9-F14A-9729-E07E9499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3CE8-AE4B-E841-87AC-3ABF518E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A572-B37E-F94E-9350-C8CBD3733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9D102-FA08-984E-9F20-8EDE8269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06226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107117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B0BC-B8BA-4747-AC20-617463A7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1D138-A637-F44D-8D76-0416E0F10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89110-FF74-F443-A52C-18B761D0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61824-6A3E-2142-B30D-F6D520F0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45425-27B9-F34C-8763-DFBD20F1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327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82A-8D05-7A45-BA2E-40A4E74B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2D1F1-10E5-0E43-A1AF-D199D334B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45D2-8E8C-084C-87F1-8FBB85A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DEF9-E362-8C49-8843-105B2283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CC08C-2EA1-0241-8431-D691925C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228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9A9D-625E-0C48-989F-EF53BA4B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13E69-930B-8344-B600-66420D5A0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86DC82-A0F4-AA4D-9076-7AA16B105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AE5F-1C43-C140-BF1C-42D26E98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C6A5F-E373-0B4D-9AD7-CD0887348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18DAE-FA50-AD47-88F7-2CAA5589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496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C63B-8188-024B-A6C7-867F6D6F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B01BA-60D2-1248-B02B-FC235777D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F8BFDD-91D8-E442-AA37-FE545B9E9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7E62D-A30A-C442-9555-609A6FD2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8D51D-119C-FB46-BA81-E4BCD5866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27886-3D22-2B45-8717-391F6D8D3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DD8CE-1DC2-AA43-8163-1B14B292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57955-AC8E-6848-9F62-63EC7BD6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4970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0717-0D0A-6445-8940-D16E9E4F8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59F00-A917-114C-8C27-2A8D325D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4477AF-DD3E-7F48-B0E4-2F0E667E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68F4A-20AB-C648-9E54-1C2DE465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9624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E60D9-9FCD-1F4B-BF67-B6B34080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23AE7-EA20-D049-897F-D99C9543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ACAB1-E924-0D4A-8100-92759A5CD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6533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6AC2-C622-0341-8EE6-A99D1B1A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C6E0-977D-DA4D-B729-7EB7FD586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ADA27-D27D-934C-AA75-888298A59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951F-E86D-8344-A47B-EB584960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B53C8-F467-5748-A5CE-4750DF01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84B74-F4F4-0E42-9AE6-5F74CD78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195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08FB7-1BF8-194A-ADCB-F0133D4D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D91EE-DDA0-424B-AF5F-2BA51F258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6F94F-EB47-1442-A58B-81F726D49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6AB90-8FB6-1844-882F-71B667B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DC826-6E7F-9443-8CCE-4DDEFB3E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6EF01-5F79-0C45-A264-D8CAB6FB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143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2737-5EC3-F443-8E67-72D7DEDDF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F2EC-46A6-4743-A9D1-6049C83A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CB408-DE7F-D24B-B559-B852383A2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B801-965D-7A4E-A915-8F9959B4D23D}" type="datetimeFigureOut">
              <a:rPr lang="en-NO" smtClean="0"/>
              <a:t>21/04/2021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DC12-2655-5746-ABBC-ABEAC8E6A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40623-D0D2-F143-BED9-6571EA692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46C63-7E72-314E-8425-7F55D0875643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8797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searchgate.net/profile/Valentina-Zhukova-4" TargetMode="External"/><Relationship Id="rId3" Type="http://schemas.openxmlformats.org/officeDocument/2006/relationships/hyperlink" Target="https://en.uit.no/ansatte/person?p_document_id=41533" TargetMode="External"/><Relationship Id="rId7" Type="http://schemas.openxmlformats.org/officeDocument/2006/relationships/hyperlink" Target="https://bast.fr/" TargetMode="External"/><Relationship Id="rId2" Type="http://schemas.openxmlformats.org/officeDocument/2006/relationships/hyperlink" Target="https://uit.no/ansatte/person?p_document_id=4156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ftyers" TargetMode="External"/><Relationship Id="rId5" Type="http://schemas.openxmlformats.org/officeDocument/2006/relationships/hyperlink" Target="https://www.hse.ru/en/staff/olesar" TargetMode="External"/><Relationship Id="rId10" Type="http://schemas.openxmlformats.org/officeDocument/2006/relationships/hyperlink" Target="https://en.uit.no/ansatte/person?p_document_id=585584" TargetMode="External"/><Relationship Id="rId4" Type="http://schemas.openxmlformats.org/officeDocument/2006/relationships/hyperlink" Target="https://www.hse.ru/en/org/persons/26736782" TargetMode="External"/><Relationship Id="rId9" Type="http://schemas.openxmlformats.org/officeDocument/2006/relationships/hyperlink" Target="https://iling-ran.ru/web/en/scholars/mordashov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CCA779E4-A157-C04A-8ADE-481E6EE02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50" y="276892"/>
            <a:ext cx="2624619" cy="7928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431" y="1736262"/>
            <a:ext cx="11126478" cy="1442152"/>
          </a:xfrm>
        </p:spPr>
        <p:txBody>
          <a:bodyPr>
            <a:noAutofit/>
          </a:bodyPr>
          <a:lstStyle/>
          <a:p>
            <a:r>
              <a:rPr lang="en-GB" sz="4000" dirty="0"/>
              <a:t>How to build a </a:t>
            </a:r>
            <a:r>
              <a:rPr lang="en-GB" sz="4000" dirty="0" err="1"/>
              <a:t>constructicon</a:t>
            </a:r>
            <a:r>
              <a:rPr lang="en-GB" sz="4000" dirty="0"/>
              <a:t> in five years: </a:t>
            </a:r>
            <a:br>
              <a:rPr lang="en-GB" sz="4000" dirty="0"/>
            </a:br>
            <a:r>
              <a:rPr lang="en-GB" sz="4000" dirty="0"/>
              <a:t>The Russian recipe</a:t>
            </a:r>
            <a:endParaRPr lang="x-none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832433" y="3381122"/>
            <a:ext cx="6581919" cy="14421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nb-NO" sz="2400" dirty="0">
                <a:latin typeface="Calibri" panose="020F0502020204030204" pitchFamily="34" charset="0"/>
                <a:cs typeface="Calibri" panose="020F0502020204030204" pitchFamily="34" charset="0"/>
              </a:rPr>
              <a:t>Laura A. Janda (UiT)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2433" y="6013938"/>
            <a:ext cx="10394021" cy="567170"/>
          </a:xfrm>
        </p:spPr>
        <p:txBody>
          <a:bodyPr/>
          <a:lstStyle/>
          <a:p>
            <a:pPr fontAlgn="base"/>
            <a:r>
              <a:rPr lang="en-US" sz="1800" i="0" dirty="0"/>
              <a:t>SCLC-2020/2021: Slavic Cognitive Linguistics Conference, </a:t>
            </a:r>
            <a:r>
              <a:rPr lang="en-US" sz="1800" i="0" dirty="0" err="1"/>
              <a:t>Tromsø</a:t>
            </a:r>
            <a:r>
              <a:rPr lang="en-US" sz="1800" i="0" dirty="0"/>
              <a:t>, Norway, June 3, 2021</a:t>
            </a:r>
          </a:p>
          <a:p>
            <a:pPr fontAlgn="base"/>
            <a:endParaRPr lang="ru-RU" sz="1800" i="0" dirty="0"/>
          </a:p>
          <a:p>
            <a:pPr fontAlgn="base"/>
            <a:endParaRPr lang="en-US" sz="1800" i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66CFF8-E16D-0141-975A-9B4DED2E415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15875" r="8926" b="15850"/>
          <a:stretch/>
        </p:blipFill>
        <p:spPr>
          <a:xfrm>
            <a:off x="9454526" y="263000"/>
            <a:ext cx="2227027" cy="7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1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EEA-29BB-CD45-A435-C0DD265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to build a constructicon:</a:t>
            </a:r>
            <a:br>
              <a:rPr lang="en-NO" dirty="0"/>
            </a:br>
            <a:r>
              <a:rPr lang="en-NO" dirty="0"/>
              <a:t>Collection of constructions</a:t>
            </a:r>
          </a:p>
        </p:txBody>
      </p:sp>
      <p:pic>
        <p:nvPicPr>
          <p:cNvPr id="6" name="Picture 5" descr="Chart, timeline&#10;&#10;Description automatically generated">
            <a:extLst>
              <a:ext uri="{FF2B5EF4-FFF2-40B4-BE49-F238E27FC236}">
                <a16:creationId xmlns:a16="http://schemas.microsoft.com/office/drawing/2014/main" id="{3CFDE0F8-8CD2-A64C-AFBE-2E76D05A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4018"/>
            <a:ext cx="12192000" cy="360996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11D6DA1-2483-7F4E-A878-CF4FB12DB639}"/>
              </a:ext>
            </a:extLst>
          </p:cNvPr>
          <p:cNvSpPr/>
          <p:nvPr/>
        </p:nvSpPr>
        <p:spPr>
          <a:xfrm>
            <a:off x="231228" y="5318234"/>
            <a:ext cx="3668110" cy="1345325"/>
          </a:xfrm>
          <a:prstGeom prst="wedgeRoundRectCallout">
            <a:avLst>
              <a:gd name="adj1" fmla="val -4468"/>
              <a:gd name="adj2" fmla="val -72656"/>
              <a:gd name="adj3" fmla="val 16667"/>
            </a:avLst>
          </a:prstGeom>
          <a:solidFill>
            <a:srgbClr val="D86E30"/>
          </a:solidFill>
          <a:ln>
            <a:solidFill>
              <a:srgbClr val="D86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Manual collection from textbooks, scholarly literature, crowdsourcing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35D544D-F016-2545-B627-ABFBFFBCE401}"/>
              </a:ext>
            </a:extLst>
          </p:cNvPr>
          <p:cNvSpPr/>
          <p:nvPr/>
        </p:nvSpPr>
        <p:spPr>
          <a:xfrm>
            <a:off x="3999187" y="5323489"/>
            <a:ext cx="3668110" cy="1345325"/>
          </a:xfrm>
          <a:prstGeom prst="wedgeRoundRectCallout">
            <a:avLst>
              <a:gd name="adj1" fmla="val -43436"/>
              <a:gd name="adj2" fmla="val -71875"/>
              <a:gd name="adj3" fmla="val 16667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Extraction from dialogs, spoken discourse, and RNC collocations</a:t>
            </a:r>
          </a:p>
          <a:p>
            <a:pPr algn="ctr"/>
            <a:r>
              <a:rPr lang="en-NO" dirty="0">
                <a:solidFill>
                  <a:schemeClr val="tx1"/>
                </a:solidFill>
              </a:rPr>
              <a:t>Classification of syntactic &amp; semantic types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9F47779-E8F7-FE43-86C0-1A70F74AB204}"/>
              </a:ext>
            </a:extLst>
          </p:cNvPr>
          <p:cNvSpPr/>
          <p:nvPr/>
        </p:nvSpPr>
        <p:spPr>
          <a:xfrm>
            <a:off x="7767146" y="5318234"/>
            <a:ext cx="3668110" cy="1345325"/>
          </a:xfrm>
          <a:prstGeom prst="wedgeRoundRectCallout">
            <a:avLst>
              <a:gd name="adj1" fmla="val -58909"/>
              <a:gd name="adj2" fmla="val -71094"/>
              <a:gd name="adj3" fmla="val 16667"/>
            </a:avLst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tx1"/>
                </a:solidFill>
              </a:rPr>
              <a:t>Searches for synonyms, antonyms and anchor words based on semantic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2471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EEA-29BB-CD45-A435-C0DD265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to build a constructicon:</a:t>
            </a:r>
            <a:br>
              <a:rPr lang="en-NO" dirty="0"/>
            </a:br>
            <a:r>
              <a:rPr lang="en-NO" dirty="0"/>
              <a:t>Classification of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D93-467A-2F46-80B9-2F12CAE7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Families</a:t>
            </a:r>
          </a:p>
          <a:p>
            <a:pPr lvl="1"/>
            <a:r>
              <a:rPr lang="en-GB" dirty="0"/>
              <a:t>a family is a relatively homogeneous group of approx. 2-9 constructions that share some semantic, syntactic, and/or structural properties </a:t>
            </a:r>
          </a:p>
          <a:p>
            <a:pPr lvl="1"/>
            <a:r>
              <a:rPr lang="en-GB" dirty="0"/>
              <a:t>the constructions in a family share various subsets of these properties</a:t>
            </a:r>
          </a:p>
          <a:p>
            <a:pPr lvl="1"/>
            <a:r>
              <a:rPr lang="en-GB" dirty="0"/>
              <a:t>semantic and syntactic tags facilitate identification of families </a:t>
            </a:r>
          </a:p>
          <a:p>
            <a:pPr lvl="1"/>
            <a:r>
              <a:rPr lang="en-GB" dirty="0"/>
              <a:t>annotation by a panel of three native speakers</a:t>
            </a:r>
            <a:endParaRPr lang="en-NO" dirty="0"/>
          </a:p>
          <a:p>
            <a:r>
              <a:rPr lang="en-NO" dirty="0"/>
              <a:t>Clusters</a:t>
            </a:r>
          </a:p>
          <a:p>
            <a:pPr lvl="1"/>
            <a:r>
              <a:rPr lang="en-NO" dirty="0"/>
              <a:t>a cluster is a group of families that are linked to through semantic and/or syntactic similarities </a:t>
            </a:r>
            <a:r>
              <a:rPr lang="en-GB" dirty="0"/>
              <a:t>in a prototypical vs. peripheral distribution, usually corresponding to semantic subtypes in annotation</a:t>
            </a:r>
            <a:endParaRPr lang="en-NO" dirty="0"/>
          </a:p>
          <a:p>
            <a:r>
              <a:rPr lang="en-NO" dirty="0"/>
              <a:t>Networks</a:t>
            </a:r>
          </a:p>
          <a:p>
            <a:pPr lvl="1"/>
            <a:r>
              <a:rPr lang="en-NO" dirty="0"/>
              <a:t>a network is a group of clusters that share a general semantic tag</a:t>
            </a:r>
          </a:p>
        </p:txBody>
      </p:sp>
    </p:spTree>
    <p:extLst>
      <p:ext uri="{BB962C8B-B14F-4D97-AF65-F5344CB8AC3E}">
        <p14:creationId xmlns:p14="http://schemas.microsoft.com/office/powerpoint/2010/main" val="574425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316A-03C2-1741-9148-D7FA2414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Constructionalization as grammaticalization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4A40-E375-AF44-8F12-96BDBA2A3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Conventionalization of form-meaning pairings can be understood as an early stage in the process of grammaticalization</a:t>
            </a:r>
          </a:p>
          <a:p>
            <a:r>
              <a:rPr lang="en-NO" dirty="0"/>
              <a:t>The semantic tags are quasigramatical meanings that are distributed across constructions and their (partially bleached) anchor words</a:t>
            </a:r>
          </a:p>
          <a:p>
            <a:r>
              <a:rPr lang="en-NO" dirty="0"/>
              <a:t>Classification rests on lexical functions (cf. Mel’čuk, Apresjan) which are comparable across languages</a:t>
            </a:r>
          </a:p>
        </p:txBody>
      </p:sp>
    </p:spTree>
    <p:extLst>
      <p:ext uri="{BB962C8B-B14F-4D97-AF65-F5344CB8AC3E}">
        <p14:creationId xmlns:p14="http://schemas.microsoft.com/office/powerpoint/2010/main" val="22489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994CC8-6641-7241-A7FF-5C41BA271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/>
          <a:stretch/>
        </p:blipFill>
        <p:spPr>
          <a:xfrm>
            <a:off x="0" y="0"/>
            <a:ext cx="10929256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EBC7EB-D40D-4B45-A804-5086F102C3A0}"/>
              </a:ext>
            </a:extLst>
          </p:cNvPr>
          <p:cNvSpPr/>
          <p:nvPr/>
        </p:nvSpPr>
        <p:spPr>
          <a:xfrm>
            <a:off x="8008885" y="2154621"/>
            <a:ext cx="3584027" cy="3069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Distribution of constructions across the most frequent general semantic tags 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25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A0994CC8-6641-7241-A7FF-5C41BA271F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"/>
          <a:stretch/>
        </p:blipFill>
        <p:spPr>
          <a:xfrm>
            <a:off x="0" y="0"/>
            <a:ext cx="10929256" cy="68580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7EBC7EB-D40D-4B45-A804-5086F102C3A0}"/>
              </a:ext>
            </a:extLst>
          </p:cNvPr>
          <p:cNvSpPr/>
          <p:nvPr/>
        </p:nvSpPr>
        <p:spPr>
          <a:xfrm>
            <a:off x="8219091" y="1145628"/>
            <a:ext cx="3584027" cy="30690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We will hear more about semantic classification in general and about Intensity, Assessment, and Attitude constructions in other presentations today </a:t>
            </a:r>
            <a:endParaRPr lang="en-GB" sz="2400" dirty="0">
              <a:effectLst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A15561-6671-B446-8B48-84F4FE358124}"/>
              </a:ext>
            </a:extLst>
          </p:cNvPr>
          <p:cNvSpPr/>
          <p:nvPr/>
        </p:nvSpPr>
        <p:spPr>
          <a:xfrm>
            <a:off x="8219091" y="4411718"/>
            <a:ext cx="3584027" cy="11246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Now we will take a look at a smaller network: Prohibitive constructions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7526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4C4503-C0EC-1049-B604-C56EB9C7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876"/>
            <a:ext cx="12192000" cy="6271124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0FE55DF-4C80-9346-8C0E-F49E5F0C4922}"/>
              </a:ext>
            </a:extLst>
          </p:cNvPr>
          <p:cNvSpPr/>
          <p:nvPr/>
        </p:nvSpPr>
        <p:spPr>
          <a:xfrm>
            <a:off x="4809744" y="347472"/>
            <a:ext cx="7013449" cy="7631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 example of a Prohibitive construction</a:t>
            </a:r>
            <a:endParaRPr lang="en-GB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9701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B4C4503-C0EC-1049-B604-C56EB9C7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876"/>
            <a:ext cx="12192000" cy="6271124"/>
          </a:xfrm>
          <a:prstGeom prst="rect">
            <a:avLst/>
          </a:prstGeom>
        </p:spPr>
      </p:pic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806C7597-ADA7-5E4A-8430-EFAB072CE2AE}"/>
              </a:ext>
            </a:extLst>
          </p:cNvPr>
          <p:cNvSpPr/>
          <p:nvPr/>
        </p:nvSpPr>
        <p:spPr>
          <a:xfrm>
            <a:off x="274320" y="246888"/>
            <a:ext cx="1408176" cy="413140"/>
          </a:xfrm>
          <a:prstGeom prst="wedgeRoundRectCallout">
            <a:avLst>
              <a:gd name="adj1" fmla="val -10710"/>
              <a:gd name="adj2" fmla="val 1144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anchor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3F4022E-389D-D14A-B36D-BC33D9AF0A52}"/>
              </a:ext>
            </a:extLst>
          </p:cNvPr>
          <p:cNvSpPr/>
          <p:nvPr/>
        </p:nvSpPr>
        <p:spPr>
          <a:xfrm>
            <a:off x="1792224" y="246888"/>
            <a:ext cx="874776" cy="413140"/>
          </a:xfrm>
          <a:prstGeom prst="wedgeRoundRectCallout">
            <a:avLst>
              <a:gd name="adj1" fmla="val -68930"/>
              <a:gd name="adj2" fmla="val 1166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299880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6AF2A0-18BB-B243-B02E-4159BDB1808E}"/>
              </a:ext>
            </a:extLst>
          </p:cNvPr>
          <p:cNvSpPr txBox="1"/>
          <p:nvPr/>
        </p:nvSpPr>
        <p:spPr>
          <a:xfrm>
            <a:off x="4840355" y="2574235"/>
            <a:ext cx="1838740" cy="10156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1:1 (4 constructions) </a:t>
            </a:r>
          </a:p>
          <a:p>
            <a:r>
              <a:rPr lang="nb-NO" sz="1200" dirty="0" err="1"/>
              <a:t>Prevention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intended</a:t>
            </a:r>
            <a:r>
              <a:rPr lang="nb-NO" sz="1200" dirty="0"/>
              <a:t> </a:t>
            </a:r>
            <a:r>
              <a:rPr lang="nb-NO" sz="1200" dirty="0" err="1"/>
              <a:t>activity</a:t>
            </a:r>
            <a:endParaRPr lang="en-NO" sz="1200" dirty="0"/>
          </a:p>
          <a:p>
            <a:r>
              <a:rPr lang="nb-NO" sz="1200" i="1" dirty="0"/>
              <a:t>Ne </a:t>
            </a:r>
            <a:r>
              <a:rPr lang="nb-NO" sz="1200" i="1" dirty="0" err="1"/>
              <a:t>smej</a:t>
            </a:r>
            <a:r>
              <a:rPr lang="nb-NO" sz="1200" i="1" dirty="0"/>
              <a:t> VP-</a:t>
            </a:r>
            <a:r>
              <a:rPr lang="nb-NO" sz="1200" i="1" dirty="0" err="1"/>
              <a:t>Imp.Inf</a:t>
            </a:r>
            <a:endParaRPr lang="nb-NO" sz="1200" i="1" dirty="0"/>
          </a:p>
          <a:p>
            <a:r>
              <a:rPr lang="nb-NO" sz="1200" i="1" dirty="0"/>
              <a:t>‘</a:t>
            </a:r>
            <a:r>
              <a:rPr lang="nb-NO" sz="1200" i="1" dirty="0" err="1"/>
              <a:t>Don’t</a:t>
            </a:r>
            <a:r>
              <a:rPr lang="nb-NO" sz="1200" i="1" dirty="0"/>
              <a:t> </a:t>
            </a:r>
            <a:r>
              <a:rPr lang="nb-NO" sz="1200" i="1" dirty="0" err="1"/>
              <a:t>you</a:t>
            </a:r>
            <a:r>
              <a:rPr lang="nb-NO" sz="1200" i="1" dirty="0"/>
              <a:t> </a:t>
            </a:r>
            <a:r>
              <a:rPr lang="nb-NO" sz="1200" i="1" dirty="0" err="1"/>
              <a:t>dare</a:t>
            </a:r>
            <a:r>
              <a:rPr lang="nb-NO" sz="1200" i="1" dirty="0"/>
              <a:t> </a:t>
            </a:r>
            <a:r>
              <a:rPr lang="nb-NO" sz="1200" i="1" dirty="0" err="1"/>
              <a:t>X</a:t>
            </a:r>
            <a:r>
              <a:rPr lang="nb-NO" sz="1200" i="1" dirty="0"/>
              <a:t>’</a:t>
            </a:r>
            <a:endParaRPr lang="en-NO" sz="12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CEC48-6773-B44B-B7E5-A85D7F6D1836}"/>
              </a:ext>
            </a:extLst>
          </p:cNvPr>
          <p:cNvSpPr txBox="1"/>
          <p:nvPr/>
        </p:nvSpPr>
        <p:spPr>
          <a:xfrm>
            <a:off x="3269974" y="788505"/>
            <a:ext cx="18387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1:2 (7 constructions)</a:t>
            </a:r>
            <a:endParaRPr lang="nb-NO" sz="1200" dirty="0"/>
          </a:p>
          <a:p>
            <a:r>
              <a:rPr lang="nb-NO" sz="1200" dirty="0"/>
              <a:t>General </a:t>
            </a:r>
            <a:r>
              <a:rPr lang="nb-NO" sz="1200" dirty="0" err="1"/>
              <a:t>rules</a:t>
            </a:r>
            <a:endParaRPr lang="en-NO" sz="1200" dirty="0"/>
          </a:p>
          <a:p>
            <a:r>
              <a:rPr lang="nb-NO" sz="1200" i="1" dirty="0"/>
              <a:t>Ne VP-Inf! </a:t>
            </a:r>
          </a:p>
          <a:p>
            <a:r>
              <a:rPr lang="nb-NO" sz="1200" dirty="0"/>
              <a:t>‘No </a:t>
            </a:r>
            <a:r>
              <a:rPr lang="nb-NO" sz="1200" dirty="0" err="1"/>
              <a:t>X-ing</a:t>
            </a:r>
            <a:r>
              <a:rPr lang="nb-NO" sz="1200" dirty="0"/>
              <a:t>!’ </a:t>
            </a:r>
            <a:endParaRPr lang="en-NO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51A80-184F-4F4C-9292-65CF85874BD1}"/>
              </a:ext>
            </a:extLst>
          </p:cNvPr>
          <p:cNvSpPr txBox="1"/>
          <p:nvPr/>
        </p:nvSpPr>
        <p:spPr>
          <a:xfrm>
            <a:off x="5817703" y="957468"/>
            <a:ext cx="209873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</a:t>
            </a:r>
            <a:r>
              <a:rPr lang="ru-RU" sz="1200" dirty="0"/>
              <a:t>4</a:t>
            </a:r>
            <a:r>
              <a:rPr lang="en-NO" sz="1200" dirty="0"/>
              <a:t> (7 constructions)</a:t>
            </a:r>
            <a:endParaRPr lang="nb-NO" sz="1200" dirty="0"/>
          </a:p>
          <a:p>
            <a:r>
              <a:rPr lang="nb-NO" sz="1200" dirty="0" err="1"/>
              <a:t>Prohibition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smallest</a:t>
            </a:r>
            <a:r>
              <a:rPr lang="nb-NO" sz="1200" dirty="0"/>
              <a:t> </a:t>
            </a:r>
            <a:r>
              <a:rPr lang="nb-NO" sz="1200" dirty="0" err="1"/>
              <a:t>portion</a:t>
            </a:r>
            <a:endParaRPr lang="en-NO" sz="1200" dirty="0"/>
          </a:p>
          <a:p>
            <a:r>
              <a:rPr lang="nb-NO" sz="1200" i="1" dirty="0" err="1"/>
              <a:t>Nikakix</a:t>
            </a:r>
            <a:r>
              <a:rPr lang="nb-NO" sz="1200" i="1" dirty="0"/>
              <a:t> NP-Gen! </a:t>
            </a:r>
          </a:p>
          <a:p>
            <a:r>
              <a:rPr lang="nb-NO" sz="1200" dirty="0"/>
              <a:t>‘No </a:t>
            </a:r>
            <a:r>
              <a:rPr lang="nb-NO" sz="1200" dirty="0" err="1"/>
              <a:t>X</a:t>
            </a:r>
            <a:r>
              <a:rPr lang="nb-NO" sz="1200" dirty="0"/>
              <a:t>-es!’</a:t>
            </a:r>
            <a:endParaRPr lang="en-NO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08A9E-7FF5-B045-85BD-CB4FE8C66636}"/>
              </a:ext>
            </a:extLst>
          </p:cNvPr>
          <p:cNvSpPr txBox="1"/>
          <p:nvPr/>
        </p:nvSpPr>
        <p:spPr>
          <a:xfrm>
            <a:off x="8455161" y="1125054"/>
            <a:ext cx="20220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</a:t>
            </a:r>
            <a:r>
              <a:rPr lang="ru-RU" sz="1200" dirty="0"/>
              <a:t>5</a:t>
            </a:r>
            <a:r>
              <a:rPr lang="nb-NO" sz="1200" dirty="0"/>
              <a:t> </a:t>
            </a:r>
            <a:r>
              <a:rPr lang="en-NO" sz="1200" dirty="0"/>
              <a:t>(3 constructions)</a:t>
            </a:r>
            <a:endParaRPr lang="ru-RU" sz="1200" dirty="0"/>
          </a:p>
          <a:p>
            <a:r>
              <a:rPr lang="nb-NO" sz="1200" dirty="0" err="1"/>
              <a:t>Anticipation</a:t>
            </a:r>
            <a:r>
              <a:rPr lang="nb-NO" sz="1200" dirty="0"/>
              <a:t>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resistance</a:t>
            </a:r>
            <a:endParaRPr lang="en-NO" sz="1200" dirty="0"/>
          </a:p>
          <a:p>
            <a:r>
              <a:rPr lang="nb-NO" sz="1200" i="1" dirty="0"/>
              <a:t>Ne VP-Fut.2!</a:t>
            </a:r>
          </a:p>
          <a:p>
            <a:r>
              <a:rPr lang="nb-NO" sz="1200" dirty="0"/>
              <a:t>‘</a:t>
            </a:r>
            <a:r>
              <a:rPr lang="nb-NO" sz="1200" dirty="0" err="1"/>
              <a:t>You’re</a:t>
            </a:r>
            <a:r>
              <a:rPr lang="nb-NO" sz="1200" dirty="0"/>
              <a:t> not </a:t>
            </a:r>
            <a:r>
              <a:rPr lang="nb-NO" sz="1200" dirty="0" err="1"/>
              <a:t>going</a:t>
            </a:r>
            <a:r>
              <a:rPr lang="nb-NO" sz="1200" dirty="0"/>
              <a:t> to do </a:t>
            </a:r>
            <a:r>
              <a:rPr lang="nb-NO" sz="1200" dirty="0" err="1"/>
              <a:t>X</a:t>
            </a:r>
            <a:r>
              <a:rPr lang="nb-NO" sz="1200" dirty="0"/>
              <a:t>!’</a:t>
            </a:r>
            <a:endParaRPr lang="en-NO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BEC0-4D2E-A042-A437-E2A3FA21FF26}"/>
              </a:ext>
            </a:extLst>
          </p:cNvPr>
          <p:cNvSpPr txBox="1"/>
          <p:nvPr/>
        </p:nvSpPr>
        <p:spPr>
          <a:xfrm>
            <a:off x="8415129" y="2604052"/>
            <a:ext cx="210700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</a:t>
            </a:r>
            <a:r>
              <a:rPr lang="ru-RU" sz="1200" dirty="0"/>
              <a:t>6</a:t>
            </a:r>
            <a:r>
              <a:rPr lang="nb-NO" sz="1200" dirty="0"/>
              <a:t> </a:t>
            </a:r>
            <a:r>
              <a:rPr lang="en-NO" sz="1200" dirty="0"/>
              <a:t>(2 constructions)</a:t>
            </a:r>
            <a:endParaRPr lang="ru-RU" sz="1200" dirty="0"/>
          </a:p>
          <a:p>
            <a:r>
              <a:rPr lang="nb-NO" sz="1200" dirty="0" err="1"/>
              <a:t>Prohibition</a:t>
            </a:r>
            <a:r>
              <a:rPr lang="nb-NO" sz="1200" dirty="0"/>
              <a:t> </a:t>
            </a:r>
            <a:r>
              <a:rPr lang="nb-NO" sz="1200" dirty="0" err="1"/>
              <a:t>against</a:t>
            </a:r>
            <a:r>
              <a:rPr lang="nb-NO" sz="1200" dirty="0"/>
              <a:t> </a:t>
            </a:r>
            <a:r>
              <a:rPr lang="nb-NO" sz="1200" dirty="0" err="1"/>
              <a:t>repeating</a:t>
            </a:r>
            <a:endParaRPr lang="en-NO" sz="1200" dirty="0"/>
          </a:p>
          <a:p>
            <a:r>
              <a:rPr lang="cs-CZ" sz="1200" i="1" dirty="0" err="1"/>
              <a:t>Čtob</a:t>
            </a:r>
            <a:r>
              <a:rPr lang="cs-CZ" sz="1200" i="1" dirty="0"/>
              <a:t>(</a:t>
            </a:r>
            <a:r>
              <a:rPr lang="cs-CZ" sz="1200" i="1" dirty="0" err="1"/>
              <a:t>y</a:t>
            </a:r>
            <a:r>
              <a:rPr lang="cs-CZ" sz="1200" i="1" dirty="0"/>
              <a:t>) </a:t>
            </a:r>
            <a:r>
              <a:rPr lang="cs-CZ" sz="1200" i="1" dirty="0" err="1"/>
              <a:t>Pron</a:t>
            </a:r>
            <a:r>
              <a:rPr lang="cs-CZ" sz="1200" i="1" dirty="0"/>
              <a:t> </a:t>
            </a:r>
            <a:r>
              <a:rPr lang="cs-CZ" sz="1200" i="1" dirty="0" err="1"/>
              <a:t>bol’še</a:t>
            </a:r>
            <a:r>
              <a:rPr lang="cs-CZ" sz="1200" i="1" dirty="0"/>
              <a:t> ne VP-Past!</a:t>
            </a:r>
          </a:p>
          <a:p>
            <a:r>
              <a:rPr lang="cs-CZ" sz="1200" dirty="0"/>
              <a:t>‘No more X-</a:t>
            </a:r>
            <a:r>
              <a:rPr lang="cs-CZ" sz="1200" dirty="0" err="1"/>
              <a:t>ing</a:t>
            </a:r>
            <a:r>
              <a:rPr lang="cs-CZ" sz="1200" dirty="0"/>
              <a:t>!’</a:t>
            </a:r>
            <a:endParaRPr lang="en-NO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4E613A-B705-1B4A-A7D1-2FB6A29B65FE}"/>
              </a:ext>
            </a:extLst>
          </p:cNvPr>
          <p:cNvSpPr txBox="1"/>
          <p:nvPr/>
        </p:nvSpPr>
        <p:spPr>
          <a:xfrm>
            <a:off x="1848677" y="2613490"/>
            <a:ext cx="18387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1:</a:t>
            </a:r>
            <a:r>
              <a:rPr lang="ru-RU" sz="1200" dirty="0"/>
              <a:t>3</a:t>
            </a:r>
            <a:r>
              <a:rPr lang="nb-NO" sz="1200" dirty="0"/>
              <a:t> </a:t>
            </a:r>
            <a:r>
              <a:rPr lang="en-NO" sz="1200" dirty="0"/>
              <a:t>(9 constructions)</a:t>
            </a:r>
            <a:endParaRPr lang="ru-RU" sz="1200" dirty="0"/>
          </a:p>
          <a:p>
            <a:r>
              <a:rPr lang="nb-NO" sz="1200" dirty="0" err="1"/>
              <a:t>Milder</a:t>
            </a:r>
            <a:r>
              <a:rPr lang="nb-NO" sz="1200" dirty="0"/>
              <a:t> tone</a:t>
            </a:r>
            <a:endParaRPr lang="en-NO" sz="1200" dirty="0"/>
          </a:p>
          <a:p>
            <a:r>
              <a:rPr lang="nb-NO" sz="1200" i="1" dirty="0"/>
              <a:t>(NP-</a:t>
            </a:r>
            <a:r>
              <a:rPr lang="nb-NO" sz="1200" i="1" dirty="0" err="1"/>
              <a:t>Dat</a:t>
            </a:r>
            <a:r>
              <a:rPr lang="nb-NO" sz="1200" i="1" dirty="0"/>
              <a:t>) ne </a:t>
            </a:r>
            <a:r>
              <a:rPr lang="nb-NO" sz="1200" i="1" dirty="0" err="1"/>
              <a:t>stoit</a:t>
            </a:r>
            <a:r>
              <a:rPr lang="nb-NO" sz="1200" i="1" dirty="0"/>
              <a:t> VP-Inf</a:t>
            </a:r>
          </a:p>
          <a:p>
            <a:r>
              <a:rPr lang="nb-NO" sz="1200" dirty="0"/>
              <a:t>‘</a:t>
            </a:r>
            <a:r>
              <a:rPr lang="nb-NO" sz="1200" dirty="0" err="1"/>
              <a:t>There’s</a:t>
            </a:r>
            <a:r>
              <a:rPr lang="nb-NO" sz="1200" dirty="0"/>
              <a:t> </a:t>
            </a:r>
            <a:r>
              <a:rPr lang="nb-NO" sz="1200" dirty="0" err="1"/>
              <a:t>no</a:t>
            </a:r>
            <a:r>
              <a:rPr lang="nb-NO" sz="1200" dirty="0"/>
              <a:t> </a:t>
            </a:r>
            <a:r>
              <a:rPr lang="nb-NO" sz="1200" dirty="0" err="1"/>
              <a:t>point</a:t>
            </a:r>
            <a:r>
              <a:rPr lang="nb-NO" sz="1200" dirty="0"/>
              <a:t> in </a:t>
            </a:r>
            <a:r>
              <a:rPr lang="nb-NO" sz="1200" dirty="0" err="1"/>
              <a:t>X-ing</a:t>
            </a:r>
            <a:r>
              <a:rPr lang="nb-NO" sz="1200" dirty="0"/>
              <a:t>’</a:t>
            </a:r>
            <a:endParaRPr lang="en-NO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A14BD-F19C-9344-99F3-2995F2F31F6C}"/>
              </a:ext>
            </a:extLst>
          </p:cNvPr>
          <p:cNvSpPr/>
          <p:nvPr/>
        </p:nvSpPr>
        <p:spPr>
          <a:xfrm>
            <a:off x="520147" y="332888"/>
            <a:ext cx="11307417" cy="35135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A6065-76B5-B04F-8281-2F499290F150}"/>
              </a:ext>
            </a:extLst>
          </p:cNvPr>
          <p:cNvSpPr txBox="1"/>
          <p:nvPr/>
        </p:nvSpPr>
        <p:spPr>
          <a:xfrm>
            <a:off x="8415129" y="4169465"/>
            <a:ext cx="22104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2:5 (3 constructions)</a:t>
            </a:r>
            <a:endParaRPr lang="ru-RU" sz="1200" dirty="0"/>
          </a:p>
          <a:p>
            <a:r>
              <a:rPr lang="nb-NO" sz="1200" dirty="0" err="1"/>
              <a:t>Prohibition</a:t>
            </a:r>
            <a:r>
              <a:rPr lang="nb-NO" sz="1200" dirty="0"/>
              <a:t> and </a:t>
            </a:r>
            <a:r>
              <a:rPr lang="nb-NO" sz="1200" dirty="0" err="1"/>
              <a:t>Threat</a:t>
            </a:r>
            <a:endParaRPr lang="en-NO" sz="1200" dirty="0"/>
          </a:p>
          <a:p>
            <a:r>
              <a:rPr lang="nb-NO" sz="1200" i="1" dirty="0"/>
              <a:t>Ja Pron-</a:t>
            </a:r>
            <a:r>
              <a:rPr lang="nb-NO" sz="1200" i="1" dirty="0" err="1"/>
              <a:t>Dat</a:t>
            </a:r>
            <a:r>
              <a:rPr lang="nb-NO" sz="1200" i="1" dirty="0"/>
              <a:t> VP-Fut!</a:t>
            </a:r>
          </a:p>
          <a:p>
            <a:r>
              <a:rPr lang="nb-NO" sz="1200" dirty="0"/>
              <a:t>‘</a:t>
            </a:r>
            <a:r>
              <a:rPr lang="nb-NO" sz="1200" dirty="0" err="1"/>
              <a:t>You</a:t>
            </a:r>
            <a:r>
              <a:rPr lang="nb-NO" sz="1200" dirty="0"/>
              <a:t> do </a:t>
            </a:r>
            <a:r>
              <a:rPr lang="nb-NO" sz="1200" dirty="0" err="1"/>
              <a:t>X</a:t>
            </a:r>
            <a:r>
              <a:rPr lang="nb-NO" sz="1200" dirty="0"/>
              <a:t> and </a:t>
            </a:r>
            <a:r>
              <a:rPr lang="nb-NO" sz="1200" dirty="0" err="1"/>
              <a:t>you</a:t>
            </a:r>
            <a:r>
              <a:rPr lang="nb-NO" sz="1200" dirty="0"/>
              <a:t> </a:t>
            </a:r>
            <a:r>
              <a:rPr lang="nb-NO" sz="1200" dirty="0" err="1"/>
              <a:t>will</a:t>
            </a:r>
            <a:r>
              <a:rPr lang="nb-NO" sz="1200" dirty="0"/>
              <a:t> </a:t>
            </a:r>
            <a:r>
              <a:rPr lang="nb-NO" sz="1200" dirty="0" err="1"/>
              <a:t>regret</a:t>
            </a:r>
            <a:r>
              <a:rPr lang="nb-NO" sz="1200" dirty="0"/>
              <a:t> it!’</a:t>
            </a:r>
            <a:endParaRPr lang="en-NO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A4A19E-6059-014C-9C18-1CBB1E765544}"/>
              </a:ext>
            </a:extLst>
          </p:cNvPr>
          <p:cNvSpPr txBox="1"/>
          <p:nvPr/>
        </p:nvSpPr>
        <p:spPr>
          <a:xfrm>
            <a:off x="4754373" y="5578536"/>
            <a:ext cx="190425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O" sz="1200" dirty="0"/>
              <a:t>2:4 (3 constructions)</a:t>
            </a:r>
          </a:p>
          <a:p>
            <a:r>
              <a:rPr lang="nb-NO" sz="1200" dirty="0"/>
              <a:t>Stop </a:t>
            </a:r>
            <a:r>
              <a:rPr lang="nb-NO" sz="1200" dirty="0" err="1"/>
              <a:t>temporarily</a:t>
            </a:r>
            <a:endParaRPr lang="en-NO" sz="1200" dirty="0"/>
          </a:p>
          <a:p>
            <a:r>
              <a:rPr lang="nb-NO" sz="1200" i="1" dirty="0" err="1"/>
              <a:t>Podoždat</a:t>
            </a:r>
            <a:r>
              <a:rPr lang="nb-NO" sz="1200" i="1" dirty="0"/>
              <a:t>’-</a:t>
            </a:r>
            <a:r>
              <a:rPr lang="nb-NO" sz="1200" i="1" dirty="0" err="1"/>
              <a:t>Imper</a:t>
            </a:r>
            <a:r>
              <a:rPr lang="nb-NO" sz="1200" i="1" dirty="0"/>
              <a:t> VP-</a:t>
            </a:r>
            <a:r>
              <a:rPr lang="nb-NO" sz="1200" i="1" dirty="0" err="1"/>
              <a:t>Imp.Inf</a:t>
            </a:r>
            <a:endParaRPr lang="nb-NO" sz="1200" i="1" dirty="0"/>
          </a:p>
          <a:p>
            <a:r>
              <a:rPr lang="nb-NO" sz="1200" dirty="0"/>
              <a:t>‘Stop </a:t>
            </a:r>
            <a:r>
              <a:rPr lang="nb-NO" sz="1200" dirty="0" err="1"/>
              <a:t>X-ing</a:t>
            </a:r>
            <a:r>
              <a:rPr lang="nb-NO" sz="1200" dirty="0"/>
              <a:t> for a </a:t>
            </a:r>
            <a:r>
              <a:rPr lang="nb-NO" sz="1200" dirty="0" err="1"/>
              <a:t>while</a:t>
            </a:r>
            <a:r>
              <a:rPr lang="nb-NO" sz="1200" dirty="0"/>
              <a:t>’</a:t>
            </a:r>
            <a:endParaRPr lang="en-NO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F8CEC6-8FD6-7A42-A8F7-FDE0C4205CEB}"/>
              </a:ext>
            </a:extLst>
          </p:cNvPr>
          <p:cNvSpPr txBox="1"/>
          <p:nvPr/>
        </p:nvSpPr>
        <p:spPr>
          <a:xfrm>
            <a:off x="642728" y="5449761"/>
            <a:ext cx="230198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  <a:r>
              <a:rPr lang="en-NO" sz="1200" dirty="0"/>
              <a:t>:</a:t>
            </a:r>
            <a:r>
              <a:rPr lang="ru-RU" sz="1200" dirty="0"/>
              <a:t>3</a:t>
            </a:r>
            <a:r>
              <a:rPr lang="en-NO" sz="1200" dirty="0"/>
              <a:t> (2 constructions)</a:t>
            </a:r>
            <a:endParaRPr lang="ru-RU" sz="1200" dirty="0"/>
          </a:p>
          <a:p>
            <a:r>
              <a:rPr lang="en-NO" sz="1200" dirty="0"/>
              <a:t>Delimitative</a:t>
            </a:r>
            <a:endParaRPr lang="ru-RU" sz="1200" dirty="0"/>
          </a:p>
          <a:p>
            <a:r>
              <a:rPr lang="nb-NO" sz="1200" i="1" dirty="0"/>
              <a:t>po-VP-</a:t>
            </a:r>
            <a:r>
              <a:rPr lang="nb-NO" sz="1200" i="1" dirty="0" err="1"/>
              <a:t>Imp.Past</a:t>
            </a:r>
            <a:r>
              <a:rPr lang="nb-NO" sz="1200" i="1" dirty="0"/>
              <a:t> i </a:t>
            </a:r>
            <a:r>
              <a:rPr lang="nb-NO" sz="1200" i="1" dirty="0" err="1"/>
              <a:t>xvatit</a:t>
            </a:r>
            <a:endParaRPr lang="nb-NO" sz="1200" i="1" dirty="0"/>
          </a:p>
          <a:p>
            <a:r>
              <a:rPr lang="nb-NO" sz="1200" dirty="0"/>
              <a:t>‘</a:t>
            </a:r>
            <a:r>
              <a:rPr lang="nb-NO" sz="1200" dirty="0" err="1"/>
              <a:t>You’ve</a:t>
            </a:r>
            <a:r>
              <a:rPr lang="nb-NO" sz="1200" dirty="0"/>
              <a:t> done </a:t>
            </a:r>
            <a:r>
              <a:rPr lang="nb-NO" sz="1200" dirty="0" err="1"/>
              <a:t>enough</a:t>
            </a:r>
            <a:r>
              <a:rPr lang="nb-NO" sz="1200" dirty="0"/>
              <a:t> </a:t>
            </a:r>
            <a:r>
              <a:rPr lang="nb-NO" sz="1200" dirty="0" err="1"/>
              <a:t>X-ing</a:t>
            </a:r>
            <a:r>
              <a:rPr lang="nb-NO" sz="1200" dirty="0"/>
              <a:t>’</a:t>
            </a:r>
            <a:endParaRPr lang="en-NO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17B0DA-6144-534F-A201-5B72AEA3BE1E}"/>
              </a:ext>
            </a:extLst>
          </p:cNvPr>
          <p:cNvSpPr txBox="1"/>
          <p:nvPr/>
        </p:nvSpPr>
        <p:spPr>
          <a:xfrm>
            <a:off x="1464674" y="4087413"/>
            <a:ext cx="219789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  <a:r>
              <a:rPr lang="en-NO" sz="1200" dirty="0"/>
              <a:t>:</a:t>
            </a:r>
            <a:r>
              <a:rPr lang="ru-RU" sz="1200" dirty="0"/>
              <a:t>2</a:t>
            </a:r>
            <a:r>
              <a:rPr lang="nb-NO" sz="1200" dirty="0"/>
              <a:t> </a:t>
            </a:r>
            <a:r>
              <a:rPr lang="en-NO" sz="1200" dirty="0"/>
              <a:t>(7 constructions)</a:t>
            </a:r>
            <a:endParaRPr lang="ru-RU" sz="1200" dirty="0"/>
          </a:p>
          <a:p>
            <a:r>
              <a:rPr lang="nb-NO" sz="1200" dirty="0" err="1"/>
              <a:t>Quantitative</a:t>
            </a:r>
            <a:r>
              <a:rPr lang="nb-NO" sz="1200" dirty="0"/>
              <a:t>, </a:t>
            </a:r>
            <a:r>
              <a:rPr lang="nb-NO" sz="1200" dirty="0" err="1"/>
              <a:t>milder</a:t>
            </a:r>
            <a:r>
              <a:rPr lang="nb-NO" sz="1200" dirty="0"/>
              <a:t> tone</a:t>
            </a:r>
          </a:p>
          <a:p>
            <a:r>
              <a:rPr lang="nb-NO" sz="1200" i="1" dirty="0" err="1"/>
              <a:t>Xvatit</a:t>
            </a:r>
            <a:r>
              <a:rPr lang="nb-NO" sz="1200" i="1" dirty="0"/>
              <a:t> (Pron.2-Dat) VP-</a:t>
            </a:r>
            <a:r>
              <a:rPr lang="nb-NO" sz="1200" i="1" dirty="0" err="1"/>
              <a:t>Imp.Inf</a:t>
            </a:r>
            <a:r>
              <a:rPr lang="nb-NO" sz="1200" i="1" dirty="0"/>
              <a:t>!</a:t>
            </a:r>
          </a:p>
          <a:p>
            <a:r>
              <a:rPr lang="nb-NO" sz="1200" dirty="0"/>
              <a:t>‘</a:t>
            </a:r>
            <a:r>
              <a:rPr lang="nb-NO" sz="1200" dirty="0" err="1"/>
              <a:t>Enough</a:t>
            </a:r>
            <a:r>
              <a:rPr lang="nb-NO" sz="1200" dirty="0"/>
              <a:t> </a:t>
            </a:r>
            <a:r>
              <a:rPr lang="nb-NO" sz="1200" dirty="0" err="1"/>
              <a:t>X-ing</a:t>
            </a:r>
            <a:r>
              <a:rPr lang="nb-NO" sz="1200" dirty="0"/>
              <a:t>!’</a:t>
            </a:r>
            <a:endParaRPr lang="en-NO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D5678D-7F9C-6946-B0DF-5083B8BA07A8}"/>
              </a:ext>
            </a:extLst>
          </p:cNvPr>
          <p:cNvSpPr txBox="1"/>
          <p:nvPr/>
        </p:nvSpPr>
        <p:spPr>
          <a:xfrm>
            <a:off x="4850294" y="4171049"/>
            <a:ext cx="1838740" cy="8309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1200" dirty="0"/>
              <a:t>2</a:t>
            </a:r>
            <a:r>
              <a:rPr lang="en-NO" sz="1200" dirty="0"/>
              <a:t>:</a:t>
            </a:r>
            <a:r>
              <a:rPr lang="ru-RU" sz="1200" dirty="0"/>
              <a:t>1</a:t>
            </a:r>
            <a:r>
              <a:rPr lang="nb-NO" sz="1200" dirty="0"/>
              <a:t> </a:t>
            </a:r>
            <a:r>
              <a:rPr lang="en-NO" sz="1200" dirty="0"/>
              <a:t>(4 constructions)</a:t>
            </a:r>
            <a:endParaRPr lang="ru-RU" sz="1200" dirty="0"/>
          </a:p>
          <a:p>
            <a:r>
              <a:rPr lang="nb-NO" sz="1200" dirty="0"/>
              <a:t>Stop </a:t>
            </a:r>
            <a:r>
              <a:rPr lang="nb-NO" sz="1200" dirty="0" err="1"/>
              <a:t>unwanted</a:t>
            </a:r>
            <a:r>
              <a:rPr lang="nb-NO" sz="1200" dirty="0"/>
              <a:t> </a:t>
            </a:r>
            <a:r>
              <a:rPr lang="nb-NO" sz="1200" dirty="0" err="1"/>
              <a:t>activity</a:t>
            </a:r>
            <a:endParaRPr lang="en-NO" sz="1200" dirty="0"/>
          </a:p>
          <a:p>
            <a:r>
              <a:rPr lang="nb-NO" sz="1200" i="1" dirty="0" err="1"/>
              <a:t>Brosit</a:t>
            </a:r>
            <a:r>
              <a:rPr lang="nb-NO" sz="1200" i="1" dirty="0"/>
              <a:t>’-</a:t>
            </a:r>
            <a:r>
              <a:rPr lang="nb-NO" sz="1200" i="1" dirty="0" err="1"/>
              <a:t>Imper</a:t>
            </a:r>
            <a:r>
              <a:rPr lang="nb-NO" sz="1200" i="1" dirty="0"/>
              <a:t> VP-</a:t>
            </a:r>
            <a:r>
              <a:rPr lang="nb-NO" sz="1200" i="1" dirty="0" err="1"/>
              <a:t>Imp.Inf</a:t>
            </a:r>
            <a:endParaRPr lang="nb-NO" sz="1200" i="1" dirty="0"/>
          </a:p>
          <a:p>
            <a:r>
              <a:rPr lang="nb-NO" sz="1200" dirty="0"/>
              <a:t>‘Stop </a:t>
            </a:r>
            <a:r>
              <a:rPr lang="nb-NO" sz="1200" dirty="0" err="1"/>
              <a:t>X-ing</a:t>
            </a:r>
            <a:r>
              <a:rPr lang="nb-NO" sz="1200" dirty="0"/>
              <a:t>!’</a:t>
            </a:r>
            <a:endParaRPr lang="en-NO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E6EF30-24D5-A641-B3DB-16B12754B8D9}"/>
              </a:ext>
            </a:extLst>
          </p:cNvPr>
          <p:cNvSpPr/>
          <p:nvPr/>
        </p:nvSpPr>
        <p:spPr>
          <a:xfrm>
            <a:off x="520147" y="3846444"/>
            <a:ext cx="11307417" cy="27208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77656C-478E-D04B-9479-6CBC1626CE9F}"/>
              </a:ext>
            </a:extLst>
          </p:cNvPr>
          <p:cNvSpPr txBox="1"/>
          <p:nvPr/>
        </p:nvSpPr>
        <p:spPr>
          <a:xfrm rot="16200000">
            <a:off x="-215880" y="1675321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Cluster 1</a:t>
            </a:r>
            <a:endParaRPr lang="en-NO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404D47-4BF6-C54B-806C-98464FBFBB23}"/>
              </a:ext>
            </a:extLst>
          </p:cNvPr>
          <p:cNvSpPr txBox="1"/>
          <p:nvPr/>
        </p:nvSpPr>
        <p:spPr>
          <a:xfrm rot="16200000">
            <a:off x="-215880" y="4884778"/>
            <a:ext cx="1009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Cluster 2</a:t>
            </a:r>
            <a:endParaRPr lang="en-NO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71FFF3-AFB8-F140-9939-303B38111BA4}"/>
              </a:ext>
            </a:extLst>
          </p:cNvPr>
          <p:cNvSpPr txBox="1"/>
          <p:nvPr/>
        </p:nvSpPr>
        <p:spPr>
          <a:xfrm>
            <a:off x="455968" y="2693784"/>
            <a:ext cx="1540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overlap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Request</a:t>
            </a:r>
            <a:endParaRPr lang="en-NO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2FC93-B6B3-7946-A251-D4E398F21CC1}"/>
              </a:ext>
            </a:extLst>
          </p:cNvPr>
          <p:cNvSpPr txBox="1"/>
          <p:nvPr/>
        </p:nvSpPr>
        <p:spPr>
          <a:xfrm>
            <a:off x="10564132" y="2732156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overlap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Warning</a:t>
            </a:r>
            <a:endParaRPr lang="en-NO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06B210-6135-7345-AEC4-F617EA9F8355}"/>
              </a:ext>
            </a:extLst>
          </p:cNvPr>
          <p:cNvCxnSpPr>
            <a:cxnSpLocks/>
          </p:cNvCxnSpPr>
          <p:nvPr/>
        </p:nvCxnSpPr>
        <p:spPr>
          <a:xfrm>
            <a:off x="5480736" y="3589175"/>
            <a:ext cx="5664" cy="58029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17CB2A-AFCC-7E46-ACB4-94DDF0BBB185}"/>
              </a:ext>
            </a:extLst>
          </p:cNvPr>
          <p:cNvSpPr txBox="1"/>
          <p:nvPr/>
        </p:nvSpPr>
        <p:spPr>
          <a:xfrm>
            <a:off x="10368172" y="4308007"/>
            <a:ext cx="14069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overlap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Threat</a:t>
            </a:r>
            <a:endParaRPr lang="en-NO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49B6CD-E054-9746-8159-074E11278FFF}"/>
              </a:ext>
            </a:extLst>
          </p:cNvPr>
          <p:cNvSpPr txBox="1"/>
          <p:nvPr/>
        </p:nvSpPr>
        <p:spPr>
          <a:xfrm>
            <a:off x="6928461" y="379352"/>
            <a:ext cx="15403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err="1"/>
              <a:t>overlap</a:t>
            </a:r>
            <a:r>
              <a:rPr lang="nb-NO" sz="1200" dirty="0"/>
              <a:t>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Intensity</a:t>
            </a:r>
            <a:endParaRPr lang="en-NO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D918CE-DA58-9440-A159-052457DC08AD}"/>
              </a:ext>
            </a:extLst>
          </p:cNvPr>
          <p:cNvSpPr txBox="1"/>
          <p:nvPr/>
        </p:nvSpPr>
        <p:spPr>
          <a:xfrm>
            <a:off x="4702946" y="3615006"/>
            <a:ext cx="105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imperative</a:t>
            </a:r>
            <a:endParaRPr lang="en-NO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8ECE2D-D495-8148-8EAA-1B3B23757C83}"/>
              </a:ext>
            </a:extLst>
          </p:cNvPr>
          <p:cNvCxnSpPr>
            <a:cxnSpLocks/>
          </p:cNvCxnSpPr>
          <p:nvPr/>
        </p:nvCxnSpPr>
        <p:spPr>
          <a:xfrm>
            <a:off x="5996763" y="3589175"/>
            <a:ext cx="0" cy="5753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69D1E0B-FC08-3444-9718-44F0298A3CE1}"/>
              </a:ext>
            </a:extLst>
          </p:cNvPr>
          <p:cNvSpPr txBox="1"/>
          <p:nvPr/>
        </p:nvSpPr>
        <p:spPr>
          <a:xfrm>
            <a:off x="5981625" y="3828523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continuative</a:t>
            </a:r>
            <a:endParaRPr lang="en-NO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940CBC-5CBF-0347-9F92-AAE67DE93037}"/>
              </a:ext>
            </a:extLst>
          </p:cNvPr>
          <p:cNvCxnSpPr>
            <a:cxnSpLocks/>
          </p:cNvCxnSpPr>
          <p:nvPr/>
        </p:nvCxnSpPr>
        <p:spPr>
          <a:xfrm flipH="1" flipV="1">
            <a:off x="4444409" y="1616620"/>
            <a:ext cx="893136" cy="957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2C93E52-B95E-7D4D-AA82-FA6024C65673}"/>
              </a:ext>
            </a:extLst>
          </p:cNvPr>
          <p:cNvSpPr txBox="1"/>
          <p:nvPr/>
        </p:nvSpPr>
        <p:spPr>
          <a:xfrm>
            <a:off x="4839662" y="1875876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generalization</a:t>
            </a:r>
            <a:endParaRPr lang="en-NO" sz="12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D38CF7-3D52-9841-BE2E-4745FF167F90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768047" y="1616620"/>
            <a:ext cx="786772" cy="99687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9140890-99C2-724D-BA43-DD44B37B11AB}"/>
              </a:ext>
            </a:extLst>
          </p:cNvPr>
          <p:cNvSpPr txBox="1"/>
          <p:nvPr/>
        </p:nvSpPr>
        <p:spPr>
          <a:xfrm>
            <a:off x="2239138" y="1748645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predicative</a:t>
            </a:r>
            <a:endParaRPr lang="en-NO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5AF2C57-7922-EA41-97DB-DF58C0B51098}"/>
              </a:ext>
            </a:extLst>
          </p:cNvPr>
          <p:cNvCxnSpPr>
            <a:cxnSpLocks/>
          </p:cNvCxnSpPr>
          <p:nvPr/>
        </p:nvCxnSpPr>
        <p:spPr>
          <a:xfrm flipH="1">
            <a:off x="3161433" y="1634541"/>
            <a:ext cx="743817" cy="978949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D361215-8425-B146-9357-37C4091B29B1}"/>
              </a:ext>
            </a:extLst>
          </p:cNvPr>
          <p:cNvSpPr txBox="1"/>
          <p:nvPr/>
        </p:nvSpPr>
        <p:spPr>
          <a:xfrm>
            <a:off x="3466849" y="2081793"/>
            <a:ext cx="160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generalization</a:t>
            </a:r>
            <a:endParaRPr lang="nb-NO" sz="1200" dirty="0"/>
          </a:p>
          <a:p>
            <a:r>
              <a:rPr lang="nb-NO" sz="1200" dirty="0" err="1"/>
              <a:t>option</a:t>
            </a:r>
            <a:endParaRPr lang="en-NO" sz="12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A3E6F4-8607-9D42-925D-AED287F3F70D}"/>
              </a:ext>
            </a:extLst>
          </p:cNvPr>
          <p:cNvCxnSpPr>
            <a:cxnSpLocks/>
          </p:cNvCxnSpPr>
          <p:nvPr/>
        </p:nvCxnSpPr>
        <p:spPr>
          <a:xfrm flipH="1" flipV="1">
            <a:off x="3687417" y="3014896"/>
            <a:ext cx="1152938" cy="684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A824FA9-3EA9-6945-9D4C-7959C5ABCC46}"/>
              </a:ext>
            </a:extLst>
          </p:cNvPr>
          <p:cNvSpPr txBox="1"/>
          <p:nvPr/>
        </p:nvSpPr>
        <p:spPr>
          <a:xfrm>
            <a:off x="3674013" y="3119302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attenuation</a:t>
            </a:r>
            <a:endParaRPr lang="en-NO" sz="12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71DC807-D2D7-F84A-9408-03CC61B6C20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759725" y="1788465"/>
            <a:ext cx="475397" cy="785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F87EBB4-193D-7B43-A929-00F177E3A285}"/>
              </a:ext>
            </a:extLst>
          </p:cNvPr>
          <p:cNvSpPr txBox="1"/>
          <p:nvPr/>
        </p:nvSpPr>
        <p:spPr>
          <a:xfrm>
            <a:off x="5997195" y="1997905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intensification</a:t>
            </a:r>
            <a:endParaRPr lang="en-NO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F2504B-D4C1-FF42-B3EB-E8CF30C63F1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6679095" y="1540553"/>
            <a:ext cx="1776066" cy="15415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AFAF9B4-0CEB-064B-8425-6F0735CD3277}"/>
              </a:ext>
            </a:extLst>
          </p:cNvPr>
          <p:cNvSpPr txBox="1"/>
          <p:nvPr/>
        </p:nvSpPr>
        <p:spPr>
          <a:xfrm>
            <a:off x="7821917" y="2009609"/>
            <a:ext cx="110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opposition</a:t>
            </a:r>
            <a:r>
              <a:rPr lang="nb-NO" sz="1200" dirty="0"/>
              <a:t> to </a:t>
            </a:r>
            <a:r>
              <a:rPr lang="nb-NO" sz="1200" dirty="0" err="1"/>
              <a:t>resistance</a:t>
            </a:r>
            <a:endParaRPr lang="en-NO" sz="12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1FB166-FD8C-0541-BA9B-152954E3905B}"/>
              </a:ext>
            </a:extLst>
          </p:cNvPr>
          <p:cNvCxnSpPr>
            <a:cxnSpLocks/>
          </p:cNvCxnSpPr>
          <p:nvPr/>
        </p:nvCxnSpPr>
        <p:spPr>
          <a:xfrm>
            <a:off x="9791700" y="1956051"/>
            <a:ext cx="0" cy="6330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20C2CF5-A5C8-AC4C-8093-BE87456252CF}"/>
              </a:ext>
            </a:extLst>
          </p:cNvPr>
          <p:cNvSpPr txBox="1"/>
          <p:nvPr/>
        </p:nvSpPr>
        <p:spPr>
          <a:xfrm>
            <a:off x="9883701" y="2078367"/>
            <a:ext cx="110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opposition</a:t>
            </a:r>
            <a:r>
              <a:rPr lang="nb-NO" sz="1200" dirty="0"/>
              <a:t> to </a:t>
            </a:r>
            <a:r>
              <a:rPr lang="nb-NO" sz="1200" dirty="0" err="1"/>
              <a:t>repetition</a:t>
            </a:r>
            <a:endParaRPr lang="en-NO" sz="1200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0B1F2E-15B4-AA41-8DDE-542A26A3CE6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3662568" y="4502912"/>
            <a:ext cx="1213064" cy="922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DB93842-60E4-4540-9FBB-E6DB611C88EC}"/>
              </a:ext>
            </a:extLst>
          </p:cNvPr>
          <p:cNvSpPr txBox="1"/>
          <p:nvPr/>
        </p:nvSpPr>
        <p:spPr>
          <a:xfrm>
            <a:off x="3709290" y="4631130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attenuation</a:t>
            </a:r>
            <a:endParaRPr lang="en-NO" sz="12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7E44D3-7CF5-6E43-B8D6-C6CD7535CA6E}"/>
              </a:ext>
            </a:extLst>
          </p:cNvPr>
          <p:cNvCxnSpPr>
            <a:cxnSpLocks/>
          </p:cNvCxnSpPr>
          <p:nvPr/>
        </p:nvCxnSpPr>
        <p:spPr>
          <a:xfrm>
            <a:off x="2394661" y="3444487"/>
            <a:ext cx="1" cy="64292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B719606-E976-8548-A231-8BCF4D04A654}"/>
              </a:ext>
            </a:extLst>
          </p:cNvPr>
          <p:cNvSpPr txBox="1"/>
          <p:nvPr/>
        </p:nvSpPr>
        <p:spPr>
          <a:xfrm>
            <a:off x="1571702" y="3481461"/>
            <a:ext cx="1046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predicative</a:t>
            </a:r>
            <a:endParaRPr lang="en-NO" sz="12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01F80AE-C9C7-3244-B919-38E8FD116390}"/>
              </a:ext>
            </a:extLst>
          </p:cNvPr>
          <p:cNvCxnSpPr>
            <a:cxnSpLocks/>
          </p:cNvCxnSpPr>
          <p:nvPr/>
        </p:nvCxnSpPr>
        <p:spPr>
          <a:xfrm>
            <a:off x="2908697" y="3444487"/>
            <a:ext cx="0" cy="6543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D3E31320-8F3E-0F4E-B0CB-ADECDF8C0F54}"/>
              </a:ext>
            </a:extLst>
          </p:cNvPr>
          <p:cNvSpPr txBox="1"/>
          <p:nvPr/>
        </p:nvSpPr>
        <p:spPr>
          <a:xfrm>
            <a:off x="2908697" y="3589175"/>
            <a:ext cx="158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continuative</a:t>
            </a:r>
            <a:endParaRPr lang="en-NO" sz="1200" dirty="0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2ED45B3-8235-FA40-B83D-270BB74AD378}"/>
              </a:ext>
            </a:extLst>
          </p:cNvPr>
          <p:cNvCxnSpPr>
            <a:cxnSpLocks/>
          </p:cNvCxnSpPr>
          <p:nvPr/>
        </p:nvCxnSpPr>
        <p:spPr>
          <a:xfrm flipV="1">
            <a:off x="6679095" y="4385152"/>
            <a:ext cx="1725681" cy="119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06E4D-41FB-8B46-9FB2-CC4C9E7000B4}"/>
              </a:ext>
            </a:extLst>
          </p:cNvPr>
          <p:cNvSpPr txBox="1"/>
          <p:nvPr/>
        </p:nvSpPr>
        <p:spPr>
          <a:xfrm>
            <a:off x="7405947" y="4121453"/>
            <a:ext cx="110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aggression</a:t>
            </a:r>
            <a:endParaRPr lang="en-NO" sz="1200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E3B6080-79C2-A149-8811-DEBA976BD8EA}"/>
              </a:ext>
            </a:extLst>
          </p:cNvPr>
          <p:cNvCxnSpPr>
            <a:cxnSpLocks/>
          </p:cNvCxnSpPr>
          <p:nvPr/>
        </p:nvCxnSpPr>
        <p:spPr>
          <a:xfrm>
            <a:off x="6735417" y="4740586"/>
            <a:ext cx="1677338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59C16D79-961A-4748-BCE9-8ED2CFE5669C}"/>
              </a:ext>
            </a:extLst>
          </p:cNvPr>
          <p:cNvSpPr txBox="1"/>
          <p:nvPr/>
        </p:nvSpPr>
        <p:spPr>
          <a:xfrm>
            <a:off x="6997649" y="4752941"/>
            <a:ext cx="1056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imperative </a:t>
            </a:r>
          </a:p>
          <a:p>
            <a:r>
              <a:rPr lang="nb-NO" sz="1200" dirty="0" err="1"/>
              <a:t>option</a:t>
            </a:r>
            <a:endParaRPr lang="en-NO" sz="1200" dirty="0"/>
          </a:p>
        </p:txBody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BC13074E-AC73-B14D-B0A2-31DAB5804FA6}"/>
              </a:ext>
            </a:extLst>
          </p:cNvPr>
          <p:cNvSpPr/>
          <p:nvPr/>
        </p:nvSpPr>
        <p:spPr>
          <a:xfrm rot="16200000">
            <a:off x="6467165" y="321512"/>
            <a:ext cx="661994" cy="4442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E7BAEDB9-AEB6-FD4E-80ED-B675DE369B30}"/>
              </a:ext>
            </a:extLst>
          </p:cNvPr>
          <p:cNvSpPr/>
          <p:nvPr/>
        </p:nvSpPr>
        <p:spPr>
          <a:xfrm>
            <a:off x="10516673" y="4505995"/>
            <a:ext cx="1234691" cy="4442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E23A8104-F92D-EE49-A226-7A1C3F04E519}"/>
              </a:ext>
            </a:extLst>
          </p:cNvPr>
          <p:cNvSpPr/>
          <p:nvPr/>
        </p:nvSpPr>
        <p:spPr>
          <a:xfrm>
            <a:off x="10640681" y="2933776"/>
            <a:ext cx="842622" cy="4442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7" name="Right Arrow 116">
            <a:extLst>
              <a:ext uri="{FF2B5EF4-FFF2-40B4-BE49-F238E27FC236}">
                <a16:creationId xmlns:a16="http://schemas.microsoft.com/office/drawing/2014/main" id="{D076A3C5-8217-EE45-8AC6-D4D30AA194C0}"/>
              </a:ext>
            </a:extLst>
          </p:cNvPr>
          <p:cNvSpPr/>
          <p:nvPr/>
        </p:nvSpPr>
        <p:spPr>
          <a:xfrm rot="10800000">
            <a:off x="642729" y="2910160"/>
            <a:ext cx="1068749" cy="444265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D9C3339-8FB2-8644-BCC2-A9EAC228704D}"/>
              </a:ext>
            </a:extLst>
          </p:cNvPr>
          <p:cNvCxnSpPr>
            <a:cxnSpLocks/>
          </p:cNvCxnSpPr>
          <p:nvPr/>
        </p:nvCxnSpPr>
        <p:spPr>
          <a:xfrm>
            <a:off x="9763166" y="3444487"/>
            <a:ext cx="15138" cy="714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97F2392A-295A-B446-8C5D-292F840232FC}"/>
              </a:ext>
            </a:extLst>
          </p:cNvPr>
          <p:cNvSpPr txBox="1"/>
          <p:nvPr/>
        </p:nvSpPr>
        <p:spPr>
          <a:xfrm>
            <a:off x="9763166" y="3823195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continuative</a:t>
            </a:r>
            <a:endParaRPr lang="en-NO" sz="1200" dirty="0"/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3755534-E114-9A48-AE94-8C1A32B42444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1793721" y="4918410"/>
            <a:ext cx="769900" cy="5313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C4F3B50-59B5-9941-9F3A-2C123439FFCC}"/>
              </a:ext>
            </a:extLst>
          </p:cNvPr>
          <p:cNvSpPr txBox="1"/>
          <p:nvPr/>
        </p:nvSpPr>
        <p:spPr>
          <a:xfrm>
            <a:off x="2303318" y="5152211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further</a:t>
            </a:r>
            <a:r>
              <a:rPr lang="nb-NO" sz="1200" dirty="0"/>
              <a:t> </a:t>
            </a:r>
            <a:r>
              <a:rPr lang="nb-NO" sz="1200" dirty="0" err="1"/>
              <a:t>attenuation</a:t>
            </a:r>
            <a:endParaRPr lang="en-NO" sz="1200" dirty="0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3B4963B-7E82-3441-A7C2-DF5EAB8F3319}"/>
              </a:ext>
            </a:extLst>
          </p:cNvPr>
          <p:cNvCxnSpPr>
            <a:cxnSpLocks/>
          </p:cNvCxnSpPr>
          <p:nvPr/>
        </p:nvCxnSpPr>
        <p:spPr>
          <a:xfrm flipH="1">
            <a:off x="5480736" y="5000462"/>
            <a:ext cx="5664" cy="57396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4F28109A-AA39-B049-9819-3098088A64FF}"/>
              </a:ext>
            </a:extLst>
          </p:cNvPr>
          <p:cNvSpPr txBox="1"/>
          <p:nvPr/>
        </p:nvSpPr>
        <p:spPr>
          <a:xfrm>
            <a:off x="4663107" y="5253167"/>
            <a:ext cx="105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imperative</a:t>
            </a:r>
            <a:endParaRPr lang="en-NO" sz="12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8EDE0536-F5A1-6540-8ABF-7538F1CD1917}"/>
              </a:ext>
            </a:extLst>
          </p:cNvPr>
          <p:cNvCxnSpPr>
            <a:cxnSpLocks/>
          </p:cNvCxnSpPr>
          <p:nvPr/>
        </p:nvCxnSpPr>
        <p:spPr>
          <a:xfrm>
            <a:off x="5966291" y="5000462"/>
            <a:ext cx="0" cy="5739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5A8D50EC-5FA8-2E4C-8931-EB85AE8CA747}"/>
              </a:ext>
            </a:extLst>
          </p:cNvPr>
          <p:cNvSpPr txBox="1"/>
          <p:nvPr/>
        </p:nvSpPr>
        <p:spPr>
          <a:xfrm>
            <a:off x="5953154" y="5229663"/>
            <a:ext cx="1601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temporary</a:t>
            </a:r>
            <a:endParaRPr lang="en-NO" sz="1200" dirty="0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8DBAD99-CDA2-0E44-B4C5-76FD711FAC05}"/>
              </a:ext>
            </a:extLst>
          </p:cNvPr>
          <p:cNvCxnSpPr>
            <a:cxnSpLocks/>
          </p:cNvCxnSpPr>
          <p:nvPr/>
        </p:nvCxnSpPr>
        <p:spPr>
          <a:xfrm flipV="1">
            <a:off x="6665388" y="4867155"/>
            <a:ext cx="1747367" cy="90428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9DEDA90-97F6-4045-9F1F-74D41036DA0F}"/>
              </a:ext>
            </a:extLst>
          </p:cNvPr>
          <p:cNvSpPr txBox="1"/>
          <p:nvPr/>
        </p:nvSpPr>
        <p:spPr>
          <a:xfrm>
            <a:off x="7289065" y="5412482"/>
            <a:ext cx="1056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imperative </a:t>
            </a:r>
          </a:p>
          <a:p>
            <a:r>
              <a:rPr lang="nb-NO" sz="1200" dirty="0" err="1"/>
              <a:t>option</a:t>
            </a:r>
            <a:r>
              <a:rPr lang="nb-NO" sz="1200" dirty="0"/>
              <a:t>, po- </a:t>
            </a:r>
            <a:r>
              <a:rPr lang="nb-NO" sz="1200" dirty="0" err="1"/>
              <a:t>prefix</a:t>
            </a:r>
            <a:r>
              <a:rPr lang="nb-NO" sz="1200" dirty="0"/>
              <a:t> </a:t>
            </a:r>
            <a:r>
              <a:rPr lang="nb-NO" sz="1200" dirty="0" err="1"/>
              <a:t>option</a:t>
            </a:r>
            <a:endParaRPr lang="en-NO" sz="1200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385033-D530-964D-8053-8E1E315EE8EE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944713" y="5865260"/>
            <a:ext cx="1802895" cy="0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C04D2AAB-C668-F645-8664-32FE77A54742}"/>
              </a:ext>
            </a:extLst>
          </p:cNvPr>
          <p:cNvSpPr txBox="1"/>
          <p:nvPr/>
        </p:nvSpPr>
        <p:spPr>
          <a:xfrm>
            <a:off x="2991097" y="5858917"/>
            <a:ext cx="1056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/>
              <a:t>po- </a:t>
            </a:r>
            <a:r>
              <a:rPr lang="nb-NO" sz="1200" dirty="0" err="1"/>
              <a:t>prefix</a:t>
            </a:r>
            <a:endParaRPr lang="en-NO" sz="12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9C1A301-840C-5B40-982D-3027FB662B9E}"/>
              </a:ext>
            </a:extLst>
          </p:cNvPr>
          <p:cNvSpPr/>
          <p:nvPr/>
        </p:nvSpPr>
        <p:spPr>
          <a:xfrm>
            <a:off x="8428312" y="5096953"/>
            <a:ext cx="2847449" cy="15583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Network of Prohibitive constructions</a:t>
            </a:r>
            <a:endParaRPr lang="en-GB" sz="3200" dirty="0">
              <a:effectLst/>
            </a:endParaRPr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A44BAC01-D2A3-6749-A7C6-BA7193365B41}"/>
              </a:ext>
            </a:extLst>
          </p:cNvPr>
          <p:cNvSpPr/>
          <p:nvPr/>
        </p:nvSpPr>
        <p:spPr>
          <a:xfrm rot="20367993">
            <a:off x="6830568" y="3752320"/>
            <a:ext cx="1195028" cy="6328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1247</a:t>
            </a:r>
          </a:p>
        </p:txBody>
      </p:sp>
    </p:spTree>
    <p:extLst>
      <p:ext uri="{BB962C8B-B14F-4D97-AF65-F5344CB8AC3E}">
        <p14:creationId xmlns:p14="http://schemas.microsoft.com/office/powerpoint/2010/main" val="2113173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1EEA-29BB-CD45-A435-C0DD2650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How to build a constructicon:</a:t>
            </a:r>
            <a:br>
              <a:rPr lang="en-NO" dirty="0"/>
            </a:br>
            <a:r>
              <a:rPr lang="en-NO" dirty="0"/>
              <a:t>Presentation of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D93-467A-2F46-80B9-2F12CAE78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Create a user interface</a:t>
            </a:r>
          </a:p>
          <a:p>
            <a:pPr lvl="1"/>
            <a:r>
              <a:rPr lang="en-NO" dirty="0"/>
              <a:t>User-friendly for linguists, teachers, learners</a:t>
            </a:r>
          </a:p>
          <a:p>
            <a:pPr lvl="1"/>
            <a:r>
              <a:rPr lang="en-NO" dirty="0"/>
              <a:t>Searchable according to semantics, anchor words, syntax</a:t>
            </a:r>
          </a:p>
          <a:p>
            <a:pPr lvl="1"/>
            <a:r>
              <a:rPr lang="en-NO" dirty="0"/>
              <a:t>Open-source, publicly archived data</a:t>
            </a:r>
          </a:p>
          <a:p>
            <a:pPr lvl="1"/>
            <a:endParaRPr lang="en-NO" dirty="0"/>
          </a:p>
          <a:p>
            <a:r>
              <a:rPr lang="en-NO" dirty="0"/>
              <a:t>More about this at the launch later today</a:t>
            </a:r>
          </a:p>
        </p:txBody>
      </p:sp>
    </p:spTree>
    <p:extLst>
      <p:ext uri="{BB962C8B-B14F-4D97-AF65-F5344CB8AC3E}">
        <p14:creationId xmlns:p14="http://schemas.microsoft.com/office/powerpoint/2010/main" val="290716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1E0E-073D-704B-A753-F2A41C1DA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2A6B-A59A-DB46-A05F-5D8C0B880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808" cy="4351338"/>
          </a:xfrm>
        </p:spPr>
        <p:txBody>
          <a:bodyPr/>
          <a:lstStyle/>
          <a:p>
            <a:r>
              <a:rPr lang="en-NO" dirty="0"/>
              <a:t>Multi-word expressions with open slots are inadequately represented in standard resources (dictionaries, grammars)</a:t>
            </a:r>
          </a:p>
          <a:p>
            <a:r>
              <a:rPr lang="en-NO" dirty="0"/>
              <a:t>There are thousands of such constructions that form a complex system</a:t>
            </a:r>
          </a:p>
          <a:p>
            <a:r>
              <a:rPr lang="en-NO" dirty="0"/>
              <a:t>Once a critical mass of constructions is gathered, systematic patterns emerge that facilitate more efficient collection and classification</a:t>
            </a:r>
          </a:p>
          <a:p>
            <a:r>
              <a:rPr lang="en-NO" dirty="0"/>
              <a:t>Access to a database of grammatical constructions can address the needs of both linguists and learners</a:t>
            </a:r>
          </a:p>
          <a:p>
            <a:r>
              <a:rPr lang="en-NO" dirty="0"/>
              <a:t>The classification is potentially comparable across languages, facilitating future efforts in linguistic typology</a:t>
            </a: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8111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3AADE-A248-2747-8F2D-EAEB7DC9FFDD}"/>
              </a:ext>
            </a:extLst>
          </p:cNvPr>
          <p:cNvSpPr txBox="1"/>
          <p:nvPr/>
        </p:nvSpPr>
        <p:spPr>
          <a:xfrm>
            <a:off x="546654" y="394692"/>
            <a:ext cx="1125109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Team behind this project</a:t>
            </a:r>
          </a:p>
          <a:p>
            <a:r>
              <a:rPr lang="en-GB" dirty="0">
                <a:hlinkClick r:id="rId2"/>
              </a:rPr>
              <a:t>Laura A. Janda</a:t>
            </a:r>
            <a:r>
              <a:rPr lang="en-GB" dirty="0"/>
              <a:t> (</a:t>
            </a:r>
            <a:r>
              <a:rPr lang="en-GB" dirty="0" err="1"/>
              <a:t>UiT</a:t>
            </a:r>
            <a:r>
              <a:rPr lang="en-GB" dirty="0"/>
              <a:t> The Arctic University of Norway): Background research, Concept, Design, Data mining, Editing of content, Dissemination of findings and results</a:t>
            </a:r>
          </a:p>
          <a:p>
            <a:r>
              <a:rPr lang="en-GB" dirty="0">
                <a:hlinkClick r:id="rId3"/>
              </a:rPr>
              <a:t>Tore Nesset</a:t>
            </a:r>
            <a:r>
              <a:rPr lang="en-GB" dirty="0"/>
              <a:t> (</a:t>
            </a:r>
            <a:r>
              <a:rPr lang="en-GB" dirty="0" err="1"/>
              <a:t>UiT</a:t>
            </a:r>
            <a:r>
              <a:rPr lang="en-GB" dirty="0"/>
              <a:t> The Arctic University of Norway): Background research, Concept, Design, Editing of content, Dissemination of findings and results</a:t>
            </a:r>
          </a:p>
          <a:p>
            <a:r>
              <a:rPr lang="en-GB" dirty="0">
                <a:hlinkClick r:id="rId4"/>
              </a:rPr>
              <a:t>Ekaterina Rakhilina</a:t>
            </a:r>
            <a:r>
              <a:rPr lang="en-GB" dirty="0"/>
              <a:t> (National Research University Higher School of Economics in Moscow, </a:t>
            </a:r>
            <a:r>
              <a:rPr lang="en-GB" dirty="0" err="1"/>
              <a:t>Vinogradov</a:t>
            </a:r>
            <a:r>
              <a:rPr lang="en-GB" dirty="0"/>
              <a:t> Institute of Russian Language at Russian Academy of Sciences): Background research, Concept, Design, Content, Data mining, Semantic annotation, Editing, Dissemination of findings and results</a:t>
            </a:r>
          </a:p>
          <a:p>
            <a:r>
              <a:rPr lang="en-GB" dirty="0">
                <a:hlinkClick r:id="rId5"/>
              </a:rPr>
              <a:t>Olga Lyashevskaya</a:t>
            </a:r>
            <a:r>
              <a:rPr lang="en-GB" dirty="0"/>
              <a:t> (National Research University Higher School of Economics in Moscow, </a:t>
            </a:r>
            <a:r>
              <a:rPr lang="en-GB" dirty="0" err="1"/>
              <a:t>Vinogradov</a:t>
            </a:r>
            <a:r>
              <a:rPr lang="en-GB" dirty="0"/>
              <a:t> Institute of Russian Language at Russian Academy of Sciences): Concept, Design, Data mining, UD analysis, Syntactic annotation, Dissemination of findings and results</a:t>
            </a:r>
          </a:p>
          <a:p>
            <a:r>
              <a:rPr lang="en-GB" dirty="0">
                <a:hlinkClick r:id="rId6"/>
              </a:rPr>
              <a:t>Francis M. Tyers</a:t>
            </a:r>
            <a:r>
              <a:rPr lang="en-GB" dirty="0"/>
              <a:t> (Indiana University; earlier affiliated with </a:t>
            </a:r>
            <a:r>
              <a:rPr lang="en-GB" dirty="0" err="1"/>
              <a:t>UiT</a:t>
            </a:r>
            <a:r>
              <a:rPr lang="en-GB" dirty="0"/>
              <a:t> The Arctic University of Norway and National Research University Higher School of Economics): Concept, Design, UD for Russian</a:t>
            </a:r>
          </a:p>
          <a:p>
            <a:r>
              <a:rPr lang="en-GB" dirty="0">
                <a:hlinkClick r:id="rId7"/>
              </a:rPr>
              <a:t>Radovan Bast</a:t>
            </a:r>
            <a:r>
              <a:rPr lang="en-GB" dirty="0"/>
              <a:t> (</a:t>
            </a:r>
            <a:r>
              <a:rPr lang="en-GB" dirty="0" err="1"/>
              <a:t>UiT</a:t>
            </a:r>
            <a:r>
              <a:rPr lang="en-GB" dirty="0"/>
              <a:t> The Arctic University of Norway, Department of information technology): New user interface, design and programming</a:t>
            </a:r>
          </a:p>
          <a:p>
            <a:r>
              <a:rPr lang="en-GB" dirty="0"/>
              <a:t>Marianne Lund: Translation of definitions to Norwegian</a:t>
            </a:r>
          </a:p>
          <a:p>
            <a:r>
              <a:rPr lang="en-GB" dirty="0">
                <a:hlinkClick r:id="rId8"/>
              </a:rPr>
              <a:t>Valentina Zhukova</a:t>
            </a:r>
            <a:r>
              <a:rPr lang="en-GB" dirty="0"/>
              <a:t> (National Research University Higher School of Economics in Moscow): Content, Design, Data mining, Semantic and syntactic annotation, Dissemination of findings and results</a:t>
            </a:r>
          </a:p>
          <a:p>
            <a:r>
              <a:rPr lang="en-GB" dirty="0">
                <a:hlinkClick r:id="rId9"/>
              </a:rPr>
              <a:t>Daria Mordashova</a:t>
            </a:r>
            <a:r>
              <a:rPr lang="en-GB" dirty="0"/>
              <a:t> (Lomonosov Moscow State University, Institute of Linguistics of the Russian Academy of Sciences): Content, Design, Data mining, Semantic and syntactic annotation, Dissemination of findings and results</a:t>
            </a:r>
          </a:p>
          <a:p>
            <a:r>
              <a:rPr lang="en-GB" dirty="0">
                <a:hlinkClick r:id="rId10"/>
              </a:rPr>
              <a:t>Anna Endresen</a:t>
            </a:r>
            <a:r>
              <a:rPr lang="en-GB" dirty="0"/>
              <a:t> (</a:t>
            </a:r>
            <a:r>
              <a:rPr lang="en-GB" dirty="0" err="1"/>
              <a:t>UiT</a:t>
            </a:r>
            <a:r>
              <a:rPr lang="en-GB" dirty="0"/>
              <a:t> The Arctic University of Norway): Content, Design, Data mining, Editing, Semantic and syntactic annotation, Usage labels, Dissemination of findings and results, Coordination of teamwork</a:t>
            </a:r>
          </a:p>
        </p:txBody>
      </p:sp>
    </p:spTree>
    <p:extLst>
      <p:ext uri="{BB962C8B-B14F-4D97-AF65-F5344CB8AC3E}">
        <p14:creationId xmlns:p14="http://schemas.microsoft.com/office/powerpoint/2010/main" val="222065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75EC-698B-9942-90DA-74644528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0A9D4-58C7-6D4F-A12B-37AFA66A8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O" sz="3200" dirty="0"/>
              <a:t>What is a construction?</a:t>
            </a:r>
          </a:p>
          <a:p>
            <a:r>
              <a:rPr lang="en-NO" sz="3200" dirty="0"/>
              <a:t>What is a constructicon?</a:t>
            </a:r>
          </a:p>
          <a:p>
            <a:r>
              <a:rPr lang="en-NO" sz="3200" dirty="0"/>
              <a:t>Why build a constructicon?</a:t>
            </a:r>
          </a:p>
          <a:p>
            <a:r>
              <a:rPr lang="en-NO" sz="3200" dirty="0"/>
              <a:t>How to build a constructicon:</a:t>
            </a:r>
          </a:p>
          <a:p>
            <a:pPr lvl="1"/>
            <a:r>
              <a:rPr lang="en-NO" sz="3200" dirty="0"/>
              <a:t>Collection of constructions</a:t>
            </a:r>
          </a:p>
          <a:p>
            <a:pPr lvl="1"/>
            <a:r>
              <a:rPr lang="en-NO" sz="3200" dirty="0"/>
              <a:t>Classification of constructions</a:t>
            </a:r>
          </a:p>
          <a:p>
            <a:pPr lvl="1"/>
            <a:r>
              <a:rPr lang="en-NO" sz="3200" dirty="0"/>
              <a:t>Presentation of constructions</a:t>
            </a:r>
          </a:p>
        </p:txBody>
      </p:sp>
    </p:spTree>
    <p:extLst>
      <p:ext uri="{BB962C8B-B14F-4D97-AF65-F5344CB8AC3E}">
        <p14:creationId xmlns:p14="http://schemas.microsoft.com/office/powerpoint/2010/main" val="393004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E740-F5C6-8E4C-A78C-FF232C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construction?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54C24-C8BD-CB47-94EA-EAA82F5F9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construction is:</a:t>
            </a:r>
          </a:p>
          <a:p>
            <a:pPr lvl="1"/>
            <a:r>
              <a:rPr lang="en-GB" sz="2800" dirty="0"/>
              <a:t>any </a:t>
            </a:r>
            <a:r>
              <a:rPr lang="en-GB" sz="2800" b="1" dirty="0"/>
              <a:t>conventionalized form-meaning pairing </a:t>
            </a:r>
            <a:r>
              <a:rPr lang="en-GB" sz="2800" dirty="0"/>
              <a:t>in a language, at any level of complexity, from morpheme through lexeme through phrase to discourse structure (Goldberg 2006, 5) </a:t>
            </a:r>
          </a:p>
          <a:p>
            <a:pPr lvl="1"/>
            <a:r>
              <a:rPr lang="en-GB" sz="2800" b="1" dirty="0">
                <a:effectLst/>
              </a:rPr>
              <a:t>the basic </a:t>
            </a:r>
            <a:r>
              <a:rPr lang="en-GB" sz="2800" dirty="0">
                <a:effectLst/>
              </a:rPr>
              <a:t>(though not elementary) </a:t>
            </a:r>
            <a:r>
              <a:rPr lang="en-GB" sz="2800" b="1" dirty="0">
                <a:effectLst/>
              </a:rPr>
              <a:t>unit</a:t>
            </a:r>
            <a:r>
              <a:rPr lang="en-GB" sz="2800" dirty="0">
                <a:effectLst/>
              </a:rPr>
              <a:t> that structures language</a:t>
            </a:r>
          </a:p>
          <a:p>
            <a:endParaRPr lang="en-NO" dirty="0"/>
          </a:p>
          <a:p>
            <a:r>
              <a:rPr lang="en-NO" dirty="0"/>
              <a:t>A construction may be </a:t>
            </a:r>
            <a:r>
              <a:rPr lang="en-NO" b="1" dirty="0"/>
              <a:t>compositional or non-compositional</a:t>
            </a:r>
          </a:p>
          <a:p>
            <a:r>
              <a:rPr lang="en-NO" b="1" dirty="0"/>
              <a:t>All meaningful units </a:t>
            </a:r>
            <a:r>
              <a:rPr lang="en-NO" dirty="0"/>
              <a:t>of a language are constructions</a:t>
            </a:r>
          </a:p>
          <a:p>
            <a:r>
              <a:rPr lang="en-NO" b="1" dirty="0"/>
              <a:t>An entire language </a:t>
            </a:r>
            <a:r>
              <a:rPr lang="en-NO" dirty="0"/>
              <a:t>can be described in terms of constructions</a:t>
            </a:r>
          </a:p>
        </p:txBody>
      </p:sp>
    </p:spTree>
    <p:extLst>
      <p:ext uri="{BB962C8B-B14F-4D97-AF65-F5344CB8AC3E}">
        <p14:creationId xmlns:p14="http://schemas.microsoft.com/office/powerpoint/2010/main" val="171810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t's turtles all the way down. Is the universe infinite? | by Joel Durén |  Medium">
            <a:extLst>
              <a:ext uri="{FF2B5EF4-FFF2-40B4-BE49-F238E27FC236}">
                <a16:creationId xmlns:a16="http://schemas.microsoft.com/office/drawing/2014/main" id="{6AE55C73-B97D-9C4A-92B0-FE74F73C84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1" r="1" b="1280"/>
          <a:stretch/>
        </p:blipFill>
        <p:spPr bwMode="auto">
          <a:xfrm>
            <a:off x="20" y="10"/>
            <a:ext cx="463722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9951BD9-0868-4CDB-ACD6-9C4209B5E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7247" y="0"/>
            <a:ext cx="755475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1492F-555D-064B-A406-C01C0BF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328" y="640082"/>
            <a:ext cx="6274591" cy="33516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chemeClr val="bg1"/>
                </a:solidFill>
              </a:rPr>
              <a:t>“It’s constructions all the way down” </a:t>
            </a:r>
            <a:br>
              <a:rPr lang="en-US" sz="5600">
                <a:solidFill>
                  <a:schemeClr val="bg1"/>
                </a:solidFill>
              </a:rPr>
            </a:br>
            <a:r>
              <a:rPr lang="en-US" sz="5600">
                <a:solidFill>
                  <a:schemeClr val="bg1"/>
                </a:solidFill>
              </a:rPr>
              <a:t>(Goldberg 2006: 18)</a:t>
            </a:r>
          </a:p>
        </p:txBody>
      </p:sp>
    </p:spTree>
    <p:extLst>
      <p:ext uri="{BB962C8B-B14F-4D97-AF65-F5344CB8AC3E}">
        <p14:creationId xmlns:p14="http://schemas.microsoft.com/office/powerpoint/2010/main" val="85379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E9D9-11F5-0041-AFB7-76887890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Examples of </a:t>
            </a:r>
            <a:br>
              <a:rPr lang="en-NO" dirty="0"/>
            </a:br>
            <a:r>
              <a:rPr lang="en-NO" dirty="0"/>
              <a:t>R</a:t>
            </a:r>
            <a:r>
              <a:rPr lang="en-GB" dirty="0"/>
              <a:t>u</a:t>
            </a:r>
            <a:r>
              <a:rPr lang="en-NO" dirty="0"/>
              <a:t>ssian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E0B1-18F7-D94C-BE20-028312761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 dirty="0"/>
              <a:t>morphemes</a:t>
            </a:r>
          </a:p>
          <a:p>
            <a:pPr marL="457200" lvl="1" indent="0">
              <a:buNone/>
            </a:pPr>
            <a:r>
              <a:rPr lang="en-NO" i="1" dirty="0"/>
              <a:t>-t’</a:t>
            </a:r>
            <a:r>
              <a:rPr lang="en-NO" dirty="0"/>
              <a:t> = INF</a:t>
            </a:r>
          </a:p>
          <a:p>
            <a:r>
              <a:rPr lang="en-NO" dirty="0"/>
              <a:t>lexemes</a:t>
            </a:r>
          </a:p>
          <a:p>
            <a:pPr marL="457200" lvl="1" indent="0">
              <a:buNone/>
            </a:pPr>
            <a:r>
              <a:rPr lang="nb-NO" i="1" dirty="0" err="1"/>
              <a:t>tanceva</a:t>
            </a:r>
            <a:r>
              <a:rPr lang="en-NO" i="1" dirty="0"/>
              <a:t>t’</a:t>
            </a:r>
            <a:r>
              <a:rPr lang="en-NO" dirty="0"/>
              <a:t> ‘dance’</a:t>
            </a:r>
          </a:p>
          <a:p>
            <a:r>
              <a:rPr lang="en-NO" dirty="0"/>
              <a:t>multi-word idioms where all slots are fixed</a:t>
            </a:r>
          </a:p>
          <a:p>
            <a:pPr marL="457200" lvl="1" indent="0">
              <a:buNone/>
            </a:pPr>
            <a:r>
              <a:rPr lang="en-NO" i="1" dirty="0"/>
              <a:t>tancevat’ ot Adama </a:t>
            </a:r>
            <a:r>
              <a:rPr lang="en-NO" dirty="0"/>
              <a:t>‘start from the very beginning’</a:t>
            </a:r>
          </a:p>
          <a:p>
            <a:r>
              <a:rPr lang="en-NO" b="1" dirty="0"/>
              <a:t>multi-word expressions with open slots</a:t>
            </a:r>
            <a:endParaRPr lang="ru-RU" b="1" dirty="0"/>
          </a:p>
          <a:p>
            <a:pPr marL="457200" lvl="1" indent="0">
              <a:buNone/>
            </a:pPr>
            <a:r>
              <a:rPr lang="en-GB" dirty="0"/>
              <a:t>VP </a:t>
            </a:r>
            <a:r>
              <a:rPr lang="nb-NO" dirty="0"/>
              <a:t>pod</a:t>
            </a:r>
            <a:r>
              <a:rPr lang="ru-RU" dirty="0"/>
              <a:t> </a:t>
            </a:r>
            <a:r>
              <a:rPr lang="en-GB" dirty="0"/>
              <a:t>NP-</a:t>
            </a:r>
            <a:r>
              <a:rPr lang="en-GB" dirty="0" err="1"/>
              <a:t>Acc</a:t>
            </a:r>
            <a:r>
              <a:rPr lang="en-GB" dirty="0"/>
              <a:t> </a:t>
            </a:r>
          </a:p>
          <a:p>
            <a:pPr marL="457200" lvl="1" indent="0">
              <a:buNone/>
            </a:pPr>
            <a:r>
              <a:rPr lang="nb-NO" i="1" dirty="0"/>
              <a:t>Ona </a:t>
            </a:r>
            <a:r>
              <a:rPr lang="nb-NO" i="1" dirty="0" err="1"/>
              <a:t>tancevala</a:t>
            </a:r>
            <a:r>
              <a:rPr lang="nb-NO" i="1" dirty="0"/>
              <a:t> pod </a:t>
            </a:r>
            <a:r>
              <a:rPr lang="nb-NO" i="1" dirty="0" err="1"/>
              <a:t>muzyku</a:t>
            </a:r>
            <a:r>
              <a:rPr lang="nb-NO" i="1" dirty="0"/>
              <a:t> </a:t>
            </a:r>
            <a:r>
              <a:rPr lang="nb-NO" dirty="0"/>
              <a:t>‘</a:t>
            </a:r>
            <a:r>
              <a:rPr lang="nb-NO" dirty="0" err="1"/>
              <a:t>She</a:t>
            </a:r>
            <a:r>
              <a:rPr lang="nb-NO" dirty="0"/>
              <a:t> </a:t>
            </a:r>
            <a:r>
              <a:rPr lang="nb-NO" dirty="0" err="1"/>
              <a:t>danced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music</a:t>
            </a:r>
            <a:r>
              <a:rPr lang="nb-NO" dirty="0"/>
              <a:t>’</a:t>
            </a:r>
            <a:endParaRPr lang="en-NO" dirty="0"/>
          </a:p>
          <a:p>
            <a:r>
              <a:rPr lang="en-NO" dirty="0"/>
              <a:t>larger discourse units</a:t>
            </a:r>
          </a:p>
        </p:txBody>
      </p:sp>
      <p:pic>
        <p:nvPicPr>
          <p:cNvPr id="3074" name="Picture 2" descr="woman dancing avatar character 660590 - Download Free Vectors, Clipart  Graphics &amp; Vector Art">
            <a:extLst>
              <a:ext uri="{FF2B5EF4-FFF2-40B4-BE49-F238E27FC236}">
                <a16:creationId xmlns:a16="http://schemas.microsoft.com/office/drawing/2014/main" id="{DF903B95-B642-AF4A-B3FD-7BB83CA92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/>
          <a:stretch/>
        </p:blipFill>
        <p:spPr bwMode="auto">
          <a:xfrm>
            <a:off x="7921487" y="0"/>
            <a:ext cx="52445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E298A9EB-FFB6-5544-8D9D-643CC0FD8192}"/>
              </a:ext>
            </a:extLst>
          </p:cNvPr>
          <p:cNvSpPr/>
          <p:nvPr/>
        </p:nvSpPr>
        <p:spPr>
          <a:xfrm>
            <a:off x="8078857" y="4441801"/>
            <a:ext cx="4113144" cy="1808922"/>
          </a:xfrm>
          <a:prstGeom prst="wedgeRoundRectCallout">
            <a:avLst>
              <a:gd name="adj1" fmla="val -76431"/>
              <a:gd name="adj2" fmla="val -45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200" dirty="0"/>
              <a:t>Our project focuses mainly on this type of construction</a:t>
            </a:r>
          </a:p>
        </p:txBody>
      </p:sp>
    </p:spTree>
    <p:extLst>
      <p:ext uri="{BB962C8B-B14F-4D97-AF65-F5344CB8AC3E}">
        <p14:creationId xmlns:p14="http://schemas.microsoft.com/office/powerpoint/2010/main" val="151486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8902-46C9-AE41-AFF5-B8715E7A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is a constructicon?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6681-054B-DC44-B488-39232E48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 constructicon is:</a:t>
            </a:r>
          </a:p>
          <a:p>
            <a:pPr lvl="1"/>
            <a:r>
              <a:rPr lang="en-NO" sz="2800" dirty="0"/>
              <a:t>a structured inventory of constructions in a given language</a:t>
            </a:r>
          </a:p>
          <a:p>
            <a:pPr lvl="1"/>
            <a:endParaRPr lang="en-NO" dirty="0"/>
          </a:p>
          <a:p>
            <a:r>
              <a:rPr lang="en-NO" dirty="0"/>
              <a:t>Constructicons exist for:</a:t>
            </a:r>
          </a:p>
          <a:p>
            <a:pPr lvl="1"/>
            <a:r>
              <a:rPr lang="en-NO" dirty="0"/>
              <a:t>English</a:t>
            </a:r>
          </a:p>
          <a:p>
            <a:pPr lvl="1"/>
            <a:r>
              <a:rPr lang="en-NO" dirty="0"/>
              <a:t>German</a:t>
            </a:r>
          </a:p>
          <a:p>
            <a:pPr lvl="1"/>
            <a:r>
              <a:rPr lang="en-NO" dirty="0"/>
              <a:t>Swedish</a:t>
            </a:r>
          </a:p>
          <a:p>
            <a:pPr lvl="1"/>
            <a:r>
              <a:rPr lang="en-NO" dirty="0"/>
              <a:t>Japanese</a:t>
            </a:r>
          </a:p>
          <a:p>
            <a:pPr lvl="1"/>
            <a:r>
              <a:rPr lang="en-NO" dirty="0"/>
              <a:t>Brazilian Portuguese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739478-5F20-B54F-A27D-CAC51782932F}"/>
              </a:ext>
            </a:extLst>
          </p:cNvPr>
          <p:cNvSpPr/>
          <p:nvPr/>
        </p:nvSpPr>
        <p:spPr>
          <a:xfrm>
            <a:off x="5161660" y="3008120"/>
            <a:ext cx="5691499" cy="28286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3600" dirty="0"/>
              <a:t>The Russian Constructicon is by far the largest, </a:t>
            </a:r>
          </a:p>
          <a:p>
            <a:pPr algn="ctr"/>
            <a:r>
              <a:rPr lang="en-NO" sz="3600" dirty="0"/>
              <a:t>with over 2200 constuctions</a:t>
            </a:r>
          </a:p>
        </p:txBody>
      </p:sp>
    </p:spTree>
    <p:extLst>
      <p:ext uri="{BB962C8B-B14F-4D97-AF65-F5344CB8AC3E}">
        <p14:creationId xmlns:p14="http://schemas.microsoft.com/office/powerpoint/2010/main" val="305475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40AD2-20E3-D149-B86E-E49F0C7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Why build a constructicon?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EC9D-FE45-0D47-9AFD-41D3254F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For linguists</a:t>
            </a:r>
          </a:p>
          <a:p>
            <a:pPr lvl="1"/>
            <a:r>
              <a:rPr lang="en-NO" dirty="0"/>
              <a:t>to achieve improved description of languages</a:t>
            </a:r>
          </a:p>
          <a:p>
            <a:pPr lvl="1"/>
            <a:r>
              <a:rPr lang="en-NO" dirty="0"/>
              <a:t>to extend theory of construction grammar</a:t>
            </a:r>
          </a:p>
          <a:p>
            <a:pPr lvl="1"/>
            <a:r>
              <a:rPr lang="en-NO" dirty="0"/>
              <a:t>to facilitate cross-linguistic typological comparison</a:t>
            </a:r>
          </a:p>
          <a:p>
            <a:pPr lvl="1"/>
            <a:endParaRPr lang="en-NO" dirty="0"/>
          </a:p>
          <a:p>
            <a:r>
              <a:rPr lang="en-NO" dirty="0"/>
              <a:t>For L2 learners</a:t>
            </a:r>
          </a:p>
          <a:p>
            <a:pPr lvl="1"/>
            <a:r>
              <a:rPr lang="en-NO" dirty="0"/>
              <a:t>to achieve greater language proficiency</a:t>
            </a:r>
          </a:p>
          <a:p>
            <a:pPr lvl="1"/>
            <a:r>
              <a:rPr lang="en-NO" dirty="0"/>
              <a:t>to motivate use of specific wordforms</a:t>
            </a:r>
          </a:p>
          <a:p>
            <a:pPr lvl="1"/>
            <a:r>
              <a:rPr lang="en-NO" dirty="0"/>
              <a:t>to fill in gaps in current language resources and pedagogy</a:t>
            </a:r>
          </a:p>
        </p:txBody>
      </p:sp>
    </p:spTree>
    <p:extLst>
      <p:ext uri="{BB962C8B-B14F-4D97-AF65-F5344CB8AC3E}">
        <p14:creationId xmlns:p14="http://schemas.microsoft.com/office/powerpoint/2010/main" val="229660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5C50-12BC-CA4C-9B3D-F3CE962A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NO" dirty="0"/>
              <a:t>Filling in the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54389-E755-804F-BFEF-BABA1EBE8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NO" dirty="0"/>
              <a:t>Dictionaries, grammars, and textbooks focus primarily on lexemes, lexicalized idioms, inflectional paradigms,and grammatical patterns</a:t>
            </a:r>
          </a:p>
          <a:p>
            <a:r>
              <a:rPr lang="en-NO" b="1" dirty="0"/>
              <a:t>Multi-word expressions with open slots</a:t>
            </a:r>
            <a:r>
              <a:rPr lang="en-NO" dirty="0"/>
              <a:t> are less reliably represented in standard resources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B6EC5C-C42F-7141-9586-96FB68B97DE4}"/>
              </a:ext>
            </a:extLst>
          </p:cNvPr>
          <p:cNvGrpSpPr/>
          <p:nvPr/>
        </p:nvGrpSpPr>
        <p:grpSpPr>
          <a:xfrm>
            <a:off x="5696607" y="-138278"/>
            <a:ext cx="6608129" cy="7106637"/>
            <a:chOff x="5696607" y="-138278"/>
            <a:chExt cx="6608129" cy="710663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7AA439-D4AA-2F48-A90A-5F199504E498}"/>
                </a:ext>
              </a:extLst>
            </p:cNvPr>
            <p:cNvGrpSpPr/>
            <p:nvPr/>
          </p:nvGrpSpPr>
          <p:grpSpPr>
            <a:xfrm>
              <a:off x="5696607" y="-138278"/>
              <a:ext cx="6608129" cy="6996278"/>
              <a:chOff x="6284936" y="-138278"/>
              <a:chExt cx="6019800" cy="579364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37C9801-AB66-F541-ACB9-72C85752C3BA}"/>
                  </a:ext>
                </a:extLst>
              </p:cNvPr>
              <p:cNvGrpSpPr/>
              <p:nvPr/>
            </p:nvGrpSpPr>
            <p:grpSpPr>
              <a:xfrm>
                <a:off x="6284936" y="-113472"/>
                <a:ext cx="6019800" cy="5768837"/>
                <a:chOff x="6172200" y="-113472"/>
                <a:chExt cx="6019800" cy="5768837"/>
              </a:xfrm>
            </p:grpSpPr>
            <p:pic>
              <p:nvPicPr>
                <p:cNvPr id="2050" name="Picture 2" descr="The Cracks are Widening… and We are All Falling Through | The Contrary  Perspective">
                  <a:extLst>
                    <a:ext uri="{FF2B5EF4-FFF2-40B4-BE49-F238E27FC236}">
                      <a16:creationId xmlns:a16="http://schemas.microsoft.com/office/drawing/2014/main" id="{2C9C234A-EFFF-E449-8605-BBE780FAB7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7108"/>
                <a:stretch/>
              </p:blipFill>
              <p:spPr bwMode="auto">
                <a:xfrm>
                  <a:off x="6172200" y="-113472"/>
                  <a:ext cx="6019800" cy="576883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32C0F84-9AB8-9E41-A32F-A39CB342345A}"/>
                    </a:ext>
                  </a:extLst>
                </p:cNvPr>
                <p:cNvSpPr txBox="1"/>
                <p:nvPr/>
              </p:nvSpPr>
              <p:spPr>
                <a:xfrm>
                  <a:off x="7815184" y="4761431"/>
                  <a:ext cx="131478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O" b="1" dirty="0"/>
                    <a:t>REFERENCE </a:t>
                  </a:r>
                </a:p>
                <a:p>
                  <a:r>
                    <a:rPr lang="en-NO" b="1" dirty="0"/>
                    <a:t>GRAMMAR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9211FB2-18EF-DA4B-8203-B66777FAA684}"/>
                    </a:ext>
                  </a:extLst>
                </p:cNvPr>
                <p:cNvSpPr txBox="1"/>
                <p:nvPr/>
              </p:nvSpPr>
              <p:spPr>
                <a:xfrm rot="1838298">
                  <a:off x="9565704" y="4428611"/>
                  <a:ext cx="1382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O" b="1" dirty="0"/>
                    <a:t>DICTIONARY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FB5A7D7-7C2F-AC4A-8BC8-33D99628EA35}"/>
                    </a:ext>
                  </a:extLst>
                </p:cNvPr>
                <p:cNvSpPr txBox="1"/>
                <p:nvPr/>
              </p:nvSpPr>
              <p:spPr>
                <a:xfrm rot="21015385">
                  <a:off x="6252803" y="3551445"/>
                  <a:ext cx="11063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O" sz="1600" b="1" dirty="0"/>
                    <a:t>TEXTBOOK</a:t>
                  </a: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3DB9A66-7A25-CA4D-ACA4-C4EBAEBACF96}"/>
                    </a:ext>
                  </a:extLst>
                </p:cNvPr>
                <p:cNvSpPr txBox="1"/>
                <p:nvPr/>
              </p:nvSpPr>
              <p:spPr>
                <a:xfrm>
                  <a:off x="8373670" y="3780400"/>
                  <a:ext cx="72648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O" sz="1200" b="1" dirty="0"/>
                    <a:t>PHRASE </a:t>
                  </a:r>
                </a:p>
                <a:p>
                  <a:r>
                    <a:rPr lang="en-NO" sz="1200" b="1" dirty="0"/>
                    <a:t>BOOK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02BDFC6-578F-B047-AA0D-42DEE13A2E22}"/>
                    </a:ext>
                  </a:extLst>
                </p:cNvPr>
                <p:cNvSpPr txBox="1"/>
                <p:nvPr/>
              </p:nvSpPr>
              <p:spPr>
                <a:xfrm rot="970530">
                  <a:off x="10669717" y="3871701"/>
                  <a:ext cx="9598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NO" sz="1400" b="1" dirty="0"/>
                    <a:t>GLOSSARY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43718D5-1846-2D46-93F0-8CA026FC15FF}"/>
                    </a:ext>
                  </a:extLst>
                </p:cNvPr>
                <p:cNvSpPr txBox="1"/>
                <p:nvPr/>
              </p:nvSpPr>
              <p:spPr>
                <a:xfrm>
                  <a:off x="8070574" y="556591"/>
                  <a:ext cx="2575272" cy="61555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NO" sz="1700" dirty="0"/>
                    <a:t>It seems that a few things </a:t>
                  </a:r>
                </a:p>
                <a:p>
                  <a:r>
                    <a:rPr lang="en-NO" sz="1700" dirty="0"/>
                    <a:t>just fall through the cracks</a:t>
                  </a: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4EC02D4-242C-4648-8EBC-C19F42B5157B}"/>
                  </a:ext>
                </a:extLst>
              </p:cNvPr>
              <p:cNvSpPr/>
              <p:nvPr/>
            </p:nvSpPr>
            <p:spPr>
              <a:xfrm>
                <a:off x="6284936" y="-138278"/>
                <a:ext cx="147645" cy="2909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O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43A962-7E5D-024D-869A-80D784DFE540}"/>
                </a:ext>
              </a:extLst>
            </p:cNvPr>
            <p:cNvSpPr/>
            <p:nvPr/>
          </p:nvSpPr>
          <p:spPr>
            <a:xfrm>
              <a:off x="5707117" y="3342290"/>
              <a:ext cx="105104" cy="3626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</p:spTree>
    <p:extLst>
      <p:ext uri="{BB962C8B-B14F-4D97-AF65-F5344CB8AC3E}">
        <p14:creationId xmlns:p14="http://schemas.microsoft.com/office/powerpoint/2010/main" val="9707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1344</Words>
  <Application>Microsoft Macintosh PowerPoint</Application>
  <PresentationFormat>Widescreen</PresentationFormat>
  <Paragraphs>192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How to build a constructicon in five years:  The Russian recipe</vt:lpstr>
      <vt:lpstr>PowerPoint Presentation</vt:lpstr>
      <vt:lpstr>Overview</vt:lpstr>
      <vt:lpstr>What is a construction?</vt:lpstr>
      <vt:lpstr>“It’s constructions all the way down”  (Goldberg 2006: 18)</vt:lpstr>
      <vt:lpstr>Examples of  Russian constructions</vt:lpstr>
      <vt:lpstr>What is a constructicon?</vt:lpstr>
      <vt:lpstr>Why build a constructicon?</vt:lpstr>
      <vt:lpstr>Filling in the gaps</vt:lpstr>
      <vt:lpstr>How to build a constructicon: Collection of constructions</vt:lpstr>
      <vt:lpstr>How to build a constructicon: Classification of constructions</vt:lpstr>
      <vt:lpstr>Constructionalization as grammaticalization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build a constructicon: Presentation of constructions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build a constructicon in five years:  The Russian recipe</dc:title>
  <dc:creator>Laura A Janda</dc:creator>
  <cp:lastModifiedBy>Laura A Janda</cp:lastModifiedBy>
  <cp:revision>1</cp:revision>
  <dcterms:created xsi:type="dcterms:W3CDTF">2021-04-09T11:25:36Z</dcterms:created>
  <dcterms:modified xsi:type="dcterms:W3CDTF">2021-04-21T11:41:47Z</dcterms:modified>
</cp:coreProperties>
</file>