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2" r:id="rId6"/>
    <p:sldMasterId id="2147483668" r:id="rId7"/>
  </p:sldMasterIdLst>
  <p:notesMasterIdLst>
    <p:notesMasterId r:id="rId32"/>
  </p:notesMasterIdLst>
  <p:handoutMasterIdLst>
    <p:handoutMasterId r:id="rId33"/>
  </p:handoutMasterIdLst>
  <p:sldIdLst>
    <p:sldId id="256" r:id="rId8"/>
    <p:sldId id="257" r:id="rId9"/>
    <p:sldId id="258" r:id="rId10"/>
    <p:sldId id="259" r:id="rId11"/>
    <p:sldId id="263" r:id="rId12"/>
    <p:sldId id="448" r:id="rId13"/>
    <p:sldId id="292" r:id="rId14"/>
    <p:sldId id="443" r:id="rId15"/>
    <p:sldId id="291" r:id="rId16"/>
    <p:sldId id="281" r:id="rId17"/>
    <p:sldId id="282" r:id="rId18"/>
    <p:sldId id="283" r:id="rId19"/>
    <p:sldId id="284" r:id="rId20"/>
    <p:sldId id="444" r:id="rId21"/>
    <p:sldId id="447" r:id="rId22"/>
    <p:sldId id="293" r:id="rId23"/>
    <p:sldId id="266" r:id="rId24"/>
    <p:sldId id="267" r:id="rId25"/>
    <p:sldId id="268" r:id="rId26"/>
    <p:sldId id="269" r:id="rId27"/>
    <p:sldId id="279" r:id="rId28"/>
    <p:sldId id="289" r:id="rId29"/>
    <p:sldId id="290" r:id="rId30"/>
    <p:sldId id="449" r:id="rId3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1BD99-229E-F24D-AD5F-4C35C0281919}" v="38" dt="2022-08-16T09:36:14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2" autoAdjust="0"/>
    <p:restoredTop sz="94660"/>
  </p:normalViewPr>
  <p:slideViewPr>
    <p:cSldViewPr snapToGrid="0">
      <p:cViewPr varScale="1">
        <p:scale>
          <a:sx n="98" d="100"/>
          <a:sy n="98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76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microsoft.com/office/2015/10/relationships/revisionInfo" Target="revisionInfo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Alexis Janda" userId="1f227e26-6259-47d3-b693-dce21943f79e" providerId="ADAL" clId="{0F61BD99-229E-F24D-AD5F-4C35C0281919}"/>
    <pc:docChg chg="custSel addSld delSld modSld sldOrd">
      <pc:chgData name="Laura Alexis Janda" userId="1f227e26-6259-47d3-b693-dce21943f79e" providerId="ADAL" clId="{0F61BD99-229E-F24D-AD5F-4C35C0281919}" dt="2022-08-16T09:40:04.606" v="2881" actId="255"/>
      <pc:docMkLst>
        <pc:docMk/>
      </pc:docMkLst>
      <pc:sldChg chg="modSp mod">
        <pc:chgData name="Laura Alexis Janda" userId="1f227e26-6259-47d3-b693-dce21943f79e" providerId="ADAL" clId="{0F61BD99-229E-F24D-AD5F-4C35C0281919}" dt="2022-08-03T11:53:24.763" v="92" actId="255"/>
        <pc:sldMkLst>
          <pc:docMk/>
          <pc:sldMk cId="1745820167" sldId="256"/>
        </pc:sldMkLst>
        <pc:spChg chg="mod">
          <ac:chgData name="Laura Alexis Janda" userId="1f227e26-6259-47d3-b693-dce21943f79e" providerId="ADAL" clId="{0F61BD99-229E-F24D-AD5F-4C35C0281919}" dt="2022-08-03T11:45:43.804" v="2" actId="255"/>
          <ac:spMkLst>
            <pc:docMk/>
            <pc:sldMk cId="1745820167" sldId="256"/>
            <ac:spMk id="2" creationId="{00000000-0000-0000-0000-000000000000}"/>
          </ac:spMkLst>
        </pc:spChg>
        <pc:spChg chg="mod">
          <ac:chgData name="Laura Alexis Janda" userId="1f227e26-6259-47d3-b693-dce21943f79e" providerId="ADAL" clId="{0F61BD99-229E-F24D-AD5F-4C35C0281919}" dt="2022-08-03T11:53:02.116" v="75" actId="255"/>
          <ac:spMkLst>
            <pc:docMk/>
            <pc:sldMk cId="1745820167" sldId="256"/>
            <ac:spMk id="3" creationId="{00000000-0000-0000-0000-000000000000}"/>
          </ac:spMkLst>
        </pc:spChg>
        <pc:spChg chg="mod">
          <ac:chgData name="Laura Alexis Janda" userId="1f227e26-6259-47d3-b693-dce21943f79e" providerId="ADAL" clId="{0F61BD99-229E-F24D-AD5F-4C35C0281919}" dt="2022-08-03T11:53:24.763" v="92" actId="255"/>
          <ac:spMkLst>
            <pc:docMk/>
            <pc:sldMk cId="1745820167" sldId="256"/>
            <ac:spMk id="4" creationId="{00000000-0000-0000-0000-000000000000}"/>
          </ac:spMkLst>
        </pc:spChg>
      </pc:sldChg>
      <pc:sldChg chg="addSp delSp modSp new mod">
        <pc:chgData name="Laura Alexis Janda" userId="1f227e26-6259-47d3-b693-dce21943f79e" providerId="ADAL" clId="{0F61BD99-229E-F24D-AD5F-4C35C0281919}" dt="2022-08-03T12:08:30.441" v="270" actId="20577"/>
        <pc:sldMkLst>
          <pc:docMk/>
          <pc:sldMk cId="3878866837" sldId="257"/>
        </pc:sldMkLst>
        <pc:spChg chg="mod">
          <ac:chgData name="Laura Alexis Janda" userId="1f227e26-6259-47d3-b693-dce21943f79e" providerId="ADAL" clId="{0F61BD99-229E-F24D-AD5F-4C35C0281919}" dt="2022-08-03T12:08:30.441" v="270" actId="20577"/>
          <ac:spMkLst>
            <pc:docMk/>
            <pc:sldMk cId="3878866837" sldId="257"/>
            <ac:spMk id="2" creationId="{5125B2A0-08F3-76CD-E501-74386B8D5C88}"/>
          </ac:spMkLst>
        </pc:spChg>
        <pc:spChg chg="del">
          <ac:chgData name="Laura Alexis Janda" userId="1f227e26-6259-47d3-b693-dce21943f79e" providerId="ADAL" clId="{0F61BD99-229E-F24D-AD5F-4C35C0281919}" dt="2022-08-03T11:56:01.851" v="153"/>
          <ac:spMkLst>
            <pc:docMk/>
            <pc:sldMk cId="3878866837" sldId="257"/>
            <ac:spMk id="3" creationId="{9D1214C1-22F3-F4C6-9C99-2EA1B74F1002}"/>
          </ac:spMkLst>
        </pc:spChg>
        <pc:spChg chg="add del mod">
          <ac:chgData name="Laura Alexis Janda" userId="1f227e26-6259-47d3-b693-dce21943f79e" providerId="ADAL" clId="{0F61BD99-229E-F24D-AD5F-4C35C0281919}" dt="2022-08-03T11:58:47.680" v="159"/>
          <ac:spMkLst>
            <pc:docMk/>
            <pc:sldMk cId="3878866837" sldId="257"/>
            <ac:spMk id="4" creationId="{02BB2219-4A50-B364-C50B-65923F8449E3}"/>
          </ac:spMkLst>
        </pc:spChg>
        <pc:spChg chg="add mod">
          <ac:chgData name="Laura Alexis Janda" userId="1f227e26-6259-47d3-b693-dce21943f79e" providerId="ADAL" clId="{0F61BD99-229E-F24D-AD5F-4C35C0281919}" dt="2022-08-03T12:05:09.600" v="260" actId="1076"/>
          <ac:spMkLst>
            <pc:docMk/>
            <pc:sldMk cId="3878866837" sldId="257"/>
            <ac:spMk id="5" creationId="{B97813D6-1743-343E-F4C6-EAC3117B73FC}"/>
          </ac:spMkLst>
        </pc:spChg>
        <pc:picChg chg="add del mod">
          <ac:chgData name="Laura Alexis Janda" userId="1f227e26-6259-47d3-b693-dce21943f79e" providerId="ADAL" clId="{0F61BD99-229E-F24D-AD5F-4C35C0281919}" dt="2022-08-03T11:57:24.299" v="155" actId="478"/>
          <ac:picMkLst>
            <pc:docMk/>
            <pc:sldMk cId="3878866837" sldId="257"/>
            <ac:picMk id="1026" creationId="{1451825B-7D90-04D0-0910-440D2E685EF4}"/>
          </ac:picMkLst>
        </pc:picChg>
        <pc:picChg chg="add mod">
          <ac:chgData name="Laura Alexis Janda" userId="1f227e26-6259-47d3-b693-dce21943f79e" providerId="ADAL" clId="{0F61BD99-229E-F24D-AD5F-4C35C0281919}" dt="2022-08-03T11:59:38.879" v="161" actId="1076"/>
          <ac:picMkLst>
            <pc:docMk/>
            <pc:sldMk cId="3878866837" sldId="257"/>
            <ac:picMk id="1028" creationId="{CD04FED6-4642-CBE6-0EB7-10AFE32F835E}"/>
          </ac:picMkLst>
        </pc:picChg>
        <pc:picChg chg="add mod">
          <ac:chgData name="Laura Alexis Janda" userId="1f227e26-6259-47d3-b693-dce21943f79e" providerId="ADAL" clId="{0F61BD99-229E-F24D-AD5F-4C35C0281919}" dt="2022-08-03T11:59:45.696" v="163" actId="1076"/>
          <ac:picMkLst>
            <pc:docMk/>
            <pc:sldMk cId="3878866837" sldId="257"/>
            <ac:picMk id="1030" creationId="{29D4C1C7-F229-5045-9C54-0DDA7FC634B2}"/>
          </ac:picMkLst>
        </pc:picChg>
      </pc:sldChg>
      <pc:sldChg chg="addSp modSp new mod">
        <pc:chgData name="Laura Alexis Janda" userId="1f227e26-6259-47d3-b693-dce21943f79e" providerId="ADAL" clId="{0F61BD99-229E-F24D-AD5F-4C35C0281919}" dt="2022-08-05T08:00:21.711" v="1130" actId="113"/>
        <pc:sldMkLst>
          <pc:docMk/>
          <pc:sldMk cId="2667392842" sldId="258"/>
        </pc:sldMkLst>
        <pc:spChg chg="mod">
          <ac:chgData name="Laura Alexis Janda" userId="1f227e26-6259-47d3-b693-dce21943f79e" providerId="ADAL" clId="{0F61BD99-229E-F24D-AD5F-4C35C0281919}" dt="2022-08-04T08:43:35.135" v="510" actId="27636"/>
          <ac:spMkLst>
            <pc:docMk/>
            <pc:sldMk cId="2667392842" sldId="258"/>
            <ac:spMk id="2" creationId="{DE68CFE2-EEBF-312F-94EE-E561D0A8B00B}"/>
          </ac:spMkLst>
        </pc:spChg>
        <pc:spChg chg="mod">
          <ac:chgData name="Laura Alexis Janda" userId="1f227e26-6259-47d3-b693-dce21943f79e" providerId="ADAL" clId="{0F61BD99-229E-F24D-AD5F-4C35C0281919}" dt="2022-08-05T08:00:21.711" v="1130" actId="113"/>
          <ac:spMkLst>
            <pc:docMk/>
            <pc:sldMk cId="2667392842" sldId="258"/>
            <ac:spMk id="3" creationId="{EC99629B-2EFF-71D5-2689-07DBF2BB3424}"/>
          </ac:spMkLst>
        </pc:spChg>
        <pc:picChg chg="add mod">
          <ac:chgData name="Laura Alexis Janda" userId="1f227e26-6259-47d3-b693-dce21943f79e" providerId="ADAL" clId="{0F61BD99-229E-F24D-AD5F-4C35C0281919}" dt="2022-08-04T08:43:23.493" v="507" actId="1076"/>
          <ac:picMkLst>
            <pc:docMk/>
            <pc:sldMk cId="2667392842" sldId="258"/>
            <ac:picMk id="1026" creationId="{9E9B17CA-551C-FD0A-0E53-37E992E32067}"/>
          </ac:picMkLst>
        </pc:picChg>
      </pc:sldChg>
      <pc:sldChg chg="addSp delSp modSp new mod ord modClrScheme chgLayout">
        <pc:chgData name="Laura Alexis Janda" userId="1f227e26-6259-47d3-b693-dce21943f79e" providerId="ADAL" clId="{0F61BD99-229E-F24D-AD5F-4C35C0281919}" dt="2022-08-16T09:29:00.209" v="2542" actId="20577"/>
        <pc:sldMkLst>
          <pc:docMk/>
          <pc:sldMk cId="335754302" sldId="259"/>
        </pc:sldMkLst>
        <pc:spChg chg="mod ord">
          <ac:chgData name="Laura Alexis Janda" userId="1f227e26-6259-47d3-b693-dce21943f79e" providerId="ADAL" clId="{0F61BD99-229E-F24D-AD5F-4C35C0281919}" dt="2022-08-09T09:00:01.880" v="2535" actId="20577"/>
          <ac:spMkLst>
            <pc:docMk/>
            <pc:sldMk cId="335754302" sldId="259"/>
            <ac:spMk id="2" creationId="{96AF2417-F697-8560-97DB-143DBBCAAD5D}"/>
          </ac:spMkLst>
        </pc:spChg>
        <pc:spChg chg="add mod">
          <ac:chgData name="Laura Alexis Janda" userId="1f227e26-6259-47d3-b693-dce21943f79e" providerId="ADAL" clId="{0F61BD99-229E-F24D-AD5F-4C35C0281919}" dt="2022-08-16T09:29:00.209" v="2542" actId="20577"/>
          <ac:spMkLst>
            <pc:docMk/>
            <pc:sldMk cId="335754302" sldId="259"/>
            <ac:spMk id="3" creationId="{A269D616-80FC-13D2-31F6-B2E5A3DF03FD}"/>
          </ac:spMkLst>
        </pc:spChg>
        <pc:spChg chg="del mod ord">
          <ac:chgData name="Laura Alexis Janda" userId="1f227e26-6259-47d3-b693-dce21943f79e" providerId="ADAL" clId="{0F61BD99-229E-F24D-AD5F-4C35C0281919}" dt="2022-08-04T08:46:42.477" v="566" actId="700"/>
          <ac:spMkLst>
            <pc:docMk/>
            <pc:sldMk cId="335754302" sldId="259"/>
            <ac:spMk id="3" creationId="{C1446C0A-84BE-987B-81AD-C167D79F465F}"/>
          </ac:spMkLst>
        </pc:spChg>
        <pc:spChg chg="add mod ord">
          <ac:chgData name="Laura Alexis Janda" userId="1f227e26-6259-47d3-b693-dce21943f79e" providerId="ADAL" clId="{0F61BD99-229E-F24D-AD5F-4C35C0281919}" dt="2022-08-04T08:51:37.044" v="789" actId="113"/>
          <ac:spMkLst>
            <pc:docMk/>
            <pc:sldMk cId="335754302" sldId="259"/>
            <ac:spMk id="4" creationId="{06CD4089-1495-4039-4BB2-814E5143E01F}"/>
          </ac:spMkLst>
        </pc:spChg>
        <pc:spChg chg="add mod ord">
          <ac:chgData name="Laura Alexis Janda" userId="1f227e26-6259-47d3-b693-dce21943f79e" providerId="ADAL" clId="{0F61BD99-229E-F24D-AD5F-4C35C0281919}" dt="2022-08-04T08:57:31.801" v="959" actId="20577"/>
          <ac:spMkLst>
            <pc:docMk/>
            <pc:sldMk cId="335754302" sldId="259"/>
            <ac:spMk id="5" creationId="{68114596-60CE-0EFF-93A1-7EB7BB7322D1}"/>
          </ac:spMkLst>
        </pc:spChg>
      </pc:sldChg>
      <pc:sldChg chg="modSp add mod">
        <pc:chgData name="Laura Alexis Janda" userId="1f227e26-6259-47d3-b693-dce21943f79e" providerId="ADAL" clId="{0F61BD99-229E-F24D-AD5F-4C35C0281919}" dt="2022-08-05T08:28:50.623" v="1428" actId="14100"/>
        <pc:sldMkLst>
          <pc:docMk/>
          <pc:sldMk cId="230857257" sldId="263"/>
        </pc:sldMkLst>
        <pc:spChg chg="mod">
          <ac:chgData name="Laura Alexis Janda" userId="1f227e26-6259-47d3-b693-dce21943f79e" providerId="ADAL" clId="{0F61BD99-229E-F24D-AD5F-4C35C0281919}" dt="2022-08-05T08:28:14.643" v="1410" actId="255"/>
          <ac:spMkLst>
            <pc:docMk/>
            <pc:sldMk cId="230857257" sldId="263"/>
            <ac:spMk id="15362" creationId="{023A2700-A42A-D444-A4F3-C0992784726F}"/>
          </ac:spMkLst>
        </pc:spChg>
        <pc:spChg chg="mod">
          <ac:chgData name="Laura Alexis Janda" userId="1f227e26-6259-47d3-b693-dce21943f79e" providerId="ADAL" clId="{0F61BD99-229E-F24D-AD5F-4C35C0281919}" dt="2022-08-05T08:28:50.623" v="1428" actId="14100"/>
          <ac:spMkLst>
            <pc:docMk/>
            <pc:sldMk cId="230857257" sldId="263"/>
            <ac:spMk id="25603" creationId="{6124DA5D-2223-A74B-B26D-CBECD5233A26}"/>
          </ac:spMkLst>
        </pc:spChg>
        <pc:spChg chg="mod">
          <ac:chgData name="Laura Alexis Janda" userId="1f227e26-6259-47d3-b693-dce21943f79e" providerId="ADAL" clId="{0F61BD99-229E-F24D-AD5F-4C35C0281919}" dt="2022-08-05T08:27:43.145" v="1409" actId="20577"/>
          <ac:spMkLst>
            <pc:docMk/>
            <pc:sldMk cId="230857257" sldId="263"/>
            <ac:spMk id="25605" creationId="{4E973BF6-8D3B-EB46-95AA-639F8EB45132}"/>
          </ac:spMkLst>
        </pc:spChg>
      </pc:sldChg>
      <pc:sldChg chg="add">
        <pc:chgData name="Laura Alexis Janda" userId="1f227e26-6259-47d3-b693-dce21943f79e" providerId="ADAL" clId="{0F61BD99-229E-F24D-AD5F-4C35C0281919}" dt="2022-08-05T07:58:52.379" v="1124"/>
        <pc:sldMkLst>
          <pc:docMk/>
          <pc:sldMk cId="199065274" sldId="266"/>
        </pc:sldMkLst>
      </pc:sldChg>
      <pc:sldChg chg="add">
        <pc:chgData name="Laura Alexis Janda" userId="1f227e26-6259-47d3-b693-dce21943f79e" providerId="ADAL" clId="{0F61BD99-229E-F24D-AD5F-4C35C0281919}" dt="2022-08-05T07:58:52.379" v="1124"/>
        <pc:sldMkLst>
          <pc:docMk/>
          <pc:sldMk cId="1945378176" sldId="267"/>
        </pc:sldMkLst>
      </pc:sldChg>
      <pc:sldChg chg="add">
        <pc:chgData name="Laura Alexis Janda" userId="1f227e26-6259-47d3-b693-dce21943f79e" providerId="ADAL" clId="{0F61BD99-229E-F24D-AD5F-4C35C0281919}" dt="2022-08-05T07:58:52.379" v="1124"/>
        <pc:sldMkLst>
          <pc:docMk/>
          <pc:sldMk cId="3328201424" sldId="268"/>
        </pc:sldMkLst>
      </pc:sldChg>
      <pc:sldChg chg="add">
        <pc:chgData name="Laura Alexis Janda" userId="1f227e26-6259-47d3-b693-dce21943f79e" providerId="ADAL" clId="{0F61BD99-229E-F24D-AD5F-4C35C0281919}" dt="2022-08-05T07:58:52.379" v="1124"/>
        <pc:sldMkLst>
          <pc:docMk/>
          <pc:sldMk cId="3086091465" sldId="269"/>
        </pc:sldMkLst>
      </pc:sldChg>
      <pc:sldChg chg="add">
        <pc:chgData name="Laura Alexis Janda" userId="1f227e26-6259-47d3-b693-dce21943f79e" providerId="ADAL" clId="{0F61BD99-229E-F24D-AD5F-4C35C0281919}" dt="2022-08-05T07:58:52.379" v="1124"/>
        <pc:sldMkLst>
          <pc:docMk/>
          <pc:sldMk cId="963567587" sldId="279"/>
        </pc:sldMkLst>
      </pc:sldChg>
      <pc:sldChg chg="add">
        <pc:chgData name="Laura Alexis Janda" userId="1f227e26-6259-47d3-b693-dce21943f79e" providerId="ADAL" clId="{0F61BD99-229E-F24D-AD5F-4C35C0281919}" dt="2022-08-05T08:16:35.357" v="1207"/>
        <pc:sldMkLst>
          <pc:docMk/>
          <pc:sldMk cId="596784920" sldId="281"/>
        </pc:sldMkLst>
      </pc:sldChg>
      <pc:sldChg chg="add">
        <pc:chgData name="Laura Alexis Janda" userId="1f227e26-6259-47d3-b693-dce21943f79e" providerId="ADAL" clId="{0F61BD99-229E-F24D-AD5F-4C35C0281919}" dt="2022-08-05T08:16:35.357" v="1207"/>
        <pc:sldMkLst>
          <pc:docMk/>
          <pc:sldMk cId="3014636158" sldId="282"/>
        </pc:sldMkLst>
      </pc:sldChg>
      <pc:sldChg chg="add">
        <pc:chgData name="Laura Alexis Janda" userId="1f227e26-6259-47d3-b693-dce21943f79e" providerId="ADAL" clId="{0F61BD99-229E-F24D-AD5F-4C35C0281919}" dt="2022-08-05T08:16:35.357" v="1207"/>
        <pc:sldMkLst>
          <pc:docMk/>
          <pc:sldMk cId="3980027625" sldId="283"/>
        </pc:sldMkLst>
      </pc:sldChg>
      <pc:sldChg chg="add">
        <pc:chgData name="Laura Alexis Janda" userId="1f227e26-6259-47d3-b693-dce21943f79e" providerId="ADAL" clId="{0F61BD99-229E-F24D-AD5F-4C35C0281919}" dt="2022-08-05T08:16:35.357" v="1207"/>
        <pc:sldMkLst>
          <pc:docMk/>
          <pc:sldMk cId="562614509" sldId="284"/>
        </pc:sldMkLst>
      </pc:sldChg>
      <pc:sldChg chg="add">
        <pc:chgData name="Laura Alexis Janda" userId="1f227e26-6259-47d3-b693-dce21943f79e" providerId="ADAL" clId="{0F61BD99-229E-F24D-AD5F-4C35C0281919}" dt="2022-08-05T07:58:52.379" v="1124"/>
        <pc:sldMkLst>
          <pc:docMk/>
          <pc:sldMk cId="212164439" sldId="289"/>
        </pc:sldMkLst>
      </pc:sldChg>
      <pc:sldChg chg="add mod modShow">
        <pc:chgData name="Laura Alexis Janda" userId="1f227e26-6259-47d3-b693-dce21943f79e" providerId="ADAL" clId="{0F61BD99-229E-F24D-AD5F-4C35C0281919}" dt="2022-08-16T09:35:23.249" v="2644" actId="729"/>
        <pc:sldMkLst>
          <pc:docMk/>
          <pc:sldMk cId="338476452" sldId="290"/>
        </pc:sldMkLst>
      </pc:sldChg>
      <pc:sldChg chg="addSp delSp modSp new mod ord modClrScheme chgLayout">
        <pc:chgData name="Laura Alexis Janda" userId="1f227e26-6259-47d3-b693-dce21943f79e" providerId="ADAL" clId="{0F61BD99-229E-F24D-AD5F-4C35C0281919}" dt="2022-08-09T08:29:54.573" v="1509" actId="20578"/>
        <pc:sldMkLst>
          <pc:docMk/>
          <pc:sldMk cId="3921899615" sldId="291"/>
        </pc:sldMkLst>
        <pc:spChg chg="add mod ord">
          <ac:chgData name="Laura Alexis Janda" userId="1f227e26-6259-47d3-b693-dce21943f79e" providerId="ADAL" clId="{0F61BD99-229E-F24D-AD5F-4C35C0281919}" dt="2022-08-05T08:11:54.959" v="1139" actId="700"/>
          <ac:spMkLst>
            <pc:docMk/>
            <pc:sldMk cId="3921899615" sldId="291"/>
            <ac:spMk id="4" creationId="{1BA160B6-1D8E-20A4-576D-8F439B6467F4}"/>
          </ac:spMkLst>
        </pc:spChg>
        <pc:spChg chg="add del mod ord">
          <ac:chgData name="Laura Alexis Janda" userId="1f227e26-6259-47d3-b693-dce21943f79e" providerId="ADAL" clId="{0F61BD99-229E-F24D-AD5F-4C35C0281919}" dt="2022-08-05T08:12:04.400" v="1140" actId="478"/>
          <ac:spMkLst>
            <pc:docMk/>
            <pc:sldMk cId="3921899615" sldId="291"/>
            <ac:spMk id="5" creationId="{703948EF-84CF-9EC9-9794-46373157123F}"/>
          </ac:spMkLst>
        </pc:spChg>
        <pc:picChg chg="add mod">
          <ac:chgData name="Laura Alexis Janda" userId="1f227e26-6259-47d3-b693-dce21943f79e" providerId="ADAL" clId="{0F61BD99-229E-F24D-AD5F-4C35C0281919}" dt="2022-08-05T08:11:44.911" v="1138" actId="14100"/>
          <ac:picMkLst>
            <pc:docMk/>
            <pc:sldMk cId="3921899615" sldId="291"/>
            <ac:picMk id="3" creationId="{B5A47187-21E5-A5F8-0E60-EDBADE5A2281}"/>
          </ac:picMkLst>
        </pc:picChg>
      </pc:sldChg>
      <pc:sldChg chg="modSp new mod">
        <pc:chgData name="Laura Alexis Janda" userId="1f227e26-6259-47d3-b693-dce21943f79e" providerId="ADAL" clId="{0F61BD99-229E-F24D-AD5F-4C35C0281919}" dt="2022-08-05T08:14:55.685" v="1206" actId="20577"/>
        <pc:sldMkLst>
          <pc:docMk/>
          <pc:sldMk cId="3677279164" sldId="292"/>
        </pc:sldMkLst>
        <pc:spChg chg="mod">
          <ac:chgData name="Laura Alexis Janda" userId="1f227e26-6259-47d3-b693-dce21943f79e" providerId="ADAL" clId="{0F61BD99-229E-F24D-AD5F-4C35C0281919}" dt="2022-08-05T08:14:55.685" v="1206" actId="20577"/>
          <ac:spMkLst>
            <pc:docMk/>
            <pc:sldMk cId="3677279164" sldId="292"/>
            <ac:spMk id="2" creationId="{BE541601-26D8-45CC-353B-D1E14CA88046}"/>
          </ac:spMkLst>
        </pc:spChg>
      </pc:sldChg>
      <pc:sldChg chg="modSp add mod modClrScheme chgLayout">
        <pc:chgData name="Laura Alexis Janda" userId="1f227e26-6259-47d3-b693-dce21943f79e" providerId="ADAL" clId="{0F61BD99-229E-F24D-AD5F-4C35C0281919}" dt="2022-08-05T08:14:50.849" v="1205" actId="20577"/>
        <pc:sldMkLst>
          <pc:docMk/>
          <pc:sldMk cId="3876929568" sldId="293"/>
        </pc:sldMkLst>
        <pc:spChg chg="mod ord">
          <ac:chgData name="Laura Alexis Janda" userId="1f227e26-6259-47d3-b693-dce21943f79e" providerId="ADAL" clId="{0F61BD99-229E-F24D-AD5F-4C35C0281919}" dt="2022-08-05T08:14:50.849" v="1205" actId="20577"/>
          <ac:spMkLst>
            <pc:docMk/>
            <pc:sldMk cId="3876929568" sldId="293"/>
            <ac:spMk id="2" creationId="{BE541601-26D8-45CC-353B-D1E14CA88046}"/>
          </ac:spMkLst>
        </pc:spChg>
      </pc:sldChg>
      <pc:sldChg chg="modSp add del mod">
        <pc:chgData name="Laura Alexis Janda" userId="1f227e26-6259-47d3-b693-dce21943f79e" providerId="ADAL" clId="{0F61BD99-229E-F24D-AD5F-4C35C0281919}" dt="2022-08-09T08:29:49.246" v="1508" actId="2696"/>
        <pc:sldMkLst>
          <pc:docMk/>
          <pc:sldMk cId="1342106063" sldId="442"/>
        </pc:sldMkLst>
        <pc:spChg chg="mod">
          <ac:chgData name="Laura Alexis Janda" userId="1f227e26-6259-47d3-b693-dce21943f79e" providerId="ADAL" clId="{0F61BD99-229E-F24D-AD5F-4C35C0281919}" dt="2022-08-05T08:20:50.125" v="1248" actId="20577"/>
          <ac:spMkLst>
            <pc:docMk/>
            <pc:sldMk cId="1342106063" sldId="442"/>
            <ac:spMk id="3" creationId="{707403A5-74F7-7A47-902C-3F7A6713A677}"/>
          </ac:spMkLst>
        </pc:spChg>
      </pc:sldChg>
      <pc:sldChg chg="modSp add mod">
        <pc:chgData name="Laura Alexis Janda" userId="1f227e26-6259-47d3-b693-dce21943f79e" providerId="ADAL" clId="{0F61BD99-229E-F24D-AD5F-4C35C0281919}" dt="2022-08-09T08:29:28.976" v="1507" actId="20577"/>
        <pc:sldMkLst>
          <pc:docMk/>
          <pc:sldMk cId="3304678014" sldId="443"/>
        </pc:sldMkLst>
        <pc:spChg chg="mod">
          <ac:chgData name="Laura Alexis Janda" userId="1f227e26-6259-47d3-b693-dce21943f79e" providerId="ADAL" clId="{0F61BD99-229E-F24D-AD5F-4C35C0281919}" dt="2022-08-05T08:22:51.326" v="1278" actId="20577"/>
          <ac:spMkLst>
            <pc:docMk/>
            <pc:sldMk cId="3304678014" sldId="443"/>
            <ac:spMk id="2" creationId="{9016C70A-95A0-094A-94C1-D40E48026D15}"/>
          </ac:spMkLst>
        </pc:spChg>
        <pc:spChg chg="mod">
          <ac:chgData name="Laura Alexis Janda" userId="1f227e26-6259-47d3-b693-dce21943f79e" providerId="ADAL" clId="{0F61BD99-229E-F24D-AD5F-4C35C0281919}" dt="2022-08-05T08:25:15.124" v="1383" actId="20577"/>
          <ac:spMkLst>
            <pc:docMk/>
            <pc:sldMk cId="3304678014" sldId="443"/>
            <ac:spMk id="3" creationId="{814BC7FB-56A4-3F4A-85E8-79384DD6CF0A}"/>
          </ac:spMkLst>
        </pc:spChg>
        <pc:spChg chg="mod">
          <ac:chgData name="Laura Alexis Janda" userId="1f227e26-6259-47d3-b693-dce21943f79e" providerId="ADAL" clId="{0F61BD99-229E-F24D-AD5F-4C35C0281919}" dt="2022-08-09T08:29:28.976" v="1507" actId="20577"/>
          <ac:spMkLst>
            <pc:docMk/>
            <pc:sldMk cId="3304678014" sldId="443"/>
            <ac:spMk id="6" creationId="{369EDB04-72D1-D443-8BAE-77C92C17AC6A}"/>
          </ac:spMkLst>
        </pc:spChg>
        <pc:graphicFrameChg chg="mod modGraphic">
          <ac:chgData name="Laura Alexis Janda" userId="1f227e26-6259-47d3-b693-dce21943f79e" providerId="ADAL" clId="{0F61BD99-229E-F24D-AD5F-4C35C0281919}" dt="2022-08-05T08:25:04.652" v="1382" actId="1076"/>
          <ac:graphicFrameMkLst>
            <pc:docMk/>
            <pc:sldMk cId="3304678014" sldId="443"/>
            <ac:graphicFrameMk id="5" creationId="{881E8BE8-5E95-3A42-B03A-C12DC123F840}"/>
          </ac:graphicFrameMkLst>
        </pc:graphicFrameChg>
      </pc:sldChg>
      <pc:sldChg chg="add">
        <pc:chgData name="Laura Alexis Janda" userId="1f227e26-6259-47d3-b693-dce21943f79e" providerId="ADAL" clId="{0F61BD99-229E-F24D-AD5F-4C35C0281919}" dt="2022-08-05T08:16:35.357" v="1207"/>
        <pc:sldMkLst>
          <pc:docMk/>
          <pc:sldMk cId="1718344179" sldId="444"/>
        </pc:sldMkLst>
      </pc:sldChg>
      <pc:sldChg chg="add del mod modShow">
        <pc:chgData name="Laura Alexis Janda" userId="1f227e26-6259-47d3-b693-dce21943f79e" providerId="ADAL" clId="{0F61BD99-229E-F24D-AD5F-4C35C0281919}" dt="2022-08-09T08:41:00.212" v="1735" actId="2696"/>
        <pc:sldMkLst>
          <pc:docMk/>
          <pc:sldMk cId="3521989878" sldId="445"/>
        </pc:sldMkLst>
      </pc:sldChg>
      <pc:sldChg chg="modSp add del mod">
        <pc:chgData name="Laura Alexis Janda" userId="1f227e26-6259-47d3-b693-dce21943f79e" providerId="ADAL" clId="{0F61BD99-229E-F24D-AD5F-4C35C0281919}" dt="2022-08-09T08:41:00.212" v="1735" actId="2696"/>
        <pc:sldMkLst>
          <pc:docMk/>
          <pc:sldMk cId="121014424" sldId="446"/>
        </pc:sldMkLst>
        <pc:spChg chg="mod">
          <ac:chgData name="Laura Alexis Janda" userId="1f227e26-6259-47d3-b693-dce21943f79e" providerId="ADAL" clId="{0F61BD99-229E-F24D-AD5F-4C35C0281919}" dt="2022-08-05T08:16:35.626" v="1208" actId="27636"/>
          <ac:spMkLst>
            <pc:docMk/>
            <pc:sldMk cId="121014424" sldId="446"/>
            <ac:spMk id="3" creationId="{25A26B61-2C48-3645-99CC-9DAB3C921D91}"/>
          </ac:spMkLst>
        </pc:spChg>
      </pc:sldChg>
      <pc:sldChg chg="addSp modSp new mod">
        <pc:chgData name="Laura Alexis Janda" userId="1f227e26-6259-47d3-b693-dce21943f79e" providerId="ADAL" clId="{0F61BD99-229E-F24D-AD5F-4C35C0281919}" dt="2022-08-16T09:33:50.569" v="2643" actId="1037"/>
        <pc:sldMkLst>
          <pc:docMk/>
          <pc:sldMk cId="1213208741" sldId="447"/>
        </pc:sldMkLst>
        <pc:spChg chg="mod">
          <ac:chgData name="Laura Alexis Janda" userId="1f227e26-6259-47d3-b693-dce21943f79e" providerId="ADAL" clId="{0F61BD99-229E-F24D-AD5F-4C35C0281919}" dt="2022-08-16T09:32:07.686" v="2561" actId="1035"/>
          <ac:spMkLst>
            <pc:docMk/>
            <pc:sldMk cId="1213208741" sldId="447"/>
            <ac:spMk id="2" creationId="{4DD86040-DA56-2705-E7CD-0A5D75DF15B4}"/>
          </ac:spMkLst>
        </pc:spChg>
        <pc:spChg chg="mod">
          <ac:chgData name="Laura Alexis Janda" userId="1f227e26-6259-47d3-b693-dce21943f79e" providerId="ADAL" clId="{0F61BD99-229E-F24D-AD5F-4C35C0281919}" dt="2022-08-16T09:32:07.686" v="2561" actId="1035"/>
          <ac:spMkLst>
            <pc:docMk/>
            <pc:sldMk cId="1213208741" sldId="447"/>
            <ac:spMk id="3" creationId="{FD20C36A-1876-A87E-516D-57A359C987B8}"/>
          </ac:spMkLst>
        </pc:spChg>
        <pc:spChg chg="mod">
          <ac:chgData name="Laura Alexis Janda" userId="1f227e26-6259-47d3-b693-dce21943f79e" providerId="ADAL" clId="{0F61BD99-229E-F24D-AD5F-4C35C0281919}" dt="2022-08-16T09:32:07.686" v="2561" actId="1035"/>
          <ac:spMkLst>
            <pc:docMk/>
            <pc:sldMk cId="1213208741" sldId="447"/>
            <ac:spMk id="4" creationId="{AC5CF09D-80E8-D37F-7CB0-3E218FF01880}"/>
          </ac:spMkLst>
        </pc:spChg>
        <pc:spChg chg="add mod">
          <ac:chgData name="Laura Alexis Janda" userId="1f227e26-6259-47d3-b693-dce21943f79e" providerId="ADAL" clId="{0F61BD99-229E-F24D-AD5F-4C35C0281919}" dt="2022-08-16T09:33:50.569" v="2643" actId="1037"/>
          <ac:spMkLst>
            <pc:docMk/>
            <pc:sldMk cId="1213208741" sldId="447"/>
            <ac:spMk id="5" creationId="{AC227F6B-A09A-9A7A-EE3B-D9A8E6474E2A}"/>
          </ac:spMkLst>
        </pc:spChg>
        <pc:spChg chg="add mod">
          <ac:chgData name="Laura Alexis Janda" userId="1f227e26-6259-47d3-b693-dce21943f79e" providerId="ADAL" clId="{0F61BD99-229E-F24D-AD5F-4C35C0281919}" dt="2022-08-16T09:33:14.267" v="2623" actId="20577"/>
          <ac:spMkLst>
            <pc:docMk/>
            <pc:sldMk cId="1213208741" sldId="447"/>
            <ac:spMk id="6" creationId="{98C7CDD9-43A1-D2DB-3E77-2A49A7197764}"/>
          </ac:spMkLst>
        </pc:spChg>
      </pc:sldChg>
      <pc:sldChg chg="addSp modSp new mod modClrScheme chgLayout">
        <pc:chgData name="Laura Alexis Janda" userId="1f227e26-6259-47d3-b693-dce21943f79e" providerId="ADAL" clId="{0F61BD99-229E-F24D-AD5F-4C35C0281919}" dt="2022-08-09T08:59:22.812" v="2513" actId="20577"/>
        <pc:sldMkLst>
          <pc:docMk/>
          <pc:sldMk cId="1636833115" sldId="448"/>
        </pc:sldMkLst>
        <pc:spChg chg="add mod">
          <ac:chgData name="Laura Alexis Janda" userId="1f227e26-6259-47d3-b693-dce21943f79e" providerId="ADAL" clId="{0F61BD99-229E-F24D-AD5F-4C35C0281919}" dt="2022-08-09T08:45:56.310" v="1892" actId="20577"/>
          <ac:spMkLst>
            <pc:docMk/>
            <pc:sldMk cId="1636833115" sldId="448"/>
            <ac:spMk id="2" creationId="{192AD83F-4B51-4963-7193-3F181E872362}"/>
          </ac:spMkLst>
        </pc:spChg>
        <pc:spChg chg="add mod">
          <ac:chgData name="Laura Alexis Janda" userId="1f227e26-6259-47d3-b693-dce21943f79e" providerId="ADAL" clId="{0F61BD99-229E-F24D-AD5F-4C35C0281919}" dt="2022-08-09T08:59:22.812" v="2513" actId="20577"/>
          <ac:spMkLst>
            <pc:docMk/>
            <pc:sldMk cId="1636833115" sldId="448"/>
            <ac:spMk id="3" creationId="{EF5E4B08-2DC5-EC0F-D07B-C4176F33BA86}"/>
          </ac:spMkLst>
        </pc:spChg>
      </pc:sldChg>
      <pc:sldChg chg="addSp modSp add mod modClrScheme chgLayout">
        <pc:chgData name="Laura Alexis Janda" userId="1f227e26-6259-47d3-b693-dce21943f79e" providerId="ADAL" clId="{0F61BD99-229E-F24D-AD5F-4C35C0281919}" dt="2022-08-16T09:40:04.606" v="2881" actId="255"/>
        <pc:sldMkLst>
          <pc:docMk/>
          <pc:sldMk cId="3540762612" sldId="449"/>
        </pc:sldMkLst>
        <pc:spChg chg="mod ord">
          <ac:chgData name="Laura Alexis Janda" userId="1f227e26-6259-47d3-b693-dce21943f79e" providerId="ADAL" clId="{0F61BD99-229E-F24D-AD5F-4C35C0281919}" dt="2022-08-16T09:36:45.243" v="2657" actId="20577"/>
          <ac:spMkLst>
            <pc:docMk/>
            <pc:sldMk cId="3540762612" sldId="449"/>
            <ac:spMk id="2" creationId="{BE541601-26D8-45CC-353B-D1E14CA88046}"/>
          </ac:spMkLst>
        </pc:spChg>
        <pc:spChg chg="add mod ord">
          <ac:chgData name="Laura Alexis Janda" userId="1f227e26-6259-47d3-b693-dce21943f79e" providerId="ADAL" clId="{0F61BD99-229E-F24D-AD5F-4C35C0281919}" dt="2022-08-16T09:40:04.606" v="2881" actId="255"/>
          <ac:spMkLst>
            <pc:docMk/>
            <pc:sldMk cId="3540762612" sldId="449"/>
            <ac:spMk id="3" creationId="{813D9CC3-55BA-FBEB-B3D0-2A68575FE23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local_hd:Users:lja001:Documents:CAS%20events:CAS%20nov%209%20chart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15718F"/>
            </a:solidFill>
            <a:ln>
              <a:solidFill>
                <a:srgbClr val="15718F"/>
              </a:solidFill>
            </a:ln>
          </c:spPr>
          <c:invertIfNegative val="0"/>
          <c:cat>
            <c:strRef>
              <c:f>Sheet1!$A$2:$A$6</c:f>
              <c:strCache>
                <c:ptCount val="5"/>
                <c:pt idx="0">
                  <c:v>eat</c:v>
                </c:pt>
                <c:pt idx="1">
                  <c:v>eats</c:v>
                </c:pt>
                <c:pt idx="2">
                  <c:v>eating</c:v>
                </c:pt>
                <c:pt idx="3">
                  <c:v>eaten</c:v>
                </c:pt>
                <c:pt idx="4">
                  <c:v>ate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0.43269999999999997</c:v>
                </c:pt>
                <c:pt idx="1">
                  <c:v>6.9900000000000004E-2</c:v>
                </c:pt>
                <c:pt idx="2">
                  <c:v>0.29699999999999999</c:v>
                </c:pt>
                <c:pt idx="3">
                  <c:v>5.1299999999999998E-2</c:v>
                </c:pt>
                <c:pt idx="4">
                  <c:v>0.14910000000000001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37-694C-9FD8-EE976AE532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1737056"/>
        <c:axId val="1646546896"/>
      </c:barChart>
      <c:catAx>
        <c:axId val="11317370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i="1">
                <a:latin typeface="Open Sans Light"/>
                <a:cs typeface="Open Sans Light"/>
              </a:defRPr>
            </a:pPr>
            <a:endParaRPr lang="en-NO"/>
          </a:p>
        </c:txPr>
        <c:crossAx val="1646546896"/>
        <c:crosses val="autoZero"/>
        <c:auto val="1"/>
        <c:lblAlgn val="ctr"/>
        <c:lblOffset val="100"/>
        <c:noMultiLvlLbl val="0"/>
      </c:catAx>
      <c:valAx>
        <c:axId val="164654689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3173705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0899-3D14-4A38-B0C5-4D2CF77B5B8A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F46-3402-4F9A-A575-76C8BB429A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1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D71F6-55D0-2C4C-8E63-E5A4DF4CD8C9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95A87-0DC6-4D46-BF07-0CFB756ADB7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282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2C7A4943-D95E-8849-86D1-25925FED42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5BC5A156-CD8A-D948-B8FF-B57B3A302C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nb-NO">
                <a:ea typeface="ＭＳ Ｐゴシック" panose="020B0600070205080204" pitchFamily="34" charset="-128"/>
              </a:rPr>
              <a:t>Figures from google – this is NOT a scientific way to do grammatical profiles, but it gives us a rough approximation to illustrate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B92239AE-B439-6E45-BC90-952857390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615BC6-B1CF-9C47-8572-3C5F8E9F02F3}" type="slidenum">
              <a:rPr lang="nb-NO" altLang="nb-NO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nb-NO" altLang="nb-N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9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jilčálačuovgago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8"/>
            <a:ext cx="12192001" cy="685714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se-NO" noProof="0" dirty="0"/>
              <a:t>Coahkkal lasihan dihtii vuollebajilčállaga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e-NO" noProof="0" dirty="0"/>
              <a:t>Čálli Namma ja Goargu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e-NO" noProof="0" dirty="0"/>
              <a:t>Vejolaš čujuhusat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se-NO" noProof="0" dirty="0"/>
              <a:t>Coahkkal ikona lasihan dihtii gova</a:t>
            </a:r>
          </a:p>
        </p:txBody>
      </p:sp>
    </p:spTree>
    <p:extLst>
      <p:ext uri="{BB962C8B-B14F-4D97-AF65-F5344CB8AC3E}">
        <p14:creationId xmlns:p14="http://schemas.microsoft.com/office/powerpoint/2010/main" val="6158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uo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Klikk for å redigere tekststiler i malen</a:t>
            </a:r>
          </a:p>
          <a:p>
            <a:pPr lvl="1"/>
            <a:r>
              <a:rPr lang="en-US" noProof="0"/>
              <a:t>Andre nivå</a:t>
            </a:r>
          </a:p>
          <a:p>
            <a:pPr lvl="2"/>
            <a:r>
              <a:rPr lang="en-US" noProof="0"/>
              <a:t>Tredje nivå</a:t>
            </a:r>
          </a:p>
          <a:p>
            <a:pPr lvl="3"/>
            <a:r>
              <a:rPr lang="en-US" noProof="0"/>
              <a:t>Fjerde nivå</a:t>
            </a:r>
          </a:p>
          <a:p>
            <a:pPr lvl="4"/>
            <a:r>
              <a:rPr lang="en-US" noProof="0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0780C02-3DB4-434C-A2E3-05975C1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13E7A-0402-F243-AD43-223639CC608E}" type="datetimeFigureOut">
              <a:rPr lang="en-US" altLang="x-none"/>
              <a:pPr>
                <a:defRPr/>
              </a:pPr>
              <a:t>8/16/22</a:t>
            </a:fld>
            <a:endParaRPr lang="en-US" altLang="x-none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7568CC7-8536-D148-8D16-31A31899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E7A6E1C-AD42-0E48-918E-1ED97545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A27DC-F9A1-D24B-BC40-E0154F7A21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76063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jilčálačuovgago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8"/>
            <a:ext cx="12192001" cy="6857142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se-NO" noProof="0" dirty="0"/>
              <a:t>Coahkkal lasihan dihtii vuollebajilčállaga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e-NO" noProof="0" dirty="0"/>
              <a:t>Čálli Namma ja Goargu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e-NO" noProof="0" dirty="0"/>
              <a:t>Vejolaš čujuhusat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se-NO" noProof="0" dirty="0"/>
              <a:t>Coahkkal ikona lasihan dihtii gova</a:t>
            </a:r>
          </a:p>
        </p:txBody>
      </p:sp>
    </p:spTree>
    <p:extLst>
      <p:ext uri="{BB962C8B-B14F-4D97-AF65-F5344CB8AC3E}">
        <p14:creationId xmlns:p14="http://schemas.microsoft.com/office/powerpoint/2010/main" val="133468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jilčála ja sisdoal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e-NO" noProof="0" dirty="0"/>
              <a:t>Coahkkal lasihan dihtii teavstta</a:t>
            </a:r>
          </a:p>
          <a:p>
            <a:pPr lvl="1"/>
            <a:r>
              <a:rPr lang="se-NO" noProof="0" dirty="0"/>
              <a:t>Nubbi dássi</a:t>
            </a:r>
          </a:p>
          <a:p>
            <a:pPr lvl="2"/>
            <a:r>
              <a:rPr lang="se-NO" noProof="0" dirty="0"/>
              <a:t>Goalmmát dássi</a:t>
            </a:r>
          </a:p>
          <a:p>
            <a:pPr lvl="3"/>
            <a:r>
              <a:rPr lang="se-NO" noProof="0" dirty="0"/>
              <a:t>Njealját dássi</a:t>
            </a:r>
          </a:p>
          <a:p>
            <a:pPr lvl="4"/>
            <a:r>
              <a:rPr lang="se-NO" noProof="0" dirty="0"/>
              <a:t>Viđat dássi</a:t>
            </a:r>
          </a:p>
        </p:txBody>
      </p:sp>
    </p:spTree>
    <p:extLst>
      <p:ext uri="{BB962C8B-B14F-4D97-AF65-F5344CB8AC3E}">
        <p14:creationId xmlns:p14="http://schemas.microsoft.com/office/powerpoint/2010/main" val="4081405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okte sisdoallooa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e-NO" noProof="0" dirty="0"/>
              <a:t>Coahkkal lasihan dihtii teavstta</a:t>
            </a:r>
          </a:p>
          <a:p>
            <a:pPr lvl="1"/>
            <a:r>
              <a:rPr lang="se-NO" noProof="0" dirty="0"/>
              <a:t>Andre nivå</a:t>
            </a:r>
          </a:p>
          <a:p>
            <a:pPr lvl="2"/>
            <a:r>
              <a:rPr lang="se-NO" noProof="0" dirty="0"/>
              <a:t>Tredje nivå</a:t>
            </a:r>
          </a:p>
          <a:p>
            <a:pPr lvl="3"/>
            <a:r>
              <a:rPr lang="se-NO" noProof="0" dirty="0"/>
              <a:t>Fjerde nivå</a:t>
            </a:r>
          </a:p>
          <a:p>
            <a:pPr lvl="4"/>
            <a:r>
              <a:rPr lang="se-NO" noProof="0" dirty="0"/>
              <a:t>Femte nivå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e-NO" noProof="0" dirty="0"/>
              <a:t>Coahkkal lasihan dihtii teavstta</a:t>
            </a:r>
          </a:p>
          <a:p>
            <a:pPr lvl="1"/>
            <a:r>
              <a:rPr lang="se-NO" noProof="0" dirty="0"/>
              <a:t>Andre nivå</a:t>
            </a:r>
          </a:p>
          <a:p>
            <a:pPr lvl="2"/>
            <a:r>
              <a:rPr lang="se-NO" noProof="0" dirty="0"/>
              <a:t>Tredje nivå</a:t>
            </a:r>
          </a:p>
          <a:p>
            <a:pPr lvl="3"/>
            <a:r>
              <a:rPr lang="se-NO" noProof="0" dirty="0"/>
              <a:t>Fjerde nivå</a:t>
            </a:r>
          </a:p>
          <a:p>
            <a:pPr lvl="4"/>
            <a:r>
              <a:rPr lang="se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709082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šše bajilčá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e-NO" noProof="0" dirty="0"/>
              <a:t>Coahkkal lasihan dihtii bajilčállaga</a:t>
            </a:r>
          </a:p>
        </p:txBody>
      </p:sp>
    </p:spTree>
    <p:extLst>
      <p:ext uri="{BB962C8B-B14F-4D97-AF65-F5344CB8AC3E}">
        <p14:creationId xmlns:p14="http://schemas.microsoft.com/office/powerpoint/2010/main" val="4270224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uo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4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jilčálačuovgago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8"/>
            <a:ext cx="12192001" cy="6857142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se-NO" noProof="0" dirty="0"/>
              <a:t>Coahkkal lasihan dihtii vuollebajilčállaga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e-NO" noProof="0" dirty="0"/>
              <a:t>Čálli Namma ja Goargu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e-NO" noProof="0" dirty="0"/>
              <a:t>Vejolaš čujuhusat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se-NO" noProof="0" dirty="0"/>
              <a:t>Coahkkal ikona lasihan dihtii gova</a:t>
            </a:r>
          </a:p>
        </p:txBody>
      </p:sp>
    </p:spTree>
    <p:extLst>
      <p:ext uri="{BB962C8B-B14F-4D97-AF65-F5344CB8AC3E}">
        <p14:creationId xmlns:p14="http://schemas.microsoft.com/office/powerpoint/2010/main" val="2108539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jilčála ja sisdoal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e-NO" noProof="0" dirty="0"/>
              <a:t>Coahkkal lasihan dihtii teavstta</a:t>
            </a:r>
          </a:p>
          <a:p>
            <a:pPr lvl="1"/>
            <a:r>
              <a:rPr lang="se-NO" noProof="0" dirty="0"/>
              <a:t>Nubbi dássi</a:t>
            </a:r>
          </a:p>
          <a:p>
            <a:pPr lvl="2"/>
            <a:r>
              <a:rPr lang="se-NO" noProof="0" dirty="0"/>
              <a:t>Goalmmát dássi</a:t>
            </a:r>
          </a:p>
          <a:p>
            <a:pPr lvl="3"/>
            <a:r>
              <a:rPr lang="se-NO" noProof="0" dirty="0"/>
              <a:t>Njealját dássi</a:t>
            </a:r>
          </a:p>
          <a:p>
            <a:pPr lvl="4"/>
            <a:r>
              <a:rPr lang="se-NO" noProof="0" dirty="0"/>
              <a:t>Viđat dássi</a:t>
            </a:r>
          </a:p>
        </p:txBody>
      </p:sp>
    </p:spTree>
    <p:extLst>
      <p:ext uri="{BB962C8B-B14F-4D97-AF65-F5344CB8AC3E}">
        <p14:creationId xmlns:p14="http://schemas.microsoft.com/office/powerpoint/2010/main" val="3995541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okte sisdoallooa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e-NO" noProof="0" dirty="0"/>
              <a:t>Coahkkal lasihan dihtii teavstta</a:t>
            </a:r>
          </a:p>
          <a:p>
            <a:pPr lvl="1"/>
            <a:r>
              <a:rPr lang="se-NO" noProof="0" dirty="0"/>
              <a:t>Andre nivå</a:t>
            </a:r>
          </a:p>
          <a:p>
            <a:pPr lvl="2"/>
            <a:r>
              <a:rPr lang="se-NO" noProof="0" dirty="0"/>
              <a:t>Tredje nivå</a:t>
            </a:r>
          </a:p>
          <a:p>
            <a:pPr lvl="3"/>
            <a:r>
              <a:rPr lang="se-NO" noProof="0" dirty="0"/>
              <a:t>Fjerde nivå</a:t>
            </a:r>
          </a:p>
          <a:p>
            <a:pPr lvl="4"/>
            <a:r>
              <a:rPr lang="se-NO" noProof="0" dirty="0"/>
              <a:t>Femte nivå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e-NO" noProof="0" dirty="0"/>
              <a:t>Coahkkal lasihan dihtii teavstta</a:t>
            </a:r>
          </a:p>
          <a:p>
            <a:pPr lvl="1"/>
            <a:r>
              <a:rPr lang="se-NO" noProof="0" dirty="0"/>
              <a:t>Andre nivå</a:t>
            </a:r>
          </a:p>
          <a:p>
            <a:pPr lvl="2"/>
            <a:r>
              <a:rPr lang="se-NO" noProof="0" dirty="0"/>
              <a:t>Tredje nivå</a:t>
            </a:r>
          </a:p>
          <a:p>
            <a:pPr lvl="3"/>
            <a:r>
              <a:rPr lang="se-NO" noProof="0" dirty="0"/>
              <a:t>Fjerde nivå</a:t>
            </a:r>
          </a:p>
          <a:p>
            <a:pPr lvl="4"/>
            <a:r>
              <a:rPr lang="se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8441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jilčála ja sisdoal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se-NO" noProof="0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se-NO" noProof="0" dirty="0"/>
          </a:p>
        </p:txBody>
      </p:sp>
    </p:spTree>
    <p:extLst>
      <p:ext uri="{BB962C8B-B14F-4D97-AF65-F5344CB8AC3E}">
        <p14:creationId xmlns:p14="http://schemas.microsoft.com/office/powerpoint/2010/main" val="19677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šše bajilčá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e-NO" noProof="0" dirty="0"/>
              <a:t>Coahkkal lasihan dihtii bajilčállaga</a:t>
            </a:r>
          </a:p>
        </p:txBody>
      </p:sp>
    </p:spTree>
    <p:extLst>
      <p:ext uri="{BB962C8B-B14F-4D97-AF65-F5344CB8AC3E}">
        <p14:creationId xmlns:p14="http://schemas.microsoft.com/office/powerpoint/2010/main" val="2573493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uo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uokte sisdoallooa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e-NO" noProof="0" dirty="0"/>
              <a:t>Coahkkal lasihan dihtii teavstta</a:t>
            </a:r>
          </a:p>
          <a:p>
            <a:pPr lvl="1"/>
            <a:r>
              <a:rPr lang="se-NO" noProof="0" dirty="0"/>
              <a:t>Andre nivå</a:t>
            </a:r>
          </a:p>
          <a:p>
            <a:pPr lvl="2"/>
            <a:r>
              <a:rPr lang="se-NO" noProof="0" dirty="0"/>
              <a:t>Tredje nivå</a:t>
            </a:r>
          </a:p>
          <a:p>
            <a:pPr lvl="3"/>
            <a:r>
              <a:rPr lang="se-NO" noProof="0" dirty="0"/>
              <a:t>Fjerde nivå</a:t>
            </a:r>
          </a:p>
          <a:p>
            <a:pPr lvl="4"/>
            <a:r>
              <a:rPr lang="se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e-NO" noProof="0" dirty="0"/>
              <a:t>Coahkkal lasihan dihtii teavstta</a:t>
            </a:r>
          </a:p>
          <a:p>
            <a:pPr lvl="1"/>
            <a:r>
              <a:rPr lang="se-NO" noProof="0" dirty="0"/>
              <a:t>Andre nivå</a:t>
            </a:r>
          </a:p>
          <a:p>
            <a:pPr lvl="2"/>
            <a:r>
              <a:rPr lang="se-NO" noProof="0" dirty="0"/>
              <a:t>Tredje nivå</a:t>
            </a:r>
          </a:p>
          <a:p>
            <a:pPr lvl="3"/>
            <a:r>
              <a:rPr lang="se-NO" noProof="0" dirty="0"/>
              <a:t>Fjerde nivå</a:t>
            </a:r>
          </a:p>
          <a:p>
            <a:pPr lvl="4"/>
            <a:r>
              <a:rPr lang="se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7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šše bajilčá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e-NO" noProof="0" dirty="0"/>
              <a:t>Coahkkal lasihan dihtii bajilčállaga</a:t>
            </a:r>
          </a:p>
        </p:txBody>
      </p:sp>
    </p:spTree>
    <p:extLst>
      <p:ext uri="{BB962C8B-B14F-4D97-AF65-F5344CB8AC3E}">
        <p14:creationId xmlns:p14="http://schemas.microsoft.com/office/powerpoint/2010/main" val="4187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uo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jilčálačuovgago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8"/>
            <a:ext cx="12192001" cy="6857142"/>
          </a:xfrm>
          <a:prstGeom prst="rect">
            <a:avLst/>
          </a:prstGeom>
        </p:spPr>
      </p:pic>
      <p:sp>
        <p:nvSpPr>
          <p:cNvPr id="10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se-NO" noProof="0" dirty="0"/>
              <a:t>Coahkkal lasihan dihtii vuollebajilčállaga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e-NO" noProof="0" dirty="0"/>
              <a:t>Čálli Namma ja Goargu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e-NO" noProof="0" dirty="0"/>
              <a:t>Vejolaš čujuhusat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se-NO" noProof="0" dirty="0"/>
              <a:t>Coahkkal ikona lasihan dihtii gova</a:t>
            </a:r>
          </a:p>
        </p:txBody>
      </p:sp>
    </p:spTree>
    <p:extLst>
      <p:ext uri="{BB962C8B-B14F-4D97-AF65-F5344CB8AC3E}">
        <p14:creationId xmlns:p14="http://schemas.microsoft.com/office/powerpoint/2010/main" val="22678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jilčála ja sisdoal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e-NO" noProof="0" dirty="0"/>
              <a:t>Coahkkal lasihan dihtii teavstta</a:t>
            </a:r>
          </a:p>
          <a:p>
            <a:pPr lvl="1"/>
            <a:r>
              <a:rPr lang="se-NO" noProof="0" dirty="0"/>
              <a:t>Nubbi dássi</a:t>
            </a:r>
          </a:p>
          <a:p>
            <a:pPr lvl="2"/>
            <a:r>
              <a:rPr lang="se-NO" noProof="0" dirty="0"/>
              <a:t>Goalmmát dássi</a:t>
            </a:r>
          </a:p>
          <a:p>
            <a:pPr lvl="3"/>
            <a:r>
              <a:rPr lang="se-NO" noProof="0" dirty="0"/>
              <a:t>Njealját dássi</a:t>
            </a:r>
          </a:p>
          <a:p>
            <a:pPr lvl="4"/>
            <a:r>
              <a:rPr lang="se-NO" noProof="0" dirty="0"/>
              <a:t>Viđat dássi</a:t>
            </a:r>
          </a:p>
        </p:txBody>
      </p:sp>
    </p:spTree>
    <p:extLst>
      <p:ext uri="{BB962C8B-B14F-4D97-AF65-F5344CB8AC3E}">
        <p14:creationId xmlns:p14="http://schemas.microsoft.com/office/powerpoint/2010/main" val="8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okte sisdoallooa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e-NO" noProof="0" dirty="0"/>
              <a:t>Coahkkal lasihan dihtii teavstta</a:t>
            </a:r>
          </a:p>
          <a:p>
            <a:pPr lvl="1"/>
            <a:r>
              <a:rPr lang="se-NO" noProof="0" dirty="0"/>
              <a:t>Andre nivå</a:t>
            </a:r>
          </a:p>
          <a:p>
            <a:pPr lvl="2"/>
            <a:r>
              <a:rPr lang="se-NO" noProof="0" dirty="0"/>
              <a:t>Tredje nivå</a:t>
            </a:r>
          </a:p>
          <a:p>
            <a:pPr lvl="3"/>
            <a:r>
              <a:rPr lang="se-NO" noProof="0" dirty="0"/>
              <a:t>Fjerde nivå</a:t>
            </a:r>
          </a:p>
          <a:p>
            <a:pPr lvl="4"/>
            <a:r>
              <a:rPr lang="se-NO" noProof="0" dirty="0"/>
              <a:t>Femte nivå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e-NO" noProof="0" dirty="0"/>
              <a:t>Coahkkal lasihan dihtii teavstta</a:t>
            </a:r>
          </a:p>
          <a:p>
            <a:pPr lvl="1"/>
            <a:r>
              <a:rPr lang="se-NO" noProof="0" dirty="0"/>
              <a:t>Andre nivå</a:t>
            </a:r>
          </a:p>
          <a:p>
            <a:pPr lvl="2"/>
            <a:r>
              <a:rPr lang="se-NO" noProof="0" dirty="0"/>
              <a:t>Tredje nivå</a:t>
            </a:r>
          </a:p>
          <a:p>
            <a:pPr lvl="3"/>
            <a:r>
              <a:rPr lang="se-NO" noProof="0" dirty="0"/>
              <a:t>Fjerde nivå</a:t>
            </a:r>
          </a:p>
          <a:p>
            <a:pPr lvl="4"/>
            <a:r>
              <a:rPr lang="se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761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šše bajilčá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e-NO" noProof="0" dirty="0"/>
              <a:t>Coahkkal lasihan dihtii bajilčállaga</a:t>
            </a:r>
          </a:p>
        </p:txBody>
      </p:sp>
    </p:spTree>
    <p:extLst>
      <p:ext uri="{BB962C8B-B14F-4D97-AF65-F5344CB8AC3E}">
        <p14:creationId xmlns:p14="http://schemas.microsoft.com/office/powerpoint/2010/main" val="107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e-NO" noProof="0" dirty="0"/>
              <a:t>Coahkkal lasihan dihtii teavstta</a:t>
            </a:r>
          </a:p>
          <a:p>
            <a:pPr lvl="1"/>
            <a:r>
              <a:rPr lang="se-NO" noProof="0" dirty="0"/>
              <a:t>Nubbi dássi</a:t>
            </a:r>
          </a:p>
          <a:p>
            <a:pPr lvl="2"/>
            <a:r>
              <a:rPr lang="se-NO" noProof="0" dirty="0"/>
              <a:t>Goalmmát dássi</a:t>
            </a:r>
          </a:p>
          <a:p>
            <a:pPr lvl="3"/>
            <a:r>
              <a:rPr lang="se-NO" noProof="0" dirty="0"/>
              <a:t>Njealját dássi</a:t>
            </a:r>
          </a:p>
          <a:p>
            <a:pPr lvl="4"/>
            <a:r>
              <a:rPr lang="se-NO" noProof="0" dirty="0"/>
              <a:t>Viđat dássi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e-NO" noProof="0" dirty="0"/>
              <a:t>Coahkkal lasihan dihtii teavstta</a:t>
            </a:r>
          </a:p>
          <a:p>
            <a:pPr lvl="1"/>
            <a:r>
              <a:rPr lang="se-NO" noProof="0" dirty="0"/>
              <a:t>Nubbi dássi</a:t>
            </a:r>
          </a:p>
          <a:p>
            <a:pPr lvl="2"/>
            <a:r>
              <a:rPr lang="se-NO" noProof="0" dirty="0"/>
              <a:t>Goalmmát dássi</a:t>
            </a:r>
          </a:p>
          <a:p>
            <a:pPr lvl="3"/>
            <a:r>
              <a:rPr lang="se-NO" noProof="0" dirty="0"/>
              <a:t>Njealját dássi</a:t>
            </a:r>
          </a:p>
          <a:p>
            <a:pPr lvl="4"/>
            <a:r>
              <a:rPr lang="se-NO" noProof="0" dirty="0"/>
              <a:t>Viđat dássi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7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7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e-NO" noProof="0" dirty="0"/>
              <a:t>Coahkkal lasihan dihtii teavstta</a:t>
            </a:r>
          </a:p>
          <a:p>
            <a:pPr lvl="1"/>
            <a:r>
              <a:rPr lang="se-NO" noProof="0" dirty="0"/>
              <a:t>Nubbi dássi</a:t>
            </a:r>
          </a:p>
          <a:p>
            <a:pPr lvl="2"/>
            <a:r>
              <a:rPr lang="se-NO" noProof="0" dirty="0"/>
              <a:t>Goalmmát dássi</a:t>
            </a:r>
          </a:p>
          <a:p>
            <a:pPr lvl="3"/>
            <a:r>
              <a:rPr lang="se-NO" noProof="0" dirty="0"/>
              <a:t>Njealját dássi</a:t>
            </a:r>
          </a:p>
          <a:p>
            <a:pPr lvl="4"/>
            <a:r>
              <a:rPr lang="se-NO" noProof="0" dirty="0"/>
              <a:t>Viđat dássi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86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e-NO" noProof="0" dirty="0"/>
              <a:t>Coahkkal lasihan dihtii teavstta</a:t>
            </a:r>
          </a:p>
          <a:p>
            <a:pPr lvl="1"/>
            <a:r>
              <a:rPr lang="se-NO" noProof="0" dirty="0"/>
              <a:t>Nubbi dássi</a:t>
            </a:r>
          </a:p>
          <a:p>
            <a:pPr lvl="2"/>
            <a:r>
              <a:rPr lang="se-NO" noProof="0" dirty="0"/>
              <a:t>Goalmmát dássi</a:t>
            </a:r>
          </a:p>
          <a:p>
            <a:pPr lvl="3"/>
            <a:r>
              <a:rPr lang="se-NO" noProof="0" dirty="0"/>
              <a:t>Njealját dássi</a:t>
            </a:r>
          </a:p>
          <a:p>
            <a:pPr lvl="4"/>
            <a:r>
              <a:rPr lang="se-NO" noProof="0" dirty="0"/>
              <a:t>Viđat dássi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16.08.2022</a:t>
            </a:fld>
            <a:endParaRPr lang="nb-NO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25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4000" dirty="0"/>
              <a:t>Scalar reality and linguistic categories</a:t>
            </a:r>
            <a:endParaRPr lang="nb-NO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 err="1"/>
              <a:t>Minä</a:t>
            </a:r>
            <a:r>
              <a:rPr lang="en-US" sz="2400" dirty="0"/>
              <a:t> ja </a:t>
            </a:r>
            <a:r>
              <a:rPr lang="en-US" sz="2400" dirty="0" err="1"/>
              <a:t>muut</a:t>
            </a:r>
            <a:r>
              <a:rPr lang="en-US" sz="2400" dirty="0"/>
              <a:t>: A scholar in the making</a:t>
            </a:r>
          </a:p>
          <a:p>
            <a:r>
              <a:rPr lang="en-US" sz="2400" dirty="0"/>
              <a:t>Seminar in celebration of </a:t>
            </a:r>
          </a:p>
          <a:p>
            <a:r>
              <a:rPr lang="en-US" sz="2400" dirty="0" err="1"/>
              <a:t>Marja-Liisa</a:t>
            </a:r>
            <a:r>
              <a:rPr lang="en-US" sz="2400" dirty="0"/>
              <a:t> </a:t>
            </a:r>
            <a:r>
              <a:rPr lang="en-US" sz="2400" dirty="0" err="1"/>
              <a:t>Helasvuo’s</a:t>
            </a:r>
            <a:r>
              <a:rPr lang="en-US" sz="2400" dirty="0"/>
              <a:t> 60</a:t>
            </a:r>
            <a:r>
              <a:rPr lang="en-US" sz="2400" baseline="30000" dirty="0"/>
              <a:t>th</a:t>
            </a:r>
            <a:r>
              <a:rPr lang="en-US" sz="2400" dirty="0"/>
              <a:t> birthday</a:t>
            </a:r>
            <a:endParaRPr lang="en-NO" sz="2400" dirty="0"/>
          </a:p>
          <a:p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Laura A. Janda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74582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97" y="-660797"/>
            <a:ext cx="6858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5316143" y="4530328"/>
            <a:ext cx="23669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 b="1">
                <a:solidFill>
                  <a:srgbClr val="FF0000"/>
                </a:solidFill>
                <a:latin typeface="Calibri" charset="0"/>
              </a:rPr>
              <a:t>Masculine animates</a:t>
            </a:r>
          </a:p>
        </p:txBody>
      </p:sp>
    </p:spTree>
    <p:extLst>
      <p:ext uri="{BB962C8B-B14F-4D97-AF65-F5344CB8AC3E}">
        <p14:creationId xmlns:p14="http://schemas.microsoft.com/office/powerpoint/2010/main" val="59678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97" y="-660797"/>
            <a:ext cx="6858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5316143" y="4530328"/>
            <a:ext cx="23669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 b="1">
                <a:solidFill>
                  <a:srgbClr val="FF0000"/>
                </a:solidFill>
                <a:latin typeface="Calibri" charset="0"/>
              </a:rPr>
              <a:t>Masculine animates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637237" y="1278732"/>
            <a:ext cx="3414713" cy="1313260"/>
          </a:xfrm>
          <a:prstGeom prst="wedgeRoundRectCallout">
            <a:avLst>
              <a:gd name="adj1" fmla="val 50315"/>
              <a:gd name="adj2" fmla="val -13662"/>
              <a:gd name="adj3" fmla="val 16667"/>
            </a:avLst>
          </a:prstGeom>
          <a:solidFill>
            <a:srgbClr val="FF8080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100" b="1" dirty="0"/>
              <a:t>Typically a lexeme is found in only 1-3 </a:t>
            </a:r>
            <a:r>
              <a:rPr lang="en-US" sz="2100" b="1" dirty="0" err="1"/>
              <a:t>wordforms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01463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97" y="-660797"/>
            <a:ext cx="6858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5316143" y="4530328"/>
            <a:ext cx="23669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 b="1">
                <a:solidFill>
                  <a:srgbClr val="FF0000"/>
                </a:solidFill>
                <a:latin typeface="Calibri" charset="0"/>
              </a:rPr>
              <a:t>Masculine animates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637237" y="1278732"/>
            <a:ext cx="3414713" cy="1313260"/>
          </a:xfrm>
          <a:prstGeom prst="wedgeRoundRectCallout">
            <a:avLst>
              <a:gd name="adj1" fmla="val 50315"/>
              <a:gd name="adj2" fmla="val -13662"/>
              <a:gd name="adj3" fmla="val 16667"/>
            </a:avLst>
          </a:prstGeom>
          <a:solidFill>
            <a:srgbClr val="FF8080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100" b="1" dirty="0"/>
              <a:t>Typically a lexeme is found in only 1-3 </a:t>
            </a:r>
            <a:r>
              <a:rPr lang="en-US" sz="2100" b="1" dirty="0" err="1"/>
              <a:t>wordforms</a:t>
            </a:r>
            <a:endParaRPr lang="en-US" sz="2100" b="1" dirty="0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5316143" y="2600325"/>
            <a:ext cx="3414713" cy="1313260"/>
          </a:xfrm>
          <a:prstGeom prst="wedgeRoundRectCallout">
            <a:avLst>
              <a:gd name="adj1" fmla="val 50315"/>
              <a:gd name="adj2" fmla="val -13662"/>
              <a:gd name="adj3" fmla="val 16667"/>
            </a:avLst>
          </a:prstGeom>
          <a:solidFill>
            <a:srgbClr val="FF8080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100" b="1" dirty="0"/>
              <a:t>The typical </a:t>
            </a:r>
            <a:r>
              <a:rPr lang="en-US" sz="2100" b="1" dirty="0" err="1"/>
              <a:t>wordforms</a:t>
            </a:r>
            <a:endParaRPr lang="en-US" sz="2100" b="1" dirty="0"/>
          </a:p>
          <a:p>
            <a:pPr algn="ctr">
              <a:defRPr/>
            </a:pPr>
            <a:r>
              <a:rPr lang="en-US" sz="2100" b="1" dirty="0"/>
              <a:t>are motivated by constructions</a:t>
            </a:r>
          </a:p>
        </p:txBody>
      </p:sp>
    </p:spTree>
    <p:extLst>
      <p:ext uri="{BB962C8B-B14F-4D97-AF65-F5344CB8AC3E}">
        <p14:creationId xmlns:p14="http://schemas.microsoft.com/office/powerpoint/2010/main" val="398002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97" y="-660797"/>
            <a:ext cx="6858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5316143" y="4530328"/>
            <a:ext cx="23669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 b="1">
                <a:solidFill>
                  <a:srgbClr val="FF0000"/>
                </a:solidFill>
                <a:latin typeface="Calibri" charset="0"/>
              </a:rPr>
              <a:t>Masculine animates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637237" y="1278732"/>
            <a:ext cx="3414713" cy="1313260"/>
          </a:xfrm>
          <a:prstGeom prst="wedgeRoundRectCallout">
            <a:avLst>
              <a:gd name="adj1" fmla="val 50315"/>
              <a:gd name="adj2" fmla="val -13662"/>
              <a:gd name="adj3" fmla="val 16667"/>
            </a:avLst>
          </a:prstGeom>
          <a:solidFill>
            <a:srgbClr val="FF8080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100" b="1" dirty="0"/>
              <a:t>Typically a lexeme is found in only 1-3 </a:t>
            </a:r>
            <a:r>
              <a:rPr lang="en-US" sz="2100" b="1" dirty="0" err="1"/>
              <a:t>wordforms</a:t>
            </a:r>
            <a:endParaRPr lang="en-US" sz="2100" b="1" dirty="0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5316143" y="2600325"/>
            <a:ext cx="3414713" cy="1313260"/>
          </a:xfrm>
          <a:prstGeom prst="wedgeRoundRectCallout">
            <a:avLst>
              <a:gd name="adj1" fmla="val 50315"/>
              <a:gd name="adj2" fmla="val -13662"/>
              <a:gd name="adj3" fmla="val 16667"/>
            </a:avLst>
          </a:prstGeom>
          <a:solidFill>
            <a:srgbClr val="FF8080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100" b="1" dirty="0"/>
              <a:t>The typical </a:t>
            </a:r>
            <a:r>
              <a:rPr lang="en-US" sz="2100" b="1" dirty="0" err="1"/>
              <a:t>wordforms</a:t>
            </a:r>
            <a:endParaRPr lang="en-US" sz="2100" b="1" dirty="0"/>
          </a:p>
          <a:p>
            <a:pPr algn="ctr">
              <a:defRPr/>
            </a:pPr>
            <a:r>
              <a:rPr lang="en-US" sz="2100" b="1" dirty="0"/>
              <a:t>are motivated by constructions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37237" y="4544618"/>
            <a:ext cx="3651647" cy="1313259"/>
          </a:xfrm>
          <a:prstGeom prst="wedgeRoundRectCallout">
            <a:avLst>
              <a:gd name="adj1" fmla="val 34000"/>
              <a:gd name="adj2" fmla="val -60171"/>
              <a:gd name="adj3" fmla="val 16667"/>
            </a:avLst>
          </a:prstGeom>
          <a:solidFill>
            <a:srgbClr val="FF8080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nb-NO" sz="2100" b="1" dirty="0" err="1"/>
              <a:t>InsSg</a:t>
            </a:r>
            <a:r>
              <a:rPr lang="nb-NO" sz="2100" b="1" dirty="0"/>
              <a:t> </a:t>
            </a:r>
            <a:r>
              <a:rPr lang="ru-RU" sz="2100" b="1" dirty="0"/>
              <a:t>стать</a:t>
            </a:r>
            <a:r>
              <a:rPr lang="cs-CZ" sz="2100" b="1" dirty="0"/>
              <a:t>/</a:t>
            </a:r>
            <a:r>
              <a:rPr lang="ru-RU" sz="2100" b="1" dirty="0"/>
              <a:t>быть чемпионом</a:t>
            </a:r>
          </a:p>
          <a:p>
            <a:pPr algn="ctr">
              <a:defRPr/>
            </a:pPr>
            <a:r>
              <a:rPr lang="nb-NO" sz="2100" b="1" dirty="0"/>
              <a:t>‘</a:t>
            </a:r>
            <a:r>
              <a:rPr lang="nb-NO" sz="2100" b="1" dirty="0" err="1"/>
              <a:t>become</a:t>
            </a:r>
            <a:r>
              <a:rPr lang="nb-NO" sz="2100" b="1" dirty="0"/>
              <a:t>/be </a:t>
            </a:r>
            <a:r>
              <a:rPr lang="nb-NO" sz="2100" b="1" dirty="0" err="1"/>
              <a:t>the</a:t>
            </a:r>
            <a:r>
              <a:rPr lang="nb-NO" sz="2100" b="1" dirty="0"/>
              <a:t> champion’</a:t>
            </a:r>
            <a:endParaRPr lang="en-US" sz="2100" b="1" dirty="0"/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792268" y="1165624"/>
            <a:ext cx="3575447" cy="1313259"/>
          </a:xfrm>
          <a:prstGeom prst="wedgeRoundRectCallout">
            <a:avLst>
              <a:gd name="adj1" fmla="val 34000"/>
              <a:gd name="adj2" fmla="val -60171"/>
              <a:gd name="adj3" fmla="val 16667"/>
            </a:avLst>
          </a:prstGeom>
          <a:solidFill>
            <a:srgbClr val="FF8080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nb-NO" sz="2100" b="1" dirty="0" err="1"/>
              <a:t>NomPl</a:t>
            </a:r>
            <a:r>
              <a:rPr lang="nb-NO" sz="2100" b="1" dirty="0"/>
              <a:t> </a:t>
            </a:r>
            <a:r>
              <a:rPr lang="ru-RU" sz="2100" b="1" dirty="0"/>
              <a:t>аналитики отмечают</a:t>
            </a:r>
          </a:p>
          <a:p>
            <a:pPr algn="ctr">
              <a:defRPr/>
            </a:pPr>
            <a:r>
              <a:rPr lang="nb-NO" sz="2100" b="1" dirty="0"/>
              <a:t>‘</a:t>
            </a:r>
            <a:r>
              <a:rPr lang="nb-NO" sz="2100" b="1" dirty="0" err="1"/>
              <a:t>analysts</a:t>
            </a:r>
            <a:r>
              <a:rPr lang="nb-NO" sz="2100" b="1" dirty="0"/>
              <a:t> make </a:t>
            </a:r>
            <a:r>
              <a:rPr lang="nb-NO" sz="2100" b="1" dirty="0" err="1"/>
              <a:t>the</a:t>
            </a:r>
            <a:r>
              <a:rPr lang="nb-NO" sz="2100" b="1" dirty="0"/>
              <a:t> </a:t>
            </a:r>
            <a:r>
              <a:rPr lang="nb-NO" sz="2100" b="1" dirty="0" err="1"/>
              <a:t>point</a:t>
            </a:r>
            <a:r>
              <a:rPr lang="nb-NO" sz="2100" b="1" dirty="0"/>
              <a:t> </a:t>
            </a:r>
            <a:r>
              <a:rPr lang="nb-NO" sz="2100" b="1" dirty="0" err="1"/>
              <a:t>that</a:t>
            </a:r>
            <a:r>
              <a:rPr lang="nb-NO" sz="2100" b="1" dirty="0"/>
              <a:t>’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56261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97" y="-660797"/>
            <a:ext cx="6858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5316143" y="4530328"/>
            <a:ext cx="23669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 b="1">
                <a:solidFill>
                  <a:srgbClr val="FF0000"/>
                </a:solidFill>
                <a:latin typeface="Calibri" charset="0"/>
              </a:rPr>
              <a:t>Masculine animates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ED856B0-D659-C64C-98C7-1C3FFDE1A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156" y="5769204"/>
            <a:ext cx="6632544" cy="980388"/>
          </a:xfrm>
          <a:prstGeom prst="wedgeRoundRectCallout">
            <a:avLst>
              <a:gd name="adj1" fmla="val 50315"/>
              <a:gd name="adj2" fmla="val -13662"/>
              <a:gd name="adj3" fmla="val 16667"/>
            </a:avLst>
          </a:prstGeom>
          <a:solidFill>
            <a:srgbClr val="FF8080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100" b="1" dirty="0"/>
              <a:t>Factor 1 looks like number:</a:t>
            </a:r>
          </a:p>
          <a:p>
            <a:pPr algn="ctr">
              <a:defRPr/>
            </a:pPr>
            <a:r>
              <a:rPr lang="en-US" sz="2100" b="1" dirty="0"/>
              <a:t>&lt;- singular                   vs.                              plural -&gt;</a:t>
            </a:r>
          </a:p>
        </p:txBody>
      </p:sp>
    </p:spTree>
    <p:extLst>
      <p:ext uri="{BB962C8B-B14F-4D97-AF65-F5344CB8AC3E}">
        <p14:creationId xmlns:p14="http://schemas.microsoft.com/office/powerpoint/2010/main" val="171834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6040-DA56-2705-E7CD-0A5D75DF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015"/>
            <a:ext cx="10515600" cy="1325563"/>
          </a:xfrm>
        </p:spPr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extremes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C36A-1876-A87E-516D-57A359C98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148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/>
              <a:t>Very</a:t>
            </a:r>
            <a:r>
              <a:rPr lang="nb-NO" dirty="0"/>
              <a:t> singular </a:t>
            </a:r>
            <a:r>
              <a:rPr lang="nb-NO" dirty="0" err="1"/>
              <a:t>nouns</a:t>
            </a:r>
            <a:endParaRPr lang="nb-NO" dirty="0"/>
          </a:p>
          <a:p>
            <a:r>
              <a:rPr lang="nb-NO" sz="2600" i="1" dirty="0"/>
              <a:t>korrespondent</a:t>
            </a:r>
            <a:r>
              <a:rPr lang="nb-NO" sz="2600" dirty="0"/>
              <a:t> ‘</a:t>
            </a:r>
            <a:r>
              <a:rPr lang="nb-NO" sz="2600" dirty="0" err="1"/>
              <a:t>correspondent</a:t>
            </a:r>
            <a:r>
              <a:rPr lang="nb-NO" sz="2600" dirty="0"/>
              <a:t>’</a:t>
            </a:r>
            <a:endParaRPr lang="en-NO" sz="2600" dirty="0"/>
          </a:p>
          <a:p>
            <a:r>
              <a:rPr lang="nb-NO" sz="2600" i="1" dirty="0"/>
              <a:t>direktor</a:t>
            </a:r>
            <a:r>
              <a:rPr lang="nb-NO" sz="2600" dirty="0"/>
              <a:t> ‘</a:t>
            </a:r>
            <a:r>
              <a:rPr lang="nb-NO" sz="2600" dirty="0" err="1"/>
              <a:t>director</a:t>
            </a:r>
            <a:r>
              <a:rPr lang="nb-NO" sz="2600" dirty="0"/>
              <a:t>’</a:t>
            </a:r>
            <a:endParaRPr lang="en-NO" sz="2600" dirty="0"/>
          </a:p>
          <a:p>
            <a:r>
              <a:rPr lang="nb-NO" sz="2600" i="1" dirty="0"/>
              <a:t>doktor</a:t>
            </a:r>
            <a:r>
              <a:rPr lang="nb-NO" sz="2600" dirty="0"/>
              <a:t> ‘</a:t>
            </a:r>
            <a:r>
              <a:rPr lang="nb-NO" sz="2600" dirty="0" err="1"/>
              <a:t>doctor</a:t>
            </a:r>
            <a:r>
              <a:rPr lang="nb-NO" sz="2600" dirty="0"/>
              <a:t>’</a:t>
            </a:r>
            <a:endParaRPr lang="en-NO" sz="2600" dirty="0"/>
          </a:p>
          <a:p>
            <a:r>
              <a:rPr lang="nb-NO" sz="2600" i="1" dirty="0" err="1"/>
              <a:t>ded</a:t>
            </a:r>
            <a:r>
              <a:rPr lang="nb-NO" sz="2600" dirty="0"/>
              <a:t> ‘</a:t>
            </a:r>
            <a:r>
              <a:rPr lang="nb-NO" sz="2600" dirty="0" err="1"/>
              <a:t>grandfather</a:t>
            </a:r>
            <a:r>
              <a:rPr lang="nb-NO" sz="2600" dirty="0"/>
              <a:t>’</a:t>
            </a:r>
            <a:endParaRPr lang="en-NO" sz="2600" dirty="0"/>
          </a:p>
          <a:p>
            <a:r>
              <a:rPr lang="nb-NO" sz="2600" i="1" dirty="0" err="1"/>
              <a:t>na</a:t>
            </a:r>
            <a:r>
              <a:rPr lang="cs-CZ" sz="2600" i="1" dirty="0" err="1"/>
              <a:t>č</a:t>
            </a:r>
            <a:r>
              <a:rPr lang="nb-NO" sz="2600" i="1" dirty="0" err="1"/>
              <a:t>al’nik</a:t>
            </a:r>
            <a:r>
              <a:rPr lang="nb-NO" sz="2600" i="1" dirty="0"/>
              <a:t> </a:t>
            </a:r>
            <a:r>
              <a:rPr lang="nb-NO" sz="2600" dirty="0"/>
              <a:t>‘boss’</a:t>
            </a:r>
            <a:endParaRPr lang="en-NO" sz="2600" dirty="0"/>
          </a:p>
          <a:p>
            <a:r>
              <a:rPr lang="nb-NO" sz="2600" i="1" dirty="0" err="1"/>
              <a:t>prezident</a:t>
            </a:r>
            <a:r>
              <a:rPr lang="nb-NO" sz="2600" dirty="0"/>
              <a:t> ‘president’</a:t>
            </a:r>
            <a:endParaRPr lang="en-NO" sz="2600" dirty="0"/>
          </a:p>
          <a:p>
            <a:r>
              <a:rPr lang="nb-NO" sz="2600" i="1" dirty="0" err="1"/>
              <a:t>otec</a:t>
            </a:r>
            <a:r>
              <a:rPr lang="nb-NO" sz="2600" dirty="0"/>
              <a:t> ‘</a:t>
            </a:r>
            <a:r>
              <a:rPr lang="nb-NO" sz="2600" dirty="0" err="1"/>
              <a:t>father</a:t>
            </a:r>
            <a:r>
              <a:rPr lang="nb-NO" sz="2600" dirty="0"/>
              <a:t>’</a:t>
            </a:r>
            <a:endParaRPr lang="en-NO" sz="2600" dirty="0"/>
          </a:p>
          <a:p>
            <a:r>
              <a:rPr lang="nb-NO" sz="2600" i="1" dirty="0" err="1"/>
              <a:t>prem’er-ministr</a:t>
            </a:r>
            <a:r>
              <a:rPr lang="nb-NO" sz="2600" dirty="0"/>
              <a:t> ‘prime minister’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CF09D-80E8-D37F-7CB0-3E218FF01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148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/>
              <a:t>Very</a:t>
            </a:r>
            <a:r>
              <a:rPr lang="nb-NO" dirty="0"/>
              <a:t> plural </a:t>
            </a:r>
            <a:r>
              <a:rPr lang="nb-NO" dirty="0" err="1"/>
              <a:t>nouns</a:t>
            </a:r>
            <a:endParaRPr lang="nb-NO" dirty="0"/>
          </a:p>
          <a:p>
            <a:r>
              <a:rPr lang="nb-NO" sz="2600" i="1" dirty="0" err="1"/>
              <a:t>analitik</a:t>
            </a:r>
            <a:r>
              <a:rPr lang="nb-NO" sz="2600" dirty="0"/>
              <a:t> ‘</a:t>
            </a:r>
            <a:r>
              <a:rPr lang="nb-NO" sz="2600" dirty="0" err="1"/>
              <a:t>analyst</a:t>
            </a:r>
            <a:r>
              <a:rPr lang="nb-NO" sz="2600" dirty="0"/>
              <a:t>’</a:t>
            </a:r>
            <a:endParaRPr lang="en-NO" sz="2600" dirty="0"/>
          </a:p>
          <a:p>
            <a:r>
              <a:rPr lang="nb-NO" sz="2600" i="1" dirty="0" err="1"/>
              <a:t>kitaec</a:t>
            </a:r>
            <a:r>
              <a:rPr lang="nb-NO" sz="2600" dirty="0"/>
              <a:t> ‘</a:t>
            </a:r>
            <a:r>
              <a:rPr lang="nb-NO" sz="2600" dirty="0" err="1"/>
              <a:t>Chinese</a:t>
            </a:r>
            <a:r>
              <a:rPr lang="nb-NO" sz="2600" dirty="0"/>
              <a:t>’</a:t>
            </a:r>
            <a:endParaRPr lang="en-NO" sz="2600" dirty="0"/>
          </a:p>
          <a:p>
            <a:r>
              <a:rPr lang="nb-NO" sz="2600" i="1" dirty="0" err="1"/>
              <a:t>medik</a:t>
            </a:r>
            <a:r>
              <a:rPr lang="nb-NO" sz="2600" dirty="0"/>
              <a:t> ‘</a:t>
            </a:r>
            <a:r>
              <a:rPr lang="nb-NO" sz="2600" dirty="0" err="1"/>
              <a:t>physician</a:t>
            </a:r>
            <a:r>
              <a:rPr lang="nb-NO" sz="2600" dirty="0"/>
              <a:t>’</a:t>
            </a:r>
            <a:endParaRPr lang="en-NO" sz="2600" dirty="0"/>
          </a:p>
          <a:p>
            <a:r>
              <a:rPr lang="nb-NO" sz="2600" i="1" dirty="0" err="1"/>
              <a:t>amerikanec</a:t>
            </a:r>
            <a:r>
              <a:rPr lang="nb-NO" sz="2600" dirty="0"/>
              <a:t> ‘American’</a:t>
            </a:r>
            <a:endParaRPr lang="en-NO" sz="2600" dirty="0"/>
          </a:p>
          <a:p>
            <a:r>
              <a:rPr lang="nb-NO" sz="2600" i="1" dirty="0" err="1"/>
              <a:t>russkij</a:t>
            </a:r>
            <a:r>
              <a:rPr lang="nb-NO" sz="2600" dirty="0"/>
              <a:t> ‘Russian’</a:t>
            </a:r>
            <a:endParaRPr lang="en-NO" sz="2600" dirty="0"/>
          </a:p>
          <a:p>
            <a:r>
              <a:rPr lang="nb-NO" sz="2600" i="1" dirty="0" err="1"/>
              <a:t>talib</a:t>
            </a:r>
            <a:r>
              <a:rPr lang="ru-RU" sz="2600" dirty="0"/>
              <a:t> </a:t>
            </a:r>
            <a:r>
              <a:rPr lang="nb-NO" sz="2600" dirty="0"/>
              <a:t>‘Taliban’</a:t>
            </a:r>
            <a:endParaRPr lang="en-NO" sz="2600" dirty="0"/>
          </a:p>
          <a:p>
            <a:r>
              <a:rPr lang="nb-NO" sz="2600" i="1" dirty="0" err="1"/>
              <a:t>voennoslu</a:t>
            </a:r>
            <a:r>
              <a:rPr lang="cs-CZ" sz="2600" i="1" dirty="0" err="1"/>
              <a:t>žašč</a:t>
            </a:r>
            <a:r>
              <a:rPr lang="nb-NO" sz="2600" i="1" dirty="0" err="1"/>
              <a:t>ij</a:t>
            </a:r>
            <a:r>
              <a:rPr lang="nb-NO" sz="2600" i="1" dirty="0"/>
              <a:t> </a:t>
            </a:r>
            <a:r>
              <a:rPr lang="nb-NO" sz="2600" dirty="0"/>
              <a:t>‘</a:t>
            </a:r>
            <a:r>
              <a:rPr lang="nb-NO" sz="2600" dirty="0" err="1"/>
              <a:t>soldier</a:t>
            </a:r>
            <a:r>
              <a:rPr lang="nb-NO" sz="2600" dirty="0"/>
              <a:t>’</a:t>
            </a:r>
            <a:endParaRPr lang="en-NO" sz="2600" dirty="0"/>
          </a:p>
          <a:p>
            <a:r>
              <a:rPr lang="nb-NO" sz="2600" i="1" dirty="0" err="1"/>
              <a:t>zalo</a:t>
            </a:r>
            <a:r>
              <a:rPr lang="cs-CZ" sz="2600" i="1" dirty="0" err="1"/>
              <a:t>ž</a:t>
            </a:r>
            <a:r>
              <a:rPr lang="nb-NO" sz="2600" i="1" dirty="0" err="1"/>
              <a:t>nik</a:t>
            </a:r>
            <a:r>
              <a:rPr lang="en-NO" sz="2600" i="1" dirty="0"/>
              <a:t> </a:t>
            </a:r>
            <a:r>
              <a:rPr lang="en-NO" sz="2600" dirty="0"/>
              <a:t>‘hostage’</a:t>
            </a:r>
            <a:endParaRPr lang="nb-NO" sz="26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227F6B-A09A-9A7A-EE3B-D9A8E6474E2A}"/>
              </a:ext>
            </a:extLst>
          </p:cNvPr>
          <p:cNvSpPr/>
          <p:nvPr/>
        </p:nvSpPr>
        <p:spPr>
          <a:xfrm>
            <a:off x="590004" y="5732823"/>
            <a:ext cx="5181600" cy="1125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b="1" dirty="0"/>
              <a:t>bosses and relatives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8C7CDD9-43A1-D2DB-3E77-2A49A7197764}"/>
              </a:ext>
            </a:extLst>
          </p:cNvPr>
          <p:cNvSpPr/>
          <p:nvPr/>
        </p:nvSpPr>
        <p:spPr>
          <a:xfrm>
            <a:off x="6172200" y="5732822"/>
            <a:ext cx="5181600" cy="1125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b="1" dirty="0" err="1"/>
              <a:t>ethnonyms</a:t>
            </a:r>
            <a:r>
              <a:rPr lang="nb-NO" sz="3200" b="1" dirty="0"/>
              <a:t> and </a:t>
            </a:r>
            <a:r>
              <a:rPr lang="nb-NO" sz="3200" b="1" dirty="0" err="1"/>
              <a:t>groups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121320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1601-26D8-45CC-353B-D1E14CA8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Case </a:t>
            </a:r>
            <a:r>
              <a:rPr lang="nb-NO" dirty="0" err="1"/>
              <a:t>Study</a:t>
            </a:r>
            <a:r>
              <a:rPr lang="nb-NO" dirty="0"/>
              <a:t> 2: </a:t>
            </a:r>
            <a:r>
              <a:rPr lang="nb-NO" dirty="0" err="1"/>
              <a:t>Perfective</a:t>
            </a:r>
            <a:r>
              <a:rPr lang="nb-NO" dirty="0"/>
              <a:t> vs. </a:t>
            </a:r>
            <a:r>
              <a:rPr lang="nb-NO" dirty="0" err="1"/>
              <a:t>Imperfective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6929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08C917D1-DA63-6B4F-9045-2858B520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53" y="300038"/>
            <a:ext cx="9117921" cy="1217612"/>
          </a:xfrm>
        </p:spPr>
        <p:txBody>
          <a:bodyPr>
            <a:normAutofit fontScale="90000"/>
          </a:bodyPr>
          <a:lstStyle/>
          <a:p>
            <a:r>
              <a:rPr lang="en-US" altLang="nb-NO" dirty="0">
                <a:ea typeface="ＭＳ Ｐゴシック" panose="020B0600070205080204" pitchFamily="34" charset="-128"/>
                <a:cs typeface="Open Sans" pitchFamily="1" charset="0"/>
              </a:rPr>
              <a:t>Grammatical Profiles of Russian Verbs </a:t>
            </a:r>
            <a:r>
              <a:rPr lang="en-US" altLang="nb-NO" dirty="0">
                <a:solidFill>
                  <a:schemeClr val="tx2"/>
                </a:solidFill>
                <a:ea typeface="ＭＳ Ｐゴシック" panose="020B0600070205080204" pitchFamily="34" charset="-128"/>
                <a:cs typeface="Open Sans" pitchFamily="1" charset="0"/>
              </a:rPr>
              <a:t>Bottom-Up</a:t>
            </a:r>
            <a:endParaRPr lang="en-US" altLang="nb-NO" dirty="0">
              <a:ea typeface="ＭＳ Ｐゴシック" panose="020B0600070205080204" pitchFamily="34" charset="-128"/>
              <a:cs typeface="Open Sans" pitchFamily="1" charset="0"/>
            </a:endParaRP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C942D41E-773A-974F-876C-B0D7327AA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53" y="1667384"/>
            <a:ext cx="7888288" cy="15675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altLang="nb-NO" sz="3400" dirty="0">
                <a:ea typeface="ＭＳ Ｐゴシック" panose="020B0600070205080204" pitchFamily="34" charset="-128"/>
                <a:cs typeface="Open Sans Light" pitchFamily="1" charset="0"/>
              </a:rPr>
              <a:t>Data </a:t>
            </a:r>
            <a:r>
              <a:rPr lang="nb-NO" altLang="nb-NO" sz="3400" dirty="0" err="1">
                <a:ea typeface="ＭＳ Ｐゴシック" panose="020B0600070205080204" pitchFamily="34" charset="-128"/>
                <a:cs typeface="Open Sans Light" pitchFamily="1" charset="0"/>
              </a:rPr>
              <a:t>extracted</a:t>
            </a:r>
            <a:r>
              <a:rPr lang="nb-NO" altLang="nb-NO" sz="3400" dirty="0">
                <a:ea typeface="ＭＳ Ｐゴシック" panose="020B0600070205080204" pitchFamily="34" charset="-128"/>
                <a:cs typeface="Open Sans Light" pitchFamily="1" charset="0"/>
              </a:rPr>
              <a:t> from </a:t>
            </a:r>
            <a:r>
              <a:rPr lang="nb-NO" altLang="nb-NO" sz="3400" dirty="0" err="1">
                <a:ea typeface="ＭＳ Ｐゴシック" panose="020B0600070205080204" pitchFamily="34" charset="-128"/>
                <a:cs typeface="Open Sans Light" pitchFamily="1" charset="0"/>
              </a:rPr>
              <a:t>the</a:t>
            </a:r>
            <a:r>
              <a:rPr lang="nb-NO" altLang="nb-NO" sz="34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nb-NO" altLang="nb-NO" sz="3400" dirty="0" err="1">
                <a:ea typeface="ＭＳ Ｐゴシック" panose="020B0600070205080204" pitchFamily="34" charset="-128"/>
                <a:cs typeface="Open Sans Light" pitchFamily="1" charset="0"/>
              </a:rPr>
              <a:t>manually</a:t>
            </a:r>
            <a:r>
              <a:rPr lang="nb-NO" altLang="nb-NO" sz="34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nb-NO" altLang="nb-NO" sz="3400" dirty="0" err="1">
                <a:ea typeface="ＭＳ Ｐゴシック" panose="020B0600070205080204" pitchFamily="34" charset="-128"/>
                <a:cs typeface="Open Sans Light" pitchFamily="1" charset="0"/>
              </a:rPr>
              <a:t>disambiguated</a:t>
            </a:r>
            <a:r>
              <a:rPr lang="nb-NO" altLang="nb-NO" sz="34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nb-NO" altLang="nb-NO" sz="3400" dirty="0" err="1">
                <a:ea typeface="ＭＳ Ｐゴシック" panose="020B0600070205080204" pitchFamily="34" charset="-128"/>
                <a:cs typeface="Open Sans Light" pitchFamily="1" charset="0"/>
              </a:rPr>
              <a:t>Morphological</a:t>
            </a:r>
            <a:r>
              <a:rPr lang="nb-NO" altLang="nb-NO" sz="3400" dirty="0">
                <a:ea typeface="ＭＳ Ｐゴシック" panose="020B0600070205080204" pitchFamily="34" charset="-128"/>
                <a:cs typeface="Open Sans Light" pitchFamily="1" charset="0"/>
              </a:rPr>
              <a:t> Standard </a:t>
            </a:r>
            <a:r>
              <a:rPr lang="nb-NO" altLang="nb-NO" sz="3400" dirty="0" err="1">
                <a:ea typeface="ＭＳ Ｐゴシック" panose="020B0600070205080204" pitchFamily="34" charset="-128"/>
                <a:cs typeface="Open Sans Light" pitchFamily="1" charset="0"/>
              </a:rPr>
              <a:t>of</a:t>
            </a:r>
            <a:r>
              <a:rPr lang="nb-NO" altLang="nb-NO" sz="34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nb-NO" altLang="nb-NO" sz="3400" dirty="0" err="1">
                <a:ea typeface="ＭＳ Ｐゴシック" panose="020B0600070205080204" pitchFamily="34" charset="-128"/>
                <a:cs typeface="Open Sans Light" pitchFamily="1" charset="0"/>
              </a:rPr>
              <a:t>the</a:t>
            </a:r>
            <a:r>
              <a:rPr lang="nb-NO" altLang="nb-NO" sz="3400" dirty="0">
                <a:ea typeface="ＭＳ Ｐゴシック" panose="020B0600070205080204" pitchFamily="34" charset="-128"/>
                <a:cs typeface="Open Sans Light" pitchFamily="1" charset="0"/>
              </a:rPr>
              <a:t> Russian National Corpus (</a:t>
            </a:r>
            <a:r>
              <a:rPr lang="nb-NO" altLang="nb-NO" sz="3400" dirty="0" err="1">
                <a:ea typeface="ＭＳ Ｐゴシック" panose="020B0600070205080204" pitchFamily="34" charset="-128"/>
                <a:cs typeface="Open Sans Light" pitchFamily="1" charset="0"/>
              </a:rPr>
              <a:t>approx</a:t>
            </a:r>
            <a:r>
              <a:rPr lang="nb-NO" altLang="nb-NO" sz="3400" dirty="0">
                <a:ea typeface="ＭＳ Ｐゴシック" panose="020B0600070205080204" pitchFamily="34" charset="-128"/>
                <a:cs typeface="Open Sans Light" pitchFamily="1" charset="0"/>
              </a:rPr>
              <a:t>. 6M </a:t>
            </a:r>
            <a:r>
              <a:rPr lang="nb-NO" altLang="nb-NO" sz="3400" dirty="0" err="1">
                <a:ea typeface="ＭＳ Ｐゴシック" panose="020B0600070205080204" pitchFamily="34" charset="-128"/>
                <a:cs typeface="Open Sans Light" pitchFamily="1" charset="0"/>
              </a:rPr>
              <a:t>words</a:t>
            </a:r>
            <a:r>
              <a:rPr lang="nb-NO" altLang="nb-NO" sz="3400" dirty="0">
                <a:ea typeface="ＭＳ Ｐゴシック" panose="020B0600070205080204" pitchFamily="34" charset="-128"/>
                <a:cs typeface="Open Sans Light" pitchFamily="1" charset="0"/>
              </a:rPr>
              <a:t>), 1991-2012</a:t>
            </a:r>
          </a:p>
          <a:p>
            <a:pPr marL="0" indent="0">
              <a:buNone/>
            </a:pPr>
            <a:r>
              <a:rPr lang="nb-NO" altLang="nb-NO" sz="3400" dirty="0" err="1">
                <a:ea typeface="ＭＳ Ｐゴシック" panose="020B0600070205080204" pitchFamily="34" charset="-128"/>
                <a:cs typeface="Open Sans Light" pitchFamily="1" charset="0"/>
              </a:rPr>
              <a:t>Stratified</a:t>
            </a:r>
            <a:r>
              <a:rPr lang="nb-NO" altLang="nb-NO" sz="3400" dirty="0">
                <a:ea typeface="ＭＳ Ｐゴシック" panose="020B0600070205080204" pitchFamily="34" charset="-128"/>
                <a:cs typeface="Open Sans Light" pitchFamily="1" charset="0"/>
              </a:rPr>
              <a:t> by genre, 0.4M </a:t>
            </a:r>
            <a:r>
              <a:rPr lang="nb-NO" altLang="nb-NO" sz="3400" dirty="0" err="1">
                <a:ea typeface="ＭＳ Ｐゴシック" panose="020B0600070205080204" pitchFamily="34" charset="-128"/>
                <a:cs typeface="Open Sans Light" pitchFamily="1" charset="0"/>
              </a:rPr>
              <a:t>word</a:t>
            </a:r>
            <a:r>
              <a:rPr lang="nb-NO" altLang="nb-NO" sz="3400" dirty="0">
                <a:ea typeface="ＭＳ Ｐゴシック" panose="020B0600070205080204" pitchFamily="34" charset="-128"/>
                <a:cs typeface="Open Sans Light" pitchFamily="1" charset="0"/>
              </a:rPr>
              <a:t> sample for </a:t>
            </a:r>
            <a:r>
              <a:rPr lang="nb-NO" altLang="nb-NO" sz="3400" dirty="0" err="1">
                <a:ea typeface="ＭＳ Ｐゴシック" panose="020B0600070205080204" pitchFamily="34" charset="-128"/>
                <a:cs typeface="Open Sans Light" pitchFamily="1" charset="0"/>
              </a:rPr>
              <a:t>each</a:t>
            </a:r>
            <a:endParaRPr lang="nb-NO" altLang="nb-NO" sz="3400" dirty="0">
              <a:ea typeface="ＭＳ Ｐゴシック" panose="020B0600070205080204" pitchFamily="34" charset="-128"/>
              <a:cs typeface="Open Sans Light" pitchFamily="1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475ACC-A62A-914D-8FB0-03C79DE30D3A}"/>
              </a:ext>
            </a:extLst>
          </p:cNvPr>
          <p:cNvGraphicFramePr>
            <a:graphicFrameLocks noGrp="1"/>
          </p:cNvGraphicFramePr>
          <p:nvPr/>
        </p:nvGraphicFramePr>
        <p:xfrm>
          <a:off x="697165" y="3384657"/>
          <a:ext cx="8040688" cy="2722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0966">
                <a:tc>
                  <a:txBody>
                    <a:bodyPr/>
                    <a:lstStyle/>
                    <a:p>
                      <a:r>
                        <a:rPr lang="en-US" sz="2000" dirty="0"/>
                        <a:t>Genre</a:t>
                      </a:r>
                      <a:endParaRPr lang="en-US" sz="2000" dirty="0">
                        <a:latin typeface="Open Sans Light"/>
                        <a:cs typeface="Open Sans Light"/>
                      </a:endParaRPr>
                    </a:p>
                  </a:txBody>
                  <a:tcPr marL="91433" marR="91433" marT="45700" marB="457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Verb</a:t>
                      </a:r>
                      <a:r>
                        <a:rPr lang="en-US" sz="2000" baseline="0" dirty="0"/>
                        <a:t> Tokens</a:t>
                      </a:r>
                      <a:endParaRPr lang="en-US" sz="2000" dirty="0">
                        <a:latin typeface="Open Sans Light"/>
                        <a:cs typeface="Open Sans Light"/>
                      </a:endParaRPr>
                    </a:p>
                  </a:txBody>
                  <a:tcPr marL="91433" marR="91433" marT="45700" marB="457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</a:t>
                      </a:r>
                      <a:r>
                        <a:rPr lang="en-US" sz="2000" baseline="0" dirty="0"/>
                        <a:t> Verb Lemmas</a:t>
                      </a:r>
                      <a:endParaRPr lang="en-US" sz="2000" dirty="0">
                        <a:latin typeface="Open Sans Light"/>
                        <a:cs typeface="Open Sans Light"/>
                      </a:endParaRPr>
                    </a:p>
                  </a:txBody>
                  <a:tcPr marL="91433" marR="91433" marT="45700" marB="457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 Verb Lemmas Frequency &gt;50</a:t>
                      </a:r>
                      <a:endParaRPr lang="en-US" sz="2000" dirty="0">
                        <a:latin typeface="Open Sans Light"/>
                        <a:cs typeface="Open Sans Light"/>
                      </a:endParaRPr>
                    </a:p>
                  </a:txBody>
                  <a:tcPr marL="91433" marR="91433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kern="1200">
                          <a:effectLst/>
                        </a:rPr>
                        <a:t>Journalistic</a:t>
                      </a:r>
                      <a:endParaRPr lang="en-GB" sz="2400">
                        <a:effectLst/>
                        <a:latin typeface="Times New Roman" charset="0"/>
                        <a:ea typeface="ＭＳ 明朝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>
                          <a:effectLst/>
                        </a:rPr>
                        <a:t>52,716</a:t>
                      </a:r>
                      <a:endParaRPr lang="en-GB" sz="2400">
                        <a:effectLst/>
                        <a:latin typeface="Times New Roman" charset="0"/>
                        <a:ea typeface="ＭＳ 明朝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>
                          <a:effectLst/>
                        </a:rPr>
                        <a:t>5,940</a:t>
                      </a:r>
                      <a:endParaRPr lang="en-GB" sz="2400" dirty="0">
                        <a:effectLst/>
                        <a:latin typeface="Times New Roman" charset="0"/>
                        <a:ea typeface="ＭＳ 明朝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>
                          <a:effectLst/>
                        </a:rPr>
                        <a:t>185</a:t>
                      </a:r>
                      <a:endParaRPr lang="en-GB" sz="2400">
                        <a:effectLst/>
                        <a:latin typeface="Times New Roman" charset="0"/>
                        <a:ea typeface="ＭＳ 明朝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7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kern="1200">
                          <a:effectLst/>
                        </a:rPr>
                        <a:t>Fiction</a:t>
                      </a:r>
                      <a:endParaRPr lang="en-GB" sz="2400">
                        <a:effectLst/>
                        <a:latin typeface="Times New Roman" charset="0"/>
                        <a:ea typeface="ＭＳ 明朝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>
                          <a:effectLst/>
                        </a:rPr>
                        <a:t>78,084</a:t>
                      </a:r>
                      <a:endParaRPr lang="en-GB" sz="2400">
                        <a:effectLst/>
                        <a:latin typeface="Times New Roman" charset="0"/>
                        <a:ea typeface="ＭＳ 明朝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>
                          <a:effectLst/>
                        </a:rPr>
                        <a:t>8,665</a:t>
                      </a:r>
                      <a:endParaRPr lang="en-GB" sz="2400">
                        <a:effectLst/>
                        <a:latin typeface="Times New Roman" charset="0"/>
                        <a:ea typeface="ＭＳ 明朝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>
                          <a:effectLst/>
                        </a:rPr>
                        <a:t>225</a:t>
                      </a:r>
                      <a:endParaRPr lang="en-GB" sz="2400">
                        <a:effectLst/>
                        <a:latin typeface="Times New Roman" charset="0"/>
                        <a:ea typeface="ＭＳ 明朝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kern="1200">
                          <a:effectLst/>
                        </a:rPr>
                        <a:t>Scientific-Technical</a:t>
                      </a:r>
                      <a:endParaRPr lang="en-GB" sz="2400">
                        <a:effectLst/>
                        <a:latin typeface="Times New Roman" charset="0"/>
                        <a:ea typeface="ＭＳ 明朝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>
                          <a:effectLst/>
                        </a:rPr>
                        <a:t>43,528</a:t>
                      </a:r>
                      <a:endParaRPr lang="en-GB" sz="2400">
                        <a:effectLst/>
                        <a:latin typeface="Times New Roman" charset="0"/>
                        <a:ea typeface="ＭＳ 明朝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>
                          <a:effectLst/>
                        </a:rPr>
                        <a:t>4,494</a:t>
                      </a:r>
                      <a:endParaRPr lang="en-GB" sz="2400">
                        <a:effectLst/>
                        <a:latin typeface="Times New Roman" charset="0"/>
                        <a:ea typeface="ＭＳ 明朝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400" kern="1200" dirty="0">
                          <a:effectLst/>
                        </a:rPr>
                        <a:t>172</a:t>
                      </a:r>
                      <a:endParaRPr lang="en-GB" sz="2400" dirty="0">
                        <a:effectLst/>
                        <a:latin typeface="Times New Roman" charset="0"/>
                        <a:ea typeface="ＭＳ 明朝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5F8413C5-72BE-6C40-9B8A-65FBE7748369}"/>
              </a:ext>
            </a:extLst>
          </p:cNvPr>
          <p:cNvSpPr/>
          <p:nvPr/>
        </p:nvSpPr>
        <p:spPr>
          <a:xfrm>
            <a:off x="8737853" y="3384657"/>
            <a:ext cx="3130193" cy="18390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look only at Journalistic data</a:t>
            </a:r>
          </a:p>
        </p:txBody>
      </p:sp>
    </p:spTree>
    <p:extLst>
      <p:ext uri="{BB962C8B-B14F-4D97-AF65-F5344CB8AC3E}">
        <p14:creationId xmlns:p14="http://schemas.microsoft.com/office/powerpoint/2010/main" val="199065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90C85680-8748-BC48-ADD2-DEA23471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12" y="392505"/>
            <a:ext cx="10546031" cy="1217612"/>
          </a:xfrm>
        </p:spPr>
        <p:txBody>
          <a:bodyPr>
            <a:normAutofit fontScale="90000"/>
          </a:bodyPr>
          <a:lstStyle/>
          <a:p>
            <a:r>
              <a:rPr lang="en-US" altLang="nb-NO" dirty="0">
                <a:ea typeface="ＭＳ Ｐゴシック" panose="020B0600070205080204" pitchFamily="34" charset="-128"/>
                <a:cs typeface="Open Sans" pitchFamily="1" charset="0"/>
              </a:rPr>
              <a:t>Correspondence Analysis of Journalistic Data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BFD3110E-016E-7E48-9BB0-7C56830C1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913" y="1730466"/>
            <a:ext cx="10854256" cy="482758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nb-NO" sz="4400" b="1" dirty="0">
                <a:ea typeface="ＭＳ Ｐゴシック" panose="020B0600070205080204" pitchFamily="34" charset="-128"/>
                <a:cs typeface="Open Sans Light" pitchFamily="1" charset="0"/>
              </a:rPr>
              <a:t>Input: </a:t>
            </a:r>
            <a:r>
              <a:rPr lang="en-US" altLang="nb-NO" sz="4400" dirty="0">
                <a:ea typeface="ＭＳ Ｐゴシック" panose="020B0600070205080204" pitchFamily="34" charset="-128"/>
                <a:cs typeface="Open Sans Light" pitchFamily="1" charset="0"/>
              </a:rPr>
              <a:t>185 vectors (1 for each verb) of frequencies for verb forms</a:t>
            </a:r>
          </a:p>
          <a:p>
            <a:pPr marL="0" indent="0">
              <a:buNone/>
            </a:pPr>
            <a:r>
              <a:rPr lang="en-US" altLang="nb-NO" sz="4400" dirty="0">
                <a:ea typeface="ＭＳ Ｐゴシック" panose="020B0600070205080204" pitchFamily="34" charset="-128"/>
                <a:cs typeface="Open Sans Light" pitchFamily="1" charset="0"/>
              </a:rPr>
              <a:t>	Each vector tells how many forms were found for each verbal category: indicative non-past, indicative past, indicative future, imperative, infinitive, non-past gerund, past gerund, non-past participle, past participle</a:t>
            </a:r>
          </a:p>
          <a:p>
            <a:pPr marL="0" indent="0">
              <a:buNone/>
            </a:pPr>
            <a:r>
              <a:rPr lang="en-US" altLang="nb-NO" sz="4400" dirty="0">
                <a:ea typeface="ＭＳ Ｐゴシック" panose="020B0600070205080204" pitchFamily="34" charset="-128"/>
                <a:cs typeface="Open Sans Light" pitchFamily="1" charset="0"/>
              </a:rPr>
              <a:t>	</a:t>
            </a:r>
            <a:r>
              <a:rPr lang="en-US" altLang="nb-NO" sz="4400" b="1" dirty="0">
                <a:ea typeface="ＭＳ Ｐゴシック" panose="020B0600070205080204" pitchFamily="34" charset="-128"/>
                <a:cs typeface="Open Sans Light" pitchFamily="1" charset="0"/>
              </a:rPr>
              <a:t>rows are verbs, columns are verbal categories</a:t>
            </a:r>
          </a:p>
          <a:p>
            <a:pPr marL="0" indent="0">
              <a:buNone/>
            </a:pPr>
            <a:endParaRPr lang="en-US" altLang="nb-NO" sz="4400" b="1" dirty="0">
              <a:ea typeface="ＭＳ Ｐゴシック" panose="020B0600070205080204" pitchFamily="34" charset="-128"/>
              <a:cs typeface="Open Sans Light" pitchFamily="1" charset="0"/>
            </a:endParaRPr>
          </a:p>
          <a:p>
            <a:pPr marL="0" indent="0">
              <a:buNone/>
            </a:pPr>
            <a:r>
              <a:rPr lang="en-US" altLang="nb-NO" sz="4400" b="1" dirty="0">
                <a:ea typeface="ＭＳ Ｐゴシック" panose="020B0600070205080204" pitchFamily="34" charset="-128"/>
                <a:cs typeface="Open Sans Light" pitchFamily="1" charset="0"/>
              </a:rPr>
              <a:t>Process: </a:t>
            </a:r>
          </a:p>
          <a:p>
            <a:pPr marL="0" indent="0">
              <a:buNone/>
            </a:pPr>
            <a:r>
              <a:rPr lang="en-US" altLang="nb-NO" sz="4400" dirty="0">
                <a:ea typeface="ＭＳ Ｐゴシック" panose="020B0600070205080204" pitchFamily="34" charset="-128"/>
                <a:cs typeface="Open Sans Light" pitchFamily="1" charset="0"/>
              </a:rPr>
              <a:t>	Matrices of distances are calculated for rows and columns and represented in a multidimensional space defined by factors that are mathematical constructs. Factor 1 is the mathematical dimension that accounts for the largest amount of variance in the data, followed by Factor 2, etc.</a:t>
            </a:r>
          </a:p>
          <a:p>
            <a:pPr marL="0" indent="0">
              <a:buNone/>
            </a:pPr>
            <a:r>
              <a:rPr lang="en-US" altLang="nb-NO" sz="4400" dirty="0">
                <a:ea typeface="ＭＳ Ｐゴシック" panose="020B0600070205080204" pitchFamily="34" charset="-128"/>
                <a:cs typeface="Open Sans Light" pitchFamily="1" charset="0"/>
              </a:rPr>
              <a:t>	Plot of the first two (most significant) Factors, with Factor 1 as x-axis and Factor 2 as the y-axis</a:t>
            </a:r>
          </a:p>
          <a:p>
            <a:pPr marL="0" indent="0">
              <a:buNone/>
            </a:pPr>
            <a:r>
              <a:rPr lang="en-US" altLang="nb-NO" sz="4400" dirty="0">
                <a:ea typeface="ＭＳ Ｐゴシック" panose="020B0600070205080204" pitchFamily="34" charset="-128"/>
                <a:cs typeface="Open Sans Light" pitchFamily="1" charset="0"/>
              </a:rPr>
              <a:t>	You can think of </a:t>
            </a:r>
            <a:r>
              <a:rPr lang="en-US" altLang="nb-NO" sz="4400" b="1" dirty="0">
                <a:ea typeface="ＭＳ Ｐゴシック" panose="020B0600070205080204" pitchFamily="34" charset="-128"/>
                <a:cs typeface="Open Sans Light" pitchFamily="1" charset="0"/>
              </a:rPr>
              <a:t>Factor 1</a:t>
            </a:r>
            <a:r>
              <a:rPr lang="en-US" altLang="nb-NO" sz="4400" dirty="0">
                <a:ea typeface="ＭＳ Ｐゴシック" panose="020B0600070205080204" pitchFamily="34" charset="-128"/>
                <a:cs typeface="Open Sans Light" pitchFamily="1" charset="0"/>
              </a:rPr>
              <a:t> as the </a:t>
            </a:r>
            <a:r>
              <a:rPr lang="en-US" altLang="nb-NO" sz="4400" b="1" dirty="0">
                <a:ea typeface="ＭＳ Ｐゴシック" panose="020B0600070205080204" pitchFamily="34" charset="-128"/>
                <a:cs typeface="Open Sans Light" pitchFamily="1" charset="0"/>
              </a:rPr>
              <a:t>strongest parameter </a:t>
            </a:r>
            <a:r>
              <a:rPr lang="en-US" altLang="nb-NO" sz="4400" dirty="0">
                <a:ea typeface="ＭＳ Ｐゴシック" panose="020B0600070205080204" pitchFamily="34" charset="-128"/>
                <a:cs typeface="Open Sans Light" pitchFamily="1" charset="0"/>
              </a:rPr>
              <a:t>that splits the data into </a:t>
            </a:r>
            <a:r>
              <a:rPr lang="en-US" altLang="nb-NO" sz="4400" b="1" dirty="0">
                <a:ea typeface="ＭＳ Ｐゴシック" panose="020B0600070205080204" pitchFamily="34" charset="-128"/>
                <a:cs typeface="Open Sans Light" pitchFamily="1" charset="0"/>
              </a:rPr>
              <a:t>two groups </a:t>
            </a:r>
            <a:r>
              <a:rPr lang="en-US" altLang="nb-NO" sz="4400" dirty="0">
                <a:ea typeface="ＭＳ Ｐゴシック" panose="020B0600070205080204" pitchFamily="34" charset="-128"/>
                <a:cs typeface="Open Sans Light" pitchFamily="1" charset="0"/>
              </a:rPr>
              <a:t>(negative vs. positive values on the x-axis)</a:t>
            </a:r>
          </a:p>
          <a:p>
            <a:pPr marL="0" indent="0">
              <a:buNone/>
            </a:pPr>
            <a:r>
              <a:rPr lang="en-US" altLang="nb-NO" dirty="0"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45378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E876DCF3-9268-2943-9956-3804E17D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b-NO" dirty="0">
                <a:ea typeface="ＭＳ Ｐゴシック" panose="020B0600070205080204" pitchFamily="34" charset="-128"/>
                <a:cs typeface="Open Sans" pitchFamily="1" charset="0"/>
              </a:rPr>
              <a:t>On the Following Slide…</a:t>
            </a:r>
            <a:r>
              <a:rPr lang="en-US" altLang="nb-NO" dirty="0">
                <a:latin typeface="Open Sans" pitchFamily="1" charset="0"/>
                <a:ea typeface="ＭＳ Ｐゴシック" panose="020B0600070205080204" pitchFamily="34" charset="-128"/>
                <a:cs typeface="Open Sans" pitchFamily="1" charset="0"/>
              </a:rPr>
              <a:t>	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366E5042-8911-1D4C-84FF-099ED5C66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329755" cy="4375150"/>
          </a:xfrm>
        </p:spPr>
        <p:txBody>
          <a:bodyPr>
            <a:normAutofit lnSpcReduction="10000"/>
          </a:bodyPr>
          <a:lstStyle/>
          <a:p>
            <a:r>
              <a:rPr lang="en-US" altLang="nb-NO" sz="2400" dirty="0">
                <a:ea typeface="ＭＳ Ｐゴシック" panose="020B0600070205080204" pitchFamily="34" charset="-128"/>
                <a:cs typeface="Open Sans Light" pitchFamily="1" charset="0"/>
              </a:rPr>
              <a:t>Results of correspondence analysis for Journalistic data</a:t>
            </a:r>
          </a:p>
          <a:p>
            <a:r>
              <a:rPr lang="en-US" altLang="nb-NO" sz="2400" dirty="0">
                <a:ea typeface="ＭＳ Ｐゴシック" panose="020B0600070205080204" pitchFamily="34" charset="-128"/>
                <a:cs typeface="Open Sans Light" pitchFamily="1" charset="0"/>
              </a:rPr>
              <a:t>Perfective verbs represented as </a:t>
            </a:r>
            <a:r>
              <a:rPr lang="en-US" altLang="en-US" sz="2400" dirty="0">
                <a:ea typeface="ＭＳ Ｐゴシック" panose="020B0600070205080204" pitchFamily="34" charset="-128"/>
                <a:cs typeface="Open Sans Light" pitchFamily="1" charset="0"/>
              </a:rPr>
              <a:t>“</a:t>
            </a:r>
            <a:r>
              <a:rPr lang="en-US" altLang="nb-NO" sz="2400" dirty="0">
                <a:ea typeface="ＭＳ Ｐゴシック" panose="020B0600070205080204" pitchFamily="34" charset="-128"/>
                <a:cs typeface="Open Sans Light" pitchFamily="1" charset="0"/>
              </a:rPr>
              <a:t>p</a:t>
            </a:r>
            <a:r>
              <a:rPr lang="en-US" altLang="en-US" sz="2400" dirty="0">
                <a:ea typeface="ＭＳ Ｐゴシック" panose="020B0600070205080204" pitchFamily="34" charset="-128"/>
                <a:cs typeface="Open Sans Light" pitchFamily="1" charset="0"/>
              </a:rPr>
              <a:t>”</a:t>
            </a:r>
            <a:r>
              <a:rPr lang="en-US" altLang="nb-NO" sz="24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</a:p>
          <a:p>
            <a:r>
              <a:rPr lang="en-US" altLang="nb-NO" sz="2400" dirty="0">
                <a:ea typeface="ＭＳ Ｐゴシック" panose="020B0600070205080204" pitchFamily="34" charset="-128"/>
                <a:cs typeface="Open Sans Light" pitchFamily="1" charset="0"/>
              </a:rPr>
              <a:t>Imperfective verbs represented as </a:t>
            </a:r>
            <a:r>
              <a:rPr lang="en-US" altLang="en-US" sz="2400" dirty="0">
                <a:ea typeface="ＭＳ Ｐゴシック" panose="020B0600070205080204" pitchFamily="34" charset="-128"/>
                <a:cs typeface="Open Sans Light" pitchFamily="1" charset="0"/>
              </a:rPr>
              <a:t>“</a:t>
            </a:r>
            <a:r>
              <a:rPr lang="en-US" altLang="ja-JP" sz="2400" dirty="0" err="1">
                <a:ea typeface="ＭＳ Ｐゴシック" panose="020B0600070205080204" pitchFamily="34" charset="-128"/>
                <a:cs typeface="Open Sans Light" pitchFamily="1" charset="0"/>
              </a:rPr>
              <a:t>i</a:t>
            </a:r>
            <a:r>
              <a:rPr lang="en-US" altLang="en-US" sz="2400" dirty="0">
                <a:ea typeface="ＭＳ Ｐゴシック" panose="020B0600070205080204" pitchFamily="34" charset="-128"/>
                <a:cs typeface="Open Sans Light" pitchFamily="1" charset="0"/>
              </a:rPr>
              <a:t>”</a:t>
            </a:r>
            <a:endParaRPr lang="en-US" altLang="ja-JP" sz="2400" dirty="0">
              <a:ea typeface="ＭＳ Ｐゴシック" panose="020B0600070205080204" pitchFamily="34" charset="-128"/>
              <a:cs typeface="Open Sans Light" pitchFamily="1" charset="0"/>
            </a:endParaRPr>
          </a:p>
          <a:p>
            <a:r>
              <a:rPr lang="en-US" altLang="nb-NO" sz="2400" dirty="0">
                <a:ea typeface="ＭＳ Ｐゴシック" panose="020B0600070205080204" pitchFamily="34" charset="-128"/>
                <a:cs typeface="Open Sans Light" pitchFamily="1" charset="0"/>
              </a:rPr>
              <a:t>Remember that the program was not told the aspect of the verbs</a:t>
            </a:r>
          </a:p>
          <a:p>
            <a:r>
              <a:rPr lang="en-US" altLang="nb-NO" sz="2400" dirty="0">
                <a:ea typeface="ＭＳ Ｐゴシック" panose="020B0600070205080204" pitchFamily="34" charset="-128"/>
                <a:cs typeface="Open Sans Light" pitchFamily="1" charset="0"/>
              </a:rPr>
              <a:t>All it was told was the frequency distributions of grammatical forms</a:t>
            </a:r>
          </a:p>
          <a:p>
            <a:r>
              <a:rPr lang="en-US" altLang="nb-NO" sz="2400" dirty="0">
                <a:ea typeface="ＭＳ Ｐゴシック" panose="020B0600070205080204" pitchFamily="34" charset="-128"/>
                <a:cs typeface="Open Sans Light" pitchFamily="1" charset="0"/>
              </a:rPr>
              <a:t>All it was asked to do was to construct the strongest mathematical Factor that separates the data along a continuum from negative to positive (x-axis)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9BF9E9-F42B-864D-9685-EB8432E64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775" y="1592530"/>
            <a:ext cx="2613025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20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B2A0-08F3-76CD-E501-74386B8D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Tension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br>
              <a:rPr lang="nb-NO" dirty="0"/>
            </a:br>
            <a:r>
              <a:rPr lang="nb-NO" dirty="0" err="1"/>
              <a:t>discreteness</a:t>
            </a:r>
            <a:r>
              <a:rPr lang="nb-NO" dirty="0"/>
              <a:t> and </a:t>
            </a:r>
            <a:r>
              <a:rPr lang="nb-NO" dirty="0" err="1"/>
              <a:t>scalarity</a:t>
            </a:r>
            <a:endParaRPr lang="nb-NO" dirty="0"/>
          </a:p>
        </p:txBody>
      </p:sp>
      <p:pic>
        <p:nvPicPr>
          <p:cNvPr id="1028" name="Picture 4" descr="Amazon.com: Syntax in the Making: The emergence of syntactic units in  Finnish conversation (Studies in Discourse and Grammar): 9781556193941:  Helasvuo, Marja-Liisa: Books">
            <a:extLst>
              <a:ext uri="{FF2B5EF4-FFF2-40B4-BE49-F238E27FC236}">
                <a16:creationId xmlns:a16="http://schemas.microsoft.com/office/drawing/2014/main" id="{CD04FED6-4642-CBE6-0EB7-10AFE32F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876" y="1825625"/>
            <a:ext cx="3012124" cy="450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mmar from the Human Perspective: Case, Space and... (PDF)">
            <a:extLst>
              <a:ext uri="{FF2B5EF4-FFF2-40B4-BE49-F238E27FC236}">
                <a16:creationId xmlns:a16="http://schemas.microsoft.com/office/drawing/2014/main" id="{29D4C1C7-F229-5045-9C54-0DDA7FC634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740" y="1825625"/>
            <a:ext cx="3266136" cy="450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7813D6-1743-343E-F4C6-EAC3117B73FC}"/>
              </a:ext>
            </a:extLst>
          </p:cNvPr>
          <p:cNvSpPr txBox="1"/>
          <p:nvPr/>
        </p:nvSpPr>
        <p:spPr>
          <a:xfrm>
            <a:off x="841870" y="1926972"/>
            <a:ext cx="43405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/>
              <a:t>Grammar</a:t>
            </a:r>
            <a:r>
              <a:rPr lang="nb-NO" sz="2800" dirty="0"/>
              <a:t> is </a:t>
            </a:r>
            <a:r>
              <a:rPr lang="nb-NO" sz="2800" dirty="0" err="1"/>
              <a:t>emergent</a:t>
            </a:r>
            <a:r>
              <a:rPr lang="nb-NO" sz="2800" dirty="0"/>
              <a:t>, “</a:t>
            </a:r>
            <a:r>
              <a:rPr lang="en-NO" sz="2800" dirty="0"/>
              <a:t>its design is motivated by its use in human interaction” (Laury &amp; Helasvuo 2016)</a:t>
            </a:r>
          </a:p>
          <a:p>
            <a:endParaRPr lang="en-NO" sz="2800" dirty="0"/>
          </a:p>
          <a:p>
            <a:r>
              <a:rPr lang="en-NO" sz="2800" dirty="0"/>
              <a:t>“[G]rammar codes the subjective viewpoint of human language users” (Helasvuo &amp; Campbell 2006)</a:t>
            </a:r>
            <a:r>
              <a:rPr lang="nb-NO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8866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Arrow 1">
            <a:extLst>
              <a:ext uri="{FF2B5EF4-FFF2-40B4-BE49-F238E27FC236}">
                <a16:creationId xmlns:a16="http://schemas.microsoft.com/office/drawing/2014/main" id="{97A12856-6B0D-0341-B1B3-70E8BC3C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775" y="255588"/>
            <a:ext cx="2109788" cy="722312"/>
          </a:xfrm>
          <a:prstGeom prst="leftArrow">
            <a:avLst>
              <a:gd name="adj1" fmla="val 50000"/>
              <a:gd name="adj2" fmla="val 50007"/>
            </a:avLst>
          </a:prstGeom>
          <a:gradFill rotWithShape="1">
            <a:gsLst>
              <a:gs pos="0">
                <a:srgbClr val="A6C8E1"/>
              </a:gs>
              <a:gs pos="100000">
                <a:srgbClr val="006B92"/>
              </a:gs>
            </a:gsLst>
            <a:lin ang="5400000"/>
          </a:gradFill>
          <a:ln w="9525">
            <a:solidFill>
              <a:srgbClr val="0060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lt1"/>
                </a:solidFill>
              </a:rPr>
              <a:t>Perfective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7032ADEC-D6F7-8B44-8928-A60568CF9F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88264" y="255588"/>
            <a:ext cx="2111375" cy="722312"/>
          </a:xfrm>
          <a:prstGeom prst="lef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A6C8E1"/>
              </a:gs>
              <a:gs pos="100000">
                <a:srgbClr val="006B92"/>
              </a:gs>
            </a:gsLst>
            <a:lin ang="5400000"/>
          </a:gradFill>
          <a:ln w="9525">
            <a:solidFill>
              <a:srgbClr val="0060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lt1"/>
                </a:solidFill>
              </a:rPr>
              <a:t>Imperfective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8324A10-FEED-7F4A-82D4-6DAE5395E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38" y="4632326"/>
            <a:ext cx="2736850" cy="1090613"/>
          </a:xfrm>
          <a:prstGeom prst="wedgeRoundRectCallout">
            <a:avLst>
              <a:gd name="adj1" fmla="val -63005"/>
              <a:gd name="adj2" fmla="val 112620"/>
              <a:gd name="adj3" fmla="val 16667"/>
            </a:avLst>
          </a:prstGeom>
          <a:gradFill rotWithShape="1">
            <a:gsLst>
              <a:gs pos="0">
                <a:srgbClr val="A6C8E1"/>
              </a:gs>
              <a:gs pos="100000">
                <a:srgbClr val="006B92"/>
              </a:gs>
            </a:gsLst>
            <a:lin ang="5400000"/>
          </a:gradFill>
          <a:ln w="9525">
            <a:solidFill>
              <a:srgbClr val="00607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nb-NO" sz="2000" dirty="0" err="1">
                <a:latin typeface="Open Sans Light"/>
                <a:cs typeface="Open Sans Light"/>
              </a:rPr>
              <a:t>Factor</a:t>
            </a:r>
            <a:r>
              <a:rPr lang="nb-NO" sz="2000" dirty="0">
                <a:latin typeface="Open Sans Light"/>
                <a:cs typeface="Open Sans Light"/>
              </a:rPr>
              <a:t> 1 </a:t>
            </a:r>
            <a:r>
              <a:rPr lang="nb-NO" sz="2000" dirty="0" err="1">
                <a:latin typeface="Open Sans Light"/>
                <a:cs typeface="Open Sans Light"/>
              </a:rPr>
              <a:t>looks</a:t>
            </a:r>
            <a:r>
              <a:rPr lang="nb-NO" sz="2000" dirty="0">
                <a:latin typeface="Open Sans Light"/>
                <a:cs typeface="Open Sans Light"/>
              </a:rPr>
              <a:t> like </a:t>
            </a:r>
            <a:r>
              <a:rPr lang="nb-NO" sz="2000" b="1" dirty="0" err="1">
                <a:latin typeface="Open Sans Light"/>
                <a:cs typeface="Open Sans Light"/>
              </a:rPr>
              <a:t>aspect</a:t>
            </a:r>
            <a:endParaRPr lang="nb-NO" sz="2000" b="1" dirty="0">
              <a:latin typeface="Open Sans Light"/>
              <a:cs typeface="Open Sans Ligh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DAAB1A-417E-E64E-A4B5-46165A198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9" y="6403975"/>
            <a:ext cx="2162175" cy="36195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00607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nb-NO" altLang="nb-NO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4582" name="Picture 7">
            <a:extLst>
              <a:ext uri="{FF2B5EF4-FFF2-40B4-BE49-F238E27FC236}">
                <a16:creationId xmlns:a16="http://schemas.microsoft.com/office/drawing/2014/main" id="{1EE7269A-5E32-A449-931A-E84BB70E0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-1746250"/>
            <a:ext cx="9548812" cy="872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09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AB9CAF0D-5504-2C45-8210-D53B80E4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nb-NO" sz="3600" dirty="0">
                <a:ea typeface="ＭＳ Ｐゴシック" panose="020B0600070205080204" pitchFamily="34" charset="-128"/>
                <a:cs typeface="Open Sans" pitchFamily="1" charset="0"/>
              </a:rPr>
              <a:t>Factor 1 correctly predicts aspect 91.3% </a:t>
            </a:r>
            <a:br>
              <a:rPr lang="en-US" altLang="nb-NO" sz="3600" dirty="0">
                <a:ea typeface="ＭＳ Ｐゴシック" panose="020B0600070205080204" pitchFamily="34" charset="-128"/>
                <a:cs typeface="Open Sans" pitchFamily="1" charset="0"/>
              </a:rPr>
            </a:br>
            <a:r>
              <a:rPr lang="en-US" altLang="nb-NO" sz="3600" b="0" dirty="0">
                <a:ea typeface="ＭＳ Ｐゴシック" panose="020B0600070205080204" pitchFamily="34" charset="-128"/>
                <a:cs typeface="Open Sans" pitchFamily="1" charset="0"/>
              </a:rPr>
              <a:t>(negative = perfective vs. positive = imperfective)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8BC0EA27-2F2E-414C-B7C7-1BE94FCC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013"/>
            <a:ext cx="10268164" cy="4938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Of the </a:t>
            </a:r>
            <a:r>
              <a:rPr lang="en-US" altLang="nb-NO" sz="2200" b="1" dirty="0">
                <a:ea typeface="ＭＳ Ｐゴシック" panose="020B0600070205080204" pitchFamily="34" charset="-128"/>
                <a:cs typeface="Open Sans Light" pitchFamily="1" charset="0"/>
              </a:rPr>
              <a:t>185 verbs</a:t>
            </a:r>
            <a:r>
              <a:rPr lang="en-US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:</a:t>
            </a:r>
          </a:p>
          <a:p>
            <a:pPr lvl="1"/>
            <a:r>
              <a:rPr lang="en-US" altLang="nb-NO" sz="2200" b="1" dirty="0">
                <a:ea typeface="ＭＳ Ｐゴシック" panose="020B0600070205080204" pitchFamily="34" charset="-128"/>
                <a:cs typeface="Open Sans Light" pitchFamily="1" charset="0"/>
              </a:rPr>
              <a:t>87 perfectives </a:t>
            </a:r>
          </a:p>
          <a:p>
            <a:pPr lvl="2"/>
            <a:r>
              <a:rPr lang="en-US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84 negative values, 3 positive values, so </a:t>
            </a:r>
            <a:r>
              <a:rPr lang="en-US" altLang="nb-NO" sz="2200" b="1" dirty="0">
                <a:ea typeface="ＭＳ Ｐゴシック" panose="020B0600070205080204" pitchFamily="34" charset="-128"/>
                <a:cs typeface="Open Sans Light" pitchFamily="1" charset="0"/>
              </a:rPr>
              <a:t>96.6% correct</a:t>
            </a:r>
          </a:p>
          <a:p>
            <a:pPr lvl="3"/>
            <a:r>
              <a:rPr lang="en-US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3 deviations are: </a:t>
            </a:r>
            <a:r>
              <a:rPr lang="cs-CZ" altLang="nb-NO" sz="2200" i="1" dirty="0" err="1">
                <a:ea typeface="ＭＳ Ｐゴシック" panose="020B0600070205080204" pitchFamily="34" charset="-128"/>
                <a:cs typeface="Open Sans Light" pitchFamily="1" charset="0"/>
              </a:rPr>
              <a:t>obojtis</a:t>
            </a:r>
            <a:r>
              <a:rPr lang="nb-NO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nb-NO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nb-NO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nb-NO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make do </a:t>
            </a:r>
            <a:r>
              <a:rPr lang="nb-NO" altLang="nb-NO" sz="2200" dirty="0" err="1">
                <a:ea typeface="ＭＳ Ｐゴシック" panose="020B0600070205080204" pitchFamily="34" charset="-128"/>
                <a:cs typeface="Open Sans Light" pitchFamily="1" charset="0"/>
              </a:rPr>
              <a:t>without</a:t>
            </a:r>
            <a:r>
              <a:rPr lang="nb-NO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nb-NO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, </a:t>
            </a:r>
            <a:r>
              <a:rPr lang="nb-NO" altLang="nb-NO" sz="2200" i="1" dirty="0" err="1">
                <a:ea typeface="ＭＳ Ｐゴシック" panose="020B0600070205080204" pitchFamily="34" charset="-128"/>
                <a:cs typeface="Open Sans Light" pitchFamily="1" charset="0"/>
              </a:rPr>
              <a:t>smo</a:t>
            </a:r>
            <a:r>
              <a:rPr lang="cs-CZ" altLang="nb-NO" sz="2200" i="1" dirty="0" err="1">
                <a:ea typeface="ＭＳ Ｐゴシック" panose="020B0600070205080204" pitchFamily="34" charset="-128"/>
                <a:cs typeface="Open Sans Light" pitchFamily="1" charset="0"/>
              </a:rPr>
              <a:t>č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ru-RU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nb-NO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nb-NO" altLang="ja-JP" sz="2200" dirty="0" err="1">
                <a:ea typeface="ＭＳ Ｐゴシック" panose="020B0600070205080204" pitchFamily="34" charset="-128"/>
                <a:cs typeface="Open Sans Light" pitchFamily="1" charset="0"/>
              </a:rPr>
              <a:t>manage</a:t>
            </a:r>
            <a:r>
              <a:rPr lang="nb-NO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nb-NO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, </a:t>
            </a:r>
            <a:r>
              <a:rPr lang="nb-NO" altLang="ja-JP" sz="2200" i="1" dirty="0" err="1">
                <a:ea typeface="ＭＳ Ｐゴシック" panose="020B0600070205080204" pitchFamily="34" charset="-128"/>
                <a:cs typeface="Open Sans Light" pitchFamily="1" charset="0"/>
              </a:rPr>
              <a:t>prijtis</a:t>
            </a:r>
            <a:r>
              <a:rPr lang="nb-NO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nb-NO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nb-NO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nb-NO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be </a:t>
            </a:r>
            <a:r>
              <a:rPr lang="nb-NO" altLang="ja-JP" sz="2200" dirty="0" err="1">
                <a:ea typeface="ＭＳ Ｐゴシック" panose="020B0600070205080204" pitchFamily="34" charset="-128"/>
                <a:cs typeface="Open Sans Light" pitchFamily="1" charset="0"/>
              </a:rPr>
              <a:t>necessary</a:t>
            </a:r>
            <a:r>
              <a:rPr lang="nb-NO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</a:p>
          <a:p>
            <a:pPr lvl="3"/>
            <a:endParaRPr lang="cs-CZ" altLang="ja-JP" sz="2200" dirty="0">
              <a:ea typeface="ＭＳ Ｐゴシック" panose="020B0600070205080204" pitchFamily="34" charset="-128"/>
              <a:cs typeface="Open Sans Light" pitchFamily="1" charset="0"/>
            </a:endParaRPr>
          </a:p>
          <a:p>
            <a:pPr lvl="1"/>
            <a:r>
              <a:rPr lang="cs-CZ" altLang="nb-NO" sz="2200" b="1" dirty="0">
                <a:ea typeface="ＭＳ Ｐゴシック" panose="020B0600070205080204" pitchFamily="34" charset="-128"/>
                <a:cs typeface="Open Sans Light" pitchFamily="1" charset="0"/>
              </a:rPr>
              <a:t>96 </a:t>
            </a:r>
            <a:r>
              <a:rPr lang="cs-CZ" altLang="nb-NO" sz="2200" b="1" dirty="0" err="1">
                <a:ea typeface="ＭＳ Ｐゴシック" panose="020B0600070205080204" pitchFamily="34" charset="-128"/>
                <a:cs typeface="Open Sans Light" pitchFamily="1" charset="0"/>
              </a:rPr>
              <a:t>imperfectives</a:t>
            </a:r>
            <a:endParaRPr lang="cs-CZ" altLang="nb-NO" sz="2200" b="1" dirty="0">
              <a:ea typeface="ＭＳ Ｐゴシック" panose="020B0600070205080204" pitchFamily="34" charset="-128"/>
              <a:cs typeface="Open Sans Light" pitchFamily="1" charset="0"/>
            </a:endParaRPr>
          </a:p>
          <a:p>
            <a:pPr lvl="2"/>
            <a:r>
              <a:rPr lang="cs-CZ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83 positive </a:t>
            </a:r>
            <a:r>
              <a:rPr lang="cs-CZ" altLang="nb-NO" sz="2200" dirty="0" err="1">
                <a:ea typeface="ＭＳ Ｐゴシック" panose="020B0600070205080204" pitchFamily="34" charset="-128"/>
                <a:cs typeface="Open Sans Light" pitchFamily="1" charset="0"/>
              </a:rPr>
              <a:t>values</a:t>
            </a:r>
            <a:r>
              <a:rPr lang="cs-CZ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, 13 negative </a:t>
            </a:r>
            <a:r>
              <a:rPr lang="cs-CZ" altLang="nb-NO" sz="2200" dirty="0" err="1">
                <a:ea typeface="ＭＳ Ｐゴシック" panose="020B0600070205080204" pitchFamily="34" charset="-128"/>
                <a:cs typeface="Open Sans Light" pitchFamily="1" charset="0"/>
              </a:rPr>
              <a:t>values</a:t>
            </a:r>
            <a:r>
              <a:rPr lang="cs-CZ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, so </a:t>
            </a:r>
            <a:r>
              <a:rPr lang="cs-CZ" altLang="nb-NO" sz="2200" b="1" dirty="0">
                <a:ea typeface="ＭＳ Ｐゴシック" panose="020B0600070205080204" pitchFamily="34" charset="-128"/>
                <a:cs typeface="Open Sans Light" pitchFamily="1" charset="0"/>
              </a:rPr>
              <a:t>86.5% </a:t>
            </a:r>
            <a:r>
              <a:rPr lang="cs-CZ" altLang="nb-NO" sz="2200" b="1" dirty="0" err="1">
                <a:ea typeface="ＭＳ Ｐゴシック" panose="020B0600070205080204" pitchFamily="34" charset="-128"/>
                <a:cs typeface="Open Sans Light" pitchFamily="1" charset="0"/>
              </a:rPr>
              <a:t>correct</a:t>
            </a:r>
            <a:endParaRPr lang="cs-CZ" altLang="nb-NO" sz="2200" b="1" dirty="0">
              <a:ea typeface="ＭＳ Ｐゴシック" panose="020B0600070205080204" pitchFamily="34" charset="-128"/>
              <a:cs typeface="Open Sans Light" pitchFamily="1" charset="0"/>
            </a:endParaRPr>
          </a:p>
          <a:p>
            <a:pPr lvl="3"/>
            <a:r>
              <a:rPr lang="cs-CZ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13 </a:t>
            </a:r>
            <a:r>
              <a:rPr lang="cs-CZ" altLang="nb-NO" sz="2200" dirty="0" err="1">
                <a:ea typeface="ＭＳ Ｐゴシック" panose="020B0600070205080204" pitchFamily="34" charset="-128"/>
                <a:cs typeface="Open Sans Light" pitchFamily="1" charset="0"/>
              </a:rPr>
              <a:t>deviations</a:t>
            </a:r>
            <a:r>
              <a:rPr lang="cs-CZ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 are: </a:t>
            </a:r>
            <a:r>
              <a:rPr lang="cs-CZ" altLang="nb-NO" sz="2200" i="1" dirty="0" err="1">
                <a:ea typeface="ＭＳ Ｐゴシック" panose="020B0600070205080204" pitchFamily="34" charset="-128"/>
                <a:cs typeface="Open Sans Light" pitchFamily="1" charset="0"/>
              </a:rPr>
              <a:t>ezdit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cs-CZ" altLang="ja-JP" sz="2200" dirty="0" err="1">
                <a:ea typeface="ＭＳ Ｐゴシック" panose="020B0600070205080204" pitchFamily="34" charset="-128"/>
                <a:cs typeface="Open Sans Light" pitchFamily="1" charset="0"/>
              </a:rPr>
              <a:t>ride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, </a:t>
            </a:r>
            <a:r>
              <a:rPr lang="cs-CZ" altLang="ja-JP" sz="2200" i="1" dirty="0" err="1">
                <a:ea typeface="ＭＳ Ｐゴシック" panose="020B0600070205080204" pitchFamily="34" charset="-128"/>
                <a:cs typeface="Open Sans Light" pitchFamily="1" charset="0"/>
              </a:rPr>
              <a:t>rešat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cs-CZ" altLang="ja-JP" sz="2200" dirty="0" err="1">
                <a:ea typeface="ＭＳ Ｐゴシック" panose="020B0600070205080204" pitchFamily="34" charset="-128"/>
                <a:cs typeface="Open Sans Light" pitchFamily="1" charset="0"/>
              </a:rPr>
              <a:t>decide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, </a:t>
            </a:r>
            <a:r>
              <a:rPr lang="cs-CZ" altLang="ja-JP" sz="2200" i="1" dirty="0" err="1">
                <a:ea typeface="ＭＳ Ｐゴシック" panose="020B0600070205080204" pitchFamily="34" charset="-128"/>
                <a:cs typeface="Open Sans Light" pitchFamily="1" charset="0"/>
              </a:rPr>
              <a:t>xodit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cs-CZ" altLang="ja-JP" sz="2200" dirty="0" err="1">
                <a:ea typeface="ＭＳ Ｐゴシック" panose="020B0600070205080204" pitchFamily="34" charset="-128"/>
                <a:cs typeface="Open Sans Light" pitchFamily="1" charset="0"/>
              </a:rPr>
              <a:t>walk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, </a:t>
            </a:r>
            <a:r>
              <a:rPr lang="cs-CZ" altLang="ja-JP" sz="2200" i="1" dirty="0" err="1">
                <a:ea typeface="ＭＳ Ｐゴシック" panose="020B0600070205080204" pitchFamily="34" charset="-128"/>
                <a:cs typeface="Open Sans Light" pitchFamily="1" charset="0"/>
              </a:rPr>
              <a:t>prinimat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cs-CZ" altLang="ja-JP" sz="2200" dirty="0" err="1">
                <a:ea typeface="ＭＳ Ｐゴシック" panose="020B0600070205080204" pitchFamily="34" charset="-128"/>
                <a:cs typeface="Open Sans Light" pitchFamily="1" charset="0"/>
              </a:rPr>
              <a:t>receive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, </a:t>
            </a:r>
            <a:r>
              <a:rPr lang="cs-CZ" altLang="ja-JP" sz="2200" i="1" dirty="0" err="1">
                <a:ea typeface="ＭＳ Ｐゴシック" panose="020B0600070205080204" pitchFamily="34" charset="-128"/>
                <a:cs typeface="Open Sans Light" pitchFamily="1" charset="0"/>
              </a:rPr>
              <a:t>iskat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cs-CZ" altLang="ja-JP" sz="2200" dirty="0" err="1">
                <a:ea typeface="ＭＳ Ｐゴシック" panose="020B0600070205080204" pitchFamily="34" charset="-128"/>
                <a:cs typeface="Open Sans Light" pitchFamily="1" charset="0"/>
              </a:rPr>
              <a:t>seek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, </a:t>
            </a:r>
            <a:r>
              <a:rPr lang="cs-CZ" altLang="ja-JP" sz="2200" i="1" dirty="0" err="1">
                <a:ea typeface="ＭＳ Ｐゴシック" panose="020B0600070205080204" pitchFamily="34" charset="-128"/>
                <a:cs typeface="Open Sans Light" pitchFamily="1" charset="0"/>
              </a:rPr>
              <a:t>rassčityvat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cs-CZ" altLang="ja-JP" sz="2200" dirty="0" err="1">
                <a:ea typeface="ＭＳ Ｐゴシック" panose="020B0600070205080204" pitchFamily="34" charset="-128"/>
                <a:cs typeface="Open Sans Light" pitchFamily="1" charset="0"/>
              </a:rPr>
              <a:t>estimate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, </a:t>
            </a:r>
            <a:r>
              <a:rPr lang="cs-CZ" altLang="ja-JP" sz="2200" i="1" dirty="0" err="1">
                <a:ea typeface="ＭＳ Ｐゴシック" panose="020B0600070205080204" pitchFamily="34" charset="-128"/>
                <a:cs typeface="Open Sans Light" pitchFamily="1" charset="0"/>
              </a:rPr>
              <a:t>provodit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cs-CZ" altLang="ja-JP" sz="2200" dirty="0" err="1">
                <a:ea typeface="ＭＳ Ｐゴシック" panose="020B0600070205080204" pitchFamily="34" charset="-128"/>
                <a:cs typeface="Open Sans Light" pitchFamily="1" charset="0"/>
              </a:rPr>
              <a:t>carry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cs-CZ" altLang="ja-JP" sz="2200" dirty="0" err="1">
                <a:ea typeface="ＭＳ Ｐゴシック" panose="020B0600070205080204" pitchFamily="34" charset="-128"/>
                <a:cs typeface="Open Sans Light" pitchFamily="1" charset="0"/>
              </a:rPr>
              <a:t>out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, </a:t>
            </a:r>
            <a:r>
              <a:rPr lang="cs-CZ" altLang="ja-JP" sz="2200" i="1" dirty="0" err="1">
                <a:ea typeface="ＭＳ Ｐゴシック" panose="020B0600070205080204" pitchFamily="34" charset="-128"/>
                <a:cs typeface="Open Sans Light" pitchFamily="1" charset="0"/>
              </a:rPr>
              <a:t>ožidat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cs-CZ" altLang="ja-JP" sz="2200" dirty="0" err="1">
                <a:ea typeface="ＭＳ Ｐゴシック" panose="020B0600070205080204" pitchFamily="34" charset="-128"/>
                <a:cs typeface="Open Sans Light" pitchFamily="1" charset="0"/>
              </a:rPr>
              <a:t>expect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, </a:t>
            </a:r>
            <a:r>
              <a:rPr lang="cs-CZ" altLang="ja-JP" sz="2200" i="1" dirty="0" err="1">
                <a:ea typeface="ＭＳ Ｐゴシック" panose="020B0600070205080204" pitchFamily="34" charset="-128"/>
                <a:cs typeface="Open Sans Light" pitchFamily="1" charset="0"/>
              </a:rPr>
              <a:t>borot</a:t>
            </a:r>
            <a:r>
              <a:rPr lang="cs-CZ" altLang="en-US" sz="2200" i="1" dirty="0" err="1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i="1" dirty="0" err="1">
                <a:ea typeface="ＭＳ Ｐゴシック" panose="020B0600070205080204" pitchFamily="34" charset="-128"/>
                <a:cs typeface="Open Sans Light" pitchFamily="1" charset="0"/>
              </a:rPr>
              <a:t>sja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cs-CZ" altLang="ja-JP" sz="2200" dirty="0" err="1">
                <a:ea typeface="ＭＳ Ｐゴシック" panose="020B0600070205080204" pitchFamily="34" charset="-128"/>
                <a:cs typeface="Open Sans Light" pitchFamily="1" charset="0"/>
              </a:rPr>
              <a:t>struggle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, </a:t>
            </a:r>
            <a:r>
              <a:rPr lang="cs-CZ" altLang="ja-JP" sz="2200" i="1" dirty="0">
                <a:ea typeface="ＭＳ Ｐゴシック" panose="020B0600070205080204" pitchFamily="34" charset="-128"/>
                <a:cs typeface="Open Sans Light" pitchFamily="1" charset="0"/>
              </a:rPr>
              <a:t>platit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cs-CZ" altLang="ja-JP" sz="2200" dirty="0" err="1">
                <a:ea typeface="ＭＳ Ｐゴシック" panose="020B0600070205080204" pitchFamily="34" charset="-128"/>
                <a:cs typeface="Open Sans Light" pitchFamily="1" charset="0"/>
              </a:rPr>
              <a:t>pay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, </a:t>
            </a:r>
            <a:r>
              <a:rPr lang="cs-CZ" altLang="ja-JP" sz="2200" i="1" dirty="0" err="1">
                <a:ea typeface="ＭＳ Ｐゴシック" panose="020B0600070205080204" pitchFamily="34" charset="-128"/>
                <a:cs typeface="Open Sans Light" pitchFamily="1" charset="0"/>
              </a:rPr>
              <a:t>čitat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cs-CZ" altLang="ja-JP" sz="2200" dirty="0" err="1">
                <a:ea typeface="ＭＳ Ｐゴシック" panose="020B0600070205080204" pitchFamily="34" charset="-128"/>
                <a:cs typeface="Open Sans Light" pitchFamily="1" charset="0"/>
              </a:rPr>
              <a:t>read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, </a:t>
            </a:r>
            <a:r>
              <a:rPr lang="cs-CZ" altLang="ja-JP" sz="2200" i="1" dirty="0" err="1">
                <a:ea typeface="ＭＳ Ｐゴシック" panose="020B0600070205080204" pitchFamily="34" charset="-128"/>
                <a:cs typeface="Open Sans Light" pitchFamily="1" charset="0"/>
              </a:rPr>
              <a:t>učastvovat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cs-CZ" altLang="ja-JP" sz="2200" dirty="0" err="1">
                <a:ea typeface="ＭＳ Ｐゴシック" panose="020B0600070205080204" pitchFamily="34" charset="-128"/>
                <a:cs typeface="Open Sans Light" pitchFamily="1" charset="0"/>
              </a:rPr>
              <a:t>participate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, </a:t>
            </a:r>
            <a:r>
              <a:rPr lang="cs-CZ" altLang="ja-JP" sz="2200" i="1" dirty="0" err="1">
                <a:ea typeface="ＭＳ Ｐゴシック" panose="020B0600070205080204" pitchFamily="34" charset="-128"/>
                <a:cs typeface="Open Sans Light" pitchFamily="1" charset="0"/>
              </a:rPr>
              <a:t>smotret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cs-CZ" altLang="ja-JP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cs-CZ" altLang="ja-JP" sz="2200" dirty="0" err="1">
                <a:ea typeface="ＭＳ Ｐゴシック" panose="020B0600070205080204" pitchFamily="34" charset="-128"/>
                <a:cs typeface="Open Sans Light" pitchFamily="1" charset="0"/>
              </a:rPr>
              <a:t>look</a:t>
            </a:r>
            <a:r>
              <a:rPr lang="cs-CZ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</a:p>
          <a:p>
            <a:pPr lvl="3"/>
            <a:endParaRPr lang="cs-CZ" altLang="ja-JP" sz="2200" dirty="0">
              <a:ea typeface="ＭＳ Ｐゴシック" panose="020B0600070205080204" pitchFamily="34" charset="-128"/>
              <a:cs typeface="Open Sans Light" pitchFamily="1" charset="0"/>
            </a:endParaRPr>
          </a:p>
          <a:p>
            <a:pPr lvl="1"/>
            <a:r>
              <a:rPr lang="en-US" altLang="nb-NO" sz="2200" b="1" dirty="0">
                <a:ea typeface="ＭＳ Ｐゴシック" panose="020B0600070205080204" pitchFamily="34" charset="-128"/>
                <a:cs typeface="Open Sans Light" pitchFamily="1" charset="0"/>
              </a:rPr>
              <a:t>2 </a:t>
            </a:r>
            <a:r>
              <a:rPr lang="en-US" altLang="nb-NO" sz="2200" b="1" dirty="0" err="1">
                <a:ea typeface="ＭＳ Ｐゴシック" panose="020B0600070205080204" pitchFamily="34" charset="-128"/>
                <a:cs typeface="Open Sans Light" pitchFamily="1" charset="0"/>
              </a:rPr>
              <a:t>biaspectuals</a:t>
            </a:r>
            <a:r>
              <a:rPr lang="en-US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 with low negative values</a:t>
            </a:r>
          </a:p>
          <a:p>
            <a:pPr lvl="2"/>
            <a:r>
              <a:rPr lang="en-US" altLang="nb-NO" sz="2200" i="1" dirty="0" err="1">
                <a:ea typeface="ＭＳ Ｐゴシック" panose="020B0600070205080204" pitchFamily="34" charset="-128"/>
                <a:cs typeface="Open Sans Light" pitchFamily="1" charset="0"/>
              </a:rPr>
              <a:t>obeščat</a:t>
            </a:r>
            <a:r>
              <a:rPr lang="en-US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en-US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en-US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en-US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promise</a:t>
            </a:r>
            <a:r>
              <a:rPr lang="en-US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en-US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, </a:t>
            </a:r>
            <a:r>
              <a:rPr lang="en-US" altLang="nb-NO" sz="2200" i="1" dirty="0" err="1">
                <a:ea typeface="ＭＳ Ｐゴシック" panose="020B0600070205080204" pitchFamily="34" charset="-128"/>
                <a:cs typeface="Open Sans Light" pitchFamily="1" charset="0"/>
              </a:rPr>
              <a:t>ispol</a:t>
            </a:r>
            <a:r>
              <a:rPr lang="en-US" altLang="en-US" sz="2200" i="1" dirty="0" err="1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en-US" altLang="nb-NO" sz="2200" i="1" dirty="0" err="1">
                <a:ea typeface="ＭＳ Ｐゴシック" panose="020B0600070205080204" pitchFamily="34" charset="-128"/>
                <a:cs typeface="Open Sans Light" pitchFamily="1" charset="0"/>
              </a:rPr>
              <a:t>zovat</a:t>
            </a:r>
            <a:r>
              <a:rPr lang="en-US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r>
              <a:rPr lang="en-US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 </a:t>
            </a:r>
            <a:r>
              <a:rPr lang="en-US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‘</a:t>
            </a:r>
            <a:r>
              <a:rPr lang="en-US" altLang="nb-NO" sz="2200" dirty="0">
                <a:ea typeface="ＭＳ Ｐゴシック" panose="020B0600070205080204" pitchFamily="34" charset="-128"/>
                <a:cs typeface="Open Sans Light" pitchFamily="1" charset="0"/>
              </a:rPr>
              <a:t>use</a:t>
            </a:r>
            <a:r>
              <a:rPr lang="en-US" altLang="en-US" sz="2200" dirty="0">
                <a:ea typeface="ＭＳ Ｐゴシック" panose="020B0600070205080204" pitchFamily="34" charset="-128"/>
                <a:cs typeface="Open Sans Light" pitchFamily="1" charset="0"/>
              </a:rPr>
              <a:t>’</a:t>
            </a:r>
            <a:endParaRPr lang="en-US" altLang="nb-NO" sz="2200" dirty="0">
              <a:ea typeface="ＭＳ Ｐゴシック" panose="020B0600070205080204" pitchFamily="34" charset="-128"/>
              <a:cs typeface="Open Sans Light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67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>
            <a:extLst>
              <a:ext uri="{FF2B5EF4-FFF2-40B4-BE49-F238E27FC236}">
                <a16:creationId xmlns:a16="http://schemas.microsoft.com/office/drawing/2014/main" id="{9A57C38D-CF62-A84C-9E91-011208DA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446088"/>
            <a:ext cx="77851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6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>
            <a:extLst>
              <a:ext uri="{FF2B5EF4-FFF2-40B4-BE49-F238E27FC236}">
                <a16:creationId xmlns:a16="http://schemas.microsoft.com/office/drawing/2014/main" id="{6327FCED-CDD7-1C44-905C-1AEF17200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1473200"/>
            <a:ext cx="76581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76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1601-26D8-45CC-353B-D1E14CA8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Conclusions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D9CC3-55BA-FBEB-B3D0-2A68575F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Language has </a:t>
            </a:r>
            <a:r>
              <a:rPr lang="nb-NO" sz="3600" dirty="0" err="1"/>
              <a:t>discrete</a:t>
            </a:r>
            <a:r>
              <a:rPr lang="nb-NO" sz="3600" dirty="0"/>
              <a:t> </a:t>
            </a:r>
            <a:r>
              <a:rPr lang="nb-NO" sz="3600" dirty="0" err="1"/>
              <a:t>categories</a:t>
            </a:r>
            <a:endParaRPr lang="nb-NO" sz="3600" dirty="0"/>
          </a:p>
          <a:p>
            <a:pPr lvl="1"/>
            <a:r>
              <a:rPr lang="nb-NO" sz="3600" dirty="0"/>
              <a:t>Singular vs. Plural</a:t>
            </a:r>
          </a:p>
          <a:p>
            <a:pPr lvl="1"/>
            <a:r>
              <a:rPr lang="nb-NO" sz="3600" dirty="0" err="1"/>
              <a:t>Perfective</a:t>
            </a:r>
            <a:r>
              <a:rPr lang="nb-NO" sz="3600" dirty="0"/>
              <a:t> vs. </a:t>
            </a:r>
            <a:r>
              <a:rPr lang="nb-NO" sz="3600" dirty="0" err="1"/>
              <a:t>Imperfective</a:t>
            </a:r>
            <a:endParaRPr lang="nb-NO" sz="3600" dirty="0"/>
          </a:p>
          <a:p>
            <a:r>
              <a:rPr lang="nb-NO" sz="3600" dirty="0" err="1"/>
              <a:t>Reality</a:t>
            </a:r>
            <a:r>
              <a:rPr lang="nb-NO" sz="3600" dirty="0"/>
              <a:t> is </a:t>
            </a:r>
            <a:r>
              <a:rPr lang="nb-NO" sz="3600" dirty="0" err="1"/>
              <a:t>complex</a:t>
            </a:r>
            <a:r>
              <a:rPr lang="nb-NO" sz="3600" dirty="0"/>
              <a:t> and </a:t>
            </a:r>
            <a:r>
              <a:rPr lang="nb-NO" sz="3600" dirty="0" err="1"/>
              <a:t>continuous</a:t>
            </a:r>
            <a:endParaRPr lang="nb-NO" sz="3600" dirty="0"/>
          </a:p>
          <a:p>
            <a:r>
              <a:rPr lang="nb-NO" sz="3600" dirty="0"/>
              <a:t>The </a:t>
            </a:r>
            <a:r>
              <a:rPr lang="nb-NO" sz="3600" dirty="0" err="1"/>
              <a:t>community</a:t>
            </a:r>
            <a:r>
              <a:rPr lang="nb-NO" sz="3600" dirty="0"/>
              <a:t> </a:t>
            </a:r>
            <a:r>
              <a:rPr lang="nb-NO" sz="3600" dirty="0" err="1"/>
              <a:t>of</a:t>
            </a:r>
            <a:r>
              <a:rPr lang="nb-NO" sz="3600" dirty="0"/>
              <a:t> speakers </a:t>
            </a:r>
            <a:r>
              <a:rPr lang="nb-NO" sz="3600" dirty="0" err="1"/>
              <a:t>deploy</a:t>
            </a:r>
            <a:r>
              <a:rPr lang="nb-NO" sz="3600" dirty="0"/>
              <a:t> </a:t>
            </a:r>
            <a:r>
              <a:rPr lang="nb-NO" sz="3600" dirty="0" err="1"/>
              <a:t>discrete</a:t>
            </a:r>
            <a:r>
              <a:rPr lang="nb-NO" sz="3600" dirty="0"/>
              <a:t> </a:t>
            </a:r>
            <a:r>
              <a:rPr lang="nb-NO" sz="3600" dirty="0" err="1"/>
              <a:t>categories</a:t>
            </a:r>
            <a:r>
              <a:rPr lang="nb-NO" sz="3600" dirty="0"/>
              <a:t> in </a:t>
            </a:r>
            <a:r>
              <a:rPr lang="nb-NO" sz="3600" dirty="0" err="1"/>
              <a:t>scalar</a:t>
            </a:r>
            <a:r>
              <a:rPr lang="nb-NO" sz="3600" dirty="0"/>
              <a:t> </a:t>
            </a:r>
            <a:r>
              <a:rPr lang="nb-NO" sz="3600" dirty="0" err="1"/>
              <a:t>fashion</a:t>
            </a:r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354076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CFE2-EEBF-312F-94EE-E561D0A8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27166" cy="1325563"/>
          </a:xfrm>
        </p:spPr>
        <p:txBody>
          <a:bodyPr>
            <a:normAutofit fontScale="90000"/>
          </a:bodyPr>
          <a:lstStyle/>
          <a:p>
            <a:r>
              <a:rPr lang="nb-NO" dirty="0"/>
              <a:t>On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continuous</a:t>
            </a:r>
            <a:r>
              <a:rPr lang="nb-NO" dirty="0"/>
              <a:t> </a:t>
            </a:r>
            <a:r>
              <a:rPr lang="nb-NO" dirty="0" err="1"/>
              <a:t>debate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discreteness</a:t>
            </a:r>
            <a:r>
              <a:rPr lang="nb-NO" dirty="0"/>
              <a:t> (</a:t>
            </a:r>
            <a:r>
              <a:rPr lang="nb-NO" dirty="0" err="1"/>
              <a:t>Langacker</a:t>
            </a:r>
            <a:r>
              <a:rPr lang="nb-NO" dirty="0"/>
              <a:t> 2006)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629B-2EFF-71D5-2689-07DBF2B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2185"/>
            <a:ext cx="5921415" cy="3644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3200" dirty="0"/>
              <a:t>“The </a:t>
            </a:r>
            <a:r>
              <a:rPr lang="nb-NO" sz="3200" dirty="0" err="1"/>
              <a:t>issue</a:t>
            </a:r>
            <a:r>
              <a:rPr lang="nb-NO" sz="3200" dirty="0"/>
              <a:t> </a:t>
            </a:r>
            <a:r>
              <a:rPr lang="nb-NO" sz="3200" dirty="0" err="1"/>
              <a:t>of</a:t>
            </a:r>
            <a:r>
              <a:rPr lang="nb-NO" sz="3200" dirty="0"/>
              <a:t> </a:t>
            </a:r>
            <a:r>
              <a:rPr lang="nb-NO" sz="3200" dirty="0" err="1"/>
              <a:t>discreteness</a:t>
            </a:r>
            <a:r>
              <a:rPr lang="nb-NO" sz="3200" dirty="0"/>
              <a:t> vs. </a:t>
            </a:r>
            <a:r>
              <a:rPr lang="nb-NO" sz="3200" dirty="0" err="1"/>
              <a:t>continuity</a:t>
            </a:r>
            <a:r>
              <a:rPr lang="nb-NO" sz="3200" dirty="0"/>
              <a:t> </a:t>
            </a:r>
            <a:r>
              <a:rPr lang="nb-NO" sz="3200" dirty="0" err="1"/>
              <a:t>comes</a:t>
            </a:r>
            <a:r>
              <a:rPr lang="nb-NO" sz="3200" dirty="0"/>
              <a:t> </a:t>
            </a:r>
            <a:r>
              <a:rPr lang="nb-NO" sz="3200" dirty="0" err="1"/>
              <a:t>into</a:t>
            </a:r>
            <a:r>
              <a:rPr lang="nb-NO" sz="3200" dirty="0"/>
              <a:t> play in all </a:t>
            </a:r>
            <a:r>
              <a:rPr lang="nb-NO" sz="3200" dirty="0" err="1"/>
              <a:t>domains</a:t>
            </a:r>
            <a:r>
              <a:rPr lang="nb-NO" sz="3200" dirty="0"/>
              <a:t> </a:t>
            </a:r>
            <a:r>
              <a:rPr lang="nb-NO" sz="3200" dirty="0" err="1"/>
              <a:t>of</a:t>
            </a:r>
            <a:r>
              <a:rPr lang="nb-NO" sz="3200" dirty="0"/>
              <a:t> </a:t>
            </a:r>
            <a:r>
              <a:rPr lang="nb-NO" sz="3200" dirty="0" err="1"/>
              <a:t>linguistic</a:t>
            </a:r>
            <a:r>
              <a:rPr lang="nb-NO" sz="3200" dirty="0"/>
              <a:t> </a:t>
            </a:r>
            <a:r>
              <a:rPr lang="nb-NO" sz="3200" dirty="0" err="1"/>
              <a:t>analysis</a:t>
            </a:r>
            <a:r>
              <a:rPr lang="nb-NO" sz="3200" dirty="0"/>
              <a:t> and at multiple </a:t>
            </a:r>
            <a:r>
              <a:rPr lang="nb-NO" sz="3200" dirty="0" err="1"/>
              <a:t>levels</a:t>
            </a:r>
            <a:r>
              <a:rPr lang="nb-NO" sz="3200" dirty="0"/>
              <a:t>.”</a:t>
            </a:r>
          </a:p>
          <a:p>
            <a:pPr marL="0" indent="0">
              <a:buNone/>
            </a:pPr>
            <a:endParaRPr lang="nb-NO" sz="3200" dirty="0"/>
          </a:p>
          <a:p>
            <a:pPr marL="0" indent="0">
              <a:buNone/>
            </a:pPr>
            <a:r>
              <a:rPr lang="nb-NO" sz="3200" dirty="0"/>
              <a:t>This </a:t>
            </a:r>
            <a:r>
              <a:rPr lang="nb-NO" sz="3200" dirty="0" err="1"/>
              <a:t>includes</a:t>
            </a:r>
            <a:r>
              <a:rPr lang="nb-NO" sz="3200" dirty="0"/>
              <a:t> </a:t>
            </a:r>
          </a:p>
          <a:p>
            <a:pPr marL="0" indent="0">
              <a:buNone/>
            </a:pPr>
            <a:r>
              <a:rPr lang="nb-NO" sz="3200" b="1" dirty="0" err="1"/>
              <a:t>grammatical</a:t>
            </a:r>
            <a:r>
              <a:rPr lang="nb-NO" sz="3200" b="1" dirty="0"/>
              <a:t> </a:t>
            </a:r>
            <a:r>
              <a:rPr lang="nb-NO" sz="3200" b="1" dirty="0" err="1"/>
              <a:t>categories</a:t>
            </a:r>
            <a:endParaRPr lang="nb-NO" sz="3200" b="1" dirty="0"/>
          </a:p>
        </p:txBody>
      </p:sp>
      <p:pic>
        <p:nvPicPr>
          <p:cNvPr id="1026" name="Picture 2" descr="Ronald Wayne Langacker">
            <a:extLst>
              <a:ext uri="{FF2B5EF4-FFF2-40B4-BE49-F238E27FC236}">
                <a16:creationId xmlns:a16="http://schemas.microsoft.com/office/drawing/2014/main" id="{9E9B17CA-551C-FD0A-0E53-37E992E32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8" r="21675"/>
          <a:stretch/>
        </p:blipFill>
        <p:spPr bwMode="auto">
          <a:xfrm>
            <a:off x="8112368" y="-31652"/>
            <a:ext cx="40796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39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2417-F697-8560-97DB-143DBBCA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err="1"/>
              <a:t>Scalarity</a:t>
            </a:r>
            <a:r>
              <a:rPr lang="nb-NO" sz="4000" dirty="0"/>
              <a:t> in </a:t>
            </a:r>
            <a:r>
              <a:rPr lang="nb-NO" sz="4000" dirty="0" err="1"/>
              <a:t>discrete</a:t>
            </a:r>
            <a:r>
              <a:rPr lang="nb-NO" sz="4000" dirty="0"/>
              <a:t> </a:t>
            </a:r>
            <a:r>
              <a:rPr lang="nb-NO" sz="4000" dirty="0" err="1"/>
              <a:t>grammatical</a:t>
            </a:r>
            <a:r>
              <a:rPr lang="nb-NO" sz="4000" dirty="0"/>
              <a:t> </a:t>
            </a:r>
            <a:r>
              <a:rPr lang="nb-NO" sz="4000" dirty="0" err="1"/>
              <a:t>categories</a:t>
            </a:r>
            <a:r>
              <a:rPr lang="nb-NO" sz="4000" dirty="0"/>
              <a:t>:</a:t>
            </a:r>
            <a:br>
              <a:rPr lang="nb-NO" sz="4000" dirty="0"/>
            </a:br>
            <a:r>
              <a:rPr lang="nb-NO" sz="4000" dirty="0" err="1"/>
              <a:t>Two</a:t>
            </a:r>
            <a:r>
              <a:rPr lang="nb-NO" sz="4000" dirty="0"/>
              <a:t> </a:t>
            </a:r>
            <a:r>
              <a:rPr lang="nb-NO" sz="4000"/>
              <a:t>case studies</a:t>
            </a:r>
            <a:endParaRPr lang="nb-NO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D4089-1495-4039-4BB2-814E5143E0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b="1" dirty="0"/>
              <a:t>Singular vs. Plural</a:t>
            </a:r>
          </a:p>
          <a:p>
            <a:r>
              <a:rPr lang="nb-NO" dirty="0" err="1"/>
              <a:t>Correspondence</a:t>
            </a:r>
            <a:r>
              <a:rPr lang="nb-NO" dirty="0"/>
              <a:t> </a:t>
            </a:r>
            <a:r>
              <a:rPr lang="nb-NO" dirty="0" err="1"/>
              <a:t>analysis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gramatical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nouns</a:t>
            </a:r>
            <a:endParaRPr lang="nb-NO" dirty="0"/>
          </a:p>
          <a:p>
            <a:r>
              <a:rPr lang="nb-NO" dirty="0"/>
              <a:t>Most </a:t>
            </a:r>
            <a:r>
              <a:rPr lang="nb-NO" dirty="0" err="1"/>
              <a:t>salient</a:t>
            </a:r>
            <a:r>
              <a:rPr lang="nb-NO" dirty="0"/>
              <a:t> is SING vs. PL</a:t>
            </a:r>
          </a:p>
          <a:p>
            <a:r>
              <a:rPr lang="nb-NO" dirty="0" err="1"/>
              <a:t>Scale</a:t>
            </a:r>
            <a:r>
              <a:rPr lang="nb-NO" dirty="0"/>
              <a:t> from most singular to most plural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114596-60CE-0EFF-93A1-7EB7BB7322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b="1" dirty="0" err="1"/>
              <a:t>Perfective</a:t>
            </a:r>
            <a:r>
              <a:rPr lang="nb-NO" b="1" dirty="0"/>
              <a:t> vs. </a:t>
            </a:r>
            <a:r>
              <a:rPr lang="nb-NO" b="1" dirty="0" err="1"/>
              <a:t>Imperfective</a:t>
            </a:r>
            <a:endParaRPr lang="nb-NO" b="1" dirty="0"/>
          </a:p>
          <a:p>
            <a:r>
              <a:rPr lang="nb-NO" dirty="0" err="1"/>
              <a:t>Correspondence</a:t>
            </a:r>
            <a:r>
              <a:rPr lang="nb-NO" dirty="0"/>
              <a:t> </a:t>
            </a:r>
            <a:r>
              <a:rPr lang="nb-NO" dirty="0" err="1"/>
              <a:t>analysis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grammatical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verbs</a:t>
            </a:r>
          </a:p>
          <a:p>
            <a:r>
              <a:rPr lang="nb-NO" dirty="0"/>
              <a:t>Most </a:t>
            </a:r>
            <a:r>
              <a:rPr lang="nb-NO" dirty="0" err="1"/>
              <a:t>salient</a:t>
            </a:r>
            <a:r>
              <a:rPr lang="nb-NO" dirty="0"/>
              <a:t> is PFV vs. IPFV</a:t>
            </a:r>
          </a:p>
          <a:p>
            <a:r>
              <a:rPr lang="nb-NO" dirty="0" err="1"/>
              <a:t>Scale</a:t>
            </a:r>
            <a:r>
              <a:rPr lang="nb-NO" dirty="0"/>
              <a:t> from most </a:t>
            </a:r>
            <a:r>
              <a:rPr lang="nb-NO" dirty="0" err="1"/>
              <a:t>perfective</a:t>
            </a:r>
            <a:r>
              <a:rPr lang="nb-NO" dirty="0"/>
              <a:t> to most </a:t>
            </a:r>
            <a:r>
              <a:rPr lang="nb-NO" dirty="0" err="1"/>
              <a:t>imperfective</a:t>
            </a:r>
            <a:endParaRPr lang="nb-NO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269D616-80FC-13D2-31F6-B2E5A3DF03FD}"/>
              </a:ext>
            </a:extLst>
          </p:cNvPr>
          <p:cNvSpPr/>
          <p:nvPr/>
        </p:nvSpPr>
        <p:spPr>
          <a:xfrm>
            <a:off x="838200" y="5092861"/>
            <a:ext cx="10863805" cy="1481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/>
              <a:t>The </a:t>
            </a:r>
            <a:r>
              <a:rPr lang="nb-NO" sz="3200" dirty="0" err="1"/>
              <a:t>language</a:t>
            </a:r>
            <a:r>
              <a:rPr lang="nb-NO" sz="3200" dirty="0"/>
              <a:t> has </a:t>
            </a:r>
            <a:r>
              <a:rPr lang="nb-NO" sz="3200" b="1" dirty="0" err="1"/>
              <a:t>binary</a:t>
            </a:r>
            <a:r>
              <a:rPr lang="nb-NO" sz="3200" b="1" dirty="0"/>
              <a:t> </a:t>
            </a:r>
            <a:r>
              <a:rPr lang="nb-NO" sz="3200" b="1" dirty="0" err="1"/>
              <a:t>categories</a:t>
            </a:r>
            <a:r>
              <a:rPr lang="nb-NO" sz="3200" dirty="0"/>
              <a:t>, </a:t>
            </a:r>
            <a:r>
              <a:rPr lang="nb-NO" sz="3200" dirty="0" err="1"/>
              <a:t>but</a:t>
            </a:r>
            <a:r>
              <a:rPr lang="nb-NO" sz="3200" dirty="0"/>
              <a:t> </a:t>
            </a:r>
            <a:r>
              <a:rPr lang="nb-NO" sz="3200" dirty="0" err="1"/>
              <a:t>the</a:t>
            </a:r>
            <a:r>
              <a:rPr lang="nb-NO" sz="3200" dirty="0"/>
              <a:t> </a:t>
            </a:r>
            <a:r>
              <a:rPr lang="nb-NO" sz="3200" dirty="0" err="1"/>
              <a:t>community</a:t>
            </a:r>
            <a:r>
              <a:rPr lang="nb-NO" sz="3200" dirty="0"/>
              <a:t> </a:t>
            </a:r>
            <a:r>
              <a:rPr lang="nb-NO" sz="3200" dirty="0" err="1"/>
              <a:t>of</a:t>
            </a:r>
            <a:r>
              <a:rPr lang="nb-NO" sz="3200" dirty="0"/>
              <a:t> speakers </a:t>
            </a:r>
            <a:r>
              <a:rPr lang="nb-NO" sz="3200" dirty="0" err="1"/>
              <a:t>uses</a:t>
            </a:r>
            <a:r>
              <a:rPr lang="nb-NO" sz="3200" dirty="0"/>
              <a:t> </a:t>
            </a:r>
            <a:r>
              <a:rPr lang="nb-NO" sz="3200" dirty="0" err="1"/>
              <a:t>them</a:t>
            </a:r>
            <a:r>
              <a:rPr lang="nb-NO" sz="3200" dirty="0"/>
              <a:t> to </a:t>
            </a:r>
            <a:r>
              <a:rPr lang="nb-NO" sz="3200" dirty="0" err="1"/>
              <a:t>describe</a:t>
            </a:r>
            <a:r>
              <a:rPr lang="nb-NO" sz="3200" dirty="0"/>
              <a:t> a </a:t>
            </a:r>
            <a:r>
              <a:rPr lang="nb-NO" sz="3200" b="1" dirty="0" err="1"/>
              <a:t>continuous</a:t>
            </a:r>
            <a:r>
              <a:rPr lang="nb-NO" sz="3200" b="1" dirty="0"/>
              <a:t> </a:t>
            </a:r>
            <a:r>
              <a:rPr lang="nb-NO" sz="3200" b="1" dirty="0" err="1"/>
              <a:t>reality</a:t>
            </a:r>
            <a:endParaRPr lang="nb-NO" sz="3200" b="1" dirty="0"/>
          </a:p>
        </p:txBody>
      </p:sp>
    </p:spTree>
    <p:extLst>
      <p:ext uri="{BB962C8B-B14F-4D97-AF65-F5344CB8AC3E}">
        <p14:creationId xmlns:p14="http://schemas.microsoft.com/office/powerpoint/2010/main" val="33575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>
            <a:extLst>
              <a:ext uri="{FF2B5EF4-FFF2-40B4-BE49-F238E27FC236}">
                <a16:creationId xmlns:a16="http://schemas.microsoft.com/office/drawing/2014/main" id="{6CF18539-6A4E-2E48-8877-435675E60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20" y="4058520"/>
            <a:ext cx="3628704" cy="252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itle 3">
            <a:extLst>
              <a:ext uri="{FF2B5EF4-FFF2-40B4-BE49-F238E27FC236}">
                <a16:creationId xmlns:a16="http://schemas.microsoft.com/office/drawing/2014/main" id="{023A2700-A42A-D444-A4F3-C0992784726F}"/>
              </a:ext>
            </a:extLst>
          </p:cNvPr>
          <p:cNvSpPr txBox="1">
            <a:spLocks/>
          </p:cNvSpPr>
          <p:nvPr/>
        </p:nvSpPr>
        <p:spPr bwMode="auto">
          <a:xfrm>
            <a:off x="1140542" y="333375"/>
            <a:ext cx="8411446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nb-NO" sz="4400" b="1" dirty="0">
                <a:latin typeface="+mj-lt"/>
              </a:rPr>
              <a:t>What is a grammatical profile?</a:t>
            </a:r>
          </a:p>
        </p:txBody>
      </p:sp>
      <p:sp>
        <p:nvSpPr>
          <p:cNvPr id="25603" name="Content Placeholder 4">
            <a:extLst>
              <a:ext uri="{FF2B5EF4-FFF2-40B4-BE49-F238E27FC236}">
                <a16:creationId xmlns:a16="http://schemas.microsoft.com/office/drawing/2014/main" id="{6124DA5D-2223-A74B-B26D-CBECD5233A26}"/>
              </a:ext>
            </a:extLst>
          </p:cNvPr>
          <p:cNvSpPr txBox="1">
            <a:spLocks/>
          </p:cNvSpPr>
          <p:nvPr/>
        </p:nvSpPr>
        <p:spPr bwMode="auto">
          <a:xfrm>
            <a:off x="1494504" y="1237368"/>
            <a:ext cx="4375354" cy="3145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9pPr>
          </a:lstStyle>
          <a:p>
            <a:pPr>
              <a:buClr>
                <a:srgbClr val="AFBD22"/>
              </a:buClr>
              <a:buFontTx/>
              <a:buNone/>
            </a:pPr>
            <a:r>
              <a:rPr lang="en-US" altLang="nb-NO" sz="2800" dirty="0">
                <a:latin typeface="+mn-lt"/>
              </a:rPr>
              <a:t>Inflected words have different forms:</a:t>
            </a:r>
          </a:p>
          <a:p>
            <a:pPr lvl="2">
              <a:buClr>
                <a:srgbClr val="AFBD22"/>
              </a:buClr>
              <a:buFontTx/>
              <a:buNone/>
            </a:pPr>
            <a:r>
              <a:rPr lang="en-US" altLang="nb-NO" sz="2400" i="1" dirty="0">
                <a:latin typeface="+mn-lt"/>
              </a:rPr>
              <a:t>eat 		</a:t>
            </a:r>
            <a:r>
              <a:rPr lang="en-US" altLang="nb-NO" sz="2400" dirty="0">
                <a:latin typeface="+mn-lt"/>
              </a:rPr>
              <a:t>749 M</a:t>
            </a:r>
            <a:endParaRPr lang="en-US" altLang="nb-NO" sz="2400" i="1" dirty="0">
              <a:latin typeface="+mn-lt"/>
            </a:endParaRPr>
          </a:p>
          <a:p>
            <a:pPr lvl="2">
              <a:buClr>
                <a:srgbClr val="AFBD22"/>
              </a:buClr>
              <a:buFontTx/>
              <a:buNone/>
            </a:pPr>
            <a:r>
              <a:rPr lang="en-US" altLang="nb-NO" sz="2400" i="1" dirty="0">
                <a:latin typeface="+mn-lt"/>
              </a:rPr>
              <a:t>eats		</a:t>
            </a:r>
            <a:r>
              <a:rPr lang="en-US" altLang="nb-NO" sz="2400" dirty="0">
                <a:latin typeface="+mn-lt"/>
              </a:rPr>
              <a:t>121 M</a:t>
            </a:r>
            <a:endParaRPr lang="en-US" altLang="nb-NO" sz="2400" i="1" dirty="0">
              <a:latin typeface="+mn-lt"/>
            </a:endParaRPr>
          </a:p>
          <a:p>
            <a:pPr lvl="2">
              <a:buClr>
                <a:srgbClr val="AFBD22"/>
              </a:buClr>
              <a:buFontTx/>
              <a:buNone/>
            </a:pPr>
            <a:r>
              <a:rPr lang="en-US" altLang="nb-NO" sz="2400" i="1" dirty="0">
                <a:latin typeface="+mn-lt"/>
              </a:rPr>
              <a:t>eating		</a:t>
            </a:r>
            <a:r>
              <a:rPr lang="en-US" altLang="nb-NO" sz="2400" dirty="0">
                <a:latin typeface="+mn-lt"/>
              </a:rPr>
              <a:t>514 M</a:t>
            </a:r>
            <a:endParaRPr lang="en-US" altLang="nb-NO" sz="2400" i="1" dirty="0">
              <a:latin typeface="+mn-lt"/>
            </a:endParaRPr>
          </a:p>
          <a:p>
            <a:pPr lvl="2">
              <a:buClr>
                <a:srgbClr val="AFBD22"/>
              </a:buClr>
              <a:buFontTx/>
              <a:buNone/>
            </a:pPr>
            <a:r>
              <a:rPr lang="en-US" altLang="nb-NO" sz="2400" i="1" dirty="0">
                <a:latin typeface="+mn-lt"/>
              </a:rPr>
              <a:t>eaten		</a:t>
            </a:r>
            <a:r>
              <a:rPr lang="en-US" altLang="nb-NO" sz="2400" dirty="0">
                <a:latin typeface="+mn-lt"/>
              </a:rPr>
              <a:t>88.8 M</a:t>
            </a:r>
          </a:p>
          <a:p>
            <a:pPr lvl="2">
              <a:buClr>
                <a:srgbClr val="AFBD22"/>
              </a:buClr>
              <a:buFontTx/>
              <a:buNone/>
            </a:pPr>
            <a:r>
              <a:rPr lang="en-US" altLang="nb-NO" sz="2400" i="1" dirty="0">
                <a:latin typeface="+mn-lt"/>
              </a:rPr>
              <a:t>ate		</a:t>
            </a:r>
            <a:r>
              <a:rPr lang="en-US" altLang="nb-NO" sz="2400" dirty="0">
                <a:latin typeface="+mn-lt"/>
              </a:rPr>
              <a:t>258 M</a:t>
            </a:r>
            <a:endParaRPr lang="en-US" altLang="nb-NO" sz="2400" i="1" dirty="0">
              <a:latin typeface="+mn-l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8C0219-9F4A-164A-A625-888B0356AB3D}"/>
              </a:ext>
            </a:extLst>
          </p:cNvPr>
          <p:cNvGraphicFramePr>
            <a:graphicFrameLocks/>
          </p:cNvGraphicFramePr>
          <p:nvPr/>
        </p:nvGraphicFramePr>
        <p:xfrm>
          <a:off x="6126279" y="1376086"/>
          <a:ext cx="4571217" cy="3145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605" name="TextBox 2">
            <a:extLst>
              <a:ext uri="{FF2B5EF4-FFF2-40B4-BE49-F238E27FC236}">
                <a16:creationId xmlns:a16="http://schemas.microsoft.com/office/drawing/2014/main" id="{4E973BF6-8D3B-EB46-95AA-639F8EB45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813" y="4666655"/>
            <a:ext cx="51523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pitchFamily="1" charset="0"/>
                <a:ea typeface="ＭＳ Ｐゴシック" panose="020B0600070205080204" pitchFamily="34" charset="-128"/>
                <a:cs typeface="Open Sans Light" pitchFamily="1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b-NO" sz="2800" dirty="0">
                <a:latin typeface="+mn-lt"/>
              </a:rPr>
              <a:t>The grammatical profile of </a:t>
            </a:r>
            <a:r>
              <a:rPr lang="en-US" altLang="nb-NO" sz="2800" i="1" dirty="0">
                <a:latin typeface="+mn-lt"/>
              </a:rPr>
              <a:t>eat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b-NO" sz="2800" dirty="0">
                <a:latin typeface="+mn-lt"/>
              </a:rPr>
              <a:t>(a constructed example)</a:t>
            </a:r>
          </a:p>
        </p:txBody>
      </p:sp>
    </p:spTree>
    <p:extLst>
      <p:ext uri="{BB962C8B-B14F-4D97-AF65-F5344CB8AC3E}">
        <p14:creationId xmlns:p14="http://schemas.microsoft.com/office/powerpoint/2010/main" val="23085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D83F-4B51-4963-7193-3F181E87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correspondence</a:t>
            </a:r>
            <a:r>
              <a:rPr lang="nb-NO" dirty="0"/>
              <a:t> </a:t>
            </a:r>
            <a:r>
              <a:rPr lang="nb-NO" dirty="0" err="1"/>
              <a:t>analysis</a:t>
            </a:r>
            <a:r>
              <a:rPr lang="nb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E4B08-2DC5-EC0F-D07B-C4176F33B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A </a:t>
            </a:r>
            <a:r>
              <a:rPr lang="nb-NO" dirty="0" err="1"/>
              <a:t>way</a:t>
            </a:r>
            <a:r>
              <a:rPr lang="nb-NO" dirty="0"/>
              <a:t> to </a:t>
            </a:r>
            <a:r>
              <a:rPr lang="nb-NO" dirty="0" err="1"/>
              <a:t>identify</a:t>
            </a:r>
            <a:r>
              <a:rPr lang="nb-NO" dirty="0"/>
              <a:t> relationships </a:t>
            </a:r>
            <a:r>
              <a:rPr lang="nb-NO" dirty="0" err="1"/>
              <a:t>among</a:t>
            </a:r>
            <a:r>
              <a:rPr lang="nb-NO" dirty="0"/>
              <a:t> variables</a:t>
            </a:r>
          </a:p>
          <a:p>
            <a:r>
              <a:rPr lang="nb-NO" dirty="0"/>
              <a:t>Input is a </a:t>
            </a:r>
            <a:r>
              <a:rPr lang="nb-NO" dirty="0" err="1"/>
              <a:t>matrix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values</a:t>
            </a:r>
            <a:endParaRPr lang="nb-NO" dirty="0"/>
          </a:p>
          <a:p>
            <a:pPr lvl="1"/>
            <a:r>
              <a:rPr lang="nb-NO" dirty="0"/>
              <a:t>For </a:t>
            </a:r>
            <a:r>
              <a:rPr lang="nb-NO" dirty="0" err="1"/>
              <a:t>example</a:t>
            </a:r>
            <a:r>
              <a:rPr lang="nb-NO" dirty="0"/>
              <a:t>, a file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grammatical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word</a:t>
            </a:r>
            <a:r>
              <a:rPr lang="nb-NO" dirty="0"/>
              <a:t> is a </a:t>
            </a:r>
            <a:r>
              <a:rPr lang="nb-NO" dirty="0" err="1"/>
              <a:t>row</a:t>
            </a:r>
            <a:r>
              <a:rPr lang="nb-NO" dirty="0"/>
              <a:t>,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column</a:t>
            </a:r>
            <a:r>
              <a:rPr lang="nb-NO" dirty="0"/>
              <a:t> is a </a:t>
            </a:r>
            <a:r>
              <a:rPr lang="nb-NO" dirty="0" err="1"/>
              <a:t>grammatical</a:t>
            </a:r>
            <a:r>
              <a:rPr lang="nb-NO" dirty="0"/>
              <a:t> </a:t>
            </a:r>
            <a:r>
              <a:rPr lang="nb-NO" dirty="0" err="1"/>
              <a:t>category</a:t>
            </a:r>
            <a:r>
              <a:rPr lang="nb-NO" dirty="0"/>
              <a:t>, and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cell</a:t>
            </a:r>
            <a:r>
              <a:rPr lang="nb-NO" dirty="0"/>
              <a:t> </a:t>
            </a:r>
            <a:r>
              <a:rPr lang="nb-NO" dirty="0" err="1"/>
              <a:t>represents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frequency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given </a:t>
            </a:r>
            <a:r>
              <a:rPr lang="nb-NO" dirty="0" err="1"/>
              <a:t>word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given </a:t>
            </a:r>
            <a:r>
              <a:rPr lang="nb-NO" dirty="0" err="1"/>
              <a:t>category</a:t>
            </a:r>
            <a:endParaRPr lang="nb-NO" dirty="0"/>
          </a:p>
          <a:p>
            <a:r>
              <a:rPr lang="nb-NO" dirty="0" err="1"/>
              <a:t>Measurement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mathematical</a:t>
            </a:r>
            <a:r>
              <a:rPr lang="nb-NO" dirty="0"/>
              <a:t> </a:t>
            </a:r>
            <a:r>
              <a:rPr lang="nb-NO" dirty="0" err="1"/>
              <a:t>distance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row</a:t>
            </a:r>
            <a:r>
              <a:rPr lang="nb-NO" dirty="0"/>
              <a:t> and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column</a:t>
            </a:r>
            <a:r>
              <a:rPr lang="nb-NO" dirty="0"/>
              <a:t> in a </a:t>
            </a:r>
            <a:r>
              <a:rPr lang="nb-NO" dirty="0" err="1"/>
              <a:t>hypothetical</a:t>
            </a:r>
            <a:r>
              <a:rPr lang="nb-NO" dirty="0"/>
              <a:t> </a:t>
            </a:r>
            <a:r>
              <a:rPr lang="nb-NO" dirty="0" err="1"/>
              <a:t>multidimensional</a:t>
            </a:r>
            <a:r>
              <a:rPr lang="nb-NO" dirty="0"/>
              <a:t> </a:t>
            </a:r>
            <a:r>
              <a:rPr lang="nb-NO" dirty="0" err="1"/>
              <a:t>space</a:t>
            </a:r>
            <a:endParaRPr lang="nb-NO" dirty="0"/>
          </a:p>
          <a:p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dimension</a:t>
            </a:r>
            <a:r>
              <a:rPr lang="nb-NO" dirty="0"/>
              <a:t> is </a:t>
            </a:r>
            <a:r>
              <a:rPr lang="nb-NO" dirty="0" err="1"/>
              <a:t>called</a:t>
            </a:r>
            <a:r>
              <a:rPr lang="nb-NO" dirty="0"/>
              <a:t> a “</a:t>
            </a:r>
            <a:r>
              <a:rPr lang="nb-NO" dirty="0" err="1"/>
              <a:t>factor</a:t>
            </a:r>
            <a:r>
              <a:rPr lang="nb-NO" dirty="0"/>
              <a:t>”</a:t>
            </a:r>
          </a:p>
          <a:p>
            <a:r>
              <a:rPr lang="nb-NO" dirty="0"/>
              <a:t>“</a:t>
            </a:r>
            <a:r>
              <a:rPr lang="nb-NO" dirty="0" err="1"/>
              <a:t>Factors</a:t>
            </a:r>
            <a:r>
              <a:rPr lang="nb-NO" dirty="0"/>
              <a:t>”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ordered</a:t>
            </a:r>
            <a:r>
              <a:rPr lang="nb-NO" dirty="0"/>
              <a:t> from most to </a:t>
            </a:r>
            <a:r>
              <a:rPr lang="nb-NO" dirty="0" err="1"/>
              <a:t>least</a:t>
            </a:r>
            <a:r>
              <a:rPr lang="nb-NO" dirty="0"/>
              <a:t> </a:t>
            </a:r>
            <a:r>
              <a:rPr lang="nb-NO" dirty="0" err="1"/>
              <a:t>important</a:t>
            </a:r>
            <a:endParaRPr lang="nb-NO" dirty="0"/>
          </a:p>
          <a:p>
            <a:r>
              <a:rPr lang="nb-NO" dirty="0" err="1"/>
              <a:t>Two</a:t>
            </a:r>
            <a:r>
              <a:rPr lang="nb-NO" dirty="0"/>
              <a:t> most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factors</a:t>
            </a:r>
            <a:r>
              <a:rPr lang="nb-NO" dirty="0"/>
              <a:t> </a:t>
            </a:r>
            <a:r>
              <a:rPr lang="nb-NO" dirty="0" err="1"/>
              <a:t>define</a:t>
            </a:r>
            <a:r>
              <a:rPr lang="nb-NO" dirty="0"/>
              <a:t> </a:t>
            </a:r>
            <a:r>
              <a:rPr lang="nb-NO" dirty="0" err="1"/>
              <a:t>X</a:t>
            </a:r>
            <a:r>
              <a:rPr lang="nb-NO" dirty="0"/>
              <a:t> and Y </a:t>
            </a:r>
            <a:r>
              <a:rPr lang="nb-NO" dirty="0" err="1"/>
              <a:t>axis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plot</a:t>
            </a:r>
          </a:p>
        </p:txBody>
      </p:sp>
    </p:spTree>
    <p:extLst>
      <p:ext uri="{BB962C8B-B14F-4D97-AF65-F5344CB8AC3E}">
        <p14:creationId xmlns:p14="http://schemas.microsoft.com/office/powerpoint/2010/main" val="163683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1601-26D8-45CC-353B-D1E14CA8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Case </a:t>
            </a:r>
            <a:r>
              <a:rPr lang="nb-NO" dirty="0" err="1"/>
              <a:t>Study</a:t>
            </a:r>
            <a:r>
              <a:rPr lang="nb-NO" dirty="0"/>
              <a:t> 1: Singular vs. Plural</a:t>
            </a:r>
          </a:p>
        </p:txBody>
      </p:sp>
    </p:spTree>
    <p:extLst>
      <p:ext uri="{BB962C8B-B14F-4D97-AF65-F5344CB8AC3E}">
        <p14:creationId xmlns:p14="http://schemas.microsoft.com/office/powerpoint/2010/main" val="367727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C70A-95A0-094A-94C1-D40E4802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Data from </a:t>
            </a:r>
            <a:r>
              <a:rPr lang="en-US" sz="3600" dirty="0" err="1"/>
              <a:t>SynTagRus</a:t>
            </a:r>
            <a:r>
              <a:rPr lang="en-US" sz="3600" dirty="0"/>
              <a:t>, </a:t>
            </a:r>
            <a:r>
              <a:rPr lang="en-GB" sz="3600" dirty="0"/>
              <a:t>a “gold standard” (manually annotated) corpus of about 1M words</a:t>
            </a:r>
            <a:endParaRPr lang="nb-NO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C7FB-56A4-3F4A-85E8-79384DD6C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1184"/>
            <a:ext cx="9984129" cy="7142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b-NO" sz="4000" dirty="0" err="1"/>
              <a:t>Grammatical</a:t>
            </a:r>
            <a:r>
              <a:rPr lang="nb-NO" sz="4000" dirty="0"/>
              <a:t> </a:t>
            </a:r>
            <a:r>
              <a:rPr lang="nb-NO" sz="4000" dirty="0" err="1"/>
              <a:t>profiles</a:t>
            </a:r>
            <a:r>
              <a:rPr lang="nb-NO" sz="4000" dirty="0"/>
              <a:t> </a:t>
            </a:r>
            <a:r>
              <a:rPr lang="nb-NO" sz="4000" dirty="0" err="1"/>
              <a:t>of</a:t>
            </a:r>
            <a:r>
              <a:rPr lang="nb-NO" sz="4000" dirty="0"/>
              <a:t> 95 </a:t>
            </a:r>
            <a:r>
              <a:rPr lang="nb-NO" sz="4000" dirty="0" err="1"/>
              <a:t>masculine</a:t>
            </a:r>
            <a:r>
              <a:rPr lang="nb-NO" sz="4000" dirty="0"/>
              <a:t> </a:t>
            </a:r>
            <a:r>
              <a:rPr lang="nb-NO" sz="4000" dirty="0" err="1"/>
              <a:t>animate</a:t>
            </a:r>
            <a:r>
              <a:rPr lang="nb-NO" sz="4000" dirty="0"/>
              <a:t> </a:t>
            </a:r>
            <a:r>
              <a:rPr lang="nb-NO" sz="4000" dirty="0" err="1"/>
              <a:t>nouns</a:t>
            </a:r>
            <a:r>
              <a:rPr lang="nb-NO" sz="4000" dirty="0"/>
              <a:t> </a:t>
            </a:r>
            <a:r>
              <a:rPr lang="nb-NO" sz="4000" dirty="0" err="1"/>
              <a:t>attested</a:t>
            </a:r>
            <a:r>
              <a:rPr lang="nb-NO" sz="4000" dirty="0"/>
              <a:t> </a:t>
            </a:r>
            <a:r>
              <a:rPr lang="en-US" sz="4000" dirty="0"/>
              <a:t>≥50 times</a:t>
            </a:r>
            <a:endParaRPr lang="nb-NO" sz="4000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9E42-4388-0448-ABE2-88A4ED58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8</a:t>
            </a:fld>
            <a:endParaRPr lang="en-US" noProof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1E8BE8-5E95-3A42-B03A-C12DC123F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24395"/>
              </p:ext>
            </p:extLst>
          </p:nvPr>
        </p:nvGraphicFramePr>
        <p:xfrm>
          <a:off x="822766" y="2687693"/>
          <a:ext cx="9446618" cy="136304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059694">
                  <a:extLst>
                    <a:ext uri="{9D8B030D-6E8A-4147-A177-3AD203B41FA5}">
                      <a16:colId xmlns:a16="http://schemas.microsoft.com/office/drawing/2014/main" val="2453327093"/>
                    </a:ext>
                  </a:extLst>
                </a:gridCol>
                <a:gridCol w="1651970">
                  <a:extLst>
                    <a:ext uri="{9D8B030D-6E8A-4147-A177-3AD203B41FA5}">
                      <a16:colId xmlns:a16="http://schemas.microsoft.com/office/drawing/2014/main" val="1117630007"/>
                    </a:ext>
                  </a:extLst>
                </a:gridCol>
                <a:gridCol w="2010601">
                  <a:extLst>
                    <a:ext uri="{9D8B030D-6E8A-4147-A177-3AD203B41FA5}">
                      <a16:colId xmlns:a16="http://schemas.microsoft.com/office/drawing/2014/main" val="3979042521"/>
                    </a:ext>
                  </a:extLst>
                </a:gridCol>
                <a:gridCol w="1574089">
                  <a:extLst>
                    <a:ext uri="{9D8B030D-6E8A-4147-A177-3AD203B41FA5}">
                      <a16:colId xmlns:a16="http://schemas.microsoft.com/office/drawing/2014/main" val="1844107933"/>
                    </a:ext>
                  </a:extLst>
                </a:gridCol>
                <a:gridCol w="1575132">
                  <a:extLst>
                    <a:ext uri="{9D8B030D-6E8A-4147-A177-3AD203B41FA5}">
                      <a16:colId xmlns:a16="http://schemas.microsoft.com/office/drawing/2014/main" val="3130461538"/>
                    </a:ext>
                  </a:extLst>
                </a:gridCol>
                <a:gridCol w="1575132">
                  <a:extLst>
                    <a:ext uri="{9D8B030D-6E8A-4147-A177-3AD203B41FA5}">
                      <a16:colId xmlns:a16="http://schemas.microsoft.com/office/drawing/2014/main" val="1880590918"/>
                    </a:ext>
                  </a:extLst>
                </a:gridCol>
              </a:tblGrid>
              <a:tr h="6815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freq</a:t>
                      </a:r>
                      <a:endParaRPr lang="nb-N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lemma</a:t>
                      </a:r>
                      <a:endParaRPr lang="nb-N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gramm</a:t>
                      </a:r>
                      <a:endParaRPr lang="nb-N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total</a:t>
                      </a:r>
                      <a:endParaRPr lang="nb-N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sg.nom</a:t>
                      </a:r>
                      <a:endParaRPr lang="nb-N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sg.gen</a:t>
                      </a:r>
                      <a:endParaRPr lang="nb-N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4731888"/>
                  </a:ext>
                </a:extLst>
              </a:tr>
              <a:tr h="6815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2651</a:t>
                      </a:r>
                      <a:endParaRPr lang="nb-N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человек</a:t>
                      </a:r>
                      <a:endParaRPr lang="nb-N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Masc.Anim</a:t>
                      </a:r>
                      <a:endParaRPr lang="nb-NO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2651</a:t>
                      </a:r>
                      <a:endParaRPr lang="nb-N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14.79</a:t>
                      </a:r>
                      <a:endParaRPr lang="nb-N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14.22</a:t>
                      </a:r>
                      <a:endParaRPr lang="nb-NO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294107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9EDB04-72D1-D443-8BAE-77C92C17AC6A}"/>
              </a:ext>
            </a:extLst>
          </p:cNvPr>
          <p:cNvSpPr txBox="1">
            <a:spLocks/>
          </p:cNvSpPr>
          <p:nvPr/>
        </p:nvSpPr>
        <p:spPr>
          <a:xfrm>
            <a:off x="844940" y="4192144"/>
            <a:ext cx="9244682" cy="1941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means that 2651 forms of the word </a:t>
            </a:r>
            <a:r>
              <a:rPr lang="en-US" sz="2000" dirty="0" err="1"/>
              <a:t>человек</a:t>
            </a:r>
            <a:r>
              <a:rPr lang="en-US" sz="2000" dirty="0"/>
              <a:t> ‘person’ appear in the corpus, and that 14.79% of them are Nominative Singular forms, 14.22% are Genitive Singular forms, etc.</a:t>
            </a:r>
            <a:r>
              <a:rPr lang="nb-NO" sz="2000" dirty="0"/>
              <a:t>  </a:t>
            </a:r>
            <a:r>
              <a:rPr lang="nb-NO" sz="2000" dirty="0" err="1"/>
              <a:t>There</a:t>
            </a:r>
            <a:r>
              <a:rPr lang="nb-NO" sz="2000" dirty="0"/>
              <a:t> </a:t>
            </a:r>
            <a:r>
              <a:rPr lang="nb-NO" sz="2000" dirty="0" err="1"/>
              <a:t>are</a:t>
            </a:r>
            <a:r>
              <a:rPr lang="nb-NO" sz="2000" dirty="0"/>
              <a:t> </a:t>
            </a:r>
            <a:r>
              <a:rPr lang="nb-NO" sz="2000" dirty="0" err="1"/>
              <a:t>ten</a:t>
            </a:r>
            <a:r>
              <a:rPr lang="nb-NO" sz="2000" dirty="0"/>
              <a:t> more </a:t>
            </a:r>
            <a:r>
              <a:rPr lang="nb-NO" sz="2000" dirty="0" err="1"/>
              <a:t>columns</a:t>
            </a:r>
            <a:r>
              <a:rPr lang="nb-NO" sz="2000" dirty="0"/>
              <a:t> for all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case + </a:t>
            </a:r>
            <a:r>
              <a:rPr lang="nb-NO" sz="2000" dirty="0" err="1"/>
              <a:t>number</a:t>
            </a:r>
            <a:r>
              <a:rPr lang="nb-NO" sz="2000" dirty="0"/>
              <a:t> combinations.</a:t>
            </a:r>
          </a:p>
        </p:txBody>
      </p:sp>
    </p:spTree>
    <p:extLst>
      <p:ext uri="{BB962C8B-B14F-4D97-AF65-F5344CB8AC3E}">
        <p14:creationId xmlns:p14="http://schemas.microsoft.com/office/powerpoint/2010/main" val="330467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5A47187-21E5-A5F8-0E60-EDBADE5A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6" y="2438106"/>
            <a:ext cx="10921782" cy="355473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A160B6-1D8E-20A4-576D-8F439B64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1899615"/>
      </p:ext>
    </p:extLst>
  </p:cSld>
  <p:clrMapOvr>
    <a:masterClrMapping/>
  </p:clrMapOvr>
</p:sld>
</file>

<file path=ppt/theme/theme1.xml><?xml version="1.0" encoding="utf-8"?>
<a:theme xmlns:a="http://schemas.openxmlformats.org/drawingml/2006/main" name="Čuovgat minstarii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samisk.potx" id="{E8B0E770-A85D-46D2-843C-7500BB3DA89D}" vid="{7333D2CD-0B1B-483A-A3BB-0487F5992E8A}"/>
    </a:ext>
  </a:extLst>
</a:theme>
</file>

<file path=ppt/theme/theme2.xml><?xml version="1.0" encoding="utf-8"?>
<a:theme xmlns:a="http://schemas.openxmlformats.org/drawingml/2006/main" name="Čuovgat minstara haga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samisk.potx" id="{E8B0E770-A85D-46D2-843C-7500BB3DA89D}" vid="{6F76BCF1-D8C8-49C8-BD21-060C347D80C1}"/>
    </a:ext>
  </a:extLst>
</a:theme>
</file>

<file path=ppt/theme/theme3.xml><?xml version="1.0" encoding="utf-8"?>
<a:theme xmlns:a="http://schemas.openxmlformats.org/drawingml/2006/main" name="Seavdnjat minstariin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samisk.potx" id="{E8B0E770-A85D-46D2-843C-7500BB3DA89D}" vid="{FD7A3FB9-299B-4C31-A6DE-DDDF81F75ACC}"/>
    </a:ext>
  </a:extLst>
</a:theme>
</file>

<file path=ppt/theme/theme4.xml><?xml version="1.0" encoding="utf-8"?>
<a:theme xmlns:a="http://schemas.openxmlformats.org/drawingml/2006/main" name="Seavdnjat minstara haga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T PowerPoint samisk.potx" id="{E8B0E770-A85D-46D2-843C-7500BB3DA89D}" vid="{0482B9C7-423D-43E2-A685-28ED2AC3AE7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iT Blå_lysblå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UiT Blå_lysblå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F74B9924A90429AFF83904CD5AC51" ma:contentTypeVersion="10" ma:contentTypeDescription="Create a new document." ma:contentTypeScope="" ma:versionID="c219061678790ba91acd956595d5746d">
  <xsd:schema xmlns:xsd="http://www.w3.org/2001/XMLSchema" xmlns:xs="http://www.w3.org/2001/XMLSchema" xmlns:p="http://schemas.microsoft.com/office/2006/metadata/properties" xmlns:ns2="6c86f083-272a-4d16-a1ee-41e11cc1f196" xmlns:ns3="398a922c-8803-48c8-8c4d-45441d0c0e87" targetNamespace="http://schemas.microsoft.com/office/2006/metadata/properties" ma:root="true" ma:fieldsID="0367899129e833eb231d53942e145767" ns2:_="" ns3:_="">
    <xsd:import namespace="6c86f083-272a-4d16-a1ee-41e11cc1f196"/>
    <xsd:import namespace="398a922c-8803-48c8-8c4d-45441d0c0e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6f083-272a-4d16-a1ee-41e11cc1f1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a922c-8803-48c8-8c4d-45441d0c0e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225C4F-9F91-4619-AF01-430AED6736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90B68E-D52F-4203-902B-4489BF83E8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6f083-272a-4d16-a1ee-41e11cc1f196"/>
    <ds:schemaRef ds:uri="398a922c-8803-48c8-8c4d-45441d0c0e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05FEAB-2328-4206-889B-36B6912FDE07}">
  <ds:schemaRefs>
    <ds:schemaRef ds:uri="398a922c-8803-48c8-8c4d-45441d0c0e87"/>
    <ds:schemaRef ds:uri="http://purl.org/dc/dcmitype/"/>
    <ds:schemaRef ds:uri="http://purl.org/dc/elements/1.1/"/>
    <ds:schemaRef ds:uri="6c86f083-272a-4d16-a1ee-41e11cc1f196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Čuovgat minstariin</Template>
  <TotalTime>136</TotalTime>
  <Words>1155</Words>
  <Application>Microsoft Macintosh PowerPoint</Application>
  <PresentationFormat>Widescreen</PresentationFormat>
  <Paragraphs>158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Open Sans</vt:lpstr>
      <vt:lpstr>Open Sans Light</vt:lpstr>
      <vt:lpstr>Times New Roman</vt:lpstr>
      <vt:lpstr>Čuovgat minstariin</vt:lpstr>
      <vt:lpstr>Čuovgat minstara haga</vt:lpstr>
      <vt:lpstr>Seavdnjat minstariin</vt:lpstr>
      <vt:lpstr>Seavdnjat minstara haga</vt:lpstr>
      <vt:lpstr>Scalar reality and linguistic categories</vt:lpstr>
      <vt:lpstr>Tension between  discreteness and scalarity</vt:lpstr>
      <vt:lpstr>On the continuous debate about discreteness (Langacker 2006)</vt:lpstr>
      <vt:lpstr>Scalarity in discrete grammatical categories: Two case studies</vt:lpstr>
      <vt:lpstr>PowerPoint Presentation</vt:lpstr>
      <vt:lpstr>What is correspondence analysis?</vt:lpstr>
      <vt:lpstr>Case Study 1: Singular vs. Plural</vt:lpstr>
      <vt:lpstr>Data from SynTagRus, a “gold standard” (manually annotated) corpus of about 1M words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extremes</vt:lpstr>
      <vt:lpstr>Case Study 2: Perfective vs. Imperfective</vt:lpstr>
      <vt:lpstr>Grammatical Profiles of Russian Verbs Bottom-Up</vt:lpstr>
      <vt:lpstr>Correspondence Analysis of Journalistic Data</vt:lpstr>
      <vt:lpstr>On the Following Slide… </vt:lpstr>
      <vt:lpstr>PowerPoint Presentation</vt:lpstr>
      <vt:lpstr>Factor 1 correctly predicts aspect 91.3%  (negative = perfective vs. positive = imperfective)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Alexis Janda</dc:creator>
  <cp:lastModifiedBy>Laura Alexis Janda</cp:lastModifiedBy>
  <cp:revision>1</cp:revision>
  <dcterms:created xsi:type="dcterms:W3CDTF">2022-08-03T11:40:36Z</dcterms:created>
  <dcterms:modified xsi:type="dcterms:W3CDTF">2022-08-16T09:40:09Z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0x01010090CF74B9924A90429AFF83904CD5AC51</vt:lpwstr>
  </property>
</Properties>
</file>