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28" r:id="rId2"/>
    <p:sldId id="371" r:id="rId3"/>
    <p:sldId id="372" r:id="rId4"/>
    <p:sldId id="359" r:id="rId5"/>
    <p:sldId id="331" r:id="rId6"/>
    <p:sldId id="360" r:id="rId7"/>
    <p:sldId id="373" r:id="rId8"/>
    <p:sldId id="333" r:id="rId9"/>
    <p:sldId id="336" r:id="rId10"/>
    <p:sldId id="337" r:id="rId11"/>
    <p:sldId id="370" r:id="rId12"/>
    <p:sldId id="363" r:id="rId13"/>
    <p:sldId id="365" r:id="rId14"/>
    <p:sldId id="341" r:id="rId15"/>
    <p:sldId id="366" r:id="rId16"/>
    <p:sldId id="343" r:id="rId17"/>
    <p:sldId id="368" r:id="rId18"/>
    <p:sldId id="374" r:id="rId19"/>
    <p:sldId id="367" r:id="rId20"/>
    <p:sldId id="376" r:id="rId21"/>
    <p:sldId id="380" r:id="rId22"/>
    <p:sldId id="377" r:id="rId23"/>
    <p:sldId id="378" r:id="rId24"/>
    <p:sldId id="379" r:id="rId25"/>
    <p:sldId id="387" r:id="rId26"/>
    <p:sldId id="383" r:id="rId27"/>
    <p:sldId id="384" r:id="rId28"/>
    <p:sldId id="382" r:id="rId29"/>
    <p:sldId id="375" r:id="rId30"/>
    <p:sldId id="258" r:id="rId31"/>
    <p:sldId id="260" r:id="rId32"/>
    <p:sldId id="386" r:id="rId33"/>
    <p:sldId id="389" r:id="rId34"/>
    <p:sldId id="388" r:id="rId35"/>
    <p:sldId id="349" r:id="rId36"/>
  </p:sldIdLst>
  <p:sldSz cx="9144000" cy="5143500" type="screen16x9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9">
          <p15:clr>
            <a:srgbClr val="A4A3A4"/>
          </p15:clr>
        </p15:guide>
        <p15:guide id="2" pos="4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6FFA"/>
    <a:srgbClr val="BC6CED"/>
    <a:srgbClr val="007396"/>
    <a:srgbClr val="59BEC9"/>
    <a:srgbClr val="F1B523"/>
    <a:srgbClr val="EDEDED"/>
    <a:srgbClr val="FFB952"/>
    <a:srgbClr val="B1B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0"/>
    <p:restoredTop sz="91455"/>
  </p:normalViewPr>
  <p:slideViewPr>
    <p:cSldViewPr snapToGrid="0" snapToObjects="1">
      <p:cViewPr varScale="1">
        <p:scale>
          <a:sx n="114" d="100"/>
          <a:sy n="114" d="100"/>
        </p:scale>
        <p:origin x="528" y="168"/>
      </p:cViewPr>
      <p:guideLst>
        <p:guide orient="horz" pos="2899"/>
        <p:guide pos="4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18494E-CA58-EE43-A1DD-F8DDCEEBE1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017D3-02FD-B440-A408-C9F6BEE191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2465B-12BC-AF4B-87DE-D94ACC12870A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4FDCF-200A-0E48-8C34-9CE241C885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BDD52-0CEC-9F4C-A0FD-A2BD8334CA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0B616-0663-DD46-9381-94F81A832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54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DDA1C-5016-704B-8118-08AD164B5822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6C106-4089-BB4D-9FF0-DF66D6CD0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03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432806"/>
            <a:ext cx="4934354" cy="110251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6" y="2704629"/>
            <a:ext cx="4675782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  <p:cxnSp>
        <p:nvCxnSpPr>
          <p:cNvPr id="28" name="Rett linje 27"/>
          <p:cNvCxnSpPr/>
          <p:nvPr userDrawn="1"/>
        </p:nvCxnSpPr>
        <p:spPr>
          <a:xfrm>
            <a:off x="790575" y="2617829"/>
            <a:ext cx="4579572" cy="1191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" y="3"/>
            <a:ext cx="1183204" cy="1979702"/>
          </a:xfrm>
          <a:prstGeom prst="rect">
            <a:avLst/>
          </a:prstGeom>
        </p:spPr>
      </p:pic>
      <p:pic>
        <p:nvPicPr>
          <p:cNvPr id="14" name="Bilde 13" descr="LogoNorsk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63041" y="4384258"/>
            <a:ext cx="543971" cy="532755"/>
          </a:xfrm>
          <a:prstGeom prst="rect">
            <a:avLst/>
          </a:prstGeom>
        </p:spPr>
      </p:pic>
      <p:cxnSp>
        <p:nvCxnSpPr>
          <p:cNvPr id="16" name="Rett linje 15"/>
          <p:cNvCxnSpPr/>
          <p:nvPr userDrawn="1"/>
        </p:nvCxnSpPr>
        <p:spPr>
          <a:xfrm flipV="1">
            <a:off x="2488893" y="2162369"/>
            <a:ext cx="6655107" cy="2981139"/>
          </a:xfrm>
          <a:prstGeom prst="line">
            <a:avLst/>
          </a:prstGeom>
          <a:ln w="25400" cap="flat" cmpd="sng" algn="ctr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/>
          <p:nvPr userDrawn="1"/>
        </p:nvCxnSpPr>
        <p:spPr>
          <a:xfrm rot="16200000" flipH="1">
            <a:off x="5115120" y="1979572"/>
            <a:ext cx="4297813" cy="203005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4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tt linje 19"/>
          <p:cNvCxnSpPr/>
          <p:nvPr userDrawn="1"/>
        </p:nvCxnSpPr>
        <p:spPr>
          <a:xfrm>
            <a:off x="5668985" y="2291719"/>
            <a:ext cx="3475015" cy="1382210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/>
          <p:cNvCxnSpPr/>
          <p:nvPr userDrawn="1"/>
        </p:nvCxnSpPr>
        <p:spPr>
          <a:xfrm flipH="1">
            <a:off x="4628412" y="-83976"/>
            <a:ext cx="1994100" cy="5227483"/>
          </a:xfrm>
          <a:prstGeom prst="line">
            <a:avLst/>
          </a:prstGeom>
          <a:ln w="50800" cap="flat" cmpd="sng" algn="ctr">
            <a:solidFill>
              <a:srgbClr val="00739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23.08.2018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70300" y="1378339"/>
            <a:ext cx="3710048" cy="32162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23.08.2018</a:t>
            </a:fld>
            <a:endParaRPr lang="nb-NO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8" name="Plassholder for innhold 2"/>
          <p:cNvSpPr>
            <a:spLocks noGrp="1"/>
          </p:cNvSpPr>
          <p:nvPr>
            <p:ph sz="half" idx="13"/>
          </p:nvPr>
        </p:nvSpPr>
        <p:spPr>
          <a:xfrm>
            <a:off x="4848834" y="1378339"/>
            <a:ext cx="3710048" cy="32162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23.08.2018</a:t>
            </a:fld>
            <a:endParaRPr lang="nb-NO" noProof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23.08.2018</a:t>
            </a:fld>
            <a:endParaRPr lang="nb-NO" noProof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pic>
        <p:nvPicPr>
          <p:cNvPr id="18" name="Bild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" y="3"/>
            <a:ext cx="1183204" cy="1979702"/>
          </a:xfrm>
          <a:prstGeom prst="rect">
            <a:avLst/>
          </a:prstGeom>
        </p:spPr>
      </p:pic>
      <p:pic>
        <p:nvPicPr>
          <p:cNvPr id="19" name="Bilde 18" descr="LogoNorsk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63041" y="4384258"/>
            <a:ext cx="543971" cy="532755"/>
          </a:xfrm>
          <a:prstGeom prst="rect">
            <a:avLst/>
          </a:prstGeom>
        </p:spPr>
      </p:pic>
      <p:cxnSp>
        <p:nvCxnSpPr>
          <p:cNvPr id="20" name="Rett linje 19"/>
          <p:cNvCxnSpPr/>
          <p:nvPr userDrawn="1"/>
        </p:nvCxnSpPr>
        <p:spPr>
          <a:xfrm flipV="1">
            <a:off x="2488893" y="2035780"/>
            <a:ext cx="6953942" cy="3107727"/>
          </a:xfrm>
          <a:prstGeom prst="line">
            <a:avLst/>
          </a:prstGeom>
          <a:ln w="25400" cap="flat" cmpd="sng" algn="ctr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/>
          <p:cNvCxnSpPr/>
          <p:nvPr userDrawn="1"/>
        </p:nvCxnSpPr>
        <p:spPr>
          <a:xfrm rot="16200000" flipH="1">
            <a:off x="5115120" y="1979572"/>
            <a:ext cx="4297813" cy="203005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4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tt linje 21"/>
          <p:cNvCxnSpPr/>
          <p:nvPr userDrawn="1"/>
        </p:nvCxnSpPr>
        <p:spPr>
          <a:xfrm>
            <a:off x="5668985" y="2291719"/>
            <a:ext cx="3773855" cy="1504193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/>
          <p:nvPr userDrawn="1"/>
        </p:nvCxnSpPr>
        <p:spPr>
          <a:xfrm rot="5400000">
            <a:off x="2396684" y="669670"/>
            <a:ext cx="6858000" cy="2620072"/>
          </a:xfrm>
          <a:prstGeom prst="line">
            <a:avLst/>
          </a:prstGeom>
          <a:ln w="50800" cap="flat" cmpd="sng" algn="ctr">
            <a:solidFill>
              <a:srgbClr val="00739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b-NO" noProof="0" smtClean="0"/>
              <a:pPr/>
              <a:t>23.08.2018</a:t>
            </a:fld>
            <a:endParaRPr lang="nb-NO" noProof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noProof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8" name="Undertittel 2"/>
          <p:cNvSpPr>
            <a:spLocks noGrp="1"/>
          </p:cNvSpPr>
          <p:nvPr>
            <p:ph type="subTitle" idx="1"/>
          </p:nvPr>
        </p:nvSpPr>
        <p:spPr>
          <a:xfrm>
            <a:off x="694366" y="2704630"/>
            <a:ext cx="4675782" cy="120503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  <p:cxnSp>
        <p:nvCxnSpPr>
          <p:cNvPr id="11" name="Rett linje 10"/>
          <p:cNvCxnSpPr/>
          <p:nvPr userDrawn="1"/>
        </p:nvCxnSpPr>
        <p:spPr>
          <a:xfrm>
            <a:off x="5370152" y="3004662"/>
            <a:ext cx="3773855" cy="1128145"/>
          </a:xfrm>
          <a:prstGeom prst="line">
            <a:avLst/>
          </a:prstGeom>
          <a:ln w="19050" cap="flat" cmpd="sng" algn="ctr">
            <a:solidFill>
              <a:schemeClr val="accent6">
                <a:lumMod val="20000"/>
                <a:lumOff val="80000"/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 userDrawn="1"/>
        </p:nvSpPr>
        <p:spPr>
          <a:xfrm>
            <a:off x="694366" y="4432889"/>
            <a:ext cx="4675782" cy="293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499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70300" y="225156"/>
            <a:ext cx="7880116" cy="9126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70300" y="1313387"/>
            <a:ext cx="7888582" cy="3281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/>
              <a:t>Klikk for å redigere tekststiler i malen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383" y="4767264"/>
            <a:ext cx="647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DF9E8F3-4849-FA48-B4C8-2D894E979956}" type="datetimeFigureOut">
              <a:rPr lang="nb-NO" noProof="0" smtClean="0"/>
              <a:pPr/>
              <a:t>23.08.2018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91195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0056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8967F36-0B61-F749-ACDB-F36D75792314}" type="slidenum">
              <a:rPr lang="nb-NO" noProof="0" smtClean="0"/>
              <a:pPr/>
              <a:t>‹#›</a:t>
            </a:fld>
            <a:endParaRPr lang="nb-NO" noProof="0"/>
          </a:p>
        </p:txBody>
      </p:sp>
      <p:cxnSp>
        <p:nvCxnSpPr>
          <p:cNvPr id="16" name="Rett linje 15"/>
          <p:cNvCxnSpPr/>
          <p:nvPr/>
        </p:nvCxnSpPr>
        <p:spPr>
          <a:xfrm>
            <a:off x="770102" y="1202534"/>
            <a:ext cx="7788780" cy="1191"/>
          </a:xfrm>
          <a:prstGeom prst="line">
            <a:avLst/>
          </a:prstGeom>
          <a:ln w="12700" cap="flat" cmpd="sng" algn="ctr">
            <a:solidFill>
              <a:srgbClr val="00739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 rot="5400000">
            <a:off x="7716651" y="37188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/>
          <p:cNvCxnSpPr/>
          <p:nvPr userDrawn="1"/>
        </p:nvCxnSpPr>
        <p:spPr>
          <a:xfrm rot="10800000" flipV="1">
            <a:off x="6924737" y="4135608"/>
            <a:ext cx="2216545" cy="1007893"/>
          </a:xfrm>
          <a:prstGeom prst="line">
            <a:avLst/>
          </a:prstGeom>
          <a:ln>
            <a:solidFill>
              <a:srgbClr val="59BEC9">
                <a:alpha val="54118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 userDrawn="1"/>
        </p:nvCxnSpPr>
        <p:spPr>
          <a:xfrm rot="5400000">
            <a:off x="8331762" y="4333979"/>
            <a:ext cx="1161841" cy="457200"/>
          </a:xfrm>
          <a:prstGeom prst="line">
            <a:avLst/>
          </a:prstGeom>
          <a:ln w="19050" cap="flat" cmpd="sng" algn="ctr">
            <a:solidFill>
              <a:srgbClr val="007396">
                <a:alpha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praakbanken.gu.se/karp/#?mode=konstruktikon-ru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799" y="1432806"/>
            <a:ext cx="8315697" cy="1102519"/>
          </a:xfrm>
        </p:spPr>
        <p:txBody>
          <a:bodyPr>
            <a:noAutofit/>
          </a:bodyPr>
          <a:lstStyle/>
          <a:p>
            <a:r>
              <a:rPr lang="en-US" dirty="0"/>
              <a:t>The constructional semantics of aspect in Russian</a:t>
            </a:r>
            <a:r>
              <a:rPr lang="nb-NO" dirty="0"/>
              <a:t> </a:t>
            </a:r>
            <a:endParaRPr lang="en-US" sz="2100" dirty="0">
              <a:latin typeface="+mj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94366" y="2704628"/>
            <a:ext cx="5243296" cy="1154853"/>
          </a:xfrm>
        </p:spPr>
        <p:txBody>
          <a:bodyPr>
            <a:noAutofit/>
          </a:bodyPr>
          <a:lstStyle/>
          <a:p>
            <a:r>
              <a:rPr lang="en-US" sz="1800" dirty="0">
                <a:latin typeface="+mn-lt"/>
              </a:rPr>
              <a:t>Laura A. </a:t>
            </a:r>
            <a:r>
              <a:rPr lang="en-US" sz="1800" dirty="0" err="1">
                <a:latin typeface="+mn-lt"/>
              </a:rPr>
              <a:t>Janda</a:t>
            </a:r>
            <a:r>
              <a:rPr lang="cs-CZ" sz="1800" dirty="0">
                <a:latin typeface="+mn-lt"/>
              </a:rPr>
              <a:t>, </a:t>
            </a:r>
            <a:r>
              <a:rPr lang="en-US" sz="1800" dirty="0" err="1">
                <a:latin typeface="+mn-lt"/>
              </a:rPr>
              <a:t>UiT</a:t>
            </a:r>
            <a:r>
              <a:rPr lang="en-US" sz="1800" dirty="0">
                <a:latin typeface="+mn-lt"/>
              </a:rPr>
              <a:t> The Arctic University of Norway</a:t>
            </a:r>
          </a:p>
          <a:p>
            <a:r>
              <a:rPr lang="en-US" sz="1800" dirty="0">
                <a:latin typeface="+mn-lt"/>
              </a:rPr>
              <a:t>Robert J. Reynolds</a:t>
            </a:r>
            <a:r>
              <a:rPr lang="cs-CZ" sz="1800" dirty="0">
                <a:latin typeface="+mn-lt"/>
              </a:rPr>
              <a:t>, </a:t>
            </a:r>
            <a:r>
              <a:rPr lang="nb-NO" sz="1800" dirty="0" err="1">
                <a:latin typeface="+mn-lt"/>
              </a:rPr>
              <a:t>Brigham</a:t>
            </a:r>
            <a:r>
              <a:rPr lang="nb-NO" sz="1800" dirty="0">
                <a:latin typeface="+mn-lt"/>
              </a:rPr>
              <a:t> Young </a:t>
            </a:r>
            <a:r>
              <a:rPr lang="nb-NO" sz="1800" dirty="0" err="1">
                <a:latin typeface="+mn-lt"/>
              </a:rPr>
              <a:t>University</a:t>
            </a:r>
            <a:endParaRPr lang="en-US" sz="1800" dirty="0">
              <a:latin typeface="+mn-lt"/>
            </a:endParaRPr>
          </a:p>
        </p:txBody>
      </p:sp>
      <p:pic>
        <p:nvPicPr>
          <p:cNvPr id="6" name="Picture 3" descr="clear3large.png">
            <a:extLst>
              <a:ext uri="{FF2B5EF4-FFF2-40B4-BE49-F238E27FC236}">
                <a16:creationId xmlns:a16="http://schemas.microsoft.com/office/drawing/2014/main" id="{0F547DC4-5070-D041-819A-BCE2DA060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739" y="4232915"/>
            <a:ext cx="2830512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648BBA-2E89-524C-9D3E-BF92D08FB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00" y="3419820"/>
            <a:ext cx="1295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2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>
          <a:xfrm>
            <a:off x="1645444" y="125016"/>
            <a:ext cx="5910263" cy="414338"/>
          </a:xfrm>
        </p:spPr>
        <p:txBody>
          <a:bodyPr>
            <a:normAutofit fontScale="90000"/>
          </a:bodyPr>
          <a:lstStyle/>
          <a:p>
            <a:pPr algn="ctr"/>
            <a:r>
              <a:rPr lang="nb-NO" altLang="en-US" sz="2700">
                <a:latin typeface="Open Sans" charset="0"/>
                <a:ea typeface="ＭＳ Ｐゴシック" charset="-128"/>
                <a:cs typeface="Open Sans" charset="0"/>
              </a:rPr>
              <a:t>What our experiment looked like:</a:t>
            </a:r>
            <a:endParaRPr lang="en-US" altLang="en-US" sz="2700">
              <a:latin typeface="Open Sans" charset="0"/>
              <a:ea typeface="ＭＳ Ｐゴシック" charset="-128"/>
              <a:cs typeface="Open Sans" charset="0"/>
            </a:endParaRPr>
          </a:p>
        </p:txBody>
      </p:sp>
      <p:pic>
        <p:nvPicPr>
          <p:cNvPr id="100355" name="Content Placeholder 2" descr="Screen Shot 2016-08-22 at 19.52.2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8" r="-742"/>
          <a:stretch>
            <a:fillRect/>
          </a:stretch>
        </p:blipFill>
        <p:spPr>
          <a:xfrm>
            <a:off x="1181101" y="507206"/>
            <a:ext cx="6769894" cy="4652963"/>
          </a:xfrm>
        </p:spPr>
      </p:pic>
    </p:spTree>
    <p:extLst>
      <p:ext uri="{BB962C8B-B14F-4D97-AF65-F5344CB8AC3E}">
        <p14:creationId xmlns:p14="http://schemas.microsoft.com/office/powerpoint/2010/main" val="319026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E854-491A-354F-A774-07864789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experiment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274FA-F9BA-2F4C-B467-8C6C803CE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Ordered categorical regression model shows:</a:t>
            </a:r>
          </a:p>
          <a:p>
            <a:r>
              <a:rPr lang="en-US" sz="2400" dirty="0"/>
              <a:t>The only really robust affect is </a:t>
            </a:r>
            <a:r>
              <a:rPr lang="en-US" sz="2400" b="1" dirty="0"/>
              <a:t>whether the item being rated was the original aspect or not</a:t>
            </a:r>
          </a:p>
          <a:p>
            <a:r>
              <a:rPr lang="en-US" sz="2400" b="1" dirty="0"/>
              <a:t>Frequency</a:t>
            </a:r>
            <a:r>
              <a:rPr lang="en-US" sz="2400" dirty="0"/>
              <a:t> has </a:t>
            </a:r>
            <a:r>
              <a:rPr lang="en-US" sz="2400" b="1" dirty="0"/>
              <a:t>very little effect</a:t>
            </a:r>
          </a:p>
          <a:p>
            <a:r>
              <a:rPr lang="en-US" sz="2400" b="1" dirty="0"/>
              <a:t>No statistical difference </a:t>
            </a:r>
            <a:r>
              <a:rPr lang="en-US" sz="2400" dirty="0"/>
              <a:t>between items </a:t>
            </a:r>
            <a:r>
              <a:rPr lang="en-US" sz="2400" b="1" dirty="0"/>
              <a:t>with a known construction and those without</a:t>
            </a:r>
          </a:p>
        </p:txBody>
      </p:sp>
    </p:spTree>
    <p:extLst>
      <p:ext uri="{BB962C8B-B14F-4D97-AF65-F5344CB8AC3E}">
        <p14:creationId xmlns:p14="http://schemas.microsoft.com/office/powerpoint/2010/main" val="351598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5AB5-466C-0546-A815-F447DF3C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68" y="352975"/>
            <a:ext cx="2574345" cy="1485657"/>
          </a:xfrm>
        </p:spPr>
        <p:txBody>
          <a:bodyPr>
            <a:normAutofit/>
          </a:bodyPr>
          <a:lstStyle/>
          <a:p>
            <a:r>
              <a:rPr lang="en-US" dirty="0"/>
              <a:t>Distribution of responses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24D2BC-7421-AF42-885A-586A231753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68" y="1"/>
            <a:ext cx="5801031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10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24D2BC-7421-AF42-885A-586A231753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68" y="1"/>
            <a:ext cx="5801031" cy="5143499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9B809E4-530D-954D-80E5-79B7902D0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806" y="2556387"/>
            <a:ext cx="2237301" cy="198823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607F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altLang="x-none" sz="1350">
              <a:solidFill>
                <a:srgbClr val="FFFFFF"/>
              </a:solidFill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56E8F618-1B92-A346-A37A-4128E832E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01082"/>
            <a:ext cx="4348975" cy="3757961"/>
          </a:xfrm>
          <a:prstGeom prst="wedgeRoundRectCallout">
            <a:avLst>
              <a:gd name="adj1" fmla="val 107753"/>
              <a:gd name="adj2" fmla="val 37481"/>
              <a:gd name="adj3" fmla="val 16667"/>
            </a:avLst>
          </a:prstGeom>
          <a:solidFill>
            <a:schemeClr val="bg1"/>
          </a:solidFill>
          <a:ln w="38100">
            <a:solidFill>
              <a:srgbClr val="00607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ru-RU" altLang="x-none" sz="3200" b="1" dirty="0"/>
              <a:t>81% </a:t>
            </a:r>
            <a:r>
              <a:rPr lang="nb-NO" altLang="x-none" sz="3200" dirty="0" err="1"/>
              <a:t>of</a:t>
            </a:r>
            <a:r>
              <a:rPr lang="nb-NO" altLang="x-none" sz="3200" dirty="0"/>
              <a:t> </a:t>
            </a:r>
            <a:r>
              <a:rPr lang="nb-NO" altLang="x-none" sz="3200" dirty="0" err="1"/>
              <a:t>responses</a:t>
            </a:r>
            <a:r>
              <a:rPr lang="nb-NO" altLang="x-none" sz="3200" dirty="0"/>
              <a:t> </a:t>
            </a:r>
            <a:r>
              <a:rPr lang="nb-NO" altLang="x-none" sz="3200" dirty="0" err="1"/>
              <a:t>are</a:t>
            </a:r>
            <a:r>
              <a:rPr lang="nb-NO" altLang="x-none" sz="3200" dirty="0"/>
              <a:t> </a:t>
            </a:r>
            <a:r>
              <a:rPr lang="nb-NO" altLang="x-none" sz="3200" dirty="0" err="1"/>
              <a:t>rather</a:t>
            </a:r>
            <a:r>
              <a:rPr lang="nb-NO" altLang="x-none" sz="3200" b="1" dirty="0"/>
              <a:t> </a:t>
            </a:r>
            <a:r>
              <a:rPr lang="nb-NO" altLang="x-none" sz="3200" b="1" dirty="0" err="1"/>
              <a:t>categorical</a:t>
            </a:r>
            <a:r>
              <a:rPr lang="nb-NO" altLang="x-none" sz="3200" b="1" dirty="0"/>
              <a:t>.</a:t>
            </a:r>
          </a:p>
          <a:p>
            <a:pPr algn="ctr">
              <a:defRPr/>
            </a:pPr>
            <a:r>
              <a:rPr lang="nb-NO" altLang="x-none" sz="3200" dirty="0"/>
              <a:t>Speakers </a:t>
            </a:r>
            <a:r>
              <a:rPr lang="nb-NO" altLang="x-none" sz="3200" b="1" dirty="0" err="1"/>
              <a:t>reliably</a:t>
            </a:r>
            <a:r>
              <a:rPr lang="nb-NO" altLang="x-none" sz="3200" b="1" dirty="0"/>
              <a:t> </a:t>
            </a:r>
            <a:r>
              <a:rPr lang="nb-NO" altLang="x-none" sz="3200" b="1" dirty="0" err="1"/>
              <a:t>prefer</a:t>
            </a:r>
            <a:r>
              <a:rPr lang="nb-NO" altLang="x-none" sz="3200" b="1" dirty="0"/>
              <a:t> </a:t>
            </a:r>
            <a:r>
              <a:rPr lang="nb-NO" altLang="x-none" sz="3200" b="1" dirty="0" err="1"/>
              <a:t>the</a:t>
            </a:r>
            <a:r>
              <a:rPr lang="nb-NO" altLang="x-none" sz="3200" b="1" dirty="0"/>
              <a:t> original </a:t>
            </a:r>
            <a:r>
              <a:rPr lang="nb-NO" altLang="x-none" sz="3200" b="1" dirty="0" err="1"/>
              <a:t>aspect</a:t>
            </a:r>
            <a:r>
              <a:rPr lang="nb-NO" altLang="x-none" sz="3200" b="1" dirty="0"/>
              <a:t> </a:t>
            </a:r>
            <a:r>
              <a:rPr lang="nb-NO" altLang="x-none" sz="3200" dirty="0"/>
              <a:t>and </a:t>
            </a:r>
            <a:r>
              <a:rPr lang="nb-NO" altLang="x-none" sz="3200" dirty="0" err="1"/>
              <a:t>disprefer</a:t>
            </a:r>
            <a:r>
              <a:rPr lang="nb-NO" altLang="x-none" sz="3200" dirty="0"/>
              <a:t> </a:t>
            </a:r>
            <a:r>
              <a:rPr lang="nb-NO" altLang="x-none" sz="3200" dirty="0" err="1"/>
              <a:t>the</a:t>
            </a:r>
            <a:r>
              <a:rPr lang="nb-NO" altLang="x-none" sz="3200" dirty="0"/>
              <a:t> </a:t>
            </a:r>
            <a:r>
              <a:rPr lang="nb-NO" altLang="x-none" sz="3200" dirty="0" err="1"/>
              <a:t>opposite</a:t>
            </a:r>
            <a:r>
              <a:rPr lang="nb-NO" altLang="x-none" sz="3200" dirty="0"/>
              <a:t> </a:t>
            </a:r>
            <a:r>
              <a:rPr lang="nb-NO" altLang="x-none" sz="3200" dirty="0" err="1"/>
              <a:t>aspect</a:t>
            </a:r>
            <a:r>
              <a:rPr lang="nb-NO" altLang="x-non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5056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4AFD9-C40F-3146-B12A-D8E3FA31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of categorical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034ED-CDA0-7B44-B304-D148C6D71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8122060" cy="15116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V </a:t>
            </a:r>
            <a:r>
              <a:rPr lang="en-US" i="1" dirty="0" err="1"/>
              <a:t>vosem</a:t>
            </a:r>
            <a:r>
              <a:rPr lang="en-US" i="1" dirty="0"/>
              <a:t>’ let </a:t>
            </a:r>
            <a:r>
              <a:rPr lang="en-US" i="1" dirty="0" err="1"/>
              <a:t>mal’čik</a:t>
            </a:r>
            <a:r>
              <a:rPr lang="en-US" i="1" dirty="0"/>
              <a:t> [ </a:t>
            </a:r>
            <a:r>
              <a:rPr lang="en-US" b="1" i="1" baseline="30000" dirty="0" err="1">
                <a:solidFill>
                  <a:schemeClr val="accent6"/>
                </a:solidFill>
              </a:rPr>
              <a:t>original</a:t>
            </a:r>
            <a:r>
              <a:rPr lang="en-US" b="1" i="1" dirty="0" err="1">
                <a:solidFill>
                  <a:schemeClr val="accent6"/>
                </a:solidFill>
              </a:rPr>
              <a:t>sbežal</a:t>
            </a:r>
            <a:r>
              <a:rPr lang="en-US" b="1" i="1" dirty="0">
                <a:solidFill>
                  <a:schemeClr val="accent6"/>
                </a:solidFill>
              </a:rPr>
              <a:t> </a:t>
            </a:r>
            <a:r>
              <a:rPr lang="en-US" i="1" dirty="0"/>
              <a:t>/ </a:t>
            </a:r>
            <a:r>
              <a:rPr lang="en-US" b="1" i="1" baseline="30000" dirty="0">
                <a:solidFill>
                  <a:srgbClr val="7030A0"/>
                </a:solidFill>
              </a:rPr>
              <a:t>non-</a:t>
            </a:r>
            <a:r>
              <a:rPr lang="en-US" b="1" i="1" baseline="30000" dirty="0" err="1">
                <a:solidFill>
                  <a:srgbClr val="7030A0"/>
                </a:solidFill>
              </a:rPr>
              <a:t>original</a:t>
            </a:r>
            <a:r>
              <a:rPr lang="en-US" b="1" i="1" dirty="0" err="1">
                <a:solidFill>
                  <a:srgbClr val="7030A0"/>
                </a:solidFill>
              </a:rPr>
              <a:t>sbegal</a:t>
            </a:r>
            <a:r>
              <a:rPr lang="en-US" b="1" i="1" dirty="0">
                <a:solidFill>
                  <a:srgbClr val="7030A0"/>
                </a:solidFill>
              </a:rPr>
              <a:t> </a:t>
            </a:r>
            <a:r>
              <a:rPr lang="en-US" i="1" dirty="0"/>
              <a:t>] </a:t>
            </a:r>
            <a:r>
              <a:rPr lang="en-US" i="1" dirty="0" err="1"/>
              <a:t>iz</a:t>
            </a:r>
            <a:r>
              <a:rPr lang="en-US" i="1" dirty="0"/>
              <a:t> </a:t>
            </a:r>
            <a:r>
              <a:rPr lang="en-US" i="1" dirty="0" err="1"/>
              <a:t>doma</a:t>
            </a:r>
            <a:r>
              <a:rPr lang="en-US" i="1" dirty="0"/>
              <a:t>.</a:t>
            </a:r>
            <a:r>
              <a:rPr lang="nb-NO" dirty="0"/>
              <a:t> 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en-US" dirty="0"/>
              <a:t>‘At the age of eight the boy </a:t>
            </a:r>
            <a:r>
              <a:rPr lang="en-US" b="1" dirty="0"/>
              <a:t>ran away</a:t>
            </a:r>
            <a:r>
              <a:rPr lang="en-US" dirty="0"/>
              <a:t> from home.’</a:t>
            </a:r>
            <a:r>
              <a:rPr lang="nb-NO" dirty="0"/>
              <a:t> </a:t>
            </a:r>
          </a:p>
          <a:p>
            <a:pPr marL="0" indent="0">
              <a:buNone/>
            </a:pPr>
            <a:endParaRPr lang="nb-NO" sz="900" dirty="0"/>
          </a:p>
          <a:p>
            <a:pPr marL="0" indent="0">
              <a:buNone/>
            </a:pPr>
            <a:r>
              <a:rPr lang="en-US" i="1" dirty="0" err="1"/>
              <a:t>Bogomol’naja</a:t>
            </a:r>
            <a:r>
              <a:rPr lang="en-US" i="1" dirty="0"/>
              <a:t> </a:t>
            </a:r>
            <a:r>
              <a:rPr lang="en-US" i="1" dirty="0" err="1"/>
              <a:t>ženščina</a:t>
            </a:r>
            <a:r>
              <a:rPr lang="en-US" i="1" dirty="0"/>
              <a:t> </a:t>
            </a:r>
            <a:r>
              <a:rPr lang="en-US" i="1" dirty="0" err="1"/>
              <a:t>nikogda</a:t>
            </a:r>
            <a:r>
              <a:rPr lang="en-US" i="1" dirty="0"/>
              <a:t> ne [ </a:t>
            </a:r>
            <a:r>
              <a:rPr lang="en-US" b="1" i="1" baseline="30000" dirty="0">
                <a:solidFill>
                  <a:schemeClr val="accent6"/>
                </a:solidFill>
              </a:rPr>
              <a:t>non-</a:t>
            </a:r>
            <a:r>
              <a:rPr lang="en-US" b="1" i="1" baseline="30000" dirty="0" err="1">
                <a:solidFill>
                  <a:schemeClr val="accent6"/>
                </a:solidFill>
              </a:rPr>
              <a:t>original</a:t>
            </a:r>
            <a:r>
              <a:rPr lang="en-US" b="1" i="1" dirty="0" err="1">
                <a:solidFill>
                  <a:schemeClr val="accent6"/>
                </a:solidFill>
              </a:rPr>
              <a:t>obrugala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i="1" dirty="0"/>
              <a:t>/ </a:t>
            </a:r>
            <a:r>
              <a:rPr lang="en-US" b="1" i="1" baseline="30000" dirty="0" err="1">
                <a:solidFill>
                  <a:srgbClr val="7030A0"/>
                </a:solidFill>
              </a:rPr>
              <a:t>original</a:t>
            </a:r>
            <a:r>
              <a:rPr lang="en-US" b="1" i="1" dirty="0" err="1">
                <a:solidFill>
                  <a:srgbClr val="7030A0"/>
                </a:solidFill>
              </a:rPr>
              <a:t>rugala</a:t>
            </a:r>
            <a:r>
              <a:rPr lang="en-US" i="1" dirty="0"/>
              <a:t> ] ego</a:t>
            </a:r>
          </a:p>
          <a:p>
            <a:pPr marL="0" indent="0">
              <a:buNone/>
            </a:pPr>
            <a:r>
              <a:rPr lang="en-US" dirty="0"/>
              <a:t>‘The pious woman never </a:t>
            </a:r>
            <a:r>
              <a:rPr lang="en-US" b="1" dirty="0"/>
              <a:t>yelled</a:t>
            </a:r>
            <a:r>
              <a:rPr lang="en-US" dirty="0"/>
              <a:t> at him’</a:t>
            </a:r>
            <a:r>
              <a:rPr lang="nb-NO" dirty="0"/>
              <a:t> 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BBF48E-84EC-0741-A06E-5B3D2CBD8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25292"/>
              </p:ext>
            </p:extLst>
          </p:nvPr>
        </p:nvGraphicFramePr>
        <p:xfrm>
          <a:off x="628650" y="2958847"/>
          <a:ext cx="8122059" cy="1790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9496">
                  <a:extLst>
                    <a:ext uri="{9D8B030D-6E8A-4147-A177-3AD203B41FA5}">
                      <a16:colId xmlns:a16="http://schemas.microsoft.com/office/drawing/2014/main" val="1578725376"/>
                    </a:ext>
                  </a:extLst>
                </a:gridCol>
                <a:gridCol w="1241431">
                  <a:extLst>
                    <a:ext uri="{9D8B030D-6E8A-4147-A177-3AD203B41FA5}">
                      <a16:colId xmlns:a16="http://schemas.microsoft.com/office/drawing/2014/main" val="1024833450"/>
                    </a:ext>
                  </a:extLst>
                </a:gridCol>
                <a:gridCol w="1291088">
                  <a:extLst>
                    <a:ext uri="{9D8B030D-6E8A-4147-A177-3AD203B41FA5}">
                      <a16:colId xmlns:a16="http://schemas.microsoft.com/office/drawing/2014/main" val="3138988007"/>
                    </a:ext>
                  </a:extLst>
                </a:gridCol>
                <a:gridCol w="1080044">
                  <a:extLst>
                    <a:ext uri="{9D8B030D-6E8A-4147-A177-3AD203B41FA5}">
                      <a16:colId xmlns:a16="http://schemas.microsoft.com/office/drawing/2014/main" val="4163452527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Impossible</a:t>
                      </a:r>
                      <a:endParaRPr lang="nb-NO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Acceptable</a:t>
                      </a:r>
                      <a:endParaRPr lang="nb-NO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Excellent</a:t>
                      </a:r>
                      <a:endParaRPr lang="nb-NO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051715204"/>
                  </a:ext>
                </a:extLst>
              </a:tr>
              <a:tr h="3217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Perfective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i="1" baseline="30000" dirty="0" err="1">
                          <a:solidFill>
                            <a:schemeClr val="accent6"/>
                          </a:solidFill>
                        </a:rPr>
                        <a:t>original</a:t>
                      </a:r>
                      <a:r>
                        <a:rPr lang="en-US" b="1" i="1" dirty="0" err="1">
                          <a:solidFill>
                            <a:schemeClr val="accent6"/>
                          </a:solidFill>
                        </a:rPr>
                        <a:t>sbežal</a:t>
                      </a:r>
                      <a:endParaRPr lang="nb-NO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nb-NO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nb-NO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</a:t>
                      </a:r>
                      <a:endParaRPr lang="nb-NO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extLst>
                  <a:ext uri="{0D108BD9-81ED-4DB2-BD59-A6C34878D82A}">
                    <a16:rowId xmlns:a16="http://schemas.microsoft.com/office/drawing/2014/main" val="2897766823"/>
                  </a:ext>
                </a:extLst>
              </a:tr>
              <a:tr h="3217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Imperfective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i="1" baseline="30000" dirty="0">
                          <a:solidFill>
                            <a:srgbClr val="7030A0"/>
                          </a:solidFill>
                        </a:rPr>
                        <a:t>non-</a:t>
                      </a:r>
                      <a:r>
                        <a:rPr lang="en-US" b="1" i="1" baseline="30000" dirty="0" err="1">
                          <a:solidFill>
                            <a:srgbClr val="7030A0"/>
                          </a:solidFill>
                        </a:rPr>
                        <a:t>original</a:t>
                      </a:r>
                      <a:r>
                        <a:rPr lang="en-US" b="1" i="1" dirty="0" err="1">
                          <a:solidFill>
                            <a:srgbClr val="7030A0"/>
                          </a:solidFill>
                        </a:rPr>
                        <a:t>sbegal</a:t>
                      </a:r>
                      <a:endParaRPr lang="nb-NO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  <a:endParaRPr lang="nb-NO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nb-NO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nb-NO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extLst>
                  <a:ext uri="{0D108BD9-81ED-4DB2-BD59-A6C34878D82A}">
                    <a16:rowId xmlns:a16="http://schemas.microsoft.com/office/drawing/2014/main" val="2483132434"/>
                  </a:ext>
                </a:extLst>
              </a:tr>
              <a:tr h="3217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Perfective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i="1" baseline="30000" dirty="0">
                          <a:solidFill>
                            <a:schemeClr val="accent6"/>
                          </a:solidFill>
                        </a:rPr>
                        <a:t>non-</a:t>
                      </a:r>
                      <a:r>
                        <a:rPr lang="en-US" b="1" i="1" baseline="30000" dirty="0" err="1">
                          <a:solidFill>
                            <a:schemeClr val="accent6"/>
                          </a:solidFill>
                        </a:rPr>
                        <a:t>original</a:t>
                      </a:r>
                      <a:r>
                        <a:rPr lang="en-US" b="1" i="1" dirty="0" err="1">
                          <a:solidFill>
                            <a:schemeClr val="accent6"/>
                          </a:solidFill>
                        </a:rPr>
                        <a:t>obrugala</a:t>
                      </a:r>
                      <a:endParaRPr lang="nb-NO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  <a:endParaRPr lang="nb-NO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nb-NO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nb-NO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extLst>
                  <a:ext uri="{0D108BD9-81ED-4DB2-BD59-A6C34878D82A}">
                    <a16:rowId xmlns:a16="http://schemas.microsoft.com/office/drawing/2014/main" val="1382412355"/>
                  </a:ext>
                </a:extLst>
              </a:tr>
              <a:tr h="3217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Imperfective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i="1" baseline="30000" dirty="0" err="1">
                          <a:solidFill>
                            <a:srgbClr val="7030A0"/>
                          </a:solidFill>
                        </a:rPr>
                        <a:t>original</a:t>
                      </a:r>
                      <a:r>
                        <a:rPr lang="en-US" b="1" i="1" dirty="0" err="1">
                          <a:solidFill>
                            <a:srgbClr val="7030A0"/>
                          </a:solidFill>
                        </a:rPr>
                        <a:t>rugala</a:t>
                      </a:r>
                      <a:endParaRPr lang="nb-NO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nb-NO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nb-NO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</a:t>
                      </a:r>
                      <a:endParaRPr lang="nb-NO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extLst>
                  <a:ext uri="{0D108BD9-81ED-4DB2-BD59-A6C34878D82A}">
                    <a16:rowId xmlns:a16="http://schemas.microsoft.com/office/drawing/2014/main" val="2788527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34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24D2BC-7421-AF42-885A-586A231753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68" y="1"/>
            <a:ext cx="5801031" cy="5143499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9B809E4-530D-954D-80E5-79B7902D0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1974" y="642512"/>
            <a:ext cx="2237301" cy="198823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607F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altLang="x-none" sz="1350">
              <a:solidFill>
                <a:srgbClr val="FFFFFF"/>
              </a:solidFill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56E8F618-1B92-A346-A37A-4128E832E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8780"/>
            <a:ext cx="4527395" cy="3439697"/>
          </a:xfrm>
          <a:prstGeom prst="wedgeRoundRectCallout">
            <a:avLst>
              <a:gd name="adj1" fmla="val 94643"/>
              <a:gd name="adj2" fmla="val 4001"/>
              <a:gd name="adj3" fmla="val 16667"/>
            </a:avLst>
          </a:prstGeom>
          <a:solidFill>
            <a:schemeClr val="bg1"/>
          </a:solidFill>
          <a:ln w="38100">
            <a:solidFill>
              <a:srgbClr val="00607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nb-NO" altLang="x-none" sz="3200" b="1" dirty="0"/>
              <a:t>17</a:t>
            </a:r>
            <a:r>
              <a:rPr lang="ru-RU" altLang="x-none" sz="3200" b="1" dirty="0"/>
              <a:t>% </a:t>
            </a:r>
            <a:r>
              <a:rPr lang="nb-NO" altLang="x-none" sz="3200" dirty="0" err="1"/>
              <a:t>of</a:t>
            </a:r>
            <a:r>
              <a:rPr lang="nb-NO" altLang="x-none" sz="3200" dirty="0"/>
              <a:t> </a:t>
            </a:r>
            <a:r>
              <a:rPr lang="nb-NO" altLang="x-none" sz="3200" dirty="0" err="1"/>
              <a:t>responses</a:t>
            </a:r>
            <a:r>
              <a:rPr lang="nb-NO" altLang="x-none" sz="3200" dirty="0"/>
              <a:t> </a:t>
            </a:r>
            <a:r>
              <a:rPr lang="nb-NO" altLang="x-none" sz="3200" dirty="0" err="1"/>
              <a:t>are</a:t>
            </a:r>
            <a:r>
              <a:rPr lang="nb-NO" altLang="x-none" sz="3200" dirty="0"/>
              <a:t> </a:t>
            </a:r>
            <a:r>
              <a:rPr lang="nb-NO" altLang="x-none" sz="3200" b="1" dirty="0"/>
              <a:t>ambivalent.</a:t>
            </a:r>
          </a:p>
          <a:p>
            <a:pPr algn="ctr">
              <a:defRPr/>
            </a:pPr>
            <a:r>
              <a:rPr lang="nb-NO" altLang="x-none" sz="3200" dirty="0"/>
              <a:t>Speakers </a:t>
            </a:r>
            <a:r>
              <a:rPr lang="nb-NO" altLang="x-none" sz="3200" dirty="0" err="1"/>
              <a:t>accept</a:t>
            </a:r>
            <a:r>
              <a:rPr lang="nb-NO" altLang="x-none" sz="3200" dirty="0"/>
              <a:t> </a:t>
            </a:r>
            <a:r>
              <a:rPr lang="nb-NO" altLang="x-none" sz="3200" b="1" dirty="0" err="1"/>
              <a:t>both</a:t>
            </a:r>
            <a:r>
              <a:rPr lang="nb-NO" altLang="x-none" sz="3200" b="1" dirty="0"/>
              <a:t> </a:t>
            </a:r>
            <a:r>
              <a:rPr lang="nb-NO" altLang="x-none" sz="3200" b="1" dirty="0" err="1"/>
              <a:t>aspects</a:t>
            </a:r>
            <a:r>
              <a:rPr lang="nb-NO" altLang="x-none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150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4AFD9-C40F-3146-B12A-D8E3FA31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of ambivalent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034ED-CDA0-7B44-B304-D148C6D71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8090807" cy="1707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On </a:t>
            </a:r>
            <a:r>
              <a:rPr lang="en-US" sz="1600" i="1" dirty="0" err="1"/>
              <a:t>umel</a:t>
            </a:r>
            <a:r>
              <a:rPr lang="en-US" sz="1600" i="1" dirty="0"/>
              <a:t> </a:t>
            </a:r>
            <a:r>
              <a:rPr lang="en-US" sz="1600" i="1" dirty="0" err="1"/>
              <a:t>nezametno</a:t>
            </a:r>
            <a:r>
              <a:rPr lang="en-US" sz="1600" i="1" dirty="0"/>
              <a:t> [</a:t>
            </a:r>
            <a:r>
              <a:rPr lang="en-US" sz="1600" i="1" baseline="30000" dirty="0"/>
              <a:t> </a:t>
            </a:r>
            <a:r>
              <a:rPr lang="en-US" sz="1600" b="1" i="1" baseline="30000" dirty="0" err="1">
                <a:solidFill>
                  <a:schemeClr val="accent6"/>
                </a:solidFill>
              </a:rPr>
              <a:t>original</a:t>
            </a:r>
            <a:r>
              <a:rPr lang="en-US" sz="1600" b="1" i="1" dirty="0" err="1">
                <a:solidFill>
                  <a:schemeClr val="accent6"/>
                </a:solidFill>
              </a:rPr>
              <a:t>vytaščit</a:t>
            </a:r>
            <a:r>
              <a:rPr lang="en-US" sz="1600" b="1" i="1" dirty="0">
                <a:solidFill>
                  <a:schemeClr val="accent6"/>
                </a:solidFill>
              </a:rPr>
              <a:t>’ </a:t>
            </a:r>
            <a:r>
              <a:rPr lang="en-US" sz="1600" i="1" dirty="0"/>
              <a:t>/ </a:t>
            </a:r>
            <a:r>
              <a:rPr lang="en-US" sz="1600" b="1" i="1" baseline="30000" dirty="0">
                <a:solidFill>
                  <a:srgbClr val="7030A0"/>
                </a:solidFill>
              </a:rPr>
              <a:t>non-</a:t>
            </a:r>
            <a:r>
              <a:rPr lang="en-US" sz="1600" b="1" i="1" baseline="30000" dirty="0" err="1">
                <a:solidFill>
                  <a:srgbClr val="7030A0"/>
                </a:solidFill>
              </a:rPr>
              <a:t>original</a:t>
            </a:r>
            <a:r>
              <a:rPr lang="en-US" sz="1600" b="1" i="1" dirty="0" err="1">
                <a:solidFill>
                  <a:srgbClr val="7030A0"/>
                </a:solidFill>
              </a:rPr>
              <a:t>vytaskivat</a:t>
            </a:r>
            <a:r>
              <a:rPr lang="en-US" sz="1600" b="1" i="1" dirty="0">
                <a:solidFill>
                  <a:srgbClr val="7030A0"/>
                </a:solidFill>
              </a:rPr>
              <a:t>’ </a:t>
            </a:r>
            <a:r>
              <a:rPr lang="en-US" sz="1600" i="1" dirty="0"/>
              <a:t>] </a:t>
            </a:r>
            <a:r>
              <a:rPr lang="en-US" sz="1600" i="1" dirty="0" err="1"/>
              <a:t>den’gi</a:t>
            </a:r>
            <a:r>
              <a:rPr lang="en-US" sz="1600" i="1" dirty="0"/>
              <a:t> </a:t>
            </a:r>
            <a:r>
              <a:rPr lang="en-US" sz="1600" i="1" dirty="0" err="1"/>
              <a:t>iz</a:t>
            </a:r>
            <a:r>
              <a:rPr lang="en-US" sz="1600" i="1" dirty="0"/>
              <a:t> </a:t>
            </a:r>
            <a:r>
              <a:rPr lang="en-US" sz="1600" i="1" dirty="0" err="1"/>
              <a:t>karmana</a:t>
            </a:r>
            <a:r>
              <a:rPr lang="en-US" sz="1600" i="1" dirty="0"/>
              <a:t> </a:t>
            </a:r>
            <a:r>
              <a:rPr lang="en-US" sz="1600" i="1" dirty="0" err="1"/>
              <a:t>zevak</a:t>
            </a:r>
            <a:r>
              <a:rPr lang="nb-NO" sz="1600" i="1" dirty="0"/>
              <a:t>i</a:t>
            </a:r>
            <a:r>
              <a:rPr lang="en-US" sz="1600" i="1" dirty="0"/>
              <a:t>.</a:t>
            </a:r>
            <a:r>
              <a:rPr lang="ru-RU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‘He knew how </a:t>
            </a:r>
            <a:r>
              <a:rPr lang="en-US" sz="1600" b="1" dirty="0"/>
              <a:t>to</a:t>
            </a:r>
            <a:r>
              <a:rPr lang="en-US" sz="1600" dirty="0"/>
              <a:t> </a:t>
            </a:r>
            <a:r>
              <a:rPr lang="en-US" sz="1600" b="1" dirty="0"/>
              <a:t>pluck</a:t>
            </a:r>
            <a:r>
              <a:rPr lang="en-US" sz="1600" dirty="0"/>
              <a:t> the money out of the pocket of an idler without being noticed.’</a:t>
            </a:r>
          </a:p>
          <a:p>
            <a:pPr marL="0" indent="0">
              <a:buNone/>
            </a:pPr>
            <a:endParaRPr lang="nb-NO" sz="800" dirty="0"/>
          </a:p>
          <a:p>
            <a:pPr marL="0" indent="0">
              <a:buNone/>
            </a:pPr>
            <a:r>
              <a:rPr lang="en-US" sz="1600" i="1" dirty="0" err="1"/>
              <a:t>Vyživšuju</a:t>
            </a:r>
            <a:r>
              <a:rPr lang="en-US" sz="1600" i="1" dirty="0"/>
              <a:t> </a:t>
            </a:r>
            <a:r>
              <a:rPr lang="en-US" sz="1600" i="1" dirty="0" err="1"/>
              <a:t>iz</a:t>
            </a:r>
            <a:r>
              <a:rPr lang="en-US" sz="1600" i="1" dirty="0"/>
              <a:t> </a:t>
            </a:r>
            <a:r>
              <a:rPr lang="en-US" sz="1600" i="1" dirty="0" err="1"/>
              <a:t>uma</a:t>
            </a:r>
            <a:r>
              <a:rPr lang="en-US" sz="1600" i="1" dirty="0"/>
              <a:t> </a:t>
            </a:r>
            <a:r>
              <a:rPr lang="en-US" sz="1600" i="1" dirty="0" err="1"/>
              <a:t>staruxu</a:t>
            </a:r>
            <a:r>
              <a:rPr lang="en-US" sz="1600" i="1" dirty="0"/>
              <a:t> </a:t>
            </a:r>
            <a:r>
              <a:rPr lang="en-US" sz="1600" i="1" dirty="0" err="1"/>
              <a:t>nikto</a:t>
            </a:r>
            <a:r>
              <a:rPr lang="en-US" sz="1600" i="1" dirty="0"/>
              <a:t> </a:t>
            </a:r>
            <a:r>
              <a:rPr lang="en-US" sz="1600" i="1" dirty="0" err="1"/>
              <a:t>vser’ez</a:t>
            </a:r>
            <a:r>
              <a:rPr lang="en-US" sz="1600" i="1" dirty="0"/>
              <a:t> ne [ </a:t>
            </a:r>
            <a:r>
              <a:rPr lang="en-US" sz="1600" b="1" i="1" baseline="30000" dirty="0">
                <a:solidFill>
                  <a:schemeClr val="accent6"/>
                </a:solidFill>
              </a:rPr>
              <a:t>non-</a:t>
            </a:r>
            <a:r>
              <a:rPr lang="en-US" sz="1600" b="1" i="1" baseline="30000" dirty="0" err="1">
                <a:solidFill>
                  <a:schemeClr val="accent6"/>
                </a:solidFill>
              </a:rPr>
              <a:t>original</a:t>
            </a:r>
            <a:r>
              <a:rPr lang="en-US" sz="1600" b="1" i="1" dirty="0" err="1">
                <a:solidFill>
                  <a:schemeClr val="accent6"/>
                </a:solidFill>
              </a:rPr>
              <a:t>prinjal</a:t>
            </a:r>
            <a:r>
              <a:rPr lang="en-US" sz="1600" i="1" dirty="0"/>
              <a:t> / </a:t>
            </a:r>
            <a:r>
              <a:rPr lang="en-US" sz="1600" b="1" i="1" baseline="30000" dirty="0" err="1">
                <a:solidFill>
                  <a:srgbClr val="7030A0"/>
                </a:solidFill>
              </a:rPr>
              <a:t>original</a:t>
            </a:r>
            <a:r>
              <a:rPr lang="en-US" sz="1600" b="1" i="1" dirty="0" err="1">
                <a:solidFill>
                  <a:srgbClr val="7030A0"/>
                </a:solidFill>
              </a:rPr>
              <a:t>prinimal</a:t>
            </a:r>
            <a:r>
              <a:rPr lang="en-US" sz="1600" b="1" i="1" dirty="0">
                <a:solidFill>
                  <a:srgbClr val="7030A0"/>
                </a:solidFill>
              </a:rPr>
              <a:t> </a:t>
            </a:r>
            <a:r>
              <a:rPr lang="en-US" sz="1600" i="1" dirty="0"/>
              <a:t>]</a:t>
            </a:r>
          </a:p>
          <a:p>
            <a:pPr marL="0" indent="0">
              <a:buNone/>
            </a:pPr>
            <a:r>
              <a:rPr lang="en-US" sz="1600" dirty="0"/>
              <a:t>‘No one </a:t>
            </a:r>
            <a:r>
              <a:rPr lang="en-US" sz="1600" b="1" dirty="0"/>
              <a:t>took</a:t>
            </a:r>
            <a:r>
              <a:rPr lang="en-US" sz="1600" dirty="0"/>
              <a:t> the senile old woman seriously’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160F02A-B461-B74A-AF8F-EE0EB33263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7654457"/>
              </p:ext>
            </p:extLst>
          </p:nvPr>
        </p:nvGraphicFramePr>
        <p:xfrm>
          <a:off x="628650" y="2945018"/>
          <a:ext cx="792176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3153">
                  <a:extLst>
                    <a:ext uri="{9D8B030D-6E8A-4147-A177-3AD203B41FA5}">
                      <a16:colId xmlns:a16="http://schemas.microsoft.com/office/drawing/2014/main" val="2464770069"/>
                    </a:ext>
                  </a:extLst>
                </a:gridCol>
                <a:gridCol w="1314973">
                  <a:extLst>
                    <a:ext uri="{9D8B030D-6E8A-4147-A177-3AD203B41FA5}">
                      <a16:colId xmlns:a16="http://schemas.microsoft.com/office/drawing/2014/main" val="3366990669"/>
                    </a:ext>
                  </a:extLst>
                </a:gridCol>
                <a:gridCol w="1270398">
                  <a:extLst>
                    <a:ext uri="{9D8B030D-6E8A-4147-A177-3AD203B41FA5}">
                      <a16:colId xmlns:a16="http://schemas.microsoft.com/office/drawing/2014/main" val="658713091"/>
                    </a:ext>
                  </a:extLst>
                </a:gridCol>
                <a:gridCol w="1103241">
                  <a:extLst>
                    <a:ext uri="{9D8B030D-6E8A-4147-A177-3AD203B41FA5}">
                      <a16:colId xmlns:a16="http://schemas.microsoft.com/office/drawing/2014/main" val="374037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Impossible</a:t>
                      </a:r>
                      <a:endParaRPr lang="nb-NO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Acceptable</a:t>
                      </a:r>
                      <a:endParaRPr lang="nb-NO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Excellent</a:t>
                      </a:r>
                      <a:endParaRPr lang="nb-NO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34844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Perfective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i="1" baseline="30000" dirty="0" err="1">
                          <a:solidFill>
                            <a:schemeClr val="accent6"/>
                          </a:solidFill>
                        </a:rPr>
                        <a:t>original</a:t>
                      </a:r>
                      <a:r>
                        <a:rPr lang="en-US" sz="1800" b="1" i="1" dirty="0" err="1">
                          <a:solidFill>
                            <a:schemeClr val="accent6"/>
                          </a:solidFill>
                        </a:rPr>
                        <a:t>vytaščit</a:t>
                      </a:r>
                      <a:r>
                        <a:rPr lang="en-US" sz="1800" b="1" i="1" dirty="0">
                          <a:solidFill>
                            <a:schemeClr val="accent6"/>
                          </a:solidFill>
                        </a:rPr>
                        <a:t>’</a:t>
                      </a:r>
                      <a:endParaRPr lang="nb-NO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nb-NO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</a:t>
                      </a:r>
                      <a:endParaRPr lang="nb-NO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nb-NO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extLst>
                  <a:ext uri="{0D108BD9-81ED-4DB2-BD59-A6C34878D82A}">
                    <a16:rowId xmlns:a16="http://schemas.microsoft.com/office/drawing/2014/main" val="2435550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Imperfective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i="1" baseline="30000" dirty="0">
                          <a:solidFill>
                            <a:srgbClr val="7030A0"/>
                          </a:solidFill>
                        </a:rPr>
                        <a:t>non-</a:t>
                      </a:r>
                      <a:r>
                        <a:rPr lang="en-US" sz="1800" b="1" i="1" baseline="30000" dirty="0" err="1">
                          <a:solidFill>
                            <a:srgbClr val="7030A0"/>
                          </a:solidFill>
                        </a:rPr>
                        <a:t>original</a:t>
                      </a:r>
                      <a:r>
                        <a:rPr lang="en-US" sz="1800" b="1" i="1" dirty="0" err="1">
                          <a:solidFill>
                            <a:srgbClr val="7030A0"/>
                          </a:solidFill>
                        </a:rPr>
                        <a:t>vytaskivat</a:t>
                      </a:r>
                      <a:r>
                        <a:rPr lang="en-US" sz="1800" b="1" i="1" dirty="0">
                          <a:solidFill>
                            <a:srgbClr val="7030A0"/>
                          </a:solidFill>
                        </a:rPr>
                        <a:t>’</a:t>
                      </a:r>
                      <a:endParaRPr lang="nb-NO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nb-NO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nb-NO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</a:t>
                      </a:r>
                      <a:endParaRPr lang="nb-NO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extLst>
                  <a:ext uri="{0D108BD9-81ED-4DB2-BD59-A6C34878D82A}">
                    <a16:rowId xmlns:a16="http://schemas.microsoft.com/office/drawing/2014/main" val="323252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Perfective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i="1" baseline="30000" dirty="0">
                          <a:solidFill>
                            <a:schemeClr val="accent6"/>
                          </a:solidFill>
                        </a:rPr>
                        <a:t>non-</a:t>
                      </a:r>
                      <a:r>
                        <a:rPr lang="en-US" sz="1800" b="1" i="1" baseline="30000" dirty="0" err="1">
                          <a:solidFill>
                            <a:schemeClr val="accent6"/>
                          </a:solidFill>
                        </a:rPr>
                        <a:t>original</a:t>
                      </a:r>
                      <a:r>
                        <a:rPr lang="en-US" sz="1800" b="1" i="1" dirty="0" err="1">
                          <a:solidFill>
                            <a:schemeClr val="accent6"/>
                          </a:solidFill>
                        </a:rPr>
                        <a:t>prinjal</a:t>
                      </a:r>
                      <a:endParaRPr lang="nb-NO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nb-NO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  <a:endParaRPr lang="nb-NO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  <a:endParaRPr lang="nb-NO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extLst>
                  <a:ext uri="{0D108BD9-81ED-4DB2-BD59-A6C34878D82A}">
                    <a16:rowId xmlns:a16="http://schemas.microsoft.com/office/drawing/2014/main" val="303789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Imperfective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i="1" baseline="30000" dirty="0" err="1">
                          <a:solidFill>
                            <a:srgbClr val="7030A0"/>
                          </a:solidFill>
                        </a:rPr>
                        <a:t>original</a:t>
                      </a:r>
                      <a:r>
                        <a:rPr lang="en-US" sz="1800" b="1" i="1" dirty="0" err="1">
                          <a:solidFill>
                            <a:srgbClr val="7030A0"/>
                          </a:solidFill>
                        </a:rPr>
                        <a:t>prinimal</a:t>
                      </a:r>
                      <a:endParaRPr lang="nb-NO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nb-NO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nb-NO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</a:t>
                      </a:r>
                      <a:endParaRPr lang="nb-NO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b"/>
                </a:tc>
                <a:extLst>
                  <a:ext uri="{0D108BD9-81ED-4DB2-BD59-A6C34878D82A}">
                    <a16:rowId xmlns:a16="http://schemas.microsoft.com/office/drawing/2014/main" val="261777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346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24D2BC-7421-AF42-885A-586A231753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68" y="1"/>
            <a:ext cx="5801031" cy="5143499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740F8D1-7457-7E4D-8A97-A409BA3FB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49" y="297182"/>
            <a:ext cx="5086127" cy="421906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00607F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nb-NO" sz="3200" dirty="0" err="1"/>
              <a:t>There</a:t>
            </a:r>
            <a:r>
              <a:rPr lang="nb-NO" sz="3200" dirty="0"/>
              <a:t> </a:t>
            </a:r>
            <a:r>
              <a:rPr lang="nb-NO" sz="3200" dirty="0" err="1"/>
              <a:t>are</a:t>
            </a:r>
            <a:r>
              <a:rPr lang="nb-NO" sz="3200" dirty="0"/>
              <a:t> </a:t>
            </a:r>
            <a:r>
              <a:rPr lang="nb-NO" sz="3200" dirty="0" err="1"/>
              <a:t>no</a:t>
            </a:r>
            <a:r>
              <a:rPr lang="nb-NO" sz="3200" dirty="0"/>
              <a:t> </a:t>
            </a:r>
            <a:r>
              <a:rPr lang="nb-NO" sz="3200" dirty="0" err="1"/>
              <a:t>groups</a:t>
            </a:r>
            <a:r>
              <a:rPr lang="nb-NO" sz="3200" dirty="0"/>
              <a:t> in </a:t>
            </a:r>
            <a:r>
              <a:rPr lang="nb-NO" sz="3200" dirty="0" err="1"/>
              <a:t>this</a:t>
            </a:r>
            <a:r>
              <a:rPr lang="nb-NO" sz="3200" dirty="0"/>
              <a:t> data!</a:t>
            </a:r>
          </a:p>
          <a:p>
            <a:pPr algn="ctr">
              <a:defRPr/>
            </a:pPr>
            <a:r>
              <a:rPr lang="en-US" sz="3200" dirty="0"/>
              <a:t>What constructions drive this distribution?</a:t>
            </a:r>
          </a:p>
        </p:txBody>
      </p:sp>
    </p:spTree>
    <p:extLst>
      <p:ext uri="{BB962C8B-B14F-4D97-AF65-F5344CB8AC3E}">
        <p14:creationId xmlns:p14="http://schemas.microsoft.com/office/powerpoint/2010/main" val="2534463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349EB8E-6C83-6B4E-9F0D-103B4ACCB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505" y="1719891"/>
            <a:ext cx="7707172" cy="2406631"/>
          </a:xfrm>
        </p:spPr>
        <p:txBody>
          <a:bodyPr/>
          <a:lstStyle/>
          <a:p>
            <a:r>
              <a:rPr lang="en-US" sz="4000" dirty="0"/>
              <a:t>Ambivalent and categorical constructions</a:t>
            </a:r>
          </a:p>
        </p:txBody>
      </p:sp>
    </p:spTree>
    <p:extLst>
      <p:ext uri="{BB962C8B-B14F-4D97-AF65-F5344CB8AC3E}">
        <p14:creationId xmlns:p14="http://schemas.microsoft.com/office/powerpoint/2010/main" val="562910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24D2BC-7421-AF42-885A-586A231753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68" y="1"/>
            <a:ext cx="5801031" cy="5143499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2AC87B66-ED3F-E242-B0C3-DC374CA0B7A0}"/>
              </a:ext>
            </a:extLst>
          </p:cNvPr>
          <p:cNvSpPr/>
          <p:nvPr/>
        </p:nvSpPr>
        <p:spPr>
          <a:xfrm>
            <a:off x="263707" y="547076"/>
            <a:ext cx="3079261" cy="1719386"/>
          </a:xfrm>
          <a:prstGeom prst="wedgeRoundRectCallout">
            <a:avLst>
              <a:gd name="adj1" fmla="val 181297"/>
              <a:gd name="adj2" fmla="val 22379"/>
              <a:gd name="adj3" fmla="val 16667"/>
            </a:avLst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Aspectually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ambivalent</a:t>
            </a:r>
            <a:r>
              <a:rPr lang="en-US" dirty="0">
                <a:solidFill>
                  <a:schemeClr val="tx1"/>
                </a:solidFill>
              </a:rPr>
              <a:t> constructions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B355D71-2C96-B144-B2CE-A82C531A23F7}"/>
              </a:ext>
            </a:extLst>
          </p:cNvPr>
          <p:cNvSpPr/>
          <p:nvPr/>
        </p:nvSpPr>
        <p:spPr>
          <a:xfrm>
            <a:off x="263707" y="2754923"/>
            <a:ext cx="3079261" cy="1719386"/>
          </a:xfrm>
          <a:prstGeom prst="wedgeRoundRectCallout">
            <a:avLst>
              <a:gd name="adj1" fmla="val 211501"/>
              <a:gd name="adj2" fmla="val 45106"/>
              <a:gd name="adj3" fmla="val 16667"/>
            </a:avLst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Categorical</a:t>
            </a:r>
            <a:r>
              <a:rPr lang="en-US" dirty="0">
                <a:solidFill>
                  <a:schemeClr val="tx1"/>
                </a:solidFill>
              </a:rPr>
              <a:t> constructions selecting perfective or imperfective</a:t>
            </a:r>
          </a:p>
        </p:txBody>
      </p:sp>
    </p:spTree>
    <p:extLst>
      <p:ext uri="{BB962C8B-B14F-4D97-AF65-F5344CB8AC3E}">
        <p14:creationId xmlns:p14="http://schemas.microsoft.com/office/powerpoint/2010/main" val="423863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D13E-AF76-3145-88F0-6B27BFB8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1A37-043F-EE42-AC3C-D4E913CC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Russian aspect and constructions</a:t>
            </a:r>
          </a:p>
          <a:p>
            <a:r>
              <a:rPr lang="en-US" sz="2800" dirty="0"/>
              <a:t>An experiment on Russian aspect</a:t>
            </a:r>
          </a:p>
          <a:p>
            <a:r>
              <a:rPr lang="en-US" sz="2800" dirty="0"/>
              <a:t>Ambivalent and categorical constructions</a:t>
            </a:r>
          </a:p>
          <a:p>
            <a:r>
              <a:rPr lang="en-US" sz="2800" dirty="0"/>
              <a:t>Russian aspect in the Russian </a:t>
            </a:r>
            <a:r>
              <a:rPr lang="en-US" sz="2800" dirty="0" err="1"/>
              <a:t>Constructicon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8736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24D2BC-7421-AF42-885A-586A231753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68" y="1"/>
            <a:ext cx="5801031" cy="5143499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2AC87B66-ED3F-E242-B0C3-DC374CA0B7A0}"/>
              </a:ext>
            </a:extLst>
          </p:cNvPr>
          <p:cNvSpPr/>
          <p:nvPr/>
        </p:nvSpPr>
        <p:spPr>
          <a:xfrm>
            <a:off x="263707" y="547076"/>
            <a:ext cx="3079261" cy="1719386"/>
          </a:xfrm>
          <a:prstGeom prst="wedgeRoundRectCallout">
            <a:avLst>
              <a:gd name="adj1" fmla="val 181297"/>
              <a:gd name="adj2" fmla="val 22379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Aspectually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ambivalent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constructions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B355D71-2C96-B144-B2CE-A82C531A23F7}"/>
              </a:ext>
            </a:extLst>
          </p:cNvPr>
          <p:cNvSpPr/>
          <p:nvPr/>
        </p:nvSpPr>
        <p:spPr>
          <a:xfrm>
            <a:off x="263707" y="2754923"/>
            <a:ext cx="3079261" cy="1719386"/>
          </a:xfrm>
          <a:prstGeom prst="wedgeRoundRectCallout">
            <a:avLst>
              <a:gd name="adj1" fmla="val 211501"/>
              <a:gd name="adj2" fmla="val 45106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Categorical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constructions selecting perfective or imperfective</a:t>
            </a:r>
          </a:p>
        </p:txBody>
      </p:sp>
      <p:sp>
        <p:nvSpPr>
          <p:cNvPr id="2" name="Cloud Callout 1">
            <a:extLst>
              <a:ext uri="{FF2B5EF4-FFF2-40B4-BE49-F238E27FC236}">
                <a16:creationId xmlns:a16="http://schemas.microsoft.com/office/drawing/2014/main" id="{6E8AAD7A-7B50-434C-8AAA-753242C75B87}"/>
              </a:ext>
            </a:extLst>
          </p:cNvPr>
          <p:cNvSpPr/>
          <p:nvPr/>
        </p:nvSpPr>
        <p:spPr>
          <a:xfrm>
            <a:off x="3342968" y="1969476"/>
            <a:ext cx="3010940" cy="1766277"/>
          </a:xfrm>
          <a:prstGeom prst="cloudCallout">
            <a:avLst>
              <a:gd name="adj1" fmla="val 89133"/>
              <a:gd name="adj2" fmla="val 1548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Constructions that are </a:t>
            </a:r>
            <a:r>
              <a:rPr lang="en-US" b="1" dirty="0">
                <a:solidFill>
                  <a:schemeClr val="tx1"/>
                </a:solidFill>
              </a:rPr>
              <a:t>neither categorical nor ambivalent</a:t>
            </a:r>
          </a:p>
        </p:txBody>
      </p:sp>
    </p:spTree>
    <p:extLst>
      <p:ext uri="{BB962C8B-B14F-4D97-AF65-F5344CB8AC3E}">
        <p14:creationId xmlns:p14="http://schemas.microsoft.com/office/powerpoint/2010/main" val="390218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2618-6151-AB4F-BFA8-1FA2487F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Aspectually</a:t>
            </a:r>
            <a:r>
              <a:rPr lang="en-US" dirty="0"/>
              <a:t> ambivalent constructions</a:t>
            </a:r>
            <a:r>
              <a:rPr lang="nb-NO" dirty="0"/>
              <a:t>: </a:t>
            </a:r>
            <a:br>
              <a:rPr lang="nb-NO" dirty="0"/>
            </a:br>
            <a:r>
              <a:rPr lang="nb-NO" dirty="0" err="1"/>
              <a:t>Future</a:t>
            </a:r>
            <a:r>
              <a:rPr lang="nb-NO" dirty="0"/>
              <a:t> </a:t>
            </a:r>
            <a:r>
              <a:rPr lang="nb-NO" dirty="0" err="1"/>
              <a:t>tense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73D5-87B6-EF42-BA96-C09C33C21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45" y="1313387"/>
            <a:ext cx="8486078" cy="36266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i="1" dirty="0"/>
              <a:t>V </a:t>
            </a:r>
            <a:r>
              <a:rPr lang="nb-NO" i="1" dirty="0" err="1"/>
              <a:t>dve</a:t>
            </a:r>
            <a:r>
              <a:rPr lang="nb-NO" i="1" dirty="0"/>
              <a:t> </a:t>
            </a:r>
            <a:r>
              <a:rPr lang="nb-NO" i="1" dirty="0" err="1"/>
              <a:t>tysjači</a:t>
            </a:r>
            <a:r>
              <a:rPr lang="nb-NO" i="1" dirty="0"/>
              <a:t> </a:t>
            </a:r>
            <a:r>
              <a:rPr lang="nb-NO" i="1" dirty="0" err="1"/>
              <a:t>pjatom</a:t>
            </a:r>
            <a:r>
              <a:rPr lang="nb-NO" i="1" dirty="0"/>
              <a:t> </a:t>
            </a:r>
            <a:r>
              <a:rPr lang="nb-NO" i="1" dirty="0" err="1"/>
              <a:t>godu</a:t>
            </a:r>
            <a:r>
              <a:rPr lang="nb-NO" i="1" dirty="0"/>
              <a:t> my </a:t>
            </a:r>
            <a:r>
              <a:rPr lang="en-US" i="1" dirty="0"/>
              <a:t>[ </a:t>
            </a:r>
            <a:r>
              <a:rPr lang="en-US" b="1" i="1" baseline="30000" dirty="0">
                <a:solidFill>
                  <a:schemeClr val="accent6"/>
                </a:solidFill>
              </a:rPr>
              <a:t>non-</a:t>
            </a:r>
            <a:r>
              <a:rPr lang="en-US" b="1" i="1" baseline="30000" dirty="0" err="1">
                <a:solidFill>
                  <a:schemeClr val="accent6"/>
                </a:solidFill>
              </a:rPr>
              <a:t>original</a:t>
            </a:r>
            <a:r>
              <a:rPr lang="en-US" b="1" i="1" dirty="0" err="1">
                <a:solidFill>
                  <a:schemeClr val="accent6"/>
                </a:solidFill>
              </a:rPr>
              <a:t>otmetim</a:t>
            </a:r>
            <a:r>
              <a:rPr lang="en-US" b="1" i="1" dirty="0">
                <a:solidFill>
                  <a:schemeClr val="accent6"/>
                </a:solidFill>
              </a:rPr>
              <a:t> </a:t>
            </a:r>
            <a:r>
              <a:rPr lang="en-US" i="1" dirty="0"/>
              <a:t>/ </a:t>
            </a:r>
            <a:r>
              <a:rPr lang="en-US" b="1" i="1" baseline="30000" dirty="0" err="1">
                <a:solidFill>
                  <a:srgbClr val="7030A0"/>
                </a:solidFill>
              </a:rPr>
              <a:t>original</a:t>
            </a:r>
            <a:r>
              <a:rPr lang="en-US" b="1" i="1" dirty="0" err="1">
                <a:solidFill>
                  <a:srgbClr val="7030A0"/>
                </a:solidFill>
              </a:rPr>
              <a:t>budem</a:t>
            </a:r>
            <a:r>
              <a:rPr lang="en-US" b="1" i="1" dirty="0">
                <a:solidFill>
                  <a:srgbClr val="7030A0"/>
                </a:solidFill>
              </a:rPr>
              <a:t> </a:t>
            </a:r>
            <a:r>
              <a:rPr lang="en-US" b="1" i="1" dirty="0" err="1">
                <a:solidFill>
                  <a:srgbClr val="7030A0"/>
                </a:solidFill>
              </a:rPr>
              <a:t>otmečat</a:t>
            </a:r>
            <a:r>
              <a:rPr lang="en-US" b="1" i="1" dirty="0">
                <a:solidFill>
                  <a:srgbClr val="7030A0"/>
                </a:solidFill>
              </a:rPr>
              <a:t>’ </a:t>
            </a:r>
            <a:r>
              <a:rPr lang="en-US" i="1" dirty="0"/>
              <a:t>] </a:t>
            </a:r>
            <a:r>
              <a:rPr lang="en-US" i="1" dirty="0" err="1"/>
              <a:t>šest</a:t>
            </a:r>
            <a:r>
              <a:rPr lang="nb-NO" i="1" dirty="0"/>
              <a:t>i</a:t>
            </a:r>
            <a:r>
              <a:rPr lang="en-US" i="1" dirty="0" err="1"/>
              <a:t>desjatiletie</a:t>
            </a:r>
            <a:r>
              <a:rPr lang="en-US" i="1" dirty="0"/>
              <a:t> </a:t>
            </a:r>
            <a:r>
              <a:rPr lang="en-US" i="1" dirty="0" err="1"/>
              <a:t>okončanija</a:t>
            </a:r>
            <a:r>
              <a:rPr lang="en-US" i="1" dirty="0"/>
              <a:t> </a:t>
            </a:r>
            <a:r>
              <a:rPr lang="en-US" i="1" dirty="0" err="1"/>
              <a:t>Velikoj</a:t>
            </a:r>
            <a:r>
              <a:rPr lang="en-US" i="1" dirty="0"/>
              <a:t> </a:t>
            </a:r>
            <a:r>
              <a:rPr lang="en-US" i="1" dirty="0" err="1"/>
              <a:t>Otečestvennoj</a:t>
            </a:r>
            <a:r>
              <a:rPr lang="en-US" i="1" dirty="0"/>
              <a:t> </a:t>
            </a:r>
            <a:r>
              <a:rPr lang="en-US" i="1" dirty="0" err="1"/>
              <a:t>vojny</a:t>
            </a:r>
            <a:endParaRPr lang="en-US" i="1" dirty="0"/>
          </a:p>
          <a:p>
            <a:pPr marL="0" indent="0">
              <a:buNone/>
            </a:pPr>
            <a:r>
              <a:rPr lang="nb-NO" dirty="0"/>
              <a:t>‘In 2005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b="1" dirty="0" err="1"/>
              <a:t>will</a:t>
            </a:r>
            <a:r>
              <a:rPr lang="nb-NO" b="1" dirty="0"/>
              <a:t> </a:t>
            </a:r>
            <a:r>
              <a:rPr lang="nb-NO" b="1" dirty="0" err="1"/>
              <a:t>celebrate</a:t>
            </a:r>
            <a:r>
              <a:rPr lang="nb-NO" b="1" dirty="0"/>
              <a:t> </a:t>
            </a:r>
            <a:r>
              <a:rPr lang="nb-NO" dirty="0" err="1"/>
              <a:t>the</a:t>
            </a:r>
            <a:r>
              <a:rPr lang="nb-NO" dirty="0"/>
              <a:t> 60th </a:t>
            </a:r>
            <a:r>
              <a:rPr lang="nb-NO" dirty="0" err="1"/>
              <a:t>anniversary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World </a:t>
            </a:r>
            <a:r>
              <a:rPr lang="nb-NO" dirty="0" err="1"/>
              <a:t>War</a:t>
            </a:r>
            <a:r>
              <a:rPr lang="nb-NO" dirty="0"/>
              <a:t> II’ 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i="1" dirty="0" err="1"/>
              <a:t>Èti</a:t>
            </a:r>
            <a:r>
              <a:rPr lang="nb-NO" i="1" dirty="0"/>
              <a:t> </a:t>
            </a:r>
            <a:r>
              <a:rPr lang="nb-NO" i="1" dirty="0" err="1"/>
              <a:t>kompanii</a:t>
            </a:r>
            <a:r>
              <a:rPr lang="nb-NO" i="1" dirty="0"/>
              <a:t>, ne </a:t>
            </a:r>
            <a:r>
              <a:rPr lang="nb-NO" i="1" dirty="0" err="1"/>
              <a:t>sgovarivajas</a:t>
            </a:r>
            <a:r>
              <a:rPr lang="nb-NO" i="1" dirty="0"/>
              <a:t>’, </a:t>
            </a:r>
            <a:r>
              <a:rPr lang="nb-NO" i="1" dirty="0" err="1"/>
              <a:t>bystro</a:t>
            </a:r>
            <a:r>
              <a:rPr lang="nb-NO" i="1" dirty="0"/>
              <a:t> i </a:t>
            </a:r>
            <a:r>
              <a:rPr lang="nb-NO" i="1" dirty="0" err="1"/>
              <a:t>èffektivno</a:t>
            </a:r>
            <a:r>
              <a:rPr lang="nb-NO" dirty="0"/>
              <a:t> </a:t>
            </a:r>
            <a:r>
              <a:rPr lang="en-US" i="1" dirty="0"/>
              <a:t>[ </a:t>
            </a:r>
            <a:r>
              <a:rPr lang="en-US" b="1" i="1" baseline="30000" dirty="0" err="1">
                <a:solidFill>
                  <a:schemeClr val="accent6"/>
                </a:solidFill>
              </a:rPr>
              <a:t>original</a:t>
            </a:r>
            <a:r>
              <a:rPr lang="en-US" b="1" i="1" dirty="0" err="1">
                <a:solidFill>
                  <a:schemeClr val="accent6"/>
                </a:solidFill>
              </a:rPr>
              <a:t>vospolnjat</a:t>
            </a:r>
            <a:r>
              <a:rPr lang="en-US" b="1" i="1" dirty="0">
                <a:solidFill>
                  <a:schemeClr val="accent6"/>
                </a:solidFill>
              </a:rPr>
              <a:t> </a:t>
            </a:r>
            <a:r>
              <a:rPr lang="en-US" i="1" dirty="0"/>
              <a:t>/ </a:t>
            </a:r>
            <a:r>
              <a:rPr lang="en-US" b="1" i="1" baseline="30000" dirty="0">
                <a:solidFill>
                  <a:srgbClr val="7030A0"/>
                </a:solidFill>
              </a:rPr>
              <a:t>non-</a:t>
            </a:r>
            <a:r>
              <a:rPr lang="en-US" b="1" i="1" baseline="30000" dirty="0" err="1">
                <a:solidFill>
                  <a:srgbClr val="7030A0"/>
                </a:solidFill>
              </a:rPr>
              <a:t>original</a:t>
            </a:r>
            <a:r>
              <a:rPr lang="en-US" b="1" i="1" dirty="0" err="1">
                <a:solidFill>
                  <a:srgbClr val="7030A0"/>
                </a:solidFill>
              </a:rPr>
              <a:t>budut</a:t>
            </a:r>
            <a:r>
              <a:rPr lang="en-US" b="1" i="1" dirty="0">
                <a:solidFill>
                  <a:srgbClr val="7030A0"/>
                </a:solidFill>
              </a:rPr>
              <a:t> </a:t>
            </a:r>
            <a:r>
              <a:rPr lang="en-US" b="1" i="1" dirty="0" err="1">
                <a:solidFill>
                  <a:srgbClr val="7030A0"/>
                </a:solidFill>
              </a:rPr>
              <a:t>vospolnjat</a:t>
            </a:r>
            <a:r>
              <a:rPr lang="en-US" b="1" i="1" dirty="0">
                <a:solidFill>
                  <a:srgbClr val="7030A0"/>
                </a:solidFill>
              </a:rPr>
              <a:t>’ </a:t>
            </a:r>
            <a:r>
              <a:rPr lang="en-US" i="1" dirty="0"/>
              <a:t>] </a:t>
            </a:r>
            <a:r>
              <a:rPr lang="en-US" i="1" dirty="0" err="1"/>
              <a:t>ljuboj</a:t>
            </a:r>
            <a:r>
              <a:rPr lang="en-US" i="1" dirty="0"/>
              <a:t> deficit </a:t>
            </a:r>
            <a:r>
              <a:rPr lang="en-US" i="1" dirty="0" err="1"/>
              <a:t>sprosa</a:t>
            </a:r>
            <a:r>
              <a:rPr lang="en-US" i="1" dirty="0"/>
              <a:t> </a:t>
            </a:r>
            <a:r>
              <a:rPr lang="en-US" i="1" dirty="0" err="1"/>
              <a:t>na</a:t>
            </a:r>
            <a:r>
              <a:rPr lang="en-US" i="1" dirty="0"/>
              <a:t> </a:t>
            </a:r>
            <a:r>
              <a:rPr lang="en-US" i="1" dirty="0" err="1"/>
              <a:t>židkie</a:t>
            </a:r>
            <a:r>
              <a:rPr lang="en-US" i="1" dirty="0"/>
              <a:t> </a:t>
            </a:r>
            <a:r>
              <a:rPr lang="en-US" i="1" dirty="0" err="1"/>
              <a:t>uglevodorody</a:t>
            </a:r>
            <a:r>
              <a:rPr lang="en-US" i="1" dirty="0"/>
              <a:t> bez </a:t>
            </a:r>
            <a:r>
              <a:rPr lang="en-US" i="1" dirty="0" err="1"/>
              <a:t>ogljadki</a:t>
            </a:r>
            <a:r>
              <a:rPr lang="en-US" i="1" dirty="0"/>
              <a:t> </a:t>
            </a:r>
            <a:r>
              <a:rPr lang="en-US" i="1" dirty="0" err="1"/>
              <a:t>na</a:t>
            </a:r>
            <a:r>
              <a:rPr lang="en-US" i="1" dirty="0"/>
              <a:t> </a:t>
            </a:r>
            <a:r>
              <a:rPr lang="en-US" i="1" dirty="0" err="1"/>
              <a:t>politiku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“</a:t>
            </a:r>
            <a:r>
              <a:rPr lang="en-US" i="1" dirty="0" err="1"/>
              <a:t>patriotizm</a:t>
            </a:r>
            <a:r>
              <a:rPr lang="en-US" i="1" dirty="0"/>
              <a:t>”</a:t>
            </a:r>
          </a:p>
          <a:p>
            <a:pPr marL="0" indent="0">
              <a:buNone/>
            </a:pPr>
            <a:r>
              <a:rPr lang="nb-NO" dirty="0"/>
              <a:t>‘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companies</a:t>
            </a:r>
            <a:r>
              <a:rPr lang="nb-NO" dirty="0"/>
              <a:t> </a:t>
            </a:r>
            <a:r>
              <a:rPr lang="nb-NO" dirty="0" err="1"/>
              <a:t>without</a:t>
            </a:r>
            <a:r>
              <a:rPr lang="nb-NO" dirty="0"/>
              <a:t> </a:t>
            </a:r>
            <a:r>
              <a:rPr lang="nb-NO" dirty="0" err="1"/>
              <a:t>conspiring</a:t>
            </a:r>
            <a:r>
              <a:rPr lang="nb-NO" dirty="0"/>
              <a:t> </a:t>
            </a:r>
            <a:r>
              <a:rPr lang="nb-NO" b="1" dirty="0" err="1"/>
              <a:t>will</a:t>
            </a:r>
            <a:r>
              <a:rPr lang="nb-NO" dirty="0"/>
              <a:t> </a:t>
            </a:r>
            <a:r>
              <a:rPr lang="nb-NO" dirty="0" err="1"/>
              <a:t>quickly</a:t>
            </a:r>
            <a:r>
              <a:rPr lang="nb-NO" dirty="0"/>
              <a:t> and </a:t>
            </a:r>
            <a:r>
              <a:rPr lang="nb-NO" dirty="0" err="1"/>
              <a:t>effectively</a:t>
            </a:r>
            <a:r>
              <a:rPr lang="nb-NO" dirty="0"/>
              <a:t> </a:t>
            </a:r>
            <a:r>
              <a:rPr lang="nb-NO" b="1" dirty="0" err="1"/>
              <a:t>supply</a:t>
            </a:r>
            <a:r>
              <a:rPr lang="nb-NO" dirty="0"/>
              <a:t> </a:t>
            </a:r>
            <a:r>
              <a:rPr lang="nb-NO" dirty="0" err="1"/>
              <a:t>any</a:t>
            </a:r>
            <a:r>
              <a:rPr lang="nb-NO" dirty="0"/>
              <a:t> deficit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demand</a:t>
            </a:r>
            <a:r>
              <a:rPr lang="nb-NO" dirty="0"/>
              <a:t> for </a:t>
            </a:r>
            <a:r>
              <a:rPr lang="nb-NO" dirty="0" err="1"/>
              <a:t>liquid</a:t>
            </a:r>
            <a:r>
              <a:rPr lang="nb-NO" dirty="0"/>
              <a:t> </a:t>
            </a:r>
            <a:r>
              <a:rPr lang="nb-NO" dirty="0" err="1"/>
              <a:t>hydrocarbons</a:t>
            </a:r>
            <a:r>
              <a:rPr lang="nb-NO" dirty="0"/>
              <a:t> </a:t>
            </a:r>
            <a:r>
              <a:rPr lang="nb-NO" dirty="0" err="1"/>
              <a:t>without</a:t>
            </a:r>
            <a:r>
              <a:rPr lang="nb-NO" dirty="0"/>
              <a:t> </a:t>
            </a:r>
            <a:r>
              <a:rPr lang="nb-NO" dirty="0" err="1"/>
              <a:t>regard</a:t>
            </a:r>
            <a:r>
              <a:rPr lang="nb-NO" dirty="0"/>
              <a:t> for </a:t>
            </a:r>
            <a:r>
              <a:rPr lang="nb-NO" dirty="0" err="1"/>
              <a:t>politics</a:t>
            </a:r>
            <a:r>
              <a:rPr lang="nb-NO" dirty="0"/>
              <a:t> and </a:t>
            </a:r>
            <a:r>
              <a:rPr lang="nb-NO" dirty="0" err="1"/>
              <a:t>patriotism</a:t>
            </a:r>
            <a:r>
              <a:rPr lang="nb-NO" dirty="0"/>
              <a:t>’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i="1" dirty="0" err="1"/>
              <a:t>estestvenno</a:t>
            </a:r>
            <a:r>
              <a:rPr lang="nb-NO" i="1" dirty="0"/>
              <a:t> do </a:t>
            </a:r>
            <a:r>
              <a:rPr lang="nb-NO" i="1" dirty="0" err="1"/>
              <a:t>konca</a:t>
            </a:r>
            <a:r>
              <a:rPr lang="nb-NO" i="1" dirty="0"/>
              <a:t> my </a:t>
            </a:r>
            <a:r>
              <a:rPr lang="nb-NO" i="1" dirty="0" err="1"/>
              <a:t>peškom</a:t>
            </a:r>
            <a:r>
              <a:rPr lang="nb-NO" i="1" dirty="0"/>
              <a:t> ne </a:t>
            </a:r>
            <a:r>
              <a:rPr lang="nb-NO" i="1" dirty="0" err="1"/>
              <a:t>dojdem</a:t>
            </a:r>
            <a:r>
              <a:rPr lang="nb-NO" i="1" dirty="0"/>
              <a:t>, </a:t>
            </a:r>
            <a:r>
              <a:rPr lang="nb-NO" i="1" dirty="0" err="1"/>
              <a:t>gde-nibud</a:t>
            </a:r>
            <a:r>
              <a:rPr lang="nb-NO" i="1" dirty="0"/>
              <a:t>’ tam </a:t>
            </a:r>
            <a:r>
              <a:rPr lang="nb-NO" i="1" dirty="0" err="1"/>
              <a:t>avtobus</a:t>
            </a:r>
            <a:r>
              <a:rPr lang="nb-NO" dirty="0"/>
              <a:t> </a:t>
            </a:r>
            <a:r>
              <a:rPr lang="en-US" i="1" dirty="0"/>
              <a:t>[</a:t>
            </a:r>
            <a:r>
              <a:rPr lang="en-US" b="1" i="1" baseline="30000" dirty="0" err="1">
                <a:solidFill>
                  <a:schemeClr val="accent6"/>
                </a:solidFill>
              </a:rPr>
              <a:t>original</a:t>
            </a:r>
            <a:r>
              <a:rPr lang="en-US" b="1" i="1" dirty="0" err="1">
                <a:solidFill>
                  <a:schemeClr val="accent6"/>
                </a:solidFill>
              </a:rPr>
              <a:t>pojmaem</a:t>
            </a:r>
            <a:r>
              <a:rPr lang="en-US" b="1" i="1" dirty="0">
                <a:solidFill>
                  <a:schemeClr val="accent6"/>
                </a:solidFill>
              </a:rPr>
              <a:t> </a:t>
            </a:r>
            <a:r>
              <a:rPr lang="en-US" i="1" dirty="0"/>
              <a:t>/ </a:t>
            </a:r>
            <a:r>
              <a:rPr lang="en-US" b="1" i="1" baseline="30000" dirty="0">
                <a:solidFill>
                  <a:srgbClr val="7030A0"/>
                </a:solidFill>
              </a:rPr>
              <a:t>non-</a:t>
            </a:r>
            <a:r>
              <a:rPr lang="en-US" b="1" i="1" baseline="30000" dirty="0" err="1">
                <a:solidFill>
                  <a:srgbClr val="7030A0"/>
                </a:solidFill>
              </a:rPr>
              <a:t>riginal</a:t>
            </a:r>
            <a:r>
              <a:rPr lang="en-US" b="1" i="1" dirty="0" err="1">
                <a:solidFill>
                  <a:srgbClr val="7030A0"/>
                </a:solidFill>
              </a:rPr>
              <a:t>budem</a:t>
            </a:r>
            <a:r>
              <a:rPr lang="en-US" b="1" i="1" dirty="0">
                <a:solidFill>
                  <a:srgbClr val="7030A0"/>
                </a:solidFill>
              </a:rPr>
              <a:t> </a:t>
            </a:r>
            <a:r>
              <a:rPr lang="en-US" b="1" i="1" dirty="0" err="1">
                <a:solidFill>
                  <a:srgbClr val="7030A0"/>
                </a:solidFill>
              </a:rPr>
              <a:t>lovit</a:t>
            </a:r>
            <a:r>
              <a:rPr lang="en-US" b="1" i="1" dirty="0">
                <a:solidFill>
                  <a:srgbClr val="7030A0"/>
                </a:solidFill>
              </a:rPr>
              <a:t>’ </a:t>
            </a:r>
            <a:r>
              <a:rPr lang="en-US" i="1" dirty="0"/>
              <a:t>] 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‘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course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not </a:t>
            </a:r>
            <a:r>
              <a:rPr lang="nb-NO" dirty="0" err="1"/>
              <a:t>going</a:t>
            </a:r>
            <a:r>
              <a:rPr lang="nb-NO" dirty="0"/>
              <a:t> to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foot</a:t>
            </a:r>
            <a:r>
              <a:rPr lang="nb-NO" dirty="0"/>
              <a:t>, </a:t>
            </a:r>
            <a:r>
              <a:rPr lang="nb-NO" b="1" dirty="0" err="1"/>
              <a:t>we</a:t>
            </a:r>
            <a:r>
              <a:rPr lang="nb-NO" b="1" dirty="0"/>
              <a:t> </a:t>
            </a:r>
            <a:r>
              <a:rPr lang="nb-NO" b="1" dirty="0" err="1"/>
              <a:t>will</a:t>
            </a:r>
            <a:r>
              <a:rPr lang="nb-NO" b="1" dirty="0"/>
              <a:t> </a:t>
            </a:r>
            <a:r>
              <a:rPr lang="nb-NO" b="1" dirty="0" err="1"/>
              <a:t>catch</a:t>
            </a:r>
            <a:r>
              <a:rPr lang="nb-NO" b="1" dirty="0"/>
              <a:t> </a:t>
            </a:r>
            <a:r>
              <a:rPr lang="nb-NO" dirty="0"/>
              <a:t>a bus </a:t>
            </a:r>
            <a:r>
              <a:rPr lang="nb-NO" dirty="0" err="1"/>
              <a:t>somewhere</a:t>
            </a:r>
            <a:r>
              <a:rPr lang="nb-NO" dirty="0"/>
              <a:t>’</a:t>
            </a:r>
          </a:p>
          <a:p>
            <a:pPr marL="0" indent="0">
              <a:buNone/>
            </a:pPr>
            <a:endParaRPr lang="nb-NO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59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2618-6151-AB4F-BFA8-1FA2487F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Aspectually</a:t>
            </a:r>
            <a:r>
              <a:rPr lang="en-US" dirty="0"/>
              <a:t> ambivalent constructions</a:t>
            </a:r>
            <a:r>
              <a:rPr lang="nb-NO" dirty="0"/>
              <a:t>: </a:t>
            </a:r>
            <a:br>
              <a:rPr lang="nb-NO" dirty="0"/>
            </a:b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en-US" dirty="0"/>
              <a:t>Potentiality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73D5-87B6-EF42-BA96-C09C33C21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45" y="1313387"/>
            <a:ext cx="8486078" cy="36266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i="1" dirty="0"/>
              <a:t>Vasilij </a:t>
            </a:r>
            <a:r>
              <a:rPr lang="nb-NO" i="1" dirty="0" err="1"/>
              <a:t>umel</a:t>
            </a:r>
            <a:r>
              <a:rPr lang="nb-NO" i="1" dirty="0"/>
              <a:t> </a:t>
            </a:r>
            <a:r>
              <a:rPr lang="en-US" i="1" dirty="0"/>
              <a:t>[ </a:t>
            </a:r>
            <a:r>
              <a:rPr lang="en-US" b="1" i="1" baseline="30000" dirty="0" err="1">
                <a:solidFill>
                  <a:schemeClr val="accent6"/>
                </a:solidFill>
              </a:rPr>
              <a:t>original</a:t>
            </a:r>
            <a:r>
              <a:rPr lang="en-US" b="1" i="1" dirty="0" err="1">
                <a:solidFill>
                  <a:schemeClr val="accent6"/>
                </a:solidFill>
              </a:rPr>
              <a:t>stat</a:t>
            </a:r>
            <a:r>
              <a:rPr lang="en-US" b="1" i="1" dirty="0">
                <a:solidFill>
                  <a:schemeClr val="accent6"/>
                </a:solidFill>
              </a:rPr>
              <a:t>’ </a:t>
            </a:r>
            <a:r>
              <a:rPr lang="en-US" i="1" dirty="0"/>
              <a:t>/ </a:t>
            </a:r>
            <a:r>
              <a:rPr lang="en-US" b="1" i="1" baseline="30000" dirty="0">
                <a:solidFill>
                  <a:srgbClr val="7030A0"/>
                </a:solidFill>
              </a:rPr>
              <a:t>non-</a:t>
            </a:r>
            <a:r>
              <a:rPr lang="en-US" b="1" i="1" baseline="30000" dirty="0" err="1">
                <a:solidFill>
                  <a:srgbClr val="7030A0"/>
                </a:solidFill>
              </a:rPr>
              <a:t>original</a:t>
            </a:r>
            <a:r>
              <a:rPr lang="en-US" b="1" i="1" dirty="0" err="1">
                <a:solidFill>
                  <a:srgbClr val="7030A0"/>
                </a:solidFill>
              </a:rPr>
              <a:t>stanovit’sja</a:t>
            </a:r>
            <a:r>
              <a:rPr lang="en-US" b="1" i="1" dirty="0">
                <a:solidFill>
                  <a:srgbClr val="7030A0"/>
                </a:solidFill>
              </a:rPr>
              <a:t> </a:t>
            </a:r>
            <a:r>
              <a:rPr lang="en-US" i="1" dirty="0"/>
              <a:t>] </a:t>
            </a:r>
            <a:r>
              <a:rPr lang="nb-NO" i="1" dirty="0" err="1"/>
              <a:t>dlja</a:t>
            </a:r>
            <a:r>
              <a:rPr lang="nb-NO" i="1" dirty="0"/>
              <a:t> </a:t>
            </a:r>
            <a:r>
              <a:rPr lang="nb-NO" i="1" dirty="0" err="1"/>
              <a:t>načal’nika</a:t>
            </a:r>
            <a:r>
              <a:rPr lang="nb-NO" i="1" dirty="0"/>
              <a:t> </a:t>
            </a:r>
            <a:r>
              <a:rPr lang="nb-NO" i="1" dirty="0" err="1"/>
              <a:t>neobxodimym</a:t>
            </a:r>
            <a:r>
              <a:rPr lang="ru-RU" i="1" dirty="0"/>
              <a:t>.</a:t>
            </a:r>
            <a:endParaRPr lang="nb-NO" i="1" dirty="0"/>
          </a:p>
          <a:p>
            <a:pPr marL="0" indent="0">
              <a:buNone/>
            </a:pPr>
            <a:r>
              <a:rPr lang="nb-NO" dirty="0"/>
              <a:t>‘Vasilij </a:t>
            </a:r>
            <a:r>
              <a:rPr lang="nb-NO" dirty="0" err="1"/>
              <a:t>knew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b="1" dirty="0"/>
              <a:t>to </a:t>
            </a:r>
            <a:r>
              <a:rPr lang="nb-NO" b="1" dirty="0" err="1"/>
              <a:t>become</a:t>
            </a:r>
            <a:r>
              <a:rPr lang="nb-NO" b="1" dirty="0"/>
              <a:t> </a:t>
            </a:r>
            <a:r>
              <a:rPr lang="nb-NO" dirty="0" err="1"/>
              <a:t>necessary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boss.’</a:t>
            </a:r>
          </a:p>
          <a:p>
            <a:pPr marL="0" indent="0">
              <a:buNone/>
            </a:pPr>
            <a:r>
              <a:rPr lang="ru-RU" dirty="0"/>
              <a:t> </a:t>
            </a:r>
            <a:endParaRPr lang="nb-NO" dirty="0"/>
          </a:p>
          <a:p>
            <a:pPr marL="0" indent="0">
              <a:buNone/>
            </a:pPr>
            <a:r>
              <a:rPr lang="nb-NO" i="1" dirty="0" err="1"/>
              <a:t>Prosto</a:t>
            </a:r>
            <a:r>
              <a:rPr lang="nb-NO" i="1" dirty="0"/>
              <a:t> v </a:t>
            </a:r>
            <a:r>
              <a:rPr lang="nb-NO" i="1" dirty="0" err="1"/>
              <a:t>monokul’ture</a:t>
            </a:r>
            <a:r>
              <a:rPr lang="nb-NO" i="1" dirty="0"/>
              <a:t> </a:t>
            </a:r>
            <a:r>
              <a:rPr lang="nb-NO" i="1" dirty="0" err="1"/>
              <a:t>ediničnaja</a:t>
            </a:r>
            <a:r>
              <a:rPr lang="nb-NO" i="1" dirty="0"/>
              <a:t> </a:t>
            </a:r>
            <a:r>
              <a:rPr lang="nb-NO" i="1" dirty="0" err="1"/>
              <a:t>mutacija</a:t>
            </a:r>
            <a:r>
              <a:rPr lang="nb-NO" i="1" dirty="0"/>
              <a:t>, </a:t>
            </a:r>
            <a:r>
              <a:rPr lang="nb-NO" i="1" dirty="0" err="1"/>
              <a:t>obespečivajuščaja</a:t>
            </a:r>
            <a:r>
              <a:rPr lang="nb-NO" i="1" dirty="0"/>
              <a:t> </a:t>
            </a:r>
            <a:r>
              <a:rPr lang="nb-NO" i="1" dirty="0" err="1"/>
              <a:t>zaščitu</a:t>
            </a:r>
            <a:r>
              <a:rPr lang="nb-NO" i="1" dirty="0"/>
              <a:t> ot </a:t>
            </a:r>
            <a:r>
              <a:rPr lang="nb-NO" i="1" dirty="0" err="1"/>
              <a:t>dannogo</a:t>
            </a:r>
            <a:r>
              <a:rPr lang="nb-NO" i="1" dirty="0"/>
              <a:t> </a:t>
            </a:r>
            <a:r>
              <a:rPr lang="nb-NO" i="1" dirty="0" err="1"/>
              <a:t>spejsera</a:t>
            </a:r>
            <a:r>
              <a:rPr lang="nb-NO" i="1" dirty="0"/>
              <a:t>, </a:t>
            </a:r>
            <a:r>
              <a:rPr lang="nb-NO" i="1" dirty="0" err="1"/>
              <a:t>srazu</a:t>
            </a:r>
            <a:r>
              <a:rPr lang="nb-NO" i="1" dirty="0"/>
              <a:t> </a:t>
            </a:r>
            <a:r>
              <a:rPr lang="nb-NO" i="1" dirty="0" err="1"/>
              <a:t>daet</a:t>
            </a:r>
            <a:r>
              <a:rPr lang="nb-NO" i="1" dirty="0"/>
              <a:t> </a:t>
            </a:r>
            <a:r>
              <a:rPr lang="nb-NO" i="1" dirty="0" err="1"/>
              <a:t>virusu</a:t>
            </a:r>
            <a:r>
              <a:rPr lang="nb-NO" i="1" dirty="0"/>
              <a:t> </a:t>
            </a:r>
            <a:r>
              <a:rPr lang="nb-NO" i="1" dirty="0" err="1"/>
              <a:t>ogromnoe</a:t>
            </a:r>
            <a:r>
              <a:rPr lang="nb-NO" i="1" dirty="0"/>
              <a:t> </a:t>
            </a:r>
            <a:r>
              <a:rPr lang="nb-NO" i="1" dirty="0" err="1"/>
              <a:t>preimuščestvo</a:t>
            </a:r>
            <a:r>
              <a:rPr lang="nb-NO" i="1" dirty="0"/>
              <a:t> (</a:t>
            </a:r>
            <a:r>
              <a:rPr lang="nb-NO" i="1" dirty="0" err="1"/>
              <a:t>poskol’ku</a:t>
            </a:r>
            <a:r>
              <a:rPr lang="nb-NO" i="1" dirty="0"/>
              <a:t> </a:t>
            </a:r>
            <a:r>
              <a:rPr lang="nb-NO" i="1" dirty="0" err="1"/>
              <a:t>pozvoljaet</a:t>
            </a:r>
            <a:r>
              <a:rPr lang="nb-NO" i="1" dirty="0"/>
              <a:t> </a:t>
            </a:r>
            <a:r>
              <a:rPr lang="en-US" i="1" dirty="0"/>
              <a:t>[ </a:t>
            </a:r>
            <a:r>
              <a:rPr lang="en-US" b="1" i="1" baseline="30000" dirty="0" err="1">
                <a:solidFill>
                  <a:schemeClr val="accent6"/>
                </a:solidFill>
              </a:rPr>
              <a:t>original</a:t>
            </a:r>
            <a:r>
              <a:rPr lang="en-US" b="1" i="1" dirty="0" err="1">
                <a:solidFill>
                  <a:schemeClr val="accent6"/>
                </a:solidFill>
              </a:rPr>
              <a:t>zarazit</a:t>
            </a:r>
            <a:r>
              <a:rPr lang="en-US" b="1" i="1" dirty="0">
                <a:solidFill>
                  <a:schemeClr val="accent6"/>
                </a:solidFill>
              </a:rPr>
              <a:t>’ </a:t>
            </a:r>
            <a:r>
              <a:rPr lang="en-US" i="1" dirty="0"/>
              <a:t>/ </a:t>
            </a:r>
            <a:r>
              <a:rPr lang="en-US" b="1" i="1" baseline="30000" dirty="0">
                <a:solidFill>
                  <a:srgbClr val="7030A0"/>
                </a:solidFill>
              </a:rPr>
              <a:t>non-</a:t>
            </a:r>
            <a:r>
              <a:rPr lang="en-US" b="1" i="1" baseline="30000" dirty="0" err="1">
                <a:solidFill>
                  <a:srgbClr val="7030A0"/>
                </a:solidFill>
              </a:rPr>
              <a:t>original</a:t>
            </a:r>
            <a:r>
              <a:rPr lang="en-US" b="1" i="1" dirty="0" err="1">
                <a:solidFill>
                  <a:srgbClr val="7030A0"/>
                </a:solidFill>
              </a:rPr>
              <a:t>zaražat</a:t>
            </a:r>
            <a:r>
              <a:rPr lang="en-US" b="1" i="1" dirty="0">
                <a:solidFill>
                  <a:srgbClr val="7030A0"/>
                </a:solidFill>
              </a:rPr>
              <a:t>’ </a:t>
            </a:r>
            <a:r>
              <a:rPr lang="en-US" i="1" dirty="0"/>
              <a:t>] </a:t>
            </a:r>
            <a:r>
              <a:rPr lang="en-US" i="1" dirty="0" err="1"/>
              <a:t>ljubuju</a:t>
            </a:r>
            <a:r>
              <a:rPr lang="en-US" i="1" dirty="0"/>
              <a:t> </a:t>
            </a:r>
            <a:r>
              <a:rPr lang="en-US" i="1" dirty="0" err="1"/>
              <a:t>bakteriju</a:t>
            </a:r>
            <a:r>
              <a:rPr lang="nb-NO" i="1" dirty="0"/>
              <a:t>)</a:t>
            </a:r>
          </a:p>
          <a:p>
            <a:pPr marL="0" indent="0">
              <a:buNone/>
            </a:pPr>
            <a:r>
              <a:rPr lang="nb-NO" dirty="0"/>
              <a:t>‘It’s </a:t>
            </a:r>
            <a:r>
              <a:rPr lang="nb-NO" dirty="0" err="1"/>
              <a:t>simply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case </a:t>
            </a:r>
            <a:r>
              <a:rPr lang="nb-NO" dirty="0" err="1"/>
              <a:t>that</a:t>
            </a:r>
            <a:r>
              <a:rPr lang="nb-NO" dirty="0"/>
              <a:t> in a </a:t>
            </a:r>
            <a:r>
              <a:rPr lang="nb-NO" dirty="0" err="1"/>
              <a:t>monoculture</a:t>
            </a:r>
            <a:r>
              <a:rPr lang="nb-NO" dirty="0"/>
              <a:t> a single </a:t>
            </a:r>
            <a:r>
              <a:rPr lang="nb-NO" dirty="0" err="1"/>
              <a:t>mutation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ensures</a:t>
            </a:r>
            <a:r>
              <a:rPr lang="nb-NO" dirty="0"/>
              <a:t> </a:t>
            </a:r>
            <a:r>
              <a:rPr lang="nb-NO" dirty="0" err="1"/>
              <a:t>protection</a:t>
            </a:r>
            <a:r>
              <a:rPr lang="nb-NO" dirty="0"/>
              <a:t> from a given </a:t>
            </a:r>
            <a:r>
              <a:rPr lang="nb-NO" dirty="0" err="1"/>
              <a:t>spacer</a:t>
            </a:r>
            <a:r>
              <a:rPr lang="nb-NO" dirty="0"/>
              <a:t>, </a:t>
            </a:r>
            <a:r>
              <a:rPr lang="nb-NO" dirty="0" err="1"/>
              <a:t>immediately</a:t>
            </a:r>
            <a:r>
              <a:rPr lang="nb-NO" dirty="0"/>
              <a:t> </a:t>
            </a:r>
            <a:r>
              <a:rPr lang="nb-NO" dirty="0" err="1"/>
              <a:t>gives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virus an </a:t>
            </a:r>
            <a:r>
              <a:rPr lang="nb-NO" dirty="0" err="1"/>
              <a:t>enormous</a:t>
            </a:r>
            <a:r>
              <a:rPr lang="nb-NO" dirty="0"/>
              <a:t> </a:t>
            </a:r>
            <a:r>
              <a:rPr lang="nb-NO" dirty="0" err="1"/>
              <a:t>advantage</a:t>
            </a:r>
            <a:r>
              <a:rPr lang="nb-NO" dirty="0"/>
              <a:t> (</a:t>
            </a:r>
            <a:r>
              <a:rPr lang="nb-NO" dirty="0" err="1"/>
              <a:t>since</a:t>
            </a:r>
            <a:r>
              <a:rPr lang="nb-NO" dirty="0"/>
              <a:t> it makes it </a:t>
            </a:r>
            <a:r>
              <a:rPr lang="nb-NO" dirty="0" err="1"/>
              <a:t>possible</a:t>
            </a:r>
            <a:r>
              <a:rPr lang="nb-NO" dirty="0"/>
              <a:t> </a:t>
            </a:r>
            <a:r>
              <a:rPr lang="nb-NO" b="1" dirty="0"/>
              <a:t>to </a:t>
            </a:r>
            <a:r>
              <a:rPr lang="nb-NO" b="1" dirty="0" err="1"/>
              <a:t>infect</a:t>
            </a:r>
            <a:r>
              <a:rPr lang="nb-NO" b="1" dirty="0"/>
              <a:t> 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bacteria</a:t>
            </a:r>
            <a:r>
              <a:rPr lang="nb-NO" dirty="0"/>
              <a:t>)</a:t>
            </a:r>
          </a:p>
          <a:p>
            <a:pPr marL="0" indent="0">
              <a:buNone/>
            </a:pPr>
            <a:endParaRPr lang="nb-NO" i="1" dirty="0"/>
          </a:p>
          <a:p>
            <a:pPr marL="0" indent="0">
              <a:buNone/>
            </a:pPr>
            <a:r>
              <a:rPr lang="cs-CZ" i="1" dirty="0" err="1"/>
              <a:t>im</a:t>
            </a:r>
            <a:r>
              <a:rPr lang="cs-CZ" i="1" dirty="0"/>
              <a:t> </a:t>
            </a:r>
            <a:r>
              <a:rPr lang="cs-CZ" i="1" dirty="0" err="1"/>
              <a:t>nado</a:t>
            </a:r>
            <a:r>
              <a:rPr lang="cs-CZ" dirty="0"/>
              <a:t> </a:t>
            </a:r>
            <a:r>
              <a:rPr lang="en-US" i="1" dirty="0"/>
              <a:t>[ </a:t>
            </a:r>
            <a:r>
              <a:rPr lang="en-US" b="1" i="1" baseline="30000" dirty="0">
                <a:solidFill>
                  <a:schemeClr val="accent6"/>
                </a:solidFill>
              </a:rPr>
              <a:t>non-</a:t>
            </a:r>
            <a:r>
              <a:rPr lang="en-US" b="1" i="1" baseline="30000" dirty="0" err="1">
                <a:solidFill>
                  <a:schemeClr val="accent6"/>
                </a:solidFill>
              </a:rPr>
              <a:t>original</a:t>
            </a:r>
            <a:r>
              <a:rPr lang="en-US" b="1" i="1" dirty="0" err="1">
                <a:solidFill>
                  <a:schemeClr val="accent6"/>
                </a:solidFill>
              </a:rPr>
              <a:t>vosstanovit</a:t>
            </a:r>
            <a:r>
              <a:rPr lang="en-US" b="1" i="1" dirty="0">
                <a:solidFill>
                  <a:schemeClr val="accent6"/>
                </a:solidFill>
              </a:rPr>
              <a:t>’ </a:t>
            </a:r>
            <a:r>
              <a:rPr lang="en-US" i="1" dirty="0"/>
              <a:t>/ </a:t>
            </a:r>
            <a:r>
              <a:rPr lang="en-US" b="1" i="1" baseline="30000" dirty="0" err="1">
                <a:solidFill>
                  <a:srgbClr val="7030A0"/>
                </a:solidFill>
              </a:rPr>
              <a:t>original</a:t>
            </a:r>
            <a:r>
              <a:rPr lang="en-US" b="1" i="1" dirty="0" err="1">
                <a:solidFill>
                  <a:srgbClr val="7030A0"/>
                </a:solidFill>
              </a:rPr>
              <a:t>vosstanavlivat</a:t>
            </a:r>
            <a:r>
              <a:rPr lang="en-US" b="1" i="1" dirty="0">
                <a:solidFill>
                  <a:srgbClr val="7030A0"/>
                </a:solidFill>
              </a:rPr>
              <a:t>’ </a:t>
            </a:r>
            <a:r>
              <a:rPr lang="en-US" i="1" dirty="0"/>
              <a:t>] </a:t>
            </a:r>
            <a:r>
              <a:rPr lang="en-US" i="1" dirty="0" err="1"/>
              <a:t>utračennyj</a:t>
            </a:r>
            <a:r>
              <a:rPr lang="en-US" i="1" dirty="0"/>
              <a:t> v </a:t>
            </a:r>
            <a:r>
              <a:rPr lang="en-US" i="1" dirty="0" err="1"/>
              <a:t>gody</a:t>
            </a:r>
            <a:r>
              <a:rPr lang="en-US" i="1" dirty="0"/>
              <a:t> </a:t>
            </a:r>
            <a:r>
              <a:rPr lang="en-US" i="1" dirty="0" err="1"/>
              <a:t>sankcij</a:t>
            </a:r>
            <a:r>
              <a:rPr lang="en-US" i="1" dirty="0"/>
              <a:t> </a:t>
            </a:r>
            <a:r>
              <a:rPr lang="en-US" i="1" dirty="0" err="1"/>
              <a:t>èksportnyj</a:t>
            </a:r>
            <a:r>
              <a:rPr lang="en-US" i="1" dirty="0"/>
              <a:t> </a:t>
            </a:r>
            <a:r>
              <a:rPr lang="en-US" i="1" dirty="0" err="1"/>
              <a:t>potencial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‘they have to </a:t>
            </a:r>
            <a:r>
              <a:rPr lang="en-US" b="1" dirty="0"/>
              <a:t>reestablish</a:t>
            </a:r>
            <a:r>
              <a:rPr lang="en-US" dirty="0"/>
              <a:t> the export potential that was lost during the years of sanctions’</a:t>
            </a:r>
            <a:endParaRPr lang="cs-CZ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55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2618-6151-AB4F-BFA8-1FA2487F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Aspectually</a:t>
            </a:r>
            <a:r>
              <a:rPr lang="en-US" dirty="0"/>
              <a:t> ambivalent constructions: </a:t>
            </a:r>
            <a:br>
              <a:rPr lang="en-US" dirty="0"/>
            </a:br>
            <a:r>
              <a:rPr lang="en-US" dirty="0"/>
              <a:t>Verbal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73D5-87B6-EF42-BA96-C09C33C21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[ </a:t>
            </a:r>
            <a:r>
              <a:rPr lang="en-US" b="1" i="1" baseline="30000" dirty="0">
                <a:solidFill>
                  <a:schemeClr val="accent6"/>
                </a:solidFill>
              </a:rPr>
              <a:t>non-</a:t>
            </a:r>
            <a:r>
              <a:rPr lang="en-US" b="1" i="1" baseline="30000" dirty="0" err="1">
                <a:solidFill>
                  <a:schemeClr val="accent6"/>
                </a:solidFill>
              </a:rPr>
              <a:t>original</a:t>
            </a:r>
            <a:r>
              <a:rPr lang="en-US" b="1" i="1" dirty="0" err="1">
                <a:solidFill>
                  <a:schemeClr val="accent6"/>
                </a:solidFill>
              </a:rPr>
              <a:t>Sprosili</a:t>
            </a:r>
            <a:r>
              <a:rPr lang="en-US" b="1" i="1" dirty="0">
                <a:solidFill>
                  <a:schemeClr val="accent6"/>
                </a:solidFill>
              </a:rPr>
              <a:t> </a:t>
            </a:r>
            <a:r>
              <a:rPr lang="en-US" i="1" dirty="0"/>
              <a:t>/ </a:t>
            </a:r>
            <a:r>
              <a:rPr lang="en-US" b="1" i="1" baseline="30000" dirty="0" err="1">
                <a:solidFill>
                  <a:srgbClr val="7030A0"/>
                </a:solidFill>
              </a:rPr>
              <a:t>original</a:t>
            </a:r>
            <a:r>
              <a:rPr lang="en-US" b="1" i="1" dirty="0" err="1">
                <a:solidFill>
                  <a:srgbClr val="7030A0"/>
                </a:solidFill>
              </a:rPr>
              <a:t>Sprašivali</a:t>
            </a:r>
            <a:r>
              <a:rPr lang="en-US" i="1" dirty="0"/>
              <a:t>] u </a:t>
            </a:r>
            <a:r>
              <a:rPr lang="en-US" i="1" dirty="0" err="1"/>
              <a:t>nas</a:t>
            </a:r>
            <a:r>
              <a:rPr lang="en-US" i="1" dirty="0"/>
              <a:t>, </a:t>
            </a:r>
            <a:r>
              <a:rPr lang="en-US" i="1" dirty="0" err="1"/>
              <a:t>otkuda</a:t>
            </a:r>
            <a:r>
              <a:rPr lang="en-US" i="1" dirty="0"/>
              <a:t> my, </a:t>
            </a:r>
            <a:r>
              <a:rPr lang="en-US" i="1" dirty="0" err="1"/>
              <a:t>čego</a:t>
            </a:r>
            <a:r>
              <a:rPr lang="en-US" i="1" dirty="0"/>
              <a:t> my tut </a:t>
            </a:r>
            <a:r>
              <a:rPr lang="en-US" i="1" dirty="0" err="1"/>
              <a:t>delaem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dirty="0"/>
              <a:t>‘</a:t>
            </a:r>
            <a:r>
              <a:rPr lang="en-US" b="1" dirty="0"/>
              <a:t>they asked </a:t>
            </a:r>
            <a:r>
              <a:rPr lang="en-US" dirty="0"/>
              <a:t>us where we are from, what we are doing here’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err="1"/>
              <a:t>Pozdnee</a:t>
            </a:r>
            <a:r>
              <a:rPr lang="en-US" i="1" dirty="0"/>
              <a:t> </a:t>
            </a:r>
            <a:r>
              <a:rPr lang="en-US" i="1" dirty="0" err="1"/>
              <a:t>tešča</a:t>
            </a:r>
            <a:r>
              <a:rPr lang="en-US" i="1" dirty="0"/>
              <a:t> </a:t>
            </a:r>
            <a:r>
              <a:rPr lang="en-US" i="1" dirty="0" err="1"/>
              <a:t>otkryto</a:t>
            </a:r>
            <a:r>
              <a:rPr lang="en-US" i="1" dirty="0"/>
              <a:t> [ </a:t>
            </a:r>
            <a:r>
              <a:rPr lang="en-US" b="1" i="1" baseline="30000" dirty="0">
                <a:solidFill>
                  <a:schemeClr val="accent6"/>
                </a:solidFill>
              </a:rPr>
              <a:t>non-</a:t>
            </a:r>
            <a:r>
              <a:rPr lang="en-US" b="1" i="1" baseline="30000" dirty="0" err="1">
                <a:solidFill>
                  <a:schemeClr val="accent6"/>
                </a:solidFill>
              </a:rPr>
              <a:t>original</a:t>
            </a:r>
            <a:r>
              <a:rPr lang="en-US" b="1" i="1" dirty="0" err="1">
                <a:solidFill>
                  <a:schemeClr val="accent6"/>
                </a:solidFill>
              </a:rPr>
              <a:t>obvinila</a:t>
            </a:r>
            <a:r>
              <a:rPr lang="en-US" b="1" i="1" dirty="0">
                <a:solidFill>
                  <a:schemeClr val="accent6"/>
                </a:solidFill>
              </a:rPr>
              <a:t> </a:t>
            </a:r>
            <a:r>
              <a:rPr lang="en-US" i="1" dirty="0"/>
              <a:t>/ </a:t>
            </a:r>
            <a:r>
              <a:rPr lang="en-US" b="1" i="1" baseline="30000" dirty="0" err="1">
                <a:solidFill>
                  <a:srgbClr val="7030A0"/>
                </a:solidFill>
              </a:rPr>
              <a:t>original</a:t>
            </a:r>
            <a:r>
              <a:rPr lang="en-US" b="1" i="1" dirty="0" err="1">
                <a:solidFill>
                  <a:srgbClr val="7030A0"/>
                </a:solidFill>
              </a:rPr>
              <a:t>obvinjala</a:t>
            </a:r>
            <a:r>
              <a:rPr lang="en-US" i="1" dirty="0"/>
              <a:t>] ego v </a:t>
            </a:r>
            <a:r>
              <a:rPr lang="en-US" i="1" dirty="0" err="1"/>
              <a:t>vorovstve</a:t>
            </a:r>
            <a:r>
              <a:rPr lang="en-US" i="1" dirty="0"/>
              <a:t>.</a:t>
            </a:r>
          </a:p>
          <a:p>
            <a:pPr marL="0" indent="0">
              <a:buNone/>
            </a:pPr>
            <a:r>
              <a:rPr lang="en-US" dirty="0"/>
              <a:t>‘Later his mother-in-law openly </a:t>
            </a:r>
            <a:r>
              <a:rPr lang="en-US" b="1" dirty="0"/>
              <a:t>accused</a:t>
            </a:r>
            <a:r>
              <a:rPr lang="en-US" dirty="0"/>
              <a:t> him of theft.’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i="1" dirty="0" err="1"/>
              <a:t>Pered</a:t>
            </a:r>
            <a:r>
              <a:rPr lang="nb-NO" i="1" dirty="0"/>
              <a:t> </a:t>
            </a:r>
            <a:r>
              <a:rPr lang="nb-NO" i="1" dirty="0" err="1"/>
              <a:t>pensiej</a:t>
            </a:r>
            <a:r>
              <a:rPr lang="nb-NO" i="1" dirty="0"/>
              <a:t> emu</a:t>
            </a:r>
            <a:r>
              <a:rPr lang="nb-NO" dirty="0"/>
              <a:t> </a:t>
            </a:r>
            <a:r>
              <a:rPr lang="en-US" i="1" dirty="0"/>
              <a:t>[ </a:t>
            </a:r>
            <a:r>
              <a:rPr lang="en-US" b="1" i="1" baseline="30000" dirty="0">
                <a:solidFill>
                  <a:schemeClr val="accent6"/>
                </a:solidFill>
              </a:rPr>
              <a:t>non-</a:t>
            </a:r>
            <a:r>
              <a:rPr lang="en-US" b="1" i="1" baseline="30000" dirty="0" err="1">
                <a:solidFill>
                  <a:schemeClr val="accent6"/>
                </a:solidFill>
              </a:rPr>
              <a:t>original</a:t>
            </a:r>
            <a:r>
              <a:rPr lang="en-US" b="1" i="1" dirty="0" err="1">
                <a:solidFill>
                  <a:schemeClr val="accent6"/>
                </a:solidFill>
              </a:rPr>
              <a:t>predložili</a:t>
            </a:r>
            <a:r>
              <a:rPr lang="en-US" b="1" i="1" dirty="0">
                <a:solidFill>
                  <a:schemeClr val="accent6"/>
                </a:solidFill>
              </a:rPr>
              <a:t> </a:t>
            </a:r>
            <a:r>
              <a:rPr lang="en-US" i="1" dirty="0"/>
              <a:t>/ </a:t>
            </a:r>
            <a:r>
              <a:rPr lang="en-US" b="1" i="1" baseline="30000" dirty="0" err="1">
                <a:solidFill>
                  <a:srgbClr val="7030A0"/>
                </a:solidFill>
              </a:rPr>
              <a:t>original</a:t>
            </a:r>
            <a:r>
              <a:rPr lang="en-US" b="1" i="1" dirty="0" err="1">
                <a:solidFill>
                  <a:srgbClr val="7030A0"/>
                </a:solidFill>
              </a:rPr>
              <a:t>predlagali</a:t>
            </a:r>
            <a:r>
              <a:rPr lang="en-US" i="1" dirty="0"/>
              <a:t>] </a:t>
            </a:r>
            <a:r>
              <a:rPr lang="en-US" i="1" dirty="0" err="1"/>
              <a:t>porabotat</a:t>
            </a:r>
            <a:r>
              <a:rPr lang="en-US" i="1" dirty="0"/>
              <a:t>’ </a:t>
            </a:r>
            <a:r>
              <a:rPr lang="en-US" i="1" dirty="0" err="1"/>
              <a:t>neskol’ko</a:t>
            </a:r>
            <a:r>
              <a:rPr lang="en-US" i="1" dirty="0"/>
              <a:t> let </a:t>
            </a:r>
            <a:r>
              <a:rPr lang="en-US" i="1" dirty="0" err="1"/>
              <a:t>za</a:t>
            </a:r>
            <a:r>
              <a:rPr lang="en-US" i="1" dirty="0"/>
              <a:t> </a:t>
            </a:r>
            <a:r>
              <a:rPr lang="en-US" i="1" dirty="0" err="1"/>
              <a:t>granicej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‘Before retirement </a:t>
            </a:r>
            <a:r>
              <a:rPr lang="en-US" b="1" dirty="0"/>
              <a:t>they suggested </a:t>
            </a:r>
            <a:r>
              <a:rPr lang="en-US" dirty="0"/>
              <a:t>to him that he work abroad for a few years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i="1" dirty="0"/>
              <a:t>kak ja</a:t>
            </a:r>
            <a:r>
              <a:rPr lang="ru-RU" i="1" dirty="0"/>
              <a:t> </a:t>
            </a:r>
            <a:r>
              <a:rPr lang="cs-CZ" i="1" dirty="0" err="1"/>
              <a:t>uže</a:t>
            </a:r>
            <a:r>
              <a:rPr lang="cs-CZ" i="1" dirty="0"/>
              <a:t> </a:t>
            </a:r>
            <a:r>
              <a:rPr lang="en-US" i="1" dirty="0"/>
              <a:t>[</a:t>
            </a:r>
            <a:r>
              <a:rPr lang="en-US" b="1" i="1" baseline="30000" dirty="0" err="1">
                <a:solidFill>
                  <a:schemeClr val="accent6"/>
                </a:solidFill>
              </a:rPr>
              <a:t>original</a:t>
            </a:r>
            <a:r>
              <a:rPr lang="en-US" b="1" i="1" dirty="0" err="1">
                <a:solidFill>
                  <a:schemeClr val="accent6"/>
                </a:solidFill>
              </a:rPr>
              <a:t>skazal</a:t>
            </a:r>
            <a:r>
              <a:rPr lang="en-US" b="1" i="1" dirty="0">
                <a:solidFill>
                  <a:schemeClr val="accent6"/>
                </a:solidFill>
              </a:rPr>
              <a:t> </a:t>
            </a:r>
            <a:r>
              <a:rPr lang="en-US" i="1" dirty="0"/>
              <a:t>/ </a:t>
            </a:r>
            <a:r>
              <a:rPr lang="en-US" b="1" i="1" baseline="30000" dirty="0">
                <a:solidFill>
                  <a:srgbClr val="7030A0"/>
                </a:solidFill>
              </a:rPr>
              <a:t>non-</a:t>
            </a:r>
            <a:r>
              <a:rPr lang="en-US" b="1" i="1" baseline="30000" dirty="0" err="1">
                <a:solidFill>
                  <a:srgbClr val="7030A0"/>
                </a:solidFill>
              </a:rPr>
              <a:t>original</a:t>
            </a:r>
            <a:r>
              <a:rPr lang="en-US" b="1" i="1" dirty="0" err="1">
                <a:solidFill>
                  <a:srgbClr val="7030A0"/>
                </a:solidFill>
              </a:rPr>
              <a:t>govoril</a:t>
            </a:r>
            <a:r>
              <a:rPr lang="en-US" i="1" dirty="0"/>
              <a:t>] </a:t>
            </a:r>
          </a:p>
          <a:p>
            <a:pPr marL="0" indent="0">
              <a:buNone/>
            </a:pPr>
            <a:r>
              <a:rPr lang="en-US" dirty="0"/>
              <a:t>‘as I </a:t>
            </a:r>
            <a:r>
              <a:rPr lang="en-US" b="1" dirty="0"/>
              <a:t>said</a:t>
            </a:r>
            <a:r>
              <a:rPr lang="en-US" dirty="0"/>
              <a:t> before’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48767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2618-6151-AB4F-BFA8-1FA2487F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Aspectually</a:t>
            </a:r>
            <a:r>
              <a:rPr lang="en-US" dirty="0"/>
              <a:t> ambivalent constructions:</a:t>
            </a:r>
            <a:br>
              <a:rPr lang="en-US" dirty="0"/>
            </a:br>
            <a:r>
              <a:rPr lang="en-US" dirty="0"/>
              <a:t>Multiple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73D5-87B6-EF42-BA96-C09C33C21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i="1" dirty="0"/>
              <a:t>v </a:t>
            </a:r>
            <a:r>
              <a:rPr lang="nb-NO" i="1" dirty="0" err="1"/>
              <a:t>trex</a:t>
            </a:r>
            <a:r>
              <a:rPr lang="nb-NO" i="1" dirty="0"/>
              <a:t> </a:t>
            </a:r>
            <a:r>
              <a:rPr lang="nb-NO" i="1" dirty="0" err="1"/>
              <a:t>slučajax</a:t>
            </a:r>
            <a:r>
              <a:rPr lang="nb-NO" i="1" dirty="0"/>
              <a:t> </a:t>
            </a:r>
            <a:r>
              <a:rPr lang="nb-NO" i="1" dirty="0" err="1"/>
              <a:t>iz</a:t>
            </a:r>
            <a:r>
              <a:rPr lang="nb-NO" i="1" dirty="0"/>
              <a:t> </a:t>
            </a:r>
            <a:r>
              <a:rPr lang="nb-NO" i="1" dirty="0" err="1"/>
              <a:t>ětix</a:t>
            </a:r>
            <a:r>
              <a:rPr lang="nb-NO" i="1" dirty="0"/>
              <a:t> </a:t>
            </a:r>
            <a:r>
              <a:rPr lang="nb-NO" i="1" dirty="0" err="1"/>
              <a:t>pjati</a:t>
            </a:r>
            <a:r>
              <a:rPr lang="nb-NO" i="1" dirty="0"/>
              <a:t> u </a:t>
            </a:r>
            <a:r>
              <a:rPr lang="nb-NO" i="1" dirty="0" err="1"/>
              <a:t>bakterij</a:t>
            </a:r>
            <a:r>
              <a:rPr lang="nb-NO" i="1" dirty="0"/>
              <a:t> </a:t>
            </a:r>
            <a:r>
              <a:rPr lang="en-US" i="1" dirty="0"/>
              <a:t>[</a:t>
            </a:r>
            <a:r>
              <a:rPr lang="en-US" b="1" i="1" baseline="30000" dirty="0" err="1">
                <a:solidFill>
                  <a:schemeClr val="accent6"/>
                </a:solidFill>
              </a:rPr>
              <a:t>original</a:t>
            </a:r>
            <a:r>
              <a:rPr lang="en-US" b="1" i="1" dirty="0" err="1">
                <a:solidFill>
                  <a:schemeClr val="accent6"/>
                </a:solidFill>
              </a:rPr>
              <a:t>sformirovalos</a:t>
            </a:r>
            <a:r>
              <a:rPr lang="en-US" b="1" i="1" dirty="0">
                <a:solidFill>
                  <a:schemeClr val="accent6"/>
                </a:solidFill>
              </a:rPr>
              <a:t>’ </a:t>
            </a:r>
            <a:r>
              <a:rPr lang="en-US" i="1" dirty="0"/>
              <a:t>/ </a:t>
            </a:r>
            <a:r>
              <a:rPr lang="en-US" b="1" i="1" baseline="30000" dirty="0">
                <a:solidFill>
                  <a:srgbClr val="C36FFA"/>
                </a:solidFill>
              </a:rPr>
              <a:t>non-</a:t>
            </a:r>
            <a:r>
              <a:rPr lang="en-US" b="1" i="1" baseline="30000" dirty="0" err="1">
                <a:solidFill>
                  <a:srgbClr val="C36FFA"/>
                </a:solidFill>
              </a:rPr>
              <a:t>original</a:t>
            </a:r>
            <a:r>
              <a:rPr lang="en-US" b="1" i="1" dirty="0" err="1">
                <a:solidFill>
                  <a:srgbClr val="C36FFA"/>
                </a:solidFill>
              </a:rPr>
              <a:t>formirovalos</a:t>
            </a:r>
            <a:r>
              <a:rPr lang="en-US" b="1" i="1" dirty="0">
                <a:solidFill>
                  <a:srgbClr val="C36FFA"/>
                </a:solidFill>
              </a:rPr>
              <a:t>’</a:t>
            </a:r>
            <a:r>
              <a:rPr lang="en-US" i="1" dirty="0"/>
              <a:t>] ne </a:t>
            </a:r>
            <a:r>
              <a:rPr lang="en-US" i="1" dirty="0" err="1"/>
              <a:t>po</a:t>
            </a:r>
            <a:r>
              <a:rPr lang="en-US" i="1" dirty="0"/>
              <a:t> </a:t>
            </a:r>
            <a:r>
              <a:rPr lang="en-US" i="1" dirty="0" err="1"/>
              <a:t>odnomu</a:t>
            </a:r>
            <a:r>
              <a:rPr lang="en-US" i="1" dirty="0"/>
              <a:t>, a </a:t>
            </a:r>
            <a:r>
              <a:rPr lang="en-US" i="1" dirty="0" err="1"/>
              <a:t>po</a:t>
            </a:r>
            <a:r>
              <a:rPr lang="en-US" i="1" dirty="0"/>
              <a:t> </a:t>
            </a:r>
            <a:r>
              <a:rPr lang="en-US" i="1" dirty="0" err="1"/>
              <a:t>dva</a:t>
            </a:r>
            <a:r>
              <a:rPr lang="en-US" i="1" dirty="0"/>
              <a:t> </a:t>
            </a:r>
            <a:r>
              <a:rPr lang="en-US" i="1" dirty="0" err="1"/>
              <a:t>ili</a:t>
            </a:r>
            <a:r>
              <a:rPr lang="en-US" i="1" dirty="0"/>
              <a:t> </a:t>
            </a:r>
            <a:r>
              <a:rPr lang="en-US" i="1" dirty="0" err="1"/>
              <a:t>bolee</a:t>
            </a:r>
            <a:r>
              <a:rPr lang="en-US" i="1" dirty="0"/>
              <a:t> </a:t>
            </a:r>
            <a:r>
              <a:rPr lang="en-US" i="1" dirty="0" err="1"/>
              <a:t>protivovirusnyx</a:t>
            </a:r>
            <a:r>
              <a:rPr lang="en-US" i="1" dirty="0"/>
              <a:t> </a:t>
            </a:r>
            <a:r>
              <a:rPr lang="en-US" i="1" dirty="0" err="1"/>
              <a:t>spejserov</a:t>
            </a:r>
            <a:r>
              <a:rPr lang="en-US" i="1" dirty="0"/>
              <a:t> 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‘in </a:t>
            </a:r>
            <a:r>
              <a:rPr lang="nb-NO" dirty="0" err="1"/>
              <a:t>three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five</a:t>
            </a:r>
            <a:r>
              <a:rPr lang="nb-NO" dirty="0"/>
              <a:t> cases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bacteria</a:t>
            </a:r>
            <a:r>
              <a:rPr lang="nb-NO" dirty="0"/>
              <a:t> </a:t>
            </a:r>
            <a:r>
              <a:rPr lang="nb-NO" b="1" dirty="0" err="1"/>
              <a:t>formed</a:t>
            </a:r>
            <a:r>
              <a:rPr lang="nb-NO" dirty="0"/>
              <a:t> not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or more antivirus </a:t>
            </a:r>
            <a:r>
              <a:rPr lang="nb-NO" dirty="0" err="1"/>
              <a:t>spacers</a:t>
            </a:r>
            <a:r>
              <a:rPr lang="nb-NO" dirty="0"/>
              <a:t>’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i="1" dirty="0"/>
              <a:t>v </a:t>
            </a:r>
            <a:r>
              <a:rPr lang="nb-NO" i="1" dirty="0" err="1"/>
              <a:t>bol’šinstve</a:t>
            </a:r>
            <a:r>
              <a:rPr lang="nb-NO" i="1" dirty="0"/>
              <a:t> </a:t>
            </a:r>
            <a:r>
              <a:rPr lang="nb-NO" i="1" dirty="0" err="1"/>
              <a:t>slučaev</a:t>
            </a:r>
            <a:r>
              <a:rPr lang="nb-NO" i="1" dirty="0"/>
              <a:t> </a:t>
            </a:r>
            <a:r>
              <a:rPr lang="en-US" i="1" dirty="0"/>
              <a:t>[</a:t>
            </a:r>
            <a:r>
              <a:rPr lang="en-US" b="1" i="1" baseline="30000" dirty="0" err="1">
                <a:solidFill>
                  <a:schemeClr val="accent6"/>
                </a:solidFill>
              </a:rPr>
              <a:t>original</a:t>
            </a:r>
            <a:r>
              <a:rPr lang="en-US" b="1" i="1" dirty="0" err="1">
                <a:solidFill>
                  <a:schemeClr val="accent6"/>
                </a:solidFill>
              </a:rPr>
              <a:t>zakrepilis</a:t>
            </a:r>
            <a:r>
              <a:rPr lang="en-US" b="1" i="1" dirty="0">
                <a:solidFill>
                  <a:schemeClr val="accent6"/>
                </a:solidFill>
              </a:rPr>
              <a:t>’ </a:t>
            </a:r>
            <a:r>
              <a:rPr lang="en-US" i="1" dirty="0"/>
              <a:t>/ </a:t>
            </a:r>
            <a:r>
              <a:rPr lang="en-US" b="1" i="1" baseline="30000" dirty="0">
                <a:solidFill>
                  <a:srgbClr val="C36FFA"/>
                </a:solidFill>
              </a:rPr>
              <a:t>non-</a:t>
            </a:r>
            <a:r>
              <a:rPr lang="en-US" b="1" i="1" baseline="30000" dirty="0" err="1">
                <a:solidFill>
                  <a:srgbClr val="C36FFA"/>
                </a:solidFill>
              </a:rPr>
              <a:t>original</a:t>
            </a:r>
            <a:r>
              <a:rPr lang="en-US" b="1" i="1" dirty="0" err="1">
                <a:solidFill>
                  <a:srgbClr val="C36FFA"/>
                </a:solidFill>
              </a:rPr>
              <a:t>zakrepljalis</a:t>
            </a:r>
            <a:r>
              <a:rPr lang="en-US" b="1" i="1" dirty="0">
                <a:solidFill>
                  <a:srgbClr val="C36FFA"/>
                </a:solidFill>
              </a:rPr>
              <a:t>’</a:t>
            </a:r>
            <a:r>
              <a:rPr lang="en-US" i="1" dirty="0"/>
              <a:t>] </a:t>
            </a:r>
            <a:r>
              <a:rPr lang="en-US" i="1" dirty="0" err="1"/>
              <a:t>mutacii</a:t>
            </a:r>
            <a:r>
              <a:rPr lang="en-US" i="1" dirty="0"/>
              <a:t>, </a:t>
            </a:r>
            <a:r>
              <a:rPr lang="en-US" i="1" dirty="0" err="1"/>
              <a:t>delajuščie</a:t>
            </a:r>
            <a:r>
              <a:rPr lang="en-US" i="1" dirty="0"/>
              <a:t> </a:t>
            </a:r>
            <a:r>
              <a:rPr lang="en-US" i="1" dirty="0" err="1"/>
              <a:t>sootvetstvujuščij</a:t>
            </a:r>
            <a:r>
              <a:rPr lang="en-US" i="1" dirty="0"/>
              <a:t> </a:t>
            </a:r>
            <a:r>
              <a:rPr lang="en-US" i="1" dirty="0" err="1"/>
              <a:t>spejser</a:t>
            </a:r>
            <a:r>
              <a:rPr lang="en-US" i="1" dirty="0"/>
              <a:t> </a:t>
            </a:r>
            <a:r>
              <a:rPr lang="en-US" i="1" dirty="0" err="1"/>
              <a:t>neèffektivnym</a:t>
            </a:r>
            <a:endParaRPr lang="en-US" i="1" dirty="0"/>
          </a:p>
          <a:p>
            <a:pPr marL="0" indent="0">
              <a:buNone/>
            </a:pPr>
            <a:r>
              <a:rPr lang="nb-NO" dirty="0"/>
              <a:t>‘in most cases </a:t>
            </a:r>
            <a:r>
              <a:rPr lang="nb-NO" dirty="0" err="1"/>
              <a:t>mutations</a:t>
            </a:r>
            <a:r>
              <a:rPr lang="nb-NO" dirty="0"/>
              <a:t> </a:t>
            </a:r>
            <a:r>
              <a:rPr lang="nb-NO" b="1" dirty="0" err="1"/>
              <a:t>took</a:t>
            </a:r>
            <a:r>
              <a:rPr lang="nb-NO" b="1" dirty="0"/>
              <a:t> hold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made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corresponding</a:t>
            </a:r>
            <a:r>
              <a:rPr lang="nb-NO" dirty="0"/>
              <a:t> </a:t>
            </a:r>
            <a:r>
              <a:rPr lang="nb-NO" dirty="0" err="1"/>
              <a:t>spacer</a:t>
            </a:r>
            <a:r>
              <a:rPr lang="nb-NO" dirty="0"/>
              <a:t> </a:t>
            </a:r>
            <a:r>
              <a:rPr lang="nb-NO" dirty="0" err="1"/>
              <a:t>ineffective</a:t>
            </a:r>
            <a:r>
              <a:rPr lang="nb-NO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96172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C0A3-6FDC-C549-99F1-115BE6D7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Perfective constructions:</a:t>
            </a:r>
            <a:br>
              <a:rPr lang="en-US" dirty="0"/>
            </a:br>
            <a:r>
              <a:rPr lang="nb-NO" dirty="0"/>
              <a:t>net-</a:t>
            </a:r>
            <a:r>
              <a:rPr lang="nb-NO" dirty="0" err="1"/>
              <a:t>net</a:t>
            </a:r>
            <a:r>
              <a:rPr lang="nb-NO" dirty="0"/>
              <a:t> da i V-fut-</a:t>
            </a:r>
            <a:r>
              <a:rPr lang="nb-NO" dirty="0" err="1"/>
              <a:t>Perf</a:t>
            </a:r>
            <a:r>
              <a:rPr lang="nb-NO" dirty="0"/>
              <a:t> ‘</a:t>
            </a:r>
            <a:r>
              <a:rPr lang="nb-NO" dirty="0" err="1"/>
              <a:t>now</a:t>
            </a:r>
            <a:r>
              <a:rPr lang="nb-NO" dirty="0"/>
              <a:t> and </a:t>
            </a:r>
            <a:r>
              <a:rPr lang="nb-NO" dirty="0" err="1"/>
              <a:t>again</a:t>
            </a:r>
            <a:r>
              <a:rPr lang="nb-NO" dirty="0"/>
              <a:t> </a:t>
            </a:r>
            <a:r>
              <a:rPr lang="nb-NO" dirty="0" err="1"/>
              <a:t>X</a:t>
            </a:r>
            <a:r>
              <a:rPr lang="nb-NO" dirty="0"/>
              <a:t>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4F23-A655-9C43-B203-DC309EC56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2000" i="1" dirty="0" err="1"/>
              <a:t>Ivanu</a:t>
            </a:r>
            <a:r>
              <a:rPr lang="nb-NO" sz="2000" i="1" dirty="0"/>
              <a:t> </a:t>
            </a:r>
            <a:r>
              <a:rPr lang="nb-NO" sz="2000" i="1" dirty="0" err="1"/>
              <a:t>Dmitrieviču</a:t>
            </a:r>
            <a:r>
              <a:rPr lang="nb-NO" sz="2000" i="1" dirty="0"/>
              <a:t> </a:t>
            </a:r>
            <a:r>
              <a:rPr lang="nb-NO" sz="2000" i="1" dirty="0" err="1"/>
              <a:t>vosem’desjat</a:t>
            </a:r>
            <a:r>
              <a:rPr lang="nb-NO" sz="2000" i="1" dirty="0"/>
              <a:t> </a:t>
            </a:r>
            <a:r>
              <a:rPr lang="nb-NO" sz="2000" i="1" dirty="0" err="1"/>
              <a:t>dva</a:t>
            </a:r>
            <a:r>
              <a:rPr lang="nb-NO" sz="2000" i="1" dirty="0"/>
              <a:t> goda, a v </a:t>
            </a:r>
            <a:r>
              <a:rPr lang="nb-NO" sz="2000" i="1" dirty="0" err="1"/>
              <a:t>glazax</a:t>
            </a:r>
            <a:r>
              <a:rPr lang="nb-NO" sz="2000" i="1" dirty="0"/>
              <a:t> ego do </a:t>
            </a:r>
            <a:r>
              <a:rPr lang="nb-NO" sz="2000" i="1" dirty="0" err="1"/>
              <a:t>six</a:t>
            </a:r>
            <a:r>
              <a:rPr lang="nb-NO" sz="2000" i="1" dirty="0"/>
              <a:t> por net-</a:t>
            </a:r>
            <a:r>
              <a:rPr lang="nb-NO" sz="2000" i="1" dirty="0" err="1"/>
              <a:t>net</a:t>
            </a:r>
            <a:r>
              <a:rPr lang="nb-NO" sz="2000" i="1" dirty="0"/>
              <a:t> da i </a:t>
            </a:r>
            <a:r>
              <a:rPr lang="nb-NO" sz="2000" b="1" i="1" dirty="0" err="1"/>
              <a:t>mel’knet</a:t>
            </a:r>
            <a:r>
              <a:rPr lang="nb-NO" sz="2000" i="1" dirty="0"/>
              <a:t> </a:t>
            </a:r>
            <a:r>
              <a:rPr lang="nb-NO" sz="2000" i="1" dirty="0" err="1"/>
              <a:t>ozornaja</a:t>
            </a:r>
            <a:r>
              <a:rPr lang="nb-NO" sz="2000" i="1" dirty="0"/>
              <a:t> </a:t>
            </a:r>
            <a:r>
              <a:rPr lang="nb-NO" sz="2000" i="1" dirty="0" err="1"/>
              <a:t>lukavinka</a:t>
            </a:r>
            <a:r>
              <a:rPr lang="nb-NO" sz="2000" i="1" dirty="0"/>
              <a:t>.</a:t>
            </a:r>
          </a:p>
          <a:p>
            <a:pPr marL="0" indent="0">
              <a:buNone/>
            </a:pPr>
            <a:r>
              <a:rPr lang="nb-NO" sz="2000" dirty="0"/>
              <a:t>‘Ivan </a:t>
            </a:r>
            <a:r>
              <a:rPr lang="nb-NO" sz="2000" dirty="0" err="1"/>
              <a:t>Dmitrievič</a:t>
            </a:r>
            <a:r>
              <a:rPr lang="nb-NO" sz="2000" dirty="0"/>
              <a:t> is 82 </a:t>
            </a:r>
            <a:r>
              <a:rPr lang="nb-NO" sz="2000" dirty="0" err="1"/>
              <a:t>years</a:t>
            </a:r>
            <a:r>
              <a:rPr lang="nb-NO" sz="2000" dirty="0"/>
              <a:t> </a:t>
            </a:r>
            <a:r>
              <a:rPr lang="nb-NO" sz="2000" dirty="0" err="1"/>
              <a:t>old</a:t>
            </a:r>
            <a:r>
              <a:rPr lang="nb-NO" sz="2000" dirty="0"/>
              <a:t>, </a:t>
            </a:r>
            <a:r>
              <a:rPr lang="nb-NO" sz="2000" dirty="0" err="1"/>
              <a:t>but</a:t>
            </a:r>
            <a:r>
              <a:rPr lang="nb-NO" sz="2000" dirty="0"/>
              <a:t> </a:t>
            </a:r>
            <a:r>
              <a:rPr lang="nb-NO" sz="2000" dirty="0" err="1"/>
              <a:t>mischievousness</a:t>
            </a:r>
            <a:r>
              <a:rPr lang="nb-NO" sz="2000" dirty="0"/>
              <a:t> still </a:t>
            </a:r>
            <a:r>
              <a:rPr lang="nb-NO" sz="2000" b="1" dirty="0" err="1"/>
              <a:t>flashes</a:t>
            </a:r>
            <a:r>
              <a:rPr lang="nb-NO" sz="2000" dirty="0"/>
              <a:t> in his </a:t>
            </a:r>
            <a:r>
              <a:rPr lang="nb-NO" sz="2000" dirty="0" err="1"/>
              <a:t>eyes</a:t>
            </a:r>
            <a:r>
              <a:rPr lang="nb-NO" sz="2000" dirty="0"/>
              <a:t> </a:t>
            </a:r>
            <a:r>
              <a:rPr lang="nb-NO" sz="2000" dirty="0" err="1"/>
              <a:t>now</a:t>
            </a:r>
            <a:r>
              <a:rPr lang="nb-NO" sz="2000" dirty="0"/>
              <a:t> and </a:t>
            </a:r>
            <a:r>
              <a:rPr lang="nb-NO" sz="2000" dirty="0" err="1"/>
              <a:t>again</a:t>
            </a:r>
            <a:r>
              <a:rPr lang="nb-NO" sz="2000" dirty="0"/>
              <a:t>.’</a:t>
            </a:r>
          </a:p>
        </p:txBody>
      </p:sp>
    </p:spTree>
    <p:extLst>
      <p:ext uri="{BB962C8B-B14F-4D97-AF65-F5344CB8AC3E}">
        <p14:creationId xmlns:p14="http://schemas.microsoft.com/office/powerpoint/2010/main" val="2964055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C0A3-6FDC-C549-99F1-115BE6D7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Perfective constructions:</a:t>
            </a:r>
            <a:br>
              <a:rPr lang="en-US" dirty="0"/>
            </a:br>
            <a:r>
              <a:rPr lang="en-US" dirty="0"/>
              <a:t>if X-</a:t>
            </a:r>
            <a:r>
              <a:rPr lang="en-US" dirty="0" err="1"/>
              <a:t>fut</a:t>
            </a:r>
            <a:r>
              <a:rPr lang="en-US" dirty="0"/>
              <a:t>-Perf, then Y-</a:t>
            </a:r>
            <a:r>
              <a:rPr lang="en-US" dirty="0" err="1"/>
              <a:t>fut</a:t>
            </a:r>
            <a:r>
              <a:rPr lang="en-US" dirty="0"/>
              <a:t>-Perf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4F23-A655-9C43-B203-DC309EC56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2000" i="1" dirty="0" err="1"/>
              <a:t>Pomnite</a:t>
            </a:r>
            <a:r>
              <a:rPr lang="nb-NO" sz="2000" i="1" dirty="0"/>
              <a:t> </a:t>
            </a:r>
            <a:r>
              <a:rPr lang="nb-NO" sz="2000" i="1" dirty="0" err="1"/>
              <a:t>slova</a:t>
            </a:r>
            <a:r>
              <a:rPr lang="nb-NO" sz="2000" i="1" dirty="0"/>
              <a:t> </a:t>
            </a:r>
            <a:r>
              <a:rPr lang="nb-NO" sz="2000" i="1" dirty="0" err="1"/>
              <a:t>Vladimira</a:t>
            </a:r>
            <a:r>
              <a:rPr lang="nb-NO" sz="2000" i="1" dirty="0"/>
              <a:t> </a:t>
            </a:r>
            <a:r>
              <a:rPr lang="nb-NO" sz="2000" i="1" dirty="0" err="1"/>
              <a:t>Putina</a:t>
            </a:r>
            <a:r>
              <a:rPr lang="nb-NO" sz="2000" i="1" dirty="0"/>
              <a:t> o katastrofe, </a:t>
            </a:r>
            <a:r>
              <a:rPr lang="nb-NO" sz="2000" i="1" dirty="0" err="1"/>
              <a:t>kotoraja</a:t>
            </a:r>
            <a:r>
              <a:rPr lang="nb-NO" sz="2000" i="1" dirty="0"/>
              <a:t> </a:t>
            </a:r>
            <a:r>
              <a:rPr lang="nb-NO" sz="2000" b="1" i="1" dirty="0" err="1"/>
              <a:t>nastupit</a:t>
            </a:r>
            <a:r>
              <a:rPr lang="nb-NO" sz="2000" i="1" dirty="0"/>
              <a:t>, </a:t>
            </a:r>
            <a:r>
              <a:rPr lang="nb-NO" sz="2000" i="1" dirty="0" err="1"/>
              <a:t>esli</a:t>
            </a:r>
            <a:r>
              <a:rPr lang="nb-NO" sz="2000" i="1" dirty="0"/>
              <a:t> </a:t>
            </a:r>
            <a:r>
              <a:rPr lang="nb-NO" sz="2000" i="1" dirty="0" err="1"/>
              <a:t>cena</a:t>
            </a:r>
            <a:r>
              <a:rPr lang="nb-NO" sz="2000" i="1" dirty="0"/>
              <a:t> </a:t>
            </a:r>
            <a:r>
              <a:rPr lang="nb-NO" sz="2000" i="1" dirty="0" err="1"/>
              <a:t>barrelja</a:t>
            </a:r>
            <a:r>
              <a:rPr lang="nb-NO" sz="2000" i="1" dirty="0"/>
              <a:t> </a:t>
            </a:r>
            <a:r>
              <a:rPr lang="nb-NO" sz="2000" b="1" i="1" dirty="0" err="1"/>
              <a:t>opustitsja</a:t>
            </a:r>
            <a:r>
              <a:rPr lang="nb-NO" sz="2000" i="1" dirty="0"/>
              <a:t> </a:t>
            </a:r>
            <a:r>
              <a:rPr lang="nb-NO" sz="2000" i="1" dirty="0" err="1"/>
              <a:t>niže</a:t>
            </a:r>
            <a:r>
              <a:rPr lang="nb-NO" sz="2000" i="1" dirty="0"/>
              <a:t> 80 </a:t>
            </a:r>
            <a:r>
              <a:rPr lang="nb-NO" sz="2000" i="1" dirty="0" err="1"/>
              <a:t>dollarov</a:t>
            </a:r>
            <a:r>
              <a:rPr lang="nb-NO" sz="2000" i="1" dirty="0"/>
              <a:t>?</a:t>
            </a:r>
          </a:p>
          <a:p>
            <a:pPr marL="0" indent="0">
              <a:buNone/>
            </a:pPr>
            <a:r>
              <a:rPr lang="nb-NO" sz="2000" dirty="0"/>
              <a:t>‘Do </a:t>
            </a:r>
            <a:r>
              <a:rPr lang="nb-NO" sz="2000" dirty="0" err="1"/>
              <a:t>you</a:t>
            </a:r>
            <a:r>
              <a:rPr lang="nb-NO" sz="2000" dirty="0"/>
              <a:t> </a:t>
            </a:r>
            <a:r>
              <a:rPr lang="nb-NO" sz="2000" dirty="0" err="1"/>
              <a:t>remember</a:t>
            </a:r>
            <a:r>
              <a:rPr lang="nb-NO" sz="2000" dirty="0"/>
              <a:t> </a:t>
            </a:r>
            <a:r>
              <a:rPr lang="nb-NO" sz="2000" dirty="0" err="1"/>
              <a:t>what</a:t>
            </a:r>
            <a:r>
              <a:rPr lang="nb-NO" sz="2000" dirty="0"/>
              <a:t> Vladimir Putin </a:t>
            </a:r>
            <a:r>
              <a:rPr lang="nb-NO" sz="2000" dirty="0" err="1"/>
              <a:t>said</a:t>
            </a:r>
            <a:r>
              <a:rPr lang="nb-NO" sz="2000" dirty="0"/>
              <a:t> </a:t>
            </a:r>
            <a:r>
              <a:rPr lang="nb-NO" sz="2000" dirty="0" err="1"/>
              <a:t>about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catastrophe</a:t>
            </a:r>
            <a:r>
              <a:rPr lang="nb-NO" sz="2000" dirty="0"/>
              <a:t> </a:t>
            </a:r>
            <a:r>
              <a:rPr lang="nb-NO" sz="2000" dirty="0" err="1"/>
              <a:t>that</a:t>
            </a:r>
            <a:r>
              <a:rPr lang="nb-NO" sz="2000" dirty="0"/>
              <a:t> </a:t>
            </a:r>
            <a:r>
              <a:rPr lang="nb-NO" sz="2000" b="1" dirty="0" err="1"/>
              <a:t>will</a:t>
            </a:r>
            <a:r>
              <a:rPr lang="nb-NO" sz="2000" b="1" dirty="0"/>
              <a:t> </a:t>
            </a:r>
            <a:r>
              <a:rPr lang="nb-NO" sz="2000" b="1" dirty="0" err="1"/>
              <a:t>come</a:t>
            </a:r>
            <a:r>
              <a:rPr lang="nb-NO" sz="2000" dirty="0"/>
              <a:t> </a:t>
            </a:r>
            <a:r>
              <a:rPr lang="nb-NO" sz="2000" dirty="0" err="1"/>
              <a:t>if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price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 a </a:t>
            </a:r>
            <a:r>
              <a:rPr lang="nb-NO" sz="2000" dirty="0" err="1"/>
              <a:t>barrel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oil</a:t>
            </a:r>
            <a:r>
              <a:rPr lang="nb-NO" sz="2000" dirty="0"/>
              <a:t> </a:t>
            </a:r>
            <a:r>
              <a:rPr lang="nb-NO" sz="2000" b="1" dirty="0" err="1"/>
              <a:t>will</a:t>
            </a:r>
            <a:r>
              <a:rPr lang="nb-NO" sz="2000" b="1" dirty="0"/>
              <a:t> sink </a:t>
            </a:r>
            <a:r>
              <a:rPr lang="nb-NO" sz="2000" dirty="0" err="1"/>
              <a:t>below</a:t>
            </a:r>
            <a:r>
              <a:rPr lang="nb-NO" sz="2000" dirty="0"/>
              <a:t> $80?’</a:t>
            </a:r>
          </a:p>
        </p:txBody>
      </p:sp>
    </p:spTree>
    <p:extLst>
      <p:ext uri="{BB962C8B-B14F-4D97-AF65-F5344CB8AC3E}">
        <p14:creationId xmlns:p14="http://schemas.microsoft.com/office/powerpoint/2010/main" val="1027310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C0A3-6FDC-C549-99F1-115BE6D7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Perfective constructions:</a:t>
            </a:r>
            <a:br>
              <a:rPr lang="en-US" dirty="0"/>
            </a:br>
            <a:r>
              <a:rPr lang="en-US" dirty="0" err="1"/>
              <a:t>vremja</a:t>
            </a:r>
            <a:r>
              <a:rPr lang="en-US" dirty="0"/>
              <a:t> </a:t>
            </a:r>
            <a:r>
              <a:rPr lang="nb-NO" dirty="0"/>
              <a:t>NP-Gen </a:t>
            </a:r>
            <a:r>
              <a:rPr lang="nb-NO" dirty="0" err="1"/>
              <a:t>prošlo</a:t>
            </a:r>
            <a:r>
              <a:rPr lang="nb-NO" dirty="0"/>
              <a:t> ‘</a:t>
            </a:r>
            <a:r>
              <a:rPr lang="nb-NO" dirty="0" err="1"/>
              <a:t>the</a:t>
            </a:r>
            <a:r>
              <a:rPr lang="nb-NO" dirty="0"/>
              <a:t> time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X</a:t>
            </a:r>
            <a:r>
              <a:rPr lang="nb-NO" dirty="0"/>
              <a:t> is over’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4F23-A655-9C43-B203-DC309EC56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2000" i="1" dirty="0"/>
              <a:t>vremja </a:t>
            </a:r>
            <a:r>
              <a:rPr lang="nb-NO" sz="2000" i="1" dirty="0" err="1"/>
              <a:t>neftjanyx</a:t>
            </a:r>
            <a:r>
              <a:rPr lang="nb-NO" sz="2000" i="1" dirty="0"/>
              <a:t> </a:t>
            </a:r>
            <a:r>
              <a:rPr lang="nb-NO" sz="2000" i="1" dirty="0" err="1"/>
              <a:t>zagovorščikov</a:t>
            </a:r>
            <a:r>
              <a:rPr lang="nb-NO" sz="2000" i="1" dirty="0"/>
              <a:t> i </a:t>
            </a:r>
            <a:r>
              <a:rPr lang="nb-NO" sz="2000" i="1" dirty="0" err="1"/>
              <a:t>manipuljatorov</a:t>
            </a:r>
            <a:r>
              <a:rPr lang="nb-NO" sz="2000" i="1" dirty="0"/>
              <a:t> </a:t>
            </a:r>
            <a:r>
              <a:rPr lang="nb-NO" sz="2000" b="1" i="1" dirty="0" err="1"/>
              <a:t>prošlo</a:t>
            </a:r>
            <a:endParaRPr lang="nb-NO" sz="2000" b="1" i="1" dirty="0"/>
          </a:p>
          <a:p>
            <a:pPr marL="0" indent="0">
              <a:buNone/>
            </a:pPr>
            <a:r>
              <a:rPr lang="nb-NO" sz="2000" dirty="0"/>
              <a:t>‘</a:t>
            </a:r>
            <a:r>
              <a:rPr lang="nb-NO" sz="2000" dirty="0" err="1"/>
              <a:t>the</a:t>
            </a:r>
            <a:r>
              <a:rPr lang="nb-NO" sz="2000" dirty="0"/>
              <a:t> time </a:t>
            </a:r>
            <a:r>
              <a:rPr lang="nb-NO" sz="2000" dirty="0" err="1"/>
              <a:t>of</a:t>
            </a:r>
            <a:r>
              <a:rPr lang="nb-NO" sz="2000" dirty="0"/>
              <a:t> petroleum </a:t>
            </a:r>
            <a:r>
              <a:rPr lang="nb-NO" sz="2000" dirty="0" err="1"/>
              <a:t>conspirers</a:t>
            </a:r>
            <a:r>
              <a:rPr lang="nb-NO" sz="2000" dirty="0"/>
              <a:t> and price-</a:t>
            </a:r>
            <a:r>
              <a:rPr lang="nb-NO" sz="2000" dirty="0" err="1"/>
              <a:t>fixers</a:t>
            </a:r>
            <a:r>
              <a:rPr lang="nb-NO" sz="2000" dirty="0"/>
              <a:t> </a:t>
            </a:r>
            <a:r>
              <a:rPr lang="nb-NO" sz="2000" b="1" dirty="0"/>
              <a:t>is over</a:t>
            </a:r>
            <a:r>
              <a:rPr lang="nb-NO" sz="20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054345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C0A3-6FDC-C549-99F1-115BE6D7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Perfective constructions:</a:t>
            </a:r>
            <a:br>
              <a:rPr lang="en-US" dirty="0"/>
            </a:br>
            <a:r>
              <a:rPr lang="en-US" dirty="0" err="1"/>
              <a:t>probyt</a:t>
            </a:r>
            <a:r>
              <a:rPr lang="en-US" dirty="0"/>
              <a:t>’ + duration/termination point ‘spend time’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4F23-A655-9C43-B203-DC309EC56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2000" i="1" dirty="0"/>
              <a:t>Ja </a:t>
            </a:r>
            <a:r>
              <a:rPr lang="nb-NO" sz="2000" i="1" dirty="0" err="1"/>
              <a:t>desjat</a:t>
            </a:r>
            <a:r>
              <a:rPr lang="nb-NO" sz="2000" i="1" dirty="0"/>
              <a:t>’ </a:t>
            </a:r>
            <a:r>
              <a:rPr lang="nb-NO" sz="2000" i="1" dirty="0" err="1"/>
              <a:t>dnej</a:t>
            </a:r>
            <a:r>
              <a:rPr lang="nb-NO" sz="2000" i="1" dirty="0"/>
              <a:t> v </a:t>
            </a:r>
            <a:r>
              <a:rPr lang="nb-NO" sz="2000" i="1" dirty="0" err="1"/>
              <a:t>sančasti</a:t>
            </a:r>
            <a:r>
              <a:rPr lang="nb-NO" sz="2000" i="1" dirty="0"/>
              <a:t> </a:t>
            </a:r>
            <a:r>
              <a:rPr lang="nb-NO" sz="2000" b="1" i="1" dirty="0" err="1"/>
              <a:t>probyl</a:t>
            </a:r>
            <a:r>
              <a:rPr lang="nb-NO" sz="2000" i="1" dirty="0"/>
              <a:t>, i </a:t>
            </a:r>
            <a:r>
              <a:rPr lang="nb-NO" sz="2000" i="1" dirty="0" err="1"/>
              <a:t>vse</a:t>
            </a:r>
            <a:r>
              <a:rPr lang="nb-NO" sz="2000" i="1" dirty="0"/>
              <a:t>, </a:t>
            </a:r>
            <a:r>
              <a:rPr lang="nb-NO" sz="2000" i="1" dirty="0" err="1"/>
              <a:t>opjat</a:t>
            </a:r>
            <a:r>
              <a:rPr lang="nb-NO" sz="2000" i="1" dirty="0"/>
              <a:t>’ v </a:t>
            </a:r>
            <a:r>
              <a:rPr lang="nb-NO" sz="2000" i="1" dirty="0" err="1"/>
              <a:t>stroj</a:t>
            </a:r>
            <a:r>
              <a:rPr lang="nb-NO" sz="2000" i="1" dirty="0"/>
              <a:t>.</a:t>
            </a:r>
          </a:p>
          <a:p>
            <a:pPr marL="0" indent="0">
              <a:buNone/>
            </a:pPr>
            <a:r>
              <a:rPr lang="nb-NO" sz="2000" dirty="0"/>
              <a:t>‘I </a:t>
            </a:r>
            <a:r>
              <a:rPr lang="nb-NO" sz="2000" b="1" dirty="0"/>
              <a:t>spent</a:t>
            </a:r>
            <a:r>
              <a:rPr lang="nb-NO" sz="2000" dirty="0"/>
              <a:t> 10 </a:t>
            </a:r>
            <a:r>
              <a:rPr lang="nb-NO" sz="2000" dirty="0" err="1"/>
              <a:t>days</a:t>
            </a:r>
            <a:r>
              <a:rPr lang="nb-NO" sz="2000" dirty="0"/>
              <a:t> in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infirmary</a:t>
            </a:r>
            <a:r>
              <a:rPr lang="nb-NO" sz="2000" dirty="0"/>
              <a:t>, </a:t>
            </a:r>
            <a:r>
              <a:rPr lang="nb-NO" sz="2000" dirty="0" err="1"/>
              <a:t>that</a:t>
            </a:r>
            <a:r>
              <a:rPr lang="nb-NO" sz="2000" dirty="0"/>
              <a:t> </a:t>
            </a:r>
            <a:r>
              <a:rPr lang="nb-NO" sz="2000" dirty="0" err="1"/>
              <a:t>was</a:t>
            </a:r>
            <a:r>
              <a:rPr lang="nb-NO" sz="2000" dirty="0"/>
              <a:t> all, and </a:t>
            </a:r>
            <a:r>
              <a:rPr lang="nb-NO" sz="2000" dirty="0" err="1"/>
              <a:t>then</a:t>
            </a:r>
            <a:r>
              <a:rPr lang="nb-NO" sz="2000" dirty="0"/>
              <a:t> back to </a:t>
            </a:r>
            <a:r>
              <a:rPr lang="nb-NO" sz="2000" dirty="0" err="1"/>
              <a:t>the</a:t>
            </a:r>
            <a:r>
              <a:rPr lang="nb-NO" sz="2000" dirty="0"/>
              <a:t> unit.’</a:t>
            </a:r>
          </a:p>
          <a:p>
            <a:pPr marL="0" indent="0">
              <a:buNone/>
            </a:pPr>
            <a:endParaRPr lang="nb-NO" sz="2000" dirty="0"/>
          </a:p>
          <a:p>
            <a:pPr marL="0" indent="0">
              <a:buNone/>
            </a:pPr>
            <a:r>
              <a:rPr lang="nb-NO" sz="2000" i="1" dirty="0"/>
              <a:t>Pod </a:t>
            </a:r>
            <a:r>
              <a:rPr lang="nb-NO" sz="2000" i="1" dirty="0" err="1"/>
              <a:t>Xar’kovom</a:t>
            </a:r>
            <a:r>
              <a:rPr lang="nb-NO" sz="2000" i="1" dirty="0"/>
              <a:t> </a:t>
            </a:r>
            <a:r>
              <a:rPr lang="nb-NO" sz="2000" b="1" i="1" dirty="0" err="1"/>
              <a:t>probyli</a:t>
            </a:r>
            <a:r>
              <a:rPr lang="nb-NO" sz="2000" i="1" dirty="0"/>
              <a:t> do </a:t>
            </a:r>
            <a:r>
              <a:rPr lang="nb-NO" sz="2000" i="1" dirty="0" err="1"/>
              <a:t>sorok</a:t>
            </a:r>
            <a:r>
              <a:rPr lang="nb-NO" sz="2000" i="1" dirty="0"/>
              <a:t> </a:t>
            </a:r>
            <a:r>
              <a:rPr lang="nb-NO" sz="2000" i="1" dirty="0" err="1"/>
              <a:t>vtorogo</a:t>
            </a:r>
            <a:r>
              <a:rPr lang="nb-NO" sz="2000" i="1" dirty="0"/>
              <a:t> goda, do </a:t>
            </a:r>
            <a:r>
              <a:rPr lang="nb-NO" sz="2000" i="1" dirty="0" err="1"/>
              <a:t>pjatnadcatogo</a:t>
            </a:r>
            <a:r>
              <a:rPr lang="nb-NO" sz="2000" i="1" dirty="0"/>
              <a:t> </a:t>
            </a:r>
            <a:r>
              <a:rPr lang="nb-NO" sz="2000" i="1" dirty="0" err="1"/>
              <a:t>maja</a:t>
            </a:r>
            <a:r>
              <a:rPr lang="nb-NO" sz="2000" i="1" dirty="0"/>
              <a:t>.</a:t>
            </a:r>
          </a:p>
          <a:p>
            <a:pPr marL="0" indent="0">
              <a:buNone/>
            </a:pPr>
            <a:r>
              <a:rPr lang="nb-NO" sz="2000" dirty="0"/>
              <a:t>‘</a:t>
            </a:r>
            <a:r>
              <a:rPr lang="nb-NO" sz="2000" dirty="0" err="1"/>
              <a:t>We</a:t>
            </a:r>
            <a:r>
              <a:rPr lang="nb-NO" sz="2000" dirty="0"/>
              <a:t> </a:t>
            </a:r>
            <a:r>
              <a:rPr lang="nb-NO" sz="2000" b="1" dirty="0" err="1"/>
              <a:t>were</a:t>
            </a:r>
            <a:r>
              <a:rPr lang="nb-NO" sz="2000" dirty="0"/>
              <a:t> </a:t>
            </a:r>
            <a:r>
              <a:rPr lang="nb-NO" sz="2000" dirty="0" err="1"/>
              <a:t>on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outskirts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Kharkiv</a:t>
            </a:r>
            <a:r>
              <a:rPr lang="nb-NO" sz="2000" dirty="0"/>
              <a:t> </a:t>
            </a:r>
            <a:r>
              <a:rPr lang="nb-NO" sz="2000" dirty="0" err="1"/>
              <a:t>until</a:t>
            </a:r>
            <a:r>
              <a:rPr lang="nb-NO" sz="2000" dirty="0"/>
              <a:t> 1942, </a:t>
            </a:r>
            <a:r>
              <a:rPr lang="nb-NO" sz="2000" dirty="0" err="1"/>
              <a:t>until</a:t>
            </a:r>
            <a:r>
              <a:rPr lang="nb-NO" sz="2000" dirty="0"/>
              <a:t> 15 May.’</a:t>
            </a:r>
          </a:p>
        </p:txBody>
      </p:sp>
    </p:spTree>
    <p:extLst>
      <p:ext uri="{BB962C8B-B14F-4D97-AF65-F5344CB8AC3E}">
        <p14:creationId xmlns:p14="http://schemas.microsoft.com/office/powerpoint/2010/main" val="1131046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349EB8E-6C83-6B4E-9F0D-103B4ACCB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505" y="1719891"/>
            <a:ext cx="7707172" cy="2406631"/>
          </a:xfrm>
        </p:spPr>
        <p:txBody>
          <a:bodyPr/>
          <a:lstStyle/>
          <a:p>
            <a:r>
              <a:rPr lang="en-US" sz="4000" dirty="0"/>
              <a:t>Russian aspect in the Russian </a:t>
            </a:r>
            <a:r>
              <a:rPr lang="en-US" sz="4000" dirty="0" err="1"/>
              <a:t>Constructicon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2954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349EB8E-6C83-6B4E-9F0D-103B4ACCB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505" y="1719891"/>
            <a:ext cx="7707172" cy="2406631"/>
          </a:xfrm>
        </p:spPr>
        <p:txBody>
          <a:bodyPr/>
          <a:lstStyle/>
          <a:p>
            <a:r>
              <a:rPr lang="en-US" sz="4000" dirty="0"/>
              <a:t>Russian aspect and constructions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62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The Russian </a:t>
            </a:r>
            <a:r>
              <a:rPr lang="en-US" dirty="0" err="1"/>
              <a:t>Constructicon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076" y="1431119"/>
            <a:ext cx="8572500" cy="304675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225"/>
              </a:spcAft>
            </a:pPr>
            <a:r>
              <a:rPr lang="en-US" sz="2100" dirty="0"/>
              <a:t>Joint project of HSE and </a:t>
            </a:r>
            <a:r>
              <a:rPr lang="en-US" sz="2100" dirty="0" err="1"/>
              <a:t>UiT</a:t>
            </a:r>
            <a:endParaRPr lang="en-US" sz="2100" dirty="0"/>
          </a:p>
          <a:p>
            <a:pPr>
              <a:spcBef>
                <a:spcPts val="0"/>
              </a:spcBef>
              <a:spcAft>
                <a:spcPts val="225"/>
              </a:spcAft>
            </a:pPr>
            <a:r>
              <a:rPr lang="en-US" sz="2100" dirty="0"/>
              <a:t>Over 600 entries so far</a:t>
            </a:r>
          </a:p>
          <a:p>
            <a:pPr>
              <a:spcBef>
                <a:spcPts val="0"/>
              </a:spcBef>
              <a:spcAft>
                <a:spcPts val="225"/>
              </a:spcAft>
            </a:pPr>
            <a:r>
              <a:rPr lang="en-US" sz="2100" dirty="0"/>
              <a:t>Part of a multinational project, including English, Brazilian Portuguese, German, Japanese, Swedish</a:t>
            </a:r>
          </a:p>
          <a:p>
            <a:pPr>
              <a:spcBef>
                <a:spcPts val="0"/>
              </a:spcBef>
              <a:spcAft>
                <a:spcPts val="225"/>
              </a:spcAft>
            </a:pPr>
            <a:r>
              <a:rPr lang="en-US" sz="2100" dirty="0"/>
              <a:t>Shared parallel architecture, open-source, free and public</a:t>
            </a:r>
          </a:p>
          <a:p>
            <a:pPr marL="0" indent="0">
              <a:spcBef>
                <a:spcPts val="0"/>
              </a:spcBef>
              <a:spcAft>
                <a:spcPts val="225"/>
              </a:spcAft>
              <a:buNone/>
            </a:pPr>
            <a:r>
              <a:rPr lang="en-US" sz="2100" dirty="0">
                <a:hlinkClick r:id="rId2"/>
              </a:rPr>
              <a:t>https://spraakbanken.gu.se/karp/#?mode=konstruktikon-rus</a:t>
            </a:r>
            <a:endParaRPr lang="en-US" sz="2100" dirty="0"/>
          </a:p>
          <a:p>
            <a:pPr>
              <a:spcBef>
                <a:spcPts val="0"/>
              </a:spcBef>
              <a:spcAft>
                <a:spcPts val="225"/>
              </a:spcAft>
            </a:pPr>
            <a:r>
              <a:rPr lang="en-US" sz="2100" dirty="0"/>
              <a:t>Crowdsourcing </a:t>
            </a:r>
            <a:r>
              <a:rPr lang="en-US" sz="2100" dirty="0" err="1"/>
              <a:t>Googlesheet</a:t>
            </a:r>
            <a:r>
              <a:rPr lang="en-US" sz="2100" dirty="0"/>
              <a:t>: </a:t>
            </a:r>
            <a:r>
              <a:rPr lang="nb-NO" sz="2100" b="1" dirty="0" err="1"/>
              <a:t>https</a:t>
            </a:r>
            <a:r>
              <a:rPr lang="nb-NO" sz="2100" b="1" dirty="0"/>
              <a:t>://</a:t>
            </a:r>
            <a:r>
              <a:rPr lang="nb-NO" sz="2100" b="1" dirty="0" err="1"/>
              <a:t>tinyurl.com</a:t>
            </a:r>
            <a:r>
              <a:rPr lang="nb-NO" sz="2100" b="1" dirty="0"/>
              <a:t>/yah8ejlu  </a:t>
            </a:r>
          </a:p>
          <a:p>
            <a:pPr>
              <a:spcBef>
                <a:spcPts val="0"/>
              </a:spcBef>
            </a:pPr>
            <a:r>
              <a:rPr lang="en-US" sz="2100" dirty="0"/>
              <a:t>Funded by: Norwegian Centre for International Cooperation in Education (2016, 2018-2020), Higher School of Economics in Moscow, and </a:t>
            </a:r>
            <a:r>
              <a:rPr lang="en-US" sz="2100" dirty="0" err="1"/>
              <a:t>UiT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438104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Priorities of the Russian </a:t>
            </a:r>
            <a:r>
              <a:rPr lang="en-US" dirty="0" err="1"/>
              <a:t>constructicon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300" y="1511799"/>
            <a:ext cx="7934347" cy="3206505"/>
          </a:xfrm>
        </p:spPr>
        <p:txBody>
          <a:bodyPr>
            <a:normAutofit/>
          </a:bodyPr>
          <a:lstStyle/>
          <a:p>
            <a:r>
              <a:rPr lang="en-US" dirty="0"/>
              <a:t>Multiword constructions</a:t>
            </a:r>
          </a:p>
          <a:p>
            <a:r>
              <a:rPr lang="en-US" dirty="0"/>
              <a:t>At least one “slot” that can be filled with a range of words (semantic restrictions)</a:t>
            </a:r>
          </a:p>
          <a:p>
            <a:r>
              <a:rPr lang="en-US" dirty="0"/>
              <a:t>Meaning is not necessarily compositional, challenging for L2 learners</a:t>
            </a:r>
          </a:p>
          <a:p>
            <a:r>
              <a:rPr lang="en-US" dirty="0"/>
              <a:t>Items that are not adequately represented in dictionaries</a:t>
            </a:r>
          </a:p>
          <a:p>
            <a:pPr lvl="1"/>
            <a:r>
              <a:rPr lang="en-US" i="1" dirty="0"/>
              <a:t>X </a:t>
            </a:r>
            <a:r>
              <a:rPr lang="ru-RU" i="1" dirty="0"/>
              <a:t>так и не </a:t>
            </a:r>
            <a:r>
              <a:rPr lang="en-US" i="1" dirty="0" err="1"/>
              <a:t>Vpast</a:t>
            </a:r>
            <a:r>
              <a:rPr lang="en-US" dirty="0"/>
              <a:t>, as in </a:t>
            </a:r>
            <a:r>
              <a:rPr lang="ru-RU" i="1" dirty="0"/>
              <a:t>Он так и не женился </a:t>
            </a:r>
            <a:r>
              <a:rPr lang="nb-NO" dirty="0"/>
              <a:t>[He </a:t>
            </a:r>
            <a:r>
              <a:rPr lang="nb-NO" dirty="0" err="1"/>
              <a:t>thus</a:t>
            </a:r>
            <a:r>
              <a:rPr lang="nb-NO" dirty="0"/>
              <a:t> and not </a:t>
            </a:r>
            <a:r>
              <a:rPr lang="nb-NO" dirty="0" err="1"/>
              <a:t>married</a:t>
            </a:r>
            <a:r>
              <a:rPr lang="nb-NO" dirty="0"/>
              <a:t>] </a:t>
            </a:r>
            <a:r>
              <a:rPr lang="en-US" dirty="0"/>
              <a:t>‘But he didn’t get married after all’</a:t>
            </a:r>
          </a:p>
          <a:p>
            <a:pPr lvl="1"/>
            <a:r>
              <a:rPr lang="ru-RU" i="1" dirty="0"/>
              <a:t>возьми и</a:t>
            </a:r>
            <a:r>
              <a:rPr lang="nb-NO" i="1" dirty="0"/>
              <a:t> </a:t>
            </a:r>
            <a:r>
              <a:rPr lang="nb-NO" i="1" dirty="0" err="1"/>
              <a:t>Vimper</a:t>
            </a:r>
            <a:r>
              <a:rPr lang="nb-NO" dirty="0"/>
              <a:t>, as in </a:t>
            </a:r>
            <a:r>
              <a:rPr lang="ru-RU" i="1" dirty="0"/>
              <a:t>А он возьми и купи новую машину</a:t>
            </a:r>
            <a:r>
              <a:rPr lang="se-NO" i="1" dirty="0"/>
              <a:t>!</a:t>
            </a:r>
            <a:r>
              <a:rPr lang="nb-NO" dirty="0"/>
              <a:t> [And </a:t>
            </a:r>
            <a:r>
              <a:rPr lang="nb-NO" dirty="0" err="1"/>
              <a:t>he</a:t>
            </a:r>
            <a:r>
              <a:rPr lang="nb-NO" dirty="0"/>
              <a:t> </a:t>
            </a:r>
            <a:r>
              <a:rPr lang="nb-NO" dirty="0" err="1"/>
              <a:t>take</a:t>
            </a:r>
            <a:r>
              <a:rPr lang="nb-NO" dirty="0"/>
              <a:t>! and </a:t>
            </a:r>
            <a:r>
              <a:rPr lang="nb-NO" dirty="0" err="1"/>
              <a:t>buy</a:t>
            </a:r>
            <a:r>
              <a:rPr lang="nb-NO" dirty="0"/>
              <a:t>!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car</a:t>
            </a:r>
            <a:r>
              <a:rPr lang="nb-NO" dirty="0"/>
              <a:t>] </a:t>
            </a:r>
            <a:r>
              <a:rPr lang="ru-RU" dirty="0"/>
              <a:t>‘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he</a:t>
            </a:r>
            <a:r>
              <a:rPr lang="ru-RU" dirty="0"/>
              <a:t> </a:t>
            </a:r>
            <a:r>
              <a:rPr lang="ru-RU" dirty="0" err="1"/>
              <a:t>went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bought</a:t>
            </a:r>
            <a:r>
              <a:rPr lang="ru-RU" dirty="0"/>
              <a:t> </a:t>
            </a:r>
            <a:r>
              <a:rPr lang="ru-RU" dirty="0" err="1"/>
              <a:t>a</a:t>
            </a:r>
            <a:r>
              <a:rPr lang="ru-RU" dirty="0"/>
              <a:t>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car</a:t>
            </a:r>
            <a:r>
              <a:rPr lang="ru-RU" dirty="0"/>
              <a:t>!’</a:t>
            </a:r>
            <a:r>
              <a:rPr lang="en-GB" dirty="0"/>
              <a:t> </a:t>
            </a:r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1739098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AE38-E1A2-1141-BE27-D7360325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Sample </a:t>
            </a:r>
            <a:r>
              <a:rPr lang="nb-NO" dirty="0" err="1"/>
              <a:t>entry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Russian </a:t>
            </a:r>
            <a:r>
              <a:rPr lang="nb-NO" dirty="0" err="1"/>
              <a:t>Constructicon</a:t>
            </a:r>
            <a:r>
              <a:rPr lang="nb-NO" dirty="0"/>
              <a:t>:</a:t>
            </a:r>
            <a:br>
              <a:rPr lang="nb-NO" dirty="0"/>
            </a:br>
            <a:r>
              <a:rPr lang="nb-NO" dirty="0"/>
              <a:t>net-</a:t>
            </a:r>
            <a:r>
              <a:rPr lang="nb-NO" dirty="0" err="1"/>
              <a:t>net</a:t>
            </a:r>
            <a:r>
              <a:rPr lang="nb-NO" dirty="0"/>
              <a:t> da i V-fut-</a:t>
            </a:r>
            <a:r>
              <a:rPr lang="nb-NO" dirty="0" err="1"/>
              <a:t>Perf</a:t>
            </a:r>
            <a:r>
              <a:rPr lang="nb-NO" dirty="0"/>
              <a:t> ‘</a:t>
            </a:r>
            <a:r>
              <a:rPr lang="nb-NO" dirty="0" err="1"/>
              <a:t>now</a:t>
            </a:r>
            <a:r>
              <a:rPr lang="nb-NO" dirty="0"/>
              <a:t> and </a:t>
            </a:r>
            <a:r>
              <a:rPr lang="nb-NO" dirty="0" err="1"/>
              <a:t>again</a:t>
            </a:r>
            <a:r>
              <a:rPr lang="nb-NO" dirty="0"/>
              <a:t> </a:t>
            </a:r>
            <a:r>
              <a:rPr lang="nb-NO" dirty="0" err="1"/>
              <a:t>X</a:t>
            </a:r>
            <a:r>
              <a:rPr lang="nb-NO" dirty="0"/>
              <a:t>’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C23377-AF58-3943-90B6-E79E155BF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925" y="1387724"/>
            <a:ext cx="7888288" cy="3131639"/>
          </a:xfrm>
        </p:spPr>
      </p:pic>
    </p:spTree>
    <p:extLst>
      <p:ext uri="{BB962C8B-B14F-4D97-AF65-F5344CB8AC3E}">
        <p14:creationId xmlns:p14="http://schemas.microsoft.com/office/powerpoint/2010/main" val="1259845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D00F-8756-A641-86B8-1CF7A28F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Perfective</a:t>
            </a:r>
            <a:r>
              <a:rPr lang="nb-NO" dirty="0"/>
              <a:t> </a:t>
            </a:r>
            <a:r>
              <a:rPr lang="nb-NO" dirty="0" err="1"/>
              <a:t>constructions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Russian </a:t>
            </a:r>
            <a:r>
              <a:rPr lang="nb-NO" dirty="0" err="1"/>
              <a:t>Constructicon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2DD96-BEFE-C54D-863D-EDE6B8C9DD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b-NO" dirty="0"/>
              <a:t>(NP-</a:t>
            </a:r>
            <a:r>
              <a:rPr lang="nb-NO" dirty="0" err="1"/>
              <a:t>Nom</a:t>
            </a:r>
            <a:r>
              <a:rPr lang="nb-NO" dirty="0"/>
              <a:t>) </a:t>
            </a:r>
            <a:r>
              <a:rPr lang="nb-NO" dirty="0" err="1"/>
              <a:t>только</a:t>
            </a:r>
            <a:r>
              <a:rPr lang="nb-NO" dirty="0"/>
              <a:t> </a:t>
            </a:r>
            <a:r>
              <a:rPr lang="nb-NO" dirty="0" err="1"/>
              <a:t>что</a:t>
            </a:r>
            <a:r>
              <a:rPr lang="nb-NO" dirty="0"/>
              <a:t> VP-</a:t>
            </a:r>
            <a:r>
              <a:rPr lang="nb-NO" dirty="0" err="1"/>
              <a:t>Perf.Past</a:t>
            </a:r>
            <a:r>
              <a:rPr lang="nb-NO" dirty="0"/>
              <a:t> </a:t>
            </a:r>
            <a:br>
              <a:rPr lang="nb-NO" i="1" dirty="0"/>
            </a:br>
            <a:r>
              <a:rPr lang="nb-NO" i="1" dirty="0"/>
              <a:t> </a:t>
            </a:r>
            <a:r>
              <a:rPr lang="nb-NO" i="1" dirty="0" err="1"/>
              <a:t>Вася</a:t>
            </a:r>
            <a:r>
              <a:rPr lang="nb-NO" i="1" dirty="0"/>
              <a:t> </a:t>
            </a:r>
            <a:r>
              <a:rPr lang="nb-NO" i="1" dirty="0" err="1"/>
              <a:t>только</a:t>
            </a:r>
            <a:r>
              <a:rPr lang="nb-NO" i="1" dirty="0"/>
              <a:t> </a:t>
            </a:r>
            <a:r>
              <a:rPr lang="nb-NO" i="1" dirty="0" err="1"/>
              <a:t>что</a:t>
            </a:r>
            <a:r>
              <a:rPr lang="nb-NO" i="1" dirty="0"/>
              <a:t> </a:t>
            </a:r>
            <a:r>
              <a:rPr lang="nb-NO" i="1" dirty="0" err="1"/>
              <a:t>принес</a:t>
            </a:r>
            <a:r>
              <a:rPr lang="nb-NO" i="1" dirty="0"/>
              <a:t> </a:t>
            </a:r>
            <a:r>
              <a:rPr lang="nb-NO" i="1" dirty="0" err="1"/>
              <a:t>деньги</a:t>
            </a:r>
            <a:endParaRPr lang="nb-NO" dirty="0"/>
          </a:p>
          <a:p>
            <a:r>
              <a:rPr lang="nb-NO" dirty="0"/>
              <a:t>NP </a:t>
            </a:r>
            <a:r>
              <a:rPr lang="nb-NO" dirty="0" err="1"/>
              <a:t>как</a:t>
            </a:r>
            <a:r>
              <a:rPr lang="nb-NO" dirty="0"/>
              <a:t> VP-</a:t>
            </a:r>
            <a:r>
              <a:rPr lang="nb-NO" dirty="0" err="1"/>
              <a:t>Perf</a:t>
            </a:r>
            <a:r>
              <a:rPr lang="nb-NO" dirty="0"/>
              <a:t> </a:t>
            </a:r>
            <a:br>
              <a:rPr lang="nb-NO" i="1" dirty="0"/>
            </a:br>
            <a:r>
              <a:rPr lang="nb-NO" i="1" dirty="0"/>
              <a:t> </a:t>
            </a:r>
            <a:r>
              <a:rPr lang="nb-NO" i="1" dirty="0" err="1"/>
              <a:t>а</a:t>
            </a:r>
            <a:r>
              <a:rPr lang="nb-NO" i="1" dirty="0"/>
              <a:t> </a:t>
            </a:r>
            <a:r>
              <a:rPr lang="nb-NO" i="1" dirty="0" err="1"/>
              <a:t>потом</a:t>
            </a:r>
            <a:r>
              <a:rPr lang="nb-NO" i="1" dirty="0"/>
              <a:t> </a:t>
            </a:r>
            <a:r>
              <a:rPr lang="nb-NO" i="1" dirty="0" err="1"/>
              <a:t>у</a:t>
            </a:r>
            <a:r>
              <a:rPr lang="nb-NO" i="1" dirty="0"/>
              <a:t> </a:t>
            </a:r>
            <a:r>
              <a:rPr lang="nb-NO" i="1" dirty="0" err="1"/>
              <a:t>него</a:t>
            </a:r>
            <a:r>
              <a:rPr lang="nb-NO" i="1" dirty="0"/>
              <a:t> </a:t>
            </a:r>
            <a:r>
              <a:rPr lang="nb-NO" i="1" dirty="0" err="1"/>
              <a:t>как</a:t>
            </a:r>
            <a:r>
              <a:rPr lang="nb-NO" i="1" dirty="0"/>
              <a:t> </a:t>
            </a:r>
            <a:r>
              <a:rPr lang="nb-NO" i="1" dirty="0" err="1"/>
              <a:t>затрясутся</a:t>
            </a:r>
            <a:r>
              <a:rPr lang="nb-NO" i="1" dirty="0"/>
              <a:t> </a:t>
            </a:r>
            <a:r>
              <a:rPr lang="nb-NO" i="1" dirty="0" err="1"/>
              <a:t>руки</a:t>
            </a:r>
            <a:endParaRPr lang="nb-NO" dirty="0"/>
          </a:p>
          <a:p>
            <a:r>
              <a:rPr lang="nb-NO" dirty="0"/>
              <a:t>NP-</a:t>
            </a:r>
            <a:r>
              <a:rPr lang="nb-NO" dirty="0" err="1"/>
              <a:t>Nom</a:t>
            </a:r>
            <a:r>
              <a:rPr lang="nb-NO" dirty="0"/>
              <a:t> </a:t>
            </a:r>
            <a:r>
              <a:rPr lang="nb-NO" dirty="0" err="1"/>
              <a:t>как</a:t>
            </a:r>
            <a:r>
              <a:rPr lang="nb-NO" dirty="0"/>
              <a:t> VP-</a:t>
            </a:r>
            <a:r>
              <a:rPr lang="nb-NO" dirty="0" err="1"/>
              <a:t>Fut.Perf</a:t>
            </a:r>
            <a:r>
              <a:rPr lang="nb-NO" dirty="0"/>
              <a:t>! </a:t>
            </a:r>
            <a:br>
              <a:rPr lang="nb-NO" i="1" dirty="0"/>
            </a:br>
            <a:r>
              <a:rPr lang="nb-NO" i="1" dirty="0"/>
              <a:t> </a:t>
            </a:r>
            <a:r>
              <a:rPr lang="nb-NO" i="1" dirty="0" err="1"/>
              <a:t>Вся</a:t>
            </a:r>
            <a:r>
              <a:rPr lang="nb-NO" i="1" dirty="0"/>
              <a:t> </a:t>
            </a:r>
            <a:r>
              <a:rPr lang="nb-NO" i="1" dirty="0" err="1"/>
              <a:t>волчья</a:t>
            </a:r>
            <a:r>
              <a:rPr lang="nb-NO" i="1" dirty="0"/>
              <a:t> </a:t>
            </a:r>
            <a:r>
              <a:rPr lang="nb-NO" i="1" dirty="0" err="1"/>
              <a:t>стая</a:t>
            </a:r>
            <a:r>
              <a:rPr lang="nb-NO" i="1" dirty="0"/>
              <a:t> </a:t>
            </a:r>
            <a:r>
              <a:rPr lang="nb-NO" i="1" dirty="0" err="1"/>
              <a:t>как</a:t>
            </a:r>
            <a:r>
              <a:rPr lang="nb-NO" i="1" dirty="0"/>
              <a:t> </a:t>
            </a:r>
            <a:r>
              <a:rPr lang="nb-NO" i="1" dirty="0" err="1"/>
              <a:t>набросится</a:t>
            </a:r>
            <a:r>
              <a:rPr lang="nb-NO" i="1" dirty="0"/>
              <a:t> </a:t>
            </a:r>
            <a:r>
              <a:rPr lang="nb-NO" i="1" dirty="0" err="1"/>
              <a:t>на</a:t>
            </a:r>
            <a:r>
              <a:rPr lang="nb-NO" i="1" dirty="0"/>
              <a:t> </a:t>
            </a:r>
            <a:r>
              <a:rPr lang="nb-NO" i="1" dirty="0" err="1"/>
              <a:t>меня</a:t>
            </a:r>
            <a:r>
              <a:rPr lang="nb-NO" i="1" dirty="0"/>
              <a:t>!</a:t>
            </a:r>
            <a:endParaRPr lang="nb-NO" dirty="0"/>
          </a:p>
          <a:p>
            <a:r>
              <a:rPr lang="nb-NO" dirty="0"/>
              <a:t>Pron-</a:t>
            </a:r>
            <a:r>
              <a:rPr lang="nb-NO" dirty="0" err="1"/>
              <a:t>Nom</a:t>
            </a:r>
            <a:r>
              <a:rPr lang="nb-NO" dirty="0"/>
              <a:t> </a:t>
            </a:r>
            <a:r>
              <a:rPr lang="nb-NO" dirty="0" err="1"/>
              <a:t>у</a:t>
            </a:r>
            <a:r>
              <a:rPr lang="nb-NO" dirty="0"/>
              <a:t> </a:t>
            </a:r>
            <a:r>
              <a:rPr lang="nb-NO" dirty="0" err="1"/>
              <a:t>меня</a:t>
            </a:r>
            <a:r>
              <a:rPr lang="nb-NO" dirty="0"/>
              <a:t> VP-</a:t>
            </a:r>
            <a:r>
              <a:rPr lang="nb-NO" dirty="0" err="1"/>
              <a:t>Fut.Perf</a:t>
            </a:r>
            <a:r>
              <a:rPr lang="nb-NO" dirty="0"/>
              <a:t> </a:t>
            </a:r>
            <a:br>
              <a:rPr lang="nb-NO" i="1" dirty="0"/>
            </a:br>
            <a:r>
              <a:rPr lang="nb-NO" i="1" dirty="0"/>
              <a:t> </a:t>
            </a:r>
            <a:r>
              <a:rPr lang="nb-NO" i="1" dirty="0" err="1"/>
              <a:t>ты</a:t>
            </a:r>
            <a:r>
              <a:rPr lang="nb-NO" i="1" dirty="0"/>
              <a:t> </a:t>
            </a:r>
            <a:r>
              <a:rPr lang="nb-NO" i="1" dirty="0" err="1"/>
              <a:t>у</a:t>
            </a:r>
            <a:r>
              <a:rPr lang="nb-NO" i="1" dirty="0"/>
              <a:t> </a:t>
            </a:r>
            <a:r>
              <a:rPr lang="nb-NO" i="1" dirty="0" err="1"/>
              <a:t>меня</a:t>
            </a:r>
            <a:r>
              <a:rPr lang="nb-NO" i="1" dirty="0"/>
              <a:t> </a:t>
            </a:r>
            <a:r>
              <a:rPr lang="nb-NO" i="1" dirty="0" err="1"/>
              <a:t>попляшешь</a:t>
            </a:r>
            <a:endParaRPr lang="nb-NO" dirty="0"/>
          </a:p>
          <a:p>
            <a:r>
              <a:rPr lang="nb-NO" dirty="0"/>
              <a:t>VP-</a:t>
            </a:r>
            <a:r>
              <a:rPr lang="nb-NO" dirty="0" err="1"/>
              <a:t>Imper</a:t>
            </a:r>
            <a:r>
              <a:rPr lang="nb-NO" dirty="0"/>
              <a:t>, </a:t>
            </a:r>
            <a:r>
              <a:rPr lang="nb-NO" dirty="0" err="1"/>
              <a:t>а</a:t>
            </a:r>
            <a:r>
              <a:rPr lang="nb-NO" dirty="0"/>
              <a:t> (</a:t>
            </a:r>
            <a:r>
              <a:rPr lang="nb-NO" dirty="0" err="1"/>
              <a:t>не</a:t>
            </a:r>
            <a:r>
              <a:rPr lang="nb-NO" dirty="0"/>
              <a:t> </a:t>
            </a:r>
            <a:r>
              <a:rPr lang="nb-NO" dirty="0" err="1"/>
              <a:t>то</a:t>
            </a:r>
            <a:r>
              <a:rPr lang="nb-NO" dirty="0"/>
              <a:t>) VP-</a:t>
            </a:r>
            <a:r>
              <a:rPr lang="nb-NO" dirty="0" err="1"/>
              <a:t>Perf.Fut</a:t>
            </a:r>
            <a:r>
              <a:rPr lang="nb-NO" dirty="0"/>
              <a:t> </a:t>
            </a:r>
            <a:br>
              <a:rPr lang="nb-NO" i="1" dirty="0"/>
            </a:br>
            <a:r>
              <a:rPr lang="nb-NO" i="1" dirty="0"/>
              <a:t> </a:t>
            </a:r>
            <a:r>
              <a:rPr lang="nb-NO" i="1" dirty="0" err="1"/>
              <a:t>поспеши</a:t>
            </a:r>
            <a:r>
              <a:rPr lang="nb-NO" i="1" dirty="0"/>
              <a:t>, </a:t>
            </a:r>
            <a:r>
              <a:rPr lang="nb-NO" i="1" dirty="0" err="1"/>
              <a:t>а</a:t>
            </a:r>
            <a:r>
              <a:rPr lang="nb-NO" i="1" dirty="0"/>
              <a:t> </a:t>
            </a:r>
            <a:r>
              <a:rPr lang="nb-NO" i="1" dirty="0" err="1"/>
              <a:t>не</a:t>
            </a:r>
            <a:r>
              <a:rPr lang="nb-NO" i="1" dirty="0"/>
              <a:t> </a:t>
            </a:r>
            <a:r>
              <a:rPr lang="nb-NO" i="1" dirty="0" err="1"/>
              <a:t>то</a:t>
            </a:r>
            <a:r>
              <a:rPr lang="nb-NO" i="1" dirty="0"/>
              <a:t> </a:t>
            </a:r>
            <a:r>
              <a:rPr lang="nb-NO" i="1" dirty="0" err="1"/>
              <a:t>опоздаешь</a:t>
            </a:r>
            <a:r>
              <a:rPr lang="nb-NO" i="1" dirty="0"/>
              <a:t> </a:t>
            </a:r>
            <a:r>
              <a:rPr lang="nb-NO" i="1" dirty="0" err="1"/>
              <a:t>на</a:t>
            </a:r>
            <a:r>
              <a:rPr lang="nb-NO" i="1" dirty="0"/>
              <a:t> </a:t>
            </a:r>
            <a:r>
              <a:rPr lang="nb-NO" i="1" dirty="0" err="1"/>
              <a:t>экзамен</a:t>
            </a:r>
            <a:endParaRPr lang="nb-NO" dirty="0"/>
          </a:p>
          <a:p>
            <a:r>
              <a:rPr lang="nb-NO" dirty="0"/>
              <a:t>VP-</a:t>
            </a:r>
            <a:r>
              <a:rPr lang="nb-NO" dirty="0" err="1"/>
              <a:t>Perf</a:t>
            </a:r>
            <a:r>
              <a:rPr lang="nb-NO" dirty="0"/>
              <a:t> </a:t>
            </a:r>
            <a:r>
              <a:rPr lang="nb-NO" dirty="0" err="1"/>
              <a:t>в</a:t>
            </a:r>
            <a:r>
              <a:rPr lang="nb-NO" dirty="0"/>
              <a:t> </a:t>
            </a:r>
            <a:r>
              <a:rPr lang="nb-NO" dirty="0" err="1"/>
              <a:t>два</a:t>
            </a:r>
            <a:r>
              <a:rPr lang="nb-NO" dirty="0"/>
              <a:t> </a:t>
            </a:r>
            <a:r>
              <a:rPr lang="nb-NO" dirty="0" err="1"/>
              <a:t>счёта</a:t>
            </a:r>
            <a:r>
              <a:rPr lang="nb-NO" dirty="0"/>
              <a:t> </a:t>
            </a:r>
            <a:br>
              <a:rPr lang="nb-NO" i="1" dirty="0"/>
            </a:br>
            <a:r>
              <a:rPr lang="nb-NO" i="1" dirty="0"/>
              <a:t> </a:t>
            </a:r>
            <a:r>
              <a:rPr lang="nb-NO" i="1" dirty="0" err="1"/>
              <a:t>договориться</a:t>
            </a:r>
            <a:r>
              <a:rPr lang="nb-NO" i="1" dirty="0"/>
              <a:t> </a:t>
            </a:r>
            <a:r>
              <a:rPr lang="nb-NO" i="1" dirty="0" err="1"/>
              <a:t>в</a:t>
            </a:r>
            <a:r>
              <a:rPr lang="nb-NO" i="1" dirty="0"/>
              <a:t> </a:t>
            </a:r>
            <a:r>
              <a:rPr lang="nb-NO" i="1" dirty="0" err="1"/>
              <a:t>два</a:t>
            </a:r>
            <a:r>
              <a:rPr lang="nb-NO" i="1" dirty="0"/>
              <a:t> </a:t>
            </a:r>
            <a:r>
              <a:rPr lang="nb-NO" i="1" dirty="0" err="1"/>
              <a:t>счёта</a:t>
            </a:r>
            <a:endParaRPr lang="nb-NO" dirty="0"/>
          </a:p>
          <a:p>
            <a:r>
              <a:rPr lang="nb-NO" dirty="0" err="1"/>
              <a:t>грех</a:t>
            </a:r>
            <a:r>
              <a:rPr lang="nb-NO" dirty="0"/>
              <a:t> </a:t>
            </a:r>
            <a:r>
              <a:rPr lang="nb-NO" dirty="0" err="1"/>
              <a:t>не</a:t>
            </a:r>
            <a:r>
              <a:rPr lang="nb-NO" dirty="0"/>
              <a:t> VP-</a:t>
            </a:r>
            <a:r>
              <a:rPr lang="nb-NO" dirty="0" err="1"/>
              <a:t>Perf.Inf</a:t>
            </a:r>
            <a:r>
              <a:rPr lang="nb-NO" dirty="0"/>
              <a:t> </a:t>
            </a:r>
            <a:br>
              <a:rPr lang="nb-NO" i="1" dirty="0"/>
            </a:br>
            <a:r>
              <a:rPr lang="nb-NO" i="1" dirty="0"/>
              <a:t> </a:t>
            </a:r>
            <a:r>
              <a:rPr lang="nb-NO" i="1" dirty="0" err="1"/>
              <a:t>грех</a:t>
            </a:r>
            <a:r>
              <a:rPr lang="nb-NO" i="1" dirty="0"/>
              <a:t> </a:t>
            </a:r>
            <a:r>
              <a:rPr lang="nb-NO" i="1" dirty="0" err="1"/>
              <a:t>не</a:t>
            </a:r>
            <a:r>
              <a:rPr lang="nb-NO" i="1" dirty="0"/>
              <a:t> </a:t>
            </a:r>
            <a:r>
              <a:rPr lang="nb-NO" i="1" dirty="0" err="1"/>
              <a:t>выпить</a:t>
            </a:r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24429-6624-5A4F-89F9-661EB17E7C7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848834" y="1378339"/>
            <a:ext cx="3956838" cy="3216287"/>
          </a:xfrm>
        </p:spPr>
        <p:txBody>
          <a:bodyPr>
            <a:normAutofit fontScale="85000" lnSpcReduction="10000"/>
          </a:bodyPr>
          <a:lstStyle/>
          <a:p>
            <a:r>
              <a:rPr lang="nb-NO" dirty="0" err="1"/>
              <a:t>зайти</a:t>
            </a:r>
            <a:r>
              <a:rPr lang="nb-NO" dirty="0"/>
              <a:t> VP-</a:t>
            </a:r>
            <a:r>
              <a:rPr lang="nb-NO" dirty="0" err="1"/>
              <a:t>Inf.Perf</a:t>
            </a:r>
            <a:r>
              <a:rPr lang="nb-NO" dirty="0"/>
              <a:t> </a:t>
            </a:r>
            <a:br>
              <a:rPr lang="nb-NO" i="1" dirty="0"/>
            </a:br>
            <a:r>
              <a:rPr lang="nb-NO" i="1" dirty="0"/>
              <a:t> </a:t>
            </a:r>
            <a:r>
              <a:rPr lang="nb-NO" i="1" dirty="0" err="1"/>
              <a:t>Я</a:t>
            </a:r>
            <a:r>
              <a:rPr lang="nb-NO" i="1" dirty="0"/>
              <a:t> </a:t>
            </a:r>
            <a:r>
              <a:rPr lang="nb-NO" i="1" dirty="0" err="1"/>
              <a:t>зашел</a:t>
            </a:r>
            <a:r>
              <a:rPr lang="nb-NO" i="1" dirty="0"/>
              <a:t> </a:t>
            </a:r>
            <a:r>
              <a:rPr lang="nb-NO" i="1" dirty="0" err="1"/>
              <a:t>поговорить</a:t>
            </a:r>
            <a:endParaRPr lang="nb-NO" dirty="0"/>
          </a:p>
          <a:p>
            <a:r>
              <a:rPr lang="nb-NO" dirty="0" err="1"/>
              <a:t>не</a:t>
            </a:r>
            <a:r>
              <a:rPr lang="nb-NO" dirty="0"/>
              <a:t> </a:t>
            </a:r>
            <a:r>
              <a:rPr lang="nb-NO" dirty="0" err="1"/>
              <a:t>грех</a:t>
            </a:r>
            <a:r>
              <a:rPr lang="nb-NO" dirty="0"/>
              <a:t> </a:t>
            </a:r>
            <a:r>
              <a:rPr lang="nb-NO" dirty="0" err="1"/>
              <a:t>и</a:t>
            </a:r>
            <a:r>
              <a:rPr lang="nb-NO" dirty="0"/>
              <a:t> VP-</a:t>
            </a:r>
            <a:r>
              <a:rPr lang="nb-NO" dirty="0" err="1"/>
              <a:t>Perf.Inf</a:t>
            </a:r>
            <a:r>
              <a:rPr lang="nb-NO" dirty="0"/>
              <a:t> </a:t>
            </a:r>
            <a:br>
              <a:rPr lang="nb-NO" i="1" dirty="0"/>
            </a:br>
            <a:r>
              <a:rPr lang="nb-NO" i="1" dirty="0"/>
              <a:t> </a:t>
            </a:r>
            <a:r>
              <a:rPr lang="nb-NO" i="1" dirty="0" err="1"/>
              <a:t>теперь</a:t>
            </a:r>
            <a:r>
              <a:rPr lang="nb-NO" i="1" dirty="0"/>
              <a:t> </a:t>
            </a:r>
            <a:r>
              <a:rPr lang="nb-NO" i="1" dirty="0" err="1"/>
              <a:t>не</a:t>
            </a:r>
            <a:r>
              <a:rPr lang="nb-NO" i="1" dirty="0"/>
              <a:t> </a:t>
            </a:r>
            <a:r>
              <a:rPr lang="nb-NO" i="1" dirty="0" err="1"/>
              <a:t>грех</a:t>
            </a:r>
            <a:r>
              <a:rPr lang="nb-NO" i="1" dirty="0"/>
              <a:t> </a:t>
            </a:r>
            <a:r>
              <a:rPr lang="nb-NO" i="1" dirty="0" err="1"/>
              <a:t>нам</a:t>
            </a:r>
            <a:r>
              <a:rPr lang="nb-NO" i="1" dirty="0"/>
              <a:t> </a:t>
            </a:r>
            <a:r>
              <a:rPr lang="nb-NO" i="1" dirty="0" err="1"/>
              <a:t>и</a:t>
            </a:r>
            <a:r>
              <a:rPr lang="nb-NO" i="1" dirty="0"/>
              <a:t> </a:t>
            </a:r>
            <a:r>
              <a:rPr lang="nb-NO" i="1" dirty="0" err="1"/>
              <a:t>отдохнуть</a:t>
            </a:r>
            <a:endParaRPr lang="nb-NO" dirty="0"/>
          </a:p>
          <a:p>
            <a:r>
              <a:rPr lang="nb-NO" b="1" dirty="0" err="1"/>
              <a:t>нет-нет</a:t>
            </a:r>
            <a:r>
              <a:rPr lang="nb-NO" b="1" dirty="0"/>
              <a:t> </a:t>
            </a:r>
            <a:r>
              <a:rPr lang="nb-NO" b="1" dirty="0" err="1"/>
              <a:t>да</a:t>
            </a:r>
            <a:r>
              <a:rPr lang="nb-NO" b="1" dirty="0"/>
              <a:t> </a:t>
            </a:r>
            <a:r>
              <a:rPr lang="nb-NO" b="1" dirty="0" err="1"/>
              <a:t>и</a:t>
            </a:r>
            <a:r>
              <a:rPr lang="nb-NO" b="1" dirty="0"/>
              <a:t> VP-</a:t>
            </a:r>
            <a:r>
              <a:rPr lang="nb-NO" b="1" dirty="0" err="1"/>
              <a:t>Perf</a:t>
            </a:r>
            <a:r>
              <a:rPr lang="nb-NO" b="1" dirty="0"/>
              <a:t> </a:t>
            </a:r>
            <a:br>
              <a:rPr lang="nb-NO" b="1" i="1" dirty="0"/>
            </a:br>
            <a:r>
              <a:rPr lang="nb-NO" b="1" i="1" dirty="0"/>
              <a:t> </a:t>
            </a:r>
            <a:r>
              <a:rPr lang="nb-NO" b="1" i="1" dirty="0" err="1"/>
              <a:t>нет-нет</a:t>
            </a:r>
            <a:r>
              <a:rPr lang="nb-NO" b="1" i="1" dirty="0"/>
              <a:t> </a:t>
            </a:r>
            <a:r>
              <a:rPr lang="nb-NO" b="1" i="1" dirty="0" err="1"/>
              <a:t>да</a:t>
            </a:r>
            <a:r>
              <a:rPr lang="nb-NO" b="1" i="1" dirty="0"/>
              <a:t> </a:t>
            </a:r>
            <a:r>
              <a:rPr lang="nb-NO" b="1" i="1" dirty="0" err="1"/>
              <a:t>и</a:t>
            </a:r>
            <a:r>
              <a:rPr lang="nb-NO" b="1" i="1" dirty="0"/>
              <a:t> </a:t>
            </a:r>
            <a:r>
              <a:rPr lang="nb-NO" b="1" i="1" dirty="0" err="1"/>
              <a:t>скажет</a:t>
            </a:r>
            <a:r>
              <a:rPr lang="nb-NO" b="1" i="1" dirty="0"/>
              <a:t> </a:t>
            </a:r>
            <a:r>
              <a:rPr lang="nb-NO" b="1" i="1" dirty="0" err="1"/>
              <a:t>что-нибудь</a:t>
            </a:r>
            <a:endParaRPr lang="nb-NO" b="1" dirty="0"/>
          </a:p>
          <a:p>
            <a:r>
              <a:rPr lang="nb-NO" dirty="0" err="1"/>
              <a:t>стоить</a:t>
            </a:r>
            <a:r>
              <a:rPr lang="nb-NO" dirty="0"/>
              <a:t> (NP-</a:t>
            </a:r>
            <a:r>
              <a:rPr lang="nb-NO" dirty="0" err="1"/>
              <a:t>Dat</a:t>
            </a:r>
            <a:r>
              <a:rPr lang="nb-NO" dirty="0"/>
              <a:t>) VP-</a:t>
            </a:r>
            <a:r>
              <a:rPr lang="nb-NO" dirty="0" err="1"/>
              <a:t>Perf</a:t>
            </a:r>
            <a:r>
              <a:rPr lang="nb-NO" dirty="0"/>
              <a:t>, </a:t>
            </a:r>
            <a:r>
              <a:rPr lang="nb-NO" dirty="0" err="1"/>
              <a:t>как</a:t>
            </a:r>
            <a:r>
              <a:rPr lang="nb-NO" dirty="0"/>
              <a:t> Cl </a:t>
            </a:r>
            <a:br>
              <a:rPr lang="nb-NO" i="1" dirty="0"/>
            </a:br>
            <a:r>
              <a:rPr lang="nb-NO" i="1" dirty="0"/>
              <a:t> </a:t>
            </a:r>
            <a:r>
              <a:rPr lang="nb-NO" i="1" dirty="0" err="1"/>
              <a:t>стоило</a:t>
            </a:r>
            <a:r>
              <a:rPr lang="nb-NO" i="1" dirty="0"/>
              <a:t> </a:t>
            </a:r>
            <a:r>
              <a:rPr lang="nb-NO" i="1" dirty="0" err="1"/>
              <a:t>ей</a:t>
            </a:r>
            <a:r>
              <a:rPr lang="nb-NO" i="1" dirty="0"/>
              <a:t> </a:t>
            </a:r>
            <a:r>
              <a:rPr lang="nb-NO" i="1" dirty="0" err="1"/>
              <a:t>отвернуться</a:t>
            </a:r>
            <a:r>
              <a:rPr lang="nb-NO" i="1" dirty="0"/>
              <a:t>, </a:t>
            </a:r>
            <a:r>
              <a:rPr lang="nb-NO" i="1" dirty="0" err="1"/>
              <a:t>как</a:t>
            </a:r>
            <a:r>
              <a:rPr lang="nb-NO" i="1" dirty="0"/>
              <a:t> </a:t>
            </a:r>
            <a:r>
              <a:rPr lang="nb-NO" i="1" dirty="0" err="1"/>
              <a:t>он</a:t>
            </a:r>
            <a:r>
              <a:rPr lang="nb-NO" i="1" dirty="0"/>
              <a:t> </a:t>
            </a:r>
            <a:r>
              <a:rPr lang="nb-NO" i="1" dirty="0" err="1"/>
              <a:t>сбежал</a:t>
            </a:r>
            <a:r>
              <a:rPr lang="nb-NO" i="1" dirty="0"/>
              <a:t> </a:t>
            </a:r>
            <a:endParaRPr lang="nb-NO" dirty="0"/>
          </a:p>
          <a:p>
            <a:r>
              <a:rPr lang="nb-NO" dirty="0" err="1"/>
              <a:t>того</a:t>
            </a:r>
            <a:r>
              <a:rPr lang="nb-NO" dirty="0"/>
              <a:t> </a:t>
            </a:r>
            <a:r>
              <a:rPr lang="nb-NO" dirty="0" err="1"/>
              <a:t>и</a:t>
            </a:r>
            <a:r>
              <a:rPr lang="nb-NO" dirty="0"/>
              <a:t> </a:t>
            </a:r>
            <a:r>
              <a:rPr lang="nb-NO" dirty="0" err="1"/>
              <a:t>гляди</a:t>
            </a:r>
            <a:r>
              <a:rPr lang="nb-NO" dirty="0"/>
              <a:t> VP-</a:t>
            </a:r>
            <a:r>
              <a:rPr lang="nb-NO" dirty="0" err="1"/>
              <a:t>Perf</a:t>
            </a:r>
            <a:r>
              <a:rPr lang="nb-NO" dirty="0"/>
              <a:t> </a:t>
            </a:r>
            <a:br>
              <a:rPr lang="nb-NO" i="1" dirty="0"/>
            </a:br>
            <a:r>
              <a:rPr lang="nb-NO" i="1" dirty="0"/>
              <a:t> </a:t>
            </a:r>
            <a:r>
              <a:rPr lang="nb-NO" i="1" dirty="0" err="1"/>
              <a:t>того</a:t>
            </a:r>
            <a:r>
              <a:rPr lang="nb-NO" i="1" dirty="0"/>
              <a:t> </a:t>
            </a:r>
            <a:r>
              <a:rPr lang="nb-NO" i="1" dirty="0" err="1"/>
              <a:t>и</a:t>
            </a:r>
            <a:r>
              <a:rPr lang="nb-NO" i="1" dirty="0"/>
              <a:t> </a:t>
            </a:r>
            <a:r>
              <a:rPr lang="nb-NO" i="1" dirty="0" err="1"/>
              <a:t>гляди</a:t>
            </a:r>
            <a:r>
              <a:rPr lang="nb-NO" i="1" dirty="0"/>
              <a:t> </a:t>
            </a:r>
            <a:r>
              <a:rPr lang="nb-NO" i="1" dirty="0" err="1"/>
              <a:t>конфеты</a:t>
            </a:r>
            <a:r>
              <a:rPr lang="nb-NO" i="1" dirty="0"/>
              <a:t> </a:t>
            </a:r>
            <a:r>
              <a:rPr lang="nb-NO" i="1" dirty="0" err="1"/>
              <a:t>съест</a:t>
            </a:r>
            <a:endParaRPr lang="nb-NO" dirty="0"/>
          </a:p>
          <a:p>
            <a:r>
              <a:rPr lang="nb-NO" dirty="0" err="1"/>
              <a:t>чтоб</a:t>
            </a:r>
            <a:r>
              <a:rPr lang="nb-NO" dirty="0"/>
              <a:t> Pron-</a:t>
            </a:r>
            <a:r>
              <a:rPr lang="nb-NO" dirty="0" err="1"/>
              <a:t>Nom</a:t>
            </a:r>
            <a:r>
              <a:rPr lang="nb-NO" dirty="0"/>
              <a:t> VP-</a:t>
            </a:r>
            <a:r>
              <a:rPr lang="nb-NO" dirty="0" err="1"/>
              <a:t>Past.Perf</a:t>
            </a:r>
            <a:r>
              <a:rPr lang="nb-NO" dirty="0"/>
              <a:t>! </a:t>
            </a:r>
            <a:br>
              <a:rPr lang="nb-NO" i="1" dirty="0"/>
            </a:br>
            <a:r>
              <a:rPr lang="nb-NO" i="1" dirty="0"/>
              <a:t> </a:t>
            </a:r>
            <a:r>
              <a:rPr lang="nb-NO" i="1" dirty="0" err="1"/>
              <a:t>чтоб</a:t>
            </a:r>
            <a:r>
              <a:rPr lang="nb-NO" i="1" dirty="0"/>
              <a:t> </a:t>
            </a:r>
            <a:r>
              <a:rPr lang="nb-NO" i="1" dirty="0" err="1"/>
              <a:t>он</a:t>
            </a:r>
            <a:r>
              <a:rPr lang="nb-NO" i="1" dirty="0"/>
              <a:t> </a:t>
            </a:r>
            <a:r>
              <a:rPr lang="nb-NO" i="1" dirty="0" err="1"/>
              <a:t>пропал</a:t>
            </a:r>
            <a:r>
              <a:rPr lang="nb-NO" i="1" dirty="0"/>
              <a:t>!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69610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D00F-8756-A641-86B8-1CF7A28F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Imperfective</a:t>
            </a:r>
            <a:r>
              <a:rPr lang="nb-NO" dirty="0"/>
              <a:t> </a:t>
            </a:r>
            <a:r>
              <a:rPr lang="nb-NO" dirty="0" err="1"/>
              <a:t>constructions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Russian </a:t>
            </a:r>
            <a:r>
              <a:rPr lang="nb-NO" dirty="0" err="1"/>
              <a:t>Constructicon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2DD96-BEFE-C54D-863D-EDE6B8C9DD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b-NO" dirty="0"/>
              <a:t>(NP-</a:t>
            </a:r>
            <a:r>
              <a:rPr lang="nb-NO" dirty="0" err="1"/>
              <a:t>Dat</a:t>
            </a:r>
            <a:r>
              <a:rPr lang="nb-NO" dirty="0"/>
              <a:t>) </a:t>
            </a:r>
            <a:r>
              <a:rPr lang="nb-NO" dirty="0" err="1"/>
              <a:t>грех</a:t>
            </a:r>
            <a:r>
              <a:rPr lang="nb-NO" dirty="0"/>
              <a:t> VP-</a:t>
            </a:r>
            <a:r>
              <a:rPr lang="nb-NO" dirty="0" err="1"/>
              <a:t>Inf.Imp</a:t>
            </a:r>
            <a:r>
              <a:rPr lang="nb-NO" dirty="0"/>
              <a:t> </a:t>
            </a:r>
            <a:br>
              <a:rPr lang="nb-NO" i="1" dirty="0"/>
            </a:br>
            <a:r>
              <a:rPr lang="nb-NO" i="1" dirty="0"/>
              <a:t> </a:t>
            </a:r>
            <a:r>
              <a:rPr lang="nb-NO" i="1" dirty="0" err="1"/>
              <a:t>грех</a:t>
            </a:r>
            <a:r>
              <a:rPr lang="nb-NO" i="1" dirty="0"/>
              <a:t> </a:t>
            </a:r>
            <a:r>
              <a:rPr lang="nb-NO" i="1" dirty="0" err="1"/>
              <a:t>обижаться</a:t>
            </a:r>
            <a:r>
              <a:rPr lang="nb-NO" i="1" dirty="0"/>
              <a:t> </a:t>
            </a:r>
            <a:r>
              <a:rPr lang="nb-NO" i="1" dirty="0" err="1"/>
              <a:t>на</a:t>
            </a:r>
            <a:r>
              <a:rPr lang="nb-NO" i="1" dirty="0"/>
              <a:t> </a:t>
            </a:r>
            <a:r>
              <a:rPr lang="nb-NO" i="1" dirty="0" err="1"/>
              <a:t>взрослых</a:t>
            </a:r>
            <a:endParaRPr lang="nb-NO" dirty="0"/>
          </a:p>
          <a:p>
            <a:r>
              <a:rPr lang="nb-NO" dirty="0"/>
              <a:t>(</a:t>
            </a:r>
            <a:r>
              <a:rPr lang="nb-NO" dirty="0" err="1"/>
              <a:t>всё</a:t>
            </a:r>
            <a:r>
              <a:rPr lang="nb-NO" dirty="0"/>
              <a:t>) </a:t>
            </a:r>
            <a:r>
              <a:rPr lang="nb-NO" dirty="0" err="1"/>
              <a:t>никак</a:t>
            </a:r>
            <a:r>
              <a:rPr lang="nb-NO" dirty="0"/>
              <a:t> </a:t>
            </a:r>
            <a:r>
              <a:rPr lang="nb-NO" dirty="0" err="1"/>
              <a:t>не</a:t>
            </a:r>
            <a:r>
              <a:rPr lang="nb-NO" dirty="0"/>
              <a:t> VP-Imp </a:t>
            </a:r>
            <a:br>
              <a:rPr lang="nb-NO" i="1" dirty="0"/>
            </a:br>
            <a:r>
              <a:rPr lang="nb-NO" i="1" dirty="0"/>
              <a:t> </a:t>
            </a:r>
            <a:r>
              <a:rPr lang="nb-NO" i="1" dirty="0" err="1"/>
              <a:t>задача</a:t>
            </a:r>
            <a:r>
              <a:rPr lang="nb-NO" i="1" dirty="0"/>
              <a:t> </a:t>
            </a:r>
            <a:r>
              <a:rPr lang="nb-NO" i="1" dirty="0" err="1"/>
              <a:t>всё</a:t>
            </a:r>
            <a:r>
              <a:rPr lang="nb-NO" i="1" dirty="0"/>
              <a:t> </a:t>
            </a:r>
            <a:r>
              <a:rPr lang="nb-NO" i="1" dirty="0" err="1"/>
              <a:t>никак</a:t>
            </a:r>
            <a:r>
              <a:rPr lang="nb-NO" i="1" dirty="0"/>
              <a:t> </a:t>
            </a:r>
            <a:r>
              <a:rPr lang="nb-NO" i="1" dirty="0" err="1"/>
              <a:t>не</a:t>
            </a:r>
            <a:r>
              <a:rPr lang="nb-NO" i="1" dirty="0"/>
              <a:t> </a:t>
            </a:r>
            <a:r>
              <a:rPr lang="nb-NO" i="1" dirty="0" err="1"/>
              <a:t>решалась</a:t>
            </a:r>
            <a:endParaRPr lang="nb-NO" dirty="0"/>
          </a:p>
          <a:p>
            <a:r>
              <a:rPr lang="nb-NO" dirty="0"/>
              <a:t>NP-</a:t>
            </a:r>
            <a:r>
              <a:rPr lang="nb-NO" dirty="0" err="1"/>
              <a:t>Nom</a:t>
            </a:r>
            <a:r>
              <a:rPr lang="nb-NO" dirty="0"/>
              <a:t> </a:t>
            </a:r>
            <a:r>
              <a:rPr lang="nb-NO" dirty="0" err="1"/>
              <a:t>без</a:t>
            </a:r>
            <a:r>
              <a:rPr lang="nb-NO" dirty="0"/>
              <a:t> </a:t>
            </a:r>
            <a:r>
              <a:rPr lang="nb-NO" dirty="0" err="1"/>
              <a:t>устали</a:t>
            </a:r>
            <a:r>
              <a:rPr lang="nb-NO" dirty="0"/>
              <a:t> VP-Imp </a:t>
            </a:r>
            <a:br>
              <a:rPr lang="nb-NO" i="1" dirty="0"/>
            </a:br>
            <a:r>
              <a:rPr lang="nb-NO" i="1" dirty="0"/>
              <a:t> </a:t>
            </a:r>
            <a:r>
              <a:rPr lang="nb-NO" i="1" dirty="0" err="1"/>
              <a:t>жена</a:t>
            </a:r>
            <a:r>
              <a:rPr lang="nb-NO" i="1" dirty="0"/>
              <a:t> </a:t>
            </a:r>
            <a:r>
              <a:rPr lang="nb-NO" i="1" dirty="0" err="1"/>
              <a:t>без</a:t>
            </a:r>
            <a:r>
              <a:rPr lang="nb-NO" i="1" dirty="0"/>
              <a:t> </a:t>
            </a:r>
            <a:r>
              <a:rPr lang="nb-NO" i="1" dirty="0" err="1"/>
              <a:t>устали</a:t>
            </a:r>
            <a:r>
              <a:rPr lang="nb-NO" i="1" dirty="0"/>
              <a:t> </a:t>
            </a:r>
            <a:r>
              <a:rPr lang="nb-NO" i="1" dirty="0" err="1"/>
              <a:t>готовила</a:t>
            </a:r>
            <a:r>
              <a:rPr lang="nb-NO" i="1" dirty="0"/>
              <a:t> </a:t>
            </a:r>
            <a:r>
              <a:rPr lang="nb-NO" i="1" dirty="0" err="1"/>
              <a:t>на</a:t>
            </a:r>
            <a:r>
              <a:rPr lang="nb-NO" i="1" dirty="0"/>
              <a:t> </a:t>
            </a:r>
            <a:r>
              <a:rPr lang="nb-NO" i="1" dirty="0" err="1"/>
              <a:t>кухне</a:t>
            </a:r>
            <a:endParaRPr lang="nb-NO" dirty="0"/>
          </a:p>
          <a:p>
            <a:r>
              <a:rPr lang="nb-NO" dirty="0"/>
              <a:t>NP-</a:t>
            </a:r>
            <a:r>
              <a:rPr lang="nb-NO" dirty="0" err="1"/>
              <a:t>Nom</a:t>
            </a:r>
            <a:r>
              <a:rPr lang="nb-NO" dirty="0"/>
              <a:t> </a:t>
            </a:r>
            <a:r>
              <a:rPr lang="nb-NO" dirty="0" err="1"/>
              <a:t>всё</a:t>
            </a:r>
            <a:r>
              <a:rPr lang="nb-NO" dirty="0"/>
              <a:t> V-Imp </a:t>
            </a:r>
            <a:br>
              <a:rPr lang="nb-NO" i="1" dirty="0"/>
            </a:br>
            <a:r>
              <a:rPr lang="nb-NO" i="1" dirty="0"/>
              <a:t> </a:t>
            </a:r>
            <a:r>
              <a:rPr lang="nb-NO" i="1" dirty="0" err="1"/>
              <a:t>Вася</a:t>
            </a:r>
            <a:r>
              <a:rPr lang="nb-NO" i="1" dirty="0"/>
              <a:t> </a:t>
            </a:r>
            <a:r>
              <a:rPr lang="nb-NO" i="1" dirty="0" err="1"/>
              <a:t>всё</a:t>
            </a:r>
            <a:r>
              <a:rPr lang="nb-NO" i="1" dirty="0"/>
              <a:t> </a:t>
            </a:r>
            <a:r>
              <a:rPr lang="nb-NO" i="1" dirty="0" err="1"/>
              <a:t>писал</a:t>
            </a:r>
            <a:endParaRPr lang="nb-NO" dirty="0"/>
          </a:p>
          <a:p>
            <a:r>
              <a:rPr lang="nb-NO" dirty="0"/>
              <a:t>NP-</a:t>
            </a:r>
            <a:r>
              <a:rPr lang="nb-NO" dirty="0" err="1"/>
              <a:t>Nom</a:t>
            </a:r>
            <a:r>
              <a:rPr lang="nb-NO" dirty="0"/>
              <a:t> </a:t>
            </a:r>
            <a:r>
              <a:rPr lang="nb-NO" dirty="0" err="1"/>
              <a:t>терпеть</a:t>
            </a:r>
            <a:r>
              <a:rPr lang="nb-NO" dirty="0"/>
              <a:t> </a:t>
            </a:r>
            <a:r>
              <a:rPr lang="nb-NO" dirty="0" err="1"/>
              <a:t>не</a:t>
            </a:r>
            <a:r>
              <a:rPr lang="nb-NO" dirty="0"/>
              <a:t> </a:t>
            </a:r>
            <a:r>
              <a:rPr lang="nb-NO" dirty="0" err="1"/>
              <a:t>мочь</a:t>
            </a:r>
            <a:r>
              <a:rPr lang="nb-NO" dirty="0"/>
              <a:t> NP-</a:t>
            </a:r>
            <a:r>
              <a:rPr lang="nb-NO" dirty="0" err="1"/>
              <a:t>Acc</a:t>
            </a:r>
            <a:r>
              <a:rPr lang="nb-NO" dirty="0"/>
              <a:t>/VP-</a:t>
            </a:r>
            <a:r>
              <a:rPr lang="nb-NO" dirty="0" err="1"/>
              <a:t>Inf.Imp</a:t>
            </a:r>
            <a:br>
              <a:rPr lang="nb-NO" i="1" dirty="0"/>
            </a:br>
            <a:r>
              <a:rPr lang="nb-NO" i="1" dirty="0"/>
              <a:t> </a:t>
            </a:r>
            <a:r>
              <a:rPr lang="nb-NO" i="1" dirty="0" err="1"/>
              <a:t>Я</a:t>
            </a:r>
            <a:r>
              <a:rPr lang="nb-NO" i="1" dirty="0"/>
              <a:t> </a:t>
            </a:r>
            <a:r>
              <a:rPr lang="nb-NO" i="1" dirty="0" err="1"/>
              <a:t>терпеть</a:t>
            </a:r>
            <a:r>
              <a:rPr lang="nb-NO" i="1" dirty="0"/>
              <a:t> </a:t>
            </a:r>
            <a:r>
              <a:rPr lang="nb-NO" i="1" dirty="0" err="1"/>
              <a:t>не</a:t>
            </a:r>
            <a:r>
              <a:rPr lang="nb-NO" i="1" dirty="0"/>
              <a:t> </a:t>
            </a:r>
            <a:r>
              <a:rPr lang="nb-NO" i="1" dirty="0" err="1"/>
              <a:t>могу</a:t>
            </a:r>
            <a:r>
              <a:rPr lang="nb-NO" i="1" dirty="0"/>
              <a:t> </a:t>
            </a:r>
            <a:r>
              <a:rPr lang="nb-NO" i="1" dirty="0" err="1"/>
              <a:t>соревноваться</a:t>
            </a:r>
            <a:r>
              <a:rPr lang="nb-NO" i="1" dirty="0"/>
              <a:t>!</a:t>
            </a:r>
            <a:endParaRPr lang="nb-NO" dirty="0"/>
          </a:p>
          <a:p>
            <a:r>
              <a:rPr lang="nb-NO" dirty="0"/>
              <a:t>VP-Imp </a:t>
            </a:r>
            <a:r>
              <a:rPr lang="nb-NO" dirty="0" err="1"/>
              <a:t>одно</a:t>
            </a:r>
            <a:r>
              <a:rPr lang="nb-NO" dirty="0"/>
              <a:t> </a:t>
            </a:r>
            <a:r>
              <a:rPr lang="nb-NO" dirty="0" err="1"/>
              <a:t>и</a:t>
            </a:r>
            <a:r>
              <a:rPr lang="nb-NO" dirty="0"/>
              <a:t> </a:t>
            </a:r>
            <a:r>
              <a:rPr lang="nb-NO" dirty="0" err="1"/>
              <a:t>то</a:t>
            </a:r>
            <a:r>
              <a:rPr lang="nb-NO" dirty="0"/>
              <a:t> </a:t>
            </a:r>
            <a:r>
              <a:rPr lang="nb-NO" dirty="0" err="1"/>
              <a:t>же</a:t>
            </a:r>
            <a:r>
              <a:rPr lang="nb-NO" dirty="0"/>
              <a:t> </a:t>
            </a:r>
            <a:br>
              <a:rPr lang="nb-NO" i="1" dirty="0"/>
            </a:br>
            <a:r>
              <a:rPr lang="nb-NO" i="1" dirty="0"/>
              <a:t> </a:t>
            </a:r>
            <a:r>
              <a:rPr lang="nb-NO" i="1" dirty="0" err="1"/>
              <a:t>писал</a:t>
            </a:r>
            <a:r>
              <a:rPr lang="nb-NO" i="1" dirty="0"/>
              <a:t> </a:t>
            </a:r>
            <a:r>
              <a:rPr lang="nb-NO" i="1" dirty="0" err="1"/>
              <a:t>он</a:t>
            </a:r>
            <a:r>
              <a:rPr lang="nb-NO" i="1" dirty="0"/>
              <a:t> </a:t>
            </a:r>
            <a:r>
              <a:rPr lang="nb-NO" i="1" dirty="0" err="1"/>
              <a:t>всегда</a:t>
            </a:r>
            <a:r>
              <a:rPr lang="nb-NO" i="1" dirty="0"/>
              <a:t> </a:t>
            </a:r>
            <a:r>
              <a:rPr lang="nb-NO" i="1" dirty="0" err="1"/>
              <a:t>одно</a:t>
            </a:r>
            <a:r>
              <a:rPr lang="nb-NO" i="1" dirty="0"/>
              <a:t> </a:t>
            </a:r>
            <a:r>
              <a:rPr lang="nb-NO" i="1" dirty="0" err="1"/>
              <a:t>и</a:t>
            </a:r>
            <a:r>
              <a:rPr lang="nb-NO" i="1" dirty="0"/>
              <a:t> </a:t>
            </a:r>
            <a:r>
              <a:rPr lang="nb-NO" i="1" dirty="0" err="1"/>
              <a:t>то</a:t>
            </a:r>
            <a:r>
              <a:rPr lang="nb-NO" i="1" dirty="0"/>
              <a:t> </a:t>
            </a:r>
            <a:r>
              <a:rPr lang="nb-NO" i="1" dirty="0" err="1"/>
              <a:t>же</a:t>
            </a:r>
            <a:endParaRPr lang="nb-NO" dirty="0"/>
          </a:p>
          <a:p>
            <a:r>
              <a:rPr lang="nb-NO" dirty="0"/>
              <a:t>VP-Imp </a:t>
            </a:r>
            <a:r>
              <a:rPr lang="nb-NO" dirty="0" err="1"/>
              <a:t>почём</a:t>
            </a:r>
            <a:r>
              <a:rPr lang="nb-NO" dirty="0"/>
              <a:t> </a:t>
            </a:r>
            <a:r>
              <a:rPr lang="nb-NO" dirty="0" err="1"/>
              <a:t>зря</a:t>
            </a:r>
            <a:r>
              <a:rPr lang="nb-NO" dirty="0"/>
              <a:t> </a:t>
            </a:r>
            <a:br>
              <a:rPr lang="nb-NO" i="1" dirty="0"/>
            </a:br>
            <a:r>
              <a:rPr lang="nb-NO" i="1" dirty="0"/>
              <a:t> </a:t>
            </a:r>
            <a:r>
              <a:rPr lang="nb-NO" i="1" dirty="0" err="1"/>
              <a:t>Паша</a:t>
            </a:r>
            <a:r>
              <a:rPr lang="nb-NO" i="1" dirty="0"/>
              <a:t> </a:t>
            </a:r>
            <a:r>
              <a:rPr lang="nb-NO" i="1" dirty="0" err="1"/>
              <a:t>ругается</a:t>
            </a:r>
            <a:r>
              <a:rPr lang="nb-NO" i="1" dirty="0"/>
              <a:t> </a:t>
            </a:r>
            <a:r>
              <a:rPr lang="nb-NO" i="1" dirty="0" err="1"/>
              <a:t>почём</a:t>
            </a:r>
            <a:r>
              <a:rPr lang="nb-NO" i="1" dirty="0"/>
              <a:t> </a:t>
            </a:r>
            <a:r>
              <a:rPr lang="nb-NO" i="1" dirty="0" err="1"/>
              <a:t>зря</a:t>
            </a:r>
            <a:r>
              <a:rPr lang="nb-NO" i="1" dirty="0"/>
              <a:t> </a:t>
            </a:r>
            <a:r>
              <a:rPr lang="nb-NO" i="1" dirty="0" err="1"/>
              <a:t>каждый</a:t>
            </a:r>
            <a:r>
              <a:rPr lang="nb-NO" i="1" dirty="0"/>
              <a:t> </a:t>
            </a:r>
            <a:r>
              <a:rPr lang="nb-NO" i="1" dirty="0" err="1"/>
              <a:t>день</a:t>
            </a:r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24429-6624-5A4F-89F9-661EB17E7C79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err="1"/>
              <a:t>всё</a:t>
            </a:r>
            <a:r>
              <a:rPr lang="nb-NO" dirty="0"/>
              <a:t> VP-Imp </a:t>
            </a:r>
            <a:br>
              <a:rPr lang="nb-NO" i="1" dirty="0"/>
            </a:br>
            <a:r>
              <a:rPr lang="nb-NO" i="1" dirty="0"/>
              <a:t> </a:t>
            </a:r>
            <a:r>
              <a:rPr lang="nb-NO" i="1" dirty="0" err="1"/>
              <a:t>С</a:t>
            </a:r>
            <a:r>
              <a:rPr lang="nb-NO" i="1" dirty="0"/>
              <a:t> </a:t>
            </a:r>
            <a:r>
              <a:rPr lang="nb-NO" i="1" dirty="0" err="1"/>
              <a:t>самого</a:t>
            </a:r>
            <a:r>
              <a:rPr lang="nb-NO" i="1" dirty="0"/>
              <a:t> </a:t>
            </a:r>
            <a:r>
              <a:rPr lang="nb-NO" i="1" dirty="0" err="1"/>
              <a:t>приезда</a:t>
            </a:r>
            <a:r>
              <a:rPr lang="nb-NO" i="1" dirty="0"/>
              <a:t> </a:t>
            </a:r>
            <a:r>
              <a:rPr lang="nb-NO" i="1" dirty="0" err="1"/>
              <a:t>в</a:t>
            </a:r>
            <a:r>
              <a:rPr lang="nb-NO" i="1" dirty="0"/>
              <a:t> </a:t>
            </a:r>
            <a:r>
              <a:rPr lang="nb-NO" i="1" dirty="0" err="1"/>
              <a:t>Пекин</a:t>
            </a:r>
            <a:r>
              <a:rPr lang="nb-NO" i="1" dirty="0"/>
              <a:t> </a:t>
            </a:r>
            <a:r>
              <a:rPr lang="nb-NO" i="1" dirty="0" err="1"/>
              <a:t>он</a:t>
            </a:r>
            <a:r>
              <a:rPr lang="nb-NO" i="1" dirty="0"/>
              <a:t> </a:t>
            </a:r>
            <a:r>
              <a:rPr lang="nb-NO" i="1" dirty="0" err="1"/>
              <a:t>всё</a:t>
            </a:r>
            <a:r>
              <a:rPr lang="nb-NO" i="1" dirty="0"/>
              <a:t> </a:t>
            </a:r>
            <a:r>
              <a:rPr lang="nb-NO" i="1" dirty="0" err="1"/>
              <a:t>грустил</a:t>
            </a:r>
            <a:r>
              <a:rPr lang="nb-NO" i="1" dirty="0"/>
              <a:t>.</a:t>
            </a:r>
            <a:endParaRPr lang="nb-NO" dirty="0"/>
          </a:p>
          <a:p>
            <a:r>
              <a:rPr lang="nb-NO" dirty="0" err="1"/>
              <a:t>всё</a:t>
            </a:r>
            <a:r>
              <a:rPr lang="nb-NO" dirty="0"/>
              <a:t> VP-Imp </a:t>
            </a:r>
            <a:r>
              <a:rPr lang="nb-NO" dirty="0" err="1"/>
              <a:t>да</a:t>
            </a:r>
            <a:r>
              <a:rPr lang="nb-NO" dirty="0"/>
              <a:t> VP-Imp </a:t>
            </a:r>
            <a:br>
              <a:rPr lang="nb-NO" i="1" dirty="0"/>
            </a:br>
            <a:r>
              <a:rPr lang="nb-NO" i="1" dirty="0"/>
              <a:t> </a:t>
            </a:r>
            <a:r>
              <a:rPr lang="nb-NO" i="1" dirty="0" err="1"/>
              <a:t>мальчик</a:t>
            </a:r>
            <a:r>
              <a:rPr lang="nb-NO" i="1" dirty="0"/>
              <a:t> </a:t>
            </a:r>
            <a:r>
              <a:rPr lang="nb-NO" i="1" dirty="0" err="1"/>
              <a:t>всё</a:t>
            </a:r>
            <a:r>
              <a:rPr lang="nb-NO" i="1" dirty="0"/>
              <a:t> </a:t>
            </a:r>
            <a:r>
              <a:rPr lang="nb-NO" i="1" dirty="0" err="1"/>
              <a:t>шёл</a:t>
            </a:r>
            <a:r>
              <a:rPr lang="nb-NO" i="1" dirty="0"/>
              <a:t> </a:t>
            </a:r>
            <a:r>
              <a:rPr lang="nb-NO" i="1" dirty="0" err="1"/>
              <a:t>да</a:t>
            </a:r>
            <a:r>
              <a:rPr lang="nb-NO" i="1" dirty="0"/>
              <a:t> </a:t>
            </a:r>
            <a:r>
              <a:rPr lang="nb-NO" i="1" dirty="0" err="1"/>
              <a:t>шёл</a:t>
            </a:r>
            <a:endParaRPr lang="nb-NO" dirty="0"/>
          </a:p>
          <a:p>
            <a:r>
              <a:rPr lang="nb-NO" dirty="0" err="1"/>
              <a:t>мочь-Past</a:t>
            </a:r>
            <a:r>
              <a:rPr lang="nb-NO" dirty="0"/>
              <a:t> </a:t>
            </a:r>
            <a:r>
              <a:rPr lang="nb-NO" dirty="0" err="1"/>
              <a:t>бы</a:t>
            </a:r>
            <a:r>
              <a:rPr lang="nb-NO" dirty="0"/>
              <a:t> </a:t>
            </a:r>
            <a:r>
              <a:rPr lang="nb-NO" dirty="0" err="1"/>
              <a:t>и</a:t>
            </a:r>
            <a:r>
              <a:rPr lang="nb-NO" dirty="0"/>
              <a:t> </a:t>
            </a:r>
            <a:r>
              <a:rPr lang="nb-NO" dirty="0" err="1"/>
              <a:t>не</a:t>
            </a:r>
            <a:r>
              <a:rPr lang="nb-NO" dirty="0"/>
              <a:t> VP-</a:t>
            </a:r>
            <a:r>
              <a:rPr lang="nb-NO" dirty="0" err="1"/>
              <a:t>Inf.Imp</a:t>
            </a:r>
            <a:r>
              <a:rPr lang="nb-NO" dirty="0"/>
              <a:t> </a:t>
            </a:r>
            <a:br>
              <a:rPr lang="nb-NO" i="1" dirty="0"/>
            </a:br>
            <a:r>
              <a:rPr lang="nb-NO" i="1" dirty="0"/>
              <a:t> </a:t>
            </a:r>
            <a:r>
              <a:rPr lang="nb-NO" i="1" dirty="0" err="1"/>
              <a:t>Мог</a:t>
            </a:r>
            <a:r>
              <a:rPr lang="nb-NO" i="1" dirty="0"/>
              <a:t> </a:t>
            </a:r>
            <a:r>
              <a:rPr lang="nb-NO" i="1" dirty="0" err="1"/>
              <a:t>бы</a:t>
            </a:r>
            <a:r>
              <a:rPr lang="nb-NO" i="1" dirty="0"/>
              <a:t> </a:t>
            </a:r>
            <a:r>
              <a:rPr lang="nb-NO" i="1" dirty="0" err="1"/>
              <a:t>и</a:t>
            </a:r>
            <a:r>
              <a:rPr lang="nb-NO" i="1" dirty="0"/>
              <a:t> </a:t>
            </a:r>
            <a:r>
              <a:rPr lang="nb-NO" i="1" dirty="0" err="1"/>
              <a:t>не</a:t>
            </a:r>
            <a:r>
              <a:rPr lang="nb-NO" i="1" dirty="0"/>
              <a:t> </a:t>
            </a:r>
            <a:r>
              <a:rPr lang="nb-NO" i="1" dirty="0" err="1"/>
              <a:t>спрашивать</a:t>
            </a:r>
            <a:r>
              <a:rPr lang="nb-NO" i="1" dirty="0"/>
              <a:t> </a:t>
            </a:r>
            <a:r>
              <a:rPr lang="nb-NO" i="1" dirty="0" err="1"/>
              <a:t>о</a:t>
            </a:r>
            <a:r>
              <a:rPr lang="nb-NO" i="1" dirty="0"/>
              <a:t> </a:t>
            </a:r>
            <a:r>
              <a:rPr lang="nb-NO" i="1" dirty="0" err="1"/>
              <a:t>моём</a:t>
            </a:r>
            <a:r>
              <a:rPr lang="nb-NO" i="1" dirty="0"/>
              <a:t> </a:t>
            </a:r>
            <a:r>
              <a:rPr lang="nb-NO" i="1" dirty="0" err="1"/>
              <a:t>настроении</a:t>
            </a:r>
            <a:endParaRPr lang="nb-NO" dirty="0"/>
          </a:p>
          <a:p>
            <a:r>
              <a:rPr lang="nb-NO" dirty="0" err="1"/>
              <a:t>не</a:t>
            </a:r>
            <a:r>
              <a:rPr lang="nb-NO" dirty="0"/>
              <a:t> </a:t>
            </a:r>
            <a:r>
              <a:rPr lang="nb-NO" dirty="0" err="1"/>
              <a:t>смей</a:t>
            </a:r>
            <a:r>
              <a:rPr lang="nb-NO" dirty="0"/>
              <a:t> VP-</a:t>
            </a:r>
            <a:r>
              <a:rPr lang="nb-NO" dirty="0" err="1"/>
              <a:t>Inf.Imp</a:t>
            </a:r>
            <a:r>
              <a:rPr lang="nb-NO" dirty="0"/>
              <a:t> </a:t>
            </a:r>
            <a:br>
              <a:rPr lang="nb-NO" i="1" dirty="0"/>
            </a:br>
            <a:r>
              <a:rPr lang="nb-NO" i="1" dirty="0"/>
              <a:t> </a:t>
            </a:r>
            <a:r>
              <a:rPr lang="nb-NO" i="1" dirty="0" err="1"/>
              <a:t>не</a:t>
            </a:r>
            <a:r>
              <a:rPr lang="nb-NO" i="1" dirty="0"/>
              <a:t> </a:t>
            </a:r>
            <a:r>
              <a:rPr lang="nb-NO" i="1" dirty="0" err="1"/>
              <a:t>смей</a:t>
            </a:r>
            <a:r>
              <a:rPr lang="nb-NO" i="1" dirty="0"/>
              <a:t> </a:t>
            </a:r>
            <a:r>
              <a:rPr lang="nb-NO" i="1" dirty="0" err="1"/>
              <a:t>ругаться</a:t>
            </a:r>
            <a:endParaRPr lang="nb-NO" dirty="0"/>
          </a:p>
          <a:p>
            <a:r>
              <a:rPr lang="nb-NO" dirty="0" err="1"/>
              <a:t>никак</a:t>
            </a:r>
            <a:r>
              <a:rPr lang="nb-NO" dirty="0"/>
              <a:t> </a:t>
            </a:r>
            <a:r>
              <a:rPr lang="nb-NO" dirty="0" err="1"/>
              <a:t>не</a:t>
            </a:r>
            <a:r>
              <a:rPr lang="nb-NO" dirty="0"/>
              <a:t> VP-Imp </a:t>
            </a:r>
            <a:br>
              <a:rPr lang="nb-NO" i="1" dirty="0"/>
            </a:br>
            <a:r>
              <a:rPr lang="nb-NO" i="1" dirty="0"/>
              <a:t> </a:t>
            </a:r>
            <a:r>
              <a:rPr lang="nb-NO" i="1" dirty="0" err="1"/>
              <a:t>я</a:t>
            </a:r>
            <a:r>
              <a:rPr lang="nb-NO" i="1" dirty="0"/>
              <a:t> </a:t>
            </a:r>
            <a:r>
              <a:rPr lang="nb-NO" i="1" dirty="0" err="1"/>
              <a:t>никак</a:t>
            </a:r>
            <a:r>
              <a:rPr lang="nb-NO" i="1" dirty="0"/>
              <a:t> </a:t>
            </a:r>
            <a:r>
              <a:rPr lang="nb-NO" i="1" dirty="0" err="1"/>
              <a:t>не</a:t>
            </a:r>
            <a:r>
              <a:rPr lang="nb-NO" i="1" dirty="0"/>
              <a:t> </a:t>
            </a:r>
            <a:r>
              <a:rPr lang="nb-NO" i="1" dirty="0" err="1"/>
              <a:t>контролирую</a:t>
            </a:r>
            <a:r>
              <a:rPr lang="nb-NO" i="1" dirty="0"/>
              <a:t> </a:t>
            </a:r>
            <a:r>
              <a:rPr lang="nb-NO" i="1" dirty="0" err="1"/>
              <a:t>его</a:t>
            </a:r>
            <a:r>
              <a:rPr lang="nb-NO" i="1" dirty="0"/>
              <a:t> </a:t>
            </a:r>
            <a:r>
              <a:rPr lang="nb-NO" i="1" dirty="0" err="1"/>
              <a:t>действия</a:t>
            </a:r>
            <a:endParaRPr lang="nb-NO" dirty="0"/>
          </a:p>
          <a:p>
            <a:r>
              <a:rPr lang="nb-NO" dirty="0" err="1"/>
              <a:t>какой</a:t>
            </a:r>
            <a:r>
              <a:rPr lang="nb-NO" dirty="0"/>
              <a:t> VP-</a:t>
            </a:r>
            <a:r>
              <a:rPr lang="nb-NO" dirty="0" err="1"/>
              <a:t>Inf.Imp</a:t>
            </a:r>
            <a:r>
              <a:rPr lang="nb-NO" dirty="0"/>
              <a:t>! </a:t>
            </a:r>
            <a:br>
              <a:rPr lang="nb-NO" i="1" dirty="0"/>
            </a:br>
            <a:r>
              <a:rPr lang="nb-NO" i="1" dirty="0"/>
              <a:t> </a:t>
            </a:r>
            <a:r>
              <a:rPr lang="nb-NO" i="1" dirty="0" err="1"/>
              <a:t>какой</a:t>
            </a:r>
            <a:r>
              <a:rPr lang="nb-NO" i="1" dirty="0"/>
              <a:t> </a:t>
            </a:r>
            <a:r>
              <a:rPr lang="nb-NO" i="1" dirty="0" err="1"/>
              <a:t>спать</a:t>
            </a:r>
            <a:r>
              <a:rPr lang="nb-NO" i="1" dirty="0"/>
              <a:t>!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52426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000" dirty="0">
                <a:ea typeface="ＭＳ Ｐゴシック" charset="-128"/>
                <a:cs typeface="Open Sans" charset="0"/>
              </a:rPr>
              <a:t>Conclusions</a:t>
            </a:r>
          </a:p>
        </p:txBody>
      </p:sp>
      <p:sp>
        <p:nvSpPr>
          <p:cNvPr id="103426" name="Content Placeholder 2"/>
          <p:cNvSpPr>
            <a:spLocks noGrp="1"/>
          </p:cNvSpPr>
          <p:nvPr>
            <p:ph idx="1"/>
          </p:nvPr>
        </p:nvSpPr>
        <p:spPr>
          <a:xfrm>
            <a:off x="628650" y="1327547"/>
            <a:ext cx="7886700" cy="3281363"/>
          </a:xfrm>
        </p:spPr>
        <p:txBody>
          <a:bodyPr>
            <a:normAutofit/>
          </a:bodyPr>
          <a:lstStyle/>
          <a:p>
            <a:r>
              <a:rPr lang="en-US" sz="2400" dirty="0"/>
              <a:t>There is a range of constructions that interact with the grammatical category of aspect in Russian</a:t>
            </a:r>
          </a:p>
          <a:p>
            <a:r>
              <a:rPr lang="en-US" sz="2400" dirty="0"/>
              <a:t>Some constructions strongly determine aspect, and these are also represented to some extent in the Russian </a:t>
            </a:r>
            <a:r>
              <a:rPr lang="en-US" sz="2400" dirty="0" err="1"/>
              <a:t>Constructicon</a:t>
            </a:r>
            <a:endParaRPr lang="en-US" sz="2400" dirty="0"/>
          </a:p>
          <a:p>
            <a:r>
              <a:rPr lang="en-US" sz="2400" dirty="0"/>
              <a:t>Constructions that are ambivalent to aspect are not represented, nor are constructions that merely give strong tendencies with respect to aspect</a:t>
            </a:r>
          </a:p>
          <a:p>
            <a:pPr lvl="1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1126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6337-2DEE-844E-9670-D2746163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Aspectual contrasts available in Russian</a:t>
            </a:r>
            <a:r>
              <a:rPr lang="nb-NO" dirty="0"/>
              <a:t> 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395348-4EBF-DE4E-B094-E2E988FA16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282301"/>
              </p:ext>
            </p:extLst>
          </p:nvPr>
        </p:nvGraphicFramePr>
        <p:xfrm>
          <a:off x="669925" y="1312862"/>
          <a:ext cx="7888287" cy="36790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8036">
                  <a:extLst>
                    <a:ext uri="{9D8B030D-6E8A-4147-A177-3AD203B41FA5}">
                      <a16:colId xmlns:a16="http://schemas.microsoft.com/office/drawing/2014/main" val="469957393"/>
                    </a:ext>
                  </a:extLst>
                </a:gridCol>
                <a:gridCol w="3372465">
                  <a:extLst>
                    <a:ext uri="{9D8B030D-6E8A-4147-A177-3AD203B41FA5}">
                      <a16:colId xmlns:a16="http://schemas.microsoft.com/office/drawing/2014/main" val="1838208057"/>
                    </a:ext>
                  </a:extLst>
                </a:gridCol>
                <a:gridCol w="3307786">
                  <a:extLst>
                    <a:ext uri="{9D8B030D-6E8A-4147-A177-3AD203B41FA5}">
                      <a16:colId xmlns:a16="http://schemas.microsoft.com/office/drawing/2014/main" val="1658814876"/>
                    </a:ext>
                  </a:extLst>
                </a:gridCol>
              </a:tblGrid>
              <a:tr h="5135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b-NO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Perfective</a:t>
                      </a:r>
                      <a:endParaRPr lang="nb-NO" sz="2400" dirty="0">
                        <a:solidFill>
                          <a:schemeClr val="accent6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Imperfective</a:t>
                      </a:r>
                      <a:endParaRPr lang="nb-NO" sz="2400" dirty="0">
                        <a:solidFill>
                          <a:srgbClr val="7030A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6090038"/>
                  </a:ext>
                </a:extLst>
              </a:tr>
              <a:tr h="5135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Past</a:t>
                      </a:r>
                      <a:endParaRPr lang="nb-NO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i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napisal</a:t>
                      </a:r>
                      <a:r>
                        <a:rPr lang="en-US" sz="1800" i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‘he wrote’</a:t>
                      </a:r>
                      <a:endParaRPr lang="nb-NO" sz="1800" dirty="0">
                        <a:solidFill>
                          <a:schemeClr val="accent6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i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vyigral</a:t>
                      </a:r>
                      <a:r>
                        <a:rPr lang="en-US" sz="1800" i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‘he won’</a:t>
                      </a:r>
                      <a:endParaRPr lang="nb-NO" sz="1800" dirty="0">
                        <a:solidFill>
                          <a:schemeClr val="accent6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i="1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pisal </a:t>
                      </a:r>
                      <a:r>
                        <a:rPr lang="en-US" sz="1800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‘he wrote’</a:t>
                      </a:r>
                      <a:endParaRPr lang="nb-NO" sz="1800">
                        <a:solidFill>
                          <a:srgbClr val="7030A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i="1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vyigryval </a:t>
                      </a:r>
                      <a:r>
                        <a:rPr lang="en-US" sz="1800" kern="1200">
                          <a:solidFill>
                            <a:srgbClr val="7030A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‘he won’</a:t>
                      </a:r>
                      <a:endParaRPr lang="nb-NO" sz="1800">
                        <a:solidFill>
                          <a:srgbClr val="7030A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0118749"/>
                  </a:ext>
                </a:extLst>
              </a:tr>
              <a:tr h="7597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</a:t>
                      </a:r>
                      <a:endParaRPr lang="nb-NO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[No aspectual contrast available]</a:t>
                      </a:r>
                      <a:endParaRPr lang="nb-NO" sz="1800" dirty="0">
                        <a:solidFill>
                          <a:schemeClr val="accent6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i="1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pišet</a:t>
                      </a:r>
                      <a:r>
                        <a:rPr lang="en-US" sz="1800" i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‘s/he writes’</a:t>
                      </a:r>
                      <a:endParaRPr lang="nb-NO" sz="1800" dirty="0">
                        <a:solidFill>
                          <a:srgbClr val="7030A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i="1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vyigryvaet</a:t>
                      </a:r>
                      <a:r>
                        <a:rPr lang="en-US" sz="1800" i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‘s/he wins’ (Non-Past)</a:t>
                      </a:r>
                      <a:endParaRPr lang="nb-NO" sz="1800" dirty="0">
                        <a:solidFill>
                          <a:srgbClr val="7030A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342681"/>
                  </a:ext>
                </a:extLst>
              </a:tr>
              <a:tr h="7597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Future</a:t>
                      </a:r>
                      <a:endParaRPr lang="nb-NO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i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napišet</a:t>
                      </a:r>
                      <a:r>
                        <a:rPr lang="en-US" sz="1800" i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‘s/he will write’</a:t>
                      </a:r>
                      <a:endParaRPr lang="nb-NO" sz="1800" dirty="0">
                        <a:solidFill>
                          <a:schemeClr val="accent6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i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vyigraet</a:t>
                      </a:r>
                      <a:r>
                        <a:rPr lang="en-US" sz="1800" i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‘s/he will win’ </a:t>
                      </a:r>
                      <a:r>
                        <a:rPr lang="nb-NO" sz="180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(Non-Past)</a:t>
                      </a:r>
                      <a:endParaRPr lang="nb-NO" sz="1800" dirty="0">
                        <a:solidFill>
                          <a:schemeClr val="accent6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i="1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budet</a:t>
                      </a:r>
                      <a:r>
                        <a:rPr lang="en-US" sz="1800" i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i="1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pisat</a:t>
                      </a:r>
                      <a:r>
                        <a:rPr lang="en-US" sz="1800" i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’ </a:t>
                      </a:r>
                      <a:r>
                        <a:rPr lang="en-US" sz="18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‘s/he will write’ </a:t>
                      </a:r>
                      <a:endParaRPr lang="nb-NO" sz="1800" dirty="0">
                        <a:solidFill>
                          <a:srgbClr val="7030A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i="1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budet</a:t>
                      </a:r>
                      <a:r>
                        <a:rPr lang="en-US" sz="1800" i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i="1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vyigryvat</a:t>
                      </a:r>
                      <a:r>
                        <a:rPr lang="en-US" sz="1800" i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’ </a:t>
                      </a:r>
                      <a:r>
                        <a:rPr lang="en-US" sz="18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‘s/he will win’</a:t>
                      </a:r>
                      <a:endParaRPr lang="nb-NO" sz="1800" dirty="0">
                        <a:solidFill>
                          <a:srgbClr val="7030A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6364282"/>
                  </a:ext>
                </a:extLst>
              </a:tr>
              <a:tr h="5135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Infinitive</a:t>
                      </a:r>
                      <a:endParaRPr lang="nb-NO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i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napisat</a:t>
                      </a:r>
                      <a:r>
                        <a:rPr lang="en-US" sz="1800" i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sz="180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 ‘write’</a:t>
                      </a:r>
                      <a:endParaRPr lang="nb-NO" sz="1800" dirty="0">
                        <a:solidFill>
                          <a:schemeClr val="accent6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i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vyigrat</a:t>
                      </a:r>
                      <a:r>
                        <a:rPr lang="en-US" sz="1800" i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sz="180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 ‘win’</a:t>
                      </a:r>
                      <a:endParaRPr lang="nb-NO" sz="1800" dirty="0">
                        <a:solidFill>
                          <a:schemeClr val="accent6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i="1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pisat</a:t>
                      </a:r>
                      <a:r>
                        <a:rPr lang="en-US" sz="1800" i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sz="18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 ‘write’</a:t>
                      </a:r>
                      <a:endParaRPr lang="nb-NO" sz="1800" dirty="0">
                        <a:solidFill>
                          <a:srgbClr val="7030A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i="1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vyigryvat</a:t>
                      </a:r>
                      <a:r>
                        <a:rPr lang="en-US" sz="1800" i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sz="18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 ‘win’</a:t>
                      </a:r>
                      <a:endParaRPr lang="nb-NO" sz="1800" dirty="0">
                        <a:solidFill>
                          <a:srgbClr val="7030A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2814688"/>
                  </a:ext>
                </a:extLst>
              </a:tr>
              <a:tr h="5135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Imperative</a:t>
                      </a:r>
                      <a:endParaRPr lang="nb-NO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i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napišite</a:t>
                      </a:r>
                      <a:r>
                        <a:rPr lang="en-US" sz="1800" i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‘write!’</a:t>
                      </a:r>
                      <a:endParaRPr lang="nb-NO" sz="1800" dirty="0">
                        <a:solidFill>
                          <a:schemeClr val="accent6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i="1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vyigrajte</a:t>
                      </a:r>
                      <a:r>
                        <a:rPr lang="en-US" sz="1800" i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‘win!’</a:t>
                      </a:r>
                      <a:endParaRPr lang="nb-NO" sz="1800" dirty="0">
                        <a:solidFill>
                          <a:schemeClr val="accent6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i="1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pišite</a:t>
                      </a:r>
                      <a:r>
                        <a:rPr lang="en-US" sz="1800" i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‘write!’</a:t>
                      </a:r>
                      <a:endParaRPr lang="nb-NO" sz="1800" dirty="0">
                        <a:solidFill>
                          <a:srgbClr val="7030A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i="1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vyigryvajte</a:t>
                      </a:r>
                      <a:r>
                        <a:rPr lang="en-US" sz="1800" i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‘win!’</a:t>
                      </a:r>
                      <a:endParaRPr lang="nb-NO" sz="1800" dirty="0">
                        <a:solidFill>
                          <a:srgbClr val="7030A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185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7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constructions we know about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642202"/>
              </p:ext>
            </p:extLst>
          </p:nvPr>
        </p:nvGraphicFramePr>
        <p:xfrm>
          <a:off x="2477691" y="1244701"/>
          <a:ext cx="6666310" cy="3757156"/>
        </p:xfrm>
        <a:graphic>
          <a:graphicData uri="http://schemas.openxmlformats.org/drawingml/2006/table">
            <a:tbl>
              <a:tblPr/>
              <a:tblGrid>
                <a:gridCol w="120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4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6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68573" marR="68573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Adverbials as triggers</a:t>
                      </a:r>
                    </a:p>
                  </a:txBody>
                  <a:tcPr marL="68573" marR="68573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Verbs as triggers</a:t>
                      </a:r>
                    </a:p>
                  </a:txBody>
                  <a:tcPr marL="68573" marR="68573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373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Perfective</a:t>
                      </a:r>
                    </a:p>
                  </a:txBody>
                  <a:tcPr marL="68573" marR="68573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2D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nakonec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finally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vnezapno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suddenly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srazu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immediately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čut</a:t>
                      </a:r>
                      <a:r>
                        <a:rPr kumimoji="0" lang="en-US" alt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ne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nearly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vdrug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suddenly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uže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already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neožidanno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unexpectedly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sovsem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completely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za</a:t>
                      </a:r>
                      <a:r>
                        <a:rPr kumimoji="0" lang="en-US" altLang="x-none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tri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časa</a:t>
                      </a:r>
                      <a:r>
                        <a:rPr kumimoji="0" lang="en-US" altLang="x-none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 three hours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mr-I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…</a:t>
                      </a:r>
                      <a:endParaRPr kumimoji="0" lang="en-US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68573" marR="68573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2D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zabyt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forget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ostat</a:t>
                      </a:r>
                      <a:r>
                        <a:rPr kumimoji="0" lang="en-US" alt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sja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remain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rešit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decide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udat</a:t>
                      </a:r>
                      <a:r>
                        <a:rPr kumimoji="0" lang="en-US" alt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sja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succeed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uspet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succeed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spešit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hurry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mr-I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…</a:t>
                      </a:r>
                      <a:endParaRPr kumimoji="0" lang="en-US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68573" marR="68573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64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Imperfective</a:t>
                      </a:r>
                    </a:p>
                  </a:txBody>
                  <a:tcPr marL="68573" marR="68573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vsegda</a:t>
                      </a:r>
                      <a:r>
                        <a:rPr kumimoji="0" lang="nb-NO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nb-NO" altLang="ja-JP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always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nb-NO" altLang="ja-JP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často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nb-NO" altLang="ja-JP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often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nb-NO" altLang="ja-JP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inogda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nb-NO" altLang="ja-JP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sometimes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nb-NO" altLang="ja-JP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poka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nb-NO" altLang="ja-JP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while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nb-NO" altLang="ja-JP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postojanno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nb-NO" altLang="ja-JP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continually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nb-NO" altLang="ja-JP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obyčno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nb-NO" altLang="ja-JP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usually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nb-NO" altLang="ja-JP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dolgo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for a </a:t>
                      </a:r>
                      <a:r>
                        <a:rPr kumimoji="0" lang="nb-NO" altLang="ja-JP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long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time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nb-NO" altLang="ja-JP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každyj</a:t>
                      </a:r>
                      <a:r>
                        <a:rPr kumimoji="0" lang="nb-NO" altLang="ja-JP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den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nb-NO" altLang="ja-JP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every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nb-NO" altLang="ja-JP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day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nb-NO" altLang="ja-JP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vse</a:t>
                      </a:r>
                      <a:r>
                        <a:rPr kumimoji="0" lang="nb-NO" altLang="ja-JP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vremja 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all </a:t>
                      </a:r>
                      <a:r>
                        <a:rPr kumimoji="0" lang="nb-NO" altLang="ja-JP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the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time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ja-JP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tri </a:t>
                      </a:r>
                      <a:r>
                        <a:rPr kumimoji="0" lang="en-US" altLang="ja-JP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časa</a:t>
                      </a:r>
                      <a:r>
                        <a:rPr kumimoji="0" lang="en-US" altLang="ja-JP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for three hours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mr-I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…</a:t>
                      </a:r>
                      <a:endParaRPr kumimoji="0" lang="en-US" altLang="ja-JP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categorical negation: </a:t>
                      </a:r>
                      <a:r>
                        <a:rPr kumimoji="0" lang="en-US" altLang="x-none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ne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nado</a:t>
                      </a:r>
                      <a:r>
                        <a:rPr kumimoji="0" lang="en-US" altLang="x-none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should not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x-none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ne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stoit</a:t>
                      </a:r>
                      <a:r>
                        <a:rPr kumimoji="0" lang="en-US" altLang="x-none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not worth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ja-JP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ne </a:t>
                      </a:r>
                      <a:r>
                        <a:rPr kumimoji="0" lang="en-US" altLang="ja-JP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razrešaetsja</a:t>
                      </a:r>
                      <a:r>
                        <a:rPr kumimoji="0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not allowed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mr-I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…</a:t>
                      </a:r>
                      <a:endParaRPr kumimoji="0" lang="en-US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68573" marR="68573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Verbs of motion: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pojti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go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etc.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Others: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učit</a:t>
                      </a:r>
                      <a:r>
                        <a:rPr kumimoji="0" lang="en-US" alt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sja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learn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umet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know how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ljubit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love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mr-I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…</a:t>
                      </a:r>
                      <a:endParaRPr kumimoji="0" lang="en-US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68573" marR="68573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B9CB94-E287-5146-A5A4-59D337DAFDFA}"/>
              </a:ext>
            </a:extLst>
          </p:cNvPr>
          <p:cNvSpPr txBox="1"/>
          <p:nvPr/>
        </p:nvSpPr>
        <p:spPr>
          <a:xfrm>
            <a:off x="265797" y="1244701"/>
            <a:ext cx="2211893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Bef>
                <a:spcPts val="75"/>
              </a:spcBef>
              <a:spcAft>
                <a:spcPts val="75"/>
              </a:spcAft>
              <a:buFont typeface="Arial" charset="0"/>
              <a:buChar char="•"/>
            </a:pPr>
            <a:r>
              <a:rPr lang="en-US" dirty="0"/>
              <a:t>Certain lexical “triggers/cues” are known to determine aspect</a:t>
            </a:r>
          </a:p>
          <a:p>
            <a:pPr marL="257175" indent="-257175">
              <a:spcBef>
                <a:spcPts val="75"/>
              </a:spcBef>
              <a:spcAft>
                <a:spcPts val="75"/>
              </a:spcAft>
              <a:buFont typeface="Arial" charset="0"/>
              <a:buChar char="•"/>
            </a:pPr>
            <a:r>
              <a:rPr lang="en-US" dirty="0"/>
              <a:t>BUT: How often are these triggers/cues available?</a:t>
            </a:r>
          </a:p>
          <a:p>
            <a:pPr marL="257175" indent="-257175">
              <a:spcBef>
                <a:spcPts val="75"/>
              </a:spcBef>
              <a:spcAft>
                <a:spcPts val="75"/>
              </a:spcAft>
              <a:buFont typeface="Arial" charset="0"/>
              <a:buChar char="•"/>
            </a:pPr>
            <a:r>
              <a:rPr lang="en-US" dirty="0"/>
              <a:t>In other words, </a:t>
            </a:r>
            <a:r>
              <a:rPr lang="en-US" b="1" dirty="0"/>
              <a:t>what percentage</a:t>
            </a:r>
            <a:r>
              <a:rPr lang="en-US" dirty="0"/>
              <a:t> of verbs appear in collocation with triggers/cues?</a:t>
            </a:r>
          </a:p>
        </p:txBody>
      </p:sp>
    </p:spTree>
    <p:extLst>
      <p:ext uri="{BB962C8B-B14F-4D97-AF65-F5344CB8AC3E}">
        <p14:creationId xmlns:p14="http://schemas.microsoft.com/office/powerpoint/2010/main" val="234574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constructions we know about</a:t>
            </a:r>
            <a:endParaRPr lang="en-US" b="1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477691" y="1244701"/>
          <a:ext cx="6666310" cy="3757156"/>
        </p:xfrm>
        <a:graphic>
          <a:graphicData uri="http://schemas.openxmlformats.org/drawingml/2006/table">
            <a:tbl>
              <a:tblPr/>
              <a:tblGrid>
                <a:gridCol w="120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4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6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68573" marR="68573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Adverbials as triggers</a:t>
                      </a:r>
                    </a:p>
                  </a:txBody>
                  <a:tcPr marL="68573" marR="68573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Verbs as triggers</a:t>
                      </a:r>
                    </a:p>
                  </a:txBody>
                  <a:tcPr marL="68573" marR="68573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373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Perfective</a:t>
                      </a:r>
                    </a:p>
                  </a:txBody>
                  <a:tcPr marL="68573" marR="68573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2D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nakonec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finally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vnezapno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suddenly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srazu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immediately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čut</a:t>
                      </a:r>
                      <a:r>
                        <a:rPr kumimoji="0" lang="en-US" alt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ne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nearly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vdrug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suddenly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uže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already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neožidanno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unexpectedly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sovsem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completely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za</a:t>
                      </a:r>
                      <a:r>
                        <a:rPr kumimoji="0" lang="en-US" altLang="x-none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tri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časa</a:t>
                      </a:r>
                      <a:r>
                        <a:rPr kumimoji="0" lang="en-US" altLang="x-none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 three hours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mr-I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…</a:t>
                      </a:r>
                      <a:endParaRPr kumimoji="0" lang="en-US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68573" marR="68573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2D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zabyt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forget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ostat</a:t>
                      </a:r>
                      <a:r>
                        <a:rPr kumimoji="0" lang="en-US" alt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sja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remain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rešit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decide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udat</a:t>
                      </a:r>
                      <a:r>
                        <a:rPr kumimoji="0" lang="en-US" alt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sja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succeed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uspet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succeed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spešit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hurry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mr-I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…</a:t>
                      </a:r>
                      <a:endParaRPr kumimoji="0" lang="en-US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68573" marR="68573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64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Imperfective</a:t>
                      </a:r>
                    </a:p>
                  </a:txBody>
                  <a:tcPr marL="68573" marR="68573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vsegda</a:t>
                      </a:r>
                      <a:r>
                        <a:rPr kumimoji="0" lang="nb-NO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nb-NO" altLang="ja-JP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always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nb-NO" altLang="ja-JP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často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nb-NO" altLang="ja-JP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often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nb-NO" altLang="ja-JP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inogda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nb-NO" altLang="ja-JP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sometimes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nb-NO" altLang="ja-JP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poka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nb-NO" altLang="ja-JP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while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nb-NO" altLang="ja-JP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postojanno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nb-NO" altLang="ja-JP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continually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nb-NO" altLang="ja-JP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obyčno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nb-NO" altLang="ja-JP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usually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nb-NO" altLang="ja-JP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dolgo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for a </a:t>
                      </a:r>
                      <a:r>
                        <a:rPr kumimoji="0" lang="nb-NO" altLang="ja-JP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long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time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nb-NO" altLang="ja-JP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každyj</a:t>
                      </a:r>
                      <a:r>
                        <a:rPr kumimoji="0" lang="nb-NO" altLang="ja-JP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den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nb-NO" altLang="ja-JP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every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nb-NO" altLang="ja-JP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day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nb-NO" altLang="ja-JP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vse</a:t>
                      </a:r>
                      <a:r>
                        <a:rPr kumimoji="0" lang="nb-NO" altLang="ja-JP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vremja 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all </a:t>
                      </a:r>
                      <a:r>
                        <a:rPr kumimoji="0" lang="nb-NO" altLang="ja-JP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the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time</a:t>
                      </a:r>
                      <a:r>
                        <a:rPr kumimoji="0" lang="nb-NO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nb-NO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ja-JP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tri </a:t>
                      </a:r>
                      <a:r>
                        <a:rPr kumimoji="0" lang="en-US" altLang="ja-JP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časa</a:t>
                      </a:r>
                      <a:r>
                        <a:rPr kumimoji="0" lang="en-US" altLang="ja-JP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for three hours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mr-I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…</a:t>
                      </a:r>
                      <a:endParaRPr kumimoji="0" lang="en-US" altLang="ja-JP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categorical negation: </a:t>
                      </a:r>
                      <a:r>
                        <a:rPr kumimoji="0" lang="en-US" altLang="x-none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ne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nado</a:t>
                      </a:r>
                      <a:r>
                        <a:rPr kumimoji="0" lang="en-US" altLang="x-none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should not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x-none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ne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stoit</a:t>
                      </a:r>
                      <a:r>
                        <a:rPr kumimoji="0" lang="en-US" altLang="x-none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not worth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ja-JP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ne </a:t>
                      </a:r>
                      <a:r>
                        <a:rPr kumimoji="0" lang="en-US" altLang="ja-JP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razrešaetsja</a:t>
                      </a:r>
                      <a:r>
                        <a:rPr kumimoji="0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not allowed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mr-I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…</a:t>
                      </a:r>
                      <a:endParaRPr kumimoji="0" lang="en-US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68573" marR="68573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Verbs of motion: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pojti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go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etc.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Others: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učit</a:t>
                      </a:r>
                      <a:r>
                        <a:rPr kumimoji="0" lang="en-US" alt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sja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learn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umet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know how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altLang="x-none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ljubit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‘</a:t>
                      </a:r>
                      <a:r>
                        <a:rPr kumimoji="0" lang="en-US" altLang="x-non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love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’</a:t>
                      </a:r>
                      <a:r>
                        <a:rPr kumimoji="0" lang="mr-I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…</a:t>
                      </a:r>
                      <a:endParaRPr kumimoji="0" lang="en-US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68573" marR="68573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5797" y="1244701"/>
            <a:ext cx="22118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Bef>
                <a:spcPts val="75"/>
              </a:spcBef>
              <a:spcAft>
                <a:spcPts val="75"/>
              </a:spcAft>
              <a:buFont typeface="Arial" charset="0"/>
              <a:buChar char="•"/>
            </a:pPr>
            <a:r>
              <a:rPr lang="en-US" sz="2400" b="1" dirty="0"/>
              <a:t>What about the 98% of constructions we don’t know about?</a:t>
            </a:r>
          </a:p>
        </p:txBody>
      </p:sp>
      <p:pic>
        <p:nvPicPr>
          <p:cNvPr id="6" name="Picture 2" descr="http://blog.lubans.org/media/2/20130626-2percent.2jpg.jpg">
            <a:extLst>
              <a:ext uri="{FF2B5EF4-FFF2-40B4-BE49-F238E27FC236}">
                <a16:creationId xmlns:a16="http://schemas.microsoft.com/office/drawing/2014/main" id="{0B6A1F4C-FCBF-A74B-9FD1-5E8639457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42" y="3785419"/>
            <a:ext cx="2634019" cy="121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95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349EB8E-6C83-6B4E-9F0D-103B4ACCB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505" y="1719891"/>
            <a:ext cx="7707172" cy="2406631"/>
          </a:xfrm>
        </p:spPr>
        <p:txBody>
          <a:bodyPr/>
          <a:lstStyle/>
          <a:p>
            <a:r>
              <a:rPr lang="en-US" sz="4000" dirty="0"/>
              <a:t>An experiment on Russian aspect</a:t>
            </a:r>
          </a:p>
        </p:txBody>
      </p:sp>
    </p:spTree>
    <p:extLst>
      <p:ext uri="{BB962C8B-B14F-4D97-AF65-F5344CB8AC3E}">
        <p14:creationId xmlns:p14="http://schemas.microsoft.com/office/powerpoint/2010/main" val="173064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/>
              <a:t>How do native speakers of Russian react to </a:t>
            </a:r>
            <a:br>
              <a:rPr lang="en-US" sz="2700" dirty="0"/>
            </a:br>
            <a:r>
              <a:rPr lang="en-US" sz="2700" dirty="0"/>
              <a:t>aspectual choices in extended authentic context?</a:t>
            </a:r>
          </a:p>
        </p:txBody>
      </p:sp>
      <p:sp>
        <p:nvSpPr>
          <p:cNvPr id="103426" name="Content Placeholder 2"/>
          <p:cNvSpPr>
            <a:spLocks noGrp="1"/>
          </p:cNvSpPr>
          <p:nvPr>
            <p:ph idx="1"/>
          </p:nvPr>
        </p:nvSpPr>
        <p:spPr>
          <a:xfrm>
            <a:off x="628650" y="1327547"/>
            <a:ext cx="7886700" cy="345258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x-none" sz="2400" dirty="0">
                <a:latin typeface="Open Sans Light" charset="0"/>
                <a:ea typeface="ＭＳ Ｐゴシック" charset="-128"/>
                <a:cs typeface="Open Sans Light" charset="0"/>
              </a:rPr>
              <a:t>We conducted an experiment with over 500 native speakers and their reactions to aspectual choices for verbs in extended authentic contexts (1100-1600 words) representing various genres</a:t>
            </a:r>
          </a:p>
          <a:p>
            <a:pPr>
              <a:defRPr/>
            </a:pPr>
            <a:r>
              <a:rPr lang="en-US" altLang="x-none" sz="2400" dirty="0">
                <a:latin typeface="Open Sans Light" charset="0"/>
                <a:ea typeface="ＭＳ Ｐゴシック" charset="-128"/>
                <a:cs typeface="Open Sans Light" charset="0"/>
              </a:rPr>
              <a:t>For each verb where it was morphologically possible to form both a </a:t>
            </a:r>
            <a:r>
              <a:rPr lang="en-US" altLang="x-none" sz="2400" b="1" dirty="0">
                <a:solidFill>
                  <a:schemeClr val="accent6"/>
                </a:solidFill>
                <a:latin typeface="Open Sans Light" charset="0"/>
                <a:ea typeface="ＭＳ Ｐゴシック" charset="-128"/>
                <a:cs typeface="Open Sans Light" charset="0"/>
              </a:rPr>
              <a:t>Perfective</a:t>
            </a:r>
            <a:r>
              <a:rPr lang="en-US" altLang="x-none" sz="2400" dirty="0">
                <a:latin typeface="Open Sans Light" charset="0"/>
                <a:ea typeface="ＭＳ Ｐゴシック" charset="-128"/>
                <a:cs typeface="Open Sans Light" charset="0"/>
              </a:rPr>
              <a:t> and an </a:t>
            </a:r>
            <a:r>
              <a:rPr lang="en-US" altLang="x-none" sz="2400" b="1" dirty="0">
                <a:solidFill>
                  <a:srgbClr val="7030A0"/>
                </a:solidFill>
                <a:latin typeface="Open Sans Light" charset="0"/>
                <a:ea typeface="ＭＳ Ｐゴシック" charset="-128"/>
                <a:cs typeface="Open Sans Light" charset="0"/>
              </a:rPr>
              <a:t>Imperfective</a:t>
            </a:r>
            <a:r>
              <a:rPr lang="en-US" altLang="x-none" sz="2400" dirty="0">
                <a:latin typeface="Open Sans Light" charset="0"/>
                <a:ea typeface="ＭＳ Ｐゴシック" charset="-128"/>
                <a:cs typeface="Open Sans Light" charset="0"/>
              </a:rPr>
              <a:t> form, participants rated </a:t>
            </a:r>
            <a:r>
              <a:rPr lang="en-US" altLang="x-none" sz="2400" b="1" dirty="0">
                <a:latin typeface="Open Sans Light" charset="0"/>
                <a:ea typeface="ＭＳ Ｐゴシック" charset="-128"/>
                <a:cs typeface="Open Sans Light" charset="0"/>
              </a:rPr>
              <a:t>both</a:t>
            </a:r>
            <a:r>
              <a:rPr lang="en-US" altLang="x-none" sz="2400" dirty="0">
                <a:latin typeface="Open Sans Light" charset="0"/>
                <a:ea typeface="ＭＳ Ｐゴシック" charset="-128"/>
                <a:cs typeface="Open Sans Light" charset="0"/>
              </a:rPr>
              <a:t> the original form and the corresponding form of the opposite aspect as </a:t>
            </a:r>
          </a:p>
          <a:p>
            <a:pPr>
              <a:defRPr/>
            </a:pPr>
            <a:r>
              <a:rPr lang="en-US" sz="2400" dirty="0"/>
              <a:t>“Impossible”, “Acceptable”, or “Excellent”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1171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831228-3301-7343-AA42-544A6617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73844"/>
            <a:ext cx="5553786" cy="994172"/>
          </a:xfrm>
        </p:spPr>
        <p:txBody>
          <a:bodyPr/>
          <a:lstStyle/>
          <a:p>
            <a:r>
              <a:rPr lang="en-US" b="1" dirty="0"/>
              <a:t>Participants were NOT told what the original aspect was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C18732-E381-FE4D-9140-0453E2F94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6086048" cy="34980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sz="2700" dirty="0" err="1"/>
              <a:t>What</a:t>
            </a:r>
            <a:r>
              <a:rPr lang="nb-NO" sz="2700" dirty="0"/>
              <a:t> </a:t>
            </a:r>
            <a:r>
              <a:rPr lang="nb-NO" sz="2700" dirty="0" err="1"/>
              <a:t>participants</a:t>
            </a:r>
            <a:r>
              <a:rPr lang="nb-NO" sz="2700" dirty="0"/>
              <a:t> </a:t>
            </a:r>
            <a:r>
              <a:rPr lang="nb-NO" sz="2700" dirty="0" err="1"/>
              <a:t>saw</a:t>
            </a:r>
            <a:r>
              <a:rPr lang="nb-NO" sz="2700" dirty="0"/>
              <a:t>:</a:t>
            </a:r>
          </a:p>
          <a:p>
            <a:pPr marL="0" indent="0">
              <a:buNone/>
            </a:pPr>
            <a:endParaRPr lang="nb-NO" sz="2700" dirty="0"/>
          </a:p>
          <a:p>
            <a:pPr marL="0" indent="0">
              <a:buNone/>
            </a:pPr>
            <a:r>
              <a:rPr lang="en-US" i="1" dirty="0" err="1"/>
              <a:t>Pravo</a:t>
            </a:r>
            <a:r>
              <a:rPr lang="en-US" i="1" dirty="0"/>
              <a:t> </a:t>
            </a:r>
            <a:r>
              <a:rPr lang="en-US" i="1" dirty="0" err="1"/>
              <a:t>vybora</a:t>
            </a:r>
            <a:r>
              <a:rPr lang="en-US" i="1" dirty="0"/>
              <a:t> </a:t>
            </a:r>
            <a:r>
              <a:rPr lang="en-US" i="1" dirty="0" err="1"/>
              <a:t>žiznennogo</a:t>
            </a:r>
            <a:r>
              <a:rPr lang="en-US" i="1" dirty="0"/>
              <a:t> </a:t>
            </a:r>
            <a:r>
              <a:rPr lang="en-US" i="1" dirty="0" err="1"/>
              <a:t>puti</a:t>
            </a:r>
            <a:r>
              <a:rPr lang="en-US" i="1" dirty="0"/>
              <a:t> -- </a:t>
            </a:r>
            <a:r>
              <a:rPr lang="en-US" i="1" dirty="0" err="1"/>
              <a:t>bol’šoj</a:t>
            </a:r>
            <a:r>
              <a:rPr lang="en-US" i="1" dirty="0"/>
              <a:t> </a:t>
            </a:r>
            <a:r>
              <a:rPr lang="en-US" i="1" dirty="0" err="1"/>
              <a:t>podarok</a:t>
            </a:r>
            <a:r>
              <a:rPr lang="en-US" i="1" dirty="0"/>
              <a:t> </a:t>
            </a:r>
            <a:r>
              <a:rPr lang="en-US" i="1" dirty="0" err="1"/>
              <a:t>sud’by</a:t>
            </a:r>
            <a:r>
              <a:rPr lang="en-US" i="1" dirty="0"/>
              <a:t>. U </a:t>
            </a:r>
            <a:r>
              <a:rPr lang="en-US" i="1" dirty="0" err="1"/>
              <a:t>Vasilija</a:t>
            </a:r>
            <a:r>
              <a:rPr lang="en-US" i="1" dirty="0"/>
              <a:t> </a:t>
            </a:r>
            <a:r>
              <a:rPr lang="en-US" i="1" dirty="0" err="1"/>
              <a:t>ètogo</a:t>
            </a:r>
            <a:r>
              <a:rPr lang="en-US" i="1" dirty="0"/>
              <a:t> </a:t>
            </a:r>
            <a:r>
              <a:rPr lang="en-US" i="1" dirty="0" err="1"/>
              <a:t>prava</a:t>
            </a:r>
            <a:r>
              <a:rPr lang="en-US" i="1" dirty="0"/>
              <a:t> ne </a:t>
            </a:r>
            <a:r>
              <a:rPr lang="en-US" i="1" dirty="0" err="1"/>
              <a:t>bylo</a:t>
            </a:r>
            <a:r>
              <a:rPr lang="en-US" i="1" dirty="0"/>
              <a:t>. On </a:t>
            </a:r>
            <a:r>
              <a:rPr lang="en-US" i="1" dirty="0" err="1"/>
              <a:t>bezropotno</a:t>
            </a:r>
            <a:r>
              <a:rPr lang="en-US" i="1" dirty="0"/>
              <a:t> </a:t>
            </a:r>
            <a:r>
              <a:rPr lang="en-US" b="1" i="1" dirty="0"/>
              <a:t>[</a:t>
            </a:r>
            <a:r>
              <a:rPr lang="en-US" b="1" i="1" baseline="30000" dirty="0"/>
              <a:t> </a:t>
            </a:r>
            <a:r>
              <a:rPr lang="en-US" b="1" i="1" dirty="0" err="1">
                <a:solidFill>
                  <a:schemeClr val="accent6"/>
                </a:solidFill>
              </a:rPr>
              <a:t>prinjal</a:t>
            </a:r>
            <a:r>
              <a:rPr lang="en-US" b="1" i="1" dirty="0"/>
              <a:t> / </a:t>
            </a:r>
            <a:r>
              <a:rPr lang="en-US" b="1" i="1" dirty="0" err="1">
                <a:solidFill>
                  <a:srgbClr val="7030A0"/>
                </a:solidFill>
              </a:rPr>
              <a:t>prinimal</a:t>
            </a:r>
            <a:r>
              <a:rPr lang="en-US" b="1" i="1" dirty="0"/>
              <a:t> ]</a:t>
            </a:r>
            <a:r>
              <a:rPr lang="en-US" i="1" dirty="0"/>
              <a:t> </a:t>
            </a:r>
            <a:r>
              <a:rPr lang="en-US" i="1" dirty="0" err="1"/>
              <a:t>vybor</a:t>
            </a:r>
            <a:r>
              <a:rPr lang="en-US" i="1" dirty="0"/>
              <a:t>, </a:t>
            </a:r>
            <a:r>
              <a:rPr lang="en-US" i="1" dirty="0" err="1"/>
              <a:t>kotoryj</a:t>
            </a:r>
            <a:r>
              <a:rPr lang="en-US" i="1" dirty="0"/>
              <a:t> </a:t>
            </a:r>
            <a:r>
              <a:rPr lang="en-US" i="1" dirty="0" err="1"/>
              <a:t>za</a:t>
            </a:r>
            <a:r>
              <a:rPr lang="en-US" i="1" dirty="0"/>
              <a:t> </a:t>
            </a:r>
            <a:r>
              <a:rPr lang="en-US" i="1" dirty="0" err="1"/>
              <a:t>nego</a:t>
            </a:r>
            <a:r>
              <a:rPr lang="en-US" i="1" dirty="0"/>
              <a:t> </a:t>
            </a:r>
            <a:r>
              <a:rPr lang="en-US" b="1" i="1" dirty="0"/>
              <a:t>[</a:t>
            </a:r>
            <a:r>
              <a:rPr lang="en-US" b="1" i="1" baseline="30000" dirty="0"/>
              <a:t> </a:t>
            </a:r>
            <a:r>
              <a:rPr lang="en-US" b="1" i="1" dirty="0" err="1">
                <a:solidFill>
                  <a:schemeClr val="accent6"/>
                </a:solidFill>
              </a:rPr>
              <a:t>sdelala</a:t>
            </a:r>
            <a:r>
              <a:rPr lang="en-US" b="1" i="1" dirty="0"/>
              <a:t> / </a:t>
            </a:r>
            <a:r>
              <a:rPr lang="en-US" b="1" i="1" dirty="0" err="1">
                <a:solidFill>
                  <a:srgbClr val="7030A0"/>
                </a:solidFill>
              </a:rPr>
              <a:t>delala</a:t>
            </a:r>
            <a:r>
              <a:rPr lang="en-US" b="1" i="1" dirty="0"/>
              <a:t> ]</a:t>
            </a:r>
            <a:r>
              <a:rPr lang="en-US" i="1" dirty="0"/>
              <a:t> </a:t>
            </a:r>
            <a:r>
              <a:rPr lang="en-US" i="1" dirty="0" err="1"/>
              <a:t>sud’ba</a:t>
            </a:r>
            <a:r>
              <a:rPr lang="en-US" i="1" dirty="0"/>
              <a:t>,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èto</a:t>
            </a:r>
            <a:r>
              <a:rPr lang="en-US" i="1" dirty="0"/>
              <a:t> </a:t>
            </a:r>
            <a:r>
              <a:rPr lang="en-US" i="1" dirty="0" err="1"/>
              <a:t>byl</a:t>
            </a:r>
            <a:r>
              <a:rPr lang="en-US" i="1" dirty="0"/>
              <a:t> </a:t>
            </a:r>
            <a:r>
              <a:rPr lang="en-US" i="1" dirty="0" err="1"/>
              <a:t>velikij</a:t>
            </a:r>
            <a:r>
              <a:rPr lang="en-US" i="1" dirty="0"/>
              <a:t> </a:t>
            </a:r>
            <a:r>
              <a:rPr lang="en-US" i="1" dirty="0" err="1"/>
              <a:t>šag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‘The right to choose one’s path in life is a great gift of fate. </a:t>
            </a:r>
            <a:r>
              <a:rPr lang="en-US" dirty="0" err="1"/>
              <a:t>Vasilij</a:t>
            </a:r>
            <a:r>
              <a:rPr lang="en-US" dirty="0"/>
              <a:t> didn’t have that right. He uncomplainingly </a:t>
            </a:r>
            <a:r>
              <a:rPr lang="en-US" b="1" dirty="0"/>
              <a:t>accepted</a:t>
            </a:r>
            <a:r>
              <a:rPr lang="en-US" dirty="0"/>
              <a:t> the choice that fate </a:t>
            </a:r>
            <a:r>
              <a:rPr lang="en-US" b="1" dirty="0"/>
              <a:t>made</a:t>
            </a:r>
            <a:r>
              <a:rPr lang="en-US" dirty="0"/>
              <a:t> for him, and that was a major step.’</a:t>
            </a:r>
            <a:endParaRPr lang="en-US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E7A91-EB30-8941-B17C-ED7B6EA5A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239" y="1"/>
            <a:ext cx="3360761" cy="22405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CB20B4-5638-C046-BF9B-7CB4C24CC431}"/>
              </a:ext>
            </a:extLst>
          </p:cNvPr>
          <p:cNvSpPr txBox="1"/>
          <p:nvPr/>
        </p:nvSpPr>
        <p:spPr>
          <a:xfrm>
            <a:off x="6714698" y="2558955"/>
            <a:ext cx="2313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Participants were asked to rate BOTH the </a:t>
            </a:r>
            <a:r>
              <a:rPr lang="en-US" sz="2400" b="1" dirty="0">
                <a:solidFill>
                  <a:schemeClr val="accent6"/>
                </a:solidFill>
              </a:rPr>
              <a:t>Perfective</a:t>
            </a:r>
            <a:r>
              <a:rPr lang="en-US" sz="2400" dirty="0"/>
              <a:t> and the </a:t>
            </a:r>
            <a:r>
              <a:rPr lang="en-US" sz="2400" b="1" dirty="0">
                <a:solidFill>
                  <a:srgbClr val="7030A0"/>
                </a:solidFill>
              </a:rPr>
              <a:t>Imperfective</a:t>
            </a:r>
            <a:r>
              <a:rPr lang="en-US" sz="2400" dirty="0"/>
              <a:t> verb forms</a:t>
            </a:r>
          </a:p>
        </p:txBody>
      </p:sp>
    </p:spTree>
    <p:extLst>
      <p:ext uri="{BB962C8B-B14F-4D97-AF65-F5344CB8AC3E}">
        <p14:creationId xmlns:p14="http://schemas.microsoft.com/office/powerpoint/2010/main" val="1675713539"/>
      </p:ext>
    </p:extLst>
  </p:cSld>
  <p:clrMapOvr>
    <a:masterClrMapping/>
  </p:clrMapOvr>
</p:sld>
</file>

<file path=ppt/theme/theme1.xml><?xml version="1.0" encoding="utf-8"?>
<a:theme xmlns:a="http://schemas.openxmlformats.org/drawingml/2006/main" name="Mal_rod">
  <a:themeElements>
    <a:clrScheme name="Egendefinert 5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al_bla_169" id="{4DD19B15-F40E-064D-9738-910DB9C1317A}" vid="{2AD85340-19BF-894F-9411-1AFC7D99A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Mal_blaa_169</Template>
  <TotalTime>3205</TotalTime>
  <Words>1791</Words>
  <Application>Microsoft Macintosh PowerPoint</Application>
  <PresentationFormat>On-screen Show (16:9)</PresentationFormat>
  <Paragraphs>248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ＭＳ Ｐゴシック</vt:lpstr>
      <vt:lpstr>ＭＳ Ｐゴシック</vt:lpstr>
      <vt:lpstr>Arial</vt:lpstr>
      <vt:lpstr>Calibri</vt:lpstr>
      <vt:lpstr>Open Sans</vt:lpstr>
      <vt:lpstr>Open Sans Light</vt:lpstr>
      <vt:lpstr>Times New Roman</vt:lpstr>
      <vt:lpstr>Mal_rod</vt:lpstr>
      <vt:lpstr>The constructional semantics of aspect in Russian </vt:lpstr>
      <vt:lpstr>Overview</vt:lpstr>
      <vt:lpstr>PowerPoint Presentation</vt:lpstr>
      <vt:lpstr>Aspectual contrasts available in Russian </vt:lpstr>
      <vt:lpstr>The constructions we know about</vt:lpstr>
      <vt:lpstr>The constructions we know about</vt:lpstr>
      <vt:lpstr>PowerPoint Presentation</vt:lpstr>
      <vt:lpstr>How do native speakers of Russian react to  aspectual choices in extended authentic context?</vt:lpstr>
      <vt:lpstr>Participants were NOT told what the original aspect was</vt:lpstr>
      <vt:lpstr>What our experiment looked like:</vt:lpstr>
      <vt:lpstr>Results of experiment </vt:lpstr>
      <vt:lpstr>Distribution of responses</vt:lpstr>
      <vt:lpstr>PowerPoint Presentation</vt:lpstr>
      <vt:lpstr>Examples of categorical responses</vt:lpstr>
      <vt:lpstr>PowerPoint Presentation</vt:lpstr>
      <vt:lpstr>Examples of ambivalent responses</vt:lpstr>
      <vt:lpstr>PowerPoint Presentation</vt:lpstr>
      <vt:lpstr>PowerPoint Presentation</vt:lpstr>
      <vt:lpstr>PowerPoint Presentation</vt:lpstr>
      <vt:lpstr>PowerPoint Presentation</vt:lpstr>
      <vt:lpstr>Aspectually ambivalent constructions:  Future tense</vt:lpstr>
      <vt:lpstr>Aspectually ambivalent constructions:  Other Potentiality</vt:lpstr>
      <vt:lpstr>Aspectually ambivalent constructions:  Verbal behavior</vt:lpstr>
      <vt:lpstr>Aspectually ambivalent constructions: Multiple events</vt:lpstr>
      <vt:lpstr>Perfective constructions: net-net da i V-fut-Perf ‘now and again X’</vt:lpstr>
      <vt:lpstr>Perfective constructions: if X-fut-Perf, then Y-fut-Perf</vt:lpstr>
      <vt:lpstr>Perfective constructions: vremja NP-Gen prošlo ‘the time of X is over’</vt:lpstr>
      <vt:lpstr>Perfective constructions: probyt’ + duration/termination point ‘spend time’</vt:lpstr>
      <vt:lpstr>PowerPoint Presentation</vt:lpstr>
      <vt:lpstr> The Russian Constructicon</vt:lpstr>
      <vt:lpstr> Priorities of the Russian constructicon</vt:lpstr>
      <vt:lpstr>Sample entry from the Russian Constructicon: net-net da i V-fut-Perf ‘now and again X’</vt:lpstr>
      <vt:lpstr>Perfective constructions in the Russian Constructicon</vt:lpstr>
      <vt:lpstr>Imperfective constructions in the Russian Constructicon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our language textbooks are like overstuffed suitcases </dc:title>
  <dc:creator>Microsoft Office User</dc:creator>
  <cp:lastModifiedBy>Laura A Janda</cp:lastModifiedBy>
  <cp:revision>143</cp:revision>
  <cp:lastPrinted>2018-03-12T12:15:38Z</cp:lastPrinted>
  <dcterms:created xsi:type="dcterms:W3CDTF">2017-10-19T18:34:55Z</dcterms:created>
  <dcterms:modified xsi:type="dcterms:W3CDTF">2018-08-23T07:42:03Z</dcterms:modified>
</cp:coreProperties>
</file>