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69" r:id="rId3"/>
    <p:sldId id="270" r:id="rId4"/>
    <p:sldId id="272" r:id="rId5"/>
    <p:sldId id="273" r:id="rId6"/>
    <p:sldId id="260" r:id="rId7"/>
    <p:sldId id="274" r:id="rId8"/>
    <p:sldId id="275" r:id="rId9"/>
    <p:sldId id="276" r:id="rId10"/>
    <p:sldId id="261" r:id="rId11"/>
    <p:sldId id="284" r:id="rId12"/>
    <p:sldId id="262" r:id="rId13"/>
    <p:sldId id="263" r:id="rId14"/>
    <p:sldId id="277" r:id="rId15"/>
    <p:sldId id="264" r:id="rId16"/>
    <p:sldId id="278" r:id="rId17"/>
    <p:sldId id="279" r:id="rId18"/>
    <p:sldId id="280" r:id="rId19"/>
    <p:sldId id="281" r:id="rId20"/>
    <p:sldId id="282" r:id="rId21"/>
    <p:sldId id="283" r:id="rId22"/>
    <p:sldId id="265"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5"/>
    <p:restoredTop sz="94714"/>
  </p:normalViewPr>
  <p:slideViewPr>
    <p:cSldViewPr snapToGrid="0" snapToObjects="1">
      <p:cViewPr varScale="1">
        <p:scale>
          <a:sx n="94" d="100"/>
          <a:sy n="94" d="100"/>
        </p:scale>
        <p:origin x="7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D91A4A-A063-3C49-A1D2-B26D67D69CE7}"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91A4A-A063-3C49-A1D2-B26D67D69CE7}"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91A4A-A063-3C49-A1D2-B26D67D69CE7}"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91A4A-A063-3C49-A1D2-B26D67D69CE7}"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91A4A-A063-3C49-A1D2-B26D67D69CE7}" type="datetimeFigureOut">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D91A4A-A063-3C49-A1D2-B26D67D69CE7}"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D91A4A-A063-3C49-A1D2-B26D67D69CE7}" type="datetimeFigureOut">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D91A4A-A063-3C49-A1D2-B26D67D69CE7}" type="datetimeFigureOut">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91A4A-A063-3C49-A1D2-B26D67D69CE7}" type="datetimeFigureOut">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91A4A-A063-3C49-A1D2-B26D67D69CE7}"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91A4A-A063-3C49-A1D2-B26D67D69CE7}" type="datetimeFigureOut">
              <a:rPr lang="en-US" smtClean="0"/>
              <a:t>1/29/18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18B96A-ABA1-3540-90ED-74EF5DD322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91A4A-A063-3C49-A1D2-B26D67D69CE7}" type="datetimeFigureOut">
              <a:rPr lang="en-US" smtClean="0"/>
              <a:t>1/29/18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8B96A-ABA1-3540-90ED-74EF5DD3220E}" type="slidenum">
              <a:rPr lang="en-US" smtClean="0"/>
              <a:t>‹#›</a:t>
            </a:fld>
            <a:endParaRPr lang="en-US"/>
          </a:p>
        </p:txBody>
      </p:sp>
    </p:spTree>
    <p:extLst>
      <p:ext uri="{BB962C8B-B14F-4D97-AF65-F5344CB8AC3E}">
        <p14:creationId xmlns:p14="http://schemas.microsoft.com/office/powerpoint/2010/main" val="138814763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6913"/>
            <a:ext cx="9144000" cy="1194275"/>
          </a:xfrm>
        </p:spPr>
        <p:txBody>
          <a:bodyPr/>
          <a:lstStyle/>
          <a:p>
            <a:r>
              <a:rPr lang="en-US" b="1" dirty="0"/>
              <a:t>Russian Aspect in Context</a:t>
            </a:r>
            <a:r>
              <a:rPr lang="en-GB" b="1" dirty="0">
                <a:effectLst/>
              </a:rPr>
              <a:t> </a:t>
            </a:r>
            <a:endParaRPr lang="en-US" b="1" dirty="0"/>
          </a:p>
        </p:txBody>
      </p:sp>
      <p:sp>
        <p:nvSpPr>
          <p:cNvPr id="3" name="Subtitle 2"/>
          <p:cNvSpPr>
            <a:spLocks noGrp="1"/>
          </p:cNvSpPr>
          <p:nvPr>
            <p:ph type="subTitle" idx="1"/>
          </p:nvPr>
        </p:nvSpPr>
        <p:spPr>
          <a:xfrm>
            <a:off x="2569028" y="2710961"/>
            <a:ext cx="3404260" cy="1655762"/>
          </a:xfrm>
        </p:spPr>
        <p:txBody>
          <a:bodyPr/>
          <a:lstStyle/>
          <a:p>
            <a:r>
              <a:rPr lang="en-US" dirty="0"/>
              <a:t>Laura A. </a:t>
            </a:r>
            <a:r>
              <a:rPr lang="en-US" dirty="0" err="1"/>
              <a:t>Janda</a:t>
            </a:r>
            <a:endParaRPr lang="en-US" dirty="0"/>
          </a:p>
          <a:p>
            <a:r>
              <a:rPr lang="en-US" dirty="0" err="1"/>
              <a:t>UiT</a:t>
            </a:r>
            <a:r>
              <a:rPr lang="en-US" dirty="0"/>
              <a:t> The Arctic University of Norway</a:t>
            </a:r>
          </a:p>
        </p:txBody>
      </p:sp>
      <p:sp>
        <p:nvSpPr>
          <p:cNvPr id="5" name="Subtitle 2"/>
          <p:cNvSpPr txBox="1">
            <a:spLocks/>
          </p:cNvSpPr>
          <p:nvPr/>
        </p:nvSpPr>
        <p:spPr>
          <a:xfrm>
            <a:off x="6462156" y="2703332"/>
            <a:ext cx="319248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Robert J. Reynolds</a:t>
            </a:r>
          </a:p>
          <a:p>
            <a:r>
              <a:rPr lang="en-US" dirty="0"/>
              <a:t>Brigham Young University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700" y="3625726"/>
            <a:ext cx="2198915" cy="2153104"/>
          </a:xfrm>
          <a:prstGeom prst="rect">
            <a:avLst/>
          </a:prstGeom>
        </p:spPr>
      </p:pic>
      <p:pic>
        <p:nvPicPr>
          <p:cNvPr id="13314" name="Picture 2" descr="http://www.seriouseats.com/images/2012/11/BYUMedallionS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798" y="3956679"/>
            <a:ext cx="1491198" cy="14911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805532" y="4167903"/>
            <a:ext cx="2574518" cy="3643268"/>
          </a:xfrm>
          <a:prstGeom prst="rect">
            <a:avLst/>
          </a:prstGeom>
        </p:spPr>
      </p:pic>
    </p:spTree>
    <p:extLst>
      <p:ext uri="{BB962C8B-B14F-4D97-AF65-F5344CB8AC3E}">
        <p14:creationId xmlns:p14="http://schemas.microsoft.com/office/powerpoint/2010/main" val="884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2193925" y="166688"/>
            <a:ext cx="7880350" cy="552450"/>
          </a:xfrm>
        </p:spPr>
        <p:txBody>
          <a:bodyPr>
            <a:normAutofit fontScale="90000"/>
          </a:bodyPr>
          <a:lstStyle/>
          <a:p>
            <a:pPr algn="ctr"/>
            <a:r>
              <a:rPr lang="nb-NO" altLang="en-US" sz="3600">
                <a:latin typeface="Open Sans" charset="0"/>
                <a:ea typeface="ＭＳ Ｐゴシック" charset="-128"/>
                <a:cs typeface="Open Sans" charset="0"/>
              </a:rPr>
              <a:t>What our experiment looked like:</a:t>
            </a:r>
            <a:endParaRPr lang="en-US" altLang="en-US" sz="3600">
              <a:latin typeface="Open Sans" charset="0"/>
              <a:ea typeface="ＭＳ Ｐゴシック" charset="-128"/>
              <a:cs typeface="Open Sans" charset="0"/>
            </a:endParaRPr>
          </a:p>
        </p:txBody>
      </p:sp>
      <p:pic>
        <p:nvPicPr>
          <p:cNvPr id="100355" name="Content Placeholder 2" descr="Screen Shot 2016-08-22 at 19.52.28.png"/>
          <p:cNvPicPr>
            <a:picLocks noGrp="1" noChangeAspect="1"/>
          </p:cNvPicPr>
          <p:nvPr>
            <p:ph idx="1"/>
          </p:nvPr>
        </p:nvPicPr>
        <p:blipFill>
          <a:blip r:embed="rId2">
            <a:extLst>
              <a:ext uri="{28A0092B-C50C-407E-A947-70E740481C1C}">
                <a14:useLocalDpi xmlns:a14="http://schemas.microsoft.com/office/drawing/2010/main" val="0"/>
              </a:ext>
            </a:extLst>
          </a:blip>
          <a:srcRect l="-438" r="-742"/>
          <a:stretch>
            <a:fillRect/>
          </a:stretch>
        </p:blipFill>
        <p:spPr>
          <a:xfrm>
            <a:off x="1574801" y="676275"/>
            <a:ext cx="9026525" cy="6203950"/>
          </a:xfrm>
        </p:spPr>
      </p:pic>
    </p:spTree>
    <p:extLst>
      <p:ext uri="{BB962C8B-B14F-4D97-AF65-F5344CB8AC3E}">
        <p14:creationId xmlns:p14="http://schemas.microsoft.com/office/powerpoint/2010/main" val="103135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2CD8-411E-F547-AFC7-11CAC571AB45}"/>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EACE7FFC-49A3-1241-9CFC-64B98ACD2F57}"/>
              </a:ext>
            </a:extLst>
          </p:cNvPr>
          <p:cNvSpPr>
            <a:spLocks noGrp="1"/>
          </p:cNvSpPr>
          <p:nvPr>
            <p:ph idx="1"/>
          </p:nvPr>
        </p:nvSpPr>
        <p:spPr/>
        <p:txBody>
          <a:bodyPr>
            <a:normAutofit/>
          </a:bodyPr>
          <a:lstStyle/>
          <a:p>
            <a:r>
              <a:rPr lang="en-US" sz="3200" dirty="0"/>
              <a:t>Distribution of responses</a:t>
            </a:r>
          </a:p>
          <a:p>
            <a:pPr lvl="1"/>
            <a:r>
              <a:rPr lang="en-US" sz="2800" b="1" dirty="0"/>
              <a:t>81%</a:t>
            </a:r>
            <a:r>
              <a:rPr lang="en-US" sz="2800" dirty="0"/>
              <a:t> of items received </a:t>
            </a:r>
            <a:r>
              <a:rPr lang="en-US" sz="2800" b="1" dirty="0"/>
              <a:t>categorical responses</a:t>
            </a:r>
            <a:r>
              <a:rPr lang="en-US" sz="2800" dirty="0"/>
              <a:t>, confirming that the original aspect was much preferred over the non-original aspect: here </a:t>
            </a:r>
            <a:r>
              <a:rPr lang="en-US" sz="2800" b="1" dirty="0"/>
              <a:t>aspect is HIGHLY redundant</a:t>
            </a:r>
          </a:p>
          <a:p>
            <a:pPr lvl="1"/>
            <a:r>
              <a:rPr lang="en-US" sz="2800" b="1" dirty="0"/>
              <a:t>17%</a:t>
            </a:r>
            <a:r>
              <a:rPr lang="en-US" sz="2800" dirty="0"/>
              <a:t> of items received similar ratings for both original and non-original aspect: here </a:t>
            </a:r>
            <a:r>
              <a:rPr lang="en-US" sz="2800" b="1" dirty="0"/>
              <a:t>aspect is HIGHLY open to construal</a:t>
            </a:r>
          </a:p>
          <a:p>
            <a:r>
              <a:rPr lang="en-US" sz="3200" dirty="0"/>
              <a:t>Native speakers react very differently to original vs. non-original aspect in terms of consistency – </a:t>
            </a:r>
            <a:r>
              <a:rPr lang="en-US" sz="3200" b="1" dirty="0"/>
              <a:t>responses for non-original aspect are much LESS consistent</a:t>
            </a:r>
          </a:p>
        </p:txBody>
      </p:sp>
    </p:spTree>
    <p:extLst>
      <p:ext uri="{BB962C8B-B14F-4D97-AF65-F5344CB8AC3E}">
        <p14:creationId xmlns:p14="http://schemas.microsoft.com/office/powerpoint/2010/main" val="87325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24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a:spLocks noChangeArrowheads="1"/>
          </p:cNvSpPr>
          <p:nvPr/>
        </p:nvSpPr>
        <p:spPr bwMode="auto">
          <a:xfrm>
            <a:off x="6211888" y="3509964"/>
            <a:ext cx="3522662" cy="2549525"/>
          </a:xfrm>
          <a:prstGeom prst="roundRect">
            <a:avLst>
              <a:gd name="adj" fmla="val 16667"/>
            </a:avLst>
          </a:prstGeom>
          <a:noFill/>
          <a:ln w="38100">
            <a:solidFill>
              <a:srgbClr val="00607F"/>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defRPr/>
            </a:pPr>
            <a:endParaRPr lang="en-US" altLang="x-none" sz="1800">
              <a:solidFill>
                <a:srgbClr val="FFFFFF"/>
              </a:solidFill>
            </a:endParaRPr>
          </a:p>
        </p:txBody>
      </p:sp>
      <p:sp>
        <p:nvSpPr>
          <p:cNvPr id="4" name="Rounded Rectangular Callout 3"/>
          <p:cNvSpPr>
            <a:spLocks noChangeArrowheads="1"/>
          </p:cNvSpPr>
          <p:nvPr/>
        </p:nvSpPr>
        <p:spPr bwMode="auto">
          <a:xfrm>
            <a:off x="5348288" y="903289"/>
            <a:ext cx="3759200" cy="2219325"/>
          </a:xfrm>
          <a:prstGeom prst="wedgeRoundRectCallout">
            <a:avLst>
              <a:gd name="adj1" fmla="val 30176"/>
              <a:gd name="adj2" fmla="val 67699"/>
              <a:gd name="adj3" fmla="val 16667"/>
            </a:avLst>
          </a:prstGeom>
          <a:noFill/>
          <a:ln w="38100">
            <a:solidFill>
              <a:srgbClr val="00607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defRPr/>
            </a:pPr>
            <a:r>
              <a:rPr lang="ru-RU" altLang="x-none" b="1" dirty="0"/>
              <a:t>81% </a:t>
            </a:r>
            <a:r>
              <a:rPr lang="nb-NO" altLang="x-none" b="1" dirty="0" err="1"/>
              <a:t>of</a:t>
            </a:r>
            <a:r>
              <a:rPr lang="nb-NO" altLang="x-none" b="1" dirty="0"/>
              <a:t> </a:t>
            </a:r>
            <a:r>
              <a:rPr lang="nb-NO" altLang="x-none" b="1" dirty="0" err="1"/>
              <a:t>the</a:t>
            </a:r>
            <a:r>
              <a:rPr lang="nb-NO" altLang="x-none" b="1" dirty="0"/>
              <a:t> data is </a:t>
            </a:r>
            <a:r>
              <a:rPr lang="nb-NO" altLang="x-none" b="1" dirty="0" err="1"/>
              <a:t>here</a:t>
            </a:r>
            <a:r>
              <a:rPr lang="nb-NO" altLang="x-none" b="1" dirty="0"/>
              <a:t>.</a:t>
            </a:r>
          </a:p>
          <a:p>
            <a:pPr algn="ctr">
              <a:defRPr/>
            </a:pPr>
            <a:r>
              <a:rPr lang="nb-NO" altLang="x-none" b="1" dirty="0"/>
              <a:t>Speakers </a:t>
            </a:r>
            <a:r>
              <a:rPr lang="nb-NO" altLang="x-none" b="1" dirty="0" err="1"/>
              <a:t>reliably</a:t>
            </a:r>
            <a:r>
              <a:rPr lang="nb-NO" altLang="x-none" b="1" dirty="0"/>
              <a:t> </a:t>
            </a:r>
            <a:r>
              <a:rPr lang="nb-NO" altLang="x-none" b="1" dirty="0" err="1"/>
              <a:t>recover</a:t>
            </a:r>
            <a:r>
              <a:rPr lang="nb-NO" altLang="x-none" b="1" dirty="0"/>
              <a:t> </a:t>
            </a:r>
            <a:r>
              <a:rPr lang="nb-NO" altLang="x-none" b="1" dirty="0" err="1"/>
              <a:t>the</a:t>
            </a:r>
            <a:r>
              <a:rPr lang="nb-NO" altLang="x-none" b="1" dirty="0"/>
              <a:t> original </a:t>
            </a:r>
            <a:r>
              <a:rPr lang="nb-NO" altLang="x-none" b="1" dirty="0" err="1"/>
              <a:t>aspect</a:t>
            </a:r>
            <a:r>
              <a:rPr lang="nb-NO" altLang="x-none" b="1" dirty="0"/>
              <a:t>.</a:t>
            </a:r>
          </a:p>
          <a:p>
            <a:pPr algn="ctr">
              <a:defRPr/>
            </a:pPr>
            <a:r>
              <a:rPr lang="nb-NO" altLang="x-none" b="1" dirty="0" err="1"/>
              <a:t>Redundancy</a:t>
            </a:r>
            <a:r>
              <a:rPr lang="nb-NO" altLang="x-none" b="1" dirty="0"/>
              <a:t> is HIGH.</a:t>
            </a:r>
          </a:p>
          <a:p>
            <a:pPr algn="ctr">
              <a:defRPr/>
            </a:pPr>
            <a:r>
              <a:rPr lang="nb-NO" altLang="x-none" b="1" dirty="0" err="1"/>
              <a:t>Saliency</a:t>
            </a:r>
            <a:r>
              <a:rPr lang="nb-NO" altLang="x-none" b="1" dirty="0"/>
              <a:t> </a:t>
            </a:r>
            <a:r>
              <a:rPr lang="nb-NO" altLang="x-none" b="1" dirty="0" err="1"/>
              <a:t>of</a:t>
            </a:r>
            <a:r>
              <a:rPr lang="nb-NO" altLang="x-none" b="1" dirty="0"/>
              <a:t> </a:t>
            </a:r>
            <a:r>
              <a:rPr lang="nb-NO" altLang="x-none" b="1" dirty="0" err="1"/>
              <a:t>construal</a:t>
            </a:r>
            <a:r>
              <a:rPr lang="nb-NO" altLang="x-none" b="1" dirty="0"/>
              <a:t> is LOW.</a:t>
            </a:r>
            <a:endParaRPr lang="en-US" altLang="x-none" b="1" dirty="0"/>
          </a:p>
        </p:txBody>
      </p:sp>
    </p:spTree>
    <p:extLst>
      <p:ext uri="{BB962C8B-B14F-4D97-AF65-F5344CB8AC3E}">
        <p14:creationId xmlns:p14="http://schemas.microsoft.com/office/powerpoint/2010/main" val="70090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FD9-C40F-3146-B12A-D8E3FA31174D}"/>
              </a:ext>
            </a:extLst>
          </p:cNvPr>
          <p:cNvSpPr>
            <a:spLocks noGrp="1"/>
          </p:cNvSpPr>
          <p:nvPr>
            <p:ph type="title"/>
          </p:nvPr>
        </p:nvSpPr>
        <p:spPr/>
        <p:txBody>
          <a:bodyPr/>
          <a:lstStyle/>
          <a:p>
            <a:r>
              <a:rPr lang="en-US" b="1" dirty="0"/>
              <a:t>Examples of test items where redundancy of aspect is HIGH and construal is LOW</a:t>
            </a:r>
          </a:p>
        </p:txBody>
      </p:sp>
      <p:sp>
        <p:nvSpPr>
          <p:cNvPr id="3" name="Content Placeholder 2">
            <a:extLst>
              <a:ext uri="{FF2B5EF4-FFF2-40B4-BE49-F238E27FC236}">
                <a16:creationId xmlns:a16="http://schemas.microsoft.com/office/drawing/2014/main" id="{89B034ED-CDA0-7B44-B304-D148C6D71AC6}"/>
              </a:ext>
            </a:extLst>
          </p:cNvPr>
          <p:cNvSpPr>
            <a:spLocks noGrp="1"/>
          </p:cNvSpPr>
          <p:nvPr>
            <p:ph idx="1"/>
          </p:nvPr>
        </p:nvSpPr>
        <p:spPr>
          <a:xfrm>
            <a:off x="838200" y="1825625"/>
            <a:ext cx="10515600" cy="1669929"/>
          </a:xfrm>
        </p:spPr>
        <p:txBody>
          <a:bodyPr/>
          <a:lstStyle/>
          <a:p>
            <a:pPr marL="0" indent="0">
              <a:buNone/>
            </a:pPr>
            <a:r>
              <a:rPr lang="ru-RU" dirty="0"/>
              <a:t>В восемь лет мальчик [ сбежал / сбегал ] из дома. </a:t>
            </a:r>
          </a:p>
          <a:p>
            <a:pPr marL="0" indent="0">
              <a:buNone/>
            </a:pPr>
            <a:endParaRPr lang="nb-NO" dirty="0"/>
          </a:p>
          <a:p>
            <a:pPr marL="0" indent="0">
              <a:buNone/>
            </a:pPr>
            <a:r>
              <a:rPr lang="ru-RU" dirty="0"/>
              <a:t>Богомольная женщина никогда не [ обругала / ругала ] его, но…</a:t>
            </a:r>
            <a:endParaRPr lang="en-US" dirty="0"/>
          </a:p>
        </p:txBody>
      </p:sp>
      <p:graphicFrame>
        <p:nvGraphicFramePr>
          <p:cNvPr id="4" name="Table 3">
            <a:extLst>
              <a:ext uri="{FF2B5EF4-FFF2-40B4-BE49-F238E27FC236}">
                <a16:creationId xmlns:a16="http://schemas.microsoft.com/office/drawing/2014/main" id="{0EBBF48E-84EC-0741-A06E-5B3D2CBD85A4}"/>
              </a:ext>
            </a:extLst>
          </p:cNvPr>
          <p:cNvGraphicFramePr>
            <a:graphicFrameLocks noGrp="1"/>
          </p:cNvGraphicFramePr>
          <p:nvPr>
            <p:extLst>
              <p:ext uri="{D42A27DB-BD31-4B8C-83A1-F6EECF244321}">
                <p14:modId xmlns:p14="http://schemas.microsoft.com/office/powerpoint/2010/main" val="4125851043"/>
              </p:ext>
            </p:extLst>
          </p:nvPr>
        </p:nvGraphicFramePr>
        <p:xfrm>
          <a:off x="838200" y="3630491"/>
          <a:ext cx="10609160" cy="2386780"/>
        </p:xfrm>
        <a:graphic>
          <a:graphicData uri="http://schemas.openxmlformats.org/drawingml/2006/table">
            <a:tbl>
              <a:tblPr firstRow="1" bandRow="1">
                <a:tableStyleId>{5C22544A-7EE6-4342-B048-85BDC9FD1C3A}</a:tableStyleId>
              </a:tblPr>
              <a:tblGrid>
                <a:gridCol w="5272314">
                  <a:extLst>
                    <a:ext uri="{9D8B030D-6E8A-4147-A177-3AD203B41FA5}">
                      <a16:colId xmlns:a16="http://schemas.microsoft.com/office/drawing/2014/main" val="1578725376"/>
                    </a:ext>
                  </a:extLst>
                </a:gridCol>
                <a:gridCol w="1451429">
                  <a:extLst>
                    <a:ext uri="{9D8B030D-6E8A-4147-A177-3AD203B41FA5}">
                      <a16:colId xmlns:a16="http://schemas.microsoft.com/office/drawing/2014/main" val="1024833450"/>
                    </a:ext>
                  </a:extLst>
                </a:gridCol>
                <a:gridCol w="1509486">
                  <a:extLst>
                    <a:ext uri="{9D8B030D-6E8A-4147-A177-3AD203B41FA5}">
                      <a16:colId xmlns:a16="http://schemas.microsoft.com/office/drawing/2014/main" val="3138988007"/>
                    </a:ext>
                  </a:extLst>
                </a:gridCol>
                <a:gridCol w="1262742">
                  <a:extLst>
                    <a:ext uri="{9D8B030D-6E8A-4147-A177-3AD203B41FA5}">
                      <a16:colId xmlns:a16="http://schemas.microsoft.com/office/drawing/2014/main" val="4163452527"/>
                    </a:ext>
                  </a:extLst>
                </a:gridCol>
                <a:gridCol w="1113189">
                  <a:extLst>
                    <a:ext uri="{9D8B030D-6E8A-4147-A177-3AD203B41FA5}">
                      <a16:colId xmlns:a16="http://schemas.microsoft.com/office/drawing/2014/main" val="2009889914"/>
                    </a:ext>
                  </a:extLst>
                </a:gridCol>
              </a:tblGrid>
              <a:tr h="429055">
                <a:tc>
                  <a:txBody>
                    <a:bodyPr/>
                    <a:lstStyle/>
                    <a:p>
                      <a:pPr>
                        <a:spcAft>
                          <a:spcPts val="0"/>
                        </a:spcAft>
                      </a:pPr>
                      <a:r>
                        <a:rPr lang="nb-NO" sz="240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Impossible = 0</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Acceptable = 1</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Excellent = 2</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Average</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715204"/>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Perfective </a:t>
                      </a:r>
                      <a:r>
                        <a:rPr lang="ru-RU" sz="2400" dirty="0">
                          <a:effectLst/>
                          <a:latin typeface="+mn-lt"/>
                          <a:ea typeface="Calibri" panose="020F0502020204030204" pitchFamily="34" charset="0"/>
                          <a:cs typeface="Times New Roman" panose="02020603050405020304" pitchFamily="18" charset="0"/>
                        </a:rPr>
                        <a:t>сбежал</a:t>
                      </a:r>
                      <a:r>
                        <a:rPr lang="en-US" sz="2400" dirty="0">
                          <a:effectLst/>
                          <a:latin typeface="+mn-lt"/>
                          <a:ea typeface="Calibri" panose="020F0502020204030204" pitchFamily="34" charset="0"/>
                          <a:cs typeface="Times New Roman" panose="02020603050405020304" pitchFamily="18" charset="0"/>
                        </a:rPr>
                        <a:t> (original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82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2.0</a:t>
                      </a:r>
                      <a:endParaRPr lang="nb-NO" sz="2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766823"/>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Imperfective </a:t>
                      </a:r>
                      <a:r>
                        <a:rPr lang="ru-RU" sz="2400" dirty="0">
                          <a:effectLst/>
                          <a:latin typeface="+mn-lt"/>
                          <a:ea typeface="Calibri" panose="020F0502020204030204" pitchFamily="34" charset="0"/>
                          <a:cs typeface="Times New Roman" panose="02020603050405020304" pitchFamily="18" charset="0"/>
                        </a:rPr>
                        <a:t>сбегал </a:t>
                      </a:r>
                      <a:r>
                        <a:rPr lang="en-US" sz="2400" dirty="0">
                          <a:effectLst/>
                          <a:latin typeface="+mn-lt"/>
                          <a:ea typeface="Calibri" panose="020F0502020204030204" pitchFamily="34" charset="0"/>
                          <a:cs typeface="Times New Roman" panose="02020603050405020304" pitchFamily="18" charset="0"/>
                        </a:rPr>
                        <a:t>(non-original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68</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12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0.195</a:t>
                      </a:r>
                      <a:endParaRPr lang="nb-NO" sz="2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132434"/>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Perfective </a:t>
                      </a:r>
                      <a:r>
                        <a:rPr lang="ru-RU" sz="2400" dirty="0">
                          <a:effectLst/>
                          <a:latin typeface="+mn-lt"/>
                          <a:ea typeface="Calibri" panose="020F0502020204030204" pitchFamily="34" charset="0"/>
                          <a:cs typeface="Times New Roman" panose="02020603050405020304" pitchFamily="18" charset="0"/>
                        </a:rPr>
                        <a:t>обругала </a:t>
                      </a:r>
                      <a:r>
                        <a:rPr lang="en-US" sz="2400" dirty="0">
                          <a:effectLst/>
                          <a:latin typeface="+mn-lt"/>
                          <a:ea typeface="Calibri" panose="020F0502020204030204" pitchFamily="34" charset="0"/>
                          <a:cs typeface="Times New Roman" panose="02020603050405020304" pitchFamily="18" charset="0"/>
                        </a:rPr>
                        <a:t>(non-original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79</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3</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0.037</a:t>
                      </a:r>
                      <a:endParaRPr lang="nb-NO" sz="2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412355"/>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Imperfective </a:t>
                      </a:r>
                      <a:r>
                        <a:rPr lang="ru-RU" sz="2400" dirty="0">
                          <a:effectLst/>
                          <a:latin typeface="+mn-lt"/>
                          <a:ea typeface="Calibri" panose="020F0502020204030204" pitchFamily="34" charset="0"/>
                          <a:cs typeface="Times New Roman" panose="02020603050405020304" pitchFamily="18" charset="0"/>
                        </a:rPr>
                        <a:t>ругала </a:t>
                      </a:r>
                      <a:r>
                        <a:rPr lang="en-US" sz="2400" dirty="0">
                          <a:effectLst/>
                          <a:latin typeface="+mn-lt"/>
                          <a:ea typeface="Calibri" panose="020F0502020204030204" pitchFamily="34" charset="0"/>
                          <a:cs typeface="Times New Roman" panose="02020603050405020304" pitchFamily="18" charset="0"/>
                        </a:rPr>
                        <a:t>(original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82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dirty="0">
                          <a:effectLst/>
                          <a:latin typeface="+mn-lt"/>
                          <a:ea typeface="Calibri" panose="020F0502020204030204" pitchFamily="34" charset="0"/>
                          <a:cs typeface="Times New Roman" panose="02020603050405020304" pitchFamily="18" charset="0"/>
                        </a:rPr>
                        <a:t>2.0</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8527276"/>
                  </a:ext>
                </a:extLst>
              </a:tr>
            </a:tbl>
          </a:graphicData>
        </a:graphic>
      </p:graphicFrame>
    </p:spTree>
    <p:extLst>
      <p:ext uri="{BB962C8B-B14F-4D97-AF65-F5344CB8AC3E}">
        <p14:creationId xmlns:p14="http://schemas.microsoft.com/office/powerpoint/2010/main" val="152048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a:spLocks noChangeArrowheads="1"/>
          </p:cNvSpPr>
          <p:nvPr/>
        </p:nvSpPr>
        <p:spPr bwMode="auto">
          <a:xfrm>
            <a:off x="6292851" y="815975"/>
            <a:ext cx="3427413" cy="2609850"/>
          </a:xfrm>
          <a:prstGeom prst="roundRect">
            <a:avLst>
              <a:gd name="adj" fmla="val 16667"/>
            </a:avLst>
          </a:prstGeom>
          <a:noFill/>
          <a:ln w="38100">
            <a:solidFill>
              <a:srgbClr val="00607F"/>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defRPr/>
            </a:pPr>
            <a:endParaRPr lang="en-US" altLang="x-none" sz="1800">
              <a:solidFill>
                <a:srgbClr val="FFFFFF"/>
              </a:solidFill>
            </a:endParaRPr>
          </a:p>
        </p:txBody>
      </p:sp>
      <p:sp>
        <p:nvSpPr>
          <p:cNvPr id="4" name="Rounded Rectangular Callout 3"/>
          <p:cNvSpPr>
            <a:spLocks noChangeArrowheads="1"/>
          </p:cNvSpPr>
          <p:nvPr/>
        </p:nvSpPr>
        <p:spPr bwMode="auto">
          <a:xfrm>
            <a:off x="2330451" y="815976"/>
            <a:ext cx="3636963" cy="2468563"/>
          </a:xfrm>
          <a:prstGeom prst="wedgeRoundRectCallout">
            <a:avLst>
              <a:gd name="adj1" fmla="val 59898"/>
              <a:gd name="adj2" fmla="val -10773"/>
              <a:gd name="adj3" fmla="val 16667"/>
            </a:avLst>
          </a:prstGeom>
          <a:noFill/>
          <a:ln w="38100">
            <a:solidFill>
              <a:srgbClr val="00607F"/>
            </a:solidFill>
            <a:miter lim="800000"/>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Calibri" charset="0"/>
                <a:ea typeface="ＭＳ Ｐゴシック" charset="-128"/>
              </a:defRPr>
            </a:lvl9pPr>
          </a:lstStyle>
          <a:p>
            <a:pPr algn="ctr">
              <a:defRPr/>
            </a:pPr>
            <a:r>
              <a:rPr lang="nb-NO" altLang="x-none" b="1" dirty="0"/>
              <a:t>17</a:t>
            </a:r>
            <a:r>
              <a:rPr lang="ru-RU" altLang="x-none" b="1" dirty="0"/>
              <a:t>% </a:t>
            </a:r>
            <a:r>
              <a:rPr lang="nb-NO" altLang="x-none" b="1" dirty="0" err="1"/>
              <a:t>of</a:t>
            </a:r>
            <a:r>
              <a:rPr lang="nb-NO" altLang="x-none" b="1" dirty="0"/>
              <a:t> </a:t>
            </a:r>
            <a:r>
              <a:rPr lang="nb-NO" altLang="x-none" b="1" dirty="0" err="1"/>
              <a:t>the</a:t>
            </a:r>
            <a:r>
              <a:rPr lang="nb-NO" altLang="x-none" b="1" dirty="0"/>
              <a:t> data is </a:t>
            </a:r>
            <a:r>
              <a:rPr lang="nb-NO" altLang="x-none" b="1" dirty="0" err="1"/>
              <a:t>here</a:t>
            </a:r>
            <a:r>
              <a:rPr lang="nb-NO" altLang="x-none" b="1" dirty="0"/>
              <a:t>.</a:t>
            </a:r>
          </a:p>
          <a:p>
            <a:pPr algn="ctr">
              <a:defRPr/>
            </a:pPr>
            <a:r>
              <a:rPr lang="nb-NO" altLang="x-none" b="1" dirty="0"/>
              <a:t>Speakers </a:t>
            </a:r>
            <a:r>
              <a:rPr lang="nb-NO" altLang="x-none" b="1" dirty="0" err="1"/>
              <a:t>accept</a:t>
            </a:r>
            <a:r>
              <a:rPr lang="nb-NO" altLang="x-none" b="1" dirty="0"/>
              <a:t> </a:t>
            </a:r>
            <a:r>
              <a:rPr lang="nb-NO" altLang="x-none" b="1" dirty="0" err="1"/>
              <a:t>both</a:t>
            </a:r>
            <a:r>
              <a:rPr lang="nb-NO" altLang="x-none" b="1" dirty="0"/>
              <a:t> </a:t>
            </a:r>
            <a:r>
              <a:rPr lang="nb-NO" altLang="x-none" b="1" dirty="0" err="1"/>
              <a:t>aspects</a:t>
            </a:r>
            <a:r>
              <a:rPr lang="nb-NO" altLang="x-none" b="1" dirty="0"/>
              <a:t>.</a:t>
            </a:r>
          </a:p>
          <a:p>
            <a:pPr algn="ctr">
              <a:defRPr/>
            </a:pPr>
            <a:r>
              <a:rPr lang="nb-NO" altLang="x-none" b="1" dirty="0" err="1"/>
              <a:t>Redundancy</a:t>
            </a:r>
            <a:r>
              <a:rPr lang="nb-NO" altLang="x-none" b="1" dirty="0"/>
              <a:t> is LOW.</a:t>
            </a:r>
          </a:p>
          <a:p>
            <a:pPr algn="ctr">
              <a:defRPr/>
            </a:pPr>
            <a:r>
              <a:rPr lang="nb-NO" altLang="x-none" b="1" dirty="0" err="1"/>
              <a:t>Saliency</a:t>
            </a:r>
            <a:r>
              <a:rPr lang="nb-NO" altLang="x-none" b="1" dirty="0"/>
              <a:t> </a:t>
            </a:r>
            <a:r>
              <a:rPr lang="nb-NO" altLang="x-none" b="1" dirty="0" err="1"/>
              <a:t>of</a:t>
            </a:r>
            <a:r>
              <a:rPr lang="nb-NO" altLang="x-none" b="1" dirty="0"/>
              <a:t> </a:t>
            </a:r>
            <a:r>
              <a:rPr lang="nb-NO" altLang="x-none" b="1" dirty="0" err="1"/>
              <a:t>construal</a:t>
            </a:r>
            <a:r>
              <a:rPr lang="nb-NO" altLang="x-none" b="1" dirty="0"/>
              <a:t> is HIGH.</a:t>
            </a:r>
            <a:endParaRPr lang="en-US" altLang="x-none" b="1" dirty="0"/>
          </a:p>
        </p:txBody>
      </p:sp>
    </p:spTree>
    <p:extLst>
      <p:ext uri="{BB962C8B-B14F-4D97-AF65-F5344CB8AC3E}">
        <p14:creationId xmlns:p14="http://schemas.microsoft.com/office/powerpoint/2010/main" val="122026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FD9-C40F-3146-B12A-D8E3FA31174D}"/>
              </a:ext>
            </a:extLst>
          </p:cNvPr>
          <p:cNvSpPr>
            <a:spLocks noGrp="1"/>
          </p:cNvSpPr>
          <p:nvPr>
            <p:ph type="title"/>
          </p:nvPr>
        </p:nvSpPr>
        <p:spPr/>
        <p:txBody>
          <a:bodyPr/>
          <a:lstStyle/>
          <a:p>
            <a:r>
              <a:rPr lang="en-US" b="1" dirty="0"/>
              <a:t>Examples of test items where redundancy of aspect is LOW and construal is HIGH</a:t>
            </a:r>
          </a:p>
        </p:txBody>
      </p:sp>
      <p:sp>
        <p:nvSpPr>
          <p:cNvPr id="3" name="Content Placeholder 2">
            <a:extLst>
              <a:ext uri="{FF2B5EF4-FFF2-40B4-BE49-F238E27FC236}">
                <a16:creationId xmlns:a16="http://schemas.microsoft.com/office/drawing/2014/main" id="{89B034ED-CDA0-7B44-B304-D148C6D71AC6}"/>
              </a:ext>
            </a:extLst>
          </p:cNvPr>
          <p:cNvSpPr>
            <a:spLocks noGrp="1"/>
          </p:cNvSpPr>
          <p:nvPr>
            <p:ph idx="1"/>
          </p:nvPr>
        </p:nvSpPr>
        <p:spPr>
          <a:xfrm>
            <a:off x="838199" y="1825625"/>
            <a:ext cx="10787743" cy="1669929"/>
          </a:xfrm>
        </p:spPr>
        <p:txBody>
          <a:bodyPr>
            <a:normAutofit fontScale="92500"/>
          </a:bodyPr>
          <a:lstStyle/>
          <a:p>
            <a:pPr marL="0" indent="0">
              <a:buNone/>
            </a:pPr>
            <a:r>
              <a:rPr lang="ru-RU" dirty="0"/>
              <a:t>Он умел незаметно [ вытащить / вытаскивать </a:t>
            </a:r>
            <a:r>
              <a:rPr lang="en-US" dirty="0"/>
              <a:t>]</a:t>
            </a:r>
            <a:r>
              <a:rPr lang="ru-RU" dirty="0"/>
              <a:t> деньги из кармана зеваки. </a:t>
            </a:r>
          </a:p>
          <a:p>
            <a:pPr marL="0" indent="0">
              <a:buNone/>
            </a:pPr>
            <a:endParaRPr lang="nb-NO" dirty="0"/>
          </a:p>
          <a:p>
            <a:pPr marL="0" indent="0">
              <a:buNone/>
            </a:pPr>
            <a:r>
              <a:rPr lang="ru-RU" dirty="0"/>
              <a:t>Выжившую из ума старуху никто всерьез не [ принял / принимал ], но…</a:t>
            </a:r>
            <a:endParaRPr lang="en-US" dirty="0"/>
          </a:p>
        </p:txBody>
      </p:sp>
      <p:graphicFrame>
        <p:nvGraphicFramePr>
          <p:cNvPr id="4" name="Table 3">
            <a:extLst>
              <a:ext uri="{FF2B5EF4-FFF2-40B4-BE49-F238E27FC236}">
                <a16:creationId xmlns:a16="http://schemas.microsoft.com/office/drawing/2014/main" id="{0EBBF48E-84EC-0741-A06E-5B3D2CBD85A4}"/>
              </a:ext>
            </a:extLst>
          </p:cNvPr>
          <p:cNvGraphicFramePr>
            <a:graphicFrameLocks noGrp="1"/>
          </p:cNvGraphicFramePr>
          <p:nvPr>
            <p:extLst>
              <p:ext uri="{D42A27DB-BD31-4B8C-83A1-F6EECF244321}">
                <p14:modId xmlns:p14="http://schemas.microsoft.com/office/powerpoint/2010/main" val="591921171"/>
              </p:ext>
            </p:extLst>
          </p:nvPr>
        </p:nvGraphicFramePr>
        <p:xfrm>
          <a:off x="838200" y="3630491"/>
          <a:ext cx="10609160" cy="2689245"/>
        </p:xfrm>
        <a:graphic>
          <a:graphicData uri="http://schemas.openxmlformats.org/drawingml/2006/table">
            <a:tbl>
              <a:tblPr firstRow="1" bandRow="1">
                <a:tableStyleId>{5C22544A-7EE6-4342-B048-85BDC9FD1C3A}</a:tableStyleId>
              </a:tblPr>
              <a:tblGrid>
                <a:gridCol w="5272314">
                  <a:extLst>
                    <a:ext uri="{9D8B030D-6E8A-4147-A177-3AD203B41FA5}">
                      <a16:colId xmlns:a16="http://schemas.microsoft.com/office/drawing/2014/main" val="1578725376"/>
                    </a:ext>
                  </a:extLst>
                </a:gridCol>
                <a:gridCol w="1451429">
                  <a:extLst>
                    <a:ext uri="{9D8B030D-6E8A-4147-A177-3AD203B41FA5}">
                      <a16:colId xmlns:a16="http://schemas.microsoft.com/office/drawing/2014/main" val="1024833450"/>
                    </a:ext>
                  </a:extLst>
                </a:gridCol>
                <a:gridCol w="1509486">
                  <a:extLst>
                    <a:ext uri="{9D8B030D-6E8A-4147-A177-3AD203B41FA5}">
                      <a16:colId xmlns:a16="http://schemas.microsoft.com/office/drawing/2014/main" val="3138988007"/>
                    </a:ext>
                  </a:extLst>
                </a:gridCol>
                <a:gridCol w="1262742">
                  <a:extLst>
                    <a:ext uri="{9D8B030D-6E8A-4147-A177-3AD203B41FA5}">
                      <a16:colId xmlns:a16="http://schemas.microsoft.com/office/drawing/2014/main" val="4163452527"/>
                    </a:ext>
                  </a:extLst>
                </a:gridCol>
                <a:gridCol w="1113189">
                  <a:extLst>
                    <a:ext uri="{9D8B030D-6E8A-4147-A177-3AD203B41FA5}">
                      <a16:colId xmlns:a16="http://schemas.microsoft.com/office/drawing/2014/main" val="2009889914"/>
                    </a:ext>
                  </a:extLst>
                </a:gridCol>
              </a:tblGrid>
              <a:tr h="429055">
                <a:tc>
                  <a:txBody>
                    <a:bodyPr/>
                    <a:lstStyle/>
                    <a:p>
                      <a:pPr>
                        <a:spcAft>
                          <a:spcPts val="0"/>
                        </a:spcAft>
                      </a:pPr>
                      <a:r>
                        <a:rPr lang="nb-NO" sz="240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Impossible = 0</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Acceptable = 1</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Excellent = 2</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Average</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715204"/>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Perfective </a:t>
                      </a:r>
                      <a:r>
                        <a:rPr lang="ru-RU" sz="2400" dirty="0"/>
                        <a:t>вытащить</a:t>
                      </a:r>
                      <a:r>
                        <a:rPr lang="en-US" sz="2400" dirty="0">
                          <a:effectLst/>
                          <a:latin typeface="+mn-lt"/>
                          <a:ea typeface="Calibri" panose="020F0502020204030204" pitchFamily="34" charset="0"/>
                          <a:cs typeface="Times New Roman" panose="02020603050405020304" pitchFamily="18" charset="0"/>
                        </a:rPr>
                        <a:t> (original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10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40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32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1.268</a:t>
                      </a:r>
                      <a:endParaRPr lang="nb-NO" sz="2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766823"/>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Imperfective </a:t>
                      </a:r>
                      <a:r>
                        <a:rPr lang="ru-RU" sz="2400" dirty="0"/>
                        <a:t>вытаскивать</a:t>
                      </a:r>
                      <a:r>
                        <a:rPr lang="ru-RU" sz="2400" dirty="0">
                          <a:effectLst/>
                          <a:latin typeface="+mn-lt"/>
                          <a:ea typeface="Calibri" panose="020F0502020204030204" pitchFamily="34" charset="0"/>
                          <a:cs typeface="Times New Roman" panose="02020603050405020304" pitchFamily="18" charset="0"/>
                        </a:rPr>
                        <a:t> </a:t>
                      </a:r>
                      <a:r>
                        <a:rPr lang="en-US" sz="2400" dirty="0">
                          <a:effectLst/>
                          <a:latin typeface="+mn-lt"/>
                          <a:ea typeface="Calibri" panose="020F0502020204030204" pitchFamily="34" charset="0"/>
                          <a:cs typeface="Times New Roman" panose="02020603050405020304" pitchFamily="18" charset="0"/>
                        </a:rPr>
                        <a:t>(non-original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2</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25</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55</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endParaRPr lang="ru-RU" sz="2400" dirty="0">
                        <a:effectLst/>
                        <a:latin typeface="+mn-lt"/>
                        <a:ea typeface="Calibri" panose="020F0502020204030204" pitchFamily="34" charset="0"/>
                        <a:cs typeface="Times New Roman" panose="02020603050405020304" pitchFamily="18" charset="0"/>
                      </a:endParaRPr>
                    </a:p>
                    <a:p>
                      <a:pPr algn="r">
                        <a:spcAft>
                          <a:spcPts val="0"/>
                        </a:spcAft>
                      </a:pPr>
                      <a:r>
                        <a:rPr lang="en-US" sz="2400" dirty="0">
                          <a:effectLst/>
                          <a:latin typeface="+mn-lt"/>
                          <a:ea typeface="Calibri" panose="020F0502020204030204" pitchFamily="34" charset="0"/>
                          <a:cs typeface="Times New Roman" panose="02020603050405020304" pitchFamily="18" charset="0"/>
                        </a:rPr>
                        <a:t>1.646</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132434"/>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Perfective </a:t>
                      </a:r>
                      <a:r>
                        <a:rPr lang="ru-RU" sz="2400" dirty="0"/>
                        <a:t>принял</a:t>
                      </a:r>
                      <a:r>
                        <a:rPr lang="ru-RU" sz="2400" dirty="0">
                          <a:effectLst/>
                          <a:latin typeface="+mn-lt"/>
                          <a:ea typeface="Calibri" panose="020F0502020204030204" pitchFamily="34" charset="0"/>
                          <a:cs typeface="Times New Roman" panose="02020603050405020304" pitchFamily="18" charset="0"/>
                        </a:rPr>
                        <a:t> </a:t>
                      </a:r>
                      <a:r>
                        <a:rPr lang="en-US" sz="2400" dirty="0">
                          <a:effectLst/>
                          <a:latin typeface="+mn-lt"/>
                          <a:ea typeface="Calibri" panose="020F0502020204030204" pitchFamily="34" charset="0"/>
                          <a:cs typeface="Times New Roman" panose="02020603050405020304" pitchFamily="18" charset="0"/>
                        </a:rPr>
                        <a:t>(non-original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9</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30</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43</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1.415</a:t>
                      </a:r>
                      <a:endParaRPr lang="nb-NO" sz="2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412355"/>
                  </a:ext>
                </a:extLst>
              </a:tr>
              <a:tr h="429055">
                <a:tc>
                  <a:txBody>
                    <a:bodyPr/>
                    <a:lstStyle/>
                    <a:p>
                      <a:pPr>
                        <a:spcAft>
                          <a:spcPts val="0"/>
                        </a:spcAft>
                      </a:pPr>
                      <a:r>
                        <a:rPr lang="en-US" sz="2400" dirty="0">
                          <a:effectLst/>
                          <a:latin typeface="+mn-lt"/>
                          <a:ea typeface="Calibri" panose="020F0502020204030204" pitchFamily="34" charset="0"/>
                          <a:cs typeface="Times New Roman" panose="02020603050405020304" pitchFamily="18" charset="0"/>
                        </a:rPr>
                        <a:t>Imperfective </a:t>
                      </a:r>
                      <a:r>
                        <a:rPr lang="ru-RU" sz="2400" dirty="0"/>
                        <a:t>принимал</a:t>
                      </a:r>
                      <a:r>
                        <a:rPr lang="ru-RU" sz="2400" dirty="0">
                          <a:effectLst/>
                          <a:latin typeface="+mn-lt"/>
                          <a:ea typeface="Calibri" panose="020F0502020204030204" pitchFamily="34" charset="0"/>
                          <a:cs typeface="Times New Roman" panose="02020603050405020304" pitchFamily="18" charset="0"/>
                        </a:rPr>
                        <a:t> </a:t>
                      </a:r>
                      <a:r>
                        <a:rPr lang="en-US" sz="2400" dirty="0">
                          <a:effectLst/>
                          <a:latin typeface="+mn-lt"/>
                          <a:ea typeface="Calibri" panose="020F0502020204030204" pitchFamily="34" charset="0"/>
                          <a:cs typeface="Times New Roman" panose="02020603050405020304" pitchFamily="18" charset="0"/>
                        </a:rPr>
                        <a:t>(original aspect)</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4</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25</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a:effectLst/>
                          <a:latin typeface="+mn-lt"/>
                          <a:ea typeface="Calibri" panose="020F0502020204030204" pitchFamily="34" charset="0"/>
                          <a:cs typeface="Times New Roman" panose="02020603050405020304" pitchFamily="18" charset="0"/>
                        </a:rPr>
                        <a:t>53</a:t>
                      </a:r>
                      <a:endParaRPr lang="nb-NO" sz="24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400" dirty="0">
                          <a:effectLst/>
                          <a:latin typeface="+mn-lt"/>
                          <a:ea typeface="Calibri" panose="020F0502020204030204" pitchFamily="34" charset="0"/>
                          <a:cs typeface="Times New Roman" panose="02020603050405020304" pitchFamily="18" charset="0"/>
                        </a:rPr>
                        <a:t>1.598</a:t>
                      </a:r>
                      <a:endParaRPr lang="nb-NO"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8527276"/>
                  </a:ext>
                </a:extLst>
              </a:tr>
            </a:tbl>
          </a:graphicData>
        </a:graphic>
      </p:graphicFrame>
    </p:spTree>
    <p:extLst>
      <p:ext uri="{BB962C8B-B14F-4D97-AF65-F5344CB8AC3E}">
        <p14:creationId xmlns:p14="http://schemas.microsoft.com/office/powerpoint/2010/main" val="20407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45F7-EDFA-EE40-AB6B-D416A8F5C34F}"/>
              </a:ext>
            </a:extLst>
          </p:cNvPr>
          <p:cNvSpPr>
            <a:spLocks noGrp="1"/>
          </p:cNvSpPr>
          <p:nvPr>
            <p:ph type="title"/>
          </p:nvPr>
        </p:nvSpPr>
        <p:spPr/>
        <p:txBody>
          <a:bodyPr/>
          <a:lstStyle/>
          <a:p>
            <a:r>
              <a:rPr lang="en-US" b="1" dirty="0"/>
              <a:t>Presence/Absence of Triggers Doesn’t Seem to Matter to Native Speakers</a:t>
            </a:r>
          </a:p>
        </p:txBody>
      </p:sp>
      <p:graphicFrame>
        <p:nvGraphicFramePr>
          <p:cNvPr id="4" name="Content Placeholder 3">
            <a:extLst>
              <a:ext uri="{FF2B5EF4-FFF2-40B4-BE49-F238E27FC236}">
                <a16:creationId xmlns:a16="http://schemas.microsoft.com/office/drawing/2014/main" id="{39D94C2C-6027-5D4C-9E79-7EF6E8AAC715}"/>
              </a:ext>
            </a:extLst>
          </p:cNvPr>
          <p:cNvGraphicFramePr>
            <a:graphicFrameLocks noGrp="1"/>
          </p:cNvGraphicFramePr>
          <p:nvPr>
            <p:ph idx="1"/>
            <p:extLst>
              <p:ext uri="{D42A27DB-BD31-4B8C-83A1-F6EECF244321}">
                <p14:modId xmlns:p14="http://schemas.microsoft.com/office/powerpoint/2010/main" val="2397068307"/>
              </p:ext>
            </p:extLst>
          </p:nvPr>
        </p:nvGraphicFramePr>
        <p:xfrm>
          <a:off x="838200" y="1825625"/>
          <a:ext cx="10515600" cy="3840480"/>
        </p:xfrm>
        <a:graphic>
          <a:graphicData uri="http://schemas.openxmlformats.org/drawingml/2006/table">
            <a:tbl>
              <a:tblPr firstRow="1" bandRow="1">
                <a:tableStyleId>{5C22544A-7EE6-4342-B048-85BDC9FD1C3A}</a:tableStyleId>
              </a:tblPr>
              <a:tblGrid>
                <a:gridCol w="3283857">
                  <a:extLst>
                    <a:ext uri="{9D8B030D-6E8A-4147-A177-3AD203B41FA5}">
                      <a16:colId xmlns:a16="http://schemas.microsoft.com/office/drawing/2014/main" val="3233065737"/>
                    </a:ext>
                  </a:extLst>
                </a:gridCol>
                <a:gridCol w="2670629">
                  <a:extLst>
                    <a:ext uri="{9D8B030D-6E8A-4147-A177-3AD203B41FA5}">
                      <a16:colId xmlns:a16="http://schemas.microsoft.com/office/drawing/2014/main" val="911355433"/>
                    </a:ext>
                  </a:extLst>
                </a:gridCol>
                <a:gridCol w="2438400">
                  <a:extLst>
                    <a:ext uri="{9D8B030D-6E8A-4147-A177-3AD203B41FA5}">
                      <a16:colId xmlns:a16="http://schemas.microsoft.com/office/drawing/2014/main" val="165877815"/>
                    </a:ext>
                  </a:extLst>
                </a:gridCol>
                <a:gridCol w="2122714">
                  <a:extLst>
                    <a:ext uri="{9D8B030D-6E8A-4147-A177-3AD203B41FA5}">
                      <a16:colId xmlns:a16="http://schemas.microsoft.com/office/drawing/2014/main" val="3426054988"/>
                    </a:ext>
                  </a:extLst>
                </a:gridCol>
              </a:tblGrid>
              <a:tr h="370840">
                <a:tc>
                  <a:txBody>
                    <a:bodyPr/>
                    <a:lstStyle/>
                    <a:p>
                      <a:endParaRPr lang="en-US"/>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Number of test item pairs</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Mean rating</a:t>
                      </a:r>
                      <a:endParaRPr lang="nb-NO" sz="2800">
                        <a:effectLst/>
                        <a:latin typeface="+mn-lt"/>
                        <a:ea typeface="Calibri" panose="020F0502020204030204" pitchFamily="34" charset="0"/>
                        <a:cs typeface="Times New Roman" panose="02020603050405020304" pitchFamily="18" charset="0"/>
                      </a:endParaRPr>
                    </a:p>
                    <a:p>
                      <a:pPr algn="ctr">
                        <a:spcAft>
                          <a:spcPts val="0"/>
                        </a:spcAft>
                      </a:pPr>
                      <a:r>
                        <a:rPr lang="en-US" sz="2800">
                          <a:effectLst/>
                          <a:latin typeface="+mn-lt"/>
                          <a:ea typeface="Calibri" panose="020F0502020204030204" pitchFamily="34" charset="0"/>
                          <a:cs typeface="Times New Roman" panose="02020603050405020304" pitchFamily="18" charset="0"/>
                        </a:rPr>
                        <a:t>(original aspect)</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Mean rating</a:t>
                      </a:r>
                      <a:endParaRPr lang="nb-NO" sz="2800" dirty="0">
                        <a:effectLst/>
                        <a:latin typeface="+mn-lt"/>
                        <a:ea typeface="Calibri" panose="020F0502020204030204" pitchFamily="34" charset="0"/>
                        <a:cs typeface="Times New Roman" panose="02020603050405020304" pitchFamily="18" charset="0"/>
                      </a:endParaRPr>
                    </a:p>
                    <a:p>
                      <a:pPr algn="ctr">
                        <a:spcAft>
                          <a:spcPts val="0"/>
                        </a:spcAft>
                      </a:pPr>
                      <a:r>
                        <a:rPr lang="en-US" sz="2800" dirty="0">
                          <a:effectLst/>
                          <a:latin typeface="+mn-lt"/>
                          <a:ea typeface="Calibri" panose="020F0502020204030204" pitchFamily="34" charset="0"/>
                          <a:cs typeface="Times New Roman" panose="02020603050405020304" pitchFamily="18" charset="0"/>
                        </a:rPr>
                        <a:t>(non-original aspect)</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6183654"/>
                  </a:ext>
                </a:extLst>
              </a:tr>
              <a:tr h="370840">
                <a:tc>
                  <a:txBody>
                    <a:bodyPr/>
                    <a:lstStyle/>
                    <a:p>
                      <a:pPr>
                        <a:spcAft>
                          <a:spcPts val="0"/>
                        </a:spcAft>
                      </a:pPr>
                      <a:r>
                        <a:rPr lang="en-US" sz="2800">
                          <a:effectLst/>
                          <a:latin typeface="+mn-lt"/>
                          <a:ea typeface="Calibri" panose="020F0502020204030204" pitchFamily="34" charset="0"/>
                          <a:cs typeface="Times New Roman" panose="02020603050405020304" pitchFamily="18" charset="0"/>
                        </a:rPr>
                        <a:t>Triggers associated with Perfective</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55</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1.8658</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0.5985</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337632"/>
                  </a:ext>
                </a:extLst>
              </a:tr>
              <a:tr h="370840">
                <a:tc>
                  <a:txBody>
                    <a:bodyPr/>
                    <a:lstStyle/>
                    <a:p>
                      <a:pPr>
                        <a:spcAft>
                          <a:spcPts val="0"/>
                        </a:spcAft>
                      </a:pPr>
                      <a:r>
                        <a:rPr lang="en-US" sz="2800">
                          <a:effectLst/>
                          <a:latin typeface="+mn-lt"/>
                          <a:ea typeface="Calibri" panose="020F0502020204030204" pitchFamily="34" charset="0"/>
                          <a:cs typeface="Times New Roman" panose="02020603050405020304" pitchFamily="18" charset="0"/>
                        </a:rPr>
                        <a:t>Triggers associated with Imperfective</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57</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1.9158</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0.2570</a:t>
                      </a:r>
                      <a:endParaRPr lang="nb-NO" sz="2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1778226"/>
                  </a:ext>
                </a:extLst>
              </a:tr>
              <a:tr h="370840">
                <a:tc>
                  <a:txBody>
                    <a:bodyPr/>
                    <a:lstStyle/>
                    <a:p>
                      <a:pPr>
                        <a:spcAft>
                          <a:spcPts val="0"/>
                        </a:spcAft>
                      </a:pPr>
                      <a:r>
                        <a:rPr lang="en-US" sz="2800">
                          <a:effectLst/>
                          <a:latin typeface="+mn-lt"/>
                          <a:ea typeface="Calibri" panose="020F0502020204030204" pitchFamily="34" charset="0"/>
                          <a:cs typeface="Times New Roman" panose="02020603050405020304" pitchFamily="18" charset="0"/>
                        </a:rPr>
                        <a:t>Triggers (total)</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112</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1.8912</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0.4247</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2734457"/>
                  </a:ext>
                </a:extLst>
              </a:tr>
              <a:tr h="370840">
                <a:tc>
                  <a:txBody>
                    <a:bodyPr/>
                    <a:lstStyle/>
                    <a:p>
                      <a:pPr>
                        <a:spcAft>
                          <a:spcPts val="0"/>
                        </a:spcAft>
                      </a:pPr>
                      <a:r>
                        <a:rPr lang="en-US" sz="2800" dirty="0">
                          <a:effectLst/>
                          <a:latin typeface="+mn-lt"/>
                          <a:ea typeface="Calibri" panose="020F0502020204030204" pitchFamily="34" charset="0"/>
                          <a:cs typeface="Times New Roman" panose="02020603050405020304" pitchFamily="18" charset="0"/>
                        </a:rPr>
                        <a:t>Remaining test items</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561</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a:effectLst/>
                          <a:latin typeface="+mn-lt"/>
                          <a:ea typeface="Calibri" panose="020F0502020204030204" pitchFamily="34" charset="0"/>
                          <a:cs typeface="Times New Roman" panose="02020603050405020304" pitchFamily="18" charset="0"/>
                        </a:rPr>
                        <a:t>1.8414</a:t>
                      </a:r>
                      <a:endParaRPr lang="nb-NO" sz="2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2800" dirty="0">
                          <a:effectLst/>
                          <a:latin typeface="+mn-lt"/>
                          <a:ea typeface="Calibri" panose="020F0502020204030204" pitchFamily="34" charset="0"/>
                          <a:cs typeface="Times New Roman" panose="02020603050405020304" pitchFamily="18" charset="0"/>
                        </a:rPr>
                        <a:t>0.5453</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518060"/>
                  </a:ext>
                </a:extLst>
              </a:tr>
            </a:tbl>
          </a:graphicData>
        </a:graphic>
      </p:graphicFrame>
    </p:spTree>
    <p:extLst>
      <p:ext uri="{BB962C8B-B14F-4D97-AF65-F5344CB8AC3E}">
        <p14:creationId xmlns:p14="http://schemas.microsoft.com/office/powerpoint/2010/main" val="136674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FD9-C40F-3146-B12A-D8E3FA31174D}"/>
              </a:ext>
            </a:extLst>
          </p:cNvPr>
          <p:cNvSpPr>
            <a:spLocks noGrp="1"/>
          </p:cNvSpPr>
          <p:nvPr>
            <p:ph type="title"/>
          </p:nvPr>
        </p:nvSpPr>
        <p:spPr/>
        <p:txBody>
          <a:bodyPr/>
          <a:lstStyle/>
          <a:p>
            <a:r>
              <a:rPr lang="en-US" b="1" dirty="0"/>
              <a:t>Native speakers are less consistent in rating of the non-original aspect</a:t>
            </a:r>
          </a:p>
        </p:txBody>
      </p:sp>
      <p:sp>
        <p:nvSpPr>
          <p:cNvPr id="3" name="Content Placeholder 2">
            <a:extLst>
              <a:ext uri="{FF2B5EF4-FFF2-40B4-BE49-F238E27FC236}">
                <a16:creationId xmlns:a16="http://schemas.microsoft.com/office/drawing/2014/main" id="{89B034ED-CDA0-7B44-B304-D148C6D71AC6}"/>
              </a:ext>
            </a:extLst>
          </p:cNvPr>
          <p:cNvSpPr>
            <a:spLocks noGrp="1"/>
          </p:cNvSpPr>
          <p:nvPr>
            <p:ph idx="1"/>
          </p:nvPr>
        </p:nvSpPr>
        <p:spPr>
          <a:xfrm>
            <a:off x="838199" y="2108428"/>
            <a:ext cx="10787743" cy="874032"/>
          </a:xfrm>
        </p:spPr>
        <p:txBody>
          <a:bodyPr>
            <a:normAutofit/>
          </a:bodyPr>
          <a:lstStyle/>
          <a:p>
            <a:pPr marL="0" indent="0">
              <a:buNone/>
            </a:pPr>
            <a:r>
              <a:rPr lang="ru-RU" dirty="0"/>
              <a:t>Фагов [подвергли / подвергали ] </a:t>
            </a:r>
            <a:r>
              <a:rPr lang="ru-RU" dirty="0" err="1"/>
              <a:t>полногеномному</a:t>
            </a:r>
            <a:r>
              <a:rPr lang="ru-RU" dirty="0"/>
              <a:t> </a:t>
            </a:r>
            <a:r>
              <a:rPr lang="ru-RU" dirty="0" err="1"/>
              <a:t>секвенированию</a:t>
            </a:r>
            <a:endParaRPr lang="en-US" dirty="0"/>
          </a:p>
        </p:txBody>
      </p:sp>
      <p:graphicFrame>
        <p:nvGraphicFramePr>
          <p:cNvPr id="4" name="Table 3">
            <a:extLst>
              <a:ext uri="{FF2B5EF4-FFF2-40B4-BE49-F238E27FC236}">
                <a16:creationId xmlns:a16="http://schemas.microsoft.com/office/drawing/2014/main" id="{0EBBF48E-84EC-0741-A06E-5B3D2CBD85A4}"/>
              </a:ext>
            </a:extLst>
          </p:cNvPr>
          <p:cNvGraphicFramePr>
            <a:graphicFrameLocks noGrp="1"/>
          </p:cNvGraphicFramePr>
          <p:nvPr>
            <p:extLst>
              <p:ext uri="{D42A27DB-BD31-4B8C-83A1-F6EECF244321}">
                <p14:modId xmlns:p14="http://schemas.microsoft.com/office/powerpoint/2010/main" val="1135276965"/>
              </p:ext>
            </p:extLst>
          </p:nvPr>
        </p:nvGraphicFramePr>
        <p:xfrm>
          <a:off x="838199" y="3048001"/>
          <a:ext cx="10609160" cy="2377440"/>
        </p:xfrm>
        <a:graphic>
          <a:graphicData uri="http://schemas.openxmlformats.org/drawingml/2006/table">
            <a:tbl>
              <a:tblPr firstRow="1" bandRow="1">
                <a:tableStyleId>{5C22544A-7EE6-4342-B048-85BDC9FD1C3A}</a:tableStyleId>
              </a:tblPr>
              <a:tblGrid>
                <a:gridCol w="5272314">
                  <a:extLst>
                    <a:ext uri="{9D8B030D-6E8A-4147-A177-3AD203B41FA5}">
                      <a16:colId xmlns:a16="http://schemas.microsoft.com/office/drawing/2014/main" val="1578725376"/>
                    </a:ext>
                  </a:extLst>
                </a:gridCol>
                <a:gridCol w="1451429">
                  <a:extLst>
                    <a:ext uri="{9D8B030D-6E8A-4147-A177-3AD203B41FA5}">
                      <a16:colId xmlns:a16="http://schemas.microsoft.com/office/drawing/2014/main" val="1024833450"/>
                    </a:ext>
                  </a:extLst>
                </a:gridCol>
                <a:gridCol w="1509486">
                  <a:extLst>
                    <a:ext uri="{9D8B030D-6E8A-4147-A177-3AD203B41FA5}">
                      <a16:colId xmlns:a16="http://schemas.microsoft.com/office/drawing/2014/main" val="3138988007"/>
                    </a:ext>
                  </a:extLst>
                </a:gridCol>
                <a:gridCol w="1262742">
                  <a:extLst>
                    <a:ext uri="{9D8B030D-6E8A-4147-A177-3AD203B41FA5}">
                      <a16:colId xmlns:a16="http://schemas.microsoft.com/office/drawing/2014/main" val="4163452527"/>
                    </a:ext>
                  </a:extLst>
                </a:gridCol>
                <a:gridCol w="1113189">
                  <a:extLst>
                    <a:ext uri="{9D8B030D-6E8A-4147-A177-3AD203B41FA5}">
                      <a16:colId xmlns:a16="http://schemas.microsoft.com/office/drawing/2014/main" val="2009889914"/>
                    </a:ext>
                  </a:extLst>
                </a:gridCol>
              </a:tblGrid>
              <a:tr h="429055">
                <a:tc>
                  <a:txBody>
                    <a:bodyPr/>
                    <a:lstStyle/>
                    <a:p>
                      <a:pPr>
                        <a:spcAft>
                          <a:spcPts val="0"/>
                        </a:spcAft>
                      </a:pPr>
                      <a:r>
                        <a:rPr lang="nb-NO" sz="240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Impossible = 0</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Acceptable = 1</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Excellent = 2</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dirty="0">
                          <a:effectLst/>
                          <a:latin typeface="+mn-lt"/>
                          <a:ea typeface="Calibri" panose="020F0502020204030204" pitchFamily="34" charset="0"/>
                          <a:cs typeface="Times New Roman" panose="02020603050405020304" pitchFamily="18" charset="0"/>
                        </a:rPr>
                        <a:t>Average</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715204"/>
                  </a:ext>
                </a:extLst>
              </a:tr>
              <a:tr h="429055">
                <a:tc>
                  <a:txBody>
                    <a:bodyPr/>
                    <a:lstStyle/>
                    <a:p>
                      <a:pPr>
                        <a:spcAft>
                          <a:spcPts val="0"/>
                        </a:spcAft>
                      </a:pPr>
                      <a:r>
                        <a:rPr lang="en-US" sz="2800" dirty="0">
                          <a:effectLst/>
                          <a:latin typeface="+mn-lt"/>
                          <a:ea typeface="Calibri" panose="020F0502020204030204" pitchFamily="34" charset="0"/>
                          <a:cs typeface="Times New Roman" panose="02020603050405020304" pitchFamily="18" charset="0"/>
                        </a:rPr>
                        <a:t>Perfective </a:t>
                      </a:r>
                      <a:r>
                        <a:rPr lang="ru-RU" sz="2800" dirty="0"/>
                        <a:t>подвергли </a:t>
                      </a:r>
                      <a:r>
                        <a:rPr lang="en-US" sz="2800" dirty="0">
                          <a:effectLst/>
                          <a:latin typeface="+mn-lt"/>
                          <a:ea typeface="Calibri" panose="020F0502020204030204" pitchFamily="34" charset="0"/>
                          <a:cs typeface="Times New Roman" panose="02020603050405020304" pitchFamily="18" charset="0"/>
                        </a:rPr>
                        <a:t>(non-original aspect)</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24</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24</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23</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endParaRPr lang="en-US" sz="2800" dirty="0">
                        <a:effectLst/>
                        <a:latin typeface="+mn-lt"/>
                        <a:ea typeface="Calibri" panose="020F0502020204030204" pitchFamily="34" charset="0"/>
                        <a:cs typeface="Times New Roman" panose="02020603050405020304" pitchFamily="18" charset="0"/>
                      </a:endParaRPr>
                    </a:p>
                    <a:p>
                      <a:pPr algn="r">
                        <a:spcAft>
                          <a:spcPts val="0"/>
                        </a:spcAft>
                      </a:pPr>
                      <a:r>
                        <a:rPr lang="en-US" sz="2800" dirty="0">
                          <a:effectLst/>
                          <a:latin typeface="+mn-lt"/>
                          <a:ea typeface="Calibri" panose="020F0502020204030204" pitchFamily="34" charset="0"/>
                          <a:cs typeface="Times New Roman" panose="02020603050405020304" pitchFamily="18" charset="0"/>
                        </a:rPr>
                        <a:t>0.986</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766823"/>
                  </a:ext>
                </a:extLst>
              </a:tr>
              <a:tr h="429055">
                <a:tc>
                  <a:txBody>
                    <a:bodyPr/>
                    <a:lstStyle/>
                    <a:p>
                      <a:pPr>
                        <a:spcAft>
                          <a:spcPts val="0"/>
                        </a:spcAft>
                      </a:pPr>
                      <a:r>
                        <a:rPr lang="en-US" sz="2800" dirty="0">
                          <a:effectLst/>
                          <a:latin typeface="+mn-lt"/>
                          <a:ea typeface="Calibri" panose="020F0502020204030204" pitchFamily="34" charset="0"/>
                          <a:cs typeface="Times New Roman" panose="02020603050405020304" pitchFamily="18" charset="0"/>
                        </a:rPr>
                        <a:t>Imperfective </a:t>
                      </a:r>
                      <a:r>
                        <a:rPr lang="ru-RU" sz="2800" dirty="0"/>
                        <a:t>подвергали </a:t>
                      </a:r>
                      <a:r>
                        <a:rPr lang="en-US" sz="2800" dirty="0">
                          <a:effectLst/>
                          <a:latin typeface="+mn-lt"/>
                          <a:ea typeface="Calibri" panose="020F0502020204030204" pitchFamily="34" charset="0"/>
                          <a:cs typeface="Times New Roman" panose="02020603050405020304" pitchFamily="18" charset="0"/>
                        </a:rPr>
                        <a:t>(original aspect)</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2</a:t>
                      </a:r>
                      <a:endParaRPr lang="nb-NO" sz="2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13</a:t>
                      </a:r>
                      <a:endParaRPr lang="nb-NO" sz="280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2800">
                          <a:effectLst/>
                          <a:latin typeface="+mn-lt"/>
                          <a:ea typeface="Calibri" panose="020F0502020204030204" pitchFamily="34" charset="0"/>
                          <a:cs typeface="Times New Roman" panose="02020603050405020304" pitchFamily="18" charset="0"/>
                        </a:rPr>
                        <a:t>56</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endParaRPr lang="en-US" sz="2800" dirty="0">
                        <a:effectLst/>
                        <a:latin typeface="+mn-lt"/>
                        <a:ea typeface="Calibri" panose="020F0502020204030204" pitchFamily="34" charset="0"/>
                        <a:cs typeface="Times New Roman" panose="02020603050405020304" pitchFamily="18" charset="0"/>
                      </a:endParaRPr>
                    </a:p>
                    <a:p>
                      <a:pPr algn="r">
                        <a:spcAft>
                          <a:spcPts val="0"/>
                        </a:spcAft>
                      </a:pPr>
                      <a:r>
                        <a:rPr lang="en-US" sz="2800" dirty="0">
                          <a:effectLst/>
                          <a:latin typeface="+mn-lt"/>
                          <a:ea typeface="Calibri" panose="020F0502020204030204" pitchFamily="34" charset="0"/>
                          <a:cs typeface="Times New Roman" panose="02020603050405020304" pitchFamily="18" charset="0"/>
                        </a:rPr>
                        <a:t>1.761</a:t>
                      </a:r>
                      <a:endParaRPr lang="nb-NO" sz="2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3132434"/>
                  </a:ext>
                </a:extLst>
              </a:tr>
            </a:tbl>
          </a:graphicData>
        </a:graphic>
      </p:graphicFrame>
    </p:spTree>
    <p:extLst>
      <p:ext uri="{BB962C8B-B14F-4D97-AF65-F5344CB8AC3E}">
        <p14:creationId xmlns:p14="http://schemas.microsoft.com/office/powerpoint/2010/main" val="89148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8334AE-30BE-3D46-936F-296A7161EF4E}"/>
              </a:ext>
            </a:extLst>
          </p:cNvPr>
          <p:cNvPicPr/>
          <p:nvPr/>
        </p:nvPicPr>
        <p:blipFill>
          <a:blip r:embed="rId2">
            <a:extLst>
              <a:ext uri="{28A0092B-C50C-407E-A947-70E740481C1C}">
                <a14:useLocalDpi xmlns:a14="http://schemas.microsoft.com/office/drawing/2010/main" val="0"/>
              </a:ext>
            </a:extLst>
          </a:blip>
          <a:stretch>
            <a:fillRect/>
          </a:stretch>
        </p:blipFill>
        <p:spPr>
          <a:xfrm>
            <a:off x="1635489" y="312057"/>
            <a:ext cx="8959940" cy="6335485"/>
          </a:xfrm>
          <a:prstGeom prst="rect">
            <a:avLst/>
          </a:prstGeom>
        </p:spPr>
      </p:pic>
    </p:spTree>
    <p:extLst>
      <p:ext uri="{BB962C8B-B14F-4D97-AF65-F5344CB8AC3E}">
        <p14:creationId xmlns:p14="http://schemas.microsoft.com/office/powerpoint/2010/main" val="203124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Experimental Approach to Russian Aspect</a:t>
            </a:r>
          </a:p>
        </p:txBody>
      </p:sp>
      <p:sp>
        <p:nvSpPr>
          <p:cNvPr id="3" name="Content Placeholder 2"/>
          <p:cNvSpPr>
            <a:spLocks noGrp="1"/>
          </p:cNvSpPr>
          <p:nvPr>
            <p:ph idx="1"/>
          </p:nvPr>
        </p:nvSpPr>
        <p:spPr>
          <a:xfrm>
            <a:off x="838201" y="1825625"/>
            <a:ext cx="5898775" cy="4351338"/>
          </a:xfrm>
        </p:spPr>
        <p:txBody>
          <a:bodyPr>
            <a:normAutofit fontScale="92500" lnSpcReduction="20000"/>
          </a:bodyPr>
          <a:lstStyle/>
          <a:p>
            <a:r>
              <a:rPr lang="en-US" dirty="0"/>
              <a:t>How do native speakers of Russian react to </a:t>
            </a:r>
            <a:r>
              <a:rPr lang="en-US" b="1" dirty="0"/>
              <a:t>aspectual choices in extended authentic context?</a:t>
            </a:r>
          </a:p>
          <a:p>
            <a:r>
              <a:rPr lang="en-US" dirty="0"/>
              <a:t>To what extent is the choice of perfective vs. imperfective </a:t>
            </a:r>
            <a:r>
              <a:rPr lang="en-US" b="1" dirty="0"/>
              <a:t>determined by context?</a:t>
            </a:r>
          </a:p>
          <a:p>
            <a:r>
              <a:rPr lang="en-US" dirty="0"/>
              <a:t>To what extent is the choice </a:t>
            </a:r>
            <a:r>
              <a:rPr lang="en-US" b="1" dirty="0"/>
              <a:t>open to construal?</a:t>
            </a:r>
          </a:p>
          <a:p>
            <a:r>
              <a:rPr lang="en-US" dirty="0"/>
              <a:t>Do </a:t>
            </a:r>
            <a:r>
              <a:rPr lang="en-US" b="1" dirty="0"/>
              <a:t>native speakers differ </a:t>
            </a:r>
            <a:r>
              <a:rPr lang="en-US" dirty="0"/>
              <a:t>in their choices?</a:t>
            </a:r>
          </a:p>
          <a:p>
            <a:r>
              <a:rPr lang="en-US" dirty="0"/>
              <a:t>What </a:t>
            </a:r>
            <a:r>
              <a:rPr lang="en-US" b="1" dirty="0"/>
              <a:t>factors</a:t>
            </a:r>
            <a:r>
              <a:rPr lang="en-US" dirty="0"/>
              <a:t> are at play? </a:t>
            </a:r>
          </a:p>
          <a:p>
            <a:r>
              <a:rPr lang="en-US" dirty="0"/>
              <a:t>How can we use this information to </a:t>
            </a:r>
            <a:r>
              <a:rPr lang="en-US" b="1" dirty="0"/>
              <a:t>improve instruction</a:t>
            </a:r>
            <a:r>
              <a:rPr lang="en-US" dirty="0"/>
              <a:t>?</a:t>
            </a:r>
          </a:p>
          <a:p>
            <a:endParaRPr lang="en-US" dirty="0"/>
          </a:p>
          <a:p>
            <a:endParaRPr lang="en-US" dirty="0"/>
          </a:p>
        </p:txBody>
      </p:sp>
      <p:pic>
        <p:nvPicPr>
          <p:cNvPr id="4" name="Content Placeholder 2" descr="Screen Shot 2016-08-22 at 19.52.28.png"/>
          <p:cNvPicPr>
            <a:picLocks noChangeAspect="1"/>
          </p:cNvPicPr>
          <p:nvPr/>
        </p:nvPicPr>
        <p:blipFill rotWithShape="1">
          <a:blip r:embed="rId2">
            <a:extLst>
              <a:ext uri="{28A0092B-C50C-407E-A947-70E740481C1C}">
                <a14:useLocalDpi xmlns:a14="http://schemas.microsoft.com/office/drawing/2010/main" val="0"/>
              </a:ext>
            </a:extLst>
          </a:blip>
          <a:srcRect l="2187" t="67618" r="49227" b="19998"/>
          <a:stretch/>
        </p:blipFill>
        <p:spPr>
          <a:xfrm>
            <a:off x="6948066" y="1825625"/>
            <a:ext cx="5243934" cy="929450"/>
          </a:xfrm>
          <a:prstGeom prst="rect">
            <a:avLst/>
          </a:prstGeom>
        </p:spPr>
      </p:pic>
      <p:pic>
        <p:nvPicPr>
          <p:cNvPr id="14340" name="Picture 4" descr="http://clipartix.com/wp-content/uploads/2016/08/Questions-question-clipart-clipart-ki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557" y="2960739"/>
            <a:ext cx="2657300" cy="301056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openclipart.org/image/2400px/svg_to_png/191766/Question-Gu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800" y="2857907"/>
            <a:ext cx="2817200" cy="311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5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69F53F-604B-134A-885C-5728881814B4}"/>
              </a:ext>
            </a:extLst>
          </p:cNvPr>
          <p:cNvPicPr/>
          <p:nvPr/>
        </p:nvPicPr>
        <p:blipFill>
          <a:blip r:embed="rId2">
            <a:extLst>
              <a:ext uri="{28A0092B-C50C-407E-A947-70E740481C1C}">
                <a14:useLocalDpi xmlns:a14="http://schemas.microsoft.com/office/drawing/2010/main" val="0"/>
              </a:ext>
            </a:extLst>
          </a:blip>
          <a:stretch>
            <a:fillRect/>
          </a:stretch>
        </p:blipFill>
        <p:spPr>
          <a:xfrm>
            <a:off x="1635484" y="0"/>
            <a:ext cx="8626112" cy="6858000"/>
          </a:xfrm>
          <a:prstGeom prst="rect">
            <a:avLst/>
          </a:prstGeom>
        </p:spPr>
      </p:pic>
    </p:spTree>
    <p:extLst>
      <p:ext uri="{BB962C8B-B14F-4D97-AF65-F5344CB8AC3E}">
        <p14:creationId xmlns:p14="http://schemas.microsoft.com/office/powerpoint/2010/main" val="129020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CCA8-074A-D148-9074-4C88345D1591}"/>
              </a:ext>
            </a:extLst>
          </p:cNvPr>
          <p:cNvSpPr>
            <a:spLocks noGrp="1"/>
          </p:cNvSpPr>
          <p:nvPr>
            <p:ph type="title"/>
          </p:nvPr>
        </p:nvSpPr>
        <p:spPr/>
        <p:txBody>
          <a:bodyPr>
            <a:normAutofit fontScale="90000"/>
          </a:bodyPr>
          <a:lstStyle/>
          <a:p>
            <a:r>
              <a:rPr lang="en-US" b="1" dirty="0"/>
              <a:t>Native Speakers Differ in Their Choices, Especially When Reacting to Non-Authentic Language</a:t>
            </a:r>
          </a:p>
        </p:txBody>
      </p:sp>
      <p:sp>
        <p:nvSpPr>
          <p:cNvPr id="3" name="Content Placeholder 2">
            <a:extLst>
              <a:ext uri="{FF2B5EF4-FFF2-40B4-BE49-F238E27FC236}">
                <a16:creationId xmlns:a16="http://schemas.microsoft.com/office/drawing/2014/main" id="{25D1172A-505A-7749-96C9-47C994F387CA}"/>
              </a:ext>
            </a:extLst>
          </p:cNvPr>
          <p:cNvSpPr>
            <a:spLocks noGrp="1"/>
          </p:cNvSpPr>
          <p:nvPr>
            <p:ph idx="1"/>
          </p:nvPr>
        </p:nvSpPr>
        <p:spPr/>
        <p:txBody>
          <a:bodyPr/>
          <a:lstStyle/>
          <a:p>
            <a:r>
              <a:rPr lang="en-GB" dirty="0"/>
              <a:t>This data gives evidence of divergence in the grammars of speakers </a:t>
            </a:r>
          </a:p>
          <a:p>
            <a:r>
              <a:rPr lang="en-GB" dirty="0"/>
              <a:t>Native speakers are more reliable in reacting to authentic language, than in reacting to language that has been manipulated (here, by suggesting an aspectual form that does not match the original text)</a:t>
            </a:r>
          </a:p>
          <a:p>
            <a:r>
              <a:rPr lang="en-GB" dirty="0"/>
              <a:t>This result may also have implications for how much linguists can rely on the intuitions of native speakers in reaction to constructed “examples” as opposed to authentic ones</a:t>
            </a:r>
            <a:endParaRPr lang="en-US" dirty="0"/>
          </a:p>
        </p:txBody>
      </p:sp>
      <p:pic>
        <p:nvPicPr>
          <p:cNvPr id="4" name="Picture 3">
            <a:extLst>
              <a:ext uri="{FF2B5EF4-FFF2-40B4-BE49-F238E27FC236}">
                <a16:creationId xmlns:a16="http://schemas.microsoft.com/office/drawing/2014/main" id="{D192295B-4CF7-3642-BA4F-898C7A45201D}"/>
              </a:ext>
            </a:extLst>
          </p:cNvPr>
          <p:cNvPicPr>
            <a:picLocks noChangeAspect="1"/>
          </p:cNvPicPr>
          <p:nvPr/>
        </p:nvPicPr>
        <p:blipFill>
          <a:blip r:embed="rId2"/>
          <a:stretch>
            <a:fillRect/>
          </a:stretch>
        </p:blipFill>
        <p:spPr>
          <a:xfrm>
            <a:off x="7193004" y="4404178"/>
            <a:ext cx="4218852" cy="2453822"/>
          </a:xfrm>
          <a:prstGeom prst="rect">
            <a:avLst/>
          </a:prstGeom>
        </p:spPr>
      </p:pic>
    </p:spTree>
    <p:extLst>
      <p:ext uri="{BB962C8B-B14F-4D97-AF65-F5344CB8AC3E}">
        <p14:creationId xmlns:p14="http://schemas.microsoft.com/office/powerpoint/2010/main" val="122905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normAutofit/>
          </a:bodyPr>
          <a:lstStyle/>
          <a:p>
            <a:r>
              <a:rPr lang="en-US" altLang="en-US" sz="4000" b="1" dirty="0">
                <a:ea typeface="ＭＳ Ｐゴシック" charset="-128"/>
                <a:cs typeface="Open Sans" charset="0"/>
              </a:rPr>
              <a:t>Conclusions</a:t>
            </a:r>
          </a:p>
        </p:txBody>
      </p:sp>
      <p:sp>
        <p:nvSpPr>
          <p:cNvPr id="103426" name="Content Placeholder 2"/>
          <p:cNvSpPr>
            <a:spLocks noGrp="1"/>
          </p:cNvSpPr>
          <p:nvPr>
            <p:ph idx="1"/>
          </p:nvPr>
        </p:nvSpPr>
        <p:spPr>
          <a:xfrm>
            <a:off x="838200" y="1770063"/>
            <a:ext cx="10515600" cy="4375150"/>
          </a:xfrm>
        </p:spPr>
        <p:txBody>
          <a:bodyPr>
            <a:normAutofit/>
          </a:bodyPr>
          <a:lstStyle/>
          <a:p>
            <a:pPr>
              <a:defRPr/>
            </a:pPr>
            <a:r>
              <a:rPr lang="en-US" altLang="en-US" dirty="0">
                <a:ea typeface="ＭＳ Ｐゴシック" charset="-128"/>
                <a:cs typeface="Open Sans Light" charset="0"/>
              </a:rPr>
              <a:t>Contextual triggers listed in grammars co-occur with only 2% of verbs</a:t>
            </a:r>
            <a:endParaRPr lang="en-US" altLang="x-none" dirty="0">
              <a:ea typeface="ＭＳ Ｐゴシック" charset="-128"/>
              <a:cs typeface="Open Sans Light" charset="0"/>
            </a:endParaRPr>
          </a:p>
          <a:p>
            <a:pPr>
              <a:defRPr/>
            </a:pPr>
            <a:r>
              <a:rPr lang="en-US" altLang="x-none" dirty="0">
                <a:ea typeface="ＭＳ Ｐゴシック" charset="-128"/>
                <a:cs typeface="Open Sans Light" charset="0"/>
              </a:rPr>
              <a:t>Native speakers generally agree on the original aspect (81%)</a:t>
            </a:r>
          </a:p>
          <a:p>
            <a:pPr>
              <a:defRPr/>
            </a:pPr>
            <a:r>
              <a:rPr lang="en-US" altLang="x-none" dirty="0">
                <a:ea typeface="ＭＳ Ｐゴシック" charset="-128"/>
                <a:cs typeface="Open Sans Light" charset="0"/>
              </a:rPr>
              <a:t>In some contexts native speakers accept both aspects (17%)</a:t>
            </a:r>
          </a:p>
          <a:p>
            <a:pPr>
              <a:defRPr/>
            </a:pPr>
            <a:r>
              <a:rPr lang="en-US" altLang="x-none" dirty="0">
                <a:ea typeface="ＭＳ Ｐゴシック" charset="-128"/>
                <a:cs typeface="Open Sans Light" charset="0"/>
              </a:rPr>
              <a:t>Presence vs. absence of “triggers” does not change distribution</a:t>
            </a:r>
          </a:p>
          <a:p>
            <a:pPr>
              <a:defRPr/>
            </a:pPr>
            <a:r>
              <a:rPr lang="en-US" altLang="x-none" dirty="0">
                <a:ea typeface="ＭＳ Ｐゴシック" charset="-128"/>
                <a:cs typeface="Open Sans Light" charset="0"/>
              </a:rPr>
              <a:t>Native speakers are more consistent in rating the original aspect</a:t>
            </a:r>
          </a:p>
          <a:p>
            <a:pPr>
              <a:defRPr/>
            </a:pPr>
            <a:r>
              <a:rPr lang="en-US" altLang="x-none" dirty="0">
                <a:ea typeface="ＭＳ Ｐゴシック" charset="-128"/>
                <a:cs typeface="Open Sans Light" charset="0"/>
              </a:rPr>
              <a:t>There is a lot of variation!</a:t>
            </a:r>
          </a:p>
          <a:p>
            <a:pPr>
              <a:defRPr/>
            </a:pPr>
            <a:r>
              <a:rPr lang="en-US" altLang="x-none" dirty="0">
                <a:ea typeface="ＭＳ Ｐゴシック" charset="-128"/>
                <a:cs typeface="Open Sans Light" charset="0"/>
              </a:rPr>
              <a:t>There are no clear groups in this data!</a:t>
            </a:r>
          </a:p>
        </p:txBody>
      </p:sp>
    </p:spTree>
    <p:extLst>
      <p:ext uri="{BB962C8B-B14F-4D97-AF65-F5344CB8AC3E}">
        <p14:creationId xmlns:p14="http://schemas.microsoft.com/office/powerpoint/2010/main" val="49561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normAutofit/>
          </a:bodyPr>
          <a:lstStyle/>
          <a:p>
            <a:r>
              <a:rPr lang="en-US" altLang="en-US" sz="4000" b="1" dirty="0">
                <a:ea typeface="ＭＳ Ｐゴシック" charset="-128"/>
                <a:cs typeface="Open Sans" charset="0"/>
              </a:rPr>
              <a:t>What’s next:</a:t>
            </a:r>
          </a:p>
        </p:txBody>
      </p:sp>
      <p:sp>
        <p:nvSpPr>
          <p:cNvPr id="106499" name="Content Placeholder 3"/>
          <p:cNvSpPr>
            <a:spLocks noGrp="1"/>
          </p:cNvSpPr>
          <p:nvPr>
            <p:ph idx="1"/>
          </p:nvPr>
        </p:nvSpPr>
        <p:spPr>
          <a:xfrm>
            <a:off x="838201" y="1590222"/>
            <a:ext cx="6912428" cy="4672013"/>
          </a:xfrm>
        </p:spPr>
        <p:txBody>
          <a:bodyPr/>
          <a:lstStyle/>
          <a:p>
            <a:r>
              <a:rPr lang="en-US" altLang="en-US" sz="3200" dirty="0">
                <a:ea typeface="ＭＳ Ｐゴシック" charset="-128"/>
                <a:cs typeface="Open Sans Light" charset="0"/>
              </a:rPr>
              <a:t>Corpus data, experiments, and machine learning to ferret out and model the way that native speakers use context to select aspect</a:t>
            </a:r>
          </a:p>
          <a:p>
            <a:r>
              <a:rPr lang="en-US" altLang="en-US" sz="3200" dirty="0">
                <a:ea typeface="ＭＳ Ｐゴシック" charset="-128"/>
                <a:cs typeface="Open Sans Light" charset="0"/>
              </a:rPr>
              <a:t>Discover differences between contexts where aspect is determined and where it is open to construal</a:t>
            </a:r>
          </a:p>
          <a:p>
            <a:r>
              <a:rPr lang="en-US" altLang="en-US" sz="3200" dirty="0">
                <a:ea typeface="ＭＳ Ｐゴシック" charset="-128"/>
                <a:cs typeface="Open Sans Light" charset="0"/>
              </a:rPr>
              <a:t>Build effective resources for language learners</a:t>
            </a:r>
          </a:p>
          <a:p>
            <a:pPr marL="0" indent="0">
              <a:buNone/>
            </a:pPr>
            <a:endParaRPr lang="en-US" altLang="en-US" sz="2200" dirty="0">
              <a:latin typeface="Open Sans Light" charset="0"/>
              <a:ea typeface="ＭＳ Ｐゴシック" charset="-128"/>
              <a:cs typeface="Open Sans Light" charset="0"/>
            </a:endParaRPr>
          </a:p>
        </p:txBody>
      </p:sp>
      <p:pic>
        <p:nvPicPr>
          <p:cNvPr id="2" name="Picture 1">
            <a:extLst>
              <a:ext uri="{FF2B5EF4-FFF2-40B4-BE49-F238E27FC236}">
                <a16:creationId xmlns:a16="http://schemas.microsoft.com/office/drawing/2014/main" id="{21D19A2F-45C0-4045-A803-E381B91FAEDB}"/>
              </a:ext>
            </a:extLst>
          </p:cNvPr>
          <p:cNvPicPr>
            <a:picLocks noChangeAspect="1"/>
          </p:cNvPicPr>
          <p:nvPr/>
        </p:nvPicPr>
        <p:blipFill>
          <a:blip r:embed="rId2"/>
          <a:stretch>
            <a:fillRect/>
          </a:stretch>
        </p:blipFill>
        <p:spPr>
          <a:xfrm>
            <a:off x="7126515" y="522514"/>
            <a:ext cx="5065485" cy="2902857"/>
          </a:xfrm>
          <a:prstGeom prst="rect">
            <a:avLst/>
          </a:prstGeom>
        </p:spPr>
      </p:pic>
    </p:spTree>
    <p:extLst>
      <p:ext uri="{BB962C8B-B14F-4D97-AF65-F5344CB8AC3E}">
        <p14:creationId xmlns:p14="http://schemas.microsoft.com/office/powerpoint/2010/main" val="384417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en-US">
                <a:latin typeface="Open Sans" charset="0"/>
                <a:ea typeface="ＭＳ Ｐゴシック" charset="-128"/>
                <a:cs typeface="Open Sans" charset="0"/>
              </a:rPr>
              <a:t>Bibliography (and references therein)</a:t>
            </a:r>
          </a:p>
        </p:txBody>
      </p:sp>
      <p:sp>
        <p:nvSpPr>
          <p:cNvPr id="107522" name="Content Placeholder 2"/>
          <p:cNvSpPr>
            <a:spLocks noGrp="1"/>
          </p:cNvSpPr>
          <p:nvPr>
            <p:ph idx="1"/>
          </p:nvPr>
        </p:nvSpPr>
        <p:spPr>
          <a:xfrm>
            <a:off x="191069" y="1425339"/>
            <a:ext cx="11873552" cy="5057775"/>
          </a:xfrm>
        </p:spPr>
        <p:txBody>
          <a:bodyPr>
            <a:noAutofit/>
          </a:bodyPr>
          <a:lstStyle/>
          <a:p>
            <a:pPr marL="0" indent="0">
              <a:spcBef>
                <a:spcPts val="400"/>
              </a:spcBef>
              <a:buNone/>
            </a:pPr>
            <a:r>
              <a:rPr lang="en-GB" altLang="en-US" sz="1300" dirty="0">
                <a:ea typeface="ＭＳ Ｐゴシック" charset="-128"/>
                <a:cs typeface="Open Sans Light" charset="0"/>
              </a:rPr>
              <a:t>“A user-friendly conceptualization of Aspect”, </a:t>
            </a:r>
            <a:r>
              <a:rPr lang="en-GB" altLang="en-US" sz="1300" i="1" dirty="0">
                <a:ea typeface="ＭＳ Ｐゴシック" charset="-128"/>
                <a:cs typeface="Open Sans Light" charset="0"/>
              </a:rPr>
              <a:t>Slavic and East European Journal</a:t>
            </a:r>
            <a:r>
              <a:rPr lang="en-GB" altLang="en-US" sz="1300" dirty="0">
                <a:ea typeface="ＭＳ Ｐゴシック" charset="-128"/>
                <a:cs typeface="Open Sans Light" charset="0"/>
              </a:rPr>
              <a:t>, vol. 47, no. 2, 2003, pp. 251-281.</a:t>
            </a:r>
          </a:p>
          <a:p>
            <a:pPr marL="0" indent="0">
              <a:spcBef>
                <a:spcPts val="400"/>
              </a:spcBef>
              <a:buNone/>
            </a:pPr>
            <a:r>
              <a:rPr lang="en-GB" altLang="en-US" sz="1300" dirty="0">
                <a:ea typeface="ＭＳ Ｐゴシック" charset="-128"/>
                <a:cs typeface="Open Sans Light" charset="0"/>
              </a:rPr>
              <a:t>“A metaphor in search of a source domain: the categories of Slavic aspect”, </a:t>
            </a:r>
            <a:r>
              <a:rPr lang="en-GB" altLang="en-US" sz="1300" i="1" dirty="0">
                <a:ea typeface="ＭＳ Ｐゴシック" charset="-128"/>
                <a:cs typeface="Open Sans Light" charset="0"/>
              </a:rPr>
              <a:t>Cognitive Linguistics</a:t>
            </a:r>
            <a:r>
              <a:rPr lang="en-GB" altLang="en-US" sz="1300" dirty="0">
                <a:ea typeface="ＭＳ Ｐゴシック" charset="-128"/>
                <a:cs typeface="Open Sans Light" charset="0"/>
              </a:rPr>
              <a:t>, vol. 15, no. 4, 2004, 471-527.</a:t>
            </a:r>
          </a:p>
          <a:p>
            <a:pPr marL="0" indent="0">
              <a:spcBef>
                <a:spcPts val="400"/>
              </a:spcBef>
              <a:buNone/>
            </a:pPr>
            <a:r>
              <a:rPr lang="en-GB" altLang="en-US" sz="1300" dirty="0">
                <a:ea typeface="ＭＳ Ｐゴシック" charset="-128"/>
                <a:cs typeface="Open Sans Light" charset="0"/>
              </a:rPr>
              <a:t>“A Metaphor for Aspect in Slavic”, </a:t>
            </a:r>
            <a:r>
              <a:rPr lang="en-GB" altLang="en-US" sz="1300" i="1" dirty="0">
                <a:ea typeface="ＭＳ Ｐゴシック" charset="-128"/>
                <a:cs typeface="Open Sans Light" charset="0"/>
              </a:rPr>
              <a:t>Henrik Birnbaum in Memoriam (=International Journal of Slavic Linguistics and Poetics</a:t>
            </a:r>
            <a:r>
              <a:rPr lang="en-GB" altLang="en-US" sz="1300" dirty="0">
                <a:ea typeface="ＭＳ Ｐゴシック" charset="-128"/>
                <a:cs typeface="Open Sans Light" charset="0"/>
              </a:rPr>
              <a:t>, vol. 44-45, 2002-03; released 2006), 249-60.</a:t>
            </a:r>
          </a:p>
          <a:p>
            <a:pPr marL="0" indent="0">
              <a:spcBef>
                <a:spcPts val="400"/>
              </a:spcBef>
              <a:buNone/>
            </a:pPr>
            <a:r>
              <a:rPr lang="en-GB" altLang="en-US" sz="1300" dirty="0">
                <a:ea typeface="ＭＳ Ｐゴシック" charset="-128"/>
                <a:cs typeface="Open Sans Light" charset="0"/>
              </a:rPr>
              <a:t>“</a:t>
            </a:r>
            <a:r>
              <a:rPr lang="cs-CZ" altLang="en-US" sz="1300" dirty="0" err="1">
                <a:ea typeface="ＭＳ Ｐゴシック" charset="-128"/>
                <a:cs typeface="Open Sans Light" charset="0"/>
              </a:rPr>
              <a:t>Aspectual</a:t>
            </a:r>
            <a:r>
              <a:rPr lang="cs-CZ" altLang="en-US" sz="1300" dirty="0">
                <a:ea typeface="ＭＳ Ｐゴシック" charset="-128"/>
                <a:cs typeface="Open Sans Light" charset="0"/>
              </a:rPr>
              <a:t> </a:t>
            </a:r>
            <a:r>
              <a:rPr lang="cs-CZ" altLang="en-US" sz="1300" dirty="0" err="1">
                <a:ea typeface="ＭＳ Ｐゴシック" charset="-128"/>
                <a:cs typeface="Open Sans Light" charset="0"/>
              </a:rPr>
              <a:t>clusters</a:t>
            </a:r>
            <a:r>
              <a:rPr lang="cs-CZ" altLang="en-US" sz="1300" dirty="0">
                <a:ea typeface="ＭＳ Ｐゴシック" charset="-128"/>
                <a:cs typeface="Open Sans Light" charset="0"/>
              </a:rPr>
              <a:t> </a:t>
            </a:r>
            <a:r>
              <a:rPr lang="cs-CZ" altLang="en-US" sz="1300" dirty="0" err="1">
                <a:ea typeface="ＭＳ Ｐゴシック" charset="-128"/>
                <a:cs typeface="Open Sans Light" charset="0"/>
              </a:rPr>
              <a:t>of</a:t>
            </a:r>
            <a:r>
              <a:rPr lang="cs-CZ" altLang="en-US" sz="1300" dirty="0">
                <a:ea typeface="ＭＳ Ｐゴシック" charset="-128"/>
                <a:cs typeface="Open Sans Light" charset="0"/>
              </a:rPr>
              <a:t> </a:t>
            </a:r>
            <a:r>
              <a:rPr lang="cs-CZ" altLang="en-US" sz="1300" dirty="0" err="1">
                <a:ea typeface="ＭＳ Ｐゴシック" charset="-128"/>
                <a:cs typeface="Open Sans Light" charset="0"/>
              </a:rPr>
              <a:t>Russian</a:t>
            </a:r>
            <a:r>
              <a:rPr lang="cs-CZ" altLang="en-US" sz="1300" dirty="0">
                <a:ea typeface="ＭＳ Ｐゴシック" charset="-128"/>
                <a:cs typeface="Open Sans Light" charset="0"/>
              </a:rPr>
              <a:t> </a:t>
            </a:r>
            <a:r>
              <a:rPr lang="cs-CZ" altLang="en-US" sz="1300" dirty="0" err="1">
                <a:ea typeface="ＭＳ Ｐゴシック" charset="-128"/>
                <a:cs typeface="Open Sans Light" charset="0"/>
              </a:rPr>
              <a:t>verbs</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Studies in Language</a:t>
            </a:r>
            <a:r>
              <a:rPr lang="en-GB" altLang="en-US" sz="1300" dirty="0">
                <a:ea typeface="ＭＳ Ｐゴシック" charset="-128"/>
                <a:cs typeface="Open Sans Light" charset="0"/>
              </a:rPr>
              <a:t> 31:3 (2007), 607-648.</a:t>
            </a:r>
          </a:p>
          <a:p>
            <a:pPr marL="0" indent="0">
              <a:spcBef>
                <a:spcPts val="400"/>
              </a:spcBef>
              <a:buNone/>
            </a:pPr>
            <a:r>
              <a:rPr lang="en-GB" altLang="en-US" sz="1300" dirty="0">
                <a:ea typeface="ＭＳ Ｐゴシック" charset="-128"/>
                <a:cs typeface="Open Sans Light" charset="0"/>
              </a:rPr>
              <a:t>“Motion Verbs and the Development of Aspect in Russian”. </a:t>
            </a:r>
            <a:r>
              <a:rPr lang="en-GB" altLang="en-US" sz="1300" i="1" dirty="0" err="1">
                <a:ea typeface="ＭＳ Ｐゴシック" charset="-128"/>
                <a:cs typeface="Open Sans Light" charset="0"/>
              </a:rPr>
              <a:t>Scando-Slavica</a:t>
            </a:r>
            <a:r>
              <a:rPr lang="en-GB" altLang="en-US" sz="1300" dirty="0">
                <a:ea typeface="ＭＳ Ｐゴシック" charset="-128"/>
                <a:cs typeface="Open Sans Light" charset="0"/>
              </a:rPr>
              <a:t> 54 (2008), 179-197. </a:t>
            </a:r>
          </a:p>
          <a:p>
            <a:pPr marL="0" indent="0">
              <a:spcBef>
                <a:spcPts val="400"/>
              </a:spcBef>
              <a:buNone/>
            </a:pPr>
            <a:r>
              <a:rPr lang="en-GB" altLang="en-US" sz="1300" dirty="0">
                <a:ea typeface="ＭＳ Ｐゴシック" charset="-128"/>
                <a:cs typeface="Open Sans Light" charset="0"/>
              </a:rPr>
              <a:t>“Beyond the pair: Aspectual clusters for learners of Russian”, with John J. </a:t>
            </a:r>
            <a:r>
              <a:rPr lang="en-GB" altLang="en-US" sz="1300" dirty="0" err="1">
                <a:ea typeface="ＭＳ Ｐゴシック" charset="-128"/>
                <a:cs typeface="Open Sans Light" charset="0"/>
              </a:rPr>
              <a:t>Korba</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Slavic and East European Journal</a:t>
            </a:r>
            <a:r>
              <a:rPr lang="en-GB" altLang="en-US" sz="1300" dirty="0">
                <a:ea typeface="ＭＳ Ｐゴシック" charset="-128"/>
                <a:cs typeface="Open Sans Light" charset="0"/>
              </a:rPr>
              <a:t> 52:2 (2008), 254-270.</a:t>
            </a:r>
          </a:p>
          <a:p>
            <a:pPr marL="0" indent="0">
              <a:spcBef>
                <a:spcPts val="400"/>
              </a:spcBef>
              <a:buNone/>
            </a:pPr>
            <a:r>
              <a:rPr lang="en-GB" altLang="en-US" sz="1300" dirty="0">
                <a:ea typeface="ＭＳ Ｐゴシック" charset="-128"/>
                <a:cs typeface="Open Sans Light" charset="0"/>
              </a:rPr>
              <a:t>“Semantic Motivations for Aspectual Clusters of Russian Verbs”. In Christina Y. </a:t>
            </a:r>
            <a:r>
              <a:rPr lang="en-GB" altLang="en-US" sz="1300" dirty="0" err="1">
                <a:ea typeface="ＭＳ Ｐゴシック" charset="-128"/>
                <a:cs typeface="Open Sans Light" charset="0"/>
              </a:rPr>
              <a:t>Bethin</a:t>
            </a:r>
            <a:r>
              <a:rPr lang="en-GB" altLang="en-US" sz="1300" dirty="0">
                <a:ea typeface="ＭＳ Ｐゴシック" charset="-128"/>
                <a:cs typeface="Open Sans Light" charset="0"/>
              </a:rPr>
              <a:t>, ed. </a:t>
            </a:r>
            <a:r>
              <a:rPr lang="en-GB" altLang="en-US" sz="1300" i="1" dirty="0">
                <a:ea typeface="ＭＳ Ｐゴシック" charset="-128"/>
                <a:cs typeface="Open Sans Light" charset="0"/>
              </a:rPr>
              <a:t>American Contributions to the 14th International Congress of </a:t>
            </a:r>
            <a:r>
              <a:rPr lang="en-GB" altLang="en-US" sz="1300" i="1" dirty="0" err="1">
                <a:ea typeface="ＭＳ Ｐゴシック" charset="-128"/>
                <a:cs typeface="Open Sans Light" charset="0"/>
              </a:rPr>
              <a:t>Slavists</a:t>
            </a:r>
            <a:r>
              <a:rPr lang="en-GB" altLang="en-US" sz="1300" i="1" dirty="0">
                <a:ea typeface="ＭＳ Ｐゴシック" charset="-128"/>
                <a:cs typeface="Open Sans Light" charset="0"/>
              </a:rPr>
              <a:t>, </a:t>
            </a:r>
            <a:r>
              <a:rPr lang="en-GB" altLang="en-US" sz="1300" i="1" dirty="0" err="1">
                <a:ea typeface="ＭＳ Ｐゴシック" charset="-128"/>
                <a:cs typeface="Open Sans Light" charset="0"/>
              </a:rPr>
              <a:t>Ohrid</a:t>
            </a:r>
            <a:r>
              <a:rPr lang="en-GB" altLang="en-US" sz="1300" i="1" dirty="0">
                <a:ea typeface="ＭＳ Ｐゴシック" charset="-128"/>
                <a:cs typeface="Open Sans Light" charset="0"/>
              </a:rPr>
              <a:t>, September 2008. </a:t>
            </a:r>
            <a:r>
              <a:rPr lang="en-GB" altLang="en-US" sz="1300" dirty="0">
                <a:ea typeface="ＭＳ Ｐゴシック" charset="-128"/>
                <a:cs typeface="Open Sans Light" charset="0"/>
              </a:rPr>
              <a:t>2008. Bloomington, IN: </a:t>
            </a:r>
            <a:r>
              <a:rPr lang="en-GB" altLang="en-US" sz="1300" dirty="0" err="1">
                <a:ea typeface="ＭＳ Ｐゴシック" charset="-128"/>
                <a:cs typeface="Open Sans Light" charset="0"/>
              </a:rPr>
              <a:t>Slavica</a:t>
            </a:r>
            <a:r>
              <a:rPr lang="en-GB" altLang="en-US" sz="1300" dirty="0">
                <a:ea typeface="ＭＳ Ｐゴシック" charset="-128"/>
                <a:cs typeface="Open Sans Light" charset="0"/>
              </a:rPr>
              <a:t> Publishers. pp. 181-196.</a:t>
            </a:r>
          </a:p>
          <a:p>
            <a:pPr marL="0" indent="0">
              <a:spcBef>
                <a:spcPts val="400"/>
              </a:spcBef>
              <a:buNone/>
            </a:pPr>
            <a:r>
              <a:rPr lang="en-GB" altLang="en-US" sz="1300" dirty="0">
                <a:ea typeface="ＭＳ Ｐゴシック" charset="-128"/>
                <a:cs typeface="Open Sans Light" charset="0"/>
              </a:rPr>
              <a:t>“</a:t>
            </a:r>
            <a:r>
              <a:rPr lang="en-GB" altLang="en-US" sz="1300" i="1" dirty="0" err="1">
                <a:ea typeface="ＭＳ Ｐゴシック" charset="-128"/>
                <a:cs typeface="Open Sans Light" charset="0"/>
              </a:rPr>
              <a:t>Xoxotnul</a:t>
            </a:r>
            <a:r>
              <a:rPr lang="en-GB" altLang="en-US" sz="1300" i="1" dirty="0">
                <a:ea typeface="ＭＳ Ｐゴシック" charset="-128"/>
                <a:cs typeface="Open Sans Light" charset="0"/>
              </a:rPr>
              <a:t>, </a:t>
            </a:r>
            <a:r>
              <a:rPr lang="en-GB" altLang="en-US" sz="1300" i="1" dirty="0" err="1">
                <a:ea typeface="ＭＳ Ｐゴシック" charset="-128"/>
                <a:cs typeface="Open Sans Light" charset="0"/>
              </a:rPr>
              <a:t>sxitril</a:t>
            </a:r>
            <a:r>
              <a:rPr lang="en-GB" altLang="en-US" sz="1300" dirty="0">
                <a:ea typeface="ＭＳ Ｐゴシック" charset="-128"/>
                <a:cs typeface="Open Sans Light" charset="0"/>
              </a:rPr>
              <a:t>: The relationship between </a:t>
            </a:r>
            <a:r>
              <a:rPr lang="en-GB" altLang="en-US" sz="1300" dirty="0" err="1">
                <a:ea typeface="ＭＳ Ｐゴシック" charset="-128"/>
                <a:cs typeface="Open Sans Light" charset="0"/>
              </a:rPr>
              <a:t>semelfactives</a:t>
            </a:r>
            <a:r>
              <a:rPr lang="en-GB" altLang="en-US" sz="1300" dirty="0">
                <a:ea typeface="ＭＳ Ｐゴシック" charset="-128"/>
                <a:cs typeface="Open Sans Light" charset="0"/>
              </a:rPr>
              <a:t> formed with </a:t>
            </a:r>
            <a:r>
              <a:rPr lang="en-GB" altLang="en-US" sz="1300" i="1" dirty="0">
                <a:ea typeface="ＭＳ Ｐゴシック" charset="-128"/>
                <a:cs typeface="Open Sans Light" charset="0"/>
              </a:rPr>
              <a:t>-nu-</a:t>
            </a:r>
            <a:r>
              <a:rPr lang="en-GB" altLang="en-US" sz="1300" dirty="0">
                <a:ea typeface="ＭＳ Ｐゴシック" charset="-128"/>
                <a:cs typeface="Open Sans Light" charset="0"/>
              </a:rPr>
              <a:t> and </a:t>
            </a:r>
            <a:r>
              <a:rPr lang="en-GB" altLang="en-US" sz="1300" i="1" dirty="0">
                <a:ea typeface="ＭＳ Ｐゴシック" charset="-128"/>
                <a:cs typeface="Open Sans Light" charset="0"/>
              </a:rPr>
              <a:t>s-</a:t>
            </a:r>
            <a:r>
              <a:rPr lang="en-GB" altLang="en-US" sz="1300" dirty="0">
                <a:ea typeface="ＭＳ Ｐゴシック" charset="-128"/>
                <a:cs typeface="Open Sans Light" charset="0"/>
              </a:rPr>
              <a:t> in Russian”, with Stephen M. Dickey[1]. </a:t>
            </a:r>
            <a:r>
              <a:rPr lang="en-GB" altLang="en-US" sz="1300" i="1" dirty="0">
                <a:ea typeface="ＭＳ Ｐゴシック" charset="-128"/>
                <a:cs typeface="Open Sans Light" charset="0"/>
              </a:rPr>
              <a:t>Russian Linguistics</a:t>
            </a:r>
            <a:r>
              <a:rPr lang="en-GB" altLang="en-US" sz="1300" dirty="0">
                <a:ea typeface="ＭＳ Ｐゴシック" charset="-128"/>
                <a:cs typeface="Open Sans Light" charset="0"/>
              </a:rPr>
              <a:t>, 33: 3 (2009), 229-248.</a:t>
            </a:r>
          </a:p>
          <a:p>
            <a:pPr marL="0" indent="0">
              <a:spcBef>
                <a:spcPts val="400"/>
              </a:spcBef>
              <a:buNone/>
            </a:pPr>
            <a:r>
              <a:rPr lang="en-GB" altLang="en-US" sz="1300" dirty="0">
                <a:ea typeface="ＭＳ Ｐゴシック" charset="-128"/>
                <a:cs typeface="Open Sans Light" charset="0"/>
              </a:rPr>
              <a:t>“Prefixed Perfectives from Non-Determined Motion Verbs in Russian”, In: </a:t>
            </a:r>
            <a:r>
              <a:rPr lang="en-GB" altLang="en-US" sz="1300" dirty="0" err="1">
                <a:ea typeface="ＭＳ Ｐゴシック" charset="-128"/>
                <a:cs typeface="Open Sans Light" charset="0"/>
              </a:rPr>
              <a:t>Viktoria</a:t>
            </a:r>
            <a:r>
              <a:rPr lang="en-GB" altLang="en-US" sz="1300" dirty="0">
                <a:ea typeface="ＭＳ Ｐゴシック" charset="-128"/>
                <a:cs typeface="Open Sans Light" charset="0"/>
              </a:rPr>
              <a:t> </a:t>
            </a:r>
            <a:r>
              <a:rPr lang="en-GB" altLang="en-US" sz="1300" dirty="0" err="1">
                <a:ea typeface="ＭＳ Ｐゴシック" charset="-128"/>
                <a:cs typeface="Open Sans Light" charset="0"/>
              </a:rPr>
              <a:t>Driagina-Hasko</a:t>
            </a:r>
            <a:r>
              <a:rPr lang="en-GB" altLang="en-US" sz="1300" dirty="0">
                <a:ea typeface="ＭＳ Ｐゴシック" charset="-128"/>
                <a:cs typeface="Open Sans Light" charset="0"/>
              </a:rPr>
              <a:t> and Renee </a:t>
            </a:r>
            <a:r>
              <a:rPr lang="en-GB" altLang="en-US" sz="1300" dirty="0" err="1">
                <a:ea typeface="ＭＳ Ｐゴシック" charset="-128"/>
                <a:cs typeface="Open Sans Light" charset="0"/>
              </a:rPr>
              <a:t>Perelmutter</a:t>
            </a:r>
            <a:r>
              <a:rPr lang="en-GB" altLang="en-US" sz="1300" dirty="0">
                <a:ea typeface="ＭＳ Ｐゴシック" charset="-128"/>
                <a:cs typeface="Open Sans Light" charset="0"/>
              </a:rPr>
              <a:t>, eds. </a:t>
            </a:r>
            <a:r>
              <a:rPr lang="en-GB" altLang="en-US" sz="1300" i="1" dirty="0">
                <a:ea typeface="ＭＳ Ｐゴシック" charset="-128"/>
                <a:cs typeface="Open Sans Light" charset="0"/>
              </a:rPr>
              <a:t>New Approaches to Slavic verbs of motion</a:t>
            </a:r>
            <a:r>
              <a:rPr lang="en-GB" altLang="en-US" sz="1300" dirty="0">
                <a:ea typeface="ＭＳ Ｐゴシック" charset="-128"/>
                <a:cs typeface="Open Sans Light" charset="0"/>
              </a:rPr>
              <a:t> (= Studies in Language Companion Series 115). Amsterdam/Philadelphia: John </a:t>
            </a:r>
            <a:r>
              <a:rPr lang="en-GB" altLang="en-US" sz="1300" dirty="0" err="1">
                <a:ea typeface="ＭＳ Ｐゴシック" charset="-128"/>
                <a:cs typeface="Open Sans Light" charset="0"/>
              </a:rPr>
              <a:t>Benjamins</a:t>
            </a:r>
            <a:r>
              <a:rPr lang="en-GB" altLang="en-US" sz="1300" dirty="0">
                <a:ea typeface="ＭＳ Ｐゴシック" charset="-128"/>
                <a:cs typeface="Open Sans Light" charset="0"/>
              </a:rPr>
              <a:t>, 2010. pp. 125-140.</a:t>
            </a:r>
          </a:p>
          <a:p>
            <a:pPr marL="0" indent="0">
              <a:spcBef>
                <a:spcPts val="400"/>
              </a:spcBef>
              <a:buNone/>
            </a:pPr>
            <a:r>
              <a:rPr lang="en-GB" altLang="en-US" sz="1300" dirty="0">
                <a:ea typeface="ＭＳ Ｐゴシック" charset="-128"/>
                <a:cs typeface="Open Sans Light" charset="0"/>
              </a:rPr>
              <a:t>“Taking Apart Russian RAZ-”, with Tore </a:t>
            </a:r>
            <a:r>
              <a:rPr lang="en-GB" altLang="en-US" sz="1300" dirty="0" err="1">
                <a:ea typeface="ＭＳ Ｐゴシック" charset="-128"/>
                <a:cs typeface="Open Sans Light" charset="0"/>
              </a:rPr>
              <a:t>Nesset</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Slavic and East European Journal</a:t>
            </a:r>
            <a:r>
              <a:rPr lang="en-GB" altLang="en-US" sz="1300" dirty="0">
                <a:ea typeface="ＭＳ Ｐゴシック" charset="-128"/>
                <a:cs typeface="Open Sans Light" charset="0"/>
              </a:rPr>
              <a:t> 54:3 (2010), 476-501.</a:t>
            </a:r>
          </a:p>
          <a:p>
            <a:pPr marL="0" indent="0">
              <a:spcBef>
                <a:spcPts val="400"/>
              </a:spcBef>
              <a:buNone/>
            </a:pPr>
            <a:r>
              <a:rPr lang="en-GB" altLang="en-US" sz="1300" dirty="0">
                <a:ea typeface="ＭＳ Ｐゴシック" charset="-128"/>
                <a:cs typeface="Open Sans Light" charset="0"/>
              </a:rPr>
              <a:t>“Two ways to get out: Radial Category Profiling and the Russian Prefixes </a:t>
            </a:r>
            <a:r>
              <a:rPr lang="en-GB" altLang="en-US" sz="1300" i="1" dirty="0" err="1">
                <a:ea typeface="ＭＳ Ｐゴシック" charset="-128"/>
                <a:cs typeface="Open Sans Light" charset="0"/>
              </a:rPr>
              <a:t>vy</a:t>
            </a:r>
            <a:r>
              <a:rPr lang="en-GB" altLang="en-US" sz="1300" dirty="0">
                <a:ea typeface="ＭＳ Ｐゴシック" charset="-128"/>
                <a:cs typeface="Open Sans Light" charset="0"/>
              </a:rPr>
              <a:t>- and </a:t>
            </a:r>
            <a:r>
              <a:rPr lang="en-GB" altLang="en-US" sz="1300" i="1" dirty="0" err="1">
                <a:ea typeface="ＭＳ Ｐゴシック" charset="-128"/>
                <a:cs typeface="Open Sans Light" charset="0"/>
              </a:rPr>
              <a:t>iz</a:t>
            </a:r>
            <a:r>
              <a:rPr lang="en-GB" altLang="en-US" sz="1300" dirty="0">
                <a:ea typeface="ＭＳ Ｐゴシック" charset="-128"/>
                <a:cs typeface="Open Sans Light" charset="0"/>
              </a:rPr>
              <a:t>-”, with Tore </a:t>
            </a:r>
            <a:r>
              <a:rPr lang="en-GB" altLang="en-US" sz="1300" dirty="0" err="1">
                <a:ea typeface="ＭＳ Ｐゴシック" charset="-128"/>
                <a:cs typeface="Open Sans Light" charset="0"/>
              </a:rPr>
              <a:t>Nesset</a:t>
            </a:r>
            <a:r>
              <a:rPr lang="en-GB" altLang="en-US" sz="1300" dirty="0">
                <a:ea typeface="ＭＳ Ｐゴシック" charset="-128"/>
                <a:cs typeface="Open Sans Light" charset="0"/>
              </a:rPr>
              <a:t>[1] and Anna </a:t>
            </a:r>
            <a:r>
              <a:rPr lang="en-GB" altLang="en-US" sz="1300" dirty="0" err="1">
                <a:ea typeface="ＭＳ Ｐゴシック" charset="-128"/>
                <a:cs typeface="Open Sans Light" charset="0"/>
              </a:rPr>
              <a:t>Endresen</a:t>
            </a:r>
            <a:r>
              <a:rPr lang="en-GB" altLang="en-US" sz="1300" dirty="0">
                <a:ea typeface="ＭＳ Ｐゴシック" charset="-128"/>
                <a:cs typeface="Open Sans Light" charset="0"/>
              </a:rPr>
              <a:t>[2]. </a:t>
            </a:r>
            <a:r>
              <a:rPr lang="en-GB" altLang="en-US" sz="1300" i="1" dirty="0" err="1">
                <a:ea typeface="ＭＳ Ｐゴシック" charset="-128"/>
                <a:cs typeface="Open Sans Light" charset="0"/>
              </a:rPr>
              <a:t>Zeitschrift</a:t>
            </a:r>
            <a:r>
              <a:rPr lang="en-GB" altLang="en-US" sz="1300" i="1" dirty="0">
                <a:ea typeface="ＭＳ Ｐゴシック" charset="-128"/>
                <a:cs typeface="Open Sans Light" charset="0"/>
              </a:rPr>
              <a:t> </a:t>
            </a:r>
            <a:r>
              <a:rPr lang="en-GB" altLang="en-US" sz="1300" i="1" dirty="0" err="1">
                <a:ea typeface="ＭＳ Ｐゴシック" charset="-128"/>
                <a:cs typeface="Open Sans Light" charset="0"/>
              </a:rPr>
              <a:t>für</a:t>
            </a:r>
            <a:r>
              <a:rPr lang="en-GB" altLang="en-US" sz="1300" i="1" dirty="0">
                <a:ea typeface="ＭＳ Ｐゴシック" charset="-128"/>
                <a:cs typeface="Open Sans Light" charset="0"/>
              </a:rPr>
              <a:t> </a:t>
            </a:r>
            <a:r>
              <a:rPr lang="en-GB" altLang="en-US" sz="1300" i="1" dirty="0" err="1">
                <a:ea typeface="ＭＳ Ｐゴシック" charset="-128"/>
                <a:cs typeface="Open Sans Light" charset="0"/>
              </a:rPr>
              <a:t>Slawistik</a:t>
            </a:r>
            <a:r>
              <a:rPr lang="en-GB" altLang="en-US" sz="1300" dirty="0">
                <a:ea typeface="ＭＳ Ｐゴシック" charset="-128"/>
                <a:cs typeface="Open Sans Light" charset="0"/>
              </a:rPr>
              <a:t> 56:4 (2011), 377-402.</a:t>
            </a:r>
          </a:p>
          <a:p>
            <a:pPr marL="0" indent="0">
              <a:spcBef>
                <a:spcPts val="400"/>
              </a:spcBef>
              <a:buNone/>
            </a:pPr>
            <a:r>
              <a:rPr lang="en-GB" altLang="en-US" sz="1300" dirty="0">
                <a:ea typeface="ＭＳ Ｐゴシック" charset="-128"/>
                <a:cs typeface="Open Sans Light" charset="0"/>
              </a:rPr>
              <a:t>“Russian ‘purely aspectual’ prefixes: Not so ‘empty’ after all?”, with Anna </a:t>
            </a:r>
            <a:r>
              <a:rPr lang="en-GB" altLang="en-US" sz="1300" dirty="0" err="1">
                <a:ea typeface="ＭＳ Ｐゴシック" charset="-128"/>
                <a:cs typeface="Open Sans Light" charset="0"/>
              </a:rPr>
              <a:t>Endresen</a:t>
            </a:r>
            <a:r>
              <a:rPr lang="en-GB" altLang="en-US" sz="1300" dirty="0">
                <a:ea typeface="ＭＳ Ｐゴシック" charset="-128"/>
                <a:cs typeface="Open Sans Light" charset="0"/>
              </a:rPr>
              <a:t>, Julia Kuznetsova, Olga </a:t>
            </a:r>
            <a:r>
              <a:rPr lang="en-GB" altLang="en-US" sz="1300" dirty="0" err="1">
                <a:ea typeface="ＭＳ Ｐゴシック" charset="-128"/>
                <a:cs typeface="Open Sans Light" charset="0"/>
              </a:rPr>
              <a:t>Lyashevskaya</a:t>
            </a:r>
            <a:r>
              <a:rPr lang="en-GB" altLang="en-US" sz="1300" dirty="0">
                <a:ea typeface="ＭＳ Ｐゴシック" charset="-128"/>
                <a:cs typeface="Open Sans Light" charset="0"/>
              </a:rPr>
              <a:t>, Anastasia Makarova, Tore </a:t>
            </a:r>
            <a:r>
              <a:rPr lang="en-GB" altLang="en-US" sz="1300" dirty="0" err="1">
                <a:ea typeface="ＭＳ Ｐゴシック" charset="-128"/>
                <a:cs typeface="Open Sans Light" charset="0"/>
              </a:rPr>
              <a:t>Nesset</a:t>
            </a:r>
            <a:r>
              <a:rPr lang="en-GB" altLang="en-US" sz="1300" dirty="0">
                <a:ea typeface="ＭＳ Ｐゴシック" charset="-128"/>
                <a:cs typeface="Open Sans Light" charset="0"/>
              </a:rPr>
              <a:t>, Svetlana </a:t>
            </a:r>
            <a:r>
              <a:rPr lang="en-GB" altLang="en-US" sz="1300" dirty="0" err="1">
                <a:ea typeface="ＭＳ Ｐゴシック" charset="-128"/>
                <a:cs typeface="Open Sans Light" charset="0"/>
              </a:rPr>
              <a:t>Sokolova</a:t>
            </a:r>
            <a:r>
              <a:rPr lang="en-GB" altLang="en-US" sz="1300" dirty="0">
                <a:ea typeface="ＭＳ Ｐゴシック" charset="-128"/>
                <a:cs typeface="Open Sans Light" charset="0"/>
              </a:rPr>
              <a:t>. </a:t>
            </a:r>
            <a:r>
              <a:rPr lang="en-GB" altLang="en-US" sz="1300" i="1" dirty="0" err="1">
                <a:ea typeface="ＭＳ Ｐゴシック" charset="-128"/>
                <a:cs typeface="Open Sans Light" charset="0"/>
              </a:rPr>
              <a:t>Scando-Slavica</a:t>
            </a:r>
            <a:r>
              <a:rPr lang="en-GB" altLang="en-US" sz="1300" dirty="0">
                <a:ea typeface="ＭＳ Ｐゴシック" charset="-128"/>
                <a:cs typeface="Open Sans Light" charset="0"/>
              </a:rPr>
              <a:t> 58:2 (2012), 231-291.</a:t>
            </a:r>
          </a:p>
          <a:p>
            <a:pPr marL="0" indent="0">
              <a:spcBef>
                <a:spcPts val="400"/>
              </a:spcBef>
              <a:buNone/>
            </a:pPr>
            <a:r>
              <a:rPr lang="nb-NO" altLang="en-US" sz="1300" dirty="0">
                <a:ea typeface="ＭＳ Ｐゴシック" charset="-128"/>
                <a:cs typeface="Open Sans Light" charset="0"/>
              </a:rPr>
              <a:t>“</a:t>
            </a:r>
            <a:r>
              <a:rPr lang="nb-NO" altLang="en-US" sz="1300" dirty="0" err="1">
                <a:ea typeface="ＭＳ Ｐゴシック" charset="-128"/>
                <a:cs typeface="Open Sans Light" charset="0"/>
              </a:rPr>
              <a:t>Russkie</a:t>
            </a:r>
            <a:r>
              <a:rPr lang="nb-NO" altLang="en-US" sz="1300" dirty="0">
                <a:ea typeface="ＭＳ Ｐゴシック" charset="-128"/>
                <a:cs typeface="Open Sans Light" charset="0"/>
              </a:rPr>
              <a:t> </a:t>
            </a:r>
            <a:r>
              <a:rPr lang="nb-NO" altLang="en-US" sz="1300" dirty="0" err="1">
                <a:ea typeface="ＭＳ Ｐゴシック" charset="-128"/>
                <a:cs typeface="Open Sans Light" charset="0"/>
              </a:rPr>
              <a:t>pristavki</a:t>
            </a:r>
            <a:r>
              <a:rPr lang="nb-NO" altLang="en-US" sz="1300" dirty="0">
                <a:ea typeface="ＭＳ Ｐゴシック" charset="-128"/>
                <a:cs typeface="Open Sans Light" charset="0"/>
              </a:rPr>
              <a:t> kak </a:t>
            </a:r>
            <a:r>
              <a:rPr lang="nb-NO" altLang="en-US" sz="1300" dirty="0" err="1">
                <a:ea typeface="ＭＳ Ｐゴシック" charset="-128"/>
                <a:cs typeface="Open Sans Light" charset="0"/>
              </a:rPr>
              <a:t>sistema</a:t>
            </a:r>
            <a:r>
              <a:rPr lang="nb-NO" altLang="en-US" sz="1300" dirty="0">
                <a:ea typeface="ＭＳ Ｐゴシック" charset="-128"/>
                <a:cs typeface="Open Sans Light" charset="0"/>
              </a:rPr>
              <a:t> </a:t>
            </a:r>
            <a:r>
              <a:rPr lang="nb-NO" altLang="en-US" sz="1300" dirty="0" err="1">
                <a:ea typeface="ＭＳ Ｐゴシック" charset="-128"/>
                <a:cs typeface="Open Sans Light" charset="0"/>
              </a:rPr>
              <a:t>glagol’nyx</a:t>
            </a:r>
            <a:r>
              <a:rPr lang="nb-NO" altLang="en-US" sz="1300" dirty="0">
                <a:ea typeface="ＭＳ Ｐゴシック" charset="-128"/>
                <a:cs typeface="Open Sans Light" charset="0"/>
              </a:rPr>
              <a:t> </a:t>
            </a:r>
            <a:r>
              <a:rPr lang="nb-NO" altLang="en-US" sz="1300" dirty="0" err="1">
                <a:ea typeface="ＭＳ Ｐゴシック" charset="-128"/>
                <a:cs typeface="Open Sans Light" charset="0"/>
              </a:rPr>
              <a:t>klassifikatorov</a:t>
            </a:r>
            <a:r>
              <a:rPr lang="nb-NO" altLang="en-US" sz="1300" dirty="0">
                <a:ea typeface="ＭＳ Ｐゴシック" charset="-128"/>
                <a:cs typeface="Open Sans Light" charset="0"/>
              </a:rPr>
              <a:t>”. </a:t>
            </a:r>
            <a:r>
              <a:rPr lang="nb-NO" altLang="en-US" sz="1300" i="1" dirty="0" err="1">
                <a:ea typeface="ＭＳ Ｐゴシック" charset="-128"/>
                <a:cs typeface="Open Sans Light" charset="0"/>
              </a:rPr>
              <a:t>Voprosy</a:t>
            </a:r>
            <a:r>
              <a:rPr lang="nb-NO" altLang="en-US" sz="1300" i="1" dirty="0">
                <a:ea typeface="ＭＳ Ｐゴシック" charset="-128"/>
                <a:cs typeface="Open Sans Light" charset="0"/>
              </a:rPr>
              <a:t> </a:t>
            </a:r>
            <a:r>
              <a:rPr lang="nb-NO" altLang="en-US" sz="1300" i="1" dirty="0" err="1">
                <a:ea typeface="ＭＳ Ｐゴシック" charset="-128"/>
                <a:cs typeface="Open Sans Light" charset="0"/>
              </a:rPr>
              <a:t>jazykoznanija</a:t>
            </a:r>
            <a:r>
              <a:rPr lang="nb-NO" altLang="en-US" sz="1300" dirty="0">
                <a:ea typeface="ＭＳ Ｐゴシック" charset="-128"/>
                <a:cs typeface="Open Sans Light" charset="0"/>
              </a:rPr>
              <a:t> 6 (2012), 3-47.</a:t>
            </a:r>
            <a:endParaRPr lang="en-GB" altLang="en-US" sz="1300" dirty="0">
              <a:ea typeface="ＭＳ Ｐゴシック" charset="-128"/>
              <a:cs typeface="Open Sans Light" charset="0"/>
            </a:endParaRPr>
          </a:p>
          <a:p>
            <a:pPr marL="0" indent="0">
              <a:spcBef>
                <a:spcPts val="400"/>
              </a:spcBef>
              <a:buNone/>
            </a:pPr>
            <a:r>
              <a:rPr lang="en-GB" altLang="en-US" sz="1300" dirty="0">
                <a:ea typeface="ＭＳ Ｐゴシック" charset="-128"/>
                <a:cs typeface="Open Sans Light" charset="0"/>
              </a:rPr>
              <a:t>“Semantic Profiles of Five Russian Prefixes: </a:t>
            </a:r>
            <a:r>
              <a:rPr lang="en-GB" altLang="en-US" sz="1300" i="1" dirty="0" err="1">
                <a:ea typeface="ＭＳ Ｐゴシック" charset="-128"/>
                <a:cs typeface="Open Sans Light" charset="0"/>
              </a:rPr>
              <a:t>po</a:t>
            </a:r>
            <a:r>
              <a:rPr lang="en-GB" altLang="en-US" sz="1300" i="1" dirty="0">
                <a:ea typeface="ＭＳ Ｐゴシック" charset="-128"/>
                <a:cs typeface="Open Sans Light" charset="0"/>
              </a:rPr>
              <a:t>-</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s-</a:t>
            </a:r>
            <a:r>
              <a:rPr lang="en-GB" altLang="en-US" sz="1300" dirty="0">
                <a:ea typeface="ＭＳ Ｐゴシック" charset="-128"/>
                <a:cs typeface="Open Sans Light" charset="0"/>
              </a:rPr>
              <a:t>, </a:t>
            </a:r>
            <a:r>
              <a:rPr lang="en-GB" altLang="en-US" sz="1300" i="1" dirty="0" err="1">
                <a:ea typeface="ＭＳ Ｐゴシック" charset="-128"/>
                <a:cs typeface="Open Sans Light" charset="0"/>
              </a:rPr>
              <a:t>za</a:t>
            </a:r>
            <a:r>
              <a:rPr lang="en-GB" altLang="en-US" sz="1300" i="1" dirty="0">
                <a:ea typeface="ＭＳ Ｐゴシック" charset="-128"/>
                <a:cs typeface="Open Sans Light" charset="0"/>
              </a:rPr>
              <a:t>-</a:t>
            </a:r>
            <a:r>
              <a:rPr lang="en-GB" altLang="en-US" sz="1300" dirty="0">
                <a:ea typeface="ＭＳ Ｐゴシック" charset="-128"/>
                <a:cs typeface="Open Sans Light" charset="0"/>
              </a:rPr>
              <a:t>, </a:t>
            </a:r>
            <a:r>
              <a:rPr lang="en-GB" altLang="en-US" sz="1300" i="1" dirty="0" err="1">
                <a:ea typeface="ＭＳ Ｐゴシック" charset="-128"/>
                <a:cs typeface="Open Sans Light" charset="0"/>
              </a:rPr>
              <a:t>na</a:t>
            </a:r>
            <a:r>
              <a:rPr lang="en-GB" altLang="en-US" sz="1300" i="1" dirty="0">
                <a:ea typeface="ＭＳ Ｐゴシック" charset="-128"/>
                <a:cs typeface="Open Sans Light" charset="0"/>
              </a:rPr>
              <a:t>-</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pro-</a:t>
            </a:r>
            <a:r>
              <a:rPr lang="en-GB" altLang="en-US" sz="1300" dirty="0">
                <a:ea typeface="ＭＳ Ｐゴシック" charset="-128"/>
                <a:cs typeface="Open Sans Light" charset="0"/>
              </a:rPr>
              <a:t>”, with Olga </a:t>
            </a:r>
            <a:r>
              <a:rPr lang="en-GB" altLang="en-US" sz="1300" dirty="0" err="1">
                <a:ea typeface="ＭＳ Ｐゴシック" charset="-128"/>
                <a:cs typeface="Open Sans Light" charset="0"/>
              </a:rPr>
              <a:t>Lyashevskaya</a:t>
            </a:r>
            <a:r>
              <a:rPr lang="en-GB" altLang="en-US" sz="1300" dirty="0">
                <a:ea typeface="ＭＳ Ｐゴシック" charset="-128"/>
                <a:cs typeface="Open Sans Light" charset="0"/>
              </a:rPr>
              <a:t>. 2013. </a:t>
            </a:r>
            <a:r>
              <a:rPr lang="en-GB" altLang="en-US" sz="1300" i="1" dirty="0">
                <a:ea typeface="ＭＳ Ｐゴシック" charset="-128"/>
                <a:cs typeface="Open Sans Light" charset="0"/>
              </a:rPr>
              <a:t>Journal of Slavic Linguistics</a:t>
            </a:r>
            <a:r>
              <a:rPr lang="en-GB" altLang="en-US" sz="1300" dirty="0">
                <a:ea typeface="ＭＳ Ｐゴシック" charset="-128"/>
                <a:cs typeface="Open Sans Light" charset="0"/>
              </a:rPr>
              <a:t> 21:2, 211-258.</a:t>
            </a:r>
          </a:p>
          <a:p>
            <a:pPr marL="0" indent="0">
              <a:spcBef>
                <a:spcPts val="400"/>
              </a:spcBef>
              <a:buNone/>
            </a:pPr>
            <a:r>
              <a:rPr lang="en-GB" altLang="en-US" sz="1300" dirty="0">
                <a:ea typeface="ＭＳ Ｐゴシック" charset="-128"/>
                <a:cs typeface="Open Sans Light" charset="0"/>
              </a:rPr>
              <a:t>“Is Russian a verb classifier language?” In </a:t>
            </a:r>
            <a:r>
              <a:rPr lang="en-GB" altLang="en-US" sz="1300" dirty="0" err="1">
                <a:ea typeface="ＭＳ Ｐゴシック" charset="-128"/>
                <a:cs typeface="Open Sans Light" charset="0"/>
              </a:rPr>
              <a:t>Gianina</a:t>
            </a:r>
            <a:r>
              <a:rPr lang="en-GB" altLang="en-US" sz="1300" dirty="0">
                <a:ea typeface="ＭＳ Ｐゴシック" charset="-128"/>
                <a:cs typeface="Open Sans Light" charset="0"/>
              </a:rPr>
              <a:t> </a:t>
            </a:r>
            <a:r>
              <a:rPr lang="en-GB" altLang="en-US" sz="1300" dirty="0" err="1">
                <a:ea typeface="ＭＳ Ｐゴシック" charset="-128"/>
                <a:cs typeface="Open Sans Light" charset="0"/>
              </a:rPr>
              <a:t>Iordăchioaia</a:t>
            </a:r>
            <a:r>
              <a:rPr lang="en-GB" altLang="en-US" sz="1300" dirty="0">
                <a:ea typeface="ＭＳ Ｐゴシック" charset="-128"/>
                <a:cs typeface="Open Sans Light" charset="0"/>
              </a:rPr>
              <a:t>, Isabelle Roy, Kaori </a:t>
            </a:r>
            <a:r>
              <a:rPr lang="en-GB" altLang="en-US" sz="1300" dirty="0" err="1">
                <a:ea typeface="ＭＳ Ｐゴシック" charset="-128"/>
                <a:cs typeface="Open Sans Light" charset="0"/>
              </a:rPr>
              <a:t>Takamine</a:t>
            </a:r>
            <a:r>
              <a:rPr lang="en-GB" altLang="en-US" sz="1300" dirty="0">
                <a:ea typeface="ＭＳ Ｐゴシック" charset="-128"/>
                <a:cs typeface="Open Sans Light" charset="0"/>
              </a:rPr>
              <a:t> (eds.) 2013. </a:t>
            </a:r>
            <a:r>
              <a:rPr lang="en-GB" altLang="en-US" sz="1300" i="1" dirty="0">
                <a:ea typeface="ＭＳ Ｐゴシック" charset="-128"/>
                <a:cs typeface="Open Sans Light" charset="0"/>
              </a:rPr>
              <a:t>Categorization and Category Change</a:t>
            </a:r>
            <a:r>
              <a:rPr lang="en-GB" altLang="en-US" sz="1300" dirty="0">
                <a:ea typeface="ＭＳ Ｐゴシック" charset="-128"/>
                <a:cs typeface="Open Sans Light" charset="0"/>
              </a:rPr>
              <a:t>, 59-86. Cambridge: Cambridge Scholars Publishing.</a:t>
            </a:r>
          </a:p>
          <a:p>
            <a:pPr marL="0" indent="0">
              <a:spcBef>
                <a:spcPts val="400"/>
              </a:spcBef>
              <a:buNone/>
            </a:pPr>
            <a:r>
              <a:rPr lang="en-GB" altLang="en-US" sz="1300" dirty="0">
                <a:ea typeface="ＭＳ Ｐゴシック" charset="-128"/>
                <a:cs typeface="Open Sans Light" charset="0"/>
              </a:rPr>
              <a:t>“Russian Aspectual Types: Croft’s Typology Revised”. In: Miriam </a:t>
            </a:r>
            <a:r>
              <a:rPr lang="en-GB" altLang="en-US" sz="1300" dirty="0" err="1">
                <a:ea typeface="ＭＳ Ｐゴシック" charset="-128"/>
                <a:cs typeface="Open Sans Light" charset="0"/>
              </a:rPr>
              <a:t>Shrager</a:t>
            </a:r>
            <a:r>
              <a:rPr lang="en-GB" altLang="en-US" sz="1300" dirty="0">
                <a:ea typeface="ＭＳ Ｐゴシック" charset="-128"/>
                <a:cs typeface="Open Sans Light" charset="0"/>
              </a:rPr>
              <a:t>, George Fowler, Steven Franks, and Edna Andrews (eds.). 2015. </a:t>
            </a:r>
            <a:r>
              <a:rPr lang="en-GB" altLang="en-US" sz="1300" i="1" dirty="0">
                <a:ea typeface="ＭＳ Ｐゴシック" charset="-128"/>
                <a:cs typeface="Open Sans Light" charset="0"/>
              </a:rPr>
              <a:t>Studies in Slavic Linguistics and Accentology in </a:t>
            </a:r>
            <a:r>
              <a:rPr lang="en-GB" altLang="en-US" sz="1300" i="1" dirty="0" err="1">
                <a:ea typeface="ＭＳ Ｐゴシック" charset="-128"/>
                <a:cs typeface="Open Sans Light" charset="0"/>
              </a:rPr>
              <a:t>Honor</a:t>
            </a:r>
            <a:r>
              <a:rPr lang="en-GB" altLang="en-US" sz="1300" i="1" dirty="0">
                <a:ea typeface="ＭＳ Ｐゴシック" charset="-128"/>
                <a:cs typeface="Open Sans Light" charset="0"/>
              </a:rPr>
              <a:t> of Ronald F. Feldstein</a:t>
            </a:r>
            <a:r>
              <a:rPr lang="en-GB" altLang="en-US" sz="1300" dirty="0">
                <a:ea typeface="ＭＳ Ｐゴシック" charset="-128"/>
                <a:cs typeface="Open Sans Light" charset="0"/>
              </a:rPr>
              <a:t>, Bloomington, IN: </a:t>
            </a:r>
            <a:r>
              <a:rPr lang="en-GB" altLang="en-US" sz="1300" dirty="0" err="1">
                <a:ea typeface="ＭＳ Ｐゴシック" charset="-128"/>
                <a:cs typeface="Open Sans Light" charset="0"/>
              </a:rPr>
              <a:t>Slavica</a:t>
            </a:r>
            <a:r>
              <a:rPr lang="en-GB" altLang="en-US" sz="1300" dirty="0">
                <a:ea typeface="ＭＳ Ｐゴシック" charset="-128"/>
                <a:cs typeface="Open Sans Light" charset="0"/>
              </a:rPr>
              <a:t> Publishers, pp. 147-167.</a:t>
            </a:r>
          </a:p>
          <a:p>
            <a:pPr marL="0" indent="0">
              <a:spcBef>
                <a:spcPts val="400"/>
              </a:spcBef>
              <a:buNone/>
            </a:pPr>
            <a:r>
              <a:rPr lang="en-GB" altLang="en-US" sz="1300" dirty="0">
                <a:ea typeface="ＭＳ Ｐゴシック" charset="-128"/>
                <a:cs typeface="Open Sans Light" charset="0"/>
              </a:rPr>
              <a:t>“Predicting Russian Aspect by Frequency Across Genres”, with Hanne M. </a:t>
            </a:r>
            <a:r>
              <a:rPr lang="en-GB" altLang="en-US" sz="1300" dirty="0" err="1">
                <a:ea typeface="ＭＳ Ｐゴシック" charset="-128"/>
                <a:cs typeface="Open Sans Light" charset="0"/>
              </a:rPr>
              <a:t>Eckhoff</a:t>
            </a:r>
            <a:r>
              <a:rPr lang="en-GB" altLang="en-US" sz="1300" dirty="0">
                <a:ea typeface="ＭＳ Ｐゴシック" charset="-128"/>
                <a:cs typeface="Open Sans Light" charset="0"/>
              </a:rPr>
              <a:t> and Olga </a:t>
            </a:r>
            <a:r>
              <a:rPr lang="en-GB" altLang="en-US" sz="1300" dirty="0" err="1">
                <a:ea typeface="ＭＳ Ｐゴシック" charset="-128"/>
                <a:cs typeface="Open Sans Light" charset="0"/>
              </a:rPr>
              <a:t>Lyashevskaya</a:t>
            </a:r>
            <a:r>
              <a:rPr lang="en-GB" altLang="en-US" sz="1300" dirty="0">
                <a:ea typeface="ＭＳ Ｐゴシック" charset="-128"/>
                <a:cs typeface="Open Sans Light" charset="0"/>
              </a:rPr>
              <a:t>. </a:t>
            </a:r>
            <a:r>
              <a:rPr lang="en-GB" altLang="en-US" sz="1300" i="1" dirty="0">
                <a:ea typeface="ＭＳ Ｐゴシック" charset="-128"/>
                <a:cs typeface="Open Sans Light" charset="0"/>
              </a:rPr>
              <a:t>Slavic and East European Journal</a:t>
            </a:r>
            <a:r>
              <a:rPr lang="en-GB" altLang="en-US" sz="1300" dirty="0">
                <a:ea typeface="ＭＳ Ｐゴシック" charset="-128"/>
                <a:cs typeface="Open Sans Light" charset="0"/>
              </a:rPr>
              <a:t>, 2017.</a:t>
            </a:r>
          </a:p>
        </p:txBody>
      </p:sp>
    </p:spTree>
    <p:extLst>
      <p:ext uri="{BB962C8B-B14F-4D97-AF65-F5344CB8AC3E}">
        <p14:creationId xmlns:p14="http://schemas.microsoft.com/office/powerpoint/2010/main" val="127525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a:t>
            </a:r>
          </a:p>
        </p:txBody>
      </p:sp>
      <p:sp>
        <p:nvSpPr>
          <p:cNvPr id="3" name="Content Placeholder 2"/>
          <p:cNvSpPr>
            <a:spLocks noGrp="1"/>
          </p:cNvSpPr>
          <p:nvPr>
            <p:ph idx="1"/>
          </p:nvPr>
        </p:nvSpPr>
        <p:spPr/>
        <p:txBody>
          <a:bodyPr/>
          <a:lstStyle/>
          <a:p>
            <a:r>
              <a:rPr lang="en-US" sz="3600" dirty="0"/>
              <a:t>What motivated this experiment</a:t>
            </a:r>
          </a:p>
          <a:p>
            <a:r>
              <a:rPr lang="en-US" sz="3600" dirty="0"/>
              <a:t>Design of experiment</a:t>
            </a:r>
          </a:p>
          <a:p>
            <a:r>
              <a:rPr lang="en-US" sz="3600" dirty="0"/>
              <a:t>Results</a:t>
            </a:r>
          </a:p>
          <a:p>
            <a:r>
              <a:rPr lang="en-US" sz="3600" dirty="0"/>
              <a:t>Conclusions</a:t>
            </a:r>
          </a:p>
          <a:p>
            <a:endParaRPr lang="en-US" dirty="0"/>
          </a:p>
        </p:txBody>
      </p:sp>
    </p:spTree>
    <p:extLst>
      <p:ext uri="{BB962C8B-B14F-4D97-AF65-F5344CB8AC3E}">
        <p14:creationId xmlns:p14="http://schemas.microsoft.com/office/powerpoint/2010/main" val="199584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motivated this experiment</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657219696"/>
              </p:ext>
            </p:extLst>
          </p:nvPr>
        </p:nvGraphicFramePr>
        <p:xfrm>
          <a:off x="3303588" y="1912938"/>
          <a:ext cx="8888412" cy="4945062"/>
        </p:xfrm>
        <a:graphic>
          <a:graphicData uri="http://schemas.openxmlformats.org/drawingml/2006/table">
            <a:tbl>
              <a:tblPr/>
              <a:tblGrid>
                <a:gridCol w="1608137">
                  <a:extLst>
                    <a:ext uri="{9D8B030D-6E8A-4147-A177-3AD203B41FA5}">
                      <a16:colId xmlns:a16="http://schemas.microsoft.com/office/drawing/2014/main" val="20000"/>
                    </a:ext>
                  </a:extLst>
                </a:gridCol>
                <a:gridCol w="3665538">
                  <a:extLst>
                    <a:ext uri="{9D8B030D-6E8A-4147-A177-3AD203B41FA5}">
                      <a16:colId xmlns:a16="http://schemas.microsoft.com/office/drawing/2014/main" val="20001"/>
                    </a:ext>
                  </a:extLst>
                </a:gridCol>
                <a:gridCol w="3614737">
                  <a:extLst>
                    <a:ext uri="{9D8B030D-6E8A-4147-A177-3AD203B41FA5}">
                      <a16:colId xmlns:a16="http://schemas.microsoft.com/office/drawing/2014/main" val="20002"/>
                    </a:ext>
                  </a:extLst>
                </a:gridCol>
              </a:tblGrid>
              <a:tr h="371475">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Calibri" charset="0"/>
                          <a:ea typeface="ＭＳ Ｐゴシック" charset="-128"/>
                        </a:rPr>
                        <a:t>Adverbials as triggers</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Calibri" charset="0"/>
                          <a:ea typeface="ＭＳ Ｐゴシック" charset="-128"/>
                        </a:rPr>
                        <a:t>Verbs as triggers</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8313">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alibri" charset="0"/>
                          <a:ea typeface="ＭＳ Ｐゴシック" charset="-128"/>
                        </a:rPr>
                        <a:t>Perfective</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nakonec</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finally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vnezapno</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suddenly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srazu</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immediately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čut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ne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nearly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vdrug</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suddenly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uže</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already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neožidanno</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unexpectedly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sovsem</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completely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za</a:t>
                      </a:r>
                      <a:r>
                        <a:rPr kumimoji="0" lang="en-US" altLang="x-none" sz="1800" b="0" i="1" u="none" strike="noStrike" cap="none" normalizeH="0" baseline="0" dirty="0">
                          <a:ln>
                            <a:noFill/>
                          </a:ln>
                          <a:solidFill>
                            <a:srgbClr val="000000"/>
                          </a:solidFill>
                          <a:effectLst/>
                          <a:latin typeface="Calibri" charset="0"/>
                          <a:ea typeface="ＭＳ Ｐゴシック" charset="-128"/>
                        </a:rPr>
                        <a:t> tri </a:t>
                      </a:r>
                      <a:r>
                        <a:rPr kumimoji="0" lang="en-US" altLang="x-none" sz="1800" b="0" i="1" u="none" strike="noStrike" cap="none" normalizeH="0" baseline="0" dirty="0" err="1">
                          <a:ln>
                            <a:noFill/>
                          </a:ln>
                          <a:solidFill>
                            <a:srgbClr val="000000"/>
                          </a:solidFill>
                          <a:effectLst/>
                          <a:latin typeface="Calibri" charset="0"/>
                          <a:ea typeface="ＭＳ Ｐゴシック" charset="-128"/>
                        </a:rPr>
                        <a:t>časa</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in three hours</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zabyt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forget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ostat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remain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rešit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decide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udat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succeed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uspet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succeed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spešit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hurry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extLst>
                  <a:ext uri="{0D108BD9-81ED-4DB2-BD59-A6C34878D82A}">
                    <a16:rowId xmlns:a16="http://schemas.microsoft.com/office/drawing/2014/main" val="10001"/>
                  </a:ext>
                </a:extLst>
              </a:tr>
              <a:tr h="2835274">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alibri" charset="0"/>
                          <a:ea typeface="ＭＳ Ｐゴシック" charset="-128"/>
                        </a:rPr>
                        <a:t>Imperfective</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nb-NO" altLang="x-none" sz="1800" b="0" i="1" u="none" strike="noStrike" cap="none" normalizeH="0" baseline="0" dirty="0" err="1">
                          <a:ln>
                            <a:noFill/>
                          </a:ln>
                          <a:solidFill>
                            <a:srgbClr val="000000"/>
                          </a:solidFill>
                          <a:effectLst/>
                          <a:latin typeface="Calibri" charset="0"/>
                          <a:ea typeface="ＭＳ Ｐゴシック" charset="-128"/>
                        </a:rPr>
                        <a:t>vsegda</a:t>
                      </a:r>
                      <a:r>
                        <a:rPr kumimoji="0" lang="nb-NO" altLang="x-none"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always</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často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often</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inogda</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sometimes</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poka</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while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postojanno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continually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obyčno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usually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dolgo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for a </a:t>
                      </a:r>
                      <a:r>
                        <a:rPr kumimoji="0" lang="nb-NO" altLang="ja-JP" sz="1800" b="0" i="0" u="none" strike="noStrike" cap="none" normalizeH="0" baseline="0" dirty="0" err="1">
                          <a:ln>
                            <a:noFill/>
                          </a:ln>
                          <a:solidFill>
                            <a:srgbClr val="000000"/>
                          </a:solidFill>
                          <a:effectLst/>
                          <a:latin typeface="Calibri" charset="0"/>
                          <a:ea typeface="ＭＳ Ｐゴシック" charset="-128"/>
                        </a:rPr>
                        <a:t>long</a:t>
                      </a:r>
                      <a:r>
                        <a:rPr kumimoji="0" lang="nb-NO" altLang="ja-JP" sz="1800" b="0" i="0" u="none" strike="noStrike" cap="none" normalizeH="0" baseline="0" dirty="0">
                          <a:ln>
                            <a:noFill/>
                          </a:ln>
                          <a:solidFill>
                            <a:srgbClr val="000000"/>
                          </a:solidFill>
                          <a:effectLst/>
                          <a:latin typeface="Calibri" charset="0"/>
                          <a:ea typeface="ＭＳ Ｐゴシック" charset="-128"/>
                        </a:rPr>
                        <a:t> time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každyj</a:t>
                      </a:r>
                      <a:r>
                        <a:rPr kumimoji="0" lang="nb-NO" altLang="ja-JP" sz="1800" b="0" i="1" u="none" strike="noStrike" cap="none" normalizeH="0" baseline="0" dirty="0">
                          <a:ln>
                            <a:noFill/>
                          </a:ln>
                          <a:solidFill>
                            <a:srgbClr val="000000"/>
                          </a:solidFill>
                          <a:effectLst/>
                          <a:latin typeface="Calibri" charset="0"/>
                          <a:ea typeface="ＭＳ Ｐゴシック" charset="-128"/>
                        </a:rPr>
                        <a:t> den</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every</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0" u="none" strike="noStrike" cap="none" normalizeH="0" baseline="0" dirty="0" err="1">
                          <a:ln>
                            <a:noFill/>
                          </a:ln>
                          <a:solidFill>
                            <a:srgbClr val="000000"/>
                          </a:solidFill>
                          <a:effectLst/>
                          <a:latin typeface="Calibri" charset="0"/>
                          <a:ea typeface="ＭＳ Ｐゴシック" charset="-128"/>
                        </a:rPr>
                        <a:t>day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vse</a:t>
                      </a:r>
                      <a:r>
                        <a:rPr kumimoji="0" lang="nb-NO" altLang="ja-JP" sz="1800" b="0" i="1" u="none" strike="noStrike" cap="none" normalizeH="0" baseline="0" dirty="0">
                          <a:ln>
                            <a:noFill/>
                          </a:ln>
                          <a:solidFill>
                            <a:srgbClr val="000000"/>
                          </a:solidFill>
                          <a:effectLst/>
                          <a:latin typeface="Calibri" charset="0"/>
                          <a:ea typeface="ＭＳ Ｐゴシック" charset="-128"/>
                        </a:rPr>
                        <a:t> vremja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all </a:t>
                      </a:r>
                      <a:r>
                        <a:rPr kumimoji="0" lang="nb-NO" altLang="ja-JP" sz="1800" b="0" i="0" u="none" strike="noStrike" cap="none" normalizeH="0" baseline="0" dirty="0" err="1">
                          <a:ln>
                            <a:noFill/>
                          </a:ln>
                          <a:solidFill>
                            <a:srgbClr val="000000"/>
                          </a:solidFill>
                          <a:effectLst/>
                          <a:latin typeface="Calibri" charset="0"/>
                          <a:ea typeface="ＭＳ Ｐゴシック" charset="-128"/>
                        </a:rPr>
                        <a:t>the</a:t>
                      </a:r>
                      <a:r>
                        <a:rPr kumimoji="0" lang="nb-NO" altLang="ja-JP" sz="1800" b="0" i="0" u="none" strike="noStrike" cap="none" normalizeH="0" baseline="0" dirty="0">
                          <a:ln>
                            <a:noFill/>
                          </a:ln>
                          <a:solidFill>
                            <a:srgbClr val="000000"/>
                          </a:solidFill>
                          <a:effectLst/>
                          <a:latin typeface="Calibri" charset="0"/>
                          <a:ea typeface="ＭＳ Ｐゴシック" charset="-128"/>
                        </a:rPr>
                        <a:t> time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en-US" altLang="ja-JP" sz="1800" b="0" i="1" u="none" strike="noStrike" cap="none" normalizeH="0" baseline="0" dirty="0">
                          <a:ln>
                            <a:noFill/>
                          </a:ln>
                          <a:solidFill>
                            <a:srgbClr val="000000"/>
                          </a:solidFill>
                          <a:effectLst/>
                          <a:latin typeface="Calibri" charset="0"/>
                          <a:ea typeface="ＭＳ Ｐゴシック" charset="-128"/>
                        </a:rPr>
                        <a:t>tri </a:t>
                      </a:r>
                      <a:r>
                        <a:rPr kumimoji="0" lang="en-US" altLang="ja-JP" sz="1800" b="0" i="1" u="none" strike="noStrike" cap="none" normalizeH="0" baseline="0" dirty="0" err="1">
                          <a:ln>
                            <a:noFill/>
                          </a:ln>
                          <a:solidFill>
                            <a:srgbClr val="000000"/>
                          </a:solidFill>
                          <a:effectLst/>
                          <a:latin typeface="Calibri" charset="0"/>
                          <a:ea typeface="ＭＳ Ｐゴシック" charset="-128"/>
                        </a:rPr>
                        <a:t>časa</a:t>
                      </a:r>
                      <a:r>
                        <a:rPr kumimoji="0" lang="en-US" altLang="ja-JP"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for three hours</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ja-JP" sz="1800" b="0" i="0" u="none" strike="noStrike" cap="none" normalizeH="0" baseline="0" dirty="0">
                        <a:ln>
                          <a:noFill/>
                        </a:ln>
                        <a:solidFill>
                          <a:srgbClr val="000000"/>
                        </a:solidFill>
                        <a:effectLst/>
                        <a:latin typeface="Calibri"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categorical negation: </a:t>
                      </a:r>
                      <a:r>
                        <a:rPr kumimoji="0" lang="en-US" altLang="x-none" sz="1800" b="0" i="1" u="none" strike="noStrike" cap="none" normalizeH="0" baseline="0" dirty="0">
                          <a:ln>
                            <a:noFill/>
                          </a:ln>
                          <a:solidFill>
                            <a:srgbClr val="000000"/>
                          </a:solidFill>
                          <a:effectLst/>
                          <a:latin typeface="Calibri" charset="0"/>
                          <a:ea typeface="ＭＳ Ｐゴシック" charset="-128"/>
                        </a:rPr>
                        <a:t>ne </a:t>
                      </a:r>
                      <a:r>
                        <a:rPr kumimoji="0" lang="en-US" altLang="x-none" sz="1800" b="0" i="1" u="none" strike="noStrike" cap="none" normalizeH="0" baseline="0" dirty="0" err="1">
                          <a:ln>
                            <a:noFill/>
                          </a:ln>
                          <a:solidFill>
                            <a:srgbClr val="000000"/>
                          </a:solidFill>
                          <a:effectLst/>
                          <a:latin typeface="Calibri" charset="0"/>
                          <a:ea typeface="ＭＳ Ｐゴシック" charset="-128"/>
                        </a:rPr>
                        <a:t>nado</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should not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a:ln>
                            <a:noFill/>
                          </a:ln>
                          <a:solidFill>
                            <a:srgbClr val="000000"/>
                          </a:solidFill>
                          <a:effectLst/>
                          <a:latin typeface="Calibri" charset="0"/>
                          <a:ea typeface="ＭＳ Ｐゴシック" charset="-128"/>
                        </a:rPr>
                        <a:t>ne </a:t>
                      </a:r>
                      <a:r>
                        <a:rPr kumimoji="0" lang="en-US" altLang="x-none" sz="1800" b="0" i="1" u="none" strike="noStrike" cap="none" normalizeH="0" baseline="0" dirty="0" err="1">
                          <a:ln>
                            <a:noFill/>
                          </a:ln>
                          <a:solidFill>
                            <a:srgbClr val="000000"/>
                          </a:solidFill>
                          <a:effectLst/>
                          <a:latin typeface="Calibri" charset="0"/>
                          <a:ea typeface="ＭＳ Ｐゴシック" charset="-128"/>
                        </a:rPr>
                        <a:t>stoit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not worth</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1" u="none" strike="noStrike" cap="none" normalizeH="0" baseline="0" dirty="0">
                          <a:ln>
                            <a:noFill/>
                          </a:ln>
                          <a:solidFill>
                            <a:srgbClr val="000000"/>
                          </a:solidFill>
                          <a:effectLst/>
                          <a:latin typeface="Calibri" charset="0"/>
                          <a:ea typeface="ＭＳ Ｐゴシック" charset="-128"/>
                        </a:rPr>
                        <a:t>, ne </a:t>
                      </a:r>
                      <a:r>
                        <a:rPr kumimoji="0" lang="en-US" altLang="ja-JP" sz="1800" b="0" i="1" u="none" strike="noStrike" cap="none" normalizeH="0" baseline="0" dirty="0" err="1">
                          <a:ln>
                            <a:noFill/>
                          </a:ln>
                          <a:solidFill>
                            <a:srgbClr val="000000"/>
                          </a:solidFill>
                          <a:effectLst/>
                          <a:latin typeface="Calibri" charset="0"/>
                          <a:ea typeface="ＭＳ Ｐゴシック" charset="-128"/>
                        </a:rPr>
                        <a:t>razrešaetsja</a:t>
                      </a:r>
                      <a:r>
                        <a:rPr kumimoji="0" lang="en-US" altLang="ja-JP"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not allowed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err="1">
                          <a:ln>
                            <a:noFill/>
                          </a:ln>
                          <a:solidFill>
                            <a:srgbClr val="000000"/>
                          </a:solidFill>
                          <a:effectLst/>
                          <a:latin typeface="Calibri" charset="0"/>
                          <a:ea typeface="ＭＳ Ｐゴシック" charset="-128"/>
                        </a:rPr>
                        <a:t>Phasal</a:t>
                      </a:r>
                      <a:r>
                        <a:rPr kumimoji="0" lang="en-US" altLang="x-none" sz="1800" b="0" i="0" u="none" strike="noStrike" cap="none" normalizeH="0" baseline="0" dirty="0">
                          <a:ln>
                            <a:noFill/>
                          </a:ln>
                          <a:solidFill>
                            <a:srgbClr val="000000"/>
                          </a:solidFill>
                          <a:effectLst/>
                          <a:latin typeface="Calibri" charset="0"/>
                          <a:ea typeface="ＭＳ Ｐゴシック" charset="-128"/>
                        </a:rPr>
                        <a:t> verbs: </a:t>
                      </a:r>
                      <a:r>
                        <a:rPr kumimoji="0" lang="en-US" altLang="x-none" sz="1800" b="0" i="1" u="none" strike="noStrike" cap="none" normalizeH="0" baseline="0" dirty="0">
                          <a:ln>
                            <a:noFill/>
                          </a:ln>
                          <a:solidFill>
                            <a:srgbClr val="000000"/>
                          </a:solidFill>
                          <a:effectLst/>
                          <a:latin typeface="Calibri" charset="0"/>
                          <a:ea typeface="ＭＳ Ｐゴシック" charset="-128"/>
                        </a:rPr>
                        <a:t>stat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start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načat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načinat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begin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prodolžit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prodolžat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continue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končit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končat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stop</a:t>
                      </a:r>
                      <a:r>
                        <a:rPr kumimoji="0" lang="en-US"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ja-JP" sz="1800" b="0" i="0" u="none" strike="noStrike" cap="none" normalizeH="0" baseline="0" dirty="0">
                        <a:ln>
                          <a:noFill/>
                        </a:ln>
                        <a:solidFill>
                          <a:srgbClr val="000000"/>
                        </a:solidFill>
                        <a:effectLst/>
                        <a:latin typeface="Calibri"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Verbs of motion: </a:t>
                      </a:r>
                      <a:r>
                        <a:rPr kumimoji="0" lang="en-US" altLang="x-none" sz="1800" b="0" i="1" u="none" strike="noStrike" cap="none" normalizeH="0" baseline="0" dirty="0" err="1">
                          <a:ln>
                            <a:noFill/>
                          </a:ln>
                          <a:solidFill>
                            <a:srgbClr val="000000"/>
                          </a:solidFill>
                          <a:effectLst/>
                          <a:latin typeface="Calibri" charset="0"/>
                          <a:ea typeface="ＭＳ Ｐゴシック" charset="-128"/>
                        </a:rPr>
                        <a:t>pojti</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go</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etc.</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Others: </a:t>
                      </a:r>
                      <a:r>
                        <a:rPr kumimoji="0" lang="en-US" altLang="x-none" sz="1800" b="0" i="1" u="none" strike="noStrike" cap="none" normalizeH="0" baseline="0" dirty="0" err="1">
                          <a:ln>
                            <a:noFill/>
                          </a:ln>
                          <a:solidFill>
                            <a:srgbClr val="000000"/>
                          </a:solidFill>
                          <a:effectLst/>
                          <a:latin typeface="Calibri" charset="0"/>
                          <a:ea typeface="ＭＳ Ｐゴシック" charset="-128"/>
                        </a:rPr>
                        <a:t>učit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learn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umet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know how</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ljubit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love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322729" y="1963271"/>
            <a:ext cx="2702859" cy="4575612"/>
          </a:xfrm>
          <a:prstGeom prst="rect">
            <a:avLst/>
          </a:prstGeom>
          <a:noFill/>
        </p:spPr>
        <p:txBody>
          <a:bodyPr wrap="square" rtlCol="0">
            <a:spAutoFit/>
          </a:bodyPr>
          <a:lstStyle/>
          <a:p>
            <a:pPr marL="342900" indent="-342900">
              <a:spcBef>
                <a:spcPts val="100"/>
              </a:spcBef>
              <a:spcAft>
                <a:spcPts val="100"/>
              </a:spcAft>
              <a:buFont typeface="Arial" charset="0"/>
              <a:buChar char="•"/>
            </a:pPr>
            <a:r>
              <a:rPr lang="en-US" sz="2400" dirty="0"/>
              <a:t>Certain lexical “triggers” are known to determine aspect</a:t>
            </a:r>
          </a:p>
          <a:p>
            <a:pPr marL="342900" indent="-342900">
              <a:spcBef>
                <a:spcPts val="100"/>
              </a:spcBef>
              <a:spcAft>
                <a:spcPts val="100"/>
              </a:spcAft>
              <a:buFont typeface="Arial" charset="0"/>
              <a:buChar char="•"/>
            </a:pPr>
            <a:r>
              <a:rPr lang="en-US" sz="2400" dirty="0"/>
              <a:t>BUT: How often are these triggers available?</a:t>
            </a:r>
          </a:p>
          <a:p>
            <a:pPr marL="342900" indent="-342900">
              <a:spcBef>
                <a:spcPts val="100"/>
              </a:spcBef>
              <a:spcAft>
                <a:spcPts val="100"/>
              </a:spcAft>
              <a:buFont typeface="Arial" charset="0"/>
              <a:buChar char="•"/>
            </a:pPr>
            <a:r>
              <a:rPr lang="en-US" sz="2400" dirty="0"/>
              <a:t>In other words, </a:t>
            </a:r>
            <a:r>
              <a:rPr lang="en-US" sz="2400" b="1" dirty="0"/>
              <a:t>what percentage</a:t>
            </a:r>
            <a:r>
              <a:rPr lang="en-US" sz="2400" dirty="0"/>
              <a:t> of verbs appear in collocation with triggers?</a:t>
            </a:r>
          </a:p>
        </p:txBody>
      </p:sp>
    </p:spTree>
    <p:extLst>
      <p:ext uri="{BB962C8B-B14F-4D97-AF65-F5344CB8AC3E}">
        <p14:creationId xmlns:p14="http://schemas.microsoft.com/office/powerpoint/2010/main" val="174039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motivated this experiment</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657219696"/>
              </p:ext>
            </p:extLst>
          </p:nvPr>
        </p:nvGraphicFramePr>
        <p:xfrm>
          <a:off x="3303588" y="1912938"/>
          <a:ext cx="8888412" cy="4945062"/>
        </p:xfrm>
        <a:graphic>
          <a:graphicData uri="http://schemas.openxmlformats.org/drawingml/2006/table">
            <a:tbl>
              <a:tblPr/>
              <a:tblGrid>
                <a:gridCol w="1608137">
                  <a:extLst>
                    <a:ext uri="{9D8B030D-6E8A-4147-A177-3AD203B41FA5}">
                      <a16:colId xmlns:a16="http://schemas.microsoft.com/office/drawing/2014/main" val="20000"/>
                    </a:ext>
                  </a:extLst>
                </a:gridCol>
                <a:gridCol w="3665538">
                  <a:extLst>
                    <a:ext uri="{9D8B030D-6E8A-4147-A177-3AD203B41FA5}">
                      <a16:colId xmlns:a16="http://schemas.microsoft.com/office/drawing/2014/main" val="20001"/>
                    </a:ext>
                  </a:extLst>
                </a:gridCol>
                <a:gridCol w="3614737">
                  <a:extLst>
                    <a:ext uri="{9D8B030D-6E8A-4147-A177-3AD203B41FA5}">
                      <a16:colId xmlns:a16="http://schemas.microsoft.com/office/drawing/2014/main" val="20002"/>
                    </a:ext>
                  </a:extLst>
                </a:gridCol>
              </a:tblGrid>
              <a:tr h="371475">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x-none" sz="1800" b="1" i="0" u="none" strike="noStrike" cap="none" normalizeH="0" baseline="0">
                        <a:ln>
                          <a:noFill/>
                        </a:ln>
                        <a:solidFill>
                          <a:srgbClr val="FFFFFF"/>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Calibri" charset="0"/>
                          <a:ea typeface="ＭＳ Ｐゴシック" charset="-128"/>
                        </a:rPr>
                        <a:t>Adverbials as triggers</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FFFFFF"/>
                          </a:solidFill>
                          <a:effectLst/>
                          <a:latin typeface="Calibri" charset="0"/>
                          <a:ea typeface="ＭＳ Ｐゴシック" charset="-128"/>
                        </a:rPr>
                        <a:t>Verbs as triggers</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8313">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alibri" charset="0"/>
                          <a:ea typeface="ＭＳ Ｐゴシック" charset="-128"/>
                        </a:rPr>
                        <a:t>Perfective</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nakonec</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finally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vnezapno</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suddenly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srazu</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immediately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čut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ne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nearly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vdrug</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suddenly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uže</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already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neožidanno</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unexpectedly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sovsem</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completely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za</a:t>
                      </a:r>
                      <a:r>
                        <a:rPr kumimoji="0" lang="en-US" altLang="x-none" sz="1800" b="0" i="1" u="none" strike="noStrike" cap="none" normalizeH="0" baseline="0" dirty="0">
                          <a:ln>
                            <a:noFill/>
                          </a:ln>
                          <a:solidFill>
                            <a:srgbClr val="000000"/>
                          </a:solidFill>
                          <a:effectLst/>
                          <a:latin typeface="Calibri" charset="0"/>
                          <a:ea typeface="ＭＳ Ｐゴシック" charset="-128"/>
                        </a:rPr>
                        <a:t> tri </a:t>
                      </a:r>
                      <a:r>
                        <a:rPr kumimoji="0" lang="en-US" altLang="x-none" sz="1800" b="0" i="1" u="none" strike="noStrike" cap="none" normalizeH="0" baseline="0" dirty="0" err="1">
                          <a:ln>
                            <a:noFill/>
                          </a:ln>
                          <a:solidFill>
                            <a:srgbClr val="000000"/>
                          </a:solidFill>
                          <a:effectLst/>
                          <a:latin typeface="Calibri" charset="0"/>
                          <a:ea typeface="ＭＳ Ｐゴシック" charset="-128"/>
                        </a:rPr>
                        <a:t>časa</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in three hours</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1" u="none" strike="noStrike" cap="none" normalizeH="0" baseline="0" dirty="0" err="1">
                          <a:ln>
                            <a:noFill/>
                          </a:ln>
                          <a:solidFill>
                            <a:srgbClr val="000000"/>
                          </a:solidFill>
                          <a:effectLst/>
                          <a:latin typeface="Calibri" charset="0"/>
                          <a:ea typeface="ＭＳ Ｐゴシック" charset="-128"/>
                        </a:rPr>
                        <a:t>zabyt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forget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ostat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remain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rešit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decide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udat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succeed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uspet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succeed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spešit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hurry</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2D8"/>
                    </a:solidFill>
                  </a:tcPr>
                </a:tc>
                <a:extLst>
                  <a:ext uri="{0D108BD9-81ED-4DB2-BD59-A6C34878D82A}">
                    <a16:rowId xmlns:a16="http://schemas.microsoft.com/office/drawing/2014/main" val="10001"/>
                  </a:ext>
                </a:extLst>
              </a:tr>
              <a:tr h="2835274">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alibri" charset="0"/>
                          <a:ea typeface="ＭＳ Ｐゴシック" charset="-128"/>
                        </a:rPr>
                        <a:t>Imperfective</a:t>
                      </a: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nb-NO" altLang="x-none" sz="1800" b="0" i="1" u="none" strike="noStrike" cap="none" normalizeH="0" baseline="0" dirty="0" err="1">
                          <a:ln>
                            <a:noFill/>
                          </a:ln>
                          <a:solidFill>
                            <a:srgbClr val="000000"/>
                          </a:solidFill>
                          <a:effectLst/>
                          <a:latin typeface="Calibri" charset="0"/>
                          <a:ea typeface="ＭＳ Ｐゴシック" charset="-128"/>
                        </a:rPr>
                        <a:t>vsegda</a:t>
                      </a:r>
                      <a:r>
                        <a:rPr kumimoji="0" lang="nb-NO" altLang="x-none"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always</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často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often</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inogda</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sometimes</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poka</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while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postojanno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continually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obyčno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usually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dolgo</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for a </a:t>
                      </a:r>
                      <a:r>
                        <a:rPr kumimoji="0" lang="nb-NO" altLang="ja-JP" sz="1800" b="0" i="0" u="none" strike="noStrike" cap="none" normalizeH="0" baseline="0" dirty="0" err="1">
                          <a:ln>
                            <a:noFill/>
                          </a:ln>
                          <a:solidFill>
                            <a:srgbClr val="000000"/>
                          </a:solidFill>
                          <a:effectLst/>
                          <a:latin typeface="Calibri" charset="0"/>
                          <a:ea typeface="ＭＳ Ｐゴシック" charset="-128"/>
                        </a:rPr>
                        <a:t>long</a:t>
                      </a:r>
                      <a:r>
                        <a:rPr kumimoji="0" lang="nb-NO" altLang="ja-JP" sz="1800" b="0" i="0" u="none" strike="noStrike" cap="none" normalizeH="0" baseline="0" dirty="0">
                          <a:ln>
                            <a:noFill/>
                          </a:ln>
                          <a:solidFill>
                            <a:srgbClr val="000000"/>
                          </a:solidFill>
                          <a:effectLst/>
                          <a:latin typeface="Calibri" charset="0"/>
                          <a:ea typeface="ＭＳ Ｐゴシック" charset="-128"/>
                        </a:rPr>
                        <a:t> time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každyj</a:t>
                      </a:r>
                      <a:r>
                        <a:rPr kumimoji="0" lang="nb-NO" altLang="ja-JP" sz="1800" b="0" i="1" u="none" strike="noStrike" cap="none" normalizeH="0" baseline="0" dirty="0">
                          <a:ln>
                            <a:noFill/>
                          </a:ln>
                          <a:solidFill>
                            <a:srgbClr val="000000"/>
                          </a:solidFill>
                          <a:effectLst/>
                          <a:latin typeface="Calibri" charset="0"/>
                          <a:ea typeface="ＭＳ Ｐゴシック" charset="-128"/>
                        </a:rPr>
                        <a:t> den</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err="1">
                          <a:ln>
                            <a:noFill/>
                          </a:ln>
                          <a:solidFill>
                            <a:srgbClr val="000000"/>
                          </a:solidFill>
                          <a:effectLst/>
                          <a:latin typeface="Calibri" charset="0"/>
                          <a:ea typeface="ＭＳ Ｐゴシック" charset="-128"/>
                        </a:rPr>
                        <a:t>every</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0" u="none" strike="noStrike" cap="none" normalizeH="0" baseline="0" dirty="0" err="1">
                          <a:ln>
                            <a:noFill/>
                          </a:ln>
                          <a:solidFill>
                            <a:srgbClr val="000000"/>
                          </a:solidFill>
                          <a:effectLst/>
                          <a:latin typeface="Calibri" charset="0"/>
                          <a:ea typeface="ＭＳ Ｐゴシック" charset="-128"/>
                        </a:rPr>
                        <a:t>day</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nb-NO" altLang="ja-JP" sz="1800" b="0" i="1" u="none" strike="noStrike" cap="none" normalizeH="0" baseline="0" dirty="0" err="1">
                          <a:ln>
                            <a:noFill/>
                          </a:ln>
                          <a:solidFill>
                            <a:srgbClr val="000000"/>
                          </a:solidFill>
                          <a:effectLst/>
                          <a:latin typeface="Calibri" charset="0"/>
                          <a:ea typeface="ＭＳ Ｐゴシック" charset="-128"/>
                        </a:rPr>
                        <a:t>vse</a:t>
                      </a:r>
                      <a:r>
                        <a:rPr kumimoji="0" lang="nb-NO" altLang="ja-JP" sz="1800" b="0" i="1" u="none" strike="noStrike" cap="none" normalizeH="0" baseline="0" dirty="0">
                          <a:ln>
                            <a:noFill/>
                          </a:ln>
                          <a:solidFill>
                            <a:srgbClr val="000000"/>
                          </a:solidFill>
                          <a:effectLst/>
                          <a:latin typeface="Calibri" charset="0"/>
                          <a:ea typeface="ＭＳ Ｐゴシック" charset="-128"/>
                        </a:rPr>
                        <a:t> vremja </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all </a:t>
                      </a:r>
                      <a:r>
                        <a:rPr kumimoji="0" lang="nb-NO" altLang="ja-JP" sz="1800" b="0" i="0" u="none" strike="noStrike" cap="none" normalizeH="0" baseline="0" dirty="0" err="1">
                          <a:ln>
                            <a:noFill/>
                          </a:ln>
                          <a:solidFill>
                            <a:srgbClr val="000000"/>
                          </a:solidFill>
                          <a:effectLst/>
                          <a:latin typeface="Calibri" charset="0"/>
                          <a:ea typeface="ＭＳ Ｐゴシック" charset="-128"/>
                        </a:rPr>
                        <a:t>the</a:t>
                      </a:r>
                      <a:r>
                        <a:rPr kumimoji="0" lang="nb-NO" altLang="ja-JP" sz="1800" b="0" i="0" u="none" strike="noStrike" cap="none" normalizeH="0" baseline="0" dirty="0">
                          <a:ln>
                            <a:noFill/>
                          </a:ln>
                          <a:solidFill>
                            <a:srgbClr val="000000"/>
                          </a:solidFill>
                          <a:effectLst/>
                          <a:latin typeface="Calibri" charset="0"/>
                          <a:ea typeface="ＭＳ Ｐゴシック" charset="-128"/>
                        </a:rPr>
                        <a:t> time</a:t>
                      </a:r>
                      <a:r>
                        <a:rPr kumimoji="0" lang="nb-NO" altLang="en-US" sz="1800" b="0" i="0" u="none" strike="noStrike" cap="none" normalizeH="0" baseline="0" dirty="0">
                          <a:ln>
                            <a:noFill/>
                          </a:ln>
                          <a:solidFill>
                            <a:srgbClr val="000000"/>
                          </a:solidFill>
                          <a:effectLst/>
                          <a:latin typeface="Calibri" charset="0"/>
                          <a:ea typeface="ＭＳ Ｐゴシック" charset="-128"/>
                        </a:rPr>
                        <a:t>’</a:t>
                      </a:r>
                      <a:r>
                        <a:rPr kumimoji="0" lang="nb-NO" altLang="ja-JP" sz="1800" b="0" i="0" u="none" strike="noStrike" cap="none" normalizeH="0" baseline="0" dirty="0">
                          <a:ln>
                            <a:noFill/>
                          </a:ln>
                          <a:solidFill>
                            <a:srgbClr val="000000"/>
                          </a:solidFill>
                          <a:effectLst/>
                          <a:latin typeface="Calibri" charset="0"/>
                          <a:ea typeface="ＭＳ Ｐゴシック" charset="-128"/>
                        </a:rPr>
                        <a:t>, </a:t>
                      </a:r>
                      <a:r>
                        <a:rPr kumimoji="0" lang="en-US" altLang="ja-JP" sz="1800" b="0" i="1" u="none" strike="noStrike" cap="none" normalizeH="0" baseline="0" dirty="0">
                          <a:ln>
                            <a:noFill/>
                          </a:ln>
                          <a:solidFill>
                            <a:srgbClr val="000000"/>
                          </a:solidFill>
                          <a:effectLst/>
                          <a:latin typeface="Calibri" charset="0"/>
                          <a:ea typeface="ＭＳ Ｐゴシック" charset="-128"/>
                        </a:rPr>
                        <a:t>tri </a:t>
                      </a:r>
                      <a:r>
                        <a:rPr kumimoji="0" lang="en-US" altLang="ja-JP" sz="1800" b="0" i="1" u="none" strike="noStrike" cap="none" normalizeH="0" baseline="0" dirty="0" err="1">
                          <a:ln>
                            <a:noFill/>
                          </a:ln>
                          <a:solidFill>
                            <a:srgbClr val="000000"/>
                          </a:solidFill>
                          <a:effectLst/>
                          <a:latin typeface="Calibri" charset="0"/>
                          <a:ea typeface="ＭＳ Ｐゴシック" charset="-128"/>
                        </a:rPr>
                        <a:t>časa</a:t>
                      </a:r>
                      <a:r>
                        <a:rPr kumimoji="0" lang="en-US" altLang="ja-JP"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for three hours</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ja-JP" sz="1800" b="0" i="0" u="none" strike="noStrike" cap="none" normalizeH="0" baseline="0" dirty="0">
                        <a:ln>
                          <a:noFill/>
                        </a:ln>
                        <a:solidFill>
                          <a:srgbClr val="000000"/>
                        </a:solidFill>
                        <a:effectLst/>
                        <a:latin typeface="Calibri"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categorical negation: </a:t>
                      </a:r>
                      <a:r>
                        <a:rPr kumimoji="0" lang="en-US" altLang="x-none" sz="1800" b="0" i="1" u="none" strike="noStrike" cap="none" normalizeH="0" baseline="0" dirty="0">
                          <a:ln>
                            <a:noFill/>
                          </a:ln>
                          <a:solidFill>
                            <a:srgbClr val="000000"/>
                          </a:solidFill>
                          <a:effectLst/>
                          <a:latin typeface="Calibri" charset="0"/>
                          <a:ea typeface="ＭＳ Ｐゴシック" charset="-128"/>
                        </a:rPr>
                        <a:t>ne </a:t>
                      </a:r>
                      <a:r>
                        <a:rPr kumimoji="0" lang="en-US" altLang="x-none" sz="1800" b="0" i="1" u="none" strike="noStrike" cap="none" normalizeH="0" baseline="0" dirty="0" err="1">
                          <a:ln>
                            <a:noFill/>
                          </a:ln>
                          <a:solidFill>
                            <a:srgbClr val="000000"/>
                          </a:solidFill>
                          <a:effectLst/>
                          <a:latin typeface="Calibri" charset="0"/>
                          <a:ea typeface="ＭＳ Ｐゴシック" charset="-128"/>
                        </a:rPr>
                        <a:t>nado</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should not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a:ln>
                            <a:noFill/>
                          </a:ln>
                          <a:solidFill>
                            <a:srgbClr val="000000"/>
                          </a:solidFill>
                          <a:effectLst/>
                          <a:latin typeface="Calibri" charset="0"/>
                          <a:ea typeface="ＭＳ Ｐゴシック" charset="-128"/>
                        </a:rPr>
                        <a:t>ne </a:t>
                      </a:r>
                      <a:r>
                        <a:rPr kumimoji="0" lang="en-US" altLang="x-none" sz="1800" b="0" i="1" u="none" strike="noStrike" cap="none" normalizeH="0" baseline="0" dirty="0" err="1">
                          <a:ln>
                            <a:noFill/>
                          </a:ln>
                          <a:solidFill>
                            <a:srgbClr val="000000"/>
                          </a:solidFill>
                          <a:effectLst/>
                          <a:latin typeface="Calibri" charset="0"/>
                          <a:ea typeface="ＭＳ Ｐゴシック" charset="-128"/>
                        </a:rPr>
                        <a:t>stoit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not worth</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1" u="none" strike="noStrike" cap="none" normalizeH="0" baseline="0" dirty="0">
                          <a:ln>
                            <a:noFill/>
                          </a:ln>
                          <a:solidFill>
                            <a:srgbClr val="000000"/>
                          </a:solidFill>
                          <a:effectLst/>
                          <a:latin typeface="Calibri" charset="0"/>
                          <a:ea typeface="ＭＳ Ｐゴシック" charset="-128"/>
                        </a:rPr>
                        <a:t>, ne </a:t>
                      </a:r>
                      <a:r>
                        <a:rPr kumimoji="0" lang="en-US" altLang="ja-JP" sz="1800" b="0" i="1" u="none" strike="noStrike" cap="none" normalizeH="0" baseline="0" dirty="0" err="1">
                          <a:ln>
                            <a:noFill/>
                          </a:ln>
                          <a:solidFill>
                            <a:srgbClr val="000000"/>
                          </a:solidFill>
                          <a:effectLst/>
                          <a:latin typeface="Calibri" charset="0"/>
                          <a:ea typeface="ＭＳ Ｐゴシック" charset="-128"/>
                        </a:rPr>
                        <a:t>razrešaetsja</a:t>
                      </a:r>
                      <a:r>
                        <a:rPr kumimoji="0" lang="en-US" altLang="ja-JP"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not allowed</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tc>
                  <a:txBody>
                    <a:bodyPr/>
                    <a:lstStyle>
                      <a:lvl1pPr eaLnBrk="0" hangingPunct="0">
                        <a:spcBef>
                          <a:spcPct val="20000"/>
                        </a:spcBef>
                        <a:buFont typeface="Arial" charset="0"/>
                        <a:defRPr sz="1600">
                          <a:solidFill>
                            <a:schemeClr val="tx1"/>
                          </a:solidFill>
                          <a:latin typeface="Open Sans Light" charset="0"/>
                          <a:ea typeface="ＭＳ Ｐゴシック" charset="-128"/>
                        </a:defRPr>
                      </a:lvl1pPr>
                      <a:lvl2pPr marL="742950" indent="-285750" eaLnBrk="0" hangingPunct="0">
                        <a:spcBef>
                          <a:spcPct val="20000"/>
                        </a:spcBef>
                        <a:buFont typeface="Arial" charset="0"/>
                        <a:defRPr sz="1600">
                          <a:solidFill>
                            <a:schemeClr val="tx1"/>
                          </a:solidFill>
                          <a:latin typeface="Open Sans Light" charset="0"/>
                          <a:ea typeface="ＭＳ Ｐゴシック" charset="-128"/>
                        </a:defRPr>
                      </a:lvl2pPr>
                      <a:lvl3pPr marL="1143000" indent="-228600" eaLnBrk="0" hangingPunct="0">
                        <a:spcBef>
                          <a:spcPct val="20000"/>
                        </a:spcBef>
                        <a:buFont typeface="Arial" charset="0"/>
                        <a:defRPr sz="1200">
                          <a:solidFill>
                            <a:schemeClr val="tx1"/>
                          </a:solidFill>
                          <a:latin typeface="Open Sans Light" charset="0"/>
                          <a:ea typeface="ＭＳ Ｐゴシック" charset="-128"/>
                        </a:defRPr>
                      </a:lvl3pPr>
                      <a:lvl4pPr marL="1600200" indent="-228600" eaLnBrk="0" hangingPunct="0">
                        <a:spcBef>
                          <a:spcPct val="20000"/>
                        </a:spcBef>
                        <a:buFont typeface="Arial" charset="0"/>
                        <a:defRPr sz="1200">
                          <a:solidFill>
                            <a:schemeClr val="tx1"/>
                          </a:solidFill>
                          <a:latin typeface="Open Sans Light" charset="0"/>
                          <a:ea typeface="ＭＳ Ｐゴシック" charset="-128"/>
                        </a:defRPr>
                      </a:lvl4pPr>
                      <a:lvl5pPr marL="2057400" indent="-228600" eaLnBrk="0" hangingPunct="0">
                        <a:spcBef>
                          <a:spcPct val="20000"/>
                        </a:spcBef>
                        <a:buFont typeface="Arial" charset="0"/>
                        <a:defRPr sz="1200">
                          <a:solidFill>
                            <a:schemeClr val="tx1"/>
                          </a:solidFill>
                          <a:latin typeface="Open Sans Light" charset="0"/>
                          <a:ea typeface="ＭＳ Ｐゴシック" charset="-128"/>
                        </a:defRPr>
                      </a:lvl5pPr>
                      <a:lvl6pPr marL="25146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6pPr>
                      <a:lvl7pPr marL="29718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7pPr>
                      <a:lvl8pPr marL="34290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8pPr>
                      <a:lvl9pPr marL="3886200" indent="-228600" defTabSz="457200" eaLnBrk="0" fontAlgn="base" hangingPunct="0">
                        <a:spcBef>
                          <a:spcPct val="20000"/>
                        </a:spcBef>
                        <a:spcAft>
                          <a:spcPct val="0"/>
                        </a:spcAft>
                        <a:buFont typeface="Arial" charset="0"/>
                        <a:defRPr sz="1200">
                          <a:solidFill>
                            <a:schemeClr val="tx1"/>
                          </a:solidFill>
                          <a:latin typeface="Open Sans Light"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err="1">
                          <a:ln>
                            <a:noFill/>
                          </a:ln>
                          <a:solidFill>
                            <a:srgbClr val="000000"/>
                          </a:solidFill>
                          <a:effectLst/>
                          <a:latin typeface="Calibri" charset="0"/>
                          <a:ea typeface="ＭＳ Ｐゴシック" charset="-128"/>
                        </a:rPr>
                        <a:t>Phasal</a:t>
                      </a:r>
                      <a:r>
                        <a:rPr kumimoji="0" lang="en-US" altLang="x-none" sz="1800" b="0" i="0" u="none" strike="noStrike" cap="none" normalizeH="0" baseline="0" dirty="0">
                          <a:ln>
                            <a:noFill/>
                          </a:ln>
                          <a:solidFill>
                            <a:srgbClr val="000000"/>
                          </a:solidFill>
                          <a:effectLst/>
                          <a:latin typeface="Calibri" charset="0"/>
                          <a:ea typeface="ＭＳ Ｐゴシック" charset="-128"/>
                        </a:rPr>
                        <a:t> verbs: </a:t>
                      </a:r>
                      <a:r>
                        <a:rPr kumimoji="0" lang="en-US" altLang="x-none" sz="1800" b="0" i="1" u="none" strike="noStrike" cap="none" normalizeH="0" baseline="0" dirty="0">
                          <a:ln>
                            <a:noFill/>
                          </a:ln>
                          <a:solidFill>
                            <a:srgbClr val="000000"/>
                          </a:solidFill>
                          <a:effectLst/>
                          <a:latin typeface="Calibri" charset="0"/>
                          <a:ea typeface="ＭＳ Ｐゴシック" charset="-128"/>
                        </a:rPr>
                        <a:t>stat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start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načat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načinat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begin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prodolžit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prodolžat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continue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končit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končat</a:t>
                      </a:r>
                      <a:r>
                        <a:rPr kumimoji="0" lang="en-US" altLang="en-US" sz="1800" b="0" i="1"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ja-JP" sz="1800" b="0" i="0" u="none" strike="noStrike" cap="none" normalizeH="0" baseline="0" dirty="0">
                          <a:ln>
                            <a:noFill/>
                          </a:ln>
                          <a:solidFill>
                            <a:srgbClr val="000000"/>
                          </a:solidFill>
                          <a:effectLst/>
                          <a:latin typeface="Calibri" charset="0"/>
                          <a:ea typeface="ＭＳ Ｐゴシック" charset="-128"/>
                        </a:rPr>
                        <a:t>stop</a:t>
                      </a:r>
                      <a:r>
                        <a:rPr kumimoji="0" lang="en-US"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ja-JP" sz="1800" b="0" i="0" u="none" strike="noStrike" cap="none" normalizeH="0" baseline="0" dirty="0">
                        <a:ln>
                          <a:noFill/>
                        </a:ln>
                        <a:solidFill>
                          <a:srgbClr val="000000"/>
                        </a:solidFill>
                        <a:effectLst/>
                        <a:latin typeface="Calibri" charset="0"/>
                        <a:ea typeface="ＭＳ Ｐゴシック"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Verbs of motion: </a:t>
                      </a:r>
                      <a:r>
                        <a:rPr kumimoji="0" lang="en-US" altLang="x-none" sz="1800" b="0" i="1" u="none" strike="noStrike" cap="none" normalizeH="0" baseline="0" dirty="0" err="1">
                          <a:ln>
                            <a:noFill/>
                          </a:ln>
                          <a:solidFill>
                            <a:srgbClr val="000000"/>
                          </a:solidFill>
                          <a:effectLst/>
                          <a:latin typeface="Calibri" charset="0"/>
                          <a:ea typeface="ＭＳ Ｐゴシック" charset="-128"/>
                        </a:rPr>
                        <a:t>pojti</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go</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etc.</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alibri" charset="0"/>
                          <a:ea typeface="ＭＳ Ｐゴシック" charset="-128"/>
                        </a:rPr>
                        <a:t>Others: </a:t>
                      </a:r>
                      <a:r>
                        <a:rPr kumimoji="0" lang="en-US" altLang="x-none" sz="1800" b="0" i="1" u="none" strike="noStrike" cap="none" normalizeH="0" baseline="0" dirty="0" err="1">
                          <a:ln>
                            <a:noFill/>
                          </a:ln>
                          <a:solidFill>
                            <a:srgbClr val="000000"/>
                          </a:solidFill>
                          <a:effectLst/>
                          <a:latin typeface="Calibri" charset="0"/>
                          <a:ea typeface="ＭＳ Ｐゴシック" charset="-128"/>
                        </a:rPr>
                        <a:t>učit</a:t>
                      </a:r>
                      <a:r>
                        <a:rPr kumimoji="0" lang="en-US" altLang="en-US" sz="1800" b="0" i="1" u="none" strike="noStrike" cap="none" normalizeH="0" baseline="0" dirty="0" err="1">
                          <a:ln>
                            <a:noFill/>
                          </a:ln>
                          <a:solidFill>
                            <a:srgbClr val="000000"/>
                          </a:solidFill>
                          <a:effectLst/>
                          <a:latin typeface="Calibri" charset="0"/>
                          <a:ea typeface="ＭＳ Ｐゴシック" charset="-128"/>
                        </a:rPr>
                        <a:t>’</a:t>
                      </a:r>
                      <a:r>
                        <a:rPr kumimoji="0" lang="en-US" altLang="x-none" sz="1800" b="0" i="1" u="none" strike="noStrike" cap="none" normalizeH="0" baseline="0" dirty="0" err="1">
                          <a:ln>
                            <a:noFill/>
                          </a:ln>
                          <a:solidFill>
                            <a:srgbClr val="000000"/>
                          </a:solidFill>
                          <a:effectLst/>
                          <a:latin typeface="Calibri" charset="0"/>
                          <a:ea typeface="ＭＳ Ｐゴシック" charset="-128"/>
                        </a:rPr>
                        <a:t>sja</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learn</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umet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know how</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x-none" sz="1800" b="0" i="1" u="none" strike="noStrike" cap="none" normalizeH="0" baseline="0" dirty="0" err="1">
                          <a:ln>
                            <a:noFill/>
                          </a:ln>
                          <a:solidFill>
                            <a:srgbClr val="000000"/>
                          </a:solidFill>
                          <a:effectLst/>
                          <a:latin typeface="Calibri" charset="0"/>
                          <a:ea typeface="ＭＳ Ｐゴシック" charset="-128"/>
                        </a:rPr>
                        <a:t>ljubit</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 </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en-US" altLang="x-none" sz="1800" b="0" i="0" u="none" strike="noStrike" cap="none" normalizeH="0" baseline="0" dirty="0">
                          <a:ln>
                            <a:noFill/>
                          </a:ln>
                          <a:solidFill>
                            <a:srgbClr val="000000"/>
                          </a:solidFill>
                          <a:effectLst/>
                          <a:latin typeface="Calibri" charset="0"/>
                          <a:ea typeface="ＭＳ Ｐゴシック" charset="-128"/>
                        </a:rPr>
                        <a:t>love</a:t>
                      </a:r>
                      <a:r>
                        <a:rPr kumimoji="0" lang="en-US" altLang="en-US" sz="1800" b="0" i="0" u="none" strike="noStrike" cap="none" normalizeH="0" baseline="0" dirty="0">
                          <a:ln>
                            <a:noFill/>
                          </a:ln>
                          <a:solidFill>
                            <a:srgbClr val="000000"/>
                          </a:solidFill>
                          <a:effectLst/>
                          <a:latin typeface="Calibri" charset="0"/>
                          <a:ea typeface="ＭＳ Ｐゴシック" charset="-128"/>
                        </a:rPr>
                        <a:t>’</a:t>
                      </a:r>
                      <a:r>
                        <a:rPr kumimoji="0" lang="mr-IN" altLang="en-US" sz="1800" b="0" i="0" u="none" strike="noStrike" cap="none" normalizeH="0" baseline="0" dirty="0">
                          <a:ln>
                            <a:noFill/>
                          </a:ln>
                          <a:solidFill>
                            <a:srgbClr val="000000"/>
                          </a:solidFill>
                          <a:effectLst/>
                          <a:latin typeface="Calibri" charset="0"/>
                          <a:ea typeface="ＭＳ Ｐゴシック" charset="-128"/>
                        </a:rPr>
                        <a:t>…</a:t>
                      </a:r>
                      <a:endParaRPr kumimoji="0" lang="en-US" altLang="x-none" sz="1800" b="0" i="0" u="none" strike="noStrike" cap="none" normalizeH="0" baseline="0" dirty="0">
                        <a:ln>
                          <a:noFill/>
                        </a:ln>
                        <a:solidFill>
                          <a:srgbClr val="000000"/>
                        </a:solidFill>
                        <a:effectLst/>
                        <a:latin typeface="Calibri" charset="0"/>
                        <a:ea typeface="ＭＳ Ｐゴシック" charset="-128"/>
                      </a:endParaRPr>
                    </a:p>
                  </a:txBody>
                  <a:tcPr marL="91431" marR="91431"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AEC"/>
                    </a:solidFill>
                  </a:tcPr>
                </a:tc>
                <a:extLst>
                  <a:ext uri="{0D108BD9-81ED-4DB2-BD59-A6C34878D82A}">
                    <a16:rowId xmlns:a16="http://schemas.microsoft.com/office/drawing/2014/main" val="10002"/>
                  </a:ext>
                </a:extLst>
              </a:tr>
            </a:tbl>
          </a:graphicData>
        </a:graphic>
      </p:graphicFrame>
      <p:pic>
        <p:nvPicPr>
          <p:cNvPr id="6" name="Picture 2" descr="http://blog.lubans.org/media/2/20130626-2percent.2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695" y="3175794"/>
            <a:ext cx="5238750" cy="2419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8CD49A-1E37-1848-B498-6EB25DEE29E7}"/>
              </a:ext>
            </a:extLst>
          </p:cNvPr>
          <p:cNvSpPr txBox="1"/>
          <p:nvPr/>
        </p:nvSpPr>
        <p:spPr>
          <a:xfrm>
            <a:off x="322729" y="1963271"/>
            <a:ext cx="2702859" cy="4944943"/>
          </a:xfrm>
          <a:prstGeom prst="rect">
            <a:avLst/>
          </a:prstGeom>
          <a:noFill/>
        </p:spPr>
        <p:txBody>
          <a:bodyPr wrap="square" rtlCol="0">
            <a:spAutoFit/>
          </a:bodyPr>
          <a:lstStyle/>
          <a:p>
            <a:pPr marL="342900" indent="-342900">
              <a:spcBef>
                <a:spcPts val="100"/>
              </a:spcBef>
              <a:spcAft>
                <a:spcPts val="100"/>
              </a:spcAft>
              <a:buFont typeface="Arial" charset="0"/>
              <a:buChar char="•"/>
            </a:pPr>
            <a:r>
              <a:rPr lang="en-US" sz="2400" dirty="0"/>
              <a:t>Only </a:t>
            </a:r>
            <a:r>
              <a:rPr lang="en-US" sz="2400" b="1" dirty="0"/>
              <a:t>2</a:t>
            </a:r>
            <a:r>
              <a:rPr lang="en-US" sz="2400" dirty="0"/>
              <a:t> </a:t>
            </a:r>
            <a:r>
              <a:rPr lang="en-US" sz="2400" b="1" dirty="0"/>
              <a:t>percent</a:t>
            </a:r>
            <a:r>
              <a:rPr lang="en-US" sz="2400" dirty="0"/>
              <a:t> of verbs appear in collocation with triggers</a:t>
            </a:r>
          </a:p>
          <a:p>
            <a:pPr marL="342900" indent="-342900">
              <a:spcBef>
                <a:spcPts val="100"/>
              </a:spcBef>
              <a:spcAft>
                <a:spcPts val="100"/>
              </a:spcAft>
              <a:buFont typeface="Arial" charset="0"/>
              <a:buChar char="•"/>
            </a:pPr>
            <a:r>
              <a:rPr lang="en-US" sz="2400" dirty="0"/>
              <a:t>Are there other unknown triggers?</a:t>
            </a:r>
          </a:p>
          <a:p>
            <a:pPr marL="342900" indent="-342900">
              <a:spcBef>
                <a:spcPts val="100"/>
              </a:spcBef>
              <a:spcAft>
                <a:spcPts val="100"/>
              </a:spcAft>
              <a:buFont typeface="Arial" charset="0"/>
              <a:buChar char="•"/>
            </a:pPr>
            <a:r>
              <a:rPr lang="en-US" sz="2400" dirty="0"/>
              <a:t>How can we find out where aspect choice is obligatory and where it is variable?</a:t>
            </a:r>
          </a:p>
        </p:txBody>
      </p:sp>
    </p:spTree>
    <p:extLst>
      <p:ext uri="{BB962C8B-B14F-4D97-AF65-F5344CB8AC3E}">
        <p14:creationId xmlns:p14="http://schemas.microsoft.com/office/powerpoint/2010/main" val="161995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normAutofit/>
          </a:bodyPr>
          <a:lstStyle/>
          <a:p>
            <a:r>
              <a:rPr lang="en-US" sz="3600" dirty="0"/>
              <a:t>How do native speakers of Russian react to </a:t>
            </a:r>
            <a:br>
              <a:rPr lang="en-US" sz="3600" dirty="0"/>
            </a:br>
            <a:r>
              <a:rPr lang="en-US" sz="3600" b="1" dirty="0"/>
              <a:t>aspectual choices in extended authentic context?</a:t>
            </a:r>
          </a:p>
        </p:txBody>
      </p:sp>
      <p:sp>
        <p:nvSpPr>
          <p:cNvPr id="103426" name="Content Placeholder 2"/>
          <p:cNvSpPr>
            <a:spLocks noGrp="1"/>
          </p:cNvSpPr>
          <p:nvPr>
            <p:ph idx="1"/>
          </p:nvPr>
        </p:nvSpPr>
        <p:spPr>
          <a:xfrm>
            <a:off x="838200" y="1770062"/>
            <a:ext cx="10515600" cy="4603441"/>
          </a:xfrm>
        </p:spPr>
        <p:txBody>
          <a:bodyPr>
            <a:normAutofit/>
          </a:bodyPr>
          <a:lstStyle/>
          <a:p>
            <a:pPr>
              <a:defRPr/>
            </a:pPr>
            <a:r>
              <a:rPr lang="en-US" altLang="x-none" sz="3200" dirty="0">
                <a:latin typeface="Open Sans Light" charset="0"/>
                <a:ea typeface="ＭＳ Ｐゴシック" charset="-128"/>
                <a:cs typeface="Open Sans Light" charset="0"/>
              </a:rPr>
              <a:t>We conducted an experiment with over 500 native speakers and their reactions to aspectual choices for verbs in extended authentic contexts (1100-1600 words) representing various genres</a:t>
            </a:r>
          </a:p>
          <a:p>
            <a:pPr>
              <a:defRPr/>
            </a:pPr>
            <a:r>
              <a:rPr lang="en-US" altLang="x-none" sz="3200" dirty="0">
                <a:latin typeface="Open Sans Light" charset="0"/>
                <a:ea typeface="ＭＳ Ｐゴシック" charset="-128"/>
                <a:cs typeface="Open Sans Light" charset="0"/>
              </a:rPr>
              <a:t>For each verb where it was morphologically possible to form both a Perfective and an Imperfective form, participants rated both the original form and the corresponding form of the opposite aspect as </a:t>
            </a:r>
            <a:r>
              <a:rPr lang="en-US" sz="3200" dirty="0"/>
              <a:t>“Impossible” = 0, “Acceptable” = 1, or “Excellent” = 2</a:t>
            </a:r>
            <a:r>
              <a:rPr lang="en-GB" sz="3200" dirty="0"/>
              <a:t> </a:t>
            </a:r>
          </a:p>
        </p:txBody>
      </p:sp>
    </p:spTree>
    <p:extLst>
      <p:ext uri="{BB962C8B-B14F-4D97-AF65-F5344CB8AC3E}">
        <p14:creationId xmlns:p14="http://schemas.microsoft.com/office/powerpoint/2010/main" val="18072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0D2-1A1D-AA4E-9B63-3635367972A9}"/>
              </a:ext>
            </a:extLst>
          </p:cNvPr>
          <p:cNvSpPr>
            <a:spLocks noGrp="1"/>
          </p:cNvSpPr>
          <p:nvPr>
            <p:ph type="title"/>
          </p:nvPr>
        </p:nvSpPr>
        <p:spPr/>
        <p:txBody>
          <a:bodyPr/>
          <a:lstStyle/>
          <a:p>
            <a:r>
              <a:rPr lang="nb-NO" b="1" dirty="0"/>
              <a:t>Stimuli and </a:t>
            </a:r>
            <a:r>
              <a:rPr lang="nb-NO" b="1" dirty="0" err="1"/>
              <a:t>Participants</a:t>
            </a:r>
            <a:endParaRPr lang="nb-NO" b="1" dirty="0"/>
          </a:p>
        </p:txBody>
      </p:sp>
      <p:graphicFrame>
        <p:nvGraphicFramePr>
          <p:cNvPr id="4" name="Content Placeholder 3">
            <a:extLst>
              <a:ext uri="{FF2B5EF4-FFF2-40B4-BE49-F238E27FC236}">
                <a16:creationId xmlns:a16="http://schemas.microsoft.com/office/drawing/2014/main" id="{EC22AEF5-96CE-F34C-89BC-98E94A206C78}"/>
              </a:ext>
            </a:extLst>
          </p:cNvPr>
          <p:cNvGraphicFramePr>
            <a:graphicFrameLocks noGrp="1"/>
          </p:cNvGraphicFramePr>
          <p:nvPr>
            <p:ph idx="1"/>
            <p:extLst>
              <p:ext uri="{D42A27DB-BD31-4B8C-83A1-F6EECF244321}">
                <p14:modId xmlns:p14="http://schemas.microsoft.com/office/powerpoint/2010/main" val="3157021087"/>
              </p:ext>
            </p:extLst>
          </p:nvPr>
        </p:nvGraphicFramePr>
        <p:xfrm>
          <a:off x="838200" y="1634554"/>
          <a:ext cx="10191754" cy="2966720"/>
        </p:xfrm>
        <a:graphic>
          <a:graphicData uri="http://schemas.openxmlformats.org/drawingml/2006/table">
            <a:tbl>
              <a:tblPr firstRow="1" bandRow="1">
                <a:tableStyleId>{5C22544A-7EE6-4342-B048-85BDC9FD1C3A}</a:tableStyleId>
              </a:tblPr>
              <a:tblGrid>
                <a:gridCol w="3055112">
                  <a:extLst>
                    <a:ext uri="{9D8B030D-6E8A-4147-A177-3AD203B41FA5}">
                      <a16:colId xmlns:a16="http://schemas.microsoft.com/office/drawing/2014/main" val="1413684367"/>
                    </a:ext>
                  </a:extLst>
                </a:gridCol>
                <a:gridCol w="2251881">
                  <a:extLst>
                    <a:ext uri="{9D8B030D-6E8A-4147-A177-3AD203B41FA5}">
                      <a16:colId xmlns:a16="http://schemas.microsoft.com/office/drawing/2014/main" val="961335892"/>
                    </a:ext>
                  </a:extLst>
                </a:gridCol>
                <a:gridCol w="1009934">
                  <a:extLst>
                    <a:ext uri="{9D8B030D-6E8A-4147-A177-3AD203B41FA5}">
                      <a16:colId xmlns:a16="http://schemas.microsoft.com/office/drawing/2014/main" val="1547726766"/>
                    </a:ext>
                  </a:extLst>
                </a:gridCol>
                <a:gridCol w="1897039">
                  <a:extLst>
                    <a:ext uri="{9D8B030D-6E8A-4147-A177-3AD203B41FA5}">
                      <a16:colId xmlns:a16="http://schemas.microsoft.com/office/drawing/2014/main" val="2805360854"/>
                    </a:ext>
                  </a:extLst>
                </a:gridCol>
                <a:gridCol w="1977788">
                  <a:extLst>
                    <a:ext uri="{9D8B030D-6E8A-4147-A177-3AD203B41FA5}">
                      <a16:colId xmlns:a16="http://schemas.microsoft.com/office/drawing/2014/main" val="2600512394"/>
                    </a:ext>
                  </a:extLst>
                </a:gridCol>
              </a:tblGrid>
              <a:tr h="370840">
                <a:tc>
                  <a:txBody>
                    <a:bodyPr/>
                    <a:lstStyle/>
                    <a:p>
                      <a:pPr>
                        <a:spcAft>
                          <a:spcPts val="0"/>
                        </a:spcAft>
                      </a:pPr>
                      <a:r>
                        <a:rPr lang="en-US" sz="2200" b="1" kern="1200" dirty="0">
                          <a:solidFill>
                            <a:schemeClr val="bg1"/>
                          </a:solidFill>
                          <a:effectLst/>
                          <a:latin typeface="+mn-lt"/>
                          <a:ea typeface="MS Mincho" panose="02020609040205080304" pitchFamily="49" charset="-128"/>
                          <a:cs typeface="Times New Roman" panose="02020603050405020304" pitchFamily="18" charset="0"/>
                        </a:rPr>
                        <a:t>Genre</a:t>
                      </a:r>
                      <a:endParaRPr lang="nb-NO" sz="2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b="1" kern="1200">
                          <a:solidFill>
                            <a:schemeClr val="bg1"/>
                          </a:solidFill>
                          <a:effectLst/>
                          <a:latin typeface="+mn-lt"/>
                          <a:ea typeface="MS Mincho" panose="02020609040205080304" pitchFamily="49" charset="-128"/>
                          <a:cs typeface="Times New Roman" panose="02020603050405020304" pitchFamily="18" charset="0"/>
                        </a:rPr>
                        <a:t>Abbreviated Title</a:t>
                      </a:r>
                      <a:endParaRPr lang="nb-NO" sz="220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b="1" kern="1200">
                          <a:solidFill>
                            <a:schemeClr val="bg1"/>
                          </a:solidFill>
                          <a:effectLst/>
                          <a:latin typeface="+mn-lt"/>
                          <a:ea typeface="MS Mincho" panose="02020609040205080304" pitchFamily="49" charset="-128"/>
                          <a:cs typeface="Times New Roman" panose="02020603050405020304" pitchFamily="18" charset="0"/>
                        </a:rPr>
                        <a:t>Words</a:t>
                      </a:r>
                      <a:endParaRPr lang="nb-NO" sz="220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b="1" kern="1200">
                          <a:solidFill>
                            <a:schemeClr val="bg1"/>
                          </a:solidFill>
                          <a:effectLst/>
                          <a:latin typeface="+mn-lt"/>
                          <a:ea typeface="MS Mincho" panose="02020609040205080304" pitchFamily="49" charset="-128"/>
                          <a:cs typeface="Times New Roman" panose="02020603050405020304" pitchFamily="18" charset="0"/>
                        </a:rPr>
                        <a:t>Items (pairs)</a:t>
                      </a:r>
                      <a:endParaRPr lang="nb-NO" sz="220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b="1" kern="1200" dirty="0">
                          <a:solidFill>
                            <a:schemeClr val="bg1"/>
                          </a:solidFill>
                          <a:effectLst/>
                          <a:latin typeface="+mn-lt"/>
                          <a:ea typeface="MS Mincho" panose="02020609040205080304" pitchFamily="49" charset="-128"/>
                          <a:cs typeface="Times New Roman" panose="02020603050405020304" pitchFamily="18" charset="0"/>
                        </a:rPr>
                        <a:t>Participants</a:t>
                      </a:r>
                      <a:endParaRPr lang="nb-NO" sz="2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1929758"/>
                  </a:ext>
                </a:extLst>
              </a:tr>
              <a:tr h="370840">
                <a:tc>
                  <a:txBody>
                    <a:bodyPr/>
                    <a:lstStyle/>
                    <a:p>
                      <a:pPr>
                        <a:spcAft>
                          <a:spcPts val="0"/>
                        </a:spcAft>
                      </a:pPr>
                      <a:r>
                        <a:rPr lang="en-US" sz="2200" kern="1200" dirty="0">
                          <a:solidFill>
                            <a:srgbClr val="000000"/>
                          </a:solidFill>
                          <a:effectLst/>
                          <a:latin typeface="+mn-lt"/>
                          <a:ea typeface="MS Mincho" panose="02020609040205080304" pitchFamily="49" charset="-128"/>
                          <a:cs typeface="Times New Roman" panose="02020603050405020304" pitchFamily="18" charset="0"/>
                        </a:rPr>
                        <a:t>Fiction</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Beetle</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PGothic" panose="020B0600070205080204" pitchFamily="34" charset="-128"/>
                          <a:cs typeface="Times New Roman" panose="02020603050405020304" pitchFamily="18" charset="0"/>
                        </a:rPr>
                        <a:t>1459</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300 (150)</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dirty="0">
                          <a:solidFill>
                            <a:srgbClr val="000000"/>
                          </a:solidFill>
                          <a:effectLst/>
                          <a:latin typeface="+mn-lt"/>
                          <a:ea typeface="MS Mincho" panose="02020609040205080304" pitchFamily="49" charset="-128"/>
                          <a:cs typeface="Times New Roman" panose="02020603050405020304" pitchFamily="18" charset="0"/>
                        </a:rPr>
                        <a:t>83</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877201"/>
                  </a:ext>
                </a:extLst>
              </a:tr>
              <a:tr h="370840">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Journalistic Prose</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Summit</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1116</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166 (83)</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84</a:t>
                      </a:r>
                      <a:endParaRPr lang="nb-NO"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1616586"/>
                  </a:ext>
                </a:extLst>
              </a:tr>
              <a:tr h="370840">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Scientific-Technical Prose</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dirty="0">
                          <a:solidFill>
                            <a:srgbClr val="000000"/>
                          </a:solidFill>
                          <a:effectLst/>
                          <a:latin typeface="+mn-lt"/>
                          <a:ea typeface="MS Mincho" panose="02020609040205080304" pitchFamily="49" charset="-128"/>
                          <a:cs typeface="Times New Roman" panose="02020603050405020304" pitchFamily="18" charset="0"/>
                        </a:rPr>
                        <a:t>Phages</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1558</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198 (99)</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72</a:t>
                      </a:r>
                      <a:endParaRPr lang="nb-NO"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9563081"/>
                  </a:ext>
                </a:extLst>
              </a:tr>
              <a:tr h="370840">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Spoken Narration</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Yellow Sign</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PGothic" panose="020B0600070205080204" pitchFamily="34" charset="-128"/>
                          <a:cs typeface="Times New Roman" panose="02020603050405020304" pitchFamily="18" charset="0"/>
                        </a:rPr>
                        <a:t>1275</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160 (80)</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99</a:t>
                      </a:r>
                      <a:endParaRPr lang="nb-NO"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7083533"/>
                  </a:ext>
                </a:extLst>
              </a:tr>
              <a:tr h="370840">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Guided Spoken Narration</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MSLU </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1617</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278 (139)</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78</a:t>
                      </a:r>
                      <a:endParaRPr lang="nb-NO"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651304"/>
                  </a:ext>
                </a:extLst>
              </a:tr>
              <a:tr h="370840">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Radio Interview</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Ivan D.</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1468</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244 (122)</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85</a:t>
                      </a:r>
                      <a:endParaRPr lang="nb-NO" sz="2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9655346"/>
                  </a:ext>
                </a:extLst>
              </a:tr>
              <a:tr h="370840">
                <a:tc>
                  <a:txBody>
                    <a:bodyPr/>
                    <a:lstStyle/>
                    <a:p>
                      <a:pPr>
                        <a:spcAft>
                          <a:spcPts val="0"/>
                        </a:spcAft>
                      </a:pPr>
                      <a:r>
                        <a:rPr lang="en-US" sz="2200" i="1" kern="1200">
                          <a:solidFill>
                            <a:srgbClr val="000000"/>
                          </a:solidFill>
                          <a:effectLst/>
                          <a:latin typeface="+mn-lt"/>
                          <a:ea typeface="MS Mincho" panose="02020609040205080304" pitchFamily="49" charset="-128"/>
                          <a:cs typeface="Times New Roman" panose="02020603050405020304" pitchFamily="18" charset="0"/>
                        </a:rPr>
                        <a:t>Totals</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 </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kern="1200">
                          <a:solidFill>
                            <a:srgbClr val="000000"/>
                          </a:solidFill>
                          <a:effectLst/>
                          <a:latin typeface="+mn-lt"/>
                          <a:ea typeface="MS Mincho" panose="02020609040205080304" pitchFamily="49" charset="-128"/>
                          <a:cs typeface="Times New Roman" panose="02020603050405020304" pitchFamily="18" charset="0"/>
                        </a:rPr>
                        <a:t> </a:t>
                      </a:r>
                      <a:endParaRPr lang="nb-NO" sz="2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i="1" kern="1200" dirty="0">
                          <a:solidFill>
                            <a:srgbClr val="000000"/>
                          </a:solidFill>
                          <a:effectLst/>
                          <a:latin typeface="+mn-lt"/>
                          <a:ea typeface="MS Mincho" panose="02020609040205080304" pitchFamily="49" charset="-128"/>
                          <a:cs typeface="Times New Roman" panose="02020603050405020304" pitchFamily="18" charset="0"/>
                        </a:rPr>
                        <a:t>1346</a:t>
                      </a:r>
                      <a:r>
                        <a:rPr lang="nb-NO" sz="2200" i="0" kern="1200" dirty="0">
                          <a:solidFill>
                            <a:schemeClr val="dk1"/>
                          </a:solidFill>
                          <a:effectLst/>
                          <a:latin typeface="+mn-lt"/>
                          <a:ea typeface="MS Mincho" panose="02020609040205080304" pitchFamily="49" charset="-128"/>
                          <a:cs typeface="Times New Roman" panose="02020603050405020304" pitchFamily="18" charset="0"/>
                        </a:rPr>
                        <a:t> </a:t>
                      </a:r>
                      <a:r>
                        <a:rPr lang="en-US" sz="2200" i="1" kern="1200" dirty="0">
                          <a:solidFill>
                            <a:srgbClr val="000000"/>
                          </a:solidFill>
                          <a:effectLst/>
                          <a:latin typeface="+mn-lt"/>
                          <a:ea typeface="MS Mincho" panose="02020609040205080304" pitchFamily="49" charset="-128"/>
                          <a:cs typeface="Times New Roman" panose="02020603050405020304" pitchFamily="18" charset="0"/>
                        </a:rPr>
                        <a:t>(673)</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2200" i="1" kern="1200" dirty="0">
                          <a:solidFill>
                            <a:srgbClr val="000000"/>
                          </a:solidFill>
                          <a:effectLst/>
                          <a:latin typeface="+mn-lt"/>
                          <a:ea typeface="MS Mincho" panose="02020609040205080304" pitchFamily="49" charset="-128"/>
                          <a:cs typeface="Times New Roman" panose="02020603050405020304" pitchFamily="18" charset="0"/>
                        </a:rPr>
                        <a:t>501</a:t>
                      </a:r>
                      <a:endParaRPr lang="nb-NO" sz="2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181785"/>
                  </a:ext>
                </a:extLst>
              </a:tr>
            </a:tbl>
          </a:graphicData>
        </a:graphic>
      </p:graphicFrame>
      <p:sp>
        <p:nvSpPr>
          <p:cNvPr id="6" name="TextBox 5">
            <a:extLst>
              <a:ext uri="{FF2B5EF4-FFF2-40B4-BE49-F238E27FC236}">
                <a16:creationId xmlns:a16="http://schemas.microsoft.com/office/drawing/2014/main" id="{B193F63B-1C4E-A34D-BEBE-26446273DB02}"/>
              </a:ext>
            </a:extLst>
          </p:cNvPr>
          <p:cNvSpPr txBox="1"/>
          <p:nvPr/>
        </p:nvSpPr>
        <p:spPr>
          <a:xfrm>
            <a:off x="838200" y="4858601"/>
            <a:ext cx="10191754" cy="1815882"/>
          </a:xfrm>
          <a:prstGeom prst="rect">
            <a:avLst/>
          </a:prstGeom>
          <a:noFill/>
        </p:spPr>
        <p:txBody>
          <a:bodyPr wrap="square" rtlCol="0">
            <a:spAutoFit/>
          </a:bodyPr>
          <a:lstStyle/>
          <a:p>
            <a:r>
              <a:rPr lang="en-US" sz="2800" b="1" dirty="0"/>
              <a:t>Stimuli</a:t>
            </a:r>
            <a:r>
              <a:rPr lang="en-US" sz="2800" dirty="0"/>
              <a:t> were chosen based on criteria of Authenticity, Genre Balance, Length, Density of Test Items, and Appropriateness</a:t>
            </a:r>
          </a:p>
          <a:p>
            <a:r>
              <a:rPr lang="en-US" sz="2800" b="1" dirty="0"/>
              <a:t>Participants</a:t>
            </a:r>
            <a:r>
              <a:rPr lang="en-US" sz="2800" dirty="0"/>
              <a:t> were recruited over the Internet and randomly assigned to stimuli</a:t>
            </a:r>
          </a:p>
        </p:txBody>
      </p:sp>
    </p:spTree>
    <p:extLst>
      <p:ext uri="{BB962C8B-B14F-4D97-AF65-F5344CB8AC3E}">
        <p14:creationId xmlns:p14="http://schemas.microsoft.com/office/powerpoint/2010/main" val="171862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E610-A61F-6846-9741-DD9EF74BA43B}"/>
              </a:ext>
            </a:extLst>
          </p:cNvPr>
          <p:cNvSpPr>
            <a:spLocks noGrp="1"/>
          </p:cNvSpPr>
          <p:nvPr>
            <p:ph type="title"/>
          </p:nvPr>
        </p:nvSpPr>
        <p:spPr/>
        <p:txBody>
          <a:bodyPr/>
          <a:lstStyle/>
          <a:p>
            <a:r>
              <a:rPr lang="en-US" b="1" dirty="0"/>
              <a:t>Number of Test Item Pairs for Each Combination of Aspect and </a:t>
            </a:r>
            <a:r>
              <a:rPr lang="en-US" b="1" dirty="0" err="1"/>
              <a:t>Subparadigm</a:t>
            </a:r>
            <a:endParaRPr lang="en-US" b="1" dirty="0"/>
          </a:p>
        </p:txBody>
      </p:sp>
      <p:graphicFrame>
        <p:nvGraphicFramePr>
          <p:cNvPr id="4" name="Content Placeholder 3">
            <a:extLst>
              <a:ext uri="{FF2B5EF4-FFF2-40B4-BE49-F238E27FC236}">
                <a16:creationId xmlns:a16="http://schemas.microsoft.com/office/drawing/2014/main" id="{E9EF1FC4-BE7A-F24C-968C-FA22EA84C087}"/>
              </a:ext>
            </a:extLst>
          </p:cNvPr>
          <p:cNvGraphicFramePr>
            <a:graphicFrameLocks noGrp="1"/>
          </p:cNvGraphicFramePr>
          <p:nvPr>
            <p:ph idx="1"/>
            <p:extLst>
              <p:ext uri="{D42A27DB-BD31-4B8C-83A1-F6EECF244321}">
                <p14:modId xmlns:p14="http://schemas.microsoft.com/office/powerpoint/2010/main" val="1218282096"/>
              </p:ext>
            </p:extLst>
          </p:nvPr>
        </p:nvGraphicFramePr>
        <p:xfrm>
          <a:off x="838200" y="1825625"/>
          <a:ext cx="10515600" cy="2926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90887025"/>
                    </a:ext>
                  </a:extLst>
                </a:gridCol>
                <a:gridCol w="2628900">
                  <a:extLst>
                    <a:ext uri="{9D8B030D-6E8A-4147-A177-3AD203B41FA5}">
                      <a16:colId xmlns:a16="http://schemas.microsoft.com/office/drawing/2014/main" val="2292544021"/>
                    </a:ext>
                  </a:extLst>
                </a:gridCol>
                <a:gridCol w="2628900">
                  <a:extLst>
                    <a:ext uri="{9D8B030D-6E8A-4147-A177-3AD203B41FA5}">
                      <a16:colId xmlns:a16="http://schemas.microsoft.com/office/drawing/2014/main" val="1582511859"/>
                    </a:ext>
                  </a:extLst>
                </a:gridCol>
                <a:gridCol w="2628900">
                  <a:extLst>
                    <a:ext uri="{9D8B030D-6E8A-4147-A177-3AD203B41FA5}">
                      <a16:colId xmlns:a16="http://schemas.microsoft.com/office/drawing/2014/main" val="2355352906"/>
                    </a:ext>
                  </a:extLst>
                </a:gridCol>
              </a:tblGrid>
              <a:tr h="370840">
                <a:tc>
                  <a:txBody>
                    <a:bodyPr/>
                    <a:lstStyle/>
                    <a:p>
                      <a:pPr>
                        <a:spcAft>
                          <a:spcPts val="0"/>
                        </a:spcAft>
                      </a:pPr>
                      <a:r>
                        <a:rPr lang="en-US" sz="3200">
                          <a:solidFill>
                            <a:srgbClr val="000000"/>
                          </a:solidFill>
                          <a:effectLst/>
                          <a:latin typeface="+mn-lt"/>
                          <a:ea typeface="Calibri" panose="020F0502020204030204" pitchFamily="34" charset="0"/>
                          <a:cs typeface="Times New Roman" panose="02020603050405020304" pitchFamily="18" charset="0"/>
                        </a:rPr>
                        <a:t> </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3200" b="1" kern="1200" dirty="0">
                          <a:solidFill>
                            <a:schemeClr val="bg1"/>
                          </a:solidFill>
                          <a:effectLst/>
                          <a:latin typeface="+mn-lt"/>
                          <a:ea typeface="MS PGothic" panose="020B0600070205080204" pitchFamily="34" charset="-128"/>
                          <a:cs typeface="Times New Roman" panose="02020603050405020304" pitchFamily="18" charset="0"/>
                        </a:rPr>
                        <a:t>Perfective</a:t>
                      </a:r>
                      <a:endParaRPr lang="nb-NO" sz="3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3200" b="1" kern="1200" dirty="0">
                          <a:solidFill>
                            <a:schemeClr val="bg1"/>
                          </a:solidFill>
                          <a:effectLst/>
                          <a:latin typeface="+mn-lt"/>
                          <a:ea typeface="MS PGothic" panose="020B0600070205080204" pitchFamily="34" charset="-128"/>
                          <a:cs typeface="Times New Roman" panose="02020603050405020304" pitchFamily="18" charset="0"/>
                        </a:rPr>
                        <a:t>Imperfective</a:t>
                      </a:r>
                      <a:endParaRPr lang="nb-NO" sz="3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US" sz="3200" b="1" i="1" kern="1200" dirty="0">
                          <a:solidFill>
                            <a:schemeClr val="bg1"/>
                          </a:solidFill>
                          <a:effectLst/>
                          <a:latin typeface="+mn-lt"/>
                          <a:ea typeface="MS PGothic" panose="020B0600070205080204" pitchFamily="34" charset="-128"/>
                          <a:cs typeface="Times New Roman" panose="02020603050405020304" pitchFamily="18" charset="0"/>
                        </a:rPr>
                        <a:t>Total</a:t>
                      </a:r>
                      <a:endParaRPr lang="nb-NO" sz="32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1296844"/>
                  </a:ext>
                </a:extLst>
              </a:tr>
              <a:tr h="370840">
                <a:tc>
                  <a:txBody>
                    <a:bodyPr/>
                    <a:lstStyle/>
                    <a:p>
                      <a:pPr>
                        <a:spcAft>
                          <a:spcPts val="0"/>
                        </a:spcAft>
                      </a:pPr>
                      <a:r>
                        <a:rPr lang="en-US" sz="3200" b="1" kern="1200">
                          <a:solidFill>
                            <a:srgbClr val="000000"/>
                          </a:solidFill>
                          <a:effectLst/>
                          <a:latin typeface="+mn-lt"/>
                          <a:ea typeface="MS PGothic" panose="020B0600070205080204" pitchFamily="34" charset="-128"/>
                          <a:cs typeface="Times New Roman" panose="02020603050405020304" pitchFamily="18" charset="0"/>
                        </a:rPr>
                        <a:t>Past</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298</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134</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432</a:t>
                      </a:r>
                      <a:endParaRPr lang="nb-NO" sz="3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519619"/>
                  </a:ext>
                </a:extLst>
              </a:tr>
              <a:tr h="370840">
                <a:tc>
                  <a:txBody>
                    <a:bodyPr/>
                    <a:lstStyle/>
                    <a:p>
                      <a:pPr>
                        <a:spcAft>
                          <a:spcPts val="0"/>
                        </a:spcAft>
                      </a:pPr>
                      <a:r>
                        <a:rPr lang="en-US" sz="3200" b="1" kern="1200">
                          <a:solidFill>
                            <a:srgbClr val="000000"/>
                          </a:solidFill>
                          <a:effectLst/>
                          <a:latin typeface="+mn-lt"/>
                          <a:ea typeface="MS PGothic" panose="020B0600070205080204" pitchFamily="34" charset="-128"/>
                          <a:cs typeface="Times New Roman" panose="02020603050405020304" pitchFamily="18" charset="0"/>
                        </a:rPr>
                        <a:t>Future</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50</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7</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57</a:t>
                      </a:r>
                      <a:endParaRPr lang="nb-NO" sz="3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845974"/>
                  </a:ext>
                </a:extLst>
              </a:tr>
              <a:tr h="370840">
                <a:tc>
                  <a:txBody>
                    <a:bodyPr/>
                    <a:lstStyle/>
                    <a:p>
                      <a:pPr>
                        <a:spcAft>
                          <a:spcPts val="0"/>
                        </a:spcAft>
                      </a:pPr>
                      <a:r>
                        <a:rPr lang="en-US" sz="3200" b="1" kern="1200">
                          <a:solidFill>
                            <a:srgbClr val="000000"/>
                          </a:solidFill>
                          <a:effectLst/>
                          <a:latin typeface="+mn-lt"/>
                          <a:ea typeface="MS PGothic" panose="020B0600070205080204" pitchFamily="34" charset="-128"/>
                          <a:cs typeface="Times New Roman" panose="02020603050405020304" pitchFamily="18" charset="0"/>
                        </a:rPr>
                        <a:t>Infinitive</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104</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60</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164</a:t>
                      </a:r>
                      <a:endParaRPr lang="nb-NO" sz="3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7262928"/>
                  </a:ext>
                </a:extLst>
              </a:tr>
              <a:tr h="370840">
                <a:tc>
                  <a:txBody>
                    <a:bodyPr/>
                    <a:lstStyle/>
                    <a:p>
                      <a:pPr>
                        <a:spcAft>
                          <a:spcPts val="0"/>
                        </a:spcAft>
                      </a:pPr>
                      <a:r>
                        <a:rPr lang="en-US" sz="3200" b="1" kern="1200">
                          <a:solidFill>
                            <a:srgbClr val="000000"/>
                          </a:solidFill>
                          <a:effectLst/>
                          <a:latin typeface="+mn-lt"/>
                          <a:ea typeface="MS PGothic" panose="020B0600070205080204" pitchFamily="34" charset="-128"/>
                          <a:cs typeface="Times New Roman" panose="02020603050405020304" pitchFamily="18" charset="0"/>
                        </a:rPr>
                        <a:t>Imperative</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10</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kern="1200">
                          <a:solidFill>
                            <a:srgbClr val="000000"/>
                          </a:solidFill>
                          <a:effectLst/>
                          <a:latin typeface="+mn-lt"/>
                          <a:ea typeface="MS PGothic" panose="020B0600070205080204" pitchFamily="34" charset="-128"/>
                          <a:cs typeface="Times New Roman" panose="02020603050405020304" pitchFamily="18" charset="0"/>
                        </a:rPr>
                        <a:t>10</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20</a:t>
                      </a:r>
                      <a:endParaRPr lang="nb-NO" sz="32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76048"/>
                  </a:ext>
                </a:extLst>
              </a:tr>
              <a:tr h="370840">
                <a:tc>
                  <a:txBody>
                    <a:bodyPr/>
                    <a:lstStyle/>
                    <a:p>
                      <a:pPr>
                        <a:spcAft>
                          <a:spcPts val="0"/>
                        </a:spcAft>
                      </a:pPr>
                      <a:r>
                        <a:rPr lang="en-US" sz="3200" b="1" i="1" kern="1200" dirty="0">
                          <a:solidFill>
                            <a:srgbClr val="000000"/>
                          </a:solidFill>
                          <a:effectLst/>
                          <a:latin typeface="+mn-lt"/>
                          <a:ea typeface="MS PGothic" panose="020B0600070205080204" pitchFamily="34" charset="-128"/>
                          <a:cs typeface="Times New Roman" panose="02020603050405020304" pitchFamily="18" charset="0"/>
                        </a:rPr>
                        <a:t>Total</a:t>
                      </a:r>
                      <a:endParaRPr lang="nb-NO" sz="3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462</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a:solidFill>
                            <a:srgbClr val="000000"/>
                          </a:solidFill>
                          <a:effectLst/>
                          <a:latin typeface="+mn-lt"/>
                          <a:ea typeface="MS PGothic" panose="020B0600070205080204" pitchFamily="34" charset="-128"/>
                          <a:cs typeface="Times New Roman" panose="02020603050405020304" pitchFamily="18" charset="0"/>
                        </a:rPr>
                        <a:t>211</a:t>
                      </a:r>
                      <a:endParaRPr lang="nb-NO" sz="32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r">
                        <a:spcAft>
                          <a:spcPts val="0"/>
                        </a:spcAft>
                      </a:pPr>
                      <a:r>
                        <a:rPr lang="en-US" sz="3200" i="1" kern="1200" dirty="0">
                          <a:solidFill>
                            <a:srgbClr val="000000"/>
                          </a:solidFill>
                          <a:effectLst/>
                          <a:latin typeface="+mn-lt"/>
                          <a:ea typeface="MS PGothic" panose="020B0600070205080204" pitchFamily="34" charset="-128"/>
                          <a:cs typeface="Times New Roman" panose="02020603050405020304" pitchFamily="18" charset="0"/>
                        </a:rPr>
                        <a:t>673</a:t>
                      </a:r>
                      <a:endParaRPr lang="nb-NO" sz="3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960675"/>
                  </a:ext>
                </a:extLst>
              </a:tr>
            </a:tbl>
          </a:graphicData>
        </a:graphic>
      </p:graphicFrame>
      <p:sp>
        <p:nvSpPr>
          <p:cNvPr id="5" name="TextBox 4">
            <a:extLst>
              <a:ext uri="{FF2B5EF4-FFF2-40B4-BE49-F238E27FC236}">
                <a16:creationId xmlns:a16="http://schemas.microsoft.com/office/drawing/2014/main" id="{F2E17C78-C323-C845-91F4-FA23876E2C1B}"/>
              </a:ext>
            </a:extLst>
          </p:cNvPr>
          <p:cNvSpPr txBox="1"/>
          <p:nvPr/>
        </p:nvSpPr>
        <p:spPr>
          <a:xfrm>
            <a:off x="838200" y="4940490"/>
            <a:ext cx="10515600" cy="1815882"/>
          </a:xfrm>
          <a:prstGeom prst="rect">
            <a:avLst/>
          </a:prstGeom>
          <a:noFill/>
        </p:spPr>
        <p:txBody>
          <a:bodyPr wrap="square" rtlCol="0">
            <a:spAutoFit/>
          </a:bodyPr>
          <a:lstStyle/>
          <a:p>
            <a:r>
              <a:rPr lang="en-US" sz="2800" b="1" dirty="0"/>
              <a:t>Verb forms excluded: </a:t>
            </a:r>
            <a:r>
              <a:rPr lang="en-US" sz="2800" dirty="0"/>
              <a:t>Present tense, forms of </a:t>
            </a:r>
            <a:r>
              <a:rPr lang="ru-RU" sz="2800" dirty="0"/>
              <a:t>быть, </a:t>
            </a:r>
            <a:r>
              <a:rPr lang="nb-NO" sz="2800" dirty="0" err="1"/>
              <a:t>gerunds</a:t>
            </a:r>
            <a:r>
              <a:rPr lang="nb-NO" sz="2800" dirty="0"/>
              <a:t> and </a:t>
            </a:r>
            <a:r>
              <a:rPr lang="nb-NO" sz="2800" dirty="0" err="1"/>
              <a:t>participles</a:t>
            </a:r>
            <a:r>
              <a:rPr lang="nb-NO" sz="2800" dirty="0"/>
              <a:t>, bi-</a:t>
            </a:r>
            <a:r>
              <a:rPr lang="nb-NO" sz="2800" dirty="0" err="1"/>
              <a:t>aspectual</a:t>
            </a:r>
            <a:r>
              <a:rPr lang="nb-NO" sz="2800" dirty="0"/>
              <a:t> verbs (e.g. </a:t>
            </a:r>
            <a:r>
              <a:rPr lang="ru-RU" sz="2800" dirty="0"/>
              <a:t>родиться, реализовать</a:t>
            </a:r>
            <a:r>
              <a:rPr lang="nb-NO" sz="2800" dirty="0"/>
              <a:t>), </a:t>
            </a:r>
            <a:r>
              <a:rPr lang="nb-NO" sz="2800" dirty="0" err="1"/>
              <a:t>other</a:t>
            </a:r>
            <a:r>
              <a:rPr lang="nb-NO" sz="2800" dirty="0"/>
              <a:t> verbs not </a:t>
            </a:r>
            <a:r>
              <a:rPr lang="nb-NO" sz="2800" dirty="0" err="1"/>
              <a:t>paired</a:t>
            </a:r>
            <a:r>
              <a:rPr lang="nb-NO" sz="2800" dirty="0"/>
              <a:t> for </a:t>
            </a:r>
            <a:r>
              <a:rPr lang="nb-NO" sz="2800" dirty="0" err="1"/>
              <a:t>aspect</a:t>
            </a:r>
            <a:r>
              <a:rPr lang="nb-NO" sz="2800" dirty="0"/>
              <a:t>, </a:t>
            </a:r>
            <a:r>
              <a:rPr lang="nb-NO" sz="2800" dirty="0" err="1"/>
              <a:t>such</a:t>
            </a:r>
            <a:r>
              <a:rPr lang="nb-NO" sz="2800" dirty="0"/>
              <a:t> as –</a:t>
            </a:r>
            <a:r>
              <a:rPr lang="ru-RU" sz="2800" dirty="0" err="1"/>
              <a:t>ся</a:t>
            </a:r>
            <a:r>
              <a:rPr lang="nb-NO" sz="2800" dirty="0"/>
              <a:t> passives (e.g. </a:t>
            </a:r>
            <a:r>
              <a:rPr lang="ru-RU" sz="2800" dirty="0" err="1"/>
              <a:t>предназначатъся</a:t>
            </a:r>
            <a:r>
              <a:rPr lang="nb-NO" sz="2800" dirty="0"/>
              <a:t>), and </a:t>
            </a:r>
            <a:r>
              <a:rPr lang="ru-RU" sz="2800" dirty="0"/>
              <a:t>стать</a:t>
            </a:r>
            <a:r>
              <a:rPr lang="nb-NO" sz="2800" dirty="0"/>
              <a:t> in </a:t>
            </a:r>
            <a:r>
              <a:rPr lang="nb-NO" sz="2800" dirty="0" err="1"/>
              <a:t>the</a:t>
            </a:r>
            <a:r>
              <a:rPr lang="nb-NO" sz="2800" dirty="0"/>
              <a:t> </a:t>
            </a:r>
            <a:r>
              <a:rPr lang="nb-NO" sz="2800" dirty="0" err="1"/>
              <a:t>phasal</a:t>
            </a:r>
            <a:r>
              <a:rPr lang="nb-NO" sz="2800" dirty="0"/>
              <a:t> </a:t>
            </a:r>
            <a:r>
              <a:rPr lang="nb-NO" sz="2800" dirty="0" err="1"/>
              <a:t>meaning</a:t>
            </a:r>
            <a:r>
              <a:rPr lang="nb-NO" sz="2800" dirty="0"/>
              <a:t> ‘</a:t>
            </a:r>
            <a:r>
              <a:rPr lang="nb-NO" sz="2800"/>
              <a:t>begin’</a:t>
            </a:r>
            <a:endParaRPr lang="en-US" sz="2800" dirty="0"/>
          </a:p>
        </p:txBody>
      </p:sp>
    </p:spTree>
    <p:extLst>
      <p:ext uri="{BB962C8B-B14F-4D97-AF65-F5344CB8AC3E}">
        <p14:creationId xmlns:p14="http://schemas.microsoft.com/office/powerpoint/2010/main" val="320798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31228-3301-7343-AA42-544A6617C4E8}"/>
              </a:ext>
            </a:extLst>
          </p:cNvPr>
          <p:cNvSpPr>
            <a:spLocks noGrp="1"/>
          </p:cNvSpPr>
          <p:nvPr>
            <p:ph type="title"/>
          </p:nvPr>
        </p:nvSpPr>
        <p:spPr>
          <a:xfrm>
            <a:off x="838201" y="365125"/>
            <a:ext cx="7405048" cy="1325563"/>
          </a:xfrm>
        </p:spPr>
        <p:txBody>
          <a:bodyPr/>
          <a:lstStyle/>
          <a:p>
            <a:r>
              <a:rPr lang="en-US" b="1" dirty="0"/>
              <a:t>Participants were NOT told what the original aspect was</a:t>
            </a:r>
          </a:p>
        </p:txBody>
      </p:sp>
      <p:sp>
        <p:nvSpPr>
          <p:cNvPr id="5" name="Content Placeholder 4">
            <a:extLst>
              <a:ext uri="{FF2B5EF4-FFF2-40B4-BE49-F238E27FC236}">
                <a16:creationId xmlns:a16="http://schemas.microsoft.com/office/drawing/2014/main" id="{42C18732-E381-FE4D-9140-0453E2F9457F}"/>
              </a:ext>
            </a:extLst>
          </p:cNvPr>
          <p:cNvSpPr>
            <a:spLocks noGrp="1"/>
          </p:cNvSpPr>
          <p:nvPr>
            <p:ph idx="1"/>
          </p:nvPr>
        </p:nvSpPr>
        <p:spPr>
          <a:xfrm>
            <a:off x="838200" y="1825625"/>
            <a:ext cx="7405048" cy="4351338"/>
          </a:xfrm>
        </p:spPr>
        <p:txBody>
          <a:bodyPr>
            <a:normAutofit lnSpcReduction="10000"/>
          </a:bodyPr>
          <a:lstStyle/>
          <a:p>
            <a:pPr marL="0" indent="0">
              <a:buNone/>
            </a:pPr>
            <a:r>
              <a:rPr lang="nb-NO" sz="3600" dirty="0"/>
              <a:t>Sample </a:t>
            </a:r>
            <a:r>
              <a:rPr lang="nb-NO" sz="3600" dirty="0" err="1"/>
              <a:t>text</a:t>
            </a:r>
            <a:r>
              <a:rPr lang="nb-NO" sz="3600" dirty="0"/>
              <a:t> as </a:t>
            </a:r>
            <a:r>
              <a:rPr lang="nb-NO" sz="3600" dirty="0" err="1"/>
              <a:t>presented</a:t>
            </a:r>
            <a:r>
              <a:rPr lang="nb-NO" sz="3600" dirty="0"/>
              <a:t> to </a:t>
            </a:r>
            <a:r>
              <a:rPr lang="nb-NO" sz="3600" dirty="0" err="1"/>
              <a:t>participants</a:t>
            </a:r>
            <a:r>
              <a:rPr lang="nb-NO" sz="3600" dirty="0"/>
              <a:t>:</a:t>
            </a:r>
          </a:p>
          <a:p>
            <a:pPr marL="0" indent="0">
              <a:buNone/>
            </a:pPr>
            <a:endParaRPr lang="nb-NO" sz="3600" dirty="0"/>
          </a:p>
          <a:p>
            <a:pPr marL="0" indent="0">
              <a:buNone/>
            </a:pPr>
            <a:r>
              <a:rPr lang="ru-RU" sz="3600" dirty="0"/>
              <a:t>Право выбора жизненного пути -</a:t>
            </a:r>
            <a:r>
              <a:rPr lang="nb-NO" sz="3600" dirty="0"/>
              <a:t>-</a:t>
            </a:r>
            <a:r>
              <a:rPr lang="ru-RU" sz="3600" dirty="0"/>
              <a:t> большой подарок судьбы. У Василия этого права не было. Он безропотно [ принял / принимал ] выбор, который за него </a:t>
            </a:r>
            <a:r>
              <a:rPr lang="en-US" sz="3600" dirty="0"/>
              <a:t>[ </a:t>
            </a:r>
            <a:r>
              <a:rPr lang="ru-RU" sz="3600" dirty="0"/>
              <a:t>сделала / делала </a:t>
            </a:r>
            <a:r>
              <a:rPr lang="en-US" sz="3600" dirty="0"/>
              <a:t>]</a:t>
            </a:r>
            <a:r>
              <a:rPr lang="ru-RU" sz="3600" dirty="0"/>
              <a:t> судьба, и это был великий шаг. </a:t>
            </a:r>
            <a:endParaRPr lang="en-US" sz="3600" dirty="0"/>
          </a:p>
        </p:txBody>
      </p:sp>
      <p:pic>
        <p:nvPicPr>
          <p:cNvPr id="6" name="Picture 5">
            <a:extLst>
              <a:ext uri="{FF2B5EF4-FFF2-40B4-BE49-F238E27FC236}">
                <a16:creationId xmlns:a16="http://schemas.microsoft.com/office/drawing/2014/main" id="{8F0E7A91-EB30-8941-B17C-ED7B6EA5AA59}"/>
              </a:ext>
            </a:extLst>
          </p:cNvPr>
          <p:cNvPicPr>
            <a:picLocks noChangeAspect="1"/>
          </p:cNvPicPr>
          <p:nvPr/>
        </p:nvPicPr>
        <p:blipFill>
          <a:blip r:embed="rId2"/>
          <a:stretch>
            <a:fillRect/>
          </a:stretch>
        </p:blipFill>
        <p:spPr>
          <a:xfrm>
            <a:off x="7710985" y="0"/>
            <a:ext cx="4481015" cy="2987343"/>
          </a:xfrm>
          <a:prstGeom prst="rect">
            <a:avLst/>
          </a:prstGeom>
        </p:spPr>
      </p:pic>
      <p:sp>
        <p:nvSpPr>
          <p:cNvPr id="7" name="TextBox 6">
            <a:extLst>
              <a:ext uri="{FF2B5EF4-FFF2-40B4-BE49-F238E27FC236}">
                <a16:creationId xmlns:a16="http://schemas.microsoft.com/office/drawing/2014/main" id="{CFCB20B4-5638-C046-BF9B-7CB4C24CC431}"/>
              </a:ext>
            </a:extLst>
          </p:cNvPr>
          <p:cNvSpPr txBox="1"/>
          <p:nvPr/>
        </p:nvSpPr>
        <p:spPr>
          <a:xfrm>
            <a:off x="8952931" y="3411940"/>
            <a:ext cx="3084394" cy="3046988"/>
          </a:xfrm>
          <a:prstGeom prst="rect">
            <a:avLst/>
          </a:prstGeom>
          <a:noFill/>
        </p:spPr>
        <p:txBody>
          <a:bodyPr wrap="square" rtlCol="0">
            <a:spAutoFit/>
          </a:bodyPr>
          <a:lstStyle/>
          <a:p>
            <a:r>
              <a:rPr lang="en-US" sz="3200" dirty="0"/>
              <a:t>Participants were asked to rate BOTH the Perfective and the Imperfective verb forms</a:t>
            </a:r>
          </a:p>
        </p:txBody>
      </p:sp>
    </p:spTree>
    <p:extLst>
      <p:ext uri="{BB962C8B-B14F-4D97-AF65-F5344CB8AC3E}">
        <p14:creationId xmlns:p14="http://schemas.microsoft.com/office/powerpoint/2010/main" val="273507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2129</Words>
  <Application>Microsoft Macintosh PowerPoint</Application>
  <PresentationFormat>Widescreen</PresentationFormat>
  <Paragraphs>274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MS Mincho</vt:lpstr>
      <vt:lpstr>MS PGothic</vt:lpstr>
      <vt:lpstr>MS PGothic</vt:lpstr>
      <vt:lpstr>Arial</vt:lpstr>
      <vt:lpstr>Calibri</vt:lpstr>
      <vt:lpstr>Calibri Light</vt:lpstr>
      <vt:lpstr>Mangal</vt:lpstr>
      <vt:lpstr>Open Sans</vt:lpstr>
      <vt:lpstr>Open Sans Light</vt:lpstr>
      <vt:lpstr>Times New Roman</vt:lpstr>
      <vt:lpstr>Office Theme</vt:lpstr>
      <vt:lpstr>Russian Aspect in Context </vt:lpstr>
      <vt:lpstr>Experimental Approach to Russian Aspect</vt:lpstr>
      <vt:lpstr>Overview</vt:lpstr>
      <vt:lpstr>What motivated this experiment</vt:lpstr>
      <vt:lpstr>What motivated this experiment</vt:lpstr>
      <vt:lpstr>How do native speakers of Russian react to  aspectual choices in extended authentic context?</vt:lpstr>
      <vt:lpstr>Stimuli and Participants</vt:lpstr>
      <vt:lpstr>Number of Test Item Pairs for Each Combination of Aspect and Subparadigm</vt:lpstr>
      <vt:lpstr>Participants were NOT told what the original aspect was</vt:lpstr>
      <vt:lpstr>What our experiment looked like:</vt:lpstr>
      <vt:lpstr>Results</vt:lpstr>
      <vt:lpstr>PowerPoint Presentation</vt:lpstr>
      <vt:lpstr>PowerPoint Presentation</vt:lpstr>
      <vt:lpstr>Examples of test items where redundancy of aspect is HIGH and construal is LOW</vt:lpstr>
      <vt:lpstr>PowerPoint Presentation</vt:lpstr>
      <vt:lpstr>Examples of test items where redundancy of aspect is LOW and construal is HIGH</vt:lpstr>
      <vt:lpstr>Presence/Absence of Triggers Doesn’t Seem to Matter to Native Speakers</vt:lpstr>
      <vt:lpstr>Native speakers are less consistent in rating of the non-original aspect</vt:lpstr>
      <vt:lpstr>PowerPoint Presentation</vt:lpstr>
      <vt:lpstr>PowerPoint Presentation</vt:lpstr>
      <vt:lpstr>Native Speakers Differ in Their Choices, Especially When Reacting to Non-Authentic Language</vt:lpstr>
      <vt:lpstr>Conclusions</vt:lpstr>
      <vt:lpstr>What’s next:</vt:lpstr>
      <vt:lpstr>Bibliography (and references therein)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Russian aspect in context </dc:title>
  <dc:creator>Microsoft Office User</dc:creator>
  <cp:lastModifiedBy>Microsoft Office User</cp:lastModifiedBy>
  <cp:revision>24</cp:revision>
  <dcterms:created xsi:type="dcterms:W3CDTF">2017-12-09T19:01:16Z</dcterms:created>
  <dcterms:modified xsi:type="dcterms:W3CDTF">2018-01-29T18:53:58Z</dcterms:modified>
</cp:coreProperties>
</file>