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ora"/>
      <p:regular r:id="rId21"/>
      <p:bold r:id="rId22"/>
      <p:italic r:id="rId23"/>
      <p:boldItalic r:id="rId24"/>
    </p:embeddedFont>
    <p:embeddedFont>
      <p:font typeface="Lato Black"/>
      <p:bold r:id="rId25"/>
      <p:boldItalic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ora-bold.fntdata"/><Relationship Id="rId21" Type="http://schemas.openxmlformats.org/officeDocument/2006/relationships/font" Target="fonts/Lora-regular.fntdata"/><Relationship Id="rId24" Type="http://schemas.openxmlformats.org/officeDocument/2006/relationships/font" Target="fonts/Lora-boldItalic.fntdata"/><Relationship Id="rId23" Type="http://schemas.openxmlformats.org/officeDocument/2006/relationships/font" Target="fonts/Lo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Black-boldItalic.fntdata"/><Relationship Id="rId25" Type="http://schemas.openxmlformats.org/officeDocument/2006/relationships/font" Target="fonts/LatoBlack-bold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580c9fd8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580c9fd8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580c9fd8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580c9fd8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580c9fd8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580c9fd8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580c9fd8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580c9fd8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580c9fd8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580c9fd8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580c9fd8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580c9fd8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580c9fd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580c9fd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580c9fd8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580c9fd8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580c9fd8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580c9fd8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580c9fd8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580c9fd8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580c9fd8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580c9fd8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580c9fd8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580c9fd8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580c9fd8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580c9fd8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580c9fd8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580c9fd8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10" Type="http://schemas.openxmlformats.org/officeDocument/2006/relationships/image" Target="../media/image6.png"/><Relationship Id="rId9" Type="http://schemas.openxmlformats.org/officeDocument/2006/relationships/image" Target="../media/image28.png"/><Relationship Id="rId5" Type="http://schemas.openxmlformats.org/officeDocument/2006/relationships/image" Target="../media/image17.png"/><Relationship Id="rId6" Type="http://schemas.openxmlformats.org/officeDocument/2006/relationships/image" Target="../media/image5.png"/><Relationship Id="rId7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70175" y="379350"/>
            <a:ext cx="63222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 u="sng">
                <a:solidFill>
                  <a:srgbClr val="EF8F1F"/>
                </a:solidFill>
                <a:latin typeface="Lora"/>
                <a:ea typeface="Lora"/>
                <a:cs typeface="Lora"/>
                <a:sym typeface="Lora"/>
              </a:rPr>
              <a:t>	PIZZA SALES DASHBOARD</a:t>
            </a:r>
            <a:endParaRPr b="1" sz="3200" u="sng">
              <a:solidFill>
                <a:srgbClr val="EF8F1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16500" y="1140150"/>
            <a:ext cx="8154600" cy="3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ABC  Pizzas is one of famous pizza store in New York.</a:t>
            </a:r>
            <a:endParaRPr sz="18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Management wanted to make changes in their menu to offer new deals and combs to do so management made an ad-hoc request for insights</a:t>
            </a:r>
            <a:endParaRPr sz="18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to make quick and smart data-informed decisions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567875" y="1787588"/>
            <a:ext cx="36456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7</a:t>
            </a:r>
            <a:r>
              <a:rPr lang="en" sz="1500">
                <a:solidFill>
                  <a:srgbClr val="E20C6F"/>
                </a:solidFill>
              </a:rPr>
              <a:t>. Top 5 Best Sellers by Total Quantity: 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The Classic Deluxe Pizza contributed to maximum Total Quantities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700" y="1032975"/>
            <a:ext cx="3954076" cy="29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591500" y="1665200"/>
            <a:ext cx="3514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8</a:t>
            </a:r>
            <a:r>
              <a:rPr lang="en" sz="1500">
                <a:solidFill>
                  <a:srgbClr val="E20C6F"/>
                </a:solidFill>
              </a:rPr>
              <a:t>. Top 5 Best Sellers by Total Orders: 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The Classic Deluxe Pizza contributed to maximum Total Orders.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550" y="1095168"/>
            <a:ext cx="4071949" cy="2997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550" y="1065250"/>
            <a:ext cx="4255699" cy="291550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450075" y="1858075"/>
            <a:ext cx="366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9</a:t>
            </a:r>
            <a:r>
              <a:rPr lang="en" sz="1500">
                <a:solidFill>
                  <a:srgbClr val="E20C6F"/>
                </a:solidFill>
              </a:rPr>
              <a:t>. Bottom 5 Sellers by Revenue: 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The Brie Carre Pizza contributed   to least Revenue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000" y="1145438"/>
            <a:ext cx="4168513" cy="28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353625" y="1735925"/>
            <a:ext cx="3881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10</a:t>
            </a:r>
            <a:r>
              <a:rPr lang="en" sz="1500">
                <a:solidFill>
                  <a:srgbClr val="E20C6F"/>
                </a:solidFill>
              </a:rPr>
              <a:t>. Bottom 5 Sellers by Total Quantity: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The Brie Carre Pizza contributed  to least Total Quantities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550" y="1059700"/>
            <a:ext cx="4246375" cy="289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235725" y="1463550"/>
            <a:ext cx="377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11</a:t>
            </a:r>
            <a:r>
              <a:rPr lang="en" sz="1500">
                <a:solidFill>
                  <a:srgbClr val="E20C6F"/>
                </a:solidFill>
              </a:rPr>
              <a:t>. Bottom 5 Sellers by Total Orders: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The Brie Carre Pizza contributed   to least total orders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/>
        </p:nvSpPr>
        <p:spPr>
          <a:xfrm>
            <a:off x="484600" y="1559800"/>
            <a:ext cx="8036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20C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SHEETS</a:t>
            </a:r>
            <a:endParaRPr b="1" sz="2200">
              <a:solidFill>
                <a:srgbClr val="A8D08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2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POWER BI Version</a:t>
            </a:r>
            <a:r>
              <a:rPr b="1" lang="en" sz="2200">
                <a:solidFill>
                  <a:srgbClr val="A8D08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2.124.2028.0 64-bit (December 2023)</a:t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484601" y="489000"/>
            <a:ext cx="541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BE5B"/>
                </a:solidFill>
                <a:latin typeface="Lato Black"/>
                <a:ea typeface="Lato Black"/>
                <a:cs typeface="Lato Black"/>
                <a:sym typeface="Lato Black"/>
              </a:rPr>
              <a:t>SOFTWARE USED</a:t>
            </a:r>
            <a:endParaRPr sz="1000">
              <a:solidFill>
                <a:srgbClr val="EABE5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21550" y="480775"/>
            <a:ext cx="6890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0BA45"/>
                </a:solidFill>
              </a:rPr>
              <a:t>KPI`s REQUIREMENT</a:t>
            </a:r>
            <a:endParaRPr b="1" sz="2200">
              <a:solidFill>
                <a:srgbClr val="E0BA4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0BA45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21550" y="1094000"/>
            <a:ext cx="810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K</a:t>
            </a:r>
            <a:r>
              <a:rPr lang="en" sz="1500">
                <a:solidFill>
                  <a:srgbClr val="434343"/>
                </a:solidFill>
              </a:rPr>
              <a:t>ey indicators for pizza sales data to gain insights into business performance. 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Fo</a:t>
            </a:r>
            <a:r>
              <a:rPr lang="en" sz="1500">
                <a:solidFill>
                  <a:srgbClr val="434343"/>
                </a:solidFill>
              </a:rPr>
              <a:t>llowing are metrics: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85850" y="2168825"/>
            <a:ext cx="461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1.Total Revenue:</a:t>
            </a:r>
            <a:r>
              <a:rPr lang="en" sz="1500">
                <a:solidFill>
                  <a:srgbClr val="FFE599"/>
                </a:solidFill>
              </a:rPr>
              <a:t> </a:t>
            </a:r>
            <a:r>
              <a:rPr lang="en" sz="1500">
                <a:solidFill>
                  <a:srgbClr val="CFE2F3"/>
                </a:solidFill>
              </a:rPr>
              <a:t> </a:t>
            </a:r>
            <a:r>
              <a:rPr lang="en" sz="1500">
                <a:solidFill>
                  <a:srgbClr val="434343"/>
                </a:solidFill>
              </a:rPr>
              <a:t>$817.86K </a:t>
            </a:r>
            <a:r>
              <a:rPr lang="en" sz="1500">
                <a:solidFill>
                  <a:srgbClr val="434343"/>
                </a:solidFill>
              </a:rPr>
              <a:t>revenue had been generated from 1/1/2015 to 12/31/2015 period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 </a:t>
            </a:r>
            <a:endParaRPr sz="1500">
              <a:solidFill>
                <a:srgbClr val="434343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600" y="2168813"/>
            <a:ext cx="159067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85850" y="3519000"/>
            <a:ext cx="44364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E20C6F"/>
                </a:solidFill>
              </a:rPr>
              <a:t>2. Average Order Value:</a:t>
            </a:r>
            <a:r>
              <a:rPr lang="en" sz="1500">
                <a:solidFill>
                  <a:srgbClr val="FFFF00"/>
                </a:solidFill>
              </a:rPr>
              <a:t> </a:t>
            </a:r>
            <a:r>
              <a:rPr lang="en" sz="1500">
                <a:solidFill>
                  <a:srgbClr val="434343"/>
                </a:solidFill>
              </a:rPr>
              <a:t>Average amount spent per order was $38.31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075" y="3521075"/>
            <a:ext cx="16097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0075" y="3541293"/>
            <a:ext cx="1609724" cy="922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9228" y="2178938"/>
            <a:ext cx="1600571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484350" y="893675"/>
            <a:ext cx="4843500" cy="3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3. Total Pizzas Sold:</a:t>
            </a:r>
            <a:r>
              <a:rPr lang="en" sz="1500">
                <a:solidFill>
                  <a:srgbClr val="434343"/>
                </a:solidFill>
              </a:rPr>
              <a:t> </a:t>
            </a:r>
            <a:r>
              <a:rPr lang="en" sz="1500">
                <a:solidFill>
                  <a:srgbClr val="434343"/>
                </a:solidFill>
              </a:rPr>
              <a:t> 49,574 </a:t>
            </a:r>
            <a:r>
              <a:rPr lang="en" sz="1500">
                <a:solidFill>
                  <a:srgbClr val="434343"/>
                </a:solidFill>
              </a:rPr>
              <a:t>number of pizzas were sold from  1/1/2015 to 12/31/2015</a:t>
            </a:r>
            <a:endParaRPr sz="1500">
              <a:solidFill>
                <a:srgbClr val="434343"/>
              </a:solidFill>
            </a:endParaRPr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4. Total Orders:</a:t>
            </a:r>
            <a:r>
              <a:rPr lang="en" sz="1500">
                <a:solidFill>
                  <a:srgbClr val="434343"/>
                </a:solidFill>
              </a:rPr>
              <a:t>  </a:t>
            </a:r>
            <a:r>
              <a:rPr lang="en" sz="1500">
                <a:solidFill>
                  <a:srgbClr val="434343"/>
                </a:solidFill>
              </a:rPr>
              <a:t>21,350 </a:t>
            </a:r>
            <a:r>
              <a:rPr lang="en" sz="1500">
                <a:solidFill>
                  <a:srgbClr val="434343"/>
                </a:solidFill>
              </a:rPr>
              <a:t>number of orders sold from 1/1/2015 - 12/31/2015.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5. Average Pizzas Per Order:</a:t>
            </a:r>
            <a:r>
              <a:rPr lang="en" sz="1500">
                <a:solidFill>
                  <a:srgbClr val="434343"/>
                </a:solidFill>
              </a:rPr>
              <a:t> On average 2.32 pizzas were sold per order.</a:t>
            </a:r>
            <a:endParaRPr b="1" sz="1800">
              <a:solidFill>
                <a:srgbClr val="434343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425" y="763225"/>
            <a:ext cx="16002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7900" y="2095500"/>
            <a:ext cx="1619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6000" y="3394475"/>
            <a:ext cx="15811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7182" y="763225"/>
            <a:ext cx="1599967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4234" y="2109776"/>
            <a:ext cx="161291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46459" y="3384950"/>
            <a:ext cx="1650691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1069" y="763225"/>
            <a:ext cx="1606557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87425" y="2112001"/>
            <a:ext cx="1600199" cy="92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621500" y="482200"/>
            <a:ext cx="552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6AA84F"/>
                </a:solidFill>
              </a:rPr>
              <a:t>CHARTS</a:t>
            </a:r>
            <a:r>
              <a:rPr b="1" lang="en" sz="2200">
                <a:solidFill>
                  <a:srgbClr val="6AA84F"/>
                </a:solidFill>
              </a:rPr>
              <a:t> </a:t>
            </a:r>
            <a:endParaRPr b="1" sz="2200">
              <a:solidFill>
                <a:srgbClr val="6AA84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760800" y="1802625"/>
            <a:ext cx="3000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1. Daily Trend for Total Orders: 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Orders were high on Tuesday, Friday and Saturday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    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825" y="1647825"/>
            <a:ext cx="380047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825" y="1678412"/>
            <a:ext cx="3800475" cy="203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776525" y="1993100"/>
            <a:ext cx="359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2. Monthly Trends for Total Orders: 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The highest orders were from months July and January</a:t>
            </a:r>
            <a:endParaRPr sz="1500">
              <a:solidFill>
                <a:srgbClr val="434343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800" y="1524000"/>
            <a:ext cx="412432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800" y="1524000"/>
            <a:ext cx="4124324" cy="209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771550" y="2025300"/>
            <a:ext cx="42669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3. Percentage of Sales by Pizza Category:  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Classic </a:t>
            </a:r>
            <a:r>
              <a:rPr lang="en" sz="1500">
                <a:solidFill>
                  <a:srgbClr val="434343"/>
                </a:solidFill>
              </a:rPr>
              <a:t>category contributed to    maximum sales.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950" y="1408025"/>
            <a:ext cx="3321150" cy="22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794" y="1408025"/>
            <a:ext cx="3351456" cy="2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698650" y="1997375"/>
            <a:ext cx="39756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4. Percentage of Sales by Pizza Size: 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Large size of pizza contributed            to maximum sales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725" y="1408025"/>
            <a:ext cx="347185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914" y="1408025"/>
            <a:ext cx="3520664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653650" y="1907350"/>
            <a:ext cx="351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5. Total Pizzas Sold by Pizza Category:</a:t>
            </a:r>
            <a:r>
              <a:rPr lang="en" sz="1500">
                <a:solidFill>
                  <a:srgbClr val="434343"/>
                </a:solidFill>
              </a:rPr>
              <a:t> 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Maximum pizzas sold were from       </a:t>
            </a:r>
            <a:r>
              <a:rPr lang="en" sz="1500">
                <a:solidFill>
                  <a:srgbClr val="434343"/>
                </a:solidFill>
              </a:rPr>
              <a:t>Classic Category</a:t>
            </a:r>
            <a:endParaRPr sz="1500">
              <a:solidFill>
                <a:srgbClr val="434343"/>
              </a:solidFill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825" y="1272475"/>
            <a:ext cx="25908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842" y="1272475"/>
            <a:ext cx="3788858" cy="25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623650" y="1843075"/>
            <a:ext cx="32229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20C6F"/>
                </a:solidFill>
              </a:rPr>
              <a:t>6. Top 5 Best Sellers by Revenue:</a:t>
            </a:r>
            <a:r>
              <a:rPr lang="en" sz="1500">
                <a:solidFill>
                  <a:srgbClr val="434343"/>
                </a:solidFill>
              </a:rPr>
              <a:t> 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The Thai chicken pizza contributed to maximum Revenue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275" y="1065125"/>
            <a:ext cx="4042350" cy="2988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