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Lora"/>
      <p:regular r:id="rId21"/>
      <p:bold r:id="rId22"/>
      <p:italic r:id="rId23"/>
      <p:boldItalic r:id="rId24"/>
    </p:embeddedFont>
    <p:embeddedFont>
      <p:font typeface="Lato Black"/>
      <p:bold r:id="rId25"/>
      <p:boldItalic r:id="rId26"/>
    </p:embeddedFon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ora-bold.fntdata"/><Relationship Id="rId21" Type="http://schemas.openxmlformats.org/officeDocument/2006/relationships/font" Target="fonts/Lora-regular.fntdata"/><Relationship Id="rId24" Type="http://schemas.openxmlformats.org/officeDocument/2006/relationships/font" Target="fonts/Lora-boldItalic.fntdata"/><Relationship Id="rId23" Type="http://schemas.openxmlformats.org/officeDocument/2006/relationships/font" Target="fonts/Lor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Black-boldItalic.fntdata"/><Relationship Id="rId25" Type="http://schemas.openxmlformats.org/officeDocument/2006/relationships/font" Target="fonts/LatoBlack-bold.fntdata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581548cc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581548cc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581548cc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581548cc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581548cc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581548cc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581548cc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581548cc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581548cc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581548cc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581548cc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581548cc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581548cc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581548cc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581548cc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581548c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581548cc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581548cc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581548cc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581548cc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581548cc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581548cc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581548cc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581548cc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581548cc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581548cc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581548cc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581548cc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70175" y="379350"/>
            <a:ext cx="63222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 u="sng">
                <a:solidFill>
                  <a:srgbClr val="EF8F1F"/>
                </a:solidFill>
                <a:latin typeface="Lora"/>
                <a:ea typeface="Lora"/>
                <a:cs typeface="Lora"/>
                <a:sym typeface="Lora"/>
              </a:rPr>
              <a:t>	PIZZA SALES DASHBOARD</a:t>
            </a:r>
            <a:endParaRPr b="1" sz="3200" u="sng">
              <a:solidFill>
                <a:srgbClr val="EF8F1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 u="sng">
              <a:solidFill>
                <a:srgbClr val="0E2A4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16500" y="1140150"/>
            <a:ext cx="8154600" cy="3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ABC  Pizzas is one of famous pizza store in New York.</a:t>
            </a:r>
            <a:endParaRPr sz="18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Management wanted to make changes in their menu to offer new deals and combs to do so management made an ad-hoc request for insights</a:t>
            </a:r>
            <a:endParaRPr sz="18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to make quick and smart data-informed decisions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567875" y="1787588"/>
            <a:ext cx="36456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20C6F"/>
                </a:solidFill>
              </a:rPr>
              <a:t>7. Top 5 Best Sellers by Total Quantity: 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The Classic Deluxe Pizza contributed to maximum Total Quantities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625" y="1148463"/>
            <a:ext cx="3983749" cy="28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591500" y="1665200"/>
            <a:ext cx="35148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20C6F"/>
                </a:solidFill>
              </a:rPr>
              <a:t>8. Top 5 Best Sellers by Total Orders: 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The Classic Deluxe Pizza contributed to maximum Total Orders.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175" y="867539"/>
            <a:ext cx="3911224" cy="2983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/>
        </p:nvSpPr>
        <p:spPr>
          <a:xfrm>
            <a:off x="450075" y="1858075"/>
            <a:ext cx="366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20C6F"/>
                </a:solidFill>
              </a:rPr>
              <a:t>9</a:t>
            </a:r>
            <a:r>
              <a:rPr lang="en" sz="1500">
                <a:solidFill>
                  <a:srgbClr val="E20C6F"/>
                </a:solidFill>
              </a:rPr>
              <a:t>. Bottom 5 Sellers by Revenue: 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The Brie Carre Pizza contributed   to least Revenue</a:t>
            </a:r>
            <a:endParaRPr sz="1500">
              <a:solidFill>
                <a:srgbClr val="434343"/>
              </a:solidFill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750" y="897375"/>
            <a:ext cx="3581174" cy="28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/>
        </p:nvSpPr>
        <p:spPr>
          <a:xfrm>
            <a:off x="353625" y="1735925"/>
            <a:ext cx="3881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20C6F"/>
                </a:solidFill>
              </a:rPr>
              <a:t>10. Bottom 5 Sellers by Total Quantity: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The Brie Carre Pizza contributed  to least Total Quantities</a:t>
            </a:r>
            <a:endParaRPr sz="1500">
              <a:solidFill>
                <a:srgbClr val="434343"/>
              </a:solidFill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325" y="1119900"/>
            <a:ext cx="3718300" cy="27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/>
        </p:nvSpPr>
        <p:spPr>
          <a:xfrm>
            <a:off x="235725" y="1463550"/>
            <a:ext cx="377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20C6F"/>
                </a:solidFill>
              </a:rPr>
              <a:t>11. Bottom 5 Sellers by Total Orders: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The Brie Carre Pizza contributed   to least total orders</a:t>
            </a:r>
            <a:endParaRPr sz="1500">
              <a:solidFill>
                <a:srgbClr val="434343"/>
              </a:solidFill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450" y="1032975"/>
            <a:ext cx="3873099" cy="30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/>
        </p:nvSpPr>
        <p:spPr>
          <a:xfrm>
            <a:off x="484601" y="1559800"/>
            <a:ext cx="707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20C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SHEETS</a:t>
            </a:r>
            <a:endParaRPr b="1" sz="2200">
              <a:solidFill>
                <a:srgbClr val="A8D08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TABLEAU VERSION:</a:t>
            </a:r>
            <a:r>
              <a:rPr b="1" lang="en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b="1" lang="en" sz="2200">
                <a:solidFill>
                  <a:srgbClr val="E20C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" sz="22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2023.1</a:t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484601" y="489000"/>
            <a:ext cx="541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CC0000"/>
                </a:solidFill>
                <a:latin typeface="Lato Black"/>
                <a:ea typeface="Lato Black"/>
                <a:cs typeface="Lato Black"/>
                <a:sym typeface="Lato Black"/>
              </a:rPr>
              <a:t>SOFTWARE USED</a:t>
            </a:r>
            <a:endParaRPr sz="10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21550" y="480775"/>
            <a:ext cx="6890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CC0000"/>
                </a:solidFill>
              </a:rPr>
              <a:t>KPI`s REQUIREMENT</a:t>
            </a:r>
            <a:endParaRPr b="1" sz="2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21550" y="1094000"/>
            <a:ext cx="810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Key indicators for pizza sales data to gain insights into business performance. 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Following are metrics: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85850" y="2168825"/>
            <a:ext cx="4613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20C6F"/>
                </a:solidFill>
              </a:rPr>
              <a:t>1.Total Revenue:</a:t>
            </a:r>
            <a:r>
              <a:rPr lang="en" sz="1500">
                <a:solidFill>
                  <a:srgbClr val="FFE599"/>
                </a:solidFill>
              </a:rPr>
              <a:t> </a:t>
            </a:r>
            <a:r>
              <a:rPr lang="en" sz="1500">
                <a:solidFill>
                  <a:srgbClr val="CFE2F3"/>
                </a:solidFill>
              </a:rPr>
              <a:t> </a:t>
            </a:r>
            <a:r>
              <a:rPr lang="en" sz="1500">
                <a:solidFill>
                  <a:srgbClr val="434343"/>
                </a:solidFill>
              </a:rPr>
              <a:t>$817.86K revenue had been generated from 1/1/2015 to 12/31/2015 period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 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85850" y="3519000"/>
            <a:ext cx="44364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E20C6F"/>
                </a:solidFill>
              </a:rPr>
              <a:t>2. Average Order Value:</a:t>
            </a:r>
            <a:r>
              <a:rPr lang="en" sz="1500">
                <a:solidFill>
                  <a:srgbClr val="FFFF00"/>
                </a:solidFill>
              </a:rPr>
              <a:t> </a:t>
            </a:r>
            <a:r>
              <a:rPr lang="en" sz="1500">
                <a:solidFill>
                  <a:srgbClr val="434343"/>
                </a:solidFill>
              </a:rPr>
              <a:t>Average amount spent per order was $38.31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3375" y="1841645"/>
            <a:ext cx="1750525" cy="1266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3375" y="3356500"/>
            <a:ext cx="1750525" cy="1159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484350" y="893675"/>
            <a:ext cx="4843500" cy="3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20C6F"/>
                </a:solidFill>
              </a:rPr>
              <a:t>3. Total Pizzas Sold:</a:t>
            </a:r>
            <a:r>
              <a:rPr lang="en" sz="1500">
                <a:solidFill>
                  <a:srgbClr val="434343"/>
                </a:solidFill>
              </a:rPr>
              <a:t>  49,574 number of pizzas were sold from  1/1/2015 to 12/31/2015</a:t>
            </a:r>
            <a:endParaRPr sz="1500">
              <a:solidFill>
                <a:srgbClr val="434343"/>
              </a:solidFill>
            </a:endParaRPr>
          </a:p>
          <a:p>
            <a:pPr indent="457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20C6F"/>
                </a:solidFill>
              </a:rPr>
              <a:t>4. Total Orders:</a:t>
            </a:r>
            <a:r>
              <a:rPr lang="en" sz="1500">
                <a:solidFill>
                  <a:srgbClr val="434343"/>
                </a:solidFill>
              </a:rPr>
              <a:t>  21,350 number of orders sold from 1/1/2015 - 12/31/2015.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20C6F"/>
                </a:solidFill>
              </a:rPr>
              <a:t>5. Average Pizzas Per Order:</a:t>
            </a:r>
            <a:r>
              <a:rPr lang="en" sz="1500">
                <a:solidFill>
                  <a:srgbClr val="434343"/>
                </a:solidFill>
              </a:rPr>
              <a:t> On average 2.32 pizzas were sold per order.</a:t>
            </a:r>
            <a:endParaRPr b="1" sz="1800">
              <a:solidFill>
                <a:srgbClr val="434343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9175" y="559600"/>
            <a:ext cx="1570450" cy="112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175" y="2035725"/>
            <a:ext cx="1570450" cy="10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4293" y="3462150"/>
            <a:ext cx="1585331" cy="10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025" y="1262100"/>
            <a:ext cx="4866325" cy="23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89325" y="1902150"/>
            <a:ext cx="31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20C6F"/>
                </a:solidFill>
              </a:rPr>
              <a:t>1. </a:t>
            </a:r>
            <a:r>
              <a:rPr lang="en" sz="1500">
                <a:solidFill>
                  <a:srgbClr val="E20C6F"/>
                </a:solidFill>
              </a:rPr>
              <a:t>Hourly trend for Total Pizzas Sold:</a:t>
            </a:r>
            <a:endParaRPr sz="1500">
              <a:solidFill>
                <a:srgbClr val="E20C6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Peak orders are between 12:00 PM and 1:00 PM, and in evening, from 4:00 PM to 7:00 PM.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050" y="1275300"/>
            <a:ext cx="4906800" cy="24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70275" y="1502575"/>
            <a:ext cx="30324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20C6F"/>
                </a:solidFill>
              </a:rPr>
              <a:t>2.Weekly Trend for Total Orders:</a:t>
            </a:r>
            <a:endParaRPr sz="1500">
              <a:solidFill>
                <a:srgbClr val="E20C6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Significant variations in weekly orders,with highest peak during the 48th week from the month of Nov and the least form 39th week which is from the month of Sep</a:t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771550" y="2025300"/>
            <a:ext cx="42669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20C6F"/>
                </a:solidFill>
              </a:rPr>
              <a:t>3. Percentage of Sales by Pizza Category:  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Classic category contributed to    maximum sales.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450" y="891775"/>
            <a:ext cx="3800750" cy="2985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698650" y="1997375"/>
            <a:ext cx="3975600" cy="14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20C6F"/>
                </a:solidFill>
              </a:rPr>
              <a:t>4. Percentage of Sales by Pizza Size: 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Large size of pizza contributed            to maximum sales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875" y="1128225"/>
            <a:ext cx="3856675" cy="27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653650" y="1907350"/>
            <a:ext cx="35169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20C6F"/>
                </a:solidFill>
              </a:rPr>
              <a:t>5. Total Pizzas Sold by Pizza Category:</a:t>
            </a:r>
            <a:r>
              <a:rPr lang="en" sz="1500">
                <a:solidFill>
                  <a:srgbClr val="434343"/>
                </a:solidFill>
              </a:rPr>
              <a:t> 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Classic</a:t>
            </a:r>
            <a:r>
              <a:rPr lang="en" sz="1500">
                <a:solidFill>
                  <a:srgbClr val="434343"/>
                </a:solidFill>
              </a:rPr>
              <a:t> Category contributed to maximum total orders &amp; total pizzas sold</a:t>
            </a:r>
            <a:endParaRPr sz="1500">
              <a:solidFill>
                <a:srgbClr val="434343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325" y="1186700"/>
            <a:ext cx="3804050" cy="28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623650" y="1843075"/>
            <a:ext cx="32229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20C6F"/>
                </a:solidFill>
              </a:rPr>
              <a:t>6. Top 5 Best Sellers by Revenue:</a:t>
            </a:r>
            <a:r>
              <a:rPr lang="en" sz="1500">
                <a:solidFill>
                  <a:srgbClr val="434343"/>
                </a:solidFill>
              </a:rPr>
              <a:t> 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The Thai chicken pizza contributed to maximum Revenue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600" y="1155075"/>
            <a:ext cx="3900500" cy="28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