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86" r:id="rId1"/>
  </p:sldMasterIdLst>
  <p:notesMasterIdLst>
    <p:notesMasterId r:id="rId65"/>
  </p:notesMasterIdLst>
  <p:sldIdLst>
    <p:sldId id="256" r:id="rId2"/>
    <p:sldId id="385" r:id="rId3"/>
    <p:sldId id="379" r:id="rId4"/>
    <p:sldId id="382" r:id="rId5"/>
    <p:sldId id="383" r:id="rId6"/>
    <p:sldId id="378" r:id="rId7"/>
    <p:sldId id="384" r:id="rId8"/>
    <p:sldId id="386" r:id="rId9"/>
    <p:sldId id="387" r:id="rId10"/>
    <p:sldId id="438" r:id="rId11"/>
    <p:sldId id="418" r:id="rId12"/>
    <p:sldId id="420" r:id="rId13"/>
    <p:sldId id="421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19" r:id="rId23"/>
    <p:sldId id="423" r:id="rId24"/>
    <p:sldId id="422" r:id="rId25"/>
    <p:sldId id="391" r:id="rId26"/>
    <p:sldId id="392" r:id="rId27"/>
    <p:sldId id="393" r:id="rId28"/>
    <p:sldId id="427" r:id="rId29"/>
    <p:sldId id="426" r:id="rId30"/>
    <p:sldId id="424" r:id="rId31"/>
    <p:sldId id="425" r:id="rId32"/>
    <p:sldId id="439" r:id="rId33"/>
    <p:sldId id="395" r:id="rId34"/>
    <p:sldId id="394" r:id="rId35"/>
    <p:sldId id="388" r:id="rId36"/>
    <p:sldId id="389" r:id="rId37"/>
    <p:sldId id="390" r:id="rId38"/>
    <p:sldId id="396" r:id="rId39"/>
    <p:sldId id="397" r:id="rId40"/>
    <p:sldId id="400" r:id="rId41"/>
    <p:sldId id="399" r:id="rId42"/>
    <p:sldId id="44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1" r:id="rId53"/>
    <p:sldId id="410" r:id="rId54"/>
    <p:sldId id="412" r:id="rId55"/>
    <p:sldId id="413" r:id="rId56"/>
    <p:sldId id="414" r:id="rId57"/>
    <p:sldId id="416" r:id="rId58"/>
    <p:sldId id="417" r:id="rId59"/>
    <p:sldId id="441" r:id="rId60"/>
    <p:sldId id="436" r:id="rId61"/>
    <p:sldId id="437" r:id="rId62"/>
    <p:sldId id="415" r:id="rId63"/>
    <p:sldId id="442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 autoAdjust="0"/>
    <p:restoredTop sz="96274" autoAdjust="0"/>
  </p:normalViewPr>
  <p:slideViewPr>
    <p:cSldViewPr snapToGrid="0">
      <p:cViewPr varScale="1">
        <p:scale>
          <a:sx n="101" d="100"/>
          <a:sy n="101" d="100"/>
        </p:scale>
        <p:origin x="39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910B1B-1AB4-4763-A68E-E7CAD255F2A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DAC25B5-D650-4468-92EE-7881B7A3B605}">
      <dgm:prSet phldrT="[Szöveg]"/>
      <dgm:spPr/>
      <dgm:t>
        <a:bodyPr/>
        <a:lstStyle/>
        <a:p>
          <a:r>
            <a:rPr lang="hu-HU" dirty="0" smtClean="0"/>
            <a:t>Java forráskód (.java)</a:t>
          </a:r>
          <a:endParaRPr lang="hu-HU" dirty="0"/>
        </a:p>
      </dgm:t>
    </dgm:pt>
    <dgm:pt modelId="{AFDA35B0-B4FC-4F4A-8761-0E9E369B4F73}" type="parTrans" cxnId="{4B1A8C9A-A2C8-4FD8-9B67-424C58AE679B}">
      <dgm:prSet/>
      <dgm:spPr/>
      <dgm:t>
        <a:bodyPr/>
        <a:lstStyle/>
        <a:p>
          <a:endParaRPr lang="hu-HU"/>
        </a:p>
      </dgm:t>
    </dgm:pt>
    <dgm:pt modelId="{BCB88D42-4927-4691-8A26-951630C1CE11}" type="sibTrans" cxnId="{4B1A8C9A-A2C8-4FD8-9B67-424C58AE679B}">
      <dgm:prSet/>
      <dgm:spPr/>
      <dgm:t>
        <a:bodyPr/>
        <a:lstStyle/>
        <a:p>
          <a:endParaRPr lang="hu-HU"/>
        </a:p>
      </dgm:t>
    </dgm:pt>
    <dgm:pt modelId="{909A3269-1D82-4CEA-979D-8DF5B2281A37}">
      <dgm:prSet phldrT="[Szöveg]"/>
      <dgm:spPr/>
      <dgm:t>
        <a:bodyPr/>
        <a:lstStyle/>
        <a:p>
          <a:r>
            <a:rPr lang="hu-HU" dirty="0" smtClean="0"/>
            <a:t>JVM</a:t>
          </a:r>
          <a:endParaRPr lang="hu-HU" dirty="0"/>
        </a:p>
      </dgm:t>
    </dgm:pt>
    <dgm:pt modelId="{B95EE249-541D-4EE9-9F19-4DE9F3D16A2E}" type="parTrans" cxnId="{0DFD3611-6E58-4CF0-BAF3-86DFB339EBA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hu-HU"/>
        </a:p>
      </dgm:t>
    </dgm:pt>
    <dgm:pt modelId="{08D4E429-9FB7-4A0D-AB3D-87E7E0F16B75}" type="sibTrans" cxnId="{0DFD3611-6E58-4CF0-BAF3-86DFB339EBAB}">
      <dgm:prSet/>
      <dgm:spPr/>
      <dgm:t>
        <a:bodyPr/>
        <a:lstStyle/>
        <a:p>
          <a:endParaRPr lang="hu-HU"/>
        </a:p>
      </dgm:t>
    </dgm:pt>
    <dgm:pt modelId="{A74E2019-4471-417D-9920-9D7ED112D646}">
      <dgm:prSet phldrT="[Szöveg]"/>
      <dgm:spPr/>
      <dgm:t>
        <a:bodyPr/>
        <a:lstStyle/>
        <a:p>
          <a:r>
            <a:rPr lang="hu-HU" dirty="0" smtClean="0"/>
            <a:t>JVM</a:t>
          </a:r>
          <a:endParaRPr lang="hu-HU" dirty="0"/>
        </a:p>
      </dgm:t>
    </dgm:pt>
    <dgm:pt modelId="{2D1A8861-FB51-45E6-BE4C-EF92F6F6AA94}" type="parTrans" cxnId="{03C1D076-E266-400E-9867-C9251F4C4FE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hu-HU"/>
        </a:p>
      </dgm:t>
    </dgm:pt>
    <dgm:pt modelId="{DA7A4BA1-6A8E-4974-9DDF-50CE6F218469}" type="sibTrans" cxnId="{03C1D076-E266-400E-9867-C9251F4C4FEA}">
      <dgm:prSet/>
      <dgm:spPr/>
      <dgm:t>
        <a:bodyPr/>
        <a:lstStyle/>
        <a:p>
          <a:endParaRPr lang="hu-HU"/>
        </a:p>
      </dgm:t>
    </dgm:pt>
    <dgm:pt modelId="{8759B6BD-6B55-489C-9FF2-EADFF721D18F}">
      <dgm:prSet/>
      <dgm:spPr/>
      <dgm:t>
        <a:bodyPr/>
        <a:lstStyle/>
        <a:p>
          <a:r>
            <a:rPr lang="hu-HU" dirty="0" smtClean="0"/>
            <a:t>Windows</a:t>
          </a:r>
          <a:endParaRPr lang="hu-HU" dirty="0"/>
        </a:p>
      </dgm:t>
    </dgm:pt>
    <dgm:pt modelId="{6454FBC1-1360-411E-B1E2-A1183B0DEB97}" type="parTrans" cxnId="{1AB89882-B635-466B-8C64-863C0B3439C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hu-HU"/>
        </a:p>
      </dgm:t>
    </dgm:pt>
    <dgm:pt modelId="{702CCD76-255D-45BA-B243-A1C02942ABF2}" type="sibTrans" cxnId="{1AB89882-B635-466B-8C64-863C0B3439C8}">
      <dgm:prSet/>
      <dgm:spPr/>
      <dgm:t>
        <a:bodyPr/>
        <a:lstStyle/>
        <a:p>
          <a:endParaRPr lang="hu-HU"/>
        </a:p>
      </dgm:t>
    </dgm:pt>
    <dgm:pt modelId="{753DEBA2-84D9-4C2B-8E01-26C878F37F3C}">
      <dgm:prSet/>
      <dgm:spPr/>
      <dgm:t>
        <a:bodyPr/>
        <a:lstStyle/>
        <a:p>
          <a:r>
            <a:rPr lang="hu-HU" dirty="0" smtClean="0"/>
            <a:t>Linux</a:t>
          </a:r>
          <a:endParaRPr lang="hu-HU" dirty="0"/>
        </a:p>
      </dgm:t>
    </dgm:pt>
    <dgm:pt modelId="{AFF79470-42A4-4F5B-95E6-BD6FE35B6B62}" type="parTrans" cxnId="{243E00EB-210B-45FE-A225-91F0AC79ABA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hu-HU"/>
        </a:p>
      </dgm:t>
    </dgm:pt>
    <dgm:pt modelId="{01A5E43F-EFF2-4555-8269-08E962B6350C}" type="sibTrans" cxnId="{243E00EB-210B-45FE-A225-91F0AC79ABAC}">
      <dgm:prSet/>
      <dgm:spPr/>
      <dgm:t>
        <a:bodyPr/>
        <a:lstStyle/>
        <a:p>
          <a:endParaRPr lang="hu-HU"/>
        </a:p>
      </dgm:t>
    </dgm:pt>
    <dgm:pt modelId="{486A0BDC-629F-4626-8F87-2014B4F8EA5B}">
      <dgm:prSet/>
      <dgm:spPr/>
      <dgm:t>
        <a:bodyPr/>
        <a:lstStyle/>
        <a:p>
          <a:r>
            <a:rPr lang="hu-HU" dirty="0" smtClean="0"/>
            <a:t>Macintosh</a:t>
          </a:r>
          <a:endParaRPr lang="hu-HU" dirty="0"/>
        </a:p>
      </dgm:t>
    </dgm:pt>
    <dgm:pt modelId="{90A0C6C7-7411-4DD4-B8E1-C39D95FE6796}" type="parTrans" cxnId="{A481B3F4-ECD5-404A-9C48-383B44C6587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hu-HU"/>
        </a:p>
      </dgm:t>
    </dgm:pt>
    <dgm:pt modelId="{AA0AFFF2-F540-4FAC-AA6E-BB1B51BE6B05}" type="sibTrans" cxnId="{A481B3F4-ECD5-404A-9C48-383B44C65877}">
      <dgm:prSet/>
      <dgm:spPr/>
      <dgm:t>
        <a:bodyPr/>
        <a:lstStyle/>
        <a:p>
          <a:endParaRPr lang="hu-HU"/>
        </a:p>
      </dgm:t>
    </dgm:pt>
    <dgm:pt modelId="{3A435224-09E1-4CA4-B78F-3CE6F622CE9E}">
      <dgm:prSet phldrT="[Szöveg]"/>
      <dgm:spPr/>
      <dgm:t>
        <a:bodyPr/>
        <a:lstStyle/>
        <a:p>
          <a:r>
            <a:rPr lang="hu-HU" dirty="0" err="1" smtClean="0"/>
            <a:t>javac</a:t>
          </a:r>
          <a:r>
            <a:rPr lang="hu-HU" dirty="0" smtClean="0"/>
            <a:t> fordító</a:t>
          </a:r>
          <a:endParaRPr lang="hu-HU" dirty="0"/>
        </a:p>
      </dgm:t>
    </dgm:pt>
    <dgm:pt modelId="{B3859DE4-E827-4E06-A4EB-1B4DB14A49E6}" type="parTrans" cxnId="{50FA4F57-B504-4480-83AB-B772178C8B4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hu-HU"/>
        </a:p>
      </dgm:t>
    </dgm:pt>
    <dgm:pt modelId="{2DD8339F-5B90-42E7-ADCD-C2E4475B60CB}" type="sibTrans" cxnId="{50FA4F57-B504-4480-83AB-B772178C8B4E}">
      <dgm:prSet/>
      <dgm:spPr/>
      <dgm:t>
        <a:bodyPr/>
        <a:lstStyle/>
        <a:p>
          <a:endParaRPr lang="hu-HU"/>
        </a:p>
      </dgm:t>
    </dgm:pt>
    <dgm:pt modelId="{B5741B1D-452E-4D54-8B72-0FC872D15641}">
      <dgm:prSet phldrT="[Szöveg]"/>
      <dgm:spPr/>
      <dgm:t>
        <a:bodyPr/>
        <a:lstStyle/>
        <a:p>
          <a:r>
            <a:rPr lang="hu-HU" dirty="0" smtClean="0"/>
            <a:t>bájtkód (.</a:t>
          </a:r>
          <a:r>
            <a:rPr lang="hu-HU" dirty="0" err="1" smtClean="0"/>
            <a:t>class</a:t>
          </a:r>
          <a:r>
            <a:rPr lang="hu-HU" dirty="0" smtClean="0"/>
            <a:t>)</a:t>
          </a:r>
          <a:endParaRPr lang="hu-HU" dirty="0"/>
        </a:p>
      </dgm:t>
    </dgm:pt>
    <dgm:pt modelId="{F2154AC5-4C33-4E73-8A99-F18B77EF498A}" type="parTrans" cxnId="{4815040B-EC6D-406F-8514-06AEC59FEC5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hu-HU"/>
        </a:p>
      </dgm:t>
    </dgm:pt>
    <dgm:pt modelId="{BFBADD91-19FA-45DE-BA64-A3CECA2640B8}" type="sibTrans" cxnId="{4815040B-EC6D-406F-8514-06AEC59FEC58}">
      <dgm:prSet/>
      <dgm:spPr/>
      <dgm:t>
        <a:bodyPr/>
        <a:lstStyle/>
        <a:p>
          <a:endParaRPr lang="hu-HU"/>
        </a:p>
      </dgm:t>
    </dgm:pt>
    <dgm:pt modelId="{358C31AE-95A1-410D-B071-59979A0B6957}">
      <dgm:prSet phldrT="[Szöveg]"/>
      <dgm:spPr/>
      <dgm:t>
        <a:bodyPr/>
        <a:lstStyle/>
        <a:p>
          <a:r>
            <a:rPr lang="hu-HU" dirty="0" smtClean="0"/>
            <a:t>JVM</a:t>
          </a:r>
          <a:endParaRPr lang="hu-HU" dirty="0"/>
        </a:p>
      </dgm:t>
    </dgm:pt>
    <dgm:pt modelId="{5C1B5CBE-C0B4-4B58-AC6E-20A5BDE8B11D}" type="parTrans" cxnId="{CF61B31D-ABD9-4765-8208-5DA29B7578D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hu-HU"/>
        </a:p>
      </dgm:t>
    </dgm:pt>
    <dgm:pt modelId="{E1FA288F-94C0-41AF-A57A-CC2D041F9B19}" type="sibTrans" cxnId="{CF61B31D-ABD9-4765-8208-5DA29B7578D2}">
      <dgm:prSet/>
      <dgm:spPr/>
      <dgm:t>
        <a:bodyPr/>
        <a:lstStyle/>
        <a:p>
          <a:endParaRPr lang="hu-HU"/>
        </a:p>
      </dgm:t>
    </dgm:pt>
    <dgm:pt modelId="{95FC6370-6FBC-4340-991D-D5BCB1FCF227}" type="pres">
      <dgm:prSet presAssocID="{99910B1B-1AB4-4763-A68E-E7CAD255F2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9D8A93C5-F79C-43D9-B9C5-4D3D2A8A7D52}" type="pres">
      <dgm:prSet presAssocID="{5DAC25B5-D650-4468-92EE-7881B7A3B605}" presName="hierRoot1" presStyleCnt="0">
        <dgm:presLayoutVars>
          <dgm:hierBranch/>
        </dgm:presLayoutVars>
      </dgm:prSet>
      <dgm:spPr/>
      <dgm:t>
        <a:bodyPr/>
        <a:lstStyle/>
        <a:p>
          <a:endParaRPr lang="hu-HU"/>
        </a:p>
      </dgm:t>
    </dgm:pt>
    <dgm:pt modelId="{57270F3E-74EB-4957-9C16-21538B0A47F6}" type="pres">
      <dgm:prSet presAssocID="{5DAC25B5-D650-4468-92EE-7881B7A3B605}" presName="rootComposite1" presStyleCnt="0"/>
      <dgm:spPr/>
      <dgm:t>
        <a:bodyPr/>
        <a:lstStyle/>
        <a:p>
          <a:endParaRPr lang="hu-HU"/>
        </a:p>
      </dgm:t>
    </dgm:pt>
    <dgm:pt modelId="{92368D03-A328-45FE-ADC9-A2CF75AE4729}" type="pres">
      <dgm:prSet presAssocID="{5DAC25B5-D650-4468-92EE-7881B7A3B605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hu-HU"/>
        </a:p>
      </dgm:t>
    </dgm:pt>
    <dgm:pt modelId="{101CDDF0-0F8F-4474-A7B2-01B7E975558C}" type="pres">
      <dgm:prSet presAssocID="{5DAC25B5-D650-4468-92EE-7881B7A3B605}" presName="rootConnector1" presStyleLbl="node1" presStyleIdx="0" presStyleCnt="0"/>
      <dgm:spPr/>
      <dgm:t>
        <a:bodyPr/>
        <a:lstStyle/>
        <a:p>
          <a:endParaRPr lang="hu-HU"/>
        </a:p>
      </dgm:t>
    </dgm:pt>
    <dgm:pt modelId="{187554BA-5346-41E0-B78B-4120B6A50252}" type="pres">
      <dgm:prSet presAssocID="{5DAC25B5-D650-4468-92EE-7881B7A3B605}" presName="hierChild2" presStyleCnt="0"/>
      <dgm:spPr/>
      <dgm:t>
        <a:bodyPr/>
        <a:lstStyle/>
        <a:p>
          <a:endParaRPr lang="hu-HU"/>
        </a:p>
      </dgm:t>
    </dgm:pt>
    <dgm:pt modelId="{A1BCE4A3-173F-46DA-99CC-A207B3DAC9E1}" type="pres">
      <dgm:prSet presAssocID="{B3859DE4-E827-4E06-A4EB-1B4DB14A49E6}" presName="Name35" presStyleLbl="parChTrans1D2" presStyleIdx="0" presStyleCnt="1"/>
      <dgm:spPr/>
      <dgm:t>
        <a:bodyPr/>
        <a:lstStyle/>
        <a:p>
          <a:endParaRPr lang="hu-HU"/>
        </a:p>
      </dgm:t>
    </dgm:pt>
    <dgm:pt modelId="{CBCC1506-98AD-4BAE-BFDE-63F5AED86317}" type="pres">
      <dgm:prSet presAssocID="{3A435224-09E1-4CA4-B78F-3CE6F622CE9E}" presName="hierRoot2" presStyleCnt="0">
        <dgm:presLayoutVars>
          <dgm:hierBranch/>
        </dgm:presLayoutVars>
      </dgm:prSet>
      <dgm:spPr/>
      <dgm:t>
        <a:bodyPr/>
        <a:lstStyle/>
        <a:p>
          <a:endParaRPr lang="hu-HU"/>
        </a:p>
      </dgm:t>
    </dgm:pt>
    <dgm:pt modelId="{2A242337-8A78-4F48-AA1A-68A159BBC732}" type="pres">
      <dgm:prSet presAssocID="{3A435224-09E1-4CA4-B78F-3CE6F622CE9E}" presName="rootComposite" presStyleCnt="0"/>
      <dgm:spPr/>
      <dgm:t>
        <a:bodyPr/>
        <a:lstStyle/>
        <a:p>
          <a:endParaRPr lang="hu-HU"/>
        </a:p>
      </dgm:t>
    </dgm:pt>
    <dgm:pt modelId="{DD9067A6-72BF-4B3C-83DE-47ED061BA916}" type="pres">
      <dgm:prSet presAssocID="{3A435224-09E1-4CA4-B78F-3CE6F622CE9E}" presName="rootText" presStyleLbl="node2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hu-HU"/>
        </a:p>
      </dgm:t>
    </dgm:pt>
    <dgm:pt modelId="{6352CB73-C801-4D3B-96B4-3C723E8B6F15}" type="pres">
      <dgm:prSet presAssocID="{3A435224-09E1-4CA4-B78F-3CE6F622CE9E}" presName="rootConnector" presStyleLbl="node2" presStyleIdx="0" presStyleCnt="1"/>
      <dgm:spPr/>
      <dgm:t>
        <a:bodyPr/>
        <a:lstStyle/>
        <a:p>
          <a:endParaRPr lang="hu-HU"/>
        </a:p>
      </dgm:t>
    </dgm:pt>
    <dgm:pt modelId="{5C2B7DDA-5962-4A22-9266-B40FCE1CAA7B}" type="pres">
      <dgm:prSet presAssocID="{3A435224-09E1-4CA4-B78F-3CE6F622CE9E}" presName="hierChild4" presStyleCnt="0"/>
      <dgm:spPr/>
      <dgm:t>
        <a:bodyPr/>
        <a:lstStyle/>
        <a:p>
          <a:endParaRPr lang="hu-HU"/>
        </a:p>
      </dgm:t>
    </dgm:pt>
    <dgm:pt modelId="{E94268C9-79F2-43FC-B043-F36CCE66B4E1}" type="pres">
      <dgm:prSet presAssocID="{F2154AC5-4C33-4E73-8A99-F18B77EF498A}" presName="Name35" presStyleLbl="parChTrans1D3" presStyleIdx="0" presStyleCnt="1"/>
      <dgm:spPr/>
      <dgm:t>
        <a:bodyPr/>
        <a:lstStyle/>
        <a:p>
          <a:endParaRPr lang="hu-HU"/>
        </a:p>
      </dgm:t>
    </dgm:pt>
    <dgm:pt modelId="{9CA57375-9416-4D25-8002-703BE61E9E06}" type="pres">
      <dgm:prSet presAssocID="{B5741B1D-452E-4D54-8B72-0FC872D15641}" presName="hierRoot2" presStyleCnt="0">
        <dgm:presLayoutVars>
          <dgm:hierBranch/>
        </dgm:presLayoutVars>
      </dgm:prSet>
      <dgm:spPr/>
      <dgm:t>
        <a:bodyPr/>
        <a:lstStyle/>
        <a:p>
          <a:endParaRPr lang="hu-HU"/>
        </a:p>
      </dgm:t>
    </dgm:pt>
    <dgm:pt modelId="{2DB80705-3C57-46F2-A530-8F8073991554}" type="pres">
      <dgm:prSet presAssocID="{B5741B1D-452E-4D54-8B72-0FC872D15641}" presName="rootComposite" presStyleCnt="0"/>
      <dgm:spPr/>
      <dgm:t>
        <a:bodyPr/>
        <a:lstStyle/>
        <a:p>
          <a:endParaRPr lang="hu-HU"/>
        </a:p>
      </dgm:t>
    </dgm:pt>
    <dgm:pt modelId="{D04743E5-579E-4BF3-8F9E-1BA6FC5B97BA}" type="pres">
      <dgm:prSet presAssocID="{B5741B1D-452E-4D54-8B72-0FC872D15641}" presName="rootText" presStyleLbl="node3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hu-HU"/>
        </a:p>
      </dgm:t>
    </dgm:pt>
    <dgm:pt modelId="{2FE37A1D-79F6-407A-9F5F-AAAEA25E44EB}" type="pres">
      <dgm:prSet presAssocID="{B5741B1D-452E-4D54-8B72-0FC872D15641}" presName="rootConnector" presStyleLbl="node3" presStyleIdx="0" presStyleCnt="1"/>
      <dgm:spPr/>
      <dgm:t>
        <a:bodyPr/>
        <a:lstStyle/>
        <a:p>
          <a:endParaRPr lang="hu-HU"/>
        </a:p>
      </dgm:t>
    </dgm:pt>
    <dgm:pt modelId="{A00DCBF9-83FB-4757-B56A-6813DF06B265}" type="pres">
      <dgm:prSet presAssocID="{B5741B1D-452E-4D54-8B72-0FC872D15641}" presName="hierChild4" presStyleCnt="0"/>
      <dgm:spPr/>
      <dgm:t>
        <a:bodyPr/>
        <a:lstStyle/>
        <a:p>
          <a:endParaRPr lang="hu-HU"/>
        </a:p>
      </dgm:t>
    </dgm:pt>
    <dgm:pt modelId="{7B69F06F-FEAB-4B7A-A8CE-AEBAB0D3D352}" type="pres">
      <dgm:prSet presAssocID="{5C1B5CBE-C0B4-4B58-AC6E-20A5BDE8B11D}" presName="Name35" presStyleLbl="parChTrans1D4" presStyleIdx="0" presStyleCnt="6"/>
      <dgm:spPr/>
      <dgm:t>
        <a:bodyPr/>
        <a:lstStyle/>
        <a:p>
          <a:endParaRPr lang="hu-HU"/>
        </a:p>
      </dgm:t>
    </dgm:pt>
    <dgm:pt modelId="{6D8A3100-B5B4-49E7-AD6A-9326B244B3A7}" type="pres">
      <dgm:prSet presAssocID="{358C31AE-95A1-410D-B071-59979A0B6957}" presName="hierRoot2" presStyleCnt="0">
        <dgm:presLayoutVars>
          <dgm:hierBranch/>
        </dgm:presLayoutVars>
      </dgm:prSet>
      <dgm:spPr/>
      <dgm:t>
        <a:bodyPr/>
        <a:lstStyle/>
        <a:p>
          <a:endParaRPr lang="hu-HU"/>
        </a:p>
      </dgm:t>
    </dgm:pt>
    <dgm:pt modelId="{7A0BF865-777E-45E3-A821-3ABC6743B834}" type="pres">
      <dgm:prSet presAssocID="{358C31AE-95A1-410D-B071-59979A0B6957}" presName="rootComposite" presStyleCnt="0"/>
      <dgm:spPr/>
      <dgm:t>
        <a:bodyPr/>
        <a:lstStyle/>
        <a:p>
          <a:endParaRPr lang="hu-HU"/>
        </a:p>
      </dgm:t>
    </dgm:pt>
    <dgm:pt modelId="{B4608D9E-522B-47BD-A451-96B0A608A458}" type="pres">
      <dgm:prSet presAssocID="{358C31AE-95A1-410D-B071-59979A0B6957}" presName="rootText" presStyleLbl="node4" presStyleIdx="0" presStyleCnt="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hu-HU"/>
        </a:p>
      </dgm:t>
    </dgm:pt>
    <dgm:pt modelId="{68CEC59C-48E6-4059-9C23-F97C07E2400B}" type="pres">
      <dgm:prSet presAssocID="{358C31AE-95A1-410D-B071-59979A0B6957}" presName="rootConnector" presStyleLbl="node4" presStyleIdx="0" presStyleCnt="6"/>
      <dgm:spPr/>
      <dgm:t>
        <a:bodyPr/>
        <a:lstStyle/>
        <a:p>
          <a:endParaRPr lang="hu-HU"/>
        </a:p>
      </dgm:t>
    </dgm:pt>
    <dgm:pt modelId="{F306299A-8BA1-4C7E-A9E2-ABC5F378DD9C}" type="pres">
      <dgm:prSet presAssocID="{358C31AE-95A1-410D-B071-59979A0B6957}" presName="hierChild4" presStyleCnt="0"/>
      <dgm:spPr/>
      <dgm:t>
        <a:bodyPr/>
        <a:lstStyle/>
        <a:p>
          <a:endParaRPr lang="hu-HU"/>
        </a:p>
      </dgm:t>
    </dgm:pt>
    <dgm:pt modelId="{59ADD032-5080-409E-8E9B-D2E6D1CB8DD6}" type="pres">
      <dgm:prSet presAssocID="{6454FBC1-1360-411E-B1E2-A1183B0DEB97}" presName="Name35" presStyleLbl="parChTrans1D4" presStyleIdx="1" presStyleCnt="6"/>
      <dgm:spPr/>
      <dgm:t>
        <a:bodyPr/>
        <a:lstStyle/>
        <a:p>
          <a:endParaRPr lang="hu-HU"/>
        </a:p>
      </dgm:t>
    </dgm:pt>
    <dgm:pt modelId="{FABE1C50-7501-4923-A4E2-75B5BA7626DD}" type="pres">
      <dgm:prSet presAssocID="{8759B6BD-6B55-489C-9FF2-EADFF721D18F}" presName="hierRoot2" presStyleCnt="0">
        <dgm:presLayoutVars>
          <dgm:hierBranch/>
        </dgm:presLayoutVars>
      </dgm:prSet>
      <dgm:spPr/>
      <dgm:t>
        <a:bodyPr/>
        <a:lstStyle/>
        <a:p>
          <a:endParaRPr lang="hu-HU"/>
        </a:p>
      </dgm:t>
    </dgm:pt>
    <dgm:pt modelId="{F9B2139B-3F8A-49FB-9404-D9F145FC1F7A}" type="pres">
      <dgm:prSet presAssocID="{8759B6BD-6B55-489C-9FF2-EADFF721D18F}" presName="rootComposite" presStyleCnt="0"/>
      <dgm:spPr/>
      <dgm:t>
        <a:bodyPr/>
        <a:lstStyle/>
        <a:p>
          <a:endParaRPr lang="hu-HU"/>
        </a:p>
      </dgm:t>
    </dgm:pt>
    <dgm:pt modelId="{B7673CF7-FFFD-4101-B5B4-0EEA24CA85E9}" type="pres">
      <dgm:prSet presAssocID="{8759B6BD-6B55-489C-9FF2-EADFF721D18F}" presName="rootText" presStyleLbl="node4" presStyleIdx="1" presStyleCnt="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hu-HU"/>
        </a:p>
      </dgm:t>
    </dgm:pt>
    <dgm:pt modelId="{D9F4FF66-3DAA-445E-A40C-7D5684900653}" type="pres">
      <dgm:prSet presAssocID="{8759B6BD-6B55-489C-9FF2-EADFF721D18F}" presName="rootConnector" presStyleLbl="node4" presStyleIdx="1" presStyleCnt="6"/>
      <dgm:spPr/>
      <dgm:t>
        <a:bodyPr/>
        <a:lstStyle/>
        <a:p>
          <a:endParaRPr lang="hu-HU"/>
        </a:p>
      </dgm:t>
    </dgm:pt>
    <dgm:pt modelId="{D83C69DE-5B8A-4C7D-BB83-F66812541BF3}" type="pres">
      <dgm:prSet presAssocID="{8759B6BD-6B55-489C-9FF2-EADFF721D18F}" presName="hierChild4" presStyleCnt="0"/>
      <dgm:spPr/>
      <dgm:t>
        <a:bodyPr/>
        <a:lstStyle/>
        <a:p>
          <a:endParaRPr lang="hu-HU"/>
        </a:p>
      </dgm:t>
    </dgm:pt>
    <dgm:pt modelId="{E045E032-2DA6-48C2-9E7E-580F9248E004}" type="pres">
      <dgm:prSet presAssocID="{8759B6BD-6B55-489C-9FF2-EADFF721D18F}" presName="hierChild5" presStyleCnt="0"/>
      <dgm:spPr/>
      <dgm:t>
        <a:bodyPr/>
        <a:lstStyle/>
        <a:p>
          <a:endParaRPr lang="hu-HU"/>
        </a:p>
      </dgm:t>
    </dgm:pt>
    <dgm:pt modelId="{AE8A5C9E-6414-481E-B40D-1AB0A4356D43}" type="pres">
      <dgm:prSet presAssocID="{358C31AE-95A1-410D-B071-59979A0B6957}" presName="hierChild5" presStyleCnt="0"/>
      <dgm:spPr/>
      <dgm:t>
        <a:bodyPr/>
        <a:lstStyle/>
        <a:p>
          <a:endParaRPr lang="hu-HU"/>
        </a:p>
      </dgm:t>
    </dgm:pt>
    <dgm:pt modelId="{00B20BE6-69F4-437E-A962-C2B0C05C984A}" type="pres">
      <dgm:prSet presAssocID="{B95EE249-541D-4EE9-9F19-4DE9F3D16A2E}" presName="Name35" presStyleLbl="parChTrans1D4" presStyleIdx="2" presStyleCnt="6"/>
      <dgm:spPr/>
      <dgm:t>
        <a:bodyPr/>
        <a:lstStyle/>
        <a:p>
          <a:endParaRPr lang="hu-HU"/>
        </a:p>
      </dgm:t>
    </dgm:pt>
    <dgm:pt modelId="{7625EEDA-F228-4460-A1BD-3ADBB3FCDD47}" type="pres">
      <dgm:prSet presAssocID="{909A3269-1D82-4CEA-979D-8DF5B2281A37}" presName="hierRoot2" presStyleCnt="0">
        <dgm:presLayoutVars>
          <dgm:hierBranch/>
        </dgm:presLayoutVars>
      </dgm:prSet>
      <dgm:spPr/>
      <dgm:t>
        <a:bodyPr/>
        <a:lstStyle/>
        <a:p>
          <a:endParaRPr lang="hu-HU"/>
        </a:p>
      </dgm:t>
    </dgm:pt>
    <dgm:pt modelId="{04F7C92D-C68A-476E-B774-0DF0DD90823E}" type="pres">
      <dgm:prSet presAssocID="{909A3269-1D82-4CEA-979D-8DF5B2281A37}" presName="rootComposite" presStyleCnt="0"/>
      <dgm:spPr/>
      <dgm:t>
        <a:bodyPr/>
        <a:lstStyle/>
        <a:p>
          <a:endParaRPr lang="hu-HU"/>
        </a:p>
      </dgm:t>
    </dgm:pt>
    <dgm:pt modelId="{21C21188-883F-4F72-8601-DB4B10F2C4FF}" type="pres">
      <dgm:prSet presAssocID="{909A3269-1D82-4CEA-979D-8DF5B2281A37}" presName="rootText" presStyleLbl="node4" presStyleIdx="2" presStyleCnt="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hu-HU"/>
        </a:p>
      </dgm:t>
    </dgm:pt>
    <dgm:pt modelId="{CAAB5419-9E4C-481E-A5C9-2CD241A30B9C}" type="pres">
      <dgm:prSet presAssocID="{909A3269-1D82-4CEA-979D-8DF5B2281A37}" presName="rootConnector" presStyleLbl="node4" presStyleIdx="2" presStyleCnt="6"/>
      <dgm:spPr/>
      <dgm:t>
        <a:bodyPr/>
        <a:lstStyle/>
        <a:p>
          <a:endParaRPr lang="hu-HU"/>
        </a:p>
      </dgm:t>
    </dgm:pt>
    <dgm:pt modelId="{39DD55D7-C30B-4FC0-B678-E64FB4727CC7}" type="pres">
      <dgm:prSet presAssocID="{909A3269-1D82-4CEA-979D-8DF5B2281A37}" presName="hierChild4" presStyleCnt="0"/>
      <dgm:spPr/>
      <dgm:t>
        <a:bodyPr/>
        <a:lstStyle/>
        <a:p>
          <a:endParaRPr lang="hu-HU"/>
        </a:p>
      </dgm:t>
    </dgm:pt>
    <dgm:pt modelId="{DD558D51-A958-4001-97E1-2E02827AC653}" type="pres">
      <dgm:prSet presAssocID="{AFF79470-42A4-4F5B-95E6-BD6FE35B6B62}" presName="Name35" presStyleLbl="parChTrans1D4" presStyleIdx="3" presStyleCnt="6"/>
      <dgm:spPr/>
      <dgm:t>
        <a:bodyPr/>
        <a:lstStyle/>
        <a:p>
          <a:endParaRPr lang="hu-HU"/>
        </a:p>
      </dgm:t>
    </dgm:pt>
    <dgm:pt modelId="{D3972AA9-C5F5-4AA2-BC1F-E19FC9F6ED69}" type="pres">
      <dgm:prSet presAssocID="{753DEBA2-84D9-4C2B-8E01-26C878F37F3C}" presName="hierRoot2" presStyleCnt="0">
        <dgm:presLayoutVars>
          <dgm:hierBranch/>
        </dgm:presLayoutVars>
      </dgm:prSet>
      <dgm:spPr/>
      <dgm:t>
        <a:bodyPr/>
        <a:lstStyle/>
        <a:p>
          <a:endParaRPr lang="hu-HU"/>
        </a:p>
      </dgm:t>
    </dgm:pt>
    <dgm:pt modelId="{202CDC9A-4F45-41CA-85EE-0DC97B4626BD}" type="pres">
      <dgm:prSet presAssocID="{753DEBA2-84D9-4C2B-8E01-26C878F37F3C}" presName="rootComposite" presStyleCnt="0"/>
      <dgm:spPr/>
      <dgm:t>
        <a:bodyPr/>
        <a:lstStyle/>
        <a:p>
          <a:endParaRPr lang="hu-HU"/>
        </a:p>
      </dgm:t>
    </dgm:pt>
    <dgm:pt modelId="{7CF5B943-CEFF-4E32-9A03-53E7B98793CA}" type="pres">
      <dgm:prSet presAssocID="{753DEBA2-84D9-4C2B-8E01-26C878F37F3C}" presName="rootText" presStyleLbl="node4" presStyleIdx="3" presStyleCnt="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hu-HU"/>
        </a:p>
      </dgm:t>
    </dgm:pt>
    <dgm:pt modelId="{33305C8F-6950-4C5A-A01B-07BFBDED6578}" type="pres">
      <dgm:prSet presAssocID="{753DEBA2-84D9-4C2B-8E01-26C878F37F3C}" presName="rootConnector" presStyleLbl="node4" presStyleIdx="3" presStyleCnt="6"/>
      <dgm:spPr/>
      <dgm:t>
        <a:bodyPr/>
        <a:lstStyle/>
        <a:p>
          <a:endParaRPr lang="hu-HU"/>
        </a:p>
      </dgm:t>
    </dgm:pt>
    <dgm:pt modelId="{4C48E4FC-976B-4F94-8EF8-B4CE4AA6AE09}" type="pres">
      <dgm:prSet presAssocID="{753DEBA2-84D9-4C2B-8E01-26C878F37F3C}" presName="hierChild4" presStyleCnt="0"/>
      <dgm:spPr/>
      <dgm:t>
        <a:bodyPr/>
        <a:lstStyle/>
        <a:p>
          <a:endParaRPr lang="hu-HU"/>
        </a:p>
      </dgm:t>
    </dgm:pt>
    <dgm:pt modelId="{5BB47AD9-83C2-4346-9618-25EDC4417B91}" type="pres">
      <dgm:prSet presAssocID="{753DEBA2-84D9-4C2B-8E01-26C878F37F3C}" presName="hierChild5" presStyleCnt="0"/>
      <dgm:spPr/>
      <dgm:t>
        <a:bodyPr/>
        <a:lstStyle/>
        <a:p>
          <a:endParaRPr lang="hu-HU"/>
        </a:p>
      </dgm:t>
    </dgm:pt>
    <dgm:pt modelId="{ABB1F183-E95C-49CA-BF58-D8285AD5EF17}" type="pres">
      <dgm:prSet presAssocID="{909A3269-1D82-4CEA-979D-8DF5B2281A37}" presName="hierChild5" presStyleCnt="0"/>
      <dgm:spPr/>
      <dgm:t>
        <a:bodyPr/>
        <a:lstStyle/>
        <a:p>
          <a:endParaRPr lang="hu-HU"/>
        </a:p>
      </dgm:t>
    </dgm:pt>
    <dgm:pt modelId="{F1E11092-B8D4-450D-BD02-C277DE7FBBBE}" type="pres">
      <dgm:prSet presAssocID="{2D1A8861-FB51-45E6-BE4C-EF92F6F6AA94}" presName="Name35" presStyleLbl="parChTrans1D4" presStyleIdx="4" presStyleCnt="6"/>
      <dgm:spPr/>
      <dgm:t>
        <a:bodyPr/>
        <a:lstStyle/>
        <a:p>
          <a:endParaRPr lang="hu-HU"/>
        </a:p>
      </dgm:t>
    </dgm:pt>
    <dgm:pt modelId="{495E8741-BBFF-4DB9-B8A8-B1A952C9B1E5}" type="pres">
      <dgm:prSet presAssocID="{A74E2019-4471-417D-9920-9D7ED112D646}" presName="hierRoot2" presStyleCnt="0">
        <dgm:presLayoutVars>
          <dgm:hierBranch/>
        </dgm:presLayoutVars>
      </dgm:prSet>
      <dgm:spPr/>
      <dgm:t>
        <a:bodyPr/>
        <a:lstStyle/>
        <a:p>
          <a:endParaRPr lang="hu-HU"/>
        </a:p>
      </dgm:t>
    </dgm:pt>
    <dgm:pt modelId="{EF6F1743-08B8-4FCF-A578-AB3953D8A22E}" type="pres">
      <dgm:prSet presAssocID="{A74E2019-4471-417D-9920-9D7ED112D646}" presName="rootComposite" presStyleCnt="0"/>
      <dgm:spPr/>
      <dgm:t>
        <a:bodyPr/>
        <a:lstStyle/>
        <a:p>
          <a:endParaRPr lang="hu-HU"/>
        </a:p>
      </dgm:t>
    </dgm:pt>
    <dgm:pt modelId="{590B5A45-4F16-4A25-9E1F-71FBADC5D69D}" type="pres">
      <dgm:prSet presAssocID="{A74E2019-4471-417D-9920-9D7ED112D646}" presName="rootText" presStyleLbl="node4" presStyleIdx="4" presStyleCnt="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hu-HU"/>
        </a:p>
      </dgm:t>
    </dgm:pt>
    <dgm:pt modelId="{C9153F04-53D3-444C-B673-77261690BCAE}" type="pres">
      <dgm:prSet presAssocID="{A74E2019-4471-417D-9920-9D7ED112D646}" presName="rootConnector" presStyleLbl="node4" presStyleIdx="4" presStyleCnt="6"/>
      <dgm:spPr/>
      <dgm:t>
        <a:bodyPr/>
        <a:lstStyle/>
        <a:p>
          <a:endParaRPr lang="hu-HU"/>
        </a:p>
      </dgm:t>
    </dgm:pt>
    <dgm:pt modelId="{F0C31305-A97E-4CE5-8086-66A0D569267E}" type="pres">
      <dgm:prSet presAssocID="{A74E2019-4471-417D-9920-9D7ED112D646}" presName="hierChild4" presStyleCnt="0"/>
      <dgm:spPr/>
      <dgm:t>
        <a:bodyPr/>
        <a:lstStyle/>
        <a:p>
          <a:endParaRPr lang="hu-HU"/>
        </a:p>
      </dgm:t>
    </dgm:pt>
    <dgm:pt modelId="{F3F017BF-C186-4C7D-961E-14EB0CDD67BD}" type="pres">
      <dgm:prSet presAssocID="{90A0C6C7-7411-4DD4-B8E1-C39D95FE6796}" presName="Name35" presStyleLbl="parChTrans1D4" presStyleIdx="5" presStyleCnt="6"/>
      <dgm:spPr/>
      <dgm:t>
        <a:bodyPr/>
        <a:lstStyle/>
        <a:p>
          <a:endParaRPr lang="hu-HU"/>
        </a:p>
      </dgm:t>
    </dgm:pt>
    <dgm:pt modelId="{AAE4084C-4783-49DC-A37F-58FEC66E132B}" type="pres">
      <dgm:prSet presAssocID="{486A0BDC-629F-4626-8F87-2014B4F8EA5B}" presName="hierRoot2" presStyleCnt="0">
        <dgm:presLayoutVars>
          <dgm:hierBranch/>
        </dgm:presLayoutVars>
      </dgm:prSet>
      <dgm:spPr/>
      <dgm:t>
        <a:bodyPr/>
        <a:lstStyle/>
        <a:p>
          <a:endParaRPr lang="hu-HU"/>
        </a:p>
      </dgm:t>
    </dgm:pt>
    <dgm:pt modelId="{DA4F9402-5AD8-4B6F-A4BF-D906946FFF52}" type="pres">
      <dgm:prSet presAssocID="{486A0BDC-629F-4626-8F87-2014B4F8EA5B}" presName="rootComposite" presStyleCnt="0"/>
      <dgm:spPr/>
      <dgm:t>
        <a:bodyPr/>
        <a:lstStyle/>
        <a:p>
          <a:endParaRPr lang="hu-HU"/>
        </a:p>
      </dgm:t>
    </dgm:pt>
    <dgm:pt modelId="{319F13E7-5A6E-4E08-B29B-03EF8A8034E2}" type="pres">
      <dgm:prSet presAssocID="{486A0BDC-629F-4626-8F87-2014B4F8EA5B}" presName="rootText" presStyleLbl="node4" presStyleIdx="5" presStyleCnt="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hu-HU"/>
        </a:p>
      </dgm:t>
    </dgm:pt>
    <dgm:pt modelId="{6A9ACD7E-A986-41EC-8E3C-822DA0F58314}" type="pres">
      <dgm:prSet presAssocID="{486A0BDC-629F-4626-8F87-2014B4F8EA5B}" presName="rootConnector" presStyleLbl="node4" presStyleIdx="5" presStyleCnt="6"/>
      <dgm:spPr/>
      <dgm:t>
        <a:bodyPr/>
        <a:lstStyle/>
        <a:p>
          <a:endParaRPr lang="hu-HU"/>
        </a:p>
      </dgm:t>
    </dgm:pt>
    <dgm:pt modelId="{660D6F82-8EF5-46BC-AAB5-411E494B4F67}" type="pres">
      <dgm:prSet presAssocID="{486A0BDC-629F-4626-8F87-2014B4F8EA5B}" presName="hierChild4" presStyleCnt="0"/>
      <dgm:spPr/>
      <dgm:t>
        <a:bodyPr/>
        <a:lstStyle/>
        <a:p>
          <a:endParaRPr lang="hu-HU"/>
        </a:p>
      </dgm:t>
    </dgm:pt>
    <dgm:pt modelId="{44585D3C-1970-4587-A6C2-090FC3BC3818}" type="pres">
      <dgm:prSet presAssocID="{486A0BDC-629F-4626-8F87-2014B4F8EA5B}" presName="hierChild5" presStyleCnt="0"/>
      <dgm:spPr/>
      <dgm:t>
        <a:bodyPr/>
        <a:lstStyle/>
        <a:p>
          <a:endParaRPr lang="hu-HU"/>
        </a:p>
      </dgm:t>
    </dgm:pt>
    <dgm:pt modelId="{564BEA73-A298-4426-9C1F-FA2640D9A41A}" type="pres">
      <dgm:prSet presAssocID="{A74E2019-4471-417D-9920-9D7ED112D646}" presName="hierChild5" presStyleCnt="0"/>
      <dgm:spPr/>
      <dgm:t>
        <a:bodyPr/>
        <a:lstStyle/>
        <a:p>
          <a:endParaRPr lang="hu-HU"/>
        </a:p>
      </dgm:t>
    </dgm:pt>
    <dgm:pt modelId="{05AA9B9E-7AF2-462F-A432-8FA304BA9702}" type="pres">
      <dgm:prSet presAssocID="{B5741B1D-452E-4D54-8B72-0FC872D15641}" presName="hierChild5" presStyleCnt="0"/>
      <dgm:spPr/>
      <dgm:t>
        <a:bodyPr/>
        <a:lstStyle/>
        <a:p>
          <a:endParaRPr lang="hu-HU"/>
        </a:p>
      </dgm:t>
    </dgm:pt>
    <dgm:pt modelId="{6D827F11-CA46-45D1-8592-77A635D82465}" type="pres">
      <dgm:prSet presAssocID="{3A435224-09E1-4CA4-B78F-3CE6F622CE9E}" presName="hierChild5" presStyleCnt="0"/>
      <dgm:spPr/>
      <dgm:t>
        <a:bodyPr/>
        <a:lstStyle/>
        <a:p>
          <a:endParaRPr lang="hu-HU"/>
        </a:p>
      </dgm:t>
    </dgm:pt>
    <dgm:pt modelId="{2F2BFFEF-9336-4891-8F9C-7A4E39F2D68D}" type="pres">
      <dgm:prSet presAssocID="{5DAC25B5-D650-4468-92EE-7881B7A3B605}" presName="hierChild3" presStyleCnt="0"/>
      <dgm:spPr/>
      <dgm:t>
        <a:bodyPr/>
        <a:lstStyle/>
        <a:p>
          <a:endParaRPr lang="hu-HU"/>
        </a:p>
      </dgm:t>
    </dgm:pt>
  </dgm:ptLst>
  <dgm:cxnLst>
    <dgm:cxn modelId="{4B1A8C9A-A2C8-4FD8-9B67-424C58AE679B}" srcId="{99910B1B-1AB4-4763-A68E-E7CAD255F2AB}" destId="{5DAC25B5-D650-4468-92EE-7881B7A3B605}" srcOrd="0" destOrd="0" parTransId="{AFDA35B0-B4FC-4F4A-8761-0E9E369B4F73}" sibTransId="{BCB88D42-4927-4691-8A26-951630C1CE11}"/>
    <dgm:cxn modelId="{8CDDB4C0-7D1D-4995-B4DD-BFB3F5547E52}" type="presOf" srcId="{F2154AC5-4C33-4E73-8A99-F18B77EF498A}" destId="{E94268C9-79F2-43FC-B043-F36CCE66B4E1}" srcOrd="0" destOrd="0" presId="urn:microsoft.com/office/officeart/2005/8/layout/orgChart1"/>
    <dgm:cxn modelId="{33D3FDD6-FB8F-4F73-BC78-B3507B89DB16}" type="presOf" srcId="{B95EE249-541D-4EE9-9F19-4DE9F3D16A2E}" destId="{00B20BE6-69F4-437E-A962-C2B0C05C984A}" srcOrd="0" destOrd="0" presId="urn:microsoft.com/office/officeart/2005/8/layout/orgChart1"/>
    <dgm:cxn modelId="{50FA4F57-B504-4480-83AB-B772178C8B4E}" srcId="{5DAC25B5-D650-4468-92EE-7881B7A3B605}" destId="{3A435224-09E1-4CA4-B78F-3CE6F622CE9E}" srcOrd="0" destOrd="0" parTransId="{B3859DE4-E827-4E06-A4EB-1B4DB14A49E6}" sibTransId="{2DD8339F-5B90-42E7-ADCD-C2E4475B60CB}"/>
    <dgm:cxn modelId="{70D80174-0BBE-42A3-9D08-1D3B1861344F}" type="presOf" srcId="{AFF79470-42A4-4F5B-95E6-BD6FE35B6B62}" destId="{DD558D51-A958-4001-97E1-2E02827AC653}" srcOrd="0" destOrd="0" presId="urn:microsoft.com/office/officeart/2005/8/layout/orgChart1"/>
    <dgm:cxn modelId="{A9DF98D4-43A1-4B42-856B-D4454A825CCB}" type="presOf" srcId="{358C31AE-95A1-410D-B071-59979A0B6957}" destId="{68CEC59C-48E6-4059-9C23-F97C07E2400B}" srcOrd="1" destOrd="0" presId="urn:microsoft.com/office/officeart/2005/8/layout/orgChart1"/>
    <dgm:cxn modelId="{0DFD3611-6E58-4CF0-BAF3-86DFB339EBAB}" srcId="{B5741B1D-452E-4D54-8B72-0FC872D15641}" destId="{909A3269-1D82-4CEA-979D-8DF5B2281A37}" srcOrd="1" destOrd="0" parTransId="{B95EE249-541D-4EE9-9F19-4DE9F3D16A2E}" sibTransId="{08D4E429-9FB7-4A0D-AB3D-87E7E0F16B75}"/>
    <dgm:cxn modelId="{6F124004-C691-4E74-9A64-B7DF0E0865CE}" type="presOf" srcId="{753DEBA2-84D9-4C2B-8E01-26C878F37F3C}" destId="{33305C8F-6950-4C5A-A01B-07BFBDED6578}" srcOrd="1" destOrd="0" presId="urn:microsoft.com/office/officeart/2005/8/layout/orgChart1"/>
    <dgm:cxn modelId="{03C1D076-E266-400E-9867-C9251F4C4FEA}" srcId="{B5741B1D-452E-4D54-8B72-0FC872D15641}" destId="{A74E2019-4471-417D-9920-9D7ED112D646}" srcOrd="2" destOrd="0" parTransId="{2D1A8861-FB51-45E6-BE4C-EF92F6F6AA94}" sibTransId="{DA7A4BA1-6A8E-4974-9DDF-50CE6F218469}"/>
    <dgm:cxn modelId="{1AB89882-B635-466B-8C64-863C0B3439C8}" srcId="{358C31AE-95A1-410D-B071-59979A0B6957}" destId="{8759B6BD-6B55-489C-9FF2-EADFF721D18F}" srcOrd="0" destOrd="0" parTransId="{6454FBC1-1360-411E-B1E2-A1183B0DEB97}" sibTransId="{702CCD76-255D-45BA-B243-A1C02942ABF2}"/>
    <dgm:cxn modelId="{757A205A-399B-4372-A4CB-4D9A4EBE0FB8}" type="presOf" srcId="{909A3269-1D82-4CEA-979D-8DF5B2281A37}" destId="{21C21188-883F-4F72-8601-DB4B10F2C4FF}" srcOrd="0" destOrd="0" presId="urn:microsoft.com/office/officeart/2005/8/layout/orgChart1"/>
    <dgm:cxn modelId="{7651E4DD-2529-426B-9801-EF475CCC2D19}" type="presOf" srcId="{486A0BDC-629F-4626-8F87-2014B4F8EA5B}" destId="{6A9ACD7E-A986-41EC-8E3C-822DA0F58314}" srcOrd="1" destOrd="0" presId="urn:microsoft.com/office/officeart/2005/8/layout/orgChart1"/>
    <dgm:cxn modelId="{D978CF84-55E4-4B6A-9279-AC7C1D5BA42E}" type="presOf" srcId="{358C31AE-95A1-410D-B071-59979A0B6957}" destId="{B4608D9E-522B-47BD-A451-96B0A608A458}" srcOrd="0" destOrd="0" presId="urn:microsoft.com/office/officeart/2005/8/layout/orgChart1"/>
    <dgm:cxn modelId="{411C30A2-6252-4AAE-B7B4-7E0A80F83451}" type="presOf" srcId="{A74E2019-4471-417D-9920-9D7ED112D646}" destId="{590B5A45-4F16-4A25-9E1F-71FBADC5D69D}" srcOrd="0" destOrd="0" presId="urn:microsoft.com/office/officeart/2005/8/layout/orgChart1"/>
    <dgm:cxn modelId="{4815040B-EC6D-406F-8514-06AEC59FEC58}" srcId="{3A435224-09E1-4CA4-B78F-3CE6F622CE9E}" destId="{B5741B1D-452E-4D54-8B72-0FC872D15641}" srcOrd="0" destOrd="0" parTransId="{F2154AC5-4C33-4E73-8A99-F18B77EF498A}" sibTransId="{BFBADD91-19FA-45DE-BA64-A3CECA2640B8}"/>
    <dgm:cxn modelId="{C8ED012E-192D-4772-A2BF-945A75158557}" type="presOf" srcId="{B5741B1D-452E-4D54-8B72-0FC872D15641}" destId="{2FE37A1D-79F6-407A-9F5F-AAAEA25E44EB}" srcOrd="1" destOrd="0" presId="urn:microsoft.com/office/officeart/2005/8/layout/orgChart1"/>
    <dgm:cxn modelId="{D6279FF0-390B-46FE-9BD8-955A77A36A09}" type="presOf" srcId="{5C1B5CBE-C0B4-4B58-AC6E-20A5BDE8B11D}" destId="{7B69F06F-FEAB-4B7A-A8CE-AEBAB0D3D352}" srcOrd="0" destOrd="0" presId="urn:microsoft.com/office/officeart/2005/8/layout/orgChart1"/>
    <dgm:cxn modelId="{719D70BF-9EED-43F5-95E2-5771F04E8BF6}" type="presOf" srcId="{B3859DE4-E827-4E06-A4EB-1B4DB14A49E6}" destId="{A1BCE4A3-173F-46DA-99CC-A207B3DAC9E1}" srcOrd="0" destOrd="0" presId="urn:microsoft.com/office/officeart/2005/8/layout/orgChart1"/>
    <dgm:cxn modelId="{FE938279-F4B0-4C3E-A8DC-2C48E25C4B63}" type="presOf" srcId="{6454FBC1-1360-411E-B1E2-A1183B0DEB97}" destId="{59ADD032-5080-409E-8E9B-D2E6D1CB8DD6}" srcOrd="0" destOrd="0" presId="urn:microsoft.com/office/officeart/2005/8/layout/orgChart1"/>
    <dgm:cxn modelId="{243E00EB-210B-45FE-A225-91F0AC79ABAC}" srcId="{909A3269-1D82-4CEA-979D-8DF5B2281A37}" destId="{753DEBA2-84D9-4C2B-8E01-26C878F37F3C}" srcOrd="0" destOrd="0" parTransId="{AFF79470-42A4-4F5B-95E6-BD6FE35B6B62}" sibTransId="{01A5E43F-EFF2-4555-8269-08E962B6350C}"/>
    <dgm:cxn modelId="{63F81CA1-C907-47C2-AE77-638F28D5F890}" type="presOf" srcId="{8759B6BD-6B55-489C-9FF2-EADFF721D18F}" destId="{B7673CF7-FFFD-4101-B5B4-0EEA24CA85E9}" srcOrd="0" destOrd="0" presId="urn:microsoft.com/office/officeart/2005/8/layout/orgChart1"/>
    <dgm:cxn modelId="{7E115046-8EA7-4A74-A2DD-B36C17EE54D3}" type="presOf" srcId="{3A435224-09E1-4CA4-B78F-3CE6F622CE9E}" destId="{6352CB73-C801-4D3B-96B4-3C723E8B6F15}" srcOrd="1" destOrd="0" presId="urn:microsoft.com/office/officeart/2005/8/layout/orgChart1"/>
    <dgm:cxn modelId="{352BCE9C-06DC-4030-B603-62969D99302F}" type="presOf" srcId="{5DAC25B5-D650-4468-92EE-7881B7A3B605}" destId="{92368D03-A328-45FE-ADC9-A2CF75AE4729}" srcOrd="0" destOrd="0" presId="urn:microsoft.com/office/officeart/2005/8/layout/orgChart1"/>
    <dgm:cxn modelId="{A27D538C-56B3-4CC0-B19A-52ED495DF2B0}" type="presOf" srcId="{2D1A8861-FB51-45E6-BE4C-EF92F6F6AA94}" destId="{F1E11092-B8D4-450D-BD02-C277DE7FBBBE}" srcOrd="0" destOrd="0" presId="urn:microsoft.com/office/officeart/2005/8/layout/orgChart1"/>
    <dgm:cxn modelId="{929E9E5D-8169-4E2B-B7D5-D96BEDF3D4DD}" type="presOf" srcId="{90A0C6C7-7411-4DD4-B8E1-C39D95FE6796}" destId="{F3F017BF-C186-4C7D-961E-14EB0CDD67BD}" srcOrd="0" destOrd="0" presId="urn:microsoft.com/office/officeart/2005/8/layout/orgChart1"/>
    <dgm:cxn modelId="{E33548B9-E010-4816-B6E4-6FAE3CA0813E}" type="presOf" srcId="{3A435224-09E1-4CA4-B78F-3CE6F622CE9E}" destId="{DD9067A6-72BF-4B3C-83DE-47ED061BA916}" srcOrd="0" destOrd="0" presId="urn:microsoft.com/office/officeart/2005/8/layout/orgChart1"/>
    <dgm:cxn modelId="{0E219E8C-7CC4-4155-A836-26A432DF1D73}" type="presOf" srcId="{99910B1B-1AB4-4763-A68E-E7CAD255F2AB}" destId="{95FC6370-6FBC-4340-991D-D5BCB1FCF227}" srcOrd="0" destOrd="0" presId="urn:microsoft.com/office/officeart/2005/8/layout/orgChart1"/>
    <dgm:cxn modelId="{BDED5434-612A-4F23-AAAE-52BF5D905EBF}" type="presOf" srcId="{909A3269-1D82-4CEA-979D-8DF5B2281A37}" destId="{CAAB5419-9E4C-481E-A5C9-2CD241A30B9C}" srcOrd="1" destOrd="0" presId="urn:microsoft.com/office/officeart/2005/8/layout/orgChart1"/>
    <dgm:cxn modelId="{29E1D7C0-5339-44F8-80F5-20B46C536546}" type="presOf" srcId="{8759B6BD-6B55-489C-9FF2-EADFF721D18F}" destId="{D9F4FF66-3DAA-445E-A40C-7D5684900653}" srcOrd="1" destOrd="0" presId="urn:microsoft.com/office/officeart/2005/8/layout/orgChart1"/>
    <dgm:cxn modelId="{71260C77-41B3-4AFE-BA1A-B3F2FD13E9E8}" type="presOf" srcId="{486A0BDC-629F-4626-8F87-2014B4F8EA5B}" destId="{319F13E7-5A6E-4E08-B29B-03EF8A8034E2}" srcOrd="0" destOrd="0" presId="urn:microsoft.com/office/officeart/2005/8/layout/orgChart1"/>
    <dgm:cxn modelId="{CF61B31D-ABD9-4765-8208-5DA29B7578D2}" srcId="{B5741B1D-452E-4D54-8B72-0FC872D15641}" destId="{358C31AE-95A1-410D-B071-59979A0B6957}" srcOrd="0" destOrd="0" parTransId="{5C1B5CBE-C0B4-4B58-AC6E-20A5BDE8B11D}" sibTransId="{E1FA288F-94C0-41AF-A57A-CC2D041F9B19}"/>
    <dgm:cxn modelId="{2F7F8C45-FC0E-4A74-86A5-270962500BE5}" type="presOf" srcId="{5DAC25B5-D650-4468-92EE-7881B7A3B605}" destId="{101CDDF0-0F8F-4474-A7B2-01B7E975558C}" srcOrd="1" destOrd="0" presId="urn:microsoft.com/office/officeart/2005/8/layout/orgChart1"/>
    <dgm:cxn modelId="{D5098213-CC01-490C-989D-C82F574E01D9}" type="presOf" srcId="{A74E2019-4471-417D-9920-9D7ED112D646}" destId="{C9153F04-53D3-444C-B673-77261690BCAE}" srcOrd="1" destOrd="0" presId="urn:microsoft.com/office/officeart/2005/8/layout/orgChart1"/>
    <dgm:cxn modelId="{A481B3F4-ECD5-404A-9C48-383B44C65877}" srcId="{A74E2019-4471-417D-9920-9D7ED112D646}" destId="{486A0BDC-629F-4626-8F87-2014B4F8EA5B}" srcOrd="0" destOrd="0" parTransId="{90A0C6C7-7411-4DD4-B8E1-C39D95FE6796}" sibTransId="{AA0AFFF2-F540-4FAC-AA6E-BB1B51BE6B05}"/>
    <dgm:cxn modelId="{49243B87-2784-44DF-B2F4-569D8F1C0A23}" type="presOf" srcId="{B5741B1D-452E-4D54-8B72-0FC872D15641}" destId="{D04743E5-579E-4BF3-8F9E-1BA6FC5B97BA}" srcOrd="0" destOrd="0" presId="urn:microsoft.com/office/officeart/2005/8/layout/orgChart1"/>
    <dgm:cxn modelId="{97346AEC-40C9-4B84-97F5-26636ED294EA}" type="presOf" srcId="{753DEBA2-84D9-4C2B-8E01-26C878F37F3C}" destId="{7CF5B943-CEFF-4E32-9A03-53E7B98793CA}" srcOrd="0" destOrd="0" presId="urn:microsoft.com/office/officeart/2005/8/layout/orgChart1"/>
    <dgm:cxn modelId="{BD83DC42-5AC0-4864-A0C6-8FBE33940D9F}" type="presParOf" srcId="{95FC6370-6FBC-4340-991D-D5BCB1FCF227}" destId="{9D8A93C5-F79C-43D9-B9C5-4D3D2A8A7D52}" srcOrd="0" destOrd="0" presId="urn:microsoft.com/office/officeart/2005/8/layout/orgChart1"/>
    <dgm:cxn modelId="{9B692CBF-D750-40F8-A11D-D3194A8BDD83}" type="presParOf" srcId="{9D8A93C5-F79C-43D9-B9C5-4D3D2A8A7D52}" destId="{57270F3E-74EB-4957-9C16-21538B0A47F6}" srcOrd="0" destOrd="0" presId="urn:microsoft.com/office/officeart/2005/8/layout/orgChart1"/>
    <dgm:cxn modelId="{81048622-E90F-4EC7-8338-11371282F85A}" type="presParOf" srcId="{57270F3E-74EB-4957-9C16-21538B0A47F6}" destId="{92368D03-A328-45FE-ADC9-A2CF75AE4729}" srcOrd="0" destOrd="0" presId="urn:microsoft.com/office/officeart/2005/8/layout/orgChart1"/>
    <dgm:cxn modelId="{6C7B3157-6E87-4C4E-BA84-1081B001C512}" type="presParOf" srcId="{57270F3E-74EB-4957-9C16-21538B0A47F6}" destId="{101CDDF0-0F8F-4474-A7B2-01B7E975558C}" srcOrd="1" destOrd="0" presId="urn:microsoft.com/office/officeart/2005/8/layout/orgChart1"/>
    <dgm:cxn modelId="{EB522EA7-9532-4DEC-BBB7-B6055D25AFF2}" type="presParOf" srcId="{9D8A93C5-F79C-43D9-B9C5-4D3D2A8A7D52}" destId="{187554BA-5346-41E0-B78B-4120B6A50252}" srcOrd="1" destOrd="0" presId="urn:microsoft.com/office/officeart/2005/8/layout/orgChart1"/>
    <dgm:cxn modelId="{80153D62-A52C-475A-AA8F-4F335E5C8F8D}" type="presParOf" srcId="{187554BA-5346-41E0-B78B-4120B6A50252}" destId="{A1BCE4A3-173F-46DA-99CC-A207B3DAC9E1}" srcOrd="0" destOrd="0" presId="urn:microsoft.com/office/officeart/2005/8/layout/orgChart1"/>
    <dgm:cxn modelId="{614A362F-07F1-4361-8910-9D76839C4859}" type="presParOf" srcId="{187554BA-5346-41E0-B78B-4120B6A50252}" destId="{CBCC1506-98AD-4BAE-BFDE-63F5AED86317}" srcOrd="1" destOrd="0" presId="urn:microsoft.com/office/officeart/2005/8/layout/orgChart1"/>
    <dgm:cxn modelId="{306D55C9-2628-4B45-A2AD-B7B81EBAC0E7}" type="presParOf" srcId="{CBCC1506-98AD-4BAE-BFDE-63F5AED86317}" destId="{2A242337-8A78-4F48-AA1A-68A159BBC732}" srcOrd="0" destOrd="0" presId="urn:microsoft.com/office/officeart/2005/8/layout/orgChart1"/>
    <dgm:cxn modelId="{D961F1A3-D41C-4A63-9BFC-43DEB70110BC}" type="presParOf" srcId="{2A242337-8A78-4F48-AA1A-68A159BBC732}" destId="{DD9067A6-72BF-4B3C-83DE-47ED061BA916}" srcOrd="0" destOrd="0" presId="urn:microsoft.com/office/officeart/2005/8/layout/orgChart1"/>
    <dgm:cxn modelId="{A4F0505A-C5F9-4EE3-A798-F23E7F881B49}" type="presParOf" srcId="{2A242337-8A78-4F48-AA1A-68A159BBC732}" destId="{6352CB73-C801-4D3B-96B4-3C723E8B6F15}" srcOrd="1" destOrd="0" presId="urn:microsoft.com/office/officeart/2005/8/layout/orgChart1"/>
    <dgm:cxn modelId="{F2CE0998-9248-4923-92BE-7748E03AE947}" type="presParOf" srcId="{CBCC1506-98AD-4BAE-BFDE-63F5AED86317}" destId="{5C2B7DDA-5962-4A22-9266-B40FCE1CAA7B}" srcOrd="1" destOrd="0" presId="urn:microsoft.com/office/officeart/2005/8/layout/orgChart1"/>
    <dgm:cxn modelId="{FFEF2E9E-2AB6-4B79-8416-36117F9FB190}" type="presParOf" srcId="{5C2B7DDA-5962-4A22-9266-B40FCE1CAA7B}" destId="{E94268C9-79F2-43FC-B043-F36CCE66B4E1}" srcOrd="0" destOrd="0" presId="urn:microsoft.com/office/officeart/2005/8/layout/orgChart1"/>
    <dgm:cxn modelId="{45401756-206F-48E8-B51F-936BBB09C328}" type="presParOf" srcId="{5C2B7DDA-5962-4A22-9266-B40FCE1CAA7B}" destId="{9CA57375-9416-4D25-8002-703BE61E9E06}" srcOrd="1" destOrd="0" presId="urn:microsoft.com/office/officeart/2005/8/layout/orgChart1"/>
    <dgm:cxn modelId="{FCCE7E74-01DA-4E33-82A2-2958285F9F04}" type="presParOf" srcId="{9CA57375-9416-4D25-8002-703BE61E9E06}" destId="{2DB80705-3C57-46F2-A530-8F8073991554}" srcOrd="0" destOrd="0" presId="urn:microsoft.com/office/officeart/2005/8/layout/orgChart1"/>
    <dgm:cxn modelId="{96BB5920-C020-43C1-BE85-4972BEB526AD}" type="presParOf" srcId="{2DB80705-3C57-46F2-A530-8F8073991554}" destId="{D04743E5-579E-4BF3-8F9E-1BA6FC5B97BA}" srcOrd="0" destOrd="0" presId="urn:microsoft.com/office/officeart/2005/8/layout/orgChart1"/>
    <dgm:cxn modelId="{2609E489-7EED-45E6-966D-1567CDC5B6CA}" type="presParOf" srcId="{2DB80705-3C57-46F2-A530-8F8073991554}" destId="{2FE37A1D-79F6-407A-9F5F-AAAEA25E44EB}" srcOrd="1" destOrd="0" presId="urn:microsoft.com/office/officeart/2005/8/layout/orgChart1"/>
    <dgm:cxn modelId="{613BFB06-22C9-4BC3-B179-DEF5F26A4F1E}" type="presParOf" srcId="{9CA57375-9416-4D25-8002-703BE61E9E06}" destId="{A00DCBF9-83FB-4757-B56A-6813DF06B265}" srcOrd="1" destOrd="0" presId="urn:microsoft.com/office/officeart/2005/8/layout/orgChart1"/>
    <dgm:cxn modelId="{1F419176-B3E4-43E0-B8BD-9CE3D5C910A8}" type="presParOf" srcId="{A00DCBF9-83FB-4757-B56A-6813DF06B265}" destId="{7B69F06F-FEAB-4B7A-A8CE-AEBAB0D3D352}" srcOrd="0" destOrd="0" presId="urn:microsoft.com/office/officeart/2005/8/layout/orgChart1"/>
    <dgm:cxn modelId="{4C4F2D2D-E487-42F1-AE80-3A518D90E98F}" type="presParOf" srcId="{A00DCBF9-83FB-4757-B56A-6813DF06B265}" destId="{6D8A3100-B5B4-49E7-AD6A-9326B244B3A7}" srcOrd="1" destOrd="0" presId="urn:microsoft.com/office/officeart/2005/8/layout/orgChart1"/>
    <dgm:cxn modelId="{5F28A532-430A-4B82-ACC9-22364F153776}" type="presParOf" srcId="{6D8A3100-B5B4-49E7-AD6A-9326B244B3A7}" destId="{7A0BF865-777E-45E3-A821-3ABC6743B834}" srcOrd="0" destOrd="0" presId="urn:microsoft.com/office/officeart/2005/8/layout/orgChart1"/>
    <dgm:cxn modelId="{6B96FA50-B315-4BBC-B53D-0DEA3628E678}" type="presParOf" srcId="{7A0BF865-777E-45E3-A821-3ABC6743B834}" destId="{B4608D9E-522B-47BD-A451-96B0A608A458}" srcOrd="0" destOrd="0" presId="urn:microsoft.com/office/officeart/2005/8/layout/orgChart1"/>
    <dgm:cxn modelId="{C0BBBC7B-4654-4D94-B38D-5839B1B1EB5E}" type="presParOf" srcId="{7A0BF865-777E-45E3-A821-3ABC6743B834}" destId="{68CEC59C-48E6-4059-9C23-F97C07E2400B}" srcOrd="1" destOrd="0" presId="urn:microsoft.com/office/officeart/2005/8/layout/orgChart1"/>
    <dgm:cxn modelId="{885A5001-E5D2-4F5E-B4E2-A62C5E576792}" type="presParOf" srcId="{6D8A3100-B5B4-49E7-AD6A-9326B244B3A7}" destId="{F306299A-8BA1-4C7E-A9E2-ABC5F378DD9C}" srcOrd="1" destOrd="0" presId="urn:microsoft.com/office/officeart/2005/8/layout/orgChart1"/>
    <dgm:cxn modelId="{03C662BC-8F6C-4881-B3FA-4BD563462CF2}" type="presParOf" srcId="{F306299A-8BA1-4C7E-A9E2-ABC5F378DD9C}" destId="{59ADD032-5080-409E-8E9B-D2E6D1CB8DD6}" srcOrd="0" destOrd="0" presId="urn:microsoft.com/office/officeart/2005/8/layout/orgChart1"/>
    <dgm:cxn modelId="{8DA65295-1853-46F5-94E9-8F9D2FEE5209}" type="presParOf" srcId="{F306299A-8BA1-4C7E-A9E2-ABC5F378DD9C}" destId="{FABE1C50-7501-4923-A4E2-75B5BA7626DD}" srcOrd="1" destOrd="0" presId="urn:microsoft.com/office/officeart/2005/8/layout/orgChart1"/>
    <dgm:cxn modelId="{5F2673D7-A46B-44E5-9AD2-2AF28C28BD38}" type="presParOf" srcId="{FABE1C50-7501-4923-A4E2-75B5BA7626DD}" destId="{F9B2139B-3F8A-49FB-9404-D9F145FC1F7A}" srcOrd="0" destOrd="0" presId="urn:microsoft.com/office/officeart/2005/8/layout/orgChart1"/>
    <dgm:cxn modelId="{DB845804-156E-4DAB-972A-30D093047E40}" type="presParOf" srcId="{F9B2139B-3F8A-49FB-9404-D9F145FC1F7A}" destId="{B7673CF7-FFFD-4101-B5B4-0EEA24CA85E9}" srcOrd="0" destOrd="0" presId="urn:microsoft.com/office/officeart/2005/8/layout/orgChart1"/>
    <dgm:cxn modelId="{69D214F7-8C2D-4E51-BCF9-74C1D2D7C2E1}" type="presParOf" srcId="{F9B2139B-3F8A-49FB-9404-D9F145FC1F7A}" destId="{D9F4FF66-3DAA-445E-A40C-7D5684900653}" srcOrd="1" destOrd="0" presId="urn:microsoft.com/office/officeart/2005/8/layout/orgChart1"/>
    <dgm:cxn modelId="{94304B7D-4E11-4E0F-BC5E-23917328EAA7}" type="presParOf" srcId="{FABE1C50-7501-4923-A4E2-75B5BA7626DD}" destId="{D83C69DE-5B8A-4C7D-BB83-F66812541BF3}" srcOrd="1" destOrd="0" presId="urn:microsoft.com/office/officeart/2005/8/layout/orgChart1"/>
    <dgm:cxn modelId="{61A3A359-C6D3-48CD-ACF1-C62F505ED8F8}" type="presParOf" srcId="{FABE1C50-7501-4923-A4E2-75B5BA7626DD}" destId="{E045E032-2DA6-48C2-9E7E-580F9248E004}" srcOrd="2" destOrd="0" presId="urn:microsoft.com/office/officeart/2005/8/layout/orgChart1"/>
    <dgm:cxn modelId="{F776EAEF-AC1C-47F7-A198-91A48E50314F}" type="presParOf" srcId="{6D8A3100-B5B4-49E7-AD6A-9326B244B3A7}" destId="{AE8A5C9E-6414-481E-B40D-1AB0A4356D43}" srcOrd="2" destOrd="0" presId="urn:microsoft.com/office/officeart/2005/8/layout/orgChart1"/>
    <dgm:cxn modelId="{3183DEEA-5852-49CF-89BA-C7D331A931B5}" type="presParOf" srcId="{A00DCBF9-83FB-4757-B56A-6813DF06B265}" destId="{00B20BE6-69F4-437E-A962-C2B0C05C984A}" srcOrd="2" destOrd="0" presId="urn:microsoft.com/office/officeart/2005/8/layout/orgChart1"/>
    <dgm:cxn modelId="{4C0FFFA4-346C-41BB-B6CC-4220200B0058}" type="presParOf" srcId="{A00DCBF9-83FB-4757-B56A-6813DF06B265}" destId="{7625EEDA-F228-4460-A1BD-3ADBB3FCDD47}" srcOrd="3" destOrd="0" presId="urn:microsoft.com/office/officeart/2005/8/layout/orgChart1"/>
    <dgm:cxn modelId="{7AE44470-6157-4DFB-BDB5-C020B9B44754}" type="presParOf" srcId="{7625EEDA-F228-4460-A1BD-3ADBB3FCDD47}" destId="{04F7C92D-C68A-476E-B774-0DF0DD90823E}" srcOrd="0" destOrd="0" presId="urn:microsoft.com/office/officeart/2005/8/layout/orgChart1"/>
    <dgm:cxn modelId="{CC2AC4E5-6237-4216-AB33-E4D0EE037B57}" type="presParOf" srcId="{04F7C92D-C68A-476E-B774-0DF0DD90823E}" destId="{21C21188-883F-4F72-8601-DB4B10F2C4FF}" srcOrd="0" destOrd="0" presId="urn:microsoft.com/office/officeart/2005/8/layout/orgChart1"/>
    <dgm:cxn modelId="{2DD7703F-DE05-4E2F-89CE-8210D46EF1AB}" type="presParOf" srcId="{04F7C92D-C68A-476E-B774-0DF0DD90823E}" destId="{CAAB5419-9E4C-481E-A5C9-2CD241A30B9C}" srcOrd="1" destOrd="0" presId="urn:microsoft.com/office/officeart/2005/8/layout/orgChart1"/>
    <dgm:cxn modelId="{9C095F5D-4BA7-4CF1-A06E-A49FC1635ECD}" type="presParOf" srcId="{7625EEDA-F228-4460-A1BD-3ADBB3FCDD47}" destId="{39DD55D7-C30B-4FC0-B678-E64FB4727CC7}" srcOrd="1" destOrd="0" presId="urn:microsoft.com/office/officeart/2005/8/layout/orgChart1"/>
    <dgm:cxn modelId="{E8D685CB-60B4-4565-83B1-7A237F8F27E2}" type="presParOf" srcId="{39DD55D7-C30B-4FC0-B678-E64FB4727CC7}" destId="{DD558D51-A958-4001-97E1-2E02827AC653}" srcOrd="0" destOrd="0" presId="urn:microsoft.com/office/officeart/2005/8/layout/orgChart1"/>
    <dgm:cxn modelId="{EFA30D47-B836-4AA2-8A15-2E28A1E93472}" type="presParOf" srcId="{39DD55D7-C30B-4FC0-B678-E64FB4727CC7}" destId="{D3972AA9-C5F5-4AA2-BC1F-E19FC9F6ED69}" srcOrd="1" destOrd="0" presId="urn:microsoft.com/office/officeart/2005/8/layout/orgChart1"/>
    <dgm:cxn modelId="{6F7B1BA1-1C09-4ADF-82F0-6C6F566958EE}" type="presParOf" srcId="{D3972AA9-C5F5-4AA2-BC1F-E19FC9F6ED69}" destId="{202CDC9A-4F45-41CA-85EE-0DC97B4626BD}" srcOrd="0" destOrd="0" presId="urn:microsoft.com/office/officeart/2005/8/layout/orgChart1"/>
    <dgm:cxn modelId="{8EBA667A-C83F-474B-BC86-3A628FBF1661}" type="presParOf" srcId="{202CDC9A-4F45-41CA-85EE-0DC97B4626BD}" destId="{7CF5B943-CEFF-4E32-9A03-53E7B98793CA}" srcOrd="0" destOrd="0" presId="urn:microsoft.com/office/officeart/2005/8/layout/orgChart1"/>
    <dgm:cxn modelId="{F2DD0C3F-1A79-45F7-B06C-B98971EF8C71}" type="presParOf" srcId="{202CDC9A-4F45-41CA-85EE-0DC97B4626BD}" destId="{33305C8F-6950-4C5A-A01B-07BFBDED6578}" srcOrd="1" destOrd="0" presId="urn:microsoft.com/office/officeart/2005/8/layout/orgChart1"/>
    <dgm:cxn modelId="{C5308DDD-8B00-43DC-99AC-534636301D52}" type="presParOf" srcId="{D3972AA9-C5F5-4AA2-BC1F-E19FC9F6ED69}" destId="{4C48E4FC-976B-4F94-8EF8-B4CE4AA6AE09}" srcOrd="1" destOrd="0" presId="urn:microsoft.com/office/officeart/2005/8/layout/orgChart1"/>
    <dgm:cxn modelId="{A1AB569A-79A4-4271-B650-D5DA40A727F1}" type="presParOf" srcId="{D3972AA9-C5F5-4AA2-BC1F-E19FC9F6ED69}" destId="{5BB47AD9-83C2-4346-9618-25EDC4417B91}" srcOrd="2" destOrd="0" presId="urn:microsoft.com/office/officeart/2005/8/layout/orgChart1"/>
    <dgm:cxn modelId="{5E8C23DE-CA87-4AF5-AE97-6F2462A7CD05}" type="presParOf" srcId="{7625EEDA-F228-4460-A1BD-3ADBB3FCDD47}" destId="{ABB1F183-E95C-49CA-BF58-D8285AD5EF17}" srcOrd="2" destOrd="0" presId="urn:microsoft.com/office/officeart/2005/8/layout/orgChart1"/>
    <dgm:cxn modelId="{8EB12426-0FEA-4442-9705-6BA18B5C532E}" type="presParOf" srcId="{A00DCBF9-83FB-4757-B56A-6813DF06B265}" destId="{F1E11092-B8D4-450D-BD02-C277DE7FBBBE}" srcOrd="4" destOrd="0" presId="urn:microsoft.com/office/officeart/2005/8/layout/orgChart1"/>
    <dgm:cxn modelId="{30DD156A-4448-4046-B86D-26845F53D2B5}" type="presParOf" srcId="{A00DCBF9-83FB-4757-B56A-6813DF06B265}" destId="{495E8741-BBFF-4DB9-B8A8-B1A952C9B1E5}" srcOrd="5" destOrd="0" presId="urn:microsoft.com/office/officeart/2005/8/layout/orgChart1"/>
    <dgm:cxn modelId="{0B27BA66-7912-487D-8533-54AEEC295D9C}" type="presParOf" srcId="{495E8741-BBFF-4DB9-B8A8-B1A952C9B1E5}" destId="{EF6F1743-08B8-4FCF-A578-AB3953D8A22E}" srcOrd="0" destOrd="0" presId="urn:microsoft.com/office/officeart/2005/8/layout/orgChart1"/>
    <dgm:cxn modelId="{DA88BEC2-4E65-492E-8198-E145FBCC03CC}" type="presParOf" srcId="{EF6F1743-08B8-4FCF-A578-AB3953D8A22E}" destId="{590B5A45-4F16-4A25-9E1F-71FBADC5D69D}" srcOrd="0" destOrd="0" presId="urn:microsoft.com/office/officeart/2005/8/layout/orgChart1"/>
    <dgm:cxn modelId="{30AEE282-56CA-40C0-8F01-42E036DD9173}" type="presParOf" srcId="{EF6F1743-08B8-4FCF-A578-AB3953D8A22E}" destId="{C9153F04-53D3-444C-B673-77261690BCAE}" srcOrd="1" destOrd="0" presId="urn:microsoft.com/office/officeart/2005/8/layout/orgChart1"/>
    <dgm:cxn modelId="{0CD4FF5E-7B6D-405B-B0EB-83647355FEEC}" type="presParOf" srcId="{495E8741-BBFF-4DB9-B8A8-B1A952C9B1E5}" destId="{F0C31305-A97E-4CE5-8086-66A0D569267E}" srcOrd="1" destOrd="0" presId="urn:microsoft.com/office/officeart/2005/8/layout/orgChart1"/>
    <dgm:cxn modelId="{F29A261C-2701-49E2-A2BE-319811728DB9}" type="presParOf" srcId="{F0C31305-A97E-4CE5-8086-66A0D569267E}" destId="{F3F017BF-C186-4C7D-961E-14EB0CDD67BD}" srcOrd="0" destOrd="0" presId="urn:microsoft.com/office/officeart/2005/8/layout/orgChart1"/>
    <dgm:cxn modelId="{9F64B7F9-86C2-4203-AD5E-5ABB92BD0DE6}" type="presParOf" srcId="{F0C31305-A97E-4CE5-8086-66A0D569267E}" destId="{AAE4084C-4783-49DC-A37F-58FEC66E132B}" srcOrd="1" destOrd="0" presId="urn:microsoft.com/office/officeart/2005/8/layout/orgChart1"/>
    <dgm:cxn modelId="{9AA6B813-4615-4FAA-9D53-E601DE46E823}" type="presParOf" srcId="{AAE4084C-4783-49DC-A37F-58FEC66E132B}" destId="{DA4F9402-5AD8-4B6F-A4BF-D906946FFF52}" srcOrd="0" destOrd="0" presId="urn:microsoft.com/office/officeart/2005/8/layout/orgChart1"/>
    <dgm:cxn modelId="{5DC85235-AFBD-4736-BA6C-B5A20CA71907}" type="presParOf" srcId="{DA4F9402-5AD8-4B6F-A4BF-D906946FFF52}" destId="{319F13E7-5A6E-4E08-B29B-03EF8A8034E2}" srcOrd="0" destOrd="0" presId="urn:microsoft.com/office/officeart/2005/8/layout/orgChart1"/>
    <dgm:cxn modelId="{AE463F46-D877-42FB-B775-02B805022E33}" type="presParOf" srcId="{DA4F9402-5AD8-4B6F-A4BF-D906946FFF52}" destId="{6A9ACD7E-A986-41EC-8E3C-822DA0F58314}" srcOrd="1" destOrd="0" presId="urn:microsoft.com/office/officeart/2005/8/layout/orgChart1"/>
    <dgm:cxn modelId="{F0FFF274-D606-47F5-AF7E-F4C83531D96B}" type="presParOf" srcId="{AAE4084C-4783-49DC-A37F-58FEC66E132B}" destId="{660D6F82-8EF5-46BC-AAB5-411E494B4F67}" srcOrd="1" destOrd="0" presId="urn:microsoft.com/office/officeart/2005/8/layout/orgChart1"/>
    <dgm:cxn modelId="{79D3416B-6CD2-4BE6-8EE2-D06B89C03B7E}" type="presParOf" srcId="{AAE4084C-4783-49DC-A37F-58FEC66E132B}" destId="{44585D3C-1970-4587-A6C2-090FC3BC3818}" srcOrd="2" destOrd="0" presId="urn:microsoft.com/office/officeart/2005/8/layout/orgChart1"/>
    <dgm:cxn modelId="{EA41C5C7-D969-4FED-9FE4-22DE416BEFA6}" type="presParOf" srcId="{495E8741-BBFF-4DB9-B8A8-B1A952C9B1E5}" destId="{564BEA73-A298-4426-9C1F-FA2640D9A41A}" srcOrd="2" destOrd="0" presId="urn:microsoft.com/office/officeart/2005/8/layout/orgChart1"/>
    <dgm:cxn modelId="{30AEFEFC-8FF4-43EC-9CB2-6112B674C86E}" type="presParOf" srcId="{9CA57375-9416-4D25-8002-703BE61E9E06}" destId="{05AA9B9E-7AF2-462F-A432-8FA304BA9702}" srcOrd="2" destOrd="0" presId="urn:microsoft.com/office/officeart/2005/8/layout/orgChart1"/>
    <dgm:cxn modelId="{748FD028-5D63-41F8-AE52-2B45B1F47A46}" type="presParOf" srcId="{CBCC1506-98AD-4BAE-BFDE-63F5AED86317}" destId="{6D827F11-CA46-45D1-8592-77A635D82465}" srcOrd="2" destOrd="0" presId="urn:microsoft.com/office/officeart/2005/8/layout/orgChart1"/>
    <dgm:cxn modelId="{5FEE96E8-EB4F-4394-9CB7-BD5554BDBDA2}" type="presParOf" srcId="{9D8A93C5-F79C-43D9-B9C5-4D3D2A8A7D52}" destId="{2F2BFFEF-9336-4891-8F9C-7A4E39F2D6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017BF-C186-4C7D-961E-14EB0CDD67BD}">
      <dsp:nvSpPr>
        <dsp:cNvPr id="0" name=""/>
        <dsp:cNvSpPr/>
      </dsp:nvSpPr>
      <dsp:spPr>
        <a:xfrm>
          <a:off x="6667866" y="3663468"/>
          <a:ext cx="91440" cy="292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331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1E11092-B8D4-450D-BD02-C277DE7FBBBE}">
      <dsp:nvSpPr>
        <dsp:cNvPr id="0" name=""/>
        <dsp:cNvSpPr/>
      </dsp:nvSpPr>
      <dsp:spPr>
        <a:xfrm>
          <a:off x="5029199" y="2675110"/>
          <a:ext cx="1684386" cy="29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65"/>
              </a:lnTo>
              <a:lnTo>
                <a:pt x="1684386" y="146165"/>
              </a:lnTo>
              <a:lnTo>
                <a:pt x="1684386" y="292331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D558D51-A958-4001-97E1-2E02827AC653}">
      <dsp:nvSpPr>
        <dsp:cNvPr id="0" name=""/>
        <dsp:cNvSpPr/>
      </dsp:nvSpPr>
      <dsp:spPr>
        <a:xfrm>
          <a:off x="4983480" y="3663468"/>
          <a:ext cx="91440" cy="292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331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0B20BE6-69F4-437E-A962-C2B0C05C984A}">
      <dsp:nvSpPr>
        <dsp:cNvPr id="0" name=""/>
        <dsp:cNvSpPr/>
      </dsp:nvSpPr>
      <dsp:spPr>
        <a:xfrm>
          <a:off x="4983479" y="2675110"/>
          <a:ext cx="91440" cy="292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331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9ADD032-5080-409E-8E9B-D2E6D1CB8DD6}">
      <dsp:nvSpPr>
        <dsp:cNvPr id="0" name=""/>
        <dsp:cNvSpPr/>
      </dsp:nvSpPr>
      <dsp:spPr>
        <a:xfrm>
          <a:off x="3299093" y="3663468"/>
          <a:ext cx="91440" cy="292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331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B69F06F-FEAB-4B7A-A8CE-AEBAB0D3D352}">
      <dsp:nvSpPr>
        <dsp:cNvPr id="0" name=""/>
        <dsp:cNvSpPr/>
      </dsp:nvSpPr>
      <dsp:spPr>
        <a:xfrm>
          <a:off x="3344813" y="2675110"/>
          <a:ext cx="1684386" cy="292331"/>
        </a:xfrm>
        <a:custGeom>
          <a:avLst/>
          <a:gdLst/>
          <a:ahLst/>
          <a:cxnLst/>
          <a:rect l="0" t="0" r="0" b="0"/>
          <a:pathLst>
            <a:path>
              <a:moveTo>
                <a:pt x="1684386" y="0"/>
              </a:moveTo>
              <a:lnTo>
                <a:pt x="1684386" y="146165"/>
              </a:lnTo>
              <a:lnTo>
                <a:pt x="0" y="146165"/>
              </a:lnTo>
              <a:lnTo>
                <a:pt x="0" y="292331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4268C9-79F2-43FC-B043-F36CCE66B4E1}">
      <dsp:nvSpPr>
        <dsp:cNvPr id="0" name=""/>
        <dsp:cNvSpPr/>
      </dsp:nvSpPr>
      <dsp:spPr>
        <a:xfrm>
          <a:off x="4983479" y="1686751"/>
          <a:ext cx="91440" cy="292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331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BCE4A3-173F-46DA-99CC-A207B3DAC9E1}">
      <dsp:nvSpPr>
        <dsp:cNvPr id="0" name=""/>
        <dsp:cNvSpPr/>
      </dsp:nvSpPr>
      <dsp:spPr>
        <a:xfrm>
          <a:off x="4983479" y="698392"/>
          <a:ext cx="91440" cy="292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331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2368D03-A328-45FE-ADC9-A2CF75AE4729}">
      <dsp:nvSpPr>
        <dsp:cNvPr id="0" name=""/>
        <dsp:cNvSpPr/>
      </dsp:nvSpPr>
      <dsp:spPr>
        <a:xfrm>
          <a:off x="4333172" y="2365"/>
          <a:ext cx="1392054" cy="696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Java forráskód (.java)</a:t>
          </a:r>
          <a:endParaRPr lang="hu-HU" sz="1700" kern="1200" dirty="0"/>
        </a:p>
      </dsp:txBody>
      <dsp:txXfrm>
        <a:off x="4367149" y="36342"/>
        <a:ext cx="1324100" cy="628073"/>
      </dsp:txXfrm>
    </dsp:sp>
    <dsp:sp modelId="{DD9067A6-72BF-4B3C-83DE-47ED061BA916}">
      <dsp:nvSpPr>
        <dsp:cNvPr id="0" name=""/>
        <dsp:cNvSpPr/>
      </dsp:nvSpPr>
      <dsp:spPr>
        <a:xfrm>
          <a:off x="4333172" y="990724"/>
          <a:ext cx="1392054" cy="696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err="1" smtClean="0"/>
            <a:t>javac</a:t>
          </a:r>
          <a:r>
            <a:rPr lang="hu-HU" sz="1700" kern="1200" dirty="0" smtClean="0"/>
            <a:t> fordító</a:t>
          </a:r>
          <a:endParaRPr lang="hu-HU" sz="1700" kern="1200" dirty="0"/>
        </a:p>
      </dsp:txBody>
      <dsp:txXfrm>
        <a:off x="4367149" y="1024701"/>
        <a:ext cx="1324100" cy="628073"/>
      </dsp:txXfrm>
    </dsp:sp>
    <dsp:sp modelId="{D04743E5-579E-4BF3-8F9E-1BA6FC5B97BA}">
      <dsp:nvSpPr>
        <dsp:cNvPr id="0" name=""/>
        <dsp:cNvSpPr/>
      </dsp:nvSpPr>
      <dsp:spPr>
        <a:xfrm>
          <a:off x="4333172" y="1979082"/>
          <a:ext cx="1392054" cy="696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bájtkód (.</a:t>
          </a:r>
          <a:r>
            <a:rPr lang="hu-HU" sz="1700" kern="1200" dirty="0" err="1" smtClean="0"/>
            <a:t>class</a:t>
          </a:r>
          <a:r>
            <a:rPr lang="hu-HU" sz="1700" kern="1200" dirty="0" smtClean="0"/>
            <a:t>)</a:t>
          </a:r>
          <a:endParaRPr lang="hu-HU" sz="1700" kern="1200" dirty="0"/>
        </a:p>
      </dsp:txBody>
      <dsp:txXfrm>
        <a:off x="4367149" y="2013059"/>
        <a:ext cx="1324100" cy="628073"/>
      </dsp:txXfrm>
    </dsp:sp>
    <dsp:sp modelId="{B4608D9E-522B-47BD-A451-96B0A608A458}">
      <dsp:nvSpPr>
        <dsp:cNvPr id="0" name=""/>
        <dsp:cNvSpPr/>
      </dsp:nvSpPr>
      <dsp:spPr>
        <a:xfrm>
          <a:off x="2648786" y="2967441"/>
          <a:ext cx="1392054" cy="696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JVM</a:t>
          </a:r>
          <a:endParaRPr lang="hu-HU" sz="1700" kern="1200" dirty="0"/>
        </a:p>
      </dsp:txBody>
      <dsp:txXfrm>
        <a:off x="2682763" y="3001418"/>
        <a:ext cx="1324100" cy="628073"/>
      </dsp:txXfrm>
    </dsp:sp>
    <dsp:sp modelId="{B7673CF7-FFFD-4101-B5B4-0EEA24CA85E9}">
      <dsp:nvSpPr>
        <dsp:cNvPr id="0" name=""/>
        <dsp:cNvSpPr/>
      </dsp:nvSpPr>
      <dsp:spPr>
        <a:xfrm>
          <a:off x="2648786" y="3955800"/>
          <a:ext cx="1392054" cy="696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Windows</a:t>
          </a:r>
          <a:endParaRPr lang="hu-HU" sz="1700" kern="1200" dirty="0"/>
        </a:p>
      </dsp:txBody>
      <dsp:txXfrm>
        <a:off x="2682763" y="3989777"/>
        <a:ext cx="1324100" cy="628073"/>
      </dsp:txXfrm>
    </dsp:sp>
    <dsp:sp modelId="{21C21188-883F-4F72-8601-DB4B10F2C4FF}">
      <dsp:nvSpPr>
        <dsp:cNvPr id="0" name=""/>
        <dsp:cNvSpPr/>
      </dsp:nvSpPr>
      <dsp:spPr>
        <a:xfrm>
          <a:off x="4333172" y="2967441"/>
          <a:ext cx="1392054" cy="696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JVM</a:t>
          </a:r>
          <a:endParaRPr lang="hu-HU" sz="1700" kern="1200" dirty="0"/>
        </a:p>
      </dsp:txBody>
      <dsp:txXfrm>
        <a:off x="4367149" y="3001418"/>
        <a:ext cx="1324100" cy="628073"/>
      </dsp:txXfrm>
    </dsp:sp>
    <dsp:sp modelId="{7CF5B943-CEFF-4E32-9A03-53E7B98793CA}">
      <dsp:nvSpPr>
        <dsp:cNvPr id="0" name=""/>
        <dsp:cNvSpPr/>
      </dsp:nvSpPr>
      <dsp:spPr>
        <a:xfrm>
          <a:off x="4333172" y="3955800"/>
          <a:ext cx="1392054" cy="696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Linux</a:t>
          </a:r>
          <a:endParaRPr lang="hu-HU" sz="1700" kern="1200" dirty="0"/>
        </a:p>
      </dsp:txBody>
      <dsp:txXfrm>
        <a:off x="4367149" y="3989777"/>
        <a:ext cx="1324100" cy="628073"/>
      </dsp:txXfrm>
    </dsp:sp>
    <dsp:sp modelId="{590B5A45-4F16-4A25-9E1F-71FBADC5D69D}">
      <dsp:nvSpPr>
        <dsp:cNvPr id="0" name=""/>
        <dsp:cNvSpPr/>
      </dsp:nvSpPr>
      <dsp:spPr>
        <a:xfrm>
          <a:off x="6017558" y="2967441"/>
          <a:ext cx="1392054" cy="696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JVM</a:t>
          </a:r>
          <a:endParaRPr lang="hu-HU" sz="1700" kern="1200" dirty="0"/>
        </a:p>
      </dsp:txBody>
      <dsp:txXfrm>
        <a:off x="6051535" y="3001418"/>
        <a:ext cx="1324100" cy="628073"/>
      </dsp:txXfrm>
    </dsp:sp>
    <dsp:sp modelId="{319F13E7-5A6E-4E08-B29B-03EF8A8034E2}">
      <dsp:nvSpPr>
        <dsp:cNvPr id="0" name=""/>
        <dsp:cNvSpPr/>
      </dsp:nvSpPr>
      <dsp:spPr>
        <a:xfrm>
          <a:off x="6017558" y="3955800"/>
          <a:ext cx="1392054" cy="696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Macintosh</a:t>
          </a:r>
          <a:endParaRPr lang="hu-HU" sz="1700" kern="1200" dirty="0"/>
        </a:p>
      </dsp:txBody>
      <dsp:txXfrm>
        <a:off x="6051535" y="3989777"/>
        <a:ext cx="1324100" cy="628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34142-6EC9-4969-862D-07F96E36270E}" type="datetimeFigureOut">
              <a:rPr lang="hu-HU" smtClean="0"/>
              <a:t>2018. 05. 07.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02862-FB86-4D70-A495-DA8FC7D989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75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02862-FB86-4D70-A495-DA8FC7D989D9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6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95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CE87-4F65-42BD-A05F-09E25BE3409B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9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B4EE-4C4C-48A8-8262-2CC13EF2375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63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95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720F-22CB-4BAF-98C2-11E2D208142B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78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64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95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CE8F-7E27-45E2-B67C-237251C9B3D6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2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4C0D-BE85-48DA-80B3-C16DB771EE50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86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C1D2-1553-4C46-9645-FA29E910852E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898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4BA9-64DA-4B09-B34B-BE6BD96B985B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22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95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E350-743D-45FF-AD66-1F49A35FC0F1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429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1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195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45BD2E-A040-4B0F-95FD-FBA72C7A84E1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43A8B4-9A38-47AB-BAB3-71DC6D89A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564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1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195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1D00-7E56-440E-9211-ADED6AC506D4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15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1E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195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5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24203"/>
            <a:ext cx="10058400" cy="4644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833415-0A23-4AE5-98DA-60A50A22BFC2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43A8B4-9A38-47AB-BAB3-71DC6D89A754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081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k-akademia.h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function/DoubleBinaryOperator.html" TargetMode="External"/><Relationship Id="rId13" Type="http://schemas.openxmlformats.org/officeDocument/2006/relationships/hyperlink" Target="https://docs.oracle.com/javase/8/docs/api/java/util/function/DoubleToIntFunction.html" TargetMode="External"/><Relationship Id="rId18" Type="http://schemas.openxmlformats.org/officeDocument/2006/relationships/hyperlink" Target="https://docs.oracle.com/javase/8/docs/api/java/util/function/IntConsumer.html" TargetMode="External"/><Relationship Id="rId26" Type="http://schemas.openxmlformats.org/officeDocument/2006/relationships/hyperlink" Target="https://docs.oracle.com/javase/8/docs/api/java/util/function/LongConsumer.html" TargetMode="External"/><Relationship Id="rId39" Type="http://schemas.openxmlformats.org/officeDocument/2006/relationships/hyperlink" Target="https://docs.oracle.com/javase/8/docs/api/java/util/function/ToDoubleFunction.html" TargetMode="External"/><Relationship Id="rId3" Type="http://schemas.openxmlformats.org/officeDocument/2006/relationships/hyperlink" Target="https://docs.oracle.com/javase/8/docs/api/java/util/function/BiFunction.html" TargetMode="External"/><Relationship Id="rId21" Type="http://schemas.openxmlformats.org/officeDocument/2006/relationships/hyperlink" Target="https://docs.oracle.com/javase/8/docs/api/java/util/function/IntSupplier.html" TargetMode="External"/><Relationship Id="rId34" Type="http://schemas.openxmlformats.org/officeDocument/2006/relationships/hyperlink" Target="https://docs.oracle.com/javase/8/docs/api/java/util/function/ObjIntConsumer.html" TargetMode="External"/><Relationship Id="rId42" Type="http://schemas.openxmlformats.org/officeDocument/2006/relationships/hyperlink" Target="https://docs.oracle.com/javase/8/docs/api/java/util/function/ToLongBiFunction.html" TargetMode="External"/><Relationship Id="rId7" Type="http://schemas.openxmlformats.org/officeDocument/2006/relationships/hyperlink" Target="https://docs.oracle.com/javase/8/docs/api/java/util/function/Consumer.html" TargetMode="External"/><Relationship Id="rId12" Type="http://schemas.openxmlformats.org/officeDocument/2006/relationships/hyperlink" Target="https://docs.oracle.com/javase/8/docs/api/java/util/function/DoubleSupplier.html" TargetMode="External"/><Relationship Id="rId17" Type="http://schemas.openxmlformats.org/officeDocument/2006/relationships/hyperlink" Target="https://docs.oracle.com/javase/8/docs/api/java/util/function/IntBinaryOperator.html" TargetMode="External"/><Relationship Id="rId25" Type="http://schemas.openxmlformats.org/officeDocument/2006/relationships/hyperlink" Target="https://docs.oracle.com/javase/8/docs/api/java/util/function/LongBinaryOperator.html" TargetMode="External"/><Relationship Id="rId33" Type="http://schemas.openxmlformats.org/officeDocument/2006/relationships/hyperlink" Target="https://docs.oracle.com/javase/8/docs/api/java/util/function/ObjDoubleConsumer.html" TargetMode="External"/><Relationship Id="rId38" Type="http://schemas.openxmlformats.org/officeDocument/2006/relationships/hyperlink" Target="https://docs.oracle.com/javase/8/docs/api/java/util/function/ToDoubleBiFunction.html" TargetMode="External"/><Relationship Id="rId2" Type="http://schemas.openxmlformats.org/officeDocument/2006/relationships/hyperlink" Target="https://docs.oracle.com/javase/8/docs/api/java/util/function/BiConsumer.html" TargetMode="External"/><Relationship Id="rId16" Type="http://schemas.openxmlformats.org/officeDocument/2006/relationships/hyperlink" Target="https://docs.oracle.com/javase/8/docs/api/java/util/function/Function.html" TargetMode="External"/><Relationship Id="rId20" Type="http://schemas.openxmlformats.org/officeDocument/2006/relationships/hyperlink" Target="https://docs.oracle.com/javase/8/docs/api/java/util/function/IntPredicate.html" TargetMode="External"/><Relationship Id="rId29" Type="http://schemas.openxmlformats.org/officeDocument/2006/relationships/hyperlink" Target="https://docs.oracle.com/javase/8/docs/api/java/util/function/LongSupplier.html" TargetMode="External"/><Relationship Id="rId41" Type="http://schemas.openxmlformats.org/officeDocument/2006/relationships/hyperlink" Target="https://docs.oracle.com/javase/8/docs/api/java/util/function/ToIntFun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function/BooleanSupplier.html" TargetMode="External"/><Relationship Id="rId11" Type="http://schemas.openxmlformats.org/officeDocument/2006/relationships/hyperlink" Target="https://docs.oracle.com/javase/8/docs/api/java/util/function/DoublePredicate.html" TargetMode="External"/><Relationship Id="rId24" Type="http://schemas.openxmlformats.org/officeDocument/2006/relationships/hyperlink" Target="https://docs.oracle.com/javase/8/docs/api/java/util/function/IntUnaryOperator.html" TargetMode="External"/><Relationship Id="rId32" Type="http://schemas.openxmlformats.org/officeDocument/2006/relationships/hyperlink" Target="https://docs.oracle.com/javase/8/docs/api/java/util/function/LongUnaryOperator.html" TargetMode="External"/><Relationship Id="rId37" Type="http://schemas.openxmlformats.org/officeDocument/2006/relationships/hyperlink" Target="https://docs.oracle.com/javase/8/docs/api/java/util/function/Supplier.html" TargetMode="External"/><Relationship Id="rId40" Type="http://schemas.openxmlformats.org/officeDocument/2006/relationships/hyperlink" Target="https://docs.oracle.com/javase/8/docs/api/java/util/function/ToIntBiFunction.html" TargetMode="External"/><Relationship Id="rId45" Type="http://schemas.openxmlformats.org/officeDocument/2006/relationships/image" Target="../media/image14.jpeg"/><Relationship Id="rId5" Type="http://schemas.openxmlformats.org/officeDocument/2006/relationships/hyperlink" Target="https://docs.oracle.com/javase/8/docs/api/java/util/function/BiPredicate.html" TargetMode="External"/><Relationship Id="rId15" Type="http://schemas.openxmlformats.org/officeDocument/2006/relationships/hyperlink" Target="https://docs.oracle.com/javase/8/docs/api/java/util/function/DoubleUnaryOperator.html" TargetMode="External"/><Relationship Id="rId23" Type="http://schemas.openxmlformats.org/officeDocument/2006/relationships/hyperlink" Target="https://docs.oracle.com/javase/8/docs/api/java/util/function/IntToLongFunction.html" TargetMode="External"/><Relationship Id="rId28" Type="http://schemas.openxmlformats.org/officeDocument/2006/relationships/hyperlink" Target="https://docs.oracle.com/javase/8/docs/api/java/util/function/LongPredicate.html" TargetMode="External"/><Relationship Id="rId36" Type="http://schemas.openxmlformats.org/officeDocument/2006/relationships/hyperlink" Target="https://docs.oracle.com/javase/8/docs/api/java/util/function/Predicate.html" TargetMode="External"/><Relationship Id="rId10" Type="http://schemas.openxmlformats.org/officeDocument/2006/relationships/hyperlink" Target="https://docs.oracle.com/javase/8/docs/api/java/util/function/DoubleFunction.html" TargetMode="External"/><Relationship Id="rId19" Type="http://schemas.openxmlformats.org/officeDocument/2006/relationships/hyperlink" Target="https://docs.oracle.com/javase/8/docs/api/java/util/function/IntFunction.html" TargetMode="External"/><Relationship Id="rId31" Type="http://schemas.openxmlformats.org/officeDocument/2006/relationships/hyperlink" Target="https://docs.oracle.com/javase/8/docs/api/java/util/function/LongToIntFunction.html" TargetMode="External"/><Relationship Id="rId44" Type="http://schemas.openxmlformats.org/officeDocument/2006/relationships/hyperlink" Target="https://docs.oracle.com/javase/8/docs/api/java/util/function/UnaryOperator.html" TargetMode="External"/><Relationship Id="rId4" Type="http://schemas.openxmlformats.org/officeDocument/2006/relationships/hyperlink" Target="https://docs.oracle.com/javase/8/docs/api/java/util/function/BinaryOperator.html" TargetMode="External"/><Relationship Id="rId9" Type="http://schemas.openxmlformats.org/officeDocument/2006/relationships/hyperlink" Target="https://docs.oracle.com/javase/8/docs/api/java/util/function/DoubleConsumer.html" TargetMode="External"/><Relationship Id="rId14" Type="http://schemas.openxmlformats.org/officeDocument/2006/relationships/hyperlink" Target="https://docs.oracle.com/javase/8/docs/api/java/util/function/DoubleToLongFunction.html" TargetMode="External"/><Relationship Id="rId22" Type="http://schemas.openxmlformats.org/officeDocument/2006/relationships/hyperlink" Target="https://docs.oracle.com/javase/8/docs/api/java/util/function/IntToDoubleFunction.html" TargetMode="External"/><Relationship Id="rId27" Type="http://schemas.openxmlformats.org/officeDocument/2006/relationships/hyperlink" Target="https://docs.oracle.com/javase/8/docs/api/java/util/function/LongFunction.html" TargetMode="External"/><Relationship Id="rId30" Type="http://schemas.openxmlformats.org/officeDocument/2006/relationships/hyperlink" Target="https://docs.oracle.com/javase/8/docs/api/java/util/function/LongToDoubleFunction.html" TargetMode="External"/><Relationship Id="rId35" Type="http://schemas.openxmlformats.org/officeDocument/2006/relationships/hyperlink" Target="https://docs.oracle.com/javase/8/docs/api/java/util/function/ObjLongConsumer.html" TargetMode="External"/><Relationship Id="rId43" Type="http://schemas.openxmlformats.org/officeDocument/2006/relationships/hyperlink" Target="https://docs.oracle.com/javase/8/docs/api/java/util/function/ToLongFunction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k-akademia.h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55C7D"/>
                </a:solidFill>
              </a:rPr>
              <a:t>A Java nyelv újdonságai</a:t>
            </a:r>
            <a:endParaRPr lang="hu-HU" dirty="0">
              <a:solidFill>
                <a:srgbClr val="355C7D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22891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rgbClr val="355C7D"/>
                </a:solidFill>
              </a:rPr>
              <a:t>A&amp;K Akadémia</a:t>
            </a:r>
          </a:p>
          <a:p>
            <a:r>
              <a:rPr lang="hu-HU" dirty="0" smtClean="0">
                <a:solidFill>
                  <a:srgbClr val="355C7D"/>
                </a:solidFill>
              </a:rPr>
              <a:t>Markos András</a:t>
            </a:r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ak-akademia.hu</a:t>
            </a:r>
            <a:endParaRPr lang="hu-HU" dirty="0" smtClean="0">
              <a:solidFill>
                <a:srgbClr val="355C7D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63" y="864434"/>
            <a:ext cx="1905434" cy="17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539844" y="4502004"/>
            <a:ext cx="3173269" cy="1179978"/>
          </a:xfrm>
        </p:spPr>
        <p:txBody>
          <a:bodyPr/>
          <a:lstStyle/>
          <a:p>
            <a:r>
              <a:rPr lang="hu-HU" dirty="0" smtClean="0"/>
              <a:t>Java 10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63" y="542611"/>
            <a:ext cx="4504630" cy="37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22420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Java 10 – Párhuzamos teljes </a:t>
            </a: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collection</a:t>
            </a:r>
            <a:r>
              <a:rPr lang="hu-HU" dirty="0" smtClean="0"/>
              <a:t> a G1 GC-</a:t>
            </a:r>
            <a:r>
              <a:rPr lang="hu-HU" dirty="0" err="1" smtClean="0"/>
              <a:t>hez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G1 GC = </a:t>
            </a: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Collector</a:t>
            </a:r>
            <a:endParaRPr lang="hu-HU" dirty="0" smtClean="0"/>
          </a:p>
          <a:p>
            <a:r>
              <a:rPr lang="hu-HU" dirty="0" smtClean="0"/>
              <a:t>Java 7-ben vezették be kísérleti jelleggel.</a:t>
            </a:r>
          </a:p>
          <a:p>
            <a:r>
              <a:rPr lang="hu-HU" dirty="0" smtClean="0"/>
              <a:t>Hatékonyan, konkurensen nagy </a:t>
            </a:r>
            <a:r>
              <a:rPr lang="hu-HU" dirty="0" err="1" smtClean="0"/>
              <a:t>heap-eket</a:t>
            </a:r>
            <a:r>
              <a:rPr lang="hu-HU" dirty="0" smtClean="0"/>
              <a:t> is képes kitisztítani.</a:t>
            </a:r>
          </a:p>
          <a:p>
            <a:r>
              <a:rPr lang="hu-HU" dirty="0" smtClean="0"/>
              <a:t>Beállítható, hogy bizonyos várakozási időknél rövidebb legyen a stop-</a:t>
            </a:r>
            <a:r>
              <a:rPr lang="hu-HU" dirty="0" err="1" smtClean="0"/>
              <a:t>the</a:t>
            </a:r>
            <a:r>
              <a:rPr lang="hu-HU" dirty="0" smtClean="0"/>
              <a:t>-</a:t>
            </a:r>
            <a:r>
              <a:rPr lang="hu-HU" dirty="0" err="1" smtClean="0"/>
              <a:t>world</a:t>
            </a:r>
            <a:r>
              <a:rPr lang="hu-HU" dirty="0" smtClean="0"/>
              <a:t> helyzetekben a futási ideje.</a:t>
            </a:r>
          </a:p>
          <a:p>
            <a:r>
              <a:rPr lang="hu-HU" dirty="0" smtClean="0"/>
              <a:t>Java 9 óta ez az alapértelmezett GC.</a:t>
            </a:r>
          </a:p>
          <a:p>
            <a:r>
              <a:rPr lang="hu-HU" dirty="0" smtClean="0"/>
              <a:t>A G1 GC-t többprocesszoros, sok memóriával rendelkező eszközökre tervezték.</a:t>
            </a:r>
          </a:p>
          <a:p>
            <a:r>
              <a:rPr lang="hu-HU" dirty="0" smtClean="0"/>
              <a:t>A G1 GC:</a:t>
            </a:r>
          </a:p>
          <a:p>
            <a:pPr lvl="1"/>
            <a:r>
              <a:rPr lang="hu-HU" dirty="0" smtClean="0"/>
              <a:t>generációs</a:t>
            </a:r>
          </a:p>
          <a:p>
            <a:pPr lvl="1"/>
            <a:r>
              <a:rPr lang="hu-HU" dirty="0" smtClean="0"/>
              <a:t>inkrementális</a:t>
            </a:r>
          </a:p>
          <a:p>
            <a:pPr lvl="1"/>
            <a:r>
              <a:rPr lang="hu-HU" dirty="0" smtClean="0"/>
              <a:t>párhuzamos (többnyire)</a:t>
            </a:r>
          </a:p>
          <a:p>
            <a:pPr lvl="1"/>
            <a:r>
              <a:rPr lang="hu-HU" dirty="0" smtClean="0"/>
              <a:t>stop-</a:t>
            </a:r>
            <a:r>
              <a:rPr lang="hu-HU" dirty="0" err="1" smtClean="0"/>
              <a:t>the</a:t>
            </a:r>
            <a:r>
              <a:rPr lang="hu-HU" dirty="0" smtClean="0"/>
              <a:t>-</a:t>
            </a:r>
            <a:r>
              <a:rPr lang="hu-HU" dirty="0" err="1" smtClean="0"/>
              <a:t>world</a:t>
            </a:r>
            <a:endParaRPr lang="hu-HU" dirty="0" smtClean="0"/>
          </a:p>
          <a:p>
            <a:pPr lvl="1"/>
            <a:r>
              <a:rPr lang="hu-HU" dirty="0" smtClean="0"/>
              <a:t>evakuáló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11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66" y="3900926"/>
            <a:ext cx="3639513" cy="1968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92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22420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Java 10 – Párhuzamos teljes </a:t>
            </a: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collection</a:t>
            </a:r>
            <a:r>
              <a:rPr lang="hu-HU" dirty="0" smtClean="0"/>
              <a:t> a G1 GC-</a:t>
            </a:r>
            <a:r>
              <a:rPr lang="hu-HU" dirty="0" err="1" smtClean="0"/>
              <a:t>hez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224203"/>
            <a:ext cx="10058400" cy="2483273"/>
          </a:xfrm>
        </p:spPr>
        <p:txBody>
          <a:bodyPr/>
          <a:lstStyle/>
          <a:p>
            <a:r>
              <a:rPr lang="hu-HU" dirty="0" smtClean="0"/>
              <a:t>Valós világbeli Java alkalmazások megfigyelésével rájöttek, hogy</a:t>
            </a:r>
          </a:p>
          <a:p>
            <a:pPr lvl="1"/>
            <a:r>
              <a:rPr lang="hu-HU" dirty="0" smtClean="0"/>
              <a:t>az újonnan létrehozott objektumok 90%-a az első GC-t sem élik túl</a:t>
            </a:r>
          </a:p>
          <a:p>
            <a:pPr lvl="1"/>
            <a:r>
              <a:rPr lang="hu-HU" dirty="0" smtClean="0"/>
              <a:t>ha „néhány” GC-t túléltek, akkor 98% eséllyel továbbra is életben maradnak</a:t>
            </a:r>
          </a:p>
          <a:p>
            <a:r>
              <a:rPr lang="hu-HU" dirty="0" smtClean="0"/>
              <a:t>1. Az újonnan létrehozott objektumok az Eden-be kerülnek.</a:t>
            </a:r>
          </a:p>
          <a:p>
            <a:r>
              <a:rPr lang="hu-HU" dirty="0" smtClean="0"/>
              <a:t>2. Minor GC alkalmával átmásolódnak az egyik </a:t>
            </a:r>
            <a:r>
              <a:rPr lang="hu-HU" dirty="0" err="1" smtClean="0"/>
              <a:t>Survivor</a:t>
            </a:r>
            <a:r>
              <a:rPr lang="hu-HU" dirty="0" smtClean="0"/>
              <a:t> területre.</a:t>
            </a:r>
            <a:endParaRPr lang="hu-HU" dirty="0"/>
          </a:p>
          <a:p>
            <a:r>
              <a:rPr lang="hu-HU" dirty="0" smtClean="0"/>
              <a:t>3. Ha több GC ciklust is túléltek, akkor az old </a:t>
            </a:r>
            <a:r>
              <a:rPr lang="hu-HU" dirty="0" err="1" smtClean="0"/>
              <a:t>generation</a:t>
            </a:r>
            <a:r>
              <a:rPr lang="hu-HU" dirty="0" smtClean="0"/>
              <a:t>-be kerülnek (</a:t>
            </a:r>
            <a:r>
              <a:rPr lang="hu-HU" smtClean="0"/>
              <a:t>Tenured</a:t>
            </a:r>
            <a:r>
              <a:rPr lang="hu-HU" dirty="0" smtClean="0"/>
              <a:t>).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12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1795548" y="3607724"/>
            <a:ext cx="8379229" cy="26434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Heap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2618507" y="3765665"/>
            <a:ext cx="4172989" cy="2369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Young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7049193" y="3740726"/>
            <a:ext cx="2992581" cy="2419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Old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2735815" y="4199441"/>
            <a:ext cx="1498752" cy="178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Eden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4392509" y="5145578"/>
            <a:ext cx="2255210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392509" y="4201685"/>
            <a:ext cx="2255210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2862348" y="4613564"/>
            <a:ext cx="166254" cy="191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3120045" y="4613564"/>
            <a:ext cx="166254" cy="191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3348953" y="4613564"/>
            <a:ext cx="166254" cy="191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3610496" y="4613564"/>
            <a:ext cx="166254" cy="191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3855730" y="4621478"/>
            <a:ext cx="166254" cy="191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13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22420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Java 10 – Párhuzamos teljes </a:t>
            </a: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collection</a:t>
            </a:r>
            <a:r>
              <a:rPr lang="hu-HU" dirty="0" smtClean="0"/>
              <a:t> a G1 GC-</a:t>
            </a:r>
            <a:r>
              <a:rPr lang="hu-HU" dirty="0" err="1" smtClean="0"/>
              <a:t>hez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224203"/>
            <a:ext cx="10058400" cy="2483273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young</a:t>
            </a:r>
            <a:r>
              <a:rPr lang="hu-HU" dirty="0" smtClean="0"/>
              <a:t> </a:t>
            </a:r>
            <a:r>
              <a:rPr lang="hu-HU" dirty="0" err="1" smtClean="0"/>
              <a:t>generation</a:t>
            </a:r>
            <a:r>
              <a:rPr lang="hu-HU" dirty="0" smtClean="0"/>
              <a:t> esetén</a:t>
            </a:r>
          </a:p>
          <a:p>
            <a:pPr lvl="1"/>
            <a:r>
              <a:rPr lang="hu-HU" dirty="0" smtClean="0"/>
              <a:t>futási idejében hatékony GC algoritmussal tisztogat, ami</a:t>
            </a:r>
          </a:p>
          <a:p>
            <a:pPr lvl="2"/>
            <a:r>
              <a:rPr lang="hu-HU" dirty="0" smtClean="0"/>
              <a:t>gyors</a:t>
            </a:r>
          </a:p>
          <a:p>
            <a:pPr lvl="2"/>
            <a:r>
              <a:rPr lang="hu-HU" dirty="0" smtClean="0"/>
              <a:t>fele memóriát elpazarolja (Survivor1 &lt;-&gt; Survivor2 másolgatás)</a:t>
            </a:r>
          </a:p>
          <a:p>
            <a:r>
              <a:rPr lang="hu-HU" dirty="0" smtClean="0"/>
              <a:t>Az old </a:t>
            </a:r>
            <a:r>
              <a:rPr lang="hu-HU" dirty="0" err="1" smtClean="0"/>
              <a:t>generation</a:t>
            </a:r>
            <a:r>
              <a:rPr lang="hu-HU" dirty="0" smtClean="0"/>
              <a:t> esetén</a:t>
            </a:r>
          </a:p>
          <a:p>
            <a:pPr lvl="1"/>
            <a:r>
              <a:rPr lang="hu-HU" dirty="0" smtClean="0"/>
              <a:t>memória hatékony GC algoritmussal tisztogat, ami</a:t>
            </a:r>
          </a:p>
          <a:p>
            <a:pPr lvl="2"/>
            <a:r>
              <a:rPr lang="hu-HU" dirty="0" smtClean="0"/>
              <a:t>lassú</a:t>
            </a:r>
          </a:p>
          <a:p>
            <a:pPr lvl="2"/>
            <a:r>
              <a:rPr lang="hu-HU" dirty="0" smtClean="0"/>
              <a:t>memória hatékony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13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1795548" y="3607724"/>
            <a:ext cx="8379229" cy="26434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Heap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2618507" y="3765665"/>
            <a:ext cx="4172989" cy="2369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Young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7049193" y="3740726"/>
            <a:ext cx="2992581" cy="2419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Old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2735815" y="4199441"/>
            <a:ext cx="1498752" cy="178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Eden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4392509" y="5145578"/>
            <a:ext cx="2255210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392509" y="4201685"/>
            <a:ext cx="2255210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2862348" y="4613564"/>
            <a:ext cx="166254" cy="191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3120045" y="4613564"/>
            <a:ext cx="166254" cy="191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3348953" y="4613564"/>
            <a:ext cx="166254" cy="191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3610496" y="4613564"/>
            <a:ext cx="166254" cy="191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3855730" y="4621478"/>
            <a:ext cx="166254" cy="191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14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501650" y="1346200"/>
            <a:ext cx="10287000" cy="45211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Heap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01701" y="1775767"/>
            <a:ext cx="5889796" cy="3894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Young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7049193" y="1775767"/>
            <a:ext cx="3377507" cy="3894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Old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206500" y="2396438"/>
            <a:ext cx="2694364" cy="22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Eden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076700" y="1854199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1326569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églalap 18"/>
          <p:cNvSpPr/>
          <p:nvPr/>
        </p:nvSpPr>
        <p:spPr>
          <a:xfrm>
            <a:off x="1963285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2600737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3238190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1326569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1969251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2611933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/>
          <p:cNvSpPr/>
          <p:nvPr/>
        </p:nvSpPr>
        <p:spPr>
          <a:xfrm>
            <a:off x="3254614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/>
          <p:cNvSpPr txBox="1"/>
          <p:nvPr/>
        </p:nvSpPr>
        <p:spPr>
          <a:xfrm>
            <a:off x="237958" y="88603"/>
            <a:ext cx="248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ArrayList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Date</a:t>
            </a:r>
            <a:r>
              <a:rPr lang="hu-HU" b="1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HashMap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  <a:endParaRPr lang="hu-HU" b="1" dirty="0">
              <a:latin typeface="Consolas" panose="020B0609020204030204" pitchFamily="49" charset="0"/>
            </a:endParaRPr>
          </a:p>
        </p:txBody>
      </p:sp>
      <p:sp>
        <p:nvSpPr>
          <p:cNvPr id="37" name="Téglalap 36"/>
          <p:cNvSpPr/>
          <p:nvPr/>
        </p:nvSpPr>
        <p:spPr>
          <a:xfrm>
            <a:off x="4076700" y="3746501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2</a:t>
            </a:r>
            <a:endParaRPr lang="hu-HU" dirty="0"/>
          </a:p>
        </p:txBody>
      </p:sp>
      <p:grpSp>
        <p:nvGrpSpPr>
          <p:cNvPr id="42" name="Csoportba foglalás 41"/>
          <p:cNvGrpSpPr/>
          <p:nvPr/>
        </p:nvGrpSpPr>
        <p:grpSpPr>
          <a:xfrm>
            <a:off x="1684007" y="4314892"/>
            <a:ext cx="1610387" cy="1487489"/>
            <a:chOff x="1684007" y="4314892"/>
            <a:chExt cx="1610387" cy="1487489"/>
          </a:xfrm>
        </p:grpSpPr>
        <p:pic>
          <p:nvPicPr>
            <p:cNvPr id="41" name="Kép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007" y="4314892"/>
              <a:ext cx="1610387" cy="1487489"/>
            </a:xfrm>
            <a:prstGeom prst="rect">
              <a:avLst/>
            </a:prstGeom>
          </p:spPr>
        </p:pic>
        <p:sp>
          <p:nvSpPr>
            <p:cNvPr id="40" name="Szövegdoboz 39"/>
            <p:cNvSpPr txBox="1"/>
            <p:nvPr/>
          </p:nvSpPr>
          <p:spPr>
            <a:xfrm>
              <a:off x="2020282" y="5122305"/>
              <a:ext cx="1066800" cy="36933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hu-HU" b="1" dirty="0" smtClean="0"/>
                <a:t>GC </a:t>
              </a:r>
              <a:r>
                <a:rPr lang="hu-HU" b="1" dirty="0" err="1" smtClean="0"/>
                <a:t>time</a:t>
              </a:r>
              <a:r>
                <a:rPr lang="hu-HU" b="1" dirty="0" smtClean="0"/>
                <a:t>!</a:t>
              </a:r>
              <a:endParaRPr lang="hu-H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30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926 L 0.23502 -0.0928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-419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3.7037E-7 L 0.17825 -0.0932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4676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92 L 0.27774 -0.2222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1106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74 L 0.27239 -0.22314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-10787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07695 -0.12222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15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501650" y="1346200"/>
            <a:ext cx="10287000" cy="45211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Heap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01701" y="1775767"/>
            <a:ext cx="5889796" cy="3894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Young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7049193" y="1775767"/>
            <a:ext cx="3377507" cy="3894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Old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206500" y="2396438"/>
            <a:ext cx="2694364" cy="22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Eden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076700" y="1854199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4180258" y="2217444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9" name="Téglalap 18"/>
          <p:cNvSpPr/>
          <p:nvPr/>
        </p:nvSpPr>
        <p:spPr>
          <a:xfrm>
            <a:off x="4768572" y="2217444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Téglalap 19"/>
          <p:cNvSpPr/>
          <p:nvPr/>
        </p:nvSpPr>
        <p:spPr>
          <a:xfrm>
            <a:off x="5356886" y="2217444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1" name="Téglalap 20"/>
          <p:cNvSpPr/>
          <p:nvPr/>
        </p:nvSpPr>
        <p:spPr>
          <a:xfrm>
            <a:off x="5945200" y="2217444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2" name="Téglalap 21"/>
          <p:cNvSpPr/>
          <p:nvPr/>
        </p:nvSpPr>
        <p:spPr>
          <a:xfrm>
            <a:off x="4180257" y="2911144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237958" y="88603"/>
            <a:ext cx="248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ArrayList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Date</a:t>
            </a:r>
            <a:r>
              <a:rPr lang="hu-HU" b="1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HashMap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  <a:endParaRPr lang="hu-HU" b="1" dirty="0">
              <a:latin typeface="Consolas" panose="020B0609020204030204" pitchFamily="49" charset="0"/>
            </a:endParaRPr>
          </a:p>
        </p:txBody>
      </p:sp>
      <p:sp>
        <p:nvSpPr>
          <p:cNvPr id="37" name="Téglalap 36"/>
          <p:cNvSpPr/>
          <p:nvPr/>
        </p:nvSpPr>
        <p:spPr>
          <a:xfrm>
            <a:off x="4076700" y="3746501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19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16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501650" y="1346200"/>
            <a:ext cx="10287000" cy="45211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Heap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01701" y="1775767"/>
            <a:ext cx="5889796" cy="3894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Young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7049193" y="1775767"/>
            <a:ext cx="3377507" cy="3894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Old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206500" y="2396438"/>
            <a:ext cx="2694364" cy="22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Eden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076700" y="1854199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237958" y="88603"/>
            <a:ext cx="248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ArrayList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Date</a:t>
            </a:r>
            <a:r>
              <a:rPr lang="hu-HU" b="1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HashMap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  <a:endParaRPr lang="hu-HU" b="1" dirty="0">
              <a:latin typeface="Consolas" panose="020B0609020204030204" pitchFamily="49" charset="0"/>
            </a:endParaRPr>
          </a:p>
        </p:txBody>
      </p:sp>
      <p:sp>
        <p:nvSpPr>
          <p:cNvPr id="37" name="Téglalap 36"/>
          <p:cNvSpPr/>
          <p:nvPr/>
        </p:nvSpPr>
        <p:spPr>
          <a:xfrm>
            <a:off x="4076700" y="3746501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1326569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églalap 18"/>
          <p:cNvSpPr/>
          <p:nvPr/>
        </p:nvSpPr>
        <p:spPr>
          <a:xfrm>
            <a:off x="1963285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2600737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3238190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1326569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1969251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2611933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/>
          <p:cNvSpPr/>
          <p:nvPr/>
        </p:nvSpPr>
        <p:spPr>
          <a:xfrm>
            <a:off x="3254614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/>
          <p:cNvSpPr/>
          <p:nvPr/>
        </p:nvSpPr>
        <p:spPr>
          <a:xfrm>
            <a:off x="4180258" y="2217444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8" name="Téglalap 27"/>
          <p:cNvSpPr/>
          <p:nvPr/>
        </p:nvSpPr>
        <p:spPr>
          <a:xfrm>
            <a:off x="4768572" y="2217444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9" name="Téglalap 28"/>
          <p:cNvSpPr/>
          <p:nvPr/>
        </p:nvSpPr>
        <p:spPr>
          <a:xfrm>
            <a:off x="5356886" y="2217444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0" name="Téglalap 29"/>
          <p:cNvSpPr/>
          <p:nvPr/>
        </p:nvSpPr>
        <p:spPr>
          <a:xfrm>
            <a:off x="5945200" y="2217444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1" name="Téglalap 30"/>
          <p:cNvSpPr/>
          <p:nvPr/>
        </p:nvSpPr>
        <p:spPr>
          <a:xfrm>
            <a:off x="4180257" y="2911144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grpSp>
        <p:nvGrpSpPr>
          <p:cNvPr id="32" name="Csoportba foglalás 31"/>
          <p:cNvGrpSpPr/>
          <p:nvPr/>
        </p:nvGrpSpPr>
        <p:grpSpPr>
          <a:xfrm>
            <a:off x="1684007" y="4314892"/>
            <a:ext cx="1610387" cy="1487489"/>
            <a:chOff x="1684007" y="4314892"/>
            <a:chExt cx="1610387" cy="1487489"/>
          </a:xfrm>
        </p:grpSpPr>
        <p:pic>
          <p:nvPicPr>
            <p:cNvPr id="33" name="Kép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007" y="4314892"/>
              <a:ext cx="1610387" cy="1487489"/>
            </a:xfrm>
            <a:prstGeom prst="rect">
              <a:avLst/>
            </a:prstGeom>
          </p:spPr>
        </p:pic>
        <p:sp>
          <p:nvSpPr>
            <p:cNvPr id="34" name="Szövegdoboz 33"/>
            <p:cNvSpPr txBox="1"/>
            <p:nvPr/>
          </p:nvSpPr>
          <p:spPr>
            <a:xfrm>
              <a:off x="2020282" y="5122305"/>
              <a:ext cx="1066800" cy="36933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hu-HU" b="1" dirty="0" smtClean="0"/>
                <a:t>GC </a:t>
              </a:r>
              <a:r>
                <a:rPr lang="hu-HU" b="1" dirty="0" err="1" smtClean="0"/>
                <a:t>time</a:t>
              </a:r>
              <a:r>
                <a:rPr lang="hu-HU" b="1" dirty="0" smtClean="0"/>
                <a:t>!</a:t>
              </a:r>
              <a:endParaRPr lang="hu-H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6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31459 0.1854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29" y="9259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12695 0.2851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14259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12044 0.28518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1425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32148 0.15625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68" y="7801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0.0026 0.278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13935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10234 0.27778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13889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0875 0.1766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1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1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1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1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17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501650" y="1346200"/>
            <a:ext cx="10287000" cy="45211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Heap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01701" y="1775767"/>
            <a:ext cx="5889796" cy="3894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Young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7049193" y="1775767"/>
            <a:ext cx="3377507" cy="3894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Old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206500" y="2396438"/>
            <a:ext cx="2694364" cy="22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Eden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076700" y="1854199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237958" y="88603"/>
            <a:ext cx="248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ArrayList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Date</a:t>
            </a:r>
            <a:r>
              <a:rPr lang="hu-HU" b="1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HashMap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  <a:endParaRPr lang="hu-HU" b="1" dirty="0">
              <a:latin typeface="Consolas" panose="020B0609020204030204" pitchFamily="49" charset="0"/>
            </a:endParaRPr>
          </a:p>
        </p:txBody>
      </p:sp>
      <p:sp>
        <p:nvSpPr>
          <p:cNvPr id="37" name="Téglalap 36"/>
          <p:cNvSpPr/>
          <p:nvPr/>
        </p:nvSpPr>
        <p:spPr>
          <a:xfrm>
            <a:off x="4076700" y="3746501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19" name="Téglalap 18"/>
          <p:cNvSpPr/>
          <p:nvPr/>
        </p:nvSpPr>
        <p:spPr>
          <a:xfrm>
            <a:off x="5974779" y="4073663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Téglalap 19"/>
          <p:cNvSpPr/>
          <p:nvPr/>
        </p:nvSpPr>
        <p:spPr>
          <a:xfrm>
            <a:off x="4136335" y="4823945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1" name="Téglalap 20"/>
          <p:cNvSpPr/>
          <p:nvPr/>
        </p:nvSpPr>
        <p:spPr>
          <a:xfrm>
            <a:off x="4749500" y="4823945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2" name="Téglalap 21"/>
          <p:cNvSpPr/>
          <p:nvPr/>
        </p:nvSpPr>
        <p:spPr>
          <a:xfrm>
            <a:off x="5362665" y="4823945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églalap 26"/>
          <p:cNvSpPr/>
          <p:nvPr/>
        </p:nvSpPr>
        <p:spPr>
          <a:xfrm>
            <a:off x="4136335" y="4073663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églalap 29"/>
          <p:cNvSpPr/>
          <p:nvPr/>
        </p:nvSpPr>
        <p:spPr>
          <a:xfrm>
            <a:off x="4751266" y="4073663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1" name="Téglalap 30"/>
          <p:cNvSpPr/>
          <p:nvPr/>
        </p:nvSpPr>
        <p:spPr>
          <a:xfrm>
            <a:off x="5363022" y="4073663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72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18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501650" y="1346200"/>
            <a:ext cx="10287000" cy="45211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Heap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01701" y="1775767"/>
            <a:ext cx="5889796" cy="3894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Young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7049193" y="1775767"/>
            <a:ext cx="3377507" cy="3894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Old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206500" y="2396438"/>
            <a:ext cx="2694364" cy="22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Eden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076700" y="1854199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25" name="Téglalap 24"/>
          <p:cNvSpPr/>
          <p:nvPr/>
        </p:nvSpPr>
        <p:spPr>
          <a:xfrm>
            <a:off x="3254614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/>
          <p:cNvSpPr txBox="1"/>
          <p:nvPr/>
        </p:nvSpPr>
        <p:spPr>
          <a:xfrm>
            <a:off x="237958" y="88603"/>
            <a:ext cx="248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ArrayList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Date</a:t>
            </a:r>
            <a:r>
              <a:rPr lang="hu-HU" b="1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HashMap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  <a:endParaRPr lang="hu-HU" b="1" dirty="0">
              <a:latin typeface="Consolas" panose="020B0609020204030204" pitchFamily="49" charset="0"/>
            </a:endParaRPr>
          </a:p>
        </p:txBody>
      </p:sp>
      <p:sp>
        <p:nvSpPr>
          <p:cNvPr id="37" name="Téglalap 36"/>
          <p:cNvSpPr/>
          <p:nvPr/>
        </p:nvSpPr>
        <p:spPr>
          <a:xfrm>
            <a:off x="4076700" y="3746501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1326569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églalap 18"/>
          <p:cNvSpPr/>
          <p:nvPr/>
        </p:nvSpPr>
        <p:spPr>
          <a:xfrm>
            <a:off x="1963285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2600737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3238190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1326569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1969251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2611933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/>
          <p:cNvSpPr/>
          <p:nvPr/>
        </p:nvSpPr>
        <p:spPr>
          <a:xfrm>
            <a:off x="5974779" y="4073663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8" name="Téglalap 27"/>
          <p:cNvSpPr/>
          <p:nvPr/>
        </p:nvSpPr>
        <p:spPr>
          <a:xfrm>
            <a:off x="4136335" y="4823945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9" name="Téglalap 28"/>
          <p:cNvSpPr/>
          <p:nvPr/>
        </p:nvSpPr>
        <p:spPr>
          <a:xfrm>
            <a:off x="4749500" y="4823945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0" name="Téglalap 29"/>
          <p:cNvSpPr/>
          <p:nvPr/>
        </p:nvSpPr>
        <p:spPr>
          <a:xfrm>
            <a:off x="5362665" y="4823945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1" name="Téglalap 30"/>
          <p:cNvSpPr/>
          <p:nvPr/>
        </p:nvSpPr>
        <p:spPr>
          <a:xfrm>
            <a:off x="4136335" y="4073663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2" name="Téglalap 31"/>
          <p:cNvSpPr/>
          <p:nvPr/>
        </p:nvSpPr>
        <p:spPr>
          <a:xfrm>
            <a:off x="4751266" y="4073663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3" name="Téglalap 32"/>
          <p:cNvSpPr/>
          <p:nvPr/>
        </p:nvSpPr>
        <p:spPr>
          <a:xfrm>
            <a:off x="5363022" y="4073663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</a:t>
            </a:r>
            <a:endParaRPr lang="hu-HU" dirty="0"/>
          </a:p>
        </p:txBody>
      </p:sp>
      <p:grpSp>
        <p:nvGrpSpPr>
          <p:cNvPr id="36" name="Csoportba foglalás 35"/>
          <p:cNvGrpSpPr/>
          <p:nvPr/>
        </p:nvGrpSpPr>
        <p:grpSpPr>
          <a:xfrm>
            <a:off x="1684007" y="4314892"/>
            <a:ext cx="1610387" cy="1487489"/>
            <a:chOff x="1684007" y="4314892"/>
            <a:chExt cx="1610387" cy="1487489"/>
          </a:xfrm>
        </p:grpSpPr>
        <p:pic>
          <p:nvPicPr>
            <p:cNvPr id="38" name="Kép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007" y="4314892"/>
              <a:ext cx="1610387" cy="1487489"/>
            </a:xfrm>
            <a:prstGeom prst="rect">
              <a:avLst/>
            </a:prstGeom>
          </p:spPr>
        </p:pic>
        <p:sp>
          <p:nvSpPr>
            <p:cNvPr id="39" name="Szövegdoboz 38"/>
            <p:cNvSpPr txBox="1"/>
            <p:nvPr/>
          </p:nvSpPr>
          <p:spPr>
            <a:xfrm>
              <a:off x="2020282" y="5122305"/>
              <a:ext cx="1066800" cy="36933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hu-HU" b="1" dirty="0" smtClean="0"/>
                <a:t>GC </a:t>
              </a:r>
              <a:r>
                <a:rPr lang="hu-HU" b="1" dirty="0" err="1" smtClean="0"/>
                <a:t>time</a:t>
              </a:r>
              <a:r>
                <a:rPr lang="hu-HU" b="1" dirty="0" smtClean="0"/>
                <a:t>!</a:t>
              </a:r>
              <a:endParaRPr lang="hu-H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7984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000"/>
                            </p:stCondLst>
                            <p:childTnLst>
                              <p:par>
                                <p:cTn id="182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7000"/>
                            </p:stCondLst>
                            <p:childTnLst>
                              <p:par>
                                <p:cTn id="189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8000"/>
                            </p:stCondLst>
                            <p:childTnLst>
                              <p:par>
                                <p:cTn id="196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926 L 0.23502 -0.09282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-419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3.7037E-7 L 0.17825 -0.09329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4676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92 L 0.27774 -0.22222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11065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74 L 0.27239 -0.22314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-10787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07695 -0.12222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-6111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-0.04649 -0.17245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863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-0.05091 -0.17245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14" grpId="0" animBg="1"/>
      <p:bldP spid="14" grpId="1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19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501650" y="1346200"/>
            <a:ext cx="10287000" cy="45211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Heap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01701" y="1775767"/>
            <a:ext cx="5889796" cy="3894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Young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7049193" y="1775767"/>
            <a:ext cx="3377507" cy="3894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Old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206500" y="2396438"/>
            <a:ext cx="2694364" cy="22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Eden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076700" y="1854199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237958" y="88603"/>
            <a:ext cx="248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ArrayList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Date</a:t>
            </a:r>
            <a:r>
              <a:rPr lang="hu-HU" b="1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HashMap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  <a:endParaRPr lang="hu-HU" b="1" dirty="0">
              <a:latin typeface="Consolas" panose="020B0609020204030204" pitchFamily="49" charset="0"/>
            </a:endParaRPr>
          </a:p>
        </p:txBody>
      </p:sp>
      <p:sp>
        <p:nvSpPr>
          <p:cNvPr id="37" name="Téglalap 36"/>
          <p:cNvSpPr/>
          <p:nvPr/>
        </p:nvSpPr>
        <p:spPr>
          <a:xfrm>
            <a:off x="4076700" y="3746501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36" name="Téglalap 35"/>
          <p:cNvSpPr/>
          <p:nvPr/>
        </p:nvSpPr>
        <p:spPr>
          <a:xfrm>
            <a:off x="4160807" y="222263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8" name="Téglalap 37"/>
          <p:cNvSpPr/>
          <p:nvPr/>
        </p:nvSpPr>
        <p:spPr>
          <a:xfrm>
            <a:off x="4764143" y="222263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9" name="Téglalap 38"/>
          <p:cNvSpPr/>
          <p:nvPr/>
        </p:nvSpPr>
        <p:spPr>
          <a:xfrm>
            <a:off x="5365535" y="222263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0" name="Téglalap 39"/>
          <p:cNvSpPr/>
          <p:nvPr/>
        </p:nvSpPr>
        <p:spPr>
          <a:xfrm>
            <a:off x="5966926" y="222263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1" name="Téglalap 40"/>
          <p:cNvSpPr/>
          <p:nvPr/>
        </p:nvSpPr>
        <p:spPr>
          <a:xfrm>
            <a:off x="4160807" y="2939502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2" name="Téglalap 41"/>
          <p:cNvSpPr/>
          <p:nvPr/>
        </p:nvSpPr>
        <p:spPr>
          <a:xfrm>
            <a:off x="4766803" y="2933152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43" name="Téglalap 42"/>
          <p:cNvSpPr/>
          <p:nvPr/>
        </p:nvSpPr>
        <p:spPr>
          <a:xfrm>
            <a:off x="5372799" y="2933152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0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Bevezető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2670-F8FC-42AE-ACC4-C28464DDCD8C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2</a:t>
            </a:fld>
            <a:endParaRPr lang="hu-HU"/>
          </a:p>
        </p:txBody>
      </p:sp>
      <p:pic>
        <p:nvPicPr>
          <p:cNvPr id="1026" name="Picture 2" descr="Decorative cyber robot digital hi-tech look vision optic emblem isolated vector illustration. Free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376" y="2141493"/>
            <a:ext cx="2167304" cy="216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20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501650" y="1346200"/>
            <a:ext cx="10287000" cy="45211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Heap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01701" y="1775767"/>
            <a:ext cx="5889796" cy="3894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Young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7049193" y="1775767"/>
            <a:ext cx="3377507" cy="3894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Old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206500" y="2396438"/>
            <a:ext cx="2694364" cy="22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Eden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076700" y="1854199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237958" y="88603"/>
            <a:ext cx="248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ArrayList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Date</a:t>
            </a:r>
            <a:r>
              <a:rPr lang="hu-HU" b="1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HashMap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  <a:endParaRPr lang="hu-HU" b="1" dirty="0">
              <a:latin typeface="Consolas" panose="020B0609020204030204" pitchFamily="49" charset="0"/>
            </a:endParaRPr>
          </a:p>
        </p:txBody>
      </p:sp>
      <p:sp>
        <p:nvSpPr>
          <p:cNvPr id="37" name="Téglalap 36"/>
          <p:cNvSpPr/>
          <p:nvPr/>
        </p:nvSpPr>
        <p:spPr>
          <a:xfrm>
            <a:off x="4076700" y="3746501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2</a:t>
            </a:r>
            <a:endParaRPr lang="hu-HU" dirty="0"/>
          </a:p>
        </p:txBody>
      </p:sp>
      <p:grpSp>
        <p:nvGrpSpPr>
          <p:cNvPr id="42" name="Csoportba foglalás 41"/>
          <p:cNvGrpSpPr/>
          <p:nvPr/>
        </p:nvGrpSpPr>
        <p:grpSpPr>
          <a:xfrm>
            <a:off x="1684007" y="4314892"/>
            <a:ext cx="1610387" cy="1487489"/>
            <a:chOff x="1684007" y="4314892"/>
            <a:chExt cx="1610387" cy="1487489"/>
          </a:xfrm>
        </p:grpSpPr>
        <p:pic>
          <p:nvPicPr>
            <p:cNvPr id="41" name="Kép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007" y="4314892"/>
              <a:ext cx="1610387" cy="1487489"/>
            </a:xfrm>
            <a:prstGeom prst="rect">
              <a:avLst/>
            </a:prstGeom>
          </p:spPr>
        </p:pic>
        <p:sp>
          <p:nvSpPr>
            <p:cNvPr id="40" name="Szövegdoboz 39"/>
            <p:cNvSpPr txBox="1"/>
            <p:nvPr/>
          </p:nvSpPr>
          <p:spPr>
            <a:xfrm>
              <a:off x="2020282" y="5122305"/>
              <a:ext cx="1066800" cy="36933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hu-HU" b="1" dirty="0" smtClean="0"/>
                <a:t>GC </a:t>
              </a:r>
              <a:r>
                <a:rPr lang="hu-HU" b="1" dirty="0" err="1" smtClean="0"/>
                <a:t>time</a:t>
              </a:r>
              <a:r>
                <a:rPr lang="hu-HU" b="1" dirty="0" smtClean="0"/>
                <a:t>!</a:t>
              </a:r>
              <a:endParaRPr lang="hu-HU" b="1" dirty="0"/>
            </a:p>
          </p:txBody>
        </p:sp>
      </p:grpSp>
      <p:sp>
        <p:nvSpPr>
          <p:cNvPr id="14" name="Téglalap 13"/>
          <p:cNvSpPr/>
          <p:nvPr/>
        </p:nvSpPr>
        <p:spPr>
          <a:xfrm>
            <a:off x="1326569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églalap 18"/>
          <p:cNvSpPr/>
          <p:nvPr/>
        </p:nvSpPr>
        <p:spPr>
          <a:xfrm>
            <a:off x="1963285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2600737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3238190" y="2851150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1326569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1969251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2611933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/>
          <p:cNvSpPr/>
          <p:nvPr/>
        </p:nvSpPr>
        <p:spPr>
          <a:xfrm>
            <a:off x="3254614" y="373538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/>
          <p:cNvSpPr/>
          <p:nvPr/>
        </p:nvSpPr>
        <p:spPr>
          <a:xfrm>
            <a:off x="4160807" y="222263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8" name="Téglalap 27"/>
          <p:cNvSpPr/>
          <p:nvPr/>
        </p:nvSpPr>
        <p:spPr>
          <a:xfrm>
            <a:off x="4764143" y="222263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9" name="Téglalap 28"/>
          <p:cNvSpPr/>
          <p:nvPr/>
        </p:nvSpPr>
        <p:spPr>
          <a:xfrm>
            <a:off x="5365535" y="222263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0" name="Téglalap 29"/>
          <p:cNvSpPr/>
          <p:nvPr/>
        </p:nvSpPr>
        <p:spPr>
          <a:xfrm>
            <a:off x="5966926" y="222263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1" name="Téglalap 30"/>
          <p:cNvSpPr/>
          <p:nvPr/>
        </p:nvSpPr>
        <p:spPr>
          <a:xfrm>
            <a:off x="4160807" y="2939502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2" name="Téglalap 31"/>
          <p:cNvSpPr/>
          <p:nvPr/>
        </p:nvSpPr>
        <p:spPr>
          <a:xfrm>
            <a:off x="4766803" y="2933152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3" name="Téglalap 32"/>
          <p:cNvSpPr/>
          <p:nvPr/>
        </p:nvSpPr>
        <p:spPr>
          <a:xfrm>
            <a:off x="5372799" y="2933152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51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" fill="hold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59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1"/>
                            </p:stCondLst>
                            <p:childTnLst>
                              <p:par>
                                <p:cTn id="8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" fill="hold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" fill="hold">
                                          <p:stCondLst>
                                            <p:cond delay="59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2"/>
                            </p:stCondLst>
                            <p:childTnLst>
                              <p:par>
                                <p:cTn id="9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" fill="hold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" fill="hold">
                                          <p:stCondLst>
                                            <p:cond delay="59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3"/>
                            </p:stCondLst>
                            <p:childTnLst>
                              <p:par>
                                <p:cTn id="11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3" dur="2" fill="hold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" fill="hold">
                                          <p:stCondLst>
                                            <p:cond delay="59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5" dur="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4"/>
                            </p:stCondLst>
                            <p:childTnLst>
                              <p:par>
                                <p:cTn id="12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4" dur="2" fill="hold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" fill="hold">
                                          <p:stCondLst>
                                            <p:cond delay="59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6" dur="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005"/>
                            </p:stCondLst>
                            <p:childTnLst>
                              <p:par>
                                <p:cTn id="13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5" dur="2" fill="hold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6" dur="2" fill="hold">
                                          <p:stCondLst>
                                            <p:cond delay="59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7" dur="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0"/>
                            </p:stCondLst>
                            <p:childTnLst>
                              <p:par>
                                <p:cTn id="190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000"/>
                            </p:stCondLst>
                            <p:childTnLst>
                              <p:par>
                                <p:cTn id="197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7000"/>
                            </p:stCondLst>
                            <p:childTnLst>
                              <p:par>
                                <p:cTn id="204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1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9000"/>
                            </p:stCondLst>
                            <p:childTnLst>
                              <p:par>
                                <p:cTn id="21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0.19661 -0.10903 " pathEditMode="relative" rAng="0" ptsTypes="AA">
                                      <p:cBhvr>
                                        <p:cTn id="219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5463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7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4" dur="7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5" dur="7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7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28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926 L 0.23125 0.18889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9907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3.7037E-7 L 0.17187 0.18889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9444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92 L 0.27162 0.05996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9" y="3032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74 L 0.26497 0.05996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4" y="3356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07096 0.15625 " pathEditMode="relative" rAng="0" ptsTypes="AA">
                                      <p:cBhvr>
                                        <p:cTn id="2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3" grpId="0" animBg="1"/>
      <p:bldP spid="3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21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501650" y="1346200"/>
            <a:ext cx="10287000" cy="45211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Heap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01701" y="1775767"/>
            <a:ext cx="5889796" cy="3894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Young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7049193" y="1775767"/>
            <a:ext cx="3377507" cy="3894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Old </a:t>
            </a:r>
            <a:r>
              <a:rPr lang="hu-HU" dirty="0" err="1" smtClean="0"/>
              <a:t>generation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206500" y="2396438"/>
            <a:ext cx="2694364" cy="22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Eden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076700" y="1854199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237958" y="88603"/>
            <a:ext cx="248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ArrayList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Date</a:t>
            </a:r>
            <a:r>
              <a:rPr lang="hu-HU" b="1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hu-HU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dirty="0" smtClean="0">
                <a:latin typeface="Consolas" panose="020B0609020204030204" pitchFamily="49" charset="0"/>
              </a:rPr>
              <a:t> </a:t>
            </a:r>
            <a:r>
              <a:rPr lang="hu-HU" b="1" dirty="0" err="1" smtClean="0">
                <a:latin typeface="Consolas" panose="020B0609020204030204" pitchFamily="49" charset="0"/>
              </a:rPr>
              <a:t>HashMap</a:t>
            </a:r>
            <a:r>
              <a:rPr lang="hu-HU" b="1" dirty="0" smtClean="0">
                <a:latin typeface="Consolas" panose="020B0609020204030204" pitchFamily="49" charset="0"/>
              </a:rPr>
              <a:t>&lt;&gt;();</a:t>
            </a:r>
            <a:endParaRPr lang="hu-HU" b="1" dirty="0">
              <a:latin typeface="Consolas" panose="020B0609020204030204" pitchFamily="49" charset="0"/>
            </a:endParaRPr>
          </a:p>
        </p:txBody>
      </p:sp>
      <p:sp>
        <p:nvSpPr>
          <p:cNvPr id="37" name="Téglalap 36"/>
          <p:cNvSpPr/>
          <p:nvPr/>
        </p:nvSpPr>
        <p:spPr>
          <a:xfrm>
            <a:off x="4076700" y="3746501"/>
            <a:ext cx="2460374" cy="17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err="1" smtClean="0"/>
              <a:t>Survivor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27" name="Téglalap 26"/>
          <p:cNvSpPr/>
          <p:nvPr/>
        </p:nvSpPr>
        <p:spPr>
          <a:xfrm>
            <a:off x="4160807" y="4081416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8" name="Téglalap 27"/>
          <p:cNvSpPr/>
          <p:nvPr/>
        </p:nvSpPr>
        <p:spPr>
          <a:xfrm>
            <a:off x="4764143" y="4081416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9" name="Téglalap 28"/>
          <p:cNvSpPr/>
          <p:nvPr/>
        </p:nvSpPr>
        <p:spPr>
          <a:xfrm>
            <a:off x="5365535" y="4081416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0" name="Téglalap 29"/>
          <p:cNvSpPr/>
          <p:nvPr/>
        </p:nvSpPr>
        <p:spPr>
          <a:xfrm>
            <a:off x="5966926" y="4081416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1" name="Téglalap 30"/>
          <p:cNvSpPr/>
          <p:nvPr/>
        </p:nvSpPr>
        <p:spPr>
          <a:xfrm>
            <a:off x="4160807" y="4798281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2" name="Téglalap 31"/>
          <p:cNvSpPr/>
          <p:nvPr/>
        </p:nvSpPr>
        <p:spPr>
          <a:xfrm>
            <a:off x="7191548" y="2222637"/>
            <a:ext cx="517845" cy="620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51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22420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Java 10 – Párhuzamos teljes </a:t>
            </a: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collection</a:t>
            </a:r>
            <a:r>
              <a:rPr lang="hu-HU" dirty="0" smtClean="0"/>
              <a:t> a G1 GC-</a:t>
            </a:r>
            <a:r>
              <a:rPr lang="hu-HU" dirty="0" err="1" smtClean="0"/>
              <a:t>hez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1" y="1224203"/>
            <a:ext cx="6674340" cy="4644891"/>
          </a:xfrm>
        </p:spPr>
        <p:txBody>
          <a:bodyPr/>
          <a:lstStyle/>
          <a:p>
            <a:r>
              <a:rPr lang="hu-HU" dirty="0" smtClean="0"/>
              <a:t>A G1 </a:t>
            </a:r>
            <a:r>
              <a:rPr lang="hu-HU" dirty="0" err="1" smtClean="0"/>
              <a:t>particionálja</a:t>
            </a:r>
            <a:r>
              <a:rPr lang="hu-HU" dirty="0" smtClean="0"/>
              <a:t> a </a:t>
            </a:r>
            <a:r>
              <a:rPr lang="hu-HU" dirty="0" err="1" smtClean="0"/>
              <a:t>heap</a:t>
            </a:r>
            <a:r>
              <a:rPr lang="hu-HU" dirty="0" smtClean="0"/>
              <a:t>-et azonos méretű régiókra (alapértelmezés szerint 2 MB egy régió).</a:t>
            </a:r>
          </a:p>
          <a:p>
            <a:r>
              <a:rPr lang="hu-HU" dirty="0" smtClean="0"/>
              <a:t>A régiók képzik a memóriafoglalás és felszabadítás egységét.</a:t>
            </a:r>
          </a:p>
          <a:p>
            <a:r>
              <a:rPr lang="hu-HU" dirty="0" smtClean="0"/>
              <a:t>A régiók mindegyike a következő állapotok egyikében lehet:</a:t>
            </a:r>
          </a:p>
          <a:p>
            <a:pPr lvl="1"/>
            <a:r>
              <a:rPr lang="hu-HU" dirty="0" smtClean="0"/>
              <a:t>üres (szürke)</a:t>
            </a:r>
          </a:p>
          <a:p>
            <a:pPr lvl="1"/>
            <a:r>
              <a:rPr lang="hu-HU" dirty="0" err="1" smtClean="0"/>
              <a:t>young</a:t>
            </a:r>
            <a:r>
              <a:rPr lang="hu-HU" dirty="0" smtClean="0"/>
              <a:t> </a:t>
            </a:r>
            <a:r>
              <a:rPr lang="hu-HU" dirty="0" err="1" smtClean="0"/>
              <a:t>generation</a:t>
            </a:r>
            <a:endParaRPr lang="hu-HU" dirty="0" smtClean="0"/>
          </a:p>
          <a:p>
            <a:pPr lvl="2"/>
            <a:r>
              <a:rPr lang="hu-HU" dirty="0" err="1" smtClean="0"/>
              <a:t>eden</a:t>
            </a:r>
            <a:r>
              <a:rPr lang="hu-HU" dirty="0" smtClean="0"/>
              <a:t> (piros)</a:t>
            </a:r>
          </a:p>
          <a:p>
            <a:pPr lvl="2"/>
            <a:r>
              <a:rPr lang="hu-HU" dirty="0" err="1" smtClean="0"/>
              <a:t>survivor</a:t>
            </a:r>
            <a:r>
              <a:rPr lang="hu-HU" dirty="0" smtClean="0"/>
              <a:t> (piros S betűvel)</a:t>
            </a:r>
          </a:p>
          <a:p>
            <a:pPr lvl="1"/>
            <a:r>
              <a:rPr lang="hu-HU" dirty="0" smtClean="0"/>
              <a:t>old </a:t>
            </a:r>
            <a:r>
              <a:rPr lang="hu-HU" dirty="0" err="1" smtClean="0"/>
              <a:t>generation</a:t>
            </a:r>
            <a:r>
              <a:rPr lang="hu-HU" dirty="0" smtClean="0"/>
              <a:t> (világoskék)</a:t>
            </a:r>
          </a:p>
          <a:p>
            <a:pPr lvl="2"/>
            <a:r>
              <a:rPr lang="hu-HU" dirty="0" err="1" smtClean="0"/>
              <a:t>humongous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dirty="0" smtClean="0"/>
              <a:t>világoskék H betűvel)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22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20" y="1224203"/>
            <a:ext cx="42576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22420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Java 10 – Párhuzamos teljes </a:t>
            </a: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collection</a:t>
            </a:r>
            <a:r>
              <a:rPr lang="hu-HU" dirty="0" smtClean="0"/>
              <a:t> a G1 GC-</a:t>
            </a:r>
            <a:r>
              <a:rPr lang="hu-HU" dirty="0" err="1" smtClean="0"/>
              <a:t>hez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1" y="1224203"/>
            <a:ext cx="6674340" cy="4644891"/>
          </a:xfrm>
        </p:spPr>
        <p:txBody>
          <a:bodyPr/>
          <a:lstStyle/>
          <a:p>
            <a:r>
              <a:rPr lang="hu-HU" dirty="0" smtClean="0"/>
              <a:t>Régiók egy bizonyos kis részét tisztogatja egyszerre, egy adott időzítés szerint.</a:t>
            </a:r>
          </a:p>
          <a:p>
            <a:r>
              <a:rPr lang="hu-HU" b="1" dirty="0" smtClean="0"/>
              <a:t>Eden</a:t>
            </a:r>
            <a:r>
              <a:rPr lang="hu-HU" dirty="0" smtClean="0"/>
              <a:t> régió esetén ha csak szeméttel volt tele, akkor </a:t>
            </a:r>
            <a:r>
              <a:rPr lang="hu-HU" b="1" dirty="0" smtClean="0"/>
              <a:t>üres</a:t>
            </a:r>
            <a:r>
              <a:rPr lang="hu-HU" dirty="0" smtClean="0"/>
              <a:t>nek jelöli meg ezt a területet, és nincs szükség további műveletekre =&gt; ez sokszor fordul elő, ezért gyors és innen kapta a nevét.</a:t>
            </a:r>
          </a:p>
          <a:p>
            <a:r>
              <a:rPr lang="hu-HU" dirty="0" smtClean="0"/>
              <a:t>Általános esetben egy régió tisztogatása után a túlélő objektumokat egy </a:t>
            </a:r>
            <a:r>
              <a:rPr lang="hu-HU" b="1" dirty="0" smtClean="0"/>
              <a:t>üres</a:t>
            </a:r>
            <a:r>
              <a:rPr lang="hu-HU" dirty="0" smtClean="0"/>
              <a:t> régióba másolja.</a:t>
            </a:r>
          </a:p>
          <a:p>
            <a:r>
              <a:rPr lang="hu-HU" dirty="0" smtClean="0"/>
              <a:t>Ha </a:t>
            </a:r>
            <a:r>
              <a:rPr lang="hu-HU" b="1" dirty="0" smtClean="0"/>
              <a:t>Eden</a:t>
            </a:r>
            <a:r>
              <a:rPr lang="hu-HU" dirty="0" smtClean="0"/>
              <a:t> régiót tisztogatott és vannak túlélő objektumok, akkor az </a:t>
            </a:r>
            <a:r>
              <a:rPr lang="hu-HU" b="1" dirty="0" smtClean="0"/>
              <a:t>üres</a:t>
            </a:r>
            <a:r>
              <a:rPr lang="hu-HU" dirty="0" smtClean="0"/>
              <a:t> régió, ahova másolja, </a:t>
            </a:r>
            <a:r>
              <a:rPr lang="hu-HU" b="1" dirty="0" err="1" smtClean="0"/>
              <a:t>survivor</a:t>
            </a:r>
            <a:r>
              <a:rPr lang="hu-HU" dirty="0" smtClean="0"/>
              <a:t> régiónak lesz minősítve.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23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20" y="1224203"/>
            <a:ext cx="42576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22420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Java 10 – Párhuzamos teljes </a:t>
            </a: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collection</a:t>
            </a:r>
            <a:r>
              <a:rPr lang="hu-HU" dirty="0" smtClean="0"/>
              <a:t> a G1 GC-</a:t>
            </a:r>
            <a:r>
              <a:rPr lang="hu-HU" dirty="0" err="1" smtClean="0"/>
              <a:t>hez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224204"/>
            <a:ext cx="10058400" cy="2681218"/>
          </a:xfrm>
        </p:spPr>
        <p:txBody>
          <a:bodyPr>
            <a:normAutofit/>
          </a:bodyPr>
          <a:lstStyle/>
          <a:p>
            <a:r>
              <a:rPr lang="hu-HU" dirty="0" smtClean="0"/>
              <a:t>Előnyei:</a:t>
            </a:r>
          </a:p>
          <a:p>
            <a:pPr lvl="1"/>
            <a:r>
              <a:rPr lang="hu-HU" dirty="0" smtClean="0"/>
              <a:t>A G1 GC a munkája nagy részét konkurensen (az alkalmazás futása mellett) tudja elvégezni, ezért gyors.</a:t>
            </a:r>
          </a:p>
          <a:p>
            <a:pPr lvl="1"/>
            <a:r>
              <a:rPr lang="hu-HU" dirty="0" smtClean="0"/>
              <a:t>Nem egy nagy folytonos memóriaterületet használ, ezért nagyon nagy </a:t>
            </a:r>
            <a:r>
              <a:rPr lang="hu-HU" dirty="0" err="1" smtClean="0"/>
              <a:t>heap-eket</a:t>
            </a:r>
            <a:r>
              <a:rPr lang="hu-HU" dirty="0" smtClean="0"/>
              <a:t> is képes kezelni.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young</a:t>
            </a:r>
            <a:r>
              <a:rPr lang="hu-HU" dirty="0" smtClean="0"/>
              <a:t> és old generációkat egyszerre tudja begyűjteni.</a:t>
            </a:r>
          </a:p>
          <a:p>
            <a:r>
              <a:rPr lang="hu-HU" dirty="0" smtClean="0"/>
              <a:t>Hátránya:</a:t>
            </a:r>
          </a:p>
          <a:p>
            <a:pPr lvl="1"/>
            <a:r>
              <a:rPr lang="hu-HU" dirty="0" smtClean="0"/>
              <a:t>Kis </a:t>
            </a:r>
            <a:r>
              <a:rPr lang="hu-HU" dirty="0" err="1" smtClean="0"/>
              <a:t>heap</a:t>
            </a:r>
            <a:r>
              <a:rPr lang="hu-HU" dirty="0" smtClean="0"/>
              <a:t> esetén nem elég hatékony.</a:t>
            </a:r>
          </a:p>
          <a:p>
            <a:pPr lvl="1"/>
            <a:r>
              <a:rPr lang="hu-HU" dirty="0" smtClean="0"/>
              <a:t>Még mindig stop-</a:t>
            </a:r>
            <a:r>
              <a:rPr lang="hu-HU" dirty="0" err="1" smtClean="0"/>
              <a:t>the</a:t>
            </a:r>
            <a:r>
              <a:rPr lang="hu-HU" dirty="0" smtClean="0"/>
              <a:t>-</a:t>
            </a:r>
            <a:r>
              <a:rPr lang="hu-HU" dirty="0" err="1" smtClean="0"/>
              <a:t>world</a:t>
            </a:r>
            <a:r>
              <a:rPr lang="hu-HU" dirty="0" smtClean="0"/>
              <a:t> a teljes </a:t>
            </a: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collection</a:t>
            </a:r>
            <a:r>
              <a:rPr lang="hu-HU" dirty="0" smtClean="0"/>
              <a:t> esetén, párhuzamos (parallel) de nem konkurens (</a:t>
            </a:r>
            <a:r>
              <a:rPr lang="hu-HU" dirty="0" err="1" smtClean="0"/>
              <a:t>concurrent</a:t>
            </a:r>
            <a:r>
              <a:rPr lang="hu-HU" dirty="0" smtClean="0"/>
              <a:t>).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24</a:t>
            </a:fld>
            <a:endParaRPr lang="hu-HU"/>
          </a:p>
        </p:txBody>
      </p:sp>
      <p:sp>
        <p:nvSpPr>
          <p:cNvPr id="26" name="Szövegdoboz 25"/>
          <p:cNvSpPr txBox="1"/>
          <p:nvPr/>
        </p:nvSpPr>
        <p:spPr>
          <a:xfrm>
            <a:off x="1327150" y="5480050"/>
            <a:ext cx="198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rgbClr val="0070C0"/>
                </a:solidFill>
              </a:rPr>
              <a:t>Program szálai normál futás során</a:t>
            </a:r>
            <a:endParaRPr lang="hu-HU" dirty="0">
              <a:solidFill>
                <a:srgbClr val="0070C0"/>
              </a:solidFill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3184535" y="5461000"/>
            <a:ext cx="2778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accent1"/>
                </a:solidFill>
              </a:rPr>
              <a:t>Szemétgyűjtő szálak futnak, a program normál futása megállítva (stop-</a:t>
            </a:r>
            <a:r>
              <a:rPr lang="hu-HU" dirty="0" err="1" smtClean="0">
                <a:solidFill>
                  <a:schemeClr val="accent1"/>
                </a:solidFill>
              </a:rPr>
              <a:t>the</a:t>
            </a:r>
            <a:r>
              <a:rPr lang="hu-HU" dirty="0" smtClean="0">
                <a:solidFill>
                  <a:schemeClr val="accent1"/>
                </a:solidFill>
              </a:rPr>
              <a:t>-</a:t>
            </a:r>
            <a:r>
              <a:rPr lang="hu-HU" dirty="0" err="1" smtClean="0">
                <a:solidFill>
                  <a:schemeClr val="accent1"/>
                </a:solidFill>
              </a:rPr>
              <a:t>world</a:t>
            </a:r>
            <a:r>
              <a:rPr lang="hu-HU" dirty="0" smtClean="0">
                <a:solidFill>
                  <a:schemeClr val="accent1"/>
                </a:solidFill>
              </a:rPr>
              <a:t>)</a:t>
            </a:r>
            <a:endParaRPr lang="hu-HU" dirty="0">
              <a:solidFill>
                <a:schemeClr val="accent1"/>
              </a:solidFill>
            </a:endParaRPr>
          </a:p>
        </p:txBody>
      </p:sp>
      <p:grpSp>
        <p:nvGrpSpPr>
          <p:cNvPr id="53" name="Csoportba foglalás 52"/>
          <p:cNvGrpSpPr/>
          <p:nvPr/>
        </p:nvGrpSpPr>
        <p:grpSpPr>
          <a:xfrm>
            <a:off x="1835150" y="3784600"/>
            <a:ext cx="2724150" cy="1803400"/>
            <a:chOff x="1835150" y="3784600"/>
            <a:chExt cx="2724150" cy="1803400"/>
          </a:xfrm>
        </p:grpSpPr>
        <p:sp>
          <p:nvSpPr>
            <p:cNvPr id="7" name="Jobbra nyíl 6"/>
            <p:cNvSpPr/>
            <p:nvPr/>
          </p:nvSpPr>
          <p:spPr>
            <a:xfrm>
              <a:off x="1872664" y="401705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Jobbra nyíl 7"/>
            <p:cNvSpPr/>
            <p:nvPr/>
          </p:nvSpPr>
          <p:spPr>
            <a:xfrm>
              <a:off x="1872664" y="418963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Jobbra nyíl 8"/>
            <p:cNvSpPr/>
            <p:nvPr/>
          </p:nvSpPr>
          <p:spPr>
            <a:xfrm>
              <a:off x="1872664" y="436221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Jobbra nyíl 9"/>
            <p:cNvSpPr/>
            <p:nvPr/>
          </p:nvSpPr>
          <p:spPr>
            <a:xfrm>
              <a:off x="1872664" y="453479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Jobbra nyíl 10"/>
            <p:cNvSpPr/>
            <p:nvPr/>
          </p:nvSpPr>
          <p:spPr>
            <a:xfrm>
              <a:off x="1872664" y="470737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Jobbra nyíl 11"/>
            <p:cNvSpPr/>
            <p:nvPr/>
          </p:nvSpPr>
          <p:spPr>
            <a:xfrm>
              <a:off x="1872664" y="487995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Jobbra nyíl 12"/>
            <p:cNvSpPr/>
            <p:nvPr/>
          </p:nvSpPr>
          <p:spPr>
            <a:xfrm>
              <a:off x="1872664" y="505253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Jobbra nyíl 13"/>
            <p:cNvSpPr/>
            <p:nvPr/>
          </p:nvSpPr>
          <p:spPr>
            <a:xfrm>
              <a:off x="1872664" y="5225116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6" name="Egyenes összekötő 15"/>
            <p:cNvCxnSpPr/>
            <p:nvPr/>
          </p:nvCxnSpPr>
          <p:spPr>
            <a:xfrm>
              <a:off x="3200400" y="3784600"/>
              <a:ext cx="0" cy="179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>
              <a:off x="4559300" y="3784600"/>
              <a:ext cx="0" cy="179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Jobbra nyíl 17"/>
            <p:cNvSpPr/>
            <p:nvPr/>
          </p:nvSpPr>
          <p:spPr>
            <a:xfrm>
              <a:off x="3225214" y="401705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Jobbra nyíl 18"/>
            <p:cNvSpPr/>
            <p:nvPr/>
          </p:nvSpPr>
          <p:spPr>
            <a:xfrm>
              <a:off x="3225214" y="418963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Jobbra nyíl 19"/>
            <p:cNvSpPr/>
            <p:nvPr/>
          </p:nvSpPr>
          <p:spPr>
            <a:xfrm>
              <a:off x="3225214" y="436221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Jobbra nyíl 20"/>
            <p:cNvSpPr/>
            <p:nvPr/>
          </p:nvSpPr>
          <p:spPr>
            <a:xfrm>
              <a:off x="3225214" y="453479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Jobbra nyíl 21"/>
            <p:cNvSpPr/>
            <p:nvPr/>
          </p:nvSpPr>
          <p:spPr>
            <a:xfrm>
              <a:off x="3225214" y="470737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Jobbra nyíl 22"/>
            <p:cNvSpPr/>
            <p:nvPr/>
          </p:nvSpPr>
          <p:spPr>
            <a:xfrm>
              <a:off x="3225214" y="487995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Jobbra nyíl 23"/>
            <p:cNvSpPr/>
            <p:nvPr/>
          </p:nvSpPr>
          <p:spPr>
            <a:xfrm>
              <a:off x="3225214" y="505253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Jobbra nyíl 24"/>
            <p:cNvSpPr/>
            <p:nvPr/>
          </p:nvSpPr>
          <p:spPr>
            <a:xfrm>
              <a:off x="3225214" y="5225116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8" name="Egyenes összekötő 27"/>
            <p:cNvCxnSpPr/>
            <p:nvPr/>
          </p:nvCxnSpPr>
          <p:spPr>
            <a:xfrm>
              <a:off x="1835150" y="3797300"/>
              <a:ext cx="0" cy="179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zövegdoboz 46"/>
          <p:cNvSpPr txBox="1"/>
          <p:nvPr/>
        </p:nvSpPr>
        <p:spPr>
          <a:xfrm>
            <a:off x="6673850" y="5499100"/>
            <a:ext cx="380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rgbClr val="0070C0"/>
                </a:solidFill>
              </a:rPr>
              <a:t>Program szálai normál futás során</a:t>
            </a:r>
            <a:r>
              <a:rPr lang="hu-HU" dirty="0" smtClean="0"/>
              <a:t>; </a:t>
            </a:r>
            <a:r>
              <a:rPr lang="hu-HU" dirty="0" smtClean="0">
                <a:solidFill>
                  <a:schemeClr val="accent1"/>
                </a:solidFill>
              </a:rPr>
              <a:t>konkurensen futó szemétgyűjtő szálak</a:t>
            </a:r>
            <a:endParaRPr lang="hu-HU" dirty="0">
              <a:solidFill>
                <a:schemeClr val="accent1"/>
              </a:solidFill>
            </a:endParaRPr>
          </a:p>
        </p:txBody>
      </p:sp>
      <p:grpSp>
        <p:nvGrpSpPr>
          <p:cNvPr id="52" name="Csoportba foglalás 51"/>
          <p:cNvGrpSpPr/>
          <p:nvPr/>
        </p:nvGrpSpPr>
        <p:grpSpPr>
          <a:xfrm>
            <a:off x="7829550" y="3784600"/>
            <a:ext cx="1365250" cy="1803400"/>
            <a:chOff x="7829550" y="3784600"/>
            <a:chExt cx="1365250" cy="1803400"/>
          </a:xfrm>
        </p:grpSpPr>
        <p:sp>
          <p:nvSpPr>
            <p:cNvPr id="29" name="Jobbra nyíl 28"/>
            <p:cNvSpPr/>
            <p:nvPr/>
          </p:nvSpPr>
          <p:spPr>
            <a:xfrm>
              <a:off x="7866802" y="401705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Jobbra nyíl 29"/>
            <p:cNvSpPr/>
            <p:nvPr/>
          </p:nvSpPr>
          <p:spPr>
            <a:xfrm>
              <a:off x="7866802" y="4236702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Jobbra nyíl 30"/>
            <p:cNvSpPr/>
            <p:nvPr/>
          </p:nvSpPr>
          <p:spPr>
            <a:xfrm>
              <a:off x="7866802" y="4346526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Jobbra nyíl 31"/>
            <p:cNvSpPr/>
            <p:nvPr/>
          </p:nvSpPr>
          <p:spPr>
            <a:xfrm>
              <a:off x="7866802" y="456617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Jobbra nyíl 32"/>
            <p:cNvSpPr/>
            <p:nvPr/>
          </p:nvSpPr>
          <p:spPr>
            <a:xfrm>
              <a:off x="7866802" y="4675998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Jobbra nyíl 33"/>
            <p:cNvSpPr/>
            <p:nvPr/>
          </p:nvSpPr>
          <p:spPr>
            <a:xfrm>
              <a:off x="7866802" y="4895646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Jobbra nyíl 34"/>
            <p:cNvSpPr/>
            <p:nvPr/>
          </p:nvSpPr>
          <p:spPr>
            <a:xfrm>
              <a:off x="7866802" y="5005470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Jobbra nyíl 35"/>
            <p:cNvSpPr/>
            <p:nvPr/>
          </p:nvSpPr>
          <p:spPr>
            <a:xfrm>
              <a:off x="7866802" y="5225116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7" name="Egyenes összekötő 36"/>
            <p:cNvCxnSpPr/>
            <p:nvPr/>
          </p:nvCxnSpPr>
          <p:spPr>
            <a:xfrm>
              <a:off x="9194800" y="3784600"/>
              <a:ext cx="0" cy="179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Jobbra nyíl 38"/>
            <p:cNvSpPr/>
            <p:nvPr/>
          </p:nvSpPr>
          <p:spPr>
            <a:xfrm>
              <a:off x="7866802" y="4126878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Jobbra nyíl 39"/>
            <p:cNvSpPr/>
            <p:nvPr/>
          </p:nvSpPr>
          <p:spPr>
            <a:xfrm>
              <a:off x="7866802" y="4456350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Jobbra nyíl 40"/>
            <p:cNvSpPr/>
            <p:nvPr/>
          </p:nvSpPr>
          <p:spPr>
            <a:xfrm>
              <a:off x="7866802" y="4785822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Jobbra nyíl 41"/>
            <p:cNvSpPr/>
            <p:nvPr/>
          </p:nvSpPr>
          <p:spPr>
            <a:xfrm>
              <a:off x="7866802" y="5115294"/>
              <a:ext cx="1292773" cy="126125"/>
            </a:xfrm>
            <a:prstGeom prst="rightArrow">
              <a:avLst>
                <a:gd name="adj1" fmla="val 16667"/>
                <a:gd name="adj2" fmla="val 8333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49" name="Egyenes összekötő 48"/>
            <p:cNvCxnSpPr/>
            <p:nvPr/>
          </p:nvCxnSpPr>
          <p:spPr>
            <a:xfrm>
              <a:off x="7829550" y="3797300"/>
              <a:ext cx="0" cy="179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Szövegdoboz 49"/>
          <p:cNvSpPr txBox="1"/>
          <p:nvPr/>
        </p:nvSpPr>
        <p:spPr>
          <a:xfrm>
            <a:off x="9840610" y="4350110"/>
            <a:ext cx="135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/>
              <a:t>Konkurens GC</a:t>
            </a:r>
            <a:endParaRPr lang="hu-HU" sz="2000" b="1" dirty="0"/>
          </a:p>
        </p:txBody>
      </p:sp>
      <p:sp>
        <p:nvSpPr>
          <p:cNvPr id="51" name="Szövegdoboz 50"/>
          <p:cNvSpPr txBox="1"/>
          <p:nvPr/>
        </p:nvSpPr>
        <p:spPr>
          <a:xfrm>
            <a:off x="232016" y="4350110"/>
            <a:ext cx="1564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000" b="1" dirty="0" smtClean="0"/>
              <a:t>Párhuzamos GC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35246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10 </a:t>
            </a:r>
            <a:r>
              <a:rPr lang="hu-HU" dirty="0"/>
              <a:t>– </a:t>
            </a:r>
            <a:r>
              <a:rPr lang="hu-HU" dirty="0" smtClean="0"/>
              <a:t>var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noProof="1" smtClean="0"/>
              <a:t>Csak helyi változóknál használható.</a:t>
            </a:r>
          </a:p>
          <a:p>
            <a:r>
              <a:rPr lang="hu-HU" noProof="1" smtClean="0"/>
              <a:t>Java típusossága nem sérül.</a:t>
            </a:r>
          </a:p>
          <a:p>
            <a:r>
              <a:rPr lang="hu-HU" noProof="1" smtClean="0"/>
              <a:t>Futásidőben nincs új nyelvi elem, a var kifejezések egyértelműen átfordulnak egy típusra.</a:t>
            </a:r>
          </a:p>
          <a:p>
            <a:r>
              <a:rPr lang="hu-HU" noProof="1" smtClean="0"/>
              <a:t>Ehelyett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List&lt;Integer&gt;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ArrayList&lt;&gt;();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.add(0451);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.add(42);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/>
          </a:p>
          <a:p>
            <a:r>
              <a:rPr lang="hu-HU" noProof="1"/>
              <a:t>Írható ez: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    var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ArrayList&lt;Integer&gt;();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.add(0451);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.add(42);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8357-ACD3-4C61-B87E-21F11836A987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10 </a:t>
            </a:r>
            <a:r>
              <a:rPr lang="hu-HU" dirty="0"/>
              <a:t>– </a:t>
            </a:r>
            <a:r>
              <a:rPr lang="hu-HU" dirty="0" smtClean="0"/>
              <a:t>var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noProof="1" smtClean="0"/>
              <a:t>Ebből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    var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ArrayList&lt;Integer&gt;();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.add(0451);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.add(42);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/>
              <a:t>Igazából ez lesz: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ArrayList&lt;Integer&gt;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ArrayList&lt;Integer&gt;();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.add(0451);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.add(42);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F051-5A03-491B-B3A0-DB61F559F28D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26</a:t>
            </a:fld>
            <a:endParaRPr lang="hu-HU"/>
          </a:p>
        </p:txBody>
      </p:sp>
      <p:sp>
        <p:nvSpPr>
          <p:cNvPr id="7" name="Szalagnyíl jobbra 6"/>
          <p:cNvSpPr/>
          <p:nvPr/>
        </p:nvSpPr>
        <p:spPr>
          <a:xfrm>
            <a:off x="512466" y="2061555"/>
            <a:ext cx="1199956" cy="2711411"/>
          </a:xfrm>
          <a:prstGeom prst="curvedRightArrow">
            <a:avLst>
              <a:gd name="adj1" fmla="val 11674"/>
              <a:gd name="adj2" fmla="val 2686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</a:t>
            </a:r>
            <a:r>
              <a:rPr lang="hu-HU" dirty="0"/>
              <a:t>10 – </a:t>
            </a:r>
            <a:r>
              <a:rPr lang="hu-HU" dirty="0" err="1" smtClean="0"/>
              <a:t>copyOf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103587"/>
            <a:ext cx="10058400" cy="52467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java.util.*;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CopyOfExample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List&lt;Integer&gt;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ArrayList&lt;&gt;();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.add(42);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.add(0451);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List&lt;Integer&gt;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copyOfMyList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i="1" noProof="1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List.copyOf(myList)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Set&lt;Integer&gt;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mySet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HashSet&lt;&gt;();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mySet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.add(4);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mySet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.add(8);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mySet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.add(15);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mySet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.add(16);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mySet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.add(23);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mySet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.add(42);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Set&lt;Integer&gt;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copyOfMySet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i="1" noProof="1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Set.copyOf(mySet)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Map&lt;String, String&gt;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.put(</a:t>
            </a:r>
            <a:r>
              <a:rPr lang="hu-HU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"version"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"10.0"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.put(</a:t>
            </a:r>
            <a:r>
              <a:rPr lang="hu-HU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"build_no"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"135"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Map&lt;String, String&gt;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copyOfMyMap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i="1" noProof="1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Map.copyOf(myMap)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81BA-D20E-4F88-9CF8-4A588458CB3A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0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9/10 - </a:t>
            </a:r>
            <a:r>
              <a:rPr lang="hu-HU" dirty="0" err="1" smtClean="0"/>
              <a:t>GraalVM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GraalVM</a:t>
            </a:r>
            <a:r>
              <a:rPr lang="hu-HU" dirty="0"/>
              <a:t> </a:t>
            </a:r>
            <a:r>
              <a:rPr lang="hu-HU" dirty="0" smtClean="0"/>
              <a:t>a JVM egy kiterjesztése, ami több programozási nyelvet és több végrehajtási módot támogat.</a:t>
            </a:r>
          </a:p>
          <a:p>
            <a:r>
              <a:rPr lang="hu-HU" dirty="0" smtClean="0"/>
              <a:t>Új, nagy sebességű Java fordítót tartalmaz, ami szintén a </a:t>
            </a:r>
            <a:r>
              <a:rPr lang="hu-HU" dirty="0" err="1" smtClean="0"/>
              <a:t>Graal</a:t>
            </a:r>
            <a:r>
              <a:rPr lang="hu-HU" dirty="0" smtClean="0"/>
              <a:t> nevet kapta.</a:t>
            </a:r>
          </a:p>
          <a:p>
            <a:r>
              <a:rPr lang="hu-HU" dirty="0" err="1" smtClean="0"/>
              <a:t>just</a:t>
            </a:r>
            <a:r>
              <a:rPr lang="hu-HU" dirty="0" smtClean="0"/>
              <a:t>-in-</a:t>
            </a:r>
            <a:r>
              <a:rPr lang="hu-HU" dirty="0" err="1" smtClean="0"/>
              <a:t>time</a:t>
            </a:r>
            <a:r>
              <a:rPr lang="hu-HU" dirty="0" smtClean="0"/>
              <a:t> konfigurációban használható a </a:t>
            </a:r>
            <a:r>
              <a:rPr lang="hu-HU" dirty="0" err="1" smtClean="0"/>
              <a:t>HotSpot</a:t>
            </a:r>
            <a:r>
              <a:rPr lang="hu-HU" dirty="0" smtClean="0"/>
              <a:t> VM-en.</a:t>
            </a:r>
          </a:p>
          <a:p>
            <a:r>
              <a:rPr lang="hu-HU" dirty="0" err="1" smtClean="0"/>
              <a:t>ahead</a:t>
            </a:r>
            <a:r>
              <a:rPr lang="hu-HU" dirty="0" smtClean="0"/>
              <a:t>-of-</a:t>
            </a:r>
            <a:r>
              <a:rPr lang="hu-HU" dirty="0" err="1" smtClean="0"/>
              <a:t>time</a:t>
            </a:r>
            <a:r>
              <a:rPr lang="hu-HU" dirty="0" smtClean="0"/>
              <a:t> konfigurációban használható </a:t>
            </a:r>
            <a:r>
              <a:rPr lang="hu-HU" dirty="0"/>
              <a:t>a </a:t>
            </a:r>
            <a:r>
              <a:rPr lang="hu-HU" dirty="0" err="1" smtClean="0"/>
              <a:t>SubstrateVM</a:t>
            </a:r>
            <a:r>
              <a:rPr lang="hu-HU" dirty="0" smtClean="0"/>
              <a:t>-en.</a:t>
            </a:r>
          </a:p>
          <a:p>
            <a:endParaRPr lang="hu-HU" dirty="0" smtClean="0"/>
          </a:p>
          <a:p>
            <a:r>
              <a:rPr lang="hu-HU" dirty="0" smtClean="0"/>
              <a:t>3 célja van a </a:t>
            </a:r>
            <a:r>
              <a:rPr lang="hu-HU" dirty="0" err="1" smtClean="0"/>
              <a:t>Graal</a:t>
            </a:r>
            <a:r>
              <a:rPr lang="hu-HU" dirty="0" smtClean="0"/>
              <a:t> projektnek:</a:t>
            </a:r>
          </a:p>
          <a:p>
            <a:pPr lvl="1"/>
            <a:r>
              <a:rPr lang="hu-HU" dirty="0" smtClean="0"/>
              <a:t>JVM alapú nyelvek teljesítményének növelése, hogy a natív nyelvekével egyenértékű legyen.</a:t>
            </a:r>
          </a:p>
          <a:p>
            <a:pPr lvl="1"/>
            <a:r>
              <a:rPr lang="hu-HU" dirty="0" smtClean="0"/>
              <a:t>Project Metropolis (Java-</a:t>
            </a:r>
            <a:r>
              <a:rPr lang="hu-HU" dirty="0" err="1" smtClean="0"/>
              <a:t>on</a:t>
            </a:r>
            <a:r>
              <a:rPr lang="hu-HU" dirty="0" smtClean="0"/>
              <a:t>-Java) a </a:t>
            </a:r>
            <a:r>
              <a:rPr lang="hu-HU" dirty="0" err="1" smtClean="0"/>
              <a:t>HotSpot</a:t>
            </a:r>
            <a:r>
              <a:rPr lang="hu-HU" dirty="0" smtClean="0"/>
              <a:t> kiterjedt C++ használatát helyettesítse.</a:t>
            </a:r>
          </a:p>
          <a:p>
            <a:pPr lvl="1"/>
            <a:r>
              <a:rPr lang="hu-HU" dirty="0" smtClean="0"/>
              <a:t>Más programozási nyelveket tetszőlegesen lehessen használni egyetlen programban =&gt; </a:t>
            </a:r>
            <a:r>
              <a:rPr lang="hu-HU" dirty="0" err="1" smtClean="0"/>
              <a:t>polyglot</a:t>
            </a:r>
            <a:r>
              <a:rPr lang="hu-HU" dirty="0" smtClean="0"/>
              <a:t> alkalmazások.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5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10 – alternatív memóriaeszköz támogatás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HotSpot</a:t>
            </a:r>
            <a:r>
              <a:rPr lang="hu-HU" dirty="0" smtClean="0"/>
              <a:t> számára lehetővé tették, hogy az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heap</a:t>
            </a:r>
            <a:r>
              <a:rPr lang="hu-HU" dirty="0" smtClean="0"/>
              <a:t>-et egy alternatív memóriaeszközön (pl.: NV-DIMM) foglalja le.</a:t>
            </a:r>
          </a:p>
          <a:p>
            <a:r>
              <a:rPr lang="hu-HU" dirty="0" smtClean="0"/>
              <a:t>Várhatóan a jövőben a számítógépek többféle típusú memóriamodult is tartalmazni fognak.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1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Mi a Java?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Java egy</a:t>
            </a:r>
          </a:p>
          <a:p>
            <a:pPr lvl="1"/>
            <a:r>
              <a:rPr lang="hu-HU" dirty="0" smtClean="0"/>
              <a:t>platformfüggetlen</a:t>
            </a:r>
          </a:p>
          <a:p>
            <a:pPr lvl="1"/>
            <a:r>
              <a:rPr lang="hu-HU" dirty="0" smtClean="0"/>
              <a:t>általános célú</a:t>
            </a:r>
          </a:p>
          <a:p>
            <a:pPr lvl="1"/>
            <a:r>
              <a:rPr lang="hu-HU" dirty="0" smtClean="0"/>
              <a:t>objektumorientált</a:t>
            </a:r>
          </a:p>
          <a:p>
            <a:pPr lvl="1"/>
            <a:r>
              <a:rPr lang="hu-HU" dirty="0"/>
              <a:t>osztályalapú</a:t>
            </a:r>
          </a:p>
          <a:p>
            <a:pPr lvl="1"/>
            <a:r>
              <a:rPr lang="hu-HU" dirty="0" smtClean="0"/>
              <a:t>konkurens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programozási nyelv.</a:t>
            </a:r>
          </a:p>
          <a:p>
            <a:endParaRPr lang="hu-HU" dirty="0" smtClean="0"/>
          </a:p>
          <a:p>
            <a:r>
              <a:rPr lang="hu-HU" dirty="0" smtClean="0"/>
              <a:t>1995-től a Sun Microsystems fejlesztette</a:t>
            </a:r>
          </a:p>
          <a:p>
            <a:r>
              <a:rPr lang="hu-HU" dirty="0" smtClean="0"/>
              <a:t>2009-ben az Oracle felvásárolta (7,4 milliárd $)</a:t>
            </a:r>
          </a:p>
          <a:p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48A1-8A29-412C-9910-72B24B0F915D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3</a:t>
            </a:fld>
            <a:endParaRPr lang="hu-HU"/>
          </a:p>
        </p:txBody>
      </p:sp>
      <p:pic>
        <p:nvPicPr>
          <p:cNvPr id="2050" name="Picture 2" descr="Professional programmer engineer writing code Free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33" y="1325287"/>
            <a:ext cx="3714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8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10 – </a:t>
            </a:r>
            <a:r>
              <a:rPr lang="hu-HU" dirty="0" err="1" smtClean="0"/>
              <a:t>Docker</a:t>
            </a:r>
            <a:r>
              <a:rPr lang="hu-HU" dirty="0" smtClean="0"/>
              <a:t> észlelés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Linux rendszeren futtatva a JVM tudja, hogy </a:t>
            </a:r>
            <a:r>
              <a:rPr lang="hu-HU" dirty="0" err="1" smtClean="0"/>
              <a:t>Docker</a:t>
            </a:r>
            <a:r>
              <a:rPr lang="hu-HU" dirty="0" smtClean="0"/>
              <a:t> konténerben fut-e.</a:t>
            </a:r>
          </a:p>
          <a:p>
            <a:r>
              <a:rPr lang="hu-HU" dirty="0" smtClean="0"/>
              <a:t>Konténerrel kapcsolatos információk</a:t>
            </a:r>
          </a:p>
          <a:p>
            <a:pPr lvl="1"/>
            <a:r>
              <a:rPr lang="hu-HU" dirty="0" smtClean="0"/>
              <a:t>a processzorok száma</a:t>
            </a:r>
          </a:p>
          <a:p>
            <a:pPr lvl="1"/>
            <a:r>
              <a:rPr lang="hu-HU" dirty="0" smtClean="0"/>
              <a:t>teljes, a konténer számára elérhető memória</a:t>
            </a:r>
          </a:p>
          <a:p>
            <a:r>
              <a:rPr lang="hu-HU" dirty="0" smtClean="0"/>
              <a:t>3 új JVM lehetőség </a:t>
            </a:r>
            <a:r>
              <a:rPr lang="hu-HU" dirty="0" err="1" smtClean="0"/>
              <a:t>Docker</a:t>
            </a:r>
            <a:r>
              <a:rPr lang="hu-HU" dirty="0" smtClean="0"/>
              <a:t> konténert használók számára.</a:t>
            </a:r>
          </a:p>
          <a:p>
            <a:r>
              <a:rPr lang="hu-HU" dirty="0" smtClean="0"/>
              <a:t>Egyéb hibajavítások </a:t>
            </a:r>
            <a:r>
              <a:rPr lang="hu-HU" dirty="0" err="1" smtClean="0"/>
              <a:t>konténerizált</a:t>
            </a:r>
            <a:r>
              <a:rPr lang="hu-HU" dirty="0" smtClean="0"/>
              <a:t> környezetben futó Java alkalmazások esetén.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6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10 – gyorsabb </a:t>
            </a:r>
            <a:r>
              <a:rPr lang="hu-HU" dirty="0" err="1"/>
              <a:t>J</a:t>
            </a:r>
            <a:r>
              <a:rPr lang="hu-HU" dirty="0" err="1" smtClean="0"/>
              <a:t>Shell</a:t>
            </a:r>
            <a:r>
              <a:rPr lang="hu-HU" dirty="0" smtClean="0"/>
              <a:t> indulási idő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Bizonyos esetekben a Java 9-ben bevezetett </a:t>
            </a:r>
            <a:r>
              <a:rPr lang="hu-HU" dirty="0" err="1"/>
              <a:t>J</a:t>
            </a:r>
            <a:r>
              <a:rPr lang="hu-HU" dirty="0" err="1" smtClean="0"/>
              <a:t>Shell</a:t>
            </a:r>
            <a:r>
              <a:rPr lang="hu-HU" dirty="0" smtClean="0"/>
              <a:t> lassan indult, amit a Java 10-ben orvosoltak.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99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24211" y="4502004"/>
            <a:ext cx="2604534" cy="1179978"/>
          </a:xfrm>
        </p:spPr>
        <p:txBody>
          <a:bodyPr>
            <a:normAutofit/>
          </a:bodyPr>
          <a:lstStyle/>
          <a:p>
            <a:r>
              <a:rPr lang="hu-HU" dirty="0" smtClean="0"/>
              <a:t>Java 9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42" y="534504"/>
            <a:ext cx="4545472" cy="37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9 – </a:t>
            </a:r>
            <a:r>
              <a:rPr lang="hu-HU" dirty="0" err="1" smtClean="0"/>
              <a:t>Collection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r>
              <a:rPr lang="hu-HU" dirty="0" smtClean="0"/>
              <a:t> metódusok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Egysoros </a:t>
            </a:r>
            <a:r>
              <a:rPr lang="hu-HU" dirty="0" err="1"/>
              <a:t>inicializációt</a:t>
            </a:r>
            <a:r>
              <a:rPr lang="hu-HU" dirty="0"/>
              <a:t> </a:t>
            </a:r>
            <a:r>
              <a:rPr lang="hu-HU" dirty="0" smtClean="0"/>
              <a:t>tesznek </a:t>
            </a:r>
            <a:r>
              <a:rPr lang="hu-HU" dirty="0"/>
              <a:t>lehetővé.</a:t>
            </a:r>
          </a:p>
          <a:p>
            <a:r>
              <a:rPr lang="hu-HU" dirty="0" err="1" smtClean="0"/>
              <a:t>Immutábilis</a:t>
            </a:r>
            <a:r>
              <a:rPr lang="hu-HU" dirty="0" smtClean="0"/>
              <a:t> példányokat használnak.</a:t>
            </a:r>
          </a:p>
          <a:p>
            <a:r>
              <a:rPr lang="hu-HU" dirty="0" smtClean="0"/>
              <a:t>A statikus </a:t>
            </a:r>
            <a:r>
              <a:rPr lang="hu-HU" dirty="0" err="1" smtClean="0"/>
              <a:t>factory</a:t>
            </a:r>
            <a:r>
              <a:rPr lang="hu-HU" dirty="0" smtClean="0"/>
              <a:t> metódus neve: of</a:t>
            </a:r>
          </a:p>
          <a:p>
            <a:r>
              <a:rPr lang="hu-HU" dirty="0" smtClean="0"/>
              <a:t>10+ </a:t>
            </a:r>
            <a:r>
              <a:rPr lang="hu-HU" dirty="0" err="1" smtClean="0"/>
              <a:t>overloadolt</a:t>
            </a:r>
            <a:r>
              <a:rPr lang="hu-HU" dirty="0" smtClean="0"/>
              <a:t> változatot tartalmaz.</a:t>
            </a:r>
          </a:p>
          <a:p>
            <a:r>
              <a:rPr lang="hu-HU" dirty="0" smtClean="0"/>
              <a:t>Interfészbe kerültek (</a:t>
            </a:r>
            <a:r>
              <a:rPr lang="hu-HU" dirty="0" smtClean="0">
                <a:latin typeface="Consolas" panose="020B0609020204030204" pitchFamily="49" charset="0"/>
              </a:rPr>
              <a:t>List, </a:t>
            </a:r>
            <a:r>
              <a:rPr lang="hu-HU" dirty="0" err="1" smtClean="0">
                <a:latin typeface="Consolas" panose="020B0609020204030204" pitchFamily="49" charset="0"/>
              </a:rPr>
              <a:t>Set</a:t>
            </a:r>
            <a:r>
              <a:rPr lang="hu-HU" dirty="0" smtClean="0">
                <a:latin typeface="Consolas" panose="020B0609020204030204" pitchFamily="49" charset="0"/>
              </a:rPr>
              <a:t>, Map</a:t>
            </a:r>
            <a:r>
              <a:rPr lang="hu-HU" dirty="0" smtClean="0"/>
              <a:t>) statikus metódusként.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2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9 – </a:t>
            </a:r>
            <a:r>
              <a:rPr lang="hu-HU" dirty="0" err="1" smtClean="0"/>
              <a:t>Collection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r>
              <a:rPr lang="hu-HU" dirty="0" smtClean="0"/>
              <a:t> metódusok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java.util.List;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java.util.Map;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java.util.Set;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CollectionFactoryMethodExample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List&lt;Integer&gt;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List.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of(4, 8, 15, 16, 23, 42);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Set&lt;Integer&gt;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mySet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Set.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of(4, 8, 15, 16, 23, 42);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Map&lt;String, String&gt;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Map.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of(</a:t>
            </a:r>
            <a:r>
              <a:rPr lang="hu-HU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"version"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"10"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"build_no"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"135"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myList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mySet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FCFD-152A-4666-9BFC-7C5768BFA0F1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© 201</a:t>
            </a:r>
            <a:r>
              <a:rPr lang="hu-HU" dirty="0" smtClean="0"/>
              <a:t>8</a:t>
            </a:r>
            <a:r>
              <a:rPr lang="pt-BR" dirty="0" smtClean="0"/>
              <a:t> </a:t>
            </a:r>
            <a:r>
              <a:rPr lang="hu-HU" dirty="0" smtClean="0"/>
              <a:t>A&amp;K Akadémia </a:t>
            </a:r>
            <a:r>
              <a:rPr lang="pt-BR" dirty="0" smtClean="0"/>
              <a:t>–</a:t>
            </a:r>
            <a:r>
              <a:rPr lang="hu-HU" dirty="0" smtClean="0"/>
              <a:t> </a:t>
            </a:r>
            <a:r>
              <a:rPr lang="pt-BR" dirty="0" smtClean="0"/>
              <a:t>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6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Interfészek Java 8 előtt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0269" y="1224203"/>
            <a:ext cx="5454869" cy="513245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Pair&lt;E&gt;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&lt;E&gt;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swapElements(Pair&lt;E&gt;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E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oldLeftElement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.getLeftElement();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.setLeftElement(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.getRightElement());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.setRightElement(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oldLeftElement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printElements()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.println(getLeftElement());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.println(getRightElement());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E getLeftElement();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setLeftElement(E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E getRightElement();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setRightElement(E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9F5F-5E59-4C4C-865D-452D806176C6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35</a:t>
            </a:fld>
            <a:endParaRPr lang="hu-HU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6004553" y="1218950"/>
            <a:ext cx="5454869" cy="5132454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StringPair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Pair&lt;String&gt;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StringPair(String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getLeftElement()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setLeftElement(String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getRightElement()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setRightElement(String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zorzás 7"/>
          <p:cNvSpPr/>
          <p:nvPr/>
        </p:nvSpPr>
        <p:spPr>
          <a:xfrm>
            <a:off x="536027" y="2352089"/>
            <a:ext cx="4042278" cy="2049517"/>
          </a:xfrm>
          <a:prstGeom prst="mathMultiply">
            <a:avLst>
              <a:gd name="adj1" fmla="val 11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orzás 8"/>
          <p:cNvSpPr/>
          <p:nvPr/>
        </p:nvSpPr>
        <p:spPr>
          <a:xfrm>
            <a:off x="770408" y="1095166"/>
            <a:ext cx="4042278" cy="2049517"/>
          </a:xfrm>
          <a:prstGeom prst="mathMultiply">
            <a:avLst>
              <a:gd name="adj1" fmla="val 11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5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Interfészek Java 8-ban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0269" y="1224203"/>
            <a:ext cx="5454869" cy="513245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Pair&lt;E&gt;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&lt;E&gt;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swapElements(Pair&lt;E&gt;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E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oldLeftElement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.getLeftElement();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.setLeftElement(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.getRightElement());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.setRightElement(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oldLeftElement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printElements()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.println(getLeftElement());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.println(getRightElement());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E getLeftElement();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setLeftElement(E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E getRightElement();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setRightElement(E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0E28-468B-4B26-8079-3571FE5F7986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36</a:t>
            </a:fld>
            <a:endParaRPr lang="hu-HU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6004553" y="1218950"/>
            <a:ext cx="5454869" cy="5132454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StringPair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Pair&lt;String&gt;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StringPair(String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getLeftElement()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setLeftElement(String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getRightElement()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setRightElement(String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Interfészek Java 9-ben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0269" y="1224203"/>
            <a:ext cx="5454869" cy="513245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Pair&lt;E&gt;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&lt;E&gt;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swapElements(Pair&lt;E&gt;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E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oldLeftElement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.getLeftElement();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.setLeftElement(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.getRightElement());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pair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.setRightElement(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oldLeftElement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printElements()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printSeparator();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.println(getLeftElement());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.println(getRightElement());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printSeparator();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i="1" noProof="1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printSeparator()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"----------"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E getLeftElement();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setLeftElement(E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E getRightElement();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setRightElement(E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5B8D-03D3-45DF-813C-861AC2B7BBF0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37</a:t>
            </a:fld>
            <a:endParaRPr lang="hu-HU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6004553" y="1218950"/>
            <a:ext cx="5454869" cy="5132454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StringPair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Pair&lt;String&gt;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StringPair(String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getLeftElement()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setLeftElement(String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leftElement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getRightElement()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setRightElement(String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b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rightElement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Balra nyíl 7"/>
          <p:cNvSpPr/>
          <p:nvPr/>
        </p:nvSpPr>
        <p:spPr>
          <a:xfrm>
            <a:off x="3456853" y="3720662"/>
            <a:ext cx="1084668" cy="252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Balra nyíl 8"/>
          <p:cNvSpPr/>
          <p:nvPr/>
        </p:nvSpPr>
        <p:spPr>
          <a:xfrm>
            <a:off x="3456853" y="2712720"/>
            <a:ext cx="1084668" cy="252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Balra nyíl 9"/>
          <p:cNvSpPr/>
          <p:nvPr/>
        </p:nvSpPr>
        <p:spPr>
          <a:xfrm>
            <a:off x="3456853" y="3236249"/>
            <a:ext cx="1084668" cy="252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85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9 </a:t>
            </a:r>
            <a:r>
              <a:rPr lang="hu-HU" dirty="0"/>
              <a:t>–</a:t>
            </a:r>
            <a:r>
              <a:rPr lang="hu-HU" dirty="0" smtClean="0"/>
              <a:t> modul 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224203"/>
            <a:ext cx="1872943" cy="4918043"/>
          </a:xfrm>
        </p:spPr>
        <p:txBody>
          <a:bodyPr>
            <a:normAutofit/>
          </a:bodyPr>
          <a:lstStyle/>
          <a:p>
            <a:r>
              <a:rPr lang="hu-HU" dirty="0" smtClean="0"/>
              <a:t>Project </a:t>
            </a:r>
            <a:r>
              <a:rPr lang="hu-HU" dirty="0" err="1" smtClean="0"/>
              <a:t>Jigsaw</a:t>
            </a:r>
            <a:r>
              <a:rPr lang="hu-HU" dirty="0" smtClean="0"/>
              <a:t> kódnéven futott</a:t>
            </a:r>
          </a:p>
          <a:p>
            <a:r>
              <a:rPr lang="hu-HU" dirty="0" smtClean="0"/>
              <a:t>Célja a Java platform </a:t>
            </a:r>
            <a:r>
              <a:rPr lang="hu-HU" dirty="0" err="1" smtClean="0"/>
              <a:t>modularizációja</a:t>
            </a:r>
            <a:r>
              <a:rPr lang="hu-HU" dirty="0" smtClean="0"/>
              <a:t>: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38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122" y="1169495"/>
            <a:ext cx="9068919" cy="51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9 – modul 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speciálisan elnevezett fájlt igényel: </a:t>
            </a:r>
            <a:r>
              <a:rPr lang="hu-HU" b="1" dirty="0" smtClean="0"/>
              <a:t>module-info.java</a:t>
            </a:r>
          </a:p>
          <a:p>
            <a:r>
              <a:rPr lang="hu-HU" dirty="0" smtClean="0"/>
              <a:t>module-info.java tartalma: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dirty="0" err="1">
                <a:solidFill>
                  <a:srgbClr val="800080"/>
                </a:solidFill>
                <a:latin typeface="inherit"/>
              </a:rPr>
              <a:t>module</a:t>
            </a:r>
            <a:r>
              <a:rPr lang="hu-HU" dirty="0">
                <a:solidFill>
                  <a:srgbClr val="006FE0"/>
                </a:solidFill>
                <a:latin typeface="inherit"/>
              </a:rPr>
              <a:t>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${</a:t>
            </a:r>
            <a:r>
              <a:rPr lang="hu-HU" b="1" dirty="0" err="1">
                <a:solidFill>
                  <a:srgbClr val="800080"/>
                </a:solidFill>
                <a:latin typeface="inherit"/>
              </a:rPr>
              <a:t>module</a:t>
            </a:r>
            <a:r>
              <a:rPr lang="hu-HU" dirty="0" err="1">
                <a:solidFill>
                  <a:srgbClr val="000000"/>
                </a:solidFill>
                <a:latin typeface="inherit"/>
              </a:rPr>
              <a:t>-name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}</a:t>
            </a:r>
            <a:r>
              <a:rPr lang="hu-HU" dirty="0">
                <a:solidFill>
                  <a:srgbClr val="006FE0"/>
                </a:solidFill>
                <a:latin typeface="inherit"/>
              </a:rPr>
              <a:t>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{</a:t>
            </a:r>
            <a:endParaRPr lang="hu-HU" dirty="0">
              <a:solidFill>
                <a:srgbClr val="000000"/>
              </a:solidFill>
              <a:latin typeface="Liberation Mono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hu-HU" b="1" dirty="0" err="1">
                <a:solidFill>
                  <a:srgbClr val="800080"/>
                </a:solidFill>
                <a:latin typeface="inherit"/>
              </a:rPr>
              <a:t>requires</a:t>
            </a:r>
            <a:r>
              <a:rPr lang="hu-HU" dirty="0">
                <a:solidFill>
                  <a:srgbClr val="006FE0"/>
                </a:solidFill>
                <a:latin typeface="inherit"/>
              </a:rPr>
              <a:t>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${</a:t>
            </a:r>
            <a:r>
              <a:rPr lang="hu-HU" b="1" dirty="0" err="1">
                <a:solidFill>
                  <a:srgbClr val="800080"/>
                </a:solidFill>
                <a:latin typeface="inherit"/>
              </a:rPr>
              <a:t>module</a:t>
            </a:r>
            <a:r>
              <a:rPr lang="hu-HU" dirty="0" err="1">
                <a:solidFill>
                  <a:srgbClr val="000000"/>
                </a:solidFill>
                <a:latin typeface="inherit"/>
              </a:rPr>
              <a:t>-name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};</a:t>
            </a:r>
            <a:endParaRPr lang="hu-HU" dirty="0">
              <a:solidFill>
                <a:srgbClr val="000000"/>
              </a:solidFill>
              <a:latin typeface="Liberation Mono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hu-HU" dirty="0" err="1">
                <a:solidFill>
                  <a:srgbClr val="000000"/>
                </a:solidFill>
                <a:latin typeface="inherit"/>
              </a:rPr>
              <a:t>exports</a:t>
            </a:r>
            <a:r>
              <a:rPr lang="hu-HU" dirty="0">
                <a:solidFill>
                  <a:srgbClr val="006FE0"/>
                </a:solidFill>
                <a:latin typeface="inherit"/>
              </a:rPr>
              <a:t>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${</a:t>
            </a:r>
            <a:r>
              <a:rPr lang="hu-HU" b="1" dirty="0" err="1">
                <a:solidFill>
                  <a:srgbClr val="800080"/>
                </a:solidFill>
                <a:latin typeface="inherit"/>
              </a:rPr>
              <a:t>package</a:t>
            </a:r>
            <a:r>
              <a:rPr lang="hu-HU" dirty="0" err="1">
                <a:solidFill>
                  <a:srgbClr val="000000"/>
                </a:solidFill>
                <a:latin typeface="inherit"/>
              </a:rPr>
              <a:t>-name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};</a:t>
            </a:r>
            <a:endParaRPr lang="hu-HU" dirty="0">
              <a:solidFill>
                <a:srgbClr val="000000"/>
              </a:solidFill>
              <a:latin typeface="Liberation Mono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solidFill>
                  <a:srgbClr val="000000"/>
                </a:solidFill>
                <a:latin typeface="inherit"/>
              </a:rPr>
              <a:t>}</a:t>
            </a:r>
            <a:endParaRPr lang="hu-HU" dirty="0">
              <a:solidFill>
                <a:srgbClr val="000000"/>
              </a:solidFill>
              <a:latin typeface="Liberation Mono"/>
            </a:endParaRPr>
          </a:p>
          <a:p>
            <a:r>
              <a:rPr lang="hu-HU" dirty="0" smtClean="0"/>
              <a:t>A </a:t>
            </a:r>
            <a:r>
              <a:rPr lang="hu-HU" dirty="0" err="1" smtClean="0"/>
              <a:t>requires</a:t>
            </a:r>
            <a:r>
              <a:rPr lang="hu-HU" dirty="0" smtClean="0"/>
              <a:t> a függőségeket írja le.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exports</a:t>
            </a:r>
            <a:r>
              <a:rPr lang="hu-HU" dirty="0" smtClean="0"/>
              <a:t> azokat a </a:t>
            </a:r>
            <a:r>
              <a:rPr lang="hu-HU" dirty="0" err="1" smtClean="0"/>
              <a:t>package-eket</a:t>
            </a:r>
            <a:r>
              <a:rPr lang="hu-HU" dirty="0" smtClean="0"/>
              <a:t> nevezi meg, amik elérhetők más modulból.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24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Java verziók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6162-161F-4D76-81FB-67B554C0BEB4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4</a:t>
            </a:fld>
            <a:endParaRPr lang="hu-HU"/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01997"/>
              </p:ext>
            </p:extLst>
          </p:nvPr>
        </p:nvGraphicFramePr>
        <p:xfrm>
          <a:off x="3811082" y="1164397"/>
          <a:ext cx="456983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51663114"/>
                    </a:ext>
                  </a:extLst>
                </a:gridCol>
                <a:gridCol w="969836">
                  <a:extLst>
                    <a:ext uri="{9D8B030D-6E8A-4147-A177-3AD203B41FA5}">
                      <a16:colId xmlns:a16="http://schemas.microsoft.com/office/drawing/2014/main" val="229921048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0361183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dirty="0"/>
                        <a:t>Verzió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dirty="0"/>
                        <a:t>Kódnév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dirty="0"/>
                        <a:t>Kiadási dátum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79872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/>
                        <a:t>JDK </a:t>
                      </a:r>
                      <a:r>
                        <a:rPr lang="hu-HU" sz="1600" dirty="0" err="1"/>
                        <a:t>Alpha</a:t>
                      </a:r>
                      <a:r>
                        <a:rPr lang="hu-HU" sz="1600" dirty="0"/>
                        <a:t> / Beta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1995.03.23.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63794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JDK 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err="1"/>
                        <a:t>Oak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1996.01.23.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3052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/>
                        <a:t>JDK 1.1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1997.02.19.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21521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/>
                        <a:t>JDK 1.1.7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/>
                        <a:t>Brutus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1998.09.28.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13127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JDK 1.1.8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Chelsea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1999.04.08.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3440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/>
                        <a:t>J2SE 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Playground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1998.12.04.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28969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J2SE 1.2.1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1999.03.30.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182334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J2SE 1.2.2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/>
                        <a:t>Cricket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1999.07.08.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17271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J2SE 1.3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Kestrel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2000.05.08.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370005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J2SE 1.3.1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Ladybird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2001.05.17.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7385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/>
                        <a:t>J2SE 1.4.0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Merlin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2002.02.13.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06494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J2SE 1.4.1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Hopper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2002.09.16.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03598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J2SE 1.4.2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Mantis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2003.06.26.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3015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hu-HU" sz="1600" dirty="0"/>
                        <a:t>J2SE 5.0 (1.5.0)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/>
                        <a:t>Tiger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hu-HU" sz="1600" dirty="0" smtClean="0"/>
                        <a:t>2004.09.29.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250898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Java SE 6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Mustang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2006.12.11.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01798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Java SE 7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Dolphin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2011.07.07.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58824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Java SE 8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Spider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/>
                        <a:t>2014.03.18.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5460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Java SE 9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/>
                        <a:t>2017.09.21.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5138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Java SE 10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/>
                        <a:t>2018.03.20.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97847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Java SE 11</a:t>
                      </a:r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/>
                        <a:t>2018.09.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666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5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9 – </a:t>
            </a:r>
            <a:r>
              <a:rPr lang="hu-HU" dirty="0" err="1" smtClean="0"/>
              <a:t>JShell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REPL = Read </a:t>
            </a:r>
            <a:r>
              <a:rPr lang="hu-HU" dirty="0" err="1" smtClean="0"/>
              <a:t>Evaluate</a:t>
            </a:r>
            <a:r>
              <a:rPr lang="hu-HU" dirty="0" smtClean="0"/>
              <a:t> Print </a:t>
            </a:r>
            <a:r>
              <a:rPr lang="hu-HU" dirty="0" err="1" smtClean="0"/>
              <a:t>Loop</a:t>
            </a:r>
            <a:endParaRPr lang="hu-HU" dirty="0" smtClean="0"/>
          </a:p>
          <a:p>
            <a:r>
              <a:rPr lang="hu-HU" dirty="0" smtClean="0"/>
              <a:t>Parancssori eszköz.</a:t>
            </a:r>
          </a:p>
          <a:p>
            <a:r>
              <a:rPr lang="hu-HU" dirty="0" smtClean="0"/>
              <a:t>Azonnali visszajelzést ad a megadott Java utasításokról.</a:t>
            </a:r>
          </a:p>
          <a:p>
            <a:r>
              <a:rPr lang="hu-HU" dirty="0" smtClean="0"/>
              <a:t>Kipróbálható vele bármilyen Java nyelvi elem.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8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9 – </a:t>
            </a:r>
            <a:r>
              <a:rPr lang="hu-HU" dirty="0" err="1" smtClean="0"/>
              <a:t>JShell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dirty="0"/>
              <a:t>C:\Program </a:t>
            </a:r>
            <a:r>
              <a:rPr lang="hu-HU" b="1" dirty="0" err="1"/>
              <a:t>Files</a:t>
            </a:r>
            <a:r>
              <a:rPr lang="hu-HU" b="1" dirty="0"/>
              <a:t>\Java\jdk-10\bin&gt;</a:t>
            </a:r>
            <a:r>
              <a:rPr lang="hu-HU" b="1" dirty="0" err="1"/>
              <a:t>jshell</a:t>
            </a:r>
            <a:endParaRPr lang="hu-HU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dirty="0"/>
              <a:t>|  </a:t>
            </a:r>
            <a:r>
              <a:rPr lang="hu-HU" b="1" dirty="0" err="1"/>
              <a:t>Welcome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JShell</a:t>
            </a:r>
            <a:r>
              <a:rPr lang="hu-HU" b="1" dirty="0"/>
              <a:t> -- Version 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dirty="0"/>
              <a:t>|  </a:t>
            </a:r>
            <a:r>
              <a:rPr lang="hu-HU" b="1" dirty="0" err="1"/>
              <a:t>For</a:t>
            </a:r>
            <a:r>
              <a:rPr lang="hu-HU" b="1" dirty="0"/>
              <a:t> an </a:t>
            </a:r>
            <a:r>
              <a:rPr lang="hu-HU" b="1" dirty="0" err="1"/>
              <a:t>introduction</a:t>
            </a:r>
            <a:r>
              <a:rPr lang="hu-HU" b="1" dirty="0"/>
              <a:t> </a:t>
            </a:r>
            <a:r>
              <a:rPr lang="hu-HU" b="1" dirty="0" err="1"/>
              <a:t>type</a:t>
            </a:r>
            <a:r>
              <a:rPr lang="hu-HU" b="1" dirty="0"/>
              <a:t>: /</a:t>
            </a:r>
            <a:r>
              <a:rPr lang="hu-HU" b="1" dirty="0" err="1"/>
              <a:t>help</a:t>
            </a:r>
            <a:r>
              <a:rPr lang="hu-HU" b="1" dirty="0"/>
              <a:t> </a:t>
            </a:r>
            <a:r>
              <a:rPr lang="hu-HU" b="1" dirty="0" err="1"/>
              <a:t>intro</a:t>
            </a:r>
            <a:endParaRPr lang="hu-HU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dirty="0" err="1"/>
              <a:t>jshell</a:t>
            </a:r>
            <a:r>
              <a:rPr lang="hu-HU" b="1" dirty="0"/>
              <a:t>&gt; int i = 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dirty="0"/>
              <a:t>i ==&gt; 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dirty="0" err="1"/>
              <a:t>jshell</a:t>
            </a:r>
            <a:r>
              <a:rPr lang="hu-HU" b="1" dirty="0"/>
              <a:t>&gt; int j =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dirty="0"/>
              <a:t>j ==&gt;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dirty="0" err="1" smtClean="0"/>
              <a:t>jshell</a:t>
            </a:r>
            <a:r>
              <a:rPr lang="hu-HU" b="1" dirty="0"/>
              <a:t>&gt; int k = i + j;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dirty="0"/>
              <a:t>k ==&gt; 11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dirty="0" err="1"/>
              <a:t>jshell</a:t>
            </a:r>
            <a:r>
              <a:rPr lang="hu-HU" b="1" dirty="0"/>
              <a:t>&gt;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44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24211" y="4502004"/>
            <a:ext cx="2604534" cy="1179978"/>
          </a:xfrm>
        </p:spPr>
        <p:txBody>
          <a:bodyPr>
            <a:normAutofit/>
          </a:bodyPr>
          <a:lstStyle/>
          <a:p>
            <a:r>
              <a:rPr lang="hu-HU" dirty="0" smtClean="0"/>
              <a:t>Java 8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59" y="481209"/>
            <a:ext cx="4592838" cy="38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3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8 – lambda kifejezések előtt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" y="1135117"/>
            <a:ext cx="12192000" cy="519000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java.util.ArrayList;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java.util.Collections;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java.util.Comparator;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java.util.List;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sz="1400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SortingWithLambdas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sz="1400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4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sz="1400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List&lt;String&gt; </a:t>
            </a:r>
            <a:r>
              <a:rPr lang="hu-HU" sz="1400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hu-HU" sz="1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14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ArrayList&lt;&gt;(List.</a:t>
            </a:r>
            <a:r>
              <a:rPr lang="hu-HU" sz="14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of(</a:t>
            </a:r>
            <a:r>
              <a:rPr lang="hu-HU" sz="1400" b="1" i="1" noProof="1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hu-HU" sz="1400" b="1" i="1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400" b="1" i="1" noProof="1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hu-HU" sz="1400" b="1" i="1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400" b="1" i="1" noProof="1">
                <a:solidFill>
                  <a:srgbClr val="2A00FF"/>
                </a:solidFill>
                <a:latin typeface="Consolas" panose="020B0609020204030204" pitchFamily="49" charset="0"/>
              </a:rPr>
              <a:t>"Victoria"</a:t>
            </a:r>
            <a:r>
              <a:rPr lang="hu-HU" sz="1400" b="1" i="1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400" b="1" i="1" noProof="1">
                <a:solidFill>
                  <a:srgbClr val="2A00FF"/>
                </a:solidFill>
                <a:latin typeface="Consolas" panose="020B0609020204030204" pitchFamily="49" charset="0"/>
              </a:rPr>
              <a:t>"Aaron"</a:t>
            </a:r>
            <a:r>
              <a:rPr lang="hu-HU" sz="1400" b="1" i="1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400" b="1" i="1" noProof="1">
                <a:solidFill>
                  <a:srgbClr val="2A00FF"/>
                </a:solidFill>
                <a:latin typeface="Consolas" panose="020B0609020204030204" pitchFamily="49" charset="0"/>
              </a:rPr>
              <a:t>"Robert"</a:t>
            </a:r>
            <a:r>
              <a:rPr lang="hu-HU" sz="1400" b="1" i="1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400" b="1" i="1" noProof="1">
                <a:solidFill>
                  <a:srgbClr val="2A00FF"/>
                </a:solidFill>
                <a:latin typeface="Consolas" panose="020B0609020204030204" pitchFamily="49" charset="0"/>
              </a:rPr>
              <a:t>"Ursula"</a:t>
            </a:r>
            <a:r>
              <a:rPr lang="hu-HU" sz="1400" b="1" i="1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400" b="1" i="1" noProof="1">
                <a:solidFill>
                  <a:srgbClr val="2A00FF"/>
                </a:solidFill>
                <a:latin typeface="Consolas" panose="020B0609020204030204" pitchFamily="49" charset="0"/>
              </a:rPr>
              <a:t>"Lauren"</a:t>
            </a:r>
            <a:r>
              <a:rPr lang="hu-HU" sz="1400" b="1" i="1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400" b="1" i="1" noProof="1">
                <a:solidFill>
                  <a:srgbClr val="2A00FF"/>
                </a:solidFill>
                <a:latin typeface="Consolas" panose="020B0609020204030204" pitchFamily="49" charset="0"/>
              </a:rPr>
              <a:t>"Elisabeth"</a:t>
            </a:r>
            <a:r>
              <a:rPr lang="hu-HU" sz="1400" b="1" i="1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400" b="1" i="1" noProof="1">
                <a:solidFill>
                  <a:srgbClr val="2A00FF"/>
                </a:solidFill>
                <a:latin typeface="Consolas" panose="020B0609020204030204" pitchFamily="49" charset="0"/>
              </a:rPr>
              <a:t>"Zeno"</a:t>
            </a:r>
            <a:r>
              <a:rPr lang="hu-HU" sz="14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Collections.</a:t>
            </a:r>
            <a:r>
              <a:rPr lang="hu-HU" sz="1400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hu-HU" sz="1400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hu-HU" sz="1400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400" b="1" i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sz="14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Comparator&lt;String&gt;()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sz="1400" noProof="1" smtClean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sz="14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4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compare(String </a:t>
            </a:r>
            <a:r>
              <a:rPr lang="hu-HU" sz="1400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hu-HU" sz="1400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u-HU" sz="14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hu-HU" sz="14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Integer.</a:t>
            </a:r>
            <a:r>
              <a:rPr lang="hu-HU" sz="14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compare(</a:t>
            </a:r>
            <a:r>
              <a:rPr lang="hu-HU" sz="1400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hu-HU" sz="14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.length(), </a:t>
            </a:r>
            <a:r>
              <a:rPr lang="hu-HU" sz="1400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hu-HU" sz="14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.length());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sz="1400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sz="14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sz="1400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hu-HU" sz="14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sz="1400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400" noProof="1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8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8 – lambda kifejezések segítségével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50450" y="1135117"/>
            <a:ext cx="12242451" cy="51900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6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java.util.ArrayList;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6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java.util.Collections;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6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java.util.List;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hu-HU" sz="1600" noProof="1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6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6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SortingWithLambdas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hu-HU" sz="1600" noProof="1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6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6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sz="1600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List&lt;String&gt; </a:t>
            </a:r>
            <a:r>
              <a:rPr lang="hu-HU" sz="1600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hu-HU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16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ArrayList&lt;&gt;(List.</a:t>
            </a:r>
            <a:r>
              <a:rPr lang="hu-HU" sz="16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of(</a:t>
            </a:r>
            <a:r>
              <a:rPr lang="hu-HU" sz="16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hu-HU" sz="16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6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hu-HU" sz="16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6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"Victoria"</a:t>
            </a:r>
            <a:r>
              <a:rPr lang="hu-HU" sz="16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6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"Aaron"</a:t>
            </a:r>
            <a:r>
              <a:rPr lang="hu-HU" sz="16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6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"Robert"</a:t>
            </a:r>
            <a:r>
              <a:rPr lang="hu-HU" sz="16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6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"Ursula"</a:t>
            </a:r>
            <a:r>
              <a:rPr lang="hu-HU" sz="16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6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"Lauren"</a:t>
            </a:r>
            <a:r>
              <a:rPr lang="hu-HU" sz="1600" b="1" i="1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6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"Elisabeth"</a:t>
            </a:r>
            <a:r>
              <a:rPr lang="hu-HU" sz="1600" b="1" i="1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6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"Zeno"</a:t>
            </a:r>
            <a:r>
              <a:rPr lang="hu-HU" sz="16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Collections.</a:t>
            </a:r>
            <a:r>
              <a:rPr lang="hu-HU" sz="1600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hu-HU" sz="1600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hu-HU" sz="1600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600" b="1" i="1" noProof="1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(first, second) -&gt; Integer.compare(first.length(), second.length())</a:t>
            </a:r>
            <a:r>
              <a:rPr lang="hu-HU" sz="1600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sz="1600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sz="16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sz="1600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hu-HU" sz="16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hu-HU" sz="1600" noProof="1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4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8 – lambda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Névtelen metódusok.</a:t>
            </a:r>
          </a:p>
          <a:p>
            <a:r>
              <a:rPr lang="hu-HU" dirty="0" smtClean="0"/>
              <a:t>Paraméterként adható át vele logika.</a:t>
            </a:r>
          </a:p>
          <a:p>
            <a:r>
              <a:rPr lang="hu-HU" dirty="0" smtClean="0"/>
              <a:t>Java 8 előtt is volt erre lehetőség.</a:t>
            </a:r>
          </a:p>
          <a:p>
            <a:r>
              <a:rPr lang="hu-HU" dirty="0" smtClean="0"/>
              <a:t>Egyik ok, ami létjogosultságot adott a névtelen belső osztályoknak.</a:t>
            </a:r>
          </a:p>
          <a:p>
            <a:r>
              <a:rPr lang="hu-HU" dirty="0" smtClean="0"/>
              <a:t>Lambda kifejezéssel tömörebb, mint névtelen belső osztállyal.</a:t>
            </a:r>
          </a:p>
          <a:p>
            <a:r>
              <a:rPr lang="hu-HU" dirty="0" smtClean="0"/>
              <a:t>Kevesebb a </a:t>
            </a:r>
            <a:r>
              <a:rPr lang="hu-HU" dirty="0" err="1" smtClean="0"/>
              <a:t>boilerplate</a:t>
            </a:r>
            <a:r>
              <a:rPr lang="hu-HU" dirty="0" smtClean="0"/>
              <a:t> kód.</a:t>
            </a:r>
          </a:p>
          <a:p>
            <a:r>
              <a:rPr lang="hu-HU" dirty="0" smtClean="0"/>
              <a:t>Új kapcsolódó szintaktikai elem ::</a:t>
            </a:r>
          </a:p>
          <a:p>
            <a:r>
              <a:rPr lang="hu-HU" dirty="0" smtClean="0"/>
              <a:t>Metódus referencia, definiált metódus átadható paraméterként.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45</a:t>
            </a:fld>
            <a:endParaRPr lang="hu-HU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33" y="2356023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8 – funkcionális interfész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olyan interfész, ami 1 absztrakt metódust tartalmaz.</a:t>
            </a:r>
          </a:p>
          <a:p>
            <a:r>
              <a:rPr lang="hu-HU" dirty="0" smtClean="0"/>
              <a:t>SAM = </a:t>
            </a:r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Abstract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endParaRPr lang="hu-HU" dirty="0" smtClean="0"/>
          </a:p>
          <a:p>
            <a:r>
              <a:rPr lang="hu-HU" dirty="0" smtClean="0"/>
              <a:t>Opcionálisan ellátható az ilyen interfész a @</a:t>
            </a:r>
            <a:r>
              <a:rPr lang="hu-HU" dirty="0" err="1" smtClean="0"/>
              <a:t>FunctionalInterface</a:t>
            </a:r>
            <a:r>
              <a:rPr lang="hu-HU" dirty="0" smtClean="0"/>
              <a:t> annotációval.</a:t>
            </a:r>
          </a:p>
          <a:p>
            <a:r>
              <a:rPr lang="hu-HU" dirty="0" smtClean="0"/>
              <a:t>@</a:t>
            </a:r>
            <a:r>
              <a:rPr lang="hu-HU" dirty="0" err="1" smtClean="0"/>
              <a:t>Override</a:t>
            </a:r>
            <a:r>
              <a:rPr lang="hu-HU" dirty="0" smtClean="0"/>
              <a:t> annotációval azonos szerep.</a:t>
            </a:r>
          </a:p>
          <a:p>
            <a:endParaRPr lang="hu-HU" dirty="0" smtClean="0"/>
          </a:p>
          <a:p>
            <a:r>
              <a:rPr lang="hu-HU" dirty="0" err="1" smtClean="0">
                <a:latin typeface="Consolas" panose="020B0609020204030204" pitchFamily="49" charset="0"/>
              </a:rPr>
              <a:t>Comparable</a:t>
            </a:r>
            <a:endParaRPr lang="hu-HU" dirty="0" smtClean="0">
              <a:latin typeface="Consolas" panose="020B0609020204030204" pitchFamily="49" charset="0"/>
            </a:endParaRPr>
          </a:p>
          <a:p>
            <a:r>
              <a:rPr lang="hu-HU" dirty="0" err="1" smtClean="0">
                <a:latin typeface="Consolas" panose="020B0609020204030204" pitchFamily="49" charset="0"/>
              </a:rPr>
              <a:t>Runnable</a:t>
            </a:r>
            <a:endParaRPr lang="hu-HU" dirty="0" smtClean="0">
              <a:latin typeface="Consolas" panose="020B0609020204030204" pitchFamily="49" charset="0"/>
            </a:endParaRPr>
          </a:p>
          <a:p>
            <a:r>
              <a:rPr lang="hu-HU" dirty="0" err="1" smtClean="0">
                <a:latin typeface="Consolas" panose="020B0609020204030204" pitchFamily="49" charset="0"/>
              </a:rPr>
              <a:t>Callable</a:t>
            </a:r>
            <a:endParaRPr lang="hu-HU" dirty="0" smtClean="0">
              <a:latin typeface="Consolas" panose="020B0609020204030204" pitchFamily="49" charset="0"/>
            </a:endParaRPr>
          </a:p>
          <a:p>
            <a:r>
              <a:rPr lang="hu-HU" dirty="0" err="1" smtClean="0">
                <a:latin typeface="Consolas" panose="020B0609020204030204" pitchFamily="49" charset="0"/>
              </a:rPr>
              <a:t>ActionListener</a:t>
            </a: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5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14784" y="201799"/>
            <a:ext cx="10140896" cy="763051"/>
          </a:xfrm>
        </p:spPr>
        <p:txBody>
          <a:bodyPr>
            <a:normAutofit/>
          </a:bodyPr>
          <a:lstStyle/>
          <a:p>
            <a:r>
              <a:rPr lang="hu-HU" dirty="0" smtClean="0"/>
              <a:t>Java 8 – funkcionális interfészek</a:t>
            </a:r>
            <a:endParaRPr lang="hu-HU" dirty="0"/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027116"/>
              </p:ext>
            </p:extLst>
          </p:nvPr>
        </p:nvGraphicFramePr>
        <p:xfrm>
          <a:off x="1090976" y="1040529"/>
          <a:ext cx="6236839" cy="5283916"/>
        </p:xfrm>
        <a:graphic>
          <a:graphicData uri="http://schemas.openxmlformats.org/drawingml/2006/table">
            <a:tbl>
              <a:tblPr/>
              <a:tblGrid>
                <a:gridCol w="1517510">
                  <a:extLst>
                    <a:ext uri="{9D8B030D-6E8A-4147-A177-3AD203B41FA5}">
                      <a16:colId xmlns:a16="http://schemas.microsoft.com/office/drawing/2014/main" val="1023859245"/>
                    </a:ext>
                  </a:extLst>
                </a:gridCol>
                <a:gridCol w="4719329">
                  <a:extLst>
                    <a:ext uri="{9D8B030D-6E8A-4147-A177-3AD203B41FA5}">
                      <a16:colId xmlns:a16="http://schemas.microsoft.com/office/drawing/2014/main" val="3420226148"/>
                    </a:ext>
                  </a:extLst>
                </a:gridCol>
              </a:tblGrid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dirty="0" err="1">
                          <a:effectLst/>
                        </a:rPr>
                        <a:t>Interface</a:t>
                      </a:r>
                      <a:endParaRPr lang="hu-HU" sz="700" dirty="0">
                        <a:effectLst/>
                      </a:endParaRPr>
                    </a:p>
                  </a:txBody>
                  <a:tcPr marL="8533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700">
                          <a:effectLst/>
                        </a:rPr>
                        <a:t>Description</a:t>
                      </a:r>
                    </a:p>
                  </a:txBody>
                  <a:tcPr marL="8533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713123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2" tooltip="interface in java.util.function"/>
                        </a:rPr>
                        <a:t>BiConsumer</a:t>
                      </a:r>
                      <a:r>
                        <a:rPr lang="hu-HU" sz="700">
                          <a:effectLst/>
                        </a:rPr>
                        <a:t>&lt;T,U&gt;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that accepts two input arguments and returns no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4315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3" tooltip="interface in java.util.function"/>
                        </a:rPr>
                        <a:t>BiFunction</a:t>
                      </a:r>
                      <a:r>
                        <a:rPr lang="hu-HU" sz="700">
                          <a:effectLst/>
                        </a:rPr>
                        <a:t>&lt;T,U,R&gt;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two arguments and produces a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31707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4" tooltip="interface in java.util.function"/>
                        </a:rPr>
                        <a:t>BinaryOperator</a:t>
                      </a:r>
                      <a:r>
                        <a:rPr lang="hu-HU" sz="700">
                          <a:effectLst/>
                        </a:rPr>
                        <a:t>&lt;T&gt;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upon two operands of the same type, producing a result of the same type as the operands.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35162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5" tooltip="interface in java.util.function"/>
                        </a:rPr>
                        <a:t>BiPredicate</a:t>
                      </a:r>
                      <a:r>
                        <a:rPr lang="hu-HU" sz="700">
                          <a:effectLst/>
                        </a:rPr>
                        <a:t>&lt;T,U&gt;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predicate (boolean-valued function) of two arguments.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81403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6" tooltip="interface in java.util.function"/>
                        </a:rPr>
                        <a:t>BooleanSupplier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supplier of boolean-valued results.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361983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7" tooltip="interface in java.util.function"/>
                        </a:rPr>
                        <a:t>Consumer</a:t>
                      </a:r>
                      <a:r>
                        <a:rPr lang="hu-HU" sz="700">
                          <a:effectLst/>
                        </a:rPr>
                        <a:t>&lt;T&gt;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that accepts a single input argument and returns no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74975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8" tooltip="interface in java.util.function"/>
                        </a:rPr>
                        <a:t>DoubleBinaryOperator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upon two double-valued operands and producing a double-valued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11312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9" tooltip="interface in java.util.function"/>
                        </a:rPr>
                        <a:t>DoubleConsumer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that accepts a single double-valued argument and returns no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03924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10" tooltip="interface in java.util.function"/>
                        </a:rPr>
                        <a:t>DoubleFunction</a:t>
                      </a:r>
                      <a:r>
                        <a:rPr lang="hu-HU" sz="700">
                          <a:effectLst/>
                        </a:rPr>
                        <a:t>&lt;R&gt;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a double-valued argument and produces a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58997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11" tooltip="interface in java.util.function"/>
                        </a:rPr>
                        <a:t>DoublePredicate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predicate (</a:t>
                      </a:r>
                      <a:r>
                        <a:rPr lang="en-US" sz="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boolean</a:t>
                      </a:r>
                      <a:r>
                        <a:rPr lang="en-US" sz="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-valued function) of one double-valued argument.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778653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12" tooltip="interface in java.util.function"/>
                        </a:rPr>
                        <a:t>DoubleSupplier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supplier of double-valued results.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40981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13" tooltip="interface in java.util.function"/>
                        </a:rPr>
                        <a:t>DoubleToIntFunction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a double-valued argument and produces an </a:t>
                      </a:r>
                      <a:r>
                        <a:rPr lang="en-US" sz="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int</a:t>
                      </a:r>
                      <a:r>
                        <a:rPr lang="en-US" sz="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055767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14" tooltip="interface in java.util.function"/>
                        </a:rPr>
                        <a:t>DoubleToLongFunction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a double-valued argument and produces a long-valued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6828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15" tooltip="interface in java.util.function"/>
                        </a:rPr>
                        <a:t>DoubleUnaryOperator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on a single double-valued operand that produces a double-valued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34400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16" tooltip="interface in java.util.function"/>
                        </a:rPr>
                        <a:t>Function</a:t>
                      </a:r>
                      <a:r>
                        <a:rPr lang="hu-HU" sz="700">
                          <a:effectLst/>
                        </a:rPr>
                        <a:t>&lt;T,R&gt;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one argument and produces a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072639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17" tooltip="interface in java.util.function"/>
                        </a:rPr>
                        <a:t>IntBinaryOperator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upon two int-valued operands and producing an int-valued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00222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18" tooltip="interface in java.util.function"/>
                        </a:rPr>
                        <a:t>IntConsumer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that accepts a single int-valued argument and returns no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69988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19" tooltip="interface in java.util.function"/>
                        </a:rPr>
                        <a:t>IntFunction</a:t>
                      </a:r>
                      <a:r>
                        <a:rPr lang="hu-HU" sz="700">
                          <a:effectLst/>
                        </a:rPr>
                        <a:t>&lt;R&gt;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an int-valued argument and produces a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038408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20" tooltip="interface in java.util.function"/>
                        </a:rPr>
                        <a:t>IntPredicate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predicate (boolean-valued function) of one int-valued argument.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50856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21" tooltip="interface in java.util.function"/>
                        </a:rPr>
                        <a:t>IntSupplier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supplier of int-valued results.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35166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22" tooltip="interface in java.util.function"/>
                        </a:rPr>
                        <a:t>IntToDoubleFunction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an </a:t>
                      </a:r>
                      <a:r>
                        <a:rPr lang="en-US" sz="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int</a:t>
                      </a:r>
                      <a:r>
                        <a:rPr lang="en-US" sz="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-valued argument and produces a double-valued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681787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23" tooltip="interface in java.util.function"/>
                        </a:rPr>
                        <a:t>IntToLongFunction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an int-valued argument and produces a long-valued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73698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24" tooltip="interface in java.util.function"/>
                        </a:rPr>
                        <a:t>IntUnaryOperator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on a single int-valued operand that produces an int-valued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33174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25" tooltip="interface in java.util.function"/>
                        </a:rPr>
                        <a:t>LongBinaryOperator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upon two long-valued operands and producing a long-valued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447296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26" tooltip="interface in java.util.function"/>
                        </a:rPr>
                        <a:t>LongConsumer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that accepts a single long-valued argument and returns no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303006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27" tooltip="interface in java.util.function"/>
                        </a:rPr>
                        <a:t>LongFunction</a:t>
                      </a:r>
                      <a:r>
                        <a:rPr lang="hu-HU" sz="700">
                          <a:effectLst/>
                        </a:rPr>
                        <a:t>&lt;R&gt;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a long-valued argument and produces a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999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28" tooltip="interface in java.util.function"/>
                        </a:rPr>
                        <a:t>LongPredicate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predicate (boolean-valued function) of one long-valued argument.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5629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29" tooltip="interface in java.util.function"/>
                        </a:rPr>
                        <a:t>LongSupplier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supplier of long-valued results.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559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30" tooltip="interface in java.util.function"/>
                        </a:rPr>
                        <a:t>LongToDoubleFunction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a long-valued argument and produces a double-valued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697103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31" tooltip="interface in java.util.function"/>
                        </a:rPr>
                        <a:t>LongToIntFunction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a long-valued argument and produces an int-valued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18083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32" tooltip="interface in java.util.function"/>
                        </a:rPr>
                        <a:t>LongUnaryOperator</a:t>
                      </a:r>
                      <a:endParaRPr lang="hu-HU" sz="700">
                        <a:effectLst/>
                      </a:endParaRP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on a single long-valued operand that produces a long-valued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41621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33" tooltip="interface in java.util.function"/>
                        </a:rPr>
                        <a:t>ObjDoubleConsumer</a:t>
                      </a:r>
                      <a:r>
                        <a:rPr lang="hu-HU" sz="700">
                          <a:effectLst/>
                        </a:rPr>
                        <a:t>&lt;T&gt;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that accepts an object-valued and a double-valued argument, and returns no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22293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34" tooltip="interface in java.util.function"/>
                        </a:rPr>
                        <a:t>ObjIntConsumer</a:t>
                      </a:r>
                      <a:r>
                        <a:rPr lang="hu-HU" sz="700">
                          <a:effectLst/>
                        </a:rPr>
                        <a:t>&lt;T&gt;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that accepts an object-valued and a int-valued argument, and returns no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9421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35" tooltip="interface in java.util.function"/>
                        </a:rPr>
                        <a:t>ObjLongConsumer</a:t>
                      </a:r>
                      <a:r>
                        <a:rPr lang="hu-HU" sz="700">
                          <a:effectLst/>
                        </a:rPr>
                        <a:t>&lt;T&gt;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that accepts an object-valued and a long-valued argument, and returns no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546098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36" tooltip="interface in java.util.function"/>
                        </a:rPr>
                        <a:t>Predicate</a:t>
                      </a:r>
                      <a:r>
                        <a:rPr lang="hu-HU" sz="700">
                          <a:effectLst/>
                        </a:rPr>
                        <a:t>&lt;T&gt;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predicate (boolean-valued function) of one argument.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41218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37" tooltip="interface in java.util.function"/>
                        </a:rPr>
                        <a:t>Supplier</a:t>
                      </a:r>
                      <a:r>
                        <a:rPr lang="hu-HU" sz="700">
                          <a:effectLst/>
                        </a:rPr>
                        <a:t>&lt;T&gt;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supplier of results.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296998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38" tooltip="interface in java.util.function"/>
                        </a:rPr>
                        <a:t>ToDoubleBiFunction</a:t>
                      </a:r>
                      <a:r>
                        <a:rPr lang="hu-HU" sz="700">
                          <a:effectLst/>
                        </a:rPr>
                        <a:t>&lt;T,U&gt;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two arguments and produces a double-valued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15077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39" tooltip="interface in java.util.function"/>
                        </a:rPr>
                        <a:t>ToDoubleFunction</a:t>
                      </a:r>
                      <a:r>
                        <a:rPr lang="hu-HU" sz="700">
                          <a:effectLst/>
                        </a:rPr>
                        <a:t>&lt;T&gt;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produces a double-valued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463782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40" tooltip="interface in java.util.function"/>
                        </a:rPr>
                        <a:t>ToIntBiFunction</a:t>
                      </a:r>
                      <a:r>
                        <a:rPr lang="hu-HU" sz="700">
                          <a:effectLst/>
                        </a:rPr>
                        <a:t>&lt;T,U&gt;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two arguments and produces an int-valued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30936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41" tooltip="interface in java.util.function"/>
                        </a:rPr>
                        <a:t>ToIntFunction</a:t>
                      </a:r>
                      <a:r>
                        <a:rPr lang="hu-HU" sz="700">
                          <a:effectLst/>
                        </a:rPr>
                        <a:t>&lt;T&gt;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produces an int-valued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1434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42" tooltip="interface in java.util.function"/>
                        </a:rPr>
                        <a:t>ToLongBiFunction</a:t>
                      </a:r>
                      <a:r>
                        <a:rPr lang="hu-HU" sz="700">
                          <a:effectLst/>
                        </a:rPr>
                        <a:t>&lt;T,U&gt;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accepts two arguments and produces a long-valued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3104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43" tooltip="interface in java.util.function"/>
                        </a:rPr>
                        <a:t>ToLongFunction</a:t>
                      </a:r>
                      <a:r>
                        <a:rPr lang="hu-HU" sz="700">
                          <a:effectLst/>
                        </a:rPr>
                        <a:t>&lt;T&gt;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 function that produces a long-valued result.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09238"/>
                  </a:ext>
                </a:extLst>
              </a:tr>
              <a:tr h="118636">
                <a:tc>
                  <a:txBody>
                    <a:bodyPr/>
                    <a:lstStyle/>
                    <a:p>
                      <a:pPr algn="l" fontAlgn="t"/>
                      <a:r>
                        <a:rPr lang="hu-HU" sz="700" b="1" u="none" strike="noStrike">
                          <a:solidFill>
                            <a:srgbClr val="4A6782"/>
                          </a:solidFill>
                          <a:effectLst/>
                          <a:hlinkClick r:id="rId44" tooltip="interface in java.util.function"/>
                        </a:rPr>
                        <a:t>UnaryOperator</a:t>
                      </a:r>
                      <a:r>
                        <a:rPr lang="hu-HU" sz="700">
                          <a:effectLst/>
                        </a:rPr>
                        <a:t>&lt;T&gt;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Represents an operation on a single operand that produces a result of the same type as its operand.</a:t>
                      </a:r>
                    </a:p>
                  </a:txBody>
                  <a:tcPr marL="12190" marR="3657" marT="9752" marB="3657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075387"/>
                  </a:ext>
                </a:extLst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47</a:t>
            </a:fld>
            <a:endParaRPr lang="hu-HU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19" y="1346478"/>
            <a:ext cx="4379210" cy="27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8 – funkcionális interfészek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9358" y="1224202"/>
            <a:ext cx="5040000" cy="1260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646464"/>
                </a:solidFill>
                <a:latin typeface="Consolas" panose="020B0609020204030204" pitchFamily="49" charset="0"/>
              </a:rPr>
              <a:t>@FunctionalInterface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Consumer&lt;T&gt;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accept(T </a:t>
            </a:r>
            <a:r>
              <a:rPr lang="hu-HU" sz="1800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800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48</a:t>
            </a:fld>
            <a:endParaRPr lang="hu-HU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6471507" y="1224202"/>
            <a:ext cx="5040000" cy="126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646464"/>
                </a:solidFill>
                <a:latin typeface="Consolas" panose="020B0609020204030204" pitchFamily="49" charset="0"/>
              </a:rPr>
              <a:t>@FunctionalInterface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Supplier&lt;T&gt;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T get();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800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769358" y="3026263"/>
            <a:ext cx="5040000" cy="126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646464"/>
                </a:solidFill>
                <a:latin typeface="Consolas" panose="020B0609020204030204" pitchFamily="49" charset="0"/>
              </a:rPr>
              <a:t>@FunctionalInterface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Predicate&lt;T&gt;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    boolean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test(T </a:t>
            </a:r>
            <a:r>
              <a:rPr lang="hu-HU" sz="1800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800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6471507" y="3025547"/>
            <a:ext cx="5040000" cy="126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646464"/>
                </a:solidFill>
                <a:latin typeface="Consolas" panose="020B0609020204030204" pitchFamily="49" charset="0"/>
              </a:rPr>
              <a:t>@FunctionalInterface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Function&lt;T, R&gt;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R apply(T </a:t>
            </a:r>
            <a:r>
              <a:rPr lang="hu-HU" sz="1800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800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769358" y="4822018"/>
            <a:ext cx="5040000" cy="126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646464"/>
                </a:solidFill>
                <a:latin typeface="Consolas" panose="020B0609020204030204" pitchFamily="49" charset="0"/>
              </a:rPr>
              <a:t>@FunctionalInterface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BiFunction&lt;T, U, R&gt;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R apply(T </a:t>
            </a:r>
            <a:r>
              <a:rPr lang="hu-HU" sz="1800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U </a:t>
            </a:r>
            <a:r>
              <a:rPr lang="hu-HU" sz="1800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u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1800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1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8 – </a:t>
            </a:r>
            <a:r>
              <a:rPr lang="hu-HU" dirty="0" err="1" smtClean="0"/>
              <a:t>Stream</a:t>
            </a:r>
            <a:r>
              <a:rPr lang="hu-HU" dirty="0" smtClean="0"/>
              <a:t> API nélkül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129613"/>
            <a:ext cx="10058400" cy="52901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java.util.ArrayList;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java.util.Iterator;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java.util.List;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BeforeStreamAPIExample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List&lt;String&gt;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ArrayList&lt;&gt;(List.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of(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"Victoria"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"Aaron"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"Robert"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"Ursula"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"Lauren"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"Elisabeth"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"Zeno"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(Iterator&lt;String&gt;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.iterator();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.hasNext();)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.next();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lowerCaseName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.toLowerCase();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lowerCaseName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.startsWith(</a:t>
            </a:r>
            <a:r>
              <a:rPr lang="hu-HU" b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.remove();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lowerCaseName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07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népszerűsége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224204"/>
            <a:ext cx="10058400" cy="461162"/>
          </a:xfrm>
        </p:spPr>
        <p:txBody>
          <a:bodyPr>
            <a:normAutofit/>
          </a:bodyPr>
          <a:lstStyle/>
          <a:p>
            <a:r>
              <a:rPr lang="hu-HU" dirty="0" smtClean="0"/>
              <a:t>2018 </a:t>
            </a:r>
            <a:r>
              <a:rPr lang="hu-HU" dirty="0"/>
              <a:t>áprilisi TIOBE index </a:t>
            </a:r>
            <a:r>
              <a:rPr lang="hu-HU" dirty="0" smtClean="0"/>
              <a:t>alapján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778A-B4EA-4F53-BE31-AB92FBFAAD77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5</a:t>
            </a:fld>
            <a:endParaRPr lang="hu-HU"/>
          </a:p>
        </p:txBody>
      </p:sp>
      <p:graphicFrame>
        <p:nvGraphicFramePr>
          <p:cNvPr id="7" name="Tartalom hely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825287"/>
              </p:ext>
            </p:extLst>
          </p:nvPr>
        </p:nvGraphicFramePr>
        <p:xfrm>
          <a:off x="4121384" y="1736466"/>
          <a:ext cx="394923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99">
                  <a:extLst>
                    <a:ext uri="{9D8B030D-6E8A-4147-A177-3AD203B41FA5}">
                      <a16:colId xmlns:a16="http://schemas.microsoft.com/office/drawing/2014/main" val="147396067"/>
                    </a:ext>
                  </a:extLst>
                </a:gridCol>
                <a:gridCol w="2102427">
                  <a:extLst>
                    <a:ext uri="{9D8B030D-6E8A-4147-A177-3AD203B41FA5}">
                      <a16:colId xmlns:a16="http://schemas.microsoft.com/office/drawing/2014/main" val="534379755"/>
                    </a:ext>
                  </a:extLst>
                </a:gridCol>
                <a:gridCol w="1067406">
                  <a:extLst>
                    <a:ext uri="{9D8B030D-6E8A-4147-A177-3AD203B41FA5}">
                      <a16:colId xmlns:a16="http://schemas.microsoft.com/office/drawing/2014/main" val="39407997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noProof="0" dirty="0" smtClean="0">
                          <a:effectLst/>
                        </a:rPr>
                        <a:t>Helyezés</a:t>
                      </a:r>
                      <a:endParaRPr lang="hu-HU" sz="1600" noProof="0" dirty="0">
                        <a:effectLst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noProof="0" dirty="0" smtClean="0">
                          <a:effectLst/>
                        </a:rPr>
                        <a:t>Programozási nyelv</a:t>
                      </a:r>
                      <a:endParaRPr lang="hu-HU" sz="1600" noProof="0" dirty="0">
                        <a:effectLst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noProof="0" dirty="0" smtClean="0">
                          <a:effectLst/>
                        </a:rPr>
                        <a:t>Arány</a:t>
                      </a:r>
                      <a:endParaRPr lang="hu-HU" sz="1600" noProof="0" dirty="0">
                        <a:effectLst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092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Java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15,777%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79424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2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C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13,589%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41400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3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C++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7,218%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7665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4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Python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5,803%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9607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5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C#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5,265%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8462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6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Visual Basic .NET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4,947%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19310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7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PHP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4,218%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9465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8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JavaScript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3,492%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78858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9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SQL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2,650%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4386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10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Ruby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2,018%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47833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11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Delphi</a:t>
                      </a:r>
                      <a:r>
                        <a:rPr lang="en-US" sz="1600" baseline="0" noProof="0" dirty="0" smtClean="0">
                          <a:effectLst/>
                        </a:rPr>
                        <a:t> / Object Pascal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1,961%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0345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12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R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1,806%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5422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13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Visual Basic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1,798%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1348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14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Assembly language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1,655%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36441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15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Swift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1,534%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27880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16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Perl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1,527%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1717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17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noProof="0" dirty="0" smtClean="0">
                          <a:effectLst/>
                        </a:rPr>
                        <a:t>MATLAB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noProof="0" dirty="0" smtClean="0">
                          <a:effectLst/>
                        </a:rPr>
                        <a:t>1,457%</a:t>
                      </a:r>
                      <a:endParaRPr lang="en-US" sz="1600" noProof="0" dirty="0">
                        <a:effectLst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7442726"/>
                  </a:ext>
                </a:extLst>
              </a:tr>
            </a:tbl>
          </a:graphicData>
        </a:graphic>
      </p:graphicFrame>
      <p:pic>
        <p:nvPicPr>
          <p:cNvPr id="3076" name="Picture 4" descr="Business man celebrating working achievement Free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3" y="2358974"/>
            <a:ext cx="3144103" cy="31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8 – </a:t>
            </a:r>
            <a:r>
              <a:rPr lang="hu-HU" dirty="0" err="1" smtClean="0"/>
              <a:t>Stream</a:t>
            </a:r>
            <a:r>
              <a:rPr lang="hu-HU" dirty="0" smtClean="0"/>
              <a:t> API segítségével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325106"/>
            <a:ext cx="10058400" cy="48108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java.util.ArrayList;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java.util.Iterator;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java.util.List;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hu-HU" sz="1800" noProof="1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StreamAPIExample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hu-HU" sz="1800" noProof="1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sz="1800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List&lt;String&gt; </a:t>
            </a:r>
            <a:r>
              <a:rPr lang="hu-HU" sz="1800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1800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sz="18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ArrayList&lt;&gt;(List.</a:t>
            </a:r>
            <a:r>
              <a:rPr lang="hu-HU" sz="18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of(</a:t>
            </a:r>
            <a:r>
              <a:rPr lang="hu-HU" sz="18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hu-HU" sz="18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8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hu-HU" sz="18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8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"Victoria"</a:t>
            </a:r>
            <a:r>
              <a:rPr lang="hu-HU" sz="18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8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"Aaron"</a:t>
            </a:r>
            <a:r>
              <a:rPr lang="hu-HU" sz="18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8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"Robert"</a:t>
            </a:r>
            <a:r>
              <a:rPr lang="hu-HU" sz="18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8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"Ursula"</a:t>
            </a:r>
            <a:r>
              <a:rPr lang="hu-HU" sz="18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8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"Lauren"</a:t>
            </a:r>
            <a:r>
              <a:rPr lang="hu-HU" sz="18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8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"Elisabeth"</a:t>
            </a:r>
            <a:r>
              <a:rPr lang="hu-HU" sz="18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1800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"Zeno"</a:t>
            </a:r>
            <a:r>
              <a:rPr lang="hu-HU" sz="18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        names</a:t>
            </a: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1800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.stream()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.map(</a:t>
            </a:r>
            <a:r>
              <a:rPr lang="hu-HU" sz="1800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hu-HU" sz="1800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.toLowerCase())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.filter(</a:t>
            </a:r>
            <a:r>
              <a:rPr lang="hu-HU" sz="1800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-&gt; !</a:t>
            </a:r>
            <a:r>
              <a:rPr lang="hu-HU" sz="1800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.startsWith(</a:t>
            </a:r>
            <a:r>
              <a:rPr lang="hu-HU" sz="1800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.collect(Collectors.</a:t>
            </a:r>
            <a:r>
              <a:rPr lang="hu-HU" sz="1800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toList());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800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.stream().forEach(System.</a:t>
            </a:r>
            <a:r>
              <a:rPr lang="hu-HU" sz="1800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sz="1800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::println</a:t>
            </a:r>
            <a:r>
              <a:rPr lang="hu-HU" sz="1800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hu-HU" sz="1800" b="1" i="1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hu-HU" sz="1800" noProof="1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08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8 – </a:t>
            </a:r>
            <a:r>
              <a:rPr lang="hu-HU" dirty="0" err="1" smtClean="0"/>
              <a:t>Date</a:t>
            </a:r>
            <a:r>
              <a:rPr lang="hu-HU" dirty="0" smtClean="0"/>
              <a:t> and Time API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Sok probléma az eredeti osztályokkal (</a:t>
            </a:r>
            <a:r>
              <a:rPr lang="hu-HU" noProof="1" smtClean="0">
                <a:latin typeface="Consolas" panose="020B0609020204030204" pitchFamily="49" charset="0"/>
              </a:rPr>
              <a:t>java.util.Date, java.text.SimpleDateFormat</a:t>
            </a:r>
            <a:r>
              <a:rPr lang="hu-HU" dirty="0" smtClean="0"/>
              <a:t>):</a:t>
            </a:r>
          </a:p>
          <a:p>
            <a:pPr lvl="1"/>
            <a:r>
              <a:rPr lang="hu-HU" dirty="0" smtClean="0"/>
              <a:t>Megértést és használatot nehezítő tényezők</a:t>
            </a:r>
          </a:p>
          <a:p>
            <a:pPr lvl="2"/>
            <a:r>
              <a:rPr lang="hu-HU" dirty="0" smtClean="0"/>
              <a:t>Nem </a:t>
            </a:r>
            <a:r>
              <a:rPr lang="hu-HU" dirty="0" err="1" smtClean="0"/>
              <a:t>immutábilisak</a:t>
            </a:r>
            <a:r>
              <a:rPr lang="hu-HU" dirty="0" smtClean="0"/>
              <a:t>.</a:t>
            </a:r>
          </a:p>
          <a:p>
            <a:pPr lvl="2"/>
            <a:r>
              <a:rPr lang="hu-HU" dirty="0" smtClean="0"/>
              <a:t>Kontraintuitív: </a:t>
            </a:r>
            <a:r>
              <a:rPr lang="en-US" dirty="0" smtClean="0"/>
              <a:t>Date </a:t>
            </a:r>
            <a:r>
              <a:rPr lang="en-US" dirty="0" err="1"/>
              <a:t>date</a:t>
            </a:r>
            <a:r>
              <a:rPr lang="en-US" dirty="0"/>
              <a:t> = </a:t>
            </a:r>
            <a:r>
              <a:rPr lang="en-US" b="1" dirty="0"/>
              <a:t>new Date(117, 1, 2</a:t>
            </a:r>
            <a:r>
              <a:rPr lang="en-US" b="1" dirty="0" smtClean="0"/>
              <a:t>)</a:t>
            </a:r>
            <a:r>
              <a:rPr lang="en-US" dirty="0" smtClean="0"/>
              <a:t>;</a:t>
            </a:r>
            <a:r>
              <a:rPr lang="hu-HU" dirty="0" smtClean="0"/>
              <a:t> // kimenet: 2017-02-02</a:t>
            </a:r>
          </a:p>
          <a:p>
            <a:pPr lvl="1"/>
            <a:r>
              <a:rPr lang="hu-HU" dirty="0" smtClean="0"/>
              <a:t>Időzónákat nem kezelik.</a:t>
            </a:r>
          </a:p>
          <a:p>
            <a:pPr lvl="1"/>
            <a:r>
              <a:rPr lang="hu-HU" dirty="0" smtClean="0"/>
              <a:t>Nem szálbiztosak.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51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91" y="3141366"/>
            <a:ext cx="4095592" cy="2727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48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8 – </a:t>
            </a:r>
            <a:r>
              <a:rPr lang="hu-HU" dirty="0" err="1" smtClean="0"/>
              <a:t>Date</a:t>
            </a:r>
            <a:r>
              <a:rPr lang="hu-HU" dirty="0" smtClean="0"/>
              <a:t> and Time API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>
                <a:latin typeface="Consolas" panose="020B0609020204030204" pitchFamily="49" charset="0"/>
              </a:rPr>
              <a:t>LocalDate</a:t>
            </a:r>
            <a:r>
              <a:rPr lang="hu-HU" dirty="0" smtClean="0"/>
              <a:t> -&gt; dátum idő nélkül (1985-10-26)</a:t>
            </a:r>
          </a:p>
          <a:p>
            <a:r>
              <a:rPr lang="hu-HU" dirty="0">
                <a:latin typeface="Consolas" panose="020B0609020204030204" pitchFamily="49" charset="0"/>
              </a:rPr>
              <a:t>LocalTime</a:t>
            </a:r>
            <a:r>
              <a:rPr lang="hu-HU" dirty="0" smtClean="0"/>
              <a:t> -&gt; idő dátum nélkül (01:20:00.562748800)</a:t>
            </a:r>
          </a:p>
          <a:p>
            <a:r>
              <a:rPr lang="hu-HU" dirty="0" err="1">
                <a:latin typeface="Consolas" panose="020B0609020204030204" pitchFamily="49" charset="0"/>
              </a:rPr>
              <a:t>LocalDateTime</a:t>
            </a:r>
            <a:r>
              <a:rPr lang="hu-HU" dirty="0" smtClean="0"/>
              <a:t> -&gt;  dátum idővel (1985-10-26T01:20:00.562748800)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52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57" y="2786449"/>
            <a:ext cx="5789246" cy="33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8 – </a:t>
            </a:r>
            <a:r>
              <a:rPr lang="hu-HU" dirty="0" err="1" smtClean="0"/>
              <a:t>Date</a:t>
            </a:r>
            <a:r>
              <a:rPr lang="hu-HU" dirty="0" smtClean="0"/>
              <a:t> and Time API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java.time.LocalDate;</a:t>
            </a:r>
          </a:p>
          <a:p>
            <a:endParaRPr lang="hu-HU" noProof="1" smtClean="0">
              <a:latin typeface="Consolas" panose="020B0609020204030204" pitchFamily="49" charset="0"/>
            </a:endParaRPr>
          </a:p>
          <a:p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DateTimeAPIExample1 {</a:t>
            </a:r>
          </a:p>
          <a:p>
            <a:endParaRPr lang="hu-HU" noProof="1" smtClean="0">
              <a:latin typeface="Consolas" panose="020B0609020204030204" pitchFamily="49" charset="0"/>
            </a:endParaRP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LocalDate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today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LocalDate.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now();</a:t>
            </a: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today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hu-HU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1985-10-26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u-HU" noProof="1" smtClean="0">
              <a:latin typeface="Consolas" panose="020B0609020204030204" pitchFamily="49" charset="0"/>
            </a:endParaRP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49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Java 8 – </a:t>
            </a:r>
            <a:r>
              <a:rPr lang="hu-HU" dirty="0" err="1"/>
              <a:t>Date</a:t>
            </a:r>
            <a:r>
              <a:rPr lang="hu-HU" dirty="0"/>
              <a:t> and Time API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java.time.LocalTime;</a:t>
            </a:r>
          </a:p>
          <a:p>
            <a:endParaRPr lang="hu-HU" noProof="1" smtClean="0">
              <a:latin typeface="Consolas" panose="020B0609020204030204" pitchFamily="49" charset="0"/>
            </a:endParaRPr>
          </a:p>
          <a:p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DateTimeAPIExample2 {</a:t>
            </a:r>
          </a:p>
          <a:p>
            <a:endParaRPr lang="hu-HU" noProof="1" smtClean="0">
              <a:latin typeface="Consolas" panose="020B0609020204030204" pitchFamily="49" charset="0"/>
            </a:endParaRP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LocalTime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LocalTime.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now();</a:t>
            </a: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hu-HU" b="1" i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01:20:00.562748800</a:t>
            </a: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u-HU" noProof="1" smtClean="0">
              <a:latin typeface="Consolas" panose="020B0609020204030204" pitchFamily="49" charset="0"/>
            </a:endParaRP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9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Java 8 – </a:t>
            </a:r>
            <a:r>
              <a:rPr lang="hu-HU" dirty="0" err="1"/>
              <a:t>Date</a:t>
            </a:r>
            <a:r>
              <a:rPr lang="hu-HU" dirty="0"/>
              <a:t> and Time API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java.time.LocalDateTime;</a:t>
            </a:r>
          </a:p>
          <a:p>
            <a:endParaRPr lang="hu-HU" noProof="1" smtClean="0">
              <a:latin typeface="Consolas" panose="020B0609020204030204" pitchFamily="49" charset="0"/>
            </a:endParaRPr>
          </a:p>
          <a:p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DateTimeAPIExample3 {</a:t>
            </a:r>
          </a:p>
          <a:p>
            <a:endParaRPr lang="hu-HU" noProof="1" smtClean="0">
              <a:latin typeface="Consolas" panose="020B0609020204030204" pitchFamily="49" charset="0"/>
            </a:endParaRP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LocalDateTime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LocalDateTime.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now();</a:t>
            </a: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hu-HU" b="1" i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1985-10-26T01:20:00.562748800</a:t>
            </a: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u-HU" noProof="1" smtClean="0">
              <a:latin typeface="Consolas" panose="020B0609020204030204" pitchFamily="49" charset="0"/>
            </a:endParaRP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4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Java 8 – </a:t>
            </a:r>
            <a:r>
              <a:rPr lang="hu-HU" dirty="0" err="1"/>
              <a:t>Date</a:t>
            </a:r>
            <a:r>
              <a:rPr lang="hu-HU" dirty="0"/>
              <a:t> and Time API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java.time.LocalDateTime;</a:t>
            </a:r>
          </a:p>
          <a:p>
            <a:endParaRPr lang="hu-HU" noProof="1" smtClean="0">
              <a:latin typeface="Consolas" panose="020B0609020204030204" pitchFamily="49" charset="0"/>
            </a:endParaRPr>
          </a:p>
          <a:p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DateTimeAPIExample4 {</a:t>
            </a:r>
          </a:p>
          <a:p>
            <a:endParaRPr lang="hu-HU" noProof="1" smtClean="0">
              <a:latin typeface="Consolas" panose="020B0609020204030204" pitchFamily="49" charset="0"/>
            </a:endParaRP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LocalDateTime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present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LocalDateTime.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of(1985, 10, 26, 01, 20, 00);</a:t>
            </a: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LocalDateTime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past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present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.minusYears(30);</a:t>
            </a: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present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hu-HU" b="1" i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1985-10-26T01:20</a:t>
            </a: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past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hu-HU" b="1" i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1955-10-26T01:20</a:t>
            </a: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u-HU" noProof="1" smtClean="0">
              <a:latin typeface="Consolas" panose="020B0609020204030204" pitchFamily="49" charset="0"/>
            </a:endParaRPr>
          </a:p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36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8 – </a:t>
            </a:r>
            <a:r>
              <a:rPr lang="hu-HU" dirty="0" err="1" smtClean="0"/>
              <a:t>Optional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Érték hiányának jelzésére használható =&gt; </a:t>
            </a:r>
            <a:r>
              <a:rPr lang="hu-HU" dirty="0" err="1" smtClean="0"/>
              <a:t>fluent</a:t>
            </a:r>
            <a:r>
              <a:rPr lang="hu-HU" dirty="0" smtClean="0"/>
              <a:t> API írható vele.</a:t>
            </a:r>
          </a:p>
          <a:p>
            <a:r>
              <a:rPr lang="hu-HU" dirty="0" smtClean="0"/>
              <a:t>null használata nem szerencsés.</a:t>
            </a:r>
          </a:p>
          <a:p>
            <a:r>
              <a:rPr lang="hu-HU" b="1" dirty="0" smtClean="0"/>
              <a:t>Alapvetően visszatérési értékek esetén használjuk.</a:t>
            </a:r>
          </a:p>
          <a:p>
            <a:r>
              <a:rPr lang="hu-HU" dirty="0" smtClean="0"/>
              <a:t>Paraméterváltozó típusaként kerülendő =&gt; </a:t>
            </a:r>
            <a:r>
              <a:rPr lang="hu-HU" dirty="0" err="1" smtClean="0"/>
              <a:t>overloading</a:t>
            </a:r>
            <a:r>
              <a:rPr lang="hu-HU" dirty="0" smtClean="0"/>
              <a:t>.</a:t>
            </a:r>
          </a:p>
          <a:p>
            <a:r>
              <a:rPr lang="hu-HU" dirty="0" smtClean="0"/>
              <a:t>Osztály és példányváltozó </a:t>
            </a:r>
            <a:r>
              <a:rPr lang="hu-HU" dirty="0"/>
              <a:t>típusaként </a:t>
            </a:r>
            <a:r>
              <a:rPr lang="hu-HU" dirty="0" smtClean="0"/>
              <a:t>kerülendő.</a:t>
            </a:r>
          </a:p>
          <a:p>
            <a:r>
              <a:rPr lang="hu-HU" dirty="0" smtClean="0"/>
              <a:t>Nem </a:t>
            </a:r>
            <a:r>
              <a:rPr lang="hu-HU" dirty="0" err="1" smtClean="0"/>
              <a:t>szerializálható</a:t>
            </a:r>
            <a:r>
              <a:rPr lang="hu-HU" dirty="0" smtClean="0"/>
              <a:t>.</a:t>
            </a:r>
            <a:endParaRPr lang="hu-HU" dirty="0"/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5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Java 8 – </a:t>
            </a:r>
            <a:r>
              <a:rPr lang="hu-HU" dirty="0" err="1"/>
              <a:t>Optional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Optional&lt;Coordinates&gt;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coordinates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getGPSCoordinates();</a:t>
            </a:r>
          </a:p>
          <a:p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coordinates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.orElse(Coordinates.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NOT_AVAILABLE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b="1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7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24211" y="4502004"/>
            <a:ext cx="2604534" cy="1179978"/>
          </a:xfrm>
        </p:spPr>
        <p:txBody>
          <a:bodyPr>
            <a:normAutofit/>
          </a:bodyPr>
          <a:lstStyle/>
          <a:p>
            <a:r>
              <a:rPr lang="hu-HU" dirty="0" smtClean="0"/>
              <a:t>Java 7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90" y="428729"/>
            <a:ext cx="3152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5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működése</a:t>
            </a:r>
            <a:endParaRPr lang="hu-HU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564772"/>
              </p:ext>
            </p:extLst>
          </p:nvPr>
        </p:nvGraphicFramePr>
        <p:xfrm>
          <a:off x="1066800" y="1387011"/>
          <a:ext cx="10058400" cy="4654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326C-B184-43BC-BD4E-8039EB030243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69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7 – aláhúzásjel szám literálokban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Szám literálok tagolására használható.</a:t>
            </a:r>
          </a:p>
          <a:p>
            <a:r>
              <a:rPr lang="hu-HU" dirty="0" smtClean="0"/>
              <a:t>Csak számjegyek közé helyezhető.</a:t>
            </a:r>
          </a:p>
          <a:p>
            <a:r>
              <a:rPr lang="hu-HU" dirty="0" smtClean="0"/>
              <a:t>Aláhúzásjel nem tehető:</a:t>
            </a:r>
          </a:p>
          <a:p>
            <a:pPr lvl="1"/>
            <a:r>
              <a:rPr lang="hu-HU" dirty="0" smtClean="0"/>
              <a:t>a szám legelejére és legvégére</a:t>
            </a:r>
          </a:p>
          <a:p>
            <a:pPr lvl="1"/>
            <a:r>
              <a:rPr lang="hu-HU" dirty="0" smtClean="0"/>
              <a:t>tizedesvessző mellé közvetlenül</a:t>
            </a:r>
          </a:p>
          <a:p>
            <a:pPr lvl="1"/>
            <a:r>
              <a:rPr lang="hu-HU" dirty="0" smtClean="0"/>
              <a:t>a literál típusát jelző végződés elé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60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5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Java 7 – aláhúzásjel szám literálokban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224203"/>
            <a:ext cx="10415166" cy="505146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pi1 = 3_.1415F;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Invalid; cannot put underscores adjacent to a decimal point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pi2 = 3._1415F;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Invalid; cannot put underscores adjacent to a decimal point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socialSecurityNumber1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= 999_99_9999_L;   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Invalid; cannot put underscores prior to an L suffix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b="1" noProof="1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x1 = _52;        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This is an identifier, not a numeric literal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x2 = 5_2;        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OK (decimal literal)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x3 = 52_;        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Invalid; cannot put underscores at the end of a literal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x4 = 5_______2;  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OK (decimal literal)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x5 = 0_x52;      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Invalid; cannot put underscores in the 0x radix prefix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x6 = 0x_52;      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Invalid; cannot put underscores at the beginning of a number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x7 = 0x5_2;      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OK (hexadecimal literal)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x8 = 0x52_;      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Invalid; cannot put underscores at the end of a number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x9 = 0_52;       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OK (octal literal)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x10 = 05_2;      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OK (octal literal)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x11 = 052_;            </a:t>
            </a:r>
            <a:r>
              <a:rPr lang="hu-HU" b="1" noProof="1" smtClean="0">
                <a:solidFill>
                  <a:srgbClr val="3F7F5F"/>
                </a:solidFill>
                <a:latin typeface="Consolas" panose="020B0609020204030204" pitchFamily="49" charset="0"/>
              </a:rPr>
              <a:t>// Invalid; cannot put underscores at the end of a number</a:t>
            </a:r>
            <a:endParaRPr lang="hu-HU" noProof="1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79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7 – </a:t>
            </a:r>
            <a:r>
              <a:rPr lang="hu-HU" dirty="0" err="1" smtClean="0"/>
              <a:t>switch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r>
              <a:rPr lang="hu-HU" dirty="0" smtClean="0"/>
              <a:t> típussal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6829" y="1088964"/>
            <a:ext cx="10931236" cy="537833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java.util.List;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java.util.Random;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SwitchWithString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List&lt;String&gt;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List.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of(</a:t>
            </a:r>
            <a:r>
              <a:rPr lang="hu-HU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"Egyest dobtál"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"Kettest dobtál"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"Hármast dobtál"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"Négyest dobtál"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"Ötöst dobtál"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"Hatost dobtál"</a:t>
            </a:r>
            <a:r>
              <a:rPr lang="hu-HU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randomIndex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Random().nextInt(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.size());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hu-HU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randomIndex</a:t>
            </a: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b="1" i="1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        switch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u-HU" b="1" noProof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"Egyest dobtál"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"A szerencse nem áll melletted."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"Kettest dobtál"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"Dobtál már jobbat is."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"Hármast dobtál"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"Nem is rossz."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"Négyest dobtál"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"Ez jó lesz."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"Ötöst dobtál"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"Szépen haladsz előre."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b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"Hatost dobtál"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hu-HU" b="1" i="1" noProof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hu-HU" b="1" i="1" noProof="1" smtClean="0">
                <a:solidFill>
                  <a:srgbClr val="2A00FF"/>
                </a:solidFill>
                <a:latin typeface="Consolas" panose="020B0609020204030204" pitchFamily="49" charset="0"/>
              </a:rPr>
              <a:t>"Szuper! Mégegyszer dobhatsz!"</a:t>
            </a:r>
            <a:r>
              <a:rPr lang="hu-HU" b="1" i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u-HU" b="1" noProof="1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hu-HU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noProof="1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1076-6422-4DD0-97AD-2232BAFE863F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62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2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15851" y="4502004"/>
            <a:ext cx="9847384" cy="1179978"/>
          </a:xfrm>
        </p:spPr>
        <p:txBody>
          <a:bodyPr>
            <a:normAutofit/>
          </a:bodyPr>
          <a:lstStyle/>
          <a:p>
            <a:pPr algn="ctr"/>
            <a:r>
              <a:rPr lang="hu-HU" sz="5400" dirty="0" smtClean="0">
                <a:latin typeface="Consolas" panose="020B0609020204030204" pitchFamily="49" charset="0"/>
              </a:rPr>
              <a:t>Köszönöm </a:t>
            </a:r>
            <a:r>
              <a:rPr lang="hu-HU" sz="5400" dirty="0">
                <a:solidFill>
                  <a:srgbClr val="6A3E3E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lang="hu-HU" sz="5400" dirty="0" smtClean="0">
                <a:latin typeface="Consolas" panose="020B0609020204030204" pitchFamily="49" charset="0"/>
              </a:rPr>
              <a:t> = </a:t>
            </a:r>
            <a:r>
              <a:rPr lang="hu-HU" sz="5400" b="1" i="1" dirty="0" smtClean="0">
                <a:latin typeface="Consolas" panose="020B0609020204030204" pitchFamily="49" charset="0"/>
              </a:rPr>
              <a:t>figyelmet()</a:t>
            </a:r>
            <a:endParaRPr lang="hu-HU" sz="5400" b="1" i="1" dirty="0">
              <a:latin typeface="Consolas" panose="020B0609020204030204" pitchFamily="49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224" y="1506097"/>
            <a:ext cx="1560011" cy="2809668"/>
          </a:xfrm>
          <a:prstGeom prst="rect">
            <a:avLst/>
          </a:prstGeom>
        </p:spPr>
      </p:pic>
      <p:grpSp>
        <p:nvGrpSpPr>
          <p:cNvPr id="7" name="Csoportba foglalás 6"/>
          <p:cNvGrpSpPr/>
          <p:nvPr/>
        </p:nvGrpSpPr>
        <p:grpSpPr>
          <a:xfrm>
            <a:off x="4009292" y="512562"/>
            <a:ext cx="4260501" cy="3369418"/>
            <a:chOff x="3617406" y="-44534"/>
            <a:chExt cx="4260501" cy="3369418"/>
          </a:xfrm>
        </p:grpSpPr>
        <p:pic>
          <p:nvPicPr>
            <p:cNvPr id="5" name="Kép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502" y="-44534"/>
              <a:ext cx="2962386" cy="2784643"/>
            </a:xfrm>
            <a:prstGeom prst="rect">
              <a:avLst/>
            </a:prstGeom>
          </p:spPr>
        </p:pic>
        <p:sp>
          <p:nvSpPr>
            <p:cNvPr id="6" name="Szövegdoboz 5"/>
            <p:cNvSpPr txBox="1"/>
            <p:nvPr/>
          </p:nvSpPr>
          <p:spPr>
            <a:xfrm>
              <a:off x="3617406" y="2740109"/>
              <a:ext cx="426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 smtClean="0">
                  <a:hlinkClick r:id="rId4"/>
                </a:rPr>
                <a:t>https://ak-akademia.hu</a:t>
              </a:r>
              <a:endParaRPr lang="hu-HU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70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Rövidítések</a:t>
            </a:r>
            <a:endParaRPr lang="hu-HU" dirty="0"/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694547"/>
              </p:ext>
            </p:extLst>
          </p:nvPr>
        </p:nvGraphicFramePr>
        <p:xfrm>
          <a:off x="1066800" y="1760220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41196955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77129149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77852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Rövidítés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Angol kifejtés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Magyar kifejtés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3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JLS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smtClean="0"/>
                        <a:t>Java Language Specification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Java nyelvi specifikáció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6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JVM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Java Virtual Machine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Java virtuális gép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3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JRE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smtClean="0"/>
                        <a:t>Java Runtime Environment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Java futtató környezet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8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JDK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smtClean="0"/>
                        <a:t>Java Development Kit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Java fejlesztői csomag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9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Java ME </a:t>
                      </a:r>
                      <a:r>
                        <a:rPr lang="hu-HU" baseline="0" dirty="0" smtClean="0"/>
                        <a:t>(J2ME)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smtClean="0"/>
                        <a:t>Java Micro</a:t>
                      </a:r>
                      <a:r>
                        <a:rPr lang="en-GB" baseline="0" noProof="0" smtClean="0"/>
                        <a:t> Edition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-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7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Java SE (J2SE)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smtClean="0"/>
                        <a:t>Java Standard Edition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-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Java EE (J2EE)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smtClean="0"/>
                        <a:t>Java Enterprise Edition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-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3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GC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smtClean="0"/>
                        <a:t>Garbage Collector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szemétgyűjtő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93413"/>
                  </a:ext>
                </a:extLst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8445-FF7B-477F-8FDC-F21EE1B7A817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Új nyelvi elemek áttekintése</a:t>
            </a:r>
            <a:endParaRPr lang="hu-HU" dirty="0"/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595963"/>
              </p:ext>
            </p:extLst>
          </p:nvPr>
        </p:nvGraphicFramePr>
        <p:xfrm>
          <a:off x="1096963" y="1179820"/>
          <a:ext cx="10058400" cy="520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91">
                  <a:extLst>
                    <a:ext uri="{9D8B030D-6E8A-4147-A177-3AD203B41FA5}">
                      <a16:colId xmlns:a16="http://schemas.microsoft.com/office/drawing/2014/main" val="674938120"/>
                    </a:ext>
                  </a:extLst>
                </a:gridCol>
                <a:gridCol w="7397180">
                  <a:extLst>
                    <a:ext uri="{9D8B030D-6E8A-4147-A177-3AD203B41FA5}">
                      <a16:colId xmlns:a16="http://schemas.microsoft.com/office/drawing/2014/main" val="3733500526"/>
                    </a:ext>
                  </a:extLst>
                </a:gridCol>
                <a:gridCol w="1569929">
                  <a:extLst>
                    <a:ext uri="{9D8B030D-6E8A-4147-A177-3AD203B41FA5}">
                      <a16:colId xmlns:a16="http://schemas.microsoft.com/office/drawing/2014/main" val="2761243993"/>
                    </a:ext>
                  </a:extLst>
                </a:gridCol>
              </a:tblGrid>
              <a:tr h="390012">
                <a:tc>
                  <a:txBody>
                    <a:bodyPr/>
                    <a:lstStyle/>
                    <a:p>
                      <a:r>
                        <a:rPr lang="hu-HU" sz="1600" b="0" dirty="0" smtClean="0"/>
                        <a:t>Verzió</a:t>
                      </a:r>
                      <a:endParaRPr lang="hu-H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0" dirty="0" smtClean="0"/>
                        <a:t>Új nyelvi elemek</a:t>
                      </a:r>
                      <a:endParaRPr lang="hu-H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0" dirty="0" smtClean="0"/>
                        <a:t>Kiadási dátum</a:t>
                      </a:r>
                      <a:endParaRPr lang="hu-H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59612"/>
                  </a:ext>
                </a:extLst>
              </a:tr>
              <a:tr h="1634844">
                <a:tc>
                  <a:txBody>
                    <a:bodyPr/>
                    <a:lstStyle/>
                    <a:p>
                      <a:r>
                        <a:rPr lang="hu-HU" sz="1600" b="0" dirty="0" smtClean="0"/>
                        <a:t>Java 10</a:t>
                      </a:r>
                      <a:endParaRPr lang="hu-H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600" b="0" dirty="0" smtClean="0"/>
                        <a:t>párhuzamos teljes </a:t>
                      </a:r>
                      <a:r>
                        <a:rPr lang="hu-HU" sz="1600" b="0" dirty="0" err="1" smtClean="0"/>
                        <a:t>garbage</a:t>
                      </a:r>
                      <a:r>
                        <a:rPr lang="hu-HU" sz="1600" b="0" dirty="0" smtClean="0"/>
                        <a:t> </a:t>
                      </a:r>
                      <a:r>
                        <a:rPr lang="hu-HU" sz="1600" b="0" dirty="0" err="1" smtClean="0"/>
                        <a:t>collection</a:t>
                      </a:r>
                      <a:r>
                        <a:rPr lang="hu-HU" sz="1600" b="0" dirty="0" smtClean="0"/>
                        <a:t> a G1 GC-</a:t>
                      </a:r>
                      <a:r>
                        <a:rPr lang="hu-HU" sz="1600" b="0" dirty="0" err="1" smtClean="0"/>
                        <a:t>hez</a:t>
                      </a:r>
                      <a:endParaRPr lang="hu-HU" sz="1600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dirty="0" smtClean="0"/>
                        <a:t>var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dirty="0" err="1" smtClean="0"/>
                        <a:t>copyOf</a:t>
                      </a:r>
                      <a:endParaRPr lang="hu-HU" sz="1600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dirty="0" err="1" smtClean="0"/>
                        <a:t>Graal</a:t>
                      </a:r>
                      <a:r>
                        <a:rPr lang="hu-HU" sz="1600" b="0" dirty="0" smtClean="0"/>
                        <a:t> 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dirty="0" smtClean="0"/>
                        <a:t>alternatív memóriaeszközök támogatása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dirty="0" err="1" smtClean="0"/>
                        <a:t>Docker</a:t>
                      </a:r>
                      <a:r>
                        <a:rPr lang="hu-HU" sz="1600" b="0" dirty="0" smtClean="0"/>
                        <a:t> észlelés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dirty="0" smtClean="0"/>
                        <a:t>gyorsabb </a:t>
                      </a:r>
                      <a:r>
                        <a:rPr lang="hu-HU" sz="1600" b="0" dirty="0" err="1" smtClean="0"/>
                        <a:t>JShell</a:t>
                      </a:r>
                      <a:r>
                        <a:rPr lang="hu-HU" sz="1600" b="0" dirty="0" smtClean="0"/>
                        <a:t> indulási idő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sz="1600" b="0" dirty="0" smtClean="0"/>
                        <a:t>2018.03.20.</a:t>
                      </a:r>
                      <a:endParaRPr lang="hu-H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39475"/>
                  </a:ext>
                </a:extLst>
              </a:tr>
              <a:tr h="1121952">
                <a:tc>
                  <a:txBody>
                    <a:bodyPr/>
                    <a:lstStyle/>
                    <a:p>
                      <a:r>
                        <a:rPr lang="hu-HU" sz="1600" b="0" dirty="0" smtClean="0"/>
                        <a:t>Java 9</a:t>
                      </a:r>
                      <a:endParaRPr lang="hu-H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dirty="0" smtClean="0"/>
                        <a:t>modul rendszer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dirty="0" err="1" smtClean="0"/>
                        <a:t>Collection</a:t>
                      </a:r>
                      <a:r>
                        <a:rPr lang="hu-HU" sz="1600" b="0" dirty="0" smtClean="0"/>
                        <a:t> </a:t>
                      </a:r>
                      <a:r>
                        <a:rPr lang="hu-HU" sz="1600" b="0" dirty="0" err="1" smtClean="0"/>
                        <a:t>factory</a:t>
                      </a:r>
                      <a:r>
                        <a:rPr lang="hu-HU" sz="1600" b="0" dirty="0" smtClean="0"/>
                        <a:t> metódusok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dirty="0" err="1" smtClean="0"/>
                        <a:t>JShell</a:t>
                      </a:r>
                      <a:r>
                        <a:rPr lang="hu-HU" sz="1600" b="0" dirty="0" smtClean="0"/>
                        <a:t>: Java REPL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dirty="0" smtClean="0"/>
                        <a:t>privát interfész metódusok</a:t>
                      </a:r>
                      <a:endParaRPr lang="hu-H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sz="1600" b="0" dirty="0" smtClean="0"/>
                        <a:t>2017.09.21.</a:t>
                      </a:r>
                      <a:endParaRPr lang="hu-H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42798"/>
                  </a:ext>
                </a:extLst>
              </a:tr>
              <a:tr h="1891291">
                <a:tc>
                  <a:txBody>
                    <a:bodyPr/>
                    <a:lstStyle/>
                    <a:p>
                      <a:r>
                        <a:rPr lang="hu-HU" sz="1600" b="0" dirty="0" smtClean="0"/>
                        <a:t>Java 8</a:t>
                      </a:r>
                      <a:endParaRPr lang="hu-H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dirty="0" smtClean="0"/>
                        <a:t>lambda kifejezések és funkcionális interfészek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dirty="0" err="1" smtClean="0"/>
                        <a:t>Stream</a:t>
                      </a:r>
                      <a:r>
                        <a:rPr lang="hu-HU" sz="1600" b="0" baseline="0" dirty="0" smtClean="0"/>
                        <a:t>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baseline="0" dirty="0" err="1" smtClean="0"/>
                        <a:t>default</a:t>
                      </a:r>
                      <a:r>
                        <a:rPr lang="hu-HU" sz="1600" b="0" baseline="0" dirty="0" smtClean="0"/>
                        <a:t> és statikus metódusok interfészekben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baseline="0" dirty="0" err="1" smtClean="0"/>
                        <a:t>Date</a:t>
                      </a:r>
                      <a:r>
                        <a:rPr lang="hu-HU" sz="1600" b="0" baseline="0" dirty="0" smtClean="0"/>
                        <a:t> and Time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baseline="0" dirty="0" err="1" smtClean="0"/>
                        <a:t>Collection</a:t>
                      </a:r>
                      <a:r>
                        <a:rPr lang="hu-HU" sz="1600" b="0" baseline="0" dirty="0" smtClean="0"/>
                        <a:t> API újítások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baseline="0" dirty="0" err="1" smtClean="0"/>
                        <a:t>core</a:t>
                      </a:r>
                      <a:r>
                        <a:rPr lang="hu-HU" sz="1600" b="0" baseline="0" dirty="0" smtClean="0"/>
                        <a:t> API újítások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600" b="0" baseline="0" dirty="0" err="1" smtClean="0"/>
                        <a:t>Optional</a:t>
                      </a:r>
                      <a:endParaRPr lang="hu-H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u-HU" sz="1600" b="0" dirty="0" smtClean="0"/>
                        <a:t>2014.03.18.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35850"/>
                  </a:ext>
                </a:extLst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98B-000F-4344-BE15-A88EACE4B942}" type="datetime8">
              <a:rPr lang="hu-HU" smtClean="0"/>
              <a:t>2018. 05. 07. 22:20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86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Új nyelvi elemek áttekintése</a:t>
            </a:r>
            <a:endParaRPr lang="hu-HU" dirty="0"/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118585"/>
              </p:ext>
            </p:extLst>
          </p:nvPr>
        </p:nvGraphicFramePr>
        <p:xfrm>
          <a:off x="1096963" y="1223962"/>
          <a:ext cx="10058400" cy="4888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91">
                  <a:extLst>
                    <a:ext uri="{9D8B030D-6E8A-4147-A177-3AD203B41FA5}">
                      <a16:colId xmlns:a16="http://schemas.microsoft.com/office/drawing/2014/main" val="674938120"/>
                    </a:ext>
                  </a:extLst>
                </a:gridCol>
                <a:gridCol w="7397180">
                  <a:extLst>
                    <a:ext uri="{9D8B030D-6E8A-4147-A177-3AD203B41FA5}">
                      <a16:colId xmlns:a16="http://schemas.microsoft.com/office/drawing/2014/main" val="3733500526"/>
                    </a:ext>
                  </a:extLst>
                </a:gridCol>
                <a:gridCol w="1569929">
                  <a:extLst>
                    <a:ext uri="{9D8B030D-6E8A-4147-A177-3AD203B41FA5}">
                      <a16:colId xmlns:a16="http://schemas.microsoft.com/office/drawing/2014/main" val="2761243993"/>
                    </a:ext>
                  </a:extLst>
                </a:gridCol>
              </a:tblGrid>
              <a:tr h="396037">
                <a:tc>
                  <a:txBody>
                    <a:bodyPr/>
                    <a:lstStyle/>
                    <a:p>
                      <a:r>
                        <a:rPr lang="hu-HU" dirty="0" smtClean="0"/>
                        <a:t>Verzió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Új nyelvi elemek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Kiadási dátum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59612"/>
                  </a:ext>
                </a:extLst>
              </a:tr>
              <a:tr h="1269490">
                <a:tc>
                  <a:txBody>
                    <a:bodyPr/>
                    <a:lstStyle/>
                    <a:p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7 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try-with-resources</a:t>
                      </a:r>
                      <a:endParaRPr lang="hu-H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Stringekre</a:t>
                      </a:r>
                      <a:endParaRPr lang="hu-H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NIO.2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aláhúzásjel szám literálokban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2011.07.07.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91663"/>
                  </a:ext>
                </a:extLst>
              </a:tr>
              <a:tr h="683572">
                <a:tc>
                  <a:txBody>
                    <a:bodyPr/>
                    <a:lstStyle/>
                    <a:p>
                      <a:r>
                        <a:rPr lang="hu-HU" dirty="0" smtClean="0"/>
                        <a:t>Java 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/>
                        <a:t>Collections</a:t>
                      </a:r>
                      <a:r>
                        <a:rPr lang="hu-HU" dirty="0" smtClean="0"/>
                        <a:t> Framework újítások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/>
                        <a:t>Console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/>
                        <a:t>2006.12.11.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37135"/>
                  </a:ext>
                </a:extLst>
              </a:tr>
              <a:tr h="976531">
                <a:tc>
                  <a:txBody>
                    <a:bodyPr/>
                    <a:lstStyle/>
                    <a:p>
                      <a:r>
                        <a:rPr lang="hu-HU" dirty="0" smtClean="0"/>
                        <a:t>Java 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/>
                        <a:t>generics</a:t>
                      </a:r>
                      <a:endParaRPr lang="hu-H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/>
                        <a:t>enum</a:t>
                      </a:r>
                      <a:endParaRPr lang="hu-HU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dirty="0" err="1" smtClean="0"/>
                        <a:t>Executor</a:t>
                      </a:r>
                      <a:r>
                        <a:rPr lang="hu-HU" dirty="0" smtClean="0"/>
                        <a:t> Framework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/>
                        <a:t>2004.09.29.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404335"/>
                  </a:ext>
                </a:extLst>
              </a:tr>
              <a:tr h="1562449">
                <a:tc>
                  <a:txBody>
                    <a:bodyPr/>
                    <a:lstStyle/>
                    <a:p>
                      <a:r>
                        <a:rPr lang="hu-HU" dirty="0" smtClean="0"/>
                        <a:t>Java 11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HTTP kliens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/>
                        <a:t>Epsilon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garbage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collector</a:t>
                      </a:r>
                      <a:endParaRPr lang="hu-H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baseline="0" dirty="0" smtClean="0"/>
                        <a:t>var kiterjesztése lambda kifejezések paramétereire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baseline="0" dirty="0" err="1" smtClean="0"/>
                        <a:t>raw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String</a:t>
                      </a:r>
                      <a:r>
                        <a:rPr lang="hu-HU" baseline="0" dirty="0" smtClean="0"/>
                        <a:t> literálok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baseline="0" dirty="0" err="1" smtClean="0"/>
                        <a:t>switch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expressions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/>
                        <a:t>2018.09.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54293"/>
                  </a:ext>
                </a:extLst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EC27-6FD3-4C3B-AD92-A65996EE529A}" type="datetime8">
              <a:rPr lang="hu-HU" smtClean="0"/>
              <a:t>2018. 05. 07. 22:20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© 2018 A&amp;K Akadémia – Minden Jog Fenntartva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A8B4-9A38-47AB-BAB3-71DC6D89A75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9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-akademia-tema">
  <a:themeElements>
    <a:clrScheme name="Java Akadémi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960000"/>
      </a:accent1>
      <a:accent2>
        <a:srgbClr val="4B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DF5E9D5D-9502-4542-AE5E-B1828C459986}" vid="{23CCDC0A-F36F-4769-AA6A-0800C48B4E2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A&amp;K Akadémia kék sablon</Template>
  <TotalTime>0</TotalTime>
  <Words>4765</Words>
  <Application>Microsoft Office PowerPoint</Application>
  <PresentationFormat>Szélesvásznú</PresentationFormat>
  <Paragraphs>1211</Paragraphs>
  <Slides>63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DejaVu Serif</vt:lpstr>
      <vt:lpstr>inherit</vt:lpstr>
      <vt:lpstr>Liberation Mono</vt:lpstr>
      <vt:lpstr>Times New Roman</vt:lpstr>
      <vt:lpstr>java-akademia-tema</vt:lpstr>
      <vt:lpstr>A Java nyelv újdonságai</vt:lpstr>
      <vt:lpstr>Bevezető</vt:lpstr>
      <vt:lpstr>Mi a Java?</vt:lpstr>
      <vt:lpstr>Java verziók</vt:lpstr>
      <vt:lpstr>Java népszerűsége</vt:lpstr>
      <vt:lpstr>Java működése</vt:lpstr>
      <vt:lpstr>Rövidítések</vt:lpstr>
      <vt:lpstr>Új nyelvi elemek áttekintése</vt:lpstr>
      <vt:lpstr>Új nyelvi elemek áttekintése</vt:lpstr>
      <vt:lpstr>Java 10</vt:lpstr>
      <vt:lpstr>Java 10 – Párhuzamos teljes garbage collection a G1 GC-hez</vt:lpstr>
      <vt:lpstr>Java 10 – Párhuzamos teljes garbage collection a G1 GC-hez</vt:lpstr>
      <vt:lpstr>Java 10 – Párhuzamos teljes garbage collection a G1 GC-hez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Java 10 – Párhuzamos teljes garbage collection a G1 GC-hez</vt:lpstr>
      <vt:lpstr>Java 10 – Párhuzamos teljes garbage collection a G1 GC-hez</vt:lpstr>
      <vt:lpstr>Java 10 – Párhuzamos teljes garbage collection a G1 GC-hez</vt:lpstr>
      <vt:lpstr>Java 10 – var</vt:lpstr>
      <vt:lpstr>Java 10 – var</vt:lpstr>
      <vt:lpstr>Java 10 – copyOf</vt:lpstr>
      <vt:lpstr>Java 9/10 - GraalVM</vt:lpstr>
      <vt:lpstr>Java 10 – alternatív memóriaeszköz támogatás</vt:lpstr>
      <vt:lpstr>Java 10 – Docker észlelés</vt:lpstr>
      <vt:lpstr>Java 10 – gyorsabb JShell indulási idő</vt:lpstr>
      <vt:lpstr>Java 9</vt:lpstr>
      <vt:lpstr>Java 9 – Collection factory metódusok</vt:lpstr>
      <vt:lpstr>Java 9 – Collection factory metódusok</vt:lpstr>
      <vt:lpstr>Interfészek Java 8 előtt</vt:lpstr>
      <vt:lpstr>Interfészek Java 8-ban</vt:lpstr>
      <vt:lpstr>Interfészek Java 9-ben</vt:lpstr>
      <vt:lpstr>Java 9 – modul rendszer</vt:lpstr>
      <vt:lpstr>Java 9 – modul rendszer</vt:lpstr>
      <vt:lpstr>Java 9 – JShell</vt:lpstr>
      <vt:lpstr>Java 9 – JShell</vt:lpstr>
      <vt:lpstr>Java 8</vt:lpstr>
      <vt:lpstr>Java 8 – lambda kifejezések előtt</vt:lpstr>
      <vt:lpstr>Java 8 – lambda kifejezések segítségével</vt:lpstr>
      <vt:lpstr>Java 8 – lambda kifejezések</vt:lpstr>
      <vt:lpstr>Java 8 – funkcionális interfész</vt:lpstr>
      <vt:lpstr>Java 8 – funkcionális interfészek</vt:lpstr>
      <vt:lpstr>Java 8 – funkcionális interfészek</vt:lpstr>
      <vt:lpstr>Java 8 – Stream API nélkül</vt:lpstr>
      <vt:lpstr>Java 8 – Stream API segítségével</vt:lpstr>
      <vt:lpstr>Java 8 – Date and Time API</vt:lpstr>
      <vt:lpstr>Java 8 – Date and Time API</vt:lpstr>
      <vt:lpstr>Java 8 – Date and Time API</vt:lpstr>
      <vt:lpstr>Java 8 – Date and Time API</vt:lpstr>
      <vt:lpstr>Java 8 – Date and Time API</vt:lpstr>
      <vt:lpstr>Java 8 – Date and Time API</vt:lpstr>
      <vt:lpstr>Java 8 – Optional</vt:lpstr>
      <vt:lpstr>Java 8 – Optional</vt:lpstr>
      <vt:lpstr>Java 7</vt:lpstr>
      <vt:lpstr>Java 7 – aláhúzásjel szám literálokban</vt:lpstr>
      <vt:lpstr>Java 7 – aláhúzásjel szám literálokban</vt:lpstr>
      <vt:lpstr>Java 7 – switch String típussal</vt:lpstr>
      <vt:lpstr>Köszönöm a = figyelmet()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2018-05-07T20:19:36Z</dcterms:created>
  <dcterms:modified xsi:type="dcterms:W3CDTF">2018-05-07T20:20:42Z</dcterms:modified>
  <cp:contentStatus>Végleges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