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theme/themeOverride8.xml" ContentType="application/vnd.openxmlformats-officedocument.themeOverride+xml"/>
  <Override PartName="/ppt/notesSlides/notesSlide8.xml" ContentType="application/vnd.openxmlformats-officedocument.presentationml.notesSlide+xml"/>
  <Override PartName="/ppt/theme/themeOverride9.xml" ContentType="application/vnd.openxmlformats-officedocument.themeOverride+xml"/>
  <Override PartName="/ppt/notesSlides/notesSlide9.xml" ContentType="application/vnd.openxmlformats-officedocument.presentationml.notesSlide+xml"/>
  <Override PartName="/ppt/theme/themeOverride10.xml" ContentType="application/vnd.openxmlformats-officedocument.themeOverride+xml"/>
  <Override PartName="/ppt/notesSlides/notesSlide10.xml" ContentType="application/vnd.openxmlformats-officedocument.presentationml.notesSlide+xml"/>
  <Override PartName="/ppt/theme/themeOverride11.xml" ContentType="application/vnd.openxmlformats-officedocument.themeOverride+xml"/>
  <Override PartName="/ppt/notesSlides/notesSlide11.xml" ContentType="application/vnd.openxmlformats-officedocument.presentationml.notesSlide+xml"/>
  <Override PartName="/ppt/theme/themeOverride12.xml" ContentType="application/vnd.openxmlformats-officedocument.themeOverride+xml"/>
  <Override PartName="/ppt/notesSlides/notesSlide12.xml" ContentType="application/vnd.openxmlformats-officedocument.presentationml.notesSlide+xml"/>
  <Override PartName="/ppt/theme/themeOverride13.xml" ContentType="application/vnd.openxmlformats-officedocument.themeOverride+xml"/>
  <Override PartName="/ppt/notesSlides/notesSlide13.xml" ContentType="application/vnd.openxmlformats-officedocument.presentationml.notesSlide+xml"/>
  <Override PartName="/ppt/theme/themeOverride14.xml" ContentType="application/vnd.openxmlformats-officedocument.themeOverride+xml"/>
  <Override PartName="/ppt/notesSlides/notesSlide14.xml" ContentType="application/vnd.openxmlformats-officedocument.presentationml.notesSlide+xml"/>
  <Override PartName="/ppt/theme/themeOverride15.xml" ContentType="application/vnd.openxmlformats-officedocument.themeOverride+xml"/>
  <Override PartName="/ppt/notesSlides/notesSlide15.xml" ContentType="application/vnd.openxmlformats-officedocument.presentationml.notesSlide+xml"/>
  <Override PartName="/ppt/theme/themeOverride16.xml" ContentType="application/vnd.openxmlformats-officedocument.themeOverride+xml"/>
  <Override PartName="/ppt/notesSlides/notesSlide16.xml" ContentType="application/vnd.openxmlformats-officedocument.presentationml.notesSlide+xml"/>
  <Override PartName="/ppt/theme/themeOverride17.xml" ContentType="application/vnd.openxmlformats-officedocument.themeOverride+xml"/>
  <Override PartName="/ppt/notesSlides/notesSlide17.xml" ContentType="application/vnd.openxmlformats-officedocument.presentationml.notesSlide+xml"/>
  <Override PartName="/ppt/theme/themeOverride18.xml" ContentType="application/vnd.openxmlformats-officedocument.themeOverride+xml"/>
  <Override PartName="/ppt/notesSlides/notesSlide18.xml" ContentType="application/vnd.openxmlformats-officedocument.presentationml.notesSlide+xml"/>
  <Override PartName="/ppt/theme/themeOverride19.xml" ContentType="application/vnd.openxmlformats-officedocument.themeOverride+xml"/>
  <Override PartName="/ppt/notesSlides/notesSlide19.xml" ContentType="application/vnd.openxmlformats-officedocument.presentationml.notesSlide+xml"/>
  <Override PartName="/ppt/theme/themeOverride20.xml" ContentType="application/vnd.openxmlformats-officedocument.themeOverride+xml"/>
  <Override PartName="/ppt/notesSlides/notesSlide20.xml" ContentType="application/vnd.openxmlformats-officedocument.presentationml.notesSlide+xml"/>
  <Override PartName="/ppt/theme/themeOverride21.xml" ContentType="application/vnd.openxmlformats-officedocument.themeOverride+xml"/>
  <Override PartName="/ppt/notesSlides/notesSlide21.xml" ContentType="application/vnd.openxmlformats-officedocument.presentationml.notesSlide+xml"/>
  <Override PartName="/ppt/theme/themeOverride22.xml" ContentType="application/vnd.openxmlformats-officedocument.themeOverride+xml"/>
  <Override PartName="/ppt/notesSlides/notesSlide22.xml" ContentType="application/vnd.openxmlformats-officedocument.presentationml.notesSlide+xml"/>
  <Override PartName="/ppt/theme/themeOverride23.xml" ContentType="application/vnd.openxmlformats-officedocument.themeOverride+xml"/>
  <Override PartName="/ppt/notesSlides/notesSlide23.xml" ContentType="application/vnd.openxmlformats-officedocument.presentationml.notesSlide+xml"/>
  <Override PartName="/ppt/theme/themeOverride24.xml" ContentType="application/vnd.openxmlformats-officedocument.themeOverride+xml"/>
  <Override PartName="/ppt/notesSlides/notesSlide24.xml" ContentType="application/vnd.openxmlformats-officedocument.presentationml.notesSlide+xml"/>
  <Override PartName="/ppt/theme/themeOverride25.xml" ContentType="application/vnd.openxmlformats-officedocument.themeOverride+xml"/>
  <Override PartName="/ppt/notesSlides/notesSlide25.xml" ContentType="application/vnd.openxmlformats-officedocument.presentationml.notesSlide+xml"/>
  <Override PartName="/ppt/theme/themeOverride26.xml" ContentType="application/vnd.openxmlformats-officedocument.themeOverride+xml"/>
  <Override PartName="/ppt/notesSlides/notesSlide26.xml" ContentType="application/vnd.openxmlformats-officedocument.presentationml.notesSlide+xml"/>
  <Override PartName="/ppt/theme/themeOverride27.xml" ContentType="application/vnd.openxmlformats-officedocument.themeOverride+xml"/>
  <Override PartName="/ppt/notesSlides/notesSlide27.xml" ContentType="application/vnd.openxmlformats-officedocument.presentationml.notesSlide+xml"/>
  <Override PartName="/ppt/theme/themeOverride28.xml" ContentType="application/vnd.openxmlformats-officedocument.themeOverride+xml"/>
  <Override PartName="/ppt/notesSlides/notesSlide28.xml" ContentType="application/vnd.openxmlformats-officedocument.presentationml.notesSlide+xml"/>
  <Override PartName="/ppt/theme/themeOverride29.xml" ContentType="application/vnd.openxmlformats-officedocument.themeOverride+xml"/>
  <Override PartName="/ppt/notesSlides/notesSlide29.xml" ContentType="application/vnd.openxmlformats-officedocument.presentationml.notesSlide+xml"/>
  <Override PartName="/ppt/theme/themeOverride30.xml" ContentType="application/vnd.openxmlformats-officedocument.themeOverride+xml"/>
  <Override PartName="/ppt/notesSlides/notesSlide30.xml" ContentType="application/vnd.openxmlformats-officedocument.presentationml.notesSlide+xml"/>
  <Override PartName="/ppt/theme/themeOverride31.xml" ContentType="application/vnd.openxmlformats-officedocument.themeOverride+xml"/>
  <Override PartName="/ppt/notesSlides/notesSlide31.xml" ContentType="application/vnd.openxmlformats-officedocument.presentationml.notesSlide+xml"/>
  <Override PartName="/ppt/theme/themeOverride32.xml" ContentType="application/vnd.openxmlformats-officedocument.themeOverride+xml"/>
  <Override PartName="/ppt/notesSlides/notesSlide32.xml" ContentType="application/vnd.openxmlformats-officedocument.presentationml.notesSlide+xml"/>
  <Override PartName="/ppt/theme/themeOverride33.xml" ContentType="application/vnd.openxmlformats-officedocument.themeOverride+xml"/>
  <Override PartName="/ppt/notesSlides/notesSlide33.xml" ContentType="application/vnd.openxmlformats-officedocument.presentationml.notesSlide+xml"/>
  <Override PartName="/ppt/theme/themeOverride34.xml" ContentType="application/vnd.openxmlformats-officedocument.themeOverride+xml"/>
  <Override PartName="/ppt/notesSlides/notesSlide34.xml" ContentType="application/vnd.openxmlformats-officedocument.presentationml.notesSlide+xml"/>
  <Override PartName="/ppt/theme/themeOverride35.xml" ContentType="application/vnd.openxmlformats-officedocument.themeOverride+xml"/>
  <Override PartName="/ppt/notesSlides/notesSlide35.xml" ContentType="application/vnd.openxmlformats-officedocument.presentationml.notesSlide+xml"/>
  <Override PartName="/ppt/theme/themeOverride36.xml" ContentType="application/vnd.openxmlformats-officedocument.themeOverride+xml"/>
  <Override PartName="/ppt/notesSlides/notesSlide36.xml" ContentType="application/vnd.openxmlformats-officedocument.presentationml.notesSlide+xml"/>
  <Override PartName="/ppt/theme/themeOverride37.xml" ContentType="application/vnd.openxmlformats-officedocument.themeOverride+xml"/>
  <Override PartName="/ppt/notesSlides/notesSlide37.xml" ContentType="application/vnd.openxmlformats-officedocument.presentationml.notesSlide+xml"/>
  <Override PartName="/ppt/theme/themeOverride38.xml" ContentType="application/vnd.openxmlformats-officedocument.themeOverride+xml"/>
  <Override PartName="/ppt/notesSlides/notesSlide38.xml" ContentType="application/vnd.openxmlformats-officedocument.presentationml.notesSlide+xml"/>
  <Override PartName="/ppt/theme/themeOverride39.xml" ContentType="application/vnd.openxmlformats-officedocument.themeOverride+xml"/>
  <Override PartName="/ppt/notesSlides/notesSlide39.xml" ContentType="application/vnd.openxmlformats-officedocument.presentationml.notesSlide+xml"/>
  <Override PartName="/ppt/theme/themeOverride40.xml" ContentType="application/vnd.openxmlformats-officedocument.themeOverride+xml"/>
  <Override PartName="/ppt/notesSlides/notesSlide40.xml" ContentType="application/vnd.openxmlformats-officedocument.presentationml.notesSlide+xml"/>
  <Override PartName="/ppt/theme/themeOverride41.xml" ContentType="application/vnd.openxmlformats-officedocument.themeOverride+xml"/>
  <Override PartName="/ppt/notesSlides/notesSlide41.xml" ContentType="application/vnd.openxmlformats-officedocument.presentationml.notesSlide+xml"/>
  <Override PartName="/ppt/theme/themeOverride42.xml" ContentType="application/vnd.openxmlformats-officedocument.themeOverride+xml"/>
  <Override PartName="/ppt/notesSlides/notesSlide42.xml" ContentType="application/vnd.openxmlformats-officedocument.presentationml.notesSlide+xml"/>
  <Override PartName="/ppt/theme/themeOverride43.xml" ContentType="application/vnd.openxmlformats-officedocument.themeOverride+xml"/>
  <Override PartName="/ppt/notesSlides/notesSlide43.xml" ContentType="application/vnd.openxmlformats-officedocument.presentationml.notesSlide+xml"/>
  <Override PartName="/ppt/theme/themeOverride44.xml" ContentType="application/vnd.openxmlformats-officedocument.themeOverride+xml"/>
  <Override PartName="/ppt/notesSlides/notesSlide44.xml" ContentType="application/vnd.openxmlformats-officedocument.presentationml.notesSlide+xml"/>
  <Override PartName="/ppt/theme/themeOverride45.xml" ContentType="application/vnd.openxmlformats-officedocument.themeOverride+xml"/>
  <Override PartName="/ppt/notesSlides/notesSlide45.xml" ContentType="application/vnd.openxmlformats-officedocument.presentationml.notesSlide+xml"/>
  <Override PartName="/ppt/theme/themeOverride46.xml" ContentType="application/vnd.openxmlformats-officedocument.themeOverride+xml"/>
  <Override PartName="/ppt/notesSlides/notesSlide46.xml" ContentType="application/vnd.openxmlformats-officedocument.presentationml.notesSlide+xml"/>
  <Override PartName="/ppt/theme/themeOverride47.xml" ContentType="application/vnd.openxmlformats-officedocument.themeOverride+xml"/>
  <Override PartName="/ppt/notesSlides/notesSlide47.xml" ContentType="application/vnd.openxmlformats-officedocument.presentationml.notesSlide+xml"/>
  <Override PartName="/ppt/theme/themeOverride48.xml" ContentType="application/vnd.openxmlformats-officedocument.themeOverride+xml"/>
  <Override PartName="/ppt/notesSlides/notesSlide48.xml" ContentType="application/vnd.openxmlformats-officedocument.presentationml.notesSlide+xml"/>
  <Override PartName="/ppt/theme/themeOverride49.xml" ContentType="application/vnd.openxmlformats-officedocument.themeOverride+xml"/>
  <Override PartName="/ppt/notesSlides/notesSlide49.xml" ContentType="application/vnd.openxmlformats-officedocument.presentationml.notesSlide+xml"/>
  <Override PartName="/ppt/theme/themeOverride50.xml" ContentType="application/vnd.openxmlformats-officedocument.themeOverride+xml"/>
  <Override PartName="/ppt/notesSlides/notesSlide50.xml" ContentType="application/vnd.openxmlformats-officedocument.presentationml.notesSlide+xml"/>
  <Override PartName="/ppt/theme/themeOverride51.xml" ContentType="application/vnd.openxmlformats-officedocument.themeOverride+xml"/>
  <Override PartName="/ppt/notesSlides/notesSlide51.xml" ContentType="application/vnd.openxmlformats-officedocument.presentationml.notesSlide+xml"/>
  <Override PartName="/ppt/theme/themeOverride52.xml" ContentType="application/vnd.openxmlformats-officedocument.themeOverride+xml"/>
  <Override PartName="/ppt/notesSlides/notesSlide52.xml" ContentType="application/vnd.openxmlformats-officedocument.presentationml.notesSlide+xml"/>
  <Override PartName="/ppt/theme/themeOverride53.xml" ContentType="application/vnd.openxmlformats-officedocument.themeOverr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8"/>
  </p:notesMasterIdLst>
  <p:sldIdLst>
    <p:sldId id="256" r:id="rId2"/>
    <p:sldId id="500" r:id="rId3"/>
    <p:sldId id="442" r:id="rId4"/>
    <p:sldId id="489" r:id="rId5"/>
    <p:sldId id="488" r:id="rId6"/>
    <p:sldId id="490" r:id="rId7"/>
    <p:sldId id="487" r:id="rId8"/>
    <p:sldId id="492" r:id="rId9"/>
    <p:sldId id="491" r:id="rId10"/>
    <p:sldId id="493" r:id="rId11"/>
    <p:sldId id="495" r:id="rId12"/>
    <p:sldId id="486" r:id="rId13"/>
    <p:sldId id="476" r:id="rId14"/>
    <p:sldId id="475" r:id="rId15"/>
    <p:sldId id="441" r:id="rId16"/>
    <p:sldId id="443" r:id="rId17"/>
    <p:sldId id="503" r:id="rId18"/>
    <p:sldId id="444" r:id="rId19"/>
    <p:sldId id="445" r:id="rId20"/>
    <p:sldId id="446" r:id="rId21"/>
    <p:sldId id="447" r:id="rId22"/>
    <p:sldId id="484" r:id="rId23"/>
    <p:sldId id="450" r:id="rId24"/>
    <p:sldId id="477" r:id="rId25"/>
    <p:sldId id="478" r:id="rId26"/>
    <p:sldId id="454" r:id="rId27"/>
    <p:sldId id="504" r:id="rId28"/>
    <p:sldId id="448" r:id="rId29"/>
    <p:sldId id="505" r:id="rId30"/>
    <p:sldId id="480" r:id="rId31"/>
    <p:sldId id="449" r:id="rId32"/>
    <p:sldId id="451" r:id="rId33"/>
    <p:sldId id="483" r:id="rId34"/>
    <p:sldId id="459" r:id="rId35"/>
    <p:sldId id="458" r:id="rId36"/>
    <p:sldId id="506" r:id="rId37"/>
    <p:sldId id="479" r:id="rId38"/>
    <p:sldId id="455" r:id="rId39"/>
    <p:sldId id="507" r:id="rId40"/>
    <p:sldId id="461" r:id="rId41"/>
    <p:sldId id="464" r:id="rId42"/>
    <p:sldId id="466" r:id="rId43"/>
    <p:sldId id="514" r:id="rId44"/>
    <p:sldId id="517" r:id="rId45"/>
    <p:sldId id="510" r:id="rId46"/>
    <p:sldId id="512" r:id="rId47"/>
    <p:sldId id="513" r:id="rId48"/>
    <p:sldId id="516" r:id="rId49"/>
    <p:sldId id="467" r:id="rId50"/>
    <p:sldId id="468" r:id="rId51"/>
    <p:sldId id="469" r:id="rId52"/>
    <p:sldId id="501" r:id="rId53"/>
    <p:sldId id="502" r:id="rId54"/>
    <p:sldId id="470" r:id="rId55"/>
    <p:sldId id="473" r:id="rId56"/>
    <p:sldId id="474" r:id="rId57"/>
  </p:sldIdLst>
  <p:sldSz cx="9144000" cy="6858000" type="screen4x3"/>
  <p:notesSz cx="6858000" cy="9144000"/>
  <p:embeddedFontLst>
    <p:embeddedFont>
      <p:font typeface="Calibri" panose="020F0502020204030204" pitchFamily="34" charset="0"/>
      <p:regular r:id="rId59"/>
      <p:bold r:id="rId60"/>
      <p:italic r:id="rId61"/>
      <p:boldItalic r:id="rId6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9">
          <p15:clr>
            <a:srgbClr val="A4A3A4"/>
          </p15:clr>
        </p15:guide>
        <p15:guide id="2" pos="2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3AB"/>
    <a:srgbClr val="2191C7"/>
    <a:srgbClr val="1A8CBB"/>
    <a:srgbClr val="4B4B4B"/>
    <a:srgbClr val="23262A"/>
    <a:srgbClr val="E1E1E1"/>
    <a:srgbClr val="01009A"/>
    <a:srgbClr val="788CA0"/>
    <a:srgbClr val="465A6E"/>
    <a:srgbClr val="F3F4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5740" autoAdjust="0"/>
    <p:restoredTop sz="94085" autoAdjust="0"/>
  </p:normalViewPr>
  <p:slideViewPr>
    <p:cSldViewPr>
      <p:cViewPr varScale="1">
        <p:scale>
          <a:sx n="83" d="100"/>
          <a:sy n="83" d="100"/>
        </p:scale>
        <p:origin x="102" y="480"/>
      </p:cViewPr>
      <p:guideLst>
        <p:guide orient="horz" pos="4319"/>
        <p:guide pos="22"/>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2.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B8B8BF-3BD6-4E05-BF37-EFC1C05DA085}" type="datetimeFigureOut">
              <a:rPr lang="en-US" smtClean="0"/>
              <a:pPr/>
              <a:t>2/4/2019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5D07C3-F253-4F8C-BD03-74EF84C232B3}" type="slidenum">
              <a:rPr lang="en-US" smtClean="0"/>
              <a:pPr/>
              <a:t>‹#›</a:t>
            </a:fld>
            <a:endParaRPr lang="en-US"/>
          </a:p>
        </p:txBody>
      </p:sp>
    </p:spTree>
    <p:extLst>
      <p:ext uri="{BB962C8B-B14F-4D97-AF65-F5344CB8AC3E}">
        <p14:creationId xmlns:p14="http://schemas.microsoft.com/office/powerpoint/2010/main" val="588714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5D07C3-F253-4F8C-BD03-74EF84C232B3}" type="slidenum">
              <a:rPr lang="en-US" smtClean="0"/>
              <a:pPr/>
              <a:t>2</a:t>
            </a:fld>
            <a:endParaRPr lang="en-US" dirty="0"/>
          </a:p>
        </p:txBody>
      </p:sp>
    </p:spTree>
    <p:extLst>
      <p:ext uri="{BB962C8B-B14F-4D97-AF65-F5344CB8AC3E}">
        <p14:creationId xmlns:p14="http://schemas.microsoft.com/office/powerpoint/2010/main" val="2982170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5D07C3-F253-4F8C-BD03-74EF84C232B3}" type="slidenum">
              <a:rPr lang="en-US" smtClean="0"/>
              <a:pPr/>
              <a:t>11</a:t>
            </a:fld>
            <a:endParaRPr lang="en-US" dirty="0"/>
          </a:p>
        </p:txBody>
      </p:sp>
    </p:spTree>
    <p:extLst>
      <p:ext uri="{BB962C8B-B14F-4D97-AF65-F5344CB8AC3E}">
        <p14:creationId xmlns:p14="http://schemas.microsoft.com/office/powerpoint/2010/main" val="24572075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5D07C3-F253-4F8C-BD03-74EF84C232B3}" type="slidenum">
              <a:rPr lang="en-US" smtClean="0"/>
              <a:pPr/>
              <a:t>12</a:t>
            </a:fld>
            <a:endParaRPr lang="en-US" dirty="0"/>
          </a:p>
        </p:txBody>
      </p:sp>
    </p:spTree>
    <p:extLst>
      <p:ext uri="{BB962C8B-B14F-4D97-AF65-F5344CB8AC3E}">
        <p14:creationId xmlns:p14="http://schemas.microsoft.com/office/powerpoint/2010/main" val="2205209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5D07C3-F253-4F8C-BD03-74EF84C232B3}" type="slidenum">
              <a:rPr lang="en-US" smtClean="0"/>
              <a:pPr/>
              <a:t>13</a:t>
            </a:fld>
            <a:endParaRPr lang="en-US" dirty="0"/>
          </a:p>
        </p:txBody>
      </p:sp>
    </p:spTree>
    <p:extLst>
      <p:ext uri="{BB962C8B-B14F-4D97-AF65-F5344CB8AC3E}">
        <p14:creationId xmlns:p14="http://schemas.microsoft.com/office/powerpoint/2010/main" val="956781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5D07C3-F253-4F8C-BD03-74EF84C232B3}" type="slidenum">
              <a:rPr lang="en-US" smtClean="0"/>
              <a:pPr/>
              <a:t>14</a:t>
            </a:fld>
            <a:endParaRPr lang="en-US" dirty="0"/>
          </a:p>
        </p:txBody>
      </p:sp>
    </p:spTree>
    <p:extLst>
      <p:ext uri="{BB962C8B-B14F-4D97-AF65-F5344CB8AC3E}">
        <p14:creationId xmlns:p14="http://schemas.microsoft.com/office/powerpoint/2010/main" val="110163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5D07C3-F253-4F8C-BD03-74EF84C232B3}" type="slidenum">
              <a:rPr lang="en-US" smtClean="0"/>
              <a:pPr/>
              <a:t>15</a:t>
            </a:fld>
            <a:endParaRPr lang="en-US" dirty="0"/>
          </a:p>
        </p:txBody>
      </p:sp>
    </p:spTree>
    <p:extLst>
      <p:ext uri="{BB962C8B-B14F-4D97-AF65-F5344CB8AC3E}">
        <p14:creationId xmlns:p14="http://schemas.microsoft.com/office/powerpoint/2010/main" val="11222650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5D07C3-F253-4F8C-BD03-74EF84C232B3}" type="slidenum">
              <a:rPr lang="en-US" smtClean="0"/>
              <a:pPr/>
              <a:t>16</a:t>
            </a:fld>
            <a:endParaRPr lang="en-US" dirty="0"/>
          </a:p>
        </p:txBody>
      </p:sp>
    </p:spTree>
    <p:extLst>
      <p:ext uri="{BB962C8B-B14F-4D97-AF65-F5344CB8AC3E}">
        <p14:creationId xmlns:p14="http://schemas.microsoft.com/office/powerpoint/2010/main" val="16507282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5D07C3-F253-4F8C-BD03-74EF84C232B3}" type="slidenum">
              <a:rPr lang="en-US" smtClean="0"/>
              <a:pPr/>
              <a:t>17</a:t>
            </a:fld>
            <a:endParaRPr lang="en-US" dirty="0"/>
          </a:p>
        </p:txBody>
      </p:sp>
    </p:spTree>
    <p:extLst>
      <p:ext uri="{BB962C8B-B14F-4D97-AF65-F5344CB8AC3E}">
        <p14:creationId xmlns:p14="http://schemas.microsoft.com/office/powerpoint/2010/main" val="34154103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5D07C3-F253-4F8C-BD03-74EF84C232B3}" type="slidenum">
              <a:rPr lang="en-US" smtClean="0"/>
              <a:pPr/>
              <a:t>18</a:t>
            </a:fld>
            <a:endParaRPr lang="en-US" dirty="0"/>
          </a:p>
        </p:txBody>
      </p:sp>
    </p:spTree>
    <p:extLst>
      <p:ext uri="{BB962C8B-B14F-4D97-AF65-F5344CB8AC3E}">
        <p14:creationId xmlns:p14="http://schemas.microsoft.com/office/powerpoint/2010/main" val="39627086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5D07C3-F253-4F8C-BD03-74EF84C232B3}" type="slidenum">
              <a:rPr lang="en-US" smtClean="0"/>
              <a:pPr/>
              <a:t>19</a:t>
            </a:fld>
            <a:endParaRPr lang="en-US" dirty="0"/>
          </a:p>
        </p:txBody>
      </p:sp>
    </p:spTree>
    <p:extLst>
      <p:ext uri="{BB962C8B-B14F-4D97-AF65-F5344CB8AC3E}">
        <p14:creationId xmlns:p14="http://schemas.microsoft.com/office/powerpoint/2010/main" val="3349504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5D07C3-F253-4F8C-BD03-74EF84C232B3}" type="slidenum">
              <a:rPr lang="en-US" smtClean="0"/>
              <a:pPr/>
              <a:t>20</a:t>
            </a:fld>
            <a:endParaRPr lang="en-US" dirty="0"/>
          </a:p>
        </p:txBody>
      </p:sp>
    </p:spTree>
    <p:extLst>
      <p:ext uri="{BB962C8B-B14F-4D97-AF65-F5344CB8AC3E}">
        <p14:creationId xmlns:p14="http://schemas.microsoft.com/office/powerpoint/2010/main" val="3248540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5D07C3-F253-4F8C-BD03-74EF84C232B3}" type="slidenum">
              <a:rPr lang="en-US" smtClean="0"/>
              <a:pPr/>
              <a:t>3</a:t>
            </a:fld>
            <a:endParaRPr lang="en-US" dirty="0"/>
          </a:p>
        </p:txBody>
      </p:sp>
    </p:spTree>
    <p:extLst>
      <p:ext uri="{BB962C8B-B14F-4D97-AF65-F5344CB8AC3E}">
        <p14:creationId xmlns:p14="http://schemas.microsoft.com/office/powerpoint/2010/main" val="2531867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5D07C3-F253-4F8C-BD03-74EF84C232B3}" type="slidenum">
              <a:rPr lang="en-US" smtClean="0"/>
              <a:pPr/>
              <a:t>21</a:t>
            </a:fld>
            <a:endParaRPr lang="en-US" dirty="0"/>
          </a:p>
        </p:txBody>
      </p:sp>
    </p:spTree>
    <p:extLst>
      <p:ext uri="{BB962C8B-B14F-4D97-AF65-F5344CB8AC3E}">
        <p14:creationId xmlns:p14="http://schemas.microsoft.com/office/powerpoint/2010/main" val="1282935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5D07C3-F253-4F8C-BD03-74EF84C232B3}" type="slidenum">
              <a:rPr lang="en-US" smtClean="0"/>
              <a:pPr/>
              <a:t>22</a:t>
            </a:fld>
            <a:endParaRPr lang="en-US" dirty="0"/>
          </a:p>
        </p:txBody>
      </p:sp>
    </p:spTree>
    <p:extLst>
      <p:ext uri="{BB962C8B-B14F-4D97-AF65-F5344CB8AC3E}">
        <p14:creationId xmlns:p14="http://schemas.microsoft.com/office/powerpoint/2010/main" val="23767048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5D07C3-F253-4F8C-BD03-74EF84C232B3}" type="slidenum">
              <a:rPr lang="en-US" smtClean="0"/>
              <a:pPr/>
              <a:t>23</a:t>
            </a:fld>
            <a:endParaRPr lang="en-US" dirty="0"/>
          </a:p>
        </p:txBody>
      </p:sp>
    </p:spTree>
    <p:extLst>
      <p:ext uri="{BB962C8B-B14F-4D97-AF65-F5344CB8AC3E}">
        <p14:creationId xmlns:p14="http://schemas.microsoft.com/office/powerpoint/2010/main" val="16683455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5D07C3-F253-4F8C-BD03-74EF84C232B3}" type="slidenum">
              <a:rPr lang="en-US" smtClean="0"/>
              <a:pPr/>
              <a:t>24</a:t>
            </a:fld>
            <a:endParaRPr lang="en-US" dirty="0"/>
          </a:p>
        </p:txBody>
      </p:sp>
    </p:spTree>
    <p:extLst>
      <p:ext uri="{BB962C8B-B14F-4D97-AF65-F5344CB8AC3E}">
        <p14:creationId xmlns:p14="http://schemas.microsoft.com/office/powerpoint/2010/main" val="11068712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5D07C3-F253-4F8C-BD03-74EF84C232B3}" type="slidenum">
              <a:rPr lang="en-US" smtClean="0"/>
              <a:pPr/>
              <a:t>25</a:t>
            </a:fld>
            <a:endParaRPr lang="en-US" dirty="0"/>
          </a:p>
        </p:txBody>
      </p:sp>
    </p:spTree>
    <p:extLst>
      <p:ext uri="{BB962C8B-B14F-4D97-AF65-F5344CB8AC3E}">
        <p14:creationId xmlns:p14="http://schemas.microsoft.com/office/powerpoint/2010/main" val="32856615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5D07C3-F253-4F8C-BD03-74EF84C232B3}" type="slidenum">
              <a:rPr lang="en-US" smtClean="0"/>
              <a:pPr/>
              <a:t>26</a:t>
            </a:fld>
            <a:endParaRPr lang="en-US" dirty="0"/>
          </a:p>
        </p:txBody>
      </p:sp>
    </p:spTree>
    <p:extLst>
      <p:ext uri="{BB962C8B-B14F-4D97-AF65-F5344CB8AC3E}">
        <p14:creationId xmlns:p14="http://schemas.microsoft.com/office/powerpoint/2010/main" val="14594969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5D07C3-F253-4F8C-BD03-74EF84C232B3}" type="slidenum">
              <a:rPr lang="en-US" smtClean="0"/>
              <a:pPr/>
              <a:t>27</a:t>
            </a:fld>
            <a:endParaRPr lang="en-US" dirty="0"/>
          </a:p>
        </p:txBody>
      </p:sp>
    </p:spTree>
    <p:extLst>
      <p:ext uri="{BB962C8B-B14F-4D97-AF65-F5344CB8AC3E}">
        <p14:creationId xmlns:p14="http://schemas.microsoft.com/office/powerpoint/2010/main" val="10087130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5D07C3-F253-4F8C-BD03-74EF84C232B3}" type="slidenum">
              <a:rPr lang="en-US" smtClean="0"/>
              <a:pPr/>
              <a:t>28</a:t>
            </a:fld>
            <a:endParaRPr lang="en-US" dirty="0"/>
          </a:p>
        </p:txBody>
      </p:sp>
    </p:spTree>
    <p:extLst>
      <p:ext uri="{BB962C8B-B14F-4D97-AF65-F5344CB8AC3E}">
        <p14:creationId xmlns:p14="http://schemas.microsoft.com/office/powerpoint/2010/main" val="9553483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5D07C3-F253-4F8C-BD03-74EF84C232B3}" type="slidenum">
              <a:rPr lang="en-US" smtClean="0"/>
              <a:pPr/>
              <a:t>29</a:t>
            </a:fld>
            <a:endParaRPr lang="en-US" dirty="0"/>
          </a:p>
        </p:txBody>
      </p:sp>
    </p:spTree>
    <p:extLst>
      <p:ext uri="{BB962C8B-B14F-4D97-AF65-F5344CB8AC3E}">
        <p14:creationId xmlns:p14="http://schemas.microsoft.com/office/powerpoint/2010/main" val="2563297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5D07C3-F253-4F8C-BD03-74EF84C232B3}" type="slidenum">
              <a:rPr lang="en-US" smtClean="0"/>
              <a:pPr/>
              <a:t>30</a:t>
            </a:fld>
            <a:endParaRPr lang="en-US" dirty="0"/>
          </a:p>
        </p:txBody>
      </p:sp>
    </p:spTree>
    <p:extLst>
      <p:ext uri="{BB962C8B-B14F-4D97-AF65-F5344CB8AC3E}">
        <p14:creationId xmlns:p14="http://schemas.microsoft.com/office/powerpoint/2010/main" val="2643565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5D07C3-F253-4F8C-BD03-74EF84C232B3}" type="slidenum">
              <a:rPr lang="en-US" smtClean="0"/>
              <a:pPr/>
              <a:t>4</a:t>
            </a:fld>
            <a:endParaRPr lang="en-US" dirty="0"/>
          </a:p>
        </p:txBody>
      </p:sp>
    </p:spTree>
    <p:extLst>
      <p:ext uri="{BB962C8B-B14F-4D97-AF65-F5344CB8AC3E}">
        <p14:creationId xmlns:p14="http://schemas.microsoft.com/office/powerpoint/2010/main" val="13516507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5D07C3-F253-4F8C-BD03-74EF84C232B3}" type="slidenum">
              <a:rPr lang="en-US" smtClean="0"/>
              <a:pPr/>
              <a:t>31</a:t>
            </a:fld>
            <a:endParaRPr lang="en-US" dirty="0"/>
          </a:p>
        </p:txBody>
      </p:sp>
    </p:spTree>
    <p:extLst>
      <p:ext uri="{BB962C8B-B14F-4D97-AF65-F5344CB8AC3E}">
        <p14:creationId xmlns:p14="http://schemas.microsoft.com/office/powerpoint/2010/main" val="9408157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5D07C3-F253-4F8C-BD03-74EF84C232B3}" type="slidenum">
              <a:rPr lang="en-US" smtClean="0"/>
              <a:pPr/>
              <a:t>32</a:t>
            </a:fld>
            <a:endParaRPr lang="en-US" dirty="0"/>
          </a:p>
        </p:txBody>
      </p:sp>
    </p:spTree>
    <p:extLst>
      <p:ext uri="{BB962C8B-B14F-4D97-AF65-F5344CB8AC3E}">
        <p14:creationId xmlns:p14="http://schemas.microsoft.com/office/powerpoint/2010/main" val="17266774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5D07C3-F253-4F8C-BD03-74EF84C232B3}" type="slidenum">
              <a:rPr lang="en-US" smtClean="0"/>
              <a:pPr/>
              <a:t>33</a:t>
            </a:fld>
            <a:endParaRPr lang="en-US" dirty="0"/>
          </a:p>
        </p:txBody>
      </p:sp>
    </p:spTree>
    <p:extLst>
      <p:ext uri="{BB962C8B-B14F-4D97-AF65-F5344CB8AC3E}">
        <p14:creationId xmlns:p14="http://schemas.microsoft.com/office/powerpoint/2010/main" val="28865283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5D07C3-F253-4F8C-BD03-74EF84C232B3}" type="slidenum">
              <a:rPr lang="en-US" smtClean="0"/>
              <a:pPr/>
              <a:t>34</a:t>
            </a:fld>
            <a:endParaRPr lang="en-US" dirty="0"/>
          </a:p>
        </p:txBody>
      </p:sp>
    </p:spTree>
    <p:extLst>
      <p:ext uri="{BB962C8B-B14F-4D97-AF65-F5344CB8AC3E}">
        <p14:creationId xmlns:p14="http://schemas.microsoft.com/office/powerpoint/2010/main" val="15478235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5D07C3-F253-4F8C-BD03-74EF84C232B3}" type="slidenum">
              <a:rPr lang="en-US" smtClean="0"/>
              <a:pPr/>
              <a:t>35</a:t>
            </a:fld>
            <a:endParaRPr lang="en-US" dirty="0"/>
          </a:p>
        </p:txBody>
      </p:sp>
    </p:spTree>
    <p:extLst>
      <p:ext uri="{BB962C8B-B14F-4D97-AF65-F5344CB8AC3E}">
        <p14:creationId xmlns:p14="http://schemas.microsoft.com/office/powerpoint/2010/main" val="39664679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5D07C3-F253-4F8C-BD03-74EF84C232B3}" type="slidenum">
              <a:rPr lang="en-US" smtClean="0"/>
              <a:pPr/>
              <a:t>36</a:t>
            </a:fld>
            <a:endParaRPr lang="en-US" dirty="0"/>
          </a:p>
        </p:txBody>
      </p:sp>
    </p:spTree>
    <p:extLst>
      <p:ext uri="{BB962C8B-B14F-4D97-AF65-F5344CB8AC3E}">
        <p14:creationId xmlns:p14="http://schemas.microsoft.com/office/powerpoint/2010/main" val="283493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5D07C3-F253-4F8C-BD03-74EF84C232B3}" type="slidenum">
              <a:rPr lang="en-US" smtClean="0"/>
              <a:pPr/>
              <a:t>37</a:t>
            </a:fld>
            <a:endParaRPr lang="en-US" dirty="0"/>
          </a:p>
        </p:txBody>
      </p:sp>
    </p:spTree>
    <p:extLst>
      <p:ext uri="{BB962C8B-B14F-4D97-AF65-F5344CB8AC3E}">
        <p14:creationId xmlns:p14="http://schemas.microsoft.com/office/powerpoint/2010/main" val="38246811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5D07C3-F253-4F8C-BD03-74EF84C232B3}" type="slidenum">
              <a:rPr lang="en-US" smtClean="0"/>
              <a:pPr/>
              <a:t>38</a:t>
            </a:fld>
            <a:endParaRPr lang="en-US" dirty="0"/>
          </a:p>
        </p:txBody>
      </p:sp>
    </p:spTree>
    <p:extLst>
      <p:ext uri="{BB962C8B-B14F-4D97-AF65-F5344CB8AC3E}">
        <p14:creationId xmlns:p14="http://schemas.microsoft.com/office/powerpoint/2010/main" val="8041629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5D07C3-F253-4F8C-BD03-74EF84C232B3}" type="slidenum">
              <a:rPr lang="en-US" smtClean="0"/>
              <a:pPr/>
              <a:t>39</a:t>
            </a:fld>
            <a:endParaRPr lang="en-US" dirty="0"/>
          </a:p>
        </p:txBody>
      </p:sp>
    </p:spTree>
    <p:extLst>
      <p:ext uri="{BB962C8B-B14F-4D97-AF65-F5344CB8AC3E}">
        <p14:creationId xmlns:p14="http://schemas.microsoft.com/office/powerpoint/2010/main" val="39555015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5D07C3-F253-4F8C-BD03-74EF84C232B3}" type="slidenum">
              <a:rPr lang="en-US" smtClean="0"/>
              <a:pPr/>
              <a:t>40</a:t>
            </a:fld>
            <a:endParaRPr lang="en-US" dirty="0"/>
          </a:p>
        </p:txBody>
      </p:sp>
    </p:spTree>
    <p:extLst>
      <p:ext uri="{BB962C8B-B14F-4D97-AF65-F5344CB8AC3E}">
        <p14:creationId xmlns:p14="http://schemas.microsoft.com/office/powerpoint/2010/main" val="1644834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5D07C3-F253-4F8C-BD03-74EF84C232B3}" type="slidenum">
              <a:rPr lang="en-US" smtClean="0"/>
              <a:pPr/>
              <a:t>5</a:t>
            </a:fld>
            <a:endParaRPr lang="en-US" dirty="0"/>
          </a:p>
        </p:txBody>
      </p:sp>
    </p:spTree>
    <p:extLst>
      <p:ext uri="{BB962C8B-B14F-4D97-AF65-F5344CB8AC3E}">
        <p14:creationId xmlns:p14="http://schemas.microsoft.com/office/powerpoint/2010/main" val="22313524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5D07C3-F253-4F8C-BD03-74EF84C232B3}" type="slidenum">
              <a:rPr lang="en-US" smtClean="0"/>
              <a:pPr/>
              <a:t>41</a:t>
            </a:fld>
            <a:endParaRPr lang="en-US" dirty="0"/>
          </a:p>
        </p:txBody>
      </p:sp>
    </p:spTree>
    <p:extLst>
      <p:ext uri="{BB962C8B-B14F-4D97-AF65-F5344CB8AC3E}">
        <p14:creationId xmlns:p14="http://schemas.microsoft.com/office/powerpoint/2010/main" val="39133800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5D07C3-F253-4F8C-BD03-74EF84C232B3}" type="slidenum">
              <a:rPr lang="en-US" smtClean="0"/>
              <a:pPr/>
              <a:t>42</a:t>
            </a:fld>
            <a:endParaRPr lang="en-US" dirty="0"/>
          </a:p>
        </p:txBody>
      </p:sp>
    </p:spTree>
    <p:extLst>
      <p:ext uri="{BB962C8B-B14F-4D97-AF65-F5344CB8AC3E}">
        <p14:creationId xmlns:p14="http://schemas.microsoft.com/office/powerpoint/2010/main" val="6368807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5D07C3-F253-4F8C-BD03-74EF84C232B3}" type="slidenum">
              <a:rPr lang="en-US" smtClean="0"/>
              <a:pPr/>
              <a:t>43</a:t>
            </a:fld>
            <a:endParaRPr lang="en-US" dirty="0"/>
          </a:p>
        </p:txBody>
      </p:sp>
    </p:spTree>
    <p:extLst>
      <p:ext uri="{BB962C8B-B14F-4D97-AF65-F5344CB8AC3E}">
        <p14:creationId xmlns:p14="http://schemas.microsoft.com/office/powerpoint/2010/main" val="37150666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5D07C3-F253-4F8C-BD03-74EF84C232B3}" type="slidenum">
              <a:rPr lang="en-US" smtClean="0"/>
              <a:pPr/>
              <a:t>44</a:t>
            </a:fld>
            <a:endParaRPr lang="en-US" dirty="0"/>
          </a:p>
        </p:txBody>
      </p:sp>
    </p:spTree>
    <p:extLst>
      <p:ext uri="{BB962C8B-B14F-4D97-AF65-F5344CB8AC3E}">
        <p14:creationId xmlns:p14="http://schemas.microsoft.com/office/powerpoint/2010/main" val="35053287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5D07C3-F253-4F8C-BD03-74EF84C232B3}" type="slidenum">
              <a:rPr lang="en-US" smtClean="0"/>
              <a:pPr/>
              <a:t>45</a:t>
            </a:fld>
            <a:endParaRPr lang="en-US" dirty="0"/>
          </a:p>
        </p:txBody>
      </p:sp>
    </p:spTree>
    <p:extLst>
      <p:ext uri="{BB962C8B-B14F-4D97-AF65-F5344CB8AC3E}">
        <p14:creationId xmlns:p14="http://schemas.microsoft.com/office/powerpoint/2010/main" val="23376377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5D07C3-F253-4F8C-BD03-74EF84C232B3}" type="slidenum">
              <a:rPr lang="en-US" smtClean="0"/>
              <a:pPr/>
              <a:t>46</a:t>
            </a:fld>
            <a:endParaRPr lang="en-US" dirty="0"/>
          </a:p>
        </p:txBody>
      </p:sp>
    </p:spTree>
    <p:extLst>
      <p:ext uri="{BB962C8B-B14F-4D97-AF65-F5344CB8AC3E}">
        <p14:creationId xmlns:p14="http://schemas.microsoft.com/office/powerpoint/2010/main" val="20123904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5D07C3-F253-4F8C-BD03-74EF84C232B3}" type="slidenum">
              <a:rPr lang="en-US" smtClean="0"/>
              <a:pPr/>
              <a:t>47</a:t>
            </a:fld>
            <a:endParaRPr lang="en-US" dirty="0"/>
          </a:p>
        </p:txBody>
      </p:sp>
    </p:spTree>
    <p:extLst>
      <p:ext uri="{BB962C8B-B14F-4D97-AF65-F5344CB8AC3E}">
        <p14:creationId xmlns:p14="http://schemas.microsoft.com/office/powerpoint/2010/main" val="32973213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5D07C3-F253-4F8C-BD03-74EF84C232B3}" type="slidenum">
              <a:rPr lang="en-US" smtClean="0"/>
              <a:pPr/>
              <a:t>48</a:t>
            </a:fld>
            <a:endParaRPr lang="en-US" dirty="0"/>
          </a:p>
        </p:txBody>
      </p:sp>
    </p:spTree>
    <p:extLst>
      <p:ext uri="{BB962C8B-B14F-4D97-AF65-F5344CB8AC3E}">
        <p14:creationId xmlns:p14="http://schemas.microsoft.com/office/powerpoint/2010/main" val="35930093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5D07C3-F253-4F8C-BD03-74EF84C232B3}" type="slidenum">
              <a:rPr lang="en-US" smtClean="0"/>
              <a:pPr/>
              <a:t>49</a:t>
            </a:fld>
            <a:endParaRPr lang="en-US" dirty="0"/>
          </a:p>
        </p:txBody>
      </p:sp>
    </p:spTree>
    <p:extLst>
      <p:ext uri="{BB962C8B-B14F-4D97-AF65-F5344CB8AC3E}">
        <p14:creationId xmlns:p14="http://schemas.microsoft.com/office/powerpoint/2010/main" val="33518788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5D07C3-F253-4F8C-BD03-74EF84C232B3}" type="slidenum">
              <a:rPr lang="en-US" smtClean="0"/>
              <a:pPr/>
              <a:t>50</a:t>
            </a:fld>
            <a:endParaRPr lang="en-US" dirty="0"/>
          </a:p>
        </p:txBody>
      </p:sp>
    </p:spTree>
    <p:extLst>
      <p:ext uri="{BB962C8B-B14F-4D97-AF65-F5344CB8AC3E}">
        <p14:creationId xmlns:p14="http://schemas.microsoft.com/office/powerpoint/2010/main" val="692825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5D07C3-F253-4F8C-BD03-74EF84C232B3}" type="slidenum">
              <a:rPr lang="en-US" smtClean="0"/>
              <a:pPr/>
              <a:t>6</a:t>
            </a:fld>
            <a:endParaRPr lang="en-US" dirty="0"/>
          </a:p>
        </p:txBody>
      </p:sp>
    </p:spTree>
    <p:extLst>
      <p:ext uri="{BB962C8B-B14F-4D97-AF65-F5344CB8AC3E}">
        <p14:creationId xmlns:p14="http://schemas.microsoft.com/office/powerpoint/2010/main" val="175938244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5D07C3-F253-4F8C-BD03-74EF84C232B3}" type="slidenum">
              <a:rPr lang="en-US" smtClean="0"/>
              <a:pPr/>
              <a:t>51</a:t>
            </a:fld>
            <a:endParaRPr lang="en-US" dirty="0"/>
          </a:p>
        </p:txBody>
      </p:sp>
    </p:spTree>
    <p:extLst>
      <p:ext uri="{BB962C8B-B14F-4D97-AF65-F5344CB8AC3E}">
        <p14:creationId xmlns:p14="http://schemas.microsoft.com/office/powerpoint/2010/main" val="24518086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5D07C3-F253-4F8C-BD03-74EF84C232B3}" type="slidenum">
              <a:rPr lang="en-US" smtClean="0"/>
              <a:pPr/>
              <a:t>54</a:t>
            </a:fld>
            <a:endParaRPr lang="en-US" dirty="0"/>
          </a:p>
        </p:txBody>
      </p:sp>
    </p:spTree>
    <p:extLst>
      <p:ext uri="{BB962C8B-B14F-4D97-AF65-F5344CB8AC3E}">
        <p14:creationId xmlns:p14="http://schemas.microsoft.com/office/powerpoint/2010/main" val="4058108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5D07C3-F253-4F8C-BD03-74EF84C232B3}" type="slidenum">
              <a:rPr lang="en-US" smtClean="0"/>
              <a:pPr/>
              <a:t>55</a:t>
            </a:fld>
            <a:endParaRPr lang="en-US" dirty="0"/>
          </a:p>
        </p:txBody>
      </p:sp>
    </p:spTree>
    <p:extLst>
      <p:ext uri="{BB962C8B-B14F-4D97-AF65-F5344CB8AC3E}">
        <p14:creationId xmlns:p14="http://schemas.microsoft.com/office/powerpoint/2010/main" val="15551770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5D07C3-F253-4F8C-BD03-74EF84C232B3}" type="slidenum">
              <a:rPr lang="en-US" smtClean="0"/>
              <a:pPr/>
              <a:t>56</a:t>
            </a:fld>
            <a:endParaRPr lang="en-US" dirty="0"/>
          </a:p>
        </p:txBody>
      </p:sp>
    </p:spTree>
    <p:extLst>
      <p:ext uri="{BB962C8B-B14F-4D97-AF65-F5344CB8AC3E}">
        <p14:creationId xmlns:p14="http://schemas.microsoft.com/office/powerpoint/2010/main" val="2344758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5D07C3-F253-4F8C-BD03-74EF84C232B3}" type="slidenum">
              <a:rPr lang="en-US" smtClean="0"/>
              <a:pPr/>
              <a:t>7</a:t>
            </a:fld>
            <a:endParaRPr lang="en-US" dirty="0"/>
          </a:p>
        </p:txBody>
      </p:sp>
    </p:spTree>
    <p:extLst>
      <p:ext uri="{BB962C8B-B14F-4D97-AF65-F5344CB8AC3E}">
        <p14:creationId xmlns:p14="http://schemas.microsoft.com/office/powerpoint/2010/main" val="805551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5D07C3-F253-4F8C-BD03-74EF84C232B3}" type="slidenum">
              <a:rPr lang="en-US" smtClean="0"/>
              <a:pPr/>
              <a:t>8</a:t>
            </a:fld>
            <a:endParaRPr lang="en-US" dirty="0"/>
          </a:p>
        </p:txBody>
      </p:sp>
    </p:spTree>
    <p:extLst>
      <p:ext uri="{BB962C8B-B14F-4D97-AF65-F5344CB8AC3E}">
        <p14:creationId xmlns:p14="http://schemas.microsoft.com/office/powerpoint/2010/main" val="900423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5D07C3-F253-4F8C-BD03-74EF84C232B3}" type="slidenum">
              <a:rPr lang="en-US" smtClean="0"/>
              <a:pPr/>
              <a:t>9</a:t>
            </a:fld>
            <a:endParaRPr lang="en-US" dirty="0"/>
          </a:p>
        </p:txBody>
      </p:sp>
    </p:spTree>
    <p:extLst>
      <p:ext uri="{BB962C8B-B14F-4D97-AF65-F5344CB8AC3E}">
        <p14:creationId xmlns:p14="http://schemas.microsoft.com/office/powerpoint/2010/main" val="2623190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5D07C3-F253-4F8C-BD03-74EF84C232B3}" type="slidenum">
              <a:rPr lang="en-US" smtClean="0"/>
              <a:pPr/>
              <a:t>10</a:t>
            </a:fld>
            <a:endParaRPr lang="en-US" dirty="0"/>
          </a:p>
        </p:txBody>
      </p:sp>
    </p:spTree>
    <p:extLst>
      <p:ext uri="{BB962C8B-B14F-4D97-AF65-F5344CB8AC3E}">
        <p14:creationId xmlns:p14="http://schemas.microsoft.com/office/powerpoint/2010/main" val="3775255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CB1F3BA-89D6-4591-BEF2-66169EC07E0A}" type="datetime1">
              <a:rPr lang="en-US" smtClean="0"/>
              <a:pPr/>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67162-C03B-484B-BD04-9FF9C2AE19B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2F56EB-E287-4906-B805-5D9208D4C2EF}" type="datetime1">
              <a:rPr lang="en-US" smtClean="0"/>
              <a:pPr/>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67162-C03B-484B-BD04-9FF9C2AE19B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CA7687-AD84-44EA-A1BB-19AA51CC830B}" type="datetime1">
              <a:rPr lang="en-US" smtClean="0"/>
              <a:pPr/>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67162-C03B-484B-BD04-9FF9C2AE19B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97D5C2-A963-4EE8-8B41-F21AC3DBAD20}" type="datetime1">
              <a:rPr lang="en-US" smtClean="0"/>
              <a:pPr/>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67162-C03B-484B-BD04-9FF9C2AE19B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9CB17A-8EF8-457E-8CCB-8A0270BC9F3D}" type="datetime1">
              <a:rPr lang="en-US" smtClean="0"/>
              <a:pPr/>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67162-C03B-484B-BD04-9FF9C2AE19B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A7C1B38-260C-40DD-9306-80DD1BAE61AC}" type="datetime1">
              <a:rPr lang="en-US" smtClean="0"/>
              <a:pPr/>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367162-C03B-484B-BD04-9FF9C2AE19B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C5B623-F2C4-47C7-B0FD-A329F0CE1EDA}" type="datetime1">
              <a:rPr lang="en-US" smtClean="0"/>
              <a:pPr/>
              <a:t>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367162-C03B-484B-BD04-9FF9C2AE19B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D0CD84-DD3D-46E6-989F-79D2E3D7ACE3}" type="datetime1">
              <a:rPr lang="en-US" smtClean="0"/>
              <a:pPr/>
              <a:t>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367162-C03B-484B-BD04-9FF9C2AE19B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E77854-0D42-4387-9D70-DC5A48033D75}" type="datetime1">
              <a:rPr lang="en-US" smtClean="0"/>
              <a:pPr/>
              <a:t>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367162-C03B-484B-BD04-9FF9C2AE19B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B90A7E-2E5D-40D3-A4FF-CD83E1928E2F}" type="datetime1">
              <a:rPr lang="en-US" smtClean="0"/>
              <a:pPr/>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367162-C03B-484B-BD04-9FF9C2AE19B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66A798-CA5A-49BD-88C8-6CD409903F12}" type="datetime1">
              <a:rPr lang="en-US" smtClean="0"/>
              <a:pPr/>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367162-C03B-484B-BD04-9FF9C2AE19B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4FFAB4-A1B4-407E-9C32-2C2D617AEF00}" type="datetime1">
              <a:rPr lang="en-US" smtClean="0"/>
              <a:pPr/>
              <a:t>2/4/2019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367162-C03B-484B-BD04-9FF9C2AE19B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9.xml"/><Relationship Id="rId5" Type="http://schemas.openxmlformats.org/officeDocument/2006/relationships/image" Target="../media/image8.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1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1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3.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14.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15.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hemeOverride" Target="../theme/themeOverride16.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hemeOverride" Target="../theme/themeOverride17.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hemeOverride" Target="../theme/themeOverride18.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hemeOverride" Target="../theme/themeOverride19.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20.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hemeOverride" Target="../theme/themeOverride21.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hemeOverride" Target="../theme/themeOverride2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hemeOverride" Target="../theme/themeOverride23.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hemeOverride" Target="../theme/themeOverride24.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hemeOverride" Target="../theme/themeOverride25.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hemeOverride" Target="../theme/themeOverride26.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hemeOverride" Target="../theme/themeOverride27.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hemeOverride" Target="../theme/themeOverride28.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hemeOverride" Target="../theme/themeOverride29.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hemeOverride" Target="../theme/themeOverride30.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hemeOverride" Target="../theme/themeOverride31.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hemeOverride" Target="../theme/themeOverride3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hemeOverride" Target="../theme/themeOverride33.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hemeOverride" Target="../theme/themeOverride34.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hemeOverride" Target="../theme/themeOverride35.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hemeOverride" Target="../theme/themeOverride36.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hemeOverride" Target="../theme/themeOverride37.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hemeOverride" Target="../theme/themeOverride3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hemeOverride" Target="../theme/themeOverride39.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hemeOverride" Target="../theme/themeOverride40.xml"/><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hemeOverride" Target="../theme/themeOverride41.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hemeOverride" Target="../theme/themeOverride42.xml"/><Relationship Id="rId5" Type="http://schemas.openxmlformats.org/officeDocument/2006/relationships/hyperlink" Target="http://docs.oracle.com/javase/8/docs/api/java/util/stream/Stream.html#flatMap-java.util.function.Function-" TargetMode="External"/><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hemeOverride" Target="../theme/themeOverride43.xml"/><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hemeOverride" Target="../theme/themeOverride44.xml"/><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hemeOverride" Target="../theme/themeOverride45.xml"/><Relationship Id="rId5" Type="http://schemas.openxmlformats.org/officeDocument/2006/relationships/image" Target="../media/image9.jpg"/><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hemeOverride" Target="../theme/themeOverride46.xml"/><Relationship Id="rId5" Type="http://schemas.openxmlformats.org/officeDocument/2006/relationships/image" Target="../media/image10.jpg"/><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hemeOverride" Target="../theme/themeOverride47.xml"/><Relationship Id="rId5" Type="http://schemas.openxmlformats.org/officeDocument/2006/relationships/hyperlink" Target="file:///C:\dl\dorsum\java_se_8_tanfolyam\D80895GC10_sg.pdf" TargetMode="External"/><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hemeOverride" Target="../theme/themeOverride48.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hemeOverride" Target="../theme/themeOverride49.xml"/><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hemeOverride" Target="../theme/themeOverride50.xml"/><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hemeOverride" Target="../theme/themeOverride51.xml"/><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hemeOverride" Target="../theme/themeOverride52.xml"/><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hemeOverride" Target="../theme/themeOverride5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6.xml"/><Relationship Id="rId5"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7.xml"/><Relationship Id="rId5"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8.xml"/><Relationship Id="rId5"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79512" y="2357430"/>
            <a:ext cx="8678768" cy="714380"/>
          </a:xfrm>
          <a:effectLst>
            <a:outerShdw blurRad="50800" dist="38100" dir="2700000" algn="tl" rotWithShape="0">
              <a:prstClr val="black">
                <a:alpha val="40000"/>
              </a:prstClr>
            </a:outerShdw>
          </a:effectLst>
        </p:spPr>
        <p:txBody>
          <a:bodyPr>
            <a:normAutofit/>
          </a:bodyPr>
          <a:lstStyle/>
          <a:p>
            <a:pPr algn="r"/>
            <a:r>
              <a:rPr lang="hu-HU" sz="4000" dirty="0">
                <a:solidFill>
                  <a:schemeClr val="bg1"/>
                </a:solidFill>
                <a:latin typeface="Arial" pitchFamily="34" charset="0"/>
                <a:cs typeface="Arial" pitchFamily="34" charset="0"/>
              </a:rPr>
              <a:t>Java 8 SE 	</a:t>
            </a:r>
            <a:endParaRPr lang="en-US" sz="4000" dirty="0">
              <a:solidFill>
                <a:schemeClr val="bg1"/>
              </a:solidFill>
              <a:latin typeface="Arial" pitchFamily="34" charset="0"/>
              <a:cs typeface="Arial" pitchFamily="34" charset="0"/>
            </a:endParaRPr>
          </a:p>
        </p:txBody>
      </p:sp>
      <p:pic>
        <p:nvPicPr>
          <p:cNvPr id="9" name="Picture 8" descr="item_dorsum_logo.png"/>
          <p:cNvPicPr>
            <a:picLocks noChangeAspect="1"/>
          </p:cNvPicPr>
          <p:nvPr/>
        </p:nvPicPr>
        <p:blipFill>
          <a:blip r:embed="rId3" cstate="print"/>
          <a:stretch>
            <a:fillRect/>
          </a:stretch>
        </p:blipFill>
        <p:spPr>
          <a:xfrm>
            <a:off x="3167075" y="1249446"/>
            <a:ext cx="2690810" cy="633132"/>
          </a:xfrm>
          <a:prstGeom prst="rect">
            <a:avLst/>
          </a:prstGeom>
        </p:spPr>
      </p:pic>
      <p:sp>
        <p:nvSpPr>
          <p:cNvPr id="4" name="TextBox 3"/>
          <p:cNvSpPr txBox="1"/>
          <p:nvPr/>
        </p:nvSpPr>
        <p:spPr>
          <a:xfrm>
            <a:off x="5733979" y="3954542"/>
            <a:ext cx="3091954" cy="338554"/>
          </a:xfrm>
          <a:prstGeom prst="rect">
            <a:avLst/>
          </a:prstGeom>
          <a:noFill/>
          <a:effectLst>
            <a:outerShdw blurRad="50800" dist="38100" dir="2700000" algn="tl" rotWithShape="0">
              <a:prstClr val="black">
                <a:alpha val="40000"/>
              </a:prstClr>
            </a:outerShdw>
          </a:effectLst>
        </p:spPr>
        <p:txBody>
          <a:bodyPr wrap="square" rtlCol="0">
            <a:spAutoFit/>
          </a:bodyPr>
          <a:lstStyle/>
          <a:p>
            <a:pPr algn="r"/>
            <a:r>
              <a:rPr lang="hu-HU" sz="1600" dirty="0">
                <a:solidFill>
                  <a:prstClr val="white"/>
                </a:solidFill>
                <a:latin typeface="Arial" pitchFamily="34" charset="0"/>
                <a:cs typeface="Arial" pitchFamily="34" charset="0"/>
              </a:rPr>
              <a:t>2018.01.17</a:t>
            </a:r>
            <a:endParaRPr lang="en-US" sz="1600" dirty="0">
              <a:solidFill>
                <a:prstClr val="white"/>
              </a:solidFill>
            </a:endParaRPr>
          </a:p>
        </p:txBody>
      </p:sp>
      <p:sp>
        <p:nvSpPr>
          <p:cNvPr id="6" name="Title 1"/>
          <p:cNvSpPr txBox="1">
            <a:spLocks/>
          </p:cNvSpPr>
          <p:nvPr/>
        </p:nvSpPr>
        <p:spPr>
          <a:xfrm>
            <a:off x="3347864" y="3140968"/>
            <a:ext cx="5476786" cy="714380"/>
          </a:xfrm>
          <a:prstGeom prst="rect">
            <a:avLst/>
          </a:prstGeom>
          <a:effectLst>
            <a:outerShdw blurRad="50800" dist="38100" dir="2700000" algn="tl" rotWithShape="0">
              <a:prstClr val="black">
                <a:alpha val="40000"/>
              </a:prst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endParaRPr lang="en-US" sz="2400" b="1" dirty="0">
              <a:solidFill>
                <a:schemeClr val="bg1"/>
              </a:solidFill>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282" y="184150"/>
            <a:ext cx="8678198" cy="582594"/>
          </a:xfrm>
          <a:effectLst/>
        </p:spPr>
        <p:txBody>
          <a:bodyPr vert="horz" lIns="91440" tIns="45720" rIns="91440" bIns="45720" rtlCol="0" anchor="ctr">
            <a:normAutofit/>
          </a:bodyPr>
          <a:lstStyle/>
          <a:p>
            <a:pPr algn="l"/>
            <a:r>
              <a:rPr lang="hu-HU" sz="2400" dirty="0">
                <a:solidFill>
                  <a:srgbClr val="0073AB"/>
                </a:solidFill>
                <a:latin typeface="Arial" pitchFamily="34" charset="0"/>
                <a:cs typeface="Arial" pitchFamily="34" charset="0"/>
              </a:rPr>
              <a:t>Inheritance rules of default methods</a:t>
            </a:r>
            <a:endParaRPr lang="en-US" sz="2400" dirty="0">
              <a:solidFill>
                <a:srgbClr val="0073AB"/>
              </a:solidFill>
              <a:latin typeface="Arial" pitchFamily="34" charset="0"/>
              <a:cs typeface="Arial" pitchFamily="34" charset="0"/>
            </a:endParaRPr>
          </a:p>
        </p:txBody>
      </p:sp>
      <p:sp>
        <p:nvSpPr>
          <p:cNvPr id="7" name="Content Placeholder 2"/>
          <p:cNvSpPr txBox="1">
            <a:spLocks/>
          </p:cNvSpPr>
          <p:nvPr/>
        </p:nvSpPr>
        <p:spPr>
          <a:xfrm>
            <a:off x="228624" y="1124744"/>
            <a:ext cx="8591848" cy="5112568"/>
          </a:xfrm>
          <a:prstGeom prst="rect">
            <a:avLst/>
          </a:prstGeom>
        </p:spPr>
        <p:txBody>
          <a:bodyPr vert="horz" lIns="91440" tIns="45720" rIns="91440" bIns="45720" rtlCol="0">
            <a:normAutofit/>
          </a:bodyPr>
          <a:lstStyle/>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342900" indent="-342900">
              <a:spcBef>
                <a:spcPct val="20000"/>
              </a:spcBef>
            </a:pPr>
            <a:endParaRPr lang="hu-HU" sz="2000" dirty="0">
              <a:solidFill>
                <a:srgbClr val="0073AB"/>
              </a:solidFill>
              <a:latin typeface="Arial" pitchFamily="34" charset="0"/>
              <a:cs typeface="Arial" pitchFamily="34" charset="0"/>
            </a:endParaRPr>
          </a:p>
          <a:p>
            <a:pPr marL="800100" lvl="1" indent="-342900">
              <a:spcBef>
                <a:spcPct val="20000"/>
              </a:spcBef>
            </a:pPr>
            <a:endParaRPr lang="hu-HU"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800100" lvl="1"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528" y="908720"/>
            <a:ext cx="6861207" cy="3999554"/>
          </a:xfrm>
          <a:prstGeom prst="rect">
            <a:avLst/>
          </a:prstGeom>
        </p:spPr>
      </p:pic>
    </p:spTree>
    <p:extLst>
      <p:ext uri="{BB962C8B-B14F-4D97-AF65-F5344CB8AC3E}">
        <p14:creationId xmlns:p14="http://schemas.microsoft.com/office/powerpoint/2010/main" val="21806869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282" y="184150"/>
            <a:ext cx="8678198" cy="582594"/>
          </a:xfrm>
          <a:effectLst/>
        </p:spPr>
        <p:txBody>
          <a:bodyPr vert="horz" lIns="91440" tIns="45720" rIns="91440" bIns="45720" rtlCol="0" anchor="ctr">
            <a:normAutofit/>
          </a:bodyPr>
          <a:lstStyle/>
          <a:p>
            <a:pPr algn="l"/>
            <a:r>
              <a:rPr lang="hu-HU" sz="2400" dirty="0">
                <a:solidFill>
                  <a:srgbClr val="0073AB"/>
                </a:solidFill>
                <a:latin typeface="Arial" pitchFamily="34" charset="0"/>
                <a:cs typeface="Arial" pitchFamily="34" charset="0"/>
              </a:rPr>
              <a:t>Chapter 2 – Lambda expressions</a:t>
            </a:r>
            <a:endParaRPr lang="en-US" sz="2400" dirty="0">
              <a:solidFill>
                <a:srgbClr val="0073AB"/>
              </a:solidFill>
              <a:latin typeface="Arial" pitchFamily="34" charset="0"/>
              <a:cs typeface="Arial" pitchFamily="34" charset="0"/>
            </a:endParaRPr>
          </a:p>
        </p:txBody>
      </p:sp>
      <p:sp>
        <p:nvSpPr>
          <p:cNvPr id="7" name="Content Placeholder 2"/>
          <p:cNvSpPr txBox="1">
            <a:spLocks/>
          </p:cNvSpPr>
          <p:nvPr/>
        </p:nvSpPr>
        <p:spPr>
          <a:xfrm>
            <a:off x="228624" y="1124744"/>
            <a:ext cx="8591848" cy="5112568"/>
          </a:xfrm>
          <a:prstGeom prst="rect">
            <a:avLst/>
          </a:prstGeom>
        </p:spPr>
        <p:txBody>
          <a:bodyPr vert="horz" lIns="91440" tIns="45720" rIns="91440" bIns="45720" rtlCol="0">
            <a:normAutofit/>
          </a:bodyPr>
          <a:lstStyle/>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342900" indent="-342900">
              <a:spcBef>
                <a:spcPct val="20000"/>
              </a:spcBef>
            </a:pPr>
            <a:endParaRPr lang="hu-HU" sz="2000" dirty="0">
              <a:solidFill>
                <a:srgbClr val="0073AB"/>
              </a:solidFill>
              <a:latin typeface="Arial" pitchFamily="34" charset="0"/>
              <a:cs typeface="Arial" pitchFamily="34" charset="0"/>
            </a:endParaRPr>
          </a:p>
          <a:p>
            <a:pPr marL="800100" lvl="1" indent="-342900">
              <a:spcBef>
                <a:spcPct val="20000"/>
              </a:spcBef>
            </a:pPr>
            <a:endParaRPr lang="hu-HU"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800100" lvl="1"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p:txBody>
      </p:sp>
      <p:sp>
        <p:nvSpPr>
          <p:cNvPr id="3" name="Rectangle 2"/>
          <p:cNvSpPr/>
          <p:nvPr/>
        </p:nvSpPr>
        <p:spPr>
          <a:xfrm>
            <a:off x="214282" y="1052736"/>
            <a:ext cx="8750206" cy="2554545"/>
          </a:xfrm>
          <a:prstGeom prst="rect">
            <a:avLst/>
          </a:prstGeom>
        </p:spPr>
        <p:txBody>
          <a:bodyPr wrap="square">
            <a:spAutoFit/>
          </a:bodyPr>
          <a:lstStyle/>
          <a:p>
            <a:pPr marL="285750" indent="-285750">
              <a:buFont typeface="Arial" panose="020B0604020202020204" pitchFamily="34" charset="0"/>
              <a:buChar char="•"/>
            </a:pPr>
            <a:r>
              <a:rPr lang="hu-HU" sz="2000" dirty="0">
                <a:latin typeface="Arial" panose="020B0604020202020204" pitchFamily="34" charset="0"/>
                <a:ea typeface="Times New Roman" panose="02020603050405020304" pitchFamily="18" charset="0"/>
                <a:cs typeface="Arial" panose="020B0604020202020204" pitchFamily="34" charset="0"/>
              </a:rPr>
              <a:t>Lambda Introduction</a:t>
            </a:r>
          </a:p>
          <a:p>
            <a:pPr marL="285750" indent="-285750">
              <a:buFont typeface="Arial" panose="020B0604020202020204" pitchFamily="34" charset="0"/>
              <a:buChar char="•"/>
            </a:pPr>
            <a:r>
              <a:rPr lang="hu-HU" sz="2000" dirty="0">
                <a:latin typeface="Arial" panose="020B0604020202020204" pitchFamily="34" charset="0"/>
                <a:ea typeface="Times New Roman" panose="02020603050405020304" pitchFamily="18" charset="0"/>
                <a:cs typeface="Arial" panose="020B0604020202020204" pitchFamily="34" charset="0"/>
              </a:rPr>
              <a:t>Cases for lambda expressions</a:t>
            </a:r>
          </a:p>
          <a:p>
            <a:pPr marL="285750" indent="-285750">
              <a:buFont typeface="Arial" panose="020B0604020202020204" pitchFamily="34" charset="0"/>
              <a:buChar char="•"/>
            </a:pPr>
            <a:r>
              <a:rPr lang="hu-HU" sz="2000" dirty="0">
                <a:latin typeface="Arial" panose="020B0604020202020204" pitchFamily="34" charset="0"/>
                <a:ea typeface="Times New Roman" panose="02020603050405020304" pitchFamily="18" charset="0"/>
                <a:cs typeface="Arial" panose="020B0604020202020204" pitchFamily="34" charset="0"/>
              </a:rPr>
              <a:t>Filtering Collections with Lambdas</a:t>
            </a:r>
          </a:p>
          <a:p>
            <a:pPr marL="285750" indent="-285750">
              <a:buFont typeface="Arial" panose="020B0604020202020204" pitchFamily="34" charset="0"/>
              <a:buChar char="•"/>
            </a:pPr>
            <a:r>
              <a:rPr lang="hu-HU" sz="2000" dirty="0">
                <a:latin typeface="Arial" panose="020B0604020202020204" pitchFamily="34" charset="0"/>
                <a:ea typeface="Times New Roman" panose="02020603050405020304" pitchFamily="18" charset="0"/>
                <a:cs typeface="Arial" panose="020B0604020202020204" pitchFamily="34" charset="0"/>
              </a:rPr>
              <a:t>Using built-in lambda types</a:t>
            </a:r>
          </a:p>
          <a:p>
            <a:pPr marL="285750" indent="-285750">
              <a:buFont typeface="Arial" panose="020B0604020202020204" pitchFamily="34" charset="0"/>
              <a:buChar char="•"/>
            </a:pPr>
            <a:r>
              <a:rPr lang="hu-HU" sz="2000" dirty="0">
                <a:latin typeface="Arial" panose="020B0604020202020204" pitchFamily="34" charset="0"/>
                <a:ea typeface="Times New Roman" panose="02020603050405020304" pitchFamily="18" charset="0"/>
                <a:cs typeface="Arial" panose="020B0604020202020204" pitchFamily="34" charset="0"/>
              </a:rPr>
              <a:t>Collection Operations with lambdas</a:t>
            </a:r>
          </a:p>
          <a:p>
            <a:pPr marL="285750" indent="-285750">
              <a:buFont typeface="Arial" panose="020B0604020202020204" pitchFamily="34" charset="0"/>
              <a:buChar char="•"/>
            </a:pPr>
            <a:r>
              <a:rPr lang="hu-HU" sz="2000" dirty="0">
                <a:latin typeface="Arial" panose="020B0604020202020204" pitchFamily="34" charset="0"/>
                <a:ea typeface="Times New Roman" panose="02020603050405020304" pitchFamily="18" charset="0"/>
                <a:cs typeface="Arial" panose="020B0604020202020204" pitchFamily="34" charset="0"/>
              </a:rPr>
              <a:t>Parallel streams</a:t>
            </a:r>
          </a:p>
          <a:p>
            <a:pPr marL="285750" indent="-285750">
              <a:buFont typeface="Arial" panose="020B0604020202020204" pitchFamily="34" charset="0"/>
              <a:buChar char="•"/>
            </a:pPr>
            <a:r>
              <a:rPr lang="hu-HU" sz="2000" dirty="0">
                <a:latin typeface="Arial" panose="020B0604020202020204" pitchFamily="34" charset="0"/>
                <a:ea typeface="Times New Roman" panose="02020603050405020304" pitchFamily="18" charset="0"/>
                <a:cs typeface="Arial" panose="020B0604020202020204" pitchFamily="34" charset="0"/>
              </a:rPr>
              <a:t>Lambda cookbook</a:t>
            </a:r>
          </a:p>
          <a:p>
            <a:pPr marL="285750" indent="-285750">
              <a:buFont typeface="Arial" panose="020B0604020202020204" pitchFamily="34" charset="0"/>
              <a:buChar char="•"/>
            </a:pPr>
            <a:endParaRPr lang="hu-HU" sz="2000" dirty="0">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2054256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282" y="184150"/>
            <a:ext cx="6429420" cy="582594"/>
          </a:xfrm>
          <a:effectLst/>
        </p:spPr>
        <p:txBody>
          <a:bodyPr vert="horz" lIns="91440" tIns="45720" rIns="91440" bIns="45720" rtlCol="0" anchor="ctr">
            <a:normAutofit/>
          </a:bodyPr>
          <a:lstStyle/>
          <a:p>
            <a:pPr algn="l"/>
            <a:r>
              <a:rPr lang="hu-HU" sz="2400" dirty="0">
                <a:solidFill>
                  <a:srgbClr val="0073AB"/>
                </a:solidFill>
                <a:latin typeface="Arial" pitchFamily="34" charset="0"/>
                <a:cs typeface="Arial" pitchFamily="34" charset="0"/>
              </a:rPr>
              <a:t>Inner Classes</a:t>
            </a:r>
            <a:endParaRPr lang="en-US" sz="2400" dirty="0">
              <a:solidFill>
                <a:srgbClr val="0073AB"/>
              </a:solidFill>
              <a:latin typeface="Arial" pitchFamily="34" charset="0"/>
              <a:cs typeface="Arial" pitchFamily="34" charset="0"/>
            </a:endParaRPr>
          </a:p>
        </p:txBody>
      </p:sp>
      <p:sp>
        <p:nvSpPr>
          <p:cNvPr id="7" name="Content Placeholder 2"/>
          <p:cNvSpPr txBox="1">
            <a:spLocks/>
          </p:cNvSpPr>
          <p:nvPr/>
        </p:nvSpPr>
        <p:spPr>
          <a:xfrm>
            <a:off x="228624" y="1124744"/>
            <a:ext cx="8591848" cy="5112568"/>
          </a:xfrm>
          <a:prstGeom prst="rect">
            <a:avLst/>
          </a:prstGeom>
        </p:spPr>
        <p:txBody>
          <a:bodyPr vert="horz" lIns="91440" tIns="45720" rIns="91440" bIns="45720" rtlCol="0">
            <a:normAutofit/>
          </a:bodyPr>
          <a:lstStyle/>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342900" indent="-342900">
              <a:spcBef>
                <a:spcPct val="20000"/>
              </a:spcBef>
            </a:pPr>
            <a:endParaRPr lang="hu-HU" sz="2000" dirty="0">
              <a:solidFill>
                <a:srgbClr val="0073AB"/>
              </a:solidFill>
              <a:latin typeface="Arial" pitchFamily="34" charset="0"/>
              <a:cs typeface="Arial" pitchFamily="34" charset="0"/>
            </a:endParaRPr>
          </a:p>
          <a:p>
            <a:pPr marL="800100" lvl="1" indent="-342900">
              <a:spcBef>
                <a:spcPct val="20000"/>
              </a:spcBef>
            </a:pPr>
            <a:endParaRPr lang="hu-HU"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800100" lvl="1"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p:txBody>
      </p:sp>
      <p:sp>
        <p:nvSpPr>
          <p:cNvPr id="4" name="Rectangle 3"/>
          <p:cNvSpPr/>
          <p:nvPr/>
        </p:nvSpPr>
        <p:spPr>
          <a:xfrm>
            <a:off x="107504" y="908720"/>
            <a:ext cx="8136904" cy="4401205"/>
          </a:xfrm>
          <a:prstGeom prst="rect">
            <a:avLst/>
          </a:prstGeom>
        </p:spPr>
        <p:txBody>
          <a:bodyPr wrap="square">
            <a:spAutoFit/>
          </a:bodyPr>
          <a:lstStyle/>
          <a:p>
            <a:r>
              <a:rPr lang="en-GB" sz="1400" dirty="0">
                <a:latin typeface="Courier New" panose="02070309020205020404" pitchFamily="49" charset="0"/>
                <a:ea typeface="Times New Roman" panose="02020603050405020304" pitchFamily="18" charset="0"/>
                <a:cs typeface="Courier New" panose="02070309020205020404" pitchFamily="49" charset="0"/>
              </a:rPr>
              <a:t>public class </a:t>
            </a:r>
            <a:r>
              <a:rPr lang="en-GB" sz="1400" dirty="0" err="1">
                <a:latin typeface="Courier New" panose="02070309020205020404" pitchFamily="49" charset="0"/>
                <a:ea typeface="Times New Roman" panose="02020603050405020304" pitchFamily="18" charset="0"/>
                <a:cs typeface="Courier New" panose="02070309020205020404" pitchFamily="49" charset="0"/>
              </a:rPr>
              <a:t>OuterClass</a:t>
            </a:r>
            <a:r>
              <a:rPr lang="en-GB" sz="1400" dirty="0">
                <a:latin typeface="Courier New" panose="02070309020205020404" pitchFamily="49" charset="0"/>
                <a:ea typeface="Times New Roman" panose="02020603050405020304" pitchFamily="18" charset="0"/>
                <a:cs typeface="Courier New" panose="02070309020205020404" pitchFamily="49" charset="0"/>
              </a:rPr>
              <a:t> {</a:t>
            </a:r>
          </a:p>
          <a:p>
            <a:r>
              <a:rPr lang="en-GB" sz="1400" dirty="0">
                <a:latin typeface="Courier New" panose="02070309020205020404" pitchFamily="49" charset="0"/>
                <a:ea typeface="Times New Roman" panose="02020603050405020304" pitchFamily="18" charset="0"/>
                <a:cs typeface="Courier New" panose="02070309020205020404" pitchFamily="49" charset="0"/>
              </a:rPr>
              <a:t>	</a:t>
            </a:r>
          </a:p>
          <a:p>
            <a:r>
              <a:rPr lang="en-GB" sz="1400" dirty="0">
                <a:latin typeface="Courier New" panose="02070309020205020404" pitchFamily="49" charset="0"/>
                <a:ea typeface="Times New Roman" panose="02020603050405020304" pitchFamily="18" charset="0"/>
                <a:cs typeface="Courier New" panose="02070309020205020404" pitchFamily="49" charset="0"/>
              </a:rPr>
              <a:t>	class </a:t>
            </a:r>
            <a:r>
              <a:rPr lang="en-GB" sz="1400" dirty="0" err="1">
                <a:latin typeface="Courier New" panose="02070309020205020404" pitchFamily="49" charset="0"/>
                <a:ea typeface="Times New Roman" panose="02020603050405020304" pitchFamily="18" charset="0"/>
                <a:cs typeface="Courier New" panose="02070309020205020404" pitchFamily="49" charset="0"/>
              </a:rPr>
              <a:t>InnerClass</a:t>
            </a:r>
            <a:r>
              <a:rPr lang="en-GB" sz="1400" dirty="0">
                <a:latin typeface="Courier New" panose="02070309020205020404" pitchFamily="49" charset="0"/>
                <a:ea typeface="Times New Roman" panose="02020603050405020304" pitchFamily="18" charset="0"/>
                <a:cs typeface="Courier New" panose="02070309020205020404" pitchFamily="49" charset="0"/>
              </a:rPr>
              <a:t> {</a:t>
            </a:r>
          </a:p>
          <a:p>
            <a:r>
              <a:rPr lang="en-GB" sz="1400" dirty="0">
                <a:latin typeface="Courier New" panose="02070309020205020404" pitchFamily="49" charset="0"/>
                <a:ea typeface="Times New Roman" panose="02020603050405020304" pitchFamily="18" charset="0"/>
                <a:cs typeface="Courier New" panose="02070309020205020404" pitchFamily="49" charset="0"/>
              </a:rPr>
              <a:t>		void print() {</a:t>
            </a:r>
          </a:p>
          <a:p>
            <a:r>
              <a:rPr lang="en-GB" sz="1400" dirty="0">
                <a:latin typeface="Courier New" panose="02070309020205020404" pitchFamily="49" charset="0"/>
                <a:ea typeface="Times New Roman" panose="02020603050405020304" pitchFamily="18" charset="0"/>
                <a:cs typeface="Courier New" panose="02070309020205020404" pitchFamily="49" charset="0"/>
              </a:rPr>
              <a:t>			</a:t>
            </a:r>
            <a:r>
              <a:rPr lang="en-GB" sz="1400" dirty="0" err="1">
                <a:latin typeface="Courier New" panose="02070309020205020404" pitchFamily="49" charset="0"/>
                <a:ea typeface="Times New Roman" panose="02020603050405020304" pitchFamily="18" charset="0"/>
                <a:cs typeface="Courier New" panose="02070309020205020404" pitchFamily="49" charset="0"/>
              </a:rPr>
              <a:t>System.out.println</a:t>
            </a:r>
            <a:r>
              <a:rPr lang="en-GB" sz="1400" dirty="0">
                <a:latin typeface="Courier New" panose="02070309020205020404" pitchFamily="49" charset="0"/>
                <a:ea typeface="Times New Roman" panose="02020603050405020304" pitchFamily="18" charset="0"/>
                <a:cs typeface="Courier New" panose="02070309020205020404" pitchFamily="49" charset="0"/>
              </a:rPr>
              <a:t>("Print from inner class");</a:t>
            </a:r>
          </a:p>
          <a:p>
            <a:r>
              <a:rPr lang="en-GB" sz="1400" dirty="0">
                <a:latin typeface="Courier New" panose="02070309020205020404" pitchFamily="49" charset="0"/>
                <a:ea typeface="Times New Roman" panose="02020603050405020304" pitchFamily="18" charset="0"/>
                <a:cs typeface="Courier New" panose="02070309020205020404" pitchFamily="49" charset="0"/>
              </a:rPr>
              <a:t>		}</a:t>
            </a:r>
          </a:p>
          <a:p>
            <a:r>
              <a:rPr lang="en-GB" sz="1400" dirty="0">
                <a:latin typeface="Courier New" panose="02070309020205020404" pitchFamily="49" charset="0"/>
                <a:ea typeface="Times New Roman" panose="02020603050405020304" pitchFamily="18" charset="0"/>
                <a:cs typeface="Courier New" panose="02070309020205020404" pitchFamily="49" charset="0"/>
              </a:rPr>
              <a:t>	}</a:t>
            </a:r>
          </a:p>
          <a:p>
            <a:r>
              <a:rPr lang="en-GB" sz="1400" dirty="0">
                <a:latin typeface="Courier New" panose="02070309020205020404" pitchFamily="49" charset="0"/>
                <a:ea typeface="Times New Roman" panose="02020603050405020304" pitchFamily="18" charset="0"/>
                <a:cs typeface="Courier New" panose="02070309020205020404" pitchFamily="49" charset="0"/>
              </a:rPr>
              <a:t>	</a:t>
            </a:r>
          </a:p>
          <a:p>
            <a:r>
              <a:rPr lang="en-GB" sz="1400" dirty="0">
                <a:latin typeface="Courier New" panose="02070309020205020404" pitchFamily="49" charset="0"/>
                <a:ea typeface="Times New Roman" panose="02020603050405020304" pitchFamily="18" charset="0"/>
                <a:cs typeface="Courier New" panose="02070309020205020404" pitchFamily="49" charset="0"/>
              </a:rPr>
              <a:t>	void print() {</a:t>
            </a:r>
          </a:p>
          <a:p>
            <a:r>
              <a:rPr lang="en-GB" sz="1400" dirty="0">
                <a:latin typeface="Courier New" panose="02070309020205020404" pitchFamily="49" charset="0"/>
                <a:ea typeface="Times New Roman" panose="02020603050405020304" pitchFamily="18" charset="0"/>
                <a:cs typeface="Courier New" panose="02070309020205020404" pitchFamily="49" charset="0"/>
              </a:rPr>
              <a:t>		</a:t>
            </a:r>
            <a:r>
              <a:rPr lang="en-GB" sz="1400" dirty="0" err="1">
                <a:latin typeface="Courier New" panose="02070309020205020404" pitchFamily="49" charset="0"/>
                <a:ea typeface="Times New Roman" panose="02020603050405020304" pitchFamily="18" charset="0"/>
                <a:cs typeface="Courier New" panose="02070309020205020404" pitchFamily="49" charset="0"/>
              </a:rPr>
              <a:t>System.out.println</a:t>
            </a:r>
            <a:r>
              <a:rPr lang="en-GB" sz="1400" dirty="0">
                <a:latin typeface="Courier New" panose="02070309020205020404" pitchFamily="49" charset="0"/>
                <a:ea typeface="Times New Roman" panose="02020603050405020304" pitchFamily="18" charset="0"/>
                <a:cs typeface="Courier New" panose="02070309020205020404" pitchFamily="49" charset="0"/>
              </a:rPr>
              <a:t>("Print from outer class");</a:t>
            </a:r>
          </a:p>
          <a:p>
            <a:r>
              <a:rPr lang="en-GB" sz="1400" dirty="0">
                <a:latin typeface="Courier New" panose="02070309020205020404" pitchFamily="49" charset="0"/>
                <a:ea typeface="Times New Roman" panose="02020603050405020304" pitchFamily="18" charset="0"/>
                <a:cs typeface="Courier New" panose="02070309020205020404" pitchFamily="49" charset="0"/>
              </a:rPr>
              <a:t>		</a:t>
            </a:r>
            <a:r>
              <a:rPr lang="en-GB" sz="1400" dirty="0" err="1">
                <a:latin typeface="Courier New" panose="02070309020205020404" pitchFamily="49" charset="0"/>
                <a:ea typeface="Times New Roman" panose="02020603050405020304" pitchFamily="18" charset="0"/>
                <a:cs typeface="Courier New" panose="02070309020205020404" pitchFamily="49" charset="0"/>
              </a:rPr>
              <a:t>InnerClass</a:t>
            </a:r>
            <a:r>
              <a:rPr lang="en-GB" sz="1400" dirty="0">
                <a:latin typeface="Courier New" panose="02070309020205020404" pitchFamily="49" charset="0"/>
                <a:ea typeface="Times New Roman" panose="02020603050405020304" pitchFamily="18" charset="0"/>
                <a:cs typeface="Courier New" panose="02070309020205020404" pitchFamily="49" charset="0"/>
              </a:rPr>
              <a:t> </a:t>
            </a:r>
            <a:r>
              <a:rPr lang="en-GB" sz="1400" dirty="0" err="1">
                <a:latin typeface="Courier New" panose="02070309020205020404" pitchFamily="49" charset="0"/>
                <a:ea typeface="Times New Roman" panose="02020603050405020304" pitchFamily="18" charset="0"/>
                <a:cs typeface="Courier New" panose="02070309020205020404" pitchFamily="49" charset="0"/>
              </a:rPr>
              <a:t>ic</a:t>
            </a:r>
            <a:r>
              <a:rPr lang="en-GB" sz="1400" dirty="0">
                <a:latin typeface="Courier New" panose="02070309020205020404" pitchFamily="49" charset="0"/>
                <a:ea typeface="Times New Roman" panose="02020603050405020304" pitchFamily="18" charset="0"/>
                <a:cs typeface="Courier New" panose="02070309020205020404" pitchFamily="49" charset="0"/>
              </a:rPr>
              <a:t> = new </a:t>
            </a:r>
            <a:r>
              <a:rPr lang="en-GB" sz="1400" dirty="0" err="1">
                <a:latin typeface="Courier New" panose="02070309020205020404" pitchFamily="49" charset="0"/>
                <a:ea typeface="Times New Roman" panose="02020603050405020304" pitchFamily="18" charset="0"/>
                <a:cs typeface="Courier New" panose="02070309020205020404" pitchFamily="49" charset="0"/>
              </a:rPr>
              <a:t>InnerClass</a:t>
            </a:r>
            <a:r>
              <a:rPr lang="en-GB" sz="1400" dirty="0">
                <a:latin typeface="Courier New" panose="02070309020205020404" pitchFamily="49" charset="0"/>
                <a:ea typeface="Times New Roman" panose="02020603050405020304" pitchFamily="18" charset="0"/>
                <a:cs typeface="Courier New" panose="02070309020205020404" pitchFamily="49" charset="0"/>
              </a:rPr>
              <a:t>();</a:t>
            </a:r>
          </a:p>
          <a:p>
            <a:r>
              <a:rPr lang="en-GB" sz="1400" dirty="0">
                <a:latin typeface="Courier New" panose="02070309020205020404" pitchFamily="49" charset="0"/>
                <a:ea typeface="Times New Roman" panose="02020603050405020304" pitchFamily="18" charset="0"/>
                <a:cs typeface="Courier New" panose="02070309020205020404" pitchFamily="49" charset="0"/>
              </a:rPr>
              <a:t>		</a:t>
            </a:r>
            <a:r>
              <a:rPr lang="en-GB" sz="1400" dirty="0" err="1">
                <a:latin typeface="Courier New" panose="02070309020205020404" pitchFamily="49" charset="0"/>
                <a:ea typeface="Times New Roman" panose="02020603050405020304" pitchFamily="18" charset="0"/>
                <a:cs typeface="Courier New" panose="02070309020205020404" pitchFamily="49" charset="0"/>
              </a:rPr>
              <a:t>ic.print</a:t>
            </a:r>
            <a:r>
              <a:rPr lang="en-GB" sz="1400" dirty="0">
                <a:latin typeface="Courier New" panose="02070309020205020404" pitchFamily="49" charset="0"/>
                <a:ea typeface="Times New Roman" panose="02020603050405020304" pitchFamily="18" charset="0"/>
                <a:cs typeface="Courier New" panose="02070309020205020404" pitchFamily="49" charset="0"/>
              </a:rPr>
              <a:t>();</a:t>
            </a:r>
          </a:p>
          <a:p>
            <a:r>
              <a:rPr lang="en-GB" sz="1400" dirty="0">
                <a:latin typeface="Courier New" panose="02070309020205020404" pitchFamily="49" charset="0"/>
                <a:ea typeface="Times New Roman" panose="02020603050405020304" pitchFamily="18" charset="0"/>
                <a:cs typeface="Courier New" panose="02070309020205020404" pitchFamily="49" charset="0"/>
              </a:rPr>
              <a:t>	}</a:t>
            </a:r>
          </a:p>
          <a:p>
            <a:r>
              <a:rPr lang="en-GB" sz="1400" dirty="0">
                <a:latin typeface="Courier New" panose="02070309020205020404" pitchFamily="49" charset="0"/>
                <a:ea typeface="Times New Roman" panose="02020603050405020304" pitchFamily="18" charset="0"/>
                <a:cs typeface="Courier New" panose="02070309020205020404" pitchFamily="49" charset="0"/>
              </a:rPr>
              <a:t>	</a:t>
            </a:r>
          </a:p>
          <a:p>
            <a:r>
              <a:rPr lang="en-GB" sz="1400" dirty="0">
                <a:latin typeface="Courier New" panose="02070309020205020404" pitchFamily="49" charset="0"/>
                <a:ea typeface="Times New Roman" panose="02020603050405020304" pitchFamily="18" charset="0"/>
                <a:cs typeface="Courier New" panose="02070309020205020404" pitchFamily="49" charset="0"/>
              </a:rPr>
              <a:t>	public static void main(String[] </a:t>
            </a:r>
            <a:r>
              <a:rPr lang="en-GB" sz="1400" dirty="0" err="1">
                <a:latin typeface="Courier New" panose="02070309020205020404" pitchFamily="49" charset="0"/>
                <a:ea typeface="Times New Roman" panose="02020603050405020304" pitchFamily="18" charset="0"/>
                <a:cs typeface="Courier New" panose="02070309020205020404" pitchFamily="49" charset="0"/>
              </a:rPr>
              <a:t>args</a:t>
            </a:r>
            <a:r>
              <a:rPr lang="en-GB" sz="1400" dirty="0">
                <a:latin typeface="Courier New" panose="02070309020205020404" pitchFamily="49" charset="0"/>
                <a:ea typeface="Times New Roman" panose="02020603050405020304" pitchFamily="18" charset="0"/>
                <a:cs typeface="Courier New" panose="02070309020205020404" pitchFamily="49" charset="0"/>
              </a:rPr>
              <a:t>) {</a:t>
            </a:r>
          </a:p>
          <a:p>
            <a:r>
              <a:rPr lang="en-GB" sz="1400" dirty="0">
                <a:latin typeface="Courier New" panose="02070309020205020404" pitchFamily="49" charset="0"/>
                <a:ea typeface="Times New Roman" panose="02020603050405020304" pitchFamily="18" charset="0"/>
                <a:cs typeface="Courier New" panose="02070309020205020404" pitchFamily="49" charset="0"/>
              </a:rPr>
              <a:t>		</a:t>
            </a:r>
            <a:r>
              <a:rPr lang="en-GB" sz="1400" dirty="0" err="1">
                <a:latin typeface="Courier New" panose="02070309020205020404" pitchFamily="49" charset="0"/>
                <a:ea typeface="Times New Roman" panose="02020603050405020304" pitchFamily="18" charset="0"/>
                <a:cs typeface="Courier New" panose="02070309020205020404" pitchFamily="49" charset="0"/>
              </a:rPr>
              <a:t>OuterClass</a:t>
            </a:r>
            <a:r>
              <a:rPr lang="en-GB" sz="1400" dirty="0">
                <a:latin typeface="Courier New" panose="02070309020205020404" pitchFamily="49" charset="0"/>
                <a:ea typeface="Times New Roman" panose="02020603050405020304" pitchFamily="18" charset="0"/>
                <a:cs typeface="Courier New" panose="02070309020205020404" pitchFamily="49" charset="0"/>
              </a:rPr>
              <a:t> </a:t>
            </a:r>
            <a:r>
              <a:rPr lang="en-GB" sz="1400" dirty="0" err="1">
                <a:latin typeface="Courier New" panose="02070309020205020404" pitchFamily="49" charset="0"/>
                <a:ea typeface="Times New Roman" panose="02020603050405020304" pitchFamily="18" charset="0"/>
                <a:cs typeface="Courier New" panose="02070309020205020404" pitchFamily="49" charset="0"/>
              </a:rPr>
              <a:t>oc</a:t>
            </a:r>
            <a:r>
              <a:rPr lang="en-GB" sz="1400" dirty="0">
                <a:latin typeface="Courier New" panose="02070309020205020404" pitchFamily="49" charset="0"/>
                <a:ea typeface="Times New Roman" panose="02020603050405020304" pitchFamily="18" charset="0"/>
                <a:cs typeface="Courier New" panose="02070309020205020404" pitchFamily="49" charset="0"/>
              </a:rPr>
              <a:t> = new </a:t>
            </a:r>
            <a:r>
              <a:rPr lang="en-GB" sz="1400" dirty="0" err="1">
                <a:latin typeface="Courier New" panose="02070309020205020404" pitchFamily="49" charset="0"/>
                <a:ea typeface="Times New Roman" panose="02020603050405020304" pitchFamily="18" charset="0"/>
                <a:cs typeface="Courier New" panose="02070309020205020404" pitchFamily="49" charset="0"/>
              </a:rPr>
              <a:t>OuterClass</a:t>
            </a:r>
            <a:r>
              <a:rPr lang="en-GB" sz="1400" dirty="0">
                <a:latin typeface="Courier New" panose="02070309020205020404" pitchFamily="49" charset="0"/>
                <a:ea typeface="Times New Roman" panose="02020603050405020304" pitchFamily="18" charset="0"/>
                <a:cs typeface="Courier New" panose="02070309020205020404" pitchFamily="49" charset="0"/>
              </a:rPr>
              <a:t>();</a:t>
            </a:r>
          </a:p>
          <a:p>
            <a:r>
              <a:rPr lang="en-GB" sz="1400" dirty="0">
                <a:latin typeface="Courier New" panose="02070309020205020404" pitchFamily="49" charset="0"/>
                <a:ea typeface="Times New Roman" panose="02020603050405020304" pitchFamily="18" charset="0"/>
                <a:cs typeface="Courier New" panose="02070309020205020404" pitchFamily="49" charset="0"/>
              </a:rPr>
              <a:t>		</a:t>
            </a:r>
            <a:r>
              <a:rPr lang="en-GB" sz="1400" dirty="0" err="1">
                <a:latin typeface="Courier New" panose="02070309020205020404" pitchFamily="49" charset="0"/>
                <a:ea typeface="Times New Roman" panose="02020603050405020304" pitchFamily="18" charset="0"/>
                <a:cs typeface="Courier New" panose="02070309020205020404" pitchFamily="49" charset="0"/>
              </a:rPr>
              <a:t>oc.print</a:t>
            </a:r>
            <a:r>
              <a:rPr lang="en-GB" sz="1400" dirty="0">
                <a:latin typeface="Courier New" panose="02070309020205020404" pitchFamily="49" charset="0"/>
                <a:ea typeface="Times New Roman" panose="02020603050405020304" pitchFamily="18" charset="0"/>
                <a:cs typeface="Courier New" panose="02070309020205020404" pitchFamily="49" charset="0"/>
              </a:rPr>
              <a:t>();</a:t>
            </a:r>
          </a:p>
          <a:p>
            <a:r>
              <a:rPr lang="en-GB" sz="1400" dirty="0">
                <a:latin typeface="Courier New" panose="02070309020205020404" pitchFamily="49" charset="0"/>
                <a:ea typeface="Times New Roman" panose="02020603050405020304" pitchFamily="18" charset="0"/>
                <a:cs typeface="Courier New" panose="02070309020205020404" pitchFamily="49" charset="0"/>
              </a:rPr>
              <a:t>	}</a:t>
            </a:r>
          </a:p>
          <a:p>
            <a:r>
              <a:rPr lang="en-GB" sz="1400" dirty="0">
                <a:latin typeface="Courier New" panose="02070309020205020404" pitchFamily="49" charset="0"/>
                <a:ea typeface="Times New Roman" panose="02020603050405020304" pitchFamily="18" charset="0"/>
                <a:cs typeface="Courier New" panose="02070309020205020404" pitchFamily="49" charset="0"/>
              </a:rPr>
              <a:t>	</a:t>
            </a:r>
          </a:p>
          <a:p>
            <a:r>
              <a:rPr lang="en-GB" sz="1400" dirty="0">
                <a:latin typeface="Courier New" panose="02070309020205020404" pitchFamily="49" charset="0"/>
                <a:ea typeface="Times New Roman" panose="02020603050405020304" pitchFamily="18" charset="0"/>
                <a:cs typeface="Courier New" panose="02070309020205020404" pitchFamily="49" charset="0"/>
              </a:rPr>
              <a:t>}</a:t>
            </a:r>
            <a:r>
              <a:rPr lang="hu-HU" sz="1400" dirty="0">
                <a:latin typeface="Courier New" panose="02070309020205020404" pitchFamily="49" charset="0"/>
                <a:ea typeface="Times New Roman" panose="02020603050405020304" pitchFamily="18" charset="0"/>
                <a:cs typeface="Courier New" panose="02070309020205020404" pitchFamily="49" charset="0"/>
              </a:rPr>
              <a:t> </a:t>
            </a:r>
            <a:endParaRPr lang="en-GB" sz="1400" dirty="0">
              <a:latin typeface="Courier New" panose="02070309020205020404" pitchFamily="49" charset="0"/>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3732019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282" y="184150"/>
            <a:ext cx="6429420" cy="582594"/>
          </a:xfrm>
          <a:effectLst/>
        </p:spPr>
        <p:txBody>
          <a:bodyPr vert="horz" lIns="91440" tIns="45720" rIns="91440" bIns="45720" rtlCol="0" anchor="ctr">
            <a:normAutofit/>
          </a:bodyPr>
          <a:lstStyle/>
          <a:p>
            <a:pPr algn="l"/>
            <a:r>
              <a:rPr lang="hu-HU" sz="2400" dirty="0">
                <a:solidFill>
                  <a:srgbClr val="0073AB"/>
                </a:solidFill>
                <a:latin typeface="Arial" pitchFamily="34" charset="0"/>
                <a:cs typeface="Arial" pitchFamily="34" charset="0"/>
              </a:rPr>
              <a:t>Inner Classes</a:t>
            </a:r>
            <a:endParaRPr lang="en-US" sz="2400" dirty="0">
              <a:solidFill>
                <a:srgbClr val="0073AB"/>
              </a:solidFill>
              <a:latin typeface="Arial" pitchFamily="34" charset="0"/>
              <a:cs typeface="Arial" pitchFamily="34" charset="0"/>
            </a:endParaRPr>
          </a:p>
        </p:txBody>
      </p:sp>
      <p:sp>
        <p:nvSpPr>
          <p:cNvPr id="7" name="Content Placeholder 2"/>
          <p:cNvSpPr txBox="1">
            <a:spLocks/>
          </p:cNvSpPr>
          <p:nvPr/>
        </p:nvSpPr>
        <p:spPr>
          <a:xfrm>
            <a:off x="228624" y="1124744"/>
            <a:ext cx="8591848" cy="5112568"/>
          </a:xfrm>
          <a:prstGeom prst="rect">
            <a:avLst/>
          </a:prstGeom>
        </p:spPr>
        <p:txBody>
          <a:bodyPr vert="horz" lIns="91440" tIns="45720" rIns="91440" bIns="45720" rtlCol="0">
            <a:normAutofit/>
          </a:bodyPr>
          <a:lstStyle/>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342900" indent="-342900">
              <a:spcBef>
                <a:spcPct val="20000"/>
              </a:spcBef>
            </a:pPr>
            <a:endParaRPr lang="hu-HU" sz="2000" dirty="0">
              <a:solidFill>
                <a:srgbClr val="0073AB"/>
              </a:solidFill>
              <a:latin typeface="Arial" pitchFamily="34" charset="0"/>
              <a:cs typeface="Arial" pitchFamily="34" charset="0"/>
            </a:endParaRPr>
          </a:p>
          <a:p>
            <a:pPr marL="800100" lvl="1" indent="-342900">
              <a:spcBef>
                <a:spcPct val="20000"/>
              </a:spcBef>
            </a:pPr>
            <a:endParaRPr lang="hu-HU"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800100" lvl="1"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p:txBody>
      </p:sp>
      <p:sp>
        <p:nvSpPr>
          <p:cNvPr id="4" name="Rectangle 3"/>
          <p:cNvSpPr/>
          <p:nvPr/>
        </p:nvSpPr>
        <p:spPr>
          <a:xfrm>
            <a:off x="107504" y="908720"/>
            <a:ext cx="8136904" cy="4447371"/>
          </a:xfrm>
          <a:prstGeom prst="rect">
            <a:avLst/>
          </a:prstGeom>
        </p:spPr>
        <p:txBody>
          <a:bodyPr wrap="square">
            <a:spAutoFit/>
          </a:bodyPr>
          <a:lstStyle/>
          <a:p>
            <a:r>
              <a:rPr lang="en-GB" sz="1900" b="1" dirty="0">
                <a:latin typeface="Arial" panose="020B0604020202020204" pitchFamily="34" charset="0"/>
                <a:ea typeface="Times New Roman" panose="02020603050405020304" pitchFamily="18" charset="0"/>
                <a:cs typeface="Arial" panose="020B0604020202020204" pitchFamily="34" charset="0"/>
              </a:rPr>
              <a:t>Why Would You Use an Inner Class? </a:t>
            </a:r>
            <a:endParaRPr lang="hu-HU" sz="1900" b="1" dirty="0">
              <a:latin typeface="Arial" panose="020B0604020202020204" pitchFamily="34" charset="0"/>
              <a:ea typeface="Times New Roman" panose="02020603050405020304" pitchFamily="18" charset="0"/>
              <a:cs typeface="Arial" panose="020B0604020202020204" pitchFamily="34" charset="0"/>
            </a:endParaRPr>
          </a:p>
          <a:p>
            <a:endParaRPr lang="hu-HU" dirty="0">
              <a:latin typeface="Arial" panose="020B0604020202020204" pitchFamily="34" charset="0"/>
              <a:ea typeface="Times New Roman" panose="02020603050405020304" pitchFamily="18" charset="0"/>
              <a:cs typeface="Arial" panose="020B0604020202020204" pitchFamily="34" charset="0"/>
            </a:endParaRPr>
          </a:p>
          <a:p>
            <a:r>
              <a:rPr lang="en-GB" sz="1900" dirty="0">
                <a:latin typeface="Arial" panose="020B0604020202020204" pitchFamily="34" charset="0"/>
                <a:ea typeface="Times New Roman" panose="02020603050405020304" pitchFamily="18" charset="0"/>
                <a:cs typeface="Arial" panose="020B0604020202020204" pitchFamily="34" charset="0"/>
              </a:rPr>
              <a:t>• It is a way of logically grouping classes that are only used in one place: If a class is useful to only one other class, it is logical to embed it in that class and keep the two together. Nesting such "helper classes" makes their package more streamlined. </a:t>
            </a:r>
            <a:endParaRPr lang="hu-HU" sz="1900" dirty="0">
              <a:latin typeface="Arial" panose="020B0604020202020204" pitchFamily="34" charset="0"/>
              <a:ea typeface="Times New Roman" panose="02020603050405020304" pitchFamily="18" charset="0"/>
              <a:cs typeface="Arial" panose="020B0604020202020204" pitchFamily="34" charset="0"/>
            </a:endParaRPr>
          </a:p>
          <a:p>
            <a:endParaRPr lang="hu-HU" sz="1900" dirty="0">
              <a:latin typeface="Arial" panose="020B0604020202020204" pitchFamily="34" charset="0"/>
              <a:ea typeface="Times New Roman" panose="02020603050405020304" pitchFamily="18" charset="0"/>
              <a:cs typeface="Arial" panose="020B0604020202020204" pitchFamily="34" charset="0"/>
            </a:endParaRPr>
          </a:p>
          <a:p>
            <a:r>
              <a:rPr lang="en-GB" sz="1900" dirty="0">
                <a:latin typeface="Arial" panose="020B0604020202020204" pitchFamily="34" charset="0"/>
                <a:ea typeface="Times New Roman" panose="02020603050405020304" pitchFamily="18" charset="0"/>
                <a:cs typeface="Arial" panose="020B0604020202020204" pitchFamily="34" charset="0"/>
              </a:rPr>
              <a:t>• It increases encapsulation:</a:t>
            </a:r>
            <a:r>
              <a:rPr lang="hu-HU" sz="1900" dirty="0">
                <a:latin typeface="Arial" panose="020B0604020202020204" pitchFamily="34" charset="0"/>
                <a:ea typeface="Times New Roman" panose="02020603050405020304" pitchFamily="18" charset="0"/>
                <a:cs typeface="Arial" panose="020B0604020202020204" pitchFamily="34" charset="0"/>
              </a:rPr>
              <a:t> </a:t>
            </a:r>
            <a:r>
              <a:rPr lang="en-GB" sz="1900" dirty="0">
                <a:latin typeface="Arial" panose="020B0604020202020204" pitchFamily="34" charset="0"/>
                <a:ea typeface="Times New Roman" panose="02020603050405020304" pitchFamily="18" charset="0"/>
                <a:cs typeface="Arial" panose="020B0604020202020204" pitchFamily="34" charset="0"/>
              </a:rPr>
              <a:t>Consider two top-level classes, A and B, where B needs access to members of A that would otherwise be declared private. By hiding class B within class A, A's members can be declared private and B can access them. In addition, B itself can be hidden from the outside world. </a:t>
            </a:r>
            <a:endParaRPr lang="hu-HU" sz="1900" dirty="0">
              <a:latin typeface="Arial" panose="020B0604020202020204" pitchFamily="34" charset="0"/>
              <a:ea typeface="Times New Roman" panose="02020603050405020304" pitchFamily="18" charset="0"/>
              <a:cs typeface="Arial" panose="020B0604020202020204" pitchFamily="34" charset="0"/>
            </a:endParaRPr>
          </a:p>
          <a:p>
            <a:endParaRPr lang="hu-HU" sz="1900" dirty="0">
              <a:latin typeface="Arial" panose="020B0604020202020204" pitchFamily="34" charset="0"/>
              <a:ea typeface="Times New Roman" panose="02020603050405020304" pitchFamily="18" charset="0"/>
              <a:cs typeface="Arial" panose="020B0604020202020204" pitchFamily="34" charset="0"/>
            </a:endParaRPr>
          </a:p>
          <a:p>
            <a:r>
              <a:rPr lang="en-GB" sz="1900" dirty="0">
                <a:latin typeface="Arial" panose="020B0604020202020204" pitchFamily="34" charset="0"/>
                <a:ea typeface="Times New Roman" panose="02020603050405020304" pitchFamily="18" charset="0"/>
                <a:cs typeface="Arial" panose="020B0604020202020204" pitchFamily="34" charset="0"/>
              </a:rPr>
              <a:t>• It can lead to more readable and maintainable code: Nesting small classes within top-level classes places the code closer to where it is used.</a:t>
            </a:r>
          </a:p>
        </p:txBody>
      </p:sp>
    </p:spTree>
    <p:extLst>
      <p:ext uri="{BB962C8B-B14F-4D97-AF65-F5344CB8AC3E}">
        <p14:creationId xmlns:p14="http://schemas.microsoft.com/office/powerpoint/2010/main" val="12780515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282" y="184150"/>
            <a:ext cx="6429420" cy="582594"/>
          </a:xfrm>
          <a:effectLst/>
        </p:spPr>
        <p:txBody>
          <a:bodyPr vert="horz" lIns="91440" tIns="45720" rIns="91440" bIns="45720" rtlCol="0" anchor="ctr">
            <a:normAutofit/>
          </a:bodyPr>
          <a:lstStyle/>
          <a:p>
            <a:pPr algn="l"/>
            <a:r>
              <a:rPr lang="hu-HU" sz="2400" dirty="0">
                <a:solidFill>
                  <a:srgbClr val="0073AB"/>
                </a:solidFill>
                <a:latin typeface="Arial" pitchFamily="34" charset="0"/>
                <a:cs typeface="Arial" pitchFamily="34" charset="0"/>
              </a:rPr>
              <a:t>Anonymous Inner Classes</a:t>
            </a:r>
            <a:endParaRPr lang="en-US" sz="2400" dirty="0">
              <a:solidFill>
                <a:srgbClr val="0073AB"/>
              </a:solidFill>
              <a:latin typeface="Arial" pitchFamily="34" charset="0"/>
              <a:cs typeface="Arial" pitchFamily="34" charset="0"/>
            </a:endParaRPr>
          </a:p>
        </p:txBody>
      </p:sp>
      <p:sp>
        <p:nvSpPr>
          <p:cNvPr id="7" name="Content Placeholder 2"/>
          <p:cNvSpPr txBox="1">
            <a:spLocks/>
          </p:cNvSpPr>
          <p:nvPr/>
        </p:nvSpPr>
        <p:spPr>
          <a:xfrm>
            <a:off x="228624" y="1124744"/>
            <a:ext cx="8591848" cy="5112568"/>
          </a:xfrm>
          <a:prstGeom prst="rect">
            <a:avLst/>
          </a:prstGeom>
        </p:spPr>
        <p:txBody>
          <a:bodyPr vert="horz" lIns="91440" tIns="45720" rIns="91440" bIns="45720" rtlCol="0">
            <a:normAutofit/>
          </a:bodyPr>
          <a:lstStyle/>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342900" indent="-342900">
              <a:spcBef>
                <a:spcPct val="20000"/>
              </a:spcBef>
            </a:pPr>
            <a:endParaRPr lang="hu-HU" sz="2000" dirty="0">
              <a:solidFill>
                <a:srgbClr val="0073AB"/>
              </a:solidFill>
              <a:latin typeface="Arial" pitchFamily="34" charset="0"/>
              <a:cs typeface="Arial" pitchFamily="34" charset="0"/>
            </a:endParaRPr>
          </a:p>
          <a:p>
            <a:pPr marL="800100" lvl="1" indent="-342900">
              <a:spcBef>
                <a:spcPct val="20000"/>
              </a:spcBef>
            </a:pPr>
            <a:endParaRPr lang="hu-HU"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800100" lvl="1"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p:txBody>
      </p:sp>
      <p:sp>
        <p:nvSpPr>
          <p:cNvPr id="4" name="Rectangle 3"/>
          <p:cNvSpPr/>
          <p:nvPr/>
        </p:nvSpPr>
        <p:spPr>
          <a:xfrm>
            <a:off x="107504" y="1124744"/>
            <a:ext cx="8856984" cy="2870016"/>
          </a:xfrm>
          <a:prstGeom prst="rect">
            <a:avLst/>
          </a:prstGeom>
        </p:spPr>
        <p:txBody>
          <a:bodyPr wrap="square">
            <a:spAutoFit/>
          </a:bodyPr>
          <a:lstStyle/>
          <a:p>
            <a:r>
              <a:rPr lang="en-GB" dirty="0" err="1">
                <a:latin typeface="Courier New" panose="02070309020205020404" pitchFamily="49" charset="0"/>
                <a:ea typeface="Times New Roman" panose="02020603050405020304" pitchFamily="18" charset="0"/>
                <a:cs typeface="Courier New" panose="02070309020205020404" pitchFamily="49" charset="0"/>
              </a:rPr>
              <a:t>btn.</a:t>
            </a:r>
            <a:r>
              <a:rPr lang="en-GB" u="sng" dirty="0" err="1">
                <a:latin typeface="Courier New" panose="02070309020205020404" pitchFamily="49" charset="0"/>
                <a:ea typeface="Times New Roman" panose="02020603050405020304" pitchFamily="18" charset="0"/>
                <a:cs typeface="Courier New" panose="02070309020205020404" pitchFamily="49" charset="0"/>
              </a:rPr>
              <a:t>setOnAction</a:t>
            </a:r>
            <a:r>
              <a:rPr lang="en-GB" dirty="0">
                <a:latin typeface="Courier New" panose="02070309020205020404" pitchFamily="49" charset="0"/>
                <a:ea typeface="Times New Roman" panose="02020603050405020304" pitchFamily="18" charset="0"/>
                <a:cs typeface="Courier New" panose="02070309020205020404" pitchFamily="49" charset="0"/>
              </a:rPr>
              <a:t>(new </a:t>
            </a:r>
            <a:r>
              <a:rPr lang="en-GB" u="sng" dirty="0" err="1">
                <a:latin typeface="Courier New" panose="02070309020205020404" pitchFamily="49" charset="0"/>
                <a:ea typeface="Times New Roman" panose="02020603050405020304" pitchFamily="18" charset="0"/>
                <a:cs typeface="Courier New" panose="02070309020205020404" pitchFamily="49" charset="0"/>
              </a:rPr>
              <a:t>EventHandler</a:t>
            </a:r>
            <a:r>
              <a:rPr lang="en-GB" dirty="0">
                <a:latin typeface="Courier New" panose="02070309020205020404" pitchFamily="49" charset="0"/>
                <a:ea typeface="Times New Roman" panose="02020603050405020304" pitchFamily="18" charset="0"/>
                <a:cs typeface="Courier New" panose="02070309020205020404" pitchFamily="49" charset="0"/>
              </a:rPr>
              <a:t>&lt;</a:t>
            </a:r>
            <a:r>
              <a:rPr lang="en-GB" u="sng" dirty="0" err="1">
                <a:latin typeface="Courier New" panose="02070309020205020404" pitchFamily="49" charset="0"/>
                <a:ea typeface="Times New Roman" panose="02020603050405020304" pitchFamily="18" charset="0"/>
                <a:cs typeface="Courier New" panose="02070309020205020404" pitchFamily="49" charset="0"/>
              </a:rPr>
              <a:t>ActionEvent</a:t>
            </a:r>
            <a:r>
              <a:rPr lang="en-GB" dirty="0">
                <a:latin typeface="Courier New" panose="02070309020205020404" pitchFamily="49" charset="0"/>
                <a:ea typeface="Times New Roman" panose="02020603050405020304" pitchFamily="18" charset="0"/>
                <a:cs typeface="Courier New" panose="02070309020205020404" pitchFamily="49" charset="0"/>
              </a:rPr>
              <a:t>&gt;(){ </a:t>
            </a:r>
            <a:endParaRPr lang="en-GB" sz="1200" dirty="0">
              <a:latin typeface="Courier New" panose="02070309020205020404" pitchFamily="49" charset="0"/>
              <a:ea typeface="Times New Roman" panose="02020603050405020304" pitchFamily="18" charset="0"/>
              <a:cs typeface="Courier New" panose="02070309020205020404" pitchFamily="49" charset="0"/>
            </a:endParaRPr>
          </a:p>
          <a:p>
            <a:r>
              <a:rPr lang="en-GB" dirty="0">
                <a:latin typeface="Courier New" panose="02070309020205020404" pitchFamily="49" charset="0"/>
                <a:ea typeface="Times New Roman" panose="02020603050405020304" pitchFamily="18" charset="0"/>
                <a:cs typeface="Courier New" panose="02070309020205020404" pitchFamily="49" charset="0"/>
              </a:rPr>
              <a:t>	@Override</a:t>
            </a:r>
            <a:endParaRPr lang="en-GB" sz="1200" dirty="0">
              <a:latin typeface="Courier New" panose="02070309020205020404" pitchFamily="49" charset="0"/>
              <a:ea typeface="Times New Roman" panose="02020603050405020304" pitchFamily="18" charset="0"/>
              <a:cs typeface="Courier New" panose="02070309020205020404" pitchFamily="49" charset="0"/>
            </a:endParaRPr>
          </a:p>
          <a:p>
            <a:r>
              <a:rPr lang="en-GB" dirty="0">
                <a:latin typeface="Courier New" panose="02070309020205020404" pitchFamily="49" charset="0"/>
                <a:ea typeface="Times New Roman" panose="02020603050405020304" pitchFamily="18" charset="0"/>
                <a:cs typeface="Courier New" panose="02070309020205020404" pitchFamily="49" charset="0"/>
              </a:rPr>
              <a:t>	public void handle(</a:t>
            </a:r>
            <a:r>
              <a:rPr lang="en-GB" dirty="0" err="1">
                <a:latin typeface="Courier New" panose="02070309020205020404" pitchFamily="49" charset="0"/>
                <a:ea typeface="Times New Roman" panose="02020603050405020304" pitchFamily="18" charset="0"/>
                <a:cs typeface="Courier New" panose="02070309020205020404" pitchFamily="49" charset="0"/>
              </a:rPr>
              <a:t>ActionEvent</a:t>
            </a:r>
            <a:r>
              <a:rPr lang="en-GB" dirty="0">
                <a:latin typeface="Courier New" panose="02070309020205020404" pitchFamily="49" charset="0"/>
                <a:ea typeface="Times New Roman" panose="02020603050405020304" pitchFamily="18" charset="0"/>
                <a:cs typeface="Courier New" panose="02070309020205020404" pitchFamily="49" charset="0"/>
              </a:rPr>
              <a:t> event){ </a:t>
            </a:r>
            <a:endParaRPr lang="en-GB" sz="1200" dirty="0">
              <a:latin typeface="Courier New" panose="02070309020205020404" pitchFamily="49" charset="0"/>
              <a:ea typeface="Times New Roman" panose="02020603050405020304" pitchFamily="18" charset="0"/>
              <a:cs typeface="Courier New" panose="02070309020205020404" pitchFamily="49" charset="0"/>
            </a:endParaRPr>
          </a:p>
          <a:p>
            <a:r>
              <a:rPr lang="en-GB" dirty="0">
                <a:latin typeface="Courier New" panose="02070309020205020404" pitchFamily="49" charset="0"/>
                <a:ea typeface="Times New Roman" panose="02020603050405020304" pitchFamily="18" charset="0"/>
                <a:cs typeface="Courier New" panose="02070309020205020404" pitchFamily="49" charset="0"/>
              </a:rPr>
              <a:t>		</a:t>
            </a:r>
            <a:r>
              <a:rPr lang="en-GB" dirty="0" err="1">
                <a:latin typeface="Courier New" panose="02070309020205020404" pitchFamily="49" charset="0"/>
                <a:ea typeface="Times New Roman" panose="02020603050405020304" pitchFamily="18" charset="0"/>
                <a:cs typeface="Courier New" panose="02070309020205020404" pitchFamily="49" charset="0"/>
              </a:rPr>
              <a:t>System.</a:t>
            </a:r>
            <a:r>
              <a:rPr lang="en-GB" i="1" dirty="0" err="1">
                <a:latin typeface="Courier New" panose="02070309020205020404" pitchFamily="49" charset="0"/>
                <a:ea typeface="Times New Roman" panose="02020603050405020304" pitchFamily="18" charset="0"/>
                <a:cs typeface="Courier New" panose="02070309020205020404" pitchFamily="49" charset="0"/>
              </a:rPr>
              <a:t>out</a:t>
            </a:r>
            <a:r>
              <a:rPr lang="en-GB" dirty="0" err="1">
                <a:latin typeface="Courier New" panose="02070309020205020404" pitchFamily="49" charset="0"/>
                <a:ea typeface="Times New Roman" panose="02020603050405020304" pitchFamily="18" charset="0"/>
                <a:cs typeface="Courier New" panose="02070309020205020404" pitchFamily="49" charset="0"/>
              </a:rPr>
              <a:t>.println</a:t>
            </a:r>
            <a:r>
              <a:rPr lang="en-GB" dirty="0">
                <a:latin typeface="Courier New" panose="02070309020205020404" pitchFamily="49" charset="0"/>
                <a:ea typeface="Times New Roman" panose="02020603050405020304" pitchFamily="18" charset="0"/>
                <a:cs typeface="Courier New" panose="02070309020205020404" pitchFamily="49" charset="0"/>
              </a:rPr>
              <a:t>("Click detected by Anon </a:t>
            </a:r>
            <a:r>
              <a:rPr lang="hu-HU" dirty="0">
                <a:latin typeface="Courier New" panose="02070309020205020404" pitchFamily="49" charset="0"/>
                <a:ea typeface="Times New Roman" panose="02020603050405020304" pitchFamily="18" charset="0"/>
                <a:cs typeface="Courier New" panose="02070309020205020404" pitchFamily="49" charset="0"/>
              </a:rPr>
              <a:t>									</a:t>
            </a:r>
            <a:r>
              <a:rPr lang="en-GB" dirty="0">
                <a:latin typeface="Courier New" panose="02070309020205020404" pitchFamily="49" charset="0"/>
                <a:ea typeface="Times New Roman" panose="02020603050405020304" pitchFamily="18" charset="0"/>
                <a:cs typeface="Courier New" panose="02070309020205020404" pitchFamily="49" charset="0"/>
              </a:rPr>
              <a:t>Class"); </a:t>
            </a:r>
            <a:endParaRPr lang="en-GB" sz="1200" dirty="0">
              <a:latin typeface="Courier New" panose="02070309020205020404" pitchFamily="49" charset="0"/>
              <a:ea typeface="Times New Roman" panose="02020603050405020304" pitchFamily="18" charset="0"/>
              <a:cs typeface="Courier New" panose="02070309020205020404" pitchFamily="49" charset="0"/>
            </a:endParaRPr>
          </a:p>
          <a:p>
            <a:r>
              <a:rPr lang="en-GB" dirty="0">
                <a:latin typeface="Courier New" panose="02070309020205020404" pitchFamily="49" charset="0"/>
                <a:ea typeface="Times New Roman" panose="02020603050405020304" pitchFamily="18" charset="0"/>
                <a:cs typeface="Courier New" panose="02070309020205020404" pitchFamily="49" charset="0"/>
              </a:rPr>
              <a:t>	}</a:t>
            </a:r>
            <a:endParaRPr lang="en-GB" sz="1200" dirty="0">
              <a:latin typeface="Courier New" panose="02070309020205020404" pitchFamily="49" charset="0"/>
              <a:ea typeface="Times New Roman" panose="02020603050405020304" pitchFamily="18" charset="0"/>
              <a:cs typeface="Courier New" panose="02070309020205020404" pitchFamily="49" charset="0"/>
            </a:endParaRPr>
          </a:p>
          <a:p>
            <a:r>
              <a:rPr lang="en-GB" dirty="0">
                <a:latin typeface="Courier New" panose="02070309020205020404" pitchFamily="49" charset="0"/>
                <a:ea typeface="Times New Roman" panose="02020603050405020304" pitchFamily="18" charset="0"/>
                <a:cs typeface="Courier New" panose="02070309020205020404" pitchFamily="49" charset="0"/>
              </a:rPr>
              <a:t>});</a:t>
            </a:r>
            <a:endParaRPr lang="en-GB" sz="1200" dirty="0">
              <a:latin typeface="Courier New" panose="02070309020205020404" pitchFamily="49" charset="0"/>
              <a:ea typeface="Times New Roman" panose="02020603050405020304" pitchFamily="18" charset="0"/>
              <a:cs typeface="Courier New" panose="02070309020205020404" pitchFamily="49" charset="0"/>
            </a:endParaRPr>
          </a:p>
          <a:p>
            <a:pPr algn="just">
              <a:spcAft>
                <a:spcPts val="300"/>
              </a:spcAft>
            </a:pPr>
            <a:r>
              <a:rPr lang="hu-HU" sz="2000" dirty="0">
                <a:latin typeface="Courier New" panose="02070309020205020404" pitchFamily="49" charset="0"/>
                <a:ea typeface="Times New Roman" panose="02020603050405020304" pitchFamily="18" charset="0"/>
                <a:cs typeface="Courier New" panose="02070309020205020404" pitchFamily="49" charset="0"/>
              </a:rPr>
              <a:t> </a:t>
            </a:r>
            <a:endParaRPr lang="en-GB" sz="2000" dirty="0">
              <a:latin typeface="Courier New" panose="02070309020205020404" pitchFamily="49" charset="0"/>
              <a:ea typeface="Times New Roman" panose="02020603050405020304" pitchFamily="18" charset="0"/>
              <a:cs typeface="Courier New" panose="02070309020205020404" pitchFamily="49" charset="0"/>
            </a:endParaRPr>
          </a:p>
          <a:p>
            <a:pPr algn="just">
              <a:spcAft>
                <a:spcPts val="300"/>
              </a:spcAft>
            </a:pPr>
            <a:r>
              <a:rPr lang="hu-HU" sz="3200" dirty="0">
                <a:latin typeface="Arial" panose="020B0604020202020204" pitchFamily="34" charset="0"/>
                <a:ea typeface="Times New Roman" panose="02020603050405020304" pitchFamily="18" charset="0"/>
              </a:rPr>
              <a:t>Are there any drawbacks to this?</a:t>
            </a:r>
            <a:endParaRPr lang="en-GB" sz="3200" dirty="0">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7995250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282" y="184150"/>
            <a:ext cx="6429420" cy="582594"/>
          </a:xfrm>
          <a:effectLst/>
        </p:spPr>
        <p:txBody>
          <a:bodyPr vert="horz" lIns="91440" tIns="45720" rIns="91440" bIns="45720" rtlCol="0" anchor="ctr">
            <a:normAutofit/>
          </a:bodyPr>
          <a:lstStyle/>
          <a:p>
            <a:pPr algn="l"/>
            <a:r>
              <a:rPr lang="hu-HU" sz="2400" dirty="0">
                <a:solidFill>
                  <a:srgbClr val="0073AB"/>
                </a:solidFill>
                <a:latin typeface="Arial" pitchFamily="34" charset="0"/>
                <a:cs typeface="Arial" pitchFamily="34" charset="0"/>
              </a:rPr>
              <a:t>Anonymous Inner Classes</a:t>
            </a:r>
            <a:endParaRPr lang="en-US" sz="2400" dirty="0">
              <a:solidFill>
                <a:srgbClr val="0073AB"/>
              </a:solidFill>
              <a:latin typeface="Arial" pitchFamily="34" charset="0"/>
              <a:cs typeface="Arial" pitchFamily="34" charset="0"/>
            </a:endParaRPr>
          </a:p>
        </p:txBody>
      </p:sp>
      <p:sp>
        <p:nvSpPr>
          <p:cNvPr id="7" name="Content Placeholder 2"/>
          <p:cNvSpPr txBox="1">
            <a:spLocks/>
          </p:cNvSpPr>
          <p:nvPr/>
        </p:nvSpPr>
        <p:spPr>
          <a:xfrm>
            <a:off x="228624" y="1124744"/>
            <a:ext cx="8591848" cy="5112568"/>
          </a:xfrm>
          <a:prstGeom prst="rect">
            <a:avLst/>
          </a:prstGeom>
        </p:spPr>
        <p:txBody>
          <a:bodyPr vert="horz" lIns="91440" tIns="45720" rIns="91440" bIns="45720" rtlCol="0">
            <a:normAutofit/>
          </a:bodyPr>
          <a:lstStyle/>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342900" indent="-342900">
              <a:spcBef>
                <a:spcPct val="20000"/>
              </a:spcBef>
            </a:pPr>
            <a:endParaRPr lang="hu-HU" sz="2000" dirty="0">
              <a:solidFill>
                <a:srgbClr val="0073AB"/>
              </a:solidFill>
              <a:latin typeface="Arial" pitchFamily="34" charset="0"/>
              <a:cs typeface="Arial" pitchFamily="34" charset="0"/>
            </a:endParaRPr>
          </a:p>
          <a:p>
            <a:pPr marL="800100" lvl="1" indent="-342900">
              <a:spcBef>
                <a:spcPct val="20000"/>
              </a:spcBef>
            </a:pPr>
            <a:endParaRPr lang="hu-HU"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800100" lvl="1"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p:txBody>
      </p:sp>
      <p:sp>
        <p:nvSpPr>
          <p:cNvPr id="5" name="Rectangle 4"/>
          <p:cNvSpPr/>
          <p:nvPr/>
        </p:nvSpPr>
        <p:spPr>
          <a:xfrm>
            <a:off x="0" y="1124744"/>
            <a:ext cx="9036496" cy="3262432"/>
          </a:xfrm>
          <a:prstGeom prst="rect">
            <a:avLst/>
          </a:prstGeom>
        </p:spPr>
        <p:txBody>
          <a:bodyPr wrap="square">
            <a:spAutoFit/>
          </a:bodyPr>
          <a:lstStyle/>
          <a:p>
            <a:r>
              <a:rPr lang="en-GB" dirty="0" err="1">
                <a:latin typeface="Courier New" panose="02070309020205020404" pitchFamily="49" charset="0"/>
                <a:ea typeface="Times New Roman" panose="02020603050405020304" pitchFamily="18" charset="0"/>
                <a:cs typeface="Courier New" panose="02070309020205020404" pitchFamily="49" charset="0"/>
              </a:rPr>
              <a:t>btn.</a:t>
            </a:r>
            <a:r>
              <a:rPr lang="en-GB" u="sng" dirty="0" err="1">
                <a:latin typeface="Courier New" panose="02070309020205020404" pitchFamily="49" charset="0"/>
                <a:ea typeface="Times New Roman" panose="02020603050405020304" pitchFamily="18" charset="0"/>
                <a:cs typeface="Courier New" panose="02070309020205020404" pitchFamily="49" charset="0"/>
              </a:rPr>
              <a:t>setOnAction</a:t>
            </a:r>
            <a:r>
              <a:rPr lang="en-GB" dirty="0">
                <a:latin typeface="Courier New" panose="02070309020205020404" pitchFamily="49" charset="0"/>
                <a:ea typeface="Times New Roman" panose="02020603050405020304" pitchFamily="18" charset="0"/>
                <a:cs typeface="Courier New" panose="02070309020205020404" pitchFamily="49" charset="0"/>
              </a:rPr>
              <a:t>(new </a:t>
            </a:r>
            <a:r>
              <a:rPr lang="en-GB" u="sng" dirty="0" err="1">
                <a:latin typeface="Courier New" panose="02070309020205020404" pitchFamily="49" charset="0"/>
                <a:ea typeface="Times New Roman" panose="02020603050405020304" pitchFamily="18" charset="0"/>
                <a:cs typeface="Courier New" panose="02070309020205020404" pitchFamily="49" charset="0"/>
              </a:rPr>
              <a:t>EventHandler</a:t>
            </a:r>
            <a:r>
              <a:rPr lang="en-GB" dirty="0">
                <a:latin typeface="Courier New" panose="02070309020205020404" pitchFamily="49" charset="0"/>
                <a:ea typeface="Times New Roman" panose="02020603050405020304" pitchFamily="18" charset="0"/>
                <a:cs typeface="Courier New" panose="02070309020205020404" pitchFamily="49" charset="0"/>
              </a:rPr>
              <a:t>&lt;</a:t>
            </a:r>
            <a:r>
              <a:rPr lang="en-GB" u="sng" dirty="0" err="1">
                <a:latin typeface="Courier New" panose="02070309020205020404" pitchFamily="49" charset="0"/>
                <a:ea typeface="Times New Roman" panose="02020603050405020304" pitchFamily="18" charset="0"/>
                <a:cs typeface="Courier New" panose="02070309020205020404" pitchFamily="49" charset="0"/>
              </a:rPr>
              <a:t>ActionEvent</a:t>
            </a:r>
            <a:r>
              <a:rPr lang="en-GB" dirty="0">
                <a:latin typeface="Courier New" panose="02070309020205020404" pitchFamily="49" charset="0"/>
                <a:ea typeface="Times New Roman" panose="02020603050405020304" pitchFamily="18" charset="0"/>
                <a:cs typeface="Courier New" panose="02070309020205020404" pitchFamily="49" charset="0"/>
              </a:rPr>
              <a:t>&gt;(){ </a:t>
            </a:r>
            <a:endParaRPr lang="en-GB" sz="1200" dirty="0">
              <a:latin typeface="Courier New" panose="02070309020205020404" pitchFamily="49" charset="0"/>
              <a:ea typeface="Times New Roman" panose="02020603050405020304" pitchFamily="18" charset="0"/>
              <a:cs typeface="Courier New" panose="02070309020205020404" pitchFamily="49" charset="0"/>
            </a:endParaRPr>
          </a:p>
          <a:p>
            <a:r>
              <a:rPr lang="en-GB" dirty="0">
                <a:latin typeface="Courier New" panose="02070309020205020404" pitchFamily="49" charset="0"/>
                <a:ea typeface="Times New Roman" panose="02020603050405020304" pitchFamily="18" charset="0"/>
                <a:cs typeface="Courier New" panose="02070309020205020404" pitchFamily="49" charset="0"/>
              </a:rPr>
              <a:t>	@Override</a:t>
            </a:r>
            <a:endParaRPr lang="en-GB" sz="1200" dirty="0">
              <a:latin typeface="Courier New" panose="02070309020205020404" pitchFamily="49" charset="0"/>
              <a:ea typeface="Times New Roman" panose="02020603050405020304" pitchFamily="18" charset="0"/>
              <a:cs typeface="Courier New" panose="02070309020205020404" pitchFamily="49" charset="0"/>
            </a:endParaRPr>
          </a:p>
          <a:p>
            <a:r>
              <a:rPr lang="en-GB" dirty="0">
                <a:latin typeface="Courier New" panose="02070309020205020404" pitchFamily="49" charset="0"/>
                <a:ea typeface="Times New Roman" panose="02020603050405020304" pitchFamily="18" charset="0"/>
                <a:cs typeface="Courier New" panose="02070309020205020404" pitchFamily="49" charset="0"/>
              </a:rPr>
              <a:t>	public void handle(</a:t>
            </a:r>
            <a:r>
              <a:rPr lang="en-GB" dirty="0" err="1">
                <a:latin typeface="Courier New" panose="02070309020205020404" pitchFamily="49" charset="0"/>
                <a:ea typeface="Times New Roman" panose="02020603050405020304" pitchFamily="18" charset="0"/>
                <a:cs typeface="Courier New" panose="02070309020205020404" pitchFamily="49" charset="0"/>
              </a:rPr>
              <a:t>ActionEvent</a:t>
            </a:r>
            <a:r>
              <a:rPr lang="en-GB" dirty="0">
                <a:latin typeface="Courier New" panose="02070309020205020404" pitchFamily="49" charset="0"/>
                <a:ea typeface="Times New Roman" panose="02020603050405020304" pitchFamily="18" charset="0"/>
                <a:cs typeface="Courier New" panose="02070309020205020404" pitchFamily="49" charset="0"/>
              </a:rPr>
              <a:t> event){ </a:t>
            </a:r>
            <a:endParaRPr lang="en-GB" sz="1200" dirty="0">
              <a:latin typeface="Courier New" panose="02070309020205020404" pitchFamily="49" charset="0"/>
              <a:ea typeface="Times New Roman" panose="02020603050405020304" pitchFamily="18" charset="0"/>
              <a:cs typeface="Courier New" panose="02070309020205020404" pitchFamily="49" charset="0"/>
            </a:endParaRPr>
          </a:p>
          <a:p>
            <a:r>
              <a:rPr lang="en-GB" dirty="0">
                <a:latin typeface="Courier New" panose="02070309020205020404" pitchFamily="49" charset="0"/>
                <a:ea typeface="Times New Roman" panose="02020603050405020304" pitchFamily="18" charset="0"/>
                <a:cs typeface="Courier New" panose="02070309020205020404" pitchFamily="49" charset="0"/>
              </a:rPr>
              <a:t>		</a:t>
            </a:r>
            <a:r>
              <a:rPr lang="en-GB" dirty="0" err="1">
                <a:latin typeface="Courier New" panose="02070309020205020404" pitchFamily="49" charset="0"/>
                <a:ea typeface="Times New Roman" panose="02020603050405020304" pitchFamily="18" charset="0"/>
                <a:cs typeface="Courier New" panose="02070309020205020404" pitchFamily="49" charset="0"/>
              </a:rPr>
              <a:t>System.</a:t>
            </a:r>
            <a:r>
              <a:rPr lang="en-GB" i="1" dirty="0" err="1">
                <a:latin typeface="Courier New" panose="02070309020205020404" pitchFamily="49" charset="0"/>
                <a:ea typeface="Times New Roman" panose="02020603050405020304" pitchFamily="18" charset="0"/>
                <a:cs typeface="Courier New" panose="02070309020205020404" pitchFamily="49" charset="0"/>
              </a:rPr>
              <a:t>out</a:t>
            </a:r>
            <a:r>
              <a:rPr lang="en-GB" dirty="0" err="1">
                <a:latin typeface="Courier New" panose="02070309020205020404" pitchFamily="49" charset="0"/>
                <a:ea typeface="Times New Roman" panose="02020603050405020304" pitchFamily="18" charset="0"/>
                <a:cs typeface="Courier New" panose="02070309020205020404" pitchFamily="49" charset="0"/>
              </a:rPr>
              <a:t>.println</a:t>
            </a:r>
            <a:r>
              <a:rPr lang="en-GB" dirty="0">
                <a:latin typeface="Courier New" panose="02070309020205020404" pitchFamily="49" charset="0"/>
                <a:ea typeface="Times New Roman" panose="02020603050405020304" pitchFamily="18" charset="0"/>
                <a:cs typeface="Courier New" panose="02070309020205020404" pitchFamily="49" charset="0"/>
              </a:rPr>
              <a:t>("Click detected by Anon Class"); </a:t>
            </a:r>
            <a:endParaRPr lang="en-GB" sz="1200" dirty="0">
              <a:latin typeface="Courier New" panose="02070309020205020404" pitchFamily="49" charset="0"/>
              <a:ea typeface="Times New Roman" panose="02020603050405020304" pitchFamily="18" charset="0"/>
              <a:cs typeface="Courier New" panose="02070309020205020404" pitchFamily="49" charset="0"/>
            </a:endParaRPr>
          </a:p>
          <a:p>
            <a:r>
              <a:rPr lang="en-GB" dirty="0">
                <a:latin typeface="Courier New" panose="02070309020205020404" pitchFamily="49" charset="0"/>
                <a:ea typeface="Times New Roman" panose="02020603050405020304" pitchFamily="18" charset="0"/>
                <a:cs typeface="Courier New" panose="02070309020205020404" pitchFamily="49" charset="0"/>
              </a:rPr>
              <a:t>	}</a:t>
            </a:r>
            <a:endParaRPr lang="en-GB" sz="1200" dirty="0">
              <a:latin typeface="Courier New" panose="02070309020205020404" pitchFamily="49" charset="0"/>
              <a:ea typeface="Times New Roman" panose="02020603050405020304" pitchFamily="18" charset="0"/>
              <a:cs typeface="Courier New" panose="02070309020205020404" pitchFamily="49" charset="0"/>
            </a:endParaRPr>
          </a:p>
          <a:p>
            <a:r>
              <a:rPr lang="en-GB" dirty="0">
                <a:latin typeface="Courier New" panose="02070309020205020404" pitchFamily="49" charset="0"/>
                <a:ea typeface="Times New Roman" panose="02020603050405020304" pitchFamily="18" charset="0"/>
                <a:cs typeface="Courier New" panose="02070309020205020404" pitchFamily="49" charset="0"/>
              </a:rPr>
              <a:t>});</a:t>
            </a:r>
            <a:endParaRPr lang="en-GB" sz="1200" dirty="0">
              <a:latin typeface="Courier New" panose="02070309020205020404" pitchFamily="49" charset="0"/>
              <a:ea typeface="Times New Roman" panose="02020603050405020304" pitchFamily="18" charset="0"/>
              <a:cs typeface="Courier New" panose="02070309020205020404" pitchFamily="49" charset="0"/>
            </a:endParaRPr>
          </a:p>
          <a:p>
            <a:pPr algn="just">
              <a:spcAft>
                <a:spcPts val="300"/>
              </a:spcAft>
            </a:pPr>
            <a:r>
              <a:rPr lang="hu-HU" sz="1200" dirty="0">
                <a:latin typeface="Arial" panose="020B0604020202020204" pitchFamily="34" charset="0"/>
                <a:ea typeface="Times New Roman" panose="02020603050405020304" pitchFamily="18" charset="0"/>
              </a:rPr>
              <a:t> </a:t>
            </a:r>
            <a:endParaRPr lang="en-GB" sz="1200" dirty="0">
              <a:latin typeface="Arial" panose="020B0604020202020204" pitchFamily="34" charset="0"/>
              <a:ea typeface="Times New Roman" panose="02020603050405020304" pitchFamily="18" charset="0"/>
            </a:endParaRPr>
          </a:p>
          <a:p>
            <a:pPr algn="just">
              <a:spcAft>
                <a:spcPts val="300"/>
              </a:spcAft>
            </a:pPr>
            <a:r>
              <a:rPr lang="en-GB" sz="1900" dirty="0">
                <a:latin typeface="Arial" panose="020B0604020202020204" pitchFamily="34" charset="0"/>
                <a:ea typeface="Times New Roman" panose="02020603050405020304" pitchFamily="18" charset="0"/>
              </a:rPr>
              <a:t>• The vertical problem </a:t>
            </a:r>
            <a:endParaRPr lang="hu-HU" sz="1900" dirty="0">
              <a:latin typeface="Arial" panose="020B0604020202020204" pitchFamily="34" charset="0"/>
              <a:ea typeface="Times New Roman" panose="02020603050405020304" pitchFamily="18" charset="0"/>
            </a:endParaRPr>
          </a:p>
          <a:p>
            <a:pPr algn="just">
              <a:spcAft>
                <a:spcPts val="300"/>
              </a:spcAft>
            </a:pPr>
            <a:r>
              <a:rPr lang="en-GB" sz="1900" dirty="0">
                <a:latin typeface="Arial" panose="020B0604020202020204" pitchFamily="34" charset="0"/>
                <a:ea typeface="Times New Roman" panose="02020603050405020304" pitchFamily="18" charset="0"/>
              </a:rPr>
              <a:t>• Tricky syntax</a:t>
            </a:r>
            <a:endParaRPr lang="hu-HU" sz="1900" dirty="0">
              <a:latin typeface="Arial" panose="020B0604020202020204" pitchFamily="34" charset="0"/>
              <a:ea typeface="Times New Roman" panose="02020603050405020304" pitchFamily="18" charset="0"/>
            </a:endParaRPr>
          </a:p>
          <a:p>
            <a:pPr algn="just">
              <a:spcAft>
                <a:spcPts val="300"/>
              </a:spcAft>
            </a:pPr>
            <a:r>
              <a:rPr lang="en-GB" sz="1900" dirty="0">
                <a:latin typeface="Arial" panose="020B0604020202020204" pitchFamily="34" charset="0"/>
                <a:ea typeface="Times New Roman" panose="02020603050405020304" pitchFamily="18" charset="0"/>
              </a:rPr>
              <a:t>• Reuse not possible</a:t>
            </a:r>
            <a:endParaRPr lang="hu-HU" sz="1900" dirty="0">
              <a:latin typeface="Arial" panose="020B0604020202020204" pitchFamily="34" charset="0"/>
              <a:ea typeface="Times New Roman" panose="02020603050405020304" pitchFamily="18" charset="0"/>
            </a:endParaRPr>
          </a:p>
          <a:p>
            <a:pPr algn="just">
              <a:spcAft>
                <a:spcPts val="300"/>
              </a:spcAft>
            </a:pPr>
            <a:r>
              <a:rPr lang="en-GB" sz="1900" dirty="0">
                <a:latin typeface="Arial" panose="020B0604020202020204" pitchFamily="34" charset="0"/>
                <a:ea typeface="Times New Roman" panose="02020603050405020304" pitchFamily="18" charset="0"/>
              </a:rPr>
              <a:t>• Generates separate class files</a:t>
            </a:r>
            <a:endParaRPr lang="en-GB" sz="1900" dirty="0">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5726760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282" y="184150"/>
            <a:ext cx="6429420" cy="582594"/>
          </a:xfrm>
          <a:effectLst/>
        </p:spPr>
        <p:txBody>
          <a:bodyPr vert="horz" lIns="91440" tIns="45720" rIns="91440" bIns="45720" rtlCol="0" anchor="ctr">
            <a:normAutofit/>
          </a:bodyPr>
          <a:lstStyle/>
          <a:p>
            <a:pPr algn="l"/>
            <a:r>
              <a:rPr lang="hu-HU" sz="2400" dirty="0">
                <a:solidFill>
                  <a:srgbClr val="0073AB"/>
                </a:solidFill>
                <a:latin typeface="Arial" pitchFamily="34" charset="0"/>
                <a:cs typeface="Arial" pitchFamily="34" charset="0"/>
              </a:rPr>
              <a:t>First lambda version</a:t>
            </a:r>
            <a:endParaRPr lang="en-US" sz="2400" dirty="0">
              <a:solidFill>
                <a:srgbClr val="0073AB"/>
              </a:solidFill>
              <a:latin typeface="Arial" pitchFamily="34" charset="0"/>
              <a:cs typeface="Arial" pitchFamily="34" charset="0"/>
            </a:endParaRPr>
          </a:p>
        </p:txBody>
      </p:sp>
      <p:sp>
        <p:nvSpPr>
          <p:cNvPr id="7" name="Content Placeholder 2"/>
          <p:cNvSpPr txBox="1">
            <a:spLocks/>
          </p:cNvSpPr>
          <p:nvPr/>
        </p:nvSpPr>
        <p:spPr>
          <a:xfrm>
            <a:off x="107504" y="980728"/>
            <a:ext cx="8591848" cy="5112568"/>
          </a:xfrm>
          <a:prstGeom prst="rect">
            <a:avLst/>
          </a:prstGeom>
        </p:spPr>
        <p:txBody>
          <a:bodyPr vert="horz" lIns="91440" tIns="45720" rIns="91440" bIns="45720" rtlCol="0">
            <a:normAutofit/>
          </a:bodyPr>
          <a:lstStyle/>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342900" indent="-342900">
              <a:spcBef>
                <a:spcPct val="20000"/>
              </a:spcBef>
            </a:pPr>
            <a:endParaRPr lang="hu-HU" sz="2000" dirty="0">
              <a:solidFill>
                <a:srgbClr val="0073AB"/>
              </a:solidFill>
              <a:latin typeface="Arial" pitchFamily="34" charset="0"/>
              <a:cs typeface="Arial" pitchFamily="34" charset="0"/>
            </a:endParaRPr>
          </a:p>
          <a:p>
            <a:pPr marL="800100" lvl="1" indent="-342900">
              <a:spcBef>
                <a:spcPct val="20000"/>
              </a:spcBef>
            </a:pPr>
            <a:endParaRPr lang="hu-HU"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800100" lvl="1"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p:txBody>
      </p:sp>
      <p:sp>
        <p:nvSpPr>
          <p:cNvPr id="4" name="Rectangle 3"/>
          <p:cNvSpPr/>
          <p:nvPr/>
        </p:nvSpPr>
        <p:spPr>
          <a:xfrm>
            <a:off x="107504" y="1000003"/>
            <a:ext cx="8136904" cy="3454792"/>
          </a:xfrm>
          <a:prstGeom prst="rect">
            <a:avLst/>
          </a:prstGeom>
        </p:spPr>
        <p:txBody>
          <a:bodyPr wrap="square">
            <a:spAutoFit/>
          </a:bodyPr>
          <a:lstStyle/>
          <a:p>
            <a:r>
              <a:rPr lang="en-GB" dirty="0" err="1">
                <a:latin typeface="Courier New" panose="02070309020205020404" pitchFamily="49" charset="0"/>
                <a:ea typeface="Times New Roman" panose="02020603050405020304" pitchFamily="18" charset="0"/>
                <a:cs typeface="Courier New" panose="02070309020205020404" pitchFamily="49" charset="0"/>
              </a:rPr>
              <a:t>btn.</a:t>
            </a:r>
            <a:r>
              <a:rPr lang="en-GB" u="sng" dirty="0" err="1">
                <a:latin typeface="Courier New" panose="02070309020205020404" pitchFamily="49" charset="0"/>
                <a:ea typeface="Times New Roman" panose="02020603050405020304" pitchFamily="18" charset="0"/>
                <a:cs typeface="Courier New" panose="02070309020205020404" pitchFamily="49" charset="0"/>
              </a:rPr>
              <a:t>setOnAction</a:t>
            </a:r>
            <a:r>
              <a:rPr lang="en-GB" dirty="0">
                <a:latin typeface="Courier New" panose="02070309020205020404" pitchFamily="49" charset="0"/>
                <a:ea typeface="Times New Roman" panose="02020603050405020304" pitchFamily="18" charset="0"/>
                <a:cs typeface="Courier New" panose="02070309020205020404" pitchFamily="49" charset="0"/>
              </a:rPr>
              <a:t>(</a:t>
            </a:r>
            <a:endParaRPr lang="en-GB" sz="1200" dirty="0">
              <a:latin typeface="Courier New" panose="02070309020205020404" pitchFamily="49" charset="0"/>
              <a:ea typeface="Times New Roman" panose="02020603050405020304" pitchFamily="18" charset="0"/>
              <a:cs typeface="Courier New" panose="02070309020205020404" pitchFamily="49" charset="0"/>
            </a:endParaRPr>
          </a:p>
          <a:p>
            <a:pPr lvl="1"/>
            <a:r>
              <a:rPr lang="en-GB" dirty="0">
                <a:latin typeface="Courier New" panose="02070309020205020404" pitchFamily="49" charset="0"/>
                <a:ea typeface="Times New Roman" panose="02020603050405020304" pitchFamily="18" charset="0"/>
                <a:cs typeface="Courier New" panose="02070309020205020404" pitchFamily="49" charset="0"/>
              </a:rPr>
              <a:t>	</a:t>
            </a:r>
            <a:r>
              <a:rPr lang="hu-HU" dirty="0">
                <a:latin typeface="Courier New" panose="02070309020205020404" pitchFamily="49" charset="0"/>
                <a:ea typeface="Times New Roman" panose="02020603050405020304" pitchFamily="18" charset="0"/>
                <a:cs typeface="Courier New" panose="02070309020205020404" pitchFamily="49" charset="0"/>
              </a:rPr>
              <a:t>(ActionEvent e) -&gt; {</a:t>
            </a:r>
          </a:p>
          <a:p>
            <a:pPr lvl="1"/>
            <a:r>
              <a:rPr lang="hu-HU" dirty="0">
                <a:latin typeface="Courier New" panose="02070309020205020404" pitchFamily="49" charset="0"/>
                <a:ea typeface="Times New Roman" panose="02020603050405020304" pitchFamily="18" charset="0"/>
                <a:cs typeface="Courier New" panose="02070309020205020404" pitchFamily="49" charset="0"/>
              </a:rPr>
              <a:t>		</a:t>
            </a:r>
            <a:r>
              <a:rPr lang="en-GB" dirty="0" err="1">
                <a:latin typeface="Courier New" panose="02070309020205020404" pitchFamily="49" charset="0"/>
                <a:ea typeface="Times New Roman" panose="02020603050405020304" pitchFamily="18" charset="0"/>
                <a:cs typeface="Courier New" panose="02070309020205020404" pitchFamily="49" charset="0"/>
              </a:rPr>
              <a:t>System.</a:t>
            </a:r>
            <a:r>
              <a:rPr lang="en-GB" i="1" dirty="0" err="1">
                <a:latin typeface="Courier New" panose="02070309020205020404" pitchFamily="49" charset="0"/>
                <a:ea typeface="Times New Roman" panose="02020603050405020304" pitchFamily="18" charset="0"/>
                <a:cs typeface="Courier New" panose="02070309020205020404" pitchFamily="49" charset="0"/>
              </a:rPr>
              <a:t>out</a:t>
            </a:r>
            <a:r>
              <a:rPr lang="en-GB" dirty="0" err="1">
                <a:latin typeface="Courier New" panose="02070309020205020404" pitchFamily="49" charset="0"/>
                <a:ea typeface="Times New Roman" panose="02020603050405020304" pitchFamily="18" charset="0"/>
                <a:cs typeface="Courier New" panose="02070309020205020404" pitchFamily="49" charset="0"/>
              </a:rPr>
              <a:t>.println</a:t>
            </a:r>
            <a:r>
              <a:rPr lang="en-GB" dirty="0">
                <a:latin typeface="Courier New" panose="02070309020205020404" pitchFamily="49" charset="0"/>
                <a:ea typeface="Times New Roman" panose="02020603050405020304" pitchFamily="18" charset="0"/>
                <a:cs typeface="Courier New" panose="02070309020205020404" pitchFamily="49" charset="0"/>
              </a:rPr>
              <a:t>("Click detected");</a:t>
            </a:r>
            <a:endParaRPr lang="hu-HU" dirty="0">
              <a:latin typeface="Courier New" panose="02070309020205020404" pitchFamily="49" charset="0"/>
              <a:ea typeface="Times New Roman" panose="02020603050405020304" pitchFamily="18" charset="0"/>
              <a:cs typeface="Courier New" panose="02070309020205020404" pitchFamily="49" charset="0"/>
            </a:endParaRPr>
          </a:p>
          <a:p>
            <a:pPr lvl="1"/>
            <a:r>
              <a:rPr lang="en-GB" dirty="0">
                <a:latin typeface="Courier New" panose="02070309020205020404" pitchFamily="49" charset="0"/>
                <a:ea typeface="Times New Roman" panose="02020603050405020304" pitchFamily="18" charset="0"/>
                <a:cs typeface="Courier New" panose="02070309020205020404" pitchFamily="49" charset="0"/>
              </a:rPr>
              <a:t> </a:t>
            </a:r>
            <a:r>
              <a:rPr lang="hu-HU" sz="1200" dirty="0">
                <a:latin typeface="Courier New" panose="02070309020205020404" pitchFamily="49" charset="0"/>
                <a:ea typeface="Times New Roman" panose="02020603050405020304" pitchFamily="18" charset="0"/>
                <a:cs typeface="Courier New" panose="02070309020205020404" pitchFamily="49" charset="0"/>
              </a:rPr>
              <a:t>	</a:t>
            </a:r>
            <a:r>
              <a:rPr lang="hu-HU" dirty="0">
                <a:latin typeface="Courier New" panose="02070309020205020404" pitchFamily="49" charset="0"/>
                <a:ea typeface="Times New Roman" panose="02020603050405020304" pitchFamily="18" charset="0"/>
                <a:cs typeface="Courier New" panose="02070309020205020404" pitchFamily="49" charset="0"/>
              </a:rPr>
              <a:t>}</a:t>
            </a:r>
            <a:endParaRPr lang="en-GB" sz="1200" dirty="0">
              <a:latin typeface="Courier New" panose="02070309020205020404" pitchFamily="49" charset="0"/>
              <a:ea typeface="Times New Roman" panose="02020603050405020304" pitchFamily="18" charset="0"/>
              <a:cs typeface="Courier New" panose="02070309020205020404" pitchFamily="49" charset="0"/>
            </a:endParaRPr>
          </a:p>
          <a:p>
            <a:pPr algn="just">
              <a:spcAft>
                <a:spcPts val="300"/>
              </a:spcAft>
            </a:pPr>
            <a:r>
              <a:rPr lang="en-GB" dirty="0">
                <a:latin typeface="Courier New" panose="02070309020205020404" pitchFamily="49" charset="0"/>
                <a:ea typeface="Times New Roman" panose="02020603050405020304" pitchFamily="18" charset="0"/>
                <a:cs typeface="Courier New" panose="02070309020205020404" pitchFamily="49" charset="0"/>
              </a:rPr>
              <a:t>);</a:t>
            </a:r>
            <a:endParaRPr lang="hu-HU" dirty="0">
              <a:latin typeface="Courier New" panose="02070309020205020404" pitchFamily="49" charset="0"/>
              <a:ea typeface="Times New Roman" panose="02020603050405020304" pitchFamily="18" charset="0"/>
              <a:cs typeface="Courier New" panose="02070309020205020404" pitchFamily="49" charset="0"/>
            </a:endParaRPr>
          </a:p>
          <a:p>
            <a:pPr algn="just">
              <a:spcAft>
                <a:spcPts val="300"/>
              </a:spcAft>
            </a:pPr>
            <a:endParaRPr lang="hu-HU" dirty="0">
              <a:solidFill>
                <a:srgbClr val="000000"/>
              </a:solidFill>
              <a:latin typeface="Arial" panose="020B0604020202020204" pitchFamily="34" charset="0"/>
              <a:ea typeface="Times New Roman" panose="02020603050405020304" pitchFamily="18" charset="0"/>
            </a:endParaRPr>
          </a:p>
          <a:p>
            <a:pPr algn="just">
              <a:spcAft>
                <a:spcPts val="300"/>
              </a:spcAft>
            </a:pPr>
            <a:endParaRPr lang="hu-HU" sz="1200" dirty="0">
              <a:solidFill>
                <a:srgbClr val="000000"/>
              </a:solidFill>
              <a:latin typeface="Arial" panose="020B0604020202020204" pitchFamily="34" charset="0"/>
              <a:ea typeface="Times New Roman" panose="02020603050405020304" pitchFamily="18" charset="0"/>
            </a:endParaRPr>
          </a:p>
          <a:p>
            <a:pPr algn="just">
              <a:spcAft>
                <a:spcPts val="300"/>
              </a:spcAft>
            </a:pPr>
            <a:r>
              <a:rPr lang="en-GB" sz="1900" dirty="0">
                <a:latin typeface="Arial" panose="020B0604020202020204" pitchFamily="34" charset="0"/>
                <a:ea typeface="Times New Roman" panose="02020603050405020304" pitchFamily="18" charset="0"/>
              </a:rPr>
              <a:t>• Vertical problem solved </a:t>
            </a:r>
            <a:endParaRPr lang="hu-HU" sz="1900" dirty="0">
              <a:latin typeface="Arial" panose="020B0604020202020204" pitchFamily="34" charset="0"/>
              <a:ea typeface="Times New Roman" panose="02020603050405020304" pitchFamily="18" charset="0"/>
            </a:endParaRPr>
          </a:p>
          <a:p>
            <a:pPr algn="just">
              <a:spcAft>
                <a:spcPts val="300"/>
              </a:spcAft>
            </a:pPr>
            <a:r>
              <a:rPr lang="en-GB" sz="1900" dirty="0">
                <a:latin typeface="Arial" panose="020B0604020202020204" pitchFamily="34" charset="0"/>
                <a:ea typeface="Times New Roman" panose="02020603050405020304" pitchFamily="18" charset="0"/>
              </a:rPr>
              <a:t>• Cleaner syntax </a:t>
            </a:r>
            <a:endParaRPr lang="hu-HU" sz="1900" dirty="0">
              <a:latin typeface="Arial" panose="020B0604020202020204" pitchFamily="34" charset="0"/>
              <a:ea typeface="Times New Roman" panose="02020603050405020304" pitchFamily="18" charset="0"/>
            </a:endParaRPr>
          </a:p>
          <a:p>
            <a:pPr algn="just">
              <a:spcAft>
                <a:spcPts val="300"/>
              </a:spcAft>
            </a:pPr>
            <a:r>
              <a:rPr lang="en-GB" sz="1900" dirty="0">
                <a:latin typeface="Arial" panose="020B0604020202020204" pitchFamily="34" charset="0"/>
                <a:ea typeface="Times New Roman" panose="02020603050405020304" pitchFamily="18" charset="0"/>
              </a:rPr>
              <a:t>• Reusable</a:t>
            </a:r>
          </a:p>
          <a:p>
            <a:pPr algn="just">
              <a:spcAft>
                <a:spcPts val="300"/>
              </a:spcAft>
            </a:pPr>
            <a:r>
              <a:rPr lang="en-GB" sz="1200" dirty="0">
                <a:latin typeface="Arial" panose="020B0604020202020204" pitchFamily="34" charset="0"/>
                <a:ea typeface="Times New Roman" panose="02020603050405020304" pitchFamily="18" charset="0"/>
              </a:rPr>
              <a:t> </a:t>
            </a:r>
          </a:p>
          <a:p>
            <a:pPr algn="just">
              <a:spcAft>
                <a:spcPts val="300"/>
              </a:spcAft>
            </a:pPr>
            <a:r>
              <a:rPr lang="hu-HU" sz="1200" dirty="0">
                <a:latin typeface="Arial" panose="020B0604020202020204" pitchFamily="34" charset="0"/>
                <a:ea typeface="Times New Roman" panose="02020603050405020304" pitchFamily="18" charset="0"/>
              </a:rPr>
              <a:t> </a:t>
            </a:r>
            <a:endParaRPr lang="en-GB" sz="12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8059847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282" y="184150"/>
            <a:ext cx="6429420" cy="582594"/>
          </a:xfrm>
          <a:effectLst/>
        </p:spPr>
        <p:txBody>
          <a:bodyPr vert="horz" lIns="91440" tIns="45720" rIns="91440" bIns="45720" rtlCol="0" anchor="ctr">
            <a:normAutofit/>
          </a:bodyPr>
          <a:lstStyle/>
          <a:p>
            <a:pPr algn="l"/>
            <a:r>
              <a:rPr lang="hu-HU" sz="2400" dirty="0">
                <a:solidFill>
                  <a:srgbClr val="0073AB"/>
                </a:solidFill>
                <a:latin typeface="Arial" pitchFamily="34" charset="0"/>
                <a:cs typeface="Arial" pitchFamily="34" charset="0"/>
              </a:rPr>
              <a:t>First lambda version</a:t>
            </a:r>
            <a:endParaRPr lang="en-US" sz="2400" dirty="0">
              <a:solidFill>
                <a:srgbClr val="0073AB"/>
              </a:solidFill>
              <a:latin typeface="Arial" pitchFamily="34" charset="0"/>
              <a:cs typeface="Arial" pitchFamily="34" charset="0"/>
            </a:endParaRPr>
          </a:p>
        </p:txBody>
      </p:sp>
      <p:sp>
        <p:nvSpPr>
          <p:cNvPr id="7" name="Content Placeholder 2"/>
          <p:cNvSpPr txBox="1">
            <a:spLocks/>
          </p:cNvSpPr>
          <p:nvPr/>
        </p:nvSpPr>
        <p:spPr>
          <a:xfrm>
            <a:off x="107504" y="980728"/>
            <a:ext cx="8591848" cy="5112568"/>
          </a:xfrm>
          <a:prstGeom prst="rect">
            <a:avLst/>
          </a:prstGeom>
        </p:spPr>
        <p:txBody>
          <a:bodyPr vert="horz" lIns="91440" tIns="45720" rIns="91440" bIns="45720" rtlCol="0">
            <a:normAutofit/>
          </a:bodyPr>
          <a:lstStyle/>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342900" indent="-342900">
              <a:spcBef>
                <a:spcPct val="20000"/>
              </a:spcBef>
            </a:pPr>
            <a:endParaRPr lang="hu-HU" sz="2000" dirty="0">
              <a:solidFill>
                <a:srgbClr val="0073AB"/>
              </a:solidFill>
              <a:latin typeface="Arial" pitchFamily="34" charset="0"/>
              <a:cs typeface="Arial" pitchFamily="34" charset="0"/>
            </a:endParaRPr>
          </a:p>
          <a:p>
            <a:pPr marL="800100" lvl="1" indent="-342900">
              <a:spcBef>
                <a:spcPct val="20000"/>
              </a:spcBef>
            </a:pPr>
            <a:endParaRPr lang="hu-HU"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800100" lvl="1"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p:txBody>
      </p:sp>
      <p:sp>
        <p:nvSpPr>
          <p:cNvPr id="4" name="Rectangle 3"/>
          <p:cNvSpPr/>
          <p:nvPr/>
        </p:nvSpPr>
        <p:spPr>
          <a:xfrm>
            <a:off x="467544" y="1124744"/>
            <a:ext cx="8136904" cy="3901068"/>
          </a:xfrm>
          <a:prstGeom prst="rect">
            <a:avLst/>
          </a:prstGeom>
        </p:spPr>
        <p:txBody>
          <a:bodyPr wrap="square">
            <a:spAutoFit/>
          </a:bodyPr>
          <a:lstStyle/>
          <a:p>
            <a:r>
              <a:rPr lang="en-GB" sz="1900" dirty="0" err="1">
                <a:latin typeface="Courier New" panose="02070309020205020404" pitchFamily="49" charset="0"/>
                <a:ea typeface="Times New Roman" panose="02020603050405020304" pitchFamily="18" charset="0"/>
                <a:cs typeface="Courier New" panose="02070309020205020404" pitchFamily="49" charset="0"/>
              </a:rPr>
              <a:t>btn.</a:t>
            </a:r>
            <a:r>
              <a:rPr lang="en-GB" sz="1900" u="sng" dirty="0" err="1">
                <a:latin typeface="Courier New" panose="02070309020205020404" pitchFamily="49" charset="0"/>
                <a:ea typeface="Times New Roman" panose="02020603050405020304" pitchFamily="18" charset="0"/>
                <a:cs typeface="Courier New" panose="02070309020205020404" pitchFamily="49" charset="0"/>
              </a:rPr>
              <a:t>setOnAction</a:t>
            </a:r>
            <a:r>
              <a:rPr lang="en-GB" sz="1900" dirty="0">
                <a:latin typeface="Courier New" panose="02070309020205020404" pitchFamily="49" charset="0"/>
                <a:ea typeface="Times New Roman" panose="02020603050405020304" pitchFamily="18" charset="0"/>
                <a:cs typeface="Courier New" panose="02070309020205020404" pitchFamily="49" charset="0"/>
              </a:rPr>
              <a:t>(new </a:t>
            </a:r>
            <a:r>
              <a:rPr lang="en-GB" sz="1900" u="sng" dirty="0" err="1">
                <a:latin typeface="Courier New" panose="02070309020205020404" pitchFamily="49" charset="0"/>
                <a:ea typeface="Times New Roman" panose="02020603050405020304" pitchFamily="18" charset="0"/>
                <a:cs typeface="Courier New" panose="02070309020205020404" pitchFamily="49" charset="0"/>
              </a:rPr>
              <a:t>EventHandler</a:t>
            </a:r>
            <a:r>
              <a:rPr lang="en-GB" sz="1900" dirty="0">
                <a:latin typeface="Courier New" panose="02070309020205020404" pitchFamily="49" charset="0"/>
                <a:ea typeface="Times New Roman" panose="02020603050405020304" pitchFamily="18" charset="0"/>
                <a:cs typeface="Courier New" panose="02070309020205020404" pitchFamily="49" charset="0"/>
              </a:rPr>
              <a:t>&lt;</a:t>
            </a:r>
            <a:r>
              <a:rPr lang="en-GB" sz="1900" u="sng" dirty="0" err="1">
                <a:latin typeface="Courier New" panose="02070309020205020404" pitchFamily="49" charset="0"/>
                <a:ea typeface="Times New Roman" panose="02020603050405020304" pitchFamily="18" charset="0"/>
                <a:cs typeface="Courier New" panose="02070309020205020404" pitchFamily="49" charset="0"/>
              </a:rPr>
              <a:t>ActionEvent</a:t>
            </a:r>
            <a:r>
              <a:rPr lang="en-GB" sz="1900" dirty="0">
                <a:latin typeface="Courier New" panose="02070309020205020404" pitchFamily="49" charset="0"/>
                <a:ea typeface="Times New Roman" panose="02020603050405020304" pitchFamily="18" charset="0"/>
                <a:cs typeface="Courier New" panose="02070309020205020404" pitchFamily="49" charset="0"/>
              </a:rPr>
              <a:t>&gt;(){ </a:t>
            </a:r>
          </a:p>
          <a:p>
            <a:r>
              <a:rPr lang="en-GB" sz="1900" dirty="0">
                <a:latin typeface="Courier New" panose="02070309020205020404" pitchFamily="49" charset="0"/>
                <a:ea typeface="Times New Roman" panose="02020603050405020304" pitchFamily="18" charset="0"/>
                <a:cs typeface="Courier New" panose="02070309020205020404" pitchFamily="49" charset="0"/>
              </a:rPr>
              <a:t>	@Override</a:t>
            </a:r>
          </a:p>
          <a:p>
            <a:r>
              <a:rPr lang="en-GB" sz="1900" dirty="0">
                <a:latin typeface="Courier New" panose="02070309020205020404" pitchFamily="49" charset="0"/>
                <a:ea typeface="Times New Roman" panose="02020603050405020304" pitchFamily="18" charset="0"/>
                <a:cs typeface="Courier New" panose="02070309020205020404" pitchFamily="49" charset="0"/>
              </a:rPr>
              <a:t>	public void handle</a:t>
            </a:r>
            <a:r>
              <a:rPr lang="hu-HU" sz="1900" dirty="0">
                <a:latin typeface="Courier New" panose="02070309020205020404" pitchFamily="49" charset="0"/>
                <a:ea typeface="Times New Roman" panose="02020603050405020304" pitchFamily="18" charset="0"/>
                <a:cs typeface="Courier New" panose="02070309020205020404" pitchFamily="49" charset="0"/>
              </a:rPr>
              <a:t>(</a:t>
            </a:r>
            <a:r>
              <a:rPr lang="hu-HU" sz="1900" b="1"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params</a:t>
            </a:r>
            <a:r>
              <a:rPr lang="en-GB" sz="1900" dirty="0">
                <a:latin typeface="Courier New" panose="02070309020205020404" pitchFamily="49" charset="0"/>
                <a:ea typeface="Times New Roman" panose="02020603050405020304" pitchFamily="18" charset="0"/>
                <a:cs typeface="Courier New" panose="02070309020205020404" pitchFamily="49" charset="0"/>
              </a:rPr>
              <a:t>){ </a:t>
            </a:r>
          </a:p>
          <a:p>
            <a:r>
              <a:rPr lang="hu-HU" sz="1900" dirty="0">
                <a:latin typeface="Courier New" panose="02070309020205020404" pitchFamily="49" charset="0"/>
                <a:ea typeface="Times New Roman" panose="02020603050405020304" pitchFamily="18" charset="0"/>
                <a:cs typeface="Courier New" panose="02070309020205020404" pitchFamily="49" charset="0"/>
              </a:rPr>
              <a:t>		</a:t>
            </a:r>
            <a:r>
              <a:rPr lang="hu-HU" sz="1900" b="1" dirty="0">
                <a:solidFill>
                  <a:schemeClr val="accent5">
                    <a:lumMod val="75000"/>
                  </a:schemeClr>
                </a:solidFill>
                <a:latin typeface="Courier New" panose="02070309020205020404" pitchFamily="49" charset="0"/>
                <a:ea typeface="Times New Roman" panose="02020603050405020304" pitchFamily="18" charset="0"/>
                <a:cs typeface="Courier New" panose="02070309020205020404" pitchFamily="49" charset="0"/>
              </a:rPr>
              <a:t>body</a:t>
            </a:r>
            <a:r>
              <a:rPr lang="hu-HU" sz="1900" dirty="0">
                <a:latin typeface="Courier New" panose="02070309020205020404" pitchFamily="49" charset="0"/>
                <a:ea typeface="Times New Roman" panose="02020603050405020304" pitchFamily="18" charset="0"/>
                <a:cs typeface="Courier New" panose="02070309020205020404" pitchFamily="49" charset="0"/>
              </a:rPr>
              <a:t>	</a:t>
            </a:r>
          </a:p>
          <a:p>
            <a:r>
              <a:rPr lang="en-GB" sz="1900" dirty="0">
                <a:latin typeface="Courier New" panose="02070309020205020404" pitchFamily="49" charset="0"/>
                <a:ea typeface="Times New Roman" panose="02020603050405020304" pitchFamily="18" charset="0"/>
                <a:cs typeface="Courier New" panose="02070309020205020404" pitchFamily="49" charset="0"/>
              </a:rPr>
              <a:t>	}</a:t>
            </a:r>
          </a:p>
          <a:p>
            <a:r>
              <a:rPr lang="en-GB" sz="1900" dirty="0">
                <a:latin typeface="Courier New" panose="02070309020205020404" pitchFamily="49" charset="0"/>
                <a:ea typeface="Times New Roman" panose="02020603050405020304" pitchFamily="18" charset="0"/>
                <a:cs typeface="Courier New" panose="02070309020205020404" pitchFamily="49" charset="0"/>
              </a:rPr>
              <a:t>});</a:t>
            </a:r>
          </a:p>
          <a:p>
            <a:pPr algn="just">
              <a:spcAft>
                <a:spcPts val="300"/>
              </a:spcAft>
            </a:pPr>
            <a:r>
              <a:rPr lang="hu-HU" sz="1200" dirty="0">
                <a:latin typeface="Arial" panose="020B0604020202020204" pitchFamily="34" charset="0"/>
                <a:ea typeface="Times New Roman" panose="02020603050405020304" pitchFamily="18" charset="0"/>
              </a:rPr>
              <a:t> </a:t>
            </a:r>
          </a:p>
          <a:p>
            <a:pPr algn="just">
              <a:spcAft>
                <a:spcPts val="300"/>
              </a:spcAft>
            </a:pPr>
            <a:endParaRPr lang="hu-HU" sz="1200" dirty="0">
              <a:latin typeface="Arial" panose="020B0604020202020204" pitchFamily="34" charset="0"/>
              <a:ea typeface="Times New Roman" panose="02020603050405020304" pitchFamily="18" charset="0"/>
            </a:endParaRPr>
          </a:p>
          <a:p>
            <a:pPr algn="just">
              <a:spcAft>
                <a:spcPts val="300"/>
              </a:spcAft>
            </a:pPr>
            <a:r>
              <a:rPr lang="hu-HU" b="1" dirty="0">
                <a:latin typeface="Arial" panose="020B0604020202020204" pitchFamily="34" charset="0"/>
                <a:ea typeface="Times New Roman" panose="02020603050405020304" pitchFamily="18" charset="0"/>
              </a:rPr>
              <a:t>Lambda Version: </a:t>
            </a:r>
          </a:p>
          <a:p>
            <a:pPr algn="just">
              <a:spcAft>
                <a:spcPts val="300"/>
              </a:spcAft>
            </a:pPr>
            <a:endParaRPr lang="hu-HU" sz="1900" dirty="0">
              <a:latin typeface="Courier New" panose="02070309020205020404" pitchFamily="49" charset="0"/>
              <a:ea typeface="Times New Roman" panose="02020603050405020304" pitchFamily="18" charset="0"/>
              <a:cs typeface="Courier New" panose="02070309020205020404" pitchFamily="49" charset="0"/>
            </a:endParaRPr>
          </a:p>
          <a:p>
            <a:pPr algn="just">
              <a:spcAft>
                <a:spcPts val="300"/>
              </a:spcAft>
            </a:pPr>
            <a:r>
              <a:rPr lang="en-GB" sz="1900" dirty="0" err="1">
                <a:latin typeface="Courier New" panose="02070309020205020404" pitchFamily="49" charset="0"/>
                <a:ea typeface="Times New Roman" panose="02020603050405020304" pitchFamily="18" charset="0"/>
                <a:cs typeface="Courier New" panose="02070309020205020404" pitchFamily="49" charset="0"/>
              </a:rPr>
              <a:t>btn.</a:t>
            </a:r>
            <a:r>
              <a:rPr lang="en-GB" sz="1900" u="sng" dirty="0" err="1">
                <a:latin typeface="Courier New" panose="02070309020205020404" pitchFamily="49" charset="0"/>
                <a:ea typeface="Times New Roman" panose="02020603050405020304" pitchFamily="18" charset="0"/>
                <a:cs typeface="Courier New" panose="02070309020205020404" pitchFamily="49" charset="0"/>
              </a:rPr>
              <a:t>setOnAction</a:t>
            </a:r>
            <a:r>
              <a:rPr lang="en-GB" sz="1900" dirty="0">
                <a:latin typeface="Courier New" panose="02070309020205020404" pitchFamily="49" charset="0"/>
                <a:ea typeface="Times New Roman" panose="02020603050405020304" pitchFamily="18" charset="0"/>
                <a:cs typeface="Courier New" panose="02070309020205020404" pitchFamily="49" charset="0"/>
              </a:rPr>
              <a:t>(</a:t>
            </a:r>
            <a:r>
              <a:rPr lang="hu-HU" sz="1900" b="1"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params</a:t>
            </a:r>
            <a:r>
              <a:rPr lang="hu-HU" sz="1900" dirty="0">
                <a:latin typeface="Courier New" panose="02070309020205020404" pitchFamily="49" charset="0"/>
                <a:ea typeface="Times New Roman" panose="02020603050405020304" pitchFamily="18" charset="0"/>
                <a:cs typeface="Courier New" panose="02070309020205020404" pitchFamily="49" charset="0"/>
              </a:rPr>
              <a:t> -&gt; </a:t>
            </a:r>
            <a:r>
              <a:rPr lang="hu-HU" sz="1900" b="1" dirty="0">
                <a:solidFill>
                  <a:schemeClr val="accent5">
                    <a:lumMod val="75000"/>
                  </a:schemeClr>
                </a:solidFill>
                <a:latin typeface="Courier New" panose="02070309020205020404" pitchFamily="49" charset="0"/>
                <a:ea typeface="Times New Roman" panose="02020603050405020304" pitchFamily="18" charset="0"/>
                <a:cs typeface="Courier New" panose="02070309020205020404" pitchFamily="49" charset="0"/>
              </a:rPr>
              <a:t>body</a:t>
            </a:r>
            <a:r>
              <a:rPr lang="hu-HU" sz="1900" dirty="0">
                <a:latin typeface="Courier New" panose="02070309020205020404" pitchFamily="49" charset="0"/>
                <a:ea typeface="Times New Roman" panose="02020603050405020304" pitchFamily="18" charset="0"/>
                <a:cs typeface="Courier New" panose="02070309020205020404" pitchFamily="49" charset="0"/>
              </a:rPr>
              <a:t>);</a:t>
            </a:r>
            <a:endParaRPr lang="en-GB" sz="1900" dirty="0">
              <a:latin typeface="Courier New" panose="02070309020205020404" pitchFamily="49" charset="0"/>
              <a:ea typeface="Times New Roman" panose="02020603050405020304" pitchFamily="18" charset="0"/>
              <a:cs typeface="Courier New" panose="02070309020205020404" pitchFamily="49" charset="0"/>
            </a:endParaRPr>
          </a:p>
          <a:p>
            <a:pPr algn="just">
              <a:spcAft>
                <a:spcPts val="300"/>
              </a:spcAft>
            </a:pPr>
            <a:endParaRPr lang="hu-HU" sz="1200" dirty="0">
              <a:latin typeface="Arial" panose="020B0604020202020204" pitchFamily="34" charset="0"/>
              <a:ea typeface="Times New Roman" panose="02020603050405020304" pitchFamily="18" charset="0"/>
            </a:endParaRPr>
          </a:p>
          <a:p>
            <a:pPr algn="just">
              <a:spcAft>
                <a:spcPts val="300"/>
              </a:spcAft>
            </a:pPr>
            <a:endParaRPr lang="hu-HU" sz="1200" dirty="0">
              <a:latin typeface="Arial" panose="020B0604020202020204" pitchFamily="34" charset="0"/>
              <a:ea typeface="Times New Roman" panose="02020603050405020304" pitchFamily="18" charset="0"/>
            </a:endParaRPr>
          </a:p>
          <a:p>
            <a:pPr algn="just">
              <a:spcAft>
                <a:spcPts val="300"/>
              </a:spcAft>
            </a:pPr>
            <a:endParaRPr lang="en-GB" sz="12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3930829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282" y="184150"/>
            <a:ext cx="6429420" cy="582594"/>
          </a:xfrm>
          <a:effectLst/>
        </p:spPr>
        <p:txBody>
          <a:bodyPr vert="horz" lIns="91440" tIns="45720" rIns="91440" bIns="45720" rtlCol="0" anchor="ctr">
            <a:normAutofit/>
          </a:bodyPr>
          <a:lstStyle/>
          <a:p>
            <a:pPr algn="l"/>
            <a:r>
              <a:rPr lang="hu-HU" sz="2400" dirty="0">
                <a:solidFill>
                  <a:srgbClr val="0073AB"/>
                </a:solidFill>
                <a:latin typeface="Arial" pitchFamily="34" charset="0"/>
                <a:cs typeface="Arial" pitchFamily="34" charset="0"/>
              </a:rPr>
              <a:t>Lambda expressions</a:t>
            </a:r>
            <a:endParaRPr lang="en-US" sz="2400" dirty="0">
              <a:solidFill>
                <a:srgbClr val="0073AB"/>
              </a:solidFill>
              <a:latin typeface="Arial" pitchFamily="34" charset="0"/>
              <a:cs typeface="Arial" pitchFamily="34" charset="0"/>
            </a:endParaRPr>
          </a:p>
        </p:txBody>
      </p:sp>
      <p:sp>
        <p:nvSpPr>
          <p:cNvPr id="7" name="Content Placeholder 2"/>
          <p:cNvSpPr txBox="1">
            <a:spLocks/>
          </p:cNvSpPr>
          <p:nvPr/>
        </p:nvSpPr>
        <p:spPr>
          <a:xfrm>
            <a:off x="228624" y="1124744"/>
            <a:ext cx="8591848" cy="5112568"/>
          </a:xfrm>
          <a:prstGeom prst="rect">
            <a:avLst/>
          </a:prstGeom>
        </p:spPr>
        <p:txBody>
          <a:bodyPr vert="horz" lIns="91440" tIns="45720" rIns="91440" bIns="45720" rtlCol="0">
            <a:normAutofit/>
          </a:bodyPr>
          <a:lstStyle/>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342900" indent="-342900">
              <a:spcBef>
                <a:spcPct val="20000"/>
              </a:spcBef>
            </a:pPr>
            <a:endParaRPr lang="hu-HU" sz="2000" dirty="0">
              <a:solidFill>
                <a:srgbClr val="0073AB"/>
              </a:solidFill>
              <a:latin typeface="Arial" pitchFamily="34" charset="0"/>
              <a:cs typeface="Arial" pitchFamily="34" charset="0"/>
            </a:endParaRPr>
          </a:p>
          <a:p>
            <a:pPr marL="800100" lvl="1" indent="-342900">
              <a:spcBef>
                <a:spcPct val="20000"/>
              </a:spcBef>
            </a:pPr>
            <a:endParaRPr lang="hu-HU"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800100" lvl="1"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p:txBody>
      </p:sp>
      <p:sp>
        <p:nvSpPr>
          <p:cNvPr id="3" name="Rectangle 2"/>
          <p:cNvSpPr/>
          <p:nvPr/>
        </p:nvSpPr>
        <p:spPr>
          <a:xfrm>
            <a:off x="395536" y="2496680"/>
            <a:ext cx="8424936" cy="2893100"/>
          </a:xfrm>
          <a:prstGeom prst="rect">
            <a:avLst/>
          </a:prstGeom>
        </p:spPr>
        <p:txBody>
          <a:bodyPr wrap="square">
            <a:spAutoFit/>
          </a:bodyPr>
          <a:lstStyle/>
          <a:p>
            <a:r>
              <a:rPr lang="en-GB" sz="2000" b="1" dirty="0"/>
              <a:t>Basic  Lambda examples</a:t>
            </a:r>
            <a:endParaRPr lang="hu-HU" sz="2000" b="1" dirty="0"/>
          </a:p>
          <a:p>
            <a:endParaRPr lang="hu-HU"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int</a:t>
            </a:r>
            <a:r>
              <a:rPr lang="en-GB" dirty="0">
                <a:latin typeface="Courier New" panose="02070309020205020404" pitchFamily="49" charset="0"/>
                <a:cs typeface="Courier New" panose="02070309020205020404" pitchFamily="49" charset="0"/>
              </a:rPr>
              <a:t> x, </a:t>
            </a:r>
            <a:r>
              <a:rPr lang="en-GB" dirty="0" err="1">
                <a:latin typeface="Courier New" panose="02070309020205020404" pitchFamily="49" charset="0"/>
                <a:cs typeface="Courier New" panose="02070309020205020404" pitchFamily="49" charset="0"/>
              </a:rPr>
              <a:t>int</a:t>
            </a:r>
            <a:r>
              <a:rPr lang="en-GB" dirty="0">
                <a:latin typeface="Courier New" panose="02070309020205020404" pitchFamily="49" charset="0"/>
                <a:cs typeface="Courier New" panose="02070309020205020404" pitchFamily="49" charset="0"/>
              </a:rPr>
              <a:t> y) -&gt; { </a:t>
            </a:r>
            <a:endParaRPr lang="hu-HU" dirty="0">
              <a:latin typeface="Courier New" panose="02070309020205020404" pitchFamily="49" charset="0"/>
              <a:cs typeface="Courier New" panose="02070309020205020404" pitchFamily="49" charset="0"/>
            </a:endParaRPr>
          </a:p>
          <a:p>
            <a:r>
              <a:rPr lang="hu-HU" dirty="0">
                <a:latin typeface="Courier New" panose="02070309020205020404" pitchFamily="49" charset="0"/>
                <a:cs typeface="Courier New" panose="02070309020205020404" pitchFamily="49" charset="0"/>
              </a:rPr>
              <a:t>	int z = x + y;</a:t>
            </a:r>
          </a:p>
          <a:p>
            <a:r>
              <a:rPr lang="hu-HU" dirty="0">
                <a:latin typeface="Courier New" panose="02070309020205020404" pitchFamily="49" charset="0"/>
                <a:cs typeface="Courier New" panose="02070309020205020404" pitchFamily="49" charset="0"/>
              </a:rPr>
              <a:t>	S</a:t>
            </a:r>
            <a:r>
              <a:rPr lang="en-GB" dirty="0" err="1">
                <a:latin typeface="Courier New" panose="02070309020205020404" pitchFamily="49" charset="0"/>
                <a:cs typeface="Courier New" panose="02070309020205020404" pitchFamily="49" charset="0"/>
              </a:rPr>
              <a:t>ystem.out.println</a:t>
            </a:r>
            <a:r>
              <a:rPr lang="en-GB" dirty="0">
                <a:latin typeface="Courier New" panose="02070309020205020404" pitchFamily="49" charset="0"/>
                <a:cs typeface="Courier New" panose="02070309020205020404" pitchFamily="49" charset="0"/>
              </a:rPr>
              <a:t>(</a:t>
            </a:r>
            <a:r>
              <a:rPr lang="hu-HU" dirty="0">
                <a:latin typeface="Courier New" panose="02070309020205020404" pitchFamily="49" charset="0"/>
                <a:cs typeface="Courier New" panose="02070309020205020404" pitchFamily="49" charset="0"/>
              </a:rPr>
              <a:t>z</a:t>
            </a:r>
            <a:r>
              <a:rPr lang="en-GB" dirty="0">
                <a:latin typeface="Courier New" panose="02070309020205020404" pitchFamily="49" charset="0"/>
                <a:cs typeface="Courier New" panose="02070309020205020404" pitchFamily="49" charset="0"/>
              </a:rPr>
              <a:t>);</a:t>
            </a:r>
            <a:endParaRPr lang="hu-HU"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a:t>
            </a:r>
            <a:endParaRPr lang="hu-HU" dirty="0">
              <a:latin typeface="Courier New" panose="02070309020205020404" pitchFamily="49" charset="0"/>
              <a:cs typeface="Courier New" panose="02070309020205020404" pitchFamily="49" charset="0"/>
            </a:endParaRPr>
          </a:p>
          <a:p>
            <a:endParaRPr lang="hu-HU"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int</a:t>
            </a:r>
            <a:r>
              <a:rPr lang="en-GB" dirty="0">
                <a:latin typeface="Courier New" panose="02070309020205020404" pitchFamily="49" charset="0"/>
                <a:cs typeface="Courier New" panose="02070309020205020404" pitchFamily="49" charset="0"/>
              </a:rPr>
              <a:t> x, </a:t>
            </a:r>
            <a:r>
              <a:rPr lang="en-GB" dirty="0" err="1">
                <a:latin typeface="Courier New" panose="02070309020205020404" pitchFamily="49" charset="0"/>
                <a:cs typeface="Courier New" panose="02070309020205020404" pitchFamily="49" charset="0"/>
              </a:rPr>
              <a:t>int</a:t>
            </a:r>
            <a:r>
              <a:rPr lang="en-GB" dirty="0">
                <a:latin typeface="Courier New" panose="02070309020205020404" pitchFamily="49" charset="0"/>
                <a:cs typeface="Courier New" panose="02070309020205020404" pitchFamily="49" charset="0"/>
              </a:rPr>
              <a:t> y) -&gt; x + y</a:t>
            </a:r>
            <a:r>
              <a:rPr lang="hu-HU" i="1" dirty="0">
                <a:latin typeface="Courier New" panose="02070309020205020404" pitchFamily="49" charset="0"/>
                <a:cs typeface="Courier New" panose="02070309020205020404" pitchFamily="49" charset="0"/>
              </a:rPr>
              <a:t>;</a:t>
            </a:r>
            <a:endParaRPr lang="en-GB" i="1" dirty="0">
              <a:latin typeface="Courier New" panose="02070309020205020404" pitchFamily="49" charset="0"/>
              <a:cs typeface="Courier New" panose="02070309020205020404" pitchFamily="49" charset="0"/>
            </a:endParaRPr>
          </a:p>
          <a:p>
            <a:endParaRPr lang="en-GB" dirty="0">
              <a:latin typeface="Courier New" panose="02070309020205020404" pitchFamily="49" charset="0"/>
              <a:cs typeface="Courier New" panose="02070309020205020404" pitchFamily="49" charset="0"/>
            </a:endParaRPr>
          </a:p>
          <a:p>
            <a:r>
              <a:rPr lang="hu-HU" dirty="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x, y -&gt; x + y</a:t>
            </a:r>
            <a:r>
              <a:rPr lang="hu-HU" dirty="0">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470390400"/>
              </p:ext>
            </p:extLst>
          </p:nvPr>
        </p:nvGraphicFramePr>
        <p:xfrm>
          <a:off x="1524000" y="1124744"/>
          <a:ext cx="6096000" cy="792088"/>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96044">
                <a:tc>
                  <a:txBody>
                    <a:bodyPr/>
                    <a:lstStyle/>
                    <a:p>
                      <a:r>
                        <a:rPr lang="en-GB" dirty="0"/>
                        <a:t>Argument Lis</a:t>
                      </a:r>
                      <a:r>
                        <a:rPr lang="hu-HU" dirty="0"/>
                        <a:t>t</a:t>
                      </a:r>
                      <a:endParaRPr lang="en-GB" dirty="0"/>
                    </a:p>
                  </a:txBody>
                  <a:tcPr/>
                </a:tc>
                <a:tc>
                  <a:txBody>
                    <a:bodyPr/>
                    <a:lstStyle/>
                    <a:p>
                      <a:r>
                        <a:rPr lang="hu-HU" dirty="0"/>
                        <a:t>Arrow Token</a:t>
                      </a:r>
                      <a:endParaRPr lang="en-GB" dirty="0"/>
                    </a:p>
                  </a:txBody>
                  <a:tcPr/>
                </a:tc>
                <a:tc>
                  <a:txBody>
                    <a:bodyPr/>
                    <a:lstStyle/>
                    <a:p>
                      <a:r>
                        <a:rPr lang="hu-HU" dirty="0"/>
                        <a:t>Body</a:t>
                      </a:r>
                      <a:endParaRPr lang="en-GB" dirty="0"/>
                    </a:p>
                  </a:txBody>
                  <a:tcPr/>
                </a:tc>
                <a:extLst>
                  <a:ext uri="{0D108BD9-81ED-4DB2-BD59-A6C34878D82A}">
                    <a16:rowId xmlns:a16="http://schemas.microsoft.com/office/drawing/2014/main" val="10000"/>
                  </a:ext>
                </a:extLst>
              </a:tr>
              <a:tr h="396044">
                <a:tc>
                  <a:txBody>
                    <a:bodyPr/>
                    <a:lstStyle/>
                    <a:p>
                      <a:pPr algn="ctr"/>
                      <a:r>
                        <a:rPr lang="hu-HU" dirty="0"/>
                        <a:t>(int x, int y)</a:t>
                      </a:r>
                      <a:endParaRPr lang="en-GB" dirty="0"/>
                    </a:p>
                  </a:txBody>
                  <a:tcPr/>
                </a:tc>
                <a:tc>
                  <a:txBody>
                    <a:bodyPr/>
                    <a:lstStyle/>
                    <a:p>
                      <a:pPr algn="ctr"/>
                      <a:r>
                        <a:rPr lang="hu-HU" dirty="0"/>
                        <a:t>-&gt;</a:t>
                      </a:r>
                      <a:endParaRPr lang="en-GB" dirty="0"/>
                    </a:p>
                  </a:txBody>
                  <a:tcPr/>
                </a:tc>
                <a:tc>
                  <a:txBody>
                    <a:bodyPr/>
                    <a:lstStyle/>
                    <a:p>
                      <a:pPr algn="ctr"/>
                      <a:r>
                        <a:rPr lang="hu-HU" dirty="0"/>
                        <a:t>x + y</a:t>
                      </a:r>
                      <a:endParaRPr lang="en-GB"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597962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282" y="184150"/>
            <a:ext cx="6429420" cy="582594"/>
          </a:xfrm>
          <a:effectLst/>
        </p:spPr>
        <p:txBody>
          <a:bodyPr vert="horz" lIns="91440" tIns="45720" rIns="91440" bIns="45720" rtlCol="0" anchor="ctr">
            <a:normAutofit/>
          </a:bodyPr>
          <a:lstStyle/>
          <a:p>
            <a:pPr algn="l"/>
            <a:r>
              <a:rPr lang="hu-HU" sz="2400" dirty="0">
                <a:solidFill>
                  <a:srgbClr val="0073AB"/>
                </a:solidFill>
                <a:latin typeface="Arial" pitchFamily="34" charset="0"/>
                <a:cs typeface="Arial" pitchFamily="34" charset="0"/>
              </a:rPr>
              <a:t>Functional Interfaces</a:t>
            </a:r>
            <a:endParaRPr lang="en-US" sz="2400" dirty="0">
              <a:solidFill>
                <a:srgbClr val="0073AB"/>
              </a:solidFill>
              <a:latin typeface="Arial" pitchFamily="34" charset="0"/>
              <a:cs typeface="Arial" pitchFamily="34" charset="0"/>
            </a:endParaRPr>
          </a:p>
        </p:txBody>
      </p:sp>
      <p:sp>
        <p:nvSpPr>
          <p:cNvPr id="7" name="Content Placeholder 2"/>
          <p:cNvSpPr txBox="1">
            <a:spLocks/>
          </p:cNvSpPr>
          <p:nvPr/>
        </p:nvSpPr>
        <p:spPr>
          <a:xfrm>
            <a:off x="228624" y="1124744"/>
            <a:ext cx="8591848" cy="5112568"/>
          </a:xfrm>
          <a:prstGeom prst="rect">
            <a:avLst/>
          </a:prstGeom>
        </p:spPr>
        <p:txBody>
          <a:bodyPr vert="horz" lIns="91440" tIns="45720" rIns="91440" bIns="45720" rtlCol="0">
            <a:normAutofit/>
          </a:bodyPr>
          <a:lstStyle/>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342900" indent="-342900">
              <a:spcBef>
                <a:spcPct val="20000"/>
              </a:spcBef>
            </a:pPr>
            <a:endParaRPr lang="hu-HU" sz="2000" dirty="0">
              <a:solidFill>
                <a:srgbClr val="0073AB"/>
              </a:solidFill>
              <a:latin typeface="Arial" pitchFamily="34" charset="0"/>
              <a:cs typeface="Arial" pitchFamily="34" charset="0"/>
            </a:endParaRPr>
          </a:p>
          <a:p>
            <a:pPr marL="800100" lvl="1" indent="-342900">
              <a:spcBef>
                <a:spcPct val="20000"/>
              </a:spcBef>
            </a:pPr>
            <a:endParaRPr lang="hu-HU"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800100" lvl="1"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p:txBody>
      </p:sp>
      <p:sp>
        <p:nvSpPr>
          <p:cNvPr id="3" name="Rectangle 2"/>
          <p:cNvSpPr/>
          <p:nvPr/>
        </p:nvSpPr>
        <p:spPr>
          <a:xfrm>
            <a:off x="214282" y="980728"/>
            <a:ext cx="8281980" cy="4478149"/>
          </a:xfrm>
          <a:prstGeom prst="rect">
            <a:avLst/>
          </a:prstGeom>
        </p:spPr>
        <p:txBody>
          <a:bodyPr wrap="square">
            <a:spAutoFit/>
          </a:bodyPr>
          <a:lstStyle/>
          <a:p>
            <a:r>
              <a:rPr lang="en-GB" sz="1900" dirty="0">
                <a:latin typeface="Arial" panose="020B0604020202020204" pitchFamily="34" charset="0"/>
                <a:cs typeface="Arial" panose="020B0604020202020204" pitchFamily="34" charset="0"/>
              </a:rPr>
              <a:t>How does lambda expressions fit into Java's type system? Each lambda corresponds to a given type, specified by an interface. A so called </a:t>
            </a:r>
            <a:r>
              <a:rPr lang="en-GB" sz="1900" i="1" dirty="0">
                <a:latin typeface="Arial" panose="020B0604020202020204" pitchFamily="34" charset="0"/>
                <a:cs typeface="Arial" panose="020B0604020202020204" pitchFamily="34" charset="0"/>
              </a:rPr>
              <a:t>functional interface</a:t>
            </a:r>
            <a:r>
              <a:rPr lang="en-GB" sz="1900" dirty="0">
                <a:latin typeface="Arial" panose="020B0604020202020204" pitchFamily="34" charset="0"/>
                <a:cs typeface="Arial" panose="020B0604020202020204" pitchFamily="34" charset="0"/>
              </a:rPr>
              <a:t> must contain </a:t>
            </a:r>
            <a:r>
              <a:rPr lang="en-GB" sz="1900" b="1" dirty="0">
                <a:latin typeface="Arial" panose="020B0604020202020204" pitchFamily="34" charset="0"/>
                <a:cs typeface="Arial" panose="020B0604020202020204" pitchFamily="34" charset="0"/>
              </a:rPr>
              <a:t>exactly one abstract method</a:t>
            </a:r>
            <a:r>
              <a:rPr lang="en-GB" sz="1900" dirty="0">
                <a:latin typeface="Arial" panose="020B0604020202020204" pitchFamily="34" charset="0"/>
                <a:cs typeface="Arial" panose="020B0604020202020204" pitchFamily="34" charset="0"/>
              </a:rPr>
              <a:t> declaration. Each lambda expression of that type will be matched to this abstract method. Since default methods are not abstract you're free to add default methods to your functional interface.</a:t>
            </a:r>
            <a:endParaRPr lang="hu-HU" sz="1900" dirty="0">
              <a:latin typeface="Arial" panose="020B0604020202020204" pitchFamily="34" charset="0"/>
              <a:cs typeface="Arial" panose="020B0604020202020204" pitchFamily="34" charset="0"/>
            </a:endParaRPr>
          </a:p>
          <a:p>
            <a:endParaRPr lang="hu-HU" sz="1900" dirty="0">
              <a:latin typeface="Arial" panose="020B0604020202020204" pitchFamily="34" charset="0"/>
              <a:cs typeface="Arial" panose="020B0604020202020204" pitchFamily="34" charset="0"/>
            </a:endParaRPr>
          </a:p>
          <a:p>
            <a:r>
              <a:rPr lang="en-GB" sz="1900" dirty="0">
                <a:latin typeface="Arial" panose="020B0604020202020204" pitchFamily="34" charset="0"/>
                <a:cs typeface="Arial" panose="020B0604020202020204" pitchFamily="34" charset="0"/>
              </a:rPr>
              <a:t>Because a functional interface contains only one abstract method, you can omit the name of that method when you implement it.</a:t>
            </a:r>
          </a:p>
          <a:p>
            <a:r>
              <a:rPr lang="en-GB" sz="1900" dirty="0">
                <a:latin typeface="Arial" panose="020B0604020202020204" pitchFamily="34" charset="0"/>
                <a:cs typeface="Arial" panose="020B0604020202020204" pitchFamily="34" charset="0"/>
              </a:rPr>
              <a:t> </a:t>
            </a:r>
            <a:endParaRPr lang="hu-HU" sz="1900" dirty="0">
              <a:latin typeface="Arial" panose="020B0604020202020204" pitchFamily="34" charset="0"/>
              <a:cs typeface="Arial" panose="020B0604020202020204" pitchFamily="34" charset="0"/>
            </a:endParaRPr>
          </a:p>
          <a:p>
            <a:r>
              <a:rPr lang="en-GB" sz="1900" dirty="0">
                <a:latin typeface="Arial" panose="020B0604020202020204" pitchFamily="34" charset="0"/>
                <a:cs typeface="Arial" panose="020B0604020202020204" pitchFamily="34" charset="0"/>
              </a:rPr>
              <a:t>To do this, instead of using an anonymous class expression, you use a lambda expression.</a:t>
            </a:r>
            <a:endParaRPr lang="hu-HU" sz="1900" dirty="0">
              <a:latin typeface="Arial" panose="020B0604020202020204" pitchFamily="34" charset="0"/>
              <a:cs typeface="Arial" panose="020B0604020202020204" pitchFamily="34" charset="0"/>
            </a:endParaRPr>
          </a:p>
          <a:p>
            <a:endParaRPr lang="en-GB" sz="1900" dirty="0">
              <a:latin typeface="Arial" panose="020B0604020202020204" pitchFamily="34" charset="0"/>
              <a:cs typeface="Arial" panose="020B0604020202020204" pitchFamily="34" charset="0"/>
            </a:endParaRPr>
          </a:p>
          <a:p>
            <a:endParaRPr lang="hu-HU" sz="1900" dirty="0">
              <a:latin typeface="Arial" panose="020B0604020202020204" pitchFamily="34" charset="0"/>
              <a:cs typeface="Arial" panose="020B0604020202020204" pitchFamily="34" charset="0"/>
            </a:endParaRPr>
          </a:p>
          <a:p>
            <a:endParaRPr lang="en-GB"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6854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282" y="184150"/>
            <a:ext cx="6429420" cy="582594"/>
          </a:xfrm>
          <a:effectLst/>
        </p:spPr>
        <p:txBody>
          <a:bodyPr vert="horz" lIns="91440" tIns="45720" rIns="91440" bIns="45720" rtlCol="0" anchor="ctr">
            <a:normAutofit/>
          </a:bodyPr>
          <a:lstStyle/>
          <a:p>
            <a:pPr algn="l"/>
            <a:r>
              <a:rPr lang="hu-HU" sz="2400" dirty="0">
                <a:solidFill>
                  <a:srgbClr val="0073AB"/>
                </a:solidFill>
                <a:latin typeface="Arial" pitchFamily="34" charset="0"/>
                <a:cs typeface="Arial" pitchFamily="34" charset="0"/>
              </a:rPr>
              <a:t>Introduction</a:t>
            </a:r>
            <a:endParaRPr lang="en-US" sz="2400" dirty="0">
              <a:solidFill>
                <a:srgbClr val="0073AB"/>
              </a:solidFill>
              <a:latin typeface="Arial" pitchFamily="34" charset="0"/>
              <a:cs typeface="Arial" pitchFamily="34" charset="0"/>
            </a:endParaRPr>
          </a:p>
        </p:txBody>
      </p:sp>
      <p:sp>
        <p:nvSpPr>
          <p:cNvPr id="7" name="Content Placeholder 2"/>
          <p:cNvSpPr txBox="1">
            <a:spLocks/>
          </p:cNvSpPr>
          <p:nvPr/>
        </p:nvSpPr>
        <p:spPr>
          <a:xfrm>
            <a:off x="228624" y="1124744"/>
            <a:ext cx="8591848" cy="5112568"/>
          </a:xfrm>
          <a:prstGeom prst="rect">
            <a:avLst/>
          </a:prstGeom>
        </p:spPr>
        <p:txBody>
          <a:bodyPr vert="horz" lIns="91440" tIns="45720" rIns="91440" bIns="45720" rtlCol="0">
            <a:normAutofit/>
          </a:bodyPr>
          <a:lstStyle/>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342900" indent="-342900">
              <a:spcBef>
                <a:spcPct val="20000"/>
              </a:spcBef>
            </a:pPr>
            <a:endParaRPr lang="hu-HU" sz="2000" dirty="0">
              <a:solidFill>
                <a:srgbClr val="0073AB"/>
              </a:solidFill>
              <a:latin typeface="Arial" pitchFamily="34" charset="0"/>
              <a:cs typeface="Arial" pitchFamily="34" charset="0"/>
            </a:endParaRPr>
          </a:p>
          <a:p>
            <a:pPr marL="800100" lvl="1" indent="-342900">
              <a:spcBef>
                <a:spcPct val="20000"/>
              </a:spcBef>
            </a:pPr>
            <a:endParaRPr lang="hu-HU"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800100" lvl="1"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p:txBody>
      </p:sp>
      <p:sp>
        <p:nvSpPr>
          <p:cNvPr id="4" name="Rectangle 3"/>
          <p:cNvSpPr/>
          <p:nvPr/>
        </p:nvSpPr>
        <p:spPr>
          <a:xfrm>
            <a:off x="179512" y="908720"/>
            <a:ext cx="8712968" cy="1554272"/>
          </a:xfrm>
          <a:prstGeom prst="rect">
            <a:avLst/>
          </a:prstGeom>
        </p:spPr>
        <p:txBody>
          <a:bodyPr wrap="square">
            <a:spAutoFit/>
          </a:bodyPr>
          <a:lstStyle/>
          <a:p>
            <a:r>
              <a:rPr lang="en-GB" sz="1900" dirty="0">
                <a:latin typeface="Arial" panose="020B0604020202020204" pitchFamily="34" charset="0"/>
                <a:cs typeface="Arial" panose="020B0604020202020204" pitchFamily="34" charset="0"/>
              </a:rPr>
              <a:t>• Default </a:t>
            </a:r>
            <a:r>
              <a:rPr lang="hu-HU" sz="1900" dirty="0">
                <a:latin typeface="Arial" panose="020B0604020202020204" pitchFamily="34" charset="0"/>
                <a:cs typeface="Arial" panose="020B0604020202020204" pitchFamily="34" charset="0"/>
              </a:rPr>
              <a:t>and static </a:t>
            </a:r>
            <a:r>
              <a:rPr lang="en-GB" sz="1900" dirty="0">
                <a:latin typeface="Arial" panose="020B0604020202020204" pitchFamily="34" charset="0"/>
                <a:cs typeface="Arial" panose="020B0604020202020204" pitchFamily="34" charset="0"/>
              </a:rPr>
              <a:t>methods of interfaces</a:t>
            </a:r>
            <a:endParaRPr lang="hu-HU" sz="1900" dirty="0">
              <a:latin typeface="Arial" panose="020B0604020202020204" pitchFamily="34" charset="0"/>
              <a:cs typeface="Arial" panose="020B0604020202020204" pitchFamily="34" charset="0"/>
            </a:endParaRPr>
          </a:p>
          <a:p>
            <a:r>
              <a:rPr lang="en-GB" sz="1900" dirty="0">
                <a:latin typeface="Arial" panose="020B0604020202020204" pitchFamily="34" charset="0"/>
                <a:cs typeface="Arial" panose="020B0604020202020204" pitchFamily="34" charset="0"/>
              </a:rPr>
              <a:t>• Lambda expressions</a:t>
            </a:r>
          </a:p>
          <a:p>
            <a:r>
              <a:rPr lang="en-GB" sz="1900" dirty="0">
                <a:latin typeface="Arial" panose="020B0604020202020204" pitchFamily="34" charset="0"/>
                <a:cs typeface="Arial" panose="020B0604020202020204" pitchFamily="34" charset="0"/>
              </a:rPr>
              <a:t>• Functional interfaces</a:t>
            </a:r>
          </a:p>
          <a:p>
            <a:r>
              <a:rPr lang="en-GB" sz="1900" dirty="0">
                <a:latin typeface="Arial" panose="020B0604020202020204" pitchFamily="34" charset="0"/>
                <a:cs typeface="Arial" panose="020B0604020202020204" pitchFamily="34" charset="0"/>
              </a:rPr>
              <a:t>• Stream API</a:t>
            </a:r>
          </a:p>
          <a:p>
            <a:r>
              <a:rPr lang="en-GB" sz="1900" dirty="0">
                <a:latin typeface="Arial" panose="020B0604020202020204" pitchFamily="34" charset="0"/>
                <a:cs typeface="Arial" panose="020B0604020202020204" pitchFamily="34" charset="0"/>
              </a:rPr>
              <a:t>• Date Time API</a:t>
            </a:r>
          </a:p>
        </p:txBody>
      </p:sp>
    </p:spTree>
    <p:extLst>
      <p:ext uri="{BB962C8B-B14F-4D97-AF65-F5344CB8AC3E}">
        <p14:creationId xmlns:p14="http://schemas.microsoft.com/office/powerpoint/2010/main" val="5997711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282" y="184150"/>
            <a:ext cx="6429420" cy="582594"/>
          </a:xfrm>
          <a:effectLst/>
        </p:spPr>
        <p:txBody>
          <a:bodyPr vert="horz" lIns="91440" tIns="45720" rIns="91440" bIns="45720" rtlCol="0" anchor="ctr">
            <a:normAutofit/>
          </a:bodyPr>
          <a:lstStyle/>
          <a:p>
            <a:pPr algn="l"/>
            <a:r>
              <a:rPr lang="hu-HU" sz="2400" dirty="0">
                <a:solidFill>
                  <a:srgbClr val="0073AB"/>
                </a:solidFill>
                <a:latin typeface="Arial" pitchFamily="34" charset="0"/>
                <a:cs typeface="Arial" pitchFamily="34" charset="0"/>
              </a:rPr>
              <a:t>Functional Interfaces</a:t>
            </a:r>
            <a:endParaRPr lang="en-US" sz="2400" dirty="0">
              <a:solidFill>
                <a:srgbClr val="0073AB"/>
              </a:solidFill>
              <a:latin typeface="Arial" pitchFamily="34" charset="0"/>
              <a:cs typeface="Arial" pitchFamily="34" charset="0"/>
            </a:endParaRPr>
          </a:p>
        </p:txBody>
      </p:sp>
      <p:sp>
        <p:nvSpPr>
          <p:cNvPr id="7" name="Content Placeholder 2"/>
          <p:cNvSpPr txBox="1">
            <a:spLocks/>
          </p:cNvSpPr>
          <p:nvPr/>
        </p:nvSpPr>
        <p:spPr>
          <a:xfrm>
            <a:off x="228624" y="1124744"/>
            <a:ext cx="8591848" cy="1368152"/>
          </a:xfrm>
          <a:prstGeom prst="rect">
            <a:avLst/>
          </a:prstGeom>
        </p:spPr>
        <p:txBody>
          <a:bodyPr vert="horz" lIns="91440" tIns="45720" rIns="91440" bIns="45720" rtlCol="0">
            <a:noAutofit/>
          </a:bodyPr>
          <a:lstStyle/>
          <a:p>
            <a:r>
              <a:rPr lang="en-GB" sz="1900" dirty="0">
                <a:latin typeface="Courier New" panose="02070309020205020404" pitchFamily="49" charset="0"/>
                <a:cs typeface="Courier New" panose="02070309020205020404" pitchFamily="49" charset="0"/>
              </a:rPr>
              <a:t>@</a:t>
            </a:r>
            <a:r>
              <a:rPr lang="en-GB" sz="1900" dirty="0" err="1">
                <a:latin typeface="Courier New" panose="02070309020205020404" pitchFamily="49" charset="0"/>
                <a:cs typeface="Courier New" panose="02070309020205020404" pitchFamily="49" charset="0"/>
              </a:rPr>
              <a:t>FunctionalInterface</a:t>
            </a:r>
            <a:endParaRPr lang="en-GB" sz="1900" dirty="0">
              <a:latin typeface="Courier New" panose="02070309020205020404" pitchFamily="49" charset="0"/>
              <a:cs typeface="Courier New" panose="02070309020205020404" pitchFamily="49" charset="0"/>
            </a:endParaRPr>
          </a:p>
          <a:p>
            <a:r>
              <a:rPr lang="en-GB" sz="1900" dirty="0">
                <a:latin typeface="Courier New" panose="02070309020205020404" pitchFamily="49" charset="0"/>
                <a:cs typeface="Courier New" panose="02070309020205020404" pitchFamily="49" charset="0"/>
              </a:rPr>
              <a:t>public interface </a:t>
            </a:r>
            <a:r>
              <a:rPr lang="hu-HU" sz="1900" dirty="0">
                <a:latin typeface="Courier New" panose="02070309020205020404" pitchFamily="49" charset="0"/>
                <a:cs typeface="Courier New" panose="02070309020205020404" pitchFamily="49" charset="0"/>
              </a:rPr>
              <a:t>Predicate</a:t>
            </a:r>
            <a:r>
              <a:rPr lang="en-GB" sz="1900" dirty="0">
                <a:latin typeface="Courier New" panose="02070309020205020404" pitchFamily="49" charset="0"/>
                <a:cs typeface="Courier New" panose="02070309020205020404" pitchFamily="49" charset="0"/>
              </a:rPr>
              <a:t>&lt;T&gt; { </a:t>
            </a:r>
          </a:p>
          <a:p>
            <a:r>
              <a:rPr lang="en-GB" sz="1900" dirty="0">
                <a:latin typeface="Courier New" panose="02070309020205020404" pitchFamily="49" charset="0"/>
                <a:cs typeface="Courier New" panose="02070309020205020404" pitchFamily="49" charset="0"/>
              </a:rPr>
              <a:t>	public </a:t>
            </a:r>
            <a:r>
              <a:rPr lang="en-GB" sz="1900" dirty="0" err="1">
                <a:latin typeface="Courier New" panose="02070309020205020404" pitchFamily="49" charset="0"/>
                <a:cs typeface="Courier New" panose="02070309020205020404" pitchFamily="49" charset="0"/>
              </a:rPr>
              <a:t>boolean</a:t>
            </a:r>
            <a:r>
              <a:rPr lang="en-GB" sz="1900" dirty="0">
                <a:latin typeface="Courier New" panose="02070309020205020404" pitchFamily="49" charset="0"/>
                <a:cs typeface="Courier New" panose="02070309020205020404" pitchFamily="49" charset="0"/>
              </a:rPr>
              <a:t> test(T t);</a:t>
            </a:r>
          </a:p>
          <a:p>
            <a:r>
              <a:rPr lang="en-GB" sz="1900" dirty="0">
                <a:latin typeface="Courier New" panose="02070309020205020404" pitchFamily="49" charset="0"/>
                <a:cs typeface="Courier New" panose="02070309020205020404" pitchFamily="49" charset="0"/>
              </a:rPr>
              <a:t>}</a:t>
            </a: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a:spcBef>
                <a:spcPct val="20000"/>
              </a:spcBef>
            </a:pPr>
            <a:r>
              <a:rPr lang="en-GB" sz="1900" dirty="0">
                <a:latin typeface="Arial" pitchFamily="34" charset="0"/>
                <a:cs typeface="Arial" pitchFamily="34" charset="0"/>
              </a:rPr>
              <a:t>An Interface that performs a test and returns a </a:t>
            </a:r>
            <a:r>
              <a:rPr lang="hu-HU" sz="1900" dirty="0">
                <a:latin typeface="Arial" pitchFamily="34" charset="0"/>
                <a:cs typeface="Arial" pitchFamily="34" charset="0"/>
              </a:rPr>
              <a:t>boolean</a:t>
            </a:r>
          </a:p>
          <a:p>
            <a:pPr>
              <a:spcBef>
                <a:spcPct val="20000"/>
              </a:spcBef>
            </a:pPr>
            <a:endParaRPr lang="hu-HU" sz="1900" dirty="0">
              <a:latin typeface="Arial" pitchFamily="34" charset="0"/>
              <a:cs typeface="Arial" pitchFamily="34" charset="0"/>
            </a:endParaRPr>
          </a:p>
          <a:p>
            <a:pPr>
              <a:spcBef>
                <a:spcPct val="20000"/>
              </a:spcBef>
            </a:pPr>
            <a:r>
              <a:rPr lang="hu-HU" sz="1900" dirty="0">
                <a:latin typeface="Arial" pitchFamily="34" charset="0"/>
                <a:cs typeface="Arial" pitchFamily="34" charset="0"/>
              </a:rPr>
              <a:t>Usage: </a:t>
            </a:r>
          </a:p>
          <a:p>
            <a:pPr>
              <a:spcBef>
                <a:spcPct val="20000"/>
              </a:spcBef>
            </a:pPr>
            <a:r>
              <a:rPr lang="hu-HU" sz="1900" dirty="0">
                <a:latin typeface="Courier New" panose="02070309020205020404" pitchFamily="49" charset="0"/>
                <a:cs typeface="Courier New" panose="02070309020205020404" pitchFamily="49" charset="0"/>
              </a:rPr>
              <a:t>Boolean result = test(</a:t>
            </a:r>
            <a:r>
              <a:rPr lang="hu-HU" sz="1900" b="1" dirty="0">
                <a:solidFill>
                  <a:srgbClr val="FF0000"/>
                </a:solidFill>
                <a:latin typeface="Courier New" panose="02070309020205020404" pitchFamily="49" charset="0"/>
                <a:cs typeface="Courier New" panose="02070309020205020404" pitchFamily="49" charset="0"/>
              </a:rPr>
              <a:t>param</a:t>
            </a:r>
            <a:r>
              <a:rPr lang="hu-HU" sz="1900" dirty="0">
                <a:latin typeface="Courier New" panose="02070309020205020404" pitchFamily="49" charset="0"/>
                <a:cs typeface="Courier New" panose="02070309020205020404" pitchFamily="49" charset="0"/>
              </a:rPr>
              <a:t> -&gt; </a:t>
            </a:r>
            <a:r>
              <a:rPr lang="hu-HU" sz="1900" b="1" dirty="0">
                <a:solidFill>
                  <a:srgbClr val="0070C0"/>
                </a:solidFill>
                <a:latin typeface="Courier New" panose="02070309020205020404" pitchFamily="49" charset="0"/>
                <a:cs typeface="Courier New" panose="02070309020205020404" pitchFamily="49" charset="0"/>
              </a:rPr>
              <a:t>body</a:t>
            </a:r>
            <a:r>
              <a:rPr lang="hu-HU" sz="1900" dirty="0">
                <a:latin typeface="Courier New" panose="02070309020205020404" pitchFamily="49" charset="0"/>
                <a:cs typeface="Courier New" panose="02070309020205020404" pitchFamily="49" charset="0"/>
              </a:rPr>
              <a:t>);</a:t>
            </a:r>
          </a:p>
          <a:p>
            <a:pPr>
              <a:spcBef>
                <a:spcPct val="20000"/>
              </a:spcBef>
            </a:pPr>
            <a:r>
              <a:rPr lang="hu-HU" sz="1900" dirty="0">
                <a:latin typeface="Courier New" panose="02070309020205020404" pitchFamily="49" charset="0"/>
                <a:cs typeface="Courier New" panose="02070309020205020404" pitchFamily="49" charset="0"/>
              </a:rPr>
              <a:t>...</a:t>
            </a:r>
          </a:p>
          <a:p>
            <a:pPr>
              <a:spcBef>
                <a:spcPct val="20000"/>
              </a:spcBef>
            </a:pPr>
            <a:r>
              <a:rPr lang="hu-HU" sz="1900" dirty="0">
                <a:latin typeface="Courier New" panose="02070309020205020404" pitchFamily="49" charset="0"/>
                <a:cs typeface="Courier New" panose="02070309020205020404" pitchFamily="49" charset="0"/>
              </a:rPr>
              <a:t>void callTest(String </a:t>
            </a:r>
            <a:r>
              <a:rPr lang="hu-HU" sz="1900" b="1" dirty="0">
                <a:solidFill>
                  <a:srgbClr val="FF0000"/>
                </a:solidFill>
                <a:latin typeface="Courier New" panose="02070309020205020404" pitchFamily="49" charset="0"/>
                <a:cs typeface="Courier New" panose="02070309020205020404" pitchFamily="49" charset="0"/>
              </a:rPr>
              <a:t>param</a:t>
            </a:r>
            <a:r>
              <a:rPr lang="hu-HU" sz="1900" dirty="0">
                <a:latin typeface="Courier New" panose="02070309020205020404" pitchFamily="49" charset="0"/>
                <a:cs typeface="Courier New" panose="02070309020205020404" pitchFamily="49" charset="0"/>
              </a:rPr>
              <a:t>, Predicate&lt;String&gt; predicate) {</a:t>
            </a:r>
          </a:p>
          <a:p>
            <a:pPr>
              <a:spcBef>
                <a:spcPct val="20000"/>
              </a:spcBef>
            </a:pPr>
            <a:r>
              <a:rPr lang="hu-HU" sz="1900" dirty="0">
                <a:latin typeface="Courier New" panose="02070309020205020404" pitchFamily="49" charset="0"/>
                <a:cs typeface="Courier New" panose="02070309020205020404" pitchFamily="49" charset="0"/>
              </a:rPr>
              <a:t>	predicate.test(</a:t>
            </a:r>
            <a:r>
              <a:rPr lang="hu-HU" sz="1900" b="1" dirty="0">
                <a:solidFill>
                  <a:srgbClr val="FF0000"/>
                </a:solidFill>
                <a:latin typeface="Courier New" panose="02070309020205020404" pitchFamily="49" charset="0"/>
                <a:cs typeface="Courier New" panose="02070309020205020404" pitchFamily="49" charset="0"/>
              </a:rPr>
              <a:t>param</a:t>
            </a:r>
            <a:r>
              <a:rPr lang="hu-HU" sz="1900" dirty="0">
                <a:latin typeface="Courier New" panose="02070309020205020404" pitchFamily="49" charset="0"/>
                <a:cs typeface="Courier New" panose="02070309020205020404" pitchFamily="49" charset="0"/>
              </a:rPr>
              <a:t>);</a:t>
            </a:r>
          </a:p>
          <a:p>
            <a:pPr>
              <a:spcBef>
                <a:spcPct val="20000"/>
              </a:spcBef>
            </a:pPr>
            <a:r>
              <a:rPr lang="hu-HU" sz="1900" dirty="0">
                <a:latin typeface="Courier New" panose="02070309020205020404" pitchFamily="49" charset="0"/>
                <a:cs typeface="Courier New" panose="02070309020205020404" pitchFamily="49" charset="0"/>
              </a:rPr>
              <a:t>}	 </a:t>
            </a:r>
          </a:p>
          <a:p>
            <a:pPr>
              <a:spcBef>
                <a:spcPct val="20000"/>
              </a:spcBef>
            </a:pPr>
            <a:endParaRPr lang="hu-HU" sz="1900" dirty="0">
              <a:solidFill>
                <a:srgbClr val="0073AB"/>
              </a:solidFill>
              <a:latin typeface="Arial" pitchFamily="34" charset="0"/>
              <a:cs typeface="Arial" pitchFamily="34" charset="0"/>
            </a:endParaRPr>
          </a:p>
          <a:p>
            <a:pPr>
              <a:spcBef>
                <a:spcPct val="20000"/>
              </a:spcBef>
            </a:pPr>
            <a:endParaRPr lang="hu-HU" sz="2000" dirty="0">
              <a:solidFill>
                <a:srgbClr val="0073AB"/>
              </a:solidFill>
              <a:latin typeface="Arial" pitchFamily="34" charset="0"/>
              <a:cs typeface="Arial" pitchFamily="34" charset="0"/>
            </a:endParaRPr>
          </a:p>
          <a:p>
            <a:pPr>
              <a:spcBef>
                <a:spcPct val="20000"/>
              </a:spcBef>
            </a:pPr>
            <a:endParaRPr lang="hu-HU" sz="2000" dirty="0">
              <a:solidFill>
                <a:srgbClr val="0073AB"/>
              </a:solidFill>
              <a:latin typeface="Arial" pitchFamily="34" charset="0"/>
              <a:cs typeface="Arial" pitchFamily="34" charset="0"/>
            </a:endParaRPr>
          </a:p>
        </p:txBody>
      </p:sp>
    </p:spTree>
    <p:extLst>
      <p:ext uri="{BB962C8B-B14F-4D97-AF65-F5344CB8AC3E}">
        <p14:creationId xmlns:p14="http://schemas.microsoft.com/office/powerpoint/2010/main" val="10586033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282" y="184150"/>
            <a:ext cx="6429420" cy="582594"/>
          </a:xfrm>
          <a:effectLst/>
        </p:spPr>
        <p:txBody>
          <a:bodyPr vert="horz" lIns="91440" tIns="45720" rIns="91440" bIns="45720" rtlCol="0" anchor="ctr">
            <a:normAutofit/>
          </a:bodyPr>
          <a:lstStyle/>
          <a:p>
            <a:pPr algn="l"/>
            <a:r>
              <a:rPr lang="hu-HU" sz="2400" dirty="0">
                <a:solidFill>
                  <a:srgbClr val="0073AB"/>
                </a:solidFill>
                <a:latin typeface="Arial" pitchFamily="34" charset="0"/>
                <a:cs typeface="Arial" pitchFamily="34" charset="0"/>
              </a:rPr>
              <a:t>Functional Interfaces</a:t>
            </a:r>
            <a:endParaRPr lang="en-US" sz="2400" dirty="0">
              <a:solidFill>
                <a:srgbClr val="0073AB"/>
              </a:solidFill>
              <a:latin typeface="Arial" pitchFamily="34" charset="0"/>
              <a:cs typeface="Arial" pitchFamily="34" charset="0"/>
            </a:endParaRPr>
          </a:p>
        </p:txBody>
      </p:sp>
      <p:sp>
        <p:nvSpPr>
          <p:cNvPr id="7" name="Content Placeholder 2"/>
          <p:cNvSpPr txBox="1">
            <a:spLocks/>
          </p:cNvSpPr>
          <p:nvPr/>
        </p:nvSpPr>
        <p:spPr>
          <a:xfrm>
            <a:off x="228624" y="1124744"/>
            <a:ext cx="8591848" cy="5112568"/>
          </a:xfrm>
          <a:prstGeom prst="rect">
            <a:avLst/>
          </a:prstGeom>
        </p:spPr>
        <p:txBody>
          <a:bodyPr vert="horz" lIns="91440" tIns="45720" rIns="91440" bIns="45720" rtlCol="0">
            <a:normAutofit/>
          </a:bodyPr>
          <a:lstStyle/>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342900" indent="-342900">
              <a:spcBef>
                <a:spcPct val="20000"/>
              </a:spcBef>
            </a:pPr>
            <a:endParaRPr lang="hu-HU" sz="2000" dirty="0">
              <a:solidFill>
                <a:srgbClr val="0073AB"/>
              </a:solidFill>
              <a:latin typeface="Arial" pitchFamily="34" charset="0"/>
              <a:cs typeface="Arial" pitchFamily="34" charset="0"/>
            </a:endParaRPr>
          </a:p>
          <a:p>
            <a:pPr marL="800100" lvl="1" indent="-342900">
              <a:spcBef>
                <a:spcPct val="20000"/>
              </a:spcBef>
            </a:pPr>
            <a:endParaRPr lang="hu-HU"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800100" lvl="1"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p:txBody>
      </p:sp>
      <p:sp>
        <p:nvSpPr>
          <p:cNvPr id="3" name="Rectangle 2"/>
          <p:cNvSpPr/>
          <p:nvPr/>
        </p:nvSpPr>
        <p:spPr>
          <a:xfrm>
            <a:off x="247760" y="980728"/>
            <a:ext cx="8064896" cy="4339650"/>
          </a:xfrm>
          <a:prstGeom prst="rect">
            <a:avLst/>
          </a:prstGeom>
        </p:spPr>
        <p:txBody>
          <a:bodyPr wrap="square">
            <a:spAutoFit/>
          </a:bodyPr>
          <a:lstStyle/>
          <a:p>
            <a:r>
              <a:rPr lang="hu-HU" sz="1900" b="1" dirty="0">
                <a:latin typeface="Arial" panose="020B0604020202020204" pitchFamily="34" charset="0"/>
                <a:cs typeface="Arial" panose="020B0604020202020204" pitchFamily="34" charset="0"/>
              </a:rPr>
              <a:t>Predicate&lt;T&gt; a</a:t>
            </a:r>
            <a:r>
              <a:rPr lang="en-GB" sz="1900" b="1" dirty="0" err="1">
                <a:latin typeface="Arial" panose="020B0604020202020204" pitchFamily="34" charset="0"/>
                <a:cs typeface="Arial" panose="020B0604020202020204" pitchFamily="34" charset="0"/>
              </a:rPr>
              <a:t>lready</a:t>
            </a:r>
            <a:r>
              <a:rPr lang="en-GB" sz="1900" b="1" dirty="0">
                <a:latin typeface="Arial" panose="020B0604020202020204" pitchFamily="34" charset="0"/>
                <a:cs typeface="Arial" panose="020B0604020202020204" pitchFamily="34" charset="0"/>
              </a:rPr>
              <a:t> </a:t>
            </a:r>
            <a:r>
              <a:rPr lang="hu-HU" sz="1900" b="1" dirty="0">
                <a:latin typeface="Arial" panose="020B0604020202020204" pitchFamily="34" charset="0"/>
                <a:cs typeface="Arial" panose="020B0604020202020204" pitchFamily="34" charset="0"/>
              </a:rPr>
              <a:t>e</a:t>
            </a:r>
            <a:r>
              <a:rPr lang="en-GB" sz="1900" b="1" dirty="0" err="1">
                <a:latin typeface="Arial" panose="020B0604020202020204" pitchFamily="34" charset="0"/>
                <a:cs typeface="Arial" panose="020B0604020202020204" pitchFamily="34" charset="0"/>
              </a:rPr>
              <a:t>xists</a:t>
            </a:r>
            <a:endParaRPr lang="hu-HU" sz="1900" b="1" dirty="0">
              <a:latin typeface="Arial" panose="020B0604020202020204" pitchFamily="34" charset="0"/>
              <a:cs typeface="Arial" panose="020B0604020202020204" pitchFamily="34" charset="0"/>
            </a:endParaRPr>
          </a:p>
          <a:p>
            <a:endParaRPr lang="en-GB" sz="1900" dirty="0">
              <a:latin typeface="Arial" panose="020B0604020202020204" pitchFamily="34" charset="0"/>
              <a:cs typeface="Arial" panose="020B0604020202020204" pitchFamily="34" charset="0"/>
            </a:endParaRPr>
          </a:p>
          <a:p>
            <a:r>
              <a:rPr lang="en-GB" sz="1900" dirty="0">
                <a:latin typeface="Arial" panose="020B0604020202020204" pitchFamily="34" charset="0"/>
                <a:cs typeface="Arial" panose="020B0604020202020204" pitchFamily="34" charset="0"/>
              </a:rPr>
              <a:t>The </a:t>
            </a:r>
            <a:r>
              <a:rPr lang="en-GB" sz="1900" dirty="0" err="1">
                <a:latin typeface="Arial" panose="020B0604020202020204" pitchFamily="34" charset="0"/>
                <a:cs typeface="Arial" panose="020B0604020202020204" pitchFamily="34" charset="0"/>
              </a:rPr>
              <a:t>java.util.function</a:t>
            </a:r>
            <a:r>
              <a:rPr lang="en-GB" sz="1900" dirty="0">
                <a:latin typeface="Arial" panose="020B0604020202020204" pitchFamily="34" charset="0"/>
                <a:cs typeface="Arial" panose="020B0604020202020204" pitchFamily="34" charset="0"/>
              </a:rPr>
              <a:t> package contains interfaces for use with lambda expressions. </a:t>
            </a:r>
            <a:endParaRPr lang="hu-HU" sz="1900" dirty="0">
              <a:latin typeface="Arial" panose="020B0604020202020204" pitchFamily="34" charset="0"/>
              <a:cs typeface="Arial" panose="020B0604020202020204" pitchFamily="34" charset="0"/>
            </a:endParaRPr>
          </a:p>
          <a:p>
            <a:endParaRPr lang="hu-HU" sz="1600" i="1" dirty="0"/>
          </a:p>
          <a:p>
            <a:r>
              <a:rPr lang="en-GB" sz="1900" b="1" dirty="0">
                <a:latin typeface="Arial" panose="020B0604020202020204" pitchFamily="34" charset="0"/>
                <a:cs typeface="Arial" panose="020B0604020202020204" pitchFamily="34" charset="0"/>
              </a:rPr>
              <a:t>Predicate.java</a:t>
            </a:r>
            <a:r>
              <a:rPr lang="hu-HU" sz="1900" b="1" dirty="0">
                <a:latin typeface="Arial" panose="020B0604020202020204" pitchFamily="34" charset="0"/>
                <a:cs typeface="Arial" panose="020B0604020202020204" pitchFamily="34" charset="0"/>
              </a:rPr>
              <a:t> :</a:t>
            </a:r>
          </a:p>
          <a:p>
            <a:pPr algn="ctr"/>
            <a:endParaRPr lang="en-GB" sz="2100" b="1" dirty="0"/>
          </a:p>
          <a:p>
            <a:r>
              <a:rPr lang="en-GB" sz="2100" dirty="0">
                <a:latin typeface="Courier New" panose="02070309020205020404" pitchFamily="49" charset="0"/>
                <a:cs typeface="Courier New" panose="02070309020205020404" pitchFamily="49" charset="0"/>
              </a:rPr>
              <a:t>package </a:t>
            </a:r>
            <a:r>
              <a:rPr lang="en-GB" sz="2100" dirty="0" err="1">
                <a:latin typeface="Courier New" panose="02070309020205020404" pitchFamily="49" charset="0"/>
                <a:cs typeface="Courier New" panose="02070309020205020404" pitchFamily="49" charset="0"/>
              </a:rPr>
              <a:t>java.util.function.Predicate</a:t>
            </a:r>
            <a:r>
              <a:rPr lang="en-GB" sz="2100" dirty="0">
                <a:latin typeface="Courier New" panose="02070309020205020404" pitchFamily="49" charset="0"/>
                <a:cs typeface="Courier New" panose="02070309020205020404" pitchFamily="49" charset="0"/>
              </a:rPr>
              <a:t>;</a:t>
            </a:r>
          </a:p>
          <a:p>
            <a:r>
              <a:rPr lang="en-GB" sz="2100" dirty="0">
                <a:latin typeface="Courier New" panose="02070309020205020404" pitchFamily="49" charset="0"/>
                <a:cs typeface="Courier New" panose="02070309020205020404" pitchFamily="49" charset="0"/>
              </a:rPr>
              <a:t>public Predicate&lt;T&gt; {</a:t>
            </a:r>
            <a:endParaRPr lang="hu-HU" sz="2100" dirty="0">
              <a:latin typeface="Courier New" panose="02070309020205020404" pitchFamily="49" charset="0"/>
              <a:cs typeface="Courier New" panose="02070309020205020404" pitchFamily="49" charset="0"/>
            </a:endParaRPr>
          </a:p>
          <a:p>
            <a:r>
              <a:rPr lang="hu-HU" sz="2100" dirty="0">
                <a:latin typeface="Courier New" panose="02070309020205020404" pitchFamily="49" charset="0"/>
                <a:cs typeface="Courier New" panose="02070309020205020404" pitchFamily="49" charset="0"/>
              </a:rPr>
              <a:t>	</a:t>
            </a:r>
            <a:r>
              <a:rPr lang="en-GB" sz="2100" dirty="0">
                <a:latin typeface="Courier New" panose="02070309020205020404" pitchFamily="49" charset="0"/>
                <a:cs typeface="Courier New" panose="02070309020205020404" pitchFamily="49" charset="0"/>
              </a:rPr>
              <a:t> public interface </a:t>
            </a:r>
            <a:r>
              <a:rPr lang="en-GB" sz="2100" dirty="0" err="1">
                <a:latin typeface="Courier New" panose="02070309020205020404" pitchFamily="49" charset="0"/>
                <a:cs typeface="Courier New" panose="02070309020205020404" pitchFamily="49" charset="0"/>
              </a:rPr>
              <a:t>boolean</a:t>
            </a:r>
            <a:r>
              <a:rPr lang="en-GB" sz="2100" dirty="0">
                <a:latin typeface="Courier New" panose="02070309020205020404" pitchFamily="49" charset="0"/>
                <a:cs typeface="Courier New" panose="02070309020205020404" pitchFamily="49" charset="0"/>
              </a:rPr>
              <a:t> test(T t); </a:t>
            </a:r>
            <a:endParaRPr lang="hu-HU" sz="2100" dirty="0">
              <a:latin typeface="Courier New" panose="02070309020205020404" pitchFamily="49" charset="0"/>
              <a:cs typeface="Courier New" panose="02070309020205020404" pitchFamily="49" charset="0"/>
            </a:endParaRPr>
          </a:p>
          <a:p>
            <a:r>
              <a:rPr lang="en-GB" sz="2100" dirty="0">
                <a:latin typeface="Courier New" panose="02070309020205020404" pitchFamily="49" charset="0"/>
                <a:cs typeface="Courier New" panose="02070309020205020404" pitchFamily="49" charset="0"/>
              </a:rPr>
              <a:t>}</a:t>
            </a:r>
            <a:endParaRPr lang="hu-HU" sz="2100" dirty="0">
              <a:latin typeface="Courier New" panose="02070309020205020404" pitchFamily="49" charset="0"/>
              <a:cs typeface="Courier New" panose="02070309020205020404" pitchFamily="49" charset="0"/>
            </a:endParaRPr>
          </a:p>
          <a:p>
            <a:endParaRPr lang="hu-HU" sz="2100" dirty="0">
              <a:latin typeface="Courier New" panose="02070309020205020404" pitchFamily="49" charset="0"/>
              <a:cs typeface="Courier New" panose="02070309020205020404" pitchFamily="49" charset="0"/>
            </a:endParaRPr>
          </a:p>
          <a:p>
            <a:endParaRPr lang="en-GB" sz="2100" dirty="0">
              <a:latin typeface="Courier New" panose="02070309020205020404" pitchFamily="49" charset="0"/>
              <a:cs typeface="Courier New" panose="02070309020205020404" pitchFamily="49" charset="0"/>
            </a:endParaRPr>
          </a:p>
          <a:p>
            <a:r>
              <a:rPr lang="en-GB" dirty="0"/>
              <a:t> </a:t>
            </a:r>
          </a:p>
        </p:txBody>
      </p:sp>
    </p:spTree>
    <p:extLst>
      <p:ext uri="{BB962C8B-B14F-4D97-AF65-F5344CB8AC3E}">
        <p14:creationId xmlns:p14="http://schemas.microsoft.com/office/powerpoint/2010/main" val="28105928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282" y="184150"/>
            <a:ext cx="6429420" cy="582594"/>
          </a:xfrm>
          <a:effectLst/>
        </p:spPr>
        <p:txBody>
          <a:bodyPr vert="horz" lIns="91440" tIns="45720" rIns="91440" bIns="45720" rtlCol="0" anchor="ctr">
            <a:normAutofit/>
          </a:bodyPr>
          <a:lstStyle/>
          <a:p>
            <a:pPr algn="l"/>
            <a:r>
              <a:rPr lang="hu-HU" sz="2400" dirty="0">
                <a:solidFill>
                  <a:srgbClr val="0073AB"/>
                </a:solidFill>
                <a:latin typeface="Arial" pitchFamily="34" charset="0"/>
                <a:cs typeface="Arial" pitchFamily="34" charset="0"/>
              </a:rPr>
              <a:t>java.util.function package</a:t>
            </a:r>
            <a:endParaRPr lang="en-US" sz="2400" dirty="0">
              <a:solidFill>
                <a:srgbClr val="0073AB"/>
              </a:solidFill>
              <a:latin typeface="Arial" pitchFamily="34" charset="0"/>
              <a:cs typeface="Arial" pitchFamily="34" charset="0"/>
            </a:endParaRPr>
          </a:p>
        </p:txBody>
      </p:sp>
      <p:sp>
        <p:nvSpPr>
          <p:cNvPr id="7" name="Content Placeholder 2"/>
          <p:cNvSpPr txBox="1">
            <a:spLocks/>
          </p:cNvSpPr>
          <p:nvPr/>
        </p:nvSpPr>
        <p:spPr>
          <a:xfrm>
            <a:off x="228624" y="1124744"/>
            <a:ext cx="8591848" cy="5112568"/>
          </a:xfrm>
          <a:prstGeom prst="rect">
            <a:avLst/>
          </a:prstGeom>
        </p:spPr>
        <p:txBody>
          <a:bodyPr vert="horz" lIns="91440" tIns="45720" rIns="91440" bIns="45720" rtlCol="0">
            <a:normAutofit/>
          </a:bodyPr>
          <a:lstStyle/>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342900" indent="-342900">
              <a:spcBef>
                <a:spcPct val="20000"/>
              </a:spcBef>
            </a:pPr>
            <a:endParaRPr lang="hu-HU" sz="2000" dirty="0">
              <a:solidFill>
                <a:srgbClr val="0073AB"/>
              </a:solidFill>
              <a:latin typeface="Arial" pitchFamily="34" charset="0"/>
              <a:cs typeface="Arial" pitchFamily="34" charset="0"/>
            </a:endParaRPr>
          </a:p>
          <a:p>
            <a:pPr marL="800100" lvl="1" indent="-342900">
              <a:spcBef>
                <a:spcPct val="20000"/>
              </a:spcBef>
            </a:pPr>
            <a:endParaRPr lang="hu-HU"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800100" lvl="1"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p:txBody>
      </p:sp>
      <p:sp>
        <p:nvSpPr>
          <p:cNvPr id="3" name="Rectangle 2"/>
          <p:cNvSpPr/>
          <p:nvPr/>
        </p:nvSpPr>
        <p:spPr>
          <a:xfrm>
            <a:off x="247760" y="980728"/>
            <a:ext cx="8064896" cy="5416868"/>
          </a:xfrm>
          <a:prstGeom prst="rect">
            <a:avLst/>
          </a:prstGeom>
        </p:spPr>
        <p:txBody>
          <a:bodyPr wrap="square">
            <a:spAutoFit/>
          </a:bodyPr>
          <a:lstStyle/>
          <a:p>
            <a:pPr marL="342900" indent="-342900">
              <a:buFont typeface="Arial" panose="020B0604020202020204" pitchFamily="34" charset="0"/>
              <a:buChar char="•"/>
            </a:pPr>
            <a:r>
              <a:rPr lang="en-GB" sz="1900" dirty="0">
                <a:latin typeface="Arial" panose="020B0604020202020204" pitchFamily="34" charset="0"/>
                <a:cs typeface="Arial" panose="020B0604020202020204" pitchFamily="34" charset="0"/>
              </a:rPr>
              <a:t>Predicate: An expression that returns a </a:t>
            </a:r>
            <a:r>
              <a:rPr lang="en-GB" sz="1900" dirty="0" err="1">
                <a:latin typeface="Arial" panose="020B0604020202020204" pitchFamily="34" charset="0"/>
                <a:cs typeface="Arial" panose="020B0604020202020204" pitchFamily="34" charset="0"/>
              </a:rPr>
              <a:t>boolean</a:t>
            </a:r>
            <a:r>
              <a:rPr lang="en-GB" sz="1900" dirty="0">
                <a:latin typeface="Arial" panose="020B0604020202020204" pitchFamily="34" charset="0"/>
                <a:cs typeface="Arial" panose="020B0604020202020204" pitchFamily="34" charset="0"/>
              </a:rPr>
              <a:t> </a:t>
            </a:r>
            <a:endParaRPr lang="hu-HU" sz="19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19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1900" dirty="0">
                <a:latin typeface="Arial" panose="020B0604020202020204" pitchFamily="34" charset="0"/>
                <a:cs typeface="Arial" panose="020B0604020202020204" pitchFamily="34" charset="0"/>
              </a:rPr>
              <a:t>Consumer: An expression that performs operations on an object passed as argument and has a void return type</a:t>
            </a:r>
            <a:endParaRPr lang="hu-HU" sz="19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19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1900" dirty="0">
                <a:latin typeface="Arial" panose="020B0604020202020204" pitchFamily="34" charset="0"/>
                <a:cs typeface="Arial" panose="020B0604020202020204" pitchFamily="34" charset="0"/>
              </a:rPr>
              <a:t>Function: Transforms a T to a U</a:t>
            </a:r>
            <a:endParaRPr lang="hu-HU" sz="19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19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1900" dirty="0">
                <a:latin typeface="Arial" panose="020B0604020202020204" pitchFamily="34" charset="0"/>
                <a:cs typeface="Arial" panose="020B0604020202020204" pitchFamily="34" charset="0"/>
              </a:rPr>
              <a:t>Supplier: Provides an instance of a T (such as a factory)</a:t>
            </a:r>
            <a:endParaRPr lang="hu-HU" sz="19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19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1900" dirty="0">
                <a:latin typeface="Arial" panose="020B0604020202020204" pitchFamily="34" charset="0"/>
                <a:cs typeface="Arial" panose="020B0604020202020204" pitchFamily="34" charset="0"/>
              </a:rPr>
              <a:t>Primitive variations </a:t>
            </a:r>
            <a:endParaRPr lang="hu-HU" sz="19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hu-HU" sz="19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1900" dirty="0">
                <a:latin typeface="Arial" panose="020B0604020202020204" pitchFamily="34" charset="0"/>
                <a:cs typeface="Arial" panose="020B0604020202020204" pitchFamily="34" charset="0"/>
              </a:rPr>
              <a:t>Binary variations </a:t>
            </a:r>
            <a:endParaRPr lang="hu-HU" sz="1900" dirty="0">
              <a:latin typeface="Arial" panose="020B0604020202020204" pitchFamily="34" charset="0"/>
              <a:cs typeface="Arial" panose="020B0604020202020204" pitchFamily="34" charset="0"/>
            </a:endParaRPr>
          </a:p>
          <a:p>
            <a:endParaRPr lang="hu-HU" sz="1900" dirty="0">
              <a:latin typeface="Arial" panose="020B0604020202020204" pitchFamily="34" charset="0"/>
              <a:cs typeface="Arial" panose="020B0604020202020204" pitchFamily="34" charset="0"/>
            </a:endParaRPr>
          </a:p>
          <a:p>
            <a:r>
              <a:rPr lang="hu-HU" sz="2000" i="1" dirty="0">
                <a:solidFill>
                  <a:schemeClr val="bg1">
                    <a:lumMod val="50000"/>
                  </a:schemeClr>
                </a:solidFill>
              </a:rPr>
              <a:t>h</a:t>
            </a:r>
            <a:r>
              <a:rPr lang="en-GB" sz="2000" i="1" dirty="0">
                <a:solidFill>
                  <a:schemeClr val="bg1">
                    <a:lumMod val="50000"/>
                  </a:schemeClr>
                </a:solidFill>
              </a:rPr>
              <a:t>ttps://docs.oracle.com/javase/8/docs/api/java/util/function/package-summary.html </a:t>
            </a:r>
            <a:endParaRPr lang="hu-HU" sz="2000" i="1" dirty="0">
              <a:solidFill>
                <a:schemeClr val="bg1">
                  <a:lumMod val="50000"/>
                </a:schemeClr>
              </a:solidFill>
            </a:endParaRPr>
          </a:p>
          <a:p>
            <a:r>
              <a:rPr lang="hu-HU" sz="2000" i="1" dirty="0">
                <a:solidFill>
                  <a:schemeClr val="bg1">
                    <a:lumMod val="50000"/>
                  </a:schemeClr>
                </a:solidFill>
              </a:rPr>
              <a:t>http://www.java2s.com/Tutorials/Java/java.util.function/BinaryOperator/index.htm</a:t>
            </a:r>
          </a:p>
          <a:p>
            <a:pPr marL="342900" indent="-342900">
              <a:buFont typeface="Arial" panose="020B0604020202020204" pitchFamily="34" charset="0"/>
              <a:buChar char="•"/>
            </a:pPr>
            <a:endParaRPr lang="en-GB"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19999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282" y="184150"/>
            <a:ext cx="6429420" cy="582594"/>
          </a:xfrm>
          <a:effectLst/>
        </p:spPr>
        <p:txBody>
          <a:bodyPr vert="horz" lIns="91440" tIns="45720" rIns="91440" bIns="45720" rtlCol="0" anchor="ctr">
            <a:normAutofit/>
          </a:bodyPr>
          <a:lstStyle/>
          <a:p>
            <a:pPr algn="l"/>
            <a:r>
              <a:rPr lang="hu-HU" sz="2400" dirty="0">
                <a:solidFill>
                  <a:srgbClr val="0073AB"/>
                </a:solidFill>
                <a:latin typeface="Arial" pitchFamily="34" charset="0"/>
                <a:cs typeface="Arial" pitchFamily="34" charset="0"/>
              </a:rPr>
              <a:t>Predicate&lt;T&gt;</a:t>
            </a:r>
            <a:endParaRPr lang="en-US" sz="2400" dirty="0">
              <a:solidFill>
                <a:srgbClr val="0073AB"/>
              </a:solidFill>
              <a:latin typeface="Arial" pitchFamily="34" charset="0"/>
              <a:cs typeface="Arial" pitchFamily="34" charset="0"/>
            </a:endParaRPr>
          </a:p>
        </p:txBody>
      </p:sp>
      <p:sp>
        <p:nvSpPr>
          <p:cNvPr id="7" name="Content Placeholder 2"/>
          <p:cNvSpPr txBox="1">
            <a:spLocks/>
          </p:cNvSpPr>
          <p:nvPr/>
        </p:nvSpPr>
        <p:spPr>
          <a:xfrm>
            <a:off x="228624" y="1124744"/>
            <a:ext cx="8591848" cy="5112568"/>
          </a:xfrm>
          <a:prstGeom prst="rect">
            <a:avLst/>
          </a:prstGeom>
        </p:spPr>
        <p:txBody>
          <a:bodyPr vert="horz" lIns="91440" tIns="45720" rIns="91440" bIns="45720" rtlCol="0">
            <a:normAutofit/>
          </a:bodyPr>
          <a:lstStyle/>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342900" indent="-342900">
              <a:spcBef>
                <a:spcPct val="20000"/>
              </a:spcBef>
            </a:pPr>
            <a:endParaRPr lang="hu-HU" sz="2000" dirty="0">
              <a:solidFill>
                <a:srgbClr val="0073AB"/>
              </a:solidFill>
              <a:latin typeface="Arial" pitchFamily="34" charset="0"/>
              <a:cs typeface="Arial" pitchFamily="34" charset="0"/>
            </a:endParaRPr>
          </a:p>
          <a:p>
            <a:pPr marL="800100" lvl="1" indent="-342900">
              <a:spcBef>
                <a:spcPct val="20000"/>
              </a:spcBef>
            </a:pPr>
            <a:endParaRPr lang="hu-HU"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800100" lvl="1"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p:txBody>
      </p:sp>
      <p:sp>
        <p:nvSpPr>
          <p:cNvPr id="3" name="Rectangle 2"/>
          <p:cNvSpPr/>
          <p:nvPr/>
        </p:nvSpPr>
        <p:spPr>
          <a:xfrm>
            <a:off x="214282" y="1117366"/>
            <a:ext cx="8606190" cy="969496"/>
          </a:xfrm>
          <a:prstGeom prst="rect">
            <a:avLst/>
          </a:prstGeom>
        </p:spPr>
        <p:txBody>
          <a:bodyPr wrap="square">
            <a:spAutoFit/>
          </a:bodyPr>
          <a:lstStyle/>
          <a:p>
            <a:pPr marL="285750" indent="-285750">
              <a:buFont typeface="Arial" panose="020B0604020202020204" pitchFamily="34" charset="0"/>
              <a:buChar char="•"/>
            </a:pPr>
            <a:r>
              <a:rPr lang="en-GB" sz="1900" dirty="0">
                <a:latin typeface="Arial" panose="020B0604020202020204" pitchFamily="34" charset="0"/>
                <a:cs typeface="Arial" panose="020B0604020202020204" pitchFamily="34" charset="0"/>
              </a:rPr>
              <a:t>Functional Interface</a:t>
            </a:r>
          </a:p>
          <a:p>
            <a:pPr marL="285750" indent="-285750">
              <a:buFont typeface="Arial" panose="020B0604020202020204" pitchFamily="34" charset="0"/>
              <a:buChar char="•"/>
            </a:pPr>
            <a:r>
              <a:rPr lang="hu-HU" sz="1900" dirty="0">
                <a:latin typeface="Arial" panose="020B0604020202020204" pitchFamily="34" charset="0"/>
                <a:cs typeface="Arial" panose="020B0604020202020204" pitchFamily="34" charset="0"/>
              </a:rPr>
              <a:t>b</a:t>
            </a:r>
            <a:r>
              <a:rPr lang="en-GB" sz="1900" dirty="0" err="1">
                <a:latin typeface="Arial" panose="020B0604020202020204" pitchFamily="34" charset="0"/>
                <a:cs typeface="Arial" panose="020B0604020202020204" pitchFamily="34" charset="0"/>
              </a:rPr>
              <a:t>oolean</a:t>
            </a:r>
            <a:r>
              <a:rPr lang="hu-HU" sz="1900" dirty="0">
                <a:latin typeface="Arial" panose="020B0604020202020204" pitchFamily="34" charset="0"/>
                <a:cs typeface="Arial" panose="020B0604020202020204" pitchFamily="34" charset="0"/>
              </a:rPr>
              <a:t> </a:t>
            </a:r>
            <a:r>
              <a:rPr lang="en-GB" sz="1900" dirty="0">
                <a:latin typeface="Arial" panose="020B0604020202020204" pitchFamily="34" charset="0"/>
                <a:cs typeface="Arial" panose="020B0604020202020204" pitchFamily="34" charset="0"/>
              </a:rPr>
              <a:t>test(T t)</a:t>
            </a:r>
          </a:p>
          <a:p>
            <a:pPr marL="285750" indent="-285750">
              <a:buFont typeface="Arial" panose="020B0604020202020204" pitchFamily="34" charset="0"/>
              <a:buChar char="•"/>
            </a:pPr>
            <a:r>
              <a:rPr lang="en-GB" sz="1900" dirty="0">
                <a:latin typeface="Arial" panose="020B0604020202020204" pitchFamily="34" charset="0"/>
                <a:cs typeface="Arial" panose="020B0604020202020204" pitchFamily="34" charset="0"/>
              </a:rPr>
              <a:t>Represents a predicate (</a:t>
            </a:r>
            <a:r>
              <a:rPr lang="en-GB" sz="1900" dirty="0" err="1">
                <a:latin typeface="Arial" panose="020B0604020202020204" pitchFamily="34" charset="0"/>
                <a:cs typeface="Arial" panose="020B0604020202020204" pitchFamily="34" charset="0"/>
              </a:rPr>
              <a:t>boolean</a:t>
            </a:r>
            <a:r>
              <a:rPr lang="en-GB" sz="1900" dirty="0">
                <a:latin typeface="Arial" panose="020B0604020202020204" pitchFamily="34" charset="0"/>
                <a:cs typeface="Arial" panose="020B0604020202020204" pitchFamily="34" charset="0"/>
              </a:rPr>
              <a:t>-valued function) of one argument.</a:t>
            </a:r>
          </a:p>
        </p:txBody>
      </p:sp>
    </p:spTree>
    <p:extLst>
      <p:ext uri="{BB962C8B-B14F-4D97-AF65-F5344CB8AC3E}">
        <p14:creationId xmlns:p14="http://schemas.microsoft.com/office/powerpoint/2010/main" val="21373760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282" y="184150"/>
            <a:ext cx="6429420" cy="582594"/>
          </a:xfrm>
          <a:effectLst/>
        </p:spPr>
        <p:txBody>
          <a:bodyPr vert="horz" lIns="91440" tIns="45720" rIns="91440" bIns="45720" rtlCol="0" anchor="ctr">
            <a:normAutofit/>
          </a:bodyPr>
          <a:lstStyle/>
          <a:p>
            <a:pPr algn="l"/>
            <a:r>
              <a:rPr lang="hu-HU" sz="2400" dirty="0">
                <a:solidFill>
                  <a:srgbClr val="0073AB"/>
                </a:solidFill>
                <a:latin typeface="Arial" pitchFamily="34" charset="0"/>
                <a:cs typeface="Arial" pitchFamily="34" charset="0"/>
              </a:rPr>
              <a:t>Predicate&lt;T&gt;</a:t>
            </a:r>
            <a:endParaRPr lang="en-US" sz="2400" dirty="0">
              <a:solidFill>
                <a:srgbClr val="0073AB"/>
              </a:solidFill>
              <a:latin typeface="Arial" pitchFamily="34" charset="0"/>
              <a:cs typeface="Arial" pitchFamily="34" charset="0"/>
            </a:endParaRPr>
          </a:p>
        </p:txBody>
      </p:sp>
      <p:sp>
        <p:nvSpPr>
          <p:cNvPr id="7" name="Content Placeholder 2"/>
          <p:cNvSpPr txBox="1">
            <a:spLocks/>
          </p:cNvSpPr>
          <p:nvPr/>
        </p:nvSpPr>
        <p:spPr>
          <a:xfrm>
            <a:off x="552152" y="1305352"/>
            <a:ext cx="8591848" cy="5112568"/>
          </a:xfrm>
          <a:prstGeom prst="rect">
            <a:avLst/>
          </a:prstGeom>
        </p:spPr>
        <p:txBody>
          <a:bodyPr vert="horz" lIns="91440" tIns="45720" rIns="91440" bIns="45720" rtlCol="0">
            <a:normAutofit/>
          </a:bodyPr>
          <a:lstStyle/>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800100" lvl="1" indent="-342900">
              <a:spcBef>
                <a:spcPct val="20000"/>
              </a:spcBef>
            </a:pPr>
            <a:endParaRPr lang="hu-HU" sz="2000" dirty="0">
              <a:solidFill>
                <a:srgbClr val="0073AB"/>
              </a:solidFill>
              <a:latin typeface="Arial" pitchFamily="34" charset="0"/>
              <a:cs typeface="Arial" pitchFamily="34" charset="0"/>
            </a:endParaRPr>
          </a:p>
          <a:p>
            <a:pPr marL="800100" lvl="1" indent="-342900">
              <a:spcBef>
                <a:spcPct val="20000"/>
              </a:spcBef>
            </a:pPr>
            <a:endParaRPr lang="hu-HU"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800100" lvl="1"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p:txBody>
      </p:sp>
      <p:sp>
        <p:nvSpPr>
          <p:cNvPr id="4" name="Rectangle 3"/>
          <p:cNvSpPr/>
          <p:nvPr/>
        </p:nvSpPr>
        <p:spPr>
          <a:xfrm>
            <a:off x="107504" y="908720"/>
            <a:ext cx="9036496" cy="6063198"/>
          </a:xfrm>
          <a:prstGeom prst="rect">
            <a:avLst/>
          </a:prstGeom>
        </p:spPr>
        <p:txBody>
          <a:bodyPr wrap="square">
            <a:spAutoFit/>
          </a:bodyPr>
          <a:lstStyle/>
          <a:p>
            <a:r>
              <a:rPr lang="hu-HU" dirty="0">
                <a:solidFill>
                  <a:schemeClr val="accent3">
                    <a:lumMod val="75000"/>
                  </a:schemeClr>
                </a:solidFill>
                <a:latin typeface="Courier New" panose="02070309020205020404" pitchFamily="49" charset="0"/>
                <a:cs typeface="Courier New" panose="02070309020205020404" pitchFamily="49" charset="0"/>
              </a:rPr>
              <a:t>//lambda expression 1</a:t>
            </a:r>
          </a:p>
          <a:p>
            <a:r>
              <a:rPr lang="en-GB" dirty="0" err="1">
                <a:latin typeface="Courier New" panose="02070309020205020404" pitchFamily="49" charset="0"/>
                <a:cs typeface="Courier New" panose="02070309020205020404" pitchFamily="49" charset="0"/>
              </a:rPr>
              <a:t>boolean</a:t>
            </a:r>
            <a:r>
              <a:rPr lang="en-GB" dirty="0">
                <a:latin typeface="Courier New" panose="02070309020205020404" pitchFamily="49" charset="0"/>
                <a:cs typeface="Courier New" panose="02070309020205020404" pitchFamily="49" charset="0"/>
              </a:rPr>
              <a:t> result = </a:t>
            </a:r>
            <a:r>
              <a:rPr lang="en-GB" b="1" dirty="0" err="1">
                <a:latin typeface="Courier New" panose="02070309020205020404" pitchFamily="49" charset="0"/>
                <a:cs typeface="Courier New" panose="02070309020205020404" pitchFamily="49" charset="0"/>
              </a:rPr>
              <a:t>getResult</a:t>
            </a:r>
            <a:r>
              <a:rPr lang="en-GB" dirty="0">
                <a:latin typeface="Courier New" panose="02070309020205020404" pitchFamily="49" charset="0"/>
                <a:cs typeface="Courier New" panose="02070309020205020404" pitchFamily="49" charset="0"/>
              </a:rPr>
              <a:t>(</a:t>
            </a:r>
            <a:r>
              <a:rPr lang="hu-HU" dirty="0">
                <a:latin typeface="Courier New" panose="02070309020205020404" pitchFamily="49" charset="0"/>
                <a:cs typeface="Courier New" panose="02070309020205020404" pitchFamily="49" charset="0"/>
              </a:rPr>
              <a:t>number</a:t>
            </a:r>
            <a:r>
              <a:rPr lang="en-GB" dirty="0">
                <a:latin typeface="Courier New" panose="02070309020205020404" pitchFamily="49" charset="0"/>
                <a:cs typeface="Courier New" panose="02070309020205020404" pitchFamily="49" charset="0"/>
              </a:rPr>
              <a:t>, </a:t>
            </a:r>
            <a:endParaRPr lang="hu-HU" dirty="0">
              <a:latin typeface="Courier New" panose="02070309020205020404" pitchFamily="49" charset="0"/>
              <a:cs typeface="Courier New" panose="02070309020205020404" pitchFamily="49" charset="0"/>
            </a:endParaRPr>
          </a:p>
          <a:p>
            <a:r>
              <a:rPr lang="hu-HU" dirty="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new Predicate&lt;Integer&gt;() {</a:t>
            </a:r>
          </a:p>
          <a:p>
            <a:r>
              <a:rPr lang="hu-HU" dirty="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@Override</a:t>
            </a:r>
          </a:p>
          <a:p>
            <a:r>
              <a:rPr lang="en-GB" dirty="0">
                <a:latin typeface="Courier New" panose="02070309020205020404" pitchFamily="49" charset="0"/>
                <a:cs typeface="Courier New" panose="02070309020205020404" pitchFamily="49" charset="0"/>
              </a:rPr>
              <a:t>	</a:t>
            </a:r>
            <a:r>
              <a:rPr lang="hu-HU" dirty="0">
                <a:latin typeface="Courier New" panose="02070309020205020404" pitchFamily="49" charset="0"/>
                <a:cs typeface="Courier New" panose="02070309020205020404" pitchFamily="49" charset="0"/>
              </a:rPr>
              <a:t>	p</a:t>
            </a:r>
            <a:r>
              <a:rPr lang="en-GB" dirty="0" err="1">
                <a:latin typeface="Courier New" panose="02070309020205020404" pitchFamily="49" charset="0"/>
                <a:cs typeface="Courier New" panose="02070309020205020404" pitchFamily="49" charset="0"/>
              </a:rPr>
              <a:t>ublic</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boolean</a:t>
            </a:r>
            <a:r>
              <a:rPr lang="en-GB" dirty="0">
                <a:latin typeface="Courier New" panose="02070309020205020404" pitchFamily="49" charset="0"/>
                <a:cs typeface="Courier New" panose="02070309020205020404" pitchFamily="49" charset="0"/>
              </a:rPr>
              <a:t> test(Integer </a:t>
            </a:r>
            <a:r>
              <a:rPr lang="hu-HU" dirty="0">
                <a:latin typeface="Courier New" panose="02070309020205020404" pitchFamily="49" charset="0"/>
                <a:cs typeface="Courier New" panose="02070309020205020404" pitchFamily="49" charset="0"/>
              </a:rPr>
              <a:t>i</a:t>
            </a:r>
            <a:r>
              <a:rPr lang="en-GB" dirty="0">
                <a:latin typeface="Courier New" panose="02070309020205020404" pitchFamily="49" charset="0"/>
                <a:cs typeface="Courier New" panose="02070309020205020404" pitchFamily="49" charset="0"/>
              </a:rPr>
              <a:t>) {</a:t>
            </a:r>
          </a:p>
          <a:p>
            <a:r>
              <a:rPr lang="en-GB" dirty="0">
                <a:latin typeface="Courier New" panose="02070309020205020404" pitchFamily="49" charset="0"/>
                <a:cs typeface="Courier New" panose="02070309020205020404" pitchFamily="49" charset="0"/>
              </a:rPr>
              <a:t>			if(</a:t>
            </a:r>
            <a:r>
              <a:rPr lang="hu-HU" dirty="0">
                <a:latin typeface="Courier New" panose="02070309020205020404" pitchFamily="49" charset="0"/>
                <a:cs typeface="Courier New" panose="02070309020205020404" pitchFamily="49" charset="0"/>
              </a:rPr>
              <a:t>i</a:t>
            </a:r>
            <a:r>
              <a:rPr lang="en-GB" dirty="0">
                <a:latin typeface="Courier New" panose="02070309020205020404" pitchFamily="49" charset="0"/>
                <a:cs typeface="Courier New" panose="02070309020205020404" pitchFamily="49" charset="0"/>
              </a:rPr>
              <a:t> &gt; 5) return true;</a:t>
            </a:r>
          </a:p>
          <a:p>
            <a:r>
              <a:rPr lang="en-GB" dirty="0">
                <a:latin typeface="Courier New" panose="02070309020205020404" pitchFamily="49" charset="0"/>
                <a:cs typeface="Courier New" panose="02070309020205020404" pitchFamily="49" charset="0"/>
              </a:rPr>
              <a:t>			else return false;</a:t>
            </a:r>
          </a:p>
          <a:p>
            <a:r>
              <a:rPr lang="en-GB" dirty="0">
                <a:latin typeface="Courier New" panose="02070309020205020404" pitchFamily="49" charset="0"/>
                <a:cs typeface="Courier New" panose="02070309020205020404" pitchFamily="49" charset="0"/>
              </a:rPr>
              <a:t>		}</a:t>
            </a:r>
          </a:p>
          <a:p>
            <a:r>
              <a:rPr lang="en-GB" dirty="0">
                <a:latin typeface="Courier New" panose="02070309020205020404" pitchFamily="49" charset="0"/>
                <a:cs typeface="Courier New" panose="02070309020205020404" pitchFamily="49" charset="0"/>
              </a:rPr>
              <a:t>	}</a:t>
            </a:r>
            <a:endParaRPr lang="hu-HU"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a:t>
            </a:r>
            <a:endParaRPr lang="hu-HU" dirty="0">
              <a:latin typeface="Courier New" panose="02070309020205020404" pitchFamily="49" charset="0"/>
              <a:cs typeface="Courier New" panose="02070309020205020404" pitchFamily="49" charset="0"/>
            </a:endParaRPr>
          </a:p>
          <a:p>
            <a:endParaRPr lang="hu-HU" dirty="0">
              <a:latin typeface="Courier New" panose="02070309020205020404" pitchFamily="49" charset="0"/>
              <a:cs typeface="Courier New" panose="02070309020205020404" pitchFamily="49" charset="0"/>
            </a:endParaRPr>
          </a:p>
          <a:p>
            <a:r>
              <a:rPr lang="hu-HU" dirty="0">
                <a:solidFill>
                  <a:schemeClr val="accent3">
                    <a:lumMod val="75000"/>
                  </a:schemeClr>
                </a:solidFill>
                <a:latin typeface="Courier New" panose="02070309020205020404" pitchFamily="49" charset="0"/>
                <a:cs typeface="Courier New" panose="02070309020205020404" pitchFamily="49" charset="0"/>
              </a:rPr>
              <a:t>//lambda expression 2</a:t>
            </a:r>
          </a:p>
          <a:p>
            <a:r>
              <a:rPr lang="en-GB" dirty="0" err="1">
                <a:latin typeface="Courier New" panose="02070309020205020404" pitchFamily="49" charset="0"/>
                <a:cs typeface="Courier New" panose="02070309020205020404" pitchFamily="49" charset="0"/>
              </a:rPr>
              <a:t>boolean</a:t>
            </a:r>
            <a:r>
              <a:rPr lang="en-GB" dirty="0">
                <a:latin typeface="Courier New" panose="02070309020205020404" pitchFamily="49" charset="0"/>
                <a:cs typeface="Courier New" panose="02070309020205020404" pitchFamily="49" charset="0"/>
              </a:rPr>
              <a:t> result = </a:t>
            </a:r>
            <a:r>
              <a:rPr lang="en-GB" b="1" dirty="0" err="1">
                <a:latin typeface="Courier New" panose="02070309020205020404" pitchFamily="49" charset="0"/>
                <a:cs typeface="Courier New" panose="02070309020205020404" pitchFamily="49" charset="0"/>
              </a:rPr>
              <a:t>getResult</a:t>
            </a:r>
            <a:r>
              <a:rPr lang="en-GB" dirty="0">
                <a:latin typeface="Courier New" panose="02070309020205020404" pitchFamily="49" charset="0"/>
                <a:cs typeface="Courier New" panose="02070309020205020404" pitchFamily="49" charset="0"/>
              </a:rPr>
              <a:t>(</a:t>
            </a:r>
            <a:r>
              <a:rPr lang="hu-HU" dirty="0">
                <a:latin typeface="Courier New" panose="02070309020205020404" pitchFamily="49" charset="0"/>
                <a:cs typeface="Courier New" panose="02070309020205020404" pitchFamily="49" charset="0"/>
              </a:rPr>
              <a:t>number</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i</a:t>
            </a:r>
            <a:r>
              <a:rPr lang="en-GB" dirty="0">
                <a:latin typeface="Courier New" panose="02070309020205020404" pitchFamily="49" charset="0"/>
                <a:cs typeface="Courier New" panose="02070309020205020404" pitchFamily="49" charset="0"/>
              </a:rPr>
              <a:t> -&gt; </a:t>
            </a:r>
            <a:r>
              <a:rPr lang="en-GB" dirty="0" err="1">
                <a:latin typeface="Courier New" panose="02070309020205020404" pitchFamily="49" charset="0"/>
                <a:cs typeface="Courier New" panose="02070309020205020404" pitchFamily="49" charset="0"/>
              </a:rPr>
              <a:t>i</a:t>
            </a:r>
            <a:r>
              <a:rPr lang="en-GB" dirty="0">
                <a:latin typeface="Courier New" panose="02070309020205020404" pitchFamily="49" charset="0"/>
                <a:cs typeface="Courier New" panose="02070309020205020404" pitchFamily="49" charset="0"/>
              </a:rPr>
              <a:t> &gt; 5);</a:t>
            </a:r>
            <a:endParaRPr lang="hu-HU" dirty="0">
              <a:latin typeface="Courier New" panose="02070309020205020404" pitchFamily="49" charset="0"/>
              <a:cs typeface="Courier New" panose="02070309020205020404" pitchFamily="49" charset="0"/>
            </a:endParaRPr>
          </a:p>
          <a:p>
            <a:endParaRPr lang="hu-HU" dirty="0">
              <a:latin typeface="Courier New" panose="02070309020205020404" pitchFamily="49" charset="0"/>
              <a:cs typeface="Courier New" panose="02070309020205020404" pitchFamily="49" charset="0"/>
            </a:endParaRPr>
          </a:p>
          <a:p>
            <a:endParaRPr lang="hu-HU" dirty="0">
              <a:latin typeface="Courier New" panose="02070309020205020404" pitchFamily="49" charset="0"/>
              <a:cs typeface="Courier New" panose="02070309020205020404" pitchFamily="49" charset="0"/>
            </a:endParaRPr>
          </a:p>
          <a:p>
            <a:r>
              <a:rPr lang="hu-HU" i="1" dirty="0">
                <a:solidFill>
                  <a:schemeClr val="bg1">
                    <a:lumMod val="50000"/>
                  </a:schemeClr>
                </a:solidFill>
                <a:latin typeface="Courier New" panose="02070309020205020404" pitchFamily="49" charset="0"/>
                <a:cs typeface="Courier New" panose="02070309020205020404" pitchFamily="49" charset="0"/>
              </a:rPr>
              <a:t>boolean getResult(int i, Predicate&lt;Integer&gt; predicate) {</a:t>
            </a:r>
          </a:p>
          <a:p>
            <a:r>
              <a:rPr lang="hu-HU" i="1" dirty="0">
                <a:solidFill>
                  <a:schemeClr val="bg1">
                    <a:lumMod val="50000"/>
                  </a:schemeClr>
                </a:solidFill>
                <a:latin typeface="Courier New" panose="02070309020205020404" pitchFamily="49" charset="0"/>
                <a:cs typeface="Courier New" panose="02070309020205020404" pitchFamily="49" charset="0"/>
              </a:rPr>
              <a:t>	return predicate.test(i);</a:t>
            </a:r>
            <a:endParaRPr lang="hu-HU" dirty="0">
              <a:solidFill>
                <a:schemeClr val="bg1">
                  <a:lumMod val="50000"/>
                </a:schemeClr>
              </a:solidFill>
              <a:latin typeface="Courier New" panose="02070309020205020404" pitchFamily="49" charset="0"/>
              <a:cs typeface="Courier New" panose="02070309020205020404" pitchFamily="49" charset="0"/>
            </a:endParaRPr>
          </a:p>
          <a:p>
            <a:r>
              <a:rPr lang="hu-HU" i="1" dirty="0">
                <a:solidFill>
                  <a:schemeClr val="bg1">
                    <a:lumMod val="50000"/>
                  </a:schemeClr>
                </a:solidFill>
                <a:latin typeface="Courier New" panose="02070309020205020404" pitchFamily="49" charset="0"/>
                <a:cs typeface="Courier New" panose="02070309020205020404" pitchFamily="49" charset="0"/>
              </a:rPr>
              <a:t>}</a:t>
            </a:r>
          </a:p>
          <a:p>
            <a:endParaRPr lang="hu-HU" sz="1600" dirty="0">
              <a:latin typeface="Courier New" panose="02070309020205020404" pitchFamily="49" charset="0"/>
              <a:cs typeface="Courier New" panose="02070309020205020404" pitchFamily="49" charset="0"/>
            </a:endParaRPr>
          </a:p>
          <a:p>
            <a:endParaRPr lang="hu-HU" sz="1600" dirty="0">
              <a:latin typeface="Courier New" panose="02070309020205020404" pitchFamily="49" charset="0"/>
              <a:cs typeface="Courier New" panose="02070309020205020404" pitchFamily="49" charset="0"/>
            </a:endParaRPr>
          </a:p>
          <a:p>
            <a:endParaRPr lang="hu-HU" sz="1600" dirty="0">
              <a:latin typeface="Courier New" panose="02070309020205020404" pitchFamily="49" charset="0"/>
              <a:cs typeface="Courier New" panose="02070309020205020404" pitchFamily="49" charset="0"/>
            </a:endParaRPr>
          </a:p>
          <a:p>
            <a:endParaRPr lang="en-GB"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930459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282" y="184150"/>
            <a:ext cx="6429420" cy="582594"/>
          </a:xfrm>
          <a:effectLst/>
        </p:spPr>
        <p:txBody>
          <a:bodyPr vert="horz" lIns="91440" tIns="45720" rIns="91440" bIns="45720" rtlCol="0" anchor="ctr">
            <a:normAutofit/>
          </a:bodyPr>
          <a:lstStyle/>
          <a:p>
            <a:pPr algn="l"/>
            <a:r>
              <a:rPr lang="hu-HU" sz="2400" dirty="0">
                <a:solidFill>
                  <a:srgbClr val="0073AB"/>
                </a:solidFill>
                <a:latin typeface="Arial" pitchFamily="34" charset="0"/>
                <a:cs typeface="Arial" pitchFamily="34" charset="0"/>
              </a:rPr>
              <a:t>Predicate&lt;T&gt;</a:t>
            </a:r>
            <a:endParaRPr lang="en-US" sz="2400" dirty="0">
              <a:solidFill>
                <a:srgbClr val="0073AB"/>
              </a:solidFill>
              <a:latin typeface="Arial" pitchFamily="34" charset="0"/>
              <a:cs typeface="Arial" pitchFamily="34" charset="0"/>
            </a:endParaRPr>
          </a:p>
        </p:txBody>
      </p:sp>
      <p:sp>
        <p:nvSpPr>
          <p:cNvPr id="7" name="Content Placeholder 2"/>
          <p:cNvSpPr txBox="1">
            <a:spLocks/>
          </p:cNvSpPr>
          <p:nvPr/>
        </p:nvSpPr>
        <p:spPr>
          <a:xfrm>
            <a:off x="228624" y="1124744"/>
            <a:ext cx="8591848" cy="5112568"/>
          </a:xfrm>
          <a:prstGeom prst="rect">
            <a:avLst/>
          </a:prstGeom>
        </p:spPr>
        <p:txBody>
          <a:bodyPr vert="horz" lIns="91440" tIns="45720" rIns="91440" bIns="45720" rtlCol="0">
            <a:normAutofit/>
          </a:bodyPr>
          <a:lstStyle/>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800100" lvl="1" indent="-342900">
              <a:spcBef>
                <a:spcPct val="20000"/>
              </a:spcBef>
            </a:pPr>
            <a:endParaRPr lang="hu-HU" sz="2000" dirty="0">
              <a:solidFill>
                <a:srgbClr val="0073AB"/>
              </a:solidFill>
              <a:latin typeface="Arial" pitchFamily="34" charset="0"/>
              <a:cs typeface="Arial" pitchFamily="34" charset="0"/>
            </a:endParaRPr>
          </a:p>
          <a:p>
            <a:pPr marL="800100" lvl="1" indent="-342900">
              <a:spcBef>
                <a:spcPct val="20000"/>
              </a:spcBef>
            </a:pPr>
            <a:endParaRPr lang="hu-HU"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800100" lvl="1"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p:txBody>
      </p:sp>
      <p:sp>
        <p:nvSpPr>
          <p:cNvPr id="4" name="Rectangle 3"/>
          <p:cNvSpPr/>
          <p:nvPr/>
        </p:nvSpPr>
        <p:spPr>
          <a:xfrm>
            <a:off x="107504" y="908720"/>
            <a:ext cx="9036496" cy="5786199"/>
          </a:xfrm>
          <a:prstGeom prst="rect">
            <a:avLst/>
          </a:prstGeom>
        </p:spPr>
        <p:txBody>
          <a:bodyPr wrap="square">
            <a:spAutoFit/>
          </a:bodyPr>
          <a:lstStyle/>
          <a:p>
            <a:r>
              <a:rPr lang="hu-HU" dirty="0">
                <a:solidFill>
                  <a:schemeClr val="accent3">
                    <a:lumMod val="75000"/>
                  </a:schemeClr>
                </a:solidFill>
                <a:latin typeface="Courier New" panose="02070309020205020404" pitchFamily="49" charset="0"/>
                <a:cs typeface="Courier New" panose="02070309020205020404" pitchFamily="49" charset="0"/>
              </a:rPr>
              <a:t>//lambda expression 1</a:t>
            </a:r>
          </a:p>
          <a:p>
            <a:r>
              <a:rPr lang="en-GB" dirty="0" err="1">
                <a:latin typeface="Courier New" panose="02070309020205020404" pitchFamily="49" charset="0"/>
                <a:cs typeface="Courier New" panose="02070309020205020404" pitchFamily="49" charset="0"/>
              </a:rPr>
              <a:t>boolean</a:t>
            </a:r>
            <a:r>
              <a:rPr lang="en-GB" dirty="0">
                <a:latin typeface="Courier New" panose="02070309020205020404" pitchFamily="49" charset="0"/>
                <a:cs typeface="Courier New" panose="02070309020205020404" pitchFamily="49" charset="0"/>
              </a:rPr>
              <a:t> result = </a:t>
            </a:r>
            <a:r>
              <a:rPr lang="en-GB" dirty="0" err="1">
                <a:latin typeface="Courier New" panose="02070309020205020404" pitchFamily="49" charset="0"/>
                <a:cs typeface="Courier New" panose="02070309020205020404" pitchFamily="49" charset="0"/>
              </a:rPr>
              <a:t>getResult</a:t>
            </a:r>
            <a:r>
              <a:rPr lang="en-GB" dirty="0">
                <a:latin typeface="Courier New" panose="02070309020205020404" pitchFamily="49" charset="0"/>
                <a:cs typeface="Courier New" panose="02070309020205020404" pitchFamily="49" charset="0"/>
              </a:rPr>
              <a:t>(number, </a:t>
            </a:r>
            <a:r>
              <a:rPr lang="en-GB" dirty="0" err="1">
                <a:latin typeface="Courier New" panose="02070309020205020404" pitchFamily="49" charset="0"/>
                <a:cs typeface="Courier New" panose="02070309020205020404" pitchFamily="49" charset="0"/>
              </a:rPr>
              <a:t>i</a:t>
            </a:r>
            <a:r>
              <a:rPr lang="en-GB" dirty="0">
                <a:latin typeface="Courier New" panose="02070309020205020404" pitchFamily="49" charset="0"/>
                <a:cs typeface="Courier New" panose="02070309020205020404" pitchFamily="49" charset="0"/>
              </a:rPr>
              <a:t> -&gt; </a:t>
            </a:r>
            <a:r>
              <a:rPr lang="en-GB" dirty="0" err="1">
                <a:latin typeface="Courier New" panose="02070309020205020404" pitchFamily="49" charset="0"/>
                <a:cs typeface="Courier New" panose="02070309020205020404" pitchFamily="49" charset="0"/>
              </a:rPr>
              <a:t>i</a:t>
            </a:r>
            <a:r>
              <a:rPr lang="en-GB" dirty="0">
                <a:latin typeface="Courier New" panose="02070309020205020404" pitchFamily="49" charset="0"/>
                <a:cs typeface="Courier New" panose="02070309020205020404" pitchFamily="49" charset="0"/>
              </a:rPr>
              <a:t> &gt; 5);</a:t>
            </a:r>
            <a:endParaRPr lang="hu-HU" dirty="0">
              <a:latin typeface="Courier New" panose="02070309020205020404" pitchFamily="49" charset="0"/>
              <a:cs typeface="Courier New" panose="02070309020205020404" pitchFamily="49" charset="0"/>
            </a:endParaRPr>
          </a:p>
          <a:p>
            <a:endParaRPr lang="hu-HU" dirty="0">
              <a:latin typeface="Courier New" panose="02070309020205020404" pitchFamily="49" charset="0"/>
              <a:cs typeface="Courier New" panose="02070309020205020404" pitchFamily="49" charset="0"/>
            </a:endParaRPr>
          </a:p>
          <a:p>
            <a:endParaRPr lang="hu-HU" dirty="0">
              <a:latin typeface="Courier New" panose="02070309020205020404" pitchFamily="49" charset="0"/>
              <a:cs typeface="Courier New" panose="02070309020205020404" pitchFamily="49" charset="0"/>
            </a:endParaRPr>
          </a:p>
          <a:p>
            <a:r>
              <a:rPr lang="hu-HU" dirty="0">
                <a:solidFill>
                  <a:schemeClr val="accent3">
                    <a:lumMod val="75000"/>
                  </a:schemeClr>
                </a:solidFill>
                <a:latin typeface="Courier New" panose="02070309020205020404" pitchFamily="49" charset="0"/>
                <a:cs typeface="Courier New" panose="02070309020205020404" pitchFamily="49" charset="0"/>
              </a:rPr>
              <a:t>//lambda expression 2</a:t>
            </a:r>
            <a:endParaRPr lang="en-GB" dirty="0">
              <a:latin typeface="Courier New" panose="02070309020205020404" pitchFamily="49" charset="0"/>
              <a:cs typeface="Courier New" panose="02070309020205020404" pitchFamily="49" charset="0"/>
            </a:endParaRPr>
          </a:p>
          <a:p>
            <a:r>
              <a:rPr lang="en-GB" dirty="0" err="1">
                <a:latin typeface="Courier New" panose="02070309020205020404" pitchFamily="49" charset="0"/>
                <a:cs typeface="Courier New" panose="02070309020205020404" pitchFamily="49" charset="0"/>
              </a:rPr>
              <a:t>boolean</a:t>
            </a:r>
            <a:r>
              <a:rPr lang="en-GB" dirty="0">
                <a:latin typeface="Courier New" panose="02070309020205020404" pitchFamily="49" charset="0"/>
                <a:cs typeface="Courier New" panose="02070309020205020404" pitchFamily="49" charset="0"/>
              </a:rPr>
              <a:t> result = </a:t>
            </a:r>
            <a:r>
              <a:rPr lang="en-GB" dirty="0" err="1">
                <a:latin typeface="Courier New" panose="02070309020205020404" pitchFamily="49" charset="0"/>
                <a:cs typeface="Courier New" panose="02070309020205020404" pitchFamily="49" charset="0"/>
              </a:rPr>
              <a:t>getResult</a:t>
            </a:r>
            <a:r>
              <a:rPr lang="en-GB" dirty="0">
                <a:latin typeface="Courier New" panose="02070309020205020404" pitchFamily="49" charset="0"/>
                <a:cs typeface="Courier New" panose="02070309020205020404" pitchFamily="49" charset="0"/>
              </a:rPr>
              <a:t>(number, (</a:t>
            </a:r>
            <a:r>
              <a:rPr lang="en-GB" dirty="0" err="1">
                <a:latin typeface="Courier New" panose="02070309020205020404" pitchFamily="49" charset="0"/>
                <a:cs typeface="Courier New" panose="02070309020205020404" pitchFamily="49" charset="0"/>
              </a:rPr>
              <a:t>i</a:t>
            </a:r>
            <a:r>
              <a:rPr lang="en-GB" dirty="0">
                <a:latin typeface="Courier New" panose="02070309020205020404" pitchFamily="49" charset="0"/>
                <a:cs typeface="Courier New" panose="02070309020205020404" pitchFamily="49" charset="0"/>
              </a:rPr>
              <a:t>) -&gt; </a:t>
            </a:r>
            <a:r>
              <a:rPr lang="en-GB" dirty="0" err="1">
                <a:latin typeface="Courier New" panose="02070309020205020404" pitchFamily="49" charset="0"/>
                <a:cs typeface="Courier New" panose="02070309020205020404" pitchFamily="49" charset="0"/>
              </a:rPr>
              <a:t>i</a:t>
            </a:r>
            <a:r>
              <a:rPr lang="en-GB" dirty="0">
                <a:latin typeface="Courier New" panose="02070309020205020404" pitchFamily="49" charset="0"/>
                <a:cs typeface="Courier New" panose="02070309020205020404" pitchFamily="49" charset="0"/>
              </a:rPr>
              <a:t> &gt; 5);</a:t>
            </a:r>
            <a:endParaRPr lang="hu-HU" dirty="0">
              <a:latin typeface="Courier New" panose="02070309020205020404" pitchFamily="49" charset="0"/>
              <a:cs typeface="Courier New" panose="02070309020205020404" pitchFamily="49" charset="0"/>
            </a:endParaRPr>
          </a:p>
          <a:p>
            <a:endParaRPr lang="hu-HU" dirty="0">
              <a:latin typeface="Courier New" panose="02070309020205020404" pitchFamily="49" charset="0"/>
              <a:cs typeface="Courier New" panose="02070309020205020404" pitchFamily="49" charset="0"/>
            </a:endParaRPr>
          </a:p>
          <a:p>
            <a:endParaRPr lang="hu-HU" dirty="0">
              <a:latin typeface="Courier New" panose="02070309020205020404" pitchFamily="49" charset="0"/>
              <a:cs typeface="Courier New" panose="02070309020205020404" pitchFamily="49" charset="0"/>
            </a:endParaRPr>
          </a:p>
          <a:p>
            <a:r>
              <a:rPr lang="hu-HU" dirty="0">
                <a:solidFill>
                  <a:schemeClr val="accent3">
                    <a:lumMod val="75000"/>
                  </a:schemeClr>
                </a:solidFill>
                <a:latin typeface="Courier New" panose="02070309020205020404" pitchFamily="49" charset="0"/>
                <a:cs typeface="Courier New" panose="02070309020205020404" pitchFamily="49" charset="0"/>
              </a:rPr>
              <a:t>//lambda expression 3</a:t>
            </a:r>
            <a:endParaRPr lang="en-GB" dirty="0">
              <a:latin typeface="Courier New" panose="02070309020205020404" pitchFamily="49" charset="0"/>
              <a:cs typeface="Courier New" panose="02070309020205020404" pitchFamily="49" charset="0"/>
            </a:endParaRPr>
          </a:p>
          <a:p>
            <a:r>
              <a:rPr lang="en-GB" dirty="0" err="1">
                <a:latin typeface="Courier New" panose="02070309020205020404" pitchFamily="49" charset="0"/>
                <a:cs typeface="Courier New" panose="02070309020205020404" pitchFamily="49" charset="0"/>
              </a:rPr>
              <a:t>boolean</a:t>
            </a:r>
            <a:r>
              <a:rPr lang="en-GB" dirty="0">
                <a:latin typeface="Courier New" panose="02070309020205020404" pitchFamily="49" charset="0"/>
                <a:cs typeface="Courier New" panose="02070309020205020404" pitchFamily="49" charset="0"/>
              </a:rPr>
              <a:t> result = </a:t>
            </a:r>
            <a:r>
              <a:rPr lang="en-GB" dirty="0" err="1">
                <a:latin typeface="Courier New" panose="02070309020205020404" pitchFamily="49" charset="0"/>
                <a:cs typeface="Courier New" panose="02070309020205020404" pitchFamily="49" charset="0"/>
              </a:rPr>
              <a:t>getResult</a:t>
            </a:r>
            <a:r>
              <a:rPr lang="en-GB" dirty="0">
                <a:latin typeface="Courier New" panose="02070309020205020404" pitchFamily="49" charset="0"/>
                <a:cs typeface="Courier New" panose="02070309020205020404" pitchFamily="49" charset="0"/>
              </a:rPr>
              <a:t>(number, (Integer </a:t>
            </a:r>
            <a:r>
              <a:rPr lang="en-GB" dirty="0" err="1">
                <a:latin typeface="Courier New" panose="02070309020205020404" pitchFamily="49" charset="0"/>
                <a:cs typeface="Courier New" panose="02070309020205020404" pitchFamily="49" charset="0"/>
              </a:rPr>
              <a:t>i</a:t>
            </a:r>
            <a:r>
              <a:rPr lang="en-GB" dirty="0">
                <a:latin typeface="Courier New" panose="02070309020205020404" pitchFamily="49" charset="0"/>
                <a:cs typeface="Courier New" panose="02070309020205020404" pitchFamily="49" charset="0"/>
              </a:rPr>
              <a:t>) -&gt; </a:t>
            </a:r>
            <a:r>
              <a:rPr lang="en-GB" dirty="0" err="1">
                <a:latin typeface="Courier New" panose="02070309020205020404" pitchFamily="49" charset="0"/>
                <a:cs typeface="Courier New" panose="02070309020205020404" pitchFamily="49" charset="0"/>
              </a:rPr>
              <a:t>i</a:t>
            </a:r>
            <a:r>
              <a:rPr lang="en-GB" dirty="0">
                <a:latin typeface="Courier New" panose="02070309020205020404" pitchFamily="49" charset="0"/>
                <a:cs typeface="Courier New" panose="02070309020205020404" pitchFamily="49" charset="0"/>
              </a:rPr>
              <a:t> &gt; 5);</a:t>
            </a:r>
            <a:endParaRPr lang="hu-HU" dirty="0">
              <a:latin typeface="Courier New" panose="02070309020205020404" pitchFamily="49" charset="0"/>
              <a:cs typeface="Courier New" panose="02070309020205020404" pitchFamily="49" charset="0"/>
            </a:endParaRPr>
          </a:p>
          <a:p>
            <a:endParaRPr lang="hu-HU" dirty="0">
              <a:latin typeface="Courier New" panose="02070309020205020404" pitchFamily="49" charset="0"/>
              <a:cs typeface="Courier New" panose="02070309020205020404" pitchFamily="49" charset="0"/>
            </a:endParaRPr>
          </a:p>
          <a:p>
            <a:endParaRPr lang="hu-HU" dirty="0">
              <a:latin typeface="Courier New" panose="02070309020205020404" pitchFamily="49" charset="0"/>
              <a:cs typeface="Courier New" panose="02070309020205020404" pitchFamily="49" charset="0"/>
            </a:endParaRPr>
          </a:p>
          <a:p>
            <a:r>
              <a:rPr lang="hu-HU" dirty="0">
                <a:solidFill>
                  <a:schemeClr val="accent3">
                    <a:lumMod val="75000"/>
                  </a:schemeClr>
                </a:solidFill>
                <a:latin typeface="Courier New" panose="02070309020205020404" pitchFamily="49" charset="0"/>
                <a:cs typeface="Courier New" panose="02070309020205020404" pitchFamily="49" charset="0"/>
              </a:rPr>
              <a:t>//lambda expression 4</a:t>
            </a:r>
            <a:endParaRPr lang="en-GB" dirty="0">
              <a:latin typeface="Courier New" panose="02070309020205020404" pitchFamily="49" charset="0"/>
              <a:cs typeface="Courier New" panose="02070309020205020404" pitchFamily="49" charset="0"/>
            </a:endParaRPr>
          </a:p>
          <a:p>
            <a:r>
              <a:rPr lang="en-GB" dirty="0" err="1">
                <a:latin typeface="Courier New" panose="02070309020205020404" pitchFamily="49" charset="0"/>
                <a:cs typeface="Courier New" panose="02070309020205020404" pitchFamily="49" charset="0"/>
              </a:rPr>
              <a:t>boolean</a:t>
            </a:r>
            <a:r>
              <a:rPr lang="en-GB" dirty="0">
                <a:latin typeface="Courier New" panose="02070309020205020404" pitchFamily="49" charset="0"/>
                <a:cs typeface="Courier New" panose="02070309020205020404" pitchFamily="49" charset="0"/>
              </a:rPr>
              <a:t> result = </a:t>
            </a:r>
            <a:r>
              <a:rPr lang="en-GB" dirty="0" err="1">
                <a:latin typeface="Courier New" panose="02070309020205020404" pitchFamily="49" charset="0"/>
                <a:cs typeface="Courier New" panose="02070309020205020404" pitchFamily="49" charset="0"/>
              </a:rPr>
              <a:t>getResult</a:t>
            </a:r>
            <a:r>
              <a:rPr lang="en-GB" dirty="0">
                <a:latin typeface="Courier New" panose="02070309020205020404" pitchFamily="49" charset="0"/>
                <a:cs typeface="Courier New" panose="02070309020205020404" pitchFamily="49" charset="0"/>
              </a:rPr>
              <a:t>(number, </a:t>
            </a:r>
            <a:r>
              <a:rPr lang="en-GB" dirty="0" err="1">
                <a:latin typeface="Courier New" panose="02070309020205020404" pitchFamily="49" charset="0"/>
                <a:cs typeface="Courier New" panose="02070309020205020404" pitchFamily="49" charset="0"/>
              </a:rPr>
              <a:t>i</a:t>
            </a:r>
            <a:r>
              <a:rPr lang="en-GB" dirty="0">
                <a:latin typeface="Courier New" panose="02070309020205020404" pitchFamily="49" charset="0"/>
                <a:cs typeface="Courier New" panose="02070309020205020404" pitchFamily="49" charset="0"/>
              </a:rPr>
              <a:t> -&gt; {</a:t>
            </a:r>
          </a:p>
          <a:p>
            <a:r>
              <a:rPr lang="en-GB" dirty="0">
                <a:latin typeface="Courier New" panose="02070309020205020404" pitchFamily="49" charset="0"/>
                <a:cs typeface="Courier New" panose="02070309020205020404" pitchFamily="49" charset="0"/>
              </a:rPr>
              <a:t>	return </a:t>
            </a:r>
            <a:r>
              <a:rPr lang="en-GB" dirty="0" err="1">
                <a:latin typeface="Courier New" panose="02070309020205020404" pitchFamily="49" charset="0"/>
                <a:cs typeface="Courier New" panose="02070309020205020404" pitchFamily="49" charset="0"/>
              </a:rPr>
              <a:t>i</a:t>
            </a:r>
            <a:r>
              <a:rPr lang="en-GB" dirty="0">
                <a:latin typeface="Courier New" panose="02070309020205020404" pitchFamily="49" charset="0"/>
                <a:cs typeface="Courier New" panose="02070309020205020404" pitchFamily="49" charset="0"/>
              </a:rPr>
              <a:t> &gt; 5;</a:t>
            </a:r>
          </a:p>
          <a:p>
            <a:r>
              <a:rPr lang="en-GB" dirty="0">
                <a:latin typeface="Courier New" panose="02070309020205020404" pitchFamily="49" charset="0"/>
                <a:cs typeface="Courier New" panose="02070309020205020404" pitchFamily="49" charset="0"/>
              </a:rPr>
              <a:t>});</a:t>
            </a:r>
            <a:endParaRPr lang="hu-HU" dirty="0">
              <a:latin typeface="Courier New" panose="02070309020205020404" pitchFamily="49" charset="0"/>
              <a:cs typeface="Courier New" panose="02070309020205020404" pitchFamily="49" charset="0"/>
            </a:endParaRPr>
          </a:p>
          <a:p>
            <a:endParaRPr lang="hu-HU" dirty="0">
              <a:latin typeface="Courier New" panose="02070309020205020404" pitchFamily="49" charset="0"/>
              <a:cs typeface="Courier New" panose="02070309020205020404" pitchFamily="49" charset="0"/>
            </a:endParaRPr>
          </a:p>
          <a:p>
            <a:endParaRPr lang="hu-HU" sz="1600" dirty="0">
              <a:latin typeface="Courier New" panose="02070309020205020404" pitchFamily="49" charset="0"/>
              <a:cs typeface="Courier New" panose="02070309020205020404" pitchFamily="49" charset="0"/>
            </a:endParaRPr>
          </a:p>
          <a:p>
            <a:endParaRPr lang="hu-HU" sz="1600" dirty="0">
              <a:latin typeface="Courier New" panose="02070309020205020404" pitchFamily="49" charset="0"/>
              <a:cs typeface="Courier New" panose="02070309020205020404" pitchFamily="49" charset="0"/>
            </a:endParaRPr>
          </a:p>
          <a:p>
            <a:endParaRPr lang="hu-HU" sz="1600" dirty="0">
              <a:latin typeface="Courier New" panose="02070309020205020404" pitchFamily="49" charset="0"/>
              <a:cs typeface="Courier New" panose="02070309020205020404" pitchFamily="49" charset="0"/>
            </a:endParaRPr>
          </a:p>
          <a:p>
            <a:endParaRPr lang="en-GB"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586758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282" y="184150"/>
            <a:ext cx="6429420" cy="582594"/>
          </a:xfrm>
          <a:effectLst/>
        </p:spPr>
        <p:txBody>
          <a:bodyPr vert="horz" lIns="91440" tIns="45720" rIns="91440" bIns="45720" rtlCol="0" anchor="ctr">
            <a:normAutofit/>
          </a:bodyPr>
          <a:lstStyle/>
          <a:p>
            <a:pPr algn="l"/>
            <a:r>
              <a:rPr lang="hu-HU" sz="2400" dirty="0">
                <a:solidFill>
                  <a:srgbClr val="0073AB"/>
                </a:solidFill>
                <a:latin typeface="Arial" pitchFamily="34" charset="0"/>
                <a:cs typeface="Arial" pitchFamily="34" charset="0"/>
              </a:rPr>
              <a:t>Consumer&lt;T&gt;</a:t>
            </a:r>
            <a:endParaRPr lang="en-US" sz="2400" dirty="0">
              <a:solidFill>
                <a:srgbClr val="0073AB"/>
              </a:solidFill>
              <a:latin typeface="Arial" pitchFamily="34" charset="0"/>
              <a:cs typeface="Arial" pitchFamily="34" charset="0"/>
            </a:endParaRPr>
          </a:p>
        </p:txBody>
      </p:sp>
      <p:sp>
        <p:nvSpPr>
          <p:cNvPr id="7" name="Content Placeholder 2"/>
          <p:cNvSpPr txBox="1">
            <a:spLocks/>
          </p:cNvSpPr>
          <p:nvPr/>
        </p:nvSpPr>
        <p:spPr>
          <a:xfrm>
            <a:off x="211388" y="1052736"/>
            <a:ext cx="8591848" cy="5112568"/>
          </a:xfrm>
          <a:prstGeom prst="rect">
            <a:avLst/>
          </a:prstGeom>
        </p:spPr>
        <p:txBody>
          <a:bodyPr vert="horz" lIns="91440" tIns="45720" rIns="91440" bIns="45720" rtlCol="0">
            <a:normAutofit/>
          </a:bodyPr>
          <a:lstStyle/>
          <a:p>
            <a:pPr marL="342900" indent="-342900">
              <a:lnSpc>
                <a:spcPct val="115000"/>
              </a:lnSpc>
              <a:buFont typeface="Arial" panose="020B0604020202020204" pitchFamily="34" charset="0"/>
              <a:buChar char="•"/>
              <a:defRPr/>
            </a:pPr>
            <a:r>
              <a:rPr lang="hu-HU" sz="1900" dirty="0">
                <a:latin typeface="Arial" pitchFamily="34" charset="0"/>
                <a:ea typeface="Calibri"/>
                <a:cs typeface="Arial" pitchFamily="34" charset="0"/>
              </a:rPr>
              <a:t>Functional interface</a:t>
            </a:r>
          </a:p>
          <a:p>
            <a:pPr marL="342900" indent="-342900">
              <a:lnSpc>
                <a:spcPct val="115000"/>
              </a:lnSpc>
              <a:buFont typeface="Arial" panose="020B0604020202020204" pitchFamily="34" charset="0"/>
              <a:buChar char="•"/>
              <a:defRPr/>
            </a:pPr>
            <a:r>
              <a:rPr lang="hu-HU" sz="1900" dirty="0">
                <a:latin typeface="Arial" pitchFamily="34" charset="0"/>
                <a:ea typeface="Calibri"/>
                <a:cs typeface="Arial" pitchFamily="34" charset="0"/>
              </a:rPr>
              <a:t>void accept(T t)</a:t>
            </a:r>
          </a:p>
          <a:p>
            <a:pPr marL="342900" indent="-342900">
              <a:lnSpc>
                <a:spcPct val="115000"/>
              </a:lnSpc>
              <a:buFont typeface="Arial" panose="020B0604020202020204" pitchFamily="34" charset="0"/>
              <a:buChar char="•"/>
              <a:defRPr/>
            </a:pPr>
            <a:r>
              <a:rPr lang="en-GB" sz="1900" dirty="0">
                <a:latin typeface="Arial" pitchFamily="34" charset="0"/>
                <a:ea typeface="Calibri"/>
                <a:cs typeface="Arial" pitchFamily="34" charset="0"/>
              </a:rPr>
              <a:t>Represents an operation that accepts a single input argument and returns no result. </a:t>
            </a:r>
            <a:endParaRPr lang="hu-HU" sz="1900" dirty="0">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defRPr/>
            </a:pPr>
            <a:r>
              <a:rPr lang="hu-HU" dirty="0">
                <a:solidFill>
                  <a:schemeClr val="accent3"/>
                </a:solidFill>
                <a:latin typeface="Courier New" panose="02070309020205020404" pitchFamily="49" charset="0"/>
                <a:ea typeface="Calibri"/>
                <a:cs typeface="Courier New" panose="02070309020205020404" pitchFamily="49" charset="0"/>
              </a:rPr>
              <a:t>//Lambda expression 1 </a:t>
            </a:r>
          </a:p>
          <a:p>
            <a:pPr>
              <a:lnSpc>
                <a:spcPct val="115000"/>
              </a:lnSpc>
              <a:defRPr/>
            </a:pPr>
            <a:r>
              <a:rPr lang="hu-HU" dirty="0">
                <a:latin typeface="Courier New" panose="02070309020205020404" pitchFamily="49" charset="0"/>
                <a:ea typeface="Calibri"/>
                <a:cs typeface="Courier New" panose="02070309020205020404" pitchFamily="49" charset="0"/>
              </a:rPr>
              <a:t>print(„str", s -&gt; System.out.println(s));</a:t>
            </a:r>
          </a:p>
          <a:p>
            <a:pPr>
              <a:lnSpc>
                <a:spcPct val="115000"/>
              </a:lnSpc>
              <a:defRPr/>
            </a:pPr>
            <a:endParaRPr lang="hu-HU" dirty="0">
              <a:solidFill>
                <a:srgbClr val="002D51"/>
              </a:solidFill>
              <a:latin typeface="Courier New" panose="02070309020205020404" pitchFamily="49" charset="0"/>
              <a:ea typeface="Calibri"/>
              <a:cs typeface="Courier New" panose="02070309020205020404" pitchFamily="49" charset="0"/>
            </a:endParaRPr>
          </a:p>
          <a:p>
            <a:pPr>
              <a:lnSpc>
                <a:spcPct val="115000"/>
              </a:lnSpc>
              <a:defRPr/>
            </a:pPr>
            <a:endParaRPr lang="hu-HU" dirty="0">
              <a:solidFill>
                <a:srgbClr val="002D51"/>
              </a:solidFill>
              <a:latin typeface="Courier New" panose="02070309020205020404" pitchFamily="49" charset="0"/>
              <a:ea typeface="Calibri"/>
              <a:cs typeface="Courier New" panose="02070309020205020404" pitchFamily="49" charset="0"/>
            </a:endParaRPr>
          </a:p>
          <a:p>
            <a:pPr>
              <a:lnSpc>
                <a:spcPct val="115000"/>
              </a:lnSpc>
              <a:defRPr/>
            </a:pPr>
            <a:r>
              <a:rPr lang="en-GB" i="1" dirty="0">
                <a:solidFill>
                  <a:schemeClr val="bg1">
                    <a:lumMod val="50000"/>
                  </a:schemeClr>
                </a:solidFill>
                <a:latin typeface="Courier New" panose="02070309020205020404" pitchFamily="49" charset="0"/>
                <a:ea typeface="Calibri"/>
                <a:cs typeface="Courier New" panose="02070309020205020404" pitchFamily="49" charset="0"/>
              </a:rPr>
              <a:t>void print(String s, Consumer&lt;String&gt; consumer) {</a:t>
            </a:r>
          </a:p>
          <a:p>
            <a:pPr>
              <a:lnSpc>
                <a:spcPct val="115000"/>
              </a:lnSpc>
              <a:defRPr/>
            </a:pPr>
            <a:r>
              <a:rPr lang="en-GB" i="1" dirty="0">
                <a:solidFill>
                  <a:schemeClr val="bg1">
                    <a:lumMod val="50000"/>
                  </a:schemeClr>
                </a:solidFill>
                <a:latin typeface="Courier New" panose="02070309020205020404" pitchFamily="49" charset="0"/>
                <a:ea typeface="Calibri"/>
                <a:cs typeface="Courier New" panose="02070309020205020404" pitchFamily="49" charset="0"/>
              </a:rPr>
              <a:t>	</a:t>
            </a:r>
            <a:r>
              <a:rPr lang="en-GB" i="1" dirty="0" err="1">
                <a:solidFill>
                  <a:schemeClr val="bg1">
                    <a:lumMod val="50000"/>
                  </a:schemeClr>
                </a:solidFill>
                <a:latin typeface="Courier New" panose="02070309020205020404" pitchFamily="49" charset="0"/>
                <a:ea typeface="Calibri"/>
                <a:cs typeface="Courier New" panose="02070309020205020404" pitchFamily="49" charset="0"/>
              </a:rPr>
              <a:t>consumer.accept</a:t>
            </a:r>
            <a:r>
              <a:rPr lang="en-GB" i="1" dirty="0">
                <a:solidFill>
                  <a:schemeClr val="bg1">
                    <a:lumMod val="50000"/>
                  </a:schemeClr>
                </a:solidFill>
                <a:latin typeface="Courier New" panose="02070309020205020404" pitchFamily="49" charset="0"/>
                <a:ea typeface="Calibri"/>
                <a:cs typeface="Courier New" panose="02070309020205020404" pitchFamily="49" charset="0"/>
              </a:rPr>
              <a:t>(s);</a:t>
            </a:r>
          </a:p>
          <a:p>
            <a:pPr>
              <a:lnSpc>
                <a:spcPct val="115000"/>
              </a:lnSpc>
              <a:defRPr/>
            </a:pPr>
            <a:r>
              <a:rPr lang="en-GB" i="1" dirty="0">
                <a:solidFill>
                  <a:schemeClr val="bg1">
                    <a:lumMod val="50000"/>
                  </a:schemeClr>
                </a:solidFill>
                <a:latin typeface="Courier New" panose="02070309020205020404" pitchFamily="49" charset="0"/>
                <a:ea typeface="Calibri"/>
                <a:cs typeface="Courier New" panose="02070309020205020404" pitchFamily="49" charset="0"/>
              </a:rPr>
              <a:t>}</a:t>
            </a:r>
            <a:endParaRPr lang="hu-HU" i="1" dirty="0">
              <a:solidFill>
                <a:schemeClr val="bg1">
                  <a:lumMod val="50000"/>
                </a:schemeClr>
              </a:solidFill>
              <a:latin typeface="Courier New" panose="02070309020205020404" pitchFamily="49" charset="0"/>
              <a:ea typeface="Calibri"/>
              <a:cs typeface="Courier New" panose="02070309020205020404" pitchFamily="49"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342900" indent="-342900">
              <a:spcBef>
                <a:spcPct val="20000"/>
              </a:spcBef>
            </a:pPr>
            <a:endParaRPr lang="hu-HU" sz="2000" dirty="0">
              <a:solidFill>
                <a:srgbClr val="0073AB"/>
              </a:solidFill>
              <a:latin typeface="Arial" pitchFamily="34" charset="0"/>
              <a:cs typeface="Arial" pitchFamily="34" charset="0"/>
            </a:endParaRPr>
          </a:p>
          <a:p>
            <a:pPr marL="800100" lvl="1" indent="-342900">
              <a:spcBef>
                <a:spcPct val="20000"/>
              </a:spcBef>
            </a:pPr>
            <a:endParaRPr lang="hu-HU"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800100" lvl="1"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p:txBody>
      </p:sp>
    </p:spTree>
    <p:extLst>
      <p:ext uri="{BB962C8B-B14F-4D97-AF65-F5344CB8AC3E}">
        <p14:creationId xmlns:p14="http://schemas.microsoft.com/office/powerpoint/2010/main" val="12467525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282" y="184150"/>
            <a:ext cx="6429420" cy="582594"/>
          </a:xfrm>
          <a:effectLst/>
        </p:spPr>
        <p:txBody>
          <a:bodyPr vert="horz" lIns="91440" tIns="45720" rIns="91440" bIns="45720" rtlCol="0" anchor="ctr">
            <a:normAutofit/>
          </a:bodyPr>
          <a:lstStyle/>
          <a:p>
            <a:pPr algn="l"/>
            <a:r>
              <a:rPr lang="hu-HU" sz="2400" dirty="0">
                <a:solidFill>
                  <a:srgbClr val="0073AB"/>
                </a:solidFill>
                <a:latin typeface="Arial" pitchFamily="34" charset="0"/>
                <a:cs typeface="Arial" pitchFamily="34" charset="0"/>
              </a:rPr>
              <a:t>Supplier&lt;T&gt;</a:t>
            </a:r>
            <a:endParaRPr lang="en-US" sz="2400" dirty="0">
              <a:solidFill>
                <a:srgbClr val="0073AB"/>
              </a:solidFill>
              <a:latin typeface="Arial" pitchFamily="34" charset="0"/>
              <a:cs typeface="Arial" pitchFamily="34" charset="0"/>
            </a:endParaRPr>
          </a:p>
        </p:txBody>
      </p:sp>
      <p:sp>
        <p:nvSpPr>
          <p:cNvPr id="4" name="Rectangle 3"/>
          <p:cNvSpPr/>
          <p:nvPr/>
        </p:nvSpPr>
        <p:spPr>
          <a:xfrm>
            <a:off x="232392" y="980728"/>
            <a:ext cx="8588079" cy="4297330"/>
          </a:xfrm>
          <a:prstGeom prst="rect">
            <a:avLst/>
          </a:prstGeom>
        </p:spPr>
        <p:txBody>
          <a:bodyPr wrap="square">
            <a:spAutoFit/>
          </a:bodyPr>
          <a:lstStyle/>
          <a:p>
            <a:pPr marL="342900" indent="-342900">
              <a:lnSpc>
                <a:spcPct val="115000"/>
              </a:lnSpc>
              <a:buFont typeface="Arial" panose="020B0604020202020204" pitchFamily="34" charset="0"/>
              <a:buChar char="•"/>
              <a:defRPr/>
            </a:pPr>
            <a:r>
              <a:rPr lang="hu-HU" sz="1900" dirty="0">
                <a:latin typeface="Arial" pitchFamily="34" charset="0"/>
                <a:ea typeface="Calibri"/>
                <a:cs typeface="Arial" pitchFamily="34" charset="0"/>
              </a:rPr>
              <a:t>Functional interface</a:t>
            </a:r>
          </a:p>
          <a:p>
            <a:pPr marL="342900" indent="-342900">
              <a:lnSpc>
                <a:spcPct val="115000"/>
              </a:lnSpc>
              <a:buFont typeface="Arial" panose="020B0604020202020204" pitchFamily="34" charset="0"/>
              <a:buChar char="•"/>
              <a:defRPr/>
            </a:pPr>
            <a:r>
              <a:rPr lang="hu-HU" sz="1900" dirty="0">
                <a:latin typeface="Arial" pitchFamily="34" charset="0"/>
                <a:ea typeface="Calibri"/>
                <a:cs typeface="Arial" pitchFamily="34" charset="0"/>
              </a:rPr>
              <a:t>T get()</a:t>
            </a:r>
          </a:p>
          <a:p>
            <a:pPr marL="342900" indent="-342900">
              <a:lnSpc>
                <a:spcPct val="115000"/>
              </a:lnSpc>
              <a:buFont typeface="Arial" panose="020B0604020202020204" pitchFamily="34" charset="0"/>
              <a:buChar char="•"/>
              <a:defRPr/>
            </a:pPr>
            <a:r>
              <a:rPr lang="en-GB" sz="1900" dirty="0">
                <a:latin typeface="Arial" panose="020B0604020202020204" pitchFamily="34" charset="0"/>
                <a:cs typeface="Arial" panose="020B0604020202020204" pitchFamily="34" charset="0"/>
              </a:rPr>
              <a:t>Represents a supplier of results.</a:t>
            </a:r>
            <a:endParaRPr lang="hu-HU" sz="1900" dirty="0">
              <a:latin typeface="Arial" panose="020B0604020202020204" pitchFamily="34" charset="0"/>
              <a:cs typeface="Arial" panose="020B0604020202020204" pitchFamily="34" charset="0"/>
            </a:endParaRPr>
          </a:p>
          <a:p>
            <a:pPr marL="342900" indent="-342900">
              <a:lnSpc>
                <a:spcPct val="115000"/>
              </a:lnSpc>
              <a:buFont typeface="Arial" panose="020B0604020202020204" pitchFamily="34" charset="0"/>
              <a:buChar char="•"/>
              <a:defRPr/>
            </a:pPr>
            <a:r>
              <a:rPr lang="en-GB" sz="1900" dirty="0">
                <a:latin typeface="Arial" panose="020B0604020202020204" pitchFamily="34" charset="0"/>
                <a:cs typeface="Arial" panose="020B0604020202020204" pitchFamily="34" charset="0"/>
              </a:rPr>
              <a:t>There is no requirement that a new or distinct result be returned each time the supplier is invoked.</a:t>
            </a:r>
            <a:endParaRPr lang="hu-HU" sz="1900" dirty="0">
              <a:latin typeface="Arial" panose="020B0604020202020204" pitchFamily="34" charset="0"/>
              <a:cs typeface="Arial" panose="020B0604020202020204" pitchFamily="34" charset="0"/>
            </a:endParaRPr>
          </a:p>
          <a:p>
            <a:endParaRPr lang="hu-HU" sz="1900" dirty="0">
              <a:latin typeface="Arial" panose="020B0604020202020204" pitchFamily="34" charset="0"/>
              <a:cs typeface="Arial" panose="020B0604020202020204" pitchFamily="34" charset="0"/>
            </a:endParaRPr>
          </a:p>
          <a:p>
            <a:r>
              <a:rPr lang="hu-HU" sz="1900" dirty="0">
                <a:solidFill>
                  <a:schemeClr val="accent3"/>
                </a:solidFill>
                <a:latin typeface="Courier New" panose="02070309020205020404" pitchFamily="49" charset="0"/>
                <a:cs typeface="Courier New" panose="02070309020205020404" pitchFamily="49" charset="0"/>
              </a:rPr>
              <a:t>//Creates a new int</a:t>
            </a:r>
            <a:br>
              <a:rPr lang="en-GB" sz="1900" dirty="0">
                <a:latin typeface="Arial" panose="020B0604020202020204" pitchFamily="34" charset="0"/>
                <a:cs typeface="Arial" panose="020B0604020202020204" pitchFamily="34" charset="0"/>
              </a:rPr>
            </a:br>
            <a:r>
              <a:rPr lang="en-GB" dirty="0">
                <a:latin typeface="Courier New" panose="02070309020205020404" pitchFamily="49" charset="0"/>
                <a:cs typeface="Courier New" panose="02070309020205020404" pitchFamily="49" charset="0"/>
              </a:rPr>
              <a:t>Supplier&lt;String&gt; </a:t>
            </a:r>
            <a:r>
              <a:rPr lang="en-GB" dirty="0" err="1">
                <a:latin typeface="Courier New" panose="02070309020205020404" pitchFamily="49" charset="0"/>
                <a:cs typeface="Courier New" panose="02070309020205020404" pitchFamily="49" charset="0"/>
              </a:rPr>
              <a:t>stringSupplier</a:t>
            </a:r>
            <a:r>
              <a:rPr lang="en-GB" dirty="0">
                <a:latin typeface="Courier New" panose="02070309020205020404" pitchFamily="49" charset="0"/>
                <a:cs typeface="Courier New" panose="02070309020205020404" pitchFamily="49" charset="0"/>
              </a:rPr>
              <a:t> = () -&gt; "Hello world";</a:t>
            </a:r>
          </a:p>
          <a:p>
            <a:r>
              <a:rPr lang="en-GB" dirty="0">
                <a:latin typeface="Courier New" panose="02070309020205020404" pitchFamily="49" charset="0"/>
                <a:cs typeface="Courier New" panose="02070309020205020404" pitchFamily="49" charset="0"/>
              </a:rPr>
              <a:t>Supplier&lt;Double&gt; </a:t>
            </a:r>
            <a:r>
              <a:rPr lang="en-GB" dirty="0" err="1">
                <a:latin typeface="Courier New" panose="02070309020205020404" pitchFamily="49" charset="0"/>
                <a:cs typeface="Courier New" panose="02070309020205020404" pitchFamily="49" charset="0"/>
              </a:rPr>
              <a:t>doubleSupplier</a:t>
            </a:r>
            <a:r>
              <a:rPr lang="en-GB" dirty="0">
                <a:latin typeface="Courier New" panose="02070309020205020404" pitchFamily="49" charset="0"/>
                <a:cs typeface="Courier New" panose="02070309020205020404" pitchFamily="49" charset="0"/>
              </a:rPr>
              <a:t> = () -&gt; </a:t>
            </a:r>
            <a:r>
              <a:rPr lang="en-GB" dirty="0" err="1">
                <a:latin typeface="Courier New" panose="02070309020205020404" pitchFamily="49" charset="0"/>
                <a:cs typeface="Courier New" panose="02070309020205020404" pitchFamily="49" charset="0"/>
              </a:rPr>
              <a:t>Math.</a:t>
            </a:r>
            <a:r>
              <a:rPr lang="en-GB" i="1" dirty="0" err="1">
                <a:latin typeface="Courier New" panose="02070309020205020404" pitchFamily="49" charset="0"/>
                <a:cs typeface="Courier New" panose="02070309020205020404" pitchFamily="49" charset="0"/>
              </a:rPr>
              <a:t>random</a:t>
            </a:r>
            <a:r>
              <a:rPr lang="en-GB" i="1" dirty="0">
                <a:latin typeface="Courier New" panose="02070309020205020404" pitchFamily="49" charset="0"/>
                <a:cs typeface="Courier New" panose="02070309020205020404" pitchFamily="49" charset="0"/>
              </a:rPr>
              <a:t>();</a:t>
            </a:r>
            <a:endParaRPr lang="hu-HU" i="1" dirty="0">
              <a:latin typeface="Courier New" panose="02070309020205020404" pitchFamily="49" charset="0"/>
              <a:cs typeface="Courier New" panose="02070309020205020404" pitchFamily="49" charset="0"/>
            </a:endParaRPr>
          </a:p>
          <a:p>
            <a:endParaRPr lang="hu-HU" dirty="0">
              <a:latin typeface="Courier New" panose="02070309020205020404" pitchFamily="49" charset="0"/>
              <a:cs typeface="Courier New" panose="02070309020205020404" pitchFamily="49" charset="0"/>
            </a:endParaRPr>
          </a:p>
          <a:p>
            <a:r>
              <a:rPr lang="hu-HU" dirty="0">
                <a:latin typeface="Courier New" panose="02070309020205020404" pitchFamily="49" charset="0"/>
                <a:cs typeface="Courier New" panose="02070309020205020404" pitchFamily="49" charset="0"/>
              </a:rPr>
              <a:t>String s = stringSupplier.get();</a:t>
            </a:r>
          </a:p>
          <a:p>
            <a:r>
              <a:rPr lang="hu-HU" dirty="0">
                <a:latin typeface="Courier New" panose="02070309020205020404" pitchFamily="49" charset="0"/>
                <a:cs typeface="Courier New" panose="02070309020205020404" pitchFamily="49" charset="0"/>
              </a:rPr>
              <a:t>Double d = doubleSupplier.get();</a:t>
            </a:r>
          </a:p>
          <a:p>
            <a:endParaRPr lang="hu-HU" i="1" dirty="0">
              <a:latin typeface="Courier New" panose="02070309020205020404" pitchFamily="49" charset="0"/>
              <a:cs typeface="Courier New" panose="02070309020205020404" pitchFamily="49" charset="0"/>
            </a:endParaRPr>
          </a:p>
          <a:p>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02248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282" y="184150"/>
            <a:ext cx="6429420" cy="582594"/>
          </a:xfrm>
          <a:effectLst/>
        </p:spPr>
        <p:txBody>
          <a:bodyPr vert="horz" lIns="91440" tIns="45720" rIns="91440" bIns="45720" rtlCol="0" anchor="ctr">
            <a:normAutofit/>
          </a:bodyPr>
          <a:lstStyle/>
          <a:p>
            <a:pPr algn="l"/>
            <a:r>
              <a:rPr lang="hu-HU" sz="2400" dirty="0">
                <a:solidFill>
                  <a:srgbClr val="0073AB"/>
                </a:solidFill>
                <a:latin typeface="Arial" pitchFamily="34" charset="0"/>
                <a:cs typeface="Arial" pitchFamily="34" charset="0"/>
              </a:rPr>
              <a:t>Function&lt;T, R&gt;</a:t>
            </a:r>
            <a:endParaRPr lang="en-US" sz="2400" dirty="0">
              <a:solidFill>
                <a:srgbClr val="0073AB"/>
              </a:solidFill>
              <a:latin typeface="Arial" pitchFamily="34" charset="0"/>
              <a:cs typeface="Arial" pitchFamily="34" charset="0"/>
            </a:endParaRPr>
          </a:p>
        </p:txBody>
      </p:sp>
      <p:sp>
        <p:nvSpPr>
          <p:cNvPr id="4" name="Rectangle 3"/>
          <p:cNvSpPr/>
          <p:nvPr/>
        </p:nvSpPr>
        <p:spPr>
          <a:xfrm>
            <a:off x="228624" y="908720"/>
            <a:ext cx="8807872" cy="4021101"/>
          </a:xfrm>
          <a:prstGeom prst="rect">
            <a:avLst/>
          </a:prstGeom>
        </p:spPr>
        <p:txBody>
          <a:bodyPr wrap="square">
            <a:spAutoFit/>
          </a:bodyPr>
          <a:lstStyle/>
          <a:p>
            <a:pPr marL="342900" indent="-342900">
              <a:lnSpc>
                <a:spcPct val="115000"/>
              </a:lnSpc>
              <a:buFont typeface="Arial" panose="020B0604020202020204" pitchFamily="34" charset="0"/>
              <a:buChar char="•"/>
              <a:defRPr/>
            </a:pPr>
            <a:r>
              <a:rPr lang="hu-HU" sz="1900" dirty="0">
                <a:latin typeface="Arial" pitchFamily="34" charset="0"/>
                <a:ea typeface="Calibri"/>
                <a:cs typeface="Arial" pitchFamily="34" charset="0"/>
              </a:rPr>
              <a:t>Functional interface</a:t>
            </a:r>
          </a:p>
          <a:p>
            <a:pPr marL="342900" indent="-342900">
              <a:lnSpc>
                <a:spcPct val="115000"/>
              </a:lnSpc>
              <a:buFont typeface="Arial" panose="020B0604020202020204" pitchFamily="34" charset="0"/>
              <a:buChar char="•"/>
              <a:defRPr/>
            </a:pPr>
            <a:r>
              <a:rPr lang="hu-HU" sz="1900" dirty="0">
                <a:latin typeface="Arial" pitchFamily="34" charset="0"/>
                <a:ea typeface="Calibri"/>
                <a:cs typeface="Arial" pitchFamily="34" charset="0"/>
              </a:rPr>
              <a:t>R apply(T t)</a:t>
            </a:r>
          </a:p>
          <a:p>
            <a:pPr marL="342900" indent="-342900">
              <a:lnSpc>
                <a:spcPct val="115000"/>
              </a:lnSpc>
              <a:buFont typeface="Arial" panose="020B0604020202020204" pitchFamily="34" charset="0"/>
              <a:buChar char="•"/>
              <a:defRPr/>
            </a:pPr>
            <a:r>
              <a:rPr lang="en-GB" sz="1900" dirty="0">
                <a:latin typeface="Arial" panose="020B0604020202020204" pitchFamily="34" charset="0"/>
                <a:cs typeface="Arial" panose="020B0604020202020204" pitchFamily="34" charset="0"/>
              </a:rPr>
              <a:t>Represents a function that accepts one argument and produces a result.</a:t>
            </a:r>
            <a:endParaRPr lang="hu-HU" sz="1900" dirty="0">
              <a:latin typeface="Arial" panose="020B0604020202020204" pitchFamily="34" charset="0"/>
              <a:cs typeface="Arial" panose="020B0604020202020204" pitchFamily="34" charset="0"/>
            </a:endParaRPr>
          </a:p>
          <a:p>
            <a:pPr marL="342900" indent="-342900">
              <a:lnSpc>
                <a:spcPct val="115000"/>
              </a:lnSpc>
              <a:buFont typeface="Arial" panose="020B0604020202020204" pitchFamily="34" charset="0"/>
              <a:buChar char="•"/>
              <a:defRPr/>
            </a:pPr>
            <a:endParaRPr lang="hu-HU" sz="1900" dirty="0">
              <a:latin typeface="Arial" panose="020B0604020202020204" pitchFamily="34" charset="0"/>
              <a:cs typeface="Arial" panose="020B0604020202020204" pitchFamily="34" charset="0"/>
            </a:endParaRPr>
          </a:p>
          <a:p>
            <a:pPr>
              <a:lnSpc>
                <a:spcPct val="115000"/>
              </a:lnSpc>
              <a:defRPr/>
            </a:pPr>
            <a:r>
              <a:rPr lang="hu-HU" sz="1900" dirty="0">
                <a:solidFill>
                  <a:schemeClr val="accent3"/>
                </a:solidFill>
                <a:latin typeface="Courier New" panose="02070309020205020404" pitchFamily="49" charset="0"/>
                <a:cs typeface="Courier New" panose="02070309020205020404" pitchFamily="49" charset="0"/>
              </a:rPr>
              <a:t>//Lambda expression</a:t>
            </a:r>
          </a:p>
          <a:p>
            <a:pPr>
              <a:lnSpc>
                <a:spcPct val="115000"/>
              </a:lnSpc>
              <a:defRPr/>
            </a:pPr>
            <a:r>
              <a:rPr lang="en-GB" sz="1900" dirty="0">
                <a:latin typeface="Courier New" panose="02070309020205020404" pitchFamily="49" charset="0"/>
                <a:cs typeface="Courier New" panose="02070309020205020404" pitchFamily="49" charset="0"/>
              </a:rPr>
              <a:t>String </a:t>
            </a:r>
            <a:r>
              <a:rPr lang="en-GB" sz="1900" dirty="0" err="1">
                <a:latin typeface="Courier New" panose="02070309020205020404" pitchFamily="49" charset="0"/>
                <a:cs typeface="Courier New" panose="02070309020205020404" pitchFamily="49" charset="0"/>
              </a:rPr>
              <a:t>parsedInteger</a:t>
            </a:r>
            <a:r>
              <a:rPr lang="en-GB" sz="1900" dirty="0">
                <a:latin typeface="Courier New" panose="02070309020205020404" pitchFamily="49" charset="0"/>
                <a:cs typeface="Courier New" panose="02070309020205020404" pitchFamily="49" charset="0"/>
              </a:rPr>
              <a:t> = parse(10, </a:t>
            </a:r>
            <a:r>
              <a:rPr lang="en-GB" sz="1900" dirty="0" err="1">
                <a:latin typeface="Courier New" panose="02070309020205020404" pitchFamily="49" charset="0"/>
                <a:cs typeface="Courier New" panose="02070309020205020404" pitchFamily="49" charset="0"/>
              </a:rPr>
              <a:t>i</a:t>
            </a:r>
            <a:r>
              <a:rPr lang="en-GB" sz="1900" dirty="0">
                <a:latin typeface="Courier New" panose="02070309020205020404" pitchFamily="49" charset="0"/>
                <a:cs typeface="Courier New" panose="02070309020205020404" pitchFamily="49" charset="0"/>
              </a:rPr>
              <a:t> -&gt; </a:t>
            </a:r>
            <a:r>
              <a:rPr lang="en-GB" sz="1900" dirty="0" err="1">
                <a:latin typeface="Courier New" panose="02070309020205020404" pitchFamily="49" charset="0"/>
                <a:cs typeface="Courier New" panose="02070309020205020404" pitchFamily="49" charset="0"/>
              </a:rPr>
              <a:t>String.valueOf</a:t>
            </a:r>
            <a:r>
              <a:rPr lang="en-GB" sz="1900" dirty="0">
                <a:latin typeface="Courier New" panose="02070309020205020404" pitchFamily="49" charset="0"/>
                <a:cs typeface="Courier New" panose="02070309020205020404" pitchFamily="49" charset="0"/>
              </a:rPr>
              <a:t>(</a:t>
            </a:r>
            <a:r>
              <a:rPr lang="en-GB" sz="1900" dirty="0" err="1">
                <a:latin typeface="Courier New" panose="02070309020205020404" pitchFamily="49" charset="0"/>
                <a:cs typeface="Courier New" panose="02070309020205020404" pitchFamily="49" charset="0"/>
              </a:rPr>
              <a:t>i</a:t>
            </a:r>
            <a:r>
              <a:rPr lang="en-GB" sz="1900" dirty="0">
                <a:latin typeface="Courier New" panose="02070309020205020404" pitchFamily="49" charset="0"/>
                <a:cs typeface="Courier New" panose="02070309020205020404" pitchFamily="49" charset="0"/>
              </a:rPr>
              <a:t>));</a:t>
            </a:r>
          </a:p>
          <a:p>
            <a:pPr>
              <a:lnSpc>
                <a:spcPct val="115000"/>
              </a:lnSpc>
              <a:defRPr/>
            </a:pPr>
            <a:endParaRPr lang="hu-HU" sz="1900" dirty="0">
              <a:latin typeface="Courier New" panose="02070309020205020404" pitchFamily="49" charset="0"/>
              <a:cs typeface="Courier New" panose="02070309020205020404" pitchFamily="49" charset="0"/>
            </a:endParaRPr>
          </a:p>
          <a:p>
            <a:pPr>
              <a:lnSpc>
                <a:spcPct val="115000"/>
              </a:lnSpc>
              <a:defRPr/>
            </a:pPr>
            <a:endParaRPr lang="hu-HU" sz="1900" dirty="0">
              <a:latin typeface="Courier New" panose="02070309020205020404" pitchFamily="49" charset="0"/>
              <a:cs typeface="Courier New" panose="02070309020205020404" pitchFamily="49" charset="0"/>
            </a:endParaRPr>
          </a:p>
          <a:p>
            <a:pPr>
              <a:lnSpc>
                <a:spcPct val="115000"/>
              </a:lnSpc>
              <a:defRPr/>
            </a:pPr>
            <a:endParaRPr lang="hu-HU" sz="1900" dirty="0">
              <a:latin typeface="Courier New" panose="02070309020205020404" pitchFamily="49" charset="0"/>
              <a:cs typeface="Courier New" panose="02070309020205020404" pitchFamily="49" charset="0"/>
            </a:endParaRPr>
          </a:p>
          <a:p>
            <a:pPr>
              <a:lnSpc>
                <a:spcPct val="115000"/>
              </a:lnSpc>
              <a:defRPr/>
            </a:pPr>
            <a:r>
              <a:rPr lang="en-GB" sz="1700" i="1" dirty="0">
                <a:solidFill>
                  <a:schemeClr val="bg1">
                    <a:lumMod val="65000"/>
                  </a:schemeClr>
                </a:solidFill>
                <a:latin typeface="Courier New" panose="02070309020205020404" pitchFamily="49" charset="0"/>
                <a:cs typeface="Courier New" panose="02070309020205020404" pitchFamily="49" charset="0"/>
              </a:rPr>
              <a:t>String parse(Integer </a:t>
            </a:r>
            <a:r>
              <a:rPr lang="en-GB" sz="1700" i="1" dirty="0" err="1">
                <a:solidFill>
                  <a:schemeClr val="bg1">
                    <a:lumMod val="65000"/>
                  </a:schemeClr>
                </a:solidFill>
                <a:latin typeface="Courier New" panose="02070309020205020404" pitchFamily="49" charset="0"/>
                <a:cs typeface="Courier New" panose="02070309020205020404" pitchFamily="49" charset="0"/>
              </a:rPr>
              <a:t>i</a:t>
            </a:r>
            <a:r>
              <a:rPr lang="en-GB" sz="1700" i="1" dirty="0">
                <a:solidFill>
                  <a:schemeClr val="bg1">
                    <a:lumMod val="65000"/>
                  </a:schemeClr>
                </a:solidFill>
                <a:latin typeface="Courier New" panose="02070309020205020404" pitchFamily="49" charset="0"/>
                <a:cs typeface="Courier New" panose="02070309020205020404" pitchFamily="49" charset="0"/>
              </a:rPr>
              <a:t>, Function&lt;Integer, String&gt; function) {</a:t>
            </a:r>
          </a:p>
          <a:p>
            <a:pPr>
              <a:lnSpc>
                <a:spcPct val="115000"/>
              </a:lnSpc>
              <a:defRPr/>
            </a:pPr>
            <a:r>
              <a:rPr lang="en-GB" sz="1700" i="1" dirty="0">
                <a:solidFill>
                  <a:schemeClr val="bg1">
                    <a:lumMod val="65000"/>
                  </a:schemeClr>
                </a:solidFill>
                <a:latin typeface="Courier New" panose="02070309020205020404" pitchFamily="49" charset="0"/>
                <a:cs typeface="Courier New" panose="02070309020205020404" pitchFamily="49" charset="0"/>
              </a:rPr>
              <a:t>	return </a:t>
            </a:r>
            <a:r>
              <a:rPr lang="en-GB" sz="1700" i="1" dirty="0" err="1">
                <a:solidFill>
                  <a:schemeClr val="bg1">
                    <a:lumMod val="65000"/>
                  </a:schemeClr>
                </a:solidFill>
                <a:latin typeface="Courier New" panose="02070309020205020404" pitchFamily="49" charset="0"/>
                <a:cs typeface="Courier New" panose="02070309020205020404" pitchFamily="49" charset="0"/>
              </a:rPr>
              <a:t>function.apply</a:t>
            </a:r>
            <a:r>
              <a:rPr lang="en-GB" sz="1700" i="1" dirty="0">
                <a:solidFill>
                  <a:schemeClr val="bg1">
                    <a:lumMod val="65000"/>
                  </a:schemeClr>
                </a:solidFill>
                <a:latin typeface="Courier New" panose="02070309020205020404" pitchFamily="49" charset="0"/>
                <a:cs typeface="Courier New" panose="02070309020205020404" pitchFamily="49" charset="0"/>
              </a:rPr>
              <a:t>(</a:t>
            </a:r>
            <a:r>
              <a:rPr lang="en-GB" sz="1700" i="1" dirty="0" err="1">
                <a:solidFill>
                  <a:schemeClr val="bg1">
                    <a:lumMod val="65000"/>
                  </a:schemeClr>
                </a:solidFill>
                <a:latin typeface="Courier New" panose="02070309020205020404" pitchFamily="49" charset="0"/>
                <a:cs typeface="Courier New" panose="02070309020205020404" pitchFamily="49" charset="0"/>
              </a:rPr>
              <a:t>i</a:t>
            </a:r>
            <a:r>
              <a:rPr lang="en-GB" sz="1700" i="1" dirty="0">
                <a:solidFill>
                  <a:schemeClr val="bg1">
                    <a:lumMod val="65000"/>
                  </a:schemeClr>
                </a:solidFill>
                <a:latin typeface="Courier New" panose="02070309020205020404" pitchFamily="49" charset="0"/>
                <a:cs typeface="Courier New" panose="02070309020205020404" pitchFamily="49" charset="0"/>
              </a:rPr>
              <a:t>);</a:t>
            </a:r>
          </a:p>
          <a:p>
            <a:pPr>
              <a:lnSpc>
                <a:spcPct val="115000"/>
              </a:lnSpc>
              <a:defRPr/>
            </a:pPr>
            <a:r>
              <a:rPr lang="en-GB" sz="1700" i="1" dirty="0">
                <a:solidFill>
                  <a:schemeClr val="bg1">
                    <a:lumMod val="65000"/>
                  </a:schemeClr>
                </a:solidFill>
                <a:latin typeface="Courier New" panose="02070309020205020404" pitchFamily="49" charset="0"/>
                <a:cs typeface="Courier New" panose="02070309020205020404" pitchFamily="49" charset="0"/>
              </a:rPr>
              <a:t>}</a:t>
            </a:r>
            <a:endParaRPr lang="hu-HU" sz="1700" i="1" dirty="0">
              <a:solidFill>
                <a:schemeClr val="bg1">
                  <a:lumMod val="6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727151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282" y="184150"/>
            <a:ext cx="6429420" cy="582594"/>
          </a:xfrm>
          <a:effectLst/>
        </p:spPr>
        <p:txBody>
          <a:bodyPr vert="horz" lIns="91440" tIns="45720" rIns="91440" bIns="45720" rtlCol="0" anchor="ctr">
            <a:normAutofit/>
          </a:bodyPr>
          <a:lstStyle/>
          <a:p>
            <a:pPr algn="l"/>
            <a:r>
              <a:rPr lang="hu-HU" sz="2400" dirty="0">
                <a:solidFill>
                  <a:srgbClr val="0073AB"/>
                </a:solidFill>
                <a:latin typeface="Arial" pitchFamily="34" charset="0"/>
                <a:cs typeface="Arial" pitchFamily="34" charset="0"/>
              </a:rPr>
              <a:t>Iterating over a Collection – Person.java</a:t>
            </a:r>
            <a:endParaRPr lang="en-US" sz="2400" dirty="0">
              <a:solidFill>
                <a:srgbClr val="0073AB"/>
              </a:solidFill>
              <a:latin typeface="Arial" pitchFamily="34" charset="0"/>
              <a:cs typeface="Arial" pitchFamily="34" charset="0"/>
            </a:endParaRPr>
          </a:p>
        </p:txBody>
      </p:sp>
      <p:sp>
        <p:nvSpPr>
          <p:cNvPr id="7" name="Content Placeholder 2"/>
          <p:cNvSpPr txBox="1">
            <a:spLocks/>
          </p:cNvSpPr>
          <p:nvPr/>
        </p:nvSpPr>
        <p:spPr>
          <a:xfrm>
            <a:off x="228624" y="1124744"/>
            <a:ext cx="8591848" cy="5112568"/>
          </a:xfrm>
          <a:prstGeom prst="rect">
            <a:avLst/>
          </a:prstGeom>
        </p:spPr>
        <p:txBody>
          <a:bodyPr vert="horz" lIns="91440" tIns="45720" rIns="91440" bIns="45720" rtlCol="0">
            <a:normAutofit/>
          </a:bodyPr>
          <a:lstStyle/>
          <a:p>
            <a:r>
              <a:rPr lang="en-GB" sz="1900" dirty="0">
                <a:latin typeface="Courier New" panose="02070309020205020404" pitchFamily="49" charset="0"/>
                <a:cs typeface="Courier New" panose="02070309020205020404" pitchFamily="49" charset="0"/>
              </a:rPr>
              <a:t>public class Person {</a:t>
            </a:r>
          </a:p>
          <a:p>
            <a:endParaRPr lang="en-GB" sz="1900" dirty="0">
              <a:latin typeface="Courier New" panose="02070309020205020404" pitchFamily="49" charset="0"/>
              <a:cs typeface="Courier New" panose="02070309020205020404" pitchFamily="49" charset="0"/>
            </a:endParaRPr>
          </a:p>
          <a:p>
            <a:r>
              <a:rPr lang="en-GB" sz="1900" dirty="0">
                <a:latin typeface="Courier New" panose="02070309020205020404" pitchFamily="49" charset="0"/>
                <a:cs typeface="Courier New" panose="02070309020205020404" pitchFamily="49" charset="0"/>
              </a:rPr>
              <a:t>private String </a:t>
            </a:r>
            <a:r>
              <a:rPr lang="en-GB" sz="1900" dirty="0" err="1">
                <a:latin typeface="Courier New" panose="02070309020205020404" pitchFamily="49" charset="0"/>
                <a:cs typeface="Courier New" panose="02070309020205020404" pitchFamily="49" charset="0"/>
              </a:rPr>
              <a:t>firstName</a:t>
            </a:r>
            <a:r>
              <a:rPr lang="en-GB" sz="1900" dirty="0">
                <a:latin typeface="Courier New" panose="02070309020205020404" pitchFamily="49" charset="0"/>
                <a:cs typeface="Courier New" panose="02070309020205020404" pitchFamily="49" charset="0"/>
              </a:rPr>
              <a:t>;</a:t>
            </a:r>
          </a:p>
          <a:p>
            <a:r>
              <a:rPr lang="en-GB" sz="1900" dirty="0">
                <a:latin typeface="Courier New" panose="02070309020205020404" pitchFamily="49" charset="0"/>
                <a:cs typeface="Courier New" panose="02070309020205020404" pitchFamily="49" charset="0"/>
              </a:rPr>
              <a:t>private String </a:t>
            </a:r>
            <a:r>
              <a:rPr lang="en-GB" sz="1900" dirty="0" err="1">
                <a:latin typeface="Courier New" panose="02070309020205020404" pitchFamily="49" charset="0"/>
                <a:cs typeface="Courier New" panose="02070309020205020404" pitchFamily="49" charset="0"/>
              </a:rPr>
              <a:t>lastName</a:t>
            </a:r>
            <a:r>
              <a:rPr lang="en-GB" sz="1900" dirty="0">
                <a:latin typeface="Courier New" panose="02070309020205020404" pitchFamily="49" charset="0"/>
                <a:cs typeface="Courier New" panose="02070309020205020404" pitchFamily="49" charset="0"/>
              </a:rPr>
              <a:t>;</a:t>
            </a:r>
          </a:p>
          <a:p>
            <a:r>
              <a:rPr lang="en-GB" sz="1900" dirty="0">
                <a:latin typeface="Courier New" panose="02070309020205020404" pitchFamily="49" charset="0"/>
                <a:cs typeface="Courier New" panose="02070309020205020404" pitchFamily="49" charset="0"/>
              </a:rPr>
              <a:t>private </a:t>
            </a:r>
            <a:r>
              <a:rPr lang="en-GB" sz="1900" dirty="0" err="1">
                <a:latin typeface="Courier New" panose="02070309020205020404" pitchFamily="49" charset="0"/>
                <a:cs typeface="Courier New" panose="02070309020205020404" pitchFamily="49" charset="0"/>
              </a:rPr>
              <a:t>int</a:t>
            </a:r>
            <a:r>
              <a:rPr lang="en-GB" sz="1900" dirty="0">
                <a:latin typeface="Courier New" panose="02070309020205020404" pitchFamily="49" charset="0"/>
                <a:cs typeface="Courier New" panose="02070309020205020404" pitchFamily="49" charset="0"/>
              </a:rPr>
              <a:t> age;</a:t>
            </a:r>
          </a:p>
          <a:p>
            <a:r>
              <a:rPr lang="en-GB" sz="1900" dirty="0">
                <a:latin typeface="Courier New" panose="02070309020205020404" pitchFamily="49" charset="0"/>
                <a:cs typeface="Courier New" panose="02070309020205020404" pitchFamily="49" charset="0"/>
              </a:rPr>
              <a:t>private Set&lt;String&gt; </a:t>
            </a:r>
            <a:r>
              <a:rPr lang="en-GB" sz="1900" dirty="0" err="1">
                <a:latin typeface="Courier New" panose="02070309020205020404" pitchFamily="49" charset="0"/>
                <a:cs typeface="Courier New" panose="02070309020205020404" pitchFamily="49" charset="0"/>
              </a:rPr>
              <a:t>favouriteBooks</a:t>
            </a:r>
            <a:r>
              <a:rPr lang="en-GB" sz="1900" dirty="0">
                <a:latin typeface="Courier New" panose="02070309020205020404" pitchFamily="49" charset="0"/>
                <a:cs typeface="Courier New" panose="02070309020205020404" pitchFamily="49" charset="0"/>
              </a:rPr>
              <a:t>;</a:t>
            </a:r>
            <a:endParaRPr lang="hu-HU" sz="1900" dirty="0">
              <a:latin typeface="Courier New" panose="02070309020205020404" pitchFamily="49" charset="0"/>
              <a:cs typeface="Courier New" panose="02070309020205020404" pitchFamily="49" charset="0"/>
            </a:endParaRPr>
          </a:p>
          <a:p>
            <a:endParaRPr lang="hu-HU" sz="1900" dirty="0">
              <a:solidFill>
                <a:srgbClr val="002D51"/>
              </a:solidFill>
              <a:latin typeface="Courier New" panose="02070309020205020404" pitchFamily="49" charset="0"/>
              <a:ea typeface="Calibri"/>
              <a:cs typeface="Courier New" panose="02070309020205020404" pitchFamily="49" charset="0"/>
            </a:endParaRPr>
          </a:p>
          <a:p>
            <a:r>
              <a:rPr lang="hu-HU" sz="1900" dirty="0">
                <a:latin typeface="Courier New" panose="02070309020205020404" pitchFamily="49" charset="0"/>
                <a:ea typeface="Calibri"/>
                <a:cs typeface="Courier New" panose="02070309020205020404" pitchFamily="49" charset="0"/>
              </a:rPr>
              <a:t>//Getters and setters</a:t>
            </a:r>
          </a:p>
          <a:p>
            <a:r>
              <a:rPr lang="hu-HU" sz="1900" dirty="0">
                <a:solidFill>
                  <a:srgbClr val="002D51"/>
                </a:solidFill>
                <a:latin typeface="Courier New" panose="02070309020205020404" pitchFamily="49" charset="0"/>
                <a:ea typeface="Calibri"/>
                <a:cs typeface="Courier New" panose="02070309020205020404" pitchFamily="49" charset="0"/>
              </a:rPr>
              <a:t>...</a:t>
            </a: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342900" indent="-342900">
              <a:spcBef>
                <a:spcPct val="20000"/>
              </a:spcBef>
            </a:pPr>
            <a:endParaRPr lang="hu-HU" sz="2000" dirty="0">
              <a:solidFill>
                <a:srgbClr val="0073AB"/>
              </a:solidFill>
              <a:latin typeface="Arial" pitchFamily="34" charset="0"/>
              <a:cs typeface="Arial" pitchFamily="34" charset="0"/>
            </a:endParaRPr>
          </a:p>
          <a:p>
            <a:pPr marL="800100" lvl="1" indent="-342900">
              <a:spcBef>
                <a:spcPct val="20000"/>
              </a:spcBef>
            </a:pPr>
            <a:endParaRPr lang="hu-HU"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800100" lvl="1"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p:txBody>
      </p:sp>
    </p:spTree>
    <p:extLst>
      <p:ext uri="{BB962C8B-B14F-4D97-AF65-F5344CB8AC3E}">
        <p14:creationId xmlns:p14="http://schemas.microsoft.com/office/powerpoint/2010/main" val="17359171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282" y="184150"/>
            <a:ext cx="6429420" cy="582594"/>
          </a:xfrm>
          <a:effectLst/>
        </p:spPr>
        <p:txBody>
          <a:bodyPr vert="horz" lIns="91440" tIns="45720" rIns="91440" bIns="45720" rtlCol="0" anchor="ctr">
            <a:normAutofit/>
          </a:bodyPr>
          <a:lstStyle/>
          <a:p>
            <a:pPr algn="l"/>
            <a:r>
              <a:rPr lang="hu-HU" sz="2400" dirty="0">
                <a:solidFill>
                  <a:srgbClr val="0073AB"/>
                </a:solidFill>
                <a:latin typeface="Arial" pitchFamily="34" charset="0"/>
                <a:cs typeface="Arial" pitchFamily="34" charset="0"/>
              </a:rPr>
              <a:t>Chapter 1 – Method enhancements</a:t>
            </a:r>
            <a:endParaRPr lang="en-US" sz="2400" dirty="0">
              <a:solidFill>
                <a:srgbClr val="0073AB"/>
              </a:solidFill>
              <a:latin typeface="Arial" pitchFamily="34" charset="0"/>
              <a:cs typeface="Arial" pitchFamily="34" charset="0"/>
            </a:endParaRPr>
          </a:p>
        </p:txBody>
      </p:sp>
      <p:sp>
        <p:nvSpPr>
          <p:cNvPr id="7" name="Content Placeholder 2"/>
          <p:cNvSpPr txBox="1">
            <a:spLocks/>
          </p:cNvSpPr>
          <p:nvPr/>
        </p:nvSpPr>
        <p:spPr>
          <a:xfrm>
            <a:off x="228624" y="1124744"/>
            <a:ext cx="8591848" cy="5112568"/>
          </a:xfrm>
          <a:prstGeom prst="rect">
            <a:avLst/>
          </a:prstGeom>
        </p:spPr>
        <p:txBody>
          <a:bodyPr vert="horz" lIns="91440" tIns="45720" rIns="91440" bIns="45720" rtlCol="0">
            <a:normAutofit/>
          </a:bodyPr>
          <a:lstStyle/>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342900" indent="-342900">
              <a:spcBef>
                <a:spcPct val="20000"/>
              </a:spcBef>
            </a:pPr>
            <a:endParaRPr lang="hu-HU" sz="2000" dirty="0">
              <a:solidFill>
                <a:srgbClr val="0073AB"/>
              </a:solidFill>
              <a:latin typeface="Arial" pitchFamily="34" charset="0"/>
              <a:cs typeface="Arial" pitchFamily="34" charset="0"/>
            </a:endParaRPr>
          </a:p>
          <a:p>
            <a:pPr marL="800100" lvl="1" indent="-342900">
              <a:spcBef>
                <a:spcPct val="20000"/>
              </a:spcBef>
            </a:pPr>
            <a:endParaRPr lang="hu-HU"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800100" lvl="1"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3568" y="836712"/>
            <a:ext cx="7056784" cy="4315039"/>
          </a:xfrm>
          <a:prstGeom prst="rect">
            <a:avLst/>
          </a:prstGeom>
        </p:spPr>
      </p:pic>
    </p:spTree>
    <p:extLst>
      <p:ext uri="{BB962C8B-B14F-4D97-AF65-F5344CB8AC3E}">
        <p14:creationId xmlns:p14="http://schemas.microsoft.com/office/powerpoint/2010/main" val="27315572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282" y="184150"/>
            <a:ext cx="6429420" cy="582594"/>
          </a:xfrm>
          <a:effectLst/>
        </p:spPr>
        <p:txBody>
          <a:bodyPr vert="horz" lIns="91440" tIns="45720" rIns="91440" bIns="45720" rtlCol="0" anchor="ctr">
            <a:normAutofit/>
          </a:bodyPr>
          <a:lstStyle/>
          <a:p>
            <a:pPr algn="l"/>
            <a:r>
              <a:rPr lang="hu-HU" sz="2400" dirty="0">
                <a:solidFill>
                  <a:srgbClr val="0073AB"/>
                </a:solidFill>
                <a:latin typeface="Arial" pitchFamily="34" charset="0"/>
                <a:cs typeface="Arial" pitchFamily="34" charset="0"/>
              </a:rPr>
              <a:t>Iterating over Collections - before Java 8</a:t>
            </a:r>
            <a:endParaRPr lang="en-US" sz="2400" dirty="0">
              <a:solidFill>
                <a:srgbClr val="0073AB"/>
              </a:solidFill>
              <a:latin typeface="Arial" pitchFamily="34" charset="0"/>
              <a:cs typeface="Arial" pitchFamily="34" charset="0"/>
            </a:endParaRPr>
          </a:p>
        </p:txBody>
      </p:sp>
      <p:sp>
        <p:nvSpPr>
          <p:cNvPr id="7" name="Content Placeholder 2"/>
          <p:cNvSpPr txBox="1">
            <a:spLocks/>
          </p:cNvSpPr>
          <p:nvPr/>
        </p:nvSpPr>
        <p:spPr>
          <a:xfrm>
            <a:off x="228624" y="1124744"/>
            <a:ext cx="8591848" cy="5112568"/>
          </a:xfrm>
          <a:prstGeom prst="rect">
            <a:avLst/>
          </a:prstGeom>
        </p:spPr>
        <p:txBody>
          <a:bodyPr vert="horz" lIns="91440" tIns="45720" rIns="91440" bIns="45720" rtlCol="0">
            <a:normAutofit/>
          </a:bodyPr>
          <a:lstStyle/>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342900" indent="-342900">
              <a:spcBef>
                <a:spcPct val="20000"/>
              </a:spcBef>
            </a:pPr>
            <a:endParaRPr lang="hu-HU" sz="2000" dirty="0">
              <a:solidFill>
                <a:srgbClr val="0073AB"/>
              </a:solidFill>
              <a:latin typeface="Arial" pitchFamily="34" charset="0"/>
              <a:cs typeface="Arial" pitchFamily="34" charset="0"/>
            </a:endParaRPr>
          </a:p>
          <a:p>
            <a:pPr marL="800100" lvl="1" indent="-342900">
              <a:spcBef>
                <a:spcPct val="20000"/>
              </a:spcBef>
            </a:pPr>
            <a:endParaRPr lang="hu-HU"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800100" lvl="1"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p:txBody>
      </p:sp>
      <p:sp>
        <p:nvSpPr>
          <p:cNvPr id="4" name="Rectangle 3"/>
          <p:cNvSpPr/>
          <p:nvPr/>
        </p:nvSpPr>
        <p:spPr>
          <a:xfrm>
            <a:off x="228624" y="980728"/>
            <a:ext cx="8303816" cy="3893374"/>
          </a:xfrm>
          <a:prstGeom prst="rect">
            <a:avLst/>
          </a:prstGeom>
        </p:spPr>
        <p:txBody>
          <a:bodyPr wrap="square">
            <a:spAutoFit/>
          </a:bodyPr>
          <a:lstStyle/>
          <a:p>
            <a:r>
              <a:rPr lang="en-GB" sz="1900" dirty="0">
                <a:latin typeface="Courier New" panose="02070309020205020404" pitchFamily="49" charset="0"/>
                <a:ea typeface="Adobe Myungjo Std M" panose="02020600000000000000" pitchFamily="18" charset="-128"/>
                <a:cs typeface="Courier New" panose="02070309020205020404" pitchFamily="49" charset="0"/>
              </a:rPr>
              <a:t>List&lt;Person&gt; list = new </a:t>
            </a:r>
            <a:r>
              <a:rPr lang="en-GB" sz="1900" dirty="0" err="1">
                <a:latin typeface="Courier New" panose="02070309020205020404" pitchFamily="49" charset="0"/>
                <a:ea typeface="Adobe Myungjo Std M" panose="02020600000000000000" pitchFamily="18" charset="-128"/>
                <a:cs typeface="Courier New" panose="02070309020205020404" pitchFamily="49" charset="0"/>
              </a:rPr>
              <a:t>ArrayList</a:t>
            </a:r>
            <a:r>
              <a:rPr lang="en-GB" sz="1900" dirty="0">
                <a:latin typeface="Courier New" panose="02070309020205020404" pitchFamily="49" charset="0"/>
                <a:ea typeface="Adobe Myungjo Std M" panose="02020600000000000000" pitchFamily="18" charset="-128"/>
                <a:cs typeface="Courier New" panose="02070309020205020404" pitchFamily="49" charset="0"/>
              </a:rPr>
              <a:t>&lt;&gt;();	</a:t>
            </a:r>
          </a:p>
          <a:p>
            <a:endParaRPr lang="en-GB" sz="1900" dirty="0">
              <a:latin typeface="Courier New" panose="02070309020205020404" pitchFamily="49" charset="0"/>
              <a:ea typeface="Adobe Myungjo Std M" panose="02020600000000000000" pitchFamily="18" charset="-128"/>
              <a:cs typeface="Courier New" panose="02070309020205020404" pitchFamily="49" charset="0"/>
            </a:endParaRPr>
          </a:p>
          <a:p>
            <a:r>
              <a:rPr lang="en-GB" sz="1900" dirty="0">
                <a:solidFill>
                  <a:schemeClr val="accent3">
                    <a:lumMod val="75000"/>
                  </a:schemeClr>
                </a:solidFill>
                <a:latin typeface="Courier New" panose="02070309020205020404" pitchFamily="49" charset="0"/>
                <a:ea typeface="Adobe Myungjo Std M" panose="02020600000000000000" pitchFamily="18" charset="-128"/>
                <a:cs typeface="Courier New" panose="02070309020205020404" pitchFamily="49" charset="0"/>
              </a:rPr>
              <a:t>//Populate list </a:t>
            </a:r>
          </a:p>
          <a:p>
            <a:r>
              <a:rPr lang="en-GB" sz="1900" dirty="0">
                <a:solidFill>
                  <a:schemeClr val="accent3">
                    <a:lumMod val="75000"/>
                  </a:schemeClr>
                </a:solidFill>
                <a:latin typeface="Courier New" panose="02070309020205020404" pitchFamily="49" charset="0"/>
                <a:ea typeface="Adobe Myungjo Std M" panose="02020600000000000000" pitchFamily="18" charset="-128"/>
                <a:cs typeface="Courier New" panose="02070309020205020404" pitchFamily="49" charset="0"/>
              </a:rPr>
              <a:t>...</a:t>
            </a:r>
          </a:p>
          <a:p>
            <a:r>
              <a:rPr lang="hu-HU" sz="1900" dirty="0">
                <a:solidFill>
                  <a:schemeClr val="accent3">
                    <a:lumMod val="75000"/>
                  </a:schemeClr>
                </a:solidFill>
                <a:latin typeface="Courier New" panose="02070309020205020404" pitchFamily="49" charset="0"/>
                <a:ea typeface="Adobe Myungjo Std M" panose="02020600000000000000" pitchFamily="18" charset="-128"/>
                <a:cs typeface="Courier New" panose="02070309020205020404" pitchFamily="49" charset="0"/>
              </a:rPr>
              <a:t>//For loop - 1</a:t>
            </a:r>
            <a:endParaRPr lang="en-GB" sz="1900" dirty="0">
              <a:solidFill>
                <a:schemeClr val="accent3">
                  <a:lumMod val="75000"/>
                </a:schemeClr>
              </a:solidFill>
              <a:latin typeface="Courier New" panose="02070309020205020404" pitchFamily="49" charset="0"/>
              <a:ea typeface="Adobe Myungjo Std M" panose="02020600000000000000" pitchFamily="18" charset="-128"/>
              <a:cs typeface="Courier New" panose="02070309020205020404" pitchFamily="49" charset="0"/>
            </a:endParaRPr>
          </a:p>
          <a:p>
            <a:r>
              <a:rPr lang="en-GB" sz="1900" dirty="0">
                <a:latin typeface="Courier New" panose="02070309020205020404" pitchFamily="49" charset="0"/>
                <a:ea typeface="Adobe Myungjo Std M" panose="02020600000000000000" pitchFamily="18" charset="-128"/>
                <a:cs typeface="Courier New" panose="02070309020205020404" pitchFamily="49" charset="0"/>
              </a:rPr>
              <a:t>for(</a:t>
            </a:r>
            <a:r>
              <a:rPr lang="en-GB" sz="1900" dirty="0" err="1">
                <a:latin typeface="Courier New" panose="02070309020205020404" pitchFamily="49" charset="0"/>
                <a:ea typeface="Adobe Myungjo Std M" panose="02020600000000000000" pitchFamily="18" charset="-128"/>
                <a:cs typeface="Courier New" panose="02070309020205020404" pitchFamily="49" charset="0"/>
              </a:rPr>
              <a:t>int</a:t>
            </a:r>
            <a:r>
              <a:rPr lang="en-GB" sz="1900" dirty="0">
                <a:latin typeface="Courier New" panose="02070309020205020404" pitchFamily="49" charset="0"/>
                <a:ea typeface="Adobe Myungjo Std M" panose="02020600000000000000" pitchFamily="18" charset="-128"/>
                <a:cs typeface="Courier New" panose="02070309020205020404" pitchFamily="49" charset="0"/>
              </a:rPr>
              <a:t> </a:t>
            </a:r>
            <a:r>
              <a:rPr lang="en-GB" sz="1900" dirty="0" err="1">
                <a:latin typeface="Courier New" panose="02070309020205020404" pitchFamily="49" charset="0"/>
                <a:ea typeface="Adobe Myungjo Std M" panose="02020600000000000000" pitchFamily="18" charset="-128"/>
                <a:cs typeface="Courier New" panose="02070309020205020404" pitchFamily="49" charset="0"/>
              </a:rPr>
              <a:t>i</a:t>
            </a:r>
            <a:r>
              <a:rPr lang="en-GB" sz="1900" dirty="0">
                <a:latin typeface="Courier New" panose="02070309020205020404" pitchFamily="49" charset="0"/>
                <a:ea typeface="Adobe Myungjo Std M" panose="02020600000000000000" pitchFamily="18" charset="-128"/>
                <a:cs typeface="Courier New" panose="02070309020205020404" pitchFamily="49" charset="0"/>
              </a:rPr>
              <a:t> = 0; </a:t>
            </a:r>
            <a:r>
              <a:rPr lang="en-GB" sz="1900" dirty="0" err="1">
                <a:latin typeface="Courier New" panose="02070309020205020404" pitchFamily="49" charset="0"/>
                <a:ea typeface="Adobe Myungjo Std M" panose="02020600000000000000" pitchFamily="18" charset="-128"/>
                <a:cs typeface="Courier New" panose="02070309020205020404" pitchFamily="49" charset="0"/>
              </a:rPr>
              <a:t>i</a:t>
            </a:r>
            <a:r>
              <a:rPr lang="en-GB" sz="1900" dirty="0">
                <a:latin typeface="Courier New" panose="02070309020205020404" pitchFamily="49" charset="0"/>
                <a:ea typeface="Adobe Myungjo Std M" panose="02020600000000000000" pitchFamily="18" charset="-128"/>
                <a:cs typeface="Courier New" panose="02070309020205020404" pitchFamily="49" charset="0"/>
              </a:rPr>
              <a:t> &lt; </a:t>
            </a:r>
            <a:r>
              <a:rPr lang="en-GB" sz="1900" dirty="0" err="1">
                <a:latin typeface="Courier New" panose="02070309020205020404" pitchFamily="49" charset="0"/>
                <a:ea typeface="Verdana" panose="020B0604030504040204" pitchFamily="34" charset="0"/>
                <a:cs typeface="Courier New" panose="02070309020205020404" pitchFamily="49" charset="0"/>
              </a:rPr>
              <a:t>list.size</a:t>
            </a:r>
            <a:r>
              <a:rPr lang="en-GB" sz="1900" dirty="0">
                <a:latin typeface="Courier New" panose="02070309020205020404" pitchFamily="49" charset="0"/>
                <a:ea typeface="Adobe Myungjo Std M" panose="02020600000000000000" pitchFamily="18" charset="-128"/>
                <a:cs typeface="Courier New" panose="02070309020205020404" pitchFamily="49" charset="0"/>
              </a:rPr>
              <a:t>(); </a:t>
            </a:r>
            <a:r>
              <a:rPr lang="en-GB" sz="1900" dirty="0" err="1">
                <a:latin typeface="Courier New" panose="02070309020205020404" pitchFamily="49" charset="0"/>
                <a:ea typeface="Adobe Myungjo Std M" panose="02020600000000000000" pitchFamily="18" charset="-128"/>
                <a:cs typeface="Courier New" panose="02070309020205020404" pitchFamily="49" charset="0"/>
              </a:rPr>
              <a:t>i</a:t>
            </a:r>
            <a:r>
              <a:rPr lang="en-GB" sz="1900" dirty="0">
                <a:latin typeface="Courier New" panose="02070309020205020404" pitchFamily="49" charset="0"/>
                <a:ea typeface="Adobe Myungjo Std M" panose="02020600000000000000" pitchFamily="18" charset="-128"/>
                <a:cs typeface="Courier New" panose="02070309020205020404" pitchFamily="49" charset="0"/>
              </a:rPr>
              <a:t>++) {</a:t>
            </a:r>
          </a:p>
          <a:p>
            <a:r>
              <a:rPr lang="en-GB" sz="1900" dirty="0">
                <a:latin typeface="Courier New" panose="02070309020205020404" pitchFamily="49" charset="0"/>
                <a:ea typeface="Adobe Myungjo Std M" panose="02020600000000000000" pitchFamily="18" charset="-128"/>
                <a:cs typeface="Courier New" panose="02070309020205020404" pitchFamily="49" charset="0"/>
              </a:rPr>
              <a:t>	</a:t>
            </a:r>
            <a:r>
              <a:rPr lang="en-GB" sz="1900" dirty="0" err="1">
                <a:latin typeface="Courier New" panose="02070309020205020404" pitchFamily="49" charset="0"/>
                <a:ea typeface="Adobe Myungjo Std M" panose="02020600000000000000" pitchFamily="18" charset="-128"/>
                <a:cs typeface="Courier New" panose="02070309020205020404" pitchFamily="49" charset="0"/>
              </a:rPr>
              <a:t>System.out.println</a:t>
            </a:r>
            <a:r>
              <a:rPr lang="en-GB" sz="1900" dirty="0">
                <a:latin typeface="Courier New" panose="02070309020205020404" pitchFamily="49" charset="0"/>
                <a:ea typeface="Adobe Myungjo Std M" panose="02020600000000000000" pitchFamily="18" charset="-128"/>
                <a:cs typeface="Courier New" panose="02070309020205020404" pitchFamily="49" charset="0"/>
              </a:rPr>
              <a:t>(</a:t>
            </a:r>
            <a:r>
              <a:rPr lang="en-GB" sz="1900" dirty="0" err="1">
                <a:latin typeface="Courier New" panose="02070309020205020404" pitchFamily="49" charset="0"/>
                <a:ea typeface="Adobe Myungjo Std M" panose="02020600000000000000" pitchFamily="18" charset="-128"/>
                <a:cs typeface="Courier New" panose="02070309020205020404" pitchFamily="49" charset="0"/>
              </a:rPr>
              <a:t>list.get</a:t>
            </a:r>
            <a:r>
              <a:rPr lang="en-GB" sz="1900" dirty="0">
                <a:latin typeface="Courier New" panose="02070309020205020404" pitchFamily="49" charset="0"/>
                <a:ea typeface="Adobe Myungjo Std M" panose="02020600000000000000" pitchFamily="18" charset="-128"/>
                <a:cs typeface="Courier New" panose="02070309020205020404" pitchFamily="49" charset="0"/>
              </a:rPr>
              <a:t>(</a:t>
            </a:r>
            <a:r>
              <a:rPr lang="en-GB" sz="1900" dirty="0" err="1">
                <a:latin typeface="Courier New" panose="02070309020205020404" pitchFamily="49" charset="0"/>
                <a:ea typeface="Adobe Myungjo Std M" panose="02020600000000000000" pitchFamily="18" charset="-128"/>
                <a:cs typeface="Courier New" panose="02070309020205020404" pitchFamily="49" charset="0"/>
              </a:rPr>
              <a:t>i</a:t>
            </a:r>
            <a:r>
              <a:rPr lang="en-GB" sz="1900" dirty="0">
                <a:latin typeface="Courier New" panose="02070309020205020404" pitchFamily="49" charset="0"/>
                <a:ea typeface="Adobe Myungjo Std M" panose="02020600000000000000" pitchFamily="18" charset="-128"/>
                <a:cs typeface="Courier New" panose="02070309020205020404" pitchFamily="49" charset="0"/>
              </a:rPr>
              <a:t>));</a:t>
            </a:r>
          </a:p>
          <a:p>
            <a:r>
              <a:rPr lang="en-GB" sz="1900" dirty="0">
                <a:latin typeface="Courier New" panose="02070309020205020404" pitchFamily="49" charset="0"/>
                <a:ea typeface="Adobe Myungjo Std M" panose="02020600000000000000" pitchFamily="18" charset="-128"/>
                <a:cs typeface="Courier New" panose="02070309020205020404" pitchFamily="49" charset="0"/>
              </a:rPr>
              <a:t>}</a:t>
            </a:r>
            <a:endParaRPr lang="hu-HU" sz="1900" dirty="0">
              <a:latin typeface="Courier New" panose="02070309020205020404" pitchFamily="49" charset="0"/>
              <a:ea typeface="Adobe Myungjo Std M" panose="02020600000000000000" pitchFamily="18" charset="-128"/>
              <a:cs typeface="Courier New" panose="02070309020205020404" pitchFamily="49" charset="0"/>
            </a:endParaRPr>
          </a:p>
          <a:p>
            <a:endParaRPr lang="hu-HU" sz="1900" dirty="0">
              <a:latin typeface="Courier New" panose="02070309020205020404" pitchFamily="49" charset="0"/>
              <a:ea typeface="Adobe Myungjo Std M" panose="02020600000000000000" pitchFamily="18" charset="-128"/>
              <a:cs typeface="Courier New" panose="02070309020205020404" pitchFamily="49" charset="0"/>
            </a:endParaRPr>
          </a:p>
          <a:p>
            <a:r>
              <a:rPr lang="hu-HU" sz="1900" dirty="0">
                <a:solidFill>
                  <a:schemeClr val="accent3">
                    <a:lumMod val="75000"/>
                  </a:schemeClr>
                </a:solidFill>
                <a:latin typeface="Courier New" panose="02070309020205020404" pitchFamily="49" charset="0"/>
                <a:ea typeface="Adobe Myungjo Std M" panose="02020600000000000000" pitchFamily="18" charset="-128"/>
                <a:cs typeface="Courier New" panose="02070309020205020404" pitchFamily="49" charset="0"/>
              </a:rPr>
              <a:t>//Advanced for loop - 2</a:t>
            </a:r>
            <a:endParaRPr lang="en-GB" sz="1900" dirty="0">
              <a:solidFill>
                <a:schemeClr val="accent3">
                  <a:lumMod val="75000"/>
                </a:schemeClr>
              </a:solidFill>
              <a:latin typeface="Courier New" panose="02070309020205020404" pitchFamily="49" charset="0"/>
              <a:ea typeface="Adobe Myungjo Std M" panose="02020600000000000000" pitchFamily="18" charset="-128"/>
              <a:cs typeface="Courier New" panose="02070309020205020404" pitchFamily="49" charset="0"/>
            </a:endParaRPr>
          </a:p>
          <a:p>
            <a:r>
              <a:rPr lang="en-GB" sz="1900" dirty="0">
                <a:latin typeface="Courier New" panose="02070309020205020404" pitchFamily="49" charset="0"/>
                <a:ea typeface="Adobe Myungjo Std M" panose="02020600000000000000" pitchFamily="18" charset="-128"/>
                <a:cs typeface="Courier New" panose="02070309020205020404" pitchFamily="49" charset="0"/>
              </a:rPr>
              <a:t>for(Person p : </a:t>
            </a:r>
            <a:r>
              <a:rPr lang="en-GB" sz="1900" dirty="0" err="1">
                <a:latin typeface="Courier New" panose="02070309020205020404" pitchFamily="49" charset="0"/>
                <a:ea typeface="Adobe Myungjo Std M" panose="02020600000000000000" pitchFamily="18" charset="-128"/>
                <a:cs typeface="Courier New" panose="02070309020205020404" pitchFamily="49" charset="0"/>
              </a:rPr>
              <a:t>personList</a:t>
            </a:r>
            <a:r>
              <a:rPr lang="en-GB" sz="1900" dirty="0">
                <a:latin typeface="Courier New" panose="02070309020205020404" pitchFamily="49" charset="0"/>
                <a:ea typeface="Adobe Myungjo Std M" panose="02020600000000000000" pitchFamily="18" charset="-128"/>
                <a:cs typeface="Courier New" panose="02070309020205020404" pitchFamily="49" charset="0"/>
              </a:rPr>
              <a:t>) {</a:t>
            </a:r>
          </a:p>
          <a:p>
            <a:r>
              <a:rPr lang="en-GB" sz="1900" dirty="0">
                <a:latin typeface="Courier New" panose="02070309020205020404" pitchFamily="49" charset="0"/>
                <a:ea typeface="Adobe Myungjo Std M" panose="02020600000000000000" pitchFamily="18" charset="-128"/>
                <a:cs typeface="Courier New" panose="02070309020205020404" pitchFamily="49" charset="0"/>
              </a:rPr>
              <a:t>	</a:t>
            </a:r>
            <a:r>
              <a:rPr lang="en-GB" sz="1900" dirty="0" err="1">
                <a:latin typeface="Courier New" panose="02070309020205020404" pitchFamily="49" charset="0"/>
                <a:ea typeface="Adobe Myungjo Std M" panose="02020600000000000000" pitchFamily="18" charset="-128"/>
                <a:cs typeface="Courier New" panose="02070309020205020404" pitchFamily="49" charset="0"/>
              </a:rPr>
              <a:t>System.out.println</a:t>
            </a:r>
            <a:r>
              <a:rPr lang="en-GB" sz="1900" dirty="0">
                <a:latin typeface="Courier New" panose="02070309020205020404" pitchFamily="49" charset="0"/>
                <a:ea typeface="Adobe Myungjo Std M" panose="02020600000000000000" pitchFamily="18" charset="-128"/>
                <a:cs typeface="Courier New" panose="02070309020205020404" pitchFamily="49" charset="0"/>
              </a:rPr>
              <a:t>(p);</a:t>
            </a:r>
          </a:p>
          <a:p>
            <a:r>
              <a:rPr lang="en-GB" sz="1900" dirty="0">
                <a:latin typeface="Courier New" panose="02070309020205020404" pitchFamily="49" charset="0"/>
                <a:ea typeface="Adobe Myungjo Std M" panose="02020600000000000000" pitchFamily="18" charset="-128"/>
                <a:cs typeface="Courier New" panose="02070309020205020404" pitchFamily="49" charset="0"/>
              </a:rPr>
              <a:t>}</a:t>
            </a:r>
          </a:p>
        </p:txBody>
      </p:sp>
    </p:spTree>
    <p:extLst>
      <p:ext uri="{BB962C8B-B14F-4D97-AF65-F5344CB8AC3E}">
        <p14:creationId xmlns:p14="http://schemas.microsoft.com/office/powerpoint/2010/main" val="25396894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282" y="184150"/>
            <a:ext cx="6429420" cy="582594"/>
          </a:xfrm>
          <a:effectLst/>
        </p:spPr>
        <p:txBody>
          <a:bodyPr vert="horz" lIns="91440" tIns="45720" rIns="91440" bIns="45720" rtlCol="0" anchor="ctr">
            <a:normAutofit/>
          </a:bodyPr>
          <a:lstStyle/>
          <a:p>
            <a:pPr algn="l"/>
            <a:r>
              <a:rPr lang="hu-HU" sz="2400" dirty="0">
                <a:solidFill>
                  <a:srgbClr val="0073AB"/>
                </a:solidFill>
                <a:latin typeface="Arial" pitchFamily="34" charset="0"/>
                <a:cs typeface="Arial" pitchFamily="34" charset="0"/>
              </a:rPr>
              <a:t>Iterating over Collections - before Java 8</a:t>
            </a:r>
            <a:endParaRPr lang="en-US" sz="2400" dirty="0">
              <a:solidFill>
                <a:srgbClr val="0073AB"/>
              </a:solidFill>
              <a:latin typeface="Arial" pitchFamily="34" charset="0"/>
              <a:cs typeface="Arial" pitchFamily="34" charset="0"/>
            </a:endParaRPr>
          </a:p>
        </p:txBody>
      </p:sp>
      <p:sp>
        <p:nvSpPr>
          <p:cNvPr id="7" name="Content Placeholder 2"/>
          <p:cNvSpPr txBox="1">
            <a:spLocks/>
          </p:cNvSpPr>
          <p:nvPr/>
        </p:nvSpPr>
        <p:spPr>
          <a:xfrm>
            <a:off x="228624" y="1124744"/>
            <a:ext cx="8591848" cy="5112568"/>
          </a:xfrm>
          <a:prstGeom prst="rect">
            <a:avLst/>
          </a:prstGeom>
        </p:spPr>
        <p:txBody>
          <a:bodyPr vert="horz" lIns="91440" tIns="45720" rIns="91440" bIns="45720" rtlCol="0">
            <a:normAutofit/>
          </a:bodyPr>
          <a:lstStyle/>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342900" indent="-342900">
              <a:spcBef>
                <a:spcPct val="20000"/>
              </a:spcBef>
            </a:pPr>
            <a:endParaRPr lang="hu-HU" sz="2000" dirty="0">
              <a:solidFill>
                <a:srgbClr val="0073AB"/>
              </a:solidFill>
              <a:latin typeface="Arial" pitchFamily="34" charset="0"/>
              <a:cs typeface="Arial" pitchFamily="34" charset="0"/>
            </a:endParaRPr>
          </a:p>
          <a:p>
            <a:pPr marL="800100" lvl="1" indent="-342900">
              <a:spcBef>
                <a:spcPct val="20000"/>
              </a:spcBef>
            </a:pPr>
            <a:endParaRPr lang="hu-HU"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800100" lvl="1"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p:txBody>
      </p:sp>
      <p:sp>
        <p:nvSpPr>
          <p:cNvPr id="4" name="Rectangle 3"/>
          <p:cNvSpPr/>
          <p:nvPr/>
        </p:nvSpPr>
        <p:spPr>
          <a:xfrm>
            <a:off x="228624" y="980728"/>
            <a:ext cx="8303816" cy="3908762"/>
          </a:xfrm>
          <a:prstGeom prst="rect">
            <a:avLst/>
          </a:prstGeom>
        </p:spPr>
        <p:txBody>
          <a:bodyPr wrap="square">
            <a:spAutoFit/>
          </a:bodyPr>
          <a:lstStyle/>
          <a:p>
            <a:r>
              <a:rPr lang="hu-HU" sz="1900" dirty="0">
                <a:solidFill>
                  <a:schemeClr val="accent3">
                    <a:lumMod val="75000"/>
                  </a:schemeClr>
                </a:solidFill>
                <a:latin typeface="Courier New" panose="02070309020205020404" pitchFamily="49" charset="0"/>
                <a:ea typeface="Adobe Myungjo Std M" panose="02020600000000000000" pitchFamily="18" charset="-128"/>
                <a:cs typeface="Courier New" panose="02070309020205020404" pitchFamily="49" charset="0"/>
              </a:rPr>
              <a:t>//Iterate via Iterator loop</a:t>
            </a:r>
            <a:endParaRPr lang="en-GB" sz="1900" dirty="0">
              <a:solidFill>
                <a:schemeClr val="accent3">
                  <a:lumMod val="75000"/>
                </a:schemeClr>
              </a:solidFill>
              <a:latin typeface="Courier New" panose="02070309020205020404" pitchFamily="49" charset="0"/>
              <a:ea typeface="Adobe Myungjo Std M" panose="02020600000000000000" pitchFamily="18" charset="-128"/>
              <a:cs typeface="Courier New" panose="02070309020205020404" pitchFamily="49" charset="0"/>
            </a:endParaRPr>
          </a:p>
          <a:p>
            <a:r>
              <a:rPr lang="en-GB" sz="1900" dirty="0">
                <a:latin typeface="Courier New" panose="02070309020205020404" pitchFamily="49" charset="0"/>
                <a:ea typeface="Adobe Myungjo Std M" panose="02020600000000000000" pitchFamily="18" charset="-128"/>
                <a:cs typeface="Courier New" panose="02070309020205020404" pitchFamily="49" charset="0"/>
              </a:rPr>
              <a:t>Iterator&lt;Person&gt; iterator = </a:t>
            </a:r>
            <a:r>
              <a:rPr lang="en-GB" sz="1900" dirty="0" err="1">
                <a:latin typeface="Courier New" panose="02070309020205020404" pitchFamily="49" charset="0"/>
                <a:ea typeface="Adobe Myungjo Std M" panose="02020600000000000000" pitchFamily="18" charset="-128"/>
                <a:cs typeface="Courier New" panose="02070309020205020404" pitchFamily="49" charset="0"/>
              </a:rPr>
              <a:t>personList.iterator</a:t>
            </a:r>
            <a:r>
              <a:rPr lang="en-GB" sz="1900" dirty="0">
                <a:latin typeface="Courier New" panose="02070309020205020404" pitchFamily="49" charset="0"/>
                <a:ea typeface="Adobe Myungjo Std M" panose="02020600000000000000" pitchFamily="18" charset="-128"/>
                <a:cs typeface="Courier New" panose="02070309020205020404" pitchFamily="49" charset="0"/>
              </a:rPr>
              <a:t>();</a:t>
            </a:r>
          </a:p>
          <a:p>
            <a:r>
              <a:rPr lang="en-GB" sz="1900" dirty="0">
                <a:latin typeface="Courier New" panose="02070309020205020404" pitchFamily="49" charset="0"/>
                <a:ea typeface="Adobe Myungjo Std M" panose="02020600000000000000" pitchFamily="18" charset="-128"/>
                <a:cs typeface="Courier New" panose="02070309020205020404" pitchFamily="49" charset="0"/>
              </a:rPr>
              <a:t>while(</a:t>
            </a:r>
            <a:r>
              <a:rPr lang="en-GB" sz="1900" dirty="0" err="1">
                <a:latin typeface="Courier New" panose="02070309020205020404" pitchFamily="49" charset="0"/>
                <a:ea typeface="Adobe Myungjo Std M" panose="02020600000000000000" pitchFamily="18" charset="-128"/>
                <a:cs typeface="Courier New" panose="02070309020205020404" pitchFamily="49" charset="0"/>
              </a:rPr>
              <a:t>iterator.hasNext</a:t>
            </a:r>
            <a:r>
              <a:rPr lang="en-GB" sz="1900" dirty="0">
                <a:latin typeface="Courier New" panose="02070309020205020404" pitchFamily="49" charset="0"/>
                <a:ea typeface="Adobe Myungjo Std M" panose="02020600000000000000" pitchFamily="18" charset="-128"/>
                <a:cs typeface="Courier New" panose="02070309020205020404" pitchFamily="49" charset="0"/>
              </a:rPr>
              <a:t>()) {</a:t>
            </a:r>
          </a:p>
          <a:p>
            <a:r>
              <a:rPr lang="en-GB" sz="1900" dirty="0">
                <a:latin typeface="Courier New" panose="02070309020205020404" pitchFamily="49" charset="0"/>
                <a:ea typeface="Adobe Myungjo Std M" panose="02020600000000000000" pitchFamily="18" charset="-128"/>
                <a:cs typeface="Courier New" panose="02070309020205020404" pitchFamily="49" charset="0"/>
              </a:rPr>
              <a:t>	</a:t>
            </a:r>
            <a:r>
              <a:rPr lang="en-GB" sz="1900" dirty="0" err="1">
                <a:latin typeface="Courier New" panose="02070309020205020404" pitchFamily="49" charset="0"/>
                <a:ea typeface="Adobe Myungjo Std M" panose="02020600000000000000" pitchFamily="18" charset="-128"/>
                <a:cs typeface="Courier New" panose="02070309020205020404" pitchFamily="49" charset="0"/>
              </a:rPr>
              <a:t>System.out.println</a:t>
            </a:r>
            <a:r>
              <a:rPr lang="en-GB" sz="1900" dirty="0">
                <a:latin typeface="Courier New" panose="02070309020205020404" pitchFamily="49" charset="0"/>
                <a:ea typeface="Adobe Myungjo Std M" panose="02020600000000000000" pitchFamily="18" charset="-128"/>
                <a:cs typeface="Courier New" panose="02070309020205020404" pitchFamily="49" charset="0"/>
              </a:rPr>
              <a:t>(</a:t>
            </a:r>
            <a:r>
              <a:rPr lang="en-GB" sz="1900" dirty="0" err="1">
                <a:latin typeface="Courier New" panose="02070309020205020404" pitchFamily="49" charset="0"/>
                <a:ea typeface="Adobe Myungjo Std M" panose="02020600000000000000" pitchFamily="18" charset="-128"/>
                <a:cs typeface="Courier New" panose="02070309020205020404" pitchFamily="49" charset="0"/>
              </a:rPr>
              <a:t>iterator.next</a:t>
            </a:r>
            <a:r>
              <a:rPr lang="en-GB" sz="1900" dirty="0">
                <a:latin typeface="Courier New" panose="02070309020205020404" pitchFamily="49" charset="0"/>
                <a:ea typeface="Adobe Myungjo Std M" panose="02020600000000000000" pitchFamily="18" charset="-128"/>
                <a:cs typeface="Courier New" panose="02070309020205020404" pitchFamily="49" charset="0"/>
              </a:rPr>
              <a:t>());</a:t>
            </a:r>
          </a:p>
          <a:p>
            <a:r>
              <a:rPr lang="en-GB" sz="1900" dirty="0">
                <a:latin typeface="Courier New" panose="02070309020205020404" pitchFamily="49" charset="0"/>
                <a:ea typeface="Adobe Myungjo Std M" panose="02020600000000000000" pitchFamily="18" charset="-128"/>
                <a:cs typeface="Courier New" panose="02070309020205020404" pitchFamily="49" charset="0"/>
              </a:rPr>
              <a:t>}</a:t>
            </a:r>
            <a:endParaRPr lang="hu-HU" sz="1900" dirty="0">
              <a:latin typeface="Courier New" panose="02070309020205020404" pitchFamily="49" charset="0"/>
              <a:ea typeface="Adobe Myungjo Std M" panose="02020600000000000000" pitchFamily="18" charset="-128"/>
              <a:cs typeface="Courier New" panose="02070309020205020404" pitchFamily="49" charset="0"/>
            </a:endParaRPr>
          </a:p>
          <a:p>
            <a:endParaRPr lang="hu-HU" sz="1900" dirty="0">
              <a:latin typeface="Courier New" panose="02070309020205020404" pitchFamily="49" charset="0"/>
              <a:ea typeface="Adobe Myungjo Std M" panose="02020600000000000000" pitchFamily="18" charset="-128"/>
              <a:cs typeface="Courier New" panose="02070309020205020404" pitchFamily="49" charset="0"/>
            </a:endParaRPr>
          </a:p>
          <a:p>
            <a:r>
              <a:rPr lang="hu-HU" sz="1900" dirty="0">
                <a:solidFill>
                  <a:schemeClr val="accent3">
                    <a:lumMod val="75000"/>
                  </a:schemeClr>
                </a:solidFill>
                <a:latin typeface="Courier New" panose="02070309020205020404" pitchFamily="49" charset="0"/>
                <a:ea typeface="Adobe Myungjo Std M" panose="02020600000000000000" pitchFamily="18" charset="-128"/>
                <a:cs typeface="Courier New" panose="02070309020205020404" pitchFamily="49" charset="0"/>
              </a:rPr>
              <a:t>//Iterate via while loop</a:t>
            </a:r>
          </a:p>
          <a:p>
            <a:r>
              <a:rPr lang="en-GB" sz="1900" dirty="0" err="1">
                <a:latin typeface="Courier New" panose="02070309020205020404" pitchFamily="49" charset="0"/>
                <a:cs typeface="Courier New" panose="02070309020205020404" pitchFamily="49" charset="0"/>
              </a:rPr>
              <a:t>int</a:t>
            </a:r>
            <a:r>
              <a:rPr lang="en-GB" sz="1900" dirty="0">
                <a:latin typeface="Courier New" panose="02070309020205020404" pitchFamily="49" charset="0"/>
                <a:cs typeface="Courier New" panose="02070309020205020404" pitchFamily="49" charset="0"/>
              </a:rPr>
              <a:t> </a:t>
            </a:r>
            <a:r>
              <a:rPr lang="en-GB" sz="1900" dirty="0" err="1">
                <a:latin typeface="Courier New" panose="02070309020205020404" pitchFamily="49" charset="0"/>
                <a:cs typeface="Courier New" panose="02070309020205020404" pitchFamily="49" charset="0"/>
              </a:rPr>
              <a:t>i</a:t>
            </a:r>
            <a:r>
              <a:rPr lang="en-GB" sz="1900" dirty="0">
                <a:latin typeface="Courier New" panose="02070309020205020404" pitchFamily="49" charset="0"/>
                <a:cs typeface="Courier New" panose="02070309020205020404" pitchFamily="49" charset="0"/>
              </a:rPr>
              <a:t> = 0;</a:t>
            </a:r>
          </a:p>
          <a:p>
            <a:r>
              <a:rPr lang="en-GB" sz="1900" dirty="0">
                <a:latin typeface="Courier New" panose="02070309020205020404" pitchFamily="49" charset="0"/>
                <a:cs typeface="Courier New" panose="02070309020205020404" pitchFamily="49" charset="0"/>
              </a:rPr>
              <a:t>while(</a:t>
            </a:r>
            <a:r>
              <a:rPr lang="en-GB" sz="1900" dirty="0" err="1">
                <a:latin typeface="Courier New" panose="02070309020205020404" pitchFamily="49" charset="0"/>
                <a:cs typeface="Courier New" panose="02070309020205020404" pitchFamily="49" charset="0"/>
              </a:rPr>
              <a:t>i</a:t>
            </a:r>
            <a:r>
              <a:rPr lang="en-GB" sz="1900" dirty="0">
                <a:latin typeface="Courier New" panose="02070309020205020404" pitchFamily="49" charset="0"/>
                <a:cs typeface="Courier New" panose="02070309020205020404" pitchFamily="49" charset="0"/>
              </a:rPr>
              <a:t> &lt; </a:t>
            </a:r>
            <a:r>
              <a:rPr lang="en-GB" sz="1900" dirty="0" err="1">
                <a:latin typeface="Courier New" panose="02070309020205020404" pitchFamily="49" charset="0"/>
                <a:cs typeface="Courier New" panose="02070309020205020404" pitchFamily="49" charset="0"/>
              </a:rPr>
              <a:t>personList.size</a:t>
            </a:r>
            <a:r>
              <a:rPr lang="en-GB" sz="1900" dirty="0">
                <a:latin typeface="Courier New" panose="02070309020205020404" pitchFamily="49" charset="0"/>
                <a:cs typeface="Courier New" panose="02070309020205020404" pitchFamily="49" charset="0"/>
              </a:rPr>
              <a:t>()) {</a:t>
            </a:r>
          </a:p>
          <a:p>
            <a:r>
              <a:rPr lang="en-GB" sz="1900" dirty="0">
                <a:latin typeface="Courier New" panose="02070309020205020404" pitchFamily="49" charset="0"/>
                <a:cs typeface="Courier New" panose="02070309020205020404" pitchFamily="49" charset="0"/>
              </a:rPr>
              <a:t>	</a:t>
            </a:r>
            <a:r>
              <a:rPr lang="en-GB" sz="1900" dirty="0" err="1">
                <a:latin typeface="Courier New" panose="02070309020205020404" pitchFamily="49" charset="0"/>
                <a:cs typeface="Courier New" panose="02070309020205020404" pitchFamily="49" charset="0"/>
              </a:rPr>
              <a:t>System.out.println</a:t>
            </a:r>
            <a:r>
              <a:rPr lang="en-GB" sz="1900" dirty="0">
                <a:latin typeface="Courier New" panose="02070309020205020404" pitchFamily="49" charset="0"/>
                <a:cs typeface="Courier New" panose="02070309020205020404" pitchFamily="49" charset="0"/>
              </a:rPr>
              <a:t>(</a:t>
            </a:r>
            <a:r>
              <a:rPr lang="en-GB" sz="1900" dirty="0" err="1">
                <a:latin typeface="Courier New" panose="02070309020205020404" pitchFamily="49" charset="0"/>
                <a:cs typeface="Courier New" panose="02070309020205020404" pitchFamily="49" charset="0"/>
              </a:rPr>
              <a:t>personList.get</a:t>
            </a:r>
            <a:r>
              <a:rPr lang="en-GB" sz="1900" dirty="0">
                <a:latin typeface="Courier New" panose="02070309020205020404" pitchFamily="49" charset="0"/>
                <a:cs typeface="Courier New" panose="02070309020205020404" pitchFamily="49" charset="0"/>
              </a:rPr>
              <a:t>(</a:t>
            </a:r>
            <a:r>
              <a:rPr lang="en-GB" sz="1900" dirty="0" err="1">
                <a:latin typeface="Courier New" panose="02070309020205020404" pitchFamily="49" charset="0"/>
                <a:cs typeface="Courier New" panose="02070309020205020404" pitchFamily="49" charset="0"/>
              </a:rPr>
              <a:t>i</a:t>
            </a:r>
            <a:r>
              <a:rPr lang="en-GB" sz="1900" dirty="0">
                <a:latin typeface="Courier New" panose="02070309020205020404" pitchFamily="49" charset="0"/>
                <a:cs typeface="Courier New" panose="02070309020205020404" pitchFamily="49" charset="0"/>
              </a:rPr>
              <a:t>));</a:t>
            </a:r>
          </a:p>
          <a:p>
            <a:r>
              <a:rPr lang="en-GB" sz="1900" dirty="0">
                <a:latin typeface="Courier New" panose="02070309020205020404" pitchFamily="49" charset="0"/>
                <a:cs typeface="Courier New" panose="02070309020205020404" pitchFamily="49" charset="0"/>
              </a:rPr>
              <a:t>	</a:t>
            </a:r>
            <a:r>
              <a:rPr lang="en-GB" sz="1900" dirty="0" err="1">
                <a:latin typeface="Courier New" panose="02070309020205020404" pitchFamily="49" charset="0"/>
                <a:cs typeface="Courier New" panose="02070309020205020404" pitchFamily="49" charset="0"/>
              </a:rPr>
              <a:t>i</a:t>
            </a:r>
            <a:r>
              <a:rPr lang="en-GB" sz="1900" dirty="0">
                <a:latin typeface="Courier New" panose="02070309020205020404" pitchFamily="49" charset="0"/>
                <a:cs typeface="Courier New" panose="02070309020205020404" pitchFamily="49" charset="0"/>
              </a:rPr>
              <a:t>++;</a:t>
            </a:r>
          </a:p>
          <a:p>
            <a:r>
              <a:rPr lang="en-GB" sz="1900" dirty="0">
                <a:latin typeface="Courier New" panose="02070309020205020404" pitchFamily="49" charset="0"/>
                <a:cs typeface="Courier New" panose="02070309020205020404" pitchFamily="49" charset="0"/>
              </a:rPr>
              <a:t>}</a:t>
            </a:r>
            <a:endParaRPr lang="hu-HU" sz="1900" dirty="0">
              <a:latin typeface="Courier New" panose="02070309020205020404" pitchFamily="49" charset="0"/>
              <a:ea typeface="Adobe Myungjo Std M" panose="02020600000000000000" pitchFamily="18" charset="-128"/>
              <a:cs typeface="Courier New" panose="02070309020205020404" pitchFamily="49" charset="0"/>
            </a:endParaRPr>
          </a:p>
          <a:p>
            <a:endParaRPr lang="hu-HU" sz="2000" dirty="0">
              <a:latin typeface="Courier New" panose="02070309020205020404" pitchFamily="49" charset="0"/>
              <a:ea typeface="Adobe Myungjo Std M" panose="02020600000000000000" pitchFamily="18" charset="-128"/>
              <a:cs typeface="Courier New" panose="02070309020205020404" pitchFamily="49" charset="0"/>
            </a:endParaRPr>
          </a:p>
        </p:txBody>
      </p:sp>
    </p:spTree>
    <p:extLst>
      <p:ext uri="{BB962C8B-B14F-4D97-AF65-F5344CB8AC3E}">
        <p14:creationId xmlns:p14="http://schemas.microsoft.com/office/powerpoint/2010/main" val="17058618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282" y="184150"/>
            <a:ext cx="6429420" cy="582594"/>
          </a:xfrm>
          <a:effectLst/>
        </p:spPr>
        <p:txBody>
          <a:bodyPr vert="horz" lIns="91440" tIns="45720" rIns="91440" bIns="45720" rtlCol="0" anchor="ctr">
            <a:normAutofit/>
          </a:bodyPr>
          <a:lstStyle/>
          <a:p>
            <a:pPr algn="l"/>
            <a:r>
              <a:rPr lang="hu-HU" sz="2400" dirty="0">
                <a:solidFill>
                  <a:srgbClr val="0073AB"/>
                </a:solidFill>
                <a:latin typeface="Arial" pitchFamily="34" charset="0"/>
                <a:cs typeface="Arial" pitchFamily="34" charset="0"/>
              </a:rPr>
              <a:t>Iteration in Java 8 - ForEach</a:t>
            </a:r>
            <a:endParaRPr lang="en-US" sz="2400" dirty="0">
              <a:solidFill>
                <a:srgbClr val="0073AB"/>
              </a:solidFill>
              <a:latin typeface="Arial" pitchFamily="34" charset="0"/>
              <a:cs typeface="Arial" pitchFamily="34" charset="0"/>
            </a:endParaRPr>
          </a:p>
        </p:txBody>
      </p:sp>
      <p:sp>
        <p:nvSpPr>
          <p:cNvPr id="7" name="Content Placeholder 2"/>
          <p:cNvSpPr txBox="1">
            <a:spLocks/>
          </p:cNvSpPr>
          <p:nvPr/>
        </p:nvSpPr>
        <p:spPr>
          <a:xfrm>
            <a:off x="228624" y="1124744"/>
            <a:ext cx="8591848" cy="5112568"/>
          </a:xfrm>
          <a:prstGeom prst="rect">
            <a:avLst/>
          </a:prstGeom>
        </p:spPr>
        <p:txBody>
          <a:bodyPr vert="horz" lIns="91440" tIns="45720" rIns="91440" bIns="45720" rtlCol="0">
            <a:normAutofit/>
          </a:bodyPr>
          <a:lstStyle/>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342900" indent="-342900">
              <a:spcBef>
                <a:spcPct val="20000"/>
              </a:spcBef>
            </a:pPr>
            <a:endParaRPr lang="hu-HU" sz="2000" dirty="0">
              <a:solidFill>
                <a:srgbClr val="0073AB"/>
              </a:solidFill>
              <a:latin typeface="Arial" pitchFamily="34" charset="0"/>
              <a:cs typeface="Arial" pitchFamily="34" charset="0"/>
            </a:endParaRPr>
          </a:p>
          <a:p>
            <a:pPr marL="800100" lvl="1" indent="-342900">
              <a:spcBef>
                <a:spcPct val="20000"/>
              </a:spcBef>
            </a:pPr>
            <a:endParaRPr lang="hu-HU"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800100" lvl="1"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p:txBody>
      </p:sp>
      <p:sp>
        <p:nvSpPr>
          <p:cNvPr id="3" name="Rectangle 2"/>
          <p:cNvSpPr/>
          <p:nvPr/>
        </p:nvSpPr>
        <p:spPr>
          <a:xfrm>
            <a:off x="181227" y="2197217"/>
            <a:ext cx="8713367" cy="2723823"/>
          </a:xfrm>
          <a:prstGeom prst="rect">
            <a:avLst/>
          </a:prstGeom>
        </p:spPr>
        <p:txBody>
          <a:bodyPr wrap="square">
            <a:spAutoFit/>
          </a:bodyPr>
          <a:lstStyle/>
          <a:p>
            <a:r>
              <a:rPr lang="hu-HU" sz="1900" dirty="0">
                <a:solidFill>
                  <a:schemeClr val="accent3"/>
                </a:solidFill>
                <a:latin typeface="Courier New" panose="02070309020205020404" pitchFamily="49" charset="0"/>
                <a:cs typeface="Courier New" panose="02070309020205020404" pitchFamily="49" charset="0"/>
              </a:rPr>
              <a:t>//forEach – 1</a:t>
            </a:r>
          </a:p>
          <a:p>
            <a:r>
              <a:rPr lang="en-GB" sz="1900" dirty="0" err="1">
                <a:latin typeface="Courier New" panose="02070309020205020404" pitchFamily="49" charset="0"/>
                <a:cs typeface="Courier New" panose="02070309020205020404" pitchFamily="49" charset="0"/>
              </a:rPr>
              <a:t>personList.forEach</a:t>
            </a:r>
            <a:r>
              <a:rPr lang="en-GB" sz="1900" dirty="0">
                <a:latin typeface="Courier New" panose="02070309020205020404" pitchFamily="49" charset="0"/>
                <a:cs typeface="Courier New" panose="02070309020205020404" pitchFamily="49" charset="0"/>
              </a:rPr>
              <a:t>(p -&gt; </a:t>
            </a:r>
            <a:r>
              <a:rPr lang="en-GB" sz="1900" dirty="0" err="1">
                <a:latin typeface="Courier New" panose="02070309020205020404" pitchFamily="49" charset="0"/>
                <a:cs typeface="Courier New" panose="02070309020205020404" pitchFamily="49" charset="0"/>
              </a:rPr>
              <a:t>System.out.println</a:t>
            </a:r>
            <a:r>
              <a:rPr lang="en-GB" sz="1900" dirty="0">
                <a:latin typeface="Courier New" panose="02070309020205020404" pitchFamily="49" charset="0"/>
                <a:cs typeface="Courier New" panose="02070309020205020404" pitchFamily="49" charset="0"/>
              </a:rPr>
              <a:t>(p)</a:t>
            </a:r>
            <a:r>
              <a:rPr lang="hu-HU" sz="1900" dirty="0">
                <a:latin typeface="Courier New" panose="02070309020205020404" pitchFamily="49" charset="0"/>
                <a:cs typeface="Courier New" panose="02070309020205020404" pitchFamily="49" charset="0"/>
              </a:rPr>
              <a:t>);</a:t>
            </a:r>
            <a:endParaRPr lang="hu-HU" sz="1900" dirty="0">
              <a:solidFill>
                <a:schemeClr val="accent3"/>
              </a:solidFill>
              <a:latin typeface="Courier New" panose="02070309020205020404" pitchFamily="49" charset="0"/>
              <a:cs typeface="Courier New" panose="02070309020205020404" pitchFamily="49" charset="0"/>
            </a:endParaRPr>
          </a:p>
          <a:p>
            <a:endParaRPr lang="hu-HU" sz="1900" dirty="0">
              <a:solidFill>
                <a:schemeClr val="accent3"/>
              </a:solidFill>
              <a:latin typeface="Courier New" panose="02070309020205020404" pitchFamily="49" charset="0"/>
              <a:cs typeface="Courier New" panose="02070309020205020404" pitchFamily="49" charset="0"/>
            </a:endParaRPr>
          </a:p>
          <a:p>
            <a:r>
              <a:rPr lang="hu-HU" sz="1900" dirty="0">
                <a:solidFill>
                  <a:schemeClr val="accent3"/>
                </a:solidFill>
                <a:latin typeface="Courier New" panose="02070309020205020404" pitchFamily="49" charset="0"/>
                <a:cs typeface="Courier New" panose="02070309020205020404" pitchFamily="49" charset="0"/>
              </a:rPr>
              <a:t>//forEach - 2</a:t>
            </a:r>
          </a:p>
          <a:p>
            <a:r>
              <a:rPr lang="en-GB" sz="1900" dirty="0">
                <a:latin typeface="Courier New" panose="02070309020205020404" pitchFamily="49" charset="0"/>
                <a:cs typeface="Courier New" panose="02070309020205020404" pitchFamily="49" charset="0"/>
              </a:rPr>
              <a:t>Consumer&lt;Person&gt; </a:t>
            </a:r>
            <a:r>
              <a:rPr lang="en-GB" sz="1900" dirty="0" err="1">
                <a:latin typeface="Courier New" panose="02070309020205020404" pitchFamily="49" charset="0"/>
                <a:cs typeface="Courier New" panose="02070309020205020404" pitchFamily="49" charset="0"/>
              </a:rPr>
              <a:t>printPerson</a:t>
            </a:r>
            <a:r>
              <a:rPr lang="en-GB" sz="1900" dirty="0">
                <a:latin typeface="Courier New" panose="02070309020205020404" pitchFamily="49" charset="0"/>
                <a:cs typeface="Courier New" panose="02070309020205020404" pitchFamily="49" charset="0"/>
              </a:rPr>
              <a:t> = p -&gt;</a:t>
            </a:r>
            <a:r>
              <a:rPr lang="hu-HU" sz="1900" dirty="0">
                <a:latin typeface="Courier New" panose="02070309020205020404" pitchFamily="49" charset="0"/>
                <a:cs typeface="Courier New" panose="02070309020205020404" pitchFamily="49" charset="0"/>
              </a:rPr>
              <a:t> </a:t>
            </a:r>
            <a:r>
              <a:rPr lang="en-GB" sz="1900" dirty="0" err="1">
                <a:latin typeface="Courier New" panose="02070309020205020404" pitchFamily="49" charset="0"/>
                <a:cs typeface="Courier New" panose="02070309020205020404" pitchFamily="49" charset="0"/>
              </a:rPr>
              <a:t>System.out.println</a:t>
            </a:r>
            <a:r>
              <a:rPr lang="en-GB" sz="1900" dirty="0">
                <a:latin typeface="Courier New" panose="02070309020205020404" pitchFamily="49" charset="0"/>
                <a:cs typeface="Courier New" panose="02070309020205020404" pitchFamily="49" charset="0"/>
              </a:rPr>
              <a:t>(p);</a:t>
            </a:r>
            <a:endParaRPr lang="hu-HU" sz="1900" dirty="0">
              <a:latin typeface="Courier New" panose="02070309020205020404" pitchFamily="49" charset="0"/>
              <a:cs typeface="Courier New" panose="02070309020205020404" pitchFamily="49" charset="0"/>
            </a:endParaRPr>
          </a:p>
          <a:p>
            <a:r>
              <a:rPr lang="en-GB" sz="1900" dirty="0" err="1">
                <a:latin typeface="Courier New" panose="02070309020205020404" pitchFamily="49" charset="0"/>
                <a:cs typeface="Courier New" panose="02070309020205020404" pitchFamily="49" charset="0"/>
              </a:rPr>
              <a:t>personList.forEach</a:t>
            </a:r>
            <a:r>
              <a:rPr lang="en-GB" sz="1900" dirty="0">
                <a:latin typeface="Courier New" panose="02070309020205020404" pitchFamily="49" charset="0"/>
                <a:cs typeface="Courier New" panose="02070309020205020404" pitchFamily="49" charset="0"/>
              </a:rPr>
              <a:t>(</a:t>
            </a:r>
            <a:r>
              <a:rPr lang="en-GB" sz="1900" dirty="0" err="1">
                <a:latin typeface="Courier New" panose="02070309020205020404" pitchFamily="49" charset="0"/>
                <a:cs typeface="Courier New" panose="02070309020205020404" pitchFamily="49" charset="0"/>
              </a:rPr>
              <a:t>printPerson</a:t>
            </a:r>
            <a:r>
              <a:rPr lang="en-GB" sz="1900" dirty="0">
                <a:latin typeface="Courier New" panose="02070309020205020404" pitchFamily="49" charset="0"/>
                <a:cs typeface="Courier New" panose="02070309020205020404" pitchFamily="49" charset="0"/>
              </a:rPr>
              <a:t>);</a:t>
            </a:r>
            <a:endParaRPr lang="hu-HU" sz="1900" dirty="0">
              <a:latin typeface="Courier New" panose="02070309020205020404" pitchFamily="49" charset="0"/>
              <a:cs typeface="Courier New" panose="02070309020205020404" pitchFamily="49" charset="0"/>
            </a:endParaRPr>
          </a:p>
          <a:p>
            <a:endParaRPr lang="hu-HU" sz="1900" dirty="0">
              <a:latin typeface="Courier New" panose="02070309020205020404" pitchFamily="49" charset="0"/>
              <a:cs typeface="Courier New" panose="02070309020205020404" pitchFamily="49" charset="0"/>
            </a:endParaRPr>
          </a:p>
          <a:p>
            <a:r>
              <a:rPr lang="hu-HU" sz="1900" dirty="0">
                <a:solidFill>
                  <a:schemeClr val="accent3"/>
                </a:solidFill>
                <a:latin typeface="Courier New" panose="02070309020205020404" pitchFamily="49" charset="0"/>
                <a:cs typeface="Courier New" panose="02070309020205020404" pitchFamily="49" charset="0"/>
              </a:rPr>
              <a:t>//forEach – 3</a:t>
            </a:r>
          </a:p>
          <a:p>
            <a:r>
              <a:rPr lang="en-GB" sz="1900" dirty="0" err="1">
                <a:latin typeface="Courier New" panose="02070309020205020404" pitchFamily="49" charset="0"/>
                <a:cs typeface="Courier New" panose="02070309020205020404" pitchFamily="49" charset="0"/>
              </a:rPr>
              <a:t>personList.forEach</a:t>
            </a:r>
            <a:r>
              <a:rPr lang="en-GB" sz="1900" dirty="0">
                <a:latin typeface="Courier New" panose="02070309020205020404" pitchFamily="49" charset="0"/>
                <a:cs typeface="Courier New" panose="02070309020205020404" pitchFamily="49" charset="0"/>
              </a:rPr>
              <a:t>(</a:t>
            </a:r>
            <a:r>
              <a:rPr lang="hu-HU" sz="1900" dirty="0">
                <a:latin typeface="Courier New" panose="02070309020205020404" pitchFamily="49" charset="0"/>
                <a:cs typeface="Courier New" panose="02070309020205020404" pitchFamily="49" charset="0"/>
              </a:rPr>
              <a:t>System.out::println);</a:t>
            </a:r>
            <a:endParaRPr lang="en-GB" sz="1900" dirty="0">
              <a:latin typeface="Courier New" panose="02070309020205020404" pitchFamily="49" charset="0"/>
              <a:cs typeface="Courier New" panose="02070309020205020404" pitchFamily="49" charset="0"/>
            </a:endParaRPr>
          </a:p>
        </p:txBody>
      </p:sp>
      <p:sp>
        <p:nvSpPr>
          <p:cNvPr id="4" name="Rectangle 3"/>
          <p:cNvSpPr/>
          <p:nvPr/>
        </p:nvSpPr>
        <p:spPr>
          <a:xfrm>
            <a:off x="184566" y="895294"/>
            <a:ext cx="8635906" cy="1072473"/>
          </a:xfrm>
          <a:prstGeom prst="rect">
            <a:avLst/>
          </a:prstGeom>
        </p:spPr>
        <p:txBody>
          <a:bodyPr wrap="square">
            <a:spAutoFit/>
          </a:bodyPr>
          <a:lstStyle/>
          <a:p>
            <a:pPr marL="342900" indent="-342900">
              <a:lnSpc>
                <a:spcPct val="115000"/>
              </a:lnSpc>
              <a:buFont typeface="Arial" panose="020B0604020202020204" pitchFamily="34" charset="0"/>
              <a:buChar char="•"/>
              <a:defRPr/>
            </a:pPr>
            <a:r>
              <a:rPr lang="hu-HU" sz="1900" dirty="0">
                <a:latin typeface="Arial" pitchFamily="34" charset="0"/>
                <a:ea typeface="Calibri"/>
                <a:cs typeface="Arial" pitchFamily="34" charset="0"/>
              </a:rPr>
              <a:t>Collections can be iterated with a Consumer argument</a:t>
            </a:r>
          </a:p>
          <a:p>
            <a:pPr marL="342900" indent="-342900">
              <a:lnSpc>
                <a:spcPct val="115000"/>
              </a:lnSpc>
              <a:buFont typeface="Arial" panose="020B0604020202020204" pitchFamily="34" charset="0"/>
              <a:buChar char="•"/>
              <a:defRPr/>
            </a:pPr>
            <a:r>
              <a:rPr lang="en-GB" sz="1900" dirty="0">
                <a:latin typeface="Arial" pitchFamily="34" charset="0"/>
                <a:ea typeface="Calibri"/>
                <a:cs typeface="Arial" pitchFamily="34" charset="0"/>
              </a:rPr>
              <a:t>This makes iteration much easier and provides a number of benefits</a:t>
            </a:r>
            <a:endParaRPr lang="hu-HU" sz="1900" dirty="0">
              <a:latin typeface="Arial" pitchFamily="34" charset="0"/>
              <a:ea typeface="Calibri"/>
              <a:cs typeface="Arial" pitchFamily="34" charset="0"/>
            </a:endParaRPr>
          </a:p>
          <a:p>
            <a:pPr marL="342900" indent="-342900">
              <a:lnSpc>
                <a:spcPct val="115000"/>
              </a:lnSpc>
              <a:buFont typeface="Arial" panose="020B0604020202020204" pitchFamily="34" charset="0"/>
              <a:buChar char="•"/>
              <a:defRPr/>
            </a:pPr>
            <a:r>
              <a:rPr lang="en-GB" sz="1900" dirty="0">
                <a:latin typeface="Arial" pitchFamily="34" charset="0"/>
                <a:ea typeface="Calibri"/>
                <a:cs typeface="Arial" pitchFamily="34" charset="0"/>
              </a:rPr>
              <a:t>The </a:t>
            </a:r>
            <a:r>
              <a:rPr lang="en-GB" sz="1900" dirty="0" err="1">
                <a:latin typeface="Arial" pitchFamily="34" charset="0"/>
                <a:ea typeface="Calibri"/>
                <a:cs typeface="Arial" pitchFamily="34" charset="0"/>
              </a:rPr>
              <a:t>forEach</a:t>
            </a:r>
            <a:r>
              <a:rPr lang="en-GB" sz="1900" dirty="0">
                <a:latin typeface="Arial" pitchFamily="34" charset="0"/>
                <a:ea typeface="Calibri"/>
                <a:cs typeface="Arial" pitchFamily="34" charset="0"/>
              </a:rPr>
              <a:t> method has been added to all collections</a:t>
            </a:r>
            <a:endParaRPr lang="hu-HU" sz="1900" dirty="0">
              <a:latin typeface="Arial" pitchFamily="34" charset="0"/>
              <a:ea typeface="Calibri"/>
              <a:cs typeface="Arial" pitchFamily="34" charset="0"/>
            </a:endParaRPr>
          </a:p>
        </p:txBody>
      </p:sp>
    </p:spTree>
    <p:extLst>
      <p:ext uri="{BB962C8B-B14F-4D97-AF65-F5344CB8AC3E}">
        <p14:creationId xmlns:p14="http://schemas.microsoft.com/office/powerpoint/2010/main" val="22202824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282" y="184150"/>
            <a:ext cx="6429420" cy="582594"/>
          </a:xfrm>
          <a:effectLst/>
        </p:spPr>
        <p:txBody>
          <a:bodyPr vert="horz" lIns="91440" tIns="45720" rIns="91440" bIns="45720" rtlCol="0" anchor="ctr">
            <a:normAutofit/>
          </a:bodyPr>
          <a:lstStyle/>
          <a:p>
            <a:pPr algn="l"/>
            <a:r>
              <a:rPr lang="hu-HU" sz="2400" dirty="0">
                <a:solidFill>
                  <a:srgbClr val="0073AB"/>
                </a:solidFill>
                <a:latin typeface="Arial" pitchFamily="34" charset="0"/>
                <a:cs typeface="Arial" pitchFamily="34" charset="0"/>
              </a:rPr>
              <a:t>Uses of method references</a:t>
            </a:r>
            <a:endParaRPr lang="en-US" sz="2400" dirty="0">
              <a:solidFill>
                <a:srgbClr val="0073AB"/>
              </a:solidFill>
              <a:latin typeface="Arial" pitchFamily="34" charset="0"/>
              <a:cs typeface="Arial" pitchFamily="34" charset="0"/>
            </a:endParaRPr>
          </a:p>
        </p:txBody>
      </p:sp>
      <p:sp>
        <p:nvSpPr>
          <p:cNvPr id="7" name="Content Placeholder 2"/>
          <p:cNvSpPr txBox="1">
            <a:spLocks/>
          </p:cNvSpPr>
          <p:nvPr/>
        </p:nvSpPr>
        <p:spPr>
          <a:xfrm>
            <a:off x="228624" y="1124744"/>
            <a:ext cx="8663856" cy="5112568"/>
          </a:xfrm>
          <a:prstGeom prst="rect">
            <a:avLst/>
          </a:prstGeom>
        </p:spPr>
        <p:txBody>
          <a:bodyPr vert="horz" lIns="91440" tIns="45720" rIns="91440" bIns="45720" rtlCol="0">
            <a:normAutofit/>
          </a:bodyPr>
          <a:lstStyle/>
          <a:p>
            <a:pPr>
              <a:lnSpc>
                <a:spcPct val="115000"/>
              </a:lnSpc>
              <a:defRPr/>
            </a:pPr>
            <a:r>
              <a:rPr lang="hu-HU" sz="1900" dirty="0">
                <a:latin typeface="Arial" pitchFamily="34" charset="0"/>
                <a:ea typeface="Calibri"/>
                <a:cs typeface="Arial" pitchFamily="34" charset="0"/>
              </a:rPr>
              <a:t>Java 8 enables you to pass references of methods or constructors via the :: keyword. </a:t>
            </a:r>
            <a:r>
              <a:rPr lang="en-GB" sz="2000" dirty="0">
                <a:latin typeface="Arial" panose="020B0604020202020204" pitchFamily="34" charset="0"/>
                <a:cs typeface="Arial" panose="020B0604020202020204" pitchFamily="34" charset="0"/>
              </a:rPr>
              <a:t>A method reference is the shorthand syntax for a lambda expression that executes just </a:t>
            </a:r>
            <a:r>
              <a:rPr lang="en-GB" sz="2000" b="1" dirty="0">
                <a:latin typeface="Arial" panose="020B0604020202020204" pitchFamily="34" charset="0"/>
                <a:cs typeface="Arial" panose="020B0604020202020204" pitchFamily="34" charset="0"/>
              </a:rPr>
              <a:t>ONE</a:t>
            </a:r>
            <a:r>
              <a:rPr lang="en-GB" sz="2000" dirty="0">
                <a:latin typeface="Arial" panose="020B0604020202020204" pitchFamily="34" charset="0"/>
                <a:cs typeface="Arial" panose="020B0604020202020204" pitchFamily="34" charset="0"/>
              </a:rPr>
              <a:t> method.</a:t>
            </a:r>
            <a:r>
              <a:rPr lang="hu-HU" sz="2000" dirty="0">
                <a:latin typeface="Arial" panose="020B0604020202020204" pitchFamily="34" charset="0"/>
                <a:cs typeface="Arial" panose="020B0604020202020204" pitchFamily="34" charset="0"/>
              </a:rPr>
              <a:t> T</a:t>
            </a:r>
            <a:r>
              <a:rPr lang="en-GB" sz="2000" dirty="0">
                <a:latin typeface="Arial" panose="020B0604020202020204" pitchFamily="34" charset="0"/>
                <a:cs typeface="Arial" panose="020B0604020202020204" pitchFamily="34" charset="0"/>
              </a:rPr>
              <a:t>he general syntax of a method reference:</a:t>
            </a:r>
            <a:r>
              <a:rPr lang="hu-HU" sz="2000" dirty="0">
                <a:latin typeface="Arial" panose="020B0604020202020204" pitchFamily="34" charset="0"/>
                <a:cs typeface="Arial" panose="020B0604020202020204" pitchFamily="34" charset="0"/>
              </a:rPr>
              <a:t> </a:t>
            </a:r>
            <a:r>
              <a:rPr lang="en-GB" sz="2000" i="1" dirty="0">
                <a:latin typeface="Courier New" panose="02070309020205020404" pitchFamily="49" charset="0"/>
                <a:cs typeface="Courier New" panose="02070309020205020404" pitchFamily="49" charset="0"/>
              </a:rPr>
              <a:t>Object :: </a:t>
            </a:r>
            <a:r>
              <a:rPr lang="en-GB" sz="2000" i="1" dirty="0" err="1">
                <a:latin typeface="Courier New" panose="02070309020205020404" pitchFamily="49" charset="0"/>
                <a:cs typeface="Courier New" panose="02070309020205020404" pitchFamily="49" charset="0"/>
              </a:rPr>
              <a:t>methodName</a:t>
            </a:r>
            <a:endParaRPr lang="hu-HU" sz="1900" i="1" dirty="0">
              <a:latin typeface="Courier New" panose="02070309020205020404" pitchFamily="49" charset="0"/>
              <a:ea typeface="Calibri"/>
              <a:cs typeface="Courier New" panose="02070309020205020404" pitchFamily="49" charset="0"/>
            </a:endParaRPr>
          </a:p>
          <a:p>
            <a:pPr>
              <a:lnSpc>
                <a:spcPct val="115000"/>
              </a:lnSpc>
              <a:defRPr/>
            </a:pPr>
            <a:endParaRPr lang="hu-HU" sz="1900" dirty="0">
              <a:latin typeface="Arial" pitchFamily="34" charset="0"/>
              <a:ea typeface="Calibri"/>
              <a:cs typeface="Arial" pitchFamily="34" charset="0"/>
            </a:endParaRPr>
          </a:p>
          <a:p>
            <a:pPr marL="342900" indent="-342900">
              <a:lnSpc>
                <a:spcPct val="115000"/>
              </a:lnSpc>
              <a:buFont typeface="Arial" panose="020B0604020202020204" pitchFamily="34" charset="0"/>
              <a:buChar char="•"/>
              <a:defRPr/>
            </a:pPr>
            <a:r>
              <a:rPr lang="en-GB" sz="1900" dirty="0">
                <a:latin typeface="Arial" pitchFamily="34" charset="0"/>
                <a:ea typeface="Calibri"/>
                <a:cs typeface="Arial" pitchFamily="34" charset="0"/>
              </a:rPr>
              <a:t>Reference to a static method - </a:t>
            </a:r>
            <a:r>
              <a:rPr lang="en-GB" sz="1900" dirty="0" err="1">
                <a:latin typeface="Arial" pitchFamily="34" charset="0"/>
                <a:ea typeface="Calibri"/>
                <a:cs typeface="Arial" pitchFamily="34" charset="0"/>
              </a:rPr>
              <a:t>ContainingClass</a:t>
            </a:r>
            <a:r>
              <a:rPr lang="en-GB" sz="1900" dirty="0">
                <a:latin typeface="Arial" pitchFamily="34" charset="0"/>
                <a:ea typeface="Calibri"/>
                <a:cs typeface="Arial" pitchFamily="34" charset="0"/>
              </a:rPr>
              <a:t>::</a:t>
            </a:r>
            <a:r>
              <a:rPr lang="en-GB" sz="1900" dirty="0" err="1">
                <a:latin typeface="Arial" pitchFamily="34" charset="0"/>
                <a:ea typeface="Calibri"/>
                <a:cs typeface="Arial" pitchFamily="34" charset="0"/>
              </a:rPr>
              <a:t>staticMethodName</a:t>
            </a:r>
            <a:r>
              <a:rPr lang="en-GB" sz="1900" dirty="0">
                <a:latin typeface="Arial" pitchFamily="34" charset="0"/>
                <a:ea typeface="Calibri"/>
                <a:cs typeface="Arial" pitchFamily="34" charset="0"/>
              </a:rPr>
              <a:t> </a:t>
            </a:r>
          </a:p>
          <a:p>
            <a:pPr marL="342900" indent="-342900">
              <a:lnSpc>
                <a:spcPct val="115000"/>
              </a:lnSpc>
              <a:buFont typeface="Arial" panose="020B0604020202020204" pitchFamily="34" charset="0"/>
              <a:buChar char="•"/>
              <a:defRPr/>
            </a:pPr>
            <a:r>
              <a:rPr lang="en-GB" sz="1900" dirty="0">
                <a:latin typeface="Arial" pitchFamily="34" charset="0"/>
                <a:ea typeface="Calibri"/>
                <a:cs typeface="Arial" pitchFamily="34" charset="0"/>
              </a:rPr>
              <a:t>Reference to an instance method </a:t>
            </a:r>
          </a:p>
          <a:p>
            <a:pPr marL="342900" indent="-342900">
              <a:lnSpc>
                <a:spcPct val="115000"/>
              </a:lnSpc>
              <a:buFont typeface="Arial" panose="020B0604020202020204" pitchFamily="34" charset="0"/>
              <a:buChar char="•"/>
              <a:defRPr/>
            </a:pPr>
            <a:r>
              <a:rPr lang="en-GB" sz="1900" dirty="0">
                <a:latin typeface="Arial" pitchFamily="34" charset="0"/>
                <a:ea typeface="Calibri"/>
                <a:cs typeface="Arial" pitchFamily="34" charset="0"/>
              </a:rPr>
              <a:t>Reference to an instance method of an arbitrary object of a particular type (e.g., String::</a:t>
            </a:r>
            <a:r>
              <a:rPr lang="en-GB" sz="1900" dirty="0" err="1">
                <a:latin typeface="Arial" pitchFamily="34" charset="0"/>
                <a:ea typeface="Calibri"/>
                <a:cs typeface="Arial" pitchFamily="34" charset="0"/>
              </a:rPr>
              <a:t>compareToIgnoreCase</a:t>
            </a:r>
            <a:r>
              <a:rPr lang="en-GB" sz="1900" dirty="0">
                <a:latin typeface="Arial" pitchFamily="34" charset="0"/>
                <a:ea typeface="Calibri"/>
                <a:cs typeface="Arial" pitchFamily="34" charset="0"/>
              </a:rPr>
              <a:t>) </a:t>
            </a:r>
          </a:p>
          <a:p>
            <a:pPr marL="342900" indent="-342900">
              <a:lnSpc>
                <a:spcPct val="115000"/>
              </a:lnSpc>
              <a:buFont typeface="Arial" panose="020B0604020202020204" pitchFamily="34" charset="0"/>
              <a:buChar char="•"/>
              <a:defRPr/>
            </a:pPr>
            <a:r>
              <a:rPr lang="en-GB" sz="1900" dirty="0">
                <a:latin typeface="Arial" pitchFamily="34" charset="0"/>
                <a:ea typeface="Calibri"/>
                <a:cs typeface="Arial" pitchFamily="34" charset="0"/>
              </a:rPr>
              <a:t>Reference to a constructor — </a:t>
            </a:r>
            <a:r>
              <a:rPr lang="en-GB" sz="1900" dirty="0" err="1">
                <a:latin typeface="Arial" pitchFamily="34" charset="0"/>
                <a:ea typeface="Calibri"/>
                <a:cs typeface="Arial" pitchFamily="34" charset="0"/>
              </a:rPr>
              <a:t>ClassName</a:t>
            </a:r>
            <a:r>
              <a:rPr lang="en-GB" sz="1900" dirty="0">
                <a:latin typeface="Arial" pitchFamily="34" charset="0"/>
                <a:ea typeface="Calibri"/>
                <a:cs typeface="Arial" pitchFamily="34" charset="0"/>
              </a:rPr>
              <a:t>::new</a:t>
            </a:r>
            <a:endParaRPr lang="hu-HU"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800100" lvl="1"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p:txBody>
      </p:sp>
    </p:spTree>
    <p:extLst>
      <p:ext uri="{BB962C8B-B14F-4D97-AF65-F5344CB8AC3E}">
        <p14:creationId xmlns:p14="http://schemas.microsoft.com/office/powerpoint/2010/main" val="23258702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282" y="184150"/>
            <a:ext cx="6429420" cy="582594"/>
          </a:xfrm>
          <a:effectLst/>
        </p:spPr>
        <p:txBody>
          <a:bodyPr vert="horz" lIns="91440" tIns="45720" rIns="91440" bIns="45720" rtlCol="0" anchor="ctr">
            <a:normAutofit/>
          </a:bodyPr>
          <a:lstStyle/>
          <a:p>
            <a:pPr algn="l"/>
            <a:r>
              <a:rPr lang="hu-HU" sz="2400" dirty="0">
                <a:solidFill>
                  <a:srgbClr val="0073AB"/>
                </a:solidFill>
                <a:latin typeface="Arial" pitchFamily="34" charset="0"/>
                <a:cs typeface="Arial" pitchFamily="34" charset="0"/>
              </a:rPr>
              <a:t>Stream API</a:t>
            </a:r>
            <a:endParaRPr lang="en-US" sz="2400" dirty="0">
              <a:solidFill>
                <a:srgbClr val="0073AB"/>
              </a:solidFill>
              <a:latin typeface="Arial" pitchFamily="34" charset="0"/>
              <a:cs typeface="Arial" pitchFamily="34" charset="0"/>
            </a:endParaRPr>
          </a:p>
        </p:txBody>
      </p:sp>
      <p:sp>
        <p:nvSpPr>
          <p:cNvPr id="7" name="Content Placeholder 2"/>
          <p:cNvSpPr txBox="1">
            <a:spLocks/>
          </p:cNvSpPr>
          <p:nvPr/>
        </p:nvSpPr>
        <p:spPr>
          <a:xfrm>
            <a:off x="184675" y="1628800"/>
            <a:ext cx="8591848" cy="5112568"/>
          </a:xfrm>
          <a:prstGeom prst="rect">
            <a:avLst/>
          </a:prstGeom>
        </p:spPr>
        <p:txBody>
          <a:bodyPr vert="horz" lIns="91440" tIns="45720" rIns="91440" bIns="45720" rtlCol="0">
            <a:normAutofit/>
          </a:bodyPr>
          <a:lstStyle/>
          <a:p>
            <a:pPr>
              <a:lnSpc>
                <a:spcPct val="115000"/>
              </a:lnSpc>
              <a:defRPr/>
            </a:pPr>
            <a:endParaRPr lang="en-GB"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342900" indent="-342900">
              <a:spcBef>
                <a:spcPct val="20000"/>
              </a:spcBef>
            </a:pPr>
            <a:endParaRPr lang="hu-HU" sz="2000" dirty="0">
              <a:solidFill>
                <a:srgbClr val="0073AB"/>
              </a:solidFill>
              <a:latin typeface="Arial" pitchFamily="34" charset="0"/>
              <a:cs typeface="Arial" pitchFamily="34" charset="0"/>
            </a:endParaRPr>
          </a:p>
          <a:p>
            <a:pPr marL="800100" lvl="1" indent="-342900">
              <a:spcBef>
                <a:spcPct val="20000"/>
              </a:spcBef>
            </a:pPr>
            <a:endParaRPr lang="hu-HU"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800100" lvl="1"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p:txBody>
      </p:sp>
      <p:sp>
        <p:nvSpPr>
          <p:cNvPr id="3" name="Rectangle 2"/>
          <p:cNvSpPr/>
          <p:nvPr/>
        </p:nvSpPr>
        <p:spPr>
          <a:xfrm>
            <a:off x="258236" y="1772816"/>
            <a:ext cx="8706252" cy="3139321"/>
          </a:xfrm>
          <a:prstGeom prst="rect">
            <a:avLst/>
          </a:prstGeom>
        </p:spPr>
        <p:txBody>
          <a:bodyPr wrap="square">
            <a:spAutoFit/>
          </a:bodyPr>
          <a:lstStyle/>
          <a:p>
            <a:r>
              <a:rPr lang="hu-HU" dirty="0">
                <a:solidFill>
                  <a:schemeClr val="accent3"/>
                </a:solidFill>
                <a:latin typeface="Courier New" panose="02070309020205020404" pitchFamily="49" charset="0"/>
                <a:cs typeface="Courier New" panose="02070309020205020404" pitchFamily="49" charset="0"/>
              </a:rPr>
              <a:t>//Stream from a collection</a:t>
            </a:r>
          </a:p>
          <a:p>
            <a:r>
              <a:rPr lang="en-GB" dirty="0">
                <a:latin typeface="Courier New" panose="02070309020205020404" pitchFamily="49" charset="0"/>
                <a:cs typeface="Courier New" panose="02070309020205020404" pitchFamily="49" charset="0"/>
              </a:rPr>
              <a:t>List&lt;Integer&gt; list = new </a:t>
            </a:r>
            <a:r>
              <a:rPr lang="en-GB" dirty="0" err="1">
                <a:latin typeface="Courier New" panose="02070309020205020404" pitchFamily="49" charset="0"/>
                <a:cs typeface="Courier New" panose="02070309020205020404" pitchFamily="49" charset="0"/>
              </a:rPr>
              <a:t>ArrayList</a:t>
            </a:r>
            <a:r>
              <a:rPr lang="en-GB" dirty="0">
                <a:latin typeface="Courier New" panose="02070309020205020404" pitchFamily="49" charset="0"/>
                <a:cs typeface="Courier New" panose="02070309020205020404" pitchFamily="49" charset="0"/>
              </a:rPr>
              <a:t>&lt;&gt;();</a:t>
            </a:r>
          </a:p>
          <a:p>
            <a:r>
              <a:rPr lang="en-GB" dirty="0">
                <a:latin typeface="Courier New" panose="02070309020205020404" pitchFamily="49" charset="0"/>
                <a:cs typeface="Courier New" panose="02070309020205020404" pitchFamily="49" charset="0"/>
              </a:rPr>
              <a:t>Stream&lt;Integer&gt; </a:t>
            </a:r>
            <a:r>
              <a:rPr lang="hu-HU" dirty="0">
                <a:latin typeface="Courier New" panose="02070309020205020404" pitchFamily="49" charset="0"/>
                <a:cs typeface="Courier New" panose="02070309020205020404" pitchFamily="49" charset="0"/>
              </a:rPr>
              <a:t>s</a:t>
            </a:r>
            <a:r>
              <a:rPr lang="en-GB" dirty="0" err="1">
                <a:latin typeface="Courier New" panose="02070309020205020404" pitchFamily="49" charset="0"/>
                <a:cs typeface="Courier New" panose="02070309020205020404" pitchFamily="49" charset="0"/>
              </a:rPr>
              <a:t>tream</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list.stream</a:t>
            </a:r>
            <a:r>
              <a:rPr lang="en-GB" dirty="0">
                <a:latin typeface="Courier New" panose="02070309020205020404" pitchFamily="49" charset="0"/>
                <a:cs typeface="Courier New" panose="02070309020205020404" pitchFamily="49" charset="0"/>
              </a:rPr>
              <a:t>();</a:t>
            </a:r>
          </a:p>
          <a:p>
            <a:endParaRPr lang="en-GB" dirty="0">
              <a:latin typeface="Courier New" panose="02070309020205020404" pitchFamily="49" charset="0"/>
              <a:cs typeface="Courier New" panose="02070309020205020404" pitchFamily="49" charset="0"/>
            </a:endParaRPr>
          </a:p>
          <a:p>
            <a:r>
              <a:rPr lang="hu-HU" dirty="0">
                <a:solidFill>
                  <a:schemeClr val="accent3"/>
                </a:solidFill>
                <a:latin typeface="Courier New" panose="02070309020205020404" pitchFamily="49" charset="0"/>
                <a:cs typeface="Courier New" panose="02070309020205020404" pitchFamily="49" charset="0"/>
              </a:rPr>
              <a:t>//Stream from an array (for primive datatypes)</a:t>
            </a:r>
          </a:p>
          <a:p>
            <a:r>
              <a:rPr lang="en-GB" dirty="0" err="1">
                <a:latin typeface="Courier New" panose="02070309020205020404" pitchFamily="49" charset="0"/>
                <a:cs typeface="Courier New" panose="02070309020205020404" pitchFamily="49" charset="0"/>
              </a:rPr>
              <a:t>int</a:t>
            </a:r>
            <a:r>
              <a:rPr lang="en-GB" dirty="0">
                <a:latin typeface="Courier New" panose="02070309020205020404" pitchFamily="49" charset="0"/>
                <a:cs typeface="Courier New" panose="02070309020205020404" pitchFamily="49" charset="0"/>
              </a:rPr>
              <a:t>[] array = {1,2,3};</a:t>
            </a:r>
          </a:p>
          <a:p>
            <a:r>
              <a:rPr lang="en-GB" dirty="0" err="1">
                <a:latin typeface="Courier New" panose="02070309020205020404" pitchFamily="49" charset="0"/>
                <a:cs typeface="Courier New" panose="02070309020205020404" pitchFamily="49" charset="0"/>
              </a:rPr>
              <a:t>IntStream</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intStream</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Arrays.stream</a:t>
            </a:r>
            <a:r>
              <a:rPr lang="en-GB" dirty="0">
                <a:latin typeface="Courier New" panose="02070309020205020404" pitchFamily="49" charset="0"/>
                <a:cs typeface="Courier New" panose="02070309020205020404" pitchFamily="49" charset="0"/>
              </a:rPr>
              <a:t>(array);</a:t>
            </a:r>
          </a:p>
          <a:p>
            <a:endParaRPr lang="en-GB" dirty="0">
              <a:latin typeface="Courier New" panose="02070309020205020404" pitchFamily="49" charset="0"/>
              <a:cs typeface="Courier New" panose="02070309020205020404" pitchFamily="49" charset="0"/>
            </a:endParaRPr>
          </a:p>
          <a:p>
            <a:r>
              <a:rPr lang="hu-HU" dirty="0">
                <a:solidFill>
                  <a:schemeClr val="accent3"/>
                </a:solidFill>
                <a:latin typeface="Courier New" panose="02070309020205020404" pitchFamily="49" charset="0"/>
                <a:cs typeface="Courier New" panose="02070309020205020404" pitchFamily="49" charset="0"/>
              </a:rPr>
              <a:t>//Stream from an array</a:t>
            </a:r>
          </a:p>
          <a:p>
            <a:r>
              <a:rPr lang="en-GB" dirty="0">
                <a:latin typeface="Courier New" panose="02070309020205020404" pitchFamily="49" charset="0"/>
                <a:cs typeface="Courier New" panose="02070309020205020404" pitchFamily="49" charset="0"/>
              </a:rPr>
              <a:t>Integer[] </a:t>
            </a:r>
            <a:r>
              <a:rPr lang="en-GB" dirty="0" err="1">
                <a:latin typeface="Courier New" panose="02070309020205020404" pitchFamily="49" charset="0"/>
                <a:cs typeface="Courier New" panose="02070309020205020404" pitchFamily="49" charset="0"/>
              </a:rPr>
              <a:t>intArray</a:t>
            </a:r>
            <a:r>
              <a:rPr lang="en-GB" dirty="0">
                <a:latin typeface="Courier New" panose="02070309020205020404" pitchFamily="49" charset="0"/>
                <a:cs typeface="Courier New" panose="02070309020205020404" pitchFamily="49" charset="0"/>
              </a:rPr>
              <a:t> = {1,2,3};</a:t>
            </a:r>
          </a:p>
          <a:p>
            <a:r>
              <a:rPr lang="en-GB" dirty="0">
                <a:latin typeface="Courier New" panose="02070309020205020404" pitchFamily="49" charset="0"/>
                <a:cs typeface="Courier New" panose="02070309020205020404" pitchFamily="49" charset="0"/>
              </a:rPr>
              <a:t>Stream&lt;Integer&gt; </a:t>
            </a:r>
            <a:r>
              <a:rPr lang="en-GB" dirty="0" err="1">
                <a:latin typeface="Courier New" panose="02070309020205020404" pitchFamily="49" charset="0"/>
                <a:cs typeface="Courier New" panose="02070309020205020404" pitchFamily="49" charset="0"/>
              </a:rPr>
              <a:t>st</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Stream.of</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intArray</a:t>
            </a:r>
            <a:r>
              <a:rPr lang="en-GB" dirty="0">
                <a:latin typeface="Courier New" panose="02070309020205020404" pitchFamily="49" charset="0"/>
                <a:cs typeface="Courier New" panose="02070309020205020404" pitchFamily="49" charset="0"/>
              </a:rPr>
              <a:t>);</a:t>
            </a:r>
          </a:p>
        </p:txBody>
      </p:sp>
      <p:sp>
        <p:nvSpPr>
          <p:cNvPr id="4" name="Rectangle 3"/>
          <p:cNvSpPr/>
          <p:nvPr/>
        </p:nvSpPr>
        <p:spPr>
          <a:xfrm>
            <a:off x="242328" y="1029506"/>
            <a:ext cx="8722160" cy="1261884"/>
          </a:xfrm>
          <a:prstGeom prst="rect">
            <a:avLst/>
          </a:prstGeom>
        </p:spPr>
        <p:txBody>
          <a:bodyPr wrap="square">
            <a:spAutoFit/>
          </a:bodyPr>
          <a:lstStyle/>
          <a:p>
            <a:pPr marL="285750" indent="-285750">
              <a:buFont typeface="Arial" panose="020B0604020202020204" pitchFamily="34" charset="0"/>
              <a:buChar char="•"/>
            </a:pPr>
            <a:r>
              <a:rPr lang="hu-HU" sz="1900" dirty="0">
                <a:latin typeface="Arial" panose="020B0604020202020204" pitchFamily="34" charset="0"/>
                <a:cs typeface="Arial" panose="020B0604020202020204" pitchFamily="34" charset="0"/>
              </a:rPr>
              <a:t>java.util.Stream reperesents a sequence of elements of which one or more operations can be performed.</a:t>
            </a:r>
          </a:p>
          <a:p>
            <a:pPr marL="285750" indent="-285750">
              <a:buFont typeface="Arial" panose="020B0604020202020204" pitchFamily="34" charset="0"/>
              <a:buChar char="•"/>
            </a:pPr>
            <a:endParaRPr lang="hu-HU" sz="2000"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4680154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0242" y="332656"/>
            <a:ext cx="6429420" cy="582594"/>
          </a:xfrm>
          <a:effectLst/>
        </p:spPr>
        <p:txBody>
          <a:bodyPr vert="horz" lIns="91440" tIns="45720" rIns="91440" bIns="45720" rtlCol="0" anchor="ctr">
            <a:noAutofit/>
          </a:bodyPr>
          <a:lstStyle/>
          <a:p>
            <a:pPr algn="l"/>
            <a:r>
              <a:rPr lang="hu-HU" sz="2400" dirty="0">
                <a:solidFill>
                  <a:srgbClr val="0073AB"/>
                </a:solidFill>
                <a:latin typeface="Arial" pitchFamily="34" charset="0"/>
                <a:cs typeface="Arial" pitchFamily="34" charset="0"/>
              </a:rPr>
              <a:t>Stream API</a:t>
            </a:r>
            <a:br>
              <a:rPr lang="hu-HU" sz="2400" dirty="0">
                <a:solidFill>
                  <a:srgbClr val="0073AB"/>
                </a:solidFill>
                <a:latin typeface="Arial" pitchFamily="34" charset="0"/>
                <a:cs typeface="Arial" pitchFamily="34" charset="0"/>
              </a:rPr>
            </a:br>
            <a:endParaRPr lang="en-US" sz="2400" dirty="0">
              <a:solidFill>
                <a:srgbClr val="0073AB"/>
              </a:solidFill>
              <a:latin typeface="Arial" pitchFamily="34" charset="0"/>
              <a:cs typeface="Arial" pitchFamily="34" charset="0"/>
            </a:endParaRPr>
          </a:p>
        </p:txBody>
      </p:sp>
      <p:sp>
        <p:nvSpPr>
          <p:cNvPr id="7" name="Content Placeholder 2"/>
          <p:cNvSpPr txBox="1">
            <a:spLocks/>
          </p:cNvSpPr>
          <p:nvPr/>
        </p:nvSpPr>
        <p:spPr>
          <a:xfrm>
            <a:off x="228624" y="1124744"/>
            <a:ext cx="8591848" cy="5112568"/>
          </a:xfrm>
          <a:prstGeom prst="rect">
            <a:avLst/>
          </a:prstGeom>
        </p:spPr>
        <p:txBody>
          <a:bodyPr vert="horz" lIns="91440" tIns="45720" rIns="91440" bIns="45720" rtlCol="0">
            <a:normAutofit lnSpcReduction="10000"/>
          </a:bodyPr>
          <a:lstStyle/>
          <a:p>
            <a:pPr>
              <a:lnSpc>
                <a:spcPct val="115000"/>
              </a:lnSpc>
              <a:defRPr/>
            </a:pPr>
            <a:r>
              <a:rPr lang="en-GB" sz="1900" dirty="0">
                <a:latin typeface="Arial" pitchFamily="34" charset="0"/>
                <a:ea typeface="Calibri"/>
                <a:cs typeface="Arial" pitchFamily="34" charset="0"/>
              </a:rPr>
              <a:t>A stream represents a sequence of elements  on which various methods can be chained</a:t>
            </a:r>
            <a:r>
              <a:rPr lang="hu-HU" sz="1900" dirty="0">
                <a:latin typeface="Arial" pitchFamily="34" charset="0"/>
                <a:ea typeface="Calibri"/>
                <a:cs typeface="Arial" pitchFamily="34" charset="0"/>
              </a:rPr>
              <a:t>.</a:t>
            </a:r>
          </a:p>
          <a:p>
            <a:pPr>
              <a:lnSpc>
                <a:spcPct val="115000"/>
              </a:lnSpc>
              <a:defRPr/>
            </a:pPr>
            <a:r>
              <a:rPr lang="en-GB" sz="1900" dirty="0">
                <a:latin typeface="Arial" pitchFamily="34" charset="0"/>
                <a:ea typeface="Calibri"/>
                <a:cs typeface="Arial" pitchFamily="34" charset="0"/>
              </a:rPr>
              <a:t> </a:t>
            </a:r>
          </a:p>
          <a:p>
            <a:pPr>
              <a:lnSpc>
                <a:spcPct val="115000"/>
              </a:lnSpc>
              <a:defRPr/>
            </a:pPr>
            <a:r>
              <a:rPr lang="en-GB" sz="1900" dirty="0">
                <a:latin typeface="Arial" pitchFamily="34" charset="0"/>
                <a:ea typeface="Calibri"/>
                <a:cs typeface="Arial" pitchFamily="34" charset="0"/>
              </a:rPr>
              <a:t>No storage. A stream is not a data structure that stores elements; instead, it conveys elements from a source such as a data structure, an array, a generator function, or an I/O channel, through a pipeline of computational operations.</a:t>
            </a:r>
          </a:p>
          <a:p>
            <a:pPr>
              <a:lnSpc>
                <a:spcPct val="115000"/>
              </a:lnSpc>
              <a:buFontTx/>
              <a:buChar char="-"/>
              <a:defRPr/>
            </a:pPr>
            <a:endParaRPr lang="en-GB" sz="1900" dirty="0">
              <a:latin typeface="Arial" pitchFamily="34" charset="0"/>
              <a:ea typeface="Calibri"/>
              <a:cs typeface="Arial" pitchFamily="34" charset="0"/>
            </a:endParaRPr>
          </a:p>
          <a:p>
            <a:pPr>
              <a:lnSpc>
                <a:spcPct val="115000"/>
              </a:lnSpc>
              <a:defRPr/>
            </a:pPr>
            <a:r>
              <a:rPr lang="en-GB" sz="1900" dirty="0">
                <a:latin typeface="Arial" pitchFamily="34" charset="0"/>
                <a:ea typeface="Calibri"/>
                <a:cs typeface="Arial" pitchFamily="34" charset="0"/>
              </a:rPr>
              <a:t>An operation on a stream produces a result, but does not modify its source. For example, filtering a Stream obtained from a collection produces a new Stream without the filtered elements, rather than removing elements from the source collection.</a:t>
            </a:r>
          </a:p>
          <a:p>
            <a:pPr>
              <a:lnSpc>
                <a:spcPct val="115000"/>
              </a:lnSpc>
              <a:buFontTx/>
              <a:buChar char="-"/>
              <a:defRPr/>
            </a:pPr>
            <a:endParaRPr lang="en-GB" sz="1900" dirty="0">
              <a:latin typeface="Arial" pitchFamily="34" charset="0"/>
              <a:ea typeface="Calibri"/>
              <a:cs typeface="Arial" pitchFamily="34" charset="0"/>
            </a:endParaRPr>
          </a:p>
          <a:p>
            <a:pPr>
              <a:lnSpc>
                <a:spcPct val="115000"/>
              </a:lnSpc>
              <a:defRPr/>
            </a:pPr>
            <a:r>
              <a:rPr lang="en-GB" sz="1900" dirty="0">
                <a:latin typeface="Arial" pitchFamily="34" charset="0"/>
                <a:ea typeface="Calibri"/>
                <a:cs typeface="Arial" pitchFamily="34" charset="0"/>
              </a:rPr>
              <a:t>The elements of a stream are only visited once during the life of a stream. Like an Iterator, a new stream must be generated to revisit the same elements of the source.</a:t>
            </a:r>
          </a:p>
          <a:p>
            <a:pPr>
              <a:lnSpc>
                <a:spcPct val="115000"/>
              </a:lnSpc>
              <a:buFontTx/>
              <a:buChar char="-"/>
              <a:defRPr/>
            </a:pPr>
            <a:endParaRPr lang="en-GB" sz="1900" dirty="0">
              <a:latin typeface="Arial" pitchFamily="34" charset="0"/>
              <a:ea typeface="Calibri"/>
              <a:cs typeface="Arial" pitchFamily="34" charset="0"/>
            </a:endParaRPr>
          </a:p>
          <a:p>
            <a:pPr>
              <a:lnSpc>
                <a:spcPct val="115000"/>
              </a:lnSpc>
              <a:buFontTx/>
              <a:buChar char="-"/>
              <a:defRPr/>
            </a:pPr>
            <a:endParaRPr lang="hu-HU" sz="1900" dirty="0">
              <a:latin typeface="Arial" pitchFamily="34" charset="0"/>
              <a:ea typeface="Calibri"/>
              <a:cs typeface="Arial" pitchFamily="34" charset="0"/>
            </a:endParaRPr>
          </a:p>
          <a:p>
            <a:pPr>
              <a:lnSpc>
                <a:spcPct val="115000"/>
              </a:lnSpc>
              <a:buFontTx/>
              <a:buChar char="-"/>
              <a:defRPr/>
            </a:pPr>
            <a:endParaRPr lang="hu-HU" sz="1900" dirty="0">
              <a:latin typeface="Arial" pitchFamily="34" charset="0"/>
              <a:ea typeface="Calibri"/>
              <a:cs typeface="Arial" pitchFamily="34" charset="0"/>
            </a:endParaRPr>
          </a:p>
          <a:p>
            <a:pPr>
              <a:lnSpc>
                <a:spcPct val="115000"/>
              </a:lnSpc>
              <a:buFontTx/>
              <a:buChar char="-"/>
              <a:defRPr/>
            </a:pPr>
            <a:endParaRPr lang="hu-HU" sz="1900" dirty="0">
              <a:latin typeface="Arial" pitchFamily="34" charset="0"/>
              <a:ea typeface="Calibri"/>
              <a:cs typeface="Arial" pitchFamily="34" charset="0"/>
            </a:endParaRPr>
          </a:p>
          <a:p>
            <a:pPr>
              <a:lnSpc>
                <a:spcPct val="115000"/>
              </a:lnSpc>
              <a:defRPr/>
            </a:pPr>
            <a:endParaRPr lang="hu-HU" sz="1900" dirty="0">
              <a:latin typeface="Arial" pitchFamily="34" charset="0"/>
              <a:ea typeface="Calibri"/>
              <a:cs typeface="Arial" pitchFamily="34" charset="0"/>
            </a:endParaRPr>
          </a:p>
          <a:p>
            <a:pPr>
              <a:lnSpc>
                <a:spcPct val="115000"/>
              </a:lnSpc>
              <a:defRPr/>
            </a:pPr>
            <a:endParaRPr lang="hu-HU" sz="1900" dirty="0">
              <a:latin typeface="Arial" pitchFamily="34" charset="0"/>
              <a:ea typeface="Calibri"/>
              <a:cs typeface="Arial" pitchFamily="34" charset="0"/>
            </a:endParaRPr>
          </a:p>
          <a:p>
            <a:pPr>
              <a:lnSpc>
                <a:spcPct val="115000"/>
              </a:lnSpc>
              <a:defRPr/>
            </a:pPr>
            <a:endParaRPr lang="hu-HU" sz="1900" dirty="0">
              <a:latin typeface="Arial" pitchFamily="34" charset="0"/>
              <a:ea typeface="Calibri"/>
              <a:cs typeface="Arial" pitchFamily="34" charset="0"/>
            </a:endParaRPr>
          </a:p>
          <a:p>
            <a:pPr marL="342900" indent="-342900">
              <a:spcBef>
                <a:spcPct val="20000"/>
              </a:spcBef>
              <a:buFont typeface="Arial" pitchFamily="34" charset="0"/>
              <a:buChar char="•"/>
            </a:pPr>
            <a:endParaRPr lang="hu-HU" sz="1900" dirty="0">
              <a:latin typeface="Arial" pitchFamily="34" charset="0"/>
              <a:cs typeface="Arial" pitchFamily="34" charset="0"/>
            </a:endParaRPr>
          </a:p>
          <a:p>
            <a:pPr marL="342900" indent="-342900">
              <a:spcBef>
                <a:spcPct val="20000"/>
              </a:spcBef>
            </a:pPr>
            <a:endParaRPr lang="hu-HU" sz="1900" dirty="0">
              <a:latin typeface="Arial" pitchFamily="34" charset="0"/>
              <a:cs typeface="Arial" pitchFamily="34" charset="0"/>
            </a:endParaRPr>
          </a:p>
          <a:p>
            <a:pPr marL="800100" lvl="1" indent="-342900">
              <a:spcBef>
                <a:spcPct val="20000"/>
              </a:spcBef>
            </a:pPr>
            <a:endParaRPr lang="hu-HU" sz="1900" dirty="0">
              <a:latin typeface="Arial" pitchFamily="34" charset="0"/>
              <a:cs typeface="Arial" pitchFamily="34" charset="0"/>
            </a:endParaRPr>
          </a:p>
          <a:p>
            <a:pPr marL="342900" indent="-342900">
              <a:spcBef>
                <a:spcPct val="20000"/>
              </a:spcBef>
              <a:buFont typeface="Arial" pitchFamily="34" charset="0"/>
              <a:buChar char="•"/>
            </a:pPr>
            <a:endParaRPr lang="en-US" sz="1900" dirty="0">
              <a:latin typeface="Arial" pitchFamily="34" charset="0"/>
              <a:cs typeface="Arial" pitchFamily="34" charset="0"/>
            </a:endParaRPr>
          </a:p>
          <a:p>
            <a:pPr marL="342900" indent="-342900">
              <a:spcBef>
                <a:spcPct val="20000"/>
              </a:spcBef>
              <a:buFont typeface="Arial" pitchFamily="34" charset="0"/>
              <a:buChar char="•"/>
            </a:pPr>
            <a:endParaRPr lang="hu-HU" sz="1900" dirty="0">
              <a:latin typeface="Arial" pitchFamily="34" charset="0"/>
              <a:cs typeface="Arial" pitchFamily="34" charset="0"/>
            </a:endParaRPr>
          </a:p>
          <a:p>
            <a:pPr marL="800100" lvl="1" indent="-342900">
              <a:spcBef>
                <a:spcPct val="20000"/>
              </a:spcBef>
              <a:buFont typeface="Arial" pitchFamily="34" charset="0"/>
              <a:buChar char="•"/>
            </a:pPr>
            <a:endParaRPr lang="en-US" sz="1900" dirty="0">
              <a:latin typeface="Arial" pitchFamily="34" charset="0"/>
              <a:cs typeface="Arial" pitchFamily="34" charset="0"/>
            </a:endParaRPr>
          </a:p>
        </p:txBody>
      </p:sp>
    </p:spTree>
    <p:extLst>
      <p:ext uri="{BB962C8B-B14F-4D97-AF65-F5344CB8AC3E}">
        <p14:creationId xmlns:p14="http://schemas.microsoft.com/office/powerpoint/2010/main" val="4252837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282" y="260648"/>
            <a:ext cx="6429420" cy="582594"/>
          </a:xfrm>
          <a:effectLst/>
        </p:spPr>
        <p:txBody>
          <a:bodyPr vert="horz" lIns="91440" tIns="45720" rIns="91440" bIns="45720" rtlCol="0" anchor="ctr">
            <a:noAutofit/>
          </a:bodyPr>
          <a:lstStyle/>
          <a:p>
            <a:pPr algn="l"/>
            <a:r>
              <a:rPr lang="hu-HU" sz="2400" dirty="0">
                <a:solidFill>
                  <a:srgbClr val="0073AB"/>
                </a:solidFill>
                <a:latin typeface="Arial" pitchFamily="34" charset="0"/>
                <a:cs typeface="Arial" pitchFamily="34" charset="0"/>
              </a:rPr>
              <a:t>Stream API</a:t>
            </a:r>
            <a:br>
              <a:rPr lang="hu-HU" sz="2400" dirty="0">
                <a:solidFill>
                  <a:srgbClr val="0073AB"/>
                </a:solidFill>
                <a:latin typeface="Arial" pitchFamily="34" charset="0"/>
                <a:cs typeface="Arial" pitchFamily="34" charset="0"/>
              </a:rPr>
            </a:br>
            <a:endParaRPr lang="en-US" sz="2400" dirty="0">
              <a:solidFill>
                <a:srgbClr val="0073AB"/>
              </a:solidFill>
              <a:latin typeface="Arial" pitchFamily="34" charset="0"/>
              <a:cs typeface="Arial" pitchFamily="34" charset="0"/>
            </a:endParaRPr>
          </a:p>
        </p:txBody>
      </p:sp>
      <p:sp>
        <p:nvSpPr>
          <p:cNvPr id="7" name="Content Placeholder 2"/>
          <p:cNvSpPr txBox="1">
            <a:spLocks/>
          </p:cNvSpPr>
          <p:nvPr/>
        </p:nvSpPr>
        <p:spPr>
          <a:xfrm>
            <a:off x="214282" y="908720"/>
            <a:ext cx="8591848" cy="5112568"/>
          </a:xfrm>
          <a:prstGeom prst="rect">
            <a:avLst/>
          </a:prstGeom>
        </p:spPr>
        <p:txBody>
          <a:bodyPr vert="horz" lIns="91440" tIns="45720" rIns="91440" bIns="45720" rtlCol="0">
            <a:normAutofit/>
          </a:bodyPr>
          <a:lstStyle/>
          <a:p>
            <a:r>
              <a:rPr lang="en-GB" sz="1900" dirty="0">
                <a:latin typeface="Arial" panose="020B0604020202020204" pitchFamily="34" charset="0"/>
                <a:cs typeface="Arial" panose="020B0604020202020204" pitchFamily="34" charset="0"/>
              </a:rPr>
              <a:t>A stream pipeline consists of: </a:t>
            </a:r>
          </a:p>
          <a:p>
            <a:pPr marL="800100" lvl="1" indent="-342900">
              <a:buFont typeface="Arial" panose="020B0604020202020204" pitchFamily="34" charset="0"/>
              <a:buChar char="•"/>
            </a:pPr>
            <a:r>
              <a:rPr lang="en-GB" sz="1900" dirty="0">
                <a:latin typeface="Arial" panose="020B0604020202020204" pitchFamily="34" charset="0"/>
                <a:cs typeface="Arial" panose="020B0604020202020204" pitchFamily="34" charset="0"/>
              </a:rPr>
              <a:t>	A source </a:t>
            </a:r>
          </a:p>
          <a:p>
            <a:pPr marL="800100" lvl="1" indent="-342900">
              <a:buFont typeface="Arial" panose="020B0604020202020204" pitchFamily="34" charset="0"/>
              <a:buChar char="•"/>
            </a:pPr>
            <a:r>
              <a:rPr lang="en-GB" sz="1900" dirty="0">
                <a:latin typeface="Arial" panose="020B0604020202020204" pitchFamily="34" charset="0"/>
                <a:cs typeface="Arial" panose="020B0604020202020204" pitchFamily="34" charset="0"/>
              </a:rPr>
              <a:t>	0 or more intermediate operations </a:t>
            </a:r>
          </a:p>
          <a:p>
            <a:pPr marL="800100" lvl="1" indent="-342900">
              <a:buFont typeface="Arial" panose="020B0604020202020204" pitchFamily="34" charset="0"/>
              <a:buChar char="•"/>
            </a:pPr>
            <a:r>
              <a:rPr lang="en-GB" sz="1900" dirty="0">
                <a:latin typeface="Arial" panose="020B0604020202020204" pitchFamily="34" charset="0"/>
                <a:cs typeface="Arial" panose="020B0604020202020204" pitchFamily="34" charset="0"/>
              </a:rPr>
              <a:t>	One terminal operation</a:t>
            </a:r>
            <a:endParaRPr lang="hu-HU" sz="1900" dirty="0">
              <a:latin typeface="Arial" panose="020B0604020202020204" pitchFamily="34" charset="0"/>
              <a:cs typeface="Arial" panose="020B0604020202020204" pitchFamily="34" charset="0"/>
            </a:endParaRPr>
          </a:p>
          <a:p>
            <a:pPr lvl="1"/>
            <a:endParaRPr lang="hu-HU" sz="1900" dirty="0">
              <a:latin typeface="Arial" panose="020B0604020202020204" pitchFamily="34" charset="0"/>
              <a:cs typeface="Arial" panose="020B0604020202020204" pitchFamily="34" charset="0"/>
            </a:endParaRPr>
          </a:p>
          <a:p>
            <a:r>
              <a:rPr lang="en-GB" sz="1900" dirty="0">
                <a:latin typeface="Arial" panose="020B0604020202020204" pitchFamily="34" charset="0"/>
                <a:cs typeface="Arial" panose="020B0604020202020204" pitchFamily="34" charset="0"/>
              </a:rPr>
              <a:t>Example:</a:t>
            </a:r>
          </a:p>
          <a:p>
            <a:pPr marL="800100" lvl="1" indent="-342900">
              <a:buFont typeface="Arial" panose="020B0604020202020204" pitchFamily="34" charset="0"/>
              <a:buChar char="•"/>
            </a:pPr>
            <a:r>
              <a:rPr lang="en-GB" sz="1900" dirty="0">
                <a:latin typeface="Arial" panose="020B0604020202020204" pitchFamily="34" charset="0"/>
                <a:cs typeface="Arial" panose="020B0604020202020204" pitchFamily="34" charset="0"/>
              </a:rPr>
              <a:t> Source: A Collection (could be a file, a stream, and so on) </a:t>
            </a:r>
          </a:p>
          <a:p>
            <a:pPr marL="800100" lvl="1" indent="-342900">
              <a:buFont typeface="Arial" panose="020B0604020202020204" pitchFamily="34" charset="0"/>
              <a:buChar char="•"/>
            </a:pPr>
            <a:r>
              <a:rPr lang="en-GB" sz="1900" dirty="0">
                <a:latin typeface="Arial" panose="020B0604020202020204" pitchFamily="34" charset="0"/>
                <a:cs typeface="Arial" panose="020B0604020202020204" pitchFamily="34" charset="0"/>
              </a:rPr>
              <a:t> Intermediate: Filter, Map </a:t>
            </a:r>
          </a:p>
          <a:p>
            <a:pPr marL="800100" lvl="1" indent="-342900">
              <a:buFont typeface="Arial" panose="020B0604020202020204" pitchFamily="34" charset="0"/>
              <a:buChar char="•"/>
            </a:pPr>
            <a:r>
              <a:rPr lang="en-GB" sz="1900" dirty="0">
                <a:latin typeface="Arial" panose="020B0604020202020204" pitchFamily="34" charset="0"/>
                <a:cs typeface="Arial" panose="020B0604020202020204" pitchFamily="34" charset="0"/>
              </a:rPr>
              <a:t> Terminal: </a:t>
            </a:r>
            <a:r>
              <a:rPr lang="en-GB" sz="1900" dirty="0" err="1">
                <a:latin typeface="Arial" panose="020B0604020202020204" pitchFamily="34" charset="0"/>
                <a:cs typeface="Arial" panose="020B0604020202020204" pitchFamily="34" charset="0"/>
              </a:rPr>
              <a:t>forEach</a:t>
            </a:r>
            <a:endParaRPr lang="hu-HU" sz="1900" dirty="0">
              <a:latin typeface="Arial" panose="020B0604020202020204" pitchFamily="34" charset="0"/>
              <a:cs typeface="Arial" panose="020B0604020202020204" pitchFamily="34" charset="0"/>
            </a:endParaRPr>
          </a:p>
          <a:p>
            <a:pPr lvl="1"/>
            <a:endParaRPr lang="hu-HU" sz="1900" dirty="0">
              <a:latin typeface="Arial" panose="020B0604020202020204" pitchFamily="34" charset="0"/>
              <a:cs typeface="Arial" panose="020B0604020202020204" pitchFamily="34" charset="0"/>
            </a:endParaRPr>
          </a:p>
          <a:p>
            <a:pPr lvl="1"/>
            <a:endParaRPr lang="hu-HU" sz="1900" dirty="0">
              <a:latin typeface="Arial" panose="020B0604020202020204" pitchFamily="34" charset="0"/>
              <a:cs typeface="Arial" panose="020B0604020202020204" pitchFamily="34" charset="0"/>
            </a:endParaRPr>
          </a:p>
          <a:p>
            <a:pPr lvl="1"/>
            <a:r>
              <a:rPr lang="hu-HU" sz="1900" dirty="0">
                <a:latin typeface="Arial" panose="020B0604020202020204" pitchFamily="34" charset="0"/>
                <a:cs typeface="Arial" panose="020B0604020202020204" pitchFamily="34" charset="0"/>
              </a:rPr>
              <a:t>Terminals can be:</a:t>
            </a:r>
            <a:r>
              <a:rPr lang="en-GB" sz="1900" dirty="0">
                <a:latin typeface="Arial" panose="020B0604020202020204" pitchFamily="34" charset="0"/>
                <a:cs typeface="Arial" panose="020B0604020202020204" pitchFamily="34" charset="0"/>
              </a:rPr>
              <a:t> </a:t>
            </a:r>
            <a:r>
              <a:rPr lang="en-GB" sz="1900" dirty="0" err="1">
                <a:latin typeface="Arial" panose="020B0604020202020204" pitchFamily="34" charset="0"/>
                <a:cs typeface="Arial" panose="020B0604020202020204" pitchFamily="34" charset="0"/>
              </a:rPr>
              <a:t>forEach</a:t>
            </a:r>
            <a:r>
              <a:rPr lang="en-GB" sz="1900" dirty="0">
                <a:latin typeface="Arial" panose="020B0604020202020204" pitchFamily="34" charset="0"/>
                <a:cs typeface="Arial" panose="020B0604020202020204" pitchFamily="34" charset="0"/>
              </a:rPr>
              <a:t>()</a:t>
            </a:r>
            <a:r>
              <a:rPr lang="hu-HU" sz="1900" dirty="0">
                <a:latin typeface="Arial" panose="020B0604020202020204" pitchFamily="34" charset="0"/>
                <a:cs typeface="Arial" panose="020B0604020202020204" pitchFamily="34" charset="0"/>
              </a:rPr>
              <a:t>,</a:t>
            </a:r>
            <a:r>
              <a:rPr lang="en-GB" sz="1900" dirty="0">
                <a:latin typeface="Arial" panose="020B0604020202020204" pitchFamily="34" charset="0"/>
                <a:cs typeface="Arial" panose="020B0604020202020204" pitchFamily="34" charset="0"/>
              </a:rPr>
              <a:t> count()</a:t>
            </a:r>
            <a:r>
              <a:rPr lang="hu-HU" sz="1900" dirty="0">
                <a:latin typeface="Arial" panose="020B0604020202020204" pitchFamily="34" charset="0"/>
                <a:cs typeface="Arial" panose="020B0604020202020204" pitchFamily="34" charset="0"/>
              </a:rPr>
              <a:t>,</a:t>
            </a:r>
            <a:r>
              <a:rPr lang="en-GB" sz="1900" dirty="0">
                <a:latin typeface="Arial" panose="020B0604020202020204" pitchFamily="34" charset="0"/>
                <a:cs typeface="Arial" panose="020B0604020202020204" pitchFamily="34" charset="0"/>
              </a:rPr>
              <a:t> sum()</a:t>
            </a:r>
            <a:r>
              <a:rPr lang="hu-HU" sz="1900" dirty="0">
                <a:latin typeface="Arial" panose="020B0604020202020204" pitchFamily="34" charset="0"/>
                <a:cs typeface="Arial" panose="020B0604020202020204" pitchFamily="34" charset="0"/>
              </a:rPr>
              <a:t>,</a:t>
            </a:r>
            <a:r>
              <a:rPr lang="en-GB" sz="1900" dirty="0">
                <a:latin typeface="Arial" panose="020B0604020202020204" pitchFamily="34" charset="0"/>
                <a:cs typeface="Arial" panose="020B0604020202020204" pitchFamily="34" charset="0"/>
              </a:rPr>
              <a:t> average()</a:t>
            </a:r>
            <a:r>
              <a:rPr lang="hu-HU" sz="1900" dirty="0">
                <a:latin typeface="Arial" panose="020B0604020202020204" pitchFamily="34" charset="0"/>
                <a:cs typeface="Arial" panose="020B0604020202020204" pitchFamily="34" charset="0"/>
              </a:rPr>
              <a:t>,</a:t>
            </a:r>
            <a:r>
              <a:rPr lang="en-GB" sz="1900" dirty="0">
                <a:latin typeface="Arial" panose="020B0604020202020204" pitchFamily="34" charset="0"/>
                <a:cs typeface="Arial" panose="020B0604020202020204" pitchFamily="34" charset="0"/>
              </a:rPr>
              <a:t>  min()</a:t>
            </a:r>
            <a:r>
              <a:rPr lang="hu-HU" sz="1900" dirty="0">
                <a:latin typeface="Arial" panose="020B0604020202020204" pitchFamily="34" charset="0"/>
                <a:cs typeface="Arial" panose="020B0604020202020204" pitchFamily="34" charset="0"/>
              </a:rPr>
              <a:t>,</a:t>
            </a:r>
            <a:r>
              <a:rPr lang="en-GB" sz="1900" dirty="0">
                <a:latin typeface="Arial" panose="020B0604020202020204" pitchFamily="34" charset="0"/>
                <a:cs typeface="Arial" panose="020B0604020202020204" pitchFamily="34" charset="0"/>
              </a:rPr>
              <a:t>  max()</a:t>
            </a:r>
            <a:r>
              <a:rPr lang="hu-HU" sz="1900" dirty="0">
                <a:latin typeface="Arial" panose="020B0604020202020204" pitchFamily="34" charset="0"/>
                <a:cs typeface="Arial" panose="020B0604020202020204" pitchFamily="34" charset="0"/>
              </a:rPr>
              <a:t>,</a:t>
            </a:r>
            <a:r>
              <a:rPr lang="en-GB" sz="1900" dirty="0">
                <a:latin typeface="Arial" panose="020B0604020202020204" pitchFamily="34" charset="0"/>
                <a:cs typeface="Arial" panose="020B0604020202020204" pitchFamily="34" charset="0"/>
              </a:rPr>
              <a:t> collect()</a:t>
            </a:r>
            <a:endParaRPr lang="hu-HU" sz="1900" dirty="0">
              <a:latin typeface="Arial" panose="020B0604020202020204" pitchFamily="34" charset="0"/>
              <a:cs typeface="Arial" panose="020B0604020202020204" pitchFamily="34" charset="0"/>
            </a:endParaRPr>
          </a:p>
          <a:p>
            <a:pPr lvl="1"/>
            <a:r>
              <a:rPr lang="en-GB" sz="19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9849626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282" y="184150"/>
            <a:ext cx="6429420" cy="582594"/>
          </a:xfrm>
          <a:effectLst/>
        </p:spPr>
        <p:txBody>
          <a:bodyPr vert="horz" lIns="91440" tIns="45720" rIns="91440" bIns="45720" rtlCol="0" anchor="ctr">
            <a:normAutofit/>
          </a:bodyPr>
          <a:lstStyle/>
          <a:p>
            <a:pPr algn="l"/>
            <a:r>
              <a:rPr lang="hu-HU" sz="2400" dirty="0">
                <a:solidFill>
                  <a:srgbClr val="0073AB"/>
                </a:solidFill>
                <a:latin typeface="Arial" pitchFamily="34" charset="0"/>
                <a:cs typeface="Arial" pitchFamily="34" charset="0"/>
              </a:rPr>
              <a:t>Stream operations - forEach</a:t>
            </a:r>
            <a:endParaRPr lang="en-US" sz="2400" dirty="0">
              <a:solidFill>
                <a:srgbClr val="0073AB"/>
              </a:solidFill>
              <a:latin typeface="Arial" pitchFamily="34" charset="0"/>
              <a:cs typeface="Arial" pitchFamily="34" charset="0"/>
            </a:endParaRPr>
          </a:p>
        </p:txBody>
      </p:sp>
      <p:sp>
        <p:nvSpPr>
          <p:cNvPr id="7" name="Content Placeholder 2"/>
          <p:cNvSpPr txBox="1">
            <a:spLocks/>
          </p:cNvSpPr>
          <p:nvPr/>
        </p:nvSpPr>
        <p:spPr>
          <a:xfrm>
            <a:off x="228624" y="1124744"/>
            <a:ext cx="8591848" cy="5112568"/>
          </a:xfrm>
          <a:prstGeom prst="rect">
            <a:avLst/>
          </a:prstGeom>
        </p:spPr>
        <p:txBody>
          <a:bodyPr vert="horz" lIns="91440" tIns="45720" rIns="91440" bIns="45720" rtlCol="0">
            <a:normAutofit/>
          </a:bodyPr>
          <a:lstStyle/>
          <a:p>
            <a:pPr>
              <a:lnSpc>
                <a:spcPct val="115000"/>
              </a:lnSpc>
              <a:defRPr/>
            </a:pPr>
            <a:r>
              <a:rPr lang="hu-HU" sz="1900" dirty="0">
                <a:solidFill>
                  <a:schemeClr val="accent3"/>
                </a:solidFill>
                <a:latin typeface="Courier New" panose="02070309020205020404" pitchFamily="49" charset="0"/>
                <a:ea typeface="Calibri"/>
                <a:cs typeface="Courier New" panose="02070309020205020404" pitchFamily="49" charset="0"/>
              </a:rPr>
              <a:t>//Lambda expression 1 –</a:t>
            </a:r>
          </a:p>
          <a:p>
            <a:pPr>
              <a:lnSpc>
                <a:spcPct val="115000"/>
              </a:lnSpc>
              <a:defRPr/>
            </a:pPr>
            <a:r>
              <a:rPr lang="hu-HU" sz="1900" dirty="0">
                <a:solidFill>
                  <a:schemeClr val="accent3"/>
                </a:solidFill>
                <a:latin typeface="Courier New" panose="02070309020205020404" pitchFamily="49" charset="0"/>
                <a:ea typeface="Calibri"/>
                <a:cs typeface="Courier New" panose="02070309020205020404" pitchFamily="49" charset="0"/>
              </a:rPr>
              <a:t>//Source : List&lt;Person&gt;</a:t>
            </a:r>
          </a:p>
          <a:p>
            <a:pPr>
              <a:lnSpc>
                <a:spcPct val="115000"/>
              </a:lnSpc>
              <a:defRPr/>
            </a:pPr>
            <a:r>
              <a:rPr lang="hu-HU" sz="1900" dirty="0">
                <a:solidFill>
                  <a:schemeClr val="accent3"/>
                </a:solidFill>
                <a:latin typeface="Courier New" panose="02070309020205020404" pitchFamily="49" charset="0"/>
                <a:ea typeface="Calibri"/>
                <a:cs typeface="Courier New" panose="02070309020205020404" pitchFamily="49" charset="0"/>
              </a:rPr>
              <a:t>//Intermediate : none</a:t>
            </a:r>
          </a:p>
          <a:p>
            <a:pPr>
              <a:lnSpc>
                <a:spcPct val="115000"/>
              </a:lnSpc>
              <a:defRPr/>
            </a:pPr>
            <a:r>
              <a:rPr lang="hu-HU" sz="1900" dirty="0">
                <a:solidFill>
                  <a:schemeClr val="accent3"/>
                </a:solidFill>
                <a:latin typeface="Courier New" panose="02070309020205020404" pitchFamily="49" charset="0"/>
                <a:ea typeface="Calibri"/>
                <a:cs typeface="Courier New" panose="02070309020205020404" pitchFamily="49" charset="0"/>
              </a:rPr>
              <a:t>//Terminal : forEach</a:t>
            </a:r>
          </a:p>
          <a:p>
            <a:pPr>
              <a:lnSpc>
                <a:spcPct val="115000"/>
              </a:lnSpc>
              <a:defRPr/>
            </a:pPr>
            <a:endParaRPr lang="hu-HU" sz="1900" dirty="0">
              <a:solidFill>
                <a:schemeClr val="accent3"/>
              </a:solidFill>
              <a:latin typeface="Courier New" panose="02070309020205020404" pitchFamily="49" charset="0"/>
              <a:ea typeface="Calibri"/>
              <a:cs typeface="Courier New" panose="02070309020205020404" pitchFamily="49" charset="0"/>
            </a:endParaRPr>
          </a:p>
          <a:p>
            <a:pPr>
              <a:lnSpc>
                <a:spcPct val="115000"/>
              </a:lnSpc>
              <a:defRPr/>
            </a:pPr>
            <a:r>
              <a:rPr lang="hu-HU" sz="1900" dirty="0">
                <a:latin typeface="Courier New" panose="02070309020205020404" pitchFamily="49" charset="0"/>
                <a:ea typeface="Calibri"/>
                <a:cs typeface="Courier New" panose="02070309020205020404" pitchFamily="49" charset="0"/>
              </a:rPr>
              <a:t>personList.stream()</a:t>
            </a:r>
          </a:p>
          <a:p>
            <a:pPr>
              <a:lnSpc>
                <a:spcPct val="115000"/>
              </a:lnSpc>
              <a:defRPr/>
            </a:pPr>
            <a:r>
              <a:rPr lang="hu-HU" sz="1900" dirty="0">
                <a:latin typeface="Courier New" panose="02070309020205020404" pitchFamily="49" charset="0"/>
                <a:ea typeface="Calibri"/>
                <a:cs typeface="Courier New" panose="02070309020205020404" pitchFamily="49" charset="0"/>
              </a:rPr>
              <a:t>	.forEach(System.out::println);</a:t>
            </a:r>
          </a:p>
          <a:p>
            <a:pPr>
              <a:lnSpc>
                <a:spcPct val="115000"/>
              </a:lnSpc>
              <a:defRPr/>
            </a:pPr>
            <a:endParaRPr lang="hu-HU" sz="1900" dirty="0">
              <a:latin typeface="Courier New" panose="02070309020205020404" pitchFamily="49" charset="0"/>
              <a:ea typeface="Calibri"/>
              <a:cs typeface="Courier New" panose="02070309020205020404" pitchFamily="49" charset="0"/>
            </a:endParaRPr>
          </a:p>
          <a:p>
            <a:pPr>
              <a:lnSpc>
                <a:spcPct val="115000"/>
              </a:lnSpc>
              <a:defRPr/>
            </a:pPr>
            <a:r>
              <a:rPr lang="hu-HU" sz="1900" dirty="0">
                <a:latin typeface="Arial" pitchFamily="34" charset="0"/>
                <a:ea typeface="Calibri"/>
                <a:cs typeface="Arial" pitchFamily="34" charset="0"/>
              </a:rPr>
              <a:t>Remember: Collections can be iterated with a Consumer argument</a:t>
            </a:r>
          </a:p>
          <a:p>
            <a:pPr marL="800100" lvl="1" indent="-342900">
              <a:spcBef>
                <a:spcPct val="20000"/>
              </a:spcBef>
            </a:pPr>
            <a:endParaRPr lang="hu-HU"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800100" lvl="1"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p:txBody>
      </p:sp>
    </p:spTree>
    <p:extLst>
      <p:ext uri="{BB962C8B-B14F-4D97-AF65-F5344CB8AC3E}">
        <p14:creationId xmlns:p14="http://schemas.microsoft.com/office/powerpoint/2010/main" val="25346240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282" y="184150"/>
            <a:ext cx="6429420" cy="582594"/>
          </a:xfrm>
          <a:effectLst/>
        </p:spPr>
        <p:txBody>
          <a:bodyPr vert="horz" lIns="91440" tIns="45720" rIns="91440" bIns="45720" rtlCol="0" anchor="ctr">
            <a:normAutofit/>
          </a:bodyPr>
          <a:lstStyle/>
          <a:p>
            <a:pPr algn="l"/>
            <a:r>
              <a:rPr lang="hu-HU" sz="2400" dirty="0">
                <a:solidFill>
                  <a:srgbClr val="0073AB"/>
                </a:solidFill>
                <a:latin typeface="Arial" pitchFamily="34" charset="0"/>
                <a:cs typeface="Arial" pitchFamily="34" charset="0"/>
              </a:rPr>
              <a:t>Stream operations - filter</a:t>
            </a:r>
            <a:endParaRPr lang="en-US" sz="2400" dirty="0">
              <a:solidFill>
                <a:srgbClr val="0073AB"/>
              </a:solidFill>
              <a:latin typeface="Arial" pitchFamily="34" charset="0"/>
              <a:cs typeface="Arial" pitchFamily="34" charset="0"/>
            </a:endParaRPr>
          </a:p>
        </p:txBody>
      </p:sp>
      <p:sp>
        <p:nvSpPr>
          <p:cNvPr id="7" name="Content Placeholder 2"/>
          <p:cNvSpPr txBox="1">
            <a:spLocks/>
          </p:cNvSpPr>
          <p:nvPr/>
        </p:nvSpPr>
        <p:spPr>
          <a:xfrm>
            <a:off x="228624" y="1124744"/>
            <a:ext cx="8591848" cy="5112568"/>
          </a:xfrm>
          <a:prstGeom prst="rect">
            <a:avLst/>
          </a:prstGeom>
        </p:spPr>
        <p:txBody>
          <a:bodyPr vert="horz" lIns="91440" tIns="45720" rIns="91440" bIns="45720" rtlCol="0">
            <a:normAutofit/>
          </a:bodyPr>
          <a:lstStyle/>
          <a:p>
            <a:pPr>
              <a:lnSpc>
                <a:spcPct val="115000"/>
              </a:lnSpc>
              <a:defRPr/>
            </a:pPr>
            <a:r>
              <a:rPr lang="hu-HU" sz="1900" dirty="0">
                <a:latin typeface="Courier New" panose="02070309020205020404" pitchFamily="49" charset="0"/>
                <a:ea typeface="Calibri"/>
                <a:cs typeface="Courier New" panose="02070309020205020404" pitchFamily="49" charset="0"/>
              </a:rPr>
              <a:t>List&lt;Person&gt; personList = new ArrayList&lt;&gt;();</a:t>
            </a:r>
          </a:p>
          <a:p>
            <a:pPr>
              <a:lnSpc>
                <a:spcPct val="115000"/>
              </a:lnSpc>
              <a:defRPr/>
            </a:pPr>
            <a:r>
              <a:rPr lang="hu-HU" sz="1900" dirty="0">
                <a:solidFill>
                  <a:schemeClr val="accent3">
                    <a:lumMod val="75000"/>
                  </a:schemeClr>
                </a:solidFill>
                <a:latin typeface="Courier New" panose="02070309020205020404" pitchFamily="49" charset="0"/>
                <a:ea typeface="Calibri"/>
                <a:cs typeface="Courier New" panose="02070309020205020404" pitchFamily="49" charset="0"/>
              </a:rPr>
              <a:t>//Populate list ...</a:t>
            </a:r>
          </a:p>
          <a:p>
            <a:pPr>
              <a:lnSpc>
                <a:spcPct val="115000"/>
              </a:lnSpc>
              <a:defRPr/>
            </a:pPr>
            <a:r>
              <a:rPr lang="hu-HU" sz="1900" dirty="0">
                <a:solidFill>
                  <a:schemeClr val="accent3">
                    <a:lumMod val="75000"/>
                  </a:schemeClr>
                </a:solidFill>
                <a:latin typeface="Courier New" panose="02070309020205020404" pitchFamily="49" charset="0"/>
                <a:ea typeface="Calibri"/>
                <a:cs typeface="Courier New" panose="02070309020205020404" pitchFamily="49" charset="0"/>
              </a:rPr>
              <a:t>//Lambda expression - 1</a:t>
            </a:r>
          </a:p>
          <a:p>
            <a:pPr>
              <a:lnSpc>
                <a:spcPct val="115000"/>
              </a:lnSpc>
              <a:defRPr/>
            </a:pPr>
            <a:r>
              <a:rPr lang="hu-HU" sz="1900" dirty="0">
                <a:latin typeface="Courier New" panose="02070309020205020404" pitchFamily="49" charset="0"/>
                <a:ea typeface="Calibri"/>
                <a:cs typeface="Courier New" panose="02070309020205020404" pitchFamily="49" charset="0"/>
              </a:rPr>
              <a:t>personList.stream()</a:t>
            </a:r>
          </a:p>
          <a:p>
            <a:pPr>
              <a:lnSpc>
                <a:spcPct val="115000"/>
              </a:lnSpc>
              <a:defRPr/>
            </a:pPr>
            <a:r>
              <a:rPr lang="hu-HU" sz="1900" dirty="0">
                <a:latin typeface="Courier New" panose="02070309020205020404" pitchFamily="49" charset="0"/>
                <a:ea typeface="Calibri"/>
                <a:cs typeface="Courier New" panose="02070309020205020404" pitchFamily="49" charset="0"/>
              </a:rPr>
              <a:t>	.filter(p -&gt; p.getAge() &gt; 20);</a:t>
            </a:r>
          </a:p>
          <a:p>
            <a:pPr>
              <a:lnSpc>
                <a:spcPct val="115000"/>
              </a:lnSpc>
              <a:defRPr/>
            </a:pPr>
            <a:endParaRPr lang="hu-HU" sz="1900" dirty="0">
              <a:latin typeface="Courier New" panose="02070309020205020404" pitchFamily="49" charset="0"/>
              <a:ea typeface="Calibri"/>
              <a:cs typeface="Courier New" panose="02070309020205020404" pitchFamily="49" charset="0"/>
            </a:endParaRPr>
          </a:p>
          <a:p>
            <a:pPr>
              <a:lnSpc>
                <a:spcPct val="115000"/>
              </a:lnSpc>
              <a:defRPr/>
            </a:pPr>
            <a:r>
              <a:rPr lang="hu-HU" sz="1900" dirty="0">
                <a:solidFill>
                  <a:schemeClr val="accent3">
                    <a:lumMod val="75000"/>
                  </a:schemeClr>
                </a:solidFill>
                <a:latin typeface="Courier New" panose="02070309020205020404" pitchFamily="49" charset="0"/>
                <a:ea typeface="Calibri"/>
                <a:cs typeface="Courier New" panose="02070309020205020404" pitchFamily="49" charset="0"/>
              </a:rPr>
              <a:t>//Lambda expressions can be stored in a variable, which </a:t>
            </a:r>
          </a:p>
          <a:p>
            <a:pPr>
              <a:lnSpc>
                <a:spcPct val="115000"/>
              </a:lnSpc>
              <a:defRPr/>
            </a:pPr>
            <a:r>
              <a:rPr lang="hu-HU" sz="1900" dirty="0">
                <a:solidFill>
                  <a:schemeClr val="accent3">
                    <a:lumMod val="75000"/>
                  </a:schemeClr>
                </a:solidFill>
                <a:latin typeface="Courier New" panose="02070309020205020404" pitchFamily="49" charset="0"/>
                <a:ea typeface="Calibri"/>
                <a:cs typeface="Courier New" panose="02070309020205020404" pitchFamily="49" charset="0"/>
              </a:rPr>
              <a:t>//make these reusable</a:t>
            </a:r>
          </a:p>
          <a:p>
            <a:pPr>
              <a:lnSpc>
                <a:spcPct val="115000"/>
              </a:lnSpc>
              <a:defRPr/>
            </a:pPr>
            <a:r>
              <a:rPr lang="hu-HU" sz="1900" dirty="0">
                <a:latin typeface="Courier New" panose="02070309020205020404" pitchFamily="49" charset="0"/>
                <a:ea typeface="Calibri"/>
                <a:cs typeface="Courier New" panose="02070309020205020404" pitchFamily="49" charset="0"/>
              </a:rPr>
              <a:t>Predicate&lt;Person&gt; filterPerson = p -&gt; p.getAge() &gt; 20;</a:t>
            </a:r>
          </a:p>
          <a:p>
            <a:pPr>
              <a:lnSpc>
                <a:spcPct val="115000"/>
              </a:lnSpc>
              <a:defRPr/>
            </a:pPr>
            <a:endParaRPr lang="hu-HU" sz="1900" dirty="0">
              <a:latin typeface="Courier New" panose="02070309020205020404" pitchFamily="49" charset="0"/>
              <a:ea typeface="Calibri"/>
              <a:cs typeface="Courier New" panose="02070309020205020404" pitchFamily="49" charset="0"/>
            </a:endParaRPr>
          </a:p>
          <a:p>
            <a:pPr>
              <a:lnSpc>
                <a:spcPct val="115000"/>
              </a:lnSpc>
              <a:defRPr/>
            </a:pPr>
            <a:r>
              <a:rPr lang="hu-HU" sz="1900" dirty="0">
                <a:latin typeface="Courier New" panose="02070309020205020404" pitchFamily="49" charset="0"/>
                <a:ea typeface="Calibri"/>
                <a:cs typeface="Courier New" panose="02070309020205020404" pitchFamily="49" charset="0"/>
              </a:rPr>
              <a:t>personList.stream()</a:t>
            </a:r>
          </a:p>
          <a:p>
            <a:pPr>
              <a:lnSpc>
                <a:spcPct val="115000"/>
              </a:lnSpc>
              <a:defRPr/>
            </a:pPr>
            <a:r>
              <a:rPr lang="hu-HU" sz="1900" dirty="0">
                <a:latin typeface="Courier New" panose="02070309020205020404" pitchFamily="49" charset="0"/>
                <a:ea typeface="Calibri"/>
                <a:cs typeface="Courier New" panose="02070309020205020404" pitchFamily="49" charset="0"/>
              </a:rPr>
              <a:t>	.filter(filterPerson);</a:t>
            </a:r>
            <a:endParaRPr lang="en-US" sz="1900" dirty="0">
              <a:latin typeface="Courier New" panose="02070309020205020404" pitchFamily="49" charset="0"/>
              <a:cs typeface="Courier New" panose="02070309020205020404" pitchFamily="49" charset="0"/>
            </a:endParaRPr>
          </a:p>
          <a:p>
            <a:pPr>
              <a:lnSpc>
                <a:spcPct val="115000"/>
              </a:lnSpc>
              <a:defRPr/>
            </a:pPr>
            <a:endParaRPr lang="hu-HU" sz="1900" dirty="0">
              <a:latin typeface="Courier New" panose="02070309020205020404" pitchFamily="49" charset="0"/>
              <a:ea typeface="Calibri"/>
              <a:cs typeface="Courier New" panose="02070309020205020404" pitchFamily="49" charset="0"/>
            </a:endParaRPr>
          </a:p>
          <a:p>
            <a:pPr>
              <a:lnSpc>
                <a:spcPct val="115000"/>
              </a:lnSpc>
              <a:defRPr/>
            </a:pPr>
            <a:endParaRPr lang="hu-HU" sz="1900" dirty="0">
              <a:latin typeface="Courier New" panose="02070309020205020404" pitchFamily="49" charset="0"/>
              <a:ea typeface="Calibri"/>
              <a:cs typeface="Courier New" panose="02070309020205020404" pitchFamily="49" charset="0"/>
            </a:endParaRPr>
          </a:p>
          <a:p>
            <a:pPr>
              <a:lnSpc>
                <a:spcPct val="115000"/>
              </a:lnSpc>
              <a:defRPr/>
            </a:pPr>
            <a:endParaRPr lang="hu-HU" sz="1900" dirty="0">
              <a:latin typeface="Courier New" panose="02070309020205020404" pitchFamily="49" charset="0"/>
              <a:ea typeface="Calibri"/>
              <a:cs typeface="Courier New" panose="02070309020205020404" pitchFamily="49" charset="0"/>
            </a:endParaRPr>
          </a:p>
        </p:txBody>
      </p:sp>
    </p:spTree>
    <p:extLst>
      <p:ext uri="{BB962C8B-B14F-4D97-AF65-F5344CB8AC3E}">
        <p14:creationId xmlns:p14="http://schemas.microsoft.com/office/powerpoint/2010/main" val="28201277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282" y="184150"/>
            <a:ext cx="6429420" cy="582594"/>
          </a:xfrm>
          <a:effectLst/>
        </p:spPr>
        <p:txBody>
          <a:bodyPr vert="horz" lIns="91440" tIns="45720" rIns="91440" bIns="45720" rtlCol="0" anchor="ctr">
            <a:normAutofit/>
          </a:bodyPr>
          <a:lstStyle/>
          <a:p>
            <a:pPr algn="l"/>
            <a:r>
              <a:rPr lang="hu-HU" sz="2400" dirty="0">
                <a:solidFill>
                  <a:srgbClr val="0073AB"/>
                </a:solidFill>
                <a:latin typeface="Arial" pitchFamily="34" charset="0"/>
                <a:cs typeface="Arial" pitchFamily="34" charset="0"/>
              </a:rPr>
              <a:t>Comparator&lt;T&gt;</a:t>
            </a:r>
            <a:endParaRPr lang="en-US" sz="2400" dirty="0">
              <a:solidFill>
                <a:srgbClr val="0073AB"/>
              </a:solidFill>
              <a:latin typeface="Arial" pitchFamily="34" charset="0"/>
              <a:cs typeface="Arial" pitchFamily="34" charset="0"/>
            </a:endParaRPr>
          </a:p>
        </p:txBody>
      </p:sp>
      <p:sp>
        <p:nvSpPr>
          <p:cNvPr id="4" name="Rectangle 3"/>
          <p:cNvSpPr/>
          <p:nvPr/>
        </p:nvSpPr>
        <p:spPr>
          <a:xfrm>
            <a:off x="232392" y="1096573"/>
            <a:ext cx="8588079" cy="2081211"/>
          </a:xfrm>
          <a:prstGeom prst="rect">
            <a:avLst/>
          </a:prstGeom>
        </p:spPr>
        <p:txBody>
          <a:bodyPr wrap="square">
            <a:spAutoFit/>
          </a:bodyPr>
          <a:lstStyle/>
          <a:p>
            <a:pPr marL="342900" indent="-342900">
              <a:lnSpc>
                <a:spcPct val="115000"/>
              </a:lnSpc>
              <a:buFont typeface="Arial" panose="020B0604020202020204" pitchFamily="34" charset="0"/>
              <a:buChar char="•"/>
              <a:defRPr/>
            </a:pPr>
            <a:r>
              <a:rPr lang="hu-HU" sz="1900" dirty="0">
                <a:latin typeface="Arial" pitchFamily="34" charset="0"/>
                <a:ea typeface="Calibri"/>
                <a:cs typeface="Arial" pitchFamily="34" charset="0"/>
              </a:rPr>
              <a:t>Functional interface</a:t>
            </a:r>
          </a:p>
          <a:p>
            <a:pPr marL="342900" indent="-342900">
              <a:lnSpc>
                <a:spcPct val="115000"/>
              </a:lnSpc>
              <a:buFont typeface="Arial" panose="020B0604020202020204" pitchFamily="34" charset="0"/>
              <a:buChar char="•"/>
              <a:defRPr/>
            </a:pPr>
            <a:r>
              <a:rPr lang="hu-HU" sz="1900" dirty="0">
                <a:latin typeface="Arial" pitchFamily="34" charset="0"/>
                <a:ea typeface="Calibri"/>
                <a:cs typeface="Arial" pitchFamily="34" charset="0"/>
              </a:rPr>
              <a:t>int compare(T o1, T o2)</a:t>
            </a:r>
          </a:p>
          <a:p>
            <a:pPr marL="342900" indent="-342900">
              <a:lnSpc>
                <a:spcPct val="115000"/>
              </a:lnSpc>
              <a:buFont typeface="Arial" panose="020B0604020202020204" pitchFamily="34" charset="0"/>
              <a:buChar char="•"/>
              <a:defRPr/>
            </a:pPr>
            <a:r>
              <a:rPr lang="en-GB" sz="1900" dirty="0">
                <a:latin typeface="Arial" panose="020B0604020202020204" pitchFamily="34" charset="0"/>
                <a:cs typeface="Arial" panose="020B0604020202020204" pitchFamily="34" charset="0"/>
              </a:rPr>
              <a:t>Compares its two arguments for order. Returns a negative integer, zero, or a positive integer as the first argument is less than, equal to, or greater than the second.</a:t>
            </a:r>
            <a:br>
              <a:rPr lang="en-GB" sz="1900" dirty="0">
                <a:latin typeface="Arial" panose="020B0604020202020204" pitchFamily="34" charset="0"/>
                <a:cs typeface="Arial" panose="020B0604020202020204" pitchFamily="34" charset="0"/>
              </a:rPr>
            </a:br>
            <a:endParaRPr lang="hu-HU" sz="1900" dirty="0">
              <a:latin typeface="Arial" pitchFamily="34" charset="0"/>
              <a:ea typeface="Calibri"/>
              <a:cs typeface="Arial" pitchFamily="34" charset="0"/>
            </a:endParaRPr>
          </a:p>
        </p:txBody>
      </p:sp>
    </p:spTree>
    <p:extLst>
      <p:ext uri="{BB962C8B-B14F-4D97-AF65-F5344CB8AC3E}">
        <p14:creationId xmlns:p14="http://schemas.microsoft.com/office/powerpoint/2010/main" val="6521667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282" y="184150"/>
            <a:ext cx="6429420" cy="582594"/>
          </a:xfrm>
          <a:effectLst/>
        </p:spPr>
        <p:txBody>
          <a:bodyPr vert="horz" lIns="91440" tIns="45720" rIns="91440" bIns="45720" rtlCol="0" anchor="ctr">
            <a:normAutofit/>
          </a:bodyPr>
          <a:lstStyle/>
          <a:p>
            <a:pPr algn="l"/>
            <a:r>
              <a:rPr lang="hu-HU" sz="2400" dirty="0">
                <a:solidFill>
                  <a:srgbClr val="0073AB"/>
                </a:solidFill>
                <a:latin typeface="Arial" pitchFamily="34" charset="0"/>
                <a:cs typeface="Arial" pitchFamily="34" charset="0"/>
              </a:rPr>
              <a:t>Default methods in Interfaces</a:t>
            </a:r>
            <a:endParaRPr lang="en-US" sz="2400" dirty="0">
              <a:solidFill>
                <a:srgbClr val="0073AB"/>
              </a:solidFill>
              <a:latin typeface="Arial" pitchFamily="34" charset="0"/>
              <a:cs typeface="Arial" pitchFamily="34" charset="0"/>
            </a:endParaRPr>
          </a:p>
        </p:txBody>
      </p:sp>
      <p:sp>
        <p:nvSpPr>
          <p:cNvPr id="7" name="Content Placeholder 2"/>
          <p:cNvSpPr txBox="1">
            <a:spLocks/>
          </p:cNvSpPr>
          <p:nvPr/>
        </p:nvSpPr>
        <p:spPr>
          <a:xfrm>
            <a:off x="228624" y="1124744"/>
            <a:ext cx="8591848" cy="5112568"/>
          </a:xfrm>
          <a:prstGeom prst="rect">
            <a:avLst/>
          </a:prstGeom>
        </p:spPr>
        <p:txBody>
          <a:bodyPr vert="horz" lIns="91440" tIns="45720" rIns="91440" bIns="45720" rtlCol="0">
            <a:normAutofit/>
          </a:bodyPr>
          <a:lstStyle/>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342900" indent="-342900">
              <a:spcBef>
                <a:spcPct val="20000"/>
              </a:spcBef>
            </a:pPr>
            <a:endParaRPr lang="hu-HU" sz="2000" dirty="0">
              <a:solidFill>
                <a:srgbClr val="0073AB"/>
              </a:solidFill>
              <a:latin typeface="Arial" pitchFamily="34" charset="0"/>
              <a:cs typeface="Arial" pitchFamily="34" charset="0"/>
            </a:endParaRPr>
          </a:p>
          <a:p>
            <a:pPr marL="800100" lvl="1" indent="-342900">
              <a:spcBef>
                <a:spcPct val="20000"/>
              </a:spcBef>
            </a:pPr>
            <a:endParaRPr lang="hu-HU"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800100" lvl="1"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p:txBody>
      </p:sp>
      <p:sp>
        <p:nvSpPr>
          <p:cNvPr id="4" name="Rectangle 3"/>
          <p:cNvSpPr/>
          <p:nvPr/>
        </p:nvSpPr>
        <p:spPr>
          <a:xfrm>
            <a:off x="228624" y="980728"/>
            <a:ext cx="8735864" cy="5186035"/>
          </a:xfrm>
          <a:prstGeom prst="rect">
            <a:avLst/>
          </a:prstGeom>
        </p:spPr>
        <p:txBody>
          <a:bodyPr wrap="square">
            <a:spAutoFit/>
          </a:bodyPr>
          <a:lstStyle/>
          <a:p>
            <a:r>
              <a:rPr lang="en-GB" sz="1900" dirty="0">
                <a:latin typeface="Courier New" panose="02070309020205020404" pitchFamily="49" charset="0"/>
                <a:cs typeface="Courier New" panose="02070309020205020404" pitchFamily="49" charset="0"/>
              </a:rPr>
              <a:t>public interface I</a:t>
            </a:r>
            <a:r>
              <a:rPr lang="hu-HU" sz="1900" dirty="0">
                <a:latin typeface="Courier New" panose="02070309020205020404" pitchFamily="49" charset="0"/>
                <a:cs typeface="Courier New" panose="02070309020205020404" pitchFamily="49" charset="0"/>
              </a:rPr>
              <a:t>Vehicle</a:t>
            </a:r>
            <a:r>
              <a:rPr lang="en-GB" sz="1900" dirty="0">
                <a:latin typeface="Courier New" panose="02070309020205020404" pitchFamily="49" charset="0"/>
                <a:cs typeface="Courier New" panose="02070309020205020404" pitchFamily="49" charset="0"/>
              </a:rPr>
              <a:t> {</a:t>
            </a:r>
          </a:p>
          <a:p>
            <a:r>
              <a:rPr lang="en-GB" sz="1900" dirty="0">
                <a:latin typeface="Courier New" panose="02070309020205020404" pitchFamily="49" charset="0"/>
                <a:cs typeface="Courier New" panose="02070309020205020404" pitchFamily="49" charset="0"/>
              </a:rPr>
              <a:t>	</a:t>
            </a:r>
            <a:r>
              <a:rPr lang="hu-HU" sz="1900" dirty="0">
                <a:latin typeface="Courier New" panose="02070309020205020404" pitchFamily="49" charset="0"/>
                <a:cs typeface="Courier New" panose="02070309020205020404" pitchFamily="49" charset="0"/>
              </a:rPr>
              <a:t>default int </a:t>
            </a:r>
            <a:r>
              <a:rPr lang="en-GB" sz="1900" dirty="0">
                <a:latin typeface="Courier New" panose="02070309020205020404" pitchFamily="49" charset="0"/>
                <a:cs typeface="Courier New" panose="02070309020205020404" pitchFamily="49" charset="0"/>
              </a:rPr>
              <a:t>get</a:t>
            </a:r>
            <a:r>
              <a:rPr lang="hu-HU" sz="1900" dirty="0">
                <a:latin typeface="Courier New" panose="02070309020205020404" pitchFamily="49" charset="0"/>
                <a:cs typeface="Courier New" panose="02070309020205020404" pitchFamily="49" charset="0"/>
              </a:rPr>
              <a:t>NumberOfWheels</a:t>
            </a:r>
            <a:r>
              <a:rPr lang="en-GB" sz="1900" dirty="0">
                <a:latin typeface="Courier New" panose="02070309020205020404" pitchFamily="49" charset="0"/>
                <a:cs typeface="Courier New" panose="02070309020205020404" pitchFamily="49" charset="0"/>
              </a:rPr>
              <a:t>() {</a:t>
            </a:r>
          </a:p>
          <a:p>
            <a:r>
              <a:rPr lang="en-GB" sz="1900" dirty="0">
                <a:latin typeface="Courier New" panose="02070309020205020404" pitchFamily="49" charset="0"/>
                <a:cs typeface="Courier New" panose="02070309020205020404" pitchFamily="49" charset="0"/>
              </a:rPr>
              <a:t>		return</a:t>
            </a:r>
            <a:r>
              <a:rPr lang="hu-HU" sz="1900" dirty="0">
                <a:latin typeface="Courier New" panose="02070309020205020404" pitchFamily="49" charset="0"/>
                <a:cs typeface="Courier New" panose="02070309020205020404" pitchFamily="49" charset="0"/>
              </a:rPr>
              <a:t> 4</a:t>
            </a:r>
            <a:r>
              <a:rPr lang="en-GB" sz="1900" dirty="0">
                <a:latin typeface="Courier New" panose="02070309020205020404" pitchFamily="49" charset="0"/>
                <a:cs typeface="Courier New" panose="02070309020205020404" pitchFamily="49" charset="0"/>
              </a:rPr>
              <a:t>;</a:t>
            </a:r>
          </a:p>
          <a:p>
            <a:r>
              <a:rPr lang="en-GB" sz="1900" dirty="0">
                <a:latin typeface="Courier New" panose="02070309020205020404" pitchFamily="49" charset="0"/>
                <a:cs typeface="Courier New" panose="02070309020205020404" pitchFamily="49" charset="0"/>
              </a:rPr>
              <a:t>	}	</a:t>
            </a:r>
          </a:p>
          <a:p>
            <a:r>
              <a:rPr lang="en-GB" sz="1900" dirty="0">
                <a:latin typeface="Courier New" panose="02070309020205020404" pitchFamily="49" charset="0"/>
                <a:cs typeface="Courier New" panose="02070309020205020404" pitchFamily="49" charset="0"/>
              </a:rPr>
              <a:t>}</a:t>
            </a:r>
            <a:endParaRPr lang="hu-HU" sz="1900" dirty="0">
              <a:latin typeface="Courier New" panose="02070309020205020404" pitchFamily="49" charset="0"/>
              <a:cs typeface="Courier New" panose="02070309020205020404" pitchFamily="49" charset="0"/>
            </a:endParaRPr>
          </a:p>
          <a:p>
            <a:r>
              <a:rPr lang="hu-HU" sz="1900" dirty="0">
                <a:solidFill>
                  <a:schemeClr val="accent3"/>
                </a:solidFill>
                <a:latin typeface="Courier New" panose="02070309020205020404" pitchFamily="49" charset="0"/>
                <a:cs typeface="Courier New" panose="02070309020205020404" pitchFamily="49" charset="0"/>
              </a:rPr>
              <a:t>//Example of calling getNumberOfWheels</a:t>
            </a:r>
          </a:p>
          <a:p>
            <a:r>
              <a:rPr lang="hu-HU" sz="1900" dirty="0">
                <a:latin typeface="Courier New" panose="02070309020205020404" pitchFamily="49" charset="0"/>
                <a:cs typeface="Courier New" panose="02070309020205020404" pitchFamily="49" charset="0"/>
              </a:rPr>
              <a:t>int numberOfWheels = IVehicle.getNumberOfWheels();</a:t>
            </a:r>
          </a:p>
          <a:p>
            <a:endParaRPr lang="hu-HU" sz="1900" dirty="0">
              <a:latin typeface="Courier New" panose="02070309020205020404" pitchFamily="49" charset="0"/>
              <a:cs typeface="Courier New" panose="02070309020205020404" pitchFamily="49" charset="0"/>
            </a:endParaRPr>
          </a:p>
          <a:p>
            <a:r>
              <a:rPr lang="en-GB" sz="2000" dirty="0">
                <a:latin typeface="Arial" panose="020B0604020202020204" pitchFamily="34" charset="0"/>
                <a:cs typeface="Arial" panose="020B0604020202020204" pitchFamily="34" charset="0"/>
              </a:rPr>
              <a:t>It's not equivalent to abstract methods because it's not required to be implemented</a:t>
            </a:r>
            <a:r>
              <a:rPr lang="hu-HU" sz="2000" dirty="0">
                <a:latin typeface="Arial" panose="020B0604020202020204" pitchFamily="34" charset="0"/>
                <a:cs typeface="Arial" panose="020B0604020202020204" pitchFamily="34" charset="0"/>
              </a:rPr>
              <a:t>. </a:t>
            </a:r>
            <a:r>
              <a:rPr lang="en-GB" sz="2000" dirty="0">
                <a:latin typeface="Arial" panose="020B0604020202020204" pitchFamily="34" charset="0"/>
                <a:cs typeface="Arial" panose="020B0604020202020204" pitchFamily="34" charset="0"/>
              </a:rPr>
              <a:t>With default methods it's possible to create new functionality without modify older implementations</a:t>
            </a:r>
          </a:p>
          <a:p>
            <a:endParaRPr lang="hu-HU"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Declared using the keyword default</a:t>
            </a:r>
            <a:endParaRPr lang="hu-HU"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Are fully </a:t>
            </a:r>
            <a:r>
              <a:rPr lang="en-GB" sz="2000" dirty="0" err="1">
                <a:latin typeface="Arial" panose="020B0604020202020204" pitchFamily="34" charset="0"/>
                <a:cs typeface="Arial" panose="020B0604020202020204" pitchFamily="34" charset="0"/>
              </a:rPr>
              <a:t>implemen</a:t>
            </a:r>
            <a:r>
              <a:rPr lang="hu-HU" sz="2000" dirty="0">
                <a:latin typeface="Arial" panose="020B0604020202020204" pitchFamily="34" charset="0"/>
                <a:cs typeface="Arial" panose="020B0604020202020204" pitchFamily="34" charset="0"/>
              </a:rPr>
              <a:t>ted</a:t>
            </a:r>
            <a:r>
              <a:rPr lang="en-GB" sz="2000" dirty="0">
                <a:latin typeface="Arial" panose="020B0604020202020204" pitchFamily="34" charset="0"/>
                <a:cs typeface="Arial" panose="020B0604020202020204" pitchFamily="34" charset="0"/>
              </a:rPr>
              <a:t> methods</a:t>
            </a:r>
            <a:r>
              <a:rPr lang="hu-HU" sz="2000" dirty="0">
                <a:latin typeface="Arial" panose="020B0604020202020204" pitchFamily="34" charset="0"/>
                <a:cs typeface="Arial" panose="020B0604020202020204" pitchFamily="34" charset="0"/>
              </a:rPr>
              <a:t> </a:t>
            </a:r>
            <a:r>
              <a:rPr lang="en-GB" sz="2000" dirty="0">
                <a:latin typeface="Arial" panose="020B0604020202020204" pitchFamily="34" charset="0"/>
                <a:cs typeface="Arial" panose="020B0604020202020204" pitchFamily="34" charset="0"/>
              </a:rPr>
              <a:t>within an interface </a:t>
            </a:r>
            <a:endParaRPr lang="hu-HU"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Provide useful inheritance mechanics</a:t>
            </a:r>
          </a:p>
          <a:p>
            <a:endParaRPr lang="hu-HU" sz="2000" dirty="0"/>
          </a:p>
          <a:p>
            <a:r>
              <a:rPr lang="en-GB" sz="19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1708230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282" y="184150"/>
            <a:ext cx="6429420" cy="582594"/>
          </a:xfrm>
          <a:effectLst/>
        </p:spPr>
        <p:txBody>
          <a:bodyPr vert="horz" lIns="91440" tIns="45720" rIns="91440" bIns="45720" rtlCol="0" anchor="ctr">
            <a:normAutofit/>
          </a:bodyPr>
          <a:lstStyle/>
          <a:p>
            <a:pPr algn="l"/>
            <a:r>
              <a:rPr lang="hu-HU" sz="2400" dirty="0">
                <a:solidFill>
                  <a:srgbClr val="0073AB"/>
                </a:solidFill>
                <a:latin typeface="Arial" pitchFamily="34" charset="0"/>
                <a:cs typeface="Arial" pitchFamily="34" charset="0"/>
              </a:rPr>
              <a:t>Stream operations - sorting</a:t>
            </a:r>
            <a:endParaRPr lang="en-US" sz="2400" dirty="0">
              <a:solidFill>
                <a:srgbClr val="0073AB"/>
              </a:solidFill>
              <a:latin typeface="Arial" pitchFamily="34" charset="0"/>
              <a:cs typeface="Arial" pitchFamily="34" charset="0"/>
            </a:endParaRPr>
          </a:p>
        </p:txBody>
      </p:sp>
      <p:sp>
        <p:nvSpPr>
          <p:cNvPr id="7" name="Content Placeholder 2"/>
          <p:cNvSpPr txBox="1">
            <a:spLocks/>
          </p:cNvSpPr>
          <p:nvPr/>
        </p:nvSpPr>
        <p:spPr>
          <a:xfrm>
            <a:off x="214282" y="1083219"/>
            <a:ext cx="8591848" cy="5112568"/>
          </a:xfrm>
          <a:prstGeom prst="rect">
            <a:avLst/>
          </a:prstGeom>
        </p:spPr>
        <p:txBody>
          <a:bodyPr vert="horz" lIns="91440" tIns="45720" rIns="91440" bIns="45720" rtlCol="0">
            <a:normAutofit/>
          </a:bodyPr>
          <a:lstStyle/>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342900" indent="-342900">
              <a:spcBef>
                <a:spcPct val="20000"/>
              </a:spcBef>
            </a:pPr>
            <a:endParaRPr lang="hu-HU" sz="2000" dirty="0">
              <a:solidFill>
                <a:srgbClr val="0073AB"/>
              </a:solidFill>
              <a:latin typeface="Arial" pitchFamily="34" charset="0"/>
              <a:cs typeface="Arial" pitchFamily="34" charset="0"/>
            </a:endParaRPr>
          </a:p>
          <a:p>
            <a:pPr marL="800100" lvl="1" indent="-342900">
              <a:spcBef>
                <a:spcPct val="20000"/>
              </a:spcBef>
            </a:pPr>
            <a:endParaRPr lang="hu-HU"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800100" lvl="1"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p:txBody>
      </p:sp>
      <p:sp>
        <p:nvSpPr>
          <p:cNvPr id="3" name="Rectangle 2"/>
          <p:cNvSpPr/>
          <p:nvPr/>
        </p:nvSpPr>
        <p:spPr>
          <a:xfrm>
            <a:off x="214282" y="1028343"/>
            <a:ext cx="8606190" cy="4801314"/>
          </a:xfrm>
          <a:prstGeom prst="rect">
            <a:avLst/>
          </a:prstGeom>
        </p:spPr>
        <p:txBody>
          <a:bodyPr wrap="square">
            <a:spAutoFit/>
          </a:bodyPr>
          <a:lstStyle/>
          <a:p>
            <a:r>
              <a:rPr lang="en-GB" sz="1700" dirty="0">
                <a:solidFill>
                  <a:schemeClr val="accent3"/>
                </a:solidFill>
                <a:latin typeface="Courier New" panose="02070309020205020404" pitchFamily="49" charset="0"/>
                <a:cs typeface="Courier New" panose="02070309020205020404" pitchFamily="49" charset="0"/>
              </a:rPr>
              <a:t>//Before Java </a:t>
            </a:r>
            <a:r>
              <a:rPr lang="hu-HU" sz="1700" dirty="0">
                <a:solidFill>
                  <a:schemeClr val="accent3"/>
                </a:solidFill>
                <a:latin typeface="Courier New" panose="02070309020205020404" pitchFamily="49" charset="0"/>
                <a:cs typeface="Courier New" panose="02070309020205020404" pitchFamily="49" charset="0"/>
              </a:rPr>
              <a:t>8</a:t>
            </a:r>
            <a:endParaRPr lang="en-GB" sz="1700" dirty="0">
              <a:solidFill>
                <a:schemeClr val="accent3"/>
              </a:solidFill>
              <a:latin typeface="Courier New" panose="02070309020205020404" pitchFamily="49" charset="0"/>
              <a:cs typeface="Courier New" panose="02070309020205020404" pitchFamily="49" charset="0"/>
            </a:endParaRPr>
          </a:p>
          <a:p>
            <a:r>
              <a:rPr lang="en-GB" sz="1700" dirty="0" err="1">
                <a:latin typeface="Courier New" panose="02070309020205020404" pitchFamily="49" charset="0"/>
                <a:cs typeface="Courier New" panose="02070309020205020404" pitchFamily="49" charset="0"/>
              </a:rPr>
              <a:t>Collections.sort</a:t>
            </a:r>
            <a:r>
              <a:rPr lang="en-GB" sz="1700" dirty="0">
                <a:latin typeface="Courier New" panose="02070309020205020404" pitchFamily="49" charset="0"/>
                <a:cs typeface="Courier New" panose="02070309020205020404" pitchFamily="49" charset="0"/>
              </a:rPr>
              <a:t>(</a:t>
            </a:r>
            <a:r>
              <a:rPr lang="en-GB" sz="1700" dirty="0" err="1">
                <a:latin typeface="Courier New" panose="02070309020205020404" pitchFamily="49" charset="0"/>
                <a:cs typeface="Courier New" panose="02070309020205020404" pitchFamily="49" charset="0"/>
              </a:rPr>
              <a:t>personList</a:t>
            </a:r>
            <a:r>
              <a:rPr lang="en-GB" sz="1700" dirty="0">
                <a:latin typeface="Courier New" panose="02070309020205020404" pitchFamily="49" charset="0"/>
                <a:cs typeface="Courier New" panose="02070309020205020404" pitchFamily="49" charset="0"/>
              </a:rPr>
              <a:t>, new Comparator&lt;Person&gt;() { </a:t>
            </a:r>
          </a:p>
          <a:p>
            <a:r>
              <a:rPr lang="hu-HU" sz="1700" dirty="0">
                <a:latin typeface="Courier New" panose="02070309020205020404" pitchFamily="49" charset="0"/>
                <a:cs typeface="Courier New" panose="02070309020205020404" pitchFamily="49" charset="0"/>
              </a:rPr>
              <a:t>  </a:t>
            </a:r>
            <a:r>
              <a:rPr lang="en-GB" sz="1700" dirty="0">
                <a:latin typeface="Courier New" panose="02070309020205020404" pitchFamily="49" charset="0"/>
                <a:cs typeface="Courier New" panose="02070309020205020404" pitchFamily="49" charset="0"/>
              </a:rPr>
              <a:t>public </a:t>
            </a:r>
            <a:r>
              <a:rPr lang="en-GB" sz="1700" dirty="0" err="1">
                <a:latin typeface="Courier New" panose="02070309020205020404" pitchFamily="49" charset="0"/>
                <a:cs typeface="Courier New" panose="02070309020205020404" pitchFamily="49" charset="0"/>
              </a:rPr>
              <a:t>int</a:t>
            </a:r>
            <a:r>
              <a:rPr lang="en-GB" sz="1700" dirty="0">
                <a:latin typeface="Courier New" panose="02070309020205020404" pitchFamily="49" charset="0"/>
                <a:cs typeface="Courier New" panose="02070309020205020404" pitchFamily="49" charset="0"/>
              </a:rPr>
              <a:t> compare(Person p1, Person p2) { </a:t>
            </a:r>
          </a:p>
          <a:p>
            <a:r>
              <a:rPr lang="hu-HU" sz="1700" dirty="0">
                <a:latin typeface="Courier New" panose="02070309020205020404" pitchFamily="49" charset="0"/>
                <a:cs typeface="Courier New" panose="02070309020205020404" pitchFamily="49" charset="0"/>
              </a:rPr>
              <a:t>    </a:t>
            </a:r>
            <a:r>
              <a:rPr lang="en-GB" sz="1700" dirty="0">
                <a:latin typeface="Courier New" panose="02070309020205020404" pitchFamily="49" charset="0"/>
                <a:cs typeface="Courier New" panose="02070309020205020404" pitchFamily="49" charset="0"/>
              </a:rPr>
              <a:t>return p1.getLastName().</a:t>
            </a:r>
            <a:r>
              <a:rPr lang="en-GB" sz="1700" dirty="0" err="1">
                <a:latin typeface="Courier New" panose="02070309020205020404" pitchFamily="49" charset="0"/>
                <a:cs typeface="Courier New" panose="02070309020205020404" pitchFamily="49" charset="0"/>
              </a:rPr>
              <a:t>compareTo</a:t>
            </a:r>
            <a:r>
              <a:rPr lang="en-GB" sz="1700" dirty="0">
                <a:latin typeface="Courier New" panose="02070309020205020404" pitchFamily="49" charset="0"/>
                <a:cs typeface="Courier New" panose="02070309020205020404" pitchFamily="49" charset="0"/>
              </a:rPr>
              <a:t>(p2.getLastName()); </a:t>
            </a:r>
          </a:p>
          <a:p>
            <a:r>
              <a:rPr lang="hu-HU" sz="1700" dirty="0">
                <a:latin typeface="Courier New" panose="02070309020205020404" pitchFamily="49" charset="0"/>
                <a:cs typeface="Courier New" panose="02070309020205020404" pitchFamily="49" charset="0"/>
              </a:rPr>
              <a:t>  </a:t>
            </a:r>
            <a:r>
              <a:rPr lang="en-GB" sz="1700" dirty="0">
                <a:latin typeface="Courier New" panose="02070309020205020404" pitchFamily="49" charset="0"/>
                <a:cs typeface="Courier New" panose="02070309020205020404" pitchFamily="49" charset="0"/>
              </a:rPr>
              <a:t>} </a:t>
            </a:r>
          </a:p>
          <a:p>
            <a:r>
              <a:rPr lang="en-GB" sz="1700" dirty="0">
                <a:latin typeface="Courier New" panose="02070309020205020404" pitchFamily="49" charset="0"/>
                <a:cs typeface="Courier New" panose="02070309020205020404" pitchFamily="49" charset="0"/>
              </a:rPr>
              <a:t>});</a:t>
            </a:r>
            <a:endParaRPr lang="hu-HU" sz="1700" dirty="0">
              <a:latin typeface="Courier New" panose="02070309020205020404" pitchFamily="49" charset="0"/>
              <a:cs typeface="Courier New" panose="02070309020205020404" pitchFamily="49" charset="0"/>
            </a:endParaRPr>
          </a:p>
          <a:p>
            <a:endParaRPr lang="hu-HU" sz="1700" dirty="0">
              <a:latin typeface="Courier New" panose="02070309020205020404" pitchFamily="49" charset="0"/>
              <a:cs typeface="Courier New" panose="02070309020205020404" pitchFamily="49" charset="0"/>
            </a:endParaRPr>
          </a:p>
          <a:p>
            <a:r>
              <a:rPr lang="en-GB" sz="1700" dirty="0">
                <a:latin typeface="Courier New" panose="02070309020205020404" pitchFamily="49" charset="0"/>
                <a:cs typeface="Courier New" panose="02070309020205020404" pitchFamily="49" charset="0"/>
              </a:rPr>
              <a:t>for(Person p : </a:t>
            </a:r>
            <a:r>
              <a:rPr lang="en-GB" sz="1700" dirty="0" err="1">
                <a:latin typeface="Courier New" panose="02070309020205020404" pitchFamily="49" charset="0"/>
                <a:cs typeface="Courier New" panose="02070309020205020404" pitchFamily="49" charset="0"/>
              </a:rPr>
              <a:t>personList</a:t>
            </a:r>
            <a:r>
              <a:rPr lang="en-GB" sz="1700" dirty="0">
                <a:latin typeface="Courier New" panose="02070309020205020404" pitchFamily="49" charset="0"/>
                <a:cs typeface="Courier New" panose="02070309020205020404" pitchFamily="49" charset="0"/>
              </a:rPr>
              <a:t>) {</a:t>
            </a:r>
          </a:p>
          <a:p>
            <a:r>
              <a:rPr lang="hu-HU" sz="1700" dirty="0">
                <a:latin typeface="Courier New" panose="02070309020205020404" pitchFamily="49" charset="0"/>
                <a:cs typeface="Courier New" panose="02070309020205020404" pitchFamily="49" charset="0"/>
              </a:rPr>
              <a:t>	</a:t>
            </a:r>
            <a:r>
              <a:rPr lang="en-GB" sz="1700" dirty="0" err="1">
                <a:latin typeface="Courier New" panose="02070309020205020404" pitchFamily="49" charset="0"/>
                <a:cs typeface="Courier New" panose="02070309020205020404" pitchFamily="49" charset="0"/>
              </a:rPr>
              <a:t>System.out.println</a:t>
            </a:r>
            <a:r>
              <a:rPr lang="en-GB" sz="1700" dirty="0">
                <a:latin typeface="Courier New" panose="02070309020205020404" pitchFamily="49" charset="0"/>
                <a:cs typeface="Courier New" panose="02070309020205020404" pitchFamily="49" charset="0"/>
              </a:rPr>
              <a:t>(p);</a:t>
            </a:r>
          </a:p>
          <a:p>
            <a:r>
              <a:rPr lang="en-GB" sz="1700" dirty="0">
                <a:latin typeface="Courier New" panose="02070309020205020404" pitchFamily="49" charset="0"/>
                <a:cs typeface="Courier New" panose="02070309020205020404" pitchFamily="49" charset="0"/>
              </a:rPr>
              <a:t>}		</a:t>
            </a:r>
          </a:p>
          <a:p>
            <a:endParaRPr lang="en-GB" sz="1700" dirty="0">
              <a:latin typeface="Courier New" panose="02070309020205020404" pitchFamily="49" charset="0"/>
              <a:cs typeface="Courier New" panose="02070309020205020404" pitchFamily="49" charset="0"/>
            </a:endParaRPr>
          </a:p>
          <a:p>
            <a:r>
              <a:rPr lang="en-GB" sz="1700" dirty="0">
                <a:solidFill>
                  <a:schemeClr val="accent3"/>
                </a:solidFill>
                <a:latin typeface="Courier New" panose="02070309020205020404" pitchFamily="49" charset="0"/>
                <a:cs typeface="Courier New" panose="02070309020205020404" pitchFamily="49" charset="0"/>
              </a:rPr>
              <a:t>//Lambda expression </a:t>
            </a:r>
          </a:p>
          <a:p>
            <a:r>
              <a:rPr lang="en-GB" sz="1700" dirty="0">
                <a:latin typeface="Courier New" panose="02070309020205020404" pitchFamily="49" charset="0"/>
                <a:cs typeface="Courier New" panose="02070309020205020404" pitchFamily="49" charset="0"/>
              </a:rPr>
              <a:t>Comparator&lt;Person&gt; </a:t>
            </a:r>
            <a:r>
              <a:rPr lang="en-GB" sz="1700" dirty="0" err="1">
                <a:latin typeface="Courier New" panose="02070309020205020404" pitchFamily="49" charset="0"/>
                <a:cs typeface="Courier New" panose="02070309020205020404" pitchFamily="49" charset="0"/>
              </a:rPr>
              <a:t>compareByName</a:t>
            </a:r>
            <a:r>
              <a:rPr lang="en-GB" sz="1700" dirty="0">
                <a:latin typeface="Courier New" panose="02070309020205020404" pitchFamily="49" charset="0"/>
                <a:cs typeface="Courier New" panose="02070309020205020404" pitchFamily="49" charset="0"/>
              </a:rPr>
              <a:t> = (p1, p2) -&gt; </a:t>
            </a:r>
            <a:r>
              <a:rPr lang="hu-HU" sz="1700" dirty="0">
                <a:latin typeface="Courier New" panose="02070309020205020404" pitchFamily="49" charset="0"/>
                <a:cs typeface="Courier New" panose="02070309020205020404" pitchFamily="49" charset="0"/>
              </a:rPr>
              <a:t>	</a:t>
            </a:r>
            <a:r>
              <a:rPr lang="en-GB" sz="1700" dirty="0">
                <a:latin typeface="Courier New" panose="02070309020205020404" pitchFamily="49" charset="0"/>
                <a:cs typeface="Courier New" panose="02070309020205020404" pitchFamily="49" charset="0"/>
              </a:rPr>
              <a:t>p1.getLastName().</a:t>
            </a:r>
            <a:r>
              <a:rPr lang="en-GB" sz="1700" dirty="0" err="1">
                <a:latin typeface="Courier New" panose="02070309020205020404" pitchFamily="49" charset="0"/>
                <a:cs typeface="Courier New" panose="02070309020205020404" pitchFamily="49" charset="0"/>
              </a:rPr>
              <a:t>compareTo</a:t>
            </a:r>
            <a:r>
              <a:rPr lang="en-GB" sz="1700" dirty="0">
                <a:latin typeface="Courier New" panose="02070309020205020404" pitchFamily="49" charset="0"/>
                <a:cs typeface="Courier New" panose="02070309020205020404" pitchFamily="49" charset="0"/>
              </a:rPr>
              <a:t>(p2.getLastName());</a:t>
            </a:r>
          </a:p>
          <a:p>
            <a:endParaRPr lang="en-GB" sz="1700" dirty="0">
              <a:latin typeface="Courier New" panose="02070309020205020404" pitchFamily="49" charset="0"/>
              <a:cs typeface="Courier New" panose="02070309020205020404" pitchFamily="49" charset="0"/>
            </a:endParaRPr>
          </a:p>
          <a:p>
            <a:r>
              <a:rPr lang="en-GB" sz="1700" dirty="0" err="1">
                <a:latin typeface="Courier New" panose="02070309020205020404" pitchFamily="49" charset="0"/>
                <a:cs typeface="Courier New" panose="02070309020205020404" pitchFamily="49" charset="0"/>
              </a:rPr>
              <a:t>personList.stream</a:t>
            </a:r>
            <a:r>
              <a:rPr lang="en-GB" sz="1700" dirty="0">
                <a:latin typeface="Courier New" panose="02070309020205020404" pitchFamily="49" charset="0"/>
                <a:cs typeface="Courier New" panose="02070309020205020404" pitchFamily="49" charset="0"/>
              </a:rPr>
              <a:t>()</a:t>
            </a:r>
          </a:p>
          <a:p>
            <a:r>
              <a:rPr lang="en-GB" sz="1700" dirty="0">
                <a:latin typeface="Courier New" panose="02070309020205020404" pitchFamily="49" charset="0"/>
                <a:cs typeface="Courier New" panose="02070309020205020404" pitchFamily="49" charset="0"/>
              </a:rPr>
              <a:t>	.sorted(</a:t>
            </a:r>
            <a:r>
              <a:rPr lang="en-GB" sz="1700" dirty="0" err="1">
                <a:latin typeface="Courier New" panose="02070309020205020404" pitchFamily="49" charset="0"/>
                <a:cs typeface="Courier New" panose="02070309020205020404" pitchFamily="49" charset="0"/>
              </a:rPr>
              <a:t>compareByName</a:t>
            </a:r>
            <a:r>
              <a:rPr lang="en-GB" sz="1700" dirty="0">
                <a:latin typeface="Courier New" panose="02070309020205020404" pitchFamily="49" charset="0"/>
                <a:cs typeface="Courier New" panose="02070309020205020404" pitchFamily="49" charset="0"/>
              </a:rPr>
              <a:t>)</a:t>
            </a:r>
          </a:p>
          <a:p>
            <a:r>
              <a:rPr lang="en-GB" sz="1700" dirty="0">
                <a:latin typeface="Courier New" panose="02070309020205020404" pitchFamily="49" charset="0"/>
                <a:cs typeface="Courier New" panose="02070309020205020404" pitchFamily="49" charset="0"/>
              </a:rPr>
              <a:t>	.</a:t>
            </a:r>
            <a:r>
              <a:rPr lang="en-GB" sz="1700" dirty="0" err="1">
                <a:latin typeface="Courier New" panose="02070309020205020404" pitchFamily="49" charset="0"/>
                <a:cs typeface="Courier New" panose="02070309020205020404" pitchFamily="49" charset="0"/>
              </a:rPr>
              <a:t>forEach</a:t>
            </a:r>
            <a:r>
              <a:rPr lang="en-GB" sz="1700" dirty="0">
                <a:latin typeface="Courier New" panose="02070309020205020404" pitchFamily="49" charset="0"/>
                <a:cs typeface="Courier New" panose="02070309020205020404" pitchFamily="49" charset="0"/>
              </a:rPr>
              <a:t>(</a:t>
            </a:r>
            <a:r>
              <a:rPr lang="hu-HU" sz="1700" dirty="0">
                <a:latin typeface="Courier New" panose="02070309020205020404" pitchFamily="49" charset="0"/>
                <a:cs typeface="Courier New" panose="02070309020205020404" pitchFamily="49" charset="0"/>
              </a:rPr>
              <a:t>System.out::println</a:t>
            </a:r>
            <a:r>
              <a:rPr lang="en-GB" sz="17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6957337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282" y="184150"/>
            <a:ext cx="6429420" cy="582594"/>
          </a:xfrm>
          <a:effectLst/>
        </p:spPr>
        <p:txBody>
          <a:bodyPr vert="horz" lIns="91440" tIns="45720" rIns="91440" bIns="45720" rtlCol="0" anchor="ctr">
            <a:normAutofit/>
          </a:bodyPr>
          <a:lstStyle/>
          <a:p>
            <a:pPr algn="l"/>
            <a:r>
              <a:rPr lang="hu-HU" sz="2400" dirty="0">
                <a:solidFill>
                  <a:srgbClr val="0073AB"/>
                </a:solidFill>
                <a:latin typeface="Arial" pitchFamily="34" charset="0"/>
                <a:cs typeface="Arial" pitchFamily="34" charset="0"/>
              </a:rPr>
              <a:t>Stream operations – Method chaining</a:t>
            </a:r>
            <a:endParaRPr lang="en-US" sz="2400" dirty="0">
              <a:solidFill>
                <a:srgbClr val="0073AB"/>
              </a:solidFill>
              <a:latin typeface="Arial" pitchFamily="34" charset="0"/>
              <a:cs typeface="Arial" pitchFamily="34" charset="0"/>
            </a:endParaRPr>
          </a:p>
        </p:txBody>
      </p:sp>
      <p:sp>
        <p:nvSpPr>
          <p:cNvPr id="7" name="Content Placeholder 2"/>
          <p:cNvSpPr txBox="1">
            <a:spLocks/>
          </p:cNvSpPr>
          <p:nvPr/>
        </p:nvSpPr>
        <p:spPr>
          <a:xfrm>
            <a:off x="228624" y="1124744"/>
            <a:ext cx="8591848" cy="5112568"/>
          </a:xfrm>
          <a:prstGeom prst="rect">
            <a:avLst/>
          </a:prstGeom>
        </p:spPr>
        <p:txBody>
          <a:bodyPr vert="horz" lIns="91440" tIns="45720" rIns="91440" bIns="45720" rtlCol="0">
            <a:normAutofit/>
          </a:bodyPr>
          <a:lstStyle/>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342900" indent="-342900">
              <a:spcBef>
                <a:spcPct val="20000"/>
              </a:spcBef>
            </a:pPr>
            <a:endParaRPr lang="hu-HU" sz="2000" dirty="0">
              <a:solidFill>
                <a:srgbClr val="0073AB"/>
              </a:solidFill>
              <a:latin typeface="Arial" pitchFamily="34" charset="0"/>
              <a:cs typeface="Arial" pitchFamily="34" charset="0"/>
            </a:endParaRPr>
          </a:p>
          <a:p>
            <a:pPr marL="800100" lvl="1" indent="-342900">
              <a:spcBef>
                <a:spcPct val="20000"/>
              </a:spcBef>
            </a:pPr>
            <a:endParaRPr lang="hu-HU"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800100" lvl="1"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p:txBody>
      </p:sp>
      <p:sp>
        <p:nvSpPr>
          <p:cNvPr id="3" name="Rectangle 2"/>
          <p:cNvSpPr/>
          <p:nvPr/>
        </p:nvSpPr>
        <p:spPr>
          <a:xfrm>
            <a:off x="107504" y="908721"/>
            <a:ext cx="8712968" cy="4233467"/>
          </a:xfrm>
          <a:prstGeom prst="rect">
            <a:avLst/>
          </a:prstGeom>
        </p:spPr>
        <p:txBody>
          <a:bodyPr wrap="square">
            <a:spAutoFit/>
          </a:bodyPr>
          <a:lstStyle/>
          <a:p>
            <a:pPr>
              <a:lnSpc>
                <a:spcPct val="115000"/>
              </a:lnSpc>
              <a:defRPr/>
            </a:pPr>
            <a:r>
              <a:rPr lang="hu-HU" dirty="0">
                <a:solidFill>
                  <a:schemeClr val="accent3"/>
                </a:solidFill>
                <a:latin typeface="Courier New" panose="02070309020205020404" pitchFamily="49" charset="0"/>
                <a:ea typeface="Calibri"/>
                <a:cs typeface="Courier New" panose="02070309020205020404" pitchFamily="49" charset="0"/>
              </a:rPr>
              <a:t>//Example of chaining methods</a:t>
            </a:r>
          </a:p>
          <a:p>
            <a:pPr>
              <a:lnSpc>
                <a:spcPct val="115000"/>
              </a:lnSpc>
              <a:defRPr/>
            </a:pPr>
            <a:r>
              <a:rPr lang="hu-HU" dirty="0">
                <a:latin typeface="Courier New" panose="02070309020205020404" pitchFamily="49" charset="0"/>
                <a:ea typeface="Calibri"/>
                <a:cs typeface="Courier New" panose="02070309020205020404" pitchFamily="49" charset="0"/>
              </a:rPr>
              <a:t>List&lt;Person&gt; result = personList.stream()</a:t>
            </a:r>
          </a:p>
          <a:p>
            <a:pPr>
              <a:lnSpc>
                <a:spcPct val="115000"/>
              </a:lnSpc>
              <a:defRPr/>
            </a:pPr>
            <a:r>
              <a:rPr lang="hu-HU" dirty="0">
                <a:latin typeface="Courier New" panose="02070309020205020404" pitchFamily="49" charset="0"/>
                <a:ea typeface="Calibri"/>
                <a:cs typeface="Courier New" panose="02070309020205020404" pitchFamily="49" charset="0"/>
              </a:rPr>
              <a:t>	.filter(p -&gt; p.getAge() &gt; 20)</a:t>
            </a:r>
          </a:p>
          <a:p>
            <a:pPr>
              <a:lnSpc>
                <a:spcPct val="115000"/>
              </a:lnSpc>
              <a:defRPr/>
            </a:pPr>
            <a:r>
              <a:rPr lang="hu-HU" dirty="0">
                <a:latin typeface="Courier New" panose="02070309020205020404" pitchFamily="49" charset="0"/>
                <a:ea typeface="Calibri"/>
                <a:cs typeface="Courier New" panose="02070309020205020404" pitchFamily="49" charset="0"/>
              </a:rPr>
              <a:t>	.filter(p -&gt; p.getFirstName().equals(„asd”))</a:t>
            </a:r>
          </a:p>
          <a:p>
            <a:pPr>
              <a:lnSpc>
                <a:spcPct val="115000"/>
              </a:lnSpc>
              <a:defRPr/>
            </a:pPr>
            <a:r>
              <a:rPr lang="hu-HU" dirty="0">
                <a:latin typeface="Courier New" panose="02070309020205020404" pitchFamily="49" charset="0"/>
                <a:ea typeface="Calibri"/>
                <a:cs typeface="Courier New" panose="02070309020205020404" pitchFamily="49" charset="0"/>
              </a:rPr>
              <a:t>	.collect(Collectors.toList());</a:t>
            </a:r>
          </a:p>
          <a:p>
            <a:pPr>
              <a:lnSpc>
                <a:spcPct val="115000"/>
              </a:lnSpc>
              <a:defRPr/>
            </a:pPr>
            <a:endParaRPr lang="hu-HU" dirty="0">
              <a:latin typeface="Courier New" panose="02070309020205020404" pitchFamily="49" charset="0"/>
              <a:ea typeface="Calibri"/>
              <a:cs typeface="Courier New" panose="02070309020205020404" pitchFamily="49" charset="0"/>
            </a:endParaRPr>
          </a:p>
          <a:p>
            <a:pPr>
              <a:lnSpc>
                <a:spcPct val="115000"/>
              </a:lnSpc>
              <a:defRPr/>
            </a:pPr>
            <a:r>
              <a:rPr lang="hu-HU" dirty="0">
                <a:solidFill>
                  <a:schemeClr val="accent3"/>
                </a:solidFill>
                <a:latin typeface="Courier New" panose="02070309020205020404" pitchFamily="49" charset="0"/>
                <a:ea typeface="Calibri"/>
                <a:cs typeface="Courier New" panose="02070309020205020404" pitchFamily="49" charset="0"/>
              </a:rPr>
              <a:t>//or</a:t>
            </a:r>
          </a:p>
          <a:p>
            <a:pPr>
              <a:lnSpc>
                <a:spcPct val="115000"/>
              </a:lnSpc>
              <a:defRPr/>
            </a:pPr>
            <a:endParaRPr lang="hu-HU" dirty="0">
              <a:solidFill>
                <a:schemeClr val="accent3"/>
              </a:solidFill>
              <a:latin typeface="Courier New" panose="02070309020205020404" pitchFamily="49" charset="0"/>
              <a:ea typeface="Calibri"/>
              <a:cs typeface="Courier New" panose="02070309020205020404" pitchFamily="49" charset="0"/>
            </a:endParaRPr>
          </a:p>
          <a:p>
            <a:pPr>
              <a:lnSpc>
                <a:spcPct val="115000"/>
              </a:lnSpc>
              <a:defRPr/>
            </a:pPr>
            <a:r>
              <a:rPr lang="hu-HU" dirty="0">
                <a:latin typeface="Courier New" panose="02070309020205020404" pitchFamily="49" charset="0"/>
                <a:ea typeface="Calibri"/>
                <a:cs typeface="Courier New" panose="02070309020205020404" pitchFamily="49" charset="0"/>
              </a:rPr>
              <a:t>List&lt;Person&gt; result = personList.stream()</a:t>
            </a:r>
          </a:p>
          <a:p>
            <a:pPr>
              <a:lnSpc>
                <a:spcPct val="115000"/>
              </a:lnSpc>
              <a:defRPr/>
            </a:pPr>
            <a:r>
              <a:rPr lang="hu-HU" dirty="0">
                <a:latin typeface="Courier New" panose="02070309020205020404" pitchFamily="49" charset="0"/>
                <a:ea typeface="Calibri"/>
                <a:cs typeface="Courier New" panose="02070309020205020404" pitchFamily="49" charset="0"/>
              </a:rPr>
              <a:t>    .filter(p -&gt; p.getAge() &gt; 20 &amp;&amp; 		 		 		p.getFirstName().equals(„asd”))</a:t>
            </a:r>
          </a:p>
          <a:p>
            <a:pPr>
              <a:lnSpc>
                <a:spcPct val="115000"/>
              </a:lnSpc>
              <a:defRPr/>
            </a:pPr>
            <a:r>
              <a:rPr lang="hu-HU" dirty="0">
                <a:latin typeface="Courier New" panose="02070309020205020404" pitchFamily="49" charset="0"/>
                <a:ea typeface="Calibri"/>
                <a:cs typeface="Courier New" panose="02070309020205020404" pitchFamily="49" charset="0"/>
              </a:rPr>
              <a:t>   .collect(Collectors.toList());</a:t>
            </a:r>
          </a:p>
          <a:p>
            <a:pPr>
              <a:lnSpc>
                <a:spcPct val="115000"/>
              </a:lnSpc>
              <a:defRPr/>
            </a:pPr>
            <a:endParaRPr lang="hu-HU" dirty="0">
              <a:latin typeface="Courier New" panose="02070309020205020404" pitchFamily="49" charset="0"/>
              <a:ea typeface="Calibri"/>
              <a:cs typeface="Courier New" panose="02070309020205020404" pitchFamily="49" charset="0"/>
            </a:endParaRPr>
          </a:p>
        </p:txBody>
      </p:sp>
    </p:spTree>
    <p:extLst>
      <p:ext uri="{BB962C8B-B14F-4D97-AF65-F5344CB8AC3E}">
        <p14:creationId xmlns:p14="http://schemas.microsoft.com/office/powerpoint/2010/main" val="7406310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282" y="184150"/>
            <a:ext cx="6429420" cy="582594"/>
          </a:xfrm>
          <a:effectLst/>
        </p:spPr>
        <p:txBody>
          <a:bodyPr vert="horz" lIns="91440" tIns="45720" rIns="91440" bIns="45720" rtlCol="0" anchor="ctr">
            <a:normAutofit/>
          </a:bodyPr>
          <a:lstStyle/>
          <a:p>
            <a:pPr algn="l"/>
            <a:r>
              <a:rPr lang="hu-HU" sz="2400" dirty="0">
                <a:solidFill>
                  <a:srgbClr val="0073AB"/>
                </a:solidFill>
                <a:latin typeface="Arial" pitchFamily="34" charset="0"/>
                <a:cs typeface="Arial" pitchFamily="34" charset="0"/>
              </a:rPr>
              <a:t>Stream operations – map</a:t>
            </a:r>
            <a:endParaRPr lang="en-US" sz="2400" dirty="0">
              <a:solidFill>
                <a:srgbClr val="0073AB"/>
              </a:solidFill>
              <a:latin typeface="Arial" pitchFamily="34" charset="0"/>
              <a:cs typeface="Arial" pitchFamily="34" charset="0"/>
            </a:endParaRPr>
          </a:p>
        </p:txBody>
      </p:sp>
      <p:sp>
        <p:nvSpPr>
          <p:cNvPr id="7" name="Content Placeholder 2"/>
          <p:cNvSpPr txBox="1">
            <a:spLocks/>
          </p:cNvSpPr>
          <p:nvPr/>
        </p:nvSpPr>
        <p:spPr>
          <a:xfrm>
            <a:off x="228624" y="1124744"/>
            <a:ext cx="8591848" cy="5112568"/>
          </a:xfrm>
          <a:prstGeom prst="rect">
            <a:avLst/>
          </a:prstGeom>
        </p:spPr>
        <p:txBody>
          <a:bodyPr vert="horz" lIns="91440" tIns="45720" rIns="91440" bIns="45720" rtlCol="0">
            <a:normAutofit/>
          </a:bodyPr>
          <a:lstStyle/>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342900" indent="-342900">
              <a:spcBef>
                <a:spcPct val="20000"/>
              </a:spcBef>
            </a:pPr>
            <a:endParaRPr lang="hu-HU" sz="2000" dirty="0">
              <a:solidFill>
                <a:srgbClr val="0073AB"/>
              </a:solidFill>
              <a:latin typeface="Arial" pitchFamily="34" charset="0"/>
              <a:cs typeface="Arial" pitchFamily="34" charset="0"/>
            </a:endParaRPr>
          </a:p>
          <a:p>
            <a:pPr marL="800100" lvl="1" indent="-342900">
              <a:spcBef>
                <a:spcPct val="20000"/>
              </a:spcBef>
            </a:pPr>
            <a:endParaRPr lang="hu-HU"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800100" lvl="1"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p:txBody>
      </p:sp>
      <p:sp>
        <p:nvSpPr>
          <p:cNvPr id="3" name="Rectangle 2"/>
          <p:cNvSpPr/>
          <p:nvPr/>
        </p:nvSpPr>
        <p:spPr>
          <a:xfrm>
            <a:off x="214282" y="908721"/>
            <a:ext cx="6643718" cy="677108"/>
          </a:xfrm>
          <a:prstGeom prst="rect">
            <a:avLst/>
          </a:prstGeom>
        </p:spPr>
        <p:txBody>
          <a:bodyPr wrap="square">
            <a:spAutoFit/>
          </a:bodyPr>
          <a:lstStyle/>
          <a:p>
            <a:pPr marL="342900" indent="-342900">
              <a:buFont typeface="Arial" panose="020B0604020202020204" pitchFamily="34" charset="0"/>
              <a:buChar char="•"/>
            </a:pPr>
            <a:r>
              <a:rPr lang="en-GB" sz="1900" dirty="0">
                <a:latin typeface="Arial" panose="020B0604020202020204" pitchFamily="34" charset="0"/>
                <a:cs typeface="Arial" panose="020B0604020202020204" pitchFamily="34" charset="0"/>
              </a:rPr>
              <a:t>map(Function&lt;? super T,? extends R&gt; mapper) </a:t>
            </a:r>
            <a:endParaRPr lang="hu-HU" sz="19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1900" dirty="0">
                <a:latin typeface="Arial" panose="020B0604020202020204" pitchFamily="34" charset="0"/>
                <a:cs typeface="Arial" panose="020B0604020202020204" pitchFamily="34" charset="0"/>
              </a:rPr>
              <a:t>A map takes one Function as an argument. </a:t>
            </a:r>
          </a:p>
        </p:txBody>
      </p:sp>
      <p:sp>
        <p:nvSpPr>
          <p:cNvPr id="4" name="Rectangle 3"/>
          <p:cNvSpPr/>
          <p:nvPr/>
        </p:nvSpPr>
        <p:spPr>
          <a:xfrm>
            <a:off x="214282" y="1727806"/>
            <a:ext cx="8750206" cy="1754326"/>
          </a:xfrm>
          <a:prstGeom prst="rect">
            <a:avLst/>
          </a:prstGeom>
        </p:spPr>
        <p:txBody>
          <a:bodyPr wrap="square">
            <a:spAutoFit/>
          </a:bodyPr>
          <a:lstStyle/>
          <a:p>
            <a:r>
              <a:rPr lang="en-GB" dirty="0">
                <a:solidFill>
                  <a:schemeClr val="accent3"/>
                </a:solidFill>
                <a:latin typeface="Courier New" panose="02070309020205020404" pitchFamily="49" charset="0"/>
                <a:cs typeface="Courier New" panose="02070309020205020404" pitchFamily="49" charset="0"/>
              </a:rPr>
              <a:t>//Lambda expression</a:t>
            </a:r>
          </a:p>
          <a:p>
            <a:r>
              <a:rPr lang="en-GB" dirty="0">
                <a:latin typeface="Courier New" panose="02070309020205020404" pitchFamily="49" charset="0"/>
                <a:cs typeface="Courier New" panose="02070309020205020404" pitchFamily="49" charset="0"/>
              </a:rPr>
              <a:t>String result = </a:t>
            </a:r>
            <a:r>
              <a:rPr lang="en-GB" dirty="0" err="1">
                <a:latin typeface="Courier New" panose="02070309020205020404" pitchFamily="49" charset="0"/>
                <a:cs typeface="Courier New" panose="02070309020205020404" pitchFamily="49" charset="0"/>
              </a:rPr>
              <a:t>personList.stream</a:t>
            </a:r>
            <a:r>
              <a:rPr lang="en-GB" dirty="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	.filter(FILTER_BY_NAME)</a:t>
            </a:r>
          </a:p>
          <a:p>
            <a:r>
              <a:rPr lang="en-GB" dirty="0">
                <a:latin typeface="Courier New" panose="02070309020205020404" pitchFamily="49" charset="0"/>
                <a:cs typeface="Courier New" panose="02070309020205020404" pitchFamily="49" charset="0"/>
              </a:rPr>
              <a:t>	.map(Person::</a:t>
            </a:r>
            <a:r>
              <a:rPr lang="hu-HU" dirty="0">
                <a:latin typeface="Courier New" panose="02070309020205020404" pitchFamily="49" charset="0"/>
                <a:cs typeface="Courier New" panose="02070309020205020404" pitchFamily="49" charset="0"/>
              </a:rPr>
              <a:t>toString</a:t>
            </a:r>
            <a:r>
              <a:rPr lang="en-GB" dirty="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findAny</a:t>
            </a:r>
            <a:r>
              <a:rPr lang="en-GB" dirty="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orElse</a:t>
            </a:r>
            <a:r>
              <a:rPr lang="en-GB" dirty="0">
                <a:latin typeface="Courier New" panose="02070309020205020404" pitchFamily="49" charset="0"/>
                <a:cs typeface="Courier New" panose="02070309020205020404" pitchFamily="49" charset="0"/>
              </a:rPr>
              <a:t>("There</a:t>
            </a:r>
            <a:r>
              <a:rPr lang="hu-HU" dirty="0">
                <a:latin typeface="Courier New" panose="02070309020205020404" pitchFamily="49" charset="0"/>
                <a:cs typeface="Courier New" panose="02070309020205020404" pitchFamily="49" charset="0"/>
              </a:rPr>
              <a:t> isn’t any</a:t>
            </a:r>
            <a:r>
              <a:rPr lang="en-GB" dirty="0">
                <a:latin typeface="Courier New" panose="02070309020205020404" pitchFamily="49" charset="0"/>
                <a:cs typeface="Courier New" panose="02070309020205020404" pitchFamily="49" charset="0"/>
              </a:rPr>
              <a:t> " + filter</a:t>
            </a:r>
            <a:r>
              <a:rPr lang="hu-HU" dirty="0">
                <a:latin typeface="Courier New" panose="02070309020205020404" pitchFamily="49" charset="0"/>
                <a:cs typeface="Courier New" panose="02070309020205020404" pitchFamily="49" charset="0"/>
              </a:rPr>
              <a:t>ed</a:t>
            </a:r>
            <a:r>
              <a:rPr lang="en-GB" dirty="0">
                <a:latin typeface="Courier New" panose="02070309020205020404" pitchFamily="49" charset="0"/>
                <a:cs typeface="Courier New" panose="02070309020205020404" pitchFamily="49" charset="0"/>
              </a:rPr>
              <a:t>Name);</a:t>
            </a:r>
          </a:p>
        </p:txBody>
      </p:sp>
    </p:spTree>
    <p:extLst>
      <p:ext uri="{BB962C8B-B14F-4D97-AF65-F5344CB8AC3E}">
        <p14:creationId xmlns:p14="http://schemas.microsoft.com/office/powerpoint/2010/main" val="7775328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282" y="184150"/>
            <a:ext cx="6429420" cy="582594"/>
          </a:xfrm>
          <a:effectLst/>
        </p:spPr>
        <p:txBody>
          <a:bodyPr vert="horz" lIns="91440" tIns="45720" rIns="91440" bIns="45720" rtlCol="0" anchor="ctr">
            <a:normAutofit/>
          </a:bodyPr>
          <a:lstStyle/>
          <a:p>
            <a:pPr algn="l"/>
            <a:r>
              <a:rPr lang="hu-HU" sz="2400" dirty="0">
                <a:solidFill>
                  <a:srgbClr val="0073AB"/>
                </a:solidFill>
                <a:latin typeface="Arial" pitchFamily="34" charset="0"/>
                <a:cs typeface="Arial" pitchFamily="34" charset="0"/>
              </a:rPr>
              <a:t>Stream operations – Flatmap</a:t>
            </a:r>
            <a:endParaRPr lang="en-US" sz="2400" dirty="0">
              <a:solidFill>
                <a:srgbClr val="0073AB"/>
              </a:solidFill>
              <a:latin typeface="Arial" pitchFamily="34" charset="0"/>
              <a:cs typeface="Arial" pitchFamily="34" charset="0"/>
            </a:endParaRPr>
          </a:p>
        </p:txBody>
      </p:sp>
      <p:sp>
        <p:nvSpPr>
          <p:cNvPr id="7" name="Content Placeholder 2"/>
          <p:cNvSpPr txBox="1">
            <a:spLocks/>
          </p:cNvSpPr>
          <p:nvPr/>
        </p:nvSpPr>
        <p:spPr>
          <a:xfrm>
            <a:off x="228624" y="1124744"/>
            <a:ext cx="8591848" cy="5112568"/>
          </a:xfrm>
          <a:prstGeom prst="rect">
            <a:avLst/>
          </a:prstGeom>
        </p:spPr>
        <p:txBody>
          <a:bodyPr vert="horz" lIns="91440" tIns="45720" rIns="91440" bIns="45720" rtlCol="0">
            <a:normAutofit/>
          </a:bodyPr>
          <a:lstStyle/>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342900" indent="-342900">
              <a:spcBef>
                <a:spcPct val="20000"/>
              </a:spcBef>
            </a:pPr>
            <a:endParaRPr lang="hu-HU" sz="2000" dirty="0">
              <a:solidFill>
                <a:srgbClr val="0073AB"/>
              </a:solidFill>
              <a:latin typeface="Arial" pitchFamily="34" charset="0"/>
              <a:cs typeface="Arial" pitchFamily="34" charset="0"/>
            </a:endParaRPr>
          </a:p>
          <a:p>
            <a:pPr marL="800100" lvl="1" indent="-342900">
              <a:spcBef>
                <a:spcPct val="20000"/>
              </a:spcBef>
            </a:pPr>
            <a:endParaRPr lang="hu-HU"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800100" lvl="1"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p:txBody>
      </p:sp>
      <p:sp>
        <p:nvSpPr>
          <p:cNvPr id="3" name="Rectangle 2"/>
          <p:cNvSpPr/>
          <p:nvPr/>
        </p:nvSpPr>
        <p:spPr>
          <a:xfrm>
            <a:off x="214282" y="908721"/>
            <a:ext cx="8678198" cy="1877437"/>
          </a:xfrm>
          <a:prstGeom prst="rect">
            <a:avLst/>
          </a:prstGeom>
        </p:spPr>
        <p:txBody>
          <a:bodyPr wrap="square">
            <a:spAutoFit/>
          </a:bodyPr>
          <a:lstStyle/>
          <a:p>
            <a:pPr marL="342900" indent="-342900">
              <a:buFont typeface="Arial" panose="020B0604020202020204" pitchFamily="34" charset="0"/>
              <a:buChar char="•"/>
            </a:pPr>
            <a:r>
              <a:rPr lang="hu-HU" sz="1900" dirty="0">
                <a:latin typeface="Arial" panose="020B0604020202020204" pitchFamily="34" charset="0"/>
                <a:cs typeface="Arial" panose="020B0604020202020204" pitchFamily="34" charset="0"/>
              </a:rPr>
              <a:t>In Java 8, Stream can hold different data types, like:</a:t>
            </a:r>
          </a:p>
          <a:p>
            <a:pPr marL="342900" indent="-342900">
              <a:buFont typeface="Arial" panose="020B0604020202020204" pitchFamily="34" charset="0"/>
              <a:buChar char="•"/>
            </a:pPr>
            <a:r>
              <a:rPr lang="hu-HU" sz="1900" dirty="0">
                <a:latin typeface="Arial" panose="020B0604020202020204" pitchFamily="34" charset="0"/>
                <a:cs typeface="Arial" panose="020B0604020202020204" pitchFamily="34" charset="0"/>
              </a:rPr>
              <a:t>Stream&lt;String[]&gt;, Stream&lt;Set&lt;String&gt;&gt;, </a:t>
            </a:r>
          </a:p>
          <a:p>
            <a:pPr marL="342900" indent="-342900">
              <a:buFont typeface="Arial" panose="020B0604020202020204" pitchFamily="34" charset="0"/>
              <a:buChar char="•"/>
            </a:pPr>
            <a:r>
              <a:rPr lang="hu-HU" sz="1900" dirty="0">
                <a:latin typeface="Arial" panose="020B0604020202020204" pitchFamily="34" charset="0"/>
                <a:cs typeface="Arial" panose="020B0604020202020204" pitchFamily="34" charset="0"/>
              </a:rPr>
              <a:t>Stream&lt;List&lt;String&gt;&gt;, etc</a:t>
            </a:r>
          </a:p>
          <a:p>
            <a:pPr marL="342900" indent="-342900">
              <a:buFont typeface="Arial" panose="020B0604020202020204" pitchFamily="34" charset="0"/>
              <a:buChar char="•"/>
            </a:pPr>
            <a:endParaRPr lang="hu-HU" sz="19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But, the Stream operations (filter, sum, distinct…) and collectors do not support it, so, we need </a:t>
            </a:r>
            <a:r>
              <a:rPr lang="en-GB" sz="2000" dirty="0" err="1">
                <a:latin typeface="Arial" panose="020B0604020202020204" pitchFamily="34" charset="0"/>
                <a:cs typeface="Arial" panose="020B0604020202020204" pitchFamily="34" charset="0"/>
                <a:hlinkClick r:id="rId5"/>
              </a:rPr>
              <a:t>flatMap</a:t>
            </a:r>
            <a:r>
              <a:rPr lang="en-GB" sz="2000" dirty="0">
                <a:latin typeface="Arial" panose="020B0604020202020204" pitchFamily="34" charset="0"/>
                <a:cs typeface="Arial" panose="020B0604020202020204" pitchFamily="34" charset="0"/>
                <a:hlinkClick r:id="rId5"/>
              </a:rPr>
              <a:t>()</a:t>
            </a:r>
            <a:r>
              <a:rPr lang="en-GB" sz="2000" dirty="0">
                <a:latin typeface="Arial" panose="020B0604020202020204" pitchFamily="34" charset="0"/>
                <a:cs typeface="Arial" panose="020B0604020202020204" pitchFamily="34" charset="0"/>
              </a:rPr>
              <a:t> to do the following conversion :</a:t>
            </a:r>
            <a:endParaRPr lang="en-GB" sz="1900" dirty="0">
              <a:latin typeface="Arial" panose="020B0604020202020204" pitchFamily="34" charset="0"/>
              <a:cs typeface="Arial" panose="020B0604020202020204" pitchFamily="34" charset="0"/>
            </a:endParaRPr>
          </a:p>
        </p:txBody>
      </p:sp>
      <p:sp>
        <p:nvSpPr>
          <p:cNvPr id="4" name="Rectangle 3"/>
          <p:cNvSpPr/>
          <p:nvPr/>
        </p:nvSpPr>
        <p:spPr>
          <a:xfrm>
            <a:off x="70266" y="3083560"/>
            <a:ext cx="8750206" cy="1200329"/>
          </a:xfrm>
          <a:prstGeom prst="rect">
            <a:avLst/>
          </a:prstGeom>
        </p:spPr>
        <p:txBody>
          <a:bodyPr wrap="square">
            <a:spAutoFit/>
          </a:bodyPr>
          <a:lstStyle/>
          <a:p>
            <a:r>
              <a:rPr lang="en-GB" dirty="0">
                <a:latin typeface="Courier New" panose="02070309020205020404" pitchFamily="49" charset="0"/>
                <a:cs typeface="Courier New" panose="02070309020205020404" pitchFamily="49" charset="0"/>
              </a:rPr>
              <a:t>Stream&lt;String[]&gt;</a:t>
            </a:r>
            <a:r>
              <a:rPr lang="hu-HU" dirty="0">
                <a:latin typeface="Courier New" panose="02070309020205020404" pitchFamily="49" charset="0"/>
                <a:cs typeface="Courier New" panose="02070309020205020404" pitchFamily="49" charset="0"/>
              </a:rPr>
              <a:t>&gt;	-&gt;</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flatMap</a:t>
            </a:r>
            <a:r>
              <a:rPr lang="en-GB" dirty="0">
                <a:latin typeface="Courier New" panose="02070309020205020404" pitchFamily="49" charset="0"/>
                <a:cs typeface="Courier New" panose="02070309020205020404" pitchFamily="49" charset="0"/>
              </a:rPr>
              <a:t> -&gt;	Stream&lt;String&gt;</a:t>
            </a:r>
          </a:p>
          <a:p>
            <a:r>
              <a:rPr lang="en-GB" dirty="0">
                <a:latin typeface="Courier New" panose="02070309020205020404" pitchFamily="49" charset="0"/>
                <a:cs typeface="Courier New" panose="02070309020205020404" pitchFamily="49" charset="0"/>
              </a:rPr>
              <a:t>Stream&lt;Set&lt;String&gt;&gt;	-&gt; </a:t>
            </a:r>
            <a:r>
              <a:rPr lang="en-GB" dirty="0" err="1">
                <a:latin typeface="Courier New" panose="02070309020205020404" pitchFamily="49" charset="0"/>
                <a:cs typeface="Courier New" panose="02070309020205020404" pitchFamily="49" charset="0"/>
              </a:rPr>
              <a:t>flatMap</a:t>
            </a:r>
            <a:r>
              <a:rPr lang="en-GB" dirty="0">
                <a:latin typeface="Courier New" panose="02070309020205020404" pitchFamily="49" charset="0"/>
                <a:cs typeface="Courier New" panose="02070309020205020404" pitchFamily="49" charset="0"/>
              </a:rPr>
              <a:t> -&gt;	Stream&lt;String&gt;</a:t>
            </a:r>
          </a:p>
          <a:p>
            <a:r>
              <a:rPr lang="en-GB" dirty="0">
                <a:latin typeface="Courier New" panose="02070309020205020404" pitchFamily="49" charset="0"/>
                <a:cs typeface="Courier New" panose="02070309020205020404" pitchFamily="49" charset="0"/>
              </a:rPr>
              <a:t>Stream&lt;List&lt;String&gt;&gt;	-&gt; </a:t>
            </a:r>
            <a:r>
              <a:rPr lang="en-GB" dirty="0" err="1">
                <a:latin typeface="Courier New" panose="02070309020205020404" pitchFamily="49" charset="0"/>
                <a:cs typeface="Courier New" panose="02070309020205020404" pitchFamily="49" charset="0"/>
              </a:rPr>
              <a:t>flatMap</a:t>
            </a:r>
            <a:r>
              <a:rPr lang="en-GB" dirty="0">
                <a:latin typeface="Courier New" panose="02070309020205020404" pitchFamily="49" charset="0"/>
                <a:cs typeface="Courier New" panose="02070309020205020404" pitchFamily="49" charset="0"/>
              </a:rPr>
              <a:t> -&gt;	Stream&lt;String&gt;</a:t>
            </a:r>
          </a:p>
          <a:p>
            <a:r>
              <a:rPr lang="en-GB" dirty="0">
                <a:latin typeface="Courier New" panose="02070309020205020404" pitchFamily="49" charset="0"/>
                <a:cs typeface="Courier New" panose="02070309020205020404" pitchFamily="49" charset="0"/>
              </a:rPr>
              <a:t>Stream&lt;List&lt;Object&gt;&gt;	-&gt; </a:t>
            </a:r>
            <a:r>
              <a:rPr lang="en-GB" dirty="0" err="1">
                <a:latin typeface="Courier New" panose="02070309020205020404" pitchFamily="49" charset="0"/>
                <a:cs typeface="Courier New" panose="02070309020205020404" pitchFamily="49" charset="0"/>
              </a:rPr>
              <a:t>flatMap</a:t>
            </a:r>
            <a:r>
              <a:rPr lang="en-GB" dirty="0">
                <a:latin typeface="Courier New" panose="02070309020205020404" pitchFamily="49" charset="0"/>
                <a:cs typeface="Courier New" panose="02070309020205020404" pitchFamily="49" charset="0"/>
              </a:rPr>
              <a:t> -&gt;	Stream&lt;Object&gt;</a:t>
            </a:r>
            <a:endParaRPr lang="en-GB" i="1" dirty="0"/>
          </a:p>
        </p:txBody>
      </p:sp>
    </p:spTree>
    <p:extLst>
      <p:ext uri="{BB962C8B-B14F-4D97-AF65-F5344CB8AC3E}">
        <p14:creationId xmlns:p14="http://schemas.microsoft.com/office/powerpoint/2010/main" val="10011791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282" y="184150"/>
            <a:ext cx="6429420" cy="582594"/>
          </a:xfrm>
          <a:effectLst/>
        </p:spPr>
        <p:txBody>
          <a:bodyPr vert="horz" lIns="91440" tIns="45720" rIns="91440" bIns="45720" rtlCol="0" anchor="ctr">
            <a:normAutofit/>
          </a:bodyPr>
          <a:lstStyle/>
          <a:p>
            <a:pPr algn="l"/>
            <a:r>
              <a:rPr lang="hu-HU" sz="2400" dirty="0">
                <a:solidFill>
                  <a:srgbClr val="0073AB"/>
                </a:solidFill>
                <a:latin typeface="Arial" pitchFamily="34" charset="0"/>
                <a:cs typeface="Arial" pitchFamily="34" charset="0"/>
              </a:rPr>
              <a:t>Stream operations – Flatmap</a:t>
            </a:r>
            <a:endParaRPr lang="en-US" sz="2400" dirty="0">
              <a:solidFill>
                <a:srgbClr val="0073AB"/>
              </a:solidFill>
              <a:latin typeface="Arial" pitchFamily="34" charset="0"/>
              <a:cs typeface="Arial" pitchFamily="34" charset="0"/>
            </a:endParaRPr>
          </a:p>
        </p:txBody>
      </p:sp>
      <p:sp>
        <p:nvSpPr>
          <p:cNvPr id="7" name="Content Placeholder 2"/>
          <p:cNvSpPr txBox="1">
            <a:spLocks/>
          </p:cNvSpPr>
          <p:nvPr/>
        </p:nvSpPr>
        <p:spPr>
          <a:xfrm>
            <a:off x="228624" y="1124744"/>
            <a:ext cx="8591848" cy="5112568"/>
          </a:xfrm>
          <a:prstGeom prst="rect">
            <a:avLst/>
          </a:prstGeom>
        </p:spPr>
        <p:txBody>
          <a:bodyPr vert="horz" lIns="91440" tIns="45720" rIns="91440" bIns="45720" rtlCol="0">
            <a:normAutofit/>
          </a:bodyPr>
          <a:lstStyle/>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342900" indent="-342900">
              <a:spcBef>
                <a:spcPct val="20000"/>
              </a:spcBef>
            </a:pPr>
            <a:endParaRPr lang="hu-HU" sz="2000" dirty="0">
              <a:solidFill>
                <a:srgbClr val="0073AB"/>
              </a:solidFill>
              <a:latin typeface="Arial" pitchFamily="34" charset="0"/>
              <a:cs typeface="Arial" pitchFamily="34" charset="0"/>
            </a:endParaRPr>
          </a:p>
          <a:p>
            <a:pPr marL="800100" lvl="1" indent="-342900">
              <a:spcBef>
                <a:spcPct val="20000"/>
              </a:spcBef>
            </a:pPr>
            <a:endParaRPr lang="hu-HU"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800100" lvl="1"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p:txBody>
      </p:sp>
      <p:sp>
        <p:nvSpPr>
          <p:cNvPr id="3" name="Rectangle 2"/>
          <p:cNvSpPr/>
          <p:nvPr/>
        </p:nvSpPr>
        <p:spPr>
          <a:xfrm>
            <a:off x="214282" y="908721"/>
            <a:ext cx="6643718" cy="677108"/>
          </a:xfrm>
          <a:prstGeom prst="rect">
            <a:avLst/>
          </a:prstGeom>
        </p:spPr>
        <p:txBody>
          <a:bodyPr wrap="square">
            <a:spAutoFit/>
          </a:bodyPr>
          <a:lstStyle/>
          <a:p>
            <a:pPr marL="342900" indent="-342900">
              <a:buFont typeface="Arial" panose="020B0604020202020204" pitchFamily="34" charset="0"/>
              <a:buChar char="•"/>
            </a:pPr>
            <a:r>
              <a:rPr lang="en-GB" sz="1900" dirty="0">
                <a:latin typeface="Arial" panose="020B0604020202020204" pitchFamily="34" charset="0"/>
                <a:cs typeface="Arial" panose="020B0604020202020204" pitchFamily="34" charset="0"/>
              </a:rPr>
              <a:t>map(Function&lt;? super T,? extends R&gt; mapper) </a:t>
            </a:r>
            <a:endParaRPr lang="hu-HU" sz="19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1900" dirty="0">
                <a:latin typeface="Arial" panose="020B0604020202020204" pitchFamily="34" charset="0"/>
                <a:cs typeface="Arial" panose="020B0604020202020204" pitchFamily="34" charset="0"/>
              </a:rPr>
              <a:t>A </a:t>
            </a:r>
            <a:r>
              <a:rPr lang="hu-HU" sz="1900" dirty="0">
                <a:latin typeface="Arial" panose="020B0604020202020204" pitchFamily="34" charset="0"/>
                <a:cs typeface="Arial" panose="020B0604020202020204" pitchFamily="34" charset="0"/>
              </a:rPr>
              <a:t>flatmap </a:t>
            </a:r>
            <a:r>
              <a:rPr lang="en-GB" sz="1900" dirty="0">
                <a:latin typeface="Arial" panose="020B0604020202020204" pitchFamily="34" charset="0"/>
                <a:cs typeface="Arial" panose="020B0604020202020204" pitchFamily="34" charset="0"/>
              </a:rPr>
              <a:t>takes one Function as an argument. </a:t>
            </a:r>
          </a:p>
        </p:txBody>
      </p:sp>
      <p:sp>
        <p:nvSpPr>
          <p:cNvPr id="4" name="Rectangle 3"/>
          <p:cNvSpPr/>
          <p:nvPr/>
        </p:nvSpPr>
        <p:spPr>
          <a:xfrm>
            <a:off x="214282" y="1727806"/>
            <a:ext cx="8750206" cy="2585323"/>
          </a:xfrm>
          <a:prstGeom prst="rect">
            <a:avLst/>
          </a:prstGeom>
        </p:spPr>
        <p:txBody>
          <a:bodyPr wrap="square">
            <a:spAutoFit/>
          </a:bodyPr>
          <a:lstStyle/>
          <a:p>
            <a:r>
              <a:rPr lang="en-GB" dirty="0">
                <a:solidFill>
                  <a:schemeClr val="accent3"/>
                </a:solidFill>
                <a:latin typeface="Courier New" panose="02070309020205020404" pitchFamily="49" charset="0"/>
                <a:cs typeface="Courier New" panose="02070309020205020404" pitchFamily="49" charset="0"/>
              </a:rPr>
              <a:t>//Lambda expression</a:t>
            </a:r>
            <a:endParaRPr lang="hu-HU" dirty="0">
              <a:solidFill>
                <a:schemeClr val="accent3"/>
              </a:solidFill>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List&lt;String&gt; books = </a:t>
            </a:r>
            <a:r>
              <a:rPr lang="en-GB" i="1" dirty="0" err="1">
                <a:latin typeface="Courier New" panose="02070309020205020404" pitchFamily="49" charset="0"/>
                <a:cs typeface="Courier New" panose="02070309020205020404" pitchFamily="49" charset="0"/>
              </a:rPr>
              <a:t>personList.stream</a:t>
            </a:r>
            <a:r>
              <a:rPr lang="en-GB" i="1" dirty="0">
                <a:latin typeface="Courier New" panose="02070309020205020404" pitchFamily="49" charset="0"/>
                <a:cs typeface="Courier New" panose="02070309020205020404" pitchFamily="49" charset="0"/>
              </a:rPr>
              <a:t>()</a:t>
            </a:r>
            <a:r>
              <a:rPr lang="en-GB" dirty="0">
                <a:latin typeface="Courier New" panose="02070309020205020404" pitchFamily="49" charset="0"/>
                <a:cs typeface="Courier New" panose="02070309020205020404" pitchFamily="49" charset="0"/>
              </a:rPr>
              <a:t> </a:t>
            </a:r>
            <a:r>
              <a:rPr lang="hu-HU" dirty="0">
                <a:latin typeface="Courier New" panose="02070309020205020404" pitchFamily="49" charset="0"/>
                <a:cs typeface="Courier New" panose="02070309020205020404" pitchFamily="49" charset="0"/>
              </a:rPr>
              <a:t>	</a:t>
            </a:r>
          </a:p>
          <a:p>
            <a:r>
              <a:rPr lang="hu-HU" dirty="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.map(Person::</a:t>
            </a:r>
            <a:r>
              <a:rPr lang="en-GB" dirty="0" err="1">
                <a:latin typeface="Courier New" panose="02070309020205020404" pitchFamily="49" charset="0"/>
                <a:cs typeface="Courier New" panose="02070309020205020404" pitchFamily="49" charset="0"/>
              </a:rPr>
              <a:t>getBooks</a:t>
            </a:r>
            <a:r>
              <a:rPr lang="hu-HU" dirty="0">
                <a:latin typeface="Courier New" panose="02070309020205020404" pitchFamily="49" charset="0"/>
                <a:cs typeface="Courier New" panose="02070309020205020404" pitchFamily="49" charset="0"/>
              </a:rPr>
              <a:t>)</a:t>
            </a:r>
          </a:p>
          <a:p>
            <a:r>
              <a:rPr lang="hu-HU" dirty="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flatMap</a:t>
            </a:r>
            <a:r>
              <a:rPr lang="en-GB" dirty="0">
                <a:latin typeface="Courier New" panose="02070309020205020404" pitchFamily="49" charset="0"/>
                <a:cs typeface="Courier New" panose="02070309020205020404" pitchFamily="49" charset="0"/>
              </a:rPr>
              <a:t>(Set::stream)</a:t>
            </a:r>
            <a:endParaRPr lang="hu-HU" dirty="0">
              <a:latin typeface="Courier New" panose="02070309020205020404" pitchFamily="49" charset="0"/>
              <a:cs typeface="Courier New" panose="02070309020205020404" pitchFamily="49" charset="0"/>
            </a:endParaRPr>
          </a:p>
          <a:p>
            <a:r>
              <a:rPr lang="hu-HU" dirty="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.distinct()</a:t>
            </a:r>
            <a:endParaRPr lang="hu-HU" dirty="0">
              <a:latin typeface="Courier New" panose="02070309020205020404" pitchFamily="49" charset="0"/>
              <a:cs typeface="Courier New" panose="02070309020205020404" pitchFamily="49" charset="0"/>
            </a:endParaRPr>
          </a:p>
          <a:p>
            <a:r>
              <a:rPr lang="hu-HU" dirty="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.collect(</a:t>
            </a:r>
            <a:r>
              <a:rPr lang="en-GB" dirty="0" err="1">
                <a:latin typeface="Courier New" panose="02070309020205020404" pitchFamily="49" charset="0"/>
                <a:cs typeface="Courier New" panose="02070309020205020404" pitchFamily="49" charset="0"/>
              </a:rPr>
              <a:t>Collectors.</a:t>
            </a:r>
            <a:r>
              <a:rPr lang="en-GB" i="1" dirty="0" err="1">
                <a:latin typeface="Courier New" panose="02070309020205020404" pitchFamily="49" charset="0"/>
                <a:cs typeface="Courier New" panose="02070309020205020404" pitchFamily="49" charset="0"/>
              </a:rPr>
              <a:t>toList</a:t>
            </a:r>
            <a:r>
              <a:rPr lang="en-GB" i="1" dirty="0">
                <a:latin typeface="Courier New" panose="02070309020205020404" pitchFamily="49" charset="0"/>
                <a:cs typeface="Courier New" panose="02070309020205020404" pitchFamily="49" charset="0"/>
              </a:rPr>
              <a:t>())</a:t>
            </a:r>
            <a:r>
              <a:rPr lang="hu-HU" i="1" dirty="0">
                <a:latin typeface="Courier New" panose="02070309020205020404" pitchFamily="49" charset="0"/>
                <a:cs typeface="Courier New" panose="02070309020205020404" pitchFamily="49" charset="0"/>
              </a:rPr>
              <a:t>;</a:t>
            </a:r>
          </a:p>
          <a:p>
            <a:endParaRPr lang="hu-HU" i="1" dirty="0">
              <a:latin typeface="Courier New" panose="02070309020205020404" pitchFamily="49" charset="0"/>
              <a:cs typeface="Courier New" panose="02070309020205020404" pitchFamily="49" charset="0"/>
            </a:endParaRPr>
          </a:p>
          <a:p>
            <a:r>
              <a:rPr lang="en-GB" dirty="0" err="1">
                <a:latin typeface="Courier New" panose="02070309020205020404" pitchFamily="49" charset="0"/>
                <a:cs typeface="Courier New" panose="02070309020205020404" pitchFamily="49" charset="0"/>
              </a:rPr>
              <a:t>books.forEach</a:t>
            </a:r>
            <a:r>
              <a:rPr lang="hu-HU" dirty="0">
                <a:latin typeface="Courier New" panose="02070309020205020404" pitchFamily="49" charset="0"/>
                <a:cs typeface="Courier New" panose="02070309020205020404" pitchFamily="49" charset="0"/>
              </a:rPr>
              <a:t>(System.out::println);</a:t>
            </a:r>
            <a:endParaRPr lang="en-GB" dirty="0">
              <a:latin typeface="Courier New" panose="02070309020205020404" pitchFamily="49" charset="0"/>
              <a:cs typeface="Courier New" panose="02070309020205020404" pitchFamily="49" charset="0"/>
            </a:endParaRPr>
          </a:p>
          <a:p>
            <a:endParaRPr lang="en-GB" i="1" dirty="0"/>
          </a:p>
        </p:txBody>
      </p:sp>
    </p:spTree>
    <p:extLst>
      <p:ext uri="{BB962C8B-B14F-4D97-AF65-F5344CB8AC3E}">
        <p14:creationId xmlns:p14="http://schemas.microsoft.com/office/powerpoint/2010/main" val="39631723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282" y="184150"/>
            <a:ext cx="6429420" cy="582594"/>
          </a:xfrm>
          <a:effectLst/>
        </p:spPr>
        <p:txBody>
          <a:bodyPr vert="horz" lIns="91440" tIns="45720" rIns="91440" bIns="45720" rtlCol="0" anchor="ctr">
            <a:normAutofit/>
          </a:bodyPr>
          <a:lstStyle/>
          <a:p>
            <a:pPr algn="l"/>
            <a:r>
              <a:rPr lang="hu-HU" sz="2400" dirty="0">
                <a:solidFill>
                  <a:srgbClr val="0073AB"/>
                </a:solidFill>
                <a:latin typeface="Arial" pitchFamily="34" charset="0"/>
                <a:cs typeface="Arial" pitchFamily="34" charset="0"/>
              </a:rPr>
              <a:t>Parallel sort</a:t>
            </a:r>
            <a:endParaRPr lang="en-US" sz="2400" dirty="0">
              <a:solidFill>
                <a:srgbClr val="0073AB"/>
              </a:solidFill>
              <a:latin typeface="Arial" pitchFamily="34" charset="0"/>
              <a:cs typeface="Arial" pitchFamily="34" charset="0"/>
            </a:endParaRPr>
          </a:p>
        </p:txBody>
      </p:sp>
      <p:sp>
        <p:nvSpPr>
          <p:cNvPr id="7" name="Content Placeholder 2"/>
          <p:cNvSpPr txBox="1">
            <a:spLocks/>
          </p:cNvSpPr>
          <p:nvPr/>
        </p:nvSpPr>
        <p:spPr>
          <a:xfrm>
            <a:off x="228624" y="1124744"/>
            <a:ext cx="8591848" cy="5112568"/>
          </a:xfrm>
          <a:prstGeom prst="rect">
            <a:avLst/>
          </a:prstGeom>
        </p:spPr>
        <p:txBody>
          <a:bodyPr vert="horz" lIns="91440" tIns="45720" rIns="91440" bIns="45720" rtlCol="0">
            <a:normAutofit/>
          </a:bodyPr>
          <a:lstStyle/>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342900" indent="-342900">
              <a:spcBef>
                <a:spcPct val="20000"/>
              </a:spcBef>
            </a:pPr>
            <a:endParaRPr lang="hu-HU" sz="2000" dirty="0">
              <a:solidFill>
                <a:srgbClr val="0073AB"/>
              </a:solidFill>
              <a:latin typeface="Arial" pitchFamily="34" charset="0"/>
              <a:cs typeface="Arial" pitchFamily="34" charset="0"/>
            </a:endParaRPr>
          </a:p>
          <a:p>
            <a:pPr marL="800100" lvl="1" indent="-342900">
              <a:spcBef>
                <a:spcPct val="20000"/>
              </a:spcBef>
            </a:pPr>
            <a:endParaRPr lang="hu-HU"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800100" lvl="1"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p:txBody>
      </p:sp>
      <p:sp>
        <p:nvSpPr>
          <p:cNvPr id="3" name="Rectangle 2"/>
          <p:cNvSpPr/>
          <p:nvPr/>
        </p:nvSpPr>
        <p:spPr>
          <a:xfrm>
            <a:off x="214282" y="908721"/>
            <a:ext cx="8757534" cy="1261884"/>
          </a:xfrm>
          <a:prstGeom prst="rect">
            <a:avLst/>
          </a:prstGeom>
        </p:spPr>
        <p:txBody>
          <a:bodyPr wrap="square">
            <a:spAutoFit/>
          </a:bodyPr>
          <a:lstStyle/>
          <a:p>
            <a:pPr marL="342900" indent="-342900">
              <a:buFont typeface="Arial" panose="020B0604020202020204" pitchFamily="34" charset="0"/>
              <a:buChar char="•"/>
            </a:pPr>
            <a:r>
              <a:rPr lang="hu-HU" sz="1900" dirty="0">
                <a:latin typeface="Arial" panose="020B0604020202020204" pitchFamily="34" charset="0"/>
                <a:cs typeface="Arial" panose="020B0604020202020204" pitchFamily="34" charset="0"/>
              </a:rPr>
              <a:t>It’s possible to change stream() to parallelStream(), which may provide better performance, but not always faster</a:t>
            </a:r>
          </a:p>
          <a:p>
            <a:pPr marL="342900" indent="-342900">
              <a:buFont typeface="Arial" panose="020B0604020202020204" pitchFamily="34" charset="0"/>
              <a:buChar char="•"/>
            </a:pPr>
            <a:r>
              <a:rPr lang="hu-HU" sz="1900" dirty="0">
                <a:latin typeface="Arial" panose="020B0604020202020204" pitchFamily="34" charset="0"/>
                <a:cs typeface="Arial" panose="020B0604020202020204" pitchFamily="34" charset="0"/>
              </a:rPr>
              <a:t>Example:</a:t>
            </a:r>
          </a:p>
          <a:p>
            <a:pPr marL="342900" indent="-342900">
              <a:buFont typeface="Arial" panose="020B0604020202020204" pitchFamily="34" charset="0"/>
              <a:buChar char="•"/>
            </a:pPr>
            <a:endParaRPr lang="en-GB" sz="1900" dirty="0">
              <a:latin typeface="Arial" panose="020B0604020202020204" pitchFamily="34" charset="0"/>
              <a:cs typeface="Arial" panose="020B0604020202020204" pitchFamily="34" charset="0"/>
            </a:endParaRPr>
          </a:p>
        </p:txBody>
      </p:sp>
      <p:sp>
        <p:nvSpPr>
          <p:cNvPr id="4" name="Rectangle 3"/>
          <p:cNvSpPr/>
          <p:nvPr/>
        </p:nvSpPr>
        <p:spPr>
          <a:xfrm>
            <a:off x="221610" y="1988840"/>
            <a:ext cx="8750206" cy="2308324"/>
          </a:xfrm>
          <a:prstGeom prst="rect">
            <a:avLst/>
          </a:prstGeom>
        </p:spPr>
        <p:txBody>
          <a:bodyPr wrap="square">
            <a:spAutoFit/>
          </a:bodyPr>
          <a:lstStyle/>
          <a:p>
            <a:r>
              <a:rPr lang="en-GB" sz="1600" dirty="0">
                <a:latin typeface="Courier New" panose="02070309020205020404" pitchFamily="49" charset="0"/>
                <a:cs typeface="Courier New" panose="02070309020205020404" pitchFamily="49" charset="0"/>
              </a:rPr>
              <a:t>long </a:t>
            </a:r>
            <a:r>
              <a:rPr lang="en-GB" sz="1600" dirty="0" err="1">
                <a:latin typeface="Courier New" panose="02070309020205020404" pitchFamily="49" charset="0"/>
                <a:cs typeface="Courier New" panose="02070309020205020404" pitchFamily="49" charset="0"/>
              </a:rPr>
              <a:t>startTime</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System.nanoTime</a:t>
            </a:r>
            <a:r>
              <a:rPr lang="en-GB" sz="1600" dirty="0">
                <a:latin typeface="Courier New" panose="02070309020205020404" pitchFamily="49" charset="0"/>
                <a:cs typeface="Courier New" panose="02070309020205020404" pitchFamily="49" charset="0"/>
              </a:rPr>
              <a:t>();</a:t>
            </a:r>
          </a:p>
          <a:p>
            <a:r>
              <a:rPr lang="en-GB" sz="1600" dirty="0">
                <a:latin typeface="Courier New" panose="02070309020205020404" pitchFamily="49" charset="0"/>
                <a:cs typeface="Courier New" panose="02070309020205020404" pitchFamily="49" charset="0"/>
              </a:rPr>
              <a:t>long count = values.</a:t>
            </a:r>
            <a:r>
              <a:rPr lang="hu-HU" sz="1600" dirty="0">
                <a:latin typeface="Courier New" panose="02070309020205020404" pitchFamily="49" charset="0"/>
                <a:cs typeface="Courier New" panose="02070309020205020404" pitchFamily="49" charset="0"/>
              </a:rPr>
              <a:t>parallelS</a:t>
            </a:r>
            <a:r>
              <a:rPr lang="en-GB" sz="1600" dirty="0" err="1">
                <a:latin typeface="Courier New" panose="02070309020205020404" pitchFamily="49" charset="0"/>
                <a:cs typeface="Courier New" panose="02070309020205020404" pitchFamily="49" charset="0"/>
              </a:rPr>
              <a:t>tream</a:t>
            </a:r>
            <a:r>
              <a:rPr lang="en-GB" sz="1600" dirty="0">
                <a:latin typeface="Courier New" panose="02070309020205020404" pitchFamily="49" charset="0"/>
                <a:cs typeface="Courier New" panose="02070309020205020404" pitchFamily="49" charset="0"/>
              </a:rPr>
              <a:t>()</a:t>
            </a:r>
          </a:p>
          <a:p>
            <a:r>
              <a:rPr lang="hu-HU" sz="1600" dirty="0">
                <a:latin typeface="Courier New" panose="02070309020205020404" pitchFamily="49" charset="0"/>
                <a:cs typeface="Courier New" panose="02070309020205020404" pitchFamily="49" charset="0"/>
              </a:rPr>
              <a:t>	</a:t>
            </a:r>
            <a:r>
              <a:rPr lang="en-GB" sz="1600" dirty="0">
                <a:latin typeface="Courier New" panose="02070309020205020404" pitchFamily="49" charset="0"/>
                <a:cs typeface="Courier New" panose="02070309020205020404" pitchFamily="49" charset="0"/>
              </a:rPr>
              <a:t>.sorted()</a:t>
            </a:r>
          </a:p>
          <a:p>
            <a:r>
              <a:rPr lang="hu-HU" sz="1600" dirty="0">
                <a:latin typeface="Courier New" panose="02070309020205020404" pitchFamily="49" charset="0"/>
                <a:cs typeface="Courier New" panose="02070309020205020404" pitchFamily="49" charset="0"/>
              </a:rPr>
              <a:t>	</a:t>
            </a:r>
            <a:r>
              <a:rPr lang="en-GB" sz="1600" dirty="0">
                <a:latin typeface="Courier New" panose="02070309020205020404" pitchFamily="49" charset="0"/>
                <a:cs typeface="Courier New" panose="02070309020205020404" pitchFamily="49" charset="0"/>
              </a:rPr>
              <a:t>.count();</a:t>
            </a:r>
          </a:p>
          <a:p>
            <a:endParaRPr lang="en-GB" sz="1600" dirty="0">
              <a:latin typeface="Courier New" panose="02070309020205020404" pitchFamily="49" charset="0"/>
              <a:cs typeface="Courier New" panose="02070309020205020404" pitchFamily="49" charset="0"/>
            </a:endParaRPr>
          </a:p>
          <a:p>
            <a:r>
              <a:rPr lang="en-GB" sz="1600" dirty="0">
                <a:latin typeface="Courier New" panose="02070309020205020404" pitchFamily="49" charset="0"/>
                <a:cs typeface="Courier New" panose="02070309020205020404" pitchFamily="49" charset="0"/>
              </a:rPr>
              <a:t>long </a:t>
            </a:r>
            <a:r>
              <a:rPr lang="en-GB" sz="1600" dirty="0" err="1">
                <a:latin typeface="Courier New" panose="02070309020205020404" pitchFamily="49" charset="0"/>
                <a:cs typeface="Courier New" panose="02070309020205020404" pitchFamily="49" charset="0"/>
              </a:rPr>
              <a:t>endTime</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System.nanoTime</a:t>
            </a:r>
            <a:r>
              <a:rPr lang="en-GB" sz="1600" dirty="0">
                <a:latin typeface="Courier New" panose="02070309020205020404" pitchFamily="49" charset="0"/>
                <a:cs typeface="Courier New" panose="02070309020205020404" pitchFamily="49" charset="0"/>
              </a:rPr>
              <a:t>();</a:t>
            </a:r>
          </a:p>
          <a:p>
            <a:r>
              <a:rPr lang="en-GB" sz="1600" dirty="0">
                <a:latin typeface="Courier New" panose="02070309020205020404" pitchFamily="49" charset="0"/>
                <a:cs typeface="Courier New" panose="02070309020205020404" pitchFamily="49" charset="0"/>
              </a:rPr>
              <a:t>long </a:t>
            </a:r>
            <a:r>
              <a:rPr lang="en-GB" sz="1600" dirty="0" err="1">
                <a:latin typeface="Courier New" panose="02070309020205020404" pitchFamily="49" charset="0"/>
                <a:cs typeface="Courier New" panose="02070309020205020404" pitchFamily="49" charset="0"/>
              </a:rPr>
              <a:t>millis</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TimeUnit.NANOSECONDS.toMillis</a:t>
            </a:r>
            <a:r>
              <a:rPr lang="en-GB" sz="1600" dirty="0">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endTime</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startTime</a:t>
            </a:r>
            <a:r>
              <a:rPr lang="en-GB" sz="1600" dirty="0">
                <a:latin typeface="Courier New" panose="02070309020205020404" pitchFamily="49" charset="0"/>
                <a:cs typeface="Courier New" panose="02070309020205020404" pitchFamily="49" charset="0"/>
              </a:rPr>
              <a:t>);</a:t>
            </a:r>
          </a:p>
          <a:p>
            <a:r>
              <a:rPr lang="en-GB" sz="1600" dirty="0" err="1">
                <a:latin typeface="Courier New" panose="02070309020205020404" pitchFamily="49" charset="0"/>
                <a:cs typeface="Courier New" panose="02070309020205020404" pitchFamily="49" charset="0"/>
              </a:rPr>
              <a:t>System.out.println</a:t>
            </a:r>
            <a:r>
              <a:rPr lang="en-GB" sz="1600" dirty="0">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String.format</a:t>
            </a:r>
            <a:r>
              <a:rPr lang="en-GB" sz="1600" dirty="0">
                <a:latin typeface="Courier New" panose="02070309020205020404" pitchFamily="49" charset="0"/>
                <a:cs typeface="Courier New" panose="02070309020205020404" pitchFamily="49" charset="0"/>
              </a:rPr>
              <a:t>("Sequential sort took: %d </a:t>
            </a:r>
            <a:r>
              <a:rPr lang="en-GB" sz="1600" dirty="0" err="1">
                <a:latin typeface="Courier New" panose="02070309020205020404" pitchFamily="49" charset="0"/>
                <a:cs typeface="Courier New" panose="02070309020205020404" pitchFamily="49" charset="0"/>
              </a:rPr>
              <a:t>ms</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millis</a:t>
            </a:r>
            <a:r>
              <a:rPr lang="en-GB"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600087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282" y="184150"/>
            <a:ext cx="6429420" cy="582594"/>
          </a:xfrm>
          <a:effectLst/>
        </p:spPr>
        <p:txBody>
          <a:bodyPr vert="horz" lIns="91440" tIns="45720" rIns="91440" bIns="45720" rtlCol="0" anchor="ctr">
            <a:normAutofit/>
          </a:bodyPr>
          <a:lstStyle/>
          <a:p>
            <a:pPr algn="l"/>
            <a:r>
              <a:rPr lang="hu-HU" sz="2400" dirty="0">
                <a:solidFill>
                  <a:srgbClr val="0073AB"/>
                </a:solidFill>
                <a:latin typeface="Arial" pitchFamily="34" charset="0"/>
                <a:cs typeface="Arial" pitchFamily="34" charset="0"/>
              </a:rPr>
              <a:t>Sequential reduce</a:t>
            </a:r>
            <a:endParaRPr lang="en-US" sz="2400" dirty="0">
              <a:solidFill>
                <a:srgbClr val="0073AB"/>
              </a:solidFill>
              <a:latin typeface="Arial" pitchFamily="34" charset="0"/>
              <a:cs typeface="Arial" pitchFamily="34" charset="0"/>
            </a:endParaRPr>
          </a:p>
        </p:txBody>
      </p:sp>
      <p:sp>
        <p:nvSpPr>
          <p:cNvPr id="7" name="Content Placeholder 2"/>
          <p:cNvSpPr txBox="1">
            <a:spLocks/>
          </p:cNvSpPr>
          <p:nvPr/>
        </p:nvSpPr>
        <p:spPr>
          <a:xfrm>
            <a:off x="228624" y="1124744"/>
            <a:ext cx="8591848" cy="5112568"/>
          </a:xfrm>
          <a:prstGeom prst="rect">
            <a:avLst/>
          </a:prstGeom>
        </p:spPr>
        <p:txBody>
          <a:bodyPr vert="horz" lIns="91440" tIns="45720" rIns="91440" bIns="45720" rtlCol="0">
            <a:normAutofit/>
          </a:bodyPr>
          <a:lstStyle/>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342900" indent="-342900">
              <a:spcBef>
                <a:spcPct val="20000"/>
              </a:spcBef>
            </a:pPr>
            <a:endParaRPr lang="hu-HU" sz="2000" dirty="0">
              <a:solidFill>
                <a:srgbClr val="0073AB"/>
              </a:solidFill>
              <a:latin typeface="Arial" pitchFamily="34" charset="0"/>
              <a:cs typeface="Arial" pitchFamily="34" charset="0"/>
            </a:endParaRPr>
          </a:p>
          <a:p>
            <a:pPr marL="800100" lvl="1" indent="-342900">
              <a:spcBef>
                <a:spcPct val="20000"/>
              </a:spcBef>
            </a:pPr>
            <a:endParaRPr lang="hu-HU"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800100" lvl="1"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851" y="980728"/>
            <a:ext cx="8397334" cy="4267923"/>
          </a:xfrm>
          <a:prstGeom prst="rect">
            <a:avLst/>
          </a:prstGeom>
        </p:spPr>
      </p:pic>
    </p:spTree>
    <p:extLst>
      <p:ext uri="{BB962C8B-B14F-4D97-AF65-F5344CB8AC3E}">
        <p14:creationId xmlns:p14="http://schemas.microsoft.com/office/powerpoint/2010/main" val="23117325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282" y="184150"/>
            <a:ext cx="6429420" cy="582594"/>
          </a:xfrm>
          <a:effectLst/>
        </p:spPr>
        <p:txBody>
          <a:bodyPr vert="horz" lIns="91440" tIns="45720" rIns="91440" bIns="45720" rtlCol="0" anchor="ctr">
            <a:normAutofit/>
          </a:bodyPr>
          <a:lstStyle/>
          <a:p>
            <a:pPr algn="l"/>
            <a:r>
              <a:rPr lang="hu-HU" sz="2400" dirty="0">
                <a:solidFill>
                  <a:srgbClr val="0073AB"/>
                </a:solidFill>
                <a:latin typeface="Arial" pitchFamily="34" charset="0"/>
                <a:cs typeface="Arial" pitchFamily="34" charset="0"/>
              </a:rPr>
              <a:t>Parallel sort – 153.oldal</a:t>
            </a:r>
            <a:endParaRPr lang="en-US" sz="2400" dirty="0">
              <a:solidFill>
                <a:srgbClr val="0073AB"/>
              </a:solidFill>
              <a:latin typeface="Arial" pitchFamily="34" charset="0"/>
              <a:cs typeface="Arial" pitchFamily="34" charset="0"/>
            </a:endParaRPr>
          </a:p>
        </p:txBody>
      </p:sp>
      <p:sp>
        <p:nvSpPr>
          <p:cNvPr id="7" name="Content Placeholder 2"/>
          <p:cNvSpPr txBox="1">
            <a:spLocks/>
          </p:cNvSpPr>
          <p:nvPr/>
        </p:nvSpPr>
        <p:spPr>
          <a:xfrm>
            <a:off x="228624" y="1124744"/>
            <a:ext cx="8591848" cy="5112568"/>
          </a:xfrm>
          <a:prstGeom prst="rect">
            <a:avLst/>
          </a:prstGeom>
        </p:spPr>
        <p:txBody>
          <a:bodyPr vert="horz" lIns="91440" tIns="45720" rIns="91440" bIns="45720" rtlCol="0">
            <a:normAutofit/>
          </a:bodyPr>
          <a:lstStyle/>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342900" indent="-342900">
              <a:spcBef>
                <a:spcPct val="20000"/>
              </a:spcBef>
            </a:pPr>
            <a:endParaRPr lang="hu-HU" sz="2000" dirty="0">
              <a:solidFill>
                <a:srgbClr val="0073AB"/>
              </a:solidFill>
              <a:latin typeface="Arial" pitchFamily="34" charset="0"/>
              <a:cs typeface="Arial" pitchFamily="34" charset="0"/>
            </a:endParaRPr>
          </a:p>
          <a:p>
            <a:pPr marL="800100" lvl="1" indent="-342900">
              <a:spcBef>
                <a:spcPct val="20000"/>
              </a:spcBef>
            </a:pPr>
            <a:endParaRPr lang="hu-HU"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800100" lvl="1"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15816" y="1124744"/>
            <a:ext cx="2880320" cy="4461672"/>
          </a:xfrm>
          <a:prstGeom prst="rect">
            <a:avLst/>
          </a:prstGeom>
        </p:spPr>
      </p:pic>
    </p:spTree>
    <p:extLst>
      <p:ext uri="{BB962C8B-B14F-4D97-AF65-F5344CB8AC3E}">
        <p14:creationId xmlns:p14="http://schemas.microsoft.com/office/powerpoint/2010/main" val="6773820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282" y="184150"/>
            <a:ext cx="6429420" cy="582594"/>
          </a:xfrm>
          <a:effectLst/>
        </p:spPr>
        <p:txBody>
          <a:bodyPr vert="horz" lIns="91440" tIns="45720" rIns="91440" bIns="45720" rtlCol="0" anchor="ctr">
            <a:normAutofit/>
          </a:bodyPr>
          <a:lstStyle/>
          <a:p>
            <a:pPr algn="l"/>
            <a:r>
              <a:rPr lang="hu-HU" sz="2400" dirty="0">
                <a:solidFill>
                  <a:srgbClr val="0073AB"/>
                </a:solidFill>
                <a:latin typeface="Arial" pitchFamily="34" charset="0"/>
                <a:cs typeface="Arial" pitchFamily="34" charset="0"/>
              </a:rPr>
              <a:t>Lambda cookbook</a:t>
            </a:r>
            <a:endParaRPr lang="en-US" sz="2400" dirty="0">
              <a:solidFill>
                <a:srgbClr val="0073AB"/>
              </a:solidFill>
              <a:latin typeface="Arial" pitchFamily="34" charset="0"/>
              <a:cs typeface="Arial" pitchFamily="34" charset="0"/>
            </a:endParaRPr>
          </a:p>
        </p:txBody>
      </p:sp>
      <p:sp>
        <p:nvSpPr>
          <p:cNvPr id="7" name="Content Placeholder 2"/>
          <p:cNvSpPr txBox="1">
            <a:spLocks/>
          </p:cNvSpPr>
          <p:nvPr/>
        </p:nvSpPr>
        <p:spPr>
          <a:xfrm>
            <a:off x="228624" y="1124744"/>
            <a:ext cx="8591848" cy="5112568"/>
          </a:xfrm>
          <a:prstGeom prst="rect">
            <a:avLst/>
          </a:prstGeom>
        </p:spPr>
        <p:txBody>
          <a:bodyPr vert="horz" lIns="91440" tIns="45720" rIns="91440" bIns="45720" rtlCol="0">
            <a:normAutofit/>
          </a:bodyPr>
          <a:lstStyle/>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342900" indent="-342900">
              <a:spcBef>
                <a:spcPct val="20000"/>
              </a:spcBef>
            </a:pPr>
            <a:endParaRPr lang="hu-HU" sz="2000" dirty="0">
              <a:solidFill>
                <a:srgbClr val="0073AB"/>
              </a:solidFill>
              <a:latin typeface="Arial" pitchFamily="34" charset="0"/>
              <a:cs typeface="Arial" pitchFamily="34" charset="0"/>
            </a:endParaRPr>
          </a:p>
          <a:p>
            <a:pPr marL="800100" lvl="1" indent="-342900">
              <a:spcBef>
                <a:spcPct val="20000"/>
              </a:spcBef>
            </a:pPr>
            <a:endParaRPr lang="hu-HU"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800100" lvl="1"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p:txBody>
      </p:sp>
      <p:sp>
        <p:nvSpPr>
          <p:cNvPr id="3" name="Rectangle 2"/>
          <p:cNvSpPr/>
          <p:nvPr/>
        </p:nvSpPr>
        <p:spPr>
          <a:xfrm>
            <a:off x="395536" y="1124745"/>
            <a:ext cx="6462464" cy="1323439"/>
          </a:xfrm>
          <a:prstGeom prst="rect">
            <a:avLst/>
          </a:prstGeom>
        </p:spPr>
        <p:txBody>
          <a:bodyPr wrap="square">
            <a:spAutoFit/>
          </a:bodyPr>
          <a:lstStyle/>
          <a:p>
            <a:r>
              <a:rPr lang="en-GB" sz="2000" dirty="0">
                <a:latin typeface="Arial" panose="020B0604020202020204" pitchFamily="34" charset="0"/>
                <a:cs typeface="Arial" panose="020B0604020202020204" pitchFamily="34" charset="0"/>
                <a:hlinkClick r:id="rId5" action="ppaction://hlinkfile"/>
              </a:rPr>
              <a:t>file:///C:/dl/dorsum/java_se_8_tanfolyam/D80895GC10_sg.pdf</a:t>
            </a:r>
            <a:endParaRPr lang="hu-HU" sz="2000" dirty="0">
              <a:latin typeface="Arial" panose="020B0604020202020204" pitchFamily="34" charset="0"/>
              <a:cs typeface="Arial" panose="020B0604020202020204" pitchFamily="34" charset="0"/>
            </a:endParaRPr>
          </a:p>
          <a:p>
            <a:endParaRPr lang="hu-HU" sz="2000" dirty="0">
              <a:latin typeface="Arial" panose="020B0604020202020204" pitchFamily="34" charset="0"/>
              <a:cs typeface="Arial" panose="020B0604020202020204" pitchFamily="34" charset="0"/>
            </a:endParaRPr>
          </a:p>
          <a:p>
            <a:r>
              <a:rPr lang="hu-HU" sz="2000" dirty="0">
                <a:latin typeface="Arial" panose="020B0604020202020204" pitchFamily="34" charset="0"/>
                <a:cs typeface="Arial" panose="020B0604020202020204" pitchFamily="34" charset="0"/>
              </a:rPr>
              <a:t>169. oldal</a:t>
            </a: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00378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282" y="184150"/>
            <a:ext cx="8750206" cy="582594"/>
          </a:xfrm>
          <a:effectLst/>
        </p:spPr>
        <p:txBody>
          <a:bodyPr vert="horz" lIns="91440" tIns="45720" rIns="91440" bIns="45720" rtlCol="0" anchor="ctr">
            <a:normAutofit/>
          </a:bodyPr>
          <a:lstStyle/>
          <a:p>
            <a:pPr algn="l"/>
            <a:r>
              <a:rPr lang="hu-HU" sz="2400" dirty="0">
                <a:solidFill>
                  <a:srgbClr val="0073AB"/>
                </a:solidFill>
                <a:latin typeface="Arial" pitchFamily="34" charset="0"/>
                <a:cs typeface="Arial" pitchFamily="34" charset="0"/>
              </a:rPr>
              <a:t>Chapter 3 - Working with Local Dates and Times</a:t>
            </a:r>
            <a:endParaRPr lang="en-US" sz="2400" dirty="0">
              <a:solidFill>
                <a:srgbClr val="0073AB"/>
              </a:solidFill>
              <a:latin typeface="Arial" pitchFamily="34" charset="0"/>
              <a:cs typeface="Arial" pitchFamily="34" charset="0"/>
            </a:endParaRPr>
          </a:p>
        </p:txBody>
      </p:sp>
      <p:sp>
        <p:nvSpPr>
          <p:cNvPr id="7" name="Content Placeholder 2"/>
          <p:cNvSpPr txBox="1">
            <a:spLocks/>
          </p:cNvSpPr>
          <p:nvPr/>
        </p:nvSpPr>
        <p:spPr>
          <a:xfrm>
            <a:off x="228624" y="1124744"/>
            <a:ext cx="8591848" cy="5112568"/>
          </a:xfrm>
          <a:prstGeom prst="rect">
            <a:avLst/>
          </a:prstGeom>
        </p:spPr>
        <p:txBody>
          <a:bodyPr vert="horz" lIns="91440" tIns="45720" rIns="91440" bIns="45720" rtlCol="0">
            <a:normAutofit/>
          </a:bodyPr>
          <a:lstStyle/>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342900" indent="-342900">
              <a:spcBef>
                <a:spcPct val="20000"/>
              </a:spcBef>
            </a:pPr>
            <a:endParaRPr lang="hu-HU" sz="2000" dirty="0">
              <a:solidFill>
                <a:srgbClr val="0073AB"/>
              </a:solidFill>
              <a:latin typeface="Arial" pitchFamily="34" charset="0"/>
              <a:cs typeface="Arial" pitchFamily="34" charset="0"/>
            </a:endParaRPr>
          </a:p>
          <a:p>
            <a:pPr marL="800100" lvl="1" indent="-342900">
              <a:spcBef>
                <a:spcPct val="20000"/>
              </a:spcBef>
            </a:pPr>
            <a:endParaRPr lang="hu-HU"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800100" lvl="1"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p:txBody>
      </p:sp>
      <p:sp>
        <p:nvSpPr>
          <p:cNvPr id="3" name="Rectangle 2"/>
          <p:cNvSpPr/>
          <p:nvPr/>
        </p:nvSpPr>
        <p:spPr>
          <a:xfrm>
            <a:off x="107504" y="980728"/>
            <a:ext cx="8928992" cy="3016210"/>
          </a:xfrm>
          <a:prstGeom prst="rect">
            <a:avLst/>
          </a:prstGeom>
        </p:spPr>
        <p:txBody>
          <a:bodyPr wrap="square">
            <a:spAutoFit/>
          </a:bodyPr>
          <a:lstStyle/>
          <a:p>
            <a:pPr algn="ctr"/>
            <a:r>
              <a:rPr lang="en-GB" sz="1900" b="1" dirty="0">
                <a:latin typeface="Arial" panose="020B0604020202020204" pitchFamily="34" charset="0"/>
                <a:cs typeface="Arial" panose="020B0604020202020204" pitchFamily="34" charset="0"/>
              </a:rPr>
              <a:t>Previous Java Date and Time</a:t>
            </a:r>
            <a:endParaRPr lang="hu-HU" sz="1900" b="1" dirty="0">
              <a:latin typeface="Arial" panose="020B0604020202020204" pitchFamily="34" charset="0"/>
              <a:cs typeface="Arial" panose="020B0604020202020204" pitchFamily="34" charset="0"/>
            </a:endParaRPr>
          </a:p>
          <a:p>
            <a:endParaRPr lang="hu-HU" sz="1900" dirty="0">
              <a:latin typeface="Arial" panose="020B0604020202020204" pitchFamily="34" charset="0"/>
              <a:cs typeface="Arial" panose="020B0604020202020204" pitchFamily="34" charset="0"/>
            </a:endParaRPr>
          </a:p>
          <a:p>
            <a:r>
              <a:rPr lang="en-GB" sz="1900" dirty="0">
                <a:latin typeface="Arial" panose="020B0604020202020204" pitchFamily="34" charset="0"/>
                <a:cs typeface="Arial" panose="020B0604020202020204" pitchFamily="34" charset="0"/>
              </a:rPr>
              <a:t>What is wrong with </a:t>
            </a:r>
            <a:r>
              <a:rPr lang="en-GB" sz="1900" dirty="0" err="1">
                <a:latin typeface="Arial" panose="020B0604020202020204" pitchFamily="34" charset="0"/>
                <a:cs typeface="Arial" panose="020B0604020202020204" pitchFamily="34" charset="0"/>
              </a:rPr>
              <a:t>java.util.Date</a:t>
            </a:r>
            <a:r>
              <a:rPr lang="en-GB" sz="1900" dirty="0">
                <a:latin typeface="Arial" panose="020B0604020202020204" pitchFamily="34" charset="0"/>
                <a:cs typeface="Arial" panose="020B0604020202020204" pitchFamily="34" charset="0"/>
              </a:rPr>
              <a:t> (Calendar, </a:t>
            </a:r>
            <a:r>
              <a:rPr lang="en-GB" sz="1900" dirty="0" err="1">
                <a:latin typeface="Arial" panose="020B0604020202020204" pitchFamily="34" charset="0"/>
                <a:cs typeface="Arial" panose="020B0604020202020204" pitchFamily="34" charset="0"/>
              </a:rPr>
              <a:t>TimeZone</a:t>
            </a:r>
            <a:r>
              <a:rPr lang="en-GB" sz="1900" dirty="0">
                <a:latin typeface="Arial" panose="020B0604020202020204" pitchFamily="34" charset="0"/>
                <a:cs typeface="Arial" panose="020B0604020202020204" pitchFamily="34" charset="0"/>
              </a:rPr>
              <a:t> &amp; </a:t>
            </a:r>
            <a:r>
              <a:rPr lang="en-GB" sz="1900" dirty="0" err="1">
                <a:latin typeface="Arial" panose="020B0604020202020204" pitchFamily="34" charset="0"/>
                <a:cs typeface="Arial" panose="020B0604020202020204" pitchFamily="34" charset="0"/>
              </a:rPr>
              <a:t>DateFormat</a:t>
            </a:r>
            <a:r>
              <a:rPr lang="en-GB" sz="1900" dirty="0">
                <a:latin typeface="Arial" panose="020B0604020202020204" pitchFamily="34" charset="0"/>
                <a:cs typeface="Arial" panose="020B0604020202020204" pitchFamily="34" charset="0"/>
              </a:rPr>
              <a:t>)?</a:t>
            </a:r>
            <a:endParaRPr lang="hu-HU" sz="1900" dirty="0">
              <a:latin typeface="Arial" panose="020B0604020202020204" pitchFamily="34" charset="0"/>
              <a:cs typeface="Arial" panose="020B0604020202020204" pitchFamily="34" charset="0"/>
            </a:endParaRPr>
          </a:p>
          <a:p>
            <a:endParaRPr lang="hu-HU" sz="19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1900" dirty="0">
                <a:latin typeface="Arial" panose="020B0604020202020204" pitchFamily="34" charset="0"/>
                <a:cs typeface="Arial" panose="020B0604020202020204" pitchFamily="34" charset="0"/>
              </a:rPr>
              <a:t>Does not support fluent API approach </a:t>
            </a:r>
            <a:endParaRPr lang="hu-HU" sz="19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1900" dirty="0">
                <a:latin typeface="Arial" panose="020B0604020202020204" pitchFamily="34" charset="0"/>
                <a:cs typeface="Arial" panose="020B0604020202020204" pitchFamily="34" charset="0"/>
              </a:rPr>
              <a:t>Instance are mutable</a:t>
            </a:r>
            <a:r>
              <a:rPr lang="hu-HU" sz="1900" dirty="0">
                <a:latin typeface="Arial" panose="020B0604020202020204" pitchFamily="34" charset="0"/>
                <a:cs typeface="Arial" panose="020B0604020202020204" pitchFamily="34" charset="0"/>
              </a:rPr>
              <a:t> - </a:t>
            </a:r>
            <a:r>
              <a:rPr lang="en-GB" sz="1900" dirty="0">
                <a:latin typeface="Arial" panose="020B0604020202020204" pitchFamily="34" charset="0"/>
                <a:cs typeface="Arial" panose="020B0604020202020204" pitchFamily="34" charset="0"/>
              </a:rPr>
              <a:t>not compatible with lambda</a:t>
            </a:r>
            <a:endParaRPr lang="hu-HU" sz="19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1900" dirty="0">
                <a:latin typeface="Arial" panose="020B0604020202020204" pitchFamily="34" charset="0"/>
                <a:cs typeface="Arial" panose="020B0604020202020204" pitchFamily="34" charset="0"/>
              </a:rPr>
              <a:t>Not thread safe </a:t>
            </a:r>
            <a:endParaRPr lang="hu-HU" sz="19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1900" dirty="0">
                <a:latin typeface="Arial" panose="020B0604020202020204" pitchFamily="34" charset="0"/>
                <a:cs typeface="Arial" panose="020B0604020202020204" pitchFamily="34" charset="0"/>
              </a:rPr>
              <a:t>Weakly typed calendars</a:t>
            </a:r>
            <a:endParaRPr lang="hu-HU" sz="19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1900" dirty="0">
                <a:latin typeface="Arial" panose="020B0604020202020204" pitchFamily="34" charset="0"/>
                <a:cs typeface="Arial" panose="020B0604020202020204" pitchFamily="34" charset="0"/>
              </a:rPr>
              <a:t>One size fits all</a:t>
            </a:r>
          </a:p>
          <a:p>
            <a:r>
              <a:rPr lang="en-GB" sz="19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7087370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282" y="184150"/>
            <a:ext cx="6429420" cy="582594"/>
          </a:xfrm>
          <a:effectLst/>
        </p:spPr>
        <p:txBody>
          <a:bodyPr vert="horz" lIns="91440" tIns="45720" rIns="91440" bIns="45720" rtlCol="0" anchor="ctr">
            <a:normAutofit/>
          </a:bodyPr>
          <a:lstStyle/>
          <a:p>
            <a:pPr algn="l"/>
            <a:r>
              <a:rPr lang="hu-HU" sz="2400" dirty="0">
                <a:solidFill>
                  <a:srgbClr val="0073AB"/>
                </a:solidFill>
                <a:latin typeface="Arial" pitchFamily="34" charset="0"/>
                <a:cs typeface="Arial" pitchFamily="34" charset="0"/>
              </a:rPr>
              <a:t>Static methods in Interfaces</a:t>
            </a:r>
            <a:endParaRPr lang="en-US" sz="2400" dirty="0">
              <a:solidFill>
                <a:srgbClr val="0073AB"/>
              </a:solidFill>
              <a:latin typeface="Arial" pitchFamily="34" charset="0"/>
              <a:cs typeface="Arial" pitchFamily="34" charset="0"/>
            </a:endParaRPr>
          </a:p>
        </p:txBody>
      </p:sp>
      <p:sp>
        <p:nvSpPr>
          <p:cNvPr id="7" name="Content Placeholder 2"/>
          <p:cNvSpPr txBox="1">
            <a:spLocks/>
          </p:cNvSpPr>
          <p:nvPr/>
        </p:nvSpPr>
        <p:spPr>
          <a:xfrm>
            <a:off x="228624" y="1124744"/>
            <a:ext cx="8591848" cy="5112568"/>
          </a:xfrm>
          <a:prstGeom prst="rect">
            <a:avLst/>
          </a:prstGeom>
        </p:spPr>
        <p:txBody>
          <a:bodyPr vert="horz" lIns="91440" tIns="45720" rIns="91440" bIns="45720" rtlCol="0">
            <a:normAutofit/>
          </a:bodyPr>
          <a:lstStyle/>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342900" indent="-342900">
              <a:spcBef>
                <a:spcPct val="20000"/>
              </a:spcBef>
            </a:pPr>
            <a:endParaRPr lang="hu-HU" sz="2000" dirty="0">
              <a:solidFill>
                <a:srgbClr val="0073AB"/>
              </a:solidFill>
              <a:latin typeface="Arial" pitchFamily="34" charset="0"/>
              <a:cs typeface="Arial" pitchFamily="34" charset="0"/>
            </a:endParaRPr>
          </a:p>
          <a:p>
            <a:pPr marL="800100" lvl="1" indent="-342900">
              <a:spcBef>
                <a:spcPct val="20000"/>
              </a:spcBef>
            </a:pPr>
            <a:endParaRPr lang="hu-HU"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800100" lvl="1"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p:txBody>
      </p:sp>
      <p:sp>
        <p:nvSpPr>
          <p:cNvPr id="4" name="Rectangle 3"/>
          <p:cNvSpPr/>
          <p:nvPr/>
        </p:nvSpPr>
        <p:spPr>
          <a:xfrm>
            <a:off x="228624" y="980728"/>
            <a:ext cx="8735864" cy="4478149"/>
          </a:xfrm>
          <a:prstGeom prst="rect">
            <a:avLst/>
          </a:prstGeom>
        </p:spPr>
        <p:txBody>
          <a:bodyPr wrap="square">
            <a:spAutoFit/>
          </a:bodyPr>
          <a:lstStyle/>
          <a:p>
            <a:r>
              <a:rPr lang="en-GB" sz="1900" dirty="0">
                <a:latin typeface="Arial" panose="020B0604020202020204" pitchFamily="34" charset="0"/>
                <a:cs typeface="Arial" panose="020B0604020202020204" pitchFamily="34" charset="0"/>
              </a:rPr>
              <a:t>Static methods makes easier for you to organize methods in your libraries, you can keep static methods specific to an interface rather than in a separate class</a:t>
            </a:r>
            <a:endParaRPr lang="hu-HU" sz="1900" dirty="0">
              <a:latin typeface="Arial" panose="020B0604020202020204" pitchFamily="34" charset="0"/>
              <a:cs typeface="Arial" panose="020B0604020202020204" pitchFamily="34" charset="0"/>
            </a:endParaRPr>
          </a:p>
          <a:p>
            <a:endParaRPr lang="hu-HU" sz="1900" dirty="0">
              <a:latin typeface="Courier New" panose="02070309020205020404" pitchFamily="49" charset="0"/>
              <a:cs typeface="Courier New" panose="02070309020205020404" pitchFamily="49" charset="0"/>
            </a:endParaRPr>
          </a:p>
          <a:p>
            <a:r>
              <a:rPr lang="en-GB" sz="1900" dirty="0">
                <a:latin typeface="Courier New" panose="02070309020205020404" pitchFamily="49" charset="0"/>
                <a:cs typeface="Courier New" panose="02070309020205020404" pitchFamily="49" charset="0"/>
              </a:rPr>
              <a:t>public interface I</a:t>
            </a:r>
            <a:r>
              <a:rPr lang="hu-HU" sz="1900" dirty="0">
                <a:latin typeface="Courier New" panose="02070309020205020404" pitchFamily="49" charset="0"/>
                <a:cs typeface="Courier New" panose="02070309020205020404" pitchFamily="49" charset="0"/>
              </a:rPr>
              <a:t>Vehicle</a:t>
            </a:r>
            <a:r>
              <a:rPr lang="en-GB" sz="1900" dirty="0">
                <a:latin typeface="Courier New" panose="02070309020205020404" pitchFamily="49" charset="0"/>
                <a:cs typeface="Courier New" panose="02070309020205020404" pitchFamily="49" charset="0"/>
              </a:rPr>
              <a:t> {</a:t>
            </a:r>
          </a:p>
          <a:p>
            <a:r>
              <a:rPr lang="en-GB" sz="1900" dirty="0">
                <a:latin typeface="Courier New" panose="02070309020205020404" pitchFamily="49" charset="0"/>
                <a:cs typeface="Courier New" panose="02070309020205020404" pitchFamily="49" charset="0"/>
              </a:rPr>
              <a:t>	</a:t>
            </a:r>
            <a:endParaRPr lang="hu-HU" sz="1900" dirty="0">
              <a:latin typeface="Courier New" panose="02070309020205020404" pitchFamily="49" charset="0"/>
              <a:cs typeface="Courier New" panose="02070309020205020404" pitchFamily="49" charset="0"/>
            </a:endParaRPr>
          </a:p>
          <a:p>
            <a:r>
              <a:rPr lang="hu-HU" sz="1900" dirty="0">
                <a:latin typeface="Courier New" panose="02070309020205020404" pitchFamily="49" charset="0"/>
                <a:cs typeface="Courier New" panose="02070309020205020404" pitchFamily="49" charset="0"/>
              </a:rPr>
              <a:t>	default void print(Person owner) {</a:t>
            </a:r>
          </a:p>
          <a:p>
            <a:r>
              <a:rPr lang="hu-HU" sz="1900" dirty="0">
                <a:latin typeface="Courier New" panose="02070309020205020404" pitchFamily="49" charset="0"/>
                <a:cs typeface="Courier New" panose="02070309020205020404" pitchFamily="49" charset="0"/>
              </a:rPr>
              <a:t>		if(!isNull(owner)) {</a:t>
            </a:r>
          </a:p>
          <a:p>
            <a:r>
              <a:rPr lang="hu-HU" sz="1900" dirty="0">
                <a:latin typeface="Courier New" panose="02070309020205020404" pitchFamily="49" charset="0"/>
                <a:cs typeface="Courier New" panose="02070309020205020404" pitchFamily="49" charset="0"/>
              </a:rPr>
              <a:t>			System.out.print(owner.toString());</a:t>
            </a:r>
          </a:p>
          <a:p>
            <a:r>
              <a:rPr lang="hu-HU" sz="1900" dirty="0">
                <a:latin typeface="Courier New" panose="02070309020205020404" pitchFamily="49" charset="0"/>
                <a:cs typeface="Courier New" panose="02070309020205020404" pitchFamily="49" charset="0"/>
              </a:rPr>
              <a:t>		}</a:t>
            </a:r>
          </a:p>
          <a:p>
            <a:r>
              <a:rPr lang="hu-HU" sz="1900" dirty="0">
                <a:latin typeface="Courier New" panose="02070309020205020404" pitchFamily="49" charset="0"/>
                <a:cs typeface="Courier New" panose="02070309020205020404" pitchFamily="49" charset="0"/>
              </a:rPr>
              <a:t>	}</a:t>
            </a:r>
          </a:p>
          <a:p>
            <a:endParaRPr lang="hu-HU" sz="1900" dirty="0">
              <a:latin typeface="Courier New" panose="02070309020205020404" pitchFamily="49" charset="0"/>
              <a:cs typeface="Courier New" panose="02070309020205020404" pitchFamily="49" charset="0"/>
            </a:endParaRPr>
          </a:p>
          <a:p>
            <a:r>
              <a:rPr lang="hu-HU" sz="1900" dirty="0">
                <a:latin typeface="Courier New" panose="02070309020205020404" pitchFamily="49" charset="0"/>
                <a:cs typeface="Courier New" panose="02070309020205020404" pitchFamily="49" charset="0"/>
              </a:rPr>
              <a:t>	</a:t>
            </a:r>
            <a:r>
              <a:rPr lang="en-GB" sz="1900" dirty="0">
                <a:latin typeface="Courier New" panose="02070309020205020404" pitchFamily="49" charset="0"/>
                <a:cs typeface="Courier New" panose="02070309020205020404" pitchFamily="49" charset="0"/>
              </a:rPr>
              <a:t>static </a:t>
            </a:r>
            <a:r>
              <a:rPr lang="hu-HU" sz="1900" dirty="0">
                <a:latin typeface="Courier New" panose="02070309020205020404" pitchFamily="49" charset="0"/>
                <a:cs typeface="Courier New" panose="02070309020205020404" pitchFamily="49" charset="0"/>
              </a:rPr>
              <a:t>boolean isNull</a:t>
            </a:r>
            <a:r>
              <a:rPr lang="en-GB" sz="1900" dirty="0">
                <a:latin typeface="Courier New" panose="02070309020205020404" pitchFamily="49" charset="0"/>
                <a:cs typeface="Courier New" panose="02070309020205020404" pitchFamily="49" charset="0"/>
              </a:rPr>
              <a:t>(</a:t>
            </a:r>
            <a:r>
              <a:rPr lang="hu-HU" sz="1900" dirty="0">
                <a:latin typeface="Courier New" panose="02070309020205020404" pitchFamily="49" charset="0"/>
                <a:cs typeface="Courier New" panose="02070309020205020404" pitchFamily="49" charset="0"/>
              </a:rPr>
              <a:t>Person owner</a:t>
            </a:r>
            <a:r>
              <a:rPr lang="en-GB" sz="1900" dirty="0">
                <a:latin typeface="Courier New" panose="02070309020205020404" pitchFamily="49" charset="0"/>
                <a:cs typeface="Courier New" panose="02070309020205020404" pitchFamily="49" charset="0"/>
              </a:rPr>
              <a:t>) {</a:t>
            </a:r>
          </a:p>
          <a:p>
            <a:r>
              <a:rPr lang="en-GB" sz="1900" dirty="0">
                <a:latin typeface="Courier New" panose="02070309020205020404" pitchFamily="49" charset="0"/>
                <a:cs typeface="Courier New" panose="02070309020205020404" pitchFamily="49" charset="0"/>
              </a:rPr>
              <a:t>		</a:t>
            </a:r>
            <a:r>
              <a:rPr lang="en-US" sz="1900" dirty="0">
                <a:latin typeface="Courier New" panose="02070309020205020404" pitchFamily="49" charset="0"/>
                <a:cs typeface="Courier New" panose="02070309020205020404" pitchFamily="49" charset="0"/>
              </a:rPr>
              <a:t>return </a:t>
            </a:r>
            <a:r>
              <a:rPr lang="hu-HU" sz="1900" dirty="0">
                <a:latin typeface="Courier New" panose="02070309020205020404" pitchFamily="49" charset="0"/>
                <a:cs typeface="Courier New" panose="02070309020205020404" pitchFamily="49" charset="0"/>
              </a:rPr>
              <a:t>owner == null</a:t>
            </a:r>
            <a:r>
              <a:rPr lang="en-US" sz="1900" dirty="0">
                <a:latin typeface="Courier New" panose="02070309020205020404" pitchFamily="49" charset="0"/>
                <a:cs typeface="Courier New" panose="02070309020205020404" pitchFamily="49" charset="0"/>
              </a:rPr>
              <a:t>;</a:t>
            </a:r>
            <a:r>
              <a:rPr lang="hu-HU" sz="1900" dirty="0">
                <a:latin typeface="Courier New" panose="02070309020205020404" pitchFamily="49" charset="0"/>
                <a:cs typeface="Courier New" panose="02070309020205020404" pitchFamily="49" charset="0"/>
              </a:rPr>
              <a:t> </a:t>
            </a:r>
            <a:endParaRPr lang="en-US" sz="1900">
              <a:latin typeface="Courier New" panose="02070309020205020404" pitchFamily="49" charset="0"/>
              <a:cs typeface="Courier New" panose="02070309020205020404" pitchFamily="49" charset="0"/>
            </a:endParaRPr>
          </a:p>
          <a:p>
            <a:r>
              <a:rPr lang="en-GB" sz="1900" dirty="0">
                <a:latin typeface="Courier New" panose="02070309020205020404" pitchFamily="49" charset="0"/>
                <a:cs typeface="Courier New" panose="02070309020205020404" pitchFamily="49" charset="0"/>
              </a:rPr>
              <a:t>	}	</a:t>
            </a:r>
          </a:p>
          <a:p>
            <a:r>
              <a:rPr lang="hu-HU" sz="19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762940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282" y="184150"/>
            <a:ext cx="6429420" cy="582594"/>
          </a:xfrm>
          <a:effectLst/>
        </p:spPr>
        <p:txBody>
          <a:bodyPr vert="horz" lIns="91440" tIns="45720" rIns="91440" bIns="45720" rtlCol="0" anchor="ctr">
            <a:normAutofit/>
          </a:bodyPr>
          <a:lstStyle/>
          <a:p>
            <a:pPr algn="l"/>
            <a:r>
              <a:rPr lang="hu-HU" sz="2400" dirty="0">
                <a:solidFill>
                  <a:srgbClr val="0073AB"/>
                </a:solidFill>
                <a:latin typeface="Arial" pitchFamily="34" charset="0"/>
                <a:cs typeface="Arial" pitchFamily="34" charset="0"/>
              </a:rPr>
              <a:t>Local Date and Time API Goals</a:t>
            </a:r>
            <a:endParaRPr lang="en-US" sz="2400" dirty="0">
              <a:solidFill>
                <a:srgbClr val="0073AB"/>
              </a:solidFill>
              <a:latin typeface="Arial" pitchFamily="34" charset="0"/>
              <a:cs typeface="Arial" pitchFamily="34" charset="0"/>
            </a:endParaRPr>
          </a:p>
        </p:txBody>
      </p:sp>
      <p:sp>
        <p:nvSpPr>
          <p:cNvPr id="3" name="Rectangle 2"/>
          <p:cNvSpPr/>
          <p:nvPr/>
        </p:nvSpPr>
        <p:spPr>
          <a:xfrm>
            <a:off x="214282" y="980729"/>
            <a:ext cx="8678198" cy="3308598"/>
          </a:xfrm>
          <a:prstGeom prst="rect">
            <a:avLst/>
          </a:prstGeom>
        </p:spPr>
        <p:txBody>
          <a:bodyPr wrap="square">
            <a:spAutoFit/>
          </a:bodyPr>
          <a:lstStyle/>
          <a:p>
            <a:pPr marL="342900" indent="-342900">
              <a:buFont typeface="Arial" panose="020B0604020202020204" pitchFamily="34" charset="0"/>
              <a:buChar char="•"/>
            </a:pPr>
            <a:r>
              <a:rPr lang="en-GB" sz="1900" dirty="0">
                <a:latin typeface="Arial" panose="020B0604020202020204" pitchFamily="34" charset="0"/>
                <a:cs typeface="Arial" panose="020B0604020202020204" pitchFamily="34" charset="0"/>
              </a:rPr>
              <a:t>The classes and methods should be straight forward. </a:t>
            </a:r>
            <a:endParaRPr lang="hu-HU" sz="19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hu-HU" sz="1900" dirty="0">
                <a:latin typeface="Arial" panose="020B0604020202020204" pitchFamily="34" charset="0"/>
                <a:cs typeface="Arial" panose="020B0604020202020204" pitchFamily="34" charset="0"/>
              </a:rPr>
              <a:t>T</a:t>
            </a:r>
            <a:r>
              <a:rPr lang="en-GB" sz="1900" dirty="0">
                <a:latin typeface="Arial" panose="020B0604020202020204" pitchFamily="34" charset="0"/>
                <a:cs typeface="Arial" panose="020B0604020202020204" pitchFamily="34" charset="0"/>
              </a:rPr>
              <a:t>he API should support a fluent API approach. </a:t>
            </a:r>
            <a:endParaRPr lang="hu-HU" sz="19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1900" dirty="0">
                <a:latin typeface="Arial" panose="020B0604020202020204" pitchFamily="34" charset="0"/>
                <a:cs typeface="Arial" panose="020B0604020202020204" pitchFamily="34" charset="0"/>
              </a:rPr>
              <a:t>Instances of time/date objects should be immutable</a:t>
            </a:r>
            <a:r>
              <a:rPr lang="hu-HU" sz="1900" dirty="0">
                <a:latin typeface="Arial" panose="020B0604020202020204" pitchFamily="34" charset="0"/>
                <a:cs typeface="Arial" panose="020B0604020202020204" pitchFamily="34" charset="0"/>
              </a:rPr>
              <a:t> - </a:t>
            </a:r>
            <a:r>
              <a:rPr lang="en-GB" sz="1900" dirty="0">
                <a:latin typeface="Arial" panose="020B0604020202020204" pitchFamily="34" charset="0"/>
                <a:cs typeface="Arial" panose="020B0604020202020204" pitchFamily="34" charset="0"/>
              </a:rPr>
              <a:t>this is important for lambda operations.</a:t>
            </a:r>
            <a:endParaRPr lang="hu-HU" sz="19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1900" dirty="0">
                <a:latin typeface="Arial" panose="020B0604020202020204" pitchFamily="34" charset="0"/>
                <a:cs typeface="Arial" panose="020B0604020202020204" pitchFamily="34" charset="0"/>
              </a:rPr>
              <a:t>Use ISO standards to define date and time. </a:t>
            </a:r>
            <a:endParaRPr lang="hu-HU" sz="19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1900" dirty="0">
                <a:latin typeface="Arial" panose="020B0604020202020204" pitchFamily="34" charset="0"/>
                <a:cs typeface="Arial" panose="020B0604020202020204" pitchFamily="34" charset="0"/>
              </a:rPr>
              <a:t>Time and date operations should be thread safe. </a:t>
            </a:r>
            <a:endParaRPr lang="hu-HU" sz="19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1900" dirty="0">
                <a:latin typeface="Arial" panose="020B0604020202020204" pitchFamily="34" charset="0"/>
                <a:cs typeface="Arial" panose="020B0604020202020204" pitchFamily="34" charset="0"/>
              </a:rPr>
              <a:t>Strong typing—makes it much easier to develop good code first (The compiler is your friend.) </a:t>
            </a:r>
            <a:endParaRPr lang="hu-HU" sz="19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1900" dirty="0" err="1">
                <a:latin typeface="Arial" panose="020B0604020202020204" pitchFamily="34" charset="0"/>
                <a:cs typeface="Arial" panose="020B0604020202020204" pitchFamily="34" charset="0"/>
              </a:rPr>
              <a:t>toString</a:t>
            </a:r>
            <a:r>
              <a:rPr lang="en-GB" sz="1900" dirty="0">
                <a:latin typeface="Arial" panose="020B0604020202020204" pitchFamily="34" charset="0"/>
                <a:cs typeface="Arial" panose="020B0604020202020204" pitchFamily="34" charset="0"/>
              </a:rPr>
              <a:t> will always return a human readable format. </a:t>
            </a:r>
            <a:endParaRPr lang="hu-HU" sz="19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1900" dirty="0">
                <a:latin typeface="Arial" panose="020B0604020202020204" pitchFamily="34" charset="0"/>
                <a:cs typeface="Arial" panose="020B0604020202020204" pitchFamily="34" charset="0"/>
              </a:rPr>
              <a:t>Allow developers to extend the API easily.</a:t>
            </a:r>
          </a:p>
          <a:p>
            <a:r>
              <a:rPr lang="en-GB" sz="19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3910474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282" y="184150"/>
            <a:ext cx="6429420" cy="582594"/>
          </a:xfrm>
          <a:effectLst/>
        </p:spPr>
        <p:txBody>
          <a:bodyPr vert="horz" lIns="91440" tIns="45720" rIns="91440" bIns="45720" rtlCol="0" anchor="ctr">
            <a:normAutofit/>
          </a:bodyPr>
          <a:lstStyle/>
          <a:p>
            <a:pPr algn="l"/>
            <a:r>
              <a:rPr lang="hu-HU" sz="2400" dirty="0">
                <a:solidFill>
                  <a:srgbClr val="0073AB"/>
                </a:solidFill>
                <a:latin typeface="Arial" pitchFamily="34" charset="0"/>
                <a:cs typeface="Arial" pitchFamily="34" charset="0"/>
              </a:rPr>
              <a:t>Working with Local Date and Time</a:t>
            </a:r>
            <a:endParaRPr lang="en-US" sz="2400" dirty="0">
              <a:solidFill>
                <a:srgbClr val="0073AB"/>
              </a:solidFill>
              <a:latin typeface="Arial" pitchFamily="34" charset="0"/>
              <a:cs typeface="Arial" pitchFamily="34" charset="0"/>
            </a:endParaRPr>
          </a:p>
        </p:txBody>
      </p:sp>
      <p:sp>
        <p:nvSpPr>
          <p:cNvPr id="7" name="Content Placeholder 2"/>
          <p:cNvSpPr txBox="1">
            <a:spLocks/>
          </p:cNvSpPr>
          <p:nvPr/>
        </p:nvSpPr>
        <p:spPr>
          <a:xfrm>
            <a:off x="228624" y="1124744"/>
            <a:ext cx="8591848" cy="5112568"/>
          </a:xfrm>
          <a:prstGeom prst="rect">
            <a:avLst/>
          </a:prstGeom>
        </p:spPr>
        <p:txBody>
          <a:bodyPr vert="horz" lIns="91440" tIns="45720" rIns="91440" bIns="45720" rtlCol="0">
            <a:normAutofit/>
          </a:bodyPr>
          <a:lstStyle/>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342900" indent="-342900">
              <a:spcBef>
                <a:spcPct val="20000"/>
              </a:spcBef>
            </a:pPr>
            <a:endParaRPr lang="hu-HU" sz="2000" dirty="0">
              <a:solidFill>
                <a:srgbClr val="0073AB"/>
              </a:solidFill>
              <a:latin typeface="Arial" pitchFamily="34" charset="0"/>
              <a:cs typeface="Arial" pitchFamily="34" charset="0"/>
            </a:endParaRPr>
          </a:p>
          <a:p>
            <a:pPr marL="800100" lvl="1" indent="-342900">
              <a:spcBef>
                <a:spcPct val="20000"/>
              </a:spcBef>
            </a:pPr>
            <a:endParaRPr lang="hu-HU"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800100" lvl="1"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p:txBody>
      </p:sp>
      <p:sp>
        <p:nvSpPr>
          <p:cNvPr id="3" name="Rectangle 2"/>
          <p:cNvSpPr/>
          <p:nvPr/>
        </p:nvSpPr>
        <p:spPr>
          <a:xfrm>
            <a:off x="107504" y="980728"/>
            <a:ext cx="8856984" cy="3893374"/>
          </a:xfrm>
          <a:prstGeom prst="rect">
            <a:avLst/>
          </a:prstGeom>
        </p:spPr>
        <p:txBody>
          <a:bodyPr wrap="square">
            <a:spAutoFit/>
          </a:bodyPr>
          <a:lstStyle/>
          <a:p>
            <a:r>
              <a:rPr lang="en-GB" sz="1900" dirty="0">
                <a:latin typeface="Arial" panose="020B0604020202020204" pitchFamily="34" charset="0"/>
                <a:cs typeface="Arial" panose="020B0604020202020204" pitchFamily="34" charset="0"/>
              </a:rPr>
              <a:t>The </a:t>
            </a:r>
            <a:r>
              <a:rPr lang="en-GB" sz="1900" dirty="0" err="1">
                <a:latin typeface="Arial" panose="020B0604020202020204" pitchFamily="34" charset="0"/>
                <a:cs typeface="Arial" panose="020B0604020202020204" pitchFamily="34" charset="0"/>
              </a:rPr>
              <a:t>java.time</a:t>
            </a:r>
            <a:r>
              <a:rPr lang="en-GB" sz="1900" dirty="0">
                <a:latin typeface="Arial" panose="020B0604020202020204" pitchFamily="34" charset="0"/>
                <a:cs typeface="Arial" panose="020B0604020202020204" pitchFamily="34" charset="0"/>
              </a:rPr>
              <a:t> API defines two classes for working with local dates and times: (without a time zone) </a:t>
            </a:r>
            <a:endParaRPr lang="hu-HU" sz="1900" dirty="0">
              <a:latin typeface="Arial" panose="020B0604020202020204" pitchFamily="34" charset="0"/>
              <a:cs typeface="Arial" panose="020B0604020202020204" pitchFamily="34" charset="0"/>
            </a:endParaRPr>
          </a:p>
          <a:p>
            <a:endParaRPr lang="hu-HU" sz="1900" dirty="0">
              <a:latin typeface="Arial" panose="020B0604020202020204" pitchFamily="34" charset="0"/>
              <a:cs typeface="Arial" panose="020B0604020202020204" pitchFamily="34" charset="0"/>
            </a:endParaRPr>
          </a:p>
          <a:p>
            <a:r>
              <a:rPr lang="en-GB" sz="1900" b="1" dirty="0" err="1">
                <a:latin typeface="Arial" panose="020B0604020202020204" pitchFamily="34" charset="0"/>
                <a:cs typeface="Arial" panose="020B0604020202020204" pitchFamily="34" charset="0"/>
              </a:rPr>
              <a:t>LocalDate</a:t>
            </a:r>
            <a:r>
              <a:rPr lang="en-GB" sz="1900" b="1" dirty="0">
                <a:latin typeface="Arial" panose="020B0604020202020204" pitchFamily="34" charset="0"/>
                <a:cs typeface="Arial" panose="020B0604020202020204" pitchFamily="34" charset="0"/>
              </a:rPr>
              <a:t> </a:t>
            </a:r>
            <a:endParaRPr lang="hu-HU" sz="19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1900" dirty="0">
                <a:latin typeface="Arial" panose="020B0604020202020204" pitchFamily="34" charset="0"/>
                <a:cs typeface="Arial" panose="020B0604020202020204" pitchFamily="34" charset="0"/>
              </a:rPr>
              <a:t>Does not include time </a:t>
            </a:r>
            <a:endParaRPr lang="hu-HU" sz="19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1900" dirty="0">
                <a:latin typeface="Arial" panose="020B0604020202020204" pitchFamily="34" charset="0"/>
                <a:cs typeface="Arial" panose="020B0604020202020204" pitchFamily="34" charset="0"/>
              </a:rPr>
              <a:t>A year-month-day representation </a:t>
            </a:r>
            <a:endParaRPr lang="hu-HU" sz="19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1900" dirty="0" err="1">
                <a:latin typeface="Arial" panose="020B0604020202020204" pitchFamily="34" charset="0"/>
                <a:cs typeface="Arial" panose="020B0604020202020204" pitchFamily="34" charset="0"/>
              </a:rPr>
              <a:t>toString</a:t>
            </a:r>
            <a:r>
              <a:rPr lang="en-GB" sz="1900" dirty="0">
                <a:latin typeface="Arial" panose="020B0604020202020204" pitchFamily="34" charset="0"/>
                <a:cs typeface="Arial" panose="020B0604020202020204" pitchFamily="34" charset="0"/>
              </a:rPr>
              <a:t> – ISO 8601 format (YYYY-MM-DD) </a:t>
            </a:r>
            <a:endParaRPr lang="hu-HU" sz="1900" dirty="0">
              <a:latin typeface="Arial" panose="020B0604020202020204" pitchFamily="34" charset="0"/>
              <a:cs typeface="Arial" panose="020B0604020202020204" pitchFamily="34" charset="0"/>
            </a:endParaRPr>
          </a:p>
          <a:p>
            <a:endParaRPr lang="hu-HU" sz="1900" dirty="0">
              <a:latin typeface="Arial" panose="020B0604020202020204" pitchFamily="34" charset="0"/>
              <a:cs typeface="Arial" panose="020B0604020202020204" pitchFamily="34" charset="0"/>
            </a:endParaRPr>
          </a:p>
          <a:p>
            <a:r>
              <a:rPr lang="en-GB" sz="1900" b="1" dirty="0" err="1">
                <a:latin typeface="Arial" panose="020B0604020202020204" pitchFamily="34" charset="0"/>
                <a:cs typeface="Arial" panose="020B0604020202020204" pitchFamily="34" charset="0"/>
              </a:rPr>
              <a:t>LocalTime</a:t>
            </a:r>
            <a:r>
              <a:rPr lang="en-GB" sz="1900" b="1" dirty="0">
                <a:latin typeface="Arial" panose="020B0604020202020204" pitchFamily="34" charset="0"/>
                <a:cs typeface="Arial" panose="020B0604020202020204" pitchFamily="34" charset="0"/>
              </a:rPr>
              <a:t> </a:t>
            </a:r>
            <a:endParaRPr lang="hu-HU" sz="19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1900" dirty="0">
                <a:latin typeface="Arial" panose="020B0604020202020204" pitchFamily="34" charset="0"/>
                <a:cs typeface="Arial" panose="020B0604020202020204" pitchFamily="34" charset="0"/>
              </a:rPr>
              <a:t>Does not include date </a:t>
            </a:r>
            <a:endParaRPr lang="hu-HU" sz="19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1900" dirty="0">
                <a:latin typeface="Arial" panose="020B0604020202020204" pitchFamily="34" charset="0"/>
                <a:cs typeface="Arial" panose="020B0604020202020204" pitchFamily="34" charset="0"/>
              </a:rPr>
              <a:t>Stores hours-minutes-seconds-nanoseconds </a:t>
            </a:r>
            <a:endParaRPr lang="hu-HU" sz="19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1900" dirty="0" err="1">
                <a:latin typeface="Arial" panose="020B0604020202020204" pitchFamily="34" charset="0"/>
                <a:cs typeface="Arial" panose="020B0604020202020204" pitchFamily="34" charset="0"/>
              </a:rPr>
              <a:t>toString</a:t>
            </a:r>
            <a:r>
              <a:rPr lang="en-GB" sz="1900" dirty="0">
                <a:latin typeface="Arial" panose="020B0604020202020204" pitchFamily="34" charset="0"/>
                <a:cs typeface="Arial" panose="020B0604020202020204" pitchFamily="34" charset="0"/>
              </a:rPr>
              <a:t> – (HH:MM:SS)</a:t>
            </a:r>
          </a:p>
          <a:p>
            <a:r>
              <a:rPr lang="en-GB" sz="19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9879553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fld id="{3F367162-C03B-484B-BD04-9FF9C2AE19BC}" type="slidenum">
              <a:rPr lang="en-US" smtClean="0"/>
              <a:pPr/>
              <a:t>52</a:t>
            </a:fld>
            <a:endParaRPr lang="en-US"/>
          </a:p>
        </p:txBody>
      </p:sp>
    </p:spTree>
    <p:extLst>
      <p:ext uri="{BB962C8B-B14F-4D97-AF65-F5344CB8AC3E}">
        <p14:creationId xmlns:p14="http://schemas.microsoft.com/office/powerpoint/2010/main" val="11114697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fld id="{3F367162-C03B-484B-BD04-9FF9C2AE19BC}" type="slidenum">
              <a:rPr lang="en-US" smtClean="0"/>
              <a:pPr/>
              <a:t>53</a:t>
            </a:fld>
            <a:endParaRPr lang="en-US"/>
          </a:p>
        </p:txBody>
      </p:sp>
    </p:spTree>
    <p:extLst>
      <p:ext uri="{BB962C8B-B14F-4D97-AF65-F5344CB8AC3E}">
        <p14:creationId xmlns:p14="http://schemas.microsoft.com/office/powerpoint/2010/main" val="1218620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282" y="184150"/>
            <a:ext cx="6429420" cy="582594"/>
          </a:xfrm>
          <a:effectLst/>
        </p:spPr>
        <p:txBody>
          <a:bodyPr vert="horz" lIns="91440" tIns="45720" rIns="91440" bIns="45720" rtlCol="0" anchor="ctr">
            <a:normAutofit/>
          </a:bodyPr>
          <a:lstStyle/>
          <a:p>
            <a:pPr algn="l"/>
            <a:r>
              <a:rPr lang="hu-HU" sz="2400" dirty="0">
                <a:solidFill>
                  <a:srgbClr val="0073AB"/>
                </a:solidFill>
                <a:latin typeface="Arial" pitchFamily="34" charset="0"/>
                <a:cs typeface="Arial" pitchFamily="34" charset="0"/>
              </a:rPr>
              <a:t>Java 9 – New features	</a:t>
            </a:r>
            <a:endParaRPr lang="en-US" sz="2400" dirty="0">
              <a:solidFill>
                <a:srgbClr val="0073AB"/>
              </a:solidFill>
              <a:latin typeface="Arial" pitchFamily="34" charset="0"/>
              <a:cs typeface="Arial" pitchFamily="34" charset="0"/>
            </a:endParaRPr>
          </a:p>
        </p:txBody>
      </p:sp>
      <p:sp>
        <p:nvSpPr>
          <p:cNvPr id="7" name="Content Placeholder 2"/>
          <p:cNvSpPr txBox="1">
            <a:spLocks/>
          </p:cNvSpPr>
          <p:nvPr/>
        </p:nvSpPr>
        <p:spPr>
          <a:xfrm>
            <a:off x="228624" y="1124744"/>
            <a:ext cx="8591848" cy="5112568"/>
          </a:xfrm>
          <a:prstGeom prst="rect">
            <a:avLst/>
          </a:prstGeom>
        </p:spPr>
        <p:txBody>
          <a:bodyPr vert="horz" lIns="91440" tIns="45720" rIns="91440" bIns="45720" rtlCol="0">
            <a:normAutofit/>
          </a:bodyPr>
          <a:lstStyle/>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342900" indent="-342900">
              <a:spcBef>
                <a:spcPct val="20000"/>
              </a:spcBef>
            </a:pPr>
            <a:endParaRPr lang="hu-HU" sz="2000" dirty="0">
              <a:solidFill>
                <a:srgbClr val="0073AB"/>
              </a:solidFill>
              <a:latin typeface="Arial" pitchFamily="34" charset="0"/>
              <a:cs typeface="Arial" pitchFamily="34" charset="0"/>
            </a:endParaRPr>
          </a:p>
          <a:p>
            <a:pPr marL="800100" lvl="1" indent="-342900">
              <a:spcBef>
                <a:spcPct val="20000"/>
              </a:spcBef>
            </a:pPr>
            <a:endParaRPr lang="hu-HU"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800100" lvl="1"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p:txBody>
      </p:sp>
      <p:sp>
        <p:nvSpPr>
          <p:cNvPr id="3" name="Rectangle 2"/>
          <p:cNvSpPr/>
          <p:nvPr/>
        </p:nvSpPr>
        <p:spPr>
          <a:xfrm>
            <a:off x="214282" y="908720"/>
            <a:ext cx="8750206" cy="2031325"/>
          </a:xfrm>
          <a:prstGeom prst="rect">
            <a:avLst/>
          </a:prstGeom>
        </p:spPr>
        <p:txBody>
          <a:bodyPr wrap="square">
            <a:spAutoFit/>
          </a:bodyPr>
          <a:lstStyle/>
          <a:p>
            <a:r>
              <a:rPr lang="en-GB" dirty="0"/>
              <a:t>The JDK 8 </a:t>
            </a:r>
            <a:r>
              <a:rPr lang="en-GB" dirty="0" err="1"/>
              <a:t>HotSpot</a:t>
            </a:r>
            <a:r>
              <a:rPr lang="en-GB" dirty="0"/>
              <a:t> JVM is now using native memory for the representation of class metadata and is called </a:t>
            </a:r>
            <a:r>
              <a:rPr lang="en-GB" b="1" dirty="0" err="1"/>
              <a:t>Metaspace</a:t>
            </a:r>
            <a:endParaRPr lang="hu-HU" b="1" dirty="0"/>
          </a:p>
          <a:p>
            <a:r>
              <a:rPr lang="en-GB" b="1" dirty="0" err="1"/>
              <a:t>Metaspace</a:t>
            </a:r>
            <a:r>
              <a:rPr lang="en-GB" b="1" dirty="0"/>
              <a:t> by default auto increases</a:t>
            </a:r>
            <a:r>
              <a:rPr lang="en-GB" dirty="0"/>
              <a:t> its size</a:t>
            </a:r>
            <a:r>
              <a:rPr lang="hu-HU" dirty="0"/>
              <a:t>, </a:t>
            </a:r>
            <a:r>
              <a:rPr lang="en-GB" dirty="0"/>
              <a:t>while </a:t>
            </a:r>
            <a:r>
              <a:rPr lang="en-GB" dirty="0" err="1"/>
              <a:t>PermGen</a:t>
            </a:r>
            <a:r>
              <a:rPr lang="en-GB" dirty="0"/>
              <a:t> always has a fixed maximum size. You can set a fixed maximum for </a:t>
            </a:r>
            <a:r>
              <a:rPr lang="en-GB" dirty="0" err="1"/>
              <a:t>Metaspace</a:t>
            </a:r>
            <a:r>
              <a:rPr lang="en-GB" dirty="0"/>
              <a:t> with JVM parameters, but you cannot make </a:t>
            </a:r>
            <a:r>
              <a:rPr lang="en-GB" dirty="0" err="1"/>
              <a:t>PermGen</a:t>
            </a:r>
            <a:r>
              <a:rPr lang="en-GB" dirty="0"/>
              <a:t> auto increase.</a:t>
            </a:r>
            <a:endParaRPr lang="hu-HU" dirty="0"/>
          </a:p>
          <a:p>
            <a:endParaRPr lang="hu-HU" b="1"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42675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282" y="184150"/>
            <a:ext cx="6429420" cy="582594"/>
          </a:xfrm>
          <a:effectLst/>
        </p:spPr>
        <p:txBody>
          <a:bodyPr vert="horz" lIns="91440" tIns="45720" rIns="91440" bIns="45720" rtlCol="0" anchor="ctr">
            <a:normAutofit/>
          </a:bodyPr>
          <a:lstStyle/>
          <a:p>
            <a:pPr algn="l"/>
            <a:r>
              <a:rPr lang="hu-HU" sz="2400" dirty="0">
                <a:solidFill>
                  <a:srgbClr val="0073AB"/>
                </a:solidFill>
                <a:latin typeface="Arial" pitchFamily="34" charset="0"/>
                <a:cs typeface="Arial" pitchFamily="34" charset="0"/>
              </a:rPr>
              <a:t>Anonymous Inner Classes</a:t>
            </a:r>
            <a:endParaRPr lang="en-US" sz="2400" dirty="0">
              <a:solidFill>
                <a:srgbClr val="0073AB"/>
              </a:solidFill>
              <a:latin typeface="Arial" pitchFamily="34" charset="0"/>
              <a:cs typeface="Arial" pitchFamily="34" charset="0"/>
            </a:endParaRPr>
          </a:p>
        </p:txBody>
      </p:sp>
      <p:sp>
        <p:nvSpPr>
          <p:cNvPr id="7" name="Content Placeholder 2"/>
          <p:cNvSpPr txBox="1">
            <a:spLocks/>
          </p:cNvSpPr>
          <p:nvPr/>
        </p:nvSpPr>
        <p:spPr>
          <a:xfrm>
            <a:off x="228624" y="1124744"/>
            <a:ext cx="8591848" cy="5112568"/>
          </a:xfrm>
          <a:prstGeom prst="rect">
            <a:avLst/>
          </a:prstGeom>
        </p:spPr>
        <p:txBody>
          <a:bodyPr vert="horz" lIns="91440" tIns="45720" rIns="91440" bIns="45720" rtlCol="0">
            <a:normAutofit/>
          </a:bodyPr>
          <a:lstStyle/>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342900" indent="-342900">
              <a:spcBef>
                <a:spcPct val="20000"/>
              </a:spcBef>
            </a:pPr>
            <a:endParaRPr lang="hu-HU" sz="2000" dirty="0">
              <a:solidFill>
                <a:srgbClr val="0073AB"/>
              </a:solidFill>
              <a:latin typeface="Arial" pitchFamily="34" charset="0"/>
              <a:cs typeface="Arial" pitchFamily="34" charset="0"/>
            </a:endParaRPr>
          </a:p>
          <a:p>
            <a:pPr marL="800100" lvl="1" indent="-342900">
              <a:spcBef>
                <a:spcPct val="20000"/>
              </a:spcBef>
            </a:pPr>
            <a:endParaRPr lang="hu-HU"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800100" lvl="1"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p:txBody>
      </p:sp>
    </p:spTree>
    <p:extLst>
      <p:ext uri="{BB962C8B-B14F-4D97-AF65-F5344CB8AC3E}">
        <p14:creationId xmlns:p14="http://schemas.microsoft.com/office/powerpoint/2010/main" val="20615023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282" y="184150"/>
            <a:ext cx="6429420" cy="582594"/>
          </a:xfrm>
          <a:effectLst/>
        </p:spPr>
        <p:txBody>
          <a:bodyPr vert="horz" lIns="91440" tIns="45720" rIns="91440" bIns="45720" rtlCol="0" anchor="ctr">
            <a:normAutofit/>
          </a:bodyPr>
          <a:lstStyle/>
          <a:p>
            <a:pPr algn="l"/>
            <a:r>
              <a:rPr lang="hu-HU" sz="2400" dirty="0">
                <a:solidFill>
                  <a:srgbClr val="0073AB"/>
                </a:solidFill>
                <a:latin typeface="Arial" pitchFamily="34" charset="0"/>
                <a:cs typeface="Arial" pitchFamily="34" charset="0"/>
              </a:rPr>
              <a:t>Anonymous Inner Classes</a:t>
            </a:r>
            <a:endParaRPr lang="en-US" sz="2400" dirty="0">
              <a:solidFill>
                <a:srgbClr val="0073AB"/>
              </a:solidFill>
              <a:latin typeface="Arial" pitchFamily="34" charset="0"/>
              <a:cs typeface="Arial" pitchFamily="34" charset="0"/>
            </a:endParaRPr>
          </a:p>
        </p:txBody>
      </p:sp>
      <p:sp>
        <p:nvSpPr>
          <p:cNvPr id="7" name="Content Placeholder 2"/>
          <p:cNvSpPr txBox="1">
            <a:spLocks/>
          </p:cNvSpPr>
          <p:nvPr/>
        </p:nvSpPr>
        <p:spPr>
          <a:xfrm>
            <a:off x="228624" y="1124744"/>
            <a:ext cx="8591848" cy="5112568"/>
          </a:xfrm>
          <a:prstGeom prst="rect">
            <a:avLst/>
          </a:prstGeom>
        </p:spPr>
        <p:txBody>
          <a:bodyPr vert="horz" lIns="91440" tIns="45720" rIns="91440" bIns="45720" rtlCol="0">
            <a:normAutofit/>
          </a:bodyPr>
          <a:lstStyle/>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342900" indent="-342900">
              <a:spcBef>
                <a:spcPct val="20000"/>
              </a:spcBef>
            </a:pPr>
            <a:endParaRPr lang="hu-HU" sz="2000" dirty="0">
              <a:solidFill>
                <a:srgbClr val="0073AB"/>
              </a:solidFill>
              <a:latin typeface="Arial" pitchFamily="34" charset="0"/>
              <a:cs typeface="Arial" pitchFamily="34" charset="0"/>
            </a:endParaRPr>
          </a:p>
          <a:p>
            <a:pPr marL="800100" lvl="1" indent="-342900">
              <a:spcBef>
                <a:spcPct val="20000"/>
              </a:spcBef>
            </a:pPr>
            <a:endParaRPr lang="hu-HU"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800100" lvl="1"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p:txBody>
      </p:sp>
    </p:spTree>
    <p:extLst>
      <p:ext uri="{BB962C8B-B14F-4D97-AF65-F5344CB8AC3E}">
        <p14:creationId xmlns:p14="http://schemas.microsoft.com/office/powerpoint/2010/main" val="14539275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282" y="184150"/>
            <a:ext cx="6429420" cy="582594"/>
          </a:xfrm>
          <a:effectLst/>
        </p:spPr>
        <p:txBody>
          <a:bodyPr vert="horz" lIns="91440" tIns="45720" rIns="91440" bIns="45720" rtlCol="0" anchor="ctr">
            <a:normAutofit/>
          </a:bodyPr>
          <a:lstStyle/>
          <a:p>
            <a:pPr algn="l"/>
            <a:r>
              <a:rPr lang="hu-HU" sz="2400" dirty="0">
                <a:solidFill>
                  <a:srgbClr val="0073AB"/>
                </a:solidFill>
                <a:latin typeface="Arial" pitchFamily="34" charset="0"/>
                <a:cs typeface="Arial" pitchFamily="34" charset="0"/>
              </a:rPr>
              <a:t>Multiple inheritance in Java</a:t>
            </a:r>
            <a:endParaRPr lang="en-US" sz="2400" dirty="0">
              <a:solidFill>
                <a:srgbClr val="0073AB"/>
              </a:solidFill>
              <a:latin typeface="Arial" pitchFamily="34" charset="0"/>
              <a:cs typeface="Arial" pitchFamily="34" charset="0"/>
            </a:endParaRPr>
          </a:p>
        </p:txBody>
      </p:sp>
      <p:sp>
        <p:nvSpPr>
          <p:cNvPr id="7" name="Content Placeholder 2"/>
          <p:cNvSpPr txBox="1">
            <a:spLocks/>
          </p:cNvSpPr>
          <p:nvPr/>
        </p:nvSpPr>
        <p:spPr>
          <a:xfrm>
            <a:off x="228624" y="1124744"/>
            <a:ext cx="8591848" cy="5112568"/>
          </a:xfrm>
          <a:prstGeom prst="rect">
            <a:avLst/>
          </a:prstGeom>
        </p:spPr>
        <p:txBody>
          <a:bodyPr vert="horz" lIns="91440" tIns="45720" rIns="91440" bIns="45720" rtlCol="0">
            <a:normAutofit/>
          </a:bodyPr>
          <a:lstStyle/>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342900" indent="-342900">
              <a:spcBef>
                <a:spcPct val="20000"/>
              </a:spcBef>
            </a:pPr>
            <a:endParaRPr lang="hu-HU" sz="2000" dirty="0">
              <a:solidFill>
                <a:srgbClr val="0073AB"/>
              </a:solidFill>
              <a:latin typeface="Arial" pitchFamily="34" charset="0"/>
              <a:cs typeface="Arial" pitchFamily="34" charset="0"/>
            </a:endParaRPr>
          </a:p>
          <a:p>
            <a:pPr marL="800100" lvl="1" indent="-342900">
              <a:spcBef>
                <a:spcPct val="20000"/>
              </a:spcBef>
            </a:pPr>
            <a:endParaRPr lang="hu-HU"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800100" lvl="1"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p:txBody>
      </p:sp>
      <p:sp>
        <p:nvSpPr>
          <p:cNvPr id="4" name="Rectangle 3"/>
          <p:cNvSpPr/>
          <p:nvPr/>
        </p:nvSpPr>
        <p:spPr>
          <a:xfrm>
            <a:off x="228624" y="980728"/>
            <a:ext cx="8735864" cy="384721"/>
          </a:xfrm>
          <a:prstGeom prst="rect">
            <a:avLst/>
          </a:prstGeom>
        </p:spPr>
        <p:txBody>
          <a:bodyPr wrap="square">
            <a:spAutoFit/>
          </a:bodyPr>
          <a:lstStyle/>
          <a:p>
            <a:r>
              <a:rPr lang="en-GB" sz="1900" dirty="0">
                <a:latin typeface="Courier New" panose="02070309020205020404" pitchFamily="49" charset="0"/>
                <a:cs typeface="Courier New" panose="02070309020205020404" pitchFamily="49" charset="0"/>
              </a:rPr>
              <a:t> </a:t>
            </a:r>
          </a:p>
        </p:txBody>
      </p:sp>
      <p:graphicFrame>
        <p:nvGraphicFramePr>
          <p:cNvPr id="5" name="Table 4"/>
          <p:cNvGraphicFramePr>
            <a:graphicFrameLocks noGrp="1"/>
          </p:cNvGraphicFramePr>
          <p:nvPr>
            <p:extLst>
              <p:ext uri="{D42A27DB-BD31-4B8C-83A1-F6EECF244321}">
                <p14:modId xmlns:p14="http://schemas.microsoft.com/office/powerpoint/2010/main" val="2802333193"/>
              </p:ext>
            </p:extLst>
          </p:nvPr>
        </p:nvGraphicFramePr>
        <p:xfrm>
          <a:off x="755577" y="1397000"/>
          <a:ext cx="8064894" cy="2839720"/>
        </p:xfrm>
        <a:graphic>
          <a:graphicData uri="http://schemas.openxmlformats.org/drawingml/2006/table">
            <a:tbl>
              <a:tblPr firstRow="1" bandRow="1">
                <a:tableStyleId>{5C22544A-7EE6-4342-B048-85BDC9FD1C3A}</a:tableStyleId>
              </a:tblPr>
              <a:tblGrid>
                <a:gridCol w="2688298">
                  <a:extLst>
                    <a:ext uri="{9D8B030D-6E8A-4147-A177-3AD203B41FA5}">
                      <a16:colId xmlns:a16="http://schemas.microsoft.com/office/drawing/2014/main" val="20000"/>
                    </a:ext>
                  </a:extLst>
                </a:gridCol>
                <a:gridCol w="2688298">
                  <a:extLst>
                    <a:ext uri="{9D8B030D-6E8A-4147-A177-3AD203B41FA5}">
                      <a16:colId xmlns:a16="http://schemas.microsoft.com/office/drawing/2014/main" val="20001"/>
                    </a:ext>
                  </a:extLst>
                </a:gridCol>
                <a:gridCol w="2688298">
                  <a:extLst>
                    <a:ext uri="{9D8B030D-6E8A-4147-A177-3AD203B41FA5}">
                      <a16:colId xmlns:a16="http://schemas.microsoft.com/office/drawing/2014/main" val="20002"/>
                    </a:ext>
                  </a:extLst>
                </a:gridCol>
              </a:tblGrid>
              <a:tr h="370840">
                <a:tc>
                  <a:txBody>
                    <a:bodyPr/>
                    <a:lstStyle/>
                    <a:p>
                      <a:r>
                        <a:rPr lang="hu-HU" dirty="0"/>
                        <a:t>Multiple Inheritance of:</a:t>
                      </a:r>
                      <a:endParaRPr lang="en-GB" dirty="0"/>
                    </a:p>
                  </a:txBody>
                  <a:tcPr/>
                </a:tc>
                <a:tc>
                  <a:txBody>
                    <a:bodyPr/>
                    <a:lstStyle/>
                    <a:p>
                      <a:r>
                        <a:rPr lang="hu-HU" dirty="0"/>
                        <a:t>Using this mechanic:</a:t>
                      </a:r>
                      <a:endParaRPr lang="en-GB" dirty="0"/>
                    </a:p>
                  </a:txBody>
                  <a:tcPr/>
                </a:tc>
                <a:tc>
                  <a:txBody>
                    <a:bodyPr/>
                    <a:lstStyle/>
                    <a:p>
                      <a:r>
                        <a:rPr lang="hu-HU" dirty="0"/>
                        <a:t>Is Possible</a:t>
                      </a:r>
                      <a:endParaRPr lang="en-GB" dirty="0"/>
                    </a:p>
                  </a:txBody>
                  <a:tcPr/>
                </a:tc>
                <a:extLst>
                  <a:ext uri="{0D108BD9-81ED-4DB2-BD59-A6C34878D82A}">
                    <a16:rowId xmlns:a16="http://schemas.microsoft.com/office/drawing/2014/main" val="10000"/>
                  </a:ext>
                </a:extLst>
              </a:tr>
              <a:tr h="370840">
                <a:tc>
                  <a:txBody>
                    <a:bodyPr/>
                    <a:lstStyle/>
                    <a:p>
                      <a:r>
                        <a:rPr lang="hu-HU" dirty="0"/>
                        <a:t>Type</a:t>
                      </a:r>
                      <a:endParaRPr lang="en-GB" dirty="0"/>
                    </a:p>
                  </a:txBody>
                  <a:tcPr/>
                </a:tc>
                <a:tc>
                  <a:txBody>
                    <a:bodyPr/>
                    <a:lstStyle/>
                    <a:p>
                      <a:r>
                        <a:rPr lang="hu-HU" dirty="0"/>
                        <a:t>A class implements</a:t>
                      </a:r>
                      <a:r>
                        <a:rPr lang="hu-HU" baseline="0" dirty="0"/>
                        <a:t> multiple interfaces</a:t>
                      </a:r>
                      <a:endParaRPr lang="en-GB" dirty="0"/>
                    </a:p>
                  </a:txBody>
                  <a:tcPr/>
                </a:tc>
                <a:tc>
                  <a:txBody>
                    <a:bodyPr/>
                    <a:lstStyle/>
                    <a:p>
                      <a:r>
                        <a:rPr lang="hu-HU" dirty="0"/>
                        <a:t>Yes</a:t>
                      </a:r>
                      <a:endParaRPr lang="en-GB" dirty="0"/>
                    </a:p>
                  </a:txBody>
                  <a:tcPr/>
                </a:tc>
                <a:extLst>
                  <a:ext uri="{0D108BD9-81ED-4DB2-BD59-A6C34878D82A}">
                    <a16:rowId xmlns:a16="http://schemas.microsoft.com/office/drawing/2014/main" val="10001"/>
                  </a:ext>
                </a:extLst>
              </a:tr>
              <a:tr h="370840">
                <a:tc>
                  <a:txBody>
                    <a:bodyPr/>
                    <a:lstStyle/>
                    <a:p>
                      <a:r>
                        <a:rPr lang="hu-HU" dirty="0"/>
                        <a:t>Behaviour</a:t>
                      </a:r>
                      <a:endParaRPr lang="en-GB" dirty="0"/>
                    </a:p>
                  </a:txBody>
                  <a:tcPr/>
                </a:tc>
                <a:tc>
                  <a:txBody>
                    <a:bodyPr/>
                    <a:lstStyle/>
                    <a:p>
                      <a:r>
                        <a:rPr lang="hu-HU" dirty="0"/>
                        <a:t>A class implements interfaces</a:t>
                      </a:r>
                      <a:r>
                        <a:rPr lang="hu-HU" baseline="0" dirty="0"/>
                        <a:t> containing multiple default methods</a:t>
                      </a:r>
                      <a:endParaRPr lang="en-GB" dirty="0"/>
                    </a:p>
                  </a:txBody>
                  <a:tcPr/>
                </a:tc>
                <a:tc>
                  <a:txBody>
                    <a:bodyPr/>
                    <a:lstStyle/>
                    <a:p>
                      <a:r>
                        <a:rPr lang="hu-HU" dirty="0"/>
                        <a:t>Yes</a:t>
                      </a:r>
                      <a:endParaRPr lang="en-GB" dirty="0"/>
                    </a:p>
                  </a:txBody>
                  <a:tcPr/>
                </a:tc>
                <a:extLst>
                  <a:ext uri="{0D108BD9-81ED-4DB2-BD59-A6C34878D82A}">
                    <a16:rowId xmlns:a16="http://schemas.microsoft.com/office/drawing/2014/main" val="10002"/>
                  </a:ext>
                </a:extLst>
              </a:tr>
              <a:tr h="370840">
                <a:tc>
                  <a:txBody>
                    <a:bodyPr/>
                    <a:lstStyle/>
                    <a:p>
                      <a:r>
                        <a:rPr lang="hu-HU" dirty="0"/>
                        <a:t>State</a:t>
                      </a:r>
                      <a:endParaRPr lang="en-GB" dirty="0"/>
                    </a:p>
                  </a:txBody>
                  <a:tcPr/>
                </a:tc>
                <a:tc>
                  <a:txBody>
                    <a:bodyPr/>
                    <a:lstStyle/>
                    <a:p>
                      <a:r>
                        <a:rPr lang="hu-HU" dirty="0"/>
                        <a:t>A call to</a:t>
                      </a:r>
                      <a:r>
                        <a:rPr lang="hu-HU" baseline="0" dirty="0"/>
                        <a:t> a variable cannot have multiple potential values</a:t>
                      </a:r>
                      <a:endParaRPr lang="en-GB" dirty="0"/>
                    </a:p>
                  </a:txBody>
                  <a:tcPr/>
                </a:tc>
                <a:tc>
                  <a:txBody>
                    <a:bodyPr/>
                    <a:lstStyle/>
                    <a:p>
                      <a:r>
                        <a:rPr lang="hu-HU" dirty="0"/>
                        <a:t>No*</a:t>
                      </a:r>
                      <a:endParaRPr lang="en-GB" dirty="0"/>
                    </a:p>
                  </a:txBody>
                  <a:tcPr/>
                </a:tc>
                <a:extLst>
                  <a:ext uri="{0D108BD9-81ED-4DB2-BD59-A6C34878D82A}">
                    <a16:rowId xmlns:a16="http://schemas.microsoft.com/office/drawing/2014/main" val="10003"/>
                  </a:ext>
                </a:extLst>
              </a:tr>
            </a:tbl>
          </a:graphicData>
        </a:graphic>
      </p:graphicFrame>
      <p:sp>
        <p:nvSpPr>
          <p:cNvPr id="6" name="Rectangle 5"/>
          <p:cNvSpPr/>
          <p:nvPr/>
        </p:nvSpPr>
        <p:spPr>
          <a:xfrm>
            <a:off x="611560" y="4380736"/>
            <a:ext cx="5758949" cy="369332"/>
          </a:xfrm>
          <a:prstGeom prst="rect">
            <a:avLst/>
          </a:prstGeom>
        </p:spPr>
        <p:txBody>
          <a:bodyPr wrap="none">
            <a:spAutoFit/>
          </a:bodyPr>
          <a:lstStyle/>
          <a:p>
            <a:r>
              <a:rPr lang="hu-HU" dirty="0">
                <a:latin typeface="Arial" panose="020B0604020202020204" pitchFamily="34" charset="0"/>
                <a:cs typeface="Arial" panose="020B0604020202020204" pitchFamily="34" charset="0"/>
              </a:rPr>
              <a:t>* This is why multiple inheritance is problematic in C++</a:t>
            </a:r>
            <a:endParaRPr lang="en-GB" dirty="0"/>
          </a:p>
        </p:txBody>
      </p:sp>
    </p:spTree>
    <p:extLst>
      <p:ext uri="{BB962C8B-B14F-4D97-AF65-F5344CB8AC3E}">
        <p14:creationId xmlns:p14="http://schemas.microsoft.com/office/powerpoint/2010/main" val="733207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282" y="184150"/>
            <a:ext cx="8678198" cy="582594"/>
          </a:xfrm>
          <a:effectLst/>
        </p:spPr>
        <p:txBody>
          <a:bodyPr vert="horz" lIns="91440" tIns="45720" rIns="91440" bIns="45720" rtlCol="0" anchor="ctr">
            <a:normAutofit/>
          </a:bodyPr>
          <a:lstStyle/>
          <a:p>
            <a:pPr algn="l"/>
            <a:r>
              <a:rPr lang="hu-HU" sz="2400" dirty="0">
                <a:solidFill>
                  <a:srgbClr val="0073AB"/>
                </a:solidFill>
                <a:latin typeface="Arial" pitchFamily="34" charset="0"/>
                <a:cs typeface="Arial" pitchFamily="34" charset="0"/>
              </a:rPr>
              <a:t>Multiple inheritance in C++ and the Diamond problem</a:t>
            </a:r>
            <a:endParaRPr lang="en-US" sz="2400" dirty="0">
              <a:solidFill>
                <a:srgbClr val="0073AB"/>
              </a:solidFill>
              <a:latin typeface="Arial" pitchFamily="34" charset="0"/>
              <a:cs typeface="Arial" pitchFamily="34" charset="0"/>
            </a:endParaRPr>
          </a:p>
        </p:txBody>
      </p:sp>
      <p:sp>
        <p:nvSpPr>
          <p:cNvPr id="7" name="Content Placeholder 2"/>
          <p:cNvSpPr txBox="1">
            <a:spLocks/>
          </p:cNvSpPr>
          <p:nvPr/>
        </p:nvSpPr>
        <p:spPr>
          <a:xfrm>
            <a:off x="228624" y="1124744"/>
            <a:ext cx="8591848" cy="5112568"/>
          </a:xfrm>
          <a:prstGeom prst="rect">
            <a:avLst/>
          </a:prstGeom>
        </p:spPr>
        <p:txBody>
          <a:bodyPr vert="horz" lIns="91440" tIns="45720" rIns="91440" bIns="45720" rtlCol="0">
            <a:normAutofit/>
          </a:bodyPr>
          <a:lstStyle/>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342900" indent="-342900">
              <a:spcBef>
                <a:spcPct val="20000"/>
              </a:spcBef>
            </a:pPr>
            <a:endParaRPr lang="hu-HU" sz="2000" dirty="0">
              <a:solidFill>
                <a:srgbClr val="0073AB"/>
              </a:solidFill>
              <a:latin typeface="Arial" pitchFamily="34" charset="0"/>
              <a:cs typeface="Arial" pitchFamily="34" charset="0"/>
            </a:endParaRPr>
          </a:p>
          <a:p>
            <a:pPr marL="800100" lvl="1" indent="-342900">
              <a:spcBef>
                <a:spcPct val="20000"/>
              </a:spcBef>
            </a:pPr>
            <a:endParaRPr lang="hu-HU"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800100" lvl="1"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8890" y="1340768"/>
            <a:ext cx="6267735" cy="3683669"/>
          </a:xfrm>
          <a:prstGeom prst="rect">
            <a:avLst/>
          </a:prstGeom>
        </p:spPr>
      </p:pic>
    </p:spTree>
    <p:extLst>
      <p:ext uri="{BB962C8B-B14F-4D97-AF65-F5344CB8AC3E}">
        <p14:creationId xmlns:p14="http://schemas.microsoft.com/office/powerpoint/2010/main" val="28199307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282" y="184150"/>
            <a:ext cx="8678198" cy="582594"/>
          </a:xfrm>
          <a:effectLst/>
        </p:spPr>
        <p:txBody>
          <a:bodyPr vert="horz" lIns="91440" tIns="45720" rIns="91440" bIns="45720" rtlCol="0" anchor="ctr">
            <a:normAutofit/>
          </a:bodyPr>
          <a:lstStyle/>
          <a:p>
            <a:pPr algn="l"/>
            <a:r>
              <a:rPr lang="hu-HU" sz="2400" dirty="0">
                <a:solidFill>
                  <a:srgbClr val="0073AB"/>
                </a:solidFill>
                <a:latin typeface="Arial" pitchFamily="34" charset="0"/>
                <a:cs typeface="Arial" pitchFamily="34" charset="0"/>
              </a:rPr>
              <a:t>Inheritance rules of default methods</a:t>
            </a:r>
            <a:endParaRPr lang="en-US" sz="2400" dirty="0">
              <a:solidFill>
                <a:srgbClr val="0073AB"/>
              </a:solidFill>
              <a:latin typeface="Arial" pitchFamily="34" charset="0"/>
              <a:cs typeface="Arial" pitchFamily="34" charset="0"/>
            </a:endParaRPr>
          </a:p>
        </p:txBody>
      </p:sp>
      <p:sp>
        <p:nvSpPr>
          <p:cNvPr id="7" name="Content Placeholder 2"/>
          <p:cNvSpPr txBox="1">
            <a:spLocks/>
          </p:cNvSpPr>
          <p:nvPr/>
        </p:nvSpPr>
        <p:spPr>
          <a:xfrm>
            <a:off x="228624" y="1124744"/>
            <a:ext cx="8591848" cy="5112568"/>
          </a:xfrm>
          <a:prstGeom prst="rect">
            <a:avLst/>
          </a:prstGeom>
        </p:spPr>
        <p:txBody>
          <a:bodyPr vert="horz" lIns="91440" tIns="45720" rIns="91440" bIns="45720" rtlCol="0">
            <a:normAutofit/>
          </a:bodyPr>
          <a:lstStyle/>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342900" indent="-342900">
              <a:spcBef>
                <a:spcPct val="20000"/>
              </a:spcBef>
            </a:pPr>
            <a:endParaRPr lang="hu-HU" sz="2000" dirty="0">
              <a:solidFill>
                <a:srgbClr val="0073AB"/>
              </a:solidFill>
              <a:latin typeface="Arial" pitchFamily="34" charset="0"/>
              <a:cs typeface="Arial" pitchFamily="34" charset="0"/>
            </a:endParaRPr>
          </a:p>
          <a:p>
            <a:pPr marL="800100" lvl="1" indent="-342900">
              <a:spcBef>
                <a:spcPct val="20000"/>
              </a:spcBef>
            </a:pPr>
            <a:endParaRPr lang="hu-HU"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800100" lvl="1"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544" y="980728"/>
            <a:ext cx="6480720" cy="3899704"/>
          </a:xfrm>
          <a:prstGeom prst="rect">
            <a:avLst/>
          </a:prstGeom>
        </p:spPr>
      </p:pic>
    </p:spTree>
    <p:extLst>
      <p:ext uri="{BB962C8B-B14F-4D97-AF65-F5344CB8AC3E}">
        <p14:creationId xmlns:p14="http://schemas.microsoft.com/office/powerpoint/2010/main" val="21041411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282" y="184150"/>
            <a:ext cx="8678198" cy="582594"/>
          </a:xfrm>
          <a:effectLst/>
        </p:spPr>
        <p:txBody>
          <a:bodyPr vert="horz" lIns="91440" tIns="45720" rIns="91440" bIns="45720" rtlCol="0" anchor="ctr">
            <a:normAutofit/>
          </a:bodyPr>
          <a:lstStyle/>
          <a:p>
            <a:pPr algn="l"/>
            <a:r>
              <a:rPr lang="hu-HU" sz="2400" dirty="0">
                <a:solidFill>
                  <a:srgbClr val="0073AB"/>
                </a:solidFill>
                <a:latin typeface="Arial" pitchFamily="34" charset="0"/>
                <a:cs typeface="Arial" pitchFamily="34" charset="0"/>
              </a:rPr>
              <a:t>Inheritance rules of default methods</a:t>
            </a:r>
            <a:endParaRPr lang="en-US" sz="2400" dirty="0">
              <a:solidFill>
                <a:srgbClr val="0073AB"/>
              </a:solidFill>
              <a:latin typeface="Arial" pitchFamily="34" charset="0"/>
              <a:cs typeface="Arial" pitchFamily="34" charset="0"/>
            </a:endParaRPr>
          </a:p>
        </p:txBody>
      </p:sp>
      <p:sp>
        <p:nvSpPr>
          <p:cNvPr id="7" name="Content Placeholder 2"/>
          <p:cNvSpPr txBox="1">
            <a:spLocks/>
          </p:cNvSpPr>
          <p:nvPr/>
        </p:nvSpPr>
        <p:spPr>
          <a:xfrm>
            <a:off x="228624" y="1124744"/>
            <a:ext cx="8591848" cy="5112568"/>
          </a:xfrm>
          <a:prstGeom prst="rect">
            <a:avLst/>
          </a:prstGeom>
        </p:spPr>
        <p:txBody>
          <a:bodyPr vert="horz" lIns="91440" tIns="45720" rIns="91440" bIns="45720" rtlCol="0">
            <a:normAutofit/>
          </a:bodyPr>
          <a:lstStyle/>
          <a:p>
            <a:pPr>
              <a:lnSpc>
                <a:spcPct val="115000"/>
              </a:lnSpc>
              <a:buFontTx/>
              <a:buChar char="-"/>
              <a:defRPr/>
            </a:pPr>
            <a:endParaRPr lang="hu-HU" sz="2000" dirty="0">
              <a:solidFill>
                <a:srgbClr val="002D51"/>
              </a:solidFill>
              <a:latin typeface="Arial" pitchFamily="34" charset="0"/>
              <a:ea typeface="Calibri"/>
              <a:cs typeface="Arial" pitchFamily="34" charset="0"/>
            </a:endParaRPr>
          </a:p>
          <a:p>
            <a:pPr>
              <a:lnSpc>
                <a:spcPct val="115000"/>
              </a:lnSpc>
              <a:defRPr/>
            </a:pPr>
            <a:endParaRPr lang="hu-HU" sz="2000" dirty="0">
              <a:solidFill>
                <a:srgbClr val="002D51"/>
              </a:solidFill>
              <a:latin typeface="Arial" pitchFamily="34" charset="0"/>
              <a:ea typeface="Calibri"/>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342900" indent="-342900">
              <a:spcBef>
                <a:spcPct val="20000"/>
              </a:spcBef>
            </a:pPr>
            <a:endParaRPr lang="hu-HU" sz="2000" dirty="0">
              <a:solidFill>
                <a:srgbClr val="0073AB"/>
              </a:solidFill>
              <a:latin typeface="Arial" pitchFamily="34" charset="0"/>
              <a:cs typeface="Arial" pitchFamily="34" charset="0"/>
            </a:endParaRPr>
          </a:p>
          <a:p>
            <a:pPr marL="800100" lvl="1" indent="-342900">
              <a:spcBef>
                <a:spcPct val="20000"/>
              </a:spcBef>
            </a:pPr>
            <a:endParaRPr lang="hu-HU"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a:p>
            <a:pPr marL="342900" indent="-342900">
              <a:spcBef>
                <a:spcPct val="20000"/>
              </a:spcBef>
              <a:buFont typeface="Arial" pitchFamily="34" charset="0"/>
              <a:buChar char="•"/>
            </a:pPr>
            <a:endParaRPr lang="hu-HU" sz="2000" dirty="0">
              <a:solidFill>
                <a:srgbClr val="0073AB"/>
              </a:solidFill>
              <a:latin typeface="Arial" pitchFamily="34" charset="0"/>
              <a:cs typeface="Arial" pitchFamily="34" charset="0"/>
            </a:endParaRPr>
          </a:p>
          <a:p>
            <a:pPr marL="800100" lvl="1" indent="-342900">
              <a:spcBef>
                <a:spcPct val="20000"/>
              </a:spcBef>
              <a:buFont typeface="Arial" pitchFamily="34" charset="0"/>
              <a:buChar char="•"/>
            </a:pPr>
            <a:endParaRPr lang="en-US" sz="2000" dirty="0">
              <a:solidFill>
                <a:srgbClr val="0073AB"/>
              </a:solidFill>
              <a:latin typeface="Arial" pitchFamily="34" charset="0"/>
              <a:cs typeface="Arial" pitchFamily="34" charset="0"/>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5536" y="1052736"/>
            <a:ext cx="6661256" cy="3846961"/>
          </a:xfrm>
          <a:prstGeom prst="rect">
            <a:avLst/>
          </a:prstGeom>
        </p:spPr>
      </p:pic>
    </p:spTree>
    <p:extLst>
      <p:ext uri="{BB962C8B-B14F-4D97-AF65-F5344CB8AC3E}">
        <p14:creationId xmlns:p14="http://schemas.microsoft.com/office/powerpoint/2010/main" val="28193917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orsum_PPT_offic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Dorsum_PPT_official</Template>
  <TotalTime>54594</TotalTime>
  <Words>2019</Words>
  <Application>Microsoft Office PowerPoint</Application>
  <PresentationFormat>On-screen Show (4:3)</PresentationFormat>
  <Paragraphs>997</Paragraphs>
  <Slides>56</Slides>
  <Notes>53</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Calibri</vt:lpstr>
      <vt:lpstr>Arial</vt:lpstr>
      <vt:lpstr>Courier New</vt:lpstr>
      <vt:lpstr>Dorsum_PPT_official</vt:lpstr>
      <vt:lpstr>Java 8 SE  </vt:lpstr>
      <vt:lpstr>Introduction</vt:lpstr>
      <vt:lpstr>Chapter 1 – Method enhancements</vt:lpstr>
      <vt:lpstr>Default methods in Interfaces</vt:lpstr>
      <vt:lpstr>Static methods in Interfaces</vt:lpstr>
      <vt:lpstr>Multiple inheritance in Java</vt:lpstr>
      <vt:lpstr>Multiple inheritance in C++ and the Diamond problem</vt:lpstr>
      <vt:lpstr>Inheritance rules of default methods</vt:lpstr>
      <vt:lpstr>Inheritance rules of default methods</vt:lpstr>
      <vt:lpstr>Inheritance rules of default methods</vt:lpstr>
      <vt:lpstr>Chapter 2 – Lambda expressions</vt:lpstr>
      <vt:lpstr>Inner Classes</vt:lpstr>
      <vt:lpstr>Inner Classes</vt:lpstr>
      <vt:lpstr>Anonymous Inner Classes</vt:lpstr>
      <vt:lpstr>Anonymous Inner Classes</vt:lpstr>
      <vt:lpstr>First lambda version</vt:lpstr>
      <vt:lpstr>First lambda version</vt:lpstr>
      <vt:lpstr>Lambda expressions</vt:lpstr>
      <vt:lpstr>Functional Interfaces</vt:lpstr>
      <vt:lpstr>Functional Interfaces</vt:lpstr>
      <vt:lpstr>Functional Interfaces</vt:lpstr>
      <vt:lpstr>java.util.function package</vt:lpstr>
      <vt:lpstr>Predicate&lt;T&gt;</vt:lpstr>
      <vt:lpstr>Predicate&lt;T&gt;</vt:lpstr>
      <vt:lpstr>Predicate&lt;T&gt;</vt:lpstr>
      <vt:lpstr>Consumer&lt;T&gt;</vt:lpstr>
      <vt:lpstr>Supplier&lt;T&gt;</vt:lpstr>
      <vt:lpstr>Function&lt;T, R&gt;</vt:lpstr>
      <vt:lpstr>Iterating over a Collection – Person.java</vt:lpstr>
      <vt:lpstr>Iterating over Collections - before Java 8</vt:lpstr>
      <vt:lpstr>Iterating over Collections - before Java 8</vt:lpstr>
      <vt:lpstr>Iteration in Java 8 - ForEach</vt:lpstr>
      <vt:lpstr>Uses of method references</vt:lpstr>
      <vt:lpstr>Stream API</vt:lpstr>
      <vt:lpstr>Stream API </vt:lpstr>
      <vt:lpstr>Stream API </vt:lpstr>
      <vt:lpstr>Stream operations - forEach</vt:lpstr>
      <vt:lpstr>Stream operations - filter</vt:lpstr>
      <vt:lpstr>Comparator&lt;T&gt;</vt:lpstr>
      <vt:lpstr>Stream operations - sorting</vt:lpstr>
      <vt:lpstr>Stream operations – Method chaining</vt:lpstr>
      <vt:lpstr>Stream operations – map</vt:lpstr>
      <vt:lpstr>Stream operations – Flatmap</vt:lpstr>
      <vt:lpstr>Stream operations – Flatmap</vt:lpstr>
      <vt:lpstr>Parallel sort</vt:lpstr>
      <vt:lpstr>Sequential reduce</vt:lpstr>
      <vt:lpstr>Parallel sort – 153.oldal</vt:lpstr>
      <vt:lpstr>Lambda cookbook</vt:lpstr>
      <vt:lpstr>Chapter 3 - Working with Local Dates and Times</vt:lpstr>
      <vt:lpstr>Local Date and Time API Goals</vt:lpstr>
      <vt:lpstr>Working with Local Date and Time</vt:lpstr>
      <vt:lpstr>PowerPoint Presentation</vt:lpstr>
      <vt:lpstr>PowerPoint Presentation</vt:lpstr>
      <vt:lpstr>Java 9 – New features </vt:lpstr>
      <vt:lpstr>Anonymous Inner Classes</vt:lpstr>
      <vt:lpstr>Anonymous Inner Classes</vt:lpstr>
    </vt:vector>
  </TitlesOfParts>
  <Company>Dorsum Zrt.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Brunner Adrienn</dc:creator>
  <cp:lastModifiedBy>Dobos Lajos</cp:lastModifiedBy>
  <cp:revision>2212</cp:revision>
  <dcterms:created xsi:type="dcterms:W3CDTF">2013-02-07T09:54:43Z</dcterms:created>
  <dcterms:modified xsi:type="dcterms:W3CDTF">2019-02-04T13:43:32Z</dcterms:modified>
</cp:coreProperties>
</file>