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326" r:id="rId6"/>
    <p:sldId id="260" r:id="rId7"/>
    <p:sldId id="327" r:id="rId8"/>
    <p:sldId id="328" r:id="rId9"/>
    <p:sldId id="329" r:id="rId10"/>
    <p:sldId id="330" r:id="rId11"/>
    <p:sldId id="331" r:id="rId12"/>
    <p:sldId id="332" r:id="rId13"/>
    <p:sldId id="267" r:id="rId14"/>
    <p:sldId id="268" r:id="rId15"/>
    <p:sldId id="335" r:id="rId16"/>
    <p:sldId id="336" r:id="rId17"/>
    <p:sldId id="333" r:id="rId18"/>
    <p:sldId id="337" r:id="rId19"/>
    <p:sldId id="334" r:id="rId20"/>
    <p:sldId id="291" r:id="rId21"/>
    <p:sldId id="338" r:id="rId22"/>
    <p:sldId id="289" r:id="rId23"/>
    <p:sldId id="339" r:id="rId24"/>
    <p:sldId id="340" r:id="rId25"/>
    <p:sldId id="343" r:id="rId26"/>
    <p:sldId id="293" r:id="rId27"/>
    <p:sldId id="269" r:id="rId28"/>
    <p:sldId id="310" r:id="rId29"/>
    <p:sldId id="294" r:id="rId30"/>
    <p:sldId id="311" r:id="rId31"/>
    <p:sldId id="292" r:id="rId32"/>
    <p:sldId id="296" r:id="rId33"/>
    <p:sldId id="270" r:id="rId34"/>
    <p:sldId id="271" r:id="rId35"/>
    <p:sldId id="295" r:id="rId36"/>
    <p:sldId id="297" r:id="rId37"/>
    <p:sldId id="261" r:id="rId38"/>
    <p:sldId id="341" r:id="rId39"/>
    <p:sldId id="308" r:id="rId40"/>
    <p:sldId id="319" r:id="rId41"/>
    <p:sldId id="320" r:id="rId42"/>
    <p:sldId id="321" r:id="rId43"/>
    <p:sldId id="322" r:id="rId44"/>
    <p:sldId id="323" r:id="rId45"/>
    <p:sldId id="324" r:id="rId46"/>
    <p:sldId id="325" r:id="rId47"/>
    <p:sldId id="286" r:id="rId48"/>
    <p:sldId id="342" r:id="rId49"/>
    <p:sldId id="264" r:id="rId50"/>
    <p:sldId id="265" r:id="rId51"/>
    <p:sldId id="309" r:id="rId52"/>
    <p:sldId id="266" r:id="rId53"/>
    <p:sldId id="288" r:id="rId54"/>
    <p:sldId id="274" r:id="rId55"/>
    <p:sldId id="275" r:id="rId56"/>
    <p:sldId id="299" r:id="rId57"/>
    <p:sldId id="303" r:id="rId58"/>
    <p:sldId id="304" r:id="rId59"/>
    <p:sldId id="305" r:id="rId60"/>
    <p:sldId id="276" r:id="rId61"/>
    <p:sldId id="277" r:id="rId62"/>
    <p:sldId id="278" r:id="rId63"/>
    <p:sldId id="279" r:id="rId64"/>
    <p:sldId id="312" r:id="rId65"/>
    <p:sldId id="313" r:id="rId66"/>
    <p:sldId id="306" r:id="rId67"/>
    <p:sldId id="280" r:id="rId68"/>
    <p:sldId id="281" r:id="rId69"/>
    <p:sldId id="315" r:id="rId70"/>
    <p:sldId id="314" r:id="rId71"/>
    <p:sldId id="317" r:id="rId72"/>
    <p:sldId id="318" r:id="rId73"/>
    <p:sldId id="282" r:id="rId74"/>
    <p:sldId id="285" r:id="rId7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s Dénes" initials="KD" lastIdx="1" clrIdx="0">
    <p:extLst>
      <p:ext uri="{19B8F6BF-5375-455C-9EA6-DF929625EA0E}">
        <p15:presenceInfo xmlns:p15="http://schemas.microsoft.com/office/powerpoint/2012/main" userId="S-1-5-21-2920639712-3976202865-3852424491-32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2696" autoAdjust="0"/>
  </p:normalViewPr>
  <p:slideViewPr>
    <p:cSldViewPr snapToGrid="0" showGuides="1">
      <p:cViewPr varScale="1">
        <p:scale>
          <a:sx n="83" d="100"/>
          <a:sy n="83" d="100"/>
        </p:scale>
        <p:origin x="150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C906-8BAE-4FD7-B5A6-33E5C4DDD8E6}" type="datetimeFigureOut">
              <a:rPr lang="hu-HU" smtClean="0"/>
              <a:t>2020. 02. 18.</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DAD88-9328-415E-B7B3-05A18F2B12BA}" type="slidenum">
              <a:rPr lang="hu-HU" smtClean="0"/>
              <a:t>‹#›</a:t>
            </a:fld>
            <a:endParaRPr lang="hu-HU"/>
          </a:p>
        </p:txBody>
      </p:sp>
    </p:spTree>
    <p:extLst>
      <p:ext uri="{BB962C8B-B14F-4D97-AF65-F5344CB8AC3E}">
        <p14:creationId xmlns:p14="http://schemas.microsoft.com/office/powerpoint/2010/main" val="67863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4</a:t>
            </a:fld>
            <a:endParaRPr lang="hu-HU"/>
          </a:p>
        </p:txBody>
      </p:sp>
    </p:spTree>
    <p:extLst>
      <p:ext uri="{BB962C8B-B14F-4D97-AF65-F5344CB8AC3E}">
        <p14:creationId xmlns:p14="http://schemas.microsoft.com/office/powerpoint/2010/main" val="2116319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14</a:t>
            </a:fld>
            <a:endParaRPr lang="hu-HU"/>
          </a:p>
        </p:txBody>
      </p:sp>
    </p:spTree>
    <p:extLst>
      <p:ext uri="{BB962C8B-B14F-4D97-AF65-F5344CB8AC3E}">
        <p14:creationId xmlns:p14="http://schemas.microsoft.com/office/powerpoint/2010/main" val="355171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15</a:t>
            </a:fld>
            <a:endParaRPr lang="hu-HU"/>
          </a:p>
        </p:txBody>
      </p:sp>
    </p:spTree>
    <p:extLst>
      <p:ext uri="{BB962C8B-B14F-4D97-AF65-F5344CB8AC3E}">
        <p14:creationId xmlns:p14="http://schemas.microsoft.com/office/powerpoint/2010/main" val="276667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16</a:t>
            </a:fld>
            <a:endParaRPr lang="hu-HU"/>
          </a:p>
        </p:txBody>
      </p:sp>
    </p:spTree>
    <p:extLst>
      <p:ext uri="{BB962C8B-B14F-4D97-AF65-F5344CB8AC3E}">
        <p14:creationId xmlns:p14="http://schemas.microsoft.com/office/powerpoint/2010/main" val="5476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17</a:t>
            </a:fld>
            <a:endParaRPr lang="hu-HU"/>
          </a:p>
        </p:txBody>
      </p:sp>
    </p:spTree>
    <p:extLst>
      <p:ext uri="{BB962C8B-B14F-4D97-AF65-F5344CB8AC3E}">
        <p14:creationId xmlns:p14="http://schemas.microsoft.com/office/powerpoint/2010/main" val="2831185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18</a:t>
            </a:fld>
            <a:endParaRPr lang="hu-HU"/>
          </a:p>
        </p:txBody>
      </p:sp>
    </p:spTree>
    <p:extLst>
      <p:ext uri="{BB962C8B-B14F-4D97-AF65-F5344CB8AC3E}">
        <p14:creationId xmlns:p14="http://schemas.microsoft.com/office/powerpoint/2010/main" val="374053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EJB container provides system-level services to </a:t>
            </a:r>
            <a:r>
              <a:rPr lang="hu-HU" sz="1200" b="0" i="0" u="none" strike="noStrike" kern="1200" baseline="0" dirty="0" err="1">
                <a:solidFill>
                  <a:schemeClr val="tx1"/>
                </a:solidFill>
                <a:latin typeface="+mn-lt"/>
                <a:ea typeface="+mn-ea"/>
                <a:cs typeface="+mn-cs"/>
              </a:rPr>
              <a:t>enterprise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beans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EJB container, rather than the bean developer, is responsible for system-level- services, such as transaction management and security authorization</a:t>
            </a:r>
          </a:p>
          <a:p>
            <a:pPr marL="171450" indent="-171450">
              <a:buFontTx/>
              <a:buChar char="-"/>
            </a:pPr>
            <a:r>
              <a:rPr lang="en-US" altLang="hu-HU" dirty="0"/>
              <a:t>Controls transactions automatically. You can </a:t>
            </a:r>
            <a:r>
              <a:rPr lang="en-US" altLang="hu-HU" i="1" dirty="0"/>
              <a:t>demarcate</a:t>
            </a:r>
            <a:r>
              <a:rPr lang="en-US" altLang="hu-HU" dirty="0"/>
              <a:t> transactions explicitly</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19</a:t>
            </a:fld>
            <a:endParaRPr lang="hu-HU"/>
          </a:p>
        </p:txBody>
      </p:sp>
    </p:spTree>
    <p:extLst>
      <p:ext uri="{BB962C8B-B14F-4D97-AF65-F5344CB8AC3E}">
        <p14:creationId xmlns:p14="http://schemas.microsoft.com/office/powerpoint/2010/main" val="260419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Session: Performs a task for a client; optionally, may implement a web service</a:t>
            </a:r>
          </a:p>
          <a:p>
            <a:r>
              <a:rPr lang="en-US" sz="1200" b="0" i="0" u="none" strike="noStrike" kern="1200" baseline="0" dirty="0">
                <a:solidFill>
                  <a:schemeClr val="tx1"/>
                </a:solidFill>
                <a:latin typeface="+mn-lt"/>
                <a:ea typeface="+mn-ea"/>
                <a:cs typeface="+mn-cs"/>
              </a:rPr>
              <a:t>Message-driven: Acts as a listener for a particular messaging type, such as the Java </a:t>
            </a:r>
            <a:r>
              <a:rPr lang="hu-HU" sz="1200" b="0" i="0" u="none" strike="noStrike" kern="1200" baseline="0" dirty="0" err="1">
                <a:solidFill>
                  <a:schemeClr val="tx1"/>
                </a:solidFill>
                <a:latin typeface="+mn-lt"/>
                <a:ea typeface="+mn-ea"/>
                <a:cs typeface="+mn-cs"/>
              </a:rPr>
              <a:t>Message</a:t>
            </a:r>
            <a:r>
              <a:rPr lang="hu-HU" sz="1200" b="0" i="0" u="none" strike="noStrike" kern="1200" baseline="0" dirty="0">
                <a:solidFill>
                  <a:schemeClr val="tx1"/>
                </a:solidFill>
                <a:latin typeface="+mn-lt"/>
                <a:ea typeface="+mn-ea"/>
                <a:cs typeface="+mn-cs"/>
              </a:rPr>
              <a:t> Service API</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20</a:t>
            </a:fld>
            <a:endParaRPr lang="hu-HU"/>
          </a:p>
        </p:txBody>
      </p:sp>
    </p:spTree>
    <p:extLst>
      <p:ext uri="{BB962C8B-B14F-4D97-AF65-F5344CB8AC3E}">
        <p14:creationId xmlns:p14="http://schemas.microsoft.com/office/powerpoint/2010/main" val="2126164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Business methods available to clients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acts as a proxy to the EJB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Stateful</a:t>
            </a:r>
            <a:r>
              <a:rPr lang="en-US" altLang="hu-HU"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Each instance is bound to specific client session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shopping cart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Stateless:</a:t>
            </a:r>
            <a:r>
              <a:rPr lang="en-US" altLang="hu-HU" baseline="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no user specific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shopping catalog</a:t>
            </a:r>
            <a:endParaRPr lang="en-US" alt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21</a:t>
            </a:fld>
            <a:endParaRPr lang="hu-HU"/>
          </a:p>
        </p:txBody>
      </p:sp>
    </p:spTree>
    <p:extLst>
      <p:ext uri="{BB962C8B-B14F-4D97-AF65-F5344CB8AC3E}">
        <p14:creationId xmlns:p14="http://schemas.microsoft.com/office/powerpoint/2010/main" val="544554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Business methods available to clients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acts as a proxy to the EJB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Stateful</a:t>
            </a:r>
            <a:r>
              <a:rPr lang="en-US" altLang="hu-HU"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Each instance is bound to specific client session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shopping cart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Stateless:</a:t>
            </a:r>
            <a:r>
              <a:rPr lang="en-US" altLang="hu-HU" baseline="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no user specific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shopping catalog</a:t>
            </a:r>
            <a:endParaRPr lang="en-US" alt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22</a:t>
            </a:fld>
            <a:endParaRPr lang="hu-HU"/>
          </a:p>
        </p:txBody>
      </p:sp>
    </p:spTree>
    <p:extLst>
      <p:ext uri="{BB962C8B-B14F-4D97-AF65-F5344CB8AC3E}">
        <p14:creationId xmlns:p14="http://schemas.microsoft.com/office/powerpoint/2010/main" val="269811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Business methods available to clients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acts as a proxy to the EJB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Stateful</a:t>
            </a:r>
            <a:r>
              <a:rPr lang="en-US" altLang="hu-HU"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Each instance is bound to specific client session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shopping cart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Stateless:</a:t>
            </a:r>
            <a:r>
              <a:rPr lang="en-US" altLang="hu-HU" baseline="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no user specific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shopping catalog</a:t>
            </a:r>
            <a:endParaRPr lang="en-US" alt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23</a:t>
            </a:fld>
            <a:endParaRPr lang="hu-HU"/>
          </a:p>
        </p:txBody>
      </p:sp>
    </p:spTree>
    <p:extLst>
      <p:ext uri="{BB962C8B-B14F-4D97-AF65-F5344CB8AC3E}">
        <p14:creationId xmlns:p14="http://schemas.microsoft.com/office/powerpoint/2010/main" val="423245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a:t>
            </a:fld>
            <a:endParaRPr lang="hu-HU"/>
          </a:p>
        </p:txBody>
      </p:sp>
    </p:spTree>
    <p:extLst>
      <p:ext uri="{BB962C8B-B14F-4D97-AF65-F5344CB8AC3E}">
        <p14:creationId xmlns:p14="http://schemas.microsoft.com/office/powerpoint/2010/main" val="2775670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Business methods available to clients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acts as a proxy to the EJB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Stateful</a:t>
            </a:r>
            <a:r>
              <a:rPr lang="en-US" altLang="hu-HU"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Each instance is bound to specific client session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shopping cart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Stateless:</a:t>
            </a:r>
            <a:r>
              <a:rPr lang="en-US" altLang="hu-HU" baseline="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no user specific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shopping catalog</a:t>
            </a:r>
            <a:endParaRPr lang="en-US" alt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24</a:t>
            </a:fld>
            <a:endParaRPr lang="hu-HU"/>
          </a:p>
        </p:txBody>
      </p:sp>
    </p:spTree>
    <p:extLst>
      <p:ext uri="{BB962C8B-B14F-4D97-AF65-F5344CB8AC3E}">
        <p14:creationId xmlns:p14="http://schemas.microsoft.com/office/powerpoint/2010/main" val="474465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Business methods available to clients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acts as a proxy to the EJB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Stateful</a:t>
            </a:r>
            <a:r>
              <a:rPr lang="en-US" altLang="hu-HU"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Each instance is bound to specific client session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dirty="0"/>
              <a:t>shopping cart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Stateless:</a:t>
            </a:r>
            <a:r>
              <a:rPr lang="en-US" altLang="hu-HU" baseline="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no user specific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hu-HU" baseline="0" dirty="0"/>
              <a:t>shopping catalog</a:t>
            </a:r>
            <a:endParaRPr lang="en-US" alt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25</a:t>
            </a:fld>
            <a:endParaRPr lang="hu-HU"/>
          </a:p>
        </p:txBody>
      </p:sp>
    </p:spTree>
    <p:extLst>
      <p:ext uri="{BB962C8B-B14F-4D97-AF65-F5344CB8AC3E}">
        <p14:creationId xmlns:p14="http://schemas.microsoft.com/office/powerpoint/2010/main" val="2983902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a:t>
            </a:r>
            <a:r>
              <a:rPr lang="en-US" baseline="0" dirty="0"/>
              <a:t> @Local – on </a:t>
            </a:r>
            <a:r>
              <a:rPr lang="en-US" baseline="0" dirty="0" err="1"/>
              <a:t>ejb</a:t>
            </a:r>
            <a:r>
              <a:rPr lang="en-US" baseline="0" dirty="0"/>
              <a:t> class or on interface, more interfaces</a:t>
            </a:r>
          </a:p>
          <a:p>
            <a:endParaRPr lang="en-US" baseline="0" dirty="0"/>
          </a:p>
          <a:p>
            <a:r>
              <a:rPr lang="en-US" baseline="0" dirty="0"/>
              <a:t>Stateless – </a:t>
            </a:r>
            <a:r>
              <a:rPr lang="en-US" baseline="0" dirty="0" err="1"/>
              <a:t>postConstruct</a:t>
            </a:r>
            <a:r>
              <a:rPr lang="en-US" baseline="0" dirty="0"/>
              <a:t>, </a:t>
            </a:r>
            <a:r>
              <a:rPr lang="en-US" baseline="0" dirty="0" err="1"/>
              <a:t>preDestroy</a:t>
            </a:r>
            <a:endParaRPr lang="en-US" baseline="0" dirty="0"/>
          </a:p>
          <a:p>
            <a:r>
              <a:rPr lang="en-US" baseline="0" dirty="0" err="1"/>
              <a:t>Stateful</a:t>
            </a:r>
            <a:r>
              <a:rPr lang="en-US" baseline="0" dirty="0"/>
              <a:t> :</a:t>
            </a:r>
          </a:p>
          <a:p>
            <a:pPr marL="171450" indent="-171450">
              <a:buFontTx/>
              <a:buChar char="-"/>
            </a:pPr>
            <a:r>
              <a:rPr lang="en-US" baseline="0" dirty="0" err="1"/>
              <a:t>postConstruct</a:t>
            </a:r>
            <a:r>
              <a:rPr lang="en-US" baseline="0" dirty="0"/>
              <a:t>, </a:t>
            </a:r>
            <a:r>
              <a:rPr lang="en-US" baseline="0" dirty="0" err="1"/>
              <a:t>preDestroy</a:t>
            </a:r>
            <a:r>
              <a:rPr lang="en-US" baseline="0" dirty="0"/>
              <a:t>, </a:t>
            </a:r>
            <a:r>
              <a:rPr lang="en-US" baseline="0" dirty="0" err="1"/>
              <a:t>prePassivate</a:t>
            </a:r>
            <a:r>
              <a:rPr lang="en-US" baseline="0" dirty="0"/>
              <a:t>, </a:t>
            </a:r>
            <a:r>
              <a:rPr lang="en-US" baseline="0" dirty="0" err="1"/>
              <a:t>postActivate</a:t>
            </a:r>
            <a:endParaRPr lang="en-US" baseline="0" dirty="0"/>
          </a:p>
          <a:p>
            <a:pPr marL="171450" indent="-171450">
              <a:buFontTx/>
              <a:buChar char="-"/>
            </a:pPr>
            <a:r>
              <a:rPr lang="en-US" baseline="0" dirty="0"/>
              <a:t>Remove</a:t>
            </a:r>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26</a:t>
            </a:fld>
            <a:endParaRPr lang="hu-HU"/>
          </a:p>
        </p:txBody>
      </p:sp>
    </p:spTree>
    <p:extLst>
      <p:ext uri="{BB962C8B-B14F-4D97-AF65-F5344CB8AC3E}">
        <p14:creationId xmlns:p14="http://schemas.microsoft.com/office/powerpoint/2010/main" val="234949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27</a:t>
            </a:fld>
            <a:endParaRPr lang="hu-HU"/>
          </a:p>
        </p:txBody>
      </p:sp>
    </p:spTree>
    <p:extLst>
      <p:ext uri="{BB962C8B-B14F-4D97-AF65-F5344CB8AC3E}">
        <p14:creationId xmlns:p14="http://schemas.microsoft.com/office/powerpoint/2010/main" val="3041522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28</a:t>
            </a:fld>
            <a:endParaRPr lang="hu-HU"/>
          </a:p>
        </p:txBody>
      </p:sp>
    </p:spTree>
    <p:extLst>
      <p:ext uri="{BB962C8B-B14F-4D97-AF65-F5344CB8AC3E}">
        <p14:creationId xmlns:p14="http://schemas.microsoft.com/office/powerpoint/2010/main" val="411020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29</a:t>
            </a:fld>
            <a:endParaRPr lang="hu-HU"/>
          </a:p>
        </p:txBody>
      </p:sp>
    </p:spTree>
    <p:extLst>
      <p:ext uri="{BB962C8B-B14F-4D97-AF65-F5344CB8AC3E}">
        <p14:creationId xmlns:p14="http://schemas.microsoft.com/office/powerpoint/2010/main" val="2082428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30</a:t>
            </a:fld>
            <a:endParaRPr lang="hu-HU"/>
          </a:p>
        </p:txBody>
      </p:sp>
    </p:spTree>
    <p:extLst>
      <p:ext uri="{BB962C8B-B14F-4D97-AF65-F5344CB8AC3E}">
        <p14:creationId xmlns:p14="http://schemas.microsoft.com/office/powerpoint/2010/main" val="60823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 interface: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Factory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t>
            </a:r>
            <a:r>
              <a:rPr lang="en-US" altLang="hu-HU" dirty="0"/>
              <a:t>ethods to create, remove or locate EJB objects</a:t>
            </a:r>
          </a:p>
        </p:txBody>
      </p:sp>
      <p:sp>
        <p:nvSpPr>
          <p:cNvPr id="4" name="Slide Number Placeholder 3"/>
          <p:cNvSpPr>
            <a:spLocks noGrp="1"/>
          </p:cNvSpPr>
          <p:nvPr>
            <p:ph type="sldNum" sz="quarter" idx="10"/>
          </p:nvPr>
        </p:nvSpPr>
        <p:spPr/>
        <p:txBody>
          <a:bodyPr/>
          <a:lstStyle/>
          <a:p>
            <a:fld id="{24BDAD88-9328-415E-B7B3-05A18F2B12BA}" type="slidenum">
              <a:rPr lang="hu-HU" smtClean="0"/>
              <a:t>31</a:t>
            </a:fld>
            <a:endParaRPr lang="hu-HU"/>
          </a:p>
        </p:txBody>
      </p:sp>
    </p:spTree>
    <p:extLst>
      <p:ext uri="{BB962C8B-B14F-4D97-AF65-F5344CB8AC3E}">
        <p14:creationId xmlns:p14="http://schemas.microsoft.com/office/powerpoint/2010/main" val="201425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32</a:t>
            </a:fld>
            <a:endParaRPr lang="hu-HU"/>
          </a:p>
        </p:txBody>
      </p:sp>
    </p:spTree>
    <p:extLst>
      <p:ext uri="{BB962C8B-B14F-4D97-AF65-F5344CB8AC3E}">
        <p14:creationId xmlns:p14="http://schemas.microsoft.com/office/powerpoint/2010/main" val="3883548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JMS</a:t>
            </a:r>
            <a:endParaRPr lang="en-US" baseline="0" dirty="0"/>
          </a:p>
          <a:p>
            <a:pPr marL="171450" indent="-171450">
              <a:buFontTx/>
              <a:buChar char="-"/>
            </a:pPr>
            <a:r>
              <a:rPr lang="en-US" baseline="0" dirty="0"/>
              <a:t>point-to-point (queue)</a:t>
            </a:r>
          </a:p>
          <a:p>
            <a:pPr marL="171450" indent="-171450">
              <a:buFontTx/>
              <a:buChar char="-"/>
            </a:pPr>
            <a:r>
              <a:rPr lang="en-US" baseline="0" dirty="0"/>
              <a:t>Publish-subscribe (topic)</a:t>
            </a:r>
          </a:p>
          <a:p>
            <a:pPr marL="171450" indent="-171450">
              <a:buFontTx/>
              <a:buChar char="-"/>
            </a:pP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33</a:t>
            </a:fld>
            <a:endParaRPr lang="hu-HU"/>
          </a:p>
        </p:txBody>
      </p:sp>
    </p:spTree>
    <p:extLst>
      <p:ext uri="{BB962C8B-B14F-4D97-AF65-F5344CB8AC3E}">
        <p14:creationId xmlns:p14="http://schemas.microsoft.com/office/powerpoint/2010/main" val="353790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EJB contains the business logic.</a:t>
            </a:r>
          </a:p>
          <a:p>
            <a:r>
              <a:rPr lang="en-US" dirty="0"/>
              <a:t>-</a:t>
            </a:r>
            <a:r>
              <a:rPr lang="en-US" baseline="0" dirty="0"/>
              <a:t> Remote access through RMI</a:t>
            </a:r>
          </a:p>
        </p:txBody>
      </p:sp>
      <p:sp>
        <p:nvSpPr>
          <p:cNvPr id="4" name="Slide Number Placeholder 3"/>
          <p:cNvSpPr>
            <a:spLocks noGrp="1"/>
          </p:cNvSpPr>
          <p:nvPr>
            <p:ph type="sldNum" sz="quarter" idx="10"/>
          </p:nvPr>
        </p:nvSpPr>
        <p:spPr/>
        <p:txBody>
          <a:bodyPr/>
          <a:lstStyle/>
          <a:p>
            <a:fld id="{24BDAD88-9328-415E-B7B3-05A18F2B12BA}" type="slidenum">
              <a:rPr lang="hu-HU" smtClean="0"/>
              <a:t>6</a:t>
            </a:fld>
            <a:endParaRPr lang="hu-HU"/>
          </a:p>
        </p:txBody>
      </p:sp>
    </p:spTree>
    <p:extLst>
      <p:ext uri="{BB962C8B-B14F-4D97-AF65-F5344CB8AC3E}">
        <p14:creationId xmlns:p14="http://schemas.microsoft.com/office/powerpoint/2010/main" val="473526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34</a:t>
            </a:fld>
            <a:endParaRPr lang="hu-HU"/>
          </a:p>
        </p:txBody>
      </p:sp>
    </p:spTree>
    <p:extLst>
      <p:ext uri="{BB962C8B-B14F-4D97-AF65-F5344CB8AC3E}">
        <p14:creationId xmlns:p14="http://schemas.microsoft.com/office/powerpoint/2010/main" val="4142812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35</a:t>
            </a:fld>
            <a:endParaRPr lang="hu-HU"/>
          </a:p>
        </p:txBody>
      </p:sp>
    </p:spTree>
    <p:extLst>
      <p:ext uri="{BB962C8B-B14F-4D97-AF65-F5344CB8AC3E}">
        <p14:creationId xmlns:p14="http://schemas.microsoft.com/office/powerpoint/2010/main" val="6178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36</a:t>
            </a:fld>
            <a:endParaRPr lang="hu-HU"/>
          </a:p>
        </p:txBody>
      </p:sp>
    </p:spTree>
    <p:extLst>
      <p:ext uri="{BB962C8B-B14F-4D97-AF65-F5344CB8AC3E}">
        <p14:creationId xmlns:p14="http://schemas.microsoft.com/office/powerpoint/2010/main" val="368500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Meta-annotations to define an annotation</a:t>
            </a:r>
          </a:p>
          <a:p>
            <a:pPr marL="171450" indent="-171450">
              <a:buFontTx/>
              <a:buChar char="-"/>
            </a:pPr>
            <a:r>
              <a:rPr lang="en-US" dirty="0"/>
              <a:t>Target: </a:t>
            </a:r>
            <a:r>
              <a:rPr lang="en-US" dirty="0" err="1"/>
              <a:t>milyen</a:t>
            </a:r>
            <a:r>
              <a:rPr lang="en-US" dirty="0"/>
              <a:t> </a:t>
            </a:r>
            <a:r>
              <a:rPr lang="en-US" dirty="0" err="1"/>
              <a:t>nyelvi</a:t>
            </a:r>
            <a:r>
              <a:rPr lang="en-US" dirty="0"/>
              <a:t> </a:t>
            </a:r>
            <a:r>
              <a:rPr lang="en-US" dirty="0" err="1"/>
              <a:t>elemekre</a:t>
            </a:r>
            <a:r>
              <a:rPr lang="en-US" dirty="0"/>
              <a:t> </a:t>
            </a:r>
            <a:r>
              <a:rPr lang="en-US" dirty="0" err="1"/>
              <a:t>alkalmazható</a:t>
            </a:r>
            <a:endParaRPr lang="en-US" dirty="0"/>
          </a:p>
          <a:p>
            <a:pPr marL="171450" indent="-171450">
              <a:buFontTx/>
              <a:buChar char="-"/>
            </a:pPr>
            <a:r>
              <a:rPr lang="en-US" baseline="0" dirty="0"/>
              <a:t>Retention: how to handle the annotation the compiler or The JVM</a:t>
            </a:r>
          </a:p>
          <a:p>
            <a:pPr marL="171450" lvl="0" indent="-171450">
              <a:buFontTx/>
              <a:buChar char="-"/>
            </a:pPr>
            <a:r>
              <a:rPr lang="en-US" baseline="0" dirty="0"/>
              <a:t>Documented: displayed in Javadoc</a:t>
            </a:r>
          </a:p>
          <a:p>
            <a:pPr marL="171450" lvl="0" indent="-171450">
              <a:buFontTx/>
              <a:buChar char="-"/>
            </a:pPr>
            <a:r>
              <a:rPr lang="en-US" baseline="0" dirty="0"/>
              <a:t>Inherited: inherited in subclasses</a:t>
            </a:r>
          </a:p>
          <a:p>
            <a:pPr marL="0" indent="0">
              <a:buFontTx/>
              <a:buNone/>
            </a:pP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38</a:t>
            </a:fld>
            <a:endParaRPr lang="hu-HU"/>
          </a:p>
        </p:txBody>
      </p:sp>
    </p:spTree>
    <p:extLst>
      <p:ext uri="{BB962C8B-B14F-4D97-AF65-F5344CB8AC3E}">
        <p14:creationId xmlns:p14="http://schemas.microsoft.com/office/powerpoint/2010/main" val="2648068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39</a:t>
            </a:fld>
            <a:endParaRPr lang="hu-HU"/>
          </a:p>
        </p:txBody>
      </p:sp>
    </p:spTree>
    <p:extLst>
      <p:ext uri="{BB962C8B-B14F-4D97-AF65-F5344CB8AC3E}">
        <p14:creationId xmlns:p14="http://schemas.microsoft.com/office/powerpoint/2010/main" val="979178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40</a:t>
            </a:fld>
            <a:endParaRPr lang="hu-HU"/>
          </a:p>
        </p:txBody>
      </p:sp>
    </p:spTree>
    <p:extLst>
      <p:ext uri="{BB962C8B-B14F-4D97-AF65-F5344CB8AC3E}">
        <p14:creationId xmlns:p14="http://schemas.microsoft.com/office/powerpoint/2010/main" val="273572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41</a:t>
            </a:fld>
            <a:endParaRPr lang="hu-HU"/>
          </a:p>
        </p:txBody>
      </p:sp>
    </p:spTree>
    <p:extLst>
      <p:ext uri="{BB962C8B-B14F-4D97-AF65-F5344CB8AC3E}">
        <p14:creationId xmlns:p14="http://schemas.microsoft.com/office/powerpoint/2010/main" val="687649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42</a:t>
            </a:fld>
            <a:endParaRPr lang="hu-HU"/>
          </a:p>
        </p:txBody>
      </p:sp>
    </p:spTree>
    <p:extLst>
      <p:ext uri="{BB962C8B-B14F-4D97-AF65-F5344CB8AC3E}">
        <p14:creationId xmlns:p14="http://schemas.microsoft.com/office/powerpoint/2010/main" val="1273804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43</a:t>
            </a:fld>
            <a:endParaRPr lang="hu-HU"/>
          </a:p>
        </p:txBody>
      </p:sp>
    </p:spTree>
    <p:extLst>
      <p:ext uri="{BB962C8B-B14F-4D97-AF65-F5344CB8AC3E}">
        <p14:creationId xmlns:p14="http://schemas.microsoft.com/office/powerpoint/2010/main" val="2918081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44</a:t>
            </a:fld>
            <a:endParaRPr lang="hu-HU"/>
          </a:p>
        </p:txBody>
      </p:sp>
    </p:spTree>
    <p:extLst>
      <p:ext uri="{BB962C8B-B14F-4D97-AF65-F5344CB8AC3E}">
        <p14:creationId xmlns:p14="http://schemas.microsoft.com/office/powerpoint/2010/main" val="312740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7</a:t>
            </a:fld>
            <a:endParaRPr lang="hu-HU"/>
          </a:p>
        </p:txBody>
      </p:sp>
    </p:spTree>
    <p:extLst>
      <p:ext uri="{BB962C8B-B14F-4D97-AF65-F5344CB8AC3E}">
        <p14:creationId xmlns:p14="http://schemas.microsoft.com/office/powerpoint/2010/main" val="3361315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45</a:t>
            </a:fld>
            <a:endParaRPr lang="hu-HU"/>
          </a:p>
        </p:txBody>
      </p:sp>
    </p:spTree>
    <p:extLst>
      <p:ext uri="{BB962C8B-B14F-4D97-AF65-F5344CB8AC3E}">
        <p14:creationId xmlns:p14="http://schemas.microsoft.com/office/powerpoint/2010/main" val="2659743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46</a:t>
            </a:fld>
            <a:endParaRPr lang="hu-HU"/>
          </a:p>
        </p:txBody>
      </p:sp>
    </p:spTree>
    <p:extLst>
      <p:ext uri="{BB962C8B-B14F-4D97-AF65-F5344CB8AC3E}">
        <p14:creationId xmlns:p14="http://schemas.microsoft.com/office/powerpoint/2010/main" val="1255425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DAD88-9328-415E-B7B3-05A18F2B12BA}" type="slidenum">
              <a:rPr lang="hu-HU" smtClean="0"/>
              <a:t>48</a:t>
            </a:fld>
            <a:endParaRPr lang="hu-HU"/>
          </a:p>
        </p:txBody>
      </p:sp>
    </p:spTree>
    <p:extLst>
      <p:ext uri="{BB962C8B-B14F-4D97-AF65-F5344CB8AC3E}">
        <p14:creationId xmlns:p14="http://schemas.microsoft.com/office/powerpoint/2010/main" val="1459550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Interceptors are used in conjunction with Java EE managed classes to allow developers to invoke interceptor methods on an associated </a:t>
            </a:r>
            <a:r>
              <a:rPr lang="en-US" sz="1200" b="1" i="0" kern="1200" dirty="0">
                <a:solidFill>
                  <a:schemeClr val="tx1"/>
                </a:solidFill>
                <a:effectLst/>
                <a:latin typeface="+mn-lt"/>
                <a:ea typeface="+mn-ea"/>
                <a:cs typeface="+mn-cs"/>
              </a:rPr>
              <a:t>target class</a:t>
            </a:r>
            <a:r>
              <a:rPr lang="en-US" sz="1200" b="0" i="0" kern="1200" dirty="0">
                <a:solidFill>
                  <a:schemeClr val="tx1"/>
                </a:solidFill>
                <a:effectLst/>
                <a:latin typeface="+mn-lt"/>
                <a:ea typeface="+mn-ea"/>
                <a:cs typeface="+mn-cs"/>
              </a:rPr>
              <a:t>, in conjunction with method invocations or lifecycle events. </a:t>
            </a:r>
          </a:p>
          <a:p>
            <a:r>
              <a:rPr lang="en-US" sz="1200" b="0" i="0" kern="1200" dirty="0">
                <a:solidFill>
                  <a:schemeClr val="tx1"/>
                </a:solidFill>
                <a:effectLst/>
                <a:latin typeface="+mn-lt"/>
                <a:ea typeface="+mn-ea"/>
                <a:cs typeface="+mn-cs"/>
              </a:rPr>
              <a:t>Common uses of interceptors are logging, auditing, and profiling.</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50</a:t>
            </a:fld>
            <a:endParaRPr lang="hu-HU"/>
          </a:p>
        </p:txBody>
      </p:sp>
    </p:spTree>
    <p:extLst>
      <p:ext uri="{BB962C8B-B14F-4D97-AF65-F5344CB8AC3E}">
        <p14:creationId xmlns:p14="http://schemas.microsoft.com/office/powerpoint/2010/main" val="3270739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a:t>
            </a:r>
            <a:r>
              <a:rPr lang="hu-HU" dirty="0"/>
              <a:t> – </a:t>
            </a:r>
            <a:r>
              <a:rPr lang="hu-HU" dirty="0" err="1"/>
              <a:t>document</a:t>
            </a:r>
            <a:r>
              <a:rPr lang="hu-HU" baseline="0" dirty="0"/>
              <a:t> </a:t>
            </a:r>
            <a:r>
              <a:rPr lang="hu-HU" baseline="0" dirty="0" err="1"/>
              <a:t>object</a:t>
            </a:r>
            <a:r>
              <a:rPr lang="hu-HU" baseline="0" dirty="0"/>
              <a:t> </a:t>
            </a:r>
            <a:r>
              <a:rPr lang="hu-HU" baseline="0" dirty="0" err="1"/>
              <a:t>model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err="1"/>
              <a:t>root.getChild</a:t>
            </a:r>
            <a:r>
              <a:rPr lang="en-US" altLang="hu-HU" dirty="0"/>
              <a:t>("</a:t>
            </a:r>
            <a:r>
              <a:rPr lang="en-US" altLang="hu-HU" b="1" dirty="0">
                <a:solidFill>
                  <a:srgbClr val="FF3300"/>
                </a:solidFill>
              </a:rPr>
              <a:t>Address</a:t>
            </a:r>
            <a:r>
              <a:rPr lang="en-US" altLang="hu-HU" dirty="0"/>
              <a:t>").</a:t>
            </a:r>
            <a:r>
              <a:rPr lang="en-US" altLang="hu-HU" dirty="0" err="1"/>
              <a:t>getChild</a:t>
            </a:r>
            <a:r>
              <a:rPr lang="en-US" altLang="hu-HU" dirty="0"/>
              <a:t>("</a:t>
            </a:r>
            <a:r>
              <a:rPr lang="en-US" altLang="hu-HU" b="1" dirty="0">
                <a:solidFill>
                  <a:srgbClr val="FF3300"/>
                </a:solidFill>
              </a:rPr>
              <a:t>Number</a:t>
            </a:r>
            <a:r>
              <a:rPr lang="en-US" altLang="hu-HU" dirty="0"/>
              <a:t>").</a:t>
            </a:r>
            <a:r>
              <a:rPr lang="en-US" altLang="hu-HU" dirty="0" err="1"/>
              <a:t>getText</a:t>
            </a:r>
            <a:r>
              <a:rPr lang="en-US" altLang="hu-H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55</a:t>
            </a:fld>
            <a:endParaRPr lang="hu-HU"/>
          </a:p>
        </p:txBody>
      </p:sp>
    </p:spTree>
    <p:extLst>
      <p:ext uri="{BB962C8B-B14F-4D97-AF65-F5344CB8AC3E}">
        <p14:creationId xmlns:p14="http://schemas.microsoft.com/office/powerpoint/2010/main" val="4016225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hu-H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56</a:t>
            </a:fld>
            <a:endParaRPr lang="hu-HU"/>
          </a:p>
        </p:txBody>
      </p:sp>
    </p:spTree>
    <p:extLst>
      <p:ext uri="{BB962C8B-B14F-4D97-AF65-F5344CB8AC3E}">
        <p14:creationId xmlns:p14="http://schemas.microsoft.com/office/powerpoint/2010/main" val="3362142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57</a:t>
            </a:fld>
            <a:endParaRPr lang="hu-HU"/>
          </a:p>
        </p:txBody>
      </p:sp>
    </p:spTree>
    <p:extLst>
      <p:ext uri="{BB962C8B-B14F-4D97-AF65-F5344CB8AC3E}">
        <p14:creationId xmlns:p14="http://schemas.microsoft.com/office/powerpoint/2010/main" val="2794974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58</a:t>
            </a:fld>
            <a:endParaRPr lang="hu-HU"/>
          </a:p>
        </p:txBody>
      </p:sp>
    </p:spTree>
    <p:extLst>
      <p:ext uri="{BB962C8B-B14F-4D97-AF65-F5344CB8AC3E}">
        <p14:creationId xmlns:p14="http://schemas.microsoft.com/office/powerpoint/2010/main" val="444155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59</a:t>
            </a:fld>
            <a:endParaRPr lang="hu-HU"/>
          </a:p>
        </p:txBody>
      </p:sp>
    </p:spTree>
    <p:extLst>
      <p:ext uri="{BB962C8B-B14F-4D97-AF65-F5344CB8AC3E}">
        <p14:creationId xmlns:p14="http://schemas.microsoft.com/office/powerpoint/2010/main" val="4032660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hu-HU" dirty="0"/>
              <a:t>A package named </a:t>
            </a:r>
            <a:r>
              <a:rPr lang="en-US" b="1" dirty="0" err="1"/>
              <a:t>eu</a:t>
            </a:r>
            <a:r>
              <a:rPr lang="hu-HU" b="1" dirty="0"/>
              <a:t>.</a:t>
            </a:r>
            <a:r>
              <a:rPr lang="hu-HU" b="1" dirty="0" err="1"/>
              <a:t>dorsum.marshalling</a:t>
            </a:r>
            <a:r>
              <a:rPr lang="hu-HU" b="1" dirty="0"/>
              <a:t>.</a:t>
            </a:r>
            <a:r>
              <a:rPr lang="en-US" b="1" dirty="0"/>
              <a:t>example</a:t>
            </a:r>
            <a:r>
              <a:rPr lang="en-US" baseline="0" dirty="0"/>
              <a:t> </a:t>
            </a:r>
            <a:r>
              <a:rPr lang="en-US" altLang="hu-HU" dirty="0"/>
              <a:t>is created</a:t>
            </a:r>
          </a:p>
          <a:p>
            <a:pPr lvl="0" algn="l" rtl="0"/>
            <a:r>
              <a:rPr lang="en-US" altLang="hu-HU" dirty="0"/>
              <a:t>ObjectFactory.java</a:t>
            </a:r>
          </a:p>
          <a:p>
            <a:pPr lvl="0" algn="l" rtl="0"/>
            <a:r>
              <a:rPr lang="en-US" altLang="hu-HU" dirty="0"/>
              <a:t>PersonType.java</a:t>
            </a:r>
          </a:p>
          <a:p>
            <a:pPr lvl="0" algn="l" rtl="0"/>
            <a:endParaRPr lang="en-US" alt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60</a:t>
            </a:fld>
            <a:endParaRPr lang="hu-HU"/>
          </a:p>
        </p:txBody>
      </p:sp>
    </p:spTree>
    <p:extLst>
      <p:ext uri="{BB962C8B-B14F-4D97-AF65-F5344CB8AC3E}">
        <p14:creationId xmlns:p14="http://schemas.microsoft.com/office/powerpoint/2010/main" val="42726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8</a:t>
            </a:fld>
            <a:endParaRPr lang="hu-HU"/>
          </a:p>
        </p:txBody>
      </p:sp>
    </p:spTree>
    <p:extLst>
      <p:ext uri="{BB962C8B-B14F-4D97-AF65-F5344CB8AC3E}">
        <p14:creationId xmlns:p14="http://schemas.microsoft.com/office/powerpoint/2010/main" val="38015398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62</a:t>
            </a:fld>
            <a:endParaRPr lang="hu-HU"/>
          </a:p>
        </p:txBody>
      </p:sp>
    </p:spTree>
    <p:extLst>
      <p:ext uri="{BB962C8B-B14F-4D97-AF65-F5344CB8AC3E}">
        <p14:creationId xmlns:p14="http://schemas.microsoft.com/office/powerpoint/2010/main" val="1724498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63</a:t>
            </a:fld>
            <a:endParaRPr lang="hu-HU"/>
          </a:p>
        </p:txBody>
      </p:sp>
    </p:spTree>
    <p:extLst>
      <p:ext uri="{BB962C8B-B14F-4D97-AF65-F5344CB8AC3E}">
        <p14:creationId xmlns:p14="http://schemas.microsoft.com/office/powerpoint/2010/main" val="3690111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64</a:t>
            </a:fld>
            <a:endParaRPr lang="hu-HU"/>
          </a:p>
        </p:txBody>
      </p:sp>
    </p:spTree>
    <p:extLst>
      <p:ext uri="{BB962C8B-B14F-4D97-AF65-F5344CB8AC3E}">
        <p14:creationId xmlns:p14="http://schemas.microsoft.com/office/powerpoint/2010/main" val="1712094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24BDAD88-9328-415E-B7B3-05A18F2B12BA}" type="slidenum">
              <a:rPr lang="hu-HU" smtClean="0"/>
              <a:t>65</a:t>
            </a:fld>
            <a:endParaRPr lang="hu-HU"/>
          </a:p>
        </p:txBody>
      </p:sp>
    </p:spTree>
    <p:extLst>
      <p:ext uri="{BB962C8B-B14F-4D97-AF65-F5344CB8AC3E}">
        <p14:creationId xmlns:p14="http://schemas.microsoft.com/office/powerpoint/2010/main" val="24528692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66</a:t>
            </a:fld>
            <a:endParaRPr lang="hu-HU"/>
          </a:p>
        </p:txBody>
      </p:sp>
    </p:spTree>
    <p:extLst>
      <p:ext uri="{BB962C8B-B14F-4D97-AF65-F5344CB8AC3E}">
        <p14:creationId xmlns:p14="http://schemas.microsoft.com/office/powerpoint/2010/main" val="27181984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for a small part of the source code.</a:t>
            </a:r>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68</a:t>
            </a:fld>
            <a:endParaRPr lang="hu-HU"/>
          </a:p>
        </p:txBody>
      </p:sp>
    </p:spTree>
    <p:extLst>
      <p:ext uri="{BB962C8B-B14F-4D97-AF65-F5344CB8AC3E}">
        <p14:creationId xmlns:p14="http://schemas.microsoft.com/office/powerpoint/2010/main" val="1997685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70</a:t>
            </a:fld>
            <a:endParaRPr lang="hu-HU"/>
          </a:p>
        </p:txBody>
      </p:sp>
    </p:spTree>
    <p:extLst>
      <p:ext uri="{BB962C8B-B14F-4D97-AF65-F5344CB8AC3E}">
        <p14:creationId xmlns:p14="http://schemas.microsoft.com/office/powerpoint/2010/main" val="3287148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72</a:t>
            </a:fld>
            <a:endParaRPr lang="hu-HU"/>
          </a:p>
        </p:txBody>
      </p:sp>
    </p:spTree>
    <p:extLst>
      <p:ext uri="{BB962C8B-B14F-4D97-AF65-F5344CB8AC3E}">
        <p14:creationId xmlns:p14="http://schemas.microsoft.com/office/powerpoint/2010/main" val="13642284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t>
            </a:r>
            <a:r>
              <a:rPr lang="hu-HU" dirty="0" err="1"/>
              <a:t>BeforeClass</a:t>
            </a:r>
            <a:r>
              <a:rPr lang="hu-HU" dirty="0"/>
              <a:t> - </a:t>
            </a:r>
            <a:r>
              <a:rPr lang="hu-HU" dirty="0" err="1"/>
              <a:t>runOnceBeforeClass</a:t>
            </a:r>
            <a:r>
              <a:rPr lang="hu-HU" dirty="0"/>
              <a:t> </a:t>
            </a:r>
            <a:endParaRPr lang="en-US" dirty="0"/>
          </a:p>
          <a:p>
            <a:r>
              <a:rPr lang="hu-HU" dirty="0"/>
              <a:t>@</a:t>
            </a:r>
            <a:r>
              <a:rPr lang="hu-HU" dirty="0" err="1"/>
              <a:t>Before</a:t>
            </a:r>
            <a:r>
              <a:rPr lang="hu-HU" dirty="0"/>
              <a:t> - </a:t>
            </a:r>
            <a:r>
              <a:rPr lang="hu-HU" dirty="0" err="1"/>
              <a:t>runBeforeTestMethod</a:t>
            </a:r>
            <a:r>
              <a:rPr lang="hu-HU" dirty="0"/>
              <a:t> </a:t>
            </a:r>
            <a:endParaRPr lang="en-US" dirty="0"/>
          </a:p>
          <a:p>
            <a:r>
              <a:rPr lang="hu-HU" dirty="0"/>
              <a:t>@Test - </a:t>
            </a:r>
            <a:r>
              <a:rPr lang="hu-HU" dirty="0" err="1"/>
              <a:t>test</a:t>
            </a:r>
            <a:r>
              <a:rPr lang="hu-HU" dirty="0"/>
              <a:t>_</a:t>
            </a:r>
            <a:r>
              <a:rPr lang="hu-HU" dirty="0" err="1"/>
              <a:t>method</a:t>
            </a:r>
            <a:r>
              <a:rPr lang="hu-HU" dirty="0"/>
              <a:t>_1 </a:t>
            </a:r>
            <a:endParaRPr lang="en-US" dirty="0"/>
          </a:p>
          <a:p>
            <a:r>
              <a:rPr lang="hu-HU" dirty="0"/>
              <a:t>@</a:t>
            </a:r>
            <a:r>
              <a:rPr lang="hu-HU" dirty="0" err="1"/>
              <a:t>After</a:t>
            </a:r>
            <a:r>
              <a:rPr lang="hu-HU" dirty="0"/>
              <a:t> – </a:t>
            </a:r>
            <a:r>
              <a:rPr lang="hu-HU" dirty="0" err="1"/>
              <a:t>runAfterTestMethod</a:t>
            </a:r>
            <a:endParaRPr lang="en-US" dirty="0"/>
          </a:p>
          <a:p>
            <a:r>
              <a:rPr lang="hu-HU" dirty="0"/>
              <a:t>@</a:t>
            </a:r>
            <a:r>
              <a:rPr lang="hu-HU" dirty="0" err="1"/>
              <a:t>Before</a:t>
            </a:r>
            <a:r>
              <a:rPr lang="hu-HU" dirty="0"/>
              <a:t> – </a:t>
            </a:r>
            <a:r>
              <a:rPr lang="hu-HU" dirty="0" err="1"/>
              <a:t>runBeforeTestMethod</a:t>
            </a:r>
            <a:endParaRPr lang="en-US" dirty="0"/>
          </a:p>
          <a:p>
            <a:r>
              <a:rPr lang="hu-HU" dirty="0"/>
              <a:t>@Test - </a:t>
            </a:r>
            <a:r>
              <a:rPr lang="hu-HU" dirty="0" err="1"/>
              <a:t>test</a:t>
            </a:r>
            <a:r>
              <a:rPr lang="hu-HU" dirty="0"/>
              <a:t>_</a:t>
            </a:r>
            <a:r>
              <a:rPr lang="hu-HU" dirty="0" err="1"/>
              <a:t>method</a:t>
            </a:r>
            <a:r>
              <a:rPr lang="hu-HU" dirty="0"/>
              <a:t>_2 </a:t>
            </a:r>
            <a:endParaRPr lang="en-US" dirty="0"/>
          </a:p>
          <a:p>
            <a:r>
              <a:rPr lang="en-US" dirty="0"/>
              <a:t>@</a:t>
            </a:r>
            <a:r>
              <a:rPr lang="hu-HU" dirty="0" err="1"/>
              <a:t>After</a:t>
            </a:r>
            <a:r>
              <a:rPr lang="hu-HU" dirty="0"/>
              <a:t> - </a:t>
            </a:r>
            <a:r>
              <a:rPr lang="hu-HU" dirty="0" err="1"/>
              <a:t>runAfterTestMethod</a:t>
            </a:r>
            <a:r>
              <a:rPr lang="hu-HU" dirty="0"/>
              <a:t> </a:t>
            </a:r>
            <a:endParaRPr lang="en-US" dirty="0"/>
          </a:p>
          <a:p>
            <a:r>
              <a:rPr lang="hu-HU" dirty="0"/>
              <a:t>@</a:t>
            </a:r>
            <a:r>
              <a:rPr lang="hu-HU" dirty="0" err="1"/>
              <a:t>AfterClass</a:t>
            </a:r>
            <a:r>
              <a:rPr lang="hu-HU" dirty="0"/>
              <a:t> - </a:t>
            </a:r>
            <a:r>
              <a:rPr lang="hu-HU" dirty="0" err="1"/>
              <a:t>runOnceAfterClass</a:t>
            </a:r>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73</a:t>
            </a:fld>
            <a:endParaRPr lang="hu-HU"/>
          </a:p>
        </p:txBody>
      </p:sp>
    </p:spTree>
    <p:extLst>
      <p:ext uri="{BB962C8B-B14F-4D97-AF65-F5344CB8AC3E}">
        <p14:creationId xmlns:p14="http://schemas.microsoft.com/office/powerpoint/2010/main" val="421542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9</a:t>
            </a:fld>
            <a:endParaRPr lang="hu-HU"/>
          </a:p>
        </p:txBody>
      </p:sp>
    </p:spTree>
    <p:extLst>
      <p:ext uri="{BB962C8B-B14F-4D97-AF65-F5344CB8AC3E}">
        <p14:creationId xmlns:p14="http://schemas.microsoft.com/office/powerpoint/2010/main" val="35189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10</a:t>
            </a:fld>
            <a:endParaRPr lang="hu-HU"/>
          </a:p>
        </p:txBody>
      </p:sp>
    </p:spTree>
    <p:extLst>
      <p:ext uri="{BB962C8B-B14F-4D97-AF65-F5344CB8AC3E}">
        <p14:creationId xmlns:p14="http://schemas.microsoft.com/office/powerpoint/2010/main" val="68638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11</a:t>
            </a:fld>
            <a:endParaRPr lang="hu-HU"/>
          </a:p>
        </p:txBody>
      </p:sp>
    </p:spTree>
    <p:extLst>
      <p:ext uri="{BB962C8B-B14F-4D97-AF65-F5344CB8AC3E}">
        <p14:creationId xmlns:p14="http://schemas.microsoft.com/office/powerpoint/2010/main" val="196832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runtime environment is the so-called application server that fits into a layered software architecture.</a:t>
            </a:r>
          </a:p>
          <a:p>
            <a:endParaRPr lang="en-US" baseline="0" dirty="0"/>
          </a:p>
          <a:p>
            <a:r>
              <a:rPr lang="en-US" baseline="0" dirty="0"/>
              <a:t>Data Tier - Persistent storage of data</a:t>
            </a:r>
          </a:p>
          <a:p>
            <a:r>
              <a:rPr lang="en-US" baseline="0" dirty="0"/>
              <a:t>Business Tier – functionality, business domain tasks</a:t>
            </a:r>
          </a:p>
          <a:p>
            <a:r>
              <a:rPr lang="en-US" baseline="0" dirty="0"/>
              <a:t>Web Tier - serving thin clients – deployed to app server in EE</a:t>
            </a:r>
          </a:p>
          <a:p>
            <a:r>
              <a:rPr lang="en-US" baseline="0" dirty="0"/>
              <a:t>Presentation/Client Tier - UI</a:t>
            </a:r>
            <a:endParaRPr lang="hu-HU" dirty="0"/>
          </a:p>
          <a:p>
            <a:endParaRPr lang="hu-HU" dirty="0"/>
          </a:p>
        </p:txBody>
      </p:sp>
      <p:sp>
        <p:nvSpPr>
          <p:cNvPr id="4" name="Slide Number Placeholder 3"/>
          <p:cNvSpPr>
            <a:spLocks noGrp="1"/>
          </p:cNvSpPr>
          <p:nvPr>
            <p:ph type="sldNum" sz="quarter" idx="10"/>
          </p:nvPr>
        </p:nvSpPr>
        <p:spPr/>
        <p:txBody>
          <a:bodyPr/>
          <a:lstStyle/>
          <a:p>
            <a:fld id="{24BDAD88-9328-415E-B7B3-05A18F2B12BA}" type="slidenum">
              <a:rPr lang="hu-HU" smtClean="0"/>
              <a:t>12</a:t>
            </a:fld>
            <a:endParaRPr lang="hu-HU"/>
          </a:p>
        </p:txBody>
      </p:sp>
    </p:spTree>
    <p:extLst>
      <p:ext uri="{BB962C8B-B14F-4D97-AF65-F5344CB8AC3E}">
        <p14:creationId xmlns:p14="http://schemas.microsoft.com/office/powerpoint/2010/main" val="323296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292700"/>
            <a:ext cx="9144000" cy="955299"/>
          </a:xfrm>
        </p:spPr>
        <p:txBody>
          <a:bodyPr anchor="b">
            <a:normAutofit/>
          </a:bodyPr>
          <a:lstStyle>
            <a:lvl1pPr algn="l">
              <a:defRPr sz="5400">
                <a:solidFill>
                  <a:schemeClr val="bg1"/>
                </a:solidFill>
              </a:defRPr>
            </a:lvl1pPr>
          </a:lstStyle>
          <a:p>
            <a:r>
              <a:rPr lang="en-US"/>
              <a:t>Click to edit Master title style</a:t>
            </a:r>
            <a:endParaRPr lang="hu-HU" dirty="0"/>
          </a:p>
        </p:txBody>
      </p:sp>
      <p:sp>
        <p:nvSpPr>
          <p:cNvPr id="3" name="Subtitle 2"/>
          <p:cNvSpPr>
            <a:spLocks noGrp="1"/>
          </p:cNvSpPr>
          <p:nvPr>
            <p:ph type="subTitle" idx="1"/>
          </p:nvPr>
        </p:nvSpPr>
        <p:spPr>
          <a:xfrm>
            <a:off x="360000" y="3447851"/>
            <a:ext cx="4593996" cy="479768"/>
          </a:xfrm>
        </p:spPr>
        <p:txBody>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dirty="0"/>
          </a:p>
        </p:txBody>
      </p:sp>
    </p:spTree>
    <p:extLst>
      <p:ext uri="{BB962C8B-B14F-4D97-AF65-F5344CB8AC3E}">
        <p14:creationId xmlns:p14="http://schemas.microsoft.com/office/powerpoint/2010/main" val="115538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5802"/>
          </a:xfrm>
        </p:spPr>
        <p:txBody>
          <a:bodyPr>
            <a:normAutofit/>
          </a:bodyPr>
          <a:lstStyle>
            <a:lvl1pPr marL="180000">
              <a:defRPr sz="4000">
                <a:solidFill>
                  <a:srgbClr val="002C52"/>
                </a:solidFill>
                <a:latin typeface="Arial" panose="020B0604020202020204" pitchFamily="34" charset="0"/>
                <a:cs typeface="Arial" panose="020B0604020202020204" pitchFamily="34" charset="0"/>
              </a:defRPr>
            </a:lvl1pPr>
          </a:lstStyle>
          <a:p>
            <a:r>
              <a:rPr lang="en-US"/>
              <a:t>Click to edit Master title style</a:t>
            </a:r>
            <a:endParaRPr lang="hu-H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dirty="0"/>
          </a:p>
        </p:txBody>
      </p:sp>
    </p:spTree>
    <p:extLst>
      <p:ext uri="{BB962C8B-B14F-4D97-AF65-F5344CB8AC3E}">
        <p14:creationId xmlns:p14="http://schemas.microsoft.com/office/powerpoint/2010/main" val="285315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093" y="2085104"/>
            <a:ext cx="10515600" cy="678632"/>
          </a:xfrm>
        </p:spPr>
        <p:txBody>
          <a:bodyPr anchor="b">
            <a:normAutofit/>
          </a:bodyPr>
          <a:lstStyle>
            <a:lvl1pPr>
              <a:defRPr sz="4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hu-HU" dirty="0"/>
          </a:p>
        </p:txBody>
      </p:sp>
      <p:sp>
        <p:nvSpPr>
          <p:cNvPr id="3" name="Text Placeholder 2"/>
          <p:cNvSpPr>
            <a:spLocks noGrp="1"/>
          </p:cNvSpPr>
          <p:nvPr>
            <p:ph type="body" idx="1"/>
          </p:nvPr>
        </p:nvSpPr>
        <p:spPr>
          <a:xfrm>
            <a:off x="285093" y="2962392"/>
            <a:ext cx="10515600" cy="1500187"/>
          </a:xfrm>
        </p:spPr>
        <p:txBody>
          <a:bodyPr/>
          <a:lstStyle>
            <a:lvl1pPr marL="0" indent="0">
              <a:buNone/>
              <a:defRPr sz="24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Rectangle 7"/>
          <p:cNvSpPr/>
          <p:nvPr userDrawn="1"/>
        </p:nvSpPr>
        <p:spPr>
          <a:xfrm>
            <a:off x="285093" y="2783784"/>
            <a:ext cx="782425"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80786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360000" y="2292700"/>
            <a:ext cx="9144000" cy="955299"/>
          </a:xfrm>
        </p:spPr>
        <p:txBody>
          <a:bodyPr anchor="b">
            <a:normAutofit/>
          </a:bodyPr>
          <a:lstStyle>
            <a:lvl1pPr algn="l">
              <a:defRPr sz="5400">
                <a:solidFill>
                  <a:schemeClr val="bg1"/>
                </a:solidFill>
              </a:defRPr>
            </a:lvl1pPr>
          </a:lstStyle>
          <a:p>
            <a:r>
              <a:rPr lang="en-US"/>
              <a:t>Click to edit Master title style</a:t>
            </a:r>
            <a:endParaRPr lang="hu-HU" dirty="0"/>
          </a:p>
        </p:txBody>
      </p:sp>
      <p:sp>
        <p:nvSpPr>
          <p:cNvPr id="11" name="Subtitle 2"/>
          <p:cNvSpPr>
            <a:spLocks noGrp="1"/>
          </p:cNvSpPr>
          <p:nvPr>
            <p:ph type="subTitle" idx="1"/>
          </p:nvPr>
        </p:nvSpPr>
        <p:spPr>
          <a:xfrm>
            <a:off x="360000" y="3447851"/>
            <a:ext cx="4593996" cy="479768"/>
          </a:xfrm>
        </p:spPr>
        <p:txBody>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dirty="0"/>
          </a:p>
        </p:txBody>
      </p:sp>
    </p:spTree>
    <p:extLst>
      <p:ext uri="{BB962C8B-B14F-4D97-AF65-F5344CB8AC3E}">
        <p14:creationId xmlns:p14="http://schemas.microsoft.com/office/powerpoint/2010/main" val="29605618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9915-CF5A-4CF9-9754-0C1ABA212951}" type="datetimeFigureOut">
              <a:rPr lang="hu-HU" smtClean="0"/>
              <a:t>2020. 02. 18.</a:t>
            </a:fld>
            <a:endParaRPr lang="hu-H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1A202-B6AB-422E-827B-1DCDDE401085}" type="slidenum">
              <a:rPr lang="hu-HU" smtClean="0"/>
              <a:t>‹#›</a:t>
            </a:fld>
            <a:endParaRPr lang="hu-HU"/>
          </a:p>
        </p:txBody>
      </p:sp>
    </p:spTree>
    <p:extLst>
      <p:ext uri="{BB962C8B-B14F-4D97-AF65-F5344CB8AC3E}">
        <p14:creationId xmlns:p14="http://schemas.microsoft.com/office/powerpoint/2010/main" val="142759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tutorialspoint.com/ejb/ejb_annotations.ht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www.tutorialspoint.com/java_xml/java_dom_parse_document.ht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Advanced</a:t>
            </a:r>
            <a:endParaRPr lang="hu-HU" dirty="0"/>
          </a:p>
        </p:txBody>
      </p:sp>
      <p:sp>
        <p:nvSpPr>
          <p:cNvPr id="3" name="Subtitle 2"/>
          <p:cNvSpPr>
            <a:spLocks noGrp="1"/>
          </p:cNvSpPr>
          <p:nvPr>
            <p:ph type="subTitle" idx="1"/>
          </p:nvPr>
        </p:nvSpPr>
        <p:spPr/>
        <p:txBody>
          <a:bodyPr/>
          <a:lstStyle/>
          <a:p>
            <a:r>
              <a:rPr lang="en-US" dirty="0"/>
              <a:t>Introduction to EE</a:t>
            </a:r>
            <a:endParaRPr lang="hu-HU" dirty="0"/>
          </a:p>
        </p:txBody>
      </p:sp>
    </p:spTree>
    <p:extLst>
      <p:ext uri="{BB962C8B-B14F-4D97-AF65-F5344CB8AC3E}">
        <p14:creationId xmlns:p14="http://schemas.microsoft.com/office/powerpoint/2010/main" val="1970864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business rule?</a:t>
            </a:r>
            <a:endParaRPr lang="hu-HU" dirty="0"/>
          </a:p>
        </p:txBody>
      </p:sp>
      <p:sp>
        <p:nvSpPr>
          <p:cNvPr id="5" name="Content Placeholder 4"/>
          <p:cNvSpPr>
            <a:spLocks noGrp="1"/>
          </p:cNvSpPr>
          <p:nvPr>
            <p:ph idx="1"/>
          </p:nvPr>
        </p:nvSpPr>
        <p:spPr>
          <a:xfrm>
            <a:off x="185195" y="1307939"/>
            <a:ext cx="11168605" cy="4869024"/>
          </a:xfrm>
        </p:spPr>
        <p:txBody>
          <a:bodyPr>
            <a:normAutofit/>
          </a:bodyPr>
          <a:lstStyle/>
          <a:p>
            <a:r>
              <a:rPr lang="en-US" dirty="0"/>
              <a:t>A business rule is a rule that defines or constraints some aspect of business and always resolves to either true or false</a:t>
            </a:r>
          </a:p>
          <a:p>
            <a:r>
              <a:rPr lang="en-US" dirty="0"/>
              <a:t>Business rules describe the operations, definitions and constrains that apply to an organization</a:t>
            </a:r>
          </a:p>
          <a:p>
            <a:r>
              <a:rPr lang="en-US" dirty="0"/>
              <a:t>Business rules can apply to people, processes, corporate behavior and computing system in an organization</a:t>
            </a:r>
          </a:p>
          <a:p>
            <a:endParaRPr lang="en-US" dirty="0"/>
          </a:p>
          <a:p>
            <a:pPr marL="0" indent="0">
              <a:buNone/>
            </a:pPr>
            <a:r>
              <a:rPr lang="en-US" dirty="0"/>
              <a:t>For example:</a:t>
            </a:r>
          </a:p>
          <a:p>
            <a:r>
              <a:rPr lang="en-US" dirty="0"/>
              <a:t>Cannot withdraw more money from your account than your balance</a:t>
            </a:r>
          </a:p>
          <a:p>
            <a:r>
              <a:rPr lang="en-US" dirty="0"/>
              <a:t>Cannot buy items with a credit card if the card authorization fails</a:t>
            </a:r>
          </a:p>
          <a:p>
            <a:endParaRPr lang="hu-HU" dirty="0"/>
          </a:p>
        </p:txBody>
      </p:sp>
    </p:spTree>
    <p:extLst>
      <p:ext uri="{BB962C8B-B14F-4D97-AF65-F5344CB8AC3E}">
        <p14:creationId xmlns:p14="http://schemas.microsoft.com/office/powerpoint/2010/main" val="67589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Main tiers</a:t>
            </a:r>
            <a:endParaRPr lang="hu-HU" dirty="0"/>
          </a:p>
        </p:txBody>
      </p:sp>
      <p:pic>
        <p:nvPicPr>
          <p:cNvPr id="3" name="Content Placeholder 2" descr="A screenshot of a cell phone&#10;&#10;Description automatically generated">
            <a:extLst>
              <a:ext uri="{FF2B5EF4-FFF2-40B4-BE49-F238E27FC236}">
                <a16:creationId xmlns:a16="http://schemas.microsoft.com/office/drawing/2014/main" id="{245F9BA3-5720-41BB-850E-640486C6B8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8001" y="1055803"/>
            <a:ext cx="6795942" cy="5802196"/>
          </a:xfrm>
        </p:spPr>
      </p:pic>
    </p:spTree>
    <p:extLst>
      <p:ext uri="{BB962C8B-B14F-4D97-AF65-F5344CB8AC3E}">
        <p14:creationId xmlns:p14="http://schemas.microsoft.com/office/powerpoint/2010/main" val="479566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Logic</a:t>
            </a:r>
            <a:endParaRPr lang="hu-HU" dirty="0"/>
          </a:p>
        </p:txBody>
      </p:sp>
      <p:pic>
        <p:nvPicPr>
          <p:cNvPr id="3" name="Content Placeholder 2" descr="A screenshot of a cell phone&#10;&#10;Description automatically generated">
            <a:extLst>
              <a:ext uri="{FF2B5EF4-FFF2-40B4-BE49-F238E27FC236}">
                <a16:creationId xmlns:a16="http://schemas.microsoft.com/office/drawing/2014/main" id="{F3830847-415B-40D7-9A09-9CD767C051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975" y="1117489"/>
            <a:ext cx="11676025" cy="5620768"/>
          </a:xfrm>
        </p:spPr>
      </p:pic>
    </p:spTree>
    <p:extLst>
      <p:ext uri="{BB962C8B-B14F-4D97-AF65-F5344CB8AC3E}">
        <p14:creationId xmlns:p14="http://schemas.microsoft.com/office/powerpoint/2010/main" val="185614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Java Beans</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292794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 overview</a:t>
            </a:r>
            <a:endParaRPr lang="hu-HU" dirty="0"/>
          </a:p>
        </p:txBody>
      </p:sp>
      <p:sp>
        <p:nvSpPr>
          <p:cNvPr id="5" name="Content Placeholder 4"/>
          <p:cNvSpPr>
            <a:spLocks noGrp="1"/>
          </p:cNvSpPr>
          <p:nvPr>
            <p:ph idx="1"/>
          </p:nvPr>
        </p:nvSpPr>
        <p:spPr>
          <a:xfrm>
            <a:off x="272143" y="1253331"/>
            <a:ext cx="11571514" cy="5016840"/>
          </a:xfrm>
        </p:spPr>
        <p:txBody>
          <a:bodyPr>
            <a:normAutofit/>
          </a:bodyPr>
          <a:lstStyle/>
          <a:p>
            <a:r>
              <a:rPr lang="en-US" dirty="0"/>
              <a:t>An enterprise bean (EJB) is a server-side component that encapsulates the business logic of an application. The business logic is the code that fulfills the purpose of the application. </a:t>
            </a:r>
          </a:p>
          <a:p>
            <a:r>
              <a:rPr lang="en-US" dirty="0"/>
              <a:t>It does not perform display of business data (</a:t>
            </a:r>
            <a:r>
              <a:rPr lang="en-US" b="1" dirty="0"/>
              <a:t>presentation</a:t>
            </a:r>
            <a:r>
              <a:rPr lang="en-US" dirty="0"/>
              <a:t>) or perform operations directly the database (</a:t>
            </a:r>
            <a:r>
              <a:rPr lang="en-US" b="1" dirty="0"/>
              <a:t>persistence</a:t>
            </a:r>
            <a:r>
              <a:rPr lang="en-US" dirty="0"/>
              <a:t>)</a:t>
            </a:r>
          </a:p>
        </p:txBody>
      </p:sp>
    </p:spTree>
    <p:extLst>
      <p:ext uri="{BB962C8B-B14F-4D97-AF65-F5344CB8AC3E}">
        <p14:creationId xmlns:p14="http://schemas.microsoft.com/office/powerpoint/2010/main" val="366533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 overview</a:t>
            </a:r>
            <a:endParaRPr lang="hu-HU" dirty="0"/>
          </a:p>
        </p:txBody>
      </p:sp>
      <p:sp>
        <p:nvSpPr>
          <p:cNvPr id="5" name="Content Placeholder 4"/>
          <p:cNvSpPr>
            <a:spLocks noGrp="1"/>
          </p:cNvSpPr>
          <p:nvPr>
            <p:ph idx="1"/>
          </p:nvPr>
        </p:nvSpPr>
        <p:spPr>
          <a:xfrm>
            <a:off x="272143" y="1253331"/>
            <a:ext cx="11571514" cy="5016840"/>
          </a:xfrm>
        </p:spPr>
        <p:txBody>
          <a:bodyPr>
            <a:normAutofit/>
          </a:bodyPr>
          <a:lstStyle/>
          <a:p>
            <a:pPr marL="0" indent="0">
              <a:buNone/>
            </a:pPr>
            <a:r>
              <a:rPr lang="en-US" dirty="0"/>
              <a:t>To run EJB application, you need an </a:t>
            </a:r>
            <a:r>
              <a:rPr lang="en-US" i="1" dirty="0"/>
              <a:t>application server</a:t>
            </a:r>
            <a:r>
              <a:rPr lang="en-US" dirty="0"/>
              <a:t> (EJB Container) such as </a:t>
            </a:r>
            <a:r>
              <a:rPr lang="en-US" dirty="0" err="1"/>
              <a:t>Jboss</a:t>
            </a:r>
            <a:r>
              <a:rPr lang="en-US" dirty="0"/>
              <a:t>, Glassfish, </a:t>
            </a:r>
            <a:r>
              <a:rPr lang="en-US" dirty="0" err="1"/>
              <a:t>Weblogic</a:t>
            </a:r>
            <a:r>
              <a:rPr lang="en-US" dirty="0"/>
              <a:t>, </a:t>
            </a:r>
            <a:r>
              <a:rPr lang="en-US" dirty="0" err="1"/>
              <a:t>Websphere</a:t>
            </a:r>
            <a:r>
              <a:rPr lang="en-US" dirty="0"/>
              <a:t> etc. It performs:</a:t>
            </a:r>
          </a:p>
          <a:p>
            <a:r>
              <a:rPr lang="en-US" dirty="0"/>
              <a:t>life cycle management,</a:t>
            </a:r>
          </a:p>
          <a:p>
            <a:r>
              <a:rPr lang="en-US" dirty="0"/>
              <a:t>security,</a:t>
            </a:r>
          </a:p>
          <a:p>
            <a:r>
              <a:rPr lang="en-US" dirty="0"/>
              <a:t>transaction management, and</a:t>
            </a:r>
          </a:p>
          <a:p>
            <a:r>
              <a:rPr lang="en-US" dirty="0"/>
              <a:t>object pooling.</a:t>
            </a:r>
          </a:p>
        </p:txBody>
      </p:sp>
    </p:spTree>
    <p:extLst>
      <p:ext uri="{BB962C8B-B14F-4D97-AF65-F5344CB8AC3E}">
        <p14:creationId xmlns:p14="http://schemas.microsoft.com/office/powerpoint/2010/main" val="1848207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 when to use</a:t>
            </a:r>
            <a:endParaRPr lang="hu-HU" dirty="0"/>
          </a:p>
        </p:txBody>
      </p:sp>
      <p:sp>
        <p:nvSpPr>
          <p:cNvPr id="5" name="Content Placeholder 4"/>
          <p:cNvSpPr>
            <a:spLocks noGrp="1"/>
          </p:cNvSpPr>
          <p:nvPr>
            <p:ph idx="1"/>
          </p:nvPr>
        </p:nvSpPr>
        <p:spPr>
          <a:xfrm>
            <a:off x="272143" y="1253331"/>
            <a:ext cx="11571514" cy="5016840"/>
          </a:xfrm>
        </p:spPr>
        <p:txBody>
          <a:bodyPr>
            <a:normAutofit/>
          </a:bodyPr>
          <a:lstStyle/>
          <a:p>
            <a:r>
              <a:rPr lang="en-US" b="1" dirty="0"/>
              <a:t>Application needs Remote Access</a:t>
            </a:r>
            <a:r>
              <a:rPr lang="en-US" dirty="0"/>
              <a:t>. In other words, it is distributed.</a:t>
            </a:r>
          </a:p>
          <a:p>
            <a:endParaRPr lang="en-US" dirty="0"/>
          </a:p>
          <a:p>
            <a:r>
              <a:rPr lang="en-US" b="1" dirty="0"/>
              <a:t>Application needs to be scalable</a:t>
            </a:r>
            <a:r>
              <a:rPr lang="en-US" dirty="0"/>
              <a:t>. EJB applications supports load balancing, clustering and fail-over.</a:t>
            </a:r>
          </a:p>
          <a:p>
            <a:endParaRPr lang="en-US" dirty="0"/>
          </a:p>
          <a:p>
            <a:r>
              <a:rPr lang="en-US" b="1" dirty="0"/>
              <a:t>Application needs encapsulated business logic</a:t>
            </a:r>
            <a:r>
              <a:rPr lang="en-US" dirty="0"/>
              <a:t>. EJB application is separated from presentation and persistent layer.</a:t>
            </a:r>
          </a:p>
        </p:txBody>
      </p:sp>
    </p:spTree>
    <p:extLst>
      <p:ext uri="{BB962C8B-B14F-4D97-AF65-F5344CB8AC3E}">
        <p14:creationId xmlns:p14="http://schemas.microsoft.com/office/powerpoint/2010/main" val="219738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 overview</a:t>
            </a:r>
            <a:endParaRPr lang="hu-HU" dirty="0"/>
          </a:p>
        </p:txBody>
      </p:sp>
      <p:sp>
        <p:nvSpPr>
          <p:cNvPr id="5" name="Content Placeholder 4"/>
          <p:cNvSpPr>
            <a:spLocks noGrp="1"/>
          </p:cNvSpPr>
          <p:nvPr>
            <p:ph idx="1"/>
          </p:nvPr>
        </p:nvSpPr>
        <p:spPr>
          <a:xfrm>
            <a:off x="373743" y="1462768"/>
            <a:ext cx="10515600" cy="4351338"/>
          </a:xfrm>
        </p:spPr>
        <p:txBody>
          <a:bodyPr>
            <a:normAutofit fontScale="92500" lnSpcReduction="20000"/>
          </a:bodyPr>
          <a:lstStyle/>
          <a:p>
            <a:r>
              <a:rPr lang="en-US" dirty="0"/>
              <a:t>Server-side component</a:t>
            </a:r>
          </a:p>
          <a:p>
            <a:r>
              <a:rPr lang="en-US" dirty="0"/>
              <a:t>Business logic (no UI!)</a:t>
            </a:r>
          </a:p>
          <a:p>
            <a:endParaRPr lang="en-US" dirty="0"/>
          </a:p>
          <a:p>
            <a:r>
              <a:rPr lang="en-US" dirty="0"/>
              <a:t>Distributed</a:t>
            </a:r>
          </a:p>
          <a:p>
            <a:r>
              <a:rPr lang="en-US" dirty="0"/>
              <a:t>Transactional</a:t>
            </a:r>
          </a:p>
          <a:p>
            <a:r>
              <a:rPr lang="en-US" dirty="0"/>
              <a:t>Secure</a:t>
            </a:r>
          </a:p>
          <a:p>
            <a:r>
              <a:rPr lang="en-US" dirty="0"/>
              <a:t>Portable</a:t>
            </a:r>
          </a:p>
          <a:p>
            <a:endParaRPr lang="en-US" dirty="0"/>
          </a:p>
          <a:p>
            <a:r>
              <a:rPr lang="en-US" altLang="hu-HU" dirty="0"/>
              <a:t>Client can be JSPs, servlets, other EJBs and external applications</a:t>
            </a:r>
          </a:p>
          <a:p>
            <a:r>
              <a:rPr lang="en-US" altLang="hu-HU" dirty="0"/>
              <a:t>Clients see </a:t>
            </a:r>
            <a:r>
              <a:rPr lang="en-US" altLang="hu-HU" i="1" dirty="0"/>
              <a:t>interfaces</a:t>
            </a:r>
            <a:endParaRPr lang="en-US" altLang="hu-HU" dirty="0"/>
          </a:p>
          <a:p>
            <a:endParaRPr lang="en-US" dirty="0"/>
          </a:p>
        </p:txBody>
      </p:sp>
    </p:spTree>
    <p:extLst>
      <p:ext uri="{BB962C8B-B14F-4D97-AF65-F5344CB8AC3E}">
        <p14:creationId xmlns:p14="http://schemas.microsoft.com/office/powerpoint/2010/main" val="201349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or RMI</a:t>
            </a:r>
            <a:endParaRPr lang="hu-HU" dirty="0"/>
          </a:p>
        </p:txBody>
      </p:sp>
      <p:sp>
        <p:nvSpPr>
          <p:cNvPr id="5" name="Content Placeholder 4"/>
          <p:cNvSpPr>
            <a:spLocks noGrp="1"/>
          </p:cNvSpPr>
          <p:nvPr>
            <p:ph idx="1"/>
          </p:nvPr>
        </p:nvSpPr>
        <p:spPr>
          <a:xfrm>
            <a:off x="373743" y="1462768"/>
            <a:ext cx="10515600" cy="4351338"/>
          </a:xfrm>
        </p:spPr>
        <p:txBody>
          <a:bodyPr>
            <a:normAutofit/>
          </a:bodyPr>
          <a:lstStyle/>
          <a:p>
            <a:pPr marL="0" indent="0">
              <a:buNone/>
            </a:pPr>
            <a:r>
              <a:rPr lang="en-US" dirty="0"/>
              <a:t>Both RMI and EJB, provides services to access an object running in another JVM (known as remote object) from another JVM. The differences between RMI and EJB are given below:</a:t>
            </a:r>
          </a:p>
        </p:txBody>
      </p:sp>
      <p:pic>
        <p:nvPicPr>
          <p:cNvPr id="3" name="Picture 2" descr="A screenshot of a social media post&#10;&#10;Description automatically generated">
            <a:extLst>
              <a:ext uri="{FF2B5EF4-FFF2-40B4-BE49-F238E27FC236}">
                <a16:creationId xmlns:a16="http://schemas.microsoft.com/office/drawing/2014/main" id="{81C4A077-F290-4F97-9634-BE5FF804E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56" y="2832171"/>
            <a:ext cx="11676487" cy="3278344"/>
          </a:xfrm>
          <a:prstGeom prst="rect">
            <a:avLst/>
          </a:prstGeom>
        </p:spPr>
      </p:pic>
    </p:spTree>
    <p:extLst>
      <p:ext uri="{BB962C8B-B14F-4D97-AF65-F5344CB8AC3E}">
        <p14:creationId xmlns:p14="http://schemas.microsoft.com/office/powerpoint/2010/main" val="226285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J2EE EJB Server or Container	</a:t>
            </a:r>
            <a:endParaRPr lang="hu-HU" dirty="0"/>
          </a:p>
        </p:txBody>
      </p:sp>
      <p:sp>
        <p:nvSpPr>
          <p:cNvPr id="5" name="Content Placeholder 4"/>
          <p:cNvSpPr>
            <a:spLocks noGrp="1"/>
          </p:cNvSpPr>
          <p:nvPr>
            <p:ph idx="1"/>
          </p:nvPr>
        </p:nvSpPr>
        <p:spPr>
          <a:xfrm>
            <a:off x="373743" y="1462768"/>
            <a:ext cx="10515600" cy="4351338"/>
          </a:xfrm>
        </p:spPr>
        <p:txBody>
          <a:bodyPr>
            <a:normAutofit/>
          </a:bodyPr>
          <a:lstStyle/>
          <a:p>
            <a:r>
              <a:rPr lang="en-US" dirty="0"/>
              <a:t>An EJB container manages the enterprise beans contained within it</a:t>
            </a:r>
          </a:p>
          <a:p>
            <a:r>
              <a:rPr lang="en-US" altLang="hu-HU" dirty="0"/>
              <a:t>For each enterprise bean, the container is responsible for the registering the object, providing a remote interface for the object, creating and destroying object instances, checking security for the object, managing the active state for the object, and coordinating distributed transactions</a:t>
            </a:r>
          </a:p>
          <a:p>
            <a:endParaRPr lang="en-US" dirty="0"/>
          </a:p>
        </p:txBody>
      </p:sp>
    </p:spTree>
    <p:extLst>
      <p:ext uri="{BB962C8B-B14F-4D97-AF65-F5344CB8AC3E}">
        <p14:creationId xmlns:p14="http://schemas.microsoft.com/office/powerpoint/2010/main" val="421557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u-HU" dirty="0"/>
          </a:p>
        </p:txBody>
      </p:sp>
      <p:sp>
        <p:nvSpPr>
          <p:cNvPr id="3" name="Content Placeholder 2"/>
          <p:cNvSpPr>
            <a:spLocks noGrp="1"/>
          </p:cNvSpPr>
          <p:nvPr>
            <p:ph idx="1"/>
          </p:nvPr>
        </p:nvSpPr>
        <p:spPr/>
        <p:txBody>
          <a:bodyPr/>
          <a:lstStyle/>
          <a:p>
            <a:r>
              <a:rPr lang="en-US" dirty="0"/>
              <a:t>About the Enterprise Edition</a:t>
            </a:r>
          </a:p>
          <a:p>
            <a:r>
              <a:rPr lang="en-US" dirty="0"/>
              <a:t>Enterprise Java Beans</a:t>
            </a:r>
          </a:p>
          <a:p>
            <a:r>
              <a:rPr lang="en-US" dirty="0"/>
              <a:t>Annotations</a:t>
            </a:r>
          </a:p>
          <a:p>
            <a:r>
              <a:rPr lang="en-US" dirty="0"/>
              <a:t>Interceptors</a:t>
            </a:r>
          </a:p>
          <a:p>
            <a:r>
              <a:rPr lang="hu-HU" dirty="0"/>
              <a:t>Java Architecture for XML Binding</a:t>
            </a:r>
          </a:p>
          <a:p>
            <a:r>
              <a:rPr lang="en-US" dirty="0"/>
              <a:t>Log4j</a:t>
            </a:r>
          </a:p>
          <a:p>
            <a:r>
              <a:rPr lang="en-US" dirty="0"/>
              <a:t>JUnit</a:t>
            </a:r>
            <a:endParaRPr lang="hu-HU" dirty="0"/>
          </a:p>
        </p:txBody>
      </p:sp>
    </p:spTree>
    <p:extLst>
      <p:ext uri="{BB962C8B-B14F-4D97-AF65-F5344CB8AC3E}">
        <p14:creationId xmlns:p14="http://schemas.microsoft.com/office/powerpoint/2010/main" val="127489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EJB – when to use, types</a:t>
            </a:r>
            <a:endParaRPr lang="hu-HU" dirty="0"/>
          </a:p>
        </p:txBody>
      </p:sp>
      <p:sp>
        <p:nvSpPr>
          <p:cNvPr id="5" name="Content Placeholder 4"/>
          <p:cNvSpPr>
            <a:spLocks noGrp="1"/>
          </p:cNvSpPr>
          <p:nvPr>
            <p:ph idx="1"/>
          </p:nvPr>
        </p:nvSpPr>
        <p:spPr/>
        <p:txBody>
          <a:bodyPr>
            <a:normAutofit/>
          </a:bodyPr>
          <a:lstStyle/>
          <a:p>
            <a:r>
              <a:rPr lang="en-US" dirty="0"/>
              <a:t>When to use</a:t>
            </a:r>
          </a:p>
          <a:p>
            <a:pPr lvl="1"/>
            <a:r>
              <a:rPr lang="en-US" dirty="0"/>
              <a:t>App must be scalable (Growing number of users, multiple machines)</a:t>
            </a:r>
          </a:p>
          <a:p>
            <a:pPr lvl="1"/>
            <a:r>
              <a:rPr lang="en-US" dirty="0"/>
              <a:t>Transactions (Concurrent access of shared objects)</a:t>
            </a:r>
          </a:p>
          <a:p>
            <a:pPr lvl="1"/>
            <a:endParaRPr lang="en-US" dirty="0"/>
          </a:p>
          <a:p>
            <a:r>
              <a:rPr lang="en-US" dirty="0"/>
              <a:t>Types</a:t>
            </a:r>
          </a:p>
          <a:p>
            <a:pPr lvl="1"/>
            <a:r>
              <a:rPr lang="en-US" dirty="0"/>
              <a:t>Session</a:t>
            </a:r>
          </a:p>
          <a:p>
            <a:pPr lvl="1"/>
            <a:r>
              <a:rPr lang="en-US" dirty="0"/>
              <a:t>Message-driven</a:t>
            </a:r>
          </a:p>
          <a:p>
            <a:pPr lvl="1"/>
            <a:r>
              <a:rPr lang="en-US" i="1" dirty="0"/>
              <a:t>(Entity)</a:t>
            </a:r>
          </a:p>
          <a:p>
            <a:endParaRPr lang="en-US" dirty="0"/>
          </a:p>
        </p:txBody>
      </p:sp>
      <p:pic>
        <p:nvPicPr>
          <p:cNvPr id="6" name="Picture 5"/>
          <p:cNvPicPr>
            <a:picLocks noChangeAspect="1"/>
          </p:cNvPicPr>
          <p:nvPr/>
        </p:nvPicPr>
        <p:blipFill>
          <a:blip r:embed="rId3"/>
          <a:stretch>
            <a:fillRect/>
          </a:stretch>
        </p:blipFill>
        <p:spPr>
          <a:xfrm>
            <a:off x="4579257" y="3002809"/>
            <a:ext cx="5963935" cy="3746333"/>
          </a:xfrm>
          <a:prstGeom prst="rect">
            <a:avLst/>
          </a:prstGeom>
        </p:spPr>
      </p:pic>
    </p:spTree>
    <p:extLst>
      <p:ext uri="{BB962C8B-B14F-4D97-AF65-F5344CB8AC3E}">
        <p14:creationId xmlns:p14="http://schemas.microsoft.com/office/powerpoint/2010/main" val="32907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Bean</a:t>
            </a:r>
            <a:endParaRPr lang="hu-HU" dirty="0"/>
          </a:p>
        </p:txBody>
      </p:sp>
      <p:sp>
        <p:nvSpPr>
          <p:cNvPr id="5" name="Content Placeholder 4"/>
          <p:cNvSpPr>
            <a:spLocks noGrp="1"/>
          </p:cNvSpPr>
          <p:nvPr>
            <p:ph idx="1"/>
          </p:nvPr>
        </p:nvSpPr>
        <p:spPr/>
        <p:txBody>
          <a:bodyPr>
            <a:normAutofit/>
          </a:bodyPr>
          <a:lstStyle/>
          <a:p>
            <a:r>
              <a:rPr lang="en-US" dirty="0"/>
              <a:t>Business logic that can be invoked by a client over local, remote or web service client views.</a:t>
            </a:r>
          </a:p>
          <a:p>
            <a:r>
              <a:rPr lang="en-US" dirty="0"/>
              <a:t>JNDI </a:t>
            </a:r>
            <a:r>
              <a:rPr lang="en-US" dirty="0" err="1"/>
              <a:t>api</a:t>
            </a:r>
            <a:endParaRPr lang="en-US" dirty="0"/>
          </a:p>
          <a:p>
            <a:endParaRPr lang="en-US" dirty="0"/>
          </a:p>
          <a:p>
            <a:r>
              <a:rPr lang="en-US" dirty="0"/>
              <a:t>Interfaces</a:t>
            </a:r>
          </a:p>
          <a:p>
            <a:pPr lvl="1"/>
            <a:r>
              <a:rPr lang="en-US" dirty="0"/>
              <a:t>Local</a:t>
            </a:r>
          </a:p>
          <a:p>
            <a:pPr lvl="1"/>
            <a:r>
              <a:rPr lang="en-US" dirty="0"/>
              <a:t>Remote</a:t>
            </a:r>
          </a:p>
        </p:txBody>
      </p:sp>
    </p:spTree>
    <p:extLst>
      <p:ext uri="{BB962C8B-B14F-4D97-AF65-F5344CB8AC3E}">
        <p14:creationId xmlns:p14="http://schemas.microsoft.com/office/powerpoint/2010/main" val="21253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Session Beans</a:t>
            </a:r>
            <a:endParaRPr lang="hu-HU" dirty="0"/>
          </a:p>
        </p:txBody>
      </p:sp>
      <p:sp>
        <p:nvSpPr>
          <p:cNvPr id="5" name="Content Placeholder 4"/>
          <p:cNvSpPr>
            <a:spLocks noGrp="1"/>
          </p:cNvSpPr>
          <p:nvPr>
            <p:ph idx="1"/>
          </p:nvPr>
        </p:nvSpPr>
        <p:spPr>
          <a:xfrm>
            <a:off x="348343" y="1277257"/>
            <a:ext cx="11005457" cy="4899706"/>
          </a:xfrm>
        </p:spPr>
        <p:txBody>
          <a:bodyPr>
            <a:normAutofit/>
          </a:bodyPr>
          <a:lstStyle/>
          <a:p>
            <a:pPr marL="0" indent="0">
              <a:buNone/>
            </a:pPr>
            <a:r>
              <a:rPr lang="en-US" b="1" dirty="0"/>
              <a:t>1) Stateless Session Bean</a:t>
            </a:r>
            <a:r>
              <a:rPr lang="en-US" dirty="0"/>
              <a:t>: It doesn't maintain state of a client between multiple method calls.</a:t>
            </a:r>
          </a:p>
          <a:p>
            <a:pPr marL="0" indent="0">
              <a:buNone/>
            </a:pPr>
            <a:endParaRPr lang="en-US" dirty="0"/>
          </a:p>
          <a:p>
            <a:pPr marL="0" indent="0">
              <a:buNone/>
            </a:pPr>
            <a:r>
              <a:rPr lang="en-US" b="1" dirty="0"/>
              <a:t>2) Stateful Session Bean</a:t>
            </a:r>
            <a:r>
              <a:rPr lang="en-US" dirty="0"/>
              <a:t>: It maintains state of a client across multiple requests.</a:t>
            </a:r>
          </a:p>
          <a:p>
            <a:pPr marL="0" indent="0">
              <a:buNone/>
            </a:pPr>
            <a:endParaRPr lang="en-US" dirty="0"/>
          </a:p>
          <a:p>
            <a:pPr marL="0" indent="0">
              <a:buNone/>
            </a:pPr>
            <a:r>
              <a:rPr lang="en-US" b="1" dirty="0"/>
              <a:t>3) Singleton Session Bean</a:t>
            </a:r>
            <a:r>
              <a:rPr lang="en-US" dirty="0"/>
              <a:t>: One instance per application, it is shared between clients and supports concurrent access.</a:t>
            </a:r>
          </a:p>
          <a:p>
            <a:endParaRPr lang="hu-HU" dirty="0"/>
          </a:p>
        </p:txBody>
      </p:sp>
    </p:spTree>
    <p:extLst>
      <p:ext uri="{BB962C8B-B14F-4D97-AF65-F5344CB8AC3E}">
        <p14:creationId xmlns:p14="http://schemas.microsoft.com/office/powerpoint/2010/main" val="30445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Stateless Session Beans</a:t>
            </a:r>
            <a:endParaRPr lang="hu-HU" dirty="0"/>
          </a:p>
        </p:txBody>
      </p:sp>
      <p:sp>
        <p:nvSpPr>
          <p:cNvPr id="5" name="Content Placeholder 4"/>
          <p:cNvSpPr>
            <a:spLocks noGrp="1"/>
          </p:cNvSpPr>
          <p:nvPr>
            <p:ph idx="1"/>
          </p:nvPr>
        </p:nvSpPr>
        <p:spPr>
          <a:xfrm>
            <a:off x="348343" y="1277257"/>
            <a:ext cx="11005457" cy="4899706"/>
          </a:xfrm>
        </p:spPr>
        <p:txBody>
          <a:bodyPr>
            <a:normAutofit/>
          </a:bodyPr>
          <a:lstStyle/>
          <a:p>
            <a:pPr marL="0" indent="0">
              <a:buNone/>
            </a:pPr>
            <a:r>
              <a:rPr lang="en-US" dirty="0"/>
              <a:t>There are 3 important annotations used in stateless session bean:</a:t>
            </a:r>
          </a:p>
          <a:p>
            <a:r>
              <a:rPr lang="en-US" dirty="0"/>
              <a:t>@Stateless</a:t>
            </a:r>
          </a:p>
          <a:p>
            <a:r>
              <a:rPr lang="en-US" dirty="0"/>
              <a:t>@</a:t>
            </a:r>
            <a:r>
              <a:rPr lang="en-US" dirty="0" err="1"/>
              <a:t>PostConstruct</a:t>
            </a:r>
            <a:endParaRPr lang="en-US" dirty="0"/>
          </a:p>
          <a:p>
            <a:r>
              <a:rPr lang="en-US" dirty="0"/>
              <a:t>@</a:t>
            </a:r>
            <a:r>
              <a:rPr lang="en-US" dirty="0" err="1"/>
              <a:t>PreDestroy</a:t>
            </a:r>
            <a:endParaRPr lang="en-US" dirty="0"/>
          </a:p>
          <a:p>
            <a:pPr marL="0" indent="0">
              <a:buNone/>
            </a:pPr>
            <a:endParaRPr lang="hu-HU" dirty="0"/>
          </a:p>
        </p:txBody>
      </p:sp>
      <p:pic>
        <p:nvPicPr>
          <p:cNvPr id="6" name="Picture 4" descr="Diagram showing the life cycle of a stateless session bean.">
            <a:extLst>
              <a:ext uri="{FF2B5EF4-FFF2-40B4-BE49-F238E27FC236}">
                <a16:creationId xmlns:a16="http://schemas.microsoft.com/office/drawing/2014/main" id="{9B1253B6-3944-4EA3-B7A6-13D4CDE2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286" y="2786543"/>
            <a:ext cx="5134568" cy="188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9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Stateful Session Beans</a:t>
            </a:r>
            <a:endParaRPr lang="hu-HU" dirty="0"/>
          </a:p>
        </p:txBody>
      </p:sp>
      <p:sp>
        <p:nvSpPr>
          <p:cNvPr id="5" name="Content Placeholder 4"/>
          <p:cNvSpPr>
            <a:spLocks noGrp="1"/>
          </p:cNvSpPr>
          <p:nvPr>
            <p:ph idx="1"/>
          </p:nvPr>
        </p:nvSpPr>
        <p:spPr>
          <a:xfrm>
            <a:off x="348343" y="1277257"/>
            <a:ext cx="11005457" cy="4899706"/>
          </a:xfrm>
        </p:spPr>
        <p:txBody>
          <a:bodyPr>
            <a:normAutofit/>
          </a:bodyPr>
          <a:lstStyle/>
          <a:p>
            <a:pPr marL="0" indent="0">
              <a:buNone/>
            </a:pPr>
            <a:r>
              <a:rPr lang="en-US" dirty="0"/>
              <a:t>There are 5 important annotations used in stateful session bean:</a:t>
            </a:r>
          </a:p>
          <a:p>
            <a:r>
              <a:rPr lang="en-US" dirty="0"/>
              <a:t>@Stateful</a:t>
            </a:r>
          </a:p>
          <a:p>
            <a:r>
              <a:rPr lang="en-US" dirty="0"/>
              <a:t>@</a:t>
            </a:r>
            <a:r>
              <a:rPr lang="en-US" dirty="0" err="1"/>
              <a:t>PostConstruct</a:t>
            </a:r>
            <a:endParaRPr lang="en-US" dirty="0"/>
          </a:p>
          <a:p>
            <a:r>
              <a:rPr lang="en-US" dirty="0"/>
              <a:t>@</a:t>
            </a:r>
            <a:r>
              <a:rPr lang="en-US" dirty="0" err="1"/>
              <a:t>PreDestroy</a:t>
            </a:r>
            <a:endParaRPr lang="en-US" dirty="0"/>
          </a:p>
          <a:p>
            <a:r>
              <a:rPr lang="en-US" dirty="0"/>
              <a:t>@</a:t>
            </a:r>
            <a:r>
              <a:rPr lang="en-US" dirty="0" err="1"/>
              <a:t>PrePassivate</a:t>
            </a:r>
            <a:endParaRPr lang="en-US" dirty="0"/>
          </a:p>
          <a:p>
            <a:r>
              <a:rPr lang="en-US" dirty="0"/>
              <a:t>@</a:t>
            </a:r>
            <a:r>
              <a:rPr lang="en-US" dirty="0" err="1"/>
              <a:t>PostActivate</a:t>
            </a:r>
            <a:br>
              <a:rPr lang="en-US" dirty="0"/>
            </a:br>
            <a:endParaRPr lang="hu-HU" dirty="0"/>
          </a:p>
        </p:txBody>
      </p:sp>
      <p:pic>
        <p:nvPicPr>
          <p:cNvPr id="7" name="Picture 2" descr="Diagram showing the life cycle of a stateful session bean.">
            <a:extLst>
              <a:ext uri="{FF2B5EF4-FFF2-40B4-BE49-F238E27FC236}">
                <a16:creationId xmlns:a16="http://schemas.microsoft.com/office/drawing/2014/main" id="{4EA94758-D78D-41A7-8DB4-7A0E205DE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078" y="2683433"/>
            <a:ext cx="6721379" cy="2543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65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Singleton Session Beans</a:t>
            </a:r>
            <a:endParaRPr lang="hu-HU" dirty="0"/>
          </a:p>
        </p:txBody>
      </p:sp>
      <p:sp>
        <p:nvSpPr>
          <p:cNvPr id="5" name="Content Placeholder 4"/>
          <p:cNvSpPr>
            <a:spLocks noGrp="1"/>
          </p:cNvSpPr>
          <p:nvPr>
            <p:ph idx="1"/>
          </p:nvPr>
        </p:nvSpPr>
        <p:spPr>
          <a:xfrm>
            <a:off x="348343" y="1277257"/>
            <a:ext cx="11005457" cy="4899706"/>
          </a:xfrm>
        </p:spPr>
        <p:txBody>
          <a:bodyPr>
            <a:normAutofit/>
          </a:bodyPr>
          <a:lstStyle/>
          <a:p>
            <a:r>
              <a:rPr lang="en-US" dirty="0"/>
              <a:t>A Singleton Session Bean maintains the state of the bean for the complete lifecycle of the application.</a:t>
            </a:r>
          </a:p>
          <a:p>
            <a:r>
              <a:rPr lang="en-US" dirty="0"/>
              <a:t>Singleton Session Beans are similar to Stateless Session Beans but only one instance of the Singleton Session Bean is created in the whole application and does not terminates until the application is shut down.</a:t>
            </a:r>
          </a:p>
          <a:p>
            <a:r>
              <a:rPr lang="en-US" dirty="0"/>
              <a:t>The single instance of the bean is shared between multiple clients and can be concurrently accessed.</a:t>
            </a:r>
            <a:br>
              <a:rPr lang="en-US" dirty="0"/>
            </a:br>
            <a:endParaRPr lang="hu-HU" dirty="0"/>
          </a:p>
        </p:txBody>
      </p:sp>
    </p:spTree>
    <p:extLst>
      <p:ext uri="{BB962C8B-B14F-4D97-AF65-F5344CB8AC3E}">
        <p14:creationId xmlns:p14="http://schemas.microsoft.com/office/powerpoint/2010/main" val="819862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Bean - implementation</a:t>
            </a:r>
            <a:endParaRPr lang="hu-HU" dirty="0"/>
          </a:p>
        </p:txBody>
      </p:sp>
      <p:sp>
        <p:nvSpPr>
          <p:cNvPr id="5" name="Content Placeholder 4"/>
          <p:cNvSpPr>
            <a:spLocks noGrp="1"/>
          </p:cNvSpPr>
          <p:nvPr>
            <p:ph idx="1"/>
          </p:nvPr>
        </p:nvSpPr>
        <p:spPr/>
        <p:txBody>
          <a:bodyPr>
            <a:normAutofit/>
          </a:bodyPr>
          <a:lstStyle/>
          <a:p>
            <a:r>
              <a:rPr lang="en-US" dirty="0"/>
              <a:t>EJB2 – xml based</a:t>
            </a:r>
          </a:p>
          <a:p>
            <a:pPr lvl="1"/>
            <a:r>
              <a:rPr lang="en-US" dirty="0"/>
              <a:t>Home interface</a:t>
            </a:r>
          </a:p>
          <a:p>
            <a:pPr lvl="1"/>
            <a:r>
              <a:rPr lang="en-US" dirty="0"/>
              <a:t>Deployment descriptor: ejb-jar.xml</a:t>
            </a:r>
          </a:p>
          <a:p>
            <a:pPr lvl="1"/>
            <a:r>
              <a:rPr lang="en-US" dirty="0"/>
              <a:t>Spec deployment descriptor: weblogic-ejb-jar.xml</a:t>
            </a:r>
          </a:p>
          <a:p>
            <a:endParaRPr lang="en-US" dirty="0"/>
          </a:p>
          <a:p>
            <a:r>
              <a:rPr lang="en-US" dirty="0"/>
              <a:t>EJB3 – annotation based (xml is stronger)</a:t>
            </a:r>
          </a:p>
          <a:p>
            <a:pPr lvl="1"/>
            <a:r>
              <a:rPr lang="en-US" dirty="0"/>
              <a:t>@Remote, @Local</a:t>
            </a:r>
          </a:p>
          <a:p>
            <a:pPr lvl="1"/>
            <a:r>
              <a:rPr lang="en-US" dirty="0"/>
              <a:t>Dependency injection: @EJB, @Resource</a:t>
            </a:r>
          </a:p>
          <a:p>
            <a:pPr lvl="1"/>
            <a:r>
              <a:rPr lang="en-US" dirty="0"/>
              <a:t>Lifecycle methods: @</a:t>
            </a:r>
            <a:r>
              <a:rPr lang="en-US" dirty="0" err="1"/>
              <a:t>PostConstruct</a:t>
            </a:r>
            <a:r>
              <a:rPr lang="en-US" dirty="0"/>
              <a:t>, @</a:t>
            </a:r>
            <a:r>
              <a:rPr lang="en-US" dirty="0" err="1"/>
              <a:t>PreDestroy</a:t>
            </a:r>
            <a:r>
              <a:rPr lang="en-US" dirty="0"/>
              <a:t>, @</a:t>
            </a:r>
            <a:r>
              <a:rPr lang="en-US" dirty="0" err="1"/>
              <a:t>PrePassivate</a:t>
            </a:r>
            <a:r>
              <a:rPr lang="en-US" dirty="0"/>
              <a:t>, @</a:t>
            </a:r>
            <a:r>
              <a:rPr lang="en-US" dirty="0" err="1"/>
              <a:t>PostActivate</a:t>
            </a:r>
            <a:r>
              <a:rPr lang="en-US" dirty="0"/>
              <a:t>, @Remove</a:t>
            </a:r>
          </a:p>
          <a:p>
            <a:endParaRPr lang="hu-HU" dirty="0"/>
          </a:p>
        </p:txBody>
      </p:sp>
    </p:spTree>
    <p:extLst>
      <p:ext uri="{BB962C8B-B14F-4D97-AF65-F5344CB8AC3E}">
        <p14:creationId xmlns:p14="http://schemas.microsoft.com/office/powerpoint/2010/main" val="48110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Example EJB3</a:t>
            </a:r>
            <a:endParaRPr lang="hu-HU" dirty="0"/>
          </a:p>
        </p:txBody>
      </p:sp>
      <p:sp>
        <p:nvSpPr>
          <p:cNvPr id="4" name="Rectangle 3"/>
          <p:cNvSpPr/>
          <p:nvPr/>
        </p:nvSpPr>
        <p:spPr>
          <a:xfrm>
            <a:off x="780288" y="1182916"/>
            <a:ext cx="8363712" cy="1200329"/>
          </a:xfrm>
          <a:prstGeom prst="rect">
            <a:avLst/>
          </a:prstGeom>
        </p:spPr>
        <p:txBody>
          <a:bodyPr wrap="square">
            <a:spAutoFit/>
          </a:bodyPr>
          <a:lstStyle/>
          <a:p>
            <a:r>
              <a:rPr lang="hu-HU" dirty="0">
                <a:solidFill>
                  <a:srgbClr val="646464"/>
                </a:solidFill>
                <a:latin typeface="Consolas" panose="020B0609020204030204" pitchFamily="49" charset="0"/>
              </a:rPr>
              <a:t>@Local</a:t>
            </a:r>
          </a:p>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interface</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CalcServiceLocal</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5" name="Rectangle 4"/>
          <p:cNvSpPr/>
          <p:nvPr/>
        </p:nvSpPr>
        <p:spPr>
          <a:xfrm>
            <a:off x="780288" y="2510358"/>
            <a:ext cx="10582656" cy="1200329"/>
          </a:xfrm>
          <a:prstGeom prst="rect">
            <a:avLst/>
          </a:prstGeom>
        </p:spPr>
        <p:txBody>
          <a:bodyPr wrap="square">
            <a:spAutoFit/>
          </a:bodyPr>
          <a:lstStyle/>
          <a:p>
            <a:r>
              <a:rPr lang="hu-HU"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Remote</a:t>
            </a:r>
            <a:endParaRPr lang="hu-HU" dirty="0">
              <a:solidFill>
                <a:srgbClr val="646464"/>
              </a:solidFill>
              <a:latin typeface="Consolas" panose="020B0609020204030204" pitchFamily="49" charset="0"/>
            </a:endParaRPr>
          </a:p>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interface</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CalcServiceRemote</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6" name="Rectangle 5"/>
          <p:cNvSpPr/>
          <p:nvPr/>
        </p:nvSpPr>
        <p:spPr>
          <a:xfrm>
            <a:off x="780288" y="3939784"/>
            <a:ext cx="10582656" cy="2585323"/>
          </a:xfrm>
          <a:prstGeom prst="rect">
            <a:avLst/>
          </a:prstGeom>
        </p:spPr>
        <p:txBody>
          <a:bodyPr wrap="square">
            <a:spAutoFit/>
          </a:bodyPr>
          <a:lstStyle/>
          <a:p>
            <a:r>
              <a:rPr lang="hu-HU"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Stateless</a:t>
            </a:r>
            <a:r>
              <a:rPr lang="hu-HU" dirty="0">
                <a:solidFill>
                  <a:srgbClr val="646464"/>
                </a:solidFill>
                <a:latin typeface="Consolas" panose="020B0609020204030204" pitchFamily="49" charset="0"/>
              </a:rPr>
              <a:t>(</a:t>
            </a:r>
            <a:r>
              <a:rPr lang="hu-HU" b="1" i="1" dirty="0" err="1">
                <a:solidFill>
                  <a:srgbClr val="000000"/>
                </a:solidFill>
                <a:latin typeface="Consolas" panose="020B0609020204030204" pitchFamily="49" charset="0"/>
              </a:rPr>
              <a:t>mappedN</a:t>
            </a:r>
            <a:r>
              <a:rPr lang="en-US" b="1" i="1" dirty="0" err="1">
                <a:solidFill>
                  <a:srgbClr val="000000"/>
                </a:solidFill>
                <a:latin typeface="Consolas" panose="020B0609020204030204" pitchFamily="49" charset="0"/>
              </a:rPr>
              <a:t>ame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CalcService</a:t>
            </a:r>
            <a:r>
              <a:rPr lang="en-US" b="1" i="1" dirty="0">
                <a:solidFill>
                  <a:srgbClr val="2A00FF"/>
                </a:solidFill>
                <a:latin typeface="Consolas" panose="020B0609020204030204" pitchFamily="49" charset="0"/>
              </a:rPr>
              <a:t>"</a:t>
            </a:r>
            <a:r>
              <a:rPr lang="hu-HU" dirty="0">
                <a:solidFill>
                  <a:srgbClr val="646464"/>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CalcService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CalcServiceRemote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CalcServiceLocal</a:t>
            </a:r>
            <a:r>
              <a:rPr lang="en-US" b="1" dirty="0">
                <a:solidFill>
                  <a:srgbClr val="000000"/>
                </a:solidFill>
                <a:latin typeface="Consolas" panose="020B0609020204030204" pitchFamily="49" charset="0"/>
              </a:rPr>
              <a:t> {</a:t>
            </a:r>
            <a:endParaRPr lang="hu-HU" dirty="0">
              <a:latin typeface="Consolas" panose="020B0609020204030204" pitchFamily="49" charset="0"/>
            </a:endParaRPr>
          </a:p>
          <a:p>
            <a:r>
              <a:rPr lang="hu-HU"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a:t>
            </a:r>
            <a:r>
              <a:rPr lang="hu-HU" b="1" dirty="0">
                <a:solidFill>
                  <a:srgbClr val="000000"/>
                </a:solidFill>
                <a:latin typeface="Consolas" panose="020B0609020204030204" pitchFamily="49" charset="0"/>
              </a:rPr>
              <a:t>() {</a:t>
            </a:r>
            <a:r>
              <a:rPr lang="hu-HU" dirty="0">
                <a:solidFill>
                  <a:srgbClr val="000000"/>
                </a:solidFill>
                <a:latin typeface="Consolas" panose="020B0609020204030204" pitchFamily="49" charset="0"/>
              </a:rPr>
              <a:t>}</a:t>
            </a:r>
          </a:p>
          <a:p>
            <a:endParaRPr lang="hu-HU" dirty="0">
              <a:latin typeface="Consolas" panose="020B0609020204030204" pitchFamily="49" charset="0"/>
            </a:endParaRPr>
          </a:p>
          <a:p>
            <a:pPr lvl="1"/>
            <a:r>
              <a:rPr lang="hu-HU"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Override</a:t>
            </a:r>
            <a:endParaRPr lang="hu-HU" dirty="0">
              <a:solidFill>
                <a:srgbClr val="646464"/>
              </a:solidFill>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	</a:t>
            </a:r>
            <a:r>
              <a:rPr lang="hu-HU" b="1" dirty="0" err="1">
                <a:solidFill>
                  <a:srgbClr val="7F0055"/>
                </a:solidFill>
                <a:latin typeface="Consolas" panose="020B0609020204030204" pitchFamily="49" charset="0"/>
              </a:rPr>
              <a:t>return</a:t>
            </a:r>
            <a:r>
              <a:rPr lang="hu-HU" b="1" dirty="0">
                <a:solidFill>
                  <a:srgbClr val="000000"/>
                </a:solidFill>
                <a:latin typeface="Consolas" panose="020B0609020204030204" pitchFamily="49" charset="0"/>
              </a:rPr>
              <a:t> </a:t>
            </a:r>
            <a:r>
              <a:rPr lang="hu-HU" b="1" dirty="0">
                <a:solidFill>
                  <a:srgbClr val="6A3E3E"/>
                </a:solidFill>
                <a:latin typeface="Consolas" panose="020B0609020204030204" pitchFamily="49" charset="0"/>
              </a:rPr>
              <a:t>i</a:t>
            </a:r>
            <a:r>
              <a:rPr lang="hu-HU" b="1" dirty="0">
                <a:solidFill>
                  <a:srgbClr val="000000"/>
                </a:solidFill>
                <a:latin typeface="Consolas" panose="020B0609020204030204" pitchFamily="49" charset="0"/>
              </a:rPr>
              <a:t>+</a:t>
            </a:r>
            <a:r>
              <a:rPr lang="hu-HU" b="1" dirty="0">
                <a:solidFill>
                  <a:srgbClr val="6A3E3E"/>
                </a:solidFill>
                <a:latin typeface="Consolas" panose="020B0609020204030204" pitchFamily="49" charset="0"/>
              </a:rPr>
              <a:t>j</a:t>
            </a:r>
            <a:r>
              <a:rPr lang="hu-HU" b="1"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  </a:t>
            </a: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1042162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Example EJB3</a:t>
            </a:r>
            <a:endParaRPr lang="hu-HU" dirty="0"/>
          </a:p>
        </p:txBody>
      </p:sp>
      <p:sp>
        <p:nvSpPr>
          <p:cNvPr id="4" name="Rectangle 3"/>
          <p:cNvSpPr/>
          <p:nvPr/>
        </p:nvSpPr>
        <p:spPr>
          <a:xfrm>
            <a:off x="780288" y="1182916"/>
            <a:ext cx="8363712" cy="923330"/>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interface</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CalcServiceLocal</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5" name="Rectangle 4"/>
          <p:cNvSpPr/>
          <p:nvPr/>
        </p:nvSpPr>
        <p:spPr>
          <a:xfrm>
            <a:off x="780288" y="2222574"/>
            <a:ext cx="10582656" cy="923330"/>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interface</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CalcServiceRemote</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6" name="Rectangle 5"/>
          <p:cNvSpPr/>
          <p:nvPr/>
        </p:nvSpPr>
        <p:spPr>
          <a:xfrm>
            <a:off x="780288" y="3199072"/>
            <a:ext cx="10582656" cy="2862322"/>
          </a:xfrm>
          <a:prstGeom prst="rect">
            <a:avLst/>
          </a:prstGeom>
        </p:spPr>
        <p:txBody>
          <a:bodyPr wrap="square">
            <a:spAutoFit/>
          </a:bodyPr>
          <a:lstStyle/>
          <a:p>
            <a:r>
              <a:rPr lang="hu-HU" dirty="0">
                <a:solidFill>
                  <a:srgbClr val="646464"/>
                </a:solidFill>
                <a:latin typeface="Consolas" panose="020B0609020204030204" pitchFamily="49" charset="0"/>
              </a:rPr>
              <a:t>@</a:t>
            </a:r>
            <a:r>
              <a:rPr lang="en-US" dirty="0">
                <a:solidFill>
                  <a:srgbClr val="646464"/>
                </a:solidFill>
                <a:latin typeface="Consolas" panose="020B0609020204030204" pitchFamily="49" charset="0"/>
              </a:rPr>
              <a:t>Local(</a:t>
            </a:r>
            <a:r>
              <a:rPr lang="hu-HU" b="1" dirty="0" err="1">
                <a:solidFill>
                  <a:srgbClr val="000000"/>
                </a:solidFill>
                <a:latin typeface="Consolas" panose="020B0609020204030204" pitchFamily="49" charset="0"/>
              </a:rPr>
              <a:t>CalcServiceLocal</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class</a:t>
            </a:r>
            <a:r>
              <a:rPr lang="hu-HU" dirty="0">
                <a:solidFill>
                  <a:srgbClr val="646464"/>
                </a:solidFill>
                <a:latin typeface="Consolas" panose="020B0609020204030204" pitchFamily="49" charset="0"/>
              </a:rPr>
              <a:t>)</a:t>
            </a:r>
          </a:p>
          <a:p>
            <a:r>
              <a:rPr lang="hu-HU"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Remote</a:t>
            </a:r>
            <a:r>
              <a:rPr lang="en-US" dirty="0">
                <a:solidFill>
                  <a:srgbClr val="646464"/>
                </a:solidFill>
                <a:latin typeface="Consolas" panose="020B0609020204030204" pitchFamily="49" charset="0"/>
              </a:rPr>
              <a:t>(</a:t>
            </a:r>
            <a:r>
              <a:rPr lang="hu-HU" b="1" dirty="0" err="1">
                <a:solidFill>
                  <a:srgbClr val="000000"/>
                </a:solidFill>
                <a:latin typeface="Consolas" panose="020B0609020204030204" pitchFamily="49" charset="0"/>
              </a:rPr>
              <a:t>CalcService</a:t>
            </a:r>
            <a:r>
              <a:rPr lang="en-US" b="1" dirty="0" err="1">
                <a:solidFill>
                  <a:srgbClr val="000000"/>
                </a:solidFill>
                <a:latin typeface="Consolas" panose="020B0609020204030204" pitchFamily="49" charset="0"/>
              </a:rPr>
              <a:t>Remote.</a:t>
            </a:r>
            <a:r>
              <a:rPr lang="en-US" b="1" dirty="0" err="1">
                <a:solidFill>
                  <a:srgbClr val="7F0055"/>
                </a:solidFill>
                <a:latin typeface="Consolas" panose="020B0609020204030204" pitchFamily="49" charset="0"/>
              </a:rPr>
              <a:t>class</a:t>
            </a:r>
            <a:r>
              <a:rPr lang="hu-HU" dirty="0">
                <a:solidFill>
                  <a:srgbClr val="646464"/>
                </a:solidFill>
                <a:latin typeface="Consolas" panose="020B0609020204030204" pitchFamily="49" charset="0"/>
              </a:rPr>
              <a:t>)</a:t>
            </a:r>
            <a:endParaRPr lang="en-US" dirty="0">
              <a:solidFill>
                <a:srgbClr val="646464"/>
              </a:solidFill>
              <a:latin typeface="Consolas" panose="020B0609020204030204" pitchFamily="49" charset="0"/>
            </a:endParaRPr>
          </a:p>
          <a:p>
            <a:r>
              <a:rPr lang="hu-HU"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Stateless</a:t>
            </a:r>
            <a:r>
              <a:rPr lang="hu-HU" dirty="0">
                <a:solidFill>
                  <a:srgbClr val="646464"/>
                </a:solidFill>
                <a:latin typeface="Consolas" panose="020B0609020204030204" pitchFamily="49" charset="0"/>
              </a:rPr>
              <a:t>(</a:t>
            </a:r>
            <a:r>
              <a:rPr lang="hu-HU" b="1" i="1" dirty="0" err="1">
                <a:solidFill>
                  <a:srgbClr val="000000"/>
                </a:solidFill>
                <a:latin typeface="Consolas" panose="020B0609020204030204" pitchFamily="49" charset="0"/>
              </a:rPr>
              <a:t>mappedN</a:t>
            </a:r>
            <a:r>
              <a:rPr lang="en-US" b="1" i="1" dirty="0" err="1">
                <a:solidFill>
                  <a:srgbClr val="000000"/>
                </a:solidFill>
                <a:latin typeface="Consolas" panose="020B0609020204030204" pitchFamily="49" charset="0"/>
              </a:rPr>
              <a:t>ame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CalcService</a:t>
            </a:r>
            <a:r>
              <a:rPr lang="en-US" b="1" i="1" dirty="0">
                <a:solidFill>
                  <a:srgbClr val="2A00FF"/>
                </a:solidFill>
                <a:latin typeface="Consolas" panose="020B0609020204030204" pitchFamily="49" charset="0"/>
              </a:rPr>
              <a:t>"</a:t>
            </a:r>
            <a:r>
              <a:rPr lang="hu-HU" dirty="0">
                <a:solidFill>
                  <a:srgbClr val="646464"/>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CalcService</a:t>
            </a:r>
            <a:r>
              <a:rPr lang="en-US" b="1" dirty="0">
                <a:solidFill>
                  <a:srgbClr val="000000"/>
                </a:solidFill>
                <a:latin typeface="Consolas" panose="020B0609020204030204" pitchFamily="49" charset="0"/>
              </a:rPr>
              <a:t> {</a:t>
            </a:r>
            <a:endParaRPr lang="hu-HU" dirty="0">
              <a:latin typeface="Consolas" panose="020B0609020204030204" pitchFamily="49" charset="0"/>
            </a:endParaRPr>
          </a:p>
          <a:p>
            <a:r>
              <a:rPr lang="hu-HU"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a:t>
            </a:r>
            <a:r>
              <a:rPr lang="hu-HU" b="1" dirty="0">
                <a:solidFill>
                  <a:srgbClr val="000000"/>
                </a:solidFill>
                <a:latin typeface="Consolas" panose="020B0609020204030204" pitchFamily="49" charset="0"/>
              </a:rPr>
              <a:t>() {</a:t>
            </a:r>
            <a:r>
              <a:rPr lang="hu-H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hu-HU" dirty="0">
              <a:solidFill>
                <a:srgbClr val="646464"/>
              </a:solidFill>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add(</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	</a:t>
            </a:r>
            <a:r>
              <a:rPr lang="hu-HU" b="1" dirty="0" err="1">
                <a:solidFill>
                  <a:srgbClr val="7F0055"/>
                </a:solidFill>
                <a:latin typeface="Consolas" panose="020B0609020204030204" pitchFamily="49" charset="0"/>
              </a:rPr>
              <a:t>return</a:t>
            </a:r>
            <a:r>
              <a:rPr lang="hu-HU" b="1" dirty="0">
                <a:solidFill>
                  <a:srgbClr val="000000"/>
                </a:solidFill>
                <a:latin typeface="Consolas" panose="020B0609020204030204" pitchFamily="49" charset="0"/>
              </a:rPr>
              <a:t> </a:t>
            </a:r>
            <a:r>
              <a:rPr lang="hu-HU" b="1" dirty="0">
                <a:solidFill>
                  <a:srgbClr val="6A3E3E"/>
                </a:solidFill>
                <a:latin typeface="Consolas" panose="020B0609020204030204" pitchFamily="49" charset="0"/>
              </a:rPr>
              <a:t>i</a:t>
            </a:r>
            <a:r>
              <a:rPr lang="hu-HU" b="1" dirty="0">
                <a:solidFill>
                  <a:srgbClr val="000000"/>
                </a:solidFill>
                <a:latin typeface="Consolas" panose="020B0609020204030204" pitchFamily="49" charset="0"/>
              </a:rPr>
              <a:t>+</a:t>
            </a:r>
            <a:r>
              <a:rPr lang="hu-HU" b="1" dirty="0">
                <a:solidFill>
                  <a:srgbClr val="6A3E3E"/>
                </a:solidFill>
                <a:latin typeface="Consolas" panose="020B0609020204030204" pitchFamily="49" charset="0"/>
              </a:rPr>
              <a:t>j</a:t>
            </a:r>
            <a:r>
              <a:rPr lang="hu-HU" b="1"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  </a:t>
            </a: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4013372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Client example, local EJB3</a:t>
            </a:r>
            <a:endParaRPr lang="hu-HU" dirty="0"/>
          </a:p>
        </p:txBody>
      </p:sp>
      <p:sp>
        <p:nvSpPr>
          <p:cNvPr id="3" name="Rectangle 2"/>
          <p:cNvSpPr/>
          <p:nvPr/>
        </p:nvSpPr>
        <p:spPr>
          <a:xfrm>
            <a:off x="475488" y="2458377"/>
            <a:ext cx="11241024" cy="2585323"/>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CalcServiceClient</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NamingException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CalcService</a:t>
            </a:r>
            <a:r>
              <a:rPr lang="en-US" dirty="0">
                <a:solidFill>
                  <a:srgbClr val="000000"/>
                </a:solidFill>
                <a:latin typeface="Consolas" panose="020B0609020204030204" pitchFamily="49" charset="0"/>
              </a:rPr>
              <a:t>Local</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calcService</a:t>
            </a:r>
            <a:r>
              <a:rPr lang="hu-HU" dirty="0">
                <a:solidFill>
                  <a:srgbClr val="000000"/>
                </a:solidFill>
                <a:latin typeface="Consolas" panose="020B0609020204030204" pitchFamily="49" charset="0"/>
              </a:rPr>
              <a:t> = </a:t>
            </a:r>
            <a:r>
              <a:rPr lang="hu-HU" b="1" dirty="0" err="1">
                <a:solidFill>
                  <a:srgbClr val="000000"/>
                </a:solidFill>
                <a:latin typeface="Consolas" panose="020B0609020204030204" pitchFamily="49" charset="0"/>
              </a:rPr>
              <a:t>InitialContext</a:t>
            </a:r>
            <a:r>
              <a:rPr lang="en-US" b="1" dirty="0">
                <a:solidFill>
                  <a:srgbClr val="000000"/>
                </a:solidFill>
                <a:latin typeface="Consolas" panose="020B0609020204030204" pitchFamily="49" charset="0"/>
              </a:rPr>
              <a:t>.</a:t>
            </a:r>
            <a:r>
              <a:rPr lang="hu-H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doL</a:t>
            </a:r>
            <a:r>
              <a:rPr lang="hu-HU" dirty="0" err="1">
                <a:solidFill>
                  <a:srgbClr val="000000"/>
                </a:solidFill>
                <a:latin typeface="Consolas" panose="020B0609020204030204" pitchFamily="49" charset="0"/>
              </a:rPr>
              <a:t>ookup</a:t>
            </a:r>
            <a:r>
              <a:rPr lang="hu-HU" dirty="0">
                <a:solidFill>
                  <a:srgbClr val="000000"/>
                </a:solidFill>
                <a:latin typeface="Consolas" panose="020B0609020204030204" pitchFamily="49" charset="0"/>
              </a:rPr>
              <a:t>(</a:t>
            </a:r>
            <a:r>
              <a:rPr lang="hu-HU"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java:module</a:t>
            </a:r>
            <a:r>
              <a:rPr lang="en-US" dirty="0">
                <a:solidFill>
                  <a:srgbClr val="2A00FF"/>
                </a:solidFill>
                <a:latin typeface="Consolas" panose="020B0609020204030204" pitchFamily="49" charset="0"/>
              </a:rPr>
              <a:t>/</a:t>
            </a:r>
            <a:r>
              <a:rPr lang="hu-HU" dirty="0" err="1">
                <a:solidFill>
                  <a:srgbClr val="2A00FF"/>
                </a:solidFill>
                <a:latin typeface="Consolas" panose="020B0609020204030204" pitchFamily="49" charset="0"/>
              </a:rPr>
              <a:t>CalcService</a:t>
            </a:r>
            <a:r>
              <a:rPr lang="hu-HU" dirty="0">
                <a:solidFill>
                  <a:srgbClr val="2A00FF"/>
                </a:solidFill>
                <a:latin typeface="Consolas" panose="020B0609020204030204" pitchFamily="49" charset="0"/>
              </a:rPr>
              <a:t>"</a:t>
            </a:r>
            <a:r>
              <a:rPr lang="hu-HU" dirty="0">
                <a:solidFill>
                  <a:srgbClr val="000000"/>
                </a:solidFill>
                <a:latin typeface="Consolas" panose="020B0609020204030204" pitchFamily="49" charset="0"/>
              </a:rPr>
              <a:t>);</a:t>
            </a:r>
          </a:p>
          <a:p>
            <a:endParaRPr lang="hu-HU" dirty="0">
              <a:latin typeface="Consolas" panose="020B0609020204030204" pitchFamily="49" charset="0"/>
            </a:endParaRP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System.</a:t>
            </a:r>
            <a:r>
              <a:rPr lang="hu-HU" b="1" i="1" dirty="0" err="1">
                <a:solidFill>
                  <a:srgbClr val="0000C0"/>
                </a:solidFill>
                <a:latin typeface="Consolas" panose="020B0609020204030204" pitchFamily="49" charset="0"/>
              </a:rPr>
              <a:t>out</a:t>
            </a:r>
            <a:r>
              <a:rPr lang="hu-HU" b="1" i="1" dirty="0" err="1">
                <a:solidFill>
                  <a:srgbClr val="000000"/>
                </a:solidFill>
                <a:latin typeface="Consolas" panose="020B0609020204030204" pitchFamily="49" charset="0"/>
              </a:rPr>
              <a:t>.println</a:t>
            </a:r>
            <a:r>
              <a:rPr lang="hu-HU" b="1" i="1" dirty="0">
                <a:solidFill>
                  <a:srgbClr val="000000"/>
                </a:solidFill>
                <a:latin typeface="Consolas" panose="020B0609020204030204" pitchFamily="49" charset="0"/>
              </a:rPr>
              <a:t>(</a:t>
            </a:r>
            <a:r>
              <a:rPr lang="hu-HU" b="1" i="1" dirty="0" err="1">
                <a:solidFill>
                  <a:srgbClr val="6A3E3E"/>
                </a:solidFill>
                <a:latin typeface="Consolas" panose="020B0609020204030204" pitchFamily="49" charset="0"/>
              </a:rPr>
              <a:t>calcService</a:t>
            </a:r>
            <a:r>
              <a:rPr lang="hu-HU" b="1" i="1" dirty="0" err="1">
                <a:solidFill>
                  <a:srgbClr val="000000"/>
                </a:solidFill>
                <a:latin typeface="Consolas" panose="020B0609020204030204" pitchFamily="49" charset="0"/>
              </a:rPr>
              <a:t>.add</a:t>
            </a:r>
            <a:r>
              <a:rPr lang="hu-HU" b="1" i="1" dirty="0">
                <a:solidFill>
                  <a:srgbClr val="000000"/>
                </a:solidFill>
                <a:latin typeface="Consolas" panose="020B0609020204030204" pitchFamily="49" charset="0"/>
              </a:rPr>
              <a:t>(1, 2));</a:t>
            </a:r>
          </a:p>
          <a:p>
            <a:r>
              <a:rPr lang="en-US" dirty="0">
                <a:solidFill>
                  <a:srgbClr val="000000"/>
                </a:solidFill>
                <a:latin typeface="Consolas" panose="020B0609020204030204" pitchFamily="49" charset="0"/>
              </a:rPr>
              <a:t>	</a:t>
            </a:r>
            <a:r>
              <a:rPr lang="hu-HU"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268007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Edition</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3297444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Client example, remote EJB3</a:t>
            </a:r>
            <a:endParaRPr lang="hu-HU" dirty="0"/>
          </a:p>
        </p:txBody>
      </p:sp>
      <p:sp>
        <p:nvSpPr>
          <p:cNvPr id="3" name="Rectangle 2"/>
          <p:cNvSpPr/>
          <p:nvPr/>
        </p:nvSpPr>
        <p:spPr>
          <a:xfrm>
            <a:off x="426720" y="1628198"/>
            <a:ext cx="11241024" cy="4524315"/>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CalcServiceClient</a:t>
            </a:r>
            <a:r>
              <a:rPr lang="hu-HU"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NamingException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Properties</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props</a:t>
            </a:r>
            <a:r>
              <a:rPr lang="hu-HU" dirty="0">
                <a:solidFill>
                  <a:srgbClr val="000000"/>
                </a:solidFill>
                <a:latin typeface="Consolas" panose="020B0609020204030204" pitchFamily="49" charset="0"/>
              </a:rPr>
              <a:t> = </a:t>
            </a:r>
            <a:r>
              <a:rPr lang="hu-HU" b="1" dirty="0" err="1">
                <a:solidFill>
                  <a:srgbClr val="7F0055"/>
                </a:solidFill>
                <a:latin typeface="Consolas" panose="020B0609020204030204" pitchFamily="49" charset="0"/>
              </a:rPr>
              <a:t>new</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Properties</a:t>
            </a:r>
            <a:r>
              <a:rPr lang="hu-HU"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props</a:t>
            </a:r>
            <a:r>
              <a:rPr lang="hu-HU" dirty="0" err="1">
                <a:solidFill>
                  <a:srgbClr val="000000"/>
                </a:solidFill>
                <a:latin typeface="Consolas" panose="020B0609020204030204" pitchFamily="49" charset="0"/>
              </a:rPr>
              <a:t>.put</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Context.</a:t>
            </a:r>
            <a:r>
              <a:rPr lang="hu-HU" b="1" i="1" dirty="0" err="1">
                <a:solidFill>
                  <a:srgbClr val="0000C0"/>
                </a:solidFill>
                <a:latin typeface="Consolas" panose="020B0609020204030204" pitchFamily="49" charset="0"/>
              </a:rPr>
              <a:t>INITIAL</a:t>
            </a:r>
            <a:r>
              <a:rPr lang="hu-HU" b="1" i="1" dirty="0">
                <a:solidFill>
                  <a:srgbClr val="0000C0"/>
                </a:solidFill>
                <a:latin typeface="Consolas" panose="020B0609020204030204" pitchFamily="49" charset="0"/>
              </a:rPr>
              <a:t>_CONTEXT_FACTORY</a:t>
            </a:r>
            <a:r>
              <a:rPr lang="hu-HU" b="1" i="1" dirty="0">
                <a:solidFill>
                  <a:srgbClr val="000000"/>
                </a:solidFill>
                <a:latin typeface="Consolas" panose="020B0609020204030204" pitchFamily="49" charset="0"/>
              </a:rPr>
              <a:t>, </a:t>
            </a:r>
            <a:r>
              <a:rPr lang="en-US" b="1" i="1" dirty="0">
                <a:solidFill>
                  <a:srgbClr val="000000"/>
                </a:solidFill>
                <a:latin typeface="Consolas" panose="020B0609020204030204" pitchFamily="49" charset="0"/>
              </a:rPr>
              <a:t>			</a:t>
            </a:r>
            <a:r>
              <a:rPr lang="hu-HU"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weblogic.jndi.WLInitialContextFactory</a:t>
            </a:r>
            <a:r>
              <a:rPr lang="hu-HU" b="1" i="1" dirty="0">
                <a:solidFill>
                  <a:srgbClr val="2A00FF"/>
                </a:solidFill>
                <a:latin typeface="Consolas" panose="020B0609020204030204" pitchFamily="49" charset="0"/>
              </a:rPr>
              <a:t>"</a:t>
            </a:r>
            <a:r>
              <a:rPr lang="hu-HU" b="1" i="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props</a:t>
            </a:r>
            <a:r>
              <a:rPr lang="hu-HU" dirty="0" err="1">
                <a:solidFill>
                  <a:srgbClr val="000000"/>
                </a:solidFill>
                <a:latin typeface="Consolas" panose="020B0609020204030204" pitchFamily="49" charset="0"/>
              </a:rPr>
              <a:t>.put</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Context.</a:t>
            </a:r>
            <a:r>
              <a:rPr lang="hu-HU" b="1" i="1" dirty="0" err="1">
                <a:solidFill>
                  <a:srgbClr val="0000C0"/>
                </a:solidFill>
                <a:latin typeface="Consolas" panose="020B0609020204030204" pitchFamily="49" charset="0"/>
              </a:rPr>
              <a:t>PROVIDER</a:t>
            </a:r>
            <a:r>
              <a:rPr lang="hu-HU" b="1" i="1" dirty="0">
                <a:solidFill>
                  <a:srgbClr val="0000C0"/>
                </a:solidFill>
                <a:latin typeface="Consolas" panose="020B0609020204030204" pitchFamily="49" charset="0"/>
              </a:rPr>
              <a:t>_URL</a:t>
            </a:r>
            <a:r>
              <a:rPr lang="hu-HU" b="1" i="1" dirty="0">
                <a:solidFill>
                  <a:srgbClr val="000000"/>
                </a:solidFill>
                <a:latin typeface="Consolas" panose="020B0609020204030204" pitchFamily="49" charset="0"/>
              </a:rPr>
              <a:t>, </a:t>
            </a:r>
            <a:r>
              <a:rPr lang="hu-HU" b="1" i="1" dirty="0">
                <a:solidFill>
                  <a:srgbClr val="2A00FF"/>
                </a:solidFill>
                <a:latin typeface="Consolas" panose="020B0609020204030204" pitchFamily="49" charset="0"/>
              </a:rPr>
              <a:t>"t3://</a:t>
            </a:r>
            <a:r>
              <a:rPr lang="hu-HU" b="1" i="1" dirty="0" err="1">
                <a:solidFill>
                  <a:srgbClr val="2A00FF"/>
                </a:solidFill>
                <a:latin typeface="Consolas" panose="020B0609020204030204" pitchFamily="49" charset="0"/>
              </a:rPr>
              <a:t>localhost</a:t>
            </a:r>
            <a:r>
              <a:rPr lang="hu-HU" b="1" i="1" dirty="0">
                <a:solidFill>
                  <a:srgbClr val="2A00FF"/>
                </a:solidFill>
                <a:latin typeface="Consolas" panose="020B0609020204030204" pitchFamily="49" charset="0"/>
              </a:rPr>
              <a:t>:17291"</a:t>
            </a:r>
            <a:r>
              <a:rPr lang="hu-HU" b="1" i="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props</a:t>
            </a:r>
            <a:r>
              <a:rPr lang="hu-HU" dirty="0" err="1">
                <a:solidFill>
                  <a:srgbClr val="000000"/>
                </a:solidFill>
                <a:latin typeface="Consolas" panose="020B0609020204030204" pitchFamily="49" charset="0"/>
              </a:rPr>
              <a:t>.put</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Context.</a:t>
            </a:r>
            <a:r>
              <a:rPr lang="hu-HU" b="1" i="1" dirty="0" err="1">
                <a:solidFill>
                  <a:srgbClr val="0000C0"/>
                </a:solidFill>
                <a:latin typeface="Consolas" panose="020B0609020204030204" pitchFamily="49" charset="0"/>
              </a:rPr>
              <a:t>SECURITY</a:t>
            </a:r>
            <a:r>
              <a:rPr lang="hu-HU" b="1" i="1" dirty="0">
                <a:solidFill>
                  <a:srgbClr val="0000C0"/>
                </a:solidFill>
                <a:latin typeface="Consolas" panose="020B0609020204030204" pitchFamily="49" charset="0"/>
              </a:rPr>
              <a:t>_PRINCIPAL</a:t>
            </a:r>
            <a:r>
              <a:rPr lang="hu-HU" b="1" i="1" dirty="0">
                <a:solidFill>
                  <a:srgbClr val="000000"/>
                </a:solidFill>
                <a:latin typeface="Consolas" panose="020B0609020204030204" pitchFamily="49" charset="0"/>
              </a:rPr>
              <a:t>, </a:t>
            </a:r>
            <a:r>
              <a:rPr lang="hu-HU"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weblogic</a:t>
            </a:r>
            <a:r>
              <a:rPr lang="hu-HU" b="1" i="1" dirty="0">
                <a:solidFill>
                  <a:srgbClr val="2A00FF"/>
                </a:solidFill>
                <a:latin typeface="Consolas" panose="020B0609020204030204" pitchFamily="49" charset="0"/>
              </a:rPr>
              <a:t>"</a:t>
            </a:r>
            <a:r>
              <a:rPr lang="hu-HU" b="1" i="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props</a:t>
            </a:r>
            <a:r>
              <a:rPr lang="hu-HU" dirty="0" err="1">
                <a:solidFill>
                  <a:srgbClr val="000000"/>
                </a:solidFill>
                <a:latin typeface="Consolas" panose="020B0609020204030204" pitchFamily="49" charset="0"/>
              </a:rPr>
              <a:t>.put</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Context.</a:t>
            </a:r>
            <a:r>
              <a:rPr lang="hu-HU" b="1" i="1" dirty="0" err="1">
                <a:solidFill>
                  <a:srgbClr val="0000C0"/>
                </a:solidFill>
                <a:latin typeface="Consolas" panose="020B0609020204030204" pitchFamily="49" charset="0"/>
              </a:rPr>
              <a:t>SECURITY</a:t>
            </a:r>
            <a:r>
              <a:rPr lang="hu-HU" b="1" i="1" dirty="0">
                <a:solidFill>
                  <a:srgbClr val="0000C0"/>
                </a:solidFill>
                <a:latin typeface="Consolas" panose="020B0609020204030204" pitchFamily="49" charset="0"/>
              </a:rPr>
              <a:t>_CREDENTIALS</a:t>
            </a:r>
            <a:r>
              <a:rPr lang="hu-HU" b="1" i="1" dirty="0">
                <a:solidFill>
                  <a:srgbClr val="000000"/>
                </a:solidFill>
                <a:latin typeface="Consolas" panose="020B0609020204030204" pitchFamily="49" charset="0"/>
              </a:rPr>
              <a:t>, </a:t>
            </a:r>
            <a:r>
              <a:rPr lang="hu-HU" b="1" i="1" dirty="0">
                <a:solidFill>
                  <a:srgbClr val="2A00FF"/>
                </a:solidFill>
                <a:latin typeface="Consolas" panose="020B0609020204030204" pitchFamily="49" charset="0"/>
              </a:rPr>
              <a:t>"12345678"</a:t>
            </a:r>
            <a:r>
              <a:rPr lang="hu-HU" b="1" i="1" dirty="0">
                <a:solidFill>
                  <a:srgbClr val="000000"/>
                </a:solidFill>
                <a:latin typeface="Consolas" panose="020B0609020204030204" pitchFamily="49" charset="0"/>
              </a:rPr>
              <a:t>);</a:t>
            </a:r>
          </a:p>
          <a:p>
            <a:endParaRPr lang="hu-HU" dirty="0">
              <a:latin typeface="Consolas" panose="020B0609020204030204" pitchFamily="49" charset="0"/>
            </a:endParaRP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Context</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context</a:t>
            </a:r>
            <a:r>
              <a:rPr lang="hu-HU" dirty="0">
                <a:solidFill>
                  <a:srgbClr val="000000"/>
                </a:solidFill>
                <a:latin typeface="Consolas" panose="020B0609020204030204" pitchFamily="49" charset="0"/>
              </a:rPr>
              <a:t> = </a:t>
            </a:r>
            <a:r>
              <a:rPr lang="hu-HU" b="1" dirty="0" err="1">
                <a:solidFill>
                  <a:srgbClr val="7F0055"/>
                </a:solidFill>
                <a:latin typeface="Consolas" panose="020B0609020204030204" pitchFamily="49" charset="0"/>
              </a:rPr>
              <a:t>new</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InitialContext</a:t>
            </a:r>
            <a:r>
              <a:rPr lang="hu-HU" b="1" dirty="0">
                <a:solidFill>
                  <a:srgbClr val="000000"/>
                </a:solidFill>
                <a:latin typeface="Consolas" panose="020B0609020204030204" pitchFamily="49" charset="0"/>
              </a:rPr>
              <a:t>(</a:t>
            </a:r>
            <a:r>
              <a:rPr lang="hu-HU" b="1" dirty="0" err="1">
                <a:solidFill>
                  <a:srgbClr val="6A3E3E"/>
                </a:solidFill>
                <a:latin typeface="Consolas" panose="020B0609020204030204" pitchFamily="49" charset="0"/>
              </a:rPr>
              <a:t>props</a:t>
            </a:r>
            <a:r>
              <a:rPr lang="hu-HU"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CalcServiceRemote</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calcService</a:t>
            </a:r>
            <a:r>
              <a:rPr lang="hu-HU" dirty="0">
                <a:solidFill>
                  <a:srgbClr val="000000"/>
                </a:solidFill>
                <a:latin typeface="Consolas" panose="020B0609020204030204" pitchFamily="49" charset="0"/>
              </a:rPr>
              <a:t> = (</a:t>
            </a:r>
            <a:r>
              <a:rPr lang="hu-HU" dirty="0" err="1">
                <a:solidFill>
                  <a:srgbClr val="000000"/>
                </a:solidFill>
                <a:latin typeface="Consolas" panose="020B0609020204030204" pitchFamily="49" charset="0"/>
              </a:rPr>
              <a:t>CalcServiceRemote</a:t>
            </a:r>
            <a:r>
              <a:rPr lang="hu-H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context</a:t>
            </a:r>
            <a:r>
              <a:rPr lang="hu-HU" dirty="0" err="1">
                <a:solidFill>
                  <a:srgbClr val="000000"/>
                </a:solidFill>
                <a:latin typeface="Consolas" panose="020B0609020204030204" pitchFamily="49" charset="0"/>
              </a:rPr>
              <a:t>.lookup</a:t>
            </a:r>
            <a:r>
              <a:rPr lang="hu-HU" dirty="0">
                <a:solidFill>
                  <a:srgbClr val="000000"/>
                </a:solidFill>
                <a:latin typeface="Consolas" panose="020B0609020204030204" pitchFamily="49" charset="0"/>
              </a:rPr>
              <a:t>(</a:t>
            </a:r>
            <a:r>
              <a:rPr lang="hu-HU" dirty="0">
                <a:solidFill>
                  <a:srgbClr val="2A00FF"/>
                </a:solidFill>
                <a:latin typeface="Consolas" panose="020B0609020204030204" pitchFamily="49" charset="0"/>
              </a:rPr>
              <a:t>"</a:t>
            </a:r>
            <a:r>
              <a:rPr lang="hu-HU" dirty="0" err="1">
                <a:solidFill>
                  <a:srgbClr val="2A00FF"/>
                </a:solidFill>
                <a:latin typeface="Consolas" panose="020B0609020204030204" pitchFamily="49" charset="0"/>
              </a:rPr>
              <a:t>CalcService</a:t>
            </a:r>
            <a:r>
              <a:rPr lang="hu-HU" dirty="0">
                <a:solidFill>
                  <a:srgbClr val="2A00FF"/>
                </a:solidFill>
                <a:latin typeface="Consolas" panose="020B0609020204030204" pitchFamily="49" charset="0"/>
              </a:rPr>
              <a:t>#</a:t>
            </a:r>
            <a:r>
              <a:rPr lang="hu-HU" dirty="0" err="1">
                <a:solidFill>
                  <a:srgbClr val="2A00FF"/>
                </a:solidFill>
                <a:latin typeface="Consolas" panose="020B0609020204030204" pitchFamily="49" charset="0"/>
              </a:rPr>
              <a:t>eu.dorsum.ejb.session.CalcServiceRemote</a:t>
            </a:r>
            <a:r>
              <a:rPr lang="hu-HU" dirty="0">
                <a:solidFill>
                  <a:srgbClr val="2A00FF"/>
                </a:solidFill>
                <a:latin typeface="Consolas" panose="020B0609020204030204" pitchFamily="49" charset="0"/>
              </a:rPr>
              <a:t>"</a:t>
            </a:r>
            <a:r>
              <a:rPr lang="hu-HU" dirty="0">
                <a:solidFill>
                  <a:srgbClr val="000000"/>
                </a:solidFill>
                <a:latin typeface="Consolas" panose="020B0609020204030204" pitchFamily="49" charset="0"/>
              </a:rPr>
              <a:t>);</a:t>
            </a:r>
          </a:p>
          <a:p>
            <a:endParaRPr lang="hu-HU" dirty="0">
              <a:latin typeface="Consolas" panose="020B0609020204030204" pitchFamily="49" charset="0"/>
            </a:endParaRPr>
          </a:p>
          <a:p>
            <a:r>
              <a:rPr lang="en-US"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System.</a:t>
            </a:r>
            <a:r>
              <a:rPr lang="hu-HU" b="1" i="1" dirty="0" err="1">
                <a:solidFill>
                  <a:srgbClr val="0000C0"/>
                </a:solidFill>
                <a:latin typeface="Consolas" panose="020B0609020204030204" pitchFamily="49" charset="0"/>
              </a:rPr>
              <a:t>out</a:t>
            </a:r>
            <a:r>
              <a:rPr lang="hu-HU" b="1" i="1" dirty="0" err="1">
                <a:solidFill>
                  <a:srgbClr val="000000"/>
                </a:solidFill>
                <a:latin typeface="Consolas" panose="020B0609020204030204" pitchFamily="49" charset="0"/>
              </a:rPr>
              <a:t>.println</a:t>
            </a:r>
            <a:r>
              <a:rPr lang="hu-HU" b="1" i="1" dirty="0">
                <a:solidFill>
                  <a:srgbClr val="000000"/>
                </a:solidFill>
                <a:latin typeface="Consolas" panose="020B0609020204030204" pitchFamily="49" charset="0"/>
              </a:rPr>
              <a:t>(</a:t>
            </a:r>
            <a:r>
              <a:rPr lang="hu-HU" b="1" i="1" dirty="0" err="1">
                <a:solidFill>
                  <a:srgbClr val="6A3E3E"/>
                </a:solidFill>
                <a:latin typeface="Consolas" panose="020B0609020204030204" pitchFamily="49" charset="0"/>
              </a:rPr>
              <a:t>calcService</a:t>
            </a:r>
            <a:r>
              <a:rPr lang="hu-HU" b="1" i="1" dirty="0" err="1">
                <a:solidFill>
                  <a:srgbClr val="000000"/>
                </a:solidFill>
                <a:latin typeface="Consolas" panose="020B0609020204030204" pitchFamily="49" charset="0"/>
              </a:rPr>
              <a:t>.add</a:t>
            </a:r>
            <a:r>
              <a:rPr lang="hu-HU" b="1" i="1" dirty="0">
                <a:solidFill>
                  <a:srgbClr val="000000"/>
                </a:solidFill>
                <a:latin typeface="Consolas" panose="020B0609020204030204" pitchFamily="49" charset="0"/>
              </a:rPr>
              <a:t>(1, 2));</a:t>
            </a:r>
          </a:p>
          <a:p>
            <a:r>
              <a:rPr lang="en-US" dirty="0">
                <a:solidFill>
                  <a:srgbClr val="000000"/>
                </a:solidFill>
                <a:latin typeface="Consolas" panose="020B0609020204030204" pitchFamily="49" charset="0"/>
              </a:rPr>
              <a:t>	</a:t>
            </a:r>
            <a:r>
              <a:rPr lang="hu-HU"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333150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Example EJB2</a:t>
            </a:r>
            <a:r>
              <a:rPr lang="hu-HU" dirty="0"/>
              <a:t> </a:t>
            </a:r>
            <a:r>
              <a:rPr lang="hu-HU" dirty="0" err="1"/>
              <a:t>ejb-jar.xml</a:t>
            </a:r>
            <a:endParaRPr lang="hu-HU" dirty="0"/>
          </a:p>
        </p:txBody>
      </p:sp>
      <p:sp>
        <p:nvSpPr>
          <p:cNvPr id="4" name="Rectangle 3"/>
          <p:cNvSpPr/>
          <p:nvPr/>
        </p:nvSpPr>
        <p:spPr>
          <a:xfrm>
            <a:off x="518160" y="1055803"/>
            <a:ext cx="11155680" cy="5262979"/>
          </a:xfrm>
          <a:prstGeom prst="rect">
            <a:avLst/>
          </a:prstGeom>
        </p:spPr>
        <p:txBody>
          <a:bodyPr wrap="square">
            <a:spAutoFit/>
          </a:bodyPr>
          <a:lstStyle/>
          <a:p>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xml</a:t>
            </a:r>
            <a:r>
              <a:rPr lang="hu-HU" sz="1200" dirty="0">
                <a:solidFill>
                  <a:srgbClr val="3F7F7F"/>
                </a:solidFill>
                <a:latin typeface="Consolas" panose="020B0609020204030204" pitchFamily="49" charset="0"/>
              </a:rPr>
              <a:t> </a:t>
            </a:r>
            <a:r>
              <a:rPr lang="hu-HU" sz="1200" dirty="0">
                <a:solidFill>
                  <a:srgbClr val="7F007F"/>
                </a:solidFill>
                <a:latin typeface="Consolas" panose="020B0609020204030204" pitchFamily="49" charset="0"/>
              </a:rPr>
              <a:t>version</a:t>
            </a:r>
            <a:r>
              <a:rPr lang="hu-HU" sz="1200" dirty="0">
                <a:solidFill>
                  <a:srgbClr val="000000"/>
                </a:solidFill>
                <a:latin typeface="Consolas" panose="020B0609020204030204" pitchFamily="49" charset="0"/>
              </a:rPr>
              <a:t>=</a:t>
            </a:r>
            <a:r>
              <a:rPr lang="hu-HU" sz="1200" i="1" dirty="0">
                <a:solidFill>
                  <a:srgbClr val="2A00FF"/>
                </a:solidFill>
                <a:latin typeface="Consolas" panose="020B0609020204030204" pitchFamily="49" charset="0"/>
              </a:rPr>
              <a:t>"1.0" </a:t>
            </a:r>
            <a:r>
              <a:rPr lang="hu-HU" sz="1200" i="1" dirty="0" err="1">
                <a:solidFill>
                  <a:srgbClr val="7F007F"/>
                </a:solidFill>
                <a:latin typeface="Consolas" panose="020B0609020204030204" pitchFamily="49" charset="0"/>
              </a:rPr>
              <a:t>encoding</a:t>
            </a:r>
            <a:r>
              <a:rPr lang="hu-HU" sz="1200" i="1" dirty="0">
                <a:solidFill>
                  <a:srgbClr val="000000"/>
                </a:solidFill>
                <a:latin typeface="Consolas" panose="020B0609020204030204" pitchFamily="49" charset="0"/>
              </a:rPr>
              <a:t>=</a:t>
            </a:r>
            <a:r>
              <a:rPr lang="hu-HU" sz="1200" i="1" dirty="0">
                <a:solidFill>
                  <a:srgbClr val="2A00FF"/>
                </a:solidFill>
                <a:latin typeface="Consolas" panose="020B0609020204030204" pitchFamily="49" charset="0"/>
              </a:rPr>
              <a:t>"UTF-8"</a:t>
            </a:r>
            <a:r>
              <a:rPr lang="hu-HU" sz="1200" i="1" dirty="0">
                <a:solidFill>
                  <a:srgbClr val="008080"/>
                </a:solidFill>
                <a:latin typeface="Consolas" panose="020B0609020204030204" pitchFamily="49" charset="0"/>
              </a:rPr>
              <a:t>?&gt;</a:t>
            </a:r>
          </a:p>
          <a:p>
            <a:r>
              <a:rPr lang="hu-HU" sz="1200" dirty="0">
                <a:solidFill>
                  <a:srgbClr val="008080"/>
                </a:solidFill>
                <a:latin typeface="Consolas" panose="020B0609020204030204" pitchFamily="49" charset="0"/>
              </a:rPr>
              <a:t>&lt;!</a:t>
            </a:r>
            <a:r>
              <a:rPr lang="hu-HU" sz="1200" dirty="0">
                <a:solidFill>
                  <a:srgbClr val="3F7F7F"/>
                </a:solidFill>
                <a:latin typeface="Consolas" panose="020B0609020204030204" pitchFamily="49" charset="0"/>
              </a:rPr>
              <a:t>DOCTYPE </a:t>
            </a:r>
            <a:r>
              <a:rPr lang="hu-HU" sz="1200" dirty="0" err="1">
                <a:solidFill>
                  <a:srgbClr val="008080"/>
                </a:solidFill>
                <a:latin typeface="Consolas" panose="020B0609020204030204" pitchFamily="49" charset="0"/>
              </a:rPr>
              <a:t>ejb-jar</a:t>
            </a:r>
            <a:r>
              <a:rPr lang="hu-HU" sz="1200" dirty="0">
                <a:solidFill>
                  <a:srgbClr val="008080"/>
                </a:solidFill>
                <a:latin typeface="Consolas" panose="020B0609020204030204" pitchFamily="49" charset="0"/>
              </a:rPr>
              <a:t> </a:t>
            </a:r>
            <a:r>
              <a:rPr lang="hu-HU" sz="1200" dirty="0">
                <a:solidFill>
                  <a:srgbClr val="808080"/>
                </a:solidFill>
                <a:latin typeface="Consolas" panose="020B0609020204030204" pitchFamily="49" charset="0"/>
              </a:rPr>
              <a:t>PUBLIC </a:t>
            </a:r>
            <a:r>
              <a:rPr lang="hu-HU" sz="1200" dirty="0">
                <a:solidFill>
                  <a:srgbClr val="008080"/>
                </a:solidFill>
                <a:latin typeface="Consolas" panose="020B0609020204030204" pitchFamily="49" charset="0"/>
              </a:rPr>
              <a:t>"-//Sun Microsystems, Inc.//DTD </a:t>
            </a:r>
            <a:r>
              <a:rPr lang="hu-HU" sz="1200" dirty="0" err="1">
                <a:solidFill>
                  <a:srgbClr val="008080"/>
                </a:solidFill>
                <a:latin typeface="Consolas" panose="020B0609020204030204" pitchFamily="49" charset="0"/>
              </a:rPr>
              <a:t>Enterprise</a:t>
            </a:r>
            <a:r>
              <a:rPr lang="hu-HU" sz="1200" dirty="0">
                <a:solidFill>
                  <a:srgbClr val="008080"/>
                </a:solidFill>
                <a:latin typeface="Consolas" panose="020B0609020204030204" pitchFamily="49" charset="0"/>
              </a:rPr>
              <a:t> </a:t>
            </a:r>
            <a:r>
              <a:rPr lang="hu-HU" sz="1200" dirty="0" err="1">
                <a:solidFill>
                  <a:srgbClr val="008080"/>
                </a:solidFill>
                <a:latin typeface="Consolas" panose="020B0609020204030204" pitchFamily="49" charset="0"/>
              </a:rPr>
              <a:t>JavaBeans</a:t>
            </a:r>
            <a:r>
              <a:rPr lang="hu-HU" sz="1200" dirty="0">
                <a:solidFill>
                  <a:srgbClr val="008080"/>
                </a:solidFill>
                <a:latin typeface="Consolas" panose="020B0609020204030204" pitchFamily="49" charset="0"/>
              </a:rPr>
              <a:t> 2.0//EN" </a:t>
            </a:r>
            <a:r>
              <a:rPr lang="hu-HU" sz="1200" dirty="0">
                <a:solidFill>
                  <a:srgbClr val="3F7F5F"/>
                </a:solidFill>
                <a:latin typeface="Consolas" panose="020B0609020204030204" pitchFamily="49" charset="0"/>
              </a:rPr>
              <a:t>"http://java.sun.com/dtd/ejb-jar_2_0.dtd"</a:t>
            </a:r>
            <a:r>
              <a:rPr lang="hu-HU" sz="1200" dirty="0">
                <a:solidFill>
                  <a:srgbClr val="008080"/>
                </a:solidFill>
                <a:latin typeface="Consolas" panose="020B0609020204030204" pitchFamily="49" charset="0"/>
              </a:rPr>
              <a:t>&gt;</a:t>
            </a:r>
          </a:p>
          <a:p>
            <a:endParaRPr lang="hu-HU" sz="1200" dirty="0">
              <a:latin typeface="Consolas" panose="020B0609020204030204" pitchFamily="49" charset="0"/>
            </a:endParaRPr>
          </a:p>
          <a:p>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ejb-jar</a:t>
            </a:r>
            <a:r>
              <a:rPr lang="hu-HU" sz="1200" dirty="0">
                <a:solidFill>
                  <a:srgbClr val="3F7F7F"/>
                </a:solidFill>
                <a:latin typeface="Consolas" panose="020B0609020204030204" pitchFamily="49" charset="0"/>
              </a:rPr>
              <a:t> </a:t>
            </a:r>
            <a:r>
              <a:rPr lang="hu-HU" sz="1200" dirty="0" err="1">
                <a:solidFill>
                  <a:srgbClr val="7F007F"/>
                </a:solidFill>
                <a:latin typeface="Consolas" panose="020B0609020204030204" pitchFamily="49" charset="0"/>
              </a:rPr>
              <a:t>id</a:t>
            </a:r>
            <a:r>
              <a:rPr lang="hu-HU" sz="1200" dirty="0">
                <a:solidFill>
                  <a:srgbClr val="000000"/>
                </a:solidFill>
                <a:latin typeface="Consolas" panose="020B0609020204030204" pitchFamily="49" charset="0"/>
              </a:rPr>
              <a:t>=</a:t>
            </a:r>
            <a:r>
              <a:rPr lang="hu-HU" sz="1200" i="1" dirty="0">
                <a:solidFill>
                  <a:srgbClr val="2A00FF"/>
                </a:solidFill>
                <a:latin typeface="Consolas" panose="020B0609020204030204" pitchFamily="49" charset="0"/>
              </a:rPr>
              <a:t>"</a:t>
            </a:r>
            <a:r>
              <a:rPr lang="hu-HU" sz="1200" i="1" dirty="0" err="1">
                <a:solidFill>
                  <a:srgbClr val="2A00FF"/>
                </a:solidFill>
                <a:latin typeface="Consolas" panose="020B0609020204030204" pitchFamily="49" charset="0"/>
              </a:rPr>
              <a:t>ejb-jar</a:t>
            </a:r>
            <a:r>
              <a:rPr lang="hu-HU" sz="1200" i="1" dirty="0">
                <a:solidFill>
                  <a:srgbClr val="2A00FF"/>
                </a:solidFill>
                <a:latin typeface="Consolas" panose="020B0609020204030204" pitchFamily="49" charset="0"/>
              </a:rPr>
              <a:t>_ID"</a:t>
            </a:r>
            <a:r>
              <a:rPr lang="hu-HU" sz="1200" i="1" dirty="0">
                <a:solidFill>
                  <a:srgbClr val="008080"/>
                </a:solidFill>
                <a:latin typeface="Consolas" panose="020B0609020204030204" pitchFamily="49" charset="0"/>
              </a:rPr>
              <a:t>&gt;</a:t>
            </a:r>
          </a:p>
          <a:p>
            <a:pPr lvl="1"/>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display-name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ClavisMTIQ</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display-name</a:t>
            </a:r>
            <a:r>
              <a:rPr lang="hu-HU" sz="1200" dirty="0">
                <a:solidFill>
                  <a:srgbClr val="008080"/>
                </a:solidFill>
                <a:latin typeface="Consolas" panose="020B0609020204030204" pitchFamily="49" charset="0"/>
              </a:rPr>
              <a:t>&gt;</a:t>
            </a:r>
          </a:p>
          <a:p>
            <a:pPr lvl="1"/>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enterprise-beans</a:t>
            </a:r>
            <a:r>
              <a:rPr lang="hu-HU" sz="1200" dirty="0">
                <a:solidFill>
                  <a:srgbClr val="008080"/>
                </a:solidFill>
                <a:latin typeface="Consolas" panose="020B0609020204030204" pitchFamily="49" charset="0"/>
              </a:rPr>
              <a:t>&gt;</a:t>
            </a:r>
          </a:p>
          <a:p>
            <a:pPr lvl="2"/>
            <a:r>
              <a:rPr lang="hu-HU" sz="1200" dirty="0">
                <a:solidFill>
                  <a:srgbClr val="008080"/>
                </a:solidFill>
                <a:latin typeface="Consolas" panose="020B0609020204030204" pitchFamily="49" charset="0"/>
              </a:rPr>
              <a:t>&lt;</a:t>
            </a:r>
            <a:r>
              <a:rPr lang="hu-HU" sz="1200" dirty="0">
                <a:solidFill>
                  <a:srgbClr val="3F7F7F"/>
                </a:solidFill>
                <a:latin typeface="Consolas" panose="020B0609020204030204" pitchFamily="49" charset="0"/>
              </a:rPr>
              <a:t>session </a:t>
            </a:r>
            <a:r>
              <a:rPr lang="hu-HU" sz="1200" dirty="0" err="1">
                <a:solidFill>
                  <a:srgbClr val="7F007F"/>
                </a:solidFill>
                <a:latin typeface="Consolas" panose="020B0609020204030204" pitchFamily="49" charset="0"/>
              </a:rPr>
              <a:t>id</a:t>
            </a:r>
            <a:r>
              <a:rPr lang="hu-HU" sz="1200" dirty="0">
                <a:solidFill>
                  <a:srgbClr val="000000"/>
                </a:solidFill>
                <a:latin typeface="Consolas" panose="020B0609020204030204" pitchFamily="49" charset="0"/>
              </a:rPr>
              <a:t>=</a:t>
            </a:r>
            <a:r>
              <a:rPr lang="hu-HU" sz="1200" i="1" dirty="0">
                <a:solidFill>
                  <a:srgbClr val="2A00FF"/>
                </a:solidFill>
                <a:latin typeface="Consolas" panose="020B0609020204030204" pitchFamily="49" charset="0"/>
              </a:rPr>
              <a:t>"</a:t>
            </a:r>
            <a:r>
              <a:rPr lang="hu-HU" sz="1200" i="1" dirty="0" err="1">
                <a:solidFill>
                  <a:srgbClr val="2A00FF"/>
                </a:solidFill>
                <a:latin typeface="Consolas" panose="020B0609020204030204" pitchFamily="49" charset="0"/>
              </a:rPr>
              <a:t>TransactionSession</a:t>
            </a:r>
            <a:r>
              <a:rPr lang="hu-HU" sz="1200" i="1" dirty="0">
                <a:solidFill>
                  <a:srgbClr val="2A00FF"/>
                </a:solidFill>
                <a:latin typeface="Consolas" panose="020B0609020204030204" pitchFamily="49" charset="0"/>
              </a:rPr>
              <a:t>"</a:t>
            </a:r>
            <a:r>
              <a:rPr lang="hu-HU" sz="1200" i="1"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display-name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TransactionSession</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display-name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ejb-name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TransactionSession</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ejb-name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home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hu.dorsum.clavis.ejb.transaction.TransactionSessionHome</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home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remote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hu.dorsum.clavis.ejb.transaction.TransactionSession</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remote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local-home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hu.dorsum.clavis.ejb.transaction.TransactionSessionLocalHome</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local-home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a:solidFill>
                  <a:srgbClr val="3F7F7F"/>
                </a:solidFill>
                <a:latin typeface="Consolas" panose="020B0609020204030204" pitchFamily="49" charset="0"/>
              </a:rPr>
              <a:t>local</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hu.dorsum.clavis.ejb.transaction.TransactionSessionLocal</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local</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ejb-class</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hu.dorsum.clavis.ejb.transaction.TransactionSessionBean</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ejb-class</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session-type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Stateless</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session-type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transaction-type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Container</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transaction-type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a:t>
            </a:r>
            <a:r>
              <a:rPr lang="hu-HU" sz="1200" dirty="0">
                <a:solidFill>
                  <a:srgbClr val="008080"/>
                </a:solidFill>
                <a:latin typeface="Consolas" panose="020B0609020204030204" pitchFamily="49" charset="0"/>
              </a:rPr>
              <a:t>&gt;</a:t>
            </a:r>
          </a:p>
          <a:p>
            <a:pPr lvl="4"/>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env-entry-name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ejb</a:t>
            </a:r>
            <a:r>
              <a:rPr lang="hu-HU" sz="1200" dirty="0">
                <a:solidFill>
                  <a:srgbClr val="000000"/>
                </a:solidFill>
                <a:latin typeface="Consolas" panose="020B0609020204030204" pitchFamily="49" charset="0"/>
              </a:rPr>
              <a:t>/</a:t>
            </a:r>
            <a:r>
              <a:rPr lang="hu-HU" sz="1200" dirty="0" err="1">
                <a:solidFill>
                  <a:srgbClr val="000000"/>
                </a:solidFill>
                <a:latin typeface="Consolas" panose="020B0609020204030204" pitchFamily="49" charset="0"/>
              </a:rPr>
              <a:t>BeanFactoryPath</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env-entry-name</a:t>
            </a:r>
            <a:r>
              <a:rPr lang="hu-HU" sz="1200" dirty="0">
                <a:solidFill>
                  <a:srgbClr val="008080"/>
                </a:solidFill>
                <a:latin typeface="Consolas" panose="020B0609020204030204" pitchFamily="49" charset="0"/>
              </a:rPr>
              <a:t>&gt;</a:t>
            </a:r>
          </a:p>
          <a:p>
            <a:pPr lvl="4"/>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env-entry-type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java.lang.String</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env-entry-type</a:t>
            </a:r>
            <a:r>
              <a:rPr lang="hu-HU" sz="1200" dirty="0">
                <a:solidFill>
                  <a:srgbClr val="008080"/>
                </a:solidFill>
                <a:latin typeface="Consolas" panose="020B0609020204030204" pitchFamily="49" charset="0"/>
              </a:rPr>
              <a:t>&gt;</a:t>
            </a:r>
          </a:p>
          <a:p>
            <a:pPr lvl="4"/>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env-entry-value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spring-beans.xml</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env-entry-value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env-entry</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a:t>
            </a:r>
            <a:r>
              <a:rPr lang="hu-HU" sz="1200" dirty="0">
                <a:solidFill>
                  <a:srgbClr val="008080"/>
                </a:solidFill>
                <a:latin typeface="Consolas" panose="020B0609020204030204" pitchFamily="49" charset="0"/>
              </a:rPr>
              <a:t>&gt;</a:t>
            </a:r>
          </a:p>
          <a:p>
            <a:pPr lvl="4"/>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resource-env-ref-name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jdbc</a:t>
            </a:r>
            <a:r>
              <a:rPr lang="hu-HU" sz="1200" dirty="0">
                <a:solidFill>
                  <a:srgbClr val="000000"/>
                </a:solidFill>
                <a:latin typeface="Consolas" panose="020B0609020204030204" pitchFamily="49" charset="0"/>
              </a:rPr>
              <a:t>/</a:t>
            </a:r>
            <a:r>
              <a:rPr lang="hu-HU" sz="1200" dirty="0" err="1">
                <a:solidFill>
                  <a:srgbClr val="000000"/>
                </a:solidFill>
                <a:latin typeface="Consolas" panose="020B0609020204030204" pitchFamily="49" charset="0"/>
              </a:rPr>
              <a:t>ClavisDB</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resource-env-ref-name</a:t>
            </a:r>
            <a:r>
              <a:rPr lang="hu-HU" sz="1200" dirty="0">
                <a:solidFill>
                  <a:srgbClr val="008080"/>
                </a:solidFill>
                <a:latin typeface="Consolas" panose="020B0609020204030204" pitchFamily="49" charset="0"/>
              </a:rPr>
              <a:t>&gt;</a:t>
            </a:r>
          </a:p>
          <a:p>
            <a:pPr lvl="4"/>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resource-env-ref-type</a:t>
            </a:r>
            <a:r>
              <a:rPr lang="hu-HU" sz="1200" dirty="0">
                <a:solidFill>
                  <a:srgbClr val="008080"/>
                </a:solidFill>
                <a:latin typeface="Consolas" panose="020B0609020204030204" pitchFamily="49" charset="0"/>
              </a:rPr>
              <a:t>&gt;</a:t>
            </a:r>
            <a:r>
              <a:rPr lang="hu-HU" sz="1200" dirty="0" err="1">
                <a:solidFill>
                  <a:srgbClr val="000000"/>
                </a:solidFill>
                <a:latin typeface="Consolas" panose="020B0609020204030204" pitchFamily="49" charset="0"/>
              </a:rPr>
              <a:t>javax.sql.DataSource</a:t>
            </a:r>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resource-env-ref-type</a:t>
            </a:r>
            <a:r>
              <a:rPr lang="hu-HU" sz="1200" dirty="0">
                <a:solidFill>
                  <a:srgbClr val="008080"/>
                </a:solidFill>
                <a:latin typeface="Consolas" panose="020B0609020204030204" pitchFamily="49" charset="0"/>
              </a:rPr>
              <a:t>&gt;</a:t>
            </a:r>
          </a:p>
          <a:p>
            <a:pPr lvl="3"/>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resource-env-ref</a:t>
            </a:r>
            <a:r>
              <a:rPr lang="hu-HU" sz="1200" dirty="0">
                <a:solidFill>
                  <a:srgbClr val="008080"/>
                </a:solidFill>
                <a:latin typeface="Consolas" panose="020B0609020204030204" pitchFamily="49" charset="0"/>
              </a:rPr>
              <a:t>&gt;</a:t>
            </a:r>
          </a:p>
          <a:p>
            <a:pPr lvl="2"/>
            <a:r>
              <a:rPr lang="hu-HU" sz="1200" dirty="0">
                <a:solidFill>
                  <a:srgbClr val="008080"/>
                </a:solidFill>
                <a:latin typeface="Consolas" panose="020B0609020204030204" pitchFamily="49" charset="0"/>
              </a:rPr>
              <a:t>&lt;/</a:t>
            </a:r>
            <a:r>
              <a:rPr lang="hu-HU" sz="1200" dirty="0">
                <a:solidFill>
                  <a:srgbClr val="3F7F7F"/>
                </a:solidFill>
                <a:latin typeface="Consolas" panose="020B0609020204030204" pitchFamily="49" charset="0"/>
              </a:rPr>
              <a:t>session</a:t>
            </a:r>
            <a:r>
              <a:rPr lang="hu-HU" sz="1200" dirty="0">
                <a:solidFill>
                  <a:srgbClr val="008080"/>
                </a:solidFill>
                <a:latin typeface="Consolas" panose="020B0609020204030204" pitchFamily="49" charset="0"/>
              </a:rPr>
              <a:t>&gt;</a:t>
            </a:r>
          </a:p>
          <a:p>
            <a:pPr lvl="1"/>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enterprise-beans</a:t>
            </a:r>
            <a:r>
              <a:rPr lang="hu-HU" sz="1200" dirty="0">
                <a:solidFill>
                  <a:srgbClr val="008080"/>
                </a:solidFill>
                <a:latin typeface="Consolas" panose="020B0609020204030204" pitchFamily="49" charset="0"/>
              </a:rPr>
              <a:t>&gt;</a:t>
            </a:r>
          </a:p>
          <a:p>
            <a:r>
              <a:rPr lang="hu-HU" sz="1200" dirty="0">
                <a:solidFill>
                  <a:srgbClr val="008080"/>
                </a:solidFill>
                <a:latin typeface="Consolas" panose="020B0609020204030204" pitchFamily="49" charset="0"/>
              </a:rPr>
              <a:t>&lt;/</a:t>
            </a:r>
            <a:r>
              <a:rPr lang="hu-HU" sz="1200" dirty="0" err="1">
                <a:solidFill>
                  <a:srgbClr val="3F7F7F"/>
                </a:solidFill>
                <a:latin typeface="Consolas" panose="020B0609020204030204" pitchFamily="49" charset="0"/>
              </a:rPr>
              <a:t>ejb-jar</a:t>
            </a:r>
            <a:r>
              <a:rPr lang="hu-HU" sz="1200" dirty="0">
                <a:solidFill>
                  <a:srgbClr val="008080"/>
                </a:solidFill>
                <a:latin typeface="Consolas" panose="020B0609020204030204" pitchFamily="49" charset="0"/>
              </a:rPr>
              <a:t>&gt;</a:t>
            </a:r>
            <a:endParaRPr lang="hu-HU" sz="1200" dirty="0"/>
          </a:p>
        </p:txBody>
      </p:sp>
    </p:spTree>
    <p:extLst>
      <p:ext uri="{BB962C8B-B14F-4D97-AF65-F5344CB8AC3E}">
        <p14:creationId xmlns:p14="http://schemas.microsoft.com/office/powerpoint/2010/main" val="2703194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Bean – Example EJB2</a:t>
            </a:r>
            <a:r>
              <a:rPr lang="hu-HU" dirty="0"/>
              <a:t> </a:t>
            </a:r>
            <a:r>
              <a:rPr lang="hu-HU" dirty="0" err="1"/>
              <a:t>weblogic-ejb-jar.xml</a:t>
            </a:r>
            <a:endParaRPr lang="hu-HU" dirty="0"/>
          </a:p>
        </p:txBody>
      </p:sp>
      <p:sp>
        <p:nvSpPr>
          <p:cNvPr id="3" name="Rectangle 2"/>
          <p:cNvSpPr/>
          <p:nvPr/>
        </p:nvSpPr>
        <p:spPr>
          <a:xfrm>
            <a:off x="524256" y="1055803"/>
            <a:ext cx="11143488" cy="5355312"/>
          </a:xfrm>
          <a:prstGeom prst="rect">
            <a:avLst/>
          </a:prstGeom>
        </p:spPr>
        <p:txBody>
          <a:bodyPr wrap="square">
            <a:spAutoFit/>
          </a:bodyPr>
          <a:lstStyle/>
          <a:p>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xml</a:t>
            </a:r>
            <a:r>
              <a:rPr lang="hu-HU" dirty="0">
                <a:solidFill>
                  <a:srgbClr val="3F7F7F"/>
                </a:solidFill>
                <a:latin typeface="Consolas" panose="020B0609020204030204" pitchFamily="49" charset="0"/>
              </a:rPr>
              <a:t> </a:t>
            </a:r>
            <a:r>
              <a:rPr lang="hu-HU" dirty="0">
                <a:solidFill>
                  <a:srgbClr val="7F007F"/>
                </a:solidFill>
                <a:latin typeface="Consolas" panose="020B0609020204030204" pitchFamily="49" charset="0"/>
              </a:rPr>
              <a:t>version</a:t>
            </a:r>
            <a:r>
              <a:rPr lang="hu-HU" dirty="0">
                <a:solidFill>
                  <a:srgbClr val="000000"/>
                </a:solidFill>
                <a:latin typeface="Consolas" panose="020B0609020204030204" pitchFamily="49" charset="0"/>
              </a:rPr>
              <a:t>=</a:t>
            </a:r>
            <a:r>
              <a:rPr lang="hu-HU" i="1" dirty="0">
                <a:solidFill>
                  <a:srgbClr val="2A00FF"/>
                </a:solidFill>
                <a:latin typeface="Consolas" panose="020B0609020204030204" pitchFamily="49" charset="0"/>
              </a:rPr>
              <a:t>"1.0" </a:t>
            </a:r>
            <a:r>
              <a:rPr lang="hu-HU" i="1" dirty="0" err="1">
                <a:solidFill>
                  <a:srgbClr val="7F007F"/>
                </a:solidFill>
                <a:latin typeface="Consolas" panose="020B0609020204030204" pitchFamily="49" charset="0"/>
              </a:rPr>
              <a:t>encoding</a:t>
            </a:r>
            <a:r>
              <a:rPr lang="hu-HU" i="1" dirty="0">
                <a:solidFill>
                  <a:srgbClr val="000000"/>
                </a:solidFill>
                <a:latin typeface="Consolas" panose="020B0609020204030204" pitchFamily="49" charset="0"/>
              </a:rPr>
              <a:t>=</a:t>
            </a:r>
            <a:r>
              <a:rPr lang="hu-HU" i="1" dirty="0">
                <a:solidFill>
                  <a:srgbClr val="2A00FF"/>
                </a:solidFill>
                <a:latin typeface="Consolas" panose="020B0609020204030204" pitchFamily="49" charset="0"/>
              </a:rPr>
              <a:t>"UTF-8"</a:t>
            </a:r>
            <a:r>
              <a:rPr lang="hu-HU" i="1" dirty="0">
                <a:solidFill>
                  <a:srgbClr val="008080"/>
                </a:solidFill>
                <a:latin typeface="Consolas" panose="020B0609020204030204" pitchFamily="49" charset="0"/>
              </a:rPr>
              <a:t>?&gt;</a:t>
            </a:r>
          </a:p>
          <a:p>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weblogic-ejb-jar</a:t>
            </a:r>
            <a:r>
              <a:rPr lang="hu-HU" dirty="0">
                <a:solidFill>
                  <a:srgbClr val="3F7F7F"/>
                </a:solidFill>
                <a:latin typeface="Consolas" panose="020B0609020204030204" pitchFamily="49" charset="0"/>
              </a:rPr>
              <a:t> </a:t>
            </a:r>
            <a:r>
              <a:rPr lang="hu-HU" dirty="0" err="1">
                <a:solidFill>
                  <a:srgbClr val="7F007F"/>
                </a:solidFill>
                <a:latin typeface="Consolas" panose="020B0609020204030204" pitchFamily="49" charset="0"/>
              </a:rPr>
              <a:t>xmlns</a:t>
            </a:r>
            <a:r>
              <a:rPr lang="hu-HU" dirty="0">
                <a:solidFill>
                  <a:srgbClr val="000000"/>
                </a:solidFill>
                <a:latin typeface="Consolas" panose="020B0609020204030204" pitchFamily="49" charset="0"/>
              </a:rPr>
              <a:t>=</a:t>
            </a:r>
            <a:r>
              <a:rPr lang="hu-HU" i="1" dirty="0">
                <a:solidFill>
                  <a:srgbClr val="2A00FF"/>
                </a:solidFill>
                <a:latin typeface="Consolas" panose="020B0609020204030204" pitchFamily="49" charset="0"/>
              </a:rPr>
              <a:t>"http://www.bea.com/ns/weblogic/10.0"</a:t>
            </a:r>
          </a:p>
          <a:p>
            <a:r>
              <a:rPr lang="hu-HU" dirty="0" err="1">
                <a:solidFill>
                  <a:srgbClr val="7F007F"/>
                </a:solidFill>
                <a:latin typeface="Consolas" panose="020B0609020204030204" pitchFamily="49" charset="0"/>
              </a:rPr>
              <a:t>xmlns</a:t>
            </a:r>
            <a:r>
              <a:rPr lang="hu-HU" dirty="0">
                <a:solidFill>
                  <a:srgbClr val="7F007F"/>
                </a:solidFill>
                <a:latin typeface="Consolas" panose="020B0609020204030204" pitchFamily="49" charset="0"/>
              </a:rPr>
              <a:t>:</a:t>
            </a:r>
            <a:r>
              <a:rPr lang="hu-HU" dirty="0" err="1">
                <a:solidFill>
                  <a:srgbClr val="7F007F"/>
                </a:solidFill>
                <a:latin typeface="Consolas" panose="020B0609020204030204" pitchFamily="49" charset="0"/>
              </a:rPr>
              <a:t>xsi</a:t>
            </a:r>
            <a:r>
              <a:rPr lang="hu-HU" dirty="0">
                <a:solidFill>
                  <a:srgbClr val="000000"/>
                </a:solidFill>
                <a:latin typeface="Consolas" panose="020B0609020204030204" pitchFamily="49" charset="0"/>
              </a:rPr>
              <a:t>=</a:t>
            </a:r>
            <a:r>
              <a:rPr lang="hu-HU" i="1" dirty="0">
                <a:solidFill>
                  <a:srgbClr val="2A00FF"/>
                </a:solidFill>
                <a:latin typeface="Consolas" panose="020B0609020204030204" pitchFamily="49" charset="0"/>
              </a:rPr>
              <a:t>"http://www.w3.org/2001/</a:t>
            </a:r>
            <a:r>
              <a:rPr lang="hu-HU" i="1" dirty="0" err="1">
                <a:solidFill>
                  <a:srgbClr val="2A00FF"/>
                </a:solidFill>
                <a:latin typeface="Consolas" panose="020B0609020204030204" pitchFamily="49" charset="0"/>
              </a:rPr>
              <a:t>XMLSchema-instance</a:t>
            </a:r>
            <a:r>
              <a:rPr lang="hu-HU" i="1" dirty="0">
                <a:solidFill>
                  <a:srgbClr val="2A00FF"/>
                </a:solidFill>
                <a:latin typeface="Consolas" panose="020B0609020204030204" pitchFamily="49" charset="0"/>
              </a:rPr>
              <a:t>"</a:t>
            </a:r>
          </a:p>
          <a:p>
            <a:r>
              <a:rPr lang="hu-HU" dirty="0" err="1">
                <a:solidFill>
                  <a:srgbClr val="7F007F"/>
                </a:solidFill>
                <a:latin typeface="Consolas" panose="020B0609020204030204" pitchFamily="49" charset="0"/>
              </a:rPr>
              <a:t>xsi</a:t>
            </a:r>
            <a:r>
              <a:rPr lang="hu-HU" dirty="0">
                <a:solidFill>
                  <a:srgbClr val="7F007F"/>
                </a:solidFill>
                <a:latin typeface="Consolas" panose="020B0609020204030204" pitchFamily="49" charset="0"/>
              </a:rPr>
              <a:t>:</a:t>
            </a:r>
            <a:r>
              <a:rPr lang="hu-HU" dirty="0" err="1">
                <a:solidFill>
                  <a:srgbClr val="7F007F"/>
                </a:solidFill>
                <a:latin typeface="Consolas" panose="020B0609020204030204" pitchFamily="49" charset="0"/>
              </a:rPr>
              <a:t>schemaLocation</a:t>
            </a:r>
            <a:r>
              <a:rPr lang="hu-HU" dirty="0">
                <a:solidFill>
                  <a:srgbClr val="000000"/>
                </a:solidFill>
                <a:latin typeface="Consolas" panose="020B0609020204030204" pitchFamily="49" charset="0"/>
              </a:rPr>
              <a:t>=</a:t>
            </a:r>
            <a:r>
              <a:rPr lang="hu-HU" i="1" dirty="0">
                <a:solidFill>
                  <a:srgbClr val="2A00FF"/>
                </a:solidFill>
                <a:latin typeface="Consolas" panose="020B0609020204030204" pitchFamily="49" charset="0"/>
              </a:rPr>
              <a:t>"http://www.bea.com/ns/weblogic/10.0 http://www.bea.com/ns/weblogic/10.0/weblogic-ejb-jar.xsd"</a:t>
            </a:r>
            <a:r>
              <a:rPr lang="hu-HU" i="1" dirty="0">
                <a:solidFill>
                  <a:srgbClr val="008080"/>
                </a:solidFill>
                <a:latin typeface="Consolas" panose="020B0609020204030204" pitchFamily="49" charset="0"/>
              </a:rPr>
              <a:t>&gt;</a:t>
            </a:r>
          </a:p>
          <a:p>
            <a:endParaRPr lang="hu-HU" dirty="0">
              <a:latin typeface="Consolas" panose="020B0609020204030204" pitchFamily="49" charset="0"/>
            </a:endParaRPr>
          </a:p>
          <a:p>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weblogic-enterprise-bean</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ejb-name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TransactionSession</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ejb-name</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resource-env-description</a:t>
            </a:r>
            <a:r>
              <a:rPr lang="hu-HU" dirty="0">
                <a:solidFill>
                  <a:srgbClr val="008080"/>
                </a:solidFill>
                <a:latin typeface="Consolas" panose="020B0609020204030204" pitchFamily="49" charset="0"/>
              </a:rPr>
              <a:t>&gt;</a:t>
            </a:r>
          </a:p>
          <a:p>
            <a:pPr lvl="2"/>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resource-env-ref-name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jdbc</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ClavisDB</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resource-env-ref-name</a:t>
            </a:r>
            <a:r>
              <a:rPr lang="hu-HU" dirty="0">
                <a:solidFill>
                  <a:srgbClr val="008080"/>
                </a:solidFill>
                <a:latin typeface="Consolas" panose="020B0609020204030204" pitchFamily="49" charset="0"/>
              </a:rPr>
              <a:t>&gt;</a:t>
            </a:r>
          </a:p>
          <a:p>
            <a:pPr lvl="2"/>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jndi-name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jdbc</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ClavisDS</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jndi-name</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resource-env-description</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enable-call-by-reference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true</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enable-call-by-reference</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jndi-name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ejb</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clavis</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TransactionSession</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jndi-name</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local-jndi-name</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ejb</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clavis</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TransactionSessionLocal</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local-jndi-name</a:t>
            </a:r>
            <a:r>
              <a:rPr lang="hu-HU" dirty="0">
                <a:solidFill>
                  <a:srgbClr val="008080"/>
                </a:solidFill>
                <a:latin typeface="Consolas" panose="020B0609020204030204" pitchFamily="49" charset="0"/>
              </a:rPr>
              <a:t>&gt;</a:t>
            </a:r>
          </a:p>
          <a:p>
            <a:pPr lvl="1"/>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dispatch-policy</a:t>
            </a:r>
            <a:r>
              <a:rPr lang="hu-HU" dirty="0">
                <a:solidFill>
                  <a:srgbClr val="008080"/>
                </a:solidFill>
                <a:latin typeface="Consolas" panose="020B0609020204030204" pitchFamily="49" charset="0"/>
              </a:rPr>
              <a:t>&gt;</a:t>
            </a:r>
            <a:r>
              <a:rPr lang="hu-HU" dirty="0" err="1">
                <a:solidFill>
                  <a:srgbClr val="000000"/>
                </a:solidFill>
                <a:latin typeface="Consolas" panose="020B0609020204030204" pitchFamily="49" charset="0"/>
              </a:rPr>
              <a:t>ClavisWorkmanager</a:t>
            </a:r>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dispatch-policy</a:t>
            </a:r>
            <a:r>
              <a:rPr lang="hu-HU" dirty="0">
                <a:solidFill>
                  <a:srgbClr val="008080"/>
                </a:solidFill>
                <a:latin typeface="Consolas" panose="020B0609020204030204" pitchFamily="49" charset="0"/>
              </a:rPr>
              <a:t>&gt;</a:t>
            </a:r>
          </a:p>
          <a:p>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weblogic-enterprise-bean</a:t>
            </a:r>
            <a:r>
              <a:rPr lang="hu-HU" dirty="0">
                <a:solidFill>
                  <a:srgbClr val="008080"/>
                </a:solidFill>
                <a:latin typeface="Consolas" panose="020B0609020204030204" pitchFamily="49" charset="0"/>
              </a:rPr>
              <a:t>&gt;</a:t>
            </a:r>
          </a:p>
          <a:p>
            <a:endParaRPr lang="hu-HU" dirty="0">
              <a:latin typeface="Consolas" panose="020B0609020204030204" pitchFamily="49" charset="0"/>
            </a:endParaRPr>
          </a:p>
          <a:p>
            <a:r>
              <a:rPr lang="hu-HU" dirty="0">
                <a:solidFill>
                  <a:srgbClr val="008080"/>
                </a:solidFill>
                <a:latin typeface="Consolas" panose="020B0609020204030204" pitchFamily="49" charset="0"/>
              </a:rPr>
              <a:t>&lt;/</a:t>
            </a:r>
            <a:r>
              <a:rPr lang="hu-HU" dirty="0" err="1">
                <a:solidFill>
                  <a:srgbClr val="3F7F7F"/>
                </a:solidFill>
                <a:latin typeface="Consolas" panose="020B0609020204030204" pitchFamily="49" charset="0"/>
              </a:rPr>
              <a:t>weblogic-ejb-jar</a:t>
            </a:r>
            <a:r>
              <a:rPr lang="hu-HU" dirty="0">
                <a:solidFill>
                  <a:srgbClr val="008080"/>
                </a:solidFill>
                <a:latin typeface="Consolas" panose="020B0609020204030204" pitchFamily="49" charset="0"/>
              </a:rPr>
              <a:t>&gt;</a:t>
            </a:r>
            <a:endParaRPr lang="hu-HU" dirty="0"/>
          </a:p>
        </p:txBody>
      </p:sp>
    </p:spTree>
    <p:extLst>
      <p:ext uri="{BB962C8B-B14F-4D97-AF65-F5344CB8AC3E}">
        <p14:creationId xmlns:p14="http://schemas.microsoft.com/office/powerpoint/2010/main" val="107025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Driven Bean</a:t>
            </a:r>
            <a:endParaRPr lang="hu-HU" dirty="0"/>
          </a:p>
        </p:txBody>
      </p:sp>
      <p:sp>
        <p:nvSpPr>
          <p:cNvPr id="5" name="Content Placeholder 4"/>
          <p:cNvSpPr>
            <a:spLocks noGrp="1"/>
          </p:cNvSpPr>
          <p:nvPr>
            <p:ph idx="1"/>
          </p:nvPr>
        </p:nvSpPr>
        <p:spPr/>
        <p:txBody>
          <a:bodyPr/>
          <a:lstStyle/>
          <a:p>
            <a:r>
              <a:rPr lang="en-US" dirty="0"/>
              <a:t>allows Java EE applications to process </a:t>
            </a:r>
            <a:r>
              <a:rPr lang="hu-HU" dirty="0" err="1"/>
              <a:t>messages</a:t>
            </a:r>
            <a:r>
              <a:rPr lang="hu-HU" dirty="0"/>
              <a:t> </a:t>
            </a:r>
            <a:r>
              <a:rPr lang="hu-HU" dirty="0" err="1"/>
              <a:t>asynchronously</a:t>
            </a:r>
            <a:endParaRPr lang="en-US" dirty="0"/>
          </a:p>
          <a:p>
            <a:r>
              <a:rPr lang="en-US" dirty="0"/>
              <a:t>Similar to an event listener but receives JMS messages instead of events</a:t>
            </a:r>
          </a:p>
          <a:p>
            <a:r>
              <a:rPr lang="en-US" dirty="0"/>
              <a:t>Stateless</a:t>
            </a:r>
          </a:p>
          <a:p>
            <a:r>
              <a:rPr lang="en-US" altLang="hu-HU" dirty="0"/>
              <a:t>Transaction aware</a:t>
            </a:r>
            <a:endParaRPr lang="en-US" dirty="0"/>
          </a:p>
          <a:p>
            <a:r>
              <a:rPr lang="en-US" dirty="0" err="1"/>
              <a:t>MessageListener</a:t>
            </a:r>
            <a:r>
              <a:rPr lang="en-US" dirty="0"/>
              <a:t> interface</a:t>
            </a:r>
          </a:p>
          <a:p>
            <a:r>
              <a:rPr lang="en-US" dirty="0" err="1"/>
              <a:t>onMessage</a:t>
            </a:r>
            <a:r>
              <a:rPr lang="en-US" dirty="0"/>
              <a:t> method</a:t>
            </a:r>
          </a:p>
          <a:p>
            <a:endParaRPr lang="hu-HU" dirty="0"/>
          </a:p>
        </p:txBody>
      </p:sp>
    </p:spTree>
    <p:extLst>
      <p:ext uri="{BB962C8B-B14F-4D97-AF65-F5344CB8AC3E}">
        <p14:creationId xmlns:p14="http://schemas.microsoft.com/office/powerpoint/2010/main" val="4254724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Driven Bean – Example</a:t>
            </a:r>
            <a:r>
              <a:rPr lang="hu-HU" dirty="0"/>
              <a:t> EJB3</a:t>
            </a:r>
          </a:p>
        </p:txBody>
      </p:sp>
      <p:sp>
        <p:nvSpPr>
          <p:cNvPr id="4" name="Rectangle 3"/>
          <p:cNvSpPr/>
          <p:nvPr/>
        </p:nvSpPr>
        <p:spPr>
          <a:xfrm>
            <a:off x="146304" y="1102578"/>
            <a:ext cx="11814048" cy="5016758"/>
          </a:xfrm>
          <a:prstGeom prst="rect">
            <a:avLst/>
          </a:prstGeom>
        </p:spPr>
        <p:txBody>
          <a:bodyPr wrap="square">
            <a:spAutoFit/>
          </a:bodyPr>
          <a:lstStyle/>
          <a:p>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MessageDriven</a:t>
            </a:r>
            <a:r>
              <a:rPr lang="hu-HU" sz="1600" dirty="0">
                <a:solidFill>
                  <a:srgbClr val="000000"/>
                </a:solidFill>
                <a:latin typeface="Consolas" panose="020B0609020204030204" pitchFamily="49" charset="0"/>
              </a:rPr>
              <a:t>(</a:t>
            </a:r>
            <a:r>
              <a:rPr lang="hu-HU" sz="1600" dirty="0" err="1">
                <a:solidFill>
                  <a:srgbClr val="000000"/>
                </a:solidFill>
                <a:latin typeface="Consolas" panose="020B0609020204030204" pitchFamily="49" charset="0"/>
              </a:rPr>
              <a:t>activationConfig</a:t>
            </a:r>
            <a:r>
              <a:rPr lang="hu-HU" sz="1600" dirty="0">
                <a:solidFill>
                  <a:srgbClr val="000000"/>
                </a:solidFill>
                <a:latin typeface="Consolas" panose="020B0609020204030204" pitchFamily="49" charset="0"/>
              </a:rPr>
              <a:t> = {</a:t>
            </a:r>
          </a:p>
          <a:p>
            <a:r>
              <a:rPr lang="hu-HU" sz="1600" dirty="0">
                <a:solidFill>
                  <a:srgbClr val="000000"/>
                </a:solidFill>
                <a:latin typeface="Consolas" panose="020B0609020204030204" pitchFamily="49" charset="0"/>
              </a:rPr>
              <a:t>        </a:t>
            </a:r>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ActivationConfigProperty</a:t>
            </a:r>
            <a:r>
              <a:rPr lang="hu-HU" sz="1600" dirty="0">
                <a:solidFill>
                  <a:srgbClr val="000000"/>
                </a:solidFill>
                <a:latin typeface="Consolas" panose="020B0609020204030204" pitchFamily="49" charset="0"/>
              </a:rPr>
              <a:t>(</a:t>
            </a:r>
            <a:r>
              <a:rPr lang="hu-HU" sz="1600" dirty="0" err="1">
                <a:solidFill>
                  <a:srgbClr val="000000"/>
                </a:solidFill>
                <a:latin typeface="Consolas" panose="020B0609020204030204" pitchFamily="49" charset="0"/>
              </a:rPr>
              <a:t>propertyName</a:t>
            </a:r>
            <a:r>
              <a:rPr lang="hu-HU" sz="1600" dirty="0">
                <a:solidFill>
                  <a:srgbClr val="000000"/>
                </a:solidFill>
                <a:latin typeface="Consolas" panose="020B0609020204030204" pitchFamily="49" charset="0"/>
              </a:rPr>
              <a:t> = </a:t>
            </a:r>
            <a:r>
              <a:rPr lang="hu-HU" sz="1600" dirty="0">
                <a:solidFill>
                  <a:srgbClr val="2A00FF"/>
                </a:solidFill>
                <a:latin typeface="Consolas" panose="020B0609020204030204" pitchFamily="49" charset="0"/>
              </a:rPr>
              <a:t>"</a:t>
            </a:r>
            <a:r>
              <a:rPr lang="hu-HU" sz="1600" dirty="0" err="1">
                <a:solidFill>
                  <a:srgbClr val="2A00FF"/>
                </a:solidFill>
                <a:latin typeface="Consolas" panose="020B0609020204030204" pitchFamily="49" charset="0"/>
              </a:rPr>
              <a:t>destinationType</a:t>
            </a:r>
            <a:r>
              <a:rPr lang="hu-HU" sz="1600" dirty="0">
                <a:solidFill>
                  <a:srgbClr val="2A00FF"/>
                </a:solidFill>
                <a:latin typeface="Consolas" panose="020B0609020204030204" pitchFamily="49" charset="0"/>
              </a:rPr>
              <a:t>"</a:t>
            </a:r>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propertyValue</a:t>
            </a:r>
            <a:r>
              <a:rPr lang="hu-HU" sz="1600" dirty="0">
                <a:solidFill>
                  <a:srgbClr val="000000"/>
                </a:solidFill>
                <a:latin typeface="Consolas" panose="020B0609020204030204" pitchFamily="49" charset="0"/>
              </a:rPr>
              <a:t> = </a:t>
            </a:r>
            <a:r>
              <a:rPr lang="hu-HU" sz="1600" dirty="0">
                <a:solidFill>
                  <a:srgbClr val="2A00FF"/>
                </a:solidFill>
                <a:latin typeface="Consolas" panose="020B0609020204030204" pitchFamily="49" charset="0"/>
              </a:rPr>
              <a:t>"</a:t>
            </a:r>
            <a:r>
              <a:rPr lang="hu-HU" sz="1600" dirty="0" err="1">
                <a:solidFill>
                  <a:srgbClr val="2A00FF"/>
                </a:solidFill>
                <a:latin typeface="Consolas" panose="020B0609020204030204" pitchFamily="49" charset="0"/>
              </a:rPr>
              <a:t>javax.jms.Queue</a:t>
            </a:r>
            <a:r>
              <a:rPr lang="hu-HU" sz="1600" dirty="0">
                <a:solidFill>
                  <a:srgbClr val="2A00FF"/>
                </a:solidFill>
                <a:latin typeface="Consolas" panose="020B0609020204030204" pitchFamily="49" charset="0"/>
              </a:rPr>
              <a:t>"</a:t>
            </a:r>
            <a:r>
              <a:rPr lang="hu-HU" sz="1600" dirty="0">
                <a:solidFill>
                  <a:srgbClr val="000000"/>
                </a:solidFill>
                <a:latin typeface="Consolas" panose="020B0609020204030204" pitchFamily="49" charset="0"/>
              </a:rPr>
              <a:t>),</a:t>
            </a:r>
          </a:p>
          <a:p>
            <a:r>
              <a:rPr lang="hu-HU" sz="1600" dirty="0">
                <a:solidFill>
                  <a:srgbClr val="000000"/>
                </a:solidFill>
                <a:latin typeface="Consolas" panose="020B0609020204030204" pitchFamily="49" charset="0"/>
              </a:rPr>
              <a:t> </a:t>
            </a:r>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ActivationConfigProperty</a:t>
            </a:r>
            <a:r>
              <a:rPr lang="hu-HU" sz="1600" dirty="0">
                <a:solidFill>
                  <a:srgbClr val="000000"/>
                </a:solidFill>
                <a:latin typeface="Consolas" panose="020B0609020204030204" pitchFamily="49" charset="0"/>
              </a:rPr>
              <a:t>(</a:t>
            </a:r>
            <a:r>
              <a:rPr lang="hu-HU" sz="1600" dirty="0" err="1">
                <a:solidFill>
                  <a:srgbClr val="000000"/>
                </a:solidFill>
                <a:latin typeface="Consolas" panose="020B0609020204030204" pitchFamily="49" charset="0"/>
              </a:rPr>
              <a:t>propertyName</a:t>
            </a:r>
            <a:r>
              <a:rPr lang="hu-HU" sz="1600" dirty="0">
                <a:solidFill>
                  <a:srgbClr val="000000"/>
                </a:solidFill>
                <a:latin typeface="Consolas" panose="020B0609020204030204" pitchFamily="49" charset="0"/>
              </a:rPr>
              <a:t> = </a:t>
            </a:r>
            <a:r>
              <a:rPr lang="hu-HU" sz="1600" dirty="0">
                <a:solidFill>
                  <a:srgbClr val="2A00FF"/>
                </a:solidFill>
                <a:latin typeface="Consolas" panose="020B0609020204030204" pitchFamily="49" charset="0"/>
              </a:rPr>
              <a:t>"</a:t>
            </a:r>
            <a:r>
              <a:rPr lang="hu-HU" sz="1600" dirty="0" err="1">
                <a:solidFill>
                  <a:srgbClr val="2A00FF"/>
                </a:solidFill>
                <a:latin typeface="Consolas" panose="020B0609020204030204" pitchFamily="49" charset="0"/>
              </a:rPr>
              <a:t>destination</a:t>
            </a:r>
            <a:r>
              <a:rPr lang="hu-HU" sz="1600" dirty="0">
                <a:solidFill>
                  <a:srgbClr val="2A00FF"/>
                </a:solidFill>
                <a:latin typeface="Consolas" panose="020B0609020204030204" pitchFamily="49" charset="0"/>
              </a:rPr>
              <a:t>"</a:t>
            </a:r>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propertyValue</a:t>
            </a:r>
            <a:r>
              <a:rPr lang="hu-HU" sz="1600" dirty="0">
                <a:solidFill>
                  <a:srgbClr val="000000"/>
                </a:solidFill>
                <a:latin typeface="Consolas" panose="020B0609020204030204" pitchFamily="49" charset="0"/>
              </a:rPr>
              <a:t> = </a:t>
            </a:r>
            <a:r>
              <a:rPr lang="hu-HU" sz="1600" dirty="0">
                <a:solidFill>
                  <a:srgbClr val="2A00FF"/>
                </a:solidFill>
                <a:latin typeface="Consolas" panose="020B0609020204030204" pitchFamily="49" charset="0"/>
              </a:rPr>
              <a:t>“</a:t>
            </a:r>
            <a:r>
              <a:rPr lang="en-US" sz="1600" dirty="0">
                <a:solidFill>
                  <a:srgbClr val="2A00FF"/>
                </a:solidFill>
                <a:latin typeface="Consolas" panose="020B0609020204030204" pitchFamily="49" charset="0"/>
              </a:rPr>
              <a:t>MY_QUEUE</a:t>
            </a:r>
            <a:r>
              <a:rPr lang="hu-HU" sz="1600" dirty="0">
                <a:solidFill>
                  <a:srgbClr val="2A00FF"/>
                </a:solidFill>
                <a:latin typeface="Consolas" panose="020B0609020204030204" pitchFamily="49" charset="0"/>
              </a:rPr>
              <a:t>"</a:t>
            </a:r>
            <a:r>
              <a:rPr lang="hu-HU" sz="1600" dirty="0">
                <a:solidFill>
                  <a:srgbClr val="000000"/>
                </a:solidFill>
                <a:latin typeface="Consolas" panose="020B0609020204030204" pitchFamily="49" charset="0"/>
              </a:rPr>
              <a:t>)}</a:t>
            </a:r>
          </a:p>
          <a:p>
            <a:r>
              <a:rPr lang="hu-HU" sz="1600" dirty="0">
                <a:solidFill>
                  <a:srgbClr val="000000"/>
                </a:solidFill>
                <a:latin typeface="Consolas" panose="020B0609020204030204" pitchFamily="49" charset="0"/>
              </a:rPr>
              <a:t>  , </a:t>
            </a:r>
            <a:r>
              <a:rPr lang="hu-HU" sz="1600" dirty="0" err="1">
                <a:solidFill>
                  <a:srgbClr val="000000"/>
                </a:solidFill>
                <a:latin typeface="Consolas" panose="020B0609020204030204" pitchFamily="49" charset="0"/>
              </a:rPr>
              <a:t>mappedName</a:t>
            </a:r>
            <a:r>
              <a:rPr lang="hu-HU" sz="1600" dirty="0">
                <a:solidFill>
                  <a:srgbClr val="000000"/>
                </a:solidFill>
                <a:latin typeface="Consolas" panose="020B0609020204030204" pitchFamily="49" charset="0"/>
              </a:rPr>
              <a:t> = </a:t>
            </a:r>
            <a:r>
              <a:rPr lang="hu-HU"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TestQueueMDB</a:t>
            </a:r>
            <a:r>
              <a:rPr lang="hu-HU" sz="1600" dirty="0">
                <a:solidFill>
                  <a:srgbClr val="2A00FF"/>
                </a:solidFill>
                <a:latin typeface="Consolas" panose="020B0609020204030204" pitchFamily="49" charset="0"/>
              </a:rPr>
              <a:t>"</a:t>
            </a:r>
            <a:r>
              <a:rPr lang="hu-HU" sz="1600" dirty="0">
                <a:solidFill>
                  <a:srgbClr val="000000"/>
                </a:solidFill>
                <a:latin typeface="Consolas" panose="020B0609020204030204" pitchFamily="49" charset="0"/>
              </a:rPr>
              <a:t>)</a:t>
            </a:r>
          </a:p>
          <a:p>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class</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TestQueueMDB</a:t>
            </a:r>
            <a:r>
              <a:rPr lang="hu-HU" sz="1600" b="1"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implements</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MessageListener</a:t>
            </a:r>
            <a:r>
              <a:rPr lang="hu-HU" sz="1600" b="1"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TestQueueMDB</a:t>
            </a:r>
            <a:r>
              <a:rPr lang="hu-HU" sz="1600" b="1"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a:t>
            </a:r>
          </a:p>
          <a:p>
            <a:endParaRPr lang="hu-HU" sz="1600" dirty="0">
              <a:latin typeface="Consolas" panose="020B0609020204030204" pitchFamily="49" charset="0"/>
            </a:endParaRPr>
          </a:p>
          <a:p>
            <a:r>
              <a:rPr lang="hu-HU" sz="1600"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void</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onMessage</a:t>
            </a:r>
            <a:r>
              <a:rPr lang="hu-HU" sz="1600" b="1" dirty="0">
                <a:solidFill>
                  <a:srgbClr val="000000"/>
                </a:solidFill>
                <a:latin typeface="Consolas" panose="020B0609020204030204" pitchFamily="49" charset="0"/>
              </a:rPr>
              <a:t>(</a:t>
            </a:r>
            <a:r>
              <a:rPr lang="hu-HU" sz="1600" b="1" dirty="0" err="1">
                <a:solidFill>
                  <a:srgbClr val="000000"/>
                </a:solidFill>
                <a:latin typeface="Consolas" panose="020B0609020204030204" pitchFamily="49" charset="0"/>
              </a:rPr>
              <a:t>Message</a:t>
            </a:r>
            <a:r>
              <a:rPr lang="hu-HU" sz="1600" b="1" dirty="0">
                <a:solidFill>
                  <a:srgbClr val="000000"/>
                </a:solidFill>
                <a:latin typeface="Consolas" panose="020B0609020204030204" pitchFamily="49" charset="0"/>
              </a:rPr>
              <a:t> </a:t>
            </a:r>
            <a:r>
              <a:rPr lang="hu-HU" sz="1600" b="1" dirty="0" err="1">
                <a:solidFill>
                  <a:srgbClr val="6A3E3E"/>
                </a:solidFill>
                <a:latin typeface="Consolas" panose="020B0609020204030204" pitchFamily="49" charset="0"/>
              </a:rPr>
              <a:t>message</a:t>
            </a:r>
            <a:r>
              <a:rPr lang="hu-HU" sz="1600" b="1"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if</a:t>
            </a:r>
            <a:r>
              <a:rPr lang="hu-HU" sz="1600" b="1" dirty="0">
                <a:solidFill>
                  <a:srgbClr val="000000"/>
                </a:solidFill>
                <a:latin typeface="Consolas" panose="020B0609020204030204" pitchFamily="49" charset="0"/>
              </a:rPr>
              <a:t> (</a:t>
            </a:r>
            <a:r>
              <a:rPr lang="hu-HU" sz="1600" b="1" dirty="0" err="1">
                <a:solidFill>
                  <a:srgbClr val="6A3E3E"/>
                </a:solidFill>
                <a:latin typeface="Consolas" panose="020B0609020204030204" pitchFamily="49" charset="0"/>
              </a:rPr>
              <a:t>message</a:t>
            </a:r>
            <a:r>
              <a:rPr lang="hu-HU" sz="1600" b="1"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instanceof</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TextMessage</a:t>
            </a:r>
            <a:r>
              <a:rPr lang="hu-HU" sz="1600" b="1" dirty="0">
                <a:solidFill>
                  <a:srgbClr val="000000"/>
                </a:solidFill>
                <a:latin typeface="Consolas" panose="020B0609020204030204" pitchFamily="49" charset="0"/>
              </a:rPr>
              <a:t>) {</a:t>
            </a:r>
          </a:p>
          <a:p>
            <a:pPr lvl="1"/>
            <a:r>
              <a:rPr lang="hu-HU" sz="1600" b="1" dirty="0">
                <a:solidFill>
                  <a:srgbClr val="7F0055"/>
                </a:solidFill>
                <a:latin typeface="Consolas" panose="020B0609020204030204" pitchFamily="49" charset="0"/>
              </a:rPr>
              <a:t>		</a:t>
            </a:r>
            <a:r>
              <a:rPr lang="hu-HU" sz="1600" b="1" dirty="0" err="1">
                <a:solidFill>
                  <a:srgbClr val="7F0055"/>
                </a:solidFill>
                <a:latin typeface="Consolas" panose="020B0609020204030204" pitchFamily="49" charset="0"/>
              </a:rPr>
              <a:t>try</a:t>
            </a:r>
            <a:r>
              <a:rPr lang="hu-HU" sz="1600" b="1" dirty="0">
                <a:solidFill>
                  <a:srgbClr val="000000"/>
                </a:solidFill>
                <a:latin typeface="Consolas" panose="020B0609020204030204" pitchFamily="49" charset="0"/>
              </a:rPr>
              <a:t> {</a:t>
            </a:r>
          </a:p>
          <a:p>
            <a:pPr lvl="1"/>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System.</a:t>
            </a:r>
            <a:r>
              <a:rPr lang="hu-HU" sz="1600" b="1" i="1" dirty="0" err="1">
                <a:solidFill>
                  <a:srgbClr val="0000C0"/>
                </a:solidFill>
                <a:latin typeface="Consolas" panose="020B0609020204030204" pitchFamily="49" charset="0"/>
              </a:rPr>
              <a:t>out</a:t>
            </a:r>
            <a:r>
              <a:rPr lang="hu-HU" sz="1600" b="1" i="1" dirty="0" err="1">
                <a:solidFill>
                  <a:srgbClr val="000000"/>
                </a:solidFill>
                <a:latin typeface="Consolas" panose="020B0609020204030204" pitchFamily="49" charset="0"/>
              </a:rPr>
              <a:t>.println</a:t>
            </a:r>
            <a:r>
              <a:rPr lang="hu-HU" sz="1600" b="1" i="1" dirty="0">
                <a:solidFill>
                  <a:srgbClr val="000000"/>
                </a:solidFill>
                <a:latin typeface="Consolas" panose="020B0609020204030204" pitchFamily="49" charset="0"/>
              </a:rPr>
              <a:t>(</a:t>
            </a:r>
            <a:r>
              <a:rPr lang="hu-HU" sz="1600" b="1" i="1" dirty="0">
                <a:solidFill>
                  <a:srgbClr val="2A00FF"/>
                </a:solidFill>
                <a:latin typeface="Consolas" panose="020B0609020204030204" pitchFamily="49" charset="0"/>
              </a:rPr>
              <a:t>"</a:t>
            </a:r>
            <a:r>
              <a:rPr lang="hu-HU" sz="1600" b="1" i="1" dirty="0" err="1">
                <a:solidFill>
                  <a:srgbClr val="2A00FF"/>
                </a:solidFill>
                <a:latin typeface="Consolas" panose="020B0609020204030204" pitchFamily="49" charset="0"/>
              </a:rPr>
              <a:t>TextMessage</a:t>
            </a:r>
            <a:r>
              <a:rPr lang="hu-HU" sz="1600" b="1" i="1" dirty="0">
                <a:solidFill>
                  <a:srgbClr val="2A00FF"/>
                </a:solidFill>
                <a:latin typeface="Consolas" panose="020B0609020204030204" pitchFamily="49" charset="0"/>
              </a:rPr>
              <a:t>, "</a:t>
            </a:r>
            <a:r>
              <a:rPr lang="hu-HU" sz="1600" b="1" i="1" dirty="0">
                <a:solidFill>
                  <a:srgbClr val="000000"/>
                </a:solidFill>
                <a:latin typeface="Consolas" panose="020B0609020204030204" pitchFamily="49" charset="0"/>
              </a:rPr>
              <a:t> + ((</a:t>
            </a:r>
            <a:r>
              <a:rPr lang="hu-HU" sz="1600" b="1" i="1" dirty="0" err="1">
                <a:solidFill>
                  <a:srgbClr val="000000"/>
                </a:solidFill>
                <a:latin typeface="Consolas" panose="020B0609020204030204" pitchFamily="49" charset="0"/>
              </a:rPr>
              <a:t>TextMessage</a:t>
            </a:r>
            <a:r>
              <a:rPr lang="hu-HU" sz="1600" b="1" i="1" dirty="0">
                <a:solidFill>
                  <a:srgbClr val="000000"/>
                </a:solidFill>
                <a:latin typeface="Consolas" panose="020B0609020204030204" pitchFamily="49" charset="0"/>
              </a:rPr>
              <a:t>) </a:t>
            </a:r>
            <a:r>
              <a:rPr lang="hu-HU" sz="1600" b="1" i="1" dirty="0" err="1">
                <a:solidFill>
                  <a:srgbClr val="6A3E3E"/>
                </a:solidFill>
                <a:latin typeface="Consolas" panose="020B0609020204030204" pitchFamily="49" charset="0"/>
              </a:rPr>
              <a:t>message</a:t>
            </a:r>
            <a:r>
              <a:rPr lang="hu-HU" sz="1600" b="1" i="1" dirty="0">
                <a:solidFill>
                  <a:srgbClr val="000000"/>
                </a:solidFill>
                <a:latin typeface="Consolas" panose="020B0609020204030204" pitchFamily="49" charset="0"/>
              </a:rPr>
              <a:t>).</a:t>
            </a:r>
            <a:r>
              <a:rPr lang="hu-HU" sz="1600" b="1" i="1" dirty="0" err="1">
                <a:solidFill>
                  <a:srgbClr val="000000"/>
                </a:solidFill>
                <a:latin typeface="Consolas" panose="020B0609020204030204" pitchFamily="49" charset="0"/>
              </a:rPr>
              <a:t>getText</a:t>
            </a:r>
            <a:r>
              <a:rPr lang="hu-HU" sz="1600" b="1" i="1" dirty="0">
                <a:solidFill>
                  <a:srgbClr val="000000"/>
                </a:solidFill>
                <a:latin typeface="Consolas" panose="020B0609020204030204" pitchFamily="49" charset="0"/>
              </a:rPr>
              <a:t>());</a:t>
            </a:r>
          </a:p>
          <a:p>
            <a:pPr lvl="1"/>
            <a:r>
              <a:rPr lang="hu-HU" sz="1600" dirty="0">
                <a:solidFill>
                  <a:srgbClr val="000000"/>
                </a:solidFill>
                <a:latin typeface="Consolas" panose="020B0609020204030204" pitchFamily="49" charset="0"/>
              </a:rPr>
              <a:t>		} </a:t>
            </a:r>
            <a:r>
              <a:rPr lang="hu-HU" sz="1600" b="1" dirty="0" err="1">
                <a:solidFill>
                  <a:srgbClr val="7F0055"/>
                </a:solidFill>
                <a:latin typeface="Consolas" panose="020B0609020204030204" pitchFamily="49" charset="0"/>
              </a:rPr>
              <a:t>catch</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JMSException</a:t>
            </a:r>
            <a:r>
              <a:rPr lang="hu-HU" sz="1600" b="1" dirty="0">
                <a:solidFill>
                  <a:srgbClr val="000000"/>
                </a:solidFill>
                <a:latin typeface="Consolas" panose="020B0609020204030204" pitchFamily="49" charset="0"/>
              </a:rPr>
              <a:t> </a:t>
            </a:r>
            <a:r>
              <a:rPr lang="hu-HU" sz="1600" b="1" dirty="0">
                <a:solidFill>
                  <a:srgbClr val="6A3E3E"/>
                </a:solidFill>
                <a:latin typeface="Consolas" panose="020B0609020204030204" pitchFamily="49" charset="0"/>
              </a:rPr>
              <a:t>e</a:t>
            </a:r>
            <a:r>
              <a:rPr lang="hu-HU" sz="1600" b="1" dirty="0">
                <a:solidFill>
                  <a:srgbClr val="000000"/>
                </a:solidFill>
                <a:latin typeface="Consolas" panose="020B0609020204030204" pitchFamily="49" charset="0"/>
              </a:rPr>
              <a:t>) {</a:t>
            </a:r>
          </a:p>
          <a:p>
            <a:pPr lvl="1"/>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System.</a:t>
            </a:r>
            <a:r>
              <a:rPr lang="hu-HU" sz="1600" b="1" i="1" dirty="0" err="1">
                <a:solidFill>
                  <a:srgbClr val="0000C0"/>
                </a:solidFill>
                <a:latin typeface="Consolas" panose="020B0609020204030204" pitchFamily="49" charset="0"/>
              </a:rPr>
              <a:t>out</a:t>
            </a:r>
            <a:r>
              <a:rPr lang="hu-HU" sz="1600" b="1" i="1" dirty="0" err="1">
                <a:solidFill>
                  <a:srgbClr val="000000"/>
                </a:solidFill>
                <a:latin typeface="Consolas" panose="020B0609020204030204" pitchFamily="49" charset="0"/>
              </a:rPr>
              <a:t>.println</a:t>
            </a:r>
            <a:r>
              <a:rPr lang="hu-HU" sz="1600" b="1" i="1" dirty="0">
                <a:solidFill>
                  <a:srgbClr val="000000"/>
                </a:solidFill>
                <a:latin typeface="Consolas" panose="020B0609020204030204" pitchFamily="49" charset="0"/>
              </a:rPr>
              <a:t>(</a:t>
            </a:r>
            <a:r>
              <a:rPr lang="hu-HU" sz="1600" b="1" i="1" dirty="0">
                <a:solidFill>
                  <a:srgbClr val="6A3E3E"/>
                </a:solidFill>
                <a:latin typeface="Consolas" panose="020B0609020204030204" pitchFamily="49" charset="0"/>
              </a:rPr>
              <a:t>e</a:t>
            </a:r>
            <a:r>
              <a:rPr lang="hu-HU" sz="1600" b="1" i="1" dirty="0">
                <a:solidFill>
                  <a:srgbClr val="000000"/>
                </a:solidFill>
                <a:latin typeface="Consolas" panose="020B0609020204030204" pitchFamily="49" charset="0"/>
              </a:rPr>
              <a:t>);</a:t>
            </a:r>
          </a:p>
          <a:p>
            <a:pPr lvl="1"/>
            <a:r>
              <a:rPr lang="hu-HU" sz="1600"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 </a:t>
            </a:r>
            <a:r>
              <a:rPr lang="hu-HU" sz="1600" b="1" dirty="0" err="1">
                <a:solidFill>
                  <a:srgbClr val="7F0055"/>
                </a:solidFill>
                <a:latin typeface="Consolas" panose="020B0609020204030204" pitchFamily="49" charset="0"/>
              </a:rPr>
              <a:t>else</a:t>
            </a:r>
            <a:r>
              <a:rPr lang="hu-HU" sz="1600" b="1"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System.</a:t>
            </a:r>
            <a:r>
              <a:rPr lang="hu-HU" sz="1600" b="1" i="1" dirty="0" err="1">
                <a:solidFill>
                  <a:srgbClr val="0000C0"/>
                </a:solidFill>
                <a:latin typeface="Consolas" panose="020B0609020204030204" pitchFamily="49" charset="0"/>
              </a:rPr>
              <a:t>out</a:t>
            </a:r>
            <a:r>
              <a:rPr lang="hu-HU" sz="1600" b="1" i="1" dirty="0" err="1">
                <a:solidFill>
                  <a:srgbClr val="000000"/>
                </a:solidFill>
                <a:latin typeface="Consolas" panose="020B0609020204030204" pitchFamily="49" charset="0"/>
              </a:rPr>
              <a:t>.println</a:t>
            </a:r>
            <a:r>
              <a:rPr lang="hu-HU" sz="1600" b="1" i="1" dirty="0">
                <a:solidFill>
                  <a:srgbClr val="000000"/>
                </a:solidFill>
                <a:latin typeface="Consolas" panose="020B0609020204030204" pitchFamily="49" charset="0"/>
              </a:rPr>
              <a:t>(</a:t>
            </a:r>
            <a:r>
              <a:rPr lang="hu-HU" sz="1600" b="1" i="1" dirty="0">
                <a:solidFill>
                  <a:srgbClr val="2A00FF"/>
                </a:solidFill>
                <a:latin typeface="Consolas" panose="020B0609020204030204" pitchFamily="49" charset="0"/>
              </a:rPr>
              <a:t>"No </a:t>
            </a:r>
            <a:r>
              <a:rPr lang="hu-HU" sz="1600" b="1" i="1" dirty="0" err="1">
                <a:solidFill>
                  <a:srgbClr val="2A00FF"/>
                </a:solidFill>
                <a:latin typeface="Consolas" panose="020B0609020204030204" pitchFamily="49" charset="0"/>
              </a:rPr>
              <a:t>TextMessage</a:t>
            </a:r>
            <a:r>
              <a:rPr lang="hu-HU" sz="1600" b="1" i="1" dirty="0">
                <a:solidFill>
                  <a:srgbClr val="2A00FF"/>
                </a:solidFill>
                <a:latin typeface="Consolas" panose="020B0609020204030204" pitchFamily="49" charset="0"/>
              </a:rPr>
              <a:t>"</a:t>
            </a:r>
            <a:r>
              <a:rPr lang="hu-HU" sz="1600" b="1" i="1" dirty="0">
                <a:solidFill>
                  <a:srgbClr val="000000"/>
                </a:solidFill>
                <a:latin typeface="Consolas" panose="020B0609020204030204" pitchFamily="49" charset="0"/>
              </a:rPr>
              <a:t>);</a:t>
            </a:r>
          </a:p>
          <a:p>
            <a:r>
              <a:rPr lang="hu-HU" sz="1600" dirty="0">
                <a:solidFill>
                  <a:srgbClr val="000000"/>
                </a:solidFill>
                <a:latin typeface="Consolas" panose="020B0609020204030204" pitchFamily="49" charset="0"/>
              </a:rPr>
              <a:t>	}</a:t>
            </a:r>
          </a:p>
          <a:p>
            <a:r>
              <a:rPr lang="hu-HU" sz="1600" dirty="0">
                <a:solidFill>
                  <a:srgbClr val="000000"/>
                </a:solidFill>
                <a:latin typeface="Consolas" panose="020B0609020204030204" pitchFamily="49" charset="0"/>
              </a:rPr>
              <a:t>   }</a:t>
            </a:r>
            <a:endParaRPr lang="hu-HU" sz="1600" dirty="0">
              <a:latin typeface="Consolas" panose="020B0609020204030204" pitchFamily="49" charset="0"/>
            </a:endParaRPr>
          </a:p>
          <a:p>
            <a:r>
              <a:rPr lang="hu-HU" sz="1600" dirty="0">
                <a:solidFill>
                  <a:srgbClr val="000000"/>
                </a:solidFill>
                <a:latin typeface="Consolas" panose="020B0609020204030204" pitchFamily="49" charset="0"/>
              </a:rPr>
              <a:t>}</a:t>
            </a:r>
            <a:endParaRPr lang="hu-HU" sz="1600" dirty="0"/>
          </a:p>
        </p:txBody>
      </p:sp>
    </p:spTree>
    <p:extLst>
      <p:ext uri="{BB962C8B-B14F-4D97-AF65-F5344CB8AC3E}">
        <p14:creationId xmlns:p14="http://schemas.microsoft.com/office/powerpoint/2010/main" val="3946772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MDB</a:t>
            </a:r>
            <a:r>
              <a:rPr lang="en-US" dirty="0"/>
              <a:t> – Example</a:t>
            </a:r>
            <a:r>
              <a:rPr lang="hu-HU" dirty="0"/>
              <a:t> EJB2 </a:t>
            </a:r>
            <a:r>
              <a:rPr lang="hu-HU" dirty="0" err="1"/>
              <a:t>ejb-jar.xml</a:t>
            </a:r>
            <a:endParaRPr lang="hu-HU" dirty="0"/>
          </a:p>
        </p:txBody>
      </p:sp>
      <p:sp>
        <p:nvSpPr>
          <p:cNvPr id="3" name="Rectangle 2"/>
          <p:cNvSpPr/>
          <p:nvPr/>
        </p:nvSpPr>
        <p:spPr>
          <a:xfrm>
            <a:off x="402336" y="1384987"/>
            <a:ext cx="11387328" cy="4770537"/>
          </a:xfrm>
          <a:prstGeom prst="rect">
            <a:avLst/>
          </a:prstGeom>
        </p:spPr>
        <p:txBody>
          <a:bodyPr wrap="square">
            <a:spAutoFit/>
          </a:bodyPr>
          <a:lstStyle/>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xml</a:t>
            </a:r>
            <a:r>
              <a:rPr lang="hu-HU" sz="1600" dirty="0">
                <a:solidFill>
                  <a:srgbClr val="3F7F7F"/>
                </a:solidFill>
                <a:latin typeface="Consolas" panose="020B0609020204030204" pitchFamily="49" charset="0"/>
              </a:rPr>
              <a:t> </a:t>
            </a:r>
            <a:r>
              <a:rPr lang="hu-HU" sz="1600" dirty="0">
                <a:solidFill>
                  <a:srgbClr val="7F007F"/>
                </a:solidFill>
                <a:latin typeface="Consolas" panose="020B0609020204030204" pitchFamily="49" charset="0"/>
              </a:rPr>
              <a:t>version</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"1.0" </a:t>
            </a:r>
            <a:r>
              <a:rPr lang="hu-HU" sz="1600" i="1" dirty="0" err="1">
                <a:solidFill>
                  <a:srgbClr val="7F007F"/>
                </a:solidFill>
                <a:latin typeface="Consolas" panose="020B0609020204030204" pitchFamily="49" charset="0"/>
              </a:rPr>
              <a:t>encoding</a:t>
            </a:r>
            <a:r>
              <a:rPr lang="hu-HU" sz="1600" i="1"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"UTF-8"</a:t>
            </a:r>
            <a:r>
              <a:rPr lang="hu-HU" sz="1600" i="1" dirty="0">
                <a:solidFill>
                  <a:srgbClr val="008080"/>
                </a:solidFill>
                <a:latin typeface="Consolas" panose="020B0609020204030204" pitchFamily="49" charset="0"/>
              </a:rPr>
              <a:t>?&gt;</a:t>
            </a:r>
          </a:p>
          <a:p>
            <a:r>
              <a:rPr lang="hu-HU" sz="1600" dirty="0">
                <a:solidFill>
                  <a:srgbClr val="008080"/>
                </a:solidFill>
                <a:latin typeface="Consolas" panose="020B0609020204030204" pitchFamily="49" charset="0"/>
              </a:rPr>
              <a:t>&lt;!</a:t>
            </a:r>
            <a:r>
              <a:rPr lang="hu-HU" sz="1600" dirty="0">
                <a:solidFill>
                  <a:srgbClr val="3F7F7F"/>
                </a:solidFill>
                <a:latin typeface="Consolas" panose="020B0609020204030204" pitchFamily="49" charset="0"/>
              </a:rPr>
              <a:t>DOCTYPE </a:t>
            </a:r>
            <a:r>
              <a:rPr lang="hu-HU" sz="1600" dirty="0" err="1">
                <a:solidFill>
                  <a:srgbClr val="008080"/>
                </a:solidFill>
                <a:latin typeface="Consolas" panose="020B0609020204030204" pitchFamily="49" charset="0"/>
              </a:rPr>
              <a:t>ejb-jar</a:t>
            </a:r>
            <a:r>
              <a:rPr lang="hu-HU" sz="1600" dirty="0">
                <a:solidFill>
                  <a:srgbClr val="008080"/>
                </a:solidFill>
                <a:latin typeface="Consolas" panose="020B0609020204030204" pitchFamily="49" charset="0"/>
              </a:rPr>
              <a:t> </a:t>
            </a:r>
            <a:r>
              <a:rPr lang="hu-HU" sz="1600" dirty="0">
                <a:solidFill>
                  <a:srgbClr val="808080"/>
                </a:solidFill>
                <a:latin typeface="Consolas" panose="020B0609020204030204" pitchFamily="49" charset="0"/>
              </a:rPr>
              <a:t>PUBLIC </a:t>
            </a:r>
            <a:r>
              <a:rPr lang="hu-HU" sz="1600" dirty="0">
                <a:solidFill>
                  <a:srgbClr val="008080"/>
                </a:solidFill>
                <a:latin typeface="Consolas" panose="020B0609020204030204" pitchFamily="49" charset="0"/>
              </a:rPr>
              <a:t>"-//Sun Microsystems, Inc.//DTD </a:t>
            </a:r>
            <a:r>
              <a:rPr lang="hu-HU" sz="1600" dirty="0" err="1">
                <a:solidFill>
                  <a:srgbClr val="008080"/>
                </a:solidFill>
                <a:latin typeface="Consolas" panose="020B0609020204030204" pitchFamily="49" charset="0"/>
              </a:rPr>
              <a:t>Enterprise</a:t>
            </a:r>
            <a:r>
              <a:rPr lang="hu-HU" sz="1600" dirty="0">
                <a:solidFill>
                  <a:srgbClr val="008080"/>
                </a:solidFill>
                <a:latin typeface="Consolas" panose="020B0609020204030204" pitchFamily="49" charset="0"/>
              </a:rPr>
              <a:t> </a:t>
            </a:r>
            <a:r>
              <a:rPr lang="hu-HU" sz="1600" dirty="0" err="1">
                <a:solidFill>
                  <a:srgbClr val="008080"/>
                </a:solidFill>
                <a:latin typeface="Consolas" panose="020B0609020204030204" pitchFamily="49" charset="0"/>
              </a:rPr>
              <a:t>JavaBeans</a:t>
            </a:r>
            <a:r>
              <a:rPr lang="hu-HU" sz="1600" dirty="0">
                <a:solidFill>
                  <a:srgbClr val="008080"/>
                </a:solidFill>
                <a:latin typeface="Consolas" panose="020B0609020204030204" pitchFamily="49" charset="0"/>
              </a:rPr>
              <a:t> 2.0//EN" </a:t>
            </a:r>
            <a:r>
              <a:rPr lang="hu-HU" sz="1600" dirty="0">
                <a:solidFill>
                  <a:srgbClr val="3F7F5F"/>
                </a:solidFill>
                <a:latin typeface="Consolas" panose="020B0609020204030204" pitchFamily="49" charset="0"/>
              </a:rPr>
              <a:t>"http://java.sun.com/dtd/ejb-jar_2_0.dtd"</a:t>
            </a:r>
            <a:r>
              <a:rPr lang="hu-HU" sz="1600" dirty="0">
                <a:solidFill>
                  <a:srgbClr val="008080"/>
                </a:solidFill>
                <a:latin typeface="Consolas" panose="020B0609020204030204" pitchFamily="49" charset="0"/>
              </a:rPr>
              <a:t>&gt;</a:t>
            </a:r>
          </a:p>
          <a:p>
            <a:endParaRPr lang="hu-HU" sz="1600" dirty="0">
              <a:latin typeface="Consolas" panose="020B0609020204030204" pitchFamily="49" charset="0"/>
            </a:endParaRP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ejb-jar</a:t>
            </a:r>
            <a:r>
              <a:rPr lang="hu-HU" sz="1600" dirty="0">
                <a:solidFill>
                  <a:srgbClr val="3F7F7F"/>
                </a:solidFill>
                <a:latin typeface="Consolas" panose="020B0609020204030204" pitchFamily="49" charset="0"/>
              </a:rPr>
              <a:t> </a:t>
            </a:r>
            <a:r>
              <a:rPr lang="hu-HU" sz="1600" dirty="0" err="1">
                <a:solidFill>
                  <a:srgbClr val="7F007F"/>
                </a:solidFill>
                <a:latin typeface="Consolas" panose="020B0609020204030204" pitchFamily="49" charset="0"/>
              </a:rPr>
              <a:t>id</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a:t>
            </a:r>
            <a:r>
              <a:rPr lang="hu-HU" sz="1600" i="1" dirty="0" err="1">
                <a:solidFill>
                  <a:srgbClr val="2A00FF"/>
                </a:solidFill>
                <a:latin typeface="Consolas" panose="020B0609020204030204" pitchFamily="49" charset="0"/>
              </a:rPr>
              <a:t>ejb-jar</a:t>
            </a:r>
            <a:r>
              <a:rPr lang="hu-HU" sz="1600" i="1" dirty="0">
                <a:solidFill>
                  <a:srgbClr val="2A00FF"/>
                </a:solidFill>
                <a:latin typeface="Consolas" panose="020B0609020204030204" pitchFamily="49" charset="0"/>
              </a:rPr>
              <a:t>_ID"</a:t>
            </a:r>
            <a:r>
              <a:rPr lang="hu-HU" sz="1600" i="1"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display-name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ClavisMTIQ</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display-name</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enterprise-beans</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display-name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MessageListener</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display-name</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ejb-name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MessageListener</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ejb-name</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ejb-class</a:t>
            </a:r>
            <a:r>
              <a:rPr lang="hu-HU" sz="1600" dirty="0">
                <a:solidFill>
                  <a:srgbClr val="008080"/>
                </a:solidFill>
                <a:latin typeface="Consolas" panose="020B0609020204030204" pitchFamily="49" charset="0"/>
              </a:rPr>
              <a:t>&gt;</a:t>
            </a:r>
            <a:r>
              <a:rPr lang="hu-HU" sz="1600" dirty="0">
                <a:solidFill>
                  <a:srgbClr val="000000"/>
                </a:solidFill>
                <a:latin typeface="Consolas" panose="020B0609020204030204" pitchFamily="49" charset="0"/>
              </a:rPr>
              <a:t>hu.dorsum.clavis.modules.interfaces.ejb.listener.MessageListenerBean</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ejb-class</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transaction-type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Container</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transaction-type</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message-driven-destination</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	&lt;</a:t>
            </a:r>
            <a:r>
              <a:rPr lang="hu-HU" sz="1600" dirty="0" err="1">
                <a:solidFill>
                  <a:srgbClr val="3F7F7F"/>
                </a:solidFill>
                <a:latin typeface="Consolas" panose="020B0609020204030204" pitchFamily="49" charset="0"/>
              </a:rPr>
              <a:t>destination-type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javax.jms.Queue</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destination-type</a:t>
            </a:r>
            <a:r>
              <a:rPr lang="hu-HU" sz="1600" dirty="0">
                <a:solidFill>
                  <a:srgbClr val="008080"/>
                </a:solidFill>
                <a:latin typeface="Consolas" panose="020B0609020204030204" pitchFamily="49" charset="0"/>
              </a:rPr>
              <a:t>&gt;</a:t>
            </a:r>
          </a:p>
          <a:p>
            <a:pPr lvl="3"/>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message-driven-destination</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enterprise-beans</a:t>
            </a:r>
            <a:r>
              <a:rPr lang="hu-HU" sz="1600" dirty="0">
                <a:solidFill>
                  <a:srgbClr val="008080"/>
                </a:solidFill>
                <a:latin typeface="Consolas" panose="020B0609020204030204" pitchFamily="49" charset="0"/>
              </a:rPr>
              <a:t>&gt;</a:t>
            </a: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ejb-jar</a:t>
            </a:r>
            <a:r>
              <a:rPr lang="hu-HU" sz="1600" dirty="0">
                <a:solidFill>
                  <a:srgbClr val="008080"/>
                </a:solidFill>
                <a:latin typeface="Consolas" panose="020B0609020204030204" pitchFamily="49" charset="0"/>
              </a:rPr>
              <a:t>&gt;</a:t>
            </a:r>
            <a:endParaRPr lang="hu-HU" sz="1600" dirty="0"/>
          </a:p>
        </p:txBody>
      </p:sp>
    </p:spTree>
    <p:extLst>
      <p:ext uri="{BB962C8B-B14F-4D97-AF65-F5344CB8AC3E}">
        <p14:creationId xmlns:p14="http://schemas.microsoft.com/office/powerpoint/2010/main" val="2722777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MDB</a:t>
            </a:r>
            <a:r>
              <a:rPr lang="en-US" dirty="0"/>
              <a:t>– Example</a:t>
            </a:r>
            <a:r>
              <a:rPr lang="hu-HU" dirty="0"/>
              <a:t> EJB2 </a:t>
            </a:r>
            <a:r>
              <a:rPr lang="hu-HU" dirty="0" err="1"/>
              <a:t>weblogic-ejb-jar.xml</a:t>
            </a:r>
            <a:endParaRPr lang="hu-HU" dirty="0"/>
          </a:p>
        </p:txBody>
      </p:sp>
      <p:sp>
        <p:nvSpPr>
          <p:cNvPr id="4" name="Rectangle 3"/>
          <p:cNvSpPr/>
          <p:nvPr/>
        </p:nvSpPr>
        <p:spPr>
          <a:xfrm>
            <a:off x="365760" y="1055803"/>
            <a:ext cx="11460480" cy="5262979"/>
          </a:xfrm>
          <a:prstGeom prst="rect">
            <a:avLst/>
          </a:prstGeom>
        </p:spPr>
        <p:txBody>
          <a:bodyPr wrap="square">
            <a:spAutoFit/>
          </a:bodyPr>
          <a:lstStyle/>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xml</a:t>
            </a:r>
            <a:r>
              <a:rPr lang="hu-HU" sz="1600" dirty="0">
                <a:solidFill>
                  <a:srgbClr val="3F7F7F"/>
                </a:solidFill>
                <a:latin typeface="Consolas" panose="020B0609020204030204" pitchFamily="49" charset="0"/>
              </a:rPr>
              <a:t> </a:t>
            </a:r>
            <a:r>
              <a:rPr lang="hu-HU" sz="1600" dirty="0">
                <a:solidFill>
                  <a:srgbClr val="7F007F"/>
                </a:solidFill>
                <a:latin typeface="Consolas" panose="020B0609020204030204" pitchFamily="49" charset="0"/>
              </a:rPr>
              <a:t>version</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"1.0" </a:t>
            </a:r>
            <a:r>
              <a:rPr lang="hu-HU" sz="1600" i="1" dirty="0" err="1">
                <a:solidFill>
                  <a:srgbClr val="7F007F"/>
                </a:solidFill>
                <a:latin typeface="Consolas" panose="020B0609020204030204" pitchFamily="49" charset="0"/>
              </a:rPr>
              <a:t>encoding</a:t>
            </a:r>
            <a:r>
              <a:rPr lang="hu-HU" sz="1600" i="1"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"UTF-8"</a:t>
            </a:r>
            <a:r>
              <a:rPr lang="hu-HU" sz="1600" i="1" dirty="0">
                <a:solidFill>
                  <a:srgbClr val="008080"/>
                </a:solidFill>
                <a:latin typeface="Consolas" panose="020B0609020204030204" pitchFamily="49" charset="0"/>
              </a:rPr>
              <a:t>?&gt;</a:t>
            </a:r>
            <a:endParaRPr lang="hu-HU" sz="1600" dirty="0">
              <a:latin typeface="Consolas" panose="020B0609020204030204" pitchFamily="49" charset="0"/>
            </a:endParaRP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weblogic-ejb-jar</a:t>
            </a:r>
            <a:r>
              <a:rPr lang="hu-HU" sz="1600" dirty="0">
                <a:solidFill>
                  <a:srgbClr val="3F7F7F"/>
                </a:solidFill>
                <a:latin typeface="Consolas" panose="020B0609020204030204" pitchFamily="49" charset="0"/>
              </a:rPr>
              <a:t> </a:t>
            </a:r>
            <a:r>
              <a:rPr lang="hu-HU" sz="1600" dirty="0" err="1">
                <a:solidFill>
                  <a:srgbClr val="7F007F"/>
                </a:solidFill>
                <a:latin typeface="Consolas" panose="020B0609020204030204" pitchFamily="49" charset="0"/>
              </a:rPr>
              <a:t>xmlns</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"http://www.bea.com/ns/weblogic/10.0"</a:t>
            </a:r>
          </a:p>
          <a:p>
            <a:r>
              <a:rPr lang="hu-HU" sz="1600" dirty="0" err="1">
                <a:solidFill>
                  <a:srgbClr val="7F007F"/>
                </a:solidFill>
                <a:latin typeface="Consolas" panose="020B0609020204030204" pitchFamily="49" charset="0"/>
              </a:rPr>
              <a:t>xmlns</a:t>
            </a:r>
            <a:r>
              <a:rPr lang="hu-HU" sz="1600" dirty="0">
                <a:solidFill>
                  <a:srgbClr val="7F007F"/>
                </a:solidFill>
                <a:latin typeface="Consolas" panose="020B0609020204030204" pitchFamily="49" charset="0"/>
              </a:rPr>
              <a:t>:</a:t>
            </a:r>
            <a:r>
              <a:rPr lang="hu-HU" sz="1600" dirty="0" err="1">
                <a:solidFill>
                  <a:srgbClr val="7F007F"/>
                </a:solidFill>
                <a:latin typeface="Consolas" panose="020B0609020204030204" pitchFamily="49" charset="0"/>
              </a:rPr>
              <a:t>xsi</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"http://www.w3.org/2001/</a:t>
            </a:r>
            <a:r>
              <a:rPr lang="hu-HU" sz="1600" i="1" dirty="0" err="1">
                <a:solidFill>
                  <a:srgbClr val="2A00FF"/>
                </a:solidFill>
                <a:latin typeface="Consolas" panose="020B0609020204030204" pitchFamily="49" charset="0"/>
              </a:rPr>
              <a:t>XMLSchema-instance</a:t>
            </a:r>
            <a:r>
              <a:rPr lang="hu-HU" sz="1600" i="1" dirty="0">
                <a:solidFill>
                  <a:srgbClr val="2A00FF"/>
                </a:solidFill>
                <a:latin typeface="Consolas" panose="020B0609020204030204" pitchFamily="49" charset="0"/>
              </a:rPr>
              <a:t>"</a:t>
            </a:r>
          </a:p>
          <a:p>
            <a:r>
              <a:rPr lang="hu-HU" sz="1600" dirty="0" err="1">
                <a:solidFill>
                  <a:srgbClr val="7F007F"/>
                </a:solidFill>
                <a:latin typeface="Consolas" panose="020B0609020204030204" pitchFamily="49" charset="0"/>
              </a:rPr>
              <a:t>xsi</a:t>
            </a:r>
            <a:r>
              <a:rPr lang="hu-HU" sz="1600" dirty="0">
                <a:solidFill>
                  <a:srgbClr val="7F007F"/>
                </a:solidFill>
                <a:latin typeface="Consolas" panose="020B0609020204030204" pitchFamily="49" charset="0"/>
              </a:rPr>
              <a:t>:</a:t>
            </a:r>
            <a:r>
              <a:rPr lang="hu-HU" sz="1600" dirty="0" err="1">
                <a:solidFill>
                  <a:srgbClr val="7F007F"/>
                </a:solidFill>
                <a:latin typeface="Consolas" panose="020B0609020204030204" pitchFamily="49" charset="0"/>
              </a:rPr>
              <a:t>schemaLocation</a:t>
            </a:r>
            <a:r>
              <a:rPr lang="hu-HU" sz="1600" dirty="0">
                <a:solidFill>
                  <a:srgbClr val="000000"/>
                </a:solidFill>
                <a:latin typeface="Consolas" panose="020B0609020204030204" pitchFamily="49" charset="0"/>
              </a:rPr>
              <a:t>=</a:t>
            </a:r>
            <a:r>
              <a:rPr lang="hu-HU" sz="1600" i="1" dirty="0">
                <a:solidFill>
                  <a:srgbClr val="2A00FF"/>
                </a:solidFill>
                <a:latin typeface="Consolas" panose="020B0609020204030204" pitchFamily="49" charset="0"/>
              </a:rPr>
              <a:t>"http://www.bea.com/ns/weblogic/10.0 http://www.bea.com/ns/weblogic/10.0/weblogic-ejb-jar.xsd"</a:t>
            </a:r>
            <a:r>
              <a:rPr lang="hu-HU" sz="1600" i="1" dirty="0">
                <a:solidFill>
                  <a:srgbClr val="008080"/>
                </a:solidFill>
                <a:latin typeface="Consolas" panose="020B0609020204030204" pitchFamily="49" charset="0"/>
              </a:rPr>
              <a:t>&gt;</a:t>
            </a:r>
          </a:p>
          <a:p>
            <a:endParaRPr lang="hu-HU" sz="1600" dirty="0">
              <a:latin typeface="Consolas" panose="020B0609020204030204" pitchFamily="49" charset="0"/>
            </a:endParaRP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weblogic-enterprise-bean</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ejb-name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MessageListener</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ejb-name</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message-driven-descriptor</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pool</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	&lt;</a:t>
            </a:r>
            <a:r>
              <a:rPr lang="hu-HU" sz="1600" dirty="0" err="1">
                <a:solidFill>
                  <a:srgbClr val="3F7F7F"/>
                </a:solidFill>
                <a:latin typeface="Consolas" panose="020B0609020204030204" pitchFamily="49" charset="0"/>
              </a:rPr>
              <a:t>max-beans-in-free-pool</a:t>
            </a:r>
            <a:r>
              <a:rPr lang="hu-HU" sz="1600" dirty="0">
                <a:solidFill>
                  <a:srgbClr val="008080"/>
                </a:solidFill>
                <a:latin typeface="Consolas" panose="020B0609020204030204" pitchFamily="49" charset="0"/>
              </a:rPr>
              <a:t>&gt;</a:t>
            </a:r>
            <a:r>
              <a:rPr lang="hu-HU" sz="1600" dirty="0">
                <a:solidFill>
                  <a:srgbClr val="000000"/>
                </a:solidFill>
                <a:latin typeface="Consolas" panose="020B0609020204030204" pitchFamily="49" charset="0"/>
              </a:rPr>
              <a:t>10</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max-beans-in-free-pool</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pool</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destination-jndi-name</a:t>
            </a:r>
            <a:r>
              <a:rPr lang="hu-HU" sz="1600" dirty="0">
                <a:solidFill>
                  <a:srgbClr val="008080"/>
                </a:solidFill>
                <a:latin typeface="Consolas" panose="020B0609020204030204" pitchFamily="49" charset="0"/>
              </a:rPr>
              <a:t>&gt;</a:t>
            </a:r>
            <a:r>
              <a:rPr lang="hu-HU" sz="1600" dirty="0">
                <a:solidFill>
                  <a:srgbClr val="000000"/>
                </a:solidFill>
                <a:latin typeface="Consolas" panose="020B0609020204030204" pitchFamily="49" charset="0"/>
              </a:rPr>
              <a:t>TO_CLAVIS</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destination-jndi-name</a:t>
            </a:r>
            <a:r>
              <a:rPr lang="hu-HU" sz="1600" dirty="0">
                <a:solidFill>
                  <a:srgbClr val="008080"/>
                </a:solidFill>
                <a:latin typeface="Consolas" panose="020B0609020204030204" pitchFamily="49" charset="0"/>
              </a:rPr>
              <a:t>&gt;</a:t>
            </a:r>
          </a:p>
          <a:p>
            <a:pPr lvl="2"/>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connection-factory-jndi-name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weblogic.jws.jms.QueueConnectionFactory</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connection-factory-jndi-name</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message-driven-descriptor</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enable-call-by-reference</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true</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enable-call-by-reference</a:t>
            </a:r>
            <a:r>
              <a:rPr lang="hu-HU" sz="1600" dirty="0">
                <a:solidFill>
                  <a:srgbClr val="008080"/>
                </a:solidFill>
                <a:latin typeface="Consolas" panose="020B0609020204030204" pitchFamily="49" charset="0"/>
              </a:rPr>
              <a:t>&gt;</a:t>
            </a:r>
          </a:p>
          <a:p>
            <a:pPr lvl="1"/>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dispatch-policy</a:t>
            </a:r>
            <a:r>
              <a:rPr lang="hu-HU" sz="1600" dirty="0">
                <a:solidFill>
                  <a:srgbClr val="008080"/>
                </a:solidFill>
                <a:latin typeface="Consolas" panose="020B0609020204030204" pitchFamily="49" charset="0"/>
              </a:rPr>
              <a:t>&gt;</a:t>
            </a:r>
            <a:r>
              <a:rPr lang="hu-HU" sz="1600" dirty="0" err="1">
                <a:solidFill>
                  <a:srgbClr val="000000"/>
                </a:solidFill>
                <a:latin typeface="Consolas" panose="020B0609020204030204" pitchFamily="49" charset="0"/>
              </a:rPr>
              <a:t>MessageListenerWM</a:t>
            </a:r>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dispatch-policy</a:t>
            </a:r>
            <a:r>
              <a:rPr lang="hu-HU" sz="1600" dirty="0">
                <a:solidFill>
                  <a:srgbClr val="008080"/>
                </a:solidFill>
                <a:latin typeface="Consolas" panose="020B0609020204030204" pitchFamily="49" charset="0"/>
              </a:rPr>
              <a:t>&gt;</a:t>
            </a: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weblogic-enterprise-bean</a:t>
            </a:r>
            <a:r>
              <a:rPr lang="hu-HU" sz="1600" dirty="0">
                <a:solidFill>
                  <a:srgbClr val="008080"/>
                </a:solidFill>
                <a:latin typeface="Consolas" panose="020B0609020204030204" pitchFamily="49" charset="0"/>
              </a:rPr>
              <a:t>&gt;</a:t>
            </a:r>
          </a:p>
          <a:p>
            <a:endParaRPr lang="hu-HU" sz="1600" dirty="0">
              <a:latin typeface="Consolas" panose="020B0609020204030204" pitchFamily="49" charset="0"/>
            </a:endParaRPr>
          </a:p>
          <a:p>
            <a:r>
              <a:rPr lang="hu-HU" sz="1600" dirty="0">
                <a:solidFill>
                  <a:srgbClr val="008080"/>
                </a:solidFill>
                <a:latin typeface="Consolas" panose="020B0609020204030204" pitchFamily="49" charset="0"/>
              </a:rPr>
              <a:t>&lt;/</a:t>
            </a:r>
            <a:r>
              <a:rPr lang="hu-HU" sz="1600" dirty="0" err="1">
                <a:solidFill>
                  <a:srgbClr val="3F7F7F"/>
                </a:solidFill>
                <a:latin typeface="Consolas" panose="020B0609020204030204" pitchFamily="49" charset="0"/>
              </a:rPr>
              <a:t>weblogic-ejb-jar</a:t>
            </a:r>
            <a:r>
              <a:rPr lang="hu-HU" sz="1600" dirty="0">
                <a:solidFill>
                  <a:srgbClr val="008080"/>
                </a:solidFill>
                <a:latin typeface="Consolas" panose="020B0609020204030204" pitchFamily="49" charset="0"/>
              </a:rPr>
              <a:t>&gt;</a:t>
            </a:r>
            <a:endParaRPr lang="hu-HU" sz="1600" dirty="0"/>
          </a:p>
        </p:txBody>
      </p:sp>
    </p:spTree>
    <p:extLst>
      <p:ext uri="{BB962C8B-B14F-4D97-AF65-F5344CB8AC3E}">
        <p14:creationId xmlns:p14="http://schemas.microsoft.com/office/powerpoint/2010/main" val="2185687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Annotations</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4167653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Annotations</a:t>
            </a:r>
            <a:endParaRPr lang="hu-HU" dirty="0"/>
          </a:p>
        </p:txBody>
      </p:sp>
      <p:sp>
        <p:nvSpPr>
          <p:cNvPr id="5" name="Content Placeholder 4"/>
          <p:cNvSpPr>
            <a:spLocks noGrp="1"/>
          </p:cNvSpPr>
          <p:nvPr>
            <p:ph idx="1"/>
          </p:nvPr>
        </p:nvSpPr>
        <p:spPr>
          <a:xfrm>
            <a:off x="243068" y="1238491"/>
            <a:ext cx="11110732" cy="4938472"/>
          </a:xfrm>
        </p:spPr>
        <p:txBody>
          <a:bodyPr/>
          <a:lstStyle/>
          <a:p>
            <a:pPr marL="0" indent="0">
              <a:buNone/>
            </a:pPr>
            <a:r>
              <a:rPr lang="en-US" b="1" dirty="0"/>
              <a:t>Annotations</a:t>
            </a:r>
            <a:r>
              <a:rPr lang="en-US" dirty="0"/>
              <a:t> were introduced in Java 5.0. The purpose of having annotations is to attach additional information in the class or a meta-data of a class within its source code. In EJB 3.0, annotations are used to describe configuration meta-data in EJB classes. By this way, EJB 3.0 eliminates the need to describe configuration data in configuration XML file</a:t>
            </a:r>
            <a:endParaRPr lang="en-US" dirty="0">
              <a:latin typeface="Georgia" panose="02040502050405020303" pitchFamily="18" charset="0"/>
            </a:endParaRPr>
          </a:p>
        </p:txBody>
      </p:sp>
    </p:spTree>
    <p:extLst>
      <p:ext uri="{BB962C8B-B14F-4D97-AF65-F5344CB8AC3E}">
        <p14:creationId xmlns:p14="http://schemas.microsoft.com/office/powerpoint/2010/main" val="3756566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t>@Retention</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85000" lnSpcReduction="20000"/>
          </a:bodyPr>
          <a:lstStyle/>
          <a:p>
            <a:pPr marL="0" indent="0">
              <a:buNone/>
            </a:pPr>
            <a:r>
              <a:rPr lang="en-US" dirty="0">
                <a:solidFill>
                  <a:srgbClr val="000000"/>
                </a:solidFill>
                <a:latin typeface="Georgia" panose="02040502050405020303" pitchFamily="18" charset="0"/>
              </a:rPr>
              <a:t>This annotation </a:t>
            </a:r>
            <a:r>
              <a:rPr lang="en-US" b="1" i="1" dirty="0">
                <a:solidFill>
                  <a:srgbClr val="000000"/>
                </a:solidFill>
                <a:latin typeface="Georgia" panose="02040502050405020303" pitchFamily="18" charset="0"/>
              </a:rPr>
              <a:t>specifies how the marked annotation is stored in java runtime</a:t>
            </a:r>
            <a:r>
              <a:rPr lang="en-US" dirty="0">
                <a:solidFill>
                  <a:srgbClr val="000000"/>
                </a:solidFill>
                <a:latin typeface="Georgia" panose="02040502050405020303" pitchFamily="18" charset="0"/>
              </a:rPr>
              <a:t>. Whether it is limited to source code only, embedded into the generated class file, or it will be available at runtime through reflection as well.</a:t>
            </a:r>
          </a:p>
          <a:p>
            <a:pPr marL="0" indent="0">
              <a:buNone/>
            </a:pPr>
            <a:endParaRPr lang="en-US" dirty="0">
              <a:solidFill>
                <a:srgbClr val="000000"/>
              </a:solidFill>
              <a:latin typeface="Georgia" panose="02040502050405020303" pitchFamily="18" charset="0"/>
            </a:endParaRP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java.lang.annotation.Retention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java.lang.annotation.RetentionPolicy</a:t>
            </a:r>
            <a:r>
              <a:rPr lang="en-US" dirty="0">
                <a:latin typeface="Courier New" panose="02070309020205020404" pitchFamily="49" charset="0"/>
                <a:cs typeface="Courier New" panose="02070309020205020404" pitchFamily="49" charset="0"/>
              </a:rPr>
              <a:t>;</a:t>
            </a:r>
          </a:p>
          <a:p>
            <a:pPr marL="0" indent="0">
              <a:buNone/>
            </a:pPr>
            <a:r>
              <a:rPr lang="en-US" dirty="0">
                <a:latin typeface="Georgia" panose="02040502050405020303" pitchFamily="18" charset="0"/>
              </a:rPr>
              <a:t> </a:t>
            </a:r>
          </a:p>
          <a:p>
            <a:pPr marL="0" indent="0">
              <a:buNone/>
            </a:pPr>
            <a:r>
              <a:rPr lang="en-US" dirty="0">
                <a:solidFill>
                  <a:srgbClr val="92D050"/>
                </a:solidFill>
                <a:latin typeface="Courier New" panose="02070309020205020404" pitchFamily="49" charset="0"/>
                <a:cs typeface="Courier New" panose="02070309020205020404" pitchFamily="49" charset="0"/>
              </a:rPr>
              <a:t>//@Retention(</a:t>
            </a:r>
            <a:r>
              <a:rPr lang="en-US" dirty="0" err="1">
                <a:solidFill>
                  <a:srgbClr val="92D050"/>
                </a:solidFill>
                <a:latin typeface="Courier New" panose="02070309020205020404" pitchFamily="49" charset="0"/>
                <a:cs typeface="Courier New" panose="02070309020205020404" pitchFamily="49" charset="0"/>
              </a:rPr>
              <a:t>RetentionPolicy.CLASS</a:t>
            </a:r>
            <a:r>
              <a:rPr lang="en-US" dirty="0">
                <a:solidFill>
                  <a:srgbClr val="92D05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@Retention(</a:t>
            </a:r>
            <a:r>
              <a:rPr lang="en-US" dirty="0" err="1">
                <a:latin typeface="Courier New" panose="02070309020205020404" pitchFamily="49" charset="0"/>
                <a:cs typeface="Courier New" panose="02070309020205020404" pitchFamily="49" charset="0"/>
              </a:rPr>
              <a:t>RetentionPolicy.RUNTIME</a:t>
            </a:r>
            <a:r>
              <a:rPr lang="en-US" dirty="0">
                <a:latin typeface="Courier New" panose="02070309020205020404" pitchFamily="49" charset="0"/>
                <a:cs typeface="Courier New" panose="02070309020205020404" pitchFamily="49" charset="0"/>
              </a:rPr>
              <a:t>)</a:t>
            </a:r>
          </a:p>
          <a:p>
            <a:pPr marL="0" indent="0">
              <a:buNone/>
            </a:pPr>
            <a:r>
              <a:rPr lang="en-US" dirty="0">
                <a:solidFill>
                  <a:srgbClr val="92D050"/>
                </a:solidFill>
                <a:latin typeface="Courier New" panose="02070309020205020404" pitchFamily="49" charset="0"/>
                <a:cs typeface="Courier New" panose="02070309020205020404" pitchFamily="49" charset="0"/>
              </a:rPr>
              <a:t>//@Retention(</a:t>
            </a:r>
            <a:r>
              <a:rPr lang="en-US" dirty="0" err="1">
                <a:solidFill>
                  <a:srgbClr val="92D050"/>
                </a:solidFill>
                <a:latin typeface="Courier New" panose="02070309020205020404" pitchFamily="49" charset="0"/>
                <a:cs typeface="Courier New" panose="02070309020205020404" pitchFamily="49" charset="0"/>
              </a:rPr>
              <a:t>RetentionPolicy.SOURCE</a:t>
            </a:r>
            <a:r>
              <a:rPr lang="en-US" dirty="0">
                <a:solidFill>
                  <a:srgbClr val="92D05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@interface </a:t>
            </a:r>
            <a:r>
              <a:rPr lang="en-US" dirty="0" err="1">
                <a:latin typeface="Courier New" panose="02070309020205020404" pitchFamily="49" charset="0"/>
                <a:cs typeface="Courier New" panose="02070309020205020404" pitchFamily="49" charset="0"/>
              </a:rPr>
              <a:t>MyCustomAnnotation</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//some code</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hu-HU" b="1" dirty="0"/>
          </a:p>
        </p:txBody>
      </p:sp>
    </p:spTree>
    <p:extLst>
      <p:ext uri="{BB962C8B-B14F-4D97-AF65-F5344CB8AC3E}">
        <p14:creationId xmlns:p14="http://schemas.microsoft.com/office/powerpoint/2010/main" val="202917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 SE -&gt; EE</a:t>
            </a:r>
            <a:endParaRPr lang="hu-HU" dirty="0"/>
          </a:p>
        </p:txBody>
      </p:sp>
      <p:sp>
        <p:nvSpPr>
          <p:cNvPr id="5" name="Content Placeholder 4"/>
          <p:cNvSpPr>
            <a:spLocks noGrp="1"/>
          </p:cNvSpPr>
          <p:nvPr>
            <p:ph idx="1"/>
          </p:nvPr>
        </p:nvSpPr>
        <p:spPr>
          <a:xfrm>
            <a:off x="185195" y="1307939"/>
            <a:ext cx="11168605" cy="4869024"/>
          </a:xfrm>
        </p:spPr>
        <p:txBody>
          <a:bodyPr/>
          <a:lstStyle/>
          <a:p>
            <a:pPr marL="0" indent="0">
              <a:buNone/>
            </a:pPr>
            <a:r>
              <a:rPr lang="en-US" dirty="0"/>
              <a:t>By 1996, Java had already become popular among developer for its friendly APIs and automated Garbage Collection and was starting to be widely used in back-end systems. One problem, however, was that </a:t>
            </a:r>
            <a:r>
              <a:rPr lang="en-US" b="1" dirty="0"/>
              <a:t>most of these systems needed the same set of standard capabilities</a:t>
            </a:r>
            <a:r>
              <a:rPr lang="en-US" dirty="0"/>
              <a:t> — such as persistence, transaction integrity, and concurrency control — which the JDK lacked at that time. That, naturally, led to many home-grown, closed implementations.</a:t>
            </a:r>
            <a:endParaRPr lang="hu-HU" dirty="0"/>
          </a:p>
        </p:txBody>
      </p:sp>
    </p:spTree>
    <p:extLst>
      <p:ext uri="{BB962C8B-B14F-4D97-AF65-F5344CB8AC3E}">
        <p14:creationId xmlns:p14="http://schemas.microsoft.com/office/powerpoint/2010/main" val="1418068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err="1"/>
              <a:t>RetentionPolicy</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62500" lnSpcReduction="20000"/>
          </a:bodyPr>
          <a:lstStyle/>
          <a:p>
            <a:pPr marL="0" indent="0">
              <a:buNone/>
            </a:pPr>
            <a:r>
              <a:rPr lang="en-US" b="1" dirty="0" err="1">
                <a:latin typeface="Georgia" panose="02040502050405020303" pitchFamily="18" charset="0"/>
              </a:rPr>
              <a:t>RetentionPolicy.SOURCE</a:t>
            </a:r>
            <a:endParaRPr lang="en-US" b="1" dirty="0">
              <a:latin typeface="Georgia" panose="02040502050405020303" pitchFamily="18" charset="0"/>
            </a:endParaRPr>
          </a:p>
          <a:p>
            <a:pPr marL="0" indent="0">
              <a:buNone/>
            </a:pPr>
            <a:r>
              <a:rPr lang="en-US" dirty="0">
                <a:latin typeface="Georgia" panose="02040502050405020303" pitchFamily="18" charset="0"/>
              </a:rPr>
              <a:t>Discard during the compile. These annotations don't make any sense after the compile has completed, so they aren't written to the bytecode.</a:t>
            </a:r>
          </a:p>
          <a:p>
            <a:pPr marL="0" indent="0">
              <a:buNone/>
            </a:pPr>
            <a:r>
              <a:rPr lang="en-US" dirty="0">
                <a:latin typeface="Georgia" panose="02040502050405020303" pitchFamily="18" charset="0"/>
              </a:rPr>
              <a:t>Example: @Override, @</a:t>
            </a:r>
            <a:r>
              <a:rPr lang="en-US" dirty="0" err="1">
                <a:latin typeface="Georgia" panose="02040502050405020303" pitchFamily="18" charset="0"/>
              </a:rPr>
              <a:t>SuppressWarnings</a:t>
            </a:r>
            <a:endParaRPr lang="en-US" dirty="0">
              <a:latin typeface="Georgia" panose="02040502050405020303" pitchFamily="18" charset="0"/>
            </a:endParaRPr>
          </a:p>
          <a:p>
            <a:pPr marL="0" indent="0">
              <a:buNone/>
            </a:pPr>
            <a:r>
              <a:rPr lang="en-US" i="1" dirty="0">
                <a:latin typeface="Georgia" panose="02040502050405020303" pitchFamily="18" charset="0"/>
              </a:rPr>
              <a:t>(annotation retained only in the source file and is discarded  during compilation.)</a:t>
            </a:r>
          </a:p>
          <a:p>
            <a:pPr marL="0" indent="0">
              <a:buNone/>
            </a:pPr>
            <a:endParaRPr lang="en-US" dirty="0">
              <a:latin typeface="Georgia" panose="02040502050405020303" pitchFamily="18" charset="0"/>
            </a:endParaRPr>
          </a:p>
          <a:p>
            <a:pPr marL="0" indent="0">
              <a:buNone/>
            </a:pPr>
            <a:r>
              <a:rPr lang="en-US" b="1" dirty="0" err="1">
                <a:latin typeface="Georgia" panose="02040502050405020303" pitchFamily="18" charset="0"/>
              </a:rPr>
              <a:t>RetentionPolicy.CLASS</a:t>
            </a:r>
            <a:endParaRPr lang="en-US" b="1" dirty="0">
              <a:latin typeface="Georgia" panose="02040502050405020303" pitchFamily="18" charset="0"/>
            </a:endParaRPr>
          </a:p>
          <a:p>
            <a:pPr marL="0" indent="0">
              <a:buNone/>
            </a:pPr>
            <a:r>
              <a:rPr lang="en-US" dirty="0">
                <a:latin typeface="Georgia" panose="02040502050405020303" pitchFamily="18" charset="0"/>
              </a:rPr>
              <a:t>Discard during class load. Useful when doing bytecode-level post-processing. Somewhat surprisingly, this is the default.</a:t>
            </a:r>
          </a:p>
          <a:p>
            <a:pPr marL="0" indent="0">
              <a:buNone/>
            </a:pPr>
            <a:r>
              <a:rPr lang="en-US" dirty="0">
                <a:latin typeface="Georgia" panose="02040502050405020303" pitchFamily="18" charset="0"/>
              </a:rPr>
              <a:t> </a:t>
            </a:r>
            <a:r>
              <a:rPr lang="en-US" i="1" dirty="0">
                <a:latin typeface="Georgia" panose="02040502050405020303" pitchFamily="18" charset="0"/>
              </a:rPr>
              <a:t>(annotation stored in the .class file during compilation, not available in the run time.)</a:t>
            </a:r>
          </a:p>
          <a:p>
            <a:pPr marL="0" indent="0">
              <a:buNone/>
            </a:pPr>
            <a:endParaRPr lang="en-US" dirty="0">
              <a:latin typeface="Georgia" panose="02040502050405020303" pitchFamily="18" charset="0"/>
            </a:endParaRPr>
          </a:p>
          <a:p>
            <a:pPr marL="0" indent="0">
              <a:buNone/>
            </a:pPr>
            <a:r>
              <a:rPr lang="en-US" b="1" dirty="0" err="1">
                <a:latin typeface="Georgia" panose="02040502050405020303" pitchFamily="18" charset="0"/>
              </a:rPr>
              <a:t>RetentionPolicy.RUNTIME</a:t>
            </a:r>
            <a:endParaRPr lang="en-US" b="1" dirty="0">
              <a:latin typeface="Georgia" panose="02040502050405020303" pitchFamily="18" charset="0"/>
            </a:endParaRPr>
          </a:p>
          <a:p>
            <a:pPr marL="0" indent="0">
              <a:buNone/>
            </a:pPr>
            <a:r>
              <a:rPr lang="en-US" dirty="0">
                <a:latin typeface="Georgia" panose="02040502050405020303" pitchFamily="18" charset="0"/>
              </a:rPr>
              <a:t>Do not discard. The annotation should be available for reflection at runtime. Example: @Deprecated</a:t>
            </a:r>
          </a:p>
          <a:p>
            <a:pPr marL="0" indent="0">
              <a:buNone/>
            </a:pPr>
            <a:r>
              <a:rPr lang="en-US" i="1" dirty="0">
                <a:latin typeface="Georgia" panose="02040502050405020303" pitchFamily="18" charset="0"/>
              </a:rPr>
              <a:t>(annotation stored in the .class file and available in the run time.)</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hu-HU" b="1" dirty="0"/>
          </a:p>
        </p:txBody>
      </p:sp>
    </p:spTree>
    <p:extLst>
      <p:ext uri="{BB962C8B-B14F-4D97-AF65-F5344CB8AC3E}">
        <p14:creationId xmlns:p14="http://schemas.microsoft.com/office/powerpoint/2010/main" val="301829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err="1"/>
              <a:t>RetentionPolicy</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a:bodyPr>
          <a:lstStyle/>
          <a:p>
            <a:pPr marL="0" indent="0">
              <a:buNone/>
            </a:pPr>
            <a:r>
              <a:rPr lang="en-US" b="1" dirty="0">
                <a:latin typeface="Georgia" panose="02040502050405020303" pitchFamily="18" charset="0"/>
              </a:rPr>
              <a:t>Default values to annotation members</a:t>
            </a:r>
          </a:p>
          <a:p>
            <a:pPr marL="0" indent="0">
              <a:buNone/>
            </a:pPr>
            <a:endParaRPr lang="en-US" b="1" i="1" dirty="0">
              <a:latin typeface="Georgia" panose="02040502050405020303" pitchFamily="18" charset="0"/>
            </a:endParaRPr>
          </a:p>
          <a:p>
            <a:pPr marL="0" indent="0">
              <a:buNone/>
            </a:pPr>
            <a:r>
              <a:rPr lang="en-US" dirty="0">
                <a:latin typeface="Courier New" panose="02070309020205020404" pitchFamily="49" charset="0"/>
                <a:cs typeface="Courier New" panose="02070309020205020404" pitchFamily="49" charset="0"/>
              </a:rPr>
              <a:t>@Retention(</a:t>
            </a:r>
            <a:r>
              <a:rPr lang="en-US" dirty="0" err="1">
                <a:latin typeface="Courier New" panose="02070309020205020404" pitchFamily="49" charset="0"/>
                <a:cs typeface="Courier New" panose="02070309020205020404" pitchFamily="49" charset="0"/>
              </a:rPr>
              <a:t>RetentionPolicy.RUNTIME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@interface </a:t>
            </a:r>
            <a:r>
              <a:rPr lang="en-US" dirty="0" err="1">
                <a:latin typeface="Courier New" panose="02070309020205020404" pitchFamily="49" charset="0"/>
                <a:cs typeface="Courier New" panose="02070309020205020404" pitchFamily="49" charset="0"/>
              </a:rPr>
              <a:t>MyAnnot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 key() default "site";</a:t>
            </a:r>
          </a:p>
          <a:p>
            <a:pPr marL="0" indent="0">
              <a:buNone/>
            </a:pPr>
            <a:r>
              <a:rPr lang="en-US" dirty="0">
                <a:latin typeface="Courier New" panose="02070309020205020404" pitchFamily="49" charset="0"/>
                <a:cs typeface="Courier New" panose="02070309020205020404" pitchFamily="49" charset="0"/>
              </a:rPr>
              <a:t>    String value() default "java2novice.com";</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1562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solidFill>
                  <a:srgbClr val="0073AB"/>
                </a:solidFill>
              </a:rPr>
              <a:t>@Documented	</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92500" lnSpcReduction="20000"/>
          </a:bodyPr>
          <a:lstStyle/>
          <a:p>
            <a:pPr marL="0" indent="0">
              <a:lnSpc>
                <a:spcPct val="115000"/>
              </a:lnSpc>
              <a:buNone/>
              <a:defRPr/>
            </a:pPr>
            <a:r>
              <a:rPr lang="en-US" dirty="0">
                <a:latin typeface="Georgia" panose="02040502050405020303" pitchFamily="18" charset="0"/>
              </a:rPr>
              <a:t>@Documented is a meta-annotation. You apply @Documented when defining an annotation, to ensure that classes using your annotation show this in their generated </a:t>
            </a:r>
            <a:r>
              <a:rPr lang="en-US" dirty="0" err="1">
                <a:latin typeface="Georgia" panose="02040502050405020303" pitchFamily="18" charset="0"/>
              </a:rPr>
              <a:t>JavaDoc</a:t>
            </a:r>
            <a:r>
              <a:rPr lang="en-US" dirty="0">
                <a:latin typeface="Georgia" panose="02040502050405020303" pitchFamily="18" charset="0"/>
              </a:rPr>
              <a:t>. </a:t>
            </a:r>
            <a:endParaRPr lang="en-US" sz="3200" dirty="0">
              <a:latin typeface="Georgia" panose="02040502050405020303" pitchFamily="18" charset="0"/>
              <a:ea typeface="Calibri"/>
              <a:cs typeface="Arial" pitchFamily="34" charset="0"/>
            </a:endParaRP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import </a:t>
            </a:r>
            <a:r>
              <a:rPr lang="en-US" sz="3200" dirty="0" err="1">
                <a:latin typeface="Courier New" panose="02070309020205020404" pitchFamily="49" charset="0"/>
                <a:ea typeface="Calibri"/>
                <a:cs typeface="Courier New" panose="02070309020205020404" pitchFamily="49" charset="0"/>
              </a:rPr>
              <a:t>java.lang.annotation.Documented</a:t>
            </a:r>
            <a:r>
              <a:rPr lang="en-US" sz="3200" dirty="0">
                <a:latin typeface="Courier New" panose="02070309020205020404" pitchFamily="49" charset="0"/>
                <a:ea typeface="Calibri"/>
                <a:cs typeface="Courier New" panose="02070309020205020404" pitchFamily="49" charset="0"/>
              </a:rPr>
              <a:t>;</a:t>
            </a: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 </a:t>
            </a: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@Documented</a:t>
            </a: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public @interface </a:t>
            </a:r>
            <a:r>
              <a:rPr lang="en-US" sz="3200" dirty="0" err="1">
                <a:latin typeface="Courier New" panose="02070309020205020404" pitchFamily="49" charset="0"/>
                <a:ea typeface="Calibri"/>
                <a:cs typeface="Courier New" panose="02070309020205020404" pitchFamily="49" charset="0"/>
              </a:rPr>
              <a:t>MyCustomAnnotation</a:t>
            </a:r>
            <a:r>
              <a:rPr lang="en-US" sz="3200" dirty="0">
                <a:latin typeface="Courier New" panose="02070309020205020404" pitchFamily="49" charset="0"/>
                <a:ea typeface="Calibri"/>
                <a:cs typeface="Courier New" panose="02070309020205020404" pitchFamily="49" charset="0"/>
              </a:rPr>
              <a:t> {</a:t>
            </a: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   //Some other code</a:t>
            </a:r>
          </a:p>
          <a:p>
            <a:pPr marL="0" indent="0">
              <a:lnSpc>
                <a:spcPct val="115000"/>
              </a:lnSpc>
              <a:buNone/>
              <a:defRPr/>
            </a:pPr>
            <a:r>
              <a:rPr lang="en-US" sz="3200" dirty="0">
                <a:latin typeface="Courier New" panose="02070309020205020404" pitchFamily="49" charset="0"/>
                <a:ea typeface="Calibri"/>
                <a:cs typeface="Courier New" panose="02070309020205020404" pitchFamily="49" charset="0"/>
              </a:rPr>
              <a:t>}</a:t>
            </a:r>
            <a:endParaRPr lang="hu-HU" sz="3200" dirty="0">
              <a:latin typeface="Courier New" panose="02070309020205020404" pitchFamily="49" charset="0"/>
              <a:ea typeface="Calibri"/>
              <a:cs typeface="Courier New" panose="02070309020205020404" pitchFamily="49" charset="0"/>
            </a:endParaRPr>
          </a:p>
        </p:txBody>
      </p:sp>
    </p:spTree>
    <p:extLst>
      <p:ext uri="{BB962C8B-B14F-4D97-AF65-F5344CB8AC3E}">
        <p14:creationId xmlns:p14="http://schemas.microsoft.com/office/powerpoint/2010/main" val="1447804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solidFill>
                  <a:srgbClr val="0073AB"/>
                </a:solidFill>
              </a:rPr>
              <a:t>@Deprecated</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92500" lnSpcReduction="10000"/>
          </a:bodyPr>
          <a:lstStyle/>
          <a:p>
            <a:pPr marL="0" indent="0">
              <a:buNone/>
            </a:pPr>
            <a:r>
              <a:rPr lang="en-US" dirty="0">
                <a:latin typeface="Georgia" panose="02040502050405020303" pitchFamily="18" charset="0"/>
              </a:rPr>
              <a:t>The @Deprecated annotation will be used to inform the compiler to generate a warning whenever a program uses a method, class, or field with the @Deprecated annotation. It is good to document the reason with Javadoc @deprecated tag. Make a note of case difference with @Deprecated and @deprecated. @deprecated is for documentation purpose.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@Deprecated</a:t>
            </a:r>
          </a:p>
          <a:p>
            <a:pPr marL="0"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showDeprecatedMessage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method is marked as deprecated");</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5391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solidFill>
                  <a:srgbClr val="0073AB"/>
                </a:solidFill>
              </a:rPr>
              <a:t>@Override</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62500" lnSpcReduction="20000"/>
          </a:bodyPr>
          <a:lstStyle/>
          <a:p>
            <a:pPr marL="0" indent="0">
              <a:buNone/>
            </a:pPr>
            <a:r>
              <a:rPr lang="en-US" dirty="0">
                <a:latin typeface="Georgia" panose="02040502050405020303" pitchFamily="18" charset="0"/>
              </a:rPr>
              <a:t>When we use @Override annotation to a method, it let compiler know that we are overriding it from super class. It is not mandatory to use @Override when you override a method. Incase you are using @Override annotation, and the method signature is not found at super class will results compilation error.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class Animal { </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makeSound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 Cat extends Animal{</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@Override</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makeSound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myyyyyaaawwwwww</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965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solidFill>
                  <a:srgbClr val="0073AB"/>
                </a:solidFill>
              </a:rPr>
              <a:t>@</a:t>
            </a:r>
            <a:r>
              <a:rPr lang="en-US" dirty="0" err="1">
                <a:solidFill>
                  <a:srgbClr val="0073AB"/>
                </a:solidFill>
              </a:rPr>
              <a:t>SupressWarnings</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55000" lnSpcReduction="20000"/>
          </a:bodyPr>
          <a:lstStyle/>
          <a:p>
            <a:pPr marL="0" indent="0">
              <a:buNone/>
            </a:pPr>
            <a:r>
              <a:rPr lang="en-US" dirty="0">
                <a:latin typeface="Georgia" panose="02040502050405020303" pitchFamily="18" charset="0"/>
              </a:rPr>
              <a:t>Incase if you don't want to get any warnings from compiler for the known things, then you can use @</a:t>
            </a:r>
            <a:r>
              <a:rPr lang="en-US" dirty="0" err="1">
                <a:latin typeface="Georgia" panose="02040502050405020303" pitchFamily="18" charset="0"/>
              </a:rPr>
              <a:t>SuppressWarnings</a:t>
            </a:r>
            <a:r>
              <a:rPr lang="en-US" dirty="0">
                <a:latin typeface="Georgia" panose="02040502050405020303" pitchFamily="18" charset="0"/>
              </a:rPr>
              <a:t> annotation. For example, you are calling deprecated method, and you know that it is deprecated, to avoid compiler warnings, user @</a:t>
            </a:r>
            <a:r>
              <a:rPr lang="en-US" dirty="0" err="1">
                <a:latin typeface="Georgia" panose="02040502050405020303" pitchFamily="18" charset="0"/>
              </a:rPr>
              <a:t>SuppressWarnings</a:t>
            </a:r>
            <a:r>
              <a:rPr lang="en-US" dirty="0">
                <a:latin typeface="Georgia" panose="02040502050405020303" pitchFamily="18" charset="0"/>
              </a:rPr>
              <a:t> annotation.</a:t>
            </a:r>
          </a:p>
          <a:p>
            <a:pPr marL="0" indent="0">
              <a:buNone/>
            </a:pPr>
            <a:endParaRPr lang="en-US" dirty="0">
              <a:latin typeface="Georgia" panose="02040502050405020303" pitchFamily="18" charset="0"/>
            </a:endParaRPr>
          </a:p>
          <a:p>
            <a:pPr marL="0" indent="0">
              <a:buNone/>
            </a:pPr>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MyDeprecatedExmp</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@Deprecated</a:t>
            </a:r>
          </a:p>
          <a:p>
            <a:pPr marL="0" indent="0">
              <a:buNone/>
            </a:pPr>
            <a:r>
              <a:rPr lang="en-US" sz="2400" dirty="0">
                <a:latin typeface="Courier New" panose="02070309020205020404" pitchFamily="49" charset="0"/>
                <a:cs typeface="Courier New" panose="02070309020205020404" pitchFamily="49" charset="0"/>
              </a:rPr>
              <a:t>    public void </a:t>
            </a:r>
            <a:r>
              <a:rPr lang="en-US" sz="2400" dirty="0" err="1">
                <a:latin typeface="Courier New" panose="02070309020205020404" pitchFamily="49" charset="0"/>
                <a:cs typeface="Courier New" panose="02070309020205020404" pitchFamily="49" charset="0"/>
              </a:rPr>
              <a:t>showDeprecatedMessage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("This method is marked as deprecated");</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SuppressWarnings</a:t>
            </a:r>
            <a:r>
              <a:rPr lang="en-US" sz="2400" dirty="0">
                <a:latin typeface="Courier New" panose="02070309020205020404" pitchFamily="49" charset="0"/>
                <a:cs typeface="Courier New" panose="02070309020205020404" pitchFamily="49" charset="0"/>
              </a:rPr>
              <a:t>("deprecation")</a:t>
            </a:r>
          </a:p>
          <a:p>
            <a:pPr marL="0" indent="0">
              <a:buNone/>
            </a:pPr>
            <a:r>
              <a:rPr lang="en-US" sz="2400" dirty="0">
                <a:latin typeface="Courier New" panose="02070309020205020404" pitchFamily="49" charset="0"/>
                <a:cs typeface="Courier New" panose="02070309020205020404" pitchFamily="49" charset="0"/>
              </a:rPr>
              <a:t>    public static void main(String a[]){</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MyDeprecatedExmp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mde</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MyDeprecatedExmp</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mde.showDeprecatedMessage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4956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569-FC21-4B14-9BC4-DFBBE2226586}"/>
              </a:ext>
            </a:extLst>
          </p:cNvPr>
          <p:cNvSpPr>
            <a:spLocks noGrp="1"/>
          </p:cNvSpPr>
          <p:nvPr>
            <p:ph type="title"/>
          </p:nvPr>
        </p:nvSpPr>
        <p:spPr/>
        <p:txBody>
          <a:bodyPr>
            <a:normAutofit/>
          </a:bodyPr>
          <a:lstStyle/>
          <a:p>
            <a:r>
              <a:rPr lang="en-US" dirty="0">
                <a:solidFill>
                  <a:srgbClr val="0073AB"/>
                </a:solidFill>
              </a:rPr>
              <a:t>@Target</a:t>
            </a:r>
            <a:endParaRPr lang="hu-HU" dirty="0"/>
          </a:p>
        </p:txBody>
      </p:sp>
      <p:sp>
        <p:nvSpPr>
          <p:cNvPr id="3" name="Content Placeholder 2">
            <a:extLst>
              <a:ext uri="{FF2B5EF4-FFF2-40B4-BE49-F238E27FC236}">
                <a16:creationId xmlns:a16="http://schemas.microsoft.com/office/drawing/2014/main" id="{0AD0C596-8970-463A-BA74-C4958E2B9068}"/>
              </a:ext>
            </a:extLst>
          </p:cNvPr>
          <p:cNvSpPr>
            <a:spLocks noGrp="1"/>
          </p:cNvSpPr>
          <p:nvPr>
            <p:ph idx="1"/>
          </p:nvPr>
        </p:nvSpPr>
        <p:spPr>
          <a:xfrm>
            <a:off x="289367" y="1296365"/>
            <a:ext cx="11064433" cy="4880598"/>
          </a:xfrm>
        </p:spPr>
        <p:txBody>
          <a:bodyPr>
            <a:normAutofit fontScale="85000" lnSpcReduction="20000"/>
          </a:bodyPr>
          <a:lstStyle/>
          <a:p>
            <a:pPr marL="0" indent="0">
              <a:buNone/>
            </a:pPr>
            <a:r>
              <a:rPr lang="en-US" dirty="0">
                <a:latin typeface="Georgia" panose="02040502050405020303" pitchFamily="18" charset="0"/>
              </a:rPr>
              <a:t>Use @Target annotation to restrict the usage of new annotation on certain java elements such as class, interface or methods. After specifying the targets, you will be able to use the new annotation on given elements only.</a:t>
            </a:r>
          </a:p>
          <a:p>
            <a:pPr marL="0" indent="0">
              <a:buNone/>
            </a:pPr>
            <a:endParaRPr lang="en-US" dirty="0">
              <a:latin typeface="Georgia" panose="02040502050405020303" pitchFamily="18" charset="0"/>
            </a:endParaRPr>
          </a:p>
          <a:p>
            <a:pPr marL="0" indent="0">
              <a:buNone/>
            </a:pPr>
            <a:r>
              <a:rPr lang="en-US" dirty="0">
                <a:latin typeface="Courier New" panose="02070309020205020404" pitchFamily="49" charset="0"/>
                <a:cs typeface="Courier New" panose="02070309020205020404" pitchFamily="49" charset="0"/>
              </a:rPr>
              <a:t>@Target(value = {</a:t>
            </a:r>
            <a:r>
              <a:rPr lang="en-US" dirty="0" err="1">
                <a:latin typeface="Courier New" panose="02070309020205020404" pitchFamily="49" charset="0"/>
                <a:cs typeface="Courier New" panose="02070309020205020404" pitchFamily="49" charset="0"/>
              </a:rPr>
              <a:t>ElementType.TYPE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ElementType.METHOD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ElementType.CONSTRUCTOR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ElementType.ANNOTATION_TYPE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ElementType.FIELD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ElementType.LOCAL_VARIABLE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ElementType.PACKAGE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ElementType.PARAMETER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@interface </a:t>
            </a:r>
            <a:r>
              <a:rPr lang="en-US" dirty="0" err="1">
                <a:latin typeface="Courier New" panose="02070309020205020404" pitchFamily="49" charset="0"/>
                <a:cs typeface="Courier New" panose="02070309020205020404" pitchFamily="49" charset="0"/>
              </a:rPr>
              <a:t>MyCustomAnnotation</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//Some other code</a:t>
            </a:r>
          </a:p>
          <a:p>
            <a:pPr marL="0" indent="0">
              <a:buNone/>
            </a:pPr>
            <a:r>
              <a:rPr lang="en-US"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292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3AB"/>
                </a:solidFill>
              </a:rPr>
              <a:t>Other Annotations</a:t>
            </a:r>
            <a:endParaRPr lang="hu-HU" dirty="0"/>
          </a:p>
        </p:txBody>
      </p:sp>
      <p:sp>
        <p:nvSpPr>
          <p:cNvPr id="5" name="Content Placeholder 4"/>
          <p:cNvSpPr>
            <a:spLocks noGrp="1"/>
          </p:cNvSpPr>
          <p:nvPr>
            <p:ph idx="1"/>
          </p:nvPr>
        </p:nvSpPr>
        <p:spPr>
          <a:xfrm>
            <a:off x="312516" y="1284790"/>
            <a:ext cx="11609408" cy="5266481"/>
          </a:xfrm>
        </p:spPr>
        <p:txBody>
          <a:bodyPr>
            <a:normAutofit fontScale="55000" lnSpcReduction="20000"/>
          </a:bodyPr>
          <a:lstStyle/>
          <a:p>
            <a:pPr marL="0" indent="0">
              <a:buNone/>
            </a:pPr>
            <a:r>
              <a:rPr lang="en-US" b="1" dirty="0">
                <a:latin typeface="Georgia" panose="02040502050405020303" pitchFamily="18" charset="0"/>
              </a:rPr>
              <a:t>@Inherited</a:t>
            </a:r>
          </a:p>
          <a:p>
            <a:pPr marL="0" indent="0">
              <a:buNone/>
            </a:pPr>
            <a:r>
              <a:rPr lang="en-US" dirty="0">
                <a:latin typeface="Georgia" panose="02040502050405020303" pitchFamily="18" charset="0"/>
              </a:rPr>
              <a:t>This is a annotation for </a:t>
            </a:r>
            <a:r>
              <a:rPr lang="en-US" dirty="0" err="1">
                <a:latin typeface="Georgia" panose="02040502050405020303" pitchFamily="18" charset="0"/>
              </a:rPr>
              <a:t>annotations.It</a:t>
            </a:r>
            <a:r>
              <a:rPr lang="en-US" dirty="0">
                <a:latin typeface="Georgia" panose="02040502050405020303" pitchFamily="18" charset="0"/>
              </a:rPr>
              <a:t> means that subclasses of annotated classes are considered having the same annotation as their superclass.</a:t>
            </a:r>
          </a:p>
          <a:p>
            <a:pPr marL="0" indent="0">
              <a:buNone/>
            </a:pPr>
            <a:endParaRPr lang="en-US" sz="2400" dirty="0">
              <a:latin typeface="Georgia" panose="02040502050405020303" pitchFamily="18" charset="0"/>
              <a:cs typeface="Courier New" panose="02070309020205020404" pitchFamily="49" charset="0"/>
            </a:endParaRPr>
          </a:p>
          <a:p>
            <a:pPr marL="0" indent="0">
              <a:buNone/>
            </a:pPr>
            <a:r>
              <a:rPr lang="en-US" b="1" dirty="0">
                <a:latin typeface="Georgia" panose="02040502050405020303" pitchFamily="18" charset="0"/>
                <a:cs typeface="Courier New" panose="02070309020205020404" pitchFamily="49" charset="0"/>
              </a:rPr>
              <a:t>@Repeatable</a:t>
            </a:r>
            <a:endParaRPr lang="en-US" dirty="0">
              <a:latin typeface="Georgia" panose="02040502050405020303" pitchFamily="18" charset="0"/>
              <a:cs typeface="Courier New" panose="02070309020205020404" pitchFamily="49" charset="0"/>
            </a:endParaRPr>
          </a:p>
          <a:p>
            <a:pPr marL="0" indent="0">
              <a:buNone/>
            </a:pPr>
            <a:r>
              <a:rPr lang="en-US" dirty="0">
                <a:latin typeface="Georgia" panose="02040502050405020303" pitchFamily="18" charset="0"/>
                <a:cs typeface="Courier New" panose="02070309020205020404" pitchFamily="49" charset="0"/>
              </a:rPr>
              <a:t>By default, an annotation is applied on a java element only once. But, by any requirement, you have to apply a annotation more than once, then use @Repeatable annotation on your new annotation.</a:t>
            </a:r>
          </a:p>
          <a:p>
            <a:pPr marL="0" indent="0">
              <a:buNone/>
            </a:pPr>
            <a:endParaRPr lang="en-US" sz="2400" dirty="0">
              <a:latin typeface="Georgia" panose="02040502050405020303" pitchFamily="18"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@Repeatable(</a:t>
            </a:r>
            <a:r>
              <a:rPr lang="en-US" sz="2400" dirty="0" err="1">
                <a:latin typeface="Courier New" panose="02070309020205020404" pitchFamily="49" charset="0"/>
                <a:cs typeface="Courier New" panose="02070309020205020404" pitchFamily="49" charset="0"/>
              </a:rPr>
              <a:t>Schedules.class</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public @interface Schedule { ...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@Schedule(</a:t>
            </a:r>
            <a:r>
              <a:rPr lang="en-US" sz="2400" dirty="0" err="1">
                <a:latin typeface="Courier New" panose="02070309020205020404" pitchFamily="49" charset="0"/>
                <a:cs typeface="Courier New" panose="02070309020205020404" pitchFamily="49" charset="0"/>
              </a:rPr>
              <a:t>dayOfMonth</a:t>
            </a:r>
            <a:r>
              <a:rPr lang="en-US" sz="2400" dirty="0">
                <a:latin typeface="Courier New" panose="02070309020205020404" pitchFamily="49" charset="0"/>
                <a:cs typeface="Courier New" panose="02070309020205020404" pitchFamily="49" charset="0"/>
              </a:rPr>
              <a:t>="last")</a:t>
            </a:r>
          </a:p>
          <a:p>
            <a:pPr marL="0" indent="0">
              <a:buNone/>
            </a:pPr>
            <a:r>
              <a:rPr lang="en-US" sz="2400" dirty="0">
                <a:latin typeface="Courier New" panose="02070309020205020404" pitchFamily="49" charset="0"/>
                <a:cs typeface="Courier New" panose="02070309020205020404" pitchFamily="49" charset="0"/>
              </a:rPr>
              <a:t>@Schedule(</a:t>
            </a:r>
            <a:r>
              <a:rPr lang="en-US" sz="2400" dirty="0" err="1">
                <a:latin typeface="Courier New" panose="02070309020205020404" pitchFamily="49" charset="0"/>
                <a:cs typeface="Courier New" panose="02070309020205020404" pitchFamily="49" charset="0"/>
              </a:rPr>
              <a:t>dayOfWeek</a:t>
            </a:r>
            <a:r>
              <a:rPr lang="en-US" sz="2400" dirty="0">
                <a:latin typeface="Courier New" panose="02070309020205020404" pitchFamily="49" charset="0"/>
                <a:cs typeface="Courier New" panose="02070309020205020404" pitchFamily="49" charset="0"/>
              </a:rPr>
              <a:t>="Fri", hour="23")</a:t>
            </a:r>
          </a:p>
          <a:p>
            <a:pPr marL="0" indent="0">
              <a:buNone/>
            </a:pPr>
            <a:r>
              <a:rPr lang="en-US" sz="2400" dirty="0">
                <a:latin typeface="Courier New" panose="02070309020205020404" pitchFamily="49" charset="0"/>
                <a:cs typeface="Courier New" panose="02070309020205020404" pitchFamily="49" charset="0"/>
              </a:rPr>
              <a:t>public void </a:t>
            </a:r>
            <a:r>
              <a:rPr lang="en-US" sz="2400" dirty="0" err="1">
                <a:latin typeface="Courier New" panose="02070309020205020404" pitchFamily="49" charset="0"/>
                <a:cs typeface="Courier New" panose="02070309020205020404" pitchFamily="49" charset="0"/>
              </a:rPr>
              <a:t>doPeriodicCleanup</a:t>
            </a:r>
            <a:r>
              <a:rPr lang="en-US" sz="2400" dirty="0">
                <a:latin typeface="Courier New" panose="02070309020205020404" pitchFamily="49" charset="0"/>
                <a:cs typeface="Courier New" panose="02070309020205020404" pitchFamily="49" charset="0"/>
              </a:rPr>
              <a:t>() { ...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b="1" dirty="0">
                <a:latin typeface="Georgia" panose="02040502050405020303" pitchFamily="18" charset="0"/>
              </a:rPr>
              <a:t>@</a:t>
            </a:r>
            <a:r>
              <a:rPr lang="en-US" b="1" dirty="0" err="1">
                <a:latin typeface="Georgia" panose="02040502050405020303" pitchFamily="18" charset="0"/>
              </a:rPr>
              <a:t>FunctionalInterface</a:t>
            </a:r>
            <a:endParaRPr lang="en-US" b="1" dirty="0">
              <a:latin typeface="Georgia" panose="02040502050405020303" pitchFamily="18" charset="0"/>
            </a:endParaRPr>
          </a:p>
          <a:p>
            <a:pPr marL="0" indent="0">
              <a:buNone/>
            </a:pPr>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MyFirstFunctionalInterface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public void </a:t>
            </a:r>
            <a:r>
              <a:rPr lang="en-US" sz="2400" dirty="0" err="1">
                <a:latin typeface="Courier New" panose="02070309020205020404" pitchFamily="49" charset="0"/>
                <a:cs typeface="Courier New" panose="02070309020205020404" pitchFamily="49" charset="0"/>
              </a:rPr>
              <a:t>doSomeWork</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1808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3AB"/>
                </a:solidFill>
              </a:rPr>
              <a:t>EJB Annotations</a:t>
            </a:r>
            <a:endParaRPr lang="hu-HU" dirty="0"/>
          </a:p>
        </p:txBody>
      </p:sp>
      <p:sp>
        <p:nvSpPr>
          <p:cNvPr id="5" name="Content Placeholder 4"/>
          <p:cNvSpPr>
            <a:spLocks noGrp="1"/>
          </p:cNvSpPr>
          <p:nvPr>
            <p:ph idx="1"/>
          </p:nvPr>
        </p:nvSpPr>
        <p:spPr>
          <a:xfrm>
            <a:off x="312516" y="1284790"/>
            <a:ext cx="11609408" cy="5266481"/>
          </a:xfrm>
        </p:spPr>
        <p:txBody>
          <a:bodyPr>
            <a:normAutofit/>
          </a:bodyPr>
          <a:lstStyle/>
          <a:p>
            <a:pPr marL="0" indent="0">
              <a:buNone/>
            </a:pPr>
            <a:r>
              <a:rPr lang="en-US" dirty="0">
                <a:hlinkClick r:id="rId3"/>
              </a:rPr>
              <a:t>https://www.tutorialspoint.com/ejb/ejb_annotations.htm</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2930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Interceptors</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30221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 SE -&gt; EE</a:t>
            </a:r>
            <a:endParaRPr lang="hu-HU" dirty="0"/>
          </a:p>
        </p:txBody>
      </p:sp>
      <p:sp>
        <p:nvSpPr>
          <p:cNvPr id="5" name="Content Placeholder 4"/>
          <p:cNvSpPr>
            <a:spLocks noGrp="1"/>
          </p:cNvSpPr>
          <p:nvPr>
            <p:ph idx="1"/>
          </p:nvPr>
        </p:nvSpPr>
        <p:spPr/>
        <p:txBody>
          <a:bodyPr/>
          <a:lstStyle/>
          <a:p>
            <a:r>
              <a:rPr lang="en-US" dirty="0"/>
              <a:t>multi-tier architecture</a:t>
            </a:r>
          </a:p>
          <a:p>
            <a:r>
              <a:rPr lang="en-US" dirty="0"/>
              <a:t>Web based</a:t>
            </a:r>
          </a:p>
          <a:p>
            <a:r>
              <a:rPr lang="en-US" dirty="0" err="1"/>
              <a:t>Enterprised</a:t>
            </a:r>
            <a:r>
              <a:rPr lang="en-US" dirty="0"/>
              <a:t> applications</a:t>
            </a:r>
          </a:p>
          <a:p>
            <a:r>
              <a:rPr lang="en-US" dirty="0"/>
              <a:t>Distributed components</a:t>
            </a:r>
            <a:endParaRPr lang="hu-HU"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255" y="1825625"/>
            <a:ext cx="2686050" cy="3648075"/>
          </a:xfrm>
          <a:prstGeom prst="rect">
            <a:avLst/>
          </a:prstGeom>
        </p:spPr>
      </p:pic>
    </p:spTree>
    <p:extLst>
      <p:ext uri="{BB962C8B-B14F-4D97-AF65-F5344CB8AC3E}">
        <p14:creationId xmlns:p14="http://schemas.microsoft.com/office/powerpoint/2010/main" val="47301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Interceptors</a:t>
            </a:r>
            <a:endParaRPr lang="hu-HU" dirty="0"/>
          </a:p>
        </p:txBody>
      </p:sp>
      <p:sp>
        <p:nvSpPr>
          <p:cNvPr id="5" name="Content Placeholder 4"/>
          <p:cNvSpPr>
            <a:spLocks noGrp="1"/>
          </p:cNvSpPr>
          <p:nvPr>
            <p:ph idx="1"/>
          </p:nvPr>
        </p:nvSpPr>
        <p:spPr/>
        <p:txBody>
          <a:bodyPr>
            <a:normAutofit/>
          </a:bodyPr>
          <a:lstStyle/>
          <a:p>
            <a:r>
              <a:rPr lang="en-US" dirty="0"/>
              <a:t>invoke methods on an associated target class, in conjunction with method invocations or lifecycle events</a:t>
            </a:r>
          </a:p>
          <a:p>
            <a:r>
              <a:rPr lang="en-US" dirty="0"/>
              <a:t>Any class with simple constructor (no </a:t>
            </a:r>
            <a:r>
              <a:rPr lang="en-US" dirty="0" err="1"/>
              <a:t>params</a:t>
            </a:r>
            <a:r>
              <a:rPr lang="en-US" dirty="0"/>
              <a:t>)</a:t>
            </a:r>
          </a:p>
          <a:p>
            <a:r>
              <a:rPr lang="en-US" dirty="0"/>
              <a:t>One interceptor method</a:t>
            </a:r>
          </a:p>
          <a:p>
            <a:pPr lvl="1"/>
            <a:r>
              <a:rPr lang="en-US" dirty="0"/>
              <a:t>Object &lt;METHOD&gt;(</a:t>
            </a:r>
            <a:r>
              <a:rPr lang="en-US" dirty="0" err="1"/>
              <a:t>InvocationContext</a:t>
            </a:r>
            <a:r>
              <a:rPr lang="en-US" dirty="0"/>
              <a:t>)</a:t>
            </a:r>
          </a:p>
          <a:p>
            <a:r>
              <a:rPr lang="en-US" dirty="0"/>
              <a:t>A life cycle event with the callback interceptor method</a:t>
            </a:r>
          </a:p>
          <a:p>
            <a:r>
              <a:rPr lang="en-US" dirty="0"/>
              <a:t>Associate the interceptor class with your EJB 3.0 session bean (@Interceptors)</a:t>
            </a:r>
            <a:endParaRPr lang="hu-HU" dirty="0"/>
          </a:p>
        </p:txBody>
      </p:sp>
    </p:spTree>
    <p:extLst>
      <p:ext uri="{BB962C8B-B14F-4D97-AF65-F5344CB8AC3E}">
        <p14:creationId xmlns:p14="http://schemas.microsoft.com/office/powerpoint/2010/main" val="2579865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0BEC-295A-48FF-8FAB-70116CF60049}"/>
              </a:ext>
            </a:extLst>
          </p:cNvPr>
          <p:cNvSpPr>
            <a:spLocks noGrp="1"/>
          </p:cNvSpPr>
          <p:nvPr>
            <p:ph type="title"/>
          </p:nvPr>
        </p:nvSpPr>
        <p:spPr/>
        <p:txBody>
          <a:bodyPr>
            <a:normAutofit/>
          </a:bodyPr>
          <a:lstStyle/>
          <a:p>
            <a:r>
              <a:rPr lang="hu-HU" dirty="0" err="1"/>
              <a:t>Interceptor</a:t>
            </a:r>
            <a:r>
              <a:rPr lang="hu-HU" dirty="0"/>
              <a:t> </a:t>
            </a:r>
            <a:r>
              <a:rPr lang="hu-HU" dirty="0" err="1"/>
              <a:t>Metadata</a:t>
            </a:r>
            <a:r>
              <a:rPr lang="hu-HU" dirty="0"/>
              <a:t> </a:t>
            </a:r>
            <a:r>
              <a:rPr lang="hu-HU" dirty="0" err="1"/>
              <a:t>Annotation</a:t>
            </a:r>
            <a:endParaRPr lang="hu-HU" dirty="0"/>
          </a:p>
        </p:txBody>
      </p:sp>
      <p:sp>
        <p:nvSpPr>
          <p:cNvPr id="3" name="Content Placeholder 2">
            <a:extLst>
              <a:ext uri="{FF2B5EF4-FFF2-40B4-BE49-F238E27FC236}">
                <a16:creationId xmlns:a16="http://schemas.microsoft.com/office/drawing/2014/main" id="{3F6F75C6-A4A1-41C6-A359-006ED9D81245}"/>
              </a:ext>
            </a:extLst>
          </p:cNvPr>
          <p:cNvSpPr>
            <a:spLocks noGrp="1"/>
          </p:cNvSpPr>
          <p:nvPr>
            <p:ph idx="1"/>
          </p:nvPr>
        </p:nvSpPr>
        <p:spPr>
          <a:xfrm>
            <a:off x="838200" y="1861719"/>
            <a:ext cx="10515600" cy="4351338"/>
          </a:xfrm>
        </p:spPr>
        <p:txBody>
          <a:bodyPr>
            <a:normAutofit lnSpcReduction="10000"/>
          </a:bodyPr>
          <a:lstStyle/>
          <a:p>
            <a:r>
              <a:rPr lang="en-US" dirty="0"/>
              <a:t>@</a:t>
            </a:r>
            <a:r>
              <a:rPr lang="en-US" dirty="0" err="1"/>
              <a:t>AroundInvoke</a:t>
            </a:r>
            <a:endParaRPr lang="en-US" dirty="0"/>
          </a:p>
          <a:p>
            <a:pPr lvl="1"/>
            <a:r>
              <a:rPr lang="en-US" dirty="0"/>
              <a:t>Designates the method as an interceptor method.</a:t>
            </a:r>
          </a:p>
          <a:p>
            <a:r>
              <a:rPr lang="en-US" dirty="0"/>
              <a:t>@</a:t>
            </a:r>
            <a:r>
              <a:rPr lang="hu-HU" dirty="0" err="1"/>
              <a:t>AroundTimeout</a:t>
            </a:r>
            <a:endParaRPr lang="en-US" dirty="0"/>
          </a:p>
          <a:p>
            <a:pPr lvl="1"/>
            <a:r>
              <a:rPr lang="en-US" dirty="0"/>
              <a:t>Designates the method as a timeout interceptor, for interposing on timeout methods for enterprise bean timers</a:t>
            </a:r>
          </a:p>
          <a:p>
            <a:r>
              <a:rPr lang="en-US" dirty="0"/>
              <a:t>@</a:t>
            </a:r>
            <a:r>
              <a:rPr lang="en-US" dirty="0" err="1"/>
              <a:t>PostConstruct</a:t>
            </a:r>
            <a:endParaRPr lang="en-US" dirty="0"/>
          </a:p>
          <a:p>
            <a:pPr lvl="1"/>
            <a:r>
              <a:rPr lang="en-US" dirty="0"/>
              <a:t>Designates the method as an interceptor method for post-construct lifecycle events.</a:t>
            </a:r>
          </a:p>
          <a:p>
            <a:r>
              <a:rPr lang="en-US" dirty="0"/>
              <a:t>@</a:t>
            </a:r>
            <a:r>
              <a:rPr lang="en-US" dirty="0" err="1"/>
              <a:t>PreDestroy</a:t>
            </a:r>
            <a:endParaRPr lang="en-US" dirty="0"/>
          </a:p>
          <a:p>
            <a:pPr lvl="1"/>
            <a:r>
              <a:rPr lang="en-US" dirty="0"/>
              <a:t>Designates the method as an interceptor method for pre-destroy lifecycle events.</a:t>
            </a:r>
            <a:endParaRPr lang="hu-HU" dirty="0"/>
          </a:p>
        </p:txBody>
      </p:sp>
    </p:spTree>
    <p:extLst>
      <p:ext uri="{BB962C8B-B14F-4D97-AF65-F5344CB8AC3E}">
        <p14:creationId xmlns:p14="http://schemas.microsoft.com/office/powerpoint/2010/main" val="2350613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 declaration - Example</a:t>
            </a:r>
            <a:endParaRPr lang="hu-HU" dirty="0"/>
          </a:p>
        </p:txBody>
      </p:sp>
      <p:sp>
        <p:nvSpPr>
          <p:cNvPr id="4" name="Rectangle 3"/>
          <p:cNvSpPr/>
          <p:nvPr/>
        </p:nvSpPr>
        <p:spPr>
          <a:xfrm>
            <a:off x="1110915" y="1321384"/>
            <a:ext cx="9970169" cy="4524315"/>
          </a:xfrm>
          <a:prstGeom prst="rect">
            <a:avLst/>
          </a:prstGeom>
        </p:spPr>
        <p:txBody>
          <a:bodyPr wrap="square">
            <a:spAutoFit/>
          </a:bodyPr>
          <a:lstStyle/>
          <a:p>
            <a:r>
              <a:rPr lang="hu-HU" b="1" dirty="0" err="1">
                <a:solidFill>
                  <a:srgbClr val="7F0055"/>
                </a:solidFill>
                <a:latin typeface="Consolas" panose="020B0609020204030204" pitchFamily="49" charset="0"/>
              </a:rPr>
              <a:t>package</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eu.dorsum.interceptor</a:t>
            </a:r>
            <a:r>
              <a:rPr lang="hu-HU" b="1" dirty="0">
                <a:solidFill>
                  <a:srgbClr val="000000"/>
                </a:solidFill>
                <a:latin typeface="Consolas" panose="020B0609020204030204" pitchFamily="49" charset="0"/>
              </a:rPr>
              <a:t>;</a:t>
            </a:r>
          </a:p>
          <a:p>
            <a:endParaRPr lang="hu-HU" dirty="0">
              <a:latin typeface="Consolas" panose="020B0609020204030204" pitchFamily="49" charset="0"/>
            </a:endParaRPr>
          </a:p>
          <a:p>
            <a:r>
              <a:rPr lang="hu-HU" b="1" dirty="0">
                <a:solidFill>
                  <a:srgbClr val="7F0055"/>
                </a:solidFill>
                <a:latin typeface="Consolas" panose="020B0609020204030204" pitchFamily="49" charset="0"/>
              </a:rPr>
              <a:t>import</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javax.interceptor.InvocationContext</a:t>
            </a:r>
            <a:r>
              <a:rPr lang="hu-HU" b="1" dirty="0">
                <a:solidFill>
                  <a:srgbClr val="000000"/>
                </a:solidFill>
                <a:latin typeface="Consolas" panose="020B0609020204030204" pitchFamily="49" charset="0"/>
              </a:rPr>
              <a:t>;</a:t>
            </a:r>
          </a:p>
          <a:p>
            <a:endParaRPr lang="hu-HU" dirty="0">
              <a:latin typeface="Consolas" panose="020B0609020204030204" pitchFamily="49" charset="0"/>
            </a:endParaRPr>
          </a:p>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LoggerInterceptor</a:t>
            </a:r>
            <a:r>
              <a:rPr lang="hu-HU" b="1" dirty="0">
                <a:solidFill>
                  <a:srgbClr val="000000"/>
                </a:solidFill>
                <a:latin typeface="Consolas" panose="020B0609020204030204" pitchFamily="49" charset="0"/>
              </a:rPr>
              <a:t> {</a:t>
            </a:r>
          </a:p>
          <a:p>
            <a:endParaRPr lang="hu-HU" b="1" dirty="0">
              <a:solidFill>
                <a:srgbClr val="000000"/>
              </a:solidFill>
              <a:latin typeface="Consolas" panose="020B0609020204030204" pitchFamily="49" charset="0"/>
            </a:endParaRPr>
          </a:p>
          <a:p>
            <a:r>
              <a:rPr lang="hu-HU" b="1" dirty="0">
                <a:solidFill>
                  <a:srgbClr val="000000"/>
                </a:solidFill>
                <a:latin typeface="Consolas" panose="020B0609020204030204" pitchFamily="49" charset="0"/>
              </a:rPr>
              <a:t>    </a:t>
            </a:r>
            <a:r>
              <a:rPr lang="en-US" dirty="0">
                <a:solidFill>
                  <a:srgbClr val="646464"/>
                </a:solidFill>
                <a:latin typeface="Consolas" panose="020B0609020204030204" pitchFamily="49" charset="0"/>
              </a:rPr>
              <a:t>@</a:t>
            </a:r>
            <a:r>
              <a:rPr lang="hu-HU" dirty="0" err="1">
                <a:solidFill>
                  <a:srgbClr val="646464"/>
                </a:solidFill>
                <a:latin typeface="Consolas" panose="020B0609020204030204" pitchFamily="49" charset="0"/>
              </a:rPr>
              <a:t>AroundInvoke</a:t>
            </a:r>
            <a:endParaRPr lang="hu-HU" b="1" dirty="0">
              <a:solidFill>
                <a:srgbClr val="000000"/>
              </a:solidFill>
              <a:latin typeface="Consolas" panose="020B0609020204030204" pitchFamily="49" charset="0"/>
            </a:endParaRPr>
          </a:p>
          <a:p>
            <a:pPr lvl="1"/>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Object</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logger</a:t>
            </a:r>
            <a:r>
              <a:rPr lang="hu-HU" b="1" dirty="0">
                <a:solidFill>
                  <a:srgbClr val="000000"/>
                </a:solidFill>
                <a:latin typeface="Consolas" panose="020B0609020204030204" pitchFamily="49" charset="0"/>
              </a:rPr>
              <a:t>(</a:t>
            </a:r>
            <a:r>
              <a:rPr lang="hu-HU" b="1" dirty="0" err="1">
                <a:solidFill>
                  <a:srgbClr val="000000"/>
                </a:solidFill>
                <a:latin typeface="Consolas" panose="020B0609020204030204" pitchFamily="49" charset="0"/>
              </a:rPr>
              <a:t>InvocationContext</a:t>
            </a:r>
            <a:r>
              <a:rPr lang="hu-HU" b="1" dirty="0">
                <a:solidFill>
                  <a:srgbClr val="000000"/>
                </a:solidFill>
                <a:latin typeface="Consolas" panose="020B0609020204030204" pitchFamily="49" charset="0"/>
              </a:rPr>
              <a:t> </a:t>
            </a:r>
            <a:r>
              <a:rPr lang="hu-HU" b="1" i="1" dirty="0" err="1">
                <a:solidFill>
                  <a:srgbClr val="6A3E3E"/>
                </a:solidFill>
                <a:latin typeface="Consolas" panose="020B0609020204030204" pitchFamily="49" charset="0"/>
              </a:rPr>
              <a:t>inv</a:t>
            </a:r>
            <a:r>
              <a:rPr lang="hu-HU" b="1" dirty="0">
                <a:solidFill>
                  <a:srgbClr val="000000"/>
                </a:solidFill>
                <a:latin typeface="Consolas" panose="020B0609020204030204" pitchFamily="49" charset="0"/>
              </a:rPr>
              <a:t>)</a:t>
            </a:r>
            <a:r>
              <a:rPr lang="hu-HU" b="1" dirty="0">
                <a:solidFill>
                  <a:srgbClr val="7F0055"/>
                </a:solidFill>
                <a:latin typeface="Consolas" panose="020B0609020204030204" pitchFamily="49" charset="0"/>
              </a:rPr>
              <a:t> </a:t>
            </a:r>
            <a:r>
              <a:rPr lang="hu-HU" b="1" dirty="0" err="1">
                <a:solidFill>
                  <a:srgbClr val="7F0055"/>
                </a:solidFill>
                <a:latin typeface="Consolas" panose="020B0609020204030204" pitchFamily="49" charset="0"/>
              </a:rPr>
              <a:t>throws</a:t>
            </a:r>
            <a:r>
              <a:rPr lang="hu-HU" b="1" dirty="0">
                <a:solidFill>
                  <a:srgbClr val="7F0055"/>
                </a:solidFill>
                <a:latin typeface="Consolas" panose="020B0609020204030204" pitchFamily="49" charset="0"/>
              </a:rPr>
              <a:t> </a:t>
            </a:r>
            <a:r>
              <a:rPr lang="hu-HU" b="1" dirty="0" err="1">
                <a:solidFill>
                  <a:srgbClr val="000000"/>
                </a:solidFill>
                <a:latin typeface="Consolas" panose="020B0609020204030204" pitchFamily="49" charset="0"/>
              </a:rPr>
              <a:t>Exception</a:t>
            </a:r>
            <a:r>
              <a:rPr lang="hu-HU" b="1" dirty="0">
                <a:solidFill>
                  <a:srgbClr val="000000"/>
                </a:solidFill>
                <a:highlight>
                  <a:srgbClr val="D4D4D4"/>
                </a:highlight>
                <a:latin typeface="Consolas" panose="020B0609020204030204" pitchFamily="49" charset="0"/>
              </a:rPr>
              <a:t> </a:t>
            </a:r>
            <a:r>
              <a:rPr lang="hu-HU" b="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"Following method was invoked: "</a:t>
            </a:r>
            <a:r>
              <a:rPr lang="en-US" b="1" i="1" dirty="0">
                <a:solidFill>
                  <a:srgbClr val="000000"/>
                </a:solidFill>
                <a:latin typeface="Consolas" panose="020B0609020204030204" pitchFamily="49" charset="0"/>
              </a:rPr>
              <a:t> + 	</a:t>
            </a:r>
            <a:r>
              <a:rPr lang="en-US" b="1" i="1" dirty="0" err="1">
                <a:solidFill>
                  <a:srgbClr val="6A3E3E"/>
                </a:solidFill>
                <a:latin typeface="Consolas" panose="020B0609020204030204" pitchFamily="49" charset="0"/>
              </a:rPr>
              <a:t>inv</a:t>
            </a:r>
            <a:r>
              <a:rPr lang="en-US" b="1" i="1" dirty="0" err="1">
                <a:solidFill>
                  <a:srgbClr val="000000"/>
                </a:solidFill>
                <a:latin typeface="Consolas" panose="020B0609020204030204" pitchFamily="49" charset="0"/>
              </a:rPr>
              <a:t>.getMethod</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getName</a:t>
            </a:r>
            <a:r>
              <a:rPr lang="en-US" b="1" i="1" dirty="0">
                <a:solidFill>
                  <a:srgbClr val="000000"/>
                </a:solidFill>
                <a:latin typeface="Consolas" panose="020B0609020204030204" pitchFamily="49" charset="0"/>
              </a:rPr>
              <a:t>());</a:t>
            </a:r>
          </a:p>
          <a:p>
            <a:pPr lvl="2"/>
            <a:r>
              <a:rPr lang="hu-HU" dirty="0" err="1">
                <a:solidFill>
                  <a:srgbClr val="000000"/>
                </a:solidFill>
                <a:latin typeface="Consolas" panose="020B0609020204030204" pitchFamily="49" charset="0"/>
              </a:rPr>
              <a:t>System.</a:t>
            </a:r>
            <a:r>
              <a:rPr lang="hu-HU" b="1" i="1" dirty="0" err="1">
                <a:solidFill>
                  <a:srgbClr val="0000C0"/>
                </a:solidFill>
                <a:latin typeface="Consolas" panose="020B0609020204030204" pitchFamily="49" charset="0"/>
              </a:rPr>
              <a:t>out</a:t>
            </a:r>
            <a:r>
              <a:rPr lang="hu-HU" b="1" i="1" dirty="0" err="1">
                <a:solidFill>
                  <a:srgbClr val="000000"/>
                </a:solidFill>
                <a:latin typeface="Consolas" panose="020B0609020204030204" pitchFamily="49" charset="0"/>
              </a:rPr>
              <a:t>.println</a:t>
            </a:r>
            <a:r>
              <a:rPr lang="hu-HU" b="1" i="1" dirty="0">
                <a:solidFill>
                  <a:srgbClr val="000000"/>
                </a:solidFill>
                <a:latin typeface="Consolas" panose="020B0609020204030204" pitchFamily="49" charset="0"/>
              </a:rPr>
              <a:t>(</a:t>
            </a:r>
            <a:r>
              <a:rPr lang="hu-HU"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Parameters</a:t>
            </a:r>
            <a:r>
              <a:rPr lang="hu-HU" b="1" i="1" dirty="0">
                <a:solidFill>
                  <a:srgbClr val="2A00FF"/>
                </a:solidFill>
                <a:latin typeface="Consolas" panose="020B0609020204030204" pitchFamily="49" charset="0"/>
              </a:rPr>
              <a:t>: "</a:t>
            </a:r>
            <a:r>
              <a:rPr lang="hu-HU" b="1" i="1" dirty="0">
                <a:solidFill>
                  <a:srgbClr val="000000"/>
                </a:solidFill>
                <a:latin typeface="Consolas" panose="020B0609020204030204" pitchFamily="49" charset="0"/>
              </a:rPr>
              <a:t> + </a:t>
            </a:r>
            <a:r>
              <a:rPr lang="hu-HU" b="1" i="1" dirty="0" err="1">
                <a:solidFill>
                  <a:srgbClr val="6A3E3E"/>
                </a:solidFill>
                <a:latin typeface="Consolas" panose="020B0609020204030204" pitchFamily="49" charset="0"/>
              </a:rPr>
              <a:t>inv</a:t>
            </a:r>
            <a:r>
              <a:rPr lang="hu-HU" b="1" i="1" dirty="0" err="1">
                <a:solidFill>
                  <a:srgbClr val="000000"/>
                </a:solidFill>
                <a:latin typeface="Consolas" panose="020B0609020204030204" pitchFamily="49" charset="0"/>
              </a:rPr>
              <a:t>.getParameters</a:t>
            </a:r>
            <a:r>
              <a:rPr lang="hu-HU" b="1" i="1" dirty="0">
                <a:solidFill>
                  <a:srgbClr val="000000"/>
                </a:solidFill>
                <a:latin typeface="Consolas" panose="020B0609020204030204" pitchFamily="49" charset="0"/>
              </a:rPr>
              <a:t>());</a:t>
            </a:r>
          </a:p>
          <a:p>
            <a:pPr lvl="1"/>
            <a:endParaRPr lang="hu-HU" dirty="0">
              <a:latin typeface="Consolas" panose="020B0609020204030204" pitchFamily="49" charset="0"/>
            </a:endParaRPr>
          </a:p>
          <a:p>
            <a:pPr lvl="1"/>
            <a:r>
              <a:rPr lang="en-US" b="1" dirty="0">
                <a:solidFill>
                  <a:srgbClr val="7F0055"/>
                </a:solidFill>
                <a:latin typeface="Consolas" panose="020B0609020204030204" pitchFamily="49" charset="0"/>
              </a:rPr>
              <a:t>	</a:t>
            </a:r>
            <a:r>
              <a:rPr lang="hu-HU" b="1" dirty="0" err="1">
                <a:solidFill>
                  <a:srgbClr val="7F0055"/>
                </a:solidFill>
                <a:latin typeface="Consolas" panose="020B0609020204030204" pitchFamily="49" charset="0"/>
              </a:rPr>
              <a:t>return</a:t>
            </a:r>
            <a:r>
              <a:rPr lang="hu-HU" b="1" dirty="0">
                <a:solidFill>
                  <a:srgbClr val="000000"/>
                </a:solidFill>
                <a:highlight>
                  <a:srgbClr val="D4D4D4"/>
                </a:highlight>
                <a:latin typeface="Consolas" panose="020B0609020204030204" pitchFamily="49" charset="0"/>
              </a:rPr>
              <a:t> </a:t>
            </a:r>
            <a:r>
              <a:rPr lang="hu-HU" b="1" i="1" dirty="0" err="1">
                <a:solidFill>
                  <a:srgbClr val="6A3E3E"/>
                </a:solidFill>
                <a:latin typeface="Consolas" panose="020B0609020204030204" pitchFamily="49" charset="0"/>
              </a:rPr>
              <a:t>inv</a:t>
            </a:r>
            <a:r>
              <a:rPr lang="hu-HU" b="1" dirty="0" err="1">
                <a:solidFill>
                  <a:srgbClr val="000000"/>
                </a:solidFill>
                <a:latin typeface="Consolas" panose="020B0609020204030204" pitchFamily="49" charset="0"/>
              </a:rPr>
              <a:t>.proceed</a:t>
            </a:r>
            <a:r>
              <a:rPr lang="hu-HU" b="1"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a:t>
            </a:r>
          </a:p>
          <a:p>
            <a:pPr lvl="1"/>
            <a:endParaRPr lang="hu-HU" dirty="0">
              <a:solidFill>
                <a:srgbClr val="000000"/>
              </a:solidFill>
              <a:latin typeface="Consolas" panose="020B0609020204030204" pitchFamily="49" charset="0"/>
            </a:endParaRPr>
          </a:p>
          <a:p>
            <a:r>
              <a:rPr lang="hu-H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67410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 - Example</a:t>
            </a:r>
            <a:endParaRPr lang="hu-HU" dirty="0"/>
          </a:p>
        </p:txBody>
      </p:sp>
      <p:sp>
        <p:nvSpPr>
          <p:cNvPr id="3" name="Rectangle 2"/>
          <p:cNvSpPr/>
          <p:nvPr/>
        </p:nvSpPr>
        <p:spPr>
          <a:xfrm>
            <a:off x="1327484" y="1217616"/>
            <a:ext cx="8971548" cy="5262979"/>
          </a:xfrm>
          <a:prstGeom prst="rect">
            <a:avLst/>
          </a:prstGeom>
        </p:spPr>
        <p:txBody>
          <a:bodyPr wrap="square">
            <a:spAutoFit/>
          </a:bodyPr>
          <a:lstStyle/>
          <a:p>
            <a:r>
              <a:rPr lang="hu-HU" sz="1600" b="1" dirty="0" err="1">
                <a:solidFill>
                  <a:srgbClr val="7F0055"/>
                </a:solidFill>
                <a:latin typeface="Consolas" panose="020B0609020204030204" pitchFamily="49" charset="0"/>
              </a:rPr>
              <a:t>package</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eu.dorsum.interceptor</a:t>
            </a:r>
            <a:r>
              <a:rPr lang="hu-HU" sz="1600" b="1" dirty="0">
                <a:solidFill>
                  <a:srgbClr val="000000"/>
                </a:solidFill>
                <a:latin typeface="Consolas" panose="020B0609020204030204" pitchFamily="49" charset="0"/>
              </a:rPr>
              <a:t>;</a:t>
            </a:r>
          </a:p>
          <a:p>
            <a:endParaRPr lang="hu-HU" sz="1600" dirty="0">
              <a:latin typeface="Consolas" panose="020B0609020204030204" pitchFamily="49" charset="0"/>
            </a:endParaRPr>
          </a:p>
          <a:p>
            <a:r>
              <a:rPr lang="hu-HU" sz="1600" b="1" dirty="0">
                <a:solidFill>
                  <a:srgbClr val="7F0055"/>
                </a:solidFill>
                <a:latin typeface="Consolas" panose="020B0609020204030204" pitchFamily="49" charset="0"/>
              </a:rPr>
              <a:t>import</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javax.ejb.Stateless</a:t>
            </a:r>
            <a:r>
              <a:rPr lang="hu-HU" sz="1600" b="1" dirty="0">
                <a:solidFill>
                  <a:srgbClr val="000000"/>
                </a:solidFill>
                <a:latin typeface="Consolas" panose="020B0609020204030204" pitchFamily="49" charset="0"/>
              </a:rPr>
              <a:t>;</a:t>
            </a:r>
          </a:p>
          <a:p>
            <a:r>
              <a:rPr lang="hu-HU" sz="1600" b="1" dirty="0">
                <a:solidFill>
                  <a:srgbClr val="7F0055"/>
                </a:solidFill>
                <a:latin typeface="Consolas" panose="020B0609020204030204" pitchFamily="49" charset="0"/>
              </a:rPr>
              <a:t>import</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javax.interceptor.Interceptors</a:t>
            </a:r>
            <a:r>
              <a:rPr lang="hu-HU" sz="1600" b="1" dirty="0">
                <a:solidFill>
                  <a:srgbClr val="000000"/>
                </a:solidFill>
                <a:latin typeface="Consolas" panose="020B0609020204030204" pitchFamily="49" charset="0"/>
              </a:rPr>
              <a:t>;</a:t>
            </a:r>
          </a:p>
          <a:p>
            <a:endParaRPr lang="hu-HU" sz="1600" dirty="0">
              <a:latin typeface="Consolas" panose="020B0609020204030204" pitchFamily="49" charset="0"/>
            </a:endParaRPr>
          </a:p>
          <a:p>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Stateless</a:t>
            </a:r>
            <a:endParaRPr lang="hu-HU" sz="1600" dirty="0">
              <a:solidFill>
                <a:srgbClr val="646464"/>
              </a:solidFill>
              <a:latin typeface="Consolas" panose="020B0609020204030204" pitchFamily="49" charset="0"/>
            </a:endParaRP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CounterBean</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implements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CounterBeanLocal</a:t>
            </a:r>
            <a:r>
              <a:rPr lang="en-US" sz="1600" b="1" dirty="0">
                <a:solidFill>
                  <a:srgbClr val="000000"/>
                </a:solidFill>
                <a:latin typeface="Consolas" panose="020B0609020204030204" pitchFamily="49" charset="0"/>
              </a:rPr>
              <a:t> {</a:t>
            </a:r>
            <a:endParaRPr lang="hu-HU" sz="1600" dirty="0">
              <a:latin typeface="Consolas" panose="020B0609020204030204" pitchFamily="49" charset="0"/>
            </a:endParaRPr>
          </a:p>
          <a:p>
            <a:r>
              <a:rPr lang="en-US" sz="1600" b="1" dirty="0">
                <a:solidFill>
                  <a:srgbClr val="7F0055"/>
                </a:solidFill>
                <a:latin typeface="Consolas" panose="020B0609020204030204" pitchFamily="49" charset="0"/>
              </a:rPr>
              <a:t>	</a:t>
            </a:r>
            <a:r>
              <a:rPr lang="hu-HU" sz="1600" b="1" dirty="0" err="1">
                <a:solidFill>
                  <a:srgbClr val="7F0055"/>
                </a:solidFill>
                <a:latin typeface="Consolas" panose="020B0609020204030204" pitchFamily="49" charset="0"/>
              </a:rPr>
              <a:t>private</a:t>
            </a:r>
            <a:r>
              <a:rPr lang="hu-HU" sz="1600" b="1" dirty="0">
                <a:solidFill>
                  <a:srgbClr val="000000"/>
                </a:solidFill>
                <a:latin typeface="Consolas" panose="020B0609020204030204" pitchFamily="49" charset="0"/>
              </a:rPr>
              <a:t> </a:t>
            </a:r>
            <a:r>
              <a:rPr lang="hu-HU" sz="1600" b="1" dirty="0">
                <a:solidFill>
                  <a:srgbClr val="7F0055"/>
                </a:solidFill>
                <a:latin typeface="Consolas" panose="020B0609020204030204" pitchFamily="49" charset="0"/>
              </a:rPr>
              <a:t>int</a:t>
            </a:r>
            <a:r>
              <a:rPr lang="hu-HU" sz="1600" b="1" dirty="0">
                <a:solidFill>
                  <a:srgbClr val="000000"/>
                </a:solidFill>
                <a:latin typeface="Consolas" panose="020B0609020204030204" pitchFamily="49" charset="0"/>
              </a:rPr>
              <a:t> </a:t>
            </a:r>
            <a:r>
              <a:rPr lang="hu-HU" sz="1600" b="1" dirty="0" err="1">
                <a:solidFill>
                  <a:srgbClr val="0000C0"/>
                </a:solidFill>
                <a:latin typeface="Consolas" panose="020B0609020204030204" pitchFamily="49" charset="0"/>
              </a:rPr>
              <a:t>val</a:t>
            </a:r>
            <a:r>
              <a:rPr lang="hu-HU" sz="1600" b="1" dirty="0">
                <a:solidFill>
                  <a:srgbClr val="000000"/>
                </a:solidFill>
                <a:latin typeface="Consolas" panose="020B0609020204030204" pitchFamily="49" charset="0"/>
              </a:rPr>
              <a:t> = 0;</a:t>
            </a:r>
            <a:endParaRPr lang="hu-HU" sz="1600" dirty="0">
              <a:latin typeface="Consolas" panose="020B0609020204030204" pitchFamily="49" charset="0"/>
            </a:endParaRPr>
          </a:p>
          <a:p>
            <a:pPr lvl="2"/>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CounterBean</a:t>
            </a:r>
            <a:r>
              <a:rPr lang="hu-HU" sz="1600" b="1" dirty="0">
                <a:solidFill>
                  <a:srgbClr val="000000"/>
                </a:solidFill>
                <a:latin typeface="Consolas" panose="020B0609020204030204" pitchFamily="49" charset="0"/>
              </a:rPr>
              <a:t>() {</a:t>
            </a:r>
            <a:r>
              <a:rPr lang="hu-HU"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pPr lvl="2"/>
            <a:endParaRPr lang="hu-HU" sz="1600" dirty="0">
              <a:latin typeface="Consolas" panose="020B0609020204030204" pitchFamily="49" charset="0"/>
            </a:endParaRPr>
          </a:p>
          <a:p>
            <a:pPr lvl="2"/>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Override</a:t>
            </a:r>
            <a:endParaRPr lang="hu-HU" sz="1600" dirty="0">
              <a:solidFill>
                <a:srgbClr val="646464"/>
              </a:solidFill>
              <a:latin typeface="Consolas" panose="020B0609020204030204" pitchFamily="49" charset="0"/>
            </a:endParaRPr>
          </a:p>
          <a:p>
            <a:pPr lvl="2"/>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Interceptors</a:t>
            </a:r>
            <a:r>
              <a:rPr lang="hu-HU" sz="1600" dirty="0">
                <a:solidFill>
                  <a:srgbClr val="000000"/>
                </a:solidFill>
                <a:latin typeface="Consolas" panose="020B0609020204030204" pitchFamily="49" charset="0"/>
              </a:rPr>
              <a:t>({ </a:t>
            </a:r>
            <a:r>
              <a:rPr lang="hu-HU" sz="1600" dirty="0" err="1">
                <a:solidFill>
                  <a:srgbClr val="000000"/>
                </a:solidFill>
                <a:latin typeface="Consolas" panose="020B0609020204030204" pitchFamily="49" charset="0"/>
              </a:rPr>
              <a:t>LoggerInterceptor.</a:t>
            </a:r>
            <a:r>
              <a:rPr lang="hu-HU" sz="1600" b="1" dirty="0" err="1">
                <a:solidFill>
                  <a:srgbClr val="7F0055"/>
                </a:solidFill>
                <a:latin typeface="Consolas" panose="020B0609020204030204" pitchFamily="49" charset="0"/>
              </a:rPr>
              <a:t>class</a:t>
            </a:r>
            <a:r>
              <a:rPr lang="hu-HU" sz="1600" b="1" dirty="0">
                <a:solidFill>
                  <a:srgbClr val="000000"/>
                </a:solidFill>
                <a:latin typeface="Consolas" panose="020B0609020204030204" pitchFamily="49" charset="0"/>
              </a:rPr>
              <a:t> })</a:t>
            </a:r>
          </a:p>
          <a:p>
            <a:pPr lvl="2"/>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err="1">
                <a:solidFill>
                  <a:srgbClr val="7F0055"/>
                </a:solidFill>
                <a:latin typeface="Consolas" panose="020B0609020204030204" pitchFamily="49" charset="0"/>
              </a:rPr>
              <a:t>void</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set</a:t>
            </a:r>
            <a:r>
              <a:rPr lang="hu-HU" sz="1600" b="1" dirty="0">
                <a:solidFill>
                  <a:srgbClr val="000000"/>
                </a:solidFill>
                <a:latin typeface="Consolas" panose="020B0609020204030204" pitchFamily="49" charset="0"/>
              </a:rPr>
              <a:t>(</a:t>
            </a:r>
            <a:r>
              <a:rPr lang="hu-HU" sz="1600" b="1" dirty="0">
                <a:solidFill>
                  <a:srgbClr val="7F0055"/>
                </a:solidFill>
                <a:latin typeface="Consolas" panose="020B0609020204030204" pitchFamily="49" charset="0"/>
              </a:rPr>
              <a:t>int</a:t>
            </a:r>
            <a:r>
              <a:rPr lang="hu-HU" sz="1600" b="1" dirty="0">
                <a:solidFill>
                  <a:srgbClr val="000000"/>
                </a:solidFill>
                <a:latin typeface="Consolas" panose="020B0609020204030204" pitchFamily="49" charset="0"/>
              </a:rPr>
              <a:t> </a:t>
            </a:r>
            <a:r>
              <a:rPr lang="hu-HU" sz="1600" b="1" dirty="0" err="1">
                <a:solidFill>
                  <a:srgbClr val="6A3E3E"/>
                </a:solidFill>
                <a:latin typeface="Consolas" panose="020B0609020204030204" pitchFamily="49" charset="0"/>
              </a:rPr>
              <a:t>val</a:t>
            </a:r>
            <a:r>
              <a:rPr lang="hu-HU" sz="1600" b="1" dirty="0">
                <a:solidFill>
                  <a:srgbClr val="000000"/>
                </a:solidFill>
                <a:latin typeface="Consolas" panose="020B0609020204030204" pitchFamily="49" charset="0"/>
              </a:rPr>
              <a:t>) {</a:t>
            </a:r>
          </a:p>
          <a:p>
            <a:pPr lvl="2"/>
            <a:r>
              <a:rPr lang="en-US" sz="1600" b="1" dirty="0">
                <a:solidFill>
                  <a:srgbClr val="7F0055"/>
                </a:solidFill>
                <a:latin typeface="Consolas" panose="020B0609020204030204" pitchFamily="49" charset="0"/>
              </a:rPr>
              <a:t>	</a:t>
            </a:r>
            <a:r>
              <a:rPr lang="hu-HU" sz="1600" b="1" dirty="0" err="1">
                <a:solidFill>
                  <a:srgbClr val="7F0055"/>
                </a:solidFill>
                <a:latin typeface="Consolas" panose="020B0609020204030204" pitchFamily="49" charset="0"/>
              </a:rPr>
              <a:t>this</a:t>
            </a:r>
            <a:r>
              <a:rPr lang="hu-HU" sz="1600" b="1" dirty="0" err="1">
                <a:solidFill>
                  <a:srgbClr val="000000"/>
                </a:solidFill>
                <a:latin typeface="Consolas" panose="020B0609020204030204" pitchFamily="49" charset="0"/>
              </a:rPr>
              <a:t>.</a:t>
            </a:r>
            <a:r>
              <a:rPr lang="hu-HU" sz="1600" b="1" dirty="0" err="1">
                <a:solidFill>
                  <a:srgbClr val="0000C0"/>
                </a:solidFill>
                <a:latin typeface="Consolas" panose="020B0609020204030204" pitchFamily="49" charset="0"/>
              </a:rPr>
              <a:t>val</a:t>
            </a:r>
            <a:r>
              <a:rPr lang="hu-HU" sz="1600" b="1" dirty="0">
                <a:solidFill>
                  <a:srgbClr val="000000"/>
                </a:solidFill>
                <a:latin typeface="Consolas" panose="020B0609020204030204" pitchFamily="49" charset="0"/>
              </a:rPr>
              <a:t> = </a:t>
            </a:r>
            <a:r>
              <a:rPr lang="hu-HU" sz="1600" b="1" dirty="0" err="1">
                <a:solidFill>
                  <a:srgbClr val="6A3E3E"/>
                </a:solidFill>
                <a:latin typeface="Consolas" panose="020B0609020204030204" pitchFamily="49" charset="0"/>
              </a:rPr>
              <a:t>val</a:t>
            </a:r>
            <a:r>
              <a:rPr lang="hu-HU" sz="1600" b="1" dirty="0">
                <a:solidFill>
                  <a:srgbClr val="000000"/>
                </a:solidFill>
                <a:latin typeface="Consolas" panose="020B0609020204030204" pitchFamily="49" charset="0"/>
              </a:rPr>
              <a:t>;</a:t>
            </a:r>
          </a:p>
          <a:p>
            <a:pPr lvl="2"/>
            <a:r>
              <a:rPr lang="hu-HU"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pPr lvl="2"/>
            <a:endParaRPr lang="hu-HU" sz="1600" dirty="0">
              <a:latin typeface="Consolas" panose="020B0609020204030204" pitchFamily="49" charset="0"/>
            </a:endParaRPr>
          </a:p>
          <a:p>
            <a:pPr lvl="2"/>
            <a:r>
              <a:rPr lang="hu-HU" sz="1600" dirty="0">
                <a:solidFill>
                  <a:srgbClr val="646464"/>
                </a:solidFill>
                <a:latin typeface="Consolas" panose="020B0609020204030204" pitchFamily="49" charset="0"/>
              </a:rPr>
              <a:t>@</a:t>
            </a:r>
            <a:r>
              <a:rPr lang="hu-HU" sz="1600" dirty="0" err="1">
                <a:solidFill>
                  <a:srgbClr val="646464"/>
                </a:solidFill>
                <a:latin typeface="Consolas" panose="020B0609020204030204" pitchFamily="49" charset="0"/>
              </a:rPr>
              <a:t>Override</a:t>
            </a:r>
            <a:endParaRPr lang="hu-HU" sz="1600" dirty="0">
              <a:solidFill>
                <a:srgbClr val="646464"/>
              </a:solidFill>
              <a:latin typeface="Consolas" panose="020B0609020204030204" pitchFamily="49" charset="0"/>
            </a:endParaRPr>
          </a:p>
          <a:p>
            <a:pPr lvl="2"/>
            <a:r>
              <a:rPr lang="hu-HU" sz="1600" b="1" dirty="0" err="1">
                <a:solidFill>
                  <a:srgbClr val="7F0055"/>
                </a:solidFill>
                <a:latin typeface="Consolas" panose="020B0609020204030204" pitchFamily="49" charset="0"/>
              </a:rPr>
              <a:t>public</a:t>
            </a:r>
            <a:r>
              <a:rPr lang="hu-HU" sz="1600" b="1" dirty="0">
                <a:solidFill>
                  <a:srgbClr val="000000"/>
                </a:solidFill>
                <a:latin typeface="Consolas" panose="020B0609020204030204" pitchFamily="49" charset="0"/>
              </a:rPr>
              <a:t> </a:t>
            </a:r>
            <a:r>
              <a:rPr lang="hu-HU" sz="1600" b="1" dirty="0">
                <a:solidFill>
                  <a:srgbClr val="7F0055"/>
                </a:solidFill>
                <a:latin typeface="Consolas" panose="020B0609020204030204" pitchFamily="49" charset="0"/>
              </a:rPr>
              <a:t>int</a:t>
            </a:r>
            <a:r>
              <a:rPr lang="hu-HU" sz="1600" b="1" dirty="0">
                <a:solidFill>
                  <a:srgbClr val="000000"/>
                </a:solidFill>
                <a:latin typeface="Consolas" panose="020B0609020204030204" pitchFamily="49" charset="0"/>
              </a:rPr>
              <a:t> </a:t>
            </a:r>
            <a:r>
              <a:rPr lang="hu-HU" sz="1600" b="1" dirty="0" err="1">
                <a:solidFill>
                  <a:srgbClr val="000000"/>
                </a:solidFill>
                <a:latin typeface="Consolas" panose="020B0609020204030204" pitchFamily="49" charset="0"/>
              </a:rPr>
              <a:t>count</a:t>
            </a:r>
            <a:r>
              <a:rPr lang="hu-HU" sz="1600" b="1" dirty="0">
                <a:solidFill>
                  <a:srgbClr val="000000"/>
                </a:solidFill>
                <a:latin typeface="Consolas" panose="020B0609020204030204" pitchFamily="49" charset="0"/>
              </a:rPr>
              <a:t>() {</a:t>
            </a:r>
          </a:p>
          <a:p>
            <a:pPr lvl="2"/>
            <a:r>
              <a:rPr lang="en-US" sz="1600" b="1" dirty="0">
                <a:solidFill>
                  <a:srgbClr val="7F0055"/>
                </a:solidFill>
                <a:latin typeface="Consolas" panose="020B0609020204030204" pitchFamily="49" charset="0"/>
              </a:rPr>
              <a:t>	</a:t>
            </a:r>
            <a:r>
              <a:rPr lang="hu-HU" sz="1600" b="1" dirty="0" err="1">
                <a:solidFill>
                  <a:srgbClr val="7F0055"/>
                </a:solidFill>
                <a:latin typeface="Consolas" panose="020B0609020204030204" pitchFamily="49" charset="0"/>
              </a:rPr>
              <a:t>return</a:t>
            </a:r>
            <a:r>
              <a:rPr lang="hu-HU" sz="1600" b="1" dirty="0">
                <a:solidFill>
                  <a:srgbClr val="000000"/>
                </a:solidFill>
                <a:latin typeface="Consolas" panose="020B0609020204030204" pitchFamily="49" charset="0"/>
              </a:rPr>
              <a:t> ++</a:t>
            </a:r>
            <a:r>
              <a:rPr lang="hu-HU" sz="1600" b="1" dirty="0" err="1">
                <a:solidFill>
                  <a:srgbClr val="0000C0"/>
                </a:solidFill>
                <a:latin typeface="Consolas" panose="020B0609020204030204" pitchFamily="49" charset="0"/>
              </a:rPr>
              <a:t>val</a:t>
            </a:r>
            <a:r>
              <a:rPr lang="hu-HU" sz="1600" b="1" dirty="0">
                <a:solidFill>
                  <a:srgbClr val="000000"/>
                </a:solidFill>
                <a:latin typeface="Consolas" panose="020B0609020204030204" pitchFamily="49" charset="0"/>
              </a:rPr>
              <a:t>;</a:t>
            </a:r>
          </a:p>
          <a:p>
            <a:pPr lvl="2"/>
            <a:r>
              <a:rPr lang="hu-HU" sz="1600" dirty="0">
                <a:solidFill>
                  <a:srgbClr val="000000"/>
                </a:solidFill>
                <a:latin typeface="Consolas" panose="020B0609020204030204" pitchFamily="49" charset="0"/>
              </a:rPr>
              <a:t>}</a:t>
            </a:r>
            <a:endParaRPr lang="hu-HU" sz="1600" dirty="0">
              <a:latin typeface="Consolas" panose="020B0609020204030204" pitchFamily="49" charset="0"/>
            </a:endParaRPr>
          </a:p>
          <a:p>
            <a:r>
              <a:rPr lang="hu-HU"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87627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hu-HU" dirty="0"/>
              <a:t>Java </a:t>
            </a:r>
            <a:r>
              <a:rPr lang="hu-HU" dirty="0" err="1"/>
              <a:t>Architecture</a:t>
            </a:r>
            <a:r>
              <a:rPr lang="hu-HU" dirty="0"/>
              <a:t> </a:t>
            </a:r>
            <a:r>
              <a:rPr lang="hu-HU" dirty="0" err="1"/>
              <a:t>for</a:t>
            </a:r>
            <a:r>
              <a:rPr lang="hu-HU" dirty="0"/>
              <a:t> XML </a:t>
            </a:r>
            <a:r>
              <a:rPr lang="hu-HU" dirty="0" err="1"/>
              <a:t>Binding</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218694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JAXB vs. DOM</a:t>
            </a:r>
            <a:endParaRPr lang="hu-HU" dirty="0"/>
          </a:p>
        </p:txBody>
      </p:sp>
      <p:sp>
        <p:nvSpPr>
          <p:cNvPr id="5" name="Content Placeholder 4"/>
          <p:cNvSpPr>
            <a:spLocks noGrp="1"/>
          </p:cNvSpPr>
          <p:nvPr>
            <p:ph idx="1"/>
          </p:nvPr>
        </p:nvSpPr>
        <p:spPr/>
        <p:txBody>
          <a:bodyPr/>
          <a:lstStyle/>
          <a:p>
            <a:r>
              <a:rPr lang="en-US" dirty="0"/>
              <a:t>DOM</a:t>
            </a:r>
          </a:p>
          <a:p>
            <a:pPr lvl="1"/>
            <a:r>
              <a:rPr lang="en-US" dirty="0"/>
              <a:t>+ simple, general</a:t>
            </a:r>
          </a:p>
          <a:p>
            <a:pPr lvl="1"/>
            <a:r>
              <a:rPr lang="en-US" dirty="0"/>
              <a:t>- no types, no compile-time checking</a:t>
            </a:r>
          </a:p>
          <a:p>
            <a:pPr lvl="1"/>
            <a:r>
              <a:rPr lang="en-US" dirty="0">
                <a:hlinkClick r:id="rId3"/>
              </a:rPr>
              <a:t>https://www.tutorialspoint.com/java_xml/java_dom_parse_document.htm</a:t>
            </a:r>
            <a:endParaRPr lang="en-US" dirty="0"/>
          </a:p>
          <a:p>
            <a:endParaRPr lang="en-US" dirty="0"/>
          </a:p>
          <a:p>
            <a:r>
              <a:rPr lang="en-US" dirty="0"/>
              <a:t>JAXB</a:t>
            </a:r>
          </a:p>
          <a:p>
            <a:pPr lvl="1"/>
            <a:r>
              <a:rPr lang="en-US" dirty="0"/>
              <a:t>+ </a:t>
            </a:r>
            <a:r>
              <a:rPr lang="en-US" altLang="hu-HU" sz="2000" dirty="0">
                <a:latin typeface="Arial" panose="020B0604020202020204" pitchFamily="34" charset="0"/>
                <a:cs typeface="Arial" panose="020B0604020202020204" pitchFamily="34" charset="0"/>
              </a:rPr>
              <a:t>preserve types, compile-time checking</a:t>
            </a:r>
          </a:p>
          <a:p>
            <a:pPr lvl="1"/>
            <a:r>
              <a:rPr lang="en-US" altLang="hu-HU" sz="2000" dirty="0">
                <a:latin typeface="Arial" panose="020B0604020202020204" pitchFamily="34" charset="0"/>
                <a:cs typeface="Arial" panose="020B0604020202020204" pitchFamily="34" charset="0"/>
              </a:rPr>
              <a:t>- complex, specific to a certain schema</a:t>
            </a:r>
          </a:p>
          <a:p>
            <a:endParaRPr lang="hu-HU" dirty="0"/>
          </a:p>
        </p:txBody>
      </p:sp>
    </p:spTree>
    <p:extLst>
      <p:ext uri="{BB962C8B-B14F-4D97-AF65-F5344CB8AC3E}">
        <p14:creationId xmlns:p14="http://schemas.microsoft.com/office/powerpoint/2010/main" val="928017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JAXB - features</a:t>
            </a:r>
            <a:endParaRPr lang="hu-HU" dirty="0"/>
          </a:p>
        </p:txBody>
      </p:sp>
      <p:sp>
        <p:nvSpPr>
          <p:cNvPr id="5" name="Content Placeholder 4"/>
          <p:cNvSpPr>
            <a:spLocks noGrp="1"/>
          </p:cNvSpPr>
          <p:nvPr>
            <p:ph idx="1"/>
          </p:nvPr>
        </p:nvSpPr>
        <p:spPr/>
        <p:txBody>
          <a:bodyPr>
            <a:normAutofit/>
          </a:bodyPr>
          <a:lstStyle/>
          <a:p>
            <a:r>
              <a:rPr lang="en-US" altLang="hu-HU" dirty="0" err="1"/>
              <a:t>Unmarshal</a:t>
            </a:r>
            <a:r>
              <a:rPr lang="en-US" altLang="hu-HU" dirty="0"/>
              <a:t>: xml </a:t>
            </a:r>
            <a:r>
              <a:rPr lang="en-US" altLang="hu-HU" dirty="0">
                <a:sym typeface="Wingdings" panose="05000000000000000000" pitchFamily="2" charset="2"/>
              </a:rPr>
              <a:t></a:t>
            </a:r>
            <a:r>
              <a:rPr lang="en-US" altLang="hu-HU" dirty="0"/>
              <a:t> objects</a:t>
            </a:r>
          </a:p>
          <a:p>
            <a:r>
              <a:rPr lang="en-US" altLang="hu-HU" dirty="0"/>
              <a:t>Marshal: objects </a:t>
            </a:r>
            <a:r>
              <a:rPr lang="en-US" altLang="hu-HU" dirty="0">
                <a:sym typeface="Wingdings" panose="05000000000000000000" pitchFamily="2" charset="2"/>
              </a:rPr>
              <a:t></a:t>
            </a:r>
            <a:r>
              <a:rPr lang="en-US" altLang="hu-HU" dirty="0"/>
              <a:t> xml</a:t>
            </a:r>
          </a:p>
          <a:p>
            <a:r>
              <a:rPr lang="en-US" altLang="hu-HU" dirty="0"/>
              <a:t>Create / Read / Update / Delete objects</a:t>
            </a:r>
          </a:p>
          <a:p>
            <a:r>
              <a:rPr lang="en-US" altLang="hu-HU" dirty="0"/>
              <a:t>Validate objects</a:t>
            </a:r>
          </a:p>
          <a:p>
            <a:r>
              <a:rPr lang="en-US" altLang="hu-HU" dirty="0"/>
              <a:t>No roundtrip guarantees</a:t>
            </a:r>
          </a:p>
          <a:p>
            <a:pPr lvl="1"/>
            <a:r>
              <a:rPr lang="en-US" altLang="hu-HU" sz="2800" dirty="0"/>
              <a:t>Marshal( </a:t>
            </a:r>
            <a:r>
              <a:rPr lang="en-US" altLang="hu-HU" sz="2800" dirty="0" err="1"/>
              <a:t>Unmarshal</a:t>
            </a:r>
            <a:r>
              <a:rPr lang="en-US" altLang="hu-HU" sz="2800" dirty="0"/>
              <a:t>(xml) )  ≠ xml</a:t>
            </a:r>
          </a:p>
          <a:p>
            <a:pPr lvl="1"/>
            <a:r>
              <a:rPr lang="en-US" altLang="hu-HU" sz="2800" dirty="0"/>
              <a:t>order is not always preserved, but usually roundtrip holds</a:t>
            </a:r>
          </a:p>
          <a:p>
            <a:endParaRPr lang="hu-HU" dirty="0"/>
          </a:p>
        </p:txBody>
      </p:sp>
    </p:spTree>
    <p:extLst>
      <p:ext uri="{BB962C8B-B14F-4D97-AF65-F5344CB8AC3E}">
        <p14:creationId xmlns:p14="http://schemas.microsoft.com/office/powerpoint/2010/main" val="4029692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xml descriptor</a:t>
            </a:r>
            <a:endParaRPr lang="hu-HU" dirty="0"/>
          </a:p>
        </p:txBody>
      </p:sp>
      <p:sp>
        <p:nvSpPr>
          <p:cNvPr id="5" name="Rectangle 4"/>
          <p:cNvSpPr/>
          <p:nvPr/>
        </p:nvSpPr>
        <p:spPr>
          <a:xfrm>
            <a:off x="536222" y="1255469"/>
            <a:ext cx="11119555" cy="5262979"/>
          </a:xfrm>
          <a:prstGeom prst="rect">
            <a:avLst/>
          </a:prstGeom>
        </p:spPr>
        <p:txBody>
          <a:bodyPr wrap="square">
            <a:spAutoFit/>
          </a:bodyPr>
          <a:lstStyle/>
          <a:p>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XmlRootElement</a:t>
            </a:r>
            <a:endParaRPr lang="hu-HU" sz="1400" dirty="0">
              <a:solidFill>
                <a:srgbClr val="646464"/>
              </a:solidFill>
              <a:latin typeface="Consolas" panose="020B0609020204030204" pitchFamily="49" charset="0"/>
            </a:endParaRPr>
          </a:p>
          <a:p>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class</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Customer</a:t>
            </a:r>
            <a:r>
              <a:rPr lang="hu-HU" sz="1400" b="1" dirty="0">
                <a:solidFill>
                  <a:srgbClr val="000000"/>
                </a:solidFill>
                <a:latin typeface="Consolas" panose="020B0609020204030204" pitchFamily="49" charset="0"/>
              </a:rPr>
              <a:t> {</a:t>
            </a:r>
          </a:p>
          <a:p>
            <a:pPr lvl="1"/>
            <a:r>
              <a:rPr lang="hu-HU" sz="1400" dirty="0" err="1">
                <a:solidFill>
                  <a:srgbClr val="000000"/>
                </a:solidFill>
                <a:latin typeface="Consolas" panose="020B0609020204030204" pitchFamily="49" charset="0"/>
              </a:rPr>
              <a:t>String</a:t>
            </a:r>
            <a:r>
              <a:rPr lang="hu-HU" sz="1400" dirty="0">
                <a:solidFill>
                  <a:srgbClr val="000000"/>
                </a:solidFill>
                <a:latin typeface="Consolas" panose="020B0609020204030204" pitchFamily="49" charset="0"/>
              </a:rPr>
              <a:t> </a:t>
            </a:r>
            <a:r>
              <a:rPr lang="hu-HU" sz="1400" dirty="0" err="1">
                <a:solidFill>
                  <a:srgbClr val="0000C0"/>
                </a:solidFill>
                <a:latin typeface="Consolas" panose="020B0609020204030204" pitchFamily="49" charset="0"/>
              </a:rPr>
              <a:t>name</a:t>
            </a:r>
            <a:r>
              <a:rPr lang="hu-HU" sz="1400" dirty="0">
                <a:solidFill>
                  <a:srgbClr val="000000"/>
                </a:solidFill>
                <a:latin typeface="Consolas" panose="020B0609020204030204" pitchFamily="49" charset="0"/>
              </a:rPr>
              <a:t>;</a:t>
            </a:r>
          </a:p>
          <a:p>
            <a:pPr lvl="1"/>
            <a:r>
              <a:rPr lang="hu-HU" sz="1400" b="1" dirty="0">
                <a:solidFill>
                  <a:srgbClr val="7F0055"/>
                </a:solidFill>
                <a:latin typeface="Consolas" panose="020B0609020204030204" pitchFamily="49" charset="0"/>
              </a:rPr>
              <a:t>int</a:t>
            </a:r>
            <a:r>
              <a:rPr lang="hu-HU" sz="1400" b="1" dirty="0">
                <a:solidFill>
                  <a:srgbClr val="000000"/>
                </a:solidFill>
                <a:latin typeface="Consolas" panose="020B0609020204030204" pitchFamily="49" charset="0"/>
              </a:rPr>
              <a:t> </a:t>
            </a:r>
            <a:r>
              <a:rPr lang="hu-HU" sz="1400" b="1" dirty="0" err="1">
                <a:solidFill>
                  <a:srgbClr val="0000C0"/>
                </a:solidFill>
                <a:latin typeface="Consolas" panose="020B0609020204030204" pitchFamily="49" charset="0"/>
              </a:rPr>
              <a:t>id</a:t>
            </a:r>
            <a:r>
              <a:rPr lang="hu-HU" sz="1400" b="1"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String</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getName</a:t>
            </a:r>
            <a:r>
              <a:rPr lang="hu-HU"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	</a:t>
            </a:r>
            <a:r>
              <a:rPr lang="hu-HU" sz="1400" b="1" dirty="0" err="1">
                <a:solidFill>
                  <a:srgbClr val="7F0055"/>
                </a:solidFill>
                <a:latin typeface="Consolas" panose="020B0609020204030204" pitchFamily="49" charset="0"/>
              </a:rPr>
              <a:t>return</a:t>
            </a:r>
            <a:r>
              <a:rPr lang="hu-HU" sz="1400" b="1" dirty="0">
                <a:solidFill>
                  <a:srgbClr val="000000"/>
                </a:solidFill>
                <a:latin typeface="Consolas" panose="020B0609020204030204" pitchFamily="49" charset="0"/>
              </a:rPr>
              <a:t> </a:t>
            </a:r>
            <a:r>
              <a:rPr lang="hu-HU" sz="1400" b="1" dirty="0" err="1">
                <a:solidFill>
                  <a:srgbClr val="0000C0"/>
                </a:solidFill>
                <a:latin typeface="Consolas" panose="020B0609020204030204" pitchFamily="49" charset="0"/>
              </a:rPr>
              <a:t>name</a:t>
            </a:r>
            <a:r>
              <a:rPr lang="hu-HU" sz="1400" b="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XmlElement</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setName</a:t>
            </a:r>
            <a:r>
              <a:rPr lang="hu-HU" sz="1400" b="1" dirty="0">
                <a:solidFill>
                  <a:srgbClr val="000000"/>
                </a:solidFill>
                <a:latin typeface="Consolas" panose="020B0609020204030204" pitchFamily="49" charset="0"/>
              </a:rPr>
              <a:t>(</a:t>
            </a:r>
            <a:r>
              <a:rPr lang="hu-HU" sz="1400" b="1" dirty="0" err="1">
                <a:solidFill>
                  <a:srgbClr val="000000"/>
                </a:solidFill>
                <a:latin typeface="Consolas" panose="020B0609020204030204" pitchFamily="49" charset="0"/>
              </a:rPr>
              <a:t>String</a:t>
            </a:r>
            <a:r>
              <a:rPr lang="hu-HU" sz="1400" b="1" dirty="0">
                <a:solidFill>
                  <a:srgbClr val="000000"/>
                </a:solidFill>
                <a:latin typeface="Consolas" panose="020B0609020204030204" pitchFamily="49" charset="0"/>
              </a:rPr>
              <a:t> </a:t>
            </a:r>
            <a:r>
              <a:rPr lang="hu-HU" sz="1400" b="1" dirty="0" err="1">
                <a:solidFill>
                  <a:srgbClr val="6A3E3E"/>
                </a:solidFill>
                <a:latin typeface="Consolas" panose="020B0609020204030204" pitchFamily="49" charset="0"/>
              </a:rPr>
              <a:t>name</a:t>
            </a:r>
            <a:r>
              <a:rPr lang="hu-HU"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	</a:t>
            </a:r>
            <a:r>
              <a:rPr lang="hu-HU" sz="1400" b="1" dirty="0" err="1">
                <a:solidFill>
                  <a:srgbClr val="7F0055"/>
                </a:solidFill>
                <a:latin typeface="Consolas" panose="020B0609020204030204" pitchFamily="49" charset="0"/>
              </a:rPr>
              <a:t>this</a:t>
            </a:r>
            <a:r>
              <a:rPr lang="hu-HU" sz="1400" b="1" dirty="0" err="1">
                <a:solidFill>
                  <a:srgbClr val="000000"/>
                </a:solidFill>
                <a:latin typeface="Consolas" panose="020B0609020204030204" pitchFamily="49" charset="0"/>
              </a:rPr>
              <a:t>.</a:t>
            </a:r>
            <a:r>
              <a:rPr lang="hu-HU" sz="1400" b="1" dirty="0" err="1">
                <a:solidFill>
                  <a:srgbClr val="0000C0"/>
                </a:solidFill>
                <a:latin typeface="Consolas" panose="020B0609020204030204" pitchFamily="49" charset="0"/>
              </a:rPr>
              <a:t>name</a:t>
            </a:r>
            <a:r>
              <a:rPr lang="hu-HU" sz="1400" b="1" dirty="0">
                <a:solidFill>
                  <a:srgbClr val="000000"/>
                </a:solidFill>
                <a:latin typeface="Consolas" panose="020B0609020204030204" pitchFamily="49" charset="0"/>
              </a:rPr>
              <a:t> = </a:t>
            </a:r>
            <a:r>
              <a:rPr lang="hu-HU" sz="1400" b="1" dirty="0" err="1">
                <a:solidFill>
                  <a:srgbClr val="6A3E3E"/>
                </a:solidFill>
                <a:latin typeface="Consolas" panose="020B0609020204030204" pitchFamily="49" charset="0"/>
              </a:rPr>
              <a:t>name</a:t>
            </a:r>
            <a:r>
              <a:rPr lang="hu-HU" sz="1400" b="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a:solidFill>
                  <a:srgbClr val="7F0055"/>
                </a:solidFill>
                <a:latin typeface="Consolas" panose="020B0609020204030204" pitchFamily="49" charset="0"/>
              </a:rPr>
              <a:t>int</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getId</a:t>
            </a:r>
            <a:r>
              <a:rPr lang="hu-HU"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	</a:t>
            </a:r>
            <a:r>
              <a:rPr lang="hu-HU" sz="1400" b="1" dirty="0" err="1">
                <a:solidFill>
                  <a:srgbClr val="7F0055"/>
                </a:solidFill>
                <a:latin typeface="Consolas" panose="020B0609020204030204" pitchFamily="49" charset="0"/>
              </a:rPr>
              <a:t>return</a:t>
            </a:r>
            <a:r>
              <a:rPr lang="hu-HU" sz="1400" b="1" dirty="0">
                <a:solidFill>
                  <a:srgbClr val="000000"/>
                </a:solidFill>
                <a:latin typeface="Consolas" panose="020B0609020204030204" pitchFamily="49" charset="0"/>
              </a:rPr>
              <a:t> </a:t>
            </a:r>
            <a:r>
              <a:rPr lang="hu-HU" sz="1400" b="1" dirty="0" err="1">
                <a:solidFill>
                  <a:srgbClr val="0000C0"/>
                </a:solidFill>
                <a:latin typeface="Consolas" panose="020B0609020204030204" pitchFamily="49" charset="0"/>
              </a:rPr>
              <a:t>id</a:t>
            </a:r>
            <a:r>
              <a:rPr lang="hu-HU" sz="1400" b="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XmlAttribute</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setId</a:t>
            </a:r>
            <a:r>
              <a:rPr lang="hu-HU" sz="1400" b="1" dirty="0">
                <a:solidFill>
                  <a:srgbClr val="000000"/>
                </a:solidFill>
                <a:latin typeface="Consolas" panose="020B0609020204030204" pitchFamily="49" charset="0"/>
              </a:rPr>
              <a:t>(</a:t>
            </a:r>
            <a:r>
              <a:rPr lang="hu-HU" sz="1400" b="1" dirty="0">
                <a:solidFill>
                  <a:srgbClr val="7F0055"/>
                </a:solidFill>
                <a:latin typeface="Consolas" panose="020B0609020204030204" pitchFamily="49" charset="0"/>
              </a:rPr>
              <a:t>int</a:t>
            </a:r>
            <a:r>
              <a:rPr lang="hu-HU" sz="1400" b="1" dirty="0">
                <a:solidFill>
                  <a:srgbClr val="000000"/>
                </a:solidFill>
                <a:latin typeface="Consolas" panose="020B0609020204030204" pitchFamily="49" charset="0"/>
              </a:rPr>
              <a:t> </a:t>
            </a:r>
            <a:r>
              <a:rPr lang="hu-HU" sz="1400" b="1" dirty="0" err="1">
                <a:solidFill>
                  <a:srgbClr val="6A3E3E"/>
                </a:solidFill>
                <a:latin typeface="Consolas" panose="020B0609020204030204" pitchFamily="49" charset="0"/>
              </a:rPr>
              <a:t>id</a:t>
            </a:r>
            <a:r>
              <a:rPr lang="hu-HU"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	</a:t>
            </a:r>
            <a:r>
              <a:rPr lang="hu-HU" sz="1400" b="1" dirty="0" err="1">
                <a:solidFill>
                  <a:srgbClr val="7F0055"/>
                </a:solidFill>
                <a:latin typeface="Consolas" panose="020B0609020204030204" pitchFamily="49" charset="0"/>
              </a:rPr>
              <a:t>this</a:t>
            </a:r>
            <a:r>
              <a:rPr lang="hu-HU" sz="1400" b="1" dirty="0" err="1">
                <a:solidFill>
                  <a:srgbClr val="000000"/>
                </a:solidFill>
                <a:latin typeface="Consolas" panose="020B0609020204030204" pitchFamily="49" charset="0"/>
              </a:rPr>
              <a:t>.</a:t>
            </a:r>
            <a:r>
              <a:rPr lang="hu-HU" sz="1400" b="1" dirty="0" err="1">
                <a:solidFill>
                  <a:srgbClr val="0000C0"/>
                </a:solidFill>
                <a:latin typeface="Consolas" panose="020B0609020204030204" pitchFamily="49" charset="0"/>
              </a:rPr>
              <a:t>id</a:t>
            </a:r>
            <a:r>
              <a:rPr lang="hu-HU" sz="1400" b="1" dirty="0">
                <a:solidFill>
                  <a:srgbClr val="000000"/>
                </a:solidFill>
                <a:latin typeface="Consolas" panose="020B0609020204030204" pitchFamily="49" charset="0"/>
              </a:rPr>
              <a:t> = </a:t>
            </a:r>
            <a:r>
              <a:rPr lang="hu-HU" sz="1400" b="1" dirty="0" err="1">
                <a:solidFill>
                  <a:srgbClr val="6A3E3E"/>
                </a:solidFill>
                <a:latin typeface="Consolas" panose="020B0609020204030204" pitchFamily="49" charset="0"/>
              </a:rPr>
              <a:t>id</a:t>
            </a:r>
            <a:r>
              <a:rPr lang="hu-HU" sz="1400" b="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endParaRPr lang="hu-HU" sz="1400" dirty="0">
              <a:latin typeface="Consolas" panose="020B0609020204030204" pitchFamily="49" charset="0"/>
            </a:endParaRPr>
          </a:p>
          <a:p>
            <a:r>
              <a:rPr lang="hu-HU" sz="1400" dirty="0">
                <a:solidFill>
                  <a:srgbClr val="000000"/>
                </a:solidFill>
                <a:latin typeface="Consolas" panose="020B0609020204030204" pitchFamily="49" charset="0"/>
              </a:rPr>
              <a:t>}</a:t>
            </a:r>
            <a:endParaRPr lang="hu-HU" sz="1400" dirty="0"/>
          </a:p>
        </p:txBody>
      </p:sp>
    </p:spTree>
    <p:extLst>
      <p:ext uri="{BB962C8B-B14F-4D97-AF65-F5344CB8AC3E}">
        <p14:creationId xmlns:p14="http://schemas.microsoft.com/office/powerpoint/2010/main" val="26320645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marshalling</a:t>
            </a:r>
            <a:endParaRPr lang="hu-HU" dirty="0"/>
          </a:p>
        </p:txBody>
      </p:sp>
      <p:sp>
        <p:nvSpPr>
          <p:cNvPr id="3" name="Rectangle 2"/>
          <p:cNvSpPr/>
          <p:nvPr/>
        </p:nvSpPr>
        <p:spPr>
          <a:xfrm>
            <a:off x="395111" y="1586721"/>
            <a:ext cx="11401777" cy="4524315"/>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JaxbExample</a:t>
            </a:r>
            <a:r>
              <a:rPr lang="hu-HU"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2"/>
            <a:r>
              <a:rPr lang="hu-HU" dirty="0" err="1">
                <a:solidFill>
                  <a:srgbClr val="000000"/>
                </a:solidFill>
                <a:latin typeface="Consolas" panose="020B0609020204030204" pitchFamily="49" charset="0"/>
              </a:rPr>
              <a:t>Customer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customer</a:t>
            </a:r>
            <a:r>
              <a:rPr lang="hu-HU" dirty="0">
                <a:solidFill>
                  <a:srgbClr val="000000"/>
                </a:solidFill>
                <a:latin typeface="Consolas" panose="020B0609020204030204" pitchFamily="49" charset="0"/>
              </a:rPr>
              <a:t> = </a:t>
            </a:r>
            <a:r>
              <a:rPr lang="hu-HU" b="1" dirty="0" err="1">
                <a:solidFill>
                  <a:srgbClr val="7F0055"/>
                </a:solidFill>
                <a:latin typeface="Consolas" panose="020B0609020204030204" pitchFamily="49" charset="0"/>
              </a:rPr>
              <a:t>new</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Customer</a:t>
            </a:r>
            <a:r>
              <a:rPr lang="hu-HU" b="1" dirty="0">
                <a:solidFill>
                  <a:srgbClr val="000000"/>
                </a:solidFill>
                <a:latin typeface="Consolas" panose="020B0609020204030204" pitchFamily="49" charset="0"/>
              </a:rPr>
              <a:t>();</a:t>
            </a:r>
          </a:p>
          <a:p>
            <a:pPr lvl="2"/>
            <a:r>
              <a:rPr lang="hu-HU" dirty="0" err="1">
                <a:solidFill>
                  <a:srgbClr val="6A3E3E"/>
                </a:solidFill>
                <a:latin typeface="Consolas" panose="020B0609020204030204" pitchFamily="49" charset="0"/>
              </a:rPr>
              <a:t>customer</a:t>
            </a:r>
            <a:r>
              <a:rPr lang="hu-HU" dirty="0" err="1">
                <a:solidFill>
                  <a:srgbClr val="000000"/>
                </a:solidFill>
                <a:latin typeface="Consolas" panose="020B0609020204030204" pitchFamily="49" charset="0"/>
              </a:rPr>
              <a:t>.setId</a:t>
            </a:r>
            <a:r>
              <a:rPr lang="hu-HU" dirty="0">
                <a:solidFill>
                  <a:srgbClr val="000000"/>
                </a:solidFill>
                <a:latin typeface="Consolas" panose="020B0609020204030204" pitchFamily="49" charset="0"/>
              </a:rPr>
              <a:t>(100);</a:t>
            </a:r>
          </a:p>
          <a:p>
            <a:pPr lvl="2"/>
            <a:r>
              <a:rPr lang="hu-HU" dirty="0">
                <a:solidFill>
                  <a:srgbClr val="6A3E3E"/>
                </a:solidFill>
                <a:latin typeface="Consolas" panose="020B0609020204030204" pitchFamily="49" charset="0"/>
              </a:rPr>
              <a:t>customer</a:t>
            </a:r>
            <a:r>
              <a:rPr lang="hu-HU" dirty="0">
                <a:solidFill>
                  <a:srgbClr val="000000"/>
                </a:solidFill>
                <a:latin typeface="Consolas" panose="020B0609020204030204" pitchFamily="49" charset="0"/>
              </a:rPr>
              <a:t>.setName(</a:t>
            </a:r>
            <a:r>
              <a:rPr lang="hu-HU" dirty="0">
                <a:solidFill>
                  <a:srgbClr val="2A00FF"/>
                </a:solidFill>
                <a:latin typeface="Consolas" panose="020B0609020204030204" pitchFamily="49" charset="0"/>
              </a:rPr>
              <a:t>“</a:t>
            </a:r>
            <a:r>
              <a:rPr lang="en-US">
                <a:solidFill>
                  <a:srgbClr val="2A00FF"/>
                </a:solidFill>
                <a:latin typeface="Consolas" panose="020B0609020204030204" pitchFamily="49" charset="0"/>
              </a:rPr>
              <a:t>dl</a:t>
            </a:r>
            <a:r>
              <a:rPr lang="hu-HU">
                <a:solidFill>
                  <a:srgbClr val="2A00FF"/>
                </a:solidFill>
                <a:latin typeface="Consolas" panose="020B0609020204030204" pitchFamily="49" charset="0"/>
              </a:rPr>
              <a:t>"</a:t>
            </a:r>
            <a:r>
              <a:rPr lang="hu-HU">
                <a:solidFill>
                  <a:srgbClr val="000000"/>
                </a:solidFill>
                <a:latin typeface="Consolas" panose="020B0609020204030204" pitchFamily="49" charset="0"/>
              </a:rPr>
              <a:t>);</a:t>
            </a:r>
            <a:endParaRPr lang="hu-HU" dirty="0">
              <a:solidFill>
                <a:srgbClr val="000000"/>
              </a:solidFill>
              <a:latin typeface="Consolas" panose="020B0609020204030204" pitchFamily="49" charset="0"/>
            </a:endParaRPr>
          </a:p>
          <a:p>
            <a:pPr lvl="2"/>
            <a:endParaRPr lang="hu-HU" dirty="0">
              <a:latin typeface="Consolas" panose="020B0609020204030204" pitchFamily="49" charset="0"/>
            </a:endParaRPr>
          </a:p>
          <a:p>
            <a:pPr lvl="2"/>
            <a:r>
              <a:rPr lang="hu-HU" b="1" dirty="0" err="1">
                <a:solidFill>
                  <a:srgbClr val="7F0055"/>
                </a:solidFill>
                <a:latin typeface="Consolas" panose="020B0609020204030204" pitchFamily="49" charset="0"/>
              </a:rPr>
              <a:t>try</a:t>
            </a:r>
            <a:r>
              <a:rPr lang="hu-HU" b="1" dirty="0">
                <a:solidFill>
                  <a:srgbClr val="000000"/>
                </a:solidFill>
                <a:latin typeface="Consolas" panose="020B0609020204030204" pitchFamily="49" charset="0"/>
              </a:rPr>
              <a:t> {</a:t>
            </a:r>
          </a:p>
          <a:p>
            <a:pPr lvl="3"/>
            <a:r>
              <a:rPr lang="hu-HU" dirty="0" err="1">
                <a:solidFill>
                  <a:srgbClr val="000000"/>
                </a:solidFill>
                <a:latin typeface="Consolas" panose="020B0609020204030204" pitchFamily="49" charset="0"/>
              </a:rPr>
              <a:t>JAXBContext</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jaxbContext</a:t>
            </a:r>
            <a:r>
              <a:rPr lang="hu-HU" dirty="0">
                <a:solidFill>
                  <a:srgbClr val="000000"/>
                </a:solidFill>
                <a:latin typeface="Consolas" panose="020B0609020204030204" pitchFamily="49" charset="0"/>
              </a:rPr>
              <a:t> = </a:t>
            </a:r>
            <a:r>
              <a:rPr lang="hu-HU" dirty="0" err="1">
                <a:solidFill>
                  <a:srgbClr val="000000"/>
                </a:solidFill>
                <a:latin typeface="Consolas" panose="020B0609020204030204" pitchFamily="49" charset="0"/>
              </a:rPr>
              <a:t>JAXBContext.</a:t>
            </a:r>
            <a:r>
              <a:rPr lang="hu-HU" i="1" dirty="0" err="1">
                <a:solidFill>
                  <a:srgbClr val="000000"/>
                </a:solidFill>
                <a:latin typeface="Consolas" panose="020B0609020204030204" pitchFamily="49" charset="0"/>
              </a:rPr>
              <a:t>newInstance</a:t>
            </a:r>
            <a:r>
              <a:rPr lang="hu-HU" i="1" dirty="0">
                <a:solidFill>
                  <a:srgbClr val="000000"/>
                </a:solidFill>
                <a:latin typeface="Consolas" panose="020B0609020204030204" pitchFamily="49" charset="0"/>
              </a:rPr>
              <a:t>(</a:t>
            </a:r>
            <a:r>
              <a:rPr lang="hu-HU" i="1" dirty="0" err="1">
                <a:solidFill>
                  <a:srgbClr val="000000"/>
                </a:solidFill>
                <a:latin typeface="Consolas" panose="020B0609020204030204" pitchFamily="49" charset="0"/>
              </a:rPr>
              <a:t>Customer.</a:t>
            </a:r>
            <a:r>
              <a:rPr lang="hu-HU" b="1" i="1" dirty="0" err="1">
                <a:solidFill>
                  <a:srgbClr val="7F0055"/>
                </a:solidFill>
                <a:latin typeface="Consolas" panose="020B0609020204030204" pitchFamily="49" charset="0"/>
              </a:rPr>
              <a:t>class</a:t>
            </a:r>
            <a:r>
              <a:rPr lang="hu-HU" b="1" i="1" dirty="0">
                <a:solidFill>
                  <a:srgbClr val="000000"/>
                </a:solidFill>
                <a:latin typeface="Consolas" panose="020B0609020204030204" pitchFamily="49" charset="0"/>
              </a:rPr>
              <a:t>);</a:t>
            </a:r>
          </a:p>
          <a:p>
            <a:pPr lvl="3"/>
            <a:r>
              <a:rPr lang="hu-HU" dirty="0" err="1">
                <a:solidFill>
                  <a:srgbClr val="000000"/>
                </a:solidFill>
                <a:latin typeface="Consolas" panose="020B0609020204030204" pitchFamily="49" charset="0"/>
              </a:rPr>
              <a:t>Marshaller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jaxbMarshaller</a:t>
            </a:r>
            <a:r>
              <a:rPr lang="hu-HU" dirty="0">
                <a:solidFill>
                  <a:srgbClr val="000000"/>
                </a:solidFill>
                <a:latin typeface="Consolas" panose="020B0609020204030204" pitchFamily="49" charset="0"/>
              </a:rPr>
              <a:t> = </a:t>
            </a:r>
            <a:r>
              <a:rPr lang="hu-HU" dirty="0" err="1">
                <a:solidFill>
                  <a:srgbClr val="6A3E3E"/>
                </a:solidFill>
                <a:latin typeface="Consolas" panose="020B0609020204030204" pitchFamily="49" charset="0"/>
              </a:rPr>
              <a:t>jaxbContext</a:t>
            </a:r>
            <a:r>
              <a:rPr lang="hu-HU" dirty="0" err="1">
                <a:solidFill>
                  <a:srgbClr val="000000"/>
                </a:solidFill>
                <a:latin typeface="Consolas" panose="020B0609020204030204" pitchFamily="49" charset="0"/>
              </a:rPr>
              <a:t>.createMarshaller</a:t>
            </a:r>
            <a:r>
              <a:rPr lang="hu-HU" dirty="0">
                <a:solidFill>
                  <a:srgbClr val="000000"/>
                </a:solidFill>
                <a:latin typeface="Consolas" panose="020B0609020204030204" pitchFamily="49" charset="0"/>
              </a:rPr>
              <a:t>();</a:t>
            </a:r>
          </a:p>
          <a:p>
            <a:pPr lvl="3"/>
            <a:r>
              <a:rPr lang="hu-HU" dirty="0" err="1">
                <a:solidFill>
                  <a:srgbClr val="6A3E3E"/>
                </a:solidFill>
                <a:latin typeface="Consolas" panose="020B0609020204030204" pitchFamily="49" charset="0"/>
              </a:rPr>
              <a:t>jaxbMarshaller</a:t>
            </a:r>
            <a:r>
              <a:rPr lang="hu-HU" dirty="0" err="1">
                <a:solidFill>
                  <a:srgbClr val="000000"/>
                </a:solidFill>
                <a:latin typeface="Consolas" panose="020B0609020204030204" pitchFamily="49" charset="0"/>
              </a:rPr>
              <a:t>.setProperty</a:t>
            </a:r>
            <a:r>
              <a:rPr lang="hu-HU" dirty="0">
                <a:solidFill>
                  <a:srgbClr val="000000"/>
                </a:solidFill>
                <a:latin typeface="Consolas" panose="020B0609020204030204" pitchFamily="49" charset="0"/>
              </a:rPr>
              <a:t>(</a:t>
            </a:r>
            <a:r>
              <a:rPr lang="hu-HU" dirty="0" err="1">
                <a:solidFill>
                  <a:srgbClr val="000000"/>
                </a:solidFill>
                <a:latin typeface="Consolas" panose="020B0609020204030204" pitchFamily="49" charset="0"/>
              </a:rPr>
              <a:t>Marshaller.</a:t>
            </a:r>
            <a:r>
              <a:rPr lang="hu-HU" b="1" i="1" dirty="0" err="1">
                <a:solidFill>
                  <a:srgbClr val="0000C0"/>
                </a:solidFill>
                <a:latin typeface="Consolas" panose="020B0609020204030204" pitchFamily="49" charset="0"/>
              </a:rPr>
              <a:t>JAXB</a:t>
            </a:r>
            <a:r>
              <a:rPr lang="hu-HU" b="1" i="1" dirty="0">
                <a:solidFill>
                  <a:srgbClr val="0000C0"/>
                </a:solidFill>
                <a:latin typeface="Consolas" panose="020B0609020204030204" pitchFamily="49" charset="0"/>
              </a:rPr>
              <a:t>_FORMATTED_OUTPUT</a:t>
            </a:r>
            <a:r>
              <a:rPr lang="hu-HU" b="1" i="1" dirty="0">
                <a:solidFill>
                  <a:srgbClr val="000000"/>
                </a:solidFill>
                <a:latin typeface="Consolas" panose="020B0609020204030204" pitchFamily="49" charset="0"/>
              </a:rPr>
              <a:t>, </a:t>
            </a:r>
            <a:r>
              <a:rPr lang="hu-HU" b="1" i="1" dirty="0" err="1">
                <a:solidFill>
                  <a:srgbClr val="7F0055"/>
                </a:solidFill>
                <a:latin typeface="Consolas" panose="020B0609020204030204" pitchFamily="49" charset="0"/>
              </a:rPr>
              <a:t>true</a:t>
            </a:r>
            <a:r>
              <a:rPr lang="hu-HU" b="1" i="1" dirty="0">
                <a:solidFill>
                  <a:srgbClr val="000000"/>
                </a:solidFill>
                <a:latin typeface="Consolas" panose="020B0609020204030204" pitchFamily="49" charset="0"/>
              </a:rPr>
              <a:t>);</a:t>
            </a:r>
          </a:p>
          <a:p>
            <a:pPr lvl="3"/>
            <a:r>
              <a:rPr lang="hu-HU" dirty="0" err="1">
                <a:solidFill>
                  <a:srgbClr val="6A3E3E"/>
                </a:solidFill>
                <a:latin typeface="Consolas" panose="020B0609020204030204" pitchFamily="49" charset="0"/>
              </a:rPr>
              <a:t>jaxbMarshaller</a:t>
            </a:r>
            <a:r>
              <a:rPr lang="hu-HU" dirty="0" err="1">
                <a:solidFill>
                  <a:srgbClr val="000000"/>
                </a:solidFill>
                <a:latin typeface="Consolas" panose="020B0609020204030204" pitchFamily="49" charset="0"/>
              </a:rPr>
              <a:t>.marshal</a:t>
            </a:r>
            <a:r>
              <a:rPr lang="hu-HU" dirty="0">
                <a:solidFill>
                  <a:srgbClr val="000000"/>
                </a:solidFill>
                <a:latin typeface="Consolas" panose="020B0609020204030204" pitchFamily="49" charset="0"/>
              </a:rPr>
              <a:t>(</a:t>
            </a:r>
            <a:r>
              <a:rPr lang="hu-HU" dirty="0" err="1">
                <a:solidFill>
                  <a:srgbClr val="6A3E3E"/>
                </a:solidFill>
                <a:latin typeface="Consolas" panose="020B0609020204030204" pitchFamily="49" charset="0"/>
              </a:rPr>
              <a:t>customer</a:t>
            </a:r>
            <a:r>
              <a:rPr lang="hu-HU"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System.</a:t>
            </a:r>
            <a:r>
              <a:rPr lang="hu-HU" b="1" i="1" dirty="0" err="1">
                <a:solidFill>
                  <a:srgbClr val="0000C0"/>
                </a:solidFill>
                <a:latin typeface="Consolas" panose="020B0609020204030204" pitchFamily="49" charset="0"/>
              </a:rPr>
              <a:t>out</a:t>
            </a:r>
            <a:r>
              <a:rPr lang="hu-HU" b="1" i="1" dirty="0">
                <a:solidFill>
                  <a:srgbClr val="000000"/>
                </a:solidFill>
                <a:latin typeface="Consolas" panose="020B0609020204030204" pitchFamily="49" charset="0"/>
              </a:rPr>
              <a:t>);</a:t>
            </a:r>
          </a:p>
          <a:p>
            <a:pPr lvl="2"/>
            <a:r>
              <a:rPr lang="hu-HU"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catch</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JAXBException</a:t>
            </a:r>
            <a:r>
              <a:rPr lang="hu-HU" b="1" dirty="0">
                <a:solidFill>
                  <a:srgbClr val="000000"/>
                </a:solidFill>
                <a:latin typeface="Consolas" panose="020B0609020204030204" pitchFamily="49" charset="0"/>
              </a:rPr>
              <a:t> </a:t>
            </a:r>
            <a:r>
              <a:rPr lang="hu-HU" b="1" dirty="0">
                <a:solidFill>
                  <a:srgbClr val="6A3E3E"/>
                </a:solidFill>
                <a:latin typeface="Consolas" panose="020B0609020204030204" pitchFamily="49" charset="0"/>
              </a:rPr>
              <a:t>e</a:t>
            </a:r>
            <a:r>
              <a:rPr lang="hu-HU"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e</a:t>
            </a:r>
            <a:r>
              <a:rPr lang="hu-HU" dirty="0" err="1">
                <a:solidFill>
                  <a:srgbClr val="000000"/>
                </a:solidFill>
                <a:latin typeface="Consolas" panose="020B0609020204030204" pitchFamily="49" charset="0"/>
              </a:rPr>
              <a:t>.printStackTrace</a:t>
            </a:r>
            <a:r>
              <a:rPr lang="hu-HU" dirty="0">
                <a:solidFill>
                  <a:srgbClr val="000000"/>
                </a:solidFill>
                <a:latin typeface="Consolas" panose="020B0609020204030204" pitchFamily="49" charset="0"/>
              </a:rPr>
              <a:t>();</a:t>
            </a:r>
          </a:p>
          <a:p>
            <a:pPr lvl="2"/>
            <a:r>
              <a:rPr lang="hu-HU"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8" name="Rectangle 7"/>
          <p:cNvSpPr/>
          <p:nvPr/>
        </p:nvSpPr>
        <p:spPr>
          <a:xfrm>
            <a:off x="7066845" y="1287482"/>
            <a:ext cx="4380089" cy="1477328"/>
          </a:xfrm>
          <a:prstGeom prst="rect">
            <a:avLst/>
          </a:prstGeom>
          <a:solidFill>
            <a:schemeClr val="tx2">
              <a:lumMod val="20000"/>
              <a:lumOff val="80000"/>
            </a:schemeClr>
          </a:solidFill>
          <a:effectLst>
            <a:glow rad="63500">
              <a:schemeClr val="accent1">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a:spAutoFit/>
          </a:bodyPr>
          <a:lstStyle/>
          <a:p>
            <a:r>
              <a:rPr lang="hu-HU" dirty="0"/>
              <a:t>&lt;?</a:t>
            </a:r>
            <a:r>
              <a:rPr lang="hu-HU" dirty="0" err="1"/>
              <a:t>xml</a:t>
            </a:r>
            <a:r>
              <a:rPr lang="hu-HU" dirty="0"/>
              <a:t> version="1.0" </a:t>
            </a:r>
            <a:r>
              <a:rPr lang="hu-HU" dirty="0" err="1"/>
              <a:t>encoding</a:t>
            </a:r>
            <a:r>
              <a:rPr lang="hu-HU" dirty="0"/>
              <a:t>="UTF-8" </a:t>
            </a:r>
            <a:r>
              <a:rPr lang="hu-HU" dirty="0" err="1"/>
              <a:t>standalone</a:t>
            </a:r>
            <a:r>
              <a:rPr lang="hu-HU" dirty="0"/>
              <a:t>="</a:t>
            </a:r>
            <a:r>
              <a:rPr lang="hu-HU" dirty="0" err="1"/>
              <a:t>yes</a:t>
            </a:r>
            <a:r>
              <a:rPr lang="hu-HU" dirty="0"/>
              <a:t>"?&gt;</a:t>
            </a:r>
          </a:p>
          <a:p>
            <a:r>
              <a:rPr lang="hu-HU" dirty="0"/>
              <a:t>&lt;customer id="100"&gt;    &lt;name&gt;</a:t>
            </a:r>
            <a:r>
              <a:rPr lang="en-US" dirty="0"/>
              <a:t>dl</a:t>
            </a:r>
            <a:r>
              <a:rPr lang="hu-HU" dirty="0"/>
              <a:t>&lt;/name&gt;</a:t>
            </a:r>
          </a:p>
          <a:p>
            <a:r>
              <a:rPr lang="hu-HU" dirty="0"/>
              <a:t>&lt;/</a:t>
            </a:r>
            <a:r>
              <a:rPr lang="hu-HU" dirty="0" err="1"/>
              <a:t>customer</a:t>
            </a:r>
            <a:r>
              <a:rPr lang="hu-HU" dirty="0"/>
              <a:t>&gt;</a:t>
            </a:r>
          </a:p>
        </p:txBody>
      </p:sp>
    </p:spTree>
    <p:extLst>
      <p:ext uri="{BB962C8B-B14F-4D97-AF65-F5344CB8AC3E}">
        <p14:creationId xmlns:p14="http://schemas.microsoft.com/office/powerpoint/2010/main" val="3986715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err="1"/>
              <a:t>unmarshalling</a:t>
            </a:r>
            <a:endParaRPr lang="hu-HU" dirty="0"/>
          </a:p>
        </p:txBody>
      </p:sp>
      <p:sp>
        <p:nvSpPr>
          <p:cNvPr id="4" name="Rectangle 3"/>
          <p:cNvSpPr/>
          <p:nvPr/>
        </p:nvSpPr>
        <p:spPr>
          <a:xfrm>
            <a:off x="722489" y="1386556"/>
            <a:ext cx="10792178" cy="4247317"/>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JaxbExample</a:t>
            </a:r>
            <a:r>
              <a:rPr lang="hu-HU"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1"/>
            <a:endParaRPr lang="hu-HU" dirty="0">
              <a:latin typeface="Consolas" panose="020B0609020204030204" pitchFamily="49" charset="0"/>
            </a:endParaRPr>
          </a:p>
          <a:p>
            <a:pPr lvl="1"/>
            <a:r>
              <a:rPr lang="hu-HU" b="1" dirty="0" err="1">
                <a:solidFill>
                  <a:srgbClr val="7F0055"/>
                </a:solidFill>
                <a:latin typeface="Consolas" panose="020B0609020204030204" pitchFamily="49" charset="0"/>
              </a:rPr>
              <a:t>try</a:t>
            </a:r>
            <a:r>
              <a:rPr lang="hu-HU" b="1" dirty="0">
                <a:solidFill>
                  <a:srgbClr val="000000"/>
                </a:solidFill>
                <a:latin typeface="Consolas" panose="020B0609020204030204" pitchFamily="49" charset="0"/>
              </a:rPr>
              <a:t> {</a:t>
            </a:r>
          </a:p>
          <a:p>
            <a:pPr lvl="2"/>
            <a:r>
              <a:rPr lang="hu-HU" dirty="0">
                <a:solidFill>
                  <a:srgbClr val="000000"/>
                </a:solidFill>
                <a:latin typeface="Consolas" panose="020B0609020204030204" pitchFamily="49" charset="0"/>
              </a:rPr>
              <a:t>File </a:t>
            </a:r>
            <a:r>
              <a:rPr lang="hu-HU" dirty="0" err="1">
                <a:solidFill>
                  <a:srgbClr val="6A3E3E"/>
                </a:solidFill>
                <a:latin typeface="Consolas" panose="020B0609020204030204" pitchFamily="49" charset="0"/>
              </a:rPr>
              <a:t>file</a:t>
            </a:r>
            <a:r>
              <a:rPr lang="hu-HU" dirty="0">
                <a:solidFill>
                  <a:srgbClr val="000000"/>
                </a:solidFill>
                <a:latin typeface="Consolas" panose="020B0609020204030204" pitchFamily="49" charset="0"/>
              </a:rPr>
              <a:t> = </a:t>
            </a:r>
            <a:r>
              <a:rPr lang="hu-HU" b="1" dirty="0" err="1">
                <a:solidFill>
                  <a:srgbClr val="7F0055"/>
                </a:solidFill>
                <a:latin typeface="Consolas" panose="020B0609020204030204" pitchFamily="49" charset="0"/>
              </a:rPr>
              <a:t>new</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File</a:t>
            </a:r>
            <a:r>
              <a:rPr lang="hu-HU" b="1" dirty="0">
                <a:solidFill>
                  <a:srgbClr val="000000"/>
                </a:solidFill>
                <a:latin typeface="Consolas" panose="020B0609020204030204" pitchFamily="49" charset="0"/>
              </a:rPr>
              <a:t>(</a:t>
            </a:r>
            <a:r>
              <a:rPr lang="hu-HU" b="1" dirty="0">
                <a:solidFill>
                  <a:srgbClr val="2A00FF"/>
                </a:solidFill>
                <a:latin typeface="Consolas" panose="020B0609020204030204" pitchFamily="49" charset="0"/>
              </a:rPr>
              <a:t>"C:\\file.xml"</a:t>
            </a:r>
            <a:r>
              <a:rPr lang="hu-HU" b="1" dirty="0">
                <a:solidFill>
                  <a:srgbClr val="000000"/>
                </a:solidFill>
                <a:latin typeface="Consolas" panose="020B0609020204030204" pitchFamily="49" charset="0"/>
              </a:rPr>
              <a:t>);</a:t>
            </a:r>
          </a:p>
          <a:p>
            <a:pPr lvl="2"/>
            <a:r>
              <a:rPr lang="hu-HU" dirty="0" err="1">
                <a:solidFill>
                  <a:srgbClr val="000000"/>
                </a:solidFill>
                <a:latin typeface="Consolas" panose="020B0609020204030204" pitchFamily="49" charset="0"/>
              </a:rPr>
              <a:t>JAXBContext</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jaxbContext</a:t>
            </a:r>
            <a:r>
              <a:rPr lang="hu-HU" dirty="0">
                <a:solidFill>
                  <a:srgbClr val="000000"/>
                </a:solidFill>
                <a:latin typeface="Consolas" panose="020B0609020204030204" pitchFamily="49" charset="0"/>
              </a:rPr>
              <a:t> = </a:t>
            </a:r>
            <a:r>
              <a:rPr lang="hu-HU" dirty="0" err="1">
                <a:solidFill>
                  <a:srgbClr val="000000"/>
                </a:solidFill>
                <a:latin typeface="Consolas" panose="020B0609020204030204" pitchFamily="49" charset="0"/>
              </a:rPr>
              <a:t>JAXBContext.</a:t>
            </a:r>
            <a:r>
              <a:rPr lang="hu-HU" i="1" dirty="0" err="1">
                <a:solidFill>
                  <a:srgbClr val="000000"/>
                </a:solidFill>
                <a:latin typeface="Consolas" panose="020B0609020204030204" pitchFamily="49" charset="0"/>
              </a:rPr>
              <a:t>newInstance</a:t>
            </a:r>
            <a:r>
              <a:rPr lang="hu-HU" i="1" dirty="0">
                <a:solidFill>
                  <a:srgbClr val="000000"/>
                </a:solidFill>
                <a:latin typeface="Consolas" panose="020B0609020204030204" pitchFamily="49" charset="0"/>
              </a:rPr>
              <a:t>(</a:t>
            </a:r>
            <a:r>
              <a:rPr lang="hu-HU" i="1" dirty="0" err="1">
                <a:solidFill>
                  <a:srgbClr val="000000"/>
                </a:solidFill>
                <a:latin typeface="Consolas" panose="020B0609020204030204" pitchFamily="49" charset="0"/>
              </a:rPr>
              <a:t>Customer.</a:t>
            </a:r>
            <a:r>
              <a:rPr lang="hu-HU" b="1" i="1" dirty="0" err="1">
                <a:solidFill>
                  <a:srgbClr val="7F0055"/>
                </a:solidFill>
                <a:latin typeface="Consolas" panose="020B0609020204030204" pitchFamily="49" charset="0"/>
              </a:rPr>
              <a:t>class</a:t>
            </a:r>
            <a:r>
              <a:rPr lang="hu-HU" b="1" i="1" dirty="0">
                <a:solidFill>
                  <a:srgbClr val="000000"/>
                </a:solidFill>
                <a:latin typeface="Consolas" panose="020B0609020204030204" pitchFamily="49" charset="0"/>
              </a:rPr>
              <a:t>);</a:t>
            </a:r>
          </a:p>
          <a:p>
            <a:pPr lvl="2"/>
            <a:endParaRPr lang="hu-HU" dirty="0">
              <a:latin typeface="Consolas" panose="020B0609020204030204" pitchFamily="49" charset="0"/>
            </a:endParaRPr>
          </a:p>
          <a:p>
            <a:pPr lvl="2"/>
            <a:r>
              <a:rPr lang="hu-HU" dirty="0" err="1">
                <a:solidFill>
                  <a:srgbClr val="000000"/>
                </a:solidFill>
                <a:latin typeface="Consolas" panose="020B0609020204030204" pitchFamily="49" charset="0"/>
              </a:rPr>
              <a:t>Unmarshaller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jaxbUnmarshaller</a:t>
            </a:r>
            <a:r>
              <a:rPr lang="hu-HU" dirty="0">
                <a:solidFill>
                  <a:srgbClr val="000000"/>
                </a:solidFill>
                <a:latin typeface="Consolas" panose="020B0609020204030204" pitchFamily="49" charset="0"/>
              </a:rPr>
              <a:t> = </a:t>
            </a:r>
            <a:r>
              <a:rPr lang="hu-HU" dirty="0" err="1">
                <a:solidFill>
                  <a:srgbClr val="6A3E3E"/>
                </a:solidFill>
                <a:latin typeface="Consolas" panose="020B0609020204030204" pitchFamily="49" charset="0"/>
              </a:rPr>
              <a:t>jaxbContext</a:t>
            </a:r>
            <a:r>
              <a:rPr lang="hu-HU" dirty="0" err="1">
                <a:solidFill>
                  <a:srgbClr val="000000"/>
                </a:solidFill>
                <a:latin typeface="Consolas" panose="020B0609020204030204" pitchFamily="49" charset="0"/>
              </a:rPr>
              <a:t>.createUnmarshaller</a:t>
            </a:r>
            <a:r>
              <a:rPr lang="hu-HU" dirty="0">
                <a:solidFill>
                  <a:srgbClr val="000000"/>
                </a:solidFill>
                <a:latin typeface="Consolas" panose="020B0609020204030204" pitchFamily="49" charset="0"/>
              </a:rPr>
              <a:t>();</a:t>
            </a:r>
          </a:p>
          <a:p>
            <a:pPr lvl="2"/>
            <a:r>
              <a:rPr lang="hu-HU" dirty="0" err="1">
                <a:solidFill>
                  <a:srgbClr val="000000"/>
                </a:solidFill>
                <a:latin typeface="Consolas" panose="020B0609020204030204" pitchFamily="49" charset="0"/>
              </a:rPr>
              <a:t>Customer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customer</a:t>
            </a:r>
            <a:r>
              <a:rPr lang="hu-HU" dirty="0">
                <a:solidFill>
                  <a:srgbClr val="000000"/>
                </a:solidFill>
                <a:latin typeface="Consolas" panose="020B0609020204030204" pitchFamily="49" charset="0"/>
              </a:rPr>
              <a:t> = (</a:t>
            </a:r>
            <a:r>
              <a:rPr lang="hu-HU" dirty="0" err="1">
                <a:solidFill>
                  <a:srgbClr val="000000"/>
                </a:solidFill>
                <a:latin typeface="Consolas" panose="020B0609020204030204" pitchFamily="49" charset="0"/>
              </a:rPr>
              <a:t>Customer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jaxbUnmarshaller</a:t>
            </a:r>
            <a:r>
              <a:rPr lang="hu-HU" dirty="0" err="1">
                <a:solidFill>
                  <a:srgbClr val="000000"/>
                </a:solidFill>
                <a:latin typeface="Consolas" panose="020B0609020204030204" pitchFamily="49" charset="0"/>
              </a:rPr>
              <a:t>.unmarshal</a:t>
            </a:r>
            <a:r>
              <a:rPr lang="hu-HU" dirty="0">
                <a:solidFill>
                  <a:srgbClr val="000000"/>
                </a:solidFill>
                <a:latin typeface="Consolas" panose="020B0609020204030204" pitchFamily="49" charset="0"/>
              </a:rPr>
              <a:t>(</a:t>
            </a:r>
            <a:r>
              <a:rPr lang="hu-HU" dirty="0">
                <a:solidFill>
                  <a:srgbClr val="6A3E3E"/>
                </a:solidFill>
                <a:latin typeface="Consolas" panose="020B0609020204030204" pitchFamily="49" charset="0"/>
              </a:rPr>
              <a:t>file</a:t>
            </a:r>
            <a:r>
              <a:rPr lang="hu-HU" dirty="0">
                <a:solidFill>
                  <a:srgbClr val="000000"/>
                </a:solidFill>
                <a:latin typeface="Consolas" panose="020B0609020204030204" pitchFamily="49" charset="0"/>
              </a:rPr>
              <a:t>);</a:t>
            </a:r>
          </a:p>
          <a:p>
            <a:pPr lvl="2"/>
            <a:r>
              <a:rPr lang="hu-HU" dirty="0" err="1">
                <a:solidFill>
                  <a:srgbClr val="000000"/>
                </a:solidFill>
                <a:latin typeface="Consolas" panose="020B0609020204030204" pitchFamily="49" charset="0"/>
              </a:rPr>
              <a:t>System.</a:t>
            </a:r>
            <a:r>
              <a:rPr lang="hu-HU" b="1" i="1" dirty="0" err="1">
                <a:solidFill>
                  <a:srgbClr val="0000C0"/>
                </a:solidFill>
                <a:latin typeface="Consolas" panose="020B0609020204030204" pitchFamily="49" charset="0"/>
              </a:rPr>
              <a:t>out</a:t>
            </a:r>
            <a:r>
              <a:rPr lang="hu-HU" b="1" i="1" dirty="0" err="1">
                <a:solidFill>
                  <a:srgbClr val="000000"/>
                </a:solidFill>
                <a:latin typeface="Consolas" panose="020B0609020204030204" pitchFamily="49" charset="0"/>
              </a:rPr>
              <a:t>.println</a:t>
            </a:r>
            <a:r>
              <a:rPr lang="hu-HU" b="1" i="1" dirty="0">
                <a:solidFill>
                  <a:srgbClr val="000000"/>
                </a:solidFill>
                <a:latin typeface="Consolas" panose="020B0609020204030204" pitchFamily="49" charset="0"/>
              </a:rPr>
              <a:t>(</a:t>
            </a:r>
            <a:r>
              <a:rPr lang="hu-HU" b="1" i="1" dirty="0" err="1">
                <a:solidFill>
                  <a:srgbClr val="6A3E3E"/>
                </a:solidFill>
                <a:latin typeface="Consolas" panose="020B0609020204030204" pitchFamily="49" charset="0"/>
              </a:rPr>
              <a:t>customer</a:t>
            </a:r>
            <a:r>
              <a:rPr lang="hu-HU" b="1" i="1" dirty="0">
                <a:solidFill>
                  <a:srgbClr val="000000"/>
                </a:solidFill>
                <a:latin typeface="Consolas" panose="020B0609020204030204" pitchFamily="49" charset="0"/>
              </a:rPr>
              <a:t>);</a:t>
            </a:r>
          </a:p>
          <a:p>
            <a:pPr lvl="2"/>
            <a:r>
              <a:rPr lang="hu-HU"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catch</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JAXBException</a:t>
            </a:r>
            <a:r>
              <a:rPr lang="hu-HU" b="1" dirty="0">
                <a:solidFill>
                  <a:srgbClr val="000000"/>
                </a:solidFill>
                <a:latin typeface="Consolas" panose="020B0609020204030204" pitchFamily="49" charset="0"/>
              </a:rPr>
              <a:t> </a:t>
            </a:r>
            <a:r>
              <a:rPr lang="hu-HU" b="1" dirty="0">
                <a:solidFill>
                  <a:srgbClr val="6A3E3E"/>
                </a:solidFill>
                <a:latin typeface="Consolas" panose="020B0609020204030204" pitchFamily="49" charset="0"/>
              </a:rPr>
              <a:t>e</a:t>
            </a:r>
            <a:r>
              <a:rPr lang="hu-HU"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hu-HU" dirty="0" err="1">
                <a:solidFill>
                  <a:srgbClr val="6A3E3E"/>
                </a:solidFill>
                <a:latin typeface="Consolas" panose="020B0609020204030204" pitchFamily="49" charset="0"/>
              </a:rPr>
              <a:t>e</a:t>
            </a:r>
            <a:r>
              <a:rPr lang="hu-HU" dirty="0" err="1">
                <a:solidFill>
                  <a:srgbClr val="000000"/>
                </a:solidFill>
                <a:latin typeface="Consolas" panose="020B0609020204030204" pitchFamily="49" charset="0"/>
              </a:rPr>
              <a:t>.printStackTrace</a:t>
            </a:r>
            <a:r>
              <a:rPr lang="hu-HU" dirty="0">
                <a:solidFill>
                  <a:srgbClr val="000000"/>
                </a:solidFill>
                <a:latin typeface="Consolas" panose="020B0609020204030204" pitchFamily="49" charset="0"/>
              </a:rPr>
              <a:t>();</a:t>
            </a:r>
          </a:p>
          <a:p>
            <a:pPr lvl="2"/>
            <a:r>
              <a:rPr lang="hu-HU"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376649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application server</a:t>
            </a:r>
            <a:endParaRPr lang="hu-HU" dirty="0"/>
          </a:p>
        </p:txBody>
      </p:sp>
      <p:pic>
        <p:nvPicPr>
          <p:cNvPr id="6" name="Picture 5"/>
          <p:cNvPicPr>
            <a:picLocks noChangeAspect="1"/>
          </p:cNvPicPr>
          <p:nvPr/>
        </p:nvPicPr>
        <p:blipFill>
          <a:blip r:embed="rId3"/>
          <a:stretch>
            <a:fillRect/>
          </a:stretch>
        </p:blipFill>
        <p:spPr>
          <a:xfrm>
            <a:off x="3468624" y="1204942"/>
            <a:ext cx="5254752" cy="5149890"/>
          </a:xfrm>
          <a:prstGeom prst="rect">
            <a:avLst/>
          </a:prstGeom>
        </p:spPr>
      </p:pic>
    </p:spTree>
    <p:extLst>
      <p:ext uri="{BB962C8B-B14F-4D97-AF65-F5344CB8AC3E}">
        <p14:creationId xmlns:p14="http://schemas.microsoft.com/office/powerpoint/2010/main" val="2071231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xml schema</a:t>
            </a:r>
            <a:endParaRPr lang="hu-HU" dirty="0"/>
          </a:p>
        </p:txBody>
      </p:sp>
      <p:sp>
        <p:nvSpPr>
          <p:cNvPr id="6" name="Rectangle 5"/>
          <p:cNvSpPr/>
          <p:nvPr/>
        </p:nvSpPr>
        <p:spPr>
          <a:xfrm>
            <a:off x="293512" y="5902446"/>
            <a:ext cx="11446932" cy="369332"/>
          </a:xfrm>
          <a:prstGeom prst="rect">
            <a:avLst/>
          </a:prstGeom>
        </p:spPr>
        <p:txBody>
          <a:bodyPr wrap="square">
            <a:spAutoFit/>
          </a:bodyPr>
          <a:lstStyle/>
          <a:p>
            <a:r>
              <a:rPr lang="hu-HU" dirty="0"/>
              <a:t>"</a:t>
            </a:r>
            <a:r>
              <a:rPr lang="en-US" dirty="0"/>
              <a:t>%JAVA_HOME%</a:t>
            </a:r>
            <a:r>
              <a:rPr lang="hu-HU" dirty="0"/>
              <a:t>\bin\"</a:t>
            </a:r>
            <a:r>
              <a:rPr lang="hu-HU" dirty="0" err="1"/>
              <a:t>xjc</a:t>
            </a:r>
            <a:r>
              <a:rPr lang="hu-HU" dirty="0"/>
              <a:t> </a:t>
            </a:r>
            <a:r>
              <a:rPr lang="en-US" dirty="0"/>
              <a:t>Example</a:t>
            </a:r>
            <a:r>
              <a:rPr lang="hu-HU" dirty="0"/>
              <a:t>.</a:t>
            </a:r>
            <a:r>
              <a:rPr lang="hu-HU" dirty="0" err="1"/>
              <a:t>xsd</a:t>
            </a:r>
            <a:r>
              <a:rPr lang="hu-HU" dirty="0"/>
              <a:t> </a:t>
            </a:r>
            <a:r>
              <a:rPr lang="hu-HU" dirty="0" err="1"/>
              <a:t>-d</a:t>
            </a:r>
            <a:r>
              <a:rPr lang="hu-HU" dirty="0"/>
              <a:t> </a:t>
            </a:r>
            <a:r>
              <a:rPr lang="en-US" dirty="0"/>
              <a:t>demo</a:t>
            </a:r>
            <a:r>
              <a:rPr lang="hu-HU" dirty="0"/>
              <a:t>/ </a:t>
            </a:r>
            <a:r>
              <a:rPr lang="hu-HU" dirty="0" err="1"/>
              <a:t>-p</a:t>
            </a:r>
            <a:r>
              <a:rPr lang="hu-HU" dirty="0"/>
              <a:t> </a:t>
            </a:r>
            <a:r>
              <a:rPr lang="en-US" dirty="0" err="1"/>
              <a:t>eu</a:t>
            </a:r>
            <a:r>
              <a:rPr lang="hu-HU" dirty="0"/>
              <a:t>.</a:t>
            </a:r>
            <a:r>
              <a:rPr lang="hu-HU" dirty="0" err="1"/>
              <a:t>dorsum.marshalling</a:t>
            </a:r>
            <a:r>
              <a:rPr lang="hu-HU" dirty="0"/>
              <a:t>.</a:t>
            </a:r>
            <a:r>
              <a:rPr lang="en-US" dirty="0"/>
              <a:t>example</a:t>
            </a:r>
            <a:endParaRPr lang="hu-HU" dirty="0"/>
          </a:p>
        </p:txBody>
      </p:sp>
      <p:sp>
        <p:nvSpPr>
          <p:cNvPr id="7" name="Rectangle 6"/>
          <p:cNvSpPr/>
          <p:nvPr/>
        </p:nvSpPr>
        <p:spPr>
          <a:xfrm>
            <a:off x="395110" y="1445743"/>
            <a:ext cx="11243733" cy="1600438"/>
          </a:xfrm>
          <a:prstGeom prst="rect">
            <a:avLst/>
          </a:prstGeom>
        </p:spPr>
        <p:txBody>
          <a:bodyPr wrap="square">
            <a:spAutoFit/>
          </a:bodyPr>
          <a:lstStyle/>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xml</a:t>
            </a:r>
            <a:r>
              <a:rPr lang="hu-HU" sz="1400" dirty="0">
                <a:solidFill>
                  <a:srgbClr val="3F7F7F"/>
                </a:solidFill>
                <a:latin typeface="Consolas" panose="020B0609020204030204" pitchFamily="49" charset="0"/>
              </a:rPr>
              <a:t> </a:t>
            </a:r>
            <a:r>
              <a:rPr lang="hu-HU" sz="1400" dirty="0">
                <a:solidFill>
                  <a:srgbClr val="7F007F"/>
                </a:solidFill>
                <a:latin typeface="Consolas" panose="020B0609020204030204" pitchFamily="49" charset="0"/>
              </a:rPr>
              <a:t>version</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"1.0" </a:t>
            </a:r>
            <a:r>
              <a:rPr lang="hu-HU" sz="1400" i="1" dirty="0" err="1">
                <a:solidFill>
                  <a:srgbClr val="7F007F"/>
                </a:solidFill>
                <a:latin typeface="Consolas" panose="020B0609020204030204" pitchFamily="49" charset="0"/>
              </a:rPr>
              <a:t>encoding</a:t>
            </a:r>
            <a:r>
              <a:rPr lang="hu-HU" sz="1400" i="1"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"utf-8"</a:t>
            </a:r>
            <a:r>
              <a:rPr lang="hu-HU" sz="1400" i="1" dirty="0">
                <a:solidFill>
                  <a:srgbClr val="008080"/>
                </a:solidFill>
                <a:latin typeface="Consolas" panose="020B0609020204030204" pitchFamily="49" charset="0"/>
              </a:rPr>
              <a:t>?&gt;</a:t>
            </a:r>
            <a:endParaRPr lang="en-US" sz="1400" dirty="0">
              <a:solidFill>
                <a:srgbClr val="008080"/>
              </a:solidFill>
              <a:latin typeface="Consolas" panose="020B0609020204030204" pitchFamily="49" charset="0"/>
            </a:endParaRP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Person</a:t>
            </a:r>
            <a:r>
              <a:rPr lang="hu-HU" sz="1400" dirty="0">
                <a:solidFill>
                  <a:srgbClr val="3F7F7F"/>
                </a:solidFill>
                <a:latin typeface="Consolas" panose="020B0609020204030204" pitchFamily="49" charset="0"/>
              </a:rPr>
              <a:t> </a:t>
            </a:r>
            <a:r>
              <a:rPr lang="hu-HU" sz="1400" dirty="0" err="1">
                <a:solidFill>
                  <a:srgbClr val="7F007F"/>
                </a:solidFill>
                <a:latin typeface="Consolas" panose="020B0609020204030204" pitchFamily="49" charset="0"/>
              </a:rPr>
              <a:t>xmlns</a:t>
            </a:r>
            <a:r>
              <a:rPr lang="hu-HU" sz="1400" dirty="0">
                <a:solidFill>
                  <a:srgbClr val="7F007F"/>
                </a:solidFill>
                <a:latin typeface="Consolas" panose="020B0609020204030204" pitchFamily="49" charset="0"/>
              </a:rPr>
              <a:t>:</a:t>
            </a:r>
            <a:r>
              <a:rPr lang="hu-HU" sz="1400" dirty="0" err="1">
                <a:solidFill>
                  <a:srgbClr val="7F007F"/>
                </a:solidFill>
                <a:latin typeface="Consolas" panose="020B0609020204030204" pitchFamily="49" charset="0"/>
              </a:rPr>
              <a:t>xsi</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"http://www.w3.org/2001/</a:t>
            </a:r>
            <a:r>
              <a:rPr lang="hu-HU" sz="1400" i="1" dirty="0" err="1">
                <a:solidFill>
                  <a:srgbClr val="2A00FF"/>
                </a:solidFill>
                <a:latin typeface="Consolas" panose="020B0609020204030204" pitchFamily="49" charset="0"/>
              </a:rPr>
              <a:t>XMLSchema-instance</a:t>
            </a:r>
            <a:r>
              <a:rPr lang="hu-HU" sz="1400" i="1" dirty="0">
                <a:solidFill>
                  <a:srgbClr val="2A00FF"/>
                </a:solidFill>
                <a:latin typeface="Consolas" panose="020B0609020204030204" pitchFamily="49" charset="0"/>
              </a:rPr>
              <a:t>"</a:t>
            </a:r>
          </a:p>
          <a:p>
            <a:r>
              <a:rPr lang="hu-HU" sz="1400" dirty="0" err="1">
                <a:solidFill>
                  <a:srgbClr val="7F007F"/>
                </a:solidFill>
                <a:latin typeface="Consolas" panose="020B0609020204030204" pitchFamily="49" charset="0"/>
              </a:rPr>
              <a:t>xsi</a:t>
            </a:r>
            <a:r>
              <a:rPr lang="hu-HU" sz="1400" dirty="0">
                <a:solidFill>
                  <a:srgbClr val="7F007F"/>
                </a:solidFill>
                <a:latin typeface="Consolas" panose="020B0609020204030204" pitchFamily="49" charset="0"/>
              </a:rPr>
              <a:t>:</a:t>
            </a:r>
            <a:r>
              <a:rPr lang="hu-HU" sz="1400" dirty="0" err="1">
                <a:solidFill>
                  <a:srgbClr val="7F007F"/>
                </a:solidFill>
                <a:latin typeface="Consolas" panose="020B0609020204030204" pitchFamily="49" charset="0"/>
              </a:rPr>
              <a:t>noNamespaceSchemaLocation</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"C:\JAXB </a:t>
            </a:r>
            <a:r>
              <a:rPr lang="hu-HU" sz="1400" i="1" dirty="0" err="1">
                <a:solidFill>
                  <a:srgbClr val="2A00FF"/>
                </a:solidFill>
                <a:latin typeface="Consolas" panose="020B0609020204030204" pitchFamily="49" charset="0"/>
              </a:rPr>
              <a:t>Demo</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demo.xsd</a:t>
            </a:r>
            <a:r>
              <a:rPr lang="hu-HU" sz="1400" i="1" dirty="0">
                <a:solidFill>
                  <a:srgbClr val="2A00FF"/>
                </a:solidFill>
                <a:latin typeface="Consolas" panose="020B0609020204030204" pitchFamily="49" charset="0"/>
              </a:rPr>
              <a:t>"</a:t>
            </a:r>
            <a:r>
              <a:rPr lang="hu-HU" sz="1400" i="1"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Name</a:t>
            </a:r>
            <a:r>
              <a:rPr lang="hu-HU"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kd</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Name</a:t>
            </a:r>
            <a:r>
              <a:rPr lang="hu-HU" sz="1400"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Address</a:t>
            </a:r>
            <a:r>
              <a:rPr lang="hu-HU" sz="1400" dirty="0">
                <a:solidFill>
                  <a:srgbClr val="008080"/>
                </a:solidFill>
                <a:latin typeface="Consolas" panose="020B0609020204030204" pitchFamily="49" charset="0"/>
              </a:rPr>
              <a:t>&gt;</a:t>
            </a:r>
            <a:r>
              <a:rPr lang="hu-HU" sz="1400" dirty="0">
                <a:solidFill>
                  <a:srgbClr val="000000"/>
                </a:solidFill>
                <a:latin typeface="Consolas" panose="020B0609020204030204" pitchFamily="49" charset="0"/>
              </a:rPr>
              <a:t>Test </a:t>
            </a:r>
            <a:r>
              <a:rPr lang="hu-HU" sz="1400" dirty="0" err="1">
                <a:solidFill>
                  <a:srgbClr val="000000"/>
                </a:solidFill>
                <a:latin typeface="Consolas" panose="020B0609020204030204" pitchFamily="49" charset="0"/>
              </a:rPr>
              <a:t>street</a:t>
            </a:r>
            <a:r>
              <a:rPr lang="hu-HU" sz="1400" dirty="0">
                <a:solidFill>
                  <a:srgbClr val="000000"/>
                </a:solidFill>
                <a:latin typeface="Consolas" panose="020B0609020204030204" pitchFamily="49" charset="0"/>
              </a:rPr>
              <a:t> 1</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Address</a:t>
            </a:r>
            <a:r>
              <a:rPr lang="hu-HU" sz="1400"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Address</a:t>
            </a:r>
            <a:r>
              <a:rPr lang="hu-HU" sz="1400" dirty="0">
                <a:solidFill>
                  <a:srgbClr val="008080"/>
                </a:solidFill>
                <a:latin typeface="Consolas" panose="020B0609020204030204" pitchFamily="49" charset="0"/>
              </a:rPr>
              <a:t>&gt;</a:t>
            </a:r>
            <a:r>
              <a:rPr lang="hu-HU" sz="1400" dirty="0">
                <a:solidFill>
                  <a:srgbClr val="000000"/>
                </a:solidFill>
                <a:latin typeface="Consolas" panose="020B0609020204030204" pitchFamily="49" charset="0"/>
              </a:rPr>
              <a:t>Test </a:t>
            </a:r>
            <a:r>
              <a:rPr lang="hu-HU" sz="1400" dirty="0" err="1">
                <a:solidFill>
                  <a:srgbClr val="000000"/>
                </a:solidFill>
                <a:latin typeface="Consolas" panose="020B0609020204030204" pitchFamily="49" charset="0"/>
              </a:rPr>
              <a:t>street</a:t>
            </a:r>
            <a:r>
              <a:rPr lang="hu-HU" sz="1400" dirty="0">
                <a:solidFill>
                  <a:srgbClr val="000000"/>
                </a:solidFill>
                <a:latin typeface="Consolas" panose="020B0609020204030204" pitchFamily="49" charset="0"/>
              </a:rPr>
              <a:t> 2</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Address</a:t>
            </a:r>
            <a:r>
              <a:rPr lang="hu-HU" sz="1400"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Person</a:t>
            </a:r>
            <a:r>
              <a:rPr lang="hu-HU" sz="1400" dirty="0">
                <a:solidFill>
                  <a:srgbClr val="008080"/>
                </a:solidFill>
                <a:latin typeface="Consolas" panose="020B0609020204030204" pitchFamily="49" charset="0"/>
              </a:rPr>
              <a:t>&gt;</a:t>
            </a:r>
          </a:p>
        </p:txBody>
      </p:sp>
      <p:sp>
        <p:nvSpPr>
          <p:cNvPr id="8" name="TextBox 7"/>
          <p:cNvSpPr txBox="1"/>
          <p:nvPr/>
        </p:nvSpPr>
        <p:spPr>
          <a:xfrm>
            <a:off x="293512" y="1085584"/>
            <a:ext cx="1595309" cy="369332"/>
          </a:xfrm>
          <a:prstGeom prst="rect">
            <a:avLst/>
          </a:prstGeom>
          <a:noFill/>
        </p:spPr>
        <p:txBody>
          <a:bodyPr wrap="none" rtlCol="0">
            <a:spAutoFit/>
          </a:bodyPr>
          <a:lstStyle/>
          <a:p>
            <a:r>
              <a:rPr lang="en-US" b="1" dirty="0"/>
              <a:t>Example.xml</a:t>
            </a:r>
            <a:endParaRPr lang="hu-HU" b="1" dirty="0"/>
          </a:p>
        </p:txBody>
      </p:sp>
      <p:sp>
        <p:nvSpPr>
          <p:cNvPr id="9" name="TextBox 8"/>
          <p:cNvSpPr txBox="1"/>
          <p:nvPr/>
        </p:nvSpPr>
        <p:spPr>
          <a:xfrm>
            <a:off x="293512" y="3037008"/>
            <a:ext cx="1595309" cy="369332"/>
          </a:xfrm>
          <a:prstGeom prst="rect">
            <a:avLst/>
          </a:prstGeom>
          <a:noFill/>
        </p:spPr>
        <p:txBody>
          <a:bodyPr wrap="none" rtlCol="0">
            <a:spAutoFit/>
          </a:bodyPr>
          <a:lstStyle/>
          <a:p>
            <a:r>
              <a:rPr lang="en-US" b="1" dirty="0"/>
              <a:t>Example.xsd</a:t>
            </a:r>
            <a:endParaRPr lang="hu-HU" b="1" dirty="0"/>
          </a:p>
        </p:txBody>
      </p:sp>
      <p:sp>
        <p:nvSpPr>
          <p:cNvPr id="10" name="Rectangle 9"/>
          <p:cNvSpPr/>
          <p:nvPr/>
        </p:nvSpPr>
        <p:spPr>
          <a:xfrm>
            <a:off x="293509" y="3436121"/>
            <a:ext cx="11446933" cy="2246769"/>
          </a:xfrm>
          <a:prstGeom prst="rect">
            <a:avLst/>
          </a:prstGeom>
        </p:spPr>
        <p:txBody>
          <a:bodyPr wrap="square">
            <a:spAutoFit/>
          </a:bodyPr>
          <a:lstStyle/>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xml</a:t>
            </a:r>
            <a:r>
              <a:rPr lang="hu-HU" sz="1400" dirty="0">
                <a:solidFill>
                  <a:srgbClr val="3F7F7F"/>
                </a:solidFill>
                <a:latin typeface="Consolas" panose="020B0609020204030204" pitchFamily="49" charset="0"/>
              </a:rPr>
              <a:t> </a:t>
            </a:r>
            <a:r>
              <a:rPr lang="hu-HU" sz="1400" dirty="0">
                <a:solidFill>
                  <a:srgbClr val="7F007F"/>
                </a:solidFill>
                <a:latin typeface="Consolas" panose="020B0609020204030204" pitchFamily="49" charset="0"/>
              </a:rPr>
              <a:t>version</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"1.0" </a:t>
            </a:r>
            <a:r>
              <a:rPr lang="hu-HU" sz="1400" i="1" dirty="0" err="1">
                <a:solidFill>
                  <a:srgbClr val="7F007F"/>
                </a:solidFill>
                <a:latin typeface="Consolas" panose="020B0609020204030204" pitchFamily="49" charset="0"/>
              </a:rPr>
              <a:t>encoding</a:t>
            </a:r>
            <a:r>
              <a:rPr lang="hu-HU" sz="1400" i="1"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"utf-8"</a:t>
            </a:r>
            <a:r>
              <a:rPr lang="hu-HU" sz="1400" i="1"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schema</a:t>
            </a:r>
            <a:r>
              <a:rPr lang="hu-HU" sz="1400" dirty="0">
                <a:solidFill>
                  <a:srgbClr val="3F7F7F"/>
                </a:solidFill>
                <a:latin typeface="Consolas" panose="020B0609020204030204" pitchFamily="49" charset="0"/>
              </a:rPr>
              <a:t> </a:t>
            </a:r>
            <a:r>
              <a:rPr lang="hu-HU" sz="1400" dirty="0" err="1">
                <a:solidFill>
                  <a:srgbClr val="7F007F"/>
                </a:solidFill>
                <a:latin typeface="Consolas" panose="020B0609020204030204" pitchFamily="49" charset="0"/>
              </a:rPr>
              <a:t>xmlns</a:t>
            </a:r>
            <a:r>
              <a:rPr lang="hu-HU" sz="1400" dirty="0">
                <a:solidFill>
                  <a:srgbClr val="7F007F"/>
                </a:solidFill>
                <a:latin typeface="Consolas" panose="020B0609020204030204" pitchFamily="49" charset="0"/>
              </a:rPr>
              <a:t>:</a:t>
            </a:r>
            <a:r>
              <a:rPr lang="hu-HU" sz="1400" dirty="0" err="1">
                <a:solidFill>
                  <a:srgbClr val="7F007F"/>
                </a:solidFill>
                <a:latin typeface="Consolas" panose="020B0609020204030204" pitchFamily="49" charset="0"/>
              </a:rPr>
              <a:t>xs</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"http://www.w3.org/2001/</a:t>
            </a:r>
            <a:r>
              <a:rPr lang="hu-HU" sz="1400" i="1" dirty="0" err="1">
                <a:solidFill>
                  <a:srgbClr val="2A00FF"/>
                </a:solidFill>
                <a:latin typeface="Consolas" panose="020B0609020204030204" pitchFamily="49" charset="0"/>
              </a:rPr>
              <a:t>XMLSchema</a:t>
            </a:r>
            <a:r>
              <a:rPr lang="hu-HU" sz="1400" i="1" dirty="0">
                <a:solidFill>
                  <a:srgbClr val="2A00FF"/>
                </a:solidFill>
                <a:latin typeface="Consolas" panose="020B0609020204030204" pitchFamily="49" charset="0"/>
              </a:rPr>
              <a:t>"</a:t>
            </a:r>
            <a:r>
              <a:rPr lang="hu-HU" sz="1400" i="1"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element</a:t>
            </a:r>
            <a:r>
              <a:rPr lang="hu-HU" sz="1400" dirty="0">
                <a:solidFill>
                  <a:srgbClr val="3F7F7F"/>
                </a:solidFill>
                <a:latin typeface="Consolas" panose="020B0609020204030204" pitchFamily="49" charset="0"/>
              </a:rPr>
              <a:t> </a:t>
            </a:r>
            <a:r>
              <a:rPr lang="hu-HU" sz="1400" dirty="0" err="1">
                <a:solidFill>
                  <a:srgbClr val="7F007F"/>
                </a:solidFill>
                <a:latin typeface="Consolas" panose="020B0609020204030204" pitchFamily="49" charset="0"/>
              </a:rPr>
              <a:t>name</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Person</a:t>
            </a:r>
            <a:r>
              <a:rPr lang="hu-HU" sz="1400" i="1" dirty="0">
                <a:solidFill>
                  <a:srgbClr val="2A00FF"/>
                </a:solidFill>
                <a:latin typeface="Consolas" panose="020B0609020204030204" pitchFamily="49" charset="0"/>
              </a:rPr>
              <a:t>" </a:t>
            </a:r>
            <a:r>
              <a:rPr lang="hu-HU" sz="1400" i="1" dirty="0" err="1">
                <a:solidFill>
                  <a:srgbClr val="7F007F"/>
                </a:solidFill>
                <a:latin typeface="Consolas" panose="020B0609020204030204" pitchFamily="49" charset="0"/>
              </a:rPr>
              <a:t>type</a:t>
            </a:r>
            <a:r>
              <a:rPr lang="hu-HU" sz="1400" i="1"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PersonType</a:t>
            </a:r>
            <a:r>
              <a:rPr lang="hu-HU" sz="1400" i="1" dirty="0">
                <a:solidFill>
                  <a:srgbClr val="2A00FF"/>
                </a:solidFill>
                <a:latin typeface="Consolas" panose="020B0609020204030204" pitchFamily="49" charset="0"/>
              </a:rPr>
              <a:t>" </a:t>
            </a:r>
            <a:r>
              <a:rPr lang="hu-HU" sz="1400" i="1"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complexType</a:t>
            </a:r>
            <a:r>
              <a:rPr lang="hu-HU" sz="1400" dirty="0">
                <a:solidFill>
                  <a:srgbClr val="3F7F7F"/>
                </a:solidFill>
                <a:latin typeface="Consolas" panose="020B0609020204030204" pitchFamily="49" charset="0"/>
              </a:rPr>
              <a:t> </a:t>
            </a:r>
            <a:r>
              <a:rPr lang="hu-HU" sz="1400" dirty="0" err="1">
                <a:solidFill>
                  <a:srgbClr val="7F007F"/>
                </a:solidFill>
                <a:latin typeface="Consolas" panose="020B0609020204030204" pitchFamily="49" charset="0"/>
              </a:rPr>
              <a:t>name</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PersonType</a:t>
            </a:r>
            <a:r>
              <a:rPr lang="hu-HU" sz="1400" i="1" dirty="0">
                <a:solidFill>
                  <a:srgbClr val="2A00FF"/>
                </a:solidFill>
                <a:latin typeface="Consolas" panose="020B0609020204030204" pitchFamily="49" charset="0"/>
              </a:rPr>
              <a:t>"</a:t>
            </a:r>
            <a:r>
              <a:rPr lang="hu-HU" sz="1400" i="1"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sequence</a:t>
            </a:r>
            <a:r>
              <a:rPr lang="hu-HU" sz="1400"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element</a:t>
            </a:r>
            <a:r>
              <a:rPr lang="hu-HU" sz="1400" dirty="0">
                <a:solidFill>
                  <a:srgbClr val="3F7F7F"/>
                </a:solidFill>
                <a:latin typeface="Consolas" panose="020B0609020204030204" pitchFamily="49" charset="0"/>
              </a:rPr>
              <a:t> </a:t>
            </a:r>
            <a:r>
              <a:rPr lang="hu-HU" sz="1400" dirty="0" err="1">
                <a:solidFill>
                  <a:srgbClr val="7F007F"/>
                </a:solidFill>
                <a:latin typeface="Consolas" panose="020B0609020204030204" pitchFamily="49" charset="0"/>
              </a:rPr>
              <a:t>name</a:t>
            </a:r>
            <a:r>
              <a:rPr lang="hu-HU" sz="1400"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Name</a:t>
            </a:r>
            <a:r>
              <a:rPr lang="hu-HU" sz="1400" i="1" dirty="0">
                <a:solidFill>
                  <a:srgbClr val="2A00FF"/>
                </a:solidFill>
                <a:latin typeface="Consolas" panose="020B0609020204030204" pitchFamily="49" charset="0"/>
              </a:rPr>
              <a:t> " </a:t>
            </a:r>
            <a:r>
              <a:rPr lang="hu-HU" sz="1400" i="1" dirty="0" err="1">
                <a:solidFill>
                  <a:srgbClr val="7F007F"/>
                </a:solidFill>
                <a:latin typeface="Consolas" panose="020B0609020204030204" pitchFamily="49" charset="0"/>
              </a:rPr>
              <a:t>type</a:t>
            </a:r>
            <a:r>
              <a:rPr lang="hu-HU" sz="1400" i="1" dirty="0">
                <a:solidFill>
                  <a:srgbClr val="000000"/>
                </a:solidFill>
                <a:latin typeface="Consolas" panose="020B0609020204030204" pitchFamily="49" charset="0"/>
              </a:rPr>
              <a:t>=</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xs</a:t>
            </a:r>
            <a:r>
              <a:rPr lang="hu-HU" sz="1400" i="1" dirty="0">
                <a:solidFill>
                  <a:srgbClr val="2A00FF"/>
                </a:solidFill>
                <a:latin typeface="Consolas" panose="020B0609020204030204" pitchFamily="49" charset="0"/>
              </a:rPr>
              <a:t>:</a:t>
            </a:r>
            <a:r>
              <a:rPr lang="hu-HU" sz="1400" i="1" dirty="0" err="1">
                <a:solidFill>
                  <a:srgbClr val="2A00FF"/>
                </a:solidFill>
                <a:latin typeface="Consolas" panose="020B0609020204030204" pitchFamily="49" charset="0"/>
              </a:rPr>
              <a:t>string</a:t>
            </a:r>
            <a:r>
              <a:rPr lang="hu-HU" sz="1400" i="1" dirty="0">
                <a:solidFill>
                  <a:srgbClr val="2A00FF"/>
                </a:solidFill>
                <a:latin typeface="Consolas" panose="020B0609020204030204" pitchFamily="49" charset="0"/>
              </a:rPr>
              <a:t>" </a:t>
            </a:r>
            <a:r>
              <a:rPr lang="hu-HU" sz="1400" i="1" dirty="0">
                <a:solidFill>
                  <a:srgbClr val="00808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xs:element</a:t>
            </a:r>
            <a:r>
              <a:rPr lang="en-US" sz="1400" dirty="0">
                <a:solidFill>
                  <a:srgbClr val="3F7F7F"/>
                </a:solidFill>
                <a:latin typeface="Consolas" panose="020B0609020204030204" pitchFamily="49" charset="0"/>
              </a:rPr>
              <a:t> </a:t>
            </a:r>
            <a:r>
              <a:rPr lang="en-US" sz="1400" dirty="0">
                <a:solidFill>
                  <a:srgbClr val="7F007F"/>
                </a:solidFill>
                <a:latin typeface="Consolas" panose="020B0609020204030204" pitchFamily="49" charset="0"/>
              </a:rPr>
              <a:t>name</a:t>
            </a:r>
            <a:r>
              <a:rPr lang="en-US" sz="1400"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"Address" </a:t>
            </a:r>
            <a:r>
              <a:rPr lang="en-US" sz="1400" i="1" dirty="0">
                <a:solidFill>
                  <a:srgbClr val="7F007F"/>
                </a:solidFill>
                <a:latin typeface="Consolas" panose="020B0609020204030204" pitchFamily="49" charset="0"/>
              </a:rPr>
              <a:t>type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err="1">
                <a:solidFill>
                  <a:srgbClr val="2A00FF"/>
                </a:solidFill>
                <a:latin typeface="Consolas" panose="020B0609020204030204" pitchFamily="49" charset="0"/>
              </a:rPr>
              <a:t>xs:string</a:t>
            </a:r>
            <a:r>
              <a:rPr lang="en-US" sz="1400" i="1" dirty="0">
                <a:solidFill>
                  <a:srgbClr val="2A00FF"/>
                </a:solidFill>
                <a:latin typeface="Consolas" panose="020B0609020204030204" pitchFamily="49" charset="0"/>
              </a:rPr>
              <a:t>" </a:t>
            </a:r>
            <a:r>
              <a:rPr lang="en-US" sz="1400" i="1" dirty="0">
                <a:solidFill>
                  <a:srgbClr val="7F007F"/>
                </a:solidFill>
                <a:latin typeface="Consolas" panose="020B0609020204030204" pitchFamily="49" charset="0"/>
              </a:rPr>
              <a:t>minOccurs</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"1" </a:t>
            </a:r>
            <a:r>
              <a:rPr lang="en-US" sz="1400" i="1" dirty="0" err="1">
                <a:solidFill>
                  <a:srgbClr val="7F007F"/>
                </a:solidFill>
                <a:latin typeface="Consolas" panose="020B0609020204030204" pitchFamily="49" charset="0"/>
              </a:rPr>
              <a:t>maxOccurs</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"unbounded" </a:t>
            </a:r>
            <a:r>
              <a:rPr lang="en-US" sz="1400" i="1"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sequence</a:t>
            </a:r>
            <a:r>
              <a:rPr lang="hu-HU" sz="1400" dirty="0">
                <a:solidFill>
                  <a:srgbClr val="008080"/>
                </a:solidFill>
                <a:latin typeface="Consolas" panose="020B0609020204030204" pitchFamily="49" charset="0"/>
              </a:rPr>
              <a:t>&gt;</a:t>
            </a:r>
          </a:p>
          <a:p>
            <a:r>
              <a:rPr lang="hu-HU" sz="1400" dirty="0">
                <a:solidFill>
                  <a:srgbClr val="000000"/>
                </a:solidFill>
                <a:latin typeface="Consolas" panose="020B0609020204030204" pitchFamily="49" charset="0"/>
              </a:rPr>
              <a:t>    </a:t>
            </a:r>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complexType</a:t>
            </a:r>
            <a:r>
              <a:rPr lang="hu-HU" sz="1400" dirty="0">
                <a:solidFill>
                  <a:srgbClr val="008080"/>
                </a:solidFill>
                <a:latin typeface="Consolas" panose="020B0609020204030204" pitchFamily="49" charset="0"/>
              </a:rPr>
              <a:t>&gt;</a:t>
            </a:r>
          </a:p>
          <a:p>
            <a:r>
              <a:rPr lang="hu-HU" sz="1400" dirty="0">
                <a:solidFill>
                  <a:srgbClr val="008080"/>
                </a:solidFill>
                <a:latin typeface="Consolas" panose="020B0609020204030204" pitchFamily="49" charset="0"/>
              </a:rPr>
              <a:t>&lt;/</a:t>
            </a:r>
            <a:r>
              <a:rPr lang="hu-HU" sz="1400" dirty="0" err="1">
                <a:solidFill>
                  <a:srgbClr val="3F7F7F"/>
                </a:solidFill>
                <a:latin typeface="Consolas" panose="020B0609020204030204" pitchFamily="49" charset="0"/>
              </a:rPr>
              <a:t>xs</a:t>
            </a:r>
            <a:r>
              <a:rPr lang="hu-HU" sz="1400" dirty="0">
                <a:solidFill>
                  <a:srgbClr val="3F7F7F"/>
                </a:solidFill>
                <a:latin typeface="Consolas" panose="020B0609020204030204" pitchFamily="49" charset="0"/>
              </a:rPr>
              <a:t>:</a:t>
            </a:r>
            <a:r>
              <a:rPr lang="hu-HU" sz="1400" dirty="0" err="1">
                <a:solidFill>
                  <a:srgbClr val="3F7F7F"/>
                </a:solidFill>
                <a:latin typeface="Consolas" panose="020B0609020204030204" pitchFamily="49" charset="0"/>
              </a:rPr>
              <a:t>schema</a:t>
            </a:r>
            <a:r>
              <a:rPr lang="hu-HU" sz="1400" dirty="0">
                <a:solidFill>
                  <a:srgbClr val="008080"/>
                </a:solidFill>
                <a:latin typeface="Consolas" panose="020B0609020204030204" pitchFamily="49" charset="0"/>
              </a:rPr>
              <a:t>&gt;</a:t>
            </a:r>
            <a:endParaRPr lang="hu-HU" sz="1400" dirty="0"/>
          </a:p>
        </p:txBody>
      </p:sp>
    </p:spTree>
    <p:extLst>
      <p:ext uri="{BB962C8B-B14F-4D97-AF65-F5344CB8AC3E}">
        <p14:creationId xmlns:p14="http://schemas.microsoft.com/office/powerpoint/2010/main" val="423853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Log4j</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109020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Log4j</a:t>
            </a:r>
            <a:endParaRPr lang="hu-HU" dirty="0"/>
          </a:p>
        </p:txBody>
      </p:sp>
      <p:sp>
        <p:nvSpPr>
          <p:cNvPr id="5" name="Content Placeholder 4"/>
          <p:cNvSpPr>
            <a:spLocks noGrp="1"/>
          </p:cNvSpPr>
          <p:nvPr>
            <p:ph idx="1"/>
          </p:nvPr>
        </p:nvSpPr>
        <p:spPr/>
        <p:txBody>
          <a:bodyPr/>
          <a:lstStyle/>
          <a:p>
            <a:r>
              <a:rPr lang="en-US" dirty="0"/>
              <a:t>Logger may be assigned to a level</a:t>
            </a:r>
          </a:p>
          <a:p>
            <a:pPr lvl="1"/>
            <a:r>
              <a:rPr lang="en-US" dirty="0"/>
              <a:t>TRACE&lt;DEBUG&lt;INFO&lt;WARN&lt;ERROR&lt;FATAL</a:t>
            </a:r>
          </a:p>
          <a:p>
            <a:r>
              <a:rPr lang="en-US" dirty="0"/>
              <a:t>Configuration file</a:t>
            </a:r>
          </a:p>
          <a:p>
            <a:pPr lvl="1"/>
            <a:r>
              <a:rPr lang="en-US" dirty="0"/>
              <a:t>Properties, xml or java</a:t>
            </a:r>
          </a:p>
          <a:p>
            <a:r>
              <a:rPr lang="en-US" dirty="0"/>
              <a:t>Level inheritance</a:t>
            </a:r>
          </a:p>
          <a:p>
            <a:r>
              <a:rPr lang="en-US" dirty="0"/>
              <a:t>May be assigned to an </a:t>
            </a:r>
            <a:r>
              <a:rPr lang="en-US" dirty="0" err="1"/>
              <a:t>appender</a:t>
            </a:r>
            <a:endParaRPr lang="en-US" dirty="0"/>
          </a:p>
          <a:p>
            <a:pPr lvl="1"/>
            <a:r>
              <a:rPr lang="en-US" dirty="0" err="1"/>
              <a:t>ConsoleAppender</a:t>
            </a:r>
            <a:r>
              <a:rPr lang="en-US" dirty="0"/>
              <a:t>, </a:t>
            </a:r>
            <a:r>
              <a:rPr lang="en-US" dirty="0" err="1"/>
              <a:t>FileAppender</a:t>
            </a:r>
            <a:endParaRPr lang="en-US" dirty="0"/>
          </a:p>
          <a:p>
            <a:r>
              <a:rPr lang="en-US" dirty="0" err="1"/>
              <a:t>Java.util.Logging</a:t>
            </a:r>
            <a:r>
              <a:rPr lang="en-US" dirty="0"/>
              <a:t>, </a:t>
            </a:r>
            <a:r>
              <a:rPr lang="en-US" dirty="0" err="1"/>
              <a:t>org.apache</a:t>
            </a:r>
            <a:r>
              <a:rPr lang="hu-HU"/>
              <a:t>.</a:t>
            </a:r>
            <a:r>
              <a:rPr lang="en-US"/>
              <a:t>log4j.Logger</a:t>
            </a:r>
            <a:endParaRPr lang="en-US" dirty="0"/>
          </a:p>
          <a:p>
            <a:endParaRPr lang="en-US" dirty="0"/>
          </a:p>
        </p:txBody>
      </p:sp>
      <p:pic>
        <p:nvPicPr>
          <p:cNvPr id="2" name="Picture 1"/>
          <p:cNvPicPr>
            <a:picLocks noChangeAspect="1"/>
          </p:cNvPicPr>
          <p:nvPr/>
        </p:nvPicPr>
        <p:blipFill>
          <a:blip r:embed="rId3"/>
          <a:stretch>
            <a:fillRect/>
          </a:stretch>
        </p:blipFill>
        <p:spPr>
          <a:xfrm>
            <a:off x="6486525" y="2779625"/>
            <a:ext cx="5705475" cy="1924050"/>
          </a:xfrm>
          <a:prstGeom prst="rect">
            <a:avLst/>
          </a:prstGeom>
        </p:spPr>
      </p:pic>
    </p:spTree>
    <p:extLst>
      <p:ext uri="{BB962C8B-B14F-4D97-AF65-F5344CB8AC3E}">
        <p14:creationId xmlns:p14="http://schemas.microsoft.com/office/powerpoint/2010/main" val="3249076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log4j.properties, log to file</a:t>
            </a:r>
            <a:endParaRPr lang="hu-HU" dirty="0"/>
          </a:p>
        </p:txBody>
      </p:sp>
      <p:sp>
        <p:nvSpPr>
          <p:cNvPr id="4" name="Rectangle 3"/>
          <p:cNvSpPr/>
          <p:nvPr/>
        </p:nvSpPr>
        <p:spPr>
          <a:xfrm>
            <a:off x="790223" y="1734320"/>
            <a:ext cx="10239022" cy="3970318"/>
          </a:xfrm>
          <a:prstGeom prst="rect">
            <a:avLst/>
          </a:prstGeom>
        </p:spPr>
        <p:txBody>
          <a:bodyPr wrap="square">
            <a:spAutoFit/>
          </a:bodyPr>
          <a:lstStyle/>
          <a:p>
            <a:r>
              <a:rPr lang="hu-HU" dirty="0"/>
              <a:t>log4j.rootLogger=</a:t>
            </a:r>
            <a:r>
              <a:rPr lang="hu-HU" dirty="0" err="1"/>
              <a:t>warn</a:t>
            </a:r>
            <a:r>
              <a:rPr lang="hu-HU" dirty="0"/>
              <a:t>, file</a:t>
            </a:r>
          </a:p>
          <a:p>
            <a:endParaRPr lang="hu-HU" dirty="0"/>
          </a:p>
          <a:p>
            <a:r>
              <a:rPr lang="hu-HU" dirty="0"/>
              <a:t>log4j.category.hu.dorsum.clavis=INFO</a:t>
            </a:r>
          </a:p>
          <a:p>
            <a:r>
              <a:rPr lang="hu-HU" dirty="0"/>
              <a:t>log4j.category.hu.dorsum.clavis.transaction=DEBUG</a:t>
            </a:r>
          </a:p>
          <a:p>
            <a:r>
              <a:rPr lang="hu-HU" dirty="0"/>
              <a:t>log4j.category.hu.dorsum.clavis.modules.interfaces=INFO</a:t>
            </a:r>
          </a:p>
          <a:p>
            <a:r>
              <a:rPr lang="hu-HU" dirty="0"/>
              <a:t> </a:t>
            </a:r>
          </a:p>
          <a:p>
            <a:r>
              <a:rPr lang="hu-HU" dirty="0"/>
              <a:t># </a:t>
            </a:r>
            <a:r>
              <a:rPr lang="hu-HU" dirty="0" err="1"/>
              <a:t>Direct</a:t>
            </a:r>
            <a:r>
              <a:rPr lang="hu-HU" dirty="0"/>
              <a:t> log </a:t>
            </a:r>
            <a:r>
              <a:rPr lang="hu-HU" dirty="0" err="1"/>
              <a:t>messages</a:t>
            </a:r>
            <a:r>
              <a:rPr lang="hu-HU" dirty="0"/>
              <a:t> </a:t>
            </a:r>
            <a:r>
              <a:rPr lang="hu-HU" dirty="0" err="1"/>
              <a:t>to</a:t>
            </a:r>
            <a:r>
              <a:rPr lang="hu-HU" dirty="0"/>
              <a:t> a log file</a:t>
            </a:r>
          </a:p>
          <a:p>
            <a:r>
              <a:rPr lang="hu-HU" dirty="0"/>
              <a:t>log4j.appender.file=org.apache.log4j.RollingFileAppender</a:t>
            </a:r>
          </a:p>
          <a:p>
            <a:endParaRPr lang="hu-HU" dirty="0"/>
          </a:p>
          <a:p>
            <a:r>
              <a:rPr lang="hu-HU" dirty="0"/>
              <a:t>log4j.appender.file.File=c:\\log\\</a:t>
            </a:r>
            <a:r>
              <a:rPr lang="hu-HU" dirty="0" err="1"/>
              <a:t>wls.log</a:t>
            </a:r>
            <a:endParaRPr lang="hu-HU" dirty="0"/>
          </a:p>
          <a:p>
            <a:r>
              <a:rPr lang="hu-HU" dirty="0"/>
              <a:t>log4j.appender.file.MaxFileSize=10MB</a:t>
            </a:r>
          </a:p>
          <a:p>
            <a:r>
              <a:rPr lang="hu-HU" dirty="0"/>
              <a:t>log4j.appender.file.MaxBackupIndex=10</a:t>
            </a:r>
          </a:p>
          <a:p>
            <a:r>
              <a:rPr lang="hu-HU" dirty="0"/>
              <a:t>log4j.appender.file.layout=org.apache.log4j.PatternLayout</a:t>
            </a:r>
          </a:p>
          <a:p>
            <a:r>
              <a:rPr lang="hu-HU" dirty="0"/>
              <a:t>log4j.appender.file.layout.ConversionPattern=</a:t>
            </a:r>
            <a:r>
              <a:rPr lang="hu-HU" dirty="0" err="1"/>
              <a:t>%d</a:t>
            </a:r>
            <a:r>
              <a:rPr lang="hu-HU" dirty="0"/>
              <a:t> %5p </a:t>
            </a:r>
            <a:r>
              <a:rPr lang="hu-HU" dirty="0" err="1"/>
              <a:t>%t</a:t>
            </a:r>
            <a:r>
              <a:rPr lang="hu-HU" dirty="0"/>
              <a:t> </a:t>
            </a:r>
            <a:r>
              <a:rPr lang="hu-HU" dirty="0" err="1"/>
              <a:t>%c</a:t>
            </a:r>
            <a:r>
              <a:rPr lang="hu-HU" dirty="0"/>
              <a:t>{1} - </a:t>
            </a:r>
            <a:r>
              <a:rPr lang="hu-HU" dirty="0" err="1"/>
              <a:t>%m%n</a:t>
            </a:r>
            <a:endParaRPr lang="hu-HU" dirty="0"/>
          </a:p>
        </p:txBody>
      </p:sp>
    </p:spTree>
    <p:extLst>
      <p:ext uri="{BB962C8B-B14F-4D97-AF65-F5344CB8AC3E}">
        <p14:creationId xmlns:p14="http://schemas.microsoft.com/office/powerpoint/2010/main" val="2848005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log4j.xml, log to console</a:t>
            </a:r>
            <a:endParaRPr lang="hu-HU" dirty="0"/>
          </a:p>
        </p:txBody>
      </p:sp>
      <p:sp>
        <p:nvSpPr>
          <p:cNvPr id="4" name="Rectangle 3"/>
          <p:cNvSpPr/>
          <p:nvPr/>
        </p:nvSpPr>
        <p:spPr>
          <a:xfrm>
            <a:off x="976489" y="1313215"/>
            <a:ext cx="10239022" cy="5078313"/>
          </a:xfrm>
          <a:prstGeom prst="rect">
            <a:avLst/>
          </a:prstGeom>
        </p:spPr>
        <p:txBody>
          <a:bodyPr wrap="square">
            <a:spAutoFit/>
          </a:bodyPr>
          <a:lstStyle/>
          <a:p>
            <a:r>
              <a:rPr lang="hu-HU" dirty="0"/>
              <a:t>&lt;?</a:t>
            </a:r>
            <a:r>
              <a:rPr lang="hu-HU" dirty="0" err="1"/>
              <a:t>xml</a:t>
            </a:r>
            <a:r>
              <a:rPr lang="hu-HU" dirty="0"/>
              <a:t> version="1.0" </a:t>
            </a:r>
            <a:r>
              <a:rPr lang="hu-HU" dirty="0" err="1"/>
              <a:t>encoding</a:t>
            </a:r>
            <a:r>
              <a:rPr lang="hu-HU" dirty="0"/>
              <a:t>="UTF-8" ?&gt;</a:t>
            </a:r>
          </a:p>
          <a:p>
            <a:r>
              <a:rPr lang="hu-HU" dirty="0"/>
              <a:t>&lt;!DOCTYPE log4j:configuration SYSTEM "log4j.dtd"&gt;</a:t>
            </a:r>
          </a:p>
          <a:p>
            <a:r>
              <a:rPr lang="hu-HU" dirty="0"/>
              <a:t>&lt;log4j:configuration </a:t>
            </a:r>
            <a:r>
              <a:rPr lang="hu-HU" dirty="0" err="1"/>
              <a:t>debug</a:t>
            </a:r>
            <a:r>
              <a:rPr lang="hu-HU" dirty="0"/>
              <a:t>="</a:t>
            </a:r>
            <a:r>
              <a:rPr lang="hu-HU" dirty="0" err="1"/>
              <a:t>true</a:t>
            </a:r>
            <a:r>
              <a:rPr lang="hu-HU" dirty="0"/>
              <a:t>"</a:t>
            </a:r>
          </a:p>
          <a:p>
            <a:r>
              <a:rPr lang="hu-HU" dirty="0"/>
              <a:t>	xmlns:log4j='http://jakarta.apache.org/log4j/'&gt;</a:t>
            </a:r>
          </a:p>
          <a:p>
            <a:endParaRPr lang="hu-HU" dirty="0"/>
          </a:p>
          <a:p>
            <a:r>
              <a:rPr lang="hu-HU" dirty="0"/>
              <a:t>	&lt;</a:t>
            </a:r>
            <a:r>
              <a:rPr lang="hu-HU" dirty="0" err="1"/>
              <a:t>appender</a:t>
            </a:r>
            <a:r>
              <a:rPr lang="hu-HU" dirty="0"/>
              <a:t> </a:t>
            </a:r>
            <a:r>
              <a:rPr lang="hu-HU" dirty="0" err="1"/>
              <a:t>name</a:t>
            </a:r>
            <a:r>
              <a:rPr lang="hu-HU" dirty="0"/>
              <a:t>="</a:t>
            </a:r>
            <a:r>
              <a:rPr lang="hu-HU" dirty="0" err="1"/>
              <a:t>console</a:t>
            </a:r>
            <a:r>
              <a:rPr lang="hu-HU" dirty="0"/>
              <a:t>" </a:t>
            </a:r>
            <a:r>
              <a:rPr lang="hu-HU" dirty="0" err="1"/>
              <a:t>class</a:t>
            </a:r>
            <a:r>
              <a:rPr lang="hu-HU" dirty="0"/>
              <a:t>="org.apache.log4j.ConsoleAppender"&gt;</a:t>
            </a:r>
          </a:p>
          <a:p>
            <a:r>
              <a:rPr lang="hu-HU" dirty="0"/>
              <a:t>	    &lt;</a:t>
            </a:r>
            <a:r>
              <a:rPr lang="hu-HU" dirty="0" err="1"/>
              <a:t>layout</a:t>
            </a:r>
            <a:r>
              <a:rPr lang="hu-HU" dirty="0"/>
              <a:t> </a:t>
            </a:r>
            <a:r>
              <a:rPr lang="hu-HU" dirty="0" err="1"/>
              <a:t>class</a:t>
            </a:r>
            <a:r>
              <a:rPr lang="hu-HU" dirty="0"/>
              <a:t>="org.apache.log4j.PatternLayout"&gt;</a:t>
            </a:r>
          </a:p>
          <a:p>
            <a:r>
              <a:rPr lang="hu-HU" dirty="0"/>
              <a:t>		&lt;</a:t>
            </a:r>
            <a:r>
              <a:rPr lang="hu-HU" dirty="0" err="1"/>
              <a:t>param</a:t>
            </a:r>
            <a:r>
              <a:rPr lang="hu-HU" dirty="0"/>
              <a:t> </a:t>
            </a:r>
            <a:r>
              <a:rPr lang="hu-HU" dirty="0" err="1"/>
              <a:t>name</a:t>
            </a:r>
            <a:r>
              <a:rPr lang="hu-HU" dirty="0"/>
              <a:t>="</a:t>
            </a:r>
            <a:r>
              <a:rPr lang="hu-HU" dirty="0" err="1"/>
              <a:t>ConversionPattern</a:t>
            </a:r>
            <a:r>
              <a:rPr lang="hu-HU" dirty="0"/>
              <a:t>" </a:t>
            </a:r>
          </a:p>
          <a:p>
            <a:r>
              <a:rPr lang="hu-HU" dirty="0"/>
              <a:t>		  </a:t>
            </a:r>
            <a:r>
              <a:rPr lang="hu-HU" dirty="0" err="1"/>
              <a:t>value</a:t>
            </a:r>
            <a:r>
              <a:rPr lang="en-US" dirty="0"/>
              <a:t>=“</a:t>
            </a:r>
            <a:r>
              <a:rPr lang="hu-HU" dirty="0"/>
              <a:t>%d %5p %t %c{1} - %</a:t>
            </a:r>
            <a:r>
              <a:rPr lang="hu-HU" dirty="0" err="1"/>
              <a:t>m%n</a:t>
            </a:r>
            <a:r>
              <a:rPr lang="hu-HU" dirty="0"/>
              <a:t>" /&gt;</a:t>
            </a:r>
          </a:p>
          <a:p>
            <a:r>
              <a:rPr lang="hu-HU" dirty="0"/>
              <a:t>	    &lt;/</a:t>
            </a:r>
            <a:r>
              <a:rPr lang="hu-HU" dirty="0" err="1"/>
              <a:t>layout</a:t>
            </a:r>
            <a:r>
              <a:rPr lang="hu-HU" dirty="0"/>
              <a:t>&gt;</a:t>
            </a:r>
          </a:p>
          <a:p>
            <a:r>
              <a:rPr lang="hu-HU" dirty="0"/>
              <a:t>	&lt;/</a:t>
            </a:r>
            <a:r>
              <a:rPr lang="hu-HU" dirty="0" err="1"/>
              <a:t>appender</a:t>
            </a:r>
            <a:r>
              <a:rPr lang="hu-HU" dirty="0"/>
              <a:t>&gt;</a:t>
            </a:r>
          </a:p>
          <a:p>
            <a:endParaRPr lang="hu-HU" dirty="0"/>
          </a:p>
          <a:p>
            <a:r>
              <a:rPr lang="hu-HU" dirty="0"/>
              <a:t>	&lt;</a:t>
            </a:r>
            <a:r>
              <a:rPr lang="hu-HU" dirty="0" err="1"/>
              <a:t>root</a:t>
            </a:r>
            <a:r>
              <a:rPr lang="hu-HU" dirty="0"/>
              <a:t>&gt;</a:t>
            </a:r>
          </a:p>
          <a:p>
            <a:r>
              <a:rPr lang="hu-HU" dirty="0"/>
              <a:t>		&lt;</a:t>
            </a:r>
            <a:r>
              <a:rPr lang="hu-HU" dirty="0" err="1"/>
              <a:t>level</a:t>
            </a:r>
            <a:r>
              <a:rPr lang="hu-HU" dirty="0"/>
              <a:t> </a:t>
            </a:r>
            <a:r>
              <a:rPr lang="hu-HU" dirty="0" err="1"/>
              <a:t>value</a:t>
            </a:r>
            <a:r>
              <a:rPr lang="hu-HU" dirty="0"/>
              <a:t>="DEBUG" /&gt;</a:t>
            </a:r>
          </a:p>
          <a:p>
            <a:r>
              <a:rPr lang="hu-HU" dirty="0"/>
              <a:t>		&lt;</a:t>
            </a:r>
            <a:r>
              <a:rPr lang="hu-HU" dirty="0" err="1"/>
              <a:t>appender-ref</a:t>
            </a:r>
            <a:r>
              <a:rPr lang="hu-HU" dirty="0"/>
              <a:t> </a:t>
            </a:r>
            <a:r>
              <a:rPr lang="hu-HU" dirty="0" err="1"/>
              <a:t>ref</a:t>
            </a:r>
            <a:r>
              <a:rPr lang="hu-HU" dirty="0"/>
              <a:t>="</a:t>
            </a:r>
            <a:r>
              <a:rPr lang="hu-HU" dirty="0" err="1"/>
              <a:t>console</a:t>
            </a:r>
            <a:r>
              <a:rPr lang="hu-HU" dirty="0"/>
              <a:t>" /&gt;</a:t>
            </a:r>
          </a:p>
          <a:p>
            <a:r>
              <a:rPr lang="hu-HU" dirty="0"/>
              <a:t>	&lt;/</a:t>
            </a:r>
            <a:r>
              <a:rPr lang="hu-HU" dirty="0" err="1"/>
              <a:t>root</a:t>
            </a:r>
            <a:r>
              <a:rPr lang="hu-HU" dirty="0"/>
              <a:t>&gt;</a:t>
            </a:r>
          </a:p>
          <a:p>
            <a:endParaRPr lang="hu-HU" dirty="0"/>
          </a:p>
          <a:p>
            <a:r>
              <a:rPr lang="hu-HU" dirty="0"/>
              <a:t>&lt;/log4j:configuration&gt;</a:t>
            </a:r>
          </a:p>
        </p:txBody>
      </p:sp>
    </p:spTree>
    <p:extLst>
      <p:ext uri="{BB962C8B-B14F-4D97-AF65-F5344CB8AC3E}">
        <p14:creationId xmlns:p14="http://schemas.microsoft.com/office/powerpoint/2010/main" val="25247719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3C98-7826-4ED2-8FE7-90D4CCD63C37}"/>
              </a:ext>
            </a:extLst>
          </p:cNvPr>
          <p:cNvSpPr>
            <a:spLocks noGrp="1"/>
          </p:cNvSpPr>
          <p:nvPr>
            <p:ph type="title"/>
          </p:nvPr>
        </p:nvSpPr>
        <p:spPr/>
        <p:txBody>
          <a:bodyPr/>
          <a:lstStyle/>
          <a:p>
            <a:r>
              <a:rPr lang="en-US" dirty="0"/>
              <a:t>Example - Log4j2.xml</a:t>
            </a:r>
            <a:endParaRPr lang="hu-HU" dirty="0"/>
          </a:p>
        </p:txBody>
      </p:sp>
      <p:sp>
        <p:nvSpPr>
          <p:cNvPr id="3" name="Content Placeholder 2">
            <a:extLst>
              <a:ext uri="{FF2B5EF4-FFF2-40B4-BE49-F238E27FC236}">
                <a16:creationId xmlns:a16="http://schemas.microsoft.com/office/drawing/2014/main" id="{06A3A2B2-1F58-4E75-8F9B-609B2DD51C31}"/>
              </a:ext>
            </a:extLst>
          </p:cNvPr>
          <p:cNvSpPr>
            <a:spLocks noGrp="1"/>
          </p:cNvSpPr>
          <p:nvPr>
            <p:ph idx="1"/>
          </p:nvPr>
        </p:nvSpPr>
        <p:spPr>
          <a:xfrm>
            <a:off x="838199" y="1392487"/>
            <a:ext cx="10892589" cy="4803775"/>
          </a:xfrm>
        </p:spPr>
        <p:txBody>
          <a:bodyPr>
            <a:normAutofit fontScale="55000" lnSpcReduction="20000"/>
          </a:bodyPr>
          <a:lstStyle/>
          <a:p>
            <a:pPr marL="0" indent="0">
              <a:buNone/>
            </a:pPr>
            <a:r>
              <a:rPr lang="hu-HU" dirty="0"/>
              <a:t>&lt;?</a:t>
            </a:r>
            <a:r>
              <a:rPr lang="hu-HU" dirty="0" err="1"/>
              <a:t>xml</a:t>
            </a:r>
            <a:r>
              <a:rPr lang="hu-HU" dirty="0"/>
              <a:t> version="1.0" </a:t>
            </a:r>
            <a:r>
              <a:rPr lang="hu-HU" dirty="0" err="1"/>
              <a:t>encoding</a:t>
            </a:r>
            <a:r>
              <a:rPr lang="hu-HU" dirty="0"/>
              <a:t>="UTF-8"?&gt;</a:t>
            </a:r>
          </a:p>
          <a:p>
            <a:pPr marL="0" indent="0">
              <a:buNone/>
            </a:pPr>
            <a:r>
              <a:rPr lang="hu-HU" dirty="0"/>
              <a:t>&lt;</a:t>
            </a:r>
            <a:r>
              <a:rPr lang="hu-HU" dirty="0" err="1"/>
              <a:t>Configuration</a:t>
            </a:r>
            <a:r>
              <a:rPr lang="hu-HU" dirty="0"/>
              <a:t> status="WARN“</a:t>
            </a:r>
            <a:r>
              <a:rPr lang="en-US" dirty="0"/>
              <a:t> </a:t>
            </a:r>
            <a:r>
              <a:rPr lang="hu-HU" b="1" dirty="0" err="1"/>
              <a:t>monitorInterval</a:t>
            </a:r>
            <a:r>
              <a:rPr lang="hu-HU" b="1" dirty="0"/>
              <a:t>="30"</a:t>
            </a:r>
            <a:r>
              <a:rPr lang="hu-HU" dirty="0"/>
              <a:t>&gt;</a:t>
            </a:r>
          </a:p>
          <a:p>
            <a:pPr marL="0" indent="0">
              <a:buNone/>
            </a:pPr>
            <a:r>
              <a:rPr lang="hu-HU" dirty="0"/>
              <a:t>  &lt;</a:t>
            </a:r>
            <a:r>
              <a:rPr lang="hu-HU" dirty="0" err="1"/>
              <a:t>Appenders</a:t>
            </a:r>
            <a:r>
              <a:rPr lang="hu-HU" dirty="0"/>
              <a:t>&gt;</a:t>
            </a:r>
          </a:p>
          <a:p>
            <a:pPr marL="0" indent="0">
              <a:buNone/>
            </a:pPr>
            <a:r>
              <a:rPr lang="hu-HU" dirty="0"/>
              <a:t>    &lt;</a:t>
            </a:r>
            <a:r>
              <a:rPr lang="hu-HU" dirty="0" err="1"/>
              <a:t>Console</a:t>
            </a:r>
            <a:r>
              <a:rPr lang="hu-HU" dirty="0"/>
              <a:t> </a:t>
            </a:r>
            <a:r>
              <a:rPr lang="hu-HU" dirty="0" err="1"/>
              <a:t>name</a:t>
            </a:r>
            <a:r>
              <a:rPr lang="hu-HU" dirty="0"/>
              <a:t>="</a:t>
            </a:r>
            <a:r>
              <a:rPr lang="hu-HU" dirty="0" err="1"/>
              <a:t>Console</a:t>
            </a:r>
            <a:r>
              <a:rPr lang="hu-HU" dirty="0"/>
              <a:t>" </a:t>
            </a:r>
            <a:r>
              <a:rPr lang="hu-HU" dirty="0" err="1"/>
              <a:t>target</a:t>
            </a:r>
            <a:r>
              <a:rPr lang="hu-HU" dirty="0"/>
              <a:t>="SYSTEM_OUT"&gt;</a:t>
            </a:r>
          </a:p>
          <a:p>
            <a:pPr marL="0" indent="0">
              <a:buNone/>
            </a:pPr>
            <a:r>
              <a:rPr lang="hu-HU" dirty="0"/>
              <a:t>      &lt;</a:t>
            </a:r>
            <a:r>
              <a:rPr lang="hu-HU" dirty="0" err="1"/>
              <a:t>PatternLayout</a:t>
            </a:r>
            <a:r>
              <a:rPr lang="hu-HU" dirty="0"/>
              <a:t> </a:t>
            </a:r>
            <a:r>
              <a:rPr lang="hu-HU" dirty="0" err="1"/>
              <a:t>pattern</a:t>
            </a:r>
            <a:r>
              <a:rPr lang="hu-HU" dirty="0"/>
              <a:t>=" %d %5p %t %c{1} - %</a:t>
            </a:r>
            <a:r>
              <a:rPr lang="hu-HU" dirty="0" err="1"/>
              <a:t>m%n</a:t>
            </a:r>
            <a:r>
              <a:rPr lang="hu-HU" dirty="0"/>
              <a:t> "/&gt;</a:t>
            </a:r>
          </a:p>
          <a:p>
            <a:pPr marL="0" indent="0">
              <a:buNone/>
            </a:pPr>
            <a:r>
              <a:rPr lang="hu-HU" dirty="0"/>
              <a:t>    &lt;/</a:t>
            </a:r>
            <a:r>
              <a:rPr lang="hu-HU" dirty="0" err="1"/>
              <a:t>Console</a:t>
            </a:r>
            <a:r>
              <a:rPr lang="hu-HU" dirty="0"/>
              <a:t>&gt;</a:t>
            </a:r>
          </a:p>
          <a:p>
            <a:pPr marL="0" indent="0">
              <a:buNone/>
            </a:pPr>
            <a:r>
              <a:rPr lang="hu-HU" dirty="0"/>
              <a:t>  &lt;/</a:t>
            </a:r>
            <a:r>
              <a:rPr lang="hu-HU" dirty="0" err="1"/>
              <a:t>Appenders</a:t>
            </a:r>
            <a:r>
              <a:rPr lang="hu-HU" dirty="0"/>
              <a:t>&gt;</a:t>
            </a:r>
          </a:p>
          <a:p>
            <a:pPr marL="0" indent="0">
              <a:buNone/>
            </a:pPr>
            <a:r>
              <a:rPr lang="hu-HU" dirty="0"/>
              <a:t>  &lt;</a:t>
            </a:r>
            <a:r>
              <a:rPr lang="hu-HU" dirty="0" err="1"/>
              <a:t>Loggers</a:t>
            </a:r>
            <a:r>
              <a:rPr lang="hu-HU" dirty="0"/>
              <a:t>&gt;</a:t>
            </a:r>
          </a:p>
          <a:p>
            <a:pPr marL="0" indent="0">
              <a:buNone/>
            </a:pPr>
            <a:r>
              <a:rPr lang="hu-HU" dirty="0"/>
              <a:t>    &lt;</a:t>
            </a:r>
            <a:r>
              <a:rPr lang="hu-HU" dirty="0" err="1"/>
              <a:t>Logger</a:t>
            </a:r>
            <a:r>
              <a:rPr lang="hu-HU" dirty="0"/>
              <a:t> </a:t>
            </a:r>
            <a:r>
              <a:rPr lang="hu-HU" dirty="0" err="1"/>
              <a:t>name</a:t>
            </a:r>
            <a:r>
              <a:rPr lang="hu-HU" dirty="0"/>
              <a:t>=“</a:t>
            </a:r>
            <a:r>
              <a:rPr lang="en-US" dirty="0" err="1"/>
              <a:t>hu.dorsum</a:t>
            </a:r>
            <a:r>
              <a:rPr lang="hu-HU" dirty="0"/>
              <a:t>" </a:t>
            </a:r>
            <a:r>
              <a:rPr lang="hu-HU" dirty="0" err="1"/>
              <a:t>level</a:t>
            </a:r>
            <a:r>
              <a:rPr lang="hu-HU" dirty="0"/>
              <a:t>="</a:t>
            </a:r>
            <a:r>
              <a:rPr lang="hu-HU" dirty="0" err="1"/>
              <a:t>trace</a:t>
            </a:r>
            <a:r>
              <a:rPr lang="hu-HU" dirty="0"/>
              <a:t>" </a:t>
            </a:r>
            <a:r>
              <a:rPr lang="hu-HU" dirty="0" err="1"/>
              <a:t>additivity</a:t>
            </a:r>
            <a:r>
              <a:rPr lang="hu-HU" dirty="0"/>
              <a:t>="</a:t>
            </a:r>
            <a:r>
              <a:rPr lang="hu-HU" dirty="0" err="1"/>
              <a:t>false</a:t>
            </a:r>
            <a:r>
              <a:rPr lang="hu-HU" dirty="0"/>
              <a:t>"&gt;</a:t>
            </a:r>
          </a:p>
          <a:p>
            <a:pPr marL="0" indent="0">
              <a:buNone/>
            </a:pPr>
            <a:r>
              <a:rPr lang="hu-HU" dirty="0"/>
              <a:t>      &lt;</a:t>
            </a:r>
            <a:r>
              <a:rPr lang="hu-HU" dirty="0" err="1"/>
              <a:t>AppenderRef</a:t>
            </a:r>
            <a:r>
              <a:rPr lang="hu-HU" dirty="0"/>
              <a:t> </a:t>
            </a:r>
            <a:r>
              <a:rPr lang="hu-HU" dirty="0" err="1"/>
              <a:t>ref</a:t>
            </a:r>
            <a:r>
              <a:rPr lang="hu-HU" dirty="0"/>
              <a:t>="</a:t>
            </a:r>
            <a:r>
              <a:rPr lang="hu-HU" dirty="0" err="1"/>
              <a:t>Console</a:t>
            </a:r>
            <a:r>
              <a:rPr lang="hu-HU" dirty="0"/>
              <a:t>"/&gt;</a:t>
            </a:r>
          </a:p>
          <a:p>
            <a:pPr marL="0" indent="0">
              <a:buNone/>
            </a:pPr>
            <a:r>
              <a:rPr lang="hu-HU" dirty="0"/>
              <a:t>    &lt;/</a:t>
            </a:r>
            <a:r>
              <a:rPr lang="hu-HU" dirty="0" err="1"/>
              <a:t>Logger</a:t>
            </a:r>
            <a:r>
              <a:rPr lang="hu-HU" dirty="0"/>
              <a:t>&gt;</a:t>
            </a:r>
          </a:p>
          <a:p>
            <a:pPr marL="0" indent="0">
              <a:buNone/>
            </a:pPr>
            <a:r>
              <a:rPr lang="hu-HU" dirty="0"/>
              <a:t>    &lt;</a:t>
            </a:r>
            <a:r>
              <a:rPr lang="hu-HU" dirty="0" err="1"/>
              <a:t>Root</a:t>
            </a:r>
            <a:r>
              <a:rPr lang="hu-HU" dirty="0"/>
              <a:t> </a:t>
            </a:r>
            <a:r>
              <a:rPr lang="hu-HU" dirty="0" err="1"/>
              <a:t>level</a:t>
            </a:r>
            <a:r>
              <a:rPr lang="hu-HU" dirty="0"/>
              <a:t>="</a:t>
            </a:r>
            <a:r>
              <a:rPr lang="hu-HU" dirty="0" err="1"/>
              <a:t>error</a:t>
            </a:r>
            <a:r>
              <a:rPr lang="hu-HU" dirty="0"/>
              <a:t>"&gt;</a:t>
            </a:r>
          </a:p>
          <a:p>
            <a:pPr marL="0" indent="0">
              <a:buNone/>
            </a:pPr>
            <a:r>
              <a:rPr lang="hu-HU" dirty="0"/>
              <a:t>      &lt;</a:t>
            </a:r>
            <a:r>
              <a:rPr lang="hu-HU" dirty="0" err="1"/>
              <a:t>AppenderRef</a:t>
            </a:r>
            <a:r>
              <a:rPr lang="hu-HU" dirty="0"/>
              <a:t> </a:t>
            </a:r>
            <a:r>
              <a:rPr lang="hu-HU" dirty="0" err="1"/>
              <a:t>ref</a:t>
            </a:r>
            <a:r>
              <a:rPr lang="hu-HU" dirty="0"/>
              <a:t>="</a:t>
            </a:r>
            <a:r>
              <a:rPr lang="hu-HU" dirty="0" err="1"/>
              <a:t>Console</a:t>
            </a:r>
            <a:r>
              <a:rPr lang="hu-HU" dirty="0"/>
              <a:t>"/&gt;</a:t>
            </a:r>
          </a:p>
          <a:p>
            <a:pPr marL="0" indent="0">
              <a:buNone/>
            </a:pPr>
            <a:r>
              <a:rPr lang="hu-HU" dirty="0"/>
              <a:t>    &lt;/</a:t>
            </a:r>
            <a:r>
              <a:rPr lang="hu-HU" dirty="0" err="1"/>
              <a:t>Root</a:t>
            </a:r>
            <a:r>
              <a:rPr lang="hu-HU" dirty="0"/>
              <a:t>&gt;</a:t>
            </a:r>
          </a:p>
          <a:p>
            <a:pPr marL="0" indent="0">
              <a:buNone/>
            </a:pPr>
            <a:r>
              <a:rPr lang="hu-HU" dirty="0"/>
              <a:t>  &lt;/</a:t>
            </a:r>
            <a:r>
              <a:rPr lang="hu-HU" dirty="0" err="1"/>
              <a:t>Loggers</a:t>
            </a:r>
            <a:r>
              <a:rPr lang="hu-HU" dirty="0"/>
              <a:t>&gt;</a:t>
            </a:r>
          </a:p>
          <a:p>
            <a:pPr marL="0" indent="0">
              <a:buNone/>
            </a:pPr>
            <a:r>
              <a:rPr lang="hu-HU" dirty="0"/>
              <a:t>&lt;/</a:t>
            </a:r>
            <a:r>
              <a:rPr lang="hu-HU" dirty="0" err="1"/>
              <a:t>Configuration</a:t>
            </a:r>
            <a:r>
              <a:rPr lang="hu-HU" dirty="0"/>
              <a:t>&gt;</a:t>
            </a:r>
          </a:p>
        </p:txBody>
      </p:sp>
    </p:spTree>
    <p:extLst>
      <p:ext uri="{BB962C8B-B14F-4D97-AF65-F5344CB8AC3E}">
        <p14:creationId xmlns:p14="http://schemas.microsoft.com/office/powerpoint/2010/main" val="30427487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use of</a:t>
            </a:r>
            <a:endParaRPr lang="hu-HU" dirty="0"/>
          </a:p>
        </p:txBody>
      </p:sp>
      <p:sp>
        <p:nvSpPr>
          <p:cNvPr id="3" name="Rectangle 2"/>
          <p:cNvSpPr/>
          <p:nvPr/>
        </p:nvSpPr>
        <p:spPr>
          <a:xfrm>
            <a:off x="361245" y="1055803"/>
            <a:ext cx="11074400" cy="3693319"/>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LogExample</a:t>
            </a:r>
            <a:r>
              <a:rPr lang="hu-HU" b="1" dirty="0">
                <a:solidFill>
                  <a:srgbClr val="000000"/>
                </a:solidFill>
                <a:latin typeface="Consolas" panose="020B0609020204030204" pitchFamily="49" charset="0"/>
              </a:rPr>
              <a:t> {</a:t>
            </a:r>
          </a:p>
          <a:p>
            <a:pPr lvl="1"/>
            <a:r>
              <a:rPr lang="hu-HU" b="1" dirty="0" err="1">
                <a:solidFill>
                  <a:srgbClr val="7F0055"/>
                </a:solidFill>
                <a:latin typeface="Consolas" panose="020B0609020204030204" pitchFamily="49" charset="0"/>
              </a:rPr>
              <a:t>private</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static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final</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Logger</a:t>
            </a:r>
            <a:r>
              <a:rPr lang="hu-HU" b="1" dirty="0">
                <a:solidFill>
                  <a:srgbClr val="000000"/>
                </a:solidFill>
                <a:latin typeface="Consolas" panose="020B0609020204030204" pitchFamily="49" charset="0"/>
              </a:rPr>
              <a:t> </a:t>
            </a:r>
            <a:r>
              <a:rPr lang="hu-HU" b="1" i="1" dirty="0" err="1">
                <a:solidFill>
                  <a:srgbClr val="0000C0"/>
                </a:solidFill>
                <a:latin typeface="Consolas" panose="020B0609020204030204" pitchFamily="49" charset="0"/>
              </a:rPr>
              <a:t>logger</a:t>
            </a:r>
            <a:r>
              <a:rPr lang="hu-HU" b="1" i="1" dirty="0">
                <a:solidFill>
                  <a:srgbClr val="000000"/>
                </a:solidFill>
                <a:latin typeface="Consolas" panose="020B0609020204030204" pitchFamily="49" charset="0"/>
              </a:rPr>
              <a:t> = </a:t>
            </a:r>
            <a:r>
              <a:rPr lang="hu-HU" b="1" i="1" dirty="0" err="1">
                <a:solidFill>
                  <a:srgbClr val="000000"/>
                </a:solidFill>
                <a:latin typeface="Consolas" panose="020B0609020204030204" pitchFamily="49" charset="0"/>
              </a:rPr>
              <a:t>Logger.getLogger</a:t>
            </a:r>
            <a:r>
              <a:rPr lang="hu-HU" b="1" i="1" dirty="0">
                <a:solidFill>
                  <a:srgbClr val="000000"/>
                </a:solidFill>
                <a:latin typeface="Consolas" panose="020B0609020204030204" pitchFamily="49" charset="0"/>
              </a:rPr>
              <a:t>(</a:t>
            </a:r>
            <a:r>
              <a:rPr lang="hu-HU" b="1" i="1" dirty="0" err="1">
                <a:solidFill>
                  <a:srgbClr val="000000"/>
                </a:solidFill>
                <a:latin typeface="Consolas" panose="020B0609020204030204" pitchFamily="49" charset="0"/>
              </a:rPr>
              <a:t>LogExample.</a:t>
            </a:r>
            <a:r>
              <a:rPr lang="hu-HU" b="1" i="1" dirty="0" err="1">
                <a:solidFill>
                  <a:srgbClr val="7F0055"/>
                </a:solidFill>
                <a:latin typeface="Consolas" panose="020B0609020204030204" pitchFamily="49" charset="0"/>
              </a:rPr>
              <a:t>class</a:t>
            </a:r>
            <a:r>
              <a:rPr lang="hu-HU" b="1" i="1" dirty="0">
                <a:solidFill>
                  <a:srgbClr val="000000"/>
                </a:solidFill>
                <a:latin typeface="Consolas" panose="020B0609020204030204" pitchFamily="49" charset="0"/>
              </a:rPr>
              <a:t>);</a:t>
            </a:r>
          </a:p>
          <a:p>
            <a:pPr lvl="1"/>
            <a:endParaRPr lang="hu-HU"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1"/>
            <a:r>
              <a:rPr lang="en-US" b="1" i="1" dirty="0">
                <a:solidFill>
                  <a:srgbClr val="0000C0"/>
                </a:solidFill>
                <a:latin typeface="Consolas" panose="020B0609020204030204" pitchFamily="49" charset="0"/>
              </a:rPr>
              <a:t>	</a:t>
            </a:r>
            <a:r>
              <a:rPr lang="hu-HU" b="1" i="1" dirty="0" err="1">
                <a:solidFill>
                  <a:srgbClr val="0000C0"/>
                </a:solidFill>
                <a:latin typeface="Consolas" panose="020B0609020204030204" pitchFamily="49" charset="0"/>
              </a:rPr>
              <a:t>logger</a:t>
            </a:r>
            <a:r>
              <a:rPr lang="hu-HU" b="1" i="1" dirty="0">
                <a:solidFill>
                  <a:srgbClr val="000000"/>
                </a:solidFill>
                <a:latin typeface="Consolas" panose="020B0609020204030204" pitchFamily="49" charset="0"/>
              </a:rPr>
              <a:t>.</a:t>
            </a:r>
            <a:r>
              <a:rPr lang="en-US" b="1" i="1" dirty="0">
                <a:solidFill>
                  <a:srgbClr val="000000"/>
                </a:solidFill>
                <a:latin typeface="Consolas" panose="020B0609020204030204" pitchFamily="49" charset="0"/>
              </a:rPr>
              <a:t>info</a:t>
            </a:r>
            <a:r>
              <a:rPr lang="hu-HU" b="1" i="1" dirty="0">
                <a:solidFill>
                  <a:srgbClr val="000000"/>
                </a:solidFill>
                <a:latin typeface="Consolas" panose="020B0609020204030204" pitchFamily="49" charset="0"/>
              </a:rPr>
              <a:t>(</a:t>
            </a:r>
            <a:r>
              <a:rPr lang="hu-HU" b="1" i="1" dirty="0">
                <a:solidFill>
                  <a:srgbClr val="2A00FF"/>
                </a:solidFill>
                <a:latin typeface="Consolas" panose="020B0609020204030204" pitchFamily="49" charset="0"/>
              </a:rPr>
              <a:t>"</a:t>
            </a:r>
            <a:r>
              <a:rPr lang="en-US" b="1" i="1" dirty="0">
                <a:solidFill>
                  <a:srgbClr val="2A00FF"/>
                </a:solidFill>
                <a:latin typeface="Consolas" panose="020B0609020204030204" pitchFamily="49" charset="0"/>
              </a:rPr>
              <a:t>process started</a:t>
            </a:r>
            <a:r>
              <a:rPr lang="hu-HU" b="1" i="1" dirty="0">
                <a:solidFill>
                  <a:srgbClr val="2A00FF"/>
                </a:solidFill>
                <a:latin typeface="Consolas" panose="020B0609020204030204" pitchFamily="49" charset="0"/>
              </a:rPr>
              <a:t>"</a:t>
            </a:r>
            <a:r>
              <a:rPr lang="hu-HU" b="1" i="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lvl="2"/>
            <a:r>
              <a:rPr lang="hu-HU" dirty="0" err="1">
                <a:solidFill>
                  <a:srgbClr val="000000"/>
                </a:solidFill>
                <a:latin typeface="Consolas" panose="020B0609020204030204" pitchFamily="49" charset="0"/>
              </a:rPr>
              <a:t>Customer</a:t>
            </a:r>
            <a:r>
              <a:rPr lang="hu-HU" dirty="0">
                <a:solidFill>
                  <a:srgbClr val="000000"/>
                </a:solidFill>
                <a:latin typeface="Consolas" panose="020B0609020204030204" pitchFamily="49" charset="0"/>
              </a:rPr>
              <a:t> </a:t>
            </a:r>
            <a:r>
              <a:rPr lang="hu-HU" dirty="0" err="1">
                <a:solidFill>
                  <a:srgbClr val="6A3E3E"/>
                </a:solidFill>
                <a:latin typeface="Consolas" panose="020B0609020204030204" pitchFamily="49" charset="0"/>
              </a:rPr>
              <a:t>customer</a:t>
            </a:r>
            <a:r>
              <a:rPr lang="hu-HU" dirty="0">
                <a:solidFill>
                  <a:srgbClr val="000000"/>
                </a:solidFill>
                <a:latin typeface="Consolas" panose="020B0609020204030204" pitchFamily="49" charset="0"/>
              </a:rPr>
              <a:t> = </a:t>
            </a:r>
            <a:r>
              <a:rPr lang="hu-HU" b="1" dirty="0" err="1">
                <a:solidFill>
                  <a:srgbClr val="7F0055"/>
                </a:solidFill>
                <a:latin typeface="Consolas" panose="020B0609020204030204" pitchFamily="49" charset="0"/>
              </a:rPr>
              <a:t>new</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Customer</a:t>
            </a:r>
            <a:r>
              <a:rPr lang="hu-HU" b="1" dirty="0">
                <a:solidFill>
                  <a:srgbClr val="000000"/>
                </a:solidFill>
                <a:latin typeface="Consolas" panose="020B0609020204030204" pitchFamily="49" charset="0"/>
              </a:rPr>
              <a:t>();</a:t>
            </a:r>
          </a:p>
          <a:p>
            <a:pPr lvl="2"/>
            <a:r>
              <a:rPr lang="hu-HU" dirty="0" err="1">
                <a:solidFill>
                  <a:srgbClr val="6A3E3E"/>
                </a:solidFill>
                <a:latin typeface="Consolas" panose="020B0609020204030204" pitchFamily="49" charset="0"/>
              </a:rPr>
              <a:t>customer</a:t>
            </a:r>
            <a:r>
              <a:rPr lang="hu-HU" dirty="0" err="1">
                <a:solidFill>
                  <a:srgbClr val="000000"/>
                </a:solidFill>
                <a:latin typeface="Consolas" panose="020B0609020204030204" pitchFamily="49" charset="0"/>
              </a:rPr>
              <a:t>.setId</a:t>
            </a:r>
            <a:r>
              <a:rPr lang="hu-HU" dirty="0">
                <a:solidFill>
                  <a:srgbClr val="000000"/>
                </a:solidFill>
                <a:latin typeface="Consolas" panose="020B0609020204030204" pitchFamily="49" charset="0"/>
              </a:rPr>
              <a:t>(100);</a:t>
            </a:r>
          </a:p>
          <a:p>
            <a:pPr lvl="2"/>
            <a:r>
              <a:rPr lang="hu-HU" dirty="0" err="1">
                <a:solidFill>
                  <a:srgbClr val="6A3E3E"/>
                </a:solidFill>
                <a:latin typeface="Consolas" panose="020B0609020204030204" pitchFamily="49" charset="0"/>
              </a:rPr>
              <a:t>customer</a:t>
            </a:r>
            <a:r>
              <a:rPr lang="hu-HU" dirty="0" err="1">
                <a:solidFill>
                  <a:srgbClr val="000000"/>
                </a:solidFill>
                <a:latin typeface="Consolas" panose="020B0609020204030204" pitchFamily="49" charset="0"/>
              </a:rPr>
              <a:t>.setName</a:t>
            </a:r>
            <a:r>
              <a:rPr lang="hu-HU" dirty="0">
                <a:solidFill>
                  <a:srgbClr val="000000"/>
                </a:solidFill>
                <a:latin typeface="Consolas" panose="020B0609020204030204" pitchFamily="49" charset="0"/>
              </a:rPr>
              <a:t>(</a:t>
            </a:r>
            <a:r>
              <a:rPr lang="hu-HU" dirty="0">
                <a:solidFill>
                  <a:srgbClr val="2A00FF"/>
                </a:solidFill>
                <a:latin typeface="Consolas" panose="020B0609020204030204" pitchFamily="49" charset="0"/>
              </a:rPr>
              <a:t>"</a:t>
            </a:r>
            <a:r>
              <a:rPr lang="hu-HU" dirty="0" err="1">
                <a:solidFill>
                  <a:srgbClr val="2A00FF"/>
                </a:solidFill>
                <a:latin typeface="Consolas" panose="020B0609020204030204" pitchFamily="49" charset="0"/>
              </a:rPr>
              <a:t>kd</a:t>
            </a:r>
            <a:r>
              <a:rPr lang="hu-HU" dirty="0">
                <a:solidFill>
                  <a:srgbClr val="2A00FF"/>
                </a:solidFill>
                <a:latin typeface="Consolas" panose="020B0609020204030204" pitchFamily="49" charset="0"/>
              </a:rPr>
              <a:t>"</a:t>
            </a:r>
            <a:r>
              <a:rPr lang="hu-HU" dirty="0">
                <a:solidFill>
                  <a:srgbClr val="000000"/>
                </a:solidFill>
                <a:latin typeface="Consolas" panose="020B0609020204030204" pitchFamily="49" charset="0"/>
              </a:rPr>
              <a:t>);</a:t>
            </a:r>
          </a:p>
          <a:p>
            <a:pPr lvl="2"/>
            <a:r>
              <a:rPr lang="hu-HU" b="1" dirty="0" err="1">
                <a:solidFill>
                  <a:srgbClr val="7F0055"/>
                </a:solidFill>
                <a:latin typeface="Consolas" panose="020B0609020204030204" pitchFamily="49" charset="0"/>
              </a:rPr>
              <a:t>if</a:t>
            </a:r>
            <a:r>
              <a:rPr lang="hu-HU" b="1" dirty="0">
                <a:solidFill>
                  <a:srgbClr val="000000"/>
                </a:solidFill>
                <a:latin typeface="Consolas" panose="020B0609020204030204" pitchFamily="49" charset="0"/>
              </a:rPr>
              <a:t> (</a:t>
            </a:r>
            <a:r>
              <a:rPr lang="hu-HU" b="1" i="1" dirty="0" err="1">
                <a:solidFill>
                  <a:srgbClr val="0000C0"/>
                </a:solidFill>
                <a:latin typeface="Consolas" panose="020B0609020204030204" pitchFamily="49" charset="0"/>
              </a:rPr>
              <a:t>logger</a:t>
            </a:r>
            <a:r>
              <a:rPr lang="hu-HU" b="1" i="1" dirty="0" err="1">
                <a:solidFill>
                  <a:srgbClr val="000000"/>
                </a:solidFill>
                <a:latin typeface="Consolas" panose="020B0609020204030204" pitchFamily="49" charset="0"/>
              </a:rPr>
              <a:t>.isDebugEnabled</a:t>
            </a:r>
            <a:r>
              <a:rPr lang="hu-HU" b="1" i="1" dirty="0">
                <a:solidFill>
                  <a:srgbClr val="000000"/>
                </a:solidFill>
                <a:latin typeface="Consolas" panose="020B0609020204030204" pitchFamily="49" charset="0"/>
              </a:rPr>
              <a:t>()) {</a:t>
            </a:r>
          </a:p>
          <a:p>
            <a:pPr lvl="2"/>
            <a:r>
              <a:rPr lang="en-US" b="1" i="1" dirty="0">
                <a:solidFill>
                  <a:srgbClr val="0000C0"/>
                </a:solidFill>
                <a:latin typeface="Consolas" panose="020B0609020204030204" pitchFamily="49" charset="0"/>
              </a:rPr>
              <a:t>	</a:t>
            </a:r>
            <a:r>
              <a:rPr lang="hu-HU" b="1" i="1" dirty="0" err="1">
                <a:solidFill>
                  <a:srgbClr val="0000C0"/>
                </a:solidFill>
                <a:latin typeface="Consolas" panose="020B0609020204030204" pitchFamily="49" charset="0"/>
              </a:rPr>
              <a:t>logger</a:t>
            </a:r>
            <a:r>
              <a:rPr lang="hu-HU" b="1" i="1" dirty="0" err="1">
                <a:solidFill>
                  <a:srgbClr val="000000"/>
                </a:solidFill>
                <a:latin typeface="Consolas" panose="020B0609020204030204" pitchFamily="49" charset="0"/>
              </a:rPr>
              <a:t>.debug</a:t>
            </a:r>
            <a:r>
              <a:rPr lang="hu-HU" b="1" i="1" dirty="0">
                <a:solidFill>
                  <a:srgbClr val="000000"/>
                </a:solidFill>
                <a:latin typeface="Consolas" panose="020B0609020204030204" pitchFamily="49" charset="0"/>
              </a:rPr>
              <a:t>(</a:t>
            </a:r>
            <a:r>
              <a:rPr lang="hu-HU" b="1" i="1" dirty="0">
                <a:solidFill>
                  <a:srgbClr val="2A00FF"/>
                </a:solidFill>
                <a:latin typeface="Consolas" panose="020B0609020204030204" pitchFamily="49" charset="0"/>
              </a:rPr>
              <a:t>"</a:t>
            </a:r>
            <a:r>
              <a:rPr lang="hu-HU" b="1" i="1" dirty="0" err="1">
                <a:solidFill>
                  <a:srgbClr val="2A00FF"/>
                </a:solidFill>
                <a:latin typeface="Consolas" panose="020B0609020204030204" pitchFamily="49" charset="0"/>
              </a:rPr>
              <a:t>customer</a:t>
            </a:r>
            <a:r>
              <a:rPr lang="hu-HU" b="1" i="1" dirty="0">
                <a:solidFill>
                  <a:srgbClr val="2A00FF"/>
                </a:solidFill>
                <a:latin typeface="Consolas" panose="020B0609020204030204" pitchFamily="49" charset="0"/>
              </a:rPr>
              <a:t>: "</a:t>
            </a:r>
            <a:r>
              <a:rPr lang="hu-HU" b="1" i="1" dirty="0">
                <a:solidFill>
                  <a:srgbClr val="000000"/>
                </a:solidFill>
                <a:latin typeface="Consolas" panose="020B0609020204030204" pitchFamily="49" charset="0"/>
              </a:rPr>
              <a:t> + </a:t>
            </a:r>
            <a:r>
              <a:rPr lang="hu-HU" b="1" i="1" dirty="0" err="1">
                <a:solidFill>
                  <a:srgbClr val="6A3E3E"/>
                </a:solidFill>
                <a:latin typeface="Consolas" panose="020B0609020204030204" pitchFamily="49" charset="0"/>
              </a:rPr>
              <a:t>customer</a:t>
            </a:r>
            <a:r>
              <a:rPr lang="hu-HU" b="1" i="1" dirty="0">
                <a:solidFill>
                  <a:srgbClr val="000000"/>
                </a:solidFill>
                <a:latin typeface="Consolas" panose="020B0609020204030204" pitchFamily="49" charset="0"/>
              </a:rPr>
              <a:t>);</a:t>
            </a:r>
          </a:p>
          <a:p>
            <a:pPr lvl="2"/>
            <a:r>
              <a:rPr lang="hu-HU"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a:t>
            </a:r>
          </a:p>
          <a:p>
            <a:r>
              <a:rPr lang="hu-HU" dirty="0">
                <a:solidFill>
                  <a:srgbClr val="000000"/>
                </a:solidFill>
                <a:latin typeface="Consolas" panose="020B0609020204030204" pitchFamily="49" charset="0"/>
              </a:rPr>
              <a:t>}</a:t>
            </a:r>
            <a:endParaRPr lang="hu-HU" dirty="0"/>
          </a:p>
        </p:txBody>
      </p:sp>
      <p:sp>
        <p:nvSpPr>
          <p:cNvPr id="5" name="TextBox 4"/>
          <p:cNvSpPr txBox="1"/>
          <p:nvPr/>
        </p:nvSpPr>
        <p:spPr>
          <a:xfrm>
            <a:off x="558800" y="5113867"/>
            <a:ext cx="10679289" cy="646331"/>
          </a:xfrm>
          <a:prstGeom prst="rect">
            <a:avLst/>
          </a:prstGeom>
          <a:noFill/>
        </p:spPr>
        <p:txBody>
          <a:bodyPr wrap="square" rtlCol="0">
            <a:spAutoFit/>
          </a:bodyPr>
          <a:lstStyle/>
          <a:p>
            <a:r>
              <a:rPr lang="en-US" dirty="0"/>
              <a:t>Debug method also check log Level, duplicate check is unnecessary overhead. But if the external condition test is omitted, the </a:t>
            </a:r>
            <a:r>
              <a:rPr lang="en-US" b="1" dirty="0" err="1"/>
              <a:t>customer.toString</a:t>
            </a:r>
            <a:r>
              <a:rPr lang="en-US" b="1" dirty="0"/>
              <a:t>()</a:t>
            </a:r>
            <a:r>
              <a:rPr lang="en-US" dirty="0"/>
              <a:t> method will be invoked!</a:t>
            </a:r>
            <a:endParaRPr lang="hu-HU" dirty="0"/>
          </a:p>
        </p:txBody>
      </p:sp>
    </p:spTree>
    <p:extLst>
      <p:ext uri="{BB962C8B-B14F-4D97-AF65-F5344CB8AC3E}">
        <p14:creationId xmlns:p14="http://schemas.microsoft.com/office/powerpoint/2010/main" val="2014842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JUnit</a:t>
            </a:r>
            <a:endParaRPr lang="hu-HU" dirty="0"/>
          </a:p>
        </p:txBody>
      </p:sp>
      <p:sp>
        <p:nvSpPr>
          <p:cNvPr id="5" name="Text Placeholder 4"/>
          <p:cNvSpPr>
            <a:spLocks noGrp="1"/>
          </p:cNvSpPr>
          <p:nvPr>
            <p:ph type="body" idx="1"/>
          </p:nvPr>
        </p:nvSpPr>
        <p:spPr/>
        <p:txBody>
          <a:bodyPr/>
          <a:lstStyle/>
          <a:p>
            <a:endParaRPr lang="hu-HU"/>
          </a:p>
        </p:txBody>
      </p:sp>
    </p:spTree>
    <p:extLst>
      <p:ext uri="{BB962C8B-B14F-4D97-AF65-F5344CB8AC3E}">
        <p14:creationId xmlns:p14="http://schemas.microsoft.com/office/powerpoint/2010/main" val="4075222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JUnit</a:t>
            </a:r>
            <a:endParaRPr lang="hu-HU" dirty="0"/>
          </a:p>
        </p:txBody>
      </p:sp>
      <p:sp>
        <p:nvSpPr>
          <p:cNvPr id="5" name="Content Placeholder 4"/>
          <p:cNvSpPr>
            <a:spLocks noGrp="1"/>
          </p:cNvSpPr>
          <p:nvPr>
            <p:ph idx="1"/>
          </p:nvPr>
        </p:nvSpPr>
        <p:spPr/>
        <p:txBody>
          <a:bodyPr>
            <a:normAutofit lnSpcReduction="10000"/>
          </a:bodyPr>
          <a:lstStyle/>
          <a:p>
            <a:r>
              <a:rPr lang="en-US" dirty="0"/>
              <a:t>Open source framework, writing and running test in java</a:t>
            </a:r>
          </a:p>
          <a:p>
            <a:endParaRPr lang="en-US" dirty="0"/>
          </a:p>
          <a:p>
            <a:r>
              <a:rPr lang="en-US" dirty="0"/>
              <a:t>Smallest part of the source code</a:t>
            </a:r>
          </a:p>
          <a:p>
            <a:r>
              <a:rPr lang="en-US" dirty="0"/>
              <a:t>Generally programmers created unit test</a:t>
            </a:r>
          </a:p>
          <a:p>
            <a:r>
              <a:rPr lang="en-US" dirty="0"/>
              <a:t>Test suites that can be run any time when you make any changes in your code</a:t>
            </a:r>
          </a:p>
          <a:p>
            <a:r>
              <a:rPr lang="en-US" dirty="0"/>
              <a:t>The modifications in the code will not break your system without your knowledge</a:t>
            </a:r>
          </a:p>
          <a:p>
            <a:r>
              <a:rPr lang="en-US" dirty="0"/>
              <a:t>Maven integration</a:t>
            </a:r>
          </a:p>
          <a:p>
            <a:pPr lvl="1"/>
            <a:r>
              <a:rPr lang="en-US" dirty="0"/>
              <a:t>running tests at compilation time</a:t>
            </a:r>
            <a:endParaRPr lang="hu-HU" dirty="0"/>
          </a:p>
        </p:txBody>
      </p:sp>
    </p:spTree>
    <p:extLst>
      <p:ext uri="{BB962C8B-B14F-4D97-AF65-F5344CB8AC3E}">
        <p14:creationId xmlns:p14="http://schemas.microsoft.com/office/powerpoint/2010/main" val="3047956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4C6E-5608-4339-81BE-04645DBD4E48}"/>
              </a:ext>
            </a:extLst>
          </p:cNvPr>
          <p:cNvSpPr>
            <a:spLocks noGrp="1"/>
          </p:cNvSpPr>
          <p:nvPr>
            <p:ph type="title"/>
          </p:nvPr>
        </p:nvSpPr>
        <p:spPr/>
        <p:txBody>
          <a:bodyPr/>
          <a:lstStyle/>
          <a:p>
            <a:r>
              <a:rPr lang="en-US" altLang="hu-HU" dirty="0"/>
              <a:t>Why create a test suite?</a:t>
            </a:r>
            <a:endParaRPr lang="hu-HU" dirty="0"/>
          </a:p>
        </p:txBody>
      </p:sp>
      <p:sp>
        <p:nvSpPr>
          <p:cNvPr id="3" name="Content Placeholder 2">
            <a:extLst>
              <a:ext uri="{FF2B5EF4-FFF2-40B4-BE49-F238E27FC236}">
                <a16:creationId xmlns:a16="http://schemas.microsoft.com/office/drawing/2014/main" id="{7894C5CD-067B-44AC-83AC-1C45BCD079C8}"/>
              </a:ext>
            </a:extLst>
          </p:cNvPr>
          <p:cNvSpPr>
            <a:spLocks noGrp="1"/>
          </p:cNvSpPr>
          <p:nvPr>
            <p:ph idx="1"/>
          </p:nvPr>
        </p:nvSpPr>
        <p:spPr/>
        <p:txBody>
          <a:bodyPr>
            <a:normAutofit lnSpcReduction="10000"/>
          </a:bodyPr>
          <a:lstStyle/>
          <a:p>
            <a:r>
              <a:rPr lang="en-US" dirty="0"/>
              <a:t>Two option for testing your code</a:t>
            </a:r>
          </a:p>
          <a:p>
            <a:pPr lvl="1"/>
            <a:r>
              <a:rPr lang="en-US" dirty="0"/>
              <a:t>Ad hoc testing</a:t>
            </a:r>
          </a:p>
          <a:p>
            <a:pPr lvl="1"/>
            <a:r>
              <a:rPr lang="en-US" dirty="0"/>
              <a:t>Building a test suite</a:t>
            </a:r>
          </a:p>
          <a:p>
            <a:r>
              <a:rPr lang="en-US" dirty="0"/>
              <a:t>Pro:</a:t>
            </a:r>
          </a:p>
          <a:p>
            <a:pPr lvl="1"/>
            <a:r>
              <a:rPr lang="en-US" altLang="hu-HU" dirty="0"/>
              <a:t>Reduces total number of bugs in delivered code</a:t>
            </a:r>
          </a:p>
          <a:p>
            <a:pPr lvl="1"/>
            <a:r>
              <a:rPr lang="en-US" altLang="hu-HU" dirty="0"/>
              <a:t>Makes code much more maintainable and refactorable</a:t>
            </a:r>
          </a:p>
          <a:p>
            <a:pPr lvl="1"/>
            <a:endParaRPr lang="en-US" dirty="0"/>
          </a:p>
          <a:p>
            <a:r>
              <a:rPr lang="en-US" dirty="0"/>
              <a:t>Contra</a:t>
            </a:r>
          </a:p>
          <a:p>
            <a:pPr lvl="1"/>
            <a:r>
              <a:rPr lang="en-US" dirty="0"/>
              <a:t>lot of extra programming</a:t>
            </a:r>
          </a:p>
          <a:p>
            <a:pPr lvl="1"/>
            <a:r>
              <a:rPr lang="en-US" dirty="0"/>
              <a:t>no time for that extra work (BUT </a:t>
            </a:r>
            <a:r>
              <a:rPr lang="en-US" altLang="hu-HU" dirty="0"/>
              <a:t>test suites reduce the debugging time</a:t>
            </a:r>
            <a:r>
              <a:rPr lang="en-US" dirty="0"/>
              <a:t>!)</a:t>
            </a:r>
          </a:p>
          <a:p>
            <a:endParaRPr lang="en-US" dirty="0"/>
          </a:p>
          <a:p>
            <a:endParaRPr lang="hu-HU" dirty="0"/>
          </a:p>
        </p:txBody>
      </p:sp>
    </p:spTree>
    <p:extLst>
      <p:ext uri="{BB962C8B-B14F-4D97-AF65-F5344CB8AC3E}">
        <p14:creationId xmlns:p14="http://schemas.microsoft.com/office/powerpoint/2010/main" val="2157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business logic?	</a:t>
            </a:r>
            <a:endParaRPr lang="hu-HU" dirty="0"/>
          </a:p>
        </p:txBody>
      </p:sp>
      <p:sp>
        <p:nvSpPr>
          <p:cNvPr id="5" name="Content Placeholder 4"/>
          <p:cNvSpPr>
            <a:spLocks noGrp="1"/>
          </p:cNvSpPr>
          <p:nvPr>
            <p:ph idx="1"/>
          </p:nvPr>
        </p:nvSpPr>
        <p:spPr>
          <a:xfrm>
            <a:off x="185195" y="1307939"/>
            <a:ext cx="11168605" cy="4869024"/>
          </a:xfrm>
        </p:spPr>
        <p:txBody>
          <a:bodyPr/>
          <a:lstStyle/>
          <a:p>
            <a:r>
              <a:rPr lang="en-US" dirty="0"/>
              <a:t>Prescribes how business objects interact with one another</a:t>
            </a:r>
          </a:p>
          <a:p>
            <a:r>
              <a:rPr lang="en-US" dirty="0"/>
              <a:t>Business logic is the portion of an enterprise system which determines how data is transformed or calculated, and how it is route to people or software (workflow)</a:t>
            </a:r>
          </a:p>
          <a:p>
            <a:endParaRPr lang="en-US" dirty="0"/>
          </a:p>
          <a:p>
            <a:pPr marL="0" indent="0">
              <a:buNone/>
            </a:pPr>
            <a:r>
              <a:rPr lang="en-US" dirty="0"/>
              <a:t>For example for an eCommerce site: Allow visitors to add items to a shopping cart, specify a shipping address, and supply payment information</a:t>
            </a:r>
          </a:p>
        </p:txBody>
      </p:sp>
    </p:spTree>
    <p:extLst>
      <p:ext uri="{BB962C8B-B14F-4D97-AF65-F5344CB8AC3E}">
        <p14:creationId xmlns:p14="http://schemas.microsoft.com/office/powerpoint/2010/main" val="3011691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Assert methods</a:t>
            </a:r>
            <a:endParaRPr lang="hu-HU" dirty="0"/>
          </a:p>
        </p:txBody>
      </p:sp>
      <p:sp>
        <p:nvSpPr>
          <p:cNvPr id="5" name="Content Placeholder 4"/>
          <p:cNvSpPr>
            <a:spLocks noGrp="1"/>
          </p:cNvSpPr>
          <p:nvPr>
            <p:ph idx="1"/>
          </p:nvPr>
        </p:nvSpPr>
        <p:spPr/>
        <p:txBody>
          <a:bodyPr>
            <a:normAutofit/>
          </a:bodyPr>
          <a:lstStyle/>
          <a:p>
            <a:r>
              <a:rPr lang="en-US" altLang="hu-HU" dirty="0"/>
              <a:t>Each assert method has parameters like these:  </a:t>
            </a:r>
            <a:br>
              <a:rPr lang="en-US" altLang="hu-HU" dirty="0"/>
            </a:br>
            <a:r>
              <a:rPr lang="en-US" altLang="hu-HU" dirty="0"/>
              <a:t>(</a:t>
            </a:r>
            <a:r>
              <a:rPr lang="en-US" altLang="hu-HU" i="1" dirty="0"/>
              <a:t>message,) expected-value, actual-value</a:t>
            </a:r>
          </a:p>
          <a:p>
            <a:pPr lvl="1"/>
            <a:r>
              <a:rPr lang="en-US" altLang="hu-HU" dirty="0"/>
              <a:t>messages helps documents the tests</a:t>
            </a:r>
          </a:p>
          <a:p>
            <a:pPr lvl="1"/>
            <a:r>
              <a:rPr lang="en-US" altLang="hu-HU" dirty="0"/>
              <a:t>messages provide additional information when reading failure logs</a:t>
            </a:r>
          </a:p>
          <a:p>
            <a:pPr lvl="1"/>
            <a:endParaRPr lang="en-US" altLang="hu-HU" i="1" dirty="0"/>
          </a:p>
          <a:p>
            <a:r>
              <a:rPr lang="en-US" altLang="hu-HU" dirty="0"/>
              <a:t>Assert methods dealing with floating point numbers get an additional argument, a tolerance</a:t>
            </a:r>
          </a:p>
          <a:p>
            <a:endParaRPr lang="en-US" dirty="0"/>
          </a:p>
          <a:p>
            <a:r>
              <a:rPr lang="en-US" altLang="hu-HU" dirty="0" err="1"/>
              <a:t>assertTrue</a:t>
            </a:r>
            <a:r>
              <a:rPr lang="en-US" altLang="hu-HU" dirty="0"/>
              <a:t>, </a:t>
            </a:r>
            <a:r>
              <a:rPr lang="en-US" altLang="hu-HU" dirty="0" err="1"/>
              <a:t>assertFalse</a:t>
            </a:r>
            <a:r>
              <a:rPr lang="en-US" altLang="hu-HU" dirty="0"/>
              <a:t>, </a:t>
            </a:r>
            <a:r>
              <a:rPr lang="en-US" altLang="hu-HU" dirty="0" err="1"/>
              <a:t>assertNull</a:t>
            </a:r>
            <a:r>
              <a:rPr lang="en-US" altLang="hu-HU" dirty="0"/>
              <a:t>, </a:t>
            </a:r>
            <a:r>
              <a:rPr lang="en-US" altLang="hu-HU" dirty="0" err="1"/>
              <a:t>assertNotNull</a:t>
            </a:r>
            <a:r>
              <a:rPr lang="en-US" altLang="hu-HU" dirty="0"/>
              <a:t>, </a:t>
            </a:r>
            <a:r>
              <a:rPr lang="en-US" altLang="hu-HU" dirty="0" err="1"/>
              <a:t>assertEquals</a:t>
            </a:r>
            <a:r>
              <a:rPr lang="en-US" altLang="hu-HU" dirty="0"/>
              <a:t>, </a:t>
            </a:r>
            <a:r>
              <a:rPr lang="en-US" altLang="hu-HU" dirty="0" err="1"/>
              <a:t>assertNotEquals</a:t>
            </a:r>
            <a:r>
              <a:rPr lang="en-US" altLang="hu-HU" dirty="0"/>
              <a:t>, …</a:t>
            </a:r>
            <a:endParaRPr lang="hu-HU" dirty="0"/>
          </a:p>
        </p:txBody>
      </p:sp>
    </p:spTree>
    <p:extLst>
      <p:ext uri="{BB962C8B-B14F-4D97-AF65-F5344CB8AC3E}">
        <p14:creationId xmlns:p14="http://schemas.microsoft.com/office/powerpoint/2010/main" val="3872048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E01C-C84D-4B13-9802-B46C01645A2E}"/>
              </a:ext>
            </a:extLst>
          </p:cNvPr>
          <p:cNvSpPr>
            <a:spLocks noGrp="1"/>
          </p:cNvSpPr>
          <p:nvPr>
            <p:ph type="title"/>
          </p:nvPr>
        </p:nvSpPr>
        <p:spPr/>
        <p:txBody>
          <a:bodyPr/>
          <a:lstStyle/>
          <a:p>
            <a:endParaRPr lang="hu-HU"/>
          </a:p>
        </p:txBody>
      </p:sp>
      <p:sp>
        <p:nvSpPr>
          <p:cNvPr id="6" name="Rectangle 5">
            <a:extLst>
              <a:ext uri="{FF2B5EF4-FFF2-40B4-BE49-F238E27FC236}">
                <a16:creationId xmlns:a16="http://schemas.microsoft.com/office/drawing/2014/main" id="{A4B952CC-6BB5-440E-9867-6CC487161FD8}"/>
              </a:ext>
            </a:extLst>
          </p:cNvPr>
          <p:cNvSpPr/>
          <p:nvPr/>
        </p:nvSpPr>
        <p:spPr>
          <a:xfrm>
            <a:off x="264694" y="1273815"/>
            <a:ext cx="11670631" cy="3693319"/>
          </a:xfrm>
          <a:prstGeom prst="rect">
            <a:avLst/>
          </a:prstGeom>
        </p:spPr>
        <p:txBody>
          <a:bodyPr wrap="square">
            <a:spAutoFit/>
          </a:bodyPr>
          <a:lstStyle/>
          <a:p>
            <a:r>
              <a:rPr lang="hu-HU" b="1" dirty="0" err="1">
                <a:solidFill>
                  <a:srgbClr val="7F0055"/>
                </a:solidFill>
                <a:latin typeface="Consolas" panose="020B0609020204030204" pitchFamily="49" charset="0"/>
              </a:rPr>
              <a:t>public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class</a:t>
            </a:r>
            <a:r>
              <a:rPr lang="hu-HU" b="1" dirty="0">
                <a:solidFill>
                  <a:srgbClr val="000000"/>
                </a:solidFill>
                <a:latin typeface="Consolas" panose="020B0609020204030204" pitchFamily="49" charset="0"/>
              </a:rPr>
              <a:t> </a:t>
            </a:r>
            <a:r>
              <a:rPr lang="hu-HU" b="1" dirty="0" err="1">
                <a:solidFill>
                  <a:srgbClr val="000000"/>
                </a:solidFill>
                <a:latin typeface="Consolas" panose="020B0609020204030204" pitchFamily="49" charset="0"/>
              </a:rPr>
              <a:t>TestPieceCalculator</a:t>
            </a:r>
            <a:r>
              <a:rPr lang="hu-HU" b="1" dirty="0">
                <a:solidFill>
                  <a:srgbClr val="000000"/>
                </a:solidFill>
                <a:latin typeface="Consolas" panose="020B0609020204030204" pitchFamily="49" charset="0"/>
              </a:rPr>
              <a:t> {</a:t>
            </a:r>
          </a:p>
          <a:p>
            <a:endParaRPr lang="hu-HU" dirty="0">
              <a:latin typeface="Consolas" panose="020B0609020204030204" pitchFamily="49" charset="0"/>
            </a:endParaRPr>
          </a:p>
          <a:p>
            <a:pPr lvl="1"/>
            <a:r>
              <a:rPr lang="hu-HU" dirty="0">
                <a:solidFill>
                  <a:srgbClr val="646464"/>
                </a:solidFill>
                <a:latin typeface="Consolas" panose="020B0609020204030204" pitchFamily="49" charset="0"/>
              </a:rPr>
              <a:t>@Test</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pieceCalc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pPr lvl="1"/>
            <a:r>
              <a:rPr lang="en-US" i="1" dirty="0">
                <a:solidFill>
                  <a:srgbClr val="000000"/>
                </a:solidFill>
                <a:latin typeface="Consolas" panose="020B0609020204030204" pitchFamily="49" charset="0"/>
              </a:rPr>
              <a:t>     </a:t>
            </a:r>
            <a:r>
              <a:rPr lang="hu-HU" i="1" dirty="0" err="1">
                <a:solidFill>
                  <a:srgbClr val="000000"/>
                </a:solidFill>
                <a:latin typeface="Consolas" panose="020B0609020204030204" pitchFamily="49" charset="0"/>
              </a:rPr>
              <a:t>assertEquals</a:t>
            </a:r>
            <a:r>
              <a:rPr lang="hu-HU" i="1" dirty="0">
                <a:solidFill>
                  <a:srgbClr val="000000"/>
                </a:solidFill>
                <a:latin typeface="Consolas" panose="020B0609020204030204" pitchFamily="49" charset="0"/>
              </a:rPr>
              <a:t>(0.5, </a:t>
            </a:r>
            <a:r>
              <a:rPr lang="hu-HU" i="1" dirty="0" err="1">
                <a:solidFill>
                  <a:srgbClr val="000000"/>
                </a:solidFill>
                <a:latin typeface="Consolas" panose="020B0609020204030204" pitchFamily="49" charset="0"/>
              </a:rPr>
              <a:t>PieceCalculator.getPiece</a:t>
            </a:r>
            <a:r>
              <a:rPr lang="hu-HU" i="1" dirty="0">
                <a:solidFill>
                  <a:srgbClr val="000000"/>
                </a:solidFill>
                <a:latin typeface="Consolas" panose="020B0609020204030204" pitchFamily="49" charset="0"/>
              </a:rPr>
              <a:t>(50, 100), </a:t>
            </a:r>
            <a:r>
              <a:rPr lang="hu-HU" i="1" dirty="0" err="1">
                <a:solidFill>
                  <a:srgbClr val="000000"/>
                </a:solidFill>
                <a:latin typeface="Consolas" panose="020B0609020204030204" pitchFamily="49" charset="0"/>
              </a:rPr>
              <a:t>TestUtil.</a:t>
            </a:r>
            <a:r>
              <a:rPr lang="hu-HU" b="1" i="1" dirty="0" err="1">
                <a:solidFill>
                  <a:srgbClr val="0000C0"/>
                </a:solidFill>
                <a:latin typeface="Consolas" panose="020B0609020204030204" pitchFamily="49" charset="0"/>
              </a:rPr>
              <a:t>DELTA</a:t>
            </a:r>
            <a:r>
              <a:rPr lang="hu-HU" b="1" i="1" dirty="0">
                <a:solidFill>
                  <a:srgbClr val="000000"/>
                </a:solidFill>
                <a:latin typeface="Consolas" panose="020B0609020204030204" pitchFamily="49" charset="0"/>
              </a:rPr>
              <a:t>);</a:t>
            </a:r>
          </a:p>
          <a:p>
            <a:pPr lvl="1"/>
            <a:r>
              <a:rPr lang="en-US" i="1" dirty="0">
                <a:solidFill>
                  <a:srgbClr val="000000"/>
                </a:solidFill>
                <a:latin typeface="Consolas" panose="020B0609020204030204" pitchFamily="49" charset="0"/>
              </a:rPr>
              <a:t>     </a:t>
            </a:r>
            <a:r>
              <a:rPr lang="hu-HU" i="1" dirty="0" err="1">
                <a:solidFill>
                  <a:srgbClr val="000000"/>
                </a:solidFill>
                <a:latin typeface="Consolas" panose="020B0609020204030204" pitchFamily="49" charset="0"/>
              </a:rPr>
              <a:t>assertEquals</a:t>
            </a:r>
            <a:r>
              <a:rPr lang="hu-HU" i="1" dirty="0">
                <a:solidFill>
                  <a:srgbClr val="000000"/>
                </a:solidFill>
                <a:latin typeface="Consolas" panose="020B0609020204030204" pitchFamily="49" charset="0"/>
              </a:rPr>
              <a:t>(0.75, </a:t>
            </a:r>
            <a:r>
              <a:rPr lang="hu-HU" i="1" dirty="0" err="1">
                <a:solidFill>
                  <a:srgbClr val="000000"/>
                </a:solidFill>
                <a:latin typeface="Consolas" panose="020B0609020204030204" pitchFamily="49" charset="0"/>
              </a:rPr>
              <a:t>PieceCalculator.getPiece</a:t>
            </a:r>
            <a:r>
              <a:rPr lang="hu-HU" i="1" dirty="0">
                <a:solidFill>
                  <a:srgbClr val="000000"/>
                </a:solidFill>
                <a:latin typeface="Consolas" panose="020B0609020204030204" pitchFamily="49" charset="0"/>
              </a:rPr>
              <a:t>(75, 100), </a:t>
            </a:r>
            <a:r>
              <a:rPr lang="hu-HU" i="1" dirty="0" err="1">
                <a:solidFill>
                  <a:srgbClr val="000000"/>
                </a:solidFill>
                <a:latin typeface="Consolas" panose="020B0609020204030204" pitchFamily="49" charset="0"/>
              </a:rPr>
              <a:t>TestUtil.</a:t>
            </a:r>
            <a:r>
              <a:rPr lang="hu-HU" b="1" i="1" dirty="0" err="1">
                <a:solidFill>
                  <a:srgbClr val="0000C0"/>
                </a:solidFill>
                <a:latin typeface="Consolas" panose="020B0609020204030204" pitchFamily="49" charset="0"/>
              </a:rPr>
              <a:t>DELTA</a:t>
            </a:r>
            <a:r>
              <a:rPr lang="hu-HU" b="1" i="1" dirty="0">
                <a:solidFill>
                  <a:srgbClr val="000000"/>
                </a:solidFill>
                <a:latin typeface="Consolas" panose="020B0609020204030204" pitchFamily="49" charset="0"/>
              </a:rPr>
              <a:t>);</a:t>
            </a:r>
          </a:p>
          <a:p>
            <a:pPr lvl="1"/>
            <a:r>
              <a:rPr lang="hu-H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hu-HU" dirty="0">
                <a:solidFill>
                  <a:srgbClr val="646464"/>
                </a:solidFill>
                <a:latin typeface="Consolas" panose="020B0609020204030204" pitchFamily="49" charset="0"/>
              </a:rPr>
              <a:t>@Test</a:t>
            </a:r>
            <a:endParaRPr lang="en-US" dirty="0">
              <a:solidFill>
                <a:srgbClr val="646464"/>
              </a:solidFill>
              <a:latin typeface="Consolas" panose="020B0609020204030204" pitchFamily="49" charset="0"/>
            </a:endParaRPr>
          </a:p>
          <a:p>
            <a:pPr lvl="1"/>
            <a:r>
              <a:rPr lang="en-US" b="1" dirty="0" err="1">
                <a:solidFill>
                  <a:srgbClr val="7F0055"/>
                </a:solidFill>
                <a:latin typeface="Consolas" panose="020B0609020204030204" pitchFamily="49" charset="0"/>
              </a:rPr>
              <a:t>publ</a:t>
            </a:r>
            <a:r>
              <a:rPr lang="hu-HU" b="1" dirty="0" err="1">
                <a:solidFill>
                  <a:srgbClr val="7F0055"/>
                </a:solidFill>
                <a:latin typeface="Consolas" panose="020B0609020204030204" pitchFamily="49" charset="0"/>
              </a:rPr>
              <a:t>ic</a:t>
            </a:r>
            <a:r>
              <a:rPr lang="hu-HU" b="1" dirty="0">
                <a:solidFill>
                  <a:srgbClr val="000000"/>
                </a:solidFill>
                <a:latin typeface="Consolas" panose="020B0609020204030204" pitchFamily="49" charset="0"/>
              </a:rPr>
              <a:t> </a:t>
            </a:r>
            <a:r>
              <a:rPr lang="hu-HU" b="1" dirty="0" err="1">
                <a:solidFill>
                  <a:srgbClr val="7F0055"/>
                </a:solidFill>
                <a:latin typeface="Consolas" panose="020B0609020204030204" pitchFamily="49" charset="0"/>
              </a:rPr>
              <a:t>void</a:t>
            </a:r>
            <a:r>
              <a:rPr lang="hu-HU" b="1" dirty="0">
                <a:solidFill>
                  <a:srgbClr val="000000"/>
                </a:solidFill>
                <a:latin typeface="Consolas" panose="020B0609020204030204" pitchFamily="49" charset="0"/>
              </a:rPr>
              <a:t> test_method_1() {</a:t>
            </a:r>
            <a:endParaRPr lang="en-US" b="1" dirty="0">
              <a:solidFill>
                <a:srgbClr val="000000"/>
              </a:solidFill>
              <a:latin typeface="Consolas" panose="020B0609020204030204" pitchFamily="49" charset="0"/>
            </a:endParaRPr>
          </a:p>
          <a:p>
            <a:pPr lvl="1"/>
            <a:r>
              <a:rPr lang="en-US" b="1" dirty="0">
                <a:solidFill>
                  <a:srgbClr val="000000"/>
                </a:solidFill>
                <a:latin typeface="Consolas" panose="020B0609020204030204" pitchFamily="49" charset="0"/>
              </a:rPr>
              <a:t>     </a:t>
            </a:r>
            <a:r>
              <a:rPr lang="hu-HU" dirty="0" err="1">
                <a:solidFill>
                  <a:srgbClr val="000000"/>
                </a:solidFill>
                <a:latin typeface="Consolas" panose="020B0609020204030204" pitchFamily="49" charset="0"/>
              </a:rPr>
              <a:t>Assert.</a:t>
            </a:r>
            <a:r>
              <a:rPr lang="hu-HU" i="1" dirty="0" err="1">
                <a:solidFill>
                  <a:srgbClr val="000000"/>
                </a:solidFill>
                <a:latin typeface="Consolas" panose="020B0609020204030204" pitchFamily="49" charset="0"/>
              </a:rPr>
              <a:t>assertEquals</a:t>
            </a:r>
            <a:r>
              <a:rPr lang="hu-HU" i="1" dirty="0">
                <a:solidFill>
                  <a:srgbClr val="000000"/>
                </a:solidFill>
                <a:latin typeface="Consolas" panose="020B0609020204030204" pitchFamily="49" charset="0"/>
              </a:rPr>
              <a:t>(2, </a:t>
            </a:r>
            <a:r>
              <a:rPr lang="en-US" i="1" dirty="0" err="1">
                <a:solidFill>
                  <a:srgbClr val="000000"/>
                </a:solidFill>
                <a:latin typeface="Consolas" panose="020B0609020204030204" pitchFamily="49" charset="0"/>
              </a:rPr>
              <a:t>PieceCalculator.sum</a:t>
            </a:r>
            <a:r>
              <a:rPr lang="en-US" i="1" dirty="0">
                <a:solidFill>
                  <a:srgbClr val="000000"/>
                </a:solidFill>
                <a:latin typeface="Consolas" panose="020B0609020204030204" pitchFamily="49" charset="0"/>
              </a:rPr>
              <a:t>(1,1)</a:t>
            </a:r>
            <a:r>
              <a:rPr lang="hu-HU" i="1" dirty="0">
                <a:solidFill>
                  <a:srgbClr val="000000"/>
                </a:solidFill>
                <a:latin typeface="Consolas" panose="020B0609020204030204" pitchFamily="49" charset="0"/>
              </a:rPr>
              <a:t>);</a:t>
            </a:r>
            <a:endParaRPr lang="en-US" i="1" dirty="0">
              <a:solidFill>
                <a:srgbClr val="000000"/>
              </a:solidFill>
              <a:latin typeface="Consolas" panose="020B0609020204030204" pitchFamily="49" charset="0"/>
            </a:endParaRPr>
          </a:p>
          <a:p>
            <a:pPr lvl="1"/>
            <a:r>
              <a:rPr lang="en-US" i="1" dirty="0">
                <a:solidFill>
                  <a:srgbClr val="000000"/>
                </a:solidFill>
                <a:latin typeface="Consolas" panose="020B0609020204030204" pitchFamily="49" charset="0"/>
              </a:rPr>
              <a:t>}</a:t>
            </a:r>
            <a:endParaRPr lang="hu-HU" dirty="0">
              <a:solidFill>
                <a:srgbClr val="000000"/>
              </a:solidFill>
              <a:latin typeface="Consolas" panose="020B0609020204030204" pitchFamily="49" charset="0"/>
            </a:endParaRPr>
          </a:p>
          <a:p>
            <a:r>
              <a:rPr lang="hu-HU" dirty="0">
                <a:solidFill>
                  <a:srgbClr val="000000"/>
                </a:solidFill>
                <a:latin typeface="Consolas" panose="020B0609020204030204" pitchFamily="49" charset="0"/>
              </a:rPr>
              <a:t>}</a:t>
            </a:r>
            <a:endParaRPr lang="hu-HU" dirty="0"/>
          </a:p>
        </p:txBody>
      </p:sp>
    </p:spTree>
    <p:extLst>
      <p:ext uri="{BB962C8B-B14F-4D97-AF65-F5344CB8AC3E}">
        <p14:creationId xmlns:p14="http://schemas.microsoft.com/office/powerpoint/2010/main" val="576750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Setup and teardown methods</a:t>
            </a:r>
            <a:endParaRPr lang="hu-HU" dirty="0"/>
          </a:p>
        </p:txBody>
      </p:sp>
      <p:sp>
        <p:nvSpPr>
          <p:cNvPr id="5" name="Content Placeholder 4"/>
          <p:cNvSpPr>
            <a:spLocks noGrp="1"/>
          </p:cNvSpPr>
          <p:nvPr>
            <p:ph idx="1"/>
          </p:nvPr>
        </p:nvSpPr>
        <p:spPr/>
        <p:txBody>
          <a:bodyPr>
            <a:normAutofit/>
          </a:bodyPr>
          <a:lstStyle/>
          <a:p>
            <a:r>
              <a:rPr lang="en-US" dirty="0"/>
              <a:t>Setup methods</a:t>
            </a:r>
          </a:p>
          <a:p>
            <a:pPr lvl="1"/>
            <a:r>
              <a:rPr lang="en-US" dirty="0"/>
              <a:t>@</a:t>
            </a:r>
            <a:r>
              <a:rPr lang="en-US" dirty="0" err="1"/>
              <a:t>BeforeClass</a:t>
            </a:r>
            <a:endParaRPr lang="en-US" dirty="0"/>
          </a:p>
          <a:p>
            <a:pPr lvl="2"/>
            <a:r>
              <a:rPr lang="en-US" altLang="hu-HU" dirty="0"/>
              <a:t>creates and initializes instance variables, </a:t>
            </a:r>
            <a:r>
              <a:rPr lang="en-US" altLang="hu-HU" dirty="0" err="1"/>
              <a:t>etc</a:t>
            </a:r>
            <a:endParaRPr lang="en-US" dirty="0"/>
          </a:p>
          <a:p>
            <a:pPr lvl="1"/>
            <a:r>
              <a:rPr lang="en-US" dirty="0"/>
              <a:t>@Before</a:t>
            </a:r>
          </a:p>
          <a:p>
            <a:pPr lvl="2"/>
            <a:r>
              <a:rPr lang="en-US" dirty="0"/>
              <a:t>For example incrementing/decrementing, etc.</a:t>
            </a:r>
          </a:p>
          <a:p>
            <a:pPr lvl="1"/>
            <a:endParaRPr lang="en-US" dirty="0"/>
          </a:p>
          <a:p>
            <a:r>
              <a:rPr lang="en-US" dirty="0"/>
              <a:t>Teardown methods</a:t>
            </a:r>
          </a:p>
          <a:p>
            <a:pPr lvl="1"/>
            <a:r>
              <a:rPr lang="en-US" dirty="0"/>
              <a:t>@After</a:t>
            </a:r>
          </a:p>
          <a:p>
            <a:pPr lvl="2"/>
            <a:r>
              <a:rPr lang="en-US" dirty="0"/>
              <a:t>For example incrementing/decrementing, etc.</a:t>
            </a:r>
          </a:p>
          <a:p>
            <a:pPr lvl="1"/>
            <a:r>
              <a:rPr lang="en-US" dirty="0"/>
              <a:t>@</a:t>
            </a:r>
            <a:r>
              <a:rPr lang="en-US" dirty="0" err="1"/>
              <a:t>AfterClass</a:t>
            </a:r>
            <a:endParaRPr lang="en-US" dirty="0"/>
          </a:p>
          <a:p>
            <a:pPr lvl="2"/>
            <a:r>
              <a:rPr lang="en-US" altLang="hu-HU" dirty="0"/>
              <a:t>Releases any system resources used by the </a:t>
            </a:r>
            <a:r>
              <a:rPr lang="en-US" altLang="hu-HU" dirty="0" err="1"/>
              <a:t>testsuite</a:t>
            </a:r>
            <a:endParaRPr lang="en-US" altLang="hu-HU" dirty="0">
              <a:solidFill>
                <a:schemeClr val="accent2"/>
              </a:solidFill>
              <a:latin typeface="Trebuchet MS" panose="020B0603020202020204" pitchFamily="34" charset="0"/>
            </a:endParaRPr>
          </a:p>
        </p:txBody>
      </p:sp>
    </p:spTree>
    <p:extLst>
      <p:ext uri="{BB962C8B-B14F-4D97-AF65-F5344CB8AC3E}">
        <p14:creationId xmlns:p14="http://schemas.microsoft.com/office/powerpoint/2010/main" val="29698578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hu-HU" dirty="0"/>
          </a:p>
        </p:txBody>
      </p:sp>
      <p:sp>
        <p:nvSpPr>
          <p:cNvPr id="4" name="Rectangle 3"/>
          <p:cNvSpPr/>
          <p:nvPr/>
        </p:nvSpPr>
        <p:spPr>
          <a:xfrm>
            <a:off x="0" y="1055803"/>
            <a:ext cx="6096000" cy="5047536"/>
          </a:xfrm>
          <a:prstGeom prst="rect">
            <a:avLst/>
          </a:prstGeom>
        </p:spPr>
        <p:txBody>
          <a:bodyPr>
            <a:spAutoFit/>
          </a:bodyPr>
          <a:lstStyle/>
          <a:p>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class</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TestExample</a:t>
            </a:r>
            <a:r>
              <a:rPr lang="hu-HU" sz="1400" b="1" dirty="0">
                <a:solidFill>
                  <a:srgbClr val="000000"/>
                </a:solidFill>
                <a:latin typeface="Consolas" panose="020B0609020204030204" pitchFamily="49" charset="0"/>
              </a:rPr>
              <a:t> {</a:t>
            </a:r>
          </a:p>
          <a:p>
            <a:pPr lvl="1"/>
            <a:r>
              <a:rPr lang="en-US" sz="1400" dirty="0">
                <a:solidFill>
                  <a:srgbClr val="3F7F5F"/>
                </a:solidFill>
                <a:latin typeface="Consolas" panose="020B0609020204030204" pitchFamily="49" charset="0"/>
              </a:rPr>
              <a:t>// Run once, e.g. Database connection, connection pool</a:t>
            </a: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BeforeClass</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static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runOnceBeforeClass</a:t>
            </a:r>
            <a:r>
              <a:rPr lang="hu-HU" sz="1400" b="1" dirty="0">
                <a:solidFill>
                  <a:srgbClr val="000000"/>
                </a:solidFill>
                <a:latin typeface="Consolas" panose="020B0609020204030204" pitchFamily="49" charset="0"/>
              </a:rPr>
              <a:t>()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a:t>
            </a:r>
            <a:r>
              <a:rPr lang="hu-HU" sz="1400" b="1" i="1" dirty="0" err="1">
                <a:solidFill>
                  <a:srgbClr val="2A00FF"/>
                </a:solidFill>
                <a:latin typeface="Consolas" panose="020B0609020204030204" pitchFamily="49" charset="0"/>
              </a:rPr>
              <a:t>BeforeClass</a:t>
            </a:r>
            <a:r>
              <a:rPr lang="hu-HU" sz="1400" b="1" i="1" dirty="0">
                <a:solidFill>
                  <a:srgbClr val="2A00FF"/>
                </a:solidFill>
                <a:latin typeface="Consolas" panose="020B0609020204030204" pitchFamily="49" charset="0"/>
              </a:rPr>
              <a:t> - </a:t>
            </a:r>
            <a:r>
              <a:rPr lang="hu-HU" sz="1400" b="1" i="1" dirty="0" err="1">
                <a:solidFill>
                  <a:srgbClr val="2A00FF"/>
                </a:solidFill>
                <a:latin typeface="Consolas" panose="020B0609020204030204" pitchFamily="49" charset="0"/>
              </a:rPr>
              <a:t>runOnceBeforeClass</a:t>
            </a:r>
            <a:r>
              <a:rPr lang="hu-HU" sz="1400" b="1" i="1" dirty="0">
                <a:solidFill>
                  <a:srgbClr val="2A00FF"/>
                </a:solidFill>
                <a:latin typeface="Consolas" panose="020B0609020204030204" pitchFamily="49" charset="0"/>
              </a:rPr>
              <a:t>"</a:t>
            </a:r>
            <a:r>
              <a:rPr lang="hu-HU" sz="1400" b="1" i="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AfterClass</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static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runOnceAfterClass</a:t>
            </a:r>
            <a:r>
              <a:rPr lang="hu-HU" sz="1400" b="1" dirty="0">
                <a:solidFill>
                  <a:srgbClr val="000000"/>
                </a:solidFill>
                <a:latin typeface="Consolas" panose="020B0609020204030204" pitchFamily="49" charset="0"/>
              </a:rPr>
              <a:t>()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a:t>
            </a:r>
            <a:r>
              <a:rPr lang="hu-HU" sz="1400" b="1" i="1" dirty="0" err="1">
                <a:solidFill>
                  <a:srgbClr val="2A00FF"/>
                </a:solidFill>
                <a:latin typeface="Consolas" panose="020B0609020204030204" pitchFamily="49" charset="0"/>
              </a:rPr>
              <a:t>AfterClass</a:t>
            </a:r>
            <a:r>
              <a:rPr lang="hu-HU" sz="1400" b="1" i="1" dirty="0">
                <a:solidFill>
                  <a:srgbClr val="2A00FF"/>
                </a:solidFill>
                <a:latin typeface="Consolas" panose="020B0609020204030204" pitchFamily="49" charset="0"/>
              </a:rPr>
              <a:t> - </a:t>
            </a:r>
            <a:r>
              <a:rPr lang="hu-HU" sz="1400" b="1" i="1" dirty="0" err="1">
                <a:solidFill>
                  <a:srgbClr val="2A00FF"/>
                </a:solidFill>
                <a:latin typeface="Consolas" panose="020B0609020204030204" pitchFamily="49" charset="0"/>
              </a:rPr>
              <a:t>runOnceAfterClass</a:t>
            </a:r>
            <a:r>
              <a:rPr lang="hu-HU" sz="1400" b="1" i="1" dirty="0">
                <a:solidFill>
                  <a:srgbClr val="2A00FF"/>
                </a:solidFill>
                <a:latin typeface="Consolas" panose="020B0609020204030204" pitchFamily="49" charset="0"/>
              </a:rPr>
              <a:t>"</a:t>
            </a:r>
            <a:r>
              <a:rPr lang="hu-HU" sz="1400" b="1" i="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Before</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runBeforeTestMethod</a:t>
            </a:r>
            <a:r>
              <a:rPr lang="hu-HU" sz="1400" b="1" dirty="0">
                <a:solidFill>
                  <a:srgbClr val="000000"/>
                </a:solidFill>
                <a:latin typeface="Consolas" panose="020B0609020204030204" pitchFamily="49" charset="0"/>
              </a:rPr>
              <a:t>()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a:t>
            </a:r>
            <a:r>
              <a:rPr lang="hu-HU" sz="1400" b="1" i="1" dirty="0" err="1">
                <a:solidFill>
                  <a:srgbClr val="2A00FF"/>
                </a:solidFill>
                <a:latin typeface="Consolas" panose="020B0609020204030204" pitchFamily="49" charset="0"/>
              </a:rPr>
              <a:t>Before</a:t>
            </a:r>
            <a:r>
              <a:rPr lang="hu-HU" sz="1400" b="1" i="1" dirty="0">
                <a:solidFill>
                  <a:srgbClr val="2A00FF"/>
                </a:solidFill>
                <a:latin typeface="Consolas" panose="020B0609020204030204" pitchFamily="49" charset="0"/>
              </a:rPr>
              <a:t> - </a:t>
            </a:r>
            <a:r>
              <a:rPr lang="hu-HU" sz="1400" b="1" i="1" dirty="0" err="1">
                <a:solidFill>
                  <a:srgbClr val="2A00FF"/>
                </a:solidFill>
                <a:latin typeface="Consolas" panose="020B0609020204030204" pitchFamily="49" charset="0"/>
              </a:rPr>
              <a:t>runBeforeTestMethod</a:t>
            </a:r>
            <a:r>
              <a:rPr lang="hu-HU" sz="1400" b="1" i="1" dirty="0">
                <a:solidFill>
                  <a:srgbClr val="2A00FF"/>
                </a:solidFill>
                <a:latin typeface="Consolas" panose="020B0609020204030204" pitchFamily="49" charset="0"/>
              </a:rPr>
              <a:t>"</a:t>
            </a:r>
            <a:r>
              <a:rPr lang="hu-HU" sz="1400" b="1" i="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a:t>
            </a:r>
            <a:r>
              <a:rPr lang="hu-HU" sz="1400" dirty="0" err="1">
                <a:solidFill>
                  <a:srgbClr val="646464"/>
                </a:solidFill>
                <a:latin typeface="Consolas" panose="020B0609020204030204" pitchFamily="49" charset="0"/>
              </a:rPr>
              <a:t>After</a:t>
            </a:r>
            <a:endParaRPr lang="hu-HU" sz="1400" dirty="0">
              <a:solidFill>
                <a:srgbClr val="646464"/>
              </a:solidFill>
              <a:latin typeface="Consolas" panose="020B0609020204030204" pitchFamily="49" charset="0"/>
            </a:endParaRP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runAfterTestMethod</a:t>
            </a:r>
            <a:r>
              <a:rPr lang="hu-HU" sz="1400" b="1" dirty="0">
                <a:solidFill>
                  <a:srgbClr val="000000"/>
                </a:solidFill>
                <a:latin typeface="Consolas" panose="020B0609020204030204" pitchFamily="49" charset="0"/>
              </a:rPr>
              <a:t>()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a:t>
            </a:r>
            <a:r>
              <a:rPr lang="hu-HU" sz="1400" b="1" i="1" dirty="0" err="1">
                <a:solidFill>
                  <a:srgbClr val="2A00FF"/>
                </a:solidFill>
                <a:latin typeface="Consolas" panose="020B0609020204030204" pitchFamily="49" charset="0"/>
              </a:rPr>
              <a:t>After</a:t>
            </a:r>
            <a:r>
              <a:rPr lang="hu-HU" sz="1400" b="1" i="1" dirty="0">
                <a:solidFill>
                  <a:srgbClr val="2A00FF"/>
                </a:solidFill>
                <a:latin typeface="Consolas" panose="020B0609020204030204" pitchFamily="49" charset="0"/>
              </a:rPr>
              <a:t> - </a:t>
            </a:r>
            <a:r>
              <a:rPr lang="hu-HU" sz="1400" b="1" i="1" dirty="0" err="1">
                <a:solidFill>
                  <a:srgbClr val="2A00FF"/>
                </a:solidFill>
                <a:latin typeface="Consolas" panose="020B0609020204030204" pitchFamily="49" charset="0"/>
              </a:rPr>
              <a:t>runAfterTestMethod</a:t>
            </a:r>
            <a:r>
              <a:rPr lang="hu-HU" sz="1400" b="1" i="1" dirty="0">
                <a:solidFill>
                  <a:srgbClr val="2A00FF"/>
                </a:solidFill>
                <a:latin typeface="Consolas" panose="020B0609020204030204" pitchFamily="49" charset="0"/>
              </a:rPr>
              <a:t>"</a:t>
            </a:r>
            <a:r>
              <a:rPr lang="hu-HU" sz="1400" b="1" i="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endParaRPr lang="hu-HU" sz="1400" dirty="0">
              <a:latin typeface="Consolas" panose="020B0609020204030204" pitchFamily="49" charset="0"/>
            </a:endParaRPr>
          </a:p>
        </p:txBody>
      </p:sp>
      <p:sp>
        <p:nvSpPr>
          <p:cNvPr id="5" name="Rectangle 4"/>
          <p:cNvSpPr/>
          <p:nvPr/>
        </p:nvSpPr>
        <p:spPr>
          <a:xfrm>
            <a:off x="6595141" y="3702844"/>
            <a:ext cx="6096000" cy="2677656"/>
          </a:xfrm>
          <a:prstGeom prst="rect">
            <a:avLst/>
          </a:prstGeom>
        </p:spPr>
        <p:txBody>
          <a:bodyPr>
            <a:spAutoFit/>
          </a:bodyPr>
          <a:lstStyle/>
          <a:p>
            <a:pPr lvl="1"/>
            <a:r>
              <a:rPr lang="hu-HU" sz="1400" dirty="0">
                <a:solidFill>
                  <a:srgbClr val="646464"/>
                </a:solidFill>
                <a:latin typeface="Consolas" panose="020B0609020204030204" pitchFamily="49" charset="0"/>
              </a:rPr>
              <a:t>@Test</a:t>
            </a: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test_</a:t>
            </a:r>
            <a:r>
              <a:rPr lang="hu-HU" sz="1400" b="1" dirty="0" err="1">
                <a:solidFill>
                  <a:srgbClr val="000000"/>
                </a:solidFill>
                <a:latin typeface="Consolas" panose="020B0609020204030204" pitchFamily="49" charset="0"/>
              </a:rPr>
              <a:t>method</a:t>
            </a:r>
            <a:r>
              <a:rPr lang="hu-HU" sz="1400" b="1" dirty="0">
                <a:solidFill>
                  <a:srgbClr val="000000"/>
                </a:solidFill>
                <a:latin typeface="Consolas" panose="020B0609020204030204" pitchFamily="49" charset="0"/>
              </a:rPr>
              <a:t>_1()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"@Test - </a:t>
            </a:r>
            <a:r>
              <a:rPr lang="hu-HU" sz="1400" b="1" i="1" dirty="0" err="1">
                <a:solidFill>
                  <a:srgbClr val="2A00FF"/>
                </a:solidFill>
                <a:latin typeface="Consolas" panose="020B0609020204030204" pitchFamily="49" charset="0"/>
              </a:rPr>
              <a:t>test</a:t>
            </a:r>
            <a:r>
              <a:rPr lang="hu-HU" sz="1400" b="1" i="1" dirty="0">
                <a:solidFill>
                  <a:srgbClr val="2A00FF"/>
                </a:solidFill>
                <a:latin typeface="Consolas" panose="020B0609020204030204" pitchFamily="49" charset="0"/>
              </a:rPr>
              <a:t>_</a:t>
            </a:r>
            <a:r>
              <a:rPr lang="hu-HU" sz="1400" b="1" i="1" dirty="0" err="1">
                <a:solidFill>
                  <a:srgbClr val="2A00FF"/>
                </a:solidFill>
                <a:latin typeface="Consolas" panose="020B0609020204030204" pitchFamily="49" charset="0"/>
              </a:rPr>
              <a:t>method</a:t>
            </a:r>
            <a:r>
              <a:rPr lang="hu-HU" sz="1400" b="1" i="1" dirty="0">
                <a:solidFill>
                  <a:srgbClr val="2A00FF"/>
                </a:solidFill>
                <a:latin typeface="Consolas" panose="020B0609020204030204" pitchFamily="49" charset="0"/>
              </a:rPr>
              <a:t>_1"</a:t>
            </a:r>
            <a:r>
              <a:rPr lang="hu-HU" sz="1400" b="1" i="1" dirty="0">
                <a:solidFill>
                  <a:srgbClr val="000000"/>
                </a:solidFill>
                <a:latin typeface="Consolas" panose="020B0609020204030204" pitchFamily="49" charset="0"/>
              </a:rPr>
              <a:t>);</a:t>
            </a:r>
          </a:p>
          <a:p>
            <a:pPr lvl="1"/>
            <a:r>
              <a:rPr lang="hu-HU" sz="1400" dirty="0" err="1">
                <a:solidFill>
                  <a:srgbClr val="000000"/>
                </a:solidFill>
                <a:latin typeface="Consolas" panose="020B0609020204030204" pitchFamily="49" charset="0"/>
              </a:rPr>
              <a:t>Assert.</a:t>
            </a:r>
            <a:r>
              <a:rPr lang="hu-HU" sz="1400" i="1" dirty="0" err="1">
                <a:solidFill>
                  <a:srgbClr val="000000"/>
                </a:solidFill>
                <a:latin typeface="Consolas" panose="020B0609020204030204" pitchFamily="49" charset="0"/>
              </a:rPr>
              <a:t>assertEquals</a:t>
            </a:r>
            <a:r>
              <a:rPr lang="hu-HU" sz="1400" i="1" dirty="0">
                <a:solidFill>
                  <a:srgbClr val="000000"/>
                </a:solidFill>
                <a:latin typeface="Consolas" panose="020B0609020204030204" pitchFamily="49" charset="0"/>
              </a:rPr>
              <a:t>(2, 1 + </a:t>
            </a:r>
            <a:r>
              <a:rPr lang="hu-HU" sz="1400" i="1" dirty="0" err="1">
                <a:solidFill>
                  <a:srgbClr val="000000"/>
                </a:solidFill>
                <a:latin typeface="Consolas" panose="020B0609020204030204" pitchFamily="49" charset="0"/>
              </a:rPr>
              <a:t>1</a:t>
            </a:r>
            <a:r>
              <a:rPr lang="hu-HU" sz="1400" i="1" dirty="0">
                <a:solidFill>
                  <a:srgbClr val="000000"/>
                </a:solidFill>
                <a:latin typeface="Consolas" panose="020B0609020204030204" pitchFamily="49" charset="0"/>
              </a:rPr>
              <a:t>);</a:t>
            </a:r>
          </a:p>
          <a:p>
            <a:pPr lvl="1"/>
            <a:r>
              <a:rPr lang="hu-HU" sz="1400" dirty="0">
                <a:solidFill>
                  <a:srgbClr val="000000"/>
                </a:solidFill>
                <a:latin typeface="Consolas" panose="020B0609020204030204" pitchFamily="49" charset="0"/>
              </a:rPr>
              <a:t>}</a:t>
            </a:r>
          </a:p>
          <a:p>
            <a:pPr lvl="1"/>
            <a:endParaRPr lang="hu-HU" sz="1400" dirty="0">
              <a:latin typeface="Consolas" panose="020B0609020204030204" pitchFamily="49" charset="0"/>
            </a:endParaRPr>
          </a:p>
          <a:p>
            <a:pPr lvl="1"/>
            <a:r>
              <a:rPr lang="hu-HU" sz="1400" dirty="0">
                <a:solidFill>
                  <a:srgbClr val="646464"/>
                </a:solidFill>
                <a:latin typeface="Consolas" panose="020B0609020204030204" pitchFamily="49" charset="0"/>
              </a:rPr>
              <a:t>@Test</a:t>
            </a:r>
            <a:r>
              <a:rPr lang="hu-HU" sz="1400" dirty="0">
                <a:solidFill>
                  <a:srgbClr val="000000"/>
                </a:solidFill>
                <a:latin typeface="Consolas" panose="020B0609020204030204" pitchFamily="49" charset="0"/>
              </a:rPr>
              <a:t>(</a:t>
            </a:r>
            <a:r>
              <a:rPr lang="hu-HU" sz="1400" dirty="0" err="1">
                <a:solidFill>
                  <a:srgbClr val="000000"/>
                </a:solidFill>
                <a:latin typeface="Consolas" panose="020B0609020204030204" pitchFamily="49" charset="0"/>
              </a:rPr>
              <a:t>expected</a:t>
            </a:r>
            <a:r>
              <a:rPr lang="hu-HU" sz="1400" dirty="0">
                <a:solidFill>
                  <a:srgbClr val="000000"/>
                </a:solidFill>
                <a:latin typeface="Consolas" panose="020B0609020204030204" pitchFamily="49" charset="0"/>
              </a:rPr>
              <a:t> = </a:t>
            </a:r>
            <a:r>
              <a:rPr lang="hu-HU" sz="1400" dirty="0" err="1">
                <a:solidFill>
                  <a:srgbClr val="000000"/>
                </a:solidFill>
                <a:latin typeface="Consolas" panose="020B0609020204030204" pitchFamily="49" charset="0"/>
              </a:rPr>
              <a:t>IndexOutOfBoundsException.</a:t>
            </a:r>
            <a:r>
              <a:rPr lang="hu-HU" sz="1400" b="1" dirty="0" err="1">
                <a:solidFill>
                  <a:srgbClr val="7F0055"/>
                </a:solidFill>
                <a:latin typeface="Consolas" panose="020B0609020204030204" pitchFamily="49" charset="0"/>
              </a:rPr>
              <a:t>class</a:t>
            </a:r>
            <a:r>
              <a:rPr lang="hu-HU" sz="1400" b="1" dirty="0">
                <a:solidFill>
                  <a:srgbClr val="000000"/>
                </a:solidFill>
                <a:latin typeface="Consolas" panose="020B0609020204030204" pitchFamily="49" charset="0"/>
              </a:rPr>
              <a:t>)</a:t>
            </a:r>
          </a:p>
          <a:p>
            <a:pPr lvl="1"/>
            <a:r>
              <a:rPr lang="hu-HU" sz="1400" b="1" dirty="0" err="1">
                <a:solidFill>
                  <a:srgbClr val="7F0055"/>
                </a:solidFill>
                <a:latin typeface="Consolas" panose="020B0609020204030204" pitchFamily="49" charset="0"/>
              </a:rPr>
              <a:t>public</a:t>
            </a:r>
            <a:r>
              <a:rPr lang="hu-HU" sz="1400" b="1" dirty="0">
                <a:solidFill>
                  <a:srgbClr val="000000"/>
                </a:solidFill>
                <a:latin typeface="Consolas" panose="020B0609020204030204" pitchFamily="49" charset="0"/>
              </a:rPr>
              <a:t> </a:t>
            </a:r>
            <a:r>
              <a:rPr lang="hu-HU" sz="1400" b="1" dirty="0" err="1">
                <a:solidFill>
                  <a:srgbClr val="7F0055"/>
                </a:solidFill>
                <a:latin typeface="Consolas" panose="020B0609020204030204" pitchFamily="49" charset="0"/>
              </a:rPr>
              <a:t>void</a:t>
            </a:r>
            <a:r>
              <a:rPr lang="hu-HU" sz="1400" b="1" dirty="0">
                <a:solidFill>
                  <a:srgbClr val="000000"/>
                </a:solidFill>
                <a:latin typeface="Consolas" panose="020B0609020204030204" pitchFamily="49" charset="0"/>
              </a:rPr>
              <a:t> test_</a:t>
            </a:r>
            <a:r>
              <a:rPr lang="hu-HU" sz="1400" b="1" dirty="0" err="1">
                <a:solidFill>
                  <a:srgbClr val="000000"/>
                </a:solidFill>
                <a:latin typeface="Consolas" panose="020B0609020204030204" pitchFamily="49" charset="0"/>
              </a:rPr>
              <a:t>method</a:t>
            </a:r>
            <a:r>
              <a:rPr lang="hu-HU" sz="1400" b="1" dirty="0">
                <a:solidFill>
                  <a:srgbClr val="000000"/>
                </a:solidFill>
                <a:latin typeface="Consolas" panose="020B0609020204030204" pitchFamily="49" charset="0"/>
              </a:rPr>
              <a:t>_2() {</a:t>
            </a:r>
          </a:p>
          <a:p>
            <a:pPr lvl="1"/>
            <a:r>
              <a:rPr lang="hu-HU" sz="1400" dirty="0" err="1">
                <a:solidFill>
                  <a:srgbClr val="000000"/>
                </a:solidFill>
                <a:latin typeface="Consolas" panose="020B0609020204030204" pitchFamily="49" charset="0"/>
              </a:rPr>
              <a:t>System.</a:t>
            </a:r>
            <a:r>
              <a:rPr lang="hu-HU" sz="1400" b="1" i="1" dirty="0" err="1">
                <a:solidFill>
                  <a:srgbClr val="0000C0"/>
                </a:solidFill>
                <a:latin typeface="Consolas" panose="020B0609020204030204" pitchFamily="49" charset="0"/>
              </a:rPr>
              <a:t>out</a:t>
            </a:r>
            <a:r>
              <a:rPr lang="hu-HU" sz="1400" b="1" i="1" dirty="0" err="1">
                <a:solidFill>
                  <a:srgbClr val="000000"/>
                </a:solidFill>
                <a:latin typeface="Consolas" panose="020B0609020204030204" pitchFamily="49" charset="0"/>
              </a:rPr>
              <a:t>.println</a:t>
            </a:r>
            <a:r>
              <a:rPr lang="hu-HU" sz="1400" b="1" i="1" dirty="0">
                <a:solidFill>
                  <a:srgbClr val="000000"/>
                </a:solidFill>
                <a:latin typeface="Consolas" panose="020B0609020204030204" pitchFamily="49" charset="0"/>
              </a:rPr>
              <a:t>(</a:t>
            </a:r>
            <a:r>
              <a:rPr lang="hu-HU" sz="1400" b="1" i="1" dirty="0">
                <a:solidFill>
                  <a:srgbClr val="2A00FF"/>
                </a:solidFill>
                <a:latin typeface="Consolas" panose="020B0609020204030204" pitchFamily="49" charset="0"/>
              </a:rPr>
              <a:t>"@Test - </a:t>
            </a:r>
            <a:r>
              <a:rPr lang="hu-HU" sz="1400" b="1" i="1" dirty="0" err="1">
                <a:solidFill>
                  <a:srgbClr val="2A00FF"/>
                </a:solidFill>
                <a:latin typeface="Consolas" panose="020B0609020204030204" pitchFamily="49" charset="0"/>
              </a:rPr>
              <a:t>test</a:t>
            </a:r>
            <a:r>
              <a:rPr lang="hu-HU" sz="1400" b="1" i="1" dirty="0">
                <a:solidFill>
                  <a:srgbClr val="2A00FF"/>
                </a:solidFill>
                <a:latin typeface="Consolas" panose="020B0609020204030204" pitchFamily="49" charset="0"/>
              </a:rPr>
              <a:t>_</a:t>
            </a:r>
            <a:r>
              <a:rPr lang="hu-HU" sz="1400" b="1" i="1" dirty="0" err="1">
                <a:solidFill>
                  <a:srgbClr val="2A00FF"/>
                </a:solidFill>
                <a:latin typeface="Consolas" panose="020B0609020204030204" pitchFamily="49" charset="0"/>
              </a:rPr>
              <a:t>method</a:t>
            </a:r>
            <a:r>
              <a:rPr lang="hu-HU" sz="1400" b="1" i="1" dirty="0">
                <a:solidFill>
                  <a:srgbClr val="2A00FF"/>
                </a:solidFill>
                <a:latin typeface="Consolas" panose="020B0609020204030204" pitchFamily="49" charset="0"/>
              </a:rPr>
              <a:t>_2"</a:t>
            </a:r>
            <a:r>
              <a:rPr lang="hu-HU" sz="1400" b="1" i="1" dirty="0">
                <a:solidFill>
                  <a:srgbClr val="000000"/>
                </a:solidFill>
                <a:latin typeface="Consolas" panose="020B0609020204030204" pitchFamily="49" charset="0"/>
              </a:rPr>
              <a:t>);</a:t>
            </a:r>
          </a:p>
          <a:p>
            <a:pPr lvl="1"/>
            <a:r>
              <a:rPr lang="hu-HU" sz="1400" b="1" dirty="0" err="1">
                <a:solidFill>
                  <a:srgbClr val="7F0055"/>
                </a:solidFill>
                <a:latin typeface="Consolas" panose="020B0609020204030204" pitchFamily="49" charset="0"/>
              </a:rPr>
              <a:t>new</a:t>
            </a:r>
            <a:r>
              <a:rPr lang="hu-HU" sz="1400" b="1" dirty="0">
                <a:solidFill>
                  <a:srgbClr val="000000"/>
                </a:solidFill>
                <a:latin typeface="Consolas" panose="020B0609020204030204" pitchFamily="49" charset="0"/>
              </a:rPr>
              <a:t> </a:t>
            </a:r>
            <a:r>
              <a:rPr lang="hu-HU" sz="1400" b="1" dirty="0" err="1">
                <a:solidFill>
                  <a:srgbClr val="000000"/>
                </a:solidFill>
                <a:latin typeface="Consolas" panose="020B0609020204030204" pitchFamily="49" charset="0"/>
              </a:rPr>
              <a:t>ArrayList</a:t>
            </a:r>
            <a:r>
              <a:rPr lang="hu-HU" sz="1400" b="1" dirty="0">
                <a:solidFill>
                  <a:srgbClr val="000000"/>
                </a:solidFill>
                <a:latin typeface="Consolas" panose="020B0609020204030204" pitchFamily="49" charset="0"/>
              </a:rPr>
              <a:t>&lt;</a:t>
            </a:r>
            <a:r>
              <a:rPr lang="hu-HU" sz="1400" b="1" dirty="0" err="1">
                <a:solidFill>
                  <a:srgbClr val="000000"/>
                </a:solidFill>
                <a:latin typeface="Consolas" panose="020B0609020204030204" pitchFamily="49" charset="0"/>
              </a:rPr>
              <a:t>String</a:t>
            </a:r>
            <a:r>
              <a:rPr lang="hu-HU" sz="1400" b="1" dirty="0">
                <a:solidFill>
                  <a:srgbClr val="000000"/>
                </a:solidFill>
                <a:latin typeface="Consolas" panose="020B0609020204030204" pitchFamily="49" charset="0"/>
              </a:rPr>
              <a:t>&gt;().</a:t>
            </a:r>
            <a:r>
              <a:rPr lang="hu-HU" sz="1400" b="1" dirty="0" err="1">
                <a:solidFill>
                  <a:srgbClr val="000000"/>
                </a:solidFill>
                <a:latin typeface="Consolas" panose="020B0609020204030204" pitchFamily="49" charset="0"/>
              </a:rPr>
              <a:t>get</a:t>
            </a:r>
            <a:r>
              <a:rPr lang="hu-HU" sz="1400" b="1" dirty="0">
                <a:solidFill>
                  <a:srgbClr val="000000"/>
                </a:solidFill>
                <a:latin typeface="Consolas" panose="020B0609020204030204" pitchFamily="49" charset="0"/>
              </a:rPr>
              <a:t>(0);</a:t>
            </a:r>
          </a:p>
          <a:p>
            <a:pPr lvl="1"/>
            <a:r>
              <a:rPr lang="hu-HU" sz="1400" dirty="0">
                <a:solidFill>
                  <a:srgbClr val="000000"/>
                </a:solidFill>
                <a:latin typeface="Consolas" panose="020B0609020204030204" pitchFamily="49" charset="0"/>
              </a:rPr>
              <a:t>}</a:t>
            </a:r>
          </a:p>
          <a:p>
            <a:r>
              <a:rPr lang="hu-HU" sz="1400" dirty="0">
                <a:solidFill>
                  <a:srgbClr val="000000"/>
                </a:solidFill>
                <a:latin typeface="Consolas" panose="020B0609020204030204" pitchFamily="49" charset="0"/>
              </a:rPr>
              <a:t>}</a:t>
            </a:r>
          </a:p>
        </p:txBody>
      </p:sp>
      <p:cxnSp>
        <p:nvCxnSpPr>
          <p:cNvPr id="7" name="Straight Connector 6"/>
          <p:cNvCxnSpPr/>
          <p:nvPr/>
        </p:nvCxnSpPr>
        <p:spPr>
          <a:xfrm flipH="1">
            <a:off x="6595141" y="3702844"/>
            <a:ext cx="795" cy="26159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38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hu-HU" dirty="0"/>
          </a:p>
        </p:txBody>
      </p:sp>
      <p:sp>
        <p:nvSpPr>
          <p:cNvPr id="4" name="Subtitle 3"/>
          <p:cNvSpPr>
            <a:spLocks noGrp="1"/>
          </p:cNvSpPr>
          <p:nvPr>
            <p:ph type="subTitle" idx="1"/>
          </p:nvPr>
        </p:nvSpPr>
        <p:spPr/>
        <p:txBody>
          <a:bodyPr/>
          <a:lstStyle/>
          <a:p>
            <a:endParaRPr lang="hu-HU"/>
          </a:p>
        </p:txBody>
      </p:sp>
    </p:spTree>
    <p:extLst>
      <p:ext uri="{BB962C8B-B14F-4D97-AF65-F5344CB8AC3E}">
        <p14:creationId xmlns:p14="http://schemas.microsoft.com/office/powerpoint/2010/main" val="90566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order workflow			</a:t>
            </a:r>
            <a:endParaRPr lang="hu-HU" dirty="0"/>
          </a:p>
        </p:txBody>
      </p:sp>
      <p:sp>
        <p:nvSpPr>
          <p:cNvPr id="5" name="Content Placeholder 4"/>
          <p:cNvSpPr>
            <a:spLocks noGrp="1"/>
          </p:cNvSpPr>
          <p:nvPr>
            <p:ph idx="1"/>
          </p:nvPr>
        </p:nvSpPr>
        <p:spPr>
          <a:xfrm>
            <a:off x="185195" y="1307939"/>
            <a:ext cx="11168605" cy="4869024"/>
          </a:xfrm>
        </p:spPr>
        <p:txBody>
          <a:bodyPr/>
          <a:lstStyle/>
          <a:p>
            <a:pPr marL="0" indent="0">
              <a:buNone/>
            </a:pPr>
            <a:r>
              <a:rPr lang="en-US" dirty="0"/>
              <a:t>1) Customer creates and order</a:t>
            </a:r>
          </a:p>
          <a:p>
            <a:pPr marL="0" indent="0">
              <a:buNone/>
            </a:pPr>
            <a:r>
              <a:rPr lang="en-US" dirty="0"/>
              <a:t>2) Warehouse prepares order</a:t>
            </a:r>
          </a:p>
          <a:p>
            <a:pPr marL="0" indent="0">
              <a:buNone/>
            </a:pPr>
            <a:r>
              <a:rPr lang="en-US" dirty="0"/>
              <a:t>3) Shipping puts the order on a truck</a:t>
            </a:r>
          </a:p>
          <a:p>
            <a:pPr marL="0" indent="0">
              <a:buNone/>
            </a:pPr>
            <a:r>
              <a:rPr lang="en-US" dirty="0"/>
              <a:t>4) Confirm delivery at your door</a:t>
            </a:r>
          </a:p>
          <a:p>
            <a:pPr marL="0" indent="0">
              <a:buNone/>
            </a:pPr>
            <a:endParaRPr lang="en-US" dirty="0"/>
          </a:p>
          <a:p>
            <a:pPr marL="0" indent="0">
              <a:buNone/>
            </a:pPr>
            <a:r>
              <a:rPr lang="en-US" dirty="0"/>
              <a:t>The business logic of the website might include workflow such as: the sequence of events that happens during checkout, which first ask for the shipping address, then for the billing address, next page will contain the payments method, and last page will show congrats. Think workflow, what tasks, and what order.</a:t>
            </a:r>
            <a:endParaRPr lang="hu-HU" dirty="0"/>
          </a:p>
        </p:txBody>
      </p:sp>
    </p:spTree>
    <p:extLst>
      <p:ext uri="{BB962C8B-B14F-4D97-AF65-F5344CB8AC3E}">
        <p14:creationId xmlns:p14="http://schemas.microsoft.com/office/powerpoint/2010/main" val="287230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 Layer </a:t>
            </a:r>
            <a:r>
              <a:rPr lang="en-US" dirty="0" err="1"/>
              <a:t>architechture</a:t>
            </a:r>
            <a:endParaRPr lang="hu-HU" dirty="0"/>
          </a:p>
        </p:txBody>
      </p:sp>
      <p:pic>
        <p:nvPicPr>
          <p:cNvPr id="3" name="Content Placeholder 2" descr="A screenshot of a cell phone&#10;&#10;Description automatically generated">
            <a:extLst>
              <a:ext uri="{FF2B5EF4-FFF2-40B4-BE49-F238E27FC236}">
                <a16:creationId xmlns:a16="http://schemas.microsoft.com/office/drawing/2014/main" id="{22602FA2-FD5D-44B6-9754-B7BA346815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770" y="1134320"/>
            <a:ext cx="9474237" cy="5694584"/>
          </a:xfrm>
        </p:spPr>
      </p:pic>
    </p:spTree>
    <p:extLst>
      <p:ext uri="{BB962C8B-B14F-4D97-AF65-F5344CB8AC3E}">
        <p14:creationId xmlns:p14="http://schemas.microsoft.com/office/powerpoint/2010/main" val="2889144426"/>
      </p:ext>
    </p:extLst>
  </p:cSld>
  <p:clrMapOvr>
    <a:masterClrMapping/>
  </p:clrMapOvr>
</p:sld>
</file>

<file path=ppt/theme/theme1.xml><?xml version="1.0" encoding="utf-8"?>
<a:theme xmlns:a="http://schemas.openxmlformats.org/drawingml/2006/main" name="Office Theme">
  <a:themeElements>
    <a:clrScheme name="Dorsum">
      <a:dk1>
        <a:sysClr val="windowText" lastClr="000000"/>
      </a:dk1>
      <a:lt1>
        <a:sysClr val="window" lastClr="FFFFFF"/>
      </a:lt1>
      <a:dk2>
        <a:srgbClr val="44546A"/>
      </a:dk2>
      <a:lt2>
        <a:srgbClr val="E7E6E6"/>
      </a:lt2>
      <a:accent1>
        <a:srgbClr val="002C52"/>
      </a:accent1>
      <a:accent2>
        <a:srgbClr val="0073AB"/>
      </a:accent2>
      <a:accent3>
        <a:srgbClr val="00A5DA"/>
      </a:accent3>
      <a:accent4>
        <a:srgbClr val="87888A"/>
      </a:accent4>
      <a:accent5>
        <a:srgbClr val="CECFD0"/>
      </a:accent5>
      <a:accent6>
        <a:srgbClr val="00549F"/>
      </a:accent6>
      <a:hlink>
        <a:srgbClr val="3399F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7F36E0FE-4790-4C8B-916C-1BB06D436DAB}" vid="{07CDCC23-DFBE-494E-80D8-3934EC737E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Dorsum basic_ppt_template_2017</Template>
  <TotalTime>6030</TotalTime>
  <Words>6287</Words>
  <Application>Microsoft Office PowerPoint</Application>
  <PresentationFormat>Widescreen</PresentationFormat>
  <Paragraphs>941</Paragraphs>
  <Slides>74</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Consolas</vt:lpstr>
      <vt:lpstr>Courier New</vt:lpstr>
      <vt:lpstr>Georgia</vt:lpstr>
      <vt:lpstr>Trebuchet MS</vt:lpstr>
      <vt:lpstr>Office Theme</vt:lpstr>
      <vt:lpstr>Java Advanced</vt:lpstr>
      <vt:lpstr>Agenda</vt:lpstr>
      <vt:lpstr>Enterprise Edition</vt:lpstr>
      <vt:lpstr>Java SE -&gt; EE</vt:lpstr>
      <vt:lpstr>Java SE -&gt; EE</vt:lpstr>
      <vt:lpstr>Java EE application server</vt:lpstr>
      <vt:lpstr>What is business logic? </vt:lpstr>
      <vt:lpstr>Example order workflow   </vt:lpstr>
      <vt:lpstr>N Layer architechture</vt:lpstr>
      <vt:lpstr>What is a business rule?</vt:lpstr>
      <vt:lpstr>Main tiers</vt:lpstr>
      <vt:lpstr>Business Logic</vt:lpstr>
      <vt:lpstr>Enterprise Java Beans</vt:lpstr>
      <vt:lpstr>EJB – overview</vt:lpstr>
      <vt:lpstr>EJB – overview</vt:lpstr>
      <vt:lpstr>EJB – when to use</vt:lpstr>
      <vt:lpstr>EJB – overview</vt:lpstr>
      <vt:lpstr>EJB or RMI</vt:lpstr>
      <vt:lpstr>J2EE EJB Server or Container </vt:lpstr>
      <vt:lpstr>EJB – when to use, types</vt:lpstr>
      <vt:lpstr>Session Bean</vt:lpstr>
      <vt:lpstr>Types of Session Beans</vt:lpstr>
      <vt:lpstr>Stateless Session Beans</vt:lpstr>
      <vt:lpstr>Stateful Session Beans</vt:lpstr>
      <vt:lpstr>Singleton Session Beans</vt:lpstr>
      <vt:lpstr>Session Bean - implementation</vt:lpstr>
      <vt:lpstr>Session Bean – Example EJB3</vt:lpstr>
      <vt:lpstr>Session Bean – Example EJB3</vt:lpstr>
      <vt:lpstr>Session Bean – Client example, local EJB3</vt:lpstr>
      <vt:lpstr>Session Bean – Client example, remote EJB3</vt:lpstr>
      <vt:lpstr>Session Bean – Example EJB2 ejb-jar.xml</vt:lpstr>
      <vt:lpstr>Session Bean – Example EJB2 weblogic-ejb-jar.xml</vt:lpstr>
      <vt:lpstr>Message Driven Bean</vt:lpstr>
      <vt:lpstr>Message Driven Bean – Example EJB3</vt:lpstr>
      <vt:lpstr>MDB – Example EJB2 ejb-jar.xml</vt:lpstr>
      <vt:lpstr>MDB– Example EJB2 weblogic-ejb-jar.xml</vt:lpstr>
      <vt:lpstr>Annotations</vt:lpstr>
      <vt:lpstr>Annotations</vt:lpstr>
      <vt:lpstr>@Retention</vt:lpstr>
      <vt:lpstr>RetentionPolicy</vt:lpstr>
      <vt:lpstr>RetentionPolicy</vt:lpstr>
      <vt:lpstr>@Documented </vt:lpstr>
      <vt:lpstr>@Deprecated</vt:lpstr>
      <vt:lpstr>@Override</vt:lpstr>
      <vt:lpstr>@SupressWarnings</vt:lpstr>
      <vt:lpstr>@Target</vt:lpstr>
      <vt:lpstr>Other Annotations</vt:lpstr>
      <vt:lpstr>EJB Annotations</vt:lpstr>
      <vt:lpstr>Interceptors</vt:lpstr>
      <vt:lpstr>Interceptors</vt:lpstr>
      <vt:lpstr>Interceptor Metadata Annotation</vt:lpstr>
      <vt:lpstr>Interceptor declaration - Example</vt:lpstr>
      <vt:lpstr>Interceptor - Example</vt:lpstr>
      <vt:lpstr>Java Architecture for XML Binding</vt:lpstr>
      <vt:lpstr>JAXB vs. DOM</vt:lpstr>
      <vt:lpstr>JAXB - features</vt:lpstr>
      <vt:lpstr>Example – xml descriptor</vt:lpstr>
      <vt:lpstr>Example - marshalling</vt:lpstr>
      <vt:lpstr>Example - unmarshalling</vt:lpstr>
      <vt:lpstr>Example – xml schema</vt:lpstr>
      <vt:lpstr>Log4j</vt:lpstr>
      <vt:lpstr>Log4j</vt:lpstr>
      <vt:lpstr>Example – log4j.properties, log to file</vt:lpstr>
      <vt:lpstr>Example – log4j.xml, log to console</vt:lpstr>
      <vt:lpstr>Example - Log4j2.xml</vt:lpstr>
      <vt:lpstr>Example – use of</vt:lpstr>
      <vt:lpstr>JUnit</vt:lpstr>
      <vt:lpstr>JUnit</vt:lpstr>
      <vt:lpstr>Why create a test suite?</vt:lpstr>
      <vt:lpstr>Assert methods</vt:lpstr>
      <vt:lpstr>PowerPoint Presentation</vt:lpstr>
      <vt:lpstr>Setup and teardown methods</vt:lpstr>
      <vt:lpstr>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Advanced</dc:title>
  <dc:creator>Kiss Dénes</dc:creator>
  <cp:lastModifiedBy>Dobos Lajos</cp:lastModifiedBy>
  <cp:revision>333</cp:revision>
  <dcterms:created xsi:type="dcterms:W3CDTF">2018-02-12T14:24:41Z</dcterms:created>
  <dcterms:modified xsi:type="dcterms:W3CDTF">2020-02-19T08:48:20Z</dcterms:modified>
</cp:coreProperties>
</file>