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9" r:id="rId6"/>
    <p:sldId id="310" r:id="rId7"/>
    <p:sldId id="302" r:id="rId8"/>
    <p:sldId id="305" r:id="rId9"/>
    <p:sldId id="311" r:id="rId10"/>
    <p:sldId id="306" r:id="rId11"/>
    <p:sldId id="278" r:id="rId12"/>
    <p:sldId id="314" r:id="rId13"/>
    <p:sldId id="312" r:id="rId14"/>
    <p:sldId id="257" r:id="rId15"/>
    <p:sldId id="280" r:id="rId16"/>
    <p:sldId id="261" r:id="rId17"/>
    <p:sldId id="292" r:id="rId18"/>
    <p:sldId id="294" r:id="rId19"/>
    <p:sldId id="295" r:id="rId20"/>
    <p:sldId id="296" r:id="rId21"/>
    <p:sldId id="297" r:id="rId22"/>
    <p:sldId id="298" r:id="rId23"/>
    <p:sldId id="262" r:id="rId24"/>
    <p:sldId id="263" r:id="rId25"/>
    <p:sldId id="264" r:id="rId26"/>
    <p:sldId id="265" r:id="rId27"/>
    <p:sldId id="267" r:id="rId28"/>
    <p:sldId id="268" r:id="rId29"/>
    <p:sldId id="281" r:id="rId30"/>
    <p:sldId id="269" r:id="rId31"/>
    <p:sldId id="318" r:id="rId32"/>
    <p:sldId id="270" r:id="rId33"/>
    <p:sldId id="289" r:id="rId34"/>
    <p:sldId id="319" r:id="rId35"/>
    <p:sldId id="277" r:id="rId36"/>
    <p:sldId id="276" r:id="rId37"/>
    <p:sldId id="320" r:id="rId38"/>
    <p:sldId id="279" r:id="rId39"/>
    <p:sldId id="321" r:id="rId40"/>
    <p:sldId id="313" r:id="rId41"/>
    <p:sldId id="317" r:id="rId42"/>
    <p:sldId id="322" r:id="rId43"/>
    <p:sldId id="323" r:id="rId44"/>
    <p:sldId id="315" r:id="rId45"/>
    <p:sldId id="316" r:id="rId46"/>
    <p:sldId id="32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>
        <p:scale>
          <a:sx n="100" d="100"/>
          <a:sy n="100" d="100"/>
        </p:scale>
        <p:origin x="-19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B06E-D98C-459A-83CA-B6D29ECD0F6A}" type="datetimeFigureOut">
              <a:rPr lang="en-US" smtClean="0"/>
              <a:t>2015-02-08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hu-HU" dirty="0" smtClean="0"/>
              <a:t>Programozás </a:t>
            </a:r>
            <a:r>
              <a:rPr lang="hu-HU" dirty="0" err="1" smtClean="0"/>
              <a:t>Arduino-val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err="1" smtClean="0"/>
              <a:t>Lajtha</a:t>
            </a:r>
            <a:r>
              <a:rPr lang="en-US" dirty="0" smtClean="0"/>
              <a:t> Bal</a:t>
            </a:r>
            <a:r>
              <a:rPr lang="hu-HU" dirty="0" err="1" smtClean="0"/>
              <a:t>ázs</a:t>
            </a:r>
            <a:endParaRPr lang="en-US" dirty="0" smtClean="0"/>
          </a:p>
          <a:p>
            <a:r>
              <a:rPr lang="en-US" dirty="0" smtClean="0"/>
              <a:t>lajtha.balazs@tmit.bme.hu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8288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2413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45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997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80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35814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41656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7498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62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334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  <a:endParaRPr lang="en-US" dirty="0"/>
          </a:p>
        </p:txBody>
      </p:sp>
      <p:sp>
        <p:nvSpPr>
          <p:cNvPr id="11" name="Téglalap 10"/>
          <p:cNvSpPr/>
          <p:nvPr/>
        </p:nvSpPr>
        <p:spPr>
          <a:xfrm>
            <a:off x="5918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37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65024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70866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64</a:t>
            </a:r>
            <a:endParaRPr lang="en-US" dirty="0"/>
          </a:p>
        </p:txBody>
      </p:sp>
      <p:sp>
        <p:nvSpPr>
          <p:cNvPr id="14" name="Lefelé nyíl 13"/>
          <p:cNvSpPr/>
          <p:nvPr/>
        </p:nvSpPr>
        <p:spPr>
          <a:xfrm>
            <a:off x="4521200" y="3429000"/>
            <a:ext cx="482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 15"/>
          <p:cNvSpPr/>
          <p:nvPr/>
        </p:nvSpPr>
        <p:spPr>
          <a:xfrm>
            <a:off x="18288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églalap 16"/>
          <p:cNvSpPr/>
          <p:nvPr/>
        </p:nvSpPr>
        <p:spPr>
          <a:xfrm>
            <a:off x="24130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29972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églalap 18"/>
          <p:cNvSpPr/>
          <p:nvPr/>
        </p:nvSpPr>
        <p:spPr>
          <a:xfrm>
            <a:off x="35814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églalap 19"/>
          <p:cNvSpPr/>
          <p:nvPr/>
        </p:nvSpPr>
        <p:spPr>
          <a:xfrm>
            <a:off x="41656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47498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églalap 21"/>
          <p:cNvSpPr/>
          <p:nvPr/>
        </p:nvSpPr>
        <p:spPr>
          <a:xfrm>
            <a:off x="53340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églalap 22"/>
          <p:cNvSpPr/>
          <p:nvPr/>
        </p:nvSpPr>
        <p:spPr>
          <a:xfrm>
            <a:off x="5918200" y="448627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églalap 23"/>
          <p:cNvSpPr/>
          <p:nvPr/>
        </p:nvSpPr>
        <p:spPr>
          <a:xfrm>
            <a:off x="65024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églalap 24"/>
          <p:cNvSpPr/>
          <p:nvPr/>
        </p:nvSpPr>
        <p:spPr>
          <a:xfrm>
            <a:off x="70866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r>
              <a:rPr lang="hu-HU" dirty="0" smtClean="0"/>
              <a:t> kód felépítése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r>
              <a:rPr lang="hu-HU" dirty="0" smtClean="0"/>
              <a:t> program életciklusa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err="1" smtClean="0"/>
              <a:t>Setup</a:t>
            </a:r>
            <a:r>
              <a:rPr lang="hu-HU" dirty="0" smtClean="0"/>
              <a:t> egyszer fut le</a:t>
            </a:r>
          </a:p>
          <a:p>
            <a:r>
              <a:rPr lang="hu-HU" dirty="0" err="1" smtClean="0"/>
              <a:t>Loop</a:t>
            </a:r>
            <a:r>
              <a:rPr lang="hu-HU" dirty="0" smtClean="0"/>
              <a:t> újra és újra</a:t>
            </a:r>
            <a:endParaRPr lang="en-US" dirty="0" smtClean="0"/>
          </a:p>
        </p:txBody>
      </p:sp>
      <p:cxnSp>
        <p:nvCxnSpPr>
          <p:cNvPr id="5" name="Egyenes összekötő nyíllal 4"/>
          <p:cNvCxnSpPr>
            <a:endCxn id="6" idx="0"/>
          </p:cNvCxnSpPr>
          <p:nvPr/>
        </p:nvCxnSpPr>
        <p:spPr>
          <a:xfrm>
            <a:off x="6934200" y="1957387"/>
            <a:ext cx="0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kerekített téglalap 5"/>
          <p:cNvSpPr/>
          <p:nvPr/>
        </p:nvSpPr>
        <p:spPr>
          <a:xfrm>
            <a:off x="6362700" y="2352675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</a:t>
            </a:r>
            <a:r>
              <a:rPr lang="hu-HU" dirty="0" err="1" smtClean="0"/>
              <a:t>etup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10" name="Egyenes összekötő nyíllal 9"/>
          <p:cNvCxnSpPr>
            <a:stCxn id="6" idx="2"/>
            <a:endCxn id="12" idx="0"/>
          </p:cNvCxnSpPr>
          <p:nvPr/>
        </p:nvCxnSpPr>
        <p:spPr>
          <a:xfrm>
            <a:off x="6934200" y="2886075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kerekített téglalap 11"/>
          <p:cNvSpPr/>
          <p:nvPr/>
        </p:nvSpPr>
        <p:spPr>
          <a:xfrm>
            <a:off x="6362700" y="36195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</a:t>
            </a:r>
            <a:r>
              <a:rPr lang="hu-HU" dirty="0" err="1" smtClean="0"/>
              <a:t>oop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26" name="Egyenes összekötő nyíllal 25"/>
          <p:cNvCxnSpPr/>
          <p:nvPr/>
        </p:nvCxnSpPr>
        <p:spPr>
          <a:xfrm>
            <a:off x="6096000" y="325278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12" idx="2"/>
          </p:cNvCxnSpPr>
          <p:nvPr/>
        </p:nvCxnSpPr>
        <p:spPr>
          <a:xfrm>
            <a:off x="6934200" y="41529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 flipH="1">
            <a:off x="60960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 flipV="1">
            <a:off x="6096000" y="3252787"/>
            <a:ext cx="0" cy="139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zis 36"/>
          <p:cNvSpPr/>
          <p:nvPr/>
        </p:nvSpPr>
        <p:spPr>
          <a:xfrm>
            <a:off x="6819900" y="17145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Szünetek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Space</a:t>
            </a:r>
            <a:r>
              <a:rPr lang="hu-HU" dirty="0" smtClean="0"/>
              <a:t>, TAB</a:t>
            </a:r>
          </a:p>
          <a:p>
            <a:pPr lvl="1"/>
            <a:r>
              <a:rPr lang="hu-HU" dirty="0" smtClean="0"/>
              <a:t>Bárhol lehet használni</a:t>
            </a:r>
          </a:p>
          <a:p>
            <a:r>
              <a:rPr lang="hu-HU" dirty="0" smtClean="0"/>
              <a:t>Soremelés (Enter)</a:t>
            </a:r>
          </a:p>
          <a:p>
            <a:pPr lvl="1"/>
            <a:r>
              <a:rPr lang="hu-HU" dirty="0" smtClean="0"/>
              <a:t>Bárhol, kivéve </a:t>
            </a:r>
            <a:r>
              <a:rPr lang="hu-HU" dirty="0" err="1" smtClean="0"/>
              <a:t>stringek</a:t>
            </a:r>
            <a:r>
              <a:rPr lang="hu-HU" dirty="0" smtClean="0"/>
              <a:t> belsejében</a:t>
            </a:r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4267200" y="3867834"/>
            <a:ext cx="411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 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∏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hosszú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847725" y="4805065"/>
            <a:ext cx="7086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</a:t>
            </a:r>
            <a:r>
              <a:rPr lang="en-US" dirty="0" smtClean="0">
                <a:solidFill>
                  <a:schemeClr val="tx1"/>
                </a:solidFill>
              </a:rPr>
              <a:t>\n</a:t>
            </a:r>
            <a:r>
              <a:rPr lang="hu-HU" dirty="0" smtClean="0"/>
              <a:t>hosszú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09800" y="5334000"/>
            <a:ext cx="411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hosszuString</a:t>
            </a:r>
            <a:r>
              <a:rPr lang="hu-HU" dirty="0" smtClean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hu-HU" dirty="0" smtClean="0"/>
              <a:t>egy hosszú,</a:t>
            </a:r>
            <a:r>
              <a:rPr lang="en-US" dirty="0" smtClean="0"/>
              <a:t>” +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“</a:t>
            </a:r>
            <a:r>
              <a:rPr lang="hu-HU" dirty="0" smtClean="0"/>
              <a:t>hosszú </a:t>
            </a:r>
            <a:r>
              <a:rPr lang="hu-HU" dirty="0" err="1" smtClean="0"/>
              <a:t>String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1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Kommentek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Egysoros</a:t>
            </a:r>
            <a:r>
              <a:rPr lang="en-US" dirty="0" smtClean="0"/>
              <a:t> </a:t>
            </a:r>
            <a:r>
              <a:rPr lang="en-US" dirty="0" err="1" smtClean="0"/>
              <a:t>komment</a:t>
            </a:r>
            <a:endParaRPr lang="hu-H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hu-HU" dirty="0" err="1" smtClean="0"/>
              <a:t>öbbsoros</a:t>
            </a:r>
            <a:r>
              <a:rPr lang="en-US" dirty="0" smtClean="0"/>
              <a:t> </a:t>
            </a:r>
            <a:r>
              <a:rPr lang="en-US" dirty="0" err="1" smtClean="0"/>
              <a:t>komment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33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ét kapcsos zárójel közt</a:t>
            </a:r>
            <a:r>
              <a:rPr lang="en-US" dirty="0" smtClean="0"/>
              <a:t>: { }</a:t>
            </a:r>
          </a:p>
          <a:p>
            <a:r>
              <a:rPr lang="en-US" dirty="0" smtClean="0"/>
              <a:t>B</a:t>
            </a:r>
            <a:r>
              <a:rPr lang="hu-HU" dirty="0" err="1" smtClean="0"/>
              <a:t>árhol</a:t>
            </a:r>
            <a:r>
              <a:rPr lang="hu-HU" dirty="0" smtClean="0"/>
              <a:t> lehet </a:t>
            </a:r>
            <a:r>
              <a:rPr lang="hu-HU" dirty="0" err="1" smtClean="0"/>
              <a:t>használn</a:t>
            </a:r>
            <a:r>
              <a:rPr lang="en-US" dirty="0" err="1" smtClean="0"/>
              <a:t>i</a:t>
            </a:r>
            <a:endParaRPr lang="hu-HU" dirty="0" smtClean="0"/>
          </a:p>
          <a:p>
            <a:r>
              <a:rPr lang="hu-HU" dirty="0" smtClean="0"/>
              <a:t>Forráskód logikai egységeit zárja közre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aVariable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V</a:t>
            </a:r>
            <a:r>
              <a:rPr lang="hu-HU" dirty="0" err="1" smtClean="0"/>
              <a:t>áltozó</a:t>
            </a:r>
            <a:r>
              <a:rPr lang="hu-HU" dirty="0" smtClean="0"/>
              <a:t> típusa</a:t>
            </a:r>
          </a:p>
          <a:p>
            <a:r>
              <a:rPr lang="hu-HU" dirty="0" smtClean="0"/>
              <a:t>Változó neve</a:t>
            </a:r>
          </a:p>
        </p:txBody>
      </p:sp>
    </p:spTree>
    <p:extLst>
      <p:ext uri="{BB962C8B-B14F-4D97-AF65-F5344CB8AC3E}">
        <p14:creationId xmlns:p14="http://schemas.microsoft.com/office/powerpoint/2010/main" val="10101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3352800"/>
            <a:ext cx="2743200" cy="304407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025270"/>
            <a:ext cx="18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3886200"/>
            <a:ext cx="2743200" cy="113907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4384595"/>
            <a:ext cx="181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Procedurális programozás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utasítások sorozata</a:t>
            </a:r>
          </a:p>
          <a:p>
            <a:pPr lvl="1"/>
            <a:r>
              <a:rPr lang="hu-HU" dirty="0" smtClean="0"/>
              <a:t>Struktúrák és változók értékeinek módosítása</a:t>
            </a:r>
          </a:p>
          <a:p>
            <a:pPr lvl="1"/>
            <a:r>
              <a:rPr lang="hu-HU" dirty="0" smtClean="0"/>
              <a:t>Kommunikáció a külvilággal</a:t>
            </a:r>
          </a:p>
          <a:p>
            <a:pPr lvl="1"/>
            <a:r>
              <a:rPr lang="hu-HU" dirty="0"/>
              <a:t>A következő </a:t>
            </a:r>
            <a:r>
              <a:rPr lang="hu-HU" dirty="0" smtClean="0"/>
              <a:t>utasítás</a:t>
            </a:r>
            <a:r>
              <a:rPr lang="hu-HU" dirty="0"/>
              <a:t> </a:t>
            </a:r>
            <a:r>
              <a:rPr lang="hu-HU" dirty="0" smtClean="0"/>
              <a:t>meghatározása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4384595"/>
            <a:ext cx="2743200" cy="461665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4384595"/>
            <a:ext cx="188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5257800"/>
            <a:ext cx="2743200" cy="1066801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710535"/>
            <a:ext cx="18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 láthatósága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azon a blokkon belül, ahol deklarálva volt</a:t>
            </a:r>
            <a:endParaRPr lang="hu-HU" dirty="0"/>
          </a:p>
          <a:p>
            <a:r>
              <a:rPr lang="hu-HU" dirty="0" smtClean="0"/>
              <a:t>Mindig az után, hogy deklarálva lett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304800" y="3276600"/>
            <a:ext cx="2971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int i </a:t>
            </a:r>
            <a:r>
              <a:rPr lang="en-US" dirty="0" smtClean="0"/>
              <a:t>= 1;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3;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  <a:endParaRPr lang="en-US" dirty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i</a:t>
            </a:r>
            <a:r>
              <a:rPr lang="en-US" dirty="0" smtClean="0"/>
              <a:t> + 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33375" y="5791200"/>
            <a:ext cx="2743200" cy="381000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3276600" y="5710535"/>
            <a:ext cx="198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</a:rPr>
              <a:t>áthatósága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– logikai változó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hu-HU" dirty="0" err="1"/>
              <a:t>oolean</a:t>
            </a:r>
            <a:r>
              <a:rPr lang="hu-HU" dirty="0"/>
              <a:t> </a:t>
            </a:r>
            <a:r>
              <a:rPr lang="en-US" dirty="0" smtClean="0"/>
              <a:t>b = </a:t>
            </a:r>
            <a:r>
              <a:rPr lang="en-US" dirty="0"/>
              <a:t>true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1 byte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hu-HU" dirty="0" smtClean="0"/>
              <a:t>ét értéket vehet fel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 </a:t>
            </a:r>
            <a:r>
              <a:rPr lang="hu-HU" dirty="0" smtClean="0"/>
              <a:t>igaz</a:t>
            </a:r>
          </a:p>
          <a:p>
            <a:pPr lvl="1"/>
            <a:r>
              <a:rPr lang="hu-HU" dirty="0" err="1" smtClean="0"/>
              <a:t>false</a:t>
            </a:r>
            <a:r>
              <a:rPr lang="hu-HU" dirty="0" smtClean="0"/>
              <a:t> hamis</a:t>
            </a:r>
          </a:p>
        </p:txBody>
      </p:sp>
    </p:spTree>
    <p:extLst>
      <p:ext uri="{BB962C8B-B14F-4D97-AF65-F5344CB8AC3E}">
        <p14:creationId xmlns:p14="http://schemas.microsoft.com/office/powerpoint/2010/main" val="16361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- byte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char c = 65;</a:t>
            </a:r>
          </a:p>
          <a:p>
            <a:pPr marL="0" indent="0">
              <a:buNone/>
            </a:pPr>
            <a:r>
              <a:rPr lang="en-US" dirty="0" smtClean="0"/>
              <a:t>char a = ‘a’;</a:t>
            </a:r>
            <a:endParaRPr lang="hu-HU" dirty="0" smtClean="0"/>
          </a:p>
          <a:p>
            <a:pPr marL="0" indent="0">
              <a:buNone/>
            </a:pPr>
            <a:r>
              <a:rPr lang="en-US" dirty="0"/>
              <a:t>byte </a:t>
            </a:r>
            <a:r>
              <a:rPr lang="en-US" dirty="0" err="1"/>
              <a:t>bt</a:t>
            </a:r>
            <a:r>
              <a:rPr lang="en-US" dirty="0"/>
              <a:t> = B00001010</a:t>
            </a:r>
            <a:r>
              <a:rPr lang="en-US" dirty="0" smtClean="0"/>
              <a:t>;</a:t>
            </a:r>
          </a:p>
          <a:p>
            <a:r>
              <a:rPr lang="hu-HU" dirty="0" smtClean="0"/>
              <a:t>1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</a:t>
            </a:r>
            <a:r>
              <a:rPr lang="hu-HU" dirty="0" smtClean="0"/>
              <a:t>-</a:t>
            </a:r>
            <a:r>
              <a:rPr lang="en-US" dirty="0" smtClean="0"/>
              <a:t>128</a:t>
            </a:r>
            <a:endParaRPr lang="hu-HU" dirty="0"/>
          </a:p>
          <a:p>
            <a:r>
              <a:rPr lang="hu-HU" dirty="0"/>
              <a:t>Legnagyobb érték: </a:t>
            </a:r>
            <a:r>
              <a:rPr lang="en-US" dirty="0" smtClean="0"/>
              <a:t>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hu-HU" dirty="0" smtClean="0"/>
              <a:t>- egész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/>
              <a:t>s </a:t>
            </a:r>
            <a:r>
              <a:rPr lang="en-US" dirty="0"/>
              <a:t>= </a:t>
            </a:r>
            <a:r>
              <a:rPr lang="en-US" dirty="0" smtClean="0"/>
              <a:t>7115</a:t>
            </a:r>
            <a:r>
              <a:rPr lang="en-US" dirty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int i </a:t>
            </a:r>
            <a:r>
              <a:rPr lang="en-US" dirty="0"/>
              <a:t>= 5917;</a:t>
            </a:r>
          </a:p>
          <a:p>
            <a:r>
              <a:rPr lang="hu-HU" dirty="0" smtClean="0"/>
              <a:t>2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-32,768 </a:t>
            </a:r>
          </a:p>
          <a:p>
            <a:r>
              <a:rPr lang="hu-HU" dirty="0"/>
              <a:t>Legnagyobb érték: </a:t>
            </a:r>
            <a:r>
              <a:rPr lang="hu-HU" dirty="0" smtClean="0"/>
              <a:t>32,767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hu-HU" dirty="0" smtClean="0"/>
              <a:t>– hosszú egész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l = 67344231</a:t>
            </a:r>
            <a:r>
              <a:rPr lang="en-US" dirty="0" smtClean="0"/>
              <a:t>;</a:t>
            </a:r>
          </a:p>
          <a:p>
            <a:r>
              <a:rPr lang="hu-HU" dirty="0" smtClean="0"/>
              <a:t>4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-2,147,483,648 </a:t>
            </a:r>
            <a:endParaRPr lang="hu-HU" dirty="0" smtClean="0"/>
          </a:p>
          <a:p>
            <a:r>
              <a:rPr lang="hu-HU" dirty="0" smtClean="0"/>
              <a:t>Legnagyobb érték: 2,147,483,647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53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- karakterlánc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hu-HU" dirty="0" smtClean="0"/>
              <a:t>”Hello World!”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2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</a:t>
            </a:r>
            <a:r>
              <a:rPr lang="en-US" dirty="0" smtClean="0"/>
              <a:t>– t</a:t>
            </a:r>
            <a:r>
              <a:rPr lang="hu-HU" dirty="0" err="1" smtClean="0"/>
              <a:t>ömb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i</a:t>
            </a:r>
            <a:r>
              <a:rPr lang="hu-HU" dirty="0" smtClean="0"/>
              <a:t>nt </a:t>
            </a:r>
            <a:r>
              <a:rPr lang="hu-HU" dirty="0" err="1" smtClean="0"/>
              <a:t>numbers</a:t>
            </a:r>
            <a:r>
              <a:rPr lang="en-US" dirty="0" smtClean="0"/>
              <a:t>[] = {1 , 1, 2, 3, 5, 8, 13};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otherNumbers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[0] = 1;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[1] </a:t>
            </a:r>
            <a:r>
              <a:rPr lang="en-US" dirty="0"/>
              <a:t>=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otherNumbers</a:t>
            </a:r>
            <a:r>
              <a:rPr lang="en-US" dirty="0" smtClean="0"/>
              <a:t>[2] </a:t>
            </a:r>
            <a:r>
              <a:rPr lang="en-US" dirty="0"/>
              <a:t>= 3</a:t>
            </a:r>
            <a:r>
              <a:rPr lang="en-US" dirty="0" smtClean="0"/>
              <a:t>;</a:t>
            </a:r>
          </a:p>
          <a:p>
            <a:r>
              <a:rPr lang="hu-HU" dirty="0" smtClean="0"/>
              <a:t>Fix méret és típus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Felhasználói </a:t>
            </a:r>
            <a:r>
              <a:rPr lang="hu-HU" dirty="0" err="1" smtClean="0"/>
              <a:t>interakcó</a:t>
            </a:r>
            <a:r>
              <a:rPr lang="hu-HU" dirty="0" smtClean="0"/>
              <a:t>: soros port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smtClean="0"/>
              <a:t>(9600);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Serial.setTimeout</a:t>
            </a:r>
            <a:r>
              <a:rPr lang="hu-HU" dirty="0" smtClean="0"/>
              <a:t>(</a:t>
            </a:r>
            <a:r>
              <a:rPr lang="en-US" dirty="0"/>
              <a:t>3</a:t>
            </a:r>
            <a:r>
              <a:rPr lang="en-US" dirty="0" smtClean="0"/>
              <a:t>0000</a:t>
            </a:r>
            <a:r>
              <a:rPr lang="hu-H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(“Hello World!”);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readData</a:t>
            </a:r>
            <a:r>
              <a:rPr lang="en-US" dirty="0" smtClean="0"/>
              <a:t> = </a:t>
            </a:r>
            <a:r>
              <a:rPr lang="en-US" dirty="0" err="1" smtClean="0"/>
              <a:t>Serial.parseInt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968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Feladat lebontása elemi </a:t>
            </a:r>
            <a:r>
              <a:rPr lang="hu-HU" dirty="0" smtClean="0"/>
              <a:t>lépésekre</a:t>
            </a:r>
          </a:p>
          <a:p>
            <a:r>
              <a:rPr lang="hu-HU" dirty="0" smtClean="0"/>
              <a:t>Feladat</a:t>
            </a:r>
          </a:p>
          <a:p>
            <a:pPr lvl="1"/>
            <a:r>
              <a:rPr lang="hu-HU" dirty="0" smtClean="0"/>
              <a:t>Bemenet</a:t>
            </a:r>
          </a:p>
          <a:p>
            <a:pPr lvl="1"/>
            <a:r>
              <a:rPr lang="hu-HU" dirty="0" smtClean="0"/>
              <a:t>Elvárt kimenet</a:t>
            </a:r>
          </a:p>
          <a:p>
            <a:r>
              <a:rPr lang="hu-HU" dirty="0" smtClean="0"/>
              <a:t>Elemi lépések</a:t>
            </a:r>
          </a:p>
          <a:p>
            <a:pPr lvl="1"/>
            <a:r>
              <a:rPr lang="hu-HU" dirty="0" smtClean="0"/>
              <a:t>Döntés</a:t>
            </a:r>
          </a:p>
          <a:p>
            <a:pPr lvl="1"/>
            <a:r>
              <a:rPr lang="hu-HU" dirty="0" smtClean="0"/>
              <a:t>Ismétlés</a:t>
            </a:r>
          </a:p>
          <a:p>
            <a:pPr lvl="1"/>
            <a:r>
              <a:rPr lang="hu-HU" dirty="0" smtClean="0"/>
              <a:t>A feladat kontextusának megfelelő lépések</a:t>
            </a:r>
          </a:p>
          <a:p>
            <a:r>
              <a:rPr lang="hu-HU" dirty="0"/>
              <a:t>Rögzítés</a:t>
            </a:r>
          </a:p>
          <a:p>
            <a:pPr lvl="1"/>
            <a:r>
              <a:rPr lang="hu-HU" dirty="0"/>
              <a:t>Magyar nyelv</a:t>
            </a:r>
          </a:p>
          <a:p>
            <a:pPr lvl="1"/>
            <a:r>
              <a:rPr lang="hu-HU" dirty="0" err="1"/>
              <a:t>Pszeudo</a:t>
            </a:r>
            <a:r>
              <a:rPr lang="hu-HU" dirty="0"/>
              <a:t> </a:t>
            </a:r>
            <a:r>
              <a:rPr lang="hu-HU" dirty="0" smtClean="0"/>
              <a:t>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 </a:t>
            </a:r>
            <a:r>
              <a:rPr lang="en-US" dirty="0"/>
              <a:t>= 7</a:t>
            </a:r>
            <a:r>
              <a:rPr lang="en-US" dirty="0" smtClean="0"/>
              <a:t>;</a:t>
            </a:r>
            <a:endParaRPr lang="en-US" dirty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i</a:t>
            </a:r>
            <a:r>
              <a:rPr lang="en-US" dirty="0" smtClean="0"/>
              <a:t> + j * 3;</a:t>
            </a:r>
          </a:p>
          <a:p>
            <a:pPr marL="57150" indent="0">
              <a:buNone/>
            </a:pPr>
            <a:r>
              <a:rPr lang="en-US" dirty="0" smtClean="0"/>
              <a:t>k++;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 = k % 4;</a:t>
            </a:r>
          </a:p>
        </p:txBody>
      </p:sp>
    </p:spTree>
    <p:extLst>
      <p:ext uri="{BB962C8B-B14F-4D97-AF65-F5344CB8AC3E}">
        <p14:creationId xmlns:p14="http://schemas.microsoft.com/office/powerpoint/2010/main" val="20457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r>
              <a:rPr lang="hu-HU" dirty="0" smtClean="0"/>
              <a:t>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hu-HU" dirty="0" smtClean="0"/>
              <a:t>Készíts egy összeadót: írd ki soros </a:t>
            </a:r>
            <a:r>
              <a:rPr lang="hu-HU" dirty="0" err="1" smtClean="0"/>
              <a:t>portra</a:t>
            </a:r>
            <a:r>
              <a:rPr lang="hu-HU" dirty="0" smtClean="0"/>
              <a:t> a két kapott értéket</a:t>
            </a:r>
          </a:p>
          <a:p>
            <a:pPr marL="514350" indent="-457200"/>
            <a:r>
              <a:rPr lang="hu-HU" dirty="0"/>
              <a:t>Készíts egy </a:t>
            </a:r>
            <a:r>
              <a:rPr lang="hu-HU" dirty="0" smtClean="0"/>
              <a:t>kivonót: </a:t>
            </a:r>
            <a:r>
              <a:rPr lang="hu-HU" dirty="0"/>
              <a:t>írd ki soros </a:t>
            </a:r>
            <a:r>
              <a:rPr lang="hu-HU" dirty="0" err="1"/>
              <a:t>portra</a:t>
            </a:r>
            <a:r>
              <a:rPr lang="hu-HU" dirty="0"/>
              <a:t> a két kapott </a:t>
            </a:r>
            <a:r>
              <a:rPr lang="hu-HU" dirty="0" smtClean="0"/>
              <a:t>értéket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8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true;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false;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 &amp;&amp; b;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= c </a:t>
            </a:r>
            <a:r>
              <a:rPr lang="en-US" dirty="0" smtClean="0"/>
              <a:t>||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!c;</a:t>
            </a:r>
          </a:p>
        </p:txBody>
      </p:sp>
    </p:spTree>
    <p:extLst>
      <p:ext uri="{BB962C8B-B14F-4D97-AF65-F5344CB8AC3E}">
        <p14:creationId xmlns:p14="http://schemas.microsoft.com/office/powerpoint/2010/main" val="38029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6;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j = 7;</a:t>
            </a:r>
          </a:p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/>
              <a:t>i</a:t>
            </a:r>
            <a:r>
              <a:rPr lang="hu-HU" dirty="0" smtClean="0"/>
              <a:t> </a:t>
            </a:r>
            <a:r>
              <a:rPr lang="en-US" dirty="0" smtClean="0"/>
              <a:t>&lt; j;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i</a:t>
            </a:r>
            <a:r>
              <a:rPr lang="en-US" dirty="0" smtClean="0"/>
              <a:t> == j;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 smtClean="0"/>
              <a:t> != j;</a:t>
            </a:r>
            <a:endParaRPr lang="hu-HU" dirty="0" smtClean="0"/>
          </a:p>
          <a:p>
            <a:pPr marL="514350" indent="-457200"/>
            <a:r>
              <a:rPr lang="hu-HU" dirty="0" smtClean="0"/>
              <a:t>Az összehasonlítás visszatérési értéke egy </a:t>
            </a:r>
            <a:r>
              <a:rPr lang="hu-HU" dirty="0" err="1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hu-HU" dirty="0" smtClean="0"/>
              <a:t>Készíts programot, ami kiírja hogy az első szám nagyobb-e mint a másik</a:t>
            </a:r>
          </a:p>
          <a:p>
            <a:pPr marL="514350" indent="-457200"/>
            <a:r>
              <a:rPr lang="hu-HU" dirty="0" smtClean="0"/>
              <a:t>Készíts programot, ami megmondja,</a:t>
            </a:r>
            <a:r>
              <a:rPr lang="hu-HU" dirty="0"/>
              <a:t> </a:t>
            </a:r>
            <a:r>
              <a:rPr lang="hu-HU" dirty="0" smtClean="0"/>
              <a:t>hogy osztható-e az első szám a másodikkal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859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hu-HU" dirty="0" smtClean="0"/>
              <a:t>int i</a:t>
            </a:r>
            <a:r>
              <a:rPr lang="en-US" dirty="0" smtClean="0"/>
              <a:t>;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3707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(“odd”);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57611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Készíts programot, ami kiírja a két kapott szám közül a nagyobbat</a:t>
            </a:r>
          </a:p>
        </p:txBody>
      </p:sp>
    </p:spTree>
    <p:extLst>
      <p:ext uri="{BB962C8B-B14F-4D97-AF65-F5344CB8AC3E}">
        <p14:creationId xmlns:p14="http://schemas.microsoft.com/office/powerpoint/2010/main" val="254209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delay(</a:t>
            </a:r>
            <a:r>
              <a:rPr lang="hu-HU" dirty="0" smtClean="0"/>
              <a:t>10</a:t>
            </a:r>
            <a:r>
              <a:rPr lang="en-US" dirty="0" smtClean="0"/>
              <a:t>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16821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 - 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Készíts programot, ami kiírja a számokat 1-től a kapott számig a soros </a:t>
            </a:r>
            <a:r>
              <a:rPr lang="hu-HU" dirty="0" err="1" smtClean="0"/>
              <a:t>portra</a:t>
            </a:r>
            <a:endParaRPr lang="hu-HU" dirty="0" smtClean="0"/>
          </a:p>
          <a:p>
            <a:r>
              <a:rPr lang="hu-HU" dirty="0"/>
              <a:t>Készíts programot, ami annyiszor felvillantja a </a:t>
            </a:r>
            <a:r>
              <a:rPr lang="hu-HU" dirty="0" err="1"/>
              <a:t>LED-et</a:t>
            </a:r>
            <a:r>
              <a:rPr lang="hu-HU" dirty="0"/>
              <a:t>, amennyi a kapott szám</a:t>
            </a:r>
          </a:p>
          <a:p>
            <a:r>
              <a:rPr lang="hu-HU" dirty="0" smtClean="0"/>
              <a:t>Készíts programot, ami kiírja, hogy a beolvasott szám prím-e</a:t>
            </a:r>
          </a:p>
          <a:p>
            <a:r>
              <a:rPr lang="hu-HU" dirty="0" smtClean="0"/>
              <a:t>Készíts programot, ami kiírja a kapott szám prímtényezőit</a:t>
            </a:r>
          </a:p>
        </p:txBody>
      </p:sp>
    </p:spTree>
    <p:extLst>
      <p:ext uri="{BB962C8B-B14F-4D97-AF65-F5344CB8AC3E}">
        <p14:creationId xmlns:p14="http://schemas.microsoft.com/office/powerpoint/2010/main" val="24019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Algoritmusok – prímszámok 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melyik számig vizsgáljuk a számokat</a:t>
            </a:r>
          </a:p>
          <a:p>
            <a:r>
              <a:rPr lang="hu-HU" dirty="0" smtClean="0"/>
              <a:t>Kimenet: a prímszámok listája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 smtClean="0"/>
              <a:t>Két szám összehasonlítása</a:t>
            </a:r>
          </a:p>
          <a:p>
            <a:pPr lvl="1"/>
            <a:r>
              <a:rPr lang="hu-HU" dirty="0" smtClean="0"/>
              <a:t>Következő szám elkérése</a:t>
            </a:r>
          </a:p>
          <a:p>
            <a:pPr lvl="1"/>
            <a:r>
              <a:rPr lang="hu-HU" dirty="0" smtClean="0"/>
              <a:t>Szám maradékos osztása másik számmal</a:t>
            </a:r>
          </a:p>
          <a:p>
            <a:pPr lvl="1"/>
            <a:r>
              <a:rPr lang="hu-HU" dirty="0" smtClean="0"/>
              <a:t>Szám rögzítése a kimeneti listában</a:t>
            </a:r>
          </a:p>
        </p:txBody>
      </p:sp>
    </p:spTree>
    <p:extLst>
      <p:ext uri="{BB962C8B-B14F-4D97-AF65-F5344CB8AC3E}">
        <p14:creationId xmlns:p14="http://schemas.microsoft.com/office/powerpoint/2010/main" val="7902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doNothing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Viss</a:t>
            </a:r>
            <a:r>
              <a:rPr lang="hu-HU" dirty="0" err="1" smtClean="0"/>
              <a:t>zatérési</a:t>
            </a:r>
            <a:r>
              <a:rPr lang="hu-HU" dirty="0" smtClean="0"/>
              <a:t> érték típusa</a:t>
            </a:r>
            <a:endParaRPr lang="en-US" dirty="0" smtClean="0"/>
          </a:p>
          <a:p>
            <a:pPr lvl="1"/>
            <a:r>
              <a:rPr lang="hu-HU" dirty="0" err="1" smtClean="0"/>
              <a:t>void</a:t>
            </a:r>
            <a:r>
              <a:rPr lang="hu-HU" dirty="0" smtClean="0"/>
              <a:t> nem </a:t>
            </a:r>
            <a:r>
              <a:rPr lang="en-US" dirty="0" smtClean="0"/>
              <a:t>ad </a:t>
            </a:r>
            <a:r>
              <a:rPr lang="en-US" dirty="0" err="1" smtClean="0"/>
              <a:t>viss</a:t>
            </a:r>
            <a:r>
              <a:rPr lang="hu-HU" dirty="0" err="1" smtClean="0"/>
              <a:t>za</a:t>
            </a:r>
            <a:r>
              <a:rPr lang="hu-HU" dirty="0" smtClean="0"/>
              <a:t> semmit</a:t>
            </a:r>
          </a:p>
          <a:p>
            <a:r>
              <a:rPr lang="hu-HU" dirty="0" smtClean="0"/>
              <a:t>Metódus neve</a:t>
            </a:r>
          </a:p>
          <a:p>
            <a:r>
              <a:rPr lang="hu-HU" dirty="0" smtClean="0"/>
              <a:t>Metódus törzse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062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Metódus-hívása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add(4,7);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79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- 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 két metódust, az egyik az S, a másik a O betűt villogja </a:t>
            </a:r>
            <a:r>
              <a:rPr lang="hu-HU" dirty="0" err="1" smtClean="0"/>
              <a:t>LED-en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6493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S.O.S emlékeztető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 . . _ _ _ . . </a:t>
            </a:r>
            <a:r>
              <a:rPr lang="hu-HU" dirty="0" smtClean="0"/>
              <a:t>.</a:t>
            </a:r>
          </a:p>
          <a:p>
            <a:r>
              <a:rPr lang="hu-HU" dirty="0" smtClean="0"/>
              <a:t>Hosszúságok:</a:t>
            </a:r>
          </a:p>
          <a:p>
            <a:pPr lvl="1"/>
            <a:r>
              <a:rPr lang="hu-HU" dirty="0" smtClean="0"/>
              <a:t>Pötty: 1</a:t>
            </a:r>
          </a:p>
          <a:p>
            <a:pPr lvl="1"/>
            <a:r>
              <a:rPr lang="hu-HU" dirty="0" smtClean="0"/>
              <a:t>Vonás: 3</a:t>
            </a:r>
          </a:p>
          <a:p>
            <a:pPr lvl="1"/>
            <a:r>
              <a:rPr lang="hu-HU" dirty="0" smtClean="0"/>
              <a:t>Jelek közti szünet: 1</a:t>
            </a:r>
          </a:p>
          <a:p>
            <a:pPr lvl="1"/>
            <a:r>
              <a:rPr lang="hu-HU" dirty="0" smtClean="0"/>
              <a:t>Betűk közti szünet: 3</a:t>
            </a:r>
          </a:p>
          <a:p>
            <a:pPr lvl="1"/>
            <a:r>
              <a:rPr lang="hu-HU" dirty="0" smtClean="0"/>
              <a:t>Szavak közti szünet: 7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526499" y="6460093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HelloWorld.ino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visszatérési érték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giveMeFive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5;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return</a:t>
            </a:r>
            <a:r>
              <a:rPr lang="hu-HU" dirty="0" smtClean="0"/>
              <a:t> utasítással lehet visszaadni értéket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856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paraméterek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Paraméter típusa</a:t>
            </a:r>
          </a:p>
          <a:p>
            <a:r>
              <a:rPr lang="hu-HU" dirty="0" smtClean="0"/>
              <a:t>Paraméter neve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887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feladatok 2.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 metódust, ami visszaadja két szám közül a kisebbet</a:t>
            </a:r>
          </a:p>
          <a:p>
            <a:r>
              <a:rPr lang="hu-HU" dirty="0" smtClean="0"/>
              <a:t>Készíts metódust, ami elvillogja a soros </a:t>
            </a:r>
            <a:r>
              <a:rPr lang="hu-HU" dirty="0" err="1" smtClean="0"/>
              <a:t>borton</a:t>
            </a:r>
            <a:r>
              <a:rPr lang="hu-HU" dirty="0" smtClean="0"/>
              <a:t> beolvasott betűt</a:t>
            </a:r>
          </a:p>
        </p:txBody>
      </p:sp>
    </p:spTree>
    <p:extLst>
      <p:ext uri="{BB962C8B-B14F-4D97-AF65-F5344CB8AC3E}">
        <p14:creationId xmlns:p14="http://schemas.microsoft.com/office/powerpoint/2010/main" val="40585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Algoritmusok – prímszámok 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melyik számig vizsgáljuk a számokat</a:t>
            </a:r>
          </a:p>
          <a:p>
            <a:r>
              <a:rPr lang="hu-HU" dirty="0" smtClean="0"/>
              <a:t>Kimenet: a prímszámok listája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 smtClean="0"/>
              <a:t>Két szám összehasonlítása</a:t>
            </a:r>
          </a:p>
          <a:p>
            <a:pPr lvl="1"/>
            <a:r>
              <a:rPr lang="hu-HU" dirty="0" smtClean="0"/>
              <a:t>Következő szám elkérése</a:t>
            </a:r>
          </a:p>
          <a:p>
            <a:pPr lvl="1"/>
            <a:r>
              <a:rPr lang="hu-HU" b="1" dirty="0" smtClean="0"/>
              <a:t>Gyökvonás</a:t>
            </a:r>
          </a:p>
          <a:p>
            <a:pPr lvl="1"/>
            <a:r>
              <a:rPr lang="hu-HU" dirty="0" smtClean="0"/>
              <a:t>Szám maradékos osztása másik számmal</a:t>
            </a:r>
          </a:p>
          <a:p>
            <a:pPr lvl="1"/>
            <a:r>
              <a:rPr lang="hu-HU" dirty="0" smtClean="0"/>
              <a:t>Szám rögzítése a kimeneti listában</a:t>
            </a:r>
          </a:p>
        </p:txBody>
      </p:sp>
    </p:spTree>
    <p:extLst>
      <p:ext uri="{BB962C8B-B14F-4D97-AF65-F5344CB8AC3E}">
        <p14:creationId xmlns:p14="http://schemas.microsoft.com/office/powerpoint/2010/main" val="33615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Algoritmusok – legkisebb elem megkeresése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a legkisebb elem</a:t>
            </a:r>
          </a:p>
          <a:p>
            <a:r>
              <a:rPr lang="hu-HU" dirty="0" smtClean="0"/>
              <a:t>Elemi lépések:</a:t>
            </a:r>
          </a:p>
          <a:p>
            <a:pPr lvl="1"/>
            <a:r>
              <a:rPr lang="hu-HU" dirty="0"/>
              <a:t>Értékek számának lekérdezése</a:t>
            </a:r>
          </a:p>
          <a:p>
            <a:pPr lvl="1"/>
            <a:r>
              <a:rPr lang="hu-HU" dirty="0"/>
              <a:t>Elem kiolvasása pozícióról</a:t>
            </a:r>
          </a:p>
          <a:p>
            <a:pPr lvl="1"/>
            <a:r>
              <a:rPr lang="hu-HU" dirty="0"/>
              <a:t>Értékek átmeneti tárolása</a:t>
            </a:r>
          </a:p>
          <a:p>
            <a:pPr lvl="1"/>
            <a:r>
              <a:rPr lang="hu-HU" dirty="0"/>
              <a:t>Értékek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22915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Algoritmusok – legkisebb elem megkeresése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8288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2413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45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997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80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35814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41656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7498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62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3340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  <a:endParaRPr lang="en-US" dirty="0"/>
          </a:p>
        </p:txBody>
      </p:sp>
      <p:sp>
        <p:nvSpPr>
          <p:cNvPr id="11" name="Téglalap 10"/>
          <p:cNvSpPr/>
          <p:nvPr/>
        </p:nvSpPr>
        <p:spPr>
          <a:xfrm>
            <a:off x="5918200" y="259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37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65024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7086600" y="260032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64</a:t>
            </a:r>
            <a:endParaRPr lang="en-US" dirty="0"/>
          </a:p>
        </p:txBody>
      </p:sp>
      <p:sp>
        <p:nvSpPr>
          <p:cNvPr id="14" name="Lefelé nyíl 13"/>
          <p:cNvSpPr/>
          <p:nvPr/>
        </p:nvSpPr>
        <p:spPr>
          <a:xfrm>
            <a:off x="4521200" y="3429000"/>
            <a:ext cx="482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églalap 14"/>
          <p:cNvSpPr/>
          <p:nvPr/>
        </p:nvSpPr>
        <p:spPr>
          <a:xfrm>
            <a:off x="4533900" y="44958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elemek rendezett listája</a:t>
            </a:r>
          </a:p>
          <a:p>
            <a:r>
              <a:rPr lang="hu-HU" dirty="0" smtClean="0"/>
              <a:t>Elemi lépések</a:t>
            </a:r>
            <a:endParaRPr lang="en-US" dirty="0" smtClean="0"/>
          </a:p>
          <a:p>
            <a:pPr lvl="1"/>
            <a:r>
              <a:rPr lang="hu-HU" dirty="0" smtClean="0"/>
              <a:t>Értékek számának lekérdezése</a:t>
            </a:r>
          </a:p>
          <a:p>
            <a:pPr lvl="1"/>
            <a:r>
              <a:rPr lang="hu-HU" dirty="0" smtClean="0"/>
              <a:t>Elem kiolvasása pozícióról</a:t>
            </a:r>
          </a:p>
          <a:p>
            <a:pPr lvl="1"/>
            <a:r>
              <a:rPr lang="hu-HU" dirty="0" smtClean="0"/>
              <a:t>Érték törlése</a:t>
            </a:r>
          </a:p>
          <a:p>
            <a:pPr lvl="1"/>
            <a:r>
              <a:rPr lang="hu-HU" dirty="0" smtClean="0"/>
              <a:t>Értékek átmeneti tárolása</a:t>
            </a:r>
          </a:p>
          <a:p>
            <a:pPr lvl="1"/>
            <a:r>
              <a:rPr lang="hu-HU" dirty="0" smtClean="0"/>
              <a:t>Értékek összehasonlítása</a:t>
            </a:r>
          </a:p>
          <a:p>
            <a:pPr lvl="1"/>
            <a:r>
              <a:rPr lang="hu-HU" dirty="0" smtClean="0"/>
              <a:t>Érték kiírási a kimeneti tömbbe</a:t>
            </a:r>
          </a:p>
        </p:txBody>
      </p:sp>
    </p:spTree>
    <p:extLst>
      <p:ext uri="{BB962C8B-B14F-4D97-AF65-F5344CB8AC3E}">
        <p14:creationId xmlns:p14="http://schemas.microsoft.com/office/powerpoint/2010/main" val="22122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Algoritmusok – rendezés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Bemenet: elemek listája</a:t>
            </a:r>
          </a:p>
          <a:p>
            <a:r>
              <a:rPr lang="hu-HU" dirty="0" smtClean="0"/>
              <a:t>Kimenet: elemek rendezett listája</a:t>
            </a:r>
          </a:p>
          <a:p>
            <a:r>
              <a:rPr lang="hu-HU" dirty="0" smtClean="0"/>
              <a:t>Elemi lépések</a:t>
            </a:r>
            <a:endParaRPr lang="en-US" dirty="0" smtClean="0"/>
          </a:p>
          <a:p>
            <a:pPr lvl="1"/>
            <a:r>
              <a:rPr lang="hu-HU" dirty="0" smtClean="0"/>
              <a:t>Legkisebb érték megkeresése</a:t>
            </a:r>
          </a:p>
          <a:p>
            <a:pPr lvl="1"/>
            <a:r>
              <a:rPr lang="hu-HU" dirty="0" smtClean="0"/>
              <a:t>Érték törlése</a:t>
            </a:r>
          </a:p>
          <a:p>
            <a:pPr lvl="1"/>
            <a:r>
              <a:rPr lang="hu-HU" dirty="0"/>
              <a:t>Érték kiírási a kimeneti </a:t>
            </a:r>
            <a:r>
              <a:rPr lang="hu-HU" dirty="0" smtClean="0"/>
              <a:t>tömbbe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55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1077</Words>
  <Application>Microsoft Office PowerPoint</Application>
  <PresentationFormat>Diavetítés a képernyőre (4:3 oldalarány)</PresentationFormat>
  <Paragraphs>353</Paragraphs>
  <Slides>46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47" baseType="lpstr">
      <vt:lpstr>Office-téma</vt:lpstr>
      <vt:lpstr>Programozás Arduino-val</vt:lpstr>
      <vt:lpstr>Procedurális programozás</vt:lpstr>
      <vt:lpstr>Algoritmusok</vt:lpstr>
      <vt:lpstr>Algoritmusok – prímszámok keresése</vt:lpstr>
      <vt:lpstr>Algoritmusok – prímszámok keresése</vt:lpstr>
      <vt:lpstr>Algoritmusok – legkisebb elem megkeresése</vt:lpstr>
      <vt:lpstr>Algoritmusok – legkisebb elem megkeresése</vt:lpstr>
      <vt:lpstr>Algoritmusok – rendezés</vt:lpstr>
      <vt:lpstr>Algoritmusok – rendezés</vt:lpstr>
      <vt:lpstr>Algoritmusok – rendezés</vt:lpstr>
      <vt:lpstr>Arduino kód felépítése</vt:lpstr>
      <vt:lpstr>Arduino program életciklusa</vt:lpstr>
      <vt:lpstr>Szünetek</vt:lpstr>
      <vt:lpstr>Kommentek</vt:lpstr>
      <vt:lpstr>Blok</vt:lpstr>
      <vt:lpstr>Változók</vt:lpstr>
      <vt:lpstr>Változók láthatósága</vt:lpstr>
      <vt:lpstr>Változók láthatósága</vt:lpstr>
      <vt:lpstr>Változók láthatósága</vt:lpstr>
      <vt:lpstr>Változók láthatósága</vt:lpstr>
      <vt:lpstr>Változók láthatósága</vt:lpstr>
      <vt:lpstr>Változók láthatósága</vt:lpstr>
      <vt:lpstr>Változó típusok – logikai változó</vt:lpstr>
      <vt:lpstr>Változó típusok - byte</vt:lpstr>
      <vt:lpstr>Változó típusok - egész</vt:lpstr>
      <vt:lpstr>Változó típusok – hosszú egész</vt:lpstr>
      <vt:lpstr>Változó típusok - karakterlánc</vt:lpstr>
      <vt:lpstr>Változó típusok – tömb</vt:lpstr>
      <vt:lpstr>Felhasználói interakcó: soros port</vt:lpstr>
      <vt:lpstr>Aritmetikai operátorok</vt:lpstr>
      <vt:lpstr>Aritmetikai operátorok - feladatok</vt:lpstr>
      <vt:lpstr>Logikai operátorok</vt:lpstr>
      <vt:lpstr>Összehasonlítás</vt:lpstr>
      <vt:lpstr>Összehasonlítás - feladatok</vt:lpstr>
      <vt:lpstr>Feltételes elágazás</vt:lpstr>
      <vt:lpstr>Feltételes elágazás</vt:lpstr>
      <vt:lpstr>Feltételes elágazás - feladatok</vt:lpstr>
      <vt:lpstr>Ciklus</vt:lpstr>
      <vt:lpstr>Ciklus - feladatok</vt:lpstr>
      <vt:lpstr>Metódusok</vt:lpstr>
      <vt:lpstr>Metódus-hívása</vt:lpstr>
      <vt:lpstr>Metódusok - feladat</vt:lpstr>
      <vt:lpstr>S.O.S emlékeztető</vt:lpstr>
      <vt:lpstr>Metódusok – visszatérési érték</vt:lpstr>
      <vt:lpstr>Metódusok – paraméterek</vt:lpstr>
      <vt:lpstr>Metódusok – feladatok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Termosztát Arduino-ból</dc:title>
  <dc:creator>lajthabalazs</dc:creator>
  <cp:lastModifiedBy>lajthabalazs</cp:lastModifiedBy>
  <cp:revision>170</cp:revision>
  <dcterms:created xsi:type="dcterms:W3CDTF">2015-01-06T18:24:54Z</dcterms:created>
  <dcterms:modified xsi:type="dcterms:W3CDTF">2015-02-08T15:11:52Z</dcterms:modified>
</cp:coreProperties>
</file>