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21"/>
  </p:notesMasterIdLst>
  <p:sldIdLst>
    <p:sldId id="256" r:id="rId5"/>
    <p:sldId id="257" r:id="rId6"/>
    <p:sldId id="275" r:id="rId7"/>
    <p:sldId id="280" r:id="rId8"/>
    <p:sldId id="287" r:id="rId9"/>
    <p:sldId id="278" r:id="rId10"/>
    <p:sldId id="281" r:id="rId11"/>
    <p:sldId id="279" r:id="rId12"/>
    <p:sldId id="285" r:id="rId13"/>
    <p:sldId id="290" r:id="rId14"/>
    <p:sldId id="283" r:id="rId15"/>
    <p:sldId id="277" r:id="rId16"/>
    <p:sldId id="288" r:id="rId17"/>
    <p:sldId id="289" r:id="rId18"/>
    <p:sldId id="274" r:id="rId19"/>
    <p:sldId id="273" r:id="rId20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17B"/>
    <a:srgbClr val="02B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38A4B4-C268-4D4B-9127-E4D795EA6C84}" v="711" dt="2022-08-18T02:23:05.750"/>
    <p1510:client id="{481BFCBC-9198-43E4-BD40-5345F6008340}" v="122" dt="2022-08-18T02:26:09.903"/>
    <p1510:client id="{609BE7E4-1A00-FDD5-1656-2C2D7344EF50}" v="1371" dt="2022-08-18T02:25:03.583"/>
    <p1510:client id="{645C4868-1800-4FEA-A1FA-A7218382003F}" v="383" dt="2022-08-18T02:05:17.227"/>
    <p1510:client id="{DAD78744-3C7A-433A-AFA3-BC60CCCA4DAF}" v="3957" dt="2022-08-18T02:27:12.595"/>
    <p1510:client id="{EC02DA18-6EA2-47A9-99E3-66AA57A61174}" v="33" dt="2022-08-18T01:26:59.368"/>
  </p1510:revLst>
</p1510:revInfo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050" y="102"/>
      </p:cViewPr>
      <p:guideLst>
        <p:guide orient="horz" pos="213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0605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3287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5258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0365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921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1660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7635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6720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727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9713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087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6379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3266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_Course Name">
  <p:cSld name="Front Cover_Course Nam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6000" cy="686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87543" y="386869"/>
            <a:ext cx="279859" cy="25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 rot="10800000">
            <a:off x="0" y="1111048"/>
            <a:ext cx="9906004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20220" y="121885"/>
            <a:ext cx="106803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3"/>
          <p:cNvCxnSpPr/>
          <p:nvPr/>
        </p:nvCxnSpPr>
        <p:spPr>
          <a:xfrm>
            <a:off x="449614" y="6424935"/>
            <a:ext cx="9003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8839176" y="6503323"/>
            <a:ext cx="614036" cy="12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831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31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449612" y="6498004"/>
            <a:ext cx="288971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10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1050" b="1" i="0" u="none" strike="noStrike" cap="non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12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 descr="저성장&amp;#39;에 발목 잡힌 &amp;#39;한국 제조업&amp;#39;… &amp;#39;AI&amp;#39;와 사랑에 빠질 수 있을까 - 인더스트리뉴스"/>
          <p:cNvPicPr preferRelativeResize="0"/>
          <p:nvPr/>
        </p:nvPicPr>
        <p:blipFill rotWithShape="1">
          <a:blip r:embed="rId2">
            <a:alphaModFix amt="49000"/>
          </a:blip>
          <a:srcRect r="14660"/>
          <a:stretch/>
        </p:blipFill>
        <p:spPr>
          <a:xfrm>
            <a:off x="1" y="0"/>
            <a:ext cx="9906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0" y="-1891"/>
            <a:ext cx="9906000" cy="6858000"/>
          </a:xfrm>
          <a:prstGeom prst="rect">
            <a:avLst/>
          </a:prstGeom>
          <a:solidFill>
            <a:srgbClr val="01BCB5">
              <a:alpha val="2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9364" y="404872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21534"/>
            <a:ext cx="279859" cy="25933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6397277" y="3492798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42326" y="2907768"/>
            <a:ext cx="1927553" cy="4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apter &amp; Sub Unit">
  <p:cSld name="1_Chapter &amp; Sub Uni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6"/>
          <p:cNvCxnSpPr/>
          <p:nvPr/>
        </p:nvCxnSpPr>
        <p:spPr>
          <a:xfrm>
            <a:off x="570046" y="6438029"/>
            <a:ext cx="8779971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906001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/>
          <p:nvPr/>
        </p:nvSpPr>
        <p:spPr>
          <a:xfrm>
            <a:off x="1" y="0"/>
            <a:ext cx="437030" cy="68580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spcFirstLastPara="1" wrap="square" lIns="0" tIns="34975" rIns="0" bIns="349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18758" y="1189178"/>
            <a:ext cx="9468487" cy="1717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8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5300" y="27432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0967" algn="l" rtl="0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24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0042" algn="l" rtl="0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175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18758" y="2084172"/>
            <a:ext cx="9468487" cy="110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7292137" y="6204683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/>
          </a:p>
        </p:txBody>
      </p:sp>
      <p:pic>
        <p:nvPicPr>
          <p:cNvPr id="52" name="Google Shape;52;p10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7186" y="5619653"/>
            <a:ext cx="1927553" cy="4966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8772448-224A-4EAE-A8DD-AB5496827C90}"/>
              </a:ext>
            </a:extLst>
          </p:cNvPr>
          <p:cNvGrpSpPr/>
          <p:nvPr/>
        </p:nvGrpSpPr>
        <p:grpSpPr>
          <a:xfrm>
            <a:off x="976506" y="2240542"/>
            <a:ext cx="8981979" cy="1901690"/>
            <a:chOff x="976506" y="2240542"/>
            <a:chExt cx="8981979" cy="1901690"/>
          </a:xfrm>
        </p:grpSpPr>
        <p:sp>
          <p:nvSpPr>
            <p:cNvPr id="9" name="Google Shape;50;p10">
              <a:extLst>
                <a:ext uri="{FF2B5EF4-FFF2-40B4-BE49-F238E27FC236}">
                  <a16:creationId xmlns:a16="http://schemas.microsoft.com/office/drawing/2014/main" id="{B7B0BE74-B9B4-46F2-8787-D7DD5E488984}"/>
                </a:ext>
              </a:extLst>
            </p:cNvPr>
            <p:cNvSpPr/>
            <p:nvPr/>
          </p:nvSpPr>
          <p:spPr>
            <a:xfrm>
              <a:off x="1088427" y="2916479"/>
              <a:ext cx="8870058" cy="677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4000" b="0" i="0" u="none" strike="noStrike" cap="none">
                  <a:solidFill>
                    <a:srgbClr val="01817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  <a:sym typeface="Arial"/>
                </a:rPr>
                <a:t>1</a:t>
              </a:r>
              <a:r>
                <a:rPr lang="ko-KR" altLang="en-US" sz="4000" b="0" i="0" u="none" strike="noStrike" cap="none">
                  <a:solidFill>
                    <a:srgbClr val="01817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  <a:sym typeface="Arial"/>
                </a:rPr>
                <a:t>차 </a:t>
              </a:r>
              <a:r>
                <a:rPr lang="ko-KR" sz="4000" b="0" i="0" u="none" strike="noStrike" cap="none">
                  <a:solidFill>
                    <a:srgbClr val="01817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  <a:sym typeface="Arial"/>
                </a:rPr>
                <a:t>미니프로젝트</a:t>
              </a:r>
              <a:r>
                <a:rPr lang="en-US" altLang="ko-KR" sz="4000">
                  <a:solidFill>
                    <a:srgbClr val="01817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_3</a:t>
              </a:r>
              <a:r>
                <a:rPr lang="ko-KR" altLang="en-US" sz="4000">
                  <a:solidFill>
                    <a:srgbClr val="01817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반</a:t>
              </a:r>
              <a:r>
                <a:rPr lang="en-US" altLang="ko-KR" sz="4000">
                  <a:solidFill>
                    <a:srgbClr val="01817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_10</a:t>
              </a:r>
              <a:r>
                <a:rPr lang="ko-KR" altLang="en-US" sz="4000">
                  <a:solidFill>
                    <a:srgbClr val="01817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조 </a:t>
              </a:r>
              <a:endParaRPr sz="4000" b="0" i="0" u="none" strike="noStrike" cap="none">
                <a:solidFill>
                  <a:srgbClr val="01817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976506" y="2240542"/>
              <a:ext cx="370246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1" i="0" u="none" strike="noStrike" cap="none">
                  <a:solidFill>
                    <a:srgbClr val="34AEAA"/>
                  </a:solidFill>
                  <a:latin typeface="Arial"/>
                  <a:ea typeface="Arial"/>
                  <a:cs typeface="Arial"/>
                  <a:sym typeface="Arial"/>
                </a:rPr>
                <a:t>KT </a:t>
              </a:r>
              <a:r>
                <a:rPr lang="ko-KR" sz="20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AI</a:t>
              </a:r>
              <a:r>
                <a:rPr lang="ko-KR" sz="2000" b="1" i="0" u="none" strike="noStrike" cap="none">
                  <a:solidFill>
                    <a:srgbClr val="34AEAA"/>
                  </a:solidFill>
                  <a:latin typeface="Arial"/>
                  <a:ea typeface="Arial"/>
                  <a:cs typeface="Arial"/>
                  <a:sym typeface="Arial"/>
                </a:rPr>
                <a:t>VLE School</a:t>
              </a:r>
              <a:endParaRPr/>
            </a:p>
          </p:txBody>
        </p:sp>
        <p:sp>
          <p:nvSpPr>
            <p:cNvPr id="50" name="Google Shape;50;p10"/>
            <p:cNvSpPr/>
            <p:nvPr/>
          </p:nvSpPr>
          <p:spPr>
            <a:xfrm>
              <a:off x="1071335" y="2890841"/>
              <a:ext cx="6149857" cy="677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en-US" altLang="ko-KR" sz="4000" b="0" i="0" u="none" strike="noStrike" cap="none">
                  <a:solidFill>
                    <a:schemeClr val="dk1"/>
                  </a:solidFill>
                  <a:latin typeface="나눔스퀘어OTF Bold" panose="020B0600000101010101" pitchFamily="34" charset="-127"/>
                  <a:ea typeface="나눔스퀘어OTF Bold"/>
                  <a:sym typeface="Arial"/>
                </a:rPr>
                <a:t>1</a:t>
              </a:r>
              <a:r>
                <a:rPr lang="ko-KR" altLang="en-US" sz="4000" b="0" i="0" u="none" strike="noStrike" cap="none">
                  <a:solidFill>
                    <a:schemeClr val="dk1"/>
                  </a:solidFill>
                  <a:latin typeface="나눔스퀘어OTF Bold" panose="020B0600000101010101" pitchFamily="34" charset="-127"/>
                  <a:ea typeface="나눔스퀘어OTF Bold"/>
                  <a:sym typeface="Arial"/>
                </a:rPr>
                <a:t>차 </a:t>
              </a:r>
              <a:r>
                <a:rPr lang="ko-KR" sz="4000" b="0" i="0" u="none" strike="noStrike" cap="none">
                  <a:solidFill>
                    <a:schemeClr val="dk1"/>
                  </a:solidFill>
                  <a:latin typeface="나눔스퀘어OTF Bold" panose="020B0600000101010101" pitchFamily="34" charset="-127"/>
                  <a:ea typeface="나눔스퀘어OTF Bold"/>
                  <a:sym typeface="Arial"/>
                </a:rPr>
                <a:t>미니프로젝트</a:t>
              </a:r>
              <a:r>
                <a:rPr lang="en-US" altLang="ko-KR" sz="4000">
                  <a:solidFill>
                    <a:schemeClr val="dk1"/>
                  </a:solidFill>
                  <a:latin typeface="나눔스퀘어OTF Bold" panose="020B0600000101010101" pitchFamily="34" charset="-127"/>
                  <a:ea typeface="나눔스퀘어OTF Bold"/>
                </a:rPr>
                <a:t>_3</a:t>
              </a:r>
              <a:r>
                <a:rPr lang="ko-KR" altLang="en-US" sz="4000">
                  <a:solidFill>
                    <a:schemeClr val="dk1"/>
                  </a:solidFill>
                  <a:latin typeface="나눔스퀘어OTF Bold" panose="020B0600000101010101" pitchFamily="34" charset="-127"/>
                  <a:ea typeface="나눔스퀘어OTF Bold"/>
                </a:rPr>
                <a:t>반</a:t>
              </a:r>
              <a:r>
                <a:rPr lang="en-US" altLang="ko-KR" sz="4000">
                  <a:solidFill>
                    <a:schemeClr val="dk1"/>
                  </a:solidFill>
                  <a:latin typeface="나눔스퀘어OTF Bold" panose="020B0600000101010101" pitchFamily="34" charset="-127"/>
                  <a:ea typeface="나눔스퀘어OTF Bold"/>
                </a:rPr>
                <a:t>_10</a:t>
              </a:r>
              <a:r>
                <a:rPr lang="ko-KR" altLang="en-US" sz="4000">
                  <a:solidFill>
                    <a:schemeClr val="dk1"/>
                  </a:solidFill>
                  <a:latin typeface="나눔스퀘어OTF Bold" panose="020B0600000101010101" pitchFamily="34" charset="-127"/>
                  <a:ea typeface="나눔스퀘어OTF Bold"/>
                </a:rPr>
                <a:t> </a:t>
              </a:r>
              <a:endParaRPr sz="4000" b="0" i="0" u="none" strike="noStrike" cap="none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cxnSp>
          <p:nvCxnSpPr>
            <p:cNvPr id="51" name="Google Shape;51;p10"/>
            <p:cNvCxnSpPr>
              <a:cxnSpLocks/>
            </p:cNvCxnSpPr>
            <p:nvPr/>
          </p:nvCxnSpPr>
          <p:spPr>
            <a:xfrm>
              <a:off x="976506" y="2849436"/>
              <a:ext cx="0" cy="1292796"/>
            </a:xfrm>
            <a:prstGeom prst="straightConnector1">
              <a:avLst/>
            </a:prstGeom>
            <a:noFill/>
            <a:ln w="28575" cap="flat" cmpd="sng">
              <a:solidFill>
                <a:srgbClr val="02BDB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5D0979E-E38B-4919-8A06-F0048AA550BC}"/>
                </a:ext>
              </a:extLst>
            </p:cNvPr>
            <p:cNvSpPr/>
            <p:nvPr/>
          </p:nvSpPr>
          <p:spPr>
            <a:xfrm>
              <a:off x="1054243" y="3681871"/>
              <a:ext cx="137806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/>
                <a:t>AI 03</a:t>
              </a:r>
              <a:r>
                <a:rPr lang="ko-KR" altLang="en-US" sz="1600" b="1"/>
                <a:t>반 </a:t>
              </a:r>
              <a:r>
                <a:rPr lang="en-US" altLang="ko-KR" sz="1600" b="1"/>
                <a:t>10</a:t>
              </a:r>
              <a:r>
                <a:rPr lang="ko-KR" altLang="en-US" sz="1600" b="1"/>
                <a:t>조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1" y="510866"/>
            <a:ext cx="2139664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관계 정리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FCDE42-94C6-40BF-B976-E86A62D2D6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0"/>
          <a:stretch/>
        </p:blipFill>
        <p:spPr bwMode="auto">
          <a:xfrm>
            <a:off x="565448" y="1999344"/>
            <a:ext cx="5532343" cy="366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EC547B0-CC31-465A-9EAB-903F3CB731D1}"/>
              </a:ext>
            </a:extLst>
          </p:cNvPr>
          <p:cNvSpPr/>
          <p:nvPr/>
        </p:nvSpPr>
        <p:spPr>
          <a:xfrm>
            <a:off x="6783582" y="1862003"/>
            <a:ext cx="2556970" cy="3938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강한 관계 </a:t>
            </a:r>
            <a:endParaRPr lang="en-US" altLang="ko-KR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err="1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승차총승객수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/ 정류장수) ~ 평균 이동 </a:t>
            </a:r>
            <a:r>
              <a:rPr lang="ko-KR" altLang="en-US" err="1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시간_mean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승차 총 </a:t>
            </a:r>
            <a:r>
              <a:rPr lang="ko-KR" altLang="en-US" err="1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승객수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~ 노선수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평균 이동 시간 ~ 노선수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2) </a:t>
            </a:r>
            <a:r>
              <a:rPr lang="ko-KR" altLang="en-US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약한 관계 </a:t>
            </a:r>
            <a:endParaRPr lang="en-US" altLang="ko-KR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노선수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~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이동인구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합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)_sum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정류장수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~ </a:t>
            </a:r>
            <a:r>
              <a:rPr lang="ko-KR" altLang="en-US" err="1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하차평균승객수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6A7716C-EC42-44BD-B160-D8D74CD8D7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39"/>
          <a:stretch/>
        </p:blipFill>
        <p:spPr bwMode="auto">
          <a:xfrm>
            <a:off x="6097791" y="1999344"/>
            <a:ext cx="379902" cy="366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005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가설 검증 과정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9" name="그림 9">
            <a:extLst>
              <a:ext uri="{FF2B5EF4-FFF2-40B4-BE49-F238E27FC236}">
                <a16:creationId xmlns:a16="http://schemas.microsoft.com/office/drawing/2014/main" id="{FA506174-7F3C-E8CC-8C17-C5C48F90F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550" y="1555333"/>
            <a:ext cx="2248969" cy="449747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6178F44-DF2C-4A34-9645-FA8B915F8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19" y="1763869"/>
            <a:ext cx="4831026" cy="369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22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가설 검증 과정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" name="Google Shape;184;p26">
            <a:extLst>
              <a:ext uri="{FF2B5EF4-FFF2-40B4-BE49-F238E27FC236}">
                <a16:creationId xmlns:a16="http://schemas.microsoft.com/office/drawing/2014/main" id="{DFE455FC-B65D-4610-A9E7-84FFF8F5E7BD}"/>
              </a:ext>
            </a:extLst>
          </p:cNvPr>
          <p:cNvSpPr txBox="1">
            <a:spLocks/>
          </p:cNvSpPr>
          <p:nvPr/>
        </p:nvSpPr>
        <p:spPr>
          <a:xfrm>
            <a:off x="432620" y="2521104"/>
            <a:ext cx="5539616" cy="348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29260" lvl="1" indent="-177165">
              <a:lnSpc>
                <a:spcPct val="150000"/>
              </a:lnSpc>
            </a:pPr>
            <a:r>
              <a:rPr lang="ko-KR" altLang="en-US" sz="1200">
                <a:latin typeface="나눔스퀘어OTF Light"/>
                <a:ea typeface="나눔스퀘어OTF Light"/>
              </a:rPr>
              <a:t>승차 총 승객수가 많은 자치구는 일반적으로 출발지는 동일하나 도착지가 다양할 것입니다. 버스의 수요가 많은 자치구는 버스가 많이 필요할 것입니다.</a:t>
            </a:r>
          </a:p>
          <a:p>
            <a:pPr marL="429260" lvl="1" indent="-177165">
              <a:lnSpc>
                <a:spcPct val="150000"/>
              </a:lnSpc>
            </a:pPr>
            <a:r>
              <a:rPr lang="ko-KR" altLang="ko-KR" sz="1200">
                <a:latin typeface="나눔스퀘어OTF Light"/>
                <a:ea typeface="나눔스퀘어OTF Light"/>
              </a:rPr>
              <a:t>위의 이유로 승차 총 승객수가 많은 구는 노선이 많을 것이라고 판단하여 가설을 수립했습니다.</a:t>
            </a:r>
            <a:endParaRPr lang="en-US" altLang="ko-KR" sz="1200">
              <a:latin typeface="나눔스퀘어OTF Light"/>
              <a:ea typeface="나눔스퀘어OTF Light"/>
            </a:endParaRPr>
          </a:p>
          <a:p>
            <a:pPr marL="429260" lvl="1" indent="-177165">
              <a:lnSpc>
                <a:spcPct val="150000"/>
              </a:lnSpc>
            </a:pPr>
            <a:r>
              <a:rPr lang="ko-KR" altLang="en-US" sz="1200" err="1">
                <a:latin typeface="나눔스퀘어OTF Light"/>
                <a:ea typeface="나눔스퀘어OTF Light"/>
              </a:rPr>
              <a:t>이변량</a:t>
            </a:r>
            <a:r>
              <a:rPr lang="ko-KR" altLang="en-US" sz="1200">
                <a:latin typeface="나눔스퀘어OTF Light"/>
                <a:ea typeface="나눔스퀘어OTF Light"/>
              </a:rPr>
              <a:t> 분석 결과에서 나타났듯이 강한 상관관계를 보였습니다.</a:t>
            </a:r>
            <a:endParaRPr lang="en-US" altLang="ko-KR" sz="1200">
              <a:latin typeface="나눔스퀘어OTF Light"/>
              <a:ea typeface="나눔스퀘어OTF Light"/>
            </a:endParaRPr>
          </a:p>
          <a:p>
            <a:pPr marL="429260" lvl="1" indent="-177165">
              <a:lnSpc>
                <a:spcPct val="150000"/>
              </a:lnSpc>
            </a:pPr>
            <a:r>
              <a:rPr lang="ko-KR" altLang="en-US" sz="1200">
                <a:latin typeface="나눔스퀘어OTF Light"/>
                <a:ea typeface="나눔스퀘어OTF Light"/>
              </a:rPr>
              <a:t>승차 총 승객수가 많지만 노선이 적은 자치구에 노선의 보충이 이루어져야 </a:t>
            </a:r>
            <a:r>
              <a:rPr lang="ko-KR" sz="1200">
                <a:ea typeface="나눔스퀘어OTF Light"/>
              </a:rPr>
              <a:t>할 것이라고 결론지을 수 </a:t>
            </a:r>
            <a:r>
              <a:rPr lang="ko-KR" altLang="en-US" sz="1200">
                <a:ea typeface="나눔스퀘어OTF Light"/>
              </a:rPr>
              <a:t>있습니다</a:t>
            </a:r>
            <a:r>
              <a:rPr lang="ko-KR" sz="1200">
                <a:ea typeface="나눔스퀘어OTF Light"/>
              </a:rPr>
              <a:t>.</a:t>
            </a:r>
          </a:p>
          <a:p>
            <a:pPr marL="252095" lvl="1" indent="0">
              <a:lnSpc>
                <a:spcPct val="150000"/>
              </a:lnSpc>
              <a:buNone/>
            </a:pPr>
            <a:endParaRPr lang="ko-KR" altLang="en-US" sz="105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marL="429260" lvl="1" indent="-177165">
              <a:lnSpc>
                <a:spcPct val="150000"/>
              </a:lnSpc>
            </a:pPr>
            <a:endParaRPr lang="ko-KR" altLang="ko-KR" sz="105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marL="429260" lvl="1" indent="-177165">
              <a:lnSpc>
                <a:spcPct val="150000"/>
              </a:lnSpc>
            </a:pPr>
            <a:endParaRPr lang="ko-KR" altLang="en-US" sz="105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Google Shape;184;p26">
            <a:extLst>
              <a:ext uri="{FF2B5EF4-FFF2-40B4-BE49-F238E27FC236}">
                <a16:creationId xmlns:a16="http://schemas.microsoft.com/office/drawing/2014/main" id="{05D58316-4EF6-7A76-8BDE-F20BE53BEE80}"/>
              </a:ext>
            </a:extLst>
          </p:cNvPr>
          <p:cNvSpPr txBox="1">
            <a:spLocks/>
          </p:cNvSpPr>
          <p:nvPr/>
        </p:nvSpPr>
        <p:spPr>
          <a:xfrm>
            <a:off x="306241" y="1585576"/>
            <a:ext cx="8740142" cy="464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2095" lvl="1" indent="0">
              <a:lnSpc>
                <a:spcPct val="100000"/>
              </a:lnSpc>
              <a:buNone/>
            </a:pPr>
            <a:r>
              <a:rPr lang="ko-KR" altLang="en-US" sz="2000" b="1">
                <a:ea typeface="나눔스퀘어OTF Bold"/>
              </a:rPr>
              <a:t>가설 1) </a:t>
            </a:r>
            <a:r>
              <a:rPr lang="ko-KR" sz="2000" b="1"/>
              <a:t>승차 총 승객 수가 많은 구를 지나가는 노선이 많을 </a:t>
            </a:r>
            <a:r>
              <a:rPr lang="ko-KR" altLang="en-US" sz="2000" b="1"/>
              <a:t>것이다.</a:t>
            </a:r>
            <a:endParaRPr lang="ko-KR" altLang="en-US" sz="2000" b="1">
              <a:ea typeface="나눔스퀘어OTF Bold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42B9C93-A0E4-530A-7CB2-61F6670F40F9}"/>
              </a:ext>
            </a:extLst>
          </p:cNvPr>
          <p:cNvCxnSpPr>
            <a:cxnSpLocks/>
          </p:cNvCxnSpPr>
          <p:nvPr/>
        </p:nvCxnSpPr>
        <p:spPr>
          <a:xfrm flipV="1">
            <a:off x="622716" y="2084137"/>
            <a:ext cx="7410331" cy="1"/>
          </a:xfrm>
          <a:prstGeom prst="straightConnector1">
            <a:avLst/>
          </a:prstGeom>
          <a:ln w="28575">
            <a:solidFill>
              <a:schemeClr val="accent4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184;p26">
            <a:extLst>
              <a:ext uri="{FF2B5EF4-FFF2-40B4-BE49-F238E27FC236}">
                <a16:creationId xmlns:a16="http://schemas.microsoft.com/office/drawing/2014/main" id="{5E964B2D-58BA-705F-7DBA-A2B2C11A1437}"/>
              </a:ext>
            </a:extLst>
          </p:cNvPr>
          <p:cNvSpPr txBox="1">
            <a:spLocks/>
          </p:cNvSpPr>
          <p:nvPr/>
        </p:nvSpPr>
        <p:spPr>
          <a:xfrm>
            <a:off x="7356804" y="5878769"/>
            <a:ext cx="2253481" cy="402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2095" lvl="1" indent="0">
              <a:lnSpc>
                <a:spcPct val="100000"/>
              </a:lnSpc>
              <a:buNone/>
            </a:pPr>
            <a:r>
              <a:rPr lang="ko-KR" altLang="en-US" sz="1600" b="1">
                <a:latin typeface="Malgun Gothic"/>
                <a:ea typeface="Malgun Gothic"/>
              </a:rPr>
              <a:t>정지호 </a:t>
            </a:r>
            <a:r>
              <a:rPr lang="ko-KR" altLang="en-US" sz="1600" b="1" err="1">
                <a:latin typeface="Malgun Gothic"/>
                <a:ea typeface="Malgun Gothic"/>
              </a:rPr>
              <a:t>에이블러님</a:t>
            </a:r>
            <a:endParaRPr lang="ko-KR" altLang="en-US" sz="1600" b="1">
              <a:latin typeface="Malgun Gothic"/>
              <a:ea typeface="Malgun Gothic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EFD9440-DD23-26DC-22D0-7E959E340873}"/>
              </a:ext>
            </a:extLst>
          </p:cNvPr>
          <p:cNvGrpSpPr/>
          <p:nvPr/>
        </p:nvGrpSpPr>
        <p:grpSpPr>
          <a:xfrm>
            <a:off x="6178439" y="2444192"/>
            <a:ext cx="3294943" cy="3069628"/>
            <a:chOff x="4675778" y="2134333"/>
            <a:chExt cx="3523619" cy="3523429"/>
          </a:xfrm>
        </p:grpSpPr>
        <p:pic>
          <p:nvPicPr>
            <p:cNvPr id="6" name="그림 7" descr="테이블이(가) 표시된 사진&#10;&#10;자동 생성된 설명">
              <a:extLst>
                <a:ext uri="{FF2B5EF4-FFF2-40B4-BE49-F238E27FC236}">
                  <a16:creationId xmlns:a16="http://schemas.microsoft.com/office/drawing/2014/main" id="{43E9EDDB-7E7E-8561-7DED-26EE72A25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9578" y="2439334"/>
              <a:ext cx="1779819" cy="3180318"/>
            </a:xfrm>
            <a:prstGeom prst="rect">
              <a:avLst/>
            </a:prstGeom>
          </p:spPr>
        </p:pic>
        <p:pic>
          <p:nvPicPr>
            <p:cNvPr id="8" name="그림 15" descr="테이블이(가) 표시된 사진&#10;&#10;자동 생성된 설명">
              <a:extLst>
                <a:ext uri="{FF2B5EF4-FFF2-40B4-BE49-F238E27FC236}">
                  <a16:creationId xmlns:a16="http://schemas.microsoft.com/office/drawing/2014/main" id="{DCEA2D3B-97F7-D0B8-FF09-40D7889C1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5778" y="2134333"/>
              <a:ext cx="1665093" cy="35234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4805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가설 검증 과정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" name="Google Shape;184;p26">
            <a:extLst>
              <a:ext uri="{FF2B5EF4-FFF2-40B4-BE49-F238E27FC236}">
                <a16:creationId xmlns:a16="http://schemas.microsoft.com/office/drawing/2014/main" id="{DFE455FC-B65D-4610-A9E7-84FFF8F5E7BD}"/>
              </a:ext>
            </a:extLst>
          </p:cNvPr>
          <p:cNvSpPr txBox="1">
            <a:spLocks/>
          </p:cNvSpPr>
          <p:nvPr/>
        </p:nvSpPr>
        <p:spPr>
          <a:xfrm>
            <a:off x="432620" y="2391578"/>
            <a:ext cx="6004890" cy="3588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29260" lvl="1" indent="-177165">
              <a:lnSpc>
                <a:spcPct val="150000"/>
              </a:lnSpc>
            </a:pPr>
            <a:r>
              <a:rPr lang="ko-KR" altLang="en-US" sz="1200" dirty="0">
                <a:latin typeface="나눔스퀘어OTF Light"/>
                <a:ea typeface="나눔스퀘어OTF Light"/>
              </a:rPr>
              <a:t>일반적으로 출발지에서 도착지까지 이동할 수 있는 경우의 수가 많을 때 평균 이동 시간이 짧을 것이라고 판단했습니다.</a:t>
            </a:r>
            <a:endParaRPr lang="en-US" altLang="ko-KR" sz="1200" dirty="0">
              <a:latin typeface="나눔스퀘어OTF Light"/>
              <a:ea typeface="나눔스퀘어OTF Light" panose="020B0600000101010101" pitchFamily="34" charset="-127"/>
            </a:endParaRPr>
          </a:p>
          <a:p>
            <a:pPr marL="429260" lvl="1" indent="-177165">
              <a:lnSpc>
                <a:spcPct val="150000"/>
              </a:lnSpc>
            </a:pPr>
            <a:r>
              <a:rPr lang="ko-KR" altLang="ko-KR" sz="1200" dirty="0">
                <a:latin typeface="나눔스퀘어OTF Light" panose="020B0600000101010101" pitchFamily="34" charset="-127"/>
                <a:ea typeface="나눔스퀘어OTF Light"/>
              </a:rPr>
              <a:t>위의 이유를 명제로</a:t>
            </a:r>
            <a:r>
              <a:rPr lang="ko-KR" altLang="en-US" sz="1200" dirty="0">
                <a:latin typeface="나눔스퀘어OTF Light" panose="020B0600000101010101" pitchFamily="34" charset="-127"/>
                <a:ea typeface="나눔스퀘어OTF Light"/>
              </a:rPr>
              <a:t> 봤을 때 </a:t>
            </a:r>
            <a:r>
              <a:rPr lang="ko-KR" altLang="en-US" sz="1200" dirty="0" err="1">
                <a:latin typeface="나눔스퀘어OTF Light" panose="020B0600000101010101" pitchFamily="34" charset="-127"/>
                <a:ea typeface="나눔스퀘어OTF Light"/>
              </a:rPr>
              <a:t>Y를</a:t>
            </a:r>
            <a:r>
              <a:rPr lang="ko-KR" altLang="en-US" sz="1200" dirty="0">
                <a:latin typeface="나눔스퀘어OTF Light" panose="020B0600000101010101" pitchFamily="34" charset="-127"/>
                <a:ea typeface="나눔스퀘어OTF Light"/>
              </a:rPr>
              <a:t> 노선수로 설정하기 위해 명제의 대우를 가져왔습니다.</a:t>
            </a:r>
            <a:endParaRPr lang="en-US" altLang="ko-KR" sz="1200" dirty="0">
              <a:latin typeface="나눔스퀘어OTF Light" panose="020B0600000101010101" pitchFamily="34" charset="-127"/>
              <a:ea typeface="나눔스퀘어OTF Light"/>
            </a:endParaRPr>
          </a:p>
          <a:p>
            <a:pPr marL="429260" lvl="1" indent="-177165">
              <a:lnSpc>
                <a:spcPct val="150000"/>
              </a:lnSpc>
            </a:pPr>
            <a:r>
              <a:rPr lang="ko-KR" altLang="ko-KR" sz="1200" dirty="0">
                <a:latin typeface="나눔스퀘어OTF Light" panose="020B0600000101010101" pitchFamily="34" charset="-127"/>
                <a:ea typeface="나눔스퀘어OTF Light"/>
              </a:rPr>
              <a:t>평균 </a:t>
            </a:r>
            <a:r>
              <a:rPr lang="ko-KR" altLang="en-US" sz="1200" dirty="0">
                <a:latin typeface="나눔스퀘어OTF Light" panose="020B0600000101010101" pitchFamily="34" charset="-127"/>
                <a:ea typeface="나눔스퀘어OTF Light"/>
              </a:rPr>
              <a:t>이동시간(합)이 아닌 </a:t>
            </a:r>
            <a:r>
              <a:rPr lang="ko-KR" altLang="ko-KR" sz="1200" dirty="0">
                <a:latin typeface="나눔스퀘어OTF Light" panose="020B0600000101010101" pitchFamily="34" charset="-127"/>
                <a:ea typeface="나눔스퀘어OTF Light"/>
              </a:rPr>
              <a:t>평균 이동시간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(</a:t>
            </a:r>
            <a:r>
              <a:rPr lang="en-US" altLang="ko-KR" sz="1200" dirty="0" err="1">
                <a:latin typeface="나눔스퀘어OTF Light" panose="020B0600000101010101" pitchFamily="34" charset="-127"/>
                <a:ea typeface="나눔스퀘어OTF Light"/>
              </a:rPr>
              <a:t>평균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)을 </a:t>
            </a:r>
            <a:r>
              <a:rPr lang="en-US" altLang="ko-KR" sz="1200" dirty="0" err="1">
                <a:latin typeface="나눔스퀘어OTF Light" panose="020B0600000101010101" pitchFamily="34" charset="-127"/>
                <a:ea typeface="나눔스퀘어OTF Light"/>
              </a:rPr>
              <a:t>X로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 </a:t>
            </a:r>
            <a:r>
              <a:rPr lang="en-US" altLang="ko-KR" sz="1200" dirty="0" err="1">
                <a:latin typeface="나눔스퀘어OTF Light" panose="020B0600000101010101" pitchFamily="34" charset="-127"/>
                <a:ea typeface="나눔스퀘어OTF Light"/>
              </a:rPr>
              <a:t>지정한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 </a:t>
            </a:r>
            <a:r>
              <a:rPr lang="en-US" altLang="ko-KR" sz="1200" dirty="0" err="1">
                <a:latin typeface="나눔스퀘어OTF Light" panose="020B0600000101010101" pitchFamily="34" charset="-127"/>
                <a:ea typeface="나눔스퀘어OTF Light"/>
              </a:rPr>
              <a:t>이유는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 </a:t>
            </a:r>
            <a:r>
              <a:rPr lang="en-US" altLang="ko-KR" sz="1200" dirty="0" err="1">
                <a:latin typeface="나눔스퀘어OTF Light" panose="020B0600000101010101" pitchFamily="34" charset="-127"/>
                <a:ea typeface="나눔스퀘어OTF Light"/>
              </a:rPr>
              <a:t>다음과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 </a:t>
            </a:r>
            <a:r>
              <a:rPr lang="en-US" altLang="ko-KR" sz="1200" dirty="0" err="1">
                <a:latin typeface="나눔스퀘어OTF Light" panose="020B0600000101010101" pitchFamily="34" charset="-127"/>
                <a:ea typeface="나눔스퀘어OTF Light"/>
              </a:rPr>
              <a:t>같습니다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.</a:t>
            </a:r>
          </a:p>
          <a:p>
            <a:pPr marL="252095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	</a:t>
            </a:r>
            <a:r>
              <a:rPr lang="ko-KR" altLang="en-US" sz="1200" dirty="0">
                <a:latin typeface="나눔스퀘어OTF Light" panose="020B0600000101010101" pitchFamily="34" charset="-127"/>
                <a:ea typeface="나눔스퀘어OTF Light"/>
              </a:rPr>
              <a:t>평균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 </a:t>
            </a:r>
            <a:r>
              <a:rPr lang="ko-KR" altLang="ko-KR" sz="1200" dirty="0">
                <a:latin typeface="나눔스퀘어OTF Light" panose="020B0600000101010101" pitchFamily="34" charset="-127"/>
                <a:ea typeface="나눔스퀘어OTF Light"/>
              </a:rPr>
              <a:t>이동시간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(</a:t>
            </a:r>
            <a:r>
              <a:rPr lang="ko-KR" altLang="ko-KR" sz="1200" dirty="0">
                <a:latin typeface="나눔스퀘어OTF Light" panose="020B0600000101010101" pitchFamily="34" charset="-127"/>
                <a:ea typeface="나눔스퀘어OTF Light"/>
              </a:rPr>
              <a:t>합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)</a:t>
            </a:r>
            <a:r>
              <a:rPr lang="ko-KR" altLang="ko-KR" sz="1200" dirty="0">
                <a:latin typeface="나눔스퀘어OTF Light" panose="020B0600000101010101" pitchFamily="34" charset="-127"/>
                <a:ea typeface="나눔스퀘어OTF Light"/>
              </a:rPr>
              <a:t>의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 </a:t>
            </a:r>
            <a:r>
              <a:rPr lang="ko-KR" altLang="ko-KR" sz="1200" dirty="0">
                <a:latin typeface="나눔스퀘어OTF Light" panose="020B0600000101010101" pitchFamily="34" charset="-127"/>
                <a:ea typeface="나눔스퀘어OTF Light"/>
              </a:rPr>
              <a:t>일부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 </a:t>
            </a:r>
            <a:r>
              <a:rPr lang="ko-KR" altLang="ko-KR" sz="1200" dirty="0">
                <a:latin typeface="나눔스퀘어OTF Light" panose="020B0600000101010101" pitchFamily="34" charset="-127"/>
                <a:ea typeface="나눔스퀘어OTF Light"/>
              </a:rPr>
              <a:t>데이터가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 </a:t>
            </a:r>
            <a:r>
              <a:rPr lang="ko-KR" altLang="ko-KR" sz="1200" dirty="0">
                <a:latin typeface="나눔스퀘어OTF Light" panose="020B0600000101010101" pitchFamily="34" charset="-127"/>
                <a:ea typeface="나눔스퀘어OTF Light"/>
              </a:rPr>
              <a:t>아주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 </a:t>
            </a:r>
            <a:r>
              <a:rPr lang="ko-KR" altLang="ko-KR" sz="1200" dirty="0">
                <a:latin typeface="나눔스퀘어OTF Light" panose="020B0600000101010101" pitchFamily="34" charset="-127"/>
                <a:ea typeface="나눔스퀘어OTF Light"/>
              </a:rPr>
              <a:t>멀거나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 </a:t>
            </a:r>
            <a:r>
              <a:rPr lang="ko-KR" altLang="ko-KR" sz="1200" dirty="0">
                <a:latin typeface="나눔스퀘어OTF Light" panose="020B0600000101010101" pitchFamily="34" charset="-127"/>
                <a:ea typeface="나눔스퀘어OTF Light"/>
              </a:rPr>
              <a:t>아주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 </a:t>
            </a:r>
            <a:r>
              <a:rPr lang="ko-KR" altLang="ko-KR" sz="1200" dirty="0">
                <a:latin typeface="나눔스퀘어OTF Light" panose="020B0600000101010101" pitchFamily="34" charset="-127"/>
                <a:ea typeface="나눔스퀘어OTF Light"/>
              </a:rPr>
              <a:t>짧은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 </a:t>
            </a:r>
            <a:r>
              <a:rPr lang="ko-KR" altLang="ko-KR" sz="1200" dirty="0">
                <a:latin typeface="나눔스퀘어OTF Light" panose="020B0600000101010101" pitchFamily="34" charset="-127"/>
                <a:ea typeface="나눔스퀘어OTF Light"/>
              </a:rPr>
              <a:t>거리를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 </a:t>
            </a:r>
            <a:r>
              <a:rPr lang="ko-KR" altLang="ko-KR" sz="1200" dirty="0">
                <a:latin typeface="나눔스퀘어OTF Light" panose="020B0600000101010101" pitchFamily="34" charset="-127"/>
                <a:ea typeface="나눔스퀘어OTF Light"/>
              </a:rPr>
              <a:t>이동한 데이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	</a:t>
            </a:r>
            <a:r>
              <a:rPr lang="ko-KR" altLang="ko-KR" sz="1200" dirty="0">
                <a:latin typeface="나눔스퀘어OTF Light" panose="020B0600000101010101" pitchFamily="34" charset="-127"/>
                <a:ea typeface="나눔스퀘어OTF Light"/>
              </a:rPr>
              <a:t>터일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 </a:t>
            </a:r>
            <a:r>
              <a:rPr lang="ko-KR" altLang="ko-KR" sz="1200" dirty="0">
                <a:latin typeface="나눔스퀘어OTF Light" panose="020B0600000101010101" pitchFamily="34" charset="-127"/>
                <a:ea typeface="나눔스퀘어OTF Light"/>
              </a:rPr>
              <a:t>때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 </a:t>
            </a:r>
            <a:r>
              <a:rPr lang="ko-KR" altLang="ko-KR" sz="1200" dirty="0">
                <a:latin typeface="나눔스퀘어OTF Light" panose="020B0600000101010101" pitchFamily="34" charset="-127"/>
                <a:ea typeface="나눔스퀘어OTF Light"/>
              </a:rPr>
              <a:t>노선수와의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 </a:t>
            </a:r>
            <a:r>
              <a:rPr lang="ko-KR" altLang="en-US" sz="1200" dirty="0">
                <a:latin typeface="나눔스퀘어OTF Light" panose="020B0600000101010101" pitchFamily="34" charset="-127"/>
                <a:ea typeface="나눔스퀘어OTF Light"/>
              </a:rPr>
              <a:t>관계를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 </a:t>
            </a:r>
            <a:r>
              <a:rPr lang="ko-KR" altLang="en-US" sz="1200" dirty="0">
                <a:latin typeface="나눔스퀘어OTF Light" panose="020B0600000101010101" pitchFamily="34" charset="-127"/>
                <a:ea typeface="나눔스퀘어OTF Light"/>
              </a:rPr>
              <a:t>대표하지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 </a:t>
            </a:r>
            <a:r>
              <a:rPr lang="ko-KR" altLang="en-US" sz="1200" dirty="0">
                <a:latin typeface="나눔스퀘어OTF Light" panose="020B0600000101010101" pitchFamily="34" charset="-127"/>
                <a:ea typeface="나눔스퀘어OTF Light"/>
              </a:rPr>
              <a:t>못할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 </a:t>
            </a:r>
            <a:r>
              <a:rPr lang="ko-KR" altLang="en-US" sz="1200" dirty="0">
                <a:latin typeface="나눔스퀘어OTF Light" panose="020B0600000101010101" pitchFamily="34" charset="-127"/>
                <a:ea typeface="나눔스퀘어OTF Light"/>
              </a:rPr>
              <a:t>것으로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 </a:t>
            </a:r>
            <a:r>
              <a:rPr lang="ko-KR" altLang="en-US" sz="1200" dirty="0">
                <a:latin typeface="나눔스퀘어OTF Light" panose="020B0600000101010101" pitchFamily="34" charset="-127"/>
                <a:ea typeface="나눔스퀘어OTF Light"/>
              </a:rPr>
              <a:t>생각했기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 </a:t>
            </a:r>
            <a:r>
              <a:rPr lang="ko-KR" altLang="en-US" sz="1200" dirty="0">
                <a:latin typeface="나눔스퀘어OTF Light" panose="020B0600000101010101" pitchFamily="34" charset="-127"/>
                <a:ea typeface="나눔스퀘어OTF Light"/>
              </a:rPr>
              <a:t>때문입니다.</a:t>
            </a:r>
            <a:endParaRPr lang="en-US" altLang="ko-KR" sz="1200" dirty="0">
              <a:latin typeface="나눔스퀘어OTF Light" panose="020B0600000101010101" pitchFamily="34" charset="-127"/>
              <a:ea typeface="나눔스퀘어OTF Light"/>
            </a:endParaRPr>
          </a:p>
          <a:p>
            <a:pPr marL="252095" lvl="1" indent="0">
              <a:lnSpc>
                <a:spcPct val="150000"/>
              </a:lnSpc>
              <a:buNone/>
            </a:pPr>
            <a:endParaRPr lang="en-US" altLang="ko-KR" sz="1200" dirty="0">
              <a:latin typeface="나눔스퀘어OTF Light" panose="020B0600000101010101" pitchFamily="34" charset="-127"/>
              <a:ea typeface="나눔스퀘어OTF Light"/>
            </a:endParaRPr>
          </a:p>
          <a:p>
            <a:pPr marL="429260" lvl="1" indent="-177165">
              <a:lnSpc>
                <a:spcPct val="150000"/>
              </a:lnSpc>
            </a:pPr>
            <a:r>
              <a:rPr lang="en-US" altLang="ko-KR" sz="1200" dirty="0" err="1">
                <a:latin typeface="나눔스퀘어OTF Light" panose="020B0600000101010101" pitchFamily="34" charset="-127"/>
                <a:ea typeface="나눔스퀘어OTF Light"/>
              </a:rPr>
              <a:t>위의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 </a:t>
            </a:r>
            <a:r>
              <a:rPr lang="en-US" altLang="ko-KR" sz="1200" dirty="0" err="1">
                <a:latin typeface="나눔스퀘어OTF Light" panose="020B0600000101010101" pitchFamily="34" charset="-127"/>
                <a:ea typeface="나눔스퀘어OTF Light"/>
              </a:rPr>
              <a:t>결과들을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 </a:t>
            </a:r>
            <a:r>
              <a:rPr lang="en-US" altLang="ko-KR" sz="1200" dirty="0" err="1">
                <a:latin typeface="나눔스퀘어OTF Light" panose="020B0600000101010101" pitchFamily="34" charset="-127"/>
                <a:ea typeface="나눔스퀘어OTF Light"/>
              </a:rPr>
              <a:t>통해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 </a:t>
            </a:r>
            <a:r>
              <a:rPr lang="en-US" altLang="ko-KR" sz="1200" dirty="0" err="1">
                <a:latin typeface="나눔스퀘어OTF Light" panose="020B0600000101010101" pitchFamily="34" charset="-127"/>
                <a:ea typeface="나눔스퀘어OTF Light"/>
              </a:rPr>
              <a:t>분석한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 </a:t>
            </a:r>
            <a:r>
              <a:rPr lang="en-US" altLang="ko-KR" sz="1200" dirty="0" err="1">
                <a:latin typeface="나눔스퀘어OTF Light" panose="020B0600000101010101" pitchFamily="34" charset="-127"/>
                <a:ea typeface="나눔스퀘어OTF Light"/>
              </a:rPr>
              <a:t>결과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 </a:t>
            </a:r>
            <a:r>
              <a:rPr lang="en-US" altLang="ko-KR" sz="1200" dirty="0" err="1">
                <a:latin typeface="나눔스퀘어OTF Light" panose="020B0600000101010101" pitchFamily="34" charset="-127"/>
                <a:ea typeface="나눔스퀘어OTF Light"/>
              </a:rPr>
              <a:t>평균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 </a:t>
            </a:r>
            <a:r>
              <a:rPr lang="en-US" altLang="ko-KR" sz="1200" dirty="0" err="1">
                <a:latin typeface="나눔스퀘어OTF Light" panose="020B0600000101010101" pitchFamily="34" charset="-127"/>
                <a:ea typeface="나눔스퀘어OTF Light"/>
              </a:rPr>
              <a:t>이동시간이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 긴 </a:t>
            </a:r>
            <a:r>
              <a:rPr lang="en-US" altLang="ko-KR" sz="1200" dirty="0" err="1">
                <a:latin typeface="나눔스퀘어OTF Light" panose="020B0600000101010101" pitchFamily="34" charset="-127"/>
                <a:ea typeface="나눔스퀘어OTF Light"/>
              </a:rPr>
              <a:t>지역에서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 </a:t>
            </a:r>
            <a:r>
              <a:rPr lang="en-US" altLang="ko-KR" sz="1200" dirty="0" err="1">
                <a:latin typeface="나눔스퀘어OTF Light" panose="020B0600000101010101" pitchFamily="34" charset="-127"/>
                <a:ea typeface="나눔스퀘어OTF Light"/>
              </a:rPr>
              <a:t>노선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 </a:t>
            </a:r>
            <a:r>
              <a:rPr lang="en-US" altLang="ko-KR" sz="1200" dirty="0" err="1">
                <a:latin typeface="나눔스퀘어OTF Light" panose="020B0600000101010101" pitchFamily="34" charset="-127"/>
                <a:ea typeface="나눔스퀘어OTF Light"/>
              </a:rPr>
              <a:t>수가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 </a:t>
            </a:r>
            <a:r>
              <a:rPr lang="en-US" altLang="ko-KR" sz="1200" dirty="0" err="1">
                <a:latin typeface="나눔스퀘어OTF Light" panose="020B0600000101010101" pitchFamily="34" charset="-127"/>
                <a:ea typeface="나눔스퀘어OTF Light"/>
              </a:rPr>
              <a:t>적기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 </a:t>
            </a:r>
            <a:r>
              <a:rPr lang="en-US" altLang="ko-KR" sz="1200" dirty="0" err="1">
                <a:latin typeface="나눔스퀘어OTF Light" panose="020B0600000101010101" pitchFamily="34" charset="-127"/>
                <a:ea typeface="나눔스퀘어OTF Light"/>
              </a:rPr>
              <a:t>때문에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 (</a:t>
            </a:r>
            <a:r>
              <a:rPr lang="en-US" altLang="ko-KR" sz="1200" dirty="0" err="1">
                <a:latin typeface="나눔스퀘어OTF Light" panose="020B0600000101010101" pitchFamily="34" charset="-127"/>
                <a:ea typeface="나눔스퀘어OTF Light"/>
              </a:rPr>
              <a:t>노선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 수 / </a:t>
            </a:r>
            <a:r>
              <a:rPr lang="en-US" altLang="ko-KR" sz="1200" dirty="0" err="1">
                <a:latin typeface="나눔스퀘어OTF Light" panose="020B0600000101010101" pitchFamily="34" charset="-127"/>
                <a:ea typeface="나눔스퀘어OTF Light"/>
              </a:rPr>
              <a:t>평균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 </a:t>
            </a:r>
            <a:r>
              <a:rPr lang="en-US" altLang="ko-KR" sz="1200" dirty="0" err="1">
                <a:latin typeface="나눔스퀘어OTF Light" panose="020B0600000101010101" pitchFamily="34" charset="-127"/>
                <a:ea typeface="나눔스퀘어OTF Light"/>
              </a:rPr>
              <a:t>이동시간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)의 </a:t>
            </a:r>
            <a:r>
              <a:rPr lang="en-US" altLang="ko-KR" sz="1200" dirty="0" err="1">
                <a:latin typeface="나눔스퀘어OTF Light" panose="020B0600000101010101" pitchFamily="34" charset="-127"/>
                <a:ea typeface="나눔스퀘어OTF Light"/>
              </a:rPr>
              <a:t>비율이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 </a:t>
            </a:r>
            <a:r>
              <a:rPr lang="en-US" altLang="ko-KR" sz="1200" dirty="0" err="1">
                <a:latin typeface="나눔스퀘어OTF Light" panose="020B0600000101010101" pitchFamily="34" charset="-127"/>
                <a:ea typeface="나눔스퀘어OTF Light"/>
              </a:rPr>
              <a:t>낮은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 </a:t>
            </a:r>
            <a:r>
              <a:rPr lang="en-US" altLang="ko-KR" sz="1200" dirty="0" err="1">
                <a:latin typeface="나눔스퀘어OTF Light" panose="020B0600000101010101" pitchFamily="34" charset="-127"/>
                <a:ea typeface="나눔스퀘어OTF Light"/>
              </a:rPr>
              <a:t>지역에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 </a:t>
            </a:r>
            <a:r>
              <a:rPr lang="en-US" altLang="ko-KR" sz="1200" dirty="0" err="1">
                <a:latin typeface="나눔스퀘어OTF Light" panose="020B0600000101010101" pitchFamily="34" charset="-127"/>
                <a:ea typeface="나눔스퀘어OTF Light"/>
              </a:rPr>
              <a:t>노선을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 </a:t>
            </a:r>
            <a:r>
              <a:rPr lang="en-US" altLang="ko-KR" sz="1200" dirty="0" err="1">
                <a:latin typeface="나눔스퀘어OTF Light" panose="020B0600000101010101" pitchFamily="34" charset="-127"/>
                <a:ea typeface="나눔스퀘어OTF Light"/>
              </a:rPr>
              <a:t>확대하는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 </a:t>
            </a:r>
            <a:r>
              <a:rPr lang="en-US" altLang="ko-KR" sz="1200" dirty="0" err="1">
                <a:latin typeface="나눔스퀘어OTF Light" panose="020B0600000101010101" pitchFamily="34" charset="-127"/>
                <a:ea typeface="나눔스퀘어OTF Light"/>
              </a:rPr>
              <a:t>것을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 </a:t>
            </a:r>
            <a:r>
              <a:rPr lang="en-US" altLang="ko-KR" sz="1200" dirty="0" err="1">
                <a:latin typeface="나눔스퀘어OTF Light" panose="020B0600000101010101" pitchFamily="34" charset="-127"/>
                <a:ea typeface="나눔스퀘어OTF Light"/>
              </a:rPr>
              <a:t>고려해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 볼 수 </a:t>
            </a:r>
            <a:r>
              <a:rPr lang="en-US" altLang="ko-KR" sz="1200" dirty="0" err="1">
                <a:latin typeface="나눔스퀘어OTF Light" panose="020B0600000101010101" pitchFamily="34" charset="-127"/>
                <a:ea typeface="나눔스퀘어OTF Light"/>
              </a:rPr>
              <a:t>있습니다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.</a:t>
            </a:r>
          </a:p>
          <a:p>
            <a:pPr marL="429260" lvl="1" indent="-177165">
              <a:lnSpc>
                <a:spcPct val="150000"/>
              </a:lnSpc>
            </a:pPr>
            <a:endParaRPr lang="en-US" altLang="ko-KR" sz="1200" dirty="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Google Shape;184;p26">
            <a:extLst>
              <a:ext uri="{FF2B5EF4-FFF2-40B4-BE49-F238E27FC236}">
                <a16:creationId xmlns:a16="http://schemas.microsoft.com/office/drawing/2014/main" id="{05D58316-4EF6-7A76-8BDE-F20BE53BEE80}"/>
              </a:ext>
            </a:extLst>
          </p:cNvPr>
          <p:cNvSpPr txBox="1">
            <a:spLocks/>
          </p:cNvSpPr>
          <p:nvPr/>
        </p:nvSpPr>
        <p:spPr>
          <a:xfrm>
            <a:off x="348970" y="1500139"/>
            <a:ext cx="8740142" cy="464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2095" lvl="1" indent="0">
              <a:lnSpc>
                <a:spcPct val="100000"/>
              </a:lnSpc>
              <a:buNone/>
            </a:pPr>
            <a:r>
              <a:rPr lang="ko-KR" sz="2000" b="1">
                <a:ea typeface="나눔스퀘어OTF Bold"/>
              </a:rPr>
              <a:t>가설 2) </a:t>
            </a:r>
            <a:r>
              <a:rPr lang="ko-KR" altLang="en-US" sz="2000" b="1"/>
              <a:t>평균 이동 시간</a:t>
            </a:r>
            <a:r>
              <a:rPr lang="en-US" altLang="ko-KR" sz="2000" b="1"/>
              <a:t>(</a:t>
            </a:r>
            <a:r>
              <a:rPr lang="ko-KR" altLang="en-US" sz="2000" b="1"/>
              <a:t>평균</a:t>
            </a:r>
            <a:r>
              <a:rPr lang="en-US" altLang="ko-KR" sz="2000" b="1"/>
              <a:t>)</a:t>
            </a:r>
            <a:r>
              <a:rPr lang="ko-KR" altLang="en-US" sz="2000" b="1"/>
              <a:t>이 길수록 노선 </a:t>
            </a:r>
            <a:r>
              <a:rPr lang="ko-KR" sz="2000" b="1"/>
              <a:t>수가 </a:t>
            </a:r>
            <a:r>
              <a:rPr lang="ko-KR" altLang="en-US" sz="2000" b="1"/>
              <a:t>적을</a:t>
            </a:r>
            <a:r>
              <a:rPr lang="ko-KR" sz="2000" b="1"/>
              <a:t> 것이다</a:t>
            </a:r>
            <a:r>
              <a:rPr lang="en-US" altLang="ko-KR" sz="2000" b="1"/>
              <a:t>.</a:t>
            </a:r>
            <a:endParaRPr lang="en-US" altLang="ko-KR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42B9C93-A0E4-530A-7CB2-61F6670F40F9}"/>
              </a:ext>
            </a:extLst>
          </p:cNvPr>
          <p:cNvCxnSpPr/>
          <p:nvPr/>
        </p:nvCxnSpPr>
        <p:spPr>
          <a:xfrm flipV="1">
            <a:off x="686565" y="1918252"/>
            <a:ext cx="7747152" cy="9939"/>
          </a:xfrm>
          <a:prstGeom prst="straightConnector1">
            <a:avLst/>
          </a:prstGeom>
          <a:ln w="28575">
            <a:solidFill>
              <a:schemeClr val="accent4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2387447-D009-453E-9914-C688C11091BB}"/>
              </a:ext>
            </a:extLst>
          </p:cNvPr>
          <p:cNvGrpSpPr/>
          <p:nvPr/>
        </p:nvGrpSpPr>
        <p:grpSpPr>
          <a:xfrm>
            <a:off x="6898799" y="2688963"/>
            <a:ext cx="2435323" cy="2768486"/>
            <a:chOff x="6992355" y="1741982"/>
            <a:chExt cx="1841110" cy="2298788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E1947FC-7C9E-4794-ADB4-85437EFC77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6329"/>
            <a:stretch/>
          </p:blipFill>
          <p:spPr>
            <a:xfrm>
              <a:off x="6992355" y="1741982"/>
              <a:ext cx="920555" cy="2298788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AE95C4C-06C1-4686-8F11-225AC883CF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3701"/>
            <a:stretch/>
          </p:blipFill>
          <p:spPr>
            <a:xfrm>
              <a:off x="7912910" y="2057732"/>
              <a:ext cx="920555" cy="1983038"/>
            </a:xfrm>
            <a:prstGeom prst="rect">
              <a:avLst/>
            </a:prstGeom>
          </p:spPr>
        </p:pic>
      </p:grpSp>
      <p:sp>
        <p:nvSpPr>
          <p:cNvPr id="21" name="Google Shape;184;p26">
            <a:extLst>
              <a:ext uri="{FF2B5EF4-FFF2-40B4-BE49-F238E27FC236}">
                <a16:creationId xmlns:a16="http://schemas.microsoft.com/office/drawing/2014/main" id="{6C3590D8-8331-4626-BC73-50EB8CABDBCE}"/>
              </a:ext>
            </a:extLst>
          </p:cNvPr>
          <p:cNvSpPr txBox="1">
            <a:spLocks/>
          </p:cNvSpPr>
          <p:nvPr/>
        </p:nvSpPr>
        <p:spPr>
          <a:xfrm>
            <a:off x="7356804" y="5878769"/>
            <a:ext cx="2253481" cy="402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2095" lvl="1" indent="0">
              <a:lnSpc>
                <a:spcPct val="100000"/>
              </a:lnSpc>
              <a:buNone/>
            </a:pPr>
            <a:r>
              <a:rPr lang="ko-KR" altLang="en-US" sz="1600" b="1">
                <a:latin typeface="Malgun Gothic"/>
                <a:ea typeface="Malgun Gothic"/>
              </a:rPr>
              <a:t>윤주한 </a:t>
            </a:r>
            <a:r>
              <a:rPr lang="ko-KR" altLang="en-US" sz="1600" b="1" err="1">
                <a:latin typeface="Malgun Gothic"/>
                <a:ea typeface="Malgun Gothic"/>
              </a:rPr>
              <a:t>에이블러님</a:t>
            </a:r>
            <a:endParaRPr lang="ko-KR" altLang="en-US" sz="1600" b="1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29068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가설 검증 과정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" name="Google Shape;184;p26">
            <a:extLst>
              <a:ext uri="{FF2B5EF4-FFF2-40B4-BE49-F238E27FC236}">
                <a16:creationId xmlns:a16="http://schemas.microsoft.com/office/drawing/2014/main" id="{05D58316-4EF6-7A76-8BDE-F20BE53BEE80}"/>
              </a:ext>
            </a:extLst>
          </p:cNvPr>
          <p:cNvSpPr txBox="1">
            <a:spLocks/>
          </p:cNvSpPr>
          <p:nvPr/>
        </p:nvSpPr>
        <p:spPr>
          <a:xfrm>
            <a:off x="170629" y="1578158"/>
            <a:ext cx="9793233" cy="525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2095" lvl="1" indent="0">
              <a:lnSpc>
                <a:spcPct val="100000"/>
              </a:lnSpc>
              <a:buNone/>
            </a:pPr>
            <a:r>
              <a:rPr lang="ko-KR" b="1">
                <a:ea typeface="나눔스퀘어OTF Bold"/>
              </a:rPr>
              <a:t>가설 </a:t>
            </a:r>
            <a:r>
              <a:rPr lang="en-US" altLang="ko-KR" b="1">
                <a:ea typeface="나눔스퀘어OTF Bold"/>
              </a:rPr>
              <a:t>3</a:t>
            </a:r>
            <a:r>
              <a:rPr lang="ko-KR" b="1">
                <a:ea typeface="나눔스퀘어OTF Bold"/>
              </a:rPr>
              <a:t>)</a:t>
            </a:r>
            <a:r>
              <a:rPr lang="ko-KR" sz="2400" b="1">
                <a:ea typeface="나눔스퀘어OTF Bold"/>
              </a:rPr>
              <a:t> </a:t>
            </a:r>
            <a:r>
              <a:rPr lang="en-US" altLang="ko-KR" b="1">
                <a:ea typeface="나눔스퀘어OTF Bold"/>
              </a:rPr>
              <a:t>(</a:t>
            </a:r>
            <a:r>
              <a:rPr lang="ko-KR" altLang="en-US" b="1" err="1">
                <a:ea typeface="나눔스퀘어OTF Bold"/>
              </a:rPr>
              <a:t>승차총승객수</a:t>
            </a:r>
            <a:r>
              <a:rPr lang="ko-KR" altLang="en-US" b="1">
                <a:ea typeface="나눔스퀘어OTF Bold"/>
              </a:rPr>
              <a:t> </a:t>
            </a:r>
            <a:r>
              <a:rPr lang="en-US" altLang="ko-KR" b="1">
                <a:ea typeface="나눔스퀘어OTF Bold"/>
              </a:rPr>
              <a:t>/ </a:t>
            </a:r>
            <a:r>
              <a:rPr lang="ko-KR" altLang="en-US" b="1">
                <a:ea typeface="나눔스퀘어OTF Bold"/>
              </a:rPr>
              <a:t>정류장수</a:t>
            </a:r>
            <a:r>
              <a:rPr lang="en-US" altLang="ko-KR" b="1">
                <a:ea typeface="나눔스퀘어OTF Bold"/>
              </a:rPr>
              <a:t>)</a:t>
            </a:r>
            <a:r>
              <a:rPr lang="ko-KR" altLang="en-US" b="1">
                <a:ea typeface="나눔스퀘어OTF Bold"/>
              </a:rPr>
              <a:t>와 평균 이동 시간</a:t>
            </a:r>
            <a:r>
              <a:rPr lang="en-US" altLang="ko-KR" b="1">
                <a:ea typeface="나눔스퀘어OTF Bold"/>
              </a:rPr>
              <a:t>_mean</a:t>
            </a:r>
            <a:r>
              <a:rPr lang="ko-KR" altLang="en-US" b="1">
                <a:ea typeface="나눔스퀘어OTF Bold"/>
              </a:rPr>
              <a:t>은 양의 상관관계를 가질 것이다</a:t>
            </a:r>
            <a:r>
              <a:rPr lang="en-US" altLang="ko-KR" b="1">
                <a:ea typeface="나눔스퀘어OTF Bold"/>
              </a:rPr>
              <a:t>.</a:t>
            </a:r>
            <a:endParaRPr lang="en-US" altLang="ko-KR" b="1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42B9C93-A0E4-530A-7CB2-61F6670F40F9}"/>
              </a:ext>
            </a:extLst>
          </p:cNvPr>
          <p:cNvCxnSpPr>
            <a:cxnSpLocks/>
          </p:cNvCxnSpPr>
          <p:nvPr/>
        </p:nvCxnSpPr>
        <p:spPr>
          <a:xfrm flipV="1">
            <a:off x="543590" y="2051875"/>
            <a:ext cx="8625922" cy="1"/>
          </a:xfrm>
          <a:prstGeom prst="straightConnector1">
            <a:avLst/>
          </a:prstGeom>
          <a:ln w="28575">
            <a:solidFill>
              <a:schemeClr val="accent4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84;p26">
            <a:extLst>
              <a:ext uri="{FF2B5EF4-FFF2-40B4-BE49-F238E27FC236}">
                <a16:creationId xmlns:a16="http://schemas.microsoft.com/office/drawing/2014/main" id="{3103F77A-0F08-9FBA-CA23-983BF1D61A50}"/>
              </a:ext>
            </a:extLst>
          </p:cNvPr>
          <p:cNvSpPr txBox="1">
            <a:spLocks/>
          </p:cNvSpPr>
          <p:nvPr/>
        </p:nvSpPr>
        <p:spPr>
          <a:xfrm>
            <a:off x="284411" y="2603974"/>
            <a:ext cx="4577097" cy="3070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29260" lvl="1" indent="-177165">
              <a:lnSpc>
                <a:spcPct val="100000"/>
              </a:lnSpc>
            </a:pPr>
            <a:r>
              <a:rPr lang="en-US" altLang="ko-KR" sz="1200" dirty="0" err="1">
                <a:latin typeface="나눔스퀘어OTF Light" panose="020B0600000101010101" pitchFamily="34" charset="-127"/>
                <a:ea typeface="나눔스퀘어OTF Light"/>
              </a:rPr>
              <a:t>정류장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 당 </a:t>
            </a:r>
            <a:r>
              <a:rPr lang="en-US" altLang="ko-KR" sz="1200" dirty="0" err="1">
                <a:latin typeface="나눔스퀘어OTF Light" panose="020B0600000101010101" pitchFamily="34" charset="-127"/>
                <a:ea typeface="나눔스퀘어OTF Light"/>
              </a:rPr>
              <a:t>승차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 </a:t>
            </a:r>
            <a:r>
              <a:rPr lang="en-US" altLang="ko-KR" sz="1200" dirty="0" err="1">
                <a:latin typeface="나눔스퀘어OTF Light" panose="020B0600000101010101" pitchFamily="34" charset="-127"/>
                <a:ea typeface="나눔스퀘어OTF Light"/>
              </a:rPr>
              <a:t>승객수를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 </a:t>
            </a:r>
            <a:r>
              <a:rPr lang="en-US" altLang="ko-KR" sz="1200" dirty="0" err="1">
                <a:latin typeface="나눔스퀘어OTF Light" panose="020B0600000101010101" pitchFamily="34" charset="-127"/>
                <a:ea typeface="나눔스퀘어OTF Light"/>
              </a:rPr>
              <a:t>구하기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 </a:t>
            </a:r>
            <a:r>
              <a:rPr lang="en-US" altLang="ko-KR" sz="1200" dirty="0" err="1">
                <a:latin typeface="나눔스퀘어OTF Light" panose="020B0600000101010101" pitchFamily="34" charset="-127"/>
                <a:ea typeface="나눔스퀘어OTF Light"/>
              </a:rPr>
              <a:t>위해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 </a:t>
            </a:r>
            <a:r>
              <a:rPr lang="en-US" altLang="ko-KR" sz="1200" dirty="0" err="1">
                <a:latin typeface="나눔스퀘어OTF Light" panose="020B0600000101010101" pitchFamily="34" charset="-127"/>
                <a:ea typeface="나눔스퀘어OTF Light"/>
              </a:rPr>
              <a:t>승차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 총 </a:t>
            </a:r>
            <a:r>
              <a:rPr lang="en-US" altLang="ko-KR" sz="1200" dirty="0" err="1">
                <a:latin typeface="나눔스퀘어OTF Light" panose="020B0600000101010101" pitchFamily="34" charset="-127"/>
                <a:ea typeface="나눔스퀘어OTF Light"/>
              </a:rPr>
              <a:t>승객수를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 </a:t>
            </a:r>
            <a:r>
              <a:rPr lang="en-US" altLang="ko-KR" sz="1200" dirty="0" err="1">
                <a:latin typeface="나눔스퀘어OTF Light" panose="020B0600000101010101" pitchFamily="34" charset="-127"/>
                <a:ea typeface="나눔스퀘어OTF Light"/>
              </a:rPr>
              <a:t>정류장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 </a:t>
            </a:r>
            <a:r>
              <a:rPr lang="en-US" altLang="ko-KR" sz="1200" dirty="0" err="1">
                <a:latin typeface="나눔스퀘어OTF Light" panose="020B0600000101010101" pitchFamily="34" charset="-127"/>
                <a:ea typeface="나눔스퀘어OTF Light"/>
              </a:rPr>
              <a:t>수로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 </a:t>
            </a:r>
            <a:r>
              <a:rPr lang="en-US" altLang="ko-KR" sz="1200" dirty="0" err="1">
                <a:latin typeface="나눔스퀘어OTF Light" panose="020B0600000101010101" pitchFamily="34" charset="-127"/>
                <a:ea typeface="나눔스퀘어OTF Light"/>
              </a:rPr>
              <a:t>나누었습니다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.</a:t>
            </a:r>
          </a:p>
          <a:p>
            <a:pPr marL="429260" lvl="1" indent="-177165">
              <a:lnSpc>
                <a:spcPct val="100000"/>
              </a:lnSpc>
            </a:pPr>
            <a:endParaRPr lang="en-US" altLang="ko-KR" sz="1200" dirty="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marL="429260" lvl="1" indent="-177165">
              <a:lnSpc>
                <a:spcPct val="100000"/>
              </a:lnSpc>
            </a:pPr>
            <a:r>
              <a:rPr lang="en-US" sz="1200" dirty="0" err="1">
                <a:latin typeface="나눔스퀘어OTF Light" panose="020B0600000101010101" pitchFamily="34" charset="-127"/>
                <a:ea typeface="나눔스퀘어OTF Light"/>
              </a:rPr>
              <a:t>이를</a:t>
            </a:r>
            <a:r>
              <a:rPr lang="en-US" sz="1200" dirty="0">
                <a:latin typeface="나눔스퀘어OTF Light" panose="020B0600000101010101" pitchFamily="34" charset="-127"/>
                <a:ea typeface="나눔스퀘어OTF Light"/>
              </a:rPr>
              <a:t> </a:t>
            </a:r>
            <a:r>
              <a:rPr lang="en-US" sz="1200" dirty="0" err="1">
                <a:latin typeface="나눔스퀘어OTF Light" panose="020B0600000101010101" pitchFamily="34" charset="-127"/>
                <a:ea typeface="나눔스퀘어OTF Light"/>
              </a:rPr>
              <a:t>토대로</a:t>
            </a:r>
            <a:r>
              <a:rPr lang="en-US" sz="1200" dirty="0">
                <a:latin typeface="나눔스퀘어OTF Light" panose="020B0600000101010101" pitchFamily="34" charset="-127"/>
                <a:ea typeface="나눔스퀘어OTF Light"/>
              </a:rPr>
              <a:t> </a:t>
            </a:r>
            <a:r>
              <a:rPr lang="en-US" sz="1200" dirty="0" err="1">
                <a:latin typeface="나눔스퀘어OTF Light" panose="020B0600000101010101" pitchFamily="34" charset="-127"/>
                <a:ea typeface="나눔스퀘어OTF Light"/>
              </a:rPr>
              <a:t>평균이동시간의</a:t>
            </a:r>
            <a:r>
              <a:rPr lang="en-US" sz="1200" dirty="0">
                <a:latin typeface="나눔스퀘어OTF Light" panose="020B0600000101010101" pitchFamily="34" charset="-127"/>
                <a:ea typeface="나눔스퀘어OTF Light"/>
              </a:rPr>
              <a:t> </a:t>
            </a:r>
            <a:r>
              <a:rPr lang="en-US" sz="1200" dirty="0" err="1">
                <a:latin typeface="나눔스퀘어OTF Light" panose="020B0600000101010101" pitchFamily="34" charset="-127"/>
                <a:ea typeface="나눔스퀘어OTF Light"/>
              </a:rPr>
              <a:t>평균과의</a:t>
            </a:r>
            <a:r>
              <a:rPr lang="en-US" sz="1200" dirty="0">
                <a:latin typeface="나눔스퀘어OTF Light" panose="020B0600000101010101" pitchFamily="34" charset="-127"/>
                <a:ea typeface="나눔스퀘어OTF Light"/>
              </a:rPr>
              <a:t> </a:t>
            </a:r>
            <a:r>
              <a:rPr lang="ko-KR" altLang="en-US" sz="1200" dirty="0">
                <a:latin typeface="나눔스퀘어OTF Light" panose="020B0600000101010101" pitchFamily="34" charset="-127"/>
                <a:ea typeface="나눔스퀘어OTF Light"/>
              </a:rPr>
              <a:t>가설을</a:t>
            </a:r>
            <a:r>
              <a:rPr lang="en-US" sz="1200" dirty="0">
                <a:latin typeface="나눔스퀘어OTF Light" panose="020B0600000101010101" pitchFamily="34" charset="-127"/>
                <a:ea typeface="나눔스퀘어OTF Light"/>
              </a:rPr>
              <a:t> </a:t>
            </a:r>
            <a:r>
              <a:rPr lang="ko-KR" altLang="en-US" sz="1200" dirty="0">
                <a:latin typeface="나눔스퀘어OTF Light" panose="020B0600000101010101" pitchFamily="34" charset="-127"/>
                <a:ea typeface="나눔스퀘어OTF Light"/>
              </a:rPr>
              <a:t>수립했습니다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.</a:t>
            </a:r>
          </a:p>
          <a:p>
            <a:pPr marL="429260" lvl="1" indent="-177165">
              <a:lnSpc>
                <a:spcPct val="100000"/>
              </a:lnSpc>
            </a:pPr>
            <a:endParaRPr lang="en-US" altLang="ko-KR" sz="1200" dirty="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marL="429260" lvl="1" indent="-177165">
              <a:lnSpc>
                <a:spcPct val="100000"/>
              </a:lnSpc>
            </a:pPr>
            <a:r>
              <a:rPr lang="ko-KR" altLang="en-US" sz="1200" dirty="0">
                <a:latin typeface="나눔스퀘어OTF Light" panose="020B0600000101010101" pitchFamily="34" charset="-127"/>
                <a:ea typeface="나눔스퀘어OTF Light"/>
              </a:rPr>
              <a:t>예상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 </a:t>
            </a:r>
            <a:r>
              <a:rPr lang="ko-KR" altLang="en-US" sz="1200" dirty="0">
                <a:latin typeface="나눔스퀘어OTF Light" panose="020B0600000101010101" pitchFamily="34" charset="-127"/>
                <a:ea typeface="나눔스퀘어OTF Light"/>
              </a:rPr>
              <a:t>가설대로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 </a:t>
            </a:r>
            <a:r>
              <a:rPr lang="ko-KR" altLang="en-US" sz="1200" dirty="0">
                <a:latin typeface="나눔스퀘어OTF Light" panose="020B0600000101010101" pitchFamily="34" charset="-127"/>
                <a:ea typeface="나눔스퀘어OTF Light"/>
              </a:rPr>
              <a:t>서로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 </a:t>
            </a:r>
            <a:r>
              <a:rPr lang="ko-KR" altLang="en-US" sz="1200" dirty="0">
                <a:latin typeface="나눔스퀘어OTF Light" panose="020B0600000101010101" pitchFamily="34" charset="-127"/>
                <a:ea typeface="나눔스퀘어OTF Light"/>
              </a:rPr>
              <a:t>관계가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 </a:t>
            </a:r>
            <a:r>
              <a:rPr lang="en-US" altLang="ko-KR" sz="1200" dirty="0" err="1">
                <a:latin typeface="나눔스퀘어OTF Light" panose="020B0600000101010101" pitchFamily="34" charset="-127"/>
                <a:ea typeface="나눔스퀘어OTF Light"/>
              </a:rPr>
              <a:t>있음이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 </a:t>
            </a:r>
            <a:r>
              <a:rPr lang="en-US" altLang="ko-KR" sz="1200" dirty="0" err="1">
                <a:latin typeface="나눔스퀘어OTF Light" panose="020B0600000101010101" pitchFamily="34" charset="-127"/>
                <a:ea typeface="나눔스퀘어OTF Light"/>
              </a:rPr>
              <a:t>드러났으나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 </a:t>
            </a:r>
            <a:r>
              <a:rPr lang="ko-KR" altLang="en-US" sz="1200" dirty="0">
                <a:latin typeface="나눔스퀘어OTF Light" panose="020B0600000101010101" pitchFamily="34" charset="-127"/>
                <a:ea typeface="나눔스퀘어OTF Light"/>
              </a:rPr>
              <a:t>회귀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 </a:t>
            </a:r>
            <a:r>
              <a:rPr lang="ko-KR" altLang="en-US" sz="1200" dirty="0">
                <a:latin typeface="나눔스퀘어OTF Light" panose="020B0600000101010101" pitchFamily="34" charset="-127"/>
                <a:ea typeface="나눔스퀘어OTF Light"/>
              </a:rPr>
              <a:t>직선의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 </a:t>
            </a:r>
            <a:r>
              <a:rPr lang="ko-KR" altLang="en-US" sz="1200" dirty="0">
                <a:latin typeface="나눔스퀘어OTF Light" panose="020B0600000101010101" pitchFamily="34" charset="-127"/>
                <a:ea typeface="나눔스퀘어OTF Light"/>
              </a:rPr>
              <a:t>기울기가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 </a:t>
            </a:r>
            <a:r>
              <a:rPr lang="ko-KR" altLang="en-US" sz="1200" dirty="0">
                <a:latin typeface="나눔스퀘어OTF Light" panose="020B0600000101010101" pitchFamily="34" charset="-127"/>
                <a:ea typeface="나눔스퀘어OTF Light"/>
              </a:rPr>
              <a:t>예상과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 </a:t>
            </a:r>
            <a:r>
              <a:rPr lang="ko-KR" altLang="en-US" sz="1200" dirty="0">
                <a:latin typeface="나눔스퀘어OTF Light" panose="020B0600000101010101" pitchFamily="34" charset="-127"/>
                <a:ea typeface="나눔스퀘어OTF Light"/>
              </a:rPr>
              <a:t>달리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 </a:t>
            </a:r>
            <a:r>
              <a:rPr lang="ko-KR" altLang="en-US" sz="1200" dirty="0">
                <a:latin typeface="나눔스퀘어OTF Light" panose="020B0600000101010101" pitchFamily="34" charset="-127"/>
                <a:ea typeface="나눔스퀘어OTF Light"/>
              </a:rPr>
              <a:t>음의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 </a:t>
            </a:r>
            <a:r>
              <a:rPr lang="ko-KR" altLang="en-US" sz="1200" dirty="0">
                <a:latin typeface="나눔스퀘어OTF Light" panose="020B0600000101010101" pitchFamily="34" charset="-127"/>
                <a:ea typeface="나눔스퀘어OTF Light"/>
              </a:rPr>
              <a:t>상관관계를 보입니다.</a:t>
            </a:r>
            <a:endParaRPr lang="en-US" sz="1200" dirty="0">
              <a:latin typeface="나눔스퀘어OTF Light" panose="020B0600000101010101" pitchFamily="34" charset="-127"/>
              <a:ea typeface="나눔스퀘어OTF Light"/>
            </a:endParaRPr>
          </a:p>
          <a:p>
            <a:pPr marL="429260" lvl="1" indent="-177165">
              <a:lnSpc>
                <a:spcPct val="100000"/>
              </a:lnSpc>
            </a:pPr>
            <a:endParaRPr lang="en-US" altLang="ko-KR" sz="1200" dirty="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marL="429260" lvl="1" indent="-177165">
              <a:lnSpc>
                <a:spcPct val="100000"/>
              </a:lnSpc>
            </a:pPr>
            <a:r>
              <a:rPr lang="ko-KR" altLang="en-US" sz="1200" dirty="0">
                <a:latin typeface="나눔스퀘어OTF Light" panose="020B0600000101010101" pitchFamily="34" charset="-127"/>
                <a:ea typeface="나눔스퀘어OTF Light"/>
              </a:rPr>
              <a:t>위</a:t>
            </a:r>
            <a:r>
              <a:rPr lang="en-US" sz="1200" dirty="0">
                <a:latin typeface="나눔스퀘어OTF Light" panose="020B0600000101010101" pitchFamily="34" charset="-127"/>
                <a:ea typeface="나눔스퀘어OTF Light"/>
              </a:rPr>
              <a:t> </a:t>
            </a:r>
            <a:r>
              <a:rPr lang="ko-KR" altLang="en-US" sz="1200" dirty="0">
                <a:latin typeface="나눔스퀘어OTF Light" panose="020B0600000101010101" pitchFamily="34" charset="-127"/>
                <a:ea typeface="나눔스퀘어OTF Light"/>
              </a:rPr>
              <a:t>결과를</a:t>
            </a:r>
            <a:r>
              <a:rPr lang="en-US" sz="1200" dirty="0">
                <a:latin typeface="나눔스퀘어OTF Light" panose="020B0600000101010101" pitchFamily="34" charset="-127"/>
                <a:ea typeface="나눔스퀘어OTF Light"/>
              </a:rPr>
              <a:t> </a:t>
            </a:r>
            <a:r>
              <a:rPr lang="ko-KR" altLang="en-US" sz="1200" dirty="0">
                <a:latin typeface="나눔스퀘어OTF Light" panose="020B0600000101010101" pitchFamily="34" charset="-127"/>
                <a:ea typeface="나눔스퀘어OTF Light"/>
              </a:rPr>
              <a:t>통해</a:t>
            </a:r>
            <a:r>
              <a:rPr lang="en-US" sz="1200" dirty="0">
                <a:latin typeface="나눔스퀘어OTF Light" panose="020B0600000101010101" pitchFamily="34" charset="-127"/>
                <a:ea typeface="나눔스퀘어OTF Light"/>
              </a:rPr>
              <a:t> </a:t>
            </a:r>
            <a:r>
              <a:rPr lang="ko-KR" altLang="en-US" sz="1200" dirty="0">
                <a:latin typeface="나눔스퀘어OTF Light" panose="020B0600000101010101" pitchFamily="34" charset="-127"/>
                <a:ea typeface="나눔스퀘어OTF Light"/>
              </a:rPr>
              <a:t>분석한</a:t>
            </a:r>
            <a:r>
              <a:rPr lang="en-US" sz="1200" dirty="0">
                <a:latin typeface="나눔스퀘어OTF Light" panose="020B0600000101010101" pitchFamily="34" charset="-127"/>
                <a:ea typeface="나눔스퀘어OTF Light"/>
              </a:rPr>
              <a:t> </a:t>
            </a:r>
            <a:r>
              <a:rPr lang="ko-KR" altLang="en-US" sz="1200" dirty="0">
                <a:latin typeface="나눔스퀘어OTF Light" panose="020B0600000101010101" pitchFamily="34" charset="-127"/>
                <a:ea typeface="나눔스퀘어OTF Light"/>
              </a:rPr>
              <a:t>결과</a:t>
            </a:r>
            <a:r>
              <a:rPr lang="en-US" sz="1200" dirty="0">
                <a:latin typeface="나눔스퀘어OTF Light" panose="020B0600000101010101" pitchFamily="34" charset="-127"/>
                <a:ea typeface="나눔스퀘어OTF Light"/>
              </a:rPr>
              <a:t> </a:t>
            </a:r>
            <a:r>
              <a:rPr lang="ko-KR" altLang="en-US" sz="1200" dirty="0">
                <a:latin typeface="나눔스퀘어OTF Light" panose="020B0600000101010101" pitchFamily="34" charset="-127"/>
                <a:ea typeface="나눔스퀘어OTF Light"/>
              </a:rPr>
              <a:t>단순히</a:t>
            </a:r>
            <a:r>
              <a:rPr lang="en-US" sz="1200" dirty="0">
                <a:latin typeface="나눔스퀘어OTF Light" panose="020B0600000101010101" pitchFamily="34" charset="-127"/>
                <a:ea typeface="나눔스퀘어OTF Light"/>
              </a:rPr>
              <a:t> </a:t>
            </a:r>
            <a:r>
              <a:rPr lang="ko-KR" altLang="en-US" sz="1200" dirty="0">
                <a:latin typeface="나눔스퀘어OTF Light" panose="020B0600000101010101" pitchFamily="34" charset="-127"/>
                <a:ea typeface="나눔스퀘어OTF Light"/>
              </a:rPr>
              <a:t>정류장</a:t>
            </a:r>
            <a:r>
              <a:rPr lang="en-US" sz="1200" dirty="0">
                <a:latin typeface="나눔스퀘어OTF Light" panose="020B0600000101010101" pitchFamily="34" charset="-127"/>
                <a:ea typeface="나눔스퀘어OTF Light"/>
              </a:rPr>
              <a:t> </a:t>
            </a:r>
            <a:r>
              <a:rPr lang="ko-KR" altLang="en-US" sz="1200" dirty="0">
                <a:latin typeface="나눔스퀘어OTF Light" panose="020B0600000101010101" pitchFamily="34" charset="-127"/>
                <a:ea typeface="나눔스퀘어OTF Light"/>
              </a:rPr>
              <a:t>수만</a:t>
            </a:r>
            <a:r>
              <a:rPr lang="en-US" sz="1200" dirty="0">
                <a:latin typeface="나눔스퀘어OTF Light" panose="020B0600000101010101" pitchFamily="34" charset="-127"/>
                <a:ea typeface="나눔스퀘어OTF Light"/>
              </a:rPr>
              <a:t> </a:t>
            </a:r>
            <a:r>
              <a:rPr lang="ko-KR" altLang="en-US" sz="1200" dirty="0">
                <a:latin typeface="나눔스퀘어OTF Light" panose="020B0600000101010101" pitchFamily="34" charset="-127"/>
                <a:ea typeface="나눔스퀘어OTF Light"/>
              </a:rPr>
              <a:t>많은</a:t>
            </a:r>
            <a:r>
              <a:rPr lang="en-US" sz="1200" dirty="0">
                <a:latin typeface="나눔스퀘어OTF Light" panose="020B0600000101010101" pitchFamily="34" charset="-127"/>
                <a:ea typeface="나눔스퀘어OTF Light"/>
              </a:rPr>
              <a:t> </a:t>
            </a:r>
            <a:r>
              <a:rPr lang="ko-KR" altLang="en-US" sz="1200" dirty="0">
                <a:latin typeface="나눔스퀘어OTF Light" panose="020B0600000101010101" pitchFamily="34" charset="-127"/>
                <a:ea typeface="나눔스퀘어OTF Light"/>
              </a:rPr>
              <a:t>것은</a:t>
            </a:r>
            <a:r>
              <a:rPr lang="en-US" sz="1200" dirty="0">
                <a:latin typeface="나눔스퀘어OTF Light" panose="020B0600000101010101" pitchFamily="34" charset="-127"/>
                <a:ea typeface="나눔스퀘어OTF Light"/>
              </a:rPr>
              <a:t> </a:t>
            </a:r>
            <a:r>
              <a:rPr lang="ko-KR" altLang="en-US" sz="1200" dirty="0">
                <a:latin typeface="나눔스퀘어OTF Light" panose="020B0600000101010101" pitchFamily="34" charset="-127"/>
                <a:ea typeface="나눔스퀘어OTF Light"/>
              </a:rPr>
              <a:t>오히려</a:t>
            </a:r>
            <a:r>
              <a:rPr lang="en-US" sz="1200" dirty="0">
                <a:latin typeface="나눔스퀘어OTF Light" panose="020B0600000101010101" pitchFamily="34" charset="-127"/>
                <a:ea typeface="나눔스퀘어OTF Light"/>
              </a:rPr>
              <a:t> </a:t>
            </a:r>
            <a:r>
              <a:rPr lang="ko-KR" altLang="en-US" sz="1200" dirty="0">
                <a:latin typeface="나눔스퀘어OTF Light" panose="020B0600000101010101" pitchFamily="34" charset="-127"/>
                <a:ea typeface="나눔스퀘어OTF Light"/>
              </a:rPr>
              <a:t>정차구간을</a:t>
            </a:r>
            <a:r>
              <a:rPr lang="en-US" sz="1200" dirty="0">
                <a:latin typeface="나눔스퀘어OTF Light" panose="020B0600000101010101" pitchFamily="34" charset="-127"/>
                <a:ea typeface="나눔스퀘어OTF Light"/>
              </a:rPr>
              <a:t> </a:t>
            </a:r>
            <a:r>
              <a:rPr lang="ko-KR" altLang="en-US" sz="1200" dirty="0">
                <a:latin typeface="나눔스퀘어OTF Light" panose="020B0600000101010101" pitchFamily="34" charset="-127"/>
                <a:ea typeface="나눔스퀘어OTF Light"/>
              </a:rPr>
              <a:t>늘려</a:t>
            </a:r>
            <a:r>
              <a:rPr lang="en-US" sz="1200" dirty="0">
                <a:latin typeface="나눔스퀘어OTF Light" panose="020B0600000101010101" pitchFamily="34" charset="-127"/>
                <a:ea typeface="나눔스퀘어OTF Light"/>
              </a:rPr>
              <a:t> </a:t>
            </a:r>
            <a:r>
              <a:rPr lang="ko-KR" altLang="en-US" sz="1200" dirty="0">
                <a:latin typeface="나눔스퀘어OTF Light" panose="020B0600000101010101" pitchFamily="34" charset="-127"/>
                <a:ea typeface="나눔스퀘어OTF Light"/>
              </a:rPr>
              <a:t>평균</a:t>
            </a:r>
            <a:r>
              <a:rPr lang="en-US" sz="1200" dirty="0">
                <a:latin typeface="나눔스퀘어OTF Light" panose="020B0600000101010101" pitchFamily="34" charset="-127"/>
                <a:ea typeface="나눔스퀘어OTF Light"/>
              </a:rPr>
              <a:t> </a:t>
            </a:r>
            <a:r>
              <a:rPr lang="ko-KR" altLang="en-US" sz="1200" dirty="0">
                <a:latin typeface="나눔스퀘어OTF Light" panose="020B0600000101010101" pitchFamily="34" charset="-127"/>
                <a:ea typeface="나눔스퀘어OTF Light"/>
              </a:rPr>
              <a:t>이동</a:t>
            </a:r>
            <a:r>
              <a:rPr lang="en-US" sz="1200" dirty="0">
                <a:latin typeface="나눔스퀘어OTF Light" panose="020B0600000101010101" pitchFamily="34" charset="-127"/>
                <a:ea typeface="나눔스퀘어OTF Light"/>
              </a:rPr>
              <a:t> </a:t>
            </a:r>
            <a:r>
              <a:rPr lang="ko-KR" altLang="en-US" sz="1200" dirty="0">
                <a:latin typeface="나눔스퀘어OTF Light" panose="020B0600000101010101" pitchFamily="34" charset="-127"/>
                <a:ea typeface="나눔스퀘어OTF Light"/>
              </a:rPr>
              <a:t>시간을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 </a:t>
            </a:r>
            <a:r>
              <a:rPr lang="en-US" altLang="ko-KR" sz="1200" dirty="0" err="1">
                <a:latin typeface="나눔스퀘어OTF Light" panose="020B0600000101010101" pitchFamily="34" charset="-127"/>
                <a:ea typeface="나눔스퀘어OTF Light"/>
              </a:rPr>
              <a:t>증가시킴을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 알 수 </a:t>
            </a:r>
            <a:r>
              <a:rPr lang="en-US" altLang="ko-KR" sz="1200" dirty="0" err="1">
                <a:latin typeface="나눔스퀘어OTF Light" panose="020B0600000101010101" pitchFamily="34" charset="-127"/>
                <a:ea typeface="나눔스퀘어OTF Light"/>
              </a:rPr>
              <a:t>있습니다</a:t>
            </a:r>
            <a:r>
              <a:rPr lang="en-US" altLang="ko-KR" sz="1200" dirty="0">
                <a:latin typeface="나눔스퀘어OTF Light" panose="020B0600000101010101" pitchFamily="34" charset="-127"/>
                <a:ea typeface="나눔스퀘어OTF Light"/>
              </a:rPr>
              <a:t>.</a:t>
            </a:r>
          </a:p>
          <a:p>
            <a:pPr marL="429260" lvl="1" indent="-177165">
              <a:lnSpc>
                <a:spcPct val="100000"/>
              </a:lnSpc>
            </a:pPr>
            <a:endParaRPr lang="en-US" altLang="ko-KR" sz="1200" dirty="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marL="429260" lvl="1" indent="-177165">
              <a:lnSpc>
                <a:spcPct val="100000"/>
              </a:lnSpc>
            </a:pPr>
            <a:endParaRPr lang="en-US" altLang="ko-KR" sz="1200" dirty="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72EF645-3605-4EA3-A578-2BBB9DF920AA}"/>
              </a:ext>
            </a:extLst>
          </p:cNvPr>
          <p:cNvGrpSpPr/>
          <p:nvPr/>
        </p:nvGrpSpPr>
        <p:grpSpPr>
          <a:xfrm>
            <a:off x="4861508" y="2751354"/>
            <a:ext cx="4668589" cy="2424185"/>
            <a:chOff x="5874152" y="3010609"/>
            <a:chExt cx="4216436" cy="2097615"/>
          </a:xfrm>
        </p:grpSpPr>
        <p:pic>
          <p:nvPicPr>
            <p:cNvPr id="3" name="그림 16" descr="테이블이(가) 표시된 사진&#10;&#10;자동 생성된 설명">
              <a:extLst>
                <a:ext uri="{FF2B5EF4-FFF2-40B4-BE49-F238E27FC236}">
                  <a16:creationId xmlns:a16="http://schemas.microsoft.com/office/drawing/2014/main" id="{B1BDD21C-E75B-A703-648E-2BB07C8CF2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9023"/>
            <a:stretch/>
          </p:blipFill>
          <p:spPr>
            <a:xfrm>
              <a:off x="5874152" y="3010609"/>
              <a:ext cx="2065489" cy="2097615"/>
            </a:xfrm>
            <a:prstGeom prst="rect">
              <a:avLst/>
            </a:prstGeom>
          </p:spPr>
        </p:pic>
        <p:pic>
          <p:nvPicPr>
            <p:cNvPr id="17" name="그림 16" descr="테이블이(가) 표시된 사진&#10;&#10;자동 생성된 설명">
              <a:extLst>
                <a:ext uri="{FF2B5EF4-FFF2-40B4-BE49-F238E27FC236}">
                  <a16:creationId xmlns:a16="http://schemas.microsoft.com/office/drawing/2014/main" id="{A258154A-5107-4E93-8C07-C6039288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1493"/>
            <a:stretch/>
          </p:blipFill>
          <p:spPr>
            <a:xfrm>
              <a:off x="8025099" y="3112251"/>
              <a:ext cx="2065489" cy="1995973"/>
            </a:xfrm>
            <a:prstGeom prst="rect">
              <a:avLst/>
            </a:prstGeom>
          </p:spPr>
        </p:pic>
      </p:grpSp>
      <p:sp>
        <p:nvSpPr>
          <p:cNvPr id="19" name="Google Shape;184;p26">
            <a:extLst>
              <a:ext uri="{FF2B5EF4-FFF2-40B4-BE49-F238E27FC236}">
                <a16:creationId xmlns:a16="http://schemas.microsoft.com/office/drawing/2014/main" id="{51D36AFE-F9B2-4A9D-A412-B99420F1510D}"/>
              </a:ext>
            </a:extLst>
          </p:cNvPr>
          <p:cNvSpPr txBox="1">
            <a:spLocks/>
          </p:cNvSpPr>
          <p:nvPr/>
        </p:nvSpPr>
        <p:spPr>
          <a:xfrm>
            <a:off x="7356804" y="5878769"/>
            <a:ext cx="2253481" cy="402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2095" lvl="1" indent="0">
              <a:lnSpc>
                <a:spcPct val="100000"/>
              </a:lnSpc>
              <a:buNone/>
            </a:pPr>
            <a:r>
              <a:rPr lang="ko-KR" altLang="en-US" sz="1600" b="1" err="1">
                <a:latin typeface="Malgun Gothic"/>
                <a:ea typeface="Malgun Gothic"/>
              </a:rPr>
              <a:t>김락형</a:t>
            </a:r>
            <a:r>
              <a:rPr lang="ko-KR" altLang="en-US" sz="1600" b="1">
                <a:latin typeface="Malgun Gothic"/>
                <a:ea typeface="Malgun Gothic"/>
              </a:rPr>
              <a:t> </a:t>
            </a:r>
            <a:r>
              <a:rPr lang="ko-KR" altLang="en-US" sz="1600" b="1" err="1">
                <a:latin typeface="Malgun Gothic"/>
                <a:ea typeface="Malgun Gothic"/>
              </a:rPr>
              <a:t>에이블러님</a:t>
            </a:r>
            <a:endParaRPr lang="ko-KR" altLang="en-US" sz="1600" b="1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61011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500986" y="436339"/>
            <a:ext cx="124064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결 론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728CEEF-E9C6-4F54-9B56-5E8A41AF9220}"/>
              </a:ext>
            </a:extLst>
          </p:cNvPr>
          <p:cNvGrpSpPr/>
          <p:nvPr/>
        </p:nvGrpSpPr>
        <p:grpSpPr>
          <a:xfrm>
            <a:off x="304769" y="1429830"/>
            <a:ext cx="9261800" cy="4401481"/>
            <a:chOff x="101416" y="1224732"/>
            <a:chExt cx="9261800" cy="440148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6C6DCAB-BEBB-49E0-ABF8-AD20419CF8A2}"/>
                </a:ext>
              </a:extLst>
            </p:cNvPr>
            <p:cNvSpPr/>
            <p:nvPr/>
          </p:nvSpPr>
          <p:spPr>
            <a:xfrm>
              <a:off x="101416" y="1224732"/>
              <a:ext cx="4953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29518" lvl="1" indent="-177410">
                <a:spcBef>
                  <a:spcPts val="500"/>
                </a:spcBef>
                <a:buClr>
                  <a:schemeClr val="dk1"/>
                </a:buClr>
                <a:buSzPts val="1800"/>
                <a:buChar char="▪"/>
              </a:pPr>
              <a:r>
                <a:rPr lang="ko-KR" altLang="en-US" sz="120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어느 구에 버스 시설의 추가가 가장 필요한가요</a:t>
              </a:r>
              <a:r>
                <a:rPr lang="en-US" altLang="ko-KR" sz="120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??</a:t>
              </a:r>
              <a:r>
                <a:rPr lang="ko-KR" altLang="en-US" sz="120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</a:t>
              </a:r>
              <a:endParaRPr lang="en-US" altLang="ko-KR" sz="120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66DB996-340F-FCA4-AF82-59BC115E8FA4}"/>
                </a:ext>
              </a:extLst>
            </p:cNvPr>
            <p:cNvSpPr txBox="1"/>
            <p:nvPr/>
          </p:nvSpPr>
          <p:spPr>
            <a:xfrm>
              <a:off x="745615" y="1932894"/>
              <a:ext cx="8617601" cy="369331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1100" dirty="0">
                  <a:latin typeface="나눔스퀘어OTF Bold" panose="020B0600000101010101" pitchFamily="34" charset="-127"/>
                  <a:ea typeface="나눔스퀘어OTF Bold"/>
                </a:rPr>
                <a:t>(</a:t>
              </a:r>
              <a:r>
                <a:rPr lang="ko-KR" altLang="en-US" sz="1100" dirty="0">
                  <a:latin typeface="나눔스퀘어OTF Bold" panose="020B0600000101010101" pitchFamily="34" charset="-127"/>
                  <a:ea typeface="나눔스퀘어OTF Bold"/>
                </a:rPr>
                <a:t>가설</a:t>
              </a:r>
              <a:r>
                <a:rPr lang="en-US" altLang="ko-KR" sz="1100" dirty="0">
                  <a:latin typeface="나눔스퀘어OTF Bold" panose="020B0600000101010101" pitchFamily="34" charset="-127"/>
                  <a:ea typeface="나눔스퀘어OTF Bold"/>
                </a:rPr>
                <a:t>1) </a:t>
              </a:r>
              <a:r>
                <a:rPr lang="en-US" sz="1100" dirty="0" err="1">
                  <a:ea typeface="나눔스퀘어OTF Bold"/>
                </a:rPr>
                <a:t>승차</a:t>
              </a:r>
              <a:r>
                <a:rPr lang="en-US" sz="1100" dirty="0">
                  <a:ea typeface="나눔스퀘어OTF Bold"/>
                </a:rPr>
                <a:t> 총 </a:t>
              </a:r>
              <a:r>
                <a:rPr lang="en-US" sz="1100" dirty="0" err="1">
                  <a:ea typeface="나눔스퀘어OTF Bold"/>
                </a:rPr>
                <a:t>승객</a:t>
              </a:r>
              <a:r>
                <a:rPr lang="en-US" sz="1100" dirty="0">
                  <a:ea typeface="나눔스퀘어OTF Bold"/>
                </a:rPr>
                <a:t> </a:t>
              </a:r>
              <a:r>
                <a:rPr lang="en-US" sz="1100" dirty="0" err="1">
                  <a:ea typeface="나눔스퀘어OTF Bold"/>
                </a:rPr>
                <a:t>수가</a:t>
              </a:r>
              <a:r>
                <a:rPr lang="en-US" sz="1100" dirty="0">
                  <a:ea typeface="나눔스퀘어OTF Bold"/>
                </a:rPr>
                <a:t> </a:t>
              </a:r>
              <a:r>
                <a:rPr lang="en-US" sz="1100" dirty="0" err="1">
                  <a:ea typeface="나눔스퀘어OTF Bold"/>
                </a:rPr>
                <a:t>많은</a:t>
              </a:r>
              <a:r>
                <a:rPr lang="en-US" sz="1100" dirty="0">
                  <a:ea typeface="나눔스퀘어OTF Bold"/>
                </a:rPr>
                <a:t> </a:t>
              </a:r>
              <a:r>
                <a:rPr lang="en-US" sz="1100" dirty="0" err="1">
                  <a:ea typeface="나눔스퀘어OTF Bold"/>
                </a:rPr>
                <a:t>구를</a:t>
              </a:r>
              <a:r>
                <a:rPr lang="en-US" sz="1100" dirty="0">
                  <a:ea typeface="나눔스퀘어OTF Bold"/>
                </a:rPr>
                <a:t> </a:t>
              </a:r>
              <a:r>
                <a:rPr lang="en-US" sz="1100" dirty="0" err="1">
                  <a:ea typeface="나눔스퀘어OTF Bold"/>
                </a:rPr>
                <a:t>지나가는</a:t>
              </a:r>
              <a:r>
                <a:rPr lang="en-US" sz="1100" dirty="0">
                  <a:ea typeface="나눔스퀘어OTF Bold"/>
                </a:rPr>
                <a:t> </a:t>
              </a:r>
              <a:r>
                <a:rPr lang="en-US" sz="1100" dirty="0" err="1">
                  <a:ea typeface="나눔스퀘어OTF Bold"/>
                </a:rPr>
                <a:t>노선이</a:t>
              </a:r>
              <a:r>
                <a:rPr lang="en-US" sz="1100" dirty="0">
                  <a:ea typeface="나눔스퀘어OTF Bold"/>
                </a:rPr>
                <a:t> </a:t>
              </a:r>
              <a:r>
                <a:rPr lang="en-US" sz="1100" dirty="0" err="1">
                  <a:ea typeface="나눔스퀘어OTF Bold"/>
                </a:rPr>
                <a:t>많을</a:t>
              </a:r>
              <a:r>
                <a:rPr lang="en-US" sz="1100" dirty="0">
                  <a:ea typeface="나눔스퀘어OTF Bold"/>
                </a:rPr>
                <a:t> </a:t>
              </a:r>
              <a:r>
                <a:rPr lang="ko-KR" altLang="en-US" sz="1100" dirty="0">
                  <a:ea typeface="나눔스퀘어OTF Bold"/>
                </a:rPr>
                <a:t>것이다</a:t>
              </a:r>
              <a:r>
                <a:rPr lang="en-US" altLang="ko-KR" sz="1100" dirty="0">
                  <a:ea typeface="나눔스퀘어OTF Bold"/>
                </a:rPr>
                <a:t>.</a:t>
              </a:r>
              <a:endParaRPr lang="ko-KR" altLang="en-US" sz="1100" dirty="0">
                <a:latin typeface="나눔스퀘어OTF Bold" panose="020B0600000101010101" pitchFamily="34" charset="-127"/>
                <a:ea typeface="나눔스퀘어OTF Bold"/>
              </a:endParaRPr>
            </a:p>
            <a:p>
              <a:endParaRPr lang="en-US" altLang="ko-KR" sz="1100" dirty="0">
                <a:ea typeface="나눔스퀘어OTF Bold"/>
              </a:endParaRPr>
            </a:p>
            <a:p>
              <a:r>
                <a:rPr lang="en-US" altLang="ko-KR" sz="1100" dirty="0">
                  <a:latin typeface="나눔스퀘어OTF Light"/>
                  <a:ea typeface="나눔스퀘어OTF Light"/>
                </a:rPr>
                <a:t>    - </a:t>
              </a:r>
              <a:r>
                <a:rPr lang="ko-KR" altLang="en-US" sz="1100" dirty="0">
                  <a:latin typeface="나눔스퀘어OTF Light"/>
                  <a:ea typeface="나눔스퀘어OTF Light"/>
                </a:rPr>
                <a:t>강동구는 비슷한 승차 총 승객수를 가진 자치구에 비해 노선 수가 적어 보충이 필요해 보입니다</a:t>
              </a:r>
              <a:r>
                <a:rPr lang="en-US" altLang="ko-KR" sz="1100" dirty="0">
                  <a:latin typeface="나눔스퀘어OTF Light"/>
                  <a:ea typeface="나눔스퀘어OTF Light"/>
                </a:rPr>
                <a:t>. </a:t>
              </a:r>
            </a:p>
            <a:p>
              <a:r>
                <a:rPr lang="en-US" altLang="ko-KR" sz="1100" dirty="0">
                  <a:latin typeface="나눔스퀘어OTF Light"/>
                  <a:ea typeface="나눔스퀘어OTF Light"/>
                </a:rPr>
                <a:t>    - </a:t>
              </a:r>
              <a:r>
                <a:rPr lang="ko-KR" altLang="en-US" sz="1100" dirty="0">
                  <a:latin typeface="나눔스퀘어OTF Light"/>
                  <a:ea typeface="나눔스퀘어OTF Light"/>
                </a:rPr>
                <a:t>송파구 또한 승차 총 승객수에 비해 노선이 적어 보충이 필요합니다.</a:t>
              </a:r>
              <a:endParaRPr lang="en-US" altLang="ko-KR" sz="1100" dirty="0">
                <a:latin typeface="나눔스퀘어OTF Light"/>
                <a:ea typeface="나눔스퀘어OTF Light"/>
              </a:endParaRPr>
            </a:p>
            <a:p>
              <a:endParaRPr lang="en-US" altLang="ko-KR" sz="1100" dirty="0">
                <a:latin typeface="나눔스퀘어OTF Light"/>
                <a:ea typeface="나눔스퀘어OTF Light" panose="020B0600000101010101" pitchFamily="34" charset="-127"/>
              </a:endParaRPr>
            </a:p>
            <a:p>
              <a:endParaRPr lang="ko-KR" altLang="en-US" sz="1100" dirty="0">
                <a:latin typeface="나눔스퀘어OTF Light"/>
                <a:ea typeface="나눔스퀘어OTF Light" panose="020B0600000101010101" pitchFamily="34" charset="-127"/>
              </a:endParaRPr>
            </a:p>
            <a:p>
              <a:endParaRPr lang="ko-KR" altLang="en-US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  <a:p>
              <a:r>
                <a:rPr lang="ko-KR" sz="1100" dirty="0">
                  <a:latin typeface="나눔스퀘어OTF Bold" panose="020B0600000101010101" pitchFamily="34" charset="-127"/>
                  <a:ea typeface="나눔스퀘어OTF Bold"/>
                </a:rPr>
                <a:t>(가설2)</a:t>
              </a:r>
              <a:r>
                <a:rPr lang="ko-KR" altLang="en-US" sz="1100" dirty="0">
                  <a:latin typeface="나눔스퀘어OTF Bold" panose="020B0600000101010101" pitchFamily="34" charset="-127"/>
                  <a:ea typeface="나눔스퀘어OTF Bold"/>
                </a:rPr>
                <a:t> </a:t>
              </a:r>
              <a:r>
                <a:rPr lang="ko-KR" sz="1100" dirty="0">
                  <a:ea typeface="나눔스퀘어OTF Bold"/>
                </a:rPr>
                <a:t>평균 이동 시간(평균)이 길수록 노선 수가 적을 것이다</a:t>
              </a:r>
              <a:r>
                <a:rPr lang="en-US" altLang="ko-KR" sz="1100" dirty="0">
                  <a:ea typeface="나눔스퀘어OTF Bold"/>
                </a:rPr>
                <a:t>.</a:t>
              </a:r>
              <a:endParaRPr lang="ko-KR" altLang="en-US" sz="1100" dirty="0">
                <a:ea typeface="나눔스퀘어OTF Bold"/>
              </a:endParaRPr>
            </a:p>
            <a:p>
              <a:endParaRPr lang="en-US" altLang="ko-KR" sz="1100" dirty="0">
                <a:ea typeface="나눔스퀘어OTF Bold"/>
              </a:endParaRPr>
            </a:p>
            <a:p>
              <a:r>
                <a:rPr lang="ko-KR" sz="1100" dirty="0">
                  <a:latin typeface="나눔스퀘어OTF Light"/>
                  <a:ea typeface="나눔스퀘어OTF Light"/>
                </a:rPr>
                <a:t>   </a:t>
              </a:r>
              <a:r>
                <a:rPr lang="ko-KR" altLang="en-US" sz="1100" dirty="0">
                  <a:latin typeface="나눔스퀘어OTF Light"/>
                  <a:ea typeface="나눔스퀘어OTF Light"/>
                </a:rPr>
                <a:t> </a:t>
              </a:r>
              <a:r>
                <a:rPr lang="ko-KR" sz="1100" dirty="0">
                  <a:latin typeface="나눔스퀘어OTF Light"/>
                  <a:ea typeface="나눔스퀘어OTF Light"/>
                </a:rPr>
                <a:t>- 평균 이동시간의 평균에 비해</a:t>
              </a:r>
              <a:r>
                <a:rPr lang="en-US" altLang="ko-KR" sz="1100" dirty="0">
                  <a:latin typeface="나눔스퀘어OTF Light"/>
                  <a:ea typeface="나눔스퀘어OTF Light"/>
                </a:rPr>
                <a:t> </a:t>
              </a:r>
              <a:r>
                <a:rPr lang="ko-KR" sz="1100" dirty="0">
                  <a:latin typeface="나눔스퀘어OTF Light"/>
                  <a:ea typeface="나눔스퀘어OTF Light"/>
                </a:rPr>
                <a:t>강동구(21개의 노선수)</a:t>
              </a:r>
              <a:r>
                <a:rPr lang="ko-KR" altLang="en-US" sz="1100" dirty="0">
                  <a:latin typeface="나눔스퀘어OTF Light"/>
                  <a:ea typeface="나눔스퀘어OTF Light"/>
                </a:rPr>
                <a:t>에 노선 수가 너무 적습니다</a:t>
              </a:r>
              <a:r>
                <a:rPr lang="en-US" altLang="ko-KR" sz="1100" dirty="0">
                  <a:latin typeface="나눔스퀘어OTF Light"/>
                  <a:ea typeface="나눔스퀘어OTF Light"/>
                </a:rPr>
                <a:t>.</a:t>
              </a:r>
            </a:p>
            <a:p>
              <a:endParaRPr lang="en-US" altLang="ko-KR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  <a:p>
              <a:endParaRPr lang="en-US" altLang="ko-KR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  <a:p>
              <a:endParaRPr lang="ko-KR" altLang="en-US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  <a:p>
              <a:r>
                <a:rPr lang="en-US" altLang="ko-KR" sz="1100" dirty="0">
                  <a:latin typeface="나눔스퀘어OTF Bold" panose="020B0600000101010101" pitchFamily="34" charset="-127"/>
                  <a:ea typeface="나눔스퀘어OTF Bold"/>
                </a:rPr>
                <a:t>(</a:t>
              </a:r>
              <a:r>
                <a:rPr lang="ko-KR" altLang="en-US" sz="1100" dirty="0">
                  <a:latin typeface="나눔스퀘어OTF Bold" panose="020B0600000101010101" pitchFamily="34" charset="-127"/>
                  <a:ea typeface="나눔스퀘어OTF Bold"/>
                </a:rPr>
                <a:t>가설</a:t>
              </a:r>
              <a:r>
                <a:rPr lang="en-US" altLang="ko-KR" sz="1100" dirty="0">
                  <a:latin typeface="나눔스퀘어OTF Bold" panose="020B0600000101010101" pitchFamily="34" charset="-127"/>
                  <a:ea typeface="나눔스퀘어OTF Bold"/>
                </a:rPr>
                <a:t>3) </a:t>
              </a:r>
              <a:r>
                <a:rPr lang="en-US" sz="1100" dirty="0">
                  <a:ea typeface="나눔스퀘어OTF Bold"/>
                </a:rPr>
                <a:t>(</a:t>
              </a:r>
              <a:r>
                <a:rPr lang="en-US" sz="1100" dirty="0" err="1">
                  <a:ea typeface="나눔스퀘어OTF Bold"/>
                </a:rPr>
                <a:t>승차총승객수</a:t>
              </a:r>
              <a:r>
                <a:rPr lang="en-US" sz="1100" dirty="0">
                  <a:ea typeface="나눔스퀘어OTF Bold"/>
                </a:rPr>
                <a:t> / </a:t>
              </a:r>
              <a:r>
                <a:rPr lang="en-US" sz="1100" dirty="0" err="1">
                  <a:ea typeface="나눔스퀘어OTF Bold"/>
                </a:rPr>
                <a:t>정류장수</a:t>
              </a:r>
              <a:r>
                <a:rPr lang="en-US" sz="1100" dirty="0">
                  <a:ea typeface="나눔스퀘어OTF Bold"/>
                </a:rPr>
                <a:t>)와 </a:t>
              </a:r>
              <a:r>
                <a:rPr lang="en-US" sz="1100" dirty="0" err="1">
                  <a:ea typeface="나눔스퀘어OTF Bold"/>
                </a:rPr>
                <a:t>평균</a:t>
              </a:r>
              <a:r>
                <a:rPr lang="en-US" sz="1100" dirty="0">
                  <a:ea typeface="나눔스퀘어OTF Bold"/>
                </a:rPr>
                <a:t> </a:t>
              </a:r>
              <a:r>
                <a:rPr lang="en-US" sz="1100" dirty="0" err="1">
                  <a:ea typeface="나눔스퀘어OTF Bold"/>
                </a:rPr>
                <a:t>이동</a:t>
              </a:r>
              <a:r>
                <a:rPr lang="en-US" sz="1100" dirty="0">
                  <a:ea typeface="나눔스퀘어OTF Bold"/>
                </a:rPr>
                <a:t> </a:t>
              </a:r>
              <a:r>
                <a:rPr lang="ko-KR" altLang="en-US" sz="1100" dirty="0" err="1">
                  <a:ea typeface="나눔스퀘어OTF Bold"/>
                </a:rPr>
                <a:t>시간_mean은</a:t>
              </a:r>
              <a:r>
                <a:rPr lang="en-US" sz="1100" dirty="0">
                  <a:ea typeface="나눔스퀘어OTF Bold"/>
                </a:rPr>
                <a:t> </a:t>
              </a:r>
              <a:r>
                <a:rPr lang="en-US" sz="1100" dirty="0" err="1">
                  <a:ea typeface="나눔스퀘어OTF Bold"/>
                </a:rPr>
                <a:t>양의</a:t>
              </a:r>
              <a:r>
                <a:rPr lang="en-US" sz="1100" dirty="0">
                  <a:ea typeface="나눔스퀘어OTF Bold"/>
                </a:rPr>
                <a:t> </a:t>
              </a:r>
              <a:r>
                <a:rPr lang="en-US" sz="1100" dirty="0" err="1">
                  <a:ea typeface="나눔스퀘어OTF Bold"/>
                </a:rPr>
                <a:t>상관관계를</a:t>
              </a:r>
              <a:r>
                <a:rPr lang="en-US" sz="1100" dirty="0">
                  <a:ea typeface="나눔스퀘어OTF Bold"/>
                </a:rPr>
                <a:t> </a:t>
              </a:r>
              <a:r>
                <a:rPr lang="en-US" sz="1100" dirty="0" err="1">
                  <a:ea typeface="나눔스퀘어OTF Bold"/>
                </a:rPr>
                <a:t>가질</a:t>
              </a:r>
              <a:r>
                <a:rPr lang="en-US" sz="1100" dirty="0">
                  <a:ea typeface="나눔스퀘어OTF Bold"/>
                </a:rPr>
                <a:t> </a:t>
              </a:r>
              <a:r>
                <a:rPr lang="en-US" sz="1100" dirty="0" err="1">
                  <a:ea typeface="나눔스퀘어OTF Bold"/>
                </a:rPr>
                <a:t>것이다</a:t>
              </a:r>
              <a:r>
                <a:rPr lang="en-US" sz="1100" dirty="0">
                  <a:ea typeface="나눔스퀘어OTF Bold"/>
                </a:rPr>
                <a:t>.</a:t>
              </a:r>
              <a:endParaRPr lang="ko-KR" altLang="en-US" sz="1100" dirty="0">
                <a:latin typeface="나눔스퀘어OTF Bold" panose="020B0600000101010101" pitchFamily="34" charset="-127"/>
                <a:ea typeface="나눔스퀘어OTF Bold"/>
              </a:endParaRPr>
            </a:p>
            <a:p>
              <a:endParaRPr lang="en-US" altLang="ko-KR" sz="1100" dirty="0">
                <a:ea typeface="나눔스퀘어OTF Bold"/>
              </a:endParaRPr>
            </a:p>
            <a:p>
              <a:r>
                <a:rPr lang="ko-KR" altLang="en-US" sz="1100" dirty="0">
                  <a:latin typeface="나눔스퀘어OTF Light"/>
                  <a:ea typeface="나눔스퀘어OTF Light"/>
                </a:rPr>
                <a:t>    - 평균 이동시간과 정류장수를 고려하여 평균 이하의 평균이동시간 </a:t>
              </a:r>
              <a:r>
                <a:rPr lang="en-US" altLang="ko-KR" sz="1100" dirty="0">
                  <a:latin typeface="나눔스퀘어OTF Light"/>
                  <a:ea typeface="나눔스퀘어OTF Light"/>
                </a:rPr>
                <a:t>(</a:t>
              </a:r>
              <a:r>
                <a:rPr lang="ko-KR" altLang="en-US" sz="1100" dirty="0">
                  <a:latin typeface="나눔스퀘어OTF Light"/>
                  <a:ea typeface="나눔스퀘어OTF Light"/>
                </a:rPr>
                <a:t> 평균이동시간의 평균 </a:t>
              </a:r>
              <a:r>
                <a:rPr lang="en-US" altLang="ko-KR" sz="1100" dirty="0">
                  <a:latin typeface="나눔스퀘어OTF Light"/>
                  <a:ea typeface="나눔스퀘어OTF Light"/>
                </a:rPr>
                <a:t>=</a:t>
              </a:r>
              <a:r>
                <a:rPr lang="ko-KR" altLang="en-US" sz="1100" dirty="0">
                  <a:latin typeface="나눔스퀘어OTF Light"/>
                  <a:ea typeface="나눔스퀘어OTF Light"/>
                </a:rPr>
                <a:t> </a:t>
              </a:r>
              <a:r>
                <a:rPr lang="en-US" altLang="ko-KR" sz="1100" dirty="0">
                  <a:latin typeface="나눔스퀘어OTF Light"/>
                  <a:ea typeface="나눔스퀘어OTF Light"/>
                </a:rPr>
                <a:t>23.3</a:t>
              </a:r>
              <a:r>
                <a:rPr lang="ko-KR" altLang="en-US" sz="1100" dirty="0">
                  <a:latin typeface="나눔스퀘어OTF Light"/>
                  <a:ea typeface="나눔스퀘어OTF Light"/>
                </a:rPr>
                <a:t> </a:t>
              </a:r>
              <a:r>
                <a:rPr lang="en-US" altLang="ko-KR" sz="1100" dirty="0">
                  <a:latin typeface="나눔스퀘어OTF Light"/>
                  <a:ea typeface="나눔스퀘어OTF Light"/>
                </a:rPr>
                <a:t>)</a:t>
              </a:r>
              <a:r>
                <a:rPr lang="ko-KR" altLang="en-US" sz="1100" dirty="0">
                  <a:latin typeface="나눔스퀘어OTF Light"/>
                  <a:ea typeface="나눔스퀘어OTF Light"/>
                </a:rPr>
                <a:t> 을 가져 정류장을 늘리는 것에 큰 부담이 없고 정류장 당 승차 승객수가 가장 많은 중구에 정류장 증설이 필요합니다</a:t>
              </a:r>
              <a:r>
                <a:rPr lang="en-US" altLang="ko-KR" sz="1100" dirty="0">
                  <a:latin typeface="나눔스퀘어OTF Light"/>
                  <a:ea typeface="나눔스퀘어OTF Light"/>
                </a:rPr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100" dirty="0">
                <a:latin typeface="나눔스퀘어OTF Light"/>
                <a:ea typeface="나눔스퀘어OTF Bold"/>
              </a:endParaRPr>
            </a:p>
            <a:p>
              <a:pPr marL="171450" indent="-171450">
                <a:buFontTx/>
                <a:buChar char="-"/>
              </a:pPr>
              <a:endParaRPr lang="en-US" altLang="ko-KR" sz="1100" dirty="0">
                <a:latin typeface="나눔스퀘어OTF Light"/>
                <a:ea typeface="나눔스퀘어OTF Bold"/>
              </a:endParaRPr>
            </a:p>
            <a:p>
              <a:pPr marL="171450" indent="-171450">
                <a:buFontTx/>
                <a:buChar char="-"/>
              </a:pPr>
              <a:endParaRPr lang="en-US" altLang="ko-KR" sz="1100" dirty="0">
                <a:latin typeface="나눔스퀘어OTF Light"/>
                <a:ea typeface="나눔스퀘어OTF Bold"/>
              </a:endParaRPr>
            </a:p>
            <a:p>
              <a:r>
                <a:rPr lang="ko-KR" altLang="en-US" sz="1600" dirty="0">
                  <a:latin typeface="나눔스퀘어OTF Bold" panose="020B0600000101010101" pitchFamily="34" charset="-127"/>
                  <a:ea typeface="나눔스퀘어OTF Bold"/>
                </a:rPr>
                <a:t>→ </a:t>
              </a:r>
              <a:r>
                <a:rPr lang="en-US" sz="1600" dirty="0">
                  <a:latin typeface="나눔스퀘어OTF Bold" panose="020B0600000101010101" pitchFamily="34" charset="-127"/>
                  <a:ea typeface="나눔스퀘어OTF Bold"/>
                </a:rPr>
                <a:t>3개 </a:t>
              </a:r>
              <a:r>
                <a:rPr lang="en-US" sz="1600" dirty="0" err="1">
                  <a:latin typeface="나눔스퀘어OTF Bold" panose="020B0600000101010101" pitchFamily="34" charset="-127"/>
                  <a:ea typeface="나눔스퀘어OTF Bold"/>
                </a:rPr>
                <a:t>가설</a:t>
              </a:r>
              <a:r>
                <a:rPr lang="en-US" sz="1600" dirty="0">
                  <a:latin typeface="나눔스퀘어OTF Bold" panose="020B0600000101010101" pitchFamily="34" charset="-127"/>
                  <a:ea typeface="나눔스퀘어OTF Bold"/>
                </a:rPr>
                <a:t> </a:t>
              </a:r>
              <a:r>
                <a:rPr lang="en-US" sz="1600" dirty="0" err="1">
                  <a:latin typeface="나눔스퀘어OTF Bold" panose="020B0600000101010101" pitchFamily="34" charset="-127"/>
                  <a:ea typeface="나눔스퀘어OTF Bold"/>
                </a:rPr>
                <a:t>증명에서</a:t>
              </a:r>
              <a:r>
                <a:rPr lang="en-US" sz="1600" dirty="0">
                  <a:latin typeface="나눔스퀘어OTF Bold" panose="020B0600000101010101" pitchFamily="34" charset="-127"/>
                  <a:ea typeface="나눔스퀘어OTF Bold"/>
                </a:rPr>
                <a:t> </a:t>
              </a:r>
              <a:r>
                <a:rPr lang="en-US" sz="1600" dirty="0" err="1">
                  <a:latin typeface="나눔스퀘어OTF Bold" panose="020B0600000101010101" pitchFamily="34" charset="-127"/>
                  <a:ea typeface="나눔스퀘어OTF Bold"/>
                </a:rPr>
                <a:t>중복적으로</a:t>
              </a:r>
              <a:r>
                <a:rPr lang="en-US" sz="1600" dirty="0">
                  <a:latin typeface="나눔스퀘어OTF Bold" panose="020B0600000101010101" pitchFamily="34" charset="-127"/>
                  <a:ea typeface="나눔스퀘어OTF Bold"/>
                </a:rPr>
                <a:t> </a:t>
              </a:r>
              <a:r>
                <a:rPr lang="en-US" sz="1600" dirty="0" err="1">
                  <a:latin typeface="나눔스퀘어OTF Bold" panose="020B0600000101010101" pitchFamily="34" charset="-127"/>
                  <a:ea typeface="나눔스퀘어OTF Bold"/>
                </a:rPr>
                <a:t>나타나는</a:t>
              </a:r>
              <a:r>
                <a:rPr lang="en-US" sz="1600" dirty="0">
                  <a:latin typeface="나눔스퀘어OTF Bold" panose="020B0600000101010101" pitchFamily="34" charset="-127"/>
                  <a:ea typeface="나눔스퀘어OTF Bold"/>
                </a:rPr>
                <a:t> </a:t>
              </a:r>
              <a:r>
                <a:rPr lang="en-US" sz="1600" b="1" dirty="0">
                  <a:solidFill>
                    <a:srgbClr val="01817B"/>
                  </a:solidFill>
                  <a:latin typeface="나눔스퀘어OTF Bold" panose="020B0600000101010101" pitchFamily="34" charset="-127"/>
                  <a:ea typeface="나눔스퀘어OTF Bold"/>
                </a:rPr>
                <a:t>"</a:t>
              </a:r>
              <a:r>
                <a:rPr lang="en-US" sz="1600" b="1" dirty="0" err="1">
                  <a:solidFill>
                    <a:srgbClr val="01817B"/>
                  </a:solidFill>
                  <a:latin typeface="나눔스퀘어OTF Bold" panose="020B0600000101010101" pitchFamily="34" charset="-127"/>
                  <a:ea typeface="나눔스퀘어OTF Bold"/>
                </a:rPr>
                <a:t>강동구</a:t>
              </a:r>
              <a:r>
                <a:rPr lang="en-US" sz="1600" b="1" dirty="0">
                  <a:solidFill>
                    <a:srgbClr val="01817B"/>
                  </a:solidFill>
                  <a:latin typeface="나눔스퀘어OTF Bold" panose="020B0600000101010101" pitchFamily="34" charset="-127"/>
                  <a:ea typeface="나눔스퀘어OTF Bold"/>
                </a:rPr>
                <a:t>“</a:t>
              </a:r>
              <a:r>
                <a:rPr lang="en-US" sz="1600" dirty="0">
                  <a:solidFill>
                    <a:srgbClr val="01817B"/>
                  </a:solidFill>
                  <a:latin typeface="나눔스퀘어OTF Bold" panose="020B0600000101010101" pitchFamily="34" charset="-127"/>
                  <a:ea typeface="나눔스퀘어OTF Bold"/>
                </a:rPr>
                <a:t> </a:t>
              </a:r>
              <a:r>
                <a:rPr lang="en-US" sz="1600" dirty="0">
                  <a:latin typeface="나눔스퀘어OTF Bold" panose="020B0600000101010101" pitchFamily="34" charset="-127"/>
                  <a:ea typeface="나눔스퀘어OTF Bold"/>
                </a:rPr>
                <a:t>에 </a:t>
              </a:r>
              <a:r>
                <a:rPr lang="en-US" sz="1600" dirty="0" err="1">
                  <a:latin typeface="나눔스퀘어OTF Bold" panose="020B0600000101010101" pitchFamily="34" charset="-127"/>
                  <a:ea typeface="나눔스퀘어OTF Bold"/>
                </a:rPr>
                <a:t>노선</a:t>
              </a:r>
              <a:r>
                <a:rPr lang="en-US" sz="1600" dirty="0">
                  <a:latin typeface="나눔스퀘어OTF Bold" panose="020B0600000101010101" pitchFamily="34" charset="-127"/>
                  <a:ea typeface="나눔스퀘어OTF Bold"/>
                </a:rPr>
                <a:t> </a:t>
              </a:r>
              <a:r>
                <a:rPr lang="en-US" sz="1600" dirty="0" err="1">
                  <a:latin typeface="나눔스퀘어OTF Bold" panose="020B0600000101010101" pitchFamily="34" charset="-127"/>
                  <a:ea typeface="나눔스퀘어OTF Bold"/>
                </a:rPr>
                <a:t>증설이</a:t>
              </a:r>
              <a:r>
                <a:rPr lang="en-US" sz="1600" dirty="0">
                  <a:latin typeface="나눔스퀘어OTF Bold" panose="020B0600000101010101" pitchFamily="34" charset="-127"/>
                  <a:ea typeface="나눔스퀘어OTF Bold"/>
                </a:rPr>
                <a:t> </a:t>
              </a:r>
              <a:r>
                <a:rPr lang="en-US" sz="1600" dirty="0" err="1">
                  <a:latin typeface="나눔스퀘어OTF Bold" panose="020B0600000101010101" pitchFamily="34" charset="-127"/>
                  <a:ea typeface="나눔스퀘어OTF Bold"/>
                </a:rPr>
                <a:t>가장</a:t>
              </a:r>
              <a:r>
                <a:rPr lang="en-US" sz="1600" dirty="0">
                  <a:latin typeface="나눔스퀘어OTF Bold" panose="020B0600000101010101" pitchFamily="34" charset="-127"/>
                  <a:ea typeface="나눔스퀘어OTF Bold"/>
                </a:rPr>
                <a:t> </a:t>
              </a:r>
              <a:r>
                <a:rPr lang="en-US" sz="1600" dirty="0" err="1">
                  <a:latin typeface="나눔스퀘어OTF Bold" panose="020B0600000101010101" pitchFamily="34" charset="-127"/>
                  <a:ea typeface="나눔스퀘어OTF Bold"/>
                </a:rPr>
                <a:t>필요</a:t>
              </a:r>
              <a:r>
                <a:rPr lang="ko-KR" altLang="en-US" sz="1600" dirty="0">
                  <a:latin typeface="나눔스퀘어OTF Bold" panose="020B0600000101010101" pitchFamily="34" charset="-127"/>
                  <a:ea typeface="나눔스퀘어OTF Bold"/>
                </a:rPr>
                <a:t>합니다</a:t>
              </a:r>
              <a:r>
                <a:rPr lang="en-US" altLang="ko-KR" sz="1600" dirty="0">
                  <a:latin typeface="나눔스퀘어OTF Bold" panose="020B0600000101010101" pitchFamily="34" charset="-127"/>
                  <a:ea typeface="나눔스퀘어OTF Bold"/>
                </a:rPr>
                <a:t>.</a:t>
              </a:r>
              <a:endParaRPr lang="en-US" sz="1600" dirty="0">
                <a:latin typeface="나눔스퀘어OTF Bold" panose="020B0600000101010101" pitchFamily="34" charset="-127"/>
                <a:ea typeface="나눔스퀘어OTF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771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1" y="510866"/>
            <a:ext cx="2139664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가설 수립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3B257E0-7129-4887-A327-F713FE363149}"/>
              </a:ext>
            </a:extLst>
          </p:cNvPr>
          <p:cNvGrpSpPr/>
          <p:nvPr/>
        </p:nvGrpSpPr>
        <p:grpSpPr>
          <a:xfrm>
            <a:off x="432621" y="2499311"/>
            <a:ext cx="8779968" cy="2355034"/>
            <a:chOff x="432621" y="2251483"/>
            <a:chExt cx="8779968" cy="235503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2BA5390-D610-4F80-B5F5-95B3846C97A8}"/>
                </a:ext>
              </a:extLst>
            </p:cNvPr>
            <p:cNvSpPr/>
            <p:nvPr/>
          </p:nvSpPr>
          <p:spPr>
            <a:xfrm>
              <a:off x="432621" y="2251483"/>
              <a:ext cx="6983164" cy="329321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252095" lvl="0" indent="-252095">
                <a:lnSpc>
                  <a:spcPct val="90000"/>
                </a:lnSpc>
                <a:buClr>
                  <a:schemeClr val="dk1"/>
                </a:buClr>
                <a:buSzPts val="2167"/>
                <a:buFont typeface="Noto Sans Symbols"/>
                <a:buChar char="✔"/>
              </a:pPr>
              <a:r>
                <a:rPr lang="ko-KR" altLang="en-US" sz="1700">
                  <a:latin typeface="나눔스퀘어OTF Bold" panose="020B0600000101010101" pitchFamily="34" charset="-127"/>
                  <a:ea typeface="나눔스퀘어OTF Bold"/>
                </a:rPr>
                <a:t>가설 </a:t>
              </a:r>
              <a:r>
                <a:rPr lang="en-US" altLang="ko-KR" sz="1700">
                  <a:latin typeface="나눔스퀘어OTF Bold" panose="020B0600000101010101" pitchFamily="34" charset="-127"/>
                  <a:ea typeface="나눔스퀘어OTF Bold"/>
                </a:rPr>
                <a:t>1 : </a:t>
              </a:r>
              <a:r>
                <a:rPr lang="ko-KR" altLang="en-US" sz="1700">
                  <a:latin typeface="나눔스퀘어OTF Bold" panose="020B0600000101010101" pitchFamily="34" charset="-127"/>
                  <a:ea typeface="나눔스퀘어OTF Bold"/>
                </a:rPr>
                <a:t>승차 총 승객 수가 많은 구를 지나가는 노선이 많을 것이다</a:t>
              </a:r>
              <a:r>
                <a:rPr lang="en-US" altLang="ko-KR" sz="1700">
                  <a:latin typeface="나눔스퀘어OTF Bold" panose="020B0600000101010101" pitchFamily="34" charset="-127"/>
                  <a:ea typeface="나눔스퀘어OTF Bold"/>
                </a:rPr>
                <a:t>.</a:t>
              </a:r>
              <a:endParaRPr lang="ko-KR" altLang="en-US" sz="1700">
                <a:latin typeface="나눔스퀘어OTF Bold" panose="020B0600000101010101" pitchFamily="34" charset="-127"/>
                <a:ea typeface="나눔스퀘어OTF Bold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4B1D7FA-E787-4E62-A0F0-AEB98A331696}"/>
                </a:ext>
              </a:extLst>
            </p:cNvPr>
            <p:cNvSpPr/>
            <p:nvPr/>
          </p:nvSpPr>
          <p:spPr>
            <a:xfrm>
              <a:off x="432621" y="3264340"/>
              <a:ext cx="5514651" cy="3293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52109" lvl="0" indent="-252109">
                <a:lnSpc>
                  <a:spcPct val="90000"/>
                </a:lnSpc>
                <a:buClr>
                  <a:schemeClr val="dk1"/>
                </a:buClr>
                <a:buSzPts val="2167"/>
                <a:buFont typeface="Noto Sans Symbols"/>
                <a:buChar char="✔"/>
              </a:pPr>
              <a:r>
                <a:rPr lang="ko-KR" altLang="en-US" sz="170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가설 </a:t>
              </a:r>
              <a:r>
                <a:rPr lang="en-US" altLang="ko-KR" sz="170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2 : </a:t>
              </a:r>
              <a:r>
                <a:rPr lang="ko-KR" altLang="en-US" sz="170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평균 이동 시간</a:t>
              </a:r>
              <a:r>
                <a:rPr lang="en-US" altLang="ko-KR" sz="170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(</a:t>
              </a:r>
              <a:r>
                <a:rPr lang="ko-KR" altLang="en-US" sz="170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평균</a:t>
              </a:r>
              <a:r>
                <a:rPr lang="en-US" altLang="ko-KR" sz="170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)</a:t>
              </a:r>
              <a:r>
                <a:rPr lang="ko-KR" altLang="en-US" sz="170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이 길수록 노선 수가 적다</a:t>
              </a:r>
              <a:r>
                <a:rPr lang="en-US" altLang="ko-KR" sz="170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.</a:t>
              </a:r>
              <a:endParaRPr lang="ko-KR" altLang="en-US" sz="170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5DD8E7C-42BA-4351-9223-981A825134ED}"/>
                </a:ext>
              </a:extLst>
            </p:cNvPr>
            <p:cNvSpPr/>
            <p:nvPr/>
          </p:nvSpPr>
          <p:spPr>
            <a:xfrm>
              <a:off x="432621" y="4277196"/>
              <a:ext cx="8779968" cy="3293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52109" lvl="0" indent="-252109">
                <a:lnSpc>
                  <a:spcPct val="90000"/>
                </a:lnSpc>
                <a:buClr>
                  <a:schemeClr val="dk1"/>
                </a:buClr>
                <a:buSzPts val="2167"/>
                <a:buFont typeface="Noto Sans Symbols"/>
                <a:buChar char="✔"/>
              </a:pPr>
              <a:r>
                <a:rPr lang="ko-KR" altLang="en-US" sz="170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가설 </a:t>
              </a:r>
              <a:r>
                <a:rPr lang="en-US" altLang="ko-KR" sz="170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3 : (</a:t>
              </a:r>
              <a:r>
                <a:rPr lang="ko-KR" altLang="en-US" sz="1700" err="1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승차총승객수</a:t>
              </a:r>
              <a:r>
                <a:rPr lang="ko-KR" altLang="en-US" sz="170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</a:t>
              </a:r>
              <a:r>
                <a:rPr lang="en-US" altLang="ko-KR" sz="170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/ </a:t>
              </a:r>
              <a:r>
                <a:rPr lang="ko-KR" altLang="en-US" sz="170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정류장수</a:t>
              </a:r>
              <a:r>
                <a:rPr lang="en-US" altLang="ko-KR" sz="170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)</a:t>
              </a:r>
              <a:r>
                <a:rPr lang="ko-KR" altLang="en-US" sz="170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와 평균 이동 시간</a:t>
              </a:r>
              <a:r>
                <a:rPr lang="en-US" altLang="ko-KR" sz="170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_mean</a:t>
              </a:r>
              <a:r>
                <a:rPr lang="ko-KR" altLang="en-US" sz="170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은 양의 상관관계를 가질 것이다</a:t>
              </a:r>
              <a:r>
                <a:rPr lang="en-US" altLang="ko-KR" sz="170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.</a:t>
              </a:r>
              <a:endParaRPr lang="ko-KR" altLang="en-US" sz="170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단변량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분석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59D645-C9C3-4316-B863-3808D8765C58}"/>
              </a:ext>
            </a:extLst>
          </p:cNvPr>
          <p:cNvSpPr/>
          <p:nvPr/>
        </p:nvSpPr>
        <p:spPr>
          <a:xfrm>
            <a:off x="432620" y="1493136"/>
            <a:ext cx="6983164" cy="3293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52095" indent="-252095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700">
                <a:latin typeface="나눔스퀘어OTF Bold" panose="020B0600000101010101" pitchFamily="34" charset="-127"/>
                <a:ea typeface="나눔스퀘어OTF Bold"/>
              </a:rPr>
              <a:t>가설 </a:t>
            </a:r>
            <a:r>
              <a:rPr lang="en-US" altLang="ko-KR" sz="1700">
                <a:latin typeface="나눔스퀘어OTF Bold" panose="020B0600000101010101" pitchFamily="34" charset="-127"/>
                <a:ea typeface="나눔스퀘어OTF Bold"/>
              </a:rPr>
              <a:t>1 : </a:t>
            </a:r>
            <a:r>
              <a:rPr lang="ko-KR" altLang="en-US" sz="1700">
                <a:latin typeface="나눔스퀘어OTF Bold" panose="020B0600000101010101" pitchFamily="34" charset="-127"/>
                <a:ea typeface="나눔스퀘어OTF Bold"/>
              </a:rPr>
              <a:t>승차 총 승객 수가 많은 구를 지나가는 노선이 많을 것이다</a:t>
            </a:r>
            <a:r>
              <a:rPr lang="en-US" altLang="ko-KR" sz="1700">
                <a:latin typeface="나눔스퀘어OTF Bold" panose="020B0600000101010101" pitchFamily="34" charset="-127"/>
                <a:ea typeface="나눔스퀘어OTF Bold"/>
              </a:rPr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EB35D3A-3CD5-4A8D-A981-3279075D5F16}"/>
              </a:ext>
            </a:extLst>
          </p:cNvPr>
          <p:cNvGrpSpPr/>
          <p:nvPr/>
        </p:nvGrpSpPr>
        <p:grpSpPr>
          <a:xfrm>
            <a:off x="1217693" y="2376833"/>
            <a:ext cx="7470614" cy="3619005"/>
            <a:chOff x="728662" y="2257191"/>
            <a:chExt cx="7470614" cy="3619005"/>
          </a:xfrm>
        </p:grpSpPr>
        <p:pic>
          <p:nvPicPr>
            <p:cNvPr id="2" name="그림 2">
              <a:extLst>
                <a:ext uri="{FF2B5EF4-FFF2-40B4-BE49-F238E27FC236}">
                  <a16:creationId xmlns:a16="http://schemas.microsoft.com/office/drawing/2014/main" id="{E4556A2D-7FBF-B5F0-560C-2B447E593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662" y="3217389"/>
              <a:ext cx="3685909" cy="2658807"/>
            </a:xfrm>
            <a:prstGeom prst="rect">
              <a:avLst/>
            </a:prstGeom>
          </p:spPr>
        </p:pic>
        <p:pic>
          <p:nvPicPr>
            <p:cNvPr id="3" name="그림 3" descr="텍스트이(가) 표시된 사진&#10;&#10;자동 생성된 설명">
              <a:extLst>
                <a:ext uri="{FF2B5EF4-FFF2-40B4-BE49-F238E27FC236}">
                  <a16:creationId xmlns:a16="http://schemas.microsoft.com/office/drawing/2014/main" id="{72925359-0A40-C1A5-CE59-86C087AF6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71285" y="2257191"/>
              <a:ext cx="2742027" cy="793852"/>
            </a:xfrm>
            <a:prstGeom prst="rect">
              <a:avLst/>
            </a:prstGeom>
          </p:spPr>
        </p:pic>
        <p:pic>
          <p:nvPicPr>
            <p:cNvPr id="4" name="그림 7">
              <a:extLst>
                <a:ext uri="{FF2B5EF4-FFF2-40B4-BE49-F238E27FC236}">
                  <a16:creationId xmlns:a16="http://schemas.microsoft.com/office/drawing/2014/main" id="{A5A25B77-213C-A0C1-9EA9-62B44133A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57249" y="2257191"/>
              <a:ext cx="1970832" cy="685800"/>
            </a:xfrm>
            <a:prstGeom prst="rect">
              <a:avLst/>
            </a:prstGeom>
          </p:spPr>
        </p:pic>
        <p:pic>
          <p:nvPicPr>
            <p:cNvPr id="8" name="그림 8" descr="텍스트이(가) 표시된 사진&#10;&#10;자동 생성된 설명">
              <a:extLst>
                <a:ext uri="{FF2B5EF4-FFF2-40B4-BE49-F238E27FC236}">
                  <a16:creationId xmlns:a16="http://schemas.microsoft.com/office/drawing/2014/main" id="{AD051250-357D-03AE-EBCE-2CEB1DC5B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57249" y="3429000"/>
              <a:ext cx="2742027" cy="18516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535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이변량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분석</a:t>
            </a: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77319" y="2330712"/>
            <a:ext cx="2297004" cy="316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altLang="ko-KR" sz="14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X </a:t>
            </a:r>
            <a:r>
              <a:rPr lang="ko-KR" altLang="en-US" sz="14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와 </a:t>
            </a:r>
            <a:r>
              <a:rPr lang="en-US" altLang="ko-KR" sz="14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Y</a:t>
            </a:r>
            <a:r>
              <a:rPr lang="ko-KR" altLang="en-US" sz="14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의 관계</a:t>
            </a:r>
            <a:endParaRPr lang="en-US" altLang="ko-KR" sz="14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52108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altLang="ko-KR" sz="14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52108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altLang="ko-KR" sz="14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X : </a:t>
            </a:r>
            <a:r>
              <a:rPr lang="ko-KR" altLang="en-US" sz="14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승차 총 승객 수</a:t>
            </a:r>
            <a:endParaRPr lang="en-US" altLang="ko-KR" sz="14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52108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altLang="ko-KR" sz="14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Y : </a:t>
            </a:r>
            <a:r>
              <a:rPr lang="ko-KR" altLang="en-US" sz="14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노선 수</a:t>
            </a:r>
            <a:endParaRPr lang="en-US" altLang="ko-KR" sz="14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52108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altLang="ko-KR" sz="14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52108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altLang="ko-KR" sz="14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52108" lvl="1" indent="0">
              <a:lnSpc>
                <a:spcPct val="100000"/>
              </a:lnSpc>
              <a:buNone/>
            </a:pPr>
            <a:r>
              <a:rPr lang="ko-KR" altLang="en-US" sz="14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상관계수 </a:t>
            </a:r>
            <a:r>
              <a:rPr lang="en-US" altLang="ko-KR" sz="14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0.665</a:t>
            </a:r>
          </a:p>
          <a:p>
            <a:pPr marL="252108" lvl="1" indent="0">
              <a:lnSpc>
                <a:spcPct val="100000"/>
              </a:lnSpc>
              <a:buNone/>
            </a:pPr>
            <a:r>
              <a:rPr lang="en-US" altLang="ko-KR" sz="14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P-value : 0.00028</a:t>
            </a:r>
          </a:p>
          <a:p>
            <a:pPr marL="252108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altLang="ko-KR" sz="14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</a:p>
          <a:p>
            <a:pPr marL="252108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altLang="ko-KR" sz="14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52108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altLang="ko-KR" sz="14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49F7268-3544-41D7-B267-E06041BDFD8B}"/>
              </a:ext>
            </a:extLst>
          </p:cNvPr>
          <p:cNvGrpSpPr/>
          <p:nvPr/>
        </p:nvGrpSpPr>
        <p:grpSpPr>
          <a:xfrm>
            <a:off x="3472164" y="2330712"/>
            <a:ext cx="4973905" cy="3871484"/>
            <a:chOff x="5093530" y="2414544"/>
            <a:chExt cx="4058625" cy="3537647"/>
          </a:xfrm>
        </p:grpSpPr>
        <p:pic>
          <p:nvPicPr>
            <p:cNvPr id="3" name="그림 4">
              <a:extLst>
                <a:ext uri="{FF2B5EF4-FFF2-40B4-BE49-F238E27FC236}">
                  <a16:creationId xmlns:a16="http://schemas.microsoft.com/office/drawing/2014/main" id="{1664DABE-8B90-195F-3E79-48266FBA3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3530" y="3172768"/>
              <a:ext cx="4058625" cy="2779423"/>
            </a:xfrm>
            <a:prstGeom prst="rect">
              <a:avLst/>
            </a:prstGeom>
          </p:spPr>
        </p:pic>
        <p:pic>
          <p:nvPicPr>
            <p:cNvPr id="5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006EF7AB-88AB-E951-4F40-DD737ADD4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8950" y="2414544"/>
              <a:ext cx="3563204" cy="581108"/>
            </a:xfrm>
            <a:prstGeom prst="rect">
              <a:avLst/>
            </a:prstGeom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F596B1-510C-4DF9-B18A-A8AC2F771004}"/>
              </a:ext>
            </a:extLst>
          </p:cNvPr>
          <p:cNvSpPr/>
          <p:nvPr/>
        </p:nvSpPr>
        <p:spPr>
          <a:xfrm>
            <a:off x="432620" y="1493136"/>
            <a:ext cx="6983164" cy="3293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52095" indent="-252095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700">
                <a:latin typeface="나눔스퀘어OTF Bold" panose="020B0600000101010101" pitchFamily="34" charset="-127"/>
                <a:ea typeface="나눔스퀘어OTF Bold"/>
              </a:rPr>
              <a:t>가설 </a:t>
            </a:r>
            <a:r>
              <a:rPr lang="en-US" altLang="ko-KR" sz="1700">
                <a:latin typeface="나눔스퀘어OTF Bold" panose="020B0600000101010101" pitchFamily="34" charset="-127"/>
                <a:ea typeface="나눔스퀘어OTF Bold"/>
              </a:rPr>
              <a:t>1 : </a:t>
            </a:r>
            <a:r>
              <a:rPr lang="ko-KR" altLang="en-US" sz="1700">
                <a:latin typeface="나눔스퀘어OTF Bold" panose="020B0600000101010101" pitchFamily="34" charset="-127"/>
                <a:ea typeface="나눔스퀘어OTF Bold"/>
              </a:rPr>
              <a:t>승차 총 승객 수가 많은 구를 지나가는 노선이 많을 것이다</a:t>
            </a:r>
            <a:r>
              <a:rPr lang="en-US" altLang="ko-KR" sz="1700">
                <a:latin typeface="나눔스퀘어OTF Bold" panose="020B0600000101010101" pitchFamily="34" charset="-127"/>
                <a:ea typeface="나눔스퀘어OTF Bol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28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이변량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분석</a:t>
            </a: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5837" y="2214377"/>
            <a:ext cx="8740142" cy="149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52095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ko-KR" altLang="en-US" sz="14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52095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altLang="ko-KR" sz="14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52095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altLang="ko-KR" sz="14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52095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altLang="ko-KR" sz="14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429260" lvl="1" indent="-17716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ko-KR" altLang="en-US" sz="14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F596B1-510C-4DF9-B18A-A8AC2F771004}"/>
              </a:ext>
            </a:extLst>
          </p:cNvPr>
          <p:cNvSpPr/>
          <p:nvPr/>
        </p:nvSpPr>
        <p:spPr>
          <a:xfrm>
            <a:off x="432620" y="1493136"/>
            <a:ext cx="6983164" cy="3293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52095" indent="-252095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700">
                <a:latin typeface="나눔스퀘어OTF Bold" panose="020B0600000101010101" pitchFamily="34" charset="-127"/>
                <a:ea typeface="나눔스퀘어OTF Bold"/>
              </a:rPr>
              <a:t>가설 </a:t>
            </a:r>
            <a:r>
              <a:rPr lang="en-US" altLang="ko-KR" sz="1700">
                <a:latin typeface="나눔스퀘어OTF Bold" panose="020B0600000101010101" pitchFamily="34" charset="-127"/>
                <a:ea typeface="나눔스퀘어OTF Bold"/>
              </a:rPr>
              <a:t>1 : </a:t>
            </a:r>
            <a:r>
              <a:rPr lang="ko-KR" altLang="en-US" sz="1700">
                <a:latin typeface="나눔스퀘어OTF Bold" panose="020B0600000101010101" pitchFamily="34" charset="-127"/>
                <a:ea typeface="나눔스퀘어OTF Bold"/>
              </a:rPr>
              <a:t>승차 총 승객 수가 많은 구를 지나가는 노선이 많을 것이다</a:t>
            </a:r>
            <a:r>
              <a:rPr lang="en-US" altLang="ko-KR" sz="1700">
                <a:latin typeface="나눔스퀘어OTF Bold" panose="020B0600000101010101" pitchFamily="34" charset="-127"/>
                <a:ea typeface="나눔스퀘어OTF Bold"/>
              </a:rPr>
              <a:t>.</a:t>
            </a:r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605184AD-D2BA-4BEC-8D43-CA4345514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37" y="1970886"/>
            <a:ext cx="8650538" cy="425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7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단변량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분석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02DF9D-C59D-49F9-A68F-CC111696D569}"/>
              </a:ext>
            </a:extLst>
          </p:cNvPr>
          <p:cNvSpPr/>
          <p:nvPr/>
        </p:nvSpPr>
        <p:spPr>
          <a:xfrm>
            <a:off x="432620" y="1493692"/>
            <a:ext cx="5514651" cy="32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7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가설 </a:t>
            </a:r>
            <a:r>
              <a:rPr lang="en-US" altLang="ko-KR" sz="17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 : </a:t>
            </a:r>
            <a:r>
              <a:rPr lang="ko-KR" altLang="en-US" sz="17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평균 이동 시간</a:t>
            </a:r>
            <a:r>
              <a:rPr lang="en-US" altLang="ko-KR" sz="17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</a:t>
            </a:r>
            <a:r>
              <a:rPr lang="ko-KR" altLang="en-US" sz="17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평균</a:t>
            </a:r>
            <a:r>
              <a:rPr lang="en-US" altLang="ko-KR" sz="17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r>
              <a:rPr lang="ko-KR" altLang="en-US" sz="17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 길수록 노선 수가 적다</a:t>
            </a:r>
            <a:r>
              <a:rPr lang="en-US" altLang="ko-KR" sz="17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  <a:endParaRPr lang="ko-KR" altLang="en-US" sz="17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2B0BD-B629-4461-8805-2D51E5A417B0}"/>
              </a:ext>
            </a:extLst>
          </p:cNvPr>
          <p:cNvGrpSpPr/>
          <p:nvPr/>
        </p:nvGrpSpPr>
        <p:grpSpPr>
          <a:xfrm>
            <a:off x="1121009" y="2455056"/>
            <a:ext cx="7663982" cy="3028727"/>
            <a:chOff x="1155278" y="2455056"/>
            <a:chExt cx="7663982" cy="3028727"/>
          </a:xfrm>
        </p:grpSpPr>
        <p:pic>
          <p:nvPicPr>
            <p:cNvPr id="3" name="그림 3">
              <a:extLst>
                <a:ext uri="{FF2B5EF4-FFF2-40B4-BE49-F238E27FC236}">
                  <a16:creationId xmlns:a16="http://schemas.microsoft.com/office/drawing/2014/main" id="{B364FAE2-519F-5E8D-0542-2BE4F2675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5278" y="2455056"/>
              <a:ext cx="2647602" cy="3028727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A88C838-0373-4832-9582-3E0ED05AD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9561" y="2455056"/>
              <a:ext cx="4419699" cy="3028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727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이변량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분석</a:t>
            </a: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2929" y="2293584"/>
            <a:ext cx="8740142" cy="288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altLang="ko-KR" sz="14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X </a:t>
            </a:r>
            <a:r>
              <a:rPr lang="ko-KR" altLang="en-US" sz="14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와 </a:t>
            </a:r>
            <a:r>
              <a:rPr lang="en-US" altLang="ko-KR" sz="14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Y</a:t>
            </a:r>
            <a:r>
              <a:rPr lang="ko-KR" altLang="en-US" sz="14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의 관계를 살펴봅시다</a:t>
            </a:r>
            <a:r>
              <a:rPr lang="ko-KR" sz="14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  <a:endParaRPr lang="en-US" altLang="ko-KR" sz="14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52108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altLang="ko-KR" sz="14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52108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altLang="ko-KR" sz="14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X :  </a:t>
            </a:r>
            <a:r>
              <a:rPr lang="ko-KR" altLang="en-US" sz="14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평균 이동 시간 </a:t>
            </a:r>
            <a:r>
              <a:rPr lang="en-US" altLang="ko-KR" sz="14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_ </a:t>
            </a:r>
            <a:r>
              <a:rPr lang="ko-KR" altLang="en-US" sz="14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평균</a:t>
            </a:r>
            <a:endParaRPr lang="en-US" altLang="ko-KR" sz="14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52108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altLang="ko-KR" sz="14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Y : </a:t>
            </a:r>
            <a:r>
              <a:rPr lang="ko-KR" altLang="en-US" sz="14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노선 수</a:t>
            </a:r>
            <a:endParaRPr lang="en-US" altLang="ko-KR" sz="14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52108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altLang="ko-KR" sz="14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52108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altLang="ko-KR" sz="14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52108" lvl="1" indent="0">
              <a:lnSpc>
                <a:spcPct val="100000"/>
              </a:lnSpc>
              <a:buNone/>
            </a:pPr>
            <a:r>
              <a:rPr lang="ko-KR" altLang="en-US" sz="14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상관계수 </a:t>
            </a:r>
            <a:r>
              <a:rPr lang="en-US" altLang="ko-KR" sz="14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-0.6874</a:t>
            </a:r>
          </a:p>
          <a:p>
            <a:pPr marL="252108" lvl="1" indent="0">
              <a:lnSpc>
                <a:spcPct val="100000"/>
              </a:lnSpc>
              <a:buNone/>
            </a:pPr>
            <a:r>
              <a:rPr lang="en-US" altLang="ko-KR" sz="14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P-value : 0.00015</a:t>
            </a:r>
          </a:p>
          <a:p>
            <a:pPr marL="252108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altLang="ko-KR" sz="14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sz="14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9D3A9-28EB-4D75-95E2-FC3372C6A5D1}"/>
              </a:ext>
            </a:extLst>
          </p:cNvPr>
          <p:cNvSpPr/>
          <p:nvPr/>
        </p:nvSpPr>
        <p:spPr>
          <a:xfrm>
            <a:off x="432620" y="1493692"/>
            <a:ext cx="5514651" cy="32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7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가설 </a:t>
            </a:r>
            <a:r>
              <a:rPr lang="en-US" altLang="ko-KR" sz="17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 : </a:t>
            </a:r>
            <a:r>
              <a:rPr lang="ko-KR" altLang="en-US" sz="17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평균 이동 시간</a:t>
            </a:r>
            <a:r>
              <a:rPr lang="en-US" altLang="ko-KR" sz="17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</a:t>
            </a:r>
            <a:r>
              <a:rPr lang="ko-KR" altLang="en-US" sz="17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평균</a:t>
            </a:r>
            <a:r>
              <a:rPr lang="en-US" altLang="ko-KR" sz="17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r>
              <a:rPr lang="ko-KR" altLang="en-US" sz="17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 길수록 노선 수가 적다</a:t>
            </a:r>
            <a:r>
              <a:rPr lang="en-US" altLang="ko-KR" sz="17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  <a:endParaRPr lang="ko-KR" altLang="en-US" sz="17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97C3E7A-5757-44EB-BA07-D9C6CC0F2896}"/>
              </a:ext>
            </a:extLst>
          </p:cNvPr>
          <p:cNvGrpSpPr/>
          <p:nvPr/>
        </p:nvGrpSpPr>
        <p:grpSpPr>
          <a:xfrm>
            <a:off x="4809177" y="2215489"/>
            <a:ext cx="4386098" cy="4025322"/>
            <a:chOff x="4601949" y="2215489"/>
            <a:chExt cx="4108236" cy="379220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8B5961A-69C3-4491-A212-BE7E8160E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1949" y="2959001"/>
              <a:ext cx="4108236" cy="304869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87F6D88-D469-4C33-A2B7-9ADA0C09A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53000" y="2215489"/>
              <a:ext cx="3757185" cy="552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211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단변량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분석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F5A014-377D-4FCD-8670-3CCD2A4EA4D1}"/>
              </a:ext>
            </a:extLst>
          </p:cNvPr>
          <p:cNvSpPr/>
          <p:nvPr/>
        </p:nvSpPr>
        <p:spPr>
          <a:xfrm>
            <a:off x="432620" y="1496846"/>
            <a:ext cx="8779968" cy="32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7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가설 </a:t>
            </a:r>
            <a:r>
              <a:rPr lang="en-US" altLang="ko-KR" sz="17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 : (</a:t>
            </a:r>
            <a:r>
              <a:rPr lang="ko-KR" altLang="en-US" sz="170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승차총승객수</a:t>
            </a:r>
            <a:r>
              <a:rPr lang="ko-KR" altLang="en-US" sz="17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17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 </a:t>
            </a:r>
            <a:r>
              <a:rPr lang="ko-KR" altLang="en-US" sz="17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정류장수</a:t>
            </a:r>
            <a:r>
              <a:rPr lang="en-US" altLang="ko-KR" sz="17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r>
              <a:rPr lang="ko-KR" altLang="en-US" sz="17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와 평균 이동 시간</a:t>
            </a:r>
            <a:r>
              <a:rPr lang="en-US" altLang="ko-KR" sz="17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_mean</a:t>
            </a:r>
            <a:r>
              <a:rPr lang="ko-KR" altLang="en-US" sz="17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은 양의 상관관계를 가질 것이다</a:t>
            </a:r>
            <a:r>
              <a:rPr lang="en-US" altLang="ko-KR" sz="17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  <a:endParaRPr lang="ko-KR" altLang="en-US" sz="17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5BABEE46-1F97-67A2-6185-1C8EC954B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71" y="3007360"/>
            <a:ext cx="3450771" cy="2820851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654235A-B662-F27F-E246-C264FCF84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70" y="2150334"/>
            <a:ext cx="3858987" cy="588831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F5F7C9FE-2883-4344-B7FB-469F7DCEE708}"/>
              </a:ext>
            </a:extLst>
          </p:cNvPr>
          <p:cNvGrpSpPr/>
          <p:nvPr/>
        </p:nvGrpSpPr>
        <p:grpSpPr>
          <a:xfrm>
            <a:off x="4822604" y="2287067"/>
            <a:ext cx="4239986" cy="3916027"/>
            <a:chOff x="4933043" y="2150334"/>
            <a:chExt cx="4239986" cy="3916027"/>
          </a:xfrm>
        </p:grpSpPr>
        <p:pic>
          <p:nvPicPr>
            <p:cNvPr id="3" name="그림 3">
              <a:extLst>
                <a:ext uri="{FF2B5EF4-FFF2-40B4-BE49-F238E27FC236}">
                  <a16:creationId xmlns:a16="http://schemas.microsoft.com/office/drawing/2014/main" id="{3F82E88E-4A50-5155-6892-F1F7FAAAE8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3944"/>
            <a:stretch/>
          </p:blipFill>
          <p:spPr>
            <a:xfrm>
              <a:off x="4933043" y="2986025"/>
              <a:ext cx="4239986" cy="3080336"/>
            </a:xfrm>
            <a:prstGeom prst="rect">
              <a:avLst/>
            </a:prstGeom>
          </p:spPr>
        </p:pic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D7F0D0E8-C053-4B8F-9B81-7E755148D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14045" y="2150334"/>
              <a:ext cx="2636880" cy="7760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299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이변량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분석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76A7A-E087-4DFC-8419-F293E66F8723}"/>
              </a:ext>
            </a:extLst>
          </p:cNvPr>
          <p:cNvSpPr/>
          <p:nvPr/>
        </p:nvSpPr>
        <p:spPr>
          <a:xfrm>
            <a:off x="432620" y="1496846"/>
            <a:ext cx="8779968" cy="32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7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가설 </a:t>
            </a:r>
            <a:r>
              <a:rPr lang="en-US" altLang="ko-KR" sz="17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 : (</a:t>
            </a:r>
            <a:r>
              <a:rPr lang="ko-KR" altLang="en-US" sz="170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승차총승객수</a:t>
            </a:r>
            <a:r>
              <a:rPr lang="ko-KR" altLang="en-US" sz="17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17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 </a:t>
            </a:r>
            <a:r>
              <a:rPr lang="ko-KR" altLang="en-US" sz="17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정류장수</a:t>
            </a:r>
            <a:r>
              <a:rPr lang="en-US" altLang="ko-KR" sz="17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r>
              <a:rPr lang="ko-KR" altLang="en-US" sz="17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와 평균 이동 시간</a:t>
            </a:r>
            <a:r>
              <a:rPr lang="en-US" altLang="ko-KR" sz="17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_mean</a:t>
            </a:r>
            <a:r>
              <a:rPr lang="ko-KR" altLang="en-US" sz="17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은 양의 상관관계를 가질 것이다</a:t>
            </a:r>
            <a:r>
              <a:rPr lang="en-US" altLang="ko-KR" sz="17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  <a:endParaRPr lang="ko-KR" altLang="en-US" sz="17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C5EF507F-C6A7-64AD-5BDE-73BDCDEFB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379" y="2132916"/>
            <a:ext cx="4129050" cy="4191010"/>
          </a:xfrm>
          <a:prstGeom prst="rect">
            <a:avLst/>
          </a:prstGeom>
        </p:spPr>
      </p:pic>
      <p:sp>
        <p:nvSpPr>
          <p:cNvPr id="4" name="Google Shape;184;p26">
            <a:extLst>
              <a:ext uri="{FF2B5EF4-FFF2-40B4-BE49-F238E27FC236}">
                <a16:creationId xmlns:a16="http://schemas.microsoft.com/office/drawing/2014/main" id="{1899FA45-E439-FCAE-9711-7D1AAF9E23BF}"/>
              </a:ext>
            </a:extLst>
          </p:cNvPr>
          <p:cNvSpPr txBox="1">
            <a:spLocks/>
          </p:cNvSpPr>
          <p:nvPr/>
        </p:nvSpPr>
        <p:spPr>
          <a:xfrm>
            <a:off x="829239" y="2218374"/>
            <a:ext cx="2932003" cy="316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29260" lvl="1" indent="-177165">
              <a:lnSpc>
                <a:spcPct val="100000"/>
              </a:lnSpc>
            </a:pPr>
            <a:r>
              <a:rPr lang="en-US" altLang="ko-KR" sz="14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X </a:t>
            </a:r>
            <a:r>
              <a:rPr lang="ko-KR" altLang="en-US" sz="14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와 </a:t>
            </a:r>
            <a:r>
              <a:rPr lang="en-US" altLang="ko-KR" sz="14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Y</a:t>
            </a:r>
            <a:r>
              <a:rPr lang="ko-KR" altLang="en-US" sz="14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의 관계</a:t>
            </a:r>
            <a:endParaRPr lang="en-US" altLang="ko-KR" sz="14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52095" lvl="1" indent="0">
              <a:lnSpc>
                <a:spcPct val="100000"/>
              </a:lnSpc>
              <a:buFont typeface="Noto Sans Symbols"/>
              <a:buNone/>
            </a:pPr>
            <a:endParaRPr lang="en-US" altLang="ko-KR" sz="14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52095" lvl="1" indent="0">
              <a:lnSpc>
                <a:spcPct val="100000"/>
              </a:lnSpc>
              <a:buNone/>
            </a:pPr>
            <a:r>
              <a:rPr lang="en-US" sz="14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X : </a:t>
            </a:r>
            <a:r>
              <a:rPr lang="en-US" sz="140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승차총승객수</a:t>
            </a:r>
            <a:r>
              <a:rPr lang="en-US" sz="14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 / </a:t>
            </a:r>
            <a:r>
              <a:rPr lang="ko-KR" altLang="en-US" sz="14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정류장수</a:t>
            </a:r>
          </a:p>
          <a:p>
            <a:pPr marL="252095" lvl="1" indent="0">
              <a:lnSpc>
                <a:spcPct val="100000"/>
              </a:lnSpc>
              <a:buNone/>
            </a:pPr>
            <a:r>
              <a:rPr lang="en-US" sz="14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Y : </a:t>
            </a:r>
            <a:r>
              <a:rPr lang="en-US" sz="140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평균</a:t>
            </a:r>
            <a:r>
              <a:rPr lang="en-US" sz="14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 </a:t>
            </a:r>
            <a:r>
              <a:rPr lang="en-US" sz="140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이동</a:t>
            </a:r>
            <a:r>
              <a:rPr lang="en-US" sz="14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 </a:t>
            </a:r>
            <a:r>
              <a:rPr lang="ko-KR" altLang="en-US" sz="14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시간의</a:t>
            </a:r>
            <a:r>
              <a:rPr lang="en-US" altLang="ko-KR" sz="14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 </a:t>
            </a:r>
            <a:r>
              <a:rPr lang="en-US" sz="140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평균</a:t>
            </a:r>
            <a:endParaRPr lang="en-US" sz="14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52095" lvl="1" indent="0">
              <a:lnSpc>
                <a:spcPct val="100000"/>
              </a:lnSpc>
              <a:buNone/>
            </a:pPr>
            <a:endParaRPr lang="en-US" sz="14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52095" lvl="1" indent="0">
              <a:lnSpc>
                <a:spcPct val="100000"/>
              </a:lnSpc>
              <a:buNone/>
            </a:pPr>
            <a:endParaRPr lang="en-US" sz="14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52095" lvl="1" indent="0">
              <a:lnSpc>
                <a:spcPct val="100000"/>
              </a:lnSpc>
              <a:buNone/>
            </a:pPr>
            <a:r>
              <a:rPr lang="ko-KR" altLang="en-US" sz="14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상관계수 </a:t>
            </a:r>
            <a:r>
              <a:rPr lang="en-US" altLang="ko-KR" sz="14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-0.4535</a:t>
            </a:r>
          </a:p>
          <a:p>
            <a:pPr marL="252095" lvl="1" indent="0">
              <a:lnSpc>
                <a:spcPct val="100000"/>
              </a:lnSpc>
              <a:buNone/>
            </a:pPr>
            <a:r>
              <a:rPr lang="en-US" sz="14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P-value : 0.02279</a:t>
            </a:r>
          </a:p>
          <a:p>
            <a:pPr marL="252095" lvl="1" indent="0">
              <a:lnSpc>
                <a:spcPct val="100000"/>
              </a:lnSpc>
              <a:buNone/>
            </a:pPr>
            <a:endParaRPr lang="en-US" sz="14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52095" lvl="1" indent="0">
              <a:lnSpc>
                <a:spcPct val="100000"/>
              </a:lnSpc>
              <a:buFont typeface="Noto Sans Symbols"/>
              <a:buNone/>
            </a:pPr>
            <a:endParaRPr lang="en-US" altLang="ko-KR" sz="14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52095" lvl="1" indent="0">
              <a:lnSpc>
                <a:spcPct val="100000"/>
              </a:lnSpc>
              <a:buFont typeface="Noto Sans Symbols"/>
              <a:buNone/>
            </a:pPr>
            <a:endParaRPr lang="en-US" altLang="ko-KR" sz="14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0319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BB109CE5DBA734B81946A0291C7598A" ma:contentTypeVersion="9" ma:contentTypeDescription="새 문서를 만듭니다." ma:contentTypeScope="" ma:versionID="2c840d66719c790fa50de01237874e44">
  <xsd:schema xmlns:xsd="http://www.w3.org/2001/XMLSchema" xmlns:xs="http://www.w3.org/2001/XMLSchema" xmlns:p="http://schemas.microsoft.com/office/2006/metadata/properties" xmlns:ns3="fd5d3d29-db2c-48da-b049-2df6de1e94ff" xmlns:ns4="6189768f-b4c5-4d7c-a9bf-8d35726bd4b6" targetNamespace="http://schemas.microsoft.com/office/2006/metadata/properties" ma:root="true" ma:fieldsID="83c9f36d076a500db9b236fad4cd5d8f" ns3:_="" ns4:_="">
    <xsd:import namespace="fd5d3d29-db2c-48da-b049-2df6de1e94ff"/>
    <xsd:import namespace="6189768f-b4c5-4d7c-a9bf-8d35726bd4b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5d3d29-db2c-48da-b049-2df6de1e94f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89768f-b4c5-4d7c-a9bf-8d35726bd4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8C083F-319E-4ABB-91CE-08452465B96B}">
  <ds:schemaRefs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6189768f-b4c5-4d7c-a9bf-8d35726bd4b6"/>
    <ds:schemaRef ds:uri="fd5d3d29-db2c-48da-b049-2df6de1e94ff"/>
  </ds:schemaRefs>
</ds:datastoreItem>
</file>

<file path=customXml/itemProps2.xml><?xml version="1.0" encoding="utf-8"?>
<ds:datastoreItem xmlns:ds="http://schemas.openxmlformats.org/officeDocument/2006/customXml" ds:itemID="{6AF289EB-E477-4C9E-A84A-E5F0C7A0F7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1D9D89-E04D-46A8-98A6-AA7D617373DB}">
  <ds:schemaRefs>
    <ds:schemaRef ds:uri="6189768f-b4c5-4d7c-a9bf-8d35726bd4b6"/>
    <ds:schemaRef ds:uri="fd5d3d29-db2c-48da-b049-2df6de1e94f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854</Words>
  <Application>Microsoft Office PowerPoint</Application>
  <PresentationFormat>A4 용지(210x297mm)</PresentationFormat>
  <Paragraphs>114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Noto Sans Symbols</vt:lpstr>
      <vt:lpstr>나눔스퀘어OTF Bold</vt:lpstr>
      <vt:lpstr>나눔스퀘어OTF Light</vt:lpstr>
      <vt:lpstr>Malgun Gothic</vt:lpstr>
      <vt:lpstr>Malgun Gothic</vt:lpstr>
      <vt:lpstr>Arial</vt:lpstr>
      <vt:lpstr>Calibri</vt:lpstr>
      <vt:lpstr>Office 테마</vt:lpstr>
      <vt:lpstr>PowerPoint 프레젠테이션</vt:lpstr>
      <vt:lpstr>가설 수립</vt:lpstr>
      <vt:lpstr>단변량 분석</vt:lpstr>
      <vt:lpstr>이변량 분석</vt:lpstr>
      <vt:lpstr>이변량 분석</vt:lpstr>
      <vt:lpstr>단변량 분석</vt:lpstr>
      <vt:lpstr>이변량 분석</vt:lpstr>
      <vt:lpstr>단변량 분석</vt:lpstr>
      <vt:lpstr>이변량 분석</vt:lpstr>
      <vt:lpstr>관계 정리</vt:lpstr>
      <vt:lpstr>가설 검증 과정</vt:lpstr>
      <vt:lpstr>가설 검증 과정</vt:lpstr>
      <vt:lpstr>가설 검증 과정</vt:lpstr>
      <vt:lpstr>가설 검증 과정</vt:lpstr>
      <vt:lpstr>결 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김소연</cp:lastModifiedBy>
  <cp:revision>5</cp:revision>
  <dcterms:modified xsi:type="dcterms:W3CDTF">2022-08-18T02:35:08Z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0x0101009BB109CE5DBA734B81946A0291C7598A</vt:lpwstr>
  </property>
</Properties>
</file>