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3363" autoAdjust="0"/>
  </p:normalViewPr>
  <p:slideViewPr>
    <p:cSldViewPr snapToGrid="0">
      <p:cViewPr varScale="1">
        <p:scale>
          <a:sx n="88" d="100"/>
          <a:sy n="88" d="100"/>
        </p:scale>
        <p:origin x="13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5AE37-9A53-4DC8-B1A7-A9669D8ADA75}" type="datetimeFigureOut">
              <a:rPr lang="es-ES" smtClean="0"/>
              <a:t>11/04/2019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758B63-CE0B-4011-A97F-3326FBB9E185}" type="slidenum">
              <a:rPr lang="es-ES" smtClean="0"/>
              <a:t>‹Nº›</a:t>
            </a:fld>
            <a:endParaRPr lang="es-ES"/>
          </a:p>
        </p:txBody>
      </p:sp>
    </p:spTree>
    <p:extLst>
      <p:ext uri="{BB962C8B-B14F-4D97-AF65-F5344CB8AC3E}">
        <p14:creationId xmlns:p14="http://schemas.microsoft.com/office/powerpoint/2010/main" val="1303387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smtClean="0">
                <a:solidFill>
                  <a:schemeClr val="tx1"/>
                </a:solidFill>
                <a:effectLst/>
                <a:latin typeface="+mn-lt"/>
                <a:ea typeface="+mn-ea"/>
                <a:cs typeface="+mn-cs"/>
              </a:rPr>
              <a:t>Les </a:t>
            </a:r>
            <a:r>
              <a:rPr lang="es-ES" sz="1200" b="0" i="0" kern="1200" dirty="0" err="1" smtClean="0">
                <a:solidFill>
                  <a:schemeClr val="tx1"/>
                </a:solidFill>
                <a:effectLst/>
                <a:latin typeface="+mn-lt"/>
                <a:ea typeface="+mn-ea"/>
                <a:cs typeface="+mn-cs"/>
              </a:rPr>
              <a:t>cues</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són</a:t>
            </a:r>
            <a:r>
              <a:rPr lang="es-ES" sz="1200" b="0" i="0" kern="1200" dirty="0" smtClean="0">
                <a:solidFill>
                  <a:schemeClr val="tx1"/>
                </a:solidFill>
                <a:effectLst/>
                <a:latin typeface="+mn-lt"/>
                <a:ea typeface="+mn-ea"/>
                <a:cs typeface="+mn-cs"/>
              </a:rPr>
              <a:t> un </a:t>
            </a:r>
            <a:r>
              <a:rPr lang="es-ES" sz="1200" b="0" i="0" kern="1200" dirty="0" err="1" smtClean="0">
                <a:solidFill>
                  <a:schemeClr val="tx1"/>
                </a:solidFill>
                <a:effectLst/>
                <a:latin typeface="+mn-lt"/>
                <a:ea typeface="+mn-ea"/>
                <a:cs typeface="+mn-cs"/>
              </a:rPr>
              <a:t>tipus</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d’adaptador</a:t>
            </a:r>
            <a:r>
              <a:rPr lang="es-ES" sz="1200" b="0" i="0" kern="1200" dirty="0" smtClean="0">
                <a:solidFill>
                  <a:schemeClr val="tx1"/>
                </a:solidFill>
                <a:effectLst/>
                <a:latin typeface="+mn-lt"/>
                <a:ea typeface="+mn-ea"/>
                <a:cs typeface="+mn-cs"/>
              </a:rPr>
              <a:t> de </a:t>
            </a:r>
            <a:r>
              <a:rPr lang="es-ES" sz="1200" b="0" i="0" kern="1200" dirty="0" err="1" smtClean="0">
                <a:solidFill>
                  <a:schemeClr val="tx1"/>
                </a:solidFill>
                <a:effectLst/>
                <a:latin typeface="+mn-lt"/>
                <a:ea typeface="+mn-ea"/>
                <a:cs typeface="+mn-cs"/>
              </a:rPr>
              <a:t>contenidors</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dissenyat</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específicament</a:t>
            </a:r>
            <a:r>
              <a:rPr lang="es-ES" sz="1200" b="0" i="0" kern="1200" dirty="0" smtClean="0">
                <a:solidFill>
                  <a:schemeClr val="tx1"/>
                </a:solidFill>
                <a:effectLst/>
                <a:latin typeface="+mn-lt"/>
                <a:ea typeface="+mn-ea"/>
                <a:cs typeface="+mn-cs"/>
              </a:rPr>
              <a:t> per funcionar en un </a:t>
            </a:r>
            <a:r>
              <a:rPr lang="es-ES" sz="1200" b="0" i="0" kern="1200" dirty="0" err="1" smtClean="0">
                <a:solidFill>
                  <a:schemeClr val="tx1"/>
                </a:solidFill>
                <a:effectLst/>
                <a:latin typeface="+mn-lt"/>
                <a:ea typeface="+mn-ea"/>
                <a:cs typeface="+mn-cs"/>
              </a:rPr>
              <a:t>context</a:t>
            </a:r>
            <a:r>
              <a:rPr lang="es-ES" sz="1200" b="0" i="0" kern="1200" dirty="0" smtClean="0">
                <a:solidFill>
                  <a:schemeClr val="tx1"/>
                </a:solidFill>
                <a:effectLst/>
                <a:latin typeface="+mn-lt"/>
                <a:ea typeface="+mn-ea"/>
                <a:cs typeface="+mn-cs"/>
              </a:rPr>
              <a:t> FIFO (</a:t>
            </a:r>
            <a:r>
              <a:rPr lang="es-ES" sz="1200" b="0" i="0" kern="1200" dirty="0" err="1" smtClean="0">
                <a:solidFill>
                  <a:schemeClr val="tx1"/>
                </a:solidFill>
                <a:effectLst/>
                <a:latin typeface="+mn-lt"/>
                <a:ea typeface="+mn-ea"/>
                <a:cs typeface="+mn-cs"/>
              </a:rPr>
              <a:t>first</a:t>
            </a:r>
            <a:r>
              <a:rPr lang="es-ES" sz="1200" b="0" i="0" kern="1200" dirty="0" smtClean="0">
                <a:solidFill>
                  <a:schemeClr val="tx1"/>
                </a:solidFill>
                <a:effectLst/>
                <a:latin typeface="+mn-lt"/>
                <a:ea typeface="+mn-ea"/>
                <a:cs typeface="+mn-cs"/>
              </a:rPr>
              <a:t>-in </a:t>
            </a:r>
            <a:r>
              <a:rPr lang="es-ES" sz="1200" b="0" i="0" kern="1200" dirty="0" err="1" smtClean="0">
                <a:solidFill>
                  <a:schemeClr val="tx1"/>
                </a:solidFill>
                <a:effectLst/>
                <a:latin typeface="+mn-lt"/>
                <a:ea typeface="+mn-ea"/>
                <a:cs typeface="+mn-cs"/>
              </a:rPr>
              <a:t>first-out</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on</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els</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elements</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s’insereixen</a:t>
            </a:r>
            <a:r>
              <a:rPr lang="es-ES" sz="1200" b="0" i="0" kern="1200" dirty="0" smtClean="0">
                <a:solidFill>
                  <a:schemeClr val="tx1"/>
                </a:solidFill>
                <a:effectLst/>
                <a:latin typeface="+mn-lt"/>
                <a:ea typeface="+mn-ea"/>
                <a:cs typeface="+mn-cs"/>
              </a:rPr>
              <a:t> en un </a:t>
            </a:r>
            <a:r>
              <a:rPr lang="es-ES" sz="1200" b="0" i="0" kern="1200" dirty="0" err="1" smtClean="0">
                <a:solidFill>
                  <a:schemeClr val="tx1"/>
                </a:solidFill>
                <a:effectLst/>
                <a:latin typeface="+mn-lt"/>
                <a:ea typeface="+mn-ea"/>
                <a:cs typeface="+mn-cs"/>
              </a:rPr>
              <a:t>extrem</a:t>
            </a:r>
            <a:r>
              <a:rPr lang="es-ES" sz="1200" b="0" i="0" kern="1200" dirty="0" smtClean="0">
                <a:solidFill>
                  <a:schemeClr val="tx1"/>
                </a:solidFill>
                <a:effectLst/>
                <a:latin typeface="+mn-lt"/>
                <a:ea typeface="+mn-ea"/>
                <a:cs typeface="+mn-cs"/>
              </a:rPr>
              <a:t> del </a:t>
            </a:r>
            <a:r>
              <a:rPr lang="es-ES" sz="1200" b="0" i="0" kern="1200" dirty="0" err="1" smtClean="0">
                <a:solidFill>
                  <a:schemeClr val="tx1"/>
                </a:solidFill>
                <a:effectLst/>
                <a:latin typeface="+mn-lt"/>
                <a:ea typeface="+mn-ea"/>
                <a:cs typeface="+mn-cs"/>
              </a:rPr>
              <a:t>contenidor</a:t>
            </a:r>
            <a:r>
              <a:rPr lang="es-ES" sz="1200" b="0" i="0" kern="1200" dirty="0" smtClean="0">
                <a:solidFill>
                  <a:schemeClr val="tx1"/>
                </a:solidFill>
                <a:effectLst/>
                <a:latin typeface="+mn-lt"/>
                <a:ea typeface="+mn-ea"/>
                <a:cs typeface="+mn-cs"/>
              </a:rPr>
              <a:t> i </a:t>
            </a:r>
            <a:r>
              <a:rPr lang="es-ES" sz="1200" b="0" i="0" kern="1200" dirty="0" err="1" smtClean="0">
                <a:solidFill>
                  <a:schemeClr val="tx1"/>
                </a:solidFill>
                <a:effectLst/>
                <a:latin typeface="+mn-lt"/>
                <a:ea typeface="+mn-ea"/>
                <a:cs typeface="+mn-cs"/>
              </a:rPr>
              <a:t>s’extreuen</a:t>
            </a:r>
            <a:r>
              <a:rPr lang="es-ES" sz="1200" b="0" i="0" kern="1200" dirty="0" smtClean="0">
                <a:solidFill>
                  <a:schemeClr val="tx1"/>
                </a:solidFill>
                <a:effectLst/>
                <a:latin typeface="+mn-lt"/>
                <a:ea typeface="+mn-ea"/>
                <a:cs typeface="+mn-cs"/>
              </a:rPr>
              <a:t> de </a:t>
            </a:r>
            <a:r>
              <a:rPr lang="es-ES" sz="1200" b="0" i="0" kern="1200" dirty="0" err="1" smtClean="0">
                <a:solidFill>
                  <a:schemeClr val="tx1"/>
                </a:solidFill>
                <a:effectLst/>
                <a:latin typeface="+mn-lt"/>
                <a:ea typeface="+mn-ea"/>
                <a:cs typeface="+mn-cs"/>
              </a:rPr>
              <a:t>l’altre</a:t>
            </a:r>
            <a:r>
              <a:rPr lang="es-ES" sz="1200" b="0" i="0" kern="1200" dirty="0" smtClean="0">
                <a:solidFill>
                  <a:schemeClr val="tx1"/>
                </a:solidFill>
                <a:effectLst/>
                <a:latin typeface="+mn-lt"/>
                <a:ea typeface="+mn-ea"/>
                <a:cs typeface="+mn-cs"/>
              </a:rPr>
              <a:t>.</a:t>
            </a:r>
          </a:p>
          <a:p>
            <a:r>
              <a:rPr lang="es-ES" dirty="0" smtClean="0"/>
              <a:t/>
            </a:r>
            <a:br>
              <a:rPr lang="es-ES" dirty="0" smtClean="0"/>
            </a:br>
            <a:r>
              <a:rPr lang="es-ES" sz="1200" b="0" i="0" kern="1200" dirty="0" smtClean="0">
                <a:solidFill>
                  <a:schemeClr val="tx1"/>
                </a:solidFill>
                <a:effectLst/>
                <a:latin typeface="+mn-lt"/>
                <a:ea typeface="+mn-ea"/>
                <a:cs typeface="+mn-cs"/>
              </a:rPr>
              <a:t>Les </a:t>
            </a:r>
            <a:r>
              <a:rPr lang="es-ES" sz="1200" b="0" i="0" kern="1200" dirty="0" err="1" smtClean="0">
                <a:solidFill>
                  <a:schemeClr val="tx1"/>
                </a:solidFill>
                <a:effectLst/>
                <a:latin typeface="+mn-lt"/>
                <a:ea typeface="+mn-ea"/>
                <a:cs typeface="+mn-cs"/>
              </a:rPr>
              <a:t>cues</a:t>
            </a:r>
            <a:r>
              <a:rPr lang="es-ES" sz="1200" b="0" i="0" kern="1200" dirty="0" smtClean="0">
                <a:solidFill>
                  <a:schemeClr val="tx1"/>
                </a:solidFill>
                <a:effectLst/>
                <a:latin typeface="+mn-lt"/>
                <a:ea typeface="+mn-ea"/>
                <a:cs typeface="+mn-cs"/>
              </a:rPr>
              <a:t> de tasques </a:t>
            </a:r>
            <a:r>
              <a:rPr lang="es-ES" sz="1200" b="0" i="0" kern="1200" dirty="0" err="1" smtClean="0">
                <a:solidFill>
                  <a:schemeClr val="tx1"/>
                </a:solidFill>
                <a:effectLst/>
                <a:latin typeface="+mn-lt"/>
                <a:ea typeface="+mn-ea"/>
                <a:cs typeface="+mn-cs"/>
              </a:rPr>
              <a:t>permeten</a:t>
            </a:r>
            <a:r>
              <a:rPr lang="es-ES" sz="1200" b="0" i="0" kern="1200" dirty="0" smtClean="0">
                <a:solidFill>
                  <a:schemeClr val="tx1"/>
                </a:solidFill>
                <a:effectLst/>
                <a:latin typeface="+mn-lt"/>
                <a:ea typeface="+mn-ea"/>
                <a:cs typeface="+mn-cs"/>
              </a:rPr>
              <a:t> a les </a:t>
            </a:r>
            <a:r>
              <a:rPr lang="es-ES" sz="1200" b="0" i="0" kern="1200" dirty="0" err="1" smtClean="0">
                <a:solidFill>
                  <a:schemeClr val="tx1"/>
                </a:solidFill>
                <a:effectLst/>
                <a:latin typeface="+mn-lt"/>
                <a:ea typeface="+mn-ea"/>
                <a:cs typeface="+mn-cs"/>
              </a:rPr>
              <a:t>aplicacions</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realitzar</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treballs</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anomenats</a:t>
            </a:r>
            <a:r>
              <a:rPr lang="es-ES" sz="1200" b="0" i="0" kern="1200" dirty="0" smtClean="0">
                <a:solidFill>
                  <a:schemeClr val="tx1"/>
                </a:solidFill>
                <a:effectLst/>
                <a:latin typeface="+mn-lt"/>
                <a:ea typeface="+mn-ea"/>
                <a:cs typeface="+mn-cs"/>
              </a:rPr>
              <a:t> tasques, de manera asíncrona </a:t>
            </a:r>
            <a:r>
              <a:rPr lang="es-ES" sz="1200" b="0" i="0" kern="1200" dirty="0" err="1" smtClean="0">
                <a:solidFill>
                  <a:schemeClr val="tx1"/>
                </a:solidFill>
                <a:effectLst/>
                <a:latin typeface="+mn-lt"/>
                <a:ea typeface="+mn-ea"/>
                <a:cs typeface="+mn-cs"/>
              </a:rPr>
              <a:t>fora</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d'una</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sol·licitud</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d'usuari</a:t>
            </a:r>
            <a:r>
              <a:rPr lang="es-ES" sz="1200" b="0" i="0" kern="1200" dirty="0" smtClean="0">
                <a:solidFill>
                  <a:schemeClr val="tx1"/>
                </a:solidFill>
                <a:effectLst/>
                <a:latin typeface="+mn-lt"/>
                <a:ea typeface="+mn-ea"/>
                <a:cs typeface="+mn-cs"/>
              </a:rPr>
              <a:t>. Si una </a:t>
            </a:r>
            <a:r>
              <a:rPr lang="es-ES" sz="1200" b="0" i="0" kern="1200" dirty="0" err="1" smtClean="0">
                <a:solidFill>
                  <a:schemeClr val="tx1"/>
                </a:solidFill>
                <a:effectLst/>
                <a:latin typeface="+mn-lt"/>
                <a:ea typeface="+mn-ea"/>
                <a:cs typeface="+mn-cs"/>
              </a:rPr>
              <a:t>aplicació</a:t>
            </a:r>
            <a:r>
              <a:rPr lang="es-ES" sz="1200" b="0" i="0" kern="1200" dirty="0" smtClean="0">
                <a:solidFill>
                  <a:schemeClr val="tx1"/>
                </a:solidFill>
                <a:effectLst/>
                <a:latin typeface="+mn-lt"/>
                <a:ea typeface="+mn-ea"/>
                <a:cs typeface="+mn-cs"/>
              </a:rPr>
              <a:t> ha </a:t>
            </a:r>
            <a:r>
              <a:rPr lang="es-ES" sz="1200" b="0" i="0" kern="1200" dirty="0" err="1" smtClean="0">
                <a:solidFill>
                  <a:schemeClr val="tx1"/>
                </a:solidFill>
                <a:effectLst/>
                <a:latin typeface="+mn-lt"/>
                <a:ea typeface="+mn-ea"/>
                <a:cs typeface="+mn-cs"/>
              </a:rPr>
              <a:t>d'executar</a:t>
            </a:r>
            <a:r>
              <a:rPr lang="es-ES" sz="1200" b="0" i="0" kern="1200" dirty="0" smtClean="0">
                <a:solidFill>
                  <a:schemeClr val="tx1"/>
                </a:solidFill>
                <a:effectLst/>
                <a:latin typeface="+mn-lt"/>
                <a:ea typeface="+mn-ea"/>
                <a:cs typeface="+mn-cs"/>
              </a:rPr>
              <a:t> el </a:t>
            </a:r>
            <a:r>
              <a:rPr lang="es-ES" sz="1200" b="0" i="0" kern="1200" dirty="0" err="1" smtClean="0">
                <a:solidFill>
                  <a:schemeClr val="tx1"/>
                </a:solidFill>
                <a:effectLst/>
                <a:latin typeface="+mn-lt"/>
                <a:ea typeface="+mn-ea"/>
                <a:cs typeface="+mn-cs"/>
              </a:rPr>
              <a:t>treball</a:t>
            </a:r>
            <a:r>
              <a:rPr lang="es-ES" sz="1200" b="0" i="0" kern="1200" dirty="0" smtClean="0">
                <a:solidFill>
                  <a:schemeClr val="tx1"/>
                </a:solidFill>
                <a:effectLst/>
                <a:latin typeface="+mn-lt"/>
                <a:ea typeface="+mn-ea"/>
                <a:cs typeface="+mn-cs"/>
              </a:rPr>
              <a:t> en </a:t>
            </a:r>
            <a:r>
              <a:rPr lang="es-ES" sz="1200" b="0" i="0" kern="1200" dirty="0" err="1" smtClean="0">
                <a:solidFill>
                  <a:schemeClr val="tx1"/>
                </a:solidFill>
                <a:effectLst/>
                <a:latin typeface="+mn-lt"/>
                <a:ea typeface="+mn-ea"/>
                <a:cs typeface="+mn-cs"/>
              </a:rPr>
              <a:t>segon</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pla</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afegeix</a:t>
            </a:r>
            <a:r>
              <a:rPr lang="es-ES" sz="1200" b="0" i="0" kern="1200" dirty="0" smtClean="0">
                <a:solidFill>
                  <a:schemeClr val="tx1"/>
                </a:solidFill>
                <a:effectLst/>
                <a:latin typeface="+mn-lt"/>
                <a:ea typeface="+mn-ea"/>
                <a:cs typeface="+mn-cs"/>
              </a:rPr>
              <a:t> tasques a les </a:t>
            </a:r>
            <a:r>
              <a:rPr lang="es-ES" sz="1200" b="0" i="0" kern="1200" dirty="0" err="1" smtClean="0">
                <a:solidFill>
                  <a:schemeClr val="tx1"/>
                </a:solidFill>
                <a:effectLst/>
                <a:latin typeface="+mn-lt"/>
                <a:ea typeface="+mn-ea"/>
                <a:cs typeface="+mn-cs"/>
              </a:rPr>
              <a:t>cues</a:t>
            </a:r>
            <a:r>
              <a:rPr lang="es-ES" sz="1200" b="0" i="0" kern="1200" dirty="0" smtClean="0">
                <a:solidFill>
                  <a:schemeClr val="tx1"/>
                </a:solidFill>
                <a:effectLst/>
                <a:latin typeface="+mn-lt"/>
                <a:ea typeface="+mn-ea"/>
                <a:cs typeface="+mn-cs"/>
              </a:rPr>
              <a:t> de tasques. Les tasques </a:t>
            </a:r>
            <a:r>
              <a:rPr lang="es-ES" sz="1200" b="0" i="0" kern="1200" dirty="0" err="1" smtClean="0">
                <a:solidFill>
                  <a:schemeClr val="tx1"/>
                </a:solidFill>
                <a:effectLst/>
                <a:latin typeface="+mn-lt"/>
                <a:ea typeface="+mn-ea"/>
                <a:cs typeface="+mn-cs"/>
              </a:rPr>
              <a:t>s’executen</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més</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tard</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pels</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serveis</a:t>
            </a:r>
            <a:r>
              <a:rPr lang="es-ES" sz="1200" b="0" i="0" kern="1200" dirty="0" smtClean="0">
                <a:solidFill>
                  <a:schemeClr val="tx1"/>
                </a:solidFill>
                <a:effectLst/>
                <a:latin typeface="+mn-lt"/>
                <a:ea typeface="+mn-ea"/>
                <a:cs typeface="+mn-cs"/>
              </a:rPr>
              <a:t> del </a:t>
            </a:r>
            <a:r>
              <a:rPr lang="es-ES" sz="1200" b="0" i="0" kern="1200" dirty="0" err="1" smtClean="0">
                <a:solidFill>
                  <a:schemeClr val="tx1"/>
                </a:solidFill>
                <a:effectLst/>
                <a:latin typeface="+mn-lt"/>
                <a:ea typeface="+mn-ea"/>
                <a:cs typeface="+mn-cs"/>
              </a:rPr>
              <a:t>treballador</a:t>
            </a:r>
            <a:r>
              <a:rPr lang="es-ES" sz="1200" b="0" i="0" kern="1200" dirty="0" smtClean="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10"/>
          </p:nvPr>
        </p:nvSpPr>
        <p:spPr/>
        <p:txBody>
          <a:bodyPr/>
          <a:lstStyle/>
          <a:p>
            <a:fld id="{7D758B63-CE0B-4011-A97F-3326FBB9E185}" type="slidenum">
              <a:rPr lang="es-ES" smtClean="0"/>
              <a:t>2</a:t>
            </a:fld>
            <a:endParaRPr lang="es-ES"/>
          </a:p>
        </p:txBody>
      </p:sp>
    </p:spTree>
    <p:extLst>
      <p:ext uri="{BB962C8B-B14F-4D97-AF65-F5344CB8AC3E}">
        <p14:creationId xmlns:p14="http://schemas.microsoft.com/office/powerpoint/2010/main" val="962811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err="1" smtClean="0">
                <a:solidFill>
                  <a:schemeClr val="tx1"/>
                </a:solidFill>
                <a:effectLst/>
                <a:latin typeface="+mn-lt"/>
                <a:ea typeface="+mn-ea"/>
                <a:cs typeface="+mn-cs"/>
              </a:rPr>
              <a:t>Envien</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aquestes</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sol·licituds</a:t>
            </a:r>
            <a:r>
              <a:rPr lang="es-ES" sz="1200" b="0" i="0" kern="1200" dirty="0" smtClean="0">
                <a:solidFill>
                  <a:schemeClr val="tx1"/>
                </a:solidFill>
                <a:effectLst/>
                <a:latin typeface="+mn-lt"/>
                <a:ea typeface="+mn-ea"/>
                <a:cs typeface="+mn-cs"/>
              </a:rPr>
              <a:t> a un ritme fiable i </a:t>
            </a:r>
            <a:r>
              <a:rPr lang="es-ES" sz="1200" b="0" i="0" kern="1200" dirty="0" err="1" smtClean="0">
                <a:solidFill>
                  <a:schemeClr val="tx1"/>
                </a:solidFill>
                <a:effectLst/>
                <a:latin typeface="+mn-lt"/>
                <a:ea typeface="+mn-ea"/>
                <a:cs typeface="+mn-cs"/>
              </a:rPr>
              <a:t>constant</a:t>
            </a:r>
            <a:r>
              <a:rPr lang="es-ES" sz="1200" b="0" i="0" kern="1200" dirty="0" smtClean="0">
                <a:solidFill>
                  <a:schemeClr val="tx1"/>
                </a:solidFill>
                <a:effectLst/>
                <a:latin typeface="+mn-lt"/>
                <a:ea typeface="+mn-ea"/>
                <a:cs typeface="+mn-cs"/>
              </a:rPr>
              <a:t> i </a:t>
            </a:r>
            <a:r>
              <a:rPr lang="es-ES" sz="1200" b="0" i="0" kern="1200" dirty="0" err="1" smtClean="0">
                <a:solidFill>
                  <a:schemeClr val="tx1"/>
                </a:solidFill>
                <a:effectLst/>
                <a:latin typeface="+mn-lt"/>
                <a:ea typeface="+mn-ea"/>
                <a:cs typeface="+mn-cs"/>
              </a:rPr>
              <a:t>garanteixen</a:t>
            </a:r>
            <a:r>
              <a:rPr lang="es-ES" sz="1200" b="0" i="0" kern="1200" dirty="0" smtClean="0">
                <a:solidFill>
                  <a:schemeClr val="tx1"/>
                </a:solidFill>
                <a:effectLst/>
                <a:latin typeface="+mn-lt"/>
                <a:ea typeface="+mn-ea"/>
                <a:cs typeface="+mn-cs"/>
              </a:rPr>
              <a:t> una </a:t>
            </a:r>
            <a:r>
              <a:rPr lang="es-ES" sz="1200" b="0" i="0" kern="1200" dirty="0" err="1" smtClean="0">
                <a:solidFill>
                  <a:schemeClr val="tx1"/>
                </a:solidFill>
                <a:effectLst/>
                <a:latin typeface="+mn-lt"/>
                <a:ea typeface="+mn-ea"/>
                <a:cs typeface="+mn-cs"/>
              </a:rPr>
              <a:t>execució</a:t>
            </a:r>
            <a:r>
              <a:rPr lang="es-ES" sz="1200" b="0" i="0" kern="1200" dirty="0" smtClean="0">
                <a:solidFill>
                  <a:schemeClr val="tx1"/>
                </a:solidFill>
                <a:effectLst/>
                <a:latin typeface="+mn-lt"/>
                <a:ea typeface="+mn-ea"/>
                <a:cs typeface="+mn-cs"/>
              </a:rPr>
              <a:t> fiable</a:t>
            </a:r>
            <a:r>
              <a:rPr lang="es-ES" sz="1200" b="0" i="0" kern="1200" baseline="0" dirty="0" smtClean="0">
                <a:solidFill>
                  <a:schemeClr val="tx1"/>
                </a:solidFill>
                <a:effectLst/>
                <a:latin typeface="+mn-lt"/>
                <a:ea typeface="+mn-ea"/>
                <a:cs typeface="+mn-cs"/>
              </a:rPr>
              <a:t> </a:t>
            </a:r>
          </a:p>
          <a:p>
            <a:endParaRPr lang="es-ES" sz="1200" b="0" i="0" kern="1200" baseline="0" dirty="0" smtClean="0">
              <a:solidFill>
                <a:schemeClr val="tx1"/>
              </a:solidFill>
              <a:effectLst/>
              <a:latin typeface="+mn-lt"/>
              <a:ea typeface="+mn-ea"/>
              <a:cs typeface="+mn-cs"/>
            </a:endParaRPr>
          </a:p>
          <a:p>
            <a:r>
              <a:rPr lang="ca-ES" dirty="0" smtClean="0"/>
              <a:t>Cada vegada que un usuari envia un missatge, la xarxa ha d’actualitzar els seguidors del remitent. Aquesta operació pot requerir molt de temps. Mitjançant una cua d’empenta, l’aplicació pot encadenar una tasca per a cada missatge, ja que arriba a ser enviat a un servei de treballador per processar-lo. Quan el treballador rep la sol·licitud de tasca, pot recuperar la llista de seguidors del remitent i actualitzar la base de dades per a cadascun d'ells. El treballador es pot fer encara més eficient enregistrant una altra barra de tasques per a cada actualització de la base de dades.</a:t>
            </a:r>
          </a:p>
          <a:p>
            <a:endParaRPr lang="ca-ES" dirty="0" smtClean="0"/>
          </a:p>
          <a:p>
            <a:r>
              <a:rPr lang="ca-ES" dirty="0" smtClean="0"/>
              <a:t>No envien tasques en absolut. Depenen d'altres serveis dels treballadors per "arrendar" les tasques de la cua per iniciativa pròpia. Les Pull </a:t>
            </a:r>
            <a:r>
              <a:rPr lang="ca-ES" dirty="0" err="1" smtClean="0"/>
              <a:t>queues</a:t>
            </a:r>
            <a:r>
              <a:rPr lang="ca-ES" dirty="0" smtClean="0"/>
              <a:t> us ofereixen més potència i flexibilitat sobre quan i on es processen les tasques, però també requereixen que feu més gestió del procés. </a:t>
            </a:r>
          </a:p>
          <a:p>
            <a:endParaRPr lang="ca-ES" dirty="0" smtClean="0"/>
          </a:p>
          <a:p>
            <a:r>
              <a:rPr lang="ca-ES" dirty="0" smtClean="0"/>
              <a:t>Funcionen bé quan necessiteu lots de tasques per a una execució eficient.</a:t>
            </a:r>
            <a:r>
              <a:rPr lang="ca-ES" baseline="0" dirty="0" smtClean="0"/>
              <a:t> </a:t>
            </a:r>
            <a:r>
              <a:rPr lang="ca-ES" dirty="0" smtClean="0"/>
              <a:t>Un exemple típic es una aplicació que mantingui taules de classificació per a nombrosos jocs diferents, amb molts jugadors i grups constantment en joc. Cada vegada que hi ha una nova puntuació més alta, l'aplicació pot introduir una tasca amb la puntuació i utilitzar l'ID de joc com a etiqueta de tasca. </a:t>
            </a:r>
            <a:endParaRPr lang="es-ES" dirty="0"/>
          </a:p>
        </p:txBody>
      </p:sp>
      <p:sp>
        <p:nvSpPr>
          <p:cNvPr id="4" name="Marcador de número de diapositiva 3"/>
          <p:cNvSpPr>
            <a:spLocks noGrp="1"/>
          </p:cNvSpPr>
          <p:nvPr>
            <p:ph type="sldNum" sz="quarter" idx="10"/>
          </p:nvPr>
        </p:nvSpPr>
        <p:spPr/>
        <p:txBody>
          <a:bodyPr/>
          <a:lstStyle/>
          <a:p>
            <a:fld id="{7D758B63-CE0B-4011-A97F-3326FBB9E185}" type="slidenum">
              <a:rPr lang="es-ES" smtClean="0"/>
              <a:t>3</a:t>
            </a:fld>
            <a:endParaRPr lang="es-ES"/>
          </a:p>
        </p:txBody>
      </p:sp>
    </p:spTree>
    <p:extLst>
      <p:ext uri="{BB962C8B-B14F-4D97-AF65-F5344CB8AC3E}">
        <p14:creationId xmlns:p14="http://schemas.microsoft.com/office/powerpoint/2010/main" val="1505756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85E5575B-B02E-4D53-9107-DB27B859AD0B}"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CB2027A-8686-4E36-B234-9A862D12334D}" type="slidenum">
              <a:rPr lang="es-ES" smtClean="0"/>
              <a:t>‹Nº›</a:t>
            </a:fld>
            <a:endParaRPr lang="es-E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70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85E5575B-B02E-4D53-9107-DB27B859AD0B}" type="datetimeFigureOut">
              <a:rPr lang="es-ES" smtClean="0"/>
              <a:t>11/04/2019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CB2027A-8686-4E36-B234-9A862D12334D}" type="slidenum">
              <a:rPr lang="es-ES" smtClean="0"/>
              <a:t>‹Nº›</a:t>
            </a:fld>
            <a:endParaRPr lang="es-ES"/>
          </a:p>
        </p:txBody>
      </p:sp>
    </p:spTree>
    <p:extLst>
      <p:ext uri="{BB962C8B-B14F-4D97-AF65-F5344CB8AC3E}">
        <p14:creationId xmlns:p14="http://schemas.microsoft.com/office/powerpoint/2010/main" val="2787920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5E5575B-B02E-4D53-9107-DB27B859AD0B}"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CB2027A-8686-4E36-B234-9A862D12334D}" type="slidenum">
              <a:rPr lang="es-ES" smtClean="0"/>
              <a:t>‹Nº›</a:t>
            </a:fld>
            <a:endParaRPr lang="es-ES"/>
          </a:p>
        </p:txBody>
      </p:sp>
    </p:spTree>
    <p:extLst>
      <p:ext uri="{BB962C8B-B14F-4D97-AF65-F5344CB8AC3E}">
        <p14:creationId xmlns:p14="http://schemas.microsoft.com/office/powerpoint/2010/main" val="3814544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5E5575B-B02E-4D53-9107-DB27B859AD0B}"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CB2027A-8686-4E36-B234-9A862D12334D}" type="slidenum">
              <a:rPr lang="es-ES" smtClean="0"/>
              <a:t>‹Nº›</a:t>
            </a:fld>
            <a:endParaRPr lang="es-E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16031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5E5575B-B02E-4D53-9107-DB27B859AD0B}"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CB2027A-8686-4E36-B234-9A862D12334D}" type="slidenum">
              <a:rPr lang="es-ES" smtClean="0"/>
              <a:t>‹Nº›</a:t>
            </a:fld>
            <a:endParaRPr lang="es-ES"/>
          </a:p>
        </p:txBody>
      </p:sp>
    </p:spTree>
    <p:extLst>
      <p:ext uri="{BB962C8B-B14F-4D97-AF65-F5344CB8AC3E}">
        <p14:creationId xmlns:p14="http://schemas.microsoft.com/office/powerpoint/2010/main" val="330665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5E5575B-B02E-4D53-9107-DB27B859AD0B}"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CB2027A-8686-4E36-B234-9A862D12334D}" type="slidenum">
              <a:rPr lang="es-ES" smtClean="0"/>
              <a:t>‹Nº›</a:t>
            </a:fld>
            <a:endParaRPr lang="es-E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90513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5E5575B-B02E-4D53-9107-DB27B859AD0B}"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CB2027A-8686-4E36-B234-9A862D12334D}" type="slidenum">
              <a:rPr lang="es-ES" smtClean="0"/>
              <a:t>‹Nº›</a:t>
            </a:fld>
            <a:endParaRPr lang="es-ES"/>
          </a:p>
        </p:txBody>
      </p:sp>
    </p:spTree>
    <p:extLst>
      <p:ext uri="{BB962C8B-B14F-4D97-AF65-F5344CB8AC3E}">
        <p14:creationId xmlns:p14="http://schemas.microsoft.com/office/powerpoint/2010/main" val="125843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5E5575B-B02E-4D53-9107-DB27B859AD0B}"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CB2027A-8686-4E36-B234-9A862D12334D}" type="slidenum">
              <a:rPr lang="es-ES" smtClean="0"/>
              <a:t>‹Nº›</a:t>
            </a:fld>
            <a:endParaRPr lang="es-ES"/>
          </a:p>
        </p:txBody>
      </p:sp>
    </p:spTree>
    <p:extLst>
      <p:ext uri="{BB962C8B-B14F-4D97-AF65-F5344CB8AC3E}">
        <p14:creationId xmlns:p14="http://schemas.microsoft.com/office/powerpoint/2010/main" val="4056668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5E5575B-B02E-4D53-9107-DB27B859AD0B}"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CB2027A-8686-4E36-B234-9A862D12334D}" type="slidenum">
              <a:rPr lang="es-ES" smtClean="0"/>
              <a:t>‹Nº›</a:t>
            </a:fld>
            <a:endParaRPr lang="es-ES"/>
          </a:p>
        </p:txBody>
      </p:sp>
    </p:spTree>
    <p:extLst>
      <p:ext uri="{BB962C8B-B14F-4D97-AF65-F5344CB8AC3E}">
        <p14:creationId xmlns:p14="http://schemas.microsoft.com/office/powerpoint/2010/main" val="298119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5E5575B-B02E-4D53-9107-DB27B859AD0B}"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CB2027A-8686-4E36-B234-9A862D12334D}" type="slidenum">
              <a:rPr lang="es-ES" smtClean="0"/>
              <a:t>‹Nº›</a:t>
            </a:fld>
            <a:endParaRPr lang="es-ES"/>
          </a:p>
        </p:txBody>
      </p:sp>
    </p:spTree>
    <p:extLst>
      <p:ext uri="{BB962C8B-B14F-4D97-AF65-F5344CB8AC3E}">
        <p14:creationId xmlns:p14="http://schemas.microsoft.com/office/powerpoint/2010/main" val="250165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5E5575B-B02E-4D53-9107-DB27B859AD0B}"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CB2027A-8686-4E36-B234-9A862D12334D}" type="slidenum">
              <a:rPr lang="es-ES" smtClean="0"/>
              <a:t>‹Nº›</a:t>
            </a:fld>
            <a:endParaRPr lang="es-ES"/>
          </a:p>
        </p:txBody>
      </p:sp>
    </p:spTree>
    <p:extLst>
      <p:ext uri="{BB962C8B-B14F-4D97-AF65-F5344CB8AC3E}">
        <p14:creationId xmlns:p14="http://schemas.microsoft.com/office/powerpoint/2010/main" val="164464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5E5575B-B02E-4D53-9107-DB27B859AD0B}" type="datetimeFigureOut">
              <a:rPr lang="es-ES" smtClean="0"/>
              <a:t>11/04/2019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CB2027A-8686-4E36-B234-9A862D12334D}" type="slidenum">
              <a:rPr lang="es-ES" smtClean="0"/>
              <a:t>‹Nº›</a:t>
            </a:fld>
            <a:endParaRPr lang="es-ES"/>
          </a:p>
        </p:txBody>
      </p:sp>
    </p:spTree>
    <p:extLst>
      <p:ext uri="{BB962C8B-B14F-4D97-AF65-F5344CB8AC3E}">
        <p14:creationId xmlns:p14="http://schemas.microsoft.com/office/powerpoint/2010/main" val="28995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5E5575B-B02E-4D53-9107-DB27B859AD0B}" type="datetimeFigureOut">
              <a:rPr lang="es-ES" smtClean="0"/>
              <a:t>11/04/2019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CB2027A-8686-4E36-B234-9A862D12334D}" type="slidenum">
              <a:rPr lang="es-ES" smtClean="0"/>
              <a:t>‹Nº›</a:t>
            </a:fld>
            <a:endParaRPr lang="es-ES"/>
          </a:p>
        </p:txBody>
      </p:sp>
    </p:spTree>
    <p:extLst>
      <p:ext uri="{BB962C8B-B14F-4D97-AF65-F5344CB8AC3E}">
        <p14:creationId xmlns:p14="http://schemas.microsoft.com/office/powerpoint/2010/main" val="224755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5E5575B-B02E-4D53-9107-DB27B859AD0B}" type="datetimeFigureOut">
              <a:rPr lang="es-ES" smtClean="0"/>
              <a:t>11/04/2019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CB2027A-8686-4E36-B234-9A862D12334D}" type="slidenum">
              <a:rPr lang="es-ES" smtClean="0"/>
              <a:t>‹Nº›</a:t>
            </a:fld>
            <a:endParaRPr lang="es-ES"/>
          </a:p>
        </p:txBody>
      </p:sp>
    </p:spTree>
    <p:extLst>
      <p:ext uri="{BB962C8B-B14F-4D97-AF65-F5344CB8AC3E}">
        <p14:creationId xmlns:p14="http://schemas.microsoft.com/office/powerpoint/2010/main" val="4008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5575B-B02E-4D53-9107-DB27B859AD0B}" type="datetimeFigureOut">
              <a:rPr lang="es-ES" smtClean="0"/>
              <a:t>11/04/2019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CB2027A-8686-4E36-B234-9A862D12334D}" type="slidenum">
              <a:rPr lang="es-ES" smtClean="0"/>
              <a:t>‹Nº›</a:t>
            </a:fld>
            <a:endParaRPr lang="es-ES"/>
          </a:p>
        </p:txBody>
      </p:sp>
    </p:spTree>
    <p:extLst>
      <p:ext uri="{BB962C8B-B14F-4D97-AF65-F5344CB8AC3E}">
        <p14:creationId xmlns:p14="http://schemas.microsoft.com/office/powerpoint/2010/main" val="156886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5E5575B-B02E-4D53-9107-DB27B859AD0B}" type="datetimeFigureOut">
              <a:rPr lang="es-ES" smtClean="0"/>
              <a:t>11/04/2019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CB2027A-8686-4E36-B234-9A862D12334D}" type="slidenum">
              <a:rPr lang="es-ES" smtClean="0"/>
              <a:t>‹Nº›</a:t>
            </a:fld>
            <a:endParaRPr lang="es-ES"/>
          </a:p>
        </p:txBody>
      </p:sp>
    </p:spTree>
    <p:extLst>
      <p:ext uri="{BB962C8B-B14F-4D97-AF65-F5344CB8AC3E}">
        <p14:creationId xmlns:p14="http://schemas.microsoft.com/office/powerpoint/2010/main" val="176448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5E5575B-B02E-4D53-9107-DB27B859AD0B}" type="datetimeFigureOut">
              <a:rPr lang="es-ES" smtClean="0"/>
              <a:t>11/04/2019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CB2027A-8686-4E36-B234-9A862D12334D}" type="slidenum">
              <a:rPr lang="es-ES" smtClean="0"/>
              <a:t>‹Nº›</a:t>
            </a:fld>
            <a:endParaRPr lang="es-ES"/>
          </a:p>
        </p:txBody>
      </p:sp>
    </p:spTree>
    <p:extLst>
      <p:ext uri="{BB962C8B-B14F-4D97-AF65-F5344CB8AC3E}">
        <p14:creationId xmlns:p14="http://schemas.microsoft.com/office/powerpoint/2010/main" val="416693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5E5575B-B02E-4D53-9107-DB27B859AD0B}" type="datetimeFigureOut">
              <a:rPr lang="es-ES" smtClean="0"/>
              <a:t>11/04/2019</a:t>
            </a:fld>
            <a:endParaRPr lang="es-E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CB2027A-8686-4E36-B234-9A862D12334D}" type="slidenum">
              <a:rPr lang="es-ES" smtClean="0"/>
              <a:t>‹Nº›</a:t>
            </a:fld>
            <a:endParaRPr lang="es-ES"/>
          </a:p>
        </p:txBody>
      </p:sp>
    </p:spTree>
    <p:extLst>
      <p:ext uri="{BB962C8B-B14F-4D97-AF65-F5344CB8AC3E}">
        <p14:creationId xmlns:p14="http://schemas.microsoft.com/office/powerpoint/2010/main" val="85592166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ca-ES" dirty="0" err="1" smtClean="0"/>
              <a:t>Task</a:t>
            </a:r>
            <a:r>
              <a:rPr lang="ca-ES" dirty="0" smtClean="0"/>
              <a:t> </a:t>
            </a:r>
            <a:r>
              <a:rPr lang="ca-ES" dirty="0" err="1" smtClean="0"/>
              <a:t>Queue</a:t>
            </a:r>
            <a:r>
              <a:rPr lang="ca-ES" dirty="0" smtClean="0"/>
              <a:t> </a:t>
            </a:r>
            <a:r>
              <a:rPr lang="ca-ES" dirty="0" err="1" smtClean="0"/>
              <a:t>Research</a:t>
            </a:r>
            <a:endParaRPr lang="es-ES" dirty="0"/>
          </a:p>
        </p:txBody>
      </p:sp>
      <p:sp>
        <p:nvSpPr>
          <p:cNvPr id="3" name="Subtítulo 2"/>
          <p:cNvSpPr>
            <a:spLocks noGrp="1"/>
          </p:cNvSpPr>
          <p:nvPr>
            <p:ph type="subTitle" idx="1"/>
          </p:nvPr>
        </p:nvSpPr>
        <p:spPr/>
        <p:txBody>
          <a:bodyPr/>
          <a:lstStyle/>
          <a:p>
            <a:r>
              <a:rPr lang="ca-ES" dirty="0" smtClean="0"/>
              <a:t>Eric Navarro</a:t>
            </a:r>
            <a:endParaRPr lang="es-ES" dirty="0"/>
          </a:p>
        </p:txBody>
      </p:sp>
    </p:spTree>
    <p:extLst>
      <p:ext uri="{BB962C8B-B14F-4D97-AF65-F5344CB8AC3E}">
        <p14:creationId xmlns:p14="http://schemas.microsoft.com/office/powerpoint/2010/main" val="1322313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685800"/>
            <a:ext cx="10058400" cy="1238416"/>
          </a:xfrm>
        </p:spPr>
        <p:txBody>
          <a:bodyPr/>
          <a:lstStyle/>
          <a:p>
            <a:r>
              <a:rPr lang="ca-ES" dirty="0" err="1" smtClean="0"/>
              <a:t>Todo</a:t>
            </a:r>
            <a:r>
              <a:rPr lang="ca-ES" dirty="0" smtClean="0"/>
              <a:t> 6</a:t>
            </a:r>
            <a:endParaRPr lang="es-ES" dirty="0"/>
          </a:p>
        </p:txBody>
      </p:sp>
      <p:sp>
        <p:nvSpPr>
          <p:cNvPr id="3" name="Marcador de texto 2"/>
          <p:cNvSpPr>
            <a:spLocks noGrp="1"/>
          </p:cNvSpPr>
          <p:nvPr>
            <p:ph type="body" idx="1"/>
          </p:nvPr>
        </p:nvSpPr>
        <p:spPr>
          <a:xfrm>
            <a:off x="684213" y="1924216"/>
            <a:ext cx="8535988" cy="2270097"/>
          </a:xfrm>
        </p:spPr>
        <p:txBody>
          <a:bodyPr/>
          <a:lstStyle/>
          <a:p>
            <a:pPr marL="342900" indent="-342900">
              <a:buFont typeface="Arial" panose="020B0604020202020204" pitchFamily="34" charset="0"/>
              <a:buChar char="•"/>
            </a:pPr>
            <a:r>
              <a:rPr lang="ca-ES" dirty="0" err="1" smtClean="0"/>
              <a:t>Add</a:t>
            </a:r>
            <a:r>
              <a:rPr lang="ca-ES" dirty="0" smtClean="0"/>
              <a:t> a </a:t>
            </a:r>
            <a:r>
              <a:rPr lang="ca-ES" dirty="0" err="1" smtClean="0"/>
              <a:t>new</a:t>
            </a:r>
            <a:r>
              <a:rPr lang="ca-ES" dirty="0" smtClean="0"/>
              <a:t> moviment </a:t>
            </a:r>
            <a:r>
              <a:rPr lang="ca-ES" dirty="0" err="1" smtClean="0"/>
              <a:t>task</a:t>
            </a:r>
            <a:r>
              <a:rPr lang="ca-ES" dirty="0" smtClean="0"/>
              <a:t> to </a:t>
            </a:r>
            <a:r>
              <a:rPr lang="ca-ES" dirty="0" err="1" smtClean="0"/>
              <a:t>the</a:t>
            </a:r>
            <a:r>
              <a:rPr lang="ca-ES" dirty="0" smtClean="0"/>
              <a:t> </a:t>
            </a:r>
            <a:r>
              <a:rPr lang="ca-ES" dirty="0" err="1" smtClean="0"/>
              <a:t>queue</a:t>
            </a:r>
            <a:r>
              <a:rPr lang="ca-ES" dirty="0" smtClean="0"/>
              <a:t> for </a:t>
            </a:r>
            <a:r>
              <a:rPr lang="ca-ES" dirty="0" err="1" smtClean="0"/>
              <a:t>each</a:t>
            </a:r>
            <a:r>
              <a:rPr lang="ca-ES" dirty="0" smtClean="0"/>
              <a:t> </a:t>
            </a:r>
            <a:r>
              <a:rPr lang="ca-ES" dirty="0" err="1" smtClean="0"/>
              <a:t>key</a:t>
            </a:r>
            <a:r>
              <a:rPr lang="ca-ES" dirty="0" smtClean="0"/>
              <a:t> </a:t>
            </a:r>
            <a:r>
              <a:rPr lang="ca-ES" dirty="0" err="1" smtClean="0"/>
              <a:t>pressed</a:t>
            </a:r>
            <a:r>
              <a:rPr lang="ca-ES" dirty="0" smtClean="0"/>
              <a:t> for </a:t>
            </a:r>
            <a:r>
              <a:rPr lang="ca-ES" dirty="0" err="1" smtClean="0"/>
              <a:t>the</a:t>
            </a:r>
            <a:r>
              <a:rPr lang="ca-ES" dirty="0" smtClean="0"/>
              <a:t> </a:t>
            </a:r>
            <a:r>
              <a:rPr lang="ca-ES" dirty="0" err="1" smtClean="0"/>
              <a:t>four</a:t>
            </a:r>
            <a:r>
              <a:rPr lang="ca-ES" dirty="0" smtClean="0"/>
              <a:t> </a:t>
            </a:r>
            <a:r>
              <a:rPr lang="ca-ES" dirty="0" err="1" smtClean="0"/>
              <a:t>directions</a:t>
            </a:r>
            <a:endParaRPr lang="ca-ES" dirty="0" smtClean="0"/>
          </a:p>
          <a:p>
            <a:endParaRPr lang="ca-ES" dirty="0" smtClean="0"/>
          </a:p>
          <a:p>
            <a:pPr marL="342900" indent="-342900">
              <a:buFont typeface="Arial" panose="020B0604020202020204" pitchFamily="34" charset="0"/>
              <a:buChar char="•"/>
            </a:pPr>
            <a:r>
              <a:rPr lang="ca-ES" dirty="0" err="1" smtClean="0"/>
              <a:t>Remember</a:t>
            </a:r>
            <a:r>
              <a:rPr lang="ca-ES" dirty="0" smtClean="0"/>
              <a:t> </a:t>
            </a:r>
            <a:r>
              <a:rPr lang="ca-ES" dirty="0" err="1" smtClean="0"/>
              <a:t>that</a:t>
            </a:r>
            <a:r>
              <a:rPr lang="ca-ES" dirty="0" smtClean="0"/>
              <a:t> </a:t>
            </a:r>
            <a:r>
              <a:rPr lang="ca-ES" dirty="0" err="1" smtClean="0"/>
              <a:t>the</a:t>
            </a:r>
            <a:r>
              <a:rPr lang="ca-ES" dirty="0" smtClean="0"/>
              <a:t> </a:t>
            </a:r>
            <a:r>
              <a:rPr lang="ca-ES" dirty="0" err="1" smtClean="0"/>
              <a:t>task</a:t>
            </a:r>
            <a:r>
              <a:rPr lang="ca-ES" dirty="0" smtClean="0"/>
              <a:t> </a:t>
            </a:r>
            <a:r>
              <a:rPr lang="ca-ES" dirty="0" err="1" smtClean="0"/>
              <a:t>recieves</a:t>
            </a:r>
            <a:r>
              <a:rPr lang="ca-ES" dirty="0" smtClean="0"/>
              <a:t> </a:t>
            </a:r>
            <a:r>
              <a:rPr lang="ca-ES" dirty="0" err="1" smtClean="0"/>
              <a:t>an</a:t>
            </a:r>
            <a:r>
              <a:rPr lang="ca-ES" dirty="0" smtClean="0"/>
              <a:t> </a:t>
            </a:r>
            <a:r>
              <a:rPr lang="ca-ES" dirty="0" err="1" smtClean="0"/>
              <a:t>entity</a:t>
            </a:r>
            <a:r>
              <a:rPr lang="ca-ES" dirty="0" smtClean="0"/>
              <a:t>, </a:t>
            </a:r>
            <a:r>
              <a:rPr lang="ca-ES" dirty="0" err="1" smtClean="0"/>
              <a:t>that</a:t>
            </a:r>
            <a:r>
              <a:rPr lang="ca-ES" dirty="0" smtClean="0"/>
              <a:t> in </a:t>
            </a:r>
            <a:r>
              <a:rPr lang="ca-ES" dirty="0" err="1" smtClean="0"/>
              <a:t>this</a:t>
            </a:r>
            <a:r>
              <a:rPr lang="ca-ES" dirty="0" smtClean="0"/>
              <a:t> </a:t>
            </a:r>
            <a:r>
              <a:rPr lang="ca-ES" dirty="0" err="1" smtClean="0"/>
              <a:t>case</a:t>
            </a:r>
            <a:r>
              <a:rPr lang="ca-ES" dirty="0" smtClean="0"/>
              <a:t> is </a:t>
            </a:r>
            <a:r>
              <a:rPr lang="ca-ES" dirty="0" err="1" smtClean="0"/>
              <a:t>the</a:t>
            </a:r>
            <a:r>
              <a:rPr lang="ca-ES" dirty="0" smtClean="0"/>
              <a:t> Player.</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584" y="4401913"/>
            <a:ext cx="4006782" cy="2191062"/>
          </a:xfrm>
          <a:prstGeom prst="rect">
            <a:avLst/>
          </a:prstGeom>
        </p:spPr>
      </p:pic>
    </p:spTree>
    <p:extLst>
      <p:ext uri="{BB962C8B-B14F-4D97-AF65-F5344CB8AC3E}">
        <p14:creationId xmlns:p14="http://schemas.microsoft.com/office/powerpoint/2010/main" val="1622457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1258294"/>
            <a:ext cx="10058400" cy="1254318"/>
          </a:xfrm>
        </p:spPr>
        <p:txBody>
          <a:bodyPr/>
          <a:lstStyle/>
          <a:p>
            <a:r>
              <a:rPr lang="ca-ES" dirty="0" err="1" smtClean="0"/>
              <a:t>Queue</a:t>
            </a:r>
            <a:r>
              <a:rPr lang="ca-ES" dirty="0" smtClean="0"/>
              <a:t> </a:t>
            </a:r>
            <a:r>
              <a:rPr lang="ca-ES" dirty="0" err="1" smtClean="0"/>
              <a:t>and</a:t>
            </a:r>
            <a:r>
              <a:rPr lang="ca-ES" dirty="0" smtClean="0"/>
              <a:t> </a:t>
            </a:r>
            <a:r>
              <a:rPr lang="ca-ES" dirty="0" err="1" smtClean="0"/>
              <a:t>task</a:t>
            </a:r>
            <a:r>
              <a:rPr lang="ca-ES" dirty="0" smtClean="0"/>
              <a:t> </a:t>
            </a:r>
            <a:r>
              <a:rPr lang="ca-ES" dirty="0" err="1" smtClean="0"/>
              <a:t>queue</a:t>
            </a:r>
            <a:endParaRPr lang="es-ES" dirty="0"/>
          </a:p>
        </p:txBody>
      </p:sp>
      <p:sp>
        <p:nvSpPr>
          <p:cNvPr id="4" name="Marcador de texto 3"/>
          <p:cNvSpPr>
            <a:spLocks noGrp="1"/>
          </p:cNvSpPr>
          <p:nvPr>
            <p:ph type="body" idx="1"/>
          </p:nvPr>
        </p:nvSpPr>
        <p:spPr>
          <a:xfrm>
            <a:off x="684213" y="1777116"/>
            <a:ext cx="8535988" cy="4011433"/>
          </a:xfrm>
        </p:spPr>
        <p:txBody>
          <a:bodyPr/>
          <a:lstStyle/>
          <a:p>
            <a:pPr marL="342900" indent="-342900">
              <a:buFont typeface="Arial" panose="020B0604020202020204" pitchFamily="34" charset="0"/>
              <a:buChar char="•"/>
            </a:pPr>
            <a:r>
              <a:rPr lang="ca-ES" dirty="0" err="1" smtClean="0"/>
              <a:t>Queue</a:t>
            </a:r>
            <a:r>
              <a:rPr lang="ca-ES" dirty="0" smtClean="0"/>
              <a:t> (FIFO)</a:t>
            </a:r>
          </a:p>
          <a:p>
            <a:pPr marL="342900" indent="-342900">
              <a:buFont typeface="Arial" panose="020B0604020202020204" pitchFamily="34" charset="0"/>
              <a:buChar char="•"/>
            </a:pPr>
            <a:endParaRPr lang="ca-ES" dirty="0"/>
          </a:p>
          <a:p>
            <a:endParaRPr lang="ca-ES" dirty="0" smtClean="0"/>
          </a:p>
          <a:p>
            <a:pPr marL="342900" indent="-342900">
              <a:buFont typeface="Arial" panose="020B0604020202020204" pitchFamily="34" charset="0"/>
              <a:buChar char="•"/>
            </a:pPr>
            <a:r>
              <a:rPr lang="ca-ES" dirty="0" err="1" smtClean="0"/>
              <a:t>Task</a:t>
            </a:r>
            <a:r>
              <a:rPr lang="ca-ES" dirty="0" smtClean="0"/>
              <a:t> </a:t>
            </a:r>
            <a:r>
              <a:rPr lang="ca-ES" dirty="0" err="1" smtClean="0"/>
              <a:t>Queue</a:t>
            </a:r>
            <a:r>
              <a:rPr lang="ca-ES" dirty="0"/>
              <a:t> </a:t>
            </a:r>
            <a:r>
              <a:rPr lang="ca-ES" dirty="0" smtClean="0"/>
              <a:t>(</a:t>
            </a:r>
            <a:r>
              <a:rPr lang="ca-ES" dirty="0" err="1" smtClean="0"/>
              <a:t>asynchronously</a:t>
            </a:r>
            <a:r>
              <a:rPr lang="ca-ES" dirty="0" smtClean="0"/>
              <a:t>)</a:t>
            </a:r>
          </a:p>
        </p:txBody>
      </p:sp>
    </p:spTree>
    <p:extLst>
      <p:ext uri="{BB962C8B-B14F-4D97-AF65-F5344CB8AC3E}">
        <p14:creationId xmlns:p14="http://schemas.microsoft.com/office/powerpoint/2010/main" val="2692569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685800"/>
            <a:ext cx="10058400" cy="1580322"/>
          </a:xfrm>
        </p:spPr>
        <p:txBody>
          <a:bodyPr/>
          <a:lstStyle/>
          <a:p>
            <a:r>
              <a:rPr lang="ca-ES" dirty="0" err="1" smtClean="0"/>
              <a:t>Types</a:t>
            </a:r>
            <a:r>
              <a:rPr lang="ca-ES" dirty="0" smtClean="0"/>
              <a:t> of </a:t>
            </a:r>
            <a:r>
              <a:rPr lang="ca-ES" dirty="0" err="1" smtClean="0"/>
              <a:t>queues</a:t>
            </a:r>
            <a:endParaRPr lang="es-ES" dirty="0"/>
          </a:p>
        </p:txBody>
      </p:sp>
      <p:sp>
        <p:nvSpPr>
          <p:cNvPr id="3" name="Marcador de texto 2"/>
          <p:cNvSpPr>
            <a:spLocks noGrp="1"/>
          </p:cNvSpPr>
          <p:nvPr>
            <p:ph type="body" idx="1"/>
          </p:nvPr>
        </p:nvSpPr>
        <p:spPr>
          <a:xfrm>
            <a:off x="684211" y="1836752"/>
            <a:ext cx="4905555" cy="4882100"/>
          </a:xfrm>
        </p:spPr>
        <p:txBody>
          <a:bodyPr>
            <a:normAutofit fontScale="92500" lnSpcReduction="20000"/>
          </a:bodyPr>
          <a:lstStyle/>
          <a:p>
            <a:endParaRPr lang="ca-ES" dirty="0" smtClean="0"/>
          </a:p>
          <a:p>
            <a:endParaRPr lang="ca-ES" dirty="0" smtClean="0"/>
          </a:p>
          <a:p>
            <a:endParaRPr lang="ca-ES" dirty="0"/>
          </a:p>
          <a:p>
            <a:r>
              <a:rPr lang="ca-ES" dirty="0" smtClean="0"/>
              <a:t>Push </a:t>
            </a:r>
            <a:r>
              <a:rPr lang="ca-ES" dirty="0" err="1" smtClean="0"/>
              <a:t>Queues</a:t>
            </a:r>
            <a:endParaRPr lang="ca-ES" dirty="0" smtClean="0"/>
          </a:p>
          <a:p>
            <a:pPr marL="342900" indent="-342900">
              <a:buFont typeface="Arial" panose="020B0604020202020204" pitchFamily="34" charset="0"/>
              <a:buChar char="•"/>
            </a:pPr>
            <a:r>
              <a:rPr lang="ca-ES" dirty="0" smtClean="0"/>
              <a:t>HTTP </a:t>
            </a:r>
            <a:r>
              <a:rPr lang="ca-ES" dirty="0" err="1" smtClean="0"/>
              <a:t>requests</a:t>
            </a:r>
            <a:endParaRPr lang="ca-ES" dirty="0" smtClean="0"/>
          </a:p>
          <a:p>
            <a:endParaRPr lang="ca-ES" dirty="0" smtClean="0"/>
          </a:p>
          <a:p>
            <a:pPr marL="342900" indent="-342900">
              <a:buFont typeface="Arial" panose="020B0604020202020204" pitchFamily="34" charset="0"/>
              <a:buChar char="•"/>
            </a:pPr>
            <a:r>
              <a:rPr lang="ca-ES" dirty="0" smtClean="0"/>
              <a:t>Control </a:t>
            </a:r>
            <a:r>
              <a:rPr lang="ca-ES" dirty="0" err="1" smtClean="0"/>
              <a:t>and</a:t>
            </a:r>
            <a:r>
              <a:rPr lang="ca-ES" dirty="0" smtClean="0"/>
              <a:t> </a:t>
            </a:r>
            <a:r>
              <a:rPr lang="ca-ES" dirty="0" err="1" smtClean="0"/>
              <a:t>reliability</a:t>
            </a:r>
            <a:endParaRPr lang="ca-ES" dirty="0" smtClean="0"/>
          </a:p>
          <a:p>
            <a:pPr marL="342900" indent="-342900">
              <a:buFont typeface="Arial" panose="020B0604020202020204" pitchFamily="34" charset="0"/>
              <a:buChar char="•"/>
            </a:pPr>
            <a:endParaRPr lang="ca-ES" dirty="0" smtClean="0"/>
          </a:p>
          <a:p>
            <a:pPr marL="342900" indent="-342900">
              <a:buFont typeface="Arial" panose="020B0604020202020204" pitchFamily="34" charset="0"/>
              <a:buChar char="•"/>
            </a:pPr>
            <a:endParaRPr lang="ca-ES" dirty="0" smtClean="0"/>
          </a:p>
          <a:p>
            <a:r>
              <a:rPr lang="ca-ES" dirty="0" smtClean="0"/>
              <a:t>Uses</a:t>
            </a:r>
          </a:p>
          <a:p>
            <a:pPr marL="342900" indent="-342900">
              <a:buFont typeface="Arial" panose="020B0604020202020204" pitchFamily="34" charset="0"/>
              <a:buChar char="•"/>
            </a:pPr>
            <a:r>
              <a:rPr lang="ca-ES" dirty="0" smtClean="0"/>
              <a:t>“</a:t>
            </a:r>
            <a:r>
              <a:rPr lang="ca-ES" dirty="0" err="1" smtClean="0"/>
              <a:t>Slow</a:t>
            </a:r>
            <a:r>
              <a:rPr lang="ca-ES" dirty="0" smtClean="0"/>
              <a:t>” </a:t>
            </a:r>
            <a:r>
              <a:rPr lang="ca-ES" dirty="0" err="1" smtClean="0"/>
              <a:t>operation</a:t>
            </a:r>
            <a:endParaRPr lang="ca-ES" dirty="0" smtClean="0"/>
          </a:p>
          <a:p>
            <a:endParaRPr lang="ca-ES" dirty="0" smtClean="0"/>
          </a:p>
          <a:p>
            <a:pPr marL="342900" indent="-342900">
              <a:buFont typeface="Arial" panose="020B0604020202020204" pitchFamily="34" charset="0"/>
              <a:buChar char="•"/>
            </a:pPr>
            <a:r>
              <a:rPr lang="ca-ES" dirty="0" smtClean="0"/>
              <a:t>Social network </a:t>
            </a:r>
            <a:r>
              <a:rPr lang="ca-ES" dirty="0" err="1" smtClean="0"/>
              <a:t>messaging</a:t>
            </a:r>
            <a:r>
              <a:rPr lang="ca-ES" dirty="0" smtClean="0"/>
              <a:t> System</a:t>
            </a:r>
          </a:p>
          <a:p>
            <a:pPr marL="342900" indent="-342900">
              <a:buFont typeface="Arial" panose="020B0604020202020204" pitchFamily="34" charset="0"/>
              <a:buChar char="•"/>
            </a:pPr>
            <a:endParaRPr lang="ca-ES" dirty="0" smtClean="0"/>
          </a:p>
          <a:p>
            <a:endParaRPr lang="ca-ES" dirty="0"/>
          </a:p>
          <a:p>
            <a:endParaRPr lang="ca-ES" dirty="0" smtClean="0"/>
          </a:p>
          <a:p>
            <a:endParaRPr lang="ca-ES" dirty="0"/>
          </a:p>
          <a:p>
            <a:endParaRPr lang="ca-ES" dirty="0" smtClean="0"/>
          </a:p>
          <a:p>
            <a:endParaRPr lang="es-ES" dirty="0"/>
          </a:p>
        </p:txBody>
      </p:sp>
      <p:sp>
        <p:nvSpPr>
          <p:cNvPr id="5" name="Marcador de texto 2"/>
          <p:cNvSpPr txBox="1">
            <a:spLocks/>
          </p:cNvSpPr>
          <p:nvPr/>
        </p:nvSpPr>
        <p:spPr>
          <a:xfrm>
            <a:off x="5589766" y="1554484"/>
            <a:ext cx="4905555" cy="4882098"/>
          </a:xfrm>
          <a:prstGeom prst="rect">
            <a:avLst/>
          </a:prstGeom>
        </p:spPr>
        <p:txBody>
          <a:bodyPr vert="horz" lIns="91440" tIns="45720" rIns="91440" bIns="45720" rtlCol="0" anchor="ctr">
            <a:normAutofit fontScale="2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ca-ES" dirty="0" smtClean="0"/>
          </a:p>
          <a:p>
            <a:endParaRPr lang="ca-ES" dirty="0" smtClean="0"/>
          </a:p>
          <a:p>
            <a:endParaRPr lang="ca-ES" dirty="0" smtClean="0"/>
          </a:p>
          <a:p>
            <a:endParaRPr lang="ca-ES" sz="4500" dirty="0" smtClean="0"/>
          </a:p>
          <a:p>
            <a:r>
              <a:rPr lang="ca-ES" sz="7600" dirty="0" smtClean="0"/>
              <a:t>Pull </a:t>
            </a:r>
            <a:r>
              <a:rPr lang="ca-ES" sz="7600" dirty="0" err="1" smtClean="0"/>
              <a:t>Queues</a:t>
            </a:r>
            <a:endParaRPr lang="ca-ES" sz="7600" dirty="0" smtClean="0"/>
          </a:p>
          <a:p>
            <a:pPr marL="342900" indent="-342900">
              <a:buFont typeface="Arial" panose="020B0604020202020204" pitchFamily="34" charset="0"/>
              <a:buChar char="•"/>
            </a:pPr>
            <a:r>
              <a:rPr lang="ca-ES" sz="7600" dirty="0" err="1" smtClean="0"/>
              <a:t>Own</a:t>
            </a:r>
            <a:r>
              <a:rPr lang="ca-ES" sz="7600" dirty="0" smtClean="0"/>
              <a:t> </a:t>
            </a:r>
            <a:r>
              <a:rPr lang="ca-ES" sz="7600" dirty="0" err="1" smtClean="0"/>
              <a:t>initiative</a:t>
            </a:r>
            <a:endParaRPr lang="ca-ES" sz="7600" dirty="0" smtClean="0"/>
          </a:p>
          <a:p>
            <a:endParaRPr lang="ca-ES" sz="7600" dirty="0" smtClean="0"/>
          </a:p>
          <a:p>
            <a:pPr marL="342900" indent="-342900">
              <a:buFont typeface="Arial" panose="020B0604020202020204" pitchFamily="34" charset="0"/>
              <a:buChar char="•"/>
            </a:pPr>
            <a:r>
              <a:rPr lang="ca-ES" sz="7600" dirty="0" err="1" smtClean="0"/>
              <a:t>Power</a:t>
            </a:r>
            <a:r>
              <a:rPr lang="ca-ES" sz="7600" dirty="0" smtClean="0"/>
              <a:t> </a:t>
            </a:r>
            <a:r>
              <a:rPr lang="ca-ES" sz="7600" dirty="0" err="1" smtClean="0"/>
              <a:t>and</a:t>
            </a:r>
            <a:r>
              <a:rPr lang="ca-ES" sz="7600" dirty="0" smtClean="0"/>
              <a:t> </a:t>
            </a:r>
            <a:r>
              <a:rPr lang="ca-ES" sz="7600" dirty="0" err="1" smtClean="0"/>
              <a:t>Flexibility</a:t>
            </a:r>
            <a:endParaRPr lang="ca-ES" sz="7600" dirty="0" smtClean="0"/>
          </a:p>
          <a:p>
            <a:pPr marL="342900" indent="-342900">
              <a:buFont typeface="Arial" panose="020B0604020202020204" pitchFamily="34" charset="0"/>
              <a:buChar char="•"/>
            </a:pPr>
            <a:endParaRPr lang="ca-ES" sz="7600" dirty="0"/>
          </a:p>
          <a:p>
            <a:endParaRPr lang="ca-ES" sz="7600" dirty="0"/>
          </a:p>
          <a:p>
            <a:r>
              <a:rPr lang="ca-ES" sz="7600" dirty="0" smtClean="0"/>
              <a:t>Uses</a:t>
            </a:r>
          </a:p>
          <a:p>
            <a:pPr marL="342900" indent="-342900">
              <a:buFont typeface="Arial" panose="020B0604020202020204" pitchFamily="34" charset="0"/>
              <a:buChar char="•"/>
            </a:pPr>
            <a:r>
              <a:rPr lang="ca-ES" sz="7600" dirty="0" smtClean="0"/>
              <a:t>For </a:t>
            </a:r>
            <a:r>
              <a:rPr lang="ca-ES" sz="7600" dirty="0" err="1" smtClean="0"/>
              <a:t>efficient</a:t>
            </a:r>
            <a:r>
              <a:rPr lang="ca-ES" sz="7600" dirty="0" smtClean="0"/>
              <a:t> </a:t>
            </a:r>
            <a:r>
              <a:rPr lang="ca-ES" sz="7600" dirty="0" err="1" smtClean="0"/>
              <a:t>execution</a:t>
            </a:r>
            <a:endParaRPr lang="ca-ES" sz="7600" dirty="0" smtClean="0"/>
          </a:p>
          <a:p>
            <a:endParaRPr lang="ca-ES" sz="7600" dirty="0"/>
          </a:p>
          <a:p>
            <a:pPr marL="342900" indent="-342900">
              <a:buFont typeface="Arial" panose="020B0604020202020204" pitchFamily="34" charset="0"/>
              <a:buChar char="•"/>
            </a:pPr>
            <a:r>
              <a:rPr lang="ca-ES" sz="7600" dirty="0" err="1" smtClean="0"/>
              <a:t>App</a:t>
            </a:r>
            <a:r>
              <a:rPr lang="ca-ES" sz="7600" dirty="0" smtClean="0"/>
              <a:t> </a:t>
            </a:r>
            <a:r>
              <a:rPr lang="ca-ES" sz="7600" dirty="0" err="1" smtClean="0"/>
              <a:t>that</a:t>
            </a:r>
            <a:r>
              <a:rPr lang="ca-ES" sz="7600" dirty="0" smtClean="0"/>
              <a:t> </a:t>
            </a:r>
            <a:r>
              <a:rPr lang="ca-ES" sz="7600" dirty="0" err="1" smtClean="0"/>
              <a:t>maintains</a:t>
            </a:r>
            <a:r>
              <a:rPr lang="ca-ES" sz="7600" dirty="0" smtClean="0"/>
              <a:t> </a:t>
            </a:r>
            <a:r>
              <a:rPr lang="ca-ES" sz="7600" dirty="0" err="1" smtClean="0"/>
              <a:t>leaderboards</a:t>
            </a:r>
            <a:r>
              <a:rPr lang="ca-ES" sz="7600" dirty="0"/>
              <a:t> </a:t>
            </a:r>
            <a:endParaRPr lang="ca-ES" sz="7600" dirty="0" smtClean="0"/>
          </a:p>
          <a:p>
            <a:r>
              <a:rPr lang="ca-ES" sz="7600" dirty="0" smtClean="0"/>
              <a:t>	for diferents games</a:t>
            </a:r>
          </a:p>
          <a:p>
            <a:pPr marL="342900" indent="-342900">
              <a:buFont typeface="Arial" panose="020B0604020202020204" pitchFamily="34" charset="0"/>
              <a:buChar char="•"/>
            </a:pPr>
            <a:endParaRPr lang="ca-ES" dirty="0" smtClean="0"/>
          </a:p>
          <a:p>
            <a:pPr marL="342900" indent="-342900">
              <a:buFont typeface="Arial" panose="020B0604020202020204" pitchFamily="34" charset="0"/>
              <a:buChar char="•"/>
            </a:pPr>
            <a:endParaRPr lang="ca-ES" dirty="0" smtClean="0"/>
          </a:p>
          <a:p>
            <a:endParaRPr lang="ca-ES" dirty="0" smtClean="0"/>
          </a:p>
          <a:p>
            <a:endParaRPr lang="ca-ES" dirty="0" smtClean="0"/>
          </a:p>
          <a:p>
            <a:endParaRPr lang="ca-ES" dirty="0" smtClean="0"/>
          </a:p>
          <a:p>
            <a:endParaRPr lang="ca-ES" dirty="0" smtClean="0"/>
          </a:p>
          <a:p>
            <a:endParaRPr lang="es-ES" dirty="0"/>
          </a:p>
        </p:txBody>
      </p:sp>
    </p:spTree>
    <p:extLst>
      <p:ext uri="{BB962C8B-B14F-4D97-AF65-F5344CB8AC3E}">
        <p14:creationId xmlns:p14="http://schemas.microsoft.com/office/powerpoint/2010/main" val="2869002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4525682"/>
            <a:ext cx="4648123" cy="1528259"/>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11" y="685800"/>
            <a:ext cx="2591167" cy="1190358"/>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211" y="2061090"/>
            <a:ext cx="2121838" cy="2279660"/>
          </a:xfrm>
          <a:prstGeom prst="rect">
            <a:avLst/>
          </a:prstGeom>
        </p:spPr>
      </p:pic>
      <p:sp>
        <p:nvSpPr>
          <p:cNvPr id="7" name="CuadroTexto 6"/>
          <p:cNvSpPr txBox="1"/>
          <p:nvPr/>
        </p:nvSpPr>
        <p:spPr>
          <a:xfrm>
            <a:off x="3951799" y="1096313"/>
            <a:ext cx="2941983" cy="646331"/>
          </a:xfrm>
          <a:prstGeom prst="rect">
            <a:avLst/>
          </a:prstGeom>
          <a:noFill/>
        </p:spPr>
        <p:txBody>
          <a:bodyPr wrap="square" rtlCol="0">
            <a:spAutoFit/>
          </a:bodyPr>
          <a:lstStyle/>
          <a:p>
            <a:pPr marL="285750" indent="-285750">
              <a:buFont typeface="Arial" panose="020B0604020202020204" pitchFamily="34" charset="0"/>
              <a:buChar char="•"/>
            </a:pPr>
            <a:r>
              <a:rPr lang="ca-ES" dirty="0" err="1" smtClean="0"/>
              <a:t>Action</a:t>
            </a:r>
            <a:r>
              <a:rPr lang="ca-ES" dirty="0" smtClean="0"/>
              <a:t>, </a:t>
            </a:r>
            <a:r>
              <a:rPr lang="ca-ES" dirty="0" err="1" smtClean="0"/>
              <a:t>InitTask</a:t>
            </a:r>
            <a:r>
              <a:rPr lang="ca-ES" dirty="0"/>
              <a:t> </a:t>
            </a:r>
            <a:r>
              <a:rPr lang="ca-ES" dirty="0" err="1" smtClean="0"/>
              <a:t>and</a:t>
            </a:r>
            <a:r>
              <a:rPr lang="ca-ES" dirty="0" smtClean="0"/>
              <a:t> </a:t>
            </a:r>
            <a:r>
              <a:rPr lang="ca-ES" dirty="0" err="1" smtClean="0"/>
              <a:t>Entity</a:t>
            </a:r>
            <a:endParaRPr lang="es-ES" dirty="0"/>
          </a:p>
        </p:txBody>
      </p:sp>
      <p:sp>
        <p:nvSpPr>
          <p:cNvPr id="8" name="CuadroTexto 7"/>
          <p:cNvSpPr txBox="1"/>
          <p:nvPr/>
        </p:nvSpPr>
        <p:spPr>
          <a:xfrm>
            <a:off x="4039263" y="3077155"/>
            <a:ext cx="6983002" cy="369332"/>
          </a:xfrm>
          <a:prstGeom prst="rect">
            <a:avLst/>
          </a:prstGeom>
          <a:noFill/>
        </p:spPr>
        <p:txBody>
          <a:bodyPr wrap="none" rtlCol="0">
            <a:spAutoFit/>
          </a:bodyPr>
          <a:lstStyle/>
          <a:p>
            <a:pPr marL="285750" indent="-285750">
              <a:buFont typeface="Arial" panose="020B0604020202020204" pitchFamily="34" charset="0"/>
              <a:buChar char="•"/>
            </a:pPr>
            <a:r>
              <a:rPr lang="ca-ES" dirty="0" err="1" smtClean="0"/>
              <a:t>AddTaskToQueue</a:t>
            </a:r>
            <a:r>
              <a:rPr lang="ca-ES" dirty="0" smtClean="0"/>
              <a:t>, </a:t>
            </a:r>
            <a:r>
              <a:rPr lang="ca-ES" dirty="0" err="1" smtClean="0"/>
              <a:t>ExecuteTasks</a:t>
            </a:r>
            <a:r>
              <a:rPr lang="ca-ES" dirty="0" smtClean="0"/>
              <a:t>, </a:t>
            </a:r>
            <a:r>
              <a:rPr lang="ca-ES" dirty="0" err="1" smtClean="0"/>
              <a:t>TaskQueue</a:t>
            </a:r>
            <a:r>
              <a:rPr lang="ca-ES" dirty="0" smtClean="0"/>
              <a:t>, </a:t>
            </a:r>
            <a:r>
              <a:rPr lang="ca-ES" dirty="0" err="1" smtClean="0"/>
              <a:t>auxiliar_task</a:t>
            </a:r>
            <a:endParaRPr lang="es-ES" dirty="0"/>
          </a:p>
        </p:txBody>
      </p:sp>
      <p:sp>
        <p:nvSpPr>
          <p:cNvPr id="9" name="CuadroTexto 8"/>
          <p:cNvSpPr txBox="1"/>
          <p:nvPr/>
        </p:nvSpPr>
        <p:spPr>
          <a:xfrm>
            <a:off x="6082748" y="5289811"/>
            <a:ext cx="2117887" cy="369332"/>
          </a:xfrm>
          <a:prstGeom prst="rect">
            <a:avLst/>
          </a:prstGeom>
          <a:noFill/>
        </p:spPr>
        <p:txBody>
          <a:bodyPr wrap="none" rtlCol="0">
            <a:spAutoFit/>
          </a:bodyPr>
          <a:lstStyle/>
          <a:p>
            <a:pPr marL="285750" indent="-285750">
              <a:buFont typeface="Arial" panose="020B0604020202020204" pitchFamily="34" charset="0"/>
              <a:buChar char="•"/>
            </a:pPr>
            <a:r>
              <a:rPr lang="ca-ES" dirty="0" err="1" smtClean="0"/>
              <a:t>Action</a:t>
            </a:r>
            <a:r>
              <a:rPr lang="ca-ES" dirty="0" smtClean="0"/>
              <a:t>, </a:t>
            </a:r>
            <a:r>
              <a:rPr lang="ca-ES" dirty="0" err="1" smtClean="0"/>
              <a:t>InitTask</a:t>
            </a:r>
            <a:endParaRPr lang="es-ES" dirty="0"/>
          </a:p>
        </p:txBody>
      </p:sp>
    </p:spTree>
    <p:extLst>
      <p:ext uri="{BB962C8B-B14F-4D97-AF65-F5344CB8AC3E}">
        <p14:creationId xmlns:p14="http://schemas.microsoft.com/office/powerpoint/2010/main" val="2121875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685800"/>
            <a:ext cx="10058400" cy="1007828"/>
          </a:xfrm>
        </p:spPr>
        <p:txBody>
          <a:bodyPr/>
          <a:lstStyle/>
          <a:p>
            <a:r>
              <a:rPr lang="ca-ES" dirty="0" smtClean="0"/>
              <a:t>TODO 1</a:t>
            </a:r>
            <a:endParaRPr lang="es-ES" dirty="0"/>
          </a:p>
        </p:txBody>
      </p:sp>
      <p:sp>
        <p:nvSpPr>
          <p:cNvPr id="3" name="Marcador de texto 2"/>
          <p:cNvSpPr>
            <a:spLocks noGrp="1"/>
          </p:cNvSpPr>
          <p:nvPr>
            <p:ph type="body" idx="1"/>
          </p:nvPr>
        </p:nvSpPr>
        <p:spPr>
          <a:xfrm>
            <a:off x="684213" y="1534601"/>
            <a:ext cx="8535988" cy="4126727"/>
          </a:xfrm>
        </p:spPr>
        <p:txBody>
          <a:bodyPr>
            <a:normAutofit/>
          </a:bodyPr>
          <a:lstStyle/>
          <a:p>
            <a:pPr marL="342900" indent="-342900">
              <a:buFont typeface="Arial" panose="020B0604020202020204" pitchFamily="34" charset="0"/>
              <a:buChar char="•"/>
            </a:pPr>
            <a:r>
              <a:rPr lang="ca-ES" dirty="0" err="1" smtClean="0"/>
              <a:t>Add</a:t>
            </a:r>
            <a:r>
              <a:rPr lang="ca-ES" dirty="0" smtClean="0"/>
              <a:t> </a:t>
            </a:r>
            <a:r>
              <a:rPr lang="ca-ES" dirty="0" err="1" smtClean="0"/>
              <a:t>task</a:t>
            </a:r>
            <a:r>
              <a:rPr lang="ca-ES" dirty="0" smtClean="0"/>
              <a:t> to </a:t>
            </a:r>
            <a:r>
              <a:rPr lang="ca-ES" dirty="0" err="1" smtClean="0"/>
              <a:t>queue</a:t>
            </a:r>
            <a:endParaRPr lang="ca-ES" dirty="0" smtClean="0"/>
          </a:p>
          <a:p>
            <a:pPr marL="342900" indent="-342900">
              <a:buFont typeface="Arial" panose="020B0604020202020204" pitchFamily="34" charset="0"/>
              <a:buChar char="•"/>
            </a:pPr>
            <a:endParaRPr lang="ca-ES" dirty="0" smtClean="0"/>
          </a:p>
          <a:p>
            <a:pPr marL="342900" indent="-342900">
              <a:buFont typeface="Arial" panose="020B0604020202020204" pitchFamily="34" charset="0"/>
              <a:buChar char="•"/>
            </a:pPr>
            <a:r>
              <a:rPr lang="ca-ES" dirty="0" err="1" smtClean="0"/>
              <a:t>The</a:t>
            </a:r>
            <a:r>
              <a:rPr lang="ca-ES" dirty="0" smtClean="0"/>
              <a:t> </a:t>
            </a:r>
            <a:r>
              <a:rPr lang="ca-ES" dirty="0" err="1" smtClean="0"/>
              <a:t>queue</a:t>
            </a:r>
            <a:r>
              <a:rPr lang="ca-ES" dirty="0" smtClean="0"/>
              <a:t> of </a:t>
            </a:r>
            <a:r>
              <a:rPr lang="ca-ES" dirty="0" err="1" smtClean="0"/>
              <a:t>tasks</a:t>
            </a:r>
            <a:r>
              <a:rPr lang="ca-ES" dirty="0" smtClean="0"/>
              <a:t> is </a:t>
            </a:r>
            <a:r>
              <a:rPr lang="ca-ES" dirty="0" err="1" smtClean="0"/>
              <a:t>already</a:t>
            </a:r>
            <a:r>
              <a:rPr lang="ca-ES" dirty="0" smtClean="0"/>
              <a:t> </a:t>
            </a:r>
            <a:r>
              <a:rPr lang="ca-ES" dirty="0" err="1" smtClean="0"/>
              <a:t>created</a:t>
            </a:r>
            <a:endParaRPr lang="ca-ES" dirty="0"/>
          </a:p>
          <a:p>
            <a:pPr marL="342900" indent="-342900">
              <a:buFont typeface="Arial" panose="020B0604020202020204" pitchFamily="34" charset="0"/>
              <a:buChar char="•"/>
            </a:pPr>
            <a:endParaRPr lang="ca-ES" dirty="0" smtClean="0"/>
          </a:p>
          <a:p>
            <a:pPr marL="342900" indent="-342900">
              <a:buFont typeface="Arial" panose="020B0604020202020204" pitchFamily="34" charset="0"/>
              <a:buChar char="•"/>
            </a:pPr>
            <a:r>
              <a:rPr lang="ca-ES" dirty="0" err="1" smtClean="0"/>
              <a:t>Remember</a:t>
            </a:r>
            <a:r>
              <a:rPr lang="ca-ES" dirty="0" smtClean="0"/>
              <a:t> </a:t>
            </a:r>
            <a:r>
              <a:rPr lang="ca-ES" dirty="0" err="1" smtClean="0"/>
              <a:t>that</a:t>
            </a:r>
            <a:r>
              <a:rPr lang="ca-ES" dirty="0" smtClean="0"/>
              <a:t> </a:t>
            </a:r>
            <a:r>
              <a:rPr lang="ca-ES" dirty="0" err="1" smtClean="0"/>
              <a:t>queues</a:t>
            </a:r>
            <a:r>
              <a:rPr lang="ca-ES" dirty="0" smtClean="0"/>
              <a:t> </a:t>
            </a:r>
            <a:r>
              <a:rPr lang="ca-ES" dirty="0" err="1" smtClean="0"/>
              <a:t>have</a:t>
            </a:r>
            <a:r>
              <a:rPr lang="ca-ES" dirty="0" smtClean="0"/>
              <a:t> </a:t>
            </a:r>
            <a:r>
              <a:rPr lang="ca-ES" dirty="0" err="1" smtClean="0"/>
              <a:t>their</a:t>
            </a:r>
            <a:r>
              <a:rPr lang="ca-ES" dirty="0" smtClean="0"/>
              <a:t> </a:t>
            </a:r>
            <a:r>
              <a:rPr lang="ca-ES" dirty="0" err="1" smtClean="0"/>
              <a:t>own</a:t>
            </a:r>
            <a:r>
              <a:rPr lang="ca-ES" dirty="0" smtClean="0"/>
              <a:t> </a:t>
            </a:r>
            <a:r>
              <a:rPr lang="ca-ES" dirty="0" err="1" smtClean="0"/>
              <a:t>functions</a:t>
            </a:r>
            <a:r>
              <a:rPr lang="ca-ES" dirty="0"/>
              <a:t> </a:t>
            </a:r>
            <a:r>
              <a:rPr lang="ca-ES" dirty="0" smtClean="0"/>
              <a:t>to </a:t>
            </a:r>
            <a:r>
              <a:rPr lang="ca-ES" dirty="0" err="1" smtClean="0"/>
              <a:t>this</a:t>
            </a:r>
            <a:r>
              <a:rPr lang="ca-ES" dirty="0" smtClean="0"/>
              <a:t> </a:t>
            </a:r>
            <a:r>
              <a:rPr lang="ca-ES" dirty="0" err="1" smtClean="0"/>
              <a:t>kind</a:t>
            </a:r>
            <a:r>
              <a:rPr lang="ca-ES" dirty="0"/>
              <a:t> </a:t>
            </a:r>
            <a:r>
              <a:rPr lang="ca-ES" dirty="0" smtClean="0"/>
              <a:t>of </a:t>
            </a:r>
            <a:r>
              <a:rPr lang="ca-ES" dirty="0" err="1" smtClean="0"/>
              <a:t>things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868" y="2032250"/>
            <a:ext cx="4105848" cy="1362265"/>
          </a:xfrm>
          <a:prstGeom prst="rect">
            <a:avLst/>
          </a:prstGeom>
        </p:spPr>
      </p:pic>
    </p:spTree>
    <p:extLst>
      <p:ext uri="{BB962C8B-B14F-4D97-AF65-F5344CB8AC3E}">
        <p14:creationId xmlns:p14="http://schemas.microsoft.com/office/powerpoint/2010/main" val="4033177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685800"/>
            <a:ext cx="10058400" cy="1166854"/>
          </a:xfrm>
        </p:spPr>
        <p:txBody>
          <a:bodyPr/>
          <a:lstStyle/>
          <a:p>
            <a:r>
              <a:rPr lang="ca-ES" dirty="0" smtClean="0"/>
              <a:t>TODO 2</a:t>
            </a:r>
            <a:endParaRPr lang="es-ES" dirty="0"/>
          </a:p>
        </p:txBody>
      </p:sp>
      <p:sp>
        <p:nvSpPr>
          <p:cNvPr id="3" name="Marcador de texto 2"/>
          <p:cNvSpPr>
            <a:spLocks noGrp="1"/>
          </p:cNvSpPr>
          <p:nvPr>
            <p:ph type="body" idx="1"/>
          </p:nvPr>
        </p:nvSpPr>
        <p:spPr>
          <a:xfrm>
            <a:off x="684213" y="2047460"/>
            <a:ext cx="8535988" cy="2810787"/>
          </a:xfrm>
        </p:spPr>
        <p:txBody>
          <a:bodyPr>
            <a:normAutofit/>
          </a:bodyPr>
          <a:lstStyle/>
          <a:p>
            <a:pPr marL="342900" indent="-342900">
              <a:buFont typeface="Arial" panose="020B0604020202020204" pitchFamily="34" charset="0"/>
              <a:buChar char="•"/>
            </a:pPr>
            <a:r>
              <a:rPr lang="en-US" dirty="0" smtClean="0"/>
              <a:t>Assign </a:t>
            </a:r>
            <a:r>
              <a:rPr lang="en-US" dirty="0"/>
              <a:t>the first element of the queue to </a:t>
            </a:r>
            <a:r>
              <a:rPr lang="en-US" dirty="0" err="1" smtClean="0"/>
              <a:t>auxiliar_task</a:t>
            </a:r>
            <a:endParaRPr lang="en-US" dirty="0" smtClean="0"/>
          </a:p>
          <a:p>
            <a:endParaRPr lang="en-US" dirty="0" smtClean="0"/>
          </a:p>
          <a:p>
            <a:pPr marL="342900" indent="-342900">
              <a:buFont typeface="Arial" panose="020B0604020202020204" pitchFamily="34" charset="0"/>
              <a:buChar char="•"/>
            </a:pPr>
            <a:r>
              <a:rPr lang="en-US" dirty="0"/>
              <a:t>C</a:t>
            </a:r>
            <a:r>
              <a:rPr lang="en-US" dirty="0" smtClean="0"/>
              <a:t>all </a:t>
            </a:r>
            <a:r>
              <a:rPr lang="en-US" dirty="0" err="1"/>
              <a:t>InitTask</a:t>
            </a:r>
            <a:r>
              <a:rPr lang="en-US" dirty="0"/>
              <a:t> function for </a:t>
            </a:r>
            <a:r>
              <a:rPr lang="en-US" dirty="0" err="1" smtClean="0"/>
              <a:t>auxiliar_task</a:t>
            </a: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t>M</a:t>
            </a:r>
            <a:r>
              <a:rPr lang="en-US" dirty="0" smtClean="0"/>
              <a:t>ake </a:t>
            </a:r>
            <a:r>
              <a:rPr lang="en-US" dirty="0"/>
              <a:t>a pop of the queue</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258" y="4745664"/>
            <a:ext cx="5858230" cy="1957541"/>
          </a:xfrm>
          <a:prstGeom prst="rect">
            <a:avLst/>
          </a:prstGeom>
        </p:spPr>
      </p:pic>
    </p:spTree>
    <p:extLst>
      <p:ext uri="{BB962C8B-B14F-4D97-AF65-F5344CB8AC3E}">
        <p14:creationId xmlns:p14="http://schemas.microsoft.com/office/powerpoint/2010/main" val="2086841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685800"/>
            <a:ext cx="10058400" cy="1190708"/>
          </a:xfrm>
        </p:spPr>
        <p:txBody>
          <a:bodyPr/>
          <a:lstStyle/>
          <a:p>
            <a:r>
              <a:rPr lang="ca-ES" dirty="0" err="1" smtClean="0"/>
              <a:t>Todo</a:t>
            </a:r>
            <a:r>
              <a:rPr lang="ca-ES" dirty="0" smtClean="0"/>
              <a:t> 3</a:t>
            </a:r>
            <a:endParaRPr lang="es-ES" dirty="0"/>
          </a:p>
        </p:txBody>
      </p:sp>
      <p:sp>
        <p:nvSpPr>
          <p:cNvPr id="3" name="Marcador de texto 2"/>
          <p:cNvSpPr>
            <a:spLocks noGrp="1"/>
          </p:cNvSpPr>
          <p:nvPr>
            <p:ph type="body" idx="1"/>
          </p:nvPr>
        </p:nvSpPr>
        <p:spPr>
          <a:xfrm>
            <a:off x="684213" y="2111071"/>
            <a:ext cx="8535988" cy="1879600"/>
          </a:xfrm>
        </p:spPr>
        <p:txBody>
          <a:bodyPr/>
          <a:lstStyle/>
          <a:p>
            <a:pPr marL="342900" indent="-342900">
              <a:buFont typeface="Arial" panose="020B0604020202020204" pitchFamily="34" charset="0"/>
              <a:buChar char="•"/>
            </a:pPr>
            <a:r>
              <a:rPr lang="ca-ES" dirty="0" smtClean="0"/>
              <a:t>Pop </a:t>
            </a:r>
            <a:r>
              <a:rPr lang="ca-ES" dirty="0" err="1" smtClean="0"/>
              <a:t>queue</a:t>
            </a:r>
            <a:r>
              <a:rPr lang="ca-ES" dirty="0" smtClean="0"/>
              <a:t> </a:t>
            </a:r>
            <a:r>
              <a:rPr lang="ca-ES" dirty="0" err="1" smtClean="0"/>
              <a:t>tasks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686" y="2469765"/>
            <a:ext cx="2934109" cy="1162212"/>
          </a:xfrm>
          <a:prstGeom prst="rect">
            <a:avLst/>
          </a:prstGeom>
        </p:spPr>
      </p:pic>
    </p:spTree>
    <p:extLst>
      <p:ext uri="{BB962C8B-B14F-4D97-AF65-F5344CB8AC3E}">
        <p14:creationId xmlns:p14="http://schemas.microsoft.com/office/powerpoint/2010/main" val="2946676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685800"/>
            <a:ext cx="10058400" cy="1461052"/>
          </a:xfrm>
        </p:spPr>
        <p:txBody>
          <a:bodyPr/>
          <a:lstStyle/>
          <a:p>
            <a:r>
              <a:rPr lang="ca-ES" dirty="0" smtClean="0"/>
              <a:t>TODO 4</a:t>
            </a:r>
            <a:endParaRPr lang="es-ES" dirty="0"/>
          </a:p>
        </p:txBody>
      </p:sp>
      <p:sp>
        <p:nvSpPr>
          <p:cNvPr id="3" name="Marcador de texto 2"/>
          <p:cNvSpPr>
            <a:spLocks noGrp="1"/>
          </p:cNvSpPr>
          <p:nvPr>
            <p:ph type="body" idx="1"/>
          </p:nvPr>
        </p:nvSpPr>
        <p:spPr>
          <a:xfrm>
            <a:off x="684213" y="2146852"/>
            <a:ext cx="8535988" cy="1879600"/>
          </a:xfrm>
        </p:spPr>
        <p:txBody>
          <a:bodyPr/>
          <a:lstStyle/>
          <a:p>
            <a:pPr marL="342900" indent="-342900">
              <a:buFont typeface="Arial" panose="020B0604020202020204" pitchFamily="34" charset="0"/>
              <a:buChar char="•"/>
            </a:pPr>
            <a:r>
              <a:rPr lang="en-US" dirty="0" smtClean="0"/>
              <a:t>Implement </a:t>
            </a:r>
            <a:r>
              <a:rPr lang="en-US" dirty="0"/>
              <a:t>the code for the </a:t>
            </a:r>
            <a:r>
              <a:rPr lang="en-US" dirty="0" err="1"/>
              <a:t>movility</a:t>
            </a:r>
            <a:r>
              <a:rPr lang="en-US" dirty="0"/>
              <a:t> for the </a:t>
            </a:r>
            <a:r>
              <a:rPr lang="en-US" dirty="0" smtClean="0"/>
              <a:t>Up/Left/Down </a:t>
            </a:r>
            <a:r>
              <a:rPr lang="en-US" dirty="0"/>
              <a:t>direction.</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943" y="4751635"/>
            <a:ext cx="6044526" cy="766572"/>
          </a:xfrm>
          <a:prstGeom prst="rect">
            <a:avLst/>
          </a:prstGeom>
        </p:spPr>
      </p:pic>
    </p:spTree>
    <p:extLst>
      <p:ext uri="{BB962C8B-B14F-4D97-AF65-F5344CB8AC3E}">
        <p14:creationId xmlns:p14="http://schemas.microsoft.com/office/powerpoint/2010/main" val="300833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685800"/>
            <a:ext cx="10058400" cy="1214562"/>
          </a:xfrm>
        </p:spPr>
        <p:txBody>
          <a:bodyPr/>
          <a:lstStyle/>
          <a:p>
            <a:r>
              <a:rPr lang="ca-ES" dirty="0" smtClean="0"/>
              <a:t>TODO 5</a:t>
            </a:r>
            <a:endParaRPr lang="es-ES" dirty="0"/>
          </a:p>
        </p:txBody>
      </p:sp>
      <p:sp>
        <p:nvSpPr>
          <p:cNvPr id="3" name="Marcador de texto 2"/>
          <p:cNvSpPr>
            <a:spLocks noGrp="1"/>
          </p:cNvSpPr>
          <p:nvPr>
            <p:ph type="body" idx="1"/>
          </p:nvPr>
        </p:nvSpPr>
        <p:spPr>
          <a:xfrm>
            <a:off x="684213" y="2103119"/>
            <a:ext cx="8535988" cy="2532491"/>
          </a:xfrm>
        </p:spPr>
        <p:txBody>
          <a:bodyPr>
            <a:normAutofit/>
          </a:bodyPr>
          <a:lstStyle/>
          <a:p>
            <a:pPr marL="342900" indent="-342900">
              <a:buFont typeface="Arial" panose="020B0604020202020204" pitchFamily="34" charset="0"/>
              <a:buChar char="•"/>
            </a:pPr>
            <a:r>
              <a:rPr lang="en-US" dirty="0"/>
              <a:t>Assign the first element of the queue to </a:t>
            </a:r>
            <a:r>
              <a:rPr lang="en-US" dirty="0" err="1"/>
              <a:t>auxiliar_task</a:t>
            </a:r>
            <a:endParaRPr lang="en-US" dirty="0"/>
          </a:p>
          <a:p>
            <a:endParaRPr lang="en-US" dirty="0"/>
          </a:p>
          <a:p>
            <a:pPr marL="342900" indent="-342900">
              <a:buFont typeface="Arial" panose="020B0604020202020204" pitchFamily="34" charset="0"/>
              <a:buChar char="•"/>
            </a:pPr>
            <a:r>
              <a:rPr lang="en-US" dirty="0"/>
              <a:t>Call </a:t>
            </a:r>
            <a:r>
              <a:rPr lang="en-US" dirty="0" err="1"/>
              <a:t>InitTask</a:t>
            </a:r>
            <a:r>
              <a:rPr lang="en-US" dirty="0"/>
              <a:t> function for </a:t>
            </a:r>
            <a:r>
              <a:rPr lang="en-US" dirty="0" err="1"/>
              <a:t>auxiliar_task</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Make a pop of the queue</a:t>
            </a:r>
            <a:endParaRPr lang="es-ES" dirty="0"/>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460" y="4862672"/>
            <a:ext cx="6571889" cy="1768716"/>
          </a:xfrm>
          <a:prstGeom prst="rect">
            <a:avLst/>
          </a:prstGeom>
        </p:spPr>
      </p:pic>
    </p:spTree>
    <p:extLst>
      <p:ext uri="{BB962C8B-B14F-4D97-AF65-F5344CB8AC3E}">
        <p14:creationId xmlns:p14="http://schemas.microsoft.com/office/powerpoint/2010/main" val="1427076882"/>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289</TotalTime>
  <Words>467</Words>
  <Application>Microsoft Office PowerPoint</Application>
  <PresentationFormat>Panorámica</PresentationFormat>
  <Paragraphs>85</Paragraphs>
  <Slides>10</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Century Gothic</vt:lpstr>
      <vt:lpstr>Wingdings 3</vt:lpstr>
      <vt:lpstr>Sector</vt:lpstr>
      <vt:lpstr>Task Queue Research</vt:lpstr>
      <vt:lpstr>Queue and task queue</vt:lpstr>
      <vt:lpstr>Types of queues</vt:lpstr>
      <vt:lpstr>Presentación de PowerPoint</vt:lpstr>
      <vt:lpstr>TODO 1</vt:lpstr>
      <vt:lpstr>TODO 2</vt:lpstr>
      <vt:lpstr>Todo 3</vt:lpstr>
      <vt:lpstr>TODO 4</vt:lpstr>
      <vt:lpstr>TODO 5</vt:lpstr>
      <vt:lpstr>Todo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Queue Research</dc:title>
  <dc:creator>Eric Navarro</dc:creator>
  <cp:lastModifiedBy>Eric Navarro</cp:lastModifiedBy>
  <cp:revision>14</cp:revision>
  <dcterms:created xsi:type="dcterms:W3CDTF">2019-04-11T15:09:41Z</dcterms:created>
  <dcterms:modified xsi:type="dcterms:W3CDTF">2019-04-11T19:58:51Z</dcterms:modified>
</cp:coreProperties>
</file>