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906000"/>
  <p:notesSz cx="6645275" cy="9777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pA/jxwOjQp1ZmSpq2avNnDhH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0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775" spcFirstLastPara="1" rIns="187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775" spcFirstLastPara="1" rIns="187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588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분야인지, 현재 기술적 수준, 관련 논문 등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분야에 대한 본인의 의견, 생각 등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https://conceptnet.io</a:t>
            </a:r>
            <a:endParaRPr/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초록색 – fine-tuning을 더 한거 3k를 instance 더 줘서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“sport", “health", “travel", “news", “science technology", “tv showbiz"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enables interactions not only between words but also be- tween phrases and words, through self-attentions.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685800" y="742950"/>
            <a:ext cx="527367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887413" y="4645025"/>
            <a:ext cx="487045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400" lIns="90800" spcFirstLastPara="1" rIns="90800" wrap="square" tIns="45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765550" y="9288463"/>
            <a:ext cx="2881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775" spcFirstLastPara="1" rIns="187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/>
          <p:nvPr/>
        </p:nvSpPr>
        <p:spPr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Sogang University: Dept of Computer Science</a:t>
            </a:r>
            <a:endParaRPr/>
          </a:p>
        </p:txBody>
      </p:sp>
      <p:sp>
        <p:nvSpPr>
          <p:cNvPr id="24" name="Google Shape;24;p19"/>
          <p:cNvSpPr/>
          <p:nvPr/>
        </p:nvSpPr>
        <p:spPr>
          <a:xfrm>
            <a:off x="2057400" y="3657600"/>
            <a:ext cx="54483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68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5" name="Google Shape;25;p19"/>
          <p:cNvSpPr txBox="1"/>
          <p:nvPr>
            <p:ph type="ctrTitle"/>
          </p:nvPr>
        </p:nvSpPr>
        <p:spPr>
          <a:xfrm>
            <a:off x="671513" y="1371600"/>
            <a:ext cx="847248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" type="body"/>
          </p:nvPr>
        </p:nvSpPr>
        <p:spPr>
          <a:xfrm rot="5400000">
            <a:off x="2325688" y="-846137"/>
            <a:ext cx="5257800" cy="923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 rot="5400000">
            <a:off x="5511800" y="2311400"/>
            <a:ext cx="6000750" cy="21780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 rot="5400000">
            <a:off x="1077913" y="207962"/>
            <a:ext cx="6000750" cy="638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68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376704" y="1085850"/>
            <a:ext cx="92567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2000"/>
            </a:lvl1pPr>
            <a:lvl2pPr indent="-29718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  <a:defRPr sz="1800"/>
            </a:lvl2pPr>
            <a:lvl3pPr indent="-28448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Noto Sans Symbols"/>
              <a:buChar char="●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44488" y="1143000"/>
            <a:ext cx="446449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3060" lvl="0" marL="457200" algn="l">
              <a:spcBef>
                <a:spcPts val="84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72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953000" y="1143000"/>
            <a:ext cx="46196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3060" lvl="0" marL="457200" algn="l">
              <a:spcBef>
                <a:spcPts val="84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72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showMasterSp="0">
  <p:cSld name="1_제목 슬라이드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2"/>
          <p:cNvSpPr txBox="1"/>
          <p:nvPr/>
        </p:nvSpPr>
        <p:spPr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Sogang University: Dept of Computer Science</a:t>
            </a:r>
            <a:endParaRPr/>
          </a:p>
        </p:txBody>
      </p:sp>
      <p:sp>
        <p:nvSpPr>
          <p:cNvPr id="40" name="Google Shape;40;p22"/>
          <p:cNvSpPr/>
          <p:nvPr/>
        </p:nvSpPr>
        <p:spPr>
          <a:xfrm>
            <a:off x="2057400" y="3657600"/>
            <a:ext cx="54483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68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1" name="Google Shape;41;p22"/>
          <p:cNvSpPr txBox="1"/>
          <p:nvPr>
            <p:ph type="ctrTitle"/>
          </p:nvPr>
        </p:nvSpPr>
        <p:spPr>
          <a:xfrm>
            <a:off x="671513" y="1371600"/>
            <a:ext cx="8472487" cy="144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96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구명완교수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Office: R관 904호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mwkoo@sogang.ac.kr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495300" y="404664"/>
            <a:ext cx="8915400" cy="72008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5280" lvl="0" marL="457200" algn="l">
              <a:spcBef>
                <a:spcPts val="72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5280" lvl="0" marL="457200" algn="l">
              <a:spcBef>
                <a:spcPts val="72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algn="l">
              <a:spcBef>
                <a:spcPts val="96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84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336550" y="427038"/>
            <a:ext cx="9232900" cy="614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314325" y="428625"/>
            <a:ext cx="592138" cy="614363"/>
          </a:xfrm>
          <a:prstGeom prst="rect">
            <a:avLst/>
          </a:prstGeom>
          <a:gradFill>
            <a:gsLst>
              <a:gs pos="0">
                <a:srgbClr val="4B000C"/>
              </a:gs>
              <a:gs pos="100000">
                <a:srgbClr val="FC012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528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FC0128"/>
              </a:buClr>
              <a:buSzPts val="1680"/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6390" lvl="1" marL="914400" marR="0" rtl="0" algn="l">
              <a:spcBef>
                <a:spcPts val="66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Arial"/>
              <a:buChar char="●"/>
              <a:defRPr b="1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845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FF0033"/>
              </a:buClr>
              <a:buSzPts val="1100"/>
              <a:buFont typeface="Arial"/>
              <a:buChar char="●"/>
              <a:defRPr b="1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1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 flipH="1" rot="10800000">
            <a:off x="304800" y="6477000"/>
            <a:ext cx="9220200" cy="9525"/>
          </a:xfrm>
          <a:prstGeom prst="straightConnector1">
            <a:avLst/>
          </a:prstGeom>
          <a:noFill/>
          <a:ln cap="flat" cmpd="sng" w="254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/>
        </p:nvSpPr>
        <p:spPr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지능형 음성대화 인터페이스</a:t>
            </a:r>
            <a:r>
              <a:rPr b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연구실</a:t>
            </a:r>
            <a:r>
              <a:rPr b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/>
          <p:nvPr/>
        </p:nvSpPr>
        <p:spPr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b="1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416496" y="1412776"/>
            <a:ext cx="9361040" cy="18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Text Summarization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Summarizing Text on Any Aspects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376704" y="1085850"/>
            <a:ext cx="92567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lang="en-US"/>
              <a:t>Summarizing Text on Any Aspects:</a:t>
            </a:r>
            <a:br>
              <a:rPr b="0" lang="en-US"/>
            </a:br>
            <a:r>
              <a:rPr b="0" lang="en-US"/>
              <a:t>A Knowledge-Informed Weakly-Supervised Approach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b="0" i="1" lang="en-US"/>
              <a:t>Bowen Tan, Lianhui Qin, Eric P. Xing, Zhiting Hu / EMNLP 2020</a:t>
            </a:r>
            <a:endParaRPr/>
          </a:p>
          <a:p>
            <a:pPr indent="0" lvl="1" marL="47625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스스로 특성을 찾아서, 그 특성을 중심으로 요약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특성을 찾기 위해 ConceptNet, Wikipedia를 외부 source로 제공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Generic summary를 먼저 만들고(BART),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특성을 추출해서(NER) 그 entity를 seed로 삼아서 이웃 entities를 찾아낸다.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80"/>
              <a:buChar char="●"/>
            </a:pPr>
            <a:r>
              <a:rPr lang="en-US"/>
              <a:t>이웃 entities를 찾아낼 때, ConceptNet을 사용한다.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찾아낸 특성과 관련된 sumary를 생성한다. 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80"/>
              <a:buChar char="●"/>
            </a:pPr>
            <a:r>
              <a:rPr lang="en-US"/>
              <a:t>이때 Wikipedia 사용(TF-IDF)</a:t>
            </a:r>
            <a:endParaRPr/>
          </a:p>
          <a:p>
            <a:pPr indent="-217169" lvl="1" marL="76200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Supervised data의 부족 -&gt; weakly supervised method 이용 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04" y="1504711"/>
            <a:ext cx="9256712" cy="442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– summarize newspaper</a:t>
            </a:r>
            <a:endParaRPr/>
          </a:p>
        </p:txBody>
      </p:sp>
      <p:pic>
        <p:nvPicPr>
          <p:cNvPr descr="텍스트이(가) 표시된 사진&#10;&#10;자동 생성된 설명"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50" y="1124742"/>
            <a:ext cx="9038099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376704" y="4830936"/>
            <a:ext cx="9256712" cy="15127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기존 aspect-based summarization model(Lead-3, PG-Net, SF) 보다는 성능이 좋지만</a:t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Weakly- supervised method만으로는 한계가 있었음</a:t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Weakly-supervised method + supervised data 합침. </a:t>
            </a:r>
            <a:endParaRPr/>
          </a:p>
        </p:txBody>
      </p:sp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테이블이(가) 표시된 사진&#10;&#10;자동 생성된 설명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96" y="1263650"/>
            <a:ext cx="4302715" cy="3389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테이블이(가) 표시된 사진&#10;&#10;자동 생성된 설명"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975" y="1340768"/>
            <a:ext cx="420481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914400" y="1700808"/>
            <a:ext cx="7982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–real news summarization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8" y="1662426"/>
            <a:ext cx="4464496" cy="421894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>
            <p:ph idx="2" type="body"/>
          </p:nvPr>
        </p:nvSpPr>
        <p:spPr>
          <a:xfrm>
            <a:off x="4953000" y="1143000"/>
            <a:ext cx="46196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/>
              <a:t>정확성</a:t>
            </a:r>
            <a:endParaRPr/>
          </a:p>
          <a:p>
            <a:pPr indent="-285750" lvl="1" marL="762000" rtl="0" algn="l">
              <a:spcBef>
                <a:spcPts val="720"/>
              </a:spcBef>
              <a:spcAft>
                <a:spcPts val="0"/>
              </a:spcAft>
              <a:buSzPts val="1680"/>
              <a:buChar char="●"/>
            </a:pPr>
            <a:r>
              <a:rPr lang="en-US"/>
              <a:t>특성(aspect)과의 관련성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1960"/>
              <a:buChar char="●"/>
            </a:pPr>
            <a:r>
              <a:rPr lang="en-US"/>
              <a:t>정보 전달성</a:t>
            </a:r>
            <a:endParaRPr/>
          </a:p>
          <a:p>
            <a:pPr indent="-285750" lvl="1" marL="762000" rtl="0" algn="l">
              <a:spcBef>
                <a:spcPts val="720"/>
              </a:spcBef>
              <a:spcAft>
                <a:spcPts val="0"/>
              </a:spcAft>
              <a:buSzPts val="1680"/>
              <a:buChar char="●"/>
            </a:pPr>
            <a:r>
              <a:rPr lang="en-US"/>
              <a:t>사실이 맞는지, 원문과의 관련성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1960"/>
              <a:buChar char="●"/>
            </a:pPr>
            <a:r>
              <a:rPr lang="en-US"/>
              <a:t>유창성</a:t>
            </a:r>
            <a:endParaRPr/>
          </a:p>
          <a:p>
            <a:pPr indent="-285750" lvl="1" marL="762000" rtl="0" algn="l">
              <a:spcBef>
                <a:spcPts val="720"/>
              </a:spcBef>
              <a:spcAft>
                <a:spcPts val="0"/>
              </a:spcAft>
              <a:buSzPts val="1680"/>
              <a:buChar char="●"/>
            </a:pPr>
            <a:r>
              <a:rPr lang="en-US"/>
              <a:t>각 문장, 그리고 전체 요약문의 quality 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89720" y="1772816"/>
            <a:ext cx="8194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(기존 모델)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끝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376704" y="3284984"/>
            <a:ext cx="9256712" cy="305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80"/>
              <a:buNone/>
            </a:pPr>
            <a:r>
              <a:rPr lang="en-US" sz="4400"/>
              <a:t>감사합니다.</a:t>
            </a:r>
            <a:endParaRPr sz="4400"/>
          </a:p>
        </p:txBody>
      </p:sp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text summarization model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376704" y="1085850"/>
            <a:ext cx="92567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요약문 생성 방식에 따라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Extractive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Abstractive </a:t>
            </a:r>
            <a:endParaRPr/>
          </a:p>
          <a:p>
            <a:pPr indent="-217169" lvl="1" marL="76200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Souce documents 의 개수에 따라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Single-document / multi-document</a:t>
            </a:r>
            <a:endParaRPr/>
          </a:p>
          <a:p>
            <a:pPr indent="0" lvl="1" marL="47625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원문 외 외부 정보 사용 여부에 따라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Knowledge-rich / Knowledge-poor  </a:t>
            </a:r>
            <a:endParaRPr/>
          </a:p>
          <a:p>
            <a:pPr indent="-217169" lvl="1" marL="76200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17169" lvl="1" marL="76200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1968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KoBART - Demo</a:t>
            </a:r>
            <a:endParaRPr/>
          </a:p>
        </p:txBody>
      </p:sp>
      <p:pic>
        <p:nvPicPr>
          <p:cNvPr descr="텍스트이(가) 표시된 사진&#10;&#10;자동 생성된 설명"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197" y="1085850"/>
            <a:ext cx="5809725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272480" y="1484784"/>
            <a:ext cx="14401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KoBART github page에 나와있는 예시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ctrTitle"/>
          </p:nvPr>
        </p:nvSpPr>
        <p:spPr>
          <a:xfrm>
            <a:off x="671513" y="1371600"/>
            <a:ext cx="847248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Hie-BART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911312" y="3441824"/>
            <a:ext cx="7992888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 BART : Document Summarization with Hierarchical BART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Kazuhi Akiyama, Akihiro Tamura, Takashi Ninomiya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Hie-BART</a:t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50" y="1143000"/>
            <a:ext cx="4127371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>
            <p:ph idx="2" type="body"/>
          </p:nvPr>
        </p:nvSpPr>
        <p:spPr>
          <a:xfrm>
            <a:off x="4953000" y="1143000"/>
            <a:ext cx="46196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/>
              <a:t>기존의 BART</a:t>
            </a:r>
            <a:endParaRPr/>
          </a:p>
          <a:p>
            <a:pPr indent="-285750" lvl="1" marL="762000" rtl="0" algn="l">
              <a:spcBef>
                <a:spcPts val="720"/>
              </a:spcBef>
              <a:spcAft>
                <a:spcPts val="0"/>
              </a:spcAft>
              <a:buSzPts val="1680"/>
              <a:buChar char="●"/>
            </a:pPr>
            <a:r>
              <a:rPr lang="en-US"/>
              <a:t>Word-to-word level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1960"/>
              <a:buChar char="●"/>
            </a:pPr>
            <a:r>
              <a:rPr lang="en-US"/>
              <a:t>Hie_BART</a:t>
            </a:r>
            <a:endParaRPr/>
          </a:p>
          <a:p>
            <a:pPr indent="-285750" lvl="1" marL="762000" rtl="0" algn="l">
              <a:spcBef>
                <a:spcPts val="720"/>
              </a:spcBef>
              <a:spcAft>
                <a:spcPts val="0"/>
              </a:spcAft>
              <a:buSzPts val="1680"/>
              <a:buChar char="●"/>
            </a:pPr>
            <a:r>
              <a:rPr lang="en-US"/>
              <a:t>Word-to-sentence level 추가</a:t>
            </a:r>
            <a:endParaRPr/>
          </a:p>
          <a:p>
            <a:pPr indent="-285750" lvl="1" marL="762000" rtl="0" algn="l">
              <a:spcBef>
                <a:spcPts val="720"/>
              </a:spcBef>
              <a:spcAft>
                <a:spcPts val="0"/>
              </a:spcAft>
              <a:buSzPts val="1680"/>
              <a:buChar char="●"/>
            </a:pPr>
            <a:r>
              <a:rPr lang="en-US"/>
              <a:t>단어와 문장 간 관계를 추가적으로 고려함. 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1064568" y="3140968"/>
            <a:ext cx="2016224" cy="1440160"/>
          </a:xfrm>
          <a:prstGeom prst="rect">
            <a:avLst/>
          </a:prstGeom>
          <a:noFill/>
          <a:ln cap="flat" cmpd="sng" w="63500">
            <a:solidFill>
              <a:srgbClr val="00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make sentence level vector</a:t>
            </a:r>
            <a:endParaRPr/>
          </a:p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272481" y="4432216"/>
            <a:ext cx="5472608" cy="196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/>
              <a:t>Word level input으로 부터         sentence level input을 생성</a:t>
            </a:r>
            <a:endParaRPr/>
          </a:p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85" y="1224971"/>
            <a:ext cx="9906000" cy="306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살이(가) 표시된 사진&#10;&#10;자동 생성된 설명"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128" y="4221088"/>
            <a:ext cx="2755900" cy="19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6105128" y="6152756"/>
            <a:ext cx="23895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pooling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344488" y="4797152"/>
            <a:ext cx="8856984" cy="160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ROUGE </a:t>
            </a:r>
            <a:endParaRPr/>
          </a:p>
          <a:p>
            <a:pPr indent="-285750" lvl="1" marL="7620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모델 요약본이 참조 요약본과 얼마나 겹치는지 측정한 지표</a:t>
            </a:r>
            <a:endParaRPr sz="2000"/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테이블이(가) 표시된 사진&#10;&#10;자동 생성된 설명"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4" y="1143000"/>
            <a:ext cx="9012113" cy="349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ctrTitle"/>
          </p:nvPr>
        </p:nvSpPr>
        <p:spPr>
          <a:xfrm>
            <a:off x="671513" y="1371600"/>
            <a:ext cx="847248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Abstract-based summarization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914400" y="400050"/>
            <a:ext cx="8686800" cy="685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Abstract-based summarization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376704" y="1085850"/>
            <a:ext cx="92567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글에서 특정 측면, 특성과 관련 있는 정보만을 요약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예를 들어, 상품 리뷰를 요약할 때, 디자인에 대한 내용만 요약 </a:t>
            </a:r>
            <a:endParaRPr/>
          </a:p>
          <a:p>
            <a:pPr indent="-217169" lvl="1" marL="762000" rtl="0" algn="l">
              <a:spcBef>
                <a:spcPts val="54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/>
              <a:t>기존 모델 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Pre-defined aspect 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미리 학습한 aspect에 대해서만 동작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80"/>
              <a:buChar char="●"/>
            </a:pPr>
            <a:r>
              <a:rPr lang="en-US"/>
              <a:t>미리 학습하기에는 너무 다양한 aspects가 존재함</a:t>
            </a:r>
            <a:endParaRPr/>
          </a:p>
          <a:p>
            <a:pPr indent="-285750" lvl="1" marL="762000" rtl="0" algn="l">
              <a:spcBef>
                <a:spcPts val="540"/>
              </a:spcBef>
              <a:spcAft>
                <a:spcPts val="0"/>
              </a:spcAft>
              <a:buSzPts val="1080"/>
              <a:buChar char="●"/>
            </a:pPr>
            <a:r>
              <a:rPr lang="en-US"/>
              <a:t>Multiple aspect-based summaries data의 부족 </a:t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8494712" y="6525344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XcodeSourceContro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2013-03-03T01:08:41Z</dcterms:created>
  <dc:creator>i7KOO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