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8" r:id="rId2"/>
    <p:sldId id="281" r:id="rId3"/>
    <p:sldId id="314" r:id="rId4"/>
    <p:sldId id="328" r:id="rId5"/>
    <p:sldId id="311" r:id="rId6"/>
    <p:sldId id="329" r:id="rId7"/>
    <p:sldId id="312" r:id="rId8"/>
    <p:sldId id="324" r:id="rId9"/>
    <p:sldId id="327" r:id="rId10"/>
    <p:sldId id="315" r:id="rId11"/>
    <p:sldId id="316" r:id="rId12"/>
    <p:sldId id="318" r:id="rId13"/>
    <p:sldId id="320" r:id="rId14"/>
    <p:sldId id="322" r:id="rId15"/>
    <p:sldId id="321" r:id="rId16"/>
    <p:sldId id="323" r:id="rId17"/>
    <p:sldId id="326" r:id="rId18"/>
    <p:sldId id="325" r:id="rId19"/>
    <p:sldId id="319" r:id="rId20"/>
    <p:sldId id="309" r:id="rId21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77152" autoAdjust="0"/>
  </p:normalViewPr>
  <p:slideViewPr>
    <p:cSldViewPr>
      <p:cViewPr>
        <p:scale>
          <a:sx n="103" d="100"/>
          <a:sy n="103" d="100"/>
        </p:scale>
        <p:origin x="1896" y="-248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 명세에는 논문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8</a:t>
            </a:r>
            <a:r>
              <a:rPr kumimoji="1" lang="ko-KR" altLang="en-US" dirty="0" err="1"/>
              <a:t>만건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특허 </a:t>
            </a:r>
            <a:r>
              <a:rPr kumimoji="1" lang="en-US" altLang="ko-KR" dirty="0"/>
              <a:t>17</a:t>
            </a:r>
            <a:r>
              <a:rPr kumimoji="1" lang="ko-KR" altLang="en-US" dirty="0" err="1"/>
              <a:t>만건으로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35</a:t>
            </a:r>
            <a:r>
              <a:rPr kumimoji="1" lang="ko-KR" altLang="en-US" dirty="0" err="1"/>
              <a:t>만건을</a:t>
            </a:r>
            <a:r>
              <a:rPr kumimoji="1" lang="ko-KR" altLang="en-US" dirty="0"/>
              <a:t> 확보했다고 되어있으나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실제로 데이터를 받아보면 개수가 다른 것 같아서 세어 보았음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원천</a:t>
            </a:r>
            <a:r>
              <a:rPr lang="ko-KR" altLang="en-US" dirty="0"/>
              <a:t> 데이터에서 </a:t>
            </a:r>
            <a:r>
              <a:rPr lang="ko-KR" altLang="en-US" dirty="0" err="1"/>
              <a:t>비텍스트적</a:t>
            </a:r>
            <a:r>
              <a:rPr lang="ko-KR" altLang="en-US" dirty="0"/>
              <a:t> 요소는 제거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,</a:t>
            </a:r>
            <a:r>
              <a:rPr lang="ko-KR" altLang="en-US" dirty="0"/>
              <a:t> 표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초록을 학습데이터로 사용</a:t>
            </a:r>
            <a:endParaRPr lang="en-US" altLang="ko-KR" dirty="0"/>
          </a:p>
          <a:p>
            <a:r>
              <a:rPr lang="ko-KR" altLang="en-US" dirty="0"/>
              <a:t>초록의 문장을 연구배경</a:t>
            </a:r>
            <a:r>
              <a:rPr lang="en-US" altLang="ko-KR" dirty="0"/>
              <a:t>,</a:t>
            </a:r>
            <a:r>
              <a:rPr lang="ko-KR" altLang="en-US" dirty="0"/>
              <a:t> 연구목적</a:t>
            </a:r>
            <a:r>
              <a:rPr lang="en-US" altLang="ko-KR" dirty="0"/>
              <a:t>,</a:t>
            </a:r>
            <a:r>
              <a:rPr lang="ko-KR" altLang="en-US" dirty="0"/>
              <a:t> 연구방법</a:t>
            </a:r>
            <a:r>
              <a:rPr lang="en-US" altLang="ko-KR" dirty="0"/>
              <a:t>,</a:t>
            </a:r>
            <a:r>
              <a:rPr lang="ko-KR" altLang="en-US" dirty="0"/>
              <a:t> 연구결과로 구분하여 속성을 부여함  </a:t>
            </a: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Ke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, ko : newspaper, written , web text ,messenger, spoken</a:t>
            </a:r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newslike</a:t>
            </a:r>
            <a:r>
              <a:rPr kumimoji="1" lang="en-US" altLang="ko-KR" dirty="0"/>
              <a:t> : </a:t>
            </a:r>
            <a:r>
              <a:rPr kumimoji="1" lang="ko-KR" altLang="en-US" dirty="0"/>
              <a:t>그 중 </a:t>
            </a:r>
            <a:r>
              <a:rPr kumimoji="1" lang="en-US" altLang="ko-KR" dirty="0"/>
              <a:t>newspaper </a:t>
            </a:r>
            <a:r>
              <a:rPr kumimoji="1" lang="ko-KR" altLang="en-US" dirty="0"/>
              <a:t>개수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59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00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first linear layer uses an expansion factor of 4 and the second linear layer projects it back to the model </a:t>
            </a:r>
            <a:r>
              <a:rPr kumimoji="1" lang="en-US" altLang="ko-Kore-KR" dirty="0" err="1"/>
              <a:t>dimesion</a:t>
            </a:r>
            <a:r>
              <a:rPr kumimoji="1" lang="en-US" altLang="ko-Kore-KR" dirty="0"/>
              <a:t>. We use </a:t>
            </a:r>
            <a:r>
              <a:rPr kumimoji="1" lang="en-US" altLang="ko-Kore-KR" dirty="0" err="1"/>
              <a:t>swich</a:t>
            </a:r>
            <a:r>
              <a:rPr kumimoji="1" lang="en-US" altLang="ko-Kore-KR" dirty="0"/>
              <a:t> activation and a pre-norm residual units in FFN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FFN</a:t>
            </a:r>
            <a:r>
              <a:rPr lang="ko-Kore-KR" altLang="en-US" dirty="0"/>
              <a:t>을 하나만 사용했을 때보다</a:t>
            </a:r>
            <a:r>
              <a:rPr lang="en-US" altLang="ko-Kore-KR" dirty="0"/>
              <a:t> </a:t>
            </a:r>
            <a:r>
              <a:rPr lang="ko-Kore-KR" altLang="en-US" dirty="0"/>
              <a:t>반씩 나눠서 </a:t>
            </a:r>
            <a:r>
              <a:rPr lang="en-US" altLang="ko-Kore-KR" dirty="0"/>
              <a:t>2</a:t>
            </a:r>
            <a:r>
              <a:rPr lang="ko-Kore-KR" altLang="en-US" dirty="0"/>
              <a:t>번 지난 것이 미세하게 좋았음 </a:t>
            </a:r>
            <a:r>
              <a:rPr lang="en-US" altLang="ko-Kore-KR" dirty="0"/>
              <a:t>(</a:t>
            </a:r>
            <a:r>
              <a:rPr lang="ko-Kore-KR" altLang="en-US" dirty="0"/>
              <a:t>두개의 데이터셋에 대해 </a:t>
            </a:r>
            <a:r>
              <a:rPr lang="en-US" altLang="ko-Kore-KR" dirty="0"/>
              <a:t>0</a:t>
            </a:r>
            <a:r>
              <a:rPr lang="en-US" altLang="ko-KR" dirty="0"/>
              <a:t>.1) 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첫번째 </a:t>
            </a:r>
            <a:r>
              <a:rPr kumimoji="1" lang="en-US" altLang="ko-Kore-KR" dirty="0"/>
              <a:t>linear layer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FFN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projection layer </a:t>
            </a:r>
            <a:r>
              <a:rPr kumimoji="1" lang="ko-Kore-KR" altLang="en-US" dirty="0"/>
              <a:t>에 해당하고</a:t>
            </a:r>
            <a:r>
              <a:rPr kumimoji="1" lang="en-US" altLang="ko-Kore-KR" dirty="0"/>
              <a:t>, swish </a:t>
            </a:r>
            <a:r>
              <a:rPr kumimoji="1" lang="en-US" altLang="ko-KR" dirty="0"/>
              <a:t>: hidden layer,</a:t>
            </a:r>
            <a:r>
              <a:rPr kumimoji="1" lang="ko-KR" altLang="en-US" dirty="0"/>
              <a:t>다시 모델의 </a:t>
            </a:r>
            <a:r>
              <a:rPr kumimoji="1" lang="ko-KR" altLang="en-US" dirty="0" err="1"/>
              <a:t>디멘젼으로</a:t>
            </a:r>
            <a:r>
              <a:rPr kumimoji="1" lang="ko-KR" altLang="en-US" dirty="0"/>
              <a:t> 프로젝트해줌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8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Robust : </a:t>
            </a:r>
            <a:r>
              <a:rPr kumimoji="1" lang="ko-Kore-KR" altLang="en-US" dirty="0"/>
              <a:t>길이와 상관없어짐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Pre-norm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: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층 정규화는 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텐서의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마지막 차원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에 대해서 평균과 분산을 구하고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이를 가지고 어떤 수식을 통해 값을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정규화하여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학습을 돕습니다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 </a:t>
            </a:r>
          </a:p>
          <a:p>
            <a:endParaRPr kumimoji="1" lang="en-US" altLang="ko-Kore-KR" sz="1200" b="0" i="0" u="none" strike="noStrike" kern="1200" dirty="0"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+mn-cs"/>
            </a:endParaRPr>
          </a:p>
          <a:p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저런 문제 때문에 원래 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warm up stage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나 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learning rate 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조정이 필요한데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pre </a:t>
            </a:r>
            <a:r>
              <a:rPr kumimoji="1" lang="en-US" altLang="ko-Kore-K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nomalizaion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은 그거 없이 할 수 있음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3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53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트랜스 포머에 비해 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ko-KR" altLang="en-US" dirty="0"/>
              <a:t>밑에 </a:t>
            </a:r>
            <a:r>
              <a:rPr kumimoji="1" lang="ko-KR" altLang="en-US" dirty="0" err="1"/>
              <a:t>세개는</a:t>
            </a:r>
            <a:r>
              <a:rPr kumimoji="1" lang="ko-KR" altLang="en-US" dirty="0"/>
              <a:t> 사이즈 별 </a:t>
            </a:r>
            <a:r>
              <a:rPr kumimoji="1" lang="en-US" altLang="ko-KR" dirty="0"/>
              <a:t>CNN </a:t>
            </a:r>
            <a:r>
              <a:rPr kumimoji="1" lang="ko-KR" altLang="en-US" dirty="0"/>
              <a:t>모델 </a:t>
            </a:r>
            <a:endParaRPr kumimoji="1" lang="en-US" altLang="ko-KR" dirty="0"/>
          </a:p>
          <a:p>
            <a:r>
              <a:rPr kumimoji="1" lang="en-US" altLang="ko-Kore-KR" dirty="0"/>
              <a:t>Libri dataset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6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AI hub </a:t>
            </a:r>
            <a:r>
              <a:rPr lang="ko-KR" altLang="en-US" sz="3200" dirty="0"/>
              <a:t>요약 데이터</a:t>
            </a:r>
            <a:endParaRPr lang="en-US" altLang="ko-KR" sz="3200" dirty="0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2021.07.28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AFF3-9AAB-B240-8021-006B6D5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KoBART</a:t>
            </a:r>
            <a:r>
              <a:rPr lang="en-US" altLang="ko-Kore-KR" dirty="0"/>
              <a:t>/T5 </a:t>
            </a:r>
            <a:r>
              <a:rPr lang="ko-Kore-KR" altLang="en-US" dirty="0"/>
              <a:t>데이터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93DD-AB13-5546-AEC7-91380B55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 err="1"/>
              <a:t>KoBART</a:t>
            </a:r>
            <a:endParaRPr lang="en-US" altLang="ko-Kore-KR" dirty="0"/>
          </a:p>
          <a:p>
            <a:r>
              <a:rPr lang="en-US" altLang="ko-Kore-KR" dirty="0" err="1"/>
              <a:t>Dacon</a:t>
            </a:r>
            <a:r>
              <a:rPr lang="en-US" altLang="ko-Kore-KR" dirty="0"/>
              <a:t> </a:t>
            </a:r>
            <a:r>
              <a:rPr lang="ko-Kore-KR" altLang="en-US" dirty="0"/>
              <a:t>한국어 문서 생성요약 경진대회 학습데이터에서 임의로 생성</a:t>
            </a:r>
            <a:endParaRPr lang="en-US" altLang="ko-Kore-KR" dirty="0"/>
          </a:p>
          <a:p>
            <a:r>
              <a:rPr lang="en-US" altLang="ko-Kore-KR" dirty="0"/>
              <a:t>Train data : 34,242</a:t>
            </a:r>
            <a:r>
              <a:rPr lang="ko-Kore-KR" altLang="en-US" dirty="0"/>
              <a:t>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Test data : 8,501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Abstractive summarization </a:t>
            </a:r>
          </a:p>
          <a:p>
            <a:pPr lvl="1"/>
            <a:r>
              <a:rPr lang="ko-KR" altLang="en-US" dirty="0"/>
              <a:t>사람이 생성한 요약문 </a:t>
            </a:r>
            <a:endParaRPr lang="en-US" altLang="ko-KR" dirty="0"/>
          </a:p>
          <a:p>
            <a:r>
              <a:rPr lang="en-US" altLang="ko-KR" dirty="0"/>
              <a:t>News : summary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News : </a:t>
            </a:r>
            <a:r>
              <a:rPr lang="ko-KR" altLang="en-US" dirty="0"/>
              <a:t>기사 전체 내용 </a:t>
            </a:r>
            <a:endParaRPr lang="en-US" altLang="ko-KR" dirty="0"/>
          </a:p>
          <a:p>
            <a:r>
              <a:rPr lang="en-US" altLang="ko-KR" dirty="0"/>
              <a:t>T5</a:t>
            </a:r>
          </a:p>
          <a:p>
            <a:r>
              <a:rPr lang="ko-KR" altLang="en-US" dirty="0"/>
              <a:t>국립 </a:t>
            </a:r>
            <a:r>
              <a:rPr lang="ko-KR" altLang="en-US" dirty="0" err="1"/>
              <a:t>국어원</a:t>
            </a:r>
            <a:r>
              <a:rPr lang="ko-KR" altLang="en-US" dirty="0"/>
              <a:t> 모두의 말뭉치의 비정형 코퍼스 일부를 사용</a:t>
            </a:r>
            <a:endParaRPr lang="en-US" altLang="ko-KR" dirty="0"/>
          </a:p>
          <a:p>
            <a:r>
              <a:rPr lang="ko-KR" altLang="en-US" dirty="0"/>
              <a:t>신문기사</a:t>
            </a:r>
            <a:r>
              <a:rPr lang="en-US" altLang="ko-KR" dirty="0"/>
              <a:t>, </a:t>
            </a:r>
            <a:r>
              <a:rPr lang="ko-KR" altLang="en-US" dirty="0"/>
              <a:t>문어</a:t>
            </a:r>
            <a:r>
              <a:rPr lang="en-US" altLang="ko-KR" dirty="0"/>
              <a:t>, </a:t>
            </a:r>
            <a:r>
              <a:rPr lang="ko-KR" altLang="en-US" dirty="0"/>
              <a:t>구어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Web text, Messenger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319DC-FFB1-3347-893E-A082621A2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0DE91A3-7575-7F45-873E-632ADC737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55316"/>
              </p:ext>
            </p:extLst>
          </p:nvPr>
        </p:nvGraphicFramePr>
        <p:xfrm>
          <a:off x="945569" y="5085184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60">
                  <a:extLst>
                    <a:ext uri="{9D8B030D-6E8A-4147-A177-3AD203B41FA5}">
                      <a16:colId xmlns:a16="http://schemas.microsoft.com/office/drawing/2014/main" val="251086809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6968453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5467836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1863860"/>
                    </a:ext>
                  </a:extLst>
                </a:gridCol>
                <a:gridCol w="1501800">
                  <a:extLst>
                    <a:ext uri="{9D8B030D-6E8A-4147-A177-3AD203B41FA5}">
                      <a16:colId xmlns:a16="http://schemas.microsoft.com/office/drawing/2014/main" val="71879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Ke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Ke.newslike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Ko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Ko.newslike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4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Train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39,344,633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36,534,568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25,545,302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22,735,237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Validation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39,283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36,452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25,450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22,619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4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1C6C-E64A-0345-8899-2C0E0C9E38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ore-KR" dirty="0"/>
              <a:t>Conformer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05AEC-9A9D-5E45-9DA1-D67A0F6DD14F}"/>
              </a:ext>
            </a:extLst>
          </p:cNvPr>
          <p:cNvSpPr txBox="1"/>
          <p:nvPr/>
        </p:nvSpPr>
        <p:spPr>
          <a:xfrm>
            <a:off x="647056" y="3424297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3600" b="0" dirty="0">
                <a:latin typeface="+mn-lt"/>
              </a:rPr>
              <a:t>Conformer: Convolution-augmented Transformer for Speech Recognition </a:t>
            </a:r>
            <a:endParaRPr lang="en-US" altLang="ko-Kore-KR" sz="3600" dirty="0">
              <a:latin typeface="+mn-lt"/>
            </a:endParaRPr>
          </a:p>
          <a:p>
            <a:r>
              <a:rPr lang="en-US" altLang="ko-Kore-KR" b="0" i="1" dirty="0">
                <a:latin typeface="+mn-lt"/>
              </a:rPr>
              <a:t>Anmol Gulati, James Qin, Chung-Cheng Chiu, Niki Parmar, Yu Zhang, </a:t>
            </a:r>
            <a:r>
              <a:rPr lang="en-US" altLang="ko-Kore-KR" b="0" i="1" dirty="0" err="1">
                <a:latin typeface="+mn-lt"/>
              </a:rPr>
              <a:t>Jiahui</a:t>
            </a:r>
            <a:r>
              <a:rPr lang="en-US" altLang="ko-Kore-KR" b="0" i="1" dirty="0">
                <a:latin typeface="+mn-lt"/>
              </a:rPr>
              <a:t> Yu, Wei Han, </a:t>
            </a:r>
            <a:r>
              <a:rPr lang="en-US" altLang="ko-Kore-KR" b="0" i="1" dirty="0" err="1">
                <a:latin typeface="+mn-lt"/>
              </a:rPr>
              <a:t>Shibo</a:t>
            </a:r>
            <a:r>
              <a:rPr lang="en-US" altLang="ko-Kore-KR" b="0" i="1" dirty="0">
                <a:latin typeface="+mn-lt"/>
              </a:rPr>
              <a:t> Wang, </a:t>
            </a:r>
            <a:r>
              <a:rPr lang="en-US" altLang="ko-Kore-KR" b="0" i="1" dirty="0" err="1">
                <a:latin typeface="+mn-lt"/>
              </a:rPr>
              <a:t>Zhengdong</a:t>
            </a:r>
            <a:r>
              <a:rPr lang="en-US" altLang="ko-Kore-KR" b="0" i="1" dirty="0">
                <a:latin typeface="+mn-lt"/>
              </a:rPr>
              <a:t> Zhang, </a:t>
            </a:r>
            <a:r>
              <a:rPr lang="en-US" altLang="ko-Kore-KR" b="0" i="1" dirty="0" err="1">
                <a:latin typeface="+mn-lt"/>
              </a:rPr>
              <a:t>Yonghui</a:t>
            </a:r>
            <a:r>
              <a:rPr lang="en-US" altLang="ko-Kore-KR" b="0" i="1" dirty="0">
                <a:latin typeface="+mn-lt"/>
              </a:rPr>
              <a:t> Wu, </a:t>
            </a:r>
            <a:r>
              <a:rPr lang="en-US" altLang="ko-Kore-KR" b="0" i="1" dirty="0" err="1">
                <a:latin typeface="+mn-lt"/>
              </a:rPr>
              <a:t>Ruoming</a:t>
            </a:r>
            <a:r>
              <a:rPr lang="en-US" altLang="ko-Kore-KR" b="0" i="1" dirty="0">
                <a:latin typeface="+mn-lt"/>
              </a:rPr>
              <a:t> Pang </a:t>
            </a:r>
            <a:endParaRPr lang="en-US" altLang="ko-Kore-KR" b="0" dirty="0">
              <a:latin typeface="+mn-lt"/>
            </a:endParaRPr>
          </a:p>
          <a:p>
            <a:r>
              <a:rPr lang="en-US" altLang="ko-Kore-KR" b="0" dirty="0">
                <a:latin typeface="+mn-lt"/>
              </a:rPr>
              <a:t>Google Inc.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710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8AD1-7FCD-2F40-B8D0-F663466A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Conformer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DD2D-EEE3-B545-B37D-F27E6396A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60952E-A3F8-4942-BDAF-0477E1A2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CNN + Transformer</a:t>
            </a:r>
          </a:p>
          <a:p>
            <a:pPr lvl="1"/>
            <a:r>
              <a:rPr kumimoji="1" lang="en-US" altLang="ko-Kore-KR" dirty="0"/>
              <a:t>CNN : local feat</a:t>
            </a:r>
            <a:r>
              <a:rPr lang="en-US" altLang="ko-Kore-KR" dirty="0"/>
              <a:t>ure</a:t>
            </a:r>
            <a:r>
              <a:rPr lang="ko-KR" altLang="en-US" dirty="0"/>
              <a:t>는 잘 잡아내지만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에는 약함</a:t>
            </a:r>
            <a:endParaRPr lang="en-US" altLang="ko-KR" dirty="0"/>
          </a:p>
          <a:p>
            <a:pPr lvl="1"/>
            <a:r>
              <a:rPr lang="en-US" altLang="ko-KR" dirty="0"/>
              <a:t>Transformer :</a:t>
            </a:r>
            <a:r>
              <a:rPr lang="ko-KR" altLang="en-US" dirty="0"/>
              <a:t> </a:t>
            </a:r>
            <a:r>
              <a:rPr lang="ko-KR" altLang="en-US" dirty="0" err="1"/>
              <a:t>어텐션을</a:t>
            </a:r>
            <a:r>
              <a:rPr lang="ko-KR" altLang="en-US" dirty="0"/>
              <a:t> 통해 </a:t>
            </a:r>
            <a:r>
              <a:rPr lang="en-US" altLang="ko-KR" dirty="0"/>
              <a:t>global-context</a:t>
            </a:r>
            <a:r>
              <a:rPr lang="ko-KR" altLang="en-US" dirty="0"/>
              <a:t>는 잘 표현하지만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에 비해 </a:t>
            </a:r>
            <a:r>
              <a:rPr lang="en-US" altLang="ko-KR" dirty="0"/>
              <a:t>local </a:t>
            </a:r>
            <a:r>
              <a:rPr lang="en-US" altLang="ko-KR" dirty="0" err="1"/>
              <a:t>contex</a:t>
            </a:r>
            <a:r>
              <a:rPr lang="ko-KR" altLang="en-US" dirty="0"/>
              <a:t>에 대한 표현의 질은 떨어짐</a:t>
            </a:r>
            <a:endParaRPr lang="en-US" altLang="ko-KR" dirty="0"/>
          </a:p>
          <a:p>
            <a:pPr lvl="1"/>
            <a:r>
              <a:rPr lang="en-US" altLang="ko-KR" dirty="0"/>
              <a:t>=&gt;</a:t>
            </a:r>
            <a:r>
              <a:rPr lang="ko-KR" altLang="en-US" dirty="0"/>
              <a:t> 두개를 합쳐보자</a:t>
            </a:r>
            <a:endParaRPr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134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8AD1-7FCD-2F40-B8D0-F663466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Conformer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771EE8-C13B-1447-8118-41C71A0DB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" y="1143000"/>
            <a:ext cx="4442839" cy="5257800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62BE3A0-B499-4DDB-9A09-E92F587C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dirty="0" err="1"/>
              <a:t>기존</a:t>
            </a:r>
            <a:r>
              <a:rPr lang="en-US" dirty="0"/>
              <a:t> </a:t>
            </a:r>
            <a:r>
              <a:rPr lang="en-US" dirty="0" err="1"/>
              <a:t>트랜스포머</a:t>
            </a:r>
            <a:r>
              <a:rPr lang="en-US" dirty="0"/>
              <a:t> Encoder</a:t>
            </a:r>
          </a:p>
          <a:p>
            <a:pPr lvl="1"/>
            <a:r>
              <a:rPr lang="en-US" dirty="0"/>
              <a:t>MHSA – </a:t>
            </a:r>
            <a:r>
              <a:rPr lang="en-US" dirty="0" err="1"/>
              <a:t>LayerNorm</a:t>
            </a:r>
            <a:r>
              <a:rPr lang="en-US" dirty="0"/>
              <a:t> – FFN – </a:t>
            </a:r>
            <a:r>
              <a:rPr lang="en-US" dirty="0" err="1"/>
              <a:t>LayerNorm</a:t>
            </a:r>
            <a:endParaRPr lang="en-US" dirty="0"/>
          </a:p>
          <a:p>
            <a:r>
              <a:rPr lang="en-US" dirty="0"/>
              <a:t>Conformer Encoder</a:t>
            </a:r>
          </a:p>
          <a:p>
            <a:pPr lvl="1"/>
            <a:r>
              <a:rPr lang="en-US" dirty="0"/>
              <a:t>Half FFN - MHSA – CNN – Half FNN - </a:t>
            </a:r>
            <a:r>
              <a:rPr lang="en-US" dirty="0" err="1"/>
              <a:t>LayerNorm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DD2D-EEE3-B545-B37D-F27E6396A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81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182" y="1340768"/>
            <a:ext cx="4346778" cy="84464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9F58-2BF8-E14D-AB2F-8111B889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2467" y="1294054"/>
            <a:ext cx="5018733" cy="4943257"/>
          </a:xfrm>
        </p:spPr>
        <p:txBody>
          <a:bodyPr/>
          <a:lstStyle/>
          <a:p>
            <a:r>
              <a:rPr lang="en-US" altLang="ko-Kore-KR" dirty="0"/>
              <a:t>FFN module </a:t>
            </a:r>
          </a:p>
          <a:p>
            <a:pPr lvl="1"/>
            <a:r>
              <a:rPr lang="ko-Kore-KR" altLang="en-US" dirty="0"/>
              <a:t>기존 트랜스포머와 달리        </a:t>
            </a:r>
            <a:r>
              <a:rPr lang="en-US" altLang="ko-Kore-KR" dirty="0"/>
              <a:t>MHSA</a:t>
            </a:r>
            <a:r>
              <a:rPr lang="ko-Kore-KR" altLang="en-US" dirty="0"/>
              <a:t>모듈 앞에 반</a:t>
            </a:r>
            <a:r>
              <a:rPr lang="en-US" altLang="ko-Kore-KR" dirty="0"/>
              <a:t>, </a:t>
            </a:r>
            <a:r>
              <a:rPr lang="ko-Kore-KR" altLang="en-US" dirty="0"/>
              <a:t>뒤에 반씩 배치됨</a:t>
            </a:r>
            <a:endParaRPr lang="en-US" altLang="ko-Kore-KR" dirty="0"/>
          </a:p>
          <a:p>
            <a:pPr lvl="1"/>
            <a:r>
              <a:rPr lang="ko-Kore-KR" altLang="en-US" dirty="0"/>
              <a:t>두개의 선형 변환</a:t>
            </a:r>
            <a:r>
              <a:rPr lang="en-US" altLang="ko-Kore-KR" dirty="0"/>
              <a:t>, </a:t>
            </a:r>
            <a:r>
              <a:rPr lang="ko-Kore-KR" altLang="en-US" dirty="0"/>
              <a:t>하나의 비선형 변환으로 구성</a:t>
            </a:r>
            <a:endParaRPr lang="en-US" altLang="ko-Kore-KR" dirty="0"/>
          </a:p>
          <a:p>
            <a:pPr lvl="1"/>
            <a:r>
              <a:rPr lang="en-US" altLang="ko-Kore-KR" dirty="0"/>
              <a:t>pre-norm residual units           + dropout -&gt; regularization</a:t>
            </a:r>
          </a:p>
          <a:p>
            <a:pPr lvl="1"/>
            <a:endParaRPr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E2155F-FB3F-974F-A25D-975C3AEA1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0" y="2396450"/>
            <a:ext cx="434677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7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2"/>
          <a:stretch/>
        </p:blipFill>
        <p:spPr>
          <a:xfrm>
            <a:off x="345329" y="1340768"/>
            <a:ext cx="4784472" cy="86409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9F58-2BF8-E14D-AB2F-8111B889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2420888"/>
            <a:ext cx="9228137" cy="3979912"/>
          </a:xfrm>
        </p:spPr>
        <p:txBody>
          <a:bodyPr/>
          <a:lstStyle/>
          <a:p>
            <a:r>
              <a:rPr lang="en-US" altLang="ko-Kore-KR" dirty="0"/>
              <a:t>MHSA</a:t>
            </a:r>
            <a:r>
              <a:rPr lang="ko-Kore-KR" altLang="en-US" dirty="0"/>
              <a:t> </a:t>
            </a:r>
            <a:r>
              <a:rPr lang="en-US" altLang="ko-Kore-KR" dirty="0"/>
              <a:t>module</a:t>
            </a:r>
          </a:p>
          <a:p>
            <a:pPr lvl="1"/>
            <a:r>
              <a:rPr kumimoji="1" lang="en-US" altLang="ko-Kore-KR" dirty="0"/>
              <a:t>Relative </a:t>
            </a:r>
            <a:r>
              <a:rPr kumimoji="1" lang="en-US" altLang="ko-Kore-KR" dirty="0" err="1"/>
              <a:t>posional</a:t>
            </a:r>
            <a:r>
              <a:rPr kumimoji="1" lang="en-US" altLang="ko-Kore-KR" dirty="0"/>
              <a:t> enc</a:t>
            </a:r>
            <a:r>
              <a:rPr lang="en-US" altLang="ko-Kore-KR" dirty="0"/>
              <a:t>oding : input </a:t>
            </a:r>
            <a:r>
              <a:rPr lang="ko-Kore-KR" altLang="en-US" dirty="0"/>
              <a:t>길이에 대해 </a:t>
            </a:r>
            <a:r>
              <a:rPr lang="en-US" altLang="ko-Kore-KR" dirty="0"/>
              <a:t>robust</a:t>
            </a:r>
          </a:p>
          <a:p>
            <a:pPr lvl="1"/>
            <a:r>
              <a:rPr lang="en-US" altLang="ko-Kore-KR" dirty="0"/>
              <a:t>Pre-norm : </a:t>
            </a:r>
            <a:r>
              <a:rPr lang="ko-Kore-KR" altLang="en-US" dirty="0"/>
              <a:t>깊은 모델 학습을 원할하게 함</a:t>
            </a:r>
            <a:endParaRPr lang="en-US" altLang="ko-Kore-KR" dirty="0"/>
          </a:p>
          <a:p>
            <a:pPr lvl="2"/>
            <a:r>
              <a:rPr kumimoji="1" lang="ko-KR" altLang="en-US" dirty="0"/>
              <a:t>기존 트랜스포머</a:t>
            </a:r>
            <a:r>
              <a:rPr lang="ko-KR" altLang="en-US" dirty="0"/>
              <a:t>와 달리 </a:t>
            </a:r>
            <a:r>
              <a:rPr lang="en-US" altLang="ko-KR" dirty="0"/>
              <a:t>layer normalization</a:t>
            </a:r>
            <a:r>
              <a:rPr lang="ko-KR" altLang="en-US" dirty="0"/>
              <a:t>을 먼저 한 후 </a:t>
            </a:r>
            <a:r>
              <a:rPr lang="ko-KR" altLang="en-US" dirty="0" err="1"/>
              <a:t>어텐션으로</a:t>
            </a:r>
            <a:endParaRPr lang="en-US" altLang="ko-KR" dirty="0"/>
          </a:p>
          <a:p>
            <a:pPr lvl="2"/>
            <a:r>
              <a:rPr lang="ko-KR" altLang="en-US" dirty="0"/>
              <a:t>마지막에 </a:t>
            </a:r>
            <a:r>
              <a:rPr lang="en-US" altLang="ko-KR" dirty="0"/>
              <a:t>layer normalization : layer </a:t>
            </a:r>
            <a:r>
              <a:rPr lang="ko-KR" altLang="en-US" dirty="0"/>
              <a:t>개수와 상관없이 일정한 값으로 정규화</a:t>
            </a:r>
            <a:endParaRPr lang="en-US" altLang="ko-KR" dirty="0"/>
          </a:p>
          <a:p>
            <a:pPr lvl="3"/>
            <a:r>
              <a:rPr lang="ko-KR" altLang="en-US" dirty="0"/>
              <a:t>레이어가 많아질 수록 마지막 레이어에 걸리는 </a:t>
            </a:r>
            <a:r>
              <a:rPr lang="en-US" altLang="ko-KR" dirty="0"/>
              <a:t>gradient</a:t>
            </a:r>
            <a:r>
              <a:rPr lang="ko-KR" altLang="en-US" dirty="0"/>
              <a:t>가 줄어듦</a:t>
            </a:r>
            <a:endParaRPr lang="en-US" altLang="ko-KR" dirty="0"/>
          </a:p>
          <a:p>
            <a:pPr lvl="2"/>
            <a:r>
              <a:rPr lang="en-US" altLang="ko-KR" dirty="0"/>
              <a:t>Pre-normalization : layer</a:t>
            </a:r>
            <a:r>
              <a:rPr lang="ko-KR" altLang="en-US" dirty="0"/>
              <a:t>에 비례하여 커지는 값으로 정규화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603" y="1268760"/>
            <a:ext cx="7191329" cy="10801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E579F58-2BF8-E14D-AB2F-8111B88979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8604" y="2564904"/>
                <a:ext cx="9094021" cy="3835896"/>
              </a:xfrm>
            </p:spPr>
            <p:txBody>
              <a:bodyPr/>
              <a:lstStyle/>
              <a:p>
                <a:r>
                  <a:rPr kumimoji="1" lang="en-US" altLang="ko-Kore-KR" dirty="0"/>
                  <a:t>CNN module</a:t>
                </a:r>
              </a:p>
              <a:p>
                <a:pPr lvl="1"/>
                <a:r>
                  <a:rPr lang="en-US" altLang="ko-Kore-KR" dirty="0"/>
                  <a:t>Pointwise convolution </a:t>
                </a:r>
              </a:p>
              <a:p>
                <a:pPr lvl="1"/>
                <a:r>
                  <a:rPr lang="en-US" altLang="ko-Kore-KR" dirty="0"/>
                  <a:t>GLU Activation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US" altLang="ko-Kore-KR" b="1" dirty="0"/>
              </a:p>
              <a:p>
                <a:pPr lvl="1"/>
                <a:r>
                  <a:rPr kumimoji="1" lang="en-US" altLang="ko-Kore-KR" dirty="0" err="1"/>
                  <a:t>Depthwise</a:t>
                </a:r>
                <a:r>
                  <a:rPr kumimoji="1" lang="en-US" altLang="ko-Kore-KR" dirty="0"/>
                  <a:t> Convolution</a:t>
                </a:r>
              </a:p>
              <a:p>
                <a:pPr lvl="1"/>
                <a:r>
                  <a:rPr lang="en-US" altLang="ko-Kore-KR" dirty="0"/>
                  <a:t>Swish Activation 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E579F58-2BF8-E14D-AB2F-8111B8897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8604" y="2564904"/>
                <a:ext cx="9094021" cy="3835896"/>
              </a:xfrm>
              <a:blipFill>
                <a:blip r:embed="rId4"/>
                <a:stretch>
                  <a:fillRect l="-418" t="-19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9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BC2CC8-A48A-420C-8798-674622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dirty="0"/>
              <a:t>Pointwise Convolution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299F8E-7609-EE42-8406-739981505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198165"/>
            <a:ext cx="4464496" cy="3147469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2420EAD-847A-4D2D-A5CE-ACC06044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dirty="0" err="1"/>
              <a:t>커널의</a:t>
            </a:r>
            <a:r>
              <a:rPr lang="en-US" dirty="0"/>
              <a:t> </a:t>
            </a:r>
            <a:r>
              <a:rPr lang="en-US" dirty="0" err="1"/>
              <a:t>크기를</a:t>
            </a:r>
            <a:r>
              <a:rPr lang="en-US" dirty="0"/>
              <a:t> 1x1으로 </a:t>
            </a:r>
            <a:r>
              <a:rPr lang="en-US" dirty="0" err="1"/>
              <a:t>고정</a:t>
            </a:r>
            <a:endParaRPr lang="en-US" dirty="0"/>
          </a:p>
          <a:p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채널들에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연산만</a:t>
            </a:r>
            <a:r>
              <a:rPr lang="en-US" dirty="0"/>
              <a:t> </a:t>
            </a:r>
            <a:r>
              <a:rPr lang="en-US" dirty="0" err="1"/>
              <a:t>수행한다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때문에 </a:t>
            </a:r>
            <a:r>
              <a:rPr lang="en-US" altLang="ko-KR" dirty="0"/>
              <a:t>output </a:t>
            </a:r>
            <a:r>
              <a:rPr lang="ko-KR" altLang="en-US" dirty="0"/>
              <a:t>크기는 변하지 않고</a:t>
            </a:r>
            <a:r>
              <a:rPr lang="en-US" altLang="ko-KR" dirty="0"/>
              <a:t>, channel</a:t>
            </a:r>
            <a:r>
              <a:rPr lang="ko-KR" altLang="en-US" dirty="0"/>
              <a:t>의 개수를 조절할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Dimensional reduction</a:t>
            </a:r>
            <a:r>
              <a:rPr lang="ko-KR" altLang="en-US" dirty="0"/>
              <a:t>을 위해 많이 쓰이고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추후의 </a:t>
            </a:r>
            <a:r>
              <a:rPr lang="ko-KR" altLang="en-US" dirty="0" err="1"/>
              <a:t>연산량을</a:t>
            </a:r>
            <a:r>
              <a:rPr lang="ko-KR" altLang="en-US" dirty="0"/>
              <a:t> 줄일 수 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FF928-B68F-E746-9C67-A1A001BC2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64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5F4D-4918-7C44-A22D-6D9EAEEE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1D </a:t>
            </a:r>
            <a:r>
              <a:rPr lang="en-US" altLang="ko-Kore-KR" dirty="0" err="1"/>
              <a:t>Depthwise</a:t>
            </a:r>
            <a:r>
              <a:rPr lang="en-US" altLang="ko-Kore-KR" dirty="0"/>
              <a:t> convolution</a:t>
            </a:r>
            <a:endParaRPr kumimoji="1" lang="ko-Kore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9D95B84-CA10-8A41-99B1-6EC5C492C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488" y="2548135"/>
            <a:ext cx="4464050" cy="2447530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145F6C8-A270-44EC-9C63-D9AB736C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lang="ko-KR" altLang="en-US" b="0" dirty="0" err="1"/>
              <a:t>연산량을</a:t>
            </a:r>
            <a:r>
              <a:rPr lang="ko-KR" altLang="en-US" b="0" dirty="0"/>
              <a:t> 줄이기 위해 소개된 </a:t>
            </a:r>
            <a:r>
              <a:rPr lang="ko-KR" altLang="en-US" b="0" dirty="0" err="1"/>
              <a:t>컨볼루션</a:t>
            </a:r>
            <a:endParaRPr lang="ko-KR" altLang="en-US" b="0" dirty="0"/>
          </a:p>
          <a:p>
            <a:r>
              <a:rPr lang="ko-KR" altLang="en-US" b="0" dirty="0"/>
              <a:t>각 채널마다 일반 </a:t>
            </a:r>
            <a:r>
              <a:rPr lang="ko-KR" altLang="en-US" b="0" dirty="0" err="1"/>
              <a:t>컨볼루션을</a:t>
            </a:r>
            <a:r>
              <a:rPr lang="ko-KR" altLang="en-US" b="0" dirty="0"/>
              <a:t> 독립적으로 적용</a:t>
            </a:r>
            <a:endParaRPr lang="en-US" altLang="ko-KR" b="0" dirty="0"/>
          </a:p>
          <a:p>
            <a:pPr lvl="1"/>
            <a:r>
              <a:rPr lang="ko-KR" altLang="en-US" b="0" dirty="0"/>
              <a:t>각 채널마다 커널이 존재</a:t>
            </a:r>
          </a:p>
          <a:p>
            <a:r>
              <a:rPr lang="ko-KR" altLang="en-US" b="0" dirty="0" err="1"/>
              <a:t>컨볼루션이</a:t>
            </a:r>
            <a:r>
              <a:rPr lang="ko-KR" altLang="en-US" b="0" dirty="0"/>
              <a:t> 같은 채널 내에서만 계산되어야 하므로 입력 시퀀스의 채널 수 와 출력 시퀀스의 채널 수가 동일하다</a:t>
            </a:r>
            <a:r>
              <a:rPr lang="en-US" altLang="ko-KR" b="0" dirty="0"/>
              <a:t>.</a:t>
            </a:r>
          </a:p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9B2B6-2CA5-714A-B9C4-230836FE8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322B-E983-0440-BA87-2E1D67D2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853CF03-9333-FA4D-BA76-79F175CF3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44" y="1098401"/>
            <a:ext cx="7511311" cy="5145244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15431-9FBB-9D4B-9981-B72D43A9E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BA240F-8FD2-B44B-A9D6-1B2FA5A43512}"/>
              </a:ext>
            </a:extLst>
          </p:cNvPr>
          <p:cNvSpPr/>
          <p:nvPr/>
        </p:nvSpPr>
        <p:spPr bwMode="auto">
          <a:xfrm>
            <a:off x="4952999" y="4005064"/>
            <a:ext cx="3541713" cy="28803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20CC2-28C4-CA4D-9BEB-412B0E0B903A}"/>
              </a:ext>
            </a:extLst>
          </p:cNvPr>
          <p:cNvSpPr/>
          <p:nvPr/>
        </p:nvSpPr>
        <p:spPr bwMode="auto">
          <a:xfrm>
            <a:off x="4974479" y="5517232"/>
            <a:ext cx="3541713" cy="28803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E5E72-51E5-8141-B9B7-4AD5D2703621}"/>
              </a:ext>
            </a:extLst>
          </p:cNvPr>
          <p:cNvSpPr txBox="1"/>
          <p:nvPr/>
        </p:nvSpPr>
        <p:spPr>
          <a:xfrm>
            <a:off x="3440832" y="1612032"/>
            <a:ext cx="129614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Libri dataset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697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hub </a:t>
            </a:r>
            <a:r>
              <a:rPr lang="ko-KR" altLang="en-US" dirty="0"/>
              <a:t>요약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자료 </a:t>
            </a:r>
            <a:r>
              <a:rPr lang="en-US" altLang="ko-KR" dirty="0"/>
              <a:t>/</a:t>
            </a:r>
            <a:r>
              <a:rPr lang="ko-KR" altLang="en-US" dirty="0"/>
              <a:t> 도서 자료 </a:t>
            </a:r>
            <a:r>
              <a:rPr lang="en-US" altLang="ko-KR" dirty="0"/>
              <a:t>/</a:t>
            </a:r>
            <a:r>
              <a:rPr lang="ko-KR" altLang="en-US" dirty="0"/>
              <a:t> 문서 요약 텍스트로 구성</a:t>
            </a:r>
            <a:endParaRPr lang="en-US" altLang="ko-KR" dirty="0"/>
          </a:p>
          <a:p>
            <a:r>
              <a:rPr lang="ko-KR" altLang="en-US" dirty="0" err="1"/>
              <a:t>도서자료</a:t>
            </a:r>
            <a:r>
              <a:rPr lang="en-US" altLang="ko-KR" dirty="0"/>
              <a:t>, </a:t>
            </a:r>
            <a:r>
              <a:rPr lang="ko-KR" altLang="en-US" dirty="0"/>
              <a:t>문서 요약 텍스트 </a:t>
            </a:r>
            <a:r>
              <a:rPr lang="en-US" altLang="ko-KR" dirty="0"/>
              <a:t>-&gt; </a:t>
            </a:r>
            <a:r>
              <a:rPr lang="ko-KR" altLang="en-US" dirty="0"/>
              <a:t> </a:t>
            </a:r>
            <a:r>
              <a:rPr lang="en-US" altLang="ko-KR" dirty="0"/>
              <a:t>abstractive summarization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논문 자료 </a:t>
            </a:r>
            <a:r>
              <a:rPr lang="en-US" altLang="ko-KR" dirty="0"/>
              <a:t>: extractive summarization data</a:t>
            </a:r>
            <a:r>
              <a:rPr lang="ko-KR" altLang="en-US" dirty="0" err="1"/>
              <a:t>를</a:t>
            </a:r>
            <a:r>
              <a:rPr lang="ko-KR" altLang="en-US" dirty="0"/>
              <a:t> 제공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70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7B5E3-74F1-074E-BE36-241979D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논문</a:t>
            </a:r>
            <a:r>
              <a:rPr kumimoji="1" lang="ko-KR" altLang="en-US" dirty="0"/>
              <a:t> 자료 요약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DE4CE-C317-4C43-B9DC-E8B9C764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69</a:t>
            </a:r>
            <a:r>
              <a:rPr lang="en-US" altLang="ko-KR" dirty="0"/>
              <a:t>,</a:t>
            </a:r>
            <a:r>
              <a:rPr kumimoji="1" lang="en-US" altLang="ko-KR" dirty="0"/>
              <a:t>641</a:t>
            </a:r>
            <a:r>
              <a:rPr kumimoji="1" lang="ko-KR" altLang="en-US" dirty="0"/>
              <a:t>개</a:t>
            </a:r>
            <a:endParaRPr kumimoji="1" lang="en-US" altLang="ko-Kore-KR" dirty="0"/>
          </a:p>
          <a:p>
            <a:r>
              <a:rPr kumimoji="1" lang="en-US" altLang="ko-Kore-KR" dirty="0"/>
              <a:t>Train :</a:t>
            </a:r>
            <a:r>
              <a:rPr kumimoji="1" lang="ko-KR" altLang="en-US" dirty="0"/>
              <a:t> </a:t>
            </a:r>
            <a:r>
              <a:rPr kumimoji="1" lang="en-US" altLang="ko-KR" dirty="0"/>
              <a:t>396</a:t>
            </a:r>
            <a:r>
              <a:rPr lang="en-US" altLang="ko-KR" dirty="0"/>
              <a:t>,580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kumimoji="1" lang="ko-KR" altLang="en-US" dirty="0"/>
              <a:t>논문 </a:t>
            </a:r>
            <a:r>
              <a:rPr lang="en-US" altLang="ko-KR" dirty="0"/>
              <a:t>: 144,280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특허 </a:t>
            </a:r>
            <a:r>
              <a:rPr lang="en-US" altLang="ko-KR" dirty="0"/>
              <a:t>: 252,300</a:t>
            </a:r>
            <a:r>
              <a:rPr lang="ko-KR" altLang="en-US" dirty="0"/>
              <a:t>개 </a:t>
            </a:r>
            <a:endParaRPr kumimoji="1" lang="en-US" altLang="ko-Kore-KR" dirty="0"/>
          </a:p>
          <a:p>
            <a:r>
              <a:rPr lang="en-US" altLang="ko-Kore-KR" dirty="0"/>
              <a:t>Validation: </a:t>
            </a:r>
            <a:r>
              <a:rPr lang="en-US" altLang="ko-KR" dirty="0"/>
              <a:t>73,061</a:t>
            </a:r>
            <a:r>
              <a:rPr lang="ko-KR" altLang="en-US" dirty="0"/>
              <a:t>개</a:t>
            </a:r>
            <a:endParaRPr lang="en-US" altLang="ko-Kore-KR" dirty="0"/>
          </a:p>
          <a:p>
            <a:pPr lvl="1"/>
            <a:r>
              <a:rPr lang="ko-Kore-KR" altLang="en-US" dirty="0"/>
              <a:t>논문 </a:t>
            </a:r>
            <a:r>
              <a:rPr lang="en-US" altLang="ko-Kore-KR" dirty="0"/>
              <a:t>: </a:t>
            </a:r>
            <a:r>
              <a:rPr lang="en-US" altLang="ko-KR" dirty="0"/>
              <a:t>18,061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특허 </a:t>
            </a:r>
            <a:r>
              <a:rPr lang="en-US" altLang="ko-KR" dirty="0"/>
              <a:t>: 55,000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kumimoji="1" lang="ko-KR" altLang="en-US" dirty="0"/>
              <a:t>전체 요약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섹션만 요약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1"/>
            <a:r>
              <a:rPr kumimoji="1" lang="ko-KR" altLang="en-US" dirty="0"/>
              <a:t>전체 요약은 논문의 초록을 이용하여 학습시켰다</a:t>
            </a:r>
            <a:r>
              <a:rPr kumimoji="1" lang="en-US" altLang="ko-KR" dirty="0"/>
              <a:t>.</a:t>
            </a:r>
          </a:p>
          <a:p>
            <a:pPr lvl="1"/>
            <a:r>
              <a:rPr lang="ko-KR" altLang="en-US" dirty="0"/>
              <a:t>섹션 요약은</a:t>
            </a:r>
            <a:endParaRPr lang="en-US" altLang="ko-KR" dirty="0"/>
          </a:p>
          <a:p>
            <a:pPr lvl="2"/>
            <a:r>
              <a:rPr lang="ko-KR" altLang="en-US" dirty="0"/>
              <a:t>논문에서  연구배경</a:t>
            </a:r>
            <a:r>
              <a:rPr lang="en-US" altLang="ko-KR" dirty="0"/>
              <a:t>,</a:t>
            </a:r>
            <a:r>
              <a:rPr lang="ko-KR" altLang="en-US" dirty="0"/>
              <a:t> 연구목적</a:t>
            </a:r>
            <a:r>
              <a:rPr lang="en-US" altLang="ko-KR" dirty="0"/>
              <a:t>,</a:t>
            </a:r>
            <a:r>
              <a:rPr lang="ko-KR" altLang="en-US" dirty="0"/>
              <a:t> 연구방법</a:t>
            </a:r>
            <a:r>
              <a:rPr lang="en-US" altLang="ko-KR" dirty="0"/>
              <a:t>,</a:t>
            </a:r>
            <a:r>
              <a:rPr lang="ko-KR" altLang="en-US" dirty="0"/>
              <a:t> 연구결과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연구결론</a:t>
            </a:r>
            <a:r>
              <a:rPr lang="ko-KR" altLang="en-US" dirty="0"/>
              <a:t> 중 하나를 요약</a:t>
            </a:r>
            <a:endParaRPr lang="en-US" altLang="ko-KR" dirty="0"/>
          </a:p>
          <a:p>
            <a:pPr lvl="2"/>
            <a:r>
              <a:rPr lang="ko-KR" altLang="en-US" dirty="0"/>
              <a:t>특허에서 발명의 방법</a:t>
            </a:r>
            <a:r>
              <a:rPr lang="en-US" altLang="ko-KR" dirty="0"/>
              <a:t>, </a:t>
            </a:r>
            <a:r>
              <a:rPr lang="ko-KR" altLang="en-US" dirty="0"/>
              <a:t>발명의 원리 중 하나를 요약</a:t>
            </a:r>
            <a:endParaRPr lang="en-US" altLang="ko-KR" dirty="0"/>
          </a:p>
          <a:p>
            <a:pPr lvl="2"/>
            <a:r>
              <a:rPr lang="ko-KR" altLang="en-US" dirty="0"/>
              <a:t>어떤 부분인지는 데이터에 나와있지 않음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55DFD-272F-8B4F-B380-00874BCF7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7EF3-3FC3-A54D-8B83-1911554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94C14-8EDB-8341-9B74-A0D0D8AA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1500" dirty="0"/>
              <a:t>"</a:t>
            </a:r>
            <a:r>
              <a:rPr lang="en-US" altLang="ko-Kore-KR" sz="1500" dirty="0" err="1"/>
              <a:t>orginal_text</a:t>
            </a:r>
            <a:r>
              <a:rPr lang="en-US" altLang="ko-Kore-KR" sz="1500" dirty="0"/>
              <a:t>": "</a:t>
            </a:r>
            <a:r>
              <a:rPr lang="ko-KR" altLang="en-US" sz="1500" dirty="0"/>
              <a:t>기업은 지속적인 발전과 유지 존속을 위하여 순실현가능가치가 양</a:t>
            </a:r>
            <a:r>
              <a:rPr lang="en-US" altLang="ko-KR" sz="1500" dirty="0"/>
              <a:t>(</a:t>
            </a:r>
            <a:r>
              <a:rPr lang="ko-KR" altLang="en-US" sz="1500" dirty="0"/>
              <a:t>＋</a:t>
            </a:r>
            <a:r>
              <a:rPr lang="en-US" altLang="ko-KR" sz="1500" dirty="0"/>
              <a:t>)</a:t>
            </a:r>
            <a:r>
              <a:rPr lang="ko-KR" altLang="en-US" sz="1500" dirty="0"/>
              <a:t>인 투자활동을 수행할 필요성이 있으며 이러한 </a:t>
            </a:r>
            <a:r>
              <a:rPr lang="ko-KR" altLang="en-US" sz="1500" dirty="0" err="1"/>
              <a:t>투자활동은</a:t>
            </a:r>
            <a:r>
              <a:rPr lang="ko-KR" altLang="en-US" sz="1500" dirty="0"/>
              <a:t> 미래 성과 창출과 </a:t>
            </a:r>
            <a:r>
              <a:rPr lang="ko-KR" altLang="en-US" sz="1500" dirty="0" err="1"/>
              <a:t>가치증대에</a:t>
            </a:r>
            <a:r>
              <a:rPr lang="ko-KR" altLang="en-US" sz="1500" dirty="0"/>
              <a:t> 기여할 수 있다</a:t>
            </a:r>
            <a:r>
              <a:rPr lang="en-US" altLang="ko-KR" sz="1500" dirty="0"/>
              <a:t>. </a:t>
            </a:r>
            <a:r>
              <a:rPr lang="ko-KR" altLang="en-US" sz="1500" dirty="0">
                <a:highlight>
                  <a:srgbClr val="FFFF00"/>
                </a:highlight>
              </a:rPr>
              <a:t>효율적인 투자활동에서 중요한 부분을 차지하고 있는 요인 중 하나는 기업이 내부적으로 보유하고 있거나 외부적으로 지원받을 수 있는 자금으로 볼 수 있다</a:t>
            </a:r>
            <a:r>
              <a:rPr lang="en-US" altLang="ko-KR" sz="1500" dirty="0">
                <a:highlight>
                  <a:srgbClr val="FFFF00"/>
                </a:highlight>
              </a:rPr>
              <a:t>. </a:t>
            </a:r>
            <a:r>
              <a:rPr lang="ko-KR" altLang="en-US" sz="1500" dirty="0">
                <a:highlight>
                  <a:srgbClr val="FFFF00"/>
                </a:highlight>
              </a:rPr>
              <a:t>추진하고자 하는 투자활동과 관련하여 내부적으로 현금유보액이 부족할 경우 외부적인 현금 유입이 필요하며 기업은 차입 등과 관련된 </a:t>
            </a:r>
            <a:r>
              <a:rPr lang="ko-KR" altLang="en-US" sz="1500" dirty="0" err="1">
                <a:highlight>
                  <a:srgbClr val="FFFF00"/>
                </a:highlight>
              </a:rPr>
              <a:t>재무활동을</a:t>
            </a:r>
            <a:r>
              <a:rPr lang="ko-KR" altLang="en-US" sz="1500" dirty="0">
                <a:highlight>
                  <a:srgbClr val="FFFF00"/>
                </a:highlight>
              </a:rPr>
              <a:t> 통하여 자금을 지원받게 된다</a:t>
            </a:r>
            <a:r>
              <a:rPr lang="en-US" altLang="ko-KR" sz="1500" dirty="0"/>
              <a:t>. </a:t>
            </a:r>
            <a:r>
              <a:rPr lang="ko-KR" altLang="en-US" sz="1500" dirty="0"/>
              <a:t>이러한 </a:t>
            </a:r>
            <a:r>
              <a:rPr lang="ko-KR" altLang="en-US" sz="1500" dirty="0" err="1"/>
              <a:t>외부자금은</a:t>
            </a:r>
            <a:r>
              <a:rPr lang="ko-KR" altLang="en-US" sz="1500" dirty="0"/>
              <a:t> 이자비용과 같은 자금조달 관련 비용이 발생하기도 하며 만기일 혹은 </a:t>
            </a:r>
            <a:r>
              <a:rPr lang="ko-KR" altLang="en-US" sz="1500" dirty="0" err="1"/>
              <a:t>상환일이</a:t>
            </a:r>
            <a:r>
              <a:rPr lang="ko-KR" altLang="en-US" sz="1500" dirty="0"/>
              <a:t> 존재하여 </a:t>
            </a:r>
            <a:r>
              <a:rPr lang="ko-KR" altLang="en-US" sz="1500" dirty="0" err="1"/>
              <a:t>채무이행에</a:t>
            </a:r>
            <a:r>
              <a:rPr lang="ko-KR" altLang="en-US" sz="1500" dirty="0"/>
              <a:t> 대한 부담감을 가질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</a:t>
            </a:r>
            <a:r>
              <a:rPr lang="ko-KR" altLang="en-US" sz="1500" dirty="0" err="1"/>
              <a:t>부채계약과</a:t>
            </a:r>
            <a:r>
              <a:rPr lang="ko-KR" altLang="en-US" sz="1500" dirty="0"/>
              <a:t> 관련하여 불이행할 경우 계약 파기</a:t>
            </a:r>
            <a:r>
              <a:rPr lang="en-US" altLang="ko-KR" sz="1500" dirty="0"/>
              <a:t>, </a:t>
            </a:r>
            <a:r>
              <a:rPr lang="ko-KR" altLang="en-US" sz="1500" dirty="0"/>
              <a:t>추가자금 조달 등과 관련하여 제재의 어려움을 겪기 때문에 재무적으로 건전한 기업일 경우 외부로부터 자금조달이 용이하며 이러한 위험이나 부담이 상대적으로 낮아 투자활동을 원활히 수행할 가능성이 높다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회계분야 연구에서는 부채비율이 낮고 내부 </a:t>
            </a:r>
            <a:r>
              <a:rPr lang="ko-KR" altLang="en-US" sz="1500" dirty="0" err="1"/>
              <a:t>현금유보액</a:t>
            </a:r>
            <a:r>
              <a:rPr lang="ko-KR" altLang="en-US" sz="1500" dirty="0"/>
              <a:t> 수준이 높을수록 활발히 투자할 가능성이 높고 투자할 수 있는 자금에 대한 여유가 과잉투자 성향을 증대시킬 것으로 보았다</a:t>
            </a:r>
            <a:r>
              <a:rPr lang="en-US" altLang="ko-KR" sz="1500" dirty="0"/>
              <a:t>(</a:t>
            </a:r>
            <a:r>
              <a:rPr lang="en-US" altLang="ko-Kore-KR" sz="1500" dirty="0"/>
              <a:t>Blanchard et al. 1994; Richardson 2006; </a:t>
            </a:r>
            <a:r>
              <a:rPr lang="ko-KR" altLang="en-US" sz="1500" dirty="0" err="1"/>
              <a:t>김성신과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손판도</a:t>
            </a:r>
            <a:r>
              <a:rPr lang="ko-KR" altLang="en-US" sz="1500" dirty="0"/>
              <a:t> </a:t>
            </a:r>
            <a:r>
              <a:rPr lang="en-US" altLang="ko-KR" sz="1500" dirty="0"/>
              <a:t>2012 </a:t>
            </a:r>
            <a:r>
              <a:rPr lang="ko-KR" altLang="en-US" sz="1500" dirty="0"/>
              <a:t>등</a:t>
            </a:r>
            <a:r>
              <a:rPr lang="en-US" altLang="ko-KR" sz="1500" dirty="0"/>
              <a:t>).",</a:t>
            </a:r>
          </a:p>
          <a:p>
            <a:r>
              <a:rPr lang="en-US" altLang="ko-KR" sz="1500" dirty="0"/>
              <a:t>          "</a:t>
            </a:r>
            <a:r>
              <a:rPr lang="en-US" altLang="ko-Kore-KR" sz="1500" dirty="0" err="1"/>
              <a:t>summary_text</a:t>
            </a:r>
            <a:r>
              <a:rPr lang="en-US" altLang="ko-Kore-KR" sz="1500" dirty="0"/>
              <a:t>": "</a:t>
            </a:r>
            <a:r>
              <a:rPr lang="ko-KR" altLang="en-US" sz="1500" dirty="0"/>
              <a:t>효율적인 투자활동의 중요 요인 중 하나로 기업이 보유하거나 외부에서 지원받을 수 있는 자금이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추진하려는 투자활동과 관련하여 현금유보액이 부족할 경우 외부의 현금 유입이 필요하며</a:t>
            </a:r>
            <a:r>
              <a:rPr lang="en-US" altLang="ko-KR" sz="1500" dirty="0"/>
              <a:t>, </a:t>
            </a:r>
            <a:r>
              <a:rPr lang="ko-KR" altLang="en-US" sz="1500" dirty="0"/>
              <a:t>기업은 차입 등의 </a:t>
            </a:r>
            <a:r>
              <a:rPr lang="ko-KR" altLang="en-US" sz="1500" dirty="0" err="1"/>
              <a:t>재무활동을</a:t>
            </a:r>
            <a:r>
              <a:rPr lang="ko-KR" altLang="en-US" sz="1500" dirty="0"/>
              <a:t> 통해 자금을 지원받는다</a:t>
            </a:r>
            <a:r>
              <a:rPr lang="en-US" altLang="ko-KR" sz="1500" dirty="0"/>
              <a:t>."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29A85-48F2-BC4E-B7B4-C44FDA061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2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69EE-04EE-8C4E-98B6-8810D1BE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도서</a:t>
            </a:r>
            <a:r>
              <a:rPr kumimoji="1" lang="ko-KR" altLang="en-US" dirty="0"/>
              <a:t> 자료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CC04C-D7AB-584B-897E-76E1CDC7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기술과학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 사회과학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예술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기타</a:t>
            </a:r>
            <a:endParaRPr kumimoji="1" lang="en-US" altLang="ko-KR" dirty="0"/>
          </a:p>
          <a:p>
            <a:r>
              <a:rPr kumimoji="1" lang="ko-Kore-KR" altLang="en-US" dirty="0"/>
              <a:t>원문</a:t>
            </a:r>
            <a:r>
              <a:rPr kumimoji="1" lang="ko-KR" altLang="en-US" dirty="0"/>
              <a:t> 문단에서 주요 문장을 추출해서 자연스럽게 연결</a:t>
            </a:r>
            <a:r>
              <a:rPr kumimoji="1" lang="en-US" altLang="ko-KR" dirty="0"/>
              <a:t>,</a:t>
            </a:r>
            <a:r>
              <a:rPr kumimoji="1" lang="ko-KR" altLang="en-US" dirty="0"/>
              <a:t>요약하는 방법으로 구성</a:t>
            </a:r>
            <a:endParaRPr kumimoji="1" lang="en-US" altLang="ko-KR" dirty="0"/>
          </a:p>
          <a:p>
            <a:r>
              <a:rPr lang="ko-KR" altLang="en-US" dirty="0"/>
              <a:t>도서 내의 특정 문단을 요약 </a:t>
            </a:r>
            <a:r>
              <a:rPr kumimoji="1"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각 문단의 길이는 </a:t>
            </a:r>
            <a:r>
              <a:rPr lang="en-US" altLang="ko-KR" dirty="0"/>
              <a:t>300-1000</a:t>
            </a:r>
            <a:r>
              <a:rPr lang="ko-KR" altLang="en-US" dirty="0"/>
              <a:t>자로 한정 </a:t>
            </a:r>
            <a:endParaRPr lang="en-US" altLang="ko-KR" dirty="0"/>
          </a:p>
          <a:p>
            <a:r>
              <a:rPr kumimoji="1" lang="en-US" altLang="ko-Kore-KR" dirty="0"/>
              <a:t>Train :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160,002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lvl="1"/>
            <a:r>
              <a:rPr lang="ko-KR" altLang="en-US" dirty="0"/>
              <a:t>기술과학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23,918</a:t>
            </a:r>
            <a:r>
              <a:rPr lang="ko-KR" altLang="en-US" dirty="0"/>
              <a:t>개 </a:t>
            </a:r>
            <a:r>
              <a:rPr lang="en-US" altLang="ko-KR" dirty="0"/>
              <a:t>/</a:t>
            </a:r>
            <a:r>
              <a:rPr lang="ko-KR" altLang="en-US" dirty="0"/>
              <a:t> 예술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13,891</a:t>
            </a:r>
            <a:r>
              <a:rPr lang="ko-KR" altLang="en-US" dirty="0"/>
              <a:t>개 </a:t>
            </a:r>
            <a:r>
              <a:rPr lang="en-US" altLang="ko-KR" dirty="0"/>
              <a:t>/</a:t>
            </a:r>
            <a:r>
              <a:rPr lang="ko-KR" altLang="en-US" dirty="0"/>
              <a:t> 사회과학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115,440</a:t>
            </a:r>
            <a:r>
              <a:rPr lang="ko-KR" altLang="en-US" dirty="0"/>
              <a:t>개 </a:t>
            </a:r>
            <a:r>
              <a:rPr lang="en-US" altLang="ko-KR" dirty="0"/>
              <a:t>/</a:t>
            </a:r>
            <a:r>
              <a:rPr lang="ko-KR" altLang="en-US" dirty="0"/>
              <a:t> 기타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6753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Validation : </a:t>
            </a:r>
            <a:r>
              <a:rPr lang="ko-KR" altLang="en-US" dirty="0"/>
              <a:t>총 </a:t>
            </a:r>
            <a:r>
              <a:rPr lang="en-US" altLang="ko-KR" dirty="0"/>
              <a:t>19,999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기술과학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2989</a:t>
            </a:r>
            <a:r>
              <a:rPr lang="ko-KR" altLang="en-US" dirty="0"/>
              <a:t>개 </a:t>
            </a:r>
            <a:r>
              <a:rPr lang="en-US" altLang="ko-KR" dirty="0"/>
              <a:t>/</a:t>
            </a:r>
            <a:r>
              <a:rPr lang="ko-KR" altLang="en-US" dirty="0"/>
              <a:t> 예술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1,736</a:t>
            </a:r>
            <a:r>
              <a:rPr lang="ko-KR" altLang="en-US" dirty="0"/>
              <a:t>개 </a:t>
            </a:r>
            <a:r>
              <a:rPr lang="en-US" altLang="ko-KR" dirty="0"/>
              <a:t>/</a:t>
            </a:r>
            <a:r>
              <a:rPr lang="ko-KR" altLang="en-US" dirty="0"/>
              <a:t> 사회과학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14,430</a:t>
            </a:r>
            <a:r>
              <a:rPr lang="ko-KR" altLang="en-US" dirty="0"/>
              <a:t> 개 </a:t>
            </a:r>
            <a:r>
              <a:rPr lang="en-US" altLang="ko-KR" dirty="0"/>
              <a:t>/</a:t>
            </a:r>
            <a:r>
              <a:rPr lang="ko-KR" altLang="en-US" dirty="0"/>
              <a:t> 기타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844</a:t>
            </a:r>
            <a:r>
              <a:rPr lang="ko-KR" altLang="en-US" dirty="0"/>
              <a:t>개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F6696-4907-3049-8F10-1CC4BA6E2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3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9811-F0D3-6444-842D-3A993522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0A42B-6615-A847-985A-723FB54A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1500" dirty="0"/>
              <a:t>"passage": "</a:t>
            </a:r>
            <a:r>
              <a:rPr lang="ko-KR" altLang="en-US" sz="1500" dirty="0">
                <a:highlight>
                  <a:srgbClr val="FFFF00"/>
                </a:highlight>
              </a:rPr>
              <a:t>형태론</a:t>
            </a:r>
            <a:r>
              <a:rPr lang="en-US" altLang="ko-KR" sz="1500" dirty="0">
                <a:highlight>
                  <a:srgbClr val="FFFF00"/>
                </a:highlight>
              </a:rPr>
              <a:t>(</a:t>
            </a:r>
            <a:r>
              <a:rPr lang="en-US" altLang="ko-Kore-KR" sz="1500" dirty="0">
                <a:highlight>
                  <a:srgbClr val="FFFF00"/>
                </a:highlight>
              </a:rPr>
              <a:t>Morphology)</a:t>
            </a:r>
            <a:r>
              <a:rPr lang="ko-KR" altLang="en-US" sz="1500" dirty="0">
                <a:highlight>
                  <a:srgbClr val="FFFF00"/>
                </a:highlight>
              </a:rPr>
              <a:t>이라는 용어는 </a:t>
            </a:r>
            <a:r>
              <a:rPr lang="en-US" altLang="ko-Kore-KR" sz="1500" dirty="0">
                <a:highlight>
                  <a:srgbClr val="FFFF00"/>
                </a:highlight>
              </a:rPr>
              <a:t>Johann Wolfgang von Goethe(1749-1832)</a:t>
            </a:r>
            <a:r>
              <a:rPr lang="ko-KR" altLang="en-US" sz="1500" dirty="0">
                <a:highlight>
                  <a:srgbClr val="FFFF00"/>
                </a:highlight>
              </a:rPr>
              <a:t>에 의해 생물학적인 연구에서 처음 사용되었다</a:t>
            </a:r>
            <a:r>
              <a:rPr lang="en-US" altLang="ko-KR" sz="1500" dirty="0">
                <a:highlight>
                  <a:srgbClr val="FFFF00"/>
                </a:highlight>
              </a:rPr>
              <a:t>. </a:t>
            </a:r>
            <a:r>
              <a:rPr lang="ko-KR" altLang="en-US" sz="1500" dirty="0">
                <a:highlight>
                  <a:srgbClr val="FFFF00"/>
                </a:highlight>
              </a:rPr>
              <a:t>언어학에서 </a:t>
            </a:r>
            <a:r>
              <a:rPr lang="en-US" altLang="ko-Kore-KR" sz="1500" dirty="0">
                <a:highlight>
                  <a:srgbClr val="FFFF00"/>
                </a:highlight>
              </a:rPr>
              <a:t>Morphology</a:t>
            </a:r>
            <a:r>
              <a:rPr lang="ko-KR" altLang="en-US" sz="1500" dirty="0">
                <a:highlight>
                  <a:srgbClr val="FFFF00"/>
                </a:highlight>
              </a:rPr>
              <a:t>란 형태</a:t>
            </a:r>
            <a:r>
              <a:rPr lang="en-US" altLang="ko-KR" sz="1500" dirty="0">
                <a:highlight>
                  <a:srgbClr val="FFFF00"/>
                </a:highlight>
              </a:rPr>
              <a:t>(</a:t>
            </a:r>
            <a:r>
              <a:rPr lang="en-US" altLang="ko-Kore-KR" sz="1500" dirty="0">
                <a:highlight>
                  <a:srgbClr val="FFFF00"/>
                </a:highlight>
              </a:rPr>
              <a:t>Form)</a:t>
            </a:r>
            <a:r>
              <a:rPr lang="ko-KR" altLang="en-US" sz="1500" dirty="0" err="1">
                <a:highlight>
                  <a:srgbClr val="FFFF00"/>
                </a:highlight>
              </a:rPr>
              <a:t>를</a:t>
            </a:r>
            <a:r>
              <a:rPr lang="ko-KR" altLang="en-US" sz="1500" dirty="0">
                <a:highlight>
                  <a:srgbClr val="FFFF00"/>
                </a:highlight>
              </a:rPr>
              <a:t> 의미하는 희랍어의 ‘</a:t>
            </a:r>
            <a:r>
              <a:rPr lang="en-US" altLang="ko-Kore-KR" sz="1500" dirty="0">
                <a:highlight>
                  <a:srgbClr val="FFFF00"/>
                </a:highlight>
              </a:rPr>
              <a:t>morph’</a:t>
            </a:r>
            <a:r>
              <a:rPr lang="ko-KR" altLang="en-US" sz="1500" dirty="0">
                <a:highlight>
                  <a:srgbClr val="FFFF00"/>
                </a:highlight>
              </a:rPr>
              <a:t>라는 단어에서부터 유리한 것으로 단어의 형태를 연구하는 </a:t>
            </a:r>
            <a:r>
              <a:rPr lang="ko-KR" altLang="en-US" sz="1500" dirty="0" err="1">
                <a:highlight>
                  <a:srgbClr val="FFFF00"/>
                </a:highlight>
              </a:rPr>
              <a:t>이론분야를</a:t>
            </a:r>
            <a:r>
              <a:rPr lang="ko-KR" altLang="en-US" sz="1500" dirty="0">
                <a:highlight>
                  <a:srgbClr val="FFFF00"/>
                </a:highlight>
              </a:rPr>
              <a:t> 말한다</a:t>
            </a:r>
            <a:r>
              <a:rPr lang="en-US" altLang="ko-KR" sz="1500" dirty="0">
                <a:highlight>
                  <a:srgbClr val="FFFF00"/>
                </a:highlight>
              </a:rPr>
              <a:t>. </a:t>
            </a:r>
            <a:r>
              <a:rPr lang="ko-KR" altLang="en-US" sz="1500" dirty="0"/>
              <a:t>전통문법에서 형태론은 </a:t>
            </a:r>
            <a:r>
              <a:rPr lang="ko-KR" altLang="en-US" sz="1500" dirty="0" err="1"/>
              <a:t>언어연구에</a:t>
            </a:r>
            <a:r>
              <a:rPr lang="ko-KR" altLang="en-US" sz="1500" dirty="0"/>
              <a:t> 있어서 중요한 위치를 차지하였다</a:t>
            </a:r>
            <a:r>
              <a:rPr lang="en-US" altLang="ko-KR" sz="1500" dirty="0"/>
              <a:t>. 19</a:t>
            </a:r>
            <a:r>
              <a:rPr lang="ko-KR" altLang="en-US" sz="1500" dirty="0"/>
              <a:t>세기만 하더라도 형태론은 언어의 발전과정과 </a:t>
            </a:r>
            <a:r>
              <a:rPr lang="ko-KR" altLang="en-US" sz="1500" dirty="0" err="1"/>
              <a:t>언어유형론</a:t>
            </a:r>
            <a:r>
              <a:rPr lang="ko-KR" altLang="en-US" sz="1500" dirty="0"/>
              <a:t> 연구에 있어서 필요한 경험적인 자료들을 제공하는 가장 중요한 문법 분야였다</a:t>
            </a:r>
            <a:r>
              <a:rPr lang="en-US" altLang="ko-KR" sz="1500" dirty="0"/>
              <a:t>. </a:t>
            </a:r>
            <a:r>
              <a:rPr lang="ko-KR" altLang="en-US" sz="1500" dirty="0"/>
              <a:t>최근에는 형태론에서 추구하는 연구 목표가 </a:t>
            </a:r>
            <a:r>
              <a:rPr lang="ko-KR" altLang="en-US" sz="1500" dirty="0" err="1"/>
              <a:t>자연언어에</a:t>
            </a:r>
            <a:r>
              <a:rPr lang="ko-KR" altLang="en-US" sz="1500" dirty="0"/>
              <a:t> 존재하는 다양한 단어의 구조를 분석하여 언어보편적인 형태소의 구조를 밝히고 기술하는 데에 모아진다</a:t>
            </a:r>
            <a:r>
              <a:rPr lang="en-US" altLang="ko-KR" sz="1500" dirty="0"/>
              <a:t>. \</a:t>
            </a:r>
            <a:r>
              <a:rPr lang="en-US" altLang="ko-Kore-KR" sz="1500" dirty="0"/>
              <a:t>n </a:t>
            </a:r>
            <a:r>
              <a:rPr lang="ko-KR" altLang="en-US" sz="1500" dirty="0"/>
              <a:t>이 책의 목적은 형태론의 기초이론을 제시하고 독일어 단어의 굴절</a:t>
            </a:r>
            <a:r>
              <a:rPr lang="en-US" altLang="ko-KR" sz="1500" dirty="0"/>
              <a:t>(</a:t>
            </a:r>
            <a:r>
              <a:rPr lang="en-US" altLang="ko-Kore-KR" sz="1500" dirty="0"/>
              <a:t>Flexion)</a:t>
            </a:r>
            <a:r>
              <a:rPr lang="ko-KR" altLang="en-US" sz="1500" dirty="0"/>
              <a:t>과 파생</a:t>
            </a:r>
            <a:r>
              <a:rPr lang="en-US" altLang="ko-KR" sz="1500" dirty="0"/>
              <a:t>(</a:t>
            </a:r>
            <a:r>
              <a:rPr lang="en-US" altLang="ko-Kore-KR" sz="1500" dirty="0"/>
              <a:t>Derivation)</a:t>
            </a:r>
            <a:r>
              <a:rPr lang="ko-KR" altLang="en-US" sz="1500" dirty="0"/>
              <a:t>에 대한 체계적인 분석을 시도하는 데 있다</a:t>
            </a:r>
            <a:r>
              <a:rPr lang="en-US" altLang="ko-KR" sz="1500" dirty="0"/>
              <a:t>. </a:t>
            </a:r>
            <a:r>
              <a:rPr lang="ko-KR" altLang="en-US" sz="1500" dirty="0"/>
              <a:t>나아가 독일어 형태론 연구와 더불어 </a:t>
            </a:r>
            <a:r>
              <a:rPr lang="ko-KR" altLang="en-US" sz="1500" dirty="0" err="1"/>
              <a:t>형태음운론</a:t>
            </a:r>
            <a:r>
              <a:rPr lang="en-US" altLang="ko-KR" sz="1500" dirty="0"/>
              <a:t>, </a:t>
            </a:r>
            <a:r>
              <a:rPr lang="ko-KR" altLang="en-US" sz="1500" dirty="0"/>
              <a:t>형태통사론과 같은 </a:t>
            </a:r>
            <a:r>
              <a:rPr lang="ko-KR" altLang="en-US" sz="1500" dirty="0" err="1"/>
              <a:t>인접분야와</a:t>
            </a:r>
            <a:r>
              <a:rPr lang="ko-KR" altLang="en-US" sz="1500" dirty="0"/>
              <a:t> 연계된 연구도 아울러 제시할 것이다</a:t>
            </a:r>
            <a:r>
              <a:rPr lang="en-US" altLang="ko-KR" sz="1500" dirty="0"/>
              <a:t>. </a:t>
            </a:r>
            <a:r>
              <a:rPr lang="ko-KR" altLang="en-US" sz="1500" dirty="0"/>
              <a:t>독일어에서의 형태론 연구는 긴 세월에 걸친</a:t>
            </a:r>
            <a:r>
              <a:rPr lang="en-US" altLang="ko-KR" sz="1500" dirty="0">
                <a:highlight>
                  <a:srgbClr val="FFFF00"/>
                </a:highlight>
              </a:rPr>
              <a:t>, </a:t>
            </a:r>
            <a:r>
              <a:rPr lang="ko-KR" altLang="en-US" sz="1500" dirty="0">
                <a:highlight>
                  <a:srgbClr val="FFFF00"/>
                </a:highlight>
              </a:rPr>
              <a:t>독일어의 역사적인 변천과정에서 나타난 동사의 활용과 명사의 굴절</a:t>
            </a:r>
            <a:r>
              <a:rPr lang="en-US" altLang="ko-KR" sz="1500" dirty="0">
                <a:highlight>
                  <a:srgbClr val="FFFF00"/>
                </a:highlight>
              </a:rPr>
              <a:t>, </a:t>
            </a:r>
            <a:r>
              <a:rPr lang="ko-KR" altLang="en-US" sz="1500" dirty="0">
                <a:highlight>
                  <a:srgbClr val="FFFF00"/>
                </a:highlight>
              </a:rPr>
              <a:t>그리고 파생에 의한 어휘의 확장과 같은 다양한 변화를 취급하면서 오늘의 체계를 갖추게 되었다</a:t>
            </a:r>
            <a:r>
              <a:rPr lang="en-US" altLang="ko-KR" sz="1500" dirty="0">
                <a:highlight>
                  <a:srgbClr val="FFFF00"/>
                </a:highlight>
              </a:rPr>
              <a:t>. </a:t>
            </a:r>
            <a:r>
              <a:rPr lang="ko-KR" altLang="en-US" sz="1500" dirty="0"/>
              <a:t>그러나 이 형태론 체계를 기술하는 데에는 통사론이나 음운론 분야에서 보다 더 많은 예외적인 현상이 존재하기 때문에</a:t>
            </a:r>
            <a:r>
              <a:rPr lang="en-US" altLang="ko-KR" sz="1500" dirty="0"/>
              <a:t>, </a:t>
            </a:r>
            <a:r>
              <a:rPr lang="ko-KR" altLang="en-US" sz="1500" dirty="0">
                <a:highlight>
                  <a:srgbClr val="FFFF00"/>
                </a:highlight>
              </a:rPr>
              <a:t>이 책에서는 비교적 규칙적으로 파악될 수 있는 현상들에 국한하여 이론적인 연구를 진행할 것이다</a:t>
            </a:r>
            <a:r>
              <a:rPr lang="en-US" altLang="ko-KR" sz="1500" dirty="0"/>
              <a:t>.",</a:t>
            </a:r>
          </a:p>
          <a:p>
            <a:r>
              <a:rPr lang="en-US" altLang="ko-KR" sz="1500" dirty="0"/>
              <a:t>  "</a:t>
            </a:r>
            <a:r>
              <a:rPr lang="en-US" altLang="ko-Kore-KR" sz="1500" dirty="0"/>
              <a:t>summary": "</a:t>
            </a:r>
            <a:r>
              <a:rPr lang="ko-KR" altLang="en-US" sz="1500" dirty="0"/>
              <a:t>언어학에서 형태론이란 단어의 형태를 연구하는 </a:t>
            </a:r>
            <a:r>
              <a:rPr lang="ko-KR" altLang="en-US" sz="1500" dirty="0" err="1"/>
              <a:t>이론분야를</a:t>
            </a:r>
            <a:r>
              <a:rPr lang="ko-KR" altLang="en-US" sz="1500" dirty="0"/>
              <a:t> 말한다</a:t>
            </a:r>
            <a:r>
              <a:rPr lang="en-US" altLang="ko-KR" sz="1500" dirty="0"/>
              <a:t>. </a:t>
            </a:r>
            <a:r>
              <a:rPr lang="ko-KR" altLang="en-US" sz="1500" dirty="0"/>
              <a:t>최근 형태론은 </a:t>
            </a:r>
            <a:r>
              <a:rPr lang="ko-KR" altLang="en-US" sz="1500" dirty="0" err="1"/>
              <a:t>자연언어에</a:t>
            </a:r>
            <a:r>
              <a:rPr lang="ko-KR" altLang="en-US" sz="1500" dirty="0"/>
              <a:t> 존재하는 단어의 언어보편적인 형태소의 구조를 밝히고 기술하는 것을 목표로 한다</a:t>
            </a:r>
            <a:r>
              <a:rPr lang="en-US" altLang="ko-KR" sz="1500" dirty="0"/>
              <a:t>. </a:t>
            </a:r>
            <a:r>
              <a:rPr lang="ko-KR" altLang="en-US" sz="1500" dirty="0"/>
              <a:t>독일어에서 형태론연구는 동사의 활용</a:t>
            </a:r>
            <a:r>
              <a:rPr lang="en-US" altLang="ko-KR" sz="1500" dirty="0"/>
              <a:t>, </a:t>
            </a:r>
            <a:r>
              <a:rPr lang="ko-KR" altLang="en-US" sz="1500" dirty="0"/>
              <a:t>명사의 굴절</a:t>
            </a:r>
            <a:r>
              <a:rPr lang="en-US" altLang="ko-KR" sz="1500" dirty="0"/>
              <a:t>, </a:t>
            </a:r>
            <a:r>
              <a:rPr lang="ko-KR" altLang="en-US" sz="1500" dirty="0"/>
              <a:t>파생에 의한 다양한 변화를 취급하며 체계를 갖추었는데</a:t>
            </a:r>
            <a:r>
              <a:rPr lang="en-US" altLang="ko-KR" sz="1500" dirty="0"/>
              <a:t>, </a:t>
            </a:r>
            <a:r>
              <a:rPr lang="ko-KR" altLang="en-US" sz="1500" dirty="0"/>
              <a:t>이 책에서는 규칙적으로 파악될 수 있는 </a:t>
            </a:r>
            <a:r>
              <a:rPr lang="ko-KR" altLang="en-US" sz="1500" dirty="0" err="1"/>
              <a:t>현상들만</a:t>
            </a:r>
            <a:r>
              <a:rPr lang="ko-KR" altLang="en-US" sz="1500" dirty="0"/>
              <a:t> 다룰 예정이다</a:t>
            </a:r>
            <a:r>
              <a:rPr lang="en-US" altLang="ko-KR" sz="1500" dirty="0"/>
              <a:t>."</a:t>
            </a:r>
          </a:p>
          <a:p>
            <a:endParaRPr kumimoji="1" lang="ko-Kore-KR" altLang="en-US" sz="1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A9CE3-6913-7544-85DE-5B1FA0087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BB1A6-BA8E-8A42-9F54-13E8004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0ADD4-807C-6C46-B45E-3DD6A9E7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신문</a:t>
            </a:r>
            <a:r>
              <a:rPr lang="ko-KR" altLang="en-US" dirty="0"/>
              <a:t> 기사 </a:t>
            </a:r>
            <a:r>
              <a:rPr lang="en-US" altLang="ko-KR" dirty="0"/>
              <a:t>/</a:t>
            </a:r>
            <a:r>
              <a:rPr lang="ko-KR" altLang="en-US" dirty="0"/>
              <a:t> 기고문</a:t>
            </a:r>
            <a:r>
              <a:rPr lang="en-US" altLang="ko-KR" dirty="0"/>
              <a:t>/</a:t>
            </a:r>
            <a:r>
              <a:rPr lang="ko-KR" altLang="en-US" dirty="0"/>
              <a:t> 잡지 </a:t>
            </a:r>
            <a:r>
              <a:rPr lang="en-US" altLang="ko-KR" dirty="0"/>
              <a:t>/</a:t>
            </a:r>
            <a:r>
              <a:rPr lang="ko-KR" altLang="en-US" dirty="0"/>
              <a:t>법률 </a:t>
            </a:r>
            <a:r>
              <a:rPr lang="en-US" altLang="ko-Kore-KR" dirty="0"/>
              <a:t>4</a:t>
            </a:r>
            <a:r>
              <a:rPr lang="ko-Kore-KR" altLang="en-US" dirty="0"/>
              <a:t>가지</a:t>
            </a:r>
            <a:r>
              <a:rPr lang="ko-KR" altLang="en-US" dirty="0"/>
              <a:t> 종류로 구성</a:t>
            </a:r>
            <a:endParaRPr lang="en-US" altLang="ko-KR" dirty="0"/>
          </a:p>
          <a:p>
            <a:r>
              <a:rPr lang="ko-KR" altLang="en-US" dirty="0"/>
              <a:t>뉴스기사 </a:t>
            </a:r>
            <a:endParaRPr lang="en-US" altLang="ko-KR" dirty="0"/>
          </a:p>
          <a:p>
            <a:pPr lvl="1"/>
            <a:r>
              <a:rPr lang="ko-KR" altLang="en-US" dirty="0" err="1"/>
              <a:t>종합면</a:t>
            </a:r>
            <a:r>
              <a:rPr lang="ko-KR" altLang="en-US" dirty="0"/>
              <a:t> </a:t>
            </a:r>
            <a:r>
              <a:rPr lang="en-US" altLang="ko-KR" dirty="0"/>
              <a:t>30%,</a:t>
            </a:r>
            <a:r>
              <a:rPr lang="ko-KR" altLang="en-US" dirty="0"/>
              <a:t> 정치 </a:t>
            </a:r>
            <a:r>
              <a:rPr lang="en-US" altLang="ko-KR" dirty="0"/>
              <a:t>20%,</a:t>
            </a:r>
            <a:r>
              <a:rPr lang="ko-KR" altLang="en-US" dirty="0"/>
              <a:t> 경제 </a:t>
            </a:r>
            <a:r>
              <a:rPr lang="en-US" altLang="ko-KR" dirty="0"/>
              <a:t>20%,</a:t>
            </a:r>
            <a:r>
              <a:rPr lang="ko-KR" altLang="en-US" dirty="0"/>
              <a:t> 사회 </a:t>
            </a:r>
            <a:r>
              <a:rPr lang="en-US" altLang="ko-KR" dirty="0"/>
              <a:t>20%,</a:t>
            </a:r>
            <a:r>
              <a:rPr lang="ko-KR" altLang="en-US" dirty="0"/>
              <a:t> 문화</a:t>
            </a:r>
            <a:r>
              <a:rPr lang="en-US" altLang="ko-KR" dirty="0"/>
              <a:t>,</a:t>
            </a:r>
            <a:r>
              <a:rPr lang="ko-KR" altLang="en-US" dirty="0"/>
              <a:t>스포츠 및 기타 </a:t>
            </a:r>
            <a:r>
              <a:rPr lang="en-US" altLang="ko-KR" dirty="0"/>
              <a:t>10%</a:t>
            </a:r>
          </a:p>
          <a:p>
            <a:r>
              <a:rPr lang="ko-KR" altLang="en-US" dirty="0"/>
              <a:t>기고문</a:t>
            </a:r>
            <a:endParaRPr lang="en-US" altLang="ko-KR" dirty="0"/>
          </a:p>
          <a:p>
            <a:pPr lvl="1"/>
            <a:r>
              <a:rPr lang="ko-KR" altLang="en-US" dirty="0"/>
              <a:t>개인적인 주장을 담고 있는 형태의 문서</a:t>
            </a:r>
            <a:r>
              <a:rPr lang="en-US" altLang="ko-KR" dirty="0"/>
              <a:t>.</a:t>
            </a:r>
            <a:r>
              <a:rPr lang="ko-KR" altLang="en-US" dirty="0"/>
              <a:t> 신문의 </a:t>
            </a:r>
            <a:r>
              <a:rPr lang="ko-KR" altLang="en-US" dirty="0" err="1"/>
              <a:t>오피니언</a:t>
            </a:r>
            <a:r>
              <a:rPr lang="ko-KR" altLang="en-US" dirty="0"/>
              <a:t> 면 </a:t>
            </a:r>
            <a:r>
              <a:rPr lang="en-US" altLang="ko-KR" dirty="0"/>
              <a:t>(</a:t>
            </a:r>
            <a:r>
              <a:rPr lang="ko-KR" altLang="en-US" dirty="0"/>
              <a:t>칼럼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다양한 매체</a:t>
            </a:r>
            <a:r>
              <a:rPr lang="en-US" altLang="ko-KR" dirty="0"/>
              <a:t>,</a:t>
            </a:r>
            <a:r>
              <a:rPr lang="ko-KR" altLang="en-US" dirty="0"/>
              <a:t> 다양한 주제를 균등하게 분배 </a:t>
            </a:r>
            <a:endParaRPr lang="en-US" altLang="ko-KR" dirty="0"/>
          </a:p>
          <a:p>
            <a:r>
              <a:rPr lang="ko-KR" altLang="en-US" dirty="0"/>
              <a:t>잡지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개의 카테고리로 구성</a:t>
            </a:r>
            <a:endParaRPr lang="en-US" altLang="ko-KR" dirty="0"/>
          </a:p>
          <a:p>
            <a:pPr lvl="2"/>
            <a:r>
              <a:rPr lang="ko-KR" altLang="en-US" dirty="0"/>
              <a:t>시사</a:t>
            </a:r>
            <a:r>
              <a:rPr lang="en-US" altLang="ko-KR" dirty="0"/>
              <a:t>/</a:t>
            </a:r>
            <a:r>
              <a:rPr lang="ko-KR" altLang="en-US" dirty="0"/>
              <a:t>경제</a:t>
            </a:r>
            <a:r>
              <a:rPr lang="en-US" altLang="ko-KR" dirty="0"/>
              <a:t>,</a:t>
            </a:r>
            <a:r>
              <a:rPr lang="ko-KR" altLang="en-US" dirty="0"/>
              <a:t> 공학</a:t>
            </a:r>
            <a:r>
              <a:rPr lang="en-US" altLang="ko-KR" dirty="0"/>
              <a:t>/</a:t>
            </a:r>
            <a:r>
              <a:rPr lang="ko-KR" altLang="en-US" dirty="0"/>
              <a:t>기술</a:t>
            </a:r>
            <a:r>
              <a:rPr lang="en-US" altLang="ko-KR" dirty="0"/>
              <a:t>,</a:t>
            </a:r>
            <a:r>
              <a:rPr lang="ko-KR" altLang="en-US" dirty="0"/>
              <a:t> 문화</a:t>
            </a:r>
            <a:r>
              <a:rPr lang="en-US" altLang="ko-KR" dirty="0"/>
              <a:t>/</a:t>
            </a:r>
            <a:r>
              <a:rPr lang="ko-KR" altLang="en-US" dirty="0"/>
              <a:t>라이프</a:t>
            </a:r>
            <a:r>
              <a:rPr lang="en-US" altLang="ko-KR" dirty="0"/>
              <a:t>,</a:t>
            </a:r>
            <a:r>
              <a:rPr lang="ko-KR" altLang="en-US" dirty="0"/>
              <a:t> 예술</a:t>
            </a:r>
            <a:r>
              <a:rPr lang="en-US" altLang="ko-KR" dirty="0"/>
              <a:t>/</a:t>
            </a:r>
            <a:r>
              <a:rPr lang="ko-KR" altLang="en-US" dirty="0"/>
              <a:t>엔터테인먼트</a:t>
            </a:r>
            <a:r>
              <a:rPr lang="en-US" altLang="ko-KR" dirty="0"/>
              <a:t>,</a:t>
            </a:r>
            <a:r>
              <a:rPr lang="ko-KR" altLang="en-US" dirty="0"/>
              <a:t> 요리</a:t>
            </a:r>
            <a:r>
              <a:rPr lang="en-US" altLang="ko-KR" dirty="0"/>
              <a:t>/</a:t>
            </a:r>
            <a:r>
              <a:rPr lang="ko-KR" altLang="en-US" dirty="0"/>
              <a:t>건강</a:t>
            </a:r>
            <a:r>
              <a:rPr lang="en-US" altLang="ko-KR" dirty="0"/>
              <a:t>,</a:t>
            </a:r>
            <a:r>
              <a:rPr lang="ko-KR" altLang="en-US" dirty="0"/>
              <a:t> 취미</a:t>
            </a:r>
            <a:r>
              <a:rPr lang="en-US" altLang="ko-KR" dirty="0"/>
              <a:t>/</a:t>
            </a:r>
            <a:r>
              <a:rPr lang="ko-KR" altLang="en-US" dirty="0"/>
              <a:t>레포츠</a:t>
            </a:r>
            <a:r>
              <a:rPr lang="en-US" altLang="ko-KR" dirty="0"/>
              <a:t>,</a:t>
            </a:r>
            <a:r>
              <a:rPr lang="ko-KR" altLang="en-US" dirty="0"/>
              <a:t> 컴퓨터</a:t>
            </a:r>
            <a:r>
              <a:rPr lang="en-US" altLang="ko-KR" dirty="0"/>
              <a:t>/</a:t>
            </a:r>
            <a:r>
              <a:rPr lang="ko-KR" altLang="en-US" dirty="0"/>
              <a:t>인터넷 </a:t>
            </a:r>
            <a:endParaRPr lang="en-US" altLang="ko-KR" dirty="0"/>
          </a:p>
          <a:p>
            <a:r>
              <a:rPr lang="ko-KR" altLang="en-US" dirty="0"/>
              <a:t>법률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판결문 </a:t>
            </a:r>
            <a:endParaRPr lang="en-US" altLang="ko-KR" dirty="0"/>
          </a:p>
          <a:p>
            <a:pPr marL="47625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2F495D-4CCB-C74A-A6C1-6D40962D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61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A26CF-914A-F745-84DC-8C75E760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문서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B8603E5-C3A0-B54D-B219-C50A676C1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563519"/>
              </p:ext>
            </p:extLst>
          </p:nvPr>
        </p:nvGraphicFramePr>
        <p:xfrm>
          <a:off x="344488" y="1161766"/>
          <a:ext cx="9256712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178">
                  <a:extLst>
                    <a:ext uri="{9D8B030D-6E8A-4147-A177-3AD203B41FA5}">
                      <a16:colId xmlns:a16="http://schemas.microsoft.com/office/drawing/2014/main" val="1497250479"/>
                    </a:ext>
                  </a:extLst>
                </a:gridCol>
                <a:gridCol w="2314178">
                  <a:extLst>
                    <a:ext uri="{9D8B030D-6E8A-4147-A177-3AD203B41FA5}">
                      <a16:colId xmlns:a16="http://schemas.microsoft.com/office/drawing/2014/main" val="1792596071"/>
                    </a:ext>
                  </a:extLst>
                </a:gridCol>
                <a:gridCol w="2314178">
                  <a:extLst>
                    <a:ext uri="{9D8B030D-6E8A-4147-A177-3AD203B41FA5}">
                      <a16:colId xmlns:a16="http://schemas.microsoft.com/office/drawing/2014/main" val="633083643"/>
                    </a:ext>
                  </a:extLst>
                </a:gridCol>
                <a:gridCol w="2314178">
                  <a:extLst>
                    <a:ext uri="{9D8B030D-6E8A-4147-A177-3AD203B41FA5}">
                      <a16:colId xmlns:a16="http://schemas.microsoft.com/office/drawing/2014/main" val="210648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br>
                        <a:rPr lang="ko-Kore-KR" altLang="en-US" dirty="0">
                          <a:effectLst/>
                          <a:latin typeface="Helvetica" pitchFamily="2" charset="0"/>
                        </a:rPr>
                      </a:br>
                      <a:endParaRPr lang="ko-Kore-KR" altLang="en-US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Train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Validation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4000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판결문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20,000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2,695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22,695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099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잡지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53,265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5,000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58,265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404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뉴스기사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+ 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기고문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260,697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10,000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0,</a:t>
                      </a:r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697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0988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333,962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17,695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351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,</a:t>
                      </a:r>
                      <a:r>
                        <a:rPr lang="en-US" altLang="ko-Kore-KR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657</a:t>
                      </a:r>
                      <a:endParaRPr lang="ko-Kore-KR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574498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EB676-8C0E-974E-91DA-CA94C65CD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7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7EF3-3FC3-A54D-8B83-1911554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94C14-8EDB-8341-9B74-A0D0D8AA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1500" dirty="0"/>
              <a:t>"</a:t>
            </a:r>
            <a:r>
              <a:rPr lang="en-US" altLang="ko-Kore-KR" sz="1500" dirty="0" err="1"/>
              <a:t>article_original</a:t>
            </a:r>
            <a:r>
              <a:rPr lang="en-US" altLang="ko-Kore-KR" sz="1500" dirty="0"/>
              <a:t>": ["</a:t>
            </a:r>
            <a:r>
              <a:rPr lang="ko-KR" altLang="en-US" sz="1500" dirty="0">
                <a:highlight>
                  <a:srgbClr val="FFFF00"/>
                </a:highlight>
              </a:rPr>
              <a:t>국가가 재정적자 등을 이유로 국내외에서 빌린 국가채무가 </a:t>
            </a:r>
            <a:r>
              <a:rPr lang="en-US" altLang="ko-KR" sz="1500" dirty="0">
                <a:highlight>
                  <a:srgbClr val="FFFF00"/>
                </a:highlight>
              </a:rPr>
              <a:t>700 </a:t>
            </a:r>
            <a:r>
              <a:rPr lang="ko-KR" altLang="en-US" sz="1500" dirty="0">
                <a:highlight>
                  <a:srgbClr val="FFFF00"/>
                </a:highlight>
              </a:rPr>
              <a:t>조원을 눈앞에 뒀다</a:t>
            </a:r>
            <a:r>
              <a:rPr lang="en-US" altLang="ko-KR" sz="1500" dirty="0"/>
              <a:t>.", "</a:t>
            </a:r>
            <a:r>
              <a:rPr lang="ko-KR" altLang="en-US" sz="1500" dirty="0"/>
              <a:t>기획재정부에 따르면 </a:t>
            </a:r>
            <a:r>
              <a:rPr lang="en-US" altLang="ko-KR" sz="1500" dirty="0"/>
              <a:t>7 </a:t>
            </a:r>
            <a:r>
              <a:rPr lang="ko-KR" altLang="en-US" sz="1500" dirty="0"/>
              <a:t>월 현재 국가채무는 </a:t>
            </a:r>
            <a:r>
              <a:rPr lang="en-US" altLang="ko-KR" sz="1500" dirty="0"/>
              <a:t>692 </a:t>
            </a:r>
            <a:r>
              <a:rPr lang="ko-KR" altLang="en-US" sz="1500" dirty="0"/>
              <a:t>조</a:t>
            </a:r>
            <a:r>
              <a:rPr lang="en-US" altLang="ko-KR" sz="1500" dirty="0"/>
              <a:t>2,000 </a:t>
            </a:r>
            <a:r>
              <a:rPr lang="ko-KR" altLang="en-US" sz="1500" dirty="0"/>
              <a:t>억원으로 한 달 만에 </a:t>
            </a:r>
            <a:r>
              <a:rPr lang="en-US" altLang="ko-KR" sz="1500" dirty="0"/>
              <a:t>5 </a:t>
            </a:r>
            <a:r>
              <a:rPr lang="ko-KR" altLang="en-US" sz="1500" dirty="0"/>
              <a:t>조</a:t>
            </a:r>
            <a:r>
              <a:rPr lang="en-US" altLang="ko-KR" sz="1500" dirty="0"/>
              <a:t>4,000 </a:t>
            </a:r>
            <a:r>
              <a:rPr lang="ko-KR" altLang="en-US" sz="1500" dirty="0"/>
              <a:t>억원 늘었다</a:t>
            </a:r>
            <a:r>
              <a:rPr lang="en-US" altLang="ko-KR" sz="1500" dirty="0"/>
              <a:t>.", "</a:t>
            </a:r>
            <a:r>
              <a:rPr lang="ko-KR" altLang="en-US" sz="1500" dirty="0"/>
              <a:t>국가채무는 올 </a:t>
            </a:r>
            <a:r>
              <a:rPr lang="en-US" altLang="ko-KR" sz="1500" dirty="0"/>
              <a:t>1 </a:t>
            </a:r>
            <a:r>
              <a:rPr lang="ko-KR" altLang="en-US" sz="1500" dirty="0"/>
              <a:t>월까지만 해도 </a:t>
            </a:r>
            <a:r>
              <a:rPr lang="en-US" altLang="ko-KR" sz="1500" dirty="0"/>
              <a:t>660 </a:t>
            </a:r>
            <a:r>
              <a:rPr lang="ko-KR" altLang="en-US" sz="1500" dirty="0"/>
              <a:t>조</a:t>
            </a:r>
            <a:r>
              <a:rPr lang="en-US" altLang="ko-KR" sz="1500" dirty="0"/>
              <a:t>6,000 </a:t>
            </a:r>
            <a:r>
              <a:rPr lang="ko-KR" altLang="en-US" sz="1500" dirty="0"/>
              <a:t>억원이었지만 이후 급속도로 늘어 연말이면 </a:t>
            </a:r>
            <a:r>
              <a:rPr lang="en-US" altLang="ko-KR" sz="1500" dirty="0"/>
              <a:t>740 </a:t>
            </a:r>
            <a:r>
              <a:rPr lang="ko-KR" altLang="en-US" sz="1500" dirty="0"/>
              <a:t>조원에 달하고 내년 </a:t>
            </a:r>
            <a:r>
              <a:rPr lang="en-US" altLang="ko-KR" sz="1500" dirty="0"/>
              <a:t>800 </a:t>
            </a:r>
            <a:r>
              <a:rPr lang="ko-KR" altLang="en-US" sz="1500" dirty="0"/>
              <a:t>조원</a:t>
            </a:r>
            <a:r>
              <a:rPr lang="en-US" altLang="ko-KR" sz="1500" dirty="0"/>
              <a:t>, 2023 </a:t>
            </a:r>
            <a:r>
              <a:rPr lang="ko-KR" altLang="en-US" sz="1500" dirty="0"/>
              <a:t>년에는 </a:t>
            </a:r>
            <a:r>
              <a:rPr lang="en-US" altLang="ko-KR" sz="1500" dirty="0"/>
              <a:t>1,000 </a:t>
            </a:r>
            <a:r>
              <a:rPr lang="ko-KR" altLang="en-US" sz="1500" dirty="0"/>
              <a:t>조원을 돌파할 것으로 정부는 예상했다</a:t>
            </a:r>
            <a:r>
              <a:rPr lang="en-US" altLang="ko-KR" sz="1500" dirty="0"/>
              <a:t>.", "</a:t>
            </a:r>
            <a:r>
              <a:rPr lang="ko-KR" altLang="en-US" sz="1500" dirty="0"/>
              <a:t>국내총생산</a:t>
            </a:r>
            <a:r>
              <a:rPr lang="en-US" altLang="ko-KR" sz="1500" dirty="0"/>
              <a:t>(</a:t>
            </a:r>
            <a:r>
              <a:rPr lang="en-US" altLang="ko-Kore-KR" sz="1500" dirty="0"/>
              <a:t>GDP) </a:t>
            </a:r>
            <a:r>
              <a:rPr lang="ko-KR" altLang="en-US" sz="1500" dirty="0"/>
              <a:t>대비 국가채무 비율도 올해 </a:t>
            </a:r>
            <a:r>
              <a:rPr lang="en-US" altLang="ko-KR" sz="1500" dirty="0"/>
              <a:t>37.1%</a:t>
            </a:r>
            <a:r>
              <a:rPr lang="ko-KR" altLang="en-US" sz="1500" dirty="0"/>
              <a:t>에서 </a:t>
            </a:r>
            <a:r>
              <a:rPr lang="en-US" altLang="ko-KR" sz="1500" dirty="0"/>
              <a:t>2023 </a:t>
            </a:r>
            <a:r>
              <a:rPr lang="ko-KR" altLang="en-US" sz="1500" dirty="0"/>
              <a:t>년에는 </a:t>
            </a:r>
            <a:r>
              <a:rPr lang="en-US" altLang="ko-KR" sz="1500" dirty="0"/>
              <a:t>46.4%</a:t>
            </a:r>
            <a:r>
              <a:rPr lang="ko-KR" altLang="en-US" sz="1500" dirty="0"/>
              <a:t>까지 올라간다</a:t>
            </a:r>
            <a:r>
              <a:rPr lang="en-US" altLang="ko-KR" sz="1500" dirty="0"/>
              <a:t>.", "</a:t>
            </a:r>
            <a:r>
              <a:rPr lang="ko-KR" altLang="en-US" sz="1500" dirty="0">
                <a:highlight>
                  <a:srgbClr val="FFFF00"/>
                </a:highlight>
              </a:rPr>
              <a:t>국가채무가 늘어나는 것은 나라 수입에 비해 지출이 더 많기 때문이다</a:t>
            </a:r>
            <a:r>
              <a:rPr lang="en-US" altLang="ko-KR" sz="1500" dirty="0"/>
              <a:t>.", "</a:t>
            </a:r>
            <a:r>
              <a:rPr lang="ko-KR" altLang="en-US" sz="1500" dirty="0"/>
              <a:t>정부는 당장 내년 예산을 올해보다 </a:t>
            </a:r>
            <a:r>
              <a:rPr lang="en-US" altLang="ko-KR" sz="1500" dirty="0"/>
              <a:t>9.3% </a:t>
            </a:r>
            <a:r>
              <a:rPr lang="ko-KR" altLang="en-US" sz="1500" dirty="0"/>
              <a:t>늘어난 </a:t>
            </a:r>
            <a:r>
              <a:rPr lang="en-US" altLang="ko-KR" sz="1500" dirty="0"/>
              <a:t>513 </a:t>
            </a:r>
            <a:r>
              <a:rPr lang="ko-KR" altLang="en-US" sz="1500" dirty="0"/>
              <a:t>조</a:t>
            </a:r>
            <a:r>
              <a:rPr lang="en-US" altLang="ko-KR" sz="1500" dirty="0"/>
              <a:t>5,000 </a:t>
            </a:r>
            <a:r>
              <a:rPr lang="ko-KR" altLang="en-US" sz="1500" dirty="0"/>
              <a:t>억원으로 편성했지만 </a:t>
            </a:r>
            <a:r>
              <a:rPr lang="ko-KR" altLang="en-US" sz="1500" dirty="0" err="1"/>
              <a:t>세수호황이</a:t>
            </a:r>
            <a:r>
              <a:rPr lang="ko-KR" altLang="en-US" sz="1500" dirty="0"/>
              <a:t> 끝날 것으로 예상되자 사상 최대인 </a:t>
            </a:r>
            <a:r>
              <a:rPr lang="en-US" altLang="ko-KR" sz="1500" dirty="0"/>
              <a:t>60 </a:t>
            </a:r>
            <a:r>
              <a:rPr lang="ko-KR" altLang="en-US" sz="1500" dirty="0"/>
              <a:t>조원의 적자국채를 발행하기로 했다</a:t>
            </a:r>
            <a:r>
              <a:rPr lang="en-US" altLang="ko-KR" sz="1500" dirty="0"/>
              <a:t>.", "</a:t>
            </a:r>
            <a:r>
              <a:rPr lang="ko-KR" altLang="en-US" sz="1500" dirty="0"/>
              <a:t>우리나라는 최근 경제성장률이 갈수록 내려가고 물가가 마이너스를 기록해 디플레이션을 걱정할 정도로 경제상황이 나빠지고 있다</a:t>
            </a:r>
            <a:r>
              <a:rPr lang="en-US" altLang="ko-KR" sz="1500" dirty="0"/>
              <a:t>.", "</a:t>
            </a:r>
            <a:r>
              <a:rPr lang="ko-KR" altLang="en-US" sz="1500" dirty="0"/>
              <a:t>이를 타개하기 위해 확장적 재정정책을 펼 수는 있겠지만 내년 예산안을 보면 기대한 만큼 효과를 낼지 의문이 든다</a:t>
            </a:r>
            <a:r>
              <a:rPr lang="en-US" altLang="ko-KR" sz="1500" dirty="0"/>
              <a:t>.", "</a:t>
            </a:r>
            <a:r>
              <a:rPr lang="ko-KR" altLang="en-US" sz="1500" dirty="0"/>
              <a:t>정부는 내년 예산안에서 포퓰리즘 성격이 큰 보건</a:t>
            </a:r>
            <a:r>
              <a:rPr lang="en-US" altLang="ko-KR" sz="1500" dirty="0"/>
              <a:t>·</a:t>
            </a:r>
            <a:r>
              <a:rPr lang="ko-KR" altLang="en-US" sz="1500" dirty="0"/>
              <a:t>복지</a:t>
            </a:r>
            <a:r>
              <a:rPr lang="en-US" altLang="ko-KR" sz="1500" dirty="0"/>
              <a:t>·</a:t>
            </a:r>
            <a:r>
              <a:rPr lang="ko-KR" altLang="en-US" sz="1500" dirty="0"/>
              <a:t>노동 분야에 </a:t>
            </a:r>
            <a:r>
              <a:rPr lang="en-US" altLang="ko-KR" sz="1500" dirty="0"/>
              <a:t>181 </a:t>
            </a:r>
            <a:r>
              <a:rPr lang="ko-KR" altLang="en-US" sz="1500" dirty="0"/>
              <a:t>조</a:t>
            </a:r>
            <a:r>
              <a:rPr lang="en-US" altLang="ko-KR" sz="1500" dirty="0"/>
              <a:t>6,000 </a:t>
            </a:r>
            <a:r>
              <a:rPr lang="ko-KR" altLang="en-US" sz="1500" dirty="0"/>
              <a:t>억원을 편성해 역대 최대 증가율인 </a:t>
            </a:r>
            <a:r>
              <a:rPr lang="en-US" altLang="ko-KR" sz="1500" dirty="0"/>
              <a:t>12.8%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기록했다</a:t>
            </a:r>
            <a:r>
              <a:rPr lang="en-US" altLang="ko-KR" sz="1500" dirty="0"/>
              <a:t>.", "</a:t>
            </a:r>
            <a:r>
              <a:rPr lang="ko-KR" altLang="en-US" sz="1500" dirty="0"/>
              <a:t>이런 분야에 재정 투입을 늘리기 위해 적자국채를 발행하는 것은 국가 </a:t>
            </a:r>
            <a:r>
              <a:rPr lang="ko-KR" altLang="en-US" sz="1500" dirty="0" err="1"/>
              <a:t>신인도에도</a:t>
            </a:r>
            <a:r>
              <a:rPr lang="ko-KR" altLang="en-US" sz="1500" dirty="0"/>
              <a:t> 영향을 주며</a:t>
            </a:r>
            <a:r>
              <a:rPr lang="en-US" altLang="ko-KR" sz="1500" dirty="0"/>
              <a:t>, </a:t>
            </a:r>
            <a:r>
              <a:rPr lang="ko-KR" altLang="en-US" sz="1500" dirty="0"/>
              <a:t>특히 힘들게 사는 청년 세대에 빚을 지우는 일이다</a:t>
            </a:r>
            <a:r>
              <a:rPr lang="en-US" altLang="ko-KR" sz="1500" dirty="0"/>
              <a:t>.", "</a:t>
            </a:r>
            <a:r>
              <a:rPr lang="ko-KR" altLang="en-US" sz="1500" dirty="0" err="1"/>
              <a:t>홍남기</a:t>
            </a:r>
            <a:r>
              <a:rPr lang="ko-KR" altLang="en-US" sz="1500" dirty="0"/>
              <a:t> 경제부총리는 </a:t>
            </a:r>
            <a:r>
              <a:rPr lang="en-US" altLang="ko-KR" sz="1500" dirty="0"/>
              <a:t>\"</a:t>
            </a:r>
            <a:r>
              <a:rPr lang="ko-KR" altLang="en-US" sz="1500" dirty="0"/>
              <a:t>국가채무 비율이 </a:t>
            </a:r>
            <a:r>
              <a:rPr lang="en-US" altLang="ko-KR" sz="1500" dirty="0"/>
              <a:t>100%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넘는 경제협력개발기구</a:t>
            </a:r>
            <a:r>
              <a:rPr lang="en-US" altLang="ko-KR" sz="1500" dirty="0"/>
              <a:t>(</a:t>
            </a:r>
            <a:r>
              <a:rPr lang="en-US" altLang="ko-Kore-KR" sz="1500" dirty="0"/>
              <a:t>OECD) </a:t>
            </a:r>
            <a:r>
              <a:rPr lang="ko-KR" altLang="en-US" sz="1500" dirty="0"/>
              <a:t>평균보다 훨씬 낮다</a:t>
            </a:r>
            <a:r>
              <a:rPr lang="en-US" altLang="ko-KR" sz="1500" dirty="0"/>
              <a:t>\"</a:t>
            </a:r>
            <a:r>
              <a:rPr lang="ko-KR" altLang="en-US" sz="1500" dirty="0" err="1"/>
              <a:t>며</a:t>
            </a:r>
            <a:r>
              <a:rPr lang="ko-KR" altLang="en-US" sz="1500" dirty="0"/>
              <a:t> 문제 될 것이 없다는 입장이지만 이런 속도로 올라가서는 부작용이 생길 수밖에 없다</a:t>
            </a:r>
            <a:r>
              <a:rPr lang="en-US" altLang="ko-KR" sz="1500" dirty="0"/>
              <a:t>.", </a:t>
            </a:r>
            <a:r>
              <a:rPr lang="en-US" altLang="ko-KR" sz="1500" dirty="0">
                <a:highlight>
                  <a:srgbClr val="FFFF00"/>
                </a:highlight>
              </a:rPr>
              <a:t>"</a:t>
            </a:r>
            <a:r>
              <a:rPr lang="ko-KR" altLang="en-US" sz="1500" dirty="0">
                <a:highlight>
                  <a:srgbClr val="FFFF00"/>
                </a:highlight>
              </a:rPr>
              <a:t>정부는 돈 쓸 곳이 많다고 무작정 빚을 낼 생각을 하기 전에 세수 기반부터 확충해야 한다</a:t>
            </a:r>
            <a:r>
              <a:rPr lang="en-US" altLang="ko-KR" sz="1500" dirty="0"/>
              <a:t>.", "</a:t>
            </a:r>
            <a:r>
              <a:rPr lang="ko-KR" altLang="en-US" sz="1500" dirty="0"/>
              <a:t>그러잖아도 </a:t>
            </a:r>
            <a:r>
              <a:rPr lang="en-US" altLang="ko-Kore-KR" sz="1500" dirty="0"/>
              <a:t>GDP </a:t>
            </a:r>
            <a:r>
              <a:rPr lang="ko-KR" altLang="en-US" sz="1500" dirty="0"/>
              <a:t>대비 재정수입 비율은 선진국 중 최하위권이다</a:t>
            </a:r>
            <a:r>
              <a:rPr lang="en-US" altLang="ko-KR" sz="1500" dirty="0"/>
              <a:t>.", "</a:t>
            </a:r>
            <a:r>
              <a:rPr lang="ko-KR" altLang="en-US" sz="1500" dirty="0"/>
              <a:t>세수는 기업이 투자를 늘려 세금을 더 낼 때 늘어난다</a:t>
            </a:r>
            <a:r>
              <a:rPr lang="en-US" altLang="ko-KR" sz="1500" dirty="0"/>
              <a:t>.", "</a:t>
            </a:r>
            <a:r>
              <a:rPr lang="ko-KR" altLang="en-US" sz="1500" dirty="0"/>
              <a:t>지금이라도 기업이 투자할 마음이 생기도록 규제 완화에 힘써야 한다</a:t>
            </a:r>
            <a:r>
              <a:rPr lang="en-US" altLang="ko-KR" sz="1500" dirty="0"/>
              <a:t>."],</a:t>
            </a:r>
          </a:p>
          <a:p>
            <a:r>
              <a:rPr lang="en-US" altLang="ko-KR" sz="1500" dirty="0"/>
              <a:t> "</a:t>
            </a:r>
            <a:r>
              <a:rPr lang="en-US" altLang="ko-Kore-KR" sz="1500" dirty="0"/>
              <a:t>abstractive": "</a:t>
            </a:r>
            <a:r>
              <a:rPr lang="ko-KR" altLang="en-US" sz="1500" dirty="0"/>
              <a:t>나라 수입에 비해 지출이 더 많아 국가가 재정적자 등을 이유로 국내외에서 빌린 국가채무가 </a:t>
            </a:r>
            <a:r>
              <a:rPr lang="en-US" altLang="ko-KR" sz="1500" dirty="0"/>
              <a:t>700 </a:t>
            </a:r>
            <a:r>
              <a:rPr lang="ko-KR" altLang="en-US" sz="1500" dirty="0"/>
              <a:t>조원을 눈앞에 두면서 우선적으로 빚을 낼 생각을 하기 이전에 세수 기반부터 확보해야 할 것으로 보인다</a:t>
            </a:r>
            <a:r>
              <a:rPr lang="en-US" altLang="ko-KR" sz="1500" dirty="0"/>
              <a:t>.", "</a:t>
            </a:r>
            <a:r>
              <a:rPr lang="en-US" altLang="ko-Kore-KR" sz="1500" dirty="0"/>
              <a:t>extractive": [0, 4, 11]}</a:t>
            </a:r>
          </a:p>
          <a:p>
            <a:endParaRPr lang="ko-Kore-KR" altLang="en-US" sz="1500" dirty="0"/>
          </a:p>
          <a:p>
            <a:endParaRPr kumimoji="1" lang="ko-Kore-KR" altLang="en-US" sz="1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29A85-48F2-BC4E-B7B4-C44FDA061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858805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16427</TotalTime>
  <Words>1787</Words>
  <Application>Microsoft Macintosh PowerPoint</Application>
  <PresentationFormat>A4 용지(210x297mm)</PresentationFormat>
  <Paragraphs>193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Helvetica</vt:lpstr>
      <vt:lpstr>Helvetica Neue</vt:lpstr>
      <vt:lpstr>Monotype Sorts</vt:lpstr>
      <vt:lpstr>Times New Roman</vt:lpstr>
      <vt:lpstr>Wingdings</vt:lpstr>
      <vt:lpstr>XcodeSourceControl</vt:lpstr>
      <vt:lpstr>AI hub 요약 데이터</vt:lpstr>
      <vt:lpstr>AI hub 요약 데이터</vt:lpstr>
      <vt:lpstr>논문 자료 요약</vt:lpstr>
      <vt:lpstr>PowerPoint 프레젠테이션</vt:lpstr>
      <vt:lpstr>도서 자료</vt:lpstr>
      <vt:lpstr>PowerPoint 프레젠테이션</vt:lpstr>
      <vt:lpstr>문서</vt:lpstr>
      <vt:lpstr>문서</vt:lpstr>
      <vt:lpstr>PowerPoint 프레젠테이션</vt:lpstr>
      <vt:lpstr>KoBART/T5 데이터</vt:lpstr>
      <vt:lpstr>Conformer</vt:lpstr>
      <vt:lpstr>Conformer</vt:lpstr>
      <vt:lpstr>Conformer</vt:lpstr>
      <vt:lpstr>Inside of Conformer </vt:lpstr>
      <vt:lpstr>Inside of Conformer </vt:lpstr>
      <vt:lpstr>Inside of Conformer </vt:lpstr>
      <vt:lpstr>Pointwise Convolution</vt:lpstr>
      <vt:lpstr>1D Depthwise convolution</vt:lpstr>
      <vt:lpstr>Result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1018</cp:revision>
  <cp:lastPrinted>2018-01-22T13:46:10Z</cp:lastPrinted>
  <dcterms:created xsi:type="dcterms:W3CDTF">2013-03-03T01:08:41Z</dcterms:created>
  <dcterms:modified xsi:type="dcterms:W3CDTF">2021-07-29T02:35:38Z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