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2"/>
    <p:sldId id="310" r:id="rId3"/>
    <p:sldId id="311" r:id="rId4"/>
    <p:sldId id="325" r:id="rId5"/>
    <p:sldId id="324" r:id="rId6"/>
    <p:sldId id="323" r:id="rId7"/>
    <p:sldId id="322" r:id="rId8"/>
    <p:sldId id="313" r:id="rId9"/>
    <p:sldId id="314" r:id="rId10"/>
    <p:sldId id="327" r:id="rId11"/>
    <p:sldId id="326" r:id="rId12"/>
    <p:sldId id="316" r:id="rId13"/>
    <p:sldId id="317" r:id="rId14"/>
    <p:sldId id="328" r:id="rId15"/>
    <p:sldId id="329" r:id="rId16"/>
    <p:sldId id="333" r:id="rId17"/>
    <p:sldId id="332" r:id="rId18"/>
    <p:sldId id="309" r:id="rId19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5775" autoAdjust="0"/>
  </p:normalViewPr>
  <p:slideViewPr>
    <p:cSldViewPr>
      <p:cViewPr varScale="1">
        <p:scale>
          <a:sx n="110" d="100"/>
          <a:sy n="110" d="100"/>
        </p:scale>
        <p:origin x="1320" y="184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42:49.7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24575,'76'4'0,"-1"0"0,0 0 0,-25-1 0,29 2 0,1-1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42:57.6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24575,'0'22'0,"0"3"0,0-6 0,0-1 0,0-1 0,0-8 0,0 8 0,0-8 0,0 4 0,0-5 0,0 0 0,0 0 0,0 5 0,0-4 0,0 4 0,0-5 0,0 0 0,0 1 0,0-1 0,0 0 0,0 0 0,0 0 0,0 0 0,0 1 0,0-1 0,0 0 0,0 0 0,0 0 0,0 0 0,0 0 0,0 0 0,0 0 0,0 0 0,0 0 0,0 0 0,0 0 0,0 0 0,0 0 0,0 0 0,0 0 0,0 0 0,0 0 0,0 0 0,0 0 0,0 0 0,0 1 0,0-1 0,0 0 0,0 0 0,0 0 0,0 0 0,0 0 0,0 1 0,0-1 0,0-1 0,0 2 0,0-1 0,0 0 0,0 0 0,0 0 0,0 0 0,0 0 0,0 0 0,0 0 0,0 0 0,0 0 0,0 0 0,0 1 0,0-2 0,0 2 0,3-2 0,-2 1 0,2 0 0,-3 0 0,0-1 0,0 1 0,0 0 0,0-1 0,0 1 0,0 0 0,4-4 0,-3 3 0,2-3 0,-3 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44:04.3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250 60 24575,'28'0'0,"13"0"0,-2 0 0,19 0 0,-13 0 0,11 0 0,-10 0 0,4 0 0,-18 0 0,2 0 0,-19 0 0,3 0 0,-10 0 0,1 0 0,-5 3 0,0 1 0,-23 6 0,-6-1 0,-32 3 0,3-1 0,-12 1 0,0 0 0,5 0 0,-5 0 0,14-5 0,8 3 0,14-9 0,11 3 0,6-4 0,38 0 0,12 0 0,34 0 0,-10 0 0,20 0 0,-18 0 0,29 0 0,-14 0 0,-1 0 0,-11 0 0,-14 0 0,-8 0 0,-14 0 0,-11 0 0,-6 0 0,-5 0 0,-7 0 0,-14 0 0,-8 0 0,-11 0 0,7 0 0,-4 0 0,10 0 0,-10 0 0,5 0 0,-1 0 0,2 4 0,9-3 0,1 3 0,5-4 0,33 0 0,-2 0 0,54 0 0,-14 0 0,29 0 0,-6 0 0,-7 0 0,2 0 0,-13 0 0,0 0 0,-9 0 0,-15 0 0,-13 0 0,-8 0 0,-9 0 0,-16 0 0,-10 0 0,-21 0 0,2 0 0,-11 0 0,4 5 0,-5 1 0,0 0 0,6 3 0,1-8 0,11 4 0,2-5 0,9 0 0,15 0 0,18 0 0,15 0 0,16 0 0,1 0 0,7 0 0,-7 0 0,6-6 0,-18 5 0,-1-8 0,-10 8 0,-13-3 0,3 4 0,-10 0 0,-7 0 0,-11 0 0,-16 0 0,-11 0 0,-6 0 0,-7 0 0,-2 0 0,1 0 0,7 0 0,8 0 0,6 0 0,10 0 0,2-4 0,10 3 0,3-6 0,2 2 0,3-7 0,0-2 0,13-5 0,3 5 0,27-7 0,2 4 0,7-6 0,-3 1 0,-5 10 0,-8-1 0,-5 12 0,-8-4 0,-9 5 0,-16 0 0,-16 0 0,-23 0 0,-11 0 0,-7 0 0,1 5 0,-1-3 0,8 3 0,6-5 0,15 0 0,11 0 0,6 0 0,12 0 0,20 0 0,2-5 0,17 4 0,-8-8 0,-5 8 0,-2-3 0,-5 4 0,-4 0 0,-2 0 0,-3 0 0,-8 3 0,-12 2 0,-29 5 0,5 1 0,-28 6 0,17-5 0,-37 13 0,25-12 0,-31 12 0,28-12 0,-6 4 0,1-5 0,20-1 0,4 0 0,17-5 0,6-2 0,17-4 0,19 0 0,21 0 0,14 0 0,6 0 0,0 0 0,0 0 0,-6 0 0,-8 0 0,-8 0 0,-16 0 0,-2 0 0,-10 0 0,-3 3 0,-35 18 0,8-8 0,-57 25 0,36-20 0,-37 14 0,19-3 0,-14-2 0,-1 4 0,8-2 0,9-4 0,15-3 0,13-7 0,12-6 0,7 0 0,7-1 0,1 0 0,4 0 0,0 0 0,8 5 0,13-3 0,5 8 0,10-6 0,0 7 0,-5-8 0,4 5 0,-5-7 0,-5 1 0,-7-1 0,-5 0 0,-5-5 0,0 3 0,-3-2 0,-22-1 0,-1 0 0,-14-4 0,4 0 0,3 0 0,0 0 0,7 0 0,5 0 0,5 0 0,33-5 0,4-2 0,27 1 0,0-4 0,-11 4 0,-1-1 0,-8 3 0,-16 0 0,-2 3 0,-10-3 0,-33 4 0,-5 0 0,-32 0 0,4 0 0,6 0 0,8 0 0,8 0 0,7 0 0,9 0 0,2 0 0,10 0 0,3-3 0,2-2 0,3-3 0,0 0 0,3 0 0,11-1 0,1 5 0,14-5 0,-5 8 0,1-8 0,-2 8 0,-5-3 0,-4 4 0,-2 0 0,-3 0 0,-28 0 0,-10-4 0,-15 3 0,1-8 0,18 8 0,2-7 0,9 6 0,2-2 0,7 1 0,2-2 0,3-3 0,0 0 0,0 0 0,0 0 0,13-1 0,3 0 0,20-6 0,1-2 0,6 1 0,0-5 0,1 9 0,-7-7 0,-1 7 0,-12-2 0,0 9 0,-11 1 0,0 4 0,-5 0 0,-6 3 0,-21 6 0,2 1 0,-19 4 0,17-5 0,-5-4 0,6 3 0,4-3 0,-3 0 0,8 2 0,-4-6 0,5 3 0,0-4 0,4-4 0,28 0 0,16-12 0,15 9 0,10-9 0,-14 9 0,1-4 0,-2 5 0,-13 1 0,-6 1 0,-13 3 0,-5-3 0,-42 4 0,-9 0 0,-23 0 0,-11 0 0,11 0 0,-7 0 0,3 0 0,13-5 0,8 4 0,8-4 0,12 1 0,5 3 0,6-3 0,5 4 0,4-4 0,-7 7 0,2-2 0,-8 7 0,-1 1 0,-6 1 0,5-1 0,-4 0 0,-1 5 0,5-4 0,-10 9 0,10-5 0,-4 5 0,9-1 0,1-4 0,4 3 0,1-8 0,3 8 0,1-3 0,4 4 0,0 6 0,0 0 0,0 1 0,4-2 0,1-5 0,4 1 0,4-5 0,-3-2 0,3-7 0,-5-1 0,-4-15 0,0-5 0,-14-18 0,-3-10 0,-9-7 0,-2-8 0,2 7 0,4-4 0,2 10 0,5-4 0,1 18 0,0-2 0,4 19 0,2-8 0,7 18 0,2 5 0,8 15 0,2 4 0,4 10 0,0-4 0,7 5 0,1 2 0,-1-1 0,5 1 0,-10-7 0,3 0 0,-5-7 0,-6-5 0,0 0 0,-5-5 0,0-7 0,0-6 0,18-16 0,9-1 0,26-7 0,24-4-575,-37 21 1,2 2 574,11-5 0,2 2 0,6 5 0,1 1 0,0-1 0,0 1 0,-10 2 0,0 1 0,2 0 0,-3 1-354,29-3 354,-36 5 0,-1 1 0,28-6 0,-18 6 0,-18 0 0,-18 0 0,-2 0 1128,-9 0-1128,-2 0 375,-44 0-375,1 5 0,-45 2 0,22 4 0,-18 2 0,11-2 0,-15 2 0,15 4 0,3-5 0,21 4 0,7-7 0,11-3 0,7-2 0,10-4 0,19 0 0,17 0 0,25 0 0,-5 5 0,18-4 0,-11 9 0,7-3 0,-3 5 0,-14-6 0,-8 3 0,-12-3 0,-12-1 0,-7 3 0,-7-4 0,-1 4 0,-18 1 0,-15 1 0,-17 1 0,-5 0 0,-14 1 0,4 0 0,-7 0 0,9 0 0,15-1 0,14-2 0,6-3 0,21-2 0,29-9 0,8 0 0,23-1 0,-20-3 0,-1 3 0,-6 1 0,-5-4 0,-7 8 0,-5-3 0,-5 4 0,-36 0 0,-3 5 0,-42 2 0,13 0 0,-14 4 0,6-4 0,0 5 0,2 0 0,15-5 0,1-2 0,18-5 0,7 0 0,12 0 0,16 0 0,21 0 0,15 0 0,27 0 0,-12 0 0,18 0 0,-19-5 0,13 3 0,-20-3 0,-3 5 0,-19 0 0,-5 0 0,-7 0 0,-14 0 0,-22 0 0,-9 0 0,-23 0 0,4 5 0,-6 2 0,6 4 0,2 0 0,18-4 0,2 1 0,17-7 0,0 3 0,12-4 0,16 0 0,-14 0 0,-16-13 0,-16-12 0,-5 6 0,21-2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44:25.9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124 0 24575,'28'5'0,"3"4"0,13-8 0,4 8 0,-1-4 0,-5 0 0,-27-1 0,8-4 0,-14 4 0,3-3 0,-3 2 0,-1-3 0,-23 0 0,5 0 0,-25 0 0,10 0 0,-4 0 0,-7 0 0,4 0 0,-9 0 0,10 0 0,-5 0 0,6 0 0,1 0 0,-1 0 0,10 0 0,-2 0 0,13 0 0,0 4 0,8 0 0,10 4 0,5 1 0,4 0 0,5 0 0,2 1 0,5 0 0,0 0 0,5 5 0,3-4 0,-1 9 0,5-3 0,-11-2 0,0 4 0,-2-8 0,-10 2 0,0-4 0,-7 0 0,-3-1 0,-1 0 0,-14-3 0,-6-1 0,-15-4 0,-3-5 0,0 0 0,-5-6 0,3 1 0,-3 4 0,5-2 0,5 2 0,2 1 0,9 1 0,1 0 0,16 3 0,11-2 0,5 3 0,2 0 0,-4 0 0,-3 0 0,4 0 0,-4 0 0,3 0 0,-3 4 0,4-3 0,-4 3 0,-2-1 0,-4-2 0,1 3 0,-1-4 0,-4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44:28.1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ore-KR" altLang="en-US" dirty="0"/>
              <a:t>가지 부분 </a:t>
            </a:r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25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ore-KR" altLang="en-US" dirty="0"/>
              <a:t>가지 부분 </a:t>
            </a:r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844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ore-KR" altLang="en-US" dirty="0"/>
              <a:t>가지 부분 </a:t>
            </a:r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531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ore-KR" altLang="en-US" dirty="0"/>
              <a:t>가지 부분 </a:t>
            </a:r>
            <a:r>
              <a:rPr kumimoji="1" lang="en-US" altLang="ko-Kore-KR" dirty="0" err="1"/>
              <a:t>upsampling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84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k876/hifi-gan" TargetMode="External"/><Relationship Id="rId2" Type="http://schemas.openxmlformats.org/officeDocument/2006/relationships/hyperlink" Target="https://arxiv.org/pdf/2010.05646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/>
              <a:t>HIFI-GAN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경제학부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컴퓨터공학과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2021.12.21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– discriminator(MSD)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ore-KR" sz="1700" dirty="0"/>
              <a:t>MSD</a:t>
            </a:r>
            <a:r>
              <a:rPr lang="ko-Kore-KR" altLang="en-US" sz="1700" dirty="0"/>
              <a:t>의 구조는 </a:t>
            </a:r>
            <a:r>
              <a:rPr lang="en-US" altLang="ko-Kore-KR" sz="1700" dirty="0" err="1"/>
              <a:t>MelGAN</a:t>
            </a:r>
            <a:r>
              <a:rPr lang="ko-Kore-KR" altLang="en-US" sz="1700" dirty="0"/>
              <a:t>에서 사용한 것을 가져왔다</a:t>
            </a:r>
            <a:r>
              <a:rPr lang="en-US" altLang="ko-Kore-KR" sz="17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1700" dirty="0"/>
              <a:t>3</a:t>
            </a:r>
            <a:r>
              <a:rPr lang="ko-KR" altLang="en-US" sz="1700" dirty="0"/>
              <a:t>개의 </a:t>
            </a:r>
            <a:r>
              <a:rPr lang="en-US" altLang="ko-KR" sz="1700" dirty="0"/>
              <a:t>sub discriminator</a:t>
            </a:r>
            <a:r>
              <a:rPr lang="ko-KR" altLang="en-US" sz="1700" dirty="0"/>
              <a:t>가 다르게 </a:t>
            </a:r>
            <a:r>
              <a:rPr lang="en-US" altLang="ko-KR" sz="1700" dirty="0"/>
              <a:t>scale</a:t>
            </a:r>
            <a:r>
              <a:rPr lang="ko-KR" altLang="en-US" sz="1700" dirty="0"/>
              <a:t>된 </a:t>
            </a:r>
            <a:r>
              <a:rPr lang="en-US" altLang="ko-KR" sz="1700" dirty="0"/>
              <a:t>input</a:t>
            </a:r>
            <a:r>
              <a:rPr lang="ko-KR" altLang="en-US" sz="1700" dirty="0"/>
              <a:t>을 받는다</a:t>
            </a:r>
            <a:r>
              <a:rPr lang="en-US" altLang="ko-KR" sz="17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ore-KR" sz="1700" dirty="0"/>
              <a:t>Raw audio (scale</a:t>
            </a:r>
            <a:r>
              <a:rPr lang="ko-Kore-KR" altLang="en-US" sz="1700" dirty="0"/>
              <a:t>하지 않은 것</a:t>
            </a:r>
            <a:r>
              <a:rPr lang="en-US" altLang="ko-Kore-KR" sz="17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ore-KR" sz="1700" dirty="0"/>
              <a:t>x2 average-pooled audio</a:t>
            </a:r>
          </a:p>
          <a:p>
            <a:pPr lvl="1">
              <a:lnSpc>
                <a:spcPct val="90000"/>
              </a:lnSpc>
            </a:pPr>
            <a:r>
              <a:rPr lang="en-US" altLang="ko-Kore-KR" sz="1700" dirty="0"/>
              <a:t>x4 average-pooled audio</a:t>
            </a:r>
          </a:p>
          <a:p>
            <a:pPr lvl="2">
              <a:lnSpc>
                <a:spcPct val="90000"/>
              </a:lnSpc>
            </a:pPr>
            <a:r>
              <a:rPr lang="en-US" altLang="ko-KR" sz="1500" dirty="0"/>
              <a:t>3</a:t>
            </a:r>
            <a:r>
              <a:rPr lang="ko-KR" altLang="en-US" sz="1500" dirty="0"/>
              <a:t>개의 </a:t>
            </a:r>
            <a:r>
              <a:rPr lang="en-US" altLang="ko-KR" sz="1500" dirty="0" err="1"/>
              <a:t>subdiscriminator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차례로 지난다</a:t>
            </a:r>
            <a:r>
              <a:rPr lang="en-US" altLang="ko-KR" sz="1500" dirty="0"/>
              <a:t>.</a:t>
            </a:r>
            <a:endParaRPr lang="en-US" altLang="ko-Kore-KR" sz="1500" dirty="0"/>
          </a:p>
          <a:p>
            <a:pPr lvl="1">
              <a:lnSpc>
                <a:spcPct val="90000"/>
              </a:lnSpc>
            </a:pPr>
            <a:r>
              <a:rPr lang="en-US" altLang="ko-Kore-KR" sz="1700" dirty="0"/>
              <a:t>Sub discriminator</a:t>
            </a:r>
            <a:r>
              <a:rPr lang="ko-Kore-KR" altLang="en-US" sz="1700" dirty="0"/>
              <a:t>는 </a:t>
            </a:r>
            <a:r>
              <a:rPr lang="en-US" altLang="ko-Kore-KR" sz="1700" dirty="0"/>
              <a:t>MPD</a:t>
            </a:r>
            <a:r>
              <a:rPr lang="ko-Kore-KR" altLang="en-US" sz="1700" dirty="0"/>
              <a:t>와 달리 </a:t>
            </a:r>
            <a:r>
              <a:rPr lang="en-US" altLang="ko-Kore-KR" sz="1700" dirty="0"/>
              <a:t>striding</a:t>
            </a:r>
            <a:r>
              <a:rPr lang="ko-Kore-KR" altLang="en-US" sz="1700" dirty="0"/>
              <a:t>과 </a:t>
            </a:r>
            <a:r>
              <a:rPr lang="en-US" altLang="ko-Kore-KR" sz="1700" dirty="0"/>
              <a:t>grouping</a:t>
            </a:r>
            <a:r>
              <a:rPr lang="ko-Kore-KR" altLang="en-US" sz="1700" dirty="0"/>
              <a:t>을 모두 사용했다</a:t>
            </a:r>
            <a:r>
              <a:rPr lang="en-US" altLang="ko-Kore-KR" sz="1700" dirty="0"/>
              <a:t>. </a:t>
            </a:r>
          </a:p>
          <a:p>
            <a:pPr lvl="2">
              <a:lnSpc>
                <a:spcPct val="90000"/>
              </a:lnSpc>
            </a:pPr>
            <a:r>
              <a:rPr lang="en-US" altLang="ko-Kore-KR" sz="1700" dirty="0"/>
              <a:t>Grouped convolution</a:t>
            </a:r>
          </a:p>
          <a:p>
            <a:pPr lvl="3">
              <a:lnSpc>
                <a:spcPct val="90000"/>
              </a:lnSpc>
            </a:pPr>
            <a:r>
              <a:rPr lang="en-US" altLang="ko-Kore-KR" sz="1700" dirty="0"/>
              <a:t>Convolution </a:t>
            </a:r>
            <a:r>
              <a:rPr lang="ko-Kore-KR" altLang="en-US" sz="1700" dirty="0"/>
              <a:t>연산을 할 때 </a:t>
            </a:r>
            <a:r>
              <a:rPr lang="en-US" altLang="ko-Kore-KR" sz="1700" dirty="0"/>
              <a:t>input channel</a:t>
            </a:r>
            <a:r>
              <a:rPr lang="ko-Kore-KR" altLang="en-US" sz="1700" dirty="0"/>
              <a:t>을 여러개의 </a:t>
            </a:r>
            <a:r>
              <a:rPr lang="en-US" altLang="ko-Kore-KR" sz="1700" dirty="0"/>
              <a:t>group</a:t>
            </a:r>
            <a:r>
              <a:rPr lang="ko-Kore-KR" altLang="en-US" sz="1700" dirty="0"/>
              <a:t>으로 나누어서 독립적으로 연산을 수행한다</a:t>
            </a:r>
            <a:endParaRPr lang="en-US" altLang="ko-Kore-KR" sz="1700" dirty="0"/>
          </a:p>
          <a:p>
            <a:pPr lvl="3">
              <a:lnSpc>
                <a:spcPct val="90000"/>
              </a:lnSpc>
            </a:pPr>
            <a:endParaRPr lang="en-US" altLang="ko-Kore-KR" sz="1700" dirty="0"/>
          </a:p>
          <a:p>
            <a:pPr lvl="1">
              <a:lnSpc>
                <a:spcPct val="90000"/>
              </a:lnSpc>
            </a:pPr>
            <a:endParaRPr lang="ko-Kore-KR" altLang="en-US" sz="1700" dirty="0"/>
          </a:p>
          <a:p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5074AD-A7F0-3643-8678-0EBD4549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958" y="3956485"/>
            <a:ext cx="2160984" cy="2135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015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– discriminator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MPD</a:t>
            </a:r>
            <a:r>
              <a:rPr lang="ko-Kore-KR" altLang="en-US" dirty="0"/>
              <a:t>는 </a:t>
            </a:r>
            <a:r>
              <a:rPr lang="en-US" altLang="ko-Kore-KR" dirty="0"/>
              <a:t>disjoint sample</a:t>
            </a:r>
            <a:r>
              <a:rPr lang="ko-Kore-KR" altLang="en-US" dirty="0"/>
              <a:t>을 받아 </a:t>
            </a:r>
            <a:r>
              <a:rPr lang="en-US" altLang="ko-Kore-KR" dirty="0"/>
              <a:t>e</a:t>
            </a:r>
            <a:r>
              <a:rPr lang="en-US" altLang="ko-KR" dirty="0"/>
              <a:t>valuate</a:t>
            </a:r>
            <a:r>
              <a:rPr lang="ko-Kore-KR" altLang="en-US" dirty="0"/>
              <a:t>하고</a:t>
            </a:r>
            <a:r>
              <a:rPr lang="en-US" altLang="ko-Kore-KR" dirty="0"/>
              <a:t>, </a:t>
            </a:r>
          </a:p>
          <a:p>
            <a:r>
              <a:rPr lang="en-US" altLang="ko-Kore-KR" dirty="0"/>
              <a:t>MSD</a:t>
            </a:r>
            <a:r>
              <a:rPr lang="ko-Kore-KR" altLang="en-US" dirty="0"/>
              <a:t>는 연속적인 </a:t>
            </a:r>
            <a:r>
              <a:rPr lang="en-US" altLang="ko-Kore-KR" dirty="0"/>
              <a:t>sample</a:t>
            </a:r>
            <a:r>
              <a:rPr lang="ko-Kore-KR" altLang="en-US" dirty="0"/>
              <a:t>을 받아 </a:t>
            </a:r>
            <a:r>
              <a:rPr lang="en-US" altLang="ko-Kore-KR" dirty="0"/>
              <a:t>e</a:t>
            </a:r>
            <a:r>
              <a:rPr lang="en-US" altLang="ko-KR" dirty="0"/>
              <a:t>valuate</a:t>
            </a:r>
            <a:r>
              <a:rPr lang="ko-KR" altLang="en-US" dirty="0"/>
              <a:t>하게 되는 것이다</a:t>
            </a:r>
            <a:r>
              <a:rPr lang="en-US" altLang="ko-KR" dirty="0"/>
              <a:t>. </a:t>
            </a:r>
          </a:p>
          <a:p>
            <a:endParaRPr kumimoji="1" lang="en-US" altLang="ko-Kore-KR" dirty="0"/>
          </a:p>
          <a:p>
            <a:r>
              <a:rPr lang="en-US" altLang="ko-Kore-KR" dirty="0"/>
              <a:t>Ablation Study</a:t>
            </a:r>
          </a:p>
          <a:p>
            <a:pPr lvl="1"/>
            <a:r>
              <a:rPr lang="en-US" altLang="ko-Kore-KR" dirty="0"/>
              <a:t>MPD</a:t>
            </a:r>
            <a:r>
              <a:rPr lang="ko-Kore-KR" altLang="en-US" dirty="0"/>
              <a:t>를 제외했을 때가 성능 차이가 가장 컸다</a:t>
            </a:r>
            <a:r>
              <a:rPr lang="en-US" altLang="ko-Kore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9A7E504-763A-5F47-B802-A1CA5C566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45033"/>
            <a:ext cx="8051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2. Training Loss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ko-Kore-KR" altLang="en-US" dirty="0"/>
              <a:t>가지 </a:t>
            </a:r>
            <a:r>
              <a:rPr kumimoji="1" lang="en-US" altLang="ko-Kore-KR" dirty="0"/>
              <a:t>loss</a:t>
            </a:r>
            <a:r>
              <a:rPr kumimoji="1" lang="ko-Kore-KR" altLang="en-US" dirty="0"/>
              <a:t>를 사용</a:t>
            </a:r>
            <a:endParaRPr kumimoji="1" lang="en-US" altLang="ko-Kore-KR" dirty="0"/>
          </a:p>
          <a:p>
            <a:pPr lvl="1"/>
            <a:r>
              <a:rPr lang="en-US" altLang="ko-Kore-KR" dirty="0"/>
              <a:t>GAN loss</a:t>
            </a:r>
          </a:p>
          <a:p>
            <a:pPr lvl="2"/>
            <a:r>
              <a:rPr lang="en-US" altLang="ko-Kore-KR" dirty="0"/>
              <a:t>Least squared </a:t>
            </a:r>
            <a:r>
              <a:rPr lang="en-US" altLang="ko-Kore-KR" dirty="0" err="1"/>
              <a:t>gan</a:t>
            </a:r>
            <a:r>
              <a:rPr lang="en-US" altLang="ko-Kore-KR" dirty="0"/>
              <a:t> loss</a:t>
            </a:r>
          </a:p>
          <a:p>
            <a:pPr lvl="2"/>
            <a:endParaRPr lang="en-US" altLang="ko-Kore-KR" dirty="0"/>
          </a:p>
          <a:p>
            <a:pPr lvl="2"/>
            <a:endParaRPr lang="en-US" altLang="ko-Kore-KR" dirty="0"/>
          </a:p>
          <a:p>
            <a:pPr lvl="1"/>
            <a:r>
              <a:rPr kumimoji="1" lang="en-US" altLang="ko-Kore-KR" dirty="0"/>
              <a:t>Mel-</a:t>
            </a:r>
            <a:r>
              <a:rPr kumimoji="1" lang="en-US" altLang="ko-Kore-KR" dirty="0" err="1"/>
              <a:t>Spectogram</a:t>
            </a:r>
            <a:r>
              <a:rPr kumimoji="1" lang="en-US" altLang="ko-Kore-KR" dirty="0"/>
              <a:t> loss</a:t>
            </a:r>
          </a:p>
          <a:p>
            <a:pPr lvl="2"/>
            <a:r>
              <a:rPr lang="en-US" altLang="ko-Kore-KR" dirty="0"/>
              <a:t>L1 distance between ground truth </a:t>
            </a:r>
            <a:r>
              <a:rPr lang="en-US" altLang="ko-Kore-KR" dirty="0" err="1"/>
              <a:t>wavefrom</a:t>
            </a:r>
            <a:r>
              <a:rPr lang="en-US" altLang="ko-Kore-KR" dirty="0"/>
              <a:t> and </a:t>
            </a:r>
            <a:r>
              <a:rPr lang="en-US" altLang="ko-Kore-KR" dirty="0" err="1"/>
              <a:t>mel</a:t>
            </a:r>
            <a:r>
              <a:rPr lang="en-US" altLang="ko-Kore-KR" dirty="0"/>
              <a:t>-spectrogram of a waveform synthesized by the generator</a:t>
            </a:r>
          </a:p>
          <a:p>
            <a:pPr lvl="2"/>
            <a:endParaRPr kumimoji="1" lang="en-US" altLang="ko-Kore-KR" dirty="0"/>
          </a:p>
          <a:p>
            <a:pPr marL="914400" lvl="2" indent="0">
              <a:buNone/>
            </a:pPr>
            <a:endParaRPr kumimoji="1" lang="en-US" altLang="ko-Kore-KR" dirty="0"/>
          </a:p>
          <a:p>
            <a:pPr lvl="2"/>
            <a:endParaRPr kumimoji="1" lang="en-US" altLang="ko-Kore-KR" dirty="0"/>
          </a:p>
          <a:p>
            <a:pPr lvl="1"/>
            <a:r>
              <a:rPr lang="en-US" altLang="ko-Kore-KR" dirty="0"/>
              <a:t>Feature Matching loss</a:t>
            </a:r>
          </a:p>
          <a:p>
            <a:pPr lvl="2"/>
            <a:r>
              <a:rPr kumimoji="1" lang="en-US" altLang="ko-Kore-KR" dirty="0"/>
              <a:t>Ground t</a:t>
            </a:r>
            <a:r>
              <a:rPr lang="en-US" altLang="ko-Kore-KR" dirty="0"/>
              <a:t>ruth</a:t>
            </a:r>
            <a:r>
              <a:rPr lang="ko-Kore-KR" altLang="en-US" dirty="0"/>
              <a:t>의 </a:t>
            </a:r>
            <a:r>
              <a:rPr lang="en-US" altLang="ko-Kore-KR" dirty="0"/>
              <a:t>d</a:t>
            </a:r>
            <a:r>
              <a:rPr lang="en-US" altLang="ko-KR" dirty="0"/>
              <a:t>iscriminator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generator</a:t>
            </a:r>
            <a:r>
              <a:rPr lang="ko-KR" altLang="en-US" dirty="0"/>
              <a:t>가 생성한 </a:t>
            </a:r>
            <a:r>
              <a:rPr lang="en-US" altLang="ko-KR" dirty="0"/>
              <a:t>sample</a:t>
            </a:r>
            <a:r>
              <a:rPr lang="ko-KR" altLang="en-US" dirty="0"/>
              <a:t>의 </a:t>
            </a:r>
            <a:r>
              <a:rPr lang="en-US" altLang="ko-KR" dirty="0"/>
              <a:t>discriminator feature</a:t>
            </a:r>
            <a:r>
              <a:rPr lang="ko-KR" altLang="en-US" dirty="0"/>
              <a:t>의 </a:t>
            </a:r>
            <a:r>
              <a:rPr lang="en-US" altLang="ko-KR" dirty="0"/>
              <a:t>L1 distance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2FE054-D7C8-A547-9E07-C44E201B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23" y="1556792"/>
            <a:ext cx="2622674" cy="8926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95E713-3FD6-A142-83EF-836C0EC10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35" y="3655994"/>
            <a:ext cx="3313410" cy="75253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43E3C4F-995A-D845-8EA2-3749875EB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35" y="5371991"/>
            <a:ext cx="4452465" cy="8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9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3. Performance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Dataset : </a:t>
            </a:r>
            <a:r>
              <a:rPr kumimoji="1" lang="en-US" altLang="ko-Kore-KR" dirty="0" err="1"/>
              <a:t>Ljspeech</a:t>
            </a:r>
            <a:r>
              <a:rPr kumimoji="1" lang="en-US" altLang="ko-Kore-KR" dirty="0"/>
              <a:t> </a:t>
            </a:r>
          </a:p>
          <a:p>
            <a:r>
              <a:rPr lang="en-US" altLang="ko-Kore-KR" dirty="0"/>
              <a:t>V1,v2,v3 -&gt; generator</a:t>
            </a:r>
            <a:r>
              <a:rPr lang="ko-Kore-KR" altLang="en-US" dirty="0"/>
              <a:t>의 </a:t>
            </a:r>
            <a:r>
              <a:rPr lang="en-US" altLang="ko-Kore-KR" dirty="0"/>
              <a:t>h</a:t>
            </a:r>
            <a:r>
              <a:rPr lang="en-US" altLang="ko-KR" dirty="0"/>
              <a:t>yperparameter</a:t>
            </a:r>
            <a:r>
              <a:rPr lang="en-US" altLang="ko-Kore-KR" dirty="0"/>
              <a:t> </a:t>
            </a:r>
            <a:r>
              <a:rPr lang="ko-Kore-KR" altLang="en-US" dirty="0"/>
              <a:t>차이</a:t>
            </a:r>
            <a:endParaRPr lang="en-US" altLang="ko-Kore-KR" dirty="0"/>
          </a:p>
          <a:p>
            <a:r>
              <a:rPr lang="en-US" altLang="ko-Kore-KR" dirty="0"/>
              <a:t>Single V100 GPU</a:t>
            </a:r>
            <a:r>
              <a:rPr lang="ko-Kore-KR" altLang="en-US" dirty="0"/>
              <a:t> </a:t>
            </a:r>
            <a:endParaRPr lang="en-US" altLang="ko-Kore-KR" dirty="0"/>
          </a:p>
          <a:p>
            <a:r>
              <a:rPr lang="en-US" altLang="ko-Kore-KR" dirty="0"/>
              <a:t>N kHz -&gt; 1</a:t>
            </a:r>
            <a:r>
              <a:rPr lang="ko-Kore-KR" altLang="en-US" dirty="0"/>
              <a:t>초에 </a:t>
            </a:r>
            <a:r>
              <a:rPr lang="en-US" altLang="ko-Kore-KR" dirty="0"/>
              <a:t>n</a:t>
            </a:r>
            <a:r>
              <a:rPr lang="ko-Kore-KR" altLang="en-US" dirty="0"/>
              <a:t>천개 생성 가능 </a:t>
            </a:r>
            <a:endParaRPr lang="en-US" altLang="ko-Kore-KR" dirty="0"/>
          </a:p>
          <a:p>
            <a:pPr lvl="1"/>
            <a:r>
              <a:rPr lang="ko-Kore-KR" altLang="en-US" dirty="0"/>
              <a:t>괄호 안 숫자는 </a:t>
            </a:r>
            <a:r>
              <a:rPr lang="en-US" altLang="ko-Kore-KR" dirty="0"/>
              <a:t>real time </a:t>
            </a:r>
            <a:r>
              <a:rPr lang="ko-Kore-KR" altLang="en-US" dirty="0"/>
              <a:t>대비 속도 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94B6F70F-7BFD-1F4C-A4EF-0F966125A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8" y="3921128"/>
            <a:ext cx="7493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3. Performance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6E2CD0-1961-7C4A-826B-B6A7F6466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V1, v2 ,v3 </a:t>
                </a:r>
                <a:r>
                  <a:rPr kumimoji="1" lang="ko-Kore-KR" altLang="en-US" dirty="0"/>
                  <a:t>차이</a:t>
                </a:r>
                <a:endParaRPr kumimoji="1" lang="en-US" altLang="ko-Kore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kumimoji="1" lang="en-US" altLang="ko-Kore-KR" b="1" dirty="0"/>
                  <a:t> : </a:t>
                </a:r>
                <a:r>
                  <a:rPr lang="en-US" altLang="ko-Kore-KR" dirty="0"/>
                  <a:t>h</a:t>
                </a:r>
                <a:r>
                  <a:rPr lang="en-US" altLang="ko-KR" dirty="0"/>
                  <a:t>idden dimension </a:t>
                </a:r>
                <a:endParaRPr kumimoji="1" lang="en-US" altLang="ko-Kore-KR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kumimoji="1" lang="en-US" altLang="ko-Kore-KR" b="1" dirty="0"/>
                  <a:t> </a:t>
                </a:r>
                <a:r>
                  <a:rPr kumimoji="1" lang="en-US" altLang="ko-KR" b="1" dirty="0"/>
                  <a:t>: </a:t>
                </a:r>
                <a:r>
                  <a:rPr lang="en-US" altLang="ko-KR" dirty="0" err="1"/>
                  <a:t>upsampling</a:t>
                </a:r>
                <a:r>
                  <a:rPr lang="en-US" altLang="ko-KR" dirty="0"/>
                  <a:t> rates</a:t>
                </a:r>
                <a:endParaRPr kumimoji="1" lang="en-US" altLang="ko-Kore-KR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kumimoji="1" lang="en-US" altLang="ko-Kore-KR" b="1" dirty="0"/>
                  <a:t> </a:t>
                </a:r>
                <a:r>
                  <a:rPr kumimoji="1" lang="en-US" altLang="ko-KR" b="1" dirty="0"/>
                  <a:t>: MRF</a:t>
                </a:r>
                <a:r>
                  <a:rPr kumimoji="1" lang="ko-KR" altLang="en-US" b="1" dirty="0"/>
                  <a:t>의 </a:t>
                </a:r>
                <a:r>
                  <a:rPr lang="en-US" altLang="ko-KR" dirty="0" err="1"/>
                  <a:t>ResBlock</a:t>
                </a:r>
                <a:r>
                  <a:rPr lang="ko-KR" altLang="en-US" dirty="0"/>
                  <a:t>의 개수</a:t>
                </a:r>
                <a:endParaRPr kumimoji="1" lang="en-US" altLang="ko-Kore-KR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kumimoji="1" lang="en-US" altLang="ko-Kore-KR" b="1" dirty="0"/>
                  <a:t> </a:t>
                </a:r>
                <a:r>
                  <a:rPr lang="en-US" altLang="ko-KR" dirty="0"/>
                  <a:t>: MRF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ResBlock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dilation rates</a:t>
                </a:r>
                <a:endParaRPr kumimoji="1" lang="en-US" altLang="ko-Kore-KR" b="1" dirty="0"/>
              </a:p>
              <a:p>
                <a:pPr marL="476250" lvl="1" indent="0">
                  <a:buNone/>
                </a:pPr>
                <a:endParaRPr kumimoji="1" lang="en-US" altLang="ko-Kore-KR" b="1" dirty="0"/>
              </a:p>
              <a:p>
                <a:pPr lvl="1"/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6E2CD0-1961-7C4A-826B-B6A7F6466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AA5812D-081C-8244-9696-FDC17789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" y="3285564"/>
            <a:ext cx="8957968" cy="2502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DAEF75-CE2D-964C-B682-63971612B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293825"/>
            <a:ext cx="1475455" cy="2135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443A08-E052-0B4F-9CD8-696325F0A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49" y="1666721"/>
            <a:ext cx="1455063" cy="1258875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9986A6A-2746-EA4A-BBC4-99F3E239E55C}"/>
              </a:ext>
            </a:extLst>
          </p:cNvPr>
          <p:cNvCxnSpPr>
            <a:cxnSpLocks/>
          </p:cNvCxnSpPr>
          <p:nvPr/>
        </p:nvCxnSpPr>
        <p:spPr bwMode="auto">
          <a:xfrm flipV="1">
            <a:off x="6969224" y="1859761"/>
            <a:ext cx="648072" cy="55046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0FBA0C3-428B-6A43-BE5A-FBFDF0DD4BBD}"/>
              </a:ext>
            </a:extLst>
          </p:cNvPr>
          <p:cNvCxnSpPr>
            <a:cxnSpLocks/>
          </p:cNvCxnSpPr>
          <p:nvPr/>
        </p:nvCxnSpPr>
        <p:spPr bwMode="auto">
          <a:xfrm>
            <a:off x="6967745" y="2618199"/>
            <a:ext cx="721559" cy="23473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3863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3. Performance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 wrap="square" anchor="t">
            <a:normAutofit/>
          </a:bodyPr>
          <a:lstStyle/>
          <a:p>
            <a:r>
              <a:rPr kumimoji="1" lang="en-US" altLang="ko-Kore-KR" dirty="0"/>
              <a:t>Unseen Speaker</a:t>
            </a:r>
          </a:p>
          <a:p>
            <a:pPr lvl="1"/>
            <a:r>
              <a:rPr lang="en-US" altLang="ko-Kore-KR" sz="2800" dirty="0"/>
              <a:t>VCTK </a:t>
            </a:r>
            <a:r>
              <a:rPr lang="ko-Kore-KR" altLang="en-US" sz="2800" dirty="0"/>
              <a:t>데이터셋 이용</a:t>
            </a:r>
            <a:endParaRPr lang="en-US" altLang="ko-Kore-KR" sz="2800" dirty="0"/>
          </a:p>
          <a:p>
            <a:endParaRPr kumimoji="1" lang="ko-Kore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DE52998-1EDD-5548-8E74-7636023EB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64472"/>
            <a:ext cx="4619625" cy="3614855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417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BCB4D-1B17-FE48-ABC3-026474BB27D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ore-KR" altLang="en-US" dirty="0"/>
              <a:t>문학작품 낭송 음성합성 해커톤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1304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9DE43-0E4F-6546-8AEF-770B96DB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3A401-6C5A-8C43-B6CF-DACEA743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7</a:t>
            </a:r>
            <a:r>
              <a:rPr lang="ko-Kore-KR" altLang="en-US" dirty="0"/>
              <a:t>가지 감정 </a:t>
            </a:r>
            <a:r>
              <a:rPr lang="en-US" altLang="ko-Kore-KR" dirty="0"/>
              <a:t>label </a:t>
            </a:r>
            <a:r>
              <a:rPr lang="en-US" altLang="ko-KR" dirty="0"/>
              <a:t>: </a:t>
            </a:r>
            <a:r>
              <a:rPr lang="ko-KR" altLang="en-US" dirty="0"/>
              <a:t>기쁨</a:t>
            </a:r>
            <a:r>
              <a:rPr lang="en-US" altLang="ko-KR" dirty="0"/>
              <a:t>, </a:t>
            </a:r>
            <a:r>
              <a:rPr lang="ko-KR" altLang="en-US" dirty="0"/>
              <a:t>슬픔</a:t>
            </a:r>
            <a:r>
              <a:rPr lang="en-US" altLang="ko-KR" dirty="0"/>
              <a:t>, </a:t>
            </a:r>
            <a:r>
              <a:rPr lang="ko-KR" altLang="en-US" dirty="0"/>
              <a:t>분노</a:t>
            </a:r>
            <a:r>
              <a:rPr lang="en-US" altLang="ko-KR" dirty="0"/>
              <a:t>, </a:t>
            </a:r>
            <a:r>
              <a:rPr lang="ko-KR" altLang="en-US" dirty="0"/>
              <a:t>불안</a:t>
            </a:r>
            <a:r>
              <a:rPr lang="en-US" altLang="ko-KR" dirty="0"/>
              <a:t>, </a:t>
            </a:r>
            <a:r>
              <a:rPr lang="ko-KR" altLang="en-US" dirty="0"/>
              <a:t>당황</a:t>
            </a:r>
            <a:r>
              <a:rPr lang="en-US" altLang="ko-KR" dirty="0"/>
              <a:t>, </a:t>
            </a:r>
            <a:r>
              <a:rPr lang="ko-KR" altLang="en-US" dirty="0"/>
              <a:t>상처</a:t>
            </a:r>
            <a:r>
              <a:rPr lang="en-US" altLang="ko-KR" dirty="0"/>
              <a:t>, </a:t>
            </a:r>
            <a:r>
              <a:rPr lang="ko-KR" altLang="en-US" dirty="0" err="1"/>
              <a:t>무감정</a:t>
            </a:r>
            <a:endParaRPr lang="en-US" altLang="ko-KR" dirty="0"/>
          </a:p>
          <a:p>
            <a:r>
              <a:rPr kumimoji="1" lang="ko-KR" altLang="en-US" dirty="0"/>
              <a:t>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소설 </a:t>
            </a:r>
            <a:r>
              <a:rPr lang="ko-KR" altLang="en-US" dirty="0"/>
              <a:t>희곡 시나리오</a:t>
            </a:r>
            <a:r>
              <a:rPr lang="ko-Kore-KR" altLang="en-US" dirty="0"/>
              <a:t>에서 발췌</a:t>
            </a:r>
            <a:endParaRPr lang="en-US" altLang="ko-Kore-KR" dirty="0"/>
          </a:p>
          <a:p>
            <a:r>
              <a:rPr lang="en-US" altLang="ko-Kore-KR" dirty="0"/>
              <a:t>Speaker </a:t>
            </a:r>
          </a:p>
          <a:p>
            <a:pPr lvl="1"/>
            <a:r>
              <a:rPr lang="en-US" altLang="ko-Kore-KR" dirty="0"/>
              <a:t>Train : 14</a:t>
            </a:r>
            <a:r>
              <a:rPr lang="ko-Kore-KR" altLang="en-US" dirty="0"/>
              <a:t>명</a:t>
            </a:r>
            <a:r>
              <a:rPr lang="en-US" altLang="ko-Kore-KR" dirty="0"/>
              <a:t>, </a:t>
            </a:r>
            <a:r>
              <a:rPr lang="en-US" altLang="ko-KR" dirty="0"/>
              <a:t>validation, test : 12</a:t>
            </a:r>
            <a:r>
              <a:rPr lang="ko-KR" altLang="en-US" dirty="0"/>
              <a:t>명 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speaker</a:t>
            </a:r>
            <a:r>
              <a:rPr lang="ko-KR" altLang="en-US" dirty="0"/>
              <a:t>가 겹치지 않음</a:t>
            </a:r>
            <a:endParaRPr lang="en-US" altLang="ko-KR" dirty="0"/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unseen speaker</a:t>
            </a:r>
            <a:r>
              <a:rPr lang="ko-KR" altLang="en-US" dirty="0"/>
              <a:t>에 대한 성능이 높아야 할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ore-KR" dirty="0"/>
              <a:t>Train </a:t>
            </a:r>
            <a:r>
              <a:rPr lang="en-US" altLang="ko-KR" dirty="0"/>
              <a:t>data: 3788</a:t>
            </a:r>
            <a:r>
              <a:rPr lang="ko-KR" altLang="en-US" dirty="0"/>
              <a:t>개</a:t>
            </a:r>
            <a:r>
              <a:rPr lang="en-US" altLang="ko-KR" dirty="0"/>
              <a:t>, validation : 396</a:t>
            </a:r>
            <a:r>
              <a:rPr lang="ko-KR" altLang="en-US" dirty="0"/>
              <a:t>개</a:t>
            </a:r>
            <a:r>
              <a:rPr lang="en-US" altLang="ko-KR" dirty="0"/>
              <a:t>, test : 366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ore-KR" dirty="0"/>
          </a:p>
          <a:p>
            <a:r>
              <a:rPr lang="ko-KR" altLang="en-US" dirty="0"/>
              <a:t>학습시킬 모델 </a:t>
            </a:r>
            <a:endParaRPr lang="en-US" altLang="ko-KR" dirty="0"/>
          </a:p>
          <a:p>
            <a:pPr lvl="1"/>
            <a:r>
              <a:rPr lang="en-US" altLang="ko-Kore-KR" dirty="0"/>
              <a:t>Conformer-based </a:t>
            </a:r>
            <a:r>
              <a:rPr lang="en-US" altLang="ko-Kore-KR" dirty="0" err="1"/>
              <a:t>fastspeech</a:t>
            </a:r>
            <a:r>
              <a:rPr lang="en-US" altLang="ko-Kore-KR" dirty="0"/>
              <a:t> 2</a:t>
            </a:r>
          </a:p>
          <a:p>
            <a:pPr lvl="1"/>
            <a:r>
              <a:rPr lang="en-US" altLang="ko-Kore-KR" dirty="0" err="1"/>
              <a:t>FastPitch</a:t>
            </a:r>
            <a:endParaRPr lang="en-US" altLang="ko-Kore-KR" dirty="0"/>
          </a:p>
          <a:p>
            <a:pPr lvl="1"/>
            <a:r>
              <a:rPr lang="en-US" altLang="ko-Kore-KR" dirty="0" err="1"/>
              <a:t>Parallelwave</a:t>
            </a:r>
            <a:r>
              <a:rPr lang="en-US" altLang="ko-Kore-KR" dirty="0"/>
              <a:t> </a:t>
            </a:r>
            <a:r>
              <a:rPr lang="en-US" altLang="ko-Kore-KR" dirty="0" err="1"/>
              <a:t>gan</a:t>
            </a:r>
            <a:r>
              <a:rPr lang="en-US" altLang="ko-Kore-KR" dirty="0"/>
              <a:t>, </a:t>
            </a:r>
            <a:r>
              <a:rPr lang="en-US" altLang="ko-Kore-KR" dirty="0" err="1"/>
              <a:t>hifi</a:t>
            </a:r>
            <a:r>
              <a:rPr lang="en-US" altLang="ko-Kore-KR" dirty="0"/>
              <a:t> </a:t>
            </a:r>
            <a:r>
              <a:rPr lang="en-US" altLang="ko-Kore-KR" dirty="0" err="1"/>
              <a:t>gan</a:t>
            </a: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2EC651-36FD-4C46-AC02-6D0F371384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34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HIFI-GAN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HiFi-GAN: Generative Adversarial Networks for Efficient and High Fidelity Speech Synthesis </a:t>
            </a:r>
          </a:p>
          <a:p>
            <a:pPr lvl="1"/>
            <a:r>
              <a:rPr lang="en-US" altLang="ko-Kore-KR" dirty="0" err="1"/>
              <a:t>Kakao</a:t>
            </a:r>
            <a:r>
              <a:rPr lang="ko-KR" altLang="en-US" dirty="0"/>
              <a:t> </a:t>
            </a:r>
            <a:r>
              <a:rPr lang="en-US" altLang="ko-KR" dirty="0"/>
              <a:t>Enterprise</a:t>
            </a:r>
            <a:endParaRPr lang="en-US" altLang="ko-Kore-KR" dirty="0"/>
          </a:p>
          <a:p>
            <a:pPr lvl="1"/>
            <a:r>
              <a:rPr lang="en-US" altLang="ko-Kore-KR" dirty="0"/>
              <a:t>2020</a:t>
            </a:r>
            <a:r>
              <a:rPr lang="ko-KR" altLang="en-US" dirty="0"/>
              <a:t>년 발표</a:t>
            </a:r>
            <a:endParaRPr lang="en-US" altLang="ko-Kore-KR" dirty="0"/>
          </a:p>
          <a:p>
            <a:pPr lvl="1"/>
            <a:r>
              <a:rPr lang="en-US" altLang="ko-Kore-KR" dirty="0"/>
              <a:t>34th Conference on Neural Information Processing Systems (</a:t>
            </a:r>
            <a:r>
              <a:rPr lang="en-US" altLang="ko-Kore-KR" dirty="0" err="1"/>
              <a:t>NeurIPS</a:t>
            </a:r>
            <a:r>
              <a:rPr lang="en-US" altLang="ko-Kore-KR" dirty="0"/>
              <a:t> 2020)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r>
              <a:rPr lang="ko-Kore-KR" altLang="en-US" dirty="0">
                <a:hlinkClick r:id="rId2"/>
              </a:rPr>
              <a:t>논문링크</a:t>
            </a:r>
            <a:endParaRPr lang="en-US" altLang="ko-Kore-KR" dirty="0"/>
          </a:p>
          <a:p>
            <a:r>
              <a:rPr lang="ko-KR" altLang="en-US" dirty="0">
                <a:hlinkClick r:id="rId3"/>
              </a:rPr>
              <a:t>코드링크</a:t>
            </a:r>
            <a:endParaRPr lang="en-US" altLang="ko-KR" dirty="0"/>
          </a:p>
          <a:p>
            <a:endParaRPr lang="en-US" altLang="ko-Kore-KR" dirty="0"/>
          </a:p>
          <a:p>
            <a:r>
              <a:rPr lang="ko-KR" altLang="en-US" dirty="0"/>
              <a:t>현재 </a:t>
            </a:r>
            <a:r>
              <a:rPr lang="en-US" altLang="ko-KR" dirty="0" err="1"/>
              <a:t>ParallelWave</a:t>
            </a:r>
            <a:r>
              <a:rPr lang="en-US" altLang="ko-KR" dirty="0"/>
              <a:t> Gan </a:t>
            </a:r>
            <a:r>
              <a:rPr lang="ko-KR" altLang="en-US" dirty="0"/>
              <a:t>사용 중</a:t>
            </a:r>
            <a:endParaRPr lang="en-US" altLang="ko-KR" dirty="0"/>
          </a:p>
          <a:p>
            <a:r>
              <a:rPr lang="en-US" altLang="ko-Kore-KR" dirty="0" err="1"/>
              <a:t>Espnet</a:t>
            </a:r>
            <a:r>
              <a:rPr lang="ko-KR" altLang="en-US" dirty="0"/>
              <a:t>에 </a:t>
            </a:r>
            <a:r>
              <a:rPr lang="en-US" altLang="ko-KR" dirty="0" err="1"/>
              <a:t>hifigan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1"/>
            <a:r>
              <a:rPr lang="ko-KR" altLang="en-US" dirty="0"/>
              <a:t>논문에서 </a:t>
            </a:r>
            <a:r>
              <a:rPr lang="en-US" altLang="ko-KR" dirty="0"/>
              <a:t>LJ speech</a:t>
            </a:r>
            <a:r>
              <a:rPr lang="ko-KR" altLang="en-US" dirty="0"/>
              <a:t>에 대한 </a:t>
            </a:r>
            <a:r>
              <a:rPr lang="en-US" altLang="ko-KR" dirty="0"/>
              <a:t>MOS</a:t>
            </a:r>
            <a:r>
              <a:rPr lang="ko-KR" altLang="en-US" dirty="0"/>
              <a:t>가 </a:t>
            </a:r>
            <a:r>
              <a:rPr lang="en-US" altLang="ko-KR" dirty="0"/>
              <a:t>4.36</a:t>
            </a:r>
            <a:r>
              <a:rPr lang="ko-KR" altLang="en-US" dirty="0" err="1"/>
              <a:t>으로</a:t>
            </a:r>
            <a:r>
              <a:rPr lang="ko-KR" altLang="en-US" dirty="0"/>
              <a:t> 높았다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Config v1 </a:t>
            </a:r>
            <a:r>
              <a:rPr lang="ko-KR" altLang="en-US" dirty="0"/>
              <a:t>기준</a:t>
            </a:r>
            <a:endParaRPr lang="en-US" altLang="ko-KR" dirty="0"/>
          </a:p>
          <a:p>
            <a:pPr lvl="2"/>
            <a:r>
              <a:rPr lang="en-US" altLang="ko-KR" dirty="0" err="1"/>
              <a:t>ParallelWave</a:t>
            </a:r>
            <a:r>
              <a:rPr lang="en-US" altLang="ko-KR" dirty="0"/>
              <a:t> Gan -&gt; </a:t>
            </a:r>
            <a:r>
              <a:rPr lang="ko-KR" altLang="en-US" dirty="0"/>
              <a:t>일본어 데이터</a:t>
            </a:r>
            <a:r>
              <a:rPr lang="en-US" altLang="ko-KR" dirty="0"/>
              <a:t>, 4.06</a:t>
            </a:r>
          </a:p>
          <a:p>
            <a:pPr lvl="1"/>
            <a:endParaRPr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46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Generator</a:t>
            </a:r>
          </a:p>
          <a:p>
            <a:pPr lvl="1"/>
            <a:r>
              <a:rPr kumimoji="1" lang="en-US" altLang="ko-Kore-KR" dirty="0"/>
              <a:t>Fully Convolutional neural </a:t>
            </a:r>
            <a:r>
              <a:rPr lang="en-US" altLang="ko-Kore-KR" dirty="0"/>
              <a:t>n</a:t>
            </a:r>
            <a:r>
              <a:rPr kumimoji="1" lang="en-US" altLang="ko-Kore-KR" dirty="0"/>
              <a:t>etwork</a:t>
            </a:r>
          </a:p>
          <a:p>
            <a:pPr lvl="1"/>
            <a:r>
              <a:rPr kumimoji="1" lang="en-US" altLang="ko-Kore-KR" dirty="0"/>
              <a:t>Input : </a:t>
            </a:r>
            <a:r>
              <a:rPr kumimoji="1" lang="en-US" altLang="ko-Kore-KR" dirty="0" err="1"/>
              <a:t>mel</a:t>
            </a:r>
            <a:r>
              <a:rPr lang="en-US" altLang="ko-Kore-KR" dirty="0"/>
              <a:t>-spectrogram, output : raw waveform</a:t>
            </a:r>
            <a:endParaRPr kumimoji="1" lang="en-US" altLang="ko-Kore-KR" dirty="0"/>
          </a:p>
          <a:p>
            <a:r>
              <a:rPr lang="en-US" altLang="ko-Kore-KR" dirty="0"/>
              <a:t>Discriminator</a:t>
            </a:r>
          </a:p>
          <a:p>
            <a:pPr lvl="1"/>
            <a:r>
              <a:rPr kumimoji="1" lang="en-US" altLang="ko-Kore-KR" dirty="0"/>
              <a:t>2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discriminator</a:t>
            </a:r>
            <a:r>
              <a:rPr kumimoji="1" lang="ko-Kore-KR" altLang="en-US" dirty="0"/>
              <a:t>로 구성</a:t>
            </a:r>
            <a:endParaRPr kumimoji="1" lang="en-US" altLang="ko-Kore-KR" dirty="0"/>
          </a:p>
          <a:p>
            <a:pPr lvl="1"/>
            <a:r>
              <a:rPr lang="en-US" altLang="ko-Kore-KR" dirty="0"/>
              <a:t>Multi-scale discriminator</a:t>
            </a:r>
          </a:p>
          <a:p>
            <a:pPr lvl="1"/>
            <a:r>
              <a:rPr kumimoji="1" lang="en-US" altLang="ko-Kore-KR" dirty="0"/>
              <a:t>Multi period </a:t>
            </a:r>
            <a:r>
              <a:rPr lang="en-US" altLang="ko-Kore-KR" dirty="0"/>
              <a:t>discriminator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51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- generator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-&gt; Multi-receptive Field Fusion Module (MRF)</a:t>
            </a:r>
          </a:p>
          <a:p>
            <a:endParaRPr lang="en-US" altLang="ko-Kore-KR" dirty="0"/>
          </a:p>
          <a:p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</a:t>
            </a:r>
          </a:p>
          <a:p>
            <a:pPr lvl="1"/>
            <a:r>
              <a:rPr kumimoji="1" lang="en-US" altLang="ko-Kore-KR" dirty="0"/>
              <a:t>Convolution</a:t>
            </a:r>
            <a:r>
              <a:rPr kumimoji="1" lang="ko-Kore-KR" altLang="en-US" dirty="0"/>
              <a:t>의 반대과정</a:t>
            </a:r>
            <a:endParaRPr kumimoji="1" lang="en-US" altLang="ko-Kore-KR" dirty="0"/>
          </a:p>
          <a:p>
            <a:pPr lvl="1"/>
            <a:r>
              <a:rPr lang="en-US" altLang="ko-Kore-KR" dirty="0"/>
              <a:t>Output</a:t>
            </a:r>
            <a:r>
              <a:rPr lang="ko-Kore-KR" altLang="en-US" dirty="0"/>
              <a:t>의 크기가 </a:t>
            </a:r>
            <a:r>
              <a:rPr lang="en-US" altLang="ko-Kore-KR" dirty="0"/>
              <a:t>input</a:t>
            </a:r>
            <a:r>
              <a:rPr lang="ko-Kore-KR" altLang="en-US" dirty="0"/>
              <a:t>보다 커진다</a:t>
            </a:r>
            <a:r>
              <a:rPr lang="en-US" altLang="ko-Kore-KR" dirty="0"/>
              <a:t>. </a:t>
            </a:r>
          </a:p>
          <a:p>
            <a:pPr lvl="1"/>
            <a:r>
              <a:rPr lang="en-US" altLang="ko-Kore-KR" dirty="0" err="1"/>
              <a:t>Unpooling</a:t>
            </a:r>
            <a:r>
              <a:rPr lang="en-US" altLang="ko-Kore-KR" dirty="0"/>
              <a:t>, transposed convolution </a:t>
            </a:r>
            <a:r>
              <a:rPr lang="ko-Kore-KR" altLang="en-US" dirty="0"/>
              <a:t>등이 있는데</a:t>
            </a:r>
            <a:r>
              <a:rPr lang="en-US" altLang="ko-Kore-KR" dirty="0"/>
              <a:t>,</a:t>
            </a:r>
          </a:p>
          <a:p>
            <a:pPr lvl="1"/>
            <a:r>
              <a:rPr kumimoji="1" lang="ko-Kore-KR" altLang="en-US" dirty="0"/>
              <a:t>여기서는 </a:t>
            </a:r>
            <a:r>
              <a:rPr kumimoji="1" lang="en-US" altLang="ko-Kore-KR" dirty="0"/>
              <a:t>transposed convolution</a:t>
            </a:r>
            <a:r>
              <a:rPr kumimoji="1" lang="ko-Kore-KR" altLang="en-US" dirty="0"/>
              <a:t>을 사용</a:t>
            </a:r>
            <a:endParaRPr kumimoji="1" lang="en-US" altLang="ko-Kore-KR" dirty="0"/>
          </a:p>
          <a:p>
            <a:pPr lvl="1"/>
            <a:endParaRPr lang="en-US" altLang="ko-Kore-KR" dirty="0"/>
          </a:p>
          <a:p>
            <a:pPr lvl="1"/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9E06EF-24D3-6C41-BC4C-0043462E7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4" y="3861048"/>
            <a:ext cx="3691756" cy="20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- generator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-&gt; Multi-receptive Field Fusion Module (MRF)</a:t>
            </a:r>
          </a:p>
          <a:p>
            <a:endParaRPr lang="en-US" altLang="ko-Kore-KR" dirty="0"/>
          </a:p>
          <a:p>
            <a:r>
              <a:rPr lang="en-US" altLang="ko-Kore-KR" dirty="0"/>
              <a:t>Receptive Field</a:t>
            </a:r>
          </a:p>
          <a:p>
            <a:pPr lvl="1"/>
            <a:r>
              <a:rPr lang="en-US" altLang="ko-Kore-KR" dirty="0"/>
              <a:t>Convolution layer</a:t>
            </a:r>
            <a:r>
              <a:rPr lang="ko-Kore-KR" altLang="en-US" dirty="0"/>
              <a:t>를 지나서 나온 </a:t>
            </a:r>
            <a:r>
              <a:rPr lang="en-US" altLang="ko-Kore-KR" dirty="0"/>
              <a:t>feature</a:t>
            </a:r>
            <a:r>
              <a:rPr lang="ko-Kore-KR" altLang="en-US" dirty="0"/>
              <a:t>가 어디서 왔는지를 나타내는 것</a:t>
            </a:r>
            <a:endParaRPr lang="en-US" altLang="ko-Kore-KR" dirty="0"/>
          </a:p>
          <a:p>
            <a:pPr lvl="1"/>
            <a:r>
              <a:rPr lang="ko-Kore-KR" altLang="en-US" dirty="0"/>
              <a:t>옆의 그림에서 </a:t>
            </a:r>
            <a:endParaRPr lang="en-US" altLang="ko-Kore-KR" dirty="0"/>
          </a:p>
          <a:p>
            <a:pPr lvl="2"/>
            <a:r>
              <a:rPr lang="en-US" altLang="ko-Kore-KR" dirty="0"/>
              <a:t>B</a:t>
            </a:r>
            <a:r>
              <a:rPr lang="ko-Kore-KR" altLang="en-US" dirty="0"/>
              <a:t>의 </a:t>
            </a:r>
            <a:r>
              <a:rPr lang="en-US" altLang="ko-Kore-KR" dirty="0" err="1"/>
              <a:t>receptivae</a:t>
            </a:r>
            <a:r>
              <a:rPr lang="en-US" altLang="ko-Kore-KR" dirty="0"/>
              <a:t> field</a:t>
            </a:r>
            <a:r>
              <a:rPr lang="ko-Kore-KR" altLang="en-US" dirty="0"/>
              <a:t>는 </a:t>
            </a:r>
            <a:r>
              <a:rPr lang="en-US" altLang="ko-Kore-KR" dirty="0"/>
              <a:t>A</a:t>
            </a:r>
          </a:p>
          <a:p>
            <a:pPr lvl="2"/>
            <a:r>
              <a:rPr lang="en-US" altLang="ko-Kore-KR" dirty="0"/>
              <a:t>C</a:t>
            </a:r>
            <a:r>
              <a:rPr lang="ko-Kore-KR" altLang="en-US" dirty="0"/>
              <a:t>의 </a:t>
            </a:r>
            <a:r>
              <a:rPr lang="en-US" altLang="ko-Kore-KR" dirty="0" err="1"/>
              <a:t>receptivae</a:t>
            </a:r>
            <a:r>
              <a:rPr lang="en-US" altLang="ko-Kore-KR" dirty="0"/>
              <a:t> field</a:t>
            </a:r>
            <a:r>
              <a:rPr lang="ko-Kore-KR" altLang="en-US" dirty="0"/>
              <a:t>는 </a:t>
            </a:r>
            <a:r>
              <a:rPr lang="en-US" altLang="ko-Kore-KR" dirty="0"/>
              <a:t>B</a:t>
            </a:r>
          </a:p>
          <a:p>
            <a:pPr lvl="2"/>
            <a:endParaRPr lang="en-US" altLang="ko-Kore-KR" dirty="0"/>
          </a:p>
          <a:p>
            <a:endParaRPr lang="en-US" altLang="ko-Kore-KR" dirty="0"/>
          </a:p>
          <a:p>
            <a:pPr marL="0" indent="0">
              <a:buNone/>
            </a:pPr>
            <a:endParaRPr lang="en-US" altLang="ko-Kore-KR" dirty="0"/>
          </a:p>
          <a:p>
            <a:pPr marL="0" indent="0">
              <a:buNone/>
            </a:pPr>
            <a:endParaRPr lang="en-US" altLang="ko-Kore-KR" dirty="0"/>
          </a:p>
          <a:p>
            <a:r>
              <a:rPr lang="en-US" altLang="ko-Kore-KR" dirty="0"/>
              <a:t>MRF</a:t>
            </a:r>
            <a:r>
              <a:rPr lang="ko-Kore-KR" altLang="en-US" dirty="0"/>
              <a:t>는 이러한 </a:t>
            </a:r>
            <a:r>
              <a:rPr lang="en-US" altLang="ko-Kore-KR" dirty="0"/>
              <a:t>receptive field</a:t>
            </a:r>
            <a:r>
              <a:rPr lang="ko-Kore-KR" altLang="en-US" dirty="0"/>
              <a:t>를 여러개로 구성한 후</a:t>
            </a:r>
            <a:r>
              <a:rPr lang="en-US" altLang="ko-Kore-KR" dirty="0"/>
              <a:t>, </a:t>
            </a:r>
            <a:r>
              <a:rPr lang="ko-Kore-KR" altLang="en-US" dirty="0"/>
              <a:t>합치는 모듈</a:t>
            </a:r>
            <a:endParaRPr lang="en-US" altLang="ko-Kore-KR" dirty="0"/>
          </a:p>
          <a:p>
            <a:r>
              <a:rPr lang="ko-Kore-KR" altLang="en-US" dirty="0"/>
              <a:t>이를 통해 여러가지 </a:t>
            </a:r>
            <a:r>
              <a:rPr lang="en-US" altLang="ko-Kore-KR" dirty="0"/>
              <a:t>length</a:t>
            </a:r>
            <a:r>
              <a:rPr lang="ko-Kore-KR" altLang="en-US" dirty="0"/>
              <a:t>에 대한 패턴을 병렬적으로 관찰할 수 있다</a:t>
            </a:r>
            <a:r>
              <a:rPr lang="en-US" altLang="ko-Kore-KR" dirty="0"/>
              <a:t>. </a:t>
            </a:r>
          </a:p>
          <a:p>
            <a:pPr lvl="1"/>
            <a:r>
              <a:rPr lang="ko-Kore-KR" altLang="en-US" dirty="0"/>
              <a:t>여러가지 </a:t>
            </a:r>
            <a:r>
              <a:rPr lang="en-US" altLang="ko-Kore-KR" dirty="0"/>
              <a:t>length</a:t>
            </a:r>
            <a:r>
              <a:rPr lang="ko-Kore-KR" altLang="en-US" dirty="0"/>
              <a:t>는 각기 다른 </a:t>
            </a:r>
            <a:r>
              <a:rPr lang="en-US" altLang="ko-Kore-KR" dirty="0" err="1"/>
              <a:t>upsampling</a:t>
            </a:r>
            <a:r>
              <a:rPr lang="en-US" altLang="ko-Kore-KR" dirty="0"/>
              <a:t> rate</a:t>
            </a:r>
            <a:r>
              <a:rPr lang="ko-Kore-KR" altLang="en-US" dirty="0"/>
              <a:t>으로 나온 결과</a:t>
            </a:r>
            <a:endParaRPr lang="en-US" altLang="ko-Kore-KR" dirty="0"/>
          </a:p>
          <a:p>
            <a:pPr lvl="1"/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 descr="텍스트, 운동경기, 스포츠이(가) 표시된 사진&#10;&#10;자동 생성된 설명">
            <a:extLst>
              <a:ext uri="{FF2B5EF4-FFF2-40B4-BE49-F238E27FC236}">
                <a16:creationId xmlns:a16="http://schemas.microsoft.com/office/drawing/2014/main" id="{893CBE5D-610D-944E-92D9-380E4F4AB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86" y="2564904"/>
            <a:ext cx="4144144" cy="2134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CA79DA-17E0-B941-89E7-AFB8FE551457}"/>
              </a:ext>
            </a:extLst>
          </p:cNvPr>
          <p:cNvSpPr txBox="1"/>
          <p:nvPr/>
        </p:nvSpPr>
        <p:spPr>
          <a:xfrm>
            <a:off x="5457056" y="3140968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dirty="0"/>
              <a:t>A</a:t>
            </a:r>
            <a:endParaRPr kumimoji="1" lang="ko-Kore-KR" alt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270C8-9115-7247-A2DB-E3EE10B0CE0C}"/>
              </a:ext>
            </a:extLst>
          </p:cNvPr>
          <p:cNvSpPr txBox="1"/>
          <p:nvPr/>
        </p:nvSpPr>
        <p:spPr>
          <a:xfrm>
            <a:off x="7041232" y="329925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D4071-C153-EC4F-B224-8DBB1AB602E9}"/>
              </a:ext>
            </a:extLst>
          </p:cNvPr>
          <p:cNvSpPr txBox="1"/>
          <p:nvPr/>
        </p:nvSpPr>
        <p:spPr>
          <a:xfrm>
            <a:off x="8625408" y="340461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555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- generator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-&gt; Multi-receptive Field Fusion Module (MRF)</a:t>
            </a:r>
          </a:p>
          <a:p>
            <a:pPr lvl="1"/>
            <a:endParaRPr lang="en-US" altLang="ko-Kore-KR" dirty="0"/>
          </a:p>
          <a:p>
            <a:r>
              <a:rPr lang="ko-Kore-KR" altLang="en-US" dirty="0"/>
              <a:t>먼저</a:t>
            </a:r>
            <a:r>
              <a:rPr lang="en-US" altLang="ko-Kore-KR" dirty="0"/>
              <a:t>, </a:t>
            </a:r>
            <a:r>
              <a:rPr lang="en-US" altLang="ko-Kore-KR" dirty="0" err="1"/>
              <a:t>upsampling</a:t>
            </a:r>
            <a:r>
              <a:rPr lang="ko-Kore-KR" altLang="en-US" dirty="0"/>
              <a:t>을 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Temporal resolution raw waveform</a:t>
            </a:r>
            <a:r>
              <a:rPr kumimoji="1" lang="ko-Kore-KR" altLang="en-US" dirty="0"/>
              <a:t>과 길이가 같아지도록 진행</a:t>
            </a:r>
            <a:endParaRPr kumimoji="1" lang="en-US" altLang="ko-Kore-KR" dirty="0"/>
          </a:p>
          <a:p>
            <a:pPr lvl="1"/>
            <a:r>
              <a:rPr lang="ko-Kore-KR" altLang="en-US" dirty="0"/>
              <a:t>이를 </a:t>
            </a:r>
            <a:r>
              <a:rPr lang="en-US" altLang="ko-Kore-KR" dirty="0" err="1"/>
              <a:t>upsampling</a:t>
            </a:r>
            <a:r>
              <a:rPr lang="en-US" altLang="ko-Kore-KR" dirty="0"/>
              <a:t> rate</a:t>
            </a:r>
            <a:r>
              <a:rPr lang="ko-Kore-KR" altLang="en-US" dirty="0"/>
              <a:t>으로 지정 </a:t>
            </a:r>
            <a:r>
              <a:rPr lang="en-US" altLang="ko-Kore-KR" dirty="0"/>
              <a:t>-</a:t>
            </a:r>
            <a:r>
              <a:rPr lang="en-US" altLang="ko-KR" dirty="0"/>
              <a:t>&gt; config</a:t>
            </a:r>
            <a:r>
              <a:rPr lang="ko-KR" altLang="en-US" dirty="0"/>
              <a:t>에서 상수로 지정</a:t>
            </a:r>
            <a:endParaRPr lang="en-US" altLang="ko-KR" dirty="0"/>
          </a:p>
          <a:p>
            <a:pPr lvl="2"/>
            <a:r>
              <a:rPr kumimoji="1" lang="en-US" altLang="ko-Kore-KR" dirty="0"/>
              <a:t>Empirical</a:t>
            </a:r>
            <a:r>
              <a:rPr kumimoji="1" lang="ko-Kore-KR" altLang="en-US" dirty="0"/>
              <a:t>한 결과를 </a:t>
            </a:r>
            <a:r>
              <a:rPr kumimoji="1" lang="en-US" altLang="ko-Kore-KR" dirty="0"/>
              <a:t>config</a:t>
            </a:r>
            <a:r>
              <a:rPr lang="ko-Kore-KR" altLang="en-US" dirty="0"/>
              <a:t>에 담았다고 해석</a:t>
            </a:r>
            <a:endParaRPr lang="en-US" altLang="ko-Kore-KR" dirty="0"/>
          </a:p>
          <a:p>
            <a:r>
              <a:rPr lang="ko-Kore-KR" altLang="en-US" dirty="0"/>
              <a:t>그 결과를 </a:t>
            </a:r>
            <a:r>
              <a:rPr lang="en-US" altLang="ko-Kore-KR" dirty="0"/>
              <a:t>MRF</a:t>
            </a:r>
            <a:r>
              <a:rPr lang="ko-Kore-KR" altLang="en-US" dirty="0"/>
              <a:t>의 </a:t>
            </a:r>
            <a:r>
              <a:rPr lang="en-US" altLang="ko-Kore-KR" dirty="0" err="1"/>
              <a:t>ResBlock</a:t>
            </a:r>
            <a:r>
              <a:rPr lang="ko-Kore-KR" altLang="en-US" dirty="0"/>
              <a:t>를 지나게 한다</a:t>
            </a:r>
            <a:r>
              <a:rPr lang="en-US" altLang="ko-Kore-KR" dirty="0"/>
              <a:t>.</a:t>
            </a:r>
          </a:p>
          <a:p>
            <a:pPr lvl="1"/>
            <a:r>
              <a:rPr lang="ko-Kore-KR" altLang="en-US" dirty="0"/>
              <a:t>이때 </a:t>
            </a:r>
            <a:r>
              <a:rPr lang="en-US" altLang="ko-Kore-KR" dirty="0" err="1"/>
              <a:t>ResBlock</a:t>
            </a:r>
            <a:r>
              <a:rPr lang="ko-Kore-KR" altLang="en-US" dirty="0"/>
              <a:t>은 </a:t>
            </a:r>
            <a:r>
              <a:rPr lang="en-US" altLang="ko-Kore-KR" dirty="0"/>
              <a:t>Conv1d 3</a:t>
            </a:r>
            <a:r>
              <a:rPr lang="ko-Kore-KR" altLang="en-US" dirty="0"/>
              <a:t>개 </a:t>
            </a:r>
            <a:r>
              <a:rPr lang="en-US" altLang="ko-Kore-KR" dirty="0"/>
              <a:t>-</a:t>
            </a:r>
            <a:r>
              <a:rPr lang="en-US" altLang="ko-KR" dirty="0"/>
              <a:t>&gt; leaky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en-US" altLang="ko-Kore-KR" dirty="0"/>
              <a:t>Output : </a:t>
            </a:r>
            <a:r>
              <a:rPr lang="ko-Kore-KR" altLang="en-US" dirty="0"/>
              <a:t>동일한 </a:t>
            </a:r>
            <a:r>
              <a:rPr lang="en-US" altLang="ko-Kore-KR" dirty="0" err="1"/>
              <a:t>ResBlock</a:t>
            </a:r>
            <a:r>
              <a:rPr lang="ko-Kore-KR" altLang="en-US" dirty="0"/>
              <a:t>을 여러번</a:t>
            </a:r>
            <a:r>
              <a:rPr lang="en-US" altLang="ko-Kore-KR" dirty="0"/>
              <a:t>(</a:t>
            </a:r>
            <a:r>
              <a:rPr lang="en-US" altLang="ko-KR" dirty="0"/>
              <a:t>=kernel size) </a:t>
            </a:r>
            <a:r>
              <a:rPr lang="ko-KR" altLang="en-US" dirty="0"/>
              <a:t>거친 후</a:t>
            </a:r>
            <a:r>
              <a:rPr lang="en-US" altLang="ko-KR" dirty="0"/>
              <a:t>, </a:t>
            </a:r>
            <a:r>
              <a:rPr lang="ko-KR" altLang="en-US" dirty="0"/>
              <a:t>그 결과값의 산술평균</a:t>
            </a:r>
            <a:endParaRPr lang="en-US" altLang="ko-KR" dirty="0"/>
          </a:p>
          <a:p>
            <a:pPr marL="914400" lvl="2" indent="0">
              <a:buNone/>
            </a:pPr>
            <a:endParaRPr lang="en-US" altLang="ko-Kore-KR" dirty="0"/>
          </a:p>
          <a:p>
            <a:r>
              <a:rPr lang="ko-Kore-KR" altLang="en-US" dirty="0"/>
              <a:t>이를 여러번 반복한다</a:t>
            </a:r>
            <a:r>
              <a:rPr lang="en-US" altLang="ko-Kore-KR" dirty="0"/>
              <a:t>.</a:t>
            </a:r>
          </a:p>
          <a:p>
            <a:r>
              <a:rPr lang="en-US" altLang="ko-Kore-KR" dirty="0" err="1"/>
              <a:t>Resblock</a:t>
            </a:r>
            <a:r>
              <a:rPr lang="ko-KR" altLang="en-US" dirty="0"/>
              <a:t>의 </a:t>
            </a:r>
            <a:r>
              <a:rPr lang="en-US" altLang="ko-KR" dirty="0" err="1"/>
              <a:t>resblock</a:t>
            </a:r>
            <a:r>
              <a:rPr lang="ko-KR" altLang="en-US" dirty="0"/>
              <a:t>의 개수</a:t>
            </a:r>
            <a:r>
              <a:rPr lang="en-US" altLang="ko-KR" dirty="0"/>
              <a:t>(=Kernel size)</a:t>
            </a:r>
            <a:r>
              <a:rPr lang="ko-KR" altLang="en-US" dirty="0"/>
              <a:t>와 </a:t>
            </a:r>
            <a:r>
              <a:rPr lang="en-US" altLang="ko-KR" dirty="0"/>
              <a:t>dilation rate, transposed convolution</a:t>
            </a:r>
            <a:r>
              <a:rPr lang="ko-KR" altLang="en-US" dirty="0"/>
              <a:t>의 </a:t>
            </a:r>
            <a:r>
              <a:rPr lang="en-US" altLang="ko-KR" dirty="0"/>
              <a:t>kernel size, hidden dimension</a:t>
            </a:r>
            <a:r>
              <a:rPr lang="ko-KR" altLang="en-US" dirty="0"/>
              <a:t>은 </a:t>
            </a:r>
            <a:r>
              <a:rPr lang="en-US" altLang="ko-KR" dirty="0"/>
              <a:t>hyperparameter</a:t>
            </a:r>
            <a:r>
              <a:rPr lang="ko-KR" altLang="en-US" dirty="0"/>
              <a:t>로 남겨둔다</a:t>
            </a:r>
            <a:r>
              <a:rPr lang="en-US" altLang="ko-KR" dirty="0"/>
              <a:t>.</a:t>
            </a:r>
          </a:p>
          <a:p>
            <a:pPr lvl="1"/>
            <a:r>
              <a:rPr lang="ko-Kore-KR" altLang="en-US" dirty="0"/>
              <a:t>이를 조정함으로 음질과 처리속도의 </a:t>
            </a:r>
            <a:r>
              <a:rPr lang="en-US" altLang="ko-Kore-KR" dirty="0"/>
              <a:t>tradeoff</a:t>
            </a:r>
            <a:r>
              <a:rPr lang="ko-Kore-KR" altLang="en-US" dirty="0"/>
              <a:t>를 조정할 수 있다</a:t>
            </a:r>
            <a:r>
              <a:rPr lang="en-US" altLang="ko-Kore-KR" dirty="0"/>
              <a:t>. </a:t>
            </a:r>
          </a:p>
          <a:p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09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- generator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2A0B6-29CF-2E4F-88C0-EAB3C466F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0" y="1513581"/>
            <a:ext cx="3047274" cy="4409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D378B-891F-9248-8D6E-E43557261989}"/>
              </a:ext>
            </a:extLst>
          </p:cNvPr>
          <p:cNvSpPr txBox="1"/>
          <p:nvPr/>
        </p:nvSpPr>
        <p:spPr>
          <a:xfrm>
            <a:off x="1195518" y="1310228"/>
            <a:ext cx="16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Mel-</a:t>
            </a:r>
            <a:r>
              <a:rPr lang="en-US" altLang="ko-Kore-KR" dirty="0" err="1"/>
              <a:t>spectogram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05EF1-0500-B14F-B403-142C84B6903C}"/>
              </a:ext>
            </a:extLst>
          </p:cNvPr>
          <p:cNvSpPr txBox="1"/>
          <p:nvPr/>
        </p:nvSpPr>
        <p:spPr>
          <a:xfrm>
            <a:off x="1195518" y="5818959"/>
            <a:ext cx="16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Raw waveform</a:t>
            </a:r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4E30530-BCD3-A244-A379-7432FC595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07" y="1962703"/>
            <a:ext cx="6362536" cy="34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– discriminator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Multi-scale discriminator</a:t>
            </a:r>
            <a:r>
              <a:rPr lang="ko-Kore-KR" altLang="en-US" dirty="0"/>
              <a:t>와 </a:t>
            </a:r>
            <a:r>
              <a:rPr lang="en-US" altLang="ko-Kore-KR" dirty="0"/>
              <a:t>multi-period discriminator</a:t>
            </a:r>
            <a:r>
              <a:rPr lang="ko-Kore-KR" altLang="en-US" dirty="0"/>
              <a:t>로 구성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lang="ko-Kore-KR" altLang="en-US" dirty="0"/>
              <a:t>극복해야 하는 문제</a:t>
            </a:r>
            <a:endParaRPr lang="en-US" altLang="ko-Kore-KR" dirty="0"/>
          </a:p>
          <a:p>
            <a:pPr lvl="1"/>
            <a:r>
              <a:rPr lang="en-US" altLang="ko-Kore-KR" dirty="0"/>
              <a:t>Duration</a:t>
            </a:r>
            <a:r>
              <a:rPr lang="ko-Kore-KR" altLang="en-US" dirty="0"/>
              <a:t>이 길어지면 </a:t>
            </a:r>
            <a:r>
              <a:rPr lang="en-US" altLang="ko-Kore-KR" dirty="0"/>
              <a:t>long-term dependency</a:t>
            </a:r>
            <a:r>
              <a:rPr lang="ko-Kore-KR" altLang="en-US" dirty="0"/>
              <a:t>를 잘 포착할 수 있어야 한다</a:t>
            </a:r>
            <a:r>
              <a:rPr lang="en-US" altLang="ko-Kore-KR" dirty="0"/>
              <a:t>. </a:t>
            </a:r>
          </a:p>
          <a:p>
            <a:pPr lvl="2"/>
            <a:r>
              <a:rPr lang="en-US" altLang="ko-Kore-KR" dirty="0"/>
              <a:t>Duration</a:t>
            </a:r>
            <a:r>
              <a:rPr lang="ko-Kore-KR" altLang="en-US" dirty="0"/>
              <a:t>이 길어지면 인접한 </a:t>
            </a:r>
            <a:r>
              <a:rPr lang="en-US" altLang="ko-Kore-KR" dirty="0"/>
              <a:t>sample</a:t>
            </a:r>
            <a:r>
              <a:rPr lang="ko-Kore-KR" altLang="en-US" dirty="0"/>
              <a:t>이 많아지고 그것간의 </a:t>
            </a:r>
            <a:r>
              <a:rPr lang="en-US" altLang="ko-Kore-KR" dirty="0"/>
              <a:t>dependency</a:t>
            </a:r>
            <a:r>
              <a:rPr lang="ko-Kore-KR" altLang="en-US" dirty="0"/>
              <a:t>도 복잡해진다</a:t>
            </a:r>
            <a:r>
              <a:rPr lang="en-US" altLang="ko-Kore-KR" dirty="0"/>
              <a:t>.</a:t>
            </a:r>
          </a:p>
          <a:p>
            <a:pPr lvl="2"/>
            <a:r>
              <a:rPr kumimoji="1" lang="en-US" altLang="ko-KR" dirty="0"/>
              <a:t>-&gt; </a:t>
            </a:r>
            <a:r>
              <a:rPr kumimoji="1" lang="en-US" altLang="ko-KR" dirty="0" err="1"/>
              <a:t>repective</a:t>
            </a:r>
            <a:r>
              <a:rPr kumimoji="1" lang="en-US" altLang="ko-KR" dirty="0"/>
              <a:t> field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늘리는 것으로 해결</a:t>
            </a:r>
            <a:r>
              <a:rPr lang="ko-KR" altLang="en-US" dirty="0"/>
              <a:t>할 수 있다고 알려짐</a:t>
            </a:r>
            <a:endParaRPr kumimoji="1" lang="en-US" altLang="ko-KR" dirty="0"/>
          </a:p>
          <a:p>
            <a:pPr lvl="2"/>
            <a:r>
              <a:rPr lang="en-US" altLang="ko-KR" sz="2000" dirty="0"/>
              <a:t>=&gt; Multi-scale discriminator </a:t>
            </a:r>
            <a:endParaRPr kumimoji="1" lang="en-US" altLang="ko-KR" sz="2000" dirty="0"/>
          </a:p>
          <a:p>
            <a:pPr lvl="1"/>
            <a:r>
              <a:rPr lang="ko-KR" altLang="en-US" dirty="0"/>
              <a:t>오디오는 </a:t>
            </a:r>
            <a:r>
              <a:rPr lang="en-US" altLang="ko-KR" dirty="0" err="1"/>
              <a:t>sinusodial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sin</a:t>
            </a:r>
            <a:r>
              <a:rPr lang="ko-KR" altLang="en-US" dirty="0"/>
              <a:t>함수 모양의 파형을 가지는데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ko-KR" altLang="en-US" dirty="0" err="1"/>
              <a:t>오디오마다</a:t>
            </a:r>
            <a:r>
              <a:rPr lang="ko-KR" altLang="en-US" dirty="0"/>
              <a:t> 그 </a:t>
            </a:r>
            <a:r>
              <a:rPr lang="en-US" altLang="ko-KR" dirty="0"/>
              <a:t>sin </a:t>
            </a:r>
            <a:r>
              <a:rPr lang="ko-KR" altLang="en-US" dirty="0"/>
              <a:t>함수의 주기</a:t>
            </a:r>
            <a:r>
              <a:rPr lang="en-US" altLang="ko-KR" dirty="0"/>
              <a:t>=period</a:t>
            </a:r>
            <a:r>
              <a:rPr lang="ko-KR" altLang="en-US" dirty="0"/>
              <a:t>가 다양하다</a:t>
            </a:r>
            <a:r>
              <a:rPr lang="en-US" altLang="ko-KR" dirty="0"/>
              <a:t>. Input</a:t>
            </a:r>
            <a:r>
              <a:rPr lang="ko-KR" altLang="en-US" dirty="0"/>
              <a:t>데이터로부터 그 주기를 알아낼 수 있어야 한다</a:t>
            </a:r>
            <a:r>
              <a:rPr lang="en-US" altLang="ko-KR" dirty="0"/>
              <a:t>. </a:t>
            </a:r>
          </a:p>
          <a:p>
            <a:pPr lvl="2"/>
            <a:r>
              <a:rPr kumimoji="1" lang="en-US" altLang="ko-KR" sz="2000" dirty="0"/>
              <a:t>=&gt; Multi-period discriminator</a:t>
            </a:r>
          </a:p>
          <a:p>
            <a:pPr lvl="2"/>
            <a:endParaRPr lang="en-US" altLang="ko-Kore-KR" dirty="0"/>
          </a:p>
          <a:p>
            <a:r>
              <a:rPr kumimoji="1" lang="ko-Kore-KR" altLang="en-US" dirty="0"/>
              <a:t>각 </a:t>
            </a:r>
            <a:r>
              <a:rPr kumimoji="1" lang="en-US" altLang="ko-Kore-KR" dirty="0"/>
              <a:t>d</a:t>
            </a:r>
            <a:r>
              <a:rPr kumimoji="1" lang="en-US" altLang="ko-KR" dirty="0"/>
              <a:t>iscriminator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</a:t>
            </a:r>
            <a:r>
              <a:rPr lang="en-US" altLang="ko-KR" dirty="0"/>
              <a:t>sub </a:t>
            </a:r>
            <a:r>
              <a:rPr lang="en-US" altLang="ko-KR" dirty="0" err="1"/>
              <a:t>discirminator</a:t>
            </a:r>
            <a:r>
              <a:rPr lang="ko-KR" altLang="en-US" dirty="0"/>
              <a:t>로 구성된 것이 특징이다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3426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– discriminator(MPD)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Input : </a:t>
            </a:r>
            <a:r>
              <a:rPr lang="en-US" altLang="ko-Kore-KR" dirty="0"/>
              <a:t>equally spaced samples of input audio</a:t>
            </a:r>
          </a:p>
          <a:p>
            <a:pPr lvl="1"/>
            <a:r>
              <a:rPr kumimoji="1" lang="ko-Kore-KR" altLang="en-US" dirty="0"/>
              <a:t>이 </a:t>
            </a:r>
            <a:r>
              <a:rPr kumimoji="1" lang="en-US" altLang="ko-Kore-KR" dirty="0"/>
              <a:t>space</a:t>
            </a:r>
            <a:r>
              <a:rPr kumimoji="1" lang="ko-Kore-KR" altLang="en-US" dirty="0"/>
              <a:t>를 </a:t>
            </a:r>
            <a:r>
              <a:rPr kumimoji="1" lang="en-US" altLang="ko-Kore-KR" dirty="0"/>
              <a:t>period </a:t>
            </a:r>
            <a:r>
              <a:rPr lang="en-US" altLang="ko-Kore-KR" dirty="0"/>
              <a:t>p</a:t>
            </a:r>
            <a:r>
              <a:rPr lang="ko-Kore-KR" altLang="en-US" dirty="0"/>
              <a:t>라고 한다</a:t>
            </a:r>
            <a:r>
              <a:rPr lang="en-US" altLang="ko-Kore-KR" dirty="0"/>
              <a:t>.</a:t>
            </a:r>
          </a:p>
          <a:p>
            <a:pPr lvl="1"/>
            <a:r>
              <a:rPr lang="ko-Kore-KR" altLang="en-US" dirty="0"/>
              <a:t>각 </a:t>
            </a:r>
            <a:r>
              <a:rPr lang="en-US" altLang="ko-Kore-KR" dirty="0"/>
              <a:t>sub-discriminator</a:t>
            </a:r>
            <a:r>
              <a:rPr lang="ko-Kore-KR" altLang="en-US" dirty="0"/>
              <a:t>에 </a:t>
            </a:r>
            <a:r>
              <a:rPr lang="en-US" altLang="ko-Kore-KR" dirty="0"/>
              <a:t>input</a:t>
            </a:r>
            <a:r>
              <a:rPr lang="ko-Kore-KR" altLang="en-US" dirty="0"/>
              <a:t> </a:t>
            </a:r>
            <a:r>
              <a:rPr lang="en-US" altLang="ko-Kore-KR" dirty="0"/>
              <a:t>audio</a:t>
            </a:r>
            <a:r>
              <a:rPr lang="ko-Kore-KR" altLang="en-US" dirty="0"/>
              <a:t>가 들어가는데</a:t>
            </a:r>
            <a:r>
              <a:rPr lang="en-US" altLang="ko-Kore-KR" dirty="0"/>
              <a:t>, </a:t>
            </a:r>
            <a:r>
              <a:rPr lang="ko-Kore-KR" altLang="en-US" dirty="0"/>
              <a:t>이때 </a:t>
            </a:r>
            <a:r>
              <a:rPr lang="en-US" altLang="ko-Kore-KR" dirty="0"/>
              <a:t>p</a:t>
            </a:r>
            <a:r>
              <a:rPr lang="ko-Kore-KR" altLang="en-US" dirty="0"/>
              <a:t>값이 </a:t>
            </a:r>
            <a:r>
              <a:rPr lang="en-US" altLang="ko-Kore-KR" dirty="0"/>
              <a:t>discriminator</a:t>
            </a:r>
            <a:r>
              <a:rPr lang="ko-Kore-KR" altLang="en-US" dirty="0"/>
              <a:t>마다 다르다</a:t>
            </a:r>
            <a:r>
              <a:rPr lang="en-US" altLang="ko-Kore-KR" dirty="0"/>
              <a:t>. </a:t>
            </a:r>
          </a:p>
          <a:p>
            <a:pPr lvl="1"/>
            <a:r>
              <a:rPr lang="ko-Kore-KR" altLang="en-US" dirty="0"/>
              <a:t>각 </a:t>
            </a:r>
            <a:r>
              <a:rPr lang="en-US" altLang="ko-Kore-KR" dirty="0"/>
              <a:t>sub-discriminator</a:t>
            </a:r>
            <a:r>
              <a:rPr lang="ko-Kore-KR" altLang="en-US" dirty="0"/>
              <a:t>의 구조</a:t>
            </a:r>
            <a:endParaRPr lang="en-US" altLang="ko-Kore-KR" dirty="0"/>
          </a:p>
          <a:p>
            <a:pPr lvl="2"/>
            <a:r>
              <a:rPr lang="ko-Kore-KR" altLang="en-US" dirty="0"/>
              <a:t>먼저 </a:t>
            </a:r>
            <a:r>
              <a:rPr lang="en-US" altLang="ko-Kore-KR" dirty="0"/>
              <a:t>1</a:t>
            </a:r>
            <a:r>
              <a:rPr lang="ko-Kore-KR" altLang="en-US" dirty="0"/>
              <a:t>차원의 </a:t>
            </a:r>
            <a:r>
              <a:rPr lang="en-US" altLang="ko-Kore-KR" dirty="0"/>
              <a:t>i</a:t>
            </a:r>
            <a:r>
              <a:rPr lang="en-US" altLang="ko-KR" dirty="0"/>
              <a:t>nput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차원으로 만든다</a:t>
            </a:r>
            <a:r>
              <a:rPr lang="en-US" altLang="ko-KR" dirty="0"/>
              <a:t>.</a:t>
            </a:r>
          </a:p>
          <a:p>
            <a:pPr lvl="3"/>
            <a:r>
              <a:rPr lang="ko-Kore-KR" altLang="en-US" dirty="0"/>
              <a:t>같은 </a:t>
            </a:r>
            <a:r>
              <a:rPr lang="en-US" altLang="ko-Kore-KR" dirty="0"/>
              <a:t>p</a:t>
            </a:r>
            <a:r>
              <a:rPr lang="ko-Kore-KR" altLang="en-US" dirty="0"/>
              <a:t>로 잘라서 자르는 것이다</a:t>
            </a:r>
            <a:r>
              <a:rPr lang="en-US" altLang="ko-Kore-KR" dirty="0"/>
              <a:t>.</a:t>
            </a:r>
          </a:p>
          <a:p>
            <a:pPr lvl="3"/>
            <a:r>
              <a:rPr lang="ko-Kore-KR" altLang="en-US" dirty="0"/>
              <a:t>옆 그림에서 </a:t>
            </a:r>
            <a:endParaRPr lang="en-US" altLang="ko-Kore-KR" dirty="0"/>
          </a:p>
          <a:p>
            <a:pPr lvl="4"/>
            <a:r>
              <a:rPr lang="en-US" altLang="ko-KR" dirty="0"/>
              <a:t>Time=1</a:t>
            </a:r>
            <a:r>
              <a:rPr lang="ko-KR" altLang="en-US" dirty="0"/>
              <a:t>차원 </a:t>
            </a:r>
            <a:r>
              <a:rPr lang="en-US" altLang="ko-KR" dirty="0"/>
              <a:t>input</a:t>
            </a:r>
            <a:r>
              <a:rPr lang="ko-KR" altLang="en-US" dirty="0"/>
              <a:t>의 길이</a:t>
            </a:r>
            <a:r>
              <a:rPr lang="en-US" altLang="ko-KR" dirty="0"/>
              <a:t>,</a:t>
            </a:r>
          </a:p>
          <a:p>
            <a:pPr lvl="4"/>
            <a:r>
              <a:rPr lang="en-US" altLang="ko-Kore-KR" dirty="0"/>
              <a:t>width = p,  </a:t>
            </a:r>
            <a:r>
              <a:rPr lang="en-US" altLang="ko-Kore-KR" dirty="0" err="1"/>
              <a:t>hieght</a:t>
            </a:r>
            <a:r>
              <a:rPr lang="en-US" altLang="ko-Kore-KR" dirty="0"/>
              <a:t>=</a:t>
            </a:r>
            <a:r>
              <a:rPr lang="ko-Kore-KR" altLang="en-US" dirty="0"/>
              <a:t> </a:t>
            </a:r>
            <a:r>
              <a:rPr lang="en-US" altLang="ko-KR" dirty="0"/>
              <a:t>time/p</a:t>
            </a:r>
          </a:p>
          <a:p>
            <a:pPr lvl="2"/>
            <a:r>
              <a:rPr lang="ko-Kore-KR" altLang="en-US" dirty="0"/>
              <a:t>그리고 </a:t>
            </a:r>
            <a:r>
              <a:rPr lang="en-US" altLang="ko-Kore-KR" dirty="0"/>
              <a:t>	CNN</a:t>
            </a:r>
            <a:r>
              <a:rPr lang="ko-Kore-KR" altLang="en-US" dirty="0"/>
              <a:t>을 지나게 한다</a:t>
            </a:r>
            <a:r>
              <a:rPr lang="en-US" altLang="ko-Kore-KR" dirty="0"/>
              <a:t>. </a:t>
            </a:r>
          </a:p>
          <a:p>
            <a:pPr lvl="3"/>
            <a:r>
              <a:rPr lang="ko-Kore-KR" altLang="en-US" dirty="0"/>
              <a:t>이때 </a:t>
            </a:r>
            <a:r>
              <a:rPr lang="en-US" altLang="ko-Kore-KR" dirty="0" err="1"/>
              <a:t>kenel</a:t>
            </a:r>
            <a:r>
              <a:rPr lang="en-US" altLang="ko-Kore-KR" dirty="0"/>
              <a:t> size</a:t>
            </a:r>
            <a:r>
              <a:rPr lang="ko-Kore-KR" altLang="en-US" dirty="0"/>
              <a:t>의 </a:t>
            </a:r>
            <a:r>
              <a:rPr lang="en-US" altLang="ko-Kore-KR" dirty="0"/>
              <a:t>width </a:t>
            </a:r>
            <a:r>
              <a:rPr lang="ko-Kore-KR" altLang="en-US" dirty="0"/>
              <a:t>축은 </a:t>
            </a:r>
            <a:r>
              <a:rPr lang="en-US" altLang="ko-Kore-KR" dirty="0"/>
              <a:t>1</a:t>
            </a:r>
            <a:r>
              <a:rPr lang="ko-Kore-KR" altLang="en-US" dirty="0"/>
              <a:t>이 되게 한다</a:t>
            </a:r>
            <a:r>
              <a:rPr lang="en-US" altLang="ko-Kore-KR" dirty="0"/>
              <a:t>. </a:t>
            </a:r>
            <a:r>
              <a:rPr lang="ko-Kore-KR" altLang="en-US" dirty="0"/>
              <a:t>그래야 한번에</a:t>
            </a:r>
            <a:r>
              <a:rPr lang="en-US" altLang="ko-Kore-KR" dirty="0"/>
              <a:t> </a:t>
            </a:r>
            <a:r>
              <a:rPr lang="ko-Kore-KR" altLang="en-US" dirty="0"/>
              <a:t>한 </a:t>
            </a:r>
            <a:r>
              <a:rPr lang="en-US" altLang="ko-Kore-KR" dirty="0"/>
              <a:t>period </a:t>
            </a:r>
            <a:r>
              <a:rPr lang="ko-Kore-KR" altLang="en-US" dirty="0"/>
              <a:t>정보만 받아서</a:t>
            </a:r>
            <a:r>
              <a:rPr lang="en-US" altLang="ko-Kore-KR" dirty="0"/>
              <a:t>, </a:t>
            </a:r>
            <a:r>
              <a:rPr lang="ko-Kore-KR" altLang="en-US" dirty="0"/>
              <a:t>각 </a:t>
            </a:r>
            <a:r>
              <a:rPr lang="en-US" altLang="ko-Kore-KR" dirty="0"/>
              <a:t>period</a:t>
            </a:r>
            <a:r>
              <a:rPr lang="ko-Kore-KR" altLang="en-US" dirty="0"/>
              <a:t>의 </a:t>
            </a:r>
            <a:r>
              <a:rPr lang="en-US" altLang="ko-Kore-KR" dirty="0"/>
              <a:t>sample</a:t>
            </a:r>
            <a:r>
              <a:rPr lang="ko-Kore-KR" altLang="en-US" dirty="0"/>
              <a:t>을 독립적으로 볼 수 있기 때문이다</a:t>
            </a:r>
            <a:r>
              <a:rPr lang="en-US" altLang="ko-Kore-KR" dirty="0"/>
              <a:t>. </a:t>
            </a:r>
          </a:p>
          <a:p>
            <a:pPr lvl="3"/>
            <a:endParaRPr lang="en-US" altLang="ko-Kore-KR" dirty="0"/>
          </a:p>
          <a:p>
            <a:pPr lvl="1"/>
            <a:r>
              <a:rPr lang="en-US" altLang="ko-Kore-KR" dirty="0"/>
              <a:t>P</a:t>
            </a:r>
            <a:r>
              <a:rPr lang="ko-Kore-KR" altLang="en-US" dirty="0"/>
              <a:t>가 </a:t>
            </a:r>
            <a:r>
              <a:rPr lang="en-US" altLang="ko-Kore-KR" dirty="0"/>
              <a:t>2</a:t>
            </a:r>
            <a:r>
              <a:rPr lang="en-US" altLang="ko-KR" dirty="0"/>
              <a:t>,3,5,7, 11</a:t>
            </a:r>
            <a:r>
              <a:rPr lang="ko-KR" altLang="en-US" dirty="0"/>
              <a:t>인 </a:t>
            </a:r>
            <a:r>
              <a:rPr lang="en-US" altLang="ko-KR" dirty="0" err="1"/>
              <a:t>subdiscriminator</a:t>
            </a:r>
            <a:r>
              <a:rPr lang="ko-KR" altLang="en-US" dirty="0" err="1"/>
              <a:t>를</a:t>
            </a:r>
            <a:r>
              <a:rPr lang="ko-KR" altLang="en-US" dirty="0"/>
              <a:t> 차례로 지난다</a:t>
            </a:r>
            <a:r>
              <a:rPr lang="en-US" altLang="ko-KR" dirty="0"/>
              <a:t>.</a:t>
            </a:r>
            <a:endParaRPr lang="en-US" altLang="ko-Kore-KR" dirty="0"/>
          </a:p>
          <a:p>
            <a:r>
              <a:rPr lang="en-US" altLang="ko-Kore-KR" dirty="0"/>
              <a:t>1</a:t>
            </a:r>
            <a:r>
              <a:rPr lang="ko-Kore-KR" altLang="en-US" dirty="0"/>
              <a:t>차원의 </a:t>
            </a:r>
            <a:r>
              <a:rPr lang="en-US" altLang="ko-Kore-KR" dirty="0"/>
              <a:t>input audio</a:t>
            </a:r>
            <a:r>
              <a:rPr lang="ko-Kore-KR" altLang="en-US" dirty="0"/>
              <a:t>를 </a:t>
            </a:r>
            <a:r>
              <a:rPr lang="en-US" altLang="ko-Kore-KR" dirty="0"/>
              <a:t>2</a:t>
            </a:r>
            <a:r>
              <a:rPr lang="ko-Kore-KR" altLang="en-US" dirty="0"/>
              <a:t>차원으로 바꿈으로써 </a:t>
            </a:r>
            <a:r>
              <a:rPr lang="en-US" altLang="ko-Kore-KR" dirty="0"/>
              <a:t>MPD</a:t>
            </a:r>
            <a:r>
              <a:rPr lang="ko-Kore-KR" altLang="en-US" dirty="0"/>
              <a:t>의 </a:t>
            </a:r>
            <a:r>
              <a:rPr lang="en-US" altLang="ko-Kore-KR" dirty="0"/>
              <a:t>gradient</a:t>
            </a:r>
            <a:r>
              <a:rPr lang="ko-Kore-KR" altLang="en-US" dirty="0"/>
              <a:t>가 모든 </a:t>
            </a:r>
            <a:r>
              <a:rPr lang="en-US" altLang="ko-Kore-KR" dirty="0"/>
              <a:t>time step</a:t>
            </a:r>
            <a:r>
              <a:rPr lang="ko-Kore-KR" altLang="en-US" dirty="0"/>
              <a:t>으로 전달할 수 있다</a:t>
            </a:r>
            <a:r>
              <a:rPr lang="en-US" altLang="ko-Kore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25DC73C-920E-7B4F-804A-AC27C025E316}"/>
                  </a:ext>
                </a:extLst>
              </p14:cNvPr>
              <p14:cNvContentPartPr/>
              <p14:nvPr/>
            </p14:nvContentPartPr>
            <p14:xfrm>
              <a:off x="7281450" y="3583800"/>
              <a:ext cx="185400" cy="10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25DC73C-920E-7B4F-804A-AC27C025E3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5450" y="3547800"/>
                <a:ext cx="257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1516E51-7D2B-2B48-B88B-1DCED2F7E6E5}"/>
                  </a:ext>
                </a:extLst>
              </p14:cNvPr>
              <p14:cNvContentPartPr/>
              <p14:nvPr/>
            </p14:nvContentPartPr>
            <p14:xfrm>
              <a:off x="7700490" y="3493080"/>
              <a:ext cx="6120" cy="274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1516E51-7D2B-2B48-B88B-1DCED2F7E6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4850" y="3457440"/>
                <a:ext cx="7776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1E6962-00B4-EC4B-BFF3-7BE3844BF5B8}"/>
              </a:ext>
            </a:extLst>
          </p:cNvPr>
          <p:cNvGrpSpPr/>
          <p:nvPr/>
        </p:nvGrpSpPr>
        <p:grpSpPr>
          <a:xfrm>
            <a:off x="5400818" y="2857444"/>
            <a:ext cx="2363760" cy="1545592"/>
            <a:chOff x="7188120" y="2486408"/>
            <a:chExt cx="2363760" cy="15455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2FDE28-6525-7446-BFE5-B2B9131CB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120" y="2486408"/>
              <a:ext cx="2349500" cy="14732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080AE2C-C5F8-2E4F-B713-432BC7C5263F}"/>
                    </a:ext>
                  </a:extLst>
                </p14:cNvPr>
                <p14:cNvContentPartPr/>
                <p14:nvPr/>
              </p14:nvContentPartPr>
              <p14:xfrm>
                <a:off x="8941320" y="3613680"/>
                <a:ext cx="610560" cy="2646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080AE2C-C5F8-2E4F-B713-432BC7C526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05680" y="3578040"/>
                  <a:ext cx="682200" cy="336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91173C-DC56-D444-99A7-E92D714B447D}"/>
                </a:ext>
              </a:extLst>
            </p:cNvPr>
            <p:cNvGrpSpPr/>
            <p:nvPr/>
          </p:nvGrpSpPr>
          <p:grpSpPr>
            <a:xfrm>
              <a:off x="8030160" y="3930120"/>
              <a:ext cx="165240" cy="101880"/>
              <a:chOff x="8030160" y="3930120"/>
              <a:chExt cx="165240" cy="10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7" name="잉크 16">
                    <a:extLst>
                      <a:ext uri="{FF2B5EF4-FFF2-40B4-BE49-F238E27FC236}">
                        <a16:creationId xmlns:a16="http://schemas.microsoft.com/office/drawing/2014/main" id="{5918A0B5-CDC5-4440-A287-446E5BAB5862}"/>
                      </a:ext>
                    </a:extLst>
                  </p14:cNvPr>
                  <p14:cNvContentPartPr/>
                  <p14:nvPr/>
                </p14:nvContentPartPr>
                <p14:xfrm>
                  <a:off x="8030160" y="3930120"/>
                  <a:ext cx="165240" cy="101880"/>
                </p14:xfrm>
              </p:contentPart>
            </mc:Choice>
            <mc:Fallback xmlns="">
              <p:pic>
                <p:nvPicPr>
                  <p:cNvPr id="17" name="잉크 16">
                    <a:extLst>
                      <a:ext uri="{FF2B5EF4-FFF2-40B4-BE49-F238E27FC236}">
                        <a16:creationId xmlns:a16="http://schemas.microsoft.com/office/drawing/2014/main" id="{5918A0B5-CDC5-4440-A287-446E5BAB5862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994160" y="3894120"/>
                    <a:ext cx="23688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8" name="잉크 17">
                    <a:extLst>
                      <a:ext uri="{FF2B5EF4-FFF2-40B4-BE49-F238E27FC236}">
                        <a16:creationId xmlns:a16="http://schemas.microsoft.com/office/drawing/2014/main" id="{CDFD1584-9FD5-904C-97CC-A6833BA4B76A}"/>
                      </a:ext>
                    </a:extLst>
                  </p14:cNvPr>
                  <p14:cNvContentPartPr/>
                  <p14:nvPr/>
                </p14:nvContentPartPr>
                <p14:xfrm>
                  <a:off x="8186760" y="3993840"/>
                  <a:ext cx="360" cy="360"/>
                </p14:xfrm>
              </p:contentPart>
            </mc:Choice>
            <mc:Fallback xmlns="">
              <p:pic>
                <p:nvPicPr>
                  <p:cNvPr id="18" name="잉크 17">
                    <a:extLst>
                      <a:ext uri="{FF2B5EF4-FFF2-40B4-BE49-F238E27FC236}">
                        <a16:creationId xmlns:a16="http://schemas.microsoft.com/office/drawing/2014/main" id="{CDFD1584-9FD5-904C-97CC-A6833BA4B76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150760" y="395784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63931244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15566</TotalTime>
  <Words>1013</Words>
  <Application>Microsoft Macintosh PowerPoint</Application>
  <PresentationFormat>A4 용지(210x297mm)</PresentationFormat>
  <Paragraphs>194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Monotype Sorts</vt:lpstr>
      <vt:lpstr>Times New Roman</vt:lpstr>
      <vt:lpstr>Wingdings</vt:lpstr>
      <vt:lpstr>XcodeSourceControl</vt:lpstr>
      <vt:lpstr>HIFI-GAN</vt:lpstr>
      <vt:lpstr>HIFI-GAN</vt:lpstr>
      <vt:lpstr>1. Architecture </vt:lpstr>
      <vt:lpstr>1. Architecture - generator</vt:lpstr>
      <vt:lpstr>1. Architecture - generator</vt:lpstr>
      <vt:lpstr>1. Architecture - generator</vt:lpstr>
      <vt:lpstr>1. Architecture - generator</vt:lpstr>
      <vt:lpstr>1. Architecture – discriminator </vt:lpstr>
      <vt:lpstr>1. Architecture – discriminator(MPD)</vt:lpstr>
      <vt:lpstr>1. Architecture – discriminator(MSD)</vt:lpstr>
      <vt:lpstr>1. Architecture – discriminator</vt:lpstr>
      <vt:lpstr>2. Training Loss</vt:lpstr>
      <vt:lpstr>3. Performance</vt:lpstr>
      <vt:lpstr>3. Performance</vt:lpstr>
      <vt:lpstr>3. Performance</vt:lpstr>
      <vt:lpstr>문학작품 낭송 음성합성 해커톤</vt:lpstr>
      <vt:lpstr>데이터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1032</cp:revision>
  <cp:lastPrinted>2018-01-22T13:46:10Z</cp:lastPrinted>
  <dcterms:created xsi:type="dcterms:W3CDTF">2013-03-03T01:08:41Z</dcterms:created>
  <dcterms:modified xsi:type="dcterms:W3CDTF">2021-12-21T06:11:21Z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