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310" r:id="rId3"/>
    <p:sldId id="311" r:id="rId4"/>
    <p:sldId id="313" r:id="rId5"/>
    <p:sldId id="312" r:id="rId6"/>
    <p:sldId id="314" r:id="rId7"/>
    <p:sldId id="315" r:id="rId8"/>
    <p:sldId id="318" r:id="rId9"/>
    <p:sldId id="321" r:id="rId10"/>
    <p:sldId id="319" r:id="rId11"/>
    <p:sldId id="316" r:id="rId12"/>
    <p:sldId id="317" r:id="rId13"/>
    <p:sldId id="327" r:id="rId14"/>
    <p:sldId id="329" r:id="rId15"/>
    <p:sldId id="322" r:id="rId16"/>
    <p:sldId id="323" r:id="rId17"/>
    <p:sldId id="324" r:id="rId18"/>
    <p:sldId id="325" r:id="rId19"/>
    <p:sldId id="309" r:id="rId20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 autoAdjust="0"/>
    <p:restoredTop sz="83530" autoAdjust="0"/>
  </p:normalViewPr>
  <p:slideViewPr>
    <p:cSldViewPr>
      <p:cViewPr varScale="1">
        <p:scale>
          <a:sx n="188" d="100"/>
          <a:sy n="188" d="100"/>
        </p:scale>
        <p:origin x="5760" y="192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Style 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linguistic</a:t>
            </a:r>
            <a:r>
              <a:rPr kumimoji="1" lang="ko-KR" altLang="en-US" dirty="0"/>
              <a:t>을 어느 정도로 분리하고 어느 정도로 섞을 것인지에 대해 논의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905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6277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Gst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= </a:t>
            </a:r>
            <a:r>
              <a:rPr kumimoji="1" lang="en-US" altLang="ko-KR" dirty="0"/>
              <a:t>capture speaker characteristics by representing the reference speech with a linear combinations of style tokens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96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79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Hop size</a:t>
            </a:r>
            <a:r>
              <a:rPr kumimoji="1" lang="ko-Kore-KR" altLang="en-US" dirty="0"/>
              <a:t>가 같으면 그냥 </a:t>
            </a:r>
            <a:r>
              <a:rPr kumimoji="1" lang="en-US" altLang="ko-Kore-KR" dirty="0"/>
              <a:t>copy -&gt; </a:t>
            </a:r>
            <a:r>
              <a:rPr lang="en-US" altLang="ko-Kore-KR" dirty="0"/>
              <a:t>instead of extracting information from text side for meaningful prediction </a:t>
            </a:r>
            <a:r>
              <a:rPr lang="en-US" altLang="ko-KR" dirty="0"/>
              <a:t>-&gt; </a:t>
            </a:r>
            <a:r>
              <a:rPr lang="en-US" altLang="ko-Kore-KR" dirty="0"/>
              <a:t>leverages a structure like 80-256-128 where each number represents the hidden size of each layer in the pre-net, while the decoder pre-net in [3, 1] leverages a structure like 80-256-256-512 </a:t>
            </a:r>
            <a:r>
              <a:rPr lang="en-US" altLang="ko-KR" dirty="0"/>
              <a:t>-&gt; work like bottle neck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89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86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20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We use 64 GSTs and 32 LSTs and set the embedding and hidden size of all modules to 256 except the bottleneck layer of the decoder pre-net (32) and the FFN in attention blocks (1024). </a:t>
            </a:r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67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03943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image" Target="../media/image7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microsoft.com/office/2007/relationships/media" Target="../media/media8.wav"/><Relationship Id="rId10" Type="http://schemas.openxmlformats.org/officeDocument/2006/relationships/audio" Target="../media/media5.wav"/><Relationship Id="rId19" Type="http://schemas.openxmlformats.org/officeDocument/2006/relationships/slideLayout" Target="../slideLayouts/slideLayout3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wav"/><Relationship Id="rId13" Type="http://schemas.microsoft.com/office/2007/relationships/media" Target="../media/media16.wav"/><Relationship Id="rId18" Type="http://schemas.openxmlformats.org/officeDocument/2006/relationships/audio" Target="../media/media18.wav"/><Relationship Id="rId3" Type="http://schemas.microsoft.com/office/2007/relationships/media" Target="../media/media11.wav"/><Relationship Id="rId21" Type="http://schemas.openxmlformats.org/officeDocument/2006/relationships/slideLayout" Target="../slideLayouts/slideLayout3.xml"/><Relationship Id="rId7" Type="http://schemas.microsoft.com/office/2007/relationships/media" Target="../media/media13.wav"/><Relationship Id="rId12" Type="http://schemas.openxmlformats.org/officeDocument/2006/relationships/audio" Target="../media/media15.wav"/><Relationship Id="rId17" Type="http://schemas.microsoft.com/office/2007/relationships/media" Target="../media/media18.wav"/><Relationship Id="rId2" Type="http://schemas.openxmlformats.org/officeDocument/2006/relationships/audio" Target="../media/media10.wav"/><Relationship Id="rId16" Type="http://schemas.openxmlformats.org/officeDocument/2006/relationships/audio" Target="../media/media17.wav"/><Relationship Id="rId20" Type="http://schemas.openxmlformats.org/officeDocument/2006/relationships/audio" Target="../media/media19.wav"/><Relationship Id="rId1" Type="http://schemas.microsoft.com/office/2007/relationships/media" Target="../media/media10.wav"/><Relationship Id="rId6" Type="http://schemas.openxmlformats.org/officeDocument/2006/relationships/audio" Target="../media/media12.wav"/><Relationship Id="rId11" Type="http://schemas.microsoft.com/office/2007/relationships/media" Target="../media/media15.wav"/><Relationship Id="rId5" Type="http://schemas.microsoft.com/office/2007/relationships/media" Target="../media/media12.wav"/><Relationship Id="rId15" Type="http://schemas.microsoft.com/office/2007/relationships/media" Target="../media/media17.wav"/><Relationship Id="rId10" Type="http://schemas.openxmlformats.org/officeDocument/2006/relationships/audio" Target="../media/media14.wav"/><Relationship Id="rId19" Type="http://schemas.microsoft.com/office/2007/relationships/media" Target="../media/media19.wav"/><Relationship Id="rId4" Type="http://schemas.openxmlformats.org/officeDocument/2006/relationships/audio" Target="../media/media11.wav"/><Relationship Id="rId9" Type="http://schemas.microsoft.com/office/2007/relationships/media" Target="../media/media14.wav"/><Relationship Id="rId14" Type="http://schemas.openxmlformats.org/officeDocument/2006/relationships/audio" Target="../media/media16.wav"/><Relationship Id="rId2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04901014/FG-transformer-TTS" TargetMode="External"/><Relationship Id="rId2" Type="http://schemas.openxmlformats.org/officeDocument/2006/relationships/hyperlink" Target="https://arxiv.org/pdf/2110.06306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r>
              <a:rPr lang="en-US" altLang="ko-Kore-KR" sz="3200" dirty="0"/>
              <a:t>Fine-Grained Style Control in Transformer-based    Text-To-Speech Synthesis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컴퓨터공학과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2022.1.19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8C5D-F18A-3B44-B409-5C6B4EB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 – </a:t>
            </a:r>
            <a:r>
              <a:rPr lang="en-US" altLang="ko-KR" sz="2400" dirty="0"/>
              <a:t>Content-style cross-attention blocks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D3D0-9B97-E144-A3C7-1B8C075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Phon</a:t>
            </a:r>
            <a:r>
              <a:rPr lang="en-US" altLang="ko-KR" dirty="0"/>
              <a:t>eme</a:t>
            </a:r>
            <a:r>
              <a:rPr lang="ko-KR" altLang="en-US" dirty="0"/>
              <a:t>과 </a:t>
            </a:r>
            <a:r>
              <a:rPr lang="en-US" altLang="ko-KR" dirty="0"/>
              <a:t>style feature</a:t>
            </a:r>
            <a:r>
              <a:rPr lang="ko-KR" altLang="en-US" dirty="0" err="1"/>
              <a:t>를</a:t>
            </a:r>
            <a:r>
              <a:rPr lang="en-US" altLang="ko-KR" dirty="0"/>
              <a:t> align</a:t>
            </a:r>
            <a:r>
              <a:rPr lang="ko-KR" altLang="en-US" dirty="0"/>
              <a:t>하는 부분</a:t>
            </a:r>
            <a:endParaRPr lang="en-US" altLang="ko-KR" dirty="0"/>
          </a:p>
          <a:p>
            <a:r>
              <a:rPr kumimoji="1" lang="en-US" altLang="ko-Kore-KR" dirty="0"/>
              <a:t>Content network</a:t>
            </a:r>
            <a:r>
              <a:rPr kumimoji="1" lang="ko-Kore-KR" altLang="en-US" dirty="0"/>
              <a:t>를 거친 </a:t>
            </a:r>
            <a:r>
              <a:rPr kumimoji="1" lang="en-US" altLang="ko-Kore-KR" dirty="0"/>
              <a:t>phoneme representation</a:t>
            </a:r>
            <a:r>
              <a:rPr kumimoji="1" lang="ko-Kore-KR" altLang="en-US" dirty="0"/>
              <a:t>이 </a:t>
            </a:r>
            <a:r>
              <a:rPr kumimoji="1" lang="en-US" altLang="ko-Kore-KR" dirty="0"/>
              <a:t>self-attention</a:t>
            </a:r>
            <a:r>
              <a:rPr kumimoji="1" lang="ko-Kore-KR" altLang="en-US" dirty="0"/>
              <a:t>을 거친 후 </a:t>
            </a:r>
            <a:endParaRPr lang="en-US" altLang="ko-Kore-KR" dirty="0"/>
          </a:p>
          <a:p>
            <a:pPr lvl="1"/>
            <a:r>
              <a:rPr kumimoji="1" lang="en-US" altLang="ko-Kore-KR" dirty="0"/>
              <a:t>Text self-</a:t>
            </a:r>
            <a:r>
              <a:rPr lang="en-US" altLang="ko-Kore-KR" dirty="0"/>
              <a:t>attention</a:t>
            </a:r>
            <a:endParaRPr kumimoji="1" lang="en-US" altLang="ko-Kore-KR" dirty="0"/>
          </a:p>
          <a:p>
            <a:r>
              <a:rPr lang="ko-Kore-KR" altLang="en-US" dirty="0"/>
              <a:t>그 값이 </a:t>
            </a:r>
            <a:r>
              <a:rPr lang="en-US" altLang="ko-Kore-KR" dirty="0"/>
              <a:t>query + style network</a:t>
            </a:r>
            <a:r>
              <a:rPr lang="ko-Kore-KR" altLang="en-US" dirty="0"/>
              <a:t>에서 나온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이 </a:t>
            </a:r>
            <a:r>
              <a:rPr lang="en-US" altLang="ko-Kore-KR" dirty="0"/>
              <a:t>key, value</a:t>
            </a:r>
            <a:r>
              <a:rPr lang="ko-Kore-KR" altLang="en-US" dirty="0"/>
              <a:t>로 들어가서 </a:t>
            </a:r>
            <a:r>
              <a:rPr lang="en-US" altLang="ko-Kore-KR" dirty="0"/>
              <a:t>cross-attention</a:t>
            </a:r>
          </a:p>
          <a:p>
            <a:r>
              <a:rPr lang="ko-Kore-KR" altLang="en-US" dirty="0"/>
              <a:t>한 </a:t>
            </a:r>
            <a:r>
              <a:rPr lang="en-US" altLang="ko-Kore-KR" dirty="0"/>
              <a:t>block</a:t>
            </a:r>
            <a:r>
              <a:rPr lang="ko-Kore-KR" altLang="en-US" dirty="0"/>
              <a:t>의 </a:t>
            </a:r>
            <a:r>
              <a:rPr lang="en-US" altLang="ko-Kore-KR" dirty="0"/>
              <a:t>output</a:t>
            </a:r>
            <a:r>
              <a:rPr lang="ko-Kore-KR" altLang="en-US" dirty="0"/>
              <a:t>이 다음 </a:t>
            </a:r>
            <a:r>
              <a:rPr lang="en-US" altLang="ko-Kore-KR" dirty="0"/>
              <a:t>block</a:t>
            </a:r>
            <a:r>
              <a:rPr lang="ko-Kore-KR" altLang="en-US" dirty="0"/>
              <a:t>으로 전달되고</a:t>
            </a:r>
            <a:r>
              <a:rPr lang="en-US" altLang="ko-Kore-KR" dirty="0"/>
              <a:t>, </a:t>
            </a:r>
            <a:r>
              <a:rPr lang="ko-Kore-KR" altLang="en-US" dirty="0"/>
              <a:t>각 </a:t>
            </a:r>
            <a:r>
              <a:rPr lang="en-US" altLang="ko-Kore-KR" dirty="0"/>
              <a:t>block</a:t>
            </a:r>
            <a:r>
              <a:rPr lang="ko-Kore-KR" altLang="en-US" dirty="0"/>
              <a:t>마다 동일한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이 전달됨 </a:t>
            </a:r>
            <a:endParaRPr lang="en-US" altLang="ko-Kore-KR" dirty="0"/>
          </a:p>
          <a:p>
            <a:pPr marL="476250" lvl="1" indent="0">
              <a:buNone/>
            </a:pPr>
            <a:r>
              <a:rPr lang="en-US" altLang="ko-Kore-KR" dirty="0"/>
              <a:t>=&gt;</a:t>
            </a:r>
            <a:r>
              <a:rPr lang="ko-Kore-KR" altLang="en-US" dirty="0"/>
              <a:t> </a:t>
            </a:r>
            <a:r>
              <a:rPr lang="en-US" altLang="ko-Kore-KR" dirty="0"/>
              <a:t>style representation</a:t>
            </a:r>
            <a:r>
              <a:rPr lang="ko-KR" altLang="en-US" dirty="0"/>
              <a:t>에 대해 </a:t>
            </a:r>
            <a:r>
              <a:rPr lang="en-US" altLang="ko-KR" dirty="0"/>
              <a:t>content representation</a:t>
            </a:r>
            <a:r>
              <a:rPr lang="ko-KR" altLang="en-US" dirty="0"/>
              <a:t>이 점진적으로 보정되는 기능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14DB-012D-124E-9CA1-732EEFDE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5A6FAE-B246-4946-A9B3-CF0F3D0BE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42" y="4005064"/>
            <a:ext cx="5074629" cy="24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4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2D50-31F3-AD47-BE2B-F2DFB345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3. Training Procedure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C2B048-B1DC-6F46-8B8B-32580A0DE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Loss</a:t>
                </a:r>
              </a:p>
              <a:p>
                <a:pPr lvl="1"/>
                <a:r>
                  <a:rPr lang="en-US" altLang="ko-Kore-KR" dirty="0"/>
                  <a:t>Tts system </a:t>
                </a:r>
                <a:r>
                  <a:rPr lang="ko-Kore-KR" altLang="en-US" dirty="0"/>
                  <a:t>전체의 </a:t>
                </a:r>
                <a:r>
                  <a:rPr lang="en-US" altLang="ko-Kore-KR" dirty="0"/>
                  <a:t>loss : </a:t>
                </a:r>
                <a:r>
                  <a:rPr lang="en-US" altLang="ko-Kore-KR" dirty="0" err="1"/>
                  <a:t>mel</a:t>
                </a:r>
                <a:r>
                  <a:rPr lang="en-US" altLang="ko-Kore-KR" dirty="0"/>
                  <a:t>-spectrogram loss</a:t>
                </a:r>
              </a:p>
              <a:p>
                <a:r>
                  <a:rPr kumimoji="1" lang="en-US" altLang="ko-Kore-KR" dirty="0"/>
                  <a:t>R</a:t>
                </a:r>
                <a:r>
                  <a:rPr lang="en-US" altLang="ko-Kore-KR" dirty="0"/>
                  <a:t>andom truncation of style embedding</a:t>
                </a:r>
              </a:p>
              <a:p>
                <a:pPr lvl="1"/>
                <a:r>
                  <a:rPr lang="ko-Kore-KR" altLang="en-US" dirty="0"/>
                  <a:t>특정 길이가 되도록 버림</a:t>
                </a:r>
                <a:endParaRPr lang="en-US" altLang="ko-Kore-KR" dirty="0"/>
              </a:p>
              <a:p>
                <a:pPr lvl="2"/>
                <a:r>
                  <a:rPr lang="ko-Kore-KR" altLang="en-US" dirty="0"/>
                  <a:t>특정 길이는 </a:t>
                </a:r>
                <a:r>
                  <a:rPr lang="en-US" altLang="ko-Kore-KR" dirty="0"/>
                  <a:t>[</a:t>
                </a:r>
                <a:r>
                  <a:rPr lang="el-GR" altLang="ko-Kore-KR" dirty="0"/>
                  <a:t>α</a:t>
                </a:r>
                <a:r>
                  <a:rPr lang="en-US" altLang="ko-Kore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𝒔𝒕𝒚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ore-KR" dirty="0"/>
                  <a:t> : </a:t>
                </a:r>
                <a:r>
                  <a:rPr lang="el-GR" altLang="ko-Kore-KR" dirty="0"/>
                  <a:t>α</a:t>
                </a:r>
                <a:r>
                  <a:rPr lang="ko-Kore-KR" altLang="en-US" dirty="0"/>
                  <a:t>는 버림 후의 길이</a:t>
                </a:r>
                <a:r>
                  <a:rPr lang="en-US" altLang="ko-Kore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𝒔𝒕𝒚</m:t>
                        </m:r>
                      </m:sub>
                    </m:sSub>
                  </m:oMath>
                </a14:m>
                <a:r>
                  <a:rPr lang="ko-Kore-KR" altLang="en-US" dirty="0"/>
                  <a:t>는 원래 </a:t>
                </a:r>
                <a:r>
                  <a:rPr lang="en-US" altLang="ko-Kore-KR" dirty="0"/>
                  <a:t>embedding</a:t>
                </a:r>
                <a:r>
                  <a:rPr lang="ko-Kore-KR" altLang="en-US" dirty="0"/>
                  <a:t>의 길이</a:t>
                </a:r>
                <a:endParaRPr lang="en-US" altLang="ko-Kore-KR" dirty="0"/>
              </a:p>
              <a:p>
                <a:pPr lvl="2"/>
                <a:r>
                  <a:rPr lang="ko-Kore-KR" altLang="en-US" dirty="0"/>
                  <a:t>뒤에 실험에서는 </a:t>
                </a:r>
                <a:r>
                  <a:rPr lang="el-GR" altLang="ko-Kore-KR" dirty="0"/>
                  <a:t>α</a:t>
                </a:r>
                <a:r>
                  <a:rPr lang="en-US" altLang="ko-KR" dirty="0"/>
                  <a:t>=15</a:t>
                </a:r>
                <a:r>
                  <a:rPr lang="ko-KR" altLang="en-US" dirty="0"/>
                  <a:t>로 설정</a:t>
                </a:r>
                <a:endParaRPr lang="en-US" altLang="ko-Kore-KR" dirty="0"/>
              </a:p>
              <a:p>
                <a:pPr lvl="1"/>
                <a:r>
                  <a:rPr lang="en-US" altLang="ko-Kore-KR" dirty="0"/>
                  <a:t>Style </a:t>
                </a:r>
                <a:r>
                  <a:rPr kumimoji="1" lang="en-US" altLang="ko-Kore-KR" dirty="0"/>
                  <a:t>Reference speech</a:t>
                </a:r>
                <a:r>
                  <a:rPr kumimoji="1" lang="ko-Kore-KR" altLang="en-US" dirty="0"/>
                  <a:t>와 </a:t>
                </a:r>
                <a:r>
                  <a:rPr lang="ko-Kore-KR" altLang="en-US" dirty="0"/>
                  <a:t>합성할 </a:t>
                </a:r>
                <a:r>
                  <a:rPr lang="en-US" altLang="ko-Kore-KR" dirty="0"/>
                  <a:t>t</a:t>
                </a:r>
                <a:r>
                  <a:rPr lang="en-US" altLang="ko-KR" dirty="0"/>
                  <a:t>ext </a:t>
                </a:r>
                <a:r>
                  <a:rPr lang="ko-KR" altLang="en-US" dirty="0"/>
                  <a:t>간의 길이 차이 보완</a:t>
                </a:r>
                <a:endParaRPr lang="en-US" altLang="ko-KR" dirty="0"/>
              </a:p>
              <a:p>
                <a:pPr lvl="1"/>
                <a:r>
                  <a:rPr kumimoji="1" lang="en-US" altLang="ko-KR" dirty="0"/>
                  <a:t>Reference s</a:t>
                </a:r>
                <a:r>
                  <a:rPr lang="en-US" altLang="ko-KR" dirty="0"/>
                  <a:t>peech</a:t>
                </a:r>
                <a:r>
                  <a:rPr lang="ko-KR" altLang="en-US" dirty="0"/>
                  <a:t>의 일부분만이 </a:t>
                </a:r>
                <a:r>
                  <a:rPr lang="en-US" altLang="ko-KR" dirty="0"/>
                  <a:t>decoder</a:t>
                </a:r>
                <a:r>
                  <a:rPr lang="ko-KR" altLang="en-US" dirty="0"/>
                  <a:t>로 전달되기 때문에 </a:t>
                </a:r>
                <a:r>
                  <a:rPr lang="en-US" altLang="ko-KR" dirty="0"/>
                  <a:t>content leakage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완화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C2B048-B1DC-6F46-8B8B-32580A0DE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739F4-A7E4-EE4E-BFC2-794998BAF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7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57FA0-8765-104E-AFF8-AEF041A0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4. Experiment and Result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6FBBA-0FF2-BB4F-9977-20D11AFE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사용한 데이터셋 </a:t>
            </a:r>
            <a:endParaRPr lang="en-US" altLang="ko-Kore-KR" dirty="0"/>
          </a:p>
          <a:p>
            <a:pPr lvl="1"/>
            <a:r>
              <a:rPr lang="ko-Kore-KR" altLang="en-US" dirty="0"/>
              <a:t>훈련</a:t>
            </a:r>
            <a:r>
              <a:rPr lang="en-US" altLang="ko-Kore-KR" dirty="0"/>
              <a:t>, </a:t>
            </a:r>
            <a:r>
              <a:rPr lang="ko-Kore-KR" altLang="en-US" dirty="0"/>
              <a:t>평가 </a:t>
            </a:r>
            <a:r>
              <a:rPr lang="en-US" altLang="ko-Kore-KR" dirty="0"/>
              <a:t>: LJ Speech, VCTK</a:t>
            </a:r>
          </a:p>
          <a:p>
            <a:pPr marL="914400" lvl="2" indent="0">
              <a:buNone/>
            </a:pPr>
            <a:endParaRPr lang="en-US" altLang="ko-Kore-KR" dirty="0"/>
          </a:p>
          <a:p>
            <a:r>
              <a:rPr lang="ko-Kore-KR" altLang="en-US" dirty="0"/>
              <a:t>사용한 </a:t>
            </a:r>
            <a:r>
              <a:rPr lang="en-US" altLang="ko-Kore-KR" dirty="0"/>
              <a:t>vocoder : </a:t>
            </a:r>
            <a:r>
              <a:rPr lang="en-US" altLang="ko-Kore-KR" dirty="0" err="1"/>
              <a:t>WaveGlow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방식을 비교</a:t>
            </a:r>
            <a:endParaRPr lang="en-US" altLang="ko-KR" dirty="0"/>
          </a:p>
          <a:p>
            <a:pPr lvl="1"/>
            <a:r>
              <a:rPr lang="en-US" altLang="ko-Kore-KR" dirty="0"/>
              <a:t>Ground truth, GST</a:t>
            </a:r>
          </a:p>
          <a:p>
            <a:pPr lvl="1"/>
            <a:r>
              <a:rPr lang="en-US" altLang="ko-Kore-KR" dirty="0"/>
              <a:t>LST-A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speech</a:t>
            </a:r>
            <a:r>
              <a:rPr lang="ko-Kore-KR" altLang="en-US" dirty="0"/>
              <a:t>의</a:t>
            </a:r>
            <a:r>
              <a:rPr lang="en-US" altLang="ko-Kore-KR" dirty="0"/>
              <a:t> speaker</a:t>
            </a:r>
            <a:r>
              <a:rPr lang="ko-Kore-KR" altLang="en-US" dirty="0"/>
              <a:t>가 같은 경우</a:t>
            </a:r>
            <a:endParaRPr lang="en-US" altLang="ko-Kore-KR" dirty="0"/>
          </a:p>
          <a:p>
            <a:pPr lvl="1"/>
            <a:r>
              <a:rPr lang="en-US" altLang="ko-Kore-KR" dirty="0"/>
              <a:t>LST-S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speech</a:t>
            </a:r>
            <a:r>
              <a:rPr lang="ko-Kore-KR" altLang="en-US" dirty="0"/>
              <a:t>의</a:t>
            </a:r>
            <a:r>
              <a:rPr lang="en-US" altLang="ko-Kore-KR" dirty="0"/>
              <a:t>  speaker</a:t>
            </a:r>
            <a:r>
              <a:rPr lang="ko-Kore-KR" altLang="en-US" dirty="0"/>
              <a:t>가 다른 경우</a:t>
            </a:r>
            <a:endParaRPr lang="en-US" altLang="ko-Kore-KR" dirty="0"/>
          </a:p>
          <a:p>
            <a:pPr marL="476250" lvl="1" indent="0">
              <a:buNone/>
            </a:pPr>
            <a:endParaRPr lang="en-US" altLang="ko-Kore-KR" dirty="0"/>
          </a:p>
          <a:p>
            <a:endParaRPr lang="en-US" altLang="ko-Kore-KR" dirty="0"/>
          </a:p>
          <a:p>
            <a:pPr marL="0" indent="0">
              <a:buNone/>
            </a:pP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C9BCF-9753-A94F-808F-305F8C2D02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92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9E09-CB82-E847-8141-5C0F5D9A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4. Experiment and Result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B6AE8933-7379-784E-951B-9B276A5B1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935876"/>
            <a:ext cx="4464496" cy="3672048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CB6E24-1E15-42E4-BCDD-A2AC7CE6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Tan et al : InterSpeech2021에서 Fine-grained style </a:t>
            </a:r>
            <a:r>
              <a:rPr lang="en-US" dirty="0" err="1"/>
              <a:t>modeling을</a:t>
            </a:r>
            <a:r>
              <a:rPr lang="en-US" dirty="0"/>
              <a:t> </a:t>
            </a:r>
            <a:r>
              <a:rPr lang="en-US" dirty="0" err="1"/>
              <a:t>제시한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논문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ore-KR" dirty="0"/>
              <a:t>LST-A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    speaker</a:t>
            </a:r>
            <a:r>
              <a:rPr lang="ko-Kore-KR" altLang="en-US" dirty="0"/>
              <a:t>가 같은 경우</a:t>
            </a:r>
            <a:endParaRPr lang="en-US" altLang="ko-Kore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ore-KR" dirty="0"/>
              <a:t>LST-S : style reference speech</a:t>
            </a:r>
            <a:r>
              <a:rPr lang="ko-Kore-KR" altLang="en-US" dirty="0"/>
              <a:t>의 </a:t>
            </a:r>
            <a:r>
              <a:rPr lang="en-US" altLang="ko-Kore-KR" dirty="0"/>
              <a:t>speaker</a:t>
            </a:r>
            <a:r>
              <a:rPr lang="ko-Kore-KR" altLang="en-US" dirty="0"/>
              <a:t>와 합성할</a:t>
            </a:r>
            <a:r>
              <a:rPr lang="en-US" altLang="ko-Kore-KR" dirty="0"/>
              <a:t>     speaker</a:t>
            </a:r>
            <a:r>
              <a:rPr lang="ko-Kore-KR" altLang="en-US" dirty="0"/>
              <a:t>가 다른 경우</a:t>
            </a:r>
            <a:endParaRPr lang="en-US" altLang="ko-Kore-K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EE246B-1841-A64A-A5B8-634F945CB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78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D71E9-F330-8843-89DC-712387B0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526EC-AD82-234F-BE90-3ECDB2B6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데모를 들어보면</a:t>
            </a:r>
            <a:r>
              <a:rPr lang="en-US" altLang="ko-Kore-KR" dirty="0"/>
              <a:t>, style</a:t>
            </a:r>
            <a:r>
              <a:rPr lang="ko-Kore-KR" altLang="en-US" dirty="0"/>
              <a:t>만 바뀔 때는 잘 되는데</a:t>
            </a:r>
            <a:r>
              <a:rPr lang="en-US" altLang="ko-Kore-KR" dirty="0"/>
              <a:t>,</a:t>
            </a:r>
          </a:p>
          <a:p>
            <a:r>
              <a:rPr lang="en-US" altLang="ko-Kore-KR" dirty="0"/>
              <a:t>Speaker</a:t>
            </a:r>
            <a:r>
              <a:rPr lang="ko-Kore-KR" altLang="en-US" dirty="0"/>
              <a:t>를 바꾸면 잘 되지 않음</a:t>
            </a:r>
            <a:endParaRPr lang="en-US" altLang="ko-Kore-KR" dirty="0"/>
          </a:p>
          <a:p>
            <a:pPr lvl="1"/>
            <a:r>
              <a:rPr kumimoji="1" lang="en-US" altLang="ko-Kore-KR" dirty="0"/>
              <a:t>Speaker embedding</a:t>
            </a:r>
            <a:r>
              <a:rPr kumimoji="1" lang="ko-Kore-KR" altLang="en-US" dirty="0"/>
              <a:t>의 한계</a:t>
            </a:r>
            <a:endParaRPr kumimoji="1" lang="en-US" altLang="ko-Kore-KR" dirty="0"/>
          </a:p>
          <a:p>
            <a:pPr lvl="1"/>
            <a:r>
              <a:rPr lang="en-US" altLang="ko-Kore-KR" dirty="0"/>
              <a:t>Speaker</a:t>
            </a:r>
            <a:r>
              <a:rPr lang="ko-Kore-KR" altLang="en-US" dirty="0"/>
              <a:t>가 바뀌면 제일 많이 바뀌는 것은 목소리 톤 </a:t>
            </a:r>
            <a:r>
              <a:rPr lang="en-US" altLang="ko-Kore-KR" dirty="0"/>
              <a:t>-</a:t>
            </a:r>
            <a:r>
              <a:rPr lang="en-US" altLang="ko-KR" dirty="0"/>
              <a:t>&gt; Pitch feature</a:t>
            </a:r>
            <a:r>
              <a:rPr lang="ko-KR" altLang="en-US" dirty="0"/>
              <a:t>로 </a:t>
            </a:r>
            <a:r>
              <a:rPr lang="en-US" altLang="ko-KR" dirty="0"/>
              <a:t>speaker embedding</a:t>
            </a:r>
            <a:r>
              <a:rPr lang="ko-KR" altLang="en-US" dirty="0"/>
              <a:t>을 구성한다면</a:t>
            </a:r>
            <a:r>
              <a:rPr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50E6B-592D-4548-8576-D7AE37B08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663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B1C2-C85E-D543-AF54-ECFEC9E3B9F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ore-KR" altLang="en-US" dirty="0"/>
              <a:t>메뉴 합성기 결과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988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EDF9-C532-5044-B915-3BD091C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훈련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1F885-9D5F-B74B-ADF6-B842A924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Acoustic </a:t>
            </a:r>
            <a:r>
              <a:rPr kumimoji="1" lang="en-US" altLang="ko-Kore-KR" dirty="0"/>
              <a:t>Model : </a:t>
            </a:r>
            <a:r>
              <a:rPr lang="en-US" altLang="ko-Kore-KR" dirty="0"/>
              <a:t>conformer-based fastspeech</a:t>
            </a:r>
            <a:r>
              <a:rPr lang="en-US" altLang="ko-KR" dirty="0"/>
              <a:t>-</a:t>
            </a:r>
            <a:r>
              <a:rPr lang="en-US" altLang="ko-Kore-KR" dirty="0"/>
              <a:t>2</a:t>
            </a:r>
          </a:p>
          <a:p>
            <a:pPr marL="0" indent="0">
              <a:buNone/>
            </a:pPr>
            <a:endParaRPr lang="en-US" altLang="ko-Kore-KR" dirty="0"/>
          </a:p>
          <a:p>
            <a:r>
              <a:rPr lang="en-US" altLang="ko-Kore-KR" dirty="0" err="1"/>
              <a:t>Train:valid:test</a:t>
            </a:r>
            <a:endParaRPr lang="en-US" altLang="ko-Kore-KR" dirty="0"/>
          </a:p>
          <a:p>
            <a:pPr marL="819150" lvl="1" indent="-342900">
              <a:buFont typeface="+mj-lt"/>
              <a:buAutoNum type="arabicPeriod"/>
            </a:pPr>
            <a:r>
              <a:rPr lang="en-US" altLang="ko-Kore-KR" dirty="0"/>
              <a:t>8:1:1</a:t>
            </a:r>
          </a:p>
          <a:p>
            <a:pPr marL="1200150" lvl="2" indent="-342900">
              <a:buFont typeface="+mj-lt"/>
              <a:buAutoNum type="arabicPeriod"/>
            </a:pPr>
            <a:r>
              <a:rPr lang="ko-Kore-KR" altLang="en-US" dirty="0"/>
              <a:t>일반대화</a:t>
            </a:r>
            <a:r>
              <a:rPr lang="en-US" altLang="ko-Kore-KR" dirty="0"/>
              <a:t>, </a:t>
            </a:r>
            <a:r>
              <a:rPr lang="ko-Kore-KR" altLang="en-US" dirty="0"/>
              <a:t>메뉴 대화 비율 유지</a:t>
            </a:r>
            <a:endParaRPr lang="en-US" altLang="ko-Kore-KR" dirty="0"/>
          </a:p>
          <a:p>
            <a:pPr marL="819150" lvl="1" indent="-342900">
              <a:buFont typeface="+mj-lt"/>
              <a:buAutoNum type="arabicPeriod"/>
            </a:pPr>
            <a:r>
              <a:rPr lang="en-US" altLang="ko-Kore-KR" dirty="0"/>
              <a:t>LJ speech </a:t>
            </a:r>
            <a:r>
              <a:rPr lang="ko-Kore-KR" altLang="en-US" dirty="0"/>
              <a:t>비율</a:t>
            </a:r>
            <a:endParaRPr lang="en-US" altLang="ko-Kore-KR" dirty="0"/>
          </a:p>
          <a:p>
            <a:pPr marL="1200150" lvl="2" indent="-342900">
              <a:buFont typeface="+mj-lt"/>
              <a:buAutoNum type="arabicPeriod"/>
            </a:pPr>
            <a:r>
              <a:rPr lang="en-US" altLang="ko-Kore-KR" dirty="0"/>
              <a:t>Train : </a:t>
            </a:r>
            <a:r>
              <a:rPr lang="ko-Kore-KR" altLang="en-US" dirty="0"/>
              <a:t>일반대화</a:t>
            </a:r>
            <a:r>
              <a:rPr lang="en-US" altLang="ko-Kore-KR" dirty="0"/>
              <a:t>+</a:t>
            </a:r>
            <a:r>
              <a:rPr lang="ko-Kore-KR" altLang="en-US" dirty="0"/>
              <a:t>메뉴대화 </a:t>
            </a:r>
            <a:r>
              <a:rPr lang="en-US" altLang="ko-Kore-KR" dirty="0"/>
              <a:t>1</a:t>
            </a:r>
            <a:r>
              <a:rPr lang="en-US" altLang="ko-KR" dirty="0"/>
              <a:t>2500 / valid : </a:t>
            </a:r>
            <a:r>
              <a:rPr lang="ko-KR" altLang="en-US" dirty="0" err="1"/>
              <a:t>일반대화</a:t>
            </a:r>
            <a:r>
              <a:rPr lang="en-US" altLang="ko-KR" dirty="0"/>
              <a:t>+</a:t>
            </a:r>
            <a:r>
              <a:rPr lang="ko-KR" altLang="en-US" dirty="0" err="1"/>
              <a:t>메뉴대화</a:t>
            </a:r>
            <a:r>
              <a:rPr lang="ko-KR" altLang="en-US" dirty="0"/>
              <a:t> </a:t>
            </a:r>
            <a:r>
              <a:rPr lang="en-US" altLang="ko-KR" dirty="0"/>
              <a:t>500 / test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일반대화</a:t>
            </a:r>
            <a:r>
              <a:rPr lang="en-US" altLang="ko-KR" dirty="0"/>
              <a:t>+</a:t>
            </a:r>
            <a:r>
              <a:rPr lang="ko-KR" altLang="en-US" dirty="0" err="1"/>
              <a:t>메뉴대화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1200150" lvl="2" indent="-342900">
              <a:buFont typeface="+mj-lt"/>
              <a:buAutoNum type="arabicPeriod"/>
            </a:pPr>
            <a:endParaRPr lang="en-US" altLang="ko-Kore-KR" dirty="0"/>
          </a:p>
          <a:p>
            <a:r>
              <a:rPr lang="en-US" altLang="ko-Kore-KR" dirty="0"/>
              <a:t>Vocoder : </a:t>
            </a:r>
            <a:r>
              <a:rPr lang="en-US" altLang="ko-Kore-KR" dirty="0" err="1"/>
              <a:t>Parallelwave-gan</a:t>
            </a:r>
            <a:r>
              <a:rPr lang="en-US" altLang="ko-Kore-KR" dirty="0"/>
              <a:t> v2 </a:t>
            </a:r>
          </a:p>
          <a:p>
            <a:pPr lvl="1"/>
            <a:r>
              <a:rPr lang="en-US" altLang="ko-Kore-KR" dirty="0" err="1"/>
              <a:t>hifi-gan</a:t>
            </a:r>
            <a:r>
              <a:rPr lang="ko-Kore-KR" altLang="en-US" dirty="0"/>
              <a:t>은</a:t>
            </a:r>
            <a:r>
              <a:rPr lang="en-US" altLang="ko-Kore-KR" dirty="0"/>
              <a:t> end-to-end inference</a:t>
            </a:r>
            <a:r>
              <a:rPr lang="ko-Kore-KR" altLang="en-US" dirty="0"/>
              <a:t>에서 나오는 오류를 아직 고치지 못함</a:t>
            </a:r>
            <a:endParaRPr lang="en-US" altLang="ko-Kore-KR" dirty="0"/>
          </a:p>
          <a:p>
            <a:pPr marL="342900" indent="-342900">
              <a:buFont typeface="+mj-lt"/>
              <a:buAutoNum type="arabicPeriod"/>
            </a:pP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8FCA09-BDFD-E747-854F-9E929A5EF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396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DD3F-DE84-364E-96DD-90DCC26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결과</a:t>
            </a:r>
            <a:r>
              <a:rPr lang="en-US" altLang="ko-Kore-KR" dirty="0"/>
              <a:t> - </a:t>
            </a:r>
            <a:r>
              <a:rPr lang="ko-Kore-KR" altLang="en-US" dirty="0"/>
              <a:t>일반대화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A4E709D-2AB9-EE4E-8673-93E16A93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860505"/>
              </p:ext>
            </p:extLst>
          </p:nvPr>
        </p:nvGraphicFramePr>
        <p:xfrm>
          <a:off x="376238" y="1085850"/>
          <a:ext cx="925671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938">
                  <a:extLst>
                    <a:ext uri="{9D8B030D-6E8A-4147-A177-3AD203B41FA5}">
                      <a16:colId xmlns:a16="http://schemas.microsoft.com/office/drawing/2014/main" val="391623442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1271197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90396269"/>
                    </a:ext>
                  </a:extLst>
                </a:gridCol>
                <a:gridCol w="1223566">
                  <a:extLst>
                    <a:ext uri="{9D8B030D-6E8A-4147-A177-3AD203B41FA5}">
                      <a16:colId xmlns:a16="http://schemas.microsoft.com/office/drawing/2014/main" val="103045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text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Ground truth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8:1:1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LJ speech </a:t>
                      </a:r>
                      <a:r>
                        <a:rPr lang="ko-Kore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아니 다 처음 보는 사람들이어서 그러는 거 아니야 처음 그니까 그런 면접을 처음 보는 사람들이어서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6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근데 부모님께서는 이제 허락을 하시는 거야 이제 너가 가서 나가서 같이 키워라 이렇게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그리고 아직도 가져갈 게 더 많이 남았거든 그래 가지고 아 이거 어렵다 어려워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825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B6A55-892C-A343-BCA4-CC329012C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3" name="SGuniverse_09886.wav" descr="SGuniverse_09886.wav">
            <a:hlinkClick r:id="" action="ppaction://media"/>
            <a:extLst>
              <a:ext uri="{FF2B5EF4-FFF2-40B4-BE49-F238E27FC236}">
                <a16:creationId xmlns:a16="http://schemas.microsoft.com/office/drawing/2014/main" id="{DC0F2962-4ECA-694A-88CF-AB883AB093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711986" y="1738099"/>
            <a:ext cx="632251" cy="632251"/>
          </a:xfrm>
          <a:prstGeom prst="rect">
            <a:avLst/>
          </a:prstGeom>
        </p:spPr>
      </p:pic>
      <p:pic>
        <p:nvPicPr>
          <p:cNvPr id="6" name="SGuniverse_09886.wav" descr="SGuniverse_09886.wav">
            <a:hlinkClick r:id="" action="ppaction://media"/>
            <a:extLst>
              <a:ext uri="{FF2B5EF4-FFF2-40B4-BE49-F238E27FC236}">
                <a16:creationId xmlns:a16="http://schemas.microsoft.com/office/drawing/2014/main" id="{DA09919B-7983-9A49-88B0-493F1E81DE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761312" y="1771650"/>
            <a:ext cx="550416" cy="550416"/>
          </a:xfrm>
          <a:prstGeom prst="rect">
            <a:avLst/>
          </a:prstGeom>
        </p:spPr>
      </p:pic>
      <p:pic>
        <p:nvPicPr>
          <p:cNvPr id="7" name="SGuniverse_09886.wav" descr="SGuniverse_09886.wav">
            <a:hlinkClick r:id="" action="ppaction://media"/>
            <a:extLst>
              <a:ext uri="{FF2B5EF4-FFF2-40B4-BE49-F238E27FC236}">
                <a16:creationId xmlns:a16="http://schemas.microsoft.com/office/drawing/2014/main" id="{11E6B8FF-4337-A346-ABA4-980238E8489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682870" y="1757374"/>
            <a:ext cx="622424" cy="622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8328D-78C8-F949-BC59-2595F8722C38}"/>
              </a:ext>
            </a:extLst>
          </p:cNvPr>
          <p:cNvSpPr txBox="1"/>
          <p:nvPr/>
        </p:nvSpPr>
        <p:spPr>
          <a:xfrm>
            <a:off x="397864" y="3977761"/>
            <a:ext cx="925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8</a:t>
            </a:r>
            <a:r>
              <a:rPr kumimoji="1" lang="en-US" altLang="ko-KR" dirty="0"/>
              <a:t>:1:1</a:t>
            </a:r>
            <a:r>
              <a:rPr kumimoji="1" lang="ko-KR" altLang="en-US" dirty="0"/>
              <a:t>에서 같은 음소가 반복해서 발음되는 경우 </a:t>
            </a:r>
            <a:r>
              <a:rPr kumimoji="1" lang="en-US" altLang="ko-KR" dirty="0"/>
              <a:t>-&gt; </a:t>
            </a:r>
            <a:r>
              <a:rPr kumimoji="1" lang="en-US" altLang="ko-KR" dirty="0" err="1"/>
              <a:t>lj</a:t>
            </a:r>
            <a:r>
              <a:rPr kumimoji="1" lang="en-US" altLang="ko-KR" dirty="0"/>
              <a:t> speech </a:t>
            </a:r>
            <a:r>
              <a:rPr kumimoji="1" lang="ko-KR" altLang="en-US" dirty="0"/>
              <a:t>비율에서는 없음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발음이 잘못되는 경우보다 어눌하게 되는 경우가 많다</a:t>
            </a:r>
            <a:endParaRPr kumimoji="1" lang="ko-Kore-KR" altLang="en-US" dirty="0"/>
          </a:p>
        </p:txBody>
      </p:sp>
      <p:pic>
        <p:nvPicPr>
          <p:cNvPr id="9" name="SGuniverse_09876.wav" descr="SGuniverse_09876.wav">
            <a:hlinkClick r:id="" action="ppaction://media"/>
            <a:extLst>
              <a:ext uri="{FF2B5EF4-FFF2-40B4-BE49-F238E27FC236}">
                <a16:creationId xmlns:a16="http://schemas.microsoft.com/office/drawing/2014/main" id="{0E020CE3-46A2-A044-9955-C9F16FCEE35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690771" y="2390560"/>
            <a:ext cx="622424" cy="622424"/>
          </a:xfrm>
          <a:prstGeom prst="rect">
            <a:avLst/>
          </a:prstGeom>
        </p:spPr>
      </p:pic>
      <p:pic>
        <p:nvPicPr>
          <p:cNvPr id="10" name="SGuniverse_09876.wav" descr="SGuniverse_09876.wav">
            <a:hlinkClick r:id="" action="ppaction://media"/>
            <a:extLst>
              <a:ext uri="{FF2B5EF4-FFF2-40B4-BE49-F238E27FC236}">
                <a16:creationId xmlns:a16="http://schemas.microsoft.com/office/drawing/2014/main" id="{D5605675-7A27-194F-9374-37A7EC67CDF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699657" y="2381634"/>
            <a:ext cx="550416" cy="550416"/>
          </a:xfrm>
          <a:prstGeom prst="rect">
            <a:avLst/>
          </a:prstGeom>
        </p:spPr>
      </p:pic>
      <p:pic>
        <p:nvPicPr>
          <p:cNvPr id="12" name="SGuniverse_09948.wav" descr="SGuniverse_09948.wav">
            <a:hlinkClick r:id="" action="ppaction://media"/>
            <a:extLst>
              <a:ext uri="{FF2B5EF4-FFF2-40B4-BE49-F238E27FC236}">
                <a16:creationId xmlns:a16="http://schemas.microsoft.com/office/drawing/2014/main" id="{E817DB0A-F751-774B-8A1D-98E22AB46CD4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7682239" y="2988520"/>
            <a:ext cx="651456" cy="651456"/>
          </a:xfrm>
          <a:prstGeom prst="rect">
            <a:avLst/>
          </a:prstGeom>
        </p:spPr>
      </p:pic>
      <p:pic>
        <p:nvPicPr>
          <p:cNvPr id="13" name="SGuniverse_09876.wav" descr="SGuniverse_09876.wav">
            <a:hlinkClick r:id="" action="ppaction://media"/>
            <a:extLst>
              <a:ext uri="{FF2B5EF4-FFF2-40B4-BE49-F238E27FC236}">
                <a16:creationId xmlns:a16="http://schemas.microsoft.com/office/drawing/2014/main" id="{F42ECB8E-871F-1B4E-842C-7FB36DB6492B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618733" y="2404694"/>
            <a:ext cx="651456" cy="651456"/>
          </a:xfrm>
          <a:prstGeom prst="rect">
            <a:avLst/>
          </a:prstGeom>
        </p:spPr>
      </p:pic>
      <p:pic>
        <p:nvPicPr>
          <p:cNvPr id="14" name="SGuniverse_09948.wav" descr="SGuniverse_09948.wav">
            <a:hlinkClick r:id="" action="ppaction://media"/>
            <a:extLst>
              <a:ext uri="{FF2B5EF4-FFF2-40B4-BE49-F238E27FC236}">
                <a16:creationId xmlns:a16="http://schemas.microsoft.com/office/drawing/2014/main" id="{001382B7-7935-CD46-8386-C319136C098C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8618733" y="3011886"/>
            <a:ext cx="651456" cy="651456"/>
          </a:xfrm>
          <a:prstGeom prst="rect">
            <a:avLst/>
          </a:prstGeom>
        </p:spPr>
      </p:pic>
      <p:pic>
        <p:nvPicPr>
          <p:cNvPr id="15" name="SGuniverse_09948.wav" descr="SGuniverse_09948.wav">
            <a:hlinkClick r:id="" action="ppaction://media"/>
            <a:extLst>
              <a:ext uri="{FF2B5EF4-FFF2-40B4-BE49-F238E27FC236}">
                <a16:creationId xmlns:a16="http://schemas.microsoft.com/office/drawing/2014/main" id="{B8657236-E59A-D24B-9319-D61CA3226359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701820" y="3011886"/>
            <a:ext cx="651456" cy="6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7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63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42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781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758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56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709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738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DD3F-DE84-364E-96DD-90DCC26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결과</a:t>
            </a:r>
            <a:r>
              <a:rPr lang="en-US" altLang="ko-Kore-KR" dirty="0"/>
              <a:t> - </a:t>
            </a:r>
            <a:r>
              <a:rPr lang="ko-Kore-KR" altLang="en-US" dirty="0"/>
              <a:t>메뉴대화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B6A55-892C-A343-BCA4-CC329012C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5C47AB0A-2CDC-7748-81D5-06B1E8074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343957"/>
              </p:ext>
            </p:extLst>
          </p:nvPr>
        </p:nvGraphicFramePr>
        <p:xfrm>
          <a:off x="376238" y="1085850"/>
          <a:ext cx="9401298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47">
                  <a:extLst>
                    <a:ext uri="{9D8B030D-6E8A-4147-A177-3AD203B41FA5}">
                      <a16:colId xmlns:a16="http://schemas.microsoft.com/office/drawing/2014/main" val="1330461069"/>
                    </a:ext>
                  </a:extLst>
                </a:gridCol>
                <a:gridCol w="4920187">
                  <a:extLst>
                    <a:ext uri="{9D8B030D-6E8A-4147-A177-3AD203B41FA5}">
                      <a16:colId xmlns:a16="http://schemas.microsoft.com/office/drawing/2014/main" val="391623442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1271197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3045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메뉴이름 분포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text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Ground truth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LJ speech </a:t>
                      </a:r>
                      <a:r>
                        <a:rPr lang="ko-Kore-KR" altLang="en-US" dirty="0"/>
                        <a:t>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Train, valid, test</a:t>
                      </a:r>
                      <a:r>
                        <a:rPr lang="ko-Kore-KR" altLang="en-US" dirty="0"/>
                        <a:t>    모두 포함된 메뉴   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폴로 알라 </a:t>
                      </a:r>
                      <a:r>
                        <a:rPr lang="ko-KR" altLang="en-US" dirty="0" err="1"/>
                        <a:t>카치아토라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여섯개</a:t>
                      </a:r>
                      <a:r>
                        <a:rPr lang="ko-KR" altLang="en-US" dirty="0"/>
                        <a:t> 주문 부탁드립니다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파솔라다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열한개</a:t>
                      </a:r>
                      <a:r>
                        <a:rPr lang="ko-KR" altLang="en-US" dirty="0"/>
                        <a:t> 주문 </a:t>
                      </a:r>
                      <a:r>
                        <a:rPr lang="ko-KR" altLang="en-US" dirty="0" err="1"/>
                        <a:t>받아주십시요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2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Train, test</a:t>
                      </a:r>
                      <a:r>
                        <a:rPr lang="ko-Kore-KR" altLang="en-US" dirty="0"/>
                        <a:t>에만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브루스케타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다섯개</a:t>
                      </a:r>
                      <a:r>
                        <a:rPr lang="ko-KR" altLang="en-US" dirty="0"/>
                        <a:t> 주문이 들어왔습니다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5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test</a:t>
                      </a:r>
                      <a:r>
                        <a:rPr lang="ko-Kore-KR" altLang="en-US" dirty="0"/>
                        <a:t> 데이터에만   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고구마피자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여섯개</a:t>
                      </a:r>
                      <a:r>
                        <a:rPr lang="ko-KR" altLang="en-US" dirty="0"/>
                        <a:t> 주문을 부탁드립니다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3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콜라 </a:t>
                      </a:r>
                      <a:r>
                        <a:rPr lang="ko-KR" altLang="en-US" dirty="0" err="1"/>
                        <a:t>여섯개</a:t>
                      </a:r>
                      <a:r>
                        <a:rPr lang="ko-KR" altLang="en-US" dirty="0"/>
                        <a:t> 주문을 </a:t>
                      </a:r>
                      <a:r>
                        <a:rPr lang="ko-KR" altLang="en-US" dirty="0" err="1"/>
                        <a:t>부탁드립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71105"/>
                  </a:ext>
                </a:extLst>
              </a:tr>
            </a:tbl>
          </a:graphicData>
        </a:graphic>
      </p:graphicFrame>
      <p:pic>
        <p:nvPicPr>
          <p:cNvPr id="8" name="SogangSpeech_22920.wav" descr="SogangSpeech_22920.wav">
            <a:hlinkClick r:id="" action="ppaction://media"/>
            <a:extLst>
              <a:ext uri="{FF2B5EF4-FFF2-40B4-BE49-F238E27FC236}">
                <a16:creationId xmlns:a16="http://schemas.microsoft.com/office/drawing/2014/main" id="{FE06F757-3862-5549-AC90-373B74375A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545288" y="1745657"/>
            <a:ext cx="720080" cy="720080"/>
          </a:xfrm>
          <a:prstGeom prst="rect">
            <a:avLst/>
          </a:prstGeom>
        </p:spPr>
      </p:pic>
      <p:pic>
        <p:nvPicPr>
          <p:cNvPr id="10" name="SogangSpeech_22899.wav" descr="SogangSpeech_22899.wav">
            <a:hlinkClick r:id="" action="ppaction://media"/>
            <a:extLst>
              <a:ext uri="{FF2B5EF4-FFF2-40B4-BE49-F238E27FC236}">
                <a16:creationId xmlns:a16="http://schemas.microsoft.com/office/drawing/2014/main" id="{9CE04594-A36F-8540-BDFB-D8456FE6564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17296" y="2564904"/>
            <a:ext cx="461563" cy="461563"/>
          </a:xfrm>
          <a:prstGeom prst="rect">
            <a:avLst/>
          </a:prstGeom>
        </p:spPr>
      </p:pic>
      <p:pic>
        <p:nvPicPr>
          <p:cNvPr id="11" name="SogangSpeech_22921.wav" descr="SogangSpeech_22921.wav">
            <a:hlinkClick r:id="" action="ppaction://media"/>
            <a:extLst>
              <a:ext uri="{FF2B5EF4-FFF2-40B4-BE49-F238E27FC236}">
                <a16:creationId xmlns:a16="http://schemas.microsoft.com/office/drawing/2014/main" id="{4112835B-E2E3-1C45-8E53-4D9D7851C09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17296" y="2967770"/>
            <a:ext cx="461563" cy="461563"/>
          </a:xfrm>
          <a:prstGeom prst="rect">
            <a:avLst/>
          </a:prstGeom>
        </p:spPr>
      </p:pic>
      <p:pic>
        <p:nvPicPr>
          <p:cNvPr id="12" name="SogangSpeech_22994.wav" descr="SogangSpeech_22994.wav">
            <a:hlinkClick r:id="" action="ppaction://media"/>
            <a:extLst>
              <a:ext uri="{FF2B5EF4-FFF2-40B4-BE49-F238E27FC236}">
                <a16:creationId xmlns:a16="http://schemas.microsoft.com/office/drawing/2014/main" id="{8C001D75-FED2-C947-861E-23EA3E83B49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44877" y="3504731"/>
            <a:ext cx="406400" cy="406400"/>
          </a:xfrm>
          <a:prstGeom prst="rect">
            <a:avLst/>
          </a:prstGeom>
        </p:spPr>
      </p:pic>
      <p:pic>
        <p:nvPicPr>
          <p:cNvPr id="13" name="SogangSpeech_22993.wav" descr="SogangSpeech_22993.wav">
            <a:hlinkClick r:id="" action="ppaction://media"/>
            <a:extLst>
              <a:ext uri="{FF2B5EF4-FFF2-40B4-BE49-F238E27FC236}">
                <a16:creationId xmlns:a16="http://schemas.microsoft.com/office/drawing/2014/main" id="{C0AF8215-CDFC-1E44-9641-36C35944EBEF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7644877" y="3972285"/>
            <a:ext cx="461563" cy="461563"/>
          </a:xfrm>
          <a:prstGeom prst="rect">
            <a:avLst/>
          </a:prstGeom>
        </p:spPr>
      </p:pic>
      <p:pic>
        <p:nvPicPr>
          <p:cNvPr id="14" name="SogangSpeech_22920.wav" descr="SogangSpeech_22920.wav">
            <a:hlinkClick r:id="" action="ppaction://media"/>
            <a:extLst>
              <a:ext uri="{FF2B5EF4-FFF2-40B4-BE49-F238E27FC236}">
                <a16:creationId xmlns:a16="http://schemas.microsoft.com/office/drawing/2014/main" id="{FDC77886-4ACD-4345-B20B-2B8015BF5B06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661412" y="1745657"/>
            <a:ext cx="720080" cy="720080"/>
          </a:xfrm>
          <a:prstGeom prst="rect">
            <a:avLst/>
          </a:prstGeom>
        </p:spPr>
      </p:pic>
      <p:pic>
        <p:nvPicPr>
          <p:cNvPr id="15" name="SogangSpeech_22899.wav" descr="SogangSpeech_22899.wav">
            <a:hlinkClick r:id="" action="ppaction://media"/>
            <a:extLst>
              <a:ext uri="{FF2B5EF4-FFF2-40B4-BE49-F238E27FC236}">
                <a16:creationId xmlns:a16="http://schemas.microsoft.com/office/drawing/2014/main" id="{D64324CF-CECD-A148-A494-10C49DAD3A97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818251" y="2592484"/>
            <a:ext cx="406401" cy="406401"/>
          </a:xfrm>
          <a:prstGeom prst="rect">
            <a:avLst/>
          </a:prstGeom>
        </p:spPr>
      </p:pic>
      <p:pic>
        <p:nvPicPr>
          <p:cNvPr id="16" name="SogangSpeech_22921.wav" descr="SogangSpeech_22921.wav">
            <a:hlinkClick r:id="" action="ppaction://media"/>
            <a:extLst>
              <a:ext uri="{FF2B5EF4-FFF2-40B4-BE49-F238E27FC236}">
                <a16:creationId xmlns:a16="http://schemas.microsoft.com/office/drawing/2014/main" id="{A538040D-C56A-6F4D-BC15-DC64D29CFFC0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790669" y="2998858"/>
            <a:ext cx="406401" cy="406401"/>
          </a:xfrm>
          <a:prstGeom prst="rect">
            <a:avLst/>
          </a:prstGeom>
        </p:spPr>
      </p:pic>
      <p:pic>
        <p:nvPicPr>
          <p:cNvPr id="17" name="SogangSpeech_22994.wav" descr="SogangSpeech_22994.wav">
            <a:hlinkClick r:id="" action="ppaction://media"/>
            <a:extLst>
              <a:ext uri="{FF2B5EF4-FFF2-40B4-BE49-F238E27FC236}">
                <a16:creationId xmlns:a16="http://schemas.microsoft.com/office/drawing/2014/main" id="{5DB9C9A2-9E92-BF47-8DE4-1A085A10C05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718661" y="3468726"/>
            <a:ext cx="478409" cy="478409"/>
          </a:xfrm>
          <a:prstGeom prst="rect">
            <a:avLst/>
          </a:prstGeom>
        </p:spPr>
      </p:pic>
      <p:pic>
        <p:nvPicPr>
          <p:cNvPr id="18" name="SogangSpeech_22993.wav" descr="SogangSpeech_22993.wav">
            <a:hlinkClick r:id="" action="ppaction://media"/>
            <a:extLst>
              <a:ext uri="{FF2B5EF4-FFF2-40B4-BE49-F238E27FC236}">
                <a16:creationId xmlns:a16="http://schemas.microsoft.com/office/drawing/2014/main" id="{23CB29FC-2180-7E41-82B3-B5217B641BC9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8801406" y="3994740"/>
            <a:ext cx="461563" cy="4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2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62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50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51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25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325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27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018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음성합성</a:t>
            </a:r>
            <a:r>
              <a:rPr lang="ko-KR" altLang="en-US" dirty="0"/>
              <a:t>이 들어가는 스마일게이트 프로젝트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멀티 </a:t>
            </a:r>
            <a:r>
              <a:rPr kumimoji="1" lang="ko-KR" altLang="en-US" dirty="0" err="1"/>
              <a:t>모달</a:t>
            </a:r>
            <a:r>
              <a:rPr kumimoji="1" lang="ko-KR" altLang="en-US" dirty="0"/>
              <a:t> 대화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Style transfer + Voice Conversion(</a:t>
            </a:r>
            <a:r>
              <a:rPr kumimoji="1" lang="ko-Kore-KR" altLang="en-US" dirty="0"/>
              <a:t>다화자</a:t>
            </a:r>
            <a:r>
              <a:rPr kumimoji="1" lang="en-US" altLang="ko-Kore-KR" dirty="0"/>
              <a:t>) 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같은 내용이라도 다양한 목소리</a:t>
            </a:r>
            <a:r>
              <a:rPr lang="en-US" altLang="ko-KR" dirty="0"/>
              <a:t>,</a:t>
            </a:r>
            <a:r>
              <a:rPr lang="ko-KR" altLang="en-US" dirty="0"/>
              <a:t> 스타일로 말할 수 있는 </a:t>
            </a:r>
            <a:r>
              <a:rPr lang="ko-KR" altLang="en-US" dirty="0" err="1"/>
              <a:t>합성기</a:t>
            </a:r>
            <a:r>
              <a:rPr lang="en-US" altLang="ko-KR" dirty="0"/>
              <a:t>”</a:t>
            </a:r>
          </a:p>
          <a:p>
            <a:pPr lvl="2"/>
            <a:r>
              <a:rPr kumimoji="1" lang="en-US" altLang="ko-Kore-KR" dirty="0"/>
              <a:t>Same </a:t>
            </a:r>
            <a:r>
              <a:rPr lang="en-US" altLang="ko-Kore-KR" dirty="0"/>
              <a:t>linguistic information, different speaker characteristics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lang="ko-KR" altLang="en-US" dirty="0"/>
              <a:t>방송시나리오 작성</a:t>
            </a:r>
            <a:endParaRPr lang="en-US" altLang="ko-KR" dirty="0"/>
          </a:p>
          <a:p>
            <a:pPr lvl="1"/>
            <a:r>
              <a:rPr kumimoji="1" lang="ko-KR" altLang="en-US" dirty="0"/>
              <a:t>다국어 음성 합성</a:t>
            </a:r>
            <a:endParaRPr kumimoji="1" lang="en-US" altLang="ko-KR" dirty="0"/>
          </a:p>
          <a:p>
            <a:pPr lvl="1"/>
            <a:r>
              <a:rPr lang="ko-KR" altLang="en-US" dirty="0"/>
              <a:t>언어가 달라져도 목소리 톤을 유지할 수 있는 다국어 </a:t>
            </a:r>
            <a:r>
              <a:rPr lang="ko-KR" altLang="en-US" dirty="0" err="1"/>
              <a:t>음성합성기</a:t>
            </a:r>
            <a:endParaRPr lang="en-US" altLang="ko-KR" dirty="0"/>
          </a:p>
          <a:p>
            <a:pPr lvl="2"/>
            <a:r>
              <a:rPr lang="en-US" altLang="ko-KR" dirty="0"/>
              <a:t>Different linguistic information, same speaker characteristics</a:t>
            </a:r>
          </a:p>
          <a:p>
            <a:pPr lvl="1"/>
            <a:endParaRPr kumimoji="1" lang="ko-Kore-KR" altLang="en-US" dirty="0"/>
          </a:p>
          <a:p>
            <a:pPr>
              <a:buFont typeface="Symbol" pitchFamily="2" charset="2"/>
              <a:buChar char="Þ"/>
            </a:pPr>
            <a:r>
              <a:rPr lang="en-US" altLang="ko-KR" dirty="0"/>
              <a:t>Reference speech</a:t>
            </a:r>
            <a:r>
              <a:rPr lang="ko-KR" altLang="en-US" dirty="0"/>
              <a:t>에서 </a:t>
            </a:r>
            <a:r>
              <a:rPr lang="en-US" altLang="ko-KR" dirty="0"/>
              <a:t>Speaker characteristic</a:t>
            </a:r>
            <a:r>
              <a:rPr lang="ko-KR" altLang="en-US" dirty="0"/>
              <a:t>과 </a:t>
            </a:r>
            <a:r>
              <a:rPr lang="en-US" altLang="ko-KR" dirty="0"/>
              <a:t>Linguistic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r>
              <a:rPr lang="ko-KR" altLang="en-US" dirty="0"/>
              <a:t>을 분리하는 방법</a:t>
            </a:r>
            <a:endParaRPr lang="en-US" altLang="ko-KR" dirty="0"/>
          </a:p>
          <a:p>
            <a:pPr>
              <a:buFont typeface="Symbol" pitchFamily="2" charset="2"/>
              <a:buChar char="Þ"/>
            </a:pPr>
            <a:r>
              <a:rPr lang="en-US" altLang="ko-KR" dirty="0"/>
              <a:t>Style transfer  </a:t>
            </a:r>
          </a:p>
          <a:p>
            <a:pPr lvl="1">
              <a:buFont typeface="Symbol" pitchFamily="2" charset="2"/>
              <a:buChar char="Þ"/>
            </a:pPr>
            <a:r>
              <a:rPr lang="ko-KR" altLang="en-US" dirty="0"/>
              <a:t>주어진 </a:t>
            </a:r>
            <a:r>
              <a:rPr lang="en-US" altLang="ko-KR" dirty="0"/>
              <a:t>reference audio</a:t>
            </a:r>
            <a:r>
              <a:rPr lang="ko-KR" altLang="en-US" dirty="0"/>
              <a:t>에서 </a:t>
            </a:r>
            <a:r>
              <a:rPr lang="en-US" altLang="ko-KR" dirty="0"/>
              <a:t>style information</a:t>
            </a:r>
            <a:r>
              <a:rPr lang="ko-KR" altLang="en-US" dirty="0"/>
              <a:t>을 추출해서 내용이 다른 </a:t>
            </a:r>
            <a:r>
              <a:rPr lang="en-US" altLang="ko-KR" dirty="0"/>
              <a:t>text</a:t>
            </a:r>
            <a:r>
              <a:rPr lang="ko-KR" altLang="en-US" dirty="0"/>
              <a:t>에 대해서도 동일한 스타일로 말하게 하는 합성 방법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47D4B-5DA7-2749-97D7-5F644950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논문</a:t>
            </a:r>
            <a:r>
              <a:rPr lang="ko-KR" altLang="en-US" dirty="0"/>
              <a:t> 소개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16B30-767F-4D4D-BE35-71B283DE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Fine-Grained Style Control in Transformer-based Text-To-Speech Synthesis</a:t>
            </a:r>
          </a:p>
          <a:p>
            <a:pPr lvl="1"/>
            <a:r>
              <a:rPr lang="en-US" altLang="ko-Kore-KR" dirty="0"/>
              <a:t>Li-Wei Chen, Alexander </a:t>
            </a:r>
            <a:r>
              <a:rPr lang="en-US" altLang="ko-Kore-KR" dirty="0" err="1"/>
              <a:t>Rudnicky</a:t>
            </a:r>
            <a:endParaRPr lang="en-US" altLang="ko-Kore-KR" dirty="0"/>
          </a:p>
          <a:p>
            <a:pPr lvl="1"/>
            <a:r>
              <a:rPr lang="en-US" altLang="ko-Kore-KR" dirty="0"/>
              <a:t>Language Technologies Institute, Carnegie Mellon University</a:t>
            </a:r>
          </a:p>
          <a:p>
            <a:pPr lvl="1"/>
            <a:r>
              <a:rPr lang="en-US" altLang="ko-Kore-KR" dirty="0"/>
              <a:t>2021.10</a:t>
            </a:r>
            <a:r>
              <a:rPr lang="ko-KR" altLang="en-US" dirty="0"/>
              <a:t>월 발표</a:t>
            </a:r>
            <a:endParaRPr kumimoji="1" lang="en-US" altLang="ko-Kore-KR" dirty="0"/>
          </a:p>
          <a:p>
            <a:pPr lvl="1"/>
            <a:r>
              <a:rPr lang="ko-KR" altLang="en-US" dirty="0" err="1">
                <a:hlinkClick r:id="rId2"/>
              </a:rPr>
              <a:t>논문링크</a:t>
            </a:r>
            <a:endParaRPr lang="en-US" altLang="ko-KR" dirty="0"/>
          </a:p>
          <a:p>
            <a:pPr lvl="1"/>
            <a:r>
              <a:rPr kumimoji="1" lang="ko-KR" altLang="en-US" dirty="0" err="1">
                <a:hlinkClick r:id="rId3"/>
              </a:rPr>
              <a:t>깃헙링크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E9FFB-0112-9444-8485-2FC9DCA7F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0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B3D5-0ED1-0D4A-A6EC-32D4A35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사전</a:t>
            </a:r>
            <a:r>
              <a:rPr kumimoji="1" lang="ko-KR" altLang="en-US" dirty="0"/>
              <a:t> 용어 정리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B2767-16B6-2A42-BE0F-E5AC7C2A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Speech</a:t>
            </a:r>
          </a:p>
          <a:p>
            <a:pPr lvl="1"/>
            <a:r>
              <a:rPr kumimoji="1" lang="en-US" altLang="ko-Kore-KR" dirty="0"/>
              <a:t>Linguistic content</a:t>
            </a:r>
            <a:r>
              <a:rPr kumimoji="1" lang="ko-KR" altLang="en-US" dirty="0"/>
              <a:t> </a:t>
            </a:r>
            <a:endParaRPr lang="en-US" altLang="ko-KR" dirty="0"/>
          </a:p>
          <a:p>
            <a:pPr lvl="2"/>
            <a:r>
              <a:rPr kumimoji="1" lang="en-US" altLang="ko-Kore-KR" dirty="0"/>
              <a:t>S</a:t>
            </a:r>
            <a:r>
              <a:rPr lang="en-US" altLang="ko-Kore-KR" dirty="0"/>
              <a:t>peaker independent </a:t>
            </a:r>
            <a:endParaRPr kumimoji="1" lang="en-US" altLang="ko-Kore-KR" dirty="0"/>
          </a:p>
          <a:p>
            <a:pPr lvl="1"/>
            <a:r>
              <a:rPr lang="en-US" altLang="ko-Kore-KR" dirty="0"/>
              <a:t>Para-linguistic content</a:t>
            </a:r>
          </a:p>
          <a:p>
            <a:pPr lvl="2"/>
            <a:r>
              <a:rPr lang="en-US" altLang="ko-Kore-KR" dirty="0"/>
              <a:t>Speaker dependent</a:t>
            </a:r>
          </a:p>
          <a:p>
            <a:pPr lvl="2"/>
            <a:r>
              <a:rPr kumimoji="1" lang="en-US" altLang="ko-Kore-KR" dirty="0"/>
              <a:t>Speaker characteristics : accent, voice type etc. (</a:t>
            </a:r>
            <a:r>
              <a:rPr kumimoji="1" lang="ko-KR" altLang="en-US" dirty="0"/>
              <a:t>특정 </a:t>
            </a:r>
            <a:r>
              <a:rPr kumimoji="1" lang="ko-KR" altLang="en-US" dirty="0" err="1"/>
              <a:t>발화자의</a:t>
            </a:r>
            <a:r>
              <a:rPr kumimoji="1" lang="ko-KR" altLang="en-US" dirty="0"/>
              <a:t> 음성적 특징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pPr lvl="2"/>
            <a:r>
              <a:rPr lang="en-US" altLang="ko-Kore-KR" dirty="0"/>
              <a:t>Speaking Styles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speaking rates, loudness, prosody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5AFC3-2A0D-2044-B923-51D3A75FA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15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479B-EFD0-B44E-81E5-2FE8B1F7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9063-18DE-F144-B08A-59B1513B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/>
              <a:t>style transfer</a:t>
            </a:r>
            <a:r>
              <a:rPr kumimoji="1" lang="ko-KR" altLang="en-US" dirty="0"/>
              <a:t>가 가지고 있는 문제점</a:t>
            </a:r>
            <a:endParaRPr kumimoji="1" lang="en-US" altLang="ko-KR" dirty="0"/>
          </a:p>
          <a:p>
            <a:pPr lvl="1"/>
            <a:r>
              <a:rPr lang="en-US" altLang="ko-Kore-KR" dirty="0"/>
              <a:t>Content leakage</a:t>
            </a:r>
          </a:p>
          <a:p>
            <a:pPr lvl="2"/>
            <a:r>
              <a:rPr lang="en-US" altLang="ko-Kore-KR" dirty="0"/>
              <a:t>Inference</a:t>
            </a:r>
            <a:r>
              <a:rPr lang="ko-KR" altLang="en-US" dirty="0" err="1"/>
              <a:t>를</a:t>
            </a:r>
            <a:r>
              <a:rPr lang="ko-KR" altLang="en-US" dirty="0"/>
              <a:t> 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reference speech</a:t>
            </a:r>
            <a:r>
              <a:rPr lang="ko-KR" altLang="en-US" dirty="0"/>
              <a:t>와 합성할 </a:t>
            </a:r>
            <a:r>
              <a:rPr lang="en-US" altLang="ko-KR" dirty="0"/>
              <a:t>text</a:t>
            </a:r>
            <a:r>
              <a:rPr lang="ko-KR" altLang="en-US" dirty="0" err="1"/>
              <a:t>를</a:t>
            </a:r>
            <a:r>
              <a:rPr lang="ko-KR" altLang="en-US" dirty="0"/>
              <a:t> 모두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넣어주는데</a:t>
            </a:r>
            <a:r>
              <a:rPr lang="en-US" altLang="ko-KR" dirty="0"/>
              <a:t>, </a:t>
            </a:r>
          </a:p>
          <a:p>
            <a:pPr lvl="2"/>
            <a:r>
              <a:rPr lang="ko-Kore-KR" altLang="en-US" dirty="0"/>
              <a:t>이때</a:t>
            </a:r>
            <a:r>
              <a:rPr lang="en-US" altLang="ko-Kore-KR" dirty="0"/>
              <a:t>, </a:t>
            </a:r>
            <a:r>
              <a:rPr lang="ko-Kore-KR" altLang="en-US" dirty="0"/>
              <a:t>합성된 내용이 </a:t>
            </a:r>
            <a:r>
              <a:rPr lang="en-US" altLang="ko-Kore-KR" dirty="0"/>
              <a:t>input text</a:t>
            </a:r>
            <a:r>
              <a:rPr lang="ko-Kore-KR" altLang="en-US" dirty="0"/>
              <a:t>가 아니라 </a:t>
            </a:r>
            <a:r>
              <a:rPr lang="en-US" altLang="ko-Kore-KR" dirty="0"/>
              <a:t>reference speech</a:t>
            </a:r>
            <a:r>
              <a:rPr lang="ko-Kore-KR" altLang="en-US" dirty="0"/>
              <a:t>에 있는 내용이 들어가게 되는 현상</a:t>
            </a:r>
            <a:endParaRPr lang="en-US" altLang="ko-Kore-KR" dirty="0"/>
          </a:p>
          <a:p>
            <a:pPr lvl="2"/>
            <a:r>
              <a:rPr lang="ko-Kore-KR" altLang="en-US" dirty="0"/>
              <a:t>이는 </a:t>
            </a:r>
            <a:r>
              <a:rPr lang="en-US" altLang="ko-Kore-KR" dirty="0"/>
              <a:t>model architecture</a:t>
            </a:r>
            <a:r>
              <a:rPr lang="ko-Kore-KR" altLang="en-US" dirty="0"/>
              <a:t>가 </a:t>
            </a:r>
            <a:r>
              <a:rPr lang="en-US" altLang="ko-Kore-KR" dirty="0"/>
              <a:t>reference speech</a:t>
            </a:r>
            <a:r>
              <a:rPr lang="ko-Kore-KR" altLang="en-US" dirty="0"/>
              <a:t>와의 </a:t>
            </a:r>
            <a:r>
              <a:rPr lang="en-US" altLang="ko-Kore-KR" dirty="0"/>
              <a:t>r</a:t>
            </a:r>
            <a:r>
              <a:rPr lang="en-US" altLang="ko-KR" dirty="0"/>
              <a:t>econstruction loss</a:t>
            </a:r>
            <a:r>
              <a:rPr lang="ko-KR" altLang="en-US" dirty="0" err="1"/>
              <a:t>를</a:t>
            </a:r>
            <a:r>
              <a:rPr lang="ko-KR" altLang="en-US" dirty="0"/>
              <a:t> 최소화하게 설계되어 있기 때문이다</a:t>
            </a:r>
            <a:r>
              <a:rPr lang="en-US" altLang="ko-KR" dirty="0"/>
              <a:t>.</a:t>
            </a:r>
          </a:p>
          <a:p>
            <a:pPr lvl="2"/>
            <a:r>
              <a:rPr lang="ko-Kore-KR" altLang="en-US" dirty="0"/>
              <a:t>따라서 </a:t>
            </a:r>
            <a:r>
              <a:rPr lang="en-US" altLang="ko-Kore-KR" dirty="0"/>
              <a:t>reference speech</a:t>
            </a:r>
            <a:r>
              <a:rPr lang="ko-Kore-KR" altLang="en-US" dirty="0"/>
              <a:t>에서 </a:t>
            </a:r>
            <a:r>
              <a:rPr lang="en-US" altLang="ko-Kore-KR" dirty="0"/>
              <a:t>speaker characteristic, speaking style</a:t>
            </a:r>
            <a:r>
              <a:rPr lang="ko-Kore-KR" altLang="en-US" dirty="0"/>
              <a:t>과</a:t>
            </a:r>
            <a:r>
              <a:rPr lang="en-US" altLang="ko-Kore-KR" dirty="0"/>
              <a:t>.                                   </a:t>
            </a:r>
            <a:r>
              <a:rPr lang="ko-Kore-KR" altLang="en-US" dirty="0"/>
              <a:t> </a:t>
            </a:r>
            <a:r>
              <a:rPr lang="en-US" altLang="ko-Kore-KR" dirty="0"/>
              <a:t>linguistic content(text)</a:t>
            </a:r>
            <a:r>
              <a:rPr lang="ko-Kore-KR" altLang="en-US" dirty="0"/>
              <a:t>를 분리하는 것이 아주 중요하다</a:t>
            </a:r>
            <a:r>
              <a:rPr lang="en-US" altLang="ko-Kore-KR" dirty="0"/>
              <a:t>. </a:t>
            </a:r>
          </a:p>
          <a:p>
            <a:pPr marL="914400" lvl="2" indent="0">
              <a:buNone/>
            </a:pPr>
            <a:endParaRPr lang="en-US" altLang="ko-Kore-KR" dirty="0"/>
          </a:p>
          <a:p>
            <a:r>
              <a:rPr lang="ko-Kore-KR" altLang="en-US" dirty="0"/>
              <a:t>이 문제점에 대한 논문의 성과</a:t>
            </a:r>
            <a:endParaRPr lang="en-US" altLang="ko-Kore-KR" dirty="0"/>
          </a:p>
          <a:p>
            <a:pPr lvl="1"/>
            <a:r>
              <a:rPr lang="en-US" altLang="ko-Kore-KR" dirty="0"/>
              <a:t>Suffer less from content leakage</a:t>
            </a:r>
          </a:p>
          <a:p>
            <a:pPr lvl="1"/>
            <a:r>
              <a:rPr lang="en-US" altLang="ko-Kore-KR" dirty="0"/>
              <a:t>Successfully preserves style information without additional regularization objective</a:t>
            </a:r>
          </a:p>
          <a:p>
            <a:pPr lvl="1"/>
            <a:r>
              <a:rPr lang="en-US" altLang="ko-Kore-KR" dirty="0"/>
              <a:t>Separately controlling fine-grained style factors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B5E87-7AB9-8243-BD4C-3D62AF526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1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0227-80CB-EC47-BB82-D104B5BB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How did you do it?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66621-6831-B246-81C3-129DDB35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Speaking style </a:t>
            </a:r>
            <a:r>
              <a:rPr lang="ko-Kore-KR" altLang="en-US" dirty="0"/>
              <a:t>모델링 방식 </a:t>
            </a:r>
            <a:endParaRPr lang="en-US" altLang="ko-Kore-KR" dirty="0"/>
          </a:p>
          <a:p>
            <a:pPr lvl="1"/>
            <a:r>
              <a:rPr kumimoji="1" lang="en-US" altLang="ko-Kore-KR" dirty="0"/>
              <a:t>extracting a time sequence of local style tokens(LST) </a:t>
            </a:r>
            <a:r>
              <a:rPr lang="en-US" altLang="ko-Kore-KR" dirty="0"/>
              <a:t>from reference speech</a:t>
            </a:r>
            <a:endParaRPr kumimoji="1"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기존 </a:t>
            </a:r>
            <a:r>
              <a:rPr lang="en-US" altLang="ko-Kore-KR" dirty="0"/>
              <a:t>Content encoder</a:t>
            </a:r>
            <a:r>
              <a:rPr lang="ko-Kore-KR" altLang="en-US" dirty="0"/>
              <a:t> </a:t>
            </a:r>
            <a:r>
              <a:rPr lang="en-US" altLang="ko-Kore-KR" dirty="0"/>
              <a:t>-</a:t>
            </a:r>
            <a:r>
              <a:rPr lang="en-US" altLang="ko-KR" dirty="0"/>
              <a:t>&gt;</a:t>
            </a:r>
            <a:r>
              <a:rPr lang="ko-Kore-KR" altLang="en-US" dirty="0"/>
              <a:t> </a:t>
            </a:r>
            <a:r>
              <a:rPr lang="en-US" altLang="ko-Kore-KR" dirty="0"/>
              <a:t>cross-attention blocks</a:t>
            </a:r>
            <a:r>
              <a:rPr lang="ko-Kore-KR" altLang="en-US" dirty="0"/>
              <a:t>로 변경</a:t>
            </a:r>
            <a:endParaRPr lang="en-US" altLang="ko-Kore-KR" dirty="0"/>
          </a:p>
          <a:p>
            <a:pPr lvl="1"/>
            <a:r>
              <a:rPr lang="en-US" altLang="ko-Kore-KR" dirty="0"/>
              <a:t> for fusion and alignment between content and style </a:t>
            </a:r>
          </a:p>
          <a:p>
            <a:pPr marL="476250" lvl="1" indent="0">
              <a:buNone/>
            </a:pPr>
            <a:endParaRPr lang="en-US" altLang="ko-Kore-KR" dirty="0"/>
          </a:p>
          <a:p>
            <a:r>
              <a:rPr lang="en-US" altLang="ko-Kore-KR" dirty="0"/>
              <a:t>style embedding</a:t>
            </a:r>
            <a:r>
              <a:rPr lang="ko-Kore-KR" altLang="en-US" dirty="0"/>
              <a:t>이 </a:t>
            </a:r>
            <a:r>
              <a:rPr lang="en-US" altLang="ko-Kore-KR" dirty="0"/>
              <a:t>linguistic content</a:t>
            </a:r>
            <a:r>
              <a:rPr lang="ko-Kore-KR" altLang="en-US" dirty="0"/>
              <a:t>를 </a:t>
            </a:r>
            <a:r>
              <a:rPr lang="en-US" altLang="ko-Kore-KR" dirty="0"/>
              <a:t>encoding</a:t>
            </a:r>
            <a:r>
              <a:rPr lang="ko-Kore-KR" altLang="en-US" dirty="0"/>
              <a:t>하지 않도록 함</a:t>
            </a:r>
            <a:endParaRPr lang="en-US" altLang="ko-Kore-KR" dirty="0"/>
          </a:p>
          <a:p>
            <a:pPr lvl="1"/>
            <a:r>
              <a:rPr lang="en-US" altLang="ko-Kore-KR" dirty="0"/>
              <a:t>By</a:t>
            </a:r>
            <a:r>
              <a:rPr lang="ko-Kore-KR" altLang="en-US" dirty="0"/>
              <a:t> </a:t>
            </a:r>
            <a:r>
              <a:rPr lang="en-US" altLang="ko-Kore-KR" dirty="0"/>
              <a:t>r</a:t>
            </a:r>
            <a:r>
              <a:rPr lang="en-US" altLang="ko-KR" dirty="0"/>
              <a:t>andomly truncating LST during training</a:t>
            </a:r>
          </a:p>
          <a:p>
            <a:pPr lvl="1"/>
            <a:r>
              <a:rPr lang="en-US" altLang="ko-KR" dirty="0"/>
              <a:t>By using wav2vec 2.0 feature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F122C-FF5C-FD4E-AA25-8B036D188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03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2CCA-615A-3348-AE45-BD47BC3F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B67E9E-1645-0740-85E8-C67D0E88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1" y="1268760"/>
            <a:ext cx="9256712" cy="351554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6C178-4C45-6843-9065-2963DB7B2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644EB-EB1D-1E4F-B116-623E4167B255}"/>
              </a:ext>
            </a:extLst>
          </p:cNvPr>
          <p:cNvSpPr txBox="1"/>
          <p:nvPr/>
        </p:nvSpPr>
        <p:spPr>
          <a:xfrm>
            <a:off x="272480" y="4941168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크게 </a:t>
            </a:r>
            <a:r>
              <a:rPr lang="en-US" altLang="ko-Kore-KR" dirty="0"/>
              <a:t>4</a:t>
            </a:r>
            <a:r>
              <a:rPr lang="ko-Kore-KR" altLang="en-US" dirty="0"/>
              <a:t>가지 부분으로 분류 </a:t>
            </a:r>
            <a:r>
              <a:rPr lang="en-US" altLang="ko-Kore-KR" dirty="0"/>
              <a:t>: style network, content-style cross attention blocks, content network, decoder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이 논문에서 크게 기여를 한 부분은 </a:t>
            </a:r>
            <a:r>
              <a:rPr lang="en-US" altLang="ko-Kore-KR" dirty="0"/>
              <a:t>style network</a:t>
            </a:r>
            <a:r>
              <a:rPr lang="ko-Kore-KR" altLang="en-US" dirty="0"/>
              <a:t>와 </a:t>
            </a:r>
            <a:r>
              <a:rPr lang="en-US" altLang="ko-Kore-KR" dirty="0"/>
              <a:t>content-style cross attention blocks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이 두 모듈을 중심으로 설명</a:t>
            </a:r>
          </a:p>
        </p:txBody>
      </p:sp>
    </p:spTree>
    <p:extLst>
      <p:ext uri="{BB962C8B-B14F-4D97-AF65-F5344CB8AC3E}">
        <p14:creationId xmlns:p14="http://schemas.microsoft.com/office/powerpoint/2010/main" val="238690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8C5D-F18A-3B44-B409-5C6B4EB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 – Style Network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D3D0-9B97-E144-A3C7-1B8C075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 모듈의 목적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reference speech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speake</a:t>
            </a:r>
            <a:r>
              <a:rPr lang="en-US" altLang="ko-KR" dirty="0"/>
              <a:t>r </a:t>
            </a:r>
            <a:r>
              <a:rPr lang="en-US" altLang="ko-KR" dirty="0" err="1"/>
              <a:t>charactersitic</a:t>
            </a:r>
            <a:r>
              <a:rPr lang="ko-KR" altLang="en-US" dirty="0"/>
              <a:t>과 </a:t>
            </a:r>
            <a:r>
              <a:rPr lang="en-US" altLang="ko-KR" dirty="0"/>
              <a:t>speaking style</a:t>
            </a:r>
            <a:r>
              <a:rPr lang="ko-KR" altLang="en-US" dirty="0"/>
              <a:t>을 추출</a:t>
            </a:r>
            <a:endParaRPr lang="en-US" altLang="ko-KR" dirty="0"/>
          </a:p>
          <a:p>
            <a:r>
              <a:rPr lang="ko-Kore-KR" altLang="en-US" dirty="0"/>
              <a:t>다른 </a:t>
            </a:r>
            <a:r>
              <a:rPr lang="en-US" altLang="ko-Kore-KR" dirty="0" err="1"/>
              <a:t>tts</a:t>
            </a:r>
            <a:r>
              <a:rPr lang="en-US" altLang="ko-Kore-KR" dirty="0"/>
              <a:t> system</a:t>
            </a:r>
            <a:r>
              <a:rPr lang="ko-Kore-KR" altLang="en-US" dirty="0"/>
              <a:t>과 다르게 </a:t>
            </a:r>
            <a:r>
              <a:rPr lang="en-US" altLang="ko-Kore-KR" dirty="0"/>
              <a:t>raw waveform</a:t>
            </a:r>
            <a:r>
              <a:rPr lang="ko-Kore-KR" altLang="en-US" dirty="0"/>
              <a:t>이 아닌 </a:t>
            </a:r>
            <a:r>
              <a:rPr lang="en-US" altLang="ko-Kore-KR" dirty="0"/>
              <a:t>wav2vec 2.0 Feature</a:t>
            </a:r>
            <a:r>
              <a:rPr lang="ko-Kore-KR" altLang="en-US" dirty="0"/>
              <a:t>를 사용</a:t>
            </a:r>
            <a:endParaRPr lang="en-US" altLang="ko-Kore-KR" dirty="0"/>
          </a:p>
          <a:p>
            <a:pPr lvl="1"/>
            <a:r>
              <a:rPr lang="en-US" altLang="ko-Kore-KR" dirty="0"/>
              <a:t>Wav2vec</a:t>
            </a:r>
            <a:r>
              <a:rPr lang="ko-Kore-KR" altLang="en-US" dirty="0"/>
              <a:t>을 사용하기 때문에 기존의 형태인 </a:t>
            </a:r>
            <a:r>
              <a:rPr lang="en-US" altLang="ko-Kore-KR" dirty="0"/>
              <a:t>wav</a:t>
            </a:r>
            <a:r>
              <a:rPr lang="ko-Kore-KR" altLang="en-US" dirty="0"/>
              <a:t>의 형태를 다시 재건하는게 어려워짐</a:t>
            </a:r>
            <a:r>
              <a:rPr lang="en-US" altLang="ko-Kore-KR" dirty="0"/>
              <a:t> =&gt; reconstruction loss</a:t>
            </a:r>
            <a:r>
              <a:rPr lang="ko-Kore-KR" altLang="en-US" dirty="0"/>
              <a:t>로 인해 생기는 </a:t>
            </a:r>
            <a:r>
              <a:rPr lang="en-US" altLang="ko-Kore-KR" dirty="0"/>
              <a:t>content-leakage </a:t>
            </a:r>
            <a:r>
              <a:rPr lang="ko-Kore-KR" altLang="en-US" dirty="0"/>
              <a:t>완화</a:t>
            </a:r>
            <a:endParaRPr lang="en-US" altLang="ko-Kore-KR" dirty="0"/>
          </a:p>
          <a:p>
            <a:pPr lvl="1"/>
            <a:r>
              <a:rPr lang="ko-Kore-KR" altLang="en-US" dirty="0"/>
              <a:t>추출한 </a:t>
            </a:r>
            <a:r>
              <a:rPr lang="en-US" altLang="ko-Kore-KR" dirty="0"/>
              <a:t>vector</a:t>
            </a:r>
            <a:r>
              <a:rPr lang="ko-Kore-KR" altLang="en-US" dirty="0"/>
              <a:t>로 </a:t>
            </a:r>
            <a:r>
              <a:rPr lang="en-US" altLang="ko-Kore-KR" dirty="0"/>
              <a:t>LST</a:t>
            </a:r>
            <a:r>
              <a:rPr lang="en-US" altLang="ko-KR" dirty="0"/>
              <a:t>(Local Style Token)</a:t>
            </a:r>
            <a:r>
              <a:rPr lang="en-US" altLang="ko-Kore-KR" dirty="0"/>
              <a:t>,GST </a:t>
            </a:r>
            <a:r>
              <a:rPr lang="ko-Kore-KR" altLang="en-US" dirty="0"/>
              <a:t>두가지를</a:t>
            </a:r>
            <a:r>
              <a:rPr lang="en-US" altLang="ko-Kore-KR" dirty="0"/>
              <a:t> </a:t>
            </a:r>
            <a:r>
              <a:rPr lang="ko-Kore-KR" altLang="en-US" dirty="0"/>
              <a:t>생성</a:t>
            </a:r>
            <a:endParaRPr lang="en-US" altLang="ko-Kore-KR" dirty="0"/>
          </a:p>
          <a:p>
            <a:pPr lvl="1"/>
            <a:r>
              <a:rPr lang="en-US" altLang="ko-Kore-KR" dirty="0"/>
              <a:t>LST -&gt; Style embedding, GST -&gt; Speaker embedding</a:t>
            </a:r>
          </a:p>
          <a:p>
            <a:pPr lvl="1"/>
            <a:r>
              <a:rPr lang="en-US" altLang="ko-Kore-KR" dirty="0"/>
              <a:t>Style embedding</a:t>
            </a:r>
            <a:r>
              <a:rPr lang="ko-Kore-KR" altLang="en-US" dirty="0"/>
              <a:t>과 </a:t>
            </a:r>
            <a:r>
              <a:rPr lang="en-US" altLang="ko-Kore-KR" dirty="0"/>
              <a:t>speaker embedding</a:t>
            </a:r>
            <a:r>
              <a:rPr lang="ko-Kore-KR" altLang="en-US" dirty="0"/>
              <a:t>을 </a:t>
            </a:r>
            <a:r>
              <a:rPr lang="en-US" altLang="ko-Kore-KR" dirty="0"/>
              <a:t>broadcast-adding</a:t>
            </a:r>
            <a:r>
              <a:rPr lang="ko-Kore-KR" altLang="en-US" dirty="0"/>
              <a:t>해서 최종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을 구성</a:t>
            </a:r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14DB-012D-124E-9CA1-732EEFDE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D0F10C-919D-3944-9446-87261EF2C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4149080"/>
            <a:ext cx="3511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B8C5D-F18A-3B44-B409-5C6B4EBC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lang="en-US" altLang="ko-KR" dirty="0"/>
              <a:t>Model Architecture – Style Network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D3D0-9B97-E144-A3C7-1B8C0751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GST</a:t>
            </a:r>
            <a:r>
              <a:rPr lang="en-US" altLang="ko-KR" dirty="0"/>
              <a:t>, LST</a:t>
            </a:r>
            <a:r>
              <a:rPr lang="ko-KR" altLang="en-US" dirty="0" err="1"/>
              <a:t>를</a:t>
            </a:r>
            <a:r>
              <a:rPr lang="ko-KR" altLang="en-US" dirty="0"/>
              <a:t> 만드는 과정</a:t>
            </a:r>
            <a:endParaRPr lang="en-US" altLang="ko-Kore-KR" dirty="0"/>
          </a:p>
          <a:p>
            <a:pPr marL="476250" lvl="1" indent="0">
              <a:buNone/>
            </a:pPr>
            <a:endParaRPr lang="en-US" altLang="ko-Kore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14DB-012D-124E-9CA1-732EEFDEB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7C3B0-2286-A847-A162-4EC4593AE6A3}"/>
              </a:ext>
            </a:extLst>
          </p:cNvPr>
          <p:cNvSpPr txBox="1"/>
          <p:nvPr/>
        </p:nvSpPr>
        <p:spPr>
          <a:xfrm>
            <a:off x="3296816" y="1700808"/>
            <a:ext cx="265008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Output</a:t>
            </a:r>
            <a:r>
              <a:rPr lang="ko-Kore-KR" altLang="en-US" dirty="0"/>
              <a:t> </a:t>
            </a:r>
            <a:r>
              <a:rPr lang="en-US" altLang="ko-Kore-KR" dirty="0"/>
              <a:t>f</a:t>
            </a:r>
            <a:r>
              <a:rPr lang="en-US" altLang="ko-KR" dirty="0"/>
              <a:t>eature from wav2vec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37B6F-592B-2A4C-9FB9-B132FC351A0D}"/>
              </a:ext>
            </a:extLst>
          </p:cNvPr>
          <p:cNvSpPr txBox="1"/>
          <p:nvPr/>
        </p:nvSpPr>
        <p:spPr>
          <a:xfrm>
            <a:off x="6468756" y="3212976"/>
            <a:ext cx="157902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ore-KR" dirty="0"/>
              <a:t>Average pooling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759D4-C7B4-7D40-8188-410FB95BD2C4}"/>
              </a:ext>
            </a:extLst>
          </p:cNvPr>
          <p:cNvSpPr txBox="1"/>
          <p:nvPr/>
        </p:nvSpPr>
        <p:spPr>
          <a:xfrm>
            <a:off x="6321152" y="2632529"/>
            <a:ext cx="1874231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LSTM ( single layer)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266F4-2CC1-4F48-A79B-C2068C939735}"/>
              </a:ext>
            </a:extLst>
          </p:cNvPr>
          <p:cNvSpPr txBox="1"/>
          <p:nvPr/>
        </p:nvSpPr>
        <p:spPr>
          <a:xfrm>
            <a:off x="560512" y="3598554"/>
            <a:ext cx="366132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LSTM (single layer, for contextualization)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72F75-5020-6442-88F9-44BFC9FF524F}"/>
              </a:ext>
            </a:extLst>
          </p:cNvPr>
          <p:cNvSpPr txBox="1"/>
          <p:nvPr/>
        </p:nvSpPr>
        <p:spPr>
          <a:xfrm>
            <a:off x="1422539" y="3124446"/>
            <a:ext cx="15359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 err="1"/>
              <a:t>ReLU</a:t>
            </a:r>
            <a:r>
              <a:rPr lang="en-US" altLang="ko-Kore-KR" dirty="0"/>
              <a:t> activation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8B3EB-65ED-1E4F-AC59-74123586420A}"/>
              </a:ext>
            </a:extLst>
          </p:cNvPr>
          <p:cNvSpPr txBox="1"/>
          <p:nvPr/>
        </p:nvSpPr>
        <p:spPr>
          <a:xfrm>
            <a:off x="1024193" y="2632530"/>
            <a:ext cx="233269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Position-wise linear layer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3F74A-B3B0-7F4D-98A6-A1410CC4231B}"/>
              </a:ext>
            </a:extLst>
          </p:cNvPr>
          <p:cNvSpPr txBox="1"/>
          <p:nvPr/>
        </p:nvSpPr>
        <p:spPr>
          <a:xfrm>
            <a:off x="1496616" y="4072662"/>
            <a:ext cx="125867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Global mean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8CCFB-63E9-6145-ACC2-24BA7336D053}"/>
              </a:ext>
            </a:extLst>
          </p:cNvPr>
          <p:cNvSpPr txBox="1"/>
          <p:nvPr/>
        </p:nvSpPr>
        <p:spPr>
          <a:xfrm>
            <a:off x="1837816" y="4723653"/>
            <a:ext cx="553357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GST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0DC8A-D30F-E440-9C55-5B7CD4654D67}"/>
              </a:ext>
            </a:extLst>
          </p:cNvPr>
          <p:cNvSpPr txBox="1"/>
          <p:nvPr/>
        </p:nvSpPr>
        <p:spPr>
          <a:xfrm>
            <a:off x="6981588" y="4723652"/>
            <a:ext cx="52290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ore-KR" dirty="0"/>
              <a:t>L</a:t>
            </a:r>
            <a:r>
              <a:rPr kumimoji="1" lang="en-US" altLang="ko-Kore-KR" dirty="0"/>
              <a:t>ST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1C734B-C2F2-3846-8082-F4D5209EF8DE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4768" y="2008585"/>
            <a:ext cx="1512168" cy="4843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AD031A-9BC4-7446-B5EC-352003649919}"/>
              </a:ext>
            </a:extLst>
          </p:cNvPr>
          <p:cNvCxnSpPr>
            <a:cxnSpLocks/>
          </p:cNvCxnSpPr>
          <p:nvPr/>
        </p:nvCxnSpPr>
        <p:spPr bwMode="auto">
          <a:xfrm>
            <a:off x="5097016" y="2008585"/>
            <a:ext cx="1656184" cy="53678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CF555-1E69-864C-83C2-96561DC10184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>
            <a:off x="2190538" y="2940307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AA3B97-3875-F448-A915-BCF4ED4DF99E}"/>
              </a:ext>
            </a:extLst>
          </p:cNvPr>
          <p:cNvCxnSpPr/>
          <p:nvPr/>
        </p:nvCxnSpPr>
        <p:spPr bwMode="auto">
          <a:xfrm>
            <a:off x="2196676" y="3419136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517CC9-3096-4344-AC22-313A8E18325D}"/>
              </a:ext>
            </a:extLst>
          </p:cNvPr>
          <p:cNvCxnSpPr/>
          <p:nvPr/>
        </p:nvCxnSpPr>
        <p:spPr bwMode="auto">
          <a:xfrm>
            <a:off x="2190538" y="3888523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9A02C8-DADF-AE4F-B753-64295F619EA8}"/>
              </a:ext>
            </a:extLst>
          </p:cNvPr>
          <p:cNvCxnSpPr>
            <a:cxnSpLocks/>
          </p:cNvCxnSpPr>
          <p:nvPr/>
        </p:nvCxnSpPr>
        <p:spPr bwMode="auto">
          <a:xfrm>
            <a:off x="2190538" y="4380439"/>
            <a:ext cx="0" cy="328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5143D0-0E20-FF48-A7DF-610CD9736D27}"/>
              </a:ext>
            </a:extLst>
          </p:cNvPr>
          <p:cNvCxnSpPr/>
          <p:nvPr/>
        </p:nvCxnSpPr>
        <p:spPr bwMode="auto">
          <a:xfrm>
            <a:off x="7274565" y="2985643"/>
            <a:ext cx="0" cy="1841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8D2F4F-F07F-7D4C-852A-D3BCD6C78DD1}"/>
              </a:ext>
            </a:extLst>
          </p:cNvPr>
          <p:cNvCxnSpPr>
            <a:cxnSpLocks/>
          </p:cNvCxnSpPr>
          <p:nvPr/>
        </p:nvCxnSpPr>
        <p:spPr bwMode="auto">
          <a:xfrm>
            <a:off x="7258267" y="3568303"/>
            <a:ext cx="16298" cy="108483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D4FB2B-E05D-7D43-9705-3B35B081A686}"/>
              </a:ext>
            </a:extLst>
          </p:cNvPr>
          <p:cNvSpPr txBox="1"/>
          <p:nvPr/>
        </p:nvSpPr>
        <p:spPr>
          <a:xfrm>
            <a:off x="1247811" y="5299122"/>
            <a:ext cx="188545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Speaker embedding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C6343B-4256-5748-ABE4-F4BC1E8F4694}"/>
              </a:ext>
            </a:extLst>
          </p:cNvPr>
          <p:cNvCxnSpPr>
            <a:cxnSpLocks/>
          </p:cNvCxnSpPr>
          <p:nvPr/>
        </p:nvCxnSpPr>
        <p:spPr bwMode="auto">
          <a:xfrm>
            <a:off x="2190537" y="4970628"/>
            <a:ext cx="0" cy="328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BFEAA9-CBC9-9542-AA5E-3E170D9B0C1D}"/>
              </a:ext>
            </a:extLst>
          </p:cNvPr>
          <p:cNvSpPr txBox="1"/>
          <p:nvPr/>
        </p:nvSpPr>
        <p:spPr>
          <a:xfrm>
            <a:off x="6309930" y="5353397"/>
            <a:ext cx="161614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Style embedding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868194-D9C5-FD46-8F49-697345E4DD93}"/>
              </a:ext>
            </a:extLst>
          </p:cNvPr>
          <p:cNvCxnSpPr>
            <a:cxnSpLocks/>
          </p:cNvCxnSpPr>
          <p:nvPr/>
        </p:nvCxnSpPr>
        <p:spPr bwMode="auto">
          <a:xfrm>
            <a:off x="7252656" y="5024903"/>
            <a:ext cx="0" cy="3284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A6D51D-A2FB-EA4F-B389-F0E32ACD3D42}"/>
              </a:ext>
            </a:extLst>
          </p:cNvPr>
          <p:cNvSpPr txBox="1"/>
          <p:nvPr/>
        </p:nvSpPr>
        <p:spPr>
          <a:xfrm>
            <a:off x="272584" y="5914728"/>
            <a:ext cx="298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Speaker characteristic</a:t>
            </a:r>
            <a:r>
              <a:rPr lang="ko-Kore-KR" altLang="en-US" dirty="0"/>
              <a:t>과 </a:t>
            </a:r>
            <a:r>
              <a:rPr lang="en-US" altLang="ko-Kore-KR" dirty="0"/>
              <a:t>style information</a:t>
            </a:r>
            <a:r>
              <a:rPr lang="ko-Kore-KR" altLang="en-US" dirty="0"/>
              <a:t>을 분리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81F27-E376-C64F-8D45-B5B1448B28F7}"/>
              </a:ext>
            </a:extLst>
          </p:cNvPr>
          <p:cNvSpPr txBox="1"/>
          <p:nvPr/>
        </p:nvSpPr>
        <p:spPr>
          <a:xfrm>
            <a:off x="3252763" y="5874561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Speaker embedding</a:t>
            </a:r>
            <a:r>
              <a:rPr lang="ko-Kore-KR" altLang="en-US" dirty="0"/>
              <a:t>과 </a:t>
            </a:r>
            <a:r>
              <a:rPr lang="en-US" altLang="ko-Kore-KR" dirty="0"/>
              <a:t>style embedding</a:t>
            </a:r>
            <a:r>
              <a:rPr lang="ko-Kore-KR" altLang="en-US" dirty="0"/>
              <a:t>을 </a:t>
            </a:r>
            <a:r>
              <a:rPr lang="en-US" altLang="ko-Kore-KR" dirty="0"/>
              <a:t>broadcast-adding</a:t>
            </a:r>
            <a:r>
              <a:rPr lang="ko-Kore-KR" altLang="en-US" dirty="0"/>
              <a:t>해서 최종 </a:t>
            </a:r>
            <a:r>
              <a:rPr lang="en-US" altLang="ko-Kore-KR" dirty="0"/>
              <a:t>style representation</a:t>
            </a:r>
            <a:r>
              <a:rPr lang="ko-Kore-KR" altLang="en-US" dirty="0"/>
              <a:t>을 구성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33891485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15994</TotalTime>
  <Words>1211</Words>
  <Application>Microsoft Macintosh PowerPoint</Application>
  <PresentationFormat>A4 용지(210x297mm)</PresentationFormat>
  <Paragraphs>192</Paragraphs>
  <Slides>19</Slides>
  <Notes>8</Notes>
  <HiddenSlides>0</HiddenSlides>
  <MMClips>19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Monotype Sorts</vt:lpstr>
      <vt:lpstr>Symbol</vt:lpstr>
      <vt:lpstr>Times New Roman</vt:lpstr>
      <vt:lpstr>Wingdings</vt:lpstr>
      <vt:lpstr>XcodeSourceControl</vt:lpstr>
      <vt:lpstr>Fine-Grained Style Control in Transformer-based    Text-To-Speech Synthesis</vt:lpstr>
      <vt:lpstr>음성합성이 들어가는 스마일게이트 프로젝트</vt:lpstr>
      <vt:lpstr>논문 소개</vt:lpstr>
      <vt:lpstr>사전 용어 정리</vt:lpstr>
      <vt:lpstr>1. Introduction</vt:lpstr>
      <vt:lpstr>How did you do it?</vt:lpstr>
      <vt:lpstr>2. Model Architecture</vt:lpstr>
      <vt:lpstr>2. Model Architecture – Style Network</vt:lpstr>
      <vt:lpstr>2. Model Architecture – Style Network</vt:lpstr>
      <vt:lpstr>2. Model Architecture – Content-style cross-attention blocks</vt:lpstr>
      <vt:lpstr>3. Training Procedure</vt:lpstr>
      <vt:lpstr>4. Experiment and Result</vt:lpstr>
      <vt:lpstr>4. Experiment and Result</vt:lpstr>
      <vt:lpstr>PowerPoint 프레젠테이션</vt:lpstr>
      <vt:lpstr>메뉴 합성기 결과</vt:lpstr>
      <vt:lpstr>훈련 방법</vt:lpstr>
      <vt:lpstr>결과 - 일반대화</vt:lpstr>
      <vt:lpstr>결과 - 메뉴대화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1059</cp:revision>
  <cp:lastPrinted>2018-01-22T13:46:10Z</cp:lastPrinted>
  <dcterms:created xsi:type="dcterms:W3CDTF">2013-03-03T01:08:41Z</dcterms:created>
  <dcterms:modified xsi:type="dcterms:W3CDTF">2022-01-20T05:59:35Z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