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310" r:id="rId3"/>
    <p:sldId id="313" r:id="rId4"/>
    <p:sldId id="311" r:id="rId5"/>
    <p:sldId id="314" r:id="rId6"/>
    <p:sldId id="312" r:id="rId7"/>
    <p:sldId id="315" r:id="rId8"/>
    <p:sldId id="321" r:id="rId9"/>
    <p:sldId id="322" r:id="rId10"/>
    <p:sldId id="316" r:id="rId11"/>
    <p:sldId id="317" r:id="rId12"/>
    <p:sldId id="320" r:id="rId13"/>
    <p:sldId id="318" r:id="rId14"/>
    <p:sldId id="325" r:id="rId15"/>
    <p:sldId id="319" r:id="rId16"/>
    <p:sldId id="324" r:id="rId17"/>
    <p:sldId id="309" r:id="rId18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  <a:srgbClr val="FC0128"/>
    <a:srgbClr val="737373"/>
    <a:srgbClr val="009900"/>
    <a:srgbClr val="99FFCC"/>
    <a:srgbClr val="0000FF"/>
    <a:srgbClr val="F1ADAB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44810" autoAdjust="0"/>
  </p:normalViewPr>
  <p:slideViewPr>
    <p:cSldViewPr>
      <p:cViewPr varScale="1">
        <p:scale>
          <a:sx n="58" d="100"/>
          <a:sy n="58" d="100"/>
        </p:scale>
        <p:origin x="4016" y="184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19:40.6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8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19:46.6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0 298 16383,'20'-3'0,"-2"0"0,-8 0 0,0-1 0,5-3 0,-2-1 0,2-2 0,-2 1 0,2-1 0,-5 2 0,6-5 0,-2 0 0,3-1 0,-1 1 0,0 3 0,0 0 0,-3 1 0,-1 0 0,-3 0 0,-2 0 0,0 3 0,-1 0 0,1 0 0,0-1 0,2 0 0,-6 1 0,5 0 0,-5 4 0,3-6 0,4 5 0,-5-3 0,7 1 0,-5-1 0,0 2 0,-1-2 0,0 2 0,-1 0 0,3 0 0,-2 0 0,3 0 0,0 0 0,-2-1 0,-1 3 0,0-3 0,0 4 0,3-2 0,-1 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00.2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5.9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8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5.9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9.82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7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9.8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59.4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455 1 16383,'-24'29'0,"0"1"0,15-16 0,-5 4 0,7-11 0,-1 7 0,2-6 0,1 2 0,1-7 0,1 4 0,-6-1 0,5 0 0,-8 4 0,5-4 0,0 6 0,-5-2 0,4 1 0,-4-2 0,5-2 0,-2 1 0,3-1 0,0 1 0,-2-1 0,3 1 0,-4-3 0,0 3 0,0-1 0,-8 6 0,6-3 0,-6 3 0,1-4 0,6 0 0,-9 2 0,6-2 0,2 0 0,2-3 0,3-1 0,3-2 0,-7 1 0,4 2 0,-8 1 0,7 0 0,-8 2 0,8-2 0,-3-2 0,4 0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1:01.9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0 0 16383,'31'21'0,"1"-3"0,4 12 0,5-5 0,1 7 0,-2-8 0,-14-7 0,2 0 0,-11-9 0,1 3 0,-8-4 0,-2-3 0,-3 0 0,3-2 0,-1 3 0,-1-2 0,2 2 0,-1 0 0,5 1 0,-4-1 0,6 4 0,-6-2 0,4 0 0,-3-1 0,-2 1 0,5-2 0,-1 3 0,2 0 0,-1 1 0,-3-1 0,3 2 0,-2-3 0,0-1 0,-4-2 0,0 0 0,-1 0 0,3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4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Pretrained model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noise</a:t>
            </a:r>
            <a:r>
              <a:rPr kumimoji="1" lang="ko-Kore-KR" altLang="en-US" dirty="0"/>
              <a:t>를 넣은 경우와 그렇지 않은 경우의 차이를 줄이도록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9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8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CoLA</a:t>
            </a:r>
            <a:r>
              <a:rPr kumimoji="1" lang="en-US" altLang="ko-Kore-KR" dirty="0"/>
              <a:t> : Corpus of </a:t>
            </a:r>
            <a:r>
              <a:rPr kumimoji="1" lang="en-US" altLang="ko-Kore-KR" dirty="0" err="1"/>
              <a:t>Liguistic</a:t>
            </a:r>
            <a:r>
              <a:rPr kumimoji="1" lang="en-US" altLang="ko-Kore-KR" dirty="0"/>
              <a:t> Acceptability (Matthews correlation)</a:t>
            </a:r>
          </a:p>
          <a:p>
            <a:r>
              <a:rPr kumimoji="1" lang="en-US" altLang="ko-Kore-KR" dirty="0"/>
              <a:t>SST-2 : Stanford Sentiment Treebank</a:t>
            </a:r>
          </a:p>
          <a:p>
            <a:r>
              <a:rPr kumimoji="1" lang="en-US" altLang="ko-Kore-KR" dirty="0"/>
              <a:t>MRPC : Microsoft Research </a:t>
            </a:r>
            <a:r>
              <a:rPr kumimoji="1" lang="en-US" altLang="ko-Kore-KR" dirty="0" err="1"/>
              <a:t>Parapharse</a:t>
            </a:r>
            <a:r>
              <a:rPr kumimoji="1" lang="en-US" altLang="ko-Kore-KR" dirty="0"/>
              <a:t> Corpus</a:t>
            </a:r>
          </a:p>
          <a:p>
            <a:r>
              <a:rPr kumimoji="1" lang="en-US" altLang="ko-Kore-KR" dirty="0"/>
              <a:t>QQP : Quora Question pairs</a:t>
            </a:r>
          </a:p>
          <a:p>
            <a:r>
              <a:rPr kumimoji="1" lang="en-US" altLang="ko-Kore-KR" dirty="0"/>
              <a:t>Recognizing Textual Entailment</a:t>
            </a:r>
          </a:p>
          <a:p>
            <a:r>
              <a:rPr kumimoji="1" lang="en-US" altLang="ko-Kore-KR" dirty="0"/>
              <a:t>MNLIR : Multi –Genre Natural Language Inference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95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57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ConverseNow</a:t>
            </a:r>
            <a:r>
              <a:rPr kumimoji="1" lang="en-US" altLang="ko-Kore-KR" dirty="0"/>
              <a:t> : https://</a:t>
            </a:r>
            <a:r>
              <a:rPr kumimoji="1" lang="en-US" altLang="ko-Kore-KR" dirty="0" err="1"/>
              <a:t>voicebot.ai</a:t>
            </a:r>
            <a:r>
              <a:rPr kumimoji="1" lang="en-US" altLang="ko-Kore-KR" dirty="0"/>
              <a:t>/2021/07/30/restaurant-voice-assistant-developer-conversenow-raises-15m/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60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Balancer script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동일한 웹사이트</a:t>
            </a:r>
            <a:endParaRPr kumimoji="1" lang="en-US" altLang="ko-Kore-KR" dirty="0"/>
          </a:p>
          <a:p>
            <a:r>
              <a:rPr kumimoji="1" lang="ko-Kore-KR" altLang="en-US" dirty="0"/>
              <a:t>왜 하니</a:t>
            </a:r>
            <a:r>
              <a:rPr kumimoji="1" lang="en-US" altLang="ko-Kore-KR" dirty="0"/>
              <a:t>?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코퍼스 구축하는 과제가 있으면 이걸 돌려서 </a:t>
            </a:r>
            <a:r>
              <a:rPr kumimoji="1" lang="ko-KR" altLang="en-US" dirty="0" err="1"/>
              <a:t>머ㅕㅇ렁어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셋등을</a:t>
            </a:r>
            <a:r>
              <a:rPr kumimoji="1" lang="ko-KR" altLang="en-US" dirty="0"/>
              <a:t> 만들어야 함</a:t>
            </a:r>
            <a:endParaRPr kumimoji="1" lang="en-US" altLang="ko-KR" dirty="0"/>
          </a:p>
          <a:p>
            <a:r>
              <a:rPr kumimoji="1" lang="ko-KR" altLang="en-US" dirty="0" err="1"/>
              <a:t>음성인식용</a:t>
            </a:r>
            <a:r>
              <a:rPr kumimoji="1" lang="ko-KR" altLang="en-US" dirty="0"/>
              <a:t> 코퍼스를 만들 때 합성 용 </a:t>
            </a:r>
            <a:r>
              <a:rPr kumimoji="1" lang="ko-KR" altLang="en-US" dirty="0" err="1"/>
              <a:t>기ㅓㅂ을</a:t>
            </a:r>
            <a:r>
              <a:rPr kumimoji="1" lang="ko-KR" altLang="en-US" dirty="0"/>
              <a:t> 좀 써보자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대화 스크립트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</a:t>
            </a:r>
            <a:r>
              <a:rPr kumimoji="1" lang="ko-KR" altLang="en-US" dirty="0" err="1"/>
              <a:t>발란스를</a:t>
            </a:r>
            <a:r>
              <a:rPr kumimoji="1" lang="ko-KR" altLang="en-US" dirty="0"/>
              <a:t> 안 보고 있음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저널라이즈드 된 발란스와 안 맞음 발라스를 이용해서 좋은 코퍼스를 만들 수 있음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아마존 ㅋ톡 </a:t>
            </a:r>
            <a:r>
              <a:rPr kumimoji="1" lang="en-US" altLang="ko-Kore-KR" dirty="0"/>
              <a:t>=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만개 </a:t>
            </a:r>
            <a:endParaRPr kumimoji="1" lang="en-US" altLang="ko-KR" dirty="0"/>
          </a:p>
          <a:p>
            <a:r>
              <a:rPr kumimoji="1" lang="ko-KR" altLang="en-US" dirty="0" err="1"/>
              <a:t>발란스</a:t>
            </a:r>
            <a:r>
              <a:rPr kumimoji="1" lang="ko-KR" altLang="en-US" dirty="0"/>
              <a:t> 이용해서 확률분포</a:t>
            </a:r>
            <a:endParaRPr kumimoji="1" lang="en-US" altLang="ko-KR" dirty="0"/>
          </a:p>
          <a:p>
            <a:r>
              <a:rPr kumimoji="1" lang="ko-KR" altLang="en-US" dirty="0"/>
              <a:t>확률분포를 조정해서 대화 셋을 만들어야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{'"</a:t>
            </a:r>
            <a:r>
              <a:rPr kumimoji="1" lang="en" altLang="ko-Kore-KR" dirty="0" err="1"/>
              <a:t>LfO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gOG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toL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suB</a:t>
            </a:r>
            <a:r>
              <a:rPr kumimoji="1" lang="en" altLang="ko-Kore-KR" dirty="0"/>
              <a:t>"', '"10d"', '"</a:t>
            </a:r>
            <a:r>
              <a:rPr kumimoji="1" lang="en" altLang="ko-Kore-KR" dirty="0" err="1"/>
              <a:t>nOB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seN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wE</a:t>
            </a:r>
            <a:r>
              <a:rPr kumimoji="1" lang="en" altLang="ko-Kore-KR" dirty="0"/>
              <a:t>="'}</a:t>
            </a:r>
          </a:p>
          <a:p>
            <a:r>
              <a:rPr kumimoji="1" lang="en" altLang="ko-Kore-KR" dirty="0"/>
              <a:t>{'"_z9"', '"s4="', '"f2L"', '"</a:t>
            </a:r>
            <a:r>
              <a:rPr kumimoji="1" lang="en" altLang="ko-Kore-KR" dirty="0" err="1"/>
              <a:t>Npa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ODw</a:t>
            </a:r>
            <a:r>
              <a:rPr kumimoji="1" lang="en" altLang="ko-Kore-KR" dirty="0"/>
              <a:t>"', '"</a:t>
            </a:r>
            <a:r>
              <a:rPr kumimoji="1" lang="en" altLang="ko-Kore-KR" dirty="0" err="1"/>
              <a:t>eG</a:t>
            </a:r>
            <a:r>
              <a:rPr kumimoji="1" lang="en" altLang="ko-Kore-KR" dirty="0"/>
              <a:t>"', '"s&lt;="', '"]Dx"', '"7Nq"'}</a:t>
            </a:r>
          </a:p>
          <a:p>
            <a:endParaRPr kumimoji="1" lang="en" altLang="ko-Kore-KR" dirty="0"/>
          </a:p>
          <a:p>
            <a:r>
              <a:rPr kumimoji="1" lang="ko-Kore-KR" altLang="en-US" dirty="0"/>
              <a:t>전체 분포와 유사하도록 </a:t>
            </a:r>
            <a:endParaRPr kumimoji="1" lang="en-US" altLang="ko-Kore-KR" dirty="0"/>
          </a:p>
          <a:p>
            <a:r>
              <a:rPr kumimoji="1" lang="ko-Kore-KR" altLang="en-US" dirty="0"/>
              <a:t>전체 분포 </a:t>
            </a:r>
            <a:endParaRPr kumimoji="1" lang="en-US" altLang="ko-Kore-KR" dirty="0"/>
          </a:p>
          <a:p>
            <a:r>
              <a:rPr kumimoji="1" lang="ko-Kore-KR" altLang="en-US" dirty="0"/>
              <a:t>인터넷 대용량 코퍼스 분포와 유사해야나다 </a:t>
            </a:r>
            <a:endParaRPr kumimoji="1" lang="en-US" altLang="ko-Kore-KR" dirty="0"/>
          </a:p>
          <a:p>
            <a:r>
              <a:rPr kumimoji="1" lang="ko-Kore-KR" altLang="en-US" dirty="0"/>
              <a:t>모든 음소가 들어가면서 유사한 </a:t>
            </a:r>
            <a:r>
              <a:rPr kumimoji="1" lang="en-US" altLang="ko-Kore-KR" dirty="0" err="1"/>
              <a:t>T</a:t>
            </a:r>
            <a:r>
              <a:rPr kumimoji="1" lang="en-US" altLang="ko-KR" dirty="0" err="1"/>
              <a:t>RIPhone</a:t>
            </a:r>
            <a:r>
              <a:rPr kumimoji="1" lang="ko-KR" altLang="en-US" dirty="0"/>
              <a:t>분포를 가진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코퍼스와 유사하더라</a:t>
            </a:r>
            <a:endParaRPr kumimoji="1" lang="en-US" altLang="ko-KR" dirty="0"/>
          </a:p>
          <a:p>
            <a:r>
              <a:rPr kumimoji="1" lang="ko-KR" altLang="en-US" dirty="0" err="1"/>
              <a:t>코펏</a:t>
            </a:r>
            <a:r>
              <a:rPr kumimoji="1" lang="ko-KR" altLang="en-US" dirty="0"/>
              <a:t> 간의 유사성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generalized</a:t>
            </a:r>
            <a:r>
              <a:rPr kumimoji="1" lang="ko-KR" altLang="en-US" dirty="0"/>
              <a:t> 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888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0315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customXml" Target="../ink/ink7.xml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hyperlink" Target="https://arxiv.org/pdf/1911.03437.pdf" TargetMode="Externa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R3F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2022.8.10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612E5-F875-C341-A180-B02CF687B86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ko-Kore-KR" altLang="en-US" dirty="0"/>
              <a:t>특집호 논문</a:t>
            </a:r>
          </a:p>
        </p:txBody>
      </p:sp>
    </p:spTree>
    <p:extLst>
      <p:ext uri="{BB962C8B-B14F-4D97-AF65-F5344CB8AC3E}">
        <p14:creationId xmlns:p14="http://schemas.microsoft.com/office/powerpoint/2010/main" val="158997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19FB-600D-B041-81BC-41145EC0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3281B-0D30-CD4C-B5CF-756FCCBA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ore-KR" dirty="0"/>
              <a:t>Introduction</a:t>
            </a:r>
          </a:p>
          <a:p>
            <a:pPr marL="457200" indent="-457200">
              <a:buAutoNum type="arabicPeriod"/>
            </a:pPr>
            <a:r>
              <a:rPr kumimoji="1" lang="en-US" altLang="ko-Kore-KR" dirty="0"/>
              <a:t>Related work</a:t>
            </a:r>
          </a:p>
          <a:p>
            <a:pPr marL="933450" lvl="1" indent="-457200">
              <a:buAutoNum type="arabicPeriod"/>
            </a:pPr>
            <a:r>
              <a:rPr lang="ko-Kore-KR" altLang="en-US" dirty="0"/>
              <a:t>기존 </a:t>
            </a:r>
            <a:r>
              <a:rPr lang="en-US" altLang="ko-Kore-KR" dirty="0" err="1"/>
              <a:t>tts</a:t>
            </a:r>
            <a:r>
              <a:rPr lang="en-US" altLang="ko-Kore-KR" dirty="0"/>
              <a:t> models</a:t>
            </a:r>
          </a:p>
          <a:p>
            <a:pPr marL="933450" lvl="1" indent="-457200">
              <a:buAutoNum type="arabicPeriod"/>
            </a:pPr>
            <a:r>
              <a:rPr lang="en-US" altLang="ko-Kore-KR" dirty="0"/>
              <a:t>(</a:t>
            </a:r>
            <a:r>
              <a:rPr lang="ko-Kore-KR" altLang="en-US" dirty="0"/>
              <a:t>있으면</a:t>
            </a:r>
            <a:r>
              <a:rPr lang="en-US" altLang="ko-Kore-KR" dirty="0"/>
              <a:t>) </a:t>
            </a:r>
            <a:r>
              <a:rPr lang="ko-Kore-KR" altLang="en-US" dirty="0"/>
              <a:t>레스토랑 특화 합성기</a:t>
            </a:r>
            <a:r>
              <a:rPr lang="en-US" altLang="ko-Kore-KR" dirty="0"/>
              <a:t>, </a:t>
            </a:r>
            <a:r>
              <a:rPr lang="ko-Kore-KR" altLang="en-US" dirty="0"/>
              <a:t>특정 상황 특화 합성기 </a:t>
            </a:r>
            <a:endParaRPr lang="en-US" altLang="ko-Kore-KR" dirty="0"/>
          </a:p>
          <a:p>
            <a:pPr marL="1314450" lvl="2" indent="-457200">
              <a:buAutoNum type="arabicPeriod"/>
            </a:pPr>
            <a:r>
              <a:rPr kumimoji="1" lang="ko-Kore-KR" altLang="en-US" dirty="0"/>
              <a:t>국내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국외</a:t>
            </a:r>
            <a:endParaRPr kumimoji="1" lang="en-US" altLang="ko-Kore-KR" dirty="0"/>
          </a:p>
          <a:p>
            <a:pPr marL="457200" indent="-457200">
              <a:buAutoNum type="arabicPeriod"/>
            </a:pPr>
            <a:r>
              <a:rPr kumimoji="1" lang="ko-Kore-KR" altLang="en-US" dirty="0"/>
              <a:t>데이터셋 구축 방법</a:t>
            </a:r>
            <a:endParaRPr kumimoji="1" lang="en-US" altLang="ko-Kore-KR" dirty="0"/>
          </a:p>
          <a:p>
            <a:pPr marL="457200" indent="-457200">
              <a:buAutoNum type="arabicPeriod"/>
            </a:pPr>
            <a:r>
              <a:rPr lang="ko-Kore-KR" altLang="en-US" dirty="0"/>
              <a:t>학습 환경</a:t>
            </a:r>
            <a:endParaRPr lang="en-US" altLang="ko-Kore-KR" dirty="0"/>
          </a:p>
          <a:p>
            <a:pPr marL="457200" indent="-457200">
              <a:buAutoNum type="arabicPeriod"/>
            </a:pPr>
            <a:r>
              <a:rPr lang="ko-Kore-KR" altLang="en-US" dirty="0"/>
              <a:t>모델 간 성능 비교</a:t>
            </a:r>
            <a:endParaRPr lang="en-US" altLang="ko-Kore-KR" dirty="0"/>
          </a:p>
          <a:p>
            <a:pPr marL="933450" lvl="1" indent="-457200">
              <a:buAutoNum type="arabicPeriod"/>
            </a:pPr>
            <a:r>
              <a:rPr lang="ko-Kore-KR" altLang="en-US" dirty="0"/>
              <a:t>모델들 설명</a:t>
            </a:r>
            <a:endParaRPr lang="en-US" altLang="ko-Kore-KR" dirty="0"/>
          </a:p>
          <a:p>
            <a:pPr marL="933450" lvl="1" indent="-457200">
              <a:buAutoNum type="arabicPeriod"/>
            </a:pPr>
            <a:r>
              <a:rPr kumimoji="1" lang="en-US" altLang="ko-Kore-KR" dirty="0"/>
              <a:t>Mos evaluation</a:t>
            </a:r>
          </a:p>
          <a:p>
            <a:pPr marL="1314450" lvl="2" indent="-457200">
              <a:buAutoNum type="arabicPeriod"/>
            </a:pPr>
            <a:r>
              <a:rPr lang="en-US" altLang="ko-Kore-KR" dirty="0"/>
              <a:t>Ground truth, </a:t>
            </a:r>
            <a:r>
              <a:rPr lang="ko-Kore-KR" altLang="en-US" dirty="0"/>
              <a:t>기존</a:t>
            </a:r>
            <a:r>
              <a:rPr lang="en-US" altLang="ko-Kore-KR" dirty="0"/>
              <a:t> general </a:t>
            </a:r>
            <a:r>
              <a:rPr lang="ko-Kore-KR" altLang="en-US" dirty="0"/>
              <a:t>합성기 </a:t>
            </a:r>
            <a:r>
              <a:rPr lang="en-US" altLang="ko-KR" dirty="0"/>
              <a:t>, fastspeech2, tacotron2, conformer-fs2</a:t>
            </a:r>
          </a:p>
          <a:p>
            <a:pPr marL="457200" indent="-457200">
              <a:buAutoNum type="arabicPeriod"/>
            </a:pPr>
            <a:r>
              <a:rPr lang="ko-Kore-KR" altLang="en-US" dirty="0"/>
              <a:t>결론 및 앞으로의 방향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A428F-44F6-2749-B936-488A1BF04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8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AAB29-19C6-2741-85FB-B5073B6C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데이터셋 구축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1699-D340-6C48-BFBD-5A64C334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전체 문장의 </a:t>
            </a:r>
            <a:r>
              <a:rPr lang="en-US" altLang="ko-Kore-KR" dirty="0"/>
              <a:t>triphone </a:t>
            </a:r>
            <a:r>
              <a:rPr lang="ko-Kore-KR" altLang="en-US" dirty="0"/>
              <a:t>분포도를 그린 후</a:t>
            </a:r>
            <a:r>
              <a:rPr lang="en-US" altLang="ko-Kore-KR" dirty="0"/>
              <a:t>,</a:t>
            </a:r>
          </a:p>
          <a:p>
            <a:r>
              <a:rPr kumimoji="1" lang="en-US" altLang="ko-Kore-KR" dirty="0"/>
              <a:t>Balancer script</a:t>
            </a:r>
            <a:r>
              <a:rPr kumimoji="1" lang="ko-Kore-KR" altLang="en-US" dirty="0"/>
              <a:t>를 이용해 </a:t>
            </a:r>
            <a:r>
              <a:rPr kumimoji="1" lang="en-US" altLang="ko-Kore-KR" dirty="0"/>
              <a:t>triphone </a:t>
            </a:r>
            <a:r>
              <a:rPr kumimoji="1" lang="ko-Kore-KR" altLang="en-US" dirty="0"/>
              <a:t>분포에 맞춘 일정 크기의 데이터셋을 선정</a:t>
            </a:r>
            <a:endParaRPr kumimoji="1" lang="en-US" altLang="ko-Kore-KR" dirty="0"/>
          </a:p>
          <a:p>
            <a:r>
              <a:rPr kumimoji="1" lang="ko-Kore-KR" altLang="en-US" dirty="0"/>
              <a:t>뽑은 문장과 기존 전체문장의 </a:t>
            </a:r>
            <a:r>
              <a:rPr kumimoji="1" lang="en-US" altLang="ko-Kore-KR" dirty="0"/>
              <a:t>triphone </a:t>
            </a:r>
            <a:r>
              <a:rPr kumimoji="1" lang="ko-Kore-KR" altLang="en-US" dirty="0"/>
              <a:t>분포도 간 </a:t>
            </a:r>
            <a:r>
              <a:rPr kumimoji="1" lang="en-US" altLang="ko-Kore-KR" dirty="0" err="1"/>
              <a:t>pearson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유사도를 조사하여</a:t>
            </a:r>
            <a:r>
              <a:rPr kumimoji="1" lang="en-US" altLang="ko-Kore-KR" dirty="0"/>
              <a:t>,</a:t>
            </a:r>
          </a:p>
          <a:p>
            <a:r>
              <a:rPr lang="ko-Kore-KR" altLang="en-US" dirty="0"/>
              <a:t>최대한 문장수를 줄이면서 유사도는 높게 뽑는다</a:t>
            </a:r>
            <a:r>
              <a:rPr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36A68-64DE-2943-B175-3D0B7B05A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17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612E5-F875-C341-A180-B02CF687B86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ko-Kore-KR" dirty="0"/>
              <a:t>Data tri</a:t>
            </a:r>
            <a:r>
              <a:rPr lang="en-US" altLang="ko-Kore-KR" dirty="0"/>
              <a:t>phone analysis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91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E9F5-59B4-4E45-AE33-1B23ED07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Train 12500 / </a:t>
            </a:r>
            <a:r>
              <a:rPr lang="en-US" altLang="ko-Kore-KR" dirty="0"/>
              <a:t>valid 250 / test 250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E385-278D-464C-89D9-063490E2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Split</a:t>
            </a:r>
            <a:r>
              <a:rPr kumimoji="1" lang="ko-Kore-KR" altLang="en-US" dirty="0"/>
              <a:t>별 전체 </a:t>
            </a:r>
            <a:r>
              <a:rPr lang="en-US" altLang="ko-Kore-KR" dirty="0"/>
              <a:t>triphone </a:t>
            </a:r>
            <a:r>
              <a:rPr lang="ko-Kore-KR" altLang="en-US" dirty="0"/>
              <a:t>분포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AE9F-EEFD-144E-890C-2FFE3374A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2A529-5807-364E-B5AE-FCE0D33D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2636912"/>
            <a:ext cx="3080188" cy="2319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5F4EB-7DB2-0B48-A7ED-52E4BFF3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58" y="2625204"/>
            <a:ext cx="3135030" cy="2355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2CF562-073F-E543-BBA8-F411B69F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94" y="2619271"/>
            <a:ext cx="3135031" cy="23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E9F5-59B4-4E45-AE33-1B23ED07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Train 12500 / </a:t>
            </a:r>
            <a:r>
              <a:rPr lang="en-US" altLang="ko-Kore-KR" dirty="0"/>
              <a:t>valid 250 / test 250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E385-278D-464C-89D9-063490E2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Split</a:t>
            </a:r>
            <a:r>
              <a:rPr kumimoji="1" lang="ko-Kore-KR" altLang="en-US" dirty="0"/>
              <a:t>별 상위 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</a:t>
            </a:r>
            <a:r>
              <a:rPr kumimoji="1" lang="ko-Kore-KR" altLang="en-US" dirty="0"/>
              <a:t> </a:t>
            </a:r>
            <a:r>
              <a:rPr lang="en-US" altLang="ko-Kore-KR" dirty="0"/>
              <a:t>triphone </a:t>
            </a:r>
            <a:r>
              <a:rPr lang="ko-Kore-KR" altLang="en-US" dirty="0"/>
              <a:t>분포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AE9F-EEFD-144E-890C-2FFE3374A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61E3DC-24BF-DC4D-8B6C-25104519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1" y="2530939"/>
            <a:ext cx="9906000" cy="23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EA66-BAAE-4D4E-8D41-10825DFE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Train/Valid/Test </a:t>
            </a:r>
            <a:r>
              <a:rPr lang="ko-Kore-KR" altLang="en-US" dirty="0"/>
              <a:t>간 </a:t>
            </a:r>
            <a:r>
              <a:rPr lang="en-US" altLang="ko-Kore-KR" dirty="0"/>
              <a:t>triphone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B3CF1-946A-CA48-B1C2-C36B8AEE5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7BBD0A-7EE1-034C-A603-61C98C0536C6}"/>
              </a:ext>
            </a:extLst>
          </p:cNvPr>
          <p:cNvGrpSpPr/>
          <p:nvPr/>
        </p:nvGrpSpPr>
        <p:grpSpPr>
          <a:xfrm>
            <a:off x="632520" y="2996952"/>
            <a:ext cx="4104456" cy="3096344"/>
            <a:chOff x="1598653" y="1763316"/>
            <a:chExt cx="3536566" cy="28589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66FB05-5A98-BF46-85DF-80D46842DB76}"/>
                </a:ext>
              </a:extLst>
            </p:cNvPr>
            <p:cNvSpPr/>
            <p:nvPr/>
          </p:nvSpPr>
          <p:spPr bwMode="auto">
            <a:xfrm>
              <a:off x="2360712" y="2096852"/>
              <a:ext cx="1728192" cy="1512168"/>
            </a:xfrm>
            <a:prstGeom prst="ellipse">
              <a:avLst/>
            </a:prstGeom>
            <a:solidFill>
              <a:srgbClr val="00CC00">
                <a:alpha val="40000"/>
              </a:srgbClr>
            </a:solidFill>
            <a:ln w="12700" cap="flat" cmpd="sng" algn="ctr">
              <a:solidFill>
                <a:srgbClr val="00CC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34CC8DB-64BC-6048-A973-8D7A5542387B}"/>
                </a:ext>
              </a:extLst>
            </p:cNvPr>
            <p:cNvSpPr/>
            <p:nvPr/>
          </p:nvSpPr>
          <p:spPr bwMode="auto">
            <a:xfrm>
              <a:off x="1784648" y="2976110"/>
              <a:ext cx="1728192" cy="1512168"/>
            </a:xfrm>
            <a:prstGeom prst="ellipse">
              <a:avLst/>
            </a:prstGeom>
            <a:solidFill>
              <a:srgbClr val="FF7C80">
                <a:alpha val="40000"/>
              </a:srgbClr>
            </a:solidFill>
            <a:ln w="12700" cap="flat" cmpd="sng" algn="ctr">
              <a:solidFill>
                <a:srgbClr val="FF7C8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E0E7B26-D0AD-6249-8557-45FC3D964848}"/>
                </a:ext>
              </a:extLst>
            </p:cNvPr>
            <p:cNvSpPr/>
            <p:nvPr/>
          </p:nvSpPr>
          <p:spPr bwMode="auto">
            <a:xfrm>
              <a:off x="2996834" y="2943783"/>
              <a:ext cx="1728192" cy="1512168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9DD33-FFEB-7149-99AE-27E97EDFBFE8}"/>
                </a:ext>
              </a:extLst>
            </p:cNvPr>
            <p:cNvSpPr txBox="1"/>
            <p:nvPr/>
          </p:nvSpPr>
          <p:spPr>
            <a:xfrm>
              <a:off x="2936776" y="1763316"/>
              <a:ext cx="720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00CC00"/>
                  </a:solidFill>
                </a:rPr>
                <a:t>Train</a:t>
              </a:r>
              <a:endParaRPr kumimoji="1" lang="ko-Kore-KR" altLang="en-US" dirty="0">
                <a:solidFill>
                  <a:srgbClr val="00CC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C61AB-2857-6242-ABAA-55D9DF9A85CC}"/>
                </a:ext>
              </a:extLst>
            </p:cNvPr>
            <p:cNvSpPr txBox="1"/>
            <p:nvPr/>
          </p:nvSpPr>
          <p:spPr>
            <a:xfrm>
              <a:off x="3752958" y="366964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9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B69DD-20B5-C340-A7F9-3617758DFF35}"/>
                </a:ext>
              </a:extLst>
            </p:cNvPr>
            <p:cNvSpPr txBox="1"/>
            <p:nvPr/>
          </p:nvSpPr>
          <p:spPr>
            <a:xfrm>
              <a:off x="4415139" y="430206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00B0F0"/>
                  </a:solidFill>
                </a:rPr>
                <a:t>Test</a:t>
              </a:r>
              <a:endParaRPr kumimoji="1" lang="ko-Kore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B92727-9478-C145-8ABD-8E62AE7D2A68}"/>
                </a:ext>
              </a:extLst>
            </p:cNvPr>
            <p:cNvSpPr txBox="1"/>
            <p:nvPr/>
          </p:nvSpPr>
          <p:spPr>
            <a:xfrm>
              <a:off x="2864768" y="246216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1541</a:t>
              </a:r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CE1789-66CB-1B4C-B165-8A77CC50D5AC}"/>
                </a:ext>
              </a:extLst>
            </p:cNvPr>
            <p:cNvSpPr txBox="1"/>
            <p:nvPr/>
          </p:nvSpPr>
          <p:spPr>
            <a:xfrm>
              <a:off x="2075348" y="3706693"/>
              <a:ext cx="285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8</a:t>
              </a:r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8C0C11-0C33-5847-8D39-3222B21B2102}"/>
                </a:ext>
              </a:extLst>
            </p:cNvPr>
            <p:cNvSpPr txBox="1"/>
            <p:nvPr/>
          </p:nvSpPr>
          <p:spPr>
            <a:xfrm>
              <a:off x="1598653" y="431452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FF7C80"/>
                  </a:solidFill>
                </a:rPr>
                <a:t>Valid</a:t>
              </a:r>
              <a:endParaRPr kumimoji="1" lang="ko-Kore-KR" altLang="en-US" dirty="0">
                <a:solidFill>
                  <a:srgbClr val="FF7C8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530052-C33D-E642-B640-055936BAF561}"/>
                </a:ext>
              </a:extLst>
            </p:cNvPr>
            <p:cNvSpPr txBox="1"/>
            <p:nvPr/>
          </p:nvSpPr>
          <p:spPr>
            <a:xfrm>
              <a:off x="2555353" y="3055680"/>
              <a:ext cx="521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dirty="0"/>
                <a:t>233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E5E6F1-4192-A348-A7EE-8347B6831E52}"/>
                </a:ext>
              </a:extLst>
            </p:cNvPr>
            <p:cNvSpPr txBox="1"/>
            <p:nvPr/>
          </p:nvSpPr>
          <p:spPr>
            <a:xfrm>
              <a:off x="2991154" y="3327002"/>
              <a:ext cx="521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dirty="0"/>
                <a:t>629</a:t>
              </a:r>
              <a:endParaRPr kumimoji="1"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305F20-865D-EB4D-AC6F-FEB96D898DEF}"/>
                </a:ext>
              </a:extLst>
            </p:cNvPr>
            <p:cNvSpPr txBox="1"/>
            <p:nvPr/>
          </p:nvSpPr>
          <p:spPr>
            <a:xfrm>
              <a:off x="3392260" y="3059229"/>
              <a:ext cx="521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dirty="0"/>
                <a:t>239</a:t>
              </a:r>
              <a:endParaRPr kumimoji="1" lang="ko-Kore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FB86AD-9F6A-1A40-AEDC-71333B6BB325}"/>
                </a:ext>
              </a:extLst>
            </p:cNvPr>
            <p:cNvSpPr txBox="1"/>
            <p:nvPr/>
          </p:nvSpPr>
          <p:spPr>
            <a:xfrm>
              <a:off x="3117721" y="3706693"/>
              <a:ext cx="285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dirty="0"/>
                <a:t>0</a:t>
              </a:r>
              <a:endParaRPr kumimoji="1" lang="ko-Kore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53F662-6A22-854A-9184-3B387F83F8B4}"/>
              </a:ext>
            </a:extLst>
          </p:cNvPr>
          <p:cNvSpPr txBox="1"/>
          <p:nvPr/>
        </p:nvSpPr>
        <p:spPr>
          <a:xfrm>
            <a:off x="632520" y="2564904"/>
            <a:ext cx="268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Triphone – Venn Diagram</a:t>
            </a:r>
            <a:endParaRPr kumimoji="1" lang="ko-Kore-KR" altLang="en-US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1C440CAC-5005-5E41-BF07-33BD413E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62680"/>
              </p:ext>
            </p:extLst>
          </p:nvPr>
        </p:nvGraphicFramePr>
        <p:xfrm>
          <a:off x="632520" y="1524829"/>
          <a:ext cx="6604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65910664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5075891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255729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69180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Train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Valid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Test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8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Triphone</a:t>
                      </a:r>
                      <a:r>
                        <a:rPr lang="ko-Kore-KR" altLang="en-US" dirty="0"/>
                        <a:t>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2642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870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877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9564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80A3B69-C80C-3B43-9E11-1D4D3C57BBF0}"/>
              </a:ext>
            </a:extLst>
          </p:cNvPr>
          <p:cNvSpPr txBox="1"/>
          <p:nvPr/>
        </p:nvSpPr>
        <p:spPr>
          <a:xfrm>
            <a:off x="4880992" y="4729940"/>
            <a:ext cx="4680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Valid</a:t>
            </a:r>
            <a:r>
              <a:rPr lang="ko-Kore-KR" altLang="en-US" dirty="0"/>
              <a:t>에만 있는 </a:t>
            </a:r>
            <a:r>
              <a:rPr lang="en-US" altLang="ko-Kore-KR" dirty="0"/>
              <a:t>T</a:t>
            </a:r>
            <a:r>
              <a:rPr lang="en-US" altLang="ko-KR" dirty="0"/>
              <a:t>riphone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 err="1"/>
              <a:t>LfO</a:t>
            </a:r>
            <a:r>
              <a:rPr lang="en" altLang="ko-Kore-KR" dirty="0"/>
              <a:t>, </a:t>
            </a:r>
            <a:r>
              <a:rPr lang="en" altLang="ko-Kore-KR" dirty="0" err="1"/>
              <a:t>gOG</a:t>
            </a:r>
            <a:r>
              <a:rPr lang="en" altLang="ko-Kore-KR" dirty="0"/>
              <a:t>, </a:t>
            </a:r>
            <a:r>
              <a:rPr lang="en" altLang="ko-Kore-KR" dirty="0" err="1"/>
              <a:t>toL</a:t>
            </a:r>
            <a:r>
              <a:rPr lang="en" altLang="ko-Kore-KR" dirty="0"/>
              <a:t>, </a:t>
            </a:r>
            <a:r>
              <a:rPr lang="en" altLang="ko-Kore-KR" dirty="0" err="1"/>
              <a:t>suB</a:t>
            </a:r>
            <a:r>
              <a:rPr lang="en" altLang="ko-Kore-KR" dirty="0"/>
              <a:t>, 10d, </a:t>
            </a:r>
            <a:r>
              <a:rPr lang="en" altLang="ko-Kore-KR" dirty="0" err="1"/>
              <a:t>nOB</a:t>
            </a:r>
            <a:r>
              <a:rPr lang="en" altLang="ko-Kore-KR" dirty="0"/>
              <a:t>, </a:t>
            </a:r>
            <a:r>
              <a:rPr lang="en" altLang="ko-Kore-KR" dirty="0" err="1"/>
              <a:t>seN</a:t>
            </a:r>
            <a:r>
              <a:rPr lang="en" altLang="ko-Kore-KR" dirty="0"/>
              <a:t>, </a:t>
            </a:r>
            <a:r>
              <a:rPr lang="en" altLang="ko-Kore-KR" dirty="0" err="1"/>
              <a:t>wE</a:t>
            </a:r>
            <a:r>
              <a:rPr lang="en" altLang="ko-Kore-KR" dirty="0"/>
              <a:t>=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</a:t>
            </a:r>
            <a:r>
              <a:rPr lang="ko-KR" altLang="en-US" dirty="0"/>
              <a:t>에만 있는 </a:t>
            </a:r>
            <a:r>
              <a:rPr lang="en-US" altLang="ko-KR" dirty="0"/>
              <a:t>Triphone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_z9, s4=, f2L, </a:t>
            </a:r>
            <a:r>
              <a:rPr lang="en" altLang="ko-Kore-KR" dirty="0" err="1"/>
              <a:t>Npa</a:t>
            </a:r>
            <a:r>
              <a:rPr lang="en" altLang="ko-Kore-KR" dirty="0"/>
              <a:t>, </a:t>
            </a:r>
            <a:r>
              <a:rPr lang="en" altLang="ko-Kore-KR" dirty="0" err="1"/>
              <a:t>ODw</a:t>
            </a:r>
            <a:r>
              <a:rPr lang="en" altLang="ko-Kore-KR" dirty="0"/>
              <a:t>, </a:t>
            </a:r>
            <a:r>
              <a:rPr lang="en" altLang="ko-Kore-KR" dirty="0" err="1"/>
              <a:t>eG</a:t>
            </a:r>
            <a:r>
              <a:rPr lang="en" altLang="ko-Kore-KR" dirty="0"/>
              <a:t>, s&lt;=, ]Dx, 7Nq</a:t>
            </a:r>
          </a:p>
          <a:p>
            <a:endParaRPr lang="en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36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R3F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Better Fine-Tuning by Reducing Representational Collapse</a:t>
            </a:r>
          </a:p>
          <a:p>
            <a:r>
              <a:rPr lang="ko-Kore-KR" altLang="en-US" dirty="0">
                <a:hlinkClick r:id="rId2"/>
              </a:rPr>
              <a:t>논문링크</a:t>
            </a:r>
            <a:endParaRPr lang="en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Facebook</a:t>
            </a:r>
          </a:p>
          <a:p>
            <a:r>
              <a:rPr lang="en-US" altLang="ko-Kore-KR" dirty="0"/>
              <a:t>ICLR 2021 (Accepted)</a:t>
            </a:r>
          </a:p>
          <a:p>
            <a:endParaRPr kumimoji="1" lang="en-US" altLang="ko-Kore-KR" dirty="0"/>
          </a:p>
          <a:p>
            <a:r>
              <a:rPr lang="en" altLang="ko-Kore-KR" dirty="0"/>
              <a:t>R</a:t>
            </a:r>
            <a:r>
              <a:rPr lang="en" altLang="ko-Kore-KR" b="0" dirty="0"/>
              <a:t>obust </a:t>
            </a:r>
            <a:r>
              <a:rPr lang="en" altLang="ko-Kore-KR" dirty="0"/>
              <a:t>R</a:t>
            </a:r>
            <a:r>
              <a:rPr lang="en" altLang="ko-Kore-KR" b="0" dirty="0"/>
              <a:t>epresentations through </a:t>
            </a:r>
            <a:r>
              <a:rPr lang="en" altLang="ko-Kore-KR" dirty="0"/>
              <a:t>R</a:t>
            </a:r>
            <a:r>
              <a:rPr lang="en" altLang="ko-Kore-KR" b="0" dirty="0"/>
              <a:t>egularized </a:t>
            </a:r>
            <a:r>
              <a:rPr lang="en" altLang="ko-Kore-KR" dirty="0"/>
              <a:t>F</a:t>
            </a:r>
            <a:r>
              <a:rPr lang="en" altLang="ko-Kore-KR" b="0" dirty="0"/>
              <a:t>inetuning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2BAD-C8F8-A441-836C-DF7ABB14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CBFD-995C-E24A-9D86-C9A9372B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Trust region theory</a:t>
            </a:r>
          </a:p>
          <a:p>
            <a:pPr lvl="1"/>
            <a:r>
              <a:rPr kumimoji="1" lang="ko-Kore-KR" altLang="en-US" sz="1600" dirty="0"/>
              <a:t>최적화를 하기 위해 근사 함수를 사용할 때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좀 더 단순한 함수를 사용</a:t>
            </a:r>
            <a:endParaRPr kumimoji="1" lang="en-US" altLang="ko-Kore-KR" sz="1600" dirty="0"/>
          </a:p>
          <a:p>
            <a:pPr lvl="1"/>
            <a:r>
              <a:rPr lang="ko-Kore-KR" altLang="en-US" sz="1600" dirty="0"/>
              <a:t>이때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근사 정확도를 보장하기 위해 사용하는 방법</a:t>
            </a:r>
            <a:endParaRPr lang="en-US" altLang="ko-Kore-KR" sz="1600" dirty="0"/>
          </a:p>
          <a:p>
            <a:pPr lvl="1"/>
            <a:r>
              <a:rPr kumimoji="1" lang="ko-Kore-KR" altLang="en-US" sz="1600" dirty="0"/>
              <a:t>신뢰 영역을 정의한 후 이동할 목적지에 대한 탐색 범위를 제한</a:t>
            </a:r>
            <a:endParaRPr kumimoji="1" lang="en-US" altLang="ko-Kore-KR" sz="1600" dirty="0"/>
          </a:p>
          <a:p>
            <a:endParaRPr lang="en-US" altLang="ko-Kore-KR" dirty="0"/>
          </a:p>
          <a:p>
            <a:r>
              <a:rPr lang="en-US" altLang="ko-Kore-KR" dirty="0"/>
              <a:t>Representational collapse</a:t>
            </a:r>
          </a:p>
          <a:p>
            <a:pPr lvl="1"/>
            <a:r>
              <a:rPr lang="en-US" altLang="ko-Kore-KR" sz="1600" dirty="0"/>
              <a:t>Fine tuni</a:t>
            </a:r>
            <a:r>
              <a:rPr lang="en-US" altLang="ko-KR" sz="1600" dirty="0"/>
              <a:t>ng</a:t>
            </a:r>
            <a:r>
              <a:rPr lang="ko-KR" altLang="en-US" sz="1600" dirty="0"/>
              <a:t>을 했을 때 </a:t>
            </a:r>
            <a:r>
              <a:rPr lang="en-US" altLang="ko-KR" sz="1600" dirty="0"/>
              <a:t>pretrained model</a:t>
            </a:r>
            <a:r>
              <a:rPr lang="ko-KR" altLang="en-US" sz="1600" dirty="0"/>
              <a:t>의 </a:t>
            </a:r>
            <a:r>
              <a:rPr lang="en-US" altLang="ko-KR" sz="1600" dirty="0"/>
              <a:t>generalizable representation</a:t>
            </a:r>
            <a:r>
              <a:rPr lang="ko-KR" altLang="en-US" sz="1600" dirty="0"/>
              <a:t>이 손상되는 것</a:t>
            </a:r>
            <a:endParaRPr lang="en-US" altLang="ko-Kore-KR" sz="1600" dirty="0"/>
          </a:p>
          <a:p>
            <a:endParaRPr kumimoji="1" lang="en-US" altLang="ko-Kore-KR" dirty="0"/>
          </a:p>
          <a:p>
            <a:r>
              <a:rPr lang="en-US" altLang="ko-Kore-KR" dirty="0"/>
              <a:t>KL divergence </a:t>
            </a:r>
          </a:p>
          <a:p>
            <a:pPr lvl="1"/>
            <a:r>
              <a:rPr lang="ko-KR" altLang="en-US" sz="1600" dirty="0"/>
              <a:t>두 </a:t>
            </a:r>
            <a:r>
              <a:rPr lang="ko-KR" altLang="en-US" sz="1600" dirty="0" err="1"/>
              <a:t>확률분포의</a:t>
            </a:r>
            <a:r>
              <a:rPr lang="ko-KR" altLang="en-US" sz="1600" dirty="0"/>
              <a:t> 차이를 계산할 때 사용하는 함수</a:t>
            </a:r>
            <a:endParaRPr lang="en-US" altLang="ko-KR" sz="1600" dirty="0"/>
          </a:p>
          <a:p>
            <a:pPr lvl="1"/>
            <a:r>
              <a:rPr kumimoji="1" lang="ko-KR" altLang="en-US" sz="1600" dirty="0"/>
              <a:t>어떤 이상적인 분포에 대해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분포를 근사하는 다른 분포를 사용해 </a:t>
            </a:r>
            <a:r>
              <a:rPr kumimoji="1" lang="ko-KR" altLang="en-US" sz="1600" dirty="0" err="1"/>
              <a:t>샘플링했을</a:t>
            </a:r>
            <a:r>
              <a:rPr kumimoji="1" lang="ko-KR" altLang="en-US" sz="1600" dirty="0"/>
              <a:t> 때 발생할 수 있는 정보 엔트로피 차이를 계산</a:t>
            </a:r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785B1-F458-BC42-88FC-19D824A6A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0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E922A-B1C2-D446-B6C8-CE433CA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DA706-B5A3-6143-ABCF-9328A89B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Fine</a:t>
            </a:r>
            <a:r>
              <a:rPr lang="en-US" altLang="ko-KR" dirty="0"/>
              <a:t>-tuning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ore-KR" dirty="0"/>
              <a:t>Pretrained model</a:t>
            </a:r>
            <a:r>
              <a:rPr lang="ko-Kore-KR" altLang="en-US" dirty="0"/>
              <a:t>의</a:t>
            </a:r>
            <a:r>
              <a:rPr lang="ko-KR" altLang="en-US" dirty="0"/>
              <a:t> 확률 분포로부터 벗어나는 정도를 제한한다</a:t>
            </a:r>
            <a:r>
              <a:rPr lang="en-US" altLang="ko-KR" dirty="0"/>
              <a:t>.</a:t>
            </a:r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optimization problem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constraint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pPr lvl="1"/>
            <a:r>
              <a:rPr lang="en-US" altLang="ko-KR" dirty="0"/>
              <a:t>Trust region theory</a:t>
            </a:r>
            <a:r>
              <a:rPr lang="ko-KR" altLang="en-US" dirty="0" err="1"/>
              <a:t>를</a:t>
            </a:r>
            <a:r>
              <a:rPr lang="ko-KR" altLang="en-US" dirty="0"/>
              <a:t> 이용</a:t>
            </a:r>
            <a:r>
              <a:rPr lang="en-US" altLang="ko-KR" dirty="0"/>
              <a:t>, optimum</a:t>
            </a:r>
            <a:r>
              <a:rPr lang="ko-KR" altLang="en-US" dirty="0"/>
              <a:t>을 찾는 범위를 </a:t>
            </a:r>
            <a:r>
              <a:rPr lang="en-US" altLang="ko-KR" dirty="0"/>
              <a:t>KL divergence</a:t>
            </a:r>
            <a:r>
              <a:rPr lang="ko-KR" altLang="en-US" dirty="0" err="1"/>
              <a:t>를</a:t>
            </a:r>
            <a:r>
              <a:rPr lang="ko-KR" altLang="en-US" dirty="0"/>
              <a:t> 이용해 한정 </a:t>
            </a:r>
            <a:endParaRPr kumimoji="1" lang="en-US" altLang="ko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r>
              <a:rPr lang="ko-KR" altLang="en-US" dirty="0"/>
              <a:t>여기서 문제는 </a:t>
            </a:r>
            <a:r>
              <a:rPr lang="en-US" altLang="ko-KR" dirty="0"/>
              <a:t>p(f)</a:t>
            </a:r>
            <a:r>
              <a:rPr lang="ko-KR" altLang="en-US" dirty="0" err="1"/>
              <a:t>를</a:t>
            </a:r>
            <a:r>
              <a:rPr lang="ko-KR" altLang="en-US" dirty="0"/>
              <a:t> 알 수 없음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76250" lvl="1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lang="en-US" altLang="ko-KR" dirty="0"/>
              <a:t>Approximation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36725-CCFC-314D-BAED-F3AD30985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0357DB-1CB9-914B-B284-2060CED6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632766"/>
            <a:ext cx="6178294" cy="1111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E8476-4663-7744-BF19-C5D6F6F816F1}"/>
                  </a:ext>
                </a:extLst>
              </p:cNvPr>
              <p:cNvSpPr txBox="1"/>
              <p:nvPr/>
            </p:nvSpPr>
            <p:spPr>
              <a:xfrm>
                <a:off x="488504" y="3933056"/>
                <a:ext cx="6178294" cy="116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 ⋅;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b="1" dirty="0"/>
                  <a:t> : </a:t>
                </a:r>
                <a:r>
                  <a:rPr lang="en-US" altLang="ko-Kore-KR" dirty="0"/>
                  <a:t>pretrained model</a:t>
                </a:r>
                <a:r>
                  <a:rPr lang="ko-Kore-KR" altLang="en-US" dirty="0"/>
                  <a:t>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representation density space</a:t>
                </a: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 ⋅ ;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ore-KR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ko-Kore-KR" b="1" dirty="0"/>
                  <a:t> : fine tuning </a:t>
                </a:r>
                <a:r>
                  <a:rPr kumimoji="1" lang="ko-Kore-KR" altLang="en-US" b="1" dirty="0"/>
                  <a:t>후의</a:t>
                </a:r>
                <a:r>
                  <a:rPr kumimoji="1" lang="ko-KR" altLang="en-US" b="1" dirty="0"/>
                  <a:t> </a:t>
                </a:r>
                <a:r>
                  <a:rPr lang="en-US" altLang="ko-KR" dirty="0"/>
                  <a:t>Representation density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ore-KR" altLang="en-US" dirty="0"/>
                  <a:t>이</a:t>
                </a:r>
                <a:r>
                  <a:rPr lang="en-US" altLang="ko-Kore-KR" dirty="0"/>
                  <a:t> </a:t>
                </a:r>
                <a:r>
                  <a:rPr lang="ko-KR" altLang="en-US" dirty="0"/>
                  <a:t>둘의 </a:t>
                </a:r>
                <a:r>
                  <a:rPr lang="en-US" altLang="ko-KR" dirty="0"/>
                  <a:t>KL divergence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제한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E8476-4663-7744-BF19-C5D6F6F81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4" y="3933056"/>
                <a:ext cx="6178294" cy="1168012"/>
              </a:xfrm>
              <a:prstGeom prst="rect">
                <a:avLst/>
              </a:prstGeom>
              <a:blipFill>
                <a:blip r:embed="rId3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1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66D1-C947-1F4A-8755-74051D3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기존 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D7EFC-70BA-034B-AE96-C8FA4CAD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Noise</a:t>
            </a:r>
            <a:r>
              <a:rPr kumimoji="1" lang="ko-Kore-KR" altLang="en-US" dirty="0"/>
              <a:t>를 첨가한 </a:t>
            </a:r>
            <a:r>
              <a:rPr kumimoji="1" lang="en-US" altLang="ko-Kore-KR" dirty="0"/>
              <a:t>adversarial example</a:t>
            </a:r>
            <a:r>
              <a:rPr kumimoji="1" lang="ko-Kore-KR" altLang="en-US" dirty="0"/>
              <a:t>을 같이 학습 시켜서</a:t>
            </a:r>
            <a:r>
              <a:rPr kumimoji="1" lang="en-US" altLang="ko-Kore-KR" dirty="0"/>
              <a:t>, </a:t>
            </a:r>
          </a:p>
          <a:p>
            <a:pPr lvl="1"/>
            <a:r>
              <a:rPr lang="en-US" altLang="ko-Kore-KR" dirty="0"/>
              <a:t>Adversarial example : 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Pretrained model</a:t>
            </a:r>
            <a:r>
              <a:rPr lang="ko-Kore-KR" altLang="en-US" dirty="0"/>
              <a:t> </a:t>
            </a:r>
            <a:r>
              <a:rPr lang="en-US" altLang="ko-Kore-KR" dirty="0"/>
              <a:t>representation</a:t>
            </a:r>
            <a:r>
              <a:rPr lang="ko-Kore-KR" altLang="en-US" dirty="0"/>
              <a:t>에 </a:t>
            </a:r>
            <a:r>
              <a:rPr lang="en-US" altLang="ko-Kore-KR" dirty="0"/>
              <a:t>noise</a:t>
            </a:r>
            <a:r>
              <a:rPr lang="ko-Kore-KR" altLang="en-US" dirty="0"/>
              <a:t>를 넣은 경우와 그렇지 않은 경우의 차이를 줄이도록 학습</a:t>
            </a:r>
          </a:p>
          <a:p>
            <a:r>
              <a:rPr lang="en-US" altLang="ko-KR" dirty="0"/>
              <a:t>Adversarial regularization</a:t>
            </a:r>
          </a:p>
          <a:p>
            <a:pPr lvl="1"/>
            <a:r>
              <a:rPr lang="en-US" altLang="ko-Kore-KR" dirty="0"/>
              <a:t>Noise</a:t>
            </a:r>
            <a:r>
              <a:rPr lang="ko-Kore-KR" altLang="en-US" dirty="0"/>
              <a:t>가 들어가지 않은 </a:t>
            </a:r>
            <a:r>
              <a:rPr lang="en-US" altLang="ko-Kore-KR" dirty="0"/>
              <a:t>input</a:t>
            </a:r>
            <a:r>
              <a:rPr lang="ko-Kore-KR" altLang="en-US" dirty="0"/>
              <a:t>에 대한 </a:t>
            </a:r>
            <a:r>
              <a:rPr lang="en-US" altLang="ko-Kore-KR" dirty="0"/>
              <a:t>output</a:t>
            </a:r>
            <a:r>
              <a:rPr lang="ko-Kore-KR" altLang="en-US" dirty="0"/>
              <a:t>과 </a:t>
            </a:r>
            <a:r>
              <a:rPr lang="en-US" altLang="ko-Kore-KR" dirty="0"/>
              <a:t>noise</a:t>
            </a:r>
            <a:r>
              <a:rPr lang="ko-Kore-KR" altLang="en-US" dirty="0"/>
              <a:t>가 들어간 </a:t>
            </a:r>
            <a:r>
              <a:rPr lang="en-US" altLang="ko-Kore-KR" dirty="0"/>
              <a:t>input</a:t>
            </a:r>
            <a:r>
              <a:rPr lang="ko-Kore-KR" altLang="en-US" dirty="0"/>
              <a:t>에 대한 </a:t>
            </a:r>
            <a:r>
              <a:rPr lang="en-US" altLang="ko-Kore-KR" dirty="0"/>
              <a:t>       </a:t>
            </a:r>
            <a:r>
              <a:rPr lang="ko-Kore-KR" altLang="en-US" dirty="0"/>
              <a:t>       </a:t>
            </a:r>
            <a:r>
              <a:rPr lang="en-US" altLang="ko-Kore-KR" dirty="0"/>
              <a:t>o</a:t>
            </a:r>
            <a:r>
              <a:rPr lang="en-US" altLang="ko-KR" dirty="0"/>
              <a:t>utput</a:t>
            </a:r>
            <a:r>
              <a:rPr lang="ko-KR" altLang="en-US" dirty="0"/>
              <a:t>에 대한 차이를 줄이도록 하는 학습 방법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kumimoji="1" lang="ko-Kore-KR" altLang="en-US" dirty="0"/>
              <a:t>계산량이 많음</a:t>
            </a:r>
            <a:endParaRPr kumimoji="1" lang="en-US" altLang="ko-Kore-KR" dirty="0"/>
          </a:p>
          <a:p>
            <a:pPr lvl="1"/>
            <a:r>
              <a:rPr lang="ko-Kore-KR" altLang="en-US" dirty="0"/>
              <a:t>특히</a:t>
            </a:r>
            <a:r>
              <a:rPr lang="en-US" altLang="ko-Kore-KR" dirty="0"/>
              <a:t>, Backward </a:t>
            </a:r>
            <a:r>
              <a:rPr lang="ko-Kore-KR" altLang="en-US" dirty="0"/>
              <a:t>계산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7493-F10E-8B43-B015-26161104E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823E2-3BA9-0B45-9D33-1BAA2004BECC}"/>
              </a:ext>
            </a:extLst>
          </p:cNvPr>
          <p:cNvGrpSpPr/>
          <p:nvPr/>
        </p:nvGrpSpPr>
        <p:grpSpPr>
          <a:xfrm>
            <a:off x="3584848" y="1556792"/>
            <a:ext cx="5606008" cy="1257300"/>
            <a:chOff x="3584848" y="1556792"/>
            <a:chExt cx="5606008" cy="1257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9D8243-8F08-6341-8492-B1C1D366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56" y="1556792"/>
              <a:ext cx="3733800" cy="1257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F246AB-1E0E-9D49-8983-DA51CA510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32"/>
            <a:stretch/>
          </p:blipFill>
          <p:spPr>
            <a:xfrm>
              <a:off x="3584848" y="1556792"/>
              <a:ext cx="1581944" cy="12573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92AE80-0E8E-8940-80C5-BE7E8E4F81E7}"/>
                </a:ext>
              </a:extLst>
            </p:cNvPr>
            <p:cNvSpPr txBox="1"/>
            <p:nvPr/>
          </p:nvSpPr>
          <p:spPr>
            <a:xfrm>
              <a:off x="5166792" y="1916832"/>
              <a:ext cx="29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6D65D-53DC-3B49-96A7-C1BCDC5B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R3F Method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4CDF9-06FE-334F-80C2-4A82D3D7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전체적인 모델의 변화량을 제한해서</a:t>
            </a:r>
            <a:r>
              <a:rPr lang="en-US" altLang="ko-Kore-KR" dirty="0"/>
              <a:t>, Pretrained model</a:t>
            </a:r>
            <a:r>
              <a:rPr lang="ko-Kore-KR" altLang="en-US" dirty="0"/>
              <a:t>의 확률분포에서 크게 벗어나지 않도록 한다</a:t>
            </a:r>
            <a:r>
              <a:rPr lang="en-US" altLang="ko-Kore-KR" dirty="0"/>
              <a:t>.</a:t>
            </a:r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여전히 </a:t>
            </a:r>
            <a:r>
              <a:rPr lang="en-US" altLang="ko-Kore-KR" dirty="0"/>
              <a:t>forward </a:t>
            </a:r>
            <a:r>
              <a:rPr lang="ko-Kore-KR" altLang="en-US" dirty="0"/>
              <a:t>계산을 두번 해야해서 계산량이 많지만</a:t>
            </a:r>
            <a:r>
              <a:rPr lang="en-US" altLang="ko-Kore-KR" dirty="0"/>
              <a:t>, </a:t>
            </a:r>
            <a:r>
              <a:rPr lang="ko-Kore-KR" altLang="en-US" dirty="0"/>
              <a:t>기존방법보다 적음</a:t>
            </a:r>
            <a:endParaRPr lang="en-US" altLang="ko-Kore-KR" dirty="0"/>
          </a:p>
          <a:p>
            <a:pPr lvl="1"/>
            <a:r>
              <a:rPr lang="en-US" altLang="ko-Kore-KR" dirty="0" err="1"/>
              <a:t>f,g</a:t>
            </a:r>
            <a:r>
              <a:rPr lang="en-US" altLang="ko-Kore-KR" dirty="0"/>
              <a:t> </a:t>
            </a:r>
            <a:r>
              <a:rPr lang="ko-Kore-KR" altLang="en-US" dirty="0"/>
              <a:t>두번</a:t>
            </a:r>
            <a:endParaRPr lang="en-US" altLang="ko-Kore-KR" dirty="0"/>
          </a:p>
          <a:p>
            <a:r>
              <a:rPr lang="en-US" altLang="ko-Kore-KR" dirty="0"/>
              <a:t>Extra Backward </a:t>
            </a:r>
            <a:r>
              <a:rPr lang="ko-Kore-KR" altLang="en-US" dirty="0"/>
              <a:t>계산이 필요치 않아 계산량이 줄음 </a:t>
            </a:r>
            <a:r>
              <a:rPr lang="en-US" altLang="ko-Kore-KR" dirty="0"/>
              <a:t>=</a:t>
            </a:r>
            <a:r>
              <a:rPr lang="en-US" altLang="ko-KR" dirty="0"/>
              <a:t>&gt; more efficient</a:t>
            </a:r>
          </a:p>
          <a:p>
            <a:r>
              <a:rPr lang="en-US" altLang="ko-Kore-KR" dirty="0"/>
              <a:t>+ </a:t>
            </a:r>
            <a:r>
              <a:rPr lang="ko-Kore-KR" altLang="en-US" dirty="0"/>
              <a:t>실험 했을 때</a:t>
            </a:r>
            <a:r>
              <a:rPr lang="en-US" altLang="ko-Kore-KR" dirty="0"/>
              <a:t>, </a:t>
            </a:r>
            <a:r>
              <a:rPr lang="ko-Kore-KR" altLang="en-US" dirty="0"/>
              <a:t>성능은 기존 방법과 차이가 없고</a:t>
            </a:r>
            <a:r>
              <a:rPr lang="en-US" altLang="ko-Kore-KR" dirty="0"/>
              <a:t>, </a:t>
            </a:r>
            <a:r>
              <a:rPr lang="ko-Kore-KR" altLang="en-US" dirty="0"/>
              <a:t>특히 </a:t>
            </a:r>
            <a:r>
              <a:rPr lang="en-US" altLang="ko-Kore-KR" dirty="0"/>
              <a:t>summarization</a:t>
            </a:r>
            <a:r>
              <a:rPr lang="ko-Kore-KR" altLang="en-US" dirty="0"/>
              <a:t>과 같은    </a:t>
            </a:r>
            <a:r>
              <a:rPr lang="en-US" altLang="ko-Kore-KR" dirty="0"/>
              <a:t>generation task</a:t>
            </a:r>
            <a:r>
              <a:rPr lang="ko-Kore-KR" altLang="en-US" dirty="0"/>
              <a:t>에서는 </a:t>
            </a:r>
            <a:r>
              <a:rPr lang="en-US" altLang="ko-Kore-KR" dirty="0" err="1"/>
              <a:t>sota</a:t>
            </a:r>
            <a:r>
              <a:rPr lang="ko-Kore-KR" altLang="en-US" dirty="0"/>
              <a:t>를 달성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04175-3B28-2A4F-B563-B9CAD3B06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A375E9-18D4-2E4B-A17F-229618465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"/>
          <a:stretch/>
        </p:blipFill>
        <p:spPr>
          <a:xfrm>
            <a:off x="376704" y="1969393"/>
            <a:ext cx="5586481" cy="811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CF2F-FF07-B942-BA19-B82C29118354}"/>
                  </a:ext>
                </a:extLst>
              </p:cNvPr>
              <p:cNvSpPr txBox="1"/>
              <p:nvPr/>
            </p:nvSpPr>
            <p:spPr>
              <a:xfrm>
                <a:off x="380921" y="3070405"/>
                <a:ext cx="60486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ore-KR" dirty="0"/>
                  <a:t>g: fine tuning </a:t>
                </a:r>
                <a:r>
                  <a:rPr lang="ko-Kore-KR" altLang="en-US" dirty="0"/>
                  <a:t>함수</a:t>
                </a:r>
                <a:r>
                  <a:rPr lang="en-US" altLang="ko-Kore-KR" dirty="0"/>
                  <a:t>, f: </a:t>
                </a:r>
                <a:r>
                  <a:rPr lang="en-US" altLang="ko-KR" dirty="0"/>
                  <a:t>pretrain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kumimoji="1" lang="en-US" altLang="ko-Kore-KR" b="1" dirty="0"/>
                  <a:t> =&gt; symmetric KL divergence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CF2F-FF07-B942-BA19-B82C2911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1" y="3070405"/>
                <a:ext cx="6048673" cy="954107"/>
              </a:xfrm>
              <a:prstGeom prst="rect">
                <a:avLst/>
              </a:prstGeom>
              <a:blipFill>
                <a:blip r:embed="rId3"/>
                <a:stretch>
                  <a:fillRect l="-209" t="-1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F6EF-4B5B-D540-8E6D-EE845541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ko-Kore-KR" dirty="0"/>
              <a:t>symmetric KL divergence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235D-47E3-6344-A2ED-32407851F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원래 </a:t>
                </a:r>
                <a:r>
                  <a:rPr kumimoji="1" lang="en-US" altLang="ko-Kore-KR" dirty="0"/>
                  <a:t>KL divergence</a:t>
                </a:r>
                <a:r>
                  <a:rPr kumimoji="1" lang="ko-Kore-KR" altLang="en-US" dirty="0"/>
                  <a:t>는 </a:t>
                </a:r>
                <a:r>
                  <a:rPr lang="en-US" altLang="ko-Kore-KR" dirty="0"/>
                  <a:t>asymmetric</a:t>
                </a:r>
              </a:p>
              <a:p>
                <a:endParaRPr kumimoji="1" lang="en-US" altLang="ko-Kore-KR" dirty="0"/>
              </a:p>
              <a:p>
                <a:r>
                  <a:rPr lang="en-US" altLang="ko-Kore-KR" dirty="0"/>
                  <a:t>SMART</a:t>
                </a:r>
                <a:endParaRPr kumimoji="1" lang="en-US" altLang="ko-Kore-KR" dirty="0"/>
              </a:p>
              <a:p>
                <a:r>
                  <a:rPr kumimoji="1" lang="ko-Kore-KR" altLang="en-US" dirty="0"/>
                  <a:t>모델의 </a:t>
                </a:r>
                <a:r>
                  <a:rPr kumimoji="1" lang="en-US" altLang="ko-Kore-KR" dirty="0"/>
                  <a:t>smoothness</a:t>
                </a:r>
                <a:r>
                  <a:rPr kumimoji="1" lang="ko-Kore-KR" altLang="en-US" dirty="0"/>
                  <a:t>를 </a:t>
                </a:r>
                <a:r>
                  <a:rPr kumimoji="1" lang="en-US" altLang="ko-Kore-KR" dirty="0"/>
                  <a:t>control</a:t>
                </a:r>
                <a:r>
                  <a:rPr kumimoji="1" lang="ko-Kore-KR" altLang="en-US" dirty="0"/>
                  <a:t>하기 위해 정의한 것</a:t>
                </a:r>
                <a:endParaRPr kumimoji="1" lang="en-US" altLang="ko-Kore-KR" dirty="0"/>
              </a:p>
              <a:p>
                <a:pPr lvl="1"/>
                <a:r>
                  <a:rPr kumimoji="1" lang="en-US" altLang="ko-Kore-KR" dirty="0"/>
                  <a:t>Smoothness &lt;-&gt; </a:t>
                </a:r>
                <a:r>
                  <a:rPr lang="en-US" altLang="ko-Kore-KR" dirty="0"/>
                  <a:t>model complexity</a:t>
                </a: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235D-47E3-6344-A2ED-32407851F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F50BE-CAD0-8346-AC79-59E6E3CD2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2027-76B7-3844-ACCB-EB36B8321624}"/>
              </a:ext>
            </a:extLst>
          </p:cNvPr>
          <p:cNvSpPr txBox="1"/>
          <p:nvPr/>
        </p:nvSpPr>
        <p:spPr>
          <a:xfrm>
            <a:off x="4659867" y="593473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0" dirty="0">
                <a:hlinkClick r:id="rId4"/>
              </a:rPr>
              <a:t>SMART: Robust and Efficient Fine-Tuning for Pre-trained Natural Language Models through Principled Regularized Optimization </a:t>
            </a:r>
            <a:endParaRPr lang="en" altLang="ko-Kore-KR" b="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155C99-C29D-7149-9179-1DB8336A8026}"/>
              </a:ext>
            </a:extLst>
          </p:cNvPr>
          <p:cNvGrpSpPr/>
          <p:nvPr/>
        </p:nvGrpSpPr>
        <p:grpSpPr>
          <a:xfrm>
            <a:off x="1928664" y="3212976"/>
            <a:ext cx="5616624" cy="2448272"/>
            <a:chOff x="560512" y="3356992"/>
            <a:chExt cx="3997251" cy="18502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A95515-D213-CE4F-BEAB-82F07599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12" y="3356992"/>
              <a:ext cx="3997251" cy="185025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4E5279D-710A-D848-8FA1-FF1E63C3A5AA}"/>
                    </a:ext>
                  </a:extLst>
                </p14:cNvPr>
                <p14:cNvContentPartPr/>
                <p14:nvPr/>
              </p14:nvContentPartPr>
              <p14:xfrm>
                <a:off x="805355" y="4183567"/>
                <a:ext cx="681840" cy="370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4E5279D-710A-D848-8FA1-FF1E63C3A5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548" y="41566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7236E8D-8157-7E4B-811A-608BCF96EA1E}"/>
                    </a:ext>
                  </a:extLst>
                </p14:cNvPr>
                <p14:cNvContentPartPr/>
                <p14:nvPr/>
              </p14:nvContentPartPr>
              <p14:xfrm>
                <a:off x="1487915" y="4114807"/>
                <a:ext cx="120960" cy="81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7236E8D-8157-7E4B-811A-608BCF96E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5101" y="4087596"/>
                  <a:ext cx="146331" cy="135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E53F5ED-4266-514F-A27C-13B8AAE30616}"/>
                    </a:ext>
                  </a:extLst>
                </p14:cNvPr>
                <p14:cNvContentPartPr/>
                <p14:nvPr/>
              </p14:nvContentPartPr>
              <p14:xfrm>
                <a:off x="1496915" y="4014007"/>
                <a:ext cx="99720" cy="130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E53F5ED-4266-514F-A27C-13B8AAE306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4321" y="39867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6C5EF89-10EE-4446-973F-5C457D8B269F}"/>
                    </a:ext>
                  </a:extLst>
                </p14:cNvPr>
                <p14:cNvContentPartPr/>
                <p14:nvPr/>
              </p14:nvContentPartPr>
              <p14:xfrm>
                <a:off x="2218959" y="4196167"/>
                <a:ext cx="681840" cy="370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6C5EF89-10EE-4446-973F-5C457D8B2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6152" y="41692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6557560-21B5-1441-82E2-52FD7E6B6728}"/>
                    </a:ext>
                  </a:extLst>
                </p14:cNvPr>
                <p14:cNvContentPartPr/>
                <p14:nvPr/>
              </p14:nvContentPartPr>
              <p14:xfrm>
                <a:off x="2910519" y="4026607"/>
                <a:ext cx="99720" cy="130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6557560-21B5-1441-82E2-52FD7E6B67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7925" y="39993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A6F7226-9E3F-DC46-A5B8-5C32C9914F1B}"/>
                    </a:ext>
                  </a:extLst>
                </p14:cNvPr>
                <p14:cNvContentPartPr/>
                <p14:nvPr/>
              </p14:nvContentPartPr>
              <p14:xfrm>
                <a:off x="3623261" y="4196167"/>
                <a:ext cx="681840" cy="37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A6F7226-9E3F-DC46-A5B8-5C32C9914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0454" y="41692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016DB90-0F7E-F24B-BD94-22E36F224053}"/>
                    </a:ext>
                  </a:extLst>
                </p14:cNvPr>
                <p14:cNvContentPartPr/>
                <p14:nvPr/>
              </p14:nvContentPartPr>
              <p14:xfrm>
                <a:off x="4314821" y="4026607"/>
                <a:ext cx="99720" cy="130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016DB90-0F7E-F24B-BD94-22E36F2240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2227" y="39993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A06196B-6B1C-E344-85CC-EB4EBA69A586}"/>
                    </a:ext>
                  </a:extLst>
                </p14:cNvPr>
                <p14:cNvContentPartPr/>
                <p14:nvPr/>
              </p14:nvContentPartPr>
              <p14:xfrm>
                <a:off x="2916395" y="4053247"/>
                <a:ext cx="116640" cy="115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A06196B-6B1C-E344-85CC-EB4EBA69A5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3834" y="4026308"/>
                  <a:ext cx="142019" cy="170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14D49CE-B52C-A549-BE90-46E528CCF017}"/>
                    </a:ext>
                  </a:extLst>
                </p14:cNvPr>
                <p14:cNvContentPartPr/>
                <p14:nvPr/>
              </p14:nvContentPartPr>
              <p14:xfrm>
                <a:off x="4300955" y="4215967"/>
                <a:ext cx="143640" cy="99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14D49CE-B52C-A549-BE90-46E528CCF0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8153" y="4188721"/>
                  <a:ext cx="168988" cy="1539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26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A09CD-2B0C-8647-BE65-8F91429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1D18642-CDD5-E24D-8E7E-BB45B860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8" y="1759744"/>
            <a:ext cx="9292415" cy="316835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F76DF-1757-4448-8AB4-AE395BBE3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DB3E-4CE5-C94D-8F23-461C037A8B8E}"/>
              </a:ext>
            </a:extLst>
          </p:cNvPr>
          <p:cNvSpPr txBox="1"/>
          <p:nvPr/>
        </p:nvSpPr>
        <p:spPr>
          <a:xfrm>
            <a:off x="344488" y="5085184"/>
            <a:ext cx="8078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0" dirty="0"/>
              <a:t>STD : traditional finetuning with </a:t>
            </a:r>
            <a:r>
              <a:rPr lang="en-US" altLang="ko-Kore-KR" b="0" dirty="0" err="1"/>
              <a:t>RoBERTa</a:t>
            </a:r>
            <a:endParaRPr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/>
              <a:t>STD++ : </a:t>
            </a:r>
            <a:r>
              <a:rPr lang="en-US" altLang="ko-Kore-KR" b="0" dirty="0"/>
              <a:t>Adam</a:t>
            </a:r>
            <a:r>
              <a:rPr lang="ko-Kore-KR" altLang="en-US" b="0" dirty="0"/>
              <a:t>의 </a:t>
            </a:r>
            <a:r>
              <a:rPr lang="en-US" altLang="ko-Kore-KR" b="0" dirty="0"/>
              <a:t>bias correction</a:t>
            </a:r>
            <a:r>
              <a:rPr lang="ko-Kore-KR" altLang="en-US" b="0" dirty="0"/>
              <a:t>을 쓴 </a:t>
            </a:r>
            <a:r>
              <a:rPr lang="en-US" altLang="ko-Kore-KR" b="0" dirty="0"/>
              <a:t>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 err="1"/>
              <a:t>FreeLB</a:t>
            </a:r>
            <a:r>
              <a:rPr kumimoji="1" lang="en-US" altLang="ko-Kore-KR" b="0" dirty="0"/>
              <a:t> </a:t>
            </a:r>
            <a:r>
              <a:rPr kumimoji="1" lang="en-US" altLang="ko-KR" b="0" dirty="0"/>
              <a:t>: adversarial loss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사용하여 </a:t>
            </a:r>
            <a:r>
              <a:rPr kumimoji="1" lang="en-US" altLang="ko-KR" b="0" dirty="0"/>
              <a:t>re</a:t>
            </a:r>
            <a:r>
              <a:rPr lang="en-US" altLang="ko-KR" b="0" dirty="0"/>
              <a:t>presentational collapse</a:t>
            </a:r>
            <a:r>
              <a:rPr lang="ko-KR" altLang="en-US" b="0" dirty="0" err="1"/>
              <a:t>를</a:t>
            </a:r>
            <a:r>
              <a:rPr lang="ko-KR" altLang="en-US" b="0" dirty="0"/>
              <a:t> 줄이고자 한 방법</a:t>
            </a:r>
            <a:endParaRPr kumimoji="1"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0" dirty="0"/>
              <a:t>SMART </a:t>
            </a:r>
            <a:r>
              <a:rPr lang="en-US" altLang="ko-KR" b="0" dirty="0"/>
              <a:t>: </a:t>
            </a:r>
            <a:r>
              <a:rPr lang="en-US" altLang="ko-KR" b="0" dirty="0" err="1"/>
              <a:t>smmothness</a:t>
            </a:r>
            <a:r>
              <a:rPr lang="en-US" altLang="ko-KR" b="0" dirty="0"/>
              <a:t> inducing adversarial regularization </a:t>
            </a:r>
            <a:endParaRPr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/>
              <a:t>R4F : </a:t>
            </a:r>
            <a:r>
              <a:rPr lang="en-US" altLang="ko-Kore-KR" b="0" dirty="0"/>
              <a:t>R3F</a:t>
            </a:r>
            <a:r>
              <a:rPr lang="ko-Kore-KR" altLang="en-US" b="0" dirty="0"/>
              <a:t>에 </a:t>
            </a:r>
            <a:r>
              <a:rPr lang="en-US" altLang="ko-Kore-KR" b="0" dirty="0"/>
              <a:t>constraint</a:t>
            </a:r>
            <a:r>
              <a:rPr lang="ko-Kore-KR" altLang="en-US" b="0" dirty="0"/>
              <a:t> 하나 더 추가한 것</a:t>
            </a:r>
            <a:r>
              <a:rPr lang="en-US" altLang="ko-Kore-KR" b="0" dirty="0"/>
              <a:t> </a:t>
            </a:r>
            <a:r>
              <a:rPr lang="en-US" altLang="ko-KR" b="0" dirty="0"/>
              <a:t>(smoothness</a:t>
            </a:r>
            <a:r>
              <a:rPr lang="ko-KR" altLang="en-US" b="0" dirty="0" err="1"/>
              <a:t>를</a:t>
            </a:r>
            <a:r>
              <a:rPr lang="ko-KR" altLang="en-US" b="0" dirty="0"/>
              <a:t> </a:t>
            </a:r>
            <a:r>
              <a:rPr lang="en-US" altLang="ko-KR" b="0" dirty="0"/>
              <a:t>control</a:t>
            </a:r>
            <a:r>
              <a:rPr lang="ko-KR" altLang="en-US" b="0" dirty="0"/>
              <a:t>하는 </a:t>
            </a:r>
            <a:r>
              <a:rPr lang="en-US" altLang="ko-KR" b="0" dirty="0"/>
              <a:t>constraint </a:t>
            </a:r>
            <a:r>
              <a:rPr lang="ko-KR" altLang="en-US" b="0" dirty="0"/>
              <a:t>추가</a:t>
            </a:r>
            <a:r>
              <a:rPr lang="en-US" altLang="ko-KR" b="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7E9B5-F889-8A46-A4FF-E45113F8B9EE}"/>
              </a:ext>
            </a:extLst>
          </p:cNvPr>
          <p:cNvSpPr txBox="1"/>
          <p:nvPr/>
        </p:nvSpPr>
        <p:spPr>
          <a:xfrm>
            <a:off x="2324709" y="141528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Best case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44784-4455-0A43-86B4-6954205967D2}"/>
              </a:ext>
            </a:extLst>
          </p:cNvPr>
          <p:cNvSpPr txBox="1"/>
          <p:nvPr/>
        </p:nvSpPr>
        <p:spPr>
          <a:xfrm>
            <a:off x="6910538" y="1415280"/>
            <a:ext cx="158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Median case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680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C7DD-DC0F-E84A-8C4B-DF831EC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Experiment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43A5F068-810D-A44F-ABB8-A53B7AE5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8" y="1380985"/>
            <a:ext cx="7464341" cy="24246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48C8C-D2B2-BF4A-A88E-3EF173BDB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87B273A-CFFC-D74F-B3BE-47D2363CD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5" y="4144295"/>
            <a:ext cx="8109657" cy="200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08F31-B65E-7F40-AEF9-22FC25D180F3}"/>
              </a:ext>
            </a:extLst>
          </p:cNvPr>
          <p:cNvSpPr txBox="1"/>
          <p:nvPr/>
        </p:nvSpPr>
        <p:spPr>
          <a:xfrm>
            <a:off x="443990" y="383277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Cross-lingual NLI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CA9E8-3E04-B044-8E4F-C8ED043D7D81}"/>
              </a:ext>
            </a:extLst>
          </p:cNvPr>
          <p:cNvSpPr txBox="1"/>
          <p:nvPr/>
        </p:nvSpPr>
        <p:spPr>
          <a:xfrm>
            <a:off x="416495" y="615017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Summarization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9323298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15942</TotalTime>
  <Words>915</Words>
  <Application>Microsoft Macintosh PowerPoint</Application>
  <PresentationFormat>A4 용지(210x297mm)</PresentationFormat>
  <Paragraphs>203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Monotype Sorts</vt:lpstr>
      <vt:lpstr>Times New Roman</vt:lpstr>
      <vt:lpstr>Wingdings</vt:lpstr>
      <vt:lpstr>XcodeSourceControl</vt:lpstr>
      <vt:lpstr>R3F</vt:lpstr>
      <vt:lpstr>R3F</vt:lpstr>
      <vt:lpstr>Background</vt:lpstr>
      <vt:lpstr>Introduction</vt:lpstr>
      <vt:lpstr>기존 방법</vt:lpstr>
      <vt:lpstr>R3F Method</vt:lpstr>
      <vt:lpstr>symmetric KL divergence</vt:lpstr>
      <vt:lpstr>Experiment </vt:lpstr>
      <vt:lpstr>Experiment </vt:lpstr>
      <vt:lpstr>특집호 논문</vt:lpstr>
      <vt:lpstr>구성 내용</vt:lpstr>
      <vt:lpstr>데이터셋 구축 과정</vt:lpstr>
      <vt:lpstr>Data triphone analysis</vt:lpstr>
      <vt:lpstr>Train 12500 / valid 250 / test 250 </vt:lpstr>
      <vt:lpstr>Train 12500 / valid 250 / test 250 </vt:lpstr>
      <vt:lpstr>Train/Valid/Test 간 triphone 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1034</cp:revision>
  <cp:lastPrinted>2018-01-22T13:46:10Z</cp:lastPrinted>
  <dcterms:created xsi:type="dcterms:W3CDTF">2013-03-03T01:08:41Z</dcterms:created>
  <dcterms:modified xsi:type="dcterms:W3CDTF">2022-03-04T05:16:10Z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