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78" r:id="rId2"/>
    <p:sldId id="310" r:id="rId3"/>
    <p:sldId id="317" r:id="rId4"/>
    <p:sldId id="330" r:id="rId5"/>
    <p:sldId id="331" r:id="rId6"/>
    <p:sldId id="316" r:id="rId7"/>
    <p:sldId id="323" r:id="rId8"/>
    <p:sldId id="322" r:id="rId9"/>
    <p:sldId id="324" r:id="rId10"/>
    <p:sldId id="325" r:id="rId11"/>
    <p:sldId id="313" r:id="rId12"/>
    <p:sldId id="326" r:id="rId13"/>
    <p:sldId id="327" r:id="rId14"/>
    <p:sldId id="329" r:id="rId15"/>
    <p:sldId id="336" r:id="rId16"/>
    <p:sldId id="337" r:id="rId17"/>
    <p:sldId id="339" r:id="rId18"/>
    <p:sldId id="338" r:id="rId19"/>
    <p:sldId id="318" r:id="rId20"/>
    <p:sldId id="321" r:id="rId21"/>
    <p:sldId id="332" r:id="rId22"/>
    <p:sldId id="335" r:id="rId23"/>
    <p:sldId id="334" r:id="rId24"/>
    <p:sldId id="333" r:id="rId25"/>
    <p:sldId id="319" r:id="rId26"/>
    <p:sldId id="320" r:id="rId27"/>
    <p:sldId id="309" r:id="rId28"/>
  </p:sldIdLst>
  <p:sldSz cx="9906000" cy="6858000" type="A4"/>
  <p:notesSz cx="6645275" cy="9777413"/>
  <p:defaultTextStyle>
    <a:defPPr>
      <a:defRPr lang="ko-KR"/>
    </a:defPPr>
    <a:lvl1pPr algn="l" rtl="0" eaLnBrk="0" fontAlgn="base" hangingPunct="0">
      <a:spcBef>
        <a:spcPct val="0"/>
      </a:spcBef>
      <a:spcAft>
        <a:spcPct val="0"/>
      </a:spcAft>
      <a:defRPr kumimoji="1" sz="1400" b="1" kern="1200">
        <a:solidFill>
          <a:schemeClr val="tx1"/>
        </a:solidFill>
        <a:latin typeface="Arial" charset="0"/>
        <a:ea typeface="돋움" pitchFamily="50" charset="-127"/>
        <a:cs typeface="+mn-cs"/>
      </a:defRPr>
    </a:lvl1pPr>
    <a:lvl2pPr marL="457200" algn="l" rtl="0" eaLnBrk="0" fontAlgn="base" hangingPunct="0">
      <a:spcBef>
        <a:spcPct val="0"/>
      </a:spcBef>
      <a:spcAft>
        <a:spcPct val="0"/>
      </a:spcAft>
      <a:defRPr kumimoji="1" sz="1400" b="1" kern="1200">
        <a:solidFill>
          <a:schemeClr val="tx1"/>
        </a:solidFill>
        <a:latin typeface="Arial" charset="0"/>
        <a:ea typeface="돋움" pitchFamily="50" charset="-127"/>
        <a:cs typeface="+mn-cs"/>
      </a:defRPr>
    </a:lvl2pPr>
    <a:lvl3pPr marL="914400" algn="l" rtl="0" eaLnBrk="0" fontAlgn="base" hangingPunct="0">
      <a:spcBef>
        <a:spcPct val="0"/>
      </a:spcBef>
      <a:spcAft>
        <a:spcPct val="0"/>
      </a:spcAft>
      <a:defRPr kumimoji="1" sz="1400" b="1" kern="1200">
        <a:solidFill>
          <a:schemeClr val="tx1"/>
        </a:solidFill>
        <a:latin typeface="Arial" charset="0"/>
        <a:ea typeface="돋움" pitchFamily="50" charset="-127"/>
        <a:cs typeface="+mn-cs"/>
      </a:defRPr>
    </a:lvl3pPr>
    <a:lvl4pPr marL="1371600" algn="l" rtl="0" eaLnBrk="0" fontAlgn="base" hangingPunct="0">
      <a:spcBef>
        <a:spcPct val="0"/>
      </a:spcBef>
      <a:spcAft>
        <a:spcPct val="0"/>
      </a:spcAft>
      <a:defRPr kumimoji="1" sz="1400" b="1" kern="1200">
        <a:solidFill>
          <a:schemeClr val="tx1"/>
        </a:solidFill>
        <a:latin typeface="Arial" charset="0"/>
        <a:ea typeface="돋움" pitchFamily="50" charset="-127"/>
        <a:cs typeface="+mn-cs"/>
      </a:defRPr>
    </a:lvl4pPr>
    <a:lvl5pPr marL="1828800" algn="l" rtl="0" eaLnBrk="0" fontAlgn="base" hangingPunct="0">
      <a:spcBef>
        <a:spcPct val="0"/>
      </a:spcBef>
      <a:spcAft>
        <a:spcPct val="0"/>
      </a:spcAft>
      <a:defRPr kumimoji="1" sz="1400" b="1" kern="1200">
        <a:solidFill>
          <a:schemeClr val="tx1"/>
        </a:solidFill>
        <a:latin typeface="Arial" charset="0"/>
        <a:ea typeface="돋움" pitchFamily="50" charset="-127"/>
        <a:cs typeface="+mn-cs"/>
      </a:defRPr>
    </a:lvl5pPr>
    <a:lvl6pPr marL="2286000" algn="l" defTabSz="914400" rtl="0" eaLnBrk="1" latinLnBrk="1" hangingPunct="1">
      <a:defRPr kumimoji="1" sz="1400" b="1" kern="1200">
        <a:solidFill>
          <a:schemeClr val="tx1"/>
        </a:solidFill>
        <a:latin typeface="Arial" charset="0"/>
        <a:ea typeface="돋움" pitchFamily="50" charset="-127"/>
        <a:cs typeface="+mn-cs"/>
      </a:defRPr>
    </a:lvl6pPr>
    <a:lvl7pPr marL="2743200" algn="l" defTabSz="914400" rtl="0" eaLnBrk="1" latinLnBrk="1" hangingPunct="1">
      <a:defRPr kumimoji="1" sz="1400" b="1" kern="1200">
        <a:solidFill>
          <a:schemeClr val="tx1"/>
        </a:solidFill>
        <a:latin typeface="Arial" charset="0"/>
        <a:ea typeface="돋움" pitchFamily="50" charset="-127"/>
        <a:cs typeface="+mn-cs"/>
      </a:defRPr>
    </a:lvl7pPr>
    <a:lvl8pPr marL="3200400" algn="l" defTabSz="914400" rtl="0" eaLnBrk="1" latinLnBrk="1" hangingPunct="1">
      <a:defRPr kumimoji="1" sz="1400" b="1" kern="1200">
        <a:solidFill>
          <a:schemeClr val="tx1"/>
        </a:solidFill>
        <a:latin typeface="Arial" charset="0"/>
        <a:ea typeface="돋움" pitchFamily="50" charset="-127"/>
        <a:cs typeface="+mn-cs"/>
      </a:defRPr>
    </a:lvl8pPr>
    <a:lvl9pPr marL="3657600" algn="l" defTabSz="914400" rtl="0" eaLnBrk="1" latinLnBrk="1" hangingPunct="1">
      <a:defRPr kumimoji="1" sz="1400" b="1" kern="1200">
        <a:solidFill>
          <a:schemeClr val="tx1"/>
        </a:solidFill>
        <a:latin typeface="Arial" charset="0"/>
        <a:ea typeface="돋움"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12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C0128"/>
    <a:srgbClr val="00CC00"/>
    <a:srgbClr val="FF7C80"/>
    <a:srgbClr val="737373"/>
    <a:srgbClr val="009900"/>
    <a:srgbClr val="99FFCC"/>
    <a:srgbClr val="F1ADAB"/>
    <a:srgbClr val="9966FF"/>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63" autoAdjust="0"/>
    <p:restoredTop sz="96340" autoAdjust="0"/>
  </p:normalViewPr>
  <p:slideViewPr>
    <p:cSldViewPr>
      <p:cViewPr varScale="1">
        <p:scale>
          <a:sx n="143" d="100"/>
          <a:sy n="143" d="100"/>
        </p:scale>
        <p:origin x="504" y="208"/>
      </p:cViewPr>
      <p:guideLst>
        <p:guide orient="horz" pos="2160"/>
        <p:guide pos="129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92" d="100"/>
          <a:sy n="92" d="100"/>
        </p:scale>
        <p:origin x="3272"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9050" y="33338"/>
            <a:ext cx="2886075" cy="455612"/>
          </a:xfrm>
          <a:prstGeom prst="rect">
            <a:avLst/>
          </a:prstGeom>
          <a:noFill/>
          <a:ln w="9525">
            <a:noFill/>
            <a:miter lim="800000"/>
            <a:headEnd/>
            <a:tailEnd/>
          </a:ln>
          <a:effectLst/>
        </p:spPr>
        <p:txBody>
          <a:bodyPr vert="horz" wrap="square" lIns="18789" tIns="0" rIns="18789" bIns="0" numCol="1" anchor="t" anchorCtr="0" compatLnSpc="1">
            <a:prstTxWarp prst="textNoShape">
              <a:avLst/>
            </a:prstTxWarp>
          </a:bodyPr>
          <a:lstStyle>
            <a:lvl1pPr defTabSz="919163">
              <a:defRPr sz="1000" b="0" i="1">
                <a:latin typeface="Arial" pitchFamily="34" charset="0"/>
              </a:defRPr>
            </a:lvl1pPr>
          </a:lstStyle>
          <a:p>
            <a:pPr>
              <a:defRPr/>
            </a:pPr>
            <a:endParaRPr lang="en-US" altLang="ko-KR"/>
          </a:p>
        </p:txBody>
      </p:sp>
      <p:sp>
        <p:nvSpPr>
          <p:cNvPr id="4099" name="Rectangle 3"/>
          <p:cNvSpPr>
            <a:spLocks noGrp="1" noChangeArrowheads="1"/>
          </p:cNvSpPr>
          <p:nvPr>
            <p:ph type="dt" sz="quarter" idx="1"/>
          </p:nvPr>
        </p:nvSpPr>
        <p:spPr bwMode="auto">
          <a:xfrm>
            <a:off x="3778250" y="33338"/>
            <a:ext cx="2886075" cy="455612"/>
          </a:xfrm>
          <a:prstGeom prst="rect">
            <a:avLst/>
          </a:prstGeom>
          <a:noFill/>
          <a:ln w="9525">
            <a:noFill/>
            <a:miter lim="800000"/>
            <a:headEnd/>
            <a:tailEnd/>
          </a:ln>
          <a:effectLst/>
        </p:spPr>
        <p:txBody>
          <a:bodyPr vert="horz" wrap="square" lIns="18789" tIns="0" rIns="18789" bIns="0" numCol="1" anchor="t" anchorCtr="0" compatLnSpc="1">
            <a:prstTxWarp prst="textNoShape">
              <a:avLst/>
            </a:prstTxWarp>
          </a:bodyPr>
          <a:lstStyle>
            <a:lvl1pPr algn="r" defTabSz="919163">
              <a:defRPr sz="1000" b="0" i="1">
                <a:latin typeface="Arial" pitchFamily="34" charset="0"/>
              </a:defRPr>
            </a:lvl1pPr>
          </a:lstStyle>
          <a:p>
            <a:pPr>
              <a:defRPr/>
            </a:pPr>
            <a:endParaRPr lang="en-US" altLang="ko-KR"/>
          </a:p>
        </p:txBody>
      </p:sp>
      <p:sp>
        <p:nvSpPr>
          <p:cNvPr id="4100" name="Rectangle 4"/>
          <p:cNvSpPr>
            <a:spLocks noGrp="1" noChangeArrowheads="1"/>
          </p:cNvSpPr>
          <p:nvPr>
            <p:ph type="ftr" sz="quarter" idx="2"/>
          </p:nvPr>
        </p:nvSpPr>
        <p:spPr bwMode="auto">
          <a:xfrm>
            <a:off x="-19050" y="9288463"/>
            <a:ext cx="2886075" cy="455612"/>
          </a:xfrm>
          <a:prstGeom prst="rect">
            <a:avLst/>
          </a:prstGeom>
          <a:noFill/>
          <a:ln w="9525">
            <a:noFill/>
            <a:miter lim="800000"/>
            <a:headEnd/>
            <a:tailEnd/>
          </a:ln>
          <a:effectLst/>
        </p:spPr>
        <p:txBody>
          <a:bodyPr vert="horz" wrap="square" lIns="18789" tIns="0" rIns="18789" bIns="0" numCol="1" anchor="b" anchorCtr="0" compatLnSpc="1">
            <a:prstTxWarp prst="textNoShape">
              <a:avLst/>
            </a:prstTxWarp>
          </a:bodyPr>
          <a:lstStyle>
            <a:lvl1pPr defTabSz="919163">
              <a:defRPr sz="1000" b="0" i="1">
                <a:latin typeface="Arial" pitchFamily="34" charset="0"/>
              </a:defRPr>
            </a:lvl1pPr>
          </a:lstStyle>
          <a:p>
            <a:pPr>
              <a:defRPr/>
            </a:pPr>
            <a:endParaRPr lang="en-US" altLang="ko-KR"/>
          </a:p>
        </p:txBody>
      </p:sp>
      <p:sp>
        <p:nvSpPr>
          <p:cNvPr id="4101" name="Rectangle 5"/>
          <p:cNvSpPr>
            <a:spLocks noGrp="1" noChangeArrowheads="1"/>
          </p:cNvSpPr>
          <p:nvPr>
            <p:ph type="sldNum" sz="quarter" idx="3"/>
          </p:nvPr>
        </p:nvSpPr>
        <p:spPr bwMode="auto">
          <a:xfrm>
            <a:off x="3778250" y="9288463"/>
            <a:ext cx="2886075" cy="455612"/>
          </a:xfrm>
          <a:prstGeom prst="rect">
            <a:avLst/>
          </a:prstGeom>
          <a:noFill/>
          <a:ln w="9525">
            <a:noFill/>
            <a:miter lim="800000"/>
            <a:headEnd/>
            <a:tailEnd/>
          </a:ln>
          <a:effectLst/>
        </p:spPr>
        <p:txBody>
          <a:bodyPr vert="horz" wrap="square" lIns="18789" tIns="0" rIns="18789" bIns="0" numCol="1" anchor="b" anchorCtr="0" compatLnSpc="1">
            <a:prstTxWarp prst="textNoShape">
              <a:avLst/>
            </a:prstTxWarp>
          </a:bodyPr>
          <a:lstStyle>
            <a:lvl1pPr algn="r" defTabSz="919163">
              <a:defRPr sz="1000" b="0" i="1">
                <a:latin typeface="Arial" pitchFamily="34" charset="0"/>
              </a:defRPr>
            </a:lvl1pPr>
          </a:lstStyle>
          <a:p>
            <a:pPr>
              <a:defRPr/>
            </a:pPr>
            <a:fld id="{B7A15F01-B463-4F81-BA24-A997AA7F94AF}" type="slidenum">
              <a:rPr lang="en-US" altLang="ko-KR"/>
              <a:pPr>
                <a:defRPr/>
              </a:pPr>
              <a:t>‹#›</a:t>
            </a:fld>
            <a:endParaRPr lang="en-US" altLang="ko-KR"/>
          </a:p>
        </p:txBody>
      </p:sp>
    </p:spTree>
    <p:extLst>
      <p:ext uri="{BB962C8B-B14F-4D97-AF65-F5344CB8AC3E}">
        <p14:creationId xmlns:p14="http://schemas.microsoft.com/office/powerpoint/2010/main" val="21139765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881313" cy="488950"/>
          </a:xfrm>
          <a:prstGeom prst="rect">
            <a:avLst/>
          </a:prstGeom>
          <a:noFill/>
          <a:ln w="9525">
            <a:noFill/>
            <a:miter lim="800000"/>
            <a:headEnd/>
            <a:tailEnd/>
          </a:ln>
          <a:effectLst/>
        </p:spPr>
        <p:txBody>
          <a:bodyPr vert="horz" wrap="square" lIns="18789" tIns="0" rIns="18789" bIns="0" numCol="1" anchor="t" anchorCtr="0" compatLnSpc="1">
            <a:prstTxWarp prst="textNoShape">
              <a:avLst/>
            </a:prstTxWarp>
          </a:bodyPr>
          <a:lstStyle>
            <a:lvl1pPr defTabSz="889000">
              <a:defRPr sz="1000" b="0" i="1">
                <a:latin typeface="Arial" pitchFamily="34" charset="0"/>
              </a:defRPr>
            </a:lvl1pPr>
          </a:lstStyle>
          <a:p>
            <a:pPr>
              <a:defRPr/>
            </a:pPr>
            <a:endParaRPr lang="en-US" altLang="ko-KR"/>
          </a:p>
        </p:txBody>
      </p:sp>
      <p:sp>
        <p:nvSpPr>
          <p:cNvPr id="2051" name="Rectangle 3"/>
          <p:cNvSpPr>
            <a:spLocks noGrp="1" noChangeArrowheads="1"/>
          </p:cNvSpPr>
          <p:nvPr>
            <p:ph type="dt" idx="1"/>
          </p:nvPr>
        </p:nvSpPr>
        <p:spPr bwMode="auto">
          <a:xfrm>
            <a:off x="3765550" y="0"/>
            <a:ext cx="2881313" cy="488950"/>
          </a:xfrm>
          <a:prstGeom prst="rect">
            <a:avLst/>
          </a:prstGeom>
          <a:noFill/>
          <a:ln w="9525">
            <a:noFill/>
            <a:miter lim="800000"/>
            <a:headEnd/>
            <a:tailEnd/>
          </a:ln>
          <a:effectLst/>
        </p:spPr>
        <p:txBody>
          <a:bodyPr vert="horz" wrap="square" lIns="18789" tIns="0" rIns="18789" bIns="0" numCol="1" anchor="t" anchorCtr="0" compatLnSpc="1">
            <a:prstTxWarp prst="textNoShape">
              <a:avLst/>
            </a:prstTxWarp>
          </a:bodyPr>
          <a:lstStyle>
            <a:lvl1pPr algn="r" defTabSz="889000">
              <a:defRPr sz="1000" b="0" i="1">
                <a:latin typeface="Arial" pitchFamily="34" charset="0"/>
              </a:defRPr>
            </a:lvl1pPr>
          </a:lstStyle>
          <a:p>
            <a:pPr>
              <a:defRPr/>
            </a:pPr>
            <a:endParaRPr lang="en-US" altLang="ko-KR"/>
          </a:p>
        </p:txBody>
      </p:sp>
      <p:sp>
        <p:nvSpPr>
          <p:cNvPr id="48132" name="Rectangle 4"/>
          <p:cNvSpPr>
            <a:spLocks noGrp="1" noRot="1" noChangeAspect="1" noChangeArrowheads="1" noTextEdit="1"/>
          </p:cNvSpPr>
          <p:nvPr>
            <p:ph type="sldImg" idx="2"/>
          </p:nvPr>
        </p:nvSpPr>
        <p:spPr bwMode="auto">
          <a:xfrm>
            <a:off x="685800" y="742950"/>
            <a:ext cx="5273675" cy="36512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887413" y="4645025"/>
            <a:ext cx="4870450" cy="4398963"/>
          </a:xfrm>
          <a:prstGeom prst="rect">
            <a:avLst/>
          </a:prstGeom>
          <a:noFill/>
          <a:ln w="9525">
            <a:noFill/>
            <a:miter lim="800000"/>
            <a:headEnd/>
            <a:tailEnd/>
          </a:ln>
          <a:effectLst/>
        </p:spPr>
        <p:txBody>
          <a:bodyPr vert="horz" wrap="square" lIns="90814" tIns="45407" rIns="90814" bIns="45407" numCol="1" anchor="t" anchorCtr="0" compatLnSpc="1">
            <a:prstTxWarp prst="textNoShape">
              <a:avLst/>
            </a:prstTxWarp>
          </a:bodyPr>
          <a:lstStyle/>
          <a:p>
            <a:pPr lvl="0"/>
            <a:r>
              <a:rPr lang="ko-KR" altLang="en-US" noProof="0"/>
              <a:t>마스터 문자열 유형 편집</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2054" name="Rectangle 6"/>
          <p:cNvSpPr>
            <a:spLocks noGrp="1" noChangeArrowheads="1"/>
          </p:cNvSpPr>
          <p:nvPr>
            <p:ph type="ftr" sz="quarter" idx="4"/>
          </p:nvPr>
        </p:nvSpPr>
        <p:spPr bwMode="auto">
          <a:xfrm>
            <a:off x="-1588" y="9288463"/>
            <a:ext cx="2881313" cy="488950"/>
          </a:xfrm>
          <a:prstGeom prst="rect">
            <a:avLst/>
          </a:prstGeom>
          <a:noFill/>
          <a:ln w="9525">
            <a:noFill/>
            <a:miter lim="800000"/>
            <a:headEnd/>
            <a:tailEnd/>
          </a:ln>
          <a:effectLst/>
        </p:spPr>
        <p:txBody>
          <a:bodyPr vert="horz" wrap="square" lIns="18789" tIns="0" rIns="18789" bIns="0" numCol="1" anchor="b" anchorCtr="0" compatLnSpc="1">
            <a:prstTxWarp prst="textNoShape">
              <a:avLst/>
            </a:prstTxWarp>
          </a:bodyPr>
          <a:lstStyle>
            <a:lvl1pPr defTabSz="889000">
              <a:defRPr sz="1000" b="0" i="1">
                <a:latin typeface="Arial" pitchFamily="34" charset="0"/>
              </a:defRPr>
            </a:lvl1pPr>
          </a:lstStyle>
          <a:p>
            <a:pPr>
              <a:defRPr/>
            </a:pPr>
            <a:endParaRPr lang="en-US" altLang="ko-KR"/>
          </a:p>
        </p:txBody>
      </p:sp>
      <p:sp>
        <p:nvSpPr>
          <p:cNvPr id="2055" name="Rectangle 7"/>
          <p:cNvSpPr>
            <a:spLocks noGrp="1" noChangeArrowheads="1"/>
          </p:cNvSpPr>
          <p:nvPr>
            <p:ph type="sldNum" sz="quarter" idx="5"/>
          </p:nvPr>
        </p:nvSpPr>
        <p:spPr bwMode="auto">
          <a:xfrm>
            <a:off x="3765550" y="9288463"/>
            <a:ext cx="2881313" cy="488950"/>
          </a:xfrm>
          <a:prstGeom prst="rect">
            <a:avLst/>
          </a:prstGeom>
          <a:noFill/>
          <a:ln w="9525">
            <a:noFill/>
            <a:miter lim="800000"/>
            <a:headEnd/>
            <a:tailEnd/>
          </a:ln>
          <a:effectLst/>
        </p:spPr>
        <p:txBody>
          <a:bodyPr vert="horz" wrap="square" lIns="18789" tIns="0" rIns="18789" bIns="0" numCol="1" anchor="b" anchorCtr="0" compatLnSpc="1">
            <a:prstTxWarp prst="textNoShape">
              <a:avLst/>
            </a:prstTxWarp>
          </a:bodyPr>
          <a:lstStyle>
            <a:lvl1pPr algn="r" defTabSz="889000">
              <a:defRPr sz="1000" b="0" i="1">
                <a:latin typeface="Arial" pitchFamily="34" charset="0"/>
              </a:defRPr>
            </a:lvl1pPr>
          </a:lstStyle>
          <a:p>
            <a:pPr>
              <a:defRPr/>
            </a:pPr>
            <a:fld id="{1B1C82E0-4972-4786-BE92-922525F7870D}" type="slidenum">
              <a:rPr lang="en-US" altLang="ko-KR"/>
              <a:pPr>
                <a:defRPr/>
              </a:pPr>
              <a:t>‹#›</a:t>
            </a:fld>
            <a:endParaRPr lang="en-US" altLang="ko-KR"/>
          </a:p>
        </p:txBody>
      </p:sp>
    </p:spTree>
    <p:extLst>
      <p:ext uri="{BB962C8B-B14F-4D97-AF65-F5344CB8AC3E}">
        <p14:creationId xmlns:p14="http://schemas.microsoft.com/office/powerpoint/2010/main" val="1979085263"/>
      </p:ext>
    </p:extLst>
  </p:cSld>
  <p:clrMap bg1="lt1" tx1="dk1" bg2="lt2" tx2="dk2" accent1="accent1" accent2="accent2" accent3="accent3" accent4="accent4" accent5="accent5" accent6="accent6" hlink="hlink" folHlink="folHlink"/>
  <p:notesStyle>
    <a:lvl1pPr algn="l" defTabSz="752475" rtl="0" eaLnBrk="0" fontAlgn="base" hangingPunct="0">
      <a:spcBef>
        <a:spcPct val="30000"/>
      </a:spcBef>
      <a:spcAft>
        <a:spcPct val="0"/>
      </a:spcAft>
      <a:defRPr kumimoji="1" sz="1200" kern="1200">
        <a:solidFill>
          <a:schemeClr val="tx1"/>
        </a:solidFill>
        <a:latin typeface="Arial" pitchFamily="34" charset="0"/>
        <a:ea typeface="돋움" pitchFamily="50" charset="-127"/>
        <a:cs typeface="+mn-cs"/>
      </a:defRPr>
    </a:lvl1pPr>
    <a:lvl2pPr marL="454025" algn="l" defTabSz="752475" rtl="0" eaLnBrk="0" fontAlgn="base" hangingPunct="0">
      <a:spcBef>
        <a:spcPct val="30000"/>
      </a:spcBef>
      <a:spcAft>
        <a:spcPct val="0"/>
      </a:spcAft>
      <a:defRPr kumimoji="1" sz="1200" kern="1200">
        <a:solidFill>
          <a:schemeClr val="tx1"/>
        </a:solidFill>
        <a:latin typeface="Arial" pitchFamily="34" charset="0"/>
        <a:ea typeface="돋움" pitchFamily="50" charset="-127"/>
        <a:cs typeface="+mn-cs"/>
      </a:defRPr>
    </a:lvl2pPr>
    <a:lvl3pPr marL="908050" algn="l" defTabSz="752475" rtl="0" eaLnBrk="0" fontAlgn="base" hangingPunct="0">
      <a:spcBef>
        <a:spcPct val="30000"/>
      </a:spcBef>
      <a:spcAft>
        <a:spcPct val="0"/>
      </a:spcAft>
      <a:defRPr kumimoji="1" sz="1200" kern="1200">
        <a:solidFill>
          <a:schemeClr val="tx1"/>
        </a:solidFill>
        <a:latin typeface="Arial" pitchFamily="34" charset="0"/>
        <a:ea typeface="돋움" pitchFamily="50" charset="-127"/>
        <a:cs typeface="+mn-cs"/>
      </a:defRPr>
    </a:lvl3pPr>
    <a:lvl4pPr marL="1360488" algn="l" defTabSz="752475" rtl="0" eaLnBrk="0" fontAlgn="base" hangingPunct="0">
      <a:spcBef>
        <a:spcPct val="30000"/>
      </a:spcBef>
      <a:spcAft>
        <a:spcPct val="0"/>
      </a:spcAft>
      <a:defRPr kumimoji="1" sz="1200" kern="1200">
        <a:solidFill>
          <a:schemeClr val="tx1"/>
        </a:solidFill>
        <a:latin typeface="Arial" pitchFamily="34" charset="0"/>
        <a:ea typeface="돋움" pitchFamily="50" charset="-127"/>
        <a:cs typeface="+mn-cs"/>
      </a:defRPr>
    </a:lvl4pPr>
    <a:lvl5pPr marL="1817688" algn="l" defTabSz="752475" rtl="0" eaLnBrk="0" fontAlgn="base" hangingPunct="0">
      <a:spcBef>
        <a:spcPct val="30000"/>
      </a:spcBef>
      <a:spcAft>
        <a:spcPct val="0"/>
      </a:spcAft>
      <a:defRPr kumimoji="1" sz="1200" kern="1200">
        <a:solidFill>
          <a:schemeClr val="tx1"/>
        </a:solidFill>
        <a:latin typeface="Arial" pitchFamily="34" charset="0"/>
        <a:ea typeface="돋움"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sz="1200" b="0" i="0" kern="1200" dirty="0">
                <a:solidFill>
                  <a:schemeClr val="tx1"/>
                </a:solidFill>
                <a:effectLst/>
                <a:latin typeface="Arial" pitchFamily="34" charset="0"/>
                <a:ea typeface="돋움" pitchFamily="50" charset="-127"/>
                <a:cs typeface="+mn-cs"/>
              </a:rPr>
              <a:t>어떤 분야인지</a:t>
            </a:r>
            <a:r>
              <a:rPr kumimoji="1" lang="en-US" altLang="ko-KR" sz="1200" b="0" i="0" kern="1200" dirty="0">
                <a:solidFill>
                  <a:schemeClr val="tx1"/>
                </a:solidFill>
                <a:effectLst/>
                <a:latin typeface="Arial" pitchFamily="34" charset="0"/>
                <a:ea typeface="돋움" pitchFamily="50" charset="-127"/>
                <a:cs typeface="+mn-cs"/>
              </a:rPr>
              <a:t>, </a:t>
            </a:r>
            <a:r>
              <a:rPr kumimoji="1" lang="ko-KR" altLang="en-US" sz="1200" b="0" i="0" kern="1200" dirty="0">
                <a:solidFill>
                  <a:schemeClr val="tx1"/>
                </a:solidFill>
                <a:effectLst/>
                <a:latin typeface="Arial" pitchFamily="34" charset="0"/>
                <a:ea typeface="돋움" pitchFamily="50" charset="-127"/>
                <a:cs typeface="+mn-cs"/>
              </a:rPr>
              <a:t>현재 기술적 수준</a:t>
            </a:r>
            <a:r>
              <a:rPr kumimoji="1" lang="en-US" altLang="ko-KR" sz="1200" b="0" i="0" kern="1200" dirty="0">
                <a:solidFill>
                  <a:schemeClr val="tx1"/>
                </a:solidFill>
                <a:effectLst/>
                <a:latin typeface="Arial" pitchFamily="34" charset="0"/>
                <a:ea typeface="돋움" pitchFamily="50" charset="-127"/>
                <a:cs typeface="+mn-cs"/>
              </a:rPr>
              <a:t>, </a:t>
            </a:r>
            <a:r>
              <a:rPr kumimoji="1" lang="ko-KR" altLang="en-US" sz="1200" b="0" i="0" kern="1200" dirty="0">
                <a:solidFill>
                  <a:schemeClr val="tx1"/>
                </a:solidFill>
                <a:effectLst/>
                <a:latin typeface="Arial" pitchFamily="34" charset="0"/>
                <a:ea typeface="돋움" pitchFamily="50" charset="-127"/>
                <a:cs typeface="+mn-cs"/>
              </a:rPr>
              <a:t>관련 논문 등</a:t>
            </a:r>
          </a:p>
          <a:p>
            <a:r>
              <a:rPr kumimoji="1" lang="ko-KR" altLang="en-US" sz="1200" b="0" i="0" kern="1200" dirty="0">
                <a:solidFill>
                  <a:schemeClr val="tx1"/>
                </a:solidFill>
                <a:effectLst/>
                <a:latin typeface="Arial" pitchFamily="34" charset="0"/>
                <a:ea typeface="돋움" pitchFamily="50" charset="-127"/>
                <a:cs typeface="+mn-cs"/>
              </a:rPr>
              <a:t>해당 분야에 대한 본인의 의견</a:t>
            </a:r>
            <a:r>
              <a:rPr kumimoji="1" lang="en-US" altLang="ko-KR" sz="1200" b="0" i="0" kern="1200" dirty="0">
                <a:solidFill>
                  <a:schemeClr val="tx1"/>
                </a:solidFill>
                <a:effectLst/>
                <a:latin typeface="Arial" pitchFamily="34" charset="0"/>
                <a:ea typeface="돋움" pitchFamily="50" charset="-127"/>
                <a:cs typeface="+mn-cs"/>
              </a:rPr>
              <a:t>, </a:t>
            </a:r>
            <a:r>
              <a:rPr kumimoji="1" lang="ko-KR" altLang="en-US" sz="1200" b="0" i="0" kern="1200" dirty="0">
                <a:solidFill>
                  <a:schemeClr val="tx1"/>
                </a:solidFill>
                <a:effectLst/>
                <a:latin typeface="Arial" pitchFamily="34" charset="0"/>
                <a:ea typeface="돋움" pitchFamily="50" charset="-127"/>
                <a:cs typeface="+mn-cs"/>
              </a:rPr>
              <a:t>생각 등</a:t>
            </a:r>
          </a:p>
          <a:p>
            <a:r>
              <a:rPr kumimoji="1" lang="ko-KR" altLang="en-US" sz="1200" b="0" i="0" kern="1200" dirty="0">
                <a:solidFill>
                  <a:schemeClr val="tx1"/>
                </a:solidFill>
                <a:effectLst/>
                <a:latin typeface="Arial" pitchFamily="34" charset="0"/>
                <a:ea typeface="돋움" pitchFamily="50" charset="-127"/>
                <a:cs typeface="+mn-cs"/>
              </a:rPr>
              <a:t>다음 주 월요일에 교수님께 발표를 하고 각 주제에 대해서 이야기를 해볼 예정입니다</a:t>
            </a:r>
            <a:r>
              <a:rPr kumimoji="1" lang="en-US" altLang="ko-KR" sz="1200" b="0" i="0" kern="1200" dirty="0">
                <a:solidFill>
                  <a:schemeClr val="tx1"/>
                </a:solidFill>
                <a:effectLst/>
                <a:latin typeface="Arial" pitchFamily="34" charset="0"/>
                <a:ea typeface="돋움" pitchFamily="50" charset="-127"/>
                <a:cs typeface="+mn-cs"/>
              </a:rPr>
              <a:t>. </a:t>
            </a:r>
            <a:r>
              <a:rPr kumimoji="1" lang="ko-KR" altLang="en-US" sz="1200" b="0" i="0" kern="1200" dirty="0">
                <a:solidFill>
                  <a:schemeClr val="tx1"/>
                </a:solidFill>
                <a:effectLst/>
                <a:latin typeface="Arial" pitchFamily="34" charset="0"/>
                <a:ea typeface="돋움" pitchFamily="50" charset="-127"/>
                <a:cs typeface="+mn-cs"/>
              </a:rPr>
              <a:t>작성은 </a:t>
            </a:r>
            <a:r>
              <a:rPr kumimoji="1" lang="en-US" altLang="ko-Kore-KR" sz="1200" b="0" i="0" kern="1200" dirty="0" err="1">
                <a:solidFill>
                  <a:schemeClr val="tx1"/>
                </a:solidFill>
                <a:effectLst/>
                <a:latin typeface="Arial" pitchFamily="34" charset="0"/>
                <a:ea typeface="돋움" pitchFamily="50" charset="-127"/>
                <a:cs typeface="+mn-cs"/>
              </a:rPr>
              <a:t>github</a:t>
            </a:r>
            <a:r>
              <a:rPr kumimoji="1" lang="en-US" altLang="ko-Kore-KR" sz="1200" b="0" i="0" kern="1200" dirty="0">
                <a:solidFill>
                  <a:schemeClr val="tx1"/>
                </a:solidFill>
                <a:effectLst/>
                <a:latin typeface="Arial" pitchFamily="34" charset="0"/>
                <a:ea typeface="돋움" pitchFamily="50" charset="-127"/>
                <a:cs typeface="+mn-cs"/>
              </a:rPr>
              <a:t> </a:t>
            </a:r>
            <a:r>
              <a:rPr kumimoji="1" lang="ko-KR" altLang="en-US" sz="1200" b="0" i="0" kern="1200" dirty="0">
                <a:solidFill>
                  <a:schemeClr val="tx1"/>
                </a:solidFill>
                <a:effectLst/>
                <a:latin typeface="Arial" pitchFamily="34" charset="0"/>
                <a:ea typeface="돋움" pitchFamily="50" charset="-127"/>
                <a:cs typeface="+mn-cs"/>
              </a:rPr>
              <a:t>이슈 게시판에 올려놓은 슬라이드 템플릿을 활용해서 해 주시기 바랍니다</a:t>
            </a:r>
            <a:r>
              <a:rPr kumimoji="1" lang="en-US" altLang="ko-KR" sz="1200" b="0" i="0" kern="1200" dirty="0">
                <a:solidFill>
                  <a:schemeClr val="tx1"/>
                </a:solidFill>
                <a:effectLst/>
                <a:latin typeface="Arial" pitchFamily="34" charset="0"/>
                <a:ea typeface="돋움" pitchFamily="50" charset="-127"/>
                <a:cs typeface="+mn-cs"/>
              </a:rPr>
              <a:t>.</a:t>
            </a:r>
          </a:p>
          <a:p>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1</a:t>
            </a:fld>
            <a:endParaRPr lang="en-US" altLang="ko-KR"/>
          </a:p>
        </p:txBody>
      </p:sp>
    </p:spTree>
    <p:extLst>
      <p:ext uri="{BB962C8B-B14F-4D97-AF65-F5344CB8AC3E}">
        <p14:creationId xmlns:p14="http://schemas.microsoft.com/office/powerpoint/2010/main" val="271120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2</a:t>
            </a:fld>
            <a:endParaRPr lang="en-US" altLang="ko-KR"/>
          </a:p>
        </p:txBody>
      </p:sp>
    </p:spTree>
    <p:extLst>
      <p:ext uri="{BB962C8B-B14F-4D97-AF65-F5344CB8AC3E}">
        <p14:creationId xmlns:p14="http://schemas.microsoft.com/office/powerpoint/2010/main" val="3519843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4</a:t>
            </a:fld>
            <a:endParaRPr lang="en-US" altLang="ko-KR"/>
          </a:p>
        </p:txBody>
      </p:sp>
    </p:spTree>
    <p:extLst>
      <p:ext uri="{BB962C8B-B14F-4D97-AF65-F5344CB8AC3E}">
        <p14:creationId xmlns:p14="http://schemas.microsoft.com/office/powerpoint/2010/main" val="4100467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752475" rtl="0" eaLnBrk="0" fontAlgn="base" latinLnBrk="0" hangingPunct="0">
              <a:lnSpc>
                <a:spcPct val="100000"/>
              </a:lnSpc>
              <a:spcBef>
                <a:spcPct val="30000"/>
              </a:spcBef>
              <a:spcAft>
                <a:spcPct val="0"/>
              </a:spcAft>
              <a:buClrTx/>
              <a:buSzTx/>
              <a:buFontTx/>
              <a:buNone/>
              <a:tabLst/>
              <a:defRPr/>
            </a:pPr>
            <a:r>
              <a:rPr kumimoji="1" lang="en-US" altLang="ko-Kore-KR" dirty="0"/>
              <a:t>Affine coupling layer : </a:t>
            </a:r>
            <a:r>
              <a:rPr kumimoji="1" lang="en-US" altLang="ko-Kore-KR" sz="1200" kern="1200" dirty="0">
                <a:solidFill>
                  <a:schemeClr val="tx1"/>
                </a:solidFill>
                <a:effectLst/>
                <a:latin typeface="Arial" pitchFamily="34" charset="0"/>
                <a:ea typeface="돋움" pitchFamily="50" charset="-127"/>
                <a:cs typeface="+mn-cs"/>
              </a:rPr>
              <a:t>a family of invertible transformations wherein one split of the input data is used to infer scale and translation parameters to affine transform the rest</a:t>
            </a:r>
            <a:endParaRPr lang="en-US" altLang="ko-Kore-KR" dirty="0"/>
          </a:p>
          <a:p>
            <a:endParaRPr kumimoji="1" lang="en-US" altLang="ko-Kore-KR" dirty="0"/>
          </a:p>
          <a:p>
            <a:pPr marL="0" marR="0" lvl="0" indent="0" algn="l" defTabSz="752475" rtl="0" eaLnBrk="0" fontAlgn="base" latinLnBrk="0" hangingPunct="0">
              <a:lnSpc>
                <a:spcPct val="100000"/>
              </a:lnSpc>
              <a:spcBef>
                <a:spcPct val="30000"/>
              </a:spcBef>
              <a:spcAft>
                <a:spcPct val="0"/>
              </a:spcAft>
              <a:buClrTx/>
              <a:buSzTx/>
              <a:buFontTx/>
              <a:buNone/>
              <a:tabLst/>
              <a:defRPr/>
            </a:pPr>
            <a:r>
              <a:rPr kumimoji="1" lang="en-US" altLang="ko-Kore-KR" dirty="0"/>
              <a:t>1x1 invertible layer : </a:t>
            </a:r>
            <a:r>
              <a:rPr kumimoji="1" lang="en-US" altLang="ko-Kore-KR" sz="1200" kern="1200" dirty="0">
                <a:solidFill>
                  <a:schemeClr val="tx1"/>
                </a:solidFill>
                <a:effectLst/>
                <a:latin typeface="Arial" pitchFamily="34" charset="0"/>
                <a:ea typeface="돋움" pitchFamily="50" charset="-127"/>
                <a:cs typeface="+mn-cs"/>
              </a:rPr>
              <a:t>As the affine coupling layer always performs the same split, it is necessary to mix up the channels in between applications to ensure every channel is eventually transformed </a:t>
            </a:r>
            <a:endParaRPr lang="en-US" altLang="ko-Kore-KR" dirty="0"/>
          </a:p>
          <a:p>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8</a:t>
            </a:fld>
            <a:endParaRPr lang="en-US" altLang="ko-KR"/>
          </a:p>
        </p:txBody>
      </p:sp>
    </p:spTree>
    <p:extLst>
      <p:ext uri="{BB962C8B-B14F-4D97-AF65-F5344CB8AC3E}">
        <p14:creationId xmlns:p14="http://schemas.microsoft.com/office/powerpoint/2010/main" val="2308913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752475" rtl="0" eaLnBrk="0" fontAlgn="base" latinLnBrk="0" hangingPunct="0">
              <a:lnSpc>
                <a:spcPct val="100000"/>
              </a:lnSpc>
              <a:spcBef>
                <a:spcPct val="30000"/>
              </a:spcBef>
              <a:spcAft>
                <a:spcPct val="0"/>
              </a:spcAft>
              <a:buClrTx/>
              <a:buSzTx/>
              <a:buFontTx/>
              <a:buNone/>
              <a:tabLst/>
              <a:defRPr/>
            </a:pPr>
            <a:r>
              <a:rPr kumimoji="1" lang="en-US" altLang="ko-Kore-KR" sz="1200" kern="1200" dirty="0">
                <a:solidFill>
                  <a:schemeClr val="tx1"/>
                </a:solidFill>
                <a:effectLst/>
                <a:latin typeface="Arial" pitchFamily="34" charset="0"/>
                <a:ea typeface="돋움" pitchFamily="50" charset="-127"/>
                <a:cs typeface="+mn-cs"/>
              </a:rPr>
              <a:t>it is also possible to reverse the ordering of the attributes in time without loss of generality. </a:t>
            </a:r>
            <a:endParaRPr lang="en-US" altLang="ko-Kore-KR" dirty="0"/>
          </a:p>
          <a:p>
            <a:endParaRPr kumimoji="1" lang="en-US" altLang="ko-Kore-KR" dirty="0"/>
          </a:p>
          <a:p>
            <a:endParaRPr kumimoji="1" lang="en-US" altLang="ko-Kore-KR" dirty="0"/>
          </a:p>
          <a:p>
            <a:pPr marL="0" marR="0" lvl="0" indent="0" algn="l" defTabSz="752475" rtl="0" eaLnBrk="0" fontAlgn="base" latinLnBrk="0" hangingPunct="0">
              <a:lnSpc>
                <a:spcPct val="100000"/>
              </a:lnSpc>
              <a:spcBef>
                <a:spcPct val="30000"/>
              </a:spcBef>
              <a:spcAft>
                <a:spcPct val="0"/>
              </a:spcAft>
              <a:buClrTx/>
              <a:buSzTx/>
              <a:buFontTx/>
              <a:buNone/>
              <a:tabLst/>
              <a:defRPr/>
            </a:pPr>
            <a:r>
              <a:rPr kumimoji="1" lang="en-US" altLang="ko-Kore-KR" sz="1200" kern="1200" dirty="0">
                <a:solidFill>
                  <a:schemeClr val="tx1"/>
                </a:solidFill>
                <a:effectLst/>
                <a:latin typeface="Arial" pitchFamily="34" charset="0"/>
                <a:ea typeface="돋움" pitchFamily="50" charset="-127"/>
                <a:cs typeface="+mn-cs"/>
              </a:rPr>
              <a:t>We reverse the order of frames on even steps of flow, defining a step of flow as a full pass over the input sequence. This allows the model to learn dependencies both forward and backwards in time while remaining causal and invertible </a:t>
            </a:r>
            <a:endParaRPr lang="en-US" altLang="ko-Kore-KR" dirty="0"/>
          </a:p>
          <a:p>
            <a:endParaRPr kumimoji="1" lang="en-US" altLang="ko-Kore-KR" dirty="0"/>
          </a:p>
          <a:p>
            <a:endParaRPr kumimoji="1" lang="en-US" altLang="ko-Kore-KR" dirty="0"/>
          </a:p>
          <a:p>
            <a:pPr marL="0" marR="0" lvl="0" indent="0" algn="l" defTabSz="752475" rtl="0" eaLnBrk="0" fontAlgn="base" latinLnBrk="0" hangingPunct="0">
              <a:lnSpc>
                <a:spcPct val="100000"/>
              </a:lnSpc>
              <a:spcBef>
                <a:spcPct val="30000"/>
              </a:spcBef>
              <a:spcAft>
                <a:spcPct val="0"/>
              </a:spcAft>
              <a:buClrTx/>
              <a:buSzTx/>
              <a:buFontTx/>
              <a:buNone/>
              <a:tabLst/>
              <a:defRPr/>
            </a:pPr>
            <a:r>
              <a:rPr kumimoji="1" lang="en-US" altLang="ko-Kore-KR" sz="1200" kern="1200" dirty="0">
                <a:solidFill>
                  <a:schemeClr val="tx1"/>
                </a:solidFill>
                <a:effectLst/>
                <a:latin typeface="Arial" pitchFamily="34" charset="0"/>
                <a:ea typeface="돋움" pitchFamily="50" charset="-127"/>
                <a:cs typeface="+mn-cs"/>
              </a:rPr>
              <a:t>constant value 0 is prepended to the data to ensure the process is invertible </a:t>
            </a:r>
            <a:endParaRPr lang="en-US" altLang="ko-Kore-KR" dirty="0"/>
          </a:p>
          <a:p>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9</a:t>
            </a:fld>
            <a:endParaRPr lang="en-US" altLang="ko-KR"/>
          </a:p>
        </p:txBody>
      </p:sp>
    </p:spTree>
    <p:extLst>
      <p:ext uri="{BB962C8B-B14F-4D97-AF65-F5344CB8AC3E}">
        <p14:creationId xmlns:p14="http://schemas.microsoft.com/office/powerpoint/2010/main" val="846096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범위가 제한적이면 역함수가 존재하기 더 쉬움</a:t>
            </a:r>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10</a:t>
            </a:fld>
            <a:endParaRPr lang="en-US" altLang="ko-KR"/>
          </a:p>
        </p:txBody>
      </p:sp>
    </p:spTree>
    <p:extLst>
      <p:ext uri="{BB962C8B-B14F-4D97-AF65-F5344CB8AC3E}">
        <p14:creationId xmlns:p14="http://schemas.microsoft.com/office/powerpoint/2010/main" val="1477796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sz="1200" b="0" kern="1200" dirty="0" err="1">
                <a:solidFill>
                  <a:schemeClr val="tx1"/>
                </a:solidFill>
                <a:effectLst/>
                <a:latin typeface="Arial" pitchFamily="34" charset="0"/>
                <a:ea typeface="돋움" pitchFamily="50" charset="-127"/>
                <a:cs typeface="+mn-cs"/>
              </a:rPr>
              <a:t>LearningtheUnvoicedBias</a:t>
            </a:r>
            <a:r>
              <a:rPr kumimoji="1" lang="en-US" altLang="ko-Kore-KR" sz="1200" b="0" kern="1200" dirty="0">
                <a:solidFill>
                  <a:schemeClr val="tx1"/>
                </a:solidFill>
                <a:effectLst/>
                <a:latin typeface="Arial" pitchFamily="34" charset="0"/>
                <a:ea typeface="돋움" pitchFamily="50" charset="-127"/>
                <a:cs typeface="+mn-cs"/>
              </a:rPr>
              <a:t>: </a:t>
            </a:r>
            <a:r>
              <a:rPr kumimoji="1" lang="en-US" altLang="ko-Kore-KR" sz="1200" kern="1200" dirty="0" err="1">
                <a:solidFill>
                  <a:schemeClr val="tx1"/>
                </a:solidFill>
                <a:effectLst/>
                <a:latin typeface="Arial" pitchFamily="34" charset="0"/>
                <a:ea typeface="돋움" pitchFamily="50" charset="-127"/>
                <a:cs typeface="+mn-cs"/>
              </a:rPr>
              <a:t>Similarlytothebipartitemodel,theautoregressivemodelisunstable</a:t>
            </a:r>
            <a:r>
              <a:rPr kumimoji="1" lang="en-US" altLang="ko-Kore-KR" sz="1200" kern="1200" dirty="0">
                <a:solidFill>
                  <a:schemeClr val="tx1"/>
                </a:solidFill>
                <a:effectLst/>
                <a:latin typeface="Arial" pitchFamily="34" charset="0"/>
                <a:ea typeface="돋움" pitchFamily="50" charset="-127"/>
                <a:cs typeface="+mn-cs"/>
              </a:rPr>
              <a:t> on raw F0 data due to unvoiced phonemes. Drawing inspiration from mixed excitation </a:t>
            </a:r>
            <a:r>
              <a:rPr kumimoji="1" lang="en-US" altLang="ko-Kore-KR" sz="1200" kern="1200" dirty="0" err="1">
                <a:solidFill>
                  <a:schemeClr val="tx1"/>
                </a:solidFill>
                <a:effectLst/>
                <a:latin typeface="Arial" pitchFamily="34" charset="0"/>
                <a:ea typeface="돋움" pitchFamily="50" charset="-127"/>
                <a:cs typeface="+mn-cs"/>
              </a:rPr>
              <a:t>synthesiz</a:t>
            </a:r>
            <a:r>
              <a:rPr kumimoji="1" lang="en-US" altLang="ko-Kore-KR" sz="1200" kern="1200" dirty="0">
                <a:solidFill>
                  <a:schemeClr val="tx1"/>
                </a:solidFill>
                <a:effectLst/>
                <a:latin typeface="Arial" pitchFamily="34" charset="0"/>
                <a:ea typeface="돋움" pitchFamily="50" charset="-127"/>
                <a:cs typeface="+mn-cs"/>
              </a:rPr>
              <a:t>- </a:t>
            </a:r>
            <a:r>
              <a:rPr kumimoji="1" lang="en-US" altLang="ko-Kore-KR" sz="1200" kern="1200" dirty="0" err="1">
                <a:solidFill>
                  <a:schemeClr val="tx1"/>
                </a:solidFill>
                <a:effectLst/>
                <a:latin typeface="Arial" pitchFamily="34" charset="0"/>
                <a:ea typeface="돋움" pitchFamily="50" charset="-127"/>
                <a:cs typeface="+mn-cs"/>
              </a:rPr>
              <a:t>ers</a:t>
            </a:r>
            <a:r>
              <a:rPr kumimoji="1" lang="en-US" altLang="ko-Kore-KR" sz="1200" kern="1200" dirty="0">
                <a:solidFill>
                  <a:schemeClr val="tx1"/>
                </a:solidFill>
                <a:effectLst/>
                <a:latin typeface="Arial" pitchFamily="34" charset="0"/>
                <a:ea typeface="돋움" pitchFamily="50" charset="-127"/>
                <a:cs typeface="+mn-cs"/>
              </a:rPr>
              <a:t> (McCree &amp; Barnwell, 1995) in which unvoiced sounds were represented as a distribution over frequency band and width, we learn a negative bias term for each unvoiced phoneme. </a:t>
            </a:r>
            <a:endParaRPr lang="en-US" altLang="ko-Kore-KR" dirty="0"/>
          </a:p>
          <a:p>
            <a:r>
              <a:rPr kumimoji="1" lang="en-US" altLang="ko-Kore-KR" sz="1200" kern="1200" dirty="0">
                <a:solidFill>
                  <a:schemeClr val="tx1"/>
                </a:solidFill>
                <a:effectLst/>
                <a:latin typeface="Arial" pitchFamily="34" charset="0"/>
                <a:ea typeface="돋움" pitchFamily="50" charset="-127"/>
                <a:cs typeface="+mn-cs"/>
              </a:rPr>
              <a:t>Let </a:t>
            </a:r>
            <a:r>
              <a:rPr kumimoji="1" lang="el-GR" altLang="ko-Kore-KR" sz="1200" kern="1200" dirty="0">
                <a:solidFill>
                  <a:schemeClr val="tx1"/>
                </a:solidFill>
                <a:effectLst/>
                <a:latin typeface="Arial" pitchFamily="34" charset="0"/>
                <a:ea typeface="돋움" pitchFamily="50" charset="-127"/>
                <a:cs typeface="+mn-cs"/>
              </a:rPr>
              <a:t>φ</a:t>
            </a:r>
            <a:r>
              <a:rPr kumimoji="1" lang="en-US" altLang="ko-Kore-KR" sz="1200" kern="1200" dirty="0">
                <a:solidFill>
                  <a:schemeClr val="tx1"/>
                </a:solidFill>
                <a:effectLst/>
                <a:latin typeface="Arial" pitchFamily="34" charset="0"/>
                <a:ea typeface="돋움" pitchFamily="50" charset="-127"/>
                <a:cs typeface="+mn-cs"/>
              </a:rPr>
              <a:t>text represent the sequence of duration agnostic phoneme embeddings in an utterance. We design a regression function </a:t>
            </a:r>
            <a:r>
              <a:rPr kumimoji="1" lang="en-US" altLang="ko-Kore-KR" sz="1200" kern="1200" dirty="0" err="1">
                <a:solidFill>
                  <a:schemeClr val="tx1"/>
                </a:solidFill>
                <a:effectLst/>
                <a:latin typeface="Arial" pitchFamily="34" charset="0"/>
                <a:ea typeface="돋움" pitchFamily="50" charset="-127"/>
                <a:cs typeface="+mn-cs"/>
              </a:rPr>
              <a:t>bunvoiced</a:t>
            </a:r>
            <a:r>
              <a:rPr kumimoji="1" lang="en-US" altLang="ko-Kore-KR" sz="1200" kern="1200" dirty="0">
                <a:solidFill>
                  <a:schemeClr val="tx1"/>
                </a:solidFill>
                <a:effectLst/>
                <a:latin typeface="Arial" pitchFamily="34" charset="0"/>
                <a:ea typeface="돋움" pitchFamily="50" charset="-127"/>
                <a:cs typeface="+mn-cs"/>
              </a:rPr>
              <a:t> = −</a:t>
            </a:r>
            <a:r>
              <a:rPr kumimoji="1" lang="en-US" altLang="ko-Kore-KR" sz="1200" kern="1200" dirty="0" err="1">
                <a:solidFill>
                  <a:schemeClr val="tx1"/>
                </a:solidFill>
                <a:effectLst/>
                <a:latin typeface="Arial" pitchFamily="34" charset="0"/>
                <a:ea typeface="돋움" pitchFamily="50" charset="-127"/>
                <a:cs typeface="+mn-cs"/>
              </a:rPr>
              <a:t>ReLU</a:t>
            </a:r>
            <a:r>
              <a:rPr kumimoji="1" lang="en-US" altLang="ko-Kore-KR" sz="1200" kern="1200" dirty="0">
                <a:solidFill>
                  <a:schemeClr val="tx1"/>
                </a:solidFill>
                <a:effectLst/>
                <a:latin typeface="Arial" pitchFamily="34" charset="0"/>
                <a:ea typeface="돋움" pitchFamily="50" charset="-127"/>
                <a:cs typeface="+mn-cs"/>
              </a:rPr>
              <a:t>(F(</a:t>
            </a:r>
            <a:r>
              <a:rPr kumimoji="1" lang="el-GR" altLang="ko-Kore-KR" sz="1200" kern="1200" dirty="0">
                <a:solidFill>
                  <a:schemeClr val="tx1"/>
                </a:solidFill>
                <a:effectLst/>
                <a:latin typeface="Arial" pitchFamily="34" charset="0"/>
                <a:ea typeface="돋움" pitchFamily="50" charset="-127"/>
                <a:cs typeface="+mn-cs"/>
              </a:rPr>
              <a:t>φ</a:t>
            </a:r>
            <a:r>
              <a:rPr kumimoji="1" lang="en-US" altLang="ko-Kore-KR" sz="1200" kern="1200" dirty="0">
                <a:solidFill>
                  <a:schemeClr val="tx1"/>
                </a:solidFill>
                <a:effectLst/>
                <a:latin typeface="Arial" pitchFamily="34" charset="0"/>
                <a:ea typeface="돋움" pitchFamily="50" charset="-127"/>
                <a:cs typeface="+mn-cs"/>
              </a:rPr>
              <a:t>text)bias) that predicts a per-phoneme negative or zero bias given phoneme embedding. The voiced/unvoiced mask described in 3.4.1 operates at a frame basis, hence we first align the unvoiced bias with the F0 contour by using “ground truth” phoneme durations. Then we apply the voiced mask to the unvoiced bias and finally bias the F0 contour. We optimize </a:t>
            </a:r>
            <a:r>
              <a:rPr kumimoji="1" lang="en-US" altLang="ko-Kore-KR" sz="1200" kern="1200" dirty="0" err="1">
                <a:solidFill>
                  <a:schemeClr val="tx1"/>
                </a:solidFill>
                <a:effectLst/>
                <a:latin typeface="Arial" pitchFamily="34" charset="0"/>
                <a:ea typeface="돋움" pitchFamily="50" charset="-127"/>
                <a:cs typeface="+mn-cs"/>
              </a:rPr>
              <a:t>Fbias</a:t>
            </a:r>
            <a:r>
              <a:rPr kumimoji="1" lang="en-US" altLang="ko-Kore-KR" sz="1200" kern="1200" dirty="0">
                <a:solidFill>
                  <a:schemeClr val="tx1"/>
                </a:solidFill>
                <a:effectLst/>
                <a:latin typeface="Arial" pitchFamily="34" charset="0"/>
                <a:ea typeface="돋움" pitchFamily="50" charset="-127"/>
                <a:cs typeface="+mn-cs"/>
              </a:rPr>
              <a:t> by </a:t>
            </a:r>
            <a:r>
              <a:rPr kumimoji="1" lang="en-US" altLang="ko-Kore-KR" sz="1200" kern="1200" dirty="0" err="1">
                <a:solidFill>
                  <a:schemeClr val="tx1"/>
                </a:solidFill>
                <a:effectLst/>
                <a:latin typeface="Arial" pitchFamily="34" charset="0"/>
                <a:ea typeface="돋움" pitchFamily="50" charset="-127"/>
                <a:cs typeface="+mn-cs"/>
              </a:rPr>
              <a:t>backpropping</a:t>
            </a:r>
            <a:r>
              <a:rPr kumimoji="1" lang="en-US" altLang="ko-Kore-KR" sz="1200" kern="1200" dirty="0">
                <a:solidFill>
                  <a:schemeClr val="tx1"/>
                </a:solidFill>
                <a:effectLst/>
                <a:latin typeface="Arial" pitchFamily="34" charset="0"/>
                <a:ea typeface="돋움" pitchFamily="50" charset="-127"/>
                <a:cs typeface="+mn-cs"/>
              </a:rPr>
              <a:t> through the F0 of the conditional decoder. As this is </a:t>
            </a:r>
            <a:r>
              <a:rPr kumimoji="1" lang="en-US" altLang="ko-Kore-KR" sz="1200" kern="1200" dirty="0" err="1">
                <a:solidFill>
                  <a:schemeClr val="tx1"/>
                </a:solidFill>
                <a:effectLst/>
                <a:latin typeface="Arial" pitchFamily="34" charset="0"/>
                <a:ea typeface="돋움" pitchFamily="50" charset="-127"/>
                <a:cs typeface="+mn-cs"/>
              </a:rPr>
              <a:t>ReLU</a:t>
            </a:r>
            <a:r>
              <a:rPr kumimoji="1" lang="en-US" altLang="ko-Kore-KR" sz="1200" kern="1200" dirty="0">
                <a:solidFill>
                  <a:schemeClr val="tx1"/>
                </a:solidFill>
                <a:effectLst/>
                <a:latin typeface="Arial" pitchFamily="34" charset="0"/>
                <a:ea typeface="돋움" pitchFamily="50" charset="-127"/>
                <a:cs typeface="+mn-cs"/>
              </a:rPr>
              <a:t>-based, we still end up with some zeros in the unvoiced regions. Nevertheless, the autoregressive model worked will with this setup. </a:t>
            </a:r>
            <a:endParaRPr lang="en-US" altLang="ko-Kore-KR" dirty="0"/>
          </a:p>
          <a:p>
            <a:r>
              <a:rPr kumimoji="1" lang="en-US" altLang="ko-Kore-KR" sz="1200" kern="1200" dirty="0">
                <a:solidFill>
                  <a:schemeClr val="tx1"/>
                </a:solidFill>
                <a:effectLst/>
                <a:latin typeface="Arial" pitchFamily="34" charset="0"/>
                <a:ea typeface="돋움" pitchFamily="50" charset="-127"/>
                <a:cs typeface="+mn-cs"/>
              </a:rPr>
              <a:t>Further improvements in handling the voiced and unvoiced region transitions come from incorporating the same voiced-aware context as described in the bipartite model description. Without it, the model relies heavily on it its hidden states, which are far less reliable. </a:t>
            </a:r>
            <a:endParaRPr lang="en-US" altLang="ko-Kore-KR" dirty="0"/>
          </a:p>
          <a:p>
            <a:r>
              <a:rPr kumimoji="1" lang="en-US" altLang="ko-Kore-KR" sz="1200" kern="1200" dirty="0">
                <a:solidFill>
                  <a:schemeClr val="tx1"/>
                </a:solidFill>
                <a:effectLst/>
                <a:latin typeface="Arial" pitchFamily="34" charset="0"/>
                <a:ea typeface="돋움" pitchFamily="50" charset="-127"/>
                <a:cs typeface="+mn-cs"/>
              </a:rPr>
              <a:t>Worth noting that while the learned bias worked well for the autoregressive model, the phoneme- agnostic distance transform filler resulted in unnatural-sounding F0 contours. Conversely, the bipartite model was somewhat more stable using the distance transform than the learned bias, as the latter may still have zeros in the unvoiced region. We speculate that the difference in behavior is due to the distinct differences in learned data associations between an autoregressive process and a conv-net-style bipartite model. </a:t>
            </a:r>
            <a:endParaRPr lang="en-US" altLang="ko-Kore-KR" dirty="0"/>
          </a:p>
          <a:p>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17</a:t>
            </a:fld>
            <a:endParaRPr lang="en-US" altLang="ko-KR"/>
          </a:p>
        </p:txBody>
      </p:sp>
    </p:spTree>
    <p:extLst>
      <p:ext uri="{BB962C8B-B14F-4D97-AF65-F5344CB8AC3E}">
        <p14:creationId xmlns:p14="http://schemas.microsoft.com/office/powerpoint/2010/main" val="26236606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3" name="Rectangle 1051"/>
          <p:cNvSpPr>
            <a:spLocks noChangeArrowheads="1"/>
          </p:cNvSpPr>
          <p:nvPr/>
        </p:nvSpPr>
        <p:spPr bwMode="auto">
          <a:xfrm>
            <a:off x="671513" y="2971800"/>
            <a:ext cx="8458200" cy="76200"/>
          </a:xfrm>
          <a:prstGeom prst="rect">
            <a:avLst/>
          </a:prstGeom>
          <a:solidFill>
            <a:srgbClr val="67676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ko-KR" altLang="en-US"/>
          </a:p>
        </p:txBody>
      </p:sp>
      <p:sp>
        <p:nvSpPr>
          <p:cNvPr id="4" name="Rectangle 1053"/>
          <p:cNvSpPr>
            <a:spLocks noChangeArrowheads="1"/>
          </p:cNvSpPr>
          <p:nvPr/>
        </p:nvSpPr>
        <p:spPr bwMode="auto">
          <a:xfrm>
            <a:off x="671513" y="1143000"/>
            <a:ext cx="8458200" cy="76200"/>
          </a:xfrm>
          <a:prstGeom prst="rect">
            <a:avLst/>
          </a:prstGeom>
          <a:solidFill>
            <a:srgbClr val="67676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ko-KR" altLang="en-US"/>
          </a:p>
        </p:txBody>
      </p:sp>
      <p:pic>
        <p:nvPicPr>
          <p:cNvPr id="5" name="Picture 10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25082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6" name="Text Box 1055"/>
          <p:cNvSpPr txBox="1">
            <a:spLocks noChangeArrowheads="1"/>
          </p:cNvSpPr>
          <p:nvPr/>
        </p:nvSpPr>
        <p:spPr bwMode="auto">
          <a:xfrm>
            <a:off x="495300" y="163513"/>
            <a:ext cx="406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1400" b="1">
                <a:solidFill>
                  <a:schemeClr val="tx1"/>
                </a:solidFill>
                <a:latin typeface="Arial" pitchFamily="34" charset="0"/>
                <a:ea typeface="돋움" pitchFamily="50" charset="-127"/>
              </a:defRPr>
            </a:lvl1pPr>
            <a:lvl2pPr marL="742950" indent="-285750">
              <a:defRPr kumimoji="1" sz="1400" b="1">
                <a:solidFill>
                  <a:schemeClr val="tx1"/>
                </a:solidFill>
                <a:latin typeface="Arial" pitchFamily="34" charset="0"/>
                <a:ea typeface="돋움" pitchFamily="50" charset="-127"/>
              </a:defRPr>
            </a:lvl2pPr>
            <a:lvl3pPr marL="1143000" indent="-228600">
              <a:defRPr kumimoji="1" sz="1400" b="1">
                <a:solidFill>
                  <a:schemeClr val="tx1"/>
                </a:solidFill>
                <a:latin typeface="Arial" pitchFamily="34" charset="0"/>
                <a:ea typeface="돋움" pitchFamily="50" charset="-127"/>
              </a:defRPr>
            </a:lvl3pPr>
            <a:lvl4pPr marL="1600200" indent="-228600">
              <a:defRPr kumimoji="1" sz="1400" b="1">
                <a:solidFill>
                  <a:schemeClr val="tx1"/>
                </a:solidFill>
                <a:latin typeface="Arial" pitchFamily="34" charset="0"/>
                <a:ea typeface="돋움" pitchFamily="50" charset="-127"/>
              </a:defRPr>
            </a:lvl4pPr>
            <a:lvl5pPr marL="2057400" indent="-228600">
              <a:defRPr kumimoji="1" sz="1400" b="1">
                <a:solidFill>
                  <a:schemeClr val="tx1"/>
                </a:solidFill>
                <a:latin typeface="Arial" pitchFamily="34" charset="0"/>
                <a:ea typeface="돋움" pitchFamily="50" charset="-127"/>
              </a:defRPr>
            </a:lvl5pPr>
            <a:lvl6pPr marL="2514600" indent="-228600" eaLnBrk="0" fontAlgn="base" hangingPunct="0">
              <a:spcBef>
                <a:spcPct val="0"/>
              </a:spcBef>
              <a:spcAft>
                <a:spcPct val="0"/>
              </a:spcAft>
              <a:defRPr kumimoji="1" sz="1400" b="1">
                <a:solidFill>
                  <a:schemeClr val="tx1"/>
                </a:solidFill>
                <a:latin typeface="Arial" pitchFamily="34" charset="0"/>
                <a:ea typeface="돋움" pitchFamily="50" charset="-127"/>
              </a:defRPr>
            </a:lvl6pPr>
            <a:lvl7pPr marL="2971800" indent="-228600" eaLnBrk="0" fontAlgn="base" hangingPunct="0">
              <a:spcBef>
                <a:spcPct val="0"/>
              </a:spcBef>
              <a:spcAft>
                <a:spcPct val="0"/>
              </a:spcAft>
              <a:defRPr kumimoji="1" sz="1400" b="1">
                <a:solidFill>
                  <a:schemeClr val="tx1"/>
                </a:solidFill>
                <a:latin typeface="Arial" pitchFamily="34" charset="0"/>
                <a:ea typeface="돋움" pitchFamily="50" charset="-127"/>
              </a:defRPr>
            </a:lvl7pPr>
            <a:lvl8pPr marL="3429000" indent="-228600" eaLnBrk="0" fontAlgn="base" hangingPunct="0">
              <a:spcBef>
                <a:spcPct val="0"/>
              </a:spcBef>
              <a:spcAft>
                <a:spcPct val="0"/>
              </a:spcAft>
              <a:defRPr kumimoji="1" sz="1400" b="1">
                <a:solidFill>
                  <a:schemeClr val="tx1"/>
                </a:solidFill>
                <a:latin typeface="Arial" pitchFamily="34" charset="0"/>
                <a:ea typeface="돋움" pitchFamily="50" charset="-127"/>
              </a:defRPr>
            </a:lvl8pPr>
            <a:lvl9pPr marL="3886200" indent="-228600" eaLnBrk="0" fontAlgn="base" hangingPunct="0">
              <a:spcBef>
                <a:spcPct val="0"/>
              </a:spcBef>
              <a:spcAft>
                <a:spcPct val="0"/>
              </a:spcAft>
              <a:defRPr kumimoji="1" sz="1400" b="1">
                <a:solidFill>
                  <a:schemeClr val="tx1"/>
                </a:solidFill>
                <a:latin typeface="Arial" pitchFamily="34" charset="0"/>
                <a:ea typeface="돋움" pitchFamily="50" charset="-127"/>
              </a:defRPr>
            </a:lvl9pPr>
          </a:lstStyle>
          <a:p>
            <a:pPr>
              <a:defRPr/>
            </a:pPr>
            <a:r>
              <a:rPr lang="en-US" altLang="ko-KR"/>
              <a:t>Sogang University: Dept of Computer Science</a:t>
            </a:r>
          </a:p>
        </p:txBody>
      </p:sp>
      <p:sp>
        <p:nvSpPr>
          <p:cNvPr id="7" name="Rectangle 1056"/>
          <p:cNvSpPr>
            <a:spLocks noChangeArrowheads="1"/>
          </p:cNvSpPr>
          <p:nvPr/>
        </p:nvSpPr>
        <p:spPr bwMode="auto">
          <a:xfrm>
            <a:off x="2057400" y="3657600"/>
            <a:ext cx="5448300" cy="3048000"/>
          </a:xfrm>
          <a:prstGeom prst="rect">
            <a:avLst/>
          </a:prstGeom>
          <a:noFill/>
          <a:ln w="9525">
            <a:noFill/>
            <a:miter lim="800000"/>
            <a:headEnd/>
            <a:tailEnd/>
          </a:ln>
          <a:effectLst/>
        </p:spPr>
        <p:txBody>
          <a:bodyPr lIns="92075" tIns="46038" rIns="92075" bIns="46038"/>
          <a:lstStyle/>
          <a:p>
            <a:pPr algn="ctr">
              <a:spcBef>
                <a:spcPct val="30000"/>
              </a:spcBef>
              <a:buClr>
                <a:srgbClr val="FC0128"/>
              </a:buClr>
              <a:buSzPct val="70000"/>
              <a:buFont typeface="Monotype Sorts" pitchFamily="2" charset="2"/>
              <a:buNone/>
              <a:defRPr/>
            </a:pPr>
            <a:r>
              <a:rPr lang="en-US" altLang="ko-KR" sz="2400">
                <a:effectLst>
                  <a:outerShdw blurRad="38100" dist="38100" dir="2700000" algn="tl">
                    <a:srgbClr val="C0C0C0"/>
                  </a:outerShdw>
                </a:effectLst>
                <a:latin typeface="Times New Roman" pitchFamily="18" charset="0"/>
              </a:rPr>
              <a:t> </a:t>
            </a:r>
          </a:p>
        </p:txBody>
      </p:sp>
      <p:sp>
        <p:nvSpPr>
          <p:cNvPr id="3089" name="Rectangle 1041"/>
          <p:cNvSpPr>
            <a:spLocks noGrp="1" noChangeArrowheads="1"/>
          </p:cNvSpPr>
          <p:nvPr>
            <p:ph type="ctrTitle" sz="quarter"/>
          </p:nvPr>
        </p:nvSpPr>
        <p:spPr>
          <a:xfrm>
            <a:off x="671513" y="1371600"/>
            <a:ext cx="8472487" cy="1447800"/>
          </a:xfrm>
          <a:effectLst/>
        </p:spPr>
        <p:txBody>
          <a:bodyPr/>
          <a:lstStyle>
            <a:lvl1pPr algn="ctr">
              <a:defRPr sz="4200"/>
            </a:lvl1pPr>
          </a:lstStyle>
          <a:p>
            <a:r>
              <a:rPr lang="ko-KR" altLang="en-US"/>
              <a:t>마스터 제목 스타일 편집</a:t>
            </a:r>
            <a:endParaRPr lang="en-US" altLang="ko-KR"/>
          </a:p>
        </p:txBody>
      </p:sp>
    </p:spTree>
    <p:extLst>
      <p:ext uri="{BB962C8B-B14F-4D97-AF65-F5344CB8AC3E}">
        <p14:creationId xmlns:p14="http://schemas.microsoft.com/office/powerpoint/2010/main" val="223802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513"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p>
        </p:txBody>
      </p:sp>
      <p:sp>
        <p:nvSpPr>
          <p:cNvPr id="4" name="텍스트 개체 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슬라이드 번호 개체 틀 4"/>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3DE724D9-4DEB-4646-89D7-6E89B17FADBB}" type="slidenum">
              <a:rPr lang="en-US" altLang="ko-KR"/>
              <a:pPr>
                <a:defRPr/>
              </a:pPr>
              <a:t>‹#›</a:t>
            </a:fld>
            <a:endParaRPr lang="en-US" altLang="ko-KR" dirty="0"/>
          </a:p>
        </p:txBody>
      </p:sp>
    </p:spTree>
    <p:extLst>
      <p:ext uri="{BB962C8B-B14F-4D97-AF65-F5344CB8AC3E}">
        <p14:creationId xmlns:p14="http://schemas.microsoft.com/office/powerpoint/2010/main" val="26778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슬라이드 번호 개체 틀 3"/>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77D6627A-3292-49E1-90B6-1F861FAB51C3}" type="slidenum">
              <a:rPr lang="en-US" altLang="ko-KR"/>
              <a:pPr>
                <a:defRPr/>
              </a:pPr>
              <a:t>‹#›</a:t>
            </a:fld>
            <a:endParaRPr lang="en-US" altLang="ko-KR" dirty="0"/>
          </a:p>
        </p:txBody>
      </p:sp>
    </p:spTree>
    <p:extLst>
      <p:ext uri="{BB962C8B-B14F-4D97-AF65-F5344CB8AC3E}">
        <p14:creationId xmlns:p14="http://schemas.microsoft.com/office/powerpoint/2010/main" val="2924378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423150" y="400050"/>
            <a:ext cx="2178050" cy="6000750"/>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85825" y="400050"/>
            <a:ext cx="6384925" cy="600075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슬라이드 번호 개체 틀 3"/>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12ED3F50-29E6-432A-9AE6-EC04911B5989}" type="slidenum">
              <a:rPr lang="en-US" altLang="ko-KR"/>
              <a:pPr>
                <a:defRPr/>
              </a:pPr>
              <a:t>‹#›</a:t>
            </a:fld>
            <a:endParaRPr lang="en-US" altLang="ko-KR" dirty="0"/>
          </a:p>
        </p:txBody>
      </p:sp>
    </p:spTree>
    <p:extLst>
      <p:ext uri="{BB962C8B-B14F-4D97-AF65-F5344CB8AC3E}">
        <p14:creationId xmlns:p14="http://schemas.microsoft.com/office/powerpoint/2010/main" val="164233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제목 슬라이드">
    <p:spTree>
      <p:nvGrpSpPr>
        <p:cNvPr id="1" name=""/>
        <p:cNvGrpSpPr/>
        <p:nvPr/>
      </p:nvGrpSpPr>
      <p:grpSpPr>
        <a:xfrm>
          <a:off x="0" y="0"/>
          <a:ext cx="0" cy="0"/>
          <a:chOff x="0" y="0"/>
          <a:chExt cx="0" cy="0"/>
        </a:xfrm>
      </p:grpSpPr>
      <p:sp>
        <p:nvSpPr>
          <p:cNvPr id="3" name="Rectangle 1051"/>
          <p:cNvSpPr>
            <a:spLocks noChangeArrowheads="1"/>
          </p:cNvSpPr>
          <p:nvPr/>
        </p:nvSpPr>
        <p:spPr bwMode="auto">
          <a:xfrm>
            <a:off x="671513" y="2971800"/>
            <a:ext cx="8458200" cy="76200"/>
          </a:xfrm>
          <a:prstGeom prst="rect">
            <a:avLst/>
          </a:prstGeom>
          <a:solidFill>
            <a:srgbClr val="67676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ko-KR" altLang="en-US"/>
          </a:p>
        </p:txBody>
      </p:sp>
      <p:sp>
        <p:nvSpPr>
          <p:cNvPr id="4" name="Rectangle 1053"/>
          <p:cNvSpPr>
            <a:spLocks noChangeArrowheads="1"/>
          </p:cNvSpPr>
          <p:nvPr/>
        </p:nvSpPr>
        <p:spPr bwMode="auto">
          <a:xfrm>
            <a:off x="671513" y="1143000"/>
            <a:ext cx="8458200" cy="76200"/>
          </a:xfrm>
          <a:prstGeom prst="rect">
            <a:avLst/>
          </a:prstGeom>
          <a:solidFill>
            <a:srgbClr val="67676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ko-KR" altLang="en-US"/>
          </a:p>
        </p:txBody>
      </p:sp>
      <p:pic>
        <p:nvPicPr>
          <p:cNvPr id="5" name="Picture 10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25082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6" name="Text Box 1055"/>
          <p:cNvSpPr txBox="1">
            <a:spLocks noChangeArrowheads="1"/>
          </p:cNvSpPr>
          <p:nvPr/>
        </p:nvSpPr>
        <p:spPr bwMode="auto">
          <a:xfrm>
            <a:off x="495300" y="163513"/>
            <a:ext cx="406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1400" b="1">
                <a:solidFill>
                  <a:schemeClr val="tx1"/>
                </a:solidFill>
                <a:latin typeface="Arial" pitchFamily="34" charset="0"/>
                <a:ea typeface="돋움" pitchFamily="50" charset="-127"/>
              </a:defRPr>
            </a:lvl1pPr>
            <a:lvl2pPr marL="742950" indent="-285750">
              <a:defRPr kumimoji="1" sz="1400" b="1">
                <a:solidFill>
                  <a:schemeClr val="tx1"/>
                </a:solidFill>
                <a:latin typeface="Arial" pitchFamily="34" charset="0"/>
                <a:ea typeface="돋움" pitchFamily="50" charset="-127"/>
              </a:defRPr>
            </a:lvl2pPr>
            <a:lvl3pPr marL="1143000" indent="-228600">
              <a:defRPr kumimoji="1" sz="1400" b="1">
                <a:solidFill>
                  <a:schemeClr val="tx1"/>
                </a:solidFill>
                <a:latin typeface="Arial" pitchFamily="34" charset="0"/>
                <a:ea typeface="돋움" pitchFamily="50" charset="-127"/>
              </a:defRPr>
            </a:lvl3pPr>
            <a:lvl4pPr marL="1600200" indent="-228600">
              <a:defRPr kumimoji="1" sz="1400" b="1">
                <a:solidFill>
                  <a:schemeClr val="tx1"/>
                </a:solidFill>
                <a:latin typeface="Arial" pitchFamily="34" charset="0"/>
                <a:ea typeface="돋움" pitchFamily="50" charset="-127"/>
              </a:defRPr>
            </a:lvl4pPr>
            <a:lvl5pPr marL="2057400" indent="-228600">
              <a:defRPr kumimoji="1" sz="1400" b="1">
                <a:solidFill>
                  <a:schemeClr val="tx1"/>
                </a:solidFill>
                <a:latin typeface="Arial" pitchFamily="34" charset="0"/>
                <a:ea typeface="돋움" pitchFamily="50" charset="-127"/>
              </a:defRPr>
            </a:lvl5pPr>
            <a:lvl6pPr marL="2514600" indent="-228600" eaLnBrk="0" fontAlgn="base" hangingPunct="0">
              <a:spcBef>
                <a:spcPct val="0"/>
              </a:spcBef>
              <a:spcAft>
                <a:spcPct val="0"/>
              </a:spcAft>
              <a:defRPr kumimoji="1" sz="1400" b="1">
                <a:solidFill>
                  <a:schemeClr val="tx1"/>
                </a:solidFill>
                <a:latin typeface="Arial" pitchFamily="34" charset="0"/>
                <a:ea typeface="돋움" pitchFamily="50" charset="-127"/>
              </a:defRPr>
            </a:lvl6pPr>
            <a:lvl7pPr marL="2971800" indent="-228600" eaLnBrk="0" fontAlgn="base" hangingPunct="0">
              <a:spcBef>
                <a:spcPct val="0"/>
              </a:spcBef>
              <a:spcAft>
                <a:spcPct val="0"/>
              </a:spcAft>
              <a:defRPr kumimoji="1" sz="1400" b="1">
                <a:solidFill>
                  <a:schemeClr val="tx1"/>
                </a:solidFill>
                <a:latin typeface="Arial" pitchFamily="34" charset="0"/>
                <a:ea typeface="돋움" pitchFamily="50" charset="-127"/>
              </a:defRPr>
            </a:lvl7pPr>
            <a:lvl8pPr marL="3429000" indent="-228600" eaLnBrk="0" fontAlgn="base" hangingPunct="0">
              <a:spcBef>
                <a:spcPct val="0"/>
              </a:spcBef>
              <a:spcAft>
                <a:spcPct val="0"/>
              </a:spcAft>
              <a:defRPr kumimoji="1" sz="1400" b="1">
                <a:solidFill>
                  <a:schemeClr val="tx1"/>
                </a:solidFill>
                <a:latin typeface="Arial" pitchFamily="34" charset="0"/>
                <a:ea typeface="돋움" pitchFamily="50" charset="-127"/>
              </a:defRPr>
            </a:lvl8pPr>
            <a:lvl9pPr marL="3886200" indent="-228600" eaLnBrk="0" fontAlgn="base" hangingPunct="0">
              <a:spcBef>
                <a:spcPct val="0"/>
              </a:spcBef>
              <a:spcAft>
                <a:spcPct val="0"/>
              </a:spcAft>
              <a:defRPr kumimoji="1" sz="1400" b="1">
                <a:solidFill>
                  <a:schemeClr val="tx1"/>
                </a:solidFill>
                <a:latin typeface="Arial" pitchFamily="34" charset="0"/>
                <a:ea typeface="돋움" pitchFamily="50" charset="-127"/>
              </a:defRPr>
            </a:lvl9pPr>
          </a:lstStyle>
          <a:p>
            <a:pPr>
              <a:defRPr/>
            </a:pPr>
            <a:r>
              <a:rPr lang="en-US" altLang="ko-KR"/>
              <a:t>Sogang University: Dept of Computer Science</a:t>
            </a:r>
          </a:p>
        </p:txBody>
      </p:sp>
      <p:sp>
        <p:nvSpPr>
          <p:cNvPr id="7" name="Rectangle 1056"/>
          <p:cNvSpPr>
            <a:spLocks noChangeArrowheads="1"/>
          </p:cNvSpPr>
          <p:nvPr/>
        </p:nvSpPr>
        <p:spPr bwMode="auto">
          <a:xfrm>
            <a:off x="2057400" y="3657600"/>
            <a:ext cx="5448300" cy="3048000"/>
          </a:xfrm>
          <a:prstGeom prst="rect">
            <a:avLst/>
          </a:prstGeom>
          <a:noFill/>
          <a:ln w="9525">
            <a:noFill/>
            <a:miter lim="800000"/>
            <a:headEnd/>
            <a:tailEnd/>
          </a:ln>
          <a:effectLst/>
        </p:spPr>
        <p:txBody>
          <a:bodyPr lIns="92075" tIns="46038" rIns="92075" bIns="46038"/>
          <a:lstStyle/>
          <a:p>
            <a:pPr algn="ctr">
              <a:spcBef>
                <a:spcPct val="30000"/>
              </a:spcBef>
              <a:buClr>
                <a:srgbClr val="FC0128"/>
              </a:buClr>
              <a:buSzPct val="70000"/>
              <a:buFont typeface="Monotype Sorts" pitchFamily="2" charset="2"/>
              <a:buNone/>
              <a:defRPr/>
            </a:pPr>
            <a:r>
              <a:rPr lang="en-US" altLang="ko-KR" sz="2400">
                <a:effectLst>
                  <a:outerShdw blurRad="38100" dist="38100" dir="2700000" algn="tl">
                    <a:srgbClr val="C0C0C0"/>
                  </a:outerShdw>
                </a:effectLst>
                <a:latin typeface="Times New Roman" pitchFamily="18" charset="0"/>
              </a:rPr>
              <a:t> </a:t>
            </a:r>
          </a:p>
        </p:txBody>
      </p:sp>
      <p:sp>
        <p:nvSpPr>
          <p:cNvPr id="3089" name="Rectangle 1041"/>
          <p:cNvSpPr>
            <a:spLocks noGrp="1" noChangeArrowheads="1"/>
          </p:cNvSpPr>
          <p:nvPr>
            <p:ph type="ctrTitle" sz="quarter" hasCustomPrompt="1"/>
          </p:nvPr>
        </p:nvSpPr>
        <p:spPr>
          <a:xfrm>
            <a:off x="671513" y="1371600"/>
            <a:ext cx="8472487" cy="1447800"/>
          </a:xfrm>
          <a:ln>
            <a:solidFill>
              <a:schemeClr val="bg1"/>
            </a:solidFill>
          </a:ln>
          <a:effectLst/>
        </p:spPr>
        <p:txBody>
          <a:bodyPr/>
          <a:lstStyle>
            <a:lvl1pPr algn="ctr">
              <a:defRPr sz="3000"/>
            </a:lvl1pPr>
          </a:lstStyle>
          <a:p>
            <a:r>
              <a:rPr lang="ko-KR" altLang="en-US" dirty="0">
                <a:latin typeface="Arial" pitchFamily="34" charset="0"/>
              </a:rPr>
              <a:t>대화형 사용자 인터페이스 개론</a:t>
            </a:r>
            <a:endParaRPr lang="en-US" altLang="ko-KR" dirty="0"/>
          </a:p>
        </p:txBody>
      </p:sp>
      <p:sp>
        <p:nvSpPr>
          <p:cNvPr id="8" name="TextBox 7"/>
          <p:cNvSpPr txBox="1"/>
          <p:nvPr userDrawn="1"/>
        </p:nvSpPr>
        <p:spPr>
          <a:xfrm>
            <a:off x="1136576" y="3933056"/>
            <a:ext cx="7632848" cy="1323439"/>
          </a:xfrm>
          <a:prstGeom prst="rect">
            <a:avLst/>
          </a:prstGeom>
          <a:noFill/>
        </p:spPr>
        <p:txBody>
          <a:bodyPr wrap="square" rtlCol="0">
            <a:spAutoFit/>
          </a:bodyPr>
          <a:lstStyle/>
          <a:p>
            <a:pPr marL="0" marR="0" lvl="0" indent="0" algn="ctr" defTabSz="914400" rtl="0" eaLnBrk="1" fontAlgn="base" latinLnBrk="1" hangingPunct="1">
              <a:lnSpc>
                <a:spcPct val="100000"/>
              </a:lnSpc>
              <a:spcBef>
                <a:spcPct val="30000"/>
              </a:spcBef>
              <a:spcAft>
                <a:spcPct val="0"/>
              </a:spcAft>
              <a:buClr>
                <a:srgbClr val="FC0128"/>
              </a:buClr>
              <a:buSzPct val="70000"/>
              <a:buFont typeface="Monotype Sorts"/>
              <a:buNone/>
              <a:tabLst/>
              <a:defRPr/>
            </a:pPr>
            <a:r>
              <a:rPr kumimoji="1" lang="ko-KR" altLang="en-US" sz="2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a:ea typeface="돋움"/>
                <a:cs typeface="+mn-cs"/>
              </a:rPr>
              <a:t>구명완교수</a:t>
            </a:r>
          </a:p>
          <a:p>
            <a:pPr marL="0" marR="0" lvl="0" indent="0" algn="ctr" defTabSz="914400" rtl="0" eaLnBrk="1" fontAlgn="base" latinLnBrk="1" hangingPunct="1">
              <a:lnSpc>
                <a:spcPct val="100000"/>
              </a:lnSpc>
              <a:spcBef>
                <a:spcPct val="30000"/>
              </a:spcBef>
              <a:spcAft>
                <a:spcPct val="0"/>
              </a:spcAft>
              <a:buClr>
                <a:srgbClr val="FC0128"/>
              </a:buClr>
              <a:buSzPct val="70000"/>
              <a:buFont typeface="Monotype Sorts"/>
              <a:buNone/>
              <a:tabLst/>
              <a:defRPr/>
            </a:pPr>
            <a:r>
              <a:rPr kumimoji="1" lang="en-US" altLang="ko-KR"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a:ea typeface="돋움"/>
                <a:cs typeface="+mn-cs"/>
              </a:rPr>
              <a:t>Office: R</a:t>
            </a:r>
            <a:r>
              <a:rPr kumimoji="1" lang="ko-KR" altLang="en-US"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a:ea typeface="돋움"/>
                <a:cs typeface="+mn-cs"/>
              </a:rPr>
              <a:t>관 </a:t>
            </a:r>
            <a:r>
              <a:rPr kumimoji="1" lang="en-US" altLang="ko-KR"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a:ea typeface="돋움"/>
                <a:cs typeface="+mn-cs"/>
              </a:rPr>
              <a:t>904</a:t>
            </a:r>
            <a:r>
              <a:rPr kumimoji="1" lang="ko-KR" altLang="en-US"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a:ea typeface="돋움"/>
                <a:cs typeface="+mn-cs"/>
              </a:rPr>
              <a:t>호</a:t>
            </a:r>
            <a:endParaRPr kumimoji="1" lang="en-US" altLang="ko-KR"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a:ea typeface="돋움"/>
              <a:cs typeface="+mn-cs"/>
            </a:endParaRPr>
          </a:p>
          <a:p>
            <a:pPr marL="0" marR="0" lvl="0" indent="0" algn="ctr" defTabSz="914400" rtl="0" eaLnBrk="1" fontAlgn="base" latinLnBrk="1" hangingPunct="1">
              <a:lnSpc>
                <a:spcPct val="100000"/>
              </a:lnSpc>
              <a:spcBef>
                <a:spcPct val="30000"/>
              </a:spcBef>
              <a:spcAft>
                <a:spcPct val="0"/>
              </a:spcAft>
              <a:buClr>
                <a:srgbClr val="FC0128"/>
              </a:buClr>
              <a:buSzPct val="70000"/>
              <a:buFont typeface="Monotype Sorts"/>
              <a:buNone/>
              <a:tabLst/>
              <a:defRPr/>
            </a:pPr>
            <a:r>
              <a:rPr kumimoji="1" lang="en-US" altLang="ko-KR"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a:ea typeface="돋움"/>
                <a:cs typeface="+mn-cs"/>
              </a:rPr>
              <a:t>Email: mwkoo@sogang.ac.kr</a:t>
            </a:r>
          </a:p>
        </p:txBody>
      </p:sp>
    </p:spTree>
    <p:extLst>
      <p:ext uri="{BB962C8B-B14F-4D97-AF65-F5344CB8AC3E}">
        <p14:creationId xmlns:p14="http://schemas.microsoft.com/office/powerpoint/2010/main" val="4228572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sz="2800"/>
            </a:lvl1pPr>
          </a:lstStyle>
          <a:p>
            <a:r>
              <a:rPr lang="ko-KR" altLang="en-US"/>
              <a:t>마스터 제목 스타일 편집</a:t>
            </a:r>
          </a:p>
        </p:txBody>
      </p:sp>
      <p:sp>
        <p:nvSpPr>
          <p:cNvPr id="3" name="내용 개체 틀 2"/>
          <p:cNvSpPr>
            <a:spLocks noGrp="1"/>
          </p:cNvSpPr>
          <p:nvPr>
            <p:ph idx="1"/>
          </p:nvPr>
        </p:nvSpPr>
        <p:spPr>
          <a:xfrm>
            <a:off x="376704" y="1085850"/>
            <a:ext cx="9256712" cy="5257800"/>
          </a:xfrm>
        </p:spPr>
        <p:txBody>
          <a:bodyPr/>
          <a:lstStyle>
            <a:lvl1pPr>
              <a:buClrTx/>
              <a:buSzPct val="70000"/>
              <a:buFont typeface="Wingdings" pitchFamily="2" charset="2"/>
              <a:buChar char="l"/>
              <a:defRPr sz="2000"/>
            </a:lvl1pPr>
            <a:lvl2pPr>
              <a:buClrTx/>
              <a:buSzPct val="60000"/>
              <a:buFont typeface="Wingdings" pitchFamily="2" charset="2"/>
              <a:buChar char="l"/>
              <a:defRPr sz="1800"/>
            </a:lvl2pPr>
            <a:lvl3pPr>
              <a:buClrTx/>
              <a:buSzPct val="55000"/>
              <a:buFont typeface="Wingdings" pitchFamily="2" charset="2"/>
              <a:buChar char="l"/>
              <a:defRPr sz="1600"/>
            </a:lvl3pPr>
            <a:lvl4pPr>
              <a:defRPr sz="1600"/>
            </a:lvl4pPr>
            <a:lvl5pPr>
              <a:defRPr sz="16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슬라이드 번호 개체 틀 3"/>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2E59595D-A67B-4217-AF6B-E06A76FEDF4C}" type="slidenum">
              <a:rPr lang="en-US" altLang="ko-KR"/>
              <a:pPr>
                <a:defRPr/>
              </a:pPr>
              <a:t>‹#›</a:t>
            </a:fld>
            <a:endParaRPr lang="en-US" altLang="ko-KR" dirty="0"/>
          </a:p>
        </p:txBody>
      </p:sp>
    </p:spTree>
    <p:extLst>
      <p:ext uri="{BB962C8B-B14F-4D97-AF65-F5344CB8AC3E}">
        <p14:creationId xmlns:p14="http://schemas.microsoft.com/office/powerpoint/2010/main" val="171319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638" y="4406900"/>
            <a:ext cx="84201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4" name="슬라이드 번호 개체 틀 3"/>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BA0CED6D-E462-46D8-AE32-1770C479A1C6}" type="slidenum">
              <a:rPr lang="en-US" altLang="ko-KR"/>
              <a:pPr>
                <a:defRPr/>
              </a:pPr>
              <a:t>‹#›</a:t>
            </a:fld>
            <a:endParaRPr lang="en-US" altLang="ko-KR" dirty="0"/>
          </a:p>
        </p:txBody>
      </p:sp>
    </p:spTree>
    <p:extLst>
      <p:ext uri="{BB962C8B-B14F-4D97-AF65-F5344CB8AC3E}">
        <p14:creationId xmlns:p14="http://schemas.microsoft.com/office/powerpoint/2010/main" val="1810234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344488" y="1143000"/>
            <a:ext cx="4464496"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4953000" y="1143000"/>
            <a:ext cx="4619625"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슬라이드 번호 개체 틀 4"/>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CB3ECEB3-1AB8-4873-8D05-EA1F1E45F10C}" type="slidenum">
              <a:rPr lang="en-US" altLang="ko-KR"/>
              <a:pPr>
                <a:defRPr/>
              </a:pPr>
              <a:t>‹#›</a:t>
            </a:fld>
            <a:endParaRPr lang="en-US" altLang="ko-KR" dirty="0"/>
          </a:p>
        </p:txBody>
      </p:sp>
    </p:spTree>
    <p:extLst>
      <p:ext uri="{BB962C8B-B14F-4D97-AF65-F5344CB8AC3E}">
        <p14:creationId xmlns:p14="http://schemas.microsoft.com/office/powerpoint/2010/main" val="336832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95300" y="404664"/>
            <a:ext cx="8915400" cy="72008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슬라이드 번호 개체 틀 6"/>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EF3E078D-B2DF-441F-A79A-BB68814A9DF2}" type="slidenum">
              <a:rPr lang="en-US" altLang="ko-KR"/>
              <a:pPr>
                <a:defRPr/>
              </a:pPr>
              <a:t>‹#›</a:t>
            </a:fld>
            <a:endParaRPr lang="en-US" altLang="ko-KR" dirty="0"/>
          </a:p>
        </p:txBody>
      </p:sp>
    </p:spTree>
    <p:extLst>
      <p:ext uri="{BB962C8B-B14F-4D97-AF65-F5344CB8AC3E}">
        <p14:creationId xmlns:p14="http://schemas.microsoft.com/office/powerpoint/2010/main" val="1176604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슬라이드 번호 개체 틀 2"/>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6B40CE7C-4FB2-4103-AA66-64D90BC4F65F}" type="slidenum">
              <a:rPr lang="en-US" altLang="ko-KR"/>
              <a:pPr>
                <a:defRPr/>
              </a:pPr>
              <a:t>‹#›</a:t>
            </a:fld>
            <a:endParaRPr lang="en-US" altLang="ko-KR" dirty="0"/>
          </a:p>
        </p:txBody>
      </p:sp>
    </p:spTree>
    <p:extLst>
      <p:ext uri="{BB962C8B-B14F-4D97-AF65-F5344CB8AC3E}">
        <p14:creationId xmlns:p14="http://schemas.microsoft.com/office/powerpoint/2010/main" val="292666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1F6EA84A-5789-443C-8382-1C21D6EF8E0E}" type="slidenum">
              <a:rPr lang="en-US" altLang="ko-KR"/>
              <a:pPr>
                <a:defRPr/>
              </a:pPr>
              <a:t>‹#›</a:t>
            </a:fld>
            <a:endParaRPr lang="en-US" altLang="ko-KR" dirty="0"/>
          </a:p>
        </p:txBody>
      </p:sp>
    </p:spTree>
    <p:extLst>
      <p:ext uri="{BB962C8B-B14F-4D97-AF65-F5344CB8AC3E}">
        <p14:creationId xmlns:p14="http://schemas.microsoft.com/office/powerpoint/2010/main" val="1353185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273050"/>
            <a:ext cx="3259138"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슬라이드 번호 개체 틀 4"/>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6C3895AB-FA97-40A1-836C-1312041DFEB8}" type="slidenum">
              <a:rPr lang="en-US" altLang="ko-KR"/>
              <a:pPr>
                <a:defRPr/>
              </a:pPr>
              <a:t>‹#›</a:t>
            </a:fld>
            <a:endParaRPr lang="en-US" altLang="ko-KR" dirty="0"/>
          </a:p>
        </p:txBody>
      </p:sp>
    </p:spTree>
    <p:extLst>
      <p:ext uri="{BB962C8B-B14F-4D97-AF65-F5344CB8AC3E}">
        <p14:creationId xmlns:p14="http://schemas.microsoft.com/office/powerpoint/2010/main" val="416429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7"/>
          <p:cNvSpPr>
            <a:spLocks noChangeArrowheads="1"/>
          </p:cNvSpPr>
          <p:nvPr/>
        </p:nvSpPr>
        <p:spPr bwMode="auto">
          <a:xfrm>
            <a:off x="336550" y="427038"/>
            <a:ext cx="9232900" cy="61436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ko-KR" altLang="en-US"/>
          </a:p>
        </p:txBody>
      </p:sp>
      <p:sp>
        <p:nvSpPr>
          <p:cNvPr id="1027" name="Rectangle 18"/>
          <p:cNvSpPr>
            <a:spLocks noChangeArrowheads="1"/>
          </p:cNvSpPr>
          <p:nvPr/>
        </p:nvSpPr>
        <p:spPr bwMode="auto">
          <a:xfrm>
            <a:off x="314325" y="428625"/>
            <a:ext cx="592138" cy="614363"/>
          </a:xfrm>
          <a:prstGeom prst="rect">
            <a:avLst/>
          </a:prstGeom>
          <a:gradFill rotWithShape="0">
            <a:gsLst>
              <a:gs pos="0">
                <a:srgbClr val="4B000C"/>
              </a:gs>
              <a:gs pos="100000">
                <a:srgbClr val="FC0128"/>
              </a:gs>
            </a:gsLst>
            <a:lin ang="5400000" scaled="1"/>
          </a:gradFill>
          <a:ln w="12700">
            <a:solidFill>
              <a:schemeClr val="tx1"/>
            </a:solidFill>
            <a:miter lim="800000"/>
            <a:headEnd/>
            <a:tailEnd/>
          </a:ln>
        </p:spPr>
        <p:txBody>
          <a:bodyPr wrap="none" anchor="ctr"/>
          <a:lstStyle/>
          <a:p>
            <a:endParaRPr lang="ko-KR" altLang="en-US"/>
          </a:p>
        </p:txBody>
      </p:sp>
      <p:sp>
        <p:nvSpPr>
          <p:cNvPr id="1028" name="Rectangle 19"/>
          <p:cNvSpPr>
            <a:spLocks noGrp="1" noChangeArrowheads="1"/>
          </p:cNvSpPr>
          <p:nvPr>
            <p:ph type="body" idx="1"/>
          </p:nvPr>
        </p:nvSpPr>
        <p:spPr bwMode="auto">
          <a:xfrm>
            <a:off x="336550" y="1143000"/>
            <a:ext cx="923607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ko-KR" dirty="0"/>
              <a:t>Body Text</a:t>
            </a:r>
          </a:p>
          <a:p>
            <a:pPr lvl="1"/>
            <a:r>
              <a:rPr lang="en-US" altLang="ko-KR" dirty="0"/>
              <a:t>Second Level</a:t>
            </a:r>
          </a:p>
          <a:p>
            <a:pPr lvl="2"/>
            <a:r>
              <a:rPr lang="en-US" altLang="ko-KR" dirty="0"/>
              <a:t>Third Level</a:t>
            </a:r>
          </a:p>
        </p:txBody>
      </p:sp>
      <p:sp>
        <p:nvSpPr>
          <p:cNvPr id="1044" name="Rectangle 20"/>
          <p:cNvSpPr>
            <a:spLocks noGrp="1" noChangeArrowheads="1"/>
          </p:cNvSpPr>
          <p:nvPr>
            <p:ph type="title"/>
          </p:nvPr>
        </p:nvSpPr>
        <p:spPr bwMode="auto">
          <a:xfrm>
            <a:off x="914400" y="400050"/>
            <a:ext cx="8686800" cy="685800"/>
          </a:xfrm>
          <a:prstGeom prst="rect">
            <a:avLst/>
          </a:prstGeom>
          <a:noFill/>
          <a:ln w="9525">
            <a:noFill/>
            <a:miter lim="800000"/>
            <a:headEnd/>
            <a:tailEnd/>
          </a:ln>
          <a:effectLst>
            <a:outerShdw dist="35921" dir="2700000" algn="ctr" rotWithShape="0">
              <a:schemeClr val="bg2"/>
            </a:outerShdw>
          </a:effectLst>
        </p:spPr>
        <p:txBody>
          <a:bodyPr vert="horz" wrap="square" lIns="92075" tIns="46038" rIns="92075" bIns="46038" numCol="1" anchor="ctr" anchorCtr="0" compatLnSpc="1">
            <a:prstTxWarp prst="textNoShape">
              <a:avLst/>
            </a:prstTxWarp>
          </a:bodyPr>
          <a:lstStyle/>
          <a:p>
            <a:pPr lvl="0"/>
            <a:r>
              <a:rPr lang="en-US" altLang="ko-KR" dirty="0"/>
              <a:t>Slide </a:t>
            </a:r>
            <a:r>
              <a:rPr lang="en-US" altLang="ko-KR" dirty="0" err="1"/>
              <a:t>TitleFirst</a:t>
            </a:r>
            <a:r>
              <a:rPr lang="en-US" altLang="ko-KR" dirty="0"/>
              <a:t> Line</a:t>
            </a:r>
          </a:p>
        </p:txBody>
      </p:sp>
      <p:sp>
        <p:nvSpPr>
          <p:cNvPr id="1045" name="Rectangle 21"/>
          <p:cNvSpPr>
            <a:spLocks noGrp="1" noChangeArrowheads="1"/>
          </p:cNvSpPr>
          <p:nvPr>
            <p:ph type="sldNum" sz="quarter" idx="4"/>
          </p:nvPr>
        </p:nvSpPr>
        <p:spPr bwMode="auto">
          <a:xfrm>
            <a:off x="8494712" y="6525344"/>
            <a:ext cx="1066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1" hangingPunct="1">
              <a:defRPr sz="800" b="0" i="1">
                <a:latin typeface="Times New Roman" pitchFamily="18" charset="0"/>
              </a:defRPr>
            </a:lvl1pPr>
          </a:lstStyle>
          <a:p>
            <a:pPr>
              <a:defRPr/>
            </a:pPr>
            <a:r>
              <a:rPr lang="en-US" altLang="ko-KR" dirty="0"/>
              <a:t>Page </a:t>
            </a:r>
            <a:fld id="{1B126400-C617-4683-A75C-0C526700A436}" type="slidenum">
              <a:rPr lang="en-US" altLang="ko-KR"/>
              <a:pPr>
                <a:defRPr/>
              </a:pPr>
              <a:t>‹#›</a:t>
            </a:fld>
            <a:endParaRPr lang="en-US" altLang="ko-KR" dirty="0"/>
          </a:p>
        </p:txBody>
      </p:sp>
      <p:sp>
        <p:nvSpPr>
          <p:cNvPr id="1031" name="Line 25"/>
          <p:cNvSpPr>
            <a:spLocks noChangeShapeType="1"/>
          </p:cNvSpPr>
          <p:nvPr/>
        </p:nvSpPr>
        <p:spPr bwMode="auto">
          <a:xfrm flipV="1">
            <a:off x="304800" y="6477000"/>
            <a:ext cx="9220200" cy="9525"/>
          </a:xfrm>
          <a:prstGeom prst="line">
            <a:avLst/>
          </a:prstGeom>
          <a:noFill/>
          <a:ln w="25400">
            <a:solidFill>
              <a:srgbClr val="FC012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ko-KR" altLang="en-US"/>
          </a:p>
        </p:txBody>
      </p:sp>
      <p:pic>
        <p:nvPicPr>
          <p:cNvPr id="1032" name="Picture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5275" y="6515100"/>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033" name="Text Box 30"/>
          <p:cNvSpPr txBox="1">
            <a:spLocks noChangeArrowheads="1"/>
          </p:cNvSpPr>
          <p:nvPr/>
        </p:nvSpPr>
        <p:spPr bwMode="auto">
          <a:xfrm>
            <a:off x="490538" y="6540500"/>
            <a:ext cx="66167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1400" b="1">
                <a:solidFill>
                  <a:schemeClr val="tx1"/>
                </a:solidFill>
                <a:latin typeface="Arial" pitchFamily="34" charset="0"/>
                <a:ea typeface="돋움" pitchFamily="50" charset="-127"/>
              </a:defRPr>
            </a:lvl1pPr>
            <a:lvl2pPr marL="742950" indent="-285750">
              <a:defRPr kumimoji="1" sz="1400" b="1">
                <a:solidFill>
                  <a:schemeClr val="tx1"/>
                </a:solidFill>
                <a:latin typeface="Arial" pitchFamily="34" charset="0"/>
                <a:ea typeface="돋움" pitchFamily="50" charset="-127"/>
              </a:defRPr>
            </a:lvl2pPr>
            <a:lvl3pPr marL="1143000" indent="-228600">
              <a:defRPr kumimoji="1" sz="1400" b="1">
                <a:solidFill>
                  <a:schemeClr val="tx1"/>
                </a:solidFill>
                <a:latin typeface="Arial" pitchFamily="34" charset="0"/>
                <a:ea typeface="돋움" pitchFamily="50" charset="-127"/>
              </a:defRPr>
            </a:lvl3pPr>
            <a:lvl4pPr marL="1600200" indent="-228600">
              <a:defRPr kumimoji="1" sz="1400" b="1">
                <a:solidFill>
                  <a:schemeClr val="tx1"/>
                </a:solidFill>
                <a:latin typeface="Arial" pitchFamily="34" charset="0"/>
                <a:ea typeface="돋움" pitchFamily="50" charset="-127"/>
              </a:defRPr>
            </a:lvl4pPr>
            <a:lvl5pPr marL="2057400" indent="-228600">
              <a:defRPr kumimoji="1" sz="1400" b="1">
                <a:solidFill>
                  <a:schemeClr val="tx1"/>
                </a:solidFill>
                <a:latin typeface="Arial" pitchFamily="34" charset="0"/>
                <a:ea typeface="돋움" pitchFamily="50" charset="-127"/>
              </a:defRPr>
            </a:lvl5pPr>
            <a:lvl6pPr marL="2514600" indent="-228600" eaLnBrk="0" fontAlgn="base" hangingPunct="0">
              <a:spcBef>
                <a:spcPct val="0"/>
              </a:spcBef>
              <a:spcAft>
                <a:spcPct val="0"/>
              </a:spcAft>
              <a:defRPr kumimoji="1" sz="1400" b="1">
                <a:solidFill>
                  <a:schemeClr val="tx1"/>
                </a:solidFill>
                <a:latin typeface="Arial" pitchFamily="34" charset="0"/>
                <a:ea typeface="돋움" pitchFamily="50" charset="-127"/>
              </a:defRPr>
            </a:lvl6pPr>
            <a:lvl7pPr marL="2971800" indent="-228600" eaLnBrk="0" fontAlgn="base" hangingPunct="0">
              <a:spcBef>
                <a:spcPct val="0"/>
              </a:spcBef>
              <a:spcAft>
                <a:spcPct val="0"/>
              </a:spcAft>
              <a:defRPr kumimoji="1" sz="1400" b="1">
                <a:solidFill>
                  <a:schemeClr val="tx1"/>
                </a:solidFill>
                <a:latin typeface="Arial" pitchFamily="34" charset="0"/>
                <a:ea typeface="돋움" pitchFamily="50" charset="-127"/>
              </a:defRPr>
            </a:lvl7pPr>
            <a:lvl8pPr marL="3429000" indent="-228600" eaLnBrk="0" fontAlgn="base" hangingPunct="0">
              <a:spcBef>
                <a:spcPct val="0"/>
              </a:spcBef>
              <a:spcAft>
                <a:spcPct val="0"/>
              </a:spcAft>
              <a:defRPr kumimoji="1" sz="1400" b="1">
                <a:solidFill>
                  <a:schemeClr val="tx1"/>
                </a:solidFill>
                <a:latin typeface="Arial" pitchFamily="34" charset="0"/>
                <a:ea typeface="돋움" pitchFamily="50" charset="-127"/>
              </a:defRPr>
            </a:lvl8pPr>
            <a:lvl9pPr marL="3886200" indent="-228600" eaLnBrk="0" fontAlgn="base" hangingPunct="0">
              <a:spcBef>
                <a:spcPct val="0"/>
              </a:spcBef>
              <a:spcAft>
                <a:spcPct val="0"/>
              </a:spcAft>
              <a:defRPr kumimoji="1" sz="1400" b="1">
                <a:solidFill>
                  <a:schemeClr val="tx1"/>
                </a:solidFill>
                <a:latin typeface="Arial" pitchFamily="34" charset="0"/>
                <a:ea typeface="돋움" pitchFamily="50" charset="-127"/>
              </a:defRPr>
            </a:lvl9pPr>
          </a:lstStyle>
          <a:p>
            <a:pPr>
              <a:defRPr/>
            </a:pPr>
            <a:r>
              <a:rPr lang="ko-KR" altLang="en-US" sz="1200" dirty="0"/>
              <a:t>지능형 음성대화 인터페이스</a:t>
            </a:r>
            <a:r>
              <a:rPr lang="ko-KR" altLang="en-US" sz="1200" baseline="0" dirty="0"/>
              <a:t> 연구실</a:t>
            </a:r>
            <a:r>
              <a:rPr lang="ko-KR" altLang="en-US" sz="1200" dirty="0"/>
              <a:t> </a:t>
            </a:r>
            <a:endParaRPr lang="en-US" altLang="ko-KR" dirty="0"/>
          </a:p>
        </p:txBody>
      </p:sp>
      <p:sp>
        <p:nvSpPr>
          <p:cNvPr id="1034" name="Text Box 31"/>
          <p:cNvSpPr txBox="1">
            <a:spLocks noChangeArrowheads="1"/>
          </p:cNvSpPr>
          <p:nvPr/>
        </p:nvSpPr>
        <p:spPr bwMode="auto">
          <a:xfrm>
            <a:off x="5817096" y="76200"/>
            <a:ext cx="38396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1400" b="1">
                <a:solidFill>
                  <a:schemeClr val="tx1"/>
                </a:solidFill>
                <a:latin typeface="Arial" pitchFamily="34" charset="0"/>
                <a:ea typeface="돋움" pitchFamily="50" charset="-127"/>
              </a:defRPr>
            </a:lvl1pPr>
            <a:lvl2pPr marL="742950" indent="-285750">
              <a:defRPr kumimoji="1" sz="1400" b="1">
                <a:solidFill>
                  <a:schemeClr val="tx1"/>
                </a:solidFill>
                <a:latin typeface="Arial" pitchFamily="34" charset="0"/>
                <a:ea typeface="돋움" pitchFamily="50" charset="-127"/>
              </a:defRPr>
            </a:lvl2pPr>
            <a:lvl3pPr marL="1143000" indent="-228600">
              <a:defRPr kumimoji="1" sz="1400" b="1">
                <a:solidFill>
                  <a:schemeClr val="tx1"/>
                </a:solidFill>
                <a:latin typeface="Arial" pitchFamily="34" charset="0"/>
                <a:ea typeface="돋움" pitchFamily="50" charset="-127"/>
              </a:defRPr>
            </a:lvl3pPr>
            <a:lvl4pPr marL="1600200" indent="-228600">
              <a:defRPr kumimoji="1" sz="1400" b="1">
                <a:solidFill>
                  <a:schemeClr val="tx1"/>
                </a:solidFill>
                <a:latin typeface="Arial" pitchFamily="34" charset="0"/>
                <a:ea typeface="돋움" pitchFamily="50" charset="-127"/>
              </a:defRPr>
            </a:lvl4pPr>
            <a:lvl5pPr marL="2057400" indent="-228600">
              <a:defRPr kumimoji="1" sz="1400" b="1">
                <a:solidFill>
                  <a:schemeClr val="tx1"/>
                </a:solidFill>
                <a:latin typeface="Arial" pitchFamily="34" charset="0"/>
                <a:ea typeface="돋움" pitchFamily="50" charset="-127"/>
              </a:defRPr>
            </a:lvl5pPr>
            <a:lvl6pPr marL="2514600" indent="-228600" eaLnBrk="0" fontAlgn="base" hangingPunct="0">
              <a:spcBef>
                <a:spcPct val="0"/>
              </a:spcBef>
              <a:spcAft>
                <a:spcPct val="0"/>
              </a:spcAft>
              <a:defRPr kumimoji="1" sz="1400" b="1">
                <a:solidFill>
                  <a:schemeClr val="tx1"/>
                </a:solidFill>
                <a:latin typeface="Arial" pitchFamily="34" charset="0"/>
                <a:ea typeface="돋움" pitchFamily="50" charset="-127"/>
              </a:defRPr>
            </a:lvl6pPr>
            <a:lvl7pPr marL="2971800" indent="-228600" eaLnBrk="0" fontAlgn="base" hangingPunct="0">
              <a:spcBef>
                <a:spcPct val="0"/>
              </a:spcBef>
              <a:spcAft>
                <a:spcPct val="0"/>
              </a:spcAft>
              <a:defRPr kumimoji="1" sz="1400" b="1">
                <a:solidFill>
                  <a:schemeClr val="tx1"/>
                </a:solidFill>
                <a:latin typeface="Arial" pitchFamily="34" charset="0"/>
                <a:ea typeface="돋움" pitchFamily="50" charset="-127"/>
              </a:defRPr>
            </a:lvl7pPr>
            <a:lvl8pPr marL="3429000" indent="-228600" eaLnBrk="0" fontAlgn="base" hangingPunct="0">
              <a:spcBef>
                <a:spcPct val="0"/>
              </a:spcBef>
              <a:spcAft>
                <a:spcPct val="0"/>
              </a:spcAft>
              <a:defRPr kumimoji="1" sz="1400" b="1">
                <a:solidFill>
                  <a:schemeClr val="tx1"/>
                </a:solidFill>
                <a:latin typeface="Arial" pitchFamily="34" charset="0"/>
                <a:ea typeface="돋움" pitchFamily="50" charset="-127"/>
              </a:defRPr>
            </a:lvl8pPr>
            <a:lvl9pPr marL="3886200" indent="-228600" eaLnBrk="0" fontAlgn="base" hangingPunct="0">
              <a:spcBef>
                <a:spcPct val="0"/>
              </a:spcBef>
              <a:spcAft>
                <a:spcPct val="0"/>
              </a:spcAft>
              <a:defRPr kumimoji="1" sz="1400" b="1">
                <a:solidFill>
                  <a:schemeClr val="tx1"/>
                </a:solidFill>
                <a:latin typeface="Arial" pitchFamily="34" charset="0"/>
                <a:ea typeface="돋움" pitchFamily="50" charset="-127"/>
              </a:defRPr>
            </a:lvl9pPr>
          </a:lstStyle>
          <a:p>
            <a:pPr>
              <a:defRPr/>
            </a:pPr>
            <a:r>
              <a:rPr lang="en-US" altLang="ko-KR" dirty="0">
                <a:latin typeface="Times New Roman" pitchFamily="18" charset="0"/>
              </a:rPr>
              <a:t>                                   </a:t>
            </a:r>
            <a:endParaRPr lang="en-US" altLang="ko-KR" sz="1200" dirty="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803" r:id="rId1"/>
    <p:sldLayoutId id="2147483815"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hf hdr="0" ftr="0" dt="0"/>
  <p:txStyles>
    <p:titleStyle>
      <a:lvl1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mj-lt"/>
          <a:ea typeface="+mj-ea"/>
          <a:cs typeface="+mj-cs"/>
        </a:defRPr>
      </a:lvl1pPr>
      <a:lvl2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2pPr>
      <a:lvl3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3pPr>
      <a:lvl4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4pPr>
      <a:lvl5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5pPr>
      <a:lvl6pPr marL="4572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6pPr>
      <a:lvl7pPr marL="9144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7pPr>
      <a:lvl8pPr marL="13716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8pPr>
      <a:lvl9pPr marL="18288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9pPr>
    </p:titleStyle>
    <p:bodyStyle>
      <a:lvl1pPr marL="285750" indent="-285750" algn="l" rtl="0" eaLnBrk="1" fontAlgn="base" latinLnBrk="1" hangingPunct="1">
        <a:spcBef>
          <a:spcPct val="30000"/>
        </a:spcBef>
        <a:spcAft>
          <a:spcPct val="0"/>
        </a:spcAft>
        <a:buClr>
          <a:srgbClr val="FC0128"/>
        </a:buClr>
        <a:buSzPct val="70000"/>
        <a:buFont typeface="Monotype Sorts" pitchFamily="2" charset="2"/>
        <a:buChar char="n"/>
        <a:defRPr kumimoji="1" sz="2400" b="1">
          <a:solidFill>
            <a:schemeClr val="tx1"/>
          </a:solidFill>
          <a:latin typeface="+mn-lt"/>
          <a:ea typeface="+mn-ea"/>
          <a:cs typeface="+mn-cs"/>
        </a:defRPr>
      </a:lvl1pPr>
      <a:lvl2pPr marL="762000" indent="-285750" algn="l" rtl="0" eaLnBrk="1" fontAlgn="base" latinLnBrk="1" hangingPunct="1">
        <a:spcBef>
          <a:spcPct val="30000"/>
        </a:spcBef>
        <a:spcAft>
          <a:spcPct val="0"/>
        </a:spcAft>
        <a:buClr>
          <a:schemeClr val="folHlink"/>
        </a:buClr>
        <a:buSzPct val="70000"/>
        <a:buFont typeface="Monotype Sorts" pitchFamily="2" charset="2"/>
        <a:buChar char="t"/>
        <a:defRPr kumimoji="1" sz="2200" b="1">
          <a:solidFill>
            <a:schemeClr val="tx1"/>
          </a:solidFill>
          <a:latin typeface="+mn-lt"/>
          <a:ea typeface="+mn-ea"/>
        </a:defRPr>
      </a:lvl2pPr>
      <a:lvl3pPr marL="1143000" indent="-228600" algn="l" rtl="0" eaLnBrk="1" fontAlgn="base" latinLnBrk="1" hangingPunct="1">
        <a:spcBef>
          <a:spcPct val="20000"/>
        </a:spcBef>
        <a:spcAft>
          <a:spcPct val="0"/>
        </a:spcAft>
        <a:buClr>
          <a:srgbClr val="FF0033"/>
        </a:buClr>
        <a:buSzPct val="50000"/>
        <a:buFont typeface="Monotype Sorts" pitchFamily="2" charset="2"/>
        <a:buChar char="l"/>
        <a:defRPr kumimoji="1" sz="2200" b="1">
          <a:solidFill>
            <a:schemeClr val="tx1"/>
          </a:solidFill>
          <a:latin typeface="+mn-lt"/>
          <a:ea typeface="+mn-ea"/>
        </a:defRPr>
      </a:lvl3pPr>
      <a:lvl4pPr marL="16002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4pPr>
      <a:lvl5pPr marL="20574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5pPr>
      <a:lvl6pPr marL="25146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ko.wikipedia.org/wiki/&#50948;&#49345;&#46041;&#54805;&#49324;&#49345;"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abs/2203.01786"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hyperlink" Target="https://openreview.net/pdf?id=0NQwnnwAORi" TargetMode="External"/><Relationship Id="rId5" Type="http://schemas.openxmlformats.org/officeDocument/2006/relationships/image" Target="../media/image7.png"/><Relationship Id="rId4" Type="http://schemas.openxmlformats.org/officeDocument/2006/relationships/hyperlink" Target="https://arxiv.org/pdf/1807.03039.pd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arxiv.org/pdf/2005.05957.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7" name="Rectangle 7"/>
          <p:cNvSpPr>
            <a:spLocks noGrp="1" noChangeArrowheads="1"/>
          </p:cNvSpPr>
          <p:nvPr>
            <p:ph type="ctrTitle"/>
          </p:nvPr>
        </p:nvSpPr>
        <p:spPr>
          <a:xfrm>
            <a:off x="416496" y="1412776"/>
            <a:ext cx="9361040" cy="1800200"/>
          </a:xfrm>
        </p:spPr>
        <p:txBody>
          <a:bodyPr/>
          <a:lstStyle/>
          <a:p>
            <a:r>
              <a:rPr lang="en-US" altLang="ko-Kore-KR" sz="3200" dirty="0"/>
              <a:t>Generative Modeling for Low Dimensional Speech </a:t>
            </a:r>
            <a:r>
              <a:rPr lang="ko-KR" altLang="en-US" sz="3200" dirty="0"/>
              <a:t> </a:t>
            </a:r>
            <a:r>
              <a:rPr lang="en-US" altLang="ko-Kore-KR" sz="3200" dirty="0"/>
              <a:t>Attributes with Neural Spline Flows</a:t>
            </a:r>
            <a:endParaRPr lang="en" altLang="ko-Kore-KR" sz="3200" dirty="0"/>
          </a:p>
        </p:txBody>
      </p:sp>
      <p:sp>
        <p:nvSpPr>
          <p:cNvPr id="35849" name="Rectangle 9"/>
          <p:cNvSpPr>
            <a:spLocks noGrp="1" noChangeArrowheads="1"/>
          </p:cNvSpPr>
          <p:nvPr>
            <p:ph type="subTitle" idx="4294967295"/>
          </p:nvPr>
        </p:nvSpPr>
        <p:spPr>
          <a:xfrm>
            <a:off x="1524000" y="3886200"/>
            <a:ext cx="6934200" cy="2135088"/>
          </a:xfrm>
        </p:spPr>
        <p:txBody>
          <a:bodyPr/>
          <a:lstStyle/>
          <a:p>
            <a:pPr marL="0" indent="0" algn="ctr">
              <a:buFont typeface="Monotype Sorts"/>
              <a:buNone/>
              <a:defRPr/>
            </a:pPr>
            <a:r>
              <a:rPr lang="ko-KR" altLang="en-US" sz="3200" dirty="0" err="1">
                <a:effectLst>
                  <a:outerShdw blurRad="38100" dist="38100" dir="2700000" algn="tl">
                    <a:srgbClr val="C0C0C0"/>
                  </a:outerShdw>
                </a:effectLst>
              </a:rPr>
              <a:t>최예린</a:t>
            </a:r>
            <a:endParaRPr lang="ko-KR" altLang="en-US" sz="3200" dirty="0">
              <a:effectLst>
                <a:outerShdw blurRad="38100" dist="38100" dir="2700000" algn="tl">
                  <a:srgbClr val="C0C0C0"/>
                </a:outerShdw>
              </a:effectLst>
            </a:endParaRPr>
          </a:p>
          <a:p>
            <a:pPr marL="0" indent="0" algn="ctr">
              <a:buFont typeface="Monotype Sorts"/>
              <a:buNone/>
              <a:defRPr/>
            </a:pPr>
            <a:r>
              <a:rPr lang="ko-KR" altLang="en-US" dirty="0">
                <a:effectLst>
                  <a:outerShdw blurRad="38100" dist="38100" dir="2700000" algn="tl">
                    <a:srgbClr val="C0C0C0"/>
                  </a:outerShdw>
                </a:effectLst>
              </a:rPr>
              <a:t>서강대학교 인공지능학과</a:t>
            </a:r>
            <a:endParaRPr lang="en-US" altLang="ko-KR" dirty="0">
              <a:effectLst>
                <a:outerShdw blurRad="38100" dist="38100" dir="2700000" algn="tl">
                  <a:srgbClr val="C0C0C0"/>
                </a:outerShdw>
              </a:effectLst>
            </a:endParaRPr>
          </a:p>
          <a:p>
            <a:pPr marL="0" indent="0" algn="ctr">
              <a:buFont typeface="Monotype Sorts"/>
              <a:buNone/>
              <a:defRPr/>
            </a:pPr>
            <a:r>
              <a:rPr lang="en-US" altLang="ko-KR" dirty="0">
                <a:effectLst>
                  <a:outerShdw blurRad="38100" dist="38100" dir="2700000" algn="tl">
                    <a:srgbClr val="C0C0C0"/>
                  </a:outerShdw>
                </a:effectLst>
              </a:rPr>
              <a:t>Email: </a:t>
            </a:r>
            <a:r>
              <a:rPr lang="en-US" altLang="ko-KR" dirty="0" err="1">
                <a:effectLst>
                  <a:outerShdw blurRad="38100" dist="38100" dir="2700000" algn="tl">
                    <a:srgbClr val="C0C0C0"/>
                  </a:outerShdw>
                </a:effectLst>
              </a:rPr>
              <a:t>lakahaga@u.sogang.ac.kr</a:t>
            </a:r>
            <a:endParaRPr lang="en-US" altLang="ko-KR" dirty="0">
              <a:effectLst>
                <a:outerShdw blurRad="38100" dist="38100" dir="2700000" algn="tl">
                  <a:srgbClr val="C0C0C0"/>
                </a:outerShdw>
              </a:effectLst>
            </a:endParaRPr>
          </a:p>
          <a:p>
            <a:pPr marL="0" indent="0" algn="ctr">
              <a:buFont typeface="Monotype Sorts"/>
              <a:buNone/>
              <a:defRPr/>
            </a:pPr>
            <a:r>
              <a:rPr lang="en-US" altLang="ko-KR" dirty="0">
                <a:effectLst>
                  <a:outerShdw blurRad="38100" dist="38100" dir="2700000" algn="tl">
                    <a:srgbClr val="C0C0C0"/>
                  </a:outerShdw>
                </a:effectLst>
              </a:rPr>
              <a:t>2022.8.10</a:t>
            </a:r>
          </a:p>
          <a:p>
            <a:pPr marL="0" indent="0" algn="ctr">
              <a:buFont typeface="Monotype Sorts"/>
              <a:buNone/>
              <a:defRPr/>
            </a:pPr>
            <a:endParaRPr lang="en-US" altLang="ko-KR" dirty="0">
              <a:effectLst>
                <a:outerShdw blurRad="38100" dist="38100" dir="2700000" algn="tl">
                  <a:srgbClr val="C0C0C0"/>
                </a:outerShdw>
              </a:effectLst>
            </a:endParaRPr>
          </a:p>
        </p:txBody>
      </p:sp>
    </p:spTree>
    <p:extLst>
      <p:ext uri="{BB962C8B-B14F-4D97-AF65-F5344CB8AC3E}">
        <p14:creationId xmlns:p14="http://schemas.microsoft.com/office/powerpoint/2010/main" val="77032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descr="텍스트이(가) 표시된 사진&#10;&#10;자동 생성된 설명">
            <a:extLst>
              <a:ext uri="{FF2B5EF4-FFF2-40B4-BE49-F238E27FC236}">
                <a16:creationId xmlns:a16="http://schemas.microsoft.com/office/drawing/2014/main" id="{25AD0AE7-03D7-0144-A741-8C2E908A9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7096" y="1201876"/>
            <a:ext cx="3600400" cy="1479037"/>
          </a:xfrm>
          <a:prstGeom prst="rect">
            <a:avLst/>
          </a:prstGeom>
        </p:spPr>
      </p:pic>
      <p:sp>
        <p:nvSpPr>
          <p:cNvPr id="2" name="제목 1">
            <a:extLst>
              <a:ext uri="{FF2B5EF4-FFF2-40B4-BE49-F238E27FC236}">
                <a16:creationId xmlns:a16="http://schemas.microsoft.com/office/drawing/2014/main" id="{D0DAE9E6-F420-8443-BF8C-852AAF6545BE}"/>
              </a:ext>
            </a:extLst>
          </p:cNvPr>
          <p:cNvSpPr>
            <a:spLocks noGrp="1"/>
          </p:cNvSpPr>
          <p:nvPr>
            <p:ph type="title"/>
          </p:nvPr>
        </p:nvSpPr>
        <p:spPr/>
        <p:txBody>
          <a:bodyPr/>
          <a:lstStyle/>
          <a:p>
            <a:r>
              <a:rPr kumimoji="1" lang="en-US" altLang="ko-Kore-KR" dirty="0"/>
              <a:t>Neural Spline Flow</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AAC3351-6648-804E-96A3-E3E0A6904981}"/>
                  </a:ext>
                </a:extLst>
              </p:cNvPr>
              <p:cNvSpPr>
                <a:spLocks noGrp="1"/>
              </p:cNvSpPr>
              <p:nvPr>
                <p:ph idx="1"/>
              </p:nvPr>
            </p:nvSpPr>
            <p:spPr/>
            <p:txBody>
              <a:bodyPr/>
              <a:lstStyle/>
              <a:p>
                <a:r>
                  <a:rPr kumimoji="1" lang="en-US" altLang="ko-Kore-KR" dirty="0"/>
                  <a:t>Affine coupling layer</a:t>
                </a:r>
                <a:r>
                  <a:rPr kumimoji="1" lang="ko-Kore-KR" altLang="en-US" dirty="0"/>
                  <a:t>를 대체함</a:t>
                </a:r>
                <a:r>
                  <a:rPr kumimoji="1" lang="en-US" altLang="ko-Kore-KR" dirty="0"/>
                  <a:t>.</a:t>
                </a:r>
              </a:p>
              <a:p>
                <a:endParaRPr lang="en-US" altLang="ko-Kore-KR" dirty="0"/>
              </a:p>
              <a:p>
                <a:r>
                  <a:rPr kumimoji="1" lang="en-US" altLang="ko-Kore-KR" dirty="0"/>
                  <a:t>Affine coupling layer</a:t>
                </a:r>
                <a:r>
                  <a:rPr kumimoji="1" lang="ko-Kore-KR" altLang="en-US" dirty="0"/>
                  <a:t>의 </a:t>
                </a:r>
                <a:r>
                  <a:rPr kumimoji="1" lang="en-US" altLang="ko-Kore-KR" dirty="0"/>
                  <a:t>affine function</a:t>
                </a:r>
                <a:r>
                  <a:rPr kumimoji="1" lang="ko-Kore-KR" altLang="en-US" dirty="0"/>
                  <a:t>을</a:t>
                </a:r>
                <a:endParaRPr kumimoji="1" lang="en-US" altLang="ko-Kore-KR" dirty="0"/>
              </a:p>
              <a:p>
                <a:endParaRPr kumimoji="1" lang="en-US" altLang="ko-Kore-KR" dirty="0"/>
              </a:p>
              <a:p>
                <a:r>
                  <a:rPr kumimoji="1" lang="en-US" altLang="ko-Kore-KR" dirty="0"/>
                  <a:t>Mo</a:t>
                </a:r>
                <a:r>
                  <a:rPr lang="en-US" altLang="ko-Kore-KR" dirty="0"/>
                  <a:t>notonic piecewise polynomial function</a:t>
                </a:r>
                <a:r>
                  <a:rPr lang="ko-Kore-KR" altLang="en-US" dirty="0"/>
                  <a:t>으로 대체</a:t>
                </a:r>
                <a:r>
                  <a:rPr kumimoji="1" lang="ko-Kore-KR" altLang="en-US" dirty="0"/>
                  <a:t> </a:t>
                </a:r>
                <a:endParaRPr kumimoji="1" lang="en-US" altLang="ko-Kore-KR" dirty="0"/>
              </a:p>
              <a:p>
                <a:pPr lvl="1"/>
                <a:r>
                  <a:rPr kumimoji="1" lang="en-US" altLang="ko-Kore-KR" dirty="0"/>
                  <a:t>Monotonic : </a:t>
                </a:r>
                <a:r>
                  <a:rPr lang="en-US" altLang="ko-Kore-KR" dirty="0"/>
                  <a:t>input</a:t>
                </a:r>
                <a:r>
                  <a:rPr lang="ko-Kore-KR" altLang="en-US" dirty="0"/>
                  <a:t>의 순서가 </a:t>
                </a:r>
                <a:r>
                  <a:rPr lang="en-US" altLang="ko-Kore-KR" dirty="0"/>
                  <a:t>output</a:t>
                </a:r>
                <a:r>
                  <a:rPr lang="ko-Kore-KR" altLang="en-US" dirty="0"/>
                  <a:t>에도 그대로 적용</a:t>
                </a:r>
                <a:endParaRPr lang="en-US" altLang="ko-Kore-KR" dirty="0"/>
              </a:p>
              <a:p>
                <a:pPr lvl="1"/>
                <a:r>
                  <a:rPr lang="en-US" altLang="ko-Kore-KR" dirty="0"/>
                  <a:t>Input, output</a:t>
                </a:r>
                <a:r>
                  <a:rPr lang="ko-Kore-KR" altLang="en-US" dirty="0"/>
                  <a:t>이 </a:t>
                </a:r>
                <a:r>
                  <a:rPr lang="en-US" altLang="ko-Kore-KR" dirty="0"/>
                  <a:t>bounded =&gt; easy invertibility </a:t>
                </a:r>
              </a:p>
              <a:p>
                <a:pPr lvl="1"/>
                <a:r>
                  <a:rPr lang="en-US" altLang="ko-Kore-KR" dirty="0"/>
                  <a:t>Piecewise polynomial : </a:t>
                </a:r>
                <a:r>
                  <a:rPr lang="ko-Kore-KR" altLang="en-US" dirty="0"/>
                  <a:t>연결된 다항식들</a:t>
                </a:r>
                <a:endParaRPr lang="en-US" altLang="ko-Kore-KR" dirty="0"/>
              </a:p>
              <a:p>
                <a:pPr lvl="2">
                  <a:buFont typeface="Symbol" pitchFamily="2" charset="2"/>
                  <a:buChar char="Þ"/>
                </a:pPr>
                <a:r>
                  <a:rPr lang="ko-KR" altLang="en-US" dirty="0"/>
                  <a:t>각 </a:t>
                </a:r>
                <a:r>
                  <a:rPr lang="en-US" altLang="ko-KR" dirty="0"/>
                  <a:t>input</a:t>
                </a:r>
                <a:r>
                  <a:rPr lang="ko-KR" altLang="en-US" dirty="0"/>
                  <a:t>마다 어떤 다항식을 만나느냐에 따라 다른 변화를 거침</a:t>
                </a:r>
                <a:endParaRPr lang="en-US" altLang="ko-KR" dirty="0"/>
              </a:p>
              <a:p>
                <a:pPr lvl="2">
                  <a:buFont typeface="Symbol" pitchFamily="2" charset="2"/>
                  <a:buChar char="Þ"/>
                </a:pPr>
                <a14:m>
                  <m:oMath xmlns:m="http://schemas.openxmlformats.org/officeDocument/2006/math">
                    <m:sSubSup>
                      <m:sSubSupPr>
                        <m:ctrlPr>
                          <a:rPr lang="en-US" altLang="ko-Kore-KR" b="1" i="1" smtClean="0">
                            <a:latin typeface="Cambria Math" panose="02040503050406030204" pitchFamily="18" charset="0"/>
                          </a:rPr>
                        </m:ctrlPr>
                      </m:sSubSupPr>
                      <m:e>
                        <m:r>
                          <a:rPr lang="en-US" altLang="ko-Kore-KR" b="1" i="1" smtClean="0">
                            <a:latin typeface="Cambria Math" panose="02040503050406030204" pitchFamily="18" charset="0"/>
                          </a:rPr>
                          <m:t>𝒙</m:t>
                        </m:r>
                      </m:e>
                      <m:sub>
                        <m:r>
                          <a:rPr lang="en-US" altLang="ko-Kore-KR" b="1" i="1" smtClean="0">
                            <a:latin typeface="Cambria Math" panose="02040503050406030204" pitchFamily="18" charset="0"/>
                          </a:rPr>
                          <m:t>𝒃</m:t>
                        </m:r>
                      </m:sub>
                      <m:sup>
                        <m:r>
                          <a:rPr lang="en-US" altLang="ko-Kore-KR" b="1" i="1" smtClean="0">
                            <a:latin typeface="Cambria Math" panose="02040503050406030204" pitchFamily="18" charset="0"/>
                          </a:rPr>
                          <m:t>′</m:t>
                        </m:r>
                      </m:sup>
                    </m:sSubSup>
                    <m:r>
                      <a:rPr lang="en-US" altLang="ko-Kore-KR" b="1" i="1" smtClean="0">
                        <a:latin typeface="Cambria Math" panose="02040503050406030204" pitchFamily="18" charset="0"/>
                      </a:rPr>
                      <m:t>=</m:t>
                    </m:r>
                    <m:r>
                      <a:rPr lang="ko-Kore-KR" altLang="en-US" i="1">
                        <a:latin typeface="Cambria Math" panose="02040503050406030204" pitchFamily="18" charset="0"/>
                      </a:rPr>
                      <m:t>상</m:t>
                    </m:r>
                    <m:r>
                      <a:rPr lang="ko-Kore-KR" altLang="en-US" i="1" smtClean="0">
                        <a:latin typeface="Cambria Math" panose="02040503050406030204" pitchFamily="18" charset="0"/>
                      </a:rPr>
                      <m:t>수</m:t>
                    </m:r>
                    <m:r>
                      <a:rPr lang="ko-Kore-KR" altLang="en-US" i="1" smtClean="0">
                        <a:latin typeface="Cambria Math" panose="02040503050406030204" pitchFamily="18" charset="0"/>
                      </a:rPr>
                      <m:t> </m:t>
                    </m:r>
                    <m:r>
                      <a:rPr lang="en-US" altLang="ko-KR" i="1">
                        <a:latin typeface="Cambria Math" panose="02040503050406030204" pitchFamily="18" charset="0"/>
                        <a:ea typeface="Cambria Math" panose="02040503050406030204" pitchFamily="18" charset="0"/>
                      </a:rPr>
                      <m:t>⊙</m:t>
                    </m:r>
                    <m:sSub>
                      <m:sSubPr>
                        <m:ctrlPr>
                          <a:rPr lang="en-US" altLang="ko-KR" b="1" i="1" smtClean="0">
                            <a:latin typeface="Cambria Math" panose="02040503050406030204" pitchFamily="18" charset="0"/>
                            <a:ea typeface="Cambria Math" panose="02040503050406030204" pitchFamily="18" charset="0"/>
                          </a:rPr>
                        </m:ctrlPr>
                      </m:sSubPr>
                      <m:e>
                        <m:r>
                          <a:rPr lang="en-US" altLang="ko-KR" b="1" i="1" smtClean="0">
                            <a:latin typeface="Cambria Math" panose="02040503050406030204" pitchFamily="18" charset="0"/>
                            <a:ea typeface="Cambria Math" panose="02040503050406030204" pitchFamily="18" charset="0"/>
                          </a:rPr>
                          <m:t>𝒙</m:t>
                        </m:r>
                      </m:e>
                      <m:sub>
                        <m:r>
                          <a:rPr lang="en-US" altLang="ko-KR" b="1" i="1" smtClean="0">
                            <a:latin typeface="Cambria Math" panose="02040503050406030204" pitchFamily="18" charset="0"/>
                            <a:ea typeface="Cambria Math" panose="02040503050406030204" pitchFamily="18" charset="0"/>
                          </a:rPr>
                          <m:t>𝒃</m:t>
                        </m:r>
                      </m:sub>
                    </m:sSub>
                    <m:r>
                      <a:rPr lang="en-US" altLang="ko-KR" b="1" i="1" smtClean="0">
                        <a:latin typeface="Cambria Math" panose="02040503050406030204" pitchFamily="18" charset="0"/>
                        <a:ea typeface="Cambria Math" panose="02040503050406030204" pitchFamily="18" charset="0"/>
                      </a:rPr>
                      <m:t>+</m:t>
                    </m:r>
                    <m:r>
                      <a:rPr lang="en-US" altLang="ko-KR" b="1" i="1" smtClean="0">
                        <a:latin typeface="Cambria Math" panose="02040503050406030204" pitchFamily="18" charset="0"/>
                        <a:ea typeface="Cambria Math" panose="02040503050406030204" pitchFamily="18" charset="0"/>
                      </a:rPr>
                      <m:t>𝒕</m:t>
                    </m:r>
                  </m:oMath>
                </a14:m>
                <a:r>
                  <a:rPr lang="en-US" altLang="ko-Kore-KR" dirty="0"/>
                  <a:t> (affine) vs </a:t>
                </a:r>
                <a14:m>
                  <m:oMath xmlns:m="http://schemas.openxmlformats.org/officeDocument/2006/math">
                    <m:sSubSup>
                      <m:sSubSupPr>
                        <m:ctrlPr>
                          <a:rPr lang="en-US" altLang="ko-Kore-KR" b="1" i="1" smtClean="0">
                            <a:latin typeface="Cambria Math" panose="02040503050406030204" pitchFamily="18" charset="0"/>
                          </a:rPr>
                        </m:ctrlPr>
                      </m:sSubSupPr>
                      <m:e>
                        <m:r>
                          <a:rPr lang="en-US" altLang="ko-Kore-KR" b="1" i="1" smtClean="0">
                            <a:latin typeface="Cambria Math" panose="02040503050406030204" pitchFamily="18" charset="0"/>
                          </a:rPr>
                          <m:t>𝒙</m:t>
                        </m:r>
                      </m:e>
                      <m:sub>
                        <m:r>
                          <a:rPr lang="en-US" altLang="ko-Kore-KR" b="1" i="1" smtClean="0">
                            <a:latin typeface="Cambria Math" panose="02040503050406030204" pitchFamily="18" charset="0"/>
                          </a:rPr>
                          <m:t>𝒃</m:t>
                        </m:r>
                      </m:sub>
                      <m:sup>
                        <m:r>
                          <a:rPr lang="en-US" altLang="ko-Kore-KR" b="1" i="1" smtClean="0">
                            <a:latin typeface="Cambria Math" panose="02040503050406030204" pitchFamily="18" charset="0"/>
                          </a:rPr>
                          <m:t>′</m:t>
                        </m:r>
                      </m:sup>
                    </m:sSubSup>
                    <m:r>
                      <a:rPr lang="en-US" altLang="ko-Kore-KR" b="1" i="1" smtClean="0">
                        <a:latin typeface="Cambria Math" panose="02040503050406030204" pitchFamily="18" charset="0"/>
                      </a:rPr>
                      <m:t>=(</m:t>
                    </m:r>
                    <m:r>
                      <a:rPr lang="ko-Kore-KR" altLang="en-US" i="1">
                        <a:latin typeface="Cambria Math" panose="02040503050406030204" pitchFamily="18" charset="0"/>
                      </a:rPr>
                      <m:t>다</m:t>
                    </m:r>
                    <m:r>
                      <a:rPr lang="ko-Kore-KR" altLang="en-US" i="1" smtClean="0">
                        <a:latin typeface="Cambria Math" panose="02040503050406030204" pitchFamily="18" charset="0"/>
                      </a:rPr>
                      <m:t>항</m:t>
                    </m:r>
                    <m:r>
                      <a:rPr lang="ko-Kore-KR" altLang="en-US" i="1">
                        <a:latin typeface="Cambria Math" panose="02040503050406030204" pitchFamily="18" charset="0"/>
                      </a:rPr>
                      <m:t>식</m:t>
                    </m:r>
                    <m:r>
                      <a:rPr lang="en-US" altLang="ko-KR" b="1" i="1" smtClean="0">
                        <a:latin typeface="Cambria Math" panose="02040503050406030204" pitchFamily="18" charset="0"/>
                      </a:rPr>
                      <m:t>)</m:t>
                    </m:r>
                    <m:r>
                      <a:rPr lang="en-US" altLang="ko-KR" i="1">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𝒙</m:t>
                        </m:r>
                      </m:e>
                      <m:sub>
                        <m:r>
                          <a:rPr lang="en-US" altLang="ko-KR" i="1">
                            <a:latin typeface="Cambria Math" panose="02040503050406030204" pitchFamily="18" charset="0"/>
                            <a:ea typeface="Cambria Math" panose="02040503050406030204" pitchFamily="18" charset="0"/>
                          </a:rPr>
                          <m:t>𝒃</m:t>
                        </m:r>
                      </m:sub>
                    </m:sSub>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𝒕</m:t>
                    </m:r>
                  </m:oMath>
                </a14:m>
                <a:endParaRPr kumimoji="1" lang="ko-Kore-KR" altLang="en-US" dirty="0"/>
              </a:p>
              <a:p>
                <a:pPr lvl="1"/>
                <a:r>
                  <a:rPr lang="ko-Kore-KR" altLang="en-US" dirty="0"/>
                  <a:t>본 논문에서는 </a:t>
                </a:r>
                <a:r>
                  <a:rPr lang="en-US" altLang="ko-Kore-KR" dirty="0"/>
                  <a:t>piecewise quadratic function</a:t>
                </a:r>
                <a:r>
                  <a:rPr lang="ko-Kore-KR" altLang="en-US" dirty="0"/>
                  <a:t>사용</a:t>
                </a:r>
                <a:endParaRPr lang="en-US" altLang="ko-Kore-KR" dirty="0"/>
              </a:p>
            </p:txBody>
          </p:sp>
        </mc:Choice>
        <mc:Fallback xmlns="">
          <p:sp>
            <p:nvSpPr>
              <p:cNvPr id="3" name="내용 개체 틀 2">
                <a:extLst>
                  <a:ext uri="{FF2B5EF4-FFF2-40B4-BE49-F238E27FC236}">
                    <a16:creationId xmlns:a16="http://schemas.microsoft.com/office/drawing/2014/main" id="{1AAC3351-6648-804E-96A3-E3E0A6904981}"/>
                  </a:ext>
                </a:extLst>
              </p:cNvPr>
              <p:cNvSpPr>
                <a:spLocks noGrp="1" noRot="1" noChangeAspect="1" noMove="1" noResize="1" noEditPoints="1" noAdjustHandles="1" noChangeArrowheads="1" noChangeShapeType="1" noTextEdit="1"/>
              </p:cNvSpPr>
              <p:nvPr>
                <p:ph idx="1"/>
              </p:nvPr>
            </p:nvSpPr>
            <p:spPr>
              <a:blipFill>
                <a:blip r:embed="rId4"/>
                <a:stretch>
                  <a:fillRect l="-137" t="-723"/>
                </a:stretch>
              </a:blipFill>
            </p:spPr>
            <p:txBody>
              <a:bodyPr/>
              <a:lstStyle/>
              <a:p>
                <a:r>
                  <a:rPr lang="ko-Kore-KR" altLang="en-US">
                    <a:noFill/>
                  </a:rPr>
                  <a:t> </a:t>
                </a:r>
              </a:p>
            </p:txBody>
          </p:sp>
        </mc:Fallback>
      </mc:AlternateContent>
      <p:sp>
        <p:nvSpPr>
          <p:cNvPr id="4" name="슬라이드 번호 개체 틀 3">
            <a:extLst>
              <a:ext uri="{FF2B5EF4-FFF2-40B4-BE49-F238E27FC236}">
                <a16:creationId xmlns:a16="http://schemas.microsoft.com/office/drawing/2014/main" id="{131BDF8F-A72D-B04B-A2A9-8279C2CB3FD9}"/>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10</a:t>
            </a:fld>
            <a:endParaRPr lang="en-US" altLang="ko-KR" dirty="0"/>
          </a:p>
        </p:txBody>
      </p:sp>
      <p:sp>
        <p:nvSpPr>
          <p:cNvPr id="6" name="직사각형 5">
            <a:extLst>
              <a:ext uri="{FF2B5EF4-FFF2-40B4-BE49-F238E27FC236}">
                <a16:creationId xmlns:a16="http://schemas.microsoft.com/office/drawing/2014/main" id="{D7EAB3C4-4F46-B44D-9873-73CB9BD53474}"/>
              </a:ext>
            </a:extLst>
          </p:cNvPr>
          <p:cNvSpPr/>
          <p:nvPr/>
        </p:nvSpPr>
        <p:spPr bwMode="auto">
          <a:xfrm>
            <a:off x="6033120" y="2276872"/>
            <a:ext cx="1095637" cy="203185"/>
          </a:xfrm>
          <a:prstGeom prst="rect">
            <a:avLst/>
          </a:prstGeom>
          <a:noFill/>
          <a:ln w="28575" cap="flat" cmpd="sng" algn="ctr">
            <a:solidFill>
              <a:srgbClr val="FC0128"/>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ore-KR" altLang="en-US" sz="1400" b="1" i="0" u="none" strike="noStrike" cap="none" normalizeH="0" baseline="0">
              <a:ln>
                <a:noFill/>
              </a:ln>
              <a:solidFill>
                <a:schemeClr val="tx1"/>
              </a:solidFill>
              <a:effectLst/>
              <a:latin typeface="Arial" pitchFamily="34" charset="0"/>
              <a:ea typeface="돋움" pitchFamily="50" charset="-127"/>
            </a:endParaRPr>
          </a:p>
        </p:txBody>
      </p:sp>
      <p:sp>
        <p:nvSpPr>
          <p:cNvPr id="8" name="TextBox 7">
            <a:extLst>
              <a:ext uri="{FF2B5EF4-FFF2-40B4-BE49-F238E27FC236}">
                <a16:creationId xmlns:a16="http://schemas.microsoft.com/office/drawing/2014/main" id="{0833ADE1-06AC-7740-AD49-2EEB4CFC3835}"/>
              </a:ext>
            </a:extLst>
          </p:cNvPr>
          <p:cNvSpPr txBox="1"/>
          <p:nvPr/>
        </p:nvSpPr>
        <p:spPr>
          <a:xfrm>
            <a:off x="7128757" y="2219521"/>
            <a:ext cx="1491802" cy="260536"/>
          </a:xfrm>
          <a:prstGeom prst="rect">
            <a:avLst/>
          </a:prstGeom>
          <a:noFill/>
        </p:spPr>
        <p:txBody>
          <a:bodyPr wrap="square" rtlCol="0">
            <a:spAutoFit/>
          </a:bodyPr>
          <a:lstStyle/>
          <a:p>
            <a:r>
              <a:rPr kumimoji="1" lang="en-US" altLang="ko-Kore-KR" sz="1200" dirty="0">
                <a:solidFill>
                  <a:srgbClr val="FF0000"/>
                </a:solidFill>
              </a:rPr>
              <a:t>: </a:t>
            </a:r>
            <a:r>
              <a:rPr lang="en-US" altLang="ko-Kore-KR" sz="1200" dirty="0">
                <a:solidFill>
                  <a:srgbClr val="FF0000"/>
                </a:solidFill>
              </a:rPr>
              <a:t>affine function </a:t>
            </a:r>
            <a:endParaRPr kumimoji="1" lang="ko-Kore-KR" altLang="en-US" sz="1200" dirty="0">
              <a:solidFill>
                <a:srgbClr val="FF0000"/>
              </a:solidFill>
            </a:endParaRPr>
          </a:p>
        </p:txBody>
      </p:sp>
    </p:spTree>
    <p:extLst>
      <p:ext uri="{BB962C8B-B14F-4D97-AF65-F5344CB8AC3E}">
        <p14:creationId xmlns:p14="http://schemas.microsoft.com/office/powerpoint/2010/main" val="3559355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24586B-3BA2-8E46-91D8-4B3E93E38C03}"/>
              </a:ext>
            </a:extLst>
          </p:cNvPr>
          <p:cNvSpPr>
            <a:spLocks noGrp="1"/>
          </p:cNvSpPr>
          <p:nvPr>
            <p:ph type="title"/>
          </p:nvPr>
        </p:nvSpPr>
        <p:spPr/>
        <p:txBody>
          <a:bodyPr/>
          <a:lstStyle/>
          <a:p>
            <a:r>
              <a:rPr lang="en-US" altLang="ko-Kore-KR" dirty="0"/>
              <a:t>Challenges</a:t>
            </a:r>
            <a:endParaRPr kumimoji="1" lang="ko-Kore-KR" altLang="en-US" dirty="0"/>
          </a:p>
        </p:txBody>
      </p:sp>
      <p:sp>
        <p:nvSpPr>
          <p:cNvPr id="3" name="내용 개체 틀 2">
            <a:extLst>
              <a:ext uri="{FF2B5EF4-FFF2-40B4-BE49-F238E27FC236}">
                <a16:creationId xmlns:a16="http://schemas.microsoft.com/office/drawing/2014/main" id="{15AE8C94-C1C5-4E4E-A36E-07233E14A70A}"/>
              </a:ext>
            </a:extLst>
          </p:cNvPr>
          <p:cNvSpPr>
            <a:spLocks noGrp="1"/>
          </p:cNvSpPr>
          <p:nvPr>
            <p:ph idx="1"/>
          </p:nvPr>
        </p:nvSpPr>
        <p:spPr/>
        <p:txBody>
          <a:bodyPr/>
          <a:lstStyle/>
          <a:p>
            <a:r>
              <a:rPr kumimoji="1" lang="ko-Kore-KR" altLang="en-US" dirty="0"/>
              <a:t>하고자 하는 것 </a:t>
            </a:r>
            <a:r>
              <a:rPr kumimoji="1" lang="en-US" altLang="ko-Kore-KR" dirty="0"/>
              <a:t>: pitch</a:t>
            </a:r>
            <a:r>
              <a:rPr kumimoji="1" lang="ko-Kore-KR" altLang="en-US" dirty="0"/>
              <a:t>와 </a:t>
            </a:r>
            <a:r>
              <a:rPr lang="en-US" altLang="ko-Kore-KR" dirty="0"/>
              <a:t>energy</a:t>
            </a:r>
            <a:r>
              <a:rPr lang="ko-Kore-KR" altLang="en-US" dirty="0"/>
              <a:t>의 </a:t>
            </a:r>
            <a:r>
              <a:rPr lang="en-US" altLang="ko-Kore-KR" dirty="0"/>
              <a:t>distribution</a:t>
            </a:r>
            <a:r>
              <a:rPr lang="ko-Kore-KR" altLang="en-US" dirty="0"/>
              <a:t> 모델링</a:t>
            </a:r>
            <a:endParaRPr lang="en-US" altLang="ko-Kore-KR" dirty="0"/>
          </a:p>
          <a:p>
            <a:r>
              <a:rPr kumimoji="1" lang="ko-Kore-KR" altLang="en-US" dirty="0"/>
              <a:t>두 정보</a:t>
            </a:r>
            <a:r>
              <a:rPr kumimoji="1" lang="en-US" altLang="ko-Kore-KR" dirty="0"/>
              <a:t>, </a:t>
            </a:r>
            <a:r>
              <a:rPr kumimoji="1" lang="ko-Kore-KR" altLang="en-US" dirty="0"/>
              <a:t>특히 </a:t>
            </a:r>
            <a:r>
              <a:rPr kumimoji="1" lang="en-US" altLang="ko-Kore-KR" dirty="0"/>
              <a:t>pitch</a:t>
            </a:r>
            <a:r>
              <a:rPr kumimoji="1" lang="ko-Kore-KR" altLang="en-US" dirty="0"/>
              <a:t>는 </a:t>
            </a:r>
            <a:r>
              <a:rPr kumimoji="1" lang="en-US" altLang="ko-Kore-KR" dirty="0"/>
              <a:t>distribution modeling </a:t>
            </a:r>
            <a:r>
              <a:rPr kumimoji="1" lang="ko-Kore-KR" altLang="en-US" dirty="0"/>
              <a:t>관점에서 다루기 까다로운 정보</a:t>
            </a:r>
            <a:endParaRPr kumimoji="1" lang="en-US" altLang="ko-Kore-KR" dirty="0"/>
          </a:p>
          <a:p>
            <a:pPr lvl="1">
              <a:buFont typeface="Symbol" pitchFamily="2" charset="2"/>
              <a:buChar char="Þ"/>
            </a:pPr>
            <a:r>
              <a:rPr lang="en-US" altLang="ko-Kore-KR" dirty="0"/>
              <a:t>Pitch</a:t>
            </a:r>
            <a:r>
              <a:rPr lang="ko-Kore-KR" altLang="en-US" dirty="0"/>
              <a:t>를 중점적으로 설명</a:t>
            </a:r>
            <a:endParaRPr kumimoji="1" lang="en-US" altLang="ko-Kore-KR" dirty="0"/>
          </a:p>
          <a:p>
            <a:pPr marL="0" indent="0">
              <a:buNone/>
            </a:pPr>
            <a:endParaRPr kumimoji="1" lang="en-US" altLang="ko-Kore-KR" dirty="0"/>
          </a:p>
          <a:p>
            <a:r>
              <a:rPr kumimoji="1" lang="en-US" altLang="ko-Kore-KR" dirty="0"/>
              <a:t>Pitch</a:t>
            </a:r>
            <a:r>
              <a:rPr lang="ko-Kore-KR" altLang="en-US" dirty="0"/>
              <a:t>는 </a:t>
            </a:r>
            <a:r>
              <a:rPr lang="en-US" altLang="ko-Kore-KR" dirty="0"/>
              <a:t>Fundamental Frequency</a:t>
            </a:r>
            <a:r>
              <a:rPr lang="ko-Kore-KR" altLang="en-US" dirty="0"/>
              <a:t>로 표현하는데</a:t>
            </a:r>
            <a:r>
              <a:rPr lang="en-US" altLang="ko-Kore-KR" dirty="0"/>
              <a:t>, </a:t>
            </a:r>
          </a:p>
          <a:p>
            <a:r>
              <a:rPr lang="en-US" altLang="ko-Kore-KR" dirty="0"/>
              <a:t>Fundamental Frequency</a:t>
            </a:r>
            <a:r>
              <a:rPr lang="ko-Kore-KR" altLang="en-US" dirty="0"/>
              <a:t>의 </a:t>
            </a:r>
            <a:r>
              <a:rPr lang="en-US" altLang="ko-Kore-KR" dirty="0"/>
              <a:t>distribution</a:t>
            </a:r>
            <a:r>
              <a:rPr lang="ko-Kore-KR" altLang="en-US" dirty="0"/>
              <a:t>을 모델링하는 것이 어려운 이유 </a:t>
            </a:r>
            <a:r>
              <a:rPr lang="en-US" altLang="ko-Kore-KR" dirty="0"/>
              <a:t>2</a:t>
            </a:r>
            <a:r>
              <a:rPr lang="ko-Kore-KR" altLang="en-US" dirty="0"/>
              <a:t>가지</a:t>
            </a:r>
            <a:endParaRPr lang="en-US" altLang="ko-Kore-KR" dirty="0"/>
          </a:p>
          <a:p>
            <a:pPr lvl="1">
              <a:buFont typeface="Symbol" pitchFamily="2" charset="2"/>
              <a:buChar char="Þ"/>
            </a:pPr>
            <a:r>
              <a:rPr lang="en-US" altLang="ko-KR" dirty="0"/>
              <a:t>Low dimensionality, Discontinuity</a:t>
            </a:r>
          </a:p>
        </p:txBody>
      </p:sp>
      <p:sp>
        <p:nvSpPr>
          <p:cNvPr id="4" name="슬라이드 번호 개체 틀 3">
            <a:extLst>
              <a:ext uri="{FF2B5EF4-FFF2-40B4-BE49-F238E27FC236}">
                <a16:creationId xmlns:a16="http://schemas.microsoft.com/office/drawing/2014/main" id="{48D8D9F0-722B-6746-BEC8-A2BB779305ED}"/>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11</a:t>
            </a:fld>
            <a:endParaRPr lang="en-US" altLang="ko-KR" dirty="0"/>
          </a:p>
        </p:txBody>
      </p:sp>
      <p:sp>
        <p:nvSpPr>
          <p:cNvPr id="5" name="TextBox 4">
            <a:extLst>
              <a:ext uri="{FF2B5EF4-FFF2-40B4-BE49-F238E27FC236}">
                <a16:creationId xmlns:a16="http://schemas.microsoft.com/office/drawing/2014/main" id="{509F96EE-3412-C74E-B5CB-F2858F3FD120}"/>
              </a:ext>
            </a:extLst>
          </p:cNvPr>
          <p:cNvSpPr txBox="1"/>
          <p:nvPr/>
        </p:nvSpPr>
        <p:spPr>
          <a:xfrm>
            <a:off x="5695528" y="5911277"/>
            <a:ext cx="3888432" cy="523220"/>
          </a:xfrm>
          <a:prstGeom prst="rect">
            <a:avLst/>
          </a:prstGeom>
          <a:noFill/>
        </p:spPr>
        <p:txBody>
          <a:bodyPr wrap="square" rtlCol="0">
            <a:spAutoFit/>
          </a:bodyPr>
          <a:lstStyle/>
          <a:p>
            <a:r>
              <a:rPr kumimoji="1" lang="en-US" altLang="ko-Kore-KR" b="0" dirty="0"/>
              <a:t>Fundamental Frequency </a:t>
            </a:r>
          </a:p>
          <a:p>
            <a:r>
              <a:rPr lang="en-US" altLang="ko-Kore-KR" b="0" dirty="0"/>
              <a:t>: </a:t>
            </a:r>
            <a:r>
              <a:rPr lang="ko-Kore-KR" altLang="en-US" b="0" dirty="0"/>
              <a:t>주기적</a:t>
            </a:r>
            <a:r>
              <a:rPr lang="ko-KR" altLang="en-US" b="0" dirty="0"/>
              <a:t> 파형의 가장 낮은 주파수</a:t>
            </a:r>
            <a:r>
              <a:rPr lang="en-US" altLang="ko-KR" b="0" dirty="0"/>
              <a:t>,</a:t>
            </a:r>
            <a:r>
              <a:rPr lang="ko-KR" altLang="en-US" b="0" dirty="0"/>
              <a:t> </a:t>
            </a:r>
            <a:r>
              <a:rPr lang="en-US" altLang="ko-KR" b="0" dirty="0"/>
              <a:t>F0</a:t>
            </a:r>
            <a:r>
              <a:rPr lang="ko-KR" altLang="en-US" b="0" dirty="0"/>
              <a:t>라고도 함</a:t>
            </a:r>
            <a:endParaRPr kumimoji="1" lang="ko-Kore-KR" altLang="en-US" b="0" dirty="0"/>
          </a:p>
        </p:txBody>
      </p:sp>
    </p:spTree>
    <p:extLst>
      <p:ext uri="{BB962C8B-B14F-4D97-AF65-F5344CB8AC3E}">
        <p14:creationId xmlns:p14="http://schemas.microsoft.com/office/powerpoint/2010/main" val="1776717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17AE47-9651-3147-A105-D6B29D37C695}"/>
              </a:ext>
            </a:extLst>
          </p:cNvPr>
          <p:cNvSpPr>
            <a:spLocks noGrp="1"/>
          </p:cNvSpPr>
          <p:nvPr>
            <p:ph type="title"/>
          </p:nvPr>
        </p:nvSpPr>
        <p:spPr/>
        <p:txBody>
          <a:bodyPr/>
          <a:lstStyle/>
          <a:p>
            <a:r>
              <a:rPr lang="en-US" altLang="ko-Kore-KR" dirty="0"/>
              <a:t>Challenges – 1. Low dimensionality</a:t>
            </a:r>
            <a:endParaRPr kumimoji="1" lang="ko-Kore-KR" altLang="en-US" dirty="0"/>
          </a:p>
        </p:txBody>
      </p:sp>
      <p:sp>
        <p:nvSpPr>
          <p:cNvPr id="3" name="내용 개체 틀 2">
            <a:extLst>
              <a:ext uri="{FF2B5EF4-FFF2-40B4-BE49-F238E27FC236}">
                <a16:creationId xmlns:a16="http://schemas.microsoft.com/office/drawing/2014/main" id="{CE421B21-BA67-7140-AB94-AE738006DF93}"/>
              </a:ext>
            </a:extLst>
          </p:cNvPr>
          <p:cNvSpPr>
            <a:spLocks noGrp="1"/>
          </p:cNvSpPr>
          <p:nvPr>
            <p:ph idx="1"/>
          </p:nvPr>
        </p:nvSpPr>
        <p:spPr/>
        <p:txBody>
          <a:bodyPr/>
          <a:lstStyle/>
          <a:p>
            <a:r>
              <a:rPr lang="en-US" altLang="ko-Kore-KR" dirty="0"/>
              <a:t>fundamental frequency</a:t>
            </a:r>
            <a:r>
              <a:rPr lang="ko-Kore-KR" altLang="en-US" dirty="0"/>
              <a:t>는 </a:t>
            </a:r>
            <a:r>
              <a:rPr lang="en-US" altLang="ko-Kore-KR" dirty="0"/>
              <a:t>1</a:t>
            </a:r>
            <a:r>
              <a:rPr lang="ko-Kore-KR" altLang="en-US" dirty="0"/>
              <a:t>차원 데이터</a:t>
            </a:r>
            <a:endParaRPr lang="en-US" altLang="ko-Kore-KR" dirty="0"/>
          </a:p>
          <a:p>
            <a:pPr lvl="1"/>
            <a:r>
              <a:rPr lang="ko-Kore-KR" altLang="en-US" dirty="0"/>
              <a:t>정보가 </a:t>
            </a:r>
            <a:r>
              <a:rPr lang="en-US" altLang="ko-Kore-KR" dirty="0"/>
              <a:t>1</a:t>
            </a:r>
            <a:r>
              <a:rPr lang="ko-Kore-KR" altLang="en-US" dirty="0"/>
              <a:t>차원으로 압축되어서 표현된 것이기 때문에 모델링이 어렵다</a:t>
            </a:r>
            <a:endParaRPr lang="en-US" altLang="ko-Kore-KR" dirty="0"/>
          </a:p>
          <a:p>
            <a:pPr lvl="1"/>
            <a:r>
              <a:rPr lang="ko-Kore-KR" altLang="en-US" dirty="0"/>
              <a:t>잘 모델링을 하려면 압축된 정보를 </a:t>
            </a:r>
            <a:r>
              <a:rPr lang="en-US" altLang="ko-Kore-KR" dirty="0"/>
              <a:t>expand</a:t>
            </a:r>
            <a:r>
              <a:rPr lang="ko-Kore-KR" altLang="en-US" dirty="0"/>
              <a:t>하거나</a:t>
            </a:r>
            <a:r>
              <a:rPr lang="en-US" altLang="ko-Kore-KR" dirty="0"/>
              <a:t>,</a:t>
            </a:r>
          </a:p>
          <a:p>
            <a:pPr lvl="1"/>
            <a:r>
              <a:rPr lang="ko-Kore-KR" altLang="en-US" dirty="0"/>
              <a:t>압축된 정보에서도 잘 작동하는 </a:t>
            </a:r>
            <a:r>
              <a:rPr lang="en-US" altLang="ko-Kore-KR" dirty="0"/>
              <a:t>m</a:t>
            </a:r>
            <a:r>
              <a:rPr lang="en-US" altLang="ko-KR" dirty="0"/>
              <a:t>odel architecture</a:t>
            </a:r>
            <a:r>
              <a:rPr lang="ko-KR" altLang="en-US" dirty="0" err="1"/>
              <a:t>를</a:t>
            </a:r>
            <a:r>
              <a:rPr lang="ko-KR" altLang="en-US" dirty="0"/>
              <a:t> 설계해야한다</a:t>
            </a:r>
            <a:r>
              <a:rPr lang="en-US" altLang="ko-KR" dirty="0"/>
              <a:t>.</a:t>
            </a:r>
          </a:p>
          <a:p>
            <a:pPr lvl="1"/>
            <a:endParaRPr lang="en-US" altLang="ko-KR" dirty="0"/>
          </a:p>
          <a:p>
            <a:r>
              <a:rPr lang="en-US" altLang="ko-Kore-KR" dirty="0"/>
              <a:t>Normalizing Flow</a:t>
            </a:r>
            <a:r>
              <a:rPr lang="ko-Kore-KR" altLang="en-US" dirty="0"/>
              <a:t>에서 </a:t>
            </a:r>
            <a:r>
              <a:rPr lang="en-US" altLang="ko-Kore-KR" dirty="0"/>
              <a:t>1</a:t>
            </a:r>
            <a:r>
              <a:rPr lang="ko-Kore-KR" altLang="en-US" dirty="0"/>
              <a:t>차원데이터의 문제점</a:t>
            </a:r>
            <a:endParaRPr lang="en-US" altLang="ko-Kore-KR" dirty="0"/>
          </a:p>
          <a:p>
            <a:pPr lvl="1"/>
            <a:r>
              <a:rPr lang="en-US" altLang="ko-Kore-KR" dirty="0"/>
              <a:t>Normalizing Flow</a:t>
            </a:r>
            <a:r>
              <a:rPr lang="ko-Kore-KR" altLang="en-US" dirty="0"/>
              <a:t>를 사용하기 위해서는 </a:t>
            </a:r>
            <a:r>
              <a:rPr lang="en-US" altLang="ko-Kore-KR" dirty="0"/>
              <a:t>input X</a:t>
            </a:r>
            <a:r>
              <a:rPr lang="ko-Kore-KR" altLang="en-US" dirty="0"/>
              <a:t>의 분포와 예측하고자 </a:t>
            </a:r>
            <a:r>
              <a:rPr lang="en-US" altLang="ko-Kore-KR" dirty="0"/>
              <a:t>output Z</a:t>
            </a:r>
            <a:r>
              <a:rPr lang="ko-Kore-KR" altLang="en-US" dirty="0"/>
              <a:t>가 위상동형해야한다는 </a:t>
            </a:r>
            <a:r>
              <a:rPr lang="en-US" altLang="ko-Kore-KR" dirty="0"/>
              <a:t>constraint</a:t>
            </a:r>
          </a:p>
          <a:p>
            <a:pPr lvl="1"/>
            <a:r>
              <a:rPr lang="ko-Kore-KR" altLang="en-US" dirty="0"/>
              <a:t>저차원 데이터의 경우 이 </a:t>
            </a:r>
            <a:r>
              <a:rPr lang="en-US" altLang="ko-Kore-KR" dirty="0"/>
              <a:t>constraint</a:t>
            </a:r>
            <a:r>
              <a:rPr lang="ko-Kore-KR" altLang="en-US" dirty="0"/>
              <a:t>가 </a:t>
            </a:r>
            <a:r>
              <a:rPr lang="en-US" altLang="ko-Kore-KR" dirty="0"/>
              <a:t>strict</a:t>
            </a:r>
            <a:r>
              <a:rPr lang="ko-Kore-KR" altLang="en-US" dirty="0"/>
              <a:t>해짐</a:t>
            </a:r>
            <a:endParaRPr lang="en-US" altLang="ko-Kore-KR" dirty="0"/>
          </a:p>
          <a:p>
            <a:r>
              <a:rPr lang="en-US" altLang="ko-Kore-KR" dirty="0"/>
              <a:t>Normalizing Flow</a:t>
            </a:r>
            <a:r>
              <a:rPr lang="ko-Kore-KR" altLang="en-US" dirty="0"/>
              <a:t>에서 </a:t>
            </a:r>
            <a:r>
              <a:rPr kumimoji="1" lang="en-US" altLang="ko-Kore-KR" dirty="0"/>
              <a:t>Expand</a:t>
            </a:r>
            <a:r>
              <a:rPr kumimoji="1" lang="ko-Kore-KR" altLang="en-US" dirty="0"/>
              <a:t>의 문제점</a:t>
            </a:r>
            <a:endParaRPr kumimoji="1" lang="en-US" altLang="ko-Kore-KR" dirty="0"/>
          </a:p>
          <a:p>
            <a:pPr lvl="1"/>
            <a:r>
              <a:rPr kumimoji="1" lang="ko-Kore-KR" altLang="en-US" dirty="0"/>
              <a:t>그냥 </a:t>
            </a:r>
            <a:r>
              <a:rPr lang="en-US" altLang="ko-Kore-KR" dirty="0"/>
              <a:t>higher dimension</a:t>
            </a:r>
            <a:r>
              <a:rPr lang="ko-Kore-KR" altLang="en-US" dirty="0"/>
              <a:t>에 </a:t>
            </a:r>
            <a:r>
              <a:rPr lang="en-US" altLang="ko-Kore-KR" dirty="0"/>
              <a:t>project</a:t>
            </a:r>
            <a:r>
              <a:rPr lang="ko-Kore-KR" altLang="en-US" dirty="0"/>
              <a:t>하면 안됨</a:t>
            </a:r>
            <a:endParaRPr lang="en-US" altLang="ko-Kore-KR" dirty="0"/>
          </a:p>
          <a:p>
            <a:pPr lvl="1"/>
            <a:r>
              <a:rPr lang="en-US" altLang="ko-Kore-KR" dirty="0"/>
              <a:t>Normalizing flow</a:t>
            </a:r>
            <a:r>
              <a:rPr lang="ko-Kore-KR" altLang="en-US" dirty="0"/>
              <a:t>가 가능하려면 </a:t>
            </a:r>
            <a:r>
              <a:rPr lang="en-US" altLang="ko-Kore-KR" dirty="0"/>
              <a:t>invertible transformation</a:t>
            </a:r>
            <a:r>
              <a:rPr lang="ko-Kore-KR" altLang="en-US" dirty="0"/>
              <a:t>을 사용해야 함</a:t>
            </a:r>
            <a:endParaRPr lang="en-US" altLang="ko-Kore-KR" dirty="0"/>
          </a:p>
          <a:p>
            <a:pPr lvl="1"/>
            <a:r>
              <a:rPr lang="en-US" altLang="ko-Kore-KR" dirty="0"/>
              <a:t>Higher dimension projection</a:t>
            </a:r>
            <a:r>
              <a:rPr lang="ko-Kore-KR" altLang="en-US" dirty="0"/>
              <a:t>은 </a:t>
            </a:r>
            <a:r>
              <a:rPr lang="en-US" altLang="ko-Kore-KR" dirty="0"/>
              <a:t>invertible</a:t>
            </a:r>
            <a:r>
              <a:rPr lang="ko-Kore-KR" altLang="en-US" dirty="0"/>
              <a:t>하지 않음</a:t>
            </a:r>
            <a:endParaRPr lang="en-US" altLang="ko-Kore-KR" dirty="0"/>
          </a:p>
          <a:p>
            <a:pPr lvl="1"/>
            <a:endParaRPr kumimoji="1" lang="ko-Kore-KR" altLang="en-US" dirty="0"/>
          </a:p>
        </p:txBody>
      </p:sp>
      <p:sp>
        <p:nvSpPr>
          <p:cNvPr id="4" name="슬라이드 번호 개체 틀 3">
            <a:extLst>
              <a:ext uri="{FF2B5EF4-FFF2-40B4-BE49-F238E27FC236}">
                <a16:creationId xmlns:a16="http://schemas.microsoft.com/office/drawing/2014/main" id="{C1CE1EE9-CF3F-5C45-9D19-D1D57CAE7718}"/>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12</a:t>
            </a:fld>
            <a:endParaRPr lang="en-US" altLang="ko-KR" dirty="0"/>
          </a:p>
        </p:txBody>
      </p:sp>
      <p:sp>
        <p:nvSpPr>
          <p:cNvPr id="7" name="TextBox 6">
            <a:extLst>
              <a:ext uri="{FF2B5EF4-FFF2-40B4-BE49-F238E27FC236}">
                <a16:creationId xmlns:a16="http://schemas.microsoft.com/office/drawing/2014/main" id="{1E5FD1B2-8565-F645-AA6B-C6A5AC9AC2BD}"/>
              </a:ext>
            </a:extLst>
          </p:cNvPr>
          <p:cNvSpPr txBox="1"/>
          <p:nvPr/>
        </p:nvSpPr>
        <p:spPr>
          <a:xfrm>
            <a:off x="7960279" y="6153222"/>
            <a:ext cx="1670650" cy="307777"/>
          </a:xfrm>
          <a:prstGeom prst="rect">
            <a:avLst/>
          </a:prstGeom>
          <a:noFill/>
        </p:spPr>
        <p:txBody>
          <a:bodyPr wrap="none" rtlCol="0">
            <a:spAutoFit/>
          </a:bodyPr>
          <a:lstStyle/>
          <a:p>
            <a:r>
              <a:rPr lang="ko-Kore-KR" altLang="en-US" dirty="0">
                <a:hlinkClick r:id="rId2"/>
              </a:rPr>
              <a:t>위상동형사상 설명</a:t>
            </a:r>
            <a:endParaRPr kumimoji="1" lang="ko-Kore-KR" altLang="en-US" dirty="0"/>
          </a:p>
        </p:txBody>
      </p:sp>
    </p:spTree>
    <p:extLst>
      <p:ext uri="{BB962C8B-B14F-4D97-AF65-F5344CB8AC3E}">
        <p14:creationId xmlns:p14="http://schemas.microsoft.com/office/powerpoint/2010/main" val="1195371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17AE47-9651-3147-A105-D6B29D37C695}"/>
              </a:ext>
            </a:extLst>
          </p:cNvPr>
          <p:cNvSpPr>
            <a:spLocks noGrp="1"/>
          </p:cNvSpPr>
          <p:nvPr>
            <p:ph type="title"/>
          </p:nvPr>
        </p:nvSpPr>
        <p:spPr/>
        <p:txBody>
          <a:bodyPr/>
          <a:lstStyle/>
          <a:p>
            <a:r>
              <a:rPr lang="en-US" altLang="ko-Kore-KR" dirty="0"/>
              <a:t>Challenges – 2. Discontinuity</a:t>
            </a:r>
            <a:endParaRPr kumimoji="1" lang="ko-Kore-KR" altLang="en-US" dirty="0"/>
          </a:p>
        </p:txBody>
      </p:sp>
      <p:sp>
        <p:nvSpPr>
          <p:cNvPr id="3" name="내용 개체 틀 2">
            <a:extLst>
              <a:ext uri="{FF2B5EF4-FFF2-40B4-BE49-F238E27FC236}">
                <a16:creationId xmlns:a16="http://schemas.microsoft.com/office/drawing/2014/main" id="{CE421B21-BA67-7140-AB94-AE738006DF93}"/>
              </a:ext>
            </a:extLst>
          </p:cNvPr>
          <p:cNvSpPr>
            <a:spLocks noGrp="1"/>
          </p:cNvSpPr>
          <p:nvPr>
            <p:ph idx="1"/>
          </p:nvPr>
        </p:nvSpPr>
        <p:spPr/>
        <p:txBody>
          <a:bodyPr/>
          <a:lstStyle/>
          <a:p>
            <a:r>
              <a:rPr lang="ko-KR" altLang="en-US" dirty="0"/>
              <a:t>음성은 소리가 나는 부분 </a:t>
            </a:r>
            <a:r>
              <a:rPr lang="en-US" altLang="ko-KR" dirty="0"/>
              <a:t>/ </a:t>
            </a:r>
            <a:r>
              <a:rPr lang="ko-KR" altLang="en-US" dirty="0"/>
              <a:t>소리가 안 나는 부분으로 나뉘고</a:t>
            </a:r>
            <a:r>
              <a:rPr lang="en-US" altLang="ko-KR" dirty="0"/>
              <a:t>,</a:t>
            </a:r>
          </a:p>
          <a:p>
            <a:r>
              <a:rPr lang="en-US" altLang="ko-KR" dirty="0"/>
              <a:t>Fundamental frequency</a:t>
            </a:r>
            <a:r>
              <a:rPr lang="ko-KR" altLang="en-US" dirty="0"/>
              <a:t>는 소리가 나는 부분</a:t>
            </a:r>
            <a:r>
              <a:rPr lang="en-US" altLang="ko-KR" dirty="0"/>
              <a:t>(voiced segment)</a:t>
            </a:r>
            <a:r>
              <a:rPr lang="ko-KR" altLang="en-US" dirty="0"/>
              <a:t>에서만 존재함</a:t>
            </a:r>
            <a:endParaRPr lang="en-US" altLang="ko-KR" dirty="0"/>
          </a:p>
          <a:p>
            <a:r>
              <a:rPr lang="ko-KR" altLang="en-US" dirty="0"/>
              <a:t>소리가 안 나는 부분</a:t>
            </a:r>
            <a:r>
              <a:rPr lang="en-US" altLang="ko-KR" dirty="0"/>
              <a:t>(unvoiced segment)</a:t>
            </a:r>
            <a:r>
              <a:rPr lang="ko-KR" altLang="en-US" dirty="0"/>
              <a:t>에는 데이터가 없음</a:t>
            </a:r>
            <a:r>
              <a:rPr lang="en-US" altLang="ko-KR" dirty="0"/>
              <a:t> =&gt; 0</a:t>
            </a:r>
            <a:r>
              <a:rPr lang="ko-KR" altLang="en-US" dirty="0" err="1"/>
              <a:t>으로</a:t>
            </a:r>
            <a:r>
              <a:rPr lang="ko-KR" altLang="en-US" dirty="0"/>
              <a:t> 나타남</a:t>
            </a:r>
            <a:endParaRPr lang="en-US" altLang="ko-KR" dirty="0"/>
          </a:p>
          <a:p>
            <a:pPr lvl="1"/>
            <a:endParaRPr lang="en-US" altLang="ko-KR" dirty="0"/>
          </a:p>
          <a:p>
            <a:pPr lvl="1"/>
            <a:endParaRPr lang="en-US" altLang="ko-KR" dirty="0"/>
          </a:p>
          <a:p>
            <a:pPr lvl="1"/>
            <a:endParaRPr lang="en-US" altLang="ko-Kore-KR" dirty="0"/>
          </a:p>
          <a:p>
            <a:endParaRPr kumimoji="1" lang="en-US" altLang="ko-Kore-KR" dirty="0"/>
          </a:p>
          <a:p>
            <a:pPr marL="0" indent="0">
              <a:buNone/>
            </a:pPr>
            <a:endParaRPr kumimoji="1" lang="en-US" altLang="ko-Kore-KR" dirty="0"/>
          </a:p>
          <a:p>
            <a:pPr marL="0" indent="0">
              <a:buNone/>
            </a:pPr>
            <a:endParaRPr kumimoji="1" lang="en-US" altLang="ko-Kore-KR" dirty="0"/>
          </a:p>
          <a:p>
            <a:r>
              <a:rPr lang="en-US" altLang="ko-Kore-KR" dirty="0"/>
              <a:t>Model</a:t>
            </a:r>
            <a:r>
              <a:rPr lang="ko-Kore-KR" altLang="en-US" dirty="0"/>
              <a:t>의 입장에서는 모든 </a:t>
            </a:r>
            <a:r>
              <a:rPr lang="en-US" altLang="ko-Kore-KR" dirty="0"/>
              <a:t>Input</a:t>
            </a:r>
            <a:r>
              <a:rPr lang="ko-Kore-KR" altLang="en-US" dirty="0"/>
              <a:t>이 유효한</a:t>
            </a:r>
            <a:r>
              <a:rPr lang="en-US" altLang="ko-Kore-KR" dirty="0"/>
              <a:t>(valid)</a:t>
            </a:r>
            <a:r>
              <a:rPr lang="ko-Kore-KR" altLang="en-US" dirty="0"/>
              <a:t> </a:t>
            </a:r>
            <a:r>
              <a:rPr lang="en-US" altLang="ko-Kore-KR" dirty="0"/>
              <a:t>input</a:t>
            </a:r>
          </a:p>
          <a:p>
            <a:r>
              <a:rPr kumimoji="1" lang="ko-Kore-KR" altLang="en-US" dirty="0"/>
              <a:t>실제로</a:t>
            </a:r>
            <a:r>
              <a:rPr lang="ko-Kore-KR" altLang="en-US" dirty="0"/>
              <a:t>는 </a:t>
            </a:r>
            <a:r>
              <a:rPr lang="en-US" altLang="ko-Kore-KR" dirty="0"/>
              <a:t>voiced segment</a:t>
            </a:r>
            <a:r>
              <a:rPr lang="ko-Kore-KR" altLang="en-US" dirty="0"/>
              <a:t>의 </a:t>
            </a:r>
            <a:r>
              <a:rPr lang="en-US" altLang="ko-Kore-KR" dirty="0"/>
              <a:t>F0</a:t>
            </a:r>
            <a:r>
              <a:rPr lang="ko-Kore-KR" altLang="en-US" dirty="0"/>
              <a:t>만이 유효값</a:t>
            </a:r>
            <a:endParaRPr lang="en-US" altLang="ko-Kore-KR" dirty="0"/>
          </a:p>
          <a:p>
            <a:pPr lvl="1">
              <a:buFont typeface="Symbol" pitchFamily="2" charset="2"/>
              <a:buChar char="Þ"/>
            </a:pPr>
            <a:r>
              <a:rPr lang="ko-KR" altLang="en-US" dirty="0"/>
              <a:t>실제 데이터가 왜곡됨</a:t>
            </a:r>
            <a:r>
              <a:rPr lang="en-US" altLang="ko-KR" dirty="0"/>
              <a:t>.</a:t>
            </a:r>
            <a:r>
              <a:rPr lang="ko-KR" altLang="en-US" dirty="0"/>
              <a:t> </a:t>
            </a:r>
            <a:endParaRPr lang="en-US" altLang="ko-KR" dirty="0"/>
          </a:p>
          <a:p>
            <a:pPr lvl="1">
              <a:buFont typeface="Symbol" pitchFamily="2" charset="2"/>
              <a:buChar char="Þ"/>
            </a:pPr>
            <a:r>
              <a:rPr lang="ko-KR" altLang="en-US" dirty="0"/>
              <a:t>없는 값이 </a:t>
            </a:r>
            <a:r>
              <a:rPr lang="en-US" altLang="ko-KR" dirty="0"/>
              <a:t>0</a:t>
            </a:r>
            <a:r>
              <a:rPr lang="ko-KR" altLang="en-US" dirty="0" err="1"/>
              <a:t>으로</a:t>
            </a:r>
            <a:r>
              <a:rPr lang="ko-KR" altLang="en-US" dirty="0"/>
              <a:t> 들어가기 때문에 학습을 진행하면 실제 데이터보다 분산이 크게 나타남</a:t>
            </a:r>
            <a:endParaRPr lang="en-US" altLang="ko-Kore-KR" dirty="0"/>
          </a:p>
        </p:txBody>
      </p:sp>
      <p:sp>
        <p:nvSpPr>
          <p:cNvPr id="4" name="슬라이드 번호 개체 틀 3">
            <a:extLst>
              <a:ext uri="{FF2B5EF4-FFF2-40B4-BE49-F238E27FC236}">
                <a16:creationId xmlns:a16="http://schemas.microsoft.com/office/drawing/2014/main" id="{C1CE1EE9-CF3F-5C45-9D19-D1D57CAE7718}"/>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13</a:t>
            </a:fld>
            <a:endParaRPr lang="en-US" altLang="ko-KR" dirty="0"/>
          </a:p>
        </p:txBody>
      </p:sp>
      <p:pic>
        <p:nvPicPr>
          <p:cNvPr id="6" name="그림 5">
            <a:extLst>
              <a:ext uri="{FF2B5EF4-FFF2-40B4-BE49-F238E27FC236}">
                <a16:creationId xmlns:a16="http://schemas.microsoft.com/office/drawing/2014/main" id="{C480D4B0-F8A8-4F46-9FB5-868CB27C3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536" y="2565400"/>
            <a:ext cx="6502400" cy="1727200"/>
          </a:xfrm>
          <a:prstGeom prst="rect">
            <a:avLst/>
          </a:prstGeom>
        </p:spPr>
      </p:pic>
    </p:spTree>
    <p:extLst>
      <p:ext uri="{BB962C8B-B14F-4D97-AF65-F5344CB8AC3E}">
        <p14:creationId xmlns:p14="http://schemas.microsoft.com/office/powerpoint/2010/main" val="3038752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CAAC19-4DCA-494D-B529-82271FFE4350}"/>
              </a:ext>
            </a:extLst>
          </p:cNvPr>
          <p:cNvSpPr>
            <a:spLocks noGrp="1"/>
          </p:cNvSpPr>
          <p:nvPr>
            <p:ph type="title"/>
          </p:nvPr>
        </p:nvSpPr>
        <p:spPr/>
        <p:txBody>
          <a:bodyPr/>
          <a:lstStyle/>
          <a:p>
            <a:r>
              <a:rPr lang="en-US" altLang="ko-Kore-KR" dirty="0"/>
              <a:t>Solution</a:t>
            </a:r>
            <a:endParaRPr kumimoji="1" lang="ko-Kore-KR" altLang="en-US" dirty="0"/>
          </a:p>
        </p:txBody>
      </p:sp>
      <p:sp>
        <p:nvSpPr>
          <p:cNvPr id="3" name="내용 개체 틀 2">
            <a:extLst>
              <a:ext uri="{FF2B5EF4-FFF2-40B4-BE49-F238E27FC236}">
                <a16:creationId xmlns:a16="http://schemas.microsoft.com/office/drawing/2014/main" id="{5C3FA944-07CA-2C48-AC44-9C9DCDD32160}"/>
              </a:ext>
            </a:extLst>
          </p:cNvPr>
          <p:cNvSpPr>
            <a:spLocks noGrp="1"/>
          </p:cNvSpPr>
          <p:nvPr>
            <p:ph idx="1"/>
          </p:nvPr>
        </p:nvSpPr>
        <p:spPr/>
        <p:txBody>
          <a:bodyPr/>
          <a:lstStyle/>
          <a:p>
            <a:r>
              <a:rPr lang="ko-Kore-KR" altLang="en-US" dirty="0"/>
              <a:t>크게</a:t>
            </a:r>
            <a:r>
              <a:rPr lang="ko-KR" altLang="en-US" dirty="0"/>
              <a:t> 보자면 </a:t>
            </a:r>
            <a:endParaRPr lang="en-US" altLang="ko-KR" dirty="0"/>
          </a:p>
          <a:p>
            <a:pPr lvl="1"/>
            <a:r>
              <a:rPr lang="en-US" altLang="ko-KR" dirty="0"/>
              <a:t>low dimensionality =&gt; Normalizing Flow</a:t>
            </a:r>
            <a:r>
              <a:rPr lang="ko-KR" altLang="en-US" dirty="0"/>
              <a:t>의 문제점을 피한 </a:t>
            </a:r>
            <a:r>
              <a:rPr lang="en-US" altLang="ko-KR" dirty="0"/>
              <a:t>expand </a:t>
            </a:r>
            <a:r>
              <a:rPr lang="ko-KR" altLang="en-US" dirty="0"/>
              <a:t>방법</a:t>
            </a:r>
            <a:endParaRPr lang="en-US" altLang="ko-KR" dirty="0"/>
          </a:p>
          <a:p>
            <a:pPr lvl="2"/>
            <a:r>
              <a:rPr lang="ko-KR" altLang="en-US" dirty="0"/>
              <a:t>즉</a:t>
            </a:r>
            <a:r>
              <a:rPr lang="en-US" altLang="ko-KR" dirty="0"/>
              <a:t>, invertible</a:t>
            </a:r>
            <a:r>
              <a:rPr lang="ko-KR" altLang="en-US" dirty="0"/>
              <a:t>하면서 </a:t>
            </a:r>
            <a:r>
              <a:rPr lang="en-US" altLang="ko-KR" dirty="0"/>
              <a:t>dimension</a:t>
            </a:r>
            <a:r>
              <a:rPr lang="ko-KR" altLang="en-US" dirty="0"/>
              <a:t>을 높이는 방법</a:t>
            </a:r>
            <a:endParaRPr lang="en-US" altLang="ko-KR" dirty="0"/>
          </a:p>
          <a:p>
            <a:pPr lvl="1"/>
            <a:r>
              <a:rPr lang="en-US" altLang="ko-KR" dirty="0"/>
              <a:t>Discontinuity =&gt; </a:t>
            </a:r>
            <a:r>
              <a:rPr lang="ko-KR" altLang="en-US" dirty="0"/>
              <a:t>실제 데이터 왜곡을 줄이면서 </a:t>
            </a:r>
            <a:r>
              <a:rPr lang="en-US" altLang="ko-KR" dirty="0"/>
              <a:t>unvoiced segment </a:t>
            </a:r>
            <a:r>
              <a:rPr lang="ko-KR" altLang="en-US" dirty="0"/>
              <a:t>부분 채우는 방법</a:t>
            </a:r>
            <a:endParaRPr lang="en-US" altLang="ko-KR" dirty="0"/>
          </a:p>
          <a:p>
            <a:pPr lvl="2"/>
            <a:r>
              <a:rPr lang="en-US" altLang="ko-KR" dirty="0"/>
              <a:t>Discontinuity</a:t>
            </a:r>
            <a:r>
              <a:rPr lang="ko-KR" altLang="en-US" dirty="0"/>
              <a:t>의 경우</a:t>
            </a:r>
            <a:r>
              <a:rPr lang="en-US" altLang="ko-KR" dirty="0"/>
              <a:t>, bipartite model</a:t>
            </a:r>
            <a:r>
              <a:rPr lang="ko-KR" altLang="en-US" dirty="0"/>
              <a:t>과 </a:t>
            </a:r>
            <a:r>
              <a:rPr lang="en-US" altLang="ko-KR" dirty="0"/>
              <a:t>autoregressive model</a:t>
            </a:r>
            <a:r>
              <a:rPr lang="ko-KR" altLang="en-US" dirty="0"/>
              <a:t>에서 잘 작동하는 방법이 달랐음</a:t>
            </a:r>
            <a:endParaRPr lang="en-US" altLang="ko-KR" dirty="0"/>
          </a:p>
          <a:p>
            <a:pPr lvl="2"/>
            <a:endParaRPr lang="en-US" altLang="ko-KR" dirty="0"/>
          </a:p>
          <a:p>
            <a:pPr lvl="1"/>
            <a:endParaRPr lang="en-US" altLang="ko-KR" dirty="0"/>
          </a:p>
          <a:p>
            <a:pPr marL="476250" lvl="1" indent="0">
              <a:buNone/>
            </a:pPr>
            <a:endParaRPr lang="en-US" altLang="ko-KR" dirty="0"/>
          </a:p>
          <a:p>
            <a:pPr marL="476250" lvl="1" indent="0">
              <a:buNone/>
            </a:pPr>
            <a:endParaRPr lang="en-US" altLang="ko-KR" dirty="0"/>
          </a:p>
          <a:p>
            <a:endParaRPr kumimoji="1" lang="ko-Kore-KR" altLang="en-US" dirty="0"/>
          </a:p>
        </p:txBody>
      </p:sp>
      <p:sp>
        <p:nvSpPr>
          <p:cNvPr id="4" name="슬라이드 번호 개체 틀 3">
            <a:extLst>
              <a:ext uri="{FF2B5EF4-FFF2-40B4-BE49-F238E27FC236}">
                <a16:creationId xmlns:a16="http://schemas.microsoft.com/office/drawing/2014/main" id="{A39C8EF4-ECD2-4D45-BD6C-346DD3BF7E62}"/>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14</a:t>
            </a:fld>
            <a:endParaRPr lang="en-US" altLang="ko-KR" dirty="0"/>
          </a:p>
        </p:txBody>
      </p:sp>
    </p:spTree>
    <p:extLst>
      <p:ext uri="{BB962C8B-B14F-4D97-AF65-F5344CB8AC3E}">
        <p14:creationId xmlns:p14="http://schemas.microsoft.com/office/powerpoint/2010/main" val="3503130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CAAC19-4DCA-494D-B529-82271FFE4350}"/>
              </a:ext>
            </a:extLst>
          </p:cNvPr>
          <p:cNvSpPr>
            <a:spLocks noGrp="1"/>
          </p:cNvSpPr>
          <p:nvPr>
            <p:ph type="title"/>
          </p:nvPr>
        </p:nvSpPr>
        <p:spPr/>
        <p:txBody>
          <a:bodyPr/>
          <a:lstStyle/>
          <a:p>
            <a:r>
              <a:rPr lang="en-US" altLang="ko-Kore-KR" dirty="0"/>
              <a:t>Solution - </a:t>
            </a:r>
            <a:r>
              <a:rPr lang="en-US" altLang="ko-KR" dirty="0"/>
              <a:t>Low dimensionality</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5C3FA944-07CA-2C48-AC44-9C9DCDD32160}"/>
                  </a:ext>
                </a:extLst>
              </p:cNvPr>
              <p:cNvSpPr>
                <a:spLocks noGrp="1"/>
              </p:cNvSpPr>
              <p:nvPr>
                <p:ph idx="1"/>
              </p:nvPr>
            </p:nvSpPr>
            <p:spPr/>
            <p:txBody>
              <a:bodyPr/>
              <a:lstStyle/>
              <a:p>
                <a:r>
                  <a:rPr kumimoji="1" lang="en-US" altLang="ko-Kore-KR" dirty="0"/>
                  <a:t>Grouping</a:t>
                </a:r>
              </a:p>
              <a:p>
                <a:pPr lvl="1"/>
                <a14:m>
                  <m:oMath xmlns:m="http://schemas.openxmlformats.org/officeDocument/2006/math">
                    <m:r>
                      <a:rPr kumimoji="1" lang="en-US" altLang="ko-Kore-KR" b="1" i="1" smtClean="0">
                        <a:latin typeface="Cambria Math" panose="02040503050406030204" pitchFamily="18" charset="0"/>
                      </a:rPr>
                      <m:t>𝑳𝒆𝒕</m:t>
                    </m:r>
                    <m:r>
                      <a:rPr kumimoji="1" lang="en-US" altLang="ko-Kore-KR" b="1" i="1" smtClean="0">
                        <a:latin typeface="Cambria Math" panose="02040503050406030204" pitchFamily="18" charset="0"/>
                      </a:rPr>
                      <m:t> </m:t>
                    </m:r>
                    <m:r>
                      <a:rPr kumimoji="1" lang="en-US" altLang="ko-Kore-KR" b="1" i="1" smtClean="0">
                        <a:latin typeface="Cambria Math" panose="02040503050406030204" pitchFamily="18" charset="0"/>
                      </a:rPr>
                      <m:t>𝑿</m:t>
                    </m:r>
                    <m:r>
                      <a:rPr kumimoji="1" lang="en-US" altLang="ko-Kore-KR" b="1" i="1" smtClean="0">
                        <a:latin typeface="Cambria Math" panose="02040503050406030204" pitchFamily="18" charset="0"/>
                      </a:rPr>
                      <m:t> :</m:t>
                    </m:r>
                    <m:sSup>
                      <m:sSupPr>
                        <m:ctrlPr>
                          <a:rPr kumimoji="1" lang="en-US" altLang="ko-Kore-KR" b="1" i="1" smtClean="0">
                            <a:latin typeface="Cambria Math" panose="02040503050406030204" pitchFamily="18" charset="0"/>
                          </a:rPr>
                        </m:ctrlPr>
                      </m:sSupPr>
                      <m:e>
                        <m:r>
                          <a:rPr kumimoji="1" lang="en-US" altLang="ko-Kore-KR" b="1" i="1" smtClean="0">
                            <a:latin typeface="Cambria Math" panose="02040503050406030204" pitchFamily="18" charset="0"/>
                          </a:rPr>
                          <m:t>𝒙</m:t>
                        </m:r>
                      </m:e>
                      <m:sup>
                        <m:r>
                          <a:rPr kumimoji="1" lang="en-US" altLang="ko-Kore-KR" b="1" i="1" smtClean="0">
                            <a:latin typeface="Cambria Math" panose="02040503050406030204" pitchFamily="18" charset="0"/>
                          </a:rPr>
                          <m:t>𝟏</m:t>
                        </m:r>
                      </m:sup>
                    </m:sSup>
                    <m:r>
                      <a:rPr kumimoji="1" lang="en-US" altLang="ko-Kore-KR" b="1" i="1" smtClean="0">
                        <a:latin typeface="Cambria Math" panose="02040503050406030204" pitchFamily="18" charset="0"/>
                      </a:rPr>
                      <m:t>, </m:t>
                    </m:r>
                    <m:sSup>
                      <m:sSupPr>
                        <m:ctrlPr>
                          <a:rPr kumimoji="1" lang="en-US" altLang="ko-Kore-KR" b="1" i="1" smtClean="0">
                            <a:latin typeface="Cambria Math" panose="02040503050406030204" pitchFamily="18" charset="0"/>
                          </a:rPr>
                        </m:ctrlPr>
                      </m:sSupPr>
                      <m:e>
                        <m:r>
                          <a:rPr kumimoji="1" lang="en-US" altLang="ko-Kore-KR" b="1" i="1" smtClean="0">
                            <a:latin typeface="Cambria Math" panose="02040503050406030204" pitchFamily="18" charset="0"/>
                          </a:rPr>
                          <m:t>𝒙</m:t>
                        </m:r>
                      </m:e>
                      <m:sup>
                        <m:r>
                          <a:rPr kumimoji="1" lang="en-US" altLang="ko-Kore-KR" b="1" i="1" smtClean="0">
                            <a:latin typeface="Cambria Math" panose="02040503050406030204" pitchFamily="18" charset="0"/>
                          </a:rPr>
                          <m:t>𝟐</m:t>
                        </m:r>
                      </m:sup>
                    </m:sSup>
                    <m:r>
                      <a:rPr kumimoji="1" lang="en-US" altLang="ko-Kore-KR" b="1" i="1" smtClean="0">
                        <a:latin typeface="Cambria Math" panose="02040503050406030204" pitchFamily="18" charset="0"/>
                      </a:rPr>
                      <m:t>, …, </m:t>
                    </m:r>
                    <m:sSup>
                      <m:sSupPr>
                        <m:ctrlPr>
                          <a:rPr kumimoji="1" lang="en-US" altLang="ko-Kore-KR" b="1" i="1" smtClean="0">
                            <a:latin typeface="Cambria Math" panose="02040503050406030204" pitchFamily="18" charset="0"/>
                          </a:rPr>
                        </m:ctrlPr>
                      </m:sSupPr>
                      <m:e>
                        <m:r>
                          <a:rPr kumimoji="1" lang="en-US" altLang="ko-Kore-KR" b="1" i="1" smtClean="0">
                            <a:latin typeface="Cambria Math" panose="02040503050406030204" pitchFamily="18" charset="0"/>
                          </a:rPr>
                          <m:t>𝒙</m:t>
                        </m:r>
                      </m:e>
                      <m:sup>
                        <m:r>
                          <a:rPr kumimoji="1" lang="en-US" altLang="ko-Kore-KR" b="1" i="1" smtClean="0">
                            <a:latin typeface="Cambria Math" panose="02040503050406030204" pitchFamily="18" charset="0"/>
                          </a:rPr>
                          <m:t>𝒕</m:t>
                        </m:r>
                      </m:sup>
                    </m:sSup>
                    <m:r>
                      <a:rPr kumimoji="1" lang="en-US" altLang="ko-Kore-KR" b="1" i="1" smtClean="0">
                        <a:latin typeface="Cambria Math" panose="02040503050406030204" pitchFamily="18" charset="0"/>
                      </a:rPr>
                      <m:t>, …, </m:t>
                    </m:r>
                    <m:sSup>
                      <m:sSupPr>
                        <m:ctrlPr>
                          <a:rPr kumimoji="1" lang="en-US" altLang="ko-Kore-KR" b="1" i="1" smtClean="0">
                            <a:latin typeface="Cambria Math" panose="02040503050406030204" pitchFamily="18" charset="0"/>
                          </a:rPr>
                        </m:ctrlPr>
                      </m:sSupPr>
                      <m:e>
                        <m:r>
                          <a:rPr kumimoji="1" lang="en-US" altLang="ko-Kore-KR" b="1" i="1" smtClean="0">
                            <a:latin typeface="Cambria Math" panose="02040503050406030204" pitchFamily="18" charset="0"/>
                          </a:rPr>
                          <m:t>𝒙</m:t>
                        </m:r>
                      </m:e>
                      <m:sup>
                        <m:r>
                          <a:rPr kumimoji="1" lang="en-US" altLang="ko-Kore-KR" b="1" i="1" smtClean="0">
                            <a:latin typeface="Cambria Math" panose="02040503050406030204" pitchFamily="18" charset="0"/>
                          </a:rPr>
                          <m:t>𝑻</m:t>
                        </m:r>
                      </m:sup>
                    </m:sSup>
                  </m:oMath>
                </a14:m>
                <a:r>
                  <a:rPr kumimoji="1" lang="en-US" altLang="ko-Kore-KR" b="1" dirty="0"/>
                  <a:t> : Each </a:t>
                </a:r>
                <a14:m>
                  <m:oMath xmlns:m="http://schemas.openxmlformats.org/officeDocument/2006/math">
                    <m:r>
                      <a:rPr kumimoji="1" lang="en-US" altLang="ko-Kore-KR" b="1" i="1" smtClean="0">
                        <a:latin typeface="Cambria Math" panose="02040503050406030204" pitchFamily="18" charset="0"/>
                      </a:rPr>
                      <m:t>𝒙</m:t>
                    </m:r>
                  </m:oMath>
                </a14:m>
                <a:r>
                  <a:rPr kumimoji="1" lang="en-US" altLang="ko-Kore-KR" b="1" dirty="0"/>
                  <a:t> is D-dimensional data</a:t>
                </a:r>
              </a:p>
              <a:p>
                <a:pPr lvl="1"/>
                <a14:m>
                  <m:oMath xmlns:m="http://schemas.openxmlformats.org/officeDocument/2006/math">
                    <m:sSup>
                      <m:sSupPr>
                        <m:ctrlPr>
                          <a:rPr kumimoji="1" lang="en-US" altLang="ko-Kore-KR" b="1" i="1" smtClean="0">
                            <a:latin typeface="Cambria Math" panose="02040503050406030204" pitchFamily="18" charset="0"/>
                          </a:rPr>
                        </m:ctrlPr>
                      </m:sSupPr>
                      <m:e>
                        <m:r>
                          <a:rPr kumimoji="1" lang="en-US" altLang="ko-Kore-KR" b="1" i="1" smtClean="0">
                            <a:latin typeface="Cambria Math" panose="02040503050406030204" pitchFamily="18" charset="0"/>
                          </a:rPr>
                          <m:t>𝑿</m:t>
                        </m:r>
                      </m:e>
                      <m:sup>
                        <m:r>
                          <a:rPr kumimoji="1" lang="en-US" altLang="ko-Kore-KR" b="1" i="1" smtClean="0">
                            <a:latin typeface="Cambria Math" panose="02040503050406030204" pitchFamily="18" charset="0"/>
                          </a:rPr>
                          <m:t>′</m:t>
                        </m:r>
                      </m:sup>
                    </m:sSup>
                    <m:r>
                      <a:rPr kumimoji="1" lang="en-US" altLang="ko-Kore-KR" b="1" i="1" smtClean="0">
                        <a:latin typeface="Cambria Math" panose="02040503050406030204" pitchFamily="18" charset="0"/>
                      </a:rPr>
                      <m:t>=</m:t>
                    </m:r>
                    <m:d>
                      <m:dPr>
                        <m:ctrlPr>
                          <a:rPr kumimoji="1" lang="en-US" altLang="ko-Kore-KR" b="1" i="1" smtClean="0">
                            <a:latin typeface="Cambria Math" panose="02040503050406030204" pitchFamily="18" charset="0"/>
                          </a:rPr>
                        </m:ctrlPr>
                      </m:dPr>
                      <m:e>
                        <m:sSup>
                          <m:sSupPr>
                            <m:ctrlPr>
                              <a:rPr kumimoji="1" lang="en-US" altLang="ko-Kore-KR" b="1" i="1" smtClean="0">
                                <a:latin typeface="Cambria Math" panose="02040503050406030204" pitchFamily="18" charset="0"/>
                              </a:rPr>
                            </m:ctrlPr>
                          </m:sSupPr>
                          <m:e>
                            <m:r>
                              <a:rPr kumimoji="1" lang="en-US" altLang="ko-Kore-KR" b="1" i="1" smtClean="0">
                                <a:latin typeface="Cambria Math" panose="02040503050406030204" pitchFamily="18" charset="0"/>
                              </a:rPr>
                              <m:t>𝒙</m:t>
                            </m:r>
                          </m:e>
                          <m:sup>
                            <m:r>
                              <a:rPr kumimoji="1" lang="en-US" altLang="ko-Kore-KR" b="1" i="1" smtClean="0">
                                <a:latin typeface="Cambria Math" panose="02040503050406030204" pitchFamily="18" charset="0"/>
                              </a:rPr>
                              <m:t>𝟏</m:t>
                            </m:r>
                          </m:sup>
                        </m:sSup>
                        <m:r>
                          <a:rPr kumimoji="1" lang="en-US" altLang="ko-Kore-KR" b="1" i="1" smtClean="0">
                            <a:latin typeface="Cambria Math" panose="02040503050406030204" pitchFamily="18" charset="0"/>
                          </a:rPr>
                          <m:t>, </m:t>
                        </m:r>
                        <m:sSup>
                          <m:sSupPr>
                            <m:ctrlPr>
                              <a:rPr kumimoji="1" lang="en-US" altLang="ko-Kore-KR" b="1" i="1" smtClean="0">
                                <a:latin typeface="Cambria Math" panose="02040503050406030204" pitchFamily="18" charset="0"/>
                              </a:rPr>
                            </m:ctrlPr>
                          </m:sSupPr>
                          <m:e>
                            <m:r>
                              <a:rPr kumimoji="1" lang="en-US" altLang="ko-Kore-KR" b="1" i="1" smtClean="0">
                                <a:latin typeface="Cambria Math" panose="02040503050406030204" pitchFamily="18" charset="0"/>
                              </a:rPr>
                              <m:t>𝒙</m:t>
                            </m:r>
                          </m:e>
                          <m:sup>
                            <m:r>
                              <a:rPr kumimoji="1" lang="en-US" altLang="ko-Kore-KR" b="1" i="1" smtClean="0">
                                <a:latin typeface="Cambria Math" panose="02040503050406030204" pitchFamily="18" charset="0"/>
                              </a:rPr>
                              <m:t>𝟐</m:t>
                            </m:r>
                          </m:sup>
                        </m:sSup>
                      </m:e>
                    </m:d>
                    <m:r>
                      <a:rPr kumimoji="1" lang="en-US" altLang="ko-Kore-KR" b="1" i="1" smtClean="0">
                        <a:latin typeface="Cambria Math" panose="02040503050406030204" pitchFamily="18" charset="0"/>
                      </a:rPr>
                      <m:t>, </m:t>
                    </m:r>
                    <m:d>
                      <m:dPr>
                        <m:ctrlPr>
                          <a:rPr kumimoji="1" lang="en-US" altLang="ko-Kore-KR" b="1" i="1" smtClean="0">
                            <a:latin typeface="Cambria Math" panose="02040503050406030204" pitchFamily="18" charset="0"/>
                          </a:rPr>
                        </m:ctrlPr>
                      </m:dPr>
                      <m:e>
                        <m:sSup>
                          <m:sSupPr>
                            <m:ctrlPr>
                              <a:rPr kumimoji="1" lang="en-US" altLang="ko-Kore-KR" b="1" i="1" smtClean="0">
                                <a:latin typeface="Cambria Math" panose="02040503050406030204" pitchFamily="18" charset="0"/>
                              </a:rPr>
                            </m:ctrlPr>
                          </m:sSupPr>
                          <m:e>
                            <m:r>
                              <a:rPr kumimoji="1" lang="en-US" altLang="ko-Kore-KR" b="1" i="1" smtClean="0">
                                <a:latin typeface="Cambria Math" panose="02040503050406030204" pitchFamily="18" charset="0"/>
                              </a:rPr>
                              <m:t>𝒙</m:t>
                            </m:r>
                          </m:e>
                          <m:sup>
                            <m:r>
                              <a:rPr kumimoji="1" lang="en-US" altLang="ko-Kore-KR" b="1" i="1" smtClean="0">
                                <a:latin typeface="Cambria Math" panose="02040503050406030204" pitchFamily="18" charset="0"/>
                              </a:rPr>
                              <m:t>𝟑</m:t>
                            </m:r>
                          </m:sup>
                        </m:sSup>
                        <m:r>
                          <a:rPr kumimoji="1" lang="en-US" altLang="ko-Kore-KR" b="1" i="1" smtClean="0">
                            <a:latin typeface="Cambria Math" panose="02040503050406030204" pitchFamily="18" charset="0"/>
                          </a:rPr>
                          <m:t>, </m:t>
                        </m:r>
                        <m:sSup>
                          <m:sSupPr>
                            <m:ctrlPr>
                              <a:rPr kumimoji="1" lang="en-US" altLang="ko-Kore-KR" b="1" i="1" smtClean="0">
                                <a:latin typeface="Cambria Math" panose="02040503050406030204" pitchFamily="18" charset="0"/>
                              </a:rPr>
                            </m:ctrlPr>
                          </m:sSupPr>
                          <m:e>
                            <m:r>
                              <a:rPr kumimoji="1" lang="en-US" altLang="ko-Kore-KR" b="1" i="1" smtClean="0">
                                <a:latin typeface="Cambria Math" panose="02040503050406030204" pitchFamily="18" charset="0"/>
                              </a:rPr>
                              <m:t>𝒙</m:t>
                            </m:r>
                          </m:e>
                          <m:sup>
                            <m:r>
                              <a:rPr kumimoji="1" lang="en-US" altLang="ko-Kore-KR" b="1" i="1" smtClean="0">
                                <a:latin typeface="Cambria Math" panose="02040503050406030204" pitchFamily="18" charset="0"/>
                              </a:rPr>
                              <m:t>𝟒</m:t>
                            </m:r>
                          </m:sup>
                        </m:sSup>
                      </m:e>
                    </m:d>
                    <m:r>
                      <a:rPr kumimoji="1" lang="en-US" altLang="ko-Kore-KR" b="1" i="1" smtClean="0">
                        <a:latin typeface="Cambria Math" panose="02040503050406030204" pitchFamily="18" charset="0"/>
                      </a:rPr>
                      <m:t>, …, </m:t>
                    </m:r>
                    <m:d>
                      <m:dPr>
                        <m:ctrlPr>
                          <a:rPr kumimoji="1" lang="en-US" altLang="ko-Kore-KR" b="1" i="1" smtClean="0">
                            <a:latin typeface="Cambria Math" panose="02040503050406030204" pitchFamily="18" charset="0"/>
                          </a:rPr>
                        </m:ctrlPr>
                      </m:dPr>
                      <m:e>
                        <m:sSup>
                          <m:sSupPr>
                            <m:ctrlPr>
                              <a:rPr kumimoji="1" lang="en-US" altLang="ko-Kore-KR" b="1" i="1" smtClean="0">
                                <a:latin typeface="Cambria Math" panose="02040503050406030204" pitchFamily="18" charset="0"/>
                              </a:rPr>
                            </m:ctrlPr>
                          </m:sSupPr>
                          <m:e>
                            <m:r>
                              <a:rPr kumimoji="1" lang="en-US" altLang="ko-Kore-KR" b="1" i="1" smtClean="0">
                                <a:latin typeface="Cambria Math" panose="02040503050406030204" pitchFamily="18" charset="0"/>
                              </a:rPr>
                              <m:t>𝒙</m:t>
                            </m:r>
                          </m:e>
                          <m:sup>
                            <m:r>
                              <a:rPr kumimoji="1" lang="en-US" altLang="ko-Kore-KR" b="1" i="1" smtClean="0">
                                <a:latin typeface="Cambria Math" panose="02040503050406030204" pitchFamily="18" charset="0"/>
                              </a:rPr>
                              <m:t>𝒕</m:t>
                            </m:r>
                          </m:sup>
                        </m:sSup>
                        <m:r>
                          <a:rPr kumimoji="1" lang="en-US" altLang="ko-Kore-KR" b="1" i="1" smtClean="0">
                            <a:latin typeface="Cambria Math" panose="02040503050406030204" pitchFamily="18" charset="0"/>
                          </a:rPr>
                          <m:t>, </m:t>
                        </m:r>
                        <m:sSup>
                          <m:sSupPr>
                            <m:ctrlPr>
                              <a:rPr kumimoji="1" lang="en-US" altLang="ko-Kore-KR" b="1" i="1" smtClean="0">
                                <a:latin typeface="Cambria Math" panose="02040503050406030204" pitchFamily="18" charset="0"/>
                              </a:rPr>
                            </m:ctrlPr>
                          </m:sSupPr>
                          <m:e>
                            <m:r>
                              <a:rPr kumimoji="1" lang="en-US" altLang="ko-Kore-KR" b="1" i="1" smtClean="0">
                                <a:latin typeface="Cambria Math" panose="02040503050406030204" pitchFamily="18" charset="0"/>
                              </a:rPr>
                              <m:t>𝒙</m:t>
                            </m:r>
                          </m:e>
                          <m:sup>
                            <m:d>
                              <m:dPr>
                                <m:begChr m:val="{"/>
                                <m:endChr m:val="}"/>
                                <m:ctrlPr>
                                  <a:rPr kumimoji="1" lang="en-US" altLang="ko-Kore-KR" b="1" i="1" smtClean="0">
                                    <a:latin typeface="Cambria Math" panose="02040503050406030204" pitchFamily="18" charset="0"/>
                                  </a:rPr>
                                </m:ctrlPr>
                              </m:dPr>
                              <m:e>
                                <m:r>
                                  <a:rPr kumimoji="1" lang="en-US" altLang="ko-Kore-KR" b="1" i="1" smtClean="0">
                                    <a:latin typeface="Cambria Math" panose="02040503050406030204" pitchFamily="18" charset="0"/>
                                  </a:rPr>
                                  <m:t>𝒕</m:t>
                                </m:r>
                                <m:r>
                                  <a:rPr kumimoji="1" lang="en-US" altLang="ko-Kore-KR" b="1" i="1" smtClean="0">
                                    <a:latin typeface="Cambria Math" panose="02040503050406030204" pitchFamily="18" charset="0"/>
                                  </a:rPr>
                                  <m:t>+</m:t>
                                </m:r>
                                <m:r>
                                  <a:rPr kumimoji="1" lang="en-US" altLang="ko-Kore-KR" b="1" i="1" smtClean="0">
                                    <a:latin typeface="Cambria Math" panose="02040503050406030204" pitchFamily="18" charset="0"/>
                                  </a:rPr>
                                  <m:t>𝟏</m:t>
                                </m:r>
                              </m:e>
                            </m:d>
                          </m:sup>
                        </m:sSup>
                      </m:e>
                    </m:d>
                    <m:r>
                      <a:rPr kumimoji="1" lang="en-US" altLang="ko-Kore-KR" b="1" i="1" smtClean="0">
                        <a:latin typeface="Cambria Math" panose="02040503050406030204" pitchFamily="18" charset="0"/>
                      </a:rPr>
                      <m:t>, …</m:t>
                    </m:r>
                  </m:oMath>
                </a14:m>
                <a:r>
                  <a:rPr kumimoji="1" lang="en-US" altLang="ko-Kore-KR" b="1" dirty="0"/>
                  <a:t> : </a:t>
                </a:r>
                <a:r>
                  <a:rPr kumimoji="1" lang="ko-Kore-KR" altLang="en-US" b="1" dirty="0"/>
                  <a:t>각 데이터는 </a:t>
                </a:r>
                <a:r>
                  <a:rPr kumimoji="1" lang="en-US" altLang="ko-Kore-KR" b="1" dirty="0"/>
                  <a:t>2*D-</a:t>
                </a:r>
                <a:r>
                  <a:rPr lang="en-US" altLang="ko-Kore-KR" dirty="0"/>
                  <a:t>dimensional data</a:t>
                </a:r>
                <a:r>
                  <a:rPr lang="ko-Kore-KR" altLang="en-US" dirty="0"/>
                  <a:t>가 됨</a:t>
                </a:r>
                <a:endParaRPr kumimoji="1" lang="en-US" altLang="ko-Kore-KR" b="1" dirty="0"/>
              </a:p>
              <a:p>
                <a:pPr lvl="1"/>
                <a:r>
                  <a:rPr kumimoji="1" lang="ko-Kore-KR" altLang="en-US" dirty="0"/>
                  <a:t>본 논문에서는 </a:t>
                </a:r>
                <a:r>
                  <a:rPr kumimoji="1" lang="en-US" altLang="ko-Kore-KR" dirty="0"/>
                  <a:t>pitch</a:t>
                </a:r>
                <a:r>
                  <a:rPr kumimoji="1" lang="ko-Kore-KR" altLang="en-US" dirty="0"/>
                  <a:t>의 경우</a:t>
                </a:r>
                <a:r>
                  <a:rPr lang="en-US" altLang="ko-Kore-KR" dirty="0"/>
                  <a:t> group size =2 </a:t>
                </a:r>
                <a:r>
                  <a:rPr lang="en-US" altLang="ko-KR" dirty="0"/>
                  <a:t>/ energy</a:t>
                </a:r>
                <a:r>
                  <a:rPr lang="ko-KR" altLang="en-US" dirty="0"/>
                  <a:t>의 경우 </a:t>
                </a:r>
                <a:r>
                  <a:rPr lang="en-US" altLang="ko-KR" dirty="0"/>
                  <a:t>group size=4</a:t>
                </a:r>
              </a:p>
              <a:p>
                <a:pPr lvl="1"/>
                <a:endParaRPr kumimoji="1" lang="en-US" altLang="ko-Kore-KR" dirty="0"/>
              </a:p>
              <a:p>
                <a:r>
                  <a:rPr lang="en-US" altLang="ko-Kore-KR" dirty="0"/>
                  <a:t>Auxiliary Dimension</a:t>
                </a:r>
              </a:p>
              <a:p>
                <a:pPr lvl="1"/>
                <a:r>
                  <a:rPr lang="ko-Kore-KR" altLang="en-US" dirty="0"/>
                  <a:t>보조적인 차원을 넣어주는 것</a:t>
                </a:r>
                <a:endParaRPr lang="en-US" altLang="ko-Kore-KR" dirty="0"/>
              </a:p>
              <a:p>
                <a:pPr lvl="1"/>
                <a:r>
                  <a:rPr lang="ko-Kore-KR" altLang="en-US" dirty="0"/>
                  <a:t>매 </a:t>
                </a:r>
                <a:r>
                  <a:rPr lang="en-US" altLang="ko-Kore-KR" dirty="0"/>
                  <a:t>time step t</a:t>
                </a:r>
                <a:r>
                  <a:rPr lang="ko-Kore-KR" altLang="en-US" dirty="0"/>
                  <a:t>마다 </a:t>
                </a:r>
                <a:r>
                  <a:rPr lang="en-US" altLang="ko-Kore-KR" dirty="0"/>
                  <a:t>local derivate</a:t>
                </a:r>
                <a:r>
                  <a:rPr lang="ko-Kore-KR" altLang="en-US" dirty="0"/>
                  <a:t>를 추가</a:t>
                </a:r>
                <a:endParaRPr lang="en-US" altLang="ko-Kore-KR" dirty="0"/>
              </a:p>
              <a:p>
                <a:pPr lvl="1"/>
                <a14:m>
                  <m:oMath xmlns:m="http://schemas.openxmlformats.org/officeDocument/2006/math">
                    <m:r>
                      <a:rPr lang="en-US" altLang="ko-Kore-KR" i="1">
                        <a:latin typeface="Cambria Math" panose="02040503050406030204" pitchFamily="18" charset="0"/>
                      </a:rPr>
                      <m:t>𝑳𝒆𝒕</m:t>
                    </m:r>
                    <m:r>
                      <a:rPr lang="en-US" altLang="ko-Kore-KR" i="1">
                        <a:latin typeface="Cambria Math" panose="02040503050406030204" pitchFamily="18" charset="0"/>
                      </a:rPr>
                      <m:t> </m:t>
                    </m:r>
                    <m:r>
                      <a:rPr lang="en-US" altLang="ko-Kore-KR" i="1">
                        <a:latin typeface="Cambria Math" panose="02040503050406030204" pitchFamily="18" charset="0"/>
                      </a:rPr>
                      <m:t>𝑿</m:t>
                    </m:r>
                    <m:r>
                      <a:rPr lang="en-US" altLang="ko-Kore-KR" i="1">
                        <a:latin typeface="Cambria Math" panose="02040503050406030204" pitchFamily="18" charset="0"/>
                      </a:rPr>
                      <m:t> :</m:t>
                    </m:r>
                    <m:sSup>
                      <m:sSupPr>
                        <m:ctrlPr>
                          <a:rPr lang="en-US" altLang="ko-Kore-KR" i="1">
                            <a:latin typeface="Cambria Math" panose="02040503050406030204" pitchFamily="18" charset="0"/>
                          </a:rPr>
                        </m:ctrlPr>
                      </m:sSupPr>
                      <m:e>
                        <m:r>
                          <a:rPr lang="en-US" altLang="ko-Kore-KR" i="1">
                            <a:latin typeface="Cambria Math" panose="02040503050406030204" pitchFamily="18" charset="0"/>
                          </a:rPr>
                          <m:t>𝒙</m:t>
                        </m:r>
                      </m:e>
                      <m:sup>
                        <m:r>
                          <a:rPr lang="en-US" altLang="ko-Kore-KR" i="1">
                            <a:latin typeface="Cambria Math" panose="02040503050406030204" pitchFamily="18" charset="0"/>
                          </a:rPr>
                          <m:t>𝟏</m:t>
                        </m:r>
                      </m:sup>
                    </m:sSup>
                    <m:r>
                      <a:rPr lang="en-US" altLang="ko-Kore-KR" i="1">
                        <a:latin typeface="Cambria Math" panose="02040503050406030204" pitchFamily="18" charset="0"/>
                      </a:rPr>
                      <m:t>, </m:t>
                    </m:r>
                    <m:sSup>
                      <m:sSupPr>
                        <m:ctrlPr>
                          <a:rPr lang="en-US" altLang="ko-Kore-KR" i="1">
                            <a:latin typeface="Cambria Math" panose="02040503050406030204" pitchFamily="18" charset="0"/>
                          </a:rPr>
                        </m:ctrlPr>
                      </m:sSupPr>
                      <m:e>
                        <m:r>
                          <a:rPr lang="en-US" altLang="ko-Kore-KR" i="1">
                            <a:latin typeface="Cambria Math" panose="02040503050406030204" pitchFamily="18" charset="0"/>
                          </a:rPr>
                          <m:t>𝒙</m:t>
                        </m:r>
                      </m:e>
                      <m:sup>
                        <m:r>
                          <a:rPr lang="en-US" altLang="ko-Kore-KR" i="1">
                            <a:latin typeface="Cambria Math" panose="02040503050406030204" pitchFamily="18" charset="0"/>
                          </a:rPr>
                          <m:t>𝟐</m:t>
                        </m:r>
                      </m:sup>
                    </m:sSup>
                    <m:r>
                      <a:rPr lang="en-US" altLang="ko-Kore-KR" i="1">
                        <a:latin typeface="Cambria Math" panose="02040503050406030204" pitchFamily="18" charset="0"/>
                      </a:rPr>
                      <m:t>, …, </m:t>
                    </m:r>
                    <m:sSup>
                      <m:sSupPr>
                        <m:ctrlPr>
                          <a:rPr lang="en-US" altLang="ko-Kore-KR" i="1">
                            <a:latin typeface="Cambria Math" panose="02040503050406030204" pitchFamily="18" charset="0"/>
                          </a:rPr>
                        </m:ctrlPr>
                      </m:sSupPr>
                      <m:e>
                        <m:r>
                          <a:rPr lang="en-US" altLang="ko-Kore-KR" i="1">
                            <a:latin typeface="Cambria Math" panose="02040503050406030204" pitchFamily="18" charset="0"/>
                          </a:rPr>
                          <m:t>𝒙</m:t>
                        </m:r>
                      </m:e>
                      <m:sup>
                        <m:r>
                          <a:rPr lang="en-US" altLang="ko-Kore-KR" i="1">
                            <a:latin typeface="Cambria Math" panose="02040503050406030204" pitchFamily="18" charset="0"/>
                          </a:rPr>
                          <m:t>𝒕</m:t>
                        </m:r>
                      </m:sup>
                    </m:sSup>
                    <m:r>
                      <a:rPr lang="en-US" altLang="ko-Kore-KR" i="1">
                        <a:latin typeface="Cambria Math" panose="02040503050406030204" pitchFamily="18" charset="0"/>
                      </a:rPr>
                      <m:t>, …, </m:t>
                    </m:r>
                    <m:sSup>
                      <m:sSupPr>
                        <m:ctrlPr>
                          <a:rPr lang="en-US" altLang="ko-Kore-KR" i="1">
                            <a:latin typeface="Cambria Math" panose="02040503050406030204" pitchFamily="18" charset="0"/>
                          </a:rPr>
                        </m:ctrlPr>
                      </m:sSupPr>
                      <m:e>
                        <m:r>
                          <a:rPr lang="en-US" altLang="ko-Kore-KR" i="1">
                            <a:latin typeface="Cambria Math" panose="02040503050406030204" pitchFamily="18" charset="0"/>
                          </a:rPr>
                          <m:t>𝒙</m:t>
                        </m:r>
                      </m:e>
                      <m:sup>
                        <m:r>
                          <a:rPr lang="en-US" altLang="ko-Kore-KR" i="1">
                            <a:latin typeface="Cambria Math" panose="02040503050406030204" pitchFamily="18" charset="0"/>
                          </a:rPr>
                          <m:t>𝑻</m:t>
                        </m:r>
                      </m:sup>
                    </m:sSup>
                  </m:oMath>
                </a14:m>
                <a:endParaRPr lang="en-US" altLang="ko-Kore-KR" dirty="0"/>
              </a:p>
              <a:p>
                <a:pPr lvl="1"/>
                <a14:m>
                  <m:oMath xmlns:m="http://schemas.openxmlformats.org/officeDocument/2006/math">
                    <m:sSup>
                      <m:sSupPr>
                        <m:ctrlPr>
                          <a:rPr lang="en-US" altLang="ko-Kore-KR" i="1">
                            <a:latin typeface="Cambria Math" panose="02040503050406030204" pitchFamily="18" charset="0"/>
                          </a:rPr>
                        </m:ctrlPr>
                      </m:sSupPr>
                      <m:e>
                        <m:r>
                          <a:rPr lang="en-US" altLang="ko-Kore-KR" i="1">
                            <a:latin typeface="Cambria Math" panose="02040503050406030204" pitchFamily="18" charset="0"/>
                          </a:rPr>
                          <m:t>𝑿</m:t>
                        </m:r>
                      </m:e>
                      <m:sup>
                        <m:r>
                          <a:rPr lang="en-US" altLang="ko-Kore-KR" i="1">
                            <a:latin typeface="Cambria Math" panose="02040503050406030204" pitchFamily="18" charset="0"/>
                          </a:rPr>
                          <m:t>′</m:t>
                        </m:r>
                      </m:sup>
                    </m:sSup>
                    <m:r>
                      <a:rPr lang="en-US" altLang="ko-Kore-KR" i="1">
                        <a:latin typeface="Cambria Math" panose="02040503050406030204" pitchFamily="18" charset="0"/>
                      </a:rPr>
                      <m:t>=</m:t>
                    </m:r>
                    <m:d>
                      <m:dPr>
                        <m:ctrlPr>
                          <a:rPr lang="en-US" altLang="ko-Kore-KR" i="1">
                            <a:latin typeface="Cambria Math" panose="02040503050406030204" pitchFamily="18" charset="0"/>
                          </a:rPr>
                        </m:ctrlPr>
                      </m:dPr>
                      <m:e>
                        <m:sSup>
                          <m:sSupPr>
                            <m:ctrlPr>
                              <a:rPr lang="en-US" altLang="ko-Kore-KR" i="1">
                                <a:latin typeface="Cambria Math" panose="02040503050406030204" pitchFamily="18" charset="0"/>
                              </a:rPr>
                            </m:ctrlPr>
                          </m:sSupPr>
                          <m:e>
                            <m:r>
                              <a:rPr lang="en-US" altLang="ko-Kore-KR" i="1">
                                <a:latin typeface="Cambria Math" panose="02040503050406030204" pitchFamily="18" charset="0"/>
                              </a:rPr>
                              <m:t>𝒙</m:t>
                            </m:r>
                          </m:e>
                          <m:sup>
                            <m:r>
                              <a:rPr lang="en-US" altLang="ko-Kore-KR" i="1">
                                <a:latin typeface="Cambria Math" panose="02040503050406030204" pitchFamily="18" charset="0"/>
                              </a:rPr>
                              <m:t>𝟏</m:t>
                            </m:r>
                          </m:sup>
                        </m:sSup>
                        <m:r>
                          <a:rPr lang="en-US" altLang="ko-Kore-KR" i="1">
                            <a:latin typeface="Cambria Math" panose="02040503050406030204" pitchFamily="18" charset="0"/>
                          </a:rPr>
                          <m:t>,</m:t>
                        </m:r>
                        <m:r>
                          <a:rPr lang="en-US" altLang="ko-Kore-KR" i="1" smtClean="0">
                            <a:latin typeface="Cambria Math" panose="02040503050406030204" pitchFamily="18" charset="0"/>
                          </a:rPr>
                          <m:t> </m:t>
                        </m:r>
                        <m:f>
                          <m:fPr>
                            <m:ctrlPr>
                              <a:rPr lang="en-US" altLang="ko-Kore-KR" i="1" smtClean="0">
                                <a:latin typeface="Cambria Math" panose="02040503050406030204" pitchFamily="18" charset="0"/>
                              </a:rPr>
                            </m:ctrlPr>
                          </m:fPr>
                          <m:num>
                            <m:r>
                              <a:rPr lang="en-US" altLang="ko-Kore-KR" i="1" smtClean="0">
                                <a:latin typeface="Cambria Math" panose="02040503050406030204" pitchFamily="18" charset="0"/>
                              </a:rPr>
                              <m:t>𝜕</m:t>
                            </m:r>
                            <m:sSup>
                              <m:sSupPr>
                                <m:ctrlPr>
                                  <a:rPr lang="en-US" altLang="ko-Kore-KR" b="1" i="1" smtClean="0">
                                    <a:latin typeface="Cambria Math" panose="02040503050406030204" pitchFamily="18" charset="0"/>
                                  </a:rPr>
                                </m:ctrlPr>
                              </m:sSupPr>
                              <m:e>
                                <m:r>
                                  <a:rPr lang="en-US" altLang="ko-Kore-KR" b="1" i="1" smtClean="0">
                                    <a:latin typeface="Cambria Math" panose="02040503050406030204" pitchFamily="18" charset="0"/>
                                  </a:rPr>
                                  <m:t>𝒙</m:t>
                                </m:r>
                              </m:e>
                              <m:sup>
                                <m:r>
                                  <a:rPr lang="en-US" altLang="ko-Kore-KR" b="1" i="1" smtClean="0">
                                    <a:latin typeface="Cambria Math" panose="02040503050406030204" pitchFamily="18" charset="0"/>
                                  </a:rPr>
                                  <m:t>𝟏</m:t>
                                </m:r>
                              </m:sup>
                            </m:sSup>
                          </m:num>
                          <m:den>
                            <m:r>
                              <a:rPr lang="en-US" altLang="ko-Kore-KR" i="1" smtClean="0">
                                <a:latin typeface="Cambria Math" panose="02040503050406030204" pitchFamily="18" charset="0"/>
                              </a:rPr>
                              <m:t>𝜕</m:t>
                            </m:r>
                            <m:r>
                              <a:rPr lang="en-US" altLang="ko-Kore-KR" b="1" i="1" smtClean="0">
                                <a:latin typeface="Cambria Math" panose="02040503050406030204" pitchFamily="18" charset="0"/>
                              </a:rPr>
                              <m:t>𝒕</m:t>
                            </m:r>
                          </m:den>
                        </m:f>
                        <m:r>
                          <a:rPr lang="en-US" altLang="ko-Kore-KR" i="1">
                            <a:latin typeface="Cambria Math" panose="02040503050406030204" pitchFamily="18" charset="0"/>
                          </a:rPr>
                          <m:t> </m:t>
                        </m:r>
                        <m:sSup>
                          <m:sSupPr>
                            <m:ctrlPr>
                              <a:rPr lang="en-US" altLang="ko-Kore-KR" i="1">
                                <a:latin typeface="Cambria Math" panose="02040503050406030204" pitchFamily="18" charset="0"/>
                              </a:rPr>
                            </m:ctrlPr>
                          </m:sSupPr>
                          <m:e>
                            <m:r>
                              <a:rPr lang="en-US" altLang="ko-Kore-KR" i="1">
                                <a:latin typeface="Cambria Math" panose="02040503050406030204" pitchFamily="18" charset="0"/>
                              </a:rPr>
                              <m:t>𝒙</m:t>
                            </m:r>
                          </m:e>
                          <m:sup>
                            <m:r>
                              <a:rPr lang="en-US" altLang="ko-Kore-KR" i="1">
                                <a:latin typeface="Cambria Math" panose="02040503050406030204" pitchFamily="18" charset="0"/>
                              </a:rPr>
                              <m:t>𝟐</m:t>
                            </m:r>
                          </m:sup>
                        </m:sSup>
                        <m:r>
                          <a:rPr lang="en-US" altLang="ko-Kore-KR" b="1" i="1" smtClean="0">
                            <a:latin typeface="Cambria Math" panose="02040503050406030204" pitchFamily="18" charset="0"/>
                          </a:rPr>
                          <m:t>,</m:t>
                        </m:r>
                        <m:f>
                          <m:fPr>
                            <m:ctrlPr>
                              <a:rPr lang="en-US" altLang="ko-Kore-KR" i="1">
                                <a:latin typeface="Cambria Math" panose="02040503050406030204" pitchFamily="18" charset="0"/>
                              </a:rPr>
                            </m:ctrlPr>
                          </m:fPr>
                          <m:num>
                            <m:r>
                              <a:rPr lang="en-US" altLang="ko-Kore-KR" i="1">
                                <a:latin typeface="Cambria Math" panose="02040503050406030204" pitchFamily="18" charset="0"/>
                              </a:rPr>
                              <m:t>𝜕</m:t>
                            </m:r>
                            <m:sSup>
                              <m:sSupPr>
                                <m:ctrlPr>
                                  <a:rPr lang="en-US" altLang="ko-Kore-KR" i="1">
                                    <a:latin typeface="Cambria Math" panose="02040503050406030204" pitchFamily="18" charset="0"/>
                                  </a:rPr>
                                </m:ctrlPr>
                              </m:sSupPr>
                              <m:e>
                                <m:r>
                                  <a:rPr lang="en-US" altLang="ko-Kore-KR" i="1">
                                    <a:latin typeface="Cambria Math" panose="02040503050406030204" pitchFamily="18" charset="0"/>
                                  </a:rPr>
                                  <m:t>𝒙</m:t>
                                </m:r>
                              </m:e>
                              <m:sup>
                                <m:r>
                                  <a:rPr lang="en-US" altLang="ko-Kore-KR" b="1" i="1" smtClean="0">
                                    <a:latin typeface="Cambria Math" panose="02040503050406030204" pitchFamily="18" charset="0"/>
                                  </a:rPr>
                                  <m:t>𝟐</m:t>
                                </m:r>
                              </m:sup>
                            </m:sSup>
                          </m:num>
                          <m:den>
                            <m:r>
                              <a:rPr lang="en-US" altLang="ko-Kore-KR" i="1">
                                <a:latin typeface="Cambria Math" panose="02040503050406030204" pitchFamily="18" charset="0"/>
                              </a:rPr>
                              <m:t>𝜕</m:t>
                            </m:r>
                            <m:r>
                              <a:rPr lang="en-US" altLang="ko-Kore-KR" i="1">
                                <a:latin typeface="Cambria Math" panose="02040503050406030204" pitchFamily="18" charset="0"/>
                              </a:rPr>
                              <m:t>𝒕</m:t>
                            </m:r>
                          </m:den>
                        </m:f>
                      </m:e>
                    </m:d>
                    <m:r>
                      <a:rPr lang="en-US" altLang="ko-Kore-KR" i="1">
                        <a:latin typeface="Cambria Math" panose="02040503050406030204" pitchFamily="18" charset="0"/>
                      </a:rPr>
                      <m:t>, </m:t>
                    </m:r>
                    <m:d>
                      <m:dPr>
                        <m:ctrlPr>
                          <a:rPr lang="en-US" altLang="ko-Kore-KR" i="1">
                            <a:latin typeface="Cambria Math" panose="02040503050406030204" pitchFamily="18" charset="0"/>
                          </a:rPr>
                        </m:ctrlPr>
                      </m:dPr>
                      <m:e>
                        <m:sSup>
                          <m:sSupPr>
                            <m:ctrlPr>
                              <a:rPr lang="en-US" altLang="ko-Kore-KR" i="1">
                                <a:latin typeface="Cambria Math" panose="02040503050406030204" pitchFamily="18" charset="0"/>
                              </a:rPr>
                            </m:ctrlPr>
                          </m:sSupPr>
                          <m:e>
                            <m:r>
                              <a:rPr lang="en-US" altLang="ko-Kore-KR" i="1">
                                <a:latin typeface="Cambria Math" panose="02040503050406030204" pitchFamily="18" charset="0"/>
                              </a:rPr>
                              <m:t>𝒙</m:t>
                            </m:r>
                          </m:e>
                          <m:sup>
                            <m:r>
                              <a:rPr lang="en-US" altLang="ko-Kore-KR" i="1">
                                <a:latin typeface="Cambria Math" panose="02040503050406030204" pitchFamily="18" charset="0"/>
                              </a:rPr>
                              <m:t>𝟑</m:t>
                            </m:r>
                          </m:sup>
                        </m:sSup>
                        <m:r>
                          <a:rPr lang="en-US" altLang="ko-Kore-KR" i="1">
                            <a:latin typeface="Cambria Math" panose="02040503050406030204" pitchFamily="18" charset="0"/>
                          </a:rPr>
                          <m:t>, </m:t>
                        </m:r>
                        <m:sSup>
                          <m:sSupPr>
                            <m:ctrlPr>
                              <a:rPr lang="en-US" altLang="ko-Kore-KR" i="1">
                                <a:latin typeface="Cambria Math" panose="02040503050406030204" pitchFamily="18" charset="0"/>
                              </a:rPr>
                            </m:ctrlPr>
                          </m:sSupPr>
                          <m:e>
                            <m:f>
                              <m:fPr>
                                <m:ctrlPr>
                                  <a:rPr lang="en-US" altLang="ko-Kore-KR" i="1">
                                    <a:latin typeface="Cambria Math" panose="02040503050406030204" pitchFamily="18" charset="0"/>
                                  </a:rPr>
                                </m:ctrlPr>
                              </m:fPr>
                              <m:num>
                                <m:r>
                                  <a:rPr lang="en-US" altLang="ko-Kore-KR" i="1">
                                    <a:latin typeface="Cambria Math" panose="02040503050406030204" pitchFamily="18" charset="0"/>
                                  </a:rPr>
                                  <m:t>𝜕</m:t>
                                </m:r>
                                <m:sSup>
                                  <m:sSupPr>
                                    <m:ctrlPr>
                                      <a:rPr lang="en-US" altLang="ko-Kore-KR" i="1">
                                        <a:latin typeface="Cambria Math" panose="02040503050406030204" pitchFamily="18" charset="0"/>
                                      </a:rPr>
                                    </m:ctrlPr>
                                  </m:sSupPr>
                                  <m:e>
                                    <m:r>
                                      <a:rPr lang="en-US" altLang="ko-Kore-KR" i="1">
                                        <a:latin typeface="Cambria Math" panose="02040503050406030204" pitchFamily="18" charset="0"/>
                                      </a:rPr>
                                      <m:t>𝒙</m:t>
                                    </m:r>
                                  </m:e>
                                  <m:sup>
                                    <m:r>
                                      <a:rPr lang="en-US" altLang="ko-Kore-KR" b="1" i="1" smtClean="0">
                                        <a:latin typeface="Cambria Math" panose="02040503050406030204" pitchFamily="18" charset="0"/>
                                      </a:rPr>
                                      <m:t>𝟑</m:t>
                                    </m:r>
                                  </m:sup>
                                </m:sSup>
                              </m:num>
                              <m:den>
                                <m:r>
                                  <a:rPr lang="en-US" altLang="ko-Kore-KR" i="1">
                                    <a:latin typeface="Cambria Math" panose="02040503050406030204" pitchFamily="18" charset="0"/>
                                  </a:rPr>
                                  <m:t>𝜕</m:t>
                                </m:r>
                                <m:r>
                                  <a:rPr lang="en-US" altLang="ko-Kore-KR" i="1">
                                    <a:latin typeface="Cambria Math" panose="02040503050406030204" pitchFamily="18" charset="0"/>
                                  </a:rPr>
                                  <m:t>𝒕</m:t>
                                </m:r>
                              </m:den>
                            </m:f>
                            <m:r>
                              <a:rPr lang="en-US" altLang="ko-Kore-KR" b="1" i="1" smtClean="0">
                                <a:latin typeface="Cambria Math" panose="02040503050406030204" pitchFamily="18" charset="0"/>
                              </a:rPr>
                              <m:t>, </m:t>
                            </m:r>
                            <m:r>
                              <a:rPr lang="en-US" altLang="ko-Kore-KR" i="1">
                                <a:latin typeface="Cambria Math" panose="02040503050406030204" pitchFamily="18" charset="0"/>
                              </a:rPr>
                              <m:t>𝒙</m:t>
                            </m:r>
                          </m:e>
                          <m:sup>
                            <m:r>
                              <a:rPr lang="en-US" altLang="ko-Kore-KR" i="1">
                                <a:latin typeface="Cambria Math" panose="02040503050406030204" pitchFamily="18" charset="0"/>
                              </a:rPr>
                              <m:t>𝟒</m:t>
                            </m:r>
                          </m:sup>
                        </m:sSup>
                        <m:r>
                          <a:rPr lang="en-US" altLang="ko-Kore-KR" b="1" i="1" smtClean="0">
                            <a:latin typeface="Cambria Math" panose="02040503050406030204" pitchFamily="18" charset="0"/>
                          </a:rPr>
                          <m:t>,</m:t>
                        </m:r>
                        <m:f>
                          <m:fPr>
                            <m:ctrlPr>
                              <a:rPr lang="en-US" altLang="ko-Kore-KR" i="1">
                                <a:latin typeface="Cambria Math" panose="02040503050406030204" pitchFamily="18" charset="0"/>
                              </a:rPr>
                            </m:ctrlPr>
                          </m:fPr>
                          <m:num>
                            <m:r>
                              <a:rPr lang="en-US" altLang="ko-Kore-KR" i="1">
                                <a:latin typeface="Cambria Math" panose="02040503050406030204" pitchFamily="18" charset="0"/>
                              </a:rPr>
                              <m:t>𝜕</m:t>
                            </m:r>
                            <m:sSup>
                              <m:sSupPr>
                                <m:ctrlPr>
                                  <a:rPr lang="en-US" altLang="ko-Kore-KR" i="1">
                                    <a:latin typeface="Cambria Math" panose="02040503050406030204" pitchFamily="18" charset="0"/>
                                  </a:rPr>
                                </m:ctrlPr>
                              </m:sSupPr>
                              <m:e>
                                <m:r>
                                  <a:rPr lang="en-US" altLang="ko-Kore-KR" i="1">
                                    <a:latin typeface="Cambria Math" panose="02040503050406030204" pitchFamily="18" charset="0"/>
                                  </a:rPr>
                                  <m:t>𝒙</m:t>
                                </m:r>
                              </m:e>
                              <m:sup>
                                <m:r>
                                  <a:rPr lang="en-US" altLang="ko-Kore-KR" b="1" i="1" smtClean="0">
                                    <a:latin typeface="Cambria Math" panose="02040503050406030204" pitchFamily="18" charset="0"/>
                                  </a:rPr>
                                  <m:t>𝟒</m:t>
                                </m:r>
                              </m:sup>
                            </m:sSup>
                          </m:num>
                          <m:den>
                            <m:r>
                              <a:rPr lang="en-US" altLang="ko-Kore-KR" i="1">
                                <a:latin typeface="Cambria Math" panose="02040503050406030204" pitchFamily="18" charset="0"/>
                              </a:rPr>
                              <m:t>𝜕</m:t>
                            </m:r>
                            <m:r>
                              <a:rPr lang="en-US" altLang="ko-Kore-KR" i="1">
                                <a:latin typeface="Cambria Math" panose="02040503050406030204" pitchFamily="18" charset="0"/>
                              </a:rPr>
                              <m:t>𝒕</m:t>
                            </m:r>
                          </m:den>
                        </m:f>
                      </m:e>
                    </m:d>
                    <m:r>
                      <a:rPr lang="en-US" altLang="ko-Kore-KR" i="1">
                        <a:latin typeface="Cambria Math" panose="02040503050406030204" pitchFamily="18" charset="0"/>
                      </a:rPr>
                      <m:t>, …, </m:t>
                    </m:r>
                    <m:d>
                      <m:dPr>
                        <m:ctrlPr>
                          <a:rPr lang="en-US" altLang="ko-Kore-KR" i="1">
                            <a:latin typeface="Cambria Math" panose="02040503050406030204" pitchFamily="18" charset="0"/>
                          </a:rPr>
                        </m:ctrlPr>
                      </m:dPr>
                      <m:e>
                        <m:sSup>
                          <m:sSupPr>
                            <m:ctrlPr>
                              <a:rPr lang="en-US" altLang="ko-Kore-KR" i="1">
                                <a:latin typeface="Cambria Math" panose="02040503050406030204" pitchFamily="18" charset="0"/>
                              </a:rPr>
                            </m:ctrlPr>
                          </m:sSupPr>
                          <m:e>
                            <m:r>
                              <a:rPr lang="en-US" altLang="ko-Kore-KR" i="1">
                                <a:latin typeface="Cambria Math" panose="02040503050406030204" pitchFamily="18" charset="0"/>
                              </a:rPr>
                              <m:t>𝒙</m:t>
                            </m:r>
                          </m:e>
                          <m:sup>
                            <m:r>
                              <a:rPr lang="en-US" altLang="ko-Kore-KR" b="1" i="1" smtClean="0">
                                <a:latin typeface="Cambria Math" panose="02040503050406030204" pitchFamily="18" charset="0"/>
                              </a:rPr>
                              <m:t>𝑻</m:t>
                            </m:r>
                            <m:r>
                              <a:rPr lang="en-US" altLang="ko-Kore-KR" b="1" i="1" smtClean="0">
                                <a:latin typeface="Cambria Math" panose="02040503050406030204" pitchFamily="18" charset="0"/>
                              </a:rPr>
                              <m:t>−</m:t>
                            </m:r>
                            <m:r>
                              <a:rPr lang="en-US" altLang="ko-Kore-KR" b="1" i="1" smtClean="0">
                                <a:latin typeface="Cambria Math" panose="02040503050406030204" pitchFamily="18" charset="0"/>
                              </a:rPr>
                              <m:t>𝟏</m:t>
                            </m:r>
                          </m:sup>
                        </m:sSup>
                        <m:r>
                          <a:rPr lang="en-US" altLang="ko-Kore-KR" i="1">
                            <a:latin typeface="Cambria Math" panose="02040503050406030204" pitchFamily="18" charset="0"/>
                          </a:rPr>
                          <m:t>,</m:t>
                        </m:r>
                        <m:f>
                          <m:fPr>
                            <m:ctrlPr>
                              <a:rPr lang="en-US" altLang="ko-Kore-KR" i="1">
                                <a:latin typeface="Cambria Math" panose="02040503050406030204" pitchFamily="18" charset="0"/>
                              </a:rPr>
                            </m:ctrlPr>
                          </m:fPr>
                          <m:num>
                            <m:r>
                              <a:rPr lang="en-US" altLang="ko-Kore-KR" i="1">
                                <a:latin typeface="Cambria Math" panose="02040503050406030204" pitchFamily="18" charset="0"/>
                              </a:rPr>
                              <m:t>𝜕</m:t>
                            </m:r>
                            <m:sSup>
                              <m:sSupPr>
                                <m:ctrlPr>
                                  <a:rPr lang="en-US" altLang="ko-Kore-KR" i="1">
                                    <a:latin typeface="Cambria Math" panose="02040503050406030204" pitchFamily="18" charset="0"/>
                                  </a:rPr>
                                </m:ctrlPr>
                              </m:sSupPr>
                              <m:e>
                                <m:r>
                                  <a:rPr lang="en-US" altLang="ko-Kore-KR" i="1">
                                    <a:latin typeface="Cambria Math" panose="02040503050406030204" pitchFamily="18" charset="0"/>
                                  </a:rPr>
                                  <m:t>𝒙</m:t>
                                </m:r>
                              </m:e>
                              <m:sup>
                                <m:r>
                                  <a:rPr lang="en-US" altLang="ko-Kore-KR" b="1" i="1" smtClean="0">
                                    <a:latin typeface="Cambria Math" panose="02040503050406030204" pitchFamily="18" charset="0"/>
                                  </a:rPr>
                                  <m:t>𝑻</m:t>
                                </m:r>
                                <m:r>
                                  <a:rPr lang="en-US" altLang="ko-Kore-KR" b="1" i="1" smtClean="0">
                                    <a:latin typeface="Cambria Math" panose="02040503050406030204" pitchFamily="18" charset="0"/>
                                  </a:rPr>
                                  <m:t>−</m:t>
                                </m:r>
                                <m:r>
                                  <a:rPr lang="en-US" altLang="ko-Kore-KR" b="1" i="1" smtClean="0">
                                    <a:latin typeface="Cambria Math" panose="02040503050406030204" pitchFamily="18" charset="0"/>
                                  </a:rPr>
                                  <m:t>𝟏</m:t>
                                </m:r>
                              </m:sup>
                            </m:sSup>
                          </m:num>
                          <m:den>
                            <m:r>
                              <a:rPr lang="en-US" altLang="ko-Kore-KR" i="1">
                                <a:latin typeface="Cambria Math" panose="02040503050406030204" pitchFamily="18" charset="0"/>
                              </a:rPr>
                              <m:t>𝜕</m:t>
                            </m:r>
                            <m:r>
                              <a:rPr lang="en-US" altLang="ko-Kore-KR" i="1">
                                <a:latin typeface="Cambria Math" panose="02040503050406030204" pitchFamily="18" charset="0"/>
                              </a:rPr>
                              <m:t>𝒕</m:t>
                            </m:r>
                          </m:den>
                        </m:f>
                        <m:r>
                          <a:rPr lang="en-US" altLang="ko-Kore-KR" b="1" i="1" smtClean="0">
                            <a:latin typeface="Cambria Math" panose="02040503050406030204" pitchFamily="18" charset="0"/>
                          </a:rPr>
                          <m:t>,</m:t>
                        </m:r>
                        <m:sSup>
                          <m:sSupPr>
                            <m:ctrlPr>
                              <a:rPr lang="en-US" altLang="ko-Kore-KR" b="1" i="1" smtClean="0">
                                <a:latin typeface="Cambria Math" panose="02040503050406030204" pitchFamily="18" charset="0"/>
                              </a:rPr>
                            </m:ctrlPr>
                          </m:sSupPr>
                          <m:e>
                            <m:r>
                              <a:rPr lang="en-US" altLang="ko-Kore-KR" b="1" i="1" smtClean="0">
                                <a:latin typeface="Cambria Math" panose="02040503050406030204" pitchFamily="18" charset="0"/>
                              </a:rPr>
                              <m:t>𝒙</m:t>
                            </m:r>
                          </m:e>
                          <m:sup>
                            <m:r>
                              <a:rPr lang="en-US" altLang="ko-Kore-KR" b="1" i="1" smtClean="0">
                                <a:latin typeface="Cambria Math" panose="02040503050406030204" pitchFamily="18" charset="0"/>
                              </a:rPr>
                              <m:t>𝑻</m:t>
                            </m:r>
                          </m:sup>
                        </m:sSup>
                        <m:r>
                          <a:rPr lang="en-US" altLang="ko-Kore-KR" b="1" i="1" smtClean="0">
                            <a:latin typeface="Cambria Math" panose="02040503050406030204" pitchFamily="18" charset="0"/>
                          </a:rPr>
                          <m:t>,</m:t>
                        </m:r>
                        <m:f>
                          <m:fPr>
                            <m:ctrlPr>
                              <a:rPr lang="en-US" altLang="ko-Kore-KR" i="1">
                                <a:latin typeface="Cambria Math" panose="02040503050406030204" pitchFamily="18" charset="0"/>
                              </a:rPr>
                            </m:ctrlPr>
                          </m:fPr>
                          <m:num>
                            <m:r>
                              <a:rPr lang="en-US" altLang="ko-Kore-KR" i="1">
                                <a:latin typeface="Cambria Math" panose="02040503050406030204" pitchFamily="18" charset="0"/>
                              </a:rPr>
                              <m:t>𝜕</m:t>
                            </m:r>
                            <m:sSup>
                              <m:sSupPr>
                                <m:ctrlPr>
                                  <a:rPr lang="en-US" altLang="ko-Kore-KR" i="1" smtClean="0">
                                    <a:latin typeface="Cambria Math" panose="02040503050406030204" pitchFamily="18" charset="0"/>
                                  </a:rPr>
                                </m:ctrlPr>
                              </m:sSupPr>
                              <m:e>
                                <m:r>
                                  <a:rPr lang="en-US" altLang="ko-Kore-KR" i="1">
                                    <a:latin typeface="Cambria Math" panose="02040503050406030204" pitchFamily="18" charset="0"/>
                                  </a:rPr>
                                  <m:t>𝒙</m:t>
                                </m:r>
                              </m:e>
                              <m:sup>
                                <m:r>
                                  <a:rPr lang="en-US" altLang="ko-Kore-KR" b="1" i="1" smtClean="0">
                                    <a:latin typeface="Cambria Math" panose="02040503050406030204" pitchFamily="18" charset="0"/>
                                  </a:rPr>
                                  <m:t>𝑻</m:t>
                                </m:r>
                              </m:sup>
                            </m:sSup>
                          </m:num>
                          <m:den>
                            <m:r>
                              <a:rPr lang="en-US" altLang="ko-Kore-KR" i="1">
                                <a:latin typeface="Cambria Math" panose="02040503050406030204" pitchFamily="18" charset="0"/>
                              </a:rPr>
                              <m:t>𝜕</m:t>
                            </m:r>
                            <m:r>
                              <a:rPr lang="en-US" altLang="ko-Kore-KR" i="1">
                                <a:latin typeface="Cambria Math" panose="02040503050406030204" pitchFamily="18" charset="0"/>
                              </a:rPr>
                              <m:t>𝒕</m:t>
                            </m:r>
                          </m:den>
                        </m:f>
                      </m:e>
                    </m:d>
                  </m:oMath>
                </a14:m>
                <a:endParaRPr lang="en-US" altLang="ko-Kore-KR" dirty="0"/>
              </a:p>
              <a:p>
                <a:pPr lvl="1"/>
                <a:endParaRPr kumimoji="1" lang="ko-Kore-KR" altLang="en-US" dirty="0"/>
              </a:p>
            </p:txBody>
          </p:sp>
        </mc:Choice>
        <mc:Fallback xmlns="">
          <p:sp>
            <p:nvSpPr>
              <p:cNvPr id="3" name="내용 개체 틀 2">
                <a:extLst>
                  <a:ext uri="{FF2B5EF4-FFF2-40B4-BE49-F238E27FC236}">
                    <a16:creationId xmlns:a16="http://schemas.microsoft.com/office/drawing/2014/main" id="{5C3FA944-07CA-2C48-AC44-9C9DCDD32160}"/>
                  </a:ext>
                </a:extLst>
              </p:cNvPr>
              <p:cNvSpPr>
                <a:spLocks noGrp="1" noRot="1" noChangeAspect="1" noMove="1" noResize="1" noEditPoints="1" noAdjustHandles="1" noChangeArrowheads="1" noChangeShapeType="1" noTextEdit="1"/>
              </p:cNvSpPr>
              <p:nvPr>
                <p:ph idx="1"/>
              </p:nvPr>
            </p:nvSpPr>
            <p:spPr>
              <a:blipFill>
                <a:blip r:embed="rId2"/>
                <a:stretch>
                  <a:fillRect l="-137" t="-482"/>
                </a:stretch>
              </a:blipFill>
            </p:spPr>
            <p:txBody>
              <a:bodyPr/>
              <a:lstStyle/>
              <a:p>
                <a:r>
                  <a:rPr lang="ko-Kore-KR" altLang="en-US">
                    <a:noFill/>
                  </a:rPr>
                  <a:t> </a:t>
                </a:r>
              </a:p>
            </p:txBody>
          </p:sp>
        </mc:Fallback>
      </mc:AlternateContent>
      <p:sp>
        <p:nvSpPr>
          <p:cNvPr id="4" name="슬라이드 번호 개체 틀 3">
            <a:extLst>
              <a:ext uri="{FF2B5EF4-FFF2-40B4-BE49-F238E27FC236}">
                <a16:creationId xmlns:a16="http://schemas.microsoft.com/office/drawing/2014/main" id="{A39C8EF4-ECD2-4D45-BD6C-346DD3BF7E62}"/>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15</a:t>
            </a:fld>
            <a:endParaRPr lang="en-US" altLang="ko-KR" dirty="0"/>
          </a:p>
        </p:txBody>
      </p:sp>
    </p:spTree>
    <p:extLst>
      <p:ext uri="{BB962C8B-B14F-4D97-AF65-F5344CB8AC3E}">
        <p14:creationId xmlns:p14="http://schemas.microsoft.com/office/powerpoint/2010/main" val="946631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CAAC19-4DCA-494D-B529-82271FFE4350}"/>
              </a:ext>
            </a:extLst>
          </p:cNvPr>
          <p:cNvSpPr>
            <a:spLocks noGrp="1"/>
          </p:cNvSpPr>
          <p:nvPr>
            <p:ph type="title"/>
          </p:nvPr>
        </p:nvSpPr>
        <p:spPr/>
        <p:txBody>
          <a:bodyPr/>
          <a:lstStyle/>
          <a:p>
            <a:r>
              <a:rPr lang="en-US" altLang="ko-Kore-KR" dirty="0"/>
              <a:t>Solution – </a:t>
            </a:r>
            <a:r>
              <a:rPr lang="en-US" altLang="ko-KR" dirty="0"/>
              <a:t>Discontinuity in Bipartite flow model</a:t>
            </a:r>
            <a:endParaRPr kumimoji="1" lang="ko-Kore-KR" altLang="en-US" dirty="0"/>
          </a:p>
        </p:txBody>
      </p:sp>
      <p:sp>
        <p:nvSpPr>
          <p:cNvPr id="3" name="내용 개체 틀 2">
            <a:extLst>
              <a:ext uri="{FF2B5EF4-FFF2-40B4-BE49-F238E27FC236}">
                <a16:creationId xmlns:a16="http://schemas.microsoft.com/office/drawing/2014/main" id="{5C3FA944-07CA-2C48-AC44-9C9DCDD32160}"/>
              </a:ext>
            </a:extLst>
          </p:cNvPr>
          <p:cNvSpPr>
            <a:spLocks noGrp="1"/>
          </p:cNvSpPr>
          <p:nvPr>
            <p:ph idx="1"/>
          </p:nvPr>
        </p:nvSpPr>
        <p:spPr/>
        <p:txBody>
          <a:bodyPr/>
          <a:lstStyle/>
          <a:p>
            <a:r>
              <a:rPr kumimoji="1" lang="en-US" altLang="ko-Kore-KR" dirty="0"/>
              <a:t>Voiced/unvoiced classifier</a:t>
            </a:r>
          </a:p>
          <a:p>
            <a:pPr lvl="1"/>
            <a:r>
              <a:rPr lang="en-US" altLang="ko-Kore-KR" dirty="0" err="1"/>
              <a:t>F_voiced</a:t>
            </a:r>
            <a:r>
              <a:rPr lang="en-US" altLang="ko-Kore-KR" dirty="0"/>
              <a:t>() : regression</a:t>
            </a:r>
            <a:r>
              <a:rPr lang="ko-Kore-KR" altLang="en-US" dirty="0"/>
              <a:t> </a:t>
            </a:r>
            <a:r>
              <a:rPr lang="en-US" altLang="ko-Kore-KR" dirty="0"/>
              <a:t>f</a:t>
            </a:r>
            <a:r>
              <a:rPr lang="en-US" altLang="ko-KR" dirty="0"/>
              <a:t>unction , input</a:t>
            </a:r>
            <a:r>
              <a:rPr lang="ko-KR" altLang="en-US" dirty="0"/>
              <a:t>은 </a:t>
            </a:r>
            <a:r>
              <a:rPr lang="en-US" altLang="ko-KR" dirty="0"/>
              <a:t>duration expanded phoneme sequence</a:t>
            </a:r>
          </a:p>
          <a:p>
            <a:pPr lvl="1"/>
            <a:r>
              <a:rPr lang="en-US" altLang="ko-Kore-KR" dirty="0"/>
              <a:t>Duration expanded</a:t>
            </a:r>
            <a:r>
              <a:rPr lang="ko-Kore-KR" altLang="en-US" dirty="0"/>
              <a:t>된 </a:t>
            </a:r>
            <a:r>
              <a:rPr lang="en-US" altLang="ko-Kore-KR" dirty="0"/>
              <a:t>text</a:t>
            </a:r>
            <a:r>
              <a:rPr lang="ko-Kore-KR" altLang="en-US" dirty="0"/>
              <a:t>에 </a:t>
            </a:r>
            <a:r>
              <a:rPr lang="en-US" altLang="ko-Kore-KR" dirty="0"/>
              <a:t>voiced mask</a:t>
            </a:r>
            <a:r>
              <a:rPr lang="ko-Kore-KR" altLang="en-US" dirty="0"/>
              <a:t>를 추가</a:t>
            </a:r>
            <a:endParaRPr lang="en-US" altLang="ko-Kore-KR" dirty="0"/>
          </a:p>
          <a:p>
            <a:pPr lvl="2"/>
            <a:r>
              <a:rPr lang="en-US" altLang="ko-KR" dirty="0"/>
              <a:t>1 : voiced, 0; unvoiced </a:t>
            </a:r>
            <a:endParaRPr lang="en-US" altLang="ko-Kore-KR" dirty="0"/>
          </a:p>
          <a:p>
            <a:pPr lvl="1"/>
            <a:r>
              <a:rPr kumimoji="1" lang="ko-Kore-KR" altLang="en-US" dirty="0"/>
              <a:t>예를 들어</a:t>
            </a:r>
            <a:r>
              <a:rPr kumimoji="1" lang="en-US" altLang="ko-Kore-KR" dirty="0"/>
              <a:t>, </a:t>
            </a:r>
            <a:r>
              <a:rPr kumimoji="1" lang="en-US" altLang="ko-KR" dirty="0"/>
              <a:t>“</a:t>
            </a:r>
            <a:r>
              <a:rPr lang="en-US" altLang="ko-KR" dirty="0"/>
              <a:t>speech (unvoiced) speech”</a:t>
            </a:r>
          </a:p>
          <a:p>
            <a:pPr lvl="2"/>
            <a:r>
              <a:rPr kumimoji="1" lang="en-US" altLang="ko-Kore-KR" dirty="0"/>
              <a:t>(S, S, P,IY</a:t>
            </a:r>
            <a:r>
              <a:rPr lang="en-US" altLang="ko-Kore-KR" dirty="0"/>
              <a:t>1, IY1, IY1, CH, =,=, S, S, P, IY1, IY1, IY1, CH)</a:t>
            </a:r>
          </a:p>
          <a:p>
            <a:pPr lvl="2"/>
            <a:r>
              <a:rPr lang="en-US" altLang="ko-KR" dirty="0"/>
              <a:t>(1, 1, 1, 1,     1,     1 ,     1,     0, 0, 1, 1, 1, ..)</a:t>
            </a:r>
            <a:endParaRPr lang="en-US" altLang="ko-Kore-KR" dirty="0"/>
          </a:p>
          <a:p>
            <a:pPr lvl="2"/>
            <a:endParaRPr lang="en-US" altLang="ko-Kore-KR" dirty="0"/>
          </a:p>
          <a:p>
            <a:pPr lvl="1"/>
            <a:r>
              <a:rPr lang="ko-Kore-KR" altLang="en-US" dirty="0"/>
              <a:t>훈련 시에는 </a:t>
            </a:r>
            <a:r>
              <a:rPr lang="en-US" altLang="ko-Kore-KR" dirty="0"/>
              <a:t>ground truth</a:t>
            </a:r>
            <a:r>
              <a:rPr lang="ko-Kore-KR" altLang="en-US" dirty="0"/>
              <a:t>를 사용</a:t>
            </a:r>
            <a:endParaRPr lang="en-US" altLang="ko-Kore-KR" dirty="0"/>
          </a:p>
          <a:p>
            <a:pPr lvl="1"/>
            <a:r>
              <a:rPr lang="en-US" altLang="ko-Kore-KR" dirty="0"/>
              <a:t>Mask value</a:t>
            </a:r>
            <a:r>
              <a:rPr lang="ko-Kore-KR" altLang="en-US" dirty="0"/>
              <a:t>는 굉장히 중요하지만</a:t>
            </a:r>
            <a:r>
              <a:rPr lang="en-US" altLang="ko-Kore-KR" dirty="0"/>
              <a:t>, single-channel</a:t>
            </a:r>
            <a:r>
              <a:rPr lang="ko-Kore-KR" altLang="en-US" dirty="0"/>
              <a:t>이기 때문에 그 중요도에 비해 데이터에 많이 반영되지 않음</a:t>
            </a:r>
            <a:endParaRPr lang="en-US" altLang="ko-Kore-KR" dirty="0"/>
          </a:p>
          <a:p>
            <a:pPr lvl="1"/>
            <a:r>
              <a:rPr lang="en-US" altLang="ko-Kore-KR" dirty="0"/>
              <a:t>Text</a:t>
            </a:r>
            <a:r>
              <a:rPr lang="ko-Kore-KR" altLang="en-US" dirty="0"/>
              <a:t>에 대해 </a:t>
            </a:r>
            <a:r>
              <a:rPr lang="en-US" altLang="ko-Kore-KR" dirty="0"/>
              <a:t>per-channel affine transformation</a:t>
            </a:r>
            <a:r>
              <a:rPr lang="ko-Kore-KR" altLang="en-US" dirty="0"/>
              <a:t>을 수행</a:t>
            </a:r>
            <a:endParaRPr lang="en-US" altLang="ko-Kore-KR" dirty="0"/>
          </a:p>
        </p:txBody>
      </p:sp>
      <p:sp>
        <p:nvSpPr>
          <p:cNvPr id="4" name="슬라이드 번호 개체 틀 3">
            <a:extLst>
              <a:ext uri="{FF2B5EF4-FFF2-40B4-BE49-F238E27FC236}">
                <a16:creationId xmlns:a16="http://schemas.microsoft.com/office/drawing/2014/main" id="{A39C8EF4-ECD2-4D45-BD6C-346DD3BF7E62}"/>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16</a:t>
            </a:fld>
            <a:endParaRPr lang="en-US" altLang="ko-KR" dirty="0"/>
          </a:p>
        </p:txBody>
      </p:sp>
      <p:pic>
        <p:nvPicPr>
          <p:cNvPr id="6" name="그림 5">
            <a:extLst>
              <a:ext uri="{FF2B5EF4-FFF2-40B4-BE49-F238E27FC236}">
                <a16:creationId xmlns:a16="http://schemas.microsoft.com/office/drawing/2014/main" id="{6EC5A29E-55AA-7D4E-88CB-40F6F506F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7216" y="2204864"/>
            <a:ext cx="2835920" cy="1403732"/>
          </a:xfrm>
          <a:prstGeom prst="rect">
            <a:avLst/>
          </a:prstGeom>
        </p:spPr>
      </p:pic>
      <p:pic>
        <p:nvPicPr>
          <p:cNvPr id="8" name="그림 7" descr="텍스트이(가) 표시된 사진&#10;&#10;자동 생성된 설명">
            <a:extLst>
              <a:ext uri="{FF2B5EF4-FFF2-40B4-BE49-F238E27FC236}">
                <a16:creationId xmlns:a16="http://schemas.microsoft.com/office/drawing/2014/main" id="{19BC9795-4D06-3044-8387-2CC1A8961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6753" y="5229200"/>
            <a:ext cx="4613642" cy="1073865"/>
          </a:xfrm>
          <a:prstGeom prst="rect">
            <a:avLst/>
          </a:prstGeom>
        </p:spPr>
      </p:pic>
    </p:spTree>
    <p:extLst>
      <p:ext uri="{BB962C8B-B14F-4D97-AF65-F5344CB8AC3E}">
        <p14:creationId xmlns:p14="http://schemas.microsoft.com/office/powerpoint/2010/main" val="1608442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2933B8-393E-DD4D-BA54-27D59B7E8A92}"/>
              </a:ext>
            </a:extLst>
          </p:cNvPr>
          <p:cNvSpPr>
            <a:spLocks noGrp="1"/>
          </p:cNvSpPr>
          <p:nvPr>
            <p:ph type="title"/>
          </p:nvPr>
        </p:nvSpPr>
        <p:spPr/>
        <p:txBody>
          <a:bodyPr/>
          <a:lstStyle/>
          <a:p>
            <a:r>
              <a:rPr lang="en-US" altLang="ko-Kore-KR" dirty="0"/>
              <a:t>Solution – </a:t>
            </a:r>
            <a:r>
              <a:rPr lang="en-US" altLang="ko-KR" dirty="0"/>
              <a:t>Discontinuity in Autoregressive flow model</a:t>
            </a:r>
            <a:endParaRPr kumimoji="1" lang="ko-Kore-KR" altLang="en-US" dirty="0"/>
          </a:p>
        </p:txBody>
      </p:sp>
      <p:sp>
        <p:nvSpPr>
          <p:cNvPr id="3" name="내용 개체 틀 2">
            <a:extLst>
              <a:ext uri="{FF2B5EF4-FFF2-40B4-BE49-F238E27FC236}">
                <a16:creationId xmlns:a16="http://schemas.microsoft.com/office/drawing/2014/main" id="{889F0EAD-CCF0-D748-9A26-81C205095533}"/>
              </a:ext>
            </a:extLst>
          </p:cNvPr>
          <p:cNvSpPr>
            <a:spLocks noGrp="1"/>
          </p:cNvSpPr>
          <p:nvPr>
            <p:ph idx="1"/>
          </p:nvPr>
        </p:nvSpPr>
        <p:spPr/>
        <p:txBody>
          <a:bodyPr/>
          <a:lstStyle/>
          <a:p>
            <a:r>
              <a:rPr lang="en-US" altLang="ko-Kore-KR" dirty="0"/>
              <a:t>Learning Unvoiced Bias</a:t>
            </a:r>
          </a:p>
          <a:p>
            <a:pPr lvl="1"/>
            <a:r>
              <a:rPr lang="en-US" altLang="ko-Kore-KR" dirty="0"/>
              <a:t>learn a negative bias term for each unvoiced phoneme </a:t>
            </a:r>
          </a:p>
          <a:p>
            <a:pPr lvl="1"/>
            <a:endParaRPr lang="en-US" altLang="ko-Kore-KR" dirty="0"/>
          </a:p>
          <a:p>
            <a:pPr lvl="1"/>
            <a:endParaRPr kumimoji="1" lang="ko-Kore-KR" altLang="en-US" dirty="0"/>
          </a:p>
        </p:txBody>
      </p:sp>
      <p:sp>
        <p:nvSpPr>
          <p:cNvPr id="4" name="슬라이드 번호 개체 틀 3">
            <a:extLst>
              <a:ext uri="{FF2B5EF4-FFF2-40B4-BE49-F238E27FC236}">
                <a16:creationId xmlns:a16="http://schemas.microsoft.com/office/drawing/2014/main" id="{0DD143D0-3467-E245-8DD2-9F7AAE1EF774}"/>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17</a:t>
            </a:fld>
            <a:endParaRPr lang="en-US" altLang="ko-KR" dirty="0"/>
          </a:p>
        </p:txBody>
      </p:sp>
    </p:spTree>
    <p:extLst>
      <p:ext uri="{BB962C8B-B14F-4D97-AF65-F5344CB8AC3E}">
        <p14:creationId xmlns:p14="http://schemas.microsoft.com/office/powerpoint/2010/main" val="2740621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200983-E862-024C-AE5D-240153AF3E8C}"/>
              </a:ext>
            </a:extLst>
          </p:cNvPr>
          <p:cNvSpPr>
            <a:spLocks noGrp="1"/>
          </p:cNvSpPr>
          <p:nvPr>
            <p:ph type="title"/>
          </p:nvPr>
        </p:nvSpPr>
        <p:spPr>
          <a:xfrm>
            <a:off x="914400" y="400050"/>
            <a:ext cx="8686800" cy="685800"/>
          </a:xfrm>
        </p:spPr>
        <p:txBody>
          <a:bodyPr wrap="square" anchor="ctr">
            <a:normAutofit/>
          </a:bodyPr>
          <a:lstStyle/>
          <a:p>
            <a:r>
              <a:rPr lang="en-US" altLang="ko-Kore-KR" dirty="0"/>
              <a:t>Model Architecture overview</a:t>
            </a:r>
            <a:endParaRPr kumimoji="1" lang="ko-Kore-KR" altLang="en-US" dirty="0"/>
          </a:p>
        </p:txBody>
      </p:sp>
      <p:pic>
        <p:nvPicPr>
          <p:cNvPr id="9" name="내용 개체 틀 8">
            <a:extLst>
              <a:ext uri="{FF2B5EF4-FFF2-40B4-BE49-F238E27FC236}">
                <a16:creationId xmlns:a16="http://schemas.microsoft.com/office/drawing/2014/main" id="{ED79957A-0871-974E-9D0C-29655DFB80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9905" y="1143000"/>
            <a:ext cx="4153662" cy="5257800"/>
          </a:xfrm>
          <a:noFill/>
        </p:spPr>
      </p:pic>
      <p:sp>
        <p:nvSpPr>
          <p:cNvPr id="14" name="Content Placeholder 3">
            <a:extLst>
              <a:ext uri="{FF2B5EF4-FFF2-40B4-BE49-F238E27FC236}">
                <a16:creationId xmlns:a16="http://schemas.microsoft.com/office/drawing/2014/main" id="{5B584ACA-26FB-7E69-3BC1-62B8D673C89D}"/>
              </a:ext>
            </a:extLst>
          </p:cNvPr>
          <p:cNvSpPr>
            <a:spLocks noGrp="1"/>
          </p:cNvSpPr>
          <p:nvPr>
            <p:ph sz="half" idx="2"/>
          </p:nvPr>
        </p:nvSpPr>
        <p:spPr>
          <a:xfrm>
            <a:off x="4953000" y="1143000"/>
            <a:ext cx="4619625" cy="5257800"/>
          </a:xfrm>
        </p:spPr>
        <p:txBody>
          <a:bodyPr/>
          <a:lstStyle/>
          <a:p>
            <a:r>
              <a:rPr lang="en-US" altLang="ko-KR" sz="2400" dirty="0"/>
              <a:t>Data</a:t>
            </a:r>
            <a:r>
              <a:rPr lang="ko-KR" altLang="en-US" sz="2400" dirty="0"/>
              <a:t>에 조작을 가한 후</a:t>
            </a:r>
            <a:r>
              <a:rPr lang="en-US" altLang="ko-KR" sz="2400" dirty="0"/>
              <a:t>,</a:t>
            </a:r>
          </a:p>
          <a:p>
            <a:pPr lvl="1"/>
            <a:r>
              <a:rPr lang="en-US" altLang="ko-KR" sz="2000" dirty="0"/>
              <a:t>Low dimensionality</a:t>
            </a:r>
            <a:r>
              <a:rPr lang="ko-KR" altLang="en-US" sz="2000" dirty="0" err="1"/>
              <a:t>를</a:t>
            </a:r>
            <a:r>
              <a:rPr lang="ko-KR" altLang="en-US" sz="2000" dirty="0"/>
              <a:t> 해결하기 위해 </a:t>
            </a:r>
            <a:r>
              <a:rPr lang="en-US" altLang="ko-KR" sz="2000" dirty="0"/>
              <a:t>Grouping, auxiliary dimension</a:t>
            </a:r>
          </a:p>
          <a:p>
            <a:pPr lvl="1"/>
            <a:r>
              <a:rPr lang="en-US" altLang="ko-KR" sz="2000" dirty="0"/>
              <a:t>Discontinuity</a:t>
            </a:r>
            <a:r>
              <a:rPr lang="ko-KR" altLang="en-US" sz="2000" dirty="0" err="1"/>
              <a:t>를</a:t>
            </a:r>
            <a:r>
              <a:rPr lang="ko-KR" altLang="en-US" sz="2000" dirty="0"/>
              <a:t> 해결하기 위해 </a:t>
            </a:r>
            <a:endParaRPr lang="en-US" altLang="ko-KR" sz="2000" dirty="0"/>
          </a:p>
          <a:p>
            <a:pPr lvl="2"/>
            <a:r>
              <a:rPr lang="en-US" altLang="ko-KR" sz="1600" dirty="0"/>
              <a:t>Bipartite</a:t>
            </a:r>
          </a:p>
          <a:p>
            <a:pPr lvl="3"/>
            <a:r>
              <a:rPr lang="en-US" altLang="ko-KR" sz="1400" dirty="0"/>
              <a:t>voiced classifier with affine transformation</a:t>
            </a:r>
          </a:p>
          <a:p>
            <a:pPr lvl="2"/>
            <a:r>
              <a:rPr lang="en-US" altLang="ko-KR" sz="1600" dirty="0"/>
              <a:t>Autoregressive</a:t>
            </a:r>
            <a:endParaRPr lang="en-US" altLang="ko-KR" sz="2000" dirty="0"/>
          </a:p>
          <a:p>
            <a:r>
              <a:rPr lang="en-US" altLang="ko-KR" sz="2400" dirty="0"/>
              <a:t>Flow </a:t>
            </a:r>
            <a:r>
              <a:rPr lang="ko-KR" altLang="en-US" sz="2400" dirty="0"/>
              <a:t>모델에 넣어주게 됨</a:t>
            </a:r>
            <a:endParaRPr lang="en-US" sz="2400" dirty="0"/>
          </a:p>
        </p:txBody>
      </p:sp>
      <p:sp>
        <p:nvSpPr>
          <p:cNvPr id="4" name="슬라이드 번호 개체 틀 3">
            <a:extLst>
              <a:ext uri="{FF2B5EF4-FFF2-40B4-BE49-F238E27FC236}">
                <a16:creationId xmlns:a16="http://schemas.microsoft.com/office/drawing/2014/main" id="{B6EB7B86-56DA-7244-9CA7-969C7B3436D0}"/>
              </a:ext>
            </a:extLst>
          </p:cNvPr>
          <p:cNvSpPr>
            <a:spLocks noGrp="1"/>
          </p:cNvSpPr>
          <p:nvPr>
            <p:ph type="sldNum" sz="quarter" idx="10"/>
          </p:nvPr>
        </p:nvSpPr>
        <p:spPr>
          <a:xfrm>
            <a:off x="8494712" y="6525344"/>
            <a:ext cx="1066800" cy="304800"/>
          </a:xfrm>
        </p:spPr>
        <p:txBody>
          <a:bodyPr wrap="none" anchor="ctr">
            <a:normAutofit/>
          </a:bodyPr>
          <a:lstStyle/>
          <a:p>
            <a:pPr>
              <a:lnSpc>
                <a:spcPct val="90000"/>
              </a:lnSpc>
              <a:spcAft>
                <a:spcPts val="600"/>
              </a:spcAft>
              <a:defRPr/>
            </a:pPr>
            <a:r>
              <a:rPr lang="en-US" altLang="ko-KR"/>
              <a:t>Page </a:t>
            </a:r>
            <a:fld id="{2E59595D-A67B-4217-AF6B-E06A76FEDF4C}" type="slidenum">
              <a:rPr lang="en-US" altLang="ko-KR" smtClean="0"/>
              <a:pPr>
                <a:lnSpc>
                  <a:spcPct val="90000"/>
                </a:lnSpc>
                <a:spcAft>
                  <a:spcPts val="600"/>
                </a:spcAft>
                <a:defRPr/>
              </a:pPr>
              <a:t>18</a:t>
            </a:fld>
            <a:endParaRPr lang="en-US" altLang="ko-KR"/>
          </a:p>
        </p:txBody>
      </p:sp>
      <p:sp>
        <p:nvSpPr>
          <p:cNvPr id="13" name="직사각형 12">
            <a:extLst>
              <a:ext uri="{FF2B5EF4-FFF2-40B4-BE49-F238E27FC236}">
                <a16:creationId xmlns:a16="http://schemas.microsoft.com/office/drawing/2014/main" id="{A13DA838-2C0B-584F-A47D-A71D1C25FFD7}"/>
              </a:ext>
            </a:extLst>
          </p:cNvPr>
          <p:cNvSpPr/>
          <p:nvPr/>
        </p:nvSpPr>
        <p:spPr bwMode="auto">
          <a:xfrm>
            <a:off x="1928664" y="3645024"/>
            <a:ext cx="2808312" cy="1080120"/>
          </a:xfrm>
          <a:prstGeom prst="rect">
            <a:avLst/>
          </a:prstGeom>
          <a:noFill/>
          <a:ln w="28575" cap="flat"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ore-KR" altLang="en-US" sz="1400" b="1" i="0" u="none" strike="noStrike" cap="none" normalizeH="0" baseline="0">
              <a:ln>
                <a:noFill/>
              </a:ln>
              <a:solidFill>
                <a:schemeClr val="tx1"/>
              </a:solidFill>
              <a:effectLst/>
              <a:latin typeface="Arial" pitchFamily="34" charset="0"/>
              <a:ea typeface="돋움" pitchFamily="50" charset="-127"/>
            </a:endParaRPr>
          </a:p>
        </p:txBody>
      </p:sp>
      <p:sp>
        <p:nvSpPr>
          <p:cNvPr id="15" name="TextBox 14">
            <a:extLst>
              <a:ext uri="{FF2B5EF4-FFF2-40B4-BE49-F238E27FC236}">
                <a16:creationId xmlns:a16="http://schemas.microsoft.com/office/drawing/2014/main" id="{095D1B16-E1EF-0F4D-852A-7715FD31897D}"/>
              </a:ext>
            </a:extLst>
          </p:cNvPr>
          <p:cNvSpPr txBox="1"/>
          <p:nvPr/>
        </p:nvSpPr>
        <p:spPr>
          <a:xfrm>
            <a:off x="4683352" y="6001407"/>
            <a:ext cx="5062657" cy="307777"/>
          </a:xfrm>
          <a:prstGeom prst="rect">
            <a:avLst/>
          </a:prstGeom>
          <a:noFill/>
        </p:spPr>
        <p:txBody>
          <a:bodyPr wrap="square" rtlCol="0">
            <a:spAutoFit/>
          </a:bodyPr>
          <a:lstStyle/>
          <a:p>
            <a:r>
              <a:rPr kumimoji="1" lang="ko-Kore-KR" altLang="en-US" b="0" dirty="0"/>
              <a:t>연구진이</a:t>
            </a:r>
            <a:r>
              <a:rPr lang="en-US" altLang="ko-Kore-KR" b="0" dirty="0"/>
              <a:t> GTC2022</a:t>
            </a:r>
            <a:r>
              <a:rPr lang="ko-KR" altLang="en-US" b="0" dirty="0"/>
              <a:t> 발표자료에서 제시한 그림을 </a:t>
            </a:r>
            <a:r>
              <a:rPr kumimoji="1" lang="ko-KR" altLang="en-US" b="0" dirty="0"/>
              <a:t>다시 그림</a:t>
            </a:r>
            <a:endParaRPr kumimoji="1" lang="ko-Kore-KR" altLang="en-US" b="0" dirty="0"/>
          </a:p>
        </p:txBody>
      </p:sp>
    </p:spTree>
    <p:extLst>
      <p:ext uri="{BB962C8B-B14F-4D97-AF65-F5344CB8AC3E}">
        <p14:creationId xmlns:p14="http://schemas.microsoft.com/office/powerpoint/2010/main" val="3219264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8E6B86-3135-5341-87C8-577EFD5BF6E3}"/>
              </a:ext>
            </a:extLst>
          </p:cNvPr>
          <p:cNvSpPr>
            <a:spLocks noGrp="1"/>
          </p:cNvSpPr>
          <p:nvPr>
            <p:ph type="title"/>
          </p:nvPr>
        </p:nvSpPr>
        <p:spPr/>
        <p:txBody>
          <a:bodyPr/>
          <a:lstStyle/>
          <a:p>
            <a:r>
              <a:rPr lang="en-US" altLang="ko-Kore-KR" dirty="0"/>
              <a:t>Experiment</a:t>
            </a:r>
            <a:endParaRPr kumimoji="1" lang="ko-Kore-KR" altLang="en-US" dirty="0"/>
          </a:p>
        </p:txBody>
      </p:sp>
      <p:sp>
        <p:nvSpPr>
          <p:cNvPr id="3" name="내용 개체 틀 2">
            <a:extLst>
              <a:ext uri="{FF2B5EF4-FFF2-40B4-BE49-F238E27FC236}">
                <a16:creationId xmlns:a16="http://schemas.microsoft.com/office/drawing/2014/main" id="{562D8354-94B1-7548-B042-E64F75F0B284}"/>
              </a:ext>
            </a:extLst>
          </p:cNvPr>
          <p:cNvSpPr>
            <a:spLocks noGrp="1"/>
          </p:cNvSpPr>
          <p:nvPr>
            <p:ph idx="1"/>
          </p:nvPr>
        </p:nvSpPr>
        <p:spPr/>
        <p:txBody>
          <a:bodyPr/>
          <a:lstStyle/>
          <a:p>
            <a:r>
              <a:rPr lang="en-US" altLang="ko-Kore-KR" dirty="0"/>
              <a:t>Dataset : LJ speech</a:t>
            </a:r>
          </a:p>
          <a:p>
            <a:r>
              <a:rPr kumimoji="1" lang="en-US" altLang="ko-Kore-KR" dirty="0"/>
              <a:t>Vocoder : </a:t>
            </a:r>
            <a:r>
              <a:rPr lang="en-US" altLang="ko-Kore-KR" dirty="0" err="1"/>
              <a:t>Hifigan</a:t>
            </a:r>
            <a:r>
              <a:rPr lang="en-US" altLang="ko-Kore-KR" dirty="0"/>
              <a:t> </a:t>
            </a:r>
          </a:p>
          <a:p>
            <a:pPr lvl="1"/>
            <a:r>
              <a:rPr lang="ko-Kore-KR" altLang="en-US" dirty="0"/>
              <a:t>따로 학습을 하지 않고</a:t>
            </a:r>
            <a:r>
              <a:rPr lang="en-US" altLang="ko-Kore-KR" dirty="0"/>
              <a:t>, </a:t>
            </a:r>
            <a:r>
              <a:rPr lang="en-US" altLang="ko-Kore-KR" dirty="0" err="1"/>
              <a:t>Hifigan</a:t>
            </a:r>
            <a:r>
              <a:rPr lang="ko-Kore-KR" altLang="en-US" dirty="0"/>
              <a:t>의</a:t>
            </a:r>
            <a:r>
              <a:rPr lang="ko-KR" altLang="en-US" dirty="0"/>
              <a:t> 저자가 공개한 </a:t>
            </a:r>
            <a:r>
              <a:rPr lang="en-US" altLang="ko-KR" dirty="0"/>
              <a:t>LJ speech</a:t>
            </a:r>
            <a:r>
              <a:rPr lang="ko-KR" altLang="en-US" dirty="0" err="1"/>
              <a:t>를</a:t>
            </a:r>
            <a:r>
              <a:rPr lang="ko-KR" altLang="en-US" dirty="0"/>
              <a:t> 학습한 모델</a:t>
            </a:r>
            <a:r>
              <a:rPr lang="ko-Kore-KR" altLang="en-US" dirty="0"/>
              <a:t>을</a:t>
            </a:r>
            <a:r>
              <a:rPr lang="ko-KR" altLang="en-US" dirty="0"/>
              <a:t> 사용</a:t>
            </a:r>
            <a:endParaRPr lang="en-US" altLang="ko-KR" dirty="0"/>
          </a:p>
          <a:p>
            <a:pPr lvl="1"/>
            <a:r>
              <a:rPr kumimoji="1" lang="ko-KR" altLang="en-US" dirty="0"/>
              <a:t>보통 </a:t>
            </a:r>
            <a:r>
              <a:rPr kumimoji="1" lang="en-US" altLang="ko-KR" dirty="0" err="1"/>
              <a:t>Hifi</a:t>
            </a:r>
            <a:r>
              <a:rPr lang="en-US" altLang="ko-KR" dirty="0" err="1"/>
              <a:t>gan</a:t>
            </a:r>
            <a:r>
              <a:rPr lang="ko-KR" altLang="en-US" dirty="0"/>
              <a:t>을 훈련하는 방법</a:t>
            </a:r>
            <a:endParaRPr lang="en-US" altLang="ko-KR" dirty="0"/>
          </a:p>
          <a:p>
            <a:pPr lvl="2"/>
            <a:r>
              <a:rPr kumimoji="1" lang="en-US" altLang="ko-Kore-KR" dirty="0"/>
              <a:t>Ground truth</a:t>
            </a:r>
            <a:r>
              <a:rPr lang="ko-Kore-KR" altLang="en-US" dirty="0"/>
              <a:t>에서 추출한 </a:t>
            </a:r>
            <a:r>
              <a:rPr lang="en-US" altLang="ko-Kore-KR" dirty="0" err="1"/>
              <a:t>m</a:t>
            </a:r>
            <a:r>
              <a:rPr lang="en-US" altLang="ko-KR" dirty="0" err="1"/>
              <a:t>el</a:t>
            </a:r>
            <a:r>
              <a:rPr lang="en-US" altLang="ko-KR" dirty="0"/>
              <a:t>-spectrogram</a:t>
            </a:r>
            <a:r>
              <a:rPr lang="ko-KR" altLang="en-US" dirty="0" err="1"/>
              <a:t>으로</a:t>
            </a:r>
            <a:r>
              <a:rPr lang="ko-KR" altLang="en-US" dirty="0"/>
              <a:t> 훈련을 한 후</a:t>
            </a:r>
            <a:r>
              <a:rPr lang="en-US" altLang="ko-KR" dirty="0"/>
              <a:t>,</a:t>
            </a:r>
          </a:p>
          <a:p>
            <a:pPr lvl="2"/>
            <a:r>
              <a:rPr lang="ko-Kore-KR" altLang="en-US" dirty="0"/>
              <a:t>사용할 </a:t>
            </a:r>
            <a:r>
              <a:rPr lang="en-US" altLang="ko-Kore-KR" dirty="0"/>
              <a:t>text2mel </a:t>
            </a:r>
            <a:r>
              <a:rPr lang="ko-Kore-KR" altLang="en-US" dirty="0"/>
              <a:t>모델이 생성한 </a:t>
            </a:r>
            <a:r>
              <a:rPr lang="en-US" altLang="ko-Kore-KR" dirty="0"/>
              <a:t>M</a:t>
            </a:r>
            <a:r>
              <a:rPr lang="en-US" altLang="ko-KR" dirty="0"/>
              <a:t>el-spectrogram</a:t>
            </a:r>
            <a:r>
              <a:rPr lang="ko-KR" altLang="en-US" dirty="0" err="1"/>
              <a:t>으로</a:t>
            </a:r>
            <a:r>
              <a:rPr lang="ko-KR" altLang="en-US" dirty="0"/>
              <a:t> </a:t>
            </a:r>
            <a:r>
              <a:rPr lang="en-US" altLang="ko-KR" dirty="0"/>
              <a:t>fine tuning</a:t>
            </a:r>
            <a:r>
              <a:rPr lang="ko-KR" altLang="en-US" dirty="0"/>
              <a:t>을 진행</a:t>
            </a:r>
            <a:endParaRPr lang="en-US" altLang="ko-KR" dirty="0"/>
          </a:p>
          <a:p>
            <a:pPr lvl="1"/>
            <a:r>
              <a:rPr kumimoji="1" lang="ko-Kore-KR" altLang="en-US" dirty="0"/>
              <a:t>따로 </a:t>
            </a:r>
            <a:r>
              <a:rPr kumimoji="1" lang="en-US" altLang="ko-Kore-KR" dirty="0"/>
              <a:t>fine tuning</a:t>
            </a:r>
            <a:r>
              <a:rPr kumimoji="1" lang="ko-Kore-KR" altLang="en-US" dirty="0"/>
              <a:t>하는 과정을 생략</a:t>
            </a:r>
            <a:endParaRPr kumimoji="1" lang="en-US" altLang="ko-Kore-KR" dirty="0"/>
          </a:p>
          <a:p>
            <a:pPr lvl="1"/>
            <a:endParaRPr kumimoji="1" lang="en-US" altLang="ko-Kore-KR" dirty="0"/>
          </a:p>
          <a:p>
            <a:r>
              <a:rPr lang="ko-Kore-KR" altLang="en-US" dirty="0"/>
              <a:t>비교할 모델</a:t>
            </a:r>
            <a:endParaRPr lang="en-US" altLang="ko-Kore-KR" dirty="0"/>
          </a:p>
          <a:p>
            <a:pPr lvl="1"/>
            <a:r>
              <a:rPr lang="en-US" altLang="ko-Kore-KR" dirty="0"/>
              <a:t>Bipartite with Affine / Neural Spline</a:t>
            </a:r>
          </a:p>
          <a:p>
            <a:pPr lvl="1"/>
            <a:r>
              <a:rPr lang="en-US" altLang="ko-Kore-KR" dirty="0"/>
              <a:t>Autoregressive with Affine / Neural Spline</a:t>
            </a:r>
          </a:p>
        </p:txBody>
      </p:sp>
      <p:sp>
        <p:nvSpPr>
          <p:cNvPr id="4" name="슬라이드 번호 개체 틀 3">
            <a:extLst>
              <a:ext uri="{FF2B5EF4-FFF2-40B4-BE49-F238E27FC236}">
                <a16:creationId xmlns:a16="http://schemas.microsoft.com/office/drawing/2014/main" id="{77C6D976-C730-9D46-BEBE-50A1E6EDC89A}"/>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19</a:t>
            </a:fld>
            <a:endParaRPr lang="en-US" altLang="ko-KR" dirty="0"/>
          </a:p>
        </p:txBody>
      </p:sp>
    </p:spTree>
    <p:extLst>
      <p:ext uri="{BB962C8B-B14F-4D97-AF65-F5344CB8AC3E}">
        <p14:creationId xmlns:p14="http://schemas.microsoft.com/office/powerpoint/2010/main" val="3759845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8487A7-2A43-0F46-A7E7-9D21345AF836}"/>
              </a:ext>
            </a:extLst>
          </p:cNvPr>
          <p:cNvSpPr>
            <a:spLocks noGrp="1"/>
          </p:cNvSpPr>
          <p:nvPr>
            <p:ph type="title"/>
          </p:nvPr>
        </p:nvSpPr>
        <p:spPr/>
        <p:txBody>
          <a:bodyPr/>
          <a:lstStyle/>
          <a:p>
            <a:r>
              <a:rPr lang="en-US" altLang="ko-Kore-KR" dirty="0"/>
              <a:t>RADTTS++</a:t>
            </a:r>
            <a:endParaRPr kumimoji="1" lang="ko-Kore-KR" altLang="en-US" dirty="0"/>
          </a:p>
        </p:txBody>
      </p:sp>
      <p:sp>
        <p:nvSpPr>
          <p:cNvPr id="3" name="내용 개체 틀 2">
            <a:extLst>
              <a:ext uri="{FF2B5EF4-FFF2-40B4-BE49-F238E27FC236}">
                <a16:creationId xmlns:a16="http://schemas.microsoft.com/office/drawing/2014/main" id="{226E2CD0-1961-7C4A-826B-B6A7F6466867}"/>
              </a:ext>
            </a:extLst>
          </p:cNvPr>
          <p:cNvSpPr>
            <a:spLocks noGrp="1"/>
          </p:cNvSpPr>
          <p:nvPr>
            <p:ph idx="1"/>
          </p:nvPr>
        </p:nvSpPr>
        <p:spPr/>
        <p:txBody>
          <a:bodyPr/>
          <a:lstStyle/>
          <a:p>
            <a:r>
              <a:rPr lang="en-US" altLang="ko-Kore-KR" dirty="0"/>
              <a:t>Generative Modeling for Low Dimensional Speech Attributes with Neural Spline Flows</a:t>
            </a:r>
            <a:endParaRPr lang="en" altLang="ko-Kore-KR" dirty="0"/>
          </a:p>
          <a:p>
            <a:r>
              <a:rPr lang="en-US" altLang="ko-Kore-KR" dirty="0"/>
              <a:t>Nvidia, Nvidia GTC 2022</a:t>
            </a:r>
          </a:p>
          <a:p>
            <a:r>
              <a:rPr kumimoji="1" lang="ko-KR" altLang="en-US" dirty="0">
                <a:hlinkClick r:id="rId3"/>
              </a:rPr>
              <a:t>논문링크</a:t>
            </a:r>
            <a:endParaRPr kumimoji="1" lang="en-US" altLang="ko-KR" dirty="0"/>
          </a:p>
          <a:p>
            <a:r>
              <a:rPr lang="ko-KR" altLang="en-US" dirty="0"/>
              <a:t>코드 </a:t>
            </a:r>
            <a:r>
              <a:rPr lang="en-US" altLang="ko-KR" dirty="0"/>
              <a:t>:</a:t>
            </a:r>
            <a:r>
              <a:rPr lang="ko-KR" altLang="en-US" dirty="0"/>
              <a:t> </a:t>
            </a:r>
            <a:r>
              <a:rPr lang="en-US" altLang="ko-KR" dirty="0"/>
              <a:t>Nemo</a:t>
            </a:r>
            <a:r>
              <a:rPr lang="ko-KR" altLang="en-US" dirty="0"/>
              <a:t>에 올라오는 중 </a:t>
            </a:r>
            <a:r>
              <a:rPr lang="en-US" altLang="ko-KR" dirty="0"/>
              <a:t>(pull request</a:t>
            </a:r>
            <a:r>
              <a:rPr lang="ko-KR" altLang="en-US" dirty="0"/>
              <a:t>에 있음</a:t>
            </a:r>
            <a:r>
              <a:rPr lang="en-US" altLang="ko-KR" dirty="0"/>
              <a:t>)</a:t>
            </a:r>
          </a:p>
          <a:p>
            <a:endParaRPr lang="en-US" altLang="ko-KR" dirty="0"/>
          </a:p>
          <a:p>
            <a:endParaRPr lang="en-US" altLang="ko-KR" dirty="0"/>
          </a:p>
        </p:txBody>
      </p:sp>
      <p:sp>
        <p:nvSpPr>
          <p:cNvPr id="4" name="슬라이드 번호 개체 틀 3">
            <a:extLst>
              <a:ext uri="{FF2B5EF4-FFF2-40B4-BE49-F238E27FC236}">
                <a16:creationId xmlns:a16="http://schemas.microsoft.com/office/drawing/2014/main" id="{EC4B19B1-8489-B44C-8A68-54282F4B6EC9}"/>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2</a:t>
            </a:fld>
            <a:endParaRPr lang="en-US" altLang="ko-KR" dirty="0"/>
          </a:p>
        </p:txBody>
      </p:sp>
      <p:pic>
        <p:nvPicPr>
          <p:cNvPr id="6" name="그림 5">
            <a:extLst>
              <a:ext uri="{FF2B5EF4-FFF2-40B4-BE49-F238E27FC236}">
                <a16:creationId xmlns:a16="http://schemas.microsoft.com/office/drawing/2014/main" id="{97FC7FF8-56D0-2D47-8226-D2E64FDEC1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520" y="3094735"/>
            <a:ext cx="6480720" cy="2883962"/>
          </a:xfrm>
          <a:prstGeom prst="rect">
            <a:avLst/>
          </a:prstGeom>
        </p:spPr>
      </p:pic>
      <p:sp>
        <p:nvSpPr>
          <p:cNvPr id="7" name="TextBox 6">
            <a:extLst>
              <a:ext uri="{FF2B5EF4-FFF2-40B4-BE49-F238E27FC236}">
                <a16:creationId xmlns:a16="http://schemas.microsoft.com/office/drawing/2014/main" id="{DF651F11-1DD4-4047-858D-366740A76DE5}"/>
              </a:ext>
            </a:extLst>
          </p:cNvPr>
          <p:cNvSpPr txBox="1"/>
          <p:nvPr/>
        </p:nvSpPr>
        <p:spPr>
          <a:xfrm>
            <a:off x="632520" y="6093296"/>
            <a:ext cx="5760640" cy="307777"/>
          </a:xfrm>
          <a:prstGeom prst="rect">
            <a:avLst/>
          </a:prstGeom>
          <a:noFill/>
        </p:spPr>
        <p:txBody>
          <a:bodyPr wrap="square" rtlCol="0">
            <a:spAutoFit/>
          </a:bodyPr>
          <a:lstStyle/>
          <a:p>
            <a:r>
              <a:rPr kumimoji="1" lang="ko-Kore-KR" altLang="en-US" b="0" dirty="0"/>
              <a:t>연구진이</a:t>
            </a:r>
            <a:r>
              <a:rPr lang="en-US" altLang="ko-Kore-KR" b="0" dirty="0"/>
              <a:t> GTC2022</a:t>
            </a:r>
            <a:r>
              <a:rPr lang="ko-KR" altLang="en-US" b="0" dirty="0"/>
              <a:t> 발표자료에서 제시한 그림</a:t>
            </a:r>
            <a:endParaRPr kumimoji="1" lang="ko-Kore-KR" altLang="en-US" b="0" dirty="0"/>
          </a:p>
        </p:txBody>
      </p:sp>
    </p:spTree>
    <p:extLst>
      <p:ext uri="{BB962C8B-B14F-4D97-AF65-F5344CB8AC3E}">
        <p14:creationId xmlns:p14="http://schemas.microsoft.com/office/powerpoint/2010/main" val="4033467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8E6B86-3135-5341-87C8-577EFD5BF6E3}"/>
              </a:ext>
            </a:extLst>
          </p:cNvPr>
          <p:cNvSpPr>
            <a:spLocks noGrp="1"/>
          </p:cNvSpPr>
          <p:nvPr>
            <p:ph type="title"/>
          </p:nvPr>
        </p:nvSpPr>
        <p:spPr/>
        <p:txBody>
          <a:bodyPr/>
          <a:lstStyle/>
          <a:p>
            <a:r>
              <a:rPr lang="en-US" altLang="ko-Kore-KR" dirty="0"/>
              <a:t>Evaluation - Ground Truth</a:t>
            </a:r>
            <a:r>
              <a:rPr lang="ko-Kore-KR" altLang="en-US" dirty="0"/>
              <a:t>와 비교 </a:t>
            </a:r>
            <a:r>
              <a:rPr lang="en-US" altLang="ko-Kore-KR" dirty="0"/>
              <a:t>(mean</a:t>
            </a:r>
            <a:r>
              <a:rPr lang="en-US" altLang="ko-KR" dirty="0"/>
              <a:t>)</a:t>
            </a:r>
            <a:endParaRPr kumimoji="1" lang="ko-Kore-KR" altLang="en-US" dirty="0"/>
          </a:p>
        </p:txBody>
      </p:sp>
      <p:sp>
        <p:nvSpPr>
          <p:cNvPr id="3" name="내용 개체 틀 2">
            <a:extLst>
              <a:ext uri="{FF2B5EF4-FFF2-40B4-BE49-F238E27FC236}">
                <a16:creationId xmlns:a16="http://schemas.microsoft.com/office/drawing/2014/main" id="{562D8354-94B1-7548-B042-E64F75F0B284}"/>
              </a:ext>
            </a:extLst>
          </p:cNvPr>
          <p:cNvSpPr>
            <a:spLocks noGrp="1"/>
          </p:cNvSpPr>
          <p:nvPr>
            <p:ph idx="1"/>
          </p:nvPr>
        </p:nvSpPr>
        <p:spPr/>
        <p:txBody>
          <a:bodyPr/>
          <a:lstStyle/>
          <a:p>
            <a:r>
              <a:rPr lang="ko-Kore-KR" altLang="en-US" dirty="0"/>
              <a:t>얼마나 </a:t>
            </a:r>
            <a:r>
              <a:rPr lang="en-US" altLang="ko-Kore-KR" dirty="0"/>
              <a:t>ground truth</a:t>
            </a:r>
            <a:r>
              <a:rPr lang="ko-Kore-KR" altLang="en-US" dirty="0"/>
              <a:t>와 유사한 분포를 </a:t>
            </a:r>
            <a:r>
              <a:rPr lang="en-US" altLang="ko-Kore-KR" dirty="0"/>
              <a:t>modeling</a:t>
            </a:r>
            <a:r>
              <a:rPr lang="ko-Kore-KR" altLang="en-US" dirty="0"/>
              <a:t>했는지 평가하기 위해</a:t>
            </a:r>
            <a:endParaRPr lang="en-US" altLang="ko-Kore-KR" dirty="0"/>
          </a:p>
          <a:p>
            <a:r>
              <a:rPr lang="en-US" altLang="ko-Kore-KR" dirty="0"/>
              <a:t>Ground </a:t>
            </a:r>
            <a:r>
              <a:rPr lang="en-US" altLang="ko-Kore-KR" dirty="0" err="1"/>
              <a:t>trutch</a:t>
            </a:r>
            <a:r>
              <a:rPr lang="ko-Kore-KR" altLang="en-US" dirty="0"/>
              <a:t>와 </a:t>
            </a:r>
            <a:r>
              <a:rPr lang="en-US" altLang="ko-Kore-KR" dirty="0"/>
              <a:t>mean, variance</a:t>
            </a:r>
            <a:r>
              <a:rPr lang="ko-Kore-KR" altLang="en-US" dirty="0"/>
              <a:t>를 비교</a:t>
            </a:r>
            <a:endParaRPr lang="en-US" altLang="ko-Kore-KR" dirty="0"/>
          </a:p>
          <a:p>
            <a:endParaRPr lang="en-US" altLang="ko-Kore-KR" dirty="0"/>
          </a:p>
          <a:p>
            <a:pPr marL="0" indent="0">
              <a:buNone/>
            </a:pPr>
            <a:r>
              <a:rPr lang="en-US" altLang="ko-Kore-KR" dirty="0"/>
              <a:t>1.</a:t>
            </a:r>
            <a:r>
              <a:rPr lang="ko-Kore-KR" altLang="en-US" dirty="0"/>
              <a:t> </a:t>
            </a:r>
            <a:r>
              <a:rPr lang="en-US" altLang="ko-Kore-KR" dirty="0"/>
              <a:t>Mean</a:t>
            </a:r>
          </a:p>
        </p:txBody>
      </p:sp>
      <p:sp>
        <p:nvSpPr>
          <p:cNvPr id="4" name="슬라이드 번호 개체 틀 3">
            <a:extLst>
              <a:ext uri="{FF2B5EF4-FFF2-40B4-BE49-F238E27FC236}">
                <a16:creationId xmlns:a16="http://schemas.microsoft.com/office/drawing/2014/main" id="{77C6D976-C730-9D46-BEBE-50A1E6EDC89A}"/>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20</a:t>
            </a:fld>
            <a:endParaRPr lang="en-US" altLang="ko-KR" dirty="0"/>
          </a:p>
        </p:txBody>
      </p:sp>
      <p:graphicFrame>
        <p:nvGraphicFramePr>
          <p:cNvPr id="5" name="표 5">
            <a:extLst>
              <a:ext uri="{FF2B5EF4-FFF2-40B4-BE49-F238E27FC236}">
                <a16:creationId xmlns:a16="http://schemas.microsoft.com/office/drawing/2014/main" id="{60141323-1806-A444-9422-E9A4DB6C2A17}"/>
              </a:ext>
            </a:extLst>
          </p:cNvPr>
          <p:cNvGraphicFramePr>
            <a:graphicFrameLocks noGrp="1"/>
          </p:cNvGraphicFramePr>
          <p:nvPr/>
        </p:nvGraphicFramePr>
        <p:xfrm>
          <a:off x="377718" y="2796234"/>
          <a:ext cx="6604000" cy="2966720"/>
        </p:xfrm>
        <a:graphic>
          <a:graphicData uri="http://schemas.openxmlformats.org/drawingml/2006/table">
            <a:tbl>
              <a:tblPr firstRow="1" bandRow="1">
                <a:tableStyleId>{5C22544A-7EE6-4342-B048-85BDC9FD1C3A}</a:tableStyleId>
              </a:tblPr>
              <a:tblGrid>
                <a:gridCol w="1838978">
                  <a:extLst>
                    <a:ext uri="{9D8B030D-6E8A-4147-A177-3AD203B41FA5}">
                      <a16:colId xmlns:a16="http://schemas.microsoft.com/office/drawing/2014/main" val="1867972315"/>
                    </a:ext>
                  </a:extLst>
                </a:gridCol>
                <a:gridCol w="802622">
                  <a:extLst>
                    <a:ext uri="{9D8B030D-6E8A-4147-A177-3AD203B41FA5}">
                      <a16:colId xmlns:a16="http://schemas.microsoft.com/office/drawing/2014/main" val="3365967815"/>
                    </a:ext>
                  </a:extLst>
                </a:gridCol>
                <a:gridCol w="1320800">
                  <a:extLst>
                    <a:ext uri="{9D8B030D-6E8A-4147-A177-3AD203B41FA5}">
                      <a16:colId xmlns:a16="http://schemas.microsoft.com/office/drawing/2014/main" val="2488588085"/>
                    </a:ext>
                  </a:extLst>
                </a:gridCol>
                <a:gridCol w="1320800">
                  <a:extLst>
                    <a:ext uri="{9D8B030D-6E8A-4147-A177-3AD203B41FA5}">
                      <a16:colId xmlns:a16="http://schemas.microsoft.com/office/drawing/2014/main" val="1886427951"/>
                    </a:ext>
                  </a:extLst>
                </a:gridCol>
                <a:gridCol w="1320800">
                  <a:extLst>
                    <a:ext uri="{9D8B030D-6E8A-4147-A177-3AD203B41FA5}">
                      <a16:colId xmlns:a16="http://schemas.microsoft.com/office/drawing/2014/main" val="444808681"/>
                    </a:ext>
                  </a:extLst>
                </a:gridCol>
              </a:tblGrid>
              <a:tr h="370840">
                <a:tc>
                  <a:txBody>
                    <a:bodyPr/>
                    <a:lstStyle/>
                    <a:p>
                      <a:endParaRPr lang="ko-Kore-KR" altLang="en-US"/>
                    </a:p>
                  </a:txBody>
                  <a:tcPr/>
                </a:tc>
                <a:tc>
                  <a:txBody>
                    <a:bodyPr/>
                    <a:lstStyle/>
                    <a:p>
                      <a:endParaRPr lang="ko-Kore-KR" altLang="en-US"/>
                    </a:p>
                  </a:txBody>
                  <a:tcPr/>
                </a:tc>
                <a:tc>
                  <a:txBody>
                    <a:bodyPr/>
                    <a:lstStyle/>
                    <a:p>
                      <a:endParaRPr lang="ko-Kore-KR" altLang="en-US"/>
                    </a:p>
                  </a:txBody>
                  <a:tcPr/>
                </a:tc>
                <a:tc>
                  <a:txBody>
                    <a:bodyPr/>
                    <a:lstStyle/>
                    <a:p>
                      <a:endParaRPr lang="ko-Kore-KR" altLang="en-US"/>
                    </a:p>
                  </a:txBody>
                  <a:tcPr/>
                </a:tc>
                <a:tc>
                  <a:txBody>
                    <a:bodyPr/>
                    <a:lstStyle/>
                    <a:p>
                      <a:endParaRPr lang="ko-Kore-KR" altLang="en-US"/>
                    </a:p>
                  </a:txBody>
                  <a:tcPr/>
                </a:tc>
                <a:extLst>
                  <a:ext uri="{0D108BD9-81ED-4DB2-BD59-A6C34878D82A}">
                    <a16:rowId xmlns:a16="http://schemas.microsoft.com/office/drawing/2014/main" val="1279752075"/>
                  </a:ext>
                </a:extLst>
              </a:tr>
              <a:tr h="370840">
                <a:tc>
                  <a:txBody>
                    <a:bodyPr/>
                    <a:lstStyle/>
                    <a:p>
                      <a:r>
                        <a:rPr lang="en-US" altLang="ko-Kore-KR" dirty="0"/>
                        <a:t>Ground Truth</a:t>
                      </a:r>
                      <a:endParaRPr lang="ko-Kore-KR" altLang="en-US" dirty="0"/>
                    </a:p>
                  </a:txBody>
                  <a:tcPr/>
                </a:tc>
                <a:tc>
                  <a:txBody>
                    <a:bodyPr/>
                    <a:lstStyle/>
                    <a:p>
                      <a:endParaRPr lang="ko-Kore-KR" altLang="en-US"/>
                    </a:p>
                  </a:txBody>
                  <a:tcPr/>
                </a:tc>
                <a:tc>
                  <a:txBody>
                    <a:bodyPr/>
                    <a:lstStyle/>
                    <a:p>
                      <a:endParaRPr lang="ko-Kore-KR" altLang="en-US"/>
                    </a:p>
                  </a:txBody>
                  <a:tcPr/>
                </a:tc>
                <a:tc>
                  <a:txBody>
                    <a:bodyPr/>
                    <a:lstStyle/>
                    <a:p>
                      <a:endParaRPr lang="ko-Kore-KR" altLang="en-US"/>
                    </a:p>
                  </a:txBody>
                  <a:tcPr/>
                </a:tc>
                <a:tc>
                  <a:txBody>
                    <a:bodyPr/>
                    <a:lstStyle/>
                    <a:p>
                      <a:endParaRPr lang="ko-Kore-KR" altLang="en-US"/>
                    </a:p>
                  </a:txBody>
                  <a:tcPr/>
                </a:tc>
                <a:extLst>
                  <a:ext uri="{0D108BD9-81ED-4DB2-BD59-A6C34878D82A}">
                    <a16:rowId xmlns:a16="http://schemas.microsoft.com/office/drawing/2014/main" val="3853707703"/>
                  </a:ext>
                </a:extLst>
              </a:tr>
              <a:tr h="370840">
                <a:tc>
                  <a:txBody>
                    <a:bodyPr/>
                    <a:lstStyle/>
                    <a:p>
                      <a:r>
                        <a:rPr lang="en-US" altLang="ko-Kore-KR" dirty="0"/>
                        <a:t>Fastspeech2</a:t>
                      </a:r>
                      <a:endParaRPr lang="ko-Kore-KR" altLang="en-US" dirty="0"/>
                    </a:p>
                  </a:txBody>
                  <a:tcPr/>
                </a:tc>
                <a:tc>
                  <a:txBody>
                    <a:bodyPr/>
                    <a:lstStyle/>
                    <a:p>
                      <a:endParaRPr lang="ko-Kore-KR" altLang="en-US"/>
                    </a:p>
                  </a:txBody>
                  <a:tcPr/>
                </a:tc>
                <a:tc>
                  <a:txBody>
                    <a:bodyPr/>
                    <a:lstStyle/>
                    <a:p>
                      <a:endParaRPr lang="ko-Kore-KR" altLang="en-US"/>
                    </a:p>
                  </a:txBody>
                  <a:tcPr/>
                </a:tc>
                <a:tc>
                  <a:txBody>
                    <a:bodyPr/>
                    <a:lstStyle/>
                    <a:p>
                      <a:endParaRPr lang="ko-Kore-KR" altLang="en-US"/>
                    </a:p>
                  </a:txBody>
                  <a:tcPr/>
                </a:tc>
                <a:tc>
                  <a:txBody>
                    <a:bodyPr/>
                    <a:lstStyle/>
                    <a:p>
                      <a:endParaRPr lang="ko-Kore-KR" altLang="en-US"/>
                    </a:p>
                  </a:txBody>
                  <a:tcPr/>
                </a:tc>
                <a:extLst>
                  <a:ext uri="{0D108BD9-81ED-4DB2-BD59-A6C34878D82A}">
                    <a16:rowId xmlns:a16="http://schemas.microsoft.com/office/drawing/2014/main" val="1787562721"/>
                  </a:ext>
                </a:extLst>
              </a:tr>
              <a:tr h="370840">
                <a:tc>
                  <a:txBody>
                    <a:bodyPr/>
                    <a:lstStyle/>
                    <a:p>
                      <a:r>
                        <a:rPr lang="en-US" altLang="ko-Kore-KR" dirty="0"/>
                        <a:t>Fastpitch</a:t>
                      </a:r>
                      <a:endParaRPr lang="ko-Kore-KR" altLang="en-US" dirty="0"/>
                    </a:p>
                  </a:txBody>
                  <a:tcPr/>
                </a:tc>
                <a:tc>
                  <a:txBody>
                    <a:bodyPr/>
                    <a:lstStyle/>
                    <a:p>
                      <a:endParaRPr lang="ko-Kore-KR" altLang="en-US"/>
                    </a:p>
                  </a:txBody>
                  <a:tcPr/>
                </a:tc>
                <a:tc>
                  <a:txBody>
                    <a:bodyPr/>
                    <a:lstStyle/>
                    <a:p>
                      <a:endParaRPr lang="ko-Kore-KR" altLang="en-US"/>
                    </a:p>
                  </a:txBody>
                  <a:tcPr/>
                </a:tc>
                <a:tc>
                  <a:txBody>
                    <a:bodyPr/>
                    <a:lstStyle/>
                    <a:p>
                      <a:endParaRPr lang="ko-Kore-KR" altLang="en-US"/>
                    </a:p>
                  </a:txBody>
                  <a:tcPr/>
                </a:tc>
                <a:tc>
                  <a:txBody>
                    <a:bodyPr/>
                    <a:lstStyle/>
                    <a:p>
                      <a:endParaRPr lang="ko-Kore-KR" altLang="en-US"/>
                    </a:p>
                  </a:txBody>
                  <a:tcPr/>
                </a:tc>
                <a:extLst>
                  <a:ext uri="{0D108BD9-81ED-4DB2-BD59-A6C34878D82A}">
                    <a16:rowId xmlns:a16="http://schemas.microsoft.com/office/drawing/2014/main" val="576344274"/>
                  </a:ext>
                </a:extLst>
              </a:tr>
              <a:tr h="370840">
                <a:tc>
                  <a:txBody>
                    <a:bodyPr/>
                    <a:lstStyle/>
                    <a:p>
                      <a:r>
                        <a:rPr lang="en-US" altLang="ko-Kore-KR" dirty="0"/>
                        <a:t>RADTTS</a:t>
                      </a:r>
                      <a:endParaRPr lang="ko-Kore-KR" altLang="en-US" dirty="0"/>
                    </a:p>
                  </a:txBody>
                  <a:tcPr/>
                </a:tc>
                <a:tc>
                  <a:txBody>
                    <a:bodyPr/>
                    <a:lstStyle/>
                    <a:p>
                      <a:endParaRPr lang="ko-Kore-KR" altLang="en-US"/>
                    </a:p>
                  </a:txBody>
                  <a:tcPr/>
                </a:tc>
                <a:tc>
                  <a:txBody>
                    <a:bodyPr/>
                    <a:lstStyle/>
                    <a:p>
                      <a:endParaRPr lang="ko-Kore-KR" altLang="en-US"/>
                    </a:p>
                  </a:txBody>
                  <a:tcPr/>
                </a:tc>
                <a:tc>
                  <a:txBody>
                    <a:bodyPr/>
                    <a:lstStyle/>
                    <a:p>
                      <a:endParaRPr lang="ko-Kore-KR" altLang="en-US"/>
                    </a:p>
                  </a:txBody>
                  <a:tcPr/>
                </a:tc>
                <a:tc>
                  <a:txBody>
                    <a:bodyPr/>
                    <a:lstStyle/>
                    <a:p>
                      <a:endParaRPr lang="ko-Kore-KR" altLang="en-US"/>
                    </a:p>
                  </a:txBody>
                  <a:tcPr/>
                </a:tc>
                <a:extLst>
                  <a:ext uri="{0D108BD9-81ED-4DB2-BD59-A6C34878D82A}">
                    <a16:rowId xmlns:a16="http://schemas.microsoft.com/office/drawing/2014/main" val="2112790625"/>
                  </a:ext>
                </a:extLst>
              </a:tr>
              <a:tr h="370840">
                <a:tc>
                  <a:txBody>
                    <a:bodyPr/>
                    <a:lstStyle/>
                    <a:p>
                      <a:endParaRPr lang="ko-Kore-KR" altLang="en-US"/>
                    </a:p>
                  </a:txBody>
                  <a:tcPr/>
                </a:tc>
                <a:tc>
                  <a:txBody>
                    <a:bodyPr/>
                    <a:lstStyle/>
                    <a:p>
                      <a:endParaRPr lang="ko-Kore-KR" altLang="en-US"/>
                    </a:p>
                  </a:txBody>
                  <a:tcPr/>
                </a:tc>
                <a:tc>
                  <a:txBody>
                    <a:bodyPr/>
                    <a:lstStyle/>
                    <a:p>
                      <a:endParaRPr lang="ko-Kore-KR" altLang="en-US"/>
                    </a:p>
                  </a:txBody>
                  <a:tcPr/>
                </a:tc>
                <a:tc>
                  <a:txBody>
                    <a:bodyPr/>
                    <a:lstStyle/>
                    <a:p>
                      <a:endParaRPr lang="ko-Kore-KR" altLang="en-US"/>
                    </a:p>
                  </a:txBody>
                  <a:tcPr/>
                </a:tc>
                <a:tc>
                  <a:txBody>
                    <a:bodyPr/>
                    <a:lstStyle/>
                    <a:p>
                      <a:endParaRPr lang="ko-Kore-KR" altLang="en-US"/>
                    </a:p>
                  </a:txBody>
                  <a:tcPr/>
                </a:tc>
                <a:extLst>
                  <a:ext uri="{0D108BD9-81ED-4DB2-BD59-A6C34878D82A}">
                    <a16:rowId xmlns:a16="http://schemas.microsoft.com/office/drawing/2014/main" val="2855087502"/>
                  </a:ext>
                </a:extLst>
              </a:tr>
              <a:tr h="370840">
                <a:tc>
                  <a:txBody>
                    <a:bodyPr/>
                    <a:lstStyle/>
                    <a:p>
                      <a:endParaRPr lang="ko-Kore-KR" altLang="en-US"/>
                    </a:p>
                  </a:txBody>
                  <a:tcPr/>
                </a:tc>
                <a:tc>
                  <a:txBody>
                    <a:bodyPr/>
                    <a:lstStyle/>
                    <a:p>
                      <a:endParaRPr lang="ko-Kore-KR" altLang="en-US"/>
                    </a:p>
                  </a:txBody>
                  <a:tcPr/>
                </a:tc>
                <a:tc>
                  <a:txBody>
                    <a:bodyPr/>
                    <a:lstStyle/>
                    <a:p>
                      <a:endParaRPr lang="ko-Kore-KR" altLang="en-US"/>
                    </a:p>
                  </a:txBody>
                  <a:tcPr/>
                </a:tc>
                <a:tc>
                  <a:txBody>
                    <a:bodyPr/>
                    <a:lstStyle/>
                    <a:p>
                      <a:endParaRPr lang="ko-Kore-KR" altLang="en-US"/>
                    </a:p>
                  </a:txBody>
                  <a:tcPr/>
                </a:tc>
                <a:tc>
                  <a:txBody>
                    <a:bodyPr/>
                    <a:lstStyle/>
                    <a:p>
                      <a:endParaRPr lang="ko-Kore-KR" altLang="en-US"/>
                    </a:p>
                  </a:txBody>
                  <a:tcPr/>
                </a:tc>
                <a:extLst>
                  <a:ext uri="{0D108BD9-81ED-4DB2-BD59-A6C34878D82A}">
                    <a16:rowId xmlns:a16="http://schemas.microsoft.com/office/drawing/2014/main" val="1410740972"/>
                  </a:ext>
                </a:extLst>
              </a:tr>
              <a:tr h="370840">
                <a:tc>
                  <a:txBody>
                    <a:bodyPr/>
                    <a:lstStyle/>
                    <a:p>
                      <a:endParaRPr lang="ko-Kore-KR" altLang="en-US"/>
                    </a:p>
                  </a:txBody>
                  <a:tcPr/>
                </a:tc>
                <a:tc>
                  <a:txBody>
                    <a:bodyPr/>
                    <a:lstStyle/>
                    <a:p>
                      <a:endParaRPr lang="ko-Kore-KR" altLang="en-US"/>
                    </a:p>
                  </a:txBody>
                  <a:tcPr/>
                </a:tc>
                <a:tc>
                  <a:txBody>
                    <a:bodyPr/>
                    <a:lstStyle/>
                    <a:p>
                      <a:endParaRPr lang="ko-Kore-KR" altLang="en-US"/>
                    </a:p>
                  </a:txBody>
                  <a:tcPr/>
                </a:tc>
                <a:tc>
                  <a:txBody>
                    <a:bodyPr/>
                    <a:lstStyle/>
                    <a:p>
                      <a:endParaRPr lang="ko-Kore-KR" altLang="en-US"/>
                    </a:p>
                  </a:txBody>
                  <a:tcPr/>
                </a:tc>
                <a:tc>
                  <a:txBody>
                    <a:bodyPr/>
                    <a:lstStyle/>
                    <a:p>
                      <a:endParaRPr lang="ko-Kore-KR" altLang="en-US" dirty="0"/>
                    </a:p>
                  </a:txBody>
                  <a:tcPr/>
                </a:tc>
                <a:extLst>
                  <a:ext uri="{0D108BD9-81ED-4DB2-BD59-A6C34878D82A}">
                    <a16:rowId xmlns:a16="http://schemas.microsoft.com/office/drawing/2014/main" val="1906045811"/>
                  </a:ext>
                </a:extLst>
              </a:tr>
            </a:tbl>
          </a:graphicData>
        </a:graphic>
      </p:graphicFrame>
    </p:spTree>
    <p:extLst>
      <p:ext uri="{BB962C8B-B14F-4D97-AF65-F5344CB8AC3E}">
        <p14:creationId xmlns:p14="http://schemas.microsoft.com/office/powerpoint/2010/main" val="1379023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8E6B86-3135-5341-87C8-577EFD5BF6E3}"/>
              </a:ext>
            </a:extLst>
          </p:cNvPr>
          <p:cNvSpPr>
            <a:spLocks noGrp="1"/>
          </p:cNvSpPr>
          <p:nvPr>
            <p:ph type="title"/>
          </p:nvPr>
        </p:nvSpPr>
        <p:spPr/>
        <p:txBody>
          <a:bodyPr/>
          <a:lstStyle/>
          <a:p>
            <a:r>
              <a:rPr lang="en-US" altLang="ko-Kore-KR" dirty="0"/>
              <a:t>Evaluation – Ground Truth</a:t>
            </a:r>
            <a:r>
              <a:rPr lang="ko-Kore-KR" altLang="en-US" dirty="0"/>
              <a:t>와 비교</a:t>
            </a:r>
            <a:r>
              <a:rPr lang="en-US" altLang="ko-Kore-KR" dirty="0"/>
              <a:t>(variance</a:t>
            </a:r>
            <a:r>
              <a:rPr lang="en-US" altLang="ko-KR" dirty="0"/>
              <a:t>)</a:t>
            </a:r>
            <a:endParaRPr kumimoji="1" lang="ko-Kore-KR" altLang="en-US" dirty="0"/>
          </a:p>
        </p:txBody>
      </p:sp>
      <p:sp>
        <p:nvSpPr>
          <p:cNvPr id="3" name="내용 개체 틀 2">
            <a:extLst>
              <a:ext uri="{FF2B5EF4-FFF2-40B4-BE49-F238E27FC236}">
                <a16:creationId xmlns:a16="http://schemas.microsoft.com/office/drawing/2014/main" id="{562D8354-94B1-7548-B042-E64F75F0B284}"/>
              </a:ext>
            </a:extLst>
          </p:cNvPr>
          <p:cNvSpPr>
            <a:spLocks noGrp="1"/>
          </p:cNvSpPr>
          <p:nvPr>
            <p:ph idx="1"/>
          </p:nvPr>
        </p:nvSpPr>
        <p:spPr/>
        <p:txBody>
          <a:bodyPr/>
          <a:lstStyle/>
          <a:p>
            <a:pPr marL="0" indent="0">
              <a:buNone/>
            </a:pPr>
            <a:r>
              <a:rPr lang="en-US" altLang="ko-Kore-KR" dirty="0"/>
              <a:t>2.</a:t>
            </a:r>
            <a:r>
              <a:rPr lang="ko-Kore-KR" altLang="en-US" dirty="0"/>
              <a:t> </a:t>
            </a:r>
            <a:r>
              <a:rPr lang="en-US" altLang="ko-Kore-KR" dirty="0"/>
              <a:t>Variance </a:t>
            </a:r>
          </a:p>
          <a:p>
            <a:r>
              <a:rPr lang="en-US" altLang="ko-Kore-KR" dirty="0"/>
              <a:t>Affine vs Spline </a:t>
            </a:r>
          </a:p>
          <a:p>
            <a:r>
              <a:rPr lang="ko-Kore-KR" altLang="en-US" dirty="0"/>
              <a:t>누가 더 표준정규분포에 가까운지</a:t>
            </a:r>
            <a:endParaRPr lang="en-US" altLang="ko-Kore-KR" dirty="0"/>
          </a:p>
          <a:p>
            <a:r>
              <a:rPr lang="en-US" altLang="ko-Kore-KR" dirty="0"/>
              <a:t>0.5</a:t>
            </a:r>
            <a:r>
              <a:rPr lang="ko-Kore-KR" altLang="en-US" dirty="0"/>
              <a:t>에 더 가까운 값이어야 함</a:t>
            </a:r>
            <a:endParaRPr lang="en-US" altLang="ko-Kore-KR" dirty="0"/>
          </a:p>
          <a:p>
            <a:r>
              <a:rPr lang="ko-Kore-KR" altLang="en-US" dirty="0"/>
              <a:t>더 가까울수록 </a:t>
            </a:r>
            <a:r>
              <a:rPr lang="en-US" altLang="ko-Kore-KR" dirty="0"/>
              <a:t>stable</a:t>
            </a:r>
            <a:r>
              <a:rPr lang="ko-Kore-KR" altLang="en-US" dirty="0"/>
              <a:t>한 </a:t>
            </a:r>
            <a:r>
              <a:rPr lang="en-US" altLang="ko-Kore-KR" dirty="0"/>
              <a:t>distribution</a:t>
            </a:r>
            <a:r>
              <a:rPr lang="ko-Kore-KR" altLang="en-US" dirty="0"/>
              <a:t>을 </a:t>
            </a:r>
            <a:r>
              <a:rPr lang="en-US" altLang="ko-Kore-KR" dirty="0"/>
              <a:t>modeling </a:t>
            </a:r>
            <a:r>
              <a:rPr lang="ko-Kore-KR" altLang="en-US" dirty="0"/>
              <a:t>했다고 해석 </a:t>
            </a:r>
            <a:endParaRPr lang="en-US" altLang="ko-Kore-KR" dirty="0"/>
          </a:p>
          <a:p>
            <a:r>
              <a:rPr lang="en-US" altLang="ko-Kore-KR" dirty="0"/>
              <a:t>Spline </a:t>
            </a:r>
            <a:r>
              <a:rPr lang="ko-Kore-KR" altLang="en-US" dirty="0"/>
              <a:t>승</a:t>
            </a:r>
            <a:endParaRPr lang="en-US" altLang="ko-Kore-KR" dirty="0"/>
          </a:p>
        </p:txBody>
      </p:sp>
      <p:sp>
        <p:nvSpPr>
          <p:cNvPr id="4" name="슬라이드 번호 개체 틀 3">
            <a:extLst>
              <a:ext uri="{FF2B5EF4-FFF2-40B4-BE49-F238E27FC236}">
                <a16:creationId xmlns:a16="http://schemas.microsoft.com/office/drawing/2014/main" id="{77C6D976-C730-9D46-BEBE-50A1E6EDC89A}"/>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21</a:t>
            </a:fld>
            <a:endParaRPr lang="en-US" altLang="ko-KR" dirty="0"/>
          </a:p>
        </p:txBody>
      </p:sp>
      <p:pic>
        <p:nvPicPr>
          <p:cNvPr id="6" name="그림 5">
            <a:extLst>
              <a:ext uri="{FF2B5EF4-FFF2-40B4-BE49-F238E27FC236}">
                <a16:creationId xmlns:a16="http://schemas.microsoft.com/office/drawing/2014/main" id="{D3AFEEED-E85C-7844-A420-22D4109FE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528" y="3429000"/>
            <a:ext cx="7658100" cy="2108200"/>
          </a:xfrm>
          <a:prstGeom prst="rect">
            <a:avLst/>
          </a:prstGeom>
        </p:spPr>
      </p:pic>
      <p:cxnSp>
        <p:nvCxnSpPr>
          <p:cNvPr id="8" name="직선 연결선[R] 7">
            <a:extLst>
              <a:ext uri="{FF2B5EF4-FFF2-40B4-BE49-F238E27FC236}">
                <a16:creationId xmlns:a16="http://schemas.microsoft.com/office/drawing/2014/main" id="{0E6AC9FD-D5A2-0E40-9351-7ED387617EFC}"/>
              </a:ext>
            </a:extLst>
          </p:cNvPr>
          <p:cNvCxnSpPr/>
          <p:nvPr/>
        </p:nvCxnSpPr>
        <p:spPr bwMode="auto">
          <a:xfrm>
            <a:off x="1568624" y="4365104"/>
            <a:ext cx="6480720" cy="0"/>
          </a:xfrm>
          <a:prstGeom prst="line">
            <a:avLst/>
          </a:prstGeom>
          <a:solidFill>
            <a:schemeClr val="bg1"/>
          </a:solidFill>
          <a:ln w="19050" cap="flat" cmpd="sng" algn="ctr">
            <a:solidFill>
              <a:srgbClr val="0000FF"/>
            </a:solidFill>
            <a:prstDash val="solid"/>
            <a:round/>
            <a:headEnd type="none" w="sm" len="sm"/>
            <a:tailEnd type="none" w="sm" len="sm"/>
          </a:ln>
          <a:effectLst/>
        </p:spPr>
      </p:cxnSp>
    </p:spTree>
    <p:extLst>
      <p:ext uri="{BB962C8B-B14F-4D97-AF65-F5344CB8AC3E}">
        <p14:creationId xmlns:p14="http://schemas.microsoft.com/office/powerpoint/2010/main" val="2953626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7FBE0C-F1A1-0344-8B39-490D967413CA}"/>
              </a:ext>
            </a:extLst>
          </p:cNvPr>
          <p:cNvSpPr>
            <a:spLocks noGrp="1"/>
          </p:cNvSpPr>
          <p:nvPr>
            <p:ph type="title"/>
          </p:nvPr>
        </p:nvSpPr>
        <p:spPr/>
        <p:txBody>
          <a:bodyPr/>
          <a:lstStyle/>
          <a:p>
            <a:r>
              <a:rPr kumimoji="1" lang="en-US" altLang="ko-Kore-KR" dirty="0"/>
              <a:t>Evaluation – </a:t>
            </a:r>
            <a:r>
              <a:rPr lang="ko-Kore-KR" altLang="en-US" dirty="0"/>
              <a:t>제안한</a:t>
            </a:r>
            <a:r>
              <a:rPr kumimoji="1" lang="ko-Kore-KR" altLang="en-US" dirty="0"/>
              <a:t> </a:t>
            </a:r>
            <a:r>
              <a:rPr lang="en-US" altLang="ko-Kore-KR" dirty="0"/>
              <a:t>model</a:t>
            </a:r>
            <a:r>
              <a:rPr lang="ko-Kore-KR" altLang="en-US" dirty="0"/>
              <a:t> 중 비교</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CD96210F-4738-1647-ABA3-815824E4BA16}"/>
                  </a:ext>
                </a:extLst>
              </p:cNvPr>
              <p:cNvSpPr>
                <a:spLocks noGrp="1"/>
              </p:cNvSpPr>
              <p:nvPr>
                <p:ph idx="1"/>
              </p:nvPr>
            </p:nvSpPr>
            <p:spPr/>
            <p:txBody>
              <a:bodyPr/>
              <a:lstStyle/>
              <a:p>
                <a:r>
                  <a:rPr kumimoji="1" lang="ko-Kore-KR" altLang="en-US" dirty="0"/>
                  <a:t>두 가지 모델 중 어느 것을 선호하냐고 질문</a:t>
                </a:r>
                <a:endParaRPr kumimoji="1" lang="en-US" altLang="ko-Kore-KR" dirty="0"/>
              </a:p>
              <a:p>
                <a:endParaRPr lang="en-US" altLang="ko-Kore-KR" dirty="0"/>
              </a:p>
              <a:p>
                <a:r>
                  <a:rPr lang="en-US" altLang="ko-KR" dirty="0"/>
                  <a:t> Neural Spline vs Affine</a:t>
                </a:r>
              </a:p>
              <a:p>
                <a:pPr lvl="1"/>
                <a:r>
                  <a:rPr lang="en-US" altLang="ko-Kore-KR" dirty="0"/>
                  <a:t>Bipartite with Affine </a:t>
                </a:r>
                <a:r>
                  <a:rPr lang="en-US" altLang="ko-Kore-KR" b="0" dirty="0"/>
                  <a:t>vs</a:t>
                </a:r>
                <a:r>
                  <a:rPr lang="en-US" altLang="ko-Kore-KR" dirty="0"/>
                  <a:t> Bipartite with Spline</a:t>
                </a:r>
                <a:endParaRPr lang="ko-Kore-KR" altLang="en-US" dirty="0"/>
              </a:p>
              <a:p>
                <a:pPr lvl="1">
                  <a:buFont typeface="Symbol" pitchFamily="2" charset="2"/>
                  <a:buChar char="Þ"/>
                </a:pPr>
                <a:r>
                  <a:rPr lang="en-US" altLang="ko-KR" dirty="0">
                    <a:highlight>
                      <a:srgbClr val="FFFF00"/>
                    </a:highlight>
                  </a:rPr>
                  <a:t>With spline </a:t>
                </a:r>
                <a:r>
                  <a:rPr lang="en-US" altLang="ko-KR" dirty="0"/>
                  <a:t>(pairwise preference : 0.567 </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oMath>
                </a14:m>
                <a:r>
                  <a:rPr lang="en-US" altLang="ko-KR" dirty="0"/>
                  <a:t>0.0766)</a:t>
                </a:r>
              </a:p>
              <a:p>
                <a:pPr marL="0" indent="0">
                  <a:buNone/>
                </a:pPr>
                <a:endParaRPr lang="en-US" altLang="ko-Kore-KR" dirty="0"/>
              </a:p>
              <a:p>
                <a:r>
                  <a:rPr kumimoji="1" lang="en-US" altLang="ko-Kore-KR" dirty="0"/>
                  <a:t>B</a:t>
                </a:r>
                <a:r>
                  <a:rPr lang="en-US" altLang="ko-Kore-KR" dirty="0"/>
                  <a:t>ipartite vs Auto regressive (Neural spline)</a:t>
                </a:r>
              </a:p>
              <a:p>
                <a:pPr lvl="1"/>
                <a:r>
                  <a:rPr lang="en-US" altLang="ko-Kore-KR" dirty="0"/>
                  <a:t>Bipartite with Spline </a:t>
                </a:r>
                <a:r>
                  <a:rPr lang="en-US" altLang="ko-Kore-KR" b="0" dirty="0"/>
                  <a:t>vs</a:t>
                </a:r>
                <a:r>
                  <a:rPr lang="en-US" altLang="ko-Kore-KR" dirty="0"/>
                  <a:t> Auto regressive with Spline </a:t>
                </a:r>
              </a:p>
              <a:p>
                <a:pPr marL="476250" lvl="1" indent="0">
                  <a:buNone/>
                </a:pPr>
                <a:r>
                  <a:rPr lang="en-US" altLang="ko-Kore-KR" dirty="0"/>
                  <a:t>=&gt; </a:t>
                </a:r>
                <a:r>
                  <a:rPr lang="en-US" altLang="ko-Kore-KR" dirty="0">
                    <a:highlight>
                      <a:srgbClr val="FFFF00"/>
                    </a:highlight>
                  </a:rPr>
                  <a:t>Auto regressive </a:t>
                </a:r>
                <a:r>
                  <a:rPr lang="en-US" altLang="ko-KR" dirty="0"/>
                  <a:t>(pairwise preference : 0.680 </a:t>
                </a:r>
                <a14:m>
                  <m:oMath xmlns:m="http://schemas.openxmlformats.org/officeDocument/2006/math">
                    <m:r>
                      <a:rPr lang="en-US" altLang="ko-KR" i="1">
                        <a:latin typeface="Cambria Math" panose="02040503050406030204" pitchFamily="18" charset="0"/>
                        <a:ea typeface="Cambria Math" panose="02040503050406030204" pitchFamily="18" charset="0"/>
                      </a:rPr>
                      <m:t>±</m:t>
                    </m:r>
                  </m:oMath>
                </a14:m>
                <a:r>
                  <a:rPr lang="en-US" altLang="ko-KR" dirty="0"/>
                  <a:t> 0.0652)</a:t>
                </a:r>
              </a:p>
              <a:p>
                <a:pPr marL="0" indent="0">
                  <a:buNone/>
                </a:pPr>
                <a:endParaRPr lang="en-US" altLang="ko-Kore-KR" dirty="0"/>
              </a:p>
              <a:p>
                <a:pPr marL="0" indent="0">
                  <a:buNone/>
                </a:pPr>
                <a:endParaRPr kumimoji="1" lang="ko-Kore-KR" altLang="en-US" dirty="0"/>
              </a:p>
            </p:txBody>
          </p:sp>
        </mc:Choice>
        <mc:Fallback xmlns="">
          <p:sp>
            <p:nvSpPr>
              <p:cNvPr id="3" name="내용 개체 틀 2">
                <a:extLst>
                  <a:ext uri="{FF2B5EF4-FFF2-40B4-BE49-F238E27FC236}">
                    <a16:creationId xmlns:a16="http://schemas.microsoft.com/office/drawing/2014/main" id="{CD96210F-4738-1647-ABA3-815824E4BA16}"/>
                  </a:ext>
                </a:extLst>
              </p:cNvPr>
              <p:cNvSpPr>
                <a:spLocks noGrp="1" noRot="1" noChangeAspect="1" noMove="1" noResize="1" noEditPoints="1" noAdjustHandles="1" noChangeArrowheads="1" noChangeShapeType="1" noTextEdit="1"/>
              </p:cNvSpPr>
              <p:nvPr>
                <p:ph idx="1"/>
              </p:nvPr>
            </p:nvSpPr>
            <p:spPr>
              <a:blipFill>
                <a:blip r:embed="rId2"/>
                <a:stretch>
                  <a:fillRect l="-137" t="-723"/>
                </a:stretch>
              </a:blipFill>
            </p:spPr>
            <p:txBody>
              <a:bodyPr/>
              <a:lstStyle/>
              <a:p>
                <a:r>
                  <a:rPr lang="ko-Kore-KR" altLang="en-US">
                    <a:noFill/>
                  </a:rPr>
                  <a:t> </a:t>
                </a:r>
              </a:p>
            </p:txBody>
          </p:sp>
        </mc:Fallback>
      </mc:AlternateContent>
      <p:sp>
        <p:nvSpPr>
          <p:cNvPr id="4" name="슬라이드 번호 개체 틀 3">
            <a:extLst>
              <a:ext uri="{FF2B5EF4-FFF2-40B4-BE49-F238E27FC236}">
                <a16:creationId xmlns:a16="http://schemas.microsoft.com/office/drawing/2014/main" id="{BA40E1CB-3774-8A4A-8AC1-4410D2F44B86}"/>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22</a:t>
            </a:fld>
            <a:endParaRPr lang="en-US" altLang="ko-KR" dirty="0"/>
          </a:p>
        </p:txBody>
      </p:sp>
    </p:spTree>
    <p:extLst>
      <p:ext uri="{BB962C8B-B14F-4D97-AF65-F5344CB8AC3E}">
        <p14:creationId xmlns:p14="http://schemas.microsoft.com/office/powerpoint/2010/main" val="4188714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7FBE0C-F1A1-0344-8B39-490D967413CA}"/>
              </a:ext>
            </a:extLst>
          </p:cNvPr>
          <p:cNvSpPr>
            <a:spLocks noGrp="1"/>
          </p:cNvSpPr>
          <p:nvPr>
            <p:ph type="title"/>
          </p:nvPr>
        </p:nvSpPr>
        <p:spPr/>
        <p:txBody>
          <a:bodyPr/>
          <a:lstStyle/>
          <a:p>
            <a:r>
              <a:rPr kumimoji="1" lang="en-US" altLang="ko-Kore-KR" dirty="0"/>
              <a:t>Evaluation – </a:t>
            </a:r>
            <a:r>
              <a:rPr kumimoji="1" lang="ko-Kore-KR" altLang="en-US" dirty="0"/>
              <a:t>기존 </a:t>
            </a:r>
            <a:r>
              <a:rPr lang="en-US" altLang="ko-Kore-KR" dirty="0"/>
              <a:t>model</a:t>
            </a:r>
            <a:r>
              <a:rPr lang="ko-Kore-KR" altLang="en-US" dirty="0"/>
              <a:t>과의 비교</a:t>
            </a:r>
            <a:endParaRPr kumimoji="1" lang="ko-Kore-KR" altLang="en-US" dirty="0"/>
          </a:p>
        </p:txBody>
      </p:sp>
      <p:sp>
        <p:nvSpPr>
          <p:cNvPr id="3" name="내용 개체 틀 2">
            <a:extLst>
              <a:ext uri="{FF2B5EF4-FFF2-40B4-BE49-F238E27FC236}">
                <a16:creationId xmlns:a16="http://schemas.microsoft.com/office/drawing/2014/main" id="{CD96210F-4738-1647-ABA3-815824E4BA16}"/>
              </a:ext>
            </a:extLst>
          </p:cNvPr>
          <p:cNvSpPr>
            <a:spLocks noGrp="1"/>
          </p:cNvSpPr>
          <p:nvPr>
            <p:ph idx="1"/>
          </p:nvPr>
        </p:nvSpPr>
        <p:spPr/>
        <p:txBody>
          <a:bodyPr/>
          <a:lstStyle/>
          <a:p>
            <a:r>
              <a:rPr kumimoji="1" lang="ko-Kore-KR" altLang="en-US" dirty="0"/>
              <a:t>두 가지 모델 중 어느 것을 선호하냐고 질문</a:t>
            </a:r>
            <a:endParaRPr kumimoji="1" lang="en-US" altLang="ko-Kore-KR" dirty="0"/>
          </a:p>
          <a:p>
            <a:endParaRPr lang="en-US" altLang="ko-Kore-KR" dirty="0"/>
          </a:p>
          <a:p>
            <a:pPr marL="0" indent="0">
              <a:buNone/>
            </a:pPr>
            <a:r>
              <a:rPr lang="en-US" altLang="ko-KR" dirty="0"/>
              <a:t>2. RADTTS </a:t>
            </a:r>
            <a:r>
              <a:rPr lang="ko-KR" altLang="en-US" dirty="0"/>
              <a:t>와 비교</a:t>
            </a:r>
            <a:endParaRPr lang="en-US" altLang="ko-KR" dirty="0"/>
          </a:p>
          <a:p>
            <a:r>
              <a:rPr kumimoji="1" lang="en-US" altLang="ko-Kore-KR" dirty="0"/>
              <a:t>RAD TTS</a:t>
            </a:r>
            <a:r>
              <a:rPr kumimoji="1" lang="ko-Kore-KR" altLang="en-US" dirty="0"/>
              <a:t>에 </a:t>
            </a:r>
            <a:r>
              <a:rPr kumimoji="1" lang="en-US" altLang="ko-Kore-KR" dirty="0"/>
              <a:t>acoustic feature predictor</a:t>
            </a:r>
            <a:r>
              <a:rPr kumimoji="1" lang="ko-Kore-KR" altLang="en-US" dirty="0"/>
              <a:t>를 추가한 것</a:t>
            </a:r>
            <a:endParaRPr lang="en-US" altLang="ko-Kore-KR" dirty="0"/>
          </a:p>
          <a:p>
            <a:pPr lvl="1"/>
            <a:r>
              <a:rPr lang="en-US" altLang="ko-Kore-KR" dirty="0"/>
              <a:t>Distribution</a:t>
            </a:r>
            <a:r>
              <a:rPr lang="ko-Kore-KR" altLang="en-US" dirty="0"/>
              <a:t>을 </a:t>
            </a:r>
            <a:r>
              <a:rPr lang="en-US" altLang="ko-Kore-KR" dirty="0"/>
              <a:t>modeling</a:t>
            </a:r>
            <a:r>
              <a:rPr lang="ko-Kore-KR" altLang="en-US" dirty="0"/>
              <a:t>하는 것 말고</a:t>
            </a:r>
            <a:r>
              <a:rPr lang="en-US" altLang="ko-Kore-KR" dirty="0"/>
              <a:t>, deterministic predictor</a:t>
            </a:r>
            <a:r>
              <a:rPr lang="ko-Kore-KR" altLang="en-US" dirty="0"/>
              <a:t> 추가</a:t>
            </a:r>
            <a:endParaRPr lang="en-US" altLang="ko-Kore-KR" dirty="0"/>
          </a:p>
          <a:p>
            <a:pPr lvl="1">
              <a:buFont typeface="Symbol" pitchFamily="2" charset="2"/>
              <a:buChar char="Þ"/>
            </a:pPr>
            <a:r>
              <a:rPr kumimoji="1" lang="en-US" altLang="ko-Kore-KR" dirty="0"/>
              <a:t>RAD DAP</a:t>
            </a:r>
          </a:p>
          <a:p>
            <a:pPr lvl="1">
              <a:buFont typeface="Symbol" pitchFamily="2" charset="2"/>
              <a:buChar char="Þ"/>
            </a:pPr>
            <a:endParaRPr kumimoji="1" lang="en-US" altLang="ko-Kore-KR" dirty="0"/>
          </a:p>
          <a:p>
            <a:pPr lvl="1">
              <a:buFont typeface="Symbol" pitchFamily="2" charset="2"/>
              <a:buChar char="Þ"/>
            </a:pPr>
            <a:endParaRPr lang="en-US" altLang="ko-Kore-KR" dirty="0"/>
          </a:p>
          <a:p>
            <a:pPr lvl="1">
              <a:buFont typeface="Symbol" pitchFamily="2" charset="2"/>
              <a:buChar char="Þ"/>
            </a:pPr>
            <a:endParaRPr kumimoji="1" lang="en-US" altLang="ko-Kore-KR" dirty="0"/>
          </a:p>
          <a:p>
            <a:pPr lvl="1">
              <a:buFont typeface="Symbol" pitchFamily="2" charset="2"/>
              <a:buChar char="Þ"/>
            </a:pPr>
            <a:endParaRPr lang="en-US" altLang="ko-Kore-KR" dirty="0"/>
          </a:p>
          <a:p>
            <a:pPr lvl="1">
              <a:buFont typeface="Symbol" pitchFamily="2" charset="2"/>
              <a:buChar char="Þ"/>
            </a:pPr>
            <a:endParaRPr kumimoji="1" lang="en-US" altLang="ko-Kore-KR" dirty="0"/>
          </a:p>
          <a:p>
            <a:pPr lvl="1">
              <a:buFont typeface="Symbol" pitchFamily="2" charset="2"/>
              <a:buChar char="Þ"/>
            </a:pPr>
            <a:endParaRPr lang="en-US" altLang="ko-Kore-KR" dirty="0"/>
          </a:p>
          <a:p>
            <a:pPr>
              <a:buFont typeface="Symbol" pitchFamily="2" charset="2"/>
              <a:buChar char="Þ"/>
            </a:pPr>
            <a:r>
              <a:rPr lang="en-US" altLang="ko-Kore-KR" dirty="0"/>
              <a:t>RAD DAP</a:t>
            </a:r>
            <a:r>
              <a:rPr lang="ko-Kore-KR" altLang="en-US" dirty="0"/>
              <a:t>의 성능이 더 좋은 평가를 얻음</a:t>
            </a:r>
            <a:endParaRPr lang="en-US" altLang="ko-Kore-KR" dirty="0"/>
          </a:p>
          <a:p>
            <a:pPr marL="0" indent="0">
              <a:buNone/>
            </a:pPr>
            <a:endParaRPr lang="en-US" altLang="ko-Kore-KR" dirty="0"/>
          </a:p>
        </p:txBody>
      </p:sp>
      <p:sp>
        <p:nvSpPr>
          <p:cNvPr id="4" name="슬라이드 번호 개체 틀 3">
            <a:extLst>
              <a:ext uri="{FF2B5EF4-FFF2-40B4-BE49-F238E27FC236}">
                <a16:creationId xmlns:a16="http://schemas.microsoft.com/office/drawing/2014/main" id="{BA40E1CB-3774-8A4A-8AC1-4410D2F44B86}"/>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23</a:t>
            </a:fld>
            <a:endParaRPr lang="en-US" altLang="ko-KR" dirty="0"/>
          </a:p>
        </p:txBody>
      </p:sp>
      <mc:AlternateContent xmlns:mc="http://schemas.openxmlformats.org/markup-compatibility/2006" xmlns:a14="http://schemas.microsoft.com/office/drawing/2010/main">
        <mc:Choice Requires="a14">
          <p:graphicFrame>
            <p:nvGraphicFramePr>
              <p:cNvPr id="5" name="표 6">
                <a:extLst>
                  <a:ext uri="{FF2B5EF4-FFF2-40B4-BE49-F238E27FC236}">
                    <a16:creationId xmlns:a16="http://schemas.microsoft.com/office/drawing/2014/main" id="{27F1F938-D8C1-BA48-9432-998729F05EBB}"/>
                  </a:ext>
                </a:extLst>
              </p:cNvPr>
              <p:cNvGraphicFramePr>
                <a:graphicFrameLocks noGrp="1"/>
              </p:cNvGraphicFramePr>
              <p:nvPr>
                <p:extLst>
                  <p:ext uri="{D42A27DB-BD31-4B8C-83A1-F6EECF244321}">
                    <p14:modId xmlns:p14="http://schemas.microsoft.com/office/powerpoint/2010/main" val="3059351280"/>
                  </p:ext>
                </p:extLst>
              </p:nvPr>
            </p:nvGraphicFramePr>
            <p:xfrm>
              <a:off x="376704" y="3429000"/>
              <a:ext cx="7168584" cy="1651000"/>
            </p:xfrm>
            <a:graphic>
              <a:graphicData uri="http://schemas.openxmlformats.org/drawingml/2006/table">
                <a:tbl>
                  <a:tblPr firstRow="1" bandRow="1">
                    <a:tableStyleId>{5C22544A-7EE6-4342-B048-85BDC9FD1C3A}</a:tableStyleId>
                  </a:tblPr>
                  <a:tblGrid>
                    <a:gridCol w="2200032">
                      <a:extLst>
                        <a:ext uri="{9D8B030D-6E8A-4147-A177-3AD203B41FA5}">
                          <a16:colId xmlns:a16="http://schemas.microsoft.com/office/drawing/2014/main" val="962087210"/>
                        </a:ext>
                      </a:extLst>
                    </a:gridCol>
                    <a:gridCol w="2533006">
                      <a:extLst>
                        <a:ext uri="{9D8B030D-6E8A-4147-A177-3AD203B41FA5}">
                          <a16:colId xmlns:a16="http://schemas.microsoft.com/office/drawing/2014/main" val="1047999917"/>
                        </a:ext>
                      </a:extLst>
                    </a:gridCol>
                    <a:gridCol w="2435546">
                      <a:extLst>
                        <a:ext uri="{9D8B030D-6E8A-4147-A177-3AD203B41FA5}">
                          <a16:colId xmlns:a16="http://schemas.microsoft.com/office/drawing/2014/main" val="3990099357"/>
                        </a:ext>
                      </a:extLst>
                    </a:gridCol>
                  </a:tblGrid>
                  <a:tr h="370840">
                    <a:tc>
                      <a:txBody>
                        <a:bodyPr/>
                        <a:lstStyle/>
                        <a:p>
                          <a:r>
                            <a:rPr lang="en-US" altLang="ko-Kore-KR" dirty="0"/>
                            <a:t>vs</a:t>
                          </a:r>
                          <a:endParaRPr lang="ko-Kore-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dirty="0"/>
                            <a:t>RAD DAP </a:t>
                          </a:r>
                          <a:r>
                            <a:rPr lang="ko-Kore-KR" altLang="en-US" dirty="0"/>
                            <a:t>보다 선호</a:t>
                          </a:r>
                          <a:r>
                            <a:rPr lang="en-US" altLang="ko-Kore-KR" dirty="0"/>
                            <a:t>?</a:t>
                          </a:r>
                          <a:endParaRPr lang="ko-Kore-KR" altLang="en-US" dirty="0"/>
                        </a:p>
                        <a:p>
                          <a:endParaRPr lang="ko-Kore-KR" altLang="en-US" dirty="0"/>
                        </a:p>
                      </a:txBody>
                      <a:tcPr/>
                    </a:tc>
                    <a:tc>
                      <a:txBody>
                        <a:bodyPr/>
                        <a:lstStyle/>
                        <a:p>
                          <a:r>
                            <a:rPr lang="en-US" altLang="ko-Kore-KR" dirty="0"/>
                            <a:t>Pairwise Preference</a:t>
                          </a:r>
                          <a:endParaRPr lang="ko-Kore-KR" altLang="en-US" dirty="0"/>
                        </a:p>
                      </a:txBody>
                      <a:tcPr/>
                    </a:tc>
                    <a:extLst>
                      <a:ext uri="{0D108BD9-81ED-4DB2-BD59-A6C34878D82A}">
                        <a16:rowId xmlns:a16="http://schemas.microsoft.com/office/drawing/2014/main" val="1927135083"/>
                      </a:ext>
                    </a:extLst>
                  </a:tr>
                  <a:tr h="370840">
                    <a:tc>
                      <a:txBody>
                        <a:bodyPr/>
                        <a:lstStyle/>
                        <a:p>
                          <a:r>
                            <a:rPr lang="en-US" altLang="ko-Kore-KR" dirty="0"/>
                            <a:t>Bipartite with Affine</a:t>
                          </a:r>
                          <a:endParaRPr lang="ko-Kore-KR" altLang="en-US" dirty="0"/>
                        </a:p>
                      </a:txBody>
                      <a:tcPr/>
                    </a:tc>
                    <a:tc>
                      <a:txBody>
                        <a:bodyPr/>
                        <a:lstStyle/>
                        <a:p>
                          <a:r>
                            <a:rPr lang="en-US" altLang="ko-Kore-KR" dirty="0"/>
                            <a:t>X</a:t>
                          </a:r>
                          <a:endParaRPr lang="ko-Kore-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dirty="0"/>
                            <a:t>0.</a:t>
                          </a:r>
                          <a:r>
                            <a:rPr lang="en-US" altLang="ko-KR" dirty="0"/>
                            <a:t>671</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oMath>
                          </a14:m>
                          <a:r>
                            <a:rPr lang="en-US" altLang="ko-KR" dirty="0"/>
                            <a:t>.0.0707</a:t>
                          </a:r>
                        </a:p>
                      </a:txBody>
                      <a:tcPr/>
                    </a:tc>
                    <a:extLst>
                      <a:ext uri="{0D108BD9-81ED-4DB2-BD59-A6C34878D82A}">
                        <a16:rowId xmlns:a16="http://schemas.microsoft.com/office/drawing/2014/main" val="4101636466"/>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dirty="0"/>
                            <a:t>Autoregressive with     Spline</a:t>
                          </a:r>
                          <a:endParaRPr lang="ko-Kore-KR" altLang="en-US" dirty="0"/>
                        </a:p>
                      </a:txBody>
                      <a:tcPr/>
                    </a:tc>
                    <a:tc>
                      <a:txBody>
                        <a:bodyPr/>
                        <a:lstStyle/>
                        <a:p>
                          <a:r>
                            <a:rPr lang="en-US" altLang="ko-Kore-KR" dirty="0"/>
                            <a:t>X</a:t>
                          </a:r>
                          <a:endParaRPr lang="ko-Kore-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dirty="0"/>
                            <a:t>0.</a:t>
                          </a:r>
                          <a:r>
                            <a:rPr lang="en-US" altLang="ko-KR" dirty="0"/>
                            <a:t>562</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oMath>
                          </a14:m>
                          <a:r>
                            <a:rPr lang="en-US" altLang="ko-KR" dirty="0"/>
                            <a:t>0.0740</a:t>
                          </a:r>
                        </a:p>
                      </a:txBody>
                      <a:tcPr/>
                    </a:tc>
                    <a:extLst>
                      <a:ext uri="{0D108BD9-81ED-4DB2-BD59-A6C34878D82A}">
                        <a16:rowId xmlns:a16="http://schemas.microsoft.com/office/drawing/2014/main" val="2684392237"/>
                      </a:ext>
                    </a:extLst>
                  </a:tr>
                </a:tbl>
              </a:graphicData>
            </a:graphic>
          </p:graphicFrame>
        </mc:Choice>
        <mc:Fallback xmlns="">
          <p:graphicFrame>
            <p:nvGraphicFramePr>
              <p:cNvPr id="5" name="표 6">
                <a:extLst>
                  <a:ext uri="{FF2B5EF4-FFF2-40B4-BE49-F238E27FC236}">
                    <a16:creationId xmlns:a16="http://schemas.microsoft.com/office/drawing/2014/main" id="{27F1F938-D8C1-BA48-9432-998729F05EBB}"/>
                  </a:ext>
                </a:extLst>
              </p:cNvPr>
              <p:cNvGraphicFramePr>
                <a:graphicFrameLocks noGrp="1"/>
              </p:cNvGraphicFramePr>
              <p:nvPr>
                <p:extLst>
                  <p:ext uri="{D42A27DB-BD31-4B8C-83A1-F6EECF244321}">
                    <p14:modId xmlns:p14="http://schemas.microsoft.com/office/powerpoint/2010/main" val="3059351280"/>
                  </p:ext>
                </p:extLst>
              </p:nvPr>
            </p:nvGraphicFramePr>
            <p:xfrm>
              <a:off x="376704" y="3429000"/>
              <a:ext cx="7168584" cy="1651000"/>
            </p:xfrm>
            <a:graphic>
              <a:graphicData uri="http://schemas.openxmlformats.org/drawingml/2006/table">
                <a:tbl>
                  <a:tblPr firstRow="1" bandRow="1">
                    <a:tableStyleId>{5C22544A-7EE6-4342-B048-85BDC9FD1C3A}</a:tableStyleId>
                  </a:tblPr>
                  <a:tblGrid>
                    <a:gridCol w="2200032">
                      <a:extLst>
                        <a:ext uri="{9D8B030D-6E8A-4147-A177-3AD203B41FA5}">
                          <a16:colId xmlns:a16="http://schemas.microsoft.com/office/drawing/2014/main" val="962087210"/>
                        </a:ext>
                      </a:extLst>
                    </a:gridCol>
                    <a:gridCol w="2533006">
                      <a:extLst>
                        <a:ext uri="{9D8B030D-6E8A-4147-A177-3AD203B41FA5}">
                          <a16:colId xmlns:a16="http://schemas.microsoft.com/office/drawing/2014/main" val="1047999917"/>
                        </a:ext>
                      </a:extLst>
                    </a:gridCol>
                    <a:gridCol w="2435546">
                      <a:extLst>
                        <a:ext uri="{9D8B030D-6E8A-4147-A177-3AD203B41FA5}">
                          <a16:colId xmlns:a16="http://schemas.microsoft.com/office/drawing/2014/main" val="3990099357"/>
                        </a:ext>
                      </a:extLst>
                    </a:gridCol>
                  </a:tblGrid>
                  <a:tr h="640080">
                    <a:tc>
                      <a:txBody>
                        <a:bodyPr/>
                        <a:lstStyle/>
                        <a:p>
                          <a:r>
                            <a:rPr lang="en-US" altLang="ko-Kore-KR" dirty="0"/>
                            <a:t>vs</a:t>
                          </a:r>
                          <a:endParaRPr lang="ko-Kore-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dirty="0"/>
                            <a:t>RAD DAP </a:t>
                          </a:r>
                          <a:r>
                            <a:rPr lang="ko-Kore-KR" altLang="en-US" dirty="0"/>
                            <a:t>보다 선호</a:t>
                          </a:r>
                          <a:r>
                            <a:rPr lang="en-US" altLang="ko-Kore-KR" dirty="0"/>
                            <a:t>?</a:t>
                          </a:r>
                          <a:endParaRPr lang="ko-Kore-KR" altLang="en-US" dirty="0"/>
                        </a:p>
                        <a:p>
                          <a:endParaRPr lang="ko-Kore-KR" altLang="en-US" dirty="0"/>
                        </a:p>
                      </a:txBody>
                      <a:tcPr/>
                    </a:tc>
                    <a:tc>
                      <a:txBody>
                        <a:bodyPr/>
                        <a:lstStyle/>
                        <a:p>
                          <a:r>
                            <a:rPr lang="en-US" altLang="ko-Kore-KR" dirty="0"/>
                            <a:t>Pairwise Preference</a:t>
                          </a:r>
                          <a:endParaRPr lang="ko-Kore-KR" altLang="en-US" dirty="0"/>
                        </a:p>
                      </a:txBody>
                      <a:tcPr/>
                    </a:tc>
                    <a:extLst>
                      <a:ext uri="{0D108BD9-81ED-4DB2-BD59-A6C34878D82A}">
                        <a16:rowId xmlns:a16="http://schemas.microsoft.com/office/drawing/2014/main" val="1927135083"/>
                      </a:ext>
                    </a:extLst>
                  </a:tr>
                  <a:tr h="370840">
                    <a:tc>
                      <a:txBody>
                        <a:bodyPr/>
                        <a:lstStyle/>
                        <a:p>
                          <a:r>
                            <a:rPr lang="en-US" altLang="ko-Kore-KR" dirty="0"/>
                            <a:t>Bipartite with Affine</a:t>
                          </a:r>
                          <a:endParaRPr lang="ko-Kore-KR" altLang="en-US" dirty="0"/>
                        </a:p>
                      </a:txBody>
                      <a:tcPr/>
                    </a:tc>
                    <a:tc>
                      <a:txBody>
                        <a:bodyPr/>
                        <a:lstStyle/>
                        <a:p>
                          <a:r>
                            <a:rPr lang="en-US" altLang="ko-Kore-KR" dirty="0"/>
                            <a:t>X</a:t>
                          </a:r>
                          <a:endParaRPr lang="ko-Kore-KR" altLang="en-US" dirty="0"/>
                        </a:p>
                      </a:txBody>
                      <a:tcPr/>
                    </a:tc>
                    <a:tc>
                      <a:txBody>
                        <a:bodyPr/>
                        <a:lstStyle/>
                        <a:p>
                          <a:endParaRPr lang="ko-Kore-KR"/>
                        </a:p>
                      </a:txBody>
                      <a:tcPr>
                        <a:blipFill>
                          <a:blip r:embed="rId2"/>
                          <a:stretch>
                            <a:fillRect l="-195313" t="-180000" r="-1042" b="-193333"/>
                          </a:stretch>
                        </a:blipFill>
                      </a:tcPr>
                    </a:tc>
                    <a:extLst>
                      <a:ext uri="{0D108BD9-81ED-4DB2-BD59-A6C34878D82A}">
                        <a16:rowId xmlns:a16="http://schemas.microsoft.com/office/drawing/2014/main" val="4101636466"/>
                      </a:ext>
                    </a:extLst>
                  </a:tr>
                  <a:tr h="6400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dirty="0"/>
                            <a:t>Autoregressive with     Spline</a:t>
                          </a:r>
                          <a:endParaRPr lang="ko-Kore-KR" altLang="en-US" dirty="0"/>
                        </a:p>
                      </a:txBody>
                      <a:tcPr/>
                    </a:tc>
                    <a:tc>
                      <a:txBody>
                        <a:bodyPr/>
                        <a:lstStyle/>
                        <a:p>
                          <a:r>
                            <a:rPr lang="en-US" altLang="ko-Kore-KR" dirty="0"/>
                            <a:t>X</a:t>
                          </a:r>
                          <a:endParaRPr lang="ko-Kore-KR" altLang="en-US" dirty="0"/>
                        </a:p>
                      </a:txBody>
                      <a:tcPr/>
                    </a:tc>
                    <a:tc>
                      <a:txBody>
                        <a:bodyPr/>
                        <a:lstStyle/>
                        <a:p>
                          <a:endParaRPr lang="ko-Kore-KR"/>
                        </a:p>
                      </a:txBody>
                      <a:tcPr>
                        <a:blipFill>
                          <a:blip r:embed="rId2"/>
                          <a:stretch>
                            <a:fillRect l="-195313" t="-168000" r="-1042" b="-16000"/>
                          </a:stretch>
                        </a:blipFill>
                      </a:tcPr>
                    </a:tc>
                    <a:extLst>
                      <a:ext uri="{0D108BD9-81ED-4DB2-BD59-A6C34878D82A}">
                        <a16:rowId xmlns:a16="http://schemas.microsoft.com/office/drawing/2014/main" val="2684392237"/>
                      </a:ext>
                    </a:extLst>
                  </a:tr>
                </a:tbl>
              </a:graphicData>
            </a:graphic>
          </p:graphicFrame>
        </mc:Fallback>
      </mc:AlternateContent>
      <p:sp>
        <p:nvSpPr>
          <p:cNvPr id="6" name="TextBox 5">
            <a:extLst>
              <a:ext uri="{FF2B5EF4-FFF2-40B4-BE49-F238E27FC236}">
                <a16:creationId xmlns:a16="http://schemas.microsoft.com/office/drawing/2014/main" id="{EB60F5E9-525A-9A48-94E0-DA8D94AA9809}"/>
              </a:ext>
            </a:extLst>
          </p:cNvPr>
          <p:cNvSpPr txBox="1"/>
          <p:nvPr/>
        </p:nvSpPr>
        <p:spPr>
          <a:xfrm>
            <a:off x="376704" y="5080000"/>
            <a:ext cx="7291419" cy="307777"/>
          </a:xfrm>
          <a:prstGeom prst="rect">
            <a:avLst/>
          </a:prstGeom>
          <a:noFill/>
        </p:spPr>
        <p:txBody>
          <a:bodyPr wrap="square" rtlCol="0">
            <a:spAutoFit/>
          </a:bodyPr>
          <a:lstStyle/>
          <a:p>
            <a:r>
              <a:rPr kumimoji="1" lang="en-US" altLang="ko-Kore-KR" dirty="0"/>
              <a:t>Pairwise Preference</a:t>
            </a:r>
            <a:r>
              <a:rPr kumimoji="1" lang="ko-Kore-KR" altLang="en-US" dirty="0"/>
              <a:t>가 </a:t>
            </a:r>
            <a:r>
              <a:rPr kumimoji="1" lang="en-US" altLang="ko-Kore-KR" dirty="0"/>
              <a:t>0</a:t>
            </a:r>
            <a:r>
              <a:rPr kumimoji="1" lang="en-US" altLang="ko-KR" dirty="0"/>
              <a:t>.5</a:t>
            </a:r>
            <a:r>
              <a:rPr lang="ko-KR" altLang="en-US" dirty="0"/>
              <a:t> 이상이면 평가자 중 다수가 해당 모델을 선호한 것으로 봄</a:t>
            </a:r>
            <a:endParaRPr kumimoji="1" lang="ko-Kore-KR" altLang="en-US" dirty="0"/>
          </a:p>
        </p:txBody>
      </p:sp>
    </p:spTree>
    <p:extLst>
      <p:ext uri="{BB962C8B-B14F-4D97-AF65-F5344CB8AC3E}">
        <p14:creationId xmlns:p14="http://schemas.microsoft.com/office/powerpoint/2010/main" val="2224494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7FBE0C-F1A1-0344-8B39-490D967413CA}"/>
              </a:ext>
            </a:extLst>
          </p:cNvPr>
          <p:cNvSpPr>
            <a:spLocks noGrp="1"/>
          </p:cNvSpPr>
          <p:nvPr>
            <p:ph type="title"/>
          </p:nvPr>
        </p:nvSpPr>
        <p:spPr/>
        <p:txBody>
          <a:bodyPr/>
          <a:lstStyle/>
          <a:p>
            <a:r>
              <a:rPr kumimoji="1" lang="en-US" altLang="ko-Kore-KR" dirty="0"/>
              <a:t>Evaluation – </a:t>
            </a:r>
            <a:r>
              <a:rPr kumimoji="1" lang="ko-Kore-KR" altLang="en-US" dirty="0"/>
              <a:t>기존 </a:t>
            </a:r>
            <a:r>
              <a:rPr lang="en-US" altLang="ko-Kore-KR" dirty="0"/>
              <a:t>model</a:t>
            </a:r>
            <a:r>
              <a:rPr lang="ko-Kore-KR" altLang="en-US" dirty="0"/>
              <a:t>과의 비교</a:t>
            </a:r>
            <a:endParaRPr kumimoji="1" lang="ko-Kore-KR" altLang="en-US" dirty="0"/>
          </a:p>
        </p:txBody>
      </p:sp>
      <p:sp>
        <p:nvSpPr>
          <p:cNvPr id="3" name="내용 개체 틀 2">
            <a:extLst>
              <a:ext uri="{FF2B5EF4-FFF2-40B4-BE49-F238E27FC236}">
                <a16:creationId xmlns:a16="http://schemas.microsoft.com/office/drawing/2014/main" id="{CD96210F-4738-1647-ABA3-815824E4BA16}"/>
              </a:ext>
            </a:extLst>
          </p:cNvPr>
          <p:cNvSpPr>
            <a:spLocks noGrp="1"/>
          </p:cNvSpPr>
          <p:nvPr>
            <p:ph idx="1"/>
          </p:nvPr>
        </p:nvSpPr>
        <p:spPr/>
        <p:txBody>
          <a:bodyPr/>
          <a:lstStyle/>
          <a:p>
            <a:r>
              <a:rPr kumimoji="1" lang="ko-Kore-KR" altLang="en-US" dirty="0"/>
              <a:t>두 가지 모델 중 어느 것을 선호하냐고 질문</a:t>
            </a:r>
            <a:endParaRPr kumimoji="1" lang="en-US" altLang="ko-Kore-KR" dirty="0"/>
          </a:p>
          <a:p>
            <a:endParaRPr lang="en-US" altLang="ko-Kore-KR" dirty="0"/>
          </a:p>
          <a:p>
            <a:pPr marL="457200" indent="-457200">
              <a:buAutoNum type="arabicPeriod"/>
            </a:pPr>
            <a:r>
              <a:rPr lang="en-US" altLang="ko-KR" dirty="0"/>
              <a:t>Fastspeech2</a:t>
            </a:r>
            <a:r>
              <a:rPr lang="ko-KR" altLang="en-US" dirty="0"/>
              <a:t>와 비교</a:t>
            </a:r>
            <a:endParaRPr lang="en-US" altLang="ko-KR" dirty="0"/>
          </a:p>
          <a:p>
            <a:pPr marL="457200" indent="-457200">
              <a:buAutoNum type="arabicPeriod"/>
            </a:pPr>
            <a:endParaRPr kumimoji="1" lang="en-US" altLang="ko-Kore-KR" dirty="0"/>
          </a:p>
          <a:p>
            <a:pPr marL="457200" indent="-457200">
              <a:buAutoNum type="arabicPeriod"/>
            </a:pPr>
            <a:endParaRPr kumimoji="1" lang="en-US" altLang="ko-Kore-KR" dirty="0"/>
          </a:p>
          <a:p>
            <a:pPr marL="457200" indent="-457200">
              <a:buAutoNum type="arabicPeriod"/>
            </a:pPr>
            <a:endParaRPr lang="en-US" altLang="ko-Kore-KR" dirty="0"/>
          </a:p>
          <a:p>
            <a:pPr marL="457200" indent="-457200">
              <a:buAutoNum type="arabicPeriod"/>
            </a:pPr>
            <a:endParaRPr kumimoji="1" lang="en-US" altLang="ko-Kore-KR" dirty="0"/>
          </a:p>
          <a:p>
            <a:pPr marL="457200" indent="-457200">
              <a:buAutoNum type="arabicPeriod"/>
            </a:pPr>
            <a:endParaRPr lang="en-US" altLang="ko-Kore-KR" dirty="0"/>
          </a:p>
          <a:p>
            <a:pPr marL="0" indent="0">
              <a:buNone/>
            </a:pPr>
            <a:endParaRPr lang="en-US" altLang="ko-Kore-KR" dirty="0"/>
          </a:p>
          <a:p>
            <a:pPr>
              <a:buFont typeface="Symbol" pitchFamily="2" charset="2"/>
              <a:buChar char="Þ"/>
            </a:pPr>
            <a:r>
              <a:rPr lang="en-US" altLang="ko-Kore-KR" dirty="0"/>
              <a:t>4</a:t>
            </a:r>
            <a:r>
              <a:rPr lang="ko-Kore-KR" altLang="en-US" dirty="0"/>
              <a:t>가지 모델 모두 </a:t>
            </a:r>
            <a:r>
              <a:rPr lang="en-US" altLang="ko-Kore-KR" dirty="0"/>
              <a:t>FastSpeech</a:t>
            </a:r>
            <a:r>
              <a:rPr lang="en-US" altLang="ko-KR" dirty="0"/>
              <a:t>2</a:t>
            </a:r>
            <a:r>
              <a:rPr lang="ko-Kore-KR" altLang="en-US" dirty="0"/>
              <a:t>보다 좋다고 평가</a:t>
            </a:r>
            <a:endParaRPr lang="en-US" altLang="ko-Kore-KR" dirty="0"/>
          </a:p>
          <a:p>
            <a:pPr>
              <a:buFont typeface="Symbol" pitchFamily="2" charset="2"/>
              <a:buChar char="Þ"/>
            </a:pPr>
            <a:r>
              <a:rPr lang="ko-Kore-KR" altLang="en-US" dirty="0"/>
              <a:t>그 중 </a:t>
            </a:r>
            <a:r>
              <a:rPr lang="en-US" altLang="ko-Kore-KR" dirty="0"/>
              <a:t>RAD DAP</a:t>
            </a:r>
            <a:r>
              <a:rPr lang="ko-Kore-KR" altLang="en-US" dirty="0"/>
              <a:t>의 점수가 가장 높음</a:t>
            </a:r>
            <a:endParaRPr lang="en-US" altLang="ko-Kore-KR" dirty="0"/>
          </a:p>
          <a:p>
            <a:pPr marL="0" indent="0">
              <a:buNone/>
            </a:pPr>
            <a:endParaRPr kumimoji="1" lang="en-US" altLang="ko-Kore-KR" dirty="0"/>
          </a:p>
        </p:txBody>
      </p:sp>
      <p:sp>
        <p:nvSpPr>
          <p:cNvPr id="4" name="슬라이드 번호 개체 틀 3">
            <a:extLst>
              <a:ext uri="{FF2B5EF4-FFF2-40B4-BE49-F238E27FC236}">
                <a16:creationId xmlns:a16="http://schemas.microsoft.com/office/drawing/2014/main" id="{BA40E1CB-3774-8A4A-8AC1-4410D2F44B86}"/>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24</a:t>
            </a:fld>
            <a:endParaRPr lang="en-US" altLang="ko-KR" dirty="0"/>
          </a:p>
        </p:txBody>
      </p:sp>
      <mc:AlternateContent xmlns:mc="http://schemas.openxmlformats.org/markup-compatibility/2006" xmlns:a14="http://schemas.microsoft.com/office/drawing/2010/main">
        <mc:Choice Requires="a14">
          <p:graphicFrame>
            <p:nvGraphicFramePr>
              <p:cNvPr id="6" name="표 6">
                <a:extLst>
                  <a:ext uri="{FF2B5EF4-FFF2-40B4-BE49-F238E27FC236}">
                    <a16:creationId xmlns:a16="http://schemas.microsoft.com/office/drawing/2014/main" id="{AA29A2CA-C16C-7247-8D18-010673BA5D9B}"/>
                  </a:ext>
                </a:extLst>
              </p:cNvPr>
              <p:cNvGraphicFramePr>
                <a:graphicFrameLocks noGrp="1"/>
              </p:cNvGraphicFramePr>
              <p:nvPr>
                <p:extLst>
                  <p:ext uri="{D42A27DB-BD31-4B8C-83A1-F6EECF244321}">
                    <p14:modId xmlns:p14="http://schemas.microsoft.com/office/powerpoint/2010/main" val="3290489742"/>
                  </p:ext>
                </p:extLst>
              </p:nvPr>
            </p:nvGraphicFramePr>
            <p:xfrm>
              <a:off x="397885" y="2636912"/>
              <a:ext cx="8299531" cy="1854200"/>
            </p:xfrm>
            <a:graphic>
              <a:graphicData uri="http://schemas.openxmlformats.org/drawingml/2006/table">
                <a:tbl>
                  <a:tblPr firstRow="1" bandRow="1">
                    <a:tableStyleId>{5C22544A-7EE6-4342-B048-85BDC9FD1C3A}</a:tableStyleId>
                  </a:tblPr>
                  <a:tblGrid>
                    <a:gridCol w="2826923">
                      <a:extLst>
                        <a:ext uri="{9D8B030D-6E8A-4147-A177-3AD203B41FA5}">
                          <a16:colId xmlns:a16="http://schemas.microsoft.com/office/drawing/2014/main" val="962087210"/>
                        </a:ext>
                      </a:extLst>
                    </a:gridCol>
                    <a:gridCol w="2897687">
                      <a:extLst>
                        <a:ext uri="{9D8B030D-6E8A-4147-A177-3AD203B41FA5}">
                          <a16:colId xmlns:a16="http://schemas.microsoft.com/office/drawing/2014/main" val="1047999917"/>
                        </a:ext>
                      </a:extLst>
                    </a:gridCol>
                    <a:gridCol w="2574921">
                      <a:extLst>
                        <a:ext uri="{9D8B030D-6E8A-4147-A177-3AD203B41FA5}">
                          <a16:colId xmlns:a16="http://schemas.microsoft.com/office/drawing/2014/main" val="3990099357"/>
                        </a:ext>
                      </a:extLst>
                    </a:gridCol>
                  </a:tblGrid>
                  <a:tr h="370840">
                    <a:tc>
                      <a:txBody>
                        <a:bodyPr/>
                        <a:lstStyle/>
                        <a:p>
                          <a:r>
                            <a:rPr lang="en-US" altLang="ko-Kore-KR" dirty="0"/>
                            <a:t>vs</a:t>
                          </a:r>
                          <a:endParaRPr lang="ko-Kore-KR" altLang="en-US" dirty="0"/>
                        </a:p>
                      </a:txBody>
                      <a:tcPr/>
                    </a:tc>
                    <a:tc>
                      <a:txBody>
                        <a:bodyPr/>
                        <a:lstStyle/>
                        <a:p>
                          <a:r>
                            <a:rPr lang="en-US" altLang="ko-Kore-KR" dirty="0"/>
                            <a:t>Fastspeech2</a:t>
                          </a:r>
                          <a:r>
                            <a:rPr lang="ko-Kore-KR" altLang="en-US" dirty="0"/>
                            <a:t>보다 선호</a:t>
                          </a:r>
                          <a:r>
                            <a:rPr lang="en-US" altLang="ko-Kore-KR" dirty="0"/>
                            <a:t>?</a:t>
                          </a:r>
                          <a:endParaRPr lang="ko-Kore-KR" altLang="en-US" dirty="0"/>
                        </a:p>
                      </a:txBody>
                      <a:tcPr/>
                    </a:tc>
                    <a:tc>
                      <a:txBody>
                        <a:bodyPr/>
                        <a:lstStyle/>
                        <a:p>
                          <a:r>
                            <a:rPr lang="en-US" altLang="ko-Kore-KR" dirty="0"/>
                            <a:t>Pairwise Preference</a:t>
                          </a:r>
                          <a:endParaRPr lang="ko-Kore-KR" altLang="en-US" dirty="0"/>
                        </a:p>
                      </a:txBody>
                      <a:tcPr/>
                    </a:tc>
                    <a:extLst>
                      <a:ext uri="{0D108BD9-81ED-4DB2-BD59-A6C34878D82A}">
                        <a16:rowId xmlns:a16="http://schemas.microsoft.com/office/drawing/2014/main" val="1927135083"/>
                      </a:ext>
                    </a:extLst>
                  </a:tr>
                  <a:tr h="370840">
                    <a:tc>
                      <a:txBody>
                        <a:bodyPr/>
                        <a:lstStyle/>
                        <a:p>
                          <a:r>
                            <a:rPr lang="en-US" altLang="ko-Kore-KR" dirty="0"/>
                            <a:t>Bipartite with Affine</a:t>
                          </a:r>
                          <a:endParaRPr lang="ko-Kore-KR" altLang="en-US" dirty="0"/>
                        </a:p>
                      </a:txBody>
                      <a:tcPr/>
                    </a:tc>
                    <a:tc>
                      <a:txBody>
                        <a:bodyPr/>
                        <a:lstStyle/>
                        <a:p>
                          <a:r>
                            <a:rPr lang="en-US" altLang="ko-Kore-KR" dirty="0"/>
                            <a:t>O</a:t>
                          </a:r>
                          <a:endParaRPr lang="ko-Kore-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dirty="0"/>
                            <a:t>0.831</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oMath>
                          </a14:m>
                          <a:r>
                            <a:rPr lang="en-US" altLang="ko-KR" dirty="0"/>
                            <a:t> 0.0716</a:t>
                          </a:r>
                        </a:p>
                      </a:txBody>
                      <a:tcPr/>
                    </a:tc>
                    <a:extLst>
                      <a:ext uri="{0D108BD9-81ED-4DB2-BD59-A6C34878D82A}">
                        <a16:rowId xmlns:a16="http://schemas.microsoft.com/office/drawing/2014/main" val="4101636466"/>
                      </a:ext>
                    </a:extLst>
                  </a:tr>
                  <a:tr h="370840">
                    <a:tc>
                      <a:txBody>
                        <a:bodyPr/>
                        <a:lstStyle/>
                        <a:p>
                          <a:r>
                            <a:rPr lang="en-US" altLang="ko-Kore-KR" dirty="0"/>
                            <a:t>Bipartite with Spline</a:t>
                          </a:r>
                          <a:endParaRPr lang="ko-Kore-KR" altLang="en-US" dirty="0"/>
                        </a:p>
                      </a:txBody>
                      <a:tcPr/>
                    </a:tc>
                    <a:tc>
                      <a:txBody>
                        <a:bodyPr/>
                        <a:lstStyle/>
                        <a:p>
                          <a:r>
                            <a:rPr lang="en-US" altLang="ko-Kore-KR" dirty="0"/>
                            <a:t>O</a:t>
                          </a:r>
                          <a:endParaRPr lang="ko-Kore-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dirty="0"/>
                            <a:t>0.785</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oMath>
                          </a14:m>
                          <a:r>
                            <a:rPr lang="en-US" altLang="ko-KR" dirty="0"/>
                            <a:t> 0.0699</a:t>
                          </a:r>
                        </a:p>
                      </a:txBody>
                      <a:tcPr/>
                    </a:tc>
                    <a:extLst>
                      <a:ext uri="{0D108BD9-81ED-4DB2-BD59-A6C34878D82A}">
                        <a16:rowId xmlns:a16="http://schemas.microsoft.com/office/drawing/2014/main" val="492009816"/>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dirty="0"/>
                            <a:t>Autoregressive with Spline</a:t>
                          </a:r>
                          <a:endParaRPr lang="ko-Kore-KR" altLang="en-US" dirty="0"/>
                        </a:p>
                      </a:txBody>
                      <a:tcPr/>
                    </a:tc>
                    <a:tc>
                      <a:txBody>
                        <a:bodyPr/>
                        <a:lstStyle/>
                        <a:p>
                          <a:r>
                            <a:rPr lang="en-US" altLang="ko-Kore-KR" dirty="0"/>
                            <a:t>O</a:t>
                          </a:r>
                          <a:endParaRPr lang="ko-Kore-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dirty="0"/>
                            <a:t>0.771</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oMath>
                          </a14:m>
                          <a:r>
                            <a:rPr lang="en-US" altLang="ko-KR" dirty="0"/>
                            <a:t> 0.1464</a:t>
                          </a:r>
                        </a:p>
                      </a:txBody>
                      <a:tcPr/>
                    </a:tc>
                    <a:extLst>
                      <a:ext uri="{0D108BD9-81ED-4DB2-BD59-A6C34878D82A}">
                        <a16:rowId xmlns:a16="http://schemas.microsoft.com/office/drawing/2014/main" val="2684392237"/>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dirty="0"/>
                            <a:t>RAD DAP</a:t>
                          </a:r>
                          <a:endParaRPr lang="ko-Kore-KR" altLang="en-US" dirty="0"/>
                        </a:p>
                      </a:txBody>
                      <a:tcPr/>
                    </a:tc>
                    <a:tc>
                      <a:txBody>
                        <a:bodyPr/>
                        <a:lstStyle/>
                        <a:p>
                          <a:r>
                            <a:rPr lang="en-US" altLang="ko-Kore-KR" dirty="0"/>
                            <a:t>O</a:t>
                          </a:r>
                          <a:endParaRPr lang="ko-Kore-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b="1" dirty="0"/>
                            <a:t>0.849</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oMath>
                          </a14:m>
                          <a:r>
                            <a:rPr lang="en-US" altLang="ko-KR" dirty="0"/>
                            <a:t> 0.0891</a:t>
                          </a:r>
                        </a:p>
                      </a:txBody>
                      <a:tcPr/>
                    </a:tc>
                    <a:extLst>
                      <a:ext uri="{0D108BD9-81ED-4DB2-BD59-A6C34878D82A}">
                        <a16:rowId xmlns:a16="http://schemas.microsoft.com/office/drawing/2014/main" val="725369515"/>
                      </a:ext>
                    </a:extLst>
                  </a:tr>
                </a:tbl>
              </a:graphicData>
            </a:graphic>
          </p:graphicFrame>
        </mc:Choice>
        <mc:Fallback xmlns="">
          <p:graphicFrame>
            <p:nvGraphicFramePr>
              <p:cNvPr id="6" name="표 6">
                <a:extLst>
                  <a:ext uri="{FF2B5EF4-FFF2-40B4-BE49-F238E27FC236}">
                    <a16:creationId xmlns:a16="http://schemas.microsoft.com/office/drawing/2014/main" id="{AA29A2CA-C16C-7247-8D18-010673BA5D9B}"/>
                  </a:ext>
                </a:extLst>
              </p:cNvPr>
              <p:cNvGraphicFramePr>
                <a:graphicFrameLocks noGrp="1"/>
              </p:cNvGraphicFramePr>
              <p:nvPr>
                <p:extLst>
                  <p:ext uri="{D42A27DB-BD31-4B8C-83A1-F6EECF244321}">
                    <p14:modId xmlns:p14="http://schemas.microsoft.com/office/powerpoint/2010/main" val="3290489742"/>
                  </p:ext>
                </p:extLst>
              </p:nvPr>
            </p:nvGraphicFramePr>
            <p:xfrm>
              <a:off x="397885" y="2636912"/>
              <a:ext cx="8299531" cy="1854200"/>
            </p:xfrm>
            <a:graphic>
              <a:graphicData uri="http://schemas.openxmlformats.org/drawingml/2006/table">
                <a:tbl>
                  <a:tblPr firstRow="1" bandRow="1">
                    <a:tableStyleId>{5C22544A-7EE6-4342-B048-85BDC9FD1C3A}</a:tableStyleId>
                  </a:tblPr>
                  <a:tblGrid>
                    <a:gridCol w="2826923">
                      <a:extLst>
                        <a:ext uri="{9D8B030D-6E8A-4147-A177-3AD203B41FA5}">
                          <a16:colId xmlns:a16="http://schemas.microsoft.com/office/drawing/2014/main" val="962087210"/>
                        </a:ext>
                      </a:extLst>
                    </a:gridCol>
                    <a:gridCol w="2897687">
                      <a:extLst>
                        <a:ext uri="{9D8B030D-6E8A-4147-A177-3AD203B41FA5}">
                          <a16:colId xmlns:a16="http://schemas.microsoft.com/office/drawing/2014/main" val="1047999917"/>
                        </a:ext>
                      </a:extLst>
                    </a:gridCol>
                    <a:gridCol w="2574921">
                      <a:extLst>
                        <a:ext uri="{9D8B030D-6E8A-4147-A177-3AD203B41FA5}">
                          <a16:colId xmlns:a16="http://schemas.microsoft.com/office/drawing/2014/main" val="3990099357"/>
                        </a:ext>
                      </a:extLst>
                    </a:gridCol>
                  </a:tblGrid>
                  <a:tr h="370840">
                    <a:tc>
                      <a:txBody>
                        <a:bodyPr/>
                        <a:lstStyle/>
                        <a:p>
                          <a:r>
                            <a:rPr lang="en-US" altLang="ko-Kore-KR" dirty="0"/>
                            <a:t>vs</a:t>
                          </a:r>
                          <a:endParaRPr lang="ko-Kore-KR" altLang="en-US" dirty="0"/>
                        </a:p>
                      </a:txBody>
                      <a:tcPr/>
                    </a:tc>
                    <a:tc>
                      <a:txBody>
                        <a:bodyPr/>
                        <a:lstStyle/>
                        <a:p>
                          <a:r>
                            <a:rPr lang="en-US" altLang="ko-Kore-KR" dirty="0"/>
                            <a:t>Fastspeech2</a:t>
                          </a:r>
                          <a:r>
                            <a:rPr lang="ko-Kore-KR" altLang="en-US" dirty="0"/>
                            <a:t>보다 선호</a:t>
                          </a:r>
                          <a:r>
                            <a:rPr lang="en-US" altLang="ko-Kore-KR" dirty="0"/>
                            <a:t>?</a:t>
                          </a:r>
                          <a:endParaRPr lang="ko-Kore-KR" altLang="en-US" dirty="0"/>
                        </a:p>
                      </a:txBody>
                      <a:tcPr/>
                    </a:tc>
                    <a:tc>
                      <a:txBody>
                        <a:bodyPr/>
                        <a:lstStyle/>
                        <a:p>
                          <a:r>
                            <a:rPr lang="en-US" altLang="ko-Kore-KR" dirty="0"/>
                            <a:t>Pairwise Preference</a:t>
                          </a:r>
                          <a:endParaRPr lang="ko-Kore-KR" altLang="en-US" dirty="0"/>
                        </a:p>
                      </a:txBody>
                      <a:tcPr/>
                    </a:tc>
                    <a:extLst>
                      <a:ext uri="{0D108BD9-81ED-4DB2-BD59-A6C34878D82A}">
                        <a16:rowId xmlns:a16="http://schemas.microsoft.com/office/drawing/2014/main" val="1927135083"/>
                      </a:ext>
                    </a:extLst>
                  </a:tr>
                  <a:tr h="370840">
                    <a:tc>
                      <a:txBody>
                        <a:bodyPr/>
                        <a:lstStyle/>
                        <a:p>
                          <a:r>
                            <a:rPr lang="en-US" altLang="ko-Kore-KR" dirty="0"/>
                            <a:t>Bipartite with Affine</a:t>
                          </a:r>
                          <a:endParaRPr lang="ko-Kore-KR" altLang="en-US" dirty="0"/>
                        </a:p>
                      </a:txBody>
                      <a:tcPr/>
                    </a:tc>
                    <a:tc>
                      <a:txBody>
                        <a:bodyPr/>
                        <a:lstStyle/>
                        <a:p>
                          <a:r>
                            <a:rPr lang="en-US" altLang="ko-Kore-KR" dirty="0"/>
                            <a:t>O</a:t>
                          </a:r>
                          <a:endParaRPr lang="ko-Kore-KR" altLang="en-US" dirty="0"/>
                        </a:p>
                      </a:txBody>
                      <a:tcPr/>
                    </a:tc>
                    <a:tc>
                      <a:txBody>
                        <a:bodyPr/>
                        <a:lstStyle/>
                        <a:p>
                          <a:endParaRPr lang="ko-Kore-KR"/>
                        </a:p>
                      </a:txBody>
                      <a:tcPr>
                        <a:blipFill>
                          <a:blip r:embed="rId2"/>
                          <a:stretch>
                            <a:fillRect l="-222660" t="-106667" r="-985" b="-316667"/>
                          </a:stretch>
                        </a:blipFill>
                      </a:tcPr>
                    </a:tc>
                    <a:extLst>
                      <a:ext uri="{0D108BD9-81ED-4DB2-BD59-A6C34878D82A}">
                        <a16:rowId xmlns:a16="http://schemas.microsoft.com/office/drawing/2014/main" val="4101636466"/>
                      </a:ext>
                    </a:extLst>
                  </a:tr>
                  <a:tr h="370840">
                    <a:tc>
                      <a:txBody>
                        <a:bodyPr/>
                        <a:lstStyle/>
                        <a:p>
                          <a:r>
                            <a:rPr lang="en-US" altLang="ko-Kore-KR" dirty="0"/>
                            <a:t>Bipartite with Spline</a:t>
                          </a:r>
                          <a:endParaRPr lang="ko-Kore-KR" altLang="en-US" dirty="0"/>
                        </a:p>
                      </a:txBody>
                      <a:tcPr/>
                    </a:tc>
                    <a:tc>
                      <a:txBody>
                        <a:bodyPr/>
                        <a:lstStyle/>
                        <a:p>
                          <a:r>
                            <a:rPr lang="en-US" altLang="ko-Kore-KR" dirty="0"/>
                            <a:t>O</a:t>
                          </a:r>
                          <a:endParaRPr lang="ko-Kore-KR" altLang="en-US" dirty="0"/>
                        </a:p>
                      </a:txBody>
                      <a:tcPr/>
                    </a:tc>
                    <a:tc>
                      <a:txBody>
                        <a:bodyPr/>
                        <a:lstStyle/>
                        <a:p>
                          <a:endParaRPr lang="ko-Kore-KR"/>
                        </a:p>
                      </a:txBody>
                      <a:tcPr>
                        <a:blipFill>
                          <a:blip r:embed="rId2"/>
                          <a:stretch>
                            <a:fillRect l="-222660" t="-213793" r="-985" b="-227586"/>
                          </a:stretch>
                        </a:blipFill>
                      </a:tcPr>
                    </a:tc>
                    <a:extLst>
                      <a:ext uri="{0D108BD9-81ED-4DB2-BD59-A6C34878D82A}">
                        <a16:rowId xmlns:a16="http://schemas.microsoft.com/office/drawing/2014/main" val="492009816"/>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dirty="0"/>
                            <a:t>Autoregressive with Spline</a:t>
                          </a:r>
                          <a:endParaRPr lang="ko-Kore-KR" altLang="en-US" dirty="0"/>
                        </a:p>
                      </a:txBody>
                      <a:tcPr/>
                    </a:tc>
                    <a:tc>
                      <a:txBody>
                        <a:bodyPr/>
                        <a:lstStyle/>
                        <a:p>
                          <a:r>
                            <a:rPr lang="en-US" altLang="ko-Kore-KR" dirty="0"/>
                            <a:t>O</a:t>
                          </a:r>
                          <a:endParaRPr lang="ko-Kore-KR" altLang="en-US" dirty="0"/>
                        </a:p>
                      </a:txBody>
                      <a:tcPr/>
                    </a:tc>
                    <a:tc>
                      <a:txBody>
                        <a:bodyPr/>
                        <a:lstStyle/>
                        <a:p>
                          <a:endParaRPr lang="ko-Kore-KR"/>
                        </a:p>
                      </a:txBody>
                      <a:tcPr>
                        <a:blipFill>
                          <a:blip r:embed="rId2"/>
                          <a:stretch>
                            <a:fillRect l="-222660" t="-303333" r="-985" b="-120000"/>
                          </a:stretch>
                        </a:blipFill>
                      </a:tcPr>
                    </a:tc>
                    <a:extLst>
                      <a:ext uri="{0D108BD9-81ED-4DB2-BD59-A6C34878D82A}">
                        <a16:rowId xmlns:a16="http://schemas.microsoft.com/office/drawing/2014/main" val="2684392237"/>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dirty="0"/>
                            <a:t>RAD DAP</a:t>
                          </a:r>
                          <a:endParaRPr lang="ko-Kore-KR" altLang="en-US" dirty="0"/>
                        </a:p>
                      </a:txBody>
                      <a:tcPr/>
                    </a:tc>
                    <a:tc>
                      <a:txBody>
                        <a:bodyPr/>
                        <a:lstStyle/>
                        <a:p>
                          <a:r>
                            <a:rPr lang="en-US" altLang="ko-Kore-KR" dirty="0"/>
                            <a:t>O</a:t>
                          </a:r>
                          <a:endParaRPr lang="ko-Kore-KR" altLang="en-US" dirty="0"/>
                        </a:p>
                      </a:txBody>
                      <a:tcPr/>
                    </a:tc>
                    <a:tc>
                      <a:txBody>
                        <a:bodyPr/>
                        <a:lstStyle/>
                        <a:p>
                          <a:endParaRPr lang="ko-Kore-KR"/>
                        </a:p>
                      </a:txBody>
                      <a:tcPr>
                        <a:blipFill>
                          <a:blip r:embed="rId2"/>
                          <a:stretch>
                            <a:fillRect l="-222660" t="-417241" r="-985" b="-24138"/>
                          </a:stretch>
                        </a:blipFill>
                      </a:tcPr>
                    </a:tc>
                    <a:extLst>
                      <a:ext uri="{0D108BD9-81ED-4DB2-BD59-A6C34878D82A}">
                        <a16:rowId xmlns:a16="http://schemas.microsoft.com/office/drawing/2014/main" val="725369515"/>
                      </a:ext>
                    </a:extLst>
                  </a:tr>
                </a:tbl>
              </a:graphicData>
            </a:graphic>
          </p:graphicFrame>
        </mc:Fallback>
      </mc:AlternateContent>
    </p:spTree>
    <p:extLst>
      <p:ext uri="{BB962C8B-B14F-4D97-AF65-F5344CB8AC3E}">
        <p14:creationId xmlns:p14="http://schemas.microsoft.com/office/powerpoint/2010/main" val="890513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DDE765-3E51-C541-86F0-CFA514AC0CA0}"/>
              </a:ext>
            </a:extLst>
          </p:cNvPr>
          <p:cNvSpPr>
            <a:spLocks noGrp="1"/>
          </p:cNvSpPr>
          <p:nvPr>
            <p:ph type="title"/>
          </p:nvPr>
        </p:nvSpPr>
        <p:spPr/>
        <p:txBody>
          <a:bodyPr/>
          <a:lstStyle/>
          <a:p>
            <a:r>
              <a:rPr kumimoji="1" lang="en-US" altLang="ko-Kore-KR" dirty="0"/>
              <a:t>Conclusion</a:t>
            </a:r>
            <a:endParaRPr kumimoji="1" lang="ko-Kore-KR" altLang="en-US" dirty="0"/>
          </a:p>
        </p:txBody>
      </p:sp>
      <p:sp>
        <p:nvSpPr>
          <p:cNvPr id="3" name="내용 개체 틀 2">
            <a:extLst>
              <a:ext uri="{FF2B5EF4-FFF2-40B4-BE49-F238E27FC236}">
                <a16:creationId xmlns:a16="http://schemas.microsoft.com/office/drawing/2014/main" id="{F3DC6C02-F4F2-8841-98CE-370EC374BC4B}"/>
              </a:ext>
            </a:extLst>
          </p:cNvPr>
          <p:cNvSpPr>
            <a:spLocks noGrp="1"/>
          </p:cNvSpPr>
          <p:nvPr>
            <p:ph idx="1"/>
          </p:nvPr>
        </p:nvSpPr>
        <p:spPr/>
        <p:txBody>
          <a:bodyPr/>
          <a:lstStyle/>
          <a:p>
            <a:r>
              <a:rPr lang="ko-KR" altLang="en-US" dirty="0"/>
              <a:t>제안한 모델 중에는 </a:t>
            </a:r>
            <a:r>
              <a:rPr lang="en-US" altLang="ko-KR" dirty="0"/>
              <a:t>Autoregressive flow </a:t>
            </a:r>
            <a:r>
              <a:rPr lang="ko-KR" altLang="en-US" dirty="0"/>
              <a:t>모델에 </a:t>
            </a:r>
            <a:r>
              <a:rPr lang="en-US" altLang="ko-KR" dirty="0" err="1"/>
              <a:t>Nueral</a:t>
            </a:r>
            <a:r>
              <a:rPr lang="en-US" altLang="ko-KR" dirty="0"/>
              <a:t> Spline</a:t>
            </a:r>
            <a:r>
              <a:rPr lang="ko-KR" altLang="en-US" dirty="0"/>
              <a:t>을 적용한 것이 가장 성능이 좋았다</a:t>
            </a:r>
            <a:r>
              <a:rPr lang="en-US" altLang="ko-KR" dirty="0"/>
              <a:t>.</a:t>
            </a:r>
          </a:p>
          <a:p>
            <a:r>
              <a:rPr lang="ko-KR" altLang="en-US" dirty="0"/>
              <a:t>하지만 </a:t>
            </a:r>
            <a:r>
              <a:rPr lang="en-US" altLang="ko-KR" dirty="0"/>
              <a:t>Flow</a:t>
            </a:r>
            <a:r>
              <a:rPr lang="ko-KR" altLang="en-US" dirty="0"/>
              <a:t>기반 </a:t>
            </a:r>
            <a:r>
              <a:rPr lang="en-US" altLang="ko-KR" dirty="0"/>
              <a:t>predictor</a:t>
            </a:r>
            <a:r>
              <a:rPr lang="ko-KR" altLang="en-US" dirty="0"/>
              <a:t>보다 </a:t>
            </a:r>
            <a:r>
              <a:rPr lang="en-US" altLang="ko-KR" dirty="0"/>
              <a:t>deterministic</a:t>
            </a:r>
            <a:r>
              <a:rPr lang="ko-KR" altLang="en-US" dirty="0"/>
              <a:t>한 </a:t>
            </a:r>
            <a:r>
              <a:rPr lang="en-US" altLang="ko-KR" dirty="0"/>
              <a:t>predictor</a:t>
            </a:r>
            <a:r>
              <a:rPr lang="ko-KR" altLang="en-US" dirty="0" err="1"/>
              <a:t>를</a:t>
            </a:r>
            <a:r>
              <a:rPr lang="ko-KR" altLang="en-US" dirty="0"/>
              <a:t> 추가한 것이 성능이 더 좋았다</a:t>
            </a:r>
            <a:r>
              <a:rPr lang="en-US" altLang="ko-KR" dirty="0"/>
              <a:t>.</a:t>
            </a:r>
          </a:p>
          <a:p>
            <a:endParaRPr kumimoji="1" lang="en-US" altLang="ko-Kore-KR" dirty="0"/>
          </a:p>
          <a:p>
            <a:r>
              <a:rPr kumimoji="1" lang="en-US" altLang="ko-KR" dirty="0"/>
              <a:t>Contribution</a:t>
            </a:r>
            <a:r>
              <a:rPr kumimoji="1" lang="ko-KR" altLang="en-US" dirty="0"/>
              <a:t> 정리</a:t>
            </a:r>
            <a:endParaRPr kumimoji="1" lang="en-US" altLang="ko-KR" dirty="0"/>
          </a:p>
          <a:p>
            <a:pPr lvl="1"/>
            <a:r>
              <a:rPr lang="en-US" altLang="ko-Kore-KR" dirty="0"/>
              <a:t>Generative model</a:t>
            </a:r>
            <a:r>
              <a:rPr lang="ko-KR" altLang="en-US" dirty="0"/>
              <a:t>에 </a:t>
            </a:r>
            <a:r>
              <a:rPr lang="en-US" altLang="ko-KR" dirty="0"/>
              <a:t>Energy, Pitch</a:t>
            </a:r>
            <a:r>
              <a:rPr lang="ko-KR" altLang="en-US" dirty="0" err="1"/>
              <a:t>를</a:t>
            </a:r>
            <a:r>
              <a:rPr lang="ko-KR" altLang="en-US" dirty="0"/>
              <a:t> 예측하는 </a:t>
            </a:r>
            <a:r>
              <a:rPr lang="en-US" altLang="ko-KR" dirty="0"/>
              <a:t>Generative module </a:t>
            </a:r>
            <a:r>
              <a:rPr lang="ko-KR" altLang="en-US" dirty="0"/>
              <a:t>추가</a:t>
            </a:r>
            <a:endParaRPr lang="en-US" altLang="ko-KR" dirty="0"/>
          </a:p>
          <a:p>
            <a:pPr lvl="1"/>
            <a:r>
              <a:rPr lang="ko-KR" altLang="en-US" dirty="0"/>
              <a:t>거기서 어려운 점인 </a:t>
            </a:r>
            <a:r>
              <a:rPr lang="en-US" altLang="ko-KR" dirty="0"/>
              <a:t>Low dimensionality </a:t>
            </a:r>
            <a:r>
              <a:rPr lang="ko-KR" altLang="en-US" dirty="0"/>
              <a:t>와 </a:t>
            </a:r>
            <a:r>
              <a:rPr lang="en-US" altLang="ko-KR" dirty="0"/>
              <a:t>Discontinuity</a:t>
            </a:r>
            <a:r>
              <a:rPr lang="ko-KR" altLang="en-US" dirty="0"/>
              <a:t>에 대한 해결방안을 제시</a:t>
            </a:r>
            <a:endParaRPr lang="en-US" altLang="ko-KR" dirty="0"/>
          </a:p>
          <a:p>
            <a:pPr lvl="1"/>
            <a:endParaRPr kumimoji="1" lang="en-US" altLang="ko-Kore-KR" dirty="0"/>
          </a:p>
          <a:p>
            <a:r>
              <a:rPr kumimoji="1" lang="ko-Kore-KR" altLang="en-US" dirty="0"/>
              <a:t>아쉬운</a:t>
            </a:r>
            <a:r>
              <a:rPr kumimoji="1" lang="ko-KR" altLang="en-US" dirty="0"/>
              <a:t> 점은</a:t>
            </a:r>
            <a:endParaRPr kumimoji="1" lang="en-US" altLang="ko-KR" dirty="0"/>
          </a:p>
          <a:p>
            <a:pPr lvl="1"/>
            <a:r>
              <a:rPr lang="ko-KR" altLang="en-US" dirty="0"/>
              <a:t>실제 성능은 </a:t>
            </a:r>
            <a:r>
              <a:rPr lang="en-US" altLang="ko-KR" dirty="0"/>
              <a:t>Flow </a:t>
            </a:r>
            <a:r>
              <a:rPr lang="ko-KR" altLang="en-US" dirty="0"/>
              <a:t>기반 모듈보다 </a:t>
            </a:r>
            <a:r>
              <a:rPr lang="en-US" altLang="ko-KR" dirty="0"/>
              <a:t>Deterministic predictor</a:t>
            </a:r>
            <a:r>
              <a:rPr lang="ko-KR" altLang="en-US" dirty="0" err="1"/>
              <a:t>를</a:t>
            </a:r>
            <a:r>
              <a:rPr lang="ko-KR" altLang="en-US" dirty="0"/>
              <a:t> 추가한 것이 성능이 더 좋았음</a:t>
            </a:r>
            <a:endParaRPr kumimoji="1" lang="ko-Kore-KR" altLang="en-US" dirty="0"/>
          </a:p>
        </p:txBody>
      </p:sp>
      <p:sp>
        <p:nvSpPr>
          <p:cNvPr id="4" name="슬라이드 번호 개체 틀 3">
            <a:extLst>
              <a:ext uri="{FF2B5EF4-FFF2-40B4-BE49-F238E27FC236}">
                <a16:creationId xmlns:a16="http://schemas.microsoft.com/office/drawing/2014/main" id="{8F6BB01E-69EF-B444-AB6E-CBD7A28DE2B1}"/>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25</a:t>
            </a:fld>
            <a:endParaRPr lang="en-US" altLang="ko-KR" dirty="0"/>
          </a:p>
        </p:txBody>
      </p:sp>
    </p:spTree>
    <p:extLst>
      <p:ext uri="{BB962C8B-B14F-4D97-AF65-F5344CB8AC3E}">
        <p14:creationId xmlns:p14="http://schemas.microsoft.com/office/powerpoint/2010/main" val="85266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D45143D-FD6C-1F49-AC7C-1798E9EAA28C}"/>
              </a:ext>
            </a:extLst>
          </p:cNvPr>
          <p:cNvSpPr>
            <a:spLocks noGrp="1"/>
          </p:cNvSpPr>
          <p:nvPr>
            <p:ph type="title"/>
          </p:nvPr>
        </p:nvSpPr>
        <p:spPr/>
        <p:txBody>
          <a:bodyPr/>
          <a:lstStyle/>
          <a:p>
            <a:r>
              <a:rPr kumimoji="1" lang="ko-Kore-KR" altLang="en-US" dirty="0"/>
              <a:t>적용</a:t>
            </a:r>
            <a:r>
              <a:rPr kumimoji="1" lang="ko-KR" altLang="en-US" dirty="0"/>
              <a:t> </a:t>
            </a:r>
            <a:r>
              <a:rPr kumimoji="1" lang="en-US" altLang="ko-KR" dirty="0"/>
              <a:t>point</a:t>
            </a:r>
            <a:endParaRPr kumimoji="1" lang="ko-Kore-KR" altLang="en-US" dirty="0"/>
          </a:p>
        </p:txBody>
      </p:sp>
      <p:sp>
        <p:nvSpPr>
          <p:cNvPr id="3" name="내용 개체 틀 2">
            <a:extLst>
              <a:ext uri="{FF2B5EF4-FFF2-40B4-BE49-F238E27FC236}">
                <a16:creationId xmlns:a16="http://schemas.microsoft.com/office/drawing/2014/main" id="{28CA1AC9-2771-2D4E-AFD0-2418F1E28172}"/>
              </a:ext>
            </a:extLst>
          </p:cNvPr>
          <p:cNvSpPr>
            <a:spLocks noGrp="1"/>
          </p:cNvSpPr>
          <p:nvPr>
            <p:ph idx="1"/>
          </p:nvPr>
        </p:nvSpPr>
        <p:spPr/>
        <p:txBody>
          <a:bodyPr/>
          <a:lstStyle/>
          <a:p>
            <a:r>
              <a:rPr kumimoji="1" lang="ko-Kore-KR" altLang="en-US" dirty="0"/>
              <a:t>감정</a:t>
            </a:r>
            <a:r>
              <a:rPr kumimoji="1" lang="ko-KR" altLang="en-US" dirty="0"/>
              <a:t> 생성 모델</a:t>
            </a:r>
            <a:endParaRPr kumimoji="1" lang="en-US" altLang="ko-KR" dirty="0"/>
          </a:p>
          <a:p>
            <a:pPr lvl="1"/>
            <a:r>
              <a:rPr lang="ko-KR" altLang="en-US" dirty="0"/>
              <a:t>감정을 </a:t>
            </a:r>
            <a:r>
              <a:rPr lang="en-US" altLang="ko-KR" dirty="0"/>
              <a:t>Flow </a:t>
            </a:r>
            <a:r>
              <a:rPr lang="ko-KR" altLang="en-US" dirty="0"/>
              <a:t>기반으로 생성하는 방법</a:t>
            </a:r>
            <a:r>
              <a:rPr lang="en-US" altLang="ko-KR" dirty="0"/>
              <a:t>?</a:t>
            </a:r>
          </a:p>
          <a:p>
            <a:pPr lvl="1"/>
            <a:r>
              <a:rPr lang="en-US" altLang="ko-KR" dirty="0"/>
              <a:t>Deterministic</a:t>
            </a:r>
            <a:r>
              <a:rPr lang="ko-KR" altLang="en-US" dirty="0"/>
              <a:t>한 방법이 더 쉽고</a:t>
            </a:r>
            <a:r>
              <a:rPr lang="en-US" altLang="ko-KR" dirty="0"/>
              <a:t>,</a:t>
            </a:r>
            <a:r>
              <a:rPr lang="ko-KR" altLang="en-US" dirty="0"/>
              <a:t> 잘 된다는 결과가 있었으므로 </a:t>
            </a:r>
            <a:endParaRPr lang="en-US" altLang="ko-KR" dirty="0"/>
          </a:p>
          <a:p>
            <a:pPr lvl="1"/>
            <a:r>
              <a:rPr lang="ko-KR" altLang="en-US" dirty="0"/>
              <a:t>생성 쪽에서 성능을 높이는 방법에 대한 연구가 더 필요</a:t>
            </a:r>
            <a:endParaRPr lang="en-US" altLang="ko-KR" dirty="0"/>
          </a:p>
          <a:p>
            <a:pPr lvl="1"/>
            <a:endParaRPr kumimoji="1" lang="ko-Kore-KR" altLang="en-US" dirty="0"/>
          </a:p>
        </p:txBody>
      </p:sp>
      <p:sp>
        <p:nvSpPr>
          <p:cNvPr id="4" name="슬라이드 번호 개체 틀 3">
            <a:extLst>
              <a:ext uri="{FF2B5EF4-FFF2-40B4-BE49-F238E27FC236}">
                <a16:creationId xmlns:a16="http://schemas.microsoft.com/office/drawing/2014/main" id="{36A91463-2E9F-194C-A23B-925FD36BC93E}"/>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26</a:t>
            </a:fld>
            <a:endParaRPr lang="en-US" altLang="ko-KR" dirty="0"/>
          </a:p>
        </p:txBody>
      </p:sp>
    </p:spTree>
    <p:extLst>
      <p:ext uri="{BB962C8B-B14F-4D97-AF65-F5344CB8AC3E}">
        <p14:creationId xmlns:p14="http://schemas.microsoft.com/office/powerpoint/2010/main" val="3277934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dirty="0"/>
              <a:t>끝</a:t>
            </a:r>
          </a:p>
        </p:txBody>
      </p:sp>
      <p:sp>
        <p:nvSpPr>
          <p:cNvPr id="3" name="내용 개체 틀 2"/>
          <p:cNvSpPr>
            <a:spLocks noGrp="1"/>
          </p:cNvSpPr>
          <p:nvPr>
            <p:ph idx="1"/>
          </p:nvPr>
        </p:nvSpPr>
        <p:spPr>
          <a:xfrm>
            <a:off x="376704" y="3284984"/>
            <a:ext cx="9256712" cy="3058666"/>
          </a:xfrm>
        </p:spPr>
        <p:txBody>
          <a:bodyPr/>
          <a:lstStyle/>
          <a:p>
            <a:pPr marL="0" indent="0" algn="ctr">
              <a:buNone/>
            </a:pPr>
            <a:r>
              <a:rPr kumimoji="1" lang="ko-KR" altLang="en-US" sz="4400" dirty="0"/>
              <a:t>감사합니다</a:t>
            </a:r>
            <a:r>
              <a:rPr kumimoji="1" lang="en-US" altLang="ko-KR" sz="4400" dirty="0"/>
              <a:t>.</a:t>
            </a:r>
            <a:endParaRPr kumimoji="1" lang="ko-KR" altLang="en-US" sz="4400" dirty="0"/>
          </a:p>
        </p:txBody>
      </p:sp>
      <p:sp>
        <p:nvSpPr>
          <p:cNvPr id="4" name="슬라이드 번호 개체 틀 3"/>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27</a:t>
            </a:fld>
            <a:endParaRPr lang="en-US" altLang="ko-KR" dirty="0"/>
          </a:p>
        </p:txBody>
      </p:sp>
    </p:spTree>
    <p:extLst>
      <p:ext uri="{BB962C8B-B14F-4D97-AF65-F5344CB8AC3E}">
        <p14:creationId xmlns:p14="http://schemas.microsoft.com/office/powerpoint/2010/main" val="1680951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DA49E5-66FC-9A4B-A682-1AD909DF90DB}"/>
              </a:ext>
            </a:extLst>
          </p:cNvPr>
          <p:cNvSpPr>
            <a:spLocks noGrp="1"/>
          </p:cNvSpPr>
          <p:nvPr>
            <p:ph type="title"/>
          </p:nvPr>
        </p:nvSpPr>
        <p:spPr/>
        <p:txBody>
          <a:bodyPr/>
          <a:lstStyle/>
          <a:p>
            <a:r>
              <a:rPr lang="en-US" altLang="ko-Kore-KR" dirty="0"/>
              <a:t>Overview</a:t>
            </a:r>
            <a:endParaRPr kumimoji="1" lang="ko-Kore-KR" altLang="en-US" dirty="0"/>
          </a:p>
        </p:txBody>
      </p:sp>
      <p:sp>
        <p:nvSpPr>
          <p:cNvPr id="3" name="내용 개체 틀 2">
            <a:extLst>
              <a:ext uri="{FF2B5EF4-FFF2-40B4-BE49-F238E27FC236}">
                <a16:creationId xmlns:a16="http://schemas.microsoft.com/office/drawing/2014/main" id="{6230BA6B-5368-4345-A49D-0D476DD3CA10}"/>
              </a:ext>
            </a:extLst>
          </p:cNvPr>
          <p:cNvSpPr>
            <a:spLocks noGrp="1"/>
          </p:cNvSpPr>
          <p:nvPr>
            <p:ph idx="1"/>
          </p:nvPr>
        </p:nvSpPr>
        <p:spPr/>
        <p:txBody>
          <a:bodyPr/>
          <a:lstStyle/>
          <a:p>
            <a:r>
              <a:rPr lang="en-US" altLang="ko-Kore-KR" dirty="0"/>
              <a:t>Text2Mel Model</a:t>
            </a:r>
          </a:p>
          <a:p>
            <a:endParaRPr lang="en-US" altLang="ko-Kore-KR" dirty="0"/>
          </a:p>
          <a:p>
            <a:r>
              <a:rPr lang="en-US" altLang="ko-Kore-KR" dirty="0" err="1"/>
              <a:t>Pitch,Energy</a:t>
            </a:r>
            <a:r>
              <a:rPr lang="ko-KR" altLang="en-US" dirty="0"/>
              <a:t>에 대한 </a:t>
            </a:r>
            <a:r>
              <a:rPr lang="en-US" altLang="ko-KR" dirty="0"/>
              <a:t>fine-grained</a:t>
            </a:r>
            <a:r>
              <a:rPr lang="ko-KR" altLang="en-US" dirty="0"/>
              <a:t>한 조정이 가능한 </a:t>
            </a:r>
            <a:r>
              <a:rPr lang="en-US" altLang="ko-KR" dirty="0"/>
              <a:t>Generative TTS</a:t>
            </a:r>
            <a:r>
              <a:rPr lang="ko-KR" altLang="en-US" dirty="0"/>
              <a:t> 모델을 제안</a:t>
            </a:r>
            <a:endParaRPr lang="en-US" altLang="ko-KR" dirty="0"/>
          </a:p>
          <a:p>
            <a:endParaRPr lang="en-US" altLang="ko-KR" dirty="0"/>
          </a:p>
          <a:p>
            <a:r>
              <a:rPr lang="ko-KR" altLang="en-US" dirty="0"/>
              <a:t>기존 </a:t>
            </a:r>
            <a:r>
              <a:rPr lang="en-US" altLang="ko-KR" dirty="0"/>
              <a:t>RADTTS</a:t>
            </a:r>
            <a:r>
              <a:rPr lang="ko-KR" altLang="en-US" dirty="0"/>
              <a:t>에 </a:t>
            </a:r>
            <a:r>
              <a:rPr lang="en-US" altLang="ko-KR" dirty="0"/>
              <a:t>pitch, energy</a:t>
            </a:r>
            <a:r>
              <a:rPr lang="ko-KR" altLang="en-US" dirty="0" err="1"/>
              <a:t>를</a:t>
            </a:r>
            <a:r>
              <a:rPr lang="ko-KR" altLang="en-US" dirty="0"/>
              <a:t> </a:t>
            </a:r>
            <a:r>
              <a:rPr lang="en-US" altLang="ko-KR" dirty="0"/>
              <a:t>predict</a:t>
            </a:r>
            <a:r>
              <a:rPr lang="ko-KR" altLang="en-US" dirty="0"/>
              <a:t>하는 부분을 따로 구성해서 추가</a:t>
            </a:r>
            <a:endParaRPr lang="en-US" altLang="ko-KR" dirty="0"/>
          </a:p>
          <a:p>
            <a:pPr lvl="1">
              <a:buFont typeface="Symbol" pitchFamily="2" charset="2"/>
              <a:buChar char="Þ"/>
            </a:pPr>
            <a:r>
              <a:rPr lang="en-US" altLang="ko-KR" dirty="0"/>
              <a:t>RADTTS++</a:t>
            </a:r>
          </a:p>
          <a:p>
            <a:pPr marL="476250" lvl="1" indent="0">
              <a:buNone/>
            </a:pPr>
            <a:endParaRPr lang="en-US" altLang="ko-KR" dirty="0"/>
          </a:p>
          <a:p>
            <a:r>
              <a:rPr lang="ko-KR" altLang="en-US" dirty="0"/>
              <a:t>이를 위해 </a:t>
            </a:r>
            <a:r>
              <a:rPr lang="en-US" altLang="ko-KR" dirty="0"/>
              <a:t>Pitch, Energy</a:t>
            </a:r>
            <a:r>
              <a:rPr lang="ko-KR" altLang="en-US" dirty="0"/>
              <a:t>의 </a:t>
            </a:r>
            <a:r>
              <a:rPr lang="en-US" altLang="ko-KR" dirty="0"/>
              <a:t>Distribution</a:t>
            </a:r>
            <a:r>
              <a:rPr lang="ko-KR" altLang="en-US" dirty="0"/>
              <a:t>을 </a:t>
            </a:r>
            <a:r>
              <a:rPr lang="en-US" altLang="ko-KR" dirty="0"/>
              <a:t>modeling</a:t>
            </a:r>
            <a:r>
              <a:rPr lang="ko-KR" altLang="en-US" dirty="0"/>
              <a:t>하는 모듈을 추가</a:t>
            </a:r>
            <a:endParaRPr lang="en-US" altLang="ko-KR" dirty="0"/>
          </a:p>
          <a:p>
            <a:pPr lvl="1"/>
            <a:r>
              <a:rPr lang="ko-KR" altLang="en-US" dirty="0"/>
              <a:t>두가지 모델링 방법을 제안 </a:t>
            </a:r>
            <a:r>
              <a:rPr lang="en-US" altLang="ko-KR" dirty="0"/>
              <a:t>:</a:t>
            </a:r>
            <a:r>
              <a:rPr lang="ko-KR" altLang="en-US" dirty="0"/>
              <a:t> </a:t>
            </a:r>
            <a:r>
              <a:rPr lang="en-US" altLang="ko-KR" dirty="0"/>
              <a:t>Bipartite flow / Autoregressive flow</a:t>
            </a:r>
          </a:p>
          <a:p>
            <a:pPr lvl="1"/>
            <a:r>
              <a:rPr lang="ko-KR" altLang="en-US" dirty="0"/>
              <a:t>성능 향상을 위해 기존 </a:t>
            </a:r>
            <a:r>
              <a:rPr lang="en-US" altLang="ko-KR" dirty="0"/>
              <a:t>normalizing flow</a:t>
            </a:r>
            <a:r>
              <a:rPr lang="ko-KR" altLang="en-US" dirty="0"/>
              <a:t> </a:t>
            </a:r>
            <a:r>
              <a:rPr lang="en-US" altLang="ko-KR" dirty="0"/>
              <a:t>framework</a:t>
            </a:r>
            <a:r>
              <a:rPr lang="ko-KR" altLang="en-US" dirty="0"/>
              <a:t>에서 사용하는 </a:t>
            </a:r>
            <a:r>
              <a:rPr lang="en-US" altLang="ko-KR" dirty="0"/>
              <a:t>affine-coupling</a:t>
            </a:r>
            <a:r>
              <a:rPr lang="ko-KR" altLang="en-US" dirty="0"/>
              <a:t>이 아닌 </a:t>
            </a:r>
            <a:r>
              <a:rPr lang="en-US" altLang="ko-KR" dirty="0"/>
              <a:t>neural spline flow </a:t>
            </a:r>
            <a:r>
              <a:rPr lang="ko-KR" altLang="en-US" dirty="0"/>
              <a:t>기법을 제안</a:t>
            </a:r>
            <a:endParaRPr lang="en-US" altLang="ko-KR" dirty="0"/>
          </a:p>
          <a:p>
            <a:pPr lvl="1"/>
            <a:endParaRPr lang="en-US" altLang="ko-KR" dirty="0"/>
          </a:p>
          <a:p>
            <a:r>
              <a:rPr lang="ko-Kore-KR" altLang="en-US" dirty="0"/>
              <a:t>결과적으로</a:t>
            </a:r>
            <a:r>
              <a:rPr lang="ko-KR" altLang="en-US" dirty="0"/>
              <a:t> </a:t>
            </a:r>
            <a:r>
              <a:rPr lang="en-US" altLang="ko-KR" dirty="0"/>
              <a:t>Fastspeech2</a:t>
            </a:r>
            <a:r>
              <a:rPr lang="ko-KR" altLang="en-US" dirty="0"/>
              <a:t>보다 좋은 성과 달성</a:t>
            </a:r>
            <a:endParaRPr lang="en-US" altLang="ko-KR" dirty="0"/>
          </a:p>
          <a:p>
            <a:pPr lvl="1"/>
            <a:r>
              <a:rPr lang="en-US" altLang="ko-KR" dirty="0"/>
              <a:t>Pairwise preference </a:t>
            </a:r>
            <a:r>
              <a:rPr lang="ko-KR" altLang="en-US" dirty="0"/>
              <a:t>결과</a:t>
            </a:r>
            <a:r>
              <a:rPr lang="en-US" altLang="ko-KR" dirty="0"/>
              <a:t>. MOS </a:t>
            </a:r>
            <a:r>
              <a:rPr lang="ko-KR" altLang="en-US" dirty="0"/>
              <a:t>평가는 따로 없음</a:t>
            </a:r>
            <a:endParaRPr lang="ko-Kore-KR" altLang="en-US" dirty="0"/>
          </a:p>
          <a:p>
            <a:endParaRPr kumimoji="1" lang="ko-Kore-KR" altLang="en-US" dirty="0"/>
          </a:p>
        </p:txBody>
      </p:sp>
      <p:sp>
        <p:nvSpPr>
          <p:cNvPr id="4" name="슬라이드 번호 개체 틀 3">
            <a:extLst>
              <a:ext uri="{FF2B5EF4-FFF2-40B4-BE49-F238E27FC236}">
                <a16:creationId xmlns:a16="http://schemas.microsoft.com/office/drawing/2014/main" id="{7CC198B9-E83E-DD4C-AC66-F287EB28EE8F}"/>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3</a:t>
            </a:fld>
            <a:endParaRPr lang="en-US" altLang="ko-KR" dirty="0"/>
          </a:p>
        </p:txBody>
      </p:sp>
    </p:spTree>
    <p:extLst>
      <p:ext uri="{BB962C8B-B14F-4D97-AF65-F5344CB8AC3E}">
        <p14:creationId xmlns:p14="http://schemas.microsoft.com/office/powerpoint/2010/main" val="4016583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F960BBB5-A1F6-884B-9EA5-3AFC7345E93F}"/>
              </a:ext>
            </a:extLst>
          </p:cNvPr>
          <p:cNvSpPr>
            <a:spLocks noGrp="1"/>
          </p:cNvSpPr>
          <p:nvPr>
            <p:ph type="title"/>
          </p:nvPr>
        </p:nvSpPr>
        <p:spPr>
          <a:xfrm>
            <a:off x="920552" y="404664"/>
            <a:ext cx="8490148" cy="720080"/>
          </a:xfrm>
        </p:spPr>
        <p:txBody>
          <a:bodyPr/>
          <a:lstStyle/>
          <a:p>
            <a:r>
              <a:rPr lang="en-US" altLang="ko-Kore-KR" dirty="0"/>
              <a:t>TTS Model</a:t>
            </a:r>
            <a:endParaRPr lang="ko-Kore-KR" altLang="en-US" dirty="0"/>
          </a:p>
        </p:txBody>
      </p:sp>
      <p:sp>
        <p:nvSpPr>
          <p:cNvPr id="6" name="텍스트 개체 틀 5">
            <a:extLst>
              <a:ext uri="{FF2B5EF4-FFF2-40B4-BE49-F238E27FC236}">
                <a16:creationId xmlns:a16="http://schemas.microsoft.com/office/drawing/2014/main" id="{FBB19AA1-692E-CB45-B707-31ABCC070F42}"/>
              </a:ext>
            </a:extLst>
          </p:cNvPr>
          <p:cNvSpPr>
            <a:spLocks noGrp="1"/>
          </p:cNvSpPr>
          <p:nvPr>
            <p:ph type="body" idx="1"/>
          </p:nvPr>
        </p:nvSpPr>
        <p:spPr>
          <a:xfrm>
            <a:off x="495300" y="1143526"/>
            <a:ext cx="4376738" cy="372804"/>
          </a:xfrm>
        </p:spPr>
        <p:txBody>
          <a:bodyPr/>
          <a:lstStyle/>
          <a:p>
            <a:r>
              <a:rPr lang="en-US" altLang="ko-Kore-KR" dirty="0"/>
              <a:t>Deterministic model</a:t>
            </a:r>
            <a:endParaRPr lang="ko-Kore-KR" altLang="en-US" dirty="0"/>
          </a:p>
        </p:txBody>
      </p:sp>
      <p:sp>
        <p:nvSpPr>
          <p:cNvPr id="7" name="내용 개체 틀 6">
            <a:extLst>
              <a:ext uri="{FF2B5EF4-FFF2-40B4-BE49-F238E27FC236}">
                <a16:creationId xmlns:a16="http://schemas.microsoft.com/office/drawing/2014/main" id="{228AE654-A05C-3D4F-9739-B8F6D52FFFC4}"/>
              </a:ext>
            </a:extLst>
          </p:cNvPr>
          <p:cNvSpPr>
            <a:spLocks noGrp="1"/>
          </p:cNvSpPr>
          <p:nvPr>
            <p:ph sz="half" idx="2"/>
          </p:nvPr>
        </p:nvSpPr>
        <p:spPr>
          <a:xfrm>
            <a:off x="495300" y="1516330"/>
            <a:ext cx="4376738" cy="4609833"/>
          </a:xfrm>
        </p:spPr>
        <p:txBody>
          <a:bodyPr/>
          <a:lstStyle/>
          <a:p>
            <a:r>
              <a:rPr lang="ko-KR" altLang="en-US" dirty="0"/>
              <a:t>동일한 </a:t>
            </a:r>
            <a:r>
              <a:rPr lang="en-US" altLang="ko-KR" dirty="0"/>
              <a:t>input</a:t>
            </a:r>
            <a:r>
              <a:rPr lang="ko-KR" altLang="en-US" dirty="0"/>
              <a:t>에 대해 동일한 </a:t>
            </a:r>
            <a:r>
              <a:rPr lang="en-US" altLang="ko-KR" dirty="0"/>
              <a:t>output</a:t>
            </a:r>
            <a:r>
              <a:rPr lang="ko-KR" altLang="en-US" dirty="0"/>
              <a:t>을 </a:t>
            </a:r>
            <a:r>
              <a:rPr lang="en-US" altLang="ko-KR" dirty="0"/>
              <a:t>return</a:t>
            </a:r>
            <a:endParaRPr lang="ko-Kore-KR" altLang="en-US" dirty="0"/>
          </a:p>
          <a:p>
            <a:r>
              <a:rPr lang="en-US" altLang="ko-Kore-KR" dirty="0"/>
              <a:t>Fastspeech2, Fastpitch</a:t>
            </a:r>
          </a:p>
          <a:p>
            <a:r>
              <a:rPr lang="ko-KR" altLang="en-US" dirty="0"/>
              <a:t>장점 </a:t>
            </a:r>
            <a:r>
              <a:rPr lang="en-US" altLang="ko-KR" dirty="0"/>
              <a:t>:</a:t>
            </a:r>
            <a:r>
              <a:rPr lang="ko-KR" altLang="en-US" dirty="0"/>
              <a:t> </a:t>
            </a:r>
            <a:r>
              <a:rPr lang="en-US" altLang="ko-KR" dirty="0"/>
              <a:t>factorized</a:t>
            </a:r>
          </a:p>
          <a:p>
            <a:pPr lvl="1"/>
            <a:r>
              <a:rPr lang="en-US" altLang="ko-KR" dirty="0"/>
              <a:t>Fine-grained control</a:t>
            </a:r>
            <a:r>
              <a:rPr lang="ko-KR" altLang="en-US" dirty="0"/>
              <a:t>이 가능해서 </a:t>
            </a:r>
            <a:r>
              <a:rPr lang="en-US" altLang="ko-KR" dirty="0"/>
              <a:t>cross speaker transfer</a:t>
            </a:r>
            <a:r>
              <a:rPr lang="ko-KR" altLang="en-US" dirty="0"/>
              <a:t> 등 </a:t>
            </a:r>
            <a:r>
              <a:rPr lang="en-US" altLang="ko-KR" dirty="0"/>
              <a:t>acoustic feature</a:t>
            </a:r>
            <a:r>
              <a:rPr lang="ko-KR" altLang="en-US" dirty="0"/>
              <a:t>들을 조정하는 다양한 </a:t>
            </a:r>
            <a:r>
              <a:rPr lang="en-US" altLang="ko-KR" dirty="0"/>
              <a:t>application</a:t>
            </a:r>
            <a:r>
              <a:rPr lang="ko-KR" altLang="en-US" dirty="0"/>
              <a:t>이 가능</a:t>
            </a:r>
            <a:endParaRPr lang="en-US" altLang="ko-KR" dirty="0"/>
          </a:p>
          <a:p>
            <a:r>
              <a:rPr lang="ko-KR" altLang="en-US" dirty="0"/>
              <a:t>단점 </a:t>
            </a:r>
            <a:r>
              <a:rPr lang="en-US" altLang="ko-KR" dirty="0"/>
              <a:t>: </a:t>
            </a:r>
            <a:r>
              <a:rPr lang="ko-KR" altLang="en-US" dirty="0"/>
              <a:t>다양하지 않은 </a:t>
            </a:r>
            <a:r>
              <a:rPr lang="en-US" altLang="ko-KR" dirty="0"/>
              <a:t>output</a:t>
            </a:r>
          </a:p>
          <a:p>
            <a:pPr lvl="1"/>
            <a:r>
              <a:rPr lang="ko-KR" altLang="en-US" dirty="0"/>
              <a:t>매번 같은 음성을 생성</a:t>
            </a:r>
            <a:endParaRPr lang="en-US" altLang="ko-KR" dirty="0"/>
          </a:p>
          <a:p>
            <a:pPr lvl="1"/>
            <a:endParaRPr lang="ko-Kore-KR" altLang="en-US" dirty="0"/>
          </a:p>
        </p:txBody>
      </p:sp>
      <p:sp>
        <p:nvSpPr>
          <p:cNvPr id="8" name="텍스트 개체 틀 7">
            <a:extLst>
              <a:ext uri="{FF2B5EF4-FFF2-40B4-BE49-F238E27FC236}">
                <a16:creationId xmlns:a16="http://schemas.microsoft.com/office/drawing/2014/main" id="{E6B03A63-FA77-1649-8FDF-3A80624B72E4}"/>
              </a:ext>
            </a:extLst>
          </p:cNvPr>
          <p:cNvSpPr>
            <a:spLocks noGrp="1"/>
          </p:cNvSpPr>
          <p:nvPr>
            <p:ph type="body" sz="quarter" idx="3"/>
          </p:nvPr>
        </p:nvSpPr>
        <p:spPr>
          <a:xfrm>
            <a:off x="4953000" y="1130337"/>
            <a:ext cx="4378325" cy="399181"/>
          </a:xfrm>
        </p:spPr>
        <p:txBody>
          <a:bodyPr/>
          <a:lstStyle/>
          <a:p>
            <a:r>
              <a:rPr lang="en-US" altLang="ko-Kore-KR" dirty="0"/>
              <a:t>Generative model</a:t>
            </a:r>
            <a:endParaRPr lang="ko-Kore-KR" altLang="en-US" dirty="0"/>
          </a:p>
        </p:txBody>
      </p:sp>
      <p:sp>
        <p:nvSpPr>
          <p:cNvPr id="9" name="내용 개체 틀 8">
            <a:extLst>
              <a:ext uri="{FF2B5EF4-FFF2-40B4-BE49-F238E27FC236}">
                <a16:creationId xmlns:a16="http://schemas.microsoft.com/office/drawing/2014/main" id="{5EBB8EE5-52DA-8149-B9CB-B6C132CC42EC}"/>
              </a:ext>
            </a:extLst>
          </p:cNvPr>
          <p:cNvSpPr>
            <a:spLocks noGrp="1"/>
          </p:cNvSpPr>
          <p:nvPr>
            <p:ph sz="quarter" idx="4"/>
          </p:nvPr>
        </p:nvSpPr>
        <p:spPr>
          <a:xfrm>
            <a:off x="5032375" y="1529518"/>
            <a:ext cx="4378325" cy="4596645"/>
          </a:xfrm>
        </p:spPr>
        <p:txBody>
          <a:bodyPr/>
          <a:lstStyle/>
          <a:p>
            <a:r>
              <a:rPr lang="ko-KR" altLang="en-US" dirty="0"/>
              <a:t>동일한 </a:t>
            </a:r>
            <a:r>
              <a:rPr lang="en-US" altLang="ko-KR" dirty="0"/>
              <a:t>input</a:t>
            </a:r>
            <a:r>
              <a:rPr lang="ko-KR" altLang="en-US" dirty="0"/>
              <a:t>에</a:t>
            </a:r>
            <a:r>
              <a:rPr lang="en-US" altLang="ko-KR" dirty="0"/>
              <a:t> </a:t>
            </a:r>
            <a:r>
              <a:rPr lang="ko-KR" altLang="en-US" dirty="0"/>
              <a:t>다른 </a:t>
            </a:r>
            <a:r>
              <a:rPr lang="en-US" altLang="ko-KR" dirty="0"/>
              <a:t>output</a:t>
            </a:r>
            <a:r>
              <a:rPr lang="ko-KR" altLang="en-US" dirty="0"/>
              <a:t>을 </a:t>
            </a:r>
            <a:r>
              <a:rPr lang="en-US" altLang="ko-KR" dirty="0"/>
              <a:t>return</a:t>
            </a:r>
            <a:r>
              <a:rPr lang="ko-KR" altLang="en-US" dirty="0"/>
              <a:t>하는 것이 가능</a:t>
            </a:r>
            <a:endParaRPr lang="en-US" altLang="ko-KR" dirty="0"/>
          </a:p>
          <a:p>
            <a:r>
              <a:rPr lang="en-US" altLang="ko-Kore-KR" dirty="0" err="1"/>
              <a:t>GlowTTS</a:t>
            </a:r>
            <a:r>
              <a:rPr lang="en-US" altLang="ko-Kore-KR" dirty="0"/>
              <a:t>, RADTTS</a:t>
            </a:r>
          </a:p>
          <a:p>
            <a:r>
              <a:rPr lang="ko-KR" altLang="en-US" dirty="0"/>
              <a:t>장점 </a:t>
            </a:r>
            <a:r>
              <a:rPr lang="en-US" altLang="ko-KR" dirty="0"/>
              <a:t>:</a:t>
            </a:r>
            <a:r>
              <a:rPr lang="ko-KR" altLang="en-US" dirty="0"/>
              <a:t> 다양한 </a:t>
            </a:r>
            <a:r>
              <a:rPr lang="en-US" altLang="ko-KR" dirty="0"/>
              <a:t>output </a:t>
            </a:r>
            <a:r>
              <a:rPr lang="ko-KR" altLang="en-US" dirty="0"/>
              <a:t>생성</a:t>
            </a:r>
            <a:endParaRPr lang="en-US" altLang="ko-KR" dirty="0"/>
          </a:p>
          <a:p>
            <a:pPr lvl="1"/>
            <a:r>
              <a:rPr lang="ko-KR" altLang="en-US" dirty="0"/>
              <a:t>사람은 같은 말을 해도 여러가지 방식으로 말함</a:t>
            </a:r>
            <a:endParaRPr lang="en-US" altLang="ko-KR" dirty="0"/>
          </a:p>
          <a:p>
            <a:pPr lvl="1"/>
            <a:r>
              <a:rPr lang="ko-KR" altLang="en-US" dirty="0"/>
              <a:t>좀 더 사람에 가까운 모델이라 할 수 있음</a:t>
            </a:r>
            <a:endParaRPr lang="en-US" altLang="ko-Kore-KR" dirty="0"/>
          </a:p>
          <a:p>
            <a:r>
              <a:rPr lang="ko-Kore-KR" altLang="en-US" dirty="0"/>
              <a:t>단점</a:t>
            </a:r>
            <a:r>
              <a:rPr lang="ko-KR" altLang="en-US" dirty="0"/>
              <a:t> </a:t>
            </a:r>
            <a:r>
              <a:rPr lang="en-US" altLang="ko-KR" dirty="0"/>
              <a:t>:</a:t>
            </a:r>
            <a:r>
              <a:rPr lang="ko-KR" altLang="en-US" dirty="0"/>
              <a:t> </a:t>
            </a:r>
            <a:r>
              <a:rPr lang="en-US" altLang="ko-KR" dirty="0"/>
              <a:t>not factorized</a:t>
            </a:r>
          </a:p>
          <a:p>
            <a:pPr lvl="1"/>
            <a:r>
              <a:rPr lang="en-US" altLang="ko-KR" dirty="0"/>
              <a:t>Fine-grained adjusting</a:t>
            </a:r>
            <a:r>
              <a:rPr lang="ko-KR" altLang="en-US" dirty="0"/>
              <a:t>이 불가</a:t>
            </a:r>
            <a:endParaRPr lang="en-US" altLang="ko-KR" dirty="0"/>
          </a:p>
          <a:p>
            <a:pPr lvl="1"/>
            <a:endParaRPr lang="ko-Kore-KR" altLang="en-US" dirty="0"/>
          </a:p>
        </p:txBody>
      </p:sp>
      <p:sp>
        <p:nvSpPr>
          <p:cNvPr id="4" name="슬라이드 번호 개체 틀 3">
            <a:extLst>
              <a:ext uri="{FF2B5EF4-FFF2-40B4-BE49-F238E27FC236}">
                <a16:creationId xmlns:a16="http://schemas.microsoft.com/office/drawing/2014/main" id="{B4E1D4F3-FAE8-F545-A913-2E3C5734EC32}"/>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4</a:t>
            </a:fld>
            <a:endParaRPr lang="en-US" altLang="ko-KR" dirty="0"/>
          </a:p>
        </p:txBody>
      </p:sp>
    </p:spTree>
    <p:extLst>
      <p:ext uri="{BB962C8B-B14F-4D97-AF65-F5344CB8AC3E}">
        <p14:creationId xmlns:p14="http://schemas.microsoft.com/office/powerpoint/2010/main" val="2779045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F960BBB5-A1F6-884B-9EA5-3AFC7345E93F}"/>
              </a:ext>
            </a:extLst>
          </p:cNvPr>
          <p:cNvSpPr>
            <a:spLocks noGrp="1"/>
          </p:cNvSpPr>
          <p:nvPr>
            <p:ph type="title"/>
          </p:nvPr>
        </p:nvSpPr>
        <p:spPr>
          <a:xfrm>
            <a:off x="920552" y="404664"/>
            <a:ext cx="8490148" cy="720080"/>
          </a:xfrm>
        </p:spPr>
        <p:txBody>
          <a:bodyPr/>
          <a:lstStyle/>
          <a:p>
            <a:r>
              <a:rPr lang="en-US" altLang="ko-Kore-KR" dirty="0"/>
              <a:t>TTS Model</a:t>
            </a:r>
            <a:endParaRPr lang="ko-Kore-KR" altLang="en-US" dirty="0"/>
          </a:p>
        </p:txBody>
      </p:sp>
      <p:sp>
        <p:nvSpPr>
          <p:cNvPr id="6" name="텍스트 개체 틀 5">
            <a:extLst>
              <a:ext uri="{FF2B5EF4-FFF2-40B4-BE49-F238E27FC236}">
                <a16:creationId xmlns:a16="http://schemas.microsoft.com/office/drawing/2014/main" id="{FBB19AA1-692E-CB45-B707-31ABCC070F42}"/>
              </a:ext>
            </a:extLst>
          </p:cNvPr>
          <p:cNvSpPr>
            <a:spLocks noGrp="1"/>
          </p:cNvSpPr>
          <p:nvPr>
            <p:ph type="body" idx="1"/>
          </p:nvPr>
        </p:nvSpPr>
        <p:spPr>
          <a:xfrm>
            <a:off x="495300" y="1786005"/>
            <a:ext cx="4376738" cy="372804"/>
          </a:xfrm>
        </p:spPr>
        <p:txBody>
          <a:bodyPr/>
          <a:lstStyle/>
          <a:p>
            <a:pPr marL="342900" indent="-342900">
              <a:buFont typeface="Arial" panose="020B0604020202020204" pitchFamily="34" charset="0"/>
              <a:buChar char="•"/>
            </a:pPr>
            <a:r>
              <a:rPr lang="en-US" altLang="ko-Kore-KR" dirty="0"/>
              <a:t>Deterministic model</a:t>
            </a:r>
            <a:endParaRPr lang="ko-Kore-KR" altLang="en-US" dirty="0"/>
          </a:p>
        </p:txBody>
      </p:sp>
      <p:sp>
        <p:nvSpPr>
          <p:cNvPr id="8" name="텍스트 개체 틀 7">
            <a:extLst>
              <a:ext uri="{FF2B5EF4-FFF2-40B4-BE49-F238E27FC236}">
                <a16:creationId xmlns:a16="http://schemas.microsoft.com/office/drawing/2014/main" id="{E6B03A63-FA77-1649-8FDF-3A80624B72E4}"/>
              </a:ext>
            </a:extLst>
          </p:cNvPr>
          <p:cNvSpPr>
            <a:spLocks noGrp="1"/>
          </p:cNvSpPr>
          <p:nvPr>
            <p:ph type="body" sz="quarter" idx="3"/>
          </p:nvPr>
        </p:nvSpPr>
        <p:spPr>
          <a:xfrm>
            <a:off x="4953000" y="1772816"/>
            <a:ext cx="4378325" cy="399181"/>
          </a:xfrm>
        </p:spPr>
        <p:txBody>
          <a:bodyPr/>
          <a:lstStyle/>
          <a:p>
            <a:pPr marL="342900" indent="-342900">
              <a:buFont typeface="Arial" panose="020B0604020202020204" pitchFamily="34" charset="0"/>
              <a:buChar char="•"/>
            </a:pPr>
            <a:r>
              <a:rPr lang="en-US" altLang="ko-Kore-KR" dirty="0"/>
              <a:t>Generative model</a:t>
            </a:r>
            <a:endParaRPr lang="ko-Kore-KR" altLang="en-US" dirty="0"/>
          </a:p>
        </p:txBody>
      </p:sp>
      <p:sp>
        <p:nvSpPr>
          <p:cNvPr id="4" name="슬라이드 번호 개체 틀 3">
            <a:extLst>
              <a:ext uri="{FF2B5EF4-FFF2-40B4-BE49-F238E27FC236}">
                <a16:creationId xmlns:a16="http://schemas.microsoft.com/office/drawing/2014/main" id="{B4E1D4F3-FAE8-F545-A913-2E3C5734EC32}"/>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5</a:t>
            </a:fld>
            <a:endParaRPr lang="en-US" altLang="ko-KR" dirty="0"/>
          </a:p>
        </p:txBody>
      </p:sp>
      <p:pic>
        <p:nvPicPr>
          <p:cNvPr id="10" name="내용 개체 틀 9" descr="텍스트이(가) 표시된 사진&#10;&#10;자동 생성된 설명">
            <a:extLst>
              <a:ext uri="{FF2B5EF4-FFF2-40B4-BE49-F238E27FC236}">
                <a16:creationId xmlns:a16="http://schemas.microsoft.com/office/drawing/2014/main" id="{89EC0A0D-3307-254C-8484-E670E7728FE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5363" y="2222288"/>
            <a:ext cx="4376738" cy="2523156"/>
          </a:xfrm>
          <a:prstGeom prst="rect">
            <a:avLst/>
          </a:prstGeom>
        </p:spPr>
      </p:pic>
      <p:pic>
        <p:nvPicPr>
          <p:cNvPr id="11" name="내용 개체 틀 10" descr="텍스트이(가) 표시된 사진&#10;&#10;자동 생성된 설명">
            <a:extLst>
              <a:ext uri="{FF2B5EF4-FFF2-40B4-BE49-F238E27FC236}">
                <a16:creationId xmlns:a16="http://schemas.microsoft.com/office/drawing/2014/main" id="{E5D2FC2A-0330-0A4E-8669-B2773CB8068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25334" y="2222288"/>
            <a:ext cx="4378325" cy="1388647"/>
          </a:xfrm>
          <a:prstGeom prst="rect">
            <a:avLst/>
          </a:prstGeom>
        </p:spPr>
      </p:pic>
      <p:sp>
        <p:nvSpPr>
          <p:cNvPr id="2" name="TextBox 1">
            <a:extLst>
              <a:ext uri="{FF2B5EF4-FFF2-40B4-BE49-F238E27FC236}">
                <a16:creationId xmlns:a16="http://schemas.microsoft.com/office/drawing/2014/main" id="{7E1554CF-4CA2-7D41-BB9A-2D6CC68E6B89}"/>
              </a:ext>
            </a:extLst>
          </p:cNvPr>
          <p:cNvSpPr txBox="1"/>
          <p:nvPr/>
        </p:nvSpPr>
        <p:spPr>
          <a:xfrm>
            <a:off x="495300" y="1124744"/>
            <a:ext cx="5969868" cy="461665"/>
          </a:xfrm>
          <a:prstGeom prst="rect">
            <a:avLst/>
          </a:prstGeom>
          <a:noFill/>
        </p:spPr>
        <p:txBody>
          <a:bodyPr wrap="square" rtlCol="0">
            <a:spAutoFit/>
          </a:bodyPr>
          <a:lstStyle/>
          <a:p>
            <a:pPr marL="342900" indent="-342900">
              <a:buFont typeface="Arial" panose="020B0604020202020204" pitchFamily="34" charset="0"/>
              <a:buChar char="•"/>
            </a:pPr>
            <a:r>
              <a:rPr lang="en-US" altLang="ko-Kore-KR" sz="2400" dirty="0">
                <a:latin typeface="+mn-lt"/>
              </a:rPr>
              <a:t>What does it mean by “factorized”?</a:t>
            </a:r>
            <a:endParaRPr kumimoji="1" lang="ko-Kore-KR" altLang="en-US" sz="2400" dirty="0">
              <a:latin typeface="+mn-lt"/>
            </a:endParaRPr>
          </a:p>
        </p:txBody>
      </p:sp>
      <p:sp>
        <p:nvSpPr>
          <p:cNvPr id="3" name="TextBox 2">
            <a:extLst>
              <a:ext uri="{FF2B5EF4-FFF2-40B4-BE49-F238E27FC236}">
                <a16:creationId xmlns:a16="http://schemas.microsoft.com/office/drawing/2014/main" id="{64143E85-C93B-F642-94D6-7993D6742AE1}"/>
              </a:ext>
            </a:extLst>
          </p:cNvPr>
          <p:cNvSpPr txBox="1"/>
          <p:nvPr/>
        </p:nvSpPr>
        <p:spPr>
          <a:xfrm>
            <a:off x="515363" y="4869160"/>
            <a:ext cx="4356675" cy="1169551"/>
          </a:xfrm>
          <a:prstGeom prst="rect">
            <a:avLst/>
          </a:prstGeom>
          <a:noFill/>
        </p:spPr>
        <p:txBody>
          <a:bodyPr wrap="square" rtlCol="0">
            <a:spAutoFit/>
          </a:bodyPr>
          <a:lstStyle/>
          <a:p>
            <a:pPr marL="285750" indent="-285750">
              <a:buFont typeface="Arial" panose="020B0604020202020204" pitchFamily="34" charset="0"/>
              <a:buChar char="•"/>
            </a:pPr>
            <a:r>
              <a:rPr lang="en-US" altLang="ko-Kore-KR" dirty="0"/>
              <a:t>Pitch, duration, energy </a:t>
            </a:r>
            <a:r>
              <a:rPr lang="ko-Kore-KR" altLang="en-US" dirty="0"/>
              <a:t>등 여러가지 </a:t>
            </a:r>
            <a:r>
              <a:rPr lang="en-US" altLang="ko-Kore-KR" dirty="0"/>
              <a:t>acoustic feature</a:t>
            </a:r>
            <a:r>
              <a:rPr lang="ko-Kore-KR" altLang="en-US" dirty="0"/>
              <a:t>가 </a:t>
            </a:r>
            <a:r>
              <a:rPr lang="en-US" altLang="ko-Kore-KR" dirty="0"/>
              <a:t>input</a:t>
            </a:r>
            <a:r>
              <a:rPr lang="ko-Kore-KR" altLang="en-US" dirty="0"/>
              <a:t>으로 들어오고</a:t>
            </a:r>
            <a:r>
              <a:rPr lang="en-US" altLang="ko-Kore-KR" dirty="0"/>
              <a:t>,</a:t>
            </a:r>
          </a:p>
          <a:p>
            <a:pPr marL="285750" indent="-285750">
              <a:buFont typeface="Arial" panose="020B0604020202020204" pitchFamily="34" charset="0"/>
              <a:buChar char="•"/>
            </a:pPr>
            <a:r>
              <a:rPr kumimoji="1" lang="ko-Kore-KR" altLang="en-US" dirty="0"/>
              <a:t>그것에 대한 </a:t>
            </a:r>
            <a:r>
              <a:rPr lang="en-US" altLang="ko-Kore-KR" dirty="0"/>
              <a:t>module</a:t>
            </a:r>
            <a:r>
              <a:rPr lang="ko-Kore-KR" altLang="en-US" dirty="0"/>
              <a:t>이 따로 있고 </a:t>
            </a:r>
            <a:endParaRPr lang="en-US" altLang="ko-Kore-KR" dirty="0"/>
          </a:p>
          <a:p>
            <a:pPr marL="742950" lvl="1" indent="-285750">
              <a:buFont typeface="Arial" panose="020B0604020202020204" pitchFamily="34" charset="0"/>
              <a:buChar char="•"/>
            </a:pPr>
            <a:r>
              <a:rPr lang="en-US" altLang="ko-Kore-KR" dirty="0"/>
              <a:t>fastspeech2</a:t>
            </a:r>
            <a:r>
              <a:rPr lang="ko-Kore-KR" altLang="en-US" dirty="0"/>
              <a:t>의 경우</a:t>
            </a:r>
            <a:endParaRPr lang="en-US" altLang="ko-Kore-KR" dirty="0"/>
          </a:p>
          <a:p>
            <a:pPr marL="285750" indent="-285750">
              <a:buFont typeface="Arial" panose="020B0604020202020204" pitchFamily="34" charset="0"/>
              <a:buChar char="•"/>
            </a:pPr>
            <a:r>
              <a:rPr lang="en-US" altLang="ko-Kore-KR" dirty="0"/>
              <a:t>loss</a:t>
            </a:r>
            <a:r>
              <a:rPr lang="ko-Kore-KR" altLang="en-US" dirty="0"/>
              <a:t>계산도 </a:t>
            </a:r>
            <a:r>
              <a:rPr kumimoji="1" lang="ko-Kore-KR" altLang="en-US" dirty="0"/>
              <a:t>다 따로 함</a:t>
            </a:r>
          </a:p>
        </p:txBody>
      </p:sp>
      <p:sp>
        <p:nvSpPr>
          <p:cNvPr id="12" name="TextBox 11">
            <a:extLst>
              <a:ext uri="{FF2B5EF4-FFF2-40B4-BE49-F238E27FC236}">
                <a16:creationId xmlns:a16="http://schemas.microsoft.com/office/drawing/2014/main" id="{638F4CA1-B8AD-5D43-A967-6C7087DEE098}"/>
              </a:ext>
            </a:extLst>
          </p:cNvPr>
          <p:cNvSpPr txBox="1"/>
          <p:nvPr/>
        </p:nvSpPr>
        <p:spPr>
          <a:xfrm>
            <a:off x="5033964" y="4941114"/>
            <a:ext cx="3862486" cy="523220"/>
          </a:xfrm>
          <a:prstGeom prst="rect">
            <a:avLst/>
          </a:prstGeom>
          <a:noFill/>
        </p:spPr>
        <p:txBody>
          <a:bodyPr wrap="square" rtlCol="0">
            <a:spAutoFit/>
          </a:bodyPr>
          <a:lstStyle/>
          <a:p>
            <a:pPr marL="285750" indent="-285750">
              <a:buFont typeface="Arial" panose="020B0604020202020204" pitchFamily="34" charset="0"/>
              <a:buChar char="•"/>
            </a:pPr>
            <a:r>
              <a:rPr lang="en-US" altLang="ko-Kore-KR" dirty="0"/>
              <a:t>Acoustic feature</a:t>
            </a:r>
            <a:r>
              <a:rPr lang="ko-Kore-KR" altLang="en-US" dirty="0"/>
              <a:t>를 따로 주지 않고</a:t>
            </a:r>
            <a:r>
              <a:rPr lang="en-US" altLang="ko-Kore-KR" dirty="0"/>
              <a:t>,</a:t>
            </a:r>
          </a:p>
          <a:p>
            <a:pPr marL="285750" indent="-285750">
              <a:buFont typeface="Arial" panose="020B0604020202020204" pitchFamily="34" charset="0"/>
              <a:buChar char="•"/>
            </a:pPr>
            <a:r>
              <a:rPr kumimoji="1" lang="ko-Kore-KR" altLang="en-US" dirty="0"/>
              <a:t>한번에 분포를 </a:t>
            </a:r>
            <a:r>
              <a:rPr kumimoji="1" lang="en-US" altLang="ko-Kore-KR" dirty="0"/>
              <a:t>predict</a:t>
            </a:r>
            <a:r>
              <a:rPr kumimoji="1" lang="ko-Kore-KR" altLang="en-US" dirty="0"/>
              <a:t>해서 </a:t>
            </a:r>
            <a:r>
              <a:rPr kumimoji="1" lang="en-US" altLang="ko-Kore-KR" dirty="0"/>
              <a:t>sampling</a:t>
            </a:r>
            <a:endParaRPr kumimoji="1" lang="ko-Kore-KR" altLang="en-US" dirty="0"/>
          </a:p>
        </p:txBody>
      </p:sp>
    </p:spTree>
    <p:extLst>
      <p:ext uri="{BB962C8B-B14F-4D97-AF65-F5344CB8AC3E}">
        <p14:creationId xmlns:p14="http://schemas.microsoft.com/office/powerpoint/2010/main" val="69840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56FA33-2FB3-CA4C-B932-DD7339EF4CA7}"/>
              </a:ext>
            </a:extLst>
          </p:cNvPr>
          <p:cNvSpPr>
            <a:spLocks noGrp="1"/>
          </p:cNvSpPr>
          <p:nvPr>
            <p:ph type="title"/>
          </p:nvPr>
        </p:nvSpPr>
        <p:spPr/>
        <p:txBody>
          <a:bodyPr/>
          <a:lstStyle/>
          <a:p>
            <a:r>
              <a:rPr lang="en-US" altLang="ko-Kore-KR" dirty="0"/>
              <a:t>RADTTS ++</a:t>
            </a:r>
            <a:endParaRPr kumimoji="1" lang="ko-Kore-KR" altLang="en-US" dirty="0"/>
          </a:p>
        </p:txBody>
      </p:sp>
      <p:sp>
        <p:nvSpPr>
          <p:cNvPr id="3" name="내용 개체 틀 2">
            <a:extLst>
              <a:ext uri="{FF2B5EF4-FFF2-40B4-BE49-F238E27FC236}">
                <a16:creationId xmlns:a16="http://schemas.microsoft.com/office/drawing/2014/main" id="{0C32F559-A5BC-FA40-B3FF-0D04CE7FAF05}"/>
              </a:ext>
            </a:extLst>
          </p:cNvPr>
          <p:cNvSpPr>
            <a:spLocks noGrp="1"/>
          </p:cNvSpPr>
          <p:nvPr>
            <p:ph idx="1"/>
          </p:nvPr>
        </p:nvSpPr>
        <p:spPr/>
        <p:txBody>
          <a:bodyPr/>
          <a:lstStyle/>
          <a:p>
            <a:r>
              <a:rPr lang="en-US" altLang="ko-Kore-KR" dirty="0"/>
              <a:t>Deterministic model</a:t>
            </a:r>
            <a:r>
              <a:rPr lang="ko-KR" altLang="en-US" dirty="0" err="1"/>
              <a:t>처럼</a:t>
            </a:r>
            <a:r>
              <a:rPr lang="ko-KR" altLang="en-US" dirty="0"/>
              <a:t> </a:t>
            </a:r>
            <a:r>
              <a:rPr lang="en-US" altLang="ko-KR" dirty="0"/>
              <a:t>Generative model</a:t>
            </a:r>
            <a:r>
              <a:rPr lang="ko-KR" altLang="en-US" dirty="0"/>
              <a:t>에도 </a:t>
            </a:r>
            <a:r>
              <a:rPr lang="en-US" altLang="ko-KR" dirty="0"/>
              <a:t>pitch</a:t>
            </a:r>
            <a:r>
              <a:rPr lang="ko-KR" altLang="en-US" dirty="0"/>
              <a:t>와 </a:t>
            </a:r>
            <a:r>
              <a:rPr lang="en-US" altLang="ko-KR" dirty="0"/>
              <a:t>energy</a:t>
            </a:r>
            <a:r>
              <a:rPr lang="ko-KR" altLang="en-US" dirty="0" err="1"/>
              <a:t>를</a:t>
            </a:r>
            <a:r>
              <a:rPr lang="ko-KR" altLang="en-US" dirty="0"/>
              <a:t> 따로 </a:t>
            </a:r>
            <a:r>
              <a:rPr lang="en-US" altLang="ko-KR" dirty="0"/>
              <a:t>Predict</a:t>
            </a:r>
            <a:r>
              <a:rPr lang="ko-KR" altLang="en-US" dirty="0"/>
              <a:t>하는 부분을 추가해서</a:t>
            </a:r>
            <a:r>
              <a:rPr lang="en-US" altLang="ko-KR" dirty="0"/>
              <a:t> pitch, energy</a:t>
            </a:r>
            <a:r>
              <a:rPr lang="ko-KR" altLang="en-US" dirty="0"/>
              <a:t>에 대한 </a:t>
            </a:r>
            <a:r>
              <a:rPr lang="en-US" altLang="ko-KR" dirty="0"/>
              <a:t>fine-grained control</a:t>
            </a:r>
            <a:r>
              <a:rPr lang="ko-KR" altLang="en-US" dirty="0"/>
              <a:t>을 가능하도록</a:t>
            </a:r>
            <a:endParaRPr lang="en-US" altLang="ko-KR" dirty="0"/>
          </a:p>
          <a:p>
            <a:endParaRPr lang="en-US" altLang="ko-KR" dirty="0"/>
          </a:p>
          <a:p>
            <a:r>
              <a:rPr lang="en-US" altLang="ko-KR" dirty="0"/>
              <a:t>Normalizing Flow Framework</a:t>
            </a:r>
            <a:r>
              <a:rPr lang="ko-KR" altLang="en-US" dirty="0" err="1"/>
              <a:t>를</a:t>
            </a:r>
            <a:r>
              <a:rPr lang="ko-KR" altLang="en-US" dirty="0"/>
              <a:t> 사용</a:t>
            </a:r>
            <a:r>
              <a:rPr lang="en-US" altLang="ko-KR" dirty="0"/>
              <a:t>, Aligned text</a:t>
            </a:r>
            <a:r>
              <a:rPr lang="ko-KR" altLang="en-US" dirty="0"/>
              <a:t>에 대한 </a:t>
            </a:r>
            <a:r>
              <a:rPr lang="en-US" altLang="ko-KR" dirty="0"/>
              <a:t>pitch, energy</a:t>
            </a:r>
            <a:r>
              <a:rPr lang="ko-KR" altLang="en-US" dirty="0"/>
              <a:t>의 </a:t>
            </a:r>
            <a:r>
              <a:rPr lang="en-US" altLang="ko-KR" dirty="0"/>
              <a:t>conditional distribution</a:t>
            </a:r>
            <a:r>
              <a:rPr lang="ko-KR" altLang="en-US" dirty="0"/>
              <a:t>을 </a:t>
            </a:r>
            <a:r>
              <a:rPr lang="en-US" altLang="ko-KR" dirty="0"/>
              <a:t>modeling</a:t>
            </a:r>
            <a:r>
              <a:rPr lang="ko-KR" altLang="en-US" dirty="0"/>
              <a:t>하는 방법을 제안</a:t>
            </a:r>
            <a:endParaRPr lang="en-US" altLang="ko-KR" dirty="0"/>
          </a:p>
          <a:p>
            <a:endParaRPr lang="en-US" altLang="ko-KR" dirty="0"/>
          </a:p>
          <a:p>
            <a:r>
              <a:rPr lang="en-US" altLang="ko-KR" dirty="0"/>
              <a:t>2</a:t>
            </a:r>
            <a:r>
              <a:rPr lang="ko-KR" altLang="en-US" dirty="0"/>
              <a:t>가지 방법을 고려 </a:t>
            </a:r>
            <a:r>
              <a:rPr lang="en-US" altLang="ko-KR" dirty="0"/>
              <a:t>:</a:t>
            </a:r>
            <a:r>
              <a:rPr lang="ko-KR" altLang="en-US" dirty="0"/>
              <a:t> </a:t>
            </a:r>
            <a:endParaRPr lang="en-US" altLang="ko-KR" dirty="0"/>
          </a:p>
          <a:p>
            <a:pPr marL="819150" lvl="1" indent="-342900">
              <a:buAutoNum type="arabicPeriod"/>
            </a:pPr>
            <a:r>
              <a:rPr lang="en-US" altLang="ko-KR" dirty="0"/>
              <a:t>Bipartite flow model </a:t>
            </a:r>
          </a:p>
          <a:p>
            <a:pPr marL="819150" lvl="1" indent="-342900">
              <a:buAutoNum type="arabicPeriod"/>
            </a:pPr>
            <a:r>
              <a:rPr lang="en-US" altLang="ko-KR" dirty="0"/>
              <a:t>Autoregressive Flow model</a:t>
            </a:r>
            <a:r>
              <a:rPr lang="ko-KR" altLang="en-US" dirty="0"/>
              <a:t> </a:t>
            </a:r>
            <a:endParaRPr lang="en-US" altLang="ko-KR" dirty="0"/>
          </a:p>
          <a:p>
            <a:pPr lvl="1">
              <a:buFont typeface="Symbol" pitchFamily="2" charset="2"/>
              <a:buChar char="Þ"/>
            </a:pPr>
            <a:r>
              <a:rPr lang="ko-KR" altLang="en-US" dirty="0"/>
              <a:t>성능 비교</a:t>
            </a:r>
            <a:endParaRPr lang="en-US" altLang="ko-KR" dirty="0"/>
          </a:p>
          <a:p>
            <a:pPr lvl="1">
              <a:buFont typeface="Symbol" pitchFamily="2" charset="2"/>
              <a:buChar char="Þ"/>
            </a:pPr>
            <a:r>
              <a:rPr lang="ko-KR" altLang="en-US" dirty="0"/>
              <a:t>결과적으로 </a:t>
            </a:r>
            <a:r>
              <a:rPr lang="en-US" altLang="ko-KR" dirty="0"/>
              <a:t>autoregressive flow model</a:t>
            </a:r>
            <a:r>
              <a:rPr lang="ko-KR" altLang="en-US" dirty="0"/>
              <a:t>이 가장 </a:t>
            </a:r>
            <a:r>
              <a:rPr lang="en-US" altLang="ko-KR" dirty="0"/>
              <a:t>ground truth</a:t>
            </a:r>
            <a:r>
              <a:rPr lang="ko-KR" altLang="en-US" dirty="0"/>
              <a:t>와 유사한 </a:t>
            </a:r>
            <a:r>
              <a:rPr lang="en-US" altLang="ko-KR" dirty="0"/>
              <a:t>distribution</a:t>
            </a:r>
            <a:r>
              <a:rPr lang="ko-KR" altLang="en-US" dirty="0"/>
              <a:t>을 모델링</a:t>
            </a:r>
            <a:endParaRPr lang="en-US" altLang="ko-KR" dirty="0"/>
          </a:p>
          <a:p>
            <a:pPr marL="476250" lvl="1" indent="0">
              <a:buNone/>
            </a:pPr>
            <a:endParaRPr lang="en-US" altLang="ko-KR" dirty="0"/>
          </a:p>
          <a:p>
            <a:endParaRPr lang="en-US" altLang="ko-KR" dirty="0"/>
          </a:p>
        </p:txBody>
      </p:sp>
      <p:sp>
        <p:nvSpPr>
          <p:cNvPr id="4" name="슬라이드 번호 개체 틀 3">
            <a:extLst>
              <a:ext uri="{FF2B5EF4-FFF2-40B4-BE49-F238E27FC236}">
                <a16:creationId xmlns:a16="http://schemas.microsoft.com/office/drawing/2014/main" id="{F77607F2-3190-9147-B2BA-44257467F6DB}"/>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6</a:t>
            </a:fld>
            <a:endParaRPr lang="en-US" altLang="ko-KR" dirty="0"/>
          </a:p>
        </p:txBody>
      </p:sp>
    </p:spTree>
    <p:extLst>
      <p:ext uri="{BB962C8B-B14F-4D97-AF65-F5344CB8AC3E}">
        <p14:creationId xmlns:p14="http://schemas.microsoft.com/office/powerpoint/2010/main" val="2488660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200983-E862-024C-AE5D-240153AF3E8C}"/>
              </a:ext>
            </a:extLst>
          </p:cNvPr>
          <p:cNvSpPr>
            <a:spLocks noGrp="1"/>
          </p:cNvSpPr>
          <p:nvPr>
            <p:ph type="title"/>
          </p:nvPr>
        </p:nvSpPr>
        <p:spPr>
          <a:xfrm>
            <a:off x="914400" y="400050"/>
            <a:ext cx="8686800" cy="685800"/>
          </a:xfrm>
        </p:spPr>
        <p:txBody>
          <a:bodyPr wrap="square" anchor="ctr">
            <a:normAutofit/>
          </a:bodyPr>
          <a:lstStyle/>
          <a:p>
            <a:r>
              <a:rPr lang="en-US" altLang="ko-Kore-KR" dirty="0"/>
              <a:t>Model Architecture overview</a:t>
            </a:r>
            <a:endParaRPr kumimoji="1" lang="ko-Kore-KR" altLang="en-US" dirty="0"/>
          </a:p>
        </p:txBody>
      </p:sp>
      <p:pic>
        <p:nvPicPr>
          <p:cNvPr id="9" name="내용 개체 틀 8">
            <a:extLst>
              <a:ext uri="{FF2B5EF4-FFF2-40B4-BE49-F238E27FC236}">
                <a16:creationId xmlns:a16="http://schemas.microsoft.com/office/drawing/2014/main" id="{ED79957A-0871-974E-9D0C-29655DFB80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9905" y="1143000"/>
            <a:ext cx="4153662" cy="5257800"/>
          </a:xfrm>
          <a:noFill/>
        </p:spPr>
      </p:pic>
      <p:sp>
        <p:nvSpPr>
          <p:cNvPr id="14" name="Content Placeholder 3">
            <a:extLst>
              <a:ext uri="{FF2B5EF4-FFF2-40B4-BE49-F238E27FC236}">
                <a16:creationId xmlns:a16="http://schemas.microsoft.com/office/drawing/2014/main" id="{5B584ACA-26FB-7E69-3BC1-62B8D673C89D}"/>
              </a:ext>
            </a:extLst>
          </p:cNvPr>
          <p:cNvSpPr>
            <a:spLocks noGrp="1"/>
          </p:cNvSpPr>
          <p:nvPr>
            <p:ph sz="half" idx="2"/>
          </p:nvPr>
        </p:nvSpPr>
        <p:spPr>
          <a:xfrm>
            <a:off x="4953000" y="1143000"/>
            <a:ext cx="4619625" cy="5257800"/>
          </a:xfrm>
        </p:spPr>
        <p:txBody>
          <a:bodyPr/>
          <a:lstStyle/>
          <a:p>
            <a:r>
              <a:rPr lang="en-US" sz="2400" dirty="0"/>
              <a:t>RADTTS</a:t>
            </a:r>
            <a:r>
              <a:rPr lang="ko-KR" altLang="en-US" sz="2400" dirty="0"/>
              <a:t>에 </a:t>
            </a:r>
            <a:endParaRPr lang="en-US" altLang="ko-KR" sz="2400" dirty="0"/>
          </a:p>
          <a:p>
            <a:r>
              <a:rPr lang="en-US" sz="2400" dirty="0"/>
              <a:t>Energy flow, Pitch Flow</a:t>
            </a:r>
            <a:r>
              <a:rPr lang="ko-KR" altLang="en-US" sz="2400" dirty="0" err="1"/>
              <a:t>를</a:t>
            </a:r>
            <a:r>
              <a:rPr lang="ko-KR" altLang="en-US" sz="2400" dirty="0"/>
              <a:t> 추가</a:t>
            </a:r>
            <a:endParaRPr lang="en-US" altLang="ko-KR" sz="2400" dirty="0"/>
          </a:p>
          <a:p>
            <a:r>
              <a:rPr lang="ko-KR" altLang="en-US" sz="2400" dirty="0"/>
              <a:t>이 외에는 </a:t>
            </a:r>
            <a:r>
              <a:rPr lang="en-US" altLang="ko-KR" sz="2400" dirty="0"/>
              <a:t>RADTTS</a:t>
            </a:r>
            <a:r>
              <a:rPr lang="ko-KR" altLang="en-US" sz="2400" dirty="0"/>
              <a:t>와 동일한 구조를 사용</a:t>
            </a:r>
            <a:endParaRPr lang="en-US" altLang="ko-KR" sz="2400" dirty="0"/>
          </a:p>
          <a:p>
            <a:r>
              <a:rPr lang="ko-KR" altLang="en-US" sz="2400" dirty="0"/>
              <a:t>각 </a:t>
            </a:r>
            <a:r>
              <a:rPr lang="en-US" altLang="ko-KR" sz="2400" dirty="0"/>
              <a:t>flow </a:t>
            </a:r>
            <a:r>
              <a:rPr lang="ko-KR" altLang="en-US" sz="2400" dirty="0"/>
              <a:t>모델은 </a:t>
            </a:r>
            <a:r>
              <a:rPr lang="en-US" altLang="ko-KR" sz="2400" dirty="0"/>
              <a:t>Normalizing Framework</a:t>
            </a:r>
            <a:r>
              <a:rPr lang="ko-KR" altLang="en-US" sz="2400" dirty="0"/>
              <a:t>을 사용</a:t>
            </a:r>
            <a:endParaRPr lang="en-US" altLang="ko-KR" sz="2400" dirty="0"/>
          </a:p>
          <a:p>
            <a:r>
              <a:rPr lang="en-US" altLang="ko-Kore-KR" sz="2400" dirty="0"/>
              <a:t>Energy, Pitch Flow</a:t>
            </a:r>
            <a:r>
              <a:rPr lang="ko-KR" altLang="en-US" sz="2400" dirty="0" err="1"/>
              <a:t>를</a:t>
            </a:r>
            <a:endParaRPr lang="en-US" altLang="ko-KR" sz="2400" dirty="0"/>
          </a:p>
          <a:p>
            <a:pPr lvl="1"/>
            <a:r>
              <a:rPr lang="en-US" altLang="ko-Kore-KR" sz="2000" dirty="0" err="1"/>
              <a:t>Bipartitie</a:t>
            </a:r>
            <a:r>
              <a:rPr lang="en-US" altLang="ko-Kore-KR" sz="2000" dirty="0"/>
              <a:t> flow</a:t>
            </a:r>
          </a:p>
          <a:p>
            <a:pPr lvl="1"/>
            <a:r>
              <a:rPr lang="en-US" altLang="ko-Kore-KR" sz="2000" dirty="0"/>
              <a:t>Auto regressive flo</a:t>
            </a:r>
            <a:r>
              <a:rPr lang="en-US" altLang="ko-KR" sz="2000" dirty="0"/>
              <a:t>w</a:t>
            </a:r>
          </a:p>
          <a:p>
            <a:pPr lvl="1"/>
            <a:r>
              <a:rPr lang="ko-KR" altLang="en-US" sz="2000" dirty="0"/>
              <a:t>두가지를 제안</a:t>
            </a:r>
            <a:endParaRPr lang="en-US" altLang="ko-Kore-KR" sz="2000" dirty="0"/>
          </a:p>
          <a:p>
            <a:endParaRPr lang="en-US" sz="2400" dirty="0"/>
          </a:p>
        </p:txBody>
      </p:sp>
      <p:sp>
        <p:nvSpPr>
          <p:cNvPr id="4" name="슬라이드 번호 개체 틀 3">
            <a:extLst>
              <a:ext uri="{FF2B5EF4-FFF2-40B4-BE49-F238E27FC236}">
                <a16:creationId xmlns:a16="http://schemas.microsoft.com/office/drawing/2014/main" id="{B6EB7B86-56DA-7244-9CA7-969C7B3436D0}"/>
              </a:ext>
            </a:extLst>
          </p:cNvPr>
          <p:cNvSpPr>
            <a:spLocks noGrp="1"/>
          </p:cNvSpPr>
          <p:nvPr>
            <p:ph type="sldNum" sz="quarter" idx="10"/>
          </p:nvPr>
        </p:nvSpPr>
        <p:spPr>
          <a:xfrm>
            <a:off x="8494712" y="6525344"/>
            <a:ext cx="1066800" cy="304800"/>
          </a:xfrm>
        </p:spPr>
        <p:txBody>
          <a:bodyPr wrap="none" anchor="ctr">
            <a:normAutofit/>
          </a:bodyPr>
          <a:lstStyle/>
          <a:p>
            <a:pPr>
              <a:lnSpc>
                <a:spcPct val="90000"/>
              </a:lnSpc>
              <a:spcAft>
                <a:spcPts val="600"/>
              </a:spcAft>
              <a:defRPr/>
            </a:pPr>
            <a:r>
              <a:rPr lang="en-US" altLang="ko-KR"/>
              <a:t>Page </a:t>
            </a:r>
            <a:fld id="{2E59595D-A67B-4217-AF6B-E06A76FEDF4C}" type="slidenum">
              <a:rPr lang="en-US" altLang="ko-KR" smtClean="0"/>
              <a:pPr>
                <a:lnSpc>
                  <a:spcPct val="90000"/>
                </a:lnSpc>
                <a:spcAft>
                  <a:spcPts val="600"/>
                </a:spcAft>
                <a:defRPr/>
              </a:pPr>
              <a:t>7</a:t>
            </a:fld>
            <a:endParaRPr lang="en-US" altLang="ko-KR"/>
          </a:p>
        </p:txBody>
      </p:sp>
      <p:sp>
        <p:nvSpPr>
          <p:cNvPr id="13" name="직사각형 12">
            <a:extLst>
              <a:ext uri="{FF2B5EF4-FFF2-40B4-BE49-F238E27FC236}">
                <a16:creationId xmlns:a16="http://schemas.microsoft.com/office/drawing/2014/main" id="{A13DA838-2C0B-584F-A47D-A71D1C25FFD7}"/>
              </a:ext>
            </a:extLst>
          </p:cNvPr>
          <p:cNvSpPr/>
          <p:nvPr/>
        </p:nvSpPr>
        <p:spPr bwMode="auto">
          <a:xfrm>
            <a:off x="1878405" y="3645024"/>
            <a:ext cx="2808312" cy="1080120"/>
          </a:xfrm>
          <a:prstGeom prst="rect">
            <a:avLst/>
          </a:prstGeom>
          <a:noFill/>
          <a:ln w="28575" cap="flat"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ore-KR" altLang="en-US" sz="1400" b="1" i="0" u="none" strike="noStrike" cap="none" normalizeH="0" baseline="0">
              <a:ln>
                <a:noFill/>
              </a:ln>
              <a:solidFill>
                <a:schemeClr val="tx1"/>
              </a:solidFill>
              <a:effectLst/>
              <a:latin typeface="Arial" pitchFamily="34" charset="0"/>
              <a:ea typeface="돋움" pitchFamily="50" charset="-127"/>
            </a:endParaRPr>
          </a:p>
        </p:txBody>
      </p:sp>
      <p:cxnSp>
        <p:nvCxnSpPr>
          <p:cNvPr id="22" name="직선 연결선[R] 21">
            <a:extLst>
              <a:ext uri="{FF2B5EF4-FFF2-40B4-BE49-F238E27FC236}">
                <a16:creationId xmlns:a16="http://schemas.microsoft.com/office/drawing/2014/main" id="{8557D7A7-1BF3-B241-BEE0-9559ED88D1BC}"/>
              </a:ext>
            </a:extLst>
          </p:cNvPr>
          <p:cNvCxnSpPr>
            <a:cxnSpLocks/>
          </p:cNvCxnSpPr>
          <p:nvPr/>
        </p:nvCxnSpPr>
        <p:spPr bwMode="auto">
          <a:xfrm>
            <a:off x="1568624" y="4149080"/>
            <a:ext cx="309781" cy="0"/>
          </a:xfrm>
          <a:prstGeom prst="line">
            <a:avLst/>
          </a:prstGeom>
          <a:solidFill>
            <a:schemeClr val="bg1"/>
          </a:solidFill>
          <a:ln w="76200" cap="flat" cmpd="sng" algn="ctr">
            <a:solidFill>
              <a:schemeClr val="bg1"/>
            </a:solidFill>
            <a:prstDash val="solid"/>
            <a:round/>
            <a:headEnd type="none" w="sm" len="sm"/>
            <a:tailEnd type="none" w="sm" len="sm"/>
          </a:ln>
          <a:effectLst/>
        </p:spPr>
      </p:cxnSp>
      <p:sp>
        <p:nvSpPr>
          <p:cNvPr id="15" name="TextBox 14">
            <a:extLst>
              <a:ext uri="{FF2B5EF4-FFF2-40B4-BE49-F238E27FC236}">
                <a16:creationId xmlns:a16="http://schemas.microsoft.com/office/drawing/2014/main" id="{095D1B16-E1EF-0F4D-852A-7715FD31897D}"/>
              </a:ext>
            </a:extLst>
          </p:cNvPr>
          <p:cNvSpPr txBox="1"/>
          <p:nvPr/>
        </p:nvSpPr>
        <p:spPr>
          <a:xfrm>
            <a:off x="4683352" y="6001407"/>
            <a:ext cx="5062657" cy="307777"/>
          </a:xfrm>
          <a:prstGeom prst="rect">
            <a:avLst/>
          </a:prstGeom>
          <a:noFill/>
        </p:spPr>
        <p:txBody>
          <a:bodyPr wrap="square" rtlCol="0">
            <a:spAutoFit/>
          </a:bodyPr>
          <a:lstStyle/>
          <a:p>
            <a:r>
              <a:rPr kumimoji="1" lang="ko-Kore-KR" altLang="en-US" b="0" dirty="0"/>
              <a:t>연구진이</a:t>
            </a:r>
            <a:r>
              <a:rPr lang="en-US" altLang="ko-Kore-KR" b="0" dirty="0"/>
              <a:t> GTC2022</a:t>
            </a:r>
            <a:r>
              <a:rPr lang="ko-KR" altLang="en-US" b="0" dirty="0"/>
              <a:t> 발표자료에서 제시한 그림을 </a:t>
            </a:r>
            <a:r>
              <a:rPr kumimoji="1" lang="ko-KR" altLang="en-US" b="0" dirty="0"/>
              <a:t>다시 그림</a:t>
            </a:r>
            <a:endParaRPr kumimoji="1" lang="ko-Kore-KR" altLang="en-US" b="0" dirty="0"/>
          </a:p>
        </p:txBody>
      </p:sp>
      <p:cxnSp>
        <p:nvCxnSpPr>
          <p:cNvPr id="29" name="직선 연결선[R] 28">
            <a:extLst>
              <a:ext uri="{FF2B5EF4-FFF2-40B4-BE49-F238E27FC236}">
                <a16:creationId xmlns:a16="http://schemas.microsoft.com/office/drawing/2014/main" id="{B5F6FB0C-3077-1341-B004-360E26818C1F}"/>
              </a:ext>
            </a:extLst>
          </p:cNvPr>
          <p:cNvCxnSpPr>
            <a:cxnSpLocks/>
          </p:cNvCxnSpPr>
          <p:nvPr/>
        </p:nvCxnSpPr>
        <p:spPr bwMode="auto">
          <a:xfrm>
            <a:off x="2972780" y="4149080"/>
            <a:ext cx="396044" cy="0"/>
          </a:xfrm>
          <a:prstGeom prst="line">
            <a:avLst/>
          </a:prstGeom>
          <a:solidFill>
            <a:schemeClr val="bg1"/>
          </a:solidFill>
          <a:ln w="76200" cap="flat" cmpd="sng" algn="ctr">
            <a:solidFill>
              <a:schemeClr val="bg1"/>
            </a:solidFill>
            <a:prstDash val="solid"/>
            <a:round/>
            <a:headEnd type="none" w="sm" len="sm"/>
            <a:tailEnd type="none" w="sm" len="sm"/>
          </a:ln>
          <a:effectLst/>
        </p:spPr>
      </p:cxnSp>
    </p:spTree>
    <p:extLst>
      <p:ext uri="{BB962C8B-B14F-4D97-AF65-F5344CB8AC3E}">
        <p14:creationId xmlns:p14="http://schemas.microsoft.com/office/powerpoint/2010/main" val="998465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DAE9E6-F420-8443-BF8C-852AAF6545BE}"/>
              </a:ext>
            </a:extLst>
          </p:cNvPr>
          <p:cNvSpPr>
            <a:spLocks noGrp="1"/>
          </p:cNvSpPr>
          <p:nvPr>
            <p:ph type="title"/>
          </p:nvPr>
        </p:nvSpPr>
        <p:spPr>
          <a:xfrm>
            <a:off x="914400" y="400050"/>
            <a:ext cx="8686800" cy="685800"/>
          </a:xfrm>
        </p:spPr>
        <p:txBody>
          <a:bodyPr wrap="square" anchor="ctr">
            <a:normAutofit/>
          </a:bodyPr>
          <a:lstStyle/>
          <a:p>
            <a:r>
              <a:rPr lang="en-US" altLang="ko-Kore-KR" dirty="0"/>
              <a:t>Bipartite flow (Parallel flow)</a:t>
            </a:r>
            <a:endParaRPr kumimoji="1" lang="ko-Kore-KR" altLang="en-US" dirty="0"/>
          </a:p>
        </p:txBody>
      </p:sp>
      <p:pic>
        <p:nvPicPr>
          <p:cNvPr id="9" name="그림 8">
            <a:extLst>
              <a:ext uri="{FF2B5EF4-FFF2-40B4-BE49-F238E27FC236}">
                <a16:creationId xmlns:a16="http://schemas.microsoft.com/office/drawing/2014/main" id="{780E8544-50CD-034E-A849-5D5124946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488" y="1344891"/>
            <a:ext cx="2579161" cy="2804189"/>
          </a:xfrm>
          <a:prstGeom prst="rect">
            <a:avLst/>
          </a:prstGeom>
          <a:noFill/>
        </p:spPr>
      </p:pic>
      <p:sp>
        <p:nvSpPr>
          <p:cNvPr id="3" name="내용 개체 틀 2">
            <a:extLst>
              <a:ext uri="{FF2B5EF4-FFF2-40B4-BE49-F238E27FC236}">
                <a16:creationId xmlns:a16="http://schemas.microsoft.com/office/drawing/2014/main" id="{1AAC3351-6648-804E-96A3-E3E0A6904981}"/>
              </a:ext>
            </a:extLst>
          </p:cNvPr>
          <p:cNvSpPr>
            <a:spLocks noGrp="1"/>
          </p:cNvSpPr>
          <p:nvPr>
            <p:ph sz="half" idx="2"/>
          </p:nvPr>
        </p:nvSpPr>
        <p:spPr>
          <a:xfrm>
            <a:off x="2923650" y="1143000"/>
            <a:ext cx="6648976" cy="5257800"/>
          </a:xfrm>
        </p:spPr>
        <p:txBody>
          <a:bodyPr wrap="square" anchor="t">
            <a:normAutofit/>
          </a:bodyPr>
          <a:lstStyle/>
          <a:p>
            <a:pPr>
              <a:buClr>
                <a:schemeClr val="tx1"/>
              </a:buClr>
              <a:buFont typeface="궁서체 일반체" pitchFamily="2" charset="-127"/>
              <a:buChar char="●"/>
            </a:pPr>
            <a:r>
              <a:rPr lang="en-US" altLang="ko-Kore-KR" sz="2400" dirty="0"/>
              <a:t>Glow TTS</a:t>
            </a:r>
            <a:r>
              <a:rPr lang="ko-Kore-KR" altLang="en-US" sz="2400" dirty="0"/>
              <a:t>의 구조를 사용</a:t>
            </a:r>
            <a:endParaRPr kumimoji="1" lang="en-US" altLang="ko-Kore-KR" sz="2400" dirty="0"/>
          </a:p>
          <a:p>
            <a:pPr>
              <a:buClr>
                <a:schemeClr val="tx1"/>
              </a:buClr>
              <a:buFont typeface="궁서체 일반체" pitchFamily="2" charset="-127"/>
              <a:buChar char="●"/>
            </a:pPr>
            <a:r>
              <a:rPr kumimoji="1" lang="en-US" altLang="ko-Kore-KR" sz="2400" dirty="0"/>
              <a:t>Affine Coupling Layer</a:t>
            </a:r>
            <a:endParaRPr lang="en-US" altLang="ko-Kore-KR" sz="2400" dirty="0"/>
          </a:p>
          <a:p>
            <a:pPr lvl="1">
              <a:buClr>
                <a:schemeClr val="tx1"/>
              </a:buClr>
              <a:buFont typeface="궁서체 일반체" pitchFamily="2" charset="-127"/>
              <a:buChar char="●"/>
            </a:pPr>
            <a:r>
              <a:rPr kumimoji="1" lang="en-US" altLang="ko-Kore-KR" sz="2000" dirty="0"/>
              <a:t>Invertible transformation</a:t>
            </a:r>
          </a:p>
          <a:p>
            <a:pPr lvl="1">
              <a:buClr>
                <a:schemeClr val="tx1"/>
              </a:buClr>
              <a:buFont typeface="궁서체 일반체" pitchFamily="2" charset="-127"/>
              <a:buChar char="●"/>
            </a:pPr>
            <a:r>
              <a:rPr lang="ko-Kore-KR" altLang="en-US" sz="2000" dirty="0"/>
              <a:t>데이터를 둘로 나눠서 그 중 하나로 나머지를 </a:t>
            </a:r>
            <a:r>
              <a:rPr lang="en-US" altLang="ko-Kore-KR" sz="2000" dirty="0"/>
              <a:t>affine transform</a:t>
            </a:r>
            <a:r>
              <a:rPr lang="ko-Kore-KR" altLang="en-US" sz="2000" dirty="0"/>
              <a:t>할 </a:t>
            </a:r>
            <a:r>
              <a:rPr lang="en-US" altLang="ko-Kore-KR" sz="2000" dirty="0"/>
              <a:t>parameter</a:t>
            </a:r>
            <a:r>
              <a:rPr lang="ko-Kore-KR" altLang="en-US" sz="2000" dirty="0"/>
              <a:t>를 계산</a:t>
            </a:r>
            <a:endParaRPr kumimoji="1" lang="en-US" altLang="ko-Kore-KR" sz="2000" dirty="0"/>
          </a:p>
          <a:p>
            <a:pPr lvl="1">
              <a:buClr>
                <a:schemeClr val="tx1"/>
              </a:buClr>
              <a:buFont typeface="궁서체 일반체" pitchFamily="2" charset="-127"/>
              <a:buChar char="●"/>
            </a:pPr>
            <a:endParaRPr kumimoji="1" lang="en-US" altLang="ko-Kore-KR" dirty="0"/>
          </a:p>
          <a:p>
            <a:pPr marL="476250" lvl="1" indent="0">
              <a:buClr>
                <a:schemeClr val="tx1"/>
              </a:buClr>
              <a:buNone/>
            </a:pPr>
            <a:endParaRPr kumimoji="1" lang="en-US" altLang="ko-Kore-KR" dirty="0"/>
          </a:p>
          <a:p>
            <a:pPr marL="476250" lvl="1" indent="0">
              <a:buClr>
                <a:schemeClr val="tx1"/>
              </a:buClr>
              <a:buNone/>
            </a:pPr>
            <a:endParaRPr lang="en-US" altLang="ko-Kore-KR" dirty="0"/>
          </a:p>
          <a:p>
            <a:pPr marL="476250" lvl="1" indent="0">
              <a:buClr>
                <a:schemeClr val="tx1"/>
              </a:buClr>
              <a:buNone/>
            </a:pPr>
            <a:endParaRPr kumimoji="1" lang="en-US" altLang="ko-Kore-KR" dirty="0"/>
          </a:p>
          <a:p>
            <a:pPr>
              <a:buClr>
                <a:schemeClr val="tx1"/>
              </a:buClr>
              <a:buFont typeface="궁서체 일반체" pitchFamily="2" charset="-127"/>
              <a:buChar char="●"/>
            </a:pPr>
            <a:r>
              <a:rPr kumimoji="1" lang="en-US" altLang="ko-Kore-KR" sz="2400" dirty="0"/>
              <a:t>1x1 invertible layer</a:t>
            </a:r>
          </a:p>
          <a:p>
            <a:pPr lvl="1">
              <a:buClr>
                <a:schemeClr val="tx1"/>
              </a:buClr>
              <a:buFont typeface="궁서체 일반체" pitchFamily="2" charset="-127"/>
              <a:buChar char="●"/>
            </a:pPr>
            <a:r>
              <a:rPr kumimoji="1" lang="ko-Kore-KR" altLang="en-US" sz="2000" dirty="0"/>
              <a:t>모든 </a:t>
            </a:r>
            <a:r>
              <a:rPr kumimoji="1" lang="en-US" altLang="ko-Kore-KR" sz="2000" dirty="0"/>
              <a:t>channel</a:t>
            </a:r>
            <a:r>
              <a:rPr kumimoji="1" lang="ko-Kore-KR" altLang="en-US" sz="2000" dirty="0"/>
              <a:t>이 </a:t>
            </a:r>
            <a:r>
              <a:rPr kumimoji="1" lang="en-US" altLang="ko-Kore-KR" sz="2000" dirty="0"/>
              <a:t>transform</a:t>
            </a:r>
            <a:r>
              <a:rPr kumimoji="1" lang="ko-Kore-KR" altLang="en-US" sz="2000" dirty="0"/>
              <a:t>되도록 </a:t>
            </a:r>
            <a:r>
              <a:rPr kumimoji="1" lang="en-US" altLang="ko-Kore-KR" sz="2000" dirty="0"/>
              <a:t>channel</a:t>
            </a:r>
            <a:r>
              <a:rPr lang="ko-Kore-KR" altLang="en-US" sz="2000" dirty="0"/>
              <a:t>을 섞어줌</a:t>
            </a:r>
            <a:endParaRPr kumimoji="1" lang="en-US" altLang="ko-Kore-KR" sz="2000" dirty="0"/>
          </a:p>
          <a:p>
            <a:pPr marL="0" indent="0">
              <a:buClr>
                <a:schemeClr val="tx1"/>
              </a:buClr>
              <a:buNone/>
            </a:pPr>
            <a:endParaRPr lang="en-US" altLang="ko-Kore-KR" sz="2400" dirty="0"/>
          </a:p>
          <a:p>
            <a:pPr>
              <a:buClr>
                <a:schemeClr val="tx1"/>
              </a:buClr>
              <a:buFont typeface="궁서체 일반체" pitchFamily="2" charset="-127"/>
              <a:buChar char="●"/>
            </a:pPr>
            <a:endParaRPr kumimoji="1" lang="ko-Kore-KR" altLang="en-US" sz="2400" dirty="0"/>
          </a:p>
        </p:txBody>
      </p:sp>
      <p:sp>
        <p:nvSpPr>
          <p:cNvPr id="4" name="슬라이드 번호 개체 틀 3">
            <a:extLst>
              <a:ext uri="{FF2B5EF4-FFF2-40B4-BE49-F238E27FC236}">
                <a16:creationId xmlns:a16="http://schemas.microsoft.com/office/drawing/2014/main" id="{131BDF8F-A72D-B04B-A2A9-8279C2CB3FD9}"/>
              </a:ext>
            </a:extLst>
          </p:cNvPr>
          <p:cNvSpPr>
            <a:spLocks noGrp="1"/>
          </p:cNvSpPr>
          <p:nvPr>
            <p:ph type="sldNum" sz="quarter" idx="10"/>
          </p:nvPr>
        </p:nvSpPr>
        <p:spPr>
          <a:xfrm>
            <a:off x="8494712" y="6525344"/>
            <a:ext cx="1066800" cy="304800"/>
          </a:xfrm>
        </p:spPr>
        <p:txBody>
          <a:bodyPr wrap="none" anchor="ctr">
            <a:normAutofit/>
          </a:bodyPr>
          <a:lstStyle/>
          <a:p>
            <a:pPr>
              <a:lnSpc>
                <a:spcPct val="90000"/>
              </a:lnSpc>
              <a:spcAft>
                <a:spcPts val="600"/>
              </a:spcAft>
              <a:defRPr/>
            </a:pPr>
            <a:r>
              <a:rPr lang="en-US" altLang="ko-KR"/>
              <a:t>Page </a:t>
            </a:r>
            <a:fld id="{2E59595D-A67B-4217-AF6B-E06A76FEDF4C}" type="slidenum">
              <a:rPr lang="en-US" altLang="ko-KR" smtClean="0"/>
              <a:pPr>
                <a:lnSpc>
                  <a:spcPct val="90000"/>
                </a:lnSpc>
                <a:spcAft>
                  <a:spcPts val="600"/>
                </a:spcAft>
                <a:defRPr/>
              </a:pPr>
              <a:t>8</a:t>
            </a:fld>
            <a:endParaRPr lang="en-US" altLang="ko-KR"/>
          </a:p>
        </p:txBody>
      </p:sp>
      <p:sp>
        <p:nvSpPr>
          <p:cNvPr id="14" name="TextBox 13">
            <a:extLst>
              <a:ext uri="{FF2B5EF4-FFF2-40B4-BE49-F238E27FC236}">
                <a16:creationId xmlns:a16="http://schemas.microsoft.com/office/drawing/2014/main" id="{78E83E26-B0B5-AA46-A058-E4456A8754FC}"/>
              </a:ext>
            </a:extLst>
          </p:cNvPr>
          <p:cNvSpPr txBox="1"/>
          <p:nvPr/>
        </p:nvSpPr>
        <p:spPr>
          <a:xfrm>
            <a:off x="285630" y="6218148"/>
            <a:ext cx="4811386" cy="523220"/>
          </a:xfrm>
          <a:prstGeom prst="rect">
            <a:avLst/>
          </a:prstGeom>
          <a:noFill/>
        </p:spPr>
        <p:txBody>
          <a:bodyPr wrap="square" rtlCol="0">
            <a:spAutoFit/>
          </a:bodyPr>
          <a:lstStyle/>
          <a:p>
            <a:r>
              <a:rPr lang="en-US" altLang="ko-Kore-KR" b="0" dirty="0">
                <a:hlinkClick r:id="rId4"/>
              </a:rPr>
              <a:t>Glow: Generative Flow with Invertible 1</a:t>
            </a:r>
            <a:r>
              <a:rPr lang="en-US" altLang="ko-Kore-KR" dirty="0">
                <a:hlinkClick r:id="rId4"/>
              </a:rPr>
              <a:t>×</a:t>
            </a:r>
            <a:r>
              <a:rPr lang="en-US" altLang="ko-Kore-KR" b="0" dirty="0">
                <a:hlinkClick r:id="rId4"/>
              </a:rPr>
              <a:t>1 Convolutions </a:t>
            </a:r>
            <a:endParaRPr lang="en-US" altLang="ko-Kore-KR" dirty="0"/>
          </a:p>
          <a:p>
            <a:endParaRPr kumimoji="1" lang="ko-Kore-KR" altLang="en-US" dirty="0"/>
          </a:p>
        </p:txBody>
      </p:sp>
      <p:pic>
        <p:nvPicPr>
          <p:cNvPr id="16" name="그림 15" descr="텍스트이(가) 표시된 사진&#10;&#10;자동 생성된 설명">
            <a:extLst>
              <a:ext uri="{FF2B5EF4-FFF2-40B4-BE49-F238E27FC236}">
                <a16:creationId xmlns:a16="http://schemas.microsoft.com/office/drawing/2014/main" id="{B6267B94-2407-8640-9605-5F6702EF2F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1469" y="3185973"/>
            <a:ext cx="3600400" cy="1479037"/>
          </a:xfrm>
          <a:prstGeom prst="rect">
            <a:avLst/>
          </a:prstGeom>
        </p:spPr>
      </p:pic>
      <p:sp>
        <p:nvSpPr>
          <p:cNvPr id="17" name="TextBox 16">
            <a:extLst>
              <a:ext uri="{FF2B5EF4-FFF2-40B4-BE49-F238E27FC236}">
                <a16:creationId xmlns:a16="http://schemas.microsoft.com/office/drawing/2014/main" id="{BA9DF465-94A1-E748-A488-278D9FB4880C}"/>
              </a:ext>
            </a:extLst>
          </p:cNvPr>
          <p:cNvSpPr txBox="1"/>
          <p:nvPr/>
        </p:nvSpPr>
        <p:spPr>
          <a:xfrm>
            <a:off x="3761468" y="4645869"/>
            <a:ext cx="1623579" cy="253916"/>
          </a:xfrm>
          <a:prstGeom prst="rect">
            <a:avLst/>
          </a:prstGeom>
          <a:noFill/>
        </p:spPr>
        <p:txBody>
          <a:bodyPr wrap="square" rtlCol="0">
            <a:spAutoFit/>
          </a:bodyPr>
          <a:lstStyle/>
          <a:p>
            <a:r>
              <a:rPr lang="en-US" altLang="ko-Kore-KR" sz="1050" b="0" dirty="0"/>
              <a:t>From </a:t>
            </a:r>
            <a:r>
              <a:rPr lang="en-US" altLang="ko-Kore-KR" sz="1050" b="0" dirty="0">
                <a:hlinkClick r:id="rId6"/>
              </a:rPr>
              <a:t>RADTTS</a:t>
            </a:r>
            <a:endParaRPr kumimoji="1" lang="ko-Kore-KR" altLang="en-US" sz="1050" b="0" dirty="0"/>
          </a:p>
        </p:txBody>
      </p:sp>
    </p:spTree>
    <p:extLst>
      <p:ext uri="{BB962C8B-B14F-4D97-AF65-F5344CB8AC3E}">
        <p14:creationId xmlns:p14="http://schemas.microsoft.com/office/powerpoint/2010/main" val="2226590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DAE9E6-F420-8443-BF8C-852AAF6545BE}"/>
              </a:ext>
            </a:extLst>
          </p:cNvPr>
          <p:cNvSpPr>
            <a:spLocks noGrp="1"/>
          </p:cNvSpPr>
          <p:nvPr>
            <p:ph type="title"/>
          </p:nvPr>
        </p:nvSpPr>
        <p:spPr>
          <a:xfrm>
            <a:off x="914400" y="400050"/>
            <a:ext cx="8686800" cy="685800"/>
          </a:xfrm>
        </p:spPr>
        <p:txBody>
          <a:bodyPr wrap="square" anchor="ctr">
            <a:normAutofit/>
          </a:bodyPr>
          <a:lstStyle/>
          <a:p>
            <a:r>
              <a:rPr lang="en-US" altLang="ko-Kore-KR" dirty="0" err="1"/>
              <a:t>Autoregressvie</a:t>
            </a:r>
            <a:r>
              <a:rPr lang="en-US" altLang="ko-Kore-KR" dirty="0"/>
              <a:t> flow</a:t>
            </a:r>
            <a:endParaRPr kumimoji="1" lang="ko-Kore-KR" altLang="en-US" dirty="0"/>
          </a:p>
        </p:txBody>
      </p:sp>
      <p:pic>
        <p:nvPicPr>
          <p:cNvPr id="6" name="내용 개체 틀 5">
            <a:extLst>
              <a:ext uri="{FF2B5EF4-FFF2-40B4-BE49-F238E27FC236}">
                <a16:creationId xmlns:a16="http://schemas.microsoft.com/office/drawing/2014/main" id="{BB4FCAA4-F994-4445-8C4C-82D5CDC5ABAA}"/>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44488" y="2295921"/>
            <a:ext cx="3744416" cy="2658535"/>
          </a:xfrm>
          <a:noFill/>
        </p:spPr>
      </p:pic>
      <p:sp>
        <p:nvSpPr>
          <p:cNvPr id="11" name="Content Placeholder 3">
            <a:extLst>
              <a:ext uri="{FF2B5EF4-FFF2-40B4-BE49-F238E27FC236}">
                <a16:creationId xmlns:a16="http://schemas.microsoft.com/office/drawing/2014/main" id="{FF68845B-3251-93F9-F113-6B6E527662E0}"/>
              </a:ext>
            </a:extLst>
          </p:cNvPr>
          <p:cNvSpPr>
            <a:spLocks noGrp="1"/>
          </p:cNvSpPr>
          <p:nvPr>
            <p:ph sz="half" idx="2"/>
          </p:nvPr>
        </p:nvSpPr>
        <p:spPr>
          <a:xfrm>
            <a:off x="4304928" y="1176697"/>
            <a:ext cx="5292756" cy="5257800"/>
          </a:xfrm>
        </p:spPr>
        <p:txBody>
          <a:bodyPr/>
          <a:lstStyle/>
          <a:p>
            <a:pPr>
              <a:buClr>
                <a:schemeClr val="tx1"/>
              </a:buClr>
              <a:buFont typeface="시스템 서체 일반체"/>
              <a:buChar char="●"/>
            </a:pPr>
            <a:r>
              <a:rPr lang="en-US" sz="2400" dirty="0" err="1"/>
              <a:t>Flowtron의</a:t>
            </a:r>
            <a:r>
              <a:rPr lang="en-US" sz="2400" dirty="0"/>
              <a:t> </a:t>
            </a:r>
            <a:r>
              <a:rPr lang="en-US" sz="2400" dirty="0" err="1"/>
              <a:t>구조를</a:t>
            </a:r>
            <a:r>
              <a:rPr lang="en-US" sz="2400" dirty="0"/>
              <a:t> </a:t>
            </a:r>
            <a:r>
              <a:rPr lang="en-US" sz="2400" dirty="0" err="1"/>
              <a:t>사용</a:t>
            </a:r>
            <a:endParaRPr lang="en-US" sz="2400" dirty="0"/>
          </a:p>
          <a:p>
            <a:pPr>
              <a:buClr>
                <a:schemeClr val="tx1"/>
              </a:buClr>
              <a:buFont typeface="시스템 서체 일반체"/>
              <a:buChar char="●"/>
            </a:pPr>
            <a:r>
              <a:rPr lang="en-US" sz="2400" dirty="0"/>
              <a:t>2번의 </a:t>
            </a:r>
            <a:r>
              <a:rPr lang="en-US" sz="2400" dirty="0" err="1"/>
              <a:t>LSTM을</a:t>
            </a:r>
            <a:r>
              <a:rPr lang="en-US" sz="2400" dirty="0"/>
              <a:t> </a:t>
            </a:r>
            <a:r>
              <a:rPr lang="en-US" sz="2400" dirty="0" err="1"/>
              <a:t>거치고</a:t>
            </a:r>
            <a:r>
              <a:rPr lang="en-US" altLang="ko-KR" sz="2400" dirty="0"/>
              <a:t>, </a:t>
            </a:r>
          </a:p>
          <a:p>
            <a:pPr>
              <a:buClr>
                <a:schemeClr val="tx1"/>
              </a:buClr>
              <a:buFont typeface="시스템 서체 일반체"/>
              <a:buChar char="●"/>
            </a:pPr>
            <a:r>
              <a:rPr lang="en-US" sz="2400" dirty="0"/>
              <a:t>Affine </a:t>
            </a:r>
            <a:r>
              <a:rPr lang="en-US" sz="2400" dirty="0" err="1"/>
              <a:t>transformatio</a:t>
            </a:r>
            <a:r>
              <a:rPr lang="en-US" altLang="ko-KR" sz="2400" dirty="0" err="1"/>
              <a:t>n</a:t>
            </a:r>
            <a:r>
              <a:rPr lang="en-US" sz="2400" dirty="0" err="1"/>
              <a:t>을</a:t>
            </a:r>
            <a:r>
              <a:rPr lang="en-US" sz="2400" dirty="0"/>
              <a:t> </a:t>
            </a:r>
            <a:r>
              <a:rPr lang="en-US" sz="2400" dirty="0" err="1"/>
              <a:t>함</a:t>
            </a:r>
            <a:endParaRPr lang="en-US" sz="2400" dirty="0"/>
          </a:p>
          <a:p>
            <a:pPr>
              <a:buClr>
                <a:schemeClr val="tx1"/>
              </a:buClr>
              <a:buFont typeface="Symbol" pitchFamily="2" charset="2"/>
              <a:buChar char="Þ"/>
            </a:pPr>
            <a:r>
              <a:rPr lang="en-US" altLang="ko-KR" sz="2400" dirty="0"/>
              <a:t>Generality</a:t>
            </a:r>
            <a:r>
              <a:rPr lang="ko-KR" altLang="en-US" sz="2400" dirty="0" err="1"/>
              <a:t>를</a:t>
            </a:r>
            <a:r>
              <a:rPr lang="ko-KR" altLang="en-US" sz="2400" dirty="0"/>
              <a:t> 잃지 않고 </a:t>
            </a:r>
            <a:r>
              <a:rPr lang="en-US" altLang="ko-KR" sz="2400" dirty="0"/>
              <a:t>attributes</a:t>
            </a:r>
            <a:r>
              <a:rPr lang="ko-KR" altLang="en-US" sz="2400" dirty="0"/>
              <a:t>의 순서를 </a:t>
            </a:r>
            <a:r>
              <a:rPr lang="en-US" altLang="ko-KR" sz="2400" dirty="0"/>
              <a:t>reverse</a:t>
            </a:r>
            <a:r>
              <a:rPr lang="ko-KR" altLang="en-US" sz="2400" dirty="0"/>
              <a:t>할 수 있음</a:t>
            </a:r>
            <a:endParaRPr lang="en-US" altLang="ko-KR" sz="2400" dirty="0"/>
          </a:p>
          <a:p>
            <a:pPr>
              <a:buClr>
                <a:schemeClr val="tx1"/>
              </a:buClr>
              <a:buFont typeface="Symbol" pitchFamily="2" charset="2"/>
              <a:buChar char="Þ"/>
            </a:pPr>
            <a:r>
              <a:rPr lang="en-US" altLang="ko-KR" sz="2400" dirty="0"/>
              <a:t>Flow</a:t>
            </a:r>
            <a:r>
              <a:rPr lang="ko-KR" altLang="en-US" sz="2400" dirty="0"/>
              <a:t>의 짝수 </a:t>
            </a:r>
            <a:r>
              <a:rPr lang="en-US" altLang="ko-KR" sz="2400" dirty="0"/>
              <a:t>step</a:t>
            </a:r>
            <a:r>
              <a:rPr lang="ko-KR" altLang="en-US" sz="2400" dirty="0"/>
              <a:t>마다 </a:t>
            </a:r>
            <a:r>
              <a:rPr lang="en-US" altLang="ko-KR" sz="2400" dirty="0"/>
              <a:t>frame</a:t>
            </a:r>
            <a:r>
              <a:rPr lang="ko-KR" altLang="en-US" sz="2400" dirty="0"/>
              <a:t>의 순서를 </a:t>
            </a:r>
            <a:r>
              <a:rPr lang="en-US" altLang="ko-KR" sz="2400" dirty="0"/>
              <a:t>reverse</a:t>
            </a:r>
          </a:p>
          <a:p>
            <a:pPr lvl="1">
              <a:buClr>
                <a:schemeClr val="tx1"/>
              </a:buClr>
              <a:buFont typeface="Symbol" pitchFamily="2" charset="2"/>
              <a:buChar char="Þ"/>
            </a:pPr>
            <a:r>
              <a:rPr lang="ko-KR" altLang="en-US" sz="2000" dirty="0"/>
              <a:t>이때 </a:t>
            </a:r>
            <a:r>
              <a:rPr lang="en-US" altLang="ko-KR" sz="2000" dirty="0"/>
              <a:t>step = input sequence</a:t>
            </a:r>
            <a:r>
              <a:rPr lang="ko-KR" altLang="en-US" sz="2000" dirty="0"/>
              <a:t> 하나를 다 보는 것</a:t>
            </a:r>
            <a:endParaRPr lang="en-US" altLang="ko-KR" sz="2000" dirty="0"/>
          </a:p>
          <a:p>
            <a:pPr lvl="1">
              <a:buClr>
                <a:schemeClr val="tx1"/>
              </a:buClr>
              <a:buFont typeface="Symbol" pitchFamily="2" charset="2"/>
              <a:buChar char="Þ"/>
            </a:pPr>
            <a:r>
              <a:rPr lang="ko-KR" altLang="en-US" sz="2000" dirty="0"/>
              <a:t>모델이 </a:t>
            </a:r>
            <a:r>
              <a:rPr lang="en-US" altLang="ko-KR" sz="2000" dirty="0"/>
              <a:t>forward &amp; backward</a:t>
            </a:r>
            <a:r>
              <a:rPr lang="ko-KR" altLang="en-US" sz="2000" dirty="0"/>
              <a:t> </a:t>
            </a:r>
            <a:r>
              <a:rPr lang="en-US" altLang="ko-KR" sz="2000" dirty="0"/>
              <a:t>dependency</a:t>
            </a:r>
            <a:r>
              <a:rPr lang="ko-KR" altLang="en-US" sz="2000" dirty="0" err="1"/>
              <a:t>를</a:t>
            </a:r>
            <a:r>
              <a:rPr lang="ko-KR" altLang="en-US" sz="2000" dirty="0"/>
              <a:t> 학습할 수 </a:t>
            </a:r>
            <a:r>
              <a:rPr lang="ko-KR" altLang="en-US" sz="2000" dirty="0" err="1"/>
              <a:t>있게함</a:t>
            </a:r>
            <a:r>
              <a:rPr lang="en-US" altLang="ko-KR" sz="2000" dirty="0"/>
              <a:t>.</a:t>
            </a:r>
            <a:r>
              <a:rPr lang="ko-KR" altLang="en-US" sz="2000" dirty="0"/>
              <a:t> </a:t>
            </a:r>
            <a:endParaRPr lang="en-US" sz="2000" dirty="0"/>
          </a:p>
          <a:p>
            <a:pPr>
              <a:buClr>
                <a:schemeClr val="tx1"/>
              </a:buClr>
              <a:buFont typeface="시스템 서체 일반체"/>
              <a:buChar char="●"/>
            </a:pPr>
            <a:endParaRPr lang="en-US" sz="2400" dirty="0"/>
          </a:p>
          <a:p>
            <a:pPr lvl="1">
              <a:buClr>
                <a:schemeClr val="tx1"/>
              </a:buClr>
              <a:buFont typeface="시스템 서체 일반체"/>
              <a:buChar char="●"/>
            </a:pPr>
            <a:endParaRPr lang="en-US" dirty="0"/>
          </a:p>
        </p:txBody>
      </p:sp>
      <p:sp>
        <p:nvSpPr>
          <p:cNvPr id="4" name="슬라이드 번호 개체 틀 3">
            <a:extLst>
              <a:ext uri="{FF2B5EF4-FFF2-40B4-BE49-F238E27FC236}">
                <a16:creationId xmlns:a16="http://schemas.microsoft.com/office/drawing/2014/main" id="{131BDF8F-A72D-B04B-A2A9-8279C2CB3FD9}"/>
              </a:ext>
            </a:extLst>
          </p:cNvPr>
          <p:cNvSpPr>
            <a:spLocks noGrp="1"/>
          </p:cNvSpPr>
          <p:nvPr>
            <p:ph type="sldNum" sz="quarter" idx="10"/>
          </p:nvPr>
        </p:nvSpPr>
        <p:spPr>
          <a:xfrm>
            <a:off x="8494712" y="6525344"/>
            <a:ext cx="1066800" cy="304800"/>
          </a:xfrm>
        </p:spPr>
        <p:txBody>
          <a:bodyPr wrap="none" anchor="ctr">
            <a:normAutofit/>
          </a:bodyPr>
          <a:lstStyle/>
          <a:p>
            <a:pPr>
              <a:lnSpc>
                <a:spcPct val="90000"/>
              </a:lnSpc>
              <a:spcAft>
                <a:spcPts val="600"/>
              </a:spcAft>
              <a:defRPr/>
            </a:pPr>
            <a:r>
              <a:rPr lang="en-US" altLang="ko-KR"/>
              <a:t>Page </a:t>
            </a:r>
            <a:fld id="{2E59595D-A67B-4217-AF6B-E06A76FEDF4C}" type="slidenum">
              <a:rPr lang="en-US" altLang="ko-KR" smtClean="0"/>
              <a:pPr>
                <a:lnSpc>
                  <a:spcPct val="90000"/>
                </a:lnSpc>
                <a:spcAft>
                  <a:spcPts val="600"/>
                </a:spcAft>
                <a:defRPr/>
              </a:pPr>
              <a:t>9</a:t>
            </a:fld>
            <a:endParaRPr lang="en-US" altLang="ko-KR"/>
          </a:p>
        </p:txBody>
      </p:sp>
      <p:sp>
        <p:nvSpPr>
          <p:cNvPr id="8" name="TextBox 7">
            <a:extLst>
              <a:ext uri="{FF2B5EF4-FFF2-40B4-BE49-F238E27FC236}">
                <a16:creationId xmlns:a16="http://schemas.microsoft.com/office/drawing/2014/main" id="{1DE2C076-06E7-7842-B154-79A9F7E1270E}"/>
              </a:ext>
            </a:extLst>
          </p:cNvPr>
          <p:cNvSpPr txBox="1"/>
          <p:nvPr/>
        </p:nvSpPr>
        <p:spPr>
          <a:xfrm>
            <a:off x="344488" y="4954456"/>
            <a:ext cx="2556452" cy="230832"/>
          </a:xfrm>
          <a:prstGeom prst="rect">
            <a:avLst/>
          </a:prstGeom>
          <a:noFill/>
        </p:spPr>
        <p:txBody>
          <a:bodyPr wrap="square" rtlCol="0">
            <a:spAutoFit/>
          </a:bodyPr>
          <a:lstStyle/>
          <a:p>
            <a:r>
              <a:rPr kumimoji="1" lang="en-US" altLang="ko-Kore-KR" sz="900" b="0" dirty="0">
                <a:latin typeface="+mn-lt"/>
              </a:rPr>
              <a:t>To ensure the pro</a:t>
            </a:r>
            <a:r>
              <a:rPr lang="en-US" altLang="ko-Kore-KR" sz="900" b="0" dirty="0">
                <a:latin typeface="+mn-lt"/>
              </a:rPr>
              <a:t>cess is invertible, 0 is prepended.</a:t>
            </a:r>
            <a:endParaRPr kumimoji="1" lang="ko-Kore-KR" altLang="en-US" sz="900" b="0" dirty="0">
              <a:latin typeface="+mn-lt"/>
            </a:endParaRPr>
          </a:p>
        </p:txBody>
      </p:sp>
      <p:sp>
        <p:nvSpPr>
          <p:cNvPr id="10" name="TextBox 9">
            <a:extLst>
              <a:ext uri="{FF2B5EF4-FFF2-40B4-BE49-F238E27FC236}">
                <a16:creationId xmlns:a16="http://schemas.microsoft.com/office/drawing/2014/main" id="{FFB184AA-2A7E-7C42-B7C3-D13F64943B8D}"/>
              </a:ext>
            </a:extLst>
          </p:cNvPr>
          <p:cNvSpPr txBox="1"/>
          <p:nvPr/>
        </p:nvSpPr>
        <p:spPr>
          <a:xfrm>
            <a:off x="218068" y="6197242"/>
            <a:ext cx="8551355" cy="584775"/>
          </a:xfrm>
          <a:prstGeom prst="rect">
            <a:avLst/>
          </a:prstGeom>
          <a:noFill/>
        </p:spPr>
        <p:txBody>
          <a:bodyPr wrap="square" rtlCol="0">
            <a:spAutoFit/>
          </a:bodyPr>
          <a:lstStyle/>
          <a:p>
            <a:r>
              <a:rPr lang="en-US" altLang="ko-Kore-KR" sz="1600" b="0" dirty="0" err="1">
                <a:hlinkClick r:id="rId4"/>
              </a:rPr>
              <a:t>Flowtron</a:t>
            </a:r>
            <a:r>
              <a:rPr lang="en-US" altLang="ko-Kore-KR" sz="1600" b="0" dirty="0">
                <a:hlinkClick r:id="rId4"/>
              </a:rPr>
              <a:t>: an Autoregressive Flow-based Generative Network for Text-to-Speech Synthesis </a:t>
            </a:r>
            <a:endParaRPr lang="en-US" altLang="ko-Kore-KR" sz="1600" dirty="0"/>
          </a:p>
          <a:p>
            <a:endParaRPr kumimoji="1" lang="ko-Kore-KR" altLang="en-US" sz="1600" dirty="0"/>
          </a:p>
        </p:txBody>
      </p:sp>
    </p:spTree>
    <p:extLst>
      <p:ext uri="{BB962C8B-B14F-4D97-AF65-F5344CB8AC3E}">
        <p14:creationId xmlns:p14="http://schemas.microsoft.com/office/powerpoint/2010/main" val="2931726040"/>
      </p:ext>
    </p:extLst>
  </p:cSld>
  <p:clrMapOvr>
    <a:masterClrMapping/>
  </p:clrMapOvr>
</p:sld>
</file>

<file path=ppt/theme/theme1.xml><?xml version="1.0" encoding="utf-8"?>
<a:theme xmlns:a="http://schemas.openxmlformats.org/drawingml/2006/main" name="XcodeSourceContro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기본 디자인">
      <a:majorFont>
        <a:latin typeface="Times New Roman"/>
        <a:ea typeface="돋움"/>
        <a:cs typeface=""/>
      </a:majorFont>
      <a:minorFont>
        <a:latin typeface="Times New Roman"/>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1400" b="1" i="0" u="none" strike="noStrike" cap="none" normalizeH="0" baseline="0" smtClean="0">
            <a:ln>
              <a:noFill/>
            </a:ln>
            <a:solidFill>
              <a:schemeClr val="tx1"/>
            </a:solidFill>
            <a:effectLst/>
            <a:latin typeface="Arial" pitchFamily="34" charset="0"/>
            <a:ea typeface="돋움" pitchFamily="50" charset="-127"/>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1400" b="1" i="0" u="none" strike="noStrike" cap="none" normalizeH="0" baseline="0" smtClean="0">
            <a:ln>
              <a:noFill/>
            </a:ln>
            <a:solidFill>
              <a:schemeClr val="tx1"/>
            </a:solidFill>
            <a:effectLst/>
            <a:latin typeface="Arial" pitchFamily="34" charset="0"/>
            <a:ea typeface="돋움" pitchFamily="50" charset="-127"/>
          </a:defRPr>
        </a:defPPr>
      </a:lstStyle>
    </a:lnDef>
  </a:objectDefaults>
  <a:extraClrSchemeLst>
    <a:extraClrScheme>
      <a:clrScheme name="기본 디자인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기본 디자인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기본 디자인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기본 디자인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16142</TotalTime>
  <Words>2202</Words>
  <Application>Microsoft Macintosh PowerPoint</Application>
  <PresentationFormat>A4 용지(210x297mm)</PresentationFormat>
  <Paragraphs>346</Paragraphs>
  <Slides>27</Slides>
  <Notes>7</Notes>
  <HiddenSlides>2</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27</vt:i4>
      </vt:variant>
    </vt:vector>
  </HeadingPairs>
  <TitlesOfParts>
    <vt:vector size="36" baseType="lpstr">
      <vt:lpstr>궁서체 일반체</vt:lpstr>
      <vt:lpstr>시스템 서체 일반체</vt:lpstr>
      <vt:lpstr>Arial</vt:lpstr>
      <vt:lpstr>Cambria Math</vt:lpstr>
      <vt:lpstr>Monotype Sorts</vt:lpstr>
      <vt:lpstr>Symbol</vt:lpstr>
      <vt:lpstr>Times New Roman</vt:lpstr>
      <vt:lpstr>Wingdings</vt:lpstr>
      <vt:lpstr>XcodeSourceControl</vt:lpstr>
      <vt:lpstr>Generative Modeling for Low Dimensional Speech  Attributes with Neural Spline Flows</vt:lpstr>
      <vt:lpstr>RADTTS++</vt:lpstr>
      <vt:lpstr>Overview</vt:lpstr>
      <vt:lpstr>TTS Model</vt:lpstr>
      <vt:lpstr>TTS Model</vt:lpstr>
      <vt:lpstr>RADTTS ++</vt:lpstr>
      <vt:lpstr>Model Architecture overview</vt:lpstr>
      <vt:lpstr>Bipartite flow (Parallel flow)</vt:lpstr>
      <vt:lpstr>Autoregressvie flow</vt:lpstr>
      <vt:lpstr>Neural Spline Flow</vt:lpstr>
      <vt:lpstr>Challenges</vt:lpstr>
      <vt:lpstr>Challenges – 1. Low dimensionality</vt:lpstr>
      <vt:lpstr>Challenges – 2. Discontinuity</vt:lpstr>
      <vt:lpstr>Solution</vt:lpstr>
      <vt:lpstr>Solution - Low dimensionality</vt:lpstr>
      <vt:lpstr>Solution – Discontinuity in Bipartite flow model</vt:lpstr>
      <vt:lpstr>Solution – Discontinuity in Autoregressive flow model</vt:lpstr>
      <vt:lpstr>Model Architecture overview</vt:lpstr>
      <vt:lpstr>Experiment</vt:lpstr>
      <vt:lpstr>Evaluation - Ground Truth와 비교 (mean)</vt:lpstr>
      <vt:lpstr>Evaluation – Ground Truth와 비교(variance)</vt:lpstr>
      <vt:lpstr>Evaluation – 제안한 model 중 비교</vt:lpstr>
      <vt:lpstr>Evaluation – 기존 model과의 비교</vt:lpstr>
      <vt:lpstr>Evaluation – 기존 model과의 비교</vt:lpstr>
      <vt:lpstr>Conclusion</vt:lpstr>
      <vt:lpstr>적용 point</vt:lpstr>
      <vt:lpstr>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종합설계 I  (Xcode and Source Control )</dc:title>
  <dc:creator>i7KOO</dc:creator>
  <cp:lastModifiedBy>최예린</cp:lastModifiedBy>
  <cp:revision>1299</cp:revision>
  <cp:lastPrinted>2018-01-22T13:46:10Z</cp:lastPrinted>
  <dcterms:created xsi:type="dcterms:W3CDTF">2013-03-03T01:08:41Z</dcterms:created>
  <dcterms:modified xsi:type="dcterms:W3CDTF">2022-03-30T05:30:58Z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_SA">
    <vt:lpwstr>F:\2017\KAIST과제\2차워크샵20170720\로봇과제 DQN 대화관리기 발표자료 20170720v2.pptx</vt:lpwstr>
  </property>
</Properties>
</file>