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6" r:id="rId2"/>
    <p:sldId id="318" r:id="rId3"/>
    <p:sldId id="320" r:id="rId4"/>
    <p:sldId id="322" r:id="rId5"/>
    <p:sldId id="321" r:id="rId6"/>
    <p:sldId id="323" r:id="rId7"/>
    <p:sldId id="326" r:id="rId8"/>
    <p:sldId id="325" r:id="rId9"/>
    <p:sldId id="319" r:id="rId10"/>
    <p:sldId id="309" r:id="rId11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 autoAdjust="0"/>
    <p:restoredTop sz="77143" autoAdjust="0"/>
  </p:normalViewPr>
  <p:slideViewPr>
    <p:cSldViewPr>
      <p:cViewPr varScale="1">
        <p:scale>
          <a:sx n="97" d="100"/>
          <a:sy n="97" d="100"/>
        </p:scale>
        <p:origin x="2680" y="192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800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first linear layer uses an expansion factor of 4 and the second linear layer projects it back to the model </a:t>
            </a:r>
            <a:r>
              <a:rPr kumimoji="1" lang="en-US" altLang="ko-Kore-KR" dirty="0" err="1"/>
              <a:t>dimesion</a:t>
            </a:r>
            <a:r>
              <a:rPr kumimoji="1" lang="en-US" altLang="ko-Kore-KR" dirty="0"/>
              <a:t>. We use </a:t>
            </a:r>
            <a:r>
              <a:rPr kumimoji="1" lang="en-US" altLang="ko-Kore-KR" dirty="0" err="1"/>
              <a:t>swich</a:t>
            </a:r>
            <a:r>
              <a:rPr kumimoji="1" lang="en-US" altLang="ko-Kore-KR" dirty="0"/>
              <a:t> activation and a pre-norm residual units in FFN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marR="0" lvl="0" indent="0" algn="l" defTabSz="7524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/>
              <a:t>FFN</a:t>
            </a:r>
            <a:r>
              <a:rPr lang="ko-Kore-KR" altLang="en-US" dirty="0"/>
              <a:t>을 하나만 사용했을 때보다</a:t>
            </a:r>
            <a:r>
              <a:rPr lang="en-US" altLang="ko-Kore-KR" dirty="0"/>
              <a:t> </a:t>
            </a:r>
            <a:r>
              <a:rPr lang="ko-Kore-KR" altLang="en-US" dirty="0"/>
              <a:t>반씩 나눠서 </a:t>
            </a:r>
            <a:r>
              <a:rPr lang="en-US" altLang="ko-Kore-KR" dirty="0"/>
              <a:t>2</a:t>
            </a:r>
            <a:r>
              <a:rPr lang="ko-Kore-KR" altLang="en-US" dirty="0"/>
              <a:t>번 지난 것이 미세하게 좋았음 </a:t>
            </a:r>
            <a:r>
              <a:rPr lang="en-US" altLang="ko-Kore-KR" dirty="0"/>
              <a:t>(</a:t>
            </a:r>
            <a:r>
              <a:rPr lang="ko-Kore-KR" altLang="en-US" dirty="0"/>
              <a:t>두개의 데이터셋에 대해 </a:t>
            </a:r>
            <a:r>
              <a:rPr lang="en-US" altLang="ko-Kore-KR" dirty="0"/>
              <a:t>0</a:t>
            </a:r>
            <a:r>
              <a:rPr lang="en-US" altLang="ko-KR" dirty="0"/>
              <a:t>.1) 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첫번째 </a:t>
            </a:r>
            <a:r>
              <a:rPr kumimoji="1" lang="en-US" altLang="ko-Kore-KR" dirty="0"/>
              <a:t>linear layer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FFN</a:t>
            </a:r>
            <a:r>
              <a:rPr kumimoji="1" lang="ko-Kore-KR" altLang="en-US" dirty="0"/>
              <a:t>에서 </a:t>
            </a:r>
            <a:r>
              <a:rPr kumimoji="1" lang="en-US" altLang="ko-Kore-KR" dirty="0"/>
              <a:t>projection layer </a:t>
            </a:r>
            <a:r>
              <a:rPr kumimoji="1" lang="ko-Kore-KR" altLang="en-US" dirty="0"/>
              <a:t>에 해당하고</a:t>
            </a:r>
            <a:r>
              <a:rPr kumimoji="1" lang="en-US" altLang="ko-Kore-KR" dirty="0"/>
              <a:t>, swish </a:t>
            </a:r>
            <a:r>
              <a:rPr kumimoji="1" lang="en-US" altLang="ko-KR" dirty="0"/>
              <a:t>: hidden layer,</a:t>
            </a:r>
            <a:r>
              <a:rPr kumimoji="1" lang="ko-KR" altLang="en-US" dirty="0"/>
              <a:t>다시 모델의 </a:t>
            </a:r>
            <a:r>
              <a:rPr kumimoji="1" lang="ko-KR" altLang="en-US" dirty="0" err="1"/>
              <a:t>디멘젼으로</a:t>
            </a:r>
            <a:r>
              <a:rPr kumimoji="1" lang="ko-KR" altLang="en-US" dirty="0"/>
              <a:t> 프로젝트해줌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8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Robust : </a:t>
            </a:r>
            <a:r>
              <a:rPr kumimoji="1" lang="ko-Kore-KR" altLang="en-US" dirty="0"/>
              <a:t>길이와 상관없어짐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Pre-norm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: 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층 정규화는 </a:t>
            </a:r>
            <a:r>
              <a:rPr kumimoji="1"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텐서의</a:t>
            </a:r>
            <a:r>
              <a:rPr kumimoji="1" lang="ko-KR" alt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마지막 차원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에 대해서 평균과 분산을 구하고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이를 가지고 어떤 수식을 통해 값을 </a:t>
            </a:r>
            <a:r>
              <a:rPr kumimoji="1"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정규화하여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학습을 돕습니다</a:t>
            </a:r>
            <a:r>
              <a:rPr kumimoji="1" lang="en-US" altLang="ko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 </a:t>
            </a:r>
          </a:p>
          <a:p>
            <a:endParaRPr kumimoji="1" lang="en-US" altLang="ko-Kore-KR" sz="1200" b="0" i="0" u="none" strike="noStrike" kern="1200" dirty="0"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+mn-cs"/>
            </a:endParaRPr>
          </a:p>
          <a:p>
            <a:r>
              <a:rPr kumimoji="1" lang="ko-Kore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저런 문제 때문에 원래 </a:t>
            </a:r>
            <a:r>
              <a:rPr kumimoji="1" lang="en-US" altLang="ko-Kore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warm up stage</a:t>
            </a:r>
            <a:r>
              <a:rPr kumimoji="1" lang="ko-Kore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나 </a:t>
            </a:r>
            <a:r>
              <a:rPr kumimoji="1" lang="en-US" altLang="ko-Kore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learning rate </a:t>
            </a:r>
            <a:r>
              <a:rPr kumimoji="1" lang="ko-Kore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조정이 필요한데</a:t>
            </a:r>
            <a:r>
              <a:rPr kumimoji="1" lang="en-US" altLang="ko-Kore-K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pre </a:t>
            </a:r>
            <a:r>
              <a:rPr kumimoji="1" lang="en-US" altLang="ko-Kore-K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nomalizaion</a:t>
            </a:r>
            <a:r>
              <a:rPr kumimoji="1" lang="ko-Kore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은 그거 없이 할 수 있음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237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53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 </a:t>
            </a:r>
            <a:r>
              <a:rPr kumimoji="1" lang="ko-Kore-KR" altLang="en-US" dirty="0"/>
              <a:t>트랜스 포머에 비해 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kumimoji="1" lang="ko-KR" altLang="en-US" dirty="0"/>
              <a:t>밑에 </a:t>
            </a:r>
            <a:r>
              <a:rPr kumimoji="1" lang="ko-KR" altLang="en-US" dirty="0" err="1"/>
              <a:t>세개는</a:t>
            </a:r>
            <a:r>
              <a:rPr kumimoji="1" lang="ko-KR" altLang="en-US" dirty="0"/>
              <a:t> 사이즈 별 </a:t>
            </a:r>
            <a:r>
              <a:rPr kumimoji="1" lang="en-US" altLang="ko-KR" dirty="0"/>
              <a:t>CNN </a:t>
            </a:r>
            <a:r>
              <a:rPr kumimoji="1" lang="ko-KR" altLang="en-US" dirty="0"/>
              <a:t>모델 </a:t>
            </a:r>
            <a:endParaRPr kumimoji="1" lang="en-US" altLang="ko-KR" dirty="0"/>
          </a:p>
          <a:p>
            <a:r>
              <a:rPr kumimoji="1" lang="en-US" altLang="ko-Kore-KR" dirty="0"/>
              <a:t>Libri dataset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61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41C6C-E64A-0345-8899-2C0E0C9E38C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ore-KR" dirty="0"/>
              <a:t>Conformer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05AEC-9A9D-5E45-9DA1-D67A0F6DD14F}"/>
              </a:ext>
            </a:extLst>
          </p:cNvPr>
          <p:cNvSpPr txBox="1"/>
          <p:nvPr/>
        </p:nvSpPr>
        <p:spPr>
          <a:xfrm>
            <a:off x="647056" y="3424297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3600" b="0" dirty="0">
                <a:latin typeface="+mn-lt"/>
              </a:rPr>
              <a:t>Conformer: Convolution-augmented Transformer for Speech Recognition </a:t>
            </a:r>
            <a:endParaRPr lang="en-US" altLang="ko-Kore-KR" sz="3600" dirty="0">
              <a:latin typeface="+mn-lt"/>
            </a:endParaRPr>
          </a:p>
          <a:p>
            <a:r>
              <a:rPr lang="en-US" altLang="ko-Kore-KR" b="0" i="1" dirty="0">
                <a:latin typeface="+mn-lt"/>
              </a:rPr>
              <a:t>Anmol Gulati, James Qin, Chung-Cheng Chiu, Niki Parmar, Yu Zhang, </a:t>
            </a:r>
            <a:r>
              <a:rPr lang="en-US" altLang="ko-Kore-KR" b="0" i="1" dirty="0" err="1">
                <a:latin typeface="+mn-lt"/>
              </a:rPr>
              <a:t>Jiahui</a:t>
            </a:r>
            <a:r>
              <a:rPr lang="en-US" altLang="ko-Kore-KR" b="0" i="1" dirty="0">
                <a:latin typeface="+mn-lt"/>
              </a:rPr>
              <a:t> Yu, Wei Han, </a:t>
            </a:r>
            <a:r>
              <a:rPr lang="en-US" altLang="ko-Kore-KR" b="0" i="1" dirty="0" err="1">
                <a:latin typeface="+mn-lt"/>
              </a:rPr>
              <a:t>Shibo</a:t>
            </a:r>
            <a:r>
              <a:rPr lang="en-US" altLang="ko-Kore-KR" b="0" i="1" dirty="0">
                <a:latin typeface="+mn-lt"/>
              </a:rPr>
              <a:t> Wang, </a:t>
            </a:r>
            <a:r>
              <a:rPr lang="en-US" altLang="ko-Kore-KR" b="0" i="1" dirty="0" err="1">
                <a:latin typeface="+mn-lt"/>
              </a:rPr>
              <a:t>Zhengdong</a:t>
            </a:r>
            <a:r>
              <a:rPr lang="en-US" altLang="ko-Kore-KR" b="0" i="1" dirty="0">
                <a:latin typeface="+mn-lt"/>
              </a:rPr>
              <a:t> Zhang, </a:t>
            </a:r>
            <a:r>
              <a:rPr lang="en-US" altLang="ko-Kore-KR" b="0" i="1" dirty="0" err="1">
                <a:latin typeface="+mn-lt"/>
              </a:rPr>
              <a:t>Yonghui</a:t>
            </a:r>
            <a:r>
              <a:rPr lang="en-US" altLang="ko-Kore-KR" b="0" i="1" dirty="0">
                <a:latin typeface="+mn-lt"/>
              </a:rPr>
              <a:t> Wu, </a:t>
            </a:r>
            <a:r>
              <a:rPr lang="en-US" altLang="ko-Kore-KR" b="0" i="1" dirty="0" err="1">
                <a:latin typeface="+mn-lt"/>
              </a:rPr>
              <a:t>Ruoming</a:t>
            </a:r>
            <a:r>
              <a:rPr lang="en-US" altLang="ko-Kore-KR" b="0" i="1" dirty="0">
                <a:latin typeface="+mn-lt"/>
              </a:rPr>
              <a:t> Pang </a:t>
            </a:r>
            <a:endParaRPr lang="en-US" altLang="ko-Kore-KR" b="0" dirty="0">
              <a:latin typeface="+mn-lt"/>
            </a:endParaRPr>
          </a:p>
          <a:p>
            <a:r>
              <a:rPr lang="en-US" altLang="ko-Kore-KR" b="0" dirty="0">
                <a:latin typeface="+mn-lt"/>
              </a:rPr>
              <a:t>Google Inc.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710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8AD1-7FCD-2F40-B8D0-F663466A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Conformer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2DD2D-EEE3-B545-B37D-F27E6396A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860952E-A3F8-4942-BDAF-0477E1A2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CNN + Transformer</a:t>
            </a:r>
          </a:p>
          <a:p>
            <a:pPr lvl="1"/>
            <a:r>
              <a:rPr kumimoji="1" lang="en-US" altLang="ko-Kore-KR" dirty="0"/>
              <a:t>CNN : local feat</a:t>
            </a:r>
            <a:r>
              <a:rPr lang="en-US" altLang="ko-Kore-KR" dirty="0"/>
              <a:t>ure</a:t>
            </a:r>
            <a:r>
              <a:rPr lang="ko-KR" altLang="en-US" dirty="0"/>
              <a:t>는 잘 잡아내지만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global</a:t>
            </a:r>
            <a:r>
              <a:rPr lang="ko-KR" altLang="en-US" dirty="0"/>
              <a:t>에는 약함</a:t>
            </a:r>
            <a:endParaRPr lang="en-US" altLang="ko-KR" dirty="0"/>
          </a:p>
          <a:p>
            <a:pPr lvl="1"/>
            <a:r>
              <a:rPr lang="en-US" altLang="ko-KR" dirty="0"/>
              <a:t>Transformer :</a:t>
            </a:r>
            <a:r>
              <a:rPr lang="ko-KR" altLang="en-US" dirty="0"/>
              <a:t> </a:t>
            </a:r>
            <a:r>
              <a:rPr lang="ko-KR" altLang="en-US" dirty="0" err="1"/>
              <a:t>어텐션을</a:t>
            </a:r>
            <a:r>
              <a:rPr lang="ko-KR" altLang="en-US" dirty="0"/>
              <a:t> 통해 </a:t>
            </a:r>
            <a:r>
              <a:rPr lang="en-US" altLang="ko-KR" dirty="0"/>
              <a:t>global-context</a:t>
            </a:r>
            <a:r>
              <a:rPr lang="ko-KR" altLang="en-US" dirty="0"/>
              <a:t>는 잘 표현하지만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에 비해 </a:t>
            </a:r>
            <a:r>
              <a:rPr lang="en-US" altLang="ko-KR" dirty="0"/>
              <a:t>local </a:t>
            </a:r>
            <a:r>
              <a:rPr lang="en-US" altLang="ko-KR" dirty="0" err="1"/>
              <a:t>contex</a:t>
            </a:r>
            <a:r>
              <a:rPr lang="ko-KR" altLang="en-US" dirty="0"/>
              <a:t>에 대한 표현의 질은 떨어짐</a:t>
            </a:r>
            <a:endParaRPr lang="en-US" altLang="ko-KR" dirty="0"/>
          </a:p>
          <a:p>
            <a:pPr lvl="1"/>
            <a:r>
              <a:rPr lang="en-US" altLang="ko-KR" dirty="0"/>
              <a:t>=&gt;</a:t>
            </a:r>
            <a:r>
              <a:rPr lang="ko-KR" altLang="en-US" dirty="0"/>
              <a:t> 두개를 합쳐보자</a:t>
            </a:r>
            <a:endParaRPr lang="en-US" altLang="ko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134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8AD1-7FCD-2F40-B8D0-F663466A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Conformer</a:t>
            </a:r>
            <a:endParaRPr kumimoji="1" lang="ko-Kore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2771EE8-C13B-1447-8118-41C71A0DB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6" y="1143000"/>
            <a:ext cx="4442839" cy="5257800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62BE3A0-B499-4DDB-9A09-E92F587C3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dirty="0" err="1"/>
              <a:t>기존</a:t>
            </a:r>
            <a:r>
              <a:rPr lang="en-US" dirty="0"/>
              <a:t> </a:t>
            </a:r>
            <a:r>
              <a:rPr lang="en-US" dirty="0" err="1"/>
              <a:t>트랜스포머</a:t>
            </a:r>
            <a:r>
              <a:rPr lang="en-US" dirty="0"/>
              <a:t> Encoder</a:t>
            </a:r>
          </a:p>
          <a:p>
            <a:pPr lvl="1"/>
            <a:r>
              <a:rPr lang="en-US" dirty="0"/>
              <a:t>MHSA – </a:t>
            </a:r>
            <a:r>
              <a:rPr lang="en-US" dirty="0" err="1"/>
              <a:t>LayerNorm</a:t>
            </a:r>
            <a:r>
              <a:rPr lang="en-US" dirty="0"/>
              <a:t> – FFN – </a:t>
            </a:r>
            <a:r>
              <a:rPr lang="en-US" dirty="0" err="1"/>
              <a:t>LayerNorm</a:t>
            </a:r>
            <a:endParaRPr lang="en-US" dirty="0"/>
          </a:p>
          <a:p>
            <a:r>
              <a:rPr lang="en-US" dirty="0"/>
              <a:t>Conformer Encoder</a:t>
            </a:r>
          </a:p>
          <a:p>
            <a:pPr lvl="1"/>
            <a:r>
              <a:rPr lang="en-US" dirty="0"/>
              <a:t>Half FFN - MHSA – CNN – Half FNN - </a:t>
            </a:r>
            <a:r>
              <a:rPr lang="en-US" dirty="0" err="1"/>
              <a:t>LayerNorm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2DD2D-EEE3-B545-B37D-F27E6396A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81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B13D-ADAD-8245-9487-4EB4B434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</a:t>
            </a:r>
            <a:r>
              <a:rPr lang="en-US" altLang="ko-Kore-KR" dirty="0"/>
              <a:t>nside of Conformer 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17EF61-C56D-B745-A6D9-D3BE6C79C9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182" y="1340768"/>
            <a:ext cx="4346778" cy="84464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79F58-2BF8-E14D-AB2F-8111B8897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2467" y="1294054"/>
            <a:ext cx="5018733" cy="4943257"/>
          </a:xfrm>
        </p:spPr>
        <p:txBody>
          <a:bodyPr/>
          <a:lstStyle/>
          <a:p>
            <a:r>
              <a:rPr lang="en-US" altLang="ko-Kore-KR" dirty="0"/>
              <a:t>FFN module </a:t>
            </a:r>
          </a:p>
          <a:p>
            <a:pPr lvl="1"/>
            <a:r>
              <a:rPr lang="ko-Kore-KR" altLang="en-US" dirty="0"/>
              <a:t>기존 트랜스포머와 달리        </a:t>
            </a:r>
            <a:r>
              <a:rPr lang="en-US" altLang="ko-Kore-KR" dirty="0"/>
              <a:t>MHSA</a:t>
            </a:r>
            <a:r>
              <a:rPr lang="ko-Kore-KR" altLang="en-US" dirty="0"/>
              <a:t>모듈 앞에 반</a:t>
            </a:r>
            <a:r>
              <a:rPr lang="en-US" altLang="ko-Kore-KR" dirty="0"/>
              <a:t>, </a:t>
            </a:r>
            <a:r>
              <a:rPr lang="ko-Kore-KR" altLang="en-US" dirty="0"/>
              <a:t>뒤에 반씩 배치됨</a:t>
            </a:r>
            <a:endParaRPr lang="en-US" altLang="ko-Kore-KR" dirty="0"/>
          </a:p>
          <a:p>
            <a:pPr lvl="1"/>
            <a:r>
              <a:rPr lang="ko-Kore-KR" altLang="en-US" dirty="0"/>
              <a:t>두개의 선형 변환</a:t>
            </a:r>
            <a:r>
              <a:rPr lang="en-US" altLang="ko-Kore-KR" dirty="0"/>
              <a:t>, </a:t>
            </a:r>
            <a:r>
              <a:rPr lang="ko-Kore-KR" altLang="en-US" dirty="0"/>
              <a:t>하나의 비선형 변환으로 구성</a:t>
            </a:r>
            <a:endParaRPr lang="en-US" altLang="ko-Kore-KR" dirty="0"/>
          </a:p>
          <a:p>
            <a:pPr lvl="1"/>
            <a:r>
              <a:rPr lang="en-US" altLang="ko-Kore-KR" dirty="0"/>
              <a:t>pre-norm residual units           + dropout -&gt; regularization</a:t>
            </a:r>
          </a:p>
          <a:p>
            <a:pPr lvl="1"/>
            <a:endParaRPr lang="en-US" altLang="ko-Kore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52268-746E-FE40-9CEF-589ADDFB0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E2155F-FB3F-974F-A25D-975C3AEA1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0" y="2396450"/>
            <a:ext cx="434677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7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B13D-ADAD-8245-9487-4EB4B434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</a:t>
            </a:r>
            <a:r>
              <a:rPr lang="en-US" altLang="ko-Kore-KR" dirty="0"/>
              <a:t>nside of Conformer 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17EF61-C56D-B745-A6D9-D3BE6C79C9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02"/>
          <a:stretch/>
        </p:blipFill>
        <p:spPr>
          <a:xfrm>
            <a:off x="345329" y="1340768"/>
            <a:ext cx="4784472" cy="86409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79F58-2BF8-E14D-AB2F-8111B8897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488" y="2420888"/>
            <a:ext cx="9228137" cy="3979912"/>
          </a:xfrm>
        </p:spPr>
        <p:txBody>
          <a:bodyPr/>
          <a:lstStyle/>
          <a:p>
            <a:r>
              <a:rPr lang="en-US" altLang="ko-Kore-KR" dirty="0"/>
              <a:t>MHSA</a:t>
            </a:r>
            <a:r>
              <a:rPr lang="ko-Kore-KR" altLang="en-US" dirty="0"/>
              <a:t> </a:t>
            </a:r>
            <a:r>
              <a:rPr lang="en-US" altLang="ko-Kore-KR" dirty="0"/>
              <a:t>module</a:t>
            </a:r>
          </a:p>
          <a:p>
            <a:pPr lvl="1"/>
            <a:r>
              <a:rPr kumimoji="1" lang="en-US" altLang="ko-Kore-KR" dirty="0"/>
              <a:t>Relative </a:t>
            </a:r>
            <a:r>
              <a:rPr kumimoji="1" lang="en-US" altLang="ko-Kore-KR" dirty="0" err="1"/>
              <a:t>posional</a:t>
            </a:r>
            <a:r>
              <a:rPr kumimoji="1" lang="en-US" altLang="ko-Kore-KR" dirty="0"/>
              <a:t> enc</a:t>
            </a:r>
            <a:r>
              <a:rPr lang="en-US" altLang="ko-Kore-KR" dirty="0"/>
              <a:t>oding : input </a:t>
            </a:r>
            <a:r>
              <a:rPr lang="ko-Kore-KR" altLang="en-US" dirty="0"/>
              <a:t>길이에 대해 </a:t>
            </a:r>
            <a:r>
              <a:rPr lang="en-US" altLang="ko-Kore-KR" dirty="0"/>
              <a:t>robust</a:t>
            </a:r>
          </a:p>
          <a:p>
            <a:pPr lvl="1"/>
            <a:r>
              <a:rPr lang="en-US" altLang="ko-Kore-KR" dirty="0"/>
              <a:t>Pre-norm : </a:t>
            </a:r>
            <a:r>
              <a:rPr lang="ko-Kore-KR" altLang="en-US" dirty="0"/>
              <a:t>깊은 모델 학습을 원할하게 함</a:t>
            </a:r>
            <a:endParaRPr lang="en-US" altLang="ko-Kore-KR" dirty="0"/>
          </a:p>
          <a:p>
            <a:pPr lvl="2"/>
            <a:r>
              <a:rPr kumimoji="1" lang="ko-KR" altLang="en-US" dirty="0"/>
              <a:t>기존 트랜스포머</a:t>
            </a:r>
            <a:r>
              <a:rPr lang="ko-KR" altLang="en-US" dirty="0"/>
              <a:t>와 달리 </a:t>
            </a:r>
            <a:r>
              <a:rPr lang="en-US" altLang="ko-KR" dirty="0"/>
              <a:t>layer normalization</a:t>
            </a:r>
            <a:r>
              <a:rPr lang="ko-KR" altLang="en-US" dirty="0"/>
              <a:t>을 먼저 한 후 </a:t>
            </a:r>
            <a:r>
              <a:rPr lang="ko-KR" altLang="en-US" dirty="0" err="1"/>
              <a:t>어텐션으로</a:t>
            </a:r>
            <a:endParaRPr lang="en-US" altLang="ko-KR" dirty="0"/>
          </a:p>
          <a:p>
            <a:pPr lvl="2"/>
            <a:r>
              <a:rPr lang="ko-KR" altLang="en-US" dirty="0"/>
              <a:t>마지막에 </a:t>
            </a:r>
            <a:r>
              <a:rPr lang="en-US" altLang="ko-KR" dirty="0"/>
              <a:t>layer normalization : layer </a:t>
            </a:r>
            <a:r>
              <a:rPr lang="ko-KR" altLang="en-US" dirty="0"/>
              <a:t>개수와 상관없이 일정한 값으로 정규화</a:t>
            </a:r>
            <a:endParaRPr lang="en-US" altLang="ko-KR" dirty="0"/>
          </a:p>
          <a:p>
            <a:pPr lvl="3"/>
            <a:r>
              <a:rPr lang="ko-KR" altLang="en-US" dirty="0"/>
              <a:t>레이어가 많아질 수록 마지막 레이어에 걸리는 </a:t>
            </a:r>
            <a:r>
              <a:rPr lang="en-US" altLang="ko-KR" dirty="0"/>
              <a:t>gradient</a:t>
            </a:r>
            <a:r>
              <a:rPr lang="ko-KR" altLang="en-US" dirty="0"/>
              <a:t>가 줄어듦</a:t>
            </a:r>
            <a:endParaRPr lang="en-US" altLang="ko-KR" dirty="0"/>
          </a:p>
          <a:p>
            <a:pPr lvl="2"/>
            <a:r>
              <a:rPr lang="en-US" altLang="ko-KR" dirty="0"/>
              <a:t>Pre-normalization : layer</a:t>
            </a:r>
            <a:r>
              <a:rPr lang="ko-KR" altLang="en-US" dirty="0"/>
              <a:t>에 비례하여 커지는 값으로 정규화 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52268-746E-FE40-9CEF-589ADDFB0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B13D-ADAD-8245-9487-4EB4B434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</a:t>
            </a:r>
            <a:r>
              <a:rPr lang="en-US" altLang="ko-Kore-KR" dirty="0"/>
              <a:t>nside of Conformer 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17EF61-C56D-B745-A6D9-D3BE6C79C9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603" y="1268760"/>
            <a:ext cx="7191329" cy="10801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E579F58-2BF8-E14D-AB2F-8111B88979C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78604" y="2564904"/>
                <a:ext cx="9094021" cy="3835896"/>
              </a:xfrm>
            </p:spPr>
            <p:txBody>
              <a:bodyPr/>
              <a:lstStyle/>
              <a:p>
                <a:r>
                  <a:rPr kumimoji="1" lang="en-US" altLang="ko-Kore-KR" dirty="0"/>
                  <a:t>CNN module</a:t>
                </a:r>
              </a:p>
              <a:p>
                <a:pPr lvl="1"/>
                <a:r>
                  <a:rPr lang="en-US" altLang="ko-Kore-KR" dirty="0"/>
                  <a:t>Pointwise convolution </a:t>
                </a:r>
              </a:p>
              <a:p>
                <a:pPr lvl="1"/>
                <a:r>
                  <a:rPr lang="en-US" altLang="ko-Kore-KR" dirty="0"/>
                  <a:t>GLU Activation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n-US" altLang="ko-Kore-KR" b="1" dirty="0"/>
              </a:p>
              <a:p>
                <a:pPr lvl="1"/>
                <a:r>
                  <a:rPr kumimoji="1" lang="en-US" altLang="ko-Kore-KR" dirty="0" err="1"/>
                  <a:t>Depthwise</a:t>
                </a:r>
                <a:r>
                  <a:rPr kumimoji="1" lang="en-US" altLang="ko-Kore-KR" dirty="0"/>
                  <a:t> Convolution</a:t>
                </a:r>
              </a:p>
              <a:p>
                <a:pPr lvl="1"/>
                <a:r>
                  <a:rPr lang="en-US" altLang="ko-Kore-KR" dirty="0"/>
                  <a:t>Swish Activation 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E579F58-2BF8-E14D-AB2F-8111B8897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8604" y="2564904"/>
                <a:ext cx="9094021" cy="3835896"/>
              </a:xfrm>
              <a:blipFill>
                <a:blip r:embed="rId4"/>
                <a:stretch>
                  <a:fillRect l="-418" t="-19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52268-746E-FE40-9CEF-589ADDFB0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393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BBC2CC8-A48A-420C-8798-6746224B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en-US" dirty="0"/>
              <a:t>Pointwise Convolution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6299F8E-7609-EE42-8406-739981505C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198165"/>
            <a:ext cx="4464496" cy="3147469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2420EAD-847A-4D2D-A5CE-ACC060446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dirty="0" err="1"/>
              <a:t>커널의</a:t>
            </a:r>
            <a:r>
              <a:rPr lang="en-US" dirty="0"/>
              <a:t> </a:t>
            </a:r>
            <a:r>
              <a:rPr lang="en-US" dirty="0" err="1"/>
              <a:t>크기를</a:t>
            </a:r>
            <a:r>
              <a:rPr lang="en-US" dirty="0"/>
              <a:t> 1x1으로 </a:t>
            </a:r>
            <a:r>
              <a:rPr lang="en-US" dirty="0" err="1"/>
              <a:t>고정</a:t>
            </a:r>
            <a:endParaRPr lang="en-US" dirty="0"/>
          </a:p>
          <a:p>
            <a:r>
              <a:rPr lang="en-US" dirty="0" err="1"/>
              <a:t>각</a:t>
            </a:r>
            <a:r>
              <a:rPr lang="en-US" dirty="0"/>
              <a:t> </a:t>
            </a:r>
            <a:r>
              <a:rPr lang="en-US" dirty="0" err="1"/>
              <a:t>채널들에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연산만</a:t>
            </a:r>
            <a:r>
              <a:rPr lang="en-US" dirty="0"/>
              <a:t> </a:t>
            </a:r>
            <a:r>
              <a:rPr lang="en-US" dirty="0" err="1"/>
              <a:t>수행한다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때문에 </a:t>
            </a:r>
            <a:r>
              <a:rPr lang="en-US" altLang="ko-KR" dirty="0"/>
              <a:t>output </a:t>
            </a:r>
            <a:r>
              <a:rPr lang="ko-KR" altLang="en-US" dirty="0"/>
              <a:t>크기는 변하지 않고</a:t>
            </a:r>
            <a:r>
              <a:rPr lang="en-US" altLang="ko-KR" dirty="0"/>
              <a:t>, channel</a:t>
            </a:r>
            <a:r>
              <a:rPr lang="ko-KR" altLang="en-US" dirty="0"/>
              <a:t>의 개수를 조절할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Dimensional reduction</a:t>
            </a:r>
            <a:r>
              <a:rPr lang="ko-KR" altLang="en-US" dirty="0"/>
              <a:t>을 위해 많이 쓰이고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추후의 </a:t>
            </a:r>
            <a:r>
              <a:rPr lang="ko-KR" altLang="en-US" dirty="0" err="1"/>
              <a:t>연산량을</a:t>
            </a:r>
            <a:r>
              <a:rPr lang="ko-KR" altLang="en-US" dirty="0"/>
              <a:t> 줄일 수 있다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FF928-B68F-E746-9C67-A1A001BC2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6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5F4D-4918-7C44-A22D-6D9EAEEE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1D </a:t>
            </a:r>
            <a:r>
              <a:rPr lang="en-US" altLang="ko-Kore-KR" dirty="0" err="1"/>
              <a:t>Depthwise</a:t>
            </a:r>
            <a:r>
              <a:rPr lang="en-US" altLang="ko-Kore-KR" dirty="0"/>
              <a:t> convolution</a:t>
            </a:r>
            <a:endParaRPr kumimoji="1" lang="ko-Kore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9D95B84-CA10-8A41-99B1-6EC5C492CC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488" y="2548135"/>
            <a:ext cx="4464050" cy="2447530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145F6C8-A270-44EC-9C63-D9AB736C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 wrap="square" anchor="t">
            <a:normAutofit/>
          </a:bodyPr>
          <a:lstStyle/>
          <a:p>
            <a:r>
              <a:rPr lang="ko-KR" altLang="en-US" b="0" dirty="0" err="1"/>
              <a:t>연산량을</a:t>
            </a:r>
            <a:r>
              <a:rPr lang="ko-KR" altLang="en-US" b="0" dirty="0"/>
              <a:t> 줄이기 위해 소개된 </a:t>
            </a:r>
            <a:r>
              <a:rPr lang="ko-KR" altLang="en-US" b="0" dirty="0" err="1"/>
              <a:t>컨볼루션</a:t>
            </a:r>
            <a:endParaRPr lang="ko-KR" altLang="en-US" b="0" dirty="0"/>
          </a:p>
          <a:p>
            <a:r>
              <a:rPr lang="ko-KR" altLang="en-US" b="0" dirty="0"/>
              <a:t>각 채널마다 일반 </a:t>
            </a:r>
            <a:r>
              <a:rPr lang="ko-KR" altLang="en-US" b="0" dirty="0" err="1"/>
              <a:t>컨볼루션을</a:t>
            </a:r>
            <a:r>
              <a:rPr lang="ko-KR" altLang="en-US" b="0" dirty="0"/>
              <a:t> 독립적으로 적용</a:t>
            </a:r>
            <a:endParaRPr lang="en-US" altLang="ko-KR" b="0" dirty="0"/>
          </a:p>
          <a:p>
            <a:pPr lvl="1"/>
            <a:r>
              <a:rPr lang="ko-KR" altLang="en-US" b="0" dirty="0"/>
              <a:t>각 채널마다 커널이 존재</a:t>
            </a:r>
          </a:p>
          <a:p>
            <a:r>
              <a:rPr lang="ko-KR" altLang="en-US" b="0" dirty="0" err="1"/>
              <a:t>컨볼루션이</a:t>
            </a:r>
            <a:r>
              <a:rPr lang="ko-KR" altLang="en-US" b="0" dirty="0"/>
              <a:t> 같은 채널 내에서만 계산되어야 하므로 입력 시퀀스의 채널 수 와 출력 시퀀스의 채널 수가 동일하다</a:t>
            </a:r>
            <a:r>
              <a:rPr lang="en-US" altLang="ko-KR" b="0" dirty="0"/>
              <a:t>.</a:t>
            </a:r>
          </a:p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E9B2B6-2CA5-714A-B9C4-230836FE8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CB3ECEB3-1AB8-4873-8D05-EA1F1E45F10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7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A322B-E983-0440-BA87-2E1D67D2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A853CF03-9333-FA4D-BA76-79F175CF37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44" y="1098401"/>
            <a:ext cx="7511311" cy="5145244"/>
          </a:xfr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515431-9FBB-9D4B-9981-B72D43A9E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BA240F-8FD2-B44B-A9D6-1B2FA5A43512}"/>
              </a:ext>
            </a:extLst>
          </p:cNvPr>
          <p:cNvSpPr/>
          <p:nvPr/>
        </p:nvSpPr>
        <p:spPr bwMode="auto">
          <a:xfrm>
            <a:off x="4952999" y="4005064"/>
            <a:ext cx="3541713" cy="28803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20CC2-28C4-CA4D-9BEB-412B0E0B903A}"/>
              </a:ext>
            </a:extLst>
          </p:cNvPr>
          <p:cNvSpPr/>
          <p:nvPr/>
        </p:nvSpPr>
        <p:spPr bwMode="auto">
          <a:xfrm>
            <a:off x="4974479" y="5517232"/>
            <a:ext cx="3541713" cy="288032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E5E72-51E5-8141-B9B7-4AD5D2703621}"/>
              </a:ext>
            </a:extLst>
          </p:cNvPr>
          <p:cNvSpPr txBox="1"/>
          <p:nvPr/>
        </p:nvSpPr>
        <p:spPr>
          <a:xfrm>
            <a:off x="3440832" y="1612032"/>
            <a:ext cx="129614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Libri dataset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86970684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16427</TotalTime>
  <Words>451</Words>
  <Application>Microsoft Macintosh PowerPoint</Application>
  <PresentationFormat>A4 용지(210x297mm)</PresentationFormat>
  <Paragraphs>76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Monotype Sorts</vt:lpstr>
      <vt:lpstr>Times New Roman</vt:lpstr>
      <vt:lpstr>Wingdings</vt:lpstr>
      <vt:lpstr>XcodeSourceControl</vt:lpstr>
      <vt:lpstr>Conformer</vt:lpstr>
      <vt:lpstr>Conformer</vt:lpstr>
      <vt:lpstr>Conformer</vt:lpstr>
      <vt:lpstr>Inside of Conformer </vt:lpstr>
      <vt:lpstr>Inside of Conformer </vt:lpstr>
      <vt:lpstr>Inside of Conformer </vt:lpstr>
      <vt:lpstr>Pointwise Convolution</vt:lpstr>
      <vt:lpstr>1D Depthwise convolution</vt:lpstr>
      <vt:lpstr>Result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1019</cp:revision>
  <cp:lastPrinted>2018-01-22T13:46:10Z</cp:lastPrinted>
  <dcterms:created xsi:type="dcterms:W3CDTF">2013-03-03T01:08:41Z</dcterms:created>
  <dcterms:modified xsi:type="dcterms:W3CDTF">2023-03-15T01:39:35Z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