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8" r:id="rId2"/>
    <p:sldId id="321" r:id="rId3"/>
    <p:sldId id="281" r:id="rId4"/>
    <p:sldId id="311" r:id="rId5"/>
    <p:sldId id="313" r:id="rId6"/>
    <p:sldId id="312" r:id="rId7"/>
    <p:sldId id="314" r:id="rId8"/>
    <p:sldId id="320" r:id="rId9"/>
    <p:sldId id="315" r:id="rId10"/>
    <p:sldId id="319" r:id="rId11"/>
    <p:sldId id="316" r:id="rId12"/>
    <p:sldId id="317" r:id="rId13"/>
    <p:sldId id="318" r:id="rId14"/>
    <p:sldId id="309" r:id="rId15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975" autoAdjust="0"/>
  </p:normalViewPr>
  <p:slideViewPr>
    <p:cSldViewPr>
      <p:cViewPr>
        <p:scale>
          <a:sx n="134" d="100"/>
          <a:sy n="134" d="100"/>
        </p:scale>
        <p:origin x="624" y="-21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트랜스포머의 문제점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96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Gelu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이용하면 </a:t>
            </a:r>
            <a:r>
              <a:rPr kumimoji="1" lang="ko-KR" altLang="en-US" dirty="0" err="1"/>
              <a:t>에포크가</a:t>
            </a:r>
            <a:r>
              <a:rPr kumimoji="1" lang="ko-KR" altLang="en-US" dirty="0"/>
              <a:t> 증가할 때 로스가 더 빨리 떨어짐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4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8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HAT-BART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2021.08.03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C2287-FC24-154C-B273-08E79186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Result-</a:t>
            </a:r>
            <a:r>
              <a:rPr lang="en-US" altLang="ko-Kore-KR" dirty="0" err="1"/>
              <a:t>Newsdata</a:t>
            </a:r>
            <a:endParaRPr kumimoji="1" lang="ko-Kore-KR" altLang="en-US" dirty="0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1985507A-1071-674D-ABE8-C1AACDEE37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285317"/>
            <a:ext cx="8986602" cy="3024336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242EE-8FED-D541-AB62-CA0C5941B7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7565DDF-CB4A-E24E-B2D1-E038D6F02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2480" y="4509120"/>
            <a:ext cx="7560840" cy="1692697"/>
          </a:xfrm>
        </p:spPr>
        <p:txBody>
          <a:bodyPr/>
          <a:lstStyle/>
          <a:p>
            <a:r>
              <a:rPr kumimoji="1" lang="ko-Kore-KR" altLang="en-US" dirty="0"/>
              <a:t>뉴스</a:t>
            </a:r>
            <a:r>
              <a:rPr kumimoji="1" lang="ko-KR" altLang="en-US" dirty="0"/>
              <a:t> 데이터는 </a:t>
            </a:r>
            <a:endParaRPr kumimoji="1" lang="en-US" altLang="ko-KR" dirty="0"/>
          </a:p>
          <a:p>
            <a:pPr lvl="1"/>
            <a:r>
              <a:rPr lang="en-US" altLang="ko-KR" dirty="0" err="1"/>
              <a:t>Xsum</a:t>
            </a:r>
            <a:r>
              <a:rPr lang="en-US" altLang="ko-KR" dirty="0"/>
              <a:t> : </a:t>
            </a:r>
            <a:r>
              <a:rPr kumimoji="1" lang="ko-KR" altLang="en-US" dirty="0"/>
              <a:t>페가수스 모델이 더 성능이 좋</a:t>
            </a:r>
            <a:r>
              <a:rPr lang="ko-KR" altLang="en-US" dirty="0"/>
              <a:t>았음</a:t>
            </a:r>
            <a:endParaRPr lang="en-US" altLang="ko-KR" dirty="0"/>
          </a:p>
          <a:p>
            <a:pPr lvl="1"/>
            <a:r>
              <a:rPr lang="en-US" altLang="ko-KR" dirty="0"/>
              <a:t>CNN/</a:t>
            </a:r>
            <a:r>
              <a:rPr lang="en-US" altLang="ko-KR" dirty="0" err="1"/>
              <a:t>DailyMail</a:t>
            </a:r>
            <a:r>
              <a:rPr lang="en-US" altLang="ko-KR" dirty="0"/>
              <a:t> : BART</a:t>
            </a:r>
            <a:r>
              <a:rPr lang="ko-KR" altLang="en-US" dirty="0"/>
              <a:t>와 유사한 성능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034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0141-4D7B-6D44-BD58-C2531F0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Sample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BD1DC-5431-4843-BDC3-05059439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논문에서 제공하는 </a:t>
            </a:r>
            <a:r>
              <a:rPr lang="en-US" altLang="ko-KR" dirty="0"/>
              <a:t>sample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r>
              <a:rPr lang="ko-KR" altLang="en-US" dirty="0"/>
              <a:t>기존 트랜스포머는 </a:t>
            </a:r>
            <a:r>
              <a:rPr lang="en-US" altLang="ko-KR" dirty="0"/>
              <a:t>source</a:t>
            </a:r>
            <a:r>
              <a:rPr lang="ko-KR" altLang="en-US" dirty="0"/>
              <a:t>의 </a:t>
            </a:r>
            <a:r>
              <a:rPr lang="ko-KR" altLang="en-US" dirty="0" err="1"/>
              <a:t>한부분</a:t>
            </a:r>
            <a:r>
              <a:rPr lang="en-US" altLang="ko-KR" dirty="0"/>
              <a:t>(</a:t>
            </a:r>
            <a:r>
              <a:rPr lang="ko-KR" altLang="en-US" dirty="0"/>
              <a:t>주로 앞</a:t>
            </a:r>
            <a:r>
              <a:rPr lang="en-US" altLang="ko-KR" dirty="0"/>
              <a:t>)</a:t>
            </a:r>
            <a:r>
              <a:rPr lang="ko-KR" altLang="en-US" dirty="0"/>
              <a:t>에서만 내용을 가져왔다면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HAT-BART</a:t>
            </a:r>
            <a:r>
              <a:rPr lang="ko-KR" altLang="en-US" dirty="0"/>
              <a:t>는 </a:t>
            </a:r>
            <a:r>
              <a:rPr lang="en-US" altLang="ko-KR" dirty="0"/>
              <a:t>source</a:t>
            </a:r>
            <a:r>
              <a:rPr lang="ko-KR" altLang="en-US" dirty="0"/>
              <a:t>의 여러부분에서 내용을 가져와서 요약</a:t>
            </a:r>
            <a:endParaRPr lang="en-US" altLang="ko-KR" dirty="0"/>
          </a:p>
          <a:p>
            <a:pPr lvl="1"/>
            <a:r>
              <a:rPr lang="ko-KR" altLang="en-US" dirty="0"/>
              <a:t>요약문이 지나치게 긴 경우가 일부 존재함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FF41B-A660-3E4D-BD8F-79D85A32F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925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32F34-D4EE-F845-95E9-69E66A93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Sample</a:t>
            </a:r>
            <a:endParaRPr kumimoji="1" lang="ko-Kore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C42D78E-640C-4247-BCBF-B43683E3C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4" y="1096300"/>
            <a:ext cx="4959837" cy="52578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ACE14-3B04-104D-BB02-8DCB67799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8" name="그림 7" descr="텍스트, 신문, 스크린샷이(가) 표시된 사진&#10;&#10;자동 생성된 설명">
            <a:extLst>
              <a:ext uri="{FF2B5EF4-FFF2-40B4-BE49-F238E27FC236}">
                <a16:creationId xmlns:a16="http://schemas.microsoft.com/office/drawing/2014/main" id="{704F09A6-9C2B-7C4A-9B8A-CC1E918C3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561" y="1196752"/>
            <a:ext cx="4396176" cy="49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D178B-FBE1-A445-AF4B-D2C3023E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87891-FCB5-954D-8026-39C5EC11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Ai hub </a:t>
            </a:r>
            <a:r>
              <a:rPr kumimoji="1" lang="ko-Kore-KR" altLang="en-US" dirty="0"/>
              <a:t>데이터의</a:t>
            </a:r>
            <a:r>
              <a:rPr kumimoji="1" lang="ko-KR" altLang="en-US" dirty="0"/>
              <a:t> 원문은 그렇게 길지 않음</a:t>
            </a:r>
            <a:endParaRPr lang="en-US" altLang="ko-KR" dirty="0"/>
          </a:p>
          <a:p>
            <a:pPr lvl="1"/>
            <a:r>
              <a:rPr lang="en-US" altLang="ko-KR" dirty="0"/>
              <a:t>99~1964(</a:t>
            </a:r>
            <a:r>
              <a:rPr lang="ko-KR" altLang="en-US" dirty="0"/>
              <a:t>글자수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띄어쓰기 단위로 </a:t>
            </a:r>
            <a:r>
              <a:rPr lang="en-US" altLang="ko-KR" dirty="0"/>
              <a:t>split</a:t>
            </a:r>
            <a:r>
              <a:rPr lang="ko-KR" altLang="en-US" dirty="0"/>
              <a:t>한 길이 </a:t>
            </a:r>
            <a:r>
              <a:rPr lang="en-US" altLang="ko-KR" dirty="0"/>
              <a:t>:</a:t>
            </a:r>
            <a:r>
              <a:rPr lang="ko-KR" altLang="en-US" dirty="0"/>
              <a:t> 최대 </a:t>
            </a:r>
            <a:r>
              <a:rPr lang="en-US" altLang="ko-KR" dirty="0"/>
              <a:t>489</a:t>
            </a:r>
          </a:p>
          <a:p>
            <a:pPr lvl="2"/>
            <a:r>
              <a:rPr kumimoji="1" lang="ko-KR" altLang="en-US" dirty="0"/>
              <a:t>논문에 나온 </a:t>
            </a:r>
            <a:r>
              <a:rPr kumimoji="1" lang="en-US" altLang="ko-KR" dirty="0" err="1"/>
              <a:t>Xsum</a:t>
            </a:r>
            <a:r>
              <a:rPr kumimoji="1" lang="ko-KR" altLang="en-US" dirty="0"/>
              <a:t>와 유사한 길이 </a:t>
            </a:r>
            <a:endParaRPr kumimoji="1" lang="en-US" altLang="ko-KR" dirty="0"/>
          </a:p>
          <a:p>
            <a:pPr lvl="2"/>
            <a:r>
              <a:rPr kumimoji="1" lang="en-US" altLang="ko-Kore-KR" dirty="0" err="1"/>
              <a:t>Xsum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대한 성능은 </a:t>
            </a:r>
            <a:r>
              <a:rPr lang="en-US" altLang="ko-KR" dirty="0"/>
              <a:t>HAT-BART</a:t>
            </a:r>
            <a:r>
              <a:rPr lang="ko-KR" altLang="en-US" dirty="0"/>
              <a:t>보다 </a:t>
            </a:r>
            <a:r>
              <a:rPr lang="en-US" altLang="ko-KR" dirty="0"/>
              <a:t>seq2seq-PEGASUS</a:t>
            </a:r>
            <a:r>
              <a:rPr lang="ko-KR" altLang="en-US" dirty="0"/>
              <a:t>가 더 좋았음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645BD-AC6B-9544-A904-86128C4D1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D25E36-CB3A-C04A-A0F3-9FF5666D72DD}"/>
              </a:ext>
            </a:extLst>
          </p:cNvPr>
          <p:cNvGrpSpPr/>
          <p:nvPr/>
        </p:nvGrpSpPr>
        <p:grpSpPr>
          <a:xfrm>
            <a:off x="4953000" y="2924944"/>
            <a:ext cx="4104456" cy="1944217"/>
            <a:chOff x="3944888" y="2924943"/>
            <a:chExt cx="4104456" cy="1944217"/>
          </a:xfrm>
        </p:grpSpPr>
        <p:pic>
          <p:nvPicPr>
            <p:cNvPr id="8" name="내용 개체 틀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6F64C8EB-2236-FD4A-BA7D-499CA73AB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8" t="6595" r="60737" b="29119"/>
            <a:stretch/>
          </p:blipFill>
          <p:spPr bwMode="auto">
            <a:xfrm>
              <a:off x="3944888" y="2924944"/>
              <a:ext cx="1944216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내용 개체 틀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15781728-57DA-8447-AA34-38C52B4D1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804" t="6318" r="15158" b="29396"/>
            <a:stretch/>
          </p:blipFill>
          <p:spPr bwMode="auto">
            <a:xfrm>
              <a:off x="5889104" y="2924943"/>
              <a:ext cx="2160240" cy="19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EB46394-F610-E44D-B2FA-894D7BB25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7" y="3022230"/>
            <a:ext cx="3675191" cy="27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8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B534AC4-2965-45DD-8A10-1445A068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en-US" dirty="0"/>
              <a:t>HAT-BART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35BDD95E-F22D-7441-9A58-06088395EE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399068"/>
            <a:ext cx="4464496" cy="2745664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9636C81-0820-42B9-B2CB-F6888A37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altLang="ko-KR" dirty="0"/>
              <a:t>sentence level representation</a:t>
            </a:r>
            <a:r>
              <a:rPr lang="ko-KR" altLang="en-US" dirty="0"/>
              <a:t>을 </a:t>
            </a:r>
            <a:r>
              <a:rPr lang="en-US" altLang="ko-KR" dirty="0"/>
              <a:t>Hie-BART</a:t>
            </a:r>
            <a:r>
              <a:rPr lang="ko-KR" altLang="en-US" dirty="0"/>
              <a:t>와는 다른 방법으로 제시 </a:t>
            </a:r>
            <a:endParaRPr lang="en-US" altLang="ko-KR" dirty="0"/>
          </a:p>
          <a:p>
            <a:pPr lvl="1"/>
            <a:r>
              <a:rPr lang="en-US" dirty="0" err="1"/>
              <a:t>Hierachical</a:t>
            </a:r>
            <a:r>
              <a:rPr lang="en-US" dirty="0"/>
              <a:t> attention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E7739-5DCB-2C42-A6AB-D123D7D23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EA68B8-9173-F144-A26E-D529FD6E084E}"/>
              </a:ext>
            </a:extLst>
          </p:cNvPr>
          <p:cNvSpPr/>
          <p:nvPr/>
        </p:nvSpPr>
        <p:spPr bwMode="auto">
          <a:xfrm>
            <a:off x="488504" y="4293096"/>
            <a:ext cx="4320480" cy="3600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13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트랜스포머의 문제점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의 길이가 길어지면 </a:t>
            </a:r>
            <a:r>
              <a:rPr lang="en-US" altLang="ko-KR" dirty="0"/>
              <a:t>attention mechanism</a:t>
            </a:r>
            <a:r>
              <a:rPr lang="ko-KR" altLang="en-US" dirty="0"/>
              <a:t>의 성능 저하</a:t>
            </a:r>
            <a:endParaRPr lang="en-US" altLang="ko-KR" dirty="0"/>
          </a:p>
          <a:p>
            <a:pPr lvl="1"/>
            <a:r>
              <a:rPr lang="en-US" altLang="ko-KR" dirty="0"/>
              <a:t>T5/ke-t5</a:t>
            </a:r>
            <a:r>
              <a:rPr lang="ko-KR" altLang="en-US" dirty="0"/>
              <a:t> 모두 </a:t>
            </a:r>
            <a:r>
              <a:rPr lang="en-US" altLang="ko-KR" dirty="0"/>
              <a:t>summarization task</a:t>
            </a:r>
            <a:r>
              <a:rPr lang="ko-KR" altLang="en-US" dirty="0"/>
              <a:t>의  </a:t>
            </a:r>
            <a:r>
              <a:rPr lang="en-US" altLang="ko-KR" dirty="0"/>
              <a:t>input sequence</a:t>
            </a:r>
            <a:r>
              <a:rPr lang="ko-KR" altLang="en-US" dirty="0"/>
              <a:t>의 길이를 </a:t>
            </a:r>
            <a:r>
              <a:rPr lang="en-US" altLang="ko-KR" dirty="0"/>
              <a:t>512</a:t>
            </a:r>
            <a:r>
              <a:rPr lang="ko-KR" altLang="en-US" dirty="0"/>
              <a:t>로 제한하고 있음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ore-KR" b="0" dirty="0"/>
              <a:t>Hierarchical Learning for Generation with Long Source Sequences </a:t>
            </a:r>
          </a:p>
          <a:p>
            <a:pPr lvl="1"/>
            <a:r>
              <a:rPr lang="en-US" altLang="ko-Kore-KR" b="0" dirty="0"/>
              <a:t>Tobias Rohde, Xiaoxia Wu, </a:t>
            </a:r>
            <a:r>
              <a:rPr lang="en-US" altLang="ko-Kore-KR" b="0" dirty="0" err="1"/>
              <a:t>Yinhan</a:t>
            </a:r>
            <a:r>
              <a:rPr lang="en-US" altLang="ko-Kore-KR" b="0" dirty="0"/>
              <a:t> Liu</a:t>
            </a:r>
            <a:endParaRPr lang="en-US" altLang="ko-Kore-KR" dirty="0"/>
          </a:p>
          <a:p>
            <a:r>
              <a:rPr lang="ko-KR" altLang="en-US" dirty="0"/>
              <a:t>이 논문에서는 기존 </a:t>
            </a:r>
            <a:r>
              <a:rPr lang="en-US" altLang="ko-KR" dirty="0" err="1"/>
              <a:t>classficiation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에 성공적으로 적용되었던 </a:t>
            </a:r>
            <a:r>
              <a:rPr lang="en-US" altLang="ko-KR" dirty="0"/>
              <a:t>hierarchical learning </a:t>
            </a:r>
            <a:r>
              <a:rPr lang="ko-KR" altLang="en-US" dirty="0"/>
              <a:t>을 </a:t>
            </a:r>
            <a:r>
              <a:rPr lang="en-US" altLang="ko-KR" dirty="0"/>
              <a:t>text generation task(</a:t>
            </a:r>
            <a:r>
              <a:rPr lang="ko-KR" altLang="en-US" dirty="0"/>
              <a:t>여기서는 </a:t>
            </a:r>
            <a:r>
              <a:rPr lang="en-US" altLang="ko-KR" dirty="0"/>
              <a:t>summarization, machine translation)</a:t>
            </a:r>
            <a:r>
              <a:rPr lang="ko-KR" altLang="en-US" dirty="0"/>
              <a:t>에 대해서 적용</a:t>
            </a:r>
            <a:endParaRPr lang="en-US" altLang="ko-KR" dirty="0"/>
          </a:p>
          <a:p>
            <a:r>
              <a:rPr lang="en-US" altLang="ko-KR" dirty="0"/>
              <a:t>Summarization</a:t>
            </a:r>
            <a:r>
              <a:rPr lang="ko-KR" altLang="en-US" dirty="0"/>
              <a:t> 내용을 발표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27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5242-5B0D-494A-88D7-BE89952C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Architecture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BBB267-D7B4-954F-BF22-2FDFB80678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7" y="1143000"/>
            <a:ext cx="3851338" cy="5257800"/>
          </a:xfr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05E280-CE9F-6544-B89B-1814C3D9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AFB59ECD-75B1-9749-90E1-6A2F113459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ore-KR" dirty="0"/>
              <a:t>Hierarchical encoder layer </a:t>
            </a:r>
          </a:p>
          <a:p>
            <a:pPr lvl="1"/>
            <a:r>
              <a:rPr lang="ko-KR" altLang="en-US" dirty="0"/>
              <a:t>인코더와 달리 </a:t>
            </a:r>
            <a:r>
              <a:rPr lang="en-US" altLang="ko-KR" dirty="0"/>
              <a:t>single layer</a:t>
            </a:r>
          </a:p>
          <a:p>
            <a:r>
              <a:rPr lang="ko-KR" altLang="en-US" dirty="0"/>
              <a:t>각 문장 앞에 </a:t>
            </a:r>
            <a:r>
              <a:rPr lang="en-US" altLang="ko-KR" dirty="0"/>
              <a:t>BOS</a:t>
            </a:r>
          </a:p>
          <a:p>
            <a:pPr lvl="1"/>
            <a:r>
              <a:rPr lang="en-US" altLang="ko-KR" dirty="0"/>
              <a:t>Encoder </a:t>
            </a:r>
            <a:r>
              <a:rPr lang="ko-KR" altLang="en-US" dirty="0"/>
              <a:t>후에 다시 </a:t>
            </a:r>
            <a:r>
              <a:rPr lang="en-US" altLang="ko-KR" dirty="0"/>
              <a:t>hierarchical encoder </a:t>
            </a:r>
          </a:p>
          <a:p>
            <a:r>
              <a:rPr lang="ko-KR" altLang="en-US" dirty="0"/>
              <a:t>활성화 함수를 </a:t>
            </a:r>
            <a:r>
              <a:rPr lang="en-US" altLang="ko-KR" dirty="0" err="1"/>
              <a:t>ReLU</a:t>
            </a:r>
            <a:r>
              <a:rPr lang="ko-KR" altLang="en-US" dirty="0"/>
              <a:t>가 아닌 </a:t>
            </a:r>
            <a:r>
              <a:rPr lang="en-US" altLang="ko-KR" dirty="0"/>
              <a:t>GELU </a:t>
            </a:r>
            <a:r>
              <a:rPr lang="ko-KR" altLang="en-US" dirty="0"/>
              <a:t>함수 사용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92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F8F7B-EB04-994C-AEEE-C1E214B2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/>
              <a:t>Hiearchical</a:t>
            </a:r>
            <a:r>
              <a:rPr lang="en-US" altLang="ko-Kore-KR" dirty="0"/>
              <a:t> attention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2A8AD-8DCB-0441-8E54-C4DC5967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attention mechanism </a:t>
            </a:r>
          </a:p>
          <a:p>
            <a:pPr lvl="1"/>
            <a:r>
              <a:rPr kumimoji="1" lang="ko-KR" altLang="en-US" dirty="0"/>
              <a:t>모든 </a:t>
            </a:r>
            <a:r>
              <a:rPr kumimoji="1" lang="en-US" altLang="ko-KR" dirty="0"/>
              <a:t>token</a:t>
            </a:r>
            <a:r>
              <a:rPr kumimoji="1" lang="ko-KR" altLang="en-US" dirty="0"/>
              <a:t>에 대해 </a:t>
            </a:r>
            <a:r>
              <a:rPr lang="en-US" altLang="ko-KR" dirty="0"/>
              <a:t>attention score</a:t>
            </a:r>
            <a:r>
              <a:rPr lang="ko-KR" altLang="en-US" dirty="0" err="1"/>
              <a:t>를</a:t>
            </a:r>
            <a:r>
              <a:rPr lang="ko-KR" altLang="en-US" dirty="0"/>
              <a:t> 계산</a:t>
            </a:r>
            <a:endParaRPr lang="en-US" altLang="ko-KR" dirty="0"/>
          </a:p>
          <a:p>
            <a:r>
              <a:rPr kumimoji="1" lang="en-US" altLang="ko-Kore-KR" dirty="0" err="1"/>
              <a:t>Hie</a:t>
            </a:r>
            <a:r>
              <a:rPr lang="en-US" altLang="ko-Kore-KR" dirty="0" err="1"/>
              <a:t>archical</a:t>
            </a:r>
            <a:r>
              <a:rPr lang="en-US" altLang="ko-Kore-KR" dirty="0"/>
              <a:t> attention</a:t>
            </a:r>
          </a:p>
          <a:p>
            <a:pPr lvl="1"/>
            <a:r>
              <a:rPr kumimoji="1" lang="en-US" altLang="ko-Kore-KR" dirty="0"/>
              <a:t>BOS </a:t>
            </a:r>
            <a:r>
              <a:rPr lang="en-US" altLang="ko-Kore-KR" dirty="0"/>
              <a:t>token</a:t>
            </a:r>
            <a:r>
              <a:rPr lang="ko-KR" altLang="en-US" dirty="0"/>
              <a:t>에 대해서만 </a:t>
            </a:r>
            <a:r>
              <a:rPr lang="en-US" altLang="ko-KR" dirty="0"/>
              <a:t>attention score</a:t>
            </a:r>
            <a:r>
              <a:rPr lang="ko-KR" altLang="en-US" dirty="0" err="1"/>
              <a:t>를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kumimoji="1" lang="ko-KR" altLang="en-US" dirty="0"/>
              <a:t>이것을 </a:t>
            </a:r>
            <a:r>
              <a:rPr kumimoji="1" lang="en-US" altLang="ko-KR" dirty="0"/>
              <a:t>sentence level representation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사용한다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B079A-E20B-4147-9A23-BC75FFE82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5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5A61DE9-85C5-413B-A9D8-82947BCD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ko-KR" altLang="en-US" dirty="0"/>
              <a:t>기존 트랜스포머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Hie-BART</a:t>
            </a:r>
            <a:endParaRPr lang="en-US" dirty="0"/>
          </a:p>
        </p:txBody>
      </p:sp>
      <p:pic>
        <p:nvPicPr>
          <p:cNvPr id="6" name="내용 개체 틀 11">
            <a:extLst>
              <a:ext uri="{FF2B5EF4-FFF2-40B4-BE49-F238E27FC236}">
                <a16:creationId xmlns:a16="http://schemas.microsoft.com/office/drawing/2014/main" id="{03681BF1-7FE3-B047-9859-6AC2B7AF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24588" b="2"/>
          <a:stretch/>
        </p:blipFill>
        <p:spPr bwMode="auto">
          <a:xfrm>
            <a:off x="344488" y="1143000"/>
            <a:ext cx="4464496" cy="525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4BD67-7982-DA4C-8895-366276654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 altLang="ko-KR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FE40A05-657F-AF4C-BEE0-816778103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44" y="1143000"/>
            <a:ext cx="4133136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05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535BB7A-01EF-463D-AE37-E54FE135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CE531814-4671-1B4D-921A-8056118E08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64" y="1484784"/>
            <a:ext cx="8846701" cy="3096344"/>
          </a:xfrm>
          <a:noFill/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5434A-52E1-334F-A06B-417CB4F9A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D0BD9-70A1-EE43-94F2-810F8B70C927}"/>
              </a:ext>
            </a:extLst>
          </p:cNvPr>
          <p:cNvSpPr txBox="1"/>
          <p:nvPr/>
        </p:nvSpPr>
        <p:spPr>
          <a:xfrm>
            <a:off x="560512" y="4725144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PubMed , </a:t>
            </a:r>
            <a:r>
              <a:rPr lang="en-US" altLang="ko-Kore-KR" dirty="0" err="1"/>
              <a:t>ArXiv</a:t>
            </a:r>
            <a:r>
              <a:rPr lang="en-US" altLang="ko-Kore-KR" dirty="0"/>
              <a:t> : scientific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CNN-</a:t>
            </a:r>
            <a:r>
              <a:rPr lang="en-US" altLang="ko-Kore-KR" dirty="0"/>
              <a:t>DM, </a:t>
            </a:r>
            <a:r>
              <a:rPr lang="en-US" altLang="ko-Kore-KR" dirty="0" err="1"/>
              <a:t>Xsum</a:t>
            </a:r>
            <a:r>
              <a:rPr lang="en-US" altLang="ko-Kore-KR" dirty="0"/>
              <a:t> : </a:t>
            </a:r>
            <a:r>
              <a:rPr kumimoji="1" lang="en-US" altLang="ko-Kore-KR" dirty="0"/>
              <a:t>News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 err="1"/>
              <a:t>SAMSum</a:t>
            </a:r>
            <a:r>
              <a:rPr lang="en-US" altLang="ko-Kore-KR" dirty="0"/>
              <a:t> : conversational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AMI, ISCI : </a:t>
            </a:r>
            <a:r>
              <a:rPr kumimoji="1" lang="ko-Kore-KR" altLang="en-US" dirty="0"/>
              <a:t>회의록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198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6D5C-88E8-B644-8E53-F9A9DAD2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Result – Long source document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AA85A-09C3-ED44-9162-FFF2695DA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43" y="1337250"/>
            <a:ext cx="3296816" cy="3457600"/>
          </a:xfrm>
        </p:spPr>
        <p:txBody>
          <a:bodyPr/>
          <a:lstStyle/>
          <a:p>
            <a:r>
              <a:rPr kumimoji="1" lang="ko-Kore-KR" altLang="en-US" dirty="0"/>
              <a:t>긴</a:t>
            </a:r>
            <a:r>
              <a:rPr kumimoji="1" lang="ko-KR" altLang="en-US" dirty="0"/>
              <a:t> 글 데이터 대한 성능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</a:t>
            </a:r>
            <a:r>
              <a:rPr lang="en-US" altLang="ko-KR" dirty="0"/>
              <a:t>cientific article</a:t>
            </a:r>
            <a:r>
              <a:rPr lang="ko-KR" altLang="en-US" dirty="0"/>
              <a:t>에 대해서 가장 향상된 성능을  보임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kumimoji="1" lang="ko-KR" altLang="en-US" dirty="0"/>
              <a:t>회의록에 대해서 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A38BC-8BA5-F843-A875-5D077D3D7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C072A2F1-E0FA-0048-9AE1-19FB8D8BDB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337250"/>
            <a:ext cx="5712906" cy="1954699"/>
          </a:xfrm>
        </p:spPr>
      </p:pic>
      <p:pic>
        <p:nvPicPr>
          <p:cNvPr id="7" name="내용 개체 틀 8" descr="테이블이(가) 표시된 사진&#10;&#10;자동 생성된 설명">
            <a:extLst>
              <a:ext uri="{FF2B5EF4-FFF2-40B4-BE49-F238E27FC236}">
                <a16:creationId xmlns:a16="http://schemas.microsoft.com/office/drawing/2014/main" id="{783ADD76-B0B2-F149-94C0-492B7C5F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480" y="3543349"/>
            <a:ext cx="6120887" cy="16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40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23CCA-DAB5-0A49-9B67-12B959FB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 - Conversation</a:t>
            </a:r>
            <a:endParaRPr kumimoji="1" lang="ko-Kore-KR" altLang="en-US" dirty="0"/>
          </a:p>
        </p:txBody>
      </p:sp>
      <p:pic>
        <p:nvPicPr>
          <p:cNvPr id="9" name="내용 개체 틀 8" descr="테이블이(가) 표시된 사진&#10;&#10;자동 생성된 설명">
            <a:extLst>
              <a:ext uri="{FF2B5EF4-FFF2-40B4-BE49-F238E27FC236}">
                <a16:creationId xmlns:a16="http://schemas.microsoft.com/office/drawing/2014/main" id="{80A3A239-5868-F647-AC6A-5ABB9E7EBE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2" y="1484784"/>
            <a:ext cx="9253032" cy="2520280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5749F-F31F-9140-B4AF-42C8D724B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170D1B48-873A-774B-A505-9474BAA902AA}"/>
              </a:ext>
            </a:extLst>
          </p:cNvPr>
          <p:cNvSpPr txBox="1">
            <a:spLocks/>
          </p:cNvSpPr>
          <p:nvPr/>
        </p:nvSpPr>
        <p:spPr bwMode="auto">
          <a:xfrm>
            <a:off x="482159" y="4685733"/>
            <a:ext cx="9092660" cy="98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ko-KR" altLang="en-US" kern="0" dirty="0"/>
              <a:t>대화 데이터에 대한 성능은 미세하지만 향상되었음</a:t>
            </a:r>
            <a:endParaRPr lang="en-US" altLang="ko-KR" kern="0" dirty="0"/>
          </a:p>
          <a:p>
            <a:pPr lvl="1"/>
            <a:r>
              <a:rPr lang="en-US" altLang="ko-KR" kern="0" dirty="0"/>
              <a:t>Transformer-CNNDM : BART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</a:t>
            </a:r>
            <a:r>
              <a:rPr lang="en-US" altLang="ko-KR" kern="0" dirty="0"/>
              <a:t>CNNDM</a:t>
            </a:r>
            <a:r>
              <a:rPr lang="ko-KR" altLang="en-US" kern="0" dirty="0" err="1"/>
              <a:t>으로</a:t>
            </a:r>
            <a:r>
              <a:rPr lang="ko-KR" altLang="en-US" kern="0" dirty="0"/>
              <a:t> </a:t>
            </a:r>
            <a:r>
              <a:rPr lang="en-US" altLang="ko-KR" kern="0" dirty="0"/>
              <a:t>pretrain</a:t>
            </a:r>
          </a:p>
          <a:p>
            <a:pPr lvl="1"/>
            <a:r>
              <a:rPr lang="en-US" altLang="ko-KR" kern="0" dirty="0"/>
              <a:t>HAT-CNNDM :HAT-BART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</a:t>
            </a:r>
            <a:r>
              <a:rPr lang="en-US" altLang="ko-KR" kern="0" dirty="0"/>
              <a:t>CNNDM</a:t>
            </a:r>
            <a:r>
              <a:rPr lang="ko-KR" altLang="en-US" kern="0" dirty="0" err="1"/>
              <a:t>으로</a:t>
            </a:r>
            <a:r>
              <a:rPr lang="ko-KR" altLang="en-US" kern="0" dirty="0"/>
              <a:t> </a:t>
            </a:r>
            <a:r>
              <a:rPr lang="en-US" altLang="ko-KR" kern="0" dirty="0"/>
              <a:t>pretrain</a:t>
            </a:r>
          </a:p>
        </p:txBody>
      </p:sp>
    </p:spTree>
    <p:extLst>
      <p:ext uri="{BB962C8B-B14F-4D97-AF65-F5344CB8AC3E}">
        <p14:creationId xmlns:p14="http://schemas.microsoft.com/office/powerpoint/2010/main" val="568037954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15060</TotalTime>
  <Words>400</Words>
  <Application>Microsoft Macintosh PowerPoint</Application>
  <PresentationFormat>A4 용지(210x297mm)</PresentationFormat>
  <Paragraphs>83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XcodeSourceControl</vt:lpstr>
      <vt:lpstr>HAT-BART</vt:lpstr>
      <vt:lpstr>HAT-BART</vt:lpstr>
      <vt:lpstr>Introduction</vt:lpstr>
      <vt:lpstr>Architecture</vt:lpstr>
      <vt:lpstr>Hiearchical attention</vt:lpstr>
      <vt:lpstr>기존 트랜스포머 / Hie-BART</vt:lpstr>
      <vt:lpstr>Dataset</vt:lpstr>
      <vt:lpstr>Result – Long source document</vt:lpstr>
      <vt:lpstr>Result - Conversation</vt:lpstr>
      <vt:lpstr>Result-Newsdata</vt:lpstr>
      <vt:lpstr>Sample</vt:lpstr>
      <vt:lpstr>Sample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999</cp:revision>
  <cp:lastPrinted>2018-01-22T13:46:10Z</cp:lastPrinted>
  <dcterms:created xsi:type="dcterms:W3CDTF">2013-03-03T01:08:41Z</dcterms:created>
  <dcterms:modified xsi:type="dcterms:W3CDTF">2021-08-03T07:51:16Z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