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8" r:id="rId2"/>
    <p:sldId id="310" r:id="rId3"/>
    <p:sldId id="312" r:id="rId4"/>
    <p:sldId id="313" r:id="rId5"/>
    <p:sldId id="314" r:id="rId6"/>
    <p:sldId id="311" r:id="rId7"/>
    <p:sldId id="315" r:id="rId8"/>
    <p:sldId id="326" r:id="rId9"/>
    <p:sldId id="325" r:id="rId10"/>
    <p:sldId id="327" r:id="rId11"/>
    <p:sldId id="316" r:id="rId12"/>
    <p:sldId id="317" r:id="rId13"/>
    <p:sldId id="318" r:id="rId14"/>
    <p:sldId id="319" r:id="rId15"/>
    <p:sldId id="328" r:id="rId16"/>
    <p:sldId id="320" r:id="rId17"/>
    <p:sldId id="329" r:id="rId18"/>
    <p:sldId id="321" r:id="rId19"/>
    <p:sldId id="323" r:id="rId20"/>
    <p:sldId id="309" r:id="rId21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FF7C80"/>
    <a:srgbClr val="737373"/>
    <a:srgbClr val="009900"/>
    <a:srgbClr val="99FFCC"/>
    <a:srgbClr val="0000FF"/>
    <a:srgbClr val="F1ADAB"/>
    <a:srgbClr val="00CC00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83401" autoAdjust="0"/>
  </p:normalViewPr>
  <p:slideViewPr>
    <p:cSldViewPr>
      <p:cViewPr varScale="1">
        <p:scale>
          <a:sx n="106" d="100"/>
          <a:sy n="106" d="100"/>
        </p:scale>
        <p:origin x="2224" y="168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어떤 분야인지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현재 기술적 수준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관련 논문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해당 분야에 대한 본인의 의견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생각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다음 주 월요일에 교수님께 발표를 하고 각 주제에 대해서 이야기를 해볼 예정입니다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작성은 </a:t>
            </a:r>
            <a:r>
              <a:rPr kumimoji="1" lang="en-US" altLang="ko-Kore-KR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이슈 게시판에 올려놓은 슬라이드 템플릿을 활용해서 해 주시기 바랍니다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2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• Mel reconstruction loss: mean-absolute-error (MAE) be- tween predicted and target log </a:t>
            </a:r>
            <a:r>
              <a:rPr kumimoji="1" lang="en-US" altLang="ko-Kore-KR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mel</a:t>
            </a:r>
            <a:r>
              <a:rPr kumimoji="1" lang="en-US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-spectrogram. </a:t>
            </a:r>
            <a:endParaRPr lang="en-US" altLang="ko-Kore-KR" dirty="0"/>
          </a:p>
          <a:p>
            <a:r>
              <a:rPr kumimoji="1" lang="en-US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• </a:t>
            </a:r>
            <a:r>
              <a:rPr kumimoji="1" lang="en-US" altLang="ko-Kore-KR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Durationloss:huberloss</a:t>
            </a:r>
            <a:r>
              <a:rPr kumimoji="1" lang="en-US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[27]</a:t>
            </a:r>
            <a:r>
              <a:rPr kumimoji="1" lang="en-US" altLang="ko-Kore-KR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betweenoutputofduration</a:t>
            </a:r>
            <a:r>
              <a:rPr kumimoji="1" lang="en-US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predictor and log duration acquired by aligner. </a:t>
            </a:r>
            <a:endParaRPr lang="en-US" altLang="ko-Kore-KR" dirty="0"/>
          </a:p>
          <a:p>
            <a:r>
              <a:rPr kumimoji="1" lang="en-US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• Alignment loss: negative log likelihood loss for training aligner described in 3.1.3 </a:t>
            </a:r>
            <a:endParaRPr lang="en-US" altLang="ko-Kore-KR" dirty="0"/>
          </a:p>
          <a:p>
            <a:r>
              <a:rPr kumimoji="1" lang="en-US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• Style embedding loss : MSE loss between style embed- dings from reference encoder and style tag encoder as described in 3.1.2 </a:t>
            </a:r>
            <a:endParaRPr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803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472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16496" y="1412776"/>
            <a:ext cx="9361040" cy="1800200"/>
          </a:xfrm>
        </p:spPr>
        <p:txBody>
          <a:bodyPr/>
          <a:lstStyle/>
          <a:p>
            <a:pPr>
              <a:defRPr/>
            </a:pPr>
            <a:r>
              <a:rPr lang="en-US" altLang="ko-KR" sz="3200" dirty="0"/>
              <a:t>Style Tag</a:t>
            </a:r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6934200" cy="2135088"/>
          </a:xfrm>
        </p:spPr>
        <p:txBody>
          <a:bodyPr/>
          <a:lstStyle/>
          <a:p>
            <a:pPr marL="0" indent="0" algn="ctr">
              <a:buFont typeface="Monotype Sorts"/>
              <a:buNone/>
              <a:defRPr/>
            </a:pPr>
            <a:r>
              <a:rPr lang="ko-KR" alt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최예린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서강대학교 경제학부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컴퓨터공학과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lakahaga@u.sogang.ac.kr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2022.1.4</a:t>
            </a: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F2AA7-78EE-9D46-92C3-C7110940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Mod</a:t>
            </a:r>
            <a:r>
              <a:rPr lang="en-US" altLang="ko-Kore-KR" dirty="0"/>
              <a:t>el Architecture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C2F28A-5CF6-8F48-8FB8-E385370B9D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459F174E-4F08-9248-8FDE-49BC81995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1343432"/>
            <a:ext cx="9256712" cy="4742636"/>
          </a:xfrm>
        </p:spPr>
      </p:pic>
    </p:spTree>
    <p:extLst>
      <p:ext uri="{BB962C8B-B14F-4D97-AF65-F5344CB8AC3E}">
        <p14:creationId xmlns:p14="http://schemas.microsoft.com/office/powerpoint/2010/main" val="243007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9D611-FCDE-2A41-9766-623C2531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Model architecture – Text encoder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257126-4180-604B-A7D8-72A0FD804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5694FA4-C5A8-F74A-A120-B80FE46C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Input : </a:t>
            </a:r>
            <a:r>
              <a:rPr lang="en-US" altLang="ko-Kore-KR" dirty="0"/>
              <a:t>grapheme sequence</a:t>
            </a:r>
          </a:p>
          <a:p>
            <a:r>
              <a:rPr kumimoji="1" lang="en-US" altLang="ko-Kore-KR" dirty="0"/>
              <a:t>Output : text embedding sequence</a:t>
            </a:r>
            <a:endParaRPr lang="en-US" altLang="ko-Kore-KR" dirty="0"/>
          </a:p>
          <a:p>
            <a:pPr lvl="1"/>
            <a:r>
              <a:rPr kumimoji="1" lang="ko-Kore-KR" altLang="en-US" dirty="0"/>
              <a:t>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text embedding</a:t>
            </a:r>
            <a:r>
              <a:rPr kumimoji="1" lang="ko-KR" altLang="en-US" dirty="0"/>
              <a:t>을 </a:t>
            </a:r>
            <a:r>
              <a:rPr kumimoji="1" lang="en-US" altLang="ko-KR" dirty="0" err="1"/>
              <a:t>alinger</a:t>
            </a:r>
            <a:r>
              <a:rPr kumimoji="1" lang="en-US" altLang="ko-KR" dirty="0"/>
              <a:t>, duration predictor, </a:t>
            </a:r>
            <a:r>
              <a:rPr kumimoji="1" lang="en-US" altLang="ko-KR" dirty="0" err="1"/>
              <a:t>mel</a:t>
            </a:r>
            <a:r>
              <a:rPr kumimoji="1" lang="en-US" altLang="ko-KR" dirty="0"/>
              <a:t> decoder</a:t>
            </a:r>
            <a:r>
              <a:rPr kumimoji="1" lang="ko-KR" altLang="en-US" dirty="0"/>
              <a:t>에 사용</a:t>
            </a:r>
            <a:endParaRPr kumimoji="1" lang="en-US" altLang="ko-KR" dirty="0"/>
          </a:p>
          <a:p>
            <a:pPr lvl="1"/>
            <a:endParaRPr lang="en-US" altLang="ko-Kore-KR" dirty="0"/>
          </a:p>
          <a:p>
            <a:r>
              <a:rPr lang="en-US" altLang="ko-KR" dirty="0"/>
              <a:t>Residual</a:t>
            </a:r>
            <a:r>
              <a:rPr lang="ko-KR" altLang="en-US" dirty="0"/>
              <a:t> </a:t>
            </a:r>
            <a:r>
              <a:rPr lang="en-US" altLang="ko-KR" dirty="0"/>
              <a:t>dilated</a:t>
            </a:r>
            <a:r>
              <a:rPr lang="ko-KR" altLang="en-US" dirty="0"/>
              <a:t> </a:t>
            </a:r>
            <a:r>
              <a:rPr lang="en-US" altLang="ko-KR" dirty="0"/>
              <a:t>convolution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 err="1"/>
              <a:t>으로</a:t>
            </a:r>
            <a:r>
              <a:rPr lang="ko-KR" altLang="en-US" dirty="0"/>
              <a:t> 구성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34498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9D611-FCDE-2A41-9766-623C2531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Model architecture – Aligner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4DFA0-51CF-8A4F-966A-9B371AC0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Text</a:t>
            </a:r>
            <a:r>
              <a:rPr lang="ko-Kore-KR" altLang="en-US" dirty="0"/>
              <a:t>와</a:t>
            </a:r>
            <a:r>
              <a:rPr lang="ko-KR" altLang="en-US" dirty="0"/>
              <a:t> </a:t>
            </a:r>
            <a:r>
              <a:rPr lang="en-US" altLang="ko-KR" dirty="0"/>
              <a:t>log </a:t>
            </a:r>
            <a:r>
              <a:rPr lang="en-US" altLang="ko-KR" dirty="0" err="1"/>
              <a:t>mel-sepectogram</a:t>
            </a:r>
            <a:r>
              <a:rPr lang="ko-KR" altLang="en-US" dirty="0"/>
              <a:t>의 </a:t>
            </a:r>
            <a:r>
              <a:rPr lang="en-US" altLang="ko-KR" dirty="0"/>
              <a:t>alignment</a:t>
            </a:r>
            <a:r>
              <a:rPr lang="ko-KR" altLang="en-US" dirty="0" err="1"/>
              <a:t>를</a:t>
            </a:r>
            <a:r>
              <a:rPr lang="ko-KR" altLang="en-US" dirty="0"/>
              <a:t> 계산</a:t>
            </a:r>
            <a:endParaRPr lang="en-US" altLang="ko-KR" dirty="0"/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grapheme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duration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return</a:t>
            </a:r>
          </a:p>
          <a:p>
            <a:endParaRPr lang="en-US" altLang="ko-Kore-KR" dirty="0"/>
          </a:p>
          <a:p>
            <a:r>
              <a:rPr kumimoji="1" lang="en-US" altLang="ko-Kore-KR" dirty="0"/>
              <a:t>Normalizing Flow, Monotonic Alignment Search</a:t>
            </a:r>
            <a:r>
              <a:rPr kumimoji="1"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TTS alignment</a:t>
            </a:r>
            <a:r>
              <a:rPr kumimoji="1" lang="ko-Kore-KR" altLang="en-US" dirty="0"/>
              <a:t>에서</a:t>
            </a:r>
            <a:r>
              <a:rPr kumimoji="1" lang="ko-KR" altLang="en-US" dirty="0"/>
              <a:t> 주로 사용되는 </a:t>
            </a:r>
            <a:r>
              <a:rPr kumimoji="1" lang="en-US" altLang="ko-KR" dirty="0"/>
              <a:t>attention mechanism</a:t>
            </a:r>
            <a:r>
              <a:rPr kumimoji="1" lang="ko-KR" altLang="en-US" dirty="0"/>
              <a:t>보다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빠르고 </a:t>
            </a:r>
            <a:r>
              <a:rPr kumimoji="1" lang="en-US" altLang="ko-KR" dirty="0"/>
              <a:t>robust</a:t>
            </a:r>
            <a:r>
              <a:rPr kumimoji="1" lang="ko-KR" altLang="en-US" dirty="0"/>
              <a:t>하다</a:t>
            </a:r>
            <a:endParaRPr kumimoji="1" lang="en-US" altLang="ko-KR" dirty="0"/>
          </a:p>
          <a:p>
            <a:pPr lvl="1"/>
            <a:r>
              <a:rPr lang="ko-KR" altLang="en-US" dirty="0"/>
              <a:t>실험 예정</a:t>
            </a:r>
            <a:endParaRPr lang="en-US" altLang="ko-KR" dirty="0"/>
          </a:p>
          <a:p>
            <a:pPr lvl="2"/>
            <a:r>
              <a:rPr kumimoji="1" lang="en-US" altLang="ko-KR" dirty="0" err="1"/>
              <a:t>Tacotron</a:t>
            </a:r>
            <a:endParaRPr kumimoji="1" lang="en-US" altLang="ko-KR" dirty="0"/>
          </a:p>
          <a:p>
            <a:pPr lvl="2"/>
            <a:r>
              <a:rPr lang="en-US" altLang="ko-KR" dirty="0"/>
              <a:t>Normalizing Flow + Monotonic Alignment Search</a:t>
            </a:r>
          </a:p>
          <a:p>
            <a:pPr lvl="2"/>
            <a:r>
              <a:rPr lang="en-US" altLang="ko-KR" dirty="0"/>
              <a:t>Montreal Forced Alignment</a:t>
            </a:r>
            <a:endParaRPr kumimoji="1" lang="en-US" altLang="ko-KR" dirty="0"/>
          </a:p>
          <a:p>
            <a:pPr marL="476250" lvl="1" indent="0">
              <a:buNone/>
            </a:pPr>
            <a:endParaRPr lang="en-US" altLang="ko-Kore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257126-4180-604B-A7D8-72A0FD804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E0224-1810-E94A-9F5C-9203F45296F2}"/>
              </a:ext>
            </a:extLst>
          </p:cNvPr>
          <p:cNvSpPr txBox="1"/>
          <p:nvPr/>
        </p:nvSpPr>
        <p:spPr>
          <a:xfrm>
            <a:off x="3938954" y="77372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0970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4F71A-855F-F044-B518-21A5C7E4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Model architecture – Duration Predictor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4645C-8A32-D048-A76B-8939C14C0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Input : text embedding from text encoder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style embedding</a:t>
            </a:r>
            <a:endParaRPr lang="en-US" altLang="ko-Kore-KR" dirty="0"/>
          </a:p>
          <a:p>
            <a:r>
              <a:rPr lang="en-US" altLang="ko-Kore-KR" dirty="0"/>
              <a:t>Output : duration of each grapheme in log scale</a:t>
            </a:r>
          </a:p>
          <a:p>
            <a:pPr lvl="1">
              <a:buFont typeface="Symbol" pitchFamily="2" charset="2"/>
              <a:buChar char="Þ"/>
            </a:pPr>
            <a:r>
              <a:rPr lang="en-US" altLang="ko-Kore-KR" dirty="0"/>
              <a:t>Aligner</a:t>
            </a:r>
            <a:r>
              <a:rPr lang="ko-KR" altLang="en-US" dirty="0"/>
              <a:t>가 계산한 </a:t>
            </a:r>
            <a:r>
              <a:rPr lang="en-US" altLang="ko-KR" dirty="0"/>
              <a:t>duration</a:t>
            </a:r>
            <a:r>
              <a:rPr lang="ko-KR" altLang="en-US" dirty="0"/>
              <a:t>과의 차이를 </a:t>
            </a:r>
            <a:r>
              <a:rPr lang="en-US" altLang="ko-KR" dirty="0"/>
              <a:t>loss</a:t>
            </a:r>
            <a:r>
              <a:rPr lang="ko-KR" altLang="en-US" dirty="0"/>
              <a:t>로 사용해서 학습</a:t>
            </a:r>
            <a:endParaRPr lang="en-US" altLang="ko-KR" dirty="0"/>
          </a:p>
          <a:p>
            <a:pPr lvl="1">
              <a:buFont typeface="Symbol" pitchFamily="2" charset="2"/>
              <a:buChar char="Þ"/>
            </a:pPr>
            <a:endParaRPr kumimoji="1" lang="en-US" altLang="ko-Kore-KR" dirty="0"/>
          </a:p>
          <a:p>
            <a:r>
              <a:rPr kumimoji="1" lang="en-US" altLang="ko-Kore-KR" dirty="0"/>
              <a:t>Input</a:t>
            </a:r>
            <a:r>
              <a:rPr kumimoji="1" lang="ko-Kore-KR" altLang="en-US" dirty="0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text</a:t>
            </a:r>
            <a:r>
              <a:rPr kumimoji="1" lang="ko-KR" altLang="en-US" dirty="0"/>
              <a:t> </a:t>
            </a:r>
            <a:r>
              <a:rPr lang="en-US" altLang="ko-KR" dirty="0"/>
              <a:t>embedding</a:t>
            </a:r>
            <a:r>
              <a:rPr lang="ko-KR" altLang="en-US" dirty="0"/>
              <a:t>에 추가로 </a:t>
            </a:r>
            <a:r>
              <a:rPr lang="en-US" altLang="ko-KR" dirty="0"/>
              <a:t>style embedding</a:t>
            </a:r>
            <a:r>
              <a:rPr lang="ko-KR" altLang="en-US" dirty="0"/>
              <a:t>이 들어가는데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ore-KR" dirty="0"/>
              <a:t>Text embedding</a:t>
            </a:r>
            <a:r>
              <a:rPr lang="ko-Kore-KR" altLang="en-US" dirty="0"/>
              <a:t>과</a:t>
            </a:r>
            <a:r>
              <a:rPr lang="ko-KR" altLang="en-US" dirty="0"/>
              <a:t> 길이를 맞추기 위해 같은 값을 그 길이만큼 복제</a:t>
            </a: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sequence</a:t>
            </a:r>
            <a:r>
              <a:rPr lang="ko-KR" altLang="en-US" dirty="0"/>
              <a:t>에 동일한 </a:t>
            </a:r>
            <a:r>
              <a:rPr lang="en-US" altLang="ko-KR" dirty="0"/>
              <a:t>style</a:t>
            </a:r>
            <a:r>
              <a:rPr lang="ko-KR" altLang="en-US" dirty="0"/>
              <a:t> </a:t>
            </a:r>
            <a:r>
              <a:rPr lang="en-US" altLang="ko-KR" dirty="0"/>
              <a:t>embedding</a:t>
            </a:r>
            <a:r>
              <a:rPr lang="ko-KR" altLang="en-US" dirty="0"/>
              <a:t>을 넣어준다</a:t>
            </a:r>
            <a:endParaRPr lang="en-US" altLang="ko-KR" dirty="0"/>
          </a:p>
          <a:p>
            <a:pPr lvl="1"/>
            <a:endParaRPr kumimoji="1" lang="en-US" altLang="ko-Kore-KR" dirty="0"/>
          </a:p>
          <a:p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residual block without dilation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D5C602-7934-4B43-82ED-1F8852E21F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738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4F71A-855F-F044-B518-21A5C7E4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Model architecture – Mel decoder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3B99629-71B1-3448-9563-95BA5E7074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720330"/>
            <a:ext cx="4464496" cy="4103139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F38BDFA-1845-4AD8-8263-CF9B30F37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sz="2000" dirty="0"/>
              <a:t>Input Input :</a:t>
            </a:r>
            <a:r>
              <a:rPr lang="en-US" sz="2000" dirty="0"/>
              <a:t>Text encoder</a:t>
            </a:r>
            <a:r>
              <a:rPr lang="ko-KR" altLang="en-US" sz="2000" dirty="0"/>
              <a:t>에서 만든 </a:t>
            </a:r>
            <a:r>
              <a:rPr lang="en-US" altLang="ko-KR" sz="2000" dirty="0"/>
              <a:t>text embedding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2000" dirty="0"/>
              <a:t>+</a:t>
            </a:r>
            <a:r>
              <a:rPr lang="ko-KR" altLang="en-US" sz="2000" dirty="0"/>
              <a:t> </a:t>
            </a:r>
            <a:r>
              <a:rPr lang="en-US" altLang="ko-KR" sz="2000" dirty="0"/>
              <a:t>duration</a:t>
            </a:r>
            <a:r>
              <a:rPr lang="ko-KR" altLang="en-US" sz="2000" dirty="0"/>
              <a:t>을 바탕으로 </a:t>
            </a:r>
            <a:r>
              <a:rPr lang="en-US" altLang="ko-KR" sz="2000" dirty="0"/>
              <a:t>length expansion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Duration from aligner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+ style embedding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30 residual blocks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D5C602-7934-4B43-82ED-1F8852E21F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587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F2AA7-78EE-9D46-92C3-C7110940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Mod</a:t>
            </a:r>
            <a:r>
              <a:rPr lang="en-US" altLang="ko-Kore-KR" dirty="0"/>
              <a:t>el Architecture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C2F28A-5CF6-8F48-8FB8-E385370B9D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459F174E-4F08-9248-8FDE-49BC81995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1343432"/>
            <a:ext cx="9256712" cy="4742636"/>
          </a:xfrm>
        </p:spPr>
      </p:pic>
    </p:spTree>
    <p:extLst>
      <p:ext uri="{BB962C8B-B14F-4D97-AF65-F5344CB8AC3E}">
        <p14:creationId xmlns:p14="http://schemas.microsoft.com/office/powerpoint/2010/main" val="155815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3D158-FADE-4E4B-B1D2-74A3F63D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Training Loss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23215-B8B7-1B4C-9518-43BDFA74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ko-Kore-KR" altLang="en-US" dirty="0"/>
              <a:t>가지</a:t>
            </a:r>
            <a:r>
              <a:rPr kumimoji="1" lang="ko-KR" altLang="en-US" dirty="0"/>
              <a:t> </a:t>
            </a:r>
            <a:r>
              <a:rPr kumimoji="1" lang="en-US" altLang="ko-KR" dirty="0"/>
              <a:t>loss</a:t>
            </a:r>
            <a:r>
              <a:rPr lang="ko-KR" altLang="en-US" dirty="0"/>
              <a:t>의 평균을 사용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Style embedding loss</a:t>
            </a:r>
          </a:p>
          <a:p>
            <a:pPr marL="933450" lvl="1" indent="-457200">
              <a:buAutoNum type="arabicPeriod"/>
            </a:pPr>
            <a:r>
              <a:rPr lang="en-US" altLang="ko-KR" dirty="0"/>
              <a:t>Style</a:t>
            </a:r>
            <a:r>
              <a:rPr lang="ko-KR" altLang="en-US" dirty="0"/>
              <a:t> </a:t>
            </a:r>
            <a:r>
              <a:rPr lang="en-US" altLang="ko-KR" dirty="0"/>
              <a:t>embedding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speech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style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</a:p>
          <a:p>
            <a:pPr marL="933450" lvl="1" indent="-457200">
              <a:buAutoNum type="arabicPeriod"/>
            </a:pPr>
            <a:r>
              <a:rPr lang="en-US" altLang="ko-KR" dirty="0"/>
              <a:t>MSE loss</a:t>
            </a:r>
          </a:p>
          <a:p>
            <a:pPr marL="457200" indent="-457200">
              <a:buAutoNum type="arabicPeriod"/>
            </a:pPr>
            <a:r>
              <a:rPr lang="en-US" altLang="ko-KR" dirty="0"/>
              <a:t>Alignment loss</a:t>
            </a:r>
          </a:p>
          <a:p>
            <a:pPr marL="933450" lvl="1" indent="-457200">
              <a:buAutoNum type="arabicPeriod"/>
            </a:pPr>
            <a:r>
              <a:rPr lang="en-US" altLang="ko-KR" dirty="0" err="1"/>
              <a:t>Alinger</a:t>
            </a:r>
            <a:r>
              <a:rPr lang="ko-KR" altLang="en-US" dirty="0"/>
              <a:t>의 </a:t>
            </a:r>
            <a:r>
              <a:rPr lang="en-US" altLang="ko-KR" dirty="0"/>
              <a:t>training loss (negative log likelihood loss)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Duration loss</a:t>
            </a:r>
          </a:p>
          <a:p>
            <a:pPr marL="933450" lvl="1" indent="-457200">
              <a:buAutoNum type="arabicPeriod"/>
            </a:pPr>
            <a:r>
              <a:rPr lang="en-US" altLang="ko-KR" dirty="0"/>
              <a:t>Calculated</a:t>
            </a:r>
            <a:r>
              <a:rPr lang="ko-KR" altLang="en-US" dirty="0"/>
              <a:t> </a:t>
            </a:r>
            <a:r>
              <a:rPr lang="en-US" altLang="ko-KR" dirty="0"/>
              <a:t>duration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aligner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predicted</a:t>
            </a:r>
            <a:r>
              <a:rPr lang="ko-KR" altLang="en-US" dirty="0"/>
              <a:t> </a:t>
            </a:r>
            <a:r>
              <a:rPr lang="en-US" altLang="ko-KR" dirty="0"/>
              <a:t>duration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duration</a:t>
            </a:r>
            <a:r>
              <a:rPr lang="ko-KR" altLang="en-US" dirty="0"/>
              <a:t> </a:t>
            </a:r>
            <a:r>
              <a:rPr lang="en-US" altLang="ko-KR" dirty="0"/>
              <a:t>predictor</a:t>
            </a:r>
          </a:p>
          <a:p>
            <a:pPr marL="457200" indent="-457200">
              <a:buAutoNum type="arabicPeriod"/>
            </a:pPr>
            <a:r>
              <a:rPr lang="en-US" altLang="ko-KR" dirty="0"/>
              <a:t>Mel reconstruction loss</a:t>
            </a:r>
          </a:p>
          <a:p>
            <a:pPr marL="933450" lvl="1" indent="-457200">
              <a:buAutoNum type="arabicPeriod"/>
            </a:pPr>
            <a:r>
              <a:rPr lang="en-US" altLang="ko-KR" dirty="0"/>
              <a:t>Target </a:t>
            </a:r>
            <a:r>
              <a:rPr lang="en-US" altLang="ko-KR" dirty="0" err="1"/>
              <a:t>mel</a:t>
            </a:r>
            <a:r>
              <a:rPr lang="en-US" altLang="ko-KR" dirty="0"/>
              <a:t>-spectrogram vs predicted </a:t>
            </a:r>
            <a:r>
              <a:rPr lang="en-US" altLang="ko-KR" dirty="0" err="1"/>
              <a:t>mel-spectogram</a:t>
            </a:r>
            <a:endParaRPr lang="en-US" altLang="ko-KR" dirty="0"/>
          </a:p>
          <a:p>
            <a:pPr marL="933450" lvl="1" indent="-457200">
              <a:buAutoNum type="arabicPeriod"/>
            </a:pPr>
            <a:r>
              <a:rPr lang="en-US" altLang="ko-KR" dirty="0"/>
              <a:t>MAE loss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DB9BEB-E2FA-0C43-866E-65814D04D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452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2FA47-D237-8B4F-881B-363EB2C3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Dataset - FSNR0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B210C-6848-D846-85B0-EF10AF12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327</a:t>
            </a:r>
            <a:r>
              <a:rPr kumimoji="1" lang="ko-Kore-KR" altLang="en-US" dirty="0"/>
              <a:t>개의</a:t>
            </a:r>
            <a:r>
              <a:rPr kumimoji="1" lang="ko-KR" altLang="en-US" dirty="0"/>
              <a:t> </a:t>
            </a:r>
            <a:r>
              <a:rPr lang="en-US" altLang="ko-KR" dirty="0"/>
              <a:t>style tag</a:t>
            </a:r>
          </a:p>
          <a:p>
            <a:pPr lvl="1"/>
            <a:r>
              <a:rPr lang="ko-Kore-KR" altLang="en-US" dirty="0"/>
              <a:t>감정</a:t>
            </a:r>
            <a:r>
              <a:rPr lang="en-US" altLang="ko-Kore-KR" dirty="0"/>
              <a:t>,</a:t>
            </a:r>
            <a:r>
              <a:rPr lang="ko-KR" altLang="en-US" dirty="0"/>
              <a:t> 의도</a:t>
            </a:r>
            <a:r>
              <a:rPr lang="en-US" altLang="ko-KR" dirty="0"/>
              <a:t>,</a:t>
            </a:r>
            <a:r>
              <a:rPr lang="ko-KR" altLang="en-US" dirty="0"/>
              <a:t> 목소리 톤</a:t>
            </a:r>
            <a:r>
              <a:rPr lang="en-US" altLang="ko-KR" dirty="0"/>
              <a:t>,</a:t>
            </a:r>
            <a:r>
              <a:rPr lang="ko-KR" altLang="en-US" dirty="0"/>
              <a:t> 빠르기 등을 포함</a:t>
            </a:r>
            <a:endParaRPr lang="en-US" altLang="ko-KR" dirty="0"/>
          </a:p>
          <a:p>
            <a:pPr lvl="1"/>
            <a:r>
              <a:rPr lang="ko-KR" altLang="en-US" dirty="0"/>
              <a:t>훈련 할 때 </a:t>
            </a:r>
            <a:r>
              <a:rPr lang="en-US" altLang="ko-KR" dirty="0"/>
              <a:t>style tag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augment</a:t>
            </a:r>
            <a:r>
              <a:rPr lang="ko-KR" altLang="en-US" dirty="0"/>
              <a:t>해서 각 </a:t>
            </a:r>
            <a:r>
              <a:rPr lang="en-US" altLang="ko-KR" dirty="0"/>
              <a:t>iteration</a:t>
            </a:r>
            <a:r>
              <a:rPr lang="ko-KR" altLang="en-US" dirty="0"/>
              <a:t>마다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pPr lvl="2"/>
            <a:r>
              <a:rPr lang="ko-KR" altLang="en-US" dirty="0"/>
              <a:t>증강 방식 </a:t>
            </a:r>
            <a:r>
              <a:rPr lang="en-US" altLang="ko-KR" dirty="0"/>
              <a:t>:</a:t>
            </a:r>
            <a:r>
              <a:rPr lang="ko-KR" altLang="en-US" dirty="0"/>
              <a:t> 부사</a:t>
            </a:r>
            <a:r>
              <a:rPr lang="en-US" altLang="ko-KR" dirty="0"/>
              <a:t>,</a:t>
            </a:r>
            <a:r>
              <a:rPr lang="ko-KR" altLang="en-US" dirty="0"/>
              <a:t> 형용사 바꾸기</a:t>
            </a:r>
            <a:r>
              <a:rPr lang="en-US" altLang="ko-KR" dirty="0"/>
              <a:t>,</a:t>
            </a:r>
            <a:r>
              <a:rPr lang="ko-KR" altLang="en-US" dirty="0"/>
              <a:t> 키워드를 짧은 구로 늘리기 등</a:t>
            </a:r>
            <a:endParaRPr lang="en-US" altLang="ko-KR" dirty="0"/>
          </a:p>
          <a:p>
            <a:r>
              <a:rPr kumimoji="1" lang="ko-Kore-KR" altLang="en-US" dirty="0"/>
              <a:t>각</a:t>
            </a:r>
            <a:r>
              <a:rPr kumimoji="1" lang="ko-KR" altLang="en-US" dirty="0"/>
              <a:t> </a:t>
            </a:r>
            <a:r>
              <a:rPr kumimoji="1" lang="en-US" altLang="ko-KR" dirty="0"/>
              <a:t>style tag</a:t>
            </a:r>
            <a:r>
              <a:rPr kumimoji="1" lang="ko-KR" altLang="en-US" dirty="0"/>
              <a:t>는 최대 </a:t>
            </a:r>
            <a:r>
              <a:rPr kumimoji="1" lang="ko-KR" altLang="en-US" dirty="0" err="1"/>
              <a:t>수백번까지</a:t>
            </a:r>
            <a:r>
              <a:rPr kumimoji="1" lang="ko-KR" altLang="en-US" dirty="0"/>
              <a:t> 등장</a:t>
            </a:r>
            <a:endParaRPr kumimoji="1" lang="en-US" altLang="ko-KR" dirty="0"/>
          </a:p>
          <a:p>
            <a:r>
              <a:rPr lang="ko-KR" altLang="en-US" dirty="0"/>
              <a:t>데이터의 </a:t>
            </a:r>
            <a:r>
              <a:rPr lang="en-US" altLang="ko-KR" dirty="0"/>
              <a:t>25%</a:t>
            </a:r>
            <a:r>
              <a:rPr lang="ko-KR" altLang="en-US" dirty="0"/>
              <a:t>는 </a:t>
            </a:r>
            <a:r>
              <a:rPr lang="en-US" altLang="ko-KR" dirty="0"/>
              <a:t>neutral</a:t>
            </a:r>
            <a:r>
              <a:rPr lang="ko-KR" altLang="en-US" dirty="0"/>
              <a:t> 발화 </a:t>
            </a:r>
            <a:endParaRPr lang="en-US" altLang="ko-KR" dirty="0"/>
          </a:p>
          <a:p>
            <a:endParaRPr kumimoji="1" lang="en-US" altLang="ko-Kore-KR" dirty="0"/>
          </a:p>
          <a:p>
            <a:r>
              <a:rPr lang="ko-KR" altLang="en-US" dirty="0"/>
              <a:t>전체 데이터 규모</a:t>
            </a:r>
            <a:endParaRPr lang="en-US" altLang="ko-KR" dirty="0"/>
          </a:p>
          <a:p>
            <a:pPr lvl="1"/>
            <a:r>
              <a:rPr lang="en-US" altLang="ko-KR" dirty="0"/>
              <a:t>26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kumimoji="1" lang="en-US" altLang="ko-KR" dirty="0"/>
              <a:t>18,</a:t>
            </a:r>
            <a:r>
              <a:rPr lang="en-US" altLang="ko-KR" dirty="0"/>
              <a:t>700</a:t>
            </a:r>
            <a:r>
              <a:rPr lang="ko-KR" altLang="en-US" dirty="0"/>
              <a:t>개의 문장</a:t>
            </a:r>
            <a:endParaRPr lang="en-US" altLang="ko-KR" dirty="0"/>
          </a:p>
          <a:p>
            <a:pPr lvl="1"/>
            <a:endParaRPr kumimoji="1" lang="en-US" altLang="ko-Kore-KR" dirty="0"/>
          </a:p>
          <a:p>
            <a:r>
              <a:rPr lang="ko-Kore-KR" altLang="en-US" dirty="0"/>
              <a:t>오픈소스로</a:t>
            </a:r>
            <a:r>
              <a:rPr lang="ko-KR" altLang="en-US" dirty="0"/>
              <a:t> 공개할 예정</a:t>
            </a:r>
            <a:endParaRPr lang="en-US" altLang="ko-KR" dirty="0"/>
          </a:p>
          <a:p>
            <a:pPr lvl="1"/>
            <a:r>
              <a:rPr kumimoji="1" lang="ko-KR" altLang="en-US" dirty="0"/>
              <a:t>정확한 시기는 나와있지 않으나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lang="ko-KR" altLang="en-US" dirty="0"/>
              <a:t>올해 초 예정이라고 나와있음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7D6F4-65C4-294F-9ED4-6589528F0F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EB1ECE-63B6-CE4C-B772-14DA68F3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406" y="4797152"/>
            <a:ext cx="3978794" cy="147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7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52335-6294-624E-AC09-F54C0BA8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Result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21860-F821-754A-BF7E-A3ED2E51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5</a:t>
            </a:r>
            <a:r>
              <a:rPr kumimoji="1" lang="ko-KR" altLang="en-US" dirty="0"/>
              <a:t>가지 </a:t>
            </a:r>
            <a:r>
              <a:rPr kumimoji="1" lang="en-US" altLang="ko-KR" dirty="0"/>
              <a:t>method </a:t>
            </a:r>
            <a:r>
              <a:rPr kumimoji="1" lang="ko-KR" altLang="en-US" dirty="0"/>
              <a:t>비교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Ground tru</a:t>
            </a:r>
            <a:r>
              <a:rPr lang="en-US" altLang="ko-Kore-KR" dirty="0"/>
              <a:t>th</a:t>
            </a:r>
          </a:p>
          <a:p>
            <a:pPr lvl="1"/>
            <a:r>
              <a:rPr kumimoji="1" lang="en-US" altLang="ko-Kore-KR" dirty="0"/>
              <a:t>Ground truth + </a:t>
            </a:r>
            <a:r>
              <a:rPr kumimoji="1" lang="en-US" altLang="ko-Kore-KR" dirty="0" err="1"/>
              <a:t>Hifi</a:t>
            </a:r>
            <a:r>
              <a:rPr kumimoji="1" lang="en-US" altLang="ko-Kore-KR" dirty="0"/>
              <a:t>-GAN</a:t>
            </a:r>
          </a:p>
          <a:p>
            <a:pPr lvl="1"/>
            <a:r>
              <a:rPr lang="en-US" altLang="ko-Kore-KR" dirty="0"/>
              <a:t>Tacotron2-GST</a:t>
            </a:r>
          </a:p>
          <a:p>
            <a:pPr lvl="1"/>
            <a:r>
              <a:rPr kumimoji="1" lang="en-US" altLang="ko-Kore-KR" dirty="0"/>
              <a:t>ST-TTS with reference speech</a:t>
            </a:r>
          </a:p>
          <a:p>
            <a:pPr lvl="1"/>
            <a:r>
              <a:rPr lang="en-US" altLang="ko-Kore-KR" dirty="0"/>
              <a:t>ST-TTS with style tag </a:t>
            </a:r>
          </a:p>
          <a:p>
            <a:r>
              <a:rPr lang="en-US" altLang="ko-KR" dirty="0"/>
              <a:t>Neutral </a:t>
            </a:r>
            <a:r>
              <a:rPr lang="ko-KR" altLang="en-US" dirty="0"/>
              <a:t>발화 </a:t>
            </a:r>
            <a:r>
              <a:rPr lang="en-US" altLang="ko-KR" dirty="0"/>
              <a:t>30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감정 발화 </a:t>
            </a:r>
            <a:r>
              <a:rPr lang="en-US" altLang="ko-KR" dirty="0"/>
              <a:t>30</a:t>
            </a:r>
            <a:r>
              <a:rPr lang="ko-KR" altLang="en-US" dirty="0"/>
              <a:t>개에 대해 평가</a:t>
            </a:r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32477-72DE-6145-8417-6496A5FA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A9FBB-2798-264B-89C5-F9DDF8054EAD}"/>
              </a:ext>
            </a:extLst>
          </p:cNvPr>
          <p:cNvSpPr txBox="1"/>
          <p:nvPr/>
        </p:nvSpPr>
        <p:spPr>
          <a:xfrm>
            <a:off x="5730686" y="2538690"/>
            <a:ext cx="1828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Vocoder = </a:t>
            </a:r>
            <a:r>
              <a:rPr kumimoji="1" lang="en-US" altLang="ko-Kore-KR" dirty="0" err="1"/>
              <a:t>Hifi</a:t>
            </a:r>
            <a:r>
              <a:rPr kumimoji="1" lang="en-US" altLang="ko-Kore-KR" dirty="0"/>
              <a:t> GAN</a:t>
            </a:r>
            <a:endParaRPr kumimoji="1" lang="ko-Kore-KR" altLang="en-US" dirty="0"/>
          </a:p>
        </p:txBody>
      </p:sp>
      <p:sp>
        <p:nvSpPr>
          <p:cNvPr id="8" name="호 7">
            <a:extLst>
              <a:ext uri="{FF2B5EF4-FFF2-40B4-BE49-F238E27FC236}">
                <a16:creationId xmlns:a16="http://schemas.microsoft.com/office/drawing/2014/main" id="{16680820-3A97-5B4F-A015-FB8D0BCF8A77}"/>
              </a:ext>
            </a:extLst>
          </p:cNvPr>
          <p:cNvSpPr/>
          <p:nvPr/>
        </p:nvSpPr>
        <p:spPr bwMode="auto">
          <a:xfrm rot="4625505">
            <a:off x="4123971" y="2163532"/>
            <a:ext cx="882238" cy="1365870"/>
          </a:xfrm>
          <a:prstGeom prst="arc">
            <a:avLst>
              <a:gd name="adj1" fmla="val 13124593"/>
              <a:gd name="adj2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7E78E837-9A50-AE4A-8DB9-C20399278EDC}"/>
              </a:ext>
            </a:extLst>
          </p:cNvPr>
          <p:cNvSpPr/>
          <p:nvPr/>
        </p:nvSpPr>
        <p:spPr bwMode="auto">
          <a:xfrm>
            <a:off x="5329309" y="2692578"/>
            <a:ext cx="271763" cy="8835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pic>
        <p:nvPicPr>
          <p:cNvPr id="11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B5CC06AB-314D-734C-8A13-F735A3E39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007" y="4081788"/>
            <a:ext cx="4464496" cy="196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21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7B577-5A05-A145-93F1-C0D9D4E5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Take</a:t>
            </a:r>
            <a:r>
              <a:rPr kumimoji="1" lang="en-US" altLang="ko-KR" dirty="0"/>
              <a:t>-</a:t>
            </a:r>
            <a:r>
              <a:rPr kumimoji="1" lang="en-US" altLang="ko-Kore-KR" dirty="0"/>
              <a:t>away points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147F6-3C99-9749-B5C2-F66B4E4F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기존</a:t>
            </a:r>
            <a:r>
              <a:rPr kumimoji="1" lang="ko-KR" altLang="en-US" dirty="0"/>
              <a:t> </a:t>
            </a:r>
            <a:r>
              <a:rPr lang="en-US" altLang="ko-KR" dirty="0"/>
              <a:t>supervised learning </a:t>
            </a:r>
            <a:r>
              <a:rPr lang="ko-KR" altLang="en-US" dirty="0"/>
              <a:t>방식의 문제점이었던 합성할 수 있는 감정이 제한적이라는 것을 </a:t>
            </a:r>
            <a:r>
              <a:rPr lang="ko-KR" altLang="en-US" dirty="0" err="1"/>
              <a:t>언어모델의</a:t>
            </a:r>
            <a:r>
              <a:rPr lang="ko-KR" altLang="en-US" dirty="0"/>
              <a:t> 사용으로 극복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Inference </a:t>
            </a:r>
            <a:r>
              <a:rPr lang="ko-KR" altLang="en-US" dirty="0"/>
              <a:t>방식을 </a:t>
            </a:r>
            <a:r>
              <a:rPr lang="en-US" altLang="ko-KR" dirty="0"/>
              <a:t>2</a:t>
            </a:r>
            <a:r>
              <a:rPr lang="ko-KR" altLang="en-US" dirty="0"/>
              <a:t>가지 모두 사용할 수 있음</a:t>
            </a:r>
            <a:endParaRPr lang="en-US" altLang="ko-KR" dirty="0"/>
          </a:p>
          <a:p>
            <a:pPr lvl="1"/>
            <a:r>
              <a:rPr lang="en-US" altLang="ko-KR" dirty="0"/>
              <a:t>Reference speech</a:t>
            </a:r>
            <a:r>
              <a:rPr lang="ko-KR" altLang="en-US" dirty="0"/>
              <a:t> 혹은 </a:t>
            </a:r>
            <a:r>
              <a:rPr lang="en-US" altLang="ko-KR" dirty="0"/>
              <a:t>style tag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74C84-CCC5-E544-9157-9EA40ED54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195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Expressive Text-to-Speech using Style Tag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서울대학교 전기정보공학부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SKT</a:t>
            </a:r>
          </a:p>
          <a:p>
            <a:r>
              <a:rPr kumimoji="1" lang="en-US" altLang="ko-KR" dirty="0"/>
              <a:t>2021.04</a:t>
            </a:r>
            <a:r>
              <a:rPr kumimoji="1" lang="ko-KR" altLang="en-US" dirty="0"/>
              <a:t> </a:t>
            </a:r>
            <a:r>
              <a:rPr lang="ko-KR" altLang="en-US" dirty="0"/>
              <a:t>발표</a:t>
            </a:r>
            <a:endParaRPr lang="en-US" altLang="ko-KR" dirty="0"/>
          </a:p>
          <a:p>
            <a:r>
              <a:rPr lang="en-US" altLang="ko-Kore-KR" dirty="0" err="1"/>
              <a:t>InterSpeech</a:t>
            </a:r>
            <a:r>
              <a:rPr lang="en-US" altLang="ko-Kore-KR" dirty="0"/>
              <a:t> 2021, Speech Synthesis: Speaking Style and Emotion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감정합성에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언어모델을</a:t>
            </a:r>
            <a:r>
              <a:rPr kumimoji="1" lang="ko-KR" altLang="en-US" dirty="0"/>
              <a:t> 사용하면 성능을 높일 수 있을까</a:t>
            </a:r>
            <a:r>
              <a:rPr kumimoji="1" lang="en-US" altLang="ko-KR" dirty="0"/>
              <a:t>?</a:t>
            </a:r>
          </a:p>
          <a:p>
            <a:pPr lvl="1"/>
            <a:r>
              <a:rPr lang="ko-KR" altLang="en-US" dirty="0"/>
              <a:t>감정분석하는 언어 모델을 </a:t>
            </a:r>
            <a:r>
              <a:rPr lang="ko-KR" altLang="en-US" dirty="0" err="1"/>
              <a:t>감정합성</a:t>
            </a:r>
            <a:r>
              <a:rPr lang="ko-KR" altLang="en-US" dirty="0"/>
              <a:t> </a:t>
            </a:r>
            <a:r>
              <a:rPr lang="ko-KR" altLang="en-US" dirty="0" err="1"/>
              <a:t>앞단에</a:t>
            </a:r>
            <a:r>
              <a:rPr lang="ko-KR" altLang="en-US" dirty="0"/>
              <a:t> 붙이면 감정 합성에 대한 성능을 높일 수 있을 것이라고 생각</a:t>
            </a:r>
            <a:endParaRPr kumimoji="1" lang="en-US" altLang="ko-KR" dirty="0"/>
          </a:p>
          <a:p>
            <a:r>
              <a:rPr lang="ko-KR" altLang="en-US" dirty="0"/>
              <a:t>이미 그러한 논문이 있어서 </a:t>
            </a:r>
            <a:r>
              <a:rPr lang="ko-Kore-KR" altLang="en-US" dirty="0"/>
              <a:t>채택하게</a:t>
            </a:r>
            <a:r>
              <a:rPr lang="ko-KR" altLang="en-US" dirty="0"/>
              <a:t> 되었음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논문에 나타난 </a:t>
            </a:r>
            <a:r>
              <a:rPr lang="en-US" altLang="ko-KR" dirty="0"/>
              <a:t>MOS </a:t>
            </a:r>
            <a:r>
              <a:rPr lang="ko-KR" altLang="en-US" dirty="0"/>
              <a:t>점수나</a:t>
            </a:r>
            <a:r>
              <a:rPr lang="en-US" altLang="ko-KR" dirty="0"/>
              <a:t>,</a:t>
            </a:r>
            <a:r>
              <a:rPr lang="ko-KR" altLang="en-US" dirty="0"/>
              <a:t> 데모 성능도 </a:t>
            </a:r>
            <a:r>
              <a:rPr lang="en-US" altLang="ko-KR" dirty="0"/>
              <a:t>GST</a:t>
            </a:r>
            <a:r>
              <a:rPr lang="ko-KR" altLang="en-US" dirty="0"/>
              <a:t>에 비해 뛰어남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모델에 사용한 </a:t>
            </a:r>
            <a:r>
              <a:rPr lang="en-US" altLang="ko-KR" dirty="0"/>
              <a:t>expressive TTS dataset</a:t>
            </a:r>
            <a:r>
              <a:rPr lang="ko-KR" altLang="en-US" dirty="0"/>
              <a:t>을 오픈 소스로 공개할 예정이라고 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3467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A5C3A-BDED-8F4D-B11A-71E58817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기존</a:t>
            </a:r>
            <a:r>
              <a:rPr lang="ko-KR" altLang="en-US" dirty="0"/>
              <a:t> </a:t>
            </a:r>
            <a:r>
              <a:rPr lang="en-US" altLang="ko-KR" dirty="0"/>
              <a:t>expressive TTS </a:t>
            </a:r>
            <a:r>
              <a:rPr lang="ko-KR" altLang="en-US" dirty="0"/>
              <a:t>방식의 문제점 극복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D1FED-D819-664E-93E2-E368DB95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ko-KR" altLang="en-US" dirty="0"/>
              <a:t>가지 방식</a:t>
            </a:r>
            <a:endParaRPr lang="en-US" altLang="ko-Kore-KR" dirty="0"/>
          </a:p>
          <a:p>
            <a:r>
              <a:rPr lang="en-US" altLang="ko-KR" dirty="0"/>
              <a:t>Supervised learning</a:t>
            </a:r>
          </a:p>
          <a:p>
            <a:pPr lvl="1"/>
            <a:r>
              <a:rPr lang="en-US" altLang="ko-KR" dirty="0"/>
              <a:t>Style label</a:t>
            </a:r>
            <a:r>
              <a:rPr lang="ko-KR" altLang="en-US" dirty="0"/>
              <a:t>을 사람이 </a:t>
            </a:r>
            <a:r>
              <a:rPr lang="en-US" altLang="ko-KR" dirty="0"/>
              <a:t>annotation</a:t>
            </a:r>
            <a:r>
              <a:rPr lang="ko-KR" altLang="en-US" dirty="0"/>
              <a:t>한 </a:t>
            </a:r>
            <a:r>
              <a:rPr lang="en-US" altLang="ko-KR" dirty="0"/>
              <a:t>dataset</a:t>
            </a:r>
            <a:r>
              <a:rPr lang="ko-KR" altLang="en-US" dirty="0" err="1"/>
              <a:t>으로</a:t>
            </a:r>
            <a:r>
              <a:rPr lang="ko-KR" altLang="en-US" dirty="0"/>
              <a:t> 학습</a:t>
            </a:r>
            <a:endParaRPr lang="en-US" altLang="ko-KR" dirty="0"/>
          </a:p>
          <a:p>
            <a:pPr lvl="1"/>
            <a:r>
              <a:rPr lang="ko-KR" altLang="en-US" dirty="0"/>
              <a:t>표현의 다양성이 떨어지고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pre-defined style</a:t>
            </a:r>
            <a:r>
              <a:rPr lang="ko-KR" altLang="en-US" dirty="0"/>
              <a:t>로만 합성 가능</a:t>
            </a:r>
            <a:endParaRPr lang="en-US" altLang="ko-KR" dirty="0"/>
          </a:p>
          <a:p>
            <a:r>
              <a:rPr kumimoji="1" lang="en-US" altLang="ko-Kore-KR" dirty="0"/>
              <a:t>Unsupervised learning</a:t>
            </a:r>
          </a:p>
          <a:p>
            <a:pPr lvl="1"/>
            <a:r>
              <a:rPr kumimoji="1" lang="en-US" altLang="ko-Kore-KR" dirty="0"/>
              <a:t>GST </a:t>
            </a:r>
            <a:r>
              <a:rPr kumimoji="1" lang="ko-KR" altLang="en-US" dirty="0"/>
              <a:t>방식</a:t>
            </a:r>
            <a:endParaRPr kumimoji="1" lang="en-US" altLang="ko-KR" dirty="0"/>
          </a:p>
          <a:p>
            <a:pPr lvl="1"/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speech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style input</a:t>
            </a:r>
            <a:r>
              <a:rPr lang="ko-KR" altLang="en-US" dirty="0" err="1"/>
              <a:t>으로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ore-KR" dirty="0"/>
              <a:t>Labeled dataset</a:t>
            </a:r>
            <a:r>
              <a:rPr lang="ko-Kore-KR" altLang="en-US" dirty="0"/>
              <a:t>을</a:t>
            </a:r>
            <a:r>
              <a:rPr lang="ko-KR" altLang="en-US" dirty="0"/>
              <a:t> 필요로 하지 않고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style</a:t>
            </a:r>
            <a:r>
              <a:rPr lang="ko-KR" altLang="en-US" dirty="0"/>
              <a:t>의 제한이 없음</a:t>
            </a:r>
            <a:endParaRPr lang="en-US" altLang="ko-KR" dirty="0"/>
          </a:p>
          <a:p>
            <a:pPr lvl="1"/>
            <a:r>
              <a:rPr lang="ko-KR" altLang="en-US" dirty="0"/>
              <a:t>하지만 </a:t>
            </a:r>
            <a:r>
              <a:rPr lang="en-US" altLang="ko-KR" dirty="0"/>
              <a:t>style information</a:t>
            </a:r>
            <a:r>
              <a:rPr lang="ko-KR" altLang="en-US" dirty="0"/>
              <a:t>이 직관적이지 않고 사람이 들었을 때 확 티가 나지 않음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Inference</a:t>
            </a:r>
            <a:r>
              <a:rPr lang="ko-KR" altLang="en-US" dirty="0"/>
              <a:t>할 때 </a:t>
            </a:r>
            <a:r>
              <a:rPr lang="en-US" altLang="ko-KR" dirty="0"/>
              <a:t>reference speech</a:t>
            </a:r>
            <a:r>
              <a:rPr lang="ko-KR" altLang="en-US" dirty="0" err="1"/>
              <a:t>를</a:t>
            </a:r>
            <a:r>
              <a:rPr lang="ko-KR" altLang="en-US" dirty="0"/>
              <a:t> 넣어주어야 하는데 이를 매번 넣어주는 것이 비효율적</a:t>
            </a:r>
            <a:endParaRPr lang="en-US" altLang="ko-KR" dirty="0"/>
          </a:p>
          <a:p>
            <a:pPr>
              <a:buFont typeface="Symbol" pitchFamily="2" charset="2"/>
              <a:buChar char="Þ"/>
            </a:pPr>
            <a:r>
              <a:rPr lang="ko-KR" altLang="en-US" dirty="0"/>
              <a:t>자연어로 쓰인 </a:t>
            </a:r>
            <a:r>
              <a:rPr lang="en-US" altLang="ko-KR" dirty="0"/>
              <a:t>style tag</a:t>
            </a:r>
            <a:r>
              <a:rPr lang="ko-KR" altLang="en-US" dirty="0" err="1"/>
              <a:t>를</a:t>
            </a:r>
            <a:r>
              <a:rPr lang="ko-KR" altLang="en-US" dirty="0"/>
              <a:t> 만들어서 언어적 </a:t>
            </a:r>
            <a:r>
              <a:rPr lang="en-US" altLang="ko-KR" dirty="0"/>
              <a:t>embedding</a:t>
            </a:r>
            <a:r>
              <a:rPr lang="ko-KR" altLang="en-US" dirty="0"/>
              <a:t>과 </a:t>
            </a:r>
            <a:r>
              <a:rPr lang="en-US" altLang="ko-KR" dirty="0"/>
              <a:t>speaking style domain</a:t>
            </a:r>
            <a:r>
              <a:rPr lang="ko-KR" altLang="en-US" dirty="0"/>
              <a:t>의 </a:t>
            </a:r>
            <a:r>
              <a:rPr lang="en-US" altLang="ko-KR" dirty="0" err="1"/>
              <a:t>realationship</a:t>
            </a:r>
            <a:r>
              <a:rPr lang="ko-KR" altLang="en-US" dirty="0"/>
              <a:t>을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 typeface="Symbol" pitchFamily="2" charset="2"/>
              <a:buChar char="Þ"/>
            </a:pPr>
            <a:r>
              <a:rPr lang="ko-KR" altLang="en-US" dirty="0"/>
              <a:t>훈련되지 않은 </a:t>
            </a:r>
            <a:r>
              <a:rPr lang="en-US" altLang="ko-KR" dirty="0"/>
              <a:t>style</a:t>
            </a:r>
            <a:r>
              <a:rPr lang="ko-KR" altLang="en-US" dirty="0"/>
              <a:t>에 대해서도 좋은 성능을 낼 수 있도록 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39C0-D211-504B-B56D-35BCC0751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379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8DE80-4A2B-5F41-B32E-A69A335C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Style Tag -&gt; ST-TTS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F92D4-AA4A-AC45-B71E-472036C26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Style tag</a:t>
            </a:r>
          </a:p>
          <a:p>
            <a:pPr lvl="1"/>
            <a:r>
              <a:rPr kumimoji="1" lang="en-US" altLang="ko-Kore-KR" dirty="0"/>
              <a:t>E.g. : </a:t>
            </a:r>
            <a:r>
              <a:rPr kumimoji="1" lang="ko-KR" altLang="en-US" dirty="0"/>
              <a:t>다정하게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화가 난 듯</a:t>
            </a:r>
            <a:r>
              <a:rPr kumimoji="1" lang="en-US" altLang="ko-KR" dirty="0"/>
              <a:t>,</a:t>
            </a:r>
            <a:r>
              <a:rPr kumimoji="1" lang="ko-KR" altLang="en-US" dirty="0"/>
              <a:t> 씁쓸한 듯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큰 소리로 </a:t>
            </a:r>
            <a:r>
              <a:rPr kumimoji="1" lang="en-US" altLang="ko-KR" dirty="0"/>
              <a:t>etc.</a:t>
            </a:r>
          </a:p>
          <a:p>
            <a:pPr lvl="1"/>
            <a:r>
              <a:rPr lang="ko-Kore-KR" altLang="en-US" dirty="0"/>
              <a:t>감정</a:t>
            </a:r>
            <a:r>
              <a:rPr lang="en-US" altLang="ko-Kore-KR" dirty="0"/>
              <a:t>,</a:t>
            </a:r>
            <a:r>
              <a:rPr lang="ko-KR" altLang="en-US" dirty="0"/>
              <a:t> 의도</a:t>
            </a:r>
            <a:r>
              <a:rPr lang="en-US" altLang="ko-KR" dirty="0"/>
              <a:t>,</a:t>
            </a:r>
            <a:r>
              <a:rPr lang="ko-KR" altLang="en-US" dirty="0"/>
              <a:t> 목소리 톤 등의 </a:t>
            </a:r>
            <a:r>
              <a:rPr lang="en-US" altLang="ko-KR" dirty="0"/>
              <a:t>style</a:t>
            </a:r>
            <a:r>
              <a:rPr lang="ko-KR" altLang="en-US" dirty="0"/>
              <a:t>을 자연어로 나타냄</a:t>
            </a:r>
            <a:endParaRPr lang="en-US" altLang="ko-KR" dirty="0"/>
          </a:p>
          <a:p>
            <a:pPr lvl="1"/>
            <a:r>
              <a:rPr lang="ko-KR" altLang="en-US" dirty="0"/>
              <a:t>기존 감정 라벨과 다르게 </a:t>
            </a:r>
            <a:r>
              <a:rPr lang="en-US" altLang="ko-KR" dirty="0"/>
              <a:t>infinite set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ST-TTS</a:t>
            </a:r>
          </a:p>
          <a:p>
            <a:pPr lvl="1"/>
            <a:r>
              <a:rPr lang="ko-KR" altLang="en-US" dirty="0"/>
              <a:t>자연어로 나타낸 </a:t>
            </a:r>
            <a:r>
              <a:rPr lang="en-US" altLang="ko-KR" dirty="0"/>
              <a:t>style tag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linguistic embedding</a:t>
            </a:r>
            <a:r>
              <a:rPr lang="ko-KR" altLang="en-US" dirty="0" err="1"/>
              <a:t>으로</a:t>
            </a:r>
            <a:r>
              <a:rPr lang="ko-KR" altLang="en-US" dirty="0"/>
              <a:t> 바꾸는 </a:t>
            </a:r>
            <a:r>
              <a:rPr lang="en-US" altLang="ko-KR" dirty="0"/>
              <a:t>pretrained language model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ko-KR" altLang="en-US" dirty="0"/>
              <a:t>여기서는 </a:t>
            </a:r>
            <a:r>
              <a:rPr lang="en-US" altLang="ko-KR" dirty="0"/>
              <a:t>Sentence BERT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이를 통해 </a:t>
            </a:r>
            <a:r>
              <a:rPr lang="en-US" altLang="ko-KR" dirty="0"/>
              <a:t>linguistic embedding</a:t>
            </a:r>
            <a:r>
              <a:rPr lang="ko-KR" altLang="en-US" dirty="0"/>
              <a:t>과 </a:t>
            </a:r>
            <a:r>
              <a:rPr lang="en-US" altLang="ko-KR" dirty="0"/>
              <a:t>style embedding </a:t>
            </a:r>
            <a:r>
              <a:rPr lang="ko-KR" altLang="en-US" dirty="0"/>
              <a:t>공간 사이의 관계를 모델링</a:t>
            </a:r>
            <a:endParaRPr lang="en-US" altLang="ko-KR" dirty="0"/>
          </a:p>
          <a:p>
            <a:pPr lvl="1"/>
            <a:r>
              <a:rPr lang="ko-KR" altLang="en-US" dirty="0" err="1"/>
              <a:t>언어모델을</a:t>
            </a:r>
            <a:r>
              <a:rPr lang="ko-KR" altLang="en-US" dirty="0"/>
              <a:t> 사용하기 때문에 학습되지 않은 </a:t>
            </a:r>
            <a:r>
              <a:rPr lang="en-US" altLang="ko-KR" dirty="0"/>
              <a:t>style tag</a:t>
            </a:r>
            <a:r>
              <a:rPr lang="ko-KR" altLang="en-US" dirty="0"/>
              <a:t>에 대해서도 </a:t>
            </a:r>
            <a:r>
              <a:rPr lang="ko-KR" altLang="en-US" dirty="0" err="1"/>
              <a:t>감정합성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en-US" altLang="ko-KR" dirty="0"/>
              <a:t>Style tag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 err="1"/>
              <a:t>oov</a:t>
            </a:r>
            <a:r>
              <a:rPr lang="en-US" altLang="ko-KR" dirty="0"/>
              <a:t> problem</a:t>
            </a:r>
            <a:r>
              <a:rPr lang="ko-KR" altLang="en-US" dirty="0"/>
              <a:t> 없이 </a:t>
            </a:r>
            <a:r>
              <a:rPr lang="en-US" altLang="ko-KR" dirty="0"/>
              <a:t>meaningful space</a:t>
            </a:r>
            <a:r>
              <a:rPr lang="ko-KR" altLang="en-US" dirty="0"/>
              <a:t>에 </a:t>
            </a:r>
            <a:r>
              <a:rPr lang="en-US" altLang="ko-KR" dirty="0"/>
              <a:t>embed</a:t>
            </a:r>
          </a:p>
          <a:p>
            <a:pPr lvl="2"/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supervised learning</a:t>
            </a:r>
            <a:r>
              <a:rPr lang="ko-KR" altLang="en-US" dirty="0"/>
              <a:t>의 한계점 극복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F994A-5F01-074A-A3AF-1CC79FC104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510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9D611-FCDE-2A41-9766-623C2531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Model architecture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4DFA0-51CF-8A4F-966A-9B371AC0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Input : grapheme sequence + style tag </a:t>
            </a:r>
          </a:p>
          <a:p>
            <a:r>
              <a:rPr lang="en-US" altLang="ko-Kore-KR" dirty="0"/>
              <a:t>Output : log </a:t>
            </a:r>
            <a:r>
              <a:rPr lang="en-US" altLang="ko-Kore-KR" dirty="0" err="1"/>
              <a:t>mel</a:t>
            </a:r>
            <a:r>
              <a:rPr lang="en-US" altLang="ko-Kore-KR" dirty="0"/>
              <a:t>-spectrogram</a:t>
            </a:r>
          </a:p>
          <a:p>
            <a:endParaRPr kumimoji="1" lang="en-US" altLang="ko-Kore-KR" dirty="0"/>
          </a:p>
          <a:p>
            <a:r>
              <a:rPr lang="ko-KR" altLang="en-US" dirty="0"/>
              <a:t>훈련 과정에서는 </a:t>
            </a:r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speech</a:t>
            </a:r>
            <a:r>
              <a:rPr lang="ko-KR" altLang="en-US" dirty="0"/>
              <a:t>가 추가적으로 </a:t>
            </a:r>
            <a:r>
              <a:rPr lang="en-US" altLang="ko-KR" dirty="0"/>
              <a:t>input</a:t>
            </a:r>
            <a:r>
              <a:rPr lang="ko-KR" altLang="en-US" dirty="0" err="1"/>
              <a:t>으로</a:t>
            </a:r>
            <a:r>
              <a:rPr lang="ko-KR" altLang="en-US" dirty="0"/>
              <a:t> 들어가고</a:t>
            </a:r>
            <a:r>
              <a:rPr lang="en-US" altLang="ko-KR" dirty="0"/>
              <a:t>,</a:t>
            </a:r>
          </a:p>
          <a:p>
            <a:r>
              <a:rPr kumimoji="1" lang="en-US" altLang="ko-Kore-KR" dirty="0"/>
              <a:t>Inference </a:t>
            </a:r>
            <a:r>
              <a:rPr kumimoji="1" lang="ko-Kore-KR" altLang="en-US" dirty="0"/>
              <a:t>단계에서는</a:t>
            </a:r>
            <a:endParaRPr lang="en-US" altLang="ko-Kore-KR" dirty="0"/>
          </a:p>
          <a:p>
            <a:pPr lvl="1"/>
            <a:r>
              <a:rPr kumimoji="1" lang="en-US" altLang="ko-Kore-KR" dirty="0"/>
              <a:t>Unsuper</a:t>
            </a:r>
            <a:r>
              <a:rPr lang="en-US" altLang="ko-Kore-KR" dirty="0"/>
              <a:t>vised learning </a:t>
            </a:r>
            <a:r>
              <a:rPr lang="ko-Kore-KR" altLang="en-US" dirty="0"/>
              <a:t>방식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GST</a:t>
            </a:r>
            <a:r>
              <a:rPr lang="ko-KR" altLang="en-US" dirty="0"/>
              <a:t>에서처럼</a:t>
            </a:r>
            <a:r>
              <a:rPr lang="en-US" altLang="ko-KR" dirty="0"/>
              <a:t> reference speech</a:t>
            </a:r>
            <a:r>
              <a:rPr lang="ko-KR" altLang="en-US" dirty="0" err="1"/>
              <a:t>를</a:t>
            </a:r>
            <a:r>
              <a:rPr lang="ko-KR" altLang="en-US" dirty="0"/>
              <a:t> 추가적으로 넣어줄 수도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kumimoji="1" lang="en-US" altLang="ko-Kore-KR" dirty="0"/>
          </a:p>
          <a:p>
            <a:r>
              <a:rPr lang="ko-KR" altLang="en-US" dirty="0"/>
              <a:t>모델은 다음과 같이 구성</a:t>
            </a:r>
            <a:endParaRPr lang="en-US" altLang="ko-KR" dirty="0"/>
          </a:p>
          <a:p>
            <a:pPr lvl="1"/>
            <a:r>
              <a:rPr lang="en-US" altLang="ko-KR" dirty="0"/>
              <a:t>Style encoder – style tag encoder (SBERT), reference encoder </a:t>
            </a:r>
          </a:p>
          <a:p>
            <a:pPr lvl="1"/>
            <a:r>
              <a:rPr lang="en-US" altLang="ko-KR" dirty="0"/>
              <a:t>Text encoder</a:t>
            </a:r>
          </a:p>
          <a:p>
            <a:pPr lvl="1"/>
            <a:r>
              <a:rPr lang="en-US" altLang="ko-KR" dirty="0"/>
              <a:t>Aligner </a:t>
            </a:r>
          </a:p>
          <a:p>
            <a:pPr lvl="1"/>
            <a:r>
              <a:rPr lang="en-US" altLang="ko-KR" dirty="0"/>
              <a:t>Duration Predictor</a:t>
            </a:r>
          </a:p>
          <a:p>
            <a:pPr lvl="1"/>
            <a:r>
              <a:rPr lang="en-US" altLang="ko-KR" dirty="0"/>
              <a:t>Mel Decoder</a:t>
            </a:r>
          </a:p>
          <a:p>
            <a:pPr lvl="1"/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257126-4180-604B-A7D8-72A0FD804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09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F2AA7-78EE-9D46-92C3-C7110940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Mod</a:t>
            </a:r>
            <a:r>
              <a:rPr lang="en-US" altLang="ko-Kore-KR" dirty="0"/>
              <a:t>el Architecture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C2F28A-5CF6-8F48-8FB8-E385370B9D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459F174E-4F08-9248-8FDE-49BC81995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1343432"/>
            <a:ext cx="9256712" cy="4742636"/>
          </a:xfrm>
        </p:spPr>
      </p:pic>
    </p:spTree>
    <p:extLst>
      <p:ext uri="{BB962C8B-B14F-4D97-AF65-F5344CB8AC3E}">
        <p14:creationId xmlns:p14="http://schemas.microsoft.com/office/powerpoint/2010/main" val="69822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16873-2EC5-AF43-BF5D-C4A49300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Model architecture – style encoder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BC71E-21E4-6E4C-BAC5-111BEA9D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Reference encoder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style tag encod</a:t>
            </a:r>
            <a:r>
              <a:rPr lang="en-US" altLang="ko-KR" dirty="0"/>
              <a:t>er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1"/>
            <a:r>
              <a:rPr lang="en-US" altLang="ko-KR" dirty="0"/>
              <a:t>Reference encoder : reference speech</a:t>
            </a:r>
            <a:r>
              <a:rPr lang="ko-KR" altLang="en-US" dirty="0"/>
              <a:t>에서 </a:t>
            </a:r>
            <a:r>
              <a:rPr lang="en-US" altLang="ko-KR" dirty="0"/>
              <a:t>style embedding</a:t>
            </a:r>
            <a:r>
              <a:rPr lang="ko-KR" altLang="en-US" dirty="0"/>
              <a:t>을 추출</a:t>
            </a:r>
            <a:endParaRPr lang="en-US" altLang="ko-KR" dirty="0"/>
          </a:p>
          <a:p>
            <a:pPr lvl="1"/>
            <a:r>
              <a:rPr lang="en-US" altLang="ko-KR" dirty="0"/>
              <a:t>Style tag encoder :</a:t>
            </a:r>
            <a:r>
              <a:rPr lang="ko-KR" altLang="en-US" dirty="0"/>
              <a:t> </a:t>
            </a:r>
            <a:r>
              <a:rPr lang="en-US" altLang="ko-KR" dirty="0"/>
              <a:t>style tag</a:t>
            </a:r>
            <a:r>
              <a:rPr lang="ko-KR" altLang="en-US" dirty="0"/>
              <a:t>에서 </a:t>
            </a:r>
            <a:r>
              <a:rPr lang="en-US" altLang="ko-KR" dirty="0"/>
              <a:t>style embedding</a:t>
            </a:r>
            <a:r>
              <a:rPr lang="ko-KR" altLang="en-US" dirty="0"/>
              <a:t>을 추출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Reference encoder</a:t>
            </a:r>
            <a:r>
              <a:rPr lang="ko-KR" altLang="en-US" dirty="0"/>
              <a:t>는 </a:t>
            </a:r>
            <a:r>
              <a:rPr lang="en-US" altLang="ko-KR" dirty="0"/>
              <a:t>GST</a:t>
            </a:r>
            <a:r>
              <a:rPr lang="ko-KR" altLang="en-US" dirty="0"/>
              <a:t>의 구조와 유사</a:t>
            </a:r>
            <a:endParaRPr lang="en-US" altLang="ko-KR" dirty="0"/>
          </a:p>
          <a:p>
            <a:pPr lvl="1"/>
            <a:r>
              <a:rPr lang="ko-KR" altLang="en-US" dirty="0"/>
              <a:t>달라진 점은 </a:t>
            </a:r>
            <a:r>
              <a:rPr lang="en-US" altLang="ko-KR" dirty="0"/>
              <a:t>style token</a:t>
            </a:r>
            <a:r>
              <a:rPr lang="ko-KR" altLang="en-US" dirty="0"/>
              <a:t>을 사용하지 않고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Batch normalization -&gt; weight normalization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Style tag</a:t>
            </a:r>
            <a:r>
              <a:rPr lang="ko-KR" altLang="en-US" dirty="0"/>
              <a:t> </a:t>
            </a:r>
            <a:r>
              <a:rPr lang="en-US" altLang="ko-KR" dirty="0"/>
              <a:t>encoder</a:t>
            </a:r>
            <a:r>
              <a:rPr lang="ko-KR" altLang="en-US" dirty="0"/>
              <a:t>는 </a:t>
            </a:r>
            <a:r>
              <a:rPr lang="en-US" altLang="ko-KR" dirty="0"/>
              <a:t>pre-trained SBERT</a:t>
            </a:r>
            <a:r>
              <a:rPr lang="ko-KR" altLang="en-US" dirty="0"/>
              <a:t>와 </a:t>
            </a:r>
            <a:r>
              <a:rPr lang="en-US" altLang="ko-KR" dirty="0"/>
              <a:t>adaptation layer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1"/>
            <a:r>
              <a:rPr lang="en-US" altLang="ko-KR" dirty="0"/>
              <a:t>SBERT : style tag</a:t>
            </a:r>
            <a:r>
              <a:rPr lang="ko-KR" altLang="en-US" dirty="0"/>
              <a:t>가 </a:t>
            </a:r>
            <a:r>
              <a:rPr lang="en-US" altLang="ko-KR" dirty="0" err="1"/>
              <a:t>sementic</a:t>
            </a:r>
            <a:r>
              <a:rPr lang="en-US" altLang="ko-KR" dirty="0"/>
              <a:t> embedding</a:t>
            </a:r>
            <a:r>
              <a:rPr lang="ko-KR" altLang="en-US" dirty="0" err="1"/>
              <a:t>으로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Adaptation layer : linguistic </a:t>
            </a:r>
            <a:r>
              <a:rPr lang="en-US" altLang="ko-KR" dirty="0" err="1"/>
              <a:t>sementic</a:t>
            </a:r>
            <a:r>
              <a:rPr lang="en-US" altLang="ko-KR" dirty="0"/>
              <a:t> space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style embedding space</a:t>
            </a:r>
            <a:r>
              <a:rPr lang="ko-KR" altLang="en-US" dirty="0"/>
              <a:t>에 </a:t>
            </a:r>
            <a:r>
              <a:rPr lang="en-US" altLang="ko-KR" dirty="0"/>
              <a:t>mapping</a:t>
            </a:r>
            <a:r>
              <a:rPr lang="ko-KR" altLang="en-US" dirty="0"/>
              <a:t>하는 것을 학습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6A9FA5-DD51-F647-BF32-68F68ABB6C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130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5134EAA-E28C-4CDB-A6EB-5B9B4343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/>
          <a:lstStyle/>
          <a:p>
            <a:r>
              <a:rPr lang="en-US" altLang="ko-Kore-KR" dirty="0"/>
              <a:t>Model architecture – style encoder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01F0A75-12E8-5E4C-93FC-06DD4BA71E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522784"/>
            <a:ext cx="4464496" cy="4498232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A77B9E9-72D2-413D-8B85-C52FB1833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/>
          <a:p>
            <a:r>
              <a:rPr lang="en-US" altLang="ko-KR" dirty="0"/>
              <a:t>Reference speech</a:t>
            </a:r>
            <a:r>
              <a:rPr lang="ko-KR" altLang="en-US" dirty="0"/>
              <a:t>와 </a:t>
            </a:r>
            <a:r>
              <a:rPr lang="en-US" altLang="ko-KR" dirty="0"/>
              <a:t>style tag</a:t>
            </a:r>
            <a:r>
              <a:rPr lang="ko-KR" altLang="en-US" dirty="0" err="1"/>
              <a:t>를</a:t>
            </a:r>
            <a:r>
              <a:rPr lang="ko-KR" altLang="en-US" dirty="0"/>
              <a:t> 모두 사용</a:t>
            </a:r>
            <a:endParaRPr lang="en-US" altLang="ko-KR" dirty="0"/>
          </a:p>
          <a:p>
            <a:pPr lvl="1"/>
            <a:r>
              <a:rPr lang="ko-KR" altLang="en-US" dirty="0"/>
              <a:t>학습된 </a:t>
            </a:r>
            <a:r>
              <a:rPr lang="en-US" altLang="ko-KR" dirty="0"/>
              <a:t>style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  <a:r>
              <a:rPr lang="ko-KR" altLang="en-US" dirty="0"/>
              <a:t>가 어떠한 </a:t>
            </a:r>
            <a:r>
              <a:rPr lang="en-US" altLang="ko-KR" dirty="0"/>
              <a:t>prosodic feature</a:t>
            </a:r>
            <a:r>
              <a:rPr lang="ko-KR" altLang="en-US" dirty="0" err="1"/>
              <a:t>를</a:t>
            </a:r>
            <a:r>
              <a:rPr lang="ko-KR" altLang="en-US" dirty="0"/>
              <a:t> 가지는지를 학습하여</a:t>
            </a:r>
            <a:endParaRPr lang="en-US" altLang="ko-KR" dirty="0"/>
          </a:p>
          <a:p>
            <a:pPr lvl="1"/>
            <a:r>
              <a:rPr lang="ko-KR" altLang="en-US" dirty="0"/>
              <a:t>학습되지 않은 </a:t>
            </a:r>
            <a:r>
              <a:rPr lang="en-US" altLang="ko-KR" dirty="0"/>
              <a:t>style tag</a:t>
            </a:r>
            <a:r>
              <a:rPr lang="ko-KR" altLang="en-US" dirty="0"/>
              <a:t>도 기존에 학습된 </a:t>
            </a:r>
            <a:r>
              <a:rPr lang="en-US" altLang="ko-KR" dirty="0"/>
              <a:t>style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  <a:r>
              <a:rPr lang="ko-KR" altLang="en-US" dirty="0"/>
              <a:t>와 </a:t>
            </a:r>
            <a:r>
              <a:rPr lang="en-US" altLang="ko-KR" dirty="0"/>
              <a:t>embedding space</a:t>
            </a:r>
            <a:r>
              <a:rPr lang="ko-KR" altLang="en-US" dirty="0"/>
              <a:t>에서의 거리가 가깝다면 유사하게 표현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CB9BE2-1126-3B4C-9A4F-402E7EB32A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630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16873-2EC5-AF43-BF5D-C4A49300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Model architecture – style encoder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BC71E-21E4-6E4C-BAC5-111BEA9D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단계에서는 </a:t>
            </a:r>
            <a:endParaRPr lang="en-US" altLang="ko-KR" dirty="0"/>
          </a:p>
          <a:p>
            <a:pPr lvl="1"/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encoder</a:t>
            </a:r>
            <a:r>
              <a:rPr lang="ko-KR" altLang="en-US" dirty="0"/>
              <a:t>에서 추출한 </a:t>
            </a:r>
            <a:r>
              <a:rPr lang="en-US" altLang="ko-KR" dirty="0"/>
              <a:t>style</a:t>
            </a:r>
            <a:r>
              <a:rPr lang="ko-KR" altLang="en-US" dirty="0"/>
              <a:t> </a:t>
            </a:r>
            <a:r>
              <a:rPr lang="en-US" altLang="ko-KR" dirty="0"/>
              <a:t>embedding</a:t>
            </a:r>
            <a:r>
              <a:rPr lang="ko-KR" altLang="en-US" dirty="0"/>
              <a:t>을 전체 </a:t>
            </a:r>
            <a:r>
              <a:rPr lang="en-US" altLang="ko-KR" dirty="0"/>
              <a:t>TTS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에 사용하고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Style tag encoder</a:t>
            </a:r>
            <a:r>
              <a:rPr lang="ko-KR" altLang="en-US" dirty="0"/>
              <a:t>는 학습단계에서는</a:t>
            </a:r>
            <a:endParaRPr lang="en-US" altLang="ko-KR" dirty="0"/>
          </a:p>
          <a:p>
            <a:pPr lvl="2"/>
            <a:r>
              <a:rPr lang="en-US" altLang="ko-KR" dirty="0"/>
              <a:t>Reference encoder</a:t>
            </a:r>
            <a:r>
              <a:rPr lang="ko-KR" altLang="en-US" dirty="0"/>
              <a:t>에서 나온 </a:t>
            </a:r>
            <a:r>
              <a:rPr lang="en-US" altLang="ko-KR" dirty="0"/>
              <a:t>style embedding</a:t>
            </a:r>
            <a:r>
              <a:rPr lang="ko-KR" altLang="en-US" dirty="0"/>
              <a:t>과의 차이를 </a:t>
            </a:r>
            <a:r>
              <a:rPr lang="en-US" altLang="ko-KR" dirty="0"/>
              <a:t>MSE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로 사용하여 학습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Inference </a:t>
            </a:r>
            <a:r>
              <a:rPr lang="ko-KR" altLang="en-US" dirty="0"/>
              <a:t>단계에서는</a:t>
            </a:r>
            <a:endParaRPr lang="en-US" altLang="ko-KR" dirty="0"/>
          </a:p>
          <a:p>
            <a:pPr lvl="1"/>
            <a:r>
              <a:rPr lang="en-US" altLang="ko-KR" dirty="0"/>
              <a:t>Reference speech</a:t>
            </a:r>
            <a:r>
              <a:rPr lang="ko-KR" altLang="en-US" dirty="0" err="1"/>
              <a:t>를</a:t>
            </a:r>
            <a:r>
              <a:rPr lang="ko-KR" altLang="en-US" dirty="0"/>
              <a:t> 넣거나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style tag</a:t>
            </a:r>
            <a:r>
              <a:rPr lang="ko-KR" altLang="en-US" dirty="0" err="1"/>
              <a:t>를</a:t>
            </a:r>
            <a:r>
              <a:rPr lang="ko-KR" altLang="en-US" dirty="0"/>
              <a:t> 넣는 방법 모두 사용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6A9FA5-DD51-F647-BF32-68F68ABB6C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7579636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16689</TotalTime>
  <Words>1081</Words>
  <Application>Microsoft Macintosh PowerPoint</Application>
  <PresentationFormat>A4 용지(210x297mm)</PresentationFormat>
  <Paragraphs>195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Arial</vt:lpstr>
      <vt:lpstr>Monotype Sorts</vt:lpstr>
      <vt:lpstr>Symbol</vt:lpstr>
      <vt:lpstr>Times New Roman</vt:lpstr>
      <vt:lpstr>Wingdings</vt:lpstr>
      <vt:lpstr>XcodeSourceControl</vt:lpstr>
      <vt:lpstr>Style Tag</vt:lpstr>
      <vt:lpstr>Expressive Text-to-Speech using Style Tag</vt:lpstr>
      <vt:lpstr>기존 expressive TTS 방식의 문제점 극복</vt:lpstr>
      <vt:lpstr>Style Tag -&gt; ST-TTS</vt:lpstr>
      <vt:lpstr>Model architecture</vt:lpstr>
      <vt:lpstr>Model Architecture</vt:lpstr>
      <vt:lpstr>Model architecture – style encoder</vt:lpstr>
      <vt:lpstr>Model architecture – style encoder</vt:lpstr>
      <vt:lpstr>Model architecture – style encoder</vt:lpstr>
      <vt:lpstr>Model Architecture</vt:lpstr>
      <vt:lpstr>Model architecture – Text encoder </vt:lpstr>
      <vt:lpstr>Model architecture – Aligner</vt:lpstr>
      <vt:lpstr>Model architecture – Duration Predictor</vt:lpstr>
      <vt:lpstr>Model architecture – Mel decoder</vt:lpstr>
      <vt:lpstr>Model Architecture</vt:lpstr>
      <vt:lpstr>Training Loss</vt:lpstr>
      <vt:lpstr>Dataset - FSNR0</vt:lpstr>
      <vt:lpstr>Experiment, Result</vt:lpstr>
      <vt:lpstr>Take-away points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1015</cp:revision>
  <cp:lastPrinted>2018-01-22T13:46:10Z</cp:lastPrinted>
  <dcterms:created xsi:type="dcterms:W3CDTF">2013-03-03T01:08:41Z</dcterms:created>
  <dcterms:modified xsi:type="dcterms:W3CDTF">2023-03-15T01:37:03Z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