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2"/>
    <p:sldId id="311" r:id="rId3"/>
    <p:sldId id="313" r:id="rId4"/>
    <p:sldId id="312" r:id="rId5"/>
    <p:sldId id="314" r:id="rId6"/>
    <p:sldId id="315" r:id="rId7"/>
    <p:sldId id="318" r:id="rId8"/>
    <p:sldId id="321" r:id="rId9"/>
    <p:sldId id="319" r:id="rId10"/>
    <p:sldId id="316" r:id="rId11"/>
    <p:sldId id="317" r:id="rId12"/>
    <p:sldId id="327" r:id="rId13"/>
    <p:sldId id="329" r:id="rId14"/>
    <p:sldId id="309" r:id="rId1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 autoAdjust="0"/>
    <p:restoredTop sz="83537" autoAdjust="0"/>
  </p:normalViewPr>
  <p:slideViewPr>
    <p:cSldViewPr>
      <p:cViewPr varScale="1">
        <p:scale>
          <a:sx n="106" d="100"/>
          <a:sy n="106" d="100"/>
        </p:scale>
        <p:origin x="2616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627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Gst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= </a:t>
            </a:r>
            <a:r>
              <a:rPr kumimoji="1" lang="en-US" altLang="ko-KR" dirty="0"/>
              <a:t>capture speaker characteristics by representing the reference speech with a linear combinations of style tokens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9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79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Hop size</a:t>
            </a:r>
            <a:r>
              <a:rPr kumimoji="1" lang="ko-Kore-KR" altLang="en-US" dirty="0"/>
              <a:t>가 같으면 그냥 </a:t>
            </a:r>
            <a:r>
              <a:rPr kumimoji="1" lang="en-US" altLang="ko-Kore-KR" dirty="0"/>
              <a:t>copy -&gt; </a:t>
            </a:r>
            <a:r>
              <a:rPr lang="en-US" altLang="ko-Kore-KR" dirty="0"/>
              <a:t>instead of extracting information from text side for meaningful prediction </a:t>
            </a:r>
            <a:r>
              <a:rPr lang="en-US" altLang="ko-KR" dirty="0"/>
              <a:t>-&gt; </a:t>
            </a:r>
            <a:r>
              <a:rPr lang="en-US" altLang="ko-Kore-KR" dirty="0"/>
              <a:t>leverages a structure like 80-256-128 where each number represents the hidden size of each layer in the pre-net, while the decoder pre-net in [3, 1] leverages a structure like 80-256-256-512 </a:t>
            </a:r>
            <a:r>
              <a:rPr lang="en-US" altLang="ko-KR" dirty="0"/>
              <a:t>-&gt; work like bottle neck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89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86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We use 64 GSTs and 32 LSTs and set the embedding and hidden size of all modules to 256 except the bottleneck layer of the decoder pre-net (32) and the FFN in attention blocks (1024).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67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0394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04901014/FG-transformer-TTS" TargetMode="External"/><Relationship Id="rId2" Type="http://schemas.openxmlformats.org/officeDocument/2006/relationships/hyperlink" Target="https://arxiv.org/pdf/2110.06306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r>
              <a:rPr lang="en-US" altLang="ko-Kore-KR" sz="3200" dirty="0"/>
              <a:t>Fine-Grained Style Control in Transformer-based    Text-To-Speech Synthesis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2022.1.19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2D50-31F3-AD47-BE2B-F2DFB345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Training Procedure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C2B048-B1DC-6F46-8B8B-32580A0DE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Loss</a:t>
                </a:r>
              </a:p>
              <a:p>
                <a:pPr lvl="1"/>
                <a:r>
                  <a:rPr lang="en-US" altLang="ko-Kore-KR" dirty="0"/>
                  <a:t>Tts system </a:t>
                </a:r>
                <a:r>
                  <a:rPr lang="ko-Kore-KR" altLang="en-US" dirty="0"/>
                  <a:t>전체의 </a:t>
                </a:r>
                <a:r>
                  <a:rPr lang="en-US" altLang="ko-Kore-KR" dirty="0"/>
                  <a:t>loss : </a:t>
                </a:r>
                <a:r>
                  <a:rPr lang="en-US" altLang="ko-Kore-KR" dirty="0" err="1"/>
                  <a:t>mel</a:t>
                </a:r>
                <a:r>
                  <a:rPr lang="en-US" altLang="ko-Kore-KR" dirty="0"/>
                  <a:t>-spectrogram loss</a:t>
                </a:r>
              </a:p>
              <a:p>
                <a:r>
                  <a:rPr kumimoji="1" lang="en-US" altLang="ko-Kore-KR" dirty="0"/>
                  <a:t>R</a:t>
                </a:r>
                <a:r>
                  <a:rPr lang="en-US" altLang="ko-Kore-KR" dirty="0"/>
                  <a:t>andom truncation of style embedding</a:t>
                </a:r>
              </a:p>
              <a:p>
                <a:pPr lvl="1"/>
                <a:r>
                  <a:rPr lang="ko-Kore-KR" altLang="en-US" dirty="0"/>
                  <a:t>특정 길이가 되도록 버림</a:t>
                </a:r>
                <a:endParaRPr lang="en-US" altLang="ko-Kore-KR" dirty="0"/>
              </a:p>
              <a:p>
                <a:pPr lvl="2"/>
                <a:r>
                  <a:rPr lang="ko-Kore-KR" altLang="en-US" dirty="0"/>
                  <a:t>특정 길이는 </a:t>
                </a:r>
                <a:r>
                  <a:rPr lang="en-US" altLang="ko-Kore-KR" dirty="0"/>
                  <a:t>[</a:t>
                </a:r>
                <a:r>
                  <a:rPr lang="el-GR" altLang="ko-Kore-KR" dirty="0"/>
                  <a:t>α</a:t>
                </a:r>
                <a:r>
                  <a:rPr lang="en-US" altLang="ko-Kore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𝒔𝒕𝒚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ore-KR" dirty="0"/>
                  <a:t> : </a:t>
                </a:r>
                <a:r>
                  <a:rPr lang="el-GR" altLang="ko-Kore-KR" dirty="0"/>
                  <a:t>α</a:t>
                </a:r>
                <a:r>
                  <a:rPr lang="ko-Kore-KR" altLang="en-US" dirty="0"/>
                  <a:t>는 버림 후의 길이</a:t>
                </a:r>
                <a:r>
                  <a:rPr lang="en-US" altLang="ko-Kore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𝒔𝒕𝒚</m:t>
                        </m:r>
                      </m:sub>
                    </m:sSub>
                  </m:oMath>
                </a14:m>
                <a:r>
                  <a:rPr lang="ko-Kore-KR" altLang="en-US" dirty="0"/>
                  <a:t>는 원래 </a:t>
                </a:r>
                <a:r>
                  <a:rPr lang="en-US" altLang="ko-Kore-KR" dirty="0"/>
                  <a:t>embedding</a:t>
                </a:r>
                <a:r>
                  <a:rPr lang="ko-Kore-KR" altLang="en-US" dirty="0"/>
                  <a:t>의 길이</a:t>
                </a:r>
                <a:endParaRPr lang="en-US" altLang="ko-Kore-KR" dirty="0"/>
              </a:p>
              <a:p>
                <a:pPr lvl="2"/>
                <a:r>
                  <a:rPr lang="ko-Kore-KR" altLang="en-US" dirty="0"/>
                  <a:t>뒤에 실험에서는 </a:t>
                </a:r>
                <a:r>
                  <a:rPr lang="el-GR" altLang="ko-Kore-KR" dirty="0"/>
                  <a:t>α</a:t>
                </a:r>
                <a:r>
                  <a:rPr lang="en-US" altLang="ko-KR" dirty="0"/>
                  <a:t>=15</a:t>
                </a:r>
                <a:r>
                  <a:rPr lang="ko-KR" altLang="en-US" dirty="0"/>
                  <a:t>로 설정</a:t>
                </a:r>
                <a:endParaRPr lang="en-US" altLang="ko-Kore-KR" dirty="0"/>
              </a:p>
              <a:p>
                <a:pPr lvl="1"/>
                <a:r>
                  <a:rPr lang="en-US" altLang="ko-Kore-KR" dirty="0"/>
                  <a:t>Style </a:t>
                </a:r>
                <a:r>
                  <a:rPr kumimoji="1" lang="en-US" altLang="ko-Kore-KR" dirty="0"/>
                  <a:t>Reference speech</a:t>
                </a:r>
                <a:r>
                  <a:rPr kumimoji="1" lang="ko-Kore-KR" altLang="en-US" dirty="0"/>
                  <a:t>와 </a:t>
                </a:r>
                <a:r>
                  <a:rPr lang="ko-Kore-KR" altLang="en-US" dirty="0"/>
                  <a:t>합성할 </a:t>
                </a:r>
                <a:r>
                  <a:rPr lang="en-US" altLang="ko-Kore-KR" dirty="0"/>
                  <a:t>t</a:t>
                </a:r>
                <a:r>
                  <a:rPr lang="en-US" altLang="ko-KR" dirty="0"/>
                  <a:t>ext </a:t>
                </a:r>
                <a:r>
                  <a:rPr lang="ko-KR" altLang="en-US" dirty="0"/>
                  <a:t>간의 길이 차이 보완</a:t>
                </a:r>
                <a:endParaRPr lang="en-US" altLang="ko-KR" dirty="0"/>
              </a:p>
              <a:p>
                <a:pPr lvl="1"/>
                <a:r>
                  <a:rPr kumimoji="1" lang="en-US" altLang="ko-KR" dirty="0"/>
                  <a:t>Reference s</a:t>
                </a:r>
                <a:r>
                  <a:rPr lang="en-US" altLang="ko-KR" dirty="0"/>
                  <a:t>peech</a:t>
                </a:r>
                <a:r>
                  <a:rPr lang="ko-KR" altLang="en-US" dirty="0"/>
                  <a:t>의 일부분만이 </a:t>
                </a:r>
                <a:r>
                  <a:rPr lang="en-US" altLang="ko-KR" dirty="0"/>
                  <a:t>decoder</a:t>
                </a:r>
                <a:r>
                  <a:rPr lang="ko-KR" altLang="en-US" dirty="0"/>
                  <a:t>로 전달되기 때문에 </a:t>
                </a:r>
                <a:r>
                  <a:rPr lang="en-US" altLang="ko-KR" dirty="0"/>
                  <a:t>content leakage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완화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C2B048-B1DC-6F46-8B8B-32580A0DE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739F4-A7E4-EE4E-BFC2-794998BAF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7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57FA0-8765-104E-AFF8-AEF041A0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4. Experiment and 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6FBBA-0FF2-BB4F-9977-20D11AFE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사용한 데이터셋 </a:t>
            </a:r>
            <a:endParaRPr lang="en-US" altLang="ko-Kore-KR" dirty="0"/>
          </a:p>
          <a:p>
            <a:pPr lvl="1"/>
            <a:r>
              <a:rPr lang="ko-Kore-KR" altLang="en-US" dirty="0"/>
              <a:t>훈련</a:t>
            </a:r>
            <a:r>
              <a:rPr lang="en-US" altLang="ko-Kore-KR" dirty="0"/>
              <a:t>, </a:t>
            </a:r>
            <a:r>
              <a:rPr lang="ko-Kore-KR" altLang="en-US" dirty="0"/>
              <a:t>평가 </a:t>
            </a:r>
            <a:r>
              <a:rPr lang="en-US" altLang="ko-Kore-KR" dirty="0"/>
              <a:t>: LJ Speech, VCTK</a:t>
            </a:r>
          </a:p>
          <a:p>
            <a:pPr marL="914400" lvl="2" indent="0">
              <a:buNone/>
            </a:pPr>
            <a:endParaRPr lang="en-US" altLang="ko-Kore-KR" dirty="0"/>
          </a:p>
          <a:p>
            <a:r>
              <a:rPr lang="ko-Kore-KR" altLang="en-US" dirty="0"/>
              <a:t>사용한 </a:t>
            </a:r>
            <a:r>
              <a:rPr lang="en-US" altLang="ko-Kore-KR" dirty="0"/>
              <a:t>vocoder : </a:t>
            </a:r>
            <a:r>
              <a:rPr lang="en-US" altLang="ko-Kore-KR" dirty="0" err="1"/>
              <a:t>WaveGlow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방식을 비교</a:t>
            </a:r>
            <a:endParaRPr lang="en-US" altLang="ko-KR" dirty="0"/>
          </a:p>
          <a:p>
            <a:pPr lvl="1"/>
            <a:r>
              <a:rPr lang="en-US" altLang="ko-Kore-KR" dirty="0"/>
              <a:t>Ground truth, GST</a:t>
            </a:r>
          </a:p>
          <a:p>
            <a:pPr lvl="1"/>
            <a:r>
              <a:rPr lang="en-US" altLang="ko-Kore-KR" dirty="0"/>
              <a:t>LST-A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speech</a:t>
            </a:r>
            <a:r>
              <a:rPr lang="ko-Kore-KR" altLang="en-US" dirty="0"/>
              <a:t>의</a:t>
            </a:r>
            <a:r>
              <a:rPr lang="en-US" altLang="ko-Kore-KR" dirty="0"/>
              <a:t> speaker</a:t>
            </a:r>
            <a:r>
              <a:rPr lang="ko-Kore-KR" altLang="en-US" dirty="0"/>
              <a:t>가 같은 경우</a:t>
            </a:r>
            <a:endParaRPr lang="en-US" altLang="ko-Kore-KR" dirty="0"/>
          </a:p>
          <a:p>
            <a:pPr lvl="1"/>
            <a:r>
              <a:rPr lang="en-US" altLang="ko-Kore-KR" dirty="0"/>
              <a:t>LST-S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speech</a:t>
            </a:r>
            <a:r>
              <a:rPr lang="ko-Kore-KR" altLang="en-US" dirty="0"/>
              <a:t>의</a:t>
            </a:r>
            <a:r>
              <a:rPr lang="en-US" altLang="ko-Kore-KR" dirty="0"/>
              <a:t>  speaker</a:t>
            </a:r>
            <a:r>
              <a:rPr lang="ko-Kore-KR" altLang="en-US" dirty="0"/>
              <a:t>가 다른 경우</a:t>
            </a:r>
            <a:endParaRPr lang="en-US" altLang="ko-Kore-KR" dirty="0"/>
          </a:p>
          <a:p>
            <a:pPr marL="476250" lvl="1" indent="0">
              <a:buNone/>
            </a:pPr>
            <a:endParaRPr lang="en-US" altLang="ko-Kore-KR" dirty="0"/>
          </a:p>
          <a:p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C9BCF-9753-A94F-808F-305F8C2D0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92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9E09-CB82-E847-8141-5C0F5D9A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4. Experiment and 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B6AE8933-7379-784E-951B-9B276A5B1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935876"/>
            <a:ext cx="4464496" cy="3672048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CB6E24-1E15-42E4-BCDD-A2AC7CE6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Tan et al : InterSpeech2021에서 Fine-grained style </a:t>
            </a:r>
            <a:r>
              <a:rPr lang="en-US" dirty="0" err="1"/>
              <a:t>modeling을</a:t>
            </a:r>
            <a:r>
              <a:rPr lang="en-US" dirty="0"/>
              <a:t> </a:t>
            </a:r>
            <a:r>
              <a:rPr lang="en-US" dirty="0" err="1"/>
              <a:t>제시한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논문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ore-KR" dirty="0"/>
              <a:t>LST-A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    speaker</a:t>
            </a:r>
            <a:r>
              <a:rPr lang="ko-Kore-KR" altLang="en-US" dirty="0"/>
              <a:t>가 같은 경우</a:t>
            </a:r>
            <a:endParaRPr lang="en-US" altLang="ko-Kore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ore-KR" dirty="0"/>
              <a:t>LST-S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    speaker</a:t>
            </a:r>
            <a:r>
              <a:rPr lang="ko-Kore-KR" altLang="en-US" dirty="0"/>
              <a:t>가 다른 경우</a:t>
            </a:r>
            <a:endParaRPr lang="en-US" altLang="ko-Kore-K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EE246B-1841-A64A-A5B8-634F945CB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78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D71E9-F330-8843-89DC-712387B0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526EC-AD82-234F-BE90-3ECDB2B6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데모를 들어보면</a:t>
            </a:r>
            <a:r>
              <a:rPr lang="en-US" altLang="ko-Kore-KR" dirty="0"/>
              <a:t>, style</a:t>
            </a:r>
            <a:r>
              <a:rPr lang="ko-Kore-KR" altLang="en-US" dirty="0"/>
              <a:t>만 바뀔 때는 잘 되는데</a:t>
            </a:r>
            <a:r>
              <a:rPr lang="en-US" altLang="ko-Kore-KR" dirty="0"/>
              <a:t>,</a:t>
            </a:r>
          </a:p>
          <a:p>
            <a:r>
              <a:rPr lang="en-US" altLang="ko-Kore-KR" dirty="0"/>
              <a:t>Speaker</a:t>
            </a:r>
            <a:r>
              <a:rPr lang="ko-Kore-KR" altLang="en-US" dirty="0"/>
              <a:t>를 바꾸면 잘 되지 않음</a:t>
            </a:r>
            <a:endParaRPr lang="en-US" altLang="ko-Kore-KR" dirty="0"/>
          </a:p>
          <a:p>
            <a:pPr lvl="1"/>
            <a:r>
              <a:rPr kumimoji="1" lang="en-US" altLang="ko-Kore-KR" dirty="0"/>
              <a:t>Speaker embedding</a:t>
            </a:r>
            <a:r>
              <a:rPr kumimoji="1" lang="ko-Kore-KR" altLang="en-US" dirty="0"/>
              <a:t>의 한계</a:t>
            </a:r>
            <a:endParaRPr kumimoji="1" lang="en-US" altLang="ko-Kore-KR" dirty="0"/>
          </a:p>
          <a:p>
            <a:pPr lvl="1"/>
            <a:r>
              <a:rPr lang="en-US" altLang="ko-Kore-KR" dirty="0"/>
              <a:t>Speaker</a:t>
            </a:r>
            <a:r>
              <a:rPr lang="ko-Kore-KR" altLang="en-US" dirty="0"/>
              <a:t>가 바뀌면 제일 많이 바뀌는 것은 목소리 톤 </a:t>
            </a:r>
            <a:r>
              <a:rPr lang="en-US" altLang="ko-Kore-KR" dirty="0"/>
              <a:t>-</a:t>
            </a:r>
            <a:r>
              <a:rPr lang="en-US" altLang="ko-KR" dirty="0"/>
              <a:t>&gt; Pitch feature</a:t>
            </a:r>
            <a:r>
              <a:rPr lang="ko-KR" altLang="en-US" dirty="0"/>
              <a:t>로 </a:t>
            </a:r>
            <a:r>
              <a:rPr lang="en-US" altLang="ko-KR" dirty="0"/>
              <a:t>speaker embedding</a:t>
            </a:r>
            <a:r>
              <a:rPr lang="ko-KR" altLang="en-US" dirty="0"/>
              <a:t>을 구성한다면</a:t>
            </a:r>
            <a:r>
              <a:rPr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50E6B-592D-4548-8576-D7AE37B08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663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47D4B-5DA7-2749-97D7-5F644950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논문</a:t>
            </a:r>
            <a:r>
              <a:rPr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16B30-767F-4D4D-BE35-71B283DE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Fine-Grained Style Control in Transformer-based Text-To-Speech Synthesis</a:t>
            </a:r>
          </a:p>
          <a:p>
            <a:pPr lvl="1"/>
            <a:r>
              <a:rPr lang="en-US" altLang="ko-Kore-KR" dirty="0"/>
              <a:t>Li-Wei Chen, Alexander </a:t>
            </a:r>
            <a:r>
              <a:rPr lang="en-US" altLang="ko-Kore-KR" dirty="0" err="1"/>
              <a:t>Rudnicky</a:t>
            </a:r>
            <a:endParaRPr lang="en-US" altLang="ko-Kore-KR" dirty="0"/>
          </a:p>
          <a:p>
            <a:pPr lvl="1"/>
            <a:r>
              <a:rPr lang="en-US" altLang="ko-Kore-KR" dirty="0"/>
              <a:t>Language Technologies Institute, Carnegie Mellon University</a:t>
            </a:r>
          </a:p>
          <a:p>
            <a:pPr lvl="1"/>
            <a:r>
              <a:rPr lang="en-US" altLang="ko-Kore-KR" dirty="0"/>
              <a:t>2021.10</a:t>
            </a:r>
            <a:r>
              <a:rPr lang="ko-KR" altLang="en-US" dirty="0"/>
              <a:t>월 발표</a:t>
            </a:r>
            <a:endParaRPr kumimoji="1" lang="en-US" altLang="ko-Kore-KR" dirty="0"/>
          </a:p>
          <a:p>
            <a:pPr lvl="1"/>
            <a:r>
              <a:rPr lang="ko-KR" altLang="en-US" dirty="0" err="1">
                <a:hlinkClick r:id="rId2"/>
              </a:rPr>
              <a:t>논문링크</a:t>
            </a:r>
            <a:endParaRPr lang="en-US" altLang="ko-KR" dirty="0"/>
          </a:p>
          <a:p>
            <a:pPr lvl="1"/>
            <a:r>
              <a:rPr kumimoji="1" lang="ko-KR" altLang="en-US" dirty="0" err="1">
                <a:hlinkClick r:id="rId3"/>
              </a:rPr>
              <a:t>깃헙링크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E9FFB-0112-9444-8485-2FC9DCA7F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09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B3D5-0ED1-0D4A-A6EC-32D4A35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사전</a:t>
            </a:r>
            <a:r>
              <a:rPr kumimoji="1" lang="ko-KR" altLang="en-US" dirty="0"/>
              <a:t> 용어 정리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B2767-16B6-2A42-BE0F-E5AC7C2A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Speech</a:t>
            </a:r>
          </a:p>
          <a:p>
            <a:pPr lvl="1"/>
            <a:r>
              <a:rPr kumimoji="1" lang="en-US" altLang="ko-Kore-KR" dirty="0"/>
              <a:t>Linguistic content</a:t>
            </a:r>
            <a:r>
              <a:rPr kumimoji="1" lang="ko-KR" altLang="en-US" dirty="0"/>
              <a:t> </a:t>
            </a:r>
            <a:endParaRPr lang="en-US" altLang="ko-KR" dirty="0"/>
          </a:p>
          <a:p>
            <a:pPr lvl="2"/>
            <a:r>
              <a:rPr kumimoji="1" lang="en-US" altLang="ko-Kore-KR" dirty="0"/>
              <a:t>S</a:t>
            </a:r>
            <a:r>
              <a:rPr lang="en-US" altLang="ko-Kore-KR" dirty="0"/>
              <a:t>peaker independent </a:t>
            </a:r>
            <a:endParaRPr kumimoji="1" lang="en-US" altLang="ko-Kore-KR" dirty="0"/>
          </a:p>
          <a:p>
            <a:pPr lvl="1"/>
            <a:r>
              <a:rPr lang="en-US" altLang="ko-Kore-KR" dirty="0"/>
              <a:t>Para-linguistic content</a:t>
            </a:r>
          </a:p>
          <a:p>
            <a:pPr lvl="2"/>
            <a:r>
              <a:rPr lang="en-US" altLang="ko-Kore-KR" dirty="0"/>
              <a:t>Speaker dependent</a:t>
            </a:r>
          </a:p>
          <a:p>
            <a:pPr lvl="2"/>
            <a:r>
              <a:rPr kumimoji="1" lang="en-US" altLang="ko-Kore-KR" dirty="0"/>
              <a:t>Speaker characteristics : accent, voice type etc. (</a:t>
            </a:r>
            <a:r>
              <a:rPr kumimoji="1" lang="ko-KR" altLang="en-US" dirty="0"/>
              <a:t>특정 </a:t>
            </a:r>
            <a:r>
              <a:rPr kumimoji="1" lang="ko-KR" altLang="en-US" dirty="0" err="1"/>
              <a:t>발화자의</a:t>
            </a:r>
            <a:r>
              <a:rPr kumimoji="1" lang="ko-KR" altLang="en-US" dirty="0"/>
              <a:t> 음성적 특징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pPr lvl="2"/>
            <a:r>
              <a:rPr lang="en-US" altLang="ko-Kore-KR" dirty="0"/>
              <a:t>Speaking Styles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speaking rates, loudness, prosody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5AFC3-2A0D-2044-B923-51D3A75FA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1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479B-EFD0-B44E-81E5-2FE8B1F7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9063-18DE-F144-B08A-59B1513B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 transfer</a:t>
            </a:r>
            <a:r>
              <a:rPr kumimoji="1" lang="ko-KR" altLang="en-US" dirty="0"/>
              <a:t>가 가지고 있는 문제점</a:t>
            </a:r>
            <a:endParaRPr kumimoji="1" lang="en-US" altLang="ko-KR" dirty="0"/>
          </a:p>
          <a:p>
            <a:pPr lvl="1"/>
            <a:r>
              <a:rPr lang="en-US" altLang="ko-Kore-KR" dirty="0"/>
              <a:t>Content leakage</a:t>
            </a:r>
          </a:p>
          <a:p>
            <a:pPr lvl="2"/>
            <a:r>
              <a:rPr lang="en-US" altLang="ko-Kore-KR" dirty="0"/>
              <a:t>Inference</a:t>
            </a:r>
            <a:r>
              <a:rPr lang="ko-KR" altLang="en-US" dirty="0" err="1"/>
              <a:t>를</a:t>
            </a:r>
            <a:r>
              <a:rPr lang="ko-KR" altLang="en-US" dirty="0"/>
              <a:t> 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reference speech</a:t>
            </a:r>
            <a:r>
              <a:rPr lang="ko-KR" altLang="en-US" dirty="0"/>
              <a:t>와 합성할 </a:t>
            </a:r>
            <a:r>
              <a:rPr lang="en-US" altLang="ko-KR" dirty="0"/>
              <a:t>text</a:t>
            </a:r>
            <a:r>
              <a:rPr lang="ko-KR" altLang="en-US" dirty="0" err="1"/>
              <a:t>를</a:t>
            </a:r>
            <a:r>
              <a:rPr lang="ko-KR" altLang="en-US" dirty="0"/>
              <a:t> 모두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넣어주는데</a:t>
            </a:r>
            <a:r>
              <a:rPr lang="en-US" altLang="ko-KR" dirty="0"/>
              <a:t>, </a:t>
            </a:r>
          </a:p>
          <a:p>
            <a:pPr lvl="2"/>
            <a:r>
              <a:rPr lang="ko-Kore-KR" altLang="en-US" dirty="0"/>
              <a:t>이때</a:t>
            </a:r>
            <a:r>
              <a:rPr lang="en-US" altLang="ko-Kore-KR" dirty="0"/>
              <a:t>, </a:t>
            </a:r>
            <a:r>
              <a:rPr lang="ko-Kore-KR" altLang="en-US" dirty="0"/>
              <a:t>합성된 내용이 </a:t>
            </a:r>
            <a:r>
              <a:rPr lang="en-US" altLang="ko-Kore-KR" dirty="0"/>
              <a:t>input text</a:t>
            </a:r>
            <a:r>
              <a:rPr lang="ko-Kore-KR" altLang="en-US" dirty="0"/>
              <a:t>가 아니라 </a:t>
            </a:r>
            <a:r>
              <a:rPr lang="en-US" altLang="ko-Kore-KR" dirty="0"/>
              <a:t>reference speech</a:t>
            </a:r>
            <a:r>
              <a:rPr lang="ko-Kore-KR" altLang="en-US" dirty="0"/>
              <a:t>에 있는 내용이 들어가게 되는 현상</a:t>
            </a:r>
            <a:endParaRPr lang="en-US" altLang="ko-Kore-KR" dirty="0"/>
          </a:p>
          <a:p>
            <a:pPr lvl="2"/>
            <a:r>
              <a:rPr lang="ko-Kore-KR" altLang="en-US" dirty="0"/>
              <a:t>이는 </a:t>
            </a:r>
            <a:r>
              <a:rPr lang="en-US" altLang="ko-Kore-KR" dirty="0"/>
              <a:t>model architecture</a:t>
            </a:r>
            <a:r>
              <a:rPr lang="ko-Kore-KR" altLang="en-US" dirty="0"/>
              <a:t>가 </a:t>
            </a:r>
            <a:r>
              <a:rPr lang="en-US" altLang="ko-Kore-KR" dirty="0"/>
              <a:t>reference speech</a:t>
            </a:r>
            <a:r>
              <a:rPr lang="ko-Kore-KR" altLang="en-US" dirty="0"/>
              <a:t>와의 </a:t>
            </a:r>
            <a:r>
              <a:rPr lang="en-US" altLang="ko-Kore-KR" dirty="0"/>
              <a:t>r</a:t>
            </a:r>
            <a:r>
              <a:rPr lang="en-US" altLang="ko-KR" dirty="0"/>
              <a:t>econstruction loss</a:t>
            </a:r>
            <a:r>
              <a:rPr lang="ko-KR" altLang="en-US" dirty="0" err="1"/>
              <a:t>를</a:t>
            </a:r>
            <a:r>
              <a:rPr lang="ko-KR" altLang="en-US" dirty="0"/>
              <a:t> 최소화하게 설계되어 있기 때문이다</a:t>
            </a:r>
            <a:r>
              <a:rPr lang="en-US" altLang="ko-KR" dirty="0"/>
              <a:t>.</a:t>
            </a:r>
          </a:p>
          <a:p>
            <a:pPr lvl="2"/>
            <a:r>
              <a:rPr lang="ko-Kore-KR" altLang="en-US" dirty="0"/>
              <a:t>따라서 </a:t>
            </a:r>
            <a:r>
              <a:rPr lang="en-US" altLang="ko-Kore-KR" dirty="0"/>
              <a:t>reference speech</a:t>
            </a:r>
            <a:r>
              <a:rPr lang="ko-Kore-KR" altLang="en-US" dirty="0"/>
              <a:t>에서 </a:t>
            </a:r>
            <a:r>
              <a:rPr lang="en-US" altLang="ko-Kore-KR" dirty="0"/>
              <a:t>speaker characteristic, speaking style</a:t>
            </a:r>
            <a:r>
              <a:rPr lang="ko-Kore-KR" altLang="en-US" dirty="0"/>
              <a:t>과</a:t>
            </a:r>
            <a:r>
              <a:rPr lang="en-US" altLang="ko-Kore-KR" dirty="0"/>
              <a:t>.                                   </a:t>
            </a:r>
            <a:r>
              <a:rPr lang="ko-Kore-KR" altLang="en-US" dirty="0"/>
              <a:t> </a:t>
            </a:r>
            <a:r>
              <a:rPr lang="en-US" altLang="ko-Kore-KR" dirty="0"/>
              <a:t>linguistic content(text)</a:t>
            </a:r>
            <a:r>
              <a:rPr lang="ko-Kore-KR" altLang="en-US" dirty="0"/>
              <a:t>를 분리하는 것이 아주 중요하다</a:t>
            </a:r>
            <a:r>
              <a:rPr lang="en-US" altLang="ko-Kore-KR" dirty="0"/>
              <a:t>. </a:t>
            </a:r>
          </a:p>
          <a:p>
            <a:pPr marL="914400" lvl="2" indent="0">
              <a:buNone/>
            </a:pPr>
            <a:endParaRPr lang="en-US" altLang="ko-Kore-KR" dirty="0"/>
          </a:p>
          <a:p>
            <a:r>
              <a:rPr lang="ko-Kore-KR" altLang="en-US" dirty="0"/>
              <a:t>이 문제점에 대한 논문의 성과</a:t>
            </a:r>
            <a:endParaRPr lang="en-US" altLang="ko-Kore-KR" dirty="0"/>
          </a:p>
          <a:p>
            <a:pPr lvl="1"/>
            <a:r>
              <a:rPr lang="en-US" altLang="ko-Kore-KR" dirty="0"/>
              <a:t>Suffer less from content leakage</a:t>
            </a:r>
          </a:p>
          <a:p>
            <a:pPr lvl="1"/>
            <a:r>
              <a:rPr lang="en-US" altLang="ko-Kore-KR" dirty="0"/>
              <a:t>Successfully preserves style information without additional regularization objective</a:t>
            </a:r>
          </a:p>
          <a:p>
            <a:pPr lvl="1"/>
            <a:r>
              <a:rPr lang="en-US" altLang="ko-Kore-KR" dirty="0"/>
              <a:t>Separately controlling fine-grained style factors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B5E87-7AB9-8243-BD4C-3D62AF526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19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0227-80CB-EC47-BB82-D104B5BB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How did you do it?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66621-6831-B246-81C3-129DDB35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Speaking style </a:t>
            </a:r>
            <a:r>
              <a:rPr lang="ko-Kore-KR" altLang="en-US" dirty="0"/>
              <a:t>모델링 방식 </a:t>
            </a:r>
            <a:endParaRPr lang="en-US" altLang="ko-Kore-KR" dirty="0"/>
          </a:p>
          <a:p>
            <a:pPr lvl="1"/>
            <a:r>
              <a:rPr kumimoji="1" lang="en-US" altLang="ko-Kore-KR" dirty="0"/>
              <a:t>extracting a time sequence of local style tokens(LST) </a:t>
            </a:r>
            <a:r>
              <a:rPr lang="en-US" altLang="ko-Kore-KR" dirty="0"/>
              <a:t>from reference speech</a:t>
            </a:r>
            <a:endParaRPr kumimoji="1"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기존 </a:t>
            </a:r>
            <a:r>
              <a:rPr lang="en-US" altLang="ko-Kore-KR" dirty="0"/>
              <a:t>Content encoder</a:t>
            </a:r>
            <a:r>
              <a:rPr lang="ko-Kore-KR" altLang="en-US" dirty="0"/>
              <a:t> </a:t>
            </a:r>
            <a:r>
              <a:rPr lang="en-US" altLang="ko-Kore-KR" dirty="0"/>
              <a:t>-</a:t>
            </a:r>
            <a:r>
              <a:rPr lang="en-US" altLang="ko-KR" dirty="0"/>
              <a:t>&gt;</a:t>
            </a:r>
            <a:r>
              <a:rPr lang="ko-Kore-KR" altLang="en-US" dirty="0"/>
              <a:t> </a:t>
            </a:r>
            <a:r>
              <a:rPr lang="en-US" altLang="ko-Kore-KR" dirty="0"/>
              <a:t>cross-attention blocks</a:t>
            </a:r>
            <a:r>
              <a:rPr lang="ko-Kore-KR" altLang="en-US" dirty="0"/>
              <a:t>로 변경</a:t>
            </a:r>
            <a:endParaRPr lang="en-US" altLang="ko-Kore-KR" dirty="0"/>
          </a:p>
          <a:p>
            <a:pPr lvl="1"/>
            <a:r>
              <a:rPr lang="en-US" altLang="ko-Kore-KR" dirty="0"/>
              <a:t> for fusion and alignment between content and style </a:t>
            </a:r>
          </a:p>
          <a:p>
            <a:pPr marL="476250" lvl="1" indent="0">
              <a:buNone/>
            </a:pPr>
            <a:endParaRPr lang="en-US" altLang="ko-Kore-KR" dirty="0"/>
          </a:p>
          <a:p>
            <a:r>
              <a:rPr lang="en-US" altLang="ko-Kore-KR" dirty="0"/>
              <a:t>style embedding</a:t>
            </a:r>
            <a:r>
              <a:rPr lang="ko-Kore-KR" altLang="en-US" dirty="0"/>
              <a:t>이 </a:t>
            </a:r>
            <a:r>
              <a:rPr lang="en-US" altLang="ko-Kore-KR" dirty="0"/>
              <a:t>linguistic content</a:t>
            </a:r>
            <a:r>
              <a:rPr lang="ko-Kore-KR" altLang="en-US" dirty="0"/>
              <a:t>를 </a:t>
            </a:r>
            <a:r>
              <a:rPr lang="en-US" altLang="ko-Kore-KR" dirty="0"/>
              <a:t>encoding</a:t>
            </a:r>
            <a:r>
              <a:rPr lang="ko-Kore-KR" altLang="en-US" dirty="0"/>
              <a:t>하지 않도록 함</a:t>
            </a:r>
            <a:endParaRPr lang="en-US" altLang="ko-Kore-KR" dirty="0"/>
          </a:p>
          <a:p>
            <a:pPr lvl="1"/>
            <a:r>
              <a:rPr lang="en-US" altLang="ko-Kore-KR" dirty="0"/>
              <a:t>By</a:t>
            </a:r>
            <a:r>
              <a:rPr lang="ko-Kore-KR" altLang="en-US" dirty="0"/>
              <a:t> </a:t>
            </a:r>
            <a:r>
              <a:rPr lang="en-US" altLang="ko-Kore-KR" dirty="0"/>
              <a:t>r</a:t>
            </a:r>
            <a:r>
              <a:rPr lang="en-US" altLang="ko-KR" dirty="0"/>
              <a:t>andomly truncating LST during training</a:t>
            </a:r>
          </a:p>
          <a:p>
            <a:pPr lvl="1"/>
            <a:r>
              <a:rPr lang="en-US" altLang="ko-KR" dirty="0"/>
              <a:t>By using wav2vec 2.0 feature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F122C-FF5C-FD4E-AA25-8B036D188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033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2CCA-615A-3348-AE45-BD47BC3F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B67E9E-1645-0740-85E8-C67D0E88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1" y="1268760"/>
            <a:ext cx="9256712" cy="351554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6C178-4C45-6843-9065-2963DB7B2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644EB-EB1D-1E4F-B116-623E4167B255}"/>
              </a:ext>
            </a:extLst>
          </p:cNvPr>
          <p:cNvSpPr txBox="1"/>
          <p:nvPr/>
        </p:nvSpPr>
        <p:spPr>
          <a:xfrm>
            <a:off x="272480" y="4941168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크게 </a:t>
            </a:r>
            <a:r>
              <a:rPr lang="en-US" altLang="ko-Kore-KR" dirty="0"/>
              <a:t>4</a:t>
            </a:r>
            <a:r>
              <a:rPr lang="ko-Kore-KR" altLang="en-US" dirty="0"/>
              <a:t>가지 부분으로 분류 </a:t>
            </a:r>
            <a:r>
              <a:rPr lang="en-US" altLang="ko-Kore-KR" dirty="0"/>
              <a:t>: style network, content-style cross attention blocks, content network, decoder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이 논문에서 크게 기여를 한 부분은 </a:t>
            </a:r>
            <a:r>
              <a:rPr lang="en-US" altLang="ko-Kore-KR" dirty="0"/>
              <a:t>style network</a:t>
            </a:r>
            <a:r>
              <a:rPr lang="ko-Kore-KR" altLang="en-US" dirty="0"/>
              <a:t>와 </a:t>
            </a:r>
            <a:r>
              <a:rPr lang="en-US" altLang="ko-Kore-KR" dirty="0"/>
              <a:t>content-style cross attention blocks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이 두 모듈을 중심으로 설명</a:t>
            </a:r>
          </a:p>
        </p:txBody>
      </p:sp>
    </p:spTree>
    <p:extLst>
      <p:ext uri="{BB962C8B-B14F-4D97-AF65-F5344CB8AC3E}">
        <p14:creationId xmlns:p14="http://schemas.microsoft.com/office/powerpoint/2010/main" val="23869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8C5D-F18A-3B44-B409-5C6B4EB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 – Style Network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D3D0-9B97-E144-A3C7-1B8C075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 모듈의 목적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reference speech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speake</a:t>
            </a:r>
            <a:r>
              <a:rPr lang="en-US" altLang="ko-KR" dirty="0"/>
              <a:t>r </a:t>
            </a:r>
            <a:r>
              <a:rPr lang="en-US" altLang="ko-KR" dirty="0" err="1"/>
              <a:t>charactersitic</a:t>
            </a:r>
            <a:r>
              <a:rPr lang="ko-KR" altLang="en-US" dirty="0"/>
              <a:t>과 </a:t>
            </a:r>
            <a:r>
              <a:rPr lang="en-US" altLang="ko-KR" dirty="0"/>
              <a:t>speaking style</a:t>
            </a:r>
            <a:r>
              <a:rPr lang="ko-KR" altLang="en-US" dirty="0"/>
              <a:t>을 추출</a:t>
            </a:r>
            <a:endParaRPr lang="en-US" altLang="ko-KR" dirty="0"/>
          </a:p>
          <a:p>
            <a:r>
              <a:rPr lang="ko-Kore-KR" altLang="en-US" dirty="0"/>
              <a:t>다른 </a:t>
            </a:r>
            <a:r>
              <a:rPr lang="en-US" altLang="ko-Kore-KR" dirty="0" err="1"/>
              <a:t>tts</a:t>
            </a:r>
            <a:r>
              <a:rPr lang="en-US" altLang="ko-Kore-KR" dirty="0"/>
              <a:t> system</a:t>
            </a:r>
            <a:r>
              <a:rPr lang="ko-Kore-KR" altLang="en-US" dirty="0"/>
              <a:t>과 다르게 </a:t>
            </a:r>
            <a:r>
              <a:rPr lang="en-US" altLang="ko-Kore-KR" dirty="0"/>
              <a:t>raw waveform</a:t>
            </a:r>
            <a:r>
              <a:rPr lang="ko-Kore-KR" altLang="en-US" dirty="0"/>
              <a:t>이 아닌 </a:t>
            </a:r>
            <a:r>
              <a:rPr lang="en-US" altLang="ko-Kore-KR" dirty="0"/>
              <a:t>wav2vec 2.0 Feature</a:t>
            </a:r>
            <a:r>
              <a:rPr lang="ko-Kore-KR" altLang="en-US" dirty="0"/>
              <a:t>를 사용</a:t>
            </a:r>
            <a:endParaRPr lang="en-US" altLang="ko-Kore-KR" dirty="0"/>
          </a:p>
          <a:p>
            <a:pPr lvl="1"/>
            <a:r>
              <a:rPr lang="en-US" altLang="ko-Kore-KR" dirty="0"/>
              <a:t>Wav2vec</a:t>
            </a:r>
            <a:r>
              <a:rPr lang="ko-Kore-KR" altLang="en-US" dirty="0"/>
              <a:t>을 사용하기 때문에 기존의 형태인 </a:t>
            </a:r>
            <a:r>
              <a:rPr lang="en-US" altLang="ko-Kore-KR" dirty="0"/>
              <a:t>wav</a:t>
            </a:r>
            <a:r>
              <a:rPr lang="ko-Kore-KR" altLang="en-US" dirty="0"/>
              <a:t>의 형태를 다시 재건하는게 어려워짐</a:t>
            </a:r>
            <a:r>
              <a:rPr lang="en-US" altLang="ko-Kore-KR" dirty="0"/>
              <a:t> =&gt; reconstruction loss</a:t>
            </a:r>
            <a:r>
              <a:rPr lang="ko-Kore-KR" altLang="en-US" dirty="0"/>
              <a:t>로 인해 생기는 </a:t>
            </a:r>
            <a:r>
              <a:rPr lang="en-US" altLang="ko-Kore-KR" dirty="0"/>
              <a:t>content-leakage </a:t>
            </a:r>
            <a:r>
              <a:rPr lang="ko-Kore-KR" altLang="en-US" dirty="0"/>
              <a:t>완화</a:t>
            </a:r>
            <a:endParaRPr lang="en-US" altLang="ko-Kore-KR" dirty="0"/>
          </a:p>
          <a:p>
            <a:pPr lvl="1"/>
            <a:r>
              <a:rPr lang="ko-Kore-KR" altLang="en-US" dirty="0"/>
              <a:t>추출한 </a:t>
            </a:r>
            <a:r>
              <a:rPr lang="en-US" altLang="ko-Kore-KR" dirty="0"/>
              <a:t>vector</a:t>
            </a:r>
            <a:r>
              <a:rPr lang="ko-Kore-KR" altLang="en-US" dirty="0"/>
              <a:t>로 </a:t>
            </a:r>
            <a:r>
              <a:rPr lang="en-US" altLang="ko-Kore-KR" dirty="0"/>
              <a:t>LST</a:t>
            </a:r>
            <a:r>
              <a:rPr lang="en-US" altLang="ko-KR" dirty="0"/>
              <a:t>(Local Style Token)</a:t>
            </a:r>
            <a:r>
              <a:rPr lang="en-US" altLang="ko-Kore-KR" dirty="0"/>
              <a:t>,GST </a:t>
            </a:r>
            <a:r>
              <a:rPr lang="ko-Kore-KR" altLang="en-US" dirty="0"/>
              <a:t>두가지를</a:t>
            </a:r>
            <a:r>
              <a:rPr lang="en-US" altLang="ko-Kore-KR" dirty="0"/>
              <a:t> </a:t>
            </a:r>
            <a:r>
              <a:rPr lang="ko-Kore-KR" altLang="en-US" dirty="0"/>
              <a:t>생성</a:t>
            </a:r>
            <a:endParaRPr lang="en-US" altLang="ko-Kore-KR" dirty="0"/>
          </a:p>
          <a:p>
            <a:pPr lvl="1"/>
            <a:r>
              <a:rPr lang="en-US" altLang="ko-Kore-KR" dirty="0"/>
              <a:t>LST -&gt; Style embedding, GST -&gt; Speaker embedding</a:t>
            </a:r>
          </a:p>
          <a:p>
            <a:pPr lvl="1"/>
            <a:r>
              <a:rPr lang="en-US" altLang="ko-Kore-KR" dirty="0"/>
              <a:t>Style embedding</a:t>
            </a:r>
            <a:r>
              <a:rPr lang="ko-Kore-KR" altLang="en-US" dirty="0"/>
              <a:t>과 </a:t>
            </a:r>
            <a:r>
              <a:rPr lang="en-US" altLang="ko-Kore-KR" dirty="0"/>
              <a:t>speaker embedding</a:t>
            </a:r>
            <a:r>
              <a:rPr lang="ko-Kore-KR" altLang="en-US" dirty="0"/>
              <a:t>을 </a:t>
            </a:r>
            <a:r>
              <a:rPr lang="en-US" altLang="ko-Kore-KR" dirty="0"/>
              <a:t>broadcast-adding</a:t>
            </a:r>
            <a:r>
              <a:rPr lang="ko-Kore-KR" altLang="en-US" dirty="0"/>
              <a:t>해서 최종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을 구성</a:t>
            </a:r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14DB-012D-124E-9CA1-732EEFDE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0F10C-919D-3944-9446-87261EF2C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149080"/>
            <a:ext cx="3511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8C5D-F18A-3B44-B409-5C6B4EB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 – Style Network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D3D0-9B97-E144-A3C7-1B8C075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GST</a:t>
            </a:r>
            <a:r>
              <a:rPr lang="en-US" altLang="ko-KR" dirty="0"/>
              <a:t>, LST</a:t>
            </a:r>
            <a:r>
              <a:rPr lang="ko-KR" altLang="en-US" dirty="0" err="1"/>
              <a:t>를</a:t>
            </a:r>
            <a:r>
              <a:rPr lang="ko-KR" altLang="en-US" dirty="0"/>
              <a:t> 만드는 과정</a:t>
            </a:r>
            <a:endParaRPr lang="en-US" altLang="ko-Kore-KR" dirty="0"/>
          </a:p>
          <a:p>
            <a:pPr marL="476250" lvl="1" indent="0">
              <a:buNone/>
            </a:pPr>
            <a:endParaRPr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14DB-012D-124E-9CA1-732EEFDE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7C3B0-2286-A847-A162-4EC4593AE6A3}"/>
              </a:ext>
            </a:extLst>
          </p:cNvPr>
          <p:cNvSpPr txBox="1"/>
          <p:nvPr/>
        </p:nvSpPr>
        <p:spPr>
          <a:xfrm>
            <a:off x="3296816" y="1700808"/>
            <a:ext cx="26500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Output</a:t>
            </a:r>
            <a:r>
              <a:rPr lang="ko-Kore-KR" altLang="en-US" dirty="0"/>
              <a:t> </a:t>
            </a:r>
            <a:r>
              <a:rPr lang="en-US" altLang="ko-Kore-KR" dirty="0"/>
              <a:t>f</a:t>
            </a:r>
            <a:r>
              <a:rPr lang="en-US" altLang="ko-KR" dirty="0"/>
              <a:t>eature from wav2vec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37B6F-592B-2A4C-9FB9-B132FC351A0D}"/>
              </a:ext>
            </a:extLst>
          </p:cNvPr>
          <p:cNvSpPr txBox="1"/>
          <p:nvPr/>
        </p:nvSpPr>
        <p:spPr>
          <a:xfrm>
            <a:off x="6468756" y="3212976"/>
            <a:ext cx="157902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ore-KR" dirty="0"/>
              <a:t>Average pooling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759D4-C7B4-7D40-8188-410FB95BD2C4}"/>
              </a:ext>
            </a:extLst>
          </p:cNvPr>
          <p:cNvSpPr txBox="1"/>
          <p:nvPr/>
        </p:nvSpPr>
        <p:spPr>
          <a:xfrm>
            <a:off x="6321152" y="2632529"/>
            <a:ext cx="187423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LSTM ( single layer)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266F4-2CC1-4F48-A79B-C2068C939735}"/>
              </a:ext>
            </a:extLst>
          </p:cNvPr>
          <p:cNvSpPr txBox="1"/>
          <p:nvPr/>
        </p:nvSpPr>
        <p:spPr>
          <a:xfrm>
            <a:off x="560512" y="3598554"/>
            <a:ext cx="366132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LSTM (single layer, for contextualization)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72F75-5020-6442-88F9-44BFC9FF524F}"/>
              </a:ext>
            </a:extLst>
          </p:cNvPr>
          <p:cNvSpPr txBox="1"/>
          <p:nvPr/>
        </p:nvSpPr>
        <p:spPr>
          <a:xfrm>
            <a:off x="1422539" y="3124446"/>
            <a:ext cx="15359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 err="1"/>
              <a:t>ReLU</a:t>
            </a:r>
            <a:r>
              <a:rPr lang="en-US" altLang="ko-Kore-KR" dirty="0"/>
              <a:t> activation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8B3EB-65ED-1E4F-AC59-74123586420A}"/>
              </a:ext>
            </a:extLst>
          </p:cNvPr>
          <p:cNvSpPr txBox="1"/>
          <p:nvPr/>
        </p:nvSpPr>
        <p:spPr>
          <a:xfrm>
            <a:off x="1024193" y="2632530"/>
            <a:ext cx="233269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Position-wise linear layer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3F74A-B3B0-7F4D-98A6-A1410CC4231B}"/>
              </a:ext>
            </a:extLst>
          </p:cNvPr>
          <p:cNvSpPr txBox="1"/>
          <p:nvPr/>
        </p:nvSpPr>
        <p:spPr>
          <a:xfrm>
            <a:off x="1496616" y="4072662"/>
            <a:ext cx="125867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Global mean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8CCFB-63E9-6145-ACC2-24BA7336D053}"/>
              </a:ext>
            </a:extLst>
          </p:cNvPr>
          <p:cNvSpPr txBox="1"/>
          <p:nvPr/>
        </p:nvSpPr>
        <p:spPr>
          <a:xfrm>
            <a:off x="1837816" y="4723653"/>
            <a:ext cx="55335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GST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0DC8A-D30F-E440-9C55-5B7CD4654D67}"/>
              </a:ext>
            </a:extLst>
          </p:cNvPr>
          <p:cNvSpPr txBox="1"/>
          <p:nvPr/>
        </p:nvSpPr>
        <p:spPr>
          <a:xfrm>
            <a:off x="6981588" y="4723652"/>
            <a:ext cx="52290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L</a:t>
            </a:r>
            <a:r>
              <a:rPr kumimoji="1" lang="en-US" altLang="ko-Kore-KR" dirty="0"/>
              <a:t>ST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1C734B-C2F2-3846-8082-F4D5209EF8DE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4768" y="2008585"/>
            <a:ext cx="1512168" cy="4843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AD031A-9BC4-7446-B5EC-352003649919}"/>
              </a:ext>
            </a:extLst>
          </p:cNvPr>
          <p:cNvCxnSpPr>
            <a:cxnSpLocks/>
          </p:cNvCxnSpPr>
          <p:nvPr/>
        </p:nvCxnSpPr>
        <p:spPr bwMode="auto">
          <a:xfrm>
            <a:off x="5097016" y="2008585"/>
            <a:ext cx="1656184" cy="5367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CF555-1E69-864C-83C2-96561DC10184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>
            <a:off x="2190538" y="2940307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AA3B97-3875-F448-A915-BCF4ED4DF99E}"/>
              </a:ext>
            </a:extLst>
          </p:cNvPr>
          <p:cNvCxnSpPr/>
          <p:nvPr/>
        </p:nvCxnSpPr>
        <p:spPr bwMode="auto">
          <a:xfrm>
            <a:off x="2196676" y="3419136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517CC9-3096-4344-AC22-313A8E18325D}"/>
              </a:ext>
            </a:extLst>
          </p:cNvPr>
          <p:cNvCxnSpPr/>
          <p:nvPr/>
        </p:nvCxnSpPr>
        <p:spPr bwMode="auto">
          <a:xfrm>
            <a:off x="2190538" y="3888523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9A02C8-DADF-AE4F-B753-64295F619EA8}"/>
              </a:ext>
            </a:extLst>
          </p:cNvPr>
          <p:cNvCxnSpPr>
            <a:cxnSpLocks/>
          </p:cNvCxnSpPr>
          <p:nvPr/>
        </p:nvCxnSpPr>
        <p:spPr bwMode="auto">
          <a:xfrm>
            <a:off x="2190538" y="4380439"/>
            <a:ext cx="0" cy="328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5143D0-0E20-FF48-A7DF-610CD9736D27}"/>
              </a:ext>
            </a:extLst>
          </p:cNvPr>
          <p:cNvCxnSpPr/>
          <p:nvPr/>
        </p:nvCxnSpPr>
        <p:spPr bwMode="auto">
          <a:xfrm>
            <a:off x="7274565" y="2985643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8D2F4F-F07F-7D4C-852A-D3BCD6C78DD1}"/>
              </a:ext>
            </a:extLst>
          </p:cNvPr>
          <p:cNvCxnSpPr>
            <a:cxnSpLocks/>
          </p:cNvCxnSpPr>
          <p:nvPr/>
        </p:nvCxnSpPr>
        <p:spPr bwMode="auto">
          <a:xfrm>
            <a:off x="7258267" y="3568303"/>
            <a:ext cx="16298" cy="108483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D4FB2B-E05D-7D43-9705-3B35B081A686}"/>
              </a:ext>
            </a:extLst>
          </p:cNvPr>
          <p:cNvSpPr txBox="1"/>
          <p:nvPr/>
        </p:nvSpPr>
        <p:spPr>
          <a:xfrm>
            <a:off x="1247811" y="5299122"/>
            <a:ext cx="188545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Speaker embedding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C6343B-4256-5748-ABE4-F4BC1E8F4694}"/>
              </a:ext>
            </a:extLst>
          </p:cNvPr>
          <p:cNvCxnSpPr>
            <a:cxnSpLocks/>
          </p:cNvCxnSpPr>
          <p:nvPr/>
        </p:nvCxnSpPr>
        <p:spPr bwMode="auto">
          <a:xfrm>
            <a:off x="2190537" y="4970628"/>
            <a:ext cx="0" cy="328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FEAA9-CBC9-9542-AA5E-3E170D9B0C1D}"/>
              </a:ext>
            </a:extLst>
          </p:cNvPr>
          <p:cNvSpPr txBox="1"/>
          <p:nvPr/>
        </p:nvSpPr>
        <p:spPr>
          <a:xfrm>
            <a:off x="6309930" y="5353397"/>
            <a:ext cx="161614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Style embedding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868194-D9C5-FD46-8F49-697345E4DD93}"/>
              </a:ext>
            </a:extLst>
          </p:cNvPr>
          <p:cNvCxnSpPr>
            <a:cxnSpLocks/>
          </p:cNvCxnSpPr>
          <p:nvPr/>
        </p:nvCxnSpPr>
        <p:spPr bwMode="auto">
          <a:xfrm>
            <a:off x="7252656" y="5024903"/>
            <a:ext cx="0" cy="328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A6D51D-A2FB-EA4F-B389-F0E32ACD3D42}"/>
              </a:ext>
            </a:extLst>
          </p:cNvPr>
          <p:cNvSpPr txBox="1"/>
          <p:nvPr/>
        </p:nvSpPr>
        <p:spPr>
          <a:xfrm>
            <a:off x="272584" y="5914728"/>
            <a:ext cx="29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Speaker characteristic</a:t>
            </a:r>
            <a:r>
              <a:rPr lang="ko-Kore-KR" altLang="en-US" dirty="0"/>
              <a:t>과 </a:t>
            </a:r>
            <a:r>
              <a:rPr lang="en-US" altLang="ko-Kore-KR" dirty="0"/>
              <a:t>style information</a:t>
            </a:r>
            <a:r>
              <a:rPr lang="ko-Kore-KR" altLang="en-US" dirty="0"/>
              <a:t>을 분리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81F27-E376-C64F-8D45-B5B1448B28F7}"/>
              </a:ext>
            </a:extLst>
          </p:cNvPr>
          <p:cNvSpPr txBox="1"/>
          <p:nvPr/>
        </p:nvSpPr>
        <p:spPr>
          <a:xfrm>
            <a:off x="3252763" y="5874561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Speaker embedding</a:t>
            </a:r>
            <a:r>
              <a:rPr lang="ko-Kore-KR" altLang="en-US" dirty="0"/>
              <a:t>과 </a:t>
            </a:r>
            <a:r>
              <a:rPr lang="en-US" altLang="ko-Kore-KR" dirty="0"/>
              <a:t>style embedding</a:t>
            </a:r>
            <a:r>
              <a:rPr lang="ko-Kore-KR" altLang="en-US" dirty="0"/>
              <a:t>을 </a:t>
            </a:r>
            <a:r>
              <a:rPr lang="en-US" altLang="ko-Kore-KR" dirty="0"/>
              <a:t>broadcast-adding</a:t>
            </a:r>
            <a:r>
              <a:rPr lang="ko-Kore-KR" altLang="en-US" dirty="0"/>
              <a:t>해서 최종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을 구성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3389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8C5D-F18A-3B44-B409-5C6B4EB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 – </a:t>
            </a:r>
            <a:r>
              <a:rPr lang="en-US" altLang="ko-KR" sz="2400" dirty="0"/>
              <a:t>Content-style cross-attention blocks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D3D0-9B97-E144-A3C7-1B8C075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Phon</a:t>
            </a:r>
            <a:r>
              <a:rPr lang="en-US" altLang="ko-KR" dirty="0"/>
              <a:t>eme</a:t>
            </a:r>
            <a:r>
              <a:rPr lang="ko-KR" altLang="en-US" dirty="0"/>
              <a:t>과 </a:t>
            </a:r>
            <a:r>
              <a:rPr lang="en-US" altLang="ko-KR" dirty="0"/>
              <a:t>style feature</a:t>
            </a:r>
            <a:r>
              <a:rPr lang="ko-KR" altLang="en-US" dirty="0" err="1"/>
              <a:t>를</a:t>
            </a:r>
            <a:r>
              <a:rPr lang="en-US" altLang="ko-KR" dirty="0"/>
              <a:t> align</a:t>
            </a:r>
            <a:r>
              <a:rPr lang="ko-KR" altLang="en-US" dirty="0"/>
              <a:t>하는 부분</a:t>
            </a:r>
            <a:endParaRPr lang="en-US" altLang="ko-KR" dirty="0"/>
          </a:p>
          <a:p>
            <a:r>
              <a:rPr kumimoji="1" lang="en-US" altLang="ko-Kore-KR" dirty="0"/>
              <a:t>Content network</a:t>
            </a:r>
            <a:r>
              <a:rPr kumimoji="1" lang="ko-Kore-KR" altLang="en-US" dirty="0"/>
              <a:t>를 거친 </a:t>
            </a:r>
            <a:r>
              <a:rPr kumimoji="1" lang="en-US" altLang="ko-Kore-KR" dirty="0"/>
              <a:t>phoneme representation</a:t>
            </a:r>
            <a:r>
              <a:rPr kumimoji="1" lang="ko-Kore-KR" altLang="en-US" dirty="0"/>
              <a:t>이 </a:t>
            </a:r>
            <a:r>
              <a:rPr kumimoji="1" lang="en-US" altLang="ko-Kore-KR" dirty="0"/>
              <a:t>self-attention</a:t>
            </a:r>
            <a:r>
              <a:rPr kumimoji="1" lang="ko-Kore-KR" altLang="en-US" dirty="0"/>
              <a:t>을 거친 후 </a:t>
            </a:r>
            <a:endParaRPr lang="en-US" altLang="ko-Kore-KR" dirty="0"/>
          </a:p>
          <a:p>
            <a:pPr lvl="1"/>
            <a:r>
              <a:rPr kumimoji="1" lang="en-US" altLang="ko-Kore-KR" dirty="0"/>
              <a:t>Text self-</a:t>
            </a:r>
            <a:r>
              <a:rPr lang="en-US" altLang="ko-Kore-KR" dirty="0"/>
              <a:t>attention</a:t>
            </a:r>
            <a:endParaRPr kumimoji="1" lang="en-US" altLang="ko-Kore-KR" dirty="0"/>
          </a:p>
          <a:p>
            <a:r>
              <a:rPr lang="ko-Kore-KR" altLang="en-US" dirty="0"/>
              <a:t>그 값이 </a:t>
            </a:r>
            <a:r>
              <a:rPr lang="en-US" altLang="ko-Kore-KR" dirty="0"/>
              <a:t>query + style network</a:t>
            </a:r>
            <a:r>
              <a:rPr lang="ko-Kore-KR" altLang="en-US" dirty="0"/>
              <a:t>에서 나온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이 </a:t>
            </a:r>
            <a:r>
              <a:rPr lang="en-US" altLang="ko-Kore-KR" dirty="0"/>
              <a:t>key, value</a:t>
            </a:r>
            <a:r>
              <a:rPr lang="ko-Kore-KR" altLang="en-US" dirty="0"/>
              <a:t>로 들어가서 </a:t>
            </a:r>
            <a:r>
              <a:rPr lang="en-US" altLang="ko-Kore-KR" dirty="0"/>
              <a:t>cross-attention</a:t>
            </a:r>
          </a:p>
          <a:p>
            <a:r>
              <a:rPr lang="ko-Kore-KR" altLang="en-US" dirty="0"/>
              <a:t>한 </a:t>
            </a:r>
            <a:r>
              <a:rPr lang="en-US" altLang="ko-Kore-KR" dirty="0"/>
              <a:t>block</a:t>
            </a:r>
            <a:r>
              <a:rPr lang="ko-Kore-KR" altLang="en-US" dirty="0"/>
              <a:t>의 </a:t>
            </a:r>
            <a:r>
              <a:rPr lang="en-US" altLang="ko-Kore-KR" dirty="0"/>
              <a:t>output</a:t>
            </a:r>
            <a:r>
              <a:rPr lang="ko-Kore-KR" altLang="en-US" dirty="0"/>
              <a:t>이 다음 </a:t>
            </a:r>
            <a:r>
              <a:rPr lang="en-US" altLang="ko-Kore-KR" dirty="0"/>
              <a:t>block</a:t>
            </a:r>
            <a:r>
              <a:rPr lang="ko-Kore-KR" altLang="en-US" dirty="0"/>
              <a:t>으로 전달되고</a:t>
            </a:r>
            <a:r>
              <a:rPr lang="en-US" altLang="ko-Kore-KR" dirty="0"/>
              <a:t>, </a:t>
            </a:r>
            <a:r>
              <a:rPr lang="ko-Kore-KR" altLang="en-US" dirty="0"/>
              <a:t>각 </a:t>
            </a:r>
            <a:r>
              <a:rPr lang="en-US" altLang="ko-Kore-KR" dirty="0"/>
              <a:t>block</a:t>
            </a:r>
            <a:r>
              <a:rPr lang="ko-Kore-KR" altLang="en-US" dirty="0"/>
              <a:t>마다 동일한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이 전달됨 </a:t>
            </a:r>
            <a:endParaRPr lang="en-US" altLang="ko-Kore-KR" dirty="0"/>
          </a:p>
          <a:p>
            <a:pPr marL="476250" lvl="1" indent="0">
              <a:buNone/>
            </a:pPr>
            <a:r>
              <a:rPr lang="en-US" altLang="ko-Kore-KR" dirty="0"/>
              <a:t>=&gt;</a:t>
            </a:r>
            <a:r>
              <a:rPr lang="ko-Kore-KR" altLang="en-US" dirty="0"/>
              <a:t> </a:t>
            </a:r>
            <a:r>
              <a:rPr lang="en-US" altLang="ko-Kore-KR" dirty="0"/>
              <a:t>style representation</a:t>
            </a:r>
            <a:r>
              <a:rPr lang="ko-KR" altLang="en-US" dirty="0"/>
              <a:t>에 대해 </a:t>
            </a:r>
            <a:r>
              <a:rPr lang="en-US" altLang="ko-KR" dirty="0"/>
              <a:t>content representation</a:t>
            </a:r>
            <a:r>
              <a:rPr lang="ko-KR" altLang="en-US" dirty="0"/>
              <a:t>이 점진적으로 보정되는 기능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14DB-012D-124E-9CA1-732EEFDE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A6FAE-B246-4946-A9B3-CF0F3D0BE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42" y="4005064"/>
            <a:ext cx="5074629" cy="24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43956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15994</TotalTime>
  <Words>922</Words>
  <Application>Microsoft Macintosh PowerPoint</Application>
  <PresentationFormat>A4 용지(210x297mm)</PresentationFormat>
  <Paragraphs>137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Monotype Sorts</vt:lpstr>
      <vt:lpstr>Times New Roman</vt:lpstr>
      <vt:lpstr>Wingdings</vt:lpstr>
      <vt:lpstr>XcodeSourceControl</vt:lpstr>
      <vt:lpstr>Fine-Grained Style Control in Transformer-based    Text-To-Speech Synthesis</vt:lpstr>
      <vt:lpstr>논문 소개</vt:lpstr>
      <vt:lpstr>사전 용어 정리</vt:lpstr>
      <vt:lpstr>1. Introduction</vt:lpstr>
      <vt:lpstr>How did you do it?</vt:lpstr>
      <vt:lpstr>2. Model Architecture</vt:lpstr>
      <vt:lpstr>2. Model Architecture – Style Network</vt:lpstr>
      <vt:lpstr>2. Model Architecture – Style Network</vt:lpstr>
      <vt:lpstr>2. Model Architecture – Content-style cross-attention blocks</vt:lpstr>
      <vt:lpstr>3. Training Procedure</vt:lpstr>
      <vt:lpstr>4. Experiment and Result</vt:lpstr>
      <vt:lpstr>4. Experiment and Result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1060</cp:revision>
  <cp:lastPrinted>2018-01-22T13:46:10Z</cp:lastPrinted>
  <dcterms:created xsi:type="dcterms:W3CDTF">2013-03-03T01:08:41Z</dcterms:created>
  <dcterms:modified xsi:type="dcterms:W3CDTF">2023-03-15T01:41:23Z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