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8" r:id="rId2"/>
    <p:sldId id="310" r:id="rId3"/>
    <p:sldId id="313" r:id="rId4"/>
    <p:sldId id="311" r:id="rId5"/>
    <p:sldId id="314" r:id="rId6"/>
    <p:sldId id="312" r:id="rId7"/>
    <p:sldId id="315" r:id="rId8"/>
    <p:sldId id="321" r:id="rId9"/>
    <p:sldId id="322" r:id="rId10"/>
    <p:sldId id="309" r:id="rId11"/>
  </p:sldIdLst>
  <p:sldSz cx="9906000" cy="6858000" type="A4"/>
  <p:notesSz cx="6645275" cy="97774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00CC00"/>
    <a:srgbClr val="FC0128"/>
    <a:srgbClr val="737373"/>
    <a:srgbClr val="009900"/>
    <a:srgbClr val="99FFCC"/>
    <a:srgbClr val="0000FF"/>
    <a:srgbClr val="F1ADAB"/>
    <a:srgbClr val="9966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16" autoAdjust="0"/>
    <p:restoredTop sz="44762" autoAdjust="0"/>
  </p:normalViewPr>
  <p:slideViewPr>
    <p:cSldViewPr>
      <p:cViewPr varScale="1">
        <p:scale>
          <a:sx n="53" d="100"/>
          <a:sy n="53" d="100"/>
        </p:scale>
        <p:origin x="4144" y="176"/>
      </p:cViewPr>
      <p:guideLst>
        <p:guide orient="horz" pos="2160"/>
        <p:guide pos="12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27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9050" y="33338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33338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algn="r"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9050" y="9288463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288463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algn="r"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fld id="{B7A15F01-B463-4F81-BA24-A997AA7F94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3976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0:19:40.639"/>
    </inkml:context>
    <inkml:brush xml:id="br0">
      <inkml:brushProperty name="width" value="0.1" units="cm"/>
      <inkml:brushProperty name="height" value="0.2" units="cm"/>
      <inkml:brushProperty name="color" value="#00FDFF"/>
      <inkml:brushProperty name="transparency" value="178"/>
      <inkml:brushProperty name="tip" value="rectangle"/>
      <inkml:brushProperty name="rasterOp" value="maskPen"/>
    </inkml:brush>
  </inkml:definitions>
  <inkml:trace contextRef="#ctx0" brushRef="#br0">1 1362 16383,'19'0'0,"-4"0"0,-8 0 0,0 0 0,2 0 0,0 0 0,3 0 0,-2 0 0,2 0 0,-3-4 0,1 3 0,-3-6 0,1 4 0,0-5 0,1 3 0,0-2 0,0 3 0,0 2 0,3-2 0,-2 1 0,0 0 0,-1 0 0,-6 0 0,4-3 0,-2 0 0,1 0 0,-2-2 0,0 4 0,-4-3 0,2 0 0,-2-4 0,-2 2 0,-1-8 0,-4 6 0,-2-9 0,-4 6 0,1-4 0,-1 5 0,5 4 0,4 3 0,0 2 0,0-6 0,-1 3 0,-4-8 0,1 2 0,0-1 0,0 2 0,4 0 0,-1 3 0,2 3 0,0 0 0,0 0 0,1 0 0,0-3 0,2 0 0,0-5 0,0-3 0,-2-1 0,1-4 0,-1 9 0,2-1 0,0 5 0,0 0 0,2 1 0,-1 1 0,3-1 0,0 1 0,1-2 0,1 1 0,-2 0 0,2 3 0,-1 1 0,4 2 0,4 2 0,4-3 0,3 3 0,0-3 0,-10 2 0,-1 0 0,-2 0 0,2 1 0,1-2 0,0 0 0,-1-1 0,-5 0 0,4-1 0,-3 0 0,3-2 0,-5 0 0,3 0 0,-3-6 0,4-3 0,0-4 0,1-3 0,-5 0 0,2 5 0,-4 0 0,3 5 0,-3-3 0,1 5 0,-2-1 0,0 7 0,0-6 0,-2 2 0,-1-3 0,-1 1 0,1 3 0,-1 1 0,20 4 0,-7-2 0,15 4 0,-8-5 0,-3 5 0,2-2 0,-2 2 0,0-2 0,-4 0 0,0-1 0,-2 2 0,2-1 0,3 1 0,-2-1 0,5 0 0,-5 2 0,2-5 0,-3 3 0,1 0 0,-1-2 0,-2 2 0,1-1 0,-1-2 0,2 2 0,1-5 0,-1 3 0,0-3 0,3 0 0,1 1 0,3 0 0,-1 0 0,-2 2 0,2-2 0,-5 0 0,5 2 0,-7 1 0,3 0 0,-4 1 0,5-2 0,-2 1 0,5-1 0,2 3 0,3-3 0,0 4 0,-1-1 0,-3 0 0,-3 1 0,2-1 0,-5 2 0,5 0 0,1-2 0,-2 1 0,1-2 0,-6 3 0,-2 0 0,8 0 0,-6 0 0,9 0 0,-5 0 0,3 0 0,7 0 0,-2 0 0,7 0 0,-8 0 0,3 0 0,-3 0 0,0 0 0,-1 0 0,-6 0 0,-3 0 0,-4 0 0,0 2 0,5 1 0,2 1 0,5 1 0,10 1 0,-2 2 0,16 3 0,-8 1 0,-4 0 0,1 0 0,-14-4 0,4 2 0,-12-7 0,-4 3 0,1-4 0,-1 2 0,11 3 0,2 5 0,10 0 0,-2 3 0,10-3 0,-1 1 0,8-2 0,5 2 0,-8-3 0,-1 0 0,-7-1 0,-11-6 0,2 2 0,-7-4 0,-1 3 0,-2-3 0,-3 1 0,-4-2 0,2 0 0,-2 0 0,5-2 0,-5 0 0,3 0 0,-3-3 0,1 4 0,2-6 0,-1 4 0,1-5 0,-3 5 0,1-4 0,-3 2 0,3-4 0,0 2 0,0-1 0,0 4 0,0-7 0,-3 4 0,1-5 0,-1 4 0,1 1 0,-1-1 0,3-1 0,-2 0 0,3-6 0,-5 8 0,4-6 0,-4 6 0,5-11 0,-4 8 0,2-8 0,0 9 0,-2-5 0,4 5 0,-4-13 0,3 9 0,-1-13 0,0 11 0,1-4 0,0 1 0,0 5 0,-4-4 0,4 5 0,-6 0 0,4 0 0,-3 1 0,-2 4 0,3-2 0,-1 3 0,-2 0 0,4-3 0,-3-2 0,3 1 0,-1-1 0,2 0 0,-1 1 0,1-4 0,0 5 0,-2 0 0,1 3 0,-2 0 0,4 0 0,-2 2 0,2-3 0,2 4 0,-1-1 0,3 3 0,0 1 0,-4 0 0,3 0 0,-2 0 0,2 0 0,0 0 0,0 0 0,-2 0 0,1 0 0,-1 0 0,2 0 0,0 0 0,0 0 0,-2 0 0,3 0 0,-5 0 0,5 0 0,-4 0 0,3 0 0,-1 2 0,2 0 0,-1 0 0,0 0 0,-2-2 0,1 2 0,-2-2 0,2 4 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0:19:46.65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ransparency" value="178"/>
      <inkml:brushProperty name="tip" value="rectangle"/>
      <inkml:brushProperty name="rasterOp" value="maskPen"/>
    </inkml:brush>
  </inkml:definitions>
  <inkml:trace contextRef="#ctx0" brushRef="#br0">0 298 16383,'20'-3'0,"-2"0"0,-8 0 0,0-1 0,5-3 0,-2-1 0,2-2 0,-2 1 0,2-1 0,-5 2 0,6-5 0,-2 0 0,3-1 0,-1 1 0,0 3 0,0 0 0,-3 1 0,-1 0 0,-3 0 0,-2 0 0,0 3 0,-1 0 0,1 0 0,0-1 0,2 0 0,-6 1 0,5 0 0,-5 4 0,3-6 0,4 5 0,-5-3 0,7 1 0,-5-1 0,0 2 0,-1-2 0,0 2 0,-1 0 0,3 0 0,-2 0 0,3 0 0,0 0 0,-2-1 0,-1 3 0,0-3 0,0 4 0,3-2 0,-1 3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0:20:00.28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ransparency" value="178"/>
      <inkml:brushProperty name="tip" value="rectangle"/>
      <inkml:brushProperty name="rasterOp" value="maskPen"/>
    </inkml:brush>
  </inkml:definitions>
  <inkml:trace contextRef="#ctx0" brushRef="#br0">388 1 16383,'-21'20'0,"2"-3"0,12-8 0,1-3 0,2-1 0,-1 0 0,-3 0 0,1 4 0,-8 3 0,0 4 0,1-2 0,-7 7 0,9-9 0,-6 5 0,8-3 0,0-1 0,2-2 0,2-2 0,1-1 0,1-1 0,1-1 0,-1 0 0,0-1 0,-6 8 0,2-4 0,-2 3 0,5-6 0,1 2 0,0-1 0,-7 5 0,3-2 0,-1 5 0,3-6 0,3 2 0,-1-4 0,0 1 0,0-4 0,-1 2 0,-1 3 0,4-1 0,-6 2 0,7-4 0,-5 0 0,3 0 0,-1 1 0,-1-1 0,-1-1 0,1 2 0,-1 1 0,3-1 0,-3-1 0,1-2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0:20:35.92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ransparency" value="178"/>
      <inkml:brushProperty name="tip" value="rectangle"/>
      <inkml:brushProperty name="rasterOp" value="maskPen"/>
    </inkml:brush>
  </inkml:definitions>
  <inkml:trace contextRef="#ctx0" brushRef="#br0">1 1362 16383,'19'0'0,"-4"0"0,-8 0 0,0 0 0,2 0 0,0 0 0,3 0 0,-2 0 0,2 0 0,-3-4 0,1 3 0,-3-6 0,1 4 0,0-5 0,1 3 0,0-2 0,0 3 0,0 2 0,3-2 0,-2 1 0,0 0 0,-1 0 0,-6 0 0,4-3 0,-2 0 0,1 0 0,-2-2 0,0 4 0,-4-3 0,2 0 0,-2-4 0,-2 2 0,-1-8 0,-4 6 0,-2-9 0,-4 6 0,1-4 0,-1 5 0,5 4 0,4 3 0,0 2 0,0-6 0,-1 3 0,-4-8 0,1 2 0,0-1 0,0 2 0,4 0 0,-1 3 0,2 3 0,0 0 0,0 0 0,1 0 0,0-3 0,2 0 0,0-5 0,0-3 0,-2-1 0,1-4 0,-1 9 0,2-1 0,0 5 0,0 0 0,2 1 0,-1 1 0,3-1 0,0 1 0,1-2 0,1 1 0,-2 0 0,2 3 0,-1 1 0,4 2 0,4 2 0,4-3 0,3 3 0,0-3 0,-10 2 0,-1 0 0,-2 0 0,2 1 0,1-2 0,0 0 0,-1-1 0,-5 0 0,4-1 0,-3 0 0,3-2 0,-5 0 0,3 0 0,-3-6 0,4-3 0,0-4 0,1-3 0,-5 0 0,2 5 0,-4 0 0,3 5 0,-3-3 0,1 5 0,-2-1 0,0 7 0,0-6 0,-2 2 0,-1-3 0,-1 1 0,1 3 0,-1 1 0,20 4 0,-7-2 0,15 4 0,-8-5 0,-3 5 0,2-2 0,-2 2 0,0-2 0,-4 0 0,0-1 0,-2 2 0,2-1 0,3 1 0,-2-1 0,5 0 0,-5 2 0,2-5 0,-3 3 0,1 0 0,-1-2 0,-2 2 0,1-1 0,-1-2 0,2 2 0,1-5 0,-1 3 0,0-3 0,3 0 0,1 1 0,3 0 0,-1 0 0,-2 2 0,2-2 0,-5 0 0,5 2 0,-7 1 0,3 0 0,-4 1 0,5-2 0,-2 1 0,5-1 0,2 3 0,3-3 0,0 4 0,-1-1 0,-3 0 0,-3 1 0,2-1 0,-5 2 0,5 0 0,1-2 0,-2 1 0,1-2 0,-6 3 0,-2 0 0,8 0 0,-6 0 0,9 0 0,-5 0 0,3 0 0,7 0 0,-2 0 0,7 0 0,-8 0 0,3 0 0,-3 0 0,0 0 0,-1 0 0,-6 0 0,-3 0 0,-4 0 0,0 2 0,5 1 0,2 1 0,5 1 0,10 1 0,-2 2 0,16 3 0,-8 1 0,-4 0 0,1 0 0,-14-4 0,4 2 0,-12-7 0,-4 3 0,1-4 0,-1 2 0,11 3 0,2 5 0,10 0 0,-2 3 0,10-3 0,-1 1 0,8-2 0,5 2 0,-8-3 0,-1 0 0,-7-1 0,-11-6 0,2 2 0,-7-4 0,-1 3 0,-2-3 0,-3 1 0,-4-2 0,2 0 0,-2 0 0,5-2 0,-5 0 0,3 0 0,-3-3 0,1 4 0,2-6 0,-1 4 0,1-5 0,-3 5 0,1-4 0,-3 2 0,3-4 0,0 2 0,0-1 0,0 4 0,0-7 0,-3 4 0,1-5 0,-1 4 0,1 1 0,-1-1 0,3-1 0,-2 0 0,3-6 0,-5 8 0,4-6 0,-4 6 0,5-11 0,-4 8 0,2-8 0,0 9 0,-2-5 0,4 5 0,-4-13 0,3 9 0,-1-13 0,0 11 0,1-4 0,0 1 0,0 5 0,-4-4 0,4 5 0,-6 0 0,4 0 0,-3 1 0,-2 4 0,3-2 0,-1 3 0,-2 0 0,4-3 0,-3-2 0,3 1 0,-1-1 0,2 0 0,-1 1 0,1-4 0,0 5 0,-2 0 0,1 3 0,-2 0 0,4 0 0,-2 2 0,2-3 0,2 4 0,-1-1 0,3 3 0,0 1 0,-4 0 0,3 0 0,-2 0 0,2 0 0,0 0 0,0 0 0,-2 0 0,1 0 0,-1 0 0,2 0 0,0 0 0,0 0 0,-2 0 0,3 0 0,-5 0 0,5 0 0,-4 0 0,3 0 0,-1 2 0,2 0 0,-1 0 0,0 0 0,-2-2 0,1 2 0,-2-2 0,2 4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0:20:35.93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ransparency" value="178"/>
      <inkml:brushProperty name="tip" value="rectangle"/>
      <inkml:brushProperty name="rasterOp" value="maskPen"/>
    </inkml:brush>
  </inkml:definitions>
  <inkml:trace contextRef="#ctx0" brushRef="#br0">388 1 16383,'-21'20'0,"2"-3"0,12-8 0,1-3 0,2-1 0,-1 0 0,-3 0 0,1 4 0,-8 3 0,0 4 0,1-2 0,-7 7 0,9-9 0,-6 5 0,8-3 0,0-1 0,2-2 0,2-2 0,1-1 0,1-1 0,1-1 0,-1 0 0,0-1 0,-6 8 0,2-4 0,-2 3 0,5-6 0,1 2 0,0-1 0,-7 5 0,3-2 0,-1 5 0,3-6 0,3 2 0,-1-4 0,0 1 0,0-4 0,-1 2 0,-1 3 0,4-1 0,-6 2 0,7-4 0,-5 0 0,3 0 0,-1 1 0,-1-1 0,-1-1 0,1 2 0,-1 1 0,3-1 0,-3-1 0,1-2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0:20:39.82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ransparency" value="177"/>
      <inkml:brushProperty name="tip" value="rectangle"/>
      <inkml:brushProperty name="rasterOp" value="maskPen"/>
    </inkml:brush>
  </inkml:definitions>
  <inkml:trace contextRef="#ctx0" brushRef="#br0">1 1362 16383,'19'0'0,"-4"0"0,-8 0 0,0 0 0,2 0 0,0 0 0,3 0 0,-2 0 0,2 0 0,-3-4 0,1 3 0,-3-6 0,1 4 0,0-5 0,1 3 0,0-2 0,0 3 0,0 2 0,3-2 0,-2 1 0,0 0 0,-1 0 0,-6 0 0,4-3 0,-2 0 0,1 0 0,-2-2 0,0 4 0,-4-3 0,2 0 0,-2-4 0,-2 2 0,-1-8 0,-4 6 0,-2-9 0,-4 6 0,1-4 0,-1 5 0,5 4 0,4 3 0,0 2 0,0-6 0,-1 3 0,-4-8 0,1 2 0,0-1 0,0 2 0,4 0 0,-1 3 0,2 3 0,0 0 0,0 0 0,1 0 0,0-3 0,2 0 0,0-5 0,0-3 0,-2-1 0,1-4 0,-1 9 0,2-1 0,0 5 0,0 0 0,2 1 0,-1 1 0,3-1 0,0 1 0,1-2 0,1 1 0,-2 0 0,2 3 0,-1 1 0,4 2 0,4 2 0,4-3 0,3 3 0,0-3 0,-10 2 0,-1 0 0,-2 0 0,2 1 0,1-2 0,0 0 0,-1-1 0,-5 0 0,4-1 0,-3 0 0,3-2 0,-5 0 0,3 0 0,-3-6 0,4-3 0,0-4 0,1-3 0,-5 0 0,2 5 0,-4 0 0,3 5 0,-3-3 0,1 5 0,-2-1 0,0 7 0,0-6 0,-2 2 0,-1-3 0,-1 1 0,1 3 0,-1 1 0,20 4 0,-7-2 0,15 4 0,-8-5 0,-3 5 0,2-2 0,-2 2 0,0-2 0,-4 0 0,0-1 0,-2 2 0,2-1 0,3 1 0,-2-1 0,5 0 0,-5 2 0,2-5 0,-3 3 0,1 0 0,-1-2 0,-2 2 0,1-1 0,-1-2 0,2 2 0,1-5 0,-1 3 0,0-3 0,3 0 0,1 1 0,3 0 0,-1 0 0,-2 2 0,2-2 0,-5 0 0,5 2 0,-7 1 0,3 0 0,-4 1 0,5-2 0,-2 1 0,5-1 0,2 3 0,3-3 0,0 4 0,-1-1 0,-3 0 0,-3 1 0,2-1 0,-5 2 0,5 0 0,1-2 0,-2 1 0,1-2 0,-6 3 0,-2 0 0,8 0 0,-6 0 0,9 0 0,-5 0 0,3 0 0,7 0 0,-2 0 0,7 0 0,-8 0 0,3 0 0,-3 0 0,0 0 0,-1 0 0,-6 0 0,-3 0 0,-4 0 0,0 2 0,5 1 0,2 1 0,5 1 0,10 1 0,-2 2 0,16 3 0,-8 1 0,-4 0 0,1 0 0,-14-4 0,4 2 0,-12-7 0,-4 3 0,1-4 0,-1 2 0,11 3 0,2 5 0,10 0 0,-2 3 0,10-3 0,-1 1 0,8-2 0,5 2 0,-8-3 0,-1 0 0,-7-1 0,-11-6 0,2 2 0,-7-4 0,-1 3 0,-2-3 0,-3 1 0,-4-2 0,2 0 0,-2 0 0,5-2 0,-5 0 0,3 0 0,-3-3 0,1 4 0,2-6 0,-1 4 0,1-5 0,-3 5 0,1-4 0,-3 2 0,3-4 0,0 2 0,0-1 0,0 4 0,0-7 0,-3 4 0,1-5 0,-1 4 0,1 1 0,-1-1 0,3-1 0,-2 0 0,3-6 0,-5 8 0,4-6 0,-4 6 0,5-11 0,-4 8 0,2-8 0,0 9 0,-2-5 0,4 5 0,-4-13 0,3 9 0,-1-13 0,0 11 0,1-4 0,0 1 0,0 5 0,-4-4 0,4 5 0,-6 0 0,4 0 0,-3 1 0,-2 4 0,3-2 0,-1 3 0,-2 0 0,4-3 0,-3-2 0,3 1 0,-1-1 0,2 0 0,-1 1 0,1-4 0,0 5 0,-2 0 0,1 3 0,-2 0 0,4 0 0,-2 2 0,2-3 0,2 4 0,-1-1 0,3 3 0,0 1 0,-4 0 0,3 0 0,-2 0 0,2 0 0,0 0 0,0 0 0,-2 0 0,1 0 0,-1 0 0,2 0 0,0 0 0,0 0 0,-2 0 0,3 0 0,-5 0 0,5 0 0,-4 0 0,3 0 0,-1 2 0,2 0 0,-1 0 0,0 0 0,-2-2 0,1 2 0,-2-2 0,2 4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0:20:39.82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ransparency" value="178"/>
      <inkml:brushProperty name="tip" value="rectangle"/>
      <inkml:brushProperty name="rasterOp" value="maskPen"/>
    </inkml:brush>
  </inkml:definitions>
  <inkml:trace contextRef="#ctx0" brushRef="#br0">388 1 16383,'-21'20'0,"2"-3"0,12-8 0,1-3 0,2-1 0,-1 0 0,-3 0 0,1 4 0,-8 3 0,0 4 0,1-2 0,-7 7 0,9-9 0,-6 5 0,8-3 0,0-1 0,2-2 0,2-2 0,1-1 0,1-1 0,1-1 0,-1 0 0,0-1 0,-6 8 0,2-4 0,-2 3 0,5-6 0,1 2 0,0-1 0,-7 5 0,3-2 0,-1 5 0,3-6 0,3 2 0,-1-4 0,0 1 0,0-4 0,-1 2 0,-1 3 0,4-1 0,-6 2 0,7-4 0,-5 0 0,3 0 0,-1 1 0,-1-1 0,-1-1 0,1 2 0,-1 1 0,3-1 0,-3-1 0,1-2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0:20:59.46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ransparency" value="178"/>
      <inkml:brushProperty name="tip" value="rectangle"/>
      <inkml:brushProperty name="rasterOp" value="maskPen"/>
    </inkml:brush>
  </inkml:definitions>
  <inkml:trace contextRef="#ctx0" brushRef="#br0">455 1 16383,'-24'29'0,"0"1"0,15-16 0,-5 4 0,7-11 0,-1 7 0,2-6 0,1 2 0,1-7 0,1 4 0,-6-1 0,5 0 0,-8 4 0,5-4 0,0 6 0,-5-2 0,4 1 0,-4-2 0,5-2 0,-2 1 0,3-1 0,0 1 0,-2-1 0,3 1 0,-4-3 0,0 3 0,0-1 0,-8 6 0,6-3 0,-6 3 0,1-4 0,6 0 0,-9 2 0,6-2 0,2 0 0,2-3 0,3-1 0,3-2 0,-7 1 0,4 2 0,-8 1 0,7 0 0,-8 2 0,8-2 0,-3-2 0,4 0 0,2-3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0:21:01.97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ransparency" value="178"/>
      <inkml:brushProperty name="tip" value="rectangle"/>
      <inkml:brushProperty name="rasterOp" value="maskPen"/>
    </inkml:brush>
  </inkml:definitions>
  <inkml:trace contextRef="#ctx0" brushRef="#br0">0 0 16383,'31'21'0,"1"-3"0,4 12 0,5-5 0,1 7 0,-2-8 0,-14-7 0,2 0 0,-11-9 0,1 3 0,-8-4 0,-2-3 0,-3 0 0,3-2 0,-1 3 0,-1-2 0,2 2 0,-1 0 0,5 1 0,-4-1 0,6 4 0,-6-2 0,4 0 0,-3-1 0,-2 1 0,5-2 0,-1 3 0,2 0 0,-1 1 0,-3-1 0,3 2 0,-2-3 0,0-1 0,-4-2 0,0 0 0,-1 0 0,3 0 0,-2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algn="r"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742950"/>
            <a:ext cx="5273675" cy="3651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413" y="4645025"/>
            <a:ext cx="487045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14" tIns="45407" rIns="90814" bIns="454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288463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88463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algn="r"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fld id="{1B1C82E0-4972-4786-BE92-922525F787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9085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4025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08050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60488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17688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어떤 분야인지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현재 기술적 수준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관련 논문 등</a:t>
            </a: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해당 분야에 대한 본인의 의견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생각 등</a:t>
            </a: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다음 주 월요일에 교수님께 발표를 하고 각 주제에 대해서 이야기를 해볼 예정입니다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.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작성은 </a:t>
            </a:r>
            <a:r>
              <a:rPr kumimoji="1" lang="en-US" altLang="ko-Kore-KR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github</a:t>
            </a:r>
            <a:r>
              <a:rPr kumimoji="1" lang="en-US" altLang="ko-Kore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이슈 게시판에 올려놓은 슬라이드 템플릿을 활용해서 해 주시기 바랍니다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120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3467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Pretrained model</a:t>
            </a:r>
            <a:r>
              <a:rPr kumimoji="1" lang="ko-Kore-KR" altLang="en-US" dirty="0"/>
              <a:t>에 </a:t>
            </a:r>
            <a:r>
              <a:rPr kumimoji="1" lang="en-US" altLang="ko-Kore-KR" dirty="0"/>
              <a:t>noise</a:t>
            </a:r>
            <a:r>
              <a:rPr kumimoji="1" lang="ko-Kore-KR" altLang="en-US" dirty="0"/>
              <a:t>를 넣은 경우와 그렇지 않은 경우의 차이를 줄이도록 학습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9979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581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CoLA</a:t>
            </a:r>
            <a:r>
              <a:rPr kumimoji="1" lang="en-US" altLang="ko-Kore-KR" dirty="0"/>
              <a:t> : Corpus of </a:t>
            </a:r>
            <a:r>
              <a:rPr kumimoji="1" lang="en-US" altLang="ko-Kore-KR" dirty="0" err="1"/>
              <a:t>Liguistic</a:t>
            </a:r>
            <a:r>
              <a:rPr kumimoji="1" lang="en-US" altLang="ko-Kore-KR" dirty="0"/>
              <a:t> Acceptability (Matthews correlation)</a:t>
            </a:r>
          </a:p>
          <a:p>
            <a:r>
              <a:rPr kumimoji="1" lang="en-US" altLang="ko-Kore-KR" dirty="0"/>
              <a:t>SST-2 : Stanford Sentiment Treebank</a:t>
            </a:r>
          </a:p>
          <a:p>
            <a:r>
              <a:rPr kumimoji="1" lang="en-US" altLang="ko-Kore-KR" dirty="0"/>
              <a:t>MRPC : Microsoft Research </a:t>
            </a:r>
            <a:r>
              <a:rPr kumimoji="1" lang="en-US" altLang="ko-Kore-KR" dirty="0" err="1"/>
              <a:t>Parapharse</a:t>
            </a:r>
            <a:r>
              <a:rPr kumimoji="1" lang="en-US" altLang="ko-Kore-KR" dirty="0"/>
              <a:t> Corpus</a:t>
            </a:r>
          </a:p>
          <a:p>
            <a:r>
              <a:rPr kumimoji="1" lang="en-US" altLang="ko-Kore-KR" dirty="0"/>
              <a:t>QQP : Quora Question pairs</a:t>
            </a:r>
          </a:p>
          <a:p>
            <a:r>
              <a:rPr kumimoji="1" lang="en-US" altLang="ko-Kore-KR" dirty="0"/>
              <a:t>Recognizing Textual Entailment</a:t>
            </a:r>
          </a:p>
          <a:p>
            <a:r>
              <a:rPr kumimoji="1" lang="en-US" altLang="ko-Kore-KR" dirty="0"/>
              <a:t>MNLIR : Multi –Genre Natural Language Inference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1954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057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1"/>
          <p:cNvSpPr>
            <a:spLocks noChangeArrowheads="1"/>
          </p:cNvSpPr>
          <p:nvPr/>
        </p:nvSpPr>
        <p:spPr bwMode="auto">
          <a:xfrm>
            <a:off x="671513" y="29718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1053"/>
          <p:cNvSpPr>
            <a:spLocks noChangeArrowheads="1"/>
          </p:cNvSpPr>
          <p:nvPr/>
        </p:nvSpPr>
        <p:spPr bwMode="auto">
          <a:xfrm>
            <a:off x="671513" y="11430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Picture 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50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1055"/>
          <p:cNvSpPr txBox="1">
            <a:spLocks noChangeArrowheads="1"/>
          </p:cNvSpPr>
          <p:nvPr/>
        </p:nvSpPr>
        <p:spPr bwMode="auto">
          <a:xfrm>
            <a:off x="495300" y="163513"/>
            <a:ext cx="406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/>
              <a:t>Sogang University: Dept of Computer Science</a:t>
            </a:r>
          </a:p>
        </p:txBody>
      </p:sp>
      <p:sp>
        <p:nvSpPr>
          <p:cNvPr id="7" name="Rectangle 1056"/>
          <p:cNvSpPr>
            <a:spLocks noChangeArrowheads="1"/>
          </p:cNvSpPr>
          <p:nvPr/>
        </p:nvSpPr>
        <p:spPr bwMode="auto">
          <a:xfrm>
            <a:off x="2057400" y="3657600"/>
            <a:ext cx="5448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089" name="Rectangle 1041"/>
          <p:cNvSpPr>
            <a:spLocks noGrp="1" noChangeArrowheads="1"/>
          </p:cNvSpPr>
          <p:nvPr>
            <p:ph type="ctrTitle" sz="quarter"/>
          </p:nvPr>
        </p:nvSpPr>
        <p:spPr>
          <a:xfrm>
            <a:off x="671513" y="1371600"/>
            <a:ext cx="847248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02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3DE724D9-4DEB-4646-89D7-6E89B17FAD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78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77D6627A-3292-49E1-90B6-1F861FAB51C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4378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3150" y="400050"/>
            <a:ext cx="2178050" cy="60007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85825" y="400050"/>
            <a:ext cx="6384925" cy="60007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2ED3F50-29E6-432A-9AE6-EC04911B598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23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1"/>
          <p:cNvSpPr>
            <a:spLocks noChangeArrowheads="1"/>
          </p:cNvSpPr>
          <p:nvPr/>
        </p:nvSpPr>
        <p:spPr bwMode="auto">
          <a:xfrm>
            <a:off x="671513" y="29718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1053"/>
          <p:cNvSpPr>
            <a:spLocks noChangeArrowheads="1"/>
          </p:cNvSpPr>
          <p:nvPr/>
        </p:nvSpPr>
        <p:spPr bwMode="auto">
          <a:xfrm>
            <a:off x="671513" y="11430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Picture 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50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1055"/>
          <p:cNvSpPr txBox="1">
            <a:spLocks noChangeArrowheads="1"/>
          </p:cNvSpPr>
          <p:nvPr/>
        </p:nvSpPr>
        <p:spPr bwMode="auto">
          <a:xfrm>
            <a:off x="495300" y="163513"/>
            <a:ext cx="406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/>
              <a:t>Sogang University: Dept of Computer Science</a:t>
            </a:r>
          </a:p>
        </p:txBody>
      </p:sp>
      <p:sp>
        <p:nvSpPr>
          <p:cNvPr id="7" name="Rectangle 1056"/>
          <p:cNvSpPr>
            <a:spLocks noChangeArrowheads="1"/>
          </p:cNvSpPr>
          <p:nvPr/>
        </p:nvSpPr>
        <p:spPr bwMode="auto">
          <a:xfrm>
            <a:off x="2057400" y="3657600"/>
            <a:ext cx="5448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089" name="Rectangle 1041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71513" y="1371600"/>
            <a:ext cx="8472487" cy="1447800"/>
          </a:xfrm>
          <a:ln>
            <a:solidFill>
              <a:schemeClr val="bg1"/>
            </a:solidFill>
          </a:ln>
          <a:effectLst/>
        </p:spPr>
        <p:txBody>
          <a:bodyPr/>
          <a:lstStyle>
            <a:lvl1pPr algn="ctr">
              <a:defRPr sz="3000"/>
            </a:lvl1pPr>
          </a:lstStyle>
          <a:p>
            <a:r>
              <a:rPr lang="ko-KR" altLang="en-US" dirty="0">
                <a:latin typeface="Arial" pitchFamily="34" charset="0"/>
              </a:rPr>
              <a:t>대화형 사용자 인터페이스 개론</a:t>
            </a:r>
            <a:endParaRPr lang="en-US" altLang="ko-KR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6576" y="3933056"/>
            <a:ext cx="763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구명완교수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Office: R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관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904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호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/>
              <a:ea typeface="돋움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Email: mwkoo@sogang.ac.kr</a:t>
            </a:r>
          </a:p>
        </p:txBody>
      </p:sp>
    </p:spTree>
    <p:extLst>
      <p:ext uri="{BB962C8B-B14F-4D97-AF65-F5344CB8AC3E}">
        <p14:creationId xmlns:p14="http://schemas.microsoft.com/office/powerpoint/2010/main" val="422857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704" y="1085850"/>
            <a:ext cx="9256712" cy="5257800"/>
          </a:xfrm>
        </p:spPr>
        <p:txBody>
          <a:bodyPr/>
          <a:lstStyle>
            <a:lvl1pPr>
              <a:buClrTx/>
              <a:buSzPct val="70000"/>
              <a:buFont typeface="Wingdings" pitchFamily="2" charset="2"/>
              <a:buChar char="l"/>
              <a:defRPr sz="2000"/>
            </a:lvl1pPr>
            <a:lvl2pPr>
              <a:buClrTx/>
              <a:buSzPct val="60000"/>
              <a:buFont typeface="Wingdings" pitchFamily="2" charset="2"/>
              <a:buChar char="l"/>
              <a:defRPr sz="1800"/>
            </a:lvl2pPr>
            <a:lvl3pPr>
              <a:buClrTx/>
              <a:buSzPct val="55000"/>
              <a:buFont typeface="Wingdings" pitchFamily="2" charset="2"/>
              <a:buChar char="l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2E59595D-A67B-4217-AF6B-E06A76FEDF4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319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BA0CED6D-E462-46D8-AE32-1770C479A1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023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4488" y="1143000"/>
            <a:ext cx="4464496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619625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CB3ECEB3-1AB8-4873-8D05-EA1F1E45F10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832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404664"/>
            <a:ext cx="89154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EF3E078D-B2DF-441F-A79A-BB68814A9DF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660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6B40CE7C-4FB2-4103-AA66-64D90BC4F65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666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F6EA84A-5789-443C-8382-1C21D6EF8E0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318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6C3895AB-FA97-40A1-836C-1312041DFEB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429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ChangeArrowheads="1"/>
          </p:cNvSpPr>
          <p:nvPr/>
        </p:nvSpPr>
        <p:spPr bwMode="auto">
          <a:xfrm>
            <a:off x="336550" y="427038"/>
            <a:ext cx="92329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" name="Rectangle 18"/>
          <p:cNvSpPr>
            <a:spLocks noChangeArrowheads="1"/>
          </p:cNvSpPr>
          <p:nvPr/>
        </p:nvSpPr>
        <p:spPr bwMode="auto">
          <a:xfrm>
            <a:off x="314325" y="428625"/>
            <a:ext cx="592138" cy="614363"/>
          </a:xfrm>
          <a:prstGeom prst="rect">
            <a:avLst/>
          </a:prstGeom>
          <a:gradFill rotWithShape="0">
            <a:gsLst>
              <a:gs pos="0">
                <a:srgbClr val="4B000C"/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6550" y="1143000"/>
            <a:ext cx="923607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0005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4712" y="6525344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 b="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B126400-C617-4683-A75C-0C526700A43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31" name="Line 25"/>
          <p:cNvSpPr>
            <a:spLocks noChangeShapeType="1"/>
          </p:cNvSpPr>
          <p:nvPr/>
        </p:nvSpPr>
        <p:spPr bwMode="auto">
          <a:xfrm flipV="1">
            <a:off x="304800" y="6477000"/>
            <a:ext cx="9220200" cy="9525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032" name="Picture 2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65151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33" name="Text Box 30"/>
          <p:cNvSpPr txBox="1">
            <a:spLocks noChangeArrowheads="1"/>
          </p:cNvSpPr>
          <p:nvPr/>
        </p:nvSpPr>
        <p:spPr bwMode="auto">
          <a:xfrm>
            <a:off x="490538" y="6540500"/>
            <a:ext cx="66167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ko-KR" altLang="en-US" sz="1200" dirty="0"/>
              <a:t>지능형 음성대화 인터페이스</a:t>
            </a:r>
            <a:r>
              <a:rPr lang="ko-KR" altLang="en-US" sz="1200" baseline="0" dirty="0"/>
              <a:t> 연구실</a:t>
            </a:r>
            <a:r>
              <a:rPr lang="ko-KR" altLang="en-US" sz="1200" dirty="0"/>
              <a:t> </a:t>
            </a:r>
            <a:endParaRPr lang="en-US" altLang="ko-KR" dirty="0"/>
          </a:p>
        </p:txBody>
      </p:sp>
      <p:sp>
        <p:nvSpPr>
          <p:cNvPr id="1034" name="Text Box 31"/>
          <p:cNvSpPr txBox="1">
            <a:spLocks noChangeArrowheads="1"/>
          </p:cNvSpPr>
          <p:nvPr/>
        </p:nvSpPr>
        <p:spPr bwMode="auto">
          <a:xfrm>
            <a:off x="5817096" y="76200"/>
            <a:ext cx="38396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 dirty="0">
                <a:latin typeface="Times New Roman" pitchFamily="18" charset="0"/>
              </a:rPr>
              <a:t>                                   </a:t>
            </a:r>
            <a:endParaRPr lang="en-US" altLang="ko-KR" sz="1200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15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hf hdr="0" ftr="0" dt="0"/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008.03156.pdf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customXml" Target="../ink/ink5.xml"/><Relationship Id="rId18" Type="http://schemas.openxmlformats.org/officeDocument/2006/relationships/customXml" Target="../ink/ink9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customXml" Target="../ink/ink4.xm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customXml" Target="../ink/ink7.xml"/><Relationship Id="rId10" Type="http://schemas.openxmlformats.org/officeDocument/2006/relationships/customXml" Target="../ink/ink3.xml"/><Relationship Id="rId19" Type="http://schemas.openxmlformats.org/officeDocument/2006/relationships/image" Target="../media/image13.png"/><Relationship Id="rId4" Type="http://schemas.openxmlformats.org/officeDocument/2006/relationships/hyperlink" Target="https://arxiv.org/pdf/1911.03437.pdf" TargetMode="External"/><Relationship Id="rId9" Type="http://schemas.openxmlformats.org/officeDocument/2006/relationships/image" Target="../media/image10.png"/><Relationship Id="rId1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416496" y="1412776"/>
            <a:ext cx="9361040" cy="1800200"/>
          </a:xfrm>
        </p:spPr>
        <p:txBody>
          <a:bodyPr/>
          <a:lstStyle/>
          <a:p>
            <a:pPr>
              <a:defRPr/>
            </a:pPr>
            <a:r>
              <a:rPr lang="en-US" altLang="ko-KR" sz="3200" dirty="0"/>
              <a:t>R3F</a:t>
            </a:r>
          </a:p>
        </p:txBody>
      </p:sp>
      <p:sp>
        <p:nvSpPr>
          <p:cNvPr id="35849" name="Rectangle 9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3886200"/>
            <a:ext cx="6934200" cy="2135088"/>
          </a:xfrm>
        </p:spPr>
        <p:txBody>
          <a:bodyPr/>
          <a:lstStyle/>
          <a:p>
            <a:pPr marL="0" indent="0" algn="ctr">
              <a:buFont typeface="Monotype Sorts"/>
              <a:buNone/>
              <a:defRPr/>
            </a:pPr>
            <a:r>
              <a:rPr lang="ko-KR" alt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최예린</a:t>
            </a:r>
            <a:endParaRPr lang="ko-KR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서강대학교 경제학부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컴퓨터공학과</a:t>
            </a: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Email: </a:t>
            </a:r>
            <a:r>
              <a:rPr lang="en-US" altLang="ko-KR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lakahaga@u.sogang.ac.kr</a:t>
            </a: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2022.8.10</a:t>
            </a:r>
          </a:p>
          <a:p>
            <a:pPr marL="0" indent="0" algn="ctr">
              <a:buFont typeface="Monotype Sorts"/>
              <a:buNone/>
              <a:defRPr/>
            </a:pP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03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704" y="3284984"/>
            <a:ext cx="9256712" cy="3058666"/>
          </a:xfrm>
        </p:spPr>
        <p:txBody>
          <a:bodyPr/>
          <a:lstStyle/>
          <a:p>
            <a:pPr marL="0" indent="0" algn="ctr">
              <a:buNone/>
            </a:pPr>
            <a:r>
              <a:rPr kumimoji="1" lang="ko-KR" altLang="en-US" sz="4400" dirty="0"/>
              <a:t>감사합니다</a:t>
            </a:r>
            <a:r>
              <a:rPr kumimoji="1" lang="en-US" altLang="ko-KR" sz="4400" dirty="0"/>
              <a:t>.</a:t>
            </a:r>
            <a:endParaRPr kumimoji="1" lang="ko-KR" altLang="en-US" sz="4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095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487A7-2A43-0F46-A7E7-9D21345A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R3F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E2CD0-1961-7C4A-826B-B6A7F646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ore-KR" dirty="0"/>
              <a:t>Better Fine-Tuning by Reducing Representational Collapse</a:t>
            </a:r>
          </a:p>
          <a:p>
            <a:r>
              <a:rPr lang="ko-Kore-KR" altLang="en-US" dirty="0">
                <a:hlinkClick r:id="rId2"/>
              </a:rPr>
              <a:t>논문링크</a:t>
            </a:r>
            <a:endParaRPr lang="en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r>
              <a:rPr kumimoji="1" lang="en-US" altLang="ko-Kore-KR" dirty="0"/>
              <a:t>Facebook</a:t>
            </a:r>
          </a:p>
          <a:p>
            <a:r>
              <a:rPr lang="en-US" altLang="ko-Kore-KR" dirty="0"/>
              <a:t>ICLR 2021 (Accepted)</a:t>
            </a:r>
          </a:p>
          <a:p>
            <a:endParaRPr kumimoji="1" lang="en-US" altLang="ko-Kore-KR" dirty="0"/>
          </a:p>
          <a:p>
            <a:r>
              <a:rPr lang="en" altLang="ko-Kore-KR" dirty="0"/>
              <a:t>R</a:t>
            </a:r>
            <a:r>
              <a:rPr lang="en" altLang="ko-Kore-KR" b="0" dirty="0"/>
              <a:t>obust </a:t>
            </a:r>
            <a:r>
              <a:rPr lang="en" altLang="ko-Kore-KR" dirty="0"/>
              <a:t>R</a:t>
            </a:r>
            <a:r>
              <a:rPr lang="en" altLang="ko-Kore-KR" b="0" dirty="0"/>
              <a:t>epresentations through </a:t>
            </a:r>
            <a:r>
              <a:rPr lang="en" altLang="ko-Kore-KR" dirty="0"/>
              <a:t>R</a:t>
            </a:r>
            <a:r>
              <a:rPr lang="en" altLang="ko-Kore-KR" b="0" dirty="0"/>
              <a:t>egularized </a:t>
            </a:r>
            <a:r>
              <a:rPr lang="en" altLang="ko-Kore-KR" dirty="0"/>
              <a:t>F</a:t>
            </a:r>
            <a:r>
              <a:rPr lang="en" altLang="ko-Kore-KR" b="0" dirty="0"/>
              <a:t>inetuning 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B19B1-8489-B44C-8A68-54282F4B6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346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D2BAD-C8F8-A441-836C-DF7ABB14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Background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33CBFD-995C-E24A-9D86-C9A9372B1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Trust region theory</a:t>
            </a:r>
          </a:p>
          <a:p>
            <a:pPr lvl="1"/>
            <a:r>
              <a:rPr kumimoji="1" lang="ko-Kore-KR" altLang="en-US" sz="1600" dirty="0"/>
              <a:t>최적화를 하기 위해 근사 함수를 사용할 때</a:t>
            </a:r>
            <a:r>
              <a:rPr kumimoji="1" lang="en-US" altLang="ko-Kore-KR" sz="1600" dirty="0"/>
              <a:t>, </a:t>
            </a:r>
            <a:r>
              <a:rPr kumimoji="1" lang="ko-Kore-KR" altLang="en-US" sz="1600" dirty="0"/>
              <a:t>좀 더 단순한 함수를 사용</a:t>
            </a:r>
            <a:endParaRPr kumimoji="1" lang="en-US" altLang="ko-Kore-KR" sz="1600" dirty="0"/>
          </a:p>
          <a:p>
            <a:pPr lvl="1"/>
            <a:r>
              <a:rPr lang="ko-Kore-KR" altLang="en-US" sz="1600" dirty="0"/>
              <a:t>이때</a:t>
            </a:r>
            <a:r>
              <a:rPr lang="en-US" altLang="ko-Kore-KR" sz="1600" dirty="0"/>
              <a:t>, </a:t>
            </a:r>
            <a:r>
              <a:rPr lang="ko-Kore-KR" altLang="en-US" sz="1600" dirty="0"/>
              <a:t>근사 정확도를 보장하기 위해 사용하는 방법</a:t>
            </a:r>
            <a:endParaRPr lang="en-US" altLang="ko-Kore-KR" sz="1600" dirty="0"/>
          </a:p>
          <a:p>
            <a:pPr lvl="1"/>
            <a:r>
              <a:rPr kumimoji="1" lang="ko-Kore-KR" altLang="en-US" sz="1600" dirty="0"/>
              <a:t>신뢰 영역을 정의한 후 이동할 목적지에 대한 탐색 범위를 제한</a:t>
            </a:r>
            <a:endParaRPr kumimoji="1" lang="en-US" altLang="ko-Kore-KR" sz="1600" dirty="0"/>
          </a:p>
          <a:p>
            <a:endParaRPr lang="en-US" altLang="ko-Kore-KR" dirty="0"/>
          </a:p>
          <a:p>
            <a:r>
              <a:rPr lang="en-US" altLang="ko-Kore-KR" dirty="0"/>
              <a:t>Representational collapse</a:t>
            </a:r>
          </a:p>
          <a:p>
            <a:pPr lvl="1"/>
            <a:r>
              <a:rPr lang="en-US" altLang="ko-Kore-KR" sz="1600" dirty="0"/>
              <a:t>Fine tuni</a:t>
            </a:r>
            <a:r>
              <a:rPr lang="en-US" altLang="ko-KR" sz="1600" dirty="0"/>
              <a:t>ng</a:t>
            </a:r>
            <a:r>
              <a:rPr lang="ko-KR" altLang="en-US" sz="1600" dirty="0"/>
              <a:t>을 했을 때 </a:t>
            </a:r>
            <a:r>
              <a:rPr lang="en-US" altLang="ko-KR" sz="1600" dirty="0"/>
              <a:t>pretrained model</a:t>
            </a:r>
            <a:r>
              <a:rPr lang="ko-KR" altLang="en-US" sz="1600" dirty="0"/>
              <a:t>의 </a:t>
            </a:r>
            <a:r>
              <a:rPr lang="en-US" altLang="ko-KR" sz="1600" dirty="0"/>
              <a:t>generalizable representation</a:t>
            </a:r>
            <a:r>
              <a:rPr lang="ko-KR" altLang="en-US" sz="1600" dirty="0"/>
              <a:t>이 손상되는 것</a:t>
            </a:r>
            <a:endParaRPr lang="en-US" altLang="ko-Kore-KR" sz="1600" dirty="0"/>
          </a:p>
          <a:p>
            <a:endParaRPr kumimoji="1" lang="en-US" altLang="ko-Kore-KR" dirty="0"/>
          </a:p>
          <a:p>
            <a:r>
              <a:rPr lang="en-US" altLang="ko-Kore-KR" dirty="0"/>
              <a:t>KL divergence </a:t>
            </a:r>
          </a:p>
          <a:p>
            <a:pPr lvl="1"/>
            <a:r>
              <a:rPr lang="ko-KR" altLang="en-US" sz="1600" dirty="0"/>
              <a:t>두 </a:t>
            </a:r>
            <a:r>
              <a:rPr lang="ko-KR" altLang="en-US" sz="1600" dirty="0" err="1"/>
              <a:t>확률분포의</a:t>
            </a:r>
            <a:r>
              <a:rPr lang="ko-KR" altLang="en-US" sz="1600" dirty="0"/>
              <a:t> 차이를 계산할 때 사용하는 함수</a:t>
            </a:r>
            <a:endParaRPr lang="en-US" altLang="ko-KR" sz="1600" dirty="0"/>
          </a:p>
          <a:p>
            <a:pPr lvl="1"/>
            <a:r>
              <a:rPr kumimoji="1" lang="ko-KR" altLang="en-US" sz="1600" dirty="0"/>
              <a:t>어떤 이상적인 분포에 대해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그 분포를 근사하는 다른 분포를 사용해 </a:t>
            </a:r>
            <a:r>
              <a:rPr kumimoji="1" lang="ko-KR" altLang="en-US" sz="1600" dirty="0" err="1"/>
              <a:t>샘플링했을</a:t>
            </a:r>
            <a:r>
              <a:rPr kumimoji="1" lang="ko-KR" altLang="en-US" sz="1600" dirty="0"/>
              <a:t> 때 발생할 수 있는 정보 엔트로피 차이를 계산</a:t>
            </a:r>
            <a:endParaRPr kumimoji="1" lang="ko-Kore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5785B1-F458-BC42-88FC-19D824A6A1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105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E922A-B1C2-D446-B6C8-CE433CA5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DA706-B5A3-6143-ABCF-9328A89B5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Fine</a:t>
            </a:r>
            <a:r>
              <a:rPr lang="en-US" altLang="ko-KR" dirty="0"/>
              <a:t>-tuning</a:t>
            </a:r>
            <a:r>
              <a:rPr lang="ko-KR" altLang="en-US" dirty="0"/>
              <a:t>할</a:t>
            </a:r>
            <a:r>
              <a:rPr lang="en-US" altLang="ko-KR" dirty="0"/>
              <a:t> </a:t>
            </a:r>
            <a:r>
              <a:rPr lang="ko-KR" altLang="en-US" dirty="0"/>
              <a:t>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ore-KR" dirty="0"/>
              <a:t>Pretrained model</a:t>
            </a:r>
            <a:r>
              <a:rPr lang="ko-Kore-KR" altLang="en-US" dirty="0"/>
              <a:t>의</a:t>
            </a:r>
            <a:r>
              <a:rPr lang="ko-KR" altLang="en-US" dirty="0"/>
              <a:t> 확률 분포로부터 벗어나는 정도를 제한한다</a:t>
            </a:r>
            <a:r>
              <a:rPr lang="en-US" altLang="ko-KR" dirty="0"/>
              <a:t>.</a:t>
            </a:r>
          </a:p>
          <a:p>
            <a:pPr lvl="1"/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optimization problem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constraint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추가</a:t>
            </a:r>
            <a:endParaRPr kumimoji="1" lang="en-US" altLang="ko-KR" dirty="0"/>
          </a:p>
          <a:p>
            <a:pPr lvl="1"/>
            <a:r>
              <a:rPr lang="en-US" altLang="ko-KR" dirty="0"/>
              <a:t>Trust region theory</a:t>
            </a:r>
            <a:r>
              <a:rPr lang="ko-KR" altLang="en-US" dirty="0" err="1"/>
              <a:t>를</a:t>
            </a:r>
            <a:r>
              <a:rPr lang="ko-KR" altLang="en-US" dirty="0"/>
              <a:t> 이용</a:t>
            </a:r>
            <a:r>
              <a:rPr lang="en-US" altLang="ko-KR" dirty="0"/>
              <a:t>, optimum</a:t>
            </a:r>
            <a:r>
              <a:rPr lang="ko-KR" altLang="en-US" dirty="0"/>
              <a:t>을 찾는 범위를 </a:t>
            </a:r>
            <a:r>
              <a:rPr lang="en-US" altLang="ko-KR" dirty="0"/>
              <a:t>KL divergence</a:t>
            </a:r>
            <a:r>
              <a:rPr lang="ko-KR" altLang="en-US" dirty="0" err="1"/>
              <a:t>를</a:t>
            </a:r>
            <a:r>
              <a:rPr lang="ko-KR" altLang="en-US" dirty="0"/>
              <a:t> 이용해 한정 </a:t>
            </a:r>
            <a:endParaRPr kumimoji="1" lang="en-US" altLang="ko-KR" dirty="0"/>
          </a:p>
          <a:p>
            <a:pPr lvl="1"/>
            <a:endParaRPr lang="en-US" altLang="ko-Kore-KR" dirty="0"/>
          </a:p>
          <a:p>
            <a:pPr lvl="1"/>
            <a:endParaRPr kumimoji="1" lang="en-US" altLang="ko-Kore-KR" dirty="0"/>
          </a:p>
          <a:p>
            <a:pPr lvl="1"/>
            <a:endParaRPr lang="en-US" altLang="ko-Kore-KR" dirty="0"/>
          </a:p>
          <a:p>
            <a:pPr lvl="1"/>
            <a:endParaRPr kumimoji="1" lang="en-US" altLang="ko-Kore-KR" dirty="0"/>
          </a:p>
          <a:p>
            <a:pPr lvl="1"/>
            <a:endParaRPr lang="en-US" altLang="ko-Kore-KR" dirty="0"/>
          </a:p>
          <a:p>
            <a:pPr lvl="1"/>
            <a:endParaRPr kumimoji="1" lang="en-US" altLang="ko-Kore-KR" dirty="0"/>
          </a:p>
          <a:p>
            <a:pPr lvl="1"/>
            <a:endParaRPr lang="en-US" altLang="ko-Kore-KR" dirty="0"/>
          </a:p>
          <a:p>
            <a:pPr lvl="1"/>
            <a:endParaRPr kumimoji="1" lang="en-US" altLang="ko-Kore-KR" dirty="0"/>
          </a:p>
          <a:p>
            <a:pPr lvl="1"/>
            <a:r>
              <a:rPr lang="ko-KR" altLang="en-US" dirty="0"/>
              <a:t>여기서 문제는 </a:t>
            </a:r>
            <a:r>
              <a:rPr lang="en-US" altLang="ko-KR" dirty="0"/>
              <a:t>p(f)</a:t>
            </a:r>
            <a:r>
              <a:rPr lang="ko-KR" altLang="en-US" dirty="0" err="1"/>
              <a:t>를</a:t>
            </a:r>
            <a:r>
              <a:rPr lang="ko-KR" altLang="en-US" dirty="0"/>
              <a:t> 알 수 없음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476250" lvl="1" indent="0">
              <a:buNone/>
            </a:pPr>
            <a:r>
              <a:rPr kumimoji="1" lang="en-US" altLang="ko-KR" dirty="0"/>
              <a:t>=&gt;</a:t>
            </a:r>
            <a:r>
              <a:rPr kumimoji="1" lang="ko-KR" altLang="en-US" dirty="0"/>
              <a:t> </a:t>
            </a:r>
            <a:r>
              <a:rPr lang="en-US" altLang="ko-KR" dirty="0"/>
              <a:t>Approximation 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A36725-CCFC-314D-BAED-F3AD309852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D0357DB-1CB9-914B-B284-2060CED66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2632766"/>
            <a:ext cx="6178294" cy="11112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3E8476-4663-7744-BF19-C5D6F6F816F1}"/>
                  </a:ext>
                </a:extLst>
              </p:cNvPr>
              <p:cNvSpPr txBox="1"/>
              <p:nvPr/>
            </p:nvSpPr>
            <p:spPr>
              <a:xfrm>
                <a:off x="488504" y="3933056"/>
                <a:ext cx="6178294" cy="1168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ore-KR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kumimoji="1" lang="en-US" altLang="ko-Kore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b="1" i="1" smtClean="0">
                                <a:latin typeface="Cambria Math" panose="02040503050406030204" pitchFamily="18" charset="0"/>
                              </a:rPr>
                              <m:t> ⋅;</m:t>
                            </m:r>
                            <m:sSub>
                              <m:sSubPr>
                                <m:ctrlPr>
                                  <a:rPr kumimoji="1" lang="en-US" altLang="ko-Kore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kumimoji="1" lang="en-US" altLang="ko-Kore-KR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ko-Kore-KR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ore-KR" b="1" dirty="0"/>
                  <a:t> : </a:t>
                </a:r>
                <a:r>
                  <a:rPr lang="en-US" altLang="ko-Kore-KR" dirty="0"/>
                  <a:t>pretrained model</a:t>
                </a:r>
                <a:r>
                  <a:rPr lang="ko-Kore-KR" altLang="en-US" dirty="0"/>
                  <a:t>의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representation density space</a:t>
                </a:r>
                <a:endParaRPr kumimoji="1" lang="en-US" altLang="ko-Kore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ore-KR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kumimoji="1" lang="en-US" altLang="ko-Kore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b="1" i="1" smtClean="0">
                                <a:latin typeface="Cambria Math" panose="02040503050406030204" pitchFamily="18" charset="0"/>
                              </a:rPr>
                              <m:t> ⋅ ;</m:t>
                            </m:r>
                            <m:sSub>
                              <m:sSubPr>
                                <m:ctrlPr>
                                  <a:rPr kumimoji="1" lang="en-US" altLang="ko-Kore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kumimoji="1" lang="en-US" altLang="ko-Kore-KR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  <m:r>
                              <a:rPr kumimoji="1" lang="en-US" altLang="ko-Kore-KR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ko-Kore-KR" b="1" i="0" smtClean="0">
                                <a:latin typeface="Cambria Math" panose="02040503050406030204" pitchFamily="18" charset="0"/>
                              </a:rPr>
                              <m:t>𝚫</m:t>
                            </m:r>
                            <m:sSub>
                              <m:sSubPr>
                                <m:ctrlPr>
                                  <a:rPr kumimoji="1" lang="en-US" altLang="ko-Kore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kumimoji="1" lang="en-US" altLang="ko-Kore-KR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kumimoji="1" lang="en-US" altLang="ko-Kore-KR" b="1" dirty="0"/>
                  <a:t> : fine tuning </a:t>
                </a:r>
                <a:r>
                  <a:rPr kumimoji="1" lang="ko-Kore-KR" altLang="en-US" b="1" dirty="0"/>
                  <a:t>후의</a:t>
                </a:r>
                <a:r>
                  <a:rPr kumimoji="1" lang="ko-KR" altLang="en-US" b="1" dirty="0"/>
                  <a:t> </a:t>
                </a:r>
                <a:r>
                  <a:rPr lang="en-US" altLang="ko-KR" dirty="0"/>
                  <a:t>Representation density space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ore-KR" altLang="en-US" dirty="0"/>
                  <a:t>이</a:t>
                </a:r>
                <a:r>
                  <a:rPr lang="en-US" altLang="ko-Kore-KR" dirty="0"/>
                  <a:t> </a:t>
                </a:r>
                <a:r>
                  <a:rPr lang="ko-KR" altLang="en-US" dirty="0"/>
                  <a:t>둘의 </a:t>
                </a:r>
                <a:r>
                  <a:rPr lang="en-US" altLang="ko-KR" dirty="0"/>
                  <a:t>KL divergence 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제한</a:t>
                </a: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3E8476-4663-7744-BF19-C5D6F6F81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4" y="3933056"/>
                <a:ext cx="6178294" cy="1168012"/>
              </a:xfrm>
              <a:prstGeom prst="rect">
                <a:avLst/>
              </a:prstGeom>
              <a:blipFill>
                <a:blip r:embed="rId3"/>
                <a:stretch>
                  <a:fillRect l="-20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21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966D1-C947-1F4A-8755-74051D36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기존 방법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D7EFC-70BA-034B-AE96-C8FA4CADA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Noise</a:t>
            </a:r>
            <a:r>
              <a:rPr kumimoji="1" lang="ko-Kore-KR" altLang="en-US" dirty="0"/>
              <a:t>를 첨가한 </a:t>
            </a:r>
            <a:r>
              <a:rPr kumimoji="1" lang="en-US" altLang="ko-Kore-KR" dirty="0"/>
              <a:t>adversarial example</a:t>
            </a:r>
            <a:r>
              <a:rPr kumimoji="1" lang="ko-Kore-KR" altLang="en-US" dirty="0"/>
              <a:t>을 같이 학습 시켜서</a:t>
            </a:r>
            <a:r>
              <a:rPr kumimoji="1" lang="en-US" altLang="ko-Kore-KR" dirty="0"/>
              <a:t>, </a:t>
            </a:r>
          </a:p>
          <a:p>
            <a:pPr lvl="1"/>
            <a:r>
              <a:rPr lang="en-US" altLang="ko-Kore-KR" dirty="0"/>
              <a:t>Adversarial example : </a:t>
            </a:r>
          </a:p>
          <a:p>
            <a:endParaRPr lang="en-US" altLang="ko-Kore-KR" dirty="0"/>
          </a:p>
          <a:p>
            <a:endParaRPr lang="en-US" altLang="ko-Kore-KR" dirty="0"/>
          </a:p>
          <a:p>
            <a:endParaRPr lang="en-US" altLang="ko-Kore-KR" dirty="0"/>
          </a:p>
          <a:p>
            <a:r>
              <a:rPr lang="en-US" altLang="ko-Kore-KR" dirty="0"/>
              <a:t>Pretrained model</a:t>
            </a:r>
            <a:r>
              <a:rPr lang="ko-Kore-KR" altLang="en-US" dirty="0"/>
              <a:t> </a:t>
            </a:r>
            <a:r>
              <a:rPr lang="en-US" altLang="ko-Kore-KR" dirty="0"/>
              <a:t>representation</a:t>
            </a:r>
            <a:r>
              <a:rPr lang="ko-Kore-KR" altLang="en-US" dirty="0"/>
              <a:t>에 </a:t>
            </a:r>
            <a:r>
              <a:rPr lang="en-US" altLang="ko-Kore-KR" dirty="0"/>
              <a:t>noise</a:t>
            </a:r>
            <a:r>
              <a:rPr lang="ko-Kore-KR" altLang="en-US" dirty="0"/>
              <a:t>를 넣은 경우와 그렇지 않은 경우의 차이를 줄이도록 학습</a:t>
            </a:r>
          </a:p>
          <a:p>
            <a:r>
              <a:rPr lang="en-US" altLang="ko-KR" dirty="0"/>
              <a:t>Adversarial regularization</a:t>
            </a:r>
          </a:p>
          <a:p>
            <a:pPr lvl="1"/>
            <a:r>
              <a:rPr lang="en-US" altLang="ko-Kore-KR" dirty="0"/>
              <a:t>Noise</a:t>
            </a:r>
            <a:r>
              <a:rPr lang="ko-Kore-KR" altLang="en-US" dirty="0"/>
              <a:t>가 들어가지 않은 </a:t>
            </a:r>
            <a:r>
              <a:rPr lang="en-US" altLang="ko-Kore-KR" dirty="0"/>
              <a:t>input</a:t>
            </a:r>
            <a:r>
              <a:rPr lang="ko-Kore-KR" altLang="en-US" dirty="0"/>
              <a:t>에 대한 </a:t>
            </a:r>
            <a:r>
              <a:rPr lang="en-US" altLang="ko-Kore-KR" dirty="0"/>
              <a:t>output</a:t>
            </a:r>
            <a:r>
              <a:rPr lang="ko-Kore-KR" altLang="en-US" dirty="0"/>
              <a:t>과 </a:t>
            </a:r>
            <a:r>
              <a:rPr lang="en-US" altLang="ko-Kore-KR" dirty="0"/>
              <a:t>noise</a:t>
            </a:r>
            <a:r>
              <a:rPr lang="ko-Kore-KR" altLang="en-US" dirty="0"/>
              <a:t>가 들어간 </a:t>
            </a:r>
            <a:r>
              <a:rPr lang="en-US" altLang="ko-Kore-KR" dirty="0"/>
              <a:t>input</a:t>
            </a:r>
            <a:r>
              <a:rPr lang="ko-Kore-KR" altLang="en-US" dirty="0"/>
              <a:t>에 대한 </a:t>
            </a:r>
            <a:r>
              <a:rPr lang="en-US" altLang="ko-Kore-KR" dirty="0"/>
              <a:t>       </a:t>
            </a:r>
            <a:r>
              <a:rPr lang="ko-Kore-KR" altLang="en-US" dirty="0"/>
              <a:t>       </a:t>
            </a:r>
            <a:r>
              <a:rPr lang="en-US" altLang="ko-Kore-KR" dirty="0"/>
              <a:t>o</a:t>
            </a:r>
            <a:r>
              <a:rPr lang="en-US" altLang="ko-KR" dirty="0"/>
              <a:t>utput</a:t>
            </a:r>
            <a:r>
              <a:rPr lang="ko-KR" altLang="en-US" dirty="0"/>
              <a:t>에 대한 차이를 줄이도록 하는 학습 방법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kumimoji="1" lang="ko-Kore-KR" altLang="en-US" dirty="0"/>
              <a:t>계산량이 많음</a:t>
            </a:r>
            <a:endParaRPr kumimoji="1" lang="en-US" altLang="ko-Kore-KR" dirty="0"/>
          </a:p>
          <a:p>
            <a:pPr lvl="1"/>
            <a:r>
              <a:rPr lang="ko-Kore-KR" altLang="en-US" dirty="0"/>
              <a:t>특히</a:t>
            </a:r>
            <a:r>
              <a:rPr lang="en-US" altLang="ko-Kore-KR" dirty="0"/>
              <a:t>, Backward </a:t>
            </a:r>
            <a:r>
              <a:rPr lang="ko-Kore-KR" altLang="en-US" dirty="0"/>
              <a:t>계산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087493-F10E-8B43-B015-26161104E6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C6823E2-3BA9-0B45-9D33-1BAA2004BECC}"/>
              </a:ext>
            </a:extLst>
          </p:cNvPr>
          <p:cNvGrpSpPr/>
          <p:nvPr/>
        </p:nvGrpSpPr>
        <p:grpSpPr>
          <a:xfrm>
            <a:off x="3584848" y="1556792"/>
            <a:ext cx="5606008" cy="1257300"/>
            <a:chOff x="3584848" y="1556792"/>
            <a:chExt cx="5606008" cy="12573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F9D8243-8F08-6341-8492-B1C1D3660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7056" y="1556792"/>
              <a:ext cx="3733800" cy="12573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5F246AB-1E0E-9D49-8983-DA51CA510F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632"/>
            <a:stretch/>
          </p:blipFill>
          <p:spPr>
            <a:xfrm>
              <a:off x="3584848" y="1556792"/>
              <a:ext cx="1581944" cy="12573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92AE80-0E8E-8940-80C5-BE7E8E4F81E7}"/>
                </a:ext>
              </a:extLst>
            </p:cNvPr>
            <p:cNvSpPr txBox="1"/>
            <p:nvPr/>
          </p:nvSpPr>
          <p:spPr>
            <a:xfrm>
              <a:off x="5166792" y="1916832"/>
              <a:ext cx="290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=</a:t>
              </a:r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284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6D65D-53DC-3B49-96A7-C1BCDC5B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R3F Method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E4CDF9-06FE-334F-80C2-4A82D3D70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ore-KR" altLang="en-US" dirty="0"/>
              <a:t>전체적인 모델의 변화량을 제한해서</a:t>
            </a:r>
            <a:r>
              <a:rPr lang="en-US" altLang="ko-Kore-KR" dirty="0"/>
              <a:t>, Pretrained model</a:t>
            </a:r>
            <a:r>
              <a:rPr lang="ko-Kore-KR" altLang="en-US" dirty="0"/>
              <a:t>의 확률분포에서 크게 벗어나지 않도록 한다</a:t>
            </a:r>
            <a:r>
              <a:rPr lang="en-US" altLang="ko-Kore-KR" dirty="0"/>
              <a:t>.</a:t>
            </a:r>
          </a:p>
          <a:p>
            <a:endParaRPr kumimoji="1" lang="en-US" altLang="ko-Kore-KR" dirty="0"/>
          </a:p>
          <a:p>
            <a:endParaRPr lang="en-US" altLang="ko-Kore-KR" dirty="0"/>
          </a:p>
          <a:p>
            <a:endParaRPr kumimoji="1" lang="en-US" altLang="ko-Kore-KR" dirty="0"/>
          </a:p>
          <a:p>
            <a:endParaRPr lang="en-US" altLang="ko-Kore-KR" dirty="0"/>
          </a:p>
          <a:p>
            <a:endParaRPr kumimoji="1" lang="en-US" altLang="ko-Kore-KR" dirty="0"/>
          </a:p>
          <a:p>
            <a:r>
              <a:rPr lang="ko-Kore-KR" altLang="en-US" dirty="0"/>
              <a:t>여전히 </a:t>
            </a:r>
            <a:r>
              <a:rPr lang="en-US" altLang="ko-Kore-KR" dirty="0"/>
              <a:t>forward </a:t>
            </a:r>
            <a:r>
              <a:rPr lang="ko-Kore-KR" altLang="en-US" dirty="0"/>
              <a:t>계산을 두번 해야해서 계산량이 많지만</a:t>
            </a:r>
            <a:r>
              <a:rPr lang="en-US" altLang="ko-Kore-KR" dirty="0"/>
              <a:t>, </a:t>
            </a:r>
            <a:r>
              <a:rPr lang="ko-Kore-KR" altLang="en-US" dirty="0"/>
              <a:t>기존방법보다 적음</a:t>
            </a:r>
            <a:endParaRPr lang="en-US" altLang="ko-Kore-KR" dirty="0"/>
          </a:p>
          <a:p>
            <a:pPr lvl="1"/>
            <a:r>
              <a:rPr lang="en-US" altLang="ko-Kore-KR" dirty="0" err="1"/>
              <a:t>f,g</a:t>
            </a:r>
            <a:r>
              <a:rPr lang="en-US" altLang="ko-Kore-KR" dirty="0"/>
              <a:t> </a:t>
            </a:r>
            <a:r>
              <a:rPr lang="ko-Kore-KR" altLang="en-US" dirty="0"/>
              <a:t>두번</a:t>
            </a:r>
            <a:endParaRPr lang="en-US" altLang="ko-Kore-KR" dirty="0"/>
          </a:p>
          <a:p>
            <a:r>
              <a:rPr lang="en-US" altLang="ko-Kore-KR" dirty="0"/>
              <a:t>Extra Backward </a:t>
            </a:r>
            <a:r>
              <a:rPr lang="ko-Kore-KR" altLang="en-US" dirty="0"/>
              <a:t>계산이 필요치 않아 계산량이 줄음 </a:t>
            </a:r>
            <a:r>
              <a:rPr lang="en-US" altLang="ko-Kore-KR" dirty="0"/>
              <a:t>=</a:t>
            </a:r>
            <a:r>
              <a:rPr lang="en-US" altLang="ko-KR" dirty="0"/>
              <a:t>&gt; more efficient</a:t>
            </a:r>
          </a:p>
          <a:p>
            <a:r>
              <a:rPr lang="en-US" altLang="ko-Kore-KR" dirty="0"/>
              <a:t>+ </a:t>
            </a:r>
            <a:r>
              <a:rPr lang="ko-Kore-KR" altLang="en-US" dirty="0"/>
              <a:t>실험 했을 때</a:t>
            </a:r>
            <a:r>
              <a:rPr lang="en-US" altLang="ko-Kore-KR" dirty="0"/>
              <a:t>, </a:t>
            </a:r>
            <a:r>
              <a:rPr lang="ko-Kore-KR" altLang="en-US" dirty="0"/>
              <a:t>성능은 기존 방법과 차이가 없고</a:t>
            </a:r>
            <a:r>
              <a:rPr lang="en-US" altLang="ko-Kore-KR" dirty="0"/>
              <a:t>, </a:t>
            </a:r>
            <a:r>
              <a:rPr lang="ko-Kore-KR" altLang="en-US" dirty="0"/>
              <a:t>특히 </a:t>
            </a:r>
            <a:r>
              <a:rPr lang="en-US" altLang="ko-Kore-KR" dirty="0"/>
              <a:t>summarization</a:t>
            </a:r>
            <a:r>
              <a:rPr lang="ko-Kore-KR" altLang="en-US" dirty="0"/>
              <a:t>과 같은    </a:t>
            </a:r>
            <a:r>
              <a:rPr lang="en-US" altLang="ko-Kore-KR" dirty="0"/>
              <a:t>generation task</a:t>
            </a:r>
            <a:r>
              <a:rPr lang="ko-Kore-KR" altLang="en-US" dirty="0"/>
              <a:t>에서는 </a:t>
            </a:r>
            <a:r>
              <a:rPr lang="en-US" altLang="ko-Kore-KR" dirty="0" err="1"/>
              <a:t>sota</a:t>
            </a:r>
            <a:r>
              <a:rPr lang="ko-Kore-KR" altLang="en-US" dirty="0"/>
              <a:t>를 달성</a:t>
            </a:r>
            <a:endParaRPr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504175-3B28-2A4F-B563-B9CAD3B060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2A375E9-18D4-2E4B-A17F-2296184659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3"/>
          <a:stretch/>
        </p:blipFill>
        <p:spPr>
          <a:xfrm>
            <a:off x="376704" y="1969393"/>
            <a:ext cx="5586481" cy="8115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CF2F-FF07-B942-BA19-B82C29118354}"/>
                  </a:ext>
                </a:extLst>
              </p:cNvPr>
              <p:cNvSpPr txBox="1"/>
              <p:nvPr/>
            </p:nvSpPr>
            <p:spPr>
              <a:xfrm>
                <a:off x="380921" y="3070405"/>
                <a:ext cx="604867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ore-KR" dirty="0"/>
                  <a:t>g: fine tuning </a:t>
                </a:r>
                <a:r>
                  <a:rPr lang="ko-Kore-KR" altLang="en-US" dirty="0"/>
                  <a:t>함수</a:t>
                </a:r>
                <a:r>
                  <a:rPr lang="en-US" altLang="ko-Kore-KR" dirty="0"/>
                  <a:t>, f: </a:t>
                </a:r>
                <a:r>
                  <a:rPr lang="en-US" altLang="ko-KR" dirty="0"/>
                  <a:t>pretrain </a:t>
                </a:r>
                <a:r>
                  <a:rPr lang="ko-KR" altLang="en-US" dirty="0"/>
                  <a:t>함수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ore-KR" b="1" i="1" smtClean="0">
                        <a:latin typeface="Cambria Math" panose="02040503050406030204" pitchFamily="18" charset="0"/>
                      </a:rPr>
                      <m:t>𝑲</m:t>
                    </m:r>
                    <m:sSub>
                      <m:sSub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d>
                      <m:d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kumimoji="1" lang="en-US" altLang="ko-Kore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1" i="1" smtClean="0">
                        <a:latin typeface="Cambria Math" panose="02040503050406030204" pitchFamily="18" charset="0"/>
                      </a:rPr>
                      <m:t>𝑲𝑳</m:t>
                    </m:r>
                    <m:d>
                      <m:d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kumimoji="1" lang="en-US" altLang="ko-Kore-KR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ore-KR" b="1" i="1" smtClean="0">
                        <a:latin typeface="Cambria Math" panose="02040503050406030204" pitchFamily="18" charset="0"/>
                      </a:rPr>
                      <m:t>𝑲𝑳</m:t>
                    </m:r>
                    <m:d>
                      <m:d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kumimoji="1" lang="en-US" altLang="ko-Kore-KR" b="1" dirty="0"/>
                  <a:t> =&gt; symmetric KL divergence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ko-Kore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CF2F-FF07-B942-BA19-B82C29118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21" y="3070405"/>
                <a:ext cx="6048673" cy="954107"/>
              </a:xfrm>
              <a:prstGeom prst="rect">
                <a:avLst/>
              </a:prstGeom>
              <a:blipFill>
                <a:blip r:embed="rId3"/>
                <a:stretch>
                  <a:fillRect l="-209" t="-131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9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4F6EF-4B5B-D540-8E6D-EE845541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altLang="ko-Kore-KR" dirty="0"/>
              <a:t>symmetric KL divergence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1F5235D-47E3-6344-A2ED-32407851FB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ko-Kore-KR" altLang="en-US" dirty="0"/>
                  <a:t>원래 </a:t>
                </a:r>
                <a:r>
                  <a:rPr kumimoji="1" lang="en-US" altLang="ko-Kore-KR" dirty="0"/>
                  <a:t>KL divergence</a:t>
                </a:r>
                <a:r>
                  <a:rPr kumimoji="1" lang="ko-Kore-KR" altLang="en-US" dirty="0"/>
                  <a:t>는 </a:t>
                </a:r>
                <a:r>
                  <a:rPr lang="en-US" altLang="ko-Kore-KR" dirty="0"/>
                  <a:t>asymmetric</a:t>
                </a:r>
              </a:p>
              <a:p>
                <a:endParaRPr kumimoji="1" lang="en-US" altLang="ko-Kore-KR" dirty="0"/>
              </a:p>
              <a:p>
                <a:r>
                  <a:rPr lang="en-US" altLang="ko-Kore-KR" dirty="0"/>
                  <a:t>SMART</a:t>
                </a:r>
                <a:endParaRPr kumimoji="1" lang="en-US" altLang="ko-Kore-KR" dirty="0"/>
              </a:p>
              <a:p>
                <a:r>
                  <a:rPr kumimoji="1" lang="ko-Kore-KR" altLang="en-US" dirty="0"/>
                  <a:t>모델의 </a:t>
                </a:r>
                <a:r>
                  <a:rPr kumimoji="1" lang="en-US" altLang="ko-Kore-KR" dirty="0"/>
                  <a:t>smoothness</a:t>
                </a:r>
                <a:r>
                  <a:rPr kumimoji="1" lang="ko-Kore-KR" altLang="en-US" dirty="0"/>
                  <a:t>를 </a:t>
                </a:r>
                <a:r>
                  <a:rPr kumimoji="1" lang="en-US" altLang="ko-Kore-KR" dirty="0"/>
                  <a:t>control</a:t>
                </a:r>
                <a:r>
                  <a:rPr kumimoji="1" lang="ko-Kore-KR" altLang="en-US" dirty="0"/>
                  <a:t>하기 위해 정의한 것</a:t>
                </a:r>
                <a:endParaRPr kumimoji="1" lang="en-US" altLang="ko-Kore-KR" dirty="0"/>
              </a:p>
              <a:p>
                <a:pPr lvl="1"/>
                <a:r>
                  <a:rPr kumimoji="1" lang="en-US" altLang="ko-Kore-KR" dirty="0"/>
                  <a:t>Smoothness &lt;-&gt; </a:t>
                </a:r>
                <a:r>
                  <a:rPr lang="en-US" altLang="ko-Kore-KR" dirty="0"/>
                  <a:t>model complexity</a:t>
                </a:r>
                <a:endParaRPr kumimoji="1" lang="en-US" altLang="ko-Kore-KR" dirty="0"/>
              </a:p>
              <a:p>
                <a:pPr marL="0" indent="0">
                  <a:buNone/>
                </a:pPr>
                <a:endParaRPr kumimoji="1" lang="en-US" altLang="ko-Kore-KR" dirty="0"/>
              </a:p>
              <a:p>
                <a:pPr marL="0" indent="0">
                  <a:buNone/>
                </a:pPr>
                <a:endParaRPr lang="en-US" altLang="ko-Kore-KR" dirty="0"/>
              </a:p>
              <a:p>
                <a:pPr marL="0" indent="0">
                  <a:buNone/>
                </a:pPr>
                <a:endParaRPr kumimoji="1" lang="en-US" altLang="ko-Kore-KR" dirty="0"/>
              </a:p>
              <a:p>
                <a:pPr marL="0" indent="0">
                  <a:buNone/>
                </a:pPr>
                <a:endParaRPr lang="en-US" altLang="ko-Kore-KR" dirty="0"/>
              </a:p>
              <a:p>
                <a:pPr marL="0" indent="0">
                  <a:buNone/>
                </a:pPr>
                <a:endParaRPr kumimoji="1" lang="en-US" altLang="ko-Kore-KR" dirty="0"/>
              </a:p>
              <a:p>
                <a:pPr marL="0" indent="0">
                  <a:buNone/>
                </a:pPr>
                <a:endParaRPr lang="en-US" altLang="ko-Kore-KR" dirty="0"/>
              </a:p>
              <a:p>
                <a:pPr marL="0" indent="0">
                  <a:buNone/>
                </a:pPr>
                <a:endParaRPr kumimoji="1" lang="en-US" altLang="ko-Kore-KR" dirty="0"/>
              </a:p>
              <a:p>
                <a14:m>
                  <m:oMath xmlns:m="http://schemas.openxmlformats.org/officeDocument/2006/math">
                    <m:r>
                      <a:rPr lang="en-US" altLang="ko-Kore-KR" i="1">
                        <a:latin typeface="Cambria Math" panose="02040503050406030204" pitchFamily="18" charset="0"/>
                      </a:rPr>
                      <m:t>𝑲</m:t>
                    </m:r>
                    <m:sSub>
                      <m:sSubPr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d>
                      <m:dPr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altLang="ko-Kore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ore-KR" i="1">
                        <a:latin typeface="Cambria Math" panose="02040503050406030204" pitchFamily="18" charset="0"/>
                      </a:rPr>
                      <m:t>𝑲𝑳</m:t>
                    </m:r>
                    <m:d>
                      <m:dPr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altLang="ko-Kore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ore-KR" i="1">
                        <a:latin typeface="Cambria Math" panose="02040503050406030204" pitchFamily="18" charset="0"/>
                      </a:rPr>
                      <m:t>𝑲𝑳</m:t>
                    </m:r>
                    <m:d>
                      <m:dPr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endParaRPr lang="en-US" altLang="ko-Kore-KR" dirty="0"/>
              </a:p>
              <a:p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1F5235D-47E3-6344-A2ED-32407851FB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7" t="-72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CF50BE-CAD0-8346-AC79-59E6E3CD28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72027-76B7-3844-ACCB-EB36B8321624}"/>
              </a:ext>
            </a:extLst>
          </p:cNvPr>
          <p:cNvSpPr txBox="1"/>
          <p:nvPr/>
        </p:nvSpPr>
        <p:spPr>
          <a:xfrm>
            <a:off x="4659867" y="5934730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b="0" dirty="0">
                <a:hlinkClick r:id="rId4"/>
              </a:rPr>
              <a:t>SMART: Robust and Efficient Fine-Tuning for Pre-trained Natural Language Models through Principled Regularized Optimization </a:t>
            </a:r>
            <a:endParaRPr lang="en" altLang="ko-Kore-KR" b="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4155C99-C29D-7149-9179-1DB8336A8026}"/>
              </a:ext>
            </a:extLst>
          </p:cNvPr>
          <p:cNvGrpSpPr/>
          <p:nvPr/>
        </p:nvGrpSpPr>
        <p:grpSpPr>
          <a:xfrm>
            <a:off x="1928664" y="3212976"/>
            <a:ext cx="5616624" cy="2448272"/>
            <a:chOff x="560512" y="3356992"/>
            <a:chExt cx="3997251" cy="185025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2A95515-D213-CE4F-BEAB-82F07599A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512" y="3356992"/>
              <a:ext cx="3997251" cy="1850256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94E5279D-710A-D848-8FA1-FF1E63C3A5AA}"/>
                    </a:ext>
                  </a:extLst>
                </p14:cNvPr>
                <p14:cNvContentPartPr/>
                <p14:nvPr/>
              </p14:nvContentPartPr>
              <p14:xfrm>
                <a:off x="805355" y="4183567"/>
                <a:ext cx="681840" cy="3708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94E5279D-710A-D848-8FA1-FF1E63C3A5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2548" y="4156615"/>
                  <a:ext cx="707198" cy="4249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D7236E8D-8157-7E4B-811A-608BCF96EA1E}"/>
                    </a:ext>
                  </a:extLst>
                </p14:cNvPr>
                <p14:cNvContentPartPr/>
                <p14:nvPr/>
              </p14:nvContentPartPr>
              <p14:xfrm>
                <a:off x="1487915" y="4114807"/>
                <a:ext cx="120960" cy="813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D7236E8D-8157-7E4B-811A-608BCF96EA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75101" y="4087596"/>
                  <a:ext cx="146331" cy="1355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DE53F5ED-4266-514F-A27C-13B8AAE30616}"/>
                    </a:ext>
                  </a:extLst>
                </p14:cNvPr>
                <p14:cNvContentPartPr/>
                <p14:nvPr/>
              </p14:nvContentPartPr>
              <p14:xfrm>
                <a:off x="1496915" y="4014007"/>
                <a:ext cx="99720" cy="1306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DE53F5ED-4266-514F-A27C-13B8AAE3061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84321" y="3986782"/>
                  <a:ext cx="125164" cy="1848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6C5EF89-10EE-4446-973F-5C457D8B269F}"/>
                    </a:ext>
                  </a:extLst>
                </p14:cNvPr>
                <p14:cNvContentPartPr/>
                <p14:nvPr/>
              </p14:nvContentPartPr>
              <p14:xfrm>
                <a:off x="2218959" y="4196167"/>
                <a:ext cx="681840" cy="3708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6C5EF89-10EE-4446-973F-5C457D8B269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06152" y="4169215"/>
                  <a:ext cx="707198" cy="4249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F6557560-21B5-1441-82E2-52FD7E6B6728}"/>
                    </a:ext>
                  </a:extLst>
                </p14:cNvPr>
                <p14:cNvContentPartPr/>
                <p14:nvPr/>
              </p14:nvContentPartPr>
              <p14:xfrm>
                <a:off x="2910519" y="4026607"/>
                <a:ext cx="99720" cy="1306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F6557560-21B5-1441-82E2-52FD7E6B672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97925" y="3999382"/>
                  <a:ext cx="125164" cy="1848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CA6F7226-9E3F-DC46-A5B8-5C32C9914F1B}"/>
                    </a:ext>
                  </a:extLst>
                </p14:cNvPr>
                <p14:cNvContentPartPr/>
                <p14:nvPr/>
              </p14:nvContentPartPr>
              <p14:xfrm>
                <a:off x="3623261" y="4196167"/>
                <a:ext cx="681840" cy="3708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CA6F7226-9E3F-DC46-A5B8-5C32C9914F1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10454" y="4169215"/>
                  <a:ext cx="707198" cy="4249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F016DB90-0F7E-F24B-BD94-22E36F224053}"/>
                    </a:ext>
                  </a:extLst>
                </p14:cNvPr>
                <p14:cNvContentPartPr/>
                <p14:nvPr/>
              </p14:nvContentPartPr>
              <p14:xfrm>
                <a:off x="4314821" y="4026607"/>
                <a:ext cx="99720" cy="1306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F016DB90-0F7E-F24B-BD94-22E36F22405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02227" y="3999382"/>
                  <a:ext cx="125164" cy="1848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DA06196B-6B1C-E344-85CC-EB4EBA69A586}"/>
                    </a:ext>
                  </a:extLst>
                </p14:cNvPr>
                <p14:cNvContentPartPr/>
                <p14:nvPr/>
              </p14:nvContentPartPr>
              <p14:xfrm>
                <a:off x="2916395" y="4053247"/>
                <a:ext cx="116640" cy="11592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DA06196B-6B1C-E344-85CC-EB4EBA69A5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03834" y="4026308"/>
                  <a:ext cx="142019" cy="1700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A14D49CE-B52C-A549-BE90-46E528CCF017}"/>
                    </a:ext>
                  </a:extLst>
                </p14:cNvPr>
                <p14:cNvContentPartPr/>
                <p14:nvPr/>
              </p14:nvContentPartPr>
              <p14:xfrm>
                <a:off x="4300955" y="4215967"/>
                <a:ext cx="143640" cy="997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A14D49CE-B52C-A549-BE90-46E528CCF01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88153" y="4188721"/>
                  <a:ext cx="168988" cy="153939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82630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A09CD-2B0C-8647-BE65-8F914295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Experiment </a:t>
            </a:r>
            <a:endParaRPr kumimoji="1" lang="ko-Kore-KR" altLang="en-US" dirty="0"/>
          </a:p>
        </p:txBody>
      </p:sp>
      <p:pic>
        <p:nvPicPr>
          <p:cNvPr id="6" name="내용 개체 틀 5" descr="테이블이(가) 표시된 사진&#10;&#10;자동 생성된 설명">
            <a:extLst>
              <a:ext uri="{FF2B5EF4-FFF2-40B4-BE49-F238E27FC236}">
                <a16:creationId xmlns:a16="http://schemas.microsoft.com/office/drawing/2014/main" id="{A1D18642-CDD5-E24D-8E7E-BB45B8602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48" y="1759744"/>
            <a:ext cx="9292415" cy="3168352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BF76DF-1757-4448-8AB4-AE395BBE39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6DB3E-4CE5-C94D-8F23-461C037A8B8E}"/>
              </a:ext>
            </a:extLst>
          </p:cNvPr>
          <p:cNvSpPr txBox="1"/>
          <p:nvPr/>
        </p:nvSpPr>
        <p:spPr>
          <a:xfrm>
            <a:off x="344488" y="5085184"/>
            <a:ext cx="80782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b="0" dirty="0"/>
              <a:t>STD : traditional finetuning with </a:t>
            </a:r>
            <a:r>
              <a:rPr lang="en-US" altLang="ko-Kore-KR" b="0" dirty="0" err="1"/>
              <a:t>RoBERTa</a:t>
            </a:r>
            <a:endParaRPr lang="en-US" altLang="ko-Kore-K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0" dirty="0"/>
              <a:t>STD++ : </a:t>
            </a:r>
            <a:r>
              <a:rPr lang="en-US" altLang="ko-Kore-KR" b="0" dirty="0"/>
              <a:t>Adam</a:t>
            </a:r>
            <a:r>
              <a:rPr lang="ko-Kore-KR" altLang="en-US" b="0" dirty="0"/>
              <a:t>의 </a:t>
            </a:r>
            <a:r>
              <a:rPr lang="en-US" altLang="ko-Kore-KR" b="0" dirty="0"/>
              <a:t>bias correction</a:t>
            </a:r>
            <a:r>
              <a:rPr lang="ko-Kore-KR" altLang="en-US" b="0" dirty="0"/>
              <a:t>을 쓴 </a:t>
            </a:r>
            <a:r>
              <a:rPr lang="en-US" altLang="ko-Kore-KR" b="0" dirty="0"/>
              <a:t>STD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0" dirty="0" err="1"/>
              <a:t>FreeLB</a:t>
            </a:r>
            <a:r>
              <a:rPr kumimoji="1" lang="en-US" altLang="ko-Kore-KR" b="0" dirty="0"/>
              <a:t> </a:t>
            </a:r>
            <a:r>
              <a:rPr kumimoji="1" lang="en-US" altLang="ko-KR" b="0" dirty="0"/>
              <a:t>: adversarial loss</a:t>
            </a:r>
            <a:r>
              <a:rPr kumimoji="1" lang="ko-KR" altLang="en-US" b="0" dirty="0" err="1"/>
              <a:t>를</a:t>
            </a:r>
            <a:r>
              <a:rPr kumimoji="1" lang="ko-KR" altLang="en-US" b="0" dirty="0"/>
              <a:t> 사용하여 </a:t>
            </a:r>
            <a:r>
              <a:rPr kumimoji="1" lang="en-US" altLang="ko-KR" b="0" dirty="0"/>
              <a:t>re</a:t>
            </a:r>
            <a:r>
              <a:rPr lang="en-US" altLang="ko-KR" b="0" dirty="0"/>
              <a:t>presentational collapse</a:t>
            </a:r>
            <a:r>
              <a:rPr lang="ko-KR" altLang="en-US" b="0" dirty="0" err="1"/>
              <a:t>를</a:t>
            </a:r>
            <a:r>
              <a:rPr lang="ko-KR" altLang="en-US" b="0" dirty="0"/>
              <a:t> 줄이고자 한 방법</a:t>
            </a:r>
            <a:endParaRPr kumimoji="1" lang="en-US" altLang="ko-Kore-K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b="0" dirty="0"/>
              <a:t>SMART </a:t>
            </a:r>
            <a:r>
              <a:rPr lang="en-US" altLang="ko-KR" b="0" dirty="0"/>
              <a:t>: </a:t>
            </a:r>
            <a:r>
              <a:rPr lang="en-US" altLang="ko-KR" b="0" dirty="0" err="1"/>
              <a:t>smmothness</a:t>
            </a:r>
            <a:r>
              <a:rPr lang="en-US" altLang="ko-KR" b="0" dirty="0"/>
              <a:t> inducing adversarial regularization </a:t>
            </a:r>
            <a:endParaRPr lang="en-US" altLang="ko-Kore-K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0" dirty="0"/>
              <a:t>R4F : </a:t>
            </a:r>
            <a:r>
              <a:rPr lang="en-US" altLang="ko-Kore-KR" b="0" dirty="0"/>
              <a:t>R3F</a:t>
            </a:r>
            <a:r>
              <a:rPr lang="ko-Kore-KR" altLang="en-US" b="0" dirty="0"/>
              <a:t>에 </a:t>
            </a:r>
            <a:r>
              <a:rPr lang="en-US" altLang="ko-Kore-KR" b="0" dirty="0"/>
              <a:t>constraint</a:t>
            </a:r>
            <a:r>
              <a:rPr lang="ko-Kore-KR" altLang="en-US" b="0" dirty="0"/>
              <a:t> 하나 더 추가한 것</a:t>
            </a:r>
            <a:r>
              <a:rPr lang="en-US" altLang="ko-Kore-KR" b="0" dirty="0"/>
              <a:t> </a:t>
            </a:r>
            <a:r>
              <a:rPr lang="en-US" altLang="ko-KR" b="0" dirty="0"/>
              <a:t>(smoothness</a:t>
            </a:r>
            <a:r>
              <a:rPr lang="ko-KR" altLang="en-US" b="0" dirty="0" err="1"/>
              <a:t>를</a:t>
            </a:r>
            <a:r>
              <a:rPr lang="ko-KR" altLang="en-US" b="0" dirty="0"/>
              <a:t> </a:t>
            </a:r>
            <a:r>
              <a:rPr lang="en-US" altLang="ko-KR" b="0" dirty="0"/>
              <a:t>control</a:t>
            </a:r>
            <a:r>
              <a:rPr lang="ko-KR" altLang="en-US" b="0" dirty="0"/>
              <a:t>하는 </a:t>
            </a:r>
            <a:r>
              <a:rPr lang="en-US" altLang="ko-KR" b="0" dirty="0"/>
              <a:t>constraint </a:t>
            </a:r>
            <a:r>
              <a:rPr lang="ko-KR" altLang="en-US" b="0" dirty="0"/>
              <a:t>추가</a:t>
            </a:r>
            <a:r>
              <a:rPr lang="en-US" altLang="ko-KR" b="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57E9B5-F889-8A46-A4FF-E45113F8B9EE}"/>
              </a:ext>
            </a:extLst>
          </p:cNvPr>
          <p:cNvSpPr txBox="1"/>
          <p:nvPr/>
        </p:nvSpPr>
        <p:spPr>
          <a:xfrm>
            <a:off x="2324709" y="1415281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Best case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844784-4455-0A43-86B4-6954205967D2}"/>
              </a:ext>
            </a:extLst>
          </p:cNvPr>
          <p:cNvSpPr txBox="1"/>
          <p:nvPr/>
        </p:nvSpPr>
        <p:spPr>
          <a:xfrm>
            <a:off x="6910538" y="1415280"/>
            <a:ext cx="1584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Median case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96804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0C7DD-DC0F-E84A-8C4B-DF831EC7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Experiment </a:t>
            </a:r>
            <a:endParaRPr kumimoji="1" lang="ko-Kore-KR" altLang="en-US" dirty="0"/>
          </a:p>
        </p:txBody>
      </p:sp>
      <p:pic>
        <p:nvPicPr>
          <p:cNvPr id="6" name="내용 개체 틀 5" descr="테이블이(가) 표시된 사진&#10;&#10;자동 생성된 설명">
            <a:extLst>
              <a:ext uri="{FF2B5EF4-FFF2-40B4-BE49-F238E27FC236}">
                <a16:creationId xmlns:a16="http://schemas.microsoft.com/office/drawing/2014/main" id="{43A5F068-810D-A44F-ABB8-A53B7AE56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8" y="1380985"/>
            <a:ext cx="7464341" cy="2424612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948C8C-D2B2-BF4A-A88E-3EF173BDBB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687B273A-CFFC-D74F-B3BE-47D2363CD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5" y="4144295"/>
            <a:ext cx="8109657" cy="20021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A08F31-B65E-7F40-AEF9-22FC25D180F3}"/>
              </a:ext>
            </a:extLst>
          </p:cNvPr>
          <p:cNvSpPr txBox="1"/>
          <p:nvPr/>
        </p:nvSpPr>
        <p:spPr>
          <a:xfrm>
            <a:off x="443990" y="3832774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Cross-lingual NLI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CA9E8-3E04-B044-8E4F-C8ED043D7D81}"/>
              </a:ext>
            </a:extLst>
          </p:cNvPr>
          <p:cNvSpPr txBox="1"/>
          <p:nvPr/>
        </p:nvSpPr>
        <p:spPr>
          <a:xfrm>
            <a:off x="416495" y="6150173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Summarization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29323298"/>
      </p:ext>
    </p:extLst>
  </p:cSld>
  <p:clrMapOvr>
    <a:masterClrMapping/>
  </p:clrMapOvr>
</p:sld>
</file>

<file path=ppt/theme/theme1.xml><?xml version="1.0" encoding="utf-8"?>
<a:theme xmlns:a="http://schemas.openxmlformats.org/drawingml/2006/main" name="XcodeSourceContro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15942</TotalTime>
  <Words>560</Words>
  <Application>Microsoft Macintosh PowerPoint</Application>
  <PresentationFormat>A4 용지(210x297mm)</PresentationFormat>
  <Paragraphs>122</Paragraphs>
  <Slides>10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Monotype Sorts</vt:lpstr>
      <vt:lpstr>Times New Roman</vt:lpstr>
      <vt:lpstr>Wingdings</vt:lpstr>
      <vt:lpstr>XcodeSourceControl</vt:lpstr>
      <vt:lpstr>R3F</vt:lpstr>
      <vt:lpstr>R3F</vt:lpstr>
      <vt:lpstr>Background</vt:lpstr>
      <vt:lpstr>Introduction</vt:lpstr>
      <vt:lpstr>기존 방법</vt:lpstr>
      <vt:lpstr>R3F Method</vt:lpstr>
      <vt:lpstr>symmetric KL divergence</vt:lpstr>
      <vt:lpstr>Experiment </vt:lpstr>
      <vt:lpstr>Experiment 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 I  (Xcode and Source Control )</dc:title>
  <dc:creator>i7KOO</dc:creator>
  <cp:lastModifiedBy>최예린</cp:lastModifiedBy>
  <cp:revision>1035</cp:revision>
  <cp:lastPrinted>2018-01-22T13:46:10Z</cp:lastPrinted>
  <dcterms:created xsi:type="dcterms:W3CDTF">2013-03-03T01:08:41Z</dcterms:created>
  <dcterms:modified xsi:type="dcterms:W3CDTF">2023-03-15T01:37:57Z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F:\2017\KAIST과제\2차워크샵20170720\로봇과제 DQN 대화관리기 발표자료 20170720v2.pptx</vt:lpwstr>
  </property>
</Properties>
</file>