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8" r:id="rId2"/>
    <p:sldId id="310" r:id="rId3"/>
    <p:sldId id="311" r:id="rId4"/>
    <p:sldId id="313" r:id="rId5"/>
    <p:sldId id="321" r:id="rId6"/>
    <p:sldId id="314" r:id="rId7"/>
    <p:sldId id="316" r:id="rId8"/>
    <p:sldId id="322" r:id="rId9"/>
    <p:sldId id="317" r:id="rId10"/>
    <p:sldId id="325" r:id="rId11"/>
    <p:sldId id="326" r:id="rId12"/>
    <p:sldId id="323" r:id="rId13"/>
    <p:sldId id="331" r:id="rId14"/>
    <p:sldId id="333" r:id="rId15"/>
    <p:sldId id="329" r:id="rId16"/>
    <p:sldId id="327" r:id="rId17"/>
    <p:sldId id="318" r:id="rId18"/>
    <p:sldId id="319" r:id="rId19"/>
    <p:sldId id="328" r:id="rId20"/>
    <p:sldId id="320" r:id="rId21"/>
    <p:sldId id="332" r:id="rId22"/>
    <p:sldId id="309" r:id="rId23"/>
  </p:sldIdLst>
  <p:sldSz cx="9906000" cy="6858000" type="A4"/>
  <p:notesSz cx="6645275" cy="9777413"/>
  <p:defaultTextStyle>
    <a:defPPr>
      <a:defRPr lang="ko-KR"/>
    </a:defPPr>
    <a:lvl1pPr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1pPr>
    <a:lvl2pPr marL="4572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2pPr>
    <a:lvl3pPr marL="9144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3pPr>
    <a:lvl4pPr marL="13716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4pPr>
    <a:lvl5pPr marL="18288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5pPr>
    <a:lvl6pPr marL="2286000" algn="l" defTabSz="914400" rtl="0" eaLnBrk="1" latinLnBrk="1" hangingPunct="1">
      <a:defRPr kumimoji="1" sz="1400" b="1" kern="1200">
        <a:solidFill>
          <a:schemeClr val="tx1"/>
        </a:solidFill>
        <a:latin typeface="Arial" charset="0"/>
        <a:ea typeface="돋움" pitchFamily="50" charset="-127"/>
        <a:cs typeface="+mn-cs"/>
      </a:defRPr>
    </a:lvl6pPr>
    <a:lvl7pPr marL="2743200" algn="l" defTabSz="914400" rtl="0" eaLnBrk="1" latinLnBrk="1" hangingPunct="1">
      <a:defRPr kumimoji="1" sz="1400" b="1" kern="1200">
        <a:solidFill>
          <a:schemeClr val="tx1"/>
        </a:solidFill>
        <a:latin typeface="Arial" charset="0"/>
        <a:ea typeface="돋움" pitchFamily="50" charset="-127"/>
        <a:cs typeface="+mn-cs"/>
      </a:defRPr>
    </a:lvl7pPr>
    <a:lvl8pPr marL="3200400" algn="l" defTabSz="914400" rtl="0" eaLnBrk="1" latinLnBrk="1" hangingPunct="1">
      <a:defRPr kumimoji="1" sz="1400" b="1" kern="1200">
        <a:solidFill>
          <a:schemeClr val="tx1"/>
        </a:solidFill>
        <a:latin typeface="Arial" charset="0"/>
        <a:ea typeface="돋움" pitchFamily="50" charset="-127"/>
        <a:cs typeface="+mn-cs"/>
      </a:defRPr>
    </a:lvl8pPr>
    <a:lvl9pPr marL="3657600" algn="l" defTabSz="914400" rtl="0" eaLnBrk="1" latinLnBrk="1" hangingPunct="1">
      <a:defRPr kumimoji="1" sz="1400" b="1" kern="1200">
        <a:solidFill>
          <a:schemeClr val="tx1"/>
        </a:solidFill>
        <a:latin typeface="Arial" charset="0"/>
        <a:ea typeface="돋움"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12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FF"/>
    <a:srgbClr val="00CC00"/>
    <a:srgbClr val="FC0128"/>
    <a:srgbClr val="FF7C80"/>
    <a:srgbClr val="737373"/>
    <a:srgbClr val="009900"/>
    <a:srgbClr val="99FFCC"/>
    <a:srgbClr val="F1ADAB"/>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4" autoAdjust="0"/>
    <p:restoredTop sz="91921" autoAdjust="0"/>
  </p:normalViewPr>
  <p:slideViewPr>
    <p:cSldViewPr>
      <p:cViewPr varScale="1">
        <p:scale>
          <a:sx n="182" d="100"/>
          <a:sy n="182" d="100"/>
        </p:scale>
        <p:origin x="2288" y="168"/>
      </p:cViewPr>
      <p:guideLst>
        <p:guide orient="horz" pos="2160"/>
        <p:guide pos="1296"/>
      </p:guideLst>
    </p:cSldViewPr>
  </p:slideViewPr>
  <p:outlineViewPr>
    <p:cViewPr>
      <p:scale>
        <a:sx n="33" d="100"/>
        <a:sy n="33" d="100"/>
      </p:scale>
      <p:origin x="0" y="0"/>
    </p:cViewPr>
  </p:outlineViewPr>
  <p:notesTextViewPr>
    <p:cViewPr>
      <p:scale>
        <a:sx n="240" d="100"/>
        <a:sy n="240" d="100"/>
      </p:scale>
      <p:origin x="0" y="0"/>
    </p:cViewPr>
  </p:notesTextViewPr>
  <p:sorterViewPr>
    <p:cViewPr varScale="1">
      <p:scale>
        <a:sx n="100" d="100"/>
        <a:sy n="100" d="100"/>
      </p:scale>
      <p:origin x="0" y="0"/>
    </p:cViewPr>
  </p:sorterViewPr>
  <p:notesViewPr>
    <p:cSldViewPr>
      <p:cViewPr varScale="1">
        <p:scale>
          <a:sx n="92" d="100"/>
          <a:sy n="92" d="100"/>
        </p:scale>
        <p:origin x="327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0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099" name="Rectangle 3"/>
          <p:cNvSpPr>
            <a:spLocks noGrp="1" noChangeArrowheads="1"/>
          </p:cNvSpPr>
          <p:nvPr>
            <p:ph type="dt" sz="quarter" idx="1"/>
          </p:nvPr>
        </p:nvSpPr>
        <p:spPr bwMode="auto">
          <a:xfrm>
            <a:off x="37782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919163">
              <a:defRPr sz="1000" b="0" i="1">
                <a:latin typeface="Arial" pitchFamily="34" charset="0"/>
              </a:defRPr>
            </a:lvl1pPr>
          </a:lstStyle>
          <a:p>
            <a:pPr>
              <a:defRPr/>
            </a:pPr>
            <a:endParaRPr lang="en-US" altLang="ko-KR"/>
          </a:p>
        </p:txBody>
      </p:sp>
      <p:sp>
        <p:nvSpPr>
          <p:cNvPr id="4100" name="Rectangle 4"/>
          <p:cNvSpPr>
            <a:spLocks noGrp="1" noChangeArrowheads="1"/>
          </p:cNvSpPr>
          <p:nvPr>
            <p:ph type="ftr" sz="quarter" idx="2"/>
          </p:nvPr>
        </p:nvSpPr>
        <p:spPr bwMode="auto">
          <a:xfrm>
            <a:off x="-190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101" name="Rectangle 5"/>
          <p:cNvSpPr>
            <a:spLocks noGrp="1" noChangeArrowheads="1"/>
          </p:cNvSpPr>
          <p:nvPr>
            <p:ph type="sldNum" sz="quarter" idx="3"/>
          </p:nvPr>
        </p:nvSpPr>
        <p:spPr bwMode="auto">
          <a:xfrm>
            <a:off x="37782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919163">
              <a:defRPr sz="1000" b="0" i="1">
                <a:latin typeface="Arial" pitchFamily="34" charset="0"/>
              </a:defRPr>
            </a:lvl1pPr>
          </a:lstStyle>
          <a:p>
            <a:pPr>
              <a:defRPr/>
            </a:pPr>
            <a:fld id="{B7A15F01-B463-4F81-BA24-A997AA7F94AF}" type="slidenum">
              <a:rPr lang="en-US" altLang="ko-KR"/>
              <a:pPr>
                <a:defRPr/>
              </a:pPr>
              <a:t>‹#›</a:t>
            </a:fld>
            <a:endParaRPr lang="en-US" altLang="ko-KR"/>
          </a:p>
        </p:txBody>
      </p:sp>
    </p:spTree>
    <p:extLst>
      <p:ext uri="{BB962C8B-B14F-4D97-AF65-F5344CB8AC3E}">
        <p14:creationId xmlns:p14="http://schemas.microsoft.com/office/powerpoint/2010/main" val="21139765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39.913"/>
    </inkml:context>
    <inkml:brush xml:id="br0">
      <inkml:brushProperty name="width" value="0.05" units="cm"/>
      <inkml:brushProperty name="height" value="0.05" units="cm"/>
      <inkml:brushProperty name="color" value="#FFFFFF"/>
    </inkml:brush>
  </inkml:definitions>
  <inkml:trace contextRef="#ctx0" brushRef="#br0">318 7 24575,'-12'-3'0,"2"3"0,-5-3 0,-4 3 0,-4 0 0,-13 0 0,-4 4 0,-1-3 0,-2 7 0,19-7 0,6 5 0,10-5 0,-1 1 0,3-2 0,-2 0 0,5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40.712"/>
    </inkml:context>
    <inkml:brush xml:id="br0">
      <inkml:brushProperty name="width" value="0.05" units="cm"/>
      <inkml:brushProperty name="height" value="0.05" units="cm"/>
      <inkml:brushProperty name="color" value="#FFFFFF"/>
    </inkml:brush>
  </inkml:definitions>
  <inkml:trace contextRef="#ctx0" brushRef="#br0">425 29 24575,'-6'0'0,"1"2"0,-4-1 0,0 4 0,-7-4 0,-12 2 0,0-3 0,-22-5 0,-3-1 0,-8-3 0,-4-2 0,27 6 0,5 1 0,23 4 0,2 0 0,5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41.668"/>
    </inkml:context>
    <inkml:brush xml:id="br0">
      <inkml:brushProperty name="width" value="0.05" units="cm"/>
      <inkml:brushProperty name="height" value="0.05" units="cm"/>
      <inkml:brushProperty name="color" value="#FFFFFF"/>
    </inkml:brush>
  </inkml:definitions>
  <inkml:trace contextRef="#ctx0" brushRef="#br0">1 0 24575,'71'36'0,"-6"-2"0,-51-23 0,8 5 0,-15-15 0,11 11 0,-11-8 0,8 5 0,-8-3 0,-1-3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44.188"/>
    </inkml:context>
    <inkml:brush xml:id="br0">
      <inkml:brushProperty name="width" value="0.05" units="cm"/>
      <inkml:brushProperty name="height" value="0.05" units="cm"/>
      <inkml:brushProperty name="color" value="#FFFFFF"/>
    </inkml:brush>
  </inkml:definitions>
  <inkml:trace contextRef="#ctx0" brushRef="#br0">270 1 24575,'-23'11'0,"5"-4"0,-22 22 0,5-13 0,-2 14 0,9-17 0,10 4 0,6-7 0,3-1 0,-3 0 0,8-4 0,-7 1 0,8 0 0,-6 0 0,4-3 0,2-1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48.609"/>
    </inkml:context>
    <inkml:brush xml:id="br0">
      <inkml:brushProperty name="width" value="0.05" units="cm"/>
      <inkml:brushProperty name="height" value="0.05" units="cm"/>
      <inkml:brushProperty name="color" value="#FFFFFF"/>
    </inkml:brush>
  </inkml:definitions>
  <inkml:trace contextRef="#ctx0" brushRef="#br0">0 20 24575,'9'0'0,"14"0"0,14 0 0,15 0 0,6 0 0,8 0 0,1 0 0,-6 0 0,-9 0 0,-20 0 0,-14 0 0,-7 0 0,-6 0 0,4 0 0,21 0 0,-4 0 0,36-5 0,-6 4 0,11-4 0,-21 5 0,-17 0 0,-37 0 0,-13-4 0,-47 3 0,-6-3 0,-5 4 0,27 0 0,31 3 0,18-3 0,4 5 0,1-4 0,-2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38.990"/>
    </inkml:context>
    <inkml:brush xml:id="br0">
      <inkml:brushProperty name="width" value="0.05" units="cm"/>
      <inkml:brushProperty name="height" value="0.05" units="cm"/>
      <inkml:brushProperty name="color" value="#FFFFFF"/>
    </inkml:brush>
  </inkml:definitions>
  <inkml:trace contextRef="#ctx0" brushRef="#br0">330 1 24575,'-12'0'0,"-1"0"0,-19 0 0,-6 4 0,-15 1 0,-11 10 0,17-5 0,3 1 0,23-5 0,15-5 0,6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37.159"/>
    </inkml:context>
    <inkml:brush xml:id="br0">
      <inkml:brushProperty name="width" value="0.05" units="cm"/>
      <inkml:brushProperty name="height" value="0.05" units="cm"/>
      <inkml:brushProperty name="color" value="#FFFFFF"/>
    </inkml:brush>
  </inkml:definitions>
  <inkml:trace contextRef="#ctx0" brushRef="#br0">296 0 24575,'-13'10'0,"-7"9"0,-15 9 0,-15 11 0,7-10 0,-4 8 0,19-20 0,0 7 0,14-14 0,2-1 0,9-6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38.214"/>
    </inkml:context>
    <inkml:brush xml:id="br0">
      <inkml:brushProperty name="width" value="0.05" units="cm"/>
      <inkml:brushProperty name="height" value="0.05" units="cm"/>
      <inkml:brushProperty name="color" value="#FFFFFF"/>
    </inkml:brush>
  </inkml:definitions>
  <inkml:trace contextRef="#ctx0" brushRef="#br0">459 0 24575,'-8'0'0,"-12"12"0,-15 0 0,-7 5 0,-22 7 0,0 4 0,2 3 0,12-1 0,25-11 0,13-11 0,6 0 0,1-5 0,-1 5 0,0-4 0,3 4 0,-2-5 0,-1 5 0,-3-4 0,-4 7 0,4-10 0,3 5 0,4-6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2T01:22:51.692"/>
    </inkml:context>
    <inkml:brush xml:id="br0">
      <inkml:brushProperty name="width" value="0.05" units="cm"/>
      <inkml:brushProperty name="height" value="0.05" units="cm"/>
      <inkml:brushProperty name="color" value="#FFFFFF"/>
    </inkml:brush>
  </inkml:definitions>
  <inkml:trace contextRef="#ctx0" brushRef="#br0">192 0 24575,'-13'0'0,"-5"4"0,-15 0 0,8 1 0,-10 6 0,20-9 0,-3 5 0,10-5 0,5 1 0,-2 0 0,2 0 0,0-1 0,-2-1 0,2 3 0,1-3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1" name="Rectangle 3"/>
          <p:cNvSpPr>
            <a:spLocks noGrp="1" noChangeArrowheads="1"/>
          </p:cNvSpPr>
          <p:nvPr>
            <p:ph type="dt" idx="1"/>
          </p:nvPr>
        </p:nvSpPr>
        <p:spPr bwMode="auto">
          <a:xfrm>
            <a:off x="3765550"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889000">
              <a:defRPr sz="1000" b="0" i="1">
                <a:latin typeface="Arial" pitchFamily="34" charset="0"/>
              </a:defRPr>
            </a:lvl1pPr>
          </a:lstStyle>
          <a:p>
            <a:pPr>
              <a:defRPr/>
            </a:pPr>
            <a:endParaRPr lang="en-US" altLang="ko-KR"/>
          </a:p>
        </p:txBody>
      </p:sp>
      <p:sp>
        <p:nvSpPr>
          <p:cNvPr id="48132" name="Rectangle 4"/>
          <p:cNvSpPr>
            <a:spLocks noGrp="1" noRot="1" noChangeAspect="1" noChangeArrowheads="1" noTextEdit="1"/>
          </p:cNvSpPr>
          <p:nvPr>
            <p:ph type="sldImg" idx="2"/>
          </p:nvPr>
        </p:nvSpPr>
        <p:spPr bwMode="auto">
          <a:xfrm>
            <a:off x="685800" y="742950"/>
            <a:ext cx="5273675" cy="3651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87413" y="4645025"/>
            <a:ext cx="4870450" cy="4398963"/>
          </a:xfrm>
          <a:prstGeom prst="rect">
            <a:avLst/>
          </a:prstGeom>
          <a:noFill/>
          <a:ln w="9525">
            <a:noFill/>
            <a:miter lim="800000"/>
            <a:headEnd/>
            <a:tailEnd/>
          </a:ln>
          <a:effectLst/>
        </p:spPr>
        <p:txBody>
          <a:bodyPr vert="horz" wrap="square" lIns="90814" tIns="45407" rIns="90814" bIns="45407" numCol="1" anchor="t" anchorCtr="0" compatLnSpc="1">
            <a:prstTxWarp prst="textNoShape">
              <a:avLst/>
            </a:prstTxWarp>
          </a:bodyPr>
          <a:lstStyle/>
          <a:p>
            <a:pPr lvl="0"/>
            <a:r>
              <a:rPr lang="ko-KR" altLang="en-US" noProof="0"/>
              <a:t>마스터 문자열 유형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054" name="Rectangle 6"/>
          <p:cNvSpPr>
            <a:spLocks noGrp="1" noChangeArrowheads="1"/>
          </p:cNvSpPr>
          <p:nvPr>
            <p:ph type="ftr" sz="quarter" idx="4"/>
          </p:nvPr>
        </p:nvSpPr>
        <p:spPr bwMode="auto">
          <a:xfrm>
            <a:off x="-1588"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5" name="Rectangle 7"/>
          <p:cNvSpPr>
            <a:spLocks noGrp="1" noChangeArrowheads="1"/>
          </p:cNvSpPr>
          <p:nvPr>
            <p:ph type="sldNum" sz="quarter" idx="5"/>
          </p:nvPr>
        </p:nvSpPr>
        <p:spPr bwMode="auto">
          <a:xfrm>
            <a:off x="3765550"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889000">
              <a:defRPr sz="1000" b="0" i="1">
                <a:latin typeface="Arial" pitchFamily="34" charset="0"/>
              </a:defRPr>
            </a:lvl1pPr>
          </a:lstStyle>
          <a:p>
            <a:pPr>
              <a:defRPr/>
            </a:pPr>
            <a:fld id="{1B1C82E0-4972-4786-BE92-922525F7870D}" type="slidenum">
              <a:rPr lang="en-US" altLang="ko-KR"/>
              <a:pPr>
                <a:defRPr/>
              </a:pPr>
              <a:t>‹#›</a:t>
            </a:fld>
            <a:endParaRPr lang="en-US" altLang="ko-KR"/>
          </a:p>
        </p:txBody>
      </p:sp>
    </p:spTree>
    <p:extLst>
      <p:ext uri="{BB962C8B-B14F-4D97-AF65-F5344CB8AC3E}">
        <p14:creationId xmlns:p14="http://schemas.microsoft.com/office/powerpoint/2010/main" val="1979085263"/>
      </p:ext>
    </p:extLst>
  </p:cSld>
  <p:clrMap bg1="lt1" tx1="dk1" bg2="lt2" tx2="dk2" accent1="accent1" accent2="accent2" accent3="accent3" accent4="accent4" accent5="accent5" accent6="accent6" hlink="hlink" folHlink="folHlink"/>
  <p:notesStyle>
    <a:lvl1pPr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1pPr>
    <a:lvl2pPr marL="454025"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2pPr>
    <a:lvl3pPr marL="908050"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3pPr>
    <a:lvl4pPr marL="13604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4pPr>
    <a:lvl5pPr marL="18176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sz="1200" b="0" i="0" kern="1200" dirty="0">
                <a:solidFill>
                  <a:schemeClr val="tx1"/>
                </a:solidFill>
                <a:effectLst/>
                <a:latin typeface="Arial" pitchFamily="34" charset="0"/>
                <a:ea typeface="돋움" pitchFamily="50" charset="-127"/>
                <a:cs typeface="+mn-cs"/>
              </a:rPr>
              <a:t>어떤 분야인지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현재 기술적 수준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관련 논문 등</a:t>
            </a:r>
          </a:p>
          <a:p>
            <a:r>
              <a:rPr kumimoji="1" lang="ko-KR" altLang="en-US" sz="1200" b="0" i="0" kern="1200" dirty="0">
                <a:solidFill>
                  <a:schemeClr val="tx1"/>
                </a:solidFill>
                <a:effectLst/>
                <a:latin typeface="Arial" pitchFamily="34" charset="0"/>
                <a:ea typeface="돋움" pitchFamily="50" charset="-127"/>
                <a:cs typeface="+mn-cs"/>
              </a:rPr>
              <a:t>해당 분야에 대한 본인의 의견</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생각 등</a:t>
            </a:r>
          </a:p>
          <a:p>
            <a:r>
              <a:rPr kumimoji="1" lang="ko-KR" altLang="en-US" sz="1200" b="0" i="0" kern="1200" dirty="0">
                <a:solidFill>
                  <a:schemeClr val="tx1"/>
                </a:solidFill>
                <a:effectLst/>
                <a:latin typeface="Arial" pitchFamily="34" charset="0"/>
                <a:ea typeface="돋움" pitchFamily="50" charset="-127"/>
                <a:cs typeface="+mn-cs"/>
              </a:rPr>
              <a:t>다음 주 월요일에 교수님께 발표를 하고 각 주제에 대해서 이야기를 해볼 예정입니다</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작성은 </a:t>
            </a:r>
            <a:r>
              <a:rPr kumimoji="1" lang="en-US" altLang="ko-Kore-KR" sz="1200" b="0" i="0" kern="1200" dirty="0" err="1">
                <a:solidFill>
                  <a:schemeClr val="tx1"/>
                </a:solidFill>
                <a:effectLst/>
                <a:latin typeface="Arial" pitchFamily="34" charset="0"/>
                <a:ea typeface="돋움" pitchFamily="50" charset="-127"/>
                <a:cs typeface="+mn-cs"/>
              </a:rPr>
              <a:t>github</a:t>
            </a:r>
            <a:r>
              <a:rPr kumimoji="1" lang="en-US" altLang="ko-Kore-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이슈 게시판에 올려놓은 슬라이드 템플릿을 활용해서 해 주시기 바랍니다</a:t>
            </a:r>
            <a:r>
              <a:rPr kumimoji="1" lang="en-US" altLang="ko-KR" sz="1200" b="0" i="0" kern="1200" dirty="0">
                <a:solidFill>
                  <a:schemeClr val="tx1"/>
                </a:solidFill>
                <a:effectLst/>
                <a:latin typeface="Arial" pitchFamily="34" charset="0"/>
                <a:ea typeface="돋움" pitchFamily="50" charset="-127"/>
                <a:cs typeface="+mn-cs"/>
              </a:rPr>
              <a:t>.</a:t>
            </a:r>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a:t>
            </a:fld>
            <a:endParaRPr lang="en-US" altLang="ko-KR"/>
          </a:p>
        </p:txBody>
      </p:sp>
    </p:spTree>
    <p:extLst>
      <p:ext uri="{BB962C8B-B14F-4D97-AF65-F5344CB8AC3E}">
        <p14:creationId xmlns:p14="http://schemas.microsoft.com/office/powerpoint/2010/main" val="271120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Emotion classifier : </a:t>
            </a:r>
          </a:p>
          <a:p>
            <a:r>
              <a:rPr kumimoji="1" lang="en-US" altLang="ko-Kore-KR" dirty="0"/>
              <a:t>Contextually encoded </a:t>
            </a:r>
            <a:r>
              <a:rPr kumimoji="1" lang="en-US" altLang="ko-Kore-KR" dirty="0" err="1"/>
              <a:t>featue</a:t>
            </a:r>
            <a:r>
              <a:rPr kumimoji="1" lang="en-US" altLang="ko-Kore-KR" dirty="0"/>
              <a:t> vectors from </a:t>
            </a:r>
            <a:r>
              <a:rPr kumimoji="1" lang="en-US" altLang="ko-Kore-KR" dirty="0" err="1"/>
              <a:t>sequenctial</a:t>
            </a:r>
            <a:r>
              <a:rPr kumimoji="1" lang="en-US" altLang="ko-Kore-KR" dirty="0"/>
              <a:t> encoder </a:t>
            </a:r>
          </a:p>
          <a:p>
            <a:r>
              <a:rPr kumimoji="1" lang="en-US" altLang="ko-Kore-KR" dirty="0"/>
              <a:t>And </a:t>
            </a:r>
          </a:p>
          <a:p>
            <a:r>
              <a:rPr kumimoji="1" lang="en-US" altLang="ko-Kore-KR" dirty="0"/>
              <a:t>Contextually encoded </a:t>
            </a:r>
            <a:r>
              <a:rPr kumimoji="1" lang="en-US" altLang="ko-Kore-KR" dirty="0" err="1"/>
              <a:t>featue</a:t>
            </a:r>
            <a:r>
              <a:rPr kumimoji="1" lang="en-US" altLang="ko-Kore-KR" dirty="0"/>
              <a:t> vectors from speaker level encoder (GCN)</a:t>
            </a:r>
          </a:p>
          <a:p>
            <a:r>
              <a:rPr kumimoji="1" lang="en-US" altLang="ko-Kore-KR" dirty="0"/>
              <a:t>Are </a:t>
            </a:r>
            <a:r>
              <a:rPr kumimoji="1" lang="en-US" altLang="ko-Kore-KR" dirty="0" err="1"/>
              <a:t>concatenatedand</a:t>
            </a:r>
            <a:r>
              <a:rPr kumimoji="1" lang="en-US" altLang="ko-Kore-KR" dirty="0"/>
              <a:t> a </a:t>
            </a:r>
            <a:r>
              <a:rPr kumimoji="1" lang="en-US" altLang="ko-Kore-KR" dirty="0" err="1"/>
              <a:t>similairity</a:t>
            </a:r>
            <a:r>
              <a:rPr kumimoji="1" lang="en-US" altLang="ko-Kore-KR" dirty="0"/>
              <a:t>-based attention mechanism is applied to obtain the final utterance representation</a:t>
            </a:r>
          </a:p>
          <a:p>
            <a:endParaRPr kumimoji="1" lang="en-US" altLang="ko-Kore-KR" dirty="0"/>
          </a:p>
          <a:p>
            <a:r>
              <a:rPr kumimoji="1" lang="en-US" altLang="ko-Kore-KR" dirty="0"/>
              <a:t>The utterance is classified using a fully-connected network (</a:t>
            </a:r>
            <a:r>
              <a:rPr kumimoji="1" lang="en-US" altLang="ko-Kore-KR" dirty="0" err="1"/>
              <a:t>ReLU</a:t>
            </a:r>
            <a:r>
              <a:rPr kumimoji="1" lang="en-US" altLang="ko-Kore-KR" dirty="0"/>
              <a:t> -&gt; </a:t>
            </a:r>
            <a:r>
              <a:rPr kumimoji="1" lang="en-US" altLang="ko-Kore-KR" dirty="0" err="1"/>
              <a:t>softmax</a:t>
            </a:r>
            <a:r>
              <a:rPr kumimoji="1" lang="en-US" altLang="ko-Kore-KR" dirty="0"/>
              <a:t> -&gt; argmax)</a:t>
            </a:r>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4</a:t>
            </a:fld>
            <a:endParaRPr lang="en-US" altLang="ko-KR"/>
          </a:p>
        </p:txBody>
      </p:sp>
    </p:spTree>
    <p:extLst>
      <p:ext uri="{BB962C8B-B14F-4D97-AF65-F5344CB8AC3E}">
        <p14:creationId xmlns:p14="http://schemas.microsoft.com/office/powerpoint/2010/main" val="117532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6</a:t>
            </a:fld>
            <a:endParaRPr lang="en-US" altLang="ko-KR"/>
          </a:p>
        </p:txBody>
      </p:sp>
    </p:spTree>
    <p:extLst>
      <p:ext uri="{BB962C8B-B14F-4D97-AF65-F5344CB8AC3E}">
        <p14:creationId xmlns:p14="http://schemas.microsoft.com/office/powerpoint/2010/main" val="254573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dirty="0"/>
              <a:t>Text encoder </a:t>
            </a:r>
            <a:r>
              <a:rPr lang="ko-Kore-KR" altLang="en-US" dirty="0"/>
              <a:t>구조 설명 </a:t>
            </a:r>
            <a:r>
              <a:rPr lang="en-US" altLang="ko-Kore-KR" dirty="0"/>
              <a:t>: </a:t>
            </a:r>
            <a:r>
              <a:rPr lang="en" altLang="ko-Kore-KR" dirty="0"/>
              <a:t>https://</a:t>
            </a:r>
            <a:r>
              <a:rPr lang="en" altLang="ko-Kore-KR" dirty="0" err="1"/>
              <a:t>joungheekim.github.io</a:t>
            </a:r>
            <a:r>
              <a:rPr lang="en" altLang="ko-Kore-KR" dirty="0"/>
              <a:t>/2020/09/25/paper-review/</a:t>
            </a:r>
          </a:p>
          <a:p>
            <a:pPr marL="0" marR="0" lvl="0" indent="0" algn="l" defTabSz="752475" rtl="0" eaLnBrk="0" fontAlgn="base" latinLnBrk="0" hangingPunct="0">
              <a:lnSpc>
                <a:spcPct val="100000"/>
              </a:lnSpc>
              <a:spcBef>
                <a:spcPct val="30000"/>
              </a:spcBef>
              <a:spcAft>
                <a:spcPct val="0"/>
              </a:spcAft>
              <a:buClrTx/>
              <a:buSzTx/>
              <a:buFontTx/>
              <a:buNone/>
              <a:tabLst/>
              <a:defRPr/>
            </a:pPr>
            <a:endParaRPr kumimoji="1" lang="ko-Kore-KR" altLang="en-US" dirty="0"/>
          </a:p>
          <a:p>
            <a:endParaRPr kumimoji="1" lang="en-US" altLang="ko-Kore-KR" dirty="0"/>
          </a:p>
          <a:p>
            <a:r>
              <a:rPr kumimoji="1" lang="en-US" altLang="ko-Kore-KR" dirty="0"/>
              <a:t>CBHG : 1D convolution bank -&gt; max pooling (sequence</a:t>
            </a:r>
            <a:r>
              <a:rPr kumimoji="1" lang="ko-Kore-KR" altLang="en-US" dirty="0"/>
              <a:t>에 따라 변하지 않는 </a:t>
            </a:r>
            <a:r>
              <a:rPr kumimoji="1" lang="en-US" altLang="ko-Kore-KR" dirty="0"/>
              <a:t>local invariance</a:t>
            </a:r>
            <a:r>
              <a:rPr kumimoji="1" lang="ko-Kore-KR" altLang="en-US" dirty="0"/>
              <a:t>를 추출</a:t>
            </a:r>
            <a:r>
              <a:rPr kumimoji="1" lang="en-US" altLang="ko-Kore-KR" dirty="0"/>
              <a:t>) </a:t>
            </a:r>
            <a:r>
              <a:rPr kumimoji="1" lang="en-US" altLang="ko-KR" dirty="0"/>
              <a:t>-&gt; </a:t>
            </a:r>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8</a:t>
            </a:fld>
            <a:endParaRPr lang="en-US" altLang="ko-KR"/>
          </a:p>
        </p:txBody>
      </p:sp>
    </p:spTree>
    <p:extLst>
      <p:ext uri="{BB962C8B-B14F-4D97-AF65-F5344CB8AC3E}">
        <p14:creationId xmlns:p14="http://schemas.microsoft.com/office/powerpoint/2010/main" val="71223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err="1"/>
              <a:t>DialgoueGCN</a:t>
            </a:r>
            <a:r>
              <a:rPr kumimoji="1" lang="ko-Kore-KR" altLang="en-US" dirty="0"/>
              <a:t>에서는 해당 문제를 해결하기 위해 </a:t>
            </a:r>
            <a:r>
              <a:rPr kumimoji="1" lang="en-US" altLang="ko-Kore-KR" dirty="0"/>
              <a:t>past – future</a:t>
            </a:r>
            <a:r>
              <a:rPr kumimoji="1" lang="ko-Kore-KR" altLang="en-US" dirty="0"/>
              <a:t>연결에 대한  제한을 둠 </a:t>
            </a:r>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9</a:t>
            </a:fld>
            <a:endParaRPr lang="en-US" altLang="ko-KR"/>
          </a:p>
        </p:txBody>
      </p:sp>
    </p:spTree>
    <p:extLst>
      <p:ext uri="{BB962C8B-B14F-4D97-AF65-F5344CB8AC3E}">
        <p14:creationId xmlns:p14="http://schemas.microsoft.com/office/powerpoint/2010/main" val="263244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13</a:t>
            </a:fld>
            <a:endParaRPr lang="en-US" altLang="ko-KR"/>
          </a:p>
        </p:txBody>
      </p:sp>
    </p:spTree>
    <p:extLst>
      <p:ext uri="{BB962C8B-B14F-4D97-AF65-F5344CB8AC3E}">
        <p14:creationId xmlns:p14="http://schemas.microsoft.com/office/powerpoint/2010/main" val="367348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The backbone of our proposed conversational TTS system is a GST enhanced </a:t>
            </a:r>
            <a:r>
              <a:rPr lang="en" altLang="ko-Kore-KR" dirty="0" err="1"/>
              <a:t>FastSpeech</a:t>
            </a:r>
            <a:r>
              <a:rPr lang="en" altLang="ko-Kore-KR" dirty="0"/>
              <a:t> 2, where the reference encoder and GST attention layer are learned in a unsupervised way from conversational corpus. As shown in Fig.3, </a:t>
            </a:r>
          </a:p>
          <a:p>
            <a:r>
              <a:rPr lang="en" altLang="ko-Kore-KR" dirty="0"/>
              <a:t>the reference encoder and GST attention layer in the original GST learning framework [5] are introduced to extract the speaking style embeddings of the input speech</a:t>
            </a:r>
          </a:p>
          <a:p>
            <a:r>
              <a:rPr lang="en" altLang="ko-Kore-KR" dirty="0"/>
              <a:t>as the weighted sum of the style embeddings in the learnt GST table</a:t>
            </a:r>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15</a:t>
            </a:fld>
            <a:endParaRPr lang="en-US" altLang="ko-KR"/>
          </a:p>
        </p:txBody>
      </p:sp>
    </p:spTree>
    <p:extLst>
      <p:ext uri="{BB962C8B-B14F-4D97-AF65-F5344CB8AC3E}">
        <p14:creationId xmlns:p14="http://schemas.microsoft.com/office/powerpoint/2010/main" val="392403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The textual features of the current utterance are also extracted by the textual content encoder. However, the textual features for the utterances in the conversational context are the sentence embeddings extracted by a pre-trained BERT model [16, 20]. After concatenating with their corresponding speaker labels, the sentence embeddings are modeled by a </a:t>
            </a:r>
            <a:r>
              <a:rPr lang="en" altLang="ko-Kore-KR" dirty="0" err="1"/>
              <a:t>uni</a:t>
            </a:r>
            <a:r>
              <a:rPr lang="en" altLang="ko-Kore-KR" dirty="0"/>
              <a:t>-directional GRU with 512 hidden units. Then the final the state of GRU is concatenated with the textual features and the speaker label of the current utterance and used to predict the GST weights for the current utterance by a linear projection with </a:t>
            </a:r>
            <a:r>
              <a:rPr lang="en" altLang="ko-Kore-KR" dirty="0" err="1"/>
              <a:t>sof</a:t>
            </a:r>
            <a:r>
              <a:rPr lang="en" altLang="ko-Kore-KR" dirty="0"/>
              <a:t> </a:t>
            </a:r>
            <a:r>
              <a:rPr lang="en" altLang="ko-Kore-KR" dirty="0" err="1"/>
              <a:t>tmax</a:t>
            </a:r>
            <a:r>
              <a:rPr lang="en" altLang="ko-Kore-KR" dirty="0"/>
              <a:t> activation.</a:t>
            </a:r>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17</a:t>
            </a:fld>
            <a:endParaRPr lang="en-US" altLang="ko-KR"/>
          </a:p>
        </p:txBody>
      </p:sp>
    </p:spTree>
    <p:extLst>
      <p:ext uri="{BB962C8B-B14F-4D97-AF65-F5344CB8AC3E}">
        <p14:creationId xmlns:p14="http://schemas.microsoft.com/office/powerpoint/2010/main" val="906978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p:nvPr>
        </p:nvSpPr>
        <p:spPr>
          <a:xfrm>
            <a:off x="671513" y="1371600"/>
            <a:ext cx="8472487" cy="1447800"/>
          </a:xfrm>
          <a:effectLst/>
        </p:spPr>
        <p:txBody>
          <a:bodyPr/>
          <a:lstStyle>
            <a:lvl1pPr algn="ctr">
              <a:defRPr sz="4200"/>
            </a:lvl1pPr>
          </a:lstStyle>
          <a:p>
            <a:r>
              <a:rPr lang="ko-KR" altLang="en-US"/>
              <a:t>마스터 제목 스타일 편집</a:t>
            </a:r>
            <a:endParaRPr lang="en-US" altLang="ko-KR"/>
          </a:p>
        </p:txBody>
      </p:sp>
    </p:spTree>
    <p:extLst>
      <p:ext uri="{BB962C8B-B14F-4D97-AF65-F5344CB8AC3E}">
        <p14:creationId xmlns:p14="http://schemas.microsoft.com/office/powerpoint/2010/main" val="22380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3DE724D9-4DEB-4646-89D7-6E89B17FADBB}" type="slidenum">
              <a:rPr lang="en-US" altLang="ko-KR"/>
              <a:pPr>
                <a:defRPr/>
              </a:pPr>
              <a:t>‹#›</a:t>
            </a:fld>
            <a:endParaRPr lang="en-US" altLang="ko-KR" dirty="0"/>
          </a:p>
        </p:txBody>
      </p:sp>
    </p:spTree>
    <p:extLst>
      <p:ext uri="{BB962C8B-B14F-4D97-AF65-F5344CB8AC3E}">
        <p14:creationId xmlns:p14="http://schemas.microsoft.com/office/powerpoint/2010/main" val="2677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77D6627A-3292-49E1-90B6-1F861FAB51C3}" type="slidenum">
              <a:rPr lang="en-US" altLang="ko-KR"/>
              <a:pPr>
                <a:defRPr/>
              </a:pPr>
              <a:t>‹#›</a:t>
            </a:fld>
            <a:endParaRPr lang="en-US" altLang="ko-KR" dirty="0"/>
          </a:p>
        </p:txBody>
      </p:sp>
    </p:spTree>
    <p:extLst>
      <p:ext uri="{BB962C8B-B14F-4D97-AF65-F5344CB8AC3E}">
        <p14:creationId xmlns:p14="http://schemas.microsoft.com/office/powerpoint/2010/main" val="292437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423150" y="400050"/>
            <a:ext cx="2178050" cy="600075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85825" y="400050"/>
            <a:ext cx="6384925" cy="600075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2ED3F50-29E6-432A-9AE6-EC04911B5989}" type="slidenum">
              <a:rPr lang="en-US" altLang="ko-KR"/>
              <a:pPr>
                <a:defRPr/>
              </a:pPr>
              <a:t>‹#›</a:t>
            </a:fld>
            <a:endParaRPr lang="en-US" altLang="ko-KR" dirty="0"/>
          </a:p>
        </p:txBody>
      </p:sp>
    </p:spTree>
    <p:extLst>
      <p:ext uri="{BB962C8B-B14F-4D97-AF65-F5344CB8AC3E}">
        <p14:creationId xmlns:p14="http://schemas.microsoft.com/office/powerpoint/2010/main" val="16423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hasCustomPrompt="1"/>
          </p:nvPr>
        </p:nvSpPr>
        <p:spPr>
          <a:xfrm>
            <a:off x="671513" y="1371600"/>
            <a:ext cx="8472487" cy="1447800"/>
          </a:xfrm>
          <a:ln>
            <a:solidFill>
              <a:schemeClr val="bg1"/>
            </a:solidFill>
          </a:ln>
          <a:effectLst/>
        </p:spPr>
        <p:txBody>
          <a:bodyPr/>
          <a:lstStyle>
            <a:lvl1pPr algn="ctr">
              <a:defRPr sz="3000"/>
            </a:lvl1pPr>
          </a:lstStyle>
          <a:p>
            <a:r>
              <a:rPr lang="ko-KR" altLang="en-US" dirty="0">
                <a:latin typeface="Arial" pitchFamily="34" charset="0"/>
              </a:rPr>
              <a:t>대화형 사용자 인터페이스 개론</a:t>
            </a:r>
            <a:endParaRPr lang="en-US" altLang="ko-KR" dirty="0"/>
          </a:p>
        </p:txBody>
      </p:sp>
      <p:sp>
        <p:nvSpPr>
          <p:cNvPr id="8" name="TextBox 7"/>
          <p:cNvSpPr txBox="1"/>
          <p:nvPr userDrawn="1"/>
        </p:nvSpPr>
        <p:spPr>
          <a:xfrm>
            <a:off x="1136576" y="3933056"/>
            <a:ext cx="7632848" cy="1323439"/>
          </a:xfrm>
          <a:prstGeom prst="rect">
            <a:avLst/>
          </a:prstGeom>
          <a:noFill/>
        </p:spPr>
        <p:txBody>
          <a:bodyPr wrap="square" rtlCol="0">
            <a:spAutoFit/>
          </a:bodyPr>
          <a:lstStyle/>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ko-KR"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구명완교수</a:t>
            </a: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Office: R</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관 </a:t>
            </a: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904</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호</a:t>
            </a:r>
            <a:endPar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endParaRP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Email: mwkoo@sogang.ac.kr</a:t>
            </a:r>
          </a:p>
        </p:txBody>
      </p:sp>
    </p:spTree>
    <p:extLst>
      <p:ext uri="{BB962C8B-B14F-4D97-AF65-F5344CB8AC3E}">
        <p14:creationId xmlns:p14="http://schemas.microsoft.com/office/powerpoint/2010/main" val="42285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2800"/>
            </a:lvl1pPr>
          </a:lstStyle>
          <a:p>
            <a:r>
              <a:rPr lang="ko-KR" altLang="en-US"/>
              <a:t>마스터 제목 스타일 편집</a:t>
            </a:r>
          </a:p>
        </p:txBody>
      </p:sp>
      <p:sp>
        <p:nvSpPr>
          <p:cNvPr id="3" name="내용 개체 틀 2"/>
          <p:cNvSpPr>
            <a:spLocks noGrp="1"/>
          </p:cNvSpPr>
          <p:nvPr>
            <p:ph idx="1"/>
          </p:nvPr>
        </p:nvSpPr>
        <p:spPr>
          <a:xfrm>
            <a:off x="376704" y="1085850"/>
            <a:ext cx="9256712" cy="5257800"/>
          </a:xfrm>
        </p:spPr>
        <p:txBody>
          <a:bodyPr/>
          <a:lstStyle>
            <a:lvl1pPr>
              <a:buClrTx/>
              <a:buSzPct val="70000"/>
              <a:buFont typeface="Wingdings" pitchFamily="2" charset="2"/>
              <a:buChar char="l"/>
              <a:defRPr sz="2000"/>
            </a:lvl1pPr>
            <a:lvl2pPr>
              <a:buClrTx/>
              <a:buSzPct val="60000"/>
              <a:buFont typeface="Wingdings" pitchFamily="2" charset="2"/>
              <a:buChar char="l"/>
              <a:defRPr sz="1800"/>
            </a:lvl2pPr>
            <a:lvl3pPr>
              <a:buClrTx/>
              <a:buSzPct val="55000"/>
              <a:buFont typeface="Wingdings" pitchFamily="2" charset="2"/>
              <a:buChar char="l"/>
              <a:defRPr sz="1600"/>
            </a:lvl3pPr>
            <a:lvl4pPr>
              <a:defRPr sz="1600"/>
            </a:lvl4pPr>
            <a:lvl5pP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2E59595D-A67B-4217-AF6B-E06A76FEDF4C}" type="slidenum">
              <a:rPr lang="en-US" altLang="ko-KR"/>
              <a:pPr>
                <a:defRPr/>
              </a:pPr>
              <a:t>‹#›</a:t>
            </a:fld>
            <a:endParaRPr lang="en-US" altLang="ko-KR" dirty="0"/>
          </a:p>
        </p:txBody>
      </p:sp>
    </p:spTree>
    <p:extLst>
      <p:ext uri="{BB962C8B-B14F-4D97-AF65-F5344CB8AC3E}">
        <p14:creationId xmlns:p14="http://schemas.microsoft.com/office/powerpoint/2010/main" val="17131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BA0CED6D-E462-46D8-AE32-1770C479A1C6}" type="slidenum">
              <a:rPr lang="en-US" altLang="ko-KR"/>
              <a:pPr>
                <a:defRPr/>
              </a:pPr>
              <a:t>‹#›</a:t>
            </a:fld>
            <a:endParaRPr lang="en-US" altLang="ko-KR" dirty="0"/>
          </a:p>
        </p:txBody>
      </p:sp>
    </p:spTree>
    <p:extLst>
      <p:ext uri="{BB962C8B-B14F-4D97-AF65-F5344CB8AC3E}">
        <p14:creationId xmlns:p14="http://schemas.microsoft.com/office/powerpoint/2010/main" val="18102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44488" y="1143000"/>
            <a:ext cx="4464496"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953000" y="1143000"/>
            <a:ext cx="461962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CB3ECEB3-1AB8-4873-8D05-EA1F1E45F10C}" type="slidenum">
              <a:rPr lang="en-US" altLang="ko-KR"/>
              <a:pPr>
                <a:defRPr/>
              </a:pPr>
              <a:t>‹#›</a:t>
            </a:fld>
            <a:endParaRPr lang="en-US" altLang="ko-KR" dirty="0"/>
          </a:p>
        </p:txBody>
      </p:sp>
    </p:spTree>
    <p:extLst>
      <p:ext uri="{BB962C8B-B14F-4D97-AF65-F5344CB8AC3E}">
        <p14:creationId xmlns:p14="http://schemas.microsoft.com/office/powerpoint/2010/main" val="336832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404664"/>
            <a:ext cx="8915400" cy="72008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슬라이드 번호 개체 틀 6"/>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EF3E078D-B2DF-441F-A79A-BB68814A9DF2}" type="slidenum">
              <a:rPr lang="en-US" altLang="ko-KR"/>
              <a:pPr>
                <a:defRPr/>
              </a:pPr>
              <a:t>‹#›</a:t>
            </a:fld>
            <a:endParaRPr lang="en-US" altLang="ko-KR" dirty="0"/>
          </a:p>
        </p:txBody>
      </p:sp>
    </p:spTree>
    <p:extLst>
      <p:ext uri="{BB962C8B-B14F-4D97-AF65-F5344CB8AC3E}">
        <p14:creationId xmlns:p14="http://schemas.microsoft.com/office/powerpoint/2010/main" val="117660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슬라이드 번호 개체 틀 2"/>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B40CE7C-4FB2-4103-AA66-64D90BC4F65F}" type="slidenum">
              <a:rPr lang="en-US" altLang="ko-KR"/>
              <a:pPr>
                <a:defRPr/>
              </a:pPr>
              <a:t>‹#›</a:t>
            </a:fld>
            <a:endParaRPr lang="en-US" altLang="ko-KR" dirty="0"/>
          </a:p>
        </p:txBody>
      </p:sp>
    </p:spTree>
    <p:extLst>
      <p:ext uri="{BB962C8B-B14F-4D97-AF65-F5344CB8AC3E}">
        <p14:creationId xmlns:p14="http://schemas.microsoft.com/office/powerpoint/2010/main" val="292666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F6EA84A-5789-443C-8382-1C21D6EF8E0E}" type="slidenum">
              <a:rPr lang="en-US" altLang="ko-KR"/>
              <a:pPr>
                <a:defRPr/>
              </a:pPr>
              <a:t>‹#›</a:t>
            </a:fld>
            <a:endParaRPr lang="en-US" altLang="ko-KR" dirty="0"/>
          </a:p>
        </p:txBody>
      </p:sp>
    </p:spTree>
    <p:extLst>
      <p:ext uri="{BB962C8B-B14F-4D97-AF65-F5344CB8AC3E}">
        <p14:creationId xmlns:p14="http://schemas.microsoft.com/office/powerpoint/2010/main" val="13531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C3895AB-FA97-40A1-836C-1312041DFEB8}" type="slidenum">
              <a:rPr lang="en-US" altLang="ko-KR"/>
              <a:pPr>
                <a:defRPr/>
              </a:pPr>
              <a:t>‹#›</a:t>
            </a:fld>
            <a:endParaRPr lang="en-US" altLang="ko-KR" dirty="0"/>
          </a:p>
        </p:txBody>
      </p:sp>
    </p:spTree>
    <p:extLst>
      <p:ext uri="{BB962C8B-B14F-4D97-AF65-F5344CB8AC3E}">
        <p14:creationId xmlns:p14="http://schemas.microsoft.com/office/powerpoint/2010/main" val="41642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p:nvSpPr>
        <p:spPr bwMode="auto">
          <a:xfrm>
            <a:off x="336550" y="427038"/>
            <a:ext cx="92329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ko-KR" altLang="en-US"/>
          </a:p>
        </p:txBody>
      </p:sp>
      <p:sp>
        <p:nvSpPr>
          <p:cNvPr id="1027" name="Rectangle 18"/>
          <p:cNvSpPr>
            <a:spLocks noChangeArrowheads="1"/>
          </p:cNvSpPr>
          <p:nvPr/>
        </p:nvSpPr>
        <p:spPr bwMode="auto">
          <a:xfrm>
            <a:off x="314325" y="428625"/>
            <a:ext cx="592138" cy="614363"/>
          </a:xfrm>
          <a:prstGeom prst="rect">
            <a:avLst/>
          </a:prstGeom>
          <a:gradFill rotWithShape="0">
            <a:gsLst>
              <a:gs pos="0">
                <a:srgbClr val="4B000C"/>
              </a:gs>
              <a:gs pos="100000">
                <a:srgbClr val="FC0128"/>
              </a:gs>
            </a:gsLst>
            <a:lin ang="5400000" scaled="1"/>
          </a:gradFill>
          <a:ln w="12700">
            <a:solidFill>
              <a:schemeClr val="tx1"/>
            </a:solidFill>
            <a:miter lim="800000"/>
            <a:headEnd/>
            <a:tailEnd/>
          </a:ln>
        </p:spPr>
        <p:txBody>
          <a:bodyPr wrap="none" anchor="ctr"/>
          <a:lstStyle/>
          <a:p>
            <a:endParaRPr lang="ko-KR" altLang="en-US"/>
          </a:p>
        </p:txBody>
      </p:sp>
      <p:sp>
        <p:nvSpPr>
          <p:cNvPr id="1028" name="Rectangle 19"/>
          <p:cNvSpPr>
            <a:spLocks noGrp="1" noChangeArrowheads="1"/>
          </p:cNvSpPr>
          <p:nvPr>
            <p:ph type="body" idx="1"/>
          </p:nvPr>
        </p:nvSpPr>
        <p:spPr bwMode="auto">
          <a:xfrm>
            <a:off x="336550" y="1143000"/>
            <a:ext cx="92360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ko-KR" dirty="0"/>
              <a:t>Body Text</a:t>
            </a:r>
          </a:p>
          <a:p>
            <a:pPr lvl="1"/>
            <a:r>
              <a:rPr lang="en-US" altLang="ko-KR" dirty="0"/>
              <a:t>Second Level</a:t>
            </a:r>
          </a:p>
          <a:p>
            <a:pPr lvl="2"/>
            <a:r>
              <a:rPr lang="en-US" altLang="ko-KR" dirty="0"/>
              <a:t>Third Level</a:t>
            </a:r>
          </a:p>
        </p:txBody>
      </p:sp>
      <p:sp>
        <p:nvSpPr>
          <p:cNvPr id="1044" name="Rectangle 20"/>
          <p:cNvSpPr>
            <a:spLocks noGrp="1" noChangeArrowheads="1"/>
          </p:cNvSpPr>
          <p:nvPr>
            <p:ph type="title"/>
          </p:nvPr>
        </p:nvSpPr>
        <p:spPr bwMode="auto">
          <a:xfrm>
            <a:off x="914400" y="400050"/>
            <a:ext cx="8686800" cy="685800"/>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ltLang="ko-KR" dirty="0"/>
              <a:t>Slide </a:t>
            </a:r>
            <a:r>
              <a:rPr lang="en-US" altLang="ko-KR" dirty="0" err="1"/>
              <a:t>TitleFirst</a:t>
            </a:r>
            <a:r>
              <a:rPr lang="en-US" altLang="ko-KR" dirty="0"/>
              <a:t> Line</a:t>
            </a:r>
          </a:p>
        </p:txBody>
      </p:sp>
      <p:sp>
        <p:nvSpPr>
          <p:cNvPr id="1045" name="Rectangle 21"/>
          <p:cNvSpPr>
            <a:spLocks noGrp="1" noChangeArrowheads="1"/>
          </p:cNvSpPr>
          <p:nvPr>
            <p:ph type="sldNum" sz="quarter" idx="4"/>
          </p:nvPr>
        </p:nvSpPr>
        <p:spPr bwMode="auto">
          <a:xfrm>
            <a:off x="8494712" y="6525344"/>
            <a:ext cx="1066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sz="800" b="0" i="1">
                <a:latin typeface="Times New Roman" pitchFamily="18" charset="0"/>
              </a:defRPr>
            </a:lvl1pPr>
          </a:lstStyle>
          <a:p>
            <a:pPr>
              <a:defRPr/>
            </a:pPr>
            <a:r>
              <a:rPr lang="en-US" altLang="ko-KR" dirty="0"/>
              <a:t>Page </a:t>
            </a:r>
            <a:fld id="{1B126400-C617-4683-A75C-0C526700A436}" type="slidenum">
              <a:rPr lang="en-US" altLang="ko-KR"/>
              <a:pPr>
                <a:defRPr/>
              </a:pPr>
              <a:t>‹#›</a:t>
            </a:fld>
            <a:endParaRPr lang="en-US" altLang="ko-KR" dirty="0"/>
          </a:p>
        </p:txBody>
      </p:sp>
      <p:sp>
        <p:nvSpPr>
          <p:cNvPr id="1031" name="Line 25"/>
          <p:cNvSpPr>
            <a:spLocks noChangeShapeType="1"/>
          </p:cNvSpPr>
          <p:nvPr/>
        </p:nvSpPr>
        <p:spPr bwMode="auto">
          <a:xfrm flipV="1">
            <a:off x="304800" y="6477000"/>
            <a:ext cx="9220200" cy="9525"/>
          </a:xfrm>
          <a:prstGeom prst="line">
            <a:avLst/>
          </a:prstGeom>
          <a:noFill/>
          <a:ln w="254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pic>
        <p:nvPicPr>
          <p:cNvPr id="1032"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 y="65151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33" name="Text Box 30"/>
          <p:cNvSpPr txBox="1">
            <a:spLocks noChangeArrowheads="1"/>
          </p:cNvSpPr>
          <p:nvPr/>
        </p:nvSpPr>
        <p:spPr bwMode="auto">
          <a:xfrm>
            <a:off x="490538" y="6540500"/>
            <a:ext cx="661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ko-KR" altLang="en-US" sz="1200" dirty="0"/>
              <a:t>지능형 음성대화 인터페이스</a:t>
            </a:r>
            <a:r>
              <a:rPr lang="ko-KR" altLang="en-US" sz="1200" baseline="0" dirty="0"/>
              <a:t> 연구실</a:t>
            </a:r>
            <a:r>
              <a:rPr lang="ko-KR" altLang="en-US" sz="1200" dirty="0"/>
              <a:t> </a:t>
            </a:r>
            <a:endParaRPr lang="en-US" altLang="ko-KR" dirty="0"/>
          </a:p>
        </p:txBody>
      </p:sp>
      <p:sp>
        <p:nvSpPr>
          <p:cNvPr id="1034" name="Text Box 31"/>
          <p:cNvSpPr txBox="1">
            <a:spLocks noChangeArrowheads="1"/>
          </p:cNvSpPr>
          <p:nvPr/>
        </p:nvSpPr>
        <p:spPr bwMode="auto">
          <a:xfrm>
            <a:off x="5817096" y="76200"/>
            <a:ext cx="38396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dirty="0">
                <a:latin typeface="Times New Roman" pitchFamily="18" charset="0"/>
              </a:rPr>
              <a:t>                                   </a:t>
            </a:r>
            <a:endParaRPr lang="en-US" altLang="ko-KR" sz="12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03" r:id="rId1"/>
    <p:sldLayoutId id="2147483815"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hdr="0" ftr="0" dt="0"/>
  <p:txStyles>
    <p:title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p:titleStyle>
    <p:bodyStyle>
      <a:lvl1pPr marL="285750" indent="-285750" algn="l" rtl="0" eaLnBrk="1" fontAlgn="base" latinLnBrk="1" hangingPunct="1">
        <a:spcBef>
          <a:spcPct val="30000"/>
        </a:spcBef>
        <a:spcAft>
          <a:spcPct val="0"/>
        </a:spcAft>
        <a:buClr>
          <a:srgbClr val="FC0128"/>
        </a:buClr>
        <a:buSzPct val="70000"/>
        <a:buFont typeface="Monotype Sorts" pitchFamily="2" charset="2"/>
        <a:buChar char="n"/>
        <a:defRPr kumimoji="1" sz="2400" b="1">
          <a:solidFill>
            <a:schemeClr val="tx1"/>
          </a:solidFill>
          <a:latin typeface="+mn-lt"/>
          <a:ea typeface="+mn-ea"/>
          <a:cs typeface="+mn-cs"/>
        </a:defRPr>
      </a:lvl1pPr>
      <a:lvl2pPr marL="762000" indent="-285750" algn="l" rtl="0" eaLnBrk="1" fontAlgn="base" latinLnBrk="1" hangingPunct="1">
        <a:spcBef>
          <a:spcPct val="30000"/>
        </a:spcBef>
        <a:spcAft>
          <a:spcPct val="0"/>
        </a:spcAft>
        <a:buClr>
          <a:schemeClr val="folHlink"/>
        </a:buClr>
        <a:buSzPct val="70000"/>
        <a:buFont typeface="Monotype Sorts" pitchFamily="2" charset="2"/>
        <a:buChar char="t"/>
        <a:defRPr kumimoji="1" sz="2200" b="1">
          <a:solidFill>
            <a:schemeClr val="tx1"/>
          </a:solidFill>
          <a:latin typeface="+mn-lt"/>
          <a:ea typeface="+mn-ea"/>
        </a:defRPr>
      </a:lvl2pPr>
      <a:lvl3pPr marL="1143000" indent="-228600" algn="l" rtl="0" eaLnBrk="1" fontAlgn="base" latinLnBrk="1" hangingPunct="1">
        <a:spcBef>
          <a:spcPct val="20000"/>
        </a:spcBef>
        <a:spcAft>
          <a:spcPct val="0"/>
        </a:spcAft>
        <a:buClr>
          <a:srgbClr val="FF0033"/>
        </a:buClr>
        <a:buSzPct val="50000"/>
        <a:buFont typeface="Monotype Sorts" pitchFamily="2" charset="2"/>
        <a:buChar char="l"/>
        <a:defRPr kumimoji="1" sz="22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1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6.png"/><Relationship Id="rId17" Type="http://schemas.openxmlformats.org/officeDocument/2006/relationships/customXml" Target="../ink/ink8.xml"/><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5.png"/><Relationship Id="rId19" Type="http://schemas.openxmlformats.org/officeDocument/2006/relationships/customXml" Target="../ink/ink9.xml"/><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oogle.github.io/tacotron/publications/global_style_tokens/Style%20Tokens%20Unsupervised%20Style%20Modeling%20Control%20and%20Transfer.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pdf/2106.06233.pd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1703.10135.pdf" TargetMode="External"/><Relationship Id="rId2" Type="http://schemas.openxmlformats.org/officeDocument/2006/relationships/hyperlink" Target="https://arxiv.org/pdf/1908.11540.pdf" TargetMode="External"/><Relationship Id="rId1" Type="http://schemas.openxmlformats.org/officeDocument/2006/relationships/slideLayout" Target="../slideLayouts/slideLayout3.xml"/><Relationship Id="rId6" Type="http://schemas.openxmlformats.org/officeDocument/2006/relationships/hyperlink" Target="https://thuhcsi.github.io/icassp2022-conversational-tts/" TargetMode="External"/><Relationship Id="rId5" Type="http://schemas.openxmlformats.org/officeDocument/2006/relationships/hyperlink" Target="https://arxiv.org/pdf/1505.07818.pdf" TargetMode="External"/><Relationship Id="rId4" Type="http://schemas.openxmlformats.org/officeDocument/2006/relationships/hyperlink" Target="https://google.github.io/tacotron/publications/global_style_tokens/Style%20Tokens%20Unsupervised%20Style%20Modeling%20Control%20and%20Transf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908.11540.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huhcsi.github.io/icassp2022-conversational-tts/"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google.github.io/tacotron/publications/global_style_tokens/Style%20Tokens%20Unsupervised%20Style%20Modeling%20Control%20and%20Transfer.pdf" TargetMode="External"/><Relationship Id="rId3" Type="http://schemas.openxmlformats.org/officeDocument/2006/relationships/image" Target="../media/image5.png"/><Relationship Id="rId7" Type="http://schemas.openxmlformats.org/officeDocument/2006/relationships/hyperlink" Target="https://arxiv.org/pdf/1703.10135.pdf"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noChangeArrowheads="1"/>
          </p:cNvSpPr>
          <p:nvPr>
            <p:ph type="ctrTitle"/>
          </p:nvPr>
        </p:nvSpPr>
        <p:spPr>
          <a:xfrm>
            <a:off x="416496" y="1412776"/>
            <a:ext cx="9361040" cy="1800200"/>
          </a:xfrm>
        </p:spPr>
        <p:txBody>
          <a:bodyPr/>
          <a:lstStyle/>
          <a:p>
            <a:pPr>
              <a:defRPr/>
            </a:pPr>
            <a:r>
              <a:rPr lang="en-US" altLang="ko-KR" sz="3200" dirty="0"/>
              <a:t>Enhancing Speaking Style in Conversational TTS with Graph-based Multi-Modal Context Modeling</a:t>
            </a:r>
          </a:p>
        </p:txBody>
      </p:sp>
      <p:sp>
        <p:nvSpPr>
          <p:cNvPr id="35849" name="Rectangle 9"/>
          <p:cNvSpPr>
            <a:spLocks noGrp="1" noChangeArrowheads="1"/>
          </p:cNvSpPr>
          <p:nvPr>
            <p:ph type="subTitle" idx="4294967295"/>
          </p:nvPr>
        </p:nvSpPr>
        <p:spPr>
          <a:xfrm>
            <a:off x="1524000" y="3886200"/>
            <a:ext cx="6934200" cy="2135088"/>
          </a:xfrm>
        </p:spPr>
        <p:txBody>
          <a:bodyPr/>
          <a:lstStyle/>
          <a:p>
            <a:pPr marL="0" indent="0" algn="ctr">
              <a:buFont typeface="Monotype Sorts"/>
              <a:buNone/>
              <a:defRPr/>
            </a:pPr>
            <a:r>
              <a:rPr lang="ko-KR" altLang="en-US" sz="3200" dirty="0" err="1">
                <a:effectLst>
                  <a:outerShdw blurRad="38100" dist="38100" dir="2700000" algn="tl">
                    <a:srgbClr val="C0C0C0"/>
                  </a:outerShdw>
                </a:effectLst>
              </a:rPr>
              <a:t>최예린</a:t>
            </a:r>
            <a:endParaRPr lang="ko-KR" altLang="en-US" sz="3200" dirty="0">
              <a:effectLst>
                <a:outerShdw blurRad="38100" dist="38100" dir="2700000" algn="tl">
                  <a:srgbClr val="C0C0C0"/>
                </a:outerShdw>
              </a:effectLst>
            </a:endParaRPr>
          </a:p>
          <a:p>
            <a:pPr marL="0" indent="0" algn="ctr">
              <a:buFont typeface="Monotype Sorts"/>
              <a:buNone/>
              <a:defRPr/>
            </a:pPr>
            <a:r>
              <a:rPr lang="ko-KR" altLang="en-US" dirty="0">
                <a:effectLst>
                  <a:outerShdw blurRad="38100" dist="38100" dir="2700000" algn="tl">
                    <a:srgbClr val="C0C0C0"/>
                  </a:outerShdw>
                </a:effectLst>
              </a:rPr>
              <a:t>서강대학교 인공지능학과</a:t>
            </a:r>
            <a:endParaRPr lang="en-US" altLang="ko-KR" dirty="0">
              <a:effectLst>
                <a:outerShdw blurRad="38100" dist="38100" dir="2700000" algn="tl">
                  <a:srgbClr val="C0C0C0"/>
                </a:outerShdw>
              </a:effectLst>
            </a:endParaRPr>
          </a:p>
          <a:p>
            <a:pPr marL="0" indent="0" algn="ctr">
              <a:buFont typeface="Monotype Sorts"/>
              <a:buNone/>
              <a:defRPr/>
            </a:pPr>
            <a:r>
              <a:rPr lang="en-US" altLang="ko-KR" dirty="0">
                <a:effectLst>
                  <a:outerShdw blurRad="38100" dist="38100" dir="2700000" algn="tl">
                    <a:srgbClr val="C0C0C0"/>
                  </a:outerShdw>
                </a:effectLst>
              </a:rPr>
              <a:t>Email: </a:t>
            </a:r>
            <a:r>
              <a:rPr lang="en-US" altLang="ko-KR" dirty="0" err="1">
                <a:effectLst>
                  <a:outerShdw blurRad="38100" dist="38100" dir="2700000" algn="tl">
                    <a:srgbClr val="C0C0C0"/>
                  </a:outerShdw>
                </a:effectLst>
              </a:rPr>
              <a:t>lakahaga@u.sogang.ac.kr</a:t>
            </a:r>
            <a:endParaRPr lang="en-US" altLang="ko-KR" dirty="0">
              <a:effectLst>
                <a:outerShdw blurRad="38100" dist="38100" dir="2700000" algn="tl">
                  <a:srgbClr val="C0C0C0"/>
                </a:outerShdw>
              </a:effectLst>
            </a:endParaRPr>
          </a:p>
          <a:p>
            <a:pPr marL="0" indent="0" algn="ctr">
              <a:buFont typeface="Monotype Sorts"/>
              <a:buNone/>
              <a:defRPr/>
            </a:pPr>
            <a:r>
              <a:rPr lang="en-US" altLang="ko-KR">
                <a:effectLst>
                  <a:outerShdw blurRad="38100" dist="38100" dir="2700000" algn="tl">
                    <a:srgbClr val="C0C0C0"/>
                  </a:outerShdw>
                </a:effectLst>
              </a:rPr>
              <a:t>2022.4.12</a:t>
            </a:r>
          </a:p>
          <a:p>
            <a:pPr marL="0" indent="0" algn="ctr">
              <a:buFont typeface="Monotype Sorts"/>
              <a:buNone/>
              <a:defRPr/>
            </a:pPr>
            <a:endParaRPr lang="en-US" altLang="ko-KR" dirty="0">
              <a:effectLst>
                <a:outerShdw blurRad="38100" dist="38100" dir="2700000" algn="tl">
                  <a:srgbClr val="C0C0C0"/>
                </a:outerShdw>
              </a:effectLst>
            </a:endParaRPr>
          </a:p>
          <a:p>
            <a:pPr marL="0" indent="0" algn="ctr">
              <a:buFont typeface="Monotype Sorts"/>
              <a:buNone/>
              <a:defRPr/>
            </a:pPr>
            <a:endParaRPr lang="en-US" altLang="ko-KR" dirty="0">
              <a:effectLst>
                <a:outerShdw blurRad="38100" dist="38100" dir="2700000" algn="tl">
                  <a:srgbClr val="C0C0C0"/>
                </a:outerShdw>
              </a:effectLst>
            </a:endParaRPr>
          </a:p>
        </p:txBody>
      </p:sp>
    </p:spTree>
    <p:extLst>
      <p:ext uri="{BB962C8B-B14F-4D97-AF65-F5344CB8AC3E}">
        <p14:creationId xmlns:p14="http://schemas.microsoft.com/office/powerpoint/2010/main" val="7703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8AC7E8-C720-6043-B43A-B5F7A7880078}"/>
              </a:ext>
            </a:extLst>
          </p:cNvPr>
          <p:cNvSpPr>
            <a:spLocks noGrp="1"/>
          </p:cNvSpPr>
          <p:nvPr>
            <p:ph type="title"/>
          </p:nvPr>
        </p:nvSpPr>
        <p:spPr>
          <a:xfrm>
            <a:off x="914400" y="400050"/>
            <a:ext cx="8686800" cy="685800"/>
          </a:xfrm>
        </p:spPr>
        <p:txBody>
          <a:bodyPr wrap="square" anchor="ctr">
            <a:normAutofit/>
          </a:bodyPr>
          <a:lstStyle/>
          <a:p>
            <a:r>
              <a:rPr kumimoji="1" lang="en-US" altLang="ko-Kore-KR" sz="2200"/>
              <a:t>Model Architecture </a:t>
            </a:r>
            <a:r>
              <a:rPr lang="en-US" altLang="ko-Kore-KR" sz="2200"/>
              <a:t>- Graph-based multi-model context modeling</a:t>
            </a:r>
            <a:endParaRPr kumimoji="1" lang="ko-Kore-KR" altLang="en-US" sz="2200"/>
          </a:p>
        </p:txBody>
      </p:sp>
      <p:pic>
        <p:nvPicPr>
          <p:cNvPr id="5" name="내용 개체 틀 4">
            <a:extLst>
              <a:ext uri="{FF2B5EF4-FFF2-40B4-BE49-F238E27FC236}">
                <a16:creationId xmlns:a16="http://schemas.microsoft.com/office/drawing/2014/main" id="{F0C5B72D-A8D1-4C48-B6D1-0F5EB6453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1904" y="2132856"/>
            <a:ext cx="3829007" cy="2986626"/>
          </a:xfrm>
          <a:prstGeom prst="rect">
            <a:avLst/>
          </a:prstGeom>
          <a:noFill/>
        </p:spPr>
      </p:pic>
      <p:sp>
        <p:nvSpPr>
          <p:cNvPr id="10" name="Content Placeholder 3">
            <a:extLst>
              <a:ext uri="{FF2B5EF4-FFF2-40B4-BE49-F238E27FC236}">
                <a16:creationId xmlns:a16="http://schemas.microsoft.com/office/drawing/2014/main" id="{0D6E79B9-09F3-C927-9690-716496487377}"/>
              </a:ext>
            </a:extLst>
          </p:cNvPr>
          <p:cNvSpPr>
            <a:spLocks noGrp="1"/>
          </p:cNvSpPr>
          <p:nvPr>
            <p:ph sz="half" idx="2"/>
          </p:nvPr>
        </p:nvSpPr>
        <p:spPr>
          <a:xfrm>
            <a:off x="4232920" y="1143000"/>
            <a:ext cx="5339705" cy="5257800"/>
          </a:xfrm>
        </p:spPr>
        <p:txBody>
          <a:bodyPr/>
          <a:lstStyle/>
          <a:p>
            <a:pPr>
              <a:buClr>
                <a:schemeClr val="tx1"/>
              </a:buClr>
              <a:buSzPct val="100000"/>
              <a:buFont typeface="Arial" panose="020B0604020202020204" pitchFamily="34" charset="0"/>
              <a:buChar char="•"/>
            </a:pPr>
            <a:r>
              <a:rPr lang="en-US" sz="2400" dirty="0" err="1"/>
              <a:t>각</a:t>
            </a:r>
            <a:r>
              <a:rPr lang="en-US" sz="2400" dirty="0"/>
              <a:t> </a:t>
            </a:r>
            <a:r>
              <a:rPr lang="en-US" altLang="ko-KR" sz="2400" dirty="0"/>
              <a:t>node </a:t>
            </a:r>
            <a:r>
              <a:rPr lang="ko-KR" altLang="en-US" sz="2400" dirty="0"/>
              <a:t>테두리 색깔 </a:t>
            </a:r>
            <a:endParaRPr lang="en-US" altLang="ko-KR" sz="2400" dirty="0"/>
          </a:p>
          <a:p>
            <a:pPr lvl="1">
              <a:buClr>
                <a:schemeClr val="tx1"/>
              </a:buClr>
              <a:buSzPct val="100000"/>
              <a:buFont typeface="Symbol" pitchFamily="2" charset="2"/>
              <a:buChar char="Þ"/>
            </a:pPr>
            <a:r>
              <a:rPr lang="en-US" altLang="ko-KR" sz="1800" dirty="0"/>
              <a:t>speaker</a:t>
            </a:r>
            <a:r>
              <a:rPr lang="ko-KR" altLang="en-US" sz="1800" dirty="0"/>
              <a:t>에 따라 달라짐</a:t>
            </a:r>
            <a:endParaRPr lang="en-US" altLang="ko-KR" sz="1800" dirty="0"/>
          </a:p>
          <a:p>
            <a:pPr>
              <a:buClr>
                <a:schemeClr val="tx1"/>
              </a:buClr>
              <a:buSzPct val="100000"/>
              <a:buFont typeface="Arial" panose="020B0604020202020204" pitchFamily="34" charset="0"/>
              <a:buChar char="•"/>
            </a:pPr>
            <a:r>
              <a:rPr lang="en-US" altLang="ko-KR" sz="2400" dirty="0"/>
              <a:t>Edge</a:t>
            </a:r>
            <a:r>
              <a:rPr lang="ko-KR" altLang="en-US" sz="2400" dirty="0"/>
              <a:t>의 화살표 </a:t>
            </a:r>
            <a:r>
              <a:rPr lang="en-US" altLang="ko-KR" sz="2400" dirty="0"/>
              <a:t>: </a:t>
            </a:r>
            <a:r>
              <a:rPr lang="ko-KR" altLang="en-US" sz="2400" dirty="0"/>
              <a:t>화자가 말하는 대상</a:t>
            </a:r>
            <a:endParaRPr lang="en-US" altLang="ko-KR" sz="2400" dirty="0"/>
          </a:p>
          <a:p>
            <a:pPr lvl="1">
              <a:buClr>
                <a:schemeClr val="tx1"/>
              </a:buClr>
              <a:buSzPct val="100000"/>
              <a:buFont typeface="Arial" panose="020B0604020202020204" pitchFamily="34" charset="0"/>
              <a:buChar char="•"/>
            </a:pPr>
            <a:r>
              <a:rPr lang="en-US" altLang="ko-KR" sz="1800" dirty="0"/>
              <a:t>Edge</a:t>
            </a:r>
            <a:r>
              <a:rPr lang="ko-KR" altLang="en-US" sz="1800" dirty="0"/>
              <a:t>가 점선 </a:t>
            </a:r>
            <a:r>
              <a:rPr lang="en-US" altLang="ko-KR" sz="1800" dirty="0"/>
              <a:t>: future to past</a:t>
            </a:r>
          </a:p>
          <a:p>
            <a:pPr lvl="1">
              <a:buClr>
                <a:schemeClr val="tx1"/>
              </a:buClr>
              <a:buSzPct val="100000"/>
              <a:buFont typeface="Arial" panose="020B0604020202020204" pitchFamily="34" charset="0"/>
              <a:buChar char="•"/>
            </a:pPr>
            <a:r>
              <a:rPr lang="en-US" altLang="ko-KR" sz="1800" dirty="0"/>
              <a:t>Edge</a:t>
            </a:r>
            <a:r>
              <a:rPr lang="ko-KR" altLang="en-US" sz="1800" dirty="0"/>
              <a:t>가 실선 </a:t>
            </a:r>
            <a:r>
              <a:rPr lang="en-US" altLang="ko-KR" sz="1800" dirty="0"/>
              <a:t>: past to future</a:t>
            </a:r>
          </a:p>
          <a:p>
            <a:pPr lvl="1">
              <a:buClr>
                <a:schemeClr val="tx1"/>
              </a:buClr>
              <a:buSzPct val="100000"/>
              <a:buFont typeface="Arial" panose="020B0604020202020204" pitchFamily="34" charset="0"/>
              <a:buChar char="•"/>
            </a:pPr>
            <a:r>
              <a:rPr lang="en-US" altLang="ko-KR" sz="1800" dirty="0"/>
              <a:t>Edge</a:t>
            </a:r>
            <a:r>
              <a:rPr lang="ko-KR" altLang="en-US" sz="1800" dirty="0"/>
              <a:t>의 색깔 </a:t>
            </a:r>
            <a:r>
              <a:rPr lang="en-US" altLang="ko-KR" sz="1800" dirty="0"/>
              <a:t>: </a:t>
            </a:r>
          </a:p>
          <a:p>
            <a:pPr lvl="2">
              <a:buClr>
                <a:schemeClr val="tx1"/>
              </a:buClr>
              <a:buSzPct val="100000"/>
              <a:buFont typeface="Arial" panose="020B0604020202020204" pitchFamily="34" charset="0"/>
              <a:buChar char="•"/>
            </a:pPr>
            <a:r>
              <a:rPr lang="en-US" altLang="ko-KR" sz="1400" dirty="0"/>
              <a:t>self loop</a:t>
            </a:r>
            <a:r>
              <a:rPr lang="ko-KR" altLang="en-US" sz="1400" dirty="0"/>
              <a:t>는 해당 </a:t>
            </a:r>
            <a:r>
              <a:rPr lang="en-US" altLang="ko-KR" sz="1400" dirty="0"/>
              <a:t>speaker</a:t>
            </a:r>
            <a:r>
              <a:rPr lang="ko-KR" altLang="en-US" sz="1400" dirty="0"/>
              <a:t>색깔</a:t>
            </a:r>
            <a:endParaRPr lang="en-US" altLang="ko-KR" sz="1400" dirty="0"/>
          </a:p>
          <a:p>
            <a:pPr lvl="2">
              <a:buClr>
                <a:schemeClr val="tx1"/>
              </a:buClr>
              <a:buSzPct val="100000"/>
              <a:buFont typeface="Arial" panose="020B0604020202020204" pitchFamily="34" charset="0"/>
              <a:buChar char="•"/>
            </a:pPr>
            <a:r>
              <a:rPr lang="ko-KR" altLang="en-US" sz="1400" dirty="0"/>
              <a:t>누가 누구에게 </a:t>
            </a:r>
            <a:r>
              <a:rPr lang="ko-KR" altLang="en-US" sz="1400" dirty="0" err="1"/>
              <a:t>말하느냐에</a:t>
            </a:r>
            <a:r>
              <a:rPr lang="ko-KR" altLang="en-US" sz="1400" dirty="0"/>
              <a:t> 따라 달라짐</a:t>
            </a:r>
            <a:endParaRPr lang="en-US" altLang="ko-KR" sz="1400" dirty="0"/>
          </a:p>
          <a:p>
            <a:pPr lvl="2">
              <a:buClr>
                <a:schemeClr val="tx1"/>
              </a:buClr>
              <a:buSzPct val="100000"/>
              <a:buFont typeface="Arial" panose="020B0604020202020204" pitchFamily="34" charset="0"/>
              <a:buChar char="•"/>
            </a:pPr>
            <a:r>
              <a:rPr lang="en-US" altLang="ko-KR" sz="1400" dirty="0"/>
              <a:t>Speaker1-&gt;</a:t>
            </a:r>
            <a:r>
              <a:rPr lang="ko-KR" altLang="en-US" sz="1400" dirty="0"/>
              <a:t> </a:t>
            </a:r>
            <a:r>
              <a:rPr lang="en-US" altLang="ko-KR" sz="1400" dirty="0"/>
              <a:t>speaker2</a:t>
            </a:r>
            <a:r>
              <a:rPr lang="ko-KR" altLang="en-US" sz="1400" dirty="0"/>
              <a:t>에 말하면 보라색</a:t>
            </a:r>
            <a:r>
              <a:rPr lang="en-US" altLang="ko-KR" sz="1400" dirty="0"/>
              <a:t>,</a:t>
            </a:r>
          </a:p>
          <a:p>
            <a:pPr lvl="2">
              <a:buClr>
                <a:schemeClr val="tx1"/>
              </a:buClr>
              <a:buSzPct val="100000"/>
              <a:buFont typeface="Arial" panose="020B0604020202020204" pitchFamily="34" charset="0"/>
              <a:buChar char="•"/>
            </a:pPr>
            <a:r>
              <a:rPr lang="en-US" altLang="ko-KR" sz="1400" dirty="0"/>
              <a:t>Speaker2-&gt;speaker1</a:t>
            </a:r>
            <a:r>
              <a:rPr lang="ko-KR" altLang="en-US" sz="1400" dirty="0"/>
              <a:t>에 말하면 파란색</a:t>
            </a:r>
            <a:r>
              <a:rPr lang="en-US" altLang="ko-KR" sz="1400" dirty="0"/>
              <a:t> .. </a:t>
            </a:r>
          </a:p>
          <a:p>
            <a:pPr>
              <a:buClr>
                <a:schemeClr val="tx1"/>
              </a:buClr>
              <a:buSzPct val="100000"/>
              <a:buFont typeface="Arial" panose="020B0604020202020204" pitchFamily="34" charset="0"/>
              <a:buChar char="•"/>
            </a:pPr>
            <a:r>
              <a:rPr lang="en-US" sz="1800" dirty="0"/>
              <a:t>Self loop edge : intra speaker dependency</a:t>
            </a:r>
          </a:p>
          <a:p>
            <a:pPr lvl="1">
              <a:buClr>
                <a:schemeClr val="tx1"/>
              </a:buClr>
              <a:buSzPct val="100000"/>
              <a:buFont typeface="Arial" panose="020B0604020202020204" pitchFamily="34" charset="0"/>
              <a:buChar char="•"/>
            </a:pPr>
            <a:r>
              <a:rPr lang="en-US" sz="1400" dirty="0" err="1"/>
              <a:t>점선으로</a:t>
            </a:r>
            <a:r>
              <a:rPr lang="en-US" sz="1400" dirty="0"/>
              <a:t> </a:t>
            </a:r>
            <a:r>
              <a:rPr lang="en-US" sz="1400" dirty="0" err="1"/>
              <a:t>표시</a:t>
            </a:r>
            <a:endParaRPr lang="en-US" sz="1400" dirty="0"/>
          </a:p>
          <a:p>
            <a:pPr>
              <a:buClr>
                <a:schemeClr val="tx1"/>
              </a:buClr>
              <a:buSzPct val="100000"/>
              <a:buFont typeface="Arial" panose="020B0604020202020204" pitchFamily="34" charset="0"/>
              <a:buChar char="•"/>
            </a:pPr>
            <a:r>
              <a:rPr lang="en-US" sz="1800" dirty="0" err="1"/>
              <a:t>시간</a:t>
            </a:r>
            <a:r>
              <a:rPr lang="en-US" sz="1800" dirty="0"/>
              <a:t> </a:t>
            </a:r>
            <a:r>
              <a:rPr lang="en-US" sz="1800" dirty="0" err="1"/>
              <a:t>순서와</a:t>
            </a:r>
            <a:r>
              <a:rPr lang="en-US" sz="1800" dirty="0"/>
              <a:t> </a:t>
            </a:r>
            <a:r>
              <a:rPr lang="en-US" altLang="ko-KR" sz="1800" dirty="0"/>
              <a:t>inter / intra speaker dependency</a:t>
            </a:r>
            <a:r>
              <a:rPr lang="ko-KR" altLang="en-US" sz="1800" dirty="0" err="1"/>
              <a:t>를</a:t>
            </a:r>
            <a:r>
              <a:rPr lang="ko-KR" altLang="en-US" sz="1800" dirty="0"/>
              <a:t> 한꺼번에 나타내기 위해서 이러한 구조를 사용</a:t>
            </a:r>
            <a:endParaRPr lang="en-US" sz="1800" dirty="0"/>
          </a:p>
        </p:txBody>
      </p:sp>
      <p:sp>
        <p:nvSpPr>
          <p:cNvPr id="4" name="슬라이드 번호 개체 틀 3">
            <a:extLst>
              <a:ext uri="{FF2B5EF4-FFF2-40B4-BE49-F238E27FC236}">
                <a16:creationId xmlns:a16="http://schemas.microsoft.com/office/drawing/2014/main" id="{FC827550-5C78-A14B-841C-A1CF8F8CE8AA}"/>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10</a:t>
            </a:fld>
            <a:endParaRPr lang="en-US" altLang="ko-KR"/>
          </a:p>
        </p:txBody>
      </p:sp>
    </p:spTree>
    <p:extLst>
      <p:ext uri="{BB962C8B-B14F-4D97-AF65-F5344CB8AC3E}">
        <p14:creationId xmlns:p14="http://schemas.microsoft.com/office/powerpoint/2010/main" val="242971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B80E1B-A1C7-674B-9E27-CD7CF799DDE6}"/>
              </a:ext>
            </a:extLst>
          </p:cNvPr>
          <p:cNvSpPr>
            <a:spLocks noGrp="1"/>
          </p:cNvSpPr>
          <p:nvPr>
            <p:ph type="title"/>
          </p:nvPr>
        </p:nvSpPr>
        <p:spPr/>
        <p:txBody>
          <a:bodyPr/>
          <a:lstStyle/>
          <a:p>
            <a:r>
              <a:rPr lang="en-US" altLang="ko-Kore-KR" dirty="0"/>
              <a:t>Example of Dialogue Graph</a:t>
            </a:r>
            <a:endParaRPr kumimoji="1" lang="ko-Kore-KR" altLang="en-US" dirty="0"/>
          </a:p>
        </p:txBody>
      </p:sp>
      <p:sp>
        <p:nvSpPr>
          <p:cNvPr id="5" name="슬라이드 번호 개체 틀 4">
            <a:extLst>
              <a:ext uri="{FF2B5EF4-FFF2-40B4-BE49-F238E27FC236}">
                <a16:creationId xmlns:a16="http://schemas.microsoft.com/office/drawing/2014/main" id="{550547CF-B3D6-824B-AF63-277F1A700587}"/>
              </a:ext>
            </a:extLst>
          </p:cNvPr>
          <p:cNvSpPr>
            <a:spLocks noGrp="1"/>
          </p:cNvSpPr>
          <p:nvPr>
            <p:ph type="sldNum" sz="quarter" idx="10"/>
          </p:nvPr>
        </p:nvSpPr>
        <p:spPr/>
        <p:txBody>
          <a:bodyPr/>
          <a:lstStyle/>
          <a:p>
            <a:pPr>
              <a:defRPr/>
            </a:pPr>
            <a:r>
              <a:rPr lang="en-US" altLang="ko-KR"/>
              <a:t>Page </a:t>
            </a:r>
            <a:fld id="{CB3ECEB3-1AB8-4873-8D05-EA1F1E45F10C}" type="slidenum">
              <a:rPr lang="en-US" altLang="ko-KR" smtClean="0"/>
              <a:pPr>
                <a:defRPr/>
              </a:pPr>
              <a:t>11</a:t>
            </a:fld>
            <a:endParaRPr lang="en-US" altLang="ko-KR" dirty="0"/>
          </a:p>
        </p:txBody>
      </p:sp>
      <p:graphicFrame>
        <p:nvGraphicFramePr>
          <p:cNvPr id="6" name="표 8">
            <a:extLst>
              <a:ext uri="{FF2B5EF4-FFF2-40B4-BE49-F238E27FC236}">
                <a16:creationId xmlns:a16="http://schemas.microsoft.com/office/drawing/2014/main" id="{69FCDFF1-BD66-9B44-A619-AD837BD06F85}"/>
              </a:ext>
            </a:extLst>
          </p:cNvPr>
          <p:cNvGraphicFramePr>
            <a:graphicFrameLocks noGrp="1"/>
          </p:cNvGraphicFramePr>
          <p:nvPr>
            <p:ph sz="half" idx="1"/>
            <p:extLst>
              <p:ext uri="{D42A27DB-BD31-4B8C-83A1-F6EECF244321}">
                <p14:modId xmlns:p14="http://schemas.microsoft.com/office/powerpoint/2010/main" val="2836662198"/>
              </p:ext>
            </p:extLst>
          </p:nvPr>
        </p:nvGraphicFramePr>
        <p:xfrm>
          <a:off x="200472" y="1386840"/>
          <a:ext cx="4032448" cy="204216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3543821954"/>
                    </a:ext>
                  </a:extLst>
                </a:gridCol>
                <a:gridCol w="864096">
                  <a:extLst>
                    <a:ext uri="{9D8B030D-6E8A-4147-A177-3AD203B41FA5}">
                      <a16:colId xmlns:a16="http://schemas.microsoft.com/office/drawing/2014/main" val="404484159"/>
                    </a:ext>
                  </a:extLst>
                </a:gridCol>
                <a:gridCol w="2232249">
                  <a:extLst>
                    <a:ext uri="{9D8B030D-6E8A-4147-A177-3AD203B41FA5}">
                      <a16:colId xmlns:a16="http://schemas.microsoft.com/office/drawing/2014/main" val="790819809"/>
                    </a:ext>
                  </a:extLst>
                </a:gridCol>
              </a:tblGrid>
              <a:tr h="0">
                <a:tc>
                  <a:txBody>
                    <a:bodyPr/>
                    <a:lstStyle/>
                    <a:p>
                      <a:r>
                        <a:rPr lang="en-US" altLang="ko-Kore-KR" sz="1400" dirty="0"/>
                        <a:t>Utterance number</a:t>
                      </a:r>
                      <a:endParaRPr lang="ko-Kore-KR" altLang="en-US" sz="1400" dirty="0"/>
                    </a:p>
                  </a:txBody>
                  <a:tcPr/>
                </a:tc>
                <a:tc>
                  <a:txBody>
                    <a:bodyPr/>
                    <a:lstStyle/>
                    <a:p>
                      <a:r>
                        <a:rPr lang="en-US" altLang="ko-Kore-KR" sz="1400" dirty="0"/>
                        <a:t>Speaker</a:t>
                      </a:r>
                      <a:endParaRPr lang="ko-Kore-KR" altLang="en-US" sz="1400" dirty="0"/>
                    </a:p>
                  </a:txBody>
                  <a:tcPr/>
                </a:tc>
                <a:tc>
                  <a:txBody>
                    <a:bodyPr/>
                    <a:lstStyle/>
                    <a:p>
                      <a:r>
                        <a:rPr lang="en-US" altLang="ko-Kore-KR" sz="1400" dirty="0"/>
                        <a:t>Utterance</a:t>
                      </a:r>
                      <a:endParaRPr lang="ko-Kore-KR" altLang="en-US" sz="1400" dirty="0"/>
                    </a:p>
                  </a:txBody>
                  <a:tcPr/>
                </a:tc>
                <a:extLst>
                  <a:ext uri="{0D108BD9-81ED-4DB2-BD59-A6C34878D82A}">
                    <a16:rowId xmlns:a16="http://schemas.microsoft.com/office/drawing/2014/main" val="993859358"/>
                  </a:ext>
                </a:extLst>
              </a:tr>
              <a:tr h="268216">
                <a:tc>
                  <a:txBody>
                    <a:bodyPr/>
                    <a:lstStyle/>
                    <a:p>
                      <a:r>
                        <a:rPr lang="en-US" altLang="ko-Kore-KR" sz="1400" dirty="0"/>
                        <a:t>1</a:t>
                      </a:r>
                      <a:endParaRPr lang="ko-Kore-KR" altLang="en-US" sz="1400" dirty="0"/>
                    </a:p>
                  </a:txBody>
                  <a:tcPr/>
                </a:tc>
                <a:tc>
                  <a:txBody>
                    <a:bodyPr/>
                    <a:lstStyle/>
                    <a:p>
                      <a:r>
                        <a:rPr lang="en-US" altLang="ko-Kore-KR" sz="1400" dirty="0">
                          <a:solidFill>
                            <a:srgbClr val="FF0000"/>
                          </a:solidFill>
                        </a:rPr>
                        <a:t>A</a:t>
                      </a:r>
                      <a:endParaRPr lang="ko-Kore-KR" altLang="en-US" sz="1400" dirty="0">
                        <a:solidFill>
                          <a:srgbClr val="FF0000"/>
                        </a:solidFill>
                      </a:endParaRPr>
                    </a:p>
                  </a:txBody>
                  <a:tcPr/>
                </a:tc>
                <a:tc>
                  <a:txBody>
                    <a:bodyPr/>
                    <a:lstStyle/>
                    <a:p>
                      <a:r>
                        <a:rPr lang="en" altLang="ko-Kore-KR" sz="1400" b="0" dirty="0"/>
                        <a:t>hey, do I know you?</a:t>
                      </a:r>
                      <a:endParaRPr lang="ko-Kore-KR" altLang="en-US" sz="1400" dirty="0"/>
                    </a:p>
                  </a:txBody>
                  <a:tcPr/>
                </a:tc>
                <a:extLst>
                  <a:ext uri="{0D108BD9-81ED-4DB2-BD59-A6C34878D82A}">
                    <a16:rowId xmlns:a16="http://schemas.microsoft.com/office/drawing/2014/main" val="3367657488"/>
                  </a:ext>
                </a:extLst>
              </a:tr>
              <a:tr h="179440">
                <a:tc>
                  <a:txBody>
                    <a:bodyPr/>
                    <a:lstStyle/>
                    <a:p>
                      <a:r>
                        <a:rPr lang="en-US" altLang="ko-Kore-KR" sz="1400" dirty="0"/>
                        <a:t>2</a:t>
                      </a:r>
                      <a:endParaRPr lang="ko-Kore-KR" altLang="en-US" sz="1400" dirty="0"/>
                    </a:p>
                  </a:txBody>
                  <a:tcPr/>
                </a:tc>
                <a:tc>
                  <a:txBody>
                    <a:bodyPr/>
                    <a:lstStyle/>
                    <a:p>
                      <a:r>
                        <a:rPr lang="en-US" altLang="ko-Kore-KR" sz="1400" dirty="0">
                          <a:solidFill>
                            <a:srgbClr val="00CC00"/>
                          </a:solidFill>
                        </a:rPr>
                        <a:t>B</a:t>
                      </a:r>
                      <a:endParaRPr lang="ko-Kore-KR" altLang="en-US" sz="1400" dirty="0">
                        <a:solidFill>
                          <a:srgbClr val="00CC00"/>
                        </a:solidFill>
                      </a:endParaRPr>
                    </a:p>
                  </a:txBody>
                  <a:tcPr/>
                </a:tc>
                <a:tc>
                  <a:txBody>
                    <a:bodyPr/>
                    <a:lstStyle/>
                    <a:p>
                      <a:r>
                        <a:rPr lang="en" altLang="ko-Kore-KR" sz="1400" b="0" dirty="0"/>
                        <a:t>hello, Patti!</a:t>
                      </a:r>
                      <a:endParaRPr lang="ko-Kore-KR" altLang="en-US" sz="1400" dirty="0"/>
                    </a:p>
                  </a:txBody>
                  <a:tcPr/>
                </a:tc>
                <a:extLst>
                  <a:ext uri="{0D108BD9-81ED-4DB2-BD59-A6C34878D82A}">
                    <a16:rowId xmlns:a16="http://schemas.microsoft.com/office/drawing/2014/main" val="1435288891"/>
                  </a:ext>
                </a:extLst>
              </a:tr>
              <a:tr h="234680">
                <a:tc>
                  <a:txBody>
                    <a:bodyPr/>
                    <a:lstStyle/>
                    <a:p>
                      <a:r>
                        <a:rPr lang="en-US" altLang="ko-Kore-KR" sz="1400" dirty="0"/>
                        <a:t>3</a:t>
                      </a:r>
                      <a:endParaRPr lang="ko-Kore-KR" altLang="en-US" sz="1400" dirty="0"/>
                    </a:p>
                  </a:txBody>
                  <a:tcPr/>
                </a:tc>
                <a:tc>
                  <a:txBody>
                    <a:bodyPr/>
                    <a:lstStyle/>
                    <a:p>
                      <a:r>
                        <a:rPr lang="en-US" altLang="ko-Kore-KR" sz="1400" dirty="0">
                          <a:solidFill>
                            <a:srgbClr val="00CC00"/>
                          </a:solidFill>
                        </a:rPr>
                        <a:t>B</a:t>
                      </a:r>
                      <a:endParaRPr lang="ko-Kore-KR" altLang="en-US" sz="1400" dirty="0">
                        <a:solidFill>
                          <a:srgbClr val="00CC00"/>
                        </a:solidFill>
                      </a:endParaRPr>
                    </a:p>
                  </a:txBody>
                  <a:tcPr/>
                </a:tc>
                <a:tc>
                  <a:txBody>
                    <a:bodyPr/>
                    <a:lstStyle/>
                    <a:p>
                      <a:r>
                        <a:rPr lang="en" altLang="ko-Kore-KR" sz="1400" b="0" dirty="0"/>
                        <a:t>I’m Derrick.</a:t>
                      </a:r>
                      <a:endParaRPr lang="ko-Kore-KR" altLang="en-US" sz="1400" dirty="0"/>
                    </a:p>
                  </a:txBody>
                  <a:tcPr/>
                </a:tc>
                <a:extLst>
                  <a:ext uri="{0D108BD9-81ED-4DB2-BD59-A6C34878D82A}">
                    <a16:rowId xmlns:a16="http://schemas.microsoft.com/office/drawing/2014/main" val="2985423363"/>
                  </a:ext>
                </a:extLst>
              </a:tr>
              <a:tr h="217912">
                <a:tc>
                  <a:txBody>
                    <a:bodyPr/>
                    <a:lstStyle/>
                    <a:p>
                      <a:r>
                        <a:rPr lang="en-US" altLang="ko-Kore-KR" sz="1400" dirty="0"/>
                        <a:t>4</a:t>
                      </a:r>
                      <a:endParaRPr lang="ko-Kore-KR" altLang="en-US" sz="1400" dirty="0"/>
                    </a:p>
                  </a:txBody>
                  <a:tcPr/>
                </a:tc>
                <a:tc>
                  <a:txBody>
                    <a:bodyPr/>
                    <a:lstStyle/>
                    <a:p>
                      <a:r>
                        <a:rPr lang="en-US" altLang="ko-Kore-KR" sz="1400" dirty="0">
                          <a:solidFill>
                            <a:srgbClr val="00CC00"/>
                          </a:solidFill>
                        </a:rPr>
                        <a:t>B</a:t>
                      </a:r>
                      <a:endParaRPr lang="ko-Kore-KR" altLang="en-US" sz="1400" dirty="0">
                        <a:solidFill>
                          <a:srgbClr val="00CC00"/>
                        </a:solidFill>
                      </a:endParaRPr>
                    </a:p>
                  </a:txBody>
                  <a:tcPr/>
                </a:tc>
                <a:tc>
                  <a:txBody>
                    <a:bodyPr/>
                    <a:lstStyle/>
                    <a:p>
                      <a:r>
                        <a:rPr lang="en" altLang="ko-Kore-KR" sz="1400" b="0" dirty="0"/>
                        <a:t>you saw me at the teahouse.</a:t>
                      </a:r>
                      <a:endParaRPr lang="ko-Kore-KR" altLang="en-US" sz="1400" dirty="0"/>
                    </a:p>
                  </a:txBody>
                  <a:tcPr/>
                </a:tc>
                <a:extLst>
                  <a:ext uri="{0D108BD9-81ED-4DB2-BD59-A6C34878D82A}">
                    <a16:rowId xmlns:a16="http://schemas.microsoft.com/office/drawing/2014/main" val="3427672294"/>
                  </a:ext>
                </a:extLst>
              </a:tr>
              <a:tr h="129136">
                <a:tc>
                  <a:txBody>
                    <a:bodyPr/>
                    <a:lstStyle/>
                    <a:p>
                      <a:r>
                        <a:rPr lang="en-US" altLang="ko-Kore-KR" sz="1400" dirty="0"/>
                        <a:t>5</a:t>
                      </a:r>
                      <a:endParaRPr lang="ko-Kore-KR" altLang="en-US" sz="1400" dirty="0"/>
                    </a:p>
                  </a:txBody>
                  <a:tcPr/>
                </a:tc>
                <a:tc>
                  <a:txBody>
                    <a:bodyPr/>
                    <a:lstStyle/>
                    <a:p>
                      <a:r>
                        <a:rPr lang="en-US" altLang="ko-Kore-KR" sz="1400" dirty="0">
                          <a:solidFill>
                            <a:srgbClr val="FF0000"/>
                          </a:solidFill>
                        </a:rPr>
                        <a:t>A</a:t>
                      </a:r>
                      <a:endParaRPr lang="ko-Kore-KR" altLang="en-US" sz="1400" dirty="0">
                        <a:solidFill>
                          <a:srgbClr val="FF0000"/>
                        </a:solidFill>
                      </a:endParaRPr>
                    </a:p>
                  </a:txBody>
                  <a:tcPr/>
                </a:tc>
                <a:tc>
                  <a:txBody>
                    <a:bodyPr/>
                    <a:lstStyle/>
                    <a:p>
                      <a:r>
                        <a:rPr lang="en" altLang="ko-Kore-KR" sz="1400" b="0" dirty="0"/>
                        <a:t>oh, right!</a:t>
                      </a:r>
                      <a:endParaRPr lang="ko-Kore-KR" altLang="en-US" sz="1400" dirty="0"/>
                    </a:p>
                  </a:txBody>
                  <a:tcPr/>
                </a:tc>
                <a:extLst>
                  <a:ext uri="{0D108BD9-81ED-4DB2-BD59-A6C34878D82A}">
                    <a16:rowId xmlns:a16="http://schemas.microsoft.com/office/drawing/2014/main" val="56785182"/>
                  </a:ext>
                </a:extLst>
              </a:tr>
            </a:tbl>
          </a:graphicData>
        </a:graphic>
      </p:graphicFrame>
      <p:pic>
        <p:nvPicPr>
          <p:cNvPr id="8" name="그림 7">
            <a:extLst>
              <a:ext uri="{FF2B5EF4-FFF2-40B4-BE49-F238E27FC236}">
                <a16:creationId xmlns:a16="http://schemas.microsoft.com/office/drawing/2014/main" id="{11E66C62-5242-0346-A884-277E604029C7}"/>
              </a:ext>
            </a:extLst>
          </p:cNvPr>
          <p:cNvPicPr>
            <a:picLocks noChangeAspect="1"/>
          </p:cNvPicPr>
          <p:nvPr/>
        </p:nvPicPr>
        <p:blipFill>
          <a:blip r:embed="rId2"/>
          <a:stretch>
            <a:fillRect/>
          </a:stretch>
        </p:blipFill>
        <p:spPr>
          <a:xfrm>
            <a:off x="4520952" y="1358182"/>
            <a:ext cx="1800200" cy="4894830"/>
          </a:xfrm>
          <a:prstGeom prst="rect">
            <a:avLst/>
          </a:prstGeom>
        </p:spPr>
      </p:pic>
      <p:sp>
        <p:nvSpPr>
          <p:cNvPr id="9" name="TextBox 8">
            <a:extLst>
              <a:ext uri="{FF2B5EF4-FFF2-40B4-BE49-F238E27FC236}">
                <a16:creationId xmlns:a16="http://schemas.microsoft.com/office/drawing/2014/main" id="{6F909497-A354-5541-8563-29F57180A856}"/>
              </a:ext>
            </a:extLst>
          </p:cNvPr>
          <p:cNvSpPr txBox="1"/>
          <p:nvPr/>
        </p:nvSpPr>
        <p:spPr>
          <a:xfrm>
            <a:off x="6105128" y="1386840"/>
            <a:ext cx="3800872"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ore-KR" sz="1800" dirty="0"/>
              <a:t>Speaker A</a:t>
            </a:r>
            <a:r>
              <a:rPr lang="ko-Kore-KR" altLang="en-US" sz="1800" dirty="0"/>
              <a:t>의 발화 </a:t>
            </a:r>
            <a:r>
              <a:rPr lang="en-US" altLang="ko-Kore-KR" sz="1800" dirty="0"/>
              <a:t>: </a:t>
            </a:r>
            <a:r>
              <a:rPr lang="ko-Kore-KR" altLang="en-US" sz="1800" dirty="0">
                <a:solidFill>
                  <a:srgbClr val="FF0000"/>
                </a:solidFill>
              </a:rPr>
              <a:t>빨간색</a:t>
            </a:r>
            <a:endParaRPr lang="en-US" altLang="ko-Kore-KR" sz="1800" dirty="0">
              <a:solidFill>
                <a:srgbClr val="FF0000"/>
              </a:solidFill>
            </a:endParaRPr>
          </a:p>
          <a:p>
            <a:pPr marL="285750" indent="-285750">
              <a:buFont typeface="Arial" panose="020B0604020202020204" pitchFamily="34" charset="0"/>
              <a:buChar char="•"/>
            </a:pPr>
            <a:r>
              <a:rPr kumimoji="1" lang="en-US" altLang="ko-Kore-KR" sz="1800" dirty="0"/>
              <a:t>Speaker </a:t>
            </a:r>
            <a:r>
              <a:rPr lang="en-US" altLang="ko-Kore-KR" sz="1800" dirty="0"/>
              <a:t>B</a:t>
            </a:r>
            <a:r>
              <a:rPr lang="ko-Kore-KR" altLang="en-US" sz="1800" dirty="0"/>
              <a:t>의 발화 </a:t>
            </a:r>
            <a:r>
              <a:rPr lang="en-US" altLang="ko-Kore-KR" sz="1800" dirty="0"/>
              <a:t>: </a:t>
            </a:r>
            <a:r>
              <a:rPr lang="ko-Kore-KR" altLang="en-US" sz="1800" dirty="0">
                <a:solidFill>
                  <a:srgbClr val="00CC00"/>
                </a:solidFill>
              </a:rPr>
              <a:t>초록색</a:t>
            </a:r>
            <a:endParaRPr lang="en-US" altLang="ko-Kore-KR" sz="1800" dirty="0">
              <a:solidFill>
                <a:srgbClr val="00CC00"/>
              </a:solidFill>
            </a:endParaRPr>
          </a:p>
          <a:p>
            <a:pPr marL="285750" indent="-285750">
              <a:buFont typeface="Arial" panose="020B0604020202020204" pitchFamily="34" charset="0"/>
              <a:buChar char="•"/>
            </a:pPr>
            <a:r>
              <a:rPr lang="en-US" altLang="ko-Kore-KR" sz="1800" dirty="0"/>
              <a:t>A</a:t>
            </a:r>
            <a:r>
              <a:rPr lang="ko-Kore-KR" altLang="en-US" sz="1800" dirty="0"/>
              <a:t>가 </a:t>
            </a:r>
            <a:r>
              <a:rPr lang="en-US" altLang="ko-Kore-KR" sz="1800" dirty="0"/>
              <a:t>B</a:t>
            </a:r>
            <a:r>
              <a:rPr lang="ko-Kore-KR" altLang="en-US" sz="1800" dirty="0"/>
              <a:t>에게 말하면 </a:t>
            </a:r>
            <a:r>
              <a:rPr lang="en-US" altLang="ko-Kore-KR" sz="1800" dirty="0"/>
              <a:t>: </a:t>
            </a:r>
            <a:r>
              <a:rPr lang="ko-Kore-KR" altLang="en-US" sz="1800" dirty="0">
                <a:solidFill>
                  <a:srgbClr val="9966FF"/>
                </a:solidFill>
              </a:rPr>
              <a:t>보라색</a:t>
            </a:r>
            <a:endParaRPr lang="en-US" altLang="ko-Kore-KR" sz="1800" dirty="0">
              <a:solidFill>
                <a:srgbClr val="9966FF"/>
              </a:solidFill>
            </a:endParaRPr>
          </a:p>
          <a:p>
            <a:pPr marL="285750" indent="-285750">
              <a:buFont typeface="Arial" panose="020B0604020202020204" pitchFamily="34" charset="0"/>
              <a:buChar char="•"/>
            </a:pPr>
            <a:r>
              <a:rPr lang="en-US" altLang="ko-Kore-KR" sz="1800" dirty="0"/>
              <a:t>B</a:t>
            </a:r>
            <a:r>
              <a:rPr lang="ko-Kore-KR" altLang="en-US" sz="1800" dirty="0"/>
              <a:t>가 </a:t>
            </a:r>
            <a:r>
              <a:rPr lang="en-US" altLang="ko-Kore-KR" sz="1800" dirty="0"/>
              <a:t>A</a:t>
            </a:r>
            <a:r>
              <a:rPr lang="ko-Kore-KR" altLang="en-US" sz="1800" dirty="0"/>
              <a:t>에게 말하면 </a:t>
            </a:r>
            <a:r>
              <a:rPr lang="en-US" altLang="ko-Kore-KR" sz="1800" dirty="0"/>
              <a:t>: </a:t>
            </a:r>
            <a:r>
              <a:rPr lang="ko-Kore-KR" altLang="en-US" sz="1800" dirty="0">
                <a:solidFill>
                  <a:srgbClr val="0000FF"/>
                </a:solidFill>
              </a:rPr>
              <a:t>파란색</a:t>
            </a:r>
            <a:endParaRPr kumimoji="1" lang="ko-Kore-KR" altLang="en-US" sz="1800" dirty="0">
              <a:solidFill>
                <a:srgbClr val="0000FF"/>
              </a:solidFill>
            </a:endParaRPr>
          </a:p>
        </p:txBody>
      </p:sp>
      <p:sp>
        <p:nvSpPr>
          <p:cNvPr id="10" name="TextBox 9">
            <a:extLst>
              <a:ext uri="{FF2B5EF4-FFF2-40B4-BE49-F238E27FC236}">
                <a16:creationId xmlns:a16="http://schemas.microsoft.com/office/drawing/2014/main" id="{236AFE7A-17BE-7E44-B288-83960AE5375C}"/>
              </a:ext>
            </a:extLst>
          </p:cNvPr>
          <p:cNvSpPr txBox="1"/>
          <p:nvPr/>
        </p:nvSpPr>
        <p:spPr>
          <a:xfrm>
            <a:off x="200472" y="3429000"/>
            <a:ext cx="3240360" cy="307777"/>
          </a:xfrm>
          <a:prstGeom prst="rect">
            <a:avLst/>
          </a:prstGeom>
          <a:noFill/>
        </p:spPr>
        <p:txBody>
          <a:bodyPr wrap="square" rtlCol="0">
            <a:spAutoFit/>
          </a:bodyPr>
          <a:lstStyle/>
          <a:p>
            <a:r>
              <a:rPr lang="ko-Kore-KR" altLang="en-US" dirty="0"/>
              <a:t>데모 사이트에 있는 샘플 </a:t>
            </a:r>
            <a:r>
              <a:rPr lang="en-US" altLang="ko-Kore-KR" dirty="0"/>
              <a:t>context </a:t>
            </a:r>
            <a:r>
              <a:rPr lang="ko-Kore-KR" altLang="en-US" dirty="0"/>
              <a:t>대화</a:t>
            </a:r>
            <a:endParaRPr kumimoji="1" lang="ko-Kore-KR" altLang="en-US" dirty="0"/>
          </a:p>
        </p:txBody>
      </p:sp>
      <p:sp>
        <p:nvSpPr>
          <p:cNvPr id="11" name="TextBox 10">
            <a:extLst>
              <a:ext uri="{FF2B5EF4-FFF2-40B4-BE49-F238E27FC236}">
                <a16:creationId xmlns:a16="http://schemas.microsoft.com/office/drawing/2014/main" id="{3B6B8489-F6D3-5B4D-82E8-C4B992435A78}"/>
              </a:ext>
            </a:extLst>
          </p:cNvPr>
          <p:cNvSpPr txBox="1"/>
          <p:nvPr/>
        </p:nvSpPr>
        <p:spPr>
          <a:xfrm>
            <a:off x="4880992" y="6154524"/>
            <a:ext cx="1440160" cy="246221"/>
          </a:xfrm>
          <a:prstGeom prst="rect">
            <a:avLst/>
          </a:prstGeom>
          <a:noFill/>
        </p:spPr>
        <p:txBody>
          <a:bodyPr wrap="square" rtlCol="0">
            <a:spAutoFit/>
          </a:bodyPr>
          <a:lstStyle/>
          <a:p>
            <a:r>
              <a:rPr kumimoji="1" lang="ko-Kore-KR" altLang="en-US" sz="1000" dirty="0"/>
              <a:t>직접 그린 그림</a:t>
            </a:r>
          </a:p>
        </p:txBody>
      </p:sp>
      <p:sp>
        <p:nvSpPr>
          <p:cNvPr id="12" name="TextBox 11">
            <a:extLst>
              <a:ext uri="{FF2B5EF4-FFF2-40B4-BE49-F238E27FC236}">
                <a16:creationId xmlns:a16="http://schemas.microsoft.com/office/drawing/2014/main" id="{34F5CC5F-E47B-3348-A231-1DFFFD00DDD0}"/>
              </a:ext>
            </a:extLst>
          </p:cNvPr>
          <p:cNvSpPr txBox="1"/>
          <p:nvPr/>
        </p:nvSpPr>
        <p:spPr>
          <a:xfrm>
            <a:off x="6105128" y="2751891"/>
            <a:ext cx="3800872" cy="1354217"/>
          </a:xfrm>
          <a:prstGeom prst="rect">
            <a:avLst/>
          </a:prstGeom>
          <a:noFill/>
        </p:spPr>
        <p:txBody>
          <a:bodyPr wrap="square" rtlCol="0">
            <a:spAutoFit/>
          </a:bodyPr>
          <a:lstStyle/>
          <a:p>
            <a:pPr marL="285750" indent="-285750">
              <a:buClr>
                <a:schemeClr val="tx1"/>
              </a:buClr>
              <a:buSzPct val="100000"/>
              <a:buFont typeface="Arial" panose="020B0604020202020204" pitchFamily="34" charset="0"/>
              <a:buChar char="•"/>
            </a:pPr>
            <a:r>
              <a:rPr lang="en-US" altLang="ko-KR" sz="1800" dirty="0"/>
              <a:t>Edge</a:t>
            </a:r>
            <a:r>
              <a:rPr lang="ko-KR" altLang="en-US" sz="1800" dirty="0"/>
              <a:t>가 점선 </a:t>
            </a:r>
            <a:r>
              <a:rPr lang="en-US" altLang="ko-KR" sz="1800" dirty="0"/>
              <a:t>: future to past</a:t>
            </a:r>
          </a:p>
          <a:p>
            <a:pPr marL="285750" indent="-285750">
              <a:buClr>
                <a:schemeClr val="tx1"/>
              </a:buClr>
              <a:buSzPct val="100000"/>
              <a:buFont typeface="Arial" panose="020B0604020202020204" pitchFamily="34" charset="0"/>
              <a:buChar char="•"/>
            </a:pPr>
            <a:r>
              <a:rPr lang="en-US" altLang="ko-KR" sz="1800" dirty="0"/>
              <a:t>Edge</a:t>
            </a:r>
            <a:r>
              <a:rPr lang="ko-KR" altLang="en-US" sz="1800" dirty="0"/>
              <a:t>가 실선 </a:t>
            </a:r>
            <a:r>
              <a:rPr lang="en-US" altLang="ko-KR" sz="1800" dirty="0"/>
              <a:t>: past to future</a:t>
            </a:r>
          </a:p>
          <a:p>
            <a:pPr marL="285750" indent="-285750">
              <a:buClr>
                <a:schemeClr val="tx1"/>
              </a:buClr>
              <a:buSzPct val="100000"/>
              <a:buFont typeface="Arial" panose="020B0604020202020204" pitchFamily="34" charset="0"/>
              <a:buChar char="•"/>
            </a:pPr>
            <a:r>
              <a:rPr lang="en-US" altLang="ko-KR" sz="1800" dirty="0"/>
              <a:t>Edge</a:t>
            </a:r>
            <a:r>
              <a:rPr lang="ko-KR" altLang="en-US" sz="1800" dirty="0"/>
              <a:t>의 색깔 </a:t>
            </a:r>
            <a:r>
              <a:rPr lang="en-US" altLang="ko-KR" sz="1800" dirty="0"/>
              <a:t>: </a:t>
            </a:r>
          </a:p>
          <a:p>
            <a:pPr marL="742950" lvl="1" indent="-285750">
              <a:buClr>
                <a:schemeClr val="tx1"/>
              </a:buClr>
              <a:buSzPct val="100000"/>
              <a:buFont typeface="Arial" panose="020B0604020202020204" pitchFamily="34" charset="0"/>
              <a:buChar char="•"/>
            </a:pPr>
            <a:r>
              <a:rPr lang="en-US" altLang="ko-KR" dirty="0"/>
              <a:t>self loop</a:t>
            </a:r>
            <a:r>
              <a:rPr lang="ko-KR" altLang="en-US" dirty="0"/>
              <a:t>는 해당 </a:t>
            </a:r>
            <a:r>
              <a:rPr lang="en-US" altLang="ko-KR" dirty="0"/>
              <a:t>speaker</a:t>
            </a:r>
            <a:r>
              <a:rPr lang="ko-KR" altLang="en-US" dirty="0"/>
              <a:t>색깔</a:t>
            </a:r>
            <a:endParaRPr lang="en-US" altLang="ko-KR" dirty="0"/>
          </a:p>
          <a:p>
            <a:pPr marL="285750" indent="-285750">
              <a:buFont typeface="Arial" panose="020B0604020202020204" pitchFamily="34" charset="0"/>
              <a:buChar char="•"/>
            </a:pPr>
            <a:endParaRPr kumimoji="1" lang="ko-Kore-KR" altLang="en-US" dirty="0"/>
          </a:p>
        </p:txBody>
      </p:sp>
      <p:sp>
        <p:nvSpPr>
          <p:cNvPr id="13" name="TextBox 12">
            <a:extLst>
              <a:ext uri="{FF2B5EF4-FFF2-40B4-BE49-F238E27FC236}">
                <a16:creationId xmlns:a16="http://schemas.microsoft.com/office/drawing/2014/main" id="{E3D6612B-1789-DF4B-A0F5-95C57BA61555}"/>
              </a:ext>
            </a:extLst>
          </p:cNvPr>
          <p:cNvSpPr txBox="1"/>
          <p:nvPr/>
        </p:nvSpPr>
        <p:spPr>
          <a:xfrm>
            <a:off x="6341422" y="5341220"/>
            <a:ext cx="2778968" cy="954107"/>
          </a:xfrm>
          <a:prstGeom prst="rect">
            <a:avLst/>
          </a:prstGeom>
          <a:noFill/>
        </p:spPr>
        <p:txBody>
          <a:bodyPr wrap="square" rtlCol="0">
            <a:spAutoFit/>
          </a:bodyPr>
          <a:lstStyle/>
          <a:p>
            <a:r>
              <a:rPr kumimoji="1" lang="ko-Kore-KR" altLang="en-US" dirty="0"/>
              <a:t>간단하게 그리기 위해서 인접한 노드 간의 화살표만 그림</a:t>
            </a:r>
            <a:r>
              <a:rPr kumimoji="1" lang="en-US" altLang="ko-Kore-KR" dirty="0"/>
              <a:t>,</a:t>
            </a:r>
          </a:p>
          <a:p>
            <a:r>
              <a:rPr kumimoji="1" lang="ko-Kore-KR" altLang="en-US" dirty="0"/>
              <a:t>본 논문에서는 모든 </a:t>
            </a:r>
            <a:r>
              <a:rPr lang="en-US" altLang="ko-Kore-KR" dirty="0"/>
              <a:t>node</a:t>
            </a:r>
            <a:r>
              <a:rPr lang="ko-Kore-KR" altLang="en-US" dirty="0"/>
              <a:t>가 연결되도록 함</a:t>
            </a:r>
            <a:endParaRPr lang="en-US" altLang="ko-Kore-KR" dirty="0"/>
          </a:p>
        </p:txBody>
      </p:sp>
      <p:grpSp>
        <p:nvGrpSpPr>
          <p:cNvPr id="18" name="그룹 17">
            <a:extLst>
              <a:ext uri="{FF2B5EF4-FFF2-40B4-BE49-F238E27FC236}">
                <a16:creationId xmlns:a16="http://schemas.microsoft.com/office/drawing/2014/main" id="{4BC3A5DD-EE1C-804A-ADD6-E6275E49A9FF}"/>
              </a:ext>
            </a:extLst>
          </p:cNvPr>
          <p:cNvGrpSpPr/>
          <p:nvPr/>
        </p:nvGrpSpPr>
        <p:grpSpPr>
          <a:xfrm>
            <a:off x="5598330" y="2674377"/>
            <a:ext cx="180720" cy="157320"/>
            <a:chOff x="5598330" y="2674377"/>
            <a:chExt cx="180720" cy="157320"/>
          </a:xfrm>
        </p:grpSpPr>
        <mc:AlternateContent xmlns:mc="http://schemas.openxmlformats.org/markup-compatibility/2006">
          <mc:Choice xmlns:p14="http://schemas.microsoft.com/office/powerpoint/2010/main" Requires="p14">
            <p:contentPart p14:bwMode="auto" r:id="rId3">
              <p14:nvContentPartPr>
                <p14:cNvPr id="14" name="잉크 13">
                  <a:extLst>
                    <a:ext uri="{FF2B5EF4-FFF2-40B4-BE49-F238E27FC236}">
                      <a16:creationId xmlns:a16="http://schemas.microsoft.com/office/drawing/2014/main" id="{3A4B3113-FEE5-3D4A-8F6C-87AAB4B2CBEF}"/>
                    </a:ext>
                  </a:extLst>
                </p14:cNvPr>
                <p14:cNvContentPartPr/>
                <p14:nvPr/>
              </p14:nvContentPartPr>
              <p14:xfrm>
                <a:off x="5664210" y="2674377"/>
                <a:ext cx="114840" cy="8640"/>
              </p14:xfrm>
            </p:contentPart>
          </mc:Choice>
          <mc:Fallback>
            <p:pic>
              <p:nvPicPr>
                <p:cNvPr id="14" name="잉크 13">
                  <a:extLst>
                    <a:ext uri="{FF2B5EF4-FFF2-40B4-BE49-F238E27FC236}">
                      <a16:creationId xmlns:a16="http://schemas.microsoft.com/office/drawing/2014/main" id="{3A4B3113-FEE5-3D4A-8F6C-87AAB4B2CBEF}"/>
                    </a:ext>
                  </a:extLst>
                </p:cNvPr>
                <p:cNvPicPr/>
                <p:nvPr/>
              </p:nvPicPr>
              <p:blipFill>
                <a:blip r:embed="rId4"/>
                <a:stretch>
                  <a:fillRect/>
                </a:stretch>
              </p:blipFill>
              <p:spPr>
                <a:xfrm>
                  <a:off x="5655210" y="2665737"/>
                  <a:ext cx="132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잉크 14">
                  <a:extLst>
                    <a:ext uri="{FF2B5EF4-FFF2-40B4-BE49-F238E27FC236}">
                      <a16:creationId xmlns:a16="http://schemas.microsoft.com/office/drawing/2014/main" id="{3A95D467-0BBF-054D-B750-BC65B88B0157}"/>
                    </a:ext>
                  </a:extLst>
                </p14:cNvPr>
                <p14:cNvContentPartPr/>
                <p14:nvPr/>
              </p14:nvContentPartPr>
              <p14:xfrm>
                <a:off x="5598330" y="2816937"/>
                <a:ext cx="153000" cy="14760"/>
              </p14:xfrm>
            </p:contentPart>
          </mc:Choice>
          <mc:Fallback>
            <p:pic>
              <p:nvPicPr>
                <p:cNvPr id="15" name="잉크 14">
                  <a:extLst>
                    <a:ext uri="{FF2B5EF4-FFF2-40B4-BE49-F238E27FC236}">
                      <a16:creationId xmlns:a16="http://schemas.microsoft.com/office/drawing/2014/main" id="{3A95D467-0BBF-054D-B750-BC65B88B0157}"/>
                    </a:ext>
                  </a:extLst>
                </p:cNvPr>
                <p:cNvPicPr/>
                <p:nvPr/>
              </p:nvPicPr>
              <p:blipFill>
                <a:blip r:embed="rId6"/>
                <a:stretch>
                  <a:fillRect/>
                </a:stretch>
              </p:blipFill>
              <p:spPr>
                <a:xfrm>
                  <a:off x="5589690" y="2808297"/>
                  <a:ext cx="1706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잉크 16">
                  <a:extLst>
                    <a:ext uri="{FF2B5EF4-FFF2-40B4-BE49-F238E27FC236}">
                      <a16:creationId xmlns:a16="http://schemas.microsoft.com/office/drawing/2014/main" id="{F1CDAD55-6EEF-8446-A10C-E01784CBD9D9}"/>
                    </a:ext>
                  </a:extLst>
                </p14:cNvPr>
                <p14:cNvContentPartPr/>
                <p14:nvPr/>
              </p14:nvContentPartPr>
              <p14:xfrm>
                <a:off x="5627130" y="2730897"/>
                <a:ext cx="84960" cy="48600"/>
              </p14:xfrm>
            </p:contentPart>
          </mc:Choice>
          <mc:Fallback>
            <p:pic>
              <p:nvPicPr>
                <p:cNvPr id="17" name="잉크 16">
                  <a:extLst>
                    <a:ext uri="{FF2B5EF4-FFF2-40B4-BE49-F238E27FC236}">
                      <a16:creationId xmlns:a16="http://schemas.microsoft.com/office/drawing/2014/main" id="{F1CDAD55-6EEF-8446-A10C-E01784CBD9D9}"/>
                    </a:ext>
                  </a:extLst>
                </p:cNvPr>
                <p:cNvPicPr/>
                <p:nvPr/>
              </p:nvPicPr>
              <p:blipFill>
                <a:blip r:embed="rId8"/>
                <a:stretch>
                  <a:fillRect/>
                </a:stretch>
              </p:blipFill>
              <p:spPr>
                <a:xfrm>
                  <a:off x="5618490" y="2721897"/>
                  <a:ext cx="102600" cy="6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9" name="잉크 18">
                <a:extLst>
                  <a:ext uri="{FF2B5EF4-FFF2-40B4-BE49-F238E27FC236}">
                    <a16:creationId xmlns:a16="http://schemas.microsoft.com/office/drawing/2014/main" id="{89473694-3F8A-A44D-8C98-C11983A744B6}"/>
                  </a:ext>
                </a:extLst>
              </p14:cNvPr>
              <p14:cNvContentPartPr/>
              <p14:nvPr/>
            </p14:nvContentPartPr>
            <p14:xfrm>
              <a:off x="5614170" y="2298537"/>
              <a:ext cx="97560" cy="64800"/>
            </p14:xfrm>
          </p:contentPart>
        </mc:Choice>
        <mc:Fallback>
          <p:pic>
            <p:nvPicPr>
              <p:cNvPr id="19" name="잉크 18">
                <a:extLst>
                  <a:ext uri="{FF2B5EF4-FFF2-40B4-BE49-F238E27FC236}">
                    <a16:creationId xmlns:a16="http://schemas.microsoft.com/office/drawing/2014/main" id="{89473694-3F8A-A44D-8C98-C11983A744B6}"/>
                  </a:ext>
                </a:extLst>
              </p:cNvPr>
              <p:cNvPicPr/>
              <p:nvPr/>
            </p:nvPicPr>
            <p:blipFill>
              <a:blip r:embed="rId10"/>
              <a:stretch>
                <a:fillRect/>
              </a:stretch>
            </p:blipFill>
            <p:spPr>
              <a:xfrm>
                <a:off x="5605170" y="2289897"/>
                <a:ext cx="1152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잉크 20">
                <a:extLst>
                  <a:ext uri="{FF2B5EF4-FFF2-40B4-BE49-F238E27FC236}">
                    <a16:creationId xmlns:a16="http://schemas.microsoft.com/office/drawing/2014/main" id="{CB499B8D-A5B3-FE40-9783-5B38945C64D7}"/>
                  </a:ext>
                </a:extLst>
              </p14:cNvPr>
              <p14:cNvContentPartPr/>
              <p14:nvPr/>
            </p14:nvContentPartPr>
            <p14:xfrm>
              <a:off x="6155970" y="2277297"/>
              <a:ext cx="294120" cy="7560"/>
            </p14:xfrm>
          </p:contentPart>
        </mc:Choice>
        <mc:Fallback>
          <p:pic>
            <p:nvPicPr>
              <p:cNvPr id="21" name="잉크 20">
                <a:extLst>
                  <a:ext uri="{FF2B5EF4-FFF2-40B4-BE49-F238E27FC236}">
                    <a16:creationId xmlns:a16="http://schemas.microsoft.com/office/drawing/2014/main" id="{CB499B8D-A5B3-FE40-9783-5B38945C64D7}"/>
                  </a:ext>
                </a:extLst>
              </p:cNvPr>
              <p:cNvPicPr/>
              <p:nvPr/>
            </p:nvPicPr>
            <p:blipFill>
              <a:blip r:embed="rId12"/>
              <a:stretch>
                <a:fillRect/>
              </a:stretch>
            </p:blipFill>
            <p:spPr>
              <a:xfrm>
                <a:off x="6146970" y="2268297"/>
                <a:ext cx="311760" cy="25200"/>
              </a:xfrm>
              <a:prstGeom prst="rect">
                <a:avLst/>
              </a:prstGeom>
            </p:spPr>
          </p:pic>
        </mc:Fallback>
      </mc:AlternateContent>
      <p:grpSp>
        <p:nvGrpSpPr>
          <p:cNvPr id="23" name="그룹 22">
            <a:extLst>
              <a:ext uri="{FF2B5EF4-FFF2-40B4-BE49-F238E27FC236}">
                <a16:creationId xmlns:a16="http://schemas.microsoft.com/office/drawing/2014/main" id="{834BF742-2219-8645-9FDC-50E405250E42}"/>
              </a:ext>
            </a:extLst>
          </p:cNvPr>
          <p:cNvGrpSpPr/>
          <p:nvPr/>
        </p:nvGrpSpPr>
        <p:grpSpPr>
          <a:xfrm>
            <a:off x="5525610" y="2258577"/>
            <a:ext cx="246240" cy="302040"/>
            <a:chOff x="5525610" y="2258577"/>
            <a:chExt cx="246240" cy="302040"/>
          </a:xfrm>
        </p:grpSpPr>
        <mc:AlternateContent xmlns:mc="http://schemas.openxmlformats.org/markup-compatibility/2006">
          <mc:Choice xmlns:p14="http://schemas.microsoft.com/office/powerpoint/2010/main" Requires="p14">
            <p:contentPart p14:bwMode="auto" r:id="rId13">
              <p14:nvContentPartPr>
                <p14:cNvPr id="7" name="잉크 6">
                  <a:extLst>
                    <a:ext uri="{FF2B5EF4-FFF2-40B4-BE49-F238E27FC236}">
                      <a16:creationId xmlns:a16="http://schemas.microsoft.com/office/drawing/2014/main" id="{41FE96B1-C9F9-244A-9AB4-CA0FFF79DD47}"/>
                    </a:ext>
                  </a:extLst>
                </p14:cNvPr>
                <p14:cNvContentPartPr/>
                <p14:nvPr/>
              </p14:nvContentPartPr>
              <p14:xfrm>
                <a:off x="5587890" y="2540817"/>
                <a:ext cx="119160" cy="19800"/>
              </p14:xfrm>
            </p:contentPart>
          </mc:Choice>
          <mc:Fallback>
            <p:pic>
              <p:nvPicPr>
                <p:cNvPr id="7" name="잉크 6">
                  <a:extLst>
                    <a:ext uri="{FF2B5EF4-FFF2-40B4-BE49-F238E27FC236}">
                      <a16:creationId xmlns:a16="http://schemas.microsoft.com/office/drawing/2014/main" id="{41FE96B1-C9F9-244A-9AB4-CA0FFF79DD47}"/>
                    </a:ext>
                  </a:extLst>
                </p:cNvPr>
                <p:cNvPicPr/>
                <p:nvPr/>
              </p:nvPicPr>
              <p:blipFill>
                <a:blip r:embed="rId14"/>
                <a:stretch>
                  <a:fillRect/>
                </a:stretch>
              </p:blipFill>
              <p:spPr>
                <a:xfrm>
                  <a:off x="5578890" y="2532177"/>
                  <a:ext cx="136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 name="잉크 2">
                  <a:extLst>
                    <a:ext uri="{FF2B5EF4-FFF2-40B4-BE49-F238E27FC236}">
                      <a16:creationId xmlns:a16="http://schemas.microsoft.com/office/drawing/2014/main" id="{B2329C81-31E8-D74E-85A0-82C8099CA865}"/>
                    </a:ext>
                  </a:extLst>
                </p14:cNvPr>
                <p14:cNvContentPartPr/>
                <p14:nvPr/>
              </p14:nvContentPartPr>
              <p14:xfrm>
                <a:off x="5525610" y="2258577"/>
                <a:ext cx="106560" cy="82080"/>
              </p14:xfrm>
            </p:contentPart>
          </mc:Choice>
          <mc:Fallback>
            <p:pic>
              <p:nvPicPr>
                <p:cNvPr id="3" name="잉크 2">
                  <a:extLst>
                    <a:ext uri="{FF2B5EF4-FFF2-40B4-BE49-F238E27FC236}">
                      <a16:creationId xmlns:a16="http://schemas.microsoft.com/office/drawing/2014/main" id="{B2329C81-31E8-D74E-85A0-82C8099CA865}"/>
                    </a:ext>
                  </a:extLst>
                </p:cNvPr>
                <p:cNvPicPr/>
                <p:nvPr/>
              </p:nvPicPr>
              <p:blipFill>
                <a:blip r:embed="rId16"/>
                <a:stretch>
                  <a:fillRect/>
                </a:stretch>
              </p:blipFill>
              <p:spPr>
                <a:xfrm>
                  <a:off x="5516610" y="2249577"/>
                  <a:ext cx="1242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 name="잉크 3">
                  <a:extLst>
                    <a:ext uri="{FF2B5EF4-FFF2-40B4-BE49-F238E27FC236}">
                      <a16:creationId xmlns:a16="http://schemas.microsoft.com/office/drawing/2014/main" id="{BED3B6CB-9C4F-744D-BD3E-CC3F45EAE1F1}"/>
                    </a:ext>
                  </a:extLst>
                </p14:cNvPr>
                <p14:cNvContentPartPr/>
                <p14:nvPr/>
              </p14:nvContentPartPr>
              <p14:xfrm>
                <a:off x="5606250" y="2361537"/>
                <a:ext cx="165600" cy="88560"/>
              </p14:xfrm>
            </p:contentPart>
          </mc:Choice>
          <mc:Fallback>
            <p:pic>
              <p:nvPicPr>
                <p:cNvPr id="4" name="잉크 3">
                  <a:extLst>
                    <a:ext uri="{FF2B5EF4-FFF2-40B4-BE49-F238E27FC236}">
                      <a16:creationId xmlns:a16="http://schemas.microsoft.com/office/drawing/2014/main" id="{BED3B6CB-9C4F-744D-BD3E-CC3F45EAE1F1}"/>
                    </a:ext>
                  </a:extLst>
                </p:cNvPr>
                <p:cNvPicPr/>
                <p:nvPr/>
              </p:nvPicPr>
              <p:blipFill>
                <a:blip r:embed="rId18"/>
                <a:stretch>
                  <a:fillRect/>
                </a:stretch>
              </p:blipFill>
              <p:spPr>
                <a:xfrm>
                  <a:off x="5597610" y="2352537"/>
                  <a:ext cx="1832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잉크 21">
                  <a:extLst>
                    <a:ext uri="{FF2B5EF4-FFF2-40B4-BE49-F238E27FC236}">
                      <a16:creationId xmlns:a16="http://schemas.microsoft.com/office/drawing/2014/main" id="{9BC32893-431F-7844-A5A5-14D02BD53625}"/>
                    </a:ext>
                  </a:extLst>
                </p14:cNvPr>
                <p14:cNvContentPartPr/>
                <p14:nvPr/>
              </p14:nvContentPartPr>
              <p14:xfrm>
                <a:off x="5650890" y="2480337"/>
                <a:ext cx="69480" cy="19800"/>
              </p14:xfrm>
            </p:contentPart>
          </mc:Choice>
          <mc:Fallback>
            <p:pic>
              <p:nvPicPr>
                <p:cNvPr id="22" name="잉크 21">
                  <a:extLst>
                    <a:ext uri="{FF2B5EF4-FFF2-40B4-BE49-F238E27FC236}">
                      <a16:creationId xmlns:a16="http://schemas.microsoft.com/office/drawing/2014/main" id="{9BC32893-431F-7844-A5A5-14D02BD53625}"/>
                    </a:ext>
                  </a:extLst>
                </p:cNvPr>
                <p:cNvPicPr/>
                <p:nvPr/>
              </p:nvPicPr>
              <p:blipFill>
                <a:blip r:embed="rId20"/>
                <a:stretch>
                  <a:fillRect/>
                </a:stretch>
              </p:blipFill>
              <p:spPr>
                <a:xfrm>
                  <a:off x="5641890" y="2471337"/>
                  <a:ext cx="87120" cy="37440"/>
                </a:xfrm>
                <a:prstGeom prst="rect">
                  <a:avLst/>
                </a:prstGeom>
              </p:spPr>
            </p:pic>
          </mc:Fallback>
        </mc:AlternateContent>
      </p:grpSp>
      <p:sp>
        <p:nvSpPr>
          <p:cNvPr id="24" name="TextBox 23">
            <a:extLst>
              <a:ext uri="{FF2B5EF4-FFF2-40B4-BE49-F238E27FC236}">
                <a16:creationId xmlns:a16="http://schemas.microsoft.com/office/drawing/2014/main" id="{C5141F88-071C-224D-8A2C-CEE307DB95D0}"/>
              </a:ext>
            </a:extLst>
          </p:cNvPr>
          <p:cNvSpPr txBox="1"/>
          <p:nvPr/>
        </p:nvSpPr>
        <p:spPr>
          <a:xfrm>
            <a:off x="200472" y="3933056"/>
            <a:ext cx="3456384" cy="1169551"/>
          </a:xfrm>
          <a:prstGeom prst="rect">
            <a:avLst/>
          </a:prstGeom>
          <a:noFill/>
        </p:spPr>
        <p:txBody>
          <a:bodyPr wrap="square" rtlCol="0">
            <a:spAutoFit/>
          </a:bodyPr>
          <a:lstStyle/>
          <a:p>
            <a:pPr marL="285750" indent="-285750">
              <a:buFont typeface="Arial" panose="020B0604020202020204" pitchFamily="34" charset="0"/>
              <a:buChar char="•"/>
            </a:pPr>
            <a:r>
              <a:rPr lang="en-US" altLang="ko-Kore-KR" dirty="0"/>
              <a:t>Temporal dependency </a:t>
            </a:r>
          </a:p>
          <a:p>
            <a:pPr marL="285750" indent="-285750">
              <a:buFont typeface="Arial" panose="020B0604020202020204" pitchFamily="34" charset="0"/>
              <a:buChar char="•"/>
            </a:pPr>
            <a:r>
              <a:rPr kumimoji="1" lang="en-US" altLang="ko-Kore-KR" dirty="0"/>
              <a:t>Speaker dependency</a:t>
            </a:r>
          </a:p>
          <a:p>
            <a:pPr marL="742950" lvl="1" indent="-285750">
              <a:buFont typeface="Arial" panose="020B0604020202020204" pitchFamily="34" charset="0"/>
              <a:buChar char="•"/>
            </a:pPr>
            <a:r>
              <a:rPr lang="en-US" altLang="ko-Kore-KR" dirty="0"/>
              <a:t>Intra</a:t>
            </a:r>
          </a:p>
          <a:p>
            <a:pPr marL="742950" lvl="1" indent="-285750">
              <a:buFont typeface="Arial" panose="020B0604020202020204" pitchFamily="34" charset="0"/>
              <a:buChar char="•"/>
            </a:pPr>
            <a:r>
              <a:rPr kumimoji="1" lang="en-US" altLang="ko-Kore-KR" dirty="0"/>
              <a:t>Inter</a:t>
            </a:r>
          </a:p>
          <a:p>
            <a:pPr marL="285750" indent="-285750">
              <a:buFont typeface="Arial" panose="020B0604020202020204" pitchFamily="34" charset="0"/>
              <a:buChar char="•"/>
            </a:pPr>
            <a:r>
              <a:rPr lang="en-US" altLang="ko-Kore-KR" dirty="0"/>
              <a:t>Speaker label</a:t>
            </a:r>
            <a:endParaRPr kumimoji="1" lang="ko-Kore-KR" altLang="en-US" dirty="0"/>
          </a:p>
        </p:txBody>
      </p:sp>
    </p:spTree>
    <p:extLst>
      <p:ext uri="{BB962C8B-B14F-4D97-AF65-F5344CB8AC3E}">
        <p14:creationId xmlns:p14="http://schemas.microsoft.com/office/powerpoint/2010/main" val="248311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BE42E2-93E0-F742-8301-E91918687DC6}"/>
              </a:ext>
            </a:extLst>
          </p:cNvPr>
          <p:cNvSpPr>
            <a:spLocks noGrp="1"/>
          </p:cNvSpPr>
          <p:nvPr>
            <p:ph type="title"/>
          </p:nvPr>
        </p:nvSpPr>
        <p:spPr>
          <a:xfrm>
            <a:off x="914400" y="400050"/>
            <a:ext cx="8686800" cy="685800"/>
          </a:xfrm>
        </p:spPr>
        <p:txBody>
          <a:bodyPr wrap="square" anchor="ctr">
            <a:normAutofit/>
          </a:bodyPr>
          <a:lstStyle/>
          <a:p>
            <a:r>
              <a:rPr lang="en-US" altLang="ko-Kore-KR" sz="2200"/>
              <a:t>Model Architecture – Graph-based multi-model context modeling</a:t>
            </a:r>
            <a:endParaRPr kumimoji="1" lang="ko-Kore-KR" altLang="en-US" sz="2200"/>
          </a:p>
        </p:txBody>
      </p:sp>
      <p:pic>
        <p:nvPicPr>
          <p:cNvPr id="7" name="그림 6">
            <a:extLst>
              <a:ext uri="{FF2B5EF4-FFF2-40B4-BE49-F238E27FC236}">
                <a16:creationId xmlns:a16="http://schemas.microsoft.com/office/drawing/2014/main" id="{BD7085A0-6772-DD40-AE48-6AD3339D2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8" y="2014005"/>
            <a:ext cx="3625594" cy="2855155"/>
          </a:xfrm>
          <a:prstGeom prst="rect">
            <a:avLst/>
          </a:prstGeom>
          <a:noFill/>
        </p:spPr>
      </p:pic>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EFBC4563-B690-AE42-99D5-8E2DE0586BDB}"/>
                  </a:ext>
                </a:extLst>
              </p:cNvPr>
              <p:cNvSpPr>
                <a:spLocks noGrp="1"/>
              </p:cNvSpPr>
              <p:nvPr>
                <p:ph sz="half" idx="2"/>
              </p:nvPr>
            </p:nvSpPr>
            <p:spPr>
              <a:xfrm>
                <a:off x="4016896" y="1143000"/>
                <a:ext cx="5555729" cy="5257800"/>
              </a:xfrm>
            </p:spPr>
            <p:txBody>
              <a:bodyPr wrap="square" anchor="t">
                <a:normAutofit/>
              </a:bodyPr>
              <a:lstStyle/>
              <a:p>
                <a:pPr>
                  <a:buClr>
                    <a:schemeClr val="tx1"/>
                  </a:buClr>
                  <a:buSzPct val="100000"/>
                  <a:buFont typeface="Arial" panose="020B0604020202020204" pitchFamily="34" charset="0"/>
                  <a:buChar char="•"/>
                </a:pPr>
                <a:r>
                  <a:rPr kumimoji="1" lang="en-US" altLang="ko-Kore-KR" sz="2000" dirty="0"/>
                  <a:t>Predict speaking style</a:t>
                </a:r>
                <a:endParaRPr lang="en-US" altLang="ko-Kore-KR" sz="1600" dirty="0"/>
              </a:p>
              <a:p>
                <a:pPr>
                  <a:buClr>
                    <a:schemeClr val="tx1"/>
                  </a:buClr>
                  <a:buSzPct val="100000"/>
                  <a:buFont typeface="Arial" panose="020B0604020202020204" pitchFamily="34" charset="0"/>
                  <a:buChar char="•"/>
                </a:pPr>
                <a:r>
                  <a:rPr kumimoji="1" lang="en-US" altLang="ko-Kore-KR" sz="1600" dirty="0"/>
                  <a:t>(</a:t>
                </a:r>
                <a14:m>
                  <m:oMath xmlns:m="http://schemas.openxmlformats.org/officeDocument/2006/math">
                    <m:sSub>
                      <m:sSubPr>
                        <m:ctrlPr>
                          <a:rPr kumimoji="1" lang="en-US" altLang="ko-Kore-KR" sz="1600" b="1" i="1" smtClean="0">
                            <a:latin typeface="Cambria Math" panose="02040503050406030204" pitchFamily="18" charset="0"/>
                          </a:rPr>
                        </m:ctrlPr>
                      </m:sSubPr>
                      <m:e>
                        <m:r>
                          <a:rPr kumimoji="1" lang="en-US" altLang="ko-Kore-KR" sz="1600" b="1" i="1" smtClean="0">
                            <a:latin typeface="Cambria Math" panose="02040503050406030204" pitchFamily="18" charset="0"/>
                          </a:rPr>
                          <m:t>𝒈</m:t>
                        </m:r>
                      </m:e>
                      <m:sub>
                        <m:r>
                          <a:rPr kumimoji="1" lang="en-US" altLang="ko-Kore-KR" sz="1600" b="1" i="1" smtClean="0">
                            <a:latin typeface="Cambria Math" panose="02040503050406030204" pitchFamily="18" charset="0"/>
                          </a:rPr>
                          <m:t>𝒊</m:t>
                        </m:r>
                      </m:sub>
                    </m:sSub>
                    <m:r>
                      <a:rPr kumimoji="1" lang="en-US" altLang="ko-Kore-KR" sz="1600" b="1" i="1" smtClean="0">
                        <a:latin typeface="Cambria Math" panose="02040503050406030204" pitchFamily="18" charset="0"/>
                      </a:rPr>
                      <m:t>, </m:t>
                    </m:r>
                    <m:sSub>
                      <m:sSubPr>
                        <m:ctrlPr>
                          <a:rPr kumimoji="1" lang="en-US" altLang="ko-Kore-KR" sz="1600" b="1" i="1" smtClean="0">
                            <a:latin typeface="Cambria Math" panose="02040503050406030204" pitchFamily="18" charset="0"/>
                          </a:rPr>
                        </m:ctrlPr>
                      </m:sSubPr>
                      <m:e>
                        <m:r>
                          <a:rPr kumimoji="1" lang="en-US" altLang="ko-Kore-KR" sz="1600" b="1" i="1" smtClean="0">
                            <a:latin typeface="Cambria Math" panose="02040503050406030204" pitchFamily="18" charset="0"/>
                          </a:rPr>
                          <m:t>𝒉</m:t>
                        </m:r>
                      </m:e>
                      <m:sub>
                        <m:r>
                          <a:rPr kumimoji="1" lang="en-US" altLang="ko-Kore-KR" sz="1600" b="1" i="1" smtClean="0">
                            <a:latin typeface="Cambria Math" panose="02040503050406030204" pitchFamily="18" charset="0"/>
                          </a:rPr>
                          <m:t>𝒊</m:t>
                        </m:r>
                      </m:sub>
                    </m:sSub>
                  </m:oMath>
                </a14:m>
                <a:r>
                  <a:rPr lang="en-US" altLang="ko-Kore-KR" sz="2000" b="1" dirty="0"/>
                  <a:t>) </a:t>
                </a:r>
                <a:r>
                  <a:rPr lang="en-US" altLang="ko-KR" sz="2000" b="1" dirty="0"/>
                  <a:t>: </a:t>
                </a:r>
              </a:p>
              <a:p>
                <a:pPr lvl="1">
                  <a:buClr>
                    <a:schemeClr val="tx1"/>
                  </a:buClr>
                  <a:buSzPct val="100000"/>
                  <a:buFont typeface="Arial" panose="020B0604020202020204" pitchFamily="34" charset="0"/>
                  <a:buChar char="•"/>
                </a:pPr>
                <a:r>
                  <a:rPr lang="en-US" altLang="ko-KR" sz="1600" b="1" dirty="0"/>
                  <a:t>context independent feature</a:t>
                </a:r>
                <a:r>
                  <a:rPr lang="ko-KR" altLang="en-US" sz="1600" b="1" dirty="0"/>
                  <a:t>와 </a:t>
                </a:r>
                <a:r>
                  <a:rPr lang="en-US" altLang="ko-KR" sz="1600" b="1" dirty="0"/>
                  <a:t>context-aware feature</a:t>
                </a:r>
                <a:r>
                  <a:rPr lang="ko-KR" altLang="en-US" sz="1600" b="1" dirty="0" err="1"/>
                  <a:t>를</a:t>
                </a:r>
                <a:r>
                  <a:rPr lang="ko-KR" altLang="en-US" sz="1600" b="1" dirty="0"/>
                  <a:t> </a:t>
                </a:r>
                <a:r>
                  <a:rPr lang="en-US" altLang="ko-KR" sz="1600" b="1" dirty="0"/>
                  <a:t>concatenate</a:t>
                </a:r>
                <a:r>
                  <a:rPr lang="ko-KR" altLang="en-US" sz="1600" b="1" dirty="0"/>
                  <a:t>해서 </a:t>
                </a:r>
                <a:r>
                  <a:rPr lang="en-US" altLang="ko-KR" sz="1600" b="1" dirty="0"/>
                  <a:t>attention</a:t>
                </a:r>
                <a:r>
                  <a:rPr lang="ko-KR" altLang="en-US" sz="1600" b="1" dirty="0"/>
                  <a:t>의 </a:t>
                </a:r>
                <a:r>
                  <a:rPr lang="en-US" altLang="ko-KR" sz="1600" b="1" dirty="0"/>
                  <a:t>key, value</a:t>
                </a:r>
                <a:r>
                  <a:rPr lang="ko-KR" altLang="en-US" sz="1600" b="1" dirty="0"/>
                  <a:t>로 사용</a:t>
                </a:r>
                <a:endParaRPr lang="en-US" altLang="ko-KR" sz="1600" b="1" dirty="0"/>
              </a:p>
              <a:p>
                <a:pPr>
                  <a:buClr>
                    <a:schemeClr val="tx1"/>
                  </a:buClr>
                  <a:buSzPct val="100000"/>
                  <a:buFont typeface="Arial" panose="020B0604020202020204" pitchFamily="34" charset="0"/>
                  <a:buChar char="•"/>
                </a:pPr>
                <a:r>
                  <a:rPr kumimoji="1" lang="ko-Kore-KR" altLang="en-US" sz="1800" dirty="0"/>
                  <a:t>합성할 문장의 발화자가 </a:t>
                </a:r>
                <a:r>
                  <a:rPr kumimoji="1" lang="en-US" altLang="ko-Kore-KR" sz="1800" dirty="0"/>
                  <a:t>Context</a:t>
                </a:r>
                <a:r>
                  <a:rPr kumimoji="1" lang="ko-Kore-KR" altLang="en-US" sz="1800" dirty="0"/>
                  <a:t>에 있는 어떤 화자인지에 따라 </a:t>
                </a:r>
                <a:r>
                  <a:rPr kumimoji="1" lang="en-US" altLang="ko-Kore-KR" sz="1800" dirty="0"/>
                  <a:t>attention </a:t>
                </a:r>
                <a:r>
                  <a:rPr kumimoji="1" lang="ko-Kore-KR" altLang="en-US" sz="1800" dirty="0"/>
                  <a:t>값이 달라져야 하므로</a:t>
                </a:r>
                <a:r>
                  <a:rPr kumimoji="1" lang="en-US" altLang="ko-Kore-KR" sz="1800" dirty="0"/>
                  <a:t>,            speaker</a:t>
                </a:r>
                <a:r>
                  <a:rPr lang="ko-Kore-KR" altLang="en-US" sz="1800" dirty="0"/>
                  <a:t> </a:t>
                </a:r>
                <a:r>
                  <a:rPr lang="en-US" altLang="ko-Kore-KR" sz="1800" dirty="0"/>
                  <a:t>label</a:t>
                </a:r>
                <a:r>
                  <a:rPr lang="ko-Kore-KR" altLang="en-US" sz="1800" dirty="0"/>
                  <a:t>을 </a:t>
                </a:r>
                <a:r>
                  <a:rPr lang="en-US" altLang="ko-Kore-KR" sz="1800" dirty="0"/>
                  <a:t>Query</a:t>
                </a:r>
                <a:r>
                  <a:rPr lang="ko-Kore-KR" altLang="en-US" sz="1800" dirty="0"/>
                  <a:t>로 넣어줌</a:t>
                </a:r>
                <a:endParaRPr lang="en-US" altLang="ko-Kore-KR" sz="1800" dirty="0"/>
              </a:p>
              <a:p>
                <a:pPr>
                  <a:buClr>
                    <a:schemeClr val="tx1"/>
                  </a:buClr>
                  <a:buSzPct val="100000"/>
                  <a:buFont typeface="Arial" panose="020B0604020202020204" pitchFamily="34" charset="0"/>
                  <a:buChar char="•"/>
                </a:pPr>
                <a:r>
                  <a:rPr kumimoji="1" lang="ko-Kore-KR" altLang="en-US" sz="1800" dirty="0"/>
                  <a:t>이렇게 </a:t>
                </a:r>
                <a:r>
                  <a:rPr kumimoji="1" lang="en-US" altLang="ko-Kore-KR" sz="1800" dirty="0"/>
                  <a:t>predicted GST weight</a:t>
                </a:r>
                <a:r>
                  <a:rPr kumimoji="1" lang="ko-Kore-KR" altLang="en-US" sz="1800" dirty="0"/>
                  <a:t>를 형성</a:t>
                </a:r>
                <a:endParaRPr kumimoji="1" lang="en-US" altLang="ko-Kore-KR" sz="1800" dirty="0"/>
              </a:p>
              <a:p>
                <a:pPr>
                  <a:buClr>
                    <a:schemeClr val="tx1"/>
                  </a:buClr>
                  <a:buSzPct val="100000"/>
                  <a:buFont typeface="Arial" panose="020B0604020202020204" pitchFamily="34" charset="0"/>
                  <a:buChar char="•"/>
                </a:pPr>
                <a:r>
                  <a:rPr lang="ko-Kore-KR" altLang="en-US" sz="1800" dirty="0"/>
                  <a:t>뒤에</a:t>
                </a:r>
                <a:r>
                  <a:rPr lang="en-US" altLang="ko-Kore-KR" sz="1800" dirty="0"/>
                  <a:t> </a:t>
                </a:r>
                <a:r>
                  <a:rPr lang="ko-Kore-KR" altLang="en-US" sz="1800" dirty="0"/>
                  <a:t>나오는  </a:t>
                </a:r>
                <a:r>
                  <a:rPr lang="en-US" altLang="ko-Kore-KR" sz="1800" dirty="0"/>
                  <a:t>GST enhanced FS2</a:t>
                </a:r>
                <a:r>
                  <a:rPr lang="ko-Kore-KR" altLang="en-US" sz="1800" dirty="0"/>
                  <a:t>에서 </a:t>
                </a:r>
                <a:r>
                  <a:rPr lang="en-US" altLang="ko-Kore-KR" sz="1800" dirty="0"/>
                  <a:t>style token</a:t>
                </a:r>
                <a:r>
                  <a:rPr lang="ko-Kore-KR" altLang="en-US" sz="1800" dirty="0"/>
                  <a:t>이 됨</a:t>
                </a:r>
                <a:endParaRPr lang="en-US" altLang="ko-Kore-KR" sz="1800" dirty="0"/>
              </a:p>
              <a:p>
                <a:pPr>
                  <a:buClr>
                    <a:schemeClr val="tx1"/>
                  </a:buClr>
                  <a:buSzPct val="100000"/>
                  <a:buFont typeface="Arial" panose="020B0604020202020204" pitchFamily="34" charset="0"/>
                  <a:buChar char="•"/>
                </a:pPr>
                <a:r>
                  <a:rPr lang="en-US" altLang="ko-Kore-KR" sz="1800" dirty="0"/>
                  <a:t>Ground-truth</a:t>
                </a:r>
                <a:r>
                  <a:rPr lang="ko-Kore-KR" altLang="en-US" sz="1800" dirty="0"/>
                  <a:t>의 </a:t>
                </a:r>
                <a:r>
                  <a:rPr lang="en-US" altLang="ko-Kore-KR" sz="1800" dirty="0"/>
                  <a:t>GST weight</a:t>
                </a:r>
                <a:r>
                  <a:rPr lang="ko-Kore-KR" altLang="en-US" sz="1800" dirty="0"/>
                  <a:t>와의 </a:t>
                </a:r>
                <a:r>
                  <a:rPr lang="en-US" altLang="ko-Kore-KR" sz="1800" dirty="0"/>
                  <a:t>MSE</a:t>
                </a:r>
                <a:r>
                  <a:rPr lang="ko-Kore-KR" altLang="en-US" sz="1800" dirty="0"/>
                  <a:t>를                  </a:t>
                </a:r>
                <a:r>
                  <a:rPr lang="en-US" altLang="ko-Kore-KR" sz="1800" dirty="0"/>
                  <a:t>loss function</a:t>
                </a:r>
                <a:r>
                  <a:rPr lang="ko-Kore-KR" altLang="en-US" sz="1800" dirty="0"/>
                  <a:t>으로 사용</a:t>
                </a:r>
                <a:endParaRPr lang="en-US" altLang="ko-Kore-KR" sz="1800" dirty="0"/>
              </a:p>
              <a:p>
                <a:pPr marL="0" indent="0">
                  <a:buClr>
                    <a:schemeClr val="tx1"/>
                  </a:buClr>
                  <a:buSzPct val="100000"/>
                  <a:buNone/>
                </a:pPr>
                <a:endParaRPr kumimoji="1" lang="en-US" altLang="ko-Kore-KR" sz="1400" dirty="0"/>
              </a:p>
              <a:p>
                <a:pPr lvl="1">
                  <a:buClr>
                    <a:schemeClr val="tx1"/>
                  </a:buClr>
                  <a:buSzPct val="100000"/>
                  <a:buFont typeface="Arial" panose="020B0604020202020204" pitchFamily="34" charset="0"/>
                  <a:buChar char="•"/>
                </a:pPr>
                <a:endParaRPr kumimoji="1" lang="en-US" altLang="ko-Kore-KR" sz="1200" b="1" dirty="0"/>
              </a:p>
            </p:txBody>
          </p:sp>
        </mc:Choice>
        <mc:Fallback xmlns="">
          <p:sp>
            <p:nvSpPr>
              <p:cNvPr id="3" name="내용 개체 틀 2">
                <a:extLst>
                  <a:ext uri="{FF2B5EF4-FFF2-40B4-BE49-F238E27FC236}">
                    <a16:creationId xmlns:a16="http://schemas.microsoft.com/office/drawing/2014/main" id="{EFBC4563-B690-AE42-99D5-8E2DE0586BDB}"/>
                  </a:ext>
                </a:extLst>
              </p:cNvPr>
              <p:cNvSpPr>
                <a:spLocks noGrp="1" noRot="1" noChangeAspect="1" noMove="1" noResize="1" noEditPoints="1" noAdjustHandles="1" noChangeArrowheads="1" noChangeShapeType="1" noTextEdit="1"/>
              </p:cNvSpPr>
              <p:nvPr>
                <p:ph sz="half" idx="2"/>
              </p:nvPr>
            </p:nvSpPr>
            <p:spPr>
              <a:xfrm>
                <a:off x="4016896" y="1143000"/>
                <a:ext cx="5555729" cy="5257800"/>
              </a:xfrm>
              <a:blipFill>
                <a:blip r:embed="rId3"/>
                <a:stretch>
                  <a:fillRect l="-913" t="-723" r="-1370"/>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1E4F0FD9-E411-F24C-9C13-8FCD078ED59C}"/>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12</a:t>
            </a:fld>
            <a:endParaRPr lang="en-US" altLang="ko-KR"/>
          </a:p>
        </p:txBody>
      </p:sp>
    </p:spTree>
    <p:extLst>
      <p:ext uri="{BB962C8B-B14F-4D97-AF65-F5344CB8AC3E}">
        <p14:creationId xmlns:p14="http://schemas.microsoft.com/office/powerpoint/2010/main" val="42200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8AC7E8-C720-6043-B43A-B5F7A7880078}"/>
              </a:ext>
            </a:extLst>
          </p:cNvPr>
          <p:cNvSpPr>
            <a:spLocks noGrp="1"/>
          </p:cNvSpPr>
          <p:nvPr>
            <p:ph type="title"/>
          </p:nvPr>
        </p:nvSpPr>
        <p:spPr>
          <a:xfrm>
            <a:off x="914400" y="400050"/>
            <a:ext cx="8686800" cy="685800"/>
          </a:xfrm>
        </p:spPr>
        <p:txBody>
          <a:bodyPr wrap="square" anchor="ctr">
            <a:normAutofit/>
          </a:bodyPr>
          <a:lstStyle/>
          <a:p>
            <a:r>
              <a:rPr kumimoji="1" lang="en-US" altLang="ko-Kore-KR" sz="2800" dirty="0"/>
              <a:t>Model Architecture </a:t>
            </a:r>
            <a:r>
              <a:rPr lang="en-US" altLang="ko-Kore-KR" sz="2800" dirty="0"/>
              <a:t>- </a:t>
            </a:r>
            <a:r>
              <a:rPr lang="en-US" altLang="ko-Kore-KR" dirty="0"/>
              <a:t> </a:t>
            </a:r>
            <a:r>
              <a:rPr lang="en-US" altLang="ko-Kore-KR" sz="2800" dirty="0"/>
              <a:t>GST enhanced Fastspeech2</a:t>
            </a:r>
            <a:endParaRPr kumimoji="1" lang="ko-Kore-KR" altLang="en-US" sz="2800" dirty="0"/>
          </a:p>
        </p:txBody>
      </p:sp>
      <p:pic>
        <p:nvPicPr>
          <p:cNvPr id="12" name="내용 개체 틀 11">
            <a:extLst>
              <a:ext uri="{FF2B5EF4-FFF2-40B4-BE49-F238E27FC236}">
                <a16:creationId xmlns:a16="http://schemas.microsoft.com/office/drawing/2014/main" id="{F7802941-8B5E-794D-9BB4-30B3571A3B2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2108876"/>
            <a:ext cx="3995046" cy="2976308"/>
          </a:xfrm>
          <a:noFill/>
        </p:spPr>
      </p:pic>
      <p:sp>
        <p:nvSpPr>
          <p:cNvPr id="10" name="Content Placeholder 3">
            <a:extLst>
              <a:ext uri="{FF2B5EF4-FFF2-40B4-BE49-F238E27FC236}">
                <a16:creationId xmlns:a16="http://schemas.microsoft.com/office/drawing/2014/main" id="{0D6E79B9-09F3-C927-9690-716496487377}"/>
              </a:ext>
            </a:extLst>
          </p:cNvPr>
          <p:cNvSpPr>
            <a:spLocks noGrp="1"/>
          </p:cNvSpPr>
          <p:nvPr>
            <p:ph sz="half" idx="2"/>
          </p:nvPr>
        </p:nvSpPr>
        <p:spPr>
          <a:xfrm>
            <a:off x="4520952" y="1143000"/>
            <a:ext cx="5051673" cy="5257800"/>
          </a:xfrm>
        </p:spPr>
        <p:txBody>
          <a:bodyPr wrap="square" anchor="t">
            <a:normAutofit/>
          </a:bodyPr>
          <a:lstStyle/>
          <a:p>
            <a:pPr>
              <a:lnSpc>
                <a:spcPct val="90000"/>
              </a:lnSpc>
              <a:buClr>
                <a:schemeClr val="tx1"/>
              </a:buClr>
              <a:buSzPct val="100000"/>
              <a:buFont typeface="Arial" panose="020B0604020202020204" pitchFamily="34" charset="0"/>
              <a:buChar char="•"/>
            </a:pPr>
            <a:r>
              <a:rPr lang="en-US" sz="1800" dirty="0"/>
              <a:t>Pretrained speaker embedding extractor</a:t>
            </a:r>
          </a:p>
          <a:p>
            <a:pPr lvl="1">
              <a:lnSpc>
                <a:spcPct val="90000"/>
              </a:lnSpc>
              <a:buClr>
                <a:schemeClr val="tx1"/>
              </a:buClr>
              <a:buSzPct val="100000"/>
              <a:buFont typeface="Arial" panose="020B0604020202020204" pitchFamily="34" charset="0"/>
              <a:buChar char="•"/>
            </a:pPr>
            <a:r>
              <a:rPr lang="en-US" sz="1400" dirty="0" err="1"/>
              <a:t>Espnet에서</a:t>
            </a:r>
            <a:r>
              <a:rPr lang="en-US" sz="1400" dirty="0"/>
              <a:t> </a:t>
            </a:r>
            <a:r>
              <a:rPr lang="en-US" sz="1400" dirty="0" err="1"/>
              <a:t>쓰는</a:t>
            </a:r>
            <a:r>
              <a:rPr lang="en-US" sz="1400" dirty="0"/>
              <a:t> x-vector extractor</a:t>
            </a:r>
          </a:p>
          <a:p>
            <a:pPr lvl="1">
              <a:lnSpc>
                <a:spcPct val="90000"/>
              </a:lnSpc>
              <a:buClr>
                <a:schemeClr val="tx1"/>
              </a:buClr>
              <a:buSzPct val="100000"/>
              <a:buFont typeface="Arial" panose="020B0604020202020204" pitchFamily="34" charset="0"/>
              <a:buChar char="•"/>
            </a:pPr>
            <a:r>
              <a:rPr lang="en-US" sz="1400" dirty="0" err="1"/>
              <a:t>이를</a:t>
            </a:r>
            <a:r>
              <a:rPr lang="en-US" sz="1400" dirty="0"/>
              <a:t> ground-truth speaker </a:t>
            </a:r>
            <a:r>
              <a:rPr lang="en-US" sz="1400" dirty="0" err="1"/>
              <a:t>embedding으로</a:t>
            </a:r>
            <a:r>
              <a:rPr lang="en-US" sz="1400" dirty="0"/>
              <a:t> </a:t>
            </a:r>
            <a:r>
              <a:rPr lang="en-US" sz="1400" dirty="0" err="1"/>
              <a:t>사용</a:t>
            </a:r>
            <a:endParaRPr lang="en-US" sz="1400" dirty="0"/>
          </a:p>
          <a:p>
            <a:pPr>
              <a:lnSpc>
                <a:spcPct val="90000"/>
              </a:lnSpc>
              <a:buClr>
                <a:schemeClr val="tx1"/>
              </a:buClr>
              <a:buSzPct val="100000"/>
              <a:buFont typeface="Arial" panose="020B0604020202020204" pitchFamily="34" charset="0"/>
              <a:buChar char="•"/>
            </a:pPr>
            <a:endParaRPr lang="en-US" sz="1400" dirty="0"/>
          </a:p>
          <a:p>
            <a:pPr>
              <a:lnSpc>
                <a:spcPct val="90000"/>
              </a:lnSpc>
              <a:buClr>
                <a:schemeClr val="tx1"/>
              </a:buClr>
              <a:buSzPct val="100000"/>
              <a:buFont typeface="Arial" panose="020B0604020202020204" pitchFamily="34" charset="0"/>
              <a:buChar char="•"/>
            </a:pPr>
            <a:r>
              <a:rPr lang="en-US" sz="1800" dirty="0"/>
              <a:t>English Conversation </a:t>
            </a:r>
            <a:r>
              <a:rPr lang="en-US" sz="1800" dirty="0" err="1"/>
              <a:t>Corpus로</a:t>
            </a:r>
            <a:r>
              <a:rPr lang="en-US" sz="1800" dirty="0"/>
              <a:t> GST-FS2학습</a:t>
            </a:r>
          </a:p>
          <a:p>
            <a:pPr lvl="1">
              <a:lnSpc>
                <a:spcPct val="90000"/>
              </a:lnSpc>
              <a:buClr>
                <a:schemeClr val="tx1"/>
              </a:buClr>
              <a:buSzPct val="100000"/>
              <a:buFont typeface="Arial" panose="020B0604020202020204" pitchFamily="34" charset="0"/>
              <a:buChar char="•"/>
            </a:pPr>
            <a:r>
              <a:rPr lang="en-US" sz="1400" dirty="0" err="1"/>
              <a:t>여기서</a:t>
            </a:r>
            <a:r>
              <a:rPr lang="en-US" sz="1400" dirty="0"/>
              <a:t> </a:t>
            </a:r>
            <a:r>
              <a:rPr lang="en-US" sz="1400" dirty="0" err="1"/>
              <a:t>학습한</a:t>
            </a:r>
            <a:r>
              <a:rPr lang="en-US" sz="1400" dirty="0"/>
              <a:t> Reference encoder, GST </a:t>
            </a:r>
            <a:r>
              <a:rPr lang="en-US" sz="1400" dirty="0" err="1"/>
              <a:t>attentio</a:t>
            </a:r>
            <a:r>
              <a:rPr lang="en-US" altLang="ko-KR" sz="1400" dirty="0" err="1"/>
              <a:t>n</a:t>
            </a:r>
            <a:r>
              <a:rPr lang="en-US" sz="1400" dirty="0" err="1"/>
              <a:t>은</a:t>
            </a:r>
            <a:r>
              <a:rPr lang="en-US" sz="1400" dirty="0"/>
              <a:t>                  context </a:t>
            </a:r>
            <a:r>
              <a:rPr lang="en-US" sz="1400" dirty="0" err="1"/>
              <a:t>modeling에서</a:t>
            </a:r>
            <a:r>
              <a:rPr lang="en-US" sz="1400" dirty="0"/>
              <a:t> speech style </a:t>
            </a:r>
            <a:r>
              <a:rPr lang="en-US" sz="1400" dirty="0" err="1"/>
              <a:t>encoder로</a:t>
            </a:r>
            <a:r>
              <a:rPr lang="en-US" sz="1400" dirty="0"/>
              <a:t> </a:t>
            </a:r>
            <a:r>
              <a:rPr lang="en-US" sz="1400" dirty="0" err="1"/>
              <a:t>사용</a:t>
            </a:r>
            <a:endParaRPr lang="en-US" sz="1400" dirty="0"/>
          </a:p>
          <a:p>
            <a:pPr lvl="1">
              <a:lnSpc>
                <a:spcPct val="90000"/>
              </a:lnSpc>
              <a:buClr>
                <a:schemeClr val="tx1"/>
              </a:buClr>
              <a:buSzPct val="100000"/>
              <a:buFont typeface="Arial" panose="020B0604020202020204" pitchFamily="34" charset="0"/>
              <a:buChar char="•"/>
            </a:pPr>
            <a:endParaRPr lang="en-US" sz="1400" dirty="0"/>
          </a:p>
          <a:p>
            <a:pPr>
              <a:lnSpc>
                <a:spcPct val="90000"/>
              </a:lnSpc>
              <a:buClr>
                <a:schemeClr val="tx1"/>
              </a:buClr>
              <a:buSzPct val="100000"/>
              <a:buFont typeface="Arial" panose="020B0604020202020204" pitchFamily="34" charset="0"/>
              <a:buChar char="•"/>
            </a:pPr>
            <a:r>
              <a:rPr lang="en-US" sz="1800" dirty="0"/>
              <a:t>End-to-End </a:t>
            </a:r>
            <a:r>
              <a:rPr lang="en-US" sz="1800" dirty="0" err="1"/>
              <a:t>과정</a:t>
            </a:r>
            <a:endParaRPr lang="en-US" sz="1400" dirty="0"/>
          </a:p>
          <a:p>
            <a:pPr>
              <a:lnSpc>
                <a:spcPct val="90000"/>
              </a:lnSpc>
              <a:buClr>
                <a:schemeClr val="tx1"/>
              </a:buClr>
              <a:buSzPct val="100000"/>
              <a:buFont typeface="Arial" panose="020B0604020202020204" pitchFamily="34" charset="0"/>
              <a:buChar char="•"/>
            </a:pPr>
            <a:r>
              <a:rPr lang="en-US" sz="1400" dirty="0"/>
              <a:t>GST-FS2와 Context modeling </a:t>
            </a:r>
            <a:r>
              <a:rPr lang="en-US" sz="1400" dirty="0" err="1"/>
              <a:t>부분을</a:t>
            </a:r>
            <a:r>
              <a:rPr lang="en-US" sz="1400" dirty="0"/>
              <a:t> </a:t>
            </a:r>
            <a:r>
              <a:rPr lang="en-US" sz="1400" dirty="0" err="1"/>
              <a:t>따로</a:t>
            </a:r>
            <a:r>
              <a:rPr lang="en-US" sz="1400" dirty="0"/>
              <a:t> </a:t>
            </a:r>
            <a:r>
              <a:rPr lang="en-US" sz="1400" dirty="0" err="1"/>
              <a:t>학습한</a:t>
            </a:r>
            <a:r>
              <a:rPr lang="en-US" sz="1400" dirty="0"/>
              <a:t> </a:t>
            </a:r>
            <a:r>
              <a:rPr lang="en-US" sz="1400" dirty="0" err="1"/>
              <a:t>후</a:t>
            </a:r>
            <a:r>
              <a:rPr lang="en-US" altLang="ko-KR" sz="1400" dirty="0"/>
              <a:t>,</a:t>
            </a:r>
          </a:p>
          <a:p>
            <a:pPr>
              <a:lnSpc>
                <a:spcPct val="90000"/>
              </a:lnSpc>
              <a:buClr>
                <a:schemeClr val="tx1"/>
              </a:buClr>
              <a:buSzPct val="100000"/>
              <a:buFont typeface="Arial" panose="020B0604020202020204" pitchFamily="34" charset="0"/>
              <a:buChar char="•"/>
            </a:pPr>
            <a:r>
              <a:rPr lang="en-US" sz="1400" dirty="0"/>
              <a:t>Context </a:t>
            </a:r>
            <a:r>
              <a:rPr lang="en-US" sz="1400" dirty="0" err="1"/>
              <a:t>modeling에서</a:t>
            </a:r>
            <a:r>
              <a:rPr lang="en-US" sz="1400" dirty="0"/>
              <a:t> </a:t>
            </a:r>
            <a:r>
              <a:rPr lang="en-US" altLang="ko-KR" sz="1400" dirty="0"/>
              <a:t>predict</a:t>
            </a:r>
            <a:r>
              <a:rPr lang="ko-KR" altLang="en-US" sz="1400" dirty="0"/>
              <a:t>한 </a:t>
            </a:r>
            <a:r>
              <a:rPr lang="en-US" altLang="ko-KR" sz="1400" dirty="0"/>
              <a:t>GST weight</a:t>
            </a:r>
            <a:r>
              <a:rPr lang="ko-KR" altLang="en-US" sz="1400" dirty="0"/>
              <a:t>가</a:t>
            </a:r>
            <a:r>
              <a:rPr lang="en-US" altLang="ko-KR" sz="1400" dirty="0"/>
              <a:t> </a:t>
            </a:r>
            <a:r>
              <a:rPr lang="en-US" sz="1400" dirty="0"/>
              <a:t>GST table </a:t>
            </a:r>
            <a:r>
              <a:rPr lang="ko-KR" altLang="en-US" sz="1400" dirty="0"/>
              <a:t>에서 </a:t>
            </a:r>
            <a:r>
              <a:rPr lang="en-US" altLang="ko-KR" sz="1400" dirty="0"/>
              <a:t>style token</a:t>
            </a:r>
            <a:r>
              <a:rPr lang="ko-KR" altLang="en-US" sz="1400" dirty="0"/>
              <a:t>이 됨 </a:t>
            </a:r>
            <a:endParaRPr lang="en-US" altLang="ko-KR" sz="1400" dirty="0"/>
          </a:p>
          <a:p>
            <a:pPr>
              <a:lnSpc>
                <a:spcPct val="90000"/>
              </a:lnSpc>
              <a:buClr>
                <a:schemeClr val="tx1"/>
              </a:buClr>
              <a:buSzPct val="100000"/>
              <a:buFont typeface="Arial" panose="020B0604020202020204" pitchFamily="34" charset="0"/>
              <a:buChar char="•"/>
            </a:pPr>
            <a:endParaRPr lang="en-US" altLang="ko-KR" sz="1400" dirty="0"/>
          </a:p>
          <a:p>
            <a:pPr>
              <a:lnSpc>
                <a:spcPct val="90000"/>
              </a:lnSpc>
              <a:buClr>
                <a:schemeClr val="tx1"/>
              </a:buClr>
              <a:buSzPct val="100000"/>
              <a:buFont typeface="Arial" panose="020B0604020202020204" pitchFamily="34" charset="0"/>
              <a:buChar char="•"/>
            </a:pPr>
            <a:r>
              <a:rPr lang="en-US" altLang="ko-KR" sz="1400" dirty="0"/>
              <a:t>Textual information (from encoder output of FS2)</a:t>
            </a:r>
          </a:p>
          <a:p>
            <a:pPr marL="0" indent="0">
              <a:lnSpc>
                <a:spcPct val="90000"/>
              </a:lnSpc>
              <a:buClr>
                <a:schemeClr val="tx1"/>
              </a:buClr>
              <a:buSzPct val="100000"/>
              <a:buNone/>
            </a:pPr>
            <a:r>
              <a:rPr lang="en-US" altLang="ko-KR" sz="1400" dirty="0"/>
              <a:t>       + speaker embedding (from x-vector extractor)</a:t>
            </a:r>
          </a:p>
          <a:p>
            <a:pPr marL="0" indent="0">
              <a:lnSpc>
                <a:spcPct val="90000"/>
              </a:lnSpc>
              <a:buClr>
                <a:schemeClr val="tx1"/>
              </a:buClr>
              <a:buSzPct val="100000"/>
              <a:buNone/>
            </a:pPr>
            <a:r>
              <a:rPr lang="en-US" altLang="ko-KR" sz="1400" dirty="0"/>
              <a:t>       + speaking style embedding (style token)</a:t>
            </a:r>
          </a:p>
          <a:p>
            <a:pPr>
              <a:lnSpc>
                <a:spcPct val="90000"/>
              </a:lnSpc>
              <a:buClr>
                <a:schemeClr val="tx1"/>
              </a:buClr>
              <a:buSzPct val="100000"/>
              <a:buFont typeface="Symbol" pitchFamily="2" charset="2"/>
              <a:buChar char="Þ"/>
            </a:pPr>
            <a:r>
              <a:rPr lang="ko-KR" altLang="en-US" sz="1400" dirty="0"/>
              <a:t>현재 발화</a:t>
            </a:r>
            <a:r>
              <a:rPr lang="en-US" altLang="ko-KR" sz="1400" dirty="0"/>
              <a:t>(=input text)</a:t>
            </a:r>
            <a:r>
              <a:rPr lang="ko-KR" altLang="en-US" sz="1400" dirty="0" err="1"/>
              <a:t>를</a:t>
            </a:r>
            <a:r>
              <a:rPr lang="ko-KR" altLang="en-US" sz="1400" dirty="0"/>
              <a:t> 합성하기 위해 필요한 정보</a:t>
            </a:r>
            <a:endParaRPr lang="en-US" altLang="ko-KR" sz="1400" dirty="0"/>
          </a:p>
          <a:p>
            <a:pPr>
              <a:lnSpc>
                <a:spcPct val="90000"/>
              </a:lnSpc>
              <a:buClr>
                <a:schemeClr val="tx1"/>
              </a:buClr>
              <a:buSzPct val="100000"/>
              <a:buFont typeface="Symbol" pitchFamily="2" charset="2"/>
              <a:buChar char="Þ"/>
            </a:pPr>
            <a:r>
              <a:rPr lang="en-US" altLang="ko-KR" sz="1400" dirty="0"/>
              <a:t>3</a:t>
            </a:r>
            <a:r>
              <a:rPr lang="ko-KR" altLang="en-US" sz="1400" dirty="0"/>
              <a:t>가지 정보의 </a:t>
            </a:r>
            <a:r>
              <a:rPr lang="en-US" altLang="ko-KR" sz="1400" dirty="0"/>
              <a:t>sum</a:t>
            </a:r>
            <a:r>
              <a:rPr lang="ko-KR" altLang="en-US" sz="1400" dirty="0"/>
              <a:t>이 </a:t>
            </a:r>
            <a:r>
              <a:rPr lang="en-US" altLang="ko-KR" sz="1400" dirty="0"/>
              <a:t>variance adaptor</a:t>
            </a:r>
            <a:r>
              <a:rPr lang="ko-KR" altLang="en-US" sz="1400" dirty="0"/>
              <a:t>에 전해져서 최종적으로 </a:t>
            </a:r>
            <a:r>
              <a:rPr lang="en-US" altLang="ko-KR" sz="1400" dirty="0"/>
              <a:t>predicted </a:t>
            </a:r>
            <a:r>
              <a:rPr lang="en-US" altLang="ko-KR" sz="1400" dirty="0" err="1"/>
              <a:t>mel</a:t>
            </a:r>
            <a:r>
              <a:rPr lang="en-US" altLang="ko-KR" sz="1400" dirty="0"/>
              <a:t> spectrogram </a:t>
            </a:r>
            <a:r>
              <a:rPr lang="ko-KR" altLang="en-US" sz="1400" dirty="0"/>
              <a:t>이 나오게 됨</a:t>
            </a:r>
            <a:endParaRPr lang="en-US" altLang="ko-KR" sz="1400" dirty="0"/>
          </a:p>
          <a:p>
            <a:pPr>
              <a:lnSpc>
                <a:spcPct val="90000"/>
              </a:lnSpc>
              <a:buClr>
                <a:schemeClr val="tx1"/>
              </a:buClr>
              <a:buSzPct val="100000"/>
              <a:buFont typeface="Symbol" pitchFamily="2" charset="2"/>
              <a:buChar char="Þ"/>
            </a:pPr>
            <a:r>
              <a:rPr lang="en-US" altLang="ko-KR" sz="1400" dirty="0" err="1"/>
              <a:t>HiFiGAN</a:t>
            </a:r>
            <a:r>
              <a:rPr lang="ko-KR" altLang="en-US" sz="1400" dirty="0" err="1"/>
              <a:t>으로</a:t>
            </a:r>
            <a:r>
              <a:rPr lang="ko-KR" altLang="en-US" sz="1400" dirty="0"/>
              <a:t> </a:t>
            </a:r>
            <a:r>
              <a:rPr lang="ko-KR" altLang="en-US" sz="1400" dirty="0" err="1"/>
              <a:t>합성음</a:t>
            </a:r>
            <a:r>
              <a:rPr lang="ko-KR" altLang="en-US" sz="1400" dirty="0"/>
              <a:t> 생성</a:t>
            </a:r>
            <a:endParaRPr lang="en-US" altLang="ko-KR" sz="1400" dirty="0"/>
          </a:p>
          <a:p>
            <a:pPr>
              <a:lnSpc>
                <a:spcPct val="90000"/>
              </a:lnSpc>
              <a:buClr>
                <a:schemeClr val="tx1"/>
              </a:buClr>
              <a:buSzPct val="100000"/>
              <a:buFont typeface="Arial" panose="020B0604020202020204" pitchFamily="34" charset="0"/>
              <a:buChar char="•"/>
            </a:pPr>
            <a:endParaRPr lang="en-US" sz="1400" dirty="0"/>
          </a:p>
        </p:txBody>
      </p:sp>
      <p:sp>
        <p:nvSpPr>
          <p:cNvPr id="4" name="슬라이드 번호 개체 틀 3">
            <a:extLst>
              <a:ext uri="{FF2B5EF4-FFF2-40B4-BE49-F238E27FC236}">
                <a16:creationId xmlns:a16="http://schemas.microsoft.com/office/drawing/2014/main" id="{FC827550-5C78-A14B-841C-A1CF8F8CE8AA}"/>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13</a:t>
            </a:fld>
            <a:endParaRPr lang="en-US" altLang="ko-KR"/>
          </a:p>
        </p:txBody>
      </p:sp>
      <p:sp>
        <p:nvSpPr>
          <p:cNvPr id="14" name="TextBox 13">
            <a:extLst>
              <a:ext uri="{FF2B5EF4-FFF2-40B4-BE49-F238E27FC236}">
                <a16:creationId xmlns:a16="http://schemas.microsoft.com/office/drawing/2014/main" id="{9D5C772B-1FC1-9A45-8454-28D0200F84BE}"/>
              </a:ext>
            </a:extLst>
          </p:cNvPr>
          <p:cNvSpPr txBox="1"/>
          <p:nvPr/>
        </p:nvSpPr>
        <p:spPr>
          <a:xfrm>
            <a:off x="2310129" y="2998113"/>
            <a:ext cx="722248" cy="430887"/>
          </a:xfrm>
          <a:prstGeom prst="rect">
            <a:avLst/>
          </a:prstGeom>
          <a:noFill/>
        </p:spPr>
        <p:txBody>
          <a:bodyPr wrap="square" rtlCol="0">
            <a:spAutoFit/>
          </a:bodyPr>
          <a:lstStyle/>
          <a:p>
            <a:r>
              <a:rPr lang="en-US" altLang="ko-Kore-KR" sz="1100" b="0" dirty="0"/>
              <a:t>Tensor Product</a:t>
            </a:r>
            <a:endParaRPr kumimoji="1" lang="ko-Kore-KR" altLang="en-US" sz="1100" b="0" dirty="0"/>
          </a:p>
        </p:txBody>
      </p:sp>
    </p:spTree>
    <p:extLst>
      <p:ext uri="{BB962C8B-B14F-4D97-AF65-F5344CB8AC3E}">
        <p14:creationId xmlns:p14="http://schemas.microsoft.com/office/powerpoint/2010/main" val="304006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C86619-4C49-954B-AA69-A3C2496145BD}"/>
              </a:ext>
            </a:extLst>
          </p:cNvPr>
          <p:cNvSpPr>
            <a:spLocks noGrp="1"/>
          </p:cNvSpPr>
          <p:nvPr>
            <p:ph type="title"/>
          </p:nvPr>
        </p:nvSpPr>
        <p:spPr/>
        <p:txBody>
          <a:bodyPr/>
          <a:lstStyle/>
          <a:p>
            <a:r>
              <a:rPr lang="en-US" altLang="ko-Kore-KR" sz="2800" dirty="0"/>
              <a:t>Model Architecture -  GST enhanced Fastspeech2</a:t>
            </a:r>
            <a:endParaRPr kumimoji="1" lang="ko-Kore-KR" altLang="en-US" sz="2800" dirty="0"/>
          </a:p>
        </p:txBody>
      </p:sp>
      <p:sp>
        <p:nvSpPr>
          <p:cNvPr id="4" name="내용 개체 틀 3">
            <a:extLst>
              <a:ext uri="{FF2B5EF4-FFF2-40B4-BE49-F238E27FC236}">
                <a16:creationId xmlns:a16="http://schemas.microsoft.com/office/drawing/2014/main" id="{1B3BF9C8-3FD1-6B4E-A5FA-1F6C36BCB74A}"/>
              </a:ext>
            </a:extLst>
          </p:cNvPr>
          <p:cNvSpPr>
            <a:spLocks noGrp="1"/>
          </p:cNvSpPr>
          <p:nvPr>
            <p:ph sz="half" idx="2"/>
          </p:nvPr>
        </p:nvSpPr>
        <p:spPr>
          <a:xfrm>
            <a:off x="4592960" y="1143000"/>
            <a:ext cx="4979665" cy="5257800"/>
          </a:xfrm>
        </p:spPr>
        <p:txBody>
          <a:bodyPr/>
          <a:lstStyle/>
          <a:p>
            <a:pPr>
              <a:lnSpc>
                <a:spcPct val="90000"/>
              </a:lnSpc>
              <a:buClr>
                <a:schemeClr val="tx1"/>
              </a:buClr>
              <a:buSzPct val="100000"/>
              <a:buFont typeface="Arial" panose="020B0604020202020204" pitchFamily="34" charset="0"/>
              <a:buChar char="•"/>
            </a:pPr>
            <a:r>
              <a:rPr lang="en-US" altLang="ko-Kore-KR" sz="2400" dirty="0"/>
              <a:t>Style </a:t>
            </a:r>
            <a:r>
              <a:rPr lang="en-US" altLang="ko-Kore-KR" sz="2400" dirty="0" err="1"/>
              <a:t>information에서</a:t>
            </a:r>
            <a:r>
              <a:rPr lang="en-US" altLang="ko-Kore-KR" sz="2400" dirty="0"/>
              <a:t> speaker      </a:t>
            </a:r>
            <a:r>
              <a:rPr lang="en-US" altLang="ko-Kore-KR" sz="2400" dirty="0" err="1"/>
              <a:t>information을</a:t>
            </a:r>
            <a:r>
              <a:rPr lang="en-US" altLang="ko-Kore-KR" sz="2400" dirty="0"/>
              <a:t> </a:t>
            </a:r>
            <a:r>
              <a:rPr lang="en-US" altLang="ko-Kore-KR" sz="2400" dirty="0" err="1"/>
              <a:t>분리하기</a:t>
            </a:r>
            <a:r>
              <a:rPr lang="en-US" altLang="ko-Kore-KR" sz="2400" dirty="0"/>
              <a:t> </a:t>
            </a:r>
            <a:r>
              <a:rPr lang="en-US" altLang="ko-Kore-KR" sz="2400" dirty="0" err="1"/>
              <a:t>위하기</a:t>
            </a:r>
            <a:r>
              <a:rPr lang="en-US" altLang="ko-Kore-KR" sz="2400" dirty="0"/>
              <a:t> </a:t>
            </a:r>
            <a:r>
              <a:rPr lang="en-US" altLang="ko-Kore-KR" sz="2400" dirty="0" err="1"/>
              <a:t>위한</a:t>
            </a:r>
            <a:r>
              <a:rPr lang="en-US" altLang="ko-Kore-KR" sz="2400" dirty="0"/>
              <a:t> </a:t>
            </a:r>
            <a:r>
              <a:rPr lang="en-US" altLang="ko-Kore-KR" sz="2400" dirty="0" err="1"/>
              <a:t>구조</a:t>
            </a:r>
            <a:r>
              <a:rPr lang="en-US" altLang="ko-Kore-KR" sz="2400" dirty="0"/>
              <a:t> </a:t>
            </a:r>
            <a:r>
              <a:rPr lang="en-US" altLang="ko-Kore-KR" sz="2400" dirty="0" err="1"/>
              <a:t>추가</a:t>
            </a:r>
            <a:endParaRPr lang="en-US" altLang="ko-Kore-KR" sz="2400" dirty="0"/>
          </a:p>
          <a:p>
            <a:pPr lvl="1">
              <a:lnSpc>
                <a:spcPct val="90000"/>
              </a:lnSpc>
              <a:buClr>
                <a:schemeClr val="tx1"/>
              </a:buClr>
              <a:buSzPct val="100000"/>
              <a:buFont typeface="Arial" panose="020B0604020202020204" pitchFamily="34" charset="0"/>
              <a:buChar char="•"/>
            </a:pPr>
            <a:r>
              <a:rPr lang="en-US" altLang="ko-Kore-KR" sz="1800" dirty="0" err="1"/>
              <a:t>이</a:t>
            </a:r>
            <a:r>
              <a:rPr lang="en-US" altLang="ko-Kore-KR" sz="1800" dirty="0"/>
              <a:t> </a:t>
            </a:r>
            <a:r>
              <a:rPr lang="en-US" altLang="ko-Kore-KR" sz="1800" dirty="0" err="1"/>
              <a:t>구조가</a:t>
            </a:r>
            <a:r>
              <a:rPr lang="en-US" altLang="ko-Kore-KR" sz="1800" dirty="0"/>
              <a:t> </a:t>
            </a:r>
            <a:r>
              <a:rPr lang="en-US" altLang="ko-Kore-KR" sz="1800" dirty="0" err="1"/>
              <a:t>왜</a:t>
            </a:r>
            <a:r>
              <a:rPr lang="en-US" altLang="ko-Kore-KR" sz="1800" dirty="0"/>
              <a:t> </a:t>
            </a:r>
            <a:r>
              <a:rPr lang="en-US" altLang="ko-Kore-KR" sz="1800" dirty="0" err="1"/>
              <a:t>있는지에</a:t>
            </a:r>
            <a:r>
              <a:rPr lang="en-US" altLang="ko-Kore-KR" sz="1800" dirty="0"/>
              <a:t> </a:t>
            </a:r>
            <a:r>
              <a:rPr lang="en-US" altLang="ko-Kore-KR" sz="1800" dirty="0" err="1"/>
              <a:t>대해</a:t>
            </a:r>
            <a:r>
              <a:rPr lang="en-US" altLang="ko-Kore-KR" sz="1800" dirty="0"/>
              <a:t> </a:t>
            </a:r>
            <a:r>
              <a:rPr lang="en-US" altLang="ko-Kore-KR" sz="1800" dirty="0" err="1"/>
              <a:t>명시하지</a:t>
            </a:r>
            <a:r>
              <a:rPr lang="en-US" altLang="ko-Kore-KR" sz="1800" dirty="0"/>
              <a:t> </a:t>
            </a:r>
            <a:r>
              <a:rPr lang="en-US" altLang="ko-Kore-KR" sz="1800" dirty="0" err="1"/>
              <a:t>않음</a:t>
            </a:r>
            <a:endParaRPr lang="en-US" altLang="ko-Kore-KR" sz="1800" dirty="0"/>
          </a:p>
          <a:p>
            <a:pPr lvl="1">
              <a:lnSpc>
                <a:spcPct val="90000"/>
              </a:lnSpc>
              <a:buClr>
                <a:schemeClr val="tx1"/>
              </a:buClr>
              <a:buSzPct val="100000"/>
              <a:buFont typeface="Arial" panose="020B0604020202020204" pitchFamily="34" charset="0"/>
              <a:buChar char="•"/>
            </a:pPr>
            <a:r>
              <a:rPr lang="en-US" altLang="ko-Kore-KR" sz="1800" dirty="0"/>
              <a:t>GST-FS</a:t>
            </a:r>
            <a:r>
              <a:rPr lang="en-US" altLang="ko-KR" sz="1800" dirty="0"/>
              <a:t>2</a:t>
            </a:r>
            <a:r>
              <a:rPr lang="ko-KR" altLang="en-US" sz="1800" dirty="0"/>
              <a:t>에서 학습한 </a:t>
            </a:r>
            <a:r>
              <a:rPr lang="en-US" altLang="ko-KR" sz="1800" dirty="0"/>
              <a:t>GST weight</a:t>
            </a:r>
            <a:r>
              <a:rPr lang="ko-KR" altLang="en-US" sz="1800" dirty="0"/>
              <a:t>에서   </a:t>
            </a:r>
            <a:r>
              <a:rPr lang="en-US" altLang="ko-Kore-KR" sz="1800" dirty="0"/>
              <a:t>speaker related style </a:t>
            </a:r>
            <a:r>
              <a:rPr lang="en-US" altLang="ko-Kore-KR" sz="1800" dirty="0" err="1"/>
              <a:t>information을</a:t>
            </a:r>
            <a:r>
              <a:rPr lang="en-US" altLang="ko-Kore-KR" sz="1800" dirty="0"/>
              <a:t> </a:t>
            </a:r>
            <a:r>
              <a:rPr lang="en-US" altLang="ko-Kore-KR" sz="1800" dirty="0" err="1"/>
              <a:t>분리하기</a:t>
            </a:r>
            <a:r>
              <a:rPr lang="en-US" altLang="ko-Kore-KR" sz="1800" dirty="0"/>
              <a:t> </a:t>
            </a:r>
            <a:r>
              <a:rPr lang="en-US" altLang="ko-Kore-KR" sz="1800" dirty="0" err="1"/>
              <a:t>위하기</a:t>
            </a:r>
            <a:r>
              <a:rPr lang="en-US" altLang="ko-Kore-KR" sz="1800" dirty="0"/>
              <a:t> </a:t>
            </a:r>
            <a:r>
              <a:rPr lang="en-US" altLang="ko-Kore-KR" sz="1800" dirty="0" err="1"/>
              <a:t>위한</a:t>
            </a:r>
            <a:r>
              <a:rPr lang="en-US" altLang="ko-Kore-KR" sz="1800" dirty="0"/>
              <a:t> </a:t>
            </a:r>
            <a:r>
              <a:rPr lang="en-US" altLang="ko-Kore-KR" sz="1800" dirty="0" err="1"/>
              <a:t>구조</a:t>
            </a:r>
            <a:r>
              <a:rPr lang="en-US" altLang="ko-Kore-KR" sz="1800" dirty="0"/>
              <a:t> </a:t>
            </a:r>
          </a:p>
          <a:p>
            <a:pPr lvl="1">
              <a:lnSpc>
                <a:spcPct val="90000"/>
              </a:lnSpc>
              <a:buClr>
                <a:schemeClr val="tx1"/>
              </a:buClr>
              <a:buSzPct val="100000"/>
              <a:buFont typeface="Arial" panose="020B0604020202020204" pitchFamily="34" charset="0"/>
              <a:buChar char="•"/>
            </a:pPr>
            <a:r>
              <a:rPr lang="en-US" altLang="ko-Kore-KR" sz="1800" dirty="0" err="1"/>
              <a:t>여기서</a:t>
            </a:r>
            <a:r>
              <a:rPr lang="en-US" altLang="ko-Kore-KR" sz="1800" dirty="0"/>
              <a:t> </a:t>
            </a:r>
            <a:r>
              <a:rPr lang="en-US" altLang="ko-Kore-KR" sz="1800" dirty="0" err="1"/>
              <a:t>학습한</a:t>
            </a:r>
            <a:r>
              <a:rPr lang="en-US" altLang="ko-Kore-KR" sz="1800" dirty="0"/>
              <a:t> GST weight </a:t>
            </a:r>
            <a:r>
              <a:rPr lang="en-US" altLang="ko-Kore-KR" sz="1800" dirty="0" err="1"/>
              <a:t>를</a:t>
            </a:r>
            <a:r>
              <a:rPr lang="en-US" altLang="ko-Kore-KR" sz="1800" dirty="0"/>
              <a:t> context   </a:t>
            </a:r>
            <a:r>
              <a:rPr lang="en-US" altLang="ko-Kore-KR" sz="1800" dirty="0" err="1"/>
              <a:t>modeling에서</a:t>
            </a:r>
            <a:r>
              <a:rPr lang="en-US" altLang="ko-Kore-KR" sz="1800" dirty="0"/>
              <a:t> ground truth GST weight </a:t>
            </a:r>
            <a:r>
              <a:rPr lang="en-US" altLang="ko-Kore-KR" sz="1800" dirty="0" err="1"/>
              <a:t>로</a:t>
            </a:r>
            <a:r>
              <a:rPr lang="en-US" altLang="ko-Kore-KR" sz="1800" dirty="0"/>
              <a:t> </a:t>
            </a:r>
            <a:r>
              <a:rPr lang="en-US" altLang="ko-Kore-KR" sz="1800" dirty="0" err="1"/>
              <a:t>사용하는데</a:t>
            </a:r>
            <a:endParaRPr lang="en-US" altLang="ko-Kore-KR" sz="1800" dirty="0"/>
          </a:p>
          <a:p>
            <a:pPr lvl="1">
              <a:lnSpc>
                <a:spcPct val="90000"/>
              </a:lnSpc>
              <a:buClr>
                <a:schemeClr val="tx1"/>
              </a:buClr>
              <a:buSzPct val="100000"/>
              <a:buFont typeface="Arial" panose="020B0604020202020204" pitchFamily="34" charset="0"/>
              <a:buChar char="•"/>
            </a:pPr>
            <a:r>
              <a:rPr lang="en-US" altLang="ko-Kore-KR" sz="1800" dirty="0"/>
              <a:t>Context </a:t>
            </a:r>
            <a:r>
              <a:rPr lang="en-US" altLang="ko-Kore-KR" sz="1800" dirty="0" err="1"/>
              <a:t>modeling에서는</a:t>
            </a:r>
            <a:r>
              <a:rPr lang="en-US" altLang="ko-Kore-KR" sz="1800" dirty="0"/>
              <a:t> speaker related style </a:t>
            </a:r>
            <a:r>
              <a:rPr lang="en-US" altLang="ko-Kore-KR" sz="1800" dirty="0" err="1"/>
              <a:t>information을</a:t>
            </a:r>
            <a:r>
              <a:rPr lang="en-US" altLang="ko-Kore-KR" sz="1800" dirty="0"/>
              <a:t> </a:t>
            </a:r>
            <a:r>
              <a:rPr lang="en-US" altLang="ko-Kore-KR" sz="1800" dirty="0" err="1"/>
              <a:t>학습해야함</a:t>
            </a:r>
            <a:r>
              <a:rPr lang="en-US" altLang="ko-KR" sz="1800" dirty="0"/>
              <a:t>. </a:t>
            </a:r>
          </a:p>
          <a:p>
            <a:pPr lvl="1">
              <a:lnSpc>
                <a:spcPct val="90000"/>
              </a:lnSpc>
              <a:buClr>
                <a:schemeClr val="tx1"/>
              </a:buClr>
              <a:buSzPct val="100000"/>
              <a:buFont typeface="Arial" panose="020B0604020202020204" pitchFamily="34" charset="0"/>
              <a:buChar char="•"/>
            </a:pPr>
            <a:r>
              <a:rPr lang="ko-KR" altLang="en-US" sz="1800" dirty="0"/>
              <a:t>그래서 이러한 구조를 추가한 것이라고 생각</a:t>
            </a:r>
            <a:endParaRPr kumimoji="1" lang="ko-Kore-KR" altLang="en-US" sz="3200" dirty="0"/>
          </a:p>
        </p:txBody>
      </p:sp>
      <p:sp>
        <p:nvSpPr>
          <p:cNvPr id="5" name="슬라이드 번호 개체 틀 4">
            <a:extLst>
              <a:ext uri="{FF2B5EF4-FFF2-40B4-BE49-F238E27FC236}">
                <a16:creationId xmlns:a16="http://schemas.microsoft.com/office/drawing/2014/main" id="{FD0D6C28-67B1-584F-971D-C962D96311AA}"/>
              </a:ext>
            </a:extLst>
          </p:cNvPr>
          <p:cNvSpPr>
            <a:spLocks noGrp="1"/>
          </p:cNvSpPr>
          <p:nvPr>
            <p:ph type="sldNum" sz="quarter" idx="10"/>
          </p:nvPr>
        </p:nvSpPr>
        <p:spPr/>
        <p:txBody>
          <a:bodyPr/>
          <a:lstStyle/>
          <a:p>
            <a:pPr>
              <a:defRPr/>
            </a:pPr>
            <a:r>
              <a:rPr lang="en-US" altLang="ko-KR"/>
              <a:t>Page </a:t>
            </a:r>
            <a:fld id="{CB3ECEB3-1AB8-4873-8D05-EA1F1E45F10C}" type="slidenum">
              <a:rPr lang="en-US" altLang="ko-KR" smtClean="0"/>
              <a:pPr>
                <a:defRPr/>
              </a:pPr>
              <a:t>14</a:t>
            </a:fld>
            <a:endParaRPr lang="en-US" altLang="ko-KR" dirty="0"/>
          </a:p>
        </p:txBody>
      </p:sp>
      <p:pic>
        <p:nvPicPr>
          <p:cNvPr id="6" name="내용 개체 틀 11">
            <a:extLst>
              <a:ext uri="{FF2B5EF4-FFF2-40B4-BE49-F238E27FC236}">
                <a16:creationId xmlns:a16="http://schemas.microsoft.com/office/drawing/2014/main" id="{84857D29-BDB8-E54A-B3AA-3D038B7B64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2258904"/>
            <a:ext cx="3992385" cy="2978446"/>
          </a:xfrm>
          <a:noFill/>
        </p:spPr>
      </p:pic>
      <p:sp>
        <p:nvSpPr>
          <p:cNvPr id="7" name="직사각형 6">
            <a:extLst>
              <a:ext uri="{FF2B5EF4-FFF2-40B4-BE49-F238E27FC236}">
                <a16:creationId xmlns:a16="http://schemas.microsoft.com/office/drawing/2014/main" id="{AFD061CC-76E6-0F4B-849D-9F8326734123}"/>
              </a:ext>
            </a:extLst>
          </p:cNvPr>
          <p:cNvSpPr/>
          <p:nvPr/>
        </p:nvSpPr>
        <p:spPr bwMode="auto">
          <a:xfrm>
            <a:off x="2906454" y="2141005"/>
            <a:ext cx="1292408" cy="1287995"/>
          </a:xfrm>
          <a:prstGeom prst="rect">
            <a:avLst/>
          </a:prstGeom>
          <a:noFill/>
          <a:ln w="285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spTree>
    <p:extLst>
      <p:ext uri="{BB962C8B-B14F-4D97-AF65-F5344CB8AC3E}">
        <p14:creationId xmlns:p14="http://schemas.microsoft.com/office/powerpoint/2010/main" val="284534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98F11-8ED2-584B-BC2D-75504EFCA3A7}"/>
              </a:ext>
            </a:extLst>
          </p:cNvPr>
          <p:cNvSpPr>
            <a:spLocks noGrp="1"/>
          </p:cNvSpPr>
          <p:nvPr>
            <p:ph type="title"/>
          </p:nvPr>
        </p:nvSpPr>
        <p:spPr/>
        <p:txBody>
          <a:bodyPr/>
          <a:lstStyle/>
          <a:p>
            <a:r>
              <a:rPr lang="en-US" altLang="ko-Kore-KR" dirty="0"/>
              <a:t>GST table </a:t>
            </a:r>
            <a:endParaRPr kumimoji="1" lang="ko-Kore-KR" altLang="en-US" dirty="0"/>
          </a:p>
        </p:txBody>
      </p:sp>
      <p:sp>
        <p:nvSpPr>
          <p:cNvPr id="3" name="내용 개체 틀 2">
            <a:extLst>
              <a:ext uri="{FF2B5EF4-FFF2-40B4-BE49-F238E27FC236}">
                <a16:creationId xmlns:a16="http://schemas.microsoft.com/office/drawing/2014/main" id="{6A6A0C85-ADA6-0F40-B5EA-FE0A003AE2AC}"/>
              </a:ext>
            </a:extLst>
          </p:cNvPr>
          <p:cNvSpPr>
            <a:spLocks noGrp="1"/>
          </p:cNvSpPr>
          <p:nvPr>
            <p:ph idx="1"/>
          </p:nvPr>
        </p:nvSpPr>
        <p:spPr>
          <a:xfrm>
            <a:off x="3656856" y="1085850"/>
            <a:ext cx="5976560" cy="5257800"/>
          </a:xfrm>
        </p:spPr>
        <p:txBody>
          <a:bodyPr/>
          <a:lstStyle/>
          <a:p>
            <a:r>
              <a:rPr lang="en-US" altLang="ko-Kore-KR" dirty="0"/>
              <a:t>GST table</a:t>
            </a:r>
            <a:r>
              <a:rPr lang="ko-Kore-KR" altLang="en-US" dirty="0"/>
              <a:t>에 대한 설명은 본 논문에 언급되어 있지 않음</a:t>
            </a:r>
            <a:endParaRPr lang="en-US" altLang="ko-Kore-KR" dirty="0"/>
          </a:p>
          <a:p>
            <a:r>
              <a:rPr lang="en-US" altLang="ko-Kore-KR" dirty="0"/>
              <a:t>GST enhanced FastSpeech2</a:t>
            </a:r>
            <a:r>
              <a:rPr lang="ko-Kore-KR" altLang="en-US" dirty="0"/>
              <a:t>를 훈련하는 과정</a:t>
            </a:r>
            <a:endParaRPr lang="en-US" altLang="ko-Kore-KR" dirty="0"/>
          </a:p>
          <a:p>
            <a:pPr lvl="1"/>
            <a:r>
              <a:rPr lang="en-US" altLang="ko-Kore-KR" dirty="0"/>
              <a:t>Reference encoder</a:t>
            </a:r>
            <a:r>
              <a:rPr lang="ko-Kore-KR" altLang="en-US" dirty="0"/>
              <a:t>와 </a:t>
            </a:r>
            <a:r>
              <a:rPr lang="en-US" altLang="ko-Kore-KR" dirty="0"/>
              <a:t>GST attention layer</a:t>
            </a:r>
            <a:r>
              <a:rPr lang="ko-Kore-KR" altLang="en-US" dirty="0"/>
              <a:t>는 </a:t>
            </a:r>
            <a:r>
              <a:rPr lang="en-US" altLang="ko-Kore-KR" dirty="0"/>
              <a:t>input speech</a:t>
            </a:r>
            <a:r>
              <a:rPr lang="ko-Kore-KR" altLang="en-US" dirty="0"/>
              <a:t>의 </a:t>
            </a:r>
            <a:r>
              <a:rPr lang="en-US" altLang="ko-Kore-KR" dirty="0"/>
              <a:t>speaking style</a:t>
            </a:r>
            <a:r>
              <a:rPr lang="ko-Kore-KR" altLang="en-US" dirty="0"/>
              <a:t>을 추출하도록 훈련하고</a:t>
            </a:r>
            <a:r>
              <a:rPr lang="en-US" altLang="ko-Kore-KR" dirty="0"/>
              <a:t>,</a:t>
            </a:r>
            <a:r>
              <a:rPr lang="ko-Kore-KR" altLang="en-US" dirty="0"/>
              <a:t> </a:t>
            </a:r>
            <a:endParaRPr lang="en-US" altLang="ko-Kore-KR" dirty="0"/>
          </a:p>
          <a:p>
            <a:pPr lvl="1"/>
            <a:r>
              <a:rPr lang="en-US" altLang="ko-Kore-KR" dirty="0"/>
              <a:t>Style embedding</a:t>
            </a:r>
            <a:r>
              <a:rPr lang="ko-Kore-KR" altLang="en-US" dirty="0"/>
              <a:t>의</a:t>
            </a:r>
            <a:r>
              <a:rPr lang="en-US" altLang="ko-Kore-KR" dirty="0"/>
              <a:t> weighted sum</a:t>
            </a:r>
            <a:r>
              <a:rPr lang="ko-Kore-KR" altLang="en-US" dirty="0"/>
              <a:t>을 </a:t>
            </a:r>
            <a:r>
              <a:rPr lang="en-US" altLang="ko-Kore-KR" dirty="0"/>
              <a:t>GST table</a:t>
            </a:r>
            <a:r>
              <a:rPr lang="ko-Kore-KR" altLang="en-US" dirty="0"/>
              <a:t>에서 학습한다</a:t>
            </a:r>
            <a:r>
              <a:rPr lang="en-US" altLang="ko-Kore-KR" dirty="0"/>
              <a:t>.</a:t>
            </a:r>
          </a:p>
          <a:p>
            <a:pPr lvl="1"/>
            <a:r>
              <a:rPr lang="en-US" altLang="ko-Kore-KR" dirty="0"/>
              <a:t>GST </a:t>
            </a:r>
            <a:r>
              <a:rPr lang="ko-Kore-KR" altLang="en-US" dirty="0"/>
              <a:t>논문에서 </a:t>
            </a:r>
            <a:r>
              <a:rPr lang="en-US" altLang="ko-Kore-KR" dirty="0"/>
              <a:t>style embedding</a:t>
            </a:r>
            <a:r>
              <a:rPr lang="ko-Kore-KR" altLang="en-US" dirty="0"/>
              <a:t>의 </a:t>
            </a:r>
            <a:r>
              <a:rPr lang="en-US" altLang="ko-Kore-KR" dirty="0"/>
              <a:t>weighted sum</a:t>
            </a:r>
            <a:r>
              <a:rPr lang="ko-Kore-KR" altLang="en-US" dirty="0"/>
              <a:t>을 </a:t>
            </a:r>
            <a:r>
              <a:rPr lang="en-US" altLang="ko-Kore-KR" dirty="0"/>
              <a:t>style token</a:t>
            </a:r>
            <a:r>
              <a:rPr lang="ko-Kore-KR" altLang="en-US" dirty="0"/>
              <a:t>이라고 지칭</a:t>
            </a:r>
            <a:endParaRPr lang="en-US" altLang="ko-Kore-KR" dirty="0"/>
          </a:p>
          <a:p>
            <a:r>
              <a:rPr lang="en-US" altLang="ko-Kore-KR" dirty="0"/>
              <a:t>Context modeling</a:t>
            </a:r>
            <a:r>
              <a:rPr lang="ko-Kore-KR" altLang="en-US" dirty="0"/>
              <a:t>하고</a:t>
            </a:r>
            <a:r>
              <a:rPr lang="en-US" altLang="ko-Kore-KR" dirty="0"/>
              <a:t> GST-FS2</a:t>
            </a:r>
            <a:r>
              <a:rPr lang="ko-Kore-KR" altLang="en-US" dirty="0"/>
              <a:t>를 따로 훈련</a:t>
            </a:r>
            <a:endParaRPr lang="en-US" altLang="ko-Kore-KR" dirty="0"/>
          </a:p>
          <a:p>
            <a:pPr lvl="1"/>
            <a:r>
              <a:rPr lang="en-US" altLang="ko-Kore-KR" dirty="0"/>
              <a:t>Context modeling </a:t>
            </a:r>
            <a:r>
              <a:rPr lang="ko-Kore-KR" altLang="en-US" dirty="0"/>
              <a:t>의 최종 </a:t>
            </a:r>
            <a:r>
              <a:rPr lang="en-US" altLang="ko-Kore-KR" dirty="0"/>
              <a:t>output : predicted GST weights</a:t>
            </a:r>
          </a:p>
          <a:p>
            <a:pPr lvl="1"/>
            <a:r>
              <a:rPr lang="ko-Kore-KR" altLang="en-US" dirty="0"/>
              <a:t>예측한 </a:t>
            </a:r>
            <a:r>
              <a:rPr lang="en-US" altLang="ko-Kore-KR" dirty="0"/>
              <a:t>GST weight</a:t>
            </a:r>
            <a:r>
              <a:rPr lang="ko-Kore-KR" altLang="en-US" dirty="0"/>
              <a:t>를 가지고 </a:t>
            </a:r>
            <a:r>
              <a:rPr lang="en-US" altLang="ko-Kore-KR" dirty="0"/>
              <a:t>style token</a:t>
            </a:r>
            <a:r>
              <a:rPr lang="ko-Kore-KR" altLang="en-US" dirty="0"/>
              <a:t>을 생성하기 위해 따로 학습한 </a:t>
            </a:r>
            <a:r>
              <a:rPr lang="en-US" altLang="ko-Kore-KR" dirty="0"/>
              <a:t>GST-FS</a:t>
            </a:r>
            <a:r>
              <a:rPr lang="en-US" altLang="ko-KR" dirty="0"/>
              <a:t>2</a:t>
            </a:r>
            <a:r>
              <a:rPr lang="ko-KR" altLang="en-US" dirty="0" err="1"/>
              <a:t>를</a:t>
            </a:r>
            <a:r>
              <a:rPr lang="ko-KR" altLang="en-US" dirty="0"/>
              <a:t> </a:t>
            </a:r>
            <a:r>
              <a:rPr lang="en-US" altLang="ko-KR" dirty="0"/>
              <a:t>freeze</a:t>
            </a:r>
            <a:r>
              <a:rPr lang="ko-KR" altLang="en-US" dirty="0"/>
              <a:t>해서 사용하기 때문에 </a:t>
            </a:r>
            <a:r>
              <a:rPr lang="en-US" altLang="ko-KR" dirty="0"/>
              <a:t>GST table</a:t>
            </a:r>
            <a:r>
              <a:rPr lang="ko-KR" altLang="en-US" dirty="0"/>
              <a:t>이라고 한 것이라고 해석</a:t>
            </a:r>
            <a:endParaRPr lang="en-US" altLang="ko-Kore-KR" dirty="0"/>
          </a:p>
          <a:p>
            <a:pPr lvl="1"/>
            <a:endParaRPr kumimoji="1" lang="ko-Kore-KR" altLang="en-US" dirty="0"/>
          </a:p>
        </p:txBody>
      </p:sp>
      <p:sp>
        <p:nvSpPr>
          <p:cNvPr id="4" name="슬라이드 번호 개체 틀 3">
            <a:extLst>
              <a:ext uri="{FF2B5EF4-FFF2-40B4-BE49-F238E27FC236}">
                <a16:creationId xmlns:a16="http://schemas.microsoft.com/office/drawing/2014/main" id="{77C3BAD8-8F8F-6E48-83F0-5308610AB770}"/>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15</a:t>
            </a:fld>
            <a:endParaRPr lang="en-US" altLang="ko-KR" dirty="0"/>
          </a:p>
        </p:txBody>
      </p:sp>
      <p:grpSp>
        <p:nvGrpSpPr>
          <p:cNvPr id="11" name="그룹 10">
            <a:extLst>
              <a:ext uri="{FF2B5EF4-FFF2-40B4-BE49-F238E27FC236}">
                <a16:creationId xmlns:a16="http://schemas.microsoft.com/office/drawing/2014/main" id="{C44D78AB-DF50-964F-B2BD-0CE3EB04BCF9}"/>
              </a:ext>
            </a:extLst>
          </p:cNvPr>
          <p:cNvGrpSpPr/>
          <p:nvPr/>
        </p:nvGrpSpPr>
        <p:grpSpPr>
          <a:xfrm>
            <a:off x="173528" y="2577321"/>
            <a:ext cx="3502871" cy="2274857"/>
            <a:chOff x="119137" y="1519793"/>
            <a:chExt cx="5158404" cy="2851903"/>
          </a:xfrm>
        </p:grpSpPr>
        <p:pic>
          <p:nvPicPr>
            <p:cNvPr id="6" name="그림 5">
              <a:extLst>
                <a:ext uri="{FF2B5EF4-FFF2-40B4-BE49-F238E27FC236}">
                  <a16:creationId xmlns:a16="http://schemas.microsoft.com/office/drawing/2014/main" id="{17827B5B-C247-5740-9497-8B6FF4341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37" y="1519793"/>
              <a:ext cx="4803254" cy="2586974"/>
            </a:xfrm>
            <a:prstGeom prst="rect">
              <a:avLst/>
            </a:prstGeom>
          </p:spPr>
        </p:pic>
        <p:sp>
          <p:nvSpPr>
            <p:cNvPr id="7" name="TextBox 6">
              <a:extLst>
                <a:ext uri="{FF2B5EF4-FFF2-40B4-BE49-F238E27FC236}">
                  <a16:creationId xmlns:a16="http://schemas.microsoft.com/office/drawing/2014/main" id="{8BE0F201-F672-6B41-861A-3494ECF7BD25}"/>
                </a:ext>
              </a:extLst>
            </p:cNvPr>
            <p:cNvSpPr txBox="1"/>
            <p:nvPr/>
          </p:nvSpPr>
          <p:spPr>
            <a:xfrm>
              <a:off x="146674" y="4043725"/>
              <a:ext cx="5130867" cy="327971"/>
            </a:xfrm>
            <a:prstGeom prst="rect">
              <a:avLst/>
            </a:prstGeom>
            <a:noFill/>
          </p:spPr>
          <p:txBody>
            <a:bodyPr wrap="square" rtlCol="0">
              <a:spAutoFit/>
            </a:bodyPr>
            <a:lstStyle/>
            <a:p>
              <a:r>
                <a:rPr kumimoji="1" lang="en-US" altLang="ko-Kore-KR" sz="1050" b="0" dirty="0"/>
                <a:t>Figure from </a:t>
              </a:r>
              <a:r>
                <a:rPr kumimoji="1" lang="en-US" altLang="ko-Kore-KR" sz="1050" b="0" dirty="0">
                  <a:hlinkClick r:id="rId4"/>
                </a:rPr>
                <a:t>GST</a:t>
              </a:r>
              <a:r>
                <a:rPr kumimoji="1" lang="en-US" altLang="ko-Kore-KR" sz="1050" b="0" dirty="0"/>
                <a:t>, GST model diagram during Train</a:t>
              </a:r>
              <a:endParaRPr kumimoji="1" lang="ko-Kore-KR" altLang="en-US" sz="1050" b="0" dirty="0"/>
            </a:p>
          </p:txBody>
        </p:sp>
      </p:grpSp>
    </p:spTree>
    <p:extLst>
      <p:ext uri="{BB962C8B-B14F-4D97-AF65-F5344CB8AC3E}">
        <p14:creationId xmlns:p14="http://schemas.microsoft.com/office/powerpoint/2010/main" val="159376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FE16C-01B2-8046-AD0B-ABC48AE47754}"/>
              </a:ext>
            </a:extLst>
          </p:cNvPr>
          <p:cNvSpPr>
            <a:spLocks noGrp="1"/>
          </p:cNvSpPr>
          <p:nvPr>
            <p:ph type="title"/>
          </p:nvPr>
        </p:nvSpPr>
        <p:spPr/>
        <p:txBody>
          <a:bodyPr/>
          <a:lstStyle/>
          <a:p>
            <a:r>
              <a:rPr kumimoji="1" lang="en-US" altLang="ko-Kore-KR" dirty="0"/>
              <a:t>Train</a:t>
            </a:r>
            <a:endParaRPr kumimoji="1" lang="ko-Kore-KR" altLang="en-US" dirty="0"/>
          </a:p>
        </p:txBody>
      </p:sp>
      <p:sp>
        <p:nvSpPr>
          <p:cNvPr id="3" name="내용 개체 틀 2">
            <a:extLst>
              <a:ext uri="{FF2B5EF4-FFF2-40B4-BE49-F238E27FC236}">
                <a16:creationId xmlns:a16="http://schemas.microsoft.com/office/drawing/2014/main" id="{1E2FA281-7BCD-8144-927A-90B5DDFD8DCD}"/>
              </a:ext>
            </a:extLst>
          </p:cNvPr>
          <p:cNvSpPr>
            <a:spLocks noGrp="1"/>
          </p:cNvSpPr>
          <p:nvPr>
            <p:ph idx="1"/>
          </p:nvPr>
        </p:nvSpPr>
        <p:spPr/>
        <p:txBody>
          <a:bodyPr/>
          <a:lstStyle/>
          <a:p>
            <a:r>
              <a:rPr kumimoji="1" lang="en-US" altLang="ko-Kore-KR" dirty="0"/>
              <a:t>Context Modeling </a:t>
            </a:r>
            <a:r>
              <a:rPr kumimoji="1" lang="ko-Kore-KR" altLang="en-US" dirty="0"/>
              <a:t>학습과 </a:t>
            </a:r>
            <a:r>
              <a:rPr kumimoji="1" lang="en-US" altLang="ko-Kore-KR" dirty="0"/>
              <a:t>GST enhanced FastSpeech2 </a:t>
            </a:r>
            <a:r>
              <a:rPr kumimoji="1" lang="ko-Kore-KR" altLang="en-US" dirty="0"/>
              <a:t>학습을 따로 진행</a:t>
            </a:r>
            <a:endParaRPr kumimoji="1" lang="en-US" altLang="ko-Kore-KR" dirty="0"/>
          </a:p>
          <a:p>
            <a:pPr lvl="1"/>
            <a:r>
              <a:rPr kumimoji="1" lang="en-US" altLang="ko-Kore-KR" dirty="0"/>
              <a:t>Context Modeling</a:t>
            </a:r>
            <a:r>
              <a:rPr kumimoji="1" lang="ko-Kore-KR" altLang="en-US" dirty="0"/>
              <a:t>에는 </a:t>
            </a:r>
            <a:r>
              <a:rPr lang="en-US" altLang="ko-Kore-KR" dirty="0"/>
              <a:t>24,058 </a:t>
            </a:r>
            <a:r>
              <a:rPr lang="ko-Kore-KR" altLang="en-US" dirty="0"/>
              <a:t>개의 대화</a:t>
            </a:r>
            <a:r>
              <a:rPr lang="en-US" altLang="ko-Kore-KR" dirty="0"/>
              <a:t> </a:t>
            </a:r>
          </a:p>
          <a:p>
            <a:pPr lvl="2"/>
            <a:r>
              <a:rPr lang="ko-Kore-KR" altLang="en-US" dirty="0"/>
              <a:t>각 대화는 </a:t>
            </a:r>
            <a:r>
              <a:rPr lang="en-US" altLang="ko-Kore-KR" dirty="0"/>
              <a:t>context(5</a:t>
            </a:r>
            <a:r>
              <a:rPr lang="ko-Kore-KR" altLang="en-US" dirty="0"/>
              <a:t>개의 발화</a:t>
            </a:r>
            <a:r>
              <a:rPr lang="en-US" altLang="ko-Kore-KR" dirty="0"/>
              <a:t>)</a:t>
            </a:r>
            <a:r>
              <a:rPr lang="ko-Kore-KR" altLang="en-US" dirty="0"/>
              <a:t>와 </a:t>
            </a:r>
            <a:r>
              <a:rPr lang="en-US" altLang="ko-KR" dirty="0"/>
              <a:t>1</a:t>
            </a:r>
            <a:r>
              <a:rPr lang="ko-KR" altLang="en-US" dirty="0"/>
              <a:t>개의 합성할 문장</a:t>
            </a:r>
            <a:endParaRPr lang="en-US" altLang="ko-KR" dirty="0"/>
          </a:p>
          <a:p>
            <a:pPr lvl="1"/>
            <a:r>
              <a:rPr lang="en-US" altLang="ko-Kore-KR" dirty="0"/>
              <a:t>GST enhanced FastSpeech2</a:t>
            </a:r>
            <a:r>
              <a:rPr lang="ko-Kore-KR" altLang="en-US" dirty="0"/>
              <a:t>는 </a:t>
            </a:r>
            <a:r>
              <a:rPr lang="en-US" altLang="ko-Kore-KR" dirty="0"/>
              <a:t>28,837</a:t>
            </a:r>
            <a:r>
              <a:rPr lang="ko-Kore-KR" altLang="en-US" dirty="0"/>
              <a:t>개의 문장으로 학습</a:t>
            </a:r>
            <a:endParaRPr lang="en-US" altLang="ko-Kore-KR" dirty="0"/>
          </a:p>
          <a:p>
            <a:pPr lvl="1"/>
            <a:r>
              <a:rPr kumimoji="1" lang="ko-Kore-KR" altLang="en-US" dirty="0"/>
              <a:t>두 훈련 데이터는 전체 데이터 </a:t>
            </a:r>
            <a:r>
              <a:rPr kumimoji="1" lang="en-US" altLang="ko-Kore-KR" dirty="0"/>
              <a:t>6</a:t>
            </a:r>
            <a:r>
              <a:rPr kumimoji="1" lang="en-US" altLang="ko-KR" dirty="0"/>
              <a:t>6</a:t>
            </a:r>
            <a:r>
              <a:rPr kumimoji="1" lang="ko-KR" altLang="en-US" dirty="0"/>
              <a:t>개의 영상 중 처음 </a:t>
            </a:r>
            <a:r>
              <a:rPr kumimoji="1" lang="en-US" altLang="ko-KR" dirty="0"/>
              <a:t>61</a:t>
            </a:r>
            <a:r>
              <a:rPr kumimoji="1" lang="ko-KR" altLang="en-US" dirty="0"/>
              <a:t>개의 영상에서 추출</a:t>
            </a:r>
            <a:endParaRPr kumimoji="1" lang="ko-Kore-KR" altLang="en-US" dirty="0"/>
          </a:p>
          <a:p>
            <a:pPr marL="0" indent="0">
              <a:buNone/>
            </a:pPr>
            <a:endParaRPr kumimoji="1" lang="en-US" altLang="ko-Kore-KR" dirty="0"/>
          </a:p>
          <a:p>
            <a:r>
              <a:rPr lang="en-US" altLang="ko-Kore-KR" dirty="0"/>
              <a:t>FastSpeech2 encoder</a:t>
            </a:r>
            <a:r>
              <a:rPr lang="ko-Kore-KR" altLang="en-US" dirty="0"/>
              <a:t> </a:t>
            </a:r>
            <a:r>
              <a:rPr lang="en-US" altLang="ko-Kore-KR" dirty="0"/>
              <a:t>: LJ speech</a:t>
            </a:r>
            <a:r>
              <a:rPr lang="ko-Kore-KR" altLang="en-US" dirty="0"/>
              <a:t>로 학습된 </a:t>
            </a:r>
            <a:r>
              <a:rPr lang="en-US" altLang="ko-Kore-KR" dirty="0"/>
              <a:t>parameter</a:t>
            </a:r>
            <a:r>
              <a:rPr lang="ko-Kore-KR" altLang="en-US" dirty="0"/>
              <a:t>값으로 초기화</a:t>
            </a:r>
          </a:p>
          <a:p>
            <a:pPr lvl="1"/>
            <a:r>
              <a:rPr lang="en-US" altLang="ko-Kore-KR" dirty="0"/>
              <a:t>English Conversation Corpus(</a:t>
            </a:r>
            <a:r>
              <a:rPr lang="ko-Kore-KR" altLang="en-US" dirty="0"/>
              <a:t>본 논문에서 제작한 코퍼스</a:t>
            </a:r>
            <a:r>
              <a:rPr lang="en-US" altLang="ko-Kore-KR" dirty="0"/>
              <a:t>)</a:t>
            </a:r>
            <a:r>
              <a:rPr lang="ko-Kore-KR" altLang="en-US" dirty="0"/>
              <a:t>가 음성합성만을 위해 제작된 코퍼스가 아니라 유투브에서 음성을 추출한 것이라서 합성기 학습이 잘 안될 수도 있어서 이렇게 한 것이라고 생각</a:t>
            </a:r>
            <a:endParaRPr lang="en-US" altLang="ko-Kore-KR" dirty="0"/>
          </a:p>
        </p:txBody>
      </p:sp>
      <p:sp>
        <p:nvSpPr>
          <p:cNvPr id="4" name="슬라이드 번호 개체 틀 3">
            <a:extLst>
              <a:ext uri="{FF2B5EF4-FFF2-40B4-BE49-F238E27FC236}">
                <a16:creationId xmlns:a16="http://schemas.microsoft.com/office/drawing/2014/main" id="{96977F28-CFBC-3C44-9DD6-BF78D6E43607}"/>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16</a:t>
            </a:fld>
            <a:endParaRPr lang="en-US" altLang="ko-KR" dirty="0"/>
          </a:p>
        </p:txBody>
      </p:sp>
    </p:spTree>
    <p:extLst>
      <p:ext uri="{BB962C8B-B14F-4D97-AF65-F5344CB8AC3E}">
        <p14:creationId xmlns:p14="http://schemas.microsoft.com/office/powerpoint/2010/main" val="395046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8E0118-B65F-D64F-922C-2ACC51E251F0}"/>
              </a:ext>
            </a:extLst>
          </p:cNvPr>
          <p:cNvSpPr>
            <a:spLocks noGrp="1"/>
          </p:cNvSpPr>
          <p:nvPr>
            <p:ph type="title"/>
          </p:nvPr>
        </p:nvSpPr>
        <p:spPr/>
        <p:txBody>
          <a:bodyPr/>
          <a:lstStyle/>
          <a:p>
            <a:r>
              <a:rPr kumimoji="1" lang="en-US" altLang="ko-Kore-KR" dirty="0"/>
              <a:t>Experiment</a:t>
            </a:r>
            <a:endParaRPr kumimoji="1" lang="ko-Kore-KR" altLang="en-US" dirty="0"/>
          </a:p>
        </p:txBody>
      </p:sp>
      <p:sp>
        <p:nvSpPr>
          <p:cNvPr id="3" name="내용 개체 틀 2">
            <a:extLst>
              <a:ext uri="{FF2B5EF4-FFF2-40B4-BE49-F238E27FC236}">
                <a16:creationId xmlns:a16="http://schemas.microsoft.com/office/drawing/2014/main" id="{662DDCC1-A965-604A-A213-8400F87E445B}"/>
              </a:ext>
            </a:extLst>
          </p:cNvPr>
          <p:cNvSpPr>
            <a:spLocks noGrp="1"/>
          </p:cNvSpPr>
          <p:nvPr>
            <p:ph idx="1"/>
          </p:nvPr>
        </p:nvSpPr>
        <p:spPr/>
        <p:txBody>
          <a:bodyPr/>
          <a:lstStyle/>
          <a:p>
            <a:r>
              <a:rPr kumimoji="1" lang="en-US" altLang="ko-Kore-KR" dirty="0"/>
              <a:t>Baseline(current </a:t>
            </a:r>
            <a:r>
              <a:rPr kumimoji="1" lang="en-US" altLang="ko-Kore-KR" dirty="0" err="1"/>
              <a:t>sota</a:t>
            </a:r>
            <a:r>
              <a:rPr kumimoji="1" lang="en-US" altLang="ko-Kore-KR" dirty="0"/>
              <a:t> context modeling)– context modeling </a:t>
            </a:r>
            <a:r>
              <a:rPr kumimoji="1" lang="ko-Kore-KR" altLang="en-US" dirty="0"/>
              <a:t>방식만 다름</a:t>
            </a:r>
            <a:endParaRPr kumimoji="1" lang="en-US" altLang="ko-Kore-KR" dirty="0"/>
          </a:p>
          <a:p>
            <a:r>
              <a:rPr kumimoji="1" lang="en-US" altLang="ko-Kore-KR" dirty="0"/>
              <a:t>Context</a:t>
            </a:r>
            <a:r>
              <a:rPr kumimoji="1" lang="ko-Kore-KR" altLang="en-US" dirty="0"/>
              <a:t>를 </a:t>
            </a:r>
            <a:r>
              <a:rPr kumimoji="1" lang="en-US" altLang="ko-Kore-KR" dirty="0"/>
              <a:t>sentence embedding</a:t>
            </a:r>
            <a:r>
              <a:rPr kumimoji="1" lang="ko-Kore-KR" altLang="en-US" dirty="0"/>
              <a:t>으로 구성</a:t>
            </a:r>
            <a:endParaRPr lang="en-US" altLang="ko-Kore-KR" dirty="0"/>
          </a:p>
          <a:p>
            <a:pPr lvl="1"/>
            <a:r>
              <a:rPr kumimoji="1" lang="en-US" altLang="ko-Kore-KR" dirty="0"/>
              <a:t>Context</a:t>
            </a:r>
            <a:r>
              <a:rPr kumimoji="1" lang="ko-Kore-KR" altLang="en-US" dirty="0"/>
              <a:t>를 </a:t>
            </a:r>
            <a:r>
              <a:rPr kumimoji="1" lang="en-US" altLang="ko-Kore-KR" dirty="0"/>
              <a:t>Pretrained </a:t>
            </a:r>
            <a:r>
              <a:rPr kumimoji="1" lang="en-US" altLang="ko-Kore-KR" dirty="0" err="1"/>
              <a:t>SentenceBERT</a:t>
            </a:r>
            <a:r>
              <a:rPr kumimoji="1" lang="ko-Kore-KR" altLang="en-US" dirty="0"/>
              <a:t>에 넣어서 </a:t>
            </a:r>
            <a:r>
              <a:rPr kumimoji="1" lang="en-US" altLang="ko-Kore-KR" dirty="0"/>
              <a:t>sentence embedding</a:t>
            </a:r>
            <a:r>
              <a:rPr kumimoji="1" lang="ko-Kore-KR" altLang="en-US" dirty="0"/>
              <a:t>을 추출하고</a:t>
            </a:r>
            <a:endParaRPr kumimoji="1" lang="en-US" altLang="ko-Kore-KR" dirty="0"/>
          </a:p>
          <a:p>
            <a:pPr lvl="1"/>
            <a:r>
              <a:rPr lang="ko-Kore-KR" altLang="en-US" dirty="0"/>
              <a:t>이를 </a:t>
            </a:r>
            <a:r>
              <a:rPr lang="en-US" altLang="ko-Kore-KR" dirty="0"/>
              <a:t>context</a:t>
            </a:r>
            <a:r>
              <a:rPr lang="ko-Kore-KR" altLang="en-US" dirty="0"/>
              <a:t>로 사용</a:t>
            </a:r>
            <a:endParaRPr lang="en-US" altLang="ko-Kore-KR" dirty="0"/>
          </a:p>
          <a:p>
            <a:r>
              <a:rPr lang="en-US" altLang="ko-Kore-KR" dirty="0"/>
              <a:t>Multi-model feature</a:t>
            </a:r>
            <a:r>
              <a:rPr lang="ko-Kore-KR" altLang="en-US" dirty="0"/>
              <a:t>가 아닌 </a:t>
            </a:r>
            <a:r>
              <a:rPr lang="en-US" altLang="ko-Kore-KR" dirty="0"/>
              <a:t>T</a:t>
            </a:r>
            <a:r>
              <a:rPr lang="en-US" altLang="ko-KR" dirty="0"/>
              <a:t>ext only feature</a:t>
            </a:r>
            <a:endParaRPr lang="en-US" altLang="ko-Kore-KR" dirty="0"/>
          </a:p>
          <a:p>
            <a:r>
              <a:rPr lang="en-US" altLang="ko-Kore-KR" dirty="0"/>
              <a:t>Speaking style</a:t>
            </a:r>
            <a:r>
              <a:rPr lang="ko-Kore-KR" altLang="en-US" dirty="0"/>
              <a:t>은 고려하지 않음</a:t>
            </a:r>
            <a:endParaRPr lang="en-US" altLang="ko-Kore-KR" dirty="0"/>
          </a:p>
          <a:p>
            <a:pPr lvl="1"/>
            <a:r>
              <a:rPr lang="ko-Kore-KR" altLang="en-US" dirty="0"/>
              <a:t>앞에서 설명한 세번째 </a:t>
            </a:r>
            <a:r>
              <a:rPr lang="en-US" altLang="ko-Kore-KR" dirty="0"/>
              <a:t>speaker information</a:t>
            </a:r>
            <a:r>
              <a:rPr lang="ko-Kore-KR" altLang="en-US" dirty="0"/>
              <a:t>을 포함한 </a:t>
            </a:r>
            <a:r>
              <a:rPr lang="en-US" altLang="ko-Kore-KR" dirty="0"/>
              <a:t>context</a:t>
            </a:r>
            <a:r>
              <a:rPr lang="ko-Kore-KR" altLang="en-US" dirty="0"/>
              <a:t>로 </a:t>
            </a:r>
            <a:r>
              <a:rPr lang="en-US" altLang="ko-Kore-KR" dirty="0"/>
              <a:t>speaking style</a:t>
            </a:r>
            <a:r>
              <a:rPr lang="ko-Kore-KR" altLang="en-US" dirty="0"/>
              <a:t>을 </a:t>
            </a:r>
            <a:r>
              <a:rPr lang="en-US" altLang="ko-Kore-KR" dirty="0"/>
              <a:t>       predict</a:t>
            </a:r>
            <a:r>
              <a:rPr lang="ko-Kore-KR" altLang="en-US" dirty="0"/>
              <a:t>하는 부분이 없음</a:t>
            </a:r>
            <a:endParaRPr lang="en-US" altLang="ko-Kore-KR" dirty="0"/>
          </a:p>
          <a:p>
            <a:pPr lvl="1"/>
            <a:endParaRPr kumimoji="1" lang="en-US" altLang="ko-Kore-KR" dirty="0"/>
          </a:p>
        </p:txBody>
      </p:sp>
      <p:sp>
        <p:nvSpPr>
          <p:cNvPr id="4" name="슬라이드 번호 개체 틀 3">
            <a:extLst>
              <a:ext uri="{FF2B5EF4-FFF2-40B4-BE49-F238E27FC236}">
                <a16:creationId xmlns:a16="http://schemas.microsoft.com/office/drawing/2014/main" id="{C64F8526-C42E-BF46-BC9A-6B3BB0432A1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17</a:t>
            </a:fld>
            <a:endParaRPr lang="en-US" altLang="ko-KR" dirty="0"/>
          </a:p>
        </p:txBody>
      </p:sp>
      <p:pic>
        <p:nvPicPr>
          <p:cNvPr id="6" name="그림 5">
            <a:extLst>
              <a:ext uri="{FF2B5EF4-FFF2-40B4-BE49-F238E27FC236}">
                <a16:creationId xmlns:a16="http://schemas.microsoft.com/office/drawing/2014/main" id="{AAA5746F-7C5C-AD4C-B0BB-B2C9217E6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120" y="3925138"/>
            <a:ext cx="3331323" cy="2509359"/>
          </a:xfrm>
          <a:prstGeom prst="rect">
            <a:avLst/>
          </a:prstGeom>
        </p:spPr>
      </p:pic>
    </p:spTree>
    <p:extLst>
      <p:ext uri="{BB962C8B-B14F-4D97-AF65-F5344CB8AC3E}">
        <p14:creationId xmlns:p14="http://schemas.microsoft.com/office/powerpoint/2010/main" val="292468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8E0118-B65F-D64F-922C-2ACC51E251F0}"/>
              </a:ext>
            </a:extLst>
          </p:cNvPr>
          <p:cNvSpPr>
            <a:spLocks noGrp="1"/>
          </p:cNvSpPr>
          <p:nvPr>
            <p:ph type="title"/>
          </p:nvPr>
        </p:nvSpPr>
        <p:spPr>
          <a:xfrm>
            <a:off x="914400" y="400050"/>
            <a:ext cx="8686800" cy="685800"/>
          </a:xfrm>
        </p:spPr>
        <p:txBody>
          <a:bodyPr wrap="square" anchor="ctr">
            <a:normAutofit/>
          </a:bodyPr>
          <a:lstStyle/>
          <a:p>
            <a:r>
              <a:rPr kumimoji="1" lang="en-US" altLang="ko-Kore-KR" dirty="0"/>
              <a:t>Result </a:t>
            </a:r>
            <a:r>
              <a:rPr kumimoji="1" lang="en-US" altLang="ko-KR" dirty="0"/>
              <a:t>– </a:t>
            </a:r>
            <a:r>
              <a:rPr lang="en-US" altLang="ko-KR" dirty="0"/>
              <a:t>Ablation study</a:t>
            </a:r>
            <a:endParaRPr kumimoji="1" lang="ko-Kore-KR" altLang="en-US" dirty="0"/>
          </a:p>
        </p:txBody>
      </p:sp>
      <p:pic>
        <p:nvPicPr>
          <p:cNvPr id="6" name="그림 5" descr="테이블이(가) 표시된 사진&#10;&#10;자동 생성된 설명">
            <a:extLst>
              <a:ext uri="{FF2B5EF4-FFF2-40B4-BE49-F238E27FC236}">
                <a16:creationId xmlns:a16="http://schemas.microsoft.com/office/drawing/2014/main" id="{B758F5B9-AC58-4144-ADF4-D3C4206F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0" y="1340768"/>
            <a:ext cx="5100966" cy="1976624"/>
          </a:xfrm>
          <a:prstGeom prst="rect">
            <a:avLst/>
          </a:prstGeom>
          <a:noFill/>
        </p:spPr>
      </p:pic>
      <p:sp>
        <p:nvSpPr>
          <p:cNvPr id="3" name="내용 개체 틀 2">
            <a:extLst>
              <a:ext uri="{FF2B5EF4-FFF2-40B4-BE49-F238E27FC236}">
                <a16:creationId xmlns:a16="http://schemas.microsoft.com/office/drawing/2014/main" id="{662DDCC1-A965-604A-A213-8400F87E445B}"/>
              </a:ext>
            </a:extLst>
          </p:cNvPr>
          <p:cNvSpPr>
            <a:spLocks noGrp="1"/>
          </p:cNvSpPr>
          <p:nvPr>
            <p:ph sz="half" idx="2"/>
          </p:nvPr>
        </p:nvSpPr>
        <p:spPr>
          <a:xfrm>
            <a:off x="312318" y="3381537"/>
            <a:ext cx="7555145" cy="3086934"/>
          </a:xfrm>
        </p:spPr>
        <p:txBody>
          <a:bodyPr wrap="square" anchor="t">
            <a:normAutofit lnSpcReduction="10000"/>
          </a:bodyPr>
          <a:lstStyle/>
          <a:p>
            <a:pPr>
              <a:buClr>
                <a:schemeClr val="tx1"/>
              </a:buClr>
              <a:buSzPct val="100000"/>
              <a:buFont typeface="Arial" panose="020B0604020202020204" pitchFamily="34" charset="0"/>
              <a:buChar char="•"/>
            </a:pPr>
            <a:r>
              <a:rPr lang="en-US" altLang="ko-Kore-KR" sz="2400" dirty="0"/>
              <a:t>MSE : Mean squared Error</a:t>
            </a:r>
          </a:p>
          <a:p>
            <a:pPr lvl="1">
              <a:buClr>
                <a:schemeClr val="tx1"/>
              </a:buClr>
              <a:buSzPct val="100000"/>
              <a:buFont typeface="Arial" panose="020B0604020202020204" pitchFamily="34" charset="0"/>
              <a:buChar char="•"/>
            </a:pPr>
            <a:r>
              <a:rPr lang="en-US" altLang="ko-Kore-KR" sz="1800" dirty="0"/>
              <a:t>Between predicted and Ground-truth GST weights</a:t>
            </a:r>
            <a:endParaRPr kumimoji="1" lang="en-US" altLang="ko-Kore-KR" dirty="0"/>
          </a:p>
          <a:p>
            <a:pPr>
              <a:buClr>
                <a:schemeClr val="tx1"/>
              </a:buClr>
              <a:buSzPct val="100000"/>
              <a:buFont typeface="Arial" panose="020B0604020202020204" pitchFamily="34" charset="0"/>
              <a:buChar char="•"/>
            </a:pPr>
            <a:r>
              <a:rPr kumimoji="1" lang="en-US" altLang="ko-Kore-KR" sz="2400" dirty="0"/>
              <a:t>Baseline vs Baseline + graph-based context modeling </a:t>
            </a:r>
          </a:p>
          <a:p>
            <a:pPr lvl="1">
              <a:buClr>
                <a:schemeClr val="tx1"/>
              </a:buClr>
              <a:buSzPct val="100000"/>
              <a:buFont typeface="Arial" panose="020B0604020202020204" pitchFamily="34" charset="0"/>
              <a:buChar char="•"/>
            </a:pPr>
            <a:r>
              <a:rPr kumimoji="1" lang="en-US" altLang="ko-Kore-KR" sz="1800" dirty="0"/>
              <a:t>Graph-based context modeling</a:t>
            </a:r>
            <a:r>
              <a:rPr kumimoji="1" lang="ko-Kore-KR" altLang="en-US" sz="1800" dirty="0"/>
              <a:t>의 영향을 측정하기 위해</a:t>
            </a:r>
            <a:endParaRPr kumimoji="1" lang="en-US" altLang="ko-Kore-KR" sz="1800" dirty="0"/>
          </a:p>
          <a:p>
            <a:pPr lvl="1">
              <a:buClr>
                <a:schemeClr val="tx1"/>
              </a:buClr>
              <a:buSzPct val="100000"/>
              <a:buFont typeface="Arial" panose="020B0604020202020204" pitchFamily="34" charset="0"/>
              <a:buChar char="•"/>
            </a:pPr>
            <a:r>
              <a:rPr lang="en-US" altLang="ko-Kore-KR" sz="1800" dirty="0"/>
              <a:t>5.15 </a:t>
            </a:r>
            <a:r>
              <a:rPr lang="en-US" altLang="ko-KR" sz="1800" dirty="0"/>
              <a:t>=&gt; 4.47 </a:t>
            </a:r>
            <a:r>
              <a:rPr lang="ko-KR" altLang="en-US" sz="1800" dirty="0"/>
              <a:t>로 </a:t>
            </a:r>
            <a:r>
              <a:rPr lang="ko-KR" altLang="en-US" sz="1800" dirty="0" err="1"/>
              <a:t>줄음</a:t>
            </a:r>
            <a:endParaRPr kumimoji="1" lang="en-US" altLang="ko-Kore-KR" sz="1800" dirty="0"/>
          </a:p>
          <a:p>
            <a:pPr>
              <a:buClr>
                <a:schemeClr val="tx1"/>
              </a:buClr>
              <a:buSzPct val="100000"/>
              <a:buFont typeface="Arial" panose="020B0604020202020204" pitchFamily="34" charset="0"/>
              <a:buChar char="•"/>
            </a:pPr>
            <a:r>
              <a:rPr lang="en-US" altLang="ko-Kore-KR" sz="2400" dirty="0"/>
              <a:t>Proposed vs Proposed - speaking style information</a:t>
            </a:r>
          </a:p>
          <a:p>
            <a:pPr lvl="1">
              <a:buClr>
                <a:schemeClr val="tx1"/>
              </a:buClr>
              <a:buSzPct val="100000"/>
              <a:buFont typeface="Arial" panose="020B0604020202020204" pitchFamily="34" charset="0"/>
              <a:buChar char="•"/>
            </a:pPr>
            <a:r>
              <a:rPr kumimoji="1" lang="en-US" altLang="ko-Kore-KR" sz="1800" dirty="0"/>
              <a:t>Speaking style information</a:t>
            </a:r>
            <a:r>
              <a:rPr kumimoji="1" lang="ko-Kore-KR" altLang="en-US" sz="1800" dirty="0"/>
              <a:t>의 영향을 측정하기 위해</a:t>
            </a:r>
            <a:endParaRPr kumimoji="1" lang="en-US" altLang="ko-Kore-KR" sz="1800" dirty="0"/>
          </a:p>
          <a:p>
            <a:pPr lvl="1">
              <a:buClr>
                <a:schemeClr val="tx1"/>
              </a:buClr>
              <a:buSzPct val="100000"/>
              <a:buFont typeface="Arial" panose="020B0604020202020204" pitchFamily="34" charset="0"/>
              <a:buChar char="•"/>
            </a:pPr>
            <a:r>
              <a:rPr kumimoji="1" lang="en-US" altLang="ko-Kore-KR" sz="1800" dirty="0"/>
              <a:t>Speaking style information</a:t>
            </a:r>
            <a:r>
              <a:rPr kumimoji="1" lang="ko-Kore-KR" altLang="en-US" sz="1800" dirty="0"/>
              <a:t>을 빼면 </a:t>
            </a:r>
            <a:r>
              <a:rPr kumimoji="1" lang="en-US" altLang="ko-Kore-KR" sz="1800" dirty="0"/>
              <a:t>MSE</a:t>
            </a:r>
            <a:r>
              <a:rPr kumimoji="1" lang="ko-Kore-KR" altLang="en-US" sz="1800" dirty="0"/>
              <a:t>가 </a:t>
            </a:r>
            <a:r>
              <a:rPr kumimoji="1" lang="en-US" altLang="ko-Kore-KR" sz="1800" dirty="0"/>
              <a:t>4</a:t>
            </a:r>
            <a:r>
              <a:rPr kumimoji="1" lang="en-US" altLang="ko-KR" sz="1800" dirty="0"/>
              <a:t>.17</a:t>
            </a:r>
            <a:r>
              <a:rPr lang="ko-KR" altLang="en-US" sz="1800" dirty="0"/>
              <a:t> </a:t>
            </a:r>
            <a:r>
              <a:rPr lang="en-US" altLang="ko-KR" sz="1800" dirty="0"/>
              <a:t>=&gt; 4.38</a:t>
            </a:r>
            <a:r>
              <a:rPr lang="ko-KR" altLang="en-US" sz="1800" dirty="0"/>
              <a:t>로 증가</a:t>
            </a:r>
            <a:endParaRPr kumimoji="1" lang="ko-Kore-KR" altLang="en-US" sz="1800" dirty="0"/>
          </a:p>
        </p:txBody>
      </p:sp>
      <p:sp>
        <p:nvSpPr>
          <p:cNvPr id="4" name="슬라이드 번호 개체 틀 3">
            <a:extLst>
              <a:ext uri="{FF2B5EF4-FFF2-40B4-BE49-F238E27FC236}">
                <a16:creationId xmlns:a16="http://schemas.microsoft.com/office/drawing/2014/main" id="{C64F8526-C42E-BF46-BC9A-6B3BB0432A1A}"/>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18</a:t>
            </a:fld>
            <a:endParaRPr lang="en-US" altLang="ko-KR"/>
          </a:p>
        </p:txBody>
      </p:sp>
    </p:spTree>
    <p:extLst>
      <p:ext uri="{BB962C8B-B14F-4D97-AF65-F5344CB8AC3E}">
        <p14:creationId xmlns:p14="http://schemas.microsoft.com/office/powerpoint/2010/main" val="345569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1C8093-7FBE-994A-9D69-B971F01456D6}"/>
              </a:ext>
            </a:extLst>
          </p:cNvPr>
          <p:cNvSpPr>
            <a:spLocks noGrp="1"/>
          </p:cNvSpPr>
          <p:nvPr>
            <p:ph type="title"/>
          </p:nvPr>
        </p:nvSpPr>
        <p:spPr>
          <a:xfrm>
            <a:off x="914400" y="400050"/>
            <a:ext cx="8686800" cy="685800"/>
          </a:xfrm>
        </p:spPr>
        <p:txBody>
          <a:bodyPr wrap="square" anchor="ctr">
            <a:normAutofit/>
          </a:bodyPr>
          <a:lstStyle/>
          <a:p>
            <a:r>
              <a:rPr kumimoji="1" lang="en-US" altLang="ko-Kore-KR" dirty="0"/>
              <a:t>Result – MOS / ABX preference</a:t>
            </a:r>
            <a:endParaRPr kumimoji="1" lang="ko-Kore-KR" altLang="en-US" dirty="0"/>
          </a:p>
        </p:txBody>
      </p:sp>
      <p:pic>
        <p:nvPicPr>
          <p:cNvPr id="6" name="내용 개체 틀 5" descr="테이블이(가) 표시된 사진&#10;&#10;자동 생성된 설명">
            <a:extLst>
              <a:ext uri="{FF2B5EF4-FFF2-40B4-BE49-F238E27FC236}">
                <a16:creationId xmlns:a16="http://schemas.microsoft.com/office/drawing/2014/main" id="{7292F1BE-BF03-7842-B506-DDBA43AA14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2480" y="1340768"/>
            <a:ext cx="6857912" cy="1800200"/>
          </a:xfrm>
          <a:noFill/>
        </p:spPr>
      </p:pic>
      <p:sp>
        <p:nvSpPr>
          <p:cNvPr id="11" name="Content Placeholder 3">
            <a:extLst>
              <a:ext uri="{FF2B5EF4-FFF2-40B4-BE49-F238E27FC236}">
                <a16:creationId xmlns:a16="http://schemas.microsoft.com/office/drawing/2014/main" id="{AD31A10A-0D0B-B32F-9820-7BFDE2459EA9}"/>
              </a:ext>
            </a:extLst>
          </p:cNvPr>
          <p:cNvSpPr>
            <a:spLocks noGrp="1"/>
          </p:cNvSpPr>
          <p:nvPr>
            <p:ph sz="half" idx="2"/>
          </p:nvPr>
        </p:nvSpPr>
        <p:spPr>
          <a:xfrm>
            <a:off x="325916" y="3342817"/>
            <a:ext cx="8136904" cy="2164854"/>
          </a:xfrm>
        </p:spPr>
        <p:txBody>
          <a:bodyPr/>
          <a:lstStyle/>
          <a:p>
            <a:pPr>
              <a:buClr>
                <a:schemeClr val="tx1"/>
              </a:buClr>
              <a:buSzPct val="100000"/>
              <a:buFont typeface="Arial" panose="020B0604020202020204" pitchFamily="34" charset="0"/>
              <a:buChar char="•"/>
            </a:pPr>
            <a:r>
              <a:rPr lang="en-US" altLang="ko-KR" sz="1800" dirty="0"/>
              <a:t>Baseline vs Proposed </a:t>
            </a:r>
          </a:p>
          <a:p>
            <a:pPr lvl="1">
              <a:buClr>
                <a:schemeClr val="tx1"/>
              </a:buClr>
              <a:buSzPct val="100000"/>
              <a:buFont typeface="Arial" panose="020B0604020202020204" pitchFamily="34" charset="0"/>
              <a:buChar char="•"/>
            </a:pPr>
            <a:r>
              <a:rPr lang="en-US" altLang="ko-KR" sz="1400" dirty="0"/>
              <a:t>context modeling </a:t>
            </a:r>
            <a:r>
              <a:rPr lang="ko-Kore-KR" altLang="en-US" sz="1400" dirty="0"/>
              <a:t>방식의 차이</a:t>
            </a:r>
            <a:r>
              <a:rPr lang="en-US" altLang="ko-Kore-KR" sz="1400" dirty="0"/>
              <a:t>, speaker style information</a:t>
            </a:r>
            <a:r>
              <a:rPr lang="ko-Kore-KR" altLang="en-US" sz="1400" dirty="0"/>
              <a:t>의 유무</a:t>
            </a:r>
            <a:endParaRPr lang="en-US" altLang="ko-KR" sz="1400" dirty="0"/>
          </a:p>
          <a:p>
            <a:pPr>
              <a:buClr>
                <a:schemeClr val="tx1"/>
              </a:buClr>
              <a:buSzPct val="100000"/>
              <a:buFont typeface="Arial" panose="020B0604020202020204" pitchFamily="34" charset="0"/>
              <a:buChar char="•"/>
            </a:pPr>
            <a:r>
              <a:rPr lang="en-US" altLang="ko-KR" sz="1800" dirty="0"/>
              <a:t>ABX preference </a:t>
            </a:r>
          </a:p>
          <a:p>
            <a:pPr lvl="1">
              <a:buClr>
                <a:schemeClr val="tx1"/>
              </a:buClr>
              <a:buSzPct val="100000"/>
              <a:buFont typeface="Arial" panose="020B0604020202020204" pitchFamily="34" charset="0"/>
              <a:buChar char="•"/>
            </a:pPr>
            <a:r>
              <a:rPr lang="en-US" altLang="ko-KR" sz="1400" dirty="0"/>
              <a:t>A</a:t>
            </a:r>
            <a:r>
              <a:rPr lang="ko-KR" altLang="en-US" sz="1400" dirty="0"/>
              <a:t>와 </a:t>
            </a:r>
            <a:r>
              <a:rPr lang="en-US" altLang="ko-KR" sz="1400" dirty="0"/>
              <a:t>B</a:t>
            </a:r>
            <a:r>
              <a:rPr lang="ko-KR" altLang="en-US" sz="1400" dirty="0" err="1"/>
              <a:t>를</a:t>
            </a:r>
            <a:r>
              <a:rPr lang="ko-KR" altLang="en-US" sz="1400" dirty="0"/>
              <a:t> 들려주고</a:t>
            </a:r>
            <a:r>
              <a:rPr lang="en-US" altLang="ko-KR" sz="1400" dirty="0"/>
              <a:t> </a:t>
            </a:r>
            <a:r>
              <a:rPr lang="ko-KR" altLang="en-US" sz="1400" dirty="0"/>
              <a:t>나서 </a:t>
            </a:r>
            <a:r>
              <a:rPr lang="en-US" altLang="ko-KR" sz="1400" dirty="0"/>
              <a:t>X (A</a:t>
            </a:r>
            <a:r>
              <a:rPr lang="ko-KR" altLang="en-US" sz="1400" dirty="0"/>
              <a:t>와 </a:t>
            </a:r>
            <a:r>
              <a:rPr lang="en-US" altLang="ko-KR" sz="1400" dirty="0"/>
              <a:t>B </a:t>
            </a:r>
            <a:r>
              <a:rPr lang="ko-KR" altLang="en-US" sz="1400" dirty="0"/>
              <a:t>중에서 </a:t>
            </a:r>
            <a:r>
              <a:rPr lang="ko-KR" altLang="en-US" sz="1400" dirty="0" err="1"/>
              <a:t>랜덤하게</a:t>
            </a:r>
            <a:r>
              <a:rPr lang="ko-KR" altLang="en-US" sz="1400" dirty="0"/>
              <a:t> 고른 샘플</a:t>
            </a:r>
            <a:r>
              <a:rPr lang="en-US" altLang="ko-KR" sz="1400" dirty="0"/>
              <a:t>)</a:t>
            </a:r>
            <a:r>
              <a:rPr lang="ko-KR" altLang="en-US" sz="1400" dirty="0" err="1"/>
              <a:t>를</a:t>
            </a:r>
            <a:r>
              <a:rPr lang="ko-KR" altLang="en-US" sz="1400" dirty="0"/>
              <a:t> 들려주고</a:t>
            </a:r>
            <a:r>
              <a:rPr lang="en-US" altLang="ko-KR" sz="1400" dirty="0"/>
              <a:t>,</a:t>
            </a:r>
          </a:p>
          <a:p>
            <a:pPr lvl="1">
              <a:buClr>
                <a:schemeClr val="tx1"/>
              </a:buClr>
              <a:buSzPct val="100000"/>
              <a:buFont typeface="Arial" panose="020B0604020202020204" pitchFamily="34" charset="0"/>
              <a:buChar char="•"/>
            </a:pPr>
            <a:r>
              <a:rPr lang="en-US" altLang="ko-KR" sz="1400" dirty="0"/>
              <a:t>X</a:t>
            </a:r>
            <a:r>
              <a:rPr lang="ko-KR" altLang="en-US" sz="1400" dirty="0"/>
              <a:t>가 </a:t>
            </a:r>
            <a:r>
              <a:rPr lang="en-US" altLang="ko-KR" sz="1400" dirty="0"/>
              <a:t>A</a:t>
            </a:r>
            <a:r>
              <a:rPr lang="ko-KR" altLang="en-US" sz="1400" dirty="0"/>
              <a:t>와 </a:t>
            </a:r>
            <a:r>
              <a:rPr lang="en-US" altLang="ko-KR" sz="1400" dirty="0"/>
              <a:t>B </a:t>
            </a:r>
            <a:r>
              <a:rPr lang="ko-KR" altLang="en-US" sz="1400" dirty="0"/>
              <a:t>중 어느 것과 같은 것 같은지 물어봄</a:t>
            </a:r>
            <a:endParaRPr lang="en-US" altLang="ko-KR" sz="1400" dirty="0"/>
          </a:p>
          <a:p>
            <a:pPr lvl="1">
              <a:buClr>
                <a:schemeClr val="tx1"/>
              </a:buClr>
              <a:buSzPct val="100000"/>
              <a:buFont typeface="Arial" panose="020B0604020202020204" pitchFamily="34" charset="0"/>
              <a:buChar char="•"/>
            </a:pPr>
            <a:r>
              <a:rPr lang="en-US" altLang="ko-KR" sz="1400" dirty="0"/>
              <a:t>A</a:t>
            </a:r>
            <a:r>
              <a:rPr lang="ko-KR" altLang="en-US" sz="1400" dirty="0"/>
              <a:t>와 </a:t>
            </a:r>
            <a:r>
              <a:rPr lang="en-US" altLang="ko-KR" sz="1400" dirty="0"/>
              <a:t>B</a:t>
            </a:r>
            <a:r>
              <a:rPr lang="ko-KR" altLang="en-US" sz="1400" dirty="0"/>
              <a:t>가 구분되는지에 대한 실험</a:t>
            </a:r>
            <a:endParaRPr lang="en-US" altLang="ko-KR" sz="1400" dirty="0"/>
          </a:p>
          <a:p>
            <a:pPr lvl="1">
              <a:buClr>
                <a:schemeClr val="tx1"/>
              </a:buClr>
              <a:buSzPct val="100000"/>
              <a:buFont typeface="Arial" panose="020B0604020202020204" pitchFamily="34" charset="0"/>
              <a:buChar char="•"/>
            </a:pPr>
            <a:r>
              <a:rPr lang="ko-KR" altLang="en-US" sz="1400" dirty="0"/>
              <a:t>문장의 표현력이 좋아진 것을 사람이 느낄 수 있는지 알아보기 위해</a:t>
            </a:r>
            <a:endParaRPr lang="en-US" altLang="ko-KR" sz="1400" dirty="0"/>
          </a:p>
          <a:p>
            <a:pPr lvl="1">
              <a:buClr>
                <a:schemeClr val="tx1"/>
              </a:buClr>
              <a:buSzPct val="100000"/>
              <a:buFont typeface="Arial" panose="020B0604020202020204" pitchFamily="34" charset="0"/>
              <a:buChar char="•"/>
            </a:pPr>
            <a:endParaRPr lang="en-US" sz="1400" dirty="0"/>
          </a:p>
        </p:txBody>
      </p:sp>
      <p:sp>
        <p:nvSpPr>
          <p:cNvPr id="4" name="슬라이드 번호 개체 틀 3">
            <a:extLst>
              <a:ext uri="{FF2B5EF4-FFF2-40B4-BE49-F238E27FC236}">
                <a16:creationId xmlns:a16="http://schemas.microsoft.com/office/drawing/2014/main" id="{FA13D74E-18C8-A94B-8560-B12A9D323E53}"/>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19</a:t>
            </a:fld>
            <a:endParaRPr lang="en-US" altLang="ko-KR"/>
          </a:p>
        </p:txBody>
      </p:sp>
    </p:spTree>
    <p:extLst>
      <p:ext uri="{BB962C8B-B14F-4D97-AF65-F5344CB8AC3E}">
        <p14:creationId xmlns:p14="http://schemas.microsoft.com/office/powerpoint/2010/main" val="427313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487A7-2A43-0F46-A7E7-9D21345AF836}"/>
              </a:ext>
            </a:extLst>
          </p:cNvPr>
          <p:cNvSpPr>
            <a:spLocks noGrp="1"/>
          </p:cNvSpPr>
          <p:nvPr>
            <p:ph type="title"/>
          </p:nvPr>
        </p:nvSpPr>
        <p:spPr/>
        <p:txBody>
          <a:bodyPr/>
          <a:lstStyle/>
          <a:p>
            <a:r>
              <a:rPr lang="en-US" altLang="ko-Kore-KR" dirty="0" err="1"/>
              <a:t>ConversationalTTS</a:t>
            </a:r>
            <a:r>
              <a:rPr lang="en-US" altLang="ko-Kore-KR" dirty="0"/>
              <a:t> with context</a:t>
            </a:r>
            <a:endParaRPr kumimoji="1" lang="ko-Kore-KR" altLang="en-US" dirty="0"/>
          </a:p>
        </p:txBody>
      </p:sp>
      <p:sp>
        <p:nvSpPr>
          <p:cNvPr id="3" name="내용 개체 틀 2">
            <a:extLst>
              <a:ext uri="{FF2B5EF4-FFF2-40B4-BE49-F238E27FC236}">
                <a16:creationId xmlns:a16="http://schemas.microsoft.com/office/drawing/2014/main" id="{226E2CD0-1961-7C4A-826B-B6A7F6466867}"/>
              </a:ext>
            </a:extLst>
          </p:cNvPr>
          <p:cNvSpPr>
            <a:spLocks noGrp="1"/>
          </p:cNvSpPr>
          <p:nvPr>
            <p:ph idx="1"/>
          </p:nvPr>
        </p:nvSpPr>
        <p:spPr/>
        <p:txBody>
          <a:bodyPr/>
          <a:lstStyle/>
          <a:p>
            <a:r>
              <a:rPr lang="en-US" altLang="ko-KR" dirty="0"/>
              <a:t>Enhancing Speaking Style in Conversational TTS with Graph-based Multi-Modal Context Model</a:t>
            </a:r>
          </a:p>
          <a:p>
            <a:r>
              <a:rPr lang="en-US" altLang="ko-Kore-KR" dirty="0"/>
              <a:t>Tsinghua-CUHK Joint Research Center for Media Sciences</a:t>
            </a:r>
          </a:p>
          <a:p>
            <a:r>
              <a:rPr lang="ko-KR" altLang="en-US" dirty="0" err="1">
                <a:hlinkClick r:id="rId2"/>
              </a:rPr>
              <a:t>논문링크</a:t>
            </a:r>
            <a:endParaRPr lang="en-US" altLang="ko-KR" dirty="0"/>
          </a:p>
          <a:p>
            <a:r>
              <a:rPr lang="en-US" altLang="ko-Kore-KR" dirty="0"/>
              <a:t>ICASSP 2022 accepted</a:t>
            </a:r>
          </a:p>
          <a:p>
            <a:endParaRPr kumimoji="1" lang="en-US" altLang="ko-Kore-KR" dirty="0"/>
          </a:p>
          <a:p>
            <a:endParaRPr kumimoji="1" lang="ko-Kore-KR" altLang="en-US" dirty="0"/>
          </a:p>
        </p:txBody>
      </p:sp>
      <p:sp>
        <p:nvSpPr>
          <p:cNvPr id="4" name="슬라이드 번호 개체 틀 3">
            <a:extLst>
              <a:ext uri="{FF2B5EF4-FFF2-40B4-BE49-F238E27FC236}">
                <a16:creationId xmlns:a16="http://schemas.microsoft.com/office/drawing/2014/main" id="{EC4B19B1-8489-B44C-8A68-54282F4B6EC9}"/>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a:t>
            </a:fld>
            <a:endParaRPr lang="en-US" altLang="ko-KR" dirty="0"/>
          </a:p>
        </p:txBody>
      </p:sp>
      <p:pic>
        <p:nvPicPr>
          <p:cNvPr id="6" name="그림 5">
            <a:extLst>
              <a:ext uri="{FF2B5EF4-FFF2-40B4-BE49-F238E27FC236}">
                <a16:creationId xmlns:a16="http://schemas.microsoft.com/office/drawing/2014/main" id="{76E8B1F1-90A3-244D-86CF-8945BACE1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600" y="3068960"/>
            <a:ext cx="6129430" cy="3047845"/>
          </a:xfrm>
          <a:prstGeom prst="rect">
            <a:avLst/>
          </a:prstGeom>
        </p:spPr>
      </p:pic>
      <p:sp>
        <p:nvSpPr>
          <p:cNvPr id="7" name="TextBox 6">
            <a:extLst>
              <a:ext uri="{FF2B5EF4-FFF2-40B4-BE49-F238E27FC236}">
                <a16:creationId xmlns:a16="http://schemas.microsoft.com/office/drawing/2014/main" id="{6EA3518D-BAE7-3F48-9D49-9FC773E839D3}"/>
              </a:ext>
            </a:extLst>
          </p:cNvPr>
          <p:cNvSpPr txBox="1"/>
          <p:nvPr/>
        </p:nvSpPr>
        <p:spPr>
          <a:xfrm>
            <a:off x="1495935" y="6116805"/>
            <a:ext cx="6984776" cy="307777"/>
          </a:xfrm>
          <a:prstGeom prst="rect">
            <a:avLst/>
          </a:prstGeom>
          <a:noFill/>
        </p:spPr>
        <p:txBody>
          <a:bodyPr wrap="square" rtlCol="0">
            <a:spAutoFit/>
          </a:bodyPr>
          <a:lstStyle/>
          <a:p>
            <a:r>
              <a:rPr lang="ko-Kore-KR" altLang="en-US" b="0" dirty="0"/>
              <a:t>본 논문에서 가장 중요한 대화의 </a:t>
            </a:r>
            <a:r>
              <a:rPr lang="en-US" altLang="ko-Kore-KR" b="0" dirty="0"/>
              <a:t>context feature</a:t>
            </a:r>
            <a:r>
              <a:rPr lang="ko-Kore-KR" altLang="en-US" b="0" dirty="0"/>
              <a:t>를 </a:t>
            </a:r>
            <a:r>
              <a:rPr lang="en-US" altLang="ko-Kore-KR" b="0" dirty="0"/>
              <a:t>modeling </a:t>
            </a:r>
            <a:r>
              <a:rPr lang="ko-Kore-KR" altLang="en-US" b="0" dirty="0"/>
              <a:t>하는 부분의 </a:t>
            </a:r>
            <a:r>
              <a:rPr lang="en-US" altLang="ko-Kore-KR" b="0" dirty="0"/>
              <a:t>diagram</a:t>
            </a:r>
            <a:endParaRPr kumimoji="1" lang="ko-Kore-KR" altLang="en-US" b="0" dirty="0"/>
          </a:p>
        </p:txBody>
      </p:sp>
    </p:spTree>
    <p:extLst>
      <p:ext uri="{BB962C8B-B14F-4D97-AF65-F5344CB8AC3E}">
        <p14:creationId xmlns:p14="http://schemas.microsoft.com/office/powerpoint/2010/main" val="4033467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31C07E-C99C-AD4E-A3E7-FB46ED3B31F8}"/>
              </a:ext>
            </a:extLst>
          </p:cNvPr>
          <p:cNvSpPr>
            <a:spLocks noGrp="1"/>
          </p:cNvSpPr>
          <p:nvPr>
            <p:ph type="title"/>
          </p:nvPr>
        </p:nvSpPr>
        <p:spPr/>
        <p:txBody>
          <a:bodyPr/>
          <a:lstStyle/>
          <a:p>
            <a:r>
              <a:rPr kumimoji="1" lang="en-US" altLang="ko-Kore-KR" dirty="0"/>
              <a:t>Conclusion </a:t>
            </a:r>
            <a:r>
              <a:rPr kumimoji="1" lang="en-US" altLang="ko-KR" dirty="0"/>
              <a:t>&amp; </a:t>
            </a:r>
            <a:r>
              <a:rPr lang="en-US" altLang="ko-Kore-KR" dirty="0"/>
              <a:t>Takeaway points</a:t>
            </a:r>
            <a:r>
              <a:rPr kumimoji="1" lang="en-US" altLang="ko-KR" dirty="0"/>
              <a:t> </a:t>
            </a:r>
            <a:endParaRPr kumimoji="1" lang="ko-Kore-KR" altLang="en-US" dirty="0"/>
          </a:p>
        </p:txBody>
      </p:sp>
      <p:sp>
        <p:nvSpPr>
          <p:cNvPr id="3" name="내용 개체 틀 2">
            <a:extLst>
              <a:ext uri="{FF2B5EF4-FFF2-40B4-BE49-F238E27FC236}">
                <a16:creationId xmlns:a16="http://schemas.microsoft.com/office/drawing/2014/main" id="{F3B5A128-EA0D-6641-92F4-E85E07F07351}"/>
              </a:ext>
            </a:extLst>
          </p:cNvPr>
          <p:cNvSpPr>
            <a:spLocks noGrp="1"/>
          </p:cNvSpPr>
          <p:nvPr>
            <p:ph idx="1"/>
          </p:nvPr>
        </p:nvSpPr>
        <p:spPr/>
        <p:txBody>
          <a:bodyPr/>
          <a:lstStyle/>
          <a:p>
            <a:r>
              <a:rPr kumimoji="1" lang="en-US" altLang="ko-Kore-KR" dirty="0" err="1"/>
              <a:t>ConversationTTS</a:t>
            </a:r>
            <a:endParaRPr lang="en-US" altLang="ko-Kore-KR" dirty="0"/>
          </a:p>
          <a:p>
            <a:pPr lvl="1"/>
            <a:r>
              <a:rPr lang="en-US" altLang="ko-Kore-KR" dirty="0"/>
              <a:t>Context</a:t>
            </a:r>
            <a:r>
              <a:rPr lang="ko-Kore-KR" altLang="en-US" dirty="0"/>
              <a:t> </a:t>
            </a:r>
            <a:r>
              <a:rPr lang="en-US" altLang="ko-Kore-KR" dirty="0"/>
              <a:t>(speaker dependency, temporal dependency) aware style embedding</a:t>
            </a:r>
          </a:p>
          <a:p>
            <a:pPr lvl="1"/>
            <a:r>
              <a:rPr lang="en-US" altLang="ko-Kore-KR" dirty="0"/>
              <a:t>Context</a:t>
            </a:r>
            <a:r>
              <a:rPr lang="ko-Kore-KR" altLang="en-US" dirty="0"/>
              <a:t>가 있는 </a:t>
            </a:r>
            <a:r>
              <a:rPr lang="en-US" altLang="ko-Kore-KR" dirty="0"/>
              <a:t>Expressive TTS </a:t>
            </a:r>
            <a:r>
              <a:rPr lang="ko-Kore-KR" altLang="en-US" dirty="0"/>
              <a:t>훈련 데이터를 제작</a:t>
            </a:r>
            <a:endParaRPr lang="en-US" altLang="ko-Kore-KR" dirty="0"/>
          </a:p>
          <a:p>
            <a:r>
              <a:rPr lang="ko-Kore-KR" altLang="en-US" dirty="0"/>
              <a:t>기존 </a:t>
            </a:r>
            <a:r>
              <a:rPr lang="en-US" altLang="ko-Kore-KR" dirty="0"/>
              <a:t>GST-TTS</a:t>
            </a:r>
            <a:r>
              <a:rPr lang="ko-Kore-KR" altLang="en-US" dirty="0"/>
              <a:t>는 </a:t>
            </a:r>
            <a:r>
              <a:rPr lang="en-US" altLang="ko-Kore-KR" dirty="0"/>
              <a:t>tacotron2</a:t>
            </a:r>
            <a:r>
              <a:rPr lang="ko-Kore-KR" altLang="en-US" dirty="0"/>
              <a:t>로만 했었는데</a:t>
            </a:r>
            <a:r>
              <a:rPr lang="en-US" altLang="ko-Kore-KR" dirty="0"/>
              <a:t>, FastSpeech2</a:t>
            </a:r>
            <a:r>
              <a:rPr lang="ko-Kore-KR" altLang="en-US" dirty="0"/>
              <a:t>에 </a:t>
            </a:r>
            <a:r>
              <a:rPr lang="en-US" altLang="ko-Kore-KR" dirty="0"/>
              <a:t>GST</a:t>
            </a:r>
            <a:r>
              <a:rPr lang="ko-Kore-KR" altLang="en-US" dirty="0"/>
              <a:t>를 추가</a:t>
            </a:r>
            <a:endParaRPr lang="en-US" altLang="ko-Kore-KR" dirty="0"/>
          </a:p>
          <a:p>
            <a:r>
              <a:rPr lang="en-US" altLang="ko-Kore-KR" dirty="0"/>
              <a:t>MOS, ABX preference</a:t>
            </a:r>
            <a:r>
              <a:rPr lang="ko-Kore-KR" altLang="en-US" dirty="0"/>
              <a:t> 등 정성평가에서 </a:t>
            </a:r>
            <a:r>
              <a:rPr lang="en-US" altLang="ko-Kore-KR" dirty="0" err="1"/>
              <a:t>sota</a:t>
            </a:r>
            <a:r>
              <a:rPr lang="en-US" altLang="ko-Kore-KR" dirty="0"/>
              <a:t> model</a:t>
            </a:r>
            <a:r>
              <a:rPr lang="ko-Kore-KR" altLang="en-US" dirty="0"/>
              <a:t>을 </a:t>
            </a:r>
            <a:r>
              <a:rPr lang="en-US" altLang="ko-Kore-KR" dirty="0"/>
              <a:t>o</a:t>
            </a:r>
            <a:r>
              <a:rPr lang="en-US" altLang="ko-KR" dirty="0"/>
              <a:t>utperform</a:t>
            </a:r>
          </a:p>
          <a:p>
            <a:endParaRPr kumimoji="1" lang="en-US" altLang="ko-Kore-KR" dirty="0"/>
          </a:p>
          <a:p>
            <a:r>
              <a:rPr lang="en-US" altLang="ko-Kore-KR" dirty="0"/>
              <a:t>Takeaway points</a:t>
            </a:r>
            <a:endParaRPr kumimoji="1" lang="en-US" altLang="ko-Kore-KR" dirty="0"/>
          </a:p>
          <a:p>
            <a:pPr lvl="1"/>
            <a:r>
              <a:rPr kumimoji="1" lang="en-US" altLang="ko-Kore-KR" dirty="0"/>
              <a:t>Text</a:t>
            </a:r>
            <a:r>
              <a:rPr kumimoji="1" lang="ko-Kore-KR" altLang="en-US" dirty="0"/>
              <a:t>에서 감정정보를 뽑기에 합성할 문장은 대체로 짧기 때문에 한정적 정보</a:t>
            </a:r>
            <a:endParaRPr kumimoji="1" lang="en-US" altLang="ko-Kore-KR" dirty="0"/>
          </a:p>
          <a:p>
            <a:pPr lvl="1"/>
            <a:r>
              <a:rPr kumimoji="1" lang="en-US" altLang="ko-Kore-KR" dirty="0"/>
              <a:t>Context</a:t>
            </a:r>
            <a:r>
              <a:rPr kumimoji="1" lang="ko-Kore-KR" altLang="en-US" dirty="0"/>
              <a:t>를 활용하면 더 활용할 수있는 정보가 많아지기 때문에 성능을 높일 수 있음</a:t>
            </a:r>
            <a:endParaRPr kumimoji="1" lang="en-US" altLang="ko-Kore-KR" dirty="0"/>
          </a:p>
          <a:p>
            <a:pPr lvl="2"/>
            <a:r>
              <a:rPr lang="ko-Kore-KR" altLang="en-US" dirty="0"/>
              <a:t>실제로 </a:t>
            </a:r>
            <a:r>
              <a:rPr lang="en-US" altLang="ko-Kore-KR" dirty="0" err="1"/>
              <a:t>DialogueGCN</a:t>
            </a:r>
            <a:r>
              <a:rPr lang="ko-Kore-KR" altLang="en-US" dirty="0"/>
              <a:t>은 </a:t>
            </a:r>
            <a:r>
              <a:rPr lang="en-US" altLang="ko-Kore-KR" dirty="0"/>
              <a:t>emotion classification</a:t>
            </a:r>
            <a:r>
              <a:rPr lang="ko-Kore-KR" altLang="en-US" dirty="0"/>
              <a:t>에 대한 성능을 높임</a:t>
            </a:r>
            <a:endParaRPr kumimoji="1" lang="ko-Kore-KR" altLang="en-US" dirty="0"/>
          </a:p>
        </p:txBody>
      </p:sp>
      <p:sp>
        <p:nvSpPr>
          <p:cNvPr id="4" name="슬라이드 번호 개체 틀 3">
            <a:extLst>
              <a:ext uri="{FF2B5EF4-FFF2-40B4-BE49-F238E27FC236}">
                <a16:creationId xmlns:a16="http://schemas.microsoft.com/office/drawing/2014/main" id="{E06623F7-E787-9E42-B153-D8A48309D4B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20</a:t>
            </a:fld>
            <a:endParaRPr lang="en-US" altLang="ko-KR" dirty="0"/>
          </a:p>
        </p:txBody>
      </p:sp>
    </p:spTree>
    <p:extLst>
      <p:ext uri="{BB962C8B-B14F-4D97-AF65-F5344CB8AC3E}">
        <p14:creationId xmlns:p14="http://schemas.microsoft.com/office/powerpoint/2010/main" val="256464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3011C5-BACA-9841-93AC-FA30F5360565}"/>
              </a:ext>
            </a:extLst>
          </p:cNvPr>
          <p:cNvSpPr>
            <a:spLocks noGrp="1"/>
          </p:cNvSpPr>
          <p:nvPr>
            <p:ph type="title"/>
          </p:nvPr>
        </p:nvSpPr>
        <p:spPr/>
        <p:txBody>
          <a:bodyPr/>
          <a:lstStyle/>
          <a:p>
            <a:r>
              <a:rPr lang="en-US" altLang="ko-Kore-KR" dirty="0"/>
              <a:t>References</a:t>
            </a:r>
            <a:endParaRPr kumimoji="1" lang="ko-Kore-KR" altLang="en-US" dirty="0"/>
          </a:p>
        </p:txBody>
      </p:sp>
      <p:sp>
        <p:nvSpPr>
          <p:cNvPr id="3" name="내용 개체 틀 2">
            <a:extLst>
              <a:ext uri="{FF2B5EF4-FFF2-40B4-BE49-F238E27FC236}">
                <a16:creationId xmlns:a16="http://schemas.microsoft.com/office/drawing/2014/main" id="{A90C6755-2C1A-704D-8FE4-0468DE69D3EC}"/>
              </a:ext>
            </a:extLst>
          </p:cNvPr>
          <p:cNvSpPr>
            <a:spLocks noGrp="1"/>
          </p:cNvSpPr>
          <p:nvPr>
            <p:ph idx="1"/>
          </p:nvPr>
        </p:nvSpPr>
        <p:spPr/>
        <p:txBody>
          <a:bodyPr/>
          <a:lstStyle/>
          <a:p>
            <a:r>
              <a:rPr lang="en" altLang="ko-Kore-KR" dirty="0">
                <a:hlinkClick r:id="rId2"/>
              </a:rPr>
              <a:t>DialogueGCN: A Graph Convolutional Neural Network for Emotion Recognition in Conversation</a:t>
            </a:r>
            <a:endParaRPr lang="en" altLang="ko-Kore-KR" dirty="0"/>
          </a:p>
          <a:p>
            <a:r>
              <a:rPr lang="en" altLang="ko-Kore-KR" dirty="0">
                <a:hlinkClick r:id="rId3"/>
              </a:rPr>
              <a:t>TACOTRON: TOWARDS END-TO-END SPEECH SYNTHESIS</a:t>
            </a:r>
            <a:endParaRPr lang="en" altLang="ko-Kore-KR" dirty="0"/>
          </a:p>
          <a:p>
            <a:r>
              <a:rPr lang="en" altLang="ko-Kore-KR" dirty="0">
                <a:hlinkClick r:id="rId4"/>
              </a:rPr>
              <a:t>Style Tokens: Unsupervised Style Modeling, Control and Transfer in End-to-End SpeechSynthesis</a:t>
            </a:r>
            <a:r>
              <a:rPr lang="en" altLang="ko-Kore-KR" dirty="0"/>
              <a:t> </a:t>
            </a:r>
            <a:r>
              <a:rPr lang="en-US" altLang="ko-KR" dirty="0"/>
              <a:t>: GST </a:t>
            </a:r>
            <a:endParaRPr lang="ko-Kore-KR" altLang="en-US" dirty="0"/>
          </a:p>
          <a:p>
            <a:r>
              <a:rPr lang="en" altLang="ko-Kore-KR" dirty="0">
                <a:hlinkClick r:id="rId5"/>
              </a:rPr>
              <a:t>Domain-Adversarial Training of Neural Networks</a:t>
            </a:r>
            <a:endParaRPr lang="en" altLang="ko-Kore-KR" dirty="0"/>
          </a:p>
          <a:p>
            <a:pPr lvl="1"/>
            <a:r>
              <a:rPr kumimoji="1" lang="en" altLang="ko-Kore-KR" dirty="0" err="1"/>
              <a:t>Espnet</a:t>
            </a:r>
            <a:r>
              <a:rPr kumimoji="1" lang="ko-Kore-KR" altLang="en-US" dirty="0"/>
              <a:t>에서 사용하는 </a:t>
            </a:r>
            <a:r>
              <a:rPr lang="en-US" altLang="ko-Kore-KR" dirty="0"/>
              <a:t>x-vector extractor </a:t>
            </a:r>
            <a:r>
              <a:rPr lang="ko-Kore-KR" altLang="en-US" dirty="0"/>
              <a:t>제안한 논문</a:t>
            </a:r>
            <a:endParaRPr lang="en-US" altLang="ko-Kore-KR" dirty="0"/>
          </a:p>
          <a:p>
            <a:pPr lvl="1"/>
            <a:endParaRPr kumimoji="1" lang="en-US" altLang="ko-Kore-KR" dirty="0"/>
          </a:p>
          <a:p>
            <a:r>
              <a:rPr kumimoji="1" lang="ko-Kore-KR" altLang="en-US" dirty="0">
                <a:hlinkClick r:id="rId6"/>
              </a:rPr>
              <a:t>본 논문에서 제안한 모델 합성음 샘플 사이트</a:t>
            </a:r>
            <a:endParaRPr kumimoji="1" lang="ko-Kore-KR" altLang="en-US" dirty="0"/>
          </a:p>
        </p:txBody>
      </p:sp>
      <p:sp>
        <p:nvSpPr>
          <p:cNvPr id="4" name="슬라이드 번호 개체 틀 3">
            <a:extLst>
              <a:ext uri="{FF2B5EF4-FFF2-40B4-BE49-F238E27FC236}">
                <a16:creationId xmlns:a16="http://schemas.microsoft.com/office/drawing/2014/main" id="{A92144D3-E60B-1841-81F4-54E7ED558FDC}"/>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21</a:t>
            </a:fld>
            <a:endParaRPr lang="en-US" altLang="ko-KR" dirty="0"/>
          </a:p>
        </p:txBody>
      </p:sp>
    </p:spTree>
    <p:extLst>
      <p:ext uri="{BB962C8B-B14F-4D97-AF65-F5344CB8AC3E}">
        <p14:creationId xmlns:p14="http://schemas.microsoft.com/office/powerpoint/2010/main" val="116746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dirty="0"/>
              <a:t>끝</a:t>
            </a:r>
          </a:p>
        </p:txBody>
      </p:sp>
      <p:sp>
        <p:nvSpPr>
          <p:cNvPr id="3" name="내용 개체 틀 2"/>
          <p:cNvSpPr>
            <a:spLocks noGrp="1"/>
          </p:cNvSpPr>
          <p:nvPr>
            <p:ph idx="1"/>
          </p:nvPr>
        </p:nvSpPr>
        <p:spPr>
          <a:xfrm>
            <a:off x="376704" y="3284984"/>
            <a:ext cx="9256712" cy="3058666"/>
          </a:xfrm>
        </p:spPr>
        <p:txBody>
          <a:bodyPr/>
          <a:lstStyle/>
          <a:p>
            <a:pPr marL="0" indent="0" algn="ctr">
              <a:buNone/>
            </a:pPr>
            <a:r>
              <a:rPr kumimoji="1" lang="ko-KR" altLang="en-US" sz="4400" dirty="0"/>
              <a:t>감사합니다</a:t>
            </a:r>
            <a:r>
              <a:rPr kumimoji="1" lang="en-US" altLang="ko-KR" sz="4400" dirty="0"/>
              <a:t>.</a:t>
            </a:r>
            <a:endParaRPr kumimoji="1" lang="ko-KR" altLang="en-US" sz="4400" dirty="0"/>
          </a:p>
        </p:txBody>
      </p:sp>
      <p:sp>
        <p:nvSpPr>
          <p:cNvPr id="4" name="슬라이드 번호 개체 틀 3"/>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22</a:t>
            </a:fld>
            <a:endParaRPr lang="en-US" altLang="ko-KR" dirty="0"/>
          </a:p>
        </p:txBody>
      </p:sp>
    </p:spTree>
    <p:extLst>
      <p:ext uri="{BB962C8B-B14F-4D97-AF65-F5344CB8AC3E}">
        <p14:creationId xmlns:p14="http://schemas.microsoft.com/office/powerpoint/2010/main" val="168095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9E840A-D48B-CB41-9FB2-E0002982FD09}"/>
              </a:ext>
            </a:extLst>
          </p:cNvPr>
          <p:cNvSpPr>
            <a:spLocks noGrp="1"/>
          </p:cNvSpPr>
          <p:nvPr>
            <p:ph type="title"/>
          </p:nvPr>
        </p:nvSpPr>
        <p:spPr/>
        <p:txBody>
          <a:bodyPr/>
          <a:lstStyle/>
          <a:p>
            <a:r>
              <a:rPr lang="en-US" altLang="ko-Kore-KR" dirty="0"/>
              <a:t>Overview</a:t>
            </a:r>
            <a:endParaRPr kumimoji="1" lang="ko-Kore-KR" altLang="en-US" dirty="0"/>
          </a:p>
        </p:txBody>
      </p:sp>
      <p:sp>
        <p:nvSpPr>
          <p:cNvPr id="3" name="내용 개체 틀 2">
            <a:extLst>
              <a:ext uri="{FF2B5EF4-FFF2-40B4-BE49-F238E27FC236}">
                <a16:creationId xmlns:a16="http://schemas.microsoft.com/office/drawing/2014/main" id="{D62BBCBF-9651-EE46-AE2B-ACD6358548BE}"/>
              </a:ext>
            </a:extLst>
          </p:cNvPr>
          <p:cNvSpPr>
            <a:spLocks noGrp="1"/>
          </p:cNvSpPr>
          <p:nvPr>
            <p:ph idx="1"/>
          </p:nvPr>
        </p:nvSpPr>
        <p:spPr/>
        <p:txBody>
          <a:bodyPr/>
          <a:lstStyle/>
          <a:p>
            <a:r>
              <a:rPr lang="ko-Kore-KR" altLang="en-US" dirty="0"/>
              <a:t>궁극적 목표 </a:t>
            </a:r>
            <a:r>
              <a:rPr lang="en-US" altLang="ko-Kore-KR" dirty="0"/>
              <a:t>: </a:t>
            </a:r>
            <a:r>
              <a:rPr lang="ko-Kore-KR" altLang="en-US" dirty="0"/>
              <a:t>대화모델에 붙일 합성기</a:t>
            </a:r>
            <a:endParaRPr lang="en-US" altLang="ko-Kore-KR" dirty="0"/>
          </a:p>
          <a:p>
            <a:pPr lvl="1"/>
            <a:r>
              <a:rPr kumimoji="1" lang="ko-Kore-KR" altLang="en-US" dirty="0"/>
              <a:t>대화에서는 </a:t>
            </a:r>
            <a:r>
              <a:rPr kumimoji="1" lang="en-US" altLang="ko-Kore-KR" dirty="0"/>
              <a:t>history </a:t>
            </a:r>
            <a:r>
              <a:rPr kumimoji="1" lang="ko-Kore-KR" altLang="en-US" dirty="0"/>
              <a:t>즉</a:t>
            </a:r>
            <a:r>
              <a:rPr kumimoji="1" lang="en-US" altLang="ko-Kore-KR" dirty="0"/>
              <a:t>, </a:t>
            </a:r>
            <a:r>
              <a:rPr lang="en-US" altLang="ko-Kore-KR" dirty="0"/>
              <a:t>context</a:t>
            </a:r>
            <a:r>
              <a:rPr lang="ko-Kore-KR" altLang="en-US" dirty="0"/>
              <a:t>가 중요</a:t>
            </a:r>
            <a:endParaRPr lang="en-US" altLang="ko-Kore-KR" dirty="0"/>
          </a:p>
          <a:p>
            <a:pPr lvl="1"/>
            <a:endParaRPr lang="en-US" altLang="ko-Kore-KR" dirty="0"/>
          </a:p>
          <a:p>
            <a:r>
              <a:rPr lang="en-US" altLang="ko-Kore-KR" dirty="0"/>
              <a:t>Context </a:t>
            </a:r>
            <a:r>
              <a:rPr lang="ko-Kore-KR" altLang="en-US" dirty="0"/>
              <a:t>정보를 활용하는 </a:t>
            </a:r>
            <a:r>
              <a:rPr lang="en-US" altLang="ko-Kore-KR" dirty="0"/>
              <a:t>Conversational TTS</a:t>
            </a:r>
          </a:p>
          <a:p>
            <a:r>
              <a:rPr lang="en-US" altLang="ko-Kore-KR" dirty="0" err="1"/>
              <a:t>DialogueGCN</a:t>
            </a:r>
            <a:r>
              <a:rPr lang="ko-Kore-KR" altLang="en-US" dirty="0"/>
              <a:t>을 이용해서 </a:t>
            </a:r>
            <a:r>
              <a:rPr lang="en-US" altLang="ko-Kore-KR" dirty="0"/>
              <a:t>context</a:t>
            </a:r>
            <a:r>
              <a:rPr lang="ko-Kore-KR" altLang="en-US" dirty="0"/>
              <a:t>의 </a:t>
            </a:r>
            <a:r>
              <a:rPr lang="en-US" altLang="ko-Kore-KR" dirty="0"/>
              <a:t>m</a:t>
            </a:r>
            <a:r>
              <a:rPr lang="en-US" altLang="ko-KR" dirty="0"/>
              <a:t>ulti-model (text, speech) feature</a:t>
            </a:r>
            <a:r>
              <a:rPr lang="ko-KR" altLang="en-US" dirty="0" err="1"/>
              <a:t>를</a:t>
            </a:r>
            <a:r>
              <a:rPr lang="ko-KR" altLang="en-US" dirty="0"/>
              <a:t> 추출하고</a:t>
            </a:r>
            <a:r>
              <a:rPr lang="en-US" altLang="ko-KR" dirty="0"/>
              <a:t>, </a:t>
            </a:r>
            <a:r>
              <a:rPr lang="ko-KR" altLang="en-US" dirty="0"/>
              <a:t>이를 통해 </a:t>
            </a:r>
            <a:r>
              <a:rPr lang="en-US" altLang="ko-KR" dirty="0"/>
              <a:t>speaking style information</a:t>
            </a:r>
            <a:r>
              <a:rPr lang="ko-KR" altLang="en-US" dirty="0"/>
              <a:t>을 구성</a:t>
            </a:r>
            <a:endParaRPr lang="en-US" altLang="ko-KR" dirty="0"/>
          </a:p>
          <a:p>
            <a:pPr lvl="1"/>
            <a:r>
              <a:rPr lang="en-US" altLang="ko-Kore-KR" dirty="0"/>
              <a:t>Speaking style information</a:t>
            </a:r>
            <a:r>
              <a:rPr lang="ko-Kore-KR" altLang="en-US" dirty="0"/>
              <a:t>은 </a:t>
            </a:r>
            <a:endParaRPr lang="en-US" altLang="ko-Kore-KR" dirty="0"/>
          </a:p>
          <a:p>
            <a:pPr lvl="2"/>
            <a:r>
              <a:rPr lang="ko-Kore-KR" altLang="en-US" dirty="0"/>
              <a:t>시간의 상대적 정보 </a:t>
            </a:r>
            <a:r>
              <a:rPr lang="en-US" altLang="ko-Kore-KR" dirty="0"/>
              <a:t>(</a:t>
            </a:r>
            <a:r>
              <a:rPr lang="ko-Kore-KR" altLang="en-US" dirty="0"/>
              <a:t>발화의 앞뒤</a:t>
            </a:r>
            <a:r>
              <a:rPr lang="en-US" altLang="ko-Kore-KR" dirty="0"/>
              <a:t> </a:t>
            </a:r>
            <a:r>
              <a:rPr lang="ko-Kore-KR" altLang="en-US" dirty="0"/>
              <a:t>순서</a:t>
            </a:r>
            <a:r>
              <a:rPr lang="en-US" altLang="ko-Kore-KR" dirty="0"/>
              <a:t>)</a:t>
            </a:r>
            <a:r>
              <a:rPr lang="ko-Kore-KR" altLang="en-US" dirty="0"/>
              <a:t> 뿐만 아니라</a:t>
            </a:r>
            <a:endParaRPr lang="en-US" altLang="ko-Kore-KR" dirty="0"/>
          </a:p>
          <a:p>
            <a:pPr lvl="2"/>
            <a:r>
              <a:rPr lang="en-US" altLang="ko-KR" dirty="0"/>
              <a:t>Inter-speaker dependency : </a:t>
            </a:r>
            <a:r>
              <a:rPr lang="ko-KR" altLang="en-US" dirty="0"/>
              <a:t>말하는 상대방에 따라 달라지는 </a:t>
            </a:r>
            <a:r>
              <a:rPr lang="en-US" altLang="ko-KR" dirty="0"/>
              <a:t>speaking style</a:t>
            </a:r>
          </a:p>
          <a:p>
            <a:pPr lvl="2"/>
            <a:r>
              <a:rPr lang="en-US" altLang="ko-KR" dirty="0"/>
              <a:t>Intra-speaker dependency : </a:t>
            </a:r>
            <a:r>
              <a:rPr lang="ko-KR" altLang="en-US" dirty="0"/>
              <a:t>화자 고유의 </a:t>
            </a:r>
            <a:r>
              <a:rPr lang="en-US" altLang="ko-KR" dirty="0"/>
              <a:t>speaking style</a:t>
            </a:r>
          </a:p>
          <a:p>
            <a:pPr lvl="2"/>
            <a:r>
              <a:rPr lang="ko-Kore-KR" altLang="en-US" dirty="0"/>
              <a:t>를 포함</a:t>
            </a:r>
            <a:endParaRPr lang="en-US" altLang="ko-Kore-KR" dirty="0"/>
          </a:p>
          <a:p>
            <a:r>
              <a:rPr lang="ko-Kore-KR" altLang="en-US" dirty="0"/>
              <a:t>또한</a:t>
            </a:r>
            <a:r>
              <a:rPr lang="en-US" altLang="ko-Kore-KR" dirty="0"/>
              <a:t>, FastSpeech2</a:t>
            </a:r>
            <a:r>
              <a:rPr lang="ko-Kore-KR" altLang="en-US" dirty="0"/>
              <a:t>에 </a:t>
            </a:r>
            <a:r>
              <a:rPr lang="en-US" altLang="ko-Kore-KR" dirty="0"/>
              <a:t>GST</a:t>
            </a:r>
            <a:r>
              <a:rPr lang="ko-Kore-KR" altLang="en-US" dirty="0"/>
              <a:t>를 적용</a:t>
            </a:r>
            <a:endParaRPr lang="en-US" altLang="ko-Kore-KR" dirty="0"/>
          </a:p>
          <a:p>
            <a:r>
              <a:rPr kumimoji="1" lang="ko-Kore-KR" altLang="en-US" dirty="0"/>
              <a:t>기존 </a:t>
            </a:r>
            <a:r>
              <a:rPr kumimoji="1" lang="en-US" altLang="ko-Kore-KR" dirty="0"/>
              <a:t>context modeling</a:t>
            </a:r>
            <a:r>
              <a:rPr lang="ko-Kore-KR" altLang="en-US" dirty="0"/>
              <a:t> 방법에 비해 좋은 </a:t>
            </a:r>
            <a:r>
              <a:rPr lang="en-US" altLang="ko-Kore-KR" dirty="0"/>
              <a:t>MOS,ABX preference</a:t>
            </a:r>
            <a:r>
              <a:rPr lang="ko-Kore-KR" altLang="en-US" dirty="0"/>
              <a:t> 점수를 얻음</a:t>
            </a:r>
            <a:endParaRPr kumimoji="1" lang="ko-Kore-KR" altLang="en-US" dirty="0"/>
          </a:p>
        </p:txBody>
      </p:sp>
      <p:sp>
        <p:nvSpPr>
          <p:cNvPr id="4" name="슬라이드 번호 개체 틀 3">
            <a:extLst>
              <a:ext uri="{FF2B5EF4-FFF2-40B4-BE49-F238E27FC236}">
                <a16:creationId xmlns:a16="http://schemas.microsoft.com/office/drawing/2014/main" id="{67180D04-D1E5-8541-8DB5-393DB5DD4E8E}"/>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3</a:t>
            </a:fld>
            <a:endParaRPr lang="en-US" altLang="ko-KR" dirty="0"/>
          </a:p>
        </p:txBody>
      </p:sp>
    </p:spTree>
    <p:extLst>
      <p:ext uri="{BB962C8B-B14F-4D97-AF65-F5344CB8AC3E}">
        <p14:creationId xmlns:p14="http://schemas.microsoft.com/office/powerpoint/2010/main" val="112419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CBFC38-A8C4-2342-BC76-12662D338256}"/>
              </a:ext>
            </a:extLst>
          </p:cNvPr>
          <p:cNvSpPr>
            <a:spLocks noGrp="1"/>
          </p:cNvSpPr>
          <p:nvPr>
            <p:ph type="title"/>
          </p:nvPr>
        </p:nvSpPr>
        <p:spPr/>
        <p:txBody>
          <a:bodyPr/>
          <a:lstStyle/>
          <a:p>
            <a:r>
              <a:rPr lang="en-US" altLang="ko-Kore-KR" dirty="0"/>
              <a:t>Related works</a:t>
            </a:r>
            <a:endParaRPr kumimoji="1" lang="ko-Kore-KR" altLang="en-US" dirty="0"/>
          </a:p>
        </p:txBody>
      </p:sp>
      <p:sp>
        <p:nvSpPr>
          <p:cNvPr id="3" name="내용 개체 틀 2">
            <a:extLst>
              <a:ext uri="{FF2B5EF4-FFF2-40B4-BE49-F238E27FC236}">
                <a16:creationId xmlns:a16="http://schemas.microsoft.com/office/drawing/2014/main" id="{E9630DC8-6E6C-3746-8006-C835EFBC2B9A}"/>
              </a:ext>
            </a:extLst>
          </p:cNvPr>
          <p:cNvSpPr>
            <a:spLocks noGrp="1"/>
          </p:cNvSpPr>
          <p:nvPr>
            <p:ph idx="1"/>
          </p:nvPr>
        </p:nvSpPr>
        <p:spPr/>
        <p:txBody>
          <a:bodyPr/>
          <a:lstStyle/>
          <a:p>
            <a:r>
              <a:rPr lang="en" altLang="ko-Kore-KR" dirty="0">
                <a:hlinkClick r:id="rId3"/>
              </a:rPr>
              <a:t>DialogueGCN: A Graph Convolutional Neural Network for Emotion Recognition in Conversation</a:t>
            </a:r>
            <a:endParaRPr lang="en" altLang="ko-Kore-KR" dirty="0"/>
          </a:p>
          <a:p>
            <a:pPr lvl="1"/>
            <a:r>
              <a:rPr lang="en-US" altLang="ko-KR" dirty="0"/>
              <a:t>Emotion Recognition in Conversation</a:t>
            </a:r>
            <a:r>
              <a:rPr lang="ko-KR" altLang="en-US" dirty="0"/>
              <a:t>의 성능을 높이고자 함</a:t>
            </a:r>
            <a:r>
              <a:rPr lang="en-US" altLang="ko-KR" dirty="0"/>
              <a:t>.</a:t>
            </a:r>
          </a:p>
          <a:p>
            <a:pPr lvl="1"/>
            <a:r>
              <a:rPr lang="ko-Kore-KR" altLang="en-US" dirty="0"/>
              <a:t>해당</a:t>
            </a:r>
            <a:r>
              <a:rPr lang="ko-KR" altLang="en-US" dirty="0"/>
              <a:t> 성능을 높이기 위해서 대화의 </a:t>
            </a:r>
            <a:r>
              <a:rPr lang="en-US" altLang="ko-KR" dirty="0"/>
              <a:t>context</a:t>
            </a:r>
            <a:r>
              <a:rPr lang="ko-KR" altLang="en-US" dirty="0" err="1"/>
              <a:t>를</a:t>
            </a:r>
            <a:r>
              <a:rPr lang="ko-KR" altLang="en-US" dirty="0"/>
              <a:t> </a:t>
            </a:r>
            <a:r>
              <a:rPr lang="en-US" altLang="ko-KR" dirty="0"/>
              <a:t>GCN</a:t>
            </a:r>
            <a:r>
              <a:rPr lang="ko-KR" altLang="en-US" dirty="0"/>
              <a:t>을 이용하여 모델링</a:t>
            </a:r>
            <a:endParaRPr lang="en-US" altLang="ko-KR" dirty="0"/>
          </a:p>
          <a:p>
            <a:pPr lvl="1"/>
            <a:r>
              <a:rPr lang="en-US" altLang="ko-KR" dirty="0"/>
              <a:t>Context independent textual feature</a:t>
            </a:r>
            <a:r>
              <a:rPr lang="ko-KR" altLang="en-US" dirty="0"/>
              <a:t>와 </a:t>
            </a:r>
            <a:r>
              <a:rPr lang="en-US" altLang="ko-KR" dirty="0"/>
              <a:t>context aware textual feature</a:t>
            </a:r>
            <a:r>
              <a:rPr lang="ko-KR" altLang="en-US" dirty="0" err="1"/>
              <a:t>를</a:t>
            </a:r>
            <a:r>
              <a:rPr lang="ko-KR" altLang="en-US" dirty="0"/>
              <a:t> 모두 활용하여 </a:t>
            </a:r>
            <a:r>
              <a:rPr lang="en-US" altLang="ko-KR" dirty="0"/>
              <a:t>classification</a:t>
            </a:r>
            <a:r>
              <a:rPr lang="ko-KR" altLang="en-US" dirty="0"/>
              <a:t>의 성능을 높임</a:t>
            </a:r>
            <a:endParaRPr lang="en-US" altLang="ko-KR" dirty="0"/>
          </a:p>
          <a:p>
            <a:pPr>
              <a:buFont typeface="Symbol" pitchFamily="2" charset="2"/>
              <a:buChar char="Þ"/>
            </a:pPr>
            <a:r>
              <a:rPr lang="en-US" altLang="ko-KR" dirty="0"/>
              <a:t>GCN</a:t>
            </a:r>
            <a:r>
              <a:rPr lang="ko-KR" altLang="en-US" dirty="0"/>
              <a:t>을 활용하여 </a:t>
            </a:r>
            <a:r>
              <a:rPr lang="en-US" altLang="ko-KR" dirty="0"/>
              <a:t>context</a:t>
            </a:r>
            <a:r>
              <a:rPr lang="ko-KR" altLang="en-US" dirty="0" err="1"/>
              <a:t>를</a:t>
            </a:r>
            <a:r>
              <a:rPr lang="ko-KR" altLang="en-US" dirty="0"/>
              <a:t> 모델링하는 방법을 적용</a:t>
            </a:r>
            <a:endParaRPr lang="en-US" altLang="ko-KR" dirty="0"/>
          </a:p>
          <a:p>
            <a:pPr marL="0" indent="0">
              <a:buNone/>
            </a:pPr>
            <a:endParaRPr lang="en-US" altLang="ko-KR" dirty="0"/>
          </a:p>
          <a:p>
            <a:r>
              <a:rPr lang="en-US" altLang="ko-KR" dirty="0" err="1"/>
              <a:t>DialogueGCN</a:t>
            </a:r>
            <a:r>
              <a:rPr lang="ko-KR" altLang="en-US" dirty="0"/>
              <a:t>이 감정 정보에 중점을 뒀다면</a:t>
            </a:r>
            <a:r>
              <a:rPr lang="en-US" altLang="ko-KR" dirty="0"/>
              <a:t>, </a:t>
            </a:r>
            <a:r>
              <a:rPr lang="ko-KR" altLang="en-US" dirty="0"/>
              <a:t>본 논문에서는 </a:t>
            </a:r>
            <a:r>
              <a:rPr lang="en-US" altLang="ko-KR" dirty="0"/>
              <a:t>speaker</a:t>
            </a:r>
            <a:r>
              <a:rPr lang="ko-KR" altLang="en-US" dirty="0"/>
              <a:t>의 </a:t>
            </a:r>
            <a:r>
              <a:rPr lang="en-US" altLang="ko-KR" dirty="0"/>
              <a:t>speaking style </a:t>
            </a:r>
            <a:r>
              <a:rPr lang="ko-KR" altLang="en-US" dirty="0"/>
              <a:t>이 목적</a:t>
            </a:r>
            <a:endParaRPr lang="en-US" altLang="ko-KR" dirty="0"/>
          </a:p>
          <a:p>
            <a:pPr lvl="1">
              <a:buFont typeface="Symbol" pitchFamily="2" charset="2"/>
              <a:buChar char="Þ"/>
            </a:pPr>
            <a:endParaRPr lang="en-US" altLang="ko-KR" dirty="0"/>
          </a:p>
        </p:txBody>
      </p:sp>
      <p:sp>
        <p:nvSpPr>
          <p:cNvPr id="4" name="슬라이드 번호 개체 틀 3">
            <a:extLst>
              <a:ext uri="{FF2B5EF4-FFF2-40B4-BE49-F238E27FC236}">
                <a16:creationId xmlns:a16="http://schemas.microsoft.com/office/drawing/2014/main" id="{732AC87E-F8FF-8048-84E7-BAECA31A5E39}"/>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4</a:t>
            </a:fld>
            <a:endParaRPr lang="en-US" altLang="ko-KR" dirty="0"/>
          </a:p>
        </p:txBody>
      </p:sp>
    </p:spTree>
    <p:extLst>
      <p:ext uri="{BB962C8B-B14F-4D97-AF65-F5344CB8AC3E}">
        <p14:creationId xmlns:p14="http://schemas.microsoft.com/office/powerpoint/2010/main" val="267807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BDE4EF-0F1D-074D-8EA9-800A4FDA2AB9}"/>
              </a:ext>
            </a:extLst>
          </p:cNvPr>
          <p:cNvSpPr>
            <a:spLocks noGrp="1"/>
          </p:cNvSpPr>
          <p:nvPr>
            <p:ph type="title"/>
          </p:nvPr>
        </p:nvSpPr>
        <p:spPr/>
        <p:txBody>
          <a:bodyPr/>
          <a:lstStyle/>
          <a:p>
            <a:r>
              <a:rPr kumimoji="1" lang="en-US" altLang="ko-Kore-KR" dirty="0"/>
              <a:t>Dataset</a:t>
            </a:r>
            <a:endParaRPr kumimoji="1" lang="ko-Kore-KR" altLang="en-US" dirty="0"/>
          </a:p>
        </p:txBody>
      </p:sp>
      <p:sp>
        <p:nvSpPr>
          <p:cNvPr id="3" name="내용 개체 틀 2">
            <a:extLst>
              <a:ext uri="{FF2B5EF4-FFF2-40B4-BE49-F238E27FC236}">
                <a16:creationId xmlns:a16="http://schemas.microsoft.com/office/drawing/2014/main" id="{AAECFE66-2C86-324F-8010-0783BFDBD105}"/>
              </a:ext>
            </a:extLst>
          </p:cNvPr>
          <p:cNvSpPr>
            <a:spLocks noGrp="1"/>
          </p:cNvSpPr>
          <p:nvPr>
            <p:ph idx="1"/>
          </p:nvPr>
        </p:nvSpPr>
        <p:spPr/>
        <p:txBody>
          <a:bodyPr/>
          <a:lstStyle/>
          <a:p>
            <a:r>
              <a:rPr lang="en-US" altLang="ko-Kore-KR" dirty="0"/>
              <a:t>English Conversation Corpus </a:t>
            </a:r>
          </a:p>
          <a:p>
            <a:pPr lvl="1"/>
            <a:r>
              <a:rPr kumimoji="1" lang="en-US" altLang="ko-Kore-KR" dirty="0"/>
              <a:t>24</a:t>
            </a:r>
            <a:r>
              <a:rPr lang="ko-Kore-KR" altLang="en-US" dirty="0"/>
              <a:t>시간</a:t>
            </a:r>
            <a:r>
              <a:rPr lang="en-US" altLang="ko-KR" dirty="0"/>
              <a:t>, </a:t>
            </a:r>
            <a:r>
              <a:rPr lang="ko-Kore-KR" altLang="en-US" dirty="0"/>
              <a:t>유투브에 있는 </a:t>
            </a:r>
            <a:r>
              <a:rPr lang="en-US" altLang="ko-Kore-KR" dirty="0"/>
              <a:t>6</a:t>
            </a:r>
            <a:r>
              <a:rPr lang="en-US" altLang="ko-KR" dirty="0"/>
              <a:t>6</a:t>
            </a:r>
            <a:r>
              <a:rPr lang="ko-KR" altLang="en-US" dirty="0"/>
              <a:t>개의 대화하는 영상에서 음성 추출</a:t>
            </a:r>
            <a:endParaRPr lang="en-US" altLang="ko-KR" dirty="0"/>
          </a:p>
          <a:p>
            <a:pPr lvl="2"/>
            <a:r>
              <a:rPr lang="ko-KR" altLang="en-US" dirty="0"/>
              <a:t>해당 영상은 원래 영어 학습을 위해서 제작된 대화 영상 </a:t>
            </a:r>
            <a:r>
              <a:rPr lang="en-US" altLang="ko-KR" dirty="0"/>
              <a:t>-&gt; </a:t>
            </a:r>
            <a:r>
              <a:rPr lang="ko-KR" altLang="en-US" dirty="0"/>
              <a:t>일상 대화</a:t>
            </a:r>
            <a:endParaRPr lang="en-US" altLang="ko-KR" dirty="0"/>
          </a:p>
          <a:p>
            <a:pPr lvl="2"/>
            <a:r>
              <a:rPr lang="ko-KR" altLang="en-US" dirty="0"/>
              <a:t>한 영상에 여러 대화가 있어서</a:t>
            </a:r>
            <a:r>
              <a:rPr lang="en-US" altLang="ko-KR" dirty="0"/>
              <a:t> </a:t>
            </a:r>
            <a:r>
              <a:rPr lang="ko-KR" altLang="en-US" dirty="0"/>
              <a:t>잘라서 사용</a:t>
            </a:r>
            <a:endParaRPr lang="en-US" altLang="ko-KR" dirty="0"/>
          </a:p>
          <a:p>
            <a:pPr lvl="2"/>
            <a:r>
              <a:rPr lang="ko-KR" altLang="en-US" dirty="0"/>
              <a:t>배경 잡음이 좀 많음</a:t>
            </a:r>
            <a:endParaRPr lang="en-US" altLang="ko-KR" dirty="0"/>
          </a:p>
          <a:p>
            <a:pPr lvl="1"/>
            <a:r>
              <a:rPr lang="ko-KR" altLang="en-US" dirty="0"/>
              <a:t>정확히 몇개의 </a:t>
            </a:r>
            <a:r>
              <a:rPr lang="en-US" altLang="ko-KR" dirty="0"/>
              <a:t>conversation</a:t>
            </a:r>
            <a:r>
              <a:rPr lang="ko-KR" altLang="en-US" dirty="0"/>
              <a:t>이 있는지는 나와있지 않음</a:t>
            </a:r>
            <a:r>
              <a:rPr lang="en-US" altLang="ko-KR" dirty="0"/>
              <a:t> </a:t>
            </a:r>
          </a:p>
          <a:p>
            <a:pPr lvl="2"/>
            <a:r>
              <a:rPr lang="en-US" altLang="ko-KR" dirty="0"/>
              <a:t>Train : from 61 videos, 24058</a:t>
            </a:r>
            <a:r>
              <a:rPr lang="ko-KR" altLang="en-US" dirty="0"/>
              <a:t>의 대화를 추출 </a:t>
            </a:r>
            <a:endParaRPr lang="en-US" altLang="ko-KR" dirty="0"/>
          </a:p>
          <a:p>
            <a:pPr lvl="3"/>
            <a:r>
              <a:rPr lang="ko-KR" altLang="en-US" dirty="0"/>
              <a:t>각 대화가 </a:t>
            </a:r>
            <a:r>
              <a:rPr lang="en-US" altLang="ko-KR" dirty="0"/>
              <a:t>6</a:t>
            </a:r>
            <a:r>
              <a:rPr lang="ko-KR" altLang="en-US" dirty="0"/>
              <a:t>개의 발화로 구성</a:t>
            </a:r>
            <a:r>
              <a:rPr lang="en-US" altLang="ko-KR" dirty="0"/>
              <a:t>, </a:t>
            </a:r>
            <a:r>
              <a:rPr lang="ko-KR" altLang="en-US" dirty="0"/>
              <a:t>앞의 </a:t>
            </a:r>
            <a:r>
              <a:rPr lang="en-US" altLang="ko-KR" dirty="0"/>
              <a:t>5</a:t>
            </a:r>
            <a:r>
              <a:rPr lang="ko-KR" altLang="en-US" dirty="0"/>
              <a:t>개를 </a:t>
            </a:r>
            <a:r>
              <a:rPr lang="en-US" altLang="ko-KR" dirty="0"/>
              <a:t>context, </a:t>
            </a:r>
            <a:r>
              <a:rPr lang="ko-KR" altLang="en-US" dirty="0"/>
              <a:t>마지막 </a:t>
            </a:r>
            <a:r>
              <a:rPr lang="en-US" altLang="ko-KR" dirty="0"/>
              <a:t>1</a:t>
            </a:r>
            <a:r>
              <a:rPr lang="ko-KR" altLang="en-US" dirty="0"/>
              <a:t>개를 합성할 문장</a:t>
            </a:r>
            <a:endParaRPr lang="en-US" altLang="ko-KR" dirty="0"/>
          </a:p>
          <a:p>
            <a:pPr lvl="1"/>
            <a:r>
              <a:rPr lang="en-US" altLang="ko-KR" dirty="0"/>
              <a:t>Speaker label</a:t>
            </a:r>
            <a:r>
              <a:rPr lang="ko-KR" altLang="en-US" dirty="0"/>
              <a:t>과 </a:t>
            </a:r>
            <a:r>
              <a:rPr lang="en-US" altLang="ko-KR" dirty="0"/>
              <a:t>transcript</a:t>
            </a:r>
            <a:r>
              <a:rPr lang="ko-KR" altLang="en-US" dirty="0"/>
              <a:t>는 전문가가 </a:t>
            </a:r>
            <a:r>
              <a:rPr lang="en-US" altLang="ko-KR" dirty="0"/>
              <a:t>annotated</a:t>
            </a:r>
          </a:p>
        </p:txBody>
      </p:sp>
      <p:sp>
        <p:nvSpPr>
          <p:cNvPr id="4" name="슬라이드 번호 개체 틀 3">
            <a:extLst>
              <a:ext uri="{FF2B5EF4-FFF2-40B4-BE49-F238E27FC236}">
                <a16:creationId xmlns:a16="http://schemas.microsoft.com/office/drawing/2014/main" id="{5432B6EC-087B-234C-B9EE-2D556E3A0B6F}"/>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5</a:t>
            </a:fld>
            <a:endParaRPr lang="en-US" altLang="ko-KR" dirty="0"/>
          </a:p>
        </p:txBody>
      </p:sp>
      <p:pic>
        <p:nvPicPr>
          <p:cNvPr id="6" name="그림 5" descr="텍스트이(가) 표시된 사진&#10;&#10;자동 생성된 설명">
            <a:extLst>
              <a:ext uri="{FF2B5EF4-FFF2-40B4-BE49-F238E27FC236}">
                <a16:creationId xmlns:a16="http://schemas.microsoft.com/office/drawing/2014/main" id="{9B3E0F06-F43E-974B-BFEB-FAA73BB8B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78" y="4486817"/>
            <a:ext cx="4256791" cy="1833695"/>
          </a:xfrm>
          <a:prstGeom prst="rect">
            <a:avLst/>
          </a:prstGeom>
        </p:spPr>
      </p:pic>
      <p:sp>
        <p:nvSpPr>
          <p:cNvPr id="7" name="직사각형 6">
            <a:extLst>
              <a:ext uri="{FF2B5EF4-FFF2-40B4-BE49-F238E27FC236}">
                <a16:creationId xmlns:a16="http://schemas.microsoft.com/office/drawing/2014/main" id="{E2A954CC-C529-1B48-8FC1-27D179080636}"/>
              </a:ext>
            </a:extLst>
          </p:cNvPr>
          <p:cNvSpPr/>
          <p:nvPr/>
        </p:nvSpPr>
        <p:spPr bwMode="auto">
          <a:xfrm>
            <a:off x="527058" y="4984228"/>
            <a:ext cx="2952328" cy="1080120"/>
          </a:xfrm>
          <a:prstGeom prst="rect">
            <a:avLst/>
          </a:prstGeom>
          <a:noFill/>
          <a:ln w="285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sp>
        <p:nvSpPr>
          <p:cNvPr id="8" name="TextBox 7">
            <a:extLst>
              <a:ext uri="{FF2B5EF4-FFF2-40B4-BE49-F238E27FC236}">
                <a16:creationId xmlns:a16="http://schemas.microsoft.com/office/drawing/2014/main" id="{96A451C5-5BD9-1F40-B356-0DF7411FA045}"/>
              </a:ext>
            </a:extLst>
          </p:cNvPr>
          <p:cNvSpPr txBox="1"/>
          <p:nvPr/>
        </p:nvSpPr>
        <p:spPr>
          <a:xfrm>
            <a:off x="376704" y="6263734"/>
            <a:ext cx="2295937" cy="261610"/>
          </a:xfrm>
          <a:prstGeom prst="rect">
            <a:avLst/>
          </a:prstGeom>
          <a:noFill/>
        </p:spPr>
        <p:txBody>
          <a:bodyPr wrap="square" rtlCol="0">
            <a:spAutoFit/>
          </a:bodyPr>
          <a:lstStyle/>
          <a:p>
            <a:r>
              <a:rPr lang="en-US" altLang="ko-Kore-KR" sz="1100" b="0" dirty="0"/>
              <a:t>Transcript sample from </a:t>
            </a:r>
            <a:r>
              <a:rPr lang="en-US" altLang="ko-Kore-KR" sz="1100" b="0" dirty="0">
                <a:hlinkClick r:id="rId3"/>
              </a:rPr>
              <a:t>demo site</a:t>
            </a:r>
            <a:endParaRPr kumimoji="1" lang="ko-Kore-KR" altLang="en-US" sz="1100" b="0" dirty="0"/>
          </a:p>
        </p:txBody>
      </p:sp>
      <p:sp>
        <p:nvSpPr>
          <p:cNvPr id="9" name="TextBox 8">
            <a:extLst>
              <a:ext uri="{FF2B5EF4-FFF2-40B4-BE49-F238E27FC236}">
                <a16:creationId xmlns:a16="http://schemas.microsoft.com/office/drawing/2014/main" id="{0FEF79A1-6BC5-B34C-B997-44480E1CA972}"/>
              </a:ext>
            </a:extLst>
          </p:cNvPr>
          <p:cNvSpPr txBox="1"/>
          <p:nvPr/>
        </p:nvSpPr>
        <p:spPr>
          <a:xfrm>
            <a:off x="3499347" y="5037257"/>
            <a:ext cx="1160448" cy="307777"/>
          </a:xfrm>
          <a:prstGeom prst="rect">
            <a:avLst/>
          </a:prstGeom>
          <a:noFill/>
        </p:spPr>
        <p:txBody>
          <a:bodyPr wrap="square" rtlCol="0">
            <a:spAutoFit/>
          </a:bodyPr>
          <a:lstStyle/>
          <a:p>
            <a:r>
              <a:rPr lang="en-US" altLang="ko-Kore-KR" dirty="0"/>
              <a:t>context</a:t>
            </a:r>
            <a:endParaRPr kumimoji="1" lang="ko-Kore-KR" altLang="en-US" dirty="0"/>
          </a:p>
        </p:txBody>
      </p:sp>
      <p:sp>
        <p:nvSpPr>
          <p:cNvPr id="10" name="TextBox 9">
            <a:extLst>
              <a:ext uri="{FF2B5EF4-FFF2-40B4-BE49-F238E27FC236}">
                <a16:creationId xmlns:a16="http://schemas.microsoft.com/office/drawing/2014/main" id="{566A3663-36FC-DE46-9089-2DCDFB52E8E6}"/>
              </a:ext>
            </a:extLst>
          </p:cNvPr>
          <p:cNvSpPr txBox="1"/>
          <p:nvPr/>
        </p:nvSpPr>
        <p:spPr>
          <a:xfrm>
            <a:off x="4646302" y="6064348"/>
            <a:ext cx="1458825" cy="307777"/>
          </a:xfrm>
          <a:prstGeom prst="rect">
            <a:avLst/>
          </a:prstGeom>
          <a:noFill/>
        </p:spPr>
        <p:txBody>
          <a:bodyPr wrap="square" rtlCol="0">
            <a:spAutoFit/>
          </a:bodyPr>
          <a:lstStyle/>
          <a:p>
            <a:r>
              <a:rPr kumimoji="1" lang="en-US" altLang="ko-Kore-KR" dirty="0"/>
              <a:t>-</a:t>
            </a:r>
            <a:r>
              <a:rPr kumimoji="1" lang="en-US" altLang="ko-KR" dirty="0"/>
              <a:t>&gt; </a:t>
            </a:r>
            <a:r>
              <a:rPr kumimoji="1" lang="ko-KR" altLang="en-US" dirty="0"/>
              <a:t>합성할 문장 </a:t>
            </a:r>
            <a:endParaRPr kumimoji="1" lang="ko-Kore-KR" altLang="en-US" dirty="0"/>
          </a:p>
        </p:txBody>
      </p:sp>
    </p:spTree>
    <p:extLst>
      <p:ext uri="{BB962C8B-B14F-4D97-AF65-F5344CB8AC3E}">
        <p14:creationId xmlns:p14="http://schemas.microsoft.com/office/powerpoint/2010/main" val="427965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8AC7E8-C720-6043-B43A-B5F7A7880078}"/>
              </a:ext>
            </a:extLst>
          </p:cNvPr>
          <p:cNvSpPr>
            <a:spLocks noGrp="1"/>
          </p:cNvSpPr>
          <p:nvPr>
            <p:ph type="title"/>
          </p:nvPr>
        </p:nvSpPr>
        <p:spPr/>
        <p:txBody>
          <a:bodyPr/>
          <a:lstStyle/>
          <a:p>
            <a:r>
              <a:rPr kumimoji="1" lang="en-US" altLang="ko-Kore-KR" dirty="0"/>
              <a:t>Model Architecture </a:t>
            </a:r>
            <a:endParaRPr kumimoji="1" lang="ko-Kore-KR" altLang="en-US" dirty="0"/>
          </a:p>
        </p:txBody>
      </p:sp>
      <p:pic>
        <p:nvPicPr>
          <p:cNvPr id="6" name="내용 개체 틀 5">
            <a:extLst>
              <a:ext uri="{FF2B5EF4-FFF2-40B4-BE49-F238E27FC236}">
                <a16:creationId xmlns:a16="http://schemas.microsoft.com/office/drawing/2014/main" id="{2905DD78-8258-5C4B-8081-1C1A794459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315" y="1085850"/>
            <a:ext cx="6616557" cy="5257800"/>
          </a:xfrm>
        </p:spPr>
      </p:pic>
      <p:sp>
        <p:nvSpPr>
          <p:cNvPr id="4" name="슬라이드 번호 개체 틀 3">
            <a:extLst>
              <a:ext uri="{FF2B5EF4-FFF2-40B4-BE49-F238E27FC236}">
                <a16:creationId xmlns:a16="http://schemas.microsoft.com/office/drawing/2014/main" id="{FC827550-5C78-A14B-841C-A1CF8F8CE8A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6</a:t>
            </a:fld>
            <a:endParaRPr lang="en-US" altLang="ko-KR" dirty="0"/>
          </a:p>
        </p:txBody>
      </p:sp>
      <p:sp>
        <p:nvSpPr>
          <p:cNvPr id="7" name="직사각형 6">
            <a:extLst>
              <a:ext uri="{FF2B5EF4-FFF2-40B4-BE49-F238E27FC236}">
                <a16:creationId xmlns:a16="http://schemas.microsoft.com/office/drawing/2014/main" id="{0B0D32DA-DFED-1D41-A4E7-7F73FA6D9D07}"/>
              </a:ext>
            </a:extLst>
          </p:cNvPr>
          <p:cNvSpPr/>
          <p:nvPr/>
        </p:nvSpPr>
        <p:spPr bwMode="auto">
          <a:xfrm>
            <a:off x="6177136" y="2348880"/>
            <a:ext cx="2135736" cy="3168352"/>
          </a:xfrm>
          <a:prstGeom prst="rect">
            <a:avLst/>
          </a:prstGeom>
          <a:noFill/>
          <a:ln w="28575" cap="flat"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ore-KR" altLang="en-US" sz="1400" b="1" i="0" u="none" strike="noStrike" cap="none" normalizeH="0" baseline="0">
              <a:ln>
                <a:noFill/>
              </a:ln>
              <a:solidFill>
                <a:schemeClr val="tx1"/>
              </a:solidFill>
              <a:effectLst/>
              <a:latin typeface="Arial" pitchFamily="34" charset="0"/>
              <a:ea typeface="돋움" pitchFamily="50" charset="-127"/>
            </a:endParaRPr>
          </a:p>
        </p:txBody>
      </p:sp>
      <p:sp>
        <p:nvSpPr>
          <p:cNvPr id="8" name="TextBox 7">
            <a:extLst>
              <a:ext uri="{FF2B5EF4-FFF2-40B4-BE49-F238E27FC236}">
                <a16:creationId xmlns:a16="http://schemas.microsoft.com/office/drawing/2014/main" id="{DD8CA759-F378-AC4E-93E9-8378718093B5}"/>
              </a:ext>
            </a:extLst>
          </p:cNvPr>
          <p:cNvSpPr txBox="1"/>
          <p:nvPr/>
        </p:nvSpPr>
        <p:spPr>
          <a:xfrm>
            <a:off x="6127064" y="2041103"/>
            <a:ext cx="2082621" cy="307777"/>
          </a:xfrm>
          <a:prstGeom prst="rect">
            <a:avLst/>
          </a:prstGeom>
          <a:noFill/>
        </p:spPr>
        <p:txBody>
          <a:bodyPr wrap="none" rtlCol="0">
            <a:spAutoFit/>
          </a:bodyPr>
          <a:lstStyle/>
          <a:p>
            <a:r>
              <a:rPr lang="en-US" altLang="ko-Kore-KR" dirty="0">
                <a:solidFill>
                  <a:srgbClr val="0000FF"/>
                </a:solidFill>
              </a:rPr>
              <a:t>Context modeling part</a:t>
            </a:r>
            <a:endParaRPr kumimoji="1" lang="ko-Kore-KR" altLang="en-US" dirty="0">
              <a:solidFill>
                <a:srgbClr val="0000FF"/>
              </a:solidFill>
            </a:endParaRPr>
          </a:p>
        </p:txBody>
      </p:sp>
      <p:sp>
        <p:nvSpPr>
          <p:cNvPr id="9" name="TextBox 8">
            <a:extLst>
              <a:ext uri="{FF2B5EF4-FFF2-40B4-BE49-F238E27FC236}">
                <a16:creationId xmlns:a16="http://schemas.microsoft.com/office/drawing/2014/main" id="{10A54DB2-D3F8-1D47-890A-007FD17DE094}"/>
              </a:ext>
            </a:extLst>
          </p:cNvPr>
          <p:cNvSpPr txBox="1"/>
          <p:nvPr/>
        </p:nvSpPr>
        <p:spPr>
          <a:xfrm>
            <a:off x="6033120" y="1340768"/>
            <a:ext cx="1368152" cy="307777"/>
          </a:xfrm>
          <a:prstGeom prst="rect">
            <a:avLst/>
          </a:prstGeom>
          <a:noFill/>
        </p:spPr>
        <p:txBody>
          <a:bodyPr wrap="square" rtlCol="0">
            <a:spAutoFit/>
          </a:bodyPr>
          <a:lstStyle/>
          <a:p>
            <a:r>
              <a:rPr lang="en-US" altLang="ko-Kore-KR" dirty="0"/>
              <a:t>With </a:t>
            </a:r>
            <a:r>
              <a:rPr lang="en-US" altLang="ko-Kore-KR" dirty="0" err="1"/>
              <a:t>HifiGAN</a:t>
            </a:r>
            <a:endParaRPr kumimoji="1" lang="ko-Kore-KR" altLang="en-US" dirty="0"/>
          </a:p>
        </p:txBody>
      </p:sp>
      <p:sp>
        <p:nvSpPr>
          <p:cNvPr id="10" name="TextBox 9">
            <a:extLst>
              <a:ext uri="{FF2B5EF4-FFF2-40B4-BE49-F238E27FC236}">
                <a16:creationId xmlns:a16="http://schemas.microsoft.com/office/drawing/2014/main" id="{F772AEBC-EBC7-6E46-8EB4-113ADE781935}"/>
              </a:ext>
            </a:extLst>
          </p:cNvPr>
          <p:cNvSpPr txBox="1"/>
          <p:nvPr/>
        </p:nvSpPr>
        <p:spPr>
          <a:xfrm>
            <a:off x="5529064" y="3090875"/>
            <a:ext cx="720080" cy="523220"/>
          </a:xfrm>
          <a:prstGeom prst="rect">
            <a:avLst/>
          </a:prstGeom>
          <a:noFill/>
          <a:ln>
            <a:solidFill>
              <a:schemeClr val="tx1"/>
            </a:solidFill>
          </a:ln>
        </p:spPr>
        <p:txBody>
          <a:bodyPr wrap="square" rtlCol="0">
            <a:spAutoFit/>
          </a:bodyPr>
          <a:lstStyle/>
          <a:p>
            <a:r>
              <a:rPr kumimoji="1" lang="en-US" altLang="ko-Kore-KR" dirty="0"/>
              <a:t>Style Token</a:t>
            </a:r>
            <a:endParaRPr kumimoji="1" lang="ko-Kore-KR" altLang="en-US" dirty="0"/>
          </a:p>
        </p:txBody>
      </p:sp>
    </p:spTree>
    <p:extLst>
      <p:ext uri="{BB962C8B-B14F-4D97-AF65-F5344CB8AC3E}">
        <p14:creationId xmlns:p14="http://schemas.microsoft.com/office/powerpoint/2010/main" val="30806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8AC7E8-C720-6043-B43A-B5F7A7880078}"/>
              </a:ext>
            </a:extLst>
          </p:cNvPr>
          <p:cNvSpPr>
            <a:spLocks noGrp="1"/>
          </p:cNvSpPr>
          <p:nvPr>
            <p:ph type="title"/>
          </p:nvPr>
        </p:nvSpPr>
        <p:spPr/>
        <p:txBody>
          <a:bodyPr/>
          <a:lstStyle/>
          <a:p>
            <a:r>
              <a:rPr kumimoji="1" lang="en-US" altLang="ko-Kore-KR" dirty="0"/>
              <a:t>Model Architecture – </a:t>
            </a:r>
            <a:r>
              <a:rPr kumimoji="1" lang="en-US" altLang="ko-Kore-KR" sz="2000" dirty="0"/>
              <a:t>Graph-based multi-modal context modeling</a:t>
            </a:r>
            <a:endParaRPr kumimoji="1" lang="ko-Kore-KR" altLang="en-US" dirty="0"/>
          </a:p>
        </p:txBody>
      </p:sp>
      <p:sp>
        <p:nvSpPr>
          <p:cNvPr id="3" name="내용 개체 틀 2">
            <a:extLst>
              <a:ext uri="{FF2B5EF4-FFF2-40B4-BE49-F238E27FC236}">
                <a16:creationId xmlns:a16="http://schemas.microsoft.com/office/drawing/2014/main" id="{4B9B4404-FAC6-354F-A0AE-28E570F83D95}"/>
              </a:ext>
            </a:extLst>
          </p:cNvPr>
          <p:cNvSpPr>
            <a:spLocks noGrp="1"/>
          </p:cNvSpPr>
          <p:nvPr>
            <p:ph idx="1"/>
          </p:nvPr>
        </p:nvSpPr>
        <p:spPr/>
        <p:txBody>
          <a:bodyPr/>
          <a:lstStyle/>
          <a:p>
            <a:r>
              <a:rPr lang="ko-Kore-KR" altLang="en-US" dirty="0"/>
              <a:t>현재 합성해야 하는 발화가 아니라</a:t>
            </a:r>
            <a:r>
              <a:rPr lang="en-US" altLang="ko-Kore-KR" dirty="0"/>
              <a:t>, </a:t>
            </a:r>
            <a:r>
              <a:rPr lang="ko-Kore-KR" altLang="en-US" dirty="0"/>
              <a:t>주어진 </a:t>
            </a:r>
            <a:r>
              <a:rPr lang="en-US" altLang="ko-Kore-KR" dirty="0"/>
              <a:t>context</a:t>
            </a:r>
            <a:r>
              <a:rPr lang="ko-Kore-KR" altLang="en-US" dirty="0"/>
              <a:t>를 처리하는 부분</a:t>
            </a:r>
            <a:endParaRPr lang="en-US" altLang="ko-Kore-KR" dirty="0"/>
          </a:p>
          <a:p>
            <a:pPr lvl="1"/>
            <a:r>
              <a:rPr kumimoji="1" lang="ko-Kore-KR" altLang="en-US" dirty="0"/>
              <a:t>예를 들어</a:t>
            </a:r>
            <a:r>
              <a:rPr kumimoji="1" lang="en-US" altLang="ko-Kore-KR" dirty="0"/>
              <a:t>, </a:t>
            </a:r>
          </a:p>
          <a:p>
            <a:pPr lvl="2"/>
            <a:r>
              <a:rPr lang="en-US" altLang="ko-Kore-KR" dirty="0"/>
              <a:t>Context : </a:t>
            </a:r>
          </a:p>
          <a:p>
            <a:pPr lvl="3"/>
            <a:r>
              <a:rPr lang="en" altLang="ko-Kore-KR" b="0" dirty="0"/>
              <a:t>A : hey, do I know you?</a:t>
            </a:r>
            <a:br>
              <a:rPr lang="en" altLang="ko-Kore-KR" dirty="0"/>
            </a:br>
            <a:r>
              <a:rPr lang="en" altLang="ko-Kore-KR" b="0" dirty="0"/>
              <a:t>B : hello, Patti!</a:t>
            </a:r>
            <a:br>
              <a:rPr lang="en" altLang="ko-Kore-KR" dirty="0"/>
            </a:br>
            <a:r>
              <a:rPr lang="en" altLang="ko-Kore-KR" b="0" dirty="0"/>
              <a:t>B : I’m Derrick.</a:t>
            </a:r>
            <a:br>
              <a:rPr lang="en" altLang="ko-Kore-KR" dirty="0"/>
            </a:br>
            <a:r>
              <a:rPr lang="en" altLang="ko-Kore-KR" b="0" dirty="0"/>
              <a:t>B : you saw me at the teahouse.</a:t>
            </a:r>
            <a:br>
              <a:rPr lang="en" altLang="ko-Kore-KR" dirty="0"/>
            </a:br>
            <a:r>
              <a:rPr lang="en" altLang="ko-Kore-KR" b="0" dirty="0"/>
              <a:t>A : oh, right!</a:t>
            </a:r>
          </a:p>
          <a:p>
            <a:pPr lvl="2"/>
            <a:r>
              <a:rPr lang="ko-Kore-KR" altLang="en-US" dirty="0"/>
              <a:t>합성할 발화</a:t>
            </a:r>
            <a:endParaRPr lang="en" altLang="ko-Kore-KR" dirty="0"/>
          </a:p>
          <a:p>
            <a:pPr lvl="3"/>
            <a:r>
              <a:rPr lang="en" altLang="ko-Kore-KR" b="0" dirty="0"/>
              <a:t>A(Synthesized) : you look different with sunglasses on.</a:t>
            </a:r>
            <a:endParaRPr kumimoji="1" lang="en-US" altLang="ko-Kore-KR" dirty="0"/>
          </a:p>
          <a:p>
            <a:r>
              <a:rPr kumimoji="1" lang="ko-Kore-KR" altLang="en-US" dirty="0"/>
              <a:t>크게</a:t>
            </a:r>
            <a:r>
              <a:rPr kumimoji="1" lang="ko-KR" altLang="en-US" dirty="0"/>
              <a:t> 세 부분으로 나뉨</a:t>
            </a:r>
            <a:endParaRPr lang="en-US" altLang="ko-KR" dirty="0"/>
          </a:p>
          <a:p>
            <a:pPr marL="819150" lvl="1" indent="-342900">
              <a:buSzPct val="100000"/>
              <a:buFont typeface="+mj-lt"/>
              <a:buAutoNum type="arabicPeriod"/>
            </a:pPr>
            <a:r>
              <a:rPr lang="en-US" altLang="ko-KR" dirty="0"/>
              <a:t>Multi-modal</a:t>
            </a:r>
            <a:r>
              <a:rPr kumimoji="1" lang="en-US" altLang="ko-KR" dirty="0"/>
              <a:t> featur</a:t>
            </a:r>
            <a:r>
              <a:rPr lang="en-US" altLang="ko-KR" dirty="0"/>
              <a:t>e(text, speech) </a:t>
            </a:r>
            <a:r>
              <a:rPr lang="ko-KR" altLang="en-US" dirty="0"/>
              <a:t>추출</a:t>
            </a:r>
            <a:endParaRPr lang="en-US" altLang="ko-KR" dirty="0"/>
          </a:p>
          <a:p>
            <a:pPr lvl="2" indent="-285750">
              <a:buSzPct val="100000"/>
              <a:buFont typeface="Symbol" pitchFamily="2" charset="2"/>
              <a:buChar char="Þ"/>
            </a:pPr>
            <a:r>
              <a:rPr lang="ko-KR" altLang="en-US" dirty="0"/>
              <a:t>각 </a:t>
            </a:r>
            <a:r>
              <a:rPr lang="en-US" altLang="ko-KR" dirty="0"/>
              <a:t>utterance</a:t>
            </a:r>
            <a:r>
              <a:rPr lang="ko-KR" altLang="en-US" dirty="0"/>
              <a:t>의 </a:t>
            </a:r>
            <a:r>
              <a:rPr lang="en-US" altLang="ko-KR" dirty="0"/>
              <a:t>context independent feature</a:t>
            </a:r>
          </a:p>
          <a:p>
            <a:pPr marL="819150" lvl="1" indent="-342900">
              <a:buSzPct val="100000"/>
              <a:buFont typeface="+mj-lt"/>
              <a:buAutoNum type="arabicPeriod"/>
            </a:pPr>
            <a:r>
              <a:rPr kumimoji="1" lang="en-US" altLang="ko-KR" dirty="0"/>
              <a:t>Graph </a:t>
            </a:r>
            <a:r>
              <a:rPr kumimoji="1" lang="ko-KR" altLang="en-US" dirty="0"/>
              <a:t>만들어서 </a:t>
            </a:r>
            <a:r>
              <a:rPr kumimoji="1" lang="en-US" altLang="ko-KR" dirty="0" err="1"/>
              <a:t>DialogueGCN</a:t>
            </a:r>
            <a:r>
              <a:rPr kumimoji="1" lang="en-US" altLang="ko-KR" dirty="0"/>
              <a:t> -&gt; </a:t>
            </a:r>
            <a:r>
              <a:rPr lang="en-US" altLang="ko-KR" dirty="0"/>
              <a:t>context embedding </a:t>
            </a:r>
            <a:r>
              <a:rPr lang="ko-KR" altLang="en-US" dirty="0"/>
              <a:t>형성</a:t>
            </a:r>
            <a:endParaRPr lang="en-US" altLang="ko-KR" dirty="0"/>
          </a:p>
          <a:p>
            <a:pPr lvl="2" indent="-285750">
              <a:buSzPct val="100000"/>
              <a:buFont typeface="Symbol" pitchFamily="2" charset="2"/>
              <a:buChar char="Þ"/>
            </a:pPr>
            <a:r>
              <a:rPr lang="ko-KR" altLang="en-US" dirty="0"/>
              <a:t>각 </a:t>
            </a:r>
            <a:r>
              <a:rPr lang="en-US" altLang="ko-KR" dirty="0" err="1"/>
              <a:t>utternance</a:t>
            </a:r>
            <a:r>
              <a:rPr lang="ko-KR" altLang="en-US" dirty="0"/>
              <a:t>의 </a:t>
            </a:r>
            <a:r>
              <a:rPr lang="en-US" altLang="ko-KR" dirty="0"/>
              <a:t>context-aware feature</a:t>
            </a:r>
          </a:p>
          <a:p>
            <a:pPr marL="819150" lvl="1" indent="-342900">
              <a:buSzPct val="100000"/>
              <a:buFont typeface="+mj-lt"/>
              <a:buAutoNum type="arabicPeriod"/>
            </a:pPr>
            <a:r>
              <a:rPr lang="en-US" altLang="ko-KR" dirty="0"/>
              <a:t>Predict speaking style </a:t>
            </a:r>
          </a:p>
          <a:p>
            <a:pPr lvl="2" indent="-285750">
              <a:buSzPct val="100000"/>
              <a:buFont typeface="Symbol" pitchFamily="2" charset="2"/>
              <a:buChar char="Þ"/>
            </a:pPr>
            <a:r>
              <a:rPr lang="en-US" altLang="ko-KR" dirty="0"/>
              <a:t>Predicted GST weight</a:t>
            </a:r>
          </a:p>
        </p:txBody>
      </p:sp>
      <p:sp>
        <p:nvSpPr>
          <p:cNvPr id="4" name="슬라이드 번호 개체 틀 3">
            <a:extLst>
              <a:ext uri="{FF2B5EF4-FFF2-40B4-BE49-F238E27FC236}">
                <a16:creationId xmlns:a16="http://schemas.microsoft.com/office/drawing/2014/main" id="{FC827550-5C78-A14B-841C-A1CF8F8CE8A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7</a:t>
            </a:fld>
            <a:endParaRPr lang="en-US" altLang="ko-KR" dirty="0"/>
          </a:p>
        </p:txBody>
      </p:sp>
    </p:spTree>
    <p:extLst>
      <p:ext uri="{BB962C8B-B14F-4D97-AF65-F5344CB8AC3E}">
        <p14:creationId xmlns:p14="http://schemas.microsoft.com/office/powerpoint/2010/main" val="323492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BE42E2-93E0-F742-8301-E91918687DC6}"/>
              </a:ext>
            </a:extLst>
          </p:cNvPr>
          <p:cNvSpPr>
            <a:spLocks noGrp="1"/>
          </p:cNvSpPr>
          <p:nvPr>
            <p:ph type="title"/>
          </p:nvPr>
        </p:nvSpPr>
        <p:spPr>
          <a:xfrm>
            <a:off x="914400" y="400050"/>
            <a:ext cx="8686800" cy="685800"/>
          </a:xfrm>
        </p:spPr>
        <p:txBody>
          <a:bodyPr wrap="square" anchor="ctr">
            <a:normAutofit/>
          </a:bodyPr>
          <a:lstStyle/>
          <a:p>
            <a:r>
              <a:rPr lang="en-US" altLang="ko-Kore-KR" sz="2200"/>
              <a:t>Model Architecture – Graph-based multi-model context modeling</a:t>
            </a:r>
            <a:endParaRPr kumimoji="1" lang="ko-Kore-KR" altLang="en-US" sz="2200"/>
          </a:p>
        </p:txBody>
      </p:sp>
      <p:pic>
        <p:nvPicPr>
          <p:cNvPr id="6" name="그림 5">
            <a:extLst>
              <a:ext uri="{FF2B5EF4-FFF2-40B4-BE49-F238E27FC236}">
                <a16:creationId xmlns:a16="http://schemas.microsoft.com/office/drawing/2014/main" id="{5CC0E94F-2558-ED44-9070-AFE8B3925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2" y="1268760"/>
            <a:ext cx="2520280" cy="2584902"/>
          </a:xfrm>
          <a:prstGeom prst="rect">
            <a:avLst/>
          </a:prstGeom>
          <a:noFill/>
        </p:spPr>
      </p:pic>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EFBC4563-B690-AE42-99D5-8E2DE0586BDB}"/>
                  </a:ext>
                </a:extLst>
              </p:cNvPr>
              <p:cNvSpPr>
                <a:spLocks noGrp="1"/>
              </p:cNvSpPr>
              <p:nvPr>
                <p:ph sz="half" idx="2"/>
              </p:nvPr>
            </p:nvSpPr>
            <p:spPr>
              <a:xfrm>
                <a:off x="3296816" y="1143000"/>
                <a:ext cx="6275809" cy="5257800"/>
              </a:xfrm>
            </p:spPr>
            <p:txBody>
              <a:bodyPr wrap="square" anchor="t">
                <a:normAutofit/>
              </a:bodyPr>
              <a:lstStyle/>
              <a:p>
                <a:pPr>
                  <a:buClr>
                    <a:schemeClr val="tx1"/>
                  </a:buClr>
                  <a:buSzPct val="100000"/>
                  <a:buFont typeface="Arial" panose="020B0604020202020204" pitchFamily="34" charset="0"/>
                  <a:buChar char="•"/>
                </a:pPr>
                <a:r>
                  <a:rPr lang="en-US" altLang="ko-KR" sz="2400" dirty="0"/>
                  <a:t>Multi-modal feature </a:t>
                </a:r>
                <a:r>
                  <a:rPr lang="ko-KR" altLang="en-US" sz="2400" dirty="0"/>
                  <a:t>추출</a:t>
                </a:r>
                <a:endParaRPr lang="en-US" altLang="ko-KR" sz="2400" dirty="0"/>
              </a:p>
              <a:p>
                <a:pPr>
                  <a:buClr>
                    <a:schemeClr val="tx1"/>
                  </a:buClr>
                  <a:buSzPct val="100000"/>
                  <a:buFont typeface="Arial" panose="020B0604020202020204" pitchFamily="34" charset="0"/>
                  <a:buChar char="•"/>
                </a:pPr>
                <a:r>
                  <a:rPr lang="en-US" altLang="ko-KR" sz="2000" dirty="0"/>
                  <a:t>Text encoder : BERT – Pre-net – CBHG</a:t>
                </a:r>
              </a:p>
              <a:p>
                <a:pPr lvl="1">
                  <a:buClr>
                    <a:schemeClr val="tx1"/>
                  </a:buClr>
                  <a:buSzPct val="100000"/>
                  <a:buFont typeface="Arial" panose="020B0604020202020204" pitchFamily="34" charset="0"/>
                  <a:buChar char="•"/>
                </a:pPr>
                <a:r>
                  <a:rPr lang="en-US" altLang="ko-KR" sz="1600" dirty="0" err="1"/>
                  <a:t>Tacotron</a:t>
                </a:r>
                <a:r>
                  <a:rPr lang="ko-KR" altLang="en-US" sz="1600" dirty="0"/>
                  <a:t>의 인코더 구조와 유사 </a:t>
                </a:r>
                <a:r>
                  <a:rPr lang="en-US" altLang="ko-KR" sz="1600" dirty="0"/>
                  <a:t>(pre-net -&gt; CBHG)</a:t>
                </a:r>
              </a:p>
              <a:p>
                <a:pPr lvl="1">
                  <a:buClr>
                    <a:schemeClr val="tx1"/>
                  </a:buClr>
                  <a:buSzPct val="100000"/>
                  <a:buFont typeface="Arial" panose="020B0604020202020204" pitchFamily="34" charset="0"/>
                  <a:buChar char="•"/>
                </a:pPr>
                <a:r>
                  <a:rPr lang="en-US" altLang="ko-KR" sz="1600" dirty="0"/>
                  <a:t>Output : last step output of CBHG</a:t>
                </a:r>
              </a:p>
              <a:p>
                <a:pPr>
                  <a:buClr>
                    <a:schemeClr val="tx1"/>
                  </a:buClr>
                  <a:buSzPct val="100000"/>
                  <a:buFont typeface="Arial" panose="020B0604020202020204" pitchFamily="34" charset="0"/>
                  <a:buChar char="•"/>
                </a:pPr>
                <a:r>
                  <a:rPr lang="en-US" altLang="ko-KR" sz="2000" dirty="0"/>
                  <a:t>Speaking Style encoder</a:t>
                </a:r>
              </a:p>
              <a:p>
                <a:pPr lvl="1">
                  <a:buClr>
                    <a:schemeClr val="tx1"/>
                  </a:buClr>
                  <a:buSzPct val="100000"/>
                  <a:buFont typeface="Arial" panose="020B0604020202020204" pitchFamily="34" charset="0"/>
                  <a:buChar char="•"/>
                </a:pPr>
                <a:r>
                  <a:rPr lang="en-US" altLang="ko-KR" sz="1600" dirty="0"/>
                  <a:t>Reference encoder -&gt; GST attention</a:t>
                </a:r>
              </a:p>
              <a:p>
                <a:pPr lvl="1">
                  <a:buClr>
                    <a:schemeClr val="tx1"/>
                  </a:buClr>
                  <a:buSzPct val="100000"/>
                  <a:buFont typeface="Arial" panose="020B0604020202020204" pitchFamily="34" charset="0"/>
                  <a:buChar char="•"/>
                </a:pPr>
                <a:r>
                  <a:rPr lang="ko-KR" altLang="en-US" sz="1600" dirty="0"/>
                  <a:t>기존 </a:t>
                </a:r>
                <a:r>
                  <a:rPr lang="en-US" altLang="ko-KR" sz="1600" dirty="0"/>
                  <a:t>GST</a:t>
                </a:r>
                <a:r>
                  <a:rPr lang="ko-KR" altLang="en-US" sz="1600" dirty="0"/>
                  <a:t>의 </a:t>
                </a:r>
                <a:r>
                  <a:rPr lang="en-US" altLang="ko-KR" sz="1600" dirty="0"/>
                  <a:t>style embedding</a:t>
                </a:r>
                <a:r>
                  <a:rPr lang="ko-KR" altLang="en-US" sz="1600" dirty="0"/>
                  <a:t>을 만드는 방식</a:t>
                </a:r>
                <a:endParaRPr lang="en-US" altLang="ko-KR" sz="1600" dirty="0"/>
              </a:p>
              <a:p>
                <a:pPr lvl="1">
                  <a:buClr>
                    <a:schemeClr val="tx1"/>
                  </a:buClr>
                  <a:buSzPct val="100000"/>
                  <a:buFont typeface="Arial" panose="020B0604020202020204" pitchFamily="34" charset="0"/>
                  <a:buChar char="•"/>
                </a:pPr>
                <a:r>
                  <a:rPr lang="en-US" altLang="ko-KR" sz="1600" dirty="0"/>
                  <a:t>Output : speaking style embedding</a:t>
                </a:r>
              </a:p>
              <a:p>
                <a:pPr>
                  <a:buClr>
                    <a:schemeClr val="tx1"/>
                  </a:buClr>
                  <a:buSzPct val="100000"/>
                  <a:buFont typeface="Arial" panose="020B0604020202020204" pitchFamily="34" charset="0"/>
                  <a:buChar char="•"/>
                </a:pPr>
                <a:r>
                  <a:rPr lang="ko-KR" altLang="en-US" sz="2000" dirty="0"/>
                  <a:t>각 </a:t>
                </a:r>
                <a:r>
                  <a:rPr lang="en-US" altLang="ko-KR" sz="2000" dirty="0" err="1"/>
                  <a:t>i-th</a:t>
                </a:r>
                <a:r>
                  <a:rPr lang="en-US" altLang="ko-KR" sz="2000" dirty="0"/>
                  <a:t> utterance</a:t>
                </a:r>
                <a:r>
                  <a:rPr lang="ko-KR" altLang="en-US" sz="2000" dirty="0"/>
                  <a:t>에 대해 </a:t>
                </a:r>
                <a14:m>
                  <m:oMath xmlns:m="http://schemas.openxmlformats.org/officeDocument/2006/math">
                    <m:sSub>
                      <m:sSubPr>
                        <m:ctrlPr>
                          <a:rPr kumimoji="1" lang="en-US" altLang="ko-Kore-KR" sz="2000" b="1" i="1" smtClean="0">
                            <a:latin typeface="Cambria Math" panose="02040503050406030204" pitchFamily="18" charset="0"/>
                          </a:rPr>
                        </m:ctrlPr>
                      </m:sSubPr>
                      <m:e>
                        <m:r>
                          <a:rPr kumimoji="1" lang="en-US" altLang="ko-Kore-KR" sz="2000" b="1" i="1" smtClean="0">
                            <a:latin typeface="Cambria Math" panose="02040503050406030204" pitchFamily="18" charset="0"/>
                          </a:rPr>
                          <m:t>𝒈</m:t>
                        </m:r>
                      </m:e>
                      <m:sub>
                        <m:r>
                          <a:rPr kumimoji="1" lang="en-US" altLang="ko-Kore-KR" sz="2000" b="1" i="1" smtClean="0">
                            <a:latin typeface="Cambria Math" panose="02040503050406030204" pitchFamily="18" charset="0"/>
                          </a:rPr>
                          <m:t>𝒊</m:t>
                        </m:r>
                      </m:sub>
                    </m:sSub>
                  </m:oMath>
                </a14:m>
                <a:r>
                  <a:rPr lang="en-US" altLang="ko-Kore-KR" sz="2000" dirty="0"/>
                  <a:t> </a:t>
                </a:r>
                <a:r>
                  <a:rPr lang="ko-Kore-KR" altLang="en-US" sz="2000" dirty="0"/>
                  <a:t>를 계산</a:t>
                </a:r>
                <a:endParaRPr lang="en-US" altLang="ko-Kore-KR" sz="2000" dirty="0"/>
              </a:p>
              <a:p>
                <a:pPr>
                  <a:buClr>
                    <a:schemeClr val="tx1"/>
                  </a:buClr>
                  <a:buSzPct val="100000"/>
                  <a:buFont typeface="Arial" panose="020B0604020202020204" pitchFamily="34" charset="0"/>
                  <a:buChar char="•"/>
                </a:pPr>
                <a:r>
                  <a:rPr lang="en-US" altLang="ko-Kore-KR" sz="2000" dirty="0"/>
                  <a:t>Graph</a:t>
                </a:r>
                <a:r>
                  <a:rPr lang="ko-Kore-KR" altLang="en-US" sz="2000" dirty="0"/>
                  <a:t>의 </a:t>
                </a:r>
                <a:r>
                  <a:rPr lang="en-US" altLang="ko-Kore-KR" sz="2000" dirty="0"/>
                  <a:t>node</a:t>
                </a:r>
                <a:r>
                  <a:rPr lang="ko-Kore-KR" altLang="en-US" sz="2000" dirty="0"/>
                  <a:t>의 초깃값이 됨</a:t>
                </a:r>
                <a:endParaRPr lang="en-US" altLang="ko-Kore-KR" sz="2000" dirty="0"/>
              </a:p>
              <a:p>
                <a:pPr lvl="1">
                  <a:buClr>
                    <a:schemeClr val="tx1"/>
                  </a:buClr>
                  <a:buSzPct val="100000"/>
                  <a:buFont typeface="Arial" panose="020B0604020202020204" pitchFamily="34" charset="0"/>
                  <a:buChar char="•"/>
                </a:pPr>
                <a:endParaRPr lang="en-US" altLang="ko-Kore-KR" sz="1600" dirty="0"/>
              </a:p>
              <a:p>
                <a:pPr lvl="1">
                  <a:buClr>
                    <a:schemeClr val="tx1"/>
                  </a:buClr>
                  <a:buSzPct val="100000"/>
                  <a:buFont typeface="Arial" panose="020B0604020202020204" pitchFamily="34" charset="0"/>
                  <a:buChar char="•"/>
                </a:pPr>
                <a:endParaRPr kumimoji="1" lang="en-US" altLang="ko-Kore-KR" b="1" dirty="0"/>
              </a:p>
              <a:p>
                <a:endParaRPr kumimoji="1" lang="ko-Kore-KR" altLang="en-US" dirty="0"/>
              </a:p>
            </p:txBody>
          </p:sp>
        </mc:Choice>
        <mc:Fallback xmlns="">
          <p:sp>
            <p:nvSpPr>
              <p:cNvPr id="3" name="내용 개체 틀 2">
                <a:extLst>
                  <a:ext uri="{FF2B5EF4-FFF2-40B4-BE49-F238E27FC236}">
                    <a16:creationId xmlns:a16="http://schemas.microsoft.com/office/drawing/2014/main" id="{EFBC4563-B690-AE42-99D5-8E2DE0586BDB}"/>
                  </a:ext>
                </a:extLst>
              </p:cNvPr>
              <p:cNvSpPr>
                <a:spLocks noGrp="1" noRot="1" noChangeAspect="1" noMove="1" noResize="1" noEditPoints="1" noAdjustHandles="1" noChangeArrowheads="1" noChangeShapeType="1" noTextEdit="1"/>
              </p:cNvSpPr>
              <p:nvPr>
                <p:ph sz="half" idx="2"/>
              </p:nvPr>
            </p:nvSpPr>
            <p:spPr>
              <a:xfrm>
                <a:off x="3296816" y="1143000"/>
                <a:ext cx="6275809" cy="5257800"/>
              </a:xfrm>
              <a:blipFill>
                <a:blip r:embed="rId4"/>
                <a:stretch>
                  <a:fillRect l="-1414" t="-1446"/>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1E4F0FD9-E411-F24C-9C13-8FCD078ED59C}"/>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8</a:t>
            </a:fld>
            <a:endParaRPr lang="en-US" altLang="ko-KR"/>
          </a:p>
        </p:txBody>
      </p:sp>
      <p:pic>
        <p:nvPicPr>
          <p:cNvPr id="8" name="그림 7">
            <a:extLst>
              <a:ext uri="{FF2B5EF4-FFF2-40B4-BE49-F238E27FC236}">
                <a16:creationId xmlns:a16="http://schemas.microsoft.com/office/drawing/2014/main" id="{5E584755-4820-334E-97D7-897548AFFF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503" y="5229200"/>
            <a:ext cx="2431751" cy="1048612"/>
          </a:xfrm>
          <a:prstGeom prst="rect">
            <a:avLst/>
          </a:prstGeom>
        </p:spPr>
      </p:pic>
      <p:pic>
        <p:nvPicPr>
          <p:cNvPr id="10" name="그림 9">
            <a:extLst>
              <a:ext uri="{FF2B5EF4-FFF2-40B4-BE49-F238E27FC236}">
                <a16:creationId xmlns:a16="http://schemas.microsoft.com/office/drawing/2014/main" id="{82878FDC-403F-654C-A648-CC2F912BE7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504" y="4087885"/>
            <a:ext cx="2431750" cy="1048612"/>
          </a:xfrm>
          <a:prstGeom prst="rect">
            <a:avLst/>
          </a:prstGeom>
        </p:spPr>
      </p:pic>
      <p:sp>
        <p:nvSpPr>
          <p:cNvPr id="14" name="TextBox 13">
            <a:extLst>
              <a:ext uri="{FF2B5EF4-FFF2-40B4-BE49-F238E27FC236}">
                <a16:creationId xmlns:a16="http://schemas.microsoft.com/office/drawing/2014/main" id="{540C1773-9010-C64D-96B5-9282CA827DDF}"/>
              </a:ext>
            </a:extLst>
          </p:cNvPr>
          <p:cNvSpPr txBox="1"/>
          <p:nvPr/>
        </p:nvSpPr>
        <p:spPr>
          <a:xfrm>
            <a:off x="3584848" y="6039275"/>
            <a:ext cx="6768752" cy="400110"/>
          </a:xfrm>
          <a:prstGeom prst="rect">
            <a:avLst/>
          </a:prstGeom>
          <a:noFill/>
        </p:spPr>
        <p:txBody>
          <a:bodyPr wrap="square" rtlCol="0">
            <a:spAutoFit/>
          </a:bodyPr>
          <a:lstStyle/>
          <a:p>
            <a:r>
              <a:rPr lang="en" altLang="ko-Kore-KR" sz="1000" dirty="0">
                <a:hlinkClick r:id="rId7"/>
              </a:rPr>
              <a:t>TACOTRON: TOWARDS END-TO-END SPEECH SYNTHESIS</a:t>
            </a:r>
            <a:endParaRPr lang="en" altLang="ko-Kore-KR" sz="1000" dirty="0"/>
          </a:p>
          <a:p>
            <a:r>
              <a:rPr lang="en" altLang="ko-Kore-KR" sz="1000" dirty="0">
                <a:hlinkClick r:id="rId8"/>
              </a:rPr>
              <a:t>Style Tokens: Unsupervised Style Modeling, Control and Transfer in End-to-End SpeechSynthesis</a:t>
            </a:r>
            <a:endParaRPr kumimoji="1" lang="ko-Kore-KR" altLang="en-US" sz="1000" dirty="0"/>
          </a:p>
        </p:txBody>
      </p:sp>
    </p:spTree>
    <p:extLst>
      <p:ext uri="{BB962C8B-B14F-4D97-AF65-F5344CB8AC3E}">
        <p14:creationId xmlns:p14="http://schemas.microsoft.com/office/powerpoint/2010/main" val="395837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8AC7E8-C720-6043-B43A-B5F7A7880078}"/>
              </a:ext>
            </a:extLst>
          </p:cNvPr>
          <p:cNvSpPr>
            <a:spLocks noGrp="1"/>
          </p:cNvSpPr>
          <p:nvPr>
            <p:ph type="title"/>
          </p:nvPr>
        </p:nvSpPr>
        <p:spPr/>
        <p:txBody>
          <a:bodyPr/>
          <a:lstStyle/>
          <a:p>
            <a:r>
              <a:rPr kumimoji="1" lang="en-US" altLang="ko-Kore-KR" dirty="0"/>
              <a:t>Model Architecture </a:t>
            </a:r>
            <a:r>
              <a:rPr lang="en-US" altLang="ko-Kore-KR" dirty="0"/>
              <a:t>- </a:t>
            </a:r>
            <a:r>
              <a:rPr lang="en-US" altLang="ko-Kore-KR" sz="2000" dirty="0"/>
              <a:t>Graph-based multi-model context modeling</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B9B4404-FAC6-354F-A0AE-28E570F83D95}"/>
                  </a:ext>
                </a:extLst>
              </p:cNvPr>
              <p:cNvSpPr>
                <a:spLocks noGrp="1"/>
              </p:cNvSpPr>
              <p:nvPr>
                <p:ph idx="1"/>
              </p:nvPr>
            </p:nvSpPr>
            <p:spPr/>
            <p:txBody>
              <a:bodyPr/>
              <a:lstStyle/>
              <a:p>
                <a:r>
                  <a:rPr lang="en-US" altLang="ko-KR" dirty="0"/>
                  <a:t>Graph </a:t>
                </a:r>
                <a:r>
                  <a:rPr lang="ko-KR" altLang="en-US" dirty="0"/>
                  <a:t>만들어서 </a:t>
                </a:r>
                <a:r>
                  <a:rPr lang="en-US" altLang="ko-KR" dirty="0" err="1"/>
                  <a:t>DialogueGCN</a:t>
                </a:r>
                <a:r>
                  <a:rPr lang="en-US" altLang="ko-KR" dirty="0"/>
                  <a:t> -&gt; context embedding </a:t>
                </a:r>
                <a:r>
                  <a:rPr lang="ko-KR" altLang="en-US" dirty="0"/>
                  <a:t>형성</a:t>
                </a:r>
                <a:endParaRPr lang="en-US" altLang="ko-KR" dirty="0"/>
              </a:p>
              <a:p>
                <a:r>
                  <a:rPr lang="en-US" altLang="ko-KR" dirty="0"/>
                  <a:t>Graph </a:t>
                </a:r>
                <a:r>
                  <a:rPr lang="ko-KR" altLang="en-US" dirty="0"/>
                  <a:t>구성 방식</a:t>
                </a:r>
                <a:endParaRPr lang="en-US" altLang="ko-KR" dirty="0"/>
              </a:p>
              <a:p>
                <a:pPr lvl="1"/>
                <a:r>
                  <a:rPr lang="en-US" altLang="ko-KR" dirty="0"/>
                  <a:t>Node</a:t>
                </a:r>
                <a:r>
                  <a:rPr lang="ko-KR" altLang="en-US" dirty="0"/>
                  <a:t> </a:t>
                </a:r>
                <a:r>
                  <a:rPr lang="en-US" altLang="ko-KR" dirty="0"/>
                  <a:t>: </a:t>
                </a:r>
                <a:r>
                  <a:rPr lang="ko-KR" altLang="en-US" dirty="0"/>
                  <a:t>각 </a:t>
                </a:r>
                <a:r>
                  <a:rPr lang="en-US" altLang="ko-KR" dirty="0"/>
                  <a:t>utterance</a:t>
                </a:r>
                <a:r>
                  <a:rPr lang="ko-KR" altLang="en-US" dirty="0"/>
                  <a:t> </a:t>
                </a:r>
                <a:r>
                  <a:rPr lang="en-US" altLang="ko-KR" dirty="0"/>
                  <a:t>(</a:t>
                </a:r>
                <a14:m>
                  <m:oMath xmlns:m="http://schemas.openxmlformats.org/officeDocument/2006/math">
                    <m:sSub>
                      <m:sSubPr>
                        <m:ctrlPr>
                          <a:rPr lang="en-US" altLang="ko-Kore-KR" i="1">
                            <a:latin typeface="Cambria Math" panose="02040503050406030204" pitchFamily="18" charset="0"/>
                          </a:rPr>
                        </m:ctrlPr>
                      </m:sSubPr>
                      <m:e>
                        <m:r>
                          <a:rPr lang="en-US" altLang="ko-Kore-KR" i="1">
                            <a:latin typeface="Cambria Math" panose="02040503050406030204" pitchFamily="18" charset="0"/>
                          </a:rPr>
                          <m:t>𝒈</m:t>
                        </m:r>
                      </m:e>
                      <m:sub>
                        <m:r>
                          <a:rPr lang="en-US" altLang="ko-Kore-KR" i="1">
                            <a:latin typeface="Cambria Math" panose="02040503050406030204" pitchFamily="18" charset="0"/>
                          </a:rPr>
                          <m:t>𝒊</m:t>
                        </m:r>
                      </m:sub>
                    </m:sSub>
                  </m:oMath>
                </a14:m>
                <a:r>
                  <a:rPr lang="en-US" altLang="ko-Kore-KR" dirty="0"/>
                  <a:t> )</a:t>
                </a:r>
                <a:endParaRPr lang="en-US" altLang="ko-KR" dirty="0"/>
              </a:p>
              <a:p>
                <a:pPr lvl="1"/>
                <a:r>
                  <a:rPr lang="en-US" altLang="ko-KR" dirty="0"/>
                  <a:t>edge : inter, intra speaker dependency</a:t>
                </a:r>
                <a:r>
                  <a:rPr lang="ko-KR" altLang="en-US" dirty="0"/>
                  <a:t>와 각 발화의 시간적 순서</a:t>
                </a:r>
                <a:endParaRPr lang="en-US" altLang="ko-KR" dirty="0"/>
              </a:p>
              <a:p>
                <a:pPr lvl="2"/>
                <a:r>
                  <a:rPr lang="en-US" altLang="ko-KR" dirty="0"/>
                  <a:t>Inter-speaker dependency : </a:t>
                </a:r>
                <a:r>
                  <a:rPr lang="ko-KR" altLang="en-US" dirty="0"/>
                  <a:t>말하는 상대방에 따라 달라지는 </a:t>
                </a:r>
                <a:r>
                  <a:rPr lang="en-US" altLang="ko-KR" dirty="0"/>
                  <a:t>speaking style</a:t>
                </a:r>
              </a:p>
              <a:p>
                <a:pPr lvl="2"/>
                <a:r>
                  <a:rPr lang="en-US" altLang="ko-KR" dirty="0"/>
                  <a:t>Intra-speaker dependency : </a:t>
                </a:r>
                <a:r>
                  <a:rPr lang="ko-KR" altLang="en-US" dirty="0"/>
                  <a:t>화자 고유의 </a:t>
                </a:r>
                <a:r>
                  <a:rPr lang="en-US" altLang="ko-KR" dirty="0"/>
                  <a:t>speaking style</a:t>
                </a:r>
              </a:p>
              <a:p>
                <a:pPr lvl="1"/>
                <a:r>
                  <a:rPr kumimoji="1" lang="en-US" altLang="ko-Kore-KR" dirty="0"/>
                  <a:t>Complete directed graph </a:t>
                </a:r>
                <a:r>
                  <a:rPr kumimoji="1" lang="en-US" altLang="ko-KR" dirty="0"/>
                  <a:t>: </a:t>
                </a:r>
                <a:r>
                  <a:rPr kumimoji="1" lang="ko-KR" altLang="en-US" dirty="0"/>
                  <a:t>서로 다른 </a:t>
                </a:r>
                <a:r>
                  <a:rPr kumimoji="1" lang="en-US" altLang="ko-KR" dirty="0"/>
                  <a:t>node</a:t>
                </a:r>
                <a:r>
                  <a:rPr kumimoji="1" lang="ko-KR" altLang="en-US" dirty="0"/>
                  <a:t>가 반드시 하나의 </a:t>
                </a:r>
                <a:r>
                  <a:rPr kumimoji="1" lang="en-US" altLang="ko-KR" dirty="0"/>
                  <a:t>edge</a:t>
                </a:r>
                <a:r>
                  <a:rPr kumimoji="1" lang="ko-KR" altLang="en-US" dirty="0"/>
                  <a:t>로 연결된 그래프</a:t>
                </a:r>
                <a:endParaRPr kumimoji="1" lang="en-US" altLang="ko-Kore-KR" dirty="0"/>
              </a:p>
              <a:p>
                <a:pPr lvl="1"/>
                <a:r>
                  <a:rPr kumimoji="1" lang="en-US" altLang="ko-Kore-KR" dirty="0"/>
                  <a:t>with self-looping edge : intra-speaker dependency</a:t>
                </a:r>
                <a:r>
                  <a:rPr kumimoji="1" lang="ko-Kore-KR" altLang="en-US" dirty="0"/>
                  <a:t>를 나타내기 위해</a:t>
                </a:r>
                <a:endParaRPr kumimoji="1" lang="en-US" altLang="ko-Kore-KR" dirty="0"/>
              </a:p>
              <a:p>
                <a:r>
                  <a:rPr lang="en-US" altLang="ko-Kore-KR" dirty="0"/>
                  <a:t>Graph</a:t>
                </a:r>
                <a:r>
                  <a:rPr lang="ko-Kore-KR" altLang="en-US" dirty="0"/>
                  <a:t>를 구성한뒤 </a:t>
                </a:r>
                <a:r>
                  <a:rPr lang="en-US" altLang="ko-Kore-KR" dirty="0" err="1"/>
                  <a:t>DialogueGCN</a:t>
                </a:r>
                <a:r>
                  <a:rPr lang="ko-Kore-KR" altLang="en-US" dirty="0"/>
                  <a:t>을 </a:t>
                </a:r>
                <a:r>
                  <a:rPr lang="en-US" altLang="ko-Kore-KR" dirty="0"/>
                  <a:t>1 iteration</a:t>
                </a:r>
                <a:r>
                  <a:rPr lang="ko-Kore-KR" altLang="en-US" dirty="0"/>
                  <a:t>만 진행</a:t>
                </a:r>
                <a:endParaRPr lang="en-US" altLang="ko-Kore-KR" dirty="0"/>
              </a:p>
              <a:p>
                <a:pPr lvl="1">
                  <a:buFont typeface="Symbol" pitchFamily="2" charset="2"/>
                  <a:buChar char="Þ"/>
                </a:pPr>
                <a:r>
                  <a:rPr kumimoji="1" lang="ko-Kore-KR" altLang="en-US" dirty="0"/>
                  <a:t>각 </a:t>
                </a:r>
                <a:r>
                  <a:rPr lang="en-US" altLang="ko-Kore-KR" dirty="0"/>
                  <a:t>node</a:t>
                </a:r>
                <a:r>
                  <a:rPr lang="ko-Kore-KR" altLang="en-US" dirty="0"/>
                  <a:t>의 값이 </a:t>
                </a:r>
                <a14:m>
                  <m:oMath xmlns:m="http://schemas.openxmlformats.org/officeDocument/2006/math">
                    <m:sSub>
                      <m:sSubPr>
                        <m:ctrlPr>
                          <a:rPr lang="en-US" altLang="ko-Kore-KR" i="1">
                            <a:latin typeface="Cambria Math" panose="02040503050406030204" pitchFamily="18" charset="0"/>
                          </a:rPr>
                        </m:ctrlPr>
                      </m:sSubPr>
                      <m:e>
                        <m:r>
                          <a:rPr lang="en-US" altLang="ko-KR" b="1" i="1" smtClean="0">
                            <a:latin typeface="Cambria Math" panose="02040503050406030204" pitchFamily="18" charset="0"/>
                          </a:rPr>
                          <m:t>𝒉</m:t>
                        </m:r>
                      </m:e>
                      <m:sub>
                        <m:r>
                          <a:rPr lang="en-US" altLang="ko-Kore-KR" i="1">
                            <a:latin typeface="Cambria Math" panose="02040503050406030204" pitchFamily="18" charset="0"/>
                          </a:rPr>
                          <m:t>𝒊</m:t>
                        </m:r>
                      </m:sub>
                    </m:sSub>
                  </m:oMath>
                </a14:m>
                <a:r>
                  <a:rPr kumimoji="1" lang="ko-Kore-KR" altLang="en-US" dirty="0"/>
                  <a:t> 가 되고</a:t>
                </a:r>
                <a:r>
                  <a:rPr kumimoji="1" lang="en-US" altLang="ko-Kore-KR" dirty="0"/>
                  <a:t>, </a:t>
                </a:r>
                <a:r>
                  <a:rPr kumimoji="1" lang="ko-Kore-KR" altLang="en-US" dirty="0"/>
                  <a:t>이걸 </a:t>
                </a:r>
                <a:r>
                  <a:rPr kumimoji="1" lang="en-US" altLang="ko-Kore-KR" dirty="0"/>
                  <a:t>context-aware feature</a:t>
                </a:r>
                <a:r>
                  <a:rPr kumimoji="1" lang="ko-Kore-KR" altLang="en-US" dirty="0"/>
                  <a:t>로 사용</a:t>
                </a:r>
                <a:endParaRPr kumimoji="1" lang="en-US" altLang="ko-Kore-KR" dirty="0"/>
              </a:p>
              <a:p>
                <a:pPr lvl="1">
                  <a:buFont typeface="Symbol" pitchFamily="2" charset="2"/>
                  <a:buChar char="Þ"/>
                </a:pPr>
                <a:r>
                  <a:rPr kumimoji="1" lang="ko-Kore-KR" altLang="en-US" dirty="0"/>
                  <a:t>왜 </a:t>
                </a:r>
                <a:r>
                  <a:rPr kumimoji="1" lang="en-US" altLang="ko-Kore-KR" dirty="0"/>
                  <a:t>1 </a:t>
                </a:r>
                <a:r>
                  <a:rPr kumimoji="1" lang="en-US" altLang="ko-KR" dirty="0"/>
                  <a:t>iteration</a:t>
                </a:r>
                <a:r>
                  <a:rPr lang="ko-KR" altLang="en-US" dirty="0"/>
                  <a:t>만 </a:t>
                </a:r>
                <a:r>
                  <a:rPr lang="en-US" altLang="ko-KR" dirty="0"/>
                  <a:t>?</a:t>
                </a:r>
              </a:p>
              <a:p>
                <a:pPr lvl="2">
                  <a:buFont typeface="Symbol" pitchFamily="2" charset="2"/>
                  <a:buChar char="Þ"/>
                </a:pPr>
                <a:r>
                  <a:rPr kumimoji="1" lang="ko-Kore-KR" altLang="en-US" dirty="0"/>
                  <a:t>각 </a:t>
                </a:r>
                <a:r>
                  <a:rPr kumimoji="1" lang="en-US" altLang="ko-Kore-KR" dirty="0"/>
                  <a:t>node</a:t>
                </a:r>
                <a:r>
                  <a:rPr lang="ko-Kore-KR" altLang="en-US" dirty="0"/>
                  <a:t>가 모든 </a:t>
                </a:r>
                <a:r>
                  <a:rPr lang="en-US" altLang="ko-Kore-KR" dirty="0"/>
                  <a:t>node</a:t>
                </a:r>
                <a:r>
                  <a:rPr lang="ko-Kore-KR" altLang="en-US" dirty="0"/>
                  <a:t>에 대해 연결되게 </a:t>
                </a:r>
                <a:r>
                  <a:rPr lang="en-US" altLang="ko-Kore-KR" dirty="0"/>
                  <a:t>E</a:t>
                </a:r>
                <a:r>
                  <a:rPr lang="en-US" altLang="ko-KR" dirty="0"/>
                  <a:t>dge</a:t>
                </a:r>
                <a:r>
                  <a:rPr lang="ko-KR" altLang="en-US" dirty="0" err="1"/>
                  <a:t>를</a:t>
                </a:r>
                <a:r>
                  <a:rPr lang="ko-KR" altLang="en-US" dirty="0"/>
                  <a:t> 구성</a:t>
                </a:r>
                <a:endParaRPr lang="en-US" altLang="ko-KR" dirty="0"/>
              </a:p>
              <a:p>
                <a:pPr lvl="2">
                  <a:buFont typeface="Symbol" pitchFamily="2" charset="2"/>
                  <a:buChar char="Þ"/>
                </a:pPr>
                <a:r>
                  <a:rPr lang="ko-KR" altLang="en-US" dirty="0"/>
                  <a:t>시간 복잡도가 너무 높아짐 </a:t>
                </a:r>
                <a:r>
                  <a:rPr lang="en-US" altLang="ko-KR" dirty="0"/>
                  <a:t>( </a:t>
                </a:r>
                <a14:m>
                  <m:oMath xmlns:m="http://schemas.openxmlformats.org/officeDocument/2006/math">
                    <m:r>
                      <a:rPr lang="en-US" altLang="ko-KR" b="1" i="1" smtClean="0">
                        <a:latin typeface="Cambria Math" panose="02040503050406030204" pitchFamily="18" charset="0"/>
                      </a:rPr>
                      <m:t>𝑶</m:t>
                    </m:r>
                    <m:d>
                      <m:dPr>
                        <m:ctrlPr>
                          <a:rPr lang="en-US" altLang="ko-KR" b="1" i="1" smtClean="0">
                            <a:latin typeface="Cambria Math" panose="02040503050406030204" pitchFamily="18" charset="0"/>
                          </a:rPr>
                        </m:ctrlPr>
                      </m:dPr>
                      <m:e>
                        <m:sSup>
                          <m:sSupPr>
                            <m:ctrlPr>
                              <a:rPr lang="en-US" altLang="ko-KR" b="1" i="1" smtClean="0">
                                <a:latin typeface="Cambria Math" panose="02040503050406030204" pitchFamily="18" charset="0"/>
                              </a:rPr>
                            </m:ctrlPr>
                          </m:sSupPr>
                          <m:e>
                            <m:r>
                              <a:rPr lang="en-US" altLang="ko-KR" b="1" i="1" smtClean="0">
                                <a:latin typeface="Cambria Math" panose="02040503050406030204" pitchFamily="18" charset="0"/>
                              </a:rPr>
                              <m:t>𝑵</m:t>
                            </m:r>
                          </m:e>
                          <m:sup>
                            <m:r>
                              <a:rPr lang="en-US" altLang="ko-KR" b="1" i="1" smtClean="0">
                                <a:latin typeface="Cambria Math" panose="02040503050406030204" pitchFamily="18" charset="0"/>
                              </a:rPr>
                              <m:t>𝟐</m:t>
                            </m:r>
                          </m:sup>
                        </m:sSup>
                      </m:e>
                    </m:d>
                  </m:oMath>
                </a14:m>
                <a:r>
                  <a:rPr lang="en-US" altLang="ko-KR" b="1" dirty="0"/>
                  <a:t> ) </a:t>
                </a:r>
              </a:p>
              <a:p>
                <a:pPr marL="914400" lvl="2" indent="0">
                  <a:buNone/>
                </a:pPr>
                <a:r>
                  <a:rPr lang="en-US" altLang="ko-KR" sz="1400" b="0" dirty="0"/>
                  <a:t>(</a:t>
                </a:r>
                <a:r>
                  <a:rPr lang="en-US" altLang="ko-KR" sz="1400" b="0" dirty="0" err="1"/>
                  <a:t>DialogueGCN</a:t>
                </a:r>
                <a:r>
                  <a:rPr lang="ko-KR" altLang="en-US" sz="1400" b="0" dirty="0"/>
                  <a:t>은 이러한 문제 때문에 모든 </a:t>
                </a:r>
                <a:r>
                  <a:rPr lang="en-US" altLang="ko-KR" sz="1400" b="0" dirty="0"/>
                  <a:t>node</a:t>
                </a:r>
                <a:r>
                  <a:rPr lang="ko-KR" altLang="en-US" sz="1400" b="0" dirty="0" err="1"/>
                  <a:t>를</a:t>
                </a:r>
                <a:r>
                  <a:rPr lang="ko-KR" altLang="en-US" sz="1400" b="0" dirty="0"/>
                  <a:t> 연결하지 않고</a:t>
                </a:r>
                <a:r>
                  <a:rPr lang="en-US" altLang="ko-KR" sz="1400" b="0" dirty="0"/>
                  <a:t>, </a:t>
                </a:r>
              </a:p>
              <a:p>
                <a:pPr marL="914400" lvl="2" indent="0">
                  <a:buNone/>
                </a:pPr>
                <a:r>
                  <a:rPr lang="ko-KR" altLang="en-US" sz="1400" b="0" dirty="0"/>
                  <a:t>각 노드와 연결할 노드의 개수를 제한</a:t>
                </a:r>
                <a:r>
                  <a:rPr lang="en-US" altLang="ko-KR" sz="1400" b="0" dirty="0"/>
                  <a:t>(</a:t>
                </a:r>
                <a:r>
                  <a:rPr lang="ko-KR" altLang="en-US" sz="1400" b="0" dirty="0"/>
                  <a:t>해당 발화 기준 과거 발화 </a:t>
                </a:r>
                <a:r>
                  <a:rPr lang="en-US" altLang="ko-KR" sz="1400" b="0" dirty="0"/>
                  <a:t>10</a:t>
                </a:r>
                <a:r>
                  <a:rPr lang="ko-KR" altLang="en-US" sz="1400" b="0" dirty="0"/>
                  <a:t>개</a:t>
                </a:r>
                <a:r>
                  <a:rPr lang="en-US" altLang="ko-KR" sz="1400" b="0" dirty="0"/>
                  <a:t>, </a:t>
                </a:r>
                <a:r>
                  <a:rPr lang="ko-KR" altLang="en-US" sz="1400" b="0" dirty="0"/>
                  <a:t>미래 발화 </a:t>
                </a:r>
                <a:r>
                  <a:rPr lang="en-US" altLang="ko-KR" sz="1400" b="0" dirty="0"/>
                  <a:t>10</a:t>
                </a:r>
                <a:r>
                  <a:rPr lang="ko-KR" altLang="en-US" sz="1400" b="0" dirty="0"/>
                  <a:t>개</a:t>
                </a:r>
                <a:r>
                  <a:rPr lang="en-US" altLang="ko-KR" sz="1400" b="0" dirty="0"/>
                  <a:t>) )</a:t>
                </a:r>
              </a:p>
              <a:p>
                <a:pPr lvl="2">
                  <a:buFont typeface="Symbol" pitchFamily="2" charset="2"/>
                  <a:buChar char="Þ"/>
                </a:pPr>
                <a:endParaRPr lang="en-US" altLang="ko-KR" dirty="0"/>
              </a:p>
              <a:p>
                <a:pPr lvl="2">
                  <a:buFont typeface="Symbol" pitchFamily="2" charset="2"/>
                  <a:buChar char="Þ"/>
                </a:pPr>
                <a:endParaRPr lang="en-US" altLang="ko-KR" dirty="0"/>
              </a:p>
            </p:txBody>
          </p:sp>
        </mc:Choice>
        <mc:Fallback xmlns="">
          <p:sp>
            <p:nvSpPr>
              <p:cNvPr id="3" name="내용 개체 틀 2">
                <a:extLst>
                  <a:ext uri="{FF2B5EF4-FFF2-40B4-BE49-F238E27FC236}">
                    <a16:creationId xmlns:a16="http://schemas.microsoft.com/office/drawing/2014/main" id="{4B9B4404-FAC6-354F-A0AE-28E570F83D95}"/>
                  </a:ext>
                </a:extLst>
              </p:cNvPr>
              <p:cNvSpPr>
                <a:spLocks noGrp="1" noRot="1" noChangeAspect="1" noMove="1" noResize="1" noEditPoints="1" noAdjustHandles="1" noChangeArrowheads="1" noChangeShapeType="1" noTextEdit="1"/>
              </p:cNvSpPr>
              <p:nvPr>
                <p:ph idx="1"/>
              </p:nvPr>
            </p:nvSpPr>
            <p:spPr>
              <a:blipFill>
                <a:blip r:embed="rId3"/>
                <a:stretch>
                  <a:fillRect l="-137" t="-723"/>
                </a:stretch>
              </a:blipFill>
            </p:spPr>
            <p:txBody>
              <a:bodyPr/>
              <a:lstStyle/>
              <a:p>
                <a:r>
                  <a:rPr lang="ko-Kore-KR" altLang="en-US">
                    <a:noFill/>
                  </a:rPr>
                  <a:t> </a:t>
                </a:r>
              </a:p>
            </p:txBody>
          </p:sp>
        </mc:Fallback>
      </mc:AlternateContent>
      <p:sp>
        <p:nvSpPr>
          <p:cNvPr id="4" name="슬라이드 번호 개체 틀 3">
            <a:extLst>
              <a:ext uri="{FF2B5EF4-FFF2-40B4-BE49-F238E27FC236}">
                <a16:creationId xmlns:a16="http://schemas.microsoft.com/office/drawing/2014/main" id="{FC827550-5C78-A14B-841C-A1CF8F8CE8A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9</a:t>
            </a:fld>
            <a:endParaRPr lang="en-US" altLang="ko-KR" dirty="0"/>
          </a:p>
        </p:txBody>
      </p:sp>
    </p:spTree>
    <p:extLst>
      <p:ext uri="{BB962C8B-B14F-4D97-AF65-F5344CB8AC3E}">
        <p14:creationId xmlns:p14="http://schemas.microsoft.com/office/powerpoint/2010/main" val="978776653"/>
      </p:ext>
    </p:extLst>
  </p:cSld>
  <p:clrMapOvr>
    <a:masterClrMapping/>
  </p:clrMapOvr>
</p:sld>
</file>

<file path=ppt/theme/theme1.xml><?xml version="1.0" encoding="utf-8"?>
<a:theme xmlns:a="http://schemas.openxmlformats.org/drawingml/2006/main" name="XcodeSourceContro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기본 디자인">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lnDef>
  </a:objectDefaults>
  <a:extraClrSchemeLst>
    <a:extraClrScheme>
      <a:clrScheme name="기본 디자인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15960</TotalTime>
  <Words>2074</Words>
  <Application>Microsoft Macintosh PowerPoint</Application>
  <PresentationFormat>A4 용지(210x297mm)</PresentationFormat>
  <Paragraphs>290</Paragraphs>
  <Slides>22</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Arial</vt:lpstr>
      <vt:lpstr>Cambria Math</vt:lpstr>
      <vt:lpstr>Monotype Sorts</vt:lpstr>
      <vt:lpstr>Symbol</vt:lpstr>
      <vt:lpstr>Times New Roman</vt:lpstr>
      <vt:lpstr>Wingdings</vt:lpstr>
      <vt:lpstr>XcodeSourceControl</vt:lpstr>
      <vt:lpstr>Enhancing Speaking Style in Conversational TTS with Graph-based Multi-Modal Context Modeling</vt:lpstr>
      <vt:lpstr>ConversationalTTS with context</vt:lpstr>
      <vt:lpstr>Overview</vt:lpstr>
      <vt:lpstr>Related works</vt:lpstr>
      <vt:lpstr>Dataset</vt:lpstr>
      <vt:lpstr>Model Architecture </vt:lpstr>
      <vt:lpstr>Model Architecture – Graph-based multi-modal context modeling</vt:lpstr>
      <vt:lpstr>Model Architecture – Graph-based multi-model context modeling</vt:lpstr>
      <vt:lpstr>Model Architecture - Graph-based multi-model context modeling</vt:lpstr>
      <vt:lpstr>Model Architecture - Graph-based multi-model context modeling</vt:lpstr>
      <vt:lpstr>Example of Dialogue Graph</vt:lpstr>
      <vt:lpstr>Model Architecture – Graph-based multi-model context modeling</vt:lpstr>
      <vt:lpstr>Model Architecture -  GST enhanced Fastspeech2</vt:lpstr>
      <vt:lpstr>Model Architecture -  GST enhanced Fastspeech2</vt:lpstr>
      <vt:lpstr>GST table </vt:lpstr>
      <vt:lpstr>Train</vt:lpstr>
      <vt:lpstr>Experiment</vt:lpstr>
      <vt:lpstr>Result – Ablation study</vt:lpstr>
      <vt:lpstr>Result – MOS / ABX preference</vt:lpstr>
      <vt:lpstr>Conclusion &amp; Takeaway points </vt:lpstr>
      <vt:lpstr>References</vt:lpstr>
      <vt:lpstr>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종합설계 I  (Xcode and Source Control )</dc:title>
  <dc:creator>i7KOO</dc:creator>
  <cp:lastModifiedBy>최예린</cp:lastModifiedBy>
  <cp:revision>1195</cp:revision>
  <cp:lastPrinted>2018-01-22T13:46:10Z</cp:lastPrinted>
  <dcterms:created xsi:type="dcterms:W3CDTF">2013-03-03T01:08:41Z</dcterms:created>
  <dcterms:modified xsi:type="dcterms:W3CDTF">2022-04-12T02:18:02Z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F:\2017\KAIST과제\2차워크샵20170720\로봇과제 DQN 대화관리기 발표자료 20170720v2.pptx</vt:lpwstr>
  </property>
</Properties>
</file>