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8" r:id="rId2"/>
    <p:sldId id="311" r:id="rId3"/>
    <p:sldId id="310" r:id="rId4"/>
    <p:sldId id="313" r:id="rId5"/>
    <p:sldId id="318" r:id="rId6"/>
    <p:sldId id="314" r:id="rId7"/>
    <p:sldId id="320" r:id="rId8"/>
    <p:sldId id="319" r:id="rId9"/>
    <p:sldId id="321" r:id="rId10"/>
    <p:sldId id="315" r:id="rId11"/>
    <p:sldId id="322" r:id="rId12"/>
    <p:sldId id="312" r:id="rId13"/>
    <p:sldId id="316" r:id="rId14"/>
    <p:sldId id="309" r:id="rId15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FF7C80"/>
    <a:srgbClr val="FC0128"/>
    <a:srgbClr val="737373"/>
    <a:srgbClr val="009900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5" autoAdjust="0"/>
    <p:restoredTop sz="85893" autoAdjust="0"/>
  </p:normalViewPr>
  <p:slideViewPr>
    <p:cSldViewPr>
      <p:cViewPr varScale="1">
        <p:scale>
          <a:sx n="132" d="100"/>
          <a:sy n="132" d="100"/>
        </p:scale>
        <p:origin x="1912" y="168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43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61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L2 distance = </a:t>
            </a:r>
            <a:r>
              <a:rPr kumimoji="1" lang="ko-KR" altLang="en-US" dirty="0"/>
              <a:t>유클리드 거리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751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en-US" altLang="ko-Kore-KR" dirty="0"/>
              <a:t>1d depth wise convolution : </a:t>
            </a:r>
            <a:r>
              <a:rPr lang="ko-KR" altLang="en-US" sz="1600" dirty="0" err="1"/>
              <a:t>연산량을</a:t>
            </a:r>
            <a:r>
              <a:rPr lang="ko-KR" altLang="en-US" sz="1600" dirty="0"/>
              <a:t> 줄이기 위해 소개된 </a:t>
            </a:r>
            <a:r>
              <a:rPr lang="ko-KR" altLang="en-US" sz="1600" dirty="0" err="1"/>
              <a:t>컨볼루션으로</a:t>
            </a:r>
            <a:r>
              <a:rPr lang="ko-KR" altLang="en-US" sz="1600" dirty="0"/>
              <a:t> 각 채널마다 일반 </a:t>
            </a:r>
            <a:r>
              <a:rPr lang="ko-KR" altLang="en-US" sz="1600" dirty="0" err="1"/>
              <a:t>컨볼루션을</a:t>
            </a:r>
            <a:r>
              <a:rPr lang="ko-KR" altLang="en-US" sz="1600" dirty="0"/>
              <a:t> 독립적으로 적용한다</a:t>
            </a:r>
            <a:r>
              <a:rPr lang="en-US" altLang="ko-KR" sz="1600" dirty="0"/>
              <a:t>.</a:t>
            </a:r>
            <a:r>
              <a:rPr lang="ko-KR" altLang="en-US" sz="1600" dirty="0"/>
              <a:t> 때문에 각 채널마다 커널이 존재한다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컨볼루션이</a:t>
            </a:r>
            <a:r>
              <a:rPr lang="ko-KR" altLang="en-US" sz="1600" dirty="0"/>
              <a:t> 같은 채널 내에서만 계산되어야 하므로 입력 시퀀스의 </a:t>
            </a:r>
            <a:r>
              <a:rPr lang="ko-KR" altLang="en-US" sz="1600" dirty="0" err="1"/>
              <a:t>채널수와</a:t>
            </a:r>
            <a:r>
              <a:rPr lang="ko-KR" altLang="en-US" sz="1600" dirty="0"/>
              <a:t> 출력 시퀀스의 채널 수가 동일하다</a:t>
            </a:r>
            <a:r>
              <a:rPr lang="en-US" altLang="ko-KR" sz="1600" dirty="0"/>
              <a:t>.</a:t>
            </a:r>
            <a:endParaRPr lang="en-US" altLang="ko-Kore-KR" sz="1600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44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524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“</a:t>
            </a:r>
            <a:r>
              <a:rPr lang="en" altLang="ko-Kore-KR" b="0" dirty="0"/>
              <a:t>The examination and testimony of </a:t>
            </a:r>
            <a:r>
              <a:rPr lang="en-US" altLang="ko-Kore-KR" b="0" dirty="0"/>
              <a:t>the experts enabled the commission to conclude    that five shots may have been fired,</a:t>
            </a:r>
            <a:r>
              <a:rPr lang="en-US" altLang="ko-KR" b="0" dirty="0"/>
              <a:t>”</a:t>
            </a:r>
            <a:endParaRPr lang="en" altLang="ko-Kore-KR" b="0" dirty="0"/>
          </a:p>
          <a:p>
            <a:endParaRPr kumimoji="1" lang="en" altLang="ko-Kore-KR" dirty="0"/>
          </a:p>
          <a:p>
            <a:r>
              <a:rPr kumimoji="1" lang="en" altLang="ko-Kore-KR" dirty="0"/>
              <a:t>Warning : </a:t>
            </a:r>
            <a:r>
              <a:rPr kumimoji="1" lang="en" altLang="ko-Kore-KR" dirty="0" err="1"/>
              <a:t>apply_to_oov_word</a:t>
            </a:r>
            <a:r>
              <a:rPr kumimoji="1" lang="en" altLang="ko-Kore-KR" dirty="0"/>
              <a:t>=None, it means that some of words will remain unchanged if they are not handled by one of rule in </a:t>
            </a:r>
            <a:r>
              <a:rPr kumimoji="1" lang="en" altLang="ko-Kore-KR" dirty="0" err="1"/>
              <a:t>self.parse_one_word</a:t>
            </a:r>
            <a:r>
              <a:rPr kumimoji="1" lang="en" altLang="ko-Kore-KR" dirty="0"/>
              <a:t>(). It is useful when you use tokenizer with set of phonemes and chars together, otherwise it can be not.</a:t>
            </a:r>
          </a:p>
          <a:p>
            <a:endParaRPr kumimoji="1" lang="en" altLang="ko-Kore-KR" dirty="0"/>
          </a:p>
          <a:p>
            <a:r>
              <a:rPr kumimoji="1" lang="en" altLang="ko-Kore-KR" dirty="0"/>
              <a:t>the 1IH0GZAE2MAH0NEY1SHAH0N and 1TEH1STAH0MOW2NIY0 of the 1EH1KSPER0TS enabled the 1KAH0MIH1SHAH0N to 1KAH0NKLUW1D that 1FAY1V 1SHAA1TS 1MEY1 1HHAE1V been 1FAY1ER0D,</a:t>
            </a:r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/>
              <a:t>['IH', 'G', 'Z', 'AE', 'M', 'AH', 'N', 'EY', 'SH', 'AH', 'N', ' ', 'T', 'EH', 'S', 'T', 'AH', 'M', 'OW', 'N', 'IY', ' ', 'EH', 'K', 'S', 'P', 'ER', 'T', 'S', ' ', 'K', 'AH', 'M', 'IH', 'SH', 'AH', 'N', ' ', 'K', 'AH', 'N', 'K', 'L', 'UW', 'D', ' ', 'F', 'AY', 'V', ' ', 'SH', 'AA', 'T', 'S', ' ', 'M', 'EY', ' ', 'HH', 'AE', 'V', ' ', 'F', 'AY', 'ER', 'D', ',’]</a:t>
            </a:r>
          </a:p>
          <a:p>
            <a:endParaRPr kumimoji="1" lang="en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355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FastSpeech1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3million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Pwg</a:t>
            </a:r>
            <a:r>
              <a:rPr kumimoji="1" lang="en-US" altLang="ko-Kore-KR" dirty="0"/>
              <a:t> : 4.06 (</a:t>
            </a:r>
            <a:r>
              <a:rPr kumimoji="1" lang="ko-Kore-KR" altLang="en-US" dirty="0"/>
              <a:t>일본어 데터셋</a:t>
            </a:r>
            <a:r>
              <a:rPr kumimoji="1" lang="en-US" altLang="ko-Kore-KR" dirty="0"/>
              <a:t>) </a:t>
            </a:r>
            <a:r>
              <a:rPr kumimoji="1" lang="en-US" altLang="ko-KR" dirty="0"/>
              <a:t>/ hg : 4.36 (</a:t>
            </a:r>
            <a:r>
              <a:rPr kumimoji="1" lang="en-US" altLang="ko-KR" dirty="0" err="1"/>
              <a:t>lj</a:t>
            </a:r>
            <a:r>
              <a:rPr kumimoji="1" lang="en-US" altLang="ko-KR" dirty="0"/>
              <a:t>) from ground truth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99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piLPYqxtWu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2010.13956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10.0358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8.10447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abs/2105.0160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Mixer-TTS</a:t>
            </a:r>
            <a:br>
              <a:rPr lang="en-US" altLang="ko-KR" sz="3200" dirty="0"/>
            </a:br>
            <a:r>
              <a:rPr lang="en-US" altLang="ko-KR" sz="3200" dirty="0"/>
              <a:t>Non-Autoregressive, Fast and Compact TTS Model Conditioned on Language Model Embeddings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인공지능학과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2022.05.03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F56D1-A13A-9841-B7DE-CEBCDB50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Experiment &amp; Result</a:t>
            </a:r>
            <a:endParaRPr kumimoji="1"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9403A95-ADAA-C549-AC39-8BEC49649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588809"/>
            <a:ext cx="4464496" cy="2366182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5BECF-CE25-0743-B153-24A3A0D07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 wrap="square" anchor="t">
            <a:normAutofit/>
          </a:bodyPr>
          <a:lstStyle/>
          <a:p>
            <a:r>
              <a:rPr lang="en-US" altLang="ko-Kore-KR" sz="2400" dirty="0"/>
              <a:t>Phoneme or Grapheme</a:t>
            </a:r>
          </a:p>
          <a:p>
            <a:pPr lvl="1"/>
            <a:r>
              <a:rPr kumimoji="1" lang="en-US" altLang="ko-Kore-KR" sz="2000" dirty="0"/>
              <a:t>Character tokenizer</a:t>
            </a:r>
          </a:p>
          <a:p>
            <a:pPr lvl="2"/>
            <a:r>
              <a:rPr kumimoji="1" lang="ko-Kore-KR" altLang="en-US" sz="1600" dirty="0"/>
              <a:t>자소단위로 </a:t>
            </a:r>
            <a:r>
              <a:rPr kumimoji="1" lang="en-US" altLang="ko-Kore-KR" sz="1600" dirty="0"/>
              <a:t>tokenize</a:t>
            </a:r>
          </a:p>
          <a:p>
            <a:pPr lvl="1"/>
            <a:r>
              <a:rPr lang="en-US" altLang="ko-Kore-KR" sz="2000" dirty="0"/>
              <a:t>Phoneme tokenizer </a:t>
            </a:r>
          </a:p>
          <a:p>
            <a:pPr lvl="2"/>
            <a:r>
              <a:rPr kumimoji="1" lang="en-US" altLang="ko-Kore-KR" sz="1600" dirty="0"/>
              <a:t>G2</a:t>
            </a:r>
            <a:r>
              <a:rPr lang="en-US" altLang="ko-Kore-KR" sz="1600" dirty="0"/>
              <a:t>P</a:t>
            </a:r>
            <a:r>
              <a:rPr lang="ko-Kore-KR" altLang="en-US" sz="1600" dirty="0"/>
              <a:t> 를 거친 후</a:t>
            </a:r>
            <a:r>
              <a:rPr lang="en-US" altLang="ko-Kore-KR" sz="1600" dirty="0"/>
              <a:t>,</a:t>
            </a:r>
          </a:p>
          <a:p>
            <a:pPr lvl="2"/>
            <a:r>
              <a:rPr lang="ko-Kore-KR" altLang="en-US" sz="1600" dirty="0"/>
              <a:t>음소 단위로 </a:t>
            </a:r>
            <a:r>
              <a:rPr lang="en-US" altLang="ko-Kore-KR" sz="1600" dirty="0"/>
              <a:t>tokenize</a:t>
            </a:r>
          </a:p>
          <a:p>
            <a:pPr lvl="1"/>
            <a:r>
              <a:rPr lang="ko-Kore-KR" altLang="en-US" sz="2000" dirty="0"/>
              <a:t>즉</a:t>
            </a:r>
            <a:r>
              <a:rPr lang="en-US" altLang="ko-Kore-KR" sz="2000" dirty="0"/>
              <a:t>, text encoder</a:t>
            </a:r>
            <a:r>
              <a:rPr lang="ko-Kore-KR" altLang="en-US" sz="2000" dirty="0"/>
              <a:t>에 </a:t>
            </a:r>
            <a:r>
              <a:rPr lang="en-US" altLang="ko-Kore-KR" sz="2000" dirty="0"/>
              <a:t>                          grapheme or phoneme</a:t>
            </a:r>
          </a:p>
          <a:p>
            <a:r>
              <a:rPr kumimoji="1" lang="ko-Kore-KR" altLang="en-US" sz="1800" dirty="0"/>
              <a:t>결과적으로 </a:t>
            </a:r>
            <a:r>
              <a:rPr kumimoji="1" lang="en-US" altLang="ko-Kore-KR" sz="1800" dirty="0"/>
              <a:t>LM </a:t>
            </a:r>
            <a:r>
              <a:rPr lang="en-US" altLang="ko-Kore-KR" sz="1800" dirty="0"/>
              <a:t>embedding</a:t>
            </a:r>
            <a:r>
              <a:rPr lang="ko-Kore-KR" altLang="en-US" sz="1800" dirty="0"/>
              <a:t>을 쓸 때는       </a:t>
            </a:r>
            <a:r>
              <a:rPr lang="en-US" altLang="ko-Kore-KR" sz="1800" dirty="0"/>
              <a:t>grapheme</a:t>
            </a:r>
            <a:r>
              <a:rPr lang="ko-Kore-KR" altLang="en-US" sz="1800" dirty="0"/>
              <a:t>을 넣을 때 성능이 더 좋고</a:t>
            </a:r>
            <a:r>
              <a:rPr lang="en-US" altLang="ko-Kore-KR" sz="1800" dirty="0"/>
              <a:t>,</a:t>
            </a:r>
          </a:p>
          <a:p>
            <a:r>
              <a:rPr lang="en-US" altLang="ko-Kore-KR" sz="1800" dirty="0"/>
              <a:t>LM embedding </a:t>
            </a:r>
            <a:r>
              <a:rPr lang="ko-Kore-KR" altLang="en-US" sz="1800" dirty="0"/>
              <a:t>없이는 </a:t>
            </a:r>
            <a:r>
              <a:rPr lang="en-US" altLang="ko-Kore-KR" sz="1800" dirty="0"/>
              <a:t>phoneme</a:t>
            </a:r>
            <a:r>
              <a:rPr lang="ko-Kore-KR" altLang="en-US" sz="1800" dirty="0"/>
              <a:t>이 더 좋다</a:t>
            </a:r>
            <a:r>
              <a:rPr lang="en-US" altLang="ko-Kore-KR" sz="1800" dirty="0"/>
              <a:t>.</a:t>
            </a:r>
            <a:endParaRPr lang="en-US" altLang="ko-Kore-KR" sz="1400" dirty="0"/>
          </a:p>
          <a:p>
            <a:pPr lvl="1"/>
            <a:r>
              <a:rPr kumimoji="1" lang="ko-Kore-KR" altLang="en-US" sz="2000" dirty="0"/>
              <a:t>한국어에 대해서도 동일하게 적용될지는 실험을 해봐야 함</a:t>
            </a:r>
            <a:r>
              <a:rPr kumimoji="1" lang="en-US" altLang="ko-Kore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00CC2-2F64-614C-951F-92D3823B4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en-US" altLang="ko-KR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42B5EEB-C329-934C-ABA1-AFF3ECF9AF9B}"/>
              </a:ext>
            </a:extLst>
          </p:cNvPr>
          <p:cNvCxnSpPr/>
          <p:nvPr/>
        </p:nvCxnSpPr>
        <p:spPr bwMode="auto">
          <a:xfrm>
            <a:off x="848544" y="3475529"/>
            <a:ext cx="3528392" cy="0"/>
          </a:xfrm>
          <a:prstGeom prst="line">
            <a:avLst/>
          </a:prstGeom>
          <a:ln w="28575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53580-B758-9948-B0B3-D32D2BBC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MOS result</a:t>
            </a:r>
            <a:endParaRPr kumimoji="1" lang="ko-Kore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206DB60-733B-864C-84E5-189615032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986102"/>
            <a:ext cx="4464496" cy="3571596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61CC5-B6AA-8743-B64A-6732A367A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 wrap="square" anchor="t">
            <a:normAutofit/>
          </a:bodyPr>
          <a:lstStyle/>
          <a:p>
            <a:r>
              <a:rPr kumimoji="1" lang="en-US" altLang="ko-Kore-KR" sz="1800" dirty="0"/>
              <a:t>LJ speech</a:t>
            </a:r>
          </a:p>
          <a:p>
            <a:pPr lvl="1"/>
            <a:r>
              <a:rPr lang="en-US" altLang="ko-Kore-KR" sz="1800" dirty="0"/>
              <a:t>Train : 12500</a:t>
            </a:r>
            <a:r>
              <a:rPr lang="ko-Kore-KR" altLang="en-US" sz="1800" dirty="0"/>
              <a:t>개</a:t>
            </a:r>
            <a:r>
              <a:rPr lang="en-US" altLang="ko-Kore-KR" sz="1800" dirty="0"/>
              <a:t>, validation : 100</a:t>
            </a:r>
            <a:r>
              <a:rPr lang="ko-Kore-KR" altLang="en-US" sz="1800" dirty="0"/>
              <a:t>개</a:t>
            </a:r>
            <a:r>
              <a:rPr lang="en-US" altLang="ko-Kore-KR" sz="1800" dirty="0"/>
              <a:t>,   test : 500</a:t>
            </a:r>
            <a:r>
              <a:rPr lang="ko-Kore-KR" altLang="en-US" sz="1800" dirty="0"/>
              <a:t>개 </a:t>
            </a:r>
            <a:endParaRPr lang="en-US" altLang="ko-Kore-KR" sz="1800" dirty="0"/>
          </a:p>
          <a:p>
            <a:pPr lvl="1"/>
            <a:r>
              <a:rPr lang="en-US" altLang="ko-Kore-KR" sz="1800" dirty="0"/>
              <a:t>Vocoder : </a:t>
            </a:r>
            <a:r>
              <a:rPr lang="en-US" altLang="ko-Kore-KR" sz="1800" dirty="0" err="1"/>
              <a:t>Hifi</a:t>
            </a:r>
            <a:r>
              <a:rPr lang="en-US" altLang="ko-Kore-KR" sz="1800" dirty="0"/>
              <a:t> GAN</a:t>
            </a:r>
          </a:p>
          <a:p>
            <a:pPr lvl="1"/>
            <a:endParaRPr lang="en-US" altLang="ko-Kore-KR" sz="1400" dirty="0"/>
          </a:p>
          <a:p>
            <a:r>
              <a:rPr kumimoji="1" lang="en-US" altLang="ko-Kore-KR" sz="1800" dirty="0"/>
              <a:t>LM embedding</a:t>
            </a:r>
            <a:r>
              <a:rPr kumimoji="1" lang="ko-Kore-KR" altLang="en-US" sz="1800" dirty="0"/>
              <a:t>을 썼을 때 제일 좋았고</a:t>
            </a:r>
            <a:r>
              <a:rPr kumimoji="1" lang="en-US" altLang="ko-Kore-KR" sz="1800" dirty="0"/>
              <a:t>,</a:t>
            </a:r>
          </a:p>
          <a:p>
            <a:r>
              <a:rPr lang="en-US" altLang="ko-Kore-KR" sz="1800" dirty="0"/>
              <a:t>LM embedding</a:t>
            </a:r>
            <a:r>
              <a:rPr lang="ko-Kore-KR" altLang="en-US" sz="1800" dirty="0"/>
              <a:t>을 쓰지 않았을 때는 기존 </a:t>
            </a:r>
            <a:r>
              <a:rPr lang="en-US" altLang="ko-Kore-KR" sz="1800" dirty="0" err="1"/>
              <a:t>FastPitch</a:t>
            </a:r>
            <a:r>
              <a:rPr lang="ko-Kore-KR" altLang="en-US" sz="1800" dirty="0"/>
              <a:t>와 유사한 성능</a:t>
            </a:r>
            <a:endParaRPr lang="en-US" altLang="ko-Kore-KR" sz="1800" dirty="0"/>
          </a:p>
          <a:p>
            <a:pPr lvl="1"/>
            <a:r>
              <a:rPr kumimoji="1" lang="ko-Kore-KR" altLang="en-US" sz="1600" dirty="0"/>
              <a:t>하지만 </a:t>
            </a:r>
            <a:r>
              <a:rPr kumimoji="1" lang="en-US" altLang="ko-Kore-KR" sz="1600" dirty="0" err="1"/>
              <a:t>FastPitch</a:t>
            </a:r>
            <a:r>
              <a:rPr lang="ko-Kore-KR" altLang="en-US" sz="1600" dirty="0"/>
              <a:t>와의 모델 크기 차이를 고려하면 </a:t>
            </a:r>
            <a:endParaRPr lang="en-US" altLang="ko-Kore-KR" sz="1600" dirty="0"/>
          </a:p>
          <a:p>
            <a:pPr lvl="2"/>
            <a:r>
              <a:rPr lang="en-US" altLang="ko-Kore-KR" sz="1200" dirty="0" err="1"/>
              <a:t>FastPitch</a:t>
            </a:r>
            <a:r>
              <a:rPr lang="en-US" altLang="ko-Kore-KR" sz="1200" dirty="0"/>
              <a:t> </a:t>
            </a:r>
            <a:r>
              <a:rPr lang="ko-Kore-KR" altLang="en-US" sz="1200" dirty="0"/>
              <a:t>파라미터 개수 </a:t>
            </a:r>
            <a:r>
              <a:rPr lang="en-US" altLang="ko-Kore-KR" sz="1200" dirty="0"/>
              <a:t>: </a:t>
            </a:r>
            <a:r>
              <a:rPr lang="en-US" altLang="ko-KR" sz="1200" dirty="0"/>
              <a:t>45 million</a:t>
            </a:r>
          </a:p>
          <a:p>
            <a:pPr lvl="2"/>
            <a:r>
              <a:rPr lang="en-US" altLang="ko-Kore-KR" sz="1200" dirty="0"/>
              <a:t>Mixer TTS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개수 </a:t>
            </a:r>
            <a:r>
              <a:rPr lang="en-US" altLang="ko-KR" sz="1200" dirty="0"/>
              <a:t>: 19.2 million</a:t>
            </a:r>
            <a:endParaRPr lang="en-US" altLang="ko-Kore-KR" sz="1200" dirty="0"/>
          </a:p>
          <a:p>
            <a:pPr lvl="1"/>
            <a:r>
              <a:rPr lang="en-US" altLang="ko-Kore-KR" sz="1600" dirty="0"/>
              <a:t>Mixer-TTS</a:t>
            </a:r>
            <a:r>
              <a:rPr lang="ko-Kore-KR" altLang="en-US" sz="1600" dirty="0"/>
              <a:t>가 훨씬 좋다고 볼 수 있음</a:t>
            </a:r>
            <a:endParaRPr kumimoji="1" lang="ko-Kore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764B87-3506-E149-B9FC-DBB1385DD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04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50639-37E6-DA4A-9A43-DFA93672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Comparing with FastSpeech2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D2BA7-64C4-1943-BEB2-76947520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lang="en-US" altLang="ko-Kore-KR" dirty="0"/>
          </a:p>
          <a:p>
            <a:r>
              <a:rPr lang="en-US" altLang="ko-Kore-KR" dirty="0"/>
              <a:t>RTF</a:t>
            </a:r>
            <a:r>
              <a:rPr lang="ko-Kore-KR" altLang="en-US" dirty="0"/>
              <a:t>는 </a:t>
            </a:r>
            <a:r>
              <a:rPr lang="en-US" altLang="ko-Kore-KR" dirty="0"/>
              <a:t>GPU </a:t>
            </a:r>
            <a:r>
              <a:rPr lang="ko-Kore-KR" altLang="en-US" dirty="0"/>
              <a:t>환경이 달라서 적지 않음</a:t>
            </a:r>
            <a:r>
              <a:rPr lang="en-US" altLang="ko-Kore-KR" dirty="0"/>
              <a:t>. </a:t>
            </a:r>
            <a:r>
              <a:rPr lang="ko-Kore-KR" altLang="en-US" dirty="0"/>
              <a:t>향후 실험할 계획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Conformer-FS2</a:t>
            </a:r>
            <a:r>
              <a:rPr lang="ko-Kore-KR" altLang="en-US" dirty="0"/>
              <a:t>의 </a:t>
            </a:r>
            <a:r>
              <a:rPr lang="en-US" altLang="ko-Kore-KR" dirty="0"/>
              <a:t>parameter</a:t>
            </a:r>
            <a:r>
              <a:rPr lang="ko-Kore-KR" altLang="en-US" dirty="0"/>
              <a:t>개수는 찾지 못함</a:t>
            </a:r>
            <a:endParaRPr lang="en-US" altLang="ko-Kore-KR" dirty="0"/>
          </a:p>
          <a:p>
            <a:pPr lvl="1"/>
            <a:r>
              <a:rPr lang="ko-Kore-KR" altLang="en-US" dirty="0"/>
              <a:t>모델 학습시 저장되는 모델 </a:t>
            </a:r>
            <a:r>
              <a:rPr lang="en-US" altLang="ko-Kore-KR" dirty="0"/>
              <a:t>checkpoint </a:t>
            </a:r>
            <a:r>
              <a:rPr lang="ko-Kore-KR" altLang="en-US" dirty="0"/>
              <a:t>의 크기</a:t>
            </a:r>
            <a:endParaRPr lang="en-US" altLang="ko-Kore-KR" dirty="0"/>
          </a:p>
          <a:p>
            <a:pPr lvl="1"/>
            <a:r>
              <a:rPr lang="en-US" altLang="ko-Kore-KR" dirty="0"/>
              <a:t>FastSpeech2 : 148 MB </a:t>
            </a:r>
            <a:r>
              <a:rPr lang="en-US" altLang="ko-KR" dirty="0"/>
              <a:t>&lt;&lt; </a:t>
            </a:r>
            <a:r>
              <a:rPr lang="en-US" altLang="ko-Kore-KR" dirty="0"/>
              <a:t> Conformer-FS2 : 281MB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ko-Kore-KR" altLang="en-US" sz="1600" b="0" dirty="0"/>
              <a:t>지표</a:t>
            </a:r>
            <a:r>
              <a:rPr lang="en-US" altLang="ko-Kore-KR" sz="1600" b="0" dirty="0"/>
              <a:t> </a:t>
            </a:r>
            <a:r>
              <a:rPr lang="ko-Kore-KR" altLang="en-US" sz="1600" b="0" dirty="0"/>
              <a:t>출처</a:t>
            </a:r>
            <a:endParaRPr lang="en-US" altLang="ko-Kore-KR" sz="1600" b="0" dirty="0"/>
          </a:p>
          <a:p>
            <a:pPr lvl="1"/>
            <a:r>
              <a:rPr lang="en-US" altLang="ko-Kore-KR" sz="1400" b="0" dirty="0"/>
              <a:t>FastSpeech2 – </a:t>
            </a:r>
            <a:r>
              <a:rPr lang="en" altLang="ko-Kore-KR" sz="1400" b="0" dirty="0">
                <a:hlinkClick r:id="rId3"/>
              </a:rPr>
              <a:t>FastSpeech2</a:t>
            </a:r>
            <a:r>
              <a:rPr lang="en-US" altLang="ko-Kore-KR" sz="1400" b="0" dirty="0"/>
              <a:t> </a:t>
            </a:r>
            <a:r>
              <a:rPr lang="ko-Kore-KR" altLang="en-US" sz="1400" b="0" dirty="0"/>
              <a:t>논문</a:t>
            </a:r>
            <a:endParaRPr lang="en-US" altLang="ko-Kore-KR" sz="1400" b="0" dirty="0"/>
          </a:p>
          <a:p>
            <a:pPr lvl="1"/>
            <a:r>
              <a:rPr kumimoji="1" lang="en-US" altLang="ko-Kore-KR" sz="1400" b="0" dirty="0"/>
              <a:t>Conformer</a:t>
            </a:r>
            <a:r>
              <a:rPr lang="en-US" altLang="ko-Kore-KR" sz="1400" b="0" dirty="0"/>
              <a:t>-FastSpeech2 : </a:t>
            </a:r>
            <a:r>
              <a:rPr lang="en" altLang="ko-Kore-KR" sz="1200" b="0" dirty="0">
                <a:hlinkClick r:id="rId4"/>
              </a:rPr>
              <a:t>Recent Developments on ESPNET Toolkit Boosted by Conformer</a:t>
            </a:r>
            <a:endParaRPr kumimoji="1" lang="ko-Kore-KR" altLang="en-US" sz="14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F98A39-CED7-344E-9A54-0C77399980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94381C2-ADEE-BF44-85B6-84EF07026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47507"/>
              </p:ext>
            </p:extLst>
          </p:nvPr>
        </p:nvGraphicFramePr>
        <p:xfrm>
          <a:off x="392478" y="1298216"/>
          <a:ext cx="938505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922">
                  <a:extLst>
                    <a:ext uri="{9D8B030D-6E8A-4147-A177-3AD203B41FA5}">
                      <a16:colId xmlns:a16="http://schemas.microsoft.com/office/drawing/2014/main" val="2018141088"/>
                    </a:ext>
                  </a:extLst>
                </a:gridCol>
                <a:gridCol w="1815738">
                  <a:extLst>
                    <a:ext uri="{9D8B030D-6E8A-4147-A177-3AD203B41FA5}">
                      <a16:colId xmlns:a16="http://schemas.microsoft.com/office/drawing/2014/main" val="4133891198"/>
                    </a:ext>
                  </a:extLst>
                </a:gridCol>
                <a:gridCol w="1815738">
                  <a:extLst>
                    <a:ext uri="{9D8B030D-6E8A-4147-A177-3AD203B41FA5}">
                      <a16:colId xmlns:a16="http://schemas.microsoft.com/office/drawing/2014/main" val="2095896602"/>
                    </a:ext>
                  </a:extLst>
                </a:gridCol>
                <a:gridCol w="1892330">
                  <a:extLst>
                    <a:ext uri="{9D8B030D-6E8A-4147-A177-3AD203B41FA5}">
                      <a16:colId xmlns:a16="http://schemas.microsoft.com/office/drawing/2014/main" val="921086423"/>
                    </a:ext>
                  </a:extLst>
                </a:gridCol>
                <a:gridCol w="1892330">
                  <a:extLst>
                    <a:ext uri="{9D8B030D-6E8A-4147-A177-3AD203B41FA5}">
                      <a16:colId xmlns:a16="http://schemas.microsoft.com/office/drawing/2014/main" val="36572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FastSpeech2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Conformer-</a:t>
                      </a:r>
                    </a:p>
                    <a:p>
                      <a:r>
                        <a:rPr lang="en-US" altLang="ko-Kore-KR" dirty="0"/>
                        <a:t>FastSpeech2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Mixer TTS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Mixer TTS 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Parameter </a:t>
                      </a:r>
                      <a:r>
                        <a:rPr lang="ko-Kore-KR" altLang="en-US" dirty="0"/>
                        <a:t>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27 million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?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19.2 million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24 million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MOS </a:t>
                      </a:r>
                      <a:r>
                        <a:rPr lang="en-US" altLang="ko-Kore-KR" sz="1600" dirty="0"/>
                        <a:t>(LJ speech)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3.83 (with PWG)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4.03 (with HG)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4.06 (with HG)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4.11 (with HG)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15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42966-313A-D743-A9A2-A527F4B7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A3950-B809-A44F-BBB5-2583C7962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F64B8C-531F-E444-813C-7DED3B26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Vision</a:t>
            </a:r>
            <a:r>
              <a:rPr lang="ko-Kore-KR" altLang="en-US" dirty="0"/>
              <a:t>에서 적용한 </a:t>
            </a:r>
            <a:r>
              <a:rPr lang="en-US" altLang="ko-Kore-KR" dirty="0"/>
              <a:t>MLP-mixer</a:t>
            </a:r>
            <a:r>
              <a:rPr lang="ko-Kore-KR" altLang="en-US" dirty="0"/>
              <a:t>를 </a:t>
            </a:r>
            <a:r>
              <a:rPr lang="en-US" altLang="ko-Kore-KR" dirty="0"/>
              <a:t>TTS </a:t>
            </a:r>
            <a:r>
              <a:rPr lang="ko-Kore-KR" altLang="en-US" dirty="0"/>
              <a:t>적용 </a:t>
            </a:r>
            <a:endParaRPr lang="en-US" altLang="ko-Kore-KR" dirty="0"/>
          </a:p>
          <a:p>
            <a:pPr lvl="1"/>
            <a:r>
              <a:rPr kumimoji="1" lang="ko-Kore-KR" altLang="en-US" dirty="0"/>
              <a:t>모델 사이즈는 줄이고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성능은 유지 또는 향상</a:t>
            </a:r>
            <a:endParaRPr kumimoji="1" lang="en-US" altLang="ko-Kore-KR" dirty="0"/>
          </a:p>
          <a:p>
            <a:r>
              <a:rPr kumimoji="1" lang="en-US" altLang="ko-Kore-KR" dirty="0"/>
              <a:t>LM </a:t>
            </a:r>
            <a:r>
              <a:rPr lang="en-US" altLang="ko-Kore-KR" dirty="0"/>
              <a:t>embedding</a:t>
            </a:r>
            <a:r>
              <a:rPr lang="ko-Kore-KR" altLang="en-US" dirty="0"/>
              <a:t>과 </a:t>
            </a:r>
            <a:r>
              <a:rPr lang="en-US" altLang="ko-Kore-KR" dirty="0"/>
              <a:t>pitch extractor</a:t>
            </a:r>
            <a:r>
              <a:rPr lang="ko-Kore-KR" altLang="en-US" dirty="0"/>
              <a:t>를 같이 상요해서 </a:t>
            </a:r>
            <a:r>
              <a:rPr lang="en-US" altLang="ko-Kore-KR" dirty="0"/>
              <a:t>prosody modeling</a:t>
            </a:r>
            <a:r>
              <a:rPr lang="ko-Kore-KR" altLang="en-US" dirty="0"/>
              <a:t>을 </a:t>
            </a:r>
            <a:r>
              <a:rPr lang="en-US" altLang="ko-Kore-KR" dirty="0"/>
              <a:t>improve</a:t>
            </a:r>
          </a:p>
          <a:p>
            <a:endParaRPr lang="en-US" altLang="ko-Kore-KR" dirty="0"/>
          </a:p>
          <a:p>
            <a:r>
              <a:rPr lang="en-US" altLang="ko-Kore-KR" dirty="0"/>
              <a:t>Takeaway</a:t>
            </a:r>
            <a:r>
              <a:rPr lang="ko-Kore-KR" altLang="en-US" dirty="0"/>
              <a:t> </a:t>
            </a:r>
            <a:r>
              <a:rPr lang="en-US" altLang="ko-Kore-KR" dirty="0"/>
              <a:t>point</a:t>
            </a:r>
          </a:p>
          <a:p>
            <a:pPr lvl="1"/>
            <a:r>
              <a:rPr lang="en-US" altLang="ko-Kore-KR" dirty="0"/>
              <a:t>LM embedding</a:t>
            </a:r>
            <a:r>
              <a:rPr lang="ko-Kore-KR" altLang="en-US" dirty="0"/>
              <a:t>을 사용했을 때는 </a:t>
            </a:r>
            <a:r>
              <a:rPr lang="en-US" altLang="ko-Kore-KR" dirty="0"/>
              <a:t>phoneme</a:t>
            </a:r>
            <a:r>
              <a:rPr lang="ko-Kore-KR" altLang="en-US" dirty="0"/>
              <a:t>보다 </a:t>
            </a:r>
            <a:r>
              <a:rPr lang="en-US" altLang="ko-Kore-KR" dirty="0"/>
              <a:t>grapheme</a:t>
            </a:r>
            <a:r>
              <a:rPr lang="ko-Kore-KR" altLang="en-US" dirty="0"/>
              <a:t>을 사용할 때 성능이 좋음</a:t>
            </a:r>
            <a:endParaRPr lang="en-US" altLang="ko-Kore-KR" dirty="0"/>
          </a:p>
          <a:p>
            <a:pPr lvl="1"/>
            <a:r>
              <a:rPr lang="en-US" altLang="ko-Kore-KR" dirty="0"/>
              <a:t>Sequence </a:t>
            </a:r>
            <a:r>
              <a:rPr lang="ko-Kore-KR" altLang="en-US" dirty="0"/>
              <a:t>길이가 다른 </a:t>
            </a:r>
            <a:r>
              <a:rPr lang="en-US" altLang="ko-Kore-KR" dirty="0"/>
              <a:t>feature</a:t>
            </a:r>
            <a:r>
              <a:rPr lang="ko-Kore-KR" altLang="en-US" dirty="0"/>
              <a:t>들을 합치는 방법으로 </a:t>
            </a:r>
            <a:r>
              <a:rPr lang="en-US" altLang="ko-Kore-KR" dirty="0"/>
              <a:t>self-attention</a:t>
            </a:r>
            <a:r>
              <a:rPr lang="ko-Kore-KR" altLang="en-US" dirty="0"/>
              <a:t>을 사용</a:t>
            </a:r>
            <a:endParaRPr lang="en-US" altLang="ko-Kore-KR" dirty="0"/>
          </a:p>
          <a:p>
            <a:pPr lvl="2"/>
            <a:r>
              <a:rPr lang="en-US" altLang="ko-Kore-KR" dirty="0"/>
              <a:t>Emotion</a:t>
            </a:r>
            <a:r>
              <a:rPr lang="ko-Kore-KR" altLang="en-US" dirty="0"/>
              <a:t> </a:t>
            </a:r>
            <a:r>
              <a:rPr lang="en-US" altLang="ko-Kore-KR" dirty="0"/>
              <a:t>i</a:t>
            </a:r>
            <a:r>
              <a:rPr lang="en-US" altLang="ko-KR" dirty="0"/>
              <a:t>nformation from </a:t>
            </a:r>
            <a:r>
              <a:rPr lang="en-US" altLang="ko-KR" dirty="0" err="1"/>
              <a:t>speech&amp;text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mapping</a:t>
            </a:r>
            <a:r>
              <a:rPr lang="ko-KR" altLang="en-US" dirty="0"/>
              <a:t>하는 방법에 적용</a:t>
            </a:r>
            <a:endParaRPr lang="en-US" altLang="ko-KR" dirty="0"/>
          </a:p>
          <a:p>
            <a:pPr lvl="2"/>
            <a:endParaRPr lang="en-US" altLang="ko-Kore-KR" dirty="0"/>
          </a:p>
          <a:p>
            <a:r>
              <a:rPr lang="en-US" altLang="ko-Kore-KR" dirty="0"/>
              <a:t>Mixer-TTS</a:t>
            </a:r>
            <a:r>
              <a:rPr lang="ko-Kore-KR" altLang="en-US" dirty="0"/>
              <a:t> </a:t>
            </a:r>
            <a:r>
              <a:rPr lang="en-US" altLang="ko-Kore-KR" dirty="0"/>
              <a:t>vs Conformer-based FastSpeech2</a:t>
            </a:r>
          </a:p>
          <a:p>
            <a:pPr lvl="1"/>
            <a:r>
              <a:rPr lang="ko-Kore-KR" altLang="en-US" dirty="0"/>
              <a:t>실험을 좀 더 해봐야 겠지만</a:t>
            </a:r>
            <a:r>
              <a:rPr lang="en-US" altLang="ko-Kore-KR" dirty="0"/>
              <a:t>, </a:t>
            </a:r>
            <a:r>
              <a:rPr lang="en-US" altLang="ko-KR" dirty="0"/>
              <a:t>(</a:t>
            </a:r>
            <a:r>
              <a:rPr lang="ko-KR" altLang="en-US" dirty="0"/>
              <a:t>환경 맞춰서</a:t>
            </a:r>
            <a:r>
              <a:rPr lang="en-US" altLang="ko-KR" dirty="0"/>
              <a:t>)</a:t>
            </a:r>
            <a:endParaRPr lang="en-US" altLang="ko-Kore-KR" dirty="0"/>
          </a:p>
          <a:p>
            <a:pPr lvl="1"/>
            <a:r>
              <a:rPr lang="en-US" altLang="ko-Kore-KR" dirty="0"/>
              <a:t>FastSpeech2 </a:t>
            </a:r>
            <a:r>
              <a:rPr lang="ko-Kore-KR" altLang="en-US" dirty="0"/>
              <a:t>기준으로 비슷한 크기에</a:t>
            </a:r>
            <a:r>
              <a:rPr lang="en-US" altLang="ko-Kore-KR" dirty="0"/>
              <a:t>, </a:t>
            </a:r>
            <a:r>
              <a:rPr lang="ko-Kore-KR" altLang="en-US" dirty="0"/>
              <a:t>좀 더 좋은 성능을 낼 수 있는 </a:t>
            </a:r>
            <a:r>
              <a:rPr lang="en-US" altLang="ko-Kore-KR" dirty="0"/>
              <a:t>Mixer TTS</a:t>
            </a:r>
          </a:p>
          <a:p>
            <a:pPr lvl="1"/>
            <a:r>
              <a:rPr lang="ko-Kore-KR" altLang="en-US" dirty="0"/>
              <a:t>한국어로 </a:t>
            </a:r>
            <a:r>
              <a:rPr lang="en-US" altLang="ko-Kore-KR" dirty="0"/>
              <a:t>Mixer TTS</a:t>
            </a:r>
            <a:r>
              <a:rPr lang="ko-Kore-KR" altLang="en-US" dirty="0"/>
              <a:t>를 훈련해볼 계획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48055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F802A-299D-644F-B508-82650653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Mixer-TTS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E6809-3814-3C4A-8A8E-83506EDC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Mixer-TTS: Non-Autoregressive, Fast and Compact Text-To-Speech Model Conditioned on Language Model Embeddings</a:t>
            </a:r>
          </a:p>
          <a:p>
            <a:r>
              <a:rPr kumimoji="1" lang="en-US" altLang="ko-Kore-KR" dirty="0"/>
              <a:t>Nvidia</a:t>
            </a:r>
          </a:p>
          <a:p>
            <a:r>
              <a:rPr kumimoji="1" lang="ko-Kore-KR" altLang="en-US" dirty="0">
                <a:hlinkClick r:id="rId3"/>
              </a:rPr>
              <a:t>논문</a:t>
            </a:r>
            <a:r>
              <a:rPr lang="ko-KR" altLang="en-US" dirty="0">
                <a:hlinkClick r:id="rId3"/>
              </a:rPr>
              <a:t>링크</a:t>
            </a:r>
            <a:endParaRPr lang="en-US" altLang="ko-KR" dirty="0"/>
          </a:p>
          <a:p>
            <a:r>
              <a:rPr lang="en-US" altLang="ko-KR" dirty="0"/>
              <a:t>ICASSP 2022 accepted</a:t>
            </a:r>
          </a:p>
          <a:p>
            <a:r>
              <a:rPr lang="en-US" altLang="ko-KR" dirty="0"/>
              <a:t>Nemo</a:t>
            </a:r>
            <a:r>
              <a:rPr lang="ko-KR" altLang="en-US" dirty="0"/>
              <a:t>에 올라와있는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11318-EACA-2440-9CEB-0D677185C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7F6FCA-36A7-4F4C-8B8B-BA4A2DD64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1988840"/>
            <a:ext cx="3135832" cy="3888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C9D90-7BF1-F542-B13F-8341CB413AE4}"/>
              </a:ext>
            </a:extLst>
          </p:cNvPr>
          <p:cNvSpPr txBox="1"/>
          <p:nvPr/>
        </p:nvSpPr>
        <p:spPr>
          <a:xfrm>
            <a:off x="6144616" y="5905077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Mixer TTS Pipeline (</a:t>
            </a:r>
            <a:r>
              <a:rPr kumimoji="1" lang="ko-Kore-KR" altLang="en-US" dirty="0"/>
              <a:t>논문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Fig1)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5529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Vision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제안된 </a:t>
            </a:r>
            <a:r>
              <a:rPr kumimoji="1" lang="en-US" altLang="ko-KR" dirty="0"/>
              <a:t>Mixer-MLP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TTS</a:t>
            </a:r>
            <a:r>
              <a:rPr kumimoji="1" lang="ko-KR" altLang="en-US" dirty="0"/>
              <a:t>에 적용</a:t>
            </a:r>
            <a:endParaRPr lang="en-US" altLang="ko-KR" dirty="0"/>
          </a:p>
          <a:p>
            <a:pPr lvl="1"/>
            <a:r>
              <a:rPr kumimoji="1" lang="ko-KR" altLang="en-US" dirty="0"/>
              <a:t>작은 사이즈의 모델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간단한 연산으로 좋은 성능</a:t>
            </a:r>
            <a:endParaRPr kumimoji="1" lang="en-US" altLang="ko-KR" dirty="0"/>
          </a:p>
          <a:p>
            <a:r>
              <a:rPr lang="en-US" altLang="ko-KR" dirty="0"/>
              <a:t>Unsupervised Aligner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kumimoji="1" lang="en-US" altLang="ko-KR" dirty="0"/>
          </a:p>
          <a:p>
            <a:r>
              <a:rPr kumimoji="1" lang="en-US" altLang="ko-Kore-KR" dirty="0"/>
              <a:t>LM embedding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사용해서 </a:t>
            </a:r>
            <a:r>
              <a:rPr kumimoji="1" lang="en-US" altLang="ko-KR" dirty="0"/>
              <a:t>prosody modeling</a:t>
            </a:r>
            <a:r>
              <a:rPr lang="ko-KR" altLang="en-US" dirty="0"/>
              <a:t>의 성능을 높이고자 함</a:t>
            </a:r>
            <a:endParaRPr lang="en-US" altLang="ko-KR" dirty="0"/>
          </a:p>
          <a:p>
            <a:pPr lvl="1"/>
            <a:r>
              <a:rPr kumimoji="1" lang="ko-KR" altLang="en-US" dirty="0"/>
              <a:t>기존에 제시된 </a:t>
            </a:r>
            <a:r>
              <a:rPr lang="en-US" altLang="ko-KR" dirty="0"/>
              <a:t>explicit pitch extractor</a:t>
            </a:r>
            <a:r>
              <a:rPr lang="ko-KR" altLang="en-US" dirty="0"/>
              <a:t>와</a:t>
            </a:r>
            <a:endParaRPr lang="en-US" altLang="ko-KR" dirty="0"/>
          </a:p>
          <a:p>
            <a:pPr lvl="1"/>
            <a:r>
              <a:rPr lang="ko-KR" altLang="en-US" dirty="0"/>
              <a:t>역시 기존에 제시된 </a:t>
            </a:r>
            <a:r>
              <a:rPr lang="en-US" altLang="ko-KR" dirty="0"/>
              <a:t>TTS prosody modeling</a:t>
            </a:r>
            <a:r>
              <a:rPr lang="ko-KR" altLang="en-US" dirty="0"/>
              <a:t>에서 </a:t>
            </a:r>
            <a:r>
              <a:rPr lang="en-US" altLang="ko-KR" dirty="0"/>
              <a:t>LM embedding</a:t>
            </a:r>
            <a:r>
              <a:rPr lang="ko-KR" altLang="en-US" dirty="0"/>
              <a:t>을 </a:t>
            </a:r>
            <a:r>
              <a:rPr lang="en-US" altLang="ko-KR" dirty="0"/>
              <a:t>context</a:t>
            </a:r>
            <a:r>
              <a:rPr lang="ko-KR" altLang="en-US" dirty="0"/>
              <a:t>로 넣어주는 것을 </a:t>
            </a:r>
            <a:r>
              <a:rPr lang="en-US" altLang="ko-KR" dirty="0"/>
              <a:t>combine</a:t>
            </a:r>
          </a:p>
          <a:p>
            <a:pPr lvl="1">
              <a:buFont typeface="Symbol" pitchFamily="2" charset="2"/>
              <a:buChar char="Þ"/>
            </a:pPr>
            <a:r>
              <a:rPr lang="en-US" altLang="ko-KR" dirty="0"/>
              <a:t>Mixer-TTS X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r>
              <a:rPr lang="en-US" altLang="ko-Kore-KR" sz="1800" dirty="0"/>
              <a:t>Mixer-TTS basic version (without LM embedding)</a:t>
            </a:r>
          </a:p>
          <a:p>
            <a:pPr lvl="1"/>
            <a:r>
              <a:rPr lang="en-US" altLang="ko-Kore-KR" sz="1600" dirty="0"/>
              <a:t>Parameter </a:t>
            </a:r>
            <a:r>
              <a:rPr lang="ko-Kore-KR" altLang="en-US" sz="1600" dirty="0"/>
              <a:t>개수 </a:t>
            </a:r>
            <a:r>
              <a:rPr lang="en-US" altLang="ko-Kore-KR" sz="1600" dirty="0"/>
              <a:t>1</a:t>
            </a:r>
            <a:r>
              <a:rPr lang="en-US" altLang="ko-KR" sz="1600" dirty="0"/>
              <a:t>9.2M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</a:t>
            </a:r>
            <a:r>
              <a:rPr lang="en-US" altLang="ko-KR" sz="1600" dirty="0"/>
              <a:t>MOS 4.06</a:t>
            </a:r>
            <a:r>
              <a:rPr lang="ko-KR" altLang="en-US" sz="1600" dirty="0"/>
              <a:t>을 달성</a:t>
            </a:r>
            <a:endParaRPr lang="en-US" altLang="ko-KR" sz="1600" dirty="0"/>
          </a:p>
          <a:p>
            <a:pPr lvl="2"/>
            <a:r>
              <a:rPr lang="en-US" altLang="ko-Kore-KR" sz="1400" dirty="0" err="1"/>
              <a:t>FastPitch</a:t>
            </a:r>
            <a:r>
              <a:rPr lang="en-US" altLang="ko-Kore-KR" sz="1400" dirty="0"/>
              <a:t> : 45M parameters, MOS 4.05 / FastSpeech2 : 27M parameters</a:t>
            </a:r>
          </a:p>
          <a:p>
            <a:r>
              <a:rPr lang="en-US" altLang="ko-Kore-KR" sz="1800" dirty="0"/>
              <a:t>Mixer-TTS X (extended version</a:t>
            </a:r>
            <a:r>
              <a:rPr lang="en-US" altLang="ko-KR" sz="1800" dirty="0"/>
              <a:t>, with LM embedding</a:t>
            </a:r>
            <a:r>
              <a:rPr lang="en-US" altLang="ko-Kore-KR" sz="1800" dirty="0"/>
              <a:t>)</a:t>
            </a:r>
          </a:p>
          <a:p>
            <a:pPr lvl="1"/>
            <a:r>
              <a:rPr lang="en-US" altLang="ko-Kore-KR" sz="1600" dirty="0"/>
              <a:t>Parameter </a:t>
            </a:r>
            <a:r>
              <a:rPr lang="ko-Kore-KR" altLang="en-US" sz="1600" dirty="0"/>
              <a:t>개수 </a:t>
            </a:r>
            <a:r>
              <a:rPr lang="en-US" altLang="ko-KR" sz="1600" dirty="0"/>
              <a:t>24M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</a:t>
            </a:r>
            <a:r>
              <a:rPr lang="en-US" altLang="ko-Kore-KR" sz="1600" dirty="0"/>
              <a:t>MOS 4.11</a:t>
            </a:r>
            <a:r>
              <a:rPr lang="ko-Kore-KR" altLang="en-US" sz="1600" dirty="0"/>
              <a:t>을 달성</a:t>
            </a:r>
            <a:endParaRPr kumimoji="1" lang="ko-Kore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AC6A8-E278-4E4E-BBFA-9629CB7F30FA}"/>
              </a:ext>
            </a:extLst>
          </p:cNvPr>
          <p:cNvSpPr txBox="1"/>
          <p:nvPr/>
        </p:nvSpPr>
        <p:spPr>
          <a:xfrm>
            <a:off x="5529064" y="6000244"/>
            <a:ext cx="475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900" b="0" dirty="0"/>
              <a:t>Mixer-TTS, Mixer-TTS X</a:t>
            </a:r>
            <a:r>
              <a:rPr lang="en-US" altLang="ko-KR" sz="900" b="0" dirty="0"/>
              <a:t>, </a:t>
            </a:r>
            <a:r>
              <a:rPr lang="en-US" altLang="ko-Kore-KR" sz="900" b="0" dirty="0" err="1"/>
              <a:t>FastPitch</a:t>
            </a:r>
            <a:r>
              <a:rPr lang="ko-Kore-KR" altLang="en-US" sz="900" b="0" dirty="0"/>
              <a:t>의 </a:t>
            </a:r>
            <a:r>
              <a:rPr lang="en-US" altLang="ko-Kore-KR" sz="900" b="0" dirty="0"/>
              <a:t>parameter</a:t>
            </a:r>
            <a:r>
              <a:rPr lang="ko-Kore-KR" altLang="en-US" sz="900" b="0" dirty="0"/>
              <a:t>개수는 본 논문에서 제시한 개수</a:t>
            </a:r>
            <a:r>
              <a:rPr lang="en-US" altLang="ko-Kore-KR" sz="900" b="0" dirty="0"/>
              <a:t>,</a:t>
            </a:r>
          </a:p>
          <a:p>
            <a:r>
              <a:rPr lang="en-US" altLang="ko-Kore-KR" sz="900" b="0" dirty="0"/>
              <a:t>FastSpeech2</a:t>
            </a:r>
            <a:r>
              <a:rPr lang="ko-Kore-KR" altLang="en-US" sz="900" b="0" dirty="0"/>
              <a:t>의 </a:t>
            </a:r>
            <a:r>
              <a:rPr lang="en-US" altLang="ko-Kore-KR" sz="900" b="0" dirty="0"/>
              <a:t>parameter</a:t>
            </a:r>
            <a:r>
              <a:rPr lang="ko-Kore-KR" altLang="en-US" sz="900" b="0" dirty="0"/>
              <a:t>개수는</a:t>
            </a:r>
            <a:r>
              <a:rPr lang="en-US" altLang="ko-Kore-KR" sz="900" b="0" dirty="0"/>
              <a:t> FastSpeech2</a:t>
            </a:r>
            <a:r>
              <a:rPr lang="ko-Kore-KR" altLang="en-US" sz="900" b="0" dirty="0"/>
              <a:t>논문에서 제시한 개수</a:t>
            </a:r>
            <a:endParaRPr lang="en-US" altLang="ko-Kore-KR" sz="900" b="0" dirty="0"/>
          </a:p>
          <a:p>
            <a:r>
              <a:rPr lang="en-US" altLang="ko-Kore-KR" sz="900" b="0" dirty="0"/>
              <a:t>FastSpeech2</a:t>
            </a:r>
            <a:r>
              <a:rPr lang="ko-Kore-KR" altLang="en-US" sz="900" b="0" dirty="0"/>
              <a:t>의 경우</a:t>
            </a:r>
            <a:r>
              <a:rPr lang="en-US" altLang="ko-KR" sz="900" b="0" dirty="0"/>
              <a:t>, </a:t>
            </a:r>
            <a:r>
              <a:rPr lang="ko-KR" altLang="en-US" sz="900" b="0" dirty="0"/>
              <a:t>논문 기준으로 같은 조건에서 실험된 점수가 없어서 적지 않음</a:t>
            </a:r>
            <a:endParaRPr lang="ko-Kore-KR" altLang="en-US" sz="900" b="0" dirty="0"/>
          </a:p>
          <a:p>
            <a:endParaRPr kumimoji="1" lang="ko-Kore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432E-D1E1-8848-8DB1-259D247B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Model Architecture</a:t>
            </a:r>
            <a:endParaRPr kumimoji="1" lang="ko-Kore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BFA2AC9-9011-434E-A911-7990B6A025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3" y="1143000"/>
            <a:ext cx="4285106" cy="5257800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5D175CB-AEE0-463B-C4FA-B5929A386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sz="2000" dirty="0">
                <a:solidFill>
                  <a:srgbClr val="FF7C80"/>
                </a:solidFill>
              </a:rPr>
              <a:t>Ground truth extraction</a:t>
            </a:r>
          </a:p>
          <a:p>
            <a:pPr lvl="1"/>
            <a:r>
              <a:rPr lang="en-US" sz="1600" dirty="0"/>
              <a:t>Mel-to-text aligner</a:t>
            </a:r>
          </a:p>
          <a:p>
            <a:pPr lvl="1"/>
            <a:r>
              <a:rPr lang="en-US" sz="1600" dirty="0"/>
              <a:t>Pitch extractor</a:t>
            </a:r>
          </a:p>
          <a:p>
            <a:r>
              <a:rPr lang="en-US" sz="2000" dirty="0"/>
              <a:t>TTS-pipeline</a:t>
            </a:r>
          </a:p>
          <a:p>
            <a:pPr lvl="1"/>
            <a:r>
              <a:rPr lang="en-US" sz="1600" dirty="0"/>
              <a:t>Encoder</a:t>
            </a:r>
            <a:r>
              <a:rPr lang="ko-KR" altLang="en-US" sz="1600" dirty="0"/>
              <a:t>와 </a:t>
            </a:r>
            <a:r>
              <a:rPr lang="en-US" altLang="ko-KR" sz="1600" dirty="0"/>
              <a:t>Decoder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Transformer</a:t>
            </a:r>
            <a:r>
              <a:rPr lang="ko-KR" altLang="en-US" sz="1600" dirty="0"/>
              <a:t>에서 </a:t>
            </a:r>
            <a:r>
              <a:rPr lang="en-US" altLang="ko-KR" sz="1600" dirty="0">
                <a:solidFill>
                  <a:srgbClr val="0000FF"/>
                </a:solidFill>
              </a:rPr>
              <a:t>Mixer-TTS block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대체</a:t>
            </a:r>
            <a:endParaRPr lang="en-US" sz="1600" dirty="0"/>
          </a:p>
          <a:p>
            <a:r>
              <a:rPr lang="ko-KR" altLang="en-US" sz="2000" dirty="0" err="1">
                <a:solidFill>
                  <a:srgbClr val="92D050"/>
                </a:solidFill>
              </a:rPr>
              <a:t>언어모델</a:t>
            </a:r>
            <a:r>
              <a:rPr lang="ko-KR" altLang="en-US" sz="2000" dirty="0">
                <a:solidFill>
                  <a:srgbClr val="92D050"/>
                </a:solidFill>
              </a:rPr>
              <a:t> </a:t>
            </a:r>
            <a:r>
              <a:rPr lang="en-US" altLang="ko-KR" sz="2000" dirty="0">
                <a:solidFill>
                  <a:srgbClr val="92D050"/>
                </a:solidFill>
              </a:rPr>
              <a:t>embedding</a:t>
            </a:r>
            <a:r>
              <a:rPr lang="ko-KR" altLang="en-US" sz="2000" dirty="0">
                <a:solidFill>
                  <a:srgbClr val="92D050"/>
                </a:solidFill>
              </a:rPr>
              <a:t> 넣는 부분</a:t>
            </a:r>
            <a:endParaRPr lang="en-US" altLang="ko-KR" sz="2000" dirty="0">
              <a:solidFill>
                <a:srgbClr val="92D050"/>
              </a:solidFill>
            </a:endParaRPr>
          </a:p>
          <a:p>
            <a:pPr lvl="1"/>
            <a:r>
              <a:rPr lang="en-US" sz="1600" dirty="0"/>
              <a:t>LM embedding</a:t>
            </a:r>
            <a:r>
              <a:rPr lang="ko-KR" altLang="en-US" sz="1600" dirty="0"/>
              <a:t>을 넣으면 </a:t>
            </a:r>
            <a:r>
              <a:rPr lang="en-US" altLang="ko-KR" sz="1600" dirty="0"/>
              <a:t> extended Mixer-TTS </a:t>
            </a:r>
          </a:p>
          <a:p>
            <a:pPr lvl="1"/>
            <a:r>
              <a:rPr lang="en-US" altLang="ko-KR" sz="1600" dirty="0"/>
              <a:t>Pretrained</a:t>
            </a:r>
            <a:r>
              <a:rPr lang="ko-KR" altLang="en-US" sz="1600" dirty="0"/>
              <a:t> </a:t>
            </a:r>
            <a:r>
              <a:rPr lang="en-US" altLang="ko-KR" sz="1600" dirty="0"/>
              <a:t>LM</a:t>
            </a:r>
            <a:r>
              <a:rPr lang="ko-KR" altLang="en-US" sz="1600" dirty="0"/>
              <a:t>을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논문에서는 </a:t>
            </a:r>
            <a:r>
              <a:rPr lang="en-US" altLang="ko-KR" sz="1600" dirty="0"/>
              <a:t>ALBERT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</a:t>
            </a:r>
            <a:endParaRPr 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755DEA-1154-8642-9231-B864578CB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33ED27-0D0A-E746-B759-6C5722B7D42D}"/>
              </a:ext>
            </a:extLst>
          </p:cNvPr>
          <p:cNvSpPr/>
          <p:nvPr/>
        </p:nvSpPr>
        <p:spPr bwMode="auto">
          <a:xfrm>
            <a:off x="2288704" y="2708920"/>
            <a:ext cx="864096" cy="36004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6A8355-1038-9646-A323-65D63C8357B6}"/>
              </a:ext>
            </a:extLst>
          </p:cNvPr>
          <p:cNvSpPr/>
          <p:nvPr/>
        </p:nvSpPr>
        <p:spPr bwMode="auto">
          <a:xfrm>
            <a:off x="2072680" y="5301208"/>
            <a:ext cx="864096" cy="36004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60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AA42-7279-6146-B841-AEDA1EF7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Model Architecture – Ground Truth extraction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F9CEC-4B6E-EB4C-B5A5-D05E1626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Mel-text aligner</a:t>
            </a:r>
          </a:p>
          <a:p>
            <a:pPr lvl="1"/>
            <a:r>
              <a:rPr lang="en-US" altLang="ko-KR" dirty="0"/>
              <a:t>Unsupervised aligner</a:t>
            </a:r>
          </a:p>
          <a:p>
            <a:pPr lvl="2"/>
            <a:r>
              <a:rPr lang="en-US" altLang="ko-KR" dirty="0"/>
              <a:t>Text</a:t>
            </a:r>
            <a:r>
              <a:rPr lang="ko-KR" altLang="en-US" dirty="0"/>
              <a:t>와 </a:t>
            </a:r>
            <a:r>
              <a:rPr lang="en-US" altLang="ko-KR" dirty="0" err="1"/>
              <a:t>mel</a:t>
            </a:r>
            <a:r>
              <a:rPr lang="en-US" altLang="ko-KR" dirty="0"/>
              <a:t>-spectrogram</a:t>
            </a:r>
            <a:r>
              <a:rPr lang="ko-KR" altLang="en-US" dirty="0"/>
              <a:t>을 </a:t>
            </a:r>
            <a:r>
              <a:rPr lang="en-US" altLang="ko-KR" dirty="0"/>
              <a:t>encode</a:t>
            </a:r>
            <a:r>
              <a:rPr lang="ko-KR" altLang="en-US" dirty="0"/>
              <a:t>한 다음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/>
              <a:t>1D convolution -&gt; projection layer</a:t>
            </a:r>
          </a:p>
          <a:p>
            <a:pPr lvl="2"/>
            <a:r>
              <a:rPr lang="en-US" altLang="ko-KR" dirty="0"/>
              <a:t>L2 distance between encoded text and </a:t>
            </a:r>
            <a:r>
              <a:rPr lang="en-US" altLang="ko-KR" dirty="0" err="1"/>
              <a:t>mel</a:t>
            </a:r>
            <a:r>
              <a:rPr lang="en-US" altLang="ko-KR" dirty="0"/>
              <a:t>-spectrogram </a:t>
            </a:r>
            <a:r>
              <a:rPr lang="ko-KR" altLang="en-US" dirty="0" err="1"/>
              <a:t>초깃값으로</a:t>
            </a:r>
            <a:r>
              <a:rPr lang="ko-KR" altLang="en-US" dirty="0"/>
              <a:t> 보고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CTC loss</a:t>
            </a:r>
            <a:r>
              <a:rPr lang="ko-KR" altLang="en-US" dirty="0"/>
              <a:t>로 학습</a:t>
            </a:r>
            <a:endParaRPr lang="en-US" altLang="ko-KR" dirty="0"/>
          </a:p>
          <a:p>
            <a:pPr lvl="1"/>
            <a:r>
              <a:rPr lang="en-US" altLang="ko-Kore-KR" dirty="0">
                <a:hlinkClick r:id="rId3"/>
              </a:rPr>
              <a:t>One TTS alignment to Rule Them All</a:t>
            </a:r>
            <a:r>
              <a:rPr lang="en-US" altLang="ko-Kore-KR" dirty="0"/>
              <a:t> </a:t>
            </a:r>
            <a:r>
              <a:rPr lang="ko-KR" altLang="en-US" dirty="0"/>
              <a:t>논문에서 제안한 </a:t>
            </a:r>
            <a:r>
              <a:rPr lang="en-US" altLang="ko-KR" dirty="0"/>
              <a:t>aligner</a:t>
            </a:r>
          </a:p>
          <a:p>
            <a:pPr lvl="2"/>
            <a:r>
              <a:rPr lang="en-US" altLang="ko-Kore-KR" dirty="0"/>
              <a:t>Also ICASSP accepted </a:t>
            </a:r>
            <a:r>
              <a:rPr lang="en-US" altLang="ko-KR" dirty="0"/>
              <a:t>/ </a:t>
            </a:r>
            <a:r>
              <a:rPr lang="en-US" altLang="ko-Kore-KR" dirty="0"/>
              <a:t>Nvidia GTC 2022</a:t>
            </a:r>
            <a:r>
              <a:rPr lang="ko-Kore-KR" altLang="en-US" dirty="0"/>
              <a:t>에서</a:t>
            </a:r>
            <a:r>
              <a:rPr lang="ko-KR" altLang="en-US" dirty="0"/>
              <a:t> 소개</a:t>
            </a:r>
            <a:endParaRPr lang="en-US" altLang="ko-Kore-KR" dirty="0"/>
          </a:p>
          <a:p>
            <a:pPr marL="476250" lvl="1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Pitch</a:t>
            </a:r>
            <a:r>
              <a:rPr lang="en-US" altLang="ko-Kore-KR" dirty="0"/>
              <a:t> extractor</a:t>
            </a:r>
          </a:p>
          <a:p>
            <a:pPr lvl="1"/>
            <a:r>
              <a:rPr lang="en-US" altLang="ko-Kore-KR" dirty="0" err="1"/>
              <a:t>FastPitch</a:t>
            </a:r>
            <a:r>
              <a:rPr lang="ko-Kore-KR" altLang="en-US" dirty="0"/>
              <a:t>에서 사용한 방법</a:t>
            </a:r>
            <a:endParaRPr lang="en-US" altLang="ko-Kore-KR" dirty="0"/>
          </a:p>
          <a:p>
            <a:pPr lvl="1"/>
            <a:r>
              <a:rPr kumimoji="1" lang="en-US" altLang="ko-Kore-KR" dirty="0"/>
              <a:t>Ac</a:t>
            </a:r>
            <a:r>
              <a:rPr lang="en-US" altLang="ko-Kore-KR" dirty="0"/>
              <a:t>oustic periodicity detection using the accurate autocorrelation method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frame</a:t>
            </a:r>
            <a:r>
              <a:rPr lang="ko-KR" altLang="en-US" dirty="0"/>
              <a:t>별로 </a:t>
            </a:r>
            <a:r>
              <a:rPr lang="en-US" altLang="ko-KR" dirty="0"/>
              <a:t>F0</a:t>
            </a:r>
            <a:r>
              <a:rPr lang="ko-KR" altLang="en-US" dirty="0"/>
              <a:t>값을 구한 다음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kumimoji="1" lang="en-US" altLang="ko-Kore-KR" dirty="0"/>
              <a:t>Duration </a:t>
            </a:r>
            <a:r>
              <a:rPr kumimoji="1" lang="ko-KR" altLang="en-US" dirty="0"/>
              <a:t>별로 </a:t>
            </a:r>
            <a:r>
              <a:rPr lang="ko-KR" altLang="en-US" dirty="0"/>
              <a:t>평균 </a:t>
            </a:r>
            <a:r>
              <a:rPr lang="en-US" altLang="ko-KR" dirty="0"/>
              <a:t>F0</a:t>
            </a:r>
            <a:r>
              <a:rPr lang="ko-KR" altLang="en-US" dirty="0"/>
              <a:t>값을 구함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DAB9D9-1DAD-DC43-96D9-ED9DB1ED0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100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DEEE-6145-B947-B877-D9988C92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MLP-Mixer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92421-8400-BC40-99B1-70B1F6EA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원래</a:t>
            </a:r>
            <a:r>
              <a:rPr lang="ko-KR" altLang="en-US" dirty="0"/>
              <a:t> </a:t>
            </a:r>
            <a:r>
              <a:rPr lang="en-US" altLang="ko-KR" dirty="0"/>
              <a:t>idea </a:t>
            </a:r>
          </a:p>
          <a:p>
            <a:pPr lvl="1"/>
            <a:r>
              <a:rPr lang="en-US" altLang="ko-KR" dirty="0"/>
              <a:t>Vision</a:t>
            </a:r>
            <a:r>
              <a:rPr lang="ko-KR" altLang="en-US" dirty="0"/>
              <a:t>에서 </a:t>
            </a:r>
            <a:r>
              <a:rPr lang="en-US" altLang="ko-KR" dirty="0"/>
              <a:t>CNN</a:t>
            </a:r>
            <a:r>
              <a:rPr lang="ko-KR" altLang="en-US" dirty="0"/>
              <a:t>이나 </a:t>
            </a:r>
            <a:r>
              <a:rPr lang="en-US" altLang="ko-KR" dirty="0"/>
              <a:t>attention </a:t>
            </a:r>
            <a:r>
              <a:rPr lang="ko-KR" altLang="en-US" dirty="0"/>
              <a:t>알고리즘 말고</a:t>
            </a:r>
            <a:r>
              <a:rPr lang="en-US" altLang="ko-KR" dirty="0"/>
              <a:t>,</a:t>
            </a:r>
            <a:r>
              <a:rPr lang="ko-KR" altLang="en-US" dirty="0"/>
              <a:t> 가장 간단한 </a:t>
            </a:r>
            <a:r>
              <a:rPr lang="en-US" altLang="ko-KR" dirty="0"/>
              <a:t>MLP</a:t>
            </a:r>
            <a:r>
              <a:rPr lang="ko-KR" altLang="en-US" dirty="0"/>
              <a:t>로 그에 견줄만한 성능을 낸 방법</a:t>
            </a:r>
            <a:endParaRPr lang="en-US" altLang="ko-KR" dirty="0"/>
          </a:p>
          <a:p>
            <a:pPr lvl="2"/>
            <a:r>
              <a:rPr lang="en-US" altLang="ko-KR" dirty="0"/>
              <a:t>Mixer</a:t>
            </a:r>
            <a:r>
              <a:rPr lang="ko-KR" altLang="en-US" dirty="0"/>
              <a:t>에서 수행되는 연산들은 </a:t>
            </a:r>
            <a:r>
              <a:rPr lang="en-US" altLang="ko-KR" dirty="0"/>
              <a:t>matrix multiplication, shape</a:t>
            </a:r>
            <a:r>
              <a:rPr lang="ko-KR" altLang="en-US" dirty="0"/>
              <a:t>변경</a:t>
            </a:r>
            <a:r>
              <a:rPr lang="en-US" altLang="ko-KR" dirty="0"/>
              <a:t>, scalar nonlinearity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2"/>
            <a:r>
              <a:rPr lang="ko-KR" altLang="en-US" dirty="0"/>
              <a:t>이렇게 간단한 연산만 수행</a:t>
            </a:r>
            <a:endParaRPr lang="en-US" altLang="ko-KR" dirty="0"/>
          </a:p>
          <a:p>
            <a:pPr lvl="1"/>
            <a:r>
              <a:rPr lang="ko-KR" altLang="en-US" dirty="0"/>
              <a:t>해당 방법으로 </a:t>
            </a:r>
            <a:r>
              <a:rPr lang="en-US" altLang="ko-KR" dirty="0"/>
              <a:t>Large dataset</a:t>
            </a:r>
            <a:r>
              <a:rPr lang="ko-KR" altLang="en-US" dirty="0"/>
              <a:t>에 </a:t>
            </a:r>
            <a:r>
              <a:rPr lang="en-US" altLang="ko-KR" dirty="0"/>
              <a:t>pretrain</a:t>
            </a:r>
            <a:r>
              <a:rPr lang="ko-KR" altLang="en-US" dirty="0"/>
              <a:t> </a:t>
            </a:r>
            <a:r>
              <a:rPr lang="en-US" altLang="ko-KR" dirty="0"/>
              <a:t>-&gt; downstream</a:t>
            </a:r>
            <a:r>
              <a:rPr lang="ko-KR" altLang="en-US" dirty="0"/>
              <a:t>에 </a:t>
            </a:r>
            <a:r>
              <a:rPr lang="en-US" altLang="ko-KR" dirty="0"/>
              <a:t>finetuning </a:t>
            </a:r>
            <a:r>
              <a:rPr lang="ko-KR" altLang="en-US" dirty="0"/>
              <a:t>했을 때 성능 향상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가지 종류의 </a:t>
            </a:r>
            <a:r>
              <a:rPr lang="en-US" altLang="ko-KR" dirty="0"/>
              <a:t>MLP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Channel mixing : </a:t>
            </a:r>
            <a:r>
              <a:rPr lang="ko-KR" altLang="en-US" dirty="0"/>
              <a:t>하나의 주어진 </a:t>
            </a:r>
            <a:r>
              <a:rPr lang="en-US" altLang="ko-KR" dirty="0"/>
              <a:t>spatial location</a:t>
            </a:r>
            <a:r>
              <a:rPr lang="ko-KR" altLang="en-US" dirty="0"/>
              <a:t>에서의 </a:t>
            </a:r>
            <a:r>
              <a:rPr lang="en-US" altLang="ko-KR" dirty="0"/>
              <a:t>Feature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mix</a:t>
            </a:r>
          </a:p>
          <a:p>
            <a:pPr lvl="2"/>
            <a:r>
              <a:rPr lang="en-US" altLang="ko-KR" dirty="0"/>
              <a:t>Patch mixing : </a:t>
            </a:r>
            <a:r>
              <a:rPr lang="ko-KR" altLang="en-US" dirty="0"/>
              <a:t>서로 다른 </a:t>
            </a:r>
            <a:r>
              <a:rPr lang="en-US" altLang="ko-KR" dirty="0"/>
              <a:t>spatial location </a:t>
            </a:r>
            <a:r>
              <a:rPr lang="ko-KR" altLang="en-US" dirty="0"/>
              <a:t>간의 </a:t>
            </a:r>
            <a:r>
              <a:rPr lang="en-US" altLang="ko-KR" dirty="0"/>
              <a:t>feature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DECB8-1ED8-2D44-BB43-10A7FF054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C72A1-000F-F344-82DB-1E2BE5B81CED}"/>
              </a:ext>
            </a:extLst>
          </p:cNvPr>
          <p:cNvSpPr txBox="1"/>
          <p:nvPr/>
        </p:nvSpPr>
        <p:spPr>
          <a:xfrm>
            <a:off x="4736976" y="6512180"/>
            <a:ext cx="4133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>
                <a:hlinkClick r:id="rId2"/>
              </a:rPr>
              <a:t>MLP-Mixer : An all-MLP Architecture for Vision</a:t>
            </a:r>
            <a:endParaRPr lang="en-US" altLang="ko-Kore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831E4-ACD0-784C-A1B9-958446F40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76" y="4532697"/>
            <a:ext cx="1165994" cy="1768941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AF8855-15C5-6646-8AA6-C3EF5ABB5D95}"/>
              </a:ext>
            </a:extLst>
          </p:cNvPr>
          <p:cNvGrpSpPr/>
          <p:nvPr/>
        </p:nvGrpSpPr>
        <p:grpSpPr>
          <a:xfrm>
            <a:off x="376704" y="4760214"/>
            <a:ext cx="7224117" cy="1756894"/>
            <a:chOff x="376704" y="4760214"/>
            <a:chExt cx="7224117" cy="1756894"/>
          </a:xfrm>
        </p:grpSpPr>
        <p:pic>
          <p:nvPicPr>
            <p:cNvPr id="6" name="내용 개체 틀 5">
              <a:extLst>
                <a:ext uri="{FF2B5EF4-FFF2-40B4-BE49-F238E27FC236}">
                  <a16:creationId xmlns:a16="http://schemas.microsoft.com/office/drawing/2014/main" id="{9366D351-F812-0B4C-BAB8-C12DA48A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6704" y="4760214"/>
              <a:ext cx="7224117" cy="1449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740AA8-F368-8B4D-B2BF-C72793618F14}"/>
                </a:ext>
              </a:extLst>
            </p:cNvPr>
            <p:cNvSpPr/>
            <p:nvPr/>
          </p:nvSpPr>
          <p:spPr bwMode="auto">
            <a:xfrm>
              <a:off x="3080792" y="5373216"/>
              <a:ext cx="504056" cy="619984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30FD50-FE1B-C24C-887F-69F9BB64D155}"/>
                </a:ext>
              </a:extLst>
            </p:cNvPr>
            <p:cNvSpPr txBox="1"/>
            <p:nvPr/>
          </p:nvSpPr>
          <p:spPr>
            <a:xfrm>
              <a:off x="3080792" y="5943539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b="0" dirty="0"/>
                <a:t>Patch mixing</a:t>
              </a:r>
              <a:endParaRPr kumimoji="1" lang="ko-Kore-KR" altLang="en-US" sz="1000" b="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D15F264-E97B-484C-A3A0-B22C684F7C16}"/>
                </a:ext>
              </a:extLst>
            </p:cNvPr>
            <p:cNvSpPr/>
            <p:nvPr/>
          </p:nvSpPr>
          <p:spPr bwMode="auto">
            <a:xfrm>
              <a:off x="6072018" y="5273005"/>
              <a:ext cx="609174" cy="824424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ore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418F3-9386-8E41-B8CC-4BE8F21C2DC6}"/>
                </a:ext>
              </a:extLst>
            </p:cNvPr>
            <p:cNvSpPr txBox="1"/>
            <p:nvPr/>
          </p:nvSpPr>
          <p:spPr>
            <a:xfrm>
              <a:off x="5995184" y="6143594"/>
              <a:ext cx="1384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b="0" dirty="0"/>
                <a:t>Channel mixing</a:t>
              </a:r>
              <a:endParaRPr kumimoji="1" lang="ko-Kore-KR" altLang="en-US" sz="1000" b="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65D8CC-DA6D-CF4A-BB67-257421D91FB7}"/>
                </a:ext>
              </a:extLst>
            </p:cNvPr>
            <p:cNvSpPr txBox="1"/>
            <p:nvPr/>
          </p:nvSpPr>
          <p:spPr>
            <a:xfrm>
              <a:off x="488504" y="6209331"/>
              <a:ext cx="2371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MLP-Mixer Architecture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EAD261-61A5-214B-921E-676AC7B5204D}"/>
              </a:ext>
            </a:extLst>
          </p:cNvPr>
          <p:cNvGrpSpPr/>
          <p:nvPr/>
        </p:nvGrpSpPr>
        <p:grpSpPr>
          <a:xfrm>
            <a:off x="8782516" y="3274184"/>
            <a:ext cx="850900" cy="1026244"/>
            <a:chOff x="8602662" y="3204690"/>
            <a:chExt cx="850900" cy="102624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6F32463-0B8B-7C4C-8C22-3697D5B78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2662" y="3204690"/>
              <a:ext cx="850900" cy="8445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216A04-A0D6-8D41-8D31-C3147C8257D9}"/>
                </a:ext>
              </a:extLst>
            </p:cNvPr>
            <p:cNvSpPr txBox="1"/>
            <p:nvPr/>
          </p:nvSpPr>
          <p:spPr>
            <a:xfrm>
              <a:off x="8602662" y="4000102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900" b="0" dirty="0"/>
                <a:t>Patch</a:t>
              </a:r>
              <a:endParaRPr kumimoji="1" lang="ko-Kore-KR" altLang="en-US" sz="9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1504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E7325-7C49-9D40-9C5C-333D155A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Mixer TTS</a:t>
            </a:r>
            <a:endParaRPr kumimoji="1" lang="ko-Kore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A16C39E-9D6F-7C4A-ADAF-BC54974D85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0" y="1143000"/>
            <a:ext cx="3772471" cy="5257800"/>
          </a:xfrm>
          <a:prstGeom prst="rect">
            <a:avLst/>
          </a:prstGeo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AEEBE90-389C-397B-9A87-A8A51A93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sz="2000" dirty="0"/>
              <a:t>Time mix </a:t>
            </a:r>
          </a:p>
          <a:p>
            <a:pPr lvl="1"/>
            <a:r>
              <a:rPr lang="ko-KR" altLang="en-US" sz="1600" dirty="0"/>
              <a:t>원래 </a:t>
            </a:r>
            <a:r>
              <a:rPr lang="en-US" altLang="ko-KR" sz="1600" dirty="0"/>
              <a:t>MLP mixer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MLP</a:t>
            </a:r>
            <a:r>
              <a:rPr lang="ko-KR" altLang="en-US" sz="1600" dirty="0"/>
              <a:t>만을 사용하는데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TTS</a:t>
            </a:r>
            <a:r>
              <a:rPr lang="ko-KR" altLang="en-US" sz="1600" dirty="0"/>
              <a:t>에서 사용하기 위해 </a:t>
            </a:r>
            <a:r>
              <a:rPr lang="en-US" altLang="ko-KR" sz="1600" dirty="0"/>
              <a:t>1D CNN</a:t>
            </a:r>
            <a:r>
              <a:rPr lang="ko-KR" altLang="en-US" sz="1600" dirty="0"/>
              <a:t>을 사용</a:t>
            </a:r>
            <a:endParaRPr lang="en-US" altLang="ko-KR" sz="1600" dirty="0"/>
          </a:p>
          <a:p>
            <a:pPr lvl="1"/>
            <a:r>
              <a:rPr lang="en-US" sz="1600" dirty="0"/>
              <a:t>1D </a:t>
            </a:r>
            <a:r>
              <a:rPr lang="en-US" altLang="ko-KR" sz="1600" dirty="0"/>
              <a:t>depth wise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사용해서 </a:t>
            </a:r>
            <a:r>
              <a:rPr lang="en-US" altLang="ko-KR" sz="1600" dirty="0"/>
              <a:t>channel</a:t>
            </a:r>
            <a:r>
              <a:rPr lang="ko-KR" altLang="en-US" sz="1600" dirty="0"/>
              <a:t>을 늘리거나 줄이거나 하지 않음</a:t>
            </a:r>
            <a:r>
              <a:rPr lang="en-US" altLang="ko-KR" sz="1600" dirty="0"/>
              <a:t>.</a:t>
            </a:r>
            <a:endParaRPr lang="en-US" sz="1600" dirty="0"/>
          </a:p>
          <a:p>
            <a:r>
              <a:rPr lang="en-US" sz="2000" dirty="0"/>
              <a:t>Channel Mix </a:t>
            </a:r>
          </a:p>
          <a:p>
            <a:pPr lvl="1"/>
            <a:r>
              <a:rPr lang="ko-KR" altLang="en-US" sz="1600" dirty="0"/>
              <a:t>기존 </a:t>
            </a:r>
            <a:r>
              <a:rPr lang="en-US" altLang="ko-KR" sz="1600" dirty="0"/>
              <a:t>MLP mixer</a:t>
            </a:r>
            <a:r>
              <a:rPr lang="ko-KR" altLang="en-US" sz="1600" dirty="0"/>
              <a:t>와 동일하게 </a:t>
            </a:r>
            <a:r>
              <a:rPr lang="en-US" altLang="ko-KR" sz="1600" dirty="0"/>
              <a:t>MLP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첫번째 </a:t>
            </a:r>
            <a:r>
              <a:rPr lang="en-US" altLang="ko-KR" sz="1600" dirty="0"/>
              <a:t>layer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channel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늘리고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600" dirty="0"/>
              <a:t>두번째 </a:t>
            </a:r>
            <a:r>
              <a:rPr lang="en-US" altLang="ko-KR" sz="1600" dirty="0"/>
              <a:t>layer</a:t>
            </a:r>
            <a:r>
              <a:rPr lang="ko-KR" altLang="en-US" sz="1600" dirty="0"/>
              <a:t>에서는 줄이는 방식</a:t>
            </a:r>
            <a:endParaRPr lang="en-US" sz="1600" dirty="0"/>
          </a:p>
          <a:p>
            <a:r>
              <a:rPr lang="en-US" sz="2000" dirty="0"/>
              <a:t>Mixer TTS block</a:t>
            </a:r>
            <a:r>
              <a:rPr lang="ko-KR" altLang="en-US" sz="2000" dirty="0"/>
              <a:t>을 </a:t>
            </a:r>
            <a:r>
              <a:rPr lang="en-US" sz="2000" dirty="0"/>
              <a:t>Encoder</a:t>
            </a:r>
            <a:r>
              <a:rPr lang="ko-KR" altLang="en-US" sz="2000" dirty="0"/>
              <a:t>는 </a:t>
            </a:r>
            <a:r>
              <a:rPr lang="en-US" altLang="ko-KR" sz="2000" dirty="0"/>
              <a:t>6</a:t>
            </a:r>
            <a:r>
              <a:rPr lang="ko-KR" altLang="en-US" sz="2000" dirty="0"/>
              <a:t>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Decoder</a:t>
            </a:r>
            <a:r>
              <a:rPr lang="ko-KR" altLang="en-US" sz="2000" dirty="0"/>
              <a:t>는 </a:t>
            </a:r>
            <a:r>
              <a:rPr lang="en-US" altLang="ko-KR" sz="2000" dirty="0"/>
              <a:t>9</a:t>
            </a:r>
            <a:r>
              <a:rPr lang="ko-KR" altLang="en-US" sz="2000" dirty="0"/>
              <a:t>개로 구성</a:t>
            </a:r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F57E5-9A5A-CF40-824B-8F91BEBA1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900AE-7B44-7D4E-B55E-093AAD2CD1D0}"/>
              </a:ext>
            </a:extLst>
          </p:cNvPr>
          <p:cNvSpPr txBox="1"/>
          <p:nvPr/>
        </p:nvSpPr>
        <p:spPr>
          <a:xfrm>
            <a:off x="8073957" y="52529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870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058C3-C3FE-A54A-9C93-69D2604C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Extended Mixer-TTS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0E40D-468D-8842-AB66-53C736E5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Prosody modeling</a:t>
            </a:r>
            <a:r>
              <a:rPr lang="ko-Kore-KR" altLang="en-US" dirty="0"/>
              <a:t>의</a:t>
            </a:r>
            <a:r>
              <a:rPr lang="ko-KR" altLang="en-US" dirty="0"/>
              <a:t> 성능 향상을 위해 </a:t>
            </a:r>
            <a:r>
              <a:rPr lang="en-US" altLang="ko-KR" dirty="0"/>
              <a:t>context</a:t>
            </a:r>
            <a:r>
              <a:rPr lang="ko-KR" altLang="en-US" dirty="0"/>
              <a:t>로 </a:t>
            </a:r>
            <a:r>
              <a:rPr lang="ko-KR" altLang="en-US" dirty="0" err="1"/>
              <a:t>언어모델의</a:t>
            </a:r>
            <a:r>
              <a:rPr lang="ko-KR" altLang="en-US" dirty="0"/>
              <a:t> </a:t>
            </a:r>
            <a:r>
              <a:rPr lang="ko-KR" altLang="en-US" dirty="0" err="1"/>
              <a:t>임베딩을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kumimoji="1" lang="ko-KR" altLang="en-US" dirty="0"/>
              <a:t>논문에서는 </a:t>
            </a:r>
            <a:r>
              <a:rPr kumimoji="1" lang="en-US" altLang="ko-KR" dirty="0"/>
              <a:t>pretrained ALBERT(</a:t>
            </a:r>
            <a:r>
              <a:rPr lang="en-US" altLang="ko-KR" dirty="0"/>
              <a:t>Lite ver. of BERT)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Text tokenizer</a:t>
            </a:r>
            <a:r>
              <a:rPr lang="ko-Kore-KR" altLang="en-US" dirty="0"/>
              <a:t> </a:t>
            </a:r>
            <a:r>
              <a:rPr lang="en-US" altLang="ko-Kore-KR" dirty="0"/>
              <a:t>vs LM tokenizer</a:t>
            </a:r>
          </a:p>
          <a:p>
            <a:pPr lvl="1"/>
            <a:r>
              <a:rPr lang="en-US" altLang="ko-Kore-KR" dirty="0"/>
              <a:t>Text Tokenizer</a:t>
            </a:r>
          </a:p>
          <a:p>
            <a:pPr lvl="2"/>
            <a:r>
              <a:rPr lang="ko-Kore-KR" altLang="en-US" dirty="0"/>
              <a:t>모든 문자를 소문자로 바꾸고</a:t>
            </a:r>
            <a:r>
              <a:rPr lang="en-US" altLang="ko-Kore-KR" dirty="0"/>
              <a:t>, </a:t>
            </a:r>
            <a:r>
              <a:rPr lang="ko-Kore-KR" altLang="en-US" dirty="0"/>
              <a:t>유니코드가 아닌 것은 없앤 후</a:t>
            </a:r>
            <a:r>
              <a:rPr lang="en-US" altLang="ko-Kore-KR" dirty="0"/>
              <a:t>(</a:t>
            </a:r>
            <a:r>
              <a:rPr lang="ko-Kore-KR" altLang="en-US" dirty="0"/>
              <a:t>문장부호는 살림</a:t>
            </a:r>
            <a:r>
              <a:rPr lang="en-US" altLang="ko-Kore-KR" dirty="0"/>
              <a:t>)</a:t>
            </a:r>
          </a:p>
          <a:p>
            <a:pPr lvl="2"/>
            <a:r>
              <a:rPr lang="ko-Kore-KR" altLang="en-US" dirty="0"/>
              <a:t>자소단위로 나눔</a:t>
            </a:r>
            <a:endParaRPr lang="en-US" altLang="ko-Kore-KR" dirty="0"/>
          </a:p>
          <a:p>
            <a:pPr lvl="1"/>
            <a:r>
              <a:rPr lang="en-US" altLang="ko-Kore-KR" dirty="0"/>
              <a:t>Example)</a:t>
            </a:r>
          </a:p>
          <a:p>
            <a:pPr lvl="2"/>
            <a:r>
              <a:rPr lang="en-US" altLang="ko-KR" b="0" dirty="0"/>
              <a:t>“</a:t>
            </a:r>
            <a:r>
              <a:rPr lang="en" altLang="ko-Kore-KR" b="0" dirty="0"/>
              <a:t>The examination and testimony of </a:t>
            </a:r>
            <a:r>
              <a:rPr lang="en-US" altLang="ko-Kore-KR" b="0" dirty="0"/>
              <a:t>the experts enabled the commission to conclude    that five shots may have been fired,</a:t>
            </a:r>
            <a:r>
              <a:rPr lang="en-US" altLang="ko-KR" b="0" dirty="0"/>
              <a:t>”</a:t>
            </a:r>
            <a:endParaRPr lang="en" altLang="ko-Kore-KR" b="0" dirty="0"/>
          </a:p>
          <a:p>
            <a:pPr lvl="2"/>
            <a:r>
              <a:rPr lang="en-US" altLang="ko-Kore-KR" dirty="0"/>
              <a:t>Text tokenizer</a:t>
            </a:r>
          </a:p>
          <a:p>
            <a:pPr lvl="3">
              <a:buFont typeface="Symbol" pitchFamily="2" charset="2"/>
              <a:buChar char="Þ"/>
            </a:pPr>
            <a:r>
              <a:rPr lang="en" altLang="ko-Kore-KR" sz="1000" dirty="0"/>
              <a:t>['t', 'h', 'e', ' ', 'e', 'x', 'a', 'm', '</a:t>
            </a:r>
            <a:r>
              <a:rPr lang="en" altLang="ko-Kore-KR" sz="1000" dirty="0" err="1"/>
              <a:t>i</a:t>
            </a:r>
            <a:r>
              <a:rPr lang="en" altLang="ko-Kore-KR" sz="1000" dirty="0"/>
              <a:t>', 'n', 'a', 't', '</a:t>
            </a:r>
            <a:r>
              <a:rPr lang="en" altLang="ko-Kore-KR" sz="1000" dirty="0" err="1"/>
              <a:t>i</a:t>
            </a:r>
            <a:r>
              <a:rPr lang="en" altLang="ko-Kore-KR" sz="1000" dirty="0"/>
              <a:t>', 'o', 'n', ' ', 'a', 'n', 'd', ' ', 't', 'e', 's', 't', '</a:t>
            </a:r>
            <a:r>
              <a:rPr lang="en" altLang="ko-Kore-KR" sz="1000" dirty="0" err="1"/>
              <a:t>i</a:t>
            </a:r>
            <a:r>
              <a:rPr lang="en" altLang="ko-Kore-KR" sz="1000" dirty="0"/>
              <a:t>', 'm', 'o', 'n', 'y', ' ', 'o', 'f', ' ', 't', 'h', 'e', ' ', 'e', 'x', 'p', 'e', 'r', 't', 's', ' ', 'e', 'n', 'a', 'b', 'l', 'e', 'd', ' ', 't', 'h', 'e', ' ', 'c', 'o', 'm', 'm', '</a:t>
            </a:r>
            <a:r>
              <a:rPr lang="en" altLang="ko-Kore-KR" sz="1000" dirty="0" err="1"/>
              <a:t>i</a:t>
            </a:r>
            <a:r>
              <a:rPr lang="en" altLang="ko-Kore-KR" sz="1000" dirty="0"/>
              <a:t>', 's', 's', '</a:t>
            </a:r>
            <a:r>
              <a:rPr lang="en" altLang="ko-Kore-KR" sz="1000" dirty="0" err="1"/>
              <a:t>i</a:t>
            </a:r>
            <a:r>
              <a:rPr lang="en" altLang="ko-Kore-KR" sz="1000" dirty="0"/>
              <a:t>', 'o', 'n', ' ', 't', 'o', ' ', 'c', 'o', 'n', 'c', 'l', 'u', 'd', 'e', ' ', 't', 'h', 'a', 't', ' ', 'f', '</a:t>
            </a:r>
            <a:r>
              <a:rPr lang="en" altLang="ko-Kore-KR" sz="1000" dirty="0" err="1"/>
              <a:t>i</a:t>
            </a:r>
            <a:r>
              <a:rPr lang="en" altLang="ko-Kore-KR" sz="1000" dirty="0"/>
              <a:t>', 'v', 'e', ' ', 's', 'h', 'o', 't', 's', ' ', 'm', 'a', 'y', ' ', 'h', 'a', 'v', 'e', ' ', 'b', 'e', 'e', 'n', ' ', 'f', '</a:t>
            </a:r>
            <a:r>
              <a:rPr lang="en" altLang="ko-Kore-KR" sz="1000" dirty="0" err="1"/>
              <a:t>i</a:t>
            </a:r>
            <a:r>
              <a:rPr lang="en" altLang="ko-Kore-KR" sz="1000" dirty="0"/>
              <a:t>', 'r', 'e', 'd', ‘,’]</a:t>
            </a:r>
          </a:p>
          <a:p>
            <a:pPr lvl="2"/>
            <a:r>
              <a:rPr lang="en-US" altLang="ko-Kore-KR" dirty="0"/>
              <a:t>LM tokenizer</a:t>
            </a:r>
            <a:endParaRPr lang="en" altLang="ko-Kore-KR" sz="1000" dirty="0"/>
          </a:p>
          <a:p>
            <a:pPr lvl="3">
              <a:buFont typeface="Symbol" pitchFamily="2" charset="2"/>
              <a:buChar char="Þ"/>
            </a:pPr>
            <a:r>
              <a:rPr lang="en" altLang="ko-Kore-KR" sz="1200" dirty="0"/>
              <a:t>['▁the', '▁examination', '▁and', '▁testimony', '▁of', '▁the', '▁experts', '▁enabled', '▁the', '▁commission', '▁to', '▁conclude', '▁that', '▁five', '▁shots', '▁may', '▁have', '▁been', '▁fired', ',']</a:t>
            </a:r>
            <a:endParaRPr lang="en-US" altLang="ko-Kore-KR" dirty="0"/>
          </a:p>
          <a:p>
            <a:pPr lvl="1">
              <a:buFont typeface="Symbol" pitchFamily="2" charset="2"/>
              <a:buChar char="Þ"/>
            </a:pPr>
            <a:r>
              <a:rPr lang="ko-KR" altLang="en-US" dirty="0"/>
              <a:t>길이가 안 맞기 때문에 이 둘을 </a:t>
            </a:r>
            <a:r>
              <a:rPr lang="en-US" altLang="ko-KR" dirty="0"/>
              <a:t>align </a:t>
            </a:r>
            <a:r>
              <a:rPr lang="ko-KR" altLang="en-US" dirty="0"/>
              <a:t>해주기 위해 </a:t>
            </a:r>
            <a:r>
              <a:rPr lang="en-US" altLang="ko-KR" dirty="0"/>
              <a:t>single head self-attention</a:t>
            </a:r>
            <a:r>
              <a:rPr lang="ko-KR" altLang="en-US" dirty="0"/>
              <a:t>을 거침</a:t>
            </a:r>
            <a:endParaRPr lang="en-US" altLang="ko-KR" dirty="0"/>
          </a:p>
          <a:p>
            <a:pPr lvl="1">
              <a:buFont typeface="Symbol" pitchFamily="2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3C727-63CE-7141-A3BF-2E2867AB3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105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22D576D-7D99-5C07-A270-B0E099F8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en-US" altLang="ko-Kore-KR" dirty="0"/>
              <a:t>Extended Mixer-TTS</a:t>
            </a:r>
            <a:endParaRPr lang="en-US" dirty="0"/>
          </a:p>
        </p:txBody>
      </p:sp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1DA38437-295B-3547-9277-5343D4017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34183" y="1143000"/>
            <a:ext cx="4285106" cy="525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F6BC868-DAEB-7BBD-7455-E363D16DE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r>
              <a:rPr lang="en-US" sz="2000" dirty="0"/>
              <a:t>Mixer TTS </a:t>
            </a:r>
            <a:r>
              <a:rPr lang="en-US" sz="2000" dirty="0" err="1"/>
              <a:t>block을</a:t>
            </a:r>
            <a:r>
              <a:rPr lang="en-US" sz="2000" dirty="0"/>
              <a:t> </a:t>
            </a:r>
            <a:r>
              <a:rPr lang="en-US" sz="2000" dirty="0" err="1"/>
              <a:t>거친</a:t>
            </a:r>
            <a:r>
              <a:rPr lang="en-US" sz="2000" dirty="0"/>
              <a:t>                         text </a:t>
            </a:r>
            <a:r>
              <a:rPr lang="en-US" sz="2000" dirty="0" err="1"/>
              <a:t>embedding이</a:t>
            </a:r>
            <a:r>
              <a:rPr lang="en-US" sz="2000" dirty="0"/>
              <a:t> Q</a:t>
            </a:r>
          </a:p>
          <a:p>
            <a:r>
              <a:rPr lang="en-US" sz="2000" dirty="0"/>
              <a:t>LM </a:t>
            </a:r>
            <a:r>
              <a:rPr lang="en-US" altLang="ko-KR" sz="2000" dirty="0"/>
              <a:t>Embedding</a:t>
            </a:r>
            <a:r>
              <a:rPr lang="ko-KR" altLang="en-US" sz="2000" dirty="0"/>
              <a:t>이 </a:t>
            </a:r>
            <a:r>
              <a:rPr lang="en-US" altLang="ko-KR" sz="2000" dirty="0"/>
              <a:t>K,V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들어감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sz="2000" dirty="0" err="1"/>
              <a:t>Encoder의</a:t>
            </a:r>
            <a:r>
              <a:rPr lang="en-US" sz="2000" dirty="0"/>
              <a:t> </a:t>
            </a:r>
            <a:r>
              <a:rPr lang="en-US" sz="2000" dirty="0" err="1"/>
              <a:t>최종</a:t>
            </a:r>
            <a:r>
              <a:rPr lang="en-US" sz="2000" dirty="0"/>
              <a:t> </a:t>
            </a:r>
            <a:r>
              <a:rPr lang="en-US" sz="2000" dirty="0" err="1"/>
              <a:t>output은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Predicted pitch</a:t>
            </a:r>
          </a:p>
          <a:p>
            <a:pPr lvl="1"/>
            <a:r>
              <a:rPr lang="en-US" sz="1600" dirty="0"/>
              <a:t>Text embedding from encoder</a:t>
            </a:r>
            <a:r>
              <a:rPr lang="en-US" altLang="ko-KR" sz="1600" dirty="0"/>
              <a:t>(Mixer TTS)</a:t>
            </a:r>
            <a:endParaRPr lang="en-US" sz="1600" dirty="0"/>
          </a:p>
          <a:p>
            <a:pPr lvl="1"/>
            <a:r>
              <a:rPr lang="en-US" sz="1600" dirty="0"/>
              <a:t>Text-LM aligned attention value</a:t>
            </a:r>
          </a:p>
          <a:p>
            <a:pPr lvl="1"/>
            <a:r>
              <a:rPr lang="en-US" sz="1600" dirty="0"/>
              <a:t>3가지로 </a:t>
            </a:r>
            <a:r>
              <a:rPr lang="en-US" sz="1600" dirty="0" err="1"/>
              <a:t>구성</a:t>
            </a:r>
            <a:endParaRPr 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82538-7576-3E48-9706-BB5297ABD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213224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15672</TotalTime>
  <Words>1612</Words>
  <Application>Microsoft Macintosh PowerPoint</Application>
  <PresentationFormat>A4 용지(210x297mm)</PresentationFormat>
  <Paragraphs>209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Monotype Sorts</vt:lpstr>
      <vt:lpstr>Symbol</vt:lpstr>
      <vt:lpstr>Times New Roman</vt:lpstr>
      <vt:lpstr>Wingdings</vt:lpstr>
      <vt:lpstr>XcodeSourceControl</vt:lpstr>
      <vt:lpstr>Mixer-TTS Non-Autoregressive, Fast and Compact TTS Model Conditioned on Language Model Embeddings</vt:lpstr>
      <vt:lpstr>Mixer-TTS</vt:lpstr>
      <vt:lpstr>Overview</vt:lpstr>
      <vt:lpstr>Model Architecture</vt:lpstr>
      <vt:lpstr>Model Architecture – Ground Truth extraction</vt:lpstr>
      <vt:lpstr>MLP-Mixer</vt:lpstr>
      <vt:lpstr>Mixer TTS</vt:lpstr>
      <vt:lpstr>Extended Mixer-TTS</vt:lpstr>
      <vt:lpstr>Extended Mixer-TTS</vt:lpstr>
      <vt:lpstr>Experiment &amp; Result</vt:lpstr>
      <vt:lpstr>MOS result</vt:lpstr>
      <vt:lpstr>Comparing with FastSpeech2</vt:lpstr>
      <vt:lpstr>Conclusion 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1174</cp:revision>
  <cp:lastPrinted>2018-01-22T13:46:10Z</cp:lastPrinted>
  <dcterms:created xsi:type="dcterms:W3CDTF">2013-03-03T01:08:41Z</dcterms:created>
  <dcterms:modified xsi:type="dcterms:W3CDTF">2022-05-03T02:18:11Z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