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8" r:id="rId2"/>
    <p:sldId id="311" r:id="rId3"/>
    <p:sldId id="310" r:id="rId4"/>
    <p:sldId id="331" r:id="rId5"/>
    <p:sldId id="312" r:id="rId6"/>
    <p:sldId id="313" r:id="rId7"/>
    <p:sldId id="314" r:id="rId8"/>
    <p:sldId id="326" r:id="rId9"/>
    <p:sldId id="332" r:id="rId10"/>
    <p:sldId id="317" r:id="rId11"/>
    <p:sldId id="328" r:id="rId12"/>
    <p:sldId id="318" r:id="rId13"/>
    <p:sldId id="319" r:id="rId14"/>
    <p:sldId id="322" r:id="rId15"/>
    <p:sldId id="320" r:id="rId16"/>
    <p:sldId id="327" r:id="rId17"/>
    <p:sldId id="321" r:id="rId18"/>
    <p:sldId id="323" r:id="rId19"/>
    <p:sldId id="324" r:id="rId20"/>
    <p:sldId id="329" r:id="rId21"/>
    <p:sldId id="325" r:id="rId22"/>
    <p:sldId id="309" r:id="rId23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C80"/>
    <a:srgbClr val="009900"/>
    <a:srgbClr val="FC0128"/>
    <a:srgbClr val="737373"/>
    <a:srgbClr val="99FFCC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 autoAdjust="0"/>
    <p:restoredTop sz="92993" autoAdjust="0"/>
  </p:normalViewPr>
  <p:slideViewPr>
    <p:cSldViewPr>
      <p:cViewPr varScale="1">
        <p:scale>
          <a:sx n="119" d="100"/>
          <a:sy n="119" d="100"/>
        </p:scale>
        <p:origin x="2056" y="176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543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78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524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The figure in this slide is </a:t>
            </a:r>
            <a:r>
              <a:rPr kumimoji="1" lang="en-US" altLang="ko-Kore-KR" sz="1200" b="0" dirty="0"/>
              <a:t>drew by presenter, based on the description in the paper</a:t>
            </a:r>
            <a:endParaRPr kumimoji="1" lang="ko-Kore-KR" altLang="en-US" sz="1200" b="0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3234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Reference encoder</a:t>
            </a:r>
            <a:r>
              <a:rPr kumimoji="1" lang="ko-Kore-KR" altLang="en-US" dirty="0"/>
              <a:t>에 해당하는 </a:t>
            </a:r>
            <a:r>
              <a:rPr kumimoji="1" lang="en-US" altLang="ko-Kore-KR" dirty="0"/>
              <a:t>PROSODY EXTARCTOR</a:t>
            </a:r>
            <a:r>
              <a:rPr kumimoji="1" lang="ko-Kore-KR" altLang="en-US" dirty="0"/>
              <a:t>에 대해 설명해드리겠습니다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그에 앞서 </a:t>
            </a:r>
            <a:r>
              <a:rPr kumimoji="1" lang="en-US" altLang="ko-Kore-KR" dirty="0"/>
              <a:t>MIST </a:t>
            </a:r>
            <a:r>
              <a:rPr kumimoji="1" lang="en-US" altLang="ko-Kore-KR" dirty="0" err="1"/>
              <a:t>esimator</a:t>
            </a:r>
            <a:r>
              <a:rPr kumimoji="1" lang="ko-Kore-KR" altLang="en-US" dirty="0"/>
              <a:t>를 살펴보겠습니다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A maximum is the largest number WITHIN a set. A sup is a number that BOUNDS a set. A sup may or may not be part of the set itself (0 is not part of the set of negative numbers, but it is a sup because it is the least upper bound).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667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524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We present a novel Prosody Distributor with  the help of an attention mechanism to make a soft selection of ap- propriate prosody exemplars to get phone-level prosody representations. </a:t>
            </a:r>
            <a:endParaRPr lang="en" altLang="ko-Kore-KR" dirty="0"/>
          </a:p>
          <a:p>
            <a:endParaRPr kumimoji="1" lang="en" altLang="ko-Kore-KR" sz="1200" kern="1200" dirty="0"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+mn-cs"/>
            </a:endParaRPr>
          </a:p>
          <a:p>
            <a:endParaRPr kumimoji="1" lang="en" altLang="ko-Kore-KR" sz="1200" kern="1200" dirty="0"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+mn-cs"/>
            </a:endParaRPr>
          </a:p>
          <a:p>
            <a:r>
              <a:rPr kumimoji="1" lang="en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The Prosody Distributor is composed of a multi-head </a:t>
            </a:r>
            <a:r>
              <a:rPr kumimoji="1" lang="en" altLang="ko-Kore-KR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atten</a:t>
            </a:r>
            <a:r>
              <a:rPr kumimoji="1" lang="en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- </a:t>
            </a:r>
            <a:r>
              <a:rPr kumimoji="1" lang="en" altLang="ko-Kore-KR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tion</a:t>
            </a:r>
            <a:r>
              <a:rPr kumimoji="1" lang="en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and Figure 1 illustrates how the attention mechanism works. It is designed to take advantage of prosody exemplars set which is generated by the pre-trained Prosody Extractor using multiple reference speeches to enrich the diversity of prosody features integrated with context features as much as possible. The prosody feature </a:t>
            </a:r>
            <a:r>
              <a:rPr kumimoji="1" lang="en" altLang="ko-Kore-KR" sz="1200" b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F</a:t>
            </a:r>
            <a:r>
              <a:rPr kumimoji="1" lang="en" altLang="ko-Kore-KR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prosody</a:t>
            </a:r>
            <a:r>
              <a:rPr kumimoji="1" lang="en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is calculated as : </a:t>
            </a:r>
            <a:endParaRPr lang="en" altLang="ko-Kore-KR" dirty="0"/>
          </a:p>
          <a:p>
            <a:r>
              <a:rPr kumimoji="1" lang="en" altLang="ko-Kore-KR" sz="1200" b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F</a:t>
            </a:r>
            <a:r>
              <a:rPr kumimoji="1" lang="en" altLang="ko-Kore-KR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prosody</a:t>
            </a:r>
            <a:r>
              <a:rPr kumimoji="1" lang="en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= Attention(</a:t>
            </a:r>
            <a:r>
              <a:rPr kumimoji="1" lang="en" altLang="ko-Kore-KR" sz="1200" b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F</a:t>
            </a:r>
            <a:r>
              <a:rPr kumimoji="1" lang="en" altLang="ko-Kore-KR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context</a:t>
            </a:r>
            <a:r>
              <a:rPr kumimoji="1" lang="en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en" altLang="ko-Kore-KR" sz="1200" b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F</a:t>
            </a:r>
            <a:r>
              <a:rPr kumimoji="1" lang="en" altLang="ko-Kore-KR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prosody</a:t>
            </a:r>
            <a:r>
              <a:rPr kumimoji="1" lang="en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set) (3) </a:t>
            </a:r>
            <a:endParaRPr lang="en" altLang="ko-Kore-KR" dirty="0"/>
          </a:p>
          <a:p>
            <a:r>
              <a:rPr kumimoji="1" lang="en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where </a:t>
            </a:r>
            <a:r>
              <a:rPr kumimoji="1" lang="en" altLang="ko-Kore-KR" sz="1200" b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F</a:t>
            </a:r>
            <a:r>
              <a:rPr kumimoji="1" lang="en" altLang="ko-Kore-KR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prosody</a:t>
            </a:r>
            <a:r>
              <a:rPr kumimoji="1" lang="en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set is the prosody exemplars set generated by the pre-trained Prosody Extractor using musing multiple ref- </a:t>
            </a:r>
            <a:r>
              <a:rPr kumimoji="1" lang="en" altLang="ko-Kore-KR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erence</a:t>
            </a:r>
            <a:r>
              <a:rPr kumimoji="1" lang="en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speeches. The number of attention heads is set to 4 and the attention dimension is 384. </a:t>
            </a:r>
            <a:endParaRPr lang="en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245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78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IEMOCAP : (angry, excited, fear, sad, surprised, frustrated, happy, disappointed and neutral) 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5128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Hierarchical </a:t>
            </a:r>
            <a:r>
              <a:rPr kumimoji="1" lang="en-US" altLang="ko-Kore-KR" dirty="0" err="1"/>
              <a:t>modleing</a:t>
            </a:r>
            <a:r>
              <a:rPr kumimoji="1" lang="en-US" altLang="ko-Kore-KR" dirty="0"/>
              <a:t> (apple) : 4.05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880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8.01919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kerYi/ProsodySpeech" TargetMode="External"/><Relationship Id="rId2" Type="http://schemas.openxmlformats.org/officeDocument/2006/relationships/hyperlink" Target="https://ieeexplore.ieee.org/stamp/stamp.jsp?tp=&amp;arnumber=9746744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s://arxiv.org/pdf/2103.00993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arxiv.org/pdf/2003.06227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16496" y="1412776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 dirty="0" err="1"/>
              <a:t>ProsodySpeech</a:t>
            </a:r>
            <a:r>
              <a:rPr lang="en-US" altLang="ko-KR" sz="3200" dirty="0"/>
              <a:t> : Towards Advanced Prosody Model for Neural Text-To-Speech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인공지능학과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2022.6.7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459D2-31D2-2442-AFDF-0B45F6BB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Prosody Extractor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A4BD5-A0D2-3147-9E9B-79E3A0EC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b="0" dirty="0"/>
              <a:t>GST</a:t>
            </a:r>
            <a:r>
              <a:rPr kumimoji="1" lang="ko-Kore-KR" altLang="en-US" b="0" dirty="0"/>
              <a:t>의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reference encoder </a:t>
            </a:r>
            <a:r>
              <a:rPr kumimoji="1" lang="ko-KR" altLang="en-US" b="0" dirty="0"/>
              <a:t>역할</a:t>
            </a:r>
            <a:endParaRPr kumimoji="1" lang="en-US" altLang="ko-KR" b="0" dirty="0"/>
          </a:p>
          <a:p>
            <a:r>
              <a:rPr lang="en-US" altLang="ko-KR" b="0" dirty="0"/>
              <a:t>4</a:t>
            </a:r>
            <a:r>
              <a:rPr lang="ko-KR" altLang="en-US" b="0" dirty="0"/>
              <a:t>개의 </a:t>
            </a:r>
            <a:r>
              <a:rPr lang="en-US" altLang="ko-KR" b="0" dirty="0"/>
              <a:t>Feed Forward Transformer blocks</a:t>
            </a:r>
          </a:p>
          <a:p>
            <a:r>
              <a:rPr lang="en" altLang="ko-Kore-KR" dirty="0"/>
              <a:t>reference encoder</a:t>
            </a:r>
            <a:r>
              <a:rPr lang="ko-KR" altLang="en-US" dirty="0"/>
              <a:t>의 문제점인 </a:t>
            </a:r>
            <a:r>
              <a:rPr lang="en" altLang="ko-Kore-KR" dirty="0"/>
              <a:t>content leakage </a:t>
            </a:r>
            <a:r>
              <a:rPr lang="ko-KR" altLang="en-US" dirty="0"/>
              <a:t>문제를 해결하기 위해 </a:t>
            </a:r>
            <a:r>
              <a:rPr lang="en-US" altLang="ko-KR" dirty="0"/>
              <a:t>                  </a:t>
            </a:r>
            <a:r>
              <a:rPr lang="en" altLang="ko-Kore-KR" dirty="0"/>
              <a:t>MIST estimator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b="0" dirty="0" err="1"/>
              <a:t>cf</a:t>
            </a:r>
            <a:r>
              <a:rPr lang="en-US" altLang="ko-KR" b="0" dirty="0"/>
              <a:t> ) </a:t>
            </a:r>
            <a:r>
              <a:rPr lang="en-US" altLang="ko-KR" b="0" dirty="0" err="1"/>
              <a:t>FGtransformer</a:t>
            </a:r>
            <a:r>
              <a:rPr lang="en-US" altLang="ko-KR" b="0" dirty="0"/>
              <a:t> : random truncation of style embedding (1</a:t>
            </a:r>
            <a:r>
              <a:rPr lang="ko-KR" altLang="en-US" b="0" dirty="0"/>
              <a:t>월 </a:t>
            </a:r>
            <a:r>
              <a:rPr lang="en-US" altLang="ko-KR" b="0" dirty="0"/>
              <a:t>20</a:t>
            </a:r>
            <a:r>
              <a:rPr lang="ko-KR" altLang="en-US" b="0" dirty="0"/>
              <a:t>일 세미나</a:t>
            </a:r>
            <a:r>
              <a:rPr lang="en-US" altLang="ko-KR" b="0" dirty="0"/>
              <a:t>)</a:t>
            </a:r>
          </a:p>
          <a:p>
            <a:r>
              <a:rPr lang="en-US" altLang="ko-KR" dirty="0"/>
              <a:t>MIST estimator</a:t>
            </a:r>
          </a:p>
          <a:p>
            <a:pPr lvl="1"/>
            <a:r>
              <a:rPr lang="en" altLang="ko-Kore-KR" b="0" dirty="0"/>
              <a:t>mutual information</a:t>
            </a:r>
            <a:r>
              <a:rPr lang="ko-KR" altLang="en-US" b="0" dirty="0"/>
              <a:t>의 </a:t>
            </a:r>
            <a:r>
              <a:rPr lang="en" altLang="ko-Kore-KR" b="0" dirty="0"/>
              <a:t>lower bound</a:t>
            </a:r>
            <a:r>
              <a:rPr lang="ko-KR" altLang="en-US" b="0" dirty="0" err="1"/>
              <a:t>를</a:t>
            </a:r>
            <a:r>
              <a:rPr lang="ko-KR" altLang="en-US" b="0" dirty="0"/>
              <a:t> 형성</a:t>
            </a:r>
            <a:endParaRPr lang="en-US" altLang="ko-KR" b="0" dirty="0"/>
          </a:p>
          <a:p>
            <a:pPr lvl="1"/>
            <a:r>
              <a:rPr lang="ko-KR" altLang="en-US" b="0" dirty="0"/>
              <a:t>구조 </a:t>
            </a:r>
            <a:r>
              <a:rPr lang="en-US" altLang="ko-KR" b="0" dirty="0"/>
              <a:t>:</a:t>
            </a:r>
            <a:r>
              <a:rPr lang="ko-KR" altLang="en-US" b="0" dirty="0"/>
              <a:t> </a:t>
            </a:r>
            <a:r>
              <a:rPr lang="en-US" altLang="ko-KR" b="0" dirty="0"/>
              <a:t>2 linear layers → Elu activation → 1 linear layer → Tanh activation</a:t>
            </a:r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254D9-A78C-5E4C-8E1B-7739A18E9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484612-E3E1-B54A-961B-41BAC61BA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 r="33714" b="9260"/>
          <a:stretch/>
        </p:blipFill>
        <p:spPr>
          <a:xfrm>
            <a:off x="1208584" y="4118370"/>
            <a:ext cx="3960440" cy="2016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807DFE-B8AD-4746-8CD4-DED4C5958FE9}"/>
              </a:ext>
            </a:extLst>
          </p:cNvPr>
          <p:cNvSpPr txBox="1"/>
          <p:nvPr/>
        </p:nvSpPr>
        <p:spPr>
          <a:xfrm>
            <a:off x="5485494" y="4149080"/>
            <a:ext cx="410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0" dirty="0">
                <a:latin typeface="+mn-lt"/>
              </a:rPr>
              <a:t>Prosody extractor</a:t>
            </a:r>
            <a:r>
              <a:rPr kumimoji="1" lang="ko-Kore-KR" altLang="en-US" b="0" dirty="0">
                <a:latin typeface="+mn-lt"/>
              </a:rPr>
              <a:t>는</a:t>
            </a:r>
            <a:r>
              <a:rPr kumimoji="1" lang="ko-KR" altLang="en-US" b="0" dirty="0">
                <a:latin typeface="+mn-lt"/>
              </a:rPr>
              <a:t> </a:t>
            </a:r>
            <a:r>
              <a:rPr kumimoji="1" lang="en-US" altLang="ko-KR" b="0" dirty="0">
                <a:latin typeface="+mn-lt"/>
              </a:rPr>
              <a:t>prosody </a:t>
            </a:r>
            <a:r>
              <a:rPr lang="en-US" altLang="ko-KR" b="0" dirty="0">
                <a:latin typeface="+mn-lt"/>
              </a:rPr>
              <a:t>reconstruction error</a:t>
            </a:r>
            <a:r>
              <a:rPr lang="ko-KR" altLang="en-US" b="0" dirty="0" err="1">
                <a:latin typeface="+mn-lt"/>
              </a:rPr>
              <a:t>를</a:t>
            </a:r>
            <a:r>
              <a:rPr lang="ko-KR" altLang="en-US" b="0" dirty="0">
                <a:latin typeface="+mn-lt"/>
              </a:rPr>
              <a:t> 최소화하는 방향으로 학습</a:t>
            </a:r>
            <a:endParaRPr lang="en-US" altLang="ko-Kore-KR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0" dirty="0">
                <a:latin typeface="+mn-lt"/>
              </a:rPr>
              <a:t>MIST Estimator</a:t>
            </a:r>
            <a:r>
              <a:rPr kumimoji="1" lang="ko-KR" altLang="en-US" b="0" dirty="0">
                <a:latin typeface="+mn-lt"/>
              </a:rPr>
              <a:t>는 </a:t>
            </a:r>
            <a:r>
              <a:rPr lang="en-US" altLang="ko-KR" b="0" dirty="0">
                <a:latin typeface="+mn-lt"/>
              </a:rPr>
              <a:t>mutual information</a:t>
            </a:r>
            <a:r>
              <a:rPr lang="ko-KR" altLang="en-US" b="0" dirty="0">
                <a:latin typeface="+mn-lt"/>
              </a:rPr>
              <a:t>의 </a:t>
            </a:r>
            <a:r>
              <a:rPr lang="en-US" altLang="ko-KR" b="0" dirty="0">
                <a:latin typeface="+mn-lt"/>
              </a:rPr>
              <a:t>lower bound</a:t>
            </a:r>
            <a:r>
              <a:rPr lang="ko-KR" altLang="en-US" b="0" dirty="0" err="1">
                <a:latin typeface="+mn-lt"/>
              </a:rPr>
              <a:t>를</a:t>
            </a:r>
            <a:r>
              <a:rPr lang="ko-KR" altLang="en-US" b="0" dirty="0">
                <a:latin typeface="+mn-lt"/>
              </a:rPr>
              <a:t> 최대화하는 방향으로 학습</a:t>
            </a:r>
            <a:endParaRPr kumimoji="1" lang="ko-Kore-KR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495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7643F-6AD9-C345-B322-623D3D82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MIST Estimator</a:t>
            </a:r>
            <a:endParaRPr kumimoji="1" lang="ko-Kore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B123BCDB-6335-7543-829A-ACE278CB1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66" y="1085850"/>
            <a:ext cx="6400256" cy="52578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25DF9-B134-8D47-9BFC-6D54157A1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315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14416E-6631-BF45-A009-DF1221403E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 r="33714" b="35228"/>
          <a:stretch/>
        </p:blipFill>
        <p:spPr>
          <a:xfrm>
            <a:off x="5640760" y="3211525"/>
            <a:ext cx="3960440" cy="10064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6BB481-30E1-2348-B27D-B5829655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Prosody Distributor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63EFBD-6950-CF48-AA23-19F1F8BBE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ore-KR" dirty="0"/>
                  <a:t>prosody exemplars</a:t>
                </a:r>
                <a:r>
                  <a:rPr lang="ko-Kore-KR" altLang="en-US" dirty="0"/>
                  <a:t>를 이용해서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𝒄𝒐𝒏𝒕𝒆𝒙𝒕</m:t>
                        </m:r>
                      </m:sub>
                    </m:sSub>
                  </m:oMath>
                </a14:m>
                <a:r>
                  <a:rPr kumimoji="1" lang="ko-Kore-KR" altLang="en-US" dirty="0"/>
                  <a:t>와 결합된 </a:t>
                </a:r>
                <a:r>
                  <a:rPr kumimoji="1" lang="en-US" altLang="ko-Kore-KR" dirty="0"/>
                  <a:t>prosody Feature</a:t>
                </a:r>
                <a:r>
                  <a:rPr kumimoji="1" lang="ko-Kore-KR" altLang="en-US" dirty="0"/>
                  <a:t>의 다양성을 풍부하게 한다</a:t>
                </a:r>
                <a:r>
                  <a:rPr kumimoji="1" lang="en-US" altLang="ko-Kore-KR" dirty="0"/>
                  <a:t>.</a:t>
                </a:r>
              </a:p>
              <a:p>
                <a:r>
                  <a:rPr lang="en-US" altLang="ko-Kore-KR" dirty="0"/>
                  <a:t>M</a:t>
                </a:r>
                <a:r>
                  <a:rPr lang="en-US" altLang="ko-KR" dirty="0"/>
                  <a:t>ulti-head attention (Cross-attention)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𝒑𝒓𝒐𝒔𝒐𝒅𝒚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𝑨𝒕𝒕𝒆𝒏𝒕𝒊𝒐𝒏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𝒄𝒐𝒏𝒕𝒆𝒙𝒕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𝒑𝒓𝒐𝒔𝒐𝒅𝒚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𝒔𝒆𝒕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𝒑𝒓𝒐𝒔𝒐𝒅𝒚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𝒔𝒆𝒕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: </a:t>
                </a:r>
                <a:r>
                  <a:rPr lang="en" altLang="ko-Kore-KR" b="0" dirty="0"/>
                  <a:t>prosody exemplar</a:t>
                </a:r>
                <a:r>
                  <a:rPr lang="en-US" altLang="ko-Kore-KR" b="0" dirty="0"/>
                  <a:t>s</a:t>
                </a:r>
              </a:p>
              <a:p>
                <a:pPr lvl="3"/>
                <a:r>
                  <a:rPr lang="en" altLang="ko-Kore-KR" b="0" dirty="0">
                    <a:latin typeface="+mn-lt"/>
                  </a:rPr>
                  <a:t>pretrained Prosody Extractor</a:t>
                </a:r>
                <a:r>
                  <a:rPr lang="ko-KR" altLang="en-US" b="0" dirty="0">
                    <a:latin typeface="+mn-lt"/>
                  </a:rPr>
                  <a:t>가 </a:t>
                </a:r>
                <a:r>
                  <a:rPr lang="en" altLang="ko-Kore-KR" b="0" dirty="0">
                    <a:latin typeface="+mn-lt"/>
                  </a:rPr>
                  <a:t>multiple reference speech</a:t>
                </a:r>
                <a:r>
                  <a:rPr lang="ko-KR" altLang="en-US" b="0" dirty="0" err="1">
                    <a:latin typeface="+mn-lt"/>
                  </a:rPr>
                  <a:t>를</a:t>
                </a:r>
                <a:r>
                  <a:rPr lang="ko-KR" altLang="en-US" b="0" dirty="0">
                    <a:latin typeface="+mn-lt"/>
                  </a:rPr>
                  <a:t> 이용하여 생성</a:t>
                </a:r>
                <a:endParaRPr lang="en-US" altLang="ko-KR" b="0" dirty="0">
                  <a:latin typeface="+mn-lt"/>
                </a:endParaRPr>
              </a:p>
              <a:p>
                <a:pPr lvl="1"/>
                <a:r>
                  <a:rPr lang="en-US" altLang="ko-Kore-KR" b="0" dirty="0"/>
                  <a:t>Q</a:t>
                </a:r>
                <a:r>
                  <a:rPr lang="ko-Kore-KR" altLang="en-US" b="0" dirty="0"/>
                  <a:t> </a:t>
                </a:r>
                <a:r>
                  <a:rPr lang="en-US" altLang="ko-Kore-KR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𝑐𝑜𝑛𝑡𝑒𝑥𝑡</m:t>
                        </m:r>
                      </m:sub>
                    </m:sSub>
                  </m:oMath>
                </a14:m>
                <a:r>
                  <a:rPr kumimoji="1" lang="ko-Kore-KR" altLang="en-US" b="0" dirty="0"/>
                  <a:t> </a:t>
                </a:r>
                <a:r>
                  <a:rPr kumimoji="1" lang="en-US" altLang="ko-Kore-KR" b="0" dirty="0"/>
                  <a:t>/ </a:t>
                </a:r>
                <a:r>
                  <a:rPr lang="en-US" altLang="ko-Kore-KR" b="0" dirty="0"/>
                  <a:t>K: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𝑝𝑟𝑜𝑠𝑜𝑑𝑦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𝑠𝑒𝑡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ore-KR" b="0" dirty="0"/>
                  <a:t> / V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𝑝𝑟𝑜𝑠𝑜𝑑𝑦</m:t>
                        </m:r>
                      </m:sub>
                    </m:sSub>
                  </m:oMath>
                </a14:m>
                <a:endParaRPr lang="en-US" altLang="ko-Kore-KR" b="0" dirty="0"/>
              </a:p>
              <a:p>
                <a:pPr marL="476250" lvl="1" indent="0">
                  <a:buNone/>
                </a:pPr>
                <a:endParaRPr lang="en-US" altLang="ko-Kore-KR" dirty="0"/>
              </a:p>
              <a:p>
                <a:pPr lvl="1"/>
                <a:r>
                  <a:rPr kumimoji="1" lang="en-US" altLang="ko-Kore-KR" b="0" dirty="0"/>
                  <a:t>Attention head = </a:t>
                </a:r>
                <a:r>
                  <a:rPr lang="en-US" altLang="ko-Kore-KR" b="0" dirty="0"/>
                  <a:t>4 / attention dimension = 384</a:t>
                </a:r>
              </a:p>
              <a:p>
                <a:r>
                  <a:rPr lang="en-US" altLang="ko-Kore-KR" b="0" dirty="0"/>
                  <a:t>Prosody distributor makes a soft selection of appropriate prosody exemplars </a:t>
                </a:r>
              </a:p>
              <a:p>
                <a:pPr lvl="1"/>
                <a:r>
                  <a:rPr lang="en-US" altLang="ko-Kore-KR" b="0" dirty="0"/>
                  <a:t>to get phone-level prosody representations</a:t>
                </a:r>
              </a:p>
              <a:p>
                <a:r>
                  <a:rPr lang="en-US" altLang="ko-Kore-KR" dirty="0"/>
                  <a:t>Output : phone-level prosody representation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𝒑𝒓𝒐𝒔𝒐𝒅𝒚</m:t>
                        </m:r>
                      </m:sub>
                    </m:sSub>
                  </m:oMath>
                </a14:m>
                <a:r>
                  <a:rPr lang="en-US" altLang="ko-Kore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63EFBD-6950-CF48-AA23-19F1F8BBE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7" t="-7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70EE9-1D3B-4848-ACA4-396A6FA0A0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549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1894D-7B8A-4F45-931E-A50F45CA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Discriminator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E6299-8EE9-2A49-A2C0-2F71D333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b="0" dirty="0">
                <a:hlinkClick r:id="rId3"/>
              </a:rPr>
              <a:t>Adversarially Trained End-to-end Korean Singing Voice Synthesis System</a:t>
            </a:r>
            <a:r>
              <a:rPr lang="en" altLang="ko-Kore-KR" b="0" dirty="0"/>
              <a:t> </a:t>
            </a:r>
          </a:p>
          <a:p>
            <a:r>
              <a:rPr kumimoji="1" lang="ko-Kore-KR" altLang="en-US" b="0" dirty="0"/>
              <a:t>위의 논문에서 사용한 </a:t>
            </a:r>
            <a:r>
              <a:rPr kumimoji="1" lang="en-US" altLang="ko-Kore-KR" b="0" dirty="0"/>
              <a:t>discriminator</a:t>
            </a:r>
            <a:r>
              <a:rPr kumimoji="1" lang="ko-Kore-KR" altLang="en-US" b="0" dirty="0"/>
              <a:t>와 동일한 구조를 사용</a:t>
            </a:r>
            <a:endParaRPr kumimoji="1" lang="en-US" altLang="ko-Kore-KR" b="0" dirty="0"/>
          </a:p>
          <a:p>
            <a:r>
              <a:rPr kumimoji="1" lang="en-US" altLang="ko-Kore-KR" b="0" dirty="0"/>
              <a:t>Conditional adversarial training method</a:t>
            </a:r>
          </a:p>
          <a:p>
            <a:r>
              <a:rPr lang="en-US" altLang="ko-Kore-KR" b="0" dirty="0"/>
              <a:t>Discriminator D </a:t>
            </a:r>
          </a:p>
          <a:p>
            <a:pPr lvl="1"/>
            <a:r>
              <a:rPr lang="en-US" altLang="ko-Kore-KR" b="0" dirty="0"/>
              <a:t>not only tries to check if S(linear spectrogram) is realistic </a:t>
            </a:r>
          </a:p>
          <a:p>
            <a:pPr lvl="1"/>
            <a:r>
              <a:rPr lang="en-US" altLang="ko-Kore-KR" b="0" dirty="0"/>
              <a:t>but also the paired correspondence between S and M(</a:t>
            </a:r>
            <a:r>
              <a:rPr lang="en-US" altLang="ko-Kore-KR" b="0" dirty="0" err="1"/>
              <a:t>mel</a:t>
            </a:r>
            <a:r>
              <a:rPr lang="en-US" altLang="ko-Kore-KR" b="0" dirty="0"/>
              <a:t>-spectrogram)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209DE-5E03-7E43-B4F0-90968BAAE0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7D9CCF0-CE5B-DE42-BBFB-FB90F5E6F7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12"/>
          <a:stretch/>
        </p:blipFill>
        <p:spPr>
          <a:xfrm>
            <a:off x="570675" y="3573016"/>
            <a:ext cx="4235637" cy="16561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4888817-DCEB-1A4E-AF45-BC20356AA8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2"/>
          <a:stretch/>
        </p:blipFill>
        <p:spPr>
          <a:xfrm>
            <a:off x="5121516" y="3546326"/>
            <a:ext cx="4235166" cy="165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45F916-B723-9348-BE5D-EBDE392D88F6}"/>
              </a:ext>
            </a:extLst>
          </p:cNvPr>
          <p:cNvSpPr txBox="1"/>
          <p:nvPr/>
        </p:nvSpPr>
        <p:spPr>
          <a:xfrm>
            <a:off x="3584848" y="5451957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0" dirty="0"/>
              <a:t>Fig. Architecture of Discriminator</a:t>
            </a:r>
            <a:endParaRPr kumimoji="1" lang="ko-Kore-KR" altLang="en-US" b="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AEECB52-1880-1D46-85B7-C6176A1030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58400" r="72519"/>
          <a:stretch/>
        </p:blipFill>
        <p:spPr>
          <a:xfrm>
            <a:off x="8544348" y="1150703"/>
            <a:ext cx="1056852" cy="23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2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6386D7-DF22-E440-8EC7-C66F10E07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1" y="1085850"/>
            <a:ext cx="8078945" cy="5257800"/>
          </a:xfrm>
          <a:prstGeom prst="rect">
            <a:avLst/>
          </a:prstGeom>
          <a:noFill/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2A1252-62A0-B14A-9576-ED3AD0AE9CB9}"/>
              </a:ext>
            </a:extLst>
          </p:cNvPr>
          <p:cNvSpPr/>
          <p:nvPr/>
        </p:nvSpPr>
        <p:spPr bwMode="auto">
          <a:xfrm>
            <a:off x="6365720" y="4005064"/>
            <a:ext cx="1683623" cy="43204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rgbClr val="FF7C80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BF4B-E462-654E-8FF9-7D48F0CD5357}"/>
              </a:ext>
            </a:extLst>
          </p:cNvPr>
          <p:cNvSpPr txBox="1"/>
          <p:nvPr/>
        </p:nvSpPr>
        <p:spPr>
          <a:xfrm>
            <a:off x="7394577" y="371475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009900"/>
                </a:solidFill>
              </a:rPr>
              <a:t>Step 2</a:t>
            </a:r>
            <a:endParaRPr kumimoji="1" lang="ko-Kore-KR" altLang="en-US" dirty="0">
              <a:solidFill>
                <a:srgbClr val="0099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42EAD1-362A-4C4B-BF22-D16158A4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훈련 방법</a:t>
            </a:r>
            <a:r>
              <a:rPr kumimoji="1" lang="en-US" altLang="ko-KR" dirty="0"/>
              <a:t> –</a:t>
            </a:r>
            <a:r>
              <a:rPr kumimoji="1" lang="ko-KR" altLang="en-US" dirty="0"/>
              <a:t> </a:t>
            </a:r>
            <a:r>
              <a:rPr lang="en-US" altLang="ko-KR" dirty="0"/>
              <a:t>Pretrain -&gt; Fine tune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D9D2E-BA8E-2E4A-BA01-A6D0ACA76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C3D9C2-4175-7A45-AA7A-71BF68B6758E}"/>
              </a:ext>
            </a:extLst>
          </p:cNvPr>
          <p:cNvSpPr/>
          <p:nvPr/>
        </p:nvSpPr>
        <p:spPr bwMode="auto">
          <a:xfrm>
            <a:off x="4376936" y="1085850"/>
            <a:ext cx="2232248" cy="46863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FC6D2-7C4F-9942-BDF3-806EA52269B2}"/>
              </a:ext>
            </a:extLst>
          </p:cNvPr>
          <p:cNvSpPr txBox="1"/>
          <p:nvPr/>
        </p:nvSpPr>
        <p:spPr>
          <a:xfrm>
            <a:off x="416496" y="126876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Pretrain : 3 step</a:t>
            </a:r>
            <a:endParaRPr lang="en-US" altLang="ko-Kore-KR" dirty="0"/>
          </a:p>
          <a:p>
            <a:r>
              <a:rPr kumimoji="1" lang="en-US" altLang="ko-Kore-KR" dirty="0"/>
              <a:t>Finetune : all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B59F2-7FF1-E140-B923-C7F56CE2CB97}"/>
              </a:ext>
            </a:extLst>
          </p:cNvPr>
          <p:cNvSpPr txBox="1"/>
          <p:nvPr/>
        </p:nvSpPr>
        <p:spPr>
          <a:xfrm>
            <a:off x="6681192" y="11247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0000FF"/>
                </a:solidFill>
              </a:rPr>
              <a:t>Step 1</a:t>
            </a:r>
            <a:endParaRPr kumimoji="1" lang="ko-Kore-KR" altLang="en-US" dirty="0">
              <a:solidFill>
                <a:srgbClr val="0000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2D877-8CC0-894E-8F88-B4C7B75579BF}"/>
              </a:ext>
            </a:extLst>
          </p:cNvPr>
          <p:cNvSpPr/>
          <p:nvPr/>
        </p:nvSpPr>
        <p:spPr bwMode="auto">
          <a:xfrm>
            <a:off x="2432720" y="3440038"/>
            <a:ext cx="792088" cy="997074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rgbClr val="FF7C80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CC541-F9F9-6A44-AD48-C44C0EF6A431}"/>
              </a:ext>
            </a:extLst>
          </p:cNvPr>
          <p:cNvSpPr txBox="1"/>
          <p:nvPr/>
        </p:nvSpPr>
        <p:spPr>
          <a:xfrm>
            <a:off x="2360042" y="313226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009900"/>
                </a:solidFill>
              </a:rPr>
              <a:t>Step 2</a:t>
            </a:r>
            <a:endParaRPr kumimoji="1" lang="ko-Kore-KR" altLang="en-US" dirty="0">
              <a:solidFill>
                <a:srgbClr val="0099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88FFD3-CD91-4B47-A691-56FDC00886ED}"/>
              </a:ext>
            </a:extLst>
          </p:cNvPr>
          <p:cNvSpPr/>
          <p:nvPr/>
        </p:nvSpPr>
        <p:spPr bwMode="auto">
          <a:xfrm>
            <a:off x="3700572" y="3440038"/>
            <a:ext cx="828093" cy="565026"/>
          </a:xfrm>
          <a:prstGeom prst="rect">
            <a:avLst/>
          </a:prstGeom>
          <a:noFill/>
          <a:ln w="28575" cap="flat" cmpd="sng" algn="ctr">
            <a:solidFill>
              <a:srgbClr val="FF7C8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rgbClr val="FF7C80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1CD0E-39A1-1A40-A3E5-EB10934B82C7}"/>
              </a:ext>
            </a:extLst>
          </p:cNvPr>
          <p:cNvSpPr txBox="1"/>
          <p:nvPr/>
        </p:nvSpPr>
        <p:spPr>
          <a:xfrm>
            <a:off x="3625218" y="313397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7C80"/>
                </a:solidFill>
              </a:rPr>
              <a:t>Step 3</a:t>
            </a:r>
            <a:endParaRPr kumimoji="1" lang="ko-Kore-KR" altLang="en-US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3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4EE7-D97E-094A-9142-1E3956B4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Pretrain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1888B41-1B28-C643-B305-A99E6375A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sz="1800" dirty="0"/>
                  <a:t>3 steps warm-up strategy </a:t>
                </a:r>
                <a:r>
                  <a:rPr kumimoji="1" lang="en-US" altLang="ko-KR" sz="1800" dirty="0"/>
                  <a:t>(</a:t>
                </a:r>
                <a:r>
                  <a:rPr lang="ko-Kore-KR" altLang="en-US" sz="1800" dirty="0"/>
                  <a:t>단계에 따라 모듈별로 훈련</a:t>
                </a:r>
                <a:r>
                  <a:rPr lang="en-US" altLang="ko-Kore-KR" sz="1800" dirty="0"/>
                  <a:t>)</a:t>
                </a:r>
                <a:endParaRPr kumimoji="1" lang="en-US" altLang="ko-Kore-KR" sz="1800" dirty="0"/>
              </a:p>
              <a:p>
                <a:pPr lvl="1"/>
                <a:r>
                  <a:rPr lang="ko-Kore-KR" altLang="en-US" sz="1600" dirty="0"/>
                  <a:t>이는 </a:t>
                </a:r>
                <a:r>
                  <a:rPr lang="en-US" altLang="ko-Kore-KR" sz="1600" dirty="0"/>
                  <a:t>general</a:t>
                </a:r>
                <a:r>
                  <a:rPr lang="ko-Kore-KR" altLang="en-US" sz="1600" dirty="0"/>
                  <a:t>한 </a:t>
                </a:r>
                <a:r>
                  <a:rPr lang="en-US" altLang="ko-Kore-KR" sz="1600" dirty="0"/>
                  <a:t>E</a:t>
                </a:r>
                <a:r>
                  <a:rPr lang="en-US" altLang="ko-KR" sz="1600" dirty="0"/>
                  <a:t>ncoder</a:t>
                </a:r>
                <a:r>
                  <a:rPr lang="ko-KR" altLang="en-US" sz="1600" dirty="0" err="1"/>
                  <a:t>를</a:t>
                </a:r>
                <a:r>
                  <a:rPr lang="ko-KR" altLang="en-US" sz="1600" dirty="0"/>
                  <a:t> 훈련하고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안정적인 </a:t>
                </a:r>
                <a:r>
                  <a:rPr lang="en-US" altLang="ko-KR" sz="1600" dirty="0"/>
                  <a:t>prosody distributor</a:t>
                </a:r>
                <a:r>
                  <a:rPr lang="ko-KR" altLang="en-US" sz="1600" dirty="0" err="1"/>
                  <a:t>를</a:t>
                </a:r>
                <a:r>
                  <a:rPr lang="ko-KR" altLang="en-US" sz="1600" dirty="0"/>
                  <a:t> 얻기 위함이다</a:t>
                </a:r>
                <a:r>
                  <a:rPr lang="en-US" altLang="ko-KR" sz="1600" dirty="0"/>
                  <a:t>.</a:t>
                </a:r>
              </a:p>
              <a:p>
                <a:pPr lvl="1"/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800" dirty="0"/>
                  <a:t>1. </a:t>
                </a:r>
                <a:r>
                  <a:rPr lang="en-US" altLang="ko-Kore-KR" sz="1800" dirty="0"/>
                  <a:t>Prosody-cleaned, general Encoder</a:t>
                </a:r>
                <a:r>
                  <a:rPr lang="ko-Kore-KR" altLang="en-US" sz="1800" dirty="0"/>
                  <a:t>를 위해 </a:t>
                </a:r>
                <a:r>
                  <a:rPr lang="en-US" altLang="ko-Kore-KR" sz="1800" dirty="0"/>
                  <a:t>v</a:t>
                </a:r>
                <a:r>
                  <a:rPr lang="en-US" altLang="ko-KR" sz="1800" dirty="0"/>
                  <a:t>anilla model </a:t>
                </a:r>
                <a:r>
                  <a:rPr lang="ko-KR" altLang="en-US" sz="1800" dirty="0"/>
                  <a:t>훈련</a:t>
                </a:r>
                <a:endParaRPr lang="en-US" altLang="ko-KR" sz="1800" dirty="0"/>
              </a:p>
              <a:p>
                <a:pPr lvl="1"/>
                <a:r>
                  <a:rPr kumimoji="1" lang="en-US" altLang="ko-Kore-KR" sz="1600" b="0" dirty="0"/>
                  <a:t>Prosody extractor, </a:t>
                </a:r>
                <a:r>
                  <a:rPr lang="en-US" altLang="ko-Kore-KR" sz="1600" b="0" dirty="0"/>
                  <a:t>prosody distributor, pitch predictor</a:t>
                </a:r>
                <a:r>
                  <a:rPr lang="ko-Kore-KR" altLang="en-US" sz="1600" b="0" dirty="0"/>
                  <a:t>없이 훈련</a:t>
                </a:r>
                <a:endParaRPr lang="en-US" altLang="ko-Kore-KR" sz="1600" b="0" dirty="0"/>
              </a:p>
              <a:p>
                <a:pPr lvl="1"/>
                <a:r>
                  <a:rPr lang="en-US" altLang="ko-Kore-KR" sz="1600" b="0" dirty="0"/>
                  <a:t>Loss</a:t>
                </a:r>
                <a:r>
                  <a:rPr lang="ko-Kore-KR" altLang="en-US" sz="1600" b="0" dirty="0"/>
                  <a:t> </a:t>
                </a:r>
                <a:r>
                  <a:rPr lang="en-US" altLang="ko-Kore-KR" sz="1600" b="0" dirty="0"/>
                  <a:t>function : </a:t>
                </a:r>
                <a:r>
                  <a:rPr lang="en-US" altLang="ko-K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𝑟𝑒𝑐𝑜𝑛𝑠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𝑠𝑠𝑖𝑚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𝑑𝑢𝑟</m:t>
                        </m:r>
                      </m:sub>
                    </m:sSub>
                  </m:oMath>
                </a14:m>
                <a:endParaRPr kumimoji="1" lang="en-US" altLang="ko-Kore-KR" sz="1600" b="0" dirty="0"/>
              </a:p>
              <a:p>
                <a:pPr marL="1314450" lvl="2" indent="-457200"/>
                <a:r>
                  <a:rPr lang="en-US" altLang="ko-Kore-KR" sz="1400" b="0" dirty="0"/>
                  <a:t>Reconstruction loss + Structural Similarity loss + phone-level duration loss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sz="1400" b="0" dirty="0"/>
                  <a:t> =3.0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sz="1400" b="0" dirty="0"/>
                  <a:t> = 1.0</a:t>
                </a:r>
              </a:p>
              <a:p>
                <a:pPr marL="1314450" lvl="2" indent="-457200"/>
                <a:endParaRPr kumimoji="1" lang="en-US" altLang="ko-Kore-KR" sz="1400" dirty="0"/>
              </a:p>
              <a:p>
                <a:pPr marL="0" indent="0">
                  <a:buNone/>
                </a:pPr>
                <a:r>
                  <a:rPr lang="en-US" altLang="ko-KR" sz="1800" dirty="0"/>
                  <a:t>2. </a:t>
                </a:r>
                <a:r>
                  <a:rPr kumimoji="1" lang="en-US" altLang="ko-Kore-KR" sz="1800" dirty="0"/>
                  <a:t>Prosody extractor, </a:t>
                </a:r>
                <a:r>
                  <a:rPr lang="en-US" altLang="ko-Kore-KR" sz="1800" dirty="0"/>
                  <a:t>pitch predictor</a:t>
                </a:r>
                <a:r>
                  <a:rPr kumimoji="1" lang="ko-Kore-KR" altLang="en-US" sz="1800" dirty="0"/>
                  <a:t>추가 </a:t>
                </a:r>
                <a:endParaRPr kumimoji="1" lang="en-US" altLang="ko-Kore-KR" sz="1800" dirty="0"/>
              </a:p>
              <a:p>
                <a:pPr lvl="1"/>
                <a:r>
                  <a:rPr lang="ko-Kore-KR" altLang="en-US" sz="1600" b="0" dirty="0"/>
                  <a:t>이때 </a:t>
                </a:r>
                <a:r>
                  <a:rPr lang="en-US" altLang="ko-Kore-KR" sz="1600" b="0" dirty="0"/>
                  <a:t>step </a:t>
                </a:r>
                <a:r>
                  <a:rPr lang="en-US" altLang="ko-KR" sz="1600" b="0" dirty="0"/>
                  <a:t>1</a:t>
                </a:r>
                <a:r>
                  <a:rPr lang="ko-KR" altLang="en-US" sz="1600" b="0" dirty="0"/>
                  <a:t>에서 훈련한 </a:t>
                </a:r>
                <a:r>
                  <a:rPr lang="en-US" altLang="ko-KR" sz="1600" b="0" dirty="0"/>
                  <a:t>encoder</a:t>
                </a:r>
                <a:r>
                  <a:rPr lang="ko-KR" altLang="en-US" sz="1600" b="0" dirty="0"/>
                  <a:t>는 </a:t>
                </a:r>
                <a:r>
                  <a:rPr lang="en-US" altLang="ko-KR" sz="1600" b="0" dirty="0"/>
                  <a:t>freeze</a:t>
                </a:r>
              </a:p>
              <a:p>
                <a:pPr lvl="1"/>
                <a:r>
                  <a:rPr lang="en-US" altLang="ko-Kore-KR" sz="1600" b="0" dirty="0"/>
                  <a:t>Prosody</a:t>
                </a:r>
                <a:r>
                  <a:rPr lang="ko-Kore-KR" altLang="en-US" sz="1600" b="0" dirty="0"/>
                  <a:t>만을 추출할 수 있도록 </a:t>
                </a:r>
                <a:r>
                  <a:rPr lang="en-US" altLang="ko-Kore-KR" sz="1600" b="0" dirty="0"/>
                  <a:t>MIST estimator</a:t>
                </a:r>
                <a:r>
                  <a:rPr lang="ko-Kore-KR" altLang="en-US" sz="1600" b="0" dirty="0"/>
                  <a:t>를 적용</a:t>
                </a:r>
                <a:endParaRPr lang="en-US" altLang="ko-Kore-KR" sz="1600" b="0" dirty="0"/>
              </a:p>
              <a:p>
                <a:pPr lvl="1"/>
                <a:r>
                  <a:rPr lang="en-US" altLang="ko-Kore-KR" sz="1600" b="0" dirty="0"/>
                  <a:t>Loss</a:t>
                </a:r>
                <a:r>
                  <a:rPr lang="ko-Kore-KR" altLang="en-US" sz="1600" b="0" dirty="0"/>
                  <a:t> </a:t>
                </a:r>
                <a:r>
                  <a:rPr lang="en-US" altLang="ko-Kore-KR" sz="1600" b="0" dirty="0" err="1"/>
                  <a:t>f</a:t>
                </a:r>
                <a:r>
                  <a:rPr lang="en-US" altLang="ko-KR" sz="1600" b="0" dirty="0" err="1"/>
                  <a:t>uction</a:t>
                </a:r>
                <a:r>
                  <a:rPr lang="en-US" altLang="ko-KR" sz="1600" b="0" dirty="0"/>
                  <a:t> </a:t>
                </a:r>
                <a:r>
                  <a:rPr lang="en-US" altLang="ko-Kore-KR" sz="1600" b="0" dirty="0"/>
                  <a:t>: </a:t>
                </a:r>
                <a:r>
                  <a:rPr lang="en-US" altLang="ko-K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𝑟𝑒𝑐𝑜𝑛𝑠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𝑠𝑠𝑖𝑚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𝑑𝑢𝑟</m:t>
                        </m:r>
                      </m:sub>
                    </m:sSub>
                  </m:oMath>
                </a14:m>
                <a:r>
                  <a:rPr lang="en-US" altLang="ko-KR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𝑝𝑖𝑡𝑐h</m:t>
                        </m:r>
                      </m:sub>
                    </m:sSub>
                  </m:oMath>
                </a14:m>
                <a:r>
                  <a:rPr lang="en-US" altLang="ko-KR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𝑅𝑒𝐿𝑈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𝑝𝑟𝑜𝑠𝑜𝑑𝑦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𝑐𝑜𝑛𝑡𝑒𝑥𝑡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))}</m:t>
                    </m:r>
                  </m:oMath>
                </a14:m>
                <a:endParaRPr kumimoji="1" lang="en-US" altLang="ko-Kore-KR" sz="1600" b="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𝑐𝑜𝑛𝑡𝑒𝑥𝑡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en-US" altLang="ko-Kore-KR" sz="1400" b="0" dirty="0"/>
                  <a:t> : random sample of context feature, </a:t>
                </a:r>
                <a:r>
                  <a:rPr kumimoji="1" lang="ko-Kore-KR" altLang="en-US" sz="1400" b="0" dirty="0"/>
                  <a:t>각 </a:t>
                </a:r>
                <a:r>
                  <a:rPr kumimoji="1" lang="en-US" altLang="ko-Kore-KR" sz="1400" b="0" dirty="0"/>
                  <a:t>training step</a:t>
                </a:r>
                <a:r>
                  <a:rPr kumimoji="1" lang="ko-Kore-KR" altLang="en-US" sz="1400" b="0" dirty="0"/>
                  <a:t>마다 </a:t>
                </a:r>
                <a:r>
                  <a:rPr kumimoji="1" lang="en-US" altLang="ko-Kore-KR" sz="1400" b="0" dirty="0"/>
                  <a:t>mutual information</a:t>
                </a:r>
                <a:r>
                  <a:rPr kumimoji="1" lang="ko-Kore-KR" altLang="en-US" sz="1400" b="0" dirty="0"/>
                  <a:t>을 구하기 위해 사용</a:t>
                </a:r>
                <a:endParaRPr kumimoji="1" lang="en-US" altLang="ko-Kore-KR" sz="14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ore-KR" sz="1400" b="0" dirty="0"/>
                  <a:t> =</a:t>
                </a:r>
                <a:r>
                  <a:rPr lang="en-US" altLang="ko-KR" sz="1400" b="0" dirty="0"/>
                  <a:t>2</a:t>
                </a:r>
                <a:r>
                  <a:rPr lang="en-US" altLang="ko-Kore-KR" sz="1400" b="0" dirty="0"/>
                  <a:t>.0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ore-KR" sz="1400" b="0" dirty="0"/>
                  <a:t> = 1.0</a:t>
                </a:r>
                <a:r>
                  <a:rPr lang="en-US" altLang="ko-KR" sz="14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ore-KR" sz="1400" b="0" dirty="0"/>
                  <a:t> =</a:t>
                </a:r>
                <a:r>
                  <a:rPr lang="en-US" altLang="ko-KR" sz="1400" b="0" dirty="0"/>
                  <a:t>1</a:t>
                </a:r>
                <a:r>
                  <a:rPr lang="en-US" altLang="ko-Kore-KR" sz="1400" b="0" dirty="0"/>
                  <a:t>.0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ore-KR" sz="1400" b="0" dirty="0"/>
                  <a:t> = 1.0</a:t>
                </a:r>
                <a:endParaRPr kumimoji="1" lang="en-US" altLang="ko-Kore-KR" sz="1400" b="0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1888B41-1B28-C643-B305-A99E6375A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8" t="-7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737C00-9F70-C440-848B-C6DBD768B7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39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4EE7-D97E-094A-9142-1E3956B4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Pretrain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1888B41-1B28-C643-B305-A99E6375A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1800" dirty="0"/>
                  <a:t>3. Prosody distributor</a:t>
                </a:r>
                <a:r>
                  <a:rPr lang="ko-KR" altLang="en-US" sz="1800" dirty="0" err="1"/>
                  <a:t>를</a:t>
                </a:r>
                <a:r>
                  <a:rPr lang="ko-KR" altLang="en-US" sz="1800" dirty="0"/>
                  <a:t> 추가</a:t>
                </a:r>
                <a:endParaRPr lang="en-US" altLang="ko-KR" sz="1800" dirty="0"/>
              </a:p>
              <a:p>
                <a:pPr lvl="1"/>
                <a:r>
                  <a:rPr kumimoji="1" lang="ko-Kore-KR" altLang="en-US" sz="1600" b="0" dirty="0"/>
                  <a:t>앞단계에서 훈련한 </a:t>
                </a:r>
                <a:r>
                  <a:rPr kumimoji="1" lang="en-US" altLang="ko-Kore-KR" sz="1600" b="0" dirty="0"/>
                  <a:t>Encoder, Prosody extractor, </a:t>
                </a:r>
                <a:r>
                  <a:rPr lang="en-US" altLang="ko-Kore-KR" sz="1600" b="0" dirty="0"/>
                  <a:t>pitch predictor</a:t>
                </a:r>
                <a:r>
                  <a:rPr lang="ko-Kore-KR" altLang="en-US" sz="1600" b="0" dirty="0"/>
                  <a:t>는 </a:t>
                </a:r>
                <a:r>
                  <a:rPr lang="en-US" altLang="ko-Kore-KR" sz="1600" b="0" dirty="0"/>
                  <a:t>F</a:t>
                </a:r>
                <a:r>
                  <a:rPr lang="en-US" altLang="ko-KR" sz="1600" b="0" dirty="0"/>
                  <a:t>reeze</a:t>
                </a:r>
              </a:p>
              <a:p>
                <a:pPr lvl="2"/>
                <a:r>
                  <a:rPr lang="en-US" altLang="ko-Kore-KR" sz="1400" b="0" dirty="0"/>
                  <a:t>Stable </a:t>
                </a:r>
                <a:r>
                  <a:rPr lang="ko-Kore-KR" altLang="en-US" sz="1400" b="0" dirty="0"/>
                  <a:t>한 </a:t>
                </a:r>
                <a:r>
                  <a:rPr lang="en-US" altLang="ko-Kore-KR" sz="1400" b="0" dirty="0"/>
                  <a:t>distributor</a:t>
                </a:r>
                <a:r>
                  <a:rPr lang="ko-Kore-KR" altLang="en-US" sz="1400" b="0" dirty="0"/>
                  <a:t>를 훈련하기위한  방법</a:t>
                </a:r>
                <a:endParaRPr kumimoji="1" lang="en-US" altLang="ko-Kore-KR" sz="1400" b="0" dirty="0"/>
              </a:p>
              <a:p>
                <a:pPr lvl="1"/>
                <a:r>
                  <a:rPr lang="en-US" altLang="ko-Kore-KR" sz="1600" b="0" dirty="0"/>
                  <a:t>Loss</a:t>
                </a:r>
                <a:r>
                  <a:rPr lang="ko-Kore-KR" altLang="en-US" sz="1600" b="0" dirty="0"/>
                  <a:t> </a:t>
                </a:r>
                <a:r>
                  <a:rPr lang="en-US" altLang="ko-Kore-KR" sz="1600" b="0" dirty="0"/>
                  <a:t>function : </a:t>
                </a:r>
                <a:r>
                  <a:rPr lang="en-US" altLang="ko-K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𝑟𝑒𝑐𝑜𝑛𝑠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𝑠𝑠𝑖𝑚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𝑑𝑢𝑟</m:t>
                        </m:r>
                      </m:sub>
                    </m:sSub>
                  </m:oMath>
                </a14:m>
                <a:endParaRPr kumimoji="1" lang="en-US" altLang="ko-Kore-KR" sz="1600" b="0" dirty="0"/>
              </a:p>
              <a:p>
                <a:pPr marL="1314450" lvl="2" indent="-457200"/>
                <a:r>
                  <a:rPr lang="en-US" altLang="ko-Kore-KR" sz="1400" b="0" dirty="0"/>
                  <a:t>Reconstruction loss + Structural Similarity loss + phone-level duration loss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sz="1400" b="0" dirty="0"/>
                  <a:t> =</a:t>
                </a:r>
                <a:r>
                  <a:rPr lang="en-US" altLang="ko-KR" sz="1400" b="0" dirty="0"/>
                  <a:t>1</a:t>
                </a:r>
                <a:r>
                  <a:rPr kumimoji="1" lang="en-US" altLang="ko-Kore-KR" sz="1400" b="0" dirty="0"/>
                  <a:t>.0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sz="1400" b="0" dirty="0"/>
                  <a:t> = 1.0</a:t>
                </a:r>
              </a:p>
              <a:p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1888B41-1B28-C643-B305-A99E6375A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8" t="-7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737C00-9F70-C440-848B-C6DBD768B7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807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CAA07-FE11-A843-921B-7FCE4D52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Fine-tuning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D9BD4E-E5E4-9F48-8568-B95BC580FC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Discriminator</a:t>
                </a:r>
                <a:r>
                  <a:rPr kumimoji="1" lang="ko-Kore-KR" altLang="en-US" dirty="0"/>
                  <a:t>까지 포함한 전체 모델을 훈련</a:t>
                </a:r>
                <a:endParaRPr kumimoji="1" lang="en-US" altLang="ko-Kore-KR" dirty="0"/>
              </a:p>
              <a:p>
                <a:r>
                  <a:rPr lang="en-US" altLang="ko-Kore-KR" dirty="0"/>
                  <a:t>Pretrained</a:t>
                </a:r>
                <a:r>
                  <a:rPr lang="ko-Kore-KR" altLang="en-US" dirty="0"/>
                  <a:t>한 모든 모델을 </a:t>
                </a:r>
                <a:r>
                  <a:rPr lang="en-US" altLang="ko-Kore-KR" dirty="0"/>
                  <a:t>reload</a:t>
                </a:r>
                <a:r>
                  <a:rPr lang="ko-Kore-KR" altLang="en-US" dirty="0"/>
                  <a:t>한 후</a:t>
                </a:r>
                <a:r>
                  <a:rPr lang="en-US" altLang="ko-Kore-KR" dirty="0"/>
                  <a:t>, </a:t>
                </a:r>
              </a:p>
              <a:p>
                <a:r>
                  <a:rPr lang="ko-Kore-KR" altLang="en-US" dirty="0"/>
                  <a:t>여기서 </a:t>
                </a:r>
                <a:r>
                  <a:rPr lang="en-US" altLang="ko-Kore-KR" dirty="0"/>
                  <a:t>P</a:t>
                </a:r>
                <a:r>
                  <a:rPr lang="en-US" altLang="ko-KR" dirty="0"/>
                  <a:t>rosody extractor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MIST estimator</a:t>
                </a:r>
                <a:r>
                  <a:rPr lang="ko-KR" altLang="en-US" dirty="0"/>
                  <a:t>만 </a:t>
                </a:r>
                <a:r>
                  <a:rPr lang="en-US" altLang="ko-KR" dirty="0"/>
                  <a:t>freeze, </a:t>
                </a:r>
                <a:r>
                  <a:rPr lang="ko-KR" altLang="en-US" dirty="0"/>
                  <a:t>나머지는 </a:t>
                </a:r>
                <a:r>
                  <a:rPr lang="en-US" altLang="ko-KR" dirty="0"/>
                  <a:t>keep update</a:t>
                </a:r>
              </a:p>
              <a:p>
                <a:r>
                  <a:rPr kumimoji="1" lang="en-US" altLang="ko-KR" dirty="0"/>
                  <a:t>Discriminator </a:t>
                </a:r>
                <a:r>
                  <a:rPr kumimoji="1" lang="ko-KR" altLang="en-US" dirty="0"/>
                  <a:t>훈련을 위해 </a:t>
                </a:r>
                <a:r>
                  <a:rPr kumimoji="1" lang="en-US" altLang="ko-KR" dirty="0"/>
                  <a:t>WGAN-GP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사용</a:t>
                </a:r>
                <a:endParaRPr kumimoji="1" lang="en-US" altLang="ko-KR" dirty="0"/>
              </a:p>
              <a:p>
                <a:pPr lvl="1"/>
                <a:r>
                  <a:rPr kumimoji="1" lang="en-US" altLang="ko-Kore-KR" b="0" dirty="0"/>
                  <a:t>Discriminator</a:t>
                </a:r>
                <a:r>
                  <a:rPr lang="ko-KR" altLang="en-US" b="0" dirty="0"/>
                  <a:t>는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𝑔𝑝</m:t>
                        </m:r>
                      </m:sub>
                    </m:sSub>
                  </m:oMath>
                </a14:m>
                <a:r>
                  <a:rPr kumimoji="1" lang="en-US" altLang="ko-Kore-KR" b="0" dirty="0"/>
                  <a:t> </a:t>
                </a:r>
                <a:r>
                  <a:rPr kumimoji="1" lang="ko-Kore-KR" altLang="en-US" b="0" dirty="0"/>
                  <a:t>를 </a:t>
                </a:r>
                <a:r>
                  <a:rPr kumimoji="1" lang="en-US" altLang="ko-Kore-KR" b="0" dirty="0"/>
                  <a:t>optimize </a:t>
                </a:r>
                <a:r>
                  <a:rPr kumimoji="1" lang="ko-Kore-KR" altLang="en-US" b="0" dirty="0"/>
                  <a:t>하도록 훈련</a:t>
                </a:r>
                <a:endParaRPr kumimoji="1" lang="en-US" altLang="ko-Kore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𝑔𝑝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 = gradient penalty,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ko-Kore-KR" altLang="en-US" b="0" dirty="0"/>
                  <a:t> </a:t>
                </a:r>
                <a:r>
                  <a:rPr kumimoji="1" lang="en-US" altLang="ko-Kore-KR" b="0" dirty="0"/>
                  <a:t>=</a:t>
                </a:r>
                <a:r>
                  <a:rPr kumimoji="1" lang="en-US" altLang="ko-KR" b="0" dirty="0"/>
                  <a:t>10 </a:t>
                </a:r>
              </a:p>
              <a:p>
                <a:r>
                  <a:rPr lang="en-US" altLang="ko-Kore-KR" dirty="0"/>
                  <a:t>Loss</a:t>
                </a:r>
                <a:r>
                  <a:rPr lang="ko-Kore-KR" altLang="en-US" dirty="0"/>
                  <a:t> </a:t>
                </a:r>
                <a:r>
                  <a:rPr lang="en-US" altLang="ko-Kore-KR" dirty="0"/>
                  <a:t>f</a:t>
                </a:r>
                <a:r>
                  <a:rPr lang="en-US" altLang="ko-KR" dirty="0"/>
                  <a:t>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𝑟𝑒𝑐𝑜𝑛𝑠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𝑠𝑠𝑖𝑚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𝑑𝑢𝑟</m:t>
                        </m:r>
                      </m:sub>
                    </m:sSub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𝑝𝑖𝑡𝑐h</m:t>
                        </m:r>
                      </m:sub>
                    </m:sSub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lang="en-US" altLang="ko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𝑅𝑒𝐿𝑈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𝑝𝑟𝑜𝑠𝑜𝑑𝑦</m:t>
                            </m:r>
                          </m:sub>
                        </m:s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𝑐𝑜𝑛𝑡𝑒𝑥𝑡</m:t>
                            </m:r>
                          </m:sub>
                          <m:sup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func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))}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ore-KR" b="0" dirty="0"/>
                  <a:t> =</a:t>
                </a:r>
                <a:r>
                  <a:rPr lang="en-US" altLang="ko-KR" b="0" dirty="0"/>
                  <a:t>3</a:t>
                </a:r>
                <a:r>
                  <a:rPr lang="en-US" altLang="ko-Kore-KR" b="0" dirty="0"/>
                  <a:t>.0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ore-KR" b="0" dirty="0"/>
                  <a:t> = 1.0</a:t>
                </a:r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ore-KR" b="0" dirty="0"/>
                  <a:t> =</a:t>
                </a:r>
                <a:r>
                  <a:rPr lang="en-US" altLang="ko-KR" b="0" dirty="0"/>
                  <a:t>0.1</a:t>
                </a:r>
                <a:r>
                  <a:rPr lang="en-US" altLang="ko-Kore-KR" b="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ore-KR" b="0" dirty="0"/>
                  <a:t> = 1.0,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ko-Kore-KR" b="0" dirty="0"/>
                  <a:t> = 0.1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𝑟𝑒𝑐𝑜𝑛𝑠</m:t>
                        </m:r>
                      </m:sub>
                    </m:sSub>
                  </m:oMath>
                </a14:m>
                <a:endParaRPr kumimoji="1" lang="ko-Kore-KR" altLang="en-US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D9BD4E-E5E4-9F48-8568-B95BC580F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" t="-7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32CB06-6DCF-E142-B59C-846DE61855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0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3CA65-1741-9743-8576-CF1691DE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5200-76D3-554E-A35F-927190B1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96" y="1085850"/>
            <a:ext cx="9256712" cy="5257800"/>
          </a:xfrm>
        </p:spPr>
        <p:txBody>
          <a:bodyPr/>
          <a:lstStyle/>
          <a:p>
            <a:r>
              <a:rPr lang="en-US" altLang="ko-Kore-KR" b="0" dirty="0"/>
              <a:t>Dataset</a:t>
            </a:r>
          </a:p>
          <a:p>
            <a:pPr lvl="1"/>
            <a:r>
              <a:rPr kumimoji="1" lang="en-US" altLang="ko-Kore-KR" b="0" dirty="0"/>
              <a:t>Task, pretrain/fine</a:t>
            </a:r>
            <a:r>
              <a:rPr lang="en-US" altLang="ko-Kore-KR" b="0" dirty="0"/>
              <a:t>tune</a:t>
            </a:r>
            <a:r>
              <a:rPr lang="ko-Kore-KR" altLang="en-US" b="0" dirty="0"/>
              <a:t>에 따라 다르게 사용</a:t>
            </a:r>
            <a:endParaRPr lang="en-US" altLang="ko-Kore-KR" b="0" dirty="0"/>
          </a:p>
          <a:p>
            <a:pPr lvl="1"/>
            <a:endParaRPr lang="en-US" altLang="ko-Kore-KR" b="0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2"/>
            <a:endParaRPr lang="en-US" altLang="ko-Kore-KR" dirty="0"/>
          </a:p>
          <a:p>
            <a:pPr lvl="1"/>
            <a:r>
              <a:rPr lang="en-US" altLang="ko-KR" sz="1200" b="0" dirty="0"/>
              <a:t>Expressive TTS data set : </a:t>
            </a:r>
            <a:r>
              <a:rPr lang="ko-KR" altLang="en-US" sz="1200" b="0" dirty="0"/>
              <a:t>중국어</a:t>
            </a:r>
            <a:r>
              <a:rPr lang="en-US" altLang="ko-KR" sz="1200" b="0" dirty="0"/>
              <a:t> audio book </a:t>
            </a:r>
            <a:r>
              <a:rPr lang="ko-KR" altLang="en-US" sz="1200" b="0" dirty="0"/>
              <a:t>코퍼스 </a:t>
            </a:r>
            <a:r>
              <a:rPr lang="en-US" altLang="ko-KR" sz="1200" b="0" dirty="0"/>
              <a:t>+ </a:t>
            </a:r>
            <a:r>
              <a:rPr lang="ko-KR" altLang="en-US" sz="1200" b="0" dirty="0"/>
              <a:t>영어 </a:t>
            </a:r>
            <a:r>
              <a:rPr lang="en-US" altLang="ko-KR" sz="1200" b="0" dirty="0"/>
              <a:t>general news </a:t>
            </a:r>
            <a:r>
              <a:rPr lang="ko-KR" altLang="en-US" sz="1200" b="0" dirty="0"/>
              <a:t>데이터</a:t>
            </a:r>
            <a:endParaRPr lang="en-US" altLang="ko-KR" sz="1200" b="0" dirty="0"/>
          </a:p>
          <a:p>
            <a:pPr lvl="2"/>
            <a:r>
              <a:rPr lang="en-US" altLang="ko-KR" sz="1000" b="0" dirty="0"/>
              <a:t>“a proprietary Chinese Audio Book corpus mixed with English of General News”</a:t>
            </a:r>
            <a:r>
              <a:rPr lang="ko-KR" altLang="en-US" sz="1000" b="0" dirty="0"/>
              <a:t> </a:t>
            </a:r>
            <a:r>
              <a:rPr lang="en-US" altLang="ko-KR" sz="1000" b="0" dirty="0"/>
              <a:t>-&gt;</a:t>
            </a:r>
            <a:r>
              <a:rPr lang="ko-KR" altLang="en-US" sz="1000" b="0" dirty="0"/>
              <a:t> 내부 코퍼스인 </a:t>
            </a:r>
            <a:r>
              <a:rPr lang="ko-KR" altLang="en-US" sz="1000" b="0"/>
              <a:t>것으로 추정</a:t>
            </a:r>
            <a:endParaRPr lang="en-US" altLang="ko-KR" sz="1000" b="0" dirty="0"/>
          </a:p>
          <a:p>
            <a:pPr lvl="1"/>
            <a:r>
              <a:rPr lang="en-US" altLang="ko-Kore-KR" sz="1200" b="0" dirty="0"/>
              <a:t>Emotion labels : gentle, nervous, happy, complain, strict, angry, sad</a:t>
            </a:r>
            <a:r>
              <a:rPr lang="ko-KR" altLang="en-US" sz="1200" b="0" dirty="0"/>
              <a:t> </a:t>
            </a:r>
            <a:endParaRPr lang="en-US" altLang="ko-Kore-KR" sz="1200" b="0" dirty="0"/>
          </a:p>
          <a:p>
            <a:pPr lvl="2"/>
            <a:r>
              <a:rPr lang="en-US" altLang="ko-Kore-KR" sz="1000" b="0" dirty="0" err="1"/>
              <a:t>cf</a:t>
            </a:r>
            <a:r>
              <a:rPr lang="en-US" altLang="ko-Kore-KR" sz="1000" b="0" dirty="0"/>
              <a:t>) IEMOCAP : angry, excited, fear, sad surprised, frustrated, happy, disappointed, neutral</a:t>
            </a:r>
          </a:p>
          <a:p>
            <a:pPr lvl="2"/>
            <a:r>
              <a:rPr lang="en-US" altLang="ko-Kore-KR" sz="1000" b="0" dirty="0"/>
              <a:t>Angry, sad, happy</a:t>
            </a:r>
            <a:r>
              <a:rPr lang="ko-KR" altLang="en-US" sz="1000" b="0" dirty="0"/>
              <a:t>만 겹침 </a:t>
            </a:r>
            <a:r>
              <a:rPr lang="en-US" altLang="ko-Kore-KR" sz="1000" b="0" dirty="0"/>
              <a:t> </a:t>
            </a:r>
          </a:p>
          <a:p>
            <a:r>
              <a:rPr lang="en-US" altLang="ko-Kore-KR" b="0" dirty="0"/>
              <a:t>Baseline : FastSpeech2 + GST with conditional layer normalization</a:t>
            </a:r>
          </a:p>
          <a:p>
            <a:pPr lvl="1"/>
            <a:r>
              <a:rPr lang="en-US" altLang="ko-Kore-KR" b="0" dirty="0" err="1"/>
              <a:t>ProsodySpeech</a:t>
            </a:r>
            <a:r>
              <a:rPr lang="ko-Kore-KR" altLang="en-US" b="0" dirty="0"/>
              <a:t>와의 차이</a:t>
            </a:r>
            <a:endParaRPr lang="en-US" altLang="ko-Kore-KR" b="0" dirty="0"/>
          </a:p>
          <a:p>
            <a:pPr lvl="2"/>
            <a:r>
              <a:rPr lang="en-US" altLang="ko-Kore-KR" b="0" dirty="0"/>
              <a:t>Prosody extractor with MIST estimator / Prosody distributor</a:t>
            </a:r>
          </a:p>
          <a:p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C3468B-7FD3-D649-AE6E-8FA8F5629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C94AAA0-3913-AD4B-B8D8-ADB219294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03030"/>
              </p:ext>
            </p:extLst>
          </p:nvPr>
        </p:nvGraphicFramePr>
        <p:xfrm>
          <a:off x="1064568" y="1844824"/>
          <a:ext cx="6048671" cy="224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654">
                  <a:extLst>
                    <a:ext uri="{9D8B030D-6E8A-4147-A177-3AD203B41FA5}">
                      <a16:colId xmlns:a16="http://schemas.microsoft.com/office/drawing/2014/main" val="2717578309"/>
                    </a:ext>
                  </a:extLst>
                </a:gridCol>
                <a:gridCol w="1935575">
                  <a:extLst>
                    <a:ext uri="{9D8B030D-6E8A-4147-A177-3AD203B41FA5}">
                      <a16:colId xmlns:a16="http://schemas.microsoft.com/office/drawing/2014/main" val="201818915"/>
                    </a:ext>
                  </a:extLst>
                </a:gridCol>
                <a:gridCol w="2540442">
                  <a:extLst>
                    <a:ext uri="{9D8B030D-6E8A-4147-A177-3AD203B41FA5}">
                      <a16:colId xmlns:a16="http://schemas.microsoft.com/office/drawing/2014/main" val="1599473701"/>
                    </a:ext>
                  </a:extLst>
                </a:gridCol>
              </a:tblGrid>
              <a:tr h="297378">
                <a:tc>
                  <a:txBody>
                    <a:bodyPr/>
                    <a:lstStyle/>
                    <a:p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Pretrain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Finetune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174"/>
                  </a:ext>
                </a:extLst>
              </a:tr>
              <a:tr h="733260">
                <a:tc rowSpan="2"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Expressive TTS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Multi-speaker(40), </a:t>
                      </a:r>
                    </a:p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Multi-style </a:t>
                      </a:r>
                    </a:p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 + Chinese 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speaker,</a:t>
                      </a:r>
                    </a:p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multi(7) styles </a:t>
                      </a:r>
                    </a:p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Chinese 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79323"/>
                  </a:ext>
                </a:extLst>
              </a:tr>
              <a:tr h="317746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382,724 </a:t>
                      </a:r>
                      <a:r>
                        <a:rPr lang="en" altLang="ko-Kore-K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sents</a:t>
                      </a:r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447.02h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3920 </a:t>
                      </a:r>
                      <a:r>
                        <a:rPr lang="en" altLang="ko-Kore-K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sents</a:t>
                      </a:r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4.02h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20156"/>
                  </a:ext>
                </a:extLst>
              </a:tr>
              <a:tr h="516402">
                <a:tc rowSpan="2">
                  <a:txBody>
                    <a:bodyPr/>
                    <a:lstStyle/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Few-shot    </a:t>
                      </a:r>
                    </a:p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personalized TTS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Multi(450)-speaker, </a:t>
                      </a:r>
                    </a:p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style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male, 2 female voices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66042"/>
                  </a:ext>
                </a:extLst>
              </a:tr>
              <a:tr h="3666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701,255 </a:t>
                      </a:r>
                      <a:r>
                        <a:rPr lang="en" altLang="ko-Kore-K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sents</a:t>
                      </a:r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753.47h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</a:t>
                      </a:r>
                      <a:r>
                        <a:rPr lang="en" altLang="ko-Kore-K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sents</a:t>
                      </a:r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 min for each voice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63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501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88368-180D-5841-94C9-A6318AD0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67B8479B-BF25-1A4D-B78D-575E72AB4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6" y="1340768"/>
            <a:ext cx="9256712" cy="217744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430C0-8BF0-4448-AD89-E4490B934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97A69-A2EA-B04C-B8F5-34F4600CD655}"/>
              </a:ext>
            </a:extLst>
          </p:cNvPr>
          <p:cNvSpPr txBox="1"/>
          <p:nvPr/>
        </p:nvSpPr>
        <p:spPr>
          <a:xfrm>
            <a:off x="346772" y="3573016"/>
            <a:ext cx="9489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SMOS </a:t>
            </a:r>
          </a:p>
          <a:p>
            <a:r>
              <a:rPr lang="en-US" altLang="ko-Kore-KR" b="0" dirty="0"/>
              <a:t>* Style transfer in TTS </a:t>
            </a:r>
          </a:p>
          <a:p>
            <a:r>
              <a:rPr lang="en-US" altLang="ko-Kore-KR" b="0" dirty="0"/>
              <a:t>Input : </a:t>
            </a:r>
            <a:r>
              <a:rPr lang="ko-Kore-KR" altLang="en-US" b="0" dirty="0"/>
              <a:t>합성할 </a:t>
            </a:r>
            <a:r>
              <a:rPr lang="en-US" altLang="ko-Kore-KR" b="0" dirty="0"/>
              <a:t>text , reference speech</a:t>
            </a:r>
          </a:p>
          <a:p>
            <a:r>
              <a:rPr lang="en-US" altLang="ko-Kore-KR" b="0" dirty="0"/>
              <a:t>SMOS of Recording : style of reference speech vs. style of human recording of the input text</a:t>
            </a:r>
            <a:endParaRPr lang="en" altLang="ko-Kore-KR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C160B-8E39-684E-A0B8-65BD884B5348}"/>
              </a:ext>
            </a:extLst>
          </p:cNvPr>
          <p:cNvSpPr txBox="1"/>
          <p:nvPr/>
        </p:nvSpPr>
        <p:spPr>
          <a:xfrm>
            <a:off x="346772" y="5733256"/>
            <a:ext cx="948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* ICASSP 2022 accepted Expressive TTS papers </a:t>
            </a:r>
            <a:r>
              <a:rPr lang="ko-Kore-KR" altLang="en-US" dirty="0"/>
              <a:t>중</a:t>
            </a:r>
            <a:r>
              <a:rPr lang="en-US" altLang="ko-Kore-KR" dirty="0"/>
              <a:t> MOS score</a:t>
            </a:r>
            <a:r>
              <a:rPr lang="ko-Kore-KR" altLang="en-US" dirty="0"/>
              <a:t>가 가장 높음</a:t>
            </a:r>
            <a:endParaRPr lang="en-US" altLang="ko-Kore-KR" dirty="0"/>
          </a:p>
          <a:p>
            <a:r>
              <a:rPr lang="en-US" altLang="ko-Kore-KR" b="0" dirty="0" err="1"/>
              <a:t>cf</a:t>
            </a:r>
            <a:r>
              <a:rPr lang="en-US" altLang="ko-Kore-KR" b="0" dirty="0"/>
              <a:t>) </a:t>
            </a:r>
            <a:r>
              <a:rPr lang="ko-Kore-KR" altLang="en-US" b="0" dirty="0"/>
              <a:t>두번째 </a:t>
            </a:r>
            <a:r>
              <a:rPr lang="en-US" altLang="ko-Kore-KR" b="0" dirty="0"/>
              <a:t>: </a:t>
            </a:r>
            <a:r>
              <a:rPr lang="en" altLang="ko-Kore-KR" b="0" dirty="0"/>
              <a:t>Hierarchical Prosody Modeling and Control in Non-Autoregressive Parallel Neural </a:t>
            </a:r>
            <a:r>
              <a:rPr lang="en-US" altLang="ko-Kore-KR" b="0" dirty="0"/>
              <a:t>(Apple)</a:t>
            </a:r>
            <a:endParaRPr lang="en" altLang="ko-Kore-KR" b="0" dirty="0"/>
          </a:p>
        </p:txBody>
      </p:sp>
    </p:spTree>
    <p:extLst>
      <p:ext uri="{BB962C8B-B14F-4D97-AF65-F5344CB8AC3E}">
        <p14:creationId xmlns:p14="http://schemas.microsoft.com/office/powerpoint/2010/main" val="100862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6B1D8-D545-0B49-96BB-0FC031A1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 err="1">
                <a:effectLst/>
              </a:rPr>
              <a:t>ProsodySpeech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FEE90-C6B7-DF45-885F-AA483D4E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 err="1"/>
              <a:t>ProsodySpeech</a:t>
            </a:r>
            <a:r>
              <a:rPr lang="en" altLang="ko-Kore-KR" dirty="0"/>
              <a:t>: Towards Advanced Prosody Model for Neural Text-To-Speech</a:t>
            </a:r>
          </a:p>
          <a:p>
            <a:r>
              <a:rPr kumimoji="1" lang="en-US" altLang="ko-Kore-KR" dirty="0"/>
              <a:t>Microsoft</a:t>
            </a:r>
          </a:p>
          <a:p>
            <a:r>
              <a:rPr lang="ko-KR" altLang="en-US" dirty="0">
                <a:hlinkClick r:id="rId2"/>
              </a:rPr>
              <a:t>논문링크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github</a:t>
            </a:r>
            <a:endParaRPr lang="en-US" altLang="ko-KR" dirty="0"/>
          </a:p>
          <a:p>
            <a:r>
              <a:rPr lang="en-US" altLang="ko-KR" dirty="0"/>
              <a:t>ICASSP 2022 accepted</a:t>
            </a:r>
          </a:p>
          <a:p>
            <a:pPr marL="0" indent="0">
              <a:buNone/>
            </a:pPr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063519-8404-F348-8E2E-FCCFDFAB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DFC705-42F1-F84D-ADCA-9EDACE32A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348880"/>
            <a:ext cx="59748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3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88368-180D-5841-94C9-A6318AD0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 </a:t>
            </a:r>
            <a:r>
              <a:rPr kumimoji="1" lang="en-US" altLang="ko-KR" dirty="0"/>
              <a:t>– </a:t>
            </a:r>
            <a:r>
              <a:rPr lang="en-US" altLang="ko-KR" dirty="0"/>
              <a:t>Few-shot personalized TTS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7C518B42-804C-D84F-B055-08C4C60CD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42513"/>
            <a:ext cx="9256712" cy="174447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430C0-8BF0-4448-AD89-E4490B934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56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A854-0443-C543-885A-2DEA96D8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DD9D2-9A50-3E4A-88E5-F1F5BB56C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sz="1800" dirty="0"/>
              <a:t>Contribution</a:t>
            </a:r>
          </a:p>
          <a:p>
            <a:pPr lvl="1"/>
            <a:r>
              <a:rPr kumimoji="1" lang="en-US" altLang="ko-Kore-KR" sz="1600" dirty="0"/>
              <a:t>Well pretrained Prosody extractor with MIST </a:t>
            </a:r>
          </a:p>
          <a:p>
            <a:pPr lvl="1"/>
            <a:r>
              <a:rPr kumimoji="1" lang="en-US" altLang="ko-Kore-KR" sz="1600" dirty="0"/>
              <a:t>Prosody distributor</a:t>
            </a:r>
          </a:p>
          <a:p>
            <a:pPr lvl="2"/>
            <a:r>
              <a:rPr kumimoji="1" lang="ko-Kore-KR" altLang="en-US" sz="1400" dirty="0"/>
              <a:t>여러가지 </a:t>
            </a:r>
            <a:r>
              <a:rPr lang="en-US" altLang="ko-Kore-KR" sz="1400" dirty="0"/>
              <a:t>Reference speech</a:t>
            </a:r>
            <a:r>
              <a:rPr lang="ko-Kore-KR" altLang="en-US" sz="1400" dirty="0"/>
              <a:t>에서 생성한 </a:t>
            </a:r>
            <a:r>
              <a:rPr lang="en-US" altLang="ko-Kore-KR" sz="1400" dirty="0"/>
              <a:t>prosody exemp</a:t>
            </a:r>
            <a:r>
              <a:rPr lang="en-US" altLang="ko-KR" sz="1400" dirty="0"/>
              <a:t>lar</a:t>
            </a:r>
            <a:r>
              <a:rPr lang="ko-KR" altLang="en-US" sz="1400" dirty="0"/>
              <a:t>에서 적절한 </a:t>
            </a:r>
            <a:r>
              <a:rPr lang="en-US" altLang="ko-KR" sz="1400" dirty="0"/>
              <a:t>prosody feature select</a:t>
            </a:r>
            <a:endParaRPr kumimoji="1" lang="en-US" altLang="ko-Kore-KR" sz="1400" dirty="0"/>
          </a:p>
          <a:p>
            <a:r>
              <a:rPr kumimoji="1" lang="ko-Kore-KR" altLang="en-US" sz="1800" dirty="0"/>
              <a:t>새로운 기술을 제시하기 보다는 기존에 발표된 논문들을 적절히 조합함</a:t>
            </a:r>
            <a:r>
              <a:rPr kumimoji="1" lang="en-US" altLang="ko-Kore-KR" sz="1800" dirty="0"/>
              <a:t>.</a:t>
            </a:r>
          </a:p>
          <a:p>
            <a:pPr lvl="1"/>
            <a:r>
              <a:rPr lang="en-US" altLang="ko-Kore-KR" sz="1600" dirty="0"/>
              <a:t>MIST estimator/Conditional Layer Normalization/Discriminator in decoding Mel-spectrogram</a:t>
            </a:r>
          </a:p>
          <a:p>
            <a:pPr lvl="1"/>
            <a:r>
              <a:rPr lang="en-US" altLang="ko-KR" sz="1600" dirty="0"/>
              <a:t>+ </a:t>
            </a:r>
            <a:r>
              <a:rPr lang="ko-KR" altLang="en-US" sz="1600" dirty="0"/>
              <a:t>안정적인 모델 구성을 위한 훈련 방법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36A9F2-25A6-F843-9EE8-534C4235A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6248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Overview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sz="1800" dirty="0"/>
              <a:t>Expressive TTS, few-shot personalized TTS </a:t>
            </a:r>
            <a:r>
              <a:rPr lang="ko-KR" altLang="en-US" sz="1800" dirty="0"/>
              <a:t>두가지 </a:t>
            </a:r>
            <a:r>
              <a:rPr lang="en" altLang="ko-Kore-KR" sz="1800" dirty="0"/>
              <a:t>task</a:t>
            </a:r>
            <a:r>
              <a:rPr lang="ko-KR" altLang="en-US" sz="1800" dirty="0"/>
              <a:t>에 대한 </a:t>
            </a:r>
            <a:r>
              <a:rPr lang="en" altLang="ko-Kore-KR" sz="1800" dirty="0"/>
              <a:t>advanced prosody </a:t>
            </a:r>
            <a:r>
              <a:rPr lang="ko-Kore-KR" altLang="en-US" sz="1800" dirty="0"/>
              <a:t>             </a:t>
            </a:r>
            <a:r>
              <a:rPr lang="en" altLang="ko-Kore-KR" sz="1800" dirty="0"/>
              <a:t>modeling </a:t>
            </a:r>
            <a:r>
              <a:rPr lang="ko-KR" altLang="en-US" sz="1800" dirty="0"/>
              <a:t>방법을 제안하고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이를 </a:t>
            </a:r>
            <a:r>
              <a:rPr lang="en" altLang="ko-Kore-KR" sz="1800" dirty="0"/>
              <a:t>FastSpeech2</a:t>
            </a:r>
            <a:r>
              <a:rPr lang="ko-KR" altLang="en-US" sz="1800" dirty="0"/>
              <a:t>에 적용한다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이를 위해 </a:t>
            </a:r>
            <a:r>
              <a:rPr lang="en" altLang="ko-Kore-KR" sz="1800" dirty="0"/>
              <a:t>mutual information-based style content separation(</a:t>
            </a:r>
            <a:r>
              <a:rPr lang="en-US" altLang="ko-Kore-KR" sz="1800" dirty="0"/>
              <a:t>MIST)</a:t>
            </a:r>
            <a:r>
              <a:rPr lang="en" altLang="ko-Kore-KR" sz="1800" dirty="0"/>
              <a:t> </a:t>
            </a:r>
            <a:r>
              <a:rPr lang="ko-KR" altLang="en-US" sz="1800" dirty="0"/>
              <a:t>방법을 사용하는                   </a:t>
            </a:r>
            <a:r>
              <a:rPr lang="en" altLang="ko-Kore-KR" sz="1800" dirty="0"/>
              <a:t>Prosody Extractor</a:t>
            </a:r>
            <a:r>
              <a:rPr lang="ko-KR" altLang="en-US" sz="1800" dirty="0"/>
              <a:t>와</a:t>
            </a:r>
            <a:r>
              <a:rPr lang="en-US" altLang="ko-KR" sz="1800" dirty="0"/>
              <a:t> </a:t>
            </a:r>
            <a:r>
              <a:rPr lang="en" altLang="ko-Kore-KR" sz="1800" dirty="0"/>
              <a:t>attention</a:t>
            </a:r>
            <a:r>
              <a:rPr lang="ko-KR" altLang="en-US" sz="1800" dirty="0"/>
              <a:t>을 활용한 </a:t>
            </a:r>
            <a:r>
              <a:rPr lang="en" altLang="ko-Kore-KR" sz="1800" dirty="0"/>
              <a:t>Prosody distributor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제안한다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600" dirty="0"/>
              <a:t>Prosody extractor = reference encoder</a:t>
            </a:r>
            <a:r>
              <a:rPr lang="ko-KR" altLang="en-US" sz="1600" dirty="0"/>
              <a:t>의 역할</a:t>
            </a:r>
            <a:endParaRPr lang="en-US" altLang="ko-KR" sz="1600" dirty="0"/>
          </a:p>
          <a:p>
            <a:pPr lvl="1"/>
            <a:r>
              <a:rPr lang="ko-KR" altLang="en-US" sz="1600" dirty="0"/>
              <a:t>사용한 주요 기술은 </a:t>
            </a:r>
            <a:r>
              <a:rPr lang="en-US" altLang="ko-KR" sz="1600" dirty="0"/>
              <a:t>Conditional Layer Normalization, MIST estimator </a:t>
            </a:r>
            <a:r>
              <a:rPr lang="ko-KR" altLang="en-US" sz="1600" dirty="0"/>
              <a:t>가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안정적인 모델 구성을 위해 </a:t>
            </a:r>
            <a:r>
              <a:rPr lang="en-US" altLang="ko-KR" sz="1600" dirty="0"/>
              <a:t>pretrain – finetune </a:t>
            </a:r>
            <a:r>
              <a:rPr lang="ko-KR" altLang="en-US" sz="1600" dirty="0"/>
              <a:t>방법을 사용한다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본 논문에서 제안한 방법은 각 </a:t>
            </a:r>
            <a:r>
              <a:rPr lang="en" altLang="ko-Kore-KR" sz="1800" dirty="0"/>
              <a:t>task</a:t>
            </a:r>
            <a:r>
              <a:rPr lang="ko-KR" altLang="en-US" sz="1800" dirty="0"/>
              <a:t>에서의 </a:t>
            </a:r>
            <a:r>
              <a:rPr lang="en" altLang="ko-Kore-KR" sz="1800" dirty="0"/>
              <a:t>MOS </a:t>
            </a:r>
            <a:r>
              <a:rPr lang="ko-KR" altLang="en-US" sz="1800" dirty="0"/>
              <a:t>점수 측정 결과 기존 모델에 비해 성능이 향상되었음을 확인하였다</a:t>
            </a:r>
            <a:r>
              <a:rPr lang="en-US" altLang="ko-KR" sz="1800" dirty="0"/>
              <a:t>. </a:t>
            </a:r>
          </a:p>
          <a:p>
            <a:pPr lvl="1"/>
            <a:r>
              <a:rPr lang="en" altLang="ko-Kore-KR" sz="1600" dirty="0"/>
              <a:t>Complain style</a:t>
            </a:r>
            <a:r>
              <a:rPr lang="ko-KR" altLang="en-US" sz="1600" dirty="0"/>
              <a:t>에 대해 </a:t>
            </a:r>
            <a:r>
              <a:rPr lang="en" altLang="ko-Kore-KR" sz="1600" dirty="0"/>
              <a:t>SMOS 4.38 </a:t>
            </a:r>
            <a:r>
              <a:rPr lang="ko-KR" altLang="en-US" sz="1600" dirty="0"/>
              <a:t>달성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99906A4-A691-824A-ABCF-5947ECA2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36" y="4350042"/>
            <a:ext cx="5873656" cy="136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4EB0C-BCF5-814B-8A12-4C23BB2E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Background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CEBAC-16E3-1D4D-8A11-F4593142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Content leakage problem</a:t>
            </a:r>
            <a:endParaRPr kumimoji="1" lang="ko-Kore-KR" altLang="en-US" dirty="0"/>
          </a:p>
          <a:p>
            <a:pPr lvl="1"/>
            <a:r>
              <a:rPr lang="en-US" altLang="ko-Kore-KR" dirty="0"/>
              <a:t>Inference</a:t>
            </a:r>
            <a:r>
              <a:rPr lang="ko-KR" altLang="en-US" dirty="0" err="1"/>
              <a:t>를</a:t>
            </a:r>
            <a:r>
              <a:rPr lang="ko-KR" altLang="en-US" dirty="0"/>
              <a:t> 할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reference speech</a:t>
            </a:r>
            <a:r>
              <a:rPr lang="ko-KR" altLang="en-US" dirty="0"/>
              <a:t>와 합성할 </a:t>
            </a:r>
            <a:r>
              <a:rPr lang="en-US" altLang="ko-KR" dirty="0"/>
              <a:t>text</a:t>
            </a:r>
            <a:r>
              <a:rPr lang="ko-KR" altLang="en-US" dirty="0" err="1"/>
              <a:t>를</a:t>
            </a:r>
            <a:r>
              <a:rPr lang="ko-KR" altLang="en-US" dirty="0"/>
              <a:t> 모두 </a:t>
            </a:r>
            <a:r>
              <a:rPr lang="en-US" altLang="ko-KR" dirty="0"/>
              <a:t>input</a:t>
            </a:r>
            <a:r>
              <a:rPr lang="ko-KR" altLang="en-US" dirty="0" err="1"/>
              <a:t>으로</a:t>
            </a:r>
            <a:r>
              <a:rPr lang="ko-KR" altLang="en-US" dirty="0"/>
              <a:t> 넣어주는데</a:t>
            </a:r>
            <a:r>
              <a:rPr lang="en-US" altLang="ko-KR" dirty="0"/>
              <a:t>, </a:t>
            </a:r>
          </a:p>
          <a:p>
            <a:pPr lvl="1"/>
            <a:r>
              <a:rPr lang="ko-Kore-KR" altLang="en-US" dirty="0"/>
              <a:t>이때</a:t>
            </a:r>
            <a:r>
              <a:rPr lang="en-US" altLang="ko-Kore-KR" dirty="0"/>
              <a:t>, </a:t>
            </a:r>
            <a:r>
              <a:rPr lang="ko-Kore-KR" altLang="en-US" dirty="0"/>
              <a:t>합성된 내용이 </a:t>
            </a:r>
            <a:r>
              <a:rPr lang="en-US" altLang="ko-Kore-KR" dirty="0"/>
              <a:t>input text</a:t>
            </a:r>
            <a:r>
              <a:rPr lang="ko-Kore-KR" altLang="en-US" dirty="0"/>
              <a:t>가 아니라 </a:t>
            </a:r>
            <a:r>
              <a:rPr lang="en-US" altLang="ko-Kore-KR" dirty="0"/>
              <a:t>reference speech</a:t>
            </a:r>
            <a:r>
              <a:rPr lang="ko-Kore-KR" altLang="en-US" dirty="0"/>
              <a:t>에 있는 내용이 들어가게 되는 현상</a:t>
            </a:r>
            <a:endParaRPr lang="en-US" altLang="ko-Kore-KR" dirty="0"/>
          </a:p>
          <a:p>
            <a:pPr lvl="1"/>
            <a:r>
              <a:rPr lang="ko-Kore-KR" altLang="en-US" dirty="0"/>
              <a:t>이는 </a:t>
            </a:r>
            <a:r>
              <a:rPr lang="en-US" altLang="ko-Kore-KR" dirty="0"/>
              <a:t>model architecture</a:t>
            </a:r>
            <a:r>
              <a:rPr lang="ko-Kore-KR" altLang="en-US" dirty="0"/>
              <a:t>가 </a:t>
            </a:r>
            <a:r>
              <a:rPr lang="en-US" altLang="ko-Kore-KR" dirty="0"/>
              <a:t>reference speech</a:t>
            </a:r>
            <a:r>
              <a:rPr lang="ko-Kore-KR" altLang="en-US" dirty="0"/>
              <a:t>와의 </a:t>
            </a:r>
            <a:r>
              <a:rPr lang="en-US" altLang="ko-Kore-KR" dirty="0"/>
              <a:t>r</a:t>
            </a:r>
            <a:r>
              <a:rPr lang="en-US" altLang="ko-KR" dirty="0"/>
              <a:t>econstruction loss</a:t>
            </a:r>
            <a:r>
              <a:rPr lang="ko-KR" altLang="en-US" dirty="0" err="1"/>
              <a:t>를</a:t>
            </a:r>
            <a:r>
              <a:rPr lang="ko-KR" altLang="en-US" dirty="0"/>
              <a:t> 최소화하게 설계되어 있기 때문이다</a:t>
            </a:r>
            <a:r>
              <a:rPr lang="en-US" altLang="ko-KR" dirty="0"/>
              <a:t>.</a:t>
            </a:r>
          </a:p>
          <a:p>
            <a:pPr lvl="1"/>
            <a:r>
              <a:rPr lang="ko-Kore-KR" altLang="en-US" dirty="0"/>
              <a:t>따라서 </a:t>
            </a:r>
            <a:r>
              <a:rPr lang="en-US" altLang="ko-Kore-KR" dirty="0"/>
              <a:t>reference speech</a:t>
            </a:r>
            <a:r>
              <a:rPr lang="ko-Kore-KR" altLang="en-US" dirty="0"/>
              <a:t>에서 </a:t>
            </a:r>
            <a:r>
              <a:rPr lang="en-US" altLang="ko-Kore-KR" dirty="0"/>
              <a:t>speaker characteristic, speaking style</a:t>
            </a:r>
            <a:r>
              <a:rPr lang="ko-Kore-KR" altLang="en-US" dirty="0"/>
              <a:t>과</a:t>
            </a:r>
            <a:r>
              <a:rPr lang="en-US" altLang="ko-Kore-KR" dirty="0"/>
              <a:t>.                                   </a:t>
            </a:r>
            <a:r>
              <a:rPr lang="ko-Kore-KR" altLang="en-US" dirty="0"/>
              <a:t> </a:t>
            </a:r>
            <a:r>
              <a:rPr lang="en-US" altLang="ko-Kore-KR" dirty="0"/>
              <a:t>linguistic content(text)</a:t>
            </a:r>
            <a:r>
              <a:rPr lang="ko-Kore-KR" altLang="en-US" dirty="0"/>
              <a:t>를 분리하는 것이 아주 중요하다</a:t>
            </a:r>
            <a:r>
              <a:rPr lang="en-US" altLang="ko-Kore-KR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CB507-86A9-3C4C-9ACC-24E9A87791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605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F417227-708E-9A47-8FD6-792D7BE40D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129911"/>
            <a:ext cx="8208912" cy="5324176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8E4EBB-AD8D-294D-86B9-E187A34A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Model Architecture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2259C-5AB8-984E-BD72-302B5BBC02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47C24C-A8BA-C34C-AAC5-B8C014333CD6}"/>
                  </a:ext>
                </a:extLst>
              </p:cNvPr>
              <p:cNvSpPr txBox="1"/>
              <p:nvPr/>
            </p:nvSpPr>
            <p:spPr>
              <a:xfrm>
                <a:off x="5094607" y="3918758"/>
                <a:ext cx="7200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1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ko-Kore-KR" sz="1100" b="1" i="1" smtClean="0">
                              <a:latin typeface="Cambria Math" panose="02040503050406030204" pitchFamily="18" charset="0"/>
                            </a:rPr>
                            <m:t>𝒄𝒐𝒏𝒕𝒆𝒙𝒕</m:t>
                          </m:r>
                        </m:sub>
                      </m:sSub>
                    </m:oMath>
                  </m:oMathPara>
                </a14:m>
                <a:endParaRPr kumimoji="1" lang="en-US" altLang="ko-Kore-KR" sz="1100" b="1" dirty="0"/>
              </a:p>
              <a:p>
                <a:endParaRPr kumimoji="1" lang="ko-Kore-KR" altLang="en-US" sz="1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47C24C-A8BA-C34C-AAC5-B8C014333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07" y="3918758"/>
                <a:ext cx="72008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D97057-C129-554E-AB9F-A8F3405D1051}"/>
                  </a:ext>
                </a:extLst>
              </p:cNvPr>
              <p:cNvSpPr txBox="1"/>
              <p:nvPr/>
            </p:nvSpPr>
            <p:spPr>
              <a:xfrm>
                <a:off x="4350738" y="3501008"/>
                <a:ext cx="720080" cy="509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1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ko-Kore-KR" sz="1100" b="1" i="1" smtClean="0">
                              <a:latin typeface="Cambria Math" panose="02040503050406030204" pitchFamily="18" charset="0"/>
                            </a:rPr>
                            <m:t>𝒑𝒓𝒐𝒔𝒐𝒅𝒚</m:t>
                          </m:r>
                        </m:sub>
                      </m:sSub>
                    </m:oMath>
                  </m:oMathPara>
                </a14:m>
                <a:endParaRPr kumimoji="1" lang="en-US" altLang="ko-Kore-KR" b="1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D97057-C129-554E-AB9F-A8F3405D1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38" y="3501008"/>
                <a:ext cx="720080" cy="5094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5AFF99-8B26-9442-9256-D4BF1F3B1A6F}"/>
                  </a:ext>
                </a:extLst>
              </p:cNvPr>
              <p:cNvSpPr txBox="1"/>
              <p:nvPr/>
            </p:nvSpPr>
            <p:spPr>
              <a:xfrm>
                <a:off x="5340009" y="3391335"/>
                <a:ext cx="720080" cy="44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1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ko-Kore-KR" sz="1100" b="1" i="1" smtClean="0">
                              <a:latin typeface="Cambria Math" panose="02040503050406030204" pitchFamily="18" charset="0"/>
                            </a:rPr>
                            <m:t>𝒔𝒑𝒆𝒂𝒌𝒆𝒓</m:t>
                          </m:r>
                        </m:sub>
                      </m:sSub>
                    </m:oMath>
                  </m:oMathPara>
                </a14:m>
                <a:endParaRPr kumimoji="1" lang="en-US" altLang="ko-Kore-KR" sz="1100" b="1" dirty="0"/>
              </a:p>
              <a:p>
                <a:endParaRPr kumimoji="1" lang="ko-Kore-KR" altLang="en-US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5AFF99-8B26-9442-9256-D4BF1F3B1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09" y="3391335"/>
                <a:ext cx="720080" cy="4460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04AA91-354A-8A49-944A-66D1EC53633E}"/>
                  </a:ext>
                </a:extLst>
              </p:cNvPr>
              <p:cNvSpPr txBox="1"/>
              <p:nvPr/>
            </p:nvSpPr>
            <p:spPr>
              <a:xfrm>
                <a:off x="5348999" y="3658438"/>
                <a:ext cx="720080" cy="44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1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ko-Kore-KR" sz="1100" b="1" i="1" smtClean="0">
                              <a:latin typeface="Cambria Math" panose="02040503050406030204" pitchFamily="18" charset="0"/>
                            </a:rPr>
                            <m:t>𝒑𝒊𝒕𝒄𝒉</m:t>
                          </m:r>
                        </m:sub>
                      </m:sSub>
                    </m:oMath>
                  </m:oMathPara>
                </a14:m>
                <a:endParaRPr kumimoji="1" lang="en-US" altLang="ko-Kore-KR" sz="1100" b="1" dirty="0"/>
              </a:p>
              <a:p>
                <a:endParaRPr kumimoji="1" lang="ko-Kore-KR" altLang="en-US" sz="1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04AA91-354A-8A49-944A-66D1EC536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99" y="3658438"/>
                <a:ext cx="720080" cy="4460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B4052924-01FE-FD48-B048-D274D98B8E52}"/>
              </a:ext>
            </a:extLst>
          </p:cNvPr>
          <p:cNvGrpSpPr/>
          <p:nvPr/>
        </p:nvGrpSpPr>
        <p:grpSpPr>
          <a:xfrm>
            <a:off x="7617296" y="1196752"/>
            <a:ext cx="2232248" cy="246221"/>
            <a:chOff x="704528" y="1268760"/>
            <a:chExt cx="2232248" cy="24622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581884-9976-A84B-999E-12883117C645}"/>
                </a:ext>
              </a:extLst>
            </p:cNvPr>
            <p:cNvSpPr/>
            <p:nvPr/>
          </p:nvSpPr>
          <p:spPr bwMode="auto">
            <a:xfrm>
              <a:off x="704528" y="134076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5D2BF6-5669-1A4B-9552-FA2E98016544}"/>
                </a:ext>
              </a:extLst>
            </p:cNvPr>
            <p:cNvSpPr txBox="1"/>
            <p:nvPr/>
          </p:nvSpPr>
          <p:spPr>
            <a:xfrm>
              <a:off x="848544" y="1268760"/>
              <a:ext cx="208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/>
                <a:t>: </a:t>
              </a:r>
              <a:r>
                <a:rPr lang="ko-Kore-KR" altLang="en-US" sz="1000" dirty="0"/>
                <a:t>기존 </a:t>
              </a:r>
              <a:r>
                <a:rPr lang="en-US" altLang="ko-Kore-KR" sz="1000" dirty="0"/>
                <a:t>TTS</a:t>
              </a:r>
              <a:r>
                <a:rPr lang="ko-Kore-KR" altLang="en-US" sz="1000" dirty="0"/>
                <a:t>에서 새로 추가된 부분</a:t>
              </a:r>
              <a:endParaRPr kumimoji="1" lang="ko-Kore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568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C1CB8B3-C375-E547-B52F-3662EF0C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Encoder, Decoder – Conditional layer normalization</a:t>
            </a:r>
            <a:endParaRPr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A39B80CD-0E9E-594B-B97C-6B41F474C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ore-KR" dirty="0"/>
                  <a:t>Encoder, Decoder </a:t>
                </a:r>
              </a:p>
              <a:p>
                <a:pPr lvl="1"/>
                <a:r>
                  <a:rPr lang="en-US" altLang="ko-Kore-KR" b="0" dirty="0"/>
                  <a:t>6</a:t>
                </a:r>
                <a:r>
                  <a:rPr lang="en" altLang="ko-Kore-KR" b="0" dirty="0"/>
                  <a:t> Feed-Forward Transformer blocks with conditional layer  normalization</a:t>
                </a:r>
                <a:endParaRPr lang="en-US" altLang="ko-Kore-KR" b="0" dirty="0"/>
              </a:p>
              <a:p>
                <a:r>
                  <a:rPr lang="en-US" altLang="ko-Kore-KR" dirty="0"/>
                  <a:t>Conditional layer normalization</a:t>
                </a:r>
                <a:r>
                  <a:rPr lang="ko-Kore-KR" altLang="en-US" dirty="0"/>
                  <a:t>은</a:t>
                </a:r>
                <a:r>
                  <a:rPr lang="ko-KR" altLang="en-US" dirty="0"/>
                  <a:t> </a:t>
                </a:r>
                <a:r>
                  <a:rPr lang="en-US" altLang="ko-Kore-KR" dirty="0" err="1"/>
                  <a:t>AdaSpeech</a:t>
                </a:r>
                <a:r>
                  <a:rPr lang="ko-KR" altLang="en-US" dirty="0"/>
                  <a:t>에서 제안한 고성능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효율적인 </a:t>
                </a:r>
                <a:r>
                  <a:rPr lang="en-US" altLang="ko-KR" dirty="0"/>
                  <a:t>voice customization</a:t>
                </a:r>
                <a:r>
                  <a:rPr lang="ko-KR" altLang="en-US" dirty="0"/>
                  <a:t>을 위한 </a:t>
                </a:r>
                <a:r>
                  <a:rPr lang="en-US" altLang="ko-KR" dirty="0"/>
                  <a:t>TTS model adaptation </a:t>
                </a:r>
                <a:r>
                  <a:rPr lang="ko-KR" altLang="en-US" dirty="0"/>
                  <a:t>방법</a:t>
                </a:r>
                <a:endParaRPr lang="en-US" altLang="ko-KR" dirty="0"/>
              </a:p>
              <a:p>
                <a:r>
                  <a:rPr lang="ko-KR" altLang="en-US" b="0" dirty="0" err="1"/>
                  <a:t>합성음의</a:t>
                </a:r>
                <a:r>
                  <a:rPr lang="ko-KR" altLang="en-US" b="0" dirty="0"/>
                  <a:t> 품질을 유지하면서도 메모리 사용량을 최대한 줄일 수 있는 </a:t>
                </a:r>
                <a:r>
                  <a:rPr lang="en-US" altLang="ko-KR" b="0" dirty="0"/>
                  <a:t>parameter adaptation </a:t>
                </a:r>
                <a:r>
                  <a:rPr lang="ko-KR" altLang="en-US" b="0" dirty="0"/>
                  <a:t>방법을 찾고자 함</a:t>
                </a:r>
                <a:endParaRPr lang="en-US" altLang="ko-KR" b="0" dirty="0"/>
              </a:p>
              <a:p>
                <a:pPr lvl="1"/>
                <a:r>
                  <a:rPr lang="en-US" altLang="ko-KR" b="0" dirty="0"/>
                  <a:t>Mel-spectrogram decoder</a:t>
                </a:r>
                <a:r>
                  <a:rPr lang="ko-KR" altLang="en-US" b="0" dirty="0"/>
                  <a:t>의 </a:t>
                </a:r>
                <a:r>
                  <a:rPr lang="en-US" altLang="ko-KR" b="0" dirty="0"/>
                  <a:t>Layer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normalization</a:t>
                </a:r>
                <a:r>
                  <a:rPr lang="ko-KR" altLang="en-US" b="0" dirty="0"/>
                  <a:t>을 수정</a:t>
                </a:r>
                <a:endParaRPr lang="en-US" altLang="ko-KR" b="0" dirty="0"/>
              </a:p>
              <a:p>
                <a:pPr lvl="1"/>
                <a:r>
                  <a:rPr lang="en-US" altLang="ko-KR" b="0" dirty="0"/>
                  <a:t>Speaker embedding</a:t>
                </a:r>
                <a:r>
                  <a:rPr lang="ko-KR" altLang="en-US" b="0" dirty="0"/>
                  <a:t>을 </a:t>
                </a:r>
                <a:r>
                  <a:rPr lang="en-US" altLang="ko-KR" b="0" dirty="0"/>
                  <a:t>conditional information</a:t>
                </a:r>
                <a:r>
                  <a:rPr lang="ko-KR" altLang="en-US" b="0" dirty="0" err="1"/>
                  <a:t>으로</a:t>
                </a:r>
                <a:r>
                  <a:rPr lang="ko-KR" altLang="en-US" b="0" dirty="0"/>
                  <a:t> 사용</a:t>
                </a:r>
                <a:endParaRPr lang="en-US" altLang="ko-KR" b="0" dirty="0"/>
              </a:p>
              <a:p>
                <a:pPr lvl="1"/>
                <a:r>
                  <a:rPr lang="en-US" altLang="ko-KR" b="0" dirty="0"/>
                  <a:t>Speaker embedding</a:t>
                </a:r>
                <a:r>
                  <a:rPr lang="ko-KR" altLang="en-US" b="0" dirty="0"/>
                  <a:t>을 이용해서 </a:t>
                </a:r>
                <a:r>
                  <a:rPr lang="en-US" altLang="ko-KR" b="0" dirty="0"/>
                  <a:t>Layer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normalization</a:t>
                </a:r>
                <a:r>
                  <a:rPr lang="ko-KR" altLang="en-US" b="0" dirty="0"/>
                  <a:t>의 </a:t>
                </a:r>
                <a:r>
                  <a:rPr lang="en-US" altLang="ko-KR" b="0" dirty="0"/>
                  <a:t>scale, bias vector</a:t>
                </a:r>
                <a:r>
                  <a:rPr lang="ko-KR" altLang="en-US" b="0" dirty="0" err="1"/>
                  <a:t>를</a:t>
                </a:r>
                <a:r>
                  <a:rPr lang="ko-KR" altLang="en-US" b="0" dirty="0"/>
                  <a:t> 생성</a:t>
                </a:r>
                <a:endParaRPr lang="en-US" altLang="ko-KR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  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b="0" dirty="0"/>
                  <a:t> is scale vector,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 is </a:t>
                </a:r>
                <a:r>
                  <a:rPr lang="en-US" altLang="ko-KR" b="0" dirty="0" err="1"/>
                  <a:t>bais</a:t>
                </a:r>
                <a:r>
                  <a:rPr lang="en-US" altLang="ko-KR" b="0" dirty="0"/>
                  <a:t> vector</a:t>
                </a:r>
              </a:p>
              <a:p>
                <a:pPr lvl="1"/>
                <a:r>
                  <a:rPr lang="en-US" altLang="ko-KR" b="0" dirty="0"/>
                  <a:t>Scale, bias</a:t>
                </a:r>
                <a:r>
                  <a:rPr lang="ko-KR" altLang="en-US" b="0" dirty="0"/>
                  <a:t>만을 수정하는 것으로도 </a:t>
                </a:r>
                <a:r>
                  <a:rPr lang="en-US" altLang="ko-KR" b="0" dirty="0"/>
                  <a:t>hidden activation</a:t>
                </a:r>
                <a:r>
                  <a:rPr lang="ko-KR" altLang="en-US" b="0" dirty="0"/>
                  <a:t>과 </a:t>
                </a:r>
                <a:r>
                  <a:rPr lang="en-US" altLang="ko-KR" b="0" dirty="0"/>
                  <a:t>                                           final prediction</a:t>
                </a:r>
                <a:r>
                  <a:rPr lang="ko-KR" altLang="en-US" b="0" dirty="0"/>
                  <a:t>에 큰 영향을 미칠 수 있음</a:t>
                </a:r>
                <a:endParaRPr lang="en-US" altLang="ko-KR" b="0" dirty="0"/>
              </a:p>
              <a:p>
                <a:pPr lvl="1"/>
                <a:r>
                  <a:rPr lang="en-US" altLang="ko-KR" b="0" dirty="0"/>
                  <a:t>Adaptation</a:t>
                </a:r>
                <a:r>
                  <a:rPr lang="ko-KR" altLang="en-US" b="0" dirty="0"/>
                  <a:t>을 할 때 이 부분</a:t>
                </a:r>
                <a:r>
                  <a:rPr lang="en-US" altLang="ko-KR" b="0" dirty="0"/>
                  <a:t>(layer </a:t>
                </a:r>
                <a:r>
                  <a:rPr lang="en-US" altLang="ko-KR" b="0" dirty="0" err="1"/>
                  <a:t>normlization</a:t>
                </a:r>
                <a:r>
                  <a:rPr lang="en-US" altLang="ko-KR" b="0" dirty="0"/>
                  <a:t>)</a:t>
                </a:r>
                <a:r>
                  <a:rPr lang="ko-KR" altLang="en-US" b="0" dirty="0"/>
                  <a:t>만 </a:t>
                </a:r>
                <a:r>
                  <a:rPr lang="en-US" altLang="ko-KR" b="0" dirty="0"/>
                  <a:t>update</a:t>
                </a:r>
              </a:p>
              <a:p>
                <a:r>
                  <a:rPr lang="en-US" altLang="ko-Kore-KR" dirty="0"/>
                  <a:t>Mainly for </a:t>
                </a:r>
                <a:r>
                  <a:rPr lang="en" altLang="ko-Kore-KR" dirty="0"/>
                  <a:t>few-shot personalized TTS </a:t>
                </a:r>
                <a:endParaRPr lang="en-US" altLang="ko-Kore-KR" dirty="0"/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A39B80CD-0E9E-594B-B97C-6B41F474C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" t="-482" r="-4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64173-790C-2841-9ED7-06F50C55E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AD12B-AA37-E943-BE16-1DBF164AC76A}"/>
              </a:ext>
            </a:extLst>
          </p:cNvPr>
          <p:cNvSpPr txBox="1"/>
          <p:nvPr/>
        </p:nvSpPr>
        <p:spPr>
          <a:xfrm>
            <a:off x="3823877" y="6151822"/>
            <a:ext cx="583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hlinkClick r:id="rId4"/>
              </a:rPr>
              <a:t>ADASPEECH: ADAPTIVE TEXT TO SPEECH FOR CUSTOM VOICE </a:t>
            </a:r>
            <a:endParaRPr lang="en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F849F-FF84-1E4F-8D7A-435FDB618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00" y="4221088"/>
            <a:ext cx="2366796" cy="1731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18380B-5234-CD4B-A31D-69F73DB2A046}"/>
              </a:ext>
            </a:extLst>
          </p:cNvPr>
          <p:cNvSpPr txBox="1"/>
          <p:nvPr/>
        </p:nvSpPr>
        <p:spPr>
          <a:xfrm>
            <a:off x="8093326" y="5884065"/>
            <a:ext cx="15359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050" b="0" dirty="0"/>
              <a:t>* Figure in </a:t>
            </a:r>
            <a:r>
              <a:rPr lang="en-US" altLang="ko-Kore-KR" sz="1050" b="0" dirty="0" err="1"/>
              <a:t>AdaSpeech</a:t>
            </a:r>
            <a:endParaRPr kumimoji="1" lang="ko-Kore-KR" altLang="en-US" sz="1050" b="0" dirty="0"/>
          </a:p>
        </p:txBody>
      </p:sp>
    </p:spTree>
    <p:extLst>
      <p:ext uri="{BB962C8B-B14F-4D97-AF65-F5344CB8AC3E}">
        <p14:creationId xmlns:p14="http://schemas.microsoft.com/office/powerpoint/2010/main" val="88004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B6552-2D65-814F-945B-84467CF3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Length Regulator, Pitch Predictor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804DEEF3-4B50-8B23-4744-044A9EDE940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633380" y="1143000"/>
                <a:ext cx="6939246" cy="5257800"/>
              </a:xfrm>
            </p:spPr>
            <p:txBody>
              <a:bodyPr/>
              <a:lstStyle/>
              <a:p>
                <a:r>
                  <a:rPr lang="en-US" sz="2000" dirty="0"/>
                  <a:t>Length regulator</a:t>
                </a:r>
              </a:p>
              <a:p>
                <a:pPr lvl="1"/>
                <a:r>
                  <a:rPr lang="en-US" sz="1800" dirty="0"/>
                  <a:t>Ground truth phoneme </a:t>
                </a:r>
                <a:r>
                  <a:rPr lang="en-US" sz="1800" dirty="0" err="1"/>
                  <a:t>duration을</a:t>
                </a:r>
                <a:r>
                  <a:rPr lang="en-US" sz="1800" dirty="0"/>
                  <a:t> </a:t>
                </a:r>
                <a:r>
                  <a:rPr lang="en-US" sz="1800" dirty="0" err="1"/>
                  <a:t>이용해서</a:t>
                </a:r>
                <a:r>
                  <a:rPr lang="en-US" sz="1800" dirty="0"/>
                  <a:t> </a:t>
                </a:r>
              </a:p>
              <a:p>
                <a:pPr lvl="1"/>
                <a:r>
                  <a:rPr lang="en-US" altLang="ko-KR" sz="1800" dirty="0"/>
                  <a:t>phone level context feature(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𝒄𝒐𝒏𝒕𝒆𝒙𝒕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  <a:r>
                  <a:rPr lang="en-US" sz="1800" dirty="0" err="1"/>
                  <a:t>를</a:t>
                </a:r>
                <a:r>
                  <a:rPr lang="en-US" sz="1800" dirty="0"/>
                  <a:t> </a:t>
                </a:r>
              </a:p>
              <a:p>
                <a:pPr lvl="1"/>
                <a:r>
                  <a:rPr lang="en-US" altLang="ko-KR" sz="1800" dirty="0"/>
                  <a:t>decoder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input</a:t>
                </a:r>
                <a:r>
                  <a:rPr lang="ko-KR" altLang="en-US" sz="1800" dirty="0"/>
                  <a:t>이 될 수 있도록 </a:t>
                </a:r>
                <a:r>
                  <a:rPr lang="en-US" altLang="ko-KR" sz="1800" dirty="0"/>
                  <a:t>frame level</a:t>
                </a:r>
                <a:r>
                  <a:rPr lang="ko-KR" altLang="en-US" sz="1800" dirty="0"/>
                  <a:t>로 </a:t>
                </a:r>
                <a:r>
                  <a:rPr lang="en-US" altLang="ko-KR" sz="1800" dirty="0" err="1"/>
                  <a:t>upsample</a:t>
                </a:r>
                <a:endParaRPr lang="en-US" altLang="ko-KR" sz="1800" dirty="0"/>
              </a:p>
              <a:p>
                <a:r>
                  <a:rPr lang="en-US" sz="2200" dirty="0"/>
                  <a:t>Pitch Predictor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𝒑𝒊𝒕𝒄𝒉</m:t>
                        </m:r>
                      </m:sub>
                    </m:sSub>
                  </m:oMath>
                </a14:m>
                <a:r>
                  <a:rPr lang="en-US" sz="1800" dirty="0" err="1"/>
                  <a:t>를</a:t>
                </a:r>
                <a:r>
                  <a:rPr lang="en-US" sz="1800" dirty="0"/>
                  <a:t> </a:t>
                </a:r>
                <a:r>
                  <a:rPr lang="en-US" sz="1800" dirty="0" err="1"/>
                  <a:t>생성</a:t>
                </a:r>
                <a:endParaRPr lang="en-US" sz="1800" dirty="0"/>
              </a:p>
              <a:p>
                <a:pPr lvl="1"/>
                <a:r>
                  <a:rPr lang="en-US" sz="1800" dirty="0" err="1"/>
                  <a:t>훈련</a:t>
                </a:r>
                <a:r>
                  <a:rPr lang="en-US" sz="1800" dirty="0"/>
                  <a:t> </a:t>
                </a:r>
                <a:r>
                  <a:rPr lang="en-US" sz="1800" dirty="0" err="1"/>
                  <a:t>시</a:t>
                </a:r>
                <a:r>
                  <a:rPr lang="en-US" sz="1800" dirty="0"/>
                  <a:t> predicted phone-averaged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𝒑𝒊𝒕𝒄𝒉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를</a:t>
                </a:r>
                <a:r>
                  <a:rPr lang="en-US" sz="1800" dirty="0"/>
                  <a:t> </a:t>
                </a:r>
                <a:r>
                  <a:rPr lang="en-US" sz="1800" dirty="0" err="1"/>
                  <a:t>생성</a:t>
                </a:r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𝒄𝒐𝒏𝒕𝒆𝒙𝒕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와</a:t>
                </a:r>
                <a:r>
                  <a:rPr lang="en-US" sz="1800" dirty="0"/>
                  <a:t> </a:t>
                </a:r>
                <a:r>
                  <a:rPr lang="en-US" sz="1800" dirty="0" err="1"/>
                  <a:t>합치기</a:t>
                </a:r>
                <a:r>
                  <a:rPr lang="en-US" sz="1800" dirty="0"/>
                  <a:t> </a:t>
                </a:r>
                <a:r>
                  <a:rPr lang="en-US" sz="1800" dirty="0" err="1"/>
                  <a:t>위해</a:t>
                </a:r>
                <a:r>
                  <a:rPr lang="en-US" sz="1800" dirty="0"/>
                  <a:t> </a:t>
                </a:r>
                <a:r>
                  <a:rPr lang="en-US" altLang="ko-KR" sz="1800" dirty="0"/>
                  <a:t>tanh activation</a:t>
                </a:r>
                <a:r>
                  <a:rPr lang="ko-KR" altLang="en-US" sz="1800" dirty="0"/>
                  <a:t>을 거침</a:t>
                </a:r>
                <a:endParaRPr lang="en-US" altLang="ko-KR" sz="1800" dirty="0"/>
              </a:p>
              <a:p>
                <a:pPr lvl="2"/>
                <a:r>
                  <a:rPr lang="ko-KR" altLang="en-US" sz="1400" dirty="0"/>
                  <a:t>논문에서 </a:t>
                </a:r>
                <a:r>
                  <a:rPr lang="en-US" altLang="ko-KR" sz="1400" dirty="0"/>
                  <a:t>length regulator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pitch predictor</a:t>
                </a:r>
                <a:r>
                  <a:rPr lang="ko-KR" altLang="en-US" sz="1400" dirty="0" err="1"/>
                  <a:t>를</a:t>
                </a:r>
                <a:r>
                  <a:rPr lang="ko-KR" altLang="en-US" sz="1400" dirty="0"/>
                  <a:t> 모두 왼쪽 그림과 같은   구조를 가진다고 기술 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400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ore-KR" sz="1400" i="1">
                            <a:latin typeface="Cambria Math" panose="02040503050406030204" pitchFamily="18" charset="0"/>
                          </a:rPr>
                          <m:t>𝒄𝒐𝒏𝒕𝒆𝒙𝒕</m:t>
                        </m:r>
                      </m:sub>
                    </m:sSub>
                  </m:oMath>
                </a14:m>
                <a:r>
                  <a:rPr lang="en-US" altLang="ko-Kore-KR" sz="1400" dirty="0"/>
                  <a:t> </a:t>
                </a:r>
                <a:r>
                  <a:rPr lang="en-US" altLang="ko-Kore-KR" sz="1400" dirty="0" err="1"/>
                  <a:t>와</a:t>
                </a:r>
                <a:r>
                  <a:rPr lang="en-US" altLang="ko-Kore-KR" sz="1400" dirty="0"/>
                  <a:t> </a:t>
                </a:r>
                <a:r>
                  <a:rPr lang="en-US" altLang="ko-Kore-KR" sz="1400" dirty="0" err="1"/>
                  <a:t>합치기</a:t>
                </a:r>
                <a:r>
                  <a:rPr lang="en-US" altLang="ko-Kore-KR" sz="1400" dirty="0"/>
                  <a:t> </a:t>
                </a:r>
                <a:r>
                  <a:rPr lang="en-US" altLang="ko-Kore-KR" sz="1400" dirty="0" err="1"/>
                  <a:t>위해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tanh activation</a:t>
                </a:r>
                <a:r>
                  <a:rPr lang="ko-KR" altLang="en-US" sz="1400" dirty="0"/>
                  <a:t>과 함께 사용한다고 되어 있음</a:t>
                </a:r>
                <a:r>
                  <a:rPr lang="en-US" altLang="ko-KR" sz="1400" dirty="0"/>
                  <a:t>.</a:t>
                </a:r>
              </a:p>
              <a:p>
                <a:pPr lvl="2"/>
                <a:r>
                  <a:rPr lang="ko-KR" altLang="en-US" sz="1400" dirty="0"/>
                  <a:t>왼쪽의 구조를 거친 뒤 </a:t>
                </a:r>
                <a:r>
                  <a:rPr lang="en-US" altLang="ko-KR" sz="1400" dirty="0"/>
                  <a:t>tanh activation</a:t>
                </a:r>
                <a:r>
                  <a:rPr lang="ko-KR" altLang="en-US" sz="1400" dirty="0"/>
                  <a:t>을 지나는 것으로 해석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804DEEF3-4B50-8B23-4744-044A9EDE9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633380" y="1143000"/>
                <a:ext cx="6939246" cy="5257800"/>
              </a:xfrm>
              <a:blipFill>
                <a:blip r:embed="rId3"/>
                <a:stretch>
                  <a:fillRect l="-183" t="-7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00BD51-3ACD-A049-80C8-F6263F5D4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 altLang="ko-KR"/>
          </a:p>
        </p:txBody>
      </p:sp>
      <p:pic>
        <p:nvPicPr>
          <p:cNvPr id="25" name="내용 개체 틀 24">
            <a:extLst>
              <a:ext uri="{FF2B5EF4-FFF2-40B4-BE49-F238E27FC236}">
                <a16:creationId xmlns:a16="http://schemas.microsoft.com/office/drawing/2014/main" id="{9171C291-A153-8241-8B26-F9B445B364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6" y="1207934"/>
            <a:ext cx="173741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0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741D065-53C6-4045-AA72-B6BA4965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4916507"/>
            <a:ext cx="4527334" cy="1792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9555A1-350B-FD43-BF72-5E4120A2D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sz="1800" dirty="0">
                    <a:hlinkClick r:id="rId4"/>
                  </a:rPr>
                  <a:t>Unsupervised Style and Content Separation by Minimizing Mutual Information for          Speech Synthesis</a:t>
                </a:r>
                <a:endParaRPr kumimoji="1" lang="en-US" altLang="ko-Kore-KR" sz="1800" dirty="0"/>
              </a:p>
              <a:p>
                <a:r>
                  <a:rPr lang="en-US" altLang="ko-Kore-KR" sz="1800" b="0" dirty="0"/>
                  <a:t>CMU, Apple </a:t>
                </a:r>
                <a:r>
                  <a:rPr lang="en-US" altLang="ko-KR" sz="1800" b="0" dirty="0"/>
                  <a:t>/ ICASSP 2020 accepted for presentation in a lecture session</a:t>
                </a:r>
                <a:endParaRPr lang="en-US" altLang="ko-Kore-KR" sz="1800" b="0" dirty="0"/>
              </a:p>
              <a:p>
                <a:r>
                  <a:rPr kumimoji="1" lang="en-US" altLang="ko-Kore-KR" sz="1800" dirty="0"/>
                  <a:t>TTS</a:t>
                </a:r>
                <a:r>
                  <a:rPr lang="ko-KR" altLang="en-US" sz="1800" dirty="0"/>
                  <a:t>에서 </a:t>
                </a:r>
                <a:r>
                  <a:rPr lang="en-US" altLang="ko-KR" sz="1800" dirty="0"/>
                  <a:t>style transfer</a:t>
                </a:r>
                <a:r>
                  <a:rPr lang="ko-KR" altLang="en-US" sz="1800" dirty="0" err="1"/>
                  <a:t>를</a:t>
                </a:r>
                <a:r>
                  <a:rPr lang="ko-KR" altLang="en-US" sz="1800" dirty="0"/>
                  <a:t> 할 때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발생하는 </a:t>
                </a:r>
                <a:r>
                  <a:rPr lang="en-US" altLang="ko-KR" sz="1800" dirty="0"/>
                  <a:t>content leakage </a:t>
                </a:r>
                <a:r>
                  <a:rPr lang="ko-KR" altLang="en-US" sz="1800" dirty="0"/>
                  <a:t>문제를 해결하기 위해 </a:t>
                </a:r>
                <a:r>
                  <a:rPr lang="en-US" altLang="ko-KR" sz="1800" dirty="0"/>
                  <a:t>content</a:t>
                </a:r>
                <a:r>
                  <a:rPr lang="ko-KR" altLang="en-US" sz="1800" dirty="0"/>
                  <a:t>와 </a:t>
                </a:r>
                <a:r>
                  <a:rPr lang="en-US" altLang="ko-KR" sz="1800" dirty="0"/>
                  <a:t>style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mutual information</a:t>
                </a:r>
                <a:r>
                  <a:rPr lang="ko-KR" altLang="en-US" sz="1800" dirty="0"/>
                  <a:t>을 예측하고 그것을 최소화하는 방법을 제안</a:t>
                </a:r>
                <a:r>
                  <a:rPr lang="en-US" altLang="ko-KR" sz="1800" dirty="0"/>
                  <a:t>.</a:t>
                </a:r>
              </a:p>
              <a:p>
                <a:r>
                  <a:rPr kumimoji="1" lang="en-US" altLang="ko-Kore-KR" sz="1800" dirty="0"/>
                  <a:t>Mutual information</a:t>
                </a:r>
                <a:r>
                  <a:rPr kumimoji="1" lang="ko-KR" altLang="en-US" sz="1800" dirty="0"/>
                  <a:t> 정의 </a:t>
                </a:r>
                <a:r>
                  <a:rPr kumimoji="1" lang="en-US" altLang="ko-KR" sz="1800" dirty="0"/>
                  <a:t>:</a:t>
                </a:r>
              </a:p>
              <a:p>
                <a:pPr lvl="1"/>
                <a:r>
                  <a:rPr lang="en" altLang="ko-Kore-KR" sz="1600" b="0" dirty="0"/>
                  <a:t>KL divergence</a:t>
                </a:r>
                <a:r>
                  <a:rPr lang="ko-KR" altLang="en-US" sz="1600" b="0" dirty="0"/>
                  <a:t> </a:t>
                </a:r>
                <a:r>
                  <a:rPr lang="en-US" altLang="ko-KR" sz="1600" b="0" dirty="0"/>
                  <a:t>between</a:t>
                </a:r>
                <a:r>
                  <a:rPr lang="ko-KR" altLang="en-US" sz="1600" b="0" dirty="0"/>
                  <a:t> </a:t>
                </a:r>
                <a:r>
                  <a:rPr lang="en-US" altLang="ko-KR" sz="1600" b="0" dirty="0"/>
                  <a:t>joint</a:t>
                </a:r>
                <a:r>
                  <a:rPr lang="ko-KR" altLang="en-US" sz="1600" b="0" dirty="0"/>
                  <a:t> </a:t>
                </a:r>
                <a:r>
                  <a:rPr lang="en-US" altLang="ko-KR" sz="1600" b="0" dirty="0"/>
                  <a:t>distribution</a:t>
                </a:r>
                <a:r>
                  <a:rPr lang="ko-KR" altLang="en-US" sz="1600" b="0" dirty="0"/>
                  <a:t> </a:t>
                </a:r>
                <a:r>
                  <a:rPr lang="en-US" altLang="ko-KR" sz="1600" b="0" dirty="0"/>
                  <a:t>of</a:t>
                </a:r>
                <a:r>
                  <a:rPr lang="ko-KR" altLang="en-US" sz="1600" b="0" dirty="0"/>
                  <a:t> </a:t>
                </a:r>
                <a:r>
                  <a:rPr lang="en-US" altLang="ko-KR" sz="1600" b="0" dirty="0"/>
                  <a:t>Y,</a:t>
                </a:r>
                <a:r>
                  <a:rPr lang="ko-KR" altLang="en-US" sz="1600" b="0" dirty="0"/>
                  <a:t> </a:t>
                </a:r>
                <a:r>
                  <a:rPr lang="en-US" altLang="ko-KR" sz="1600" b="0" dirty="0"/>
                  <a:t>Z and product of marginals of Y, Z</a:t>
                </a:r>
              </a:p>
              <a:p>
                <a:pPr lvl="1"/>
                <a:r>
                  <a:rPr kumimoji="1" lang="en-US" altLang="ko-KR" sz="1600" b="0" dirty="0"/>
                  <a:t>where Y is content, Z is style</a:t>
                </a:r>
                <a:endParaRPr kumimoji="1" lang="en-US" altLang="ko-KR" sz="1600" dirty="0"/>
              </a:p>
              <a:p>
                <a:r>
                  <a:rPr kumimoji="1" lang="en-US" altLang="ko-KR" sz="1800" dirty="0"/>
                  <a:t>Low</a:t>
                </a:r>
                <a:r>
                  <a:rPr lang="en-US" altLang="ko-KR" sz="1800" dirty="0"/>
                  <a:t>er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bound</a:t>
                </a:r>
                <a:r>
                  <a:rPr lang="ko-KR" altLang="en-US" sz="1800" dirty="0" err="1"/>
                  <a:t>를</a:t>
                </a:r>
                <a:r>
                  <a:rPr kumimoji="1" lang="ko-KR" altLang="en-US" sz="1800" dirty="0"/>
                  <a:t> </a:t>
                </a:r>
                <a:r>
                  <a:rPr lang="en" altLang="ko-Kore-KR" sz="1800" dirty="0" err="1"/>
                  <a:t>Donsker-Varadhan</a:t>
                </a:r>
                <a:r>
                  <a:rPr lang="en" altLang="ko-Kore-KR" sz="1800" dirty="0"/>
                  <a:t> representation of KL divergence</a:t>
                </a:r>
                <a:r>
                  <a:rPr lang="ko-KR" altLang="en-US" sz="1800" dirty="0" err="1"/>
                  <a:t>를</a:t>
                </a:r>
                <a:r>
                  <a:rPr lang="ko-KR" altLang="en-US" sz="1800" dirty="0"/>
                  <a:t> 이용해서 표현</a:t>
                </a:r>
                <a:endParaRPr lang="en-US" altLang="ko-KR" sz="16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r>
                  <a:rPr lang="en-US" altLang="ko-KR" sz="1400" b="0" dirty="0"/>
                  <a:t>T can be any function that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, </m:t>
                    </m:r>
                    <m:func>
                      <m:funcPr>
                        <m:ctrlPr>
                          <a:rPr lang="en-US" altLang="ko-KR" sz="14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lang="en-US" altLang="ko-KR" sz="1400" b="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ko-KR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sub>
                            </m:sSub>
                          </m:e>
                        </m:func>
                      </m:fName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r>
                  <a:rPr lang="en-US" altLang="ko-KR" sz="1600" b="0" dirty="0"/>
                  <a:t> finite</a:t>
                </a:r>
              </a:p>
              <a:p>
                <a:r>
                  <a:rPr lang="en-US" altLang="ko-KR" sz="1400" b="0" dirty="0"/>
                  <a:t>Objective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 : style encoder,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 : content encoder</a:t>
                </a:r>
              </a:p>
              <a:p>
                <a:pPr lvl="1"/>
                <a:r>
                  <a:rPr lang="en-US" altLang="ko-KR" sz="1400" b="0" dirty="0"/>
                  <a:t>D : Mel-spectrogram decoder</a:t>
                </a:r>
              </a:p>
              <a:p>
                <a:pPr lvl="1"/>
                <a:r>
                  <a:rPr lang="en-US" altLang="ko-KR" sz="1400" b="0" dirty="0"/>
                  <a:t>T : MIST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 b="0" dirty="0"/>
                  <a:t> : </a:t>
                </a:r>
                <a:r>
                  <a:rPr lang="en-US" altLang="ko-KR" sz="1400" b="0" dirty="0" err="1"/>
                  <a:t>mel</a:t>
                </a:r>
                <a:r>
                  <a:rPr lang="en-US" altLang="ko-KR" sz="1400" b="0" dirty="0"/>
                  <a:t>-spectrogram , c : content (phoneme)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9555A1-350B-FD43-BF72-5E4120A2D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t="-482" b="-96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0E4E2B7D-FBEF-9A40-938A-1E0CA3FC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MIST Estimator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89D359-84A1-BA46-865A-064CA4E34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47A035-CBC5-6E41-A0F3-39ABED9BE6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819" y="2776406"/>
            <a:ext cx="3258373" cy="280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55094F-02A1-5F43-AD30-2AF1A9C7E2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108009"/>
            <a:ext cx="5670619" cy="44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5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C50FE-7660-3B4C-8570-DD1CCAF8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 err="1"/>
              <a:t>Donsker-Varadhan</a:t>
            </a:r>
            <a:r>
              <a:rPr lang="en" altLang="ko-Kore-KR" dirty="0"/>
              <a:t> representation of KL divergence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32E53-DDFA-3A4C-ABE3-458BB5FC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pPr lvl="1"/>
            <a:endParaRPr lang="en-US" altLang="ko-Kore-KR" sz="1600" b="0" dirty="0"/>
          </a:p>
          <a:p>
            <a:pPr lvl="1"/>
            <a:r>
              <a:rPr lang="ko-Kore-KR" altLang="en-US" sz="1600" b="0" dirty="0"/>
              <a:t>오른쪽</a:t>
            </a:r>
            <a:r>
              <a:rPr lang="ko-KR" altLang="en-US" sz="1600" b="0" dirty="0"/>
              <a:t> 항에만 </a:t>
            </a:r>
            <a:r>
              <a:rPr lang="en-US" altLang="ko-KR" sz="1600" b="0" dirty="0"/>
              <a:t>log</a:t>
            </a:r>
            <a:r>
              <a:rPr lang="ko-KR" altLang="en-US" sz="1600" b="0" dirty="0"/>
              <a:t>가 있는 이유는</a:t>
            </a:r>
            <a:r>
              <a:rPr lang="en-US" altLang="ko-KR" sz="1600" b="0" dirty="0"/>
              <a:t>,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자연상수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e</a:t>
            </a:r>
            <a:r>
              <a:rPr lang="ko-KR" altLang="en-US" sz="1600" b="0" dirty="0" err="1"/>
              <a:t>를</a:t>
            </a:r>
            <a:r>
              <a:rPr lang="ko-KR" altLang="en-US" sz="1600" b="0" dirty="0"/>
              <a:t> 취했기 때문에 </a:t>
            </a:r>
            <a:r>
              <a:rPr lang="en-US" altLang="ko-KR" sz="1600" b="0" dirty="0"/>
              <a:t>scale</a:t>
            </a:r>
            <a:r>
              <a:rPr lang="ko-KR" altLang="en-US" sz="1600" b="0" dirty="0"/>
              <a:t>을 맞추기 위해 그의 역함수인 </a:t>
            </a:r>
            <a:r>
              <a:rPr lang="en-US" altLang="ko-KR" sz="1600" b="0" dirty="0"/>
              <a:t>Log</a:t>
            </a:r>
            <a:r>
              <a:rPr lang="ko-KR" altLang="en-US" sz="1600" b="0" dirty="0" err="1"/>
              <a:t>를</a:t>
            </a:r>
            <a:r>
              <a:rPr lang="ko-KR" altLang="en-US" sz="1600" b="0" dirty="0"/>
              <a:t> 다시 취한 것</a:t>
            </a:r>
            <a:endParaRPr kumimoji="1" lang="ko-Kore-KR" altLang="en-US" sz="1600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75E10C-C675-964B-909B-87FB33141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35E5B3-FB41-2D4C-9C01-74608C4B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268760"/>
            <a:ext cx="5670619" cy="44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3335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16309</TotalTime>
  <Words>1809</Words>
  <Application>Microsoft Macintosh PowerPoint</Application>
  <PresentationFormat>A4 용지(210x297mm)</PresentationFormat>
  <Paragraphs>245</Paragraphs>
  <Slides>22</Slides>
  <Notes>9</Notes>
  <HiddenSlides>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Monotype Sorts</vt:lpstr>
      <vt:lpstr>Times New Roman</vt:lpstr>
      <vt:lpstr>Wingdings</vt:lpstr>
      <vt:lpstr>XcodeSourceControl</vt:lpstr>
      <vt:lpstr>ProsodySpeech : Towards Advanced Prosody Model for Neural Text-To-Speech</vt:lpstr>
      <vt:lpstr>ProsodySpeech</vt:lpstr>
      <vt:lpstr>Overview</vt:lpstr>
      <vt:lpstr>Background</vt:lpstr>
      <vt:lpstr>Model Architecture</vt:lpstr>
      <vt:lpstr>Encoder, Decoder – Conditional layer normalization</vt:lpstr>
      <vt:lpstr>Length Regulator, Pitch Predictor</vt:lpstr>
      <vt:lpstr>MIST Estimator</vt:lpstr>
      <vt:lpstr>Donsker-Varadhan representation of KL divergence</vt:lpstr>
      <vt:lpstr>Prosody Extractor </vt:lpstr>
      <vt:lpstr>MIST Estimator</vt:lpstr>
      <vt:lpstr>Prosody Distributor</vt:lpstr>
      <vt:lpstr>Discriminator</vt:lpstr>
      <vt:lpstr>모델 훈련 방법 – Pretrain -&gt; Fine tune </vt:lpstr>
      <vt:lpstr>Pretrain</vt:lpstr>
      <vt:lpstr>Pretrain</vt:lpstr>
      <vt:lpstr>Fine-tuning</vt:lpstr>
      <vt:lpstr>Experiments</vt:lpstr>
      <vt:lpstr>Result</vt:lpstr>
      <vt:lpstr>Result – Few-shot personalized TTS</vt:lpstr>
      <vt:lpstr>Conclusion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1251</cp:revision>
  <cp:lastPrinted>2018-01-22T13:46:10Z</cp:lastPrinted>
  <dcterms:created xsi:type="dcterms:W3CDTF">2013-03-03T01:08:41Z</dcterms:created>
  <dcterms:modified xsi:type="dcterms:W3CDTF">2023-02-11T12:07:30Z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