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1" r:id="rId2"/>
    <p:sldId id="333" r:id="rId3"/>
    <p:sldId id="334" r:id="rId4"/>
    <p:sldId id="335" r:id="rId5"/>
    <p:sldId id="337" r:id="rId6"/>
    <p:sldId id="336" r:id="rId7"/>
    <p:sldId id="34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09" r:id="rId16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0" autoAdjust="0"/>
    <p:restoredTop sz="97609" autoAdjust="0"/>
  </p:normalViewPr>
  <p:slideViewPr>
    <p:cSldViewPr>
      <p:cViewPr varScale="1">
        <p:scale>
          <a:sx n="128" d="100"/>
          <a:sy n="128" d="100"/>
        </p:scale>
        <p:origin x="1976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7.02971.pdf" TargetMode="External"/><Relationship Id="rId2" Type="http://schemas.openxmlformats.org/officeDocument/2006/relationships/hyperlink" Target="https://arxiv.org/pdf/2112.02418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1911.0386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hyperlink" Target="https://arxiv.org/pdf/2108.09084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B9CF-C839-654F-80C6-E37A82A1839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" altLang="ko-Kore-KR" sz="3200" dirty="0" err="1">
                <a:effectLst/>
              </a:rPr>
              <a:t>Branchformer</a:t>
            </a:r>
            <a:r>
              <a:rPr lang="en" altLang="ko-Kore-KR" sz="3200" dirty="0">
                <a:effectLst/>
              </a:rPr>
              <a:t>: Parallel MLP-Attention </a:t>
            </a:r>
            <a:r>
              <a:rPr lang="en" altLang="ko-Kore-KR" sz="3200" dirty="0" err="1">
                <a:effectLst/>
              </a:rPr>
              <a:t>Archit</a:t>
            </a:r>
            <a:r>
              <a:rPr lang="en-US" altLang="ko-KR" sz="3200" dirty="0">
                <a:effectLst/>
              </a:rPr>
              <a:t>-</a:t>
            </a:r>
            <a:r>
              <a:rPr lang="en" altLang="ko-Kore-KR" sz="3200" dirty="0" err="1">
                <a:effectLst/>
              </a:rPr>
              <a:t>ectures</a:t>
            </a:r>
            <a:r>
              <a:rPr lang="en" altLang="ko-Kore-KR" sz="3200" dirty="0">
                <a:effectLst/>
              </a:rPr>
              <a:t> to Capture Local and Global Context    for Speech Recognition and Understanding </a:t>
            </a:r>
            <a:endParaRPr lang="en" altLang="ko-Kore-KR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ACFD-C5AD-8C47-8DC5-5DD9E703DF55}"/>
              </a:ext>
            </a:extLst>
          </p:cNvPr>
          <p:cNvSpPr txBox="1">
            <a:spLocks/>
          </p:cNvSpPr>
          <p:nvPr/>
        </p:nvSpPr>
        <p:spPr>
          <a:xfrm>
            <a:off x="698341" y="3396283"/>
            <a:ext cx="7200696" cy="2305049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/>
              <a:t>ICML 2022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/>
              <a:t>CMU</a:t>
            </a:r>
            <a:endParaRPr lang="en-US" altLang="ko-Kore-KR" sz="2000" kern="0" dirty="0">
              <a:hlinkClick r:id="rId2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sz="2000" kern="0" dirty="0">
                <a:hlinkClick r:id="rId3"/>
              </a:rPr>
              <a:t>Paper</a:t>
            </a:r>
            <a:endParaRPr lang="en-US" altLang="ko-Kore-KR" sz="2000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sz="2000" kern="0" dirty="0" err="1"/>
              <a:t>Espnet</a:t>
            </a:r>
            <a:r>
              <a:rPr lang="ko-Kore-KR" altLang="en-US" sz="2000" kern="0" dirty="0"/>
              <a:t>에 올라와 있음</a:t>
            </a:r>
            <a:endParaRPr lang="en-US" altLang="ko-Kore-KR" sz="2000" kern="0" dirty="0"/>
          </a:p>
        </p:txBody>
      </p:sp>
    </p:spTree>
    <p:extLst>
      <p:ext uri="{BB962C8B-B14F-4D97-AF65-F5344CB8AC3E}">
        <p14:creationId xmlns:p14="http://schemas.microsoft.com/office/powerpoint/2010/main" val="263158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4694-73E7-E145-8D6D-AD811DBF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BF4FF15-E001-1347-AA4F-7C2FA618A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5" y="1556792"/>
            <a:ext cx="4708405" cy="4414128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7F907-17AE-A948-9EA5-2647E2DDA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9024" y="1143000"/>
            <a:ext cx="4403601" cy="5257800"/>
          </a:xfrm>
        </p:spPr>
        <p:txBody>
          <a:bodyPr wrap="square" anchor="t">
            <a:normAutofit/>
          </a:bodyPr>
          <a:lstStyle/>
          <a:p>
            <a:r>
              <a:rPr kumimoji="1" lang="en-US" altLang="ko-Kore-KR" sz="1800" dirty="0"/>
              <a:t>Global Branch : self attention </a:t>
            </a:r>
            <a:r>
              <a:rPr kumimoji="1" lang="ko-Kore-KR" altLang="en-US" sz="1800" dirty="0"/>
              <a:t>사용</a:t>
            </a:r>
            <a:endParaRPr kumimoji="1" lang="en-US" altLang="ko-Kore-KR" sz="1800" dirty="0"/>
          </a:p>
          <a:p>
            <a:r>
              <a:rPr kumimoji="1" lang="en-US" altLang="ko-Kore-KR" sz="1800" dirty="0"/>
              <a:t>Merg</a:t>
            </a:r>
            <a:r>
              <a:rPr lang="en-US" altLang="ko-Kore-KR" sz="1800" dirty="0"/>
              <a:t>ing method : concatenation</a:t>
            </a:r>
          </a:p>
          <a:p>
            <a:r>
              <a:rPr lang="en-US" altLang="ko-Kore-KR" sz="1800" dirty="0"/>
              <a:t>Data : </a:t>
            </a:r>
            <a:r>
              <a:rPr lang="en-US" altLang="ko-Kore-KR" sz="1800" dirty="0" err="1"/>
              <a:t>LibriSpeech</a:t>
            </a:r>
            <a:r>
              <a:rPr lang="en-US" altLang="ko-Kore-KR" sz="1800" dirty="0"/>
              <a:t> 960h</a:t>
            </a:r>
          </a:p>
          <a:p>
            <a:r>
              <a:rPr lang="en-US" altLang="ko-Kore-KR" sz="1800" dirty="0"/>
              <a:t>decoder</a:t>
            </a:r>
            <a:r>
              <a:rPr lang="ko-Kore-KR" altLang="en-US" sz="1800" dirty="0"/>
              <a:t>는 </a:t>
            </a:r>
            <a:r>
              <a:rPr lang="en-US" altLang="ko-Kore-KR" sz="1800" dirty="0"/>
              <a:t>6-layer Transformer decoder</a:t>
            </a:r>
          </a:p>
          <a:p>
            <a:r>
              <a:rPr kumimoji="1" lang="ko-Kore-KR" altLang="en-US" sz="1800" dirty="0"/>
              <a:t>왼쪽 표는 </a:t>
            </a:r>
            <a:r>
              <a:rPr kumimoji="1" lang="en-US" altLang="ko-Kore-KR" sz="1800" dirty="0"/>
              <a:t>LM </a:t>
            </a:r>
            <a:r>
              <a:rPr kumimoji="1" lang="ko-Kore-KR" altLang="en-US" sz="1800" dirty="0"/>
              <a:t>없이 돌린 결과</a:t>
            </a:r>
            <a:endParaRPr kumimoji="1" lang="en-US" altLang="ko-Kore-KR" sz="1800" dirty="0"/>
          </a:p>
          <a:p>
            <a:r>
              <a:rPr kumimoji="1" lang="en-US" altLang="ko-Kore-KR" sz="1800" dirty="0" err="1"/>
              <a:t>Branch</a:t>
            </a:r>
            <a:r>
              <a:rPr lang="en-US" altLang="ko-Kore-KR" sz="1800" dirty="0" err="1"/>
              <a:t>former</a:t>
            </a:r>
            <a:r>
              <a:rPr lang="ko-Kore-KR" altLang="en-US" sz="1800" dirty="0"/>
              <a:t> </a:t>
            </a:r>
            <a:r>
              <a:rPr lang="en-US" altLang="ko-Kore-KR" sz="1800" dirty="0"/>
              <a:t>with LM</a:t>
            </a:r>
            <a:r>
              <a:rPr lang="ko-KR" altLang="en-US" sz="1800" dirty="0"/>
              <a:t> </a:t>
            </a:r>
            <a:r>
              <a:rPr lang="en-US" altLang="ko-KR" sz="1800" dirty="0"/>
              <a:t>(WER)</a:t>
            </a:r>
            <a:endParaRPr lang="en-US" altLang="ko-Kore-KR" sz="1800" dirty="0"/>
          </a:p>
          <a:p>
            <a:pPr lvl="1"/>
            <a:r>
              <a:rPr lang="en-US" altLang="ko-Kore-KR" sz="1600" dirty="0" err="1"/>
              <a:t>Librispeech</a:t>
            </a:r>
            <a:r>
              <a:rPr lang="en-US" altLang="ko-Kore-KR" sz="1600" dirty="0"/>
              <a:t> test clean : 2.1</a:t>
            </a:r>
          </a:p>
          <a:p>
            <a:pPr lvl="1"/>
            <a:r>
              <a:rPr kumimoji="1" lang="en-US" altLang="ko-Kore-KR" sz="1600" dirty="0" err="1"/>
              <a:t>Librispeech</a:t>
            </a:r>
            <a:r>
              <a:rPr kumimoji="1" lang="en-US" altLang="ko-Kore-KR" sz="1600" dirty="0"/>
              <a:t> tes</a:t>
            </a:r>
            <a:r>
              <a:rPr lang="en-US" altLang="ko-Kore-KR" sz="1600" dirty="0"/>
              <a:t>t other : 4.5</a:t>
            </a:r>
          </a:p>
          <a:p>
            <a:r>
              <a:rPr kumimoji="1" lang="en-US" altLang="ko-Kore-KR" sz="2000" dirty="0"/>
              <a:t>Conformer </a:t>
            </a:r>
            <a:r>
              <a:rPr kumimoji="1" lang="ko-Kore-KR" altLang="en-US" sz="2000" dirty="0"/>
              <a:t>논문 성능보다는 떨어지지만</a:t>
            </a:r>
            <a:r>
              <a:rPr kumimoji="1" lang="en-US" altLang="ko-Kore-KR" sz="2000" dirty="0"/>
              <a:t>,</a:t>
            </a:r>
          </a:p>
          <a:p>
            <a:r>
              <a:rPr kumimoji="1" lang="en-US" altLang="ko-Kore-KR" sz="2000" dirty="0" err="1"/>
              <a:t>Espnet</a:t>
            </a:r>
            <a:r>
              <a:rPr kumimoji="1" lang="ko-Kore-KR" altLang="en-US" sz="2000" dirty="0"/>
              <a:t>으로 돌린 </a:t>
            </a:r>
            <a:r>
              <a:rPr kumimoji="1" lang="en-US" altLang="ko-Kore-KR" sz="2000" dirty="0"/>
              <a:t>Confo</a:t>
            </a:r>
            <a:r>
              <a:rPr lang="en-US" altLang="ko-Kore-KR" sz="2000" dirty="0"/>
              <a:t>rmer</a:t>
            </a:r>
            <a:r>
              <a:rPr lang="ko-Kore-KR" altLang="en-US" sz="2000" dirty="0"/>
              <a:t>보다는 비슷하거나 좋은 성능을 보임</a:t>
            </a:r>
            <a:endParaRPr kumimoji="1" lang="ko-Kore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1ADD8-ACCD-0F49-975D-F80194533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92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DCB08-E020-F249-9A2E-FC101058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5AD9906-03B8-E14A-9FFF-323219B69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365584"/>
            <a:ext cx="4464496" cy="2812631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1E575-C820-B244-B159-6A2F701D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4968" y="1143000"/>
            <a:ext cx="4907657" cy="5257800"/>
          </a:xfrm>
        </p:spPr>
        <p:txBody>
          <a:bodyPr wrap="square" anchor="t">
            <a:normAutofit/>
          </a:bodyPr>
          <a:lstStyle/>
          <a:p>
            <a:r>
              <a:rPr lang="en-US" altLang="ko-Kore-KR" sz="2000" dirty="0"/>
              <a:t>Self-attention vs Attention based pooling</a:t>
            </a:r>
          </a:p>
          <a:p>
            <a:endParaRPr lang="en-US" altLang="ko-Kore-KR" sz="2000" dirty="0"/>
          </a:p>
          <a:p>
            <a:r>
              <a:rPr lang="en-US" altLang="ko-Kore-KR" sz="2000" dirty="0" err="1"/>
              <a:t>Branchformer</a:t>
            </a:r>
            <a:r>
              <a:rPr lang="ko-Kore-KR" altLang="en-US" sz="2000" dirty="0"/>
              <a:t>끼리 비교</a:t>
            </a:r>
            <a:endParaRPr lang="en-US" altLang="ko-Kore-KR" sz="2000" dirty="0"/>
          </a:p>
          <a:p>
            <a:pPr lvl="1"/>
            <a:r>
              <a:rPr lang="en-US" altLang="ko-Kore-KR" sz="1600" dirty="0"/>
              <a:t>Self attention </a:t>
            </a:r>
            <a:r>
              <a:rPr lang="ko-Kore-KR" altLang="en-US" sz="1600" dirty="0"/>
              <a:t>을 사용했을 때 더 성능이 좋음</a:t>
            </a:r>
            <a:endParaRPr lang="en-US" altLang="ko-Kore-KR" sz="1600" dirty="0"/>
          </a:p>
          <a:p>
            <a:pPr lvl="1"/>
            <a:endParaRPr lang="en-US" altLang="ko-Kore-KR" sz="1600" dirty="0"/>
          </a:p>
          <a:p>
            <a:r>
              <a:rPr lang="en-US" altLang="ko-Kore-KR" sz="1800" dirty="0"/>
              <a:t>Confo</a:t>
            </a:r>
            <a:r>
              <a:rPr lang="en-US" altLang="ko-KR" sz="1800" dirty="0"/>
              <a:t>rmer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Branchformer</a:t>
            </a:r>
            <a:r>
              <a:rPr lang="en-US" altLang="ko-KR" sz="1800" dirty="0"/>
              <a:t> with attention-based pooling</a:t>
            </a:r>
            <a:r>
              <a:rPr lang="ko-KR" altLang="en-US" sz="1800" dirty="0"/>
              <a:t>을 비교했을 때는 </a:t>
            </a:r>
            <a:r>
              <a:rPr lang="en-US" altLang="ko-KR" sz="1800" dirty="0" err="1"/>
              <a:t>Aishell</a:t>
            </a:r>
            <a:r>
              <a:rPr lang="en-US" altLang="ko-KR" sz="1800" dirty="0"/>
              <a:t> dataset</a:t>
            </a:r>
            <a:r>
              <a:rPr lang="ko-KR" altLang="en-US" sz="1800" dirty="0"/>
              <a:t>의 경우 </a:t>
            </a:r>
            <a:endParaRPr lang="en-US" altLang="ko-KR" sz="1800" dirty="0"/>
          </a:p>
          <a:p>
            <a:pPr lvl="1"/>
            <a:r>
              <a:rPr lang="en-US" altLang="ko-Kore-KR" sz="1600" dirty="0" err="1"/>
              <a:t>Branchformer</a:t>
            </a:r>
            <a:r>
              <a:rPr lang="ko-KR" altLang="en-US" sz="1600" dirty="0"/>
              <a:t>의 성능이 더 좋음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1779B-9EAA-2D4B-9805-8F003D0D7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64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F8EAB-07AD-B14B-9F5A-D55965D4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EE0ABA8-CA2A-7940-B94C-258B1B05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0" y="1143000"/>
            <a:ext cx="4416551" cy="5257800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832A1-5EBB-1948-A020-8555CC00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 wrap="square" anchor="t">
            <a:normAutofit/>
          </a:bodyPr>
          <a:lstStyle/>
          <a:p>
            <a:r>
              <a:rPr kumimoji="1" lang="en-US" altLang="ko-Kore-KR" sz="2400" dirty="0"/>
              <a:t>Layer wise </a:t>
            </a:r>
            <a:r>
              <a:rPr kumimoji="1" lang="en-US" altLang="ko-Kore-KR" sz="2400" dirty="0" err="1"/>
              <a:t>compareson</a:t>
            </a:r>
            <a:endParaRPr kumimoji="1" lang="en-US" altLang="ko-Kore-KR" sz="2400" dirty="0"/>
          </a:p>
          <a:p>
            <a:r>
              <a:rPr lang="ko-Kore-KR" altLang="en-US" sz="2400" dirty="0"/>
              <a:t>각 </a:t>
            </a:r>
            <a:r>
              <a:rPr lang="en-US" altLang="ko-Kore-KR" sz="2400" dirty="0"/>
              <a:t>L</a:t>
            </a:r>
            <a:r>
              <a:rPr lang="en-US" altLang="ko-KR" sz="2400" dirty="0"/>
              <a:t>ayer </a:t>
            </a:r>
            <a:r>
              <a:rPr lang="ko-KR" altLang="en-US" sz="2400" dirty="0"/>
              <a:t>별로 </a:t>
            </a:r>
            <a:r>
              <a:rPr lang="en-US" altLang="ko-KR" sz="2400" dirty="0"/>
              <a:t>branch weight</a:t>
            </a:r>
            <a:r>
              <a:rPr lang="ko-KR" altLang="en-US" sz="2400" dirty="0"/>
              <a:t>을 시각화</a:t>
            </a:r>
            <a:endParaRPr lang="en-US" altLang="ko-KR" sz="2400" dirty="0"/>
          </a:p>
          <a:p>
            <a:r>
              <a:rPr kumimoji="1" lang="ko-KR" altLang="en-US" sz="2400" dirty="0"/>
              <a:t>모델이 모든 </a:t>
            </a:r>
            <a:r>
              <a:rPr kumimoji="1" lang="en-US" altLang="ko-KR" sz="2400" dirty="0"/>
              <a:t>layer</a:t>
            </a:r>
            <a:r>
              <a:rPr kumimoji="1" lang="ko-KR" altLang="en-US" sz="2400" dirty="0"/>
              <a:t>에서 </a:t>
            </a:r>
            <a:r>
              <a:rPr lang="en-US" altLang="ko-KR" sz="2400" dirty="0"/>
              <a:t>local/global </a:t>
            </a:r>
            <a:r>
              <a:rPr lang="ko-KR" altLang="en-US" sz="2400" dirty="0"/>
              <a:t>을 학습하지 않고</a:t>
            </a:r>
            <a:r>
              <a:rPr lang="en-US" altLang="ko-KR" sz="2400" dirty="0"/>
              <a:t>,</a:t>
            </a:r>
          </a:p>
          <a:p>
            <a:r>
              <a:rPr lang="en-US" altLang="ko-Kore-KR" sz="2400" dirty="0"/>
              <a:t>Local or global feature</a:t>
            </a:r>
            <a:r>
              <a:rPr lang="ko-Kore-KR" altLang="en-US" sz="2400" dirty="0"/>
              <a:t>를 집중적으로 학습하는 것을 확인</a:t>
            </a:r>
            <a:endParaRPr kumimoji="1" lang="ko-Kore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91505-BEF6-7049-BBBA-F1D56F705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26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78B0B-D8A9-E942-B3BF-21CEF0E4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C9815-BE7B-724D-8201-BB55C884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Branch dropout</a:t>
            </a:r>
          </a:p>
          <a:p>
            <a:pPr lvl="1"/>
            <a:r>
              <a:rPr lang="en-US" altLang="ko-Kore-KR" dirty="0"/>
              <a:t>Inference</a:t>
            </a:r>
            <a:r>
              <a:rPr lang="ko-Kore-KR" altLang="en-US" dirty="0"/>
              <a:t> 를 위한 </a:t>
            </a:r>
            <a:r>
              <a:rPr lang="en-US" altLang="ko-Kore-KR" dirty="0"/>
              <a:t>pruning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branch</a:t>
            </a:r>
            <a:r>
              <a:rPr lang="en-US" altLang="ko-Kore-KR" dirty="0"/>
              <a:t> weight </a:t>
            </a:r>
            <a:r>
              <a:rPr lang="ko-Kore-KR" altLang="en-US" dirty="0"/>
              <a:t>값이 어떤 값</a:t>
            </a:r>
            <a:r>
              <a:rPr lang="en-US" altLang="ko-Kore-KR" dirty="0"/>
              <a:t>(</a:t>
            </a:r>
            <a:r>
              <a:rPr lang="en-US" altLang="ko-Kore-KR" dirty="0" err="1"/>
              <a:t>brach</a:t>
            </a:r>
            <a:r>
              <a:rPr lang="en-US" altLang="ko-Kore-KR" dirty="0"/>
              <a:t> dropout prob.) </a:t>
            </a:r>
            <a:r>
              <a:rPr lang="ko-Kore-KR" altLang="en-US" dirty="0"/>
              <a:t>보다 작으면 </a:t>
            </a:r>
            <a:r>
              <a:rPr lang="en-US" altLang="ko-Kore-KR" dirty="0"/>
              <a:t>attention branch</a:t>
            </a:r>
            <a:r>
              <a:rPr lang="ko-Kore-KR" altLang="en-US" dirty="0"/>
              <a:t>를 </a:t>
            </a:r>
            <a:r>
              <a:rPr lang="en-US" altLang="ko-Kore-KR" dirty="0"/>
              <a:t>   pruning</a:t>
            </a:r>
          </a:p>
          <a:p>
            <a:pPr lvl="1"/>
            <a:r>
              <a:rPr kumimoji="1" lang="ko-Kore-KR" altLang="en-US" dirty="0"/>
              <a:t>오래 걸리는 </a:t>
            </a:r>
            <a:r>
              <a:rPr kumimoji="1" lang="en-US" altLang="ko-Kore-KR" dirty="0"/>
              <a:t>attention branch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runing</a:t>
            </a:r>
            <a:r>
              <a:rPr kumimoji="1" lang="ko-KR" altLang="en-US" dirty="0"/>
              <a:t>함으로써 </a:t>
            </a:r>
            <a:r>
              <a:rPr kumimoji="1" lang="en-US" altLang="ko-KR" dirty="0"/>
              <a:t>inference time </a:t>
            </a:r>
            <a:r>
              <a:rPr kumimoji="1" lang="ko-KR" altLang="en-US" dirty="0"/>
              <a:t>을 줄임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A0F23-C142-E346-B37E-8A280A362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184A15-D16A-934C-9802-81CDBC82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140968"/>
            <a:ext cx="4896544" cy="28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F1FF7-7ACD-E44A-9E20-0BF6D4CC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F9E37-E2D8-614D-864A-0D4FD6B8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Conformer </a:t>
            </a:r>
            <a:r>
              <a:rPr lang="ko-Kore-KR" altLang="en-US" dirty="0"/>
              <a:t>와 동일한 목적을 가진 다른 구조를 제안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Local / Global </a:t>
            </a:r>
            <a:r>
              <a:rPr lang="en-US" altLang="ko-Kore-KR" dirty="0"/>
              <a:t>Feature</a:t>
            </a:r>
            <a:r>
              <a:rPr lang="ko-Kore-KR" altLang="en-US" dirty="0"/>
              <a:t>를 학습하는 모듈을 </a:t>
            </a:r>
            <a:r>
              <a:rPr lang="en-US" altLang="ko-Kore-KR" dirty="0"/>
              <a:t>Parallel </a:t>
            </a:r>
            <a:r>
              <a:rPr lang="ko-Kore-KR" altLang="en-US" dirty="0"/>
              <a:t>하게 배치</a:t>
            </a:r>
            <a:endParaRPr lang="en-US" altLang="ko-Kore-KR" dirty="0"/>
          </a:p>
          <a:p>
            <a:r>
              <a:rPr lang="en-US" altLang="ko-Kore-KR" dirty="0"/>
              <a:t>Global branch</a:t>
            </a:r>
            <a:r>
              <a:rPr lang="ko-Kore-KR" altLang="en-US" dirty="0"/>
              <a:t>에서는 </a:t>
            </a:r>
            <a:endParaRPr lang="en-US" altLang="ko-Kore-KR" dirty="0"/>
          </a:p>
          <a:p>
            <a:pPr lvl="1"/>
            <a:r>
              <a:rPr kumimoji="1" lang="en-US" altLang="ko-Kore-KR" dirty="0"/>
              <a:t>Time complexity</a:t>
            </a:r>
            <a:r>
              <a:rPr kumimoji="1" lang="ko-Kore-KR" altLang="en-US" dirty="0"/>
              <a:t>를 위해 </a:t>
            </a:r>
            <a:r>
              <a:rPr lang="en-US" altLang="ko-Kore-KR" dirty="0"/>
              <a:t>efficient attention</a:t>
            </a:r>
            <a:r>
              <a:rPr lang="ko-Kore-KR" altLang="en-US" dirty="0"/>
              <a:t>을 사용하는 것을 실험</a:t>
            </a:r>
            <a:endParaRPr lang="en-US" altLang="ko-Kore-KR" dirty="0"/>
          </a:p>
          <a:p>
            <a:r>
              <a:rPr lang="en-US" altLang="ko-Kore-KR" dirty="0"/>
              <a:t>Local Branch </a:t>
            </a:r>
            <a:r>
              <a:rPr lang="ko-Kore-KR" altLang="en-US" dirty="0"/>
              <a:t>에서는 </a:t>
            </a:r>
            <a:endParaRPr lang="en-US" altLang="ko-Kore-KR" dirty="0"/>
          </a:p>
          <a:p>
            <a:pPr lvl="1"/>
            <a:r>
              <a:rPr lang="en-US" altLang="ko-Kore-KR" dirty="0"/>
              <a:t>Cg MLP </a:t>
            </a:r>
            <a:r>
              <a:rPr lang="ko-Kore-KR" altLang="en-US" dirty="0"/>
              <a:t>모듈을 사용</a:t>
            </a:r>
            <a:endParaRPr lang="en-US" altLang="ko-Kore-KR" dirty="0"/>
          </a:p>
          <a:p>
            <a:r>
              <a:rPr kumimoji="1" lang="ko-Kore-KR" altLang="en-US" dirty="0"/>
              <a:t>두 </a:t>
            </a:r>
            <a:r>
              <a:rPr kumimoji="1" lang="en-US" altLang="ko-Kore-KR" dirty="0"/>
              <a:t>Branch </a:t>
            </a:r>
            <a:r>
              <a:rPr kumimoji="1" lang="ko-Kore-KR" altLang="en-US" dirty="0"/>
              <a:t>를 합치는 방법으로는 </a:t>
            </a:r>
            <a:endParaRPr kumimoji="1" lang="en-US" altLang="ko-Kore-KR" dirty="0"/>
          </a:p>
          <a:p>
            <a:pPr lvl="1"/>
            <a:r>
              <a:rPr lang="en-US" altLang="ko-Kore-KR" dirty="0"/>
              <a:t>Interpretability, flexibility </a:t>
            </a:r>
            <a:r>
              <a:rPr lang="ko-Kore-KR" altLang="en-US" dirty="0"/>
              <a:t>를 가지는 </a:t>
            </a:r>
            <a:r>
              <a:rPr lang="en-US" altLang="ko-Kore-KR" dirty="0"/>
              <a:t>weighted average</a:t>
            </a:r>
            <a:r>
              <a:rPr lang="ko-Kore-KR" altLang="en-US" dirty="0"/>
              <a:t> </a:t>
            </a:r>
            <a:r>
              <a:rPr lang="en-US" altLang="ko-Kore-KR" dirty="0"/>
              <a:t>method</a:t>
            </a:r>
            <a:r>
              <a:rPr lang="ko-Kore-KR" altLang="en-US" dirty="0"/>
              <a:t>를 제안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E8FC49-35F2-DD47-8118-B2F6F16674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36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72448-6A27-6F4D-89A3-343DF0E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C3EB0-5654-2A4C-9769-C219AFBE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Local feature</a:t>
            </a:r>
            <a:r>
              <a:rPr lang="ko-Kore-KR" altLang="en-US" dirty="0"/>
              <a:t>와 </a:t>
            </a:r>
            <a:r>
              <a:rPr lang="en-US" altLang="ko-Kore-KR" dirty="0"/>
              <a:t>Global Feature</a:t>
            </a:r>
            <a:r>
              <a:rPr lang="ko-Kore-KR" altLang="en-US" dirty="0"/>
              <a:t> 학습하는 모듈을 </a:t>
            </a:r>
            <a:r>
              <a:rPr lang="en-US" altLang="ko-Kore-KR" dirty="0"/>
              <a:t>parallel </a:t>
            </a:r>
            <a:r>
              <a:rPr lang="ko-Kore-KR" altLang="en-US" dirty="0"/>
              <a:t>하게 배치하여</a:t>
            </a:r>
            <a:r>
              <a:rPr lang="en-US" altLang="ko-Kore-KR" dirty="0"/>
              <a:t>              </a:t>
            </a:r>
            <a:r>
              <a:rPr lang="ko-Kore-KR" altLang="en-US" dirty="0"/>
              <a:t>두가지 </a:t>
            </a:r>
            <a:r>
              <a:rPr lang="en-US" altLang="ko-Kore-KR" dirty="0"/>
              <a:t>f</a:t>
            </a:r>
            <a:r>
              <a:rPr lang="en-US" altLang="ko-KR" dirty="0"/>
              <a:t>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explicitly</a:t>
            </a:r>
            <a:r>
              <a:rPr lang="ko-KR" altLang="en-US" dirty="0"/>
              <a:t>하게 학습함</a:t>
            </a:r>
            <a:r>
              <a:rPr lang="en-US" altLang="ko-KR" dirty="0"/>
              <a:t>.</a:t>
            </a:r>
          </a:p>
          <a:p>
            <a:endParaRPr lang="en-US" altLang="ko-Kore-KR" dirty="0"/>
          </a:p>
          <a:p>
            <a:r>
              <a:rPr lang="en-US" altLang="ko-Kore-KR" dirty="0"/>
              <a:t>Conformer</a:t>
            </a:r>
            <a:r>
              <a:rPr lang="ko-Kore-KR" altLang="en-US" dirty="0"/>
              <a:t>와의 차이점</a:t>
            </a:r>
            <a:r>
              <a:rPr lang="en-US" altLang="ko-Kore-KR" dirty="0"/>
              <a:t> (Conformer vs </a:t>
            </a:r>
            <a:r>
              <a:rPr lang="en-US" altLang="ko-Kore-KR" dirty="0" err="1"/>
              <a:t>Branchformer</a:t>
            </a:r>
            <a:r>
              <a:rPr lang="en-US" altLang="ko-Kore-KR" dirty="0"/>
              <a:t>)</a:t>
            </a:r>
          </a:p>
          <a:p>
            <a:pPr lvl="1"/>
            <a:r>
              <a:rPr lang="en-US" altLang="ko-Kore-KR" dirty="0"/>
              <a:t>Local / Global feature</a:t>
            </a:r>
            <a:r>
              <a:rPr lang="ko-Kore-KR" altLang="en-US" dirty="0"/>
              <a:t>를 잘 학습하는 모듈의 배치</a:t>
            </a:r>
            <a:r>
              <a:rPr lang="en-US" altLang="ko-Kore-KR" dirty="0"/>
              <a:t> </a:t>
            </a:r>
            <a:r>
              <a:rPr lang="en-US" altLang="ko-KR" dirty="0"/>
              <a:t>(Sequential vs Parallel)</a:t>
            </a:r>
          </a:p>
          <a:p>
            <a:pPr lvl="1"/>
            <a:r>
              <a:rPr lang="en-US" altLang="ko-Kore-KR" dirty="0"/>
              <a:t>Local feature</a:t>
            </a:r>
            <a:r>
              <a:rPr lang="ko-Kore-KR" altLang="en-US" dirty="0"/>
              <a:t>를 학습하는 모듈 </a:t>
            </a:r>
            <a:r>
              <a:rPr lang="en-US" altLang="ko-Kore-KR" dirty="0"/>
              <a:t>(Convolutional Module vs </a:t>
            </a:r>
            <a:r>
              <a:rPr lang="en-US" altLang="ko-Kore-KR" dirty="0" err="1"/>
              <a:t>cgMLP</a:t>
            </a:r>
            <a:r>
              <a:rPr lang="en-US" altLang="ko-Kore-KR" dirty="0"/>
              <a:t>)</a:t>
            </a:r>
          </a:p>
          <a:p>
            <a:pPr lvl="1"/>
            <a:r>
              <a:rPr lang="en-US" altLang="ko-Kore-KR" dirty="0"/>
              <a:t>Time complexity </a:t>
            </a:r>
            <a:r>
              <a:rPr lang="en-US" altLang="ko-Kore-KR" dirty="0" err="1"/>
              <a:t>w.r.t</a:t>
            </a:r>
            <a:r>
              <a:rPr lang="en-US" altLang="ko-Kore-KR" dirty="0"/>
              <a:t> sequence length (quadratic vs linear – with attention-pooling)</a:t>
            </a:r>
          </a:p>
          <a:p>
            <a:pPr lvl="1"/>
            <a:endParaRPr lang="en-US" altLang="ko-Kore-KR" dirty="0"/>
          </a:p>
          <a:p>
            <a:r>
              <a:rPr lang="en-US" altLang="ko-Kore-KR" dirty="0"/>
              <a:t>weighted average branch merging method</a:t>
            </a:r>
            <a:r>
              <a:rPr lang="ko-Kore-KR" altLang="en-US" dirty="0"/>
              <a:t>를 통해 각 </a:t>
            </a:r>
            <a:r>
              <a:rPr lang="en-US" altLang="ko-Kore-KR" dirty="0"/>
              <a:t>L</a:t>
            </a:r>
            <a:r>
              <a:rPr lang="en-US" altLang="ko-KR" dirty="0"/>
              <a:t>ayer</a:t>
            </a:r>
            <a:r>
              <a:rPr lang="ko-KR" altLang="en-US" dirty="0"/>
              <a:t>에서 </a:t>
            </a:r>
            <a:r>
              <a:rPr lang="en-US" altLang="ko-KR" dirty="0"/>
              <a:t>local/global </a:t>
            </a:r>
            <a:r>
              <a:rPr lang="ko-KR" altLang="en-US" dirty="0"/>
              <a:t>중 어느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중점적으로 학습하는지에 대한 </a:t>
            </a:r>
            <a:r>
              <a:rPr lang="ko-KR" altLang="en-US" dirty="0" err="1"/>
              <a:t>설명성을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en-US" altLang="ko-KR" dirty="0"/>
              <a:t>Branch dropout</a:t>
            </a:r>
            <a:r>
              <a:rPr lang="ko-KR" altLang="en-US" dirty="0"/>
              <a:t>을 통해 </a:t>
            </a:r>
            <a:r>
              <a:rPr lang="en-US" altLang="ko-KR" dirty="0"/>
              <a:t>inference</a:t>
            </a:r>
            <a:r>
              <a:rPr lang="ko-KR" altLang="en-US" dirty="0"/>
              <a:t> </a:t>
            </a:r>
            <a:r>
              <a:rPr lang="en-US" altLang="ko-KR" dirty="0"/>
              <a:t>time </a:t>
            </a:r>
            <a:r>
              <a:rPr lang="ko-KR" altLang="en-US" dirty="0"/>
              <a:t>을 줄임</a:t>
            </a:r>
            <a:endParaRPr lang="en-US" altLang="ko-KR" dirty="0"/>
          </a:p>
          <a:p>
            <a:endParaRPr lang="en-US" altLang="ko-Kore-KR" dirty="0"/>
          </a:p>
          <a:p>
            <a:r>
              <a:rPr kumimoji="1" lang="en-US" altLang="ko-Kore-KR" dirty="0"/>
              <a:t>Performance</a:t>
            </a:r>
          </a:p>
          <a:p>
            <a:pPr lvl="1"/>
            <a:r>
              <a:rPr kumimoji="1" lang="en-US" altLang="ko-Kore-KR" dirty="0" err="1"/>
              <a:t>Espnet</a:t>
            </a:r>
            <a:r>
              <a:rPr kumimoji="1" lang="ko-Kore-KR" altLang="en-US" dirty="0"/>
              <a:t>으로 </a:t>
            </a:r>
            <a:r>
              <a:rPr lang="ko-Kore-KR" altLang="en-US" dirty="0"/>
              <a:t>저자가 </a:t>
            </a:r>
            <a:r>
              <a:rPr kumimoji="1" lang="ko-Kore-KR" altLang="en-US" dirty="0"/>
              <a:t>재현 실험한 </a:t>
            </a:r>
            <a:r>
              <a:rPr kumimoji="1" lang="en-US" altLang="ko-Kore-KR" dirty="0"/>
              <a:t>Conformer </a:t>
            </a:r>
            <a:r>
              <a:rPr kumimoji="1" lang="ko-Kore-KR" altLang="en-US" dirty="0"/>
              <a:t>와 비슷한 성능을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FFF37-28C8-B04E-A519-B9D0BADE7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46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4D41-585E-104F-A5E2-0F7EAA9D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1D9419-F965-4546-B8BC-F6D5AE58C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197"/>
          <a:stretch/>
        </p:blipFill>
        <p:spPr>
          <a:xfrm>
            <a:off x="363209" y="1353652"/>
            <a:ext cx="3221639" cy="415069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1DBE8-7509-A14E-9CF2-E449512A7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F195D2-B23B-BB4E-9542-CE402F86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1484696"/>
            <a:ext cx="1823895" cy="4019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7055C3-7761-6B40-B2D0-20A8DE7364F7}"/>
              </a:ext>
            </a:extLst>
          </p:cNvPr>
          <p:cNvSpPr txBox="1"/>
          <p:nvPr/>
        </p:nvSpPr>
        <p:spPr>
          <a:xfrm>
            <a:off x="3872880" y="550434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Cf) conformer</a:t>
            </a:r>
            <a:endParaRPr kumimoji="1" lang="ko-Kore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9928419-C0EF-FD42-B17F-921704505753}"/>
              </a:ext>
            </a:extLst>
          </p:cNvPr>
          <p:cNvSpPr txBox="1">
            <a:spLocks/>
          </p:cNvSpPr>
          <p:nvPr/>
        </p:nvSpPr>
        <p:spPr bwMode="auto">
          <a:xfrm>
            <a:off x="5817096" y="1085850"/>
            <a:ext cx="381632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Frontend</a:t>
            </a:r>
          </a:p>
          <a:p>
            <a:pPr lvl="1"/>
            <a:r>
              <a:rPr lang="en-US" altLang="ko-Kore-KR" kern="0" dirty="0"/>
              <a:t>Log Mel feature </a:t>
            </a:r>
            <a:r>
              <a:rPr lang="ko-Kore-KR" altLang="en-US" kern="0" dirty="0"/>
              <a:t>추출</a:t>
            </a:r>
            <a:endParaRPr lang="en-US" altLang="ko-Kore-KR" kern="0" dirty="0"/>
          </a:p>
          <a:p>
            <a:r>
              <a:rPr lang="en-US" altLang="ko-Kore-KR" kern="0" dirty="0"/>
              <a:t>Convolutional Subsampling</a:t>
            </a:r>
          </a:p>
          <a:p>
            <a:pPr lvl="1"/>
            <a:r>
              <a:rPr lang="en-US" altLang="ko-Kore-KR" kern="0" dirty="0" err="1"/>
              <a:t>Downsample</a:t>
            </a:r>
            <a:r>
              <a:rPr lang="en-US" altLang="ko-Kore-KR" kern="0" dirty="0"/>
              <a:t> feature              sequence in time</a:t>
            </a:r>
          </a:p>
          <a:p>
            <a:pPr lvl="1"/>
            <a:endParaRPr lang="en-US" altLang="ko-Kore-KR" kern="0" dirty="0"/>
          </a:p>
          <a:p>
            <a:r>
              <a:rPr lang="en-US" altLang="ko-Kore-KR" kern="0" dirty="0"/>
              <a:t>Conformer</a:t>
            </a:r>
            <a:r>
              <a:rPr lang="ko-Kore-KR" altLang="en-US" kern="0" dirty="0"/>
              <a:t>와의 차이점</a:t>
            </a:r>
            <a:endParaRPr lang="en-US" altLang="ko-Kore-KR" kern="0" dirty="0"/>
          </a:p>
          <a:p>
            <a:pPr lvl="1"/>
            <a:r>
              <a:rPr lang="en-US" altLang="ko-Kore-KR" kern="0" dirty="0"/>
              <a:t>Linear layer / dropout</a:t>
            </a:r>
          </a:p>
          <a:p>
            <a:pPr lvl="1"/>
            <a:r>
              <a:rPr lang="en-US" altLang="ko-Kore-KR" kern="0" dirty="0"/>
              <a:t>Conformer blocks vs.            </a:t>
            </a:r>
            <a:r>
              <a:rPr lang="en-US" altLang="ko-Kore-KR" kern="0" dirty="0" err="1"/>
              <a:t>Brachformer</a:t>
            </a:r>
            <a:r>
              <a:rPr lang="en-US" altLang="ko-Kore-KR" kern="0" dirty="0"/>
              <a:t> blocks</a:t>
            </a:r>
            <a:endParaRPr lang="ko-Kore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7621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F5B2-7FA8-B145-9FE4-DDCDAD73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Branchformer</a:t>
            </a:r>
            <a:r>
              <a:rPr kumimoji="1" lang="en-US" altLang="ko-Kore-KR" dirty="0"/>
              <a:t> Block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216D2BF-A4E1-1646-8FD3-7463A164F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340768"/>
            <a:ext cx="5302471" cy="368657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D4E8B-68FB-6D48-AECC-EA6F8E92A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C4C407-F160-3749-A57D-47D916EBE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1196752"/>
            <a:ext cx="1571182" cy="368657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9ED584-D9D8-634F-A255-DF552845B9C7}"/>
              </a:ext>
            </a:extLst>
          </p:cNvPr>
          <p:cNvSpPr txBox="1">
            <a:spLocks/>
          </p:cNvSpPr>
          <p:nvPr/>
        </p:nvSpPr>
        <p:spPr bwMode="auto">
          <a:xfrm>
            <a:off x="272584" y="5282258"/>
            <a:ext cx="9328616" cy="11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MHSA </a:t>
            </a:r>
            <a:r>
              <a:rPr lang="ko-Kore-KR" altLang="en-US" kern="0" dirty="0"/>
              <a:t>와 </a:t>
            </a:r>
            <a:r>
              <a:rPr lang="en-US" altLang="ko-Kore-KR" kern="0" dirty="0"/>
              <a:t>Convolution module</a:t>
            </a:r>
            <a:r>
              <a:rPr lang="ko-Kore-KR" altLang="en-US" kern="0" dirty="0"/>
              <a:t>을 </a:t>
            </a:r>
            <a:r>
              <a:rPr lang="en-US" altLang="ko-Kore-KR" kern="0" dirty="0"/>
              <a:t>Parallel </a:t>
            </a:r>
            <a:r>
              <a:rPr lang="ko-Kore-KR" altLang="en-US" kern="0" dirty="0"/>
              <a:t>하게 배치하고 결과를 </a:t>
            </a:r>
            <a:r>
              <a:rPr lang="en-US" altLang="ko-Kore-KR" kern="0" dirty="0"/>
              <a:t>merge</a:t>
            </a:r>
          </a:p>
          <a:p>
            <a:r>
              <a:rPr lang="en-US" altLang="ko-Kore-KR" kern="0" dirty="0" err="1"/>
              <a:t>LayerNorm</a:t>
            </a:r>
            <a:r>
              <a:rPr lang="ko-Kore-KR" altLang="en-US" kern="0" dirty="0"/>
              <a:t>을 제일 먼저 배치</a:t>
            </a:r>
            <a:endParaRPr lang="en-US" altLang="ko-Kore-KR" kern="0" dirty="0"/>
          </a:p>
          <a:p>
            <a:endParaRPr lang="ko-Kore-KR" altLang="en-US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011D9-40CE-954C-9DB0-EE65FA4956FE}"/>
              </a:ext>
            </a:extLst>
          </p:cNvPr>
          <p:cNvSpPr txBox="1"/>
          <p:nvPr/>
        </p:nvSpPr>
        <p:spPr>
          <a:xfrm>
            <a:off x="6105128" y="488332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Cf) conformer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39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D321-0F21-4D49-8CD8-2B8DE14C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68" y="400050"/>
            <a:ext cx="8686800" cy="685800"/>
          </a:xfrm>
        </p:spPr>
        <p:txBody>
          <a:bodyPr/>
          <a:lstStyle/>
          <a:p>
            <a:r>
              <a:rPr lang="en-US" altLang="ko-Kore-KR" dirty="0" err="1"/>
              <a:t>Branchformer</a:t>
            </a:r>
            <a:r>
              <a:rPr lang="en-US" altLang="ko-Kore-KR" dirty="0"/>
              <a:t> Block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76EAC-445A-5D4B-8D6C-B71E5901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Parallel </a:t>
            </a:r>
            <a:r>
              <a:rPr kumimoji="1" lang="ko-Kore-KR" altLang="en-US" dirty="0"/>
              <a:t>한 배치의 장점</a:t>
            </a:r>
            <a:endParaRPr lang="en-US" altLang="ko-Kore-KR" dirty="0"/>
          </a:p>
          <a:p>
            <a:pPr marL="457200" indent="-457200">
              <a:buAutoNum type="arabicPeriod"/>
            </a:pPr>
            <a:r>
              <a:rPr lang="en-US" altLang="ko-Kore-KR" dirty="0"/>
              <a:t>Interleaving pattern of self-attention and convolution operation</a:t>
            </a:r>
            <a:r>
              <a:rPr lang="ko-Kore-KR" altLang="en-US" dirty="0"/>
              <a:t>을 없앰</a:t>
            </a:r>
            <a:endParaRPr lang="en-US" altLang="ko-Kore-KR" dirty="0"/>
          </a:p>
          <a:p>
            <a:pPr lvl="1"/>
            <a:r>
              <a:rPr lang="en-US" altLang="ko-Kore-KR" dirty="0"/>
              <a:t>Interleaving pattern </a:t>
            </a:r>
            <a:r>
              <a:rPr lang="ko-Kore-KR" altLang="en-US" dirty="0"/>
              <a:t>이란</a:t>
            </a:r>
            <a:r>
              <a:rPr lang="en-US" altLang="ko-Kore-KR" dirty="0"/>
              <a:t>?</a:t>
            </a:r>
          </a:p>
          <a:p>
            <a:pPr lvl="2"/>
            <a:r>
              <a:rPr lang="en-US" altLang="ko-Kore-KR" dirty="0"/>
              <a:t>Encoder block</a:t>
            </a:r>
            <a:r>
              <a:rPr lang="ko-Kore-KR" altLang="en-US" dirty="0"/>
              <a:t>를 여러개 쌓을 때 나타나는 현상</a:t>
            </a:r>
            <a:endParaRPr lang="en-US" altLang="ko-Kore-KR" dirty="0"/>
          </a:p>
          <a:p>
            <a:pPr lvl="2"/>
            <a:r>
              <a:rPr lang="ko-Kore-KR" altLang="en-US" dirty="0"/>
              <a:t>예를 들어</a:t>
            </a:r>
            <a:r>
              <a:rPr lang="en-US" altLang="ko-Kore-KR" dirty="0"/>
              <a:t>, Transformer</a:t>
            </a:r>
            <a:r>
              <a:rPr lang="ko-Kore-KR" altLang="en-US" dirty="0"/>
              <a:t>에서는 </a:t>
            </a:r>
            <a:r>
              <a:rPr lang="en-US" altLang="ko-Kore-KR" dirty="0"/>
              <a:t>self-attention</a:t>
            </a:r>
            <a:r>
              <a:rPr lang="ko-Kore-KR" altLang="en-US" dirty="0"/>
              <a:t>과 </a:t>
            </a:r>
            <a:r>
              <a:rPr lang="en-US" altLang="ko-Kore-KR" dirty="0"/>
              <a:t>feed forward</a:t>
            </a:r>
            <a:r>
              <a:rPr lang="ko-Kore-KR" altLang="en-US" dirty="0"/>
              <a:t>가 번갈아 가면서 나타남</a:t>
            </a:r>
            <a:endParaRPr lang="en-US" altLang="ko-Kore-KR" dirty="0"/>
          </a:p>
          <a:p>
            <a:pPr lvl="2"/>
            <a:endParaRPr lang="en-US" altLang="ko-Kore-KR" dirty="0"/>
          </a:p>
          <a:p>
            <a:pPr marL="914400" lvl="2" indent="0">
              <a:buNone/>
            </a:pPr>
            <a:endParaRPr lang="en-US" altLang="ko-Kore-KR" dirty="0"/>
          </a:p>
          <a:p>
            <a:pPr lvl="1"/>
            <a:r>
              <a:rPr lang="ko-Kore-KR" altLang="en-US" dirty="0"/>
              <a:t>트랜스포머에서도 </a:t>
            </a:r>
            <a:r>
              <a:rPr lang="en-US" altLang="ko-Kore-KR" dirty="0"/>
              <a:t>self-attention</a:t>
            </a:r>
            <a:r>
              <a:rPr lang="ko-Kore-KR" altLang="en-US" dirty="0"/>
              <a:t> 과 </a:t>
            </a:r>
            <a:r>
              <a:rPr lang="en-US" altLang="ko-Kore-KR" dirty="0"/>
              <a:t>feed forward layer</a:t>
            </a:r>
            <a:r>
              <a:rPr lang="ko-Kore-KR" altLang="en-US" dirty="0"/>
              <a:t>의 위치를 바꿨을 때 성능이 향상된 것을 확인</a:t>
            </a:r>
            <a:endParaRPr lang="en-US" altLang="ko-Kore-KR" dirty="0"/>
          </a:p>
          <a:p>
            <a:pPr lvl="2"/>
            <a:r>
              <a:rPr lang="en-US" altLang="ko-Kore-KR" dirty="0"/>
              <a:t>“</a:t>
            </a:r>
            <a:r>
              <a:rPr lang="en" altLang="ko-Kore-KR" dirty="0">
                <a:hlinkClick r:id="rId2"/>
              </a:rPr>
              <a:t>Improving Trans- former Models by Reordering their Sublayers</a:t>
            </a:r>
            <a:r>
              <a:rPr lang="en-US" altLang="ko-KR" dirty="0"/>
              <a:t>” / ACL 2020</a:t>
            </a:r>
            <a:endParaRPr lang="en" altLang="ko-Kore-KR" dirty="0"/>
          </a:p>
          <a:p>
            <a:pPr lvl="2"/>
            <a:endParaRPr lang="en-US" altLang="ko-Kore-KR" dirty="0"/>
          </a:p>
          <a:p>
            <a:pPr lvl="2"/>
            <a:endParaRPr lang="en-US" altLang="ko-Kore-KR" dirty="0"/>
          </a:p>
          <a:p>
            <a:pPr lvl="1"/>
            <a:r>
              <a:rPr lang="ko-Kore-KR" altLang="en-US" dirty="0"/>
              <a:t>기존의 </a:t>
            </a:r>
            <a:r>
              <a:rPr lang="en-US" altLang="ko-Kore-KR" dirty="0"/>
              <a:t>Conformer </a:t>
            </a:r>
            <a:r>
              <a:rPr lang="ko-Kore-KR" altLang="en-US" dirty="0"/>
              <a:t>구조 또한 </a:t>
            </a:r>
            <a:r>
              <a:rPr lang="en-US" altLang="ko-Kore-KR" dirty="0"/>
              <a:t>interleaving pattern</a:t>
            </a:r>
            <a:r>
              <a:rPr lang="ko-Kore-KR" altLang="en-US" dirty="0"/>
              <a:t>이 나타남</a:t>
            </a:r>
            <a:r>
              <a:rPr lang="en-US" altLang="ko-Kore-KR" dirty="0"/>
              <a:t>. </a:t>
            </a:r>
          </a:p>
          <a:p>
            <a:pPr lvl="2"/>
            <a:r>
              <a:rPr lang="ko-Kore-KR" altLang="en-US" dirty="0"/>
              <a:t>기존 </a:t>
            </a:r>
            <a:r>
              <a:rPr lang="en-US" altLang="ko-Kore-KR" dirty="0"/>
              <a:t>Conformer</a:t>
            </a:r>
            <a:r>
              <a:rPr lang="ko-Kore-KR" altLang="en-US" dirty="0"/>
              <a:t>가 </a:t>
            </a:r>
            <a:r>
              <a:rPr lang="en-US" altLang="ko-Kore-KR" dirty="0"/>
              <a:t>o</a:t>
            </a:r>
            <a:r>
              <a:rPr lang="en-US" altLang="ko-KR" dirty="0"/>
              <a:t>ptimal </a:t>
            </a:r>
            <a:r>
              <a:rPr lang="ko-KR" altLang="en-US" dirty="0"/>
              <a:t>한 구조가 아닐 수도 있다</a:t>
            </a:r>
            <a:r>
              <a:rPr lang="en-US" altLang="ko-KR" dirty="0"/>
              <a:t>!</a:t>
            </a:r>
            <a:endParaRPr lang="en-US" altLang="ko-Kore-KR" dirty="0"/>
          </a:p>
          <a:p>
            <a:pPr marL="457200" indent="-457200">
              <a:buAutoNum type="arabicPeriod"/>
            </a:pPr>
            <a:r>
              <a:rPr lang="en-US" altLang="ko-Kore-KR" dirty="0"/>
              <a:t>Local</a:t>
            </a:r>
            <a:r>
              <a:rPr lang="ko-Kore-KR" altLang="en-US" dirty="0"/>
              <a:t> </a:t>
            </a:r>
            <a:r>
              <a:rPr lang="en-US" altLang="ko-Kore-KR" dirty="0"/>
              <a:t>f</a:t>
            </a:r>
            <a:r>
              <a:rPr lang="en-US" altLang="ko-KR" dirty="0"/>
              <a:t>eature</a:t>
            </a:r>
            <a:r>
              <a:rPr lang="ko-KR" altLang="en-US" dirty="0"/>
              <a:t>와 </a:t>
            </a:r>
            <a:r>
              <a:rPr lang="en-US" altLang="ko-KR" dirty="0"/>
              <a:t>global 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explicitly</a:t>
            </a:r>
            <a:r>
              <a:rPr lang="ko-KR" altLang="en-US" dirty="0"/>
              <a:t>하게 추출 </a:t>
            </a:r>
            <a:r>
              <a:rPr lang="en-US" altLang="ko-KR" dirty="0"/>
              <a:t>-&gt; more interpretable</a:t>
            </a:r>
          </a:p>
          <a:p>
            <a:pPr lvl="1"/>
            <a:r>
              <a:rPr lang="ko-Kore-KR" altLang="en-US" dirty="0"/>
              <a:t>실험을 통해 각 </a:t>
            </a:r>
            <a:r>
              <a:rPr lang="en-US" altLang="ko-Kore-KR" dirty="0"/>
              <a:t>layer </a:t>
            </a:r>
            <a:r>
              <a:rPr lang="ko-Kore-KR" altLang="en-US" dirty="0"/>
              <a:t>마다 </a:t>
            </a:r>
            <a:r>
              <a:rPr lang="en-US" altLang="ko-Kore-KR" dirty="0"/>
              <a:t>global/local feature</a:t>
            </a:r>
            <a:r>
              <a:rPr lang="ko-Kore-KR" altLang="en-US" dirty="0"/>
              <a:t>가 중요한 정도가 다름을 보임</a:t>
            </a:r>
            <a:endParaRPr lang="en-US" altLang="ko-Kore-KR" dirty="0"/>
          </a:p>
          <a:p>
            <a:pPr marL="457200" indent="-457200">
              <a:buAutoNum type="arabicPeriod"/>
            </a:pP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2BE189-74A3-4344-AD8A-01A190AC2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FFB86E0-01A1-FF4B-8CB6-7399F2641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01" y="2833853"/>
            <a:ext cx="3240359" cy="566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551FF0-5C93-4845-84AA-29A166068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4325101"/>
            <a:ext cx="3240359" cy="5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7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EA948-3767-B343-8611-9B22C7CA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Branchformer</a:t>
            </a:r>
            <a:r>
              <a:rPr lang="en-US" altLang="ko-Kore-KR" dirty="0"/>
              <a:t> Block – Global Branch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A10CEB-13E2-454D-9832-E4F90DA55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331" y="1085850"/>
                <a:ext cx="9256712" cy="5257800"/>
              </a:xfrm>
            </p:spPr>
            <p:txBody>
              <a:bodyPr/>
              <a:lstStyle/>
              <a:p>
                <a:r>
                  <a:rPr kumimoji="1" lang="en-US" altLang="ko-Kore-KR" dirty="0"/>
                  <a:t>Self Attention =&gt; More Efficient Attention</a:t>
                </a:r>
              </a:p>
              <a:p>
                <a:r>
                  <a:rPr kumimoji="1" lang="en-US" altLang="ko-Kore-KR" dirty="0"/>
                  <a:t>Co</a:t>
                </a:r>
                <a:r>
                  <a:rPr lang="en-US" altLang="ko-Kore-KR" dirty="0"/>
                  <a:t>n</a:t>
                </a:r>
                <a:r>
                  <a:rPr kumimoji="1" lang="en-US" altLang="ko-Kore-KR" dirty="0"/>
                  <a:t>former</a:t>
                </a:r>
                <a:r>
                  <a:rPr kumimoji="1" lang="ko-Kore-KR" altLang="en-US" dirty="0"/>
                  <a:t>는 </a:t>
                </a:r>
                <a:r>
                  <a:rPr kumimoji="1" lang="en-US" altLang="ko-Kore-KR" dirty="0"/>
                  <a:t>sequence length </a:t>
                </a:r>
                <a:r>
                  <a:rPr kumimoji="1" lang="ko-Kore-KR" altLang="en-US" dirty="0"/>
                  <a:t>에 대해 </a:t>
                </a:r>
                <a:r>
                  <a:rPr kumimoji="1" lang="en-US" altLang="ko-Kore-KR" dirty="0"/>
                  <a:t>quadratic </a:t>
                </a:r>
                <a:r>
                  <a:rPr kumimoji="1" lang="ko-Kore-KR" altLang="en-US" dirty="0"/>
                  <a:t>한 </a:t>
                </a:r>
                <a:r>
                  <a:rPr kumimoji="1" lang="en-US" altLang="ko-Kore-KR" dirty="0"/>
                  <a:t>complexity</a:t>
                </a:r>
              </a:p>
              <a:p>
                <a:pPr lvl="1"/>
                <a:r>
                  <a:rPr kumimoji="1" lang="ko-Kore-KR" altLang="en-US" dirty="0"/>
                  <a:t>이는 </a:t>
                </a:r>
                <a:r>
                  <a:rPr kumimoji="1" lang="en-US" altLang="ko-Kore-KR" dirty="0"/>
                  <a:t>self-attention </a:t>
                </a:r>
                <a:r>
                  <a:rPr kumimoji="1" lang="ko-Kore-KR" altLang="en-US" dirty="0"/>
                  <a:t>때문</a:t>
                </a:r>
                <a:endParaRPr kumimoji="1" lang="en-US" altLang="ko-Kore-KR" dirty="0"/>
              </a:p>
              <a:p>
                <a:r>
                  <a:rPr lang="en-US" altLang="ko-Kore-KR" dirty="0"/>
                  <a:t>Sequence length</a:t>
                </a:r>
                <a:r>
                  <a:rPr lang="ko-Kore-KR" altLang="en-US" dirty="0"/>
                  <a:t>에 대해 </a:t>
                </a:r>
                <a:r>
                  <a:rPr lang="en-US" altLang="ko-Kore-KR" dirty="0"/>
                  <a:t>linear</a:t>
                </a:r>
                <a:r>
                  <a:rPr lang="ko-Kore-KR" altLang="en-US" dirty="0"/>
                  <a:t>한 </a:t>
                </a:r>
                <a:r>
                  <a:rPr lang="en-US" altLang="ko-Kore-KR" dirty="0"/>
                  <a:t>complexity</a:t>
                </a:r>
                <a:r>
                  <a:rPr lang="ko-Kore-KR" altLang="en-US" dirty="0"/>
                  <a:t>를 가지는 </a:t>
                </a:r>
                <a:r>
                  <a:rPr lang="en-US" altLang="ko-Kore-KR" dirty="0"/>
                  <a:t>attention</a:t>
                </a:r>
                <a:r>
                  <a:rPr lang="ko-Kore-KR" altLang="en-US" dirty="0"/>
                  <a:t>을 적용</a:t>
                </a:r>
                <a:endParaRPr lang="en-US" altLang="ko-Kore-KR" dirty="0"/>
              </a:p>
              <a:p>
                <a:r>
                  <a:rPr lang="en-US" altLang="ko-Kore-KR" dirty="0"/>
                  <a:t>Attention-based pooling</a:t>
                </a:r>
              </a:p>
              <a:p>
                <a:pPr lvl="1"/>
                <a:r>
                  <a:rPr lang="en-US" altLang="ko-Kore-KR" dirty="0"/>
                  <a:t>“</a:t>
                </a:r>
                <a:r>
                  <a:rPr lang="en" altLang="ko-Kore-KR" dirty="0">
                    <a:hlinkClick r:id="rId2"/>
                  </a:rPr>
                  <a:t>Fastformer: Additive attention can be all you need</a:t>
                </a:r>
                <a:r>
                  <a:rPr lang="en" altLang="ko-Kore-KR" dirty="0"/>
                  <a:t>.” / </a:t>
                </a:r>
                <a:r>
                  <a:rPr lang="ko-Kore-KR" altLang="en-US" dirty="0"/>
                  <a:t>칭화대</a:t>
                </a:r>
                <a:r>
                  <a:rPr lang="en-US" altLang="ko-Kore-KR" dirty="0"/>
                  <a:t>, MS Research Asia</a:t>
                </a:r>
              </a:p>
              <a:p>
                <a:pPr lvl="1"/>
                <a:r>
                  <a:rPr lang="ko-Kore-KR" altLang="en-US" dirty="0"/>
                  <a:t>하나의 </a:t>
                </a:r>
                <a:r>
                  <a:rPr lang="en-US" altLang="ko-Kore-KR" dirty="0"/>
                  <a:t>sequence</a:t>
                </a:r>
                <a:r>
                  <a:rPr lang="ko-Kore-KR" altLang="en-US" dirty="0"/>
                  <a:t>를 </a:t>
                </a:r>
                <a:r>
                  <a:rPr lang="en-US" altLang="ko-Kore-KR" dirty="0"/>
                  <a:t>single vector with global context</a:t>
                </a:r>
                <a:r>
                  <a:rPr lang="ko-Kore-KR" altLang="en-US" dirty="0"/>
                  <a:t>로 </a:t>
                </a:r>
                <a:r>
                  <a:rPr lang="en-US" altLang="ko-Kore-KR" dirty="0"/>
                  <a:t>summarize</a:t>
                </a:r>
              </a:p>
              <a:p>
                <a:pPr lvl="1"/>
                <a:r>
                  <a:rPr lang="en-US" altLang="ko-Kore-KR" dirty="0"/>
                  <a:t>Linear complexity with respect to sequence length</a:t>
                </a:r>
              </a:p>
              <a:p>
                <a:pPr lvl="1"/>
                <a:r>
                  <a:rPr lang="en-US" altLang="ko-Kore-KR" dirty="0"/>
                  <a:t>Attention-based pooling</a:t>
                </a:r>
              </a:p>
              <a:p>
                <a:pPr lvl="2"/>
                <a:r>
                  <a:rPr lang="en-US" altLang="ko-Kore-KR" dirty="0"/>
                  <a:t>Input sequence </a:t>
                </a:r>
                <a:r>
                  <a:rPr lang="en-US" altLang="ko-KR" dirty="0"/>
                  <a:t>: </a:t>
                </a:r>
              </a:p>
              <a:p>
                <a:pPr lvl="2"/>
                <a:r>
                  <a:rPr lang="en-US" altLang="ko-Kore-KR" dirty="0"/>
                  <a:t>Output                     is weighted sum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" altLang="ko-Kore-KR" dirty="0"/>
                  <a:t> : attention weight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A10CEB-13E2-454D-9832-E4F90DA55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331" y="1085850"/>
                <a:ext cx="9256712" cy="5257800"/>
              </a:xfrm>
              <a:blipFill>
                <a:blip r:embed="rId3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17B9F-D99E-AE45-A291-EDADBC610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700428-012D-434C-B30D-F1DC7002CA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r="1205"/>
          <a:stretch/>
        </p:blipFill>
        <p:spPr>
          <a:xfrm>
            <a:off x="3088475" y="4437112"/>
            <a:ext cx="1894721" cy="288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427968-DE59-7C41-A0A3-C3BB9D6E61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/>
          <a:stretch/>
        </p:blipFill>
        <p:spPr>
          <a:xfrm>
            <a:off x="2360712" y="4725144"/>
            <a:ext cx="864096" cy="316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8CC2F5-4B90-FD49-9BAB-CD38CD8593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b="9664"/>
          <a:stretch/>
        </p:blipFill>
        <p:spPr>
          <a:xfrm>
            <a:off x="4808984" y="4744115"/>
            <a:ext cx="1368152" cy="27813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85AB993-C7C6-6645-97B6-AEE63C0FA1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5049292"/>
            <a:ext cx="2387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3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944A60F-943A-C0D0-C566-A0370E7F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altLang="ko-Kore-KR" dirty="0" err="1"/>
              <a:t>Branchformer</a:t>
            </a:r>
            <a:r>
              <a:rPr lang="en-US" altLang="ko-Kore-KR" dirty="0"/>
              <a:t> Block – Attention-based pooling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9EDCF4-8E76-FB44-AF7C-893BFFF11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4" y="1143000"/>
            <a:ext cx="3457003" cy="5257800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A9036B2-EE86-13EB-101D-24AD5786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sz="2000" dirty="0" err="1"/>
              <a:t>먼저</a:t>
            </a:r>
            <a:r>
              <a:rPr lang="en-US" sz="2000" dirty="0"/>
              <a:t> </a:t>
            </a:r>
            <a:r>
              <a:rPr lang="en-US" altLang="ko-KR" sz="2000" dirty="0"/>
              <a:t>input sequence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 err="1"/>
              <a:t>q,k,v</a:t>
            </a:r>
            <a:r>
              <a:rPr lang="en-US" altLang="ko-KR" sz="2000" dirty="0"/>
              <a:t> sequence</a:t>
            </a:r>
            <a:r>
              <a:rPr lang="ko-KR" altLang="en-US" sz="2000" dirty="0"/>
              <a:t>로 </a:t>
            </a:r>
            <a:r>
              <a:rPr lang="en-US" altLang="ko-KR" sz="2000" dirty="0"/>
              <a:t>transform</a:t>
            </a:r>
          </a:p>
          <a:p>
            <a:r>
              <a:rPr lang="en-US" sz="2000" dirty="0"/>
              <a:t>Query </a:t>
            </a:r>
            <a:r>
              <a:rPr lang="en-US" sz="2000" dirty="0" err="1"/>
              <a:t>에서</a:t>
            </a:r>
            <a:r>
              <a:rPr lang="en-US" sz="2000" dirty="0"/>
              <a:t> </a:t>
            </a:r>
            <a:r>
              <a:rPr lang="en-US" altLang="ko-KR" sz="2000" dirty="0"/>
              <a:t>attention pooling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single vector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추출</a:t>
            </a:r>
            <a:endParaRPr lang="en-US" altLang="ko-KR" sz="2000" dirty="0"/>
          </a:p>
          <a:p>
            <a:r>
              <a:rPr lang="en-US" sz="2000" dirty="0" err="1"/>
              <a:t>그리고</a:t>
            </a:r>
            <a:r>
              <a:rPr lang="en-US" sz="2000" dirty="0"/>
              <a:t> </a:t>
            </a:r>
            <a:r>
              <a:rPr lang="en-US" sz="2000" dirty="0" err="1"/>
              <a:t>이</a:t>
            </a:r>
            <a:r>
              <a:rPr lang="en-US" sz="2000" dirty="0"/>
              <a:t> </a:t>
            </a:r>
            <a:r>
              <a:rPr lang="en-US" altLang="ko-KR" sz="2000" dirty="0"/>
              <a:t>vector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key sequence</a:t>
            </a:r>
            <a:r>
              <a:rPr lang="ko-KR" altLang="en-US" sz="2000" dirty="0"/>
              <a:t>에 곱함</a:t>
            </a:r>
            <a:endParaRPr lang="en-US" altLang="ko-KR" sz="2000" dirty="0"/>
          </a:p>
          <a:p>
            <a:r>
              <a:rPr lang="ko-KR" altLang="en-US" sz="2000" dirty="0"/>
              <a:t>새로운 </a:t>
            </a:r>
            <a:r>
              <a:rPr lang="en-US" altLang="ko-KR" sz="2000" dirty="0"/>
              <a:t>sequence</a:t>
            </a:r>
            <a:r>
              <a:rPr lang="ko-KR" altLang="en-US" sz="2000" dirty="0"/>
              <a:t>가 생김</a:t>
            </a:r>
            <a:r>
              <a:rPr lang="en-US" altLang="ko-KR" sz="2000" dirty="0"/>
              <a:t>. </a:t>
            </a:r>
            <a:r>
              <a:rPr lang="ko-KR" altLang="en-US" sz="2000" dirty="0"/>
              <a:t>이를 </a:t>
            </a:r>
            <a:r>
              <a:rPr lang="en-US" altLang="ko-KR" sz="2000" dirty="0"/>
              <a:t>attention pooling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지나도록함</a:t>
            </a:r>
            <a:endParaRPr lang="en-US" altLang="ko-KR" sz="2000" dirty="0"/>
          </a:p>
          <a:p>
            <a:r>
              <a:rPr lang="en-US" altLang="ko-KR" sz="2000" dirty="0"/>
              <a:t>Key sequence</a:t>
            </a:r>
            <a:r>
              <a:rPr lang="ko-KR" altLang="en-US" sz="2000" dirty="0"/>
              <a:t>에서 나온 </a:t>
            </a:r>
            <a:r>
              <a:rPr lang="en-US" altLang="ko-KR" sz="2000" dirty="0"/>
              <a:t>attention pooling vector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value sequence</a:t>
            </a:r>
            <a:r>
              <a:rPr lang="ko-KR" altLang="en-US" sz="2000" dirty="0"/>
              <a:t>에 곱하고</a:t>
            </a:r>
            <a:r>
              <a:rPr lang="en-US" altLang="ko-KR" sz="2000" dirty="0"/>
              <a:t>, Linear transformation</a:t>
            </a:r>
            <a:r>
              <a:rPr lang="ko-KR" altLang="en-US" sz="2000" dirty="0"/>
              <a:t>을 거침</a:t>
            </a:r>
            <a:endParaRPr lang="en-US" altLang="ko-KR" sz="2000" dirty="0"/>
          </a:p>
          <a:p>
            <a:r>
              <a:rPr lang="ko-KR" altLang="en-US" sz="2000" dirty="0"/>
              <a:t>마지막으로</a:t>
            </a:r>
            <a:r>
              <a:rPr lang="en-US" altLang="ko-KR" sz="2000" dirty="0"/>
              <a:t>, residual</a:t>
            </a:r>
            <a:r>
              <a:rPr lang="ko-KR" altLang="en-US" sz="2000" dirty="0"/>
              <a:t> </a:t>
            </a:r>
            <a:r>
              <a:rPr lang="en-US" altLang="ko-KR" sz="2000" dirty="0"/>
              <a:t>connection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B575C-77D1-E243-8D9F-145BB1908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14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996A5-FFEC-B942-BAF5-7F2CFF37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Branchformer</a:t>
            </a:r>
            <a:r>
              <a:rPr lang="en-US" altLang="ko-Kore-KR" dirty="0"/>
              <a:t> Block – Local Branch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30A7CB-432E-2642-B580-D86A5BD5D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MLP with convolutional gating</a:t>
                </a:r>
              </a:p>
              <a:p>
                <a:r>
                  <a:rPr kumimoji="1" lang="en-US" altLang="ko-Kore-KR" dirty="0"/>
                  <a:t>Key component : Convolutional Spatial Gating Unit (CSGU)</a:t>
                </a:r>
              </a:p>
              <a:p>
                <a:pPr lvl="1"/>
                <a:r>
                  <a:rPr kumimoji="1" lang="en-US" altLang="ko-Kore-KR" dirty="0"/>
                  <a:t>Input </a:t>
                </a:r>
                <a:r>
                  <a:rPr lang="en-US" altLang="ko-Kore-KR" dirty="0"/>
                  <a:t>sequence</a:t>
                </a:r>
                <a:r>
                  <a:rPr lang="ko-Kore-KR" altLang="en-US" dirty="0"/>
                  <a:t>를 반으로 나눔</a:t>
                </a:r>
                <a:endParaRPr lang="en-US" altLang="ko-Kore-KR" dirty="0"/>
              </a:p>
              <a:p>
                <a:pPr lvl="2"/>
                <a:r>
                  <a:rPr lang="en-US" altLang="ko-Kore-KR" dirty="0"/>
                  <a:t>T : sequence length, d = feature size</a:t>
                </a:r>
              </a:p>
              <a:p>
                <a:pPr lvl="1"/>
                <a:r>
                  <a:rPr lang="en-US" altLang="ko-Kore-KR" dirty="0"/>
                  <a:t>Z2</a:t>
                </a:r>
                <a:r>
                  <a:rPr lang="ko-Kore-KR" altLang="en-US" dirty="0"/>
                  <a:t>는 </a:t>
                </a:r>
                <a:r>
                  <a:rPr lang="en-US" altLang="ko-Kore-KR" dirty="0"/>
                  <a:t>layer norm -&gt; depth-wise convolution</a:t>
                </a:r>
              </a:p>
              <a:p>
                <a:pPr lvl="1"/>
                <a:r>
                  <a:rPr kumimoji="1" lang="en-US" altLang="ko-Kore-KR" dirty="0"/>
                  <a:t>Z1, z2</a:t>
                </a:r>
                <a:r>
                  <a:rPr lang="ko-Kore-KR" altLang="en-US" dirty="0"/>
                  <a:t>를 </a:t>
                </a:r>
                <a:r>
                  <a:rPr lang="en-US" altLang="ko-Kore-KR" dirty="0"/>
                  <a:t>element-wise product </a:t>
                </a:r>
              </a:p>
              <a:p>
                <a:r>
                  <a:rPr lang="ko-Kore-KR" altLang="en-US" dirty="0"/>
                  <a:t>전체 과정</a:t>
                </a:r>
                <a:endParaRPr lang="en-US" altLang="ko-Kore-KR" dirty="0"/>
              </a:p>
              <a:p>
                <a:pPr lvl="1"/>
                <a:r>
                  <a:rPr lang="en-US" altLang="ko-Kore-KR" dirty="0"/>
                  <a:t>U</a:t>
                </a:r>
                <a:r>
                  <a:rPr lang="ko-Kore-KR" altLang="en-US" dirty="0"/>
                  <a:t> </a:t>
                </a:r>
                <a:r>
                  <a:rPr lang="en-US" altLang="ko-Kore-KR" dirty="0"/>
                  <a:t>, V : Channel Projection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𝒉𝒊𝒅𝒅𝒆𝒏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ore-KR" dirty="0"/>
                  <a:t> , V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𝒉𝒊𝒅𝒅𝒆𝒏</m:t>
                            </m:r>
                          </m:sub>
                        </m:sSub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altLang="ko-Kore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𝒉𝒊𝒅𝒅𝒆𝒏</m:t>
                        </m:r>
                      </m:sub>
                    </m:sSub>
                  </m:oMath>
                </a14:m>
                <a:r>
                  <a:rPr lang="ko-Kore-KR" altLang="en-US" dirty="0"/>
                  <a:t>은 </a:t>
                </a:r>
                <a:r>
                  <a:rPr lang="en-US" altLang="ko-Kore-KR" dirty="0"/>
                  <a:t>d </a:t>
                </a:r>
                <a:r>
                  <a:rPr lang="ko-Kore-KR" altLang="en-US" dirty="0"/>
                  <a:t>보다 큼</a:t>
                </a:r>
                <a:endParaRPr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30A7CB-432E-2642-B580-D86A5BD5D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C677A-513D-5041-91DD-A841630CB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90F9FD-36EF-374F-8FA0-F31025EF1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16" y="1916832"/>
            <a:ext cx="3568700" cy="22479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7975832-7C13-C940-87AB-E3EF677E717E}"/>
              </a:ext>
            </a:extLst>
          </p:cNvPr>
          <p:cNvGrpSpPr/>
          <p:nvPr/>
        </p:nvGrpSpPr>
        <p:grpSpPr>
          <a:xfrm>
            <a:off x="4498257" y="5278673"/>
            <a:ext cx="5041900" cy="940718"/>
            <a:chOff x="4513041" y="5517232"/>
            <a:chExt cx="5041900" cy="9407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16289C9-3722-344B-BF8E-9905A45D0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41" y="5517232"/>
              <a:ext cx="5041900" cy="711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FE4163-8493-274A-BFBA-99EFF6D911EC}"/>
                </a:ext>
              </a:extLst>
            </p:cNvPr>
            <p:cNvSpPr txBox="1"/>
            <p:nvPr/>
          </p:nvSpPr>
          <p:spPr>
            <a:xfrm>
              <a:off x="5385467" y="6150173"/>
              <a:ext cx="367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Cf) Convolution module in Conformer</a:t>
              </a:r>
              <a:endParaRPr kumimoji="1" lang="ko-Kore-KR" altLang="en-US" dirty="0"/>
            </a:p>
          </p:txBody>
        </p:sp>
      </p:grp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E5092EE-143D-2346-B9E5-09CC8AC56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1916832"/>
            <a:ext cx="1854200" cy="3175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A810519-1603-2F4A-BE5A-53680FCD2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4741987"/>
            <a:ext cx="3240360" cy="11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4F2F3-B952-3642-81FF-E652EEA8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Branchformer</a:t>
            </a:r>
            <a:r>
              <a:rPr lang="en-US" altLang="ko-Kore-KR" dirty="0"/>
              <a:t> Block – Merging method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6728C5-700C-D747-BF5B-BFDA929DA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ore-KR" dirty="0"/>
                  <a:t>Simple concatenation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ko-Kore-KR" dirty="0"/>
                  <a:t>Weighted Average</a:t>
                </a:r>
              </a:p>
              <a:p>
                <a:pPr marL="933450" lvl="1" indent="-457200">
                  <a:buFont typeface="+mj-lt"/>
                  <a:buAutoNum type="arabicPeriod"/>
                </a:pPr>
                <a:r>
                  <a:rPr kumimoji="1" lang="ko-Kore-KR" altLang="en-US" dirty="0"/>
                  <a:t>두 </a:t>
                </a:r>
                <a:r>
                  <a:rPr kumimoji="1" lang="en-US" altLang="ko-Kore-KR" dirty="0"/>
                  <a:t>branch</a:t>
                </a:r>
                <a:r>
                  <a:rPr kumimoji="1" lang="ko-Kore-KR" altLang="en-US" dirty="0"/>
                  <a:t>의 결과값에 </a:t>
                </a:r>
                <a:r>
                  <a:rPr lang="en-US" altLang="ko-Kore-KR" dirty="0"/>
                  <a:t>attention-based pooling</a:t>
                </a:r>
                <a:r>
                  <a:rPr lang="ko-Kore-KR" altLang="en-US" dirty="0"/>
                  <a:t>을 해서 </a:t>
                </a:r>
                <a:r>
                  <a:rPr lang="en-US" altLang="ko-Kore-KR" dirty="0"/>
                  <a:t>single vector</a:t>
                </a:r>
                <a:r>
                  <a:rPr lang="ko-Kore-KR" altLang="en-US" dirty="0"/>
                  <a:t>를 추출</a:t>
                </a:r>
                <a:endParaRPr lang="en-US" altLang="ko-Kore-KR" dirty="0"/>
              </a:p>
              <a:p>
                <a:pPr marL="933450" lvl="1" indent="-457200">
                  <a:buFont typeface="+mj-lt"/>
                  <a:buAutoNum type="arabicPeriod"/>
                </a:pPr>
                <a:endParaRPr kumimoji="1" lang="en-US" altLang="ko-Kore-KR" dirty="0"/>
              </a:p>
              <a:p>
                <a:pPr marL="933450" lvl="1" indent="-457200">
                  <a:buFont typeface="+mj-lt"/>
                  <a:buAutoNum type="arabicPeriod"/>
                </a:pPr>
                <a:endParaRPr lang="en-US" altLang="ko-Kore-KR" dirty="0"/>
              </a:p>
              <a:p>
                <a:pPr marL="933450" lvl="1" indent="-457200">
                  <a:buFont typeface="+mj-lt"/>
                  <a:buAutoNum type="arabicPeriod"/>
                </a:pPr>
                <a:r>
                  <a:rPr lang="en-US" altLang="ko-Kore-KR" dirty="0"/>
                  <a:t>Branch weight</a:t>
                </a:r>
                <a:r>
                  <a:rPr lang="ko-Kore-KR" altLang="en-US" dirty="0"/>
                  <a:t>를 구한다</a:t>
                </a:r>
                <a:r>
                  <a:rPr lang="en-US" altLang="ko-Kore-KR" dirty="0"/>
                  <a:t>.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en-US" altLang="ko-Kore-KR" dirty="0"/>
                  <a:t>Li</a:t>
                </a:r>
                <a:r>
                  <a:rPr lang="en-US" altLang="ko-KR" dirty="0"/>
                  <a:t>near transform</a:t>
                </a:r>
                <a:r>
                  <a:rPr lang="ko-KR" altLang="en-US" dirty="0"/>
                  <a:t>을 거쳐서 </a:t>
                </a:r>
                <a:r>
                  <a:rPr lang="en-US" altLang="ko-KR" dirty="0"/>
                  <a:t>scalar </a:t>
                </a:r>
                <a:r>
                  <a:rPr lang="ko-KR" altLang="en-US" dirty="0"/>
                  <a:t>값으로 </a:t>
                </a:r>
                <a:r>
                  <a:rPr lang="en-US" altLang="ko-KR" dirty="0"/>
                  <a:t>Projection</a:t>
                </a:r>
                <a:r>
                  <a:rPr lang="ko-KR" altLang="en-US" dirty="0"/>
                  <a:t>한 다음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softmax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거친다</a:t>
                </a:r>
                <a:r>
                  <a:rPr lang="en-US" altLang="ko-KR" dirty="0"/>
                  <a:t>.</a:t>
                </a:r>
              </a:p>
              <a:p>
                <a:pPr marL="1771650" lvl="3" indent="-457200"/>
                <a:r>
                  <a:rPr lang="en-US" altLang="ko-Kore-KR" dirty="0"/>
                  <a:t>W : Li</a:t>
                </a:r>
                <a:r>
                  <a:rPr lang="en-US" altLang="ko-KR" dirty="0"/>
                  <a:t>near transform</a:t>
                </a:r>
              </a:p>
              <a:p>
                <a:pPr marL="1771650" lvl="3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1771650" lvl="3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933450" lvl="1" indent="-457200">
                  <a:buFont typeface="+mj-lt"/>
                  <a:buAutoNum type="arabicPeriod"/>
                </a:pPr>
                <a:r>
                  <a:rPr lang="ko-KR" altLang="en-US" dirty="0"/>
                  <a:t>두 </a:t>
                </a:r>
                <a:r>
                  <a:rPr lang="en-US" altLang="ko-KR" dirty="0"/>
                  <a:t>branch </a:t>
                </a:r>
                <a:r>
                  <a:rPr lang="ko-KR" altLang="en-US" dirty="0"/>
                  <a:t>결과를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에 따라 더한다</a:t>
                </a:r>
                <a:r>
                  <a:rPr lang="en-US" altLang="ko-KR" dirty="0"/>
                  <a:t>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𝒎𝒆𝒓𝒈𝒆𝒅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𝒂𝒕𝒕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𝒂𝒕𝒕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𝒎𝒍𝒑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𝒎𝒍𝒑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33450" lvl="1" indent="-457200"/>
                <a:r>
                  <a:rPr lang="en-US" altLang="ko-KR" dirty="0"/>
                  <a:t>Branch weight</a:t>
                </a:r>
                <a:r>
                  <a:rPr lang="ko-KR" altLang="en-US" dirty="0"/>
                  <a:t>에 따라 </a:t>
                </a:r>
                <a:r>
                  <a:rPr lang="en-US" altLang="ko-KR" dirty="0"/>
                  <a:t>Branch dropout</a:t>
                </a:r>
                <a:r>
                  <a:rPr lang="ko-KR" altLang="en-US" dirty="0"/>
                  <a:t>을 적용할 수 있다</a:t>
                </a:r>
                <a:r>
                  <a:rPr lang="en-US" altLang="ko-KR" dirty="0"/>
                  <a:t>.</a:t>
                </a:r>
              </a:p>
              <a:p>
                <a:pPr marL="1314450" lvl="2" indent="-457200"/>
                <a:r>
                  <a:rPr lang="ko-KR" altLang="en-US" dirty="0"/>
                  <a:t>뒤에서 설명</a:t>
                </a:r>
                <a:endParaRPr lang="en-US" altLang="ko-KR" dirty="0"/>
              </a:p>
              <a:p>
                <a:pPr marL="457200" indent="-457200"/>
                <a:r>
                  <a:rPr lang="ko-KR" altLang="en-US" dirty="0"/>
                  <a:t>실제 성능은</a:t>
                </a:r>
                <a:r>
                  <a:rPr lang="en-US" altLang="ko-KR" dirty="0"/>
                  <a:t> concatenation</a:t>
                </a:r>
                <a:r>
                  <a:rPr lang="ko-KR" altLang="en-US" dirty="0"/>
                  <a:t>이 좋지만</a:t>
                </a:r>
                <a:r>
                  <a:rPr lang="en-US" altLang="ko-KR" dirty="0"/>
                  <a:t>, weighted average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interpretability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  제공하고 </a:t>
                </a:r>
                <a:r>
                  <a:rPr lang="en-US" altLang="ko-KR" dirty="0"/>
                  <a:t>branch dropout </a:t>
                </a:r>
                <a:r>
                  <a:rPr lang="ko-KR" altLang="en-US" dirty="0"/>
                  <a:t>등 </a:t>
                </a:r>
                <a:r>
                  <a:rPr lang="en-US" altLang="ko-KR" dirty="0"/>
                  <a:t>flexibility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가진다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6728C5-700C-D747-BF5B-BFDA929DA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482" b="-55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17D13-7F6A-8C41-9010-8E76DFDE9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CB4F71-7371-DA40-AB2D-79132CCEC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53971"/>
            <a:ext cx="2387600" cy="67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D80DA8-681F-254C-86A6-707EA59A3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930929"/>
            <a:ext cx="4464496" cy="3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2494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16206</TotalTime>
  <Words>851</Words>
  <Application>Microsoft Macintosh PowerPoint</Application>
  <PresentationFormat>A4 용지(210x297mm)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Monotype Sorts</vt:lpstr>
      <vt:lpstr>Times New Roman</vt:lpstr>
      <vt:lpstr>Wingdings</vt:lpstr>
      <vt:lpstr>XcodeSourceControl</vt:lpstr>
      <vt:lpstr>Branchformer: Parallel MLP-Attention Archit-ectures to Capture Local and Global Context    for Speech Recognition and Understanding </vt:lpstr>
      <vt:lpstr>Overview</vt:lpstr>
      <vt:lpstr>Model Architecture</vt:lpstr>
      <vt:lpstr>Branchformer Block</vt:lpstr>
      <vt:lpstr>Branchformer Block</vt:lpstr>
      <vt:lpstr>Branchformer Block – Global Branch</vt:lpstr>
      <vt:lpstr>Branchformer Block – Attention-based pooling</vt:lpstr>
      <vt:lpstr>Branchformer Block – Local Branch</vt:lpstr>
      <vt:lpstr>Branchformer Block – Merging method</vt:lpstr>
      <vt:lpstr>Result</vt:lpstr>
      <vt:lpstr>Result</vt:lpstr>
      <vt:lpstr>Result</vt:lpstr>
      <vt:lpstr>Result</vt:lpstr>
      <vt:lpstr>Conclusion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1352</cp:revision>
  <cp:lastPrinted>2018-01-22T13:46:10Z</cp:lastPrinted>
  <dcterms:created xsi:type="dcterms:W3CDTF">2013-03-03T01:08:41Z</dcterms:created>
  <dcterms:modified xsi:type="dcterms:W3CDTF">2023-02-11T12:01:56Z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